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mov" ContentType="video/quicktime"/>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Default Extension="glb" ContentType="model/gltf.binary"/>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wdp" ContentType="image/vnd.ms-photo"/>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9"/>
  </p:notesMasterIdLst>
  <p:sldIdLst>
    <p:sldId id="334" r:id="rId2"/>
    <p:sldId id="685" r:id="rId3"/>
    <p:sldId id="340" r:id="rId4"/>
    <p:sldId id="683" r:id="rId5"/>
    <p:sldId id="335" r:id="rId6"/>
    <p:sldId id="338" r:id="rId7"/>
    <p:sldId id="337" r:id="rId8"/>
    <p:sldId id="675" r:id="rId9"/>
    <p:sldId id="336" r:id="rId10"/>
    <p:sldId id="684" r:id="rId11"/>
    <p:sldId id="753" r:id="rId12"/>
    <p:sldId id="678" r:id="rId13"/>
    <p:sldId id="553" r:id="rId14"/>
    <p:sldId id="552" r:id="rId15"/>
    <p:sldId id="701" r:id="rId16"/>
    <p:sldId id="679" r:id="rId17"/>
    <p:sldId id="342" r:id="rId18"/>
    <p:sldId id="676" r:id="rId19"/>
    <p:sldId id="754" r:id="rId20"/>
    <p:sldId id="671" r:id="rId21"/>
    <p:sldId id="555" r:id="rId22"/>
    <p:sldId id="669" r:id="rId23"/>
    <p:sldId id="673" r:id="rId24"/>
    <p:sldId id="700" r:id="rId25"/>
    <p:sldId id="680" r:id="rId26"/>
    <p:sldId id="699" r:id="rId27"/>
    <p:sldId id="257" r:id="rId28"/>
    <p:sldId id="755" r:id="rId29"/>
    <p:sldId id="702" r:id="rId30"/>
    <p:sldId id="703" r:id="rId31"/>
    <p:sldId id="704" r:id="rId32"/>
    <p:sldId id="705" r:id="rId33"/>
    <p:sldId id="729" r:id="rId34"/>
    <p:sldId id="726" r:id="rId35"/>
    <p:sldId id="738" r:id="rId36"/>
    <p:sldId id="728" r:id="rId37"/>
    <p:sldId id="727" r:id="rId38"/>
    <p:sldId id="306" r:id="rId39"/>
    <p:sldId id="681" r:id="rId40"/>
    <p:sldId id="716" r:id="rId41"/>
    <p:sldId id="720" r:id="rId42"/>
    <p:sldId id="502" r:id="rId43"/>
    <p:sldId id="756" r:id="rId44"/>
    <p:sldId id="397" r:id="rId45"/>
    <p:sldId id="398" r:id="rId46"/>
    <p:sldId id="399" r:id="rId47"/>
    <p:sldId id="404" r:id="rId48"/>
    <p:sldId id="487" r:id="rId49"/>
    <p:sldId id="682" r:id="rId50"/>
    <p:sldId id="417" r:id="rId51"/>
    <p:sldId id="494" r:id="rId52"/>
    <p:sldId id="757" r:id="rId53"/>
    <p:sldId id="496" r:id="rId54"/>
    <p:sldId id="498" r:id="rId55"/>
    <p:sldId id="760" r:id="rId56"/>
    <p:sldId id="761" r:id="rId57"/>
    <p:sldId id="270" r:id="rId58"/>
    <p:sldId id="721" r:id="rId59"/>
    <p:sldId id="708" r:id="rId60"/>
    <p:sldId id="416" r:id="rId61"/>
    <p:sldId id="709" r:id="rId62"/>
    <p:sldId id="767" r:id="rId63"/>
    <p:sldId id="768" r:id="rId64"/>
    <p:sldId id="769" r:id="rId65"/>
    <p:sldId id="770" r:id="rId66"/>
    <p:sldId id="771" r:id="rId67"/>
    <p:sldId id="772" r:id="rId68"/>
    <p:sldId id="773" r:id="rId69"/>
    <p:sldId id="774" r:id="rId70"/>
    <p:sldId id="775" r:id="rId71"/>
    <p:sldId id="776" r:id="rId72"/>
    <p:sldId id="777" r:id="rId73"/>
    <p:sldId id="778" r:id="rId74"/>
    <p:sldId id="779" r:id="rId75"/>
    <p:sldId id="780" r:id="rId76"/>
    <p:sldId id="781" r:id="rId77"/>
    <p:sldId id="724" r:id="rId78"/>
    <p:sldId id="710" r:id="rId79"/>
    <p:sldId id="711" r:id="rId80"/>
    <p:sldId id="712" r:id="rId81"/>
    <p:sldId id="262" r:id="rId82"/>
    <p:sldId id="264" r:id="rId83"/>
    <p:sldId id="713" r:id="rId84"/>
    <p:sldId id="265" r:id="rId85"/>
    <p:sldId id="263" r:id="rId86"/>
    <p:sldId id="261" r:id="rId87"/>
    <p:sldId id="717" r:id="rId88"/>
    <p:sldId id="725" r:id="rId89"/>
    <p:sldId id="506" r:id="rId90"/>
    <p:sldId id="763" r:id="rId91"/>
    <p:sldId id="532" r:id="rId92"/>
    <p:sldId id="510" r:id="rId93"/>
    <p:sldId id="513" r:id="rId94"/>
    <p:sldId id="533" r:id="rId95"/>
    <p:sldId id="321" r:id="rId96"/>
    <p:sldId id="325" r:id="rId97"/>
    <p:sldId id="331" r:id="rId98"/>
    <p:sldId id="523" r:id="rId99"/>
    <p:sldId id="759" r:id="rId100"/>
    <p:sldId id="526" r:id="rId101"/>
    <p:sldId id="529" r:id="rId102"/>
    <p:sldId id="344" r:id="rId103"/>
    <p:sldId id="345" r:id="rId104"/>
    <p:sldId id="537" r:id="rId105"/>
    <p:sldId id="718" r:id="rId106"/>
    <p:sldId id="719" r:id="rId107"/>
    <p:sldId id="687" r:id="rId108"/>
    <p:sldId id="688" r:id="rId109"/>
    <p:sldId id="686" r:id="rId110"/>
    <p:sldId id="694" r:id="rId111"/>
    <p:sldId id="689" r:id="rId112"/>
    <p:sldId id="692" r:id="rId113"/>
    <p:sldId id="258" r:id="rId114"/>
    <p:sldId id="691" r:id="rId115"/>
    <p:sldId id="260" r:id="rId116"/>
    <p:sldId id="259" r:id="rId117"/>
    <p:sldId id="693" r:id="rId118"/>
    <p:sldId id="695" r:id="rId119"/>
    <p:sldId id="690" r:id="rId120"/>
    <p:sldId id="743" r:id="rId121"/>
    <p:sldId id="706" r:id="rId122"/>
    <p:sldId id="741" r:id="rId123"/>
    <p:sldId id="707" r:id="rId124"/>
    <p:sldId id="752" r:id="rId125"/>
    <p:sldId id="749" r:id="rId126"/>
    <p:sldId id="751" r:id="rId127"/>
    <p:sldId id="748" r:id="rId128"/>
    <p:sldId id="730" r:id="rId129"/>
    <p:sldId id="731" r:id="rId130"/>
    <p:sldId id="732" r:id="rId131"/>
    <p:sldId id="733" r:id="rId132"/>
    <p:sldId id="734" r:id="rId133"/>
    <p:sldId id="735" r:id="rId134"/>
    <p:sldId id="736" r:id="rId135"/>
    <p:sldId id="737" r:id="rId136"/>
    <p:sldId id="746" r:id="rId137"/>
    <p:sldId id="292" r:id="rId138"/>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092" userDrawn="1">
          <p15:clr>
            <a:srgbClr val="A4A3A4"/>
          </p15:clr>
        </p15:guide>
        <p15:guide id="2" pos="3885" userDrawn="1">
          <p15:clr>
            <a:srgbClr val="A4A3A4"/>
          </p15:clr>
        </p15:guide>
        <p15:guide id="3" orient="horz" pos="3362" userDrawn="1">
          <p15:clr>
            <a:srgbClr val="A4A3A4"/>
          </p15:clr>
        </p15:guide>
        <p15:guide id="4" orient="horz" pos="17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4"/>
    <p:restoredTop sz="90432" autoAdjust="0"/>
  </p:normalViewPr>
  <p:slideViewPr>
    <p:cSldViewPr snapToGrid="0" snapToObjects="1" showGuides="1">
      <p:cViewPr varScale="1">
        <p:scale>
          <a:sx n="99" d="100"/>
          <a:sy n="99" d="100"/>
        </p:scale>
        <p:origin x="-858" y="-102"/>
      </p:cViewPr>
      <p:guideLst>
        <p:guide orient="horz" pos="2092"/>
        <p:guide orient="horz" pos="3362"/>
        <p:guide orient="horz" pos="1706"/>
        <p:guide pos="3885"/>
      </p:guideLst>
    </p:cSldViewPr>
  </p:slideViewPr>
  <p:notesTextViewPr>
    <p:cViewPr>
      <p:scale>
        <a:sx n="1" d="1"/>
        <a:sy n="1" d="1"/>
      </p:scale>
      <p:origin x="0" y="0"/>
    </p:cViewPr>
  </p:notesTextViewPr>
  <p:sorterViewPr>
    <p:cViewPr>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087E30-44D3-A242-BA3B-895EEDD819C6}" type="datetimeFigureOut">
              <a:rPr lang="x-none" smtClean="0"/>
              <a:pPr/>
              <a:t>9/1/2022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ED69-48C0-3A44-8321-A7DDE08C3291}" type="slidenum">
              <a:rPr lang="x-none" smtClean="0"/>
              <a:pPr/>
              <a:t>‹#›</a:t>
            </a:fld>
            <a:endParaRPr lang="x-none"/>
          </a:p>
        </p:txBody>
      </p:sp>
    </p:spTree>
    <p:extLst>
      <p:ext uri="{BB962C8B-B14F-4D97-AF65-F5344CB8AC3E}">
        <p14:creationId xmlns="" xmlns:p14="http://schemas.microsoft.com/office/powerpoint/2010/main" val="3802291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Copyright 20</a:t>
            </a:r>
            <a:r>
              <a:rPr lang="el-GR" dirty="0" smtClean="0"/>
              <a:t>2</a:t>
            </a:r>
            <a:r>
              <a:rPr lang="en-US" dirty="0" smtClean="0"/>
              <a:t>2, </a:t>
            </a:r>
            <a:r>
              <a:rPr lang="el-GR" dirty="0"/>
              <a:t>Δημήτρης </a:t>
            </a:r>
            <a:r>
              <a:rPr lang="el-GR" dirty="0" err="1"/>
              <a:t>Κωνσταντώνης</a:t>
            </a:r>
            <a:endParaRPr lang="el-GR" dirty="0"/>
          </a:p>
          <a:p>
            <a:r>
              <a:rPr lang="el-GR" dirty="0"/>
              <a:t>Απαγορεύεται η μερική ή ολική αναπαραγωγή χωρίς την έγγραφη άδεια του συγγραφέα.</a:t>
            </a:r>
          </a:p>
          <a:p>
            <a:pPr eaLnBrk="1" hangingPunct="1"/>
            <a:r>
              <a:rPr lang="el-GR" dirty="0"/>
              <a:t>Τελευταία ενημέρωση: </a:t>
            </a:r>
            <a:r>
              <a:rPr lang="en-US" dirty="0" smtClean="0"/>
              <a:t>9/1/</a:t>
            </a:r>
            <a:r>
              <a:rPr lang="el-GR" dirty="0" smtClean="0"/>
              <a:t>202</a:t>
            </a:r>
            <a:r>
              <a:rPr lang="en-US" dirty="0" smtClean="0"/>
              <a:t>2</a:t>
            </a:r>
            <a:r>
              <a:rPr lang="el-GR" dirty="0" smtClean="0"/>
              <a:t>.</a:t>
            </a:r>
            <a:endParaRPr lang="en-GB" dirty="0"/>
          </a:p>
          <a:p>
            <a:endParaRPr lang="en-US" dirty="0"/>
          </a:p>
        </p:txBody>
      </p:sp>
      <p:sp>
        <p:nvSpPr>
          <p:cNvPr id="4" name="Slide Number Placeholder 3"/>
          <p:cNvSpPr>
            <a:spLocks noGrp="1"/>
          </p:cNvSpPr>
          <p:nvPr>
            <p:ph type="sldNum" sz="quarter" idx="10"/>
          </p:nvPr>
        </p:nvSpPr>
        <p:spPr/>
        <p:txBody>
          <a:bodyPr/>
          <a:lstStyle/>
          <a:p>
            <a:fld id="{738B70D4-E139-2F42-B72A-63EBA1979CA4}" type="slidenum">
              <a:rPr lang="en-US" smtClean="0"/>
              <a:pPr/>
              <a:t>1</a:t>
            </a:fld>
            <a:endParaRPr lang="en-US"/>
          </a:p>
        </p:txBody>
      </p:sp>
    </p:spTree>
    <p:extLst>
      <p:ext uri="{BB962C8B-B14F-4D97-AF65-F5344CB8AC3E}">
        <p14:creationId xmlns="" xmlns:p14="http://schemas.microsoft.com/office/powerpoint/2010/main" val="835307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EFC2BB5-9199-EA46-9B39-FF840652823B}" type="slidenum">
              <a:rPr lang="x-none" smtClean="0"/>
              <a:pPr/>
              <a:t>74</a:t>
            </a:fld>
            <a:endParaRPr lang="x-none"/>
          </a:p>
        </p:txBody>
      </p:sp>
    </p:spTree>
    <p:extLst>
      <p:ext uri="{BB962C8B-B14F-4D97-AF65-F5344CB8AC3E}">
        <p14:creationId xmlns:p14="http://schemas.microsoft.com/office/powerpoint/2010/main" xmlns="" val="1497346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Pt</a:t>
            </a:r>
            <a:r>
              <a:rPr lang="en-US" dirty="0"/>
              <a:t> </a:t>
            </a:r>
            <a:r>
              <a:rPr lang="en-US" dirty="0" err="1"/>
              <a:t>kolokythas</a:t>
            </a:r>
            <a:r>
              <a:rPr lang="en-US" dirty="0"/>
              <a:t> </a:t>
            </a:r>
            <a:r>
              <a:rPr lang="en-US" dirty="0" err="1"/>
              <a:t>kon</a:t>
            </a:r>
            <a:r>
              <a:rPr lang="en-US" dirty="0"/>
              <a:t>/</a:t>
            </a:r>
            <a:r>
              <a:rPr lang="en-US" dirty="0" err="1"/>
              <a:t>Nos</a:t>
            </a:r>
            <a:r>
              <a:rPr lang="en-US" baseline="0" dirty="0"/>
              <a:t> </a:t>
            </a:r>
            <a:r>
              <a:rPr lang="en-US" baseline="0" dirty="0" err="1"/>
              <a:t>ele</a:t>
            </a:r>
            <a:r>
              <a:rPr lang="en-US" baseline="0" dirty="0"/>
              <a:t> </a:t>
            </a:r>
            <a:endParaRPr lang="en-US" dirty="0"/>
          </a:p>
        </p:txBody>
      </p:sp>
      <p:sp>
        <p:nvSpPr>
          <p:cNvPr id="4" name="Slide Number Placeholder 3"/>
          <p:cNvSpPr>
            <a:spLocks noGrp="1"/>
          </p:cNvSpPr>
          <p:nvPr>
            <p:ph type="sldNum" sz="quarter" idx="10"/>
          </p:nvPr>
        </p:nvSpPr>
        <p:spPr/>
        <p:txBody>
          <a:bodyPr/>
          <a:lstStyle/>
          <a:p>
            <a:fld id="{99F55966-12EE-9243-B43E-E503AEBC7BF3}" type="slidenum">
              <a:rPr lang="en-US" smtClean="0"/>
              <a:pPr/>
              <a:t>78</a:t>
            </a:fld>
            <a:endParaRPr lang="en-US"/>
          </a:p>
        </p:txBody>
      </p:sp>
    </p:spTree>
    <p:extLst>
      <p:ext uri="{BB962C8B-B14F-4D97-AF65-F5344CB8AC3E}">
        <p14:creationId xmlns="" xmlns:p14="http://schemas.microsoft.com/office/powerpoint/2010/main" val="2916751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B44B4F-D153-C04D-93A5-274D83CB8340}" type="slidenum">
              <a:rPr lang="en-US" smtClean="0"/>
              <a:pPr/>
              <a:t>102</a:t>
            </a:fld>
            <a:endParaRPr lang="en-US"/>
          </a:p>
        </p:txBody>
      </p:sp>
    </p:spTree>
    <p:extLst>
      <p:ext uri="{BB962C8B-B14F-4D97-AF65-F5344CB8AC3E}">
        <p14:creationId xmlns="" xmlns:p14="http://schemas.microsoft.com/office/powerpoint/2010/main" val="1058512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έ</a:t>
            </a:r>
            <a:r>
              <a:rPr lang="el-GR" dirty="0" err="1"/>
              <a:t>γιναν</a:t>
            </a:r>
            <a:r>
              <a:rPr lang="el-GR" dirty="0"/>
              <a:t> εξαγωγές δοντιών στη συγκεκριμένη θεραπεία</a:t>
            </a:r>
            <a:r>
              <a:rPr lang="en-US" dirty="0"/>
              <a:t>;</a:t>
            </a:r>
            <a:endParaRPr lang="x-none" dirty="0"/>
          </a:p>
        </p:txBody>
      </p:sp>
      <p:sp>
        <p:nvSpPr>
          <p:cNvPr id="4" name="Slide Number Placeholder 3"/>
          <p:cNvSpPr>
            <a:spLocks noGrp="1"/>
          </p:cNvSpPr>
          <p:nvPr>
            <p:ph type="sldNum" sz="quarter" idx="5"/>
          </p:nvPr>
        </p:nvSpPr>
        <p:spPr/>
        <p:txBody>
          <a:bodyPr/>
          <a:lstStyle/>
          <a:p>
            <a:fld id="{7754ED69-48C0-3A44-8321-A7DDE08C3291}" type="slidenum">
              <a:rPr lang="x-none" smtClean="0"/>
              <a:pPr/>
              <a:t>126</a:t>
            </a:fld>
            <a:endParaRPr lang="x-none"/>
          </a:p>
        </p:txBody>
      </p:sp>
    </p:spTree>
    <p:extLst>
      <p:ext uri="{BB962C8B-B14F-4D97-AF65-F5344CB8AC3E}">
        <p14:creationId xmlns="" xmlns:p14="http://schemas.microsoft.com/office/powerpoint/2010/main" val="646799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754ED69-48C0-3A44-8321-A7DDE08C3291}" type="slidenum">
              <a:rPr lang="x-none" smtClean="0"/>
              <a:pPr/>
              <a:t>133</a:t>
            </a:fld>
            <a:endParaRPr lang="x-none"/>
          </a:p>
        </p:txBody>
      </p:sp>
    </p:spTree>
    <p:extLst>
      <p:ext uri="{BB962C8B-B14F-4D97-AF65-F5344CB8AC3E}">
        <p14:creationId xmlns="" xmlns:p14="http://schemas.microsoft.com/office/powerpoint/2010/main" val="1674532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754ED69-48C0-3A44-8321-A7DDE08C3291}" type="slidenum">
              <a:rPr lang="x-none" smtClean="0"/>
              <a:pPr/>
              <a:t>136</a:t>
            </a:fld>
            <a:endParaRPr lang="x-none"/>
          </a:p>
        </p:txBody>
      </p:sp>
    </p:spTree>
    <p:extLst>
      <p:ext uri="{BB962C8B-B14F-4D97-AF65-F5344CB8AC3E}">
        <p14:creationId xmlns="" xmlns:p14="http://schemas.microsoft.com/office/powerpoint/2010/main" val="945031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ChangeArrowheads="1" noTextEdit="1"/>
          </p:cNvSpPr>
          <p:nvPr>
            <p:ph type="sldImg"/>
          </p:nvPr>
        </p:nvSpPr>
        <p:spPr>
          <a:ln/>
        </p:spPr>
      </p:sp>
      <p:sp>
        <p:nvSpPr>
          <p:cNvPr id="2099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l-GR" altLang="en-US">
              <a:latin typeface="Times New Roman" charset="0"/>
              <a:ea typeface="MS PGothic" charset="-128"/>
            </a:endParaRPr>
          </a:p>
        </p:txBody>
      </p:sp>
      <p:sp>
        <p:nvSpPr>
          <p:cNvPr id="2099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MS PGothic" charset="-128"/>
              </a:defRPr>
            </a:lvl1pPr>
            <a:lvl2pPr marL="742950" indent="-285750">
              <a:spcBef>
                <a:spcPct val="30000"/>
              </a:spcBef>
              <a:defRPr sz="1200">
                <a:solidFill>
                  <a:schemeClr val="tx1"/>
                </a:solidFill>
                <a:latin typeface="Times New Roman" charset="0"/>
                <a:ea typeface="MS PGothic" charset="-128"/>
              </a:defRPr>
            </a:lvl2pPr>
            <a:lvl3pPr marL="1143000" indent="-228600">
              <a:spcBef>
                <a:spcPct val="30000"/>
              </a:spcBef>
              <a:defRPr sz="1200">
                <a:solidFill>
                  <a:schemeClr val="tx1"/>
                </a:solidFill>
                <a:latin typeface="Times New Roman" charset="0"/>
                <a:ea typeface="MS PGothic" charset="-128"/>
              </a:defRPr>
            </a:lvl3pPr>
            <a:lvl4pPr marL="1600200" indent="-228600">
              <a:spcBef>
                <a:spcPct val="30000"/>
              </a:spcBef>
              <a:defRPr sz="1200">
                <a:solidFill>
                  <a:schemeClr val="tx1"/>
                </a:solidFill>
                <a:latin typeface="Times New Roman" charset="0"/>
                <a:ea typeface="MS PGothic" charset="-128"/>
              </a:defRPr>
            </a:lvl4pPr>
            <a:lvl5pPr marL="2057400" indent="-228600">
              <a:spcBef>
                <a:spcPct val="30000"/>
              </a:spcBef>
              <a:defRPr sz="1200">
                <a:solidFill>
                  <a:schemeClr val="tx1"/>
                </a:solidFill>
                <a:latin typeface="Times New Roman" charset="0"/>
                <a:ea typeface="MS PGothic" charset="-128"/>
              </a:defRPr>
            </a:lvl5pPr>
            <a:lvl6pPr marL="2514600" indent="-228600" eaLnBrk="0" fontAlgn="base" hangingPunct="0">
              <a:spcBef>
                <a:spcPct val="30000"/>
              </a:spcBef>
              <a:spcAft>
                <a:spcPct val="0"/>
              </a:spcAft>
              <a:defRPr sz="1200">
                <a:solidFill>
                  <a:schemeClr val="tx1"/>
                </a:solidFill>
                <a:latin typeface="Times New Roman" charset="0"/>
                <a:ea typeface="MS PGothic" charset="-128"/>
              </a:defRPr>
            </a:lvl6pPr>
            <a:lvl7pPr marL="2971800" indent="-228600" eaLnBrk="0" fontAlgn="base" hangingPunct="0">
              <a:spcBef>
                <a:spcPct val="30000"/>
              </a:spcBef>
              <a:spcAft>
                <a:spcPct val="0"/>
              </a:spcAft>
              <a:defRPr sz="1200">
                <a:solidFill>
                  <a:schemeClr val="tx1"/>
                </a:solidFill>
                <a:latin typeface="Times New Roman" charset="0"/>
                <a:ea typeface="MS PGothic" charset="-128"/>
              </a:defRPr>
            </a:lvl7pPr>
            <a:lvl8pPr marL="3429000" indent="-228600" eaLnBrk="0" fontAlgn="base" hangingPunct="0">
              <a:spcBef>
                <a:spcPct val="30000"/>
              </a:spcBef>
              <a:spcAft>
                <a:spcPct val="0"/>
              </a:spcAft>
              <a:defRPr sz="1200">
                <a:solidFill>
                  <a:schemeClr val="tx1"/>
                </a:solidFill>
                <a:latin typeface="Times New Roman" charset="0"/>
                <a:ea typeface="MS PGothic" charset="-128"/>
              </a:defRPr>
            </a:lvl8pPr>
            <a:lvl9pPr marL="3886200" indent="-228600" eaLnBrk="0" fontAlgn="base" hangingPunct="0">
              <a:spcBef>
                <a:spcPct val="30000"/>
              </a:spcBef>
              <a:spcAft>
                <a:spcPct val="0"/>
              </a:spcAft>
              <a:defRPr sz="1200">
                <a:solidFill>
                  <a:schemeClr val="tx1"/>
                </a:solidFill>
                <a:latin typeface="Times New Roman" charset="0"/>
                <a:ea typeface="MS PGothic" charset="-128"/>
              </a:defRPr>
            </a:lvl9pPr>
          </a:lstStyle>
          <a:p>
            <a:pPr>
              <a:spcBef>
                <a:spcPct val="0"/>
              </a:spcBef>
            </a:pPr>
            <a:fld id="{07BA903F-4B22-3549-8A8F-A52D29342497}" type="slidenum">
              <a:rPr lang="en-US" altLang="en-US"/>
              <a:pPr>
                <a:spcBef>
                  <a:spcPct val="0"/>
                </a:spcBef>
              </a:pPr>
              <a:t>137</a:t>
            </a:fld>
            <a:endParaRPr lang="en-US" altLang="en-US"/>
          </a:p>
        </p:txBody>
      </p:sp>
    </p:spTree>
    <p:extLst>
      <p:ext uri="{BB962C8B-B14F-4D97-AF65-F5344CB8AC3E}">
        <p14:creationId xmlns="" xmlns:p14="http://schemas.microsoft.com/office/powerpoint/2010/main" val="2037941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παρατηρούμε απόκλιση των οδοντικών μέσων γραμμών</a:t>
            </a:r>
            <a:endParaRPr lang="x-none" dirty="0"/>
          </a:p>
        </p:txBody>
      </p:sp>
      <p:sp>
        <p:nvSpPr>
          <p:cNvPr id="4" name="Slide Number Placeholder 3"/>
          <p:cNvSpPr>
            <a:spLocks noGrp="1"/>
          </p:cNvSpPr>
          <p:nvPr>
            <p:ph type="sldNum" sz="quarter" idx="5"/>
          </p:nvPr>
        </p:nvSpPr>
        <p:spPr/>
        <p:txBody>
          <a:bodyPr/>
          <a:lstStyle/>
          <a:p>
            <a:fld id="{7754ED69-48C0-3A44-8321-A7DDE08C3291}" type="slidenum">
              <a:rPr lang="x-none" smtClean="0"/>
              <a:pPr/>
              <a:t>9</a:t>
            </a:fld>
            <a:endParaRPr lang="x-none"/>
          </a:p>
        </p:txBody>
      </p:sp>
    </p:spTree>
    <p:extLst>
      <p:ext uri="{BB962C8B-B14F-4D97-AF65-F5344CB8AC3E}">
        <p14:creationId xmlns="" xmlns:p14="http://schemas.microsoft.com/office/powerpoint/2010/main" val="1843900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dirty="0" err="1"/>
              <a:t>Κυρτοκοίλη</a:t>
            </a:r>
            <a:r>
              <a:rPr lang="el-GR" sz="1200" dirty="0"/>
              <a:t> είναι επίσης ένα δόκιμος όρος που </a:t>
            </a:r>
          </a:p>
          <a:p>
            <a:r>
              <a:rPr lang="el-GR" sz="1200" dirty="0"/>
              <a:t>περιγράφει την κατατομή ΙΙ,2 και είχε προταθεί</a:t>
            </a:r>
          </a:p>
          <a:p>
            <a:r>
              <a:rPr lang="el-GR" sz="1200" dirty="0"/>
              <a:t>από την </a:t>
            </a:r>
            <a:r>
              <a:rPr lang="el-GR" sz="1200" dirty="0" err="1"/>
              <a:t>Καθ</a:t>
            </a:r>
            <a:r>
              <a:rPr lang="el-GR" sz="1200" dirty="0"/>
              <a:t>. Μ. Σπυροπούλου </a:t>
            </a:r>
            <a:endParaRPr lang="x-none" sz="1200" dirty="0"/>
          </a:p>
          <a:p>
            <a:endParaRPr lang="x-none" dirty="0"/>
          </a:p>
        </p:txBody>
      </p:sp>
      <p:sp>
        <p:nvSpPr>
          <p:cNvPr id="4" name="Slide Number Placeholder 3"/>
          <p:cNvSpPr>
            <a:spLocks noGrp="1"/>
          </p:cNvSpPr>
          <p:nvPr>
            <p:ph type="sldNum" sz="quarter" idx="5"/>
          </p:nvPr>
        </p:nvSpPr>
        <p:spPr/>
        <p:txBody>
          <a:bodyPr/>
          <a:lstStyle/>
          <a:p>
            <a:fld id="{7754ED69-48C0-3A44-8321-A7DDE08C3291}" type="slidenum">
              <a:rPr lang="x-none" smtClean="0"/>
              <a:pPr/>
              <a:t>25</a:t>
            </a:fld>
            <a:endParaRPr lang="x-none"/>
          </a:p>
        </p:txBody>
      </p:sp>
    </p:spTree>
    <p:extLst>
      <p:ext uri="{BB962C8B-B14F-4D97-AF65-F5344CB8AC3E}">
        <p14:creationId xmlns="" xmlns:p14="http://schemas.microsoft.com/office/powerpoint/2010/main" val="387986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754ED69-48C0-3A44-8321-A7DDE08C3291}" type="slidenum">
              <a:rPr lang="x-none" smtClean="0"/>
              <a:pPr/>
              <a:t>28</a:t>
            </a:fld>
            <a:endParaRPr lang="x-none"/>
          </a:p>
        </p:txBody>
      </p:sp>
    </p:spTree>
    <p:extLst>
      <p:ext uri="{BB962C8B-B14F-4D97-AF65-F5344CB8AC3E}">
        <p14:creationId xmlns="" xmlns:p14="http://schemas.microsoft.com/office/powerpoint/2010/main" val="207463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754ED69-48C0-3A44-8321-A7DDE08C3291}" type="slidenum">
              <a:rPr lang="x-none" smtClean="0"/>
              <a:pPr/>
              <a:t>30</a:t>
            </a:fld>
            <a:endParaRPr lang="x-none"/>
          </a:p>
        </p:txBody>
      </p:sp>
    </p:spTree>
    <p:extLst>
      <p:ext uri="{BB962C8B-B14F-4D97-AF65-F5344CB8AC3E}">
        <p14:creationId xmlns="" xmlns:p14="http://schemas.microsoft.com/office/powerpoint/2010/main" val="1315594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1200" kern="1200" dirty="0">
                <a:solidFill>
                  <a:schemeClr val="tx1"/>
                </a:solidFill>
                <a:effectLst/>
                <a:latin typeface="+mn-lt"/>
                <a:ea typeface="+mn-ea"/>
                <a:cs typeface="+mn-cs"/>
              </a:rPr>
              <a:t/>
            </a:r>
            <a:br>
              <a:rPr lang="x-none" sz="1200" kern="1200" dirty="0">
                <a:solidFill>
                  <a:schemeClr val="tx1"/>
                </a:solidFill>
                <a:effectLst/>
                <a:latin typeface="+mn-lt"/>
                <a:ea typeface="+mn-ea"/>
                <a:cs typeface="+mn-cs"/>
              </a:rPr>
            </a:br>
            <a:endParaRPr lang="x-none" sz="1200" kern="1200" dirty="0">
              <a:solidFill>
                <a:schemeClr val="tx1"/>
              </a:solidFill>
              <a:effectLst/>
              <a:latin typeface="+mn-lt"/>
              <a:ea typeface="+mn-ea"/>
              <a:cs typeface="+mn-cs"/>
            </a:endParaRPr>
          </a:p>
          <a:p>
            <a:endParaRPr lang="x-none" dirty="0"/>
          </a:p>
        </p:txBody>
      </p:sp>
      <p:sp>
        <p:nvSpPr>
          <p:cNvPr id="4" name="Slide Number Placeholder 3"/>
          <p:cNvSpPr>
            <a:spLocks noGrp="1"/>
          </p:cNvSpPr>
          <p:nvPr>
            <p:ph type="sldNum" sz="quarter" idx="5"/>
          </p:nvPr>
        </p:nvSpPr>
        <p:spPr/>
        <p:txBody>
          <a:bodyPr/>
          <a:lstStyle/>
          <a:p>
            <a:fld id="{7754ED69-48C0-3A44-8321-A7DDE08C3291}" type="slidenum">
              <a:rPr lang="x-none" smtClean="0"/>
              <a:pPr/>
              <a:t>34</a:t>
            </a:fld>
            <a:endParaRPr lang="x-none"/>
          </a:p>
        </p:txBody>
      </p:sp>
    </p:spTree>
    <p:extLst>
      <p:ext uri="{BB962C8B-B14F-4D97-AF65-F5344CB8AC3E}">
        <p14:creationId xmlns="" xmlns:p14="http://schemas.microsoft.com/office/powerpoint/2010/main" val="2595178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ACC8B8-66D3-5A4C-8D4D-699FC4278B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291544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754ED69-48C0-3A44-8321-A7DDE08C3291}" type="slidenum">
              <a:rPr lang="x-none" smtClean="0"/>
              <a:pPr/>
              <a:t>57</a:t>
            </a:fld>
            <a:endParaRPr lang="x-none"/>
          </a:p>
        </p:txBody>
      </p:sp>
    </p:spTree>
    <p:extLst>
      <p:ext uri="{BB962C8B-B14F-4D97-AF65-F5344CB8AC3E}">
        <p14:creationId xmlns="" xmlns:p14="http://schemas.microsoft.com/office/powerpoint/2010/main" val="2887427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EFC2BB5-9199-EA46-9B39-FF840652823B}" type="slidenum">
              <a:rPr lang="x-none" smtClean="0"/>
              <a:pPr/>
              <a:t>66</a:t>
            </a:fld>
            <a:endParaRPr lang="x-none"/>
          </a:p>
        </p:txBody>
      </p:sp>
    </p:spTree>
    <p:extLst>
      <p:ext uri="{BB962C8B-B14F-4D97-AF65-F5344CB8AC3E}">
        <p14:creationId xmlns:p14="http://schemas.microsoft.com/office/powerpoint/2010/main" xmlns="" val="106363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3FE505-278D-D14D-A955-D4B8DC22D92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 xmlns:a16="http://schemas.microsoft.com/office/drawing/2014/main" id="{3287012B-F34B-6846-B31E-3930B47E7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a:p>
        </p:txBody>
      </p:sp>
      <p:sp>
        <p:nvSpPr>
          <p:cNvPr id="4" name="Date Placeholder 3">
            <a:extLst>
              <a:ext uri="{FF2B5EF4-FFF2-40B4-BE49-F238E27FC236}">
                <a16:creationId xmlns="" xmlns:a16="http://schemas.microsoft.com/office/drawing/2014/main" id="{3836DF10-8768-7B49-9220-D0BF86127D98}"/>
              </a:ext>
            </a:extLst>
          </p:cNvPr>
          <p:cNvSpPr>
            <a:spLocks noGrp="1"/>
          </p:cNvSpPr>
          <p:nvPr>
            <p:ph type="dt" sz="half" idx="10"/>
          </p:nvPr>
        </p:nvSpPr>
        <p:spPr/>
        <p:txBody>
          <a:bodyPr/>
          <a:lstStyle/>
          <a:p>
            <a:fld id="{A3A8BA61-0C2C-BD4C-805D-7611E6CCC24E}" type="datetimeFigureOut">
              <a:rPr lang="x-none" smtClean="0"/>
              <a:pPr/>
              <a:t>9/1/2022</a:t>
            </a:fld>
            <a:endParaRPr lang="x-none"/>
          </a:p>
        </p:txBody>
      </p:sp>
      <p:sp>
        <p:nvSpPr>
          <p:cNvPr id="5" name="Footer Placeholder 4">
            <a:extLst>
              <a:ext uri="{FF2B5EF4-FFF2-40B4-BE49-F238E27FC236}">
                <a16:creationId xmlns="" xmlns:a16="http://schemas.microsoft.com/office/drawing/2014/main" id="{276C39B5-C41D-DC42-872C-546FB7AF2E3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7A00AC4D-83BB-9445-9921-8F703A7145A6}"/>
              </a:ext>
            </a:extLst>
          </p:cNvPr>
          <p:cNvSpPr>
            <a:spLocks noGrp="1"/>
          </p:cNvSpPr>
          <p:nvPr>
            <p:ph type="sldNum" sz="quarter" idx="12"/>
          </p:nvPr>
        </p:nvSpPr>
        <p:spPr/>
        <p:txBody>
          <a:bodyPr/>
          <a:lstStyle/>
          <a:p>
            <a:fld id="{9F1887D2-8272-9B49-BBB0-6B9CC302EA58}" type="slidenum">
              <a:rPr lang="x-none" smtClean="0"/>
              <a:pPr/>
              <a:t>‹#›</a:t>
            </a:fld>
            <a:endParaRPr lang="x-none"/>
          </a:p>
        </p:txBody>
      </p:sp>
    </p:spTree>
    <p:extLst>
      <p:ext uri="{BB962C8B-B14F-4D97-AF65-F5344CB8AC3E}">
        <p14:creationId xmlns="" xmlns:p14="http://schemas.microsoft.com/office/powerpoint/2010/main" val="4005829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F3F2AE-2026-A44A-B0CA-A272A91C9F25}"/>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 xmlns:a16="http://schemas.microsoft.com/office/drawing/2014/main" id="{C0D54BAB-B304-4544-9A50-438B5C449C3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 xmlns:a16="http://schemas.microsoft.com/office/drawing/2014/main" id="{175980F4-2B3F-584F-A7A6-D672A0A34389}"/>
              </a:ext>
            </a:extLst>
          </p:cNvPr>
          <p:cNvSpPr>
            <a:spLocks noGrp="1"/>
          </p:cNvSpPr>
          <p:nvPr>
            <p:ph type="dt" sz="half" idx="10"/>
          </p:nvPr>
        </p:nvSpPr>
        <p:spPr/>
        <p:txBody>
          <a:bodyPr/>
          <a:lstStyle/>
          <a:p>
            <a:fld id="{A3A8BA61-0C2C-BD4C-805D-7611E6CCC24E}" type="datetimeFigureOut">
              <a:rPr lang="x-none" smtClean="0"/>
              <a:pPr/>
              <a:t>9/1/2022</a:t>
            </a:fld>
            <a:endParaRPr lang="x-none"/>
          </a:p>
        </p:txBody>
      </p:sp>
      <p:sp>
        <p:nvSpPr>
          <p:cNvPr id="5" name="Footer Placeholder 4">
            <a:extLst>
              <a:ext uri="{FF2B5EF4-FFF2-40B4-BE49-F238E27FC236}">
                <a16:creationId xmlns="" xmlns:a16="http://schemas.microsoft.com/office/drawing/2014/main" id="{8AD69886-0EFF-AA49-B931-41D6B3431C0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7C72BE37-5DD1-E240-8F5B-AC8B4E4485E0}"/>
              </a:ext>
            </a:extLst>
          </p:cNvPr>
          <p:cNvSpPr>
            <a:spLocks noGrp="1"/>
          </p:cNvSpPr>
          <p:nvPr>
            <p:ph type="sldNum" sz="quarter" idx="12"/>
          </p:nvPr>
        </p:nvSpPr>
        <p:spPr/>
        <p:txBody>
          <a:bodyPr/>
          <a:lstStyle/>
          <a:p>
            <a:fld id="{9F1887D2-8272-9B49-BBB0-6B9CC302EA58}" type="slidenum">
              <a:rPr lang="x-none" smtClean="0"/>
              <a:pPr/>
              <a:t>‹#›</a:t>
            </a:fld>
            <a:endParaRPr lang="x-none"/>
          </a:p>
        </p:txBody>
      </p:sp>
    </p:spTree>
    <p:extLst>
      <p:ext uri="{BB962C8B-B14F-4D97-AF65-F5344CB8AC3E}">
        <p14:creationId xmlns="" xmlns:p14="http://schemas.microsoft.com/office/powerpoint/2010/main" val="3871860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2BF6651-6B4E-2544-A7CA-AB30590D214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 xmlns:a16="http://schemas.microsoft.com/office/drawing/2014/main" id="{8E4FEE53-1AF5-9542-B36B-2A266C4A4CE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 xmlns:a16="http://schemas.microsoft.com/office/drawing/2014/main" id="{25854583-8B1B-2F4F-81D2-036C88C547AB}"/>
              </a:ext>
            </a:extLst>
          </p:cNvPr>
          <p:cNvSpPr>
            <a:spLocks noGrp="1"/>
          </p:cNvSpPr>
          <p:nvPr>
            <p:ph type="dt" sz="half" idx="10"/>
          </p:nvPr>
        </p:nvSpPr>
        <p:spPr/>
        <p:txBody>
          <a:bodyPr/>
          <a:lstStyle/>
          <a:p>
            <a:fld id="{A3A8BA61-0C2C-BD4C-805D-7611E6CCC24E}" type="datetimeFigureOut">
              <a:rPr lang="x-none" smtClean="0"/>
              <a:pPr/>
              <a:t>9/1/2022</a:t>
            </a:fld>
            <a:endParaRPr lang="x-none"/>
          </a:p>
        </p:txBody>
      </p:sp>
      <p:sp>
        <p:nvSpPr>
          <p:cNvPr id="5" name="Footer Placeholder 4">
            <a:extLst>
              <a:ext uri="{FF2B5EF4-FFF2-40B4-BE49-F238E27FC236}">
                <a16:creationId xmlns="" xmlns:a16="http://schemas.microsoft.com/office/drawing/2014/main" id="{F205B5A6-4B98-9242-B404-E656F789EC81}"/>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C717DD49-93FD-EE48-81C3-D8C0F963883D}"/>
              </a:ext>
            </a:extLst>
          </p:cNvPr>
          <p:cNvSpPr>
            <a:spLocks noGrp="1"/>
          </p:cNvSpPr>
          <p:nvPr>
            <p:ph type="sldNum" sz="quarter" idx="12"/>
          </p:nvPr>
        </p:nvSpPr>
        <p:spPr/>
        <p:txBody>
          <a:bodyPr/>
          <a:lstStyle/>
          <a:p>
            <a:fld id="{9F1887D2-8272-9B49-BBB0-6B9CC302EA58}" type="slidenum">
              <a:rPr lang="x-none" smtClean="0"/>
              <a:pPr/>
              <a:t>‹#›</a:t>
            </a:fld>
            <a:endParaRPr lang="x-none"/>
          </a:p>
        </p:txBody>
      </p:sp>
    </p:spTree>
    <p:extLst>
      <p:ext uri="{BB962C8B-B14F-4D97-AF65-F5344CB8AC3E}">
        <p14:creationId xmlns="" xmlns:p14="http://schemas.microsoft.com/office/powerpoint/2010/main" val="1928364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E39D5A-EEA2-0346-AC7C-EC8C8852E520}"/>
              </a:ext>
            </a:extLst>
          </p:cNvPr>
          <p:cNvSpPr>
            <a:spLocks noGrp="1"/>
          </p:cNvSpPr>
          <p:nvPr>
            <p:ph type="title"/>
          </p:nvPr>
        </p:nvSpPr>
        <p:spPr/>
        <p:txBody>
          <a:bodyPr/>
          <a:lstStyle/>
          <a:p>
            <a:r>
              <a:rPr lang="en-GB" dirty="0"/>
              <a:t>Click to edit Master title style</a:t>
            </a:r>
            <a:endParaRPr lang="x-none" dirty="0"/>
          </a:p>
        </p:txBody>
      </p:sp>
      <p:sp>
        <p:nvSpPr>
          <p:cNvPr id="3" name="Content Placeholder 2">
            <a:extLst>
              <a:ext uri="{FF2B5EF4-FFF2-40B4-BE49-F238E27FC236}">
                <a16:creationId xmlns="" xmlns:a16="http://schemas.microsoft.com/office/drawing/2014/main" id="{FC24B53C-527E-3C44-AA28-65028D572A78}"/>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4" name="Date Placeholder 3">
            <a:extLst>
              <a:ext uri="{FF2B5EF4-FFF2-40B4-BE49-F238E27FC236}">
                <a16:creationId xmlns="" xmlns:a16="http://schemas.microsoft.com/office/drawing/2014/main" id="{CA2BBD18-259B-2847-B5FB-AAEEDD76AAC7}"/>
              </a:ext>
            </a:extLst>
          </p:cNvPr>
          <p:cNvSpPr>
            <a:spLocks noGrp="1"/>
          </p:cNvSpPr>
          <p:nvPr>
            <p:ph type="dt" sz="half" idx="10"/>
          </p:nvPr>
        </p:nvSpPr>
        <p:spPr/>
        <p:txBody>
          <a:bodyPr/>
          <a:lstStyle/>
          <a:p>
            <a:fld id="{A3A8BA61-0C2C-BD4C-805D-7611E6CCC24E}" type="datetimeFigureOut">
              <a:rPr lang="x-none" smtClean="0"/>
              <a:pPr/>
              <a:t>9/1/2022</a:t>
            </a:fld>
            <a:endParaRPr lang="x-none"/>
          </a:p>
        </p:txBody>
      </p:sp>
      <p:sp>
        <p:nvSpPr>
          <p:cNvPr id="5" name="Footer Placeholder 4">
            <a:extLst>
              <a:ext uri="{FF2B5EF4-FFF2-40B4-BE49-F238E27FC236}">
                <a16:creationId xmlns="" xmlns:a16="http://schemas.microsoft.com/office/drawing/2014/main" id="{00CCFC2F-4AA3-CD4C-AEAF-7EAA1ED46BE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8E741B1D-4B97-4E42-9516-C022EC270013}"/>
              </a:ext>
            </a:extLst>
          </p:cNvPr>
          <p:cNvSpPr>
            <a:spLocks noGrp="1"/>
          </p:cNvSpPr>
          <p:nvPr>
            <p:ph type="sldNum" sz="quarter" idx="12"/>
          </p:nvPr>
        </p:nvSpPr>
        <p:spPr/>
        <p:txBody>
          <a:bodyPr/>
          <a:lstStyle/>
          <a:p>
            <a:fld id="{9F1887D2-8272-9B49-BBB0-6B9CC302EA58}" type="slidenum">
              <a:rPr lang="x-none" smtClean="0"/>
              <a:pPr/>
              <a:t>‹#›</a:t>
            </a:fld>
            <a:endParaRPr lang="x-none"/>
          </a:p>
        </p:txBody>
      </p:sp>
    </p:spTree>
    <p:extLst>
      <p:ext uri="{BB962C8B-B14F-4D97-AF65-F5344CB8AC3E}">
        <p14:creationId xmlns="" xmlns:p14="http://schemas.microsoft.com/office/powerpoint/2010/main" val="3232282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596334-5045-0541-85FF-D0BD093319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 xmlns:a16="http://schemas.microsoft.com/office/drawing/2014/main" id="{F8DCD654-AABB-D94D-9EDF-6B2F1548C0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 xmlns:a16="http://schemas.microsoft.com/office/drawing/2014/main" id="{7B9AE71A-867D-A348-8BFD-5327991D9349}"/>
              </a:ext>
            </a:extLst>
          </p:cNvPr>
          <p:cNvSpPr>
            <a:spLocks noGrp="1"/>
          </p:cNvSpPr>
          <p:nvPr>
            <p:ph type="dt" sz="half" idx="10"/>
          </p:nvPr>
        </p:nvSpPr>
        <p:spPr/>
        <p:txBody>
          <a:bodyPr/>
          <a:lstStyle/>
          <a:p>
            <a:fld id="{A3A8BA61-0C2C-BD4C-805D-7611E6CCC24E}" type="datetimeFigureOut">
              <a:rPr lang="x-none" smtClean="0"/>
              <a:pPr/>
              <a:t>9/1/2022</a:t>
            </a:fld>
            <a:endParaRPr lang="x-none"/>
          </a:p>
        </p:txBody>
      </p:sp>
      <p:sp>
        <p:nvSpPr>
          <p:cNvPr id="5" name="Footer Placeholder 4">
            <a:extLst>
              <a:ext uri="{FF2B5EF4-FFF2-40B4-BE49-F238E27FC236}">
                <a16:creationId xmlns="" xmlns:a16="http://schemas.microsoft.com/office/drawing/2014/main" id="{B7A849E7-A60B-BC43-B704-DADCD72FDBA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86507213-8425-0C49-B178-22E92673BA72}"/>
              </a:ext>
            </a:extLst>
          </p:cNvPr>
          <p:cNvSpPr>
            <a:spLocks noGrp="1"/>
          </p:cNvSpPr>
          <p:nvPr>
            <p:ph type="sldNum" sz="quarter" idx="12"/>
          </p:nvPr>
        </p:nvSpPr>
        <p:spPr/>
        <p:txBody>
          <a:bodyPr/>
          <a:lstStyle/>
          <a:p>
            <a:fld id="{9F1887D2-8272-9B49-BBB0-6B9CC302EA58}" type="slidenum">
              <a:rPr lang="x-none" smtClean="0"/>
              <a:pPr/>
              <a:t>‹#›</a:t>
            </a:fld>
            <a:endParaRPr lang="x-none"/>
          </a:p>
        </p:txBody>
      </p:sp>
    </p:spTree>
    <p:extLst>
      <p:ext uri="{BB962C8B-B14F-4D97-AF65-F5344CB8AC3E}">
        <p14:creationId xmlns="" xmlns:p14="http://schemas.microsoft.com/office/powerpoint/2010/main" val="1992447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A87FD2-2F81-0244-88B8-A7530C9496A1}"/>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 xmlns:a16="http://schemas.microsoft.com/office/drawing/2014/main" id="{56C882C8-1514-3C43-A743-7F1CF0D6182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 xmlns:a16="http://schemas.microsoft.com/office/drawing/2014/main" id="{725BE543-6BF9-CA43-B5E4-B174220371F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 xmlns:a16="http://schemas.microsoft.com/office/drawing/2014/main" id="{F1C77701-9A8A-7E4D-BCEA-C1148E157436}"/>
              </a:ext>
            </a:extLst>
          </p:cNvPr>
          <p:cNvSpPr>
            <a:spLocks noGrp="1"/>
          </p:cNvSpPr>
          <p:nvPr>
            <p:ph type="dt" sz="half" idx="10"/>
          </p:nvPr>
        </p:nvSpPr>
        <p:spPr/>
        <p:txBody>
          <a:bodyPr/>
          <a:lstStyle/>
          <a:p>
            <a:fld id="{A3A8BA61-0C2C-BD4C-805D-7611E6CCC24E}" type="datetimeFigureOut">
              <a:rPr lang="x-none" smtClean="0"/>
              <a:pPr/>
              <a:t>9/1/2022</a:t>
            </a:fld>
            <a:endParaRPr lang="x-none"/>
          </a:p>
        </p:txBody>
      </p:sp>
      <p:sp>
        <p:nvSpPr>
          <p:cNvPr id="6" name="Footer Placeholder 5">
            <a:extLst>
              <a:ext uri="{FF2B5EF4-FFF2-40B4-BE49-F238E27FC236}">
                <a16:creationId xmlns="" xmlns:a16="http://schemas.microsoft.com/office/drawing/2014/main" id="{43EE42ED-9B15-DC49-AF11-4E6B689EC313}"/>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6318E76E-FAEC-2E4A-90DF-4BAADDF829A2}"/>
              </a:ext>
            </a:extLst>
          </p:cNvPr>
          <p:cNvSpPr>
            <a:spLocks noGrp="1"/>
          </p:cNvSpPr>
          <p:nvPr>
            <p:ph type="sldNum" sz="quarter" idx="12"/>
          </p:nvPr>
        </p:nvSpPr>
        <p:spPr/>
        <p:txBody>
          <a:bodyPr/>
          <a:lstStyle/>
          <a:p>
            <a:fld id="{9F1887D2-8272-9B49-BBB0-6B9CC302EA58}" type="slidenum">
              <a:rPr lang="x-none" smtClean="0"/>
              <a:pPr/>
              <a:t>‹#›</a:t>
            </a:fld>
            <a:endParaRPr lang="x-none"/>
          </a:p>
        </p:txBody>
      </p:sp>
    </p:spTree>
    <p:extLst>
      <p:ext uri="{BB962C8B-B14F-4D97-AF65-F5344CB8AC3E}">
        <p14:creationId xmlns="" xmlns:p14="http://schemas.microsoft.com/office/powerpoint/2010/main" val="690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D379CA-A640-4F46-8D65-9AC578A3F926}"/>
              </a:ext>
            </a:extLst>
          </p:cNvPr>
          <p:cNvSpPr>
            <a:spLocks noGrp="1"/>
          </p:cNvSpPr>
          <p:nvPr>
            <p:ph type="title"/>
          </p:nvPr>
        </p:nvSpPr>
        <p:spPr>
          <a:xfrm>
            <a:off x="839788" y="365125"/>
            <a:ext cx="10515600" cy="1325563"/>
          </a:xfrm>
        </p:spPr>
        <p:txBody>
          <a:bodyPr/>
          <a:lstStyle/>
          <a:p>
            <a:r>
              <a:rPr lang="en-GB"/>
              <a:t>Click to edit Master title style</a:t>
            </a:r>
            <a:endParaRPr lang="x-none"/>
          </a:p>
        </p:txBody>
      </p:sp>
      <p:sp>
        <p:nvSpPr>
          <p:cNvPr id="3" name="Text Placeholder 2">
            <a:extLst>
              <a:ext uri="{FF2B5EF4-FFF2-40B4-BE49-F238E27FC236}">
                <a16:creationId xmlns="" xmlns:a16="http://schemas.microsoft.com/office/drawing/2014/main" id="{73531B7B-F4E7-1B41-AA2B-2FBB96C1F0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 xmlns:a16="http://schemas.microsoft.com/office/drawing/2014/main" id="{83160651-B894-224B-BCAA-0A47154824E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 xmlns:a16="http://schemas.microsoft.com/office/drawing/2014/main" id="{CBEA34AA-546F-1743-91C9-B1223A32D4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 xmlns:a16="http://schemas.microsoft.com/office/drawing/2014/main" id="{E4ABB5F4-F653-994F-B4F5-A33962FFB87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 xmlns:a16="http://schemas.microsoft.com/office/drawing/2014/main" id="{DE0AD0B6-EDE5-8440-AA8C-73D9BA4EB7B7}"/>
              </a:ext>
            </a:extLst>
          </p:cNvPr>
          <p:cNvSpPr>
            <a:spLocks noGrp="1"/>
          </p:cNvSpPr>
          <p:nvPr>
            <p:ph type="dt" sz="half" idx="10"/>
          </p:nvPr>
        </p:nvSpPr>
        <p:spPr/>
        <p:txBody>
          <a:bodyPr/>
          <a:lstStyle/>
          <a:p>
            <a:fld id="{A3A8BA61-0C2C-BD4C-805D-7611E6CCC24E}" type="datetimeFigureOut">
              <a:rPr lang="x-none" smtClean="0"/>
              <a:pPr/>
              <a:t>9/1/2022</a:t>
            </a:fld>
            <a:endParaRPr lang="x-none"/>
          </a:p>
        </p:txBody>
      </p:sp>
      <p:sp>
        <p:nvSpPr>
          <p:cNvPr id="8" name="Footer Placeholder 7">
            <a:extLst>
              <a:ext uri="{FF2B5EF4-FFF2-40B4-BE49-F238E27FC236}">
                <a16:creationId xmlns="" xmlns:a16="http://schemas.microsoft.com/office/drawing/2014/main" id="{4C0BF4F0-B4E2-D54C-9BF9-DF4F60F1AA4B}"/>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9A6F128E-A059-C243-A246-7E2998E350EA}"/>
              </a:ext>
            </a:extLst>
          </p:cNvPr>
          <p:cNvSpPr>
            <a:spLocks noGrp="1"/>
          </p:cNvSpPr>
          <p:nvPr>
            <p:ph type="sldNum" sz="quarter" idx="12"/>
          </p:nvPr>
        </p:nvSpPr>
        <p:spPr/>
        <p:txBody>
          <a:bodyPr/>
          <a:lstStyle/>
          <a:p>
            <a:fld id="{9F1887D2-8272-9B49-BBB0-6B9CC302EA58}" type="slidenum">
              <a:rPr lang="x-none" smtClean="0"/>
              <a:pPr/>
              <a:t>‹#›</a:t>
            </a:fld>
            <a:endParaRPr lang="x-none"/>
          </a:p>
        </p:txBody>
      </p:sp>
    </p:spTree>
    <p:extLst>
      <p:ext uri="{BB962C8B-B14F-4D97-AF65-F5344CB8AC3E}">
        <p14:creationId xmlns="" xmlns:p14="http://schemas.microsoft.com/office/powerpoint/2010/main" val="885779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CBF562-3DAF-294B-9215-8D40FEBA6676}"/>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 xmlns:a16="http://schemas.microsoft.com/office/drawing/2014/main" id="{47320C88-8C4B-9E4A-900D-75D6A3D9021B}"/>
              </a:ext>
            </a:extLst>
          </p:cNvPr>
          <p:cNvSpPr>
            <a:spLocks noGrp="1"/>
          </p:cNvSpPr>
          <p:nvPr>
            <p:ph type="dt" sz="half" idx="10"/>
          </p:nvPr>
        </p:nvSpPr>
        <p:spPr/>
        <p:txBody>
          <a:bodyPr/>
          <a:lstStyle/>
          <a:p>
            <a:fld id="{A3A8BA61-0C2C-BD4C-805D-7611E6CCC24E}" type="datetimeFigureOut">
              <a:rPr lang="x-none" smtClean="0"/>
              <a:pPr/>
              <a:t>9/1/2022</a:t>
            </a:fld>
            <a:endParaRPr lang="x-none"/>
          </a:p>
        </p:txBody>
      </p:sp>
      <p:sp>
        <p:nvSpPr>
          <p:cNvPr id="4" name="Footer Placeholder 3">
            <a:extLst>
              <a:ext uri="{FF2B5EF4-FFF2-40B4-BE49-F238E27FC236}">
                <a16:creationId xmlns="" xmlns:a16="http://schemas.microsoft.com/office/drawing/2014/main" id="{D6ABD978-9C18-B84B-9AF2-AE3327759E45}"/>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4E2486C5-EEE9-2C40-8405-A82BF54245FA}"/>
              </a:ext>
            </a:extLst>
          </p:cNvPr>
          <p:cNvSpPr>
            <a:spLocks noGrp="1"/>
          </p:cNvSpPr>
          <p:nvPr>
            <p:ph type="sldNum" sz="quarter" idx="12"/>
          </p:nvPr>
        </p:nvSpPr>
        <p:spPr/>
        <p:txBody>
          <a:bodyPr/>
          <a:lstStyle/>
          <a:p>
            <a:fld id="{9F1887D2-8272-9B49-BBB0-6B9CC302EA58}" type="slidenum">
              <a:rPr lang="x-none" smtClean="0"/>
              <a:pPr/>
              <a:t>‹#›</a:t>
            </a:fld>
            <a:endParaRPr lang="x-none"/>
          </a:p>
        </p:txBody>
      </p:sp>
    </p:spTree>
    <p:extLst>
      <p:ext uri="{BB962C8B-B14F-4D97-AF65-F5344CB8AC3E}">
        <p14:creationId xmlns="" xmlns:p14="http://schemas.microsoft.com/office/powerpoint/2010/main" val="3500361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343393D-573D-AC40-9F59-8001F9EAF907}"/>
              </a:ext>
            </a:extLst>
          </p:cNvPr>
          <p:cNvSpPr>
            <a:spLocks noGrp="1"/>
          </p:cNvSpPr>
          <p:nvPr>
            <p:ph type="dt" sz="half" idx="10"/>
          </p:nvPr>
        </p:nvSpPr>
        <p:spPr/>
        <p:txBody>
          <a:bodyPr/>
          <a:lstStyle/>
          <a:p>
            <a:fld id="{A3A8BA61-0C2C-BD4C-805D-7611E6CCC24E}" type="datetimeFigureOut">
              <a:rPr lang="x-none" smtClean="0"/>
              <a:pPr/>
              <a:t>9/1/2022</a:t>
            </a:fld>
            <a:endParaRPr lang="x-none"/>
          </a:p>
        </p:txBody>
      </p:sp>
      <p:sp>
        <p:nvSpPr>
          <p:cNvPr id="3" name="Footer Placeholder 2">
            <a:extLst>
              <a:ext uri="{FF2B5EF4-FFF2-40B4-BE49-F238E27FC236}">
                <a16:creationId xmlns="" xmlns:a16="http://schemas.microsoft.com/office/drawing/2014/main" id="{6B6C8561-BCF4-CB4A-AE6F-0BF143B99843}"/>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FA5DD297-71D3-BD41-BD58-2AE80C388BBC}"/>
              </a:ext>
            </a:extLst>
          </p:cNvPr>
          <p:cNvSpPr>
            <a:spLocks noGrp="1"/>
          </p:cNvSpPr>
          <p:nvPr>
            <p:ph type="sldNum" sz="quarter" idx="12"/>
          </p:nvPr>
        </p:nvSpPr>
        <p:spPr/>
        <p:txBody>
          <a:bodyPr/>
          <a:lstStyle/>
          <a:p>
            <a:fld id="{9F1887D2-8272-9B49-BBB0-6B9CC302EA58}" type="slidenum">
              <a:rPr lang="x-none" smtClean="0"/>
              <a:pPr/>
              <a:t>‹#›</a:t>
            </a:fld>
            <a:endParaRPr lang="x-none"/>
          </a:p>
        </p:txBody>
      </p:sp>
    </p:spTree>
    <p:extLst>
      <p:ext uri="{BB962C8B-B14F-4D97-AF65-F5344CB8AC3E}">
        <p14:creationId xmlns="" xmlns:p14="http://schemas.microsoft.com/office/powerpoint/2010/main" val="670126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367BCD-5639-5549-8819-A29A691091A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 xmlns:a16="http://schemas.microsoft.com/office/drawing/2014/main" id="{53E5ADFD-CDFD-C042-A168-128896F6A3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 xmlns:a16="http://schemas.microsoft.com/office/drawing/2014/main" id="{7E14535A-CC1D-BF47-91A1-7B568BDA58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 xmlns:a16="http://schemas.microsoft.com/office/drawing/2014/main" id="{301C5F72-58AC-4E44-861C-03F4CBC5631C}"/>
              </a:ext>
            </a:extLst>
          </p:cNvPr>
          <p:cNvSpPr>
            <a:spLocks noGrp="1"/>
          </p:cNvSpPr>
          <p:nvPr>
            <p:ph type="dt" sz="half" idx="10"/>
          </p:nvPr>
        </p:nvSpPr>
        <p:spPr/>
        <p:txBody>
          <a:bodyPr/>
          <a:lstStyle/>
          <a:p>
            <a:fld id="{A3A8BA61-0C2C-BD4C-805D-7611E6CCC24E}" type="datetimeFigureOut">
              <a:rPr lang="x-none" smtClean="0"/>
              <a:pPr/>
              <a:t>9/1/2022</a:t>
            </a:fld>
            <a:endParaRPr lang="x-none"/>
          </a:p>
        </p:txBody>
      </p:sp>
      <p:sp>
        <p:nvSpPr>
          <p:cNvPr id="6" name="Footer Placeholder 5">
            <a:extLst>
              <a:ext uri="{FF2B5EF4-FFF2-40B4-BE49-F238E27FC236}">
                <a16:creationId xmlns="" xmlns:a16="http://schemas.microsoft.com/office/drawing/2014/main" id="{0A273876-3633-D744-909D-C4CE900E0B34}"/>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12CDFF4C-A7D8-A740-A319-7FBAE1923BC9}"/>
              </a:ext>
            </a:extLst>
          </p:cNvPr>
          <p:cNvSpPr>
            <a:spLocks noGrp="1"/>
          </p:cNvSpPr>
          <p:nvPr>
            <p:ph type="sldNum" sz="quarter" idx="12"/>
          </p:nvPr>
        </p:nvSpPr>
        <p:spPr/>
        <p:txBody>
          <a:bodyPr/>
          <a:lstStyle/>
          <a:p>
            <a:fld id="{9F1887D2-8272-9B49-BBB0-6B9CC302EA58}" type="slidenum">
              <a:rPr lang="x-none" smtClean="0"/>
              <a:pPr/>
              <a:t>‹#›</a:t>
            </a:fld>
            <a:endParaRPr lang="x-none"/>
          </a:p>
        </p:txBody>
      </p:sp>
    </p:spTree>
    <p:extLst>
      <p:ext uri="{BB962C8B-B14F-4D97-AF65-F5344CB8AC3E}">
        <p14:creationId xmlns="" xmlns:p14="http://schemas.microsoft.com/office/powerpoint/2010/main" val="1603293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9647E5-F52A-2040-93C5-229D8C870C2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 xmlns:a16="http://schemas.microsoft.com/office/drawing/2014/main" id="{F99256AF-4259-9745-9279-8792DBCEF1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81E99B78-0D12-F14A-A282-1719607B0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 xmlns:a16="http://schemas.microsoft.com/office/drawing/2014/main" id="{9A6CAFFF-8BA2-C346-A5E5-7F66673A63E8}"/>
              </a:ext>
            </a:extLst>
          </p:cNvPr>
          <p:cNvSpPr>
            <a:spLocks noGrp="1"/>
          </p:cNvSpPr>
          <p:nvPr>
            <p:ph type="dt" sz="half" idx="10"/>
          </p:nvPr>
        </p:nvSpPr>
        <p:spPr/>
        <p:txBody>
          <a:bodyPr/>
          <a:lstStyle/>
          <a:p>
            <a:fld id="{A3A8BA61-0C2C-BD4C-805D-7611E6CCC24E}" type="datetimeFigureOut">
              <a:rPr lang="x-none" smtClean="0"/>
              <a:pPr/>
              <a:t>9/1/2022</a:t>
            </a:fld>
            <a:endParaRPr lang="x-none"/>
          </a:p>
        </p:txBody>
      </p:sp>
      <p:sp>
        <p:nvSpPr>
          <p:cNvPr id="6" name="Footer Placeholder 5">
            <a:extLst>
              <a:ext uri="{FF2B5EF4-FFF2-40B4-BE49-F238E27FC236}">
                <a16:creationId xmlns="" xmlns:a16="http://schemas.microsoft.com/office/drawing/2014/main" id="{2387344A-BAD6-C141-9E8C-B7CCD8DBBAF0}"/>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B1E1BD59-9518-E444-84C6-5595F806779C}"/>
              </a:ext>
            </a:extLst>
          </p:cNvPr>
          <p:cNvSpPr>
            <a:spLocks noGrp="1"/>
          </p:cNvSpPr>
          <p:nvPr>
            <p:ph type="sldNum" sz="quarter" idx="12"/>
          </p:nvPr>
        </p:nvSpPr>
        <p:spPr/>
        <p:txBody>
          <a:bodyPr/>
          <a:lstStyle/>
          <a:p>
            <a:fld id="{9F1887D2-8272-9B49-BBB0-6B9CC302EA58}" type="slidenum">
              <a:rPr lang="x-none" smtClean="0"/>
              <a:pPr/>
              <a:t>‹#›</a:t>
            </a:fld>
            <a:endParaRPr lang="x-none"/>
          </a:p>
        </p:txBody>
      </p:sp>
    </p:spTree>
    <p:extLst>
      <p:ext uri="{BB962C8B-B14F-4D97-AF65-F5344CB8AC3E}">
        <p14:creationId xmlns="" xmlns:p14="http://schemas.microsoft.com/office/powerpoint/2010/main" val="1432059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D4E3524-44A1-8649-AC81-48BC5BC5E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 xmlns:a16="http://schemas.microsoft.com/office/drawing/2014/main" id="{F5BC5ED9-9C2B-BA42-898E-C58FA62C57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4" name="Date Placeholder 3">
            <a:extLst>
              <a:ext uri="{FF2B5EF4-FFF2-40B4-BE49-F238E27FC236}">
                <a16:creationId xmlns="" xmlns:a16="http://schemas.microsoft.com/office/drawing/2014/main" id="{C41BCD8C-D847-804A-B219-DB1FA0E495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A8BA61-0C2C-BD4C-805D-7611E6CCC24E}" type="datetimeFigureOut">
              <a:rPr lang="x-none" smtClean="0"/>
              <a:pPr/>
              <a:t>9/1/2022</a:t>
            </a:fld>
            <a:endParaRPr lang="x-none"/>
          </a:p>
        </p:txBody>
      </p:sp>
      <p:sp>
        <p:nvSpPr>
          <p:cNvPr id="5" name="Footer Placeholder 4">
            <a:extLst>
              <a:ext uri="{FF2B5EF4-FFF2-40B4-BE49-F238E27FC236}">
                <a16:creationId xmlns="" xmlns:a16="http://schemas.microsoft.com/office/drawing/2014/main" id="{B7583C93-B79B-8F40-AB32-A7D0B9F5C0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90A095EA-3050-D346-A6A8-C529FE43E0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887D2-8272-9B49-BBB0-6B9CC302EA58}" type="slidenum">
              <a:rPr lang="x-none" smtClean="0"/>
              <a:pPr/>
              <a:t>‹#›</a:t>
            </a:fld>
            <a:endParaRPr lang="x-none"/>
          </a:p>
        </p:txBody>
      </p:sp>
    </p:spTree>
    <p:extLst>
      <p:ext uri="{BB962C8B-B14F-4D97-AF65-F5344CB8AC3E}">
        <p14:creationId xmlns="" xmlns:p14="http://schemas.microsoft.com/office/powerpoint/2010/main" val="1693906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7.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image" Target="../media/image227.jpeg"/></Relationships>
</file>

<file path=ppt/slides/_rels/slide109.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234.png"/></Relationships>
</file>

<file path=ppt/slides/_rels/slide114.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microsoft.com/office/2007/relationships/media" Target="../media/media2.mov"/><Relationship Id="rId2" Type="http://schemas.openxmlformats.org/officeDocument/2006/relationships/slideLayout" Target="../slideLayouts/slideLayout2.xml"/><Relationship Id="rId1" Type="http://schemas.openxmlformats.org/officeDocument/2006/relationships/video" Target="../media/media2.mov"/><Relationship Id="rId4" Type="http://schemas.openxmlformats.org/officeDocument/2006/relationships/image" Target="../media/image239.png"/></Relationships>
</file>

<file path=ppt/slides/_rels/slide119.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2.xml"/><Relationship Id="rId6" Type="http://schemas.openxmlformats.org/officeDocument/2006/relationships/image" Target="../media/image246.jpeg"/><Relationship Id="rId5" Type="http://schemas.openxmlformats.org/officeDocument/2006/relationships/image" Target="../media/image245.jpeg"/><Relationship Id="rId4" Type="http://schemas.openxmlformats.org/officeDocument/2006/relationships/image" Target="../media/image244.jpeg"/></Relationships>
</file>

<file path=ppt/slides/_rels/slide122.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jpeg"/><Relationship Id="rId1" Type="http://schemas.openxmlformats.org/officeDocument/2006/relationships/slideLayout" Target="../slideLayouts/slideLayout2.xml"/><Relationship Id="rId5" Type="http://schemas.openxmlformats.org/officeDocument/2006/relationships/image" Target="../media/image252.jpeg"/><Relationship Id="rId4" Type="http://schemas.openxmlformats.org/officeDocument/2006/relationships/image" Target="../media/image251.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54.jpeg"/><Relationship Id="rId7" Type="http://schemas.openxmlformats.org/officeDocument/2006/relationships/image" Target="../media/image25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6.jpeg"/><Relationship Id="rId5" Type="http://schemas.microsoft.com/office/2007/relationships/hdphoto" Target="../media/hdphoto57.wdp"/><Relationship Id="rId4" Type="http://schemas.openxmlformats.org/officeDocument/2006/relationships/image" Target="../media/image255.png"/></Relationships>
</file>

<file path=ppt/slides/_rels/slide127.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2.xml"/><Relationship Id="rId6" Type="http://schemas.openxmlformats.org/officeDocument/2006/relationships/image" Target="../media/image259.png"/><Relationship Id="rId5" Type="http://schemas.openxmlformats.org/officeDocument/2006/relationships/image" Target="../media/image2311.png"/><Relationship Id="rId4" Type="http://schemas.microsoft.com/office/2017/06/relationships/model3d" Target="../media/model3d1.glb"/></Relationships>
</file>

<file path=ppt/slides/_rels/slide12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260.jpeg"/><Relationship Id="rId1" Type="http://schemas.openxmlformats.org/officeDocument/2006/relationships/slideLayout" Target="../slideLayouts/slideLayout2.xml"/><Relationship Id="rId5" Type="http://schemas.openxmlformats.org/officeDocument/2006/relationships/image" Target="../media/image259.png"/><Relationship Id="rId4" Type="http://schemas.openxmlformats.org/officeDocument/2006/relationships/image" Target="../media/image2311.png"/></Relationships>
</file>

<file path=ppt/slides/_rels/slide129.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261.jpeg"/><Relationship Id="rId1" Type="http://schemas.openxmlformats.org/officeDocument/2006/relationships/slideLayout" Target="../slideLayouts/slideLayout2.xml"/><Relationship Id="rId5" Type="http://schemas.openxmlformats.org/officeDocument/2006/relationships/image" Target="../media/image259.png"/><Relationship Id="rId4" Type="http://schemas.openxmlformats.org/officeDocument/2006/relationships/image" Target="../media/image231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262.jpeg"/><Relationship Id="rId1" Type="http://schemas.openxmlformats.org/officeDocument/2006/relationships/slideLayout" Target="../slideLayouts/slideLayout2.xml"/><Relationship Id="rId5" Type="http://schemas.openxmlformats.org/officeDocument/2006/relationships/image" Target="../media/image259.png"/><Relationship Id="rId4" Type="http://schemas.openxmlformats.org/officeDocument/2006/relationships/image" Target="../media/image2311.png"/></Relationships>
</file>

<file path=ppt/slides/_rels/slide131.xml.rels><?xml version="1.0" encoding="UTF-8" standalone="yes"?>
<Relationships xmlns="http://schemas.openxmlformats.org/package/2006/relationships"><Relationship Id="rId3" Type="http://schemas.microsoft.com/office/2007/relationships/hdphoto" Target="../media/hdphoto59.wdp"/><Relationship Id="rId7" Type="http://schemas.openxmlformats.org/officeDocument/2006/relationships/image" Target="../media/image259.png"/><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2311.png"/><Relationship Id="rId5" Type="http://schemas.microsoft.com/office/2017/06/relationships/model3d" Target="../media/model3d1.glb"/><Relationship Id="rId4" Type="http://schemas.openxmlformats.org/officeDocument/2006/relationships/image" Target="../media/image264.jpeg"/></Relationships>
</file>

<file path=ppt/slides/_rels/slide132.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2.xml"/><Relationship Id="rId6" Type="http://schemas.openxmlformats.org/officeDocument/2006/relationships/image" Target="../media/image259.png"/><Relationship Id="rId5" Type="http://schemas.openxmlformats.org/officeDocument/2006/relationships/image" Target="../media/image2311.png"/><Relationship Id="rId4" Type="http://schemas.microsoft.com/office/2017/06/relationships/model3d" Target="../media/model3d1.glb"/></Relationships>
</file>

<file path=ppt/slides/_rels/slide133.xml.rels><?xml version="1.0" encoding="UTF-8" standalone="yes"?>
<Relationships xmlns="http://schemas.openxmlformats.org/package/2006/relationships"><Relationship Id="rId3" Type="http://schemas.openxmlformats.org/officeDocument/2006/relationships/image" Target="../media/image266.jpeg"/><Relationship Id="rId7" Type="http://schemas.openxmlformats.org/officeDocument/2006/relationships/image" Target="../media/image25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11.png"/><Relationship Id="rId5" Type="http://schemas.microsoft.com/office/2017/06/relationships/model3d" Target="../media/model3d1.glb"/></Relationships>
</file>

<file path=ppt/slides/_rels/slide134.xml.rels><?xml version="1.0" encoding="UTF-8" standalone="yes"?>
<Relationships xmlns="http://schemas.openxmlformats.org/package/2006/relationships"><Relationship Id="rId8" Type="http://schemas.openxmlformats.org/officeDocument/2006/relationships/image" Target="../media/image270.jpeg"/><Relationship Id="rId3" Type="http://schemas.microsoft.com/office/2017/06/relationships/model3d" Target="../media/model3d1.glb"/><Relationship Id="rId7" Type="http://schemas.openxmlformats.org/officeDocument/2006/relationships/image" Target="../media/image269.jpeg"/><Relationship Id="rId2" Type="http://schemas.openxmlformats.org/officeDocument/2006/relationships/image" Target="../media/image267.jpeg"/><Relationship Id="rId1" Type="http://schemas.openxmlformats.org/officeDocument/2006/relationships/slideLayout" Target="../slideLayouts/slideLayout2.xml"/><Relationship Id="rId6" Type="http://schemas.openxmlformats.org/officeDocument/2006/relationships/image" Target="../media/image268.jpeg"/><Relationship Id="rId5" Type="http://schemas.openxmlformats.org/officeDocument/2006/relationships/image" Target="../media/image259.png"/><Relationship Id="rId4" Type="http://schemas.openxmlformats.org/officeDocument/2006/relationships/image" Target="../media/image2311.png"/></Relationships>
</file>

<file path=ppt/slides/_rels/slide135.xml.rels><?xml version="1.0" encoding="UTF-8" standalone="yes"?>
<Relationships xmlns="http://schemas.openxmlformats.org/package/2006/relationships"><Relationship Id="rId8" Type="http://schemas.microsoft.com/office/2017/06/relationships/model3d" Target="../media/model3d1.glb"/><Relationship Id="rId2" Type="http://schemas.openxmlformats.org/officeDocument/2006/relationships/image" Target="../media/image271.jpeg"/><Relationship Id="rId1" Type="http://schemas.openxmlformats.org/officeDocument/2006/relationships/slideLayout" Target="../slideLayouts/slideLayout2.xml"/><Relationship Id="rId10" Type="http://schemas.openxmlformats.org/officeDocument/2006/relationships/image" Target="../media/image259.png"/><Relationship Id="rId9" Type="http://schemas.openxmlformats.org/officeDocument/2006/relationships/image" Target="../media/image2311.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3.jpe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4.jpeg"/><Relationship Id="rId7" Type="http://schemas.microsoft.com/office/2007/relationships/hdphoto" Target="../media/hdphoto17.wdp"/><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7" Type="http://schemas.microsoft.com/office/2007/relationships/hdphoto" Target="../media/hdphoto22.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4.png"/><Relationship Id="rId5" Type="http://schemas.microsoft.com/office/2007/relationships/hdphoto" Target="../media/hdphoto21.wdp"/><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6.jpeg"/><Relationship Id="rId5" Type="http://schemas.microsoft.com/office/2007/relationships/hdphoto" Target="../media/hdphoto25.wdp"/><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4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5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6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jpeg"/></Relationships>
</file>

<file path=ppt/slides/_rels/slide6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34.png"/><Relationship Id="rId4" Type="http://schemas.openxmlformats.org/officeDocument/2006/relationships/image" Target="../media/image133.jpeg"/></Relationships>
</file>

<file path=ppt/slides/_rels/slide67.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6.emf"/><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6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5.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46.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7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1.png"/><Relationship Id="rId4" Type="http://schemas.openxmlformats.org/officeDocument/2006/relationships/image" Target="../media/image25.png"/></Relationships>
</file>

<file path=ppt/slides/_rels/slide75.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4.png"/><Relationship Id="rId5" Type="http://schemas.microsoft.com/office/2007/relationships/hdphoto" Target="../media/hdphoto7.wdp"/><Relationship Id="rId4" Type="http://schemas.openxmlformats.org/officeDocument/2006/relationships/image" Target="../media/image153.png"/></Relationships>
</file>

<file path=ppt/slides/_rels/slide76.xml.rels><?xml version="1.0" encoding="UTF-8" standalone="yes"?>
<Relationships xmlns="http://schemas.openxmlformats.org/package/2006/relationships"><Relationship Id="rId8" Type="http://schemas.openxmlformats.org/officeDocument/2006/relationships/image" Target="../media/image158.jpe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57.png"/><Relationship Id="rId5" Type="http://schemas.microsoft.com/office/2007/relationships/hdphoto" Target="../media/hdphoto10.wdp"/><Relationship Id="rId10" Type="http://schemas.openxmlformats.org/officeDocument/2006/relationships/image" Target="../media/image160.jpeg"/><Relationship Id="rId4" Type="http://schemas.openxmlformats.org/officeDocument/2006/relationships/image" Target="../media/image156.png"/><Relationship Id="rId9" Type="http://schemas.openxmlformats.org/officeDocument/2006/relationships/image" Target="../media/image159.jpeg"/></Relationships>
</file>

<file path=ppt/slides/_rels/slide7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8" Type="http://schemas.microsoft.com/office/2007/relationships/hdphoto" Target="../media/hdphoto41.wdp"/><Relationship Id="rId3" Type="http://schemas.openxmlformats.org/officeDocument/2006/relationships/image" Target="../media/image164.jpeg"/><Relationship Id="rId7" Type="http://schemas.openxmlformats.org/officeDocument/2006/relationships/image" Target="../media/image167.png"/><Relationship Id="rId2" Type="http://schemas.openxmlformats.org/officeDocument/2006/relationships/image" Target="../media/image163.jpeg"/><Relationship Id="rId1" Type="http://schemas.openxmlformats.org/officeDocument/2006/relationships/slideLayout" Target="../slideLayouts/slideLayout2.xml"/><Relationship Id="rId6" Type="http://schemas.microsoft.com/office/2007/relationships/hdphoto" Target="../media/hdphoto40.wdp"/><Relationship Id="rId5" Type="http://schemas.openxmlformats.org/officeDocument/2006/relationships/image" Target="../media/image166.png"/><Relationship Id="rId4" Type="http://schemas.openxmlformats.org/officeDocument/2006/relationships/image" Target="../media/image165.jpeg"/></Relationships>
</file>

<file path=ppt/slides/_rels/slide8.xml.rels><?xml version="1.0" encoding="UTF-8" standalone="yes"?>
<Relationships xmlns="http://schemas.openxmlformats.org/package/2006/relationships"><Relationship Id="rId3" Type="http://schemas.openxmlformats.org/officeDocument/2006/relationships/hyperlink" Target="https://www.americanboardortho.com/"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85.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80.jpeg"/><Relationship Id="rId7" Type="http://schemas.openxmlformats.org/officeDocument/2006/relationships/image" Target="../media/image183.jpeg"/><Relationship Id="rId2" Type="http://schemas.openxmlformats.org/officeDocument/2006/relationships/image" Target="../media/image179.jpeg"/><Relationship Id="rId1" Type="http://schemas.openxmlformats.org/officeDocument/2006/relationships/slideLayout" Target="../slideLayouts/slideLayout2.xml"/><Relationship Id="rId6" Type="http://schemas.openxmlformats.org/officeDocument/2006/relationships/image" Target="../media/image182.jpeg"/><Relationship Id="rId5" Type="http://schemas.microsoft.com/office/2007/relationships/hdphoto" Target="../media/hdphoto42.wdp"/><Relationship Id="rId10" Type="http://schemas.microsoft.com/office/2007/relationships/hdphoto" Target="../media/hdphoto43.wdp"/><Relationship Id="rId4" Type="http://schemas.openxmlformats.org/officeDocument/2006/relationships/image" Target="../media/image18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8.jpeg"/><Relationship Id="rId7" Type="http://schemas.openxmlformats.org/officeDocument/2006/relationships/image" Target="../media/image192.jpeg"/><Relationship Id="rId2" Type="http://schemas.openxmlformats.org/officeDocument/2006/relationships/image" Target="../media/image187.jpeg"/><Relationship Id="rId1" Type="http://schemas.openxmlformats.org/officeDocument/2006/relationships/slideLayout" Target="../slideLayouts/slideLayout2.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2.xml"/><Relationship Id="rId5" Type="http://schemas.openxmlformats.org/officeDocument/2006/relationships/image" Target="../media/image201.jpeg"/><Relationship Id="rId4" Type="http://schemas.openxmlformats.org/officeDocument/2006/relationships/image" Target="../media/image200.jpeg"/></Relationships>
</file>

<file path=ppt/slides/_rels/slide9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7.xml"/><Relationship Id="rId5" Type="http://schemas.openxmlformats.org/officeDocument/2006/relationships/image" Target="../media/image205.jpeg"/><Relationship Id="rId4" Type="http://schemas.openxmlformats.org/officeDocument/2006/relationships/image" Target="../media/image204.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2.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9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2.xml"/><Relationship Id="rId5" Type="http://schemas.openxmlformats.org/officeDocument/2006/relationships/image" Target="../media/image214.jpeg"/><Relationship Id="rId4" Type="http://schemas.openxmlformats.org/officeDocument/2006/relationships/image" Target="../media/image213.jpeg"/></Relationships>
</file>

<file path=ppt/slides/_rels/slide99.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75853" y="281608"/>
            <a:ext cx="2104554" cy="2013125"/>
            <a:chOff x="-1390594" y="-1130533"/>
            <a:chExt cx="4884665" cy="4213116"/>
          </a:xfrm>
        </p:grpSpPr>
        <p:sp>
          <p:nvSpPr>
            <p:cNvPr id="8" name="Τίτλος 1"/>
            <p:cNvSpPr txBox="1">
              <a:spLocks/>
            </p:cNvSpPr>
            <p:nvPr/>
          </p:nvSpPr>
          <p:spPr>
            <a:xfrm>
              <a:off x="-1390594" y="2169036"/>
              <a:ext cx="4884665" cy="9135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00" dirty="0"/>
                <a:t/>
              </a:r>
              <a:br>
                <a:rPr lang="el-GR" sz="100" dirty="0"/>
              </a:br>
              <a:r>
                <a:rPr lang="el-GR" sz="100" dirty="0"/>
                <a:t/>
              </a:r>
              <a:br>
                <a:rPr lang="el-GR" sz="100" dirty="0"/>
              </a:br>
              <a:r>
                <a:rPr lang="el-GR" sz="100" dirty="0"/>
                <a:t/>
              </a:r>
              <a:br>
                <a:rPr lang="el-GR" sz="100" dirty="0"/>
              </a:br>
              <a:r>
                <a:rPr lang="el-GR" sz="100" dirty="0"/>
                <a:t/>
              </a:r>
              <a:br>
                <a:rPr lang="el-GR" sz="100" dirty="0"/>
              </a:br>
              <a:r>
                <a:rPr lang="el-GR" sz="100" dirty="0"/>
                <a:t/>
              </a:r>
              <a:br>
                <a:rPr lang="el-GR" sz="100" dirty="0"/>
              </a:br>
              <a:r>
                <a:rPr lang="el-GR" sz="100" dirty="0"/>
                <a:t/>
              </a:r>
              <a:br>
                <a:rPr lang="el-GR" sz="100" dirty="0"/>
              </a:br>
              <a:r>
                <a:rPr lang="el-GR" sz="100" dirty="0"/>
                <a:t/>
              </a:r>
              <a:br>
                <a:rPr lang="el-GR" sz="100" dirty="0"/>
              </a:br>
              <a:r>
                <a:rPr lang="el-GR" sz="100" dirty="0"/>
                <a:t/>
              </a:r>
              <a:br>
                <a:rPr lang="el-GR" sz="100" dirty="0"/>
              </a:br>
              <a:r>
                <a:rPr lang="el-GR" sz="100" dirty="0"/>
                <a:t/>
              </a:r>
              <a:br>
                <a:rPr lang="el-GR" sz="100" dirty="0"/>
              </a:br>
              <a:r>
                <a:rPr lang="el-GR" sz="100" dirty="0"/>
                <a:t/>
              </a:r>
              <a:br>
                <a:rPr lang="el-GR" sz="100" dirty="0"/>
              </a:br>
              <a:endParaRPr lang="el-GR" sz="100" dirty="0"/>
            </a:p>
            <a:p>
              <a:pPr algn="l"/>
              <a:endParaRPr lang="el-GR" sz="100" dirty="0"/>
            </a:p>
            <a:p>
              <a:pPr algn="l"/>
              <a:endParaRPr lang="el-GR" sz="100" dirty="0"/>
            </a:p>
            <a:p>
              <a:pPr algn="l"/>
              <a:endParaRPr lang="el-GR" sz="100" dirty="0"/>
            </a:p>
            <a:p>
              <a:pPr algn="l"/>
              <a:endParaRPr lang="el-GR" sz="100" dirty="0"/>
            </a:p>
            <a:p>
              <a:pPr algn="l"/>
              <a:endParaRPr lang="el-GR" sz="100" dirty="0"/>
            </a:p>
            <a:p>
              <a:pPr algn="l"/>
              <a:endParaRPr lang="el-GR" sz="100" dirty="0"/>
            </a:p>
            <a:p>
              <a:pPr algn="l"/>
              <a:endParaRPr lang="el-GR" sz="100" dirty="0"/>
            </a:p>
            <a:p>
              <a:pPr algn="l"/>
              <a:endParaRPr lang="el-GR" sz="100" dirty="0"/>
            </a:p>
            <a:p>
              <a:pPr algn="l"/>
              <a:endParaRPr lang="el-GR" sz="100" dirty="0"/>
            </a:p>
            <a:p>
              <a:endParaRPr lang="el-GR" sz="1050" dirty="0">
                <a:latin typeface="Corbel"/>
                <a:cs typeface="Corbel"/>
              </a:endParaRPr>
            </a:p>
            <a:p>
              <a:r>
                <a:rPr lang="el-GR" sz="1050" dirty="0">
                  <a:latin typeface="Corbel"/>
                  <a:cs typeface="Corbel"/>
                </a:rPr>
                <a:t>ΕΘΝΙΚΟ &amp; ΚΑΠΟΔΙΣΤΡΙΑΚΟ ΠΑΝΕΠΙΣΤΗΜΙΟ ΑΘΗΝΩΝ</a:t>
              </a:r>
              <a:br>
                <a:rPr lang="el-GR" sz="1050" dirty="0">
                  <a:latin typeface="Corbel"/>
                  <a:cs typeface="Corbel"/>
                </a:rPr>
              </a:br>
              <a:r>
                <a:rPr lang="el-GR" sz="1050" dirty="0">
                  <a:latin typeface="Corbel"/>
                  <a:cs typeface="Corbel"/>
                </a:rPr>
                <a:t>ΟΔΟΝΤΙΑΤΡΙΚΗ ΣΧΟΛΗ</a:t>
              </a:r>
              <a:br>
                <a:rPr lang="el-GR" sz="1050" dirty="0">
                  <a:latin typeface="Corbel"/>
                  <a:cs typeface="Corbel"/>
                </a:rPr>
              </a:br>
              <a:r>
                <a:rPr lang="el-GR" sz="1050" dirty="0">
                  <a:latin typeface="Corbel"/>
                  <a:cs typeface="Corbel"/>
                </a:rPr>
                <a:t>ΕΡΓΑΣΤΗΡΙΟ ΟΡΘΟΔΟΝΤΙΚΗΣ</a:t>
              </a:r>
              <a:r>
                <a:rPr lang="el-GR" sz="1000" dirty="0">
                  <a:latin typeface="Times New Roman" pitchFamily="18" charset="0"/>
                  <a:cs typeface="Times New Roman" pitchFamily="18" charset="0"/>
                </a:rPr>
                <a:t/>
              </a:r>
              <a:br>
                <a:rPr lang="el-GR" sz="1000" dirty="0">
                  <a:latin typeface="Times New Roman" pitchFamily="18" charset="0"/>
                  <a:cs typeface="Times New Roman" pitchFamily="18" charset="0"/>
                </a:rPr>
              </a:br>
              <a:r>
                <a:rPr lang="el-GR" sz="1050" dirty="0">
                  <a:latin typeface="Times New Roman" pitchFamily="18" charset="0"/>
                  <a:cs typeface="Times New Roman" pitchFamily="18" charset="0"/>
                </a:rPr>
                <a:t/>
              </a:r>
              <a:br>
                <a:rPr lang="el-GR" sz="1050" dirty="0">
                  <a:latin typeface="Times New Roman" pitchFamily="18" charset="0"/>
                  <a:cs typeface="Times New Roman" pitchFamily="18" charset="0"/>
                </a:rPr>
              </a:br>
              <a:r>
                <a:rPr lang="el-GR" sz="1050" dirty="0">
                  <a:latin typeface="Times New Roman" pitchFamily="18" charset="0"/>
                  <a:cs typeface="Times New Roman" pitchFamily="18" charset="0"/>
                </a:rPr>
                <a:t/>
              </a:r>
              <a:br>
                <a:rPr lang="el-GR" sz="1050" dirty="0">
                  <a:latin typeface="Times New Roman" pitchFamily="18" charset="0"/>
                  <a:cs typeface="Times New Roman" pitchFamily="18" charset="0"/>
                </a:rPr>
              </a:br>
              <a:r>
                <a:rPr lang="el-GR" sz="1050" dirty="0">
                  <a:latin typeface="Times New Roman" pitchFamily="18" charset="0"/>
                  <a:cs typeface="Times New Roman" pitchFamily="18" charset="0"/>
                </a:rPr>
                <a:t/>
              </a:r>
              <a:br>
                <a:rPr lang="el-GR" sz="1050" dirty="0">
                  <a:latin typeface="Times New Roman" pitchFamily="18" charset="0"/>
                  <a:cs typeface="Times New Roman" pitchFamily="18" charset="0"/>
                </a:rPr>
              </a:br>
              <a:r>
                <a:rPr lang="el-GR" sz="100" dirty="0"/>
                <a:t/>
              </a:r>
              <a:br>
                <a:rPr lang="el-GR" sz="100" dirty="0"/>
              </a:br>
              <a:r>
                <a:rPr lang="el-GR" sz="200" dirty="0"/>
                <a:t/>
              </a:r>
              <a:br>
                <a:rPr lang="el-GR" sz="200" dirty="0"/>
              </a:br>
              <a:r>
                <a:rPr lang="el-GR" sz="200" b="1" dirty="0"/>
                <a:t/>
              </a:r>
              <a:br>
                <a:rPr lang="el-GR" sz="200" b="1" dirty="0"/>
              </a:br>
              <a:r>
                <a:rPr lang="el-GR" sz="200" b="1" dirty="0"/>
                <a:t/>
              </a:r>
              <a:br>
                <a:rPr lang="el-GR" sz="200" b="1" dirty="0"/>
              </a:br>
              <a:r>
                <a:rPr lang="el-GR" sz="200" b="1" dirty="0"/>
                <a:t/>
              </a:r>
              <a:br>
                <a:rPr lang="el-GR" sz="200" b="1" dirty="0"/>
              </a:br>
              <a:r>
                <a:rPr lang="el-GR" sz="200" b="1" dirty="0"/>
                <a:t/>
              </a:r>
              <a:br>
                <a:rPr lang="el-GR" sz="200" b="1" dirty="0"/>
              </a:br>
              <a:r>
                <a:rPr lang="el-GR" sz="200" b="1" dirty="0"/>
                <a:t/>
              </a:r>
              <a:br>
                <a:rPr lang="el-GR" sz="200" b="1" dirty="0"/>
              </a:br>
              <a:r>
                <a:rPr lang="el-GR" sz="200" b="1" dirty="0"/>
                <a:t/>
              </a:r>
              <a:br>
                <a:rPr lang="el-GR" sz="200" b="1" dirty="0"/>
              </a:br>
              <a:r>
                <a:rPr lang="el-GR" sz="200" b="1" dirty="0"/>
                <a:t/>
              </a:r>
              <a:br>
                <a:rPr lang="el-GR" sz="200" b="1" dirty="0"/>
              </a:br>
              <a:endParaRPr lang="el-GR" sz="100" dirty="0"/>
            </a:p>
          </p:txBody>
        </p:sp>
        <p:pic>
          <p:nvPicPr>
            <p:cNvPr id="10" name="Picture 21" descr="LOGO_UOA blue_dark.png">
              <a:extLst>
                <a:ext uri="{FF2B5EF4-FFF2-40B4-BE49-F238E27FC236}">
                  <a16:creationId xmlns="" xmlns:a16="http://schemas.microsoft.com/office/drawing/2014/main" id="{DEC12845-8B0F-004A-B9C8-9667525EF0BB}"/>
                </a:ext>
              </a:extLst>
            </p:cNvPr>
            <p:cNvPicPr>
              <a:picLocks noChangeAspect="1"/>
            </p:cNvPicPr>
            <p:nvPr/>
          </p:nvPicPr>
          <p:blipFill>
            <a:blip r:embed="rId3" cstate="email"/>
            <a:stretch>
              <a:fillRect/>
            </a:stretch>
          </p:blipFill>
          <p:spPr>
            <a:xfrm>
              <a:off x="-110369" y="-1130533"/>
              <a:ext cx="1793654" cy="2638759"/>
            </a:xfrm>
            <a:prstGeom prst="rect">
              <a:avLst/>
            </a:prstGeom>
            <a:effectLst>
              <a:outerShdw blurRad="76200" dist="25400" dir="8100000" algn="tr" rotWithShape="0">
                <a:prstClr val="black">
                  <a:alpha val="40000"/>
                </a:prstClr>
              </a:outerShdw>
            </a:effectLst>
          </p:spPr>
        </p:pic>
      </p:grpSp>
      <p:sp>
        <p:nvSpPr>
          <p:cNvPr id="3" name="Rectangle 2"/>
          <p:cNvSpPr/>
          <p:nvPr/>
        </p:nvSpPr>
        <p:spPr>
          <a:xfrm>
            <a:off x="2285564" y="2442060"/>
            <a:ext cx="7620871" cy="1323439"/>
          </a:xfrm>
          <a:prstGeom prst="rect">
            <a:avLst/>
          </a:prstGeom>
        </p:spPr>
        <p:txBody>
          <a:bodyPr wrap="square">
            <a:spAutoFit/>
          </a:bodyPr>
          <a:lstStyle/>
          <a:p>
            <a:pPr algn="ctr"/>
            <a:r>
              <a:rPr lang="el-GR" sz="4000" dirty="0">
                <a:solidFill>
                  <a:schemeClr val="tx2">
                    <a:lumMod val="75000"/>
                  </a:schemeClr>
                </a:solidFill>
                <a:latin typeface="Corbel"/>
                <a:cs typeface="Corbel"/>
              </a:rPr>
              <a:t>Ορθοδοντική Ι</a:t>
            </a:r>
          </a:p>
          <a:p>
            <a:pPr algn="ctr"/>
            <a:r>
              <a:rPr lang="el-GR" sz="4000" dirty="0">
                <a:solidFill>
                  <a:schemeClr val="tx2">
                    <a:lumMod val="75000"/>
                  </a:schemeClr>
                </a:solidFill>
                <a:latin typeface="Corbel"/>
                <a:cs typeface="Corbel"/>
              </a:rPr>
              <a:t> </a:t>
            </a:r>
            <a:r>
              <a:rPr lang="el-GR" sz="3200" dirty="0">
                <a:solidFill>
                  <a:schemeClr val="tx2">
                    <a:lumMod val="75000"/>
                  </a:schemeClr>
                </a:solidFill>
                <a:latin typeface="Corbel"/>
                <a:cs typeface="Corbel"/>
              </a:rPr>
              <a:t>ΙΙ Τάξη, </a:t>
            </a:r>
            <a:r>
              <a:rPr lang="el-GR" sz="3200" dirty="0">
                <a:solidFill>
                  <a:schemeClr val="tx2">
                    <a:lumMod val="75000"/>
                  </a:schemeClr>
                </a:solidFill>
                <a:latin typeface="Corbel"/>
              </a:rPr>
              <a:t>1</a:t>
            </a:r>
            <a:r>
              <a:rPr lang="el-GR" sz="3200" baseline="30000" dirty="0">
                <a:solidFill>
                  <a:schemeClr val="tx2">
                    <a:lumMod val="75000"/>
                  </a:schemeClr>
                </a:solidFill>
                <a:latin typeface="Corbel"/>
              </a:rPr>
              <a:t>η</a:t>
            </a:r>
            <a:r>
              <a:rPr lang="el-GR" sz="3200" dirty="0">
                <a:solidFill>
                  <a:schemeClr val="tx2">
                    <a:lumMod val="75000"/>
                  </a:schemeClr>
                </a:solidFill>
                <a:latin typeface="Corbel"/>
              </a:rPr>
              <a:t> &amp; 2</a:t>
            </a:r>
            <a:r>
              <a:rPr lang="el-GR" sz="3200" baseline="30000" dirty="0">
                <a:solidFill>
                  <a:schemeClr val="tx2">
                    <a:lumMod val="75000"/>
                  </a:schemeClr>
                </a:solidFill>
                <a:latin typeface="Corbel"/>
              </a:rPr>
              <a:t>η</a:t>
            </a:r>
            <a:r>
              <a:rPr lang="el-GR" sz="3200" dirty="0">
                <a:solidFill>
                  <a:schemeClr val="tx2">
                    <a:lumMod val="75000"/>
                  </a:schemeClr>
                </a:solidFill>
                <a:latin typeface="Corbel"/>
              </a:rPr>
              <a:t> </a:t>
            </a:r>
            <a:r>
              <a:rPr lang="el-GR" sz="3200" dirty="0" err="1">
                <a:solidFill>
                  <a:schemeClr val="tx2">
                    <a:lumMod val="75000"/>
                  </a:schemeClr>
                </a:solidFill>
                <a:latin typeface="Corbel"/>
              </a:rPr>
              <a:t>κατηγορ</a:t>
            </a:r>
            <a:r>
              <a:rPr lang="en-US" sz="3200" dirty="0" err="1">
                <a:solidFill>
                  <a:schemeClr val="tx2">
                    <a:lumMod val="75000"/>
                  </a:schemeClr>
                </a:solidFill>
                <a:latin typeface="Corbel"/>
              </a:rPr>
              <a:t>ί</a:t>
            </a:r>
            <a:r>
              <a:rPr lang="el-GR" sz="3200" dirty="0">
                <a:solidFill>
                  <a:schemeClr val="tx2">
                    <a:lumMod val="75000"/>
                  </a:schemeClr>
                </a:solidFill>
                <a:latin typeface="Corbel"/>
              </a:rPr>
              <a:t>α </a:t>
            </a:r>
            <a:endParaRPr lang="en-US" sz="3200" dirty="0">
              <a:solidFill>
                <a:schemeClr val="tx2">
                  <a:lumMod val="75000"/>
                </a:schemeClr>
              </a:solidFill>
            </a:endParaRPr>
          </a:p>
        </p:txBody>
      </p:sp>
      <p:sp>
        <p:nvSpPr>
          <p:cNvPr id="4" name="Rectangle 3"/>
          <p:cNvSpPr/>
          <p:nvPr/>
        </p:nvSpPr>
        <p:spPr>
          <a:xfrm>
            <a:off x="4228548" y="5366181"/>
            <a:ext cx="3746020" cy="646331"/>
          </a:xfrm>
          <a:prstGeom prst="rect">
            <a:avLst/>
          </a:prstGeom>
        </p:spPr>
        <p:txBody>
          <a:bodyPr wrap="square">
            <a:spAutoFit/>
          </a:bodyPr>
          <a:lstStyle/>
          <a:p>
            <a:pPr algn="ctr"/>
            <a:r>
              <a:rPr lang="el-GR" dirty="0">
                <a:solidFill>
                  <a:srgbClr val="17375E"/>
                </a:solidFill>
                <a:latin typeface="Corbel"/>
                <a:cs typeface="Corbel"/>
              </a:rPr>
              <a:t>Δημήτρης </a:t>
            </a:r>
            <a:r>
              <a:rPr lang="el-GR" dirty="0" err="1">
                <a:solidFill>
                  <a:srgbClr val="17375E"/>
                </a:solidFill>
                <a:latin typeface="Corbel"/>
                <a:cs typeface="Corbel"/>
              </a:rPr>
              <a:t>Κωνσταντώνης</a:t>
            </a:r>
            <a:endParaRPr lang="en-US" dirty="0">
              <a:solidFill>
                <a:srgbClr val="17375E"/>
              </a:solidFill>
              <a:latin typeface="Corbel"/>
              <a:cs typeface="Corbel"/>
            </a:endParaRPr>
          </a:p>
          <a:p>
            <a:pPr algn="ctr"/>
            <a:r>
              <a:rPr lang="el-GR" dirty="0">
                <a:solidFill>
                  <a:srgbClr val="17375E"/>
                </a:solidFill>
                <a:latin typeface="Corbel"/>
                <a:cs typeface="Corbel"/>
              </a:rPr>
              <a:t>Ορθοδοντικός </a:t>
            </a:r>
            <a:endParaRPr lang="en-US" dirty="0">
              <a:solidFill>
                <a:srgbClr val="17375E"/>
              </a:solidFill>
              <a:latin typeface="Corbel"/>
              <a:cs typeface="Corbel"/>
            </a:endParaRPr>
          </a:p>
        </p:txBody>
      </p:sp>
      <p:sp>
        <p:nvSpPr>
          <p:cNvPr id="2" name="TextBox 1"/>
          <p:cNvSpPr txBox="1"/>
          <p:nvPr/>
        </p:nvSpPr>
        <p:spPr>
          <a:xfrm>
            <a:off x="-55958" y="6559705"/>
            <a:ext cx="1601721" cy="307777"/>
          </a:xfrm>
          <a:prstGeom prst="rect">
            <a:avLst/>
          </a:prstGeom>
          <a:noFill/>
        </p:spPr>
        <p:txBody>
          <a:bodyPr wrap="none" rtlCol="0">
            <a:spAutoFit/>
          </a:bodyPr>
          <a:lstStyle/>
          <a:p>
            <a:r>
              <a:rPr lang="en-US" sz="1400" dirty="0"/>
              <a:t>© </a:t>
            </a:r>
            <a:r>
              <a:rPr lang="en-US" sz="1050" dirty="0" err="1"/>
              <a:t>D.Konstantonis</a:t>
            </a:r>
            <a:r>
              <a:rPr lang="en-US" sz="1050" dirty="0"/>
              <a:t>, 20</a:t>
            </a:r>
            <a:r>
              <a:rPr lang="el-GR" sz="1050" dirty="0" smtClean="0"/>
              <a:t>2</a:t>
            </a:r>
            <a:r>
              <a:rPr lang="en-US" sz="1050" dirty="0" smtClean="0"/>
              <a:t>2</a:t>
            </a:r>
            <a:r>
              <a:rPr lang="en-US" sz="1400" dirty="0" smtClean="0"/>
              <a:t> </a:t>
            </a:r>
            <a:endParaRPr lang="en-US" sz="1400" dirty="0"/>
          </a:p>
        </p:txBody>
      </p:sp>
    </p:spTree>
    <p:extLst>
      <p:ext uri="{BB962C8B-B14F-4D97-AF65-F5344CB8AC3E}">
        <p14:creationId xmlns="" xmlns:p14="http://schemas.microsoft.com/office/powerpoint/2010/main" val="26335626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ntitled-3.jpg"/>
          <p:cNvPicPr>
            <a:picLocks noChangeAspect="1"/>
          </p:cNvPicPr>
          <p:nvPr/>
        </p:nvPicPr>
        <p:blipFill>
          <a:blip r:embed="rId2" cstate="email"/>
          <a:stretch>
            <a:fillRect/>
          </a:stretch>
        </p:blipFill>
        <p:spPr>
          <a:xfrm>
            <a:off x="0" y="0"/>
            <a:ext cx="2876550" cy="6858000"/>
          </a:xfrm>
          <a:prstGeom prst="rect">
            <a:avLst/>
          </a:prstGeom>
        </p:spPr>
      </p:pic>
      <p:sp>
        <p:nvSpPr>
          <p:cNvPr id="4" name="TextBox 3">
            <a:extLst>
              <a:ext uri="{FF2B5EF4-FFF2-40B4-BE49-F238E27FC236}">
                <a16:creationId xmlns="" xmlns:a16="http://schemas.microsoft.com/office/drawing/2014/main" id="{D3D27B3D-873D-B040-B6E7-40BE44D256CB}"/>
              </a:ext>
            </a:extLst>
          </p:cNvPr>
          <p:cNvSpPr txBox="1"/>
          <p:nvPr/>
        </p:nvSpPr>
        <p:spPr>
          <a:xfrm>
            <a:off x="3607175" y="2151726"/>
            <a:ext cx="8322888" cy="2554545"/>
          </a:xfrm>
          <a:prstGeom prst="rect">
            <a:avLst/>
          </a:prstGeom>
          <a:noFill/>
        </p:spPr>
        <p:txBody>
          <a:bodyPr wrap="square" rtlCol="0">
            <a:spAutoFit/>
          </a:bodyPr>
          <a:lstStyle/>
          <a:p>
            <a:r>
              <a:rPr lang="el-GR" sz="1600" dirty="0"/>
              <a:t>εκτός από </a:t>
            </a:r>
            <a:r>
              <a:rPr lang="el-GR" sz="1600" dirty="0">
                <a:solidFill>
                  <a:srgbClr val="FF0000"/>
                </a:solidFill>
              </a:rPr>
              <a:t>οδοντικά</a:t>
            </a:r>
          </a:p>
          <a:p>
            <a:endParaRPr lang="el-GR" sz="1600" dirty="0"/>
          </a:p>
          <a:p>
            <a:r>
              <a:rPr lang="el-GR" sz="1600" dirty="0"/>
              <a:t>η ΙΙ </a:t>
            </a:r>
            <a:r>
              <a:rPr lang="el-GR" sz="1600" dirty="0" smtClean="0"/>
              <a:t>Τ</a:t>
            </a:r>
            <a:r>
              <a:rPr lang="x-none" sz="1600" smtClean="0"/>
              <a:t>ά</a:t>
            </a:r>
            <a:r>
              <a:rPr lang="el-GR" sz="1600" dirty="0" smtClean="0"/>
              <a:t>ξη </a:t>
            </a:r>
            <a:r>
              <a:rPr lang="el-GR" sz="1600" dirty="0"/>
              <a:t>χαρακτηρίζεται από ιδιαίτερα </a:t>
            </a:r>
          </a:p>
          <a:p>
            <a:endParaRPr lang="el-GR" sz="1600" dirty="0"/>
          </a:p>
          <a:p>
            <a:r>
              <a:rPr lang="el-GR" sz="1600" dirty="0"/>
              <a:t>-</a:t>
            </a:r>
            <a:r>
              <a:rPr lang="el-GR" sz="1600" dirty="0">
                <a:solidFill>
                  <a:srgbClr val="FF0000"/>
                </a:solidFill>
              </a:rPr>
              <a:t>σκελετικά χαρακτηριστικά </a:t>
            </a:r>
            <a:r>
              <a:rPr lang="el-GR" sz="1600" dirty="0"/>
              <a:t>που αφορούν την </a:t>
            </a:r>
          </a:p>
          <a:p>
            <a:r>
              <a:rPr lang="el-GR" sz="1600" dirty="0"/>
              <a:t>	άνω και κάτω γνάθο (θέση και μέγεθος σε σχέση με την πρόσθια βάση του κρανίου)</a:t>
            </a:r>
          </a:p>
          <a:p>
            <a:r>
              <a:rPr lang="el-GR" sz="1600" dirty="0"/>
              <a:t>	στο </a:t>
            </a:r>
            <a:r>
              <a:rPr lang="el-GR" sz="1600" dirty="0" err="1"/>
              <a:t>προσθιοπίσθιο</a:t>
            </a:r>
            <a:r>
              <a:rPr lang="el-GR" sz="1600" dirty="0"/>
              <a:t> αλλά και στο κάθετο επίπεδο</a:t>
            </a:r>
          </a:p>
          <a:p>
            <a:endParaRPr lang="el-GR" sz="1600" dirty="0"/>
          </a:p>
          <a:p>
            <a:r>
              <a:rPr lang="el-GR" sz="1600" dirty="0"/>
              <a:t>-</a:t>
            </a:r>
            <a:r>
              <a:rPr lang="el-GR" sz="1600" dirty="0">
                <a:solidFill>
                  <a:srgbClr val="FF0000"/>
                </a:solidFill>
              </a:rPr>
              <a:t>περίγραμμα και σχέσεις μαλακών μορίων </a:t>
            </a:r>
          </a:p>
          <a:p>
            <a:r>
              <a:rPr lang="el-GR" sz="1600" dirty="0"/>
              <a:t>	κατατομή του προσώπου, χείλη, αύλακες μαλακών μορίων </a:t>
            </a:r>
            <a:endParaRPr lang="x-none" sz="1600" dirty="0"/>
          </a:p>
        </p:txBody>
      </p:sp>
      <p:cxnSp>
        <p:nvCxnSpPr>
          <p:cNvPr id="6" name="Straight Connector 5">
            <a:extLst>
              <a:ext uri="{FF2B5EF4-FFF2-40B4-BE49-F238E27FC236}">
                <a16:creationId xmlns="" xmlns:a16="http://schemas.microsoft.com/office/drawing/2014/main" id="{2E546A71-0BE0-3445-AF87-0C018BDE6C08}"/>
              </a:ext>
            </a:extLst>
          </p:cNvPr>
          <p:cNvCxnSpPr/>
          <p:nvPr/>
        </p:nvCxnSpPr>
        <p:spPr>
          <a:xfrm>
            <a:off x="2291889" y="119766"/>
            <a:ext cx="0" cy="6618467"/>
          </a:xfrm>
          <a:prstGeom prst="line">
            <a:avLst/>
          </a:prstGeom>
          <a:ln w="317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 xmlns:a16="http://schemas.microsoft.com/office/drawing/2014/main" id="{84C2FBC2-9377-5545-9D17-30CC3BC908E4}"/>
              </a:ext>
            </a:extLst>
          </p:cNvPr>
          <p:cNvSpPr txBox="1"/>
          <p:nvPr/>
        </p:nvSpPr>
        <p:spPr>
          <a:xfrm>
            <a:off x="2291889" y="119766"/>
            <a:ext cx="2247330" cy="253916"/>
          </a:xfrm>
          <a:prstGeom prst="rect">
            <a:avLst/>
          </a:prstGeom>
          <a:solidFill>
            <a:srgbClr val="FF0000"/>
          </a:solidFill>
        </p:spPr>
        <p:txBody>
          <a:bodyPr wrap="square" rtlCol="0">
            <a:spAutoFit/>
          </a:bodyPr>
          <a:lstStyle/>
          <a:p>
            <a:r>
              <a:rPr lang="el-GR" sz="1050" dirty="0">
                <a:solidFill>
                  <a:schemeClr val="bg1"/>
                </a:solidFill>
              </a:rPr>
              <a:t>επίπεδο </a:t>
            </a:r>
            <a:r>
              <a:rPr lang="en-US" sz="1050" dirty="0">
                <a:solidFill>
                  <a:schemeClr val="bg1"/>
                </a:solidFill>
              </a:rPr>
              <a:t> </a:t>
            </a:r>
            <a:r>
              <a:rPr lang="el-GR" sz="1050" dirty="0">
                <a:solidFill>
                  <a:schemeClr val="bg1"/>
                </a:solidFill>
              </a:rPr>
              <a:t>Αρμονίας</a:t>
            </a:r>
            <a:r>
              <a:rPr lang="en-US" sz="1050" dirty="0">
                <a:solidFill>
                  <a:schemeClr val="bg1"/>
                </a:solidFill>
              </a:rPr>
              <a:t> </a:t>
            </a:r>
            <a:r>
              <a:rPr lang="el-GR" sz="1050" dirty="0">
                <a:solidFill>
                  <a:schemeClr val="bg1"/>
                </a:solidFill>
              </a:rPr>
              <a:t> (</a:t>
            </a:r>
            <a:r>
              <a:rPr lang="en-US" sz="1050" dirty="0">
                <a:solidFill>
                  <a:schemeClr val="bg1"/>
                </a:solidFill>
              </a:rPr>
              <a:t>NP)</a:t>
            </a:r>
          </a:p>
        </p:txBody>
      </p:sp>
    </p:spTree>
    <p:extLst>
      <p:ext uri="{BB962C8B-B14F-4D97-AF65-F5344CB8AC3E}">
        <p14:creationId xmlns="" xmlns:p14="http://schemas.microsoft.com/office/powerpoint/2010/main" val="35290326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7" name="Picture 2" descr="H:\Haralambakis\Θωμαίδη Ραχήλ\ΤΕΛΙΚΕΣ29-5-2012\ThomaidiRaxil5-6-12xrpan102.jpg">
            <a:extLst>
              <a:ext uri="{FF2B5EF4-FFF2-40B4-BE49-F238E27FC236}">
                <a16:creationId xmlns="" xmlns:a16="http://schemas.microsoft.com/office/drawing/2014/main" id="{771C6B4F-1206-2C4D-B216-FB828E24DD29}"/>
              </a:ext>
            </a:extLst>
          </p:cNvPr>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5362470" y="1827182"/>
            <a:ext cx="6785988" cy="361635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9" name="Picture 2" descr="H:\Haralambakis\Θωμαίδη Ραχήλ\ΤΕΛΙΚΕΣ29-5-2012\ThomaidiRaxil5-6-12xrceph103.jpg">
            <a:extLst>
              <a:ext uri="{FF2B5EF4-FFF2-40B4-BE49-F238E27FC236}">
                <a16:creationId xmlns="" xmlns:a16="http://schemas.microsoft.com/office/drawing/2014/main" id="{EB2F735D-7FEC-774C-BCEF-317355C2BC9D}"/>
              </a:ext>
            </a:extLst>
          </p:cNvPr>
          <p:cNvPicPr>
            <a:picLocks noChangeAspect="1" noChangeArrowheads="1"/>
          </p:cNvPicPr>
          <p:nvPr/>
        </p:nvPicPr>
        <p:blipFill>
          <a:blip r:embed="rId3" cstate="email">
            <a:extLst>
              <a:ext uri="{28A0092B-C50C-407E-A947-70E740481C1C}">
                <a14:useLocalDpi xmlns="" xmlns:a14="http://schemas.microsoft.com/office/drawing/2010/main" val="0"/>
              </a:ext>
            </a:extLst>
          </a:blip>
          <a:srcRect b="5208"/>
          <a:stretch>
            <a:fillRect/>
          </a:stretch>
        </p:blipFill>
        <p:spPr bwMode="auto">
          <a:xfrm>
            <a:off x="0" y="0"/>
            <a:ext cx="5406012" cy="68580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47410521-A40E-2143-8F2C-6CDD66113673}"/>
              </a:ext>
            </a:extLst>
          </p:cNvPr>
          <p:cNvSpPr/>
          <p:nvPr/>
        </p:nvSpPr>
        <p:spPr>
          <a:xfrm>
            <a:off x="5932554" y="5966103"/>
            <a:ext cx="2372765" cy="369332"/>
          </a:xfrm>
          <a:prstGeom prst="rect">
            <a:avLst/>
          </a:prstGeom>
        </p:spPr>
        <p:txBody>
          <a:bodyPr wrap="none">
            <a:spAutoFit/>
          </a:bodyPr>
          <a:lstStyle/>
          <a:p>
            <a:r>
              <a:rPr lang="el-GR" dirty="0"/>
              <a:t>Τελικές ακτινογραφίες</a:t>
            </a:r>
            <a:endParaRPr lang="x-none" dirty="0"/>
          </a:p>
        </p:txBody>
      </p:sp>
    </p:spTree>
    <p:extLst>
      <p:ext uri="{BB962C8B-B14F-4D97-AF65-F5344CB8AC3E}">
        <p14:creationId xmlns="" xmlns:p14="http://schemas.microsoft.com/office/powerpoint/2010/main" val="394081222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4">
            <a:extLst>
              <a:ext uri="{FF2B5EF4-FFF2-40B4-BE49-F238E27FC236}">
                <a16:creationId xmlns="" xmlns:a16="http://schemas.microsoft.com/office/drawing/2014/main" id="{D554EA95-F94B-F743-A360-8F571BC0171D}"/>
              </a:ext>
            </a:extLst>
          </p:cNvPr>
          <p:cNvSpPr txBox="1">
            <a:spLocks noChangeArrowheads="1"/>
          </p:cNvSpPr>
          <p:nvPr/>
        </p:nvSpPr>
        <p:spPr bwMode="auto">
          <a:xfrm>
            <a:off x="9767889" y="6381750"/>
            <a:ext cx="86518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algn="ctr" eaLnBrk="1" hangingPunct="1"/>
            <a:r>
              <a:rPr lang="el-GR" altLang="en-US">
                <a:solidFill>
                  <a:schemeClr val="bg1"/>
                </a:solidFill>
              </a:rPr>
              <a:t>Μ Μ</a:t>
            </a:r>
            <a:endParaRPr lang="en-US" altLang="en-US">
              <a:solidFill>
                <a:schemeClr val="bg1"/>
              </a:solidFill>
            </a:endParaRPr>
          </a:p>
        </p:txBody>
      </p:sp>
      <p:grpSp>
        <p:nvGrpSpPr>
          <p:cNvPr id="41987" name="196 - Ομάδα">
            <a:extLst>
              <a:ext uri="{FF2B5EF4-FFF2-40B4-BE49-F238E27FC236}">
                <a16:creationId xmlns="" xmlns:a16="http://schemas.microsoft.com/office/drawing/2014/main" id="{FB640186-B0AE-0E49-BDD3-B8D1E8A1793F}"/>
              </a:ext>
            </a:extLst>
          </p:cNvPr>
          <p:cNvGrpSpPr>
            <a:grpSpLocks/>
          </p:cNvGrpSpPr>
          <p:nvPr/>
        </p:nvGrpSpPr>
        <p:grpSpPr bwMode="auto">
          <a:xfrm>
            <a:off x="1839913" y="404813"/>
            <a:ext cx="8432800" cy="6170612"/>
            <a:chOff x="-468313" y="-1795463"/>
            <a:chExt cx="8431945" cy="6170157"/>
          </a:xfrm>
        </p:grpSpPr>
        <p:sp>
          <p:nvSpPr>
            <p:cNvPr id="41988" name="Freeform 102">
              <a:extLst>
                <a:ext uri="{FF2B5EF4-FFF2-40B4-BE49-F238E27FC236}">
                  <a16:creationId xmlns="" xmlns:a16="http://schemas.microsoft.com/office/drawing/2014/main" id="{14D6FF79-81A1-FA49-95BC-EEB653FC018F}"/>
                </a:ext>
              </a:extLst>
            </p:cNvPr>
            <p:cNvSpPr>
              <a:spLocks/>
            </p:cNvSpPr>
            <p:nvPr/>
          </p:nvSpPr>
          <p:spPr bwMode="auto">
            <a:xfrm>
              <a:off x="1338263" y="-1204913"/>
              <a:ext cx="3535363" cy="1601788"/>
            </a:xfrm>
            <a:custGeom>
              <a:avLst/>
              <a:gdLst>
                <a:gd name="T0" fmla="*/ 0 w 982"/>
                <a:gd name="T1" fmla="*/ 2147483647 h 445"/>
                <a:gd name="T2" fmla="*/ 2147483647 w 982"/>
                <a:gd name="T3" fmla="*/ 2147483647 h 445"/>
                <a:gd name="T4" fmla="*/ 2147483647 w 982"/>
                <a:gd name="T5" fmla="*/ 0 h 445"/>
                <a:gd name="T6" fmla="*/ 0 60000 65536"/>
                <a:gd name="T7" fmla="*/ 0 60000 65536"/>
                <a:gd name="T8" fmla="*/ 0 60000 65536"/>
                <a:gd name="T9" fmla="*/ 0 w 982"/>
                <a:gd name="T10" fmla="*/ 0 h 445"/>
                <a:gd name="T11" fmla="*/ 982 w 982"/>
                <a:gd name="T12" fmla="*/ 445 h 445"/>
              </a:gdLst>
              <a:ahLst/>
              <a:cxnLst>
                <a:cxn ang="T6">
                  <a:pos x="T0" y="T1"/>
                </a:cxn>
                <a:cxn ang="T7">
                  <a:pos x="T2" y="T3"/>
                </a:cxn>
                <a:cxn ang="T8">
                  <a:pos x="T4" y="T5"/>
                </a:cxn>
              </a:cxnLst>
              <a:rect l="T9" t="T10" r="T11" b="T12"/>
              <a:pathLst>
                <a:path w="982" h="445">
                  <a:moveTo>
                    <a:pt x="0" y="445"/>
                  </a:moveTo>
                  <a:lnTo>
                    <a:pt x="279" y="27"/>
                  </a:lnTo>
                  <a:lnTo>
                    <a:pt x="982" y="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1989" name="Line 103">
              <a:extLst>
                <a:ext uri="{FF2B5EF4-FFF2-40B4-BE49-F238E27FC236}">
                  <a16:creationId xmlns="" xmlns:a16="http://schemas.microsoft.com/office/drawing/2014/main" id="{1876A540-0A51-6446-A0D8-B71C80244BCB}"/>
                </a:ext>
              </a:extLst>
            </p:cNvPr>
            <p:cNvSpPr>
              <a:spLocks noChangeShapeType="1"/>
            </p:cNvSpPr>
            <p:nvPr/>
          </p:nvSpPr>
          <p:spPr bwMode="auto">
            <a:xfrm>
              <a:off x="1331913" y="-312738"/>
              <a:ext cx="2886075" cy="1588"/>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1990" name="Line 104">
              <a:extLst>
                <a:ext uri="{FF2B5EF4-FFF2-40B4-BE49-F238E27FC236}">
                  <a16:creationId xmlns="" xmlns:a16="http://schemas.microsoft.com/office/drawing/2014/main" id="{BA3D27D4-718F-C246-9C9C-3E26A7A7269A}"/>
                </a:ext>
              </a:extLst>
            </p:cNvPr>
            <p:cNvSpPr>
              <a:spLocks noChangeShapeType="1"/>
            </p:cNvSpPr>
            <p:nvPr/>
          </p:nvSpPr>
          <p:spPr bwMode="auto">
            <a:xfrm flipV="1">
              <a:off x="2990850" y="511175"/>
              <a:ext cx="2174875" cy="39688"/>
            </a:xfrm>
            <a:prstGeom prst="line">
              <a:avLst/>
            </a:prstGeom>
            <a:noFill/>
            <a:ln w="17463">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1991" name="Freeform 105">
              <a:extLst>
                <a:ext uri="{FF2B5EF4-FFF2-40B4-BE49-F238E27FC236}">
                  <a16:creationId xmlns="" xmlns:a16="http://schemas.microsoft.com/office/drawing/2014/main" id="{4CDA8EA2-322C-4C4F-AC00-FB75053995E9}"/>
                </a:ext>
              </a:extLst>
            </p:cNvPr>
            <p:cNvSpPr>
              <a:spLocks/>
            </p:cNvSpPr>
            <p:nvPr/>
          </p:nvSpPr>
          <p:spPr bwMode="auto">
            <a:xfrm>
              <a:off x="4779963" y="511175"/>
              <a:ext cx="385763" cy="720725"/>
            </a:xfrm>
            <a:custGeom>
              <a:avLst/>
              <a:gdLst>
                <a:gd name="T0" fmla="*/ 2147483647 w 107"/>
                <a:gd name="T1" fmla="*/ 2147483647 h 200"/>
                <a:gd name="T2" fmla="*/ 2147483647 w 107"/>
                <a:gd name="T3" fmla="*/ 2147483647 h 200"/>
                <a:gd name="T4" fmla="*/ 2147483647 w 107"/>
                <a:gd name="T5" fmla="*/ 2147483647 h 200"/>
                <a:gd name="T6" fmla="*/ 2147483647 w 107"/>
                <a:gd name="T7" fmla="*/ 2147483647 h 200"/>
                <a:gd name="T8" fmla="*/ 2147483647 w 107"/>
                <a:gd name="T9" fmla="*/ 2147483647 h 200"/>
                <a:gd name="T10" fmla="*/ 2147483647 w 107"/>
                <a:gd name="T11" fmla="*/ 2147483647 h 200"/>
                <a:gd name="T12" fmla="*/ 2147483647 w 107"/>
                <a:gd name="T13" fmla="*/ 2147483647 h 200"/>
                <a:gd name="T14" fmla="*/ 2147483647 w 107"/>
                <a:gd name="T15" fmla="*/ 2147483647 h 200"/>
                <a:gd name="T16" fmla="*/ 2147483647 w 107"/>
                <a:gd name="T17" fmla="*/ 2147483647 h 200"/>
                <a:gd name="T18" fmla="*/ 2147483647 w 107"/>
                <a:gd name="T19" fmla="*/ 2147483647 h 200"/>
                <a:gd name="T20" fmla="*/ 2147483647 w 107"/>
                <a:gd name="T21" fmla="*/ 2147483647 h 200"/>
                <a:gd name="T22" fmla="*/ 2147483647 w 107"/>
                <a:gd name="T23" fmla="*/ 2147483647 h 200"/>
                <a:gd name="T24" fmla="*/ 2147483647 w 107"/>
                <a:gd name="T25" fmla="*/ 2147483647 h 200"/>
                <a:gd name="T26" fmla="*/ 2147483647 w 107"/>
                <a:gd name="T27" fmla="*/ 2147483647 h 200"/>
                <a:gd name="T28" fmla="*/ 2147483647 w 107"/>
                <a:gd name="T29" fmla="*/ 2147483647 h 200"/>
                <a:gd name="T30" fmla="*/ 2147483647 w 107"/>
                <a:gd name="T31" fmla="*/ 2147483647 h 200"/>
                <a:gd name="T32" fmla="*/ 2147483647 w 107"/>
                <a:gd name="T33" fmla="*/ 2147483647 h 200"/>
                <a:gd name="T34" fmla="*/ 2147483647 w 107"/>
                <a:gd name="T35" fmla="*/ 2147483647 h 200"/>
                <a:gd name="T36" fmla="*/ 0 w 107"/>
                <a:gd name="T37" fmla="*/ 2147483647 h 200"/>
                <a:gd name="T38" fmla="*/ 0 w 107"/>
                <a:gd name="T39" fmla="*/ 2147483647 h 200"/>
                <a:gd name="T40" fmla="*/ 0 w 107"/>
                <a:gd name="T41" fmla="*/ 2147483647 h 200"/>
                <a:gd name="T42" fmla="*/ 2147483647 w 107"/>
                <a:gd name="T43" fmla="*/ 2147483647 h 200"/>
                <a:gd name="T44" fmla="*/ 2147483647 w 107"/>
                <a:gd name="T45" fmla="*/ 2147483647 h 200"/>
                <a:gd name="T46" fmla="*/ 2147483647 w 107"/>
                <a:gd name="T47" fmla="*/ 2147483647 h 200"/>
                <a:gd name="T48" fmla="*/ 2147483647 w 107"/>
                <a:gd name="T49" fmla="*/ 2147483647 h 200"/>
                <a:gd name="T50" fmla="*/ 2147483647 w 107"/>
                <a:gd name="T51" fmla="*/ 2147483647 h 200"/>
                <a:gd name="T52" fmla="*/ 2147483647 w 107"/>
                <a:gd name="T53" fmla="*/ 2147483647 h 200"/>
                <a:gd name="T54" fmla="*/ 2147483647 w 107"/>
                <a:gd name="T55" fmla="*/ 2147483647 h 200"/>
                <a:gd name="T56" fmla="*/ 2147483647 w 107"/>
                <a:gd name="T57" fmla="*/ 2147483647 h 200"/>
                <a:gd name="T58" fmla="*/ 2147483647 w 107"/>
                <a:gd name="T59" fmla="*/ 2147483647 h 200"/>
                <a:gd name="T60" fmla="*/ 2147483647 w 107"/>
                <a:gd name="T61" fmla="*/ 2147483647 h 200"/>
                <a:gd name="T62" fmla="*/ 2147483647 w 107"/>
                <a:gd name="T63" fmla="*/ 2147483647 h 2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00"/>
                <a:gd name="T98" fmla="*/ 107 w 107"/>
                <a:gd name="T99" fmla="*/ 200 h 2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00">
                  <a:moveTo>
                    <a:pt x="107" y="0"/>
                  </a:moveTo>
                  <a:lnTo>
                    <a:pt x="103" y="2"/>
                  </a:lnTo>
                  <a:lnTo>
                    <a:pt x="99" y="4"/>
                  </a:lnTo>
                  <a:lnTo>
                    <a:pt x="95" y="6"/>
                  </a:lnTo>
                  <a:lnTo>
                    <a:pt x="91" y="8"/>
                  </a:lnTo>
                  <a:lnTo>
                    <a:pt x="86" y="10"/>
                  </a:lnTo>
                  <a:lnTo>
                    <a:pt x="82" y="12"/>
                  </a:lnTo>
                  <a:lnTo>
                    <a:pt x="78" y="14"/>
                  </a:lnTo>
                  <a:lnTo>
                    <a:pt x="74" y="16"/>
                  </a:lnTo>
                  <a:lnTo>
                    <a:pt x="70" y="18"/>
                  </a:lnTo>
                  <a:lnTo>
                    <a:pt x="66" y="20"/>
                  </a:lnTo>
                  <a:lnTo>
                    <a:pt x="62" y="23"/>
                  </a:lnTo>
                  <a:lnTo>
                    <a:pt x="58" y="25"/>
                  </a:lnTo>
                  <a:lnTo>
                    <a:pt x="54" y="27"/>
                  </a:lnTo>
                  <a:lnTo>
                    <a:pt x="51" y="29"/>
                  </a:lnTo>
                  <a:lnTo>
                    <a:pt x="47" y="31"/>
                  </a:lnTo>
                  <a:lnTo>
                    <a:pt x="44" y="34"/>
                  </a:lnTo>
                  <a:lnTo>
                    <a:pt x="40" y="36"/>
                  </a:lnTo>
                  <a:lnTo>
                    <a:pt x="37" y="38"/>
                  </a:lnTo>
                  <a:lnTo>
                    <a:pt x="33" y="41"/>
                  </a:lnTo>
                  <a:lnTo>
                    <a:pt x="30" y="43"/>
                  </a:lnTo>
                  <a:lnTo>
                    <a:pt x="27" y="46"/>
                  </a:lnTo>
                  <a:lnTo>
                    <a:pt x="24" y="48"/>
                  </a:lnTo>
                  <a:lnTo>
                    <a:pt x="22" y="51"/>
                  </a:lnTo>
                  <a:lnTo>
                    <a:pt x="19" y="53"/>
                  </a:lnTo>
                  <a:lnTo>
                    <a:pt x="17" y="56"/>
                  </a:lnTo>
                  <a:lnTo>
                    <a:pt x="14" y="59"/>
                  </a:lnTo>
                  <a:lnTo>
                    <a:pt x="12" y="62"/>
                  </a:lnTo>
                  <a:lnTo>
                    <a:pt x="10" y="64"/>
                  </a:lnTo>
                  <a:lnTo>
                    <a:pt x="8" y="67"/>
                  </a:lnTo>
                  <a:lnTo>
                    <a:pt x="7" y="70"/>
                  </a:lnTo>
                  <a:lnTo>
                    <a:pt x="5" y="73"/>
                  </a:lnTo>
                  <a:lnTo>
                    <a:pt x="4" y="76"/>
                  </a:lnTo>
                  <a:lnTo>
                    <a:pt x="3" y="79"/>
                  </a:lnTo>
                  <a:lnTo>
                    <a:pt x="2" y="82"/>
                  </a:lnTo>
                  <a:lnTo>
                    <a:pt x="1" y="86"/>
                  </a:lnTo>
                  <a:lnTo>
                    <a:pt x="1" y="89"/>
                  </a:lnTo>
                  <a:lnTo>
                    <a:pt x="0" y="92"/>
                  </a:lnTo>
                  <a:lnTo>
                    <a:pt x="0" y="96"/>
                  </a:lnTo>
                  <a:lnTo>
                    <a:pt x="0" y="99"/>
                  </a:lnTo>
                  <a:lnTo>
                    <a:pt x="0" y="103"/>
                  </a:lnTo>
                  <a:lnTo>
                    <a:pt x="0" y="106"/>
                  </a:lnTo>
                  <a:lnTo>
                    <a:pt x="0" y="110"/>
                  </a:lnTo>
                  <a:lnTo>
                    <a:pt x="1" y="114"/>
                  </a:lnTo>
                  <a:lnTo>
                    <a:pt x="2" y="118"/>
                  </a:lnTo>
                  <a:lnTo>
                    <a:pt x="2" y="121"/>
                  </a:lnTo>
                  <a:lnTo>
                    <a:pt x="3" y="125"/>
                  </a:lnTo>
                  <a:lnTo>
                    <a:pt x="4" y="129"/>
                  </a:lnTo>
                  <a:lnTo>
                    <a:pt x="5" y="133"/>
                  </a:lnTo>
                  <a:lnTo>
                    <a:pt x="6" y="137"/>
                  </a:lnTo>
                  <a:lnTo>
                    <a:pt x="8" y="141"/>
                  </a:lnTo>
                  <a:lnTo>
                    <a:pt x="9" y="145"/>
                  </a:lnTo>
                  <a:lnTo>
                    <a:pt x="11" y="149"/>
                  </a:lnTo>
                  <a:lnTo>
                    <a:pt x="12" y="153"/>
                  </a:lnTo>
                  <a:lnTo>
                    <a:pt x="14" y="157"/>
                  </a:lnTo>
                  <a:lnTo>
                    <a:pt x="15" y="162"/>
                  </a:lnTo>
                  <a:lnTo>
                    <a:pt x="17" y="166"/>
                  </a:lnTo>
                  <a:lnTo>
                    <a:pt x="19" y="170"/>
                  </a:lnTo>
                  <a:lnTo>
                    <a:pt x="21" y="174"/>
                  </a:lnTo>
                  <a:lnTo>
                    <a:pt x="23" y="178"/>
                  </a:lnTo>
                  <a:lnTo>
                    <a:pt x="25" y="183"/>
                  </a:lnTo>
                  <a:lnTo>
                    <a:pt x="26" y="187"/>
                  </a:lnTo>
                  <a:lnTo>
                    <a:pt x="28" y="191"/>
                  </a:lnTo>
                  <a:lnTo>
                    <a:pt x="30" y="195"/>
                  </a:lnTo>
                  <a:lnTo>
                    <a:pt x="32" y="20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1992" name="Freeform 106">
              <a:extLst>
                <a:ext uri="{FF2B5EF4-FFF2-40B4-BE49-F238E27FC236}">
                  <a16:creationId xmlns="" xmlns:a16="http://schemas.microsoft.com/office/drawing/2014/main" id="{51961A27-DC12-0941-B822-3682ED2D5022}"/>
                </a:ext>
              </a:extLst>
            </p:cNvPr>
            <p:cNvSpPr>
              <a:spLocks/>
            </p:cNvSpPr>
            <p:nvPr/>
          </p:nvSpPr>
          <p:spPr bwMode="auto">
            <a:xfrm>
              <a:off x="4672013" y="1268413"/>
              <a:ext cx="273050" cy="403225"/>
            </a:xfrm>
            <a:custGeom>
              <a:avLst/>
              <a:gdLst>
                <a:gd name="T0" fmla="*/ 2147483647 w 172"/>
                <a:gd name="T1" fmla="*/ 2147483647 h 254"/>
                <a:gd name="T2" fmla="*/ 0 w 172"/>
                <a:gd name="T3" fmla="*/ 2147483647 h 254"/>
                <a:gd name="T4" fmla="*/ 2147483647 w 172"/>
                <a:gd name="T5" fmla="*/ 2147483647 h 254"/>
                <a:gd name="T6" fmla="*/ 2147483647 w 172"/>
                <a:gd name="T7" fmla="*/ 2147483647 h 254"/>
                <a:gd name="T8" fmla="*/ 2147483647 w 172"/>
                <a:gd name="T9" fmla="*/ 2147483647 h 254"/>
                <a:gd name="T10" fmla="*/ 2147483647 w 172"/>
                <a:gd name="T11" fmla="*/ 2147483647 h 254"/>
                <a:gd name="T12" fmla="*/ 2147483647 w 172"/>
                <a:gd name="T13" fmla="*/ 2147483647 h 254"/>
                <a:gd name="T14" fmla="*/ 2147483647 w 172"/>
                <a:gd name="T15" fmla="*/ 2147483647 h 254"/>
                <a:gd name="T16" fmla="*/ 2147483647 w 172"/>
                <a:gd name="T17" fmla="*/ 2147483647 h 254"/>
                <a:gd name="T18" fmla="*/ 2147483647 w 172"/>
                <a:gd name="T19" fmla="*/ 2147483647 h 254"/>
                <a:gd name="T20" fmla="*/ 2147483647 w 172"/>
                <a:gd name="T21" fmla="*/ 2147483647 h 254"/>
                <a:gd name="T22" fmla="*/ 2147483647 w 172"/>
                <a:gd name="T23" fmla="*/ 2147483647 h 254"/>
                <a:gd name="T24" fmla="*/ 2147483647 w 172"/>
                <a:gd name="T25" fmla="*/ 2147483647 h 254"/>
                <a:gd name="T26" fmla="*/ 2147483647 w 172"/>
                <a:gd name="T27" fmla="*/ 2147483647 h 254"/>
                <a:gd name="T28" fmla="*/ 2147483647 w 172"/>
                <a:gd name="T29" fmla="*/ 2147483647 h 254"/>
                <a:gd name="T30" fmla="*/ 2147483647 w 172"/>
                <a:gd name="T31" fmla="*/ 2147483647 h 254"/>
                <a:gd name="T32" fmla="*/ 2147483647 w 172"/>
                <a:gd name="T33" fmla="*/ 2147483647 h 254"/>
                <a:gd name="T34" fmla="*/ 2147483647 w 172"/>
                <a:gd name="T35" fmla="*/ 2147483647 h 254"/>
                <a:gd name="T36" fmla="*/ 2147483647 w 172"/>
                <a:gd name="T37" fmla="*/ 0 h 254"/>
                <a:gd name="T38" fmla="*/ 2147483647 w 172"/>
                <a:gd name="T39" fmla="*/ 2147483647 h 254"/>
                <a:gd name="T40" fmla="*/ 2147483647 w 172"/>
                <a:gd name="T41" fmla="*/ 2147483647 h 254"/>
                <a:gd name="T42" fmla="*/ 2147483647 w 172"/>
                <a:gd name="T43" fmla="*/ 2147483647 h 254"/>
                <a:gd name="T44" fmla="*/ 2147483647 w 172"/>
                <a:gd name="T45" fmla="*/ 2147483647 h 254"/>
                <a:gd name="T46" fmla="*/ 2147483647 w 172"/>
                <a:gd name="T47" fmla="*/ 2147483647 h 254"/>
                <a:gd name="T48" fmla="*/ 2147483647 w 172"/>
                <a:gd name="T49" fmla="*/ 2147483647 h 254"/>
                <a:gd name="T50" fmla="*/ 2147483647 w 172"/>
                <a:gd name="T51" fmla="*/ 2147483647 h 254"/>
                <a:gd name="T52" fmla="*/ 2147483647 w 172"/>
                <a:gd name="T53" fmla="*/ 2147483647 h 254"/>
                <a:gd name="T54" fmla="*/ 2147483647 w 172"/>
                <a:gd name="T55" fmla="*/ 2147483647 h 254"/>
                <a:gd name="T56" fmla="*/ 2147483647 w 172"/>
                <a:gd name="T57" fmla="*/ 2147483647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
                <a:gd name="T88" fmla="*/ 0 h 254"/>
                <a:gd name="T89" fmla="*/ 172 w 172"/>
                <a:gd name="T90" fmla="*/ 254 h 2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 h="254">
                  <a:moveTo>
                    <a:pt x="5" y="47"/>
                  </a:moveTo>
                  <a:lnTo>
                    <a:pt x="0" y="63"/>
                  </a:lnTo>
                  <a:lnTo>
                    <a:pt x="9" y="88"/>
                  </a:lnTo>
                  <a:lnTo>
                    <a:pt x="30" y="109"/>
                  </a:lnTo>
                  <a:lnTo>
                    <a:pt x="50" y="129"/>
                  </a:lnTo>
                  <a:lnTo>
                    <a:pt x="77" y="156"/>
                  </a:lnTo>
                  <a:lnTo>
                    <a:pt x="98" y="188"/>
                  </a:lnTo>
                  <a:lnTo>
                    <a:pt x="100" y="208"/>
                  </a:lnTo>
                  <a:lnTo>
                    <a:pt x="113" y="226"/>
                  </a:lnTo>
                  <a:lnTo>
                    <a:pt x="136" y="249"/>
                  </a:lnTo>
                  <a:lnTo>
                    <a:pt x="147" y="254"/>
                  </a:lnTo>
                  <a:lnTo>
                    <a:pt x="154" y="249"/>
                  </a:lnTo>
                  <a:lnTo>
                    <a:pt x="163" y="208"/>
                  </a:lnTo>
                  <a:lnTo>
                    <a:pt x="172" y="158"/>
                  </a:lnTo>
                  <a:lnTo>
                    <a:pt x="172" y="106"/>
                  </a:lnTo>
                  <a:lnTo>
                    <a:pt x="166" y="68"/>
                  </a:lnTo>
                  <a:lnTo>
                    <a:pt x="157" y="38"/>
                  </a:lnTo>
                  <a:lnTo>
                    <a:pt x="145" y="16"/>
                  </a:lnTo>
                  <a:lnTo>
                    <a:pt x="129" y="0"/>
                  </a:lnTo>
                  <a:lnTo>
                    <a:pt x="118" y="6"/>
                  </a:lnTo>
                  <a:lnTo>
                    <a:pt x="113" y="25"/>
                  </a:lnTo>
                  <a:lnTo>
                    <a:pt x="107" y="54"/>
                  </a:lnTo>
                  <a:lnTo>
                    <a:pt x="98" y="70"/>
                  </a:lnTo>
                  <a:lnTo>
                    <a:pt x="91" y="77"/>
                  </a:lnTo>
                  <a:lnTo>
                    <a:pt x="68" y="77"/>
                  </a:lnTo>
                  <a:lnTo>
                    <a:pt x="48" y="63"/>
                  </a:lnTo>
                  <a:lnTo>
                    <a:pt x="32" y="52"/>
                  </a:lnTo>
                  <a:lnTo>
                    <a:pt x="16" y="47"/>
                  </a:lnTo>
                  <a:lnTo>
                    <a:pt x="5" y="47"/>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1993" name="Freeform 107">
              <a:extLst>
                <a:ext uri="{FF2B5EF4-FFF2-40B4-BE49-F238E27FC236}">
                  <a16:creationId xmlns="" xmlns:a16="http://schemas.microsoft.com/office/drawing/2014/main" id="{3FCC7FB2-8101-A04F-B04F-181462B87B66}"/>
                </a:ext>
              </a:extLst>
            </p:cNvPr>
            <p:cNvSpPr>
              <a:spLocks/>
            </p:cNvSpPr>
            <p:nvPr/>
          </p:nvSpPr>
          <p:spPr bwMode="auto">
            <a:xfrm>
              <a:off x="4586288" y="857250"/>
              <a:ext cx="290513" cy="533400"/>
            </a:xfrm>
            <a:custGeom>
              <a:avLst/>
              <a:gdLst>
                <a:gd name="T0" fmla="*/ 2147483647 w 183"/>
                <a:gd name="T1" fmla="*/ 2147483647 h 336"/>
                <a:gd name="T2" fmla="*/ 2147483647 w 183"/>
                <a:gd name="T3" fmla="*/ 2147483647 h 336"/>
                <a:gd name="T4" fmla="*/ 2147483647 w 183"/>
                <a:gd name="T5" fmla="*/ 2147483647 h 336"/>
                <a:gd name="T6" fmla="*/ 2147483647 w 183"/>
                <a:gd name="T7" fmla="*/ 2147483647 h 336"/>
                <a:gd name="T8" fmla="*/ 2147483647 w 183"/>
                <a:gd name="T9" fmla="*/ 2147483647 h 336"/>
                <a:gd name="T10" fmla="*/ 2147483647 w 183"/>
                <a:gd name="T11" fmla="*/ 2147483647 h 336"/>
                <a:gd name="T12" fmla="*/ 2147483647 w 183"/>
                <a:gd name="T13" fmla="*/ 2147483647 h 336"/>
                <a:gd name="T14" fmla="*/ 2147483647 w 183"/>
                <a:gd name="T15" fmla="*/ 0 h 336"/>
                <a:gd name="T16" fmla="*/ 2147483647 w 183"/>
                <a:gd name="T17" fmla="*/ 2147483647 h 336"/>
                <a:gd name="T18" fmla="*/ 0 w 183"/>
                <a:gd name="T19" fmla="*/ 2147483647 h 336"/>
                <a:gd name="T20" fmla="*/ 2147483647 w 183"/>
                <a:gd name="T21" fmla="*/ 2147483647 h 336"/>
                <a:gd name="T22" fmla="*/ 2147483647 w 183"/>
                <a:gd name="T23" fmla="*/ 2147483647 h 336"/>
                <a:gd name="T24" fmla="*/ 2147483647 w 183"/>
                <a:gd name="T25" fmla="*/ 2147483647 h 336"/>
                <a:gd name="T26" fmla="*/ 2147483647 w 183"/>
                <a:gd name="T27" fmla="*/ 2147483647 h 336"/>
                <a:gd name="T28" fmla="*/ 2147483647 w 183"/>
                <a:gd name="T29" fmla="*/ 2147483647 h 336"/>
                <a:gd name="T30" fmla="*/ 2147483647 w 183"/>
                <a:gd name="T31" fmla="*/ 2147483647 h 336"/>
                <a:gd name="T32" fmla="*/ 2147483647 w 183"/>
                <a:gd name="T33" fmla="*/ 2147483647 h 336"/>
                <a:gd name="T34" fmla="*/ 2147483647 w 183"/>
                <a:gd name="T35" fmla="*/ 2147483647 h 336"/>
                <a:gd name="T36" fmla="*/ 2147483647 w 183"/>
                <a:gd name="T37" fmla="*/ 2147483647 h 336"/>
                <a:gd name="T38" fmla="*/ 2147483647 w 183"/>
                <a:gd name="T39" fmla="*/ 2147483647 h 336"/>
                <a:gd name="T40" fmla="*/ 2147483647 w 183"/>
                <a:gd name="T41" fmla="*/ 2147483647 h 336"/>
                <a:gd name="T42" fmla="*/ 2147483647 w 183"/>
                <a:gd name="T43" fmla="*/ 2147483647 h 336"/>
                <a:gd name="T44" fmla="*/ 2147483647 w 183"/>
                <a:gd name="T45" fmla="*/ 2147483647 h 336"/>
                <a:gd name="T46" fmla="*/ 2147483647 w 183"/>
                <a:gd name="T47" fmla="*/ 2147483647 h 336"/>
                <a:gd name="T48" fmla="*/ 2147483647 w 183"/>
                <a:gd name="T49" fmla="*/ 2147483647 h 3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3"/>
                <a:gd name="T76" fmla="*/ 0 h 336"/>
                <a:gd name="T77" fmla="*/ 183 w 183"/>
                <a:gd name="T78" fmla="*/ 336 h 3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3" h="336">
                  <a:moveTo>
                    <a:pt x="183" y="259"/>
                  </a:moveTo>
                  <a:lnTo>
                    <a:pt x="163" y="213"/>
                  </a:lnTo>
                  <a:lnTo>
                    <a:pt x="136" y="150"/>
                  </a:lnTo>
                  <a:lnTo>
                    <a:pt x="111" y="107"/>
                  </a:lnTo>
                  <a:lnTo>
                    <a:pt x="88" y="68"/>
                  </a:lnTo>
                  <a:lnTo>
                    <a:pt x="52" y="27"/>
                  </a:lnTo>
                  <a:lnTo>
                    <a:pt x="27" y="2"/>
                  </a:lnTo>
                  <a:lnTo>
                    <a:pt x="15" y="0"/>
                  </a:lnTo>
                  <a:lnTo>
                    <a:pt x="6" y="11"/>
                  </a:lnTo>
                  <a:lnTo>
                    <a:pt x="0" y="59"/>
                  </a:lnTo>
                  <a:lnTo>
                    <a:pt x="4" y="123"/>
                  </a:lnTo>
                  <a:lnTo>
                    <a:pt x="13" y="170"/>
                  </a:lnTo>
                  <a:lnTo>
                    <a:pt x="27" y="222"/>
                  </a:lnTo>
                  <a:lnTo>
                    <a:pt x="50" y="281"/>
                  </a:lnTo>
                  <a:lnTo>
                    <a:pt x="59" y="306"/>
                  </a:lnTo>
                  <a:lnTo>
                    <a:pt x="70" y="306"/>
                  </a:lnTo>
                  <a:lnTo>
                    <a:pt x="86" y="311"/>
                  </a:lnTo>
                  <a:lnTo>
                    <a:pt x="102" y="322"/>
                  </a:lnTo>
                  <a:lnTo>
                    <a:pt x="122" y="336"/>
                  </a:lnTo>
                  <a:lnTo>
                    <a:pt x="145" y="336"/>
                  </a:lnTo>
                  <a:lnTo>
                    <a:pt x="152" y="329"/>
                  </a:lnTo>
                  <a:lnTo>
                    <a:pt x="161" y="313"/>
                  </a:lnTo>
                  <a:lnTo>
                    <a:pt x="167" y="284"/>
                  </a:lnTo>
                  <a:lnTo>
                    <a:pt x="172" y="265"/>
                  </a:lnTo>
                  <a:lnTo>
                    <a:pt x="183" y="259"/>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1994" name="Freeform 108">
              <a:extLst>
                <a:ext uri="{FF2B5EF4-FFF2-40B4-BE49-F238E27FC236}">
                  <a16:creationId xmlns="" xmlns:a16="http://schemas.microsoft.com/office/drawing/2014/main" id="{B8C1F592-437C-2249-BBC8-BB38ACC4FDBF}"/>
                </a:ext>
              </a:extLst>
            </p:cNvPr>
            <p:cNvSpPr>
              <a:spLocks/>
            </p:cNvSpPr>
            <p:nvPr/>
          </p:nvSpPr>
          <p:spPr bwMode="auto">
            <a:xfrm>
              <a:off x="3465513" y="1181100"/>
              <a:ext cx="360363" cy="274638"/>
            </a:xfrm>
            <a:custGeom>
              <a:avLst/>
              <a:gdLst>
                <a:gd name="T0" fmla="*/ 2147483647 w 227"/>
                <a:gd name="T1" fmla="*/ 2147483647 h 173"/>
                <a:gd name="T2" fmla="*/ 2147483647 w 227"/>
                <a:gd name="T3" fmla="*/ 2147483647 h 173"/>
                <a:gd name="T4" fmla="*/ 2147483647 w 227"/>
                <a:gd name="T5" fmla="*/ 2147483647 h 173"/>
                <a:gd name="T6" fmla="*/ 0 w 227"/>
                <a:gd name="T7" fmla="*/ 2147483647 h 173"/>
                <a:gd name="T8" fmla="*/ 2147483647 w 227"/>
                <a:gd name="T9" fmla="*/ 2147483647 h 173"/>
                <a:gd name="T10" fmla="*/ 2147483647 w 227"/>
                <a:gd name="T11" fmla="*/ 2147483647 h 173"/>
                <a:gd name="T12" fmla="*/ 2147483647 w 227"/>
                <a:gd name="T13" fmla="*/ 2147483647 h 173"/>
                <a:gd name="T14" fmla="*/ 2147483647 w 227"/>
                <a:gd name="T15" fmla="*/ 2147483647 h 173"/>
                <a:gd name="T16" fmla="*/ 2147483647 w 227"/>
                <a:gd name="T17" fmla="*/ 2147483647 h 173"/>
                <a:gd name="T18" fmla="*/ 2147483647 w 227"/>
                <a:gd name="T19" fmla="*/ 2147483647 h 173"/>
                <a:gd name="T20" fmla="*/ 2147483647 w 227"/>
                <a:gd name="T21" fmla="*/ 2147483647 h 173"/>
                <a:gd name="T22" fmla="*/ 2147483647 w 227"/>
                <a:gd name="T23" fmla="*/ 2147483647 h 173"/>
                <a:gd name="T24" fmla="*/ 2147483647 w 227"/>
                <a:gd name="T25" fmla="*/ 2147483647 h 173"/>
                <a:gd name="T26" fmla="*/ 2147483647 w 227"/>
                <a:gd name="T27" fmla="*/ 2147483647 h 173"/>
                <a:gd name="T28" fmla="*/ 2147483647 w 227"/>
                <a:gd name="T29" fmla="*/ 2147483647 h 173"/>
                <a:gd name="T30" fmla="*/ 2147483647 w 227"/>
                <a:gd name="T31" fmla="*/ 2147483647 h 173"/>
                <a:gd name="T32" fmla="*/ 2147483647 w 227"/>
                <a:gd name="T33" fmla="*/ 2147483647 h 173"/>
                <a:gd name="T34" fmla="*/ 2147483647 w 227"/>
                <a:gd name="T35" fmla="*/ 2147483647 h 173"/>
                <a:gd name="T36" fmla="*/ 2147483647 w 227"/>
                <a:gd name="T37" fmla="*/ 2147483647 h 173"/>
                <a:gd name="T38" fmla="*/ 2147483647 w 227"/>
                <a:gd name="T39" fmla="*/ 2147483647 h 173"/>
                <a:gd name="T40" fmla="*/ 2147483647 w 227"/>
                <a:gd name="T41" fmla="*/ 2147483647 h 173"/>
                <a:gd name="T42" fmla="*/ 2147483647 w 227"/>
                <a:gd name="T43" fmla="*/ 2147483647 h 173"/>
                <a:gd name="T44" fmla="*/ 2147483647 w 227"/>
                <a:gd name="T45" fmla="*/ 2147483647 h 173"/>
                <a:gd name="T46" fmla="*/ 2147483647 w 227"/>
                <a:gd name="T47" fmla="*/ 2147483647 h 173"/>
                <a:gd name="T48" fmla="*/ 2147483647 w 227"/>
                <a:gd name="T49" fmla="*/ 2147483647 h 173"/>
                <a:gd name="T50" fmla="*/ 2147483647 w 227"/>
                <a:gd name="T51" fmla="*/ 2147483647 h 173"/>
                <a:gd name="T52" fmla="*/ 2147483647 w 227"/>
                <a:gd name="T53" fmla="*/ 2147483647 h 173"/>
                <a:gd name="T54" fmla="*/ 2147483647 w 227"/>
                <a:gd name="T55" fmla="*/ 2147483647 h 173"/>
                <a:gd name="T56" fmla="*/ 2147483647 w 227"/>
                <a:gd name="T57" fmla="*/ 2147483647 h 173"/>
                <a:gd name="T58" fmla="*/ 2147483647 w 227"/>
                <a:gd name="T59" fmla="*/ 2147483647 h 173"/>
                <a:gd name="T60" fmla="*/ 2147483647 w 227"/>
                <a:gd name="T61" fmla="*/ 0 h 173"/>
                <a:gd name="T62" fmla="*/ 2147483647 w 227"/>
                <a:gd name="T63" fmla="*/ 2147483647 h 1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7"/>
                <a:gd name="T97" fmla="*/ 0 h 173"/>
                <a:gd name="T98" fmla="*/ 227 w 227"/>
                <a:gd name="T99" fmla="*/ 173 h 1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7" h="173">
                  <a:moveTo>
                    <a:pt x="48" y="3"/>
                  </a:moveTo>
                  <a:lnTo>
                    <a:pt x="19" y="50"/>
                  </a:lnTo>
                  <a:lnTo>
                    <a:pt x="9" y="66"/>
                  </a:lnTo>
                  <a:lnTo>
                    <a:pt x="0" y="86"/>
                  </a:lnTo>
                  <a:lnTo>
                    <a:pt x="3" y="111"/>
                  </a:lnTo>
                  <a:lnTo>
                    <a:pt x="14" y="114"/>
                  </a:lnTo>
                  <a:lnTo>
                    <a:pt x="9" y="95"/>
                  </a:lnTo>
                  <a:lnTo>
                    <a:pt x="14" y="114"/>
                  </a:lnTo>
                  <a:lnTo>
                    <a:pt x="25" y="130"/>
                  </a:lnTo>
                  <a:lnTo>
                    <a:pt x="43" y="148"/>
                  </a:lnTo>
                  <a:lnTo>
                    <a:pt x="57" y="152"/>
                  </a:lnTo>
                  <a:lnTo>
                    <a:pt x="87" y="139"/>
                  </a:lnTo>
                  <a:lnTo>
                    <a:pt x="105" y="136"/>
                  </a:lnTo>
                  <a:lnTo>
                    <a:pt x="102" y="118"/>
                  </a:lnTo>
                  <a:lnTo>
                    <a:pt x="107" y="95"/>
                  </a:lnTo>
                  <a:lnTo>
                    <a:pt x="102" y="118"/>
                  </a:lnTo>
                  <a:lnTo>
                    <a:pt x="105" y="136"/>
                  </a:lnTo>
                  <a:lnTo>
                    <a:pt x="134" y="166"/>
                  </a:lnTo>
                  <a:lnTo>
                    <a:pt x="143" y="173"/>
                  </a:lnTo>
                  <a:lnTo>
                    <a:pt x="152" y="173"/>
                  </a:lnTo>
                  <a:lnTo>
                    <a:pt x="200" y="161"/>
                  </a:lnTo>
                  <a:lnTo>
                    <a:pt x="216" y="150"/>
                  </a:lnTo>
                  <a:lnTo>
                    <a:pt x="223" y="139"/>
                  </a:lnTo>
                  <a:lnTo>
                    <a:pt x="227" y="123"/>
                  </a:lnTo>
                  <a:lnTo>
                    <a:pt x="220" y="75"/>
                  </a:lnTo>
                  <a:lnTo>
                    <a:pt x="220" y="57"/>
                  </a:lnTo>
                  <a:lnTo>
                    <a:pt x="220" y="30"/>
                  </a:lnTo>
                  <a:lnTo>
                    <a:pt x="191" y="21"/>
                  </a:lnTo>
                  <a:lnTo>
                    <a:pt x="170" y="18"/>
                  </a:lnTo>
                  <a:lnTo>
                    <a:pt x="136" y="16"/>
                  </a:lnTo>
                  <a:lnTo>
                    <a:pt x="73" y="0"/>
                  </a:lnTo>
                  <a:lnTo>
                    <a:pt x="48" y="3"/>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1995" name="Freeform 109">
              <a:extLst>
                <a:ext uri="{FF2B5EF4-FFF2-40B4-BE49-F238E27FC236}">
                  <a16:creationId xmlns="" xmlns:a16="http://schemas.microsoft.com/office/drawing/2014/main" id="{D7E7D88F-93B6-2942-92B1-722FC3183465}"/>
                </a:ext>
              </a:extLst>
            </p:cNvPr>
            <p:cNvSpPr>
              <a:spLocks/>
            </p:cNvSpPr>
            <p:nvPr/>
          </p:nvSpPr>
          <p:spPr bwMode="auto">
            <a:xfrm>
              <a:off x="3541713" y="749300"/>
              <a:ext cx="338138" cy="479425"/>
            </a:xfrm>
            <a:custGeom>
              <a:avLst/>
              <a:gdLst>
                <a:gd name="T0" fmla="*/ 2147483647 w 213"/>
                <a:gd name="T1" fmla="*/ 2147483647 h 302"/>
                <a:gd name="T2" fmla="*/ 2147483647 w 213"/>
                <a:gd name="T3" fmla="*/ 2147483647 h 302"/>
                <a:gd name="T4" fmla="*/ 2147483647 w 213"/>
                <a:gd name="T5" fmla="*/ 2147483647 h 302"/>
                <a:gd name="T6" fmla="*/ 2147483647 w 213"/>
                <a:gd name="T7" fmla="*/ 2147483647 h 302"/>
                <a:gd name="T8" fmla="*/ 2147483647 w 213"/>
                <a:gd name="T9" fmla="*/ 2147483647 h 302"/>
                <a:gd name="T10" fmla="*/ 2147483647 w 213"/>
                <a:gd name="T11" fmla="*/ 2147483647 h 302"/>
                <a:gd name="T12" fmla="*/ 2147483647 w 213"/>
                <a:gd name="T13" fmla="*/ 2147483647 h 302"/>
                <a:gd name="T14" fmla="*/ 2147483647 w 213"/>
                <a:gd name="T15" fmla="*/ 2147483647 h 302"/>
                <a:gd name="T16" fmla="*/ 2147483647 w 213"/>
                <a:gd name="T17" fmla="*/ 2147483647 h 302"/>
                <a:gd name="T18" fmla="*/ 2147483647 w 213"/>
                <a:gd name="T19" fmla="*/ 2147483647 h 302"/>
                <a:gd name="T20" fmla="*/ 2147483647 w 213"/>
                <a:gd name="T21" fmla="*/ 2147483647 h 302"/>
                <a:gd name="T22" fmla="*/ 2147483647 w 213"/>
                <a:gd name="T23" fmla="*/ 2147483647 h 302"/>
                <a:gd name="T24" fmla="*/ 2147483647 w 213"/>
                <a:gd name="T25" fmla="*/ 2147483647 h 302"/>
                <a:gd name="T26" fmla="*/ 2147483647 w 213"/>
                <a:gd name="T27" fmla="*/ 2147483647 h 302"/>
                <a:gd name="T28" fmla="*/ 2147483647 w 213"/>
                <a:gd name="T29" fmla="*/ 2147483647 h 302"/>
                <a:gd name="T30" fmla="*/ 2147483647 w 213"/>
                <a:gd name="T31" fmla="*/ 2147483647 h 302"/>
                <a:gd name="T32" fmla="*/ 2147483647 w 213"/>
                <a:gd name="T33" fmla="*/ 2147483647 h 302"/>
                <a:gd name="T34" fmla="*/ 2147483647 w 213"/>
                <a:gd name="T35" fmla="*/ 2147483647 h 302"/>
                <a:gd name="T36" fmla="*/ 2147483647 w 213"/>
                <a:gd name="T37" fmla="*/ 2147483647 h 302"/>
                <a:gd name="T38" fmla="*/ 2147483647 w 213"/>
                <a:gd name="T39" fmla="*/ 2147483647 h 302"/>
                <a:gd name="T40" fmla="*/ 2147483647 w 213"/>
                <a:gd name="T41" fmla="*/ 2147483647 h 302"/>
                <a:gd name="T42" fmla="*/ 2147483647 w 213"/>
                <a:gd name="T43" fmla="*/ 2147483647 h 302"/>
                <a:gd name="T44" fmla="*/ 2147483647 w 213"/>
                <a:gd name="T45" fmla="*/ 0 h 302"/>
                <a:gd name="T46" fmla="*/ 2147483647 w 213"/>
                <a:gd name="T47" fmla="*/ 2147483647 h 302"/>
                <a:gd name="T48" fmla="*/ 2147483647 w 213"/>
                <a:gd name="T49" fmla="*/ 2147483647 h 302"/>
                <a:gd name="T50" fmla="*/ 2147483647 w 213"/>
                <a:gd name="T51" fmla="*/ 2147483647 h 302"/>
                <a:gd name="T52" fmla="*/ 2147483647 w 213"/>
                <a:gd name="T53" fmla="*/ 2147483647 h 302"/>
                <a:gd name="T54" fmla="*/ 2147483647 w 213"/>
                <a:gd name="T55" fmla="*/ 2147483647 h 302"/>
                <a:gd name="T56" fmla="*/ 2147483647 w 213"/>
                <a:gd name="T57" fmla="*/ 2147483647 h 302"/>
                <a:gd name="T58" fmla="*/ 2147483647 w 213"/>
                <a:gd name="T59" fmla="*/ 2147483647 h 302"/>
                <a:gd name="T60" fmla="*/ 0 w 213"/>
                <a:gd name="T61" fmla="*/ 2147483647 h 302"/>
                <a:gd name="T62" fmla="*/ 2147483647 w 213"/>
                <a:gd name="T63" fmla="*/ 2147483647 h 302"/>
                <a:gd name="T64" fmla="*/ 2147483647 w 213"/>
                <a:gd name="T65" fmla="*/ 2147483647 h 302"/>
                <a:gd name="T66" fmla="*/ 2147483647 w 213"/>
                <a:gd name="T67" fmla="*/ 2147483647 h 302"/>
                <a:gd name="T68" fmla="*/ 2147483647 w 213"/>
                <a:gd name="T69" fmla="*/ 2147483647 h 302"/>
                <a:gd name="T70" fmla="*/ 2147483647 w 213"/>
                <a:gd name="T71" fmla="*/ 2147483647 h 3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
                <a:gd name="T109" fmla="*/ 0 h 302"/>
                <a:gd name="T110" fmla="*/ 213 w 213"/>
                <a:gd name="T111" fmla="*/ 302 h 30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 h="302">
                  <a:moveTo>
                    <a:pt x="172" y="302"/>
                  </a:moveTo>
                  <a:lnTo>
                    <a:pt x="177" y="254"/>
                  </a:lnTo>
                  <a:lnTo>
                    <a:pt x="190" y="206"/>
                  </a:lnTo>
                  <a:lnTo>
                    <a:pt x="206" y="143"/>
                  </a:lnTo>
                  <a:lnTo>
                    <a:pt x="213" y="118"/>
                  </a:lnTo>
                  <a:lnTo>
                    <a:pt x="211" y="98"/>
                  </a:lnTo>
                  <a:lnTo>
                    <a:pt x="197" y="61"/>
                  </a:lnTo>
                  <a:lnTo>
                    <a:pt x="184" y="36"/>
                  </a:lnTo>
                  <a:lnTo>
                    <a:pt x="168" y="25"/>
                  </a:lnTo>
                  <a:lnTo>
                    <a:pt x="161" y="27"/>
                  </a:lnTo>
                  <a:lnTo>
                    <a:pt x="154" y="41"/>
                  </a:lnTo>
                  <a:lnTo>
                    <a:pt x="154" y="61"/>
                  </a:lnTo>
                  <a:lnTo>
                    <a:pt x="159" y="91"/>
                  </a:lnTo>
                  <a:lnTo>
                    <a:pt x="147" y="125"/>
                  </a:lnTo>
                  <a:lnTo>
                    <a:pt x="125" y="152"/>
                  </a:lnTo>
                  <a:lnTo>
                    <a:pt x="120" y="154"/>
                  </a:lnTo>
                  <a:lnTo>
                    <a:pt x="113" y="163"/>
                  </a:lnTo>
                  <a:lnTo>
                    <a:pt x="102" y="150"/>
                  </a:lnTo>
                  <a:lnTo>
                    <a:pt x="95" y="104"/>
                  </a:lnTo>
                  <a:lnTo>
                    <a:pt x="91" y="64"/>
                  </a:lnTo>
                  <a:lnTo>
                    <a:pt x="93" y="34"/>
                  </a:lnTo>
                  <a:lnTo>
                    <a:pt x="93" y="9"/>
                  </a:lnTo>
                  <a:lnTo>
                    <a:pt x="82" y="0"/>
                  </a:lnTo>
                  <a:lnTo>
                    <a:pt x="75" y="5"/>
                  </a:lnTo>
                  <a:lnTo>
                    <a:pt x="52" y="30"/>
                  </a:lnTo>
                  <a:lnTo>
                    <a:pt x="39" y="64"/>
                  </a:lnTo>
                  <a:lnTo>
                    <a:pt x="39" y="93"/>
                  </a:lnTo>
                  <a:lnTo>
                    <a:pt x="34" y="150"/>
                  </a:lnTo>
                  <a:lnTo>
                    <a:pt x="34" y="195"/>
                  </a:lnTo>
                  <a:lnTo>
                    <a:pt x="27" y="220"/>
                  </a:lnTo>
                  <a:lnTo>
                    <a:pt x="0" y="275"/>
                  </a:lnTo>
                  <a:lnTo>
                    <a:pt x="25" y="272"/>
                  </a:lnTo>
                  <a:lnTo>
                    <a:pt x="88" y="288"/>
                  </a:lnTo>
                  <a:lnTo>
                    <a:pt x="122" y="290"/>
                  </a:lnTo>
                  <a:lnTo>
                    <a:pt x="143" y="293"/>
                  </a:lnTo>
                  <a:lnTo>
                    <a:pt x="172" y="302"/>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1996" name="Freeform 110">
              <a:extLst>
                <a:ext uri="{FF2B5EF4-FFF2-40B4-BE49-F238E27FC236}">
                  <a16:creationId xmlns="" xmlns:a16="http://schemas.microsoft.com/office/drawing/2014/main" id="{DC4AC2EF-CCC1-BB4A-8EC2-CC921F60F3C7}"/>
                </a:ext>
              </a:extLst>
            </p:cNvPr>
            <p:cNvSpPr>
              <a:spLocks/>
            </p:cNvSpPr>
            <p:nvPr/>
          </p:nvSpPr>
          <p:spPr bwMode="auto">
            <a:xfrm>
              <a:off x="3686175" y="717550"/>
              <a:ext cx="107950" cy="290513"/>
            </a:xfrm>
            <a:custGeom>
              <a:avLst/>
              <a:gdLst>
                <a:gd name="T0" fmla="*/ 2147483647 w 68"/>
                <a:gd name="T1" fmla="*/ 2147483647 h 183"/>
                <a:gd name="T2" fmla="*/ 2147483647 w 68"/>
                <a:gd name="T3" fmla="*/ 2147483647 h 183"/>
                <a:gd name="T4" fmla="*/ 2147483647 w 68"/>
                <a:gd name="T5" fmla="*/ 2147483647 h 183"/>
                <a:gd name="T6" fmla="*/ 2147483647 w 68"/>
                <a:gd name="T7" fmla="*/ 2147483647 h 183"/>
                <a:gd name="T8" fmla="*/ 2147483647 w 68"/>
                <a:gd name="T9" fmla="*/ 2147483647 h 183"/>
                <a:gd name="T10" fmla="*/ 2147483647 w 68"/>
                <a:gd name="T11" fmla="*/ 2147483647 h 183"/>
                <a:gd name="T12" fmla="*/ 2147483647 w 68"/>
                <a:gd name="T13" fmla="*/ 2147483647 h 183"/>
                <a:gd name="T14" fmla="*/ 2147483647 w 68"/>
                <a:gd name="T15" fmla="*/ 2147483647 h 183"/>
                <a:gd name="T16" fmla="*/ 2147483647 w 68"/>
                <a:gd name="T17" fmla="*/ 2147483647 h 183"/>
                <a:gd name="T18" fmla="*/ 0 w 68"/>
                <a:gd name="T19" fmla="*/ 2147483647 h 183"/>
                <a:gd name="T20" fmla="*/ 2147483647 w 68"/>
                <a:gd name="T21" fmla="*/ 2147483647 h 183"/>
                <a:gd name="T22" fmla="*/ 2147483647 w 68"/>
                <a:gd name="T23" fmla="*/ 2147483647 h 183"/>
                <a:gd name="T24" fmla="*/ 2147483647 w 68"/>
                <a:gd name="T25" fmla="*/ 2147483647 h 183"/>
                <a:gd name="T26" fmla="*/ 2147483647 w 68"/>
                <a:gd name="T27" fmla="*/ 0 h 183"/>
                <a:gd name="T28" fmla="*/ 2147483647 w 68"/>
                <a:gd name="T29" fmla="*/ 2147483647 h 183"/>
                <a:gd name="T30" fmla="*/ 2147483647 w 68"/>
                <a:gd name="T31" fmla="*/ 2147483647 h 183"/>
                <a:gd name="T32" fmla="*/ 2147483647 w 68"/>
                <a:gd name="T33" fmla="*/ 2147483647 h 1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183"/>
                <a:gd name="T53" fmla="*/ 68 w 68"/>
                <a:gd name="T54" fmla="*/ 183 h 1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183">
                  <a:moveTo>
                    <a:pt x="63" y="61"/>
                  </a:moveTo>
                  <a:lnTo>
                    <a:pt x="63" y="81"/>
                  </a:lnTo>
                  <a:lnTo>
                    <a:pt x="68" y="111"/>
                  </a:lnTo>
                  <a:lnTo>
                    <a:pt x="56" y="145"/>
                  </a:lnTo>
                  <a:lnTo>
                    <a:pt x="34" y="172"/>
                  </a:lnTo>
                  <a:lnTo>
                    <a:pt x="29" y="174"/>
                  </a:lnTo>
                  <a:lnTo>
                    <a:pt x="22" y="183"/>
                  </a:lnTo>
                  <a:lnTo>
                    <a:pt x="11" y="170"/>
                  </a:lnTo>
                  <a:lnTo>
                    <a:pt x="4" y="124"/>
                  </a:lnTo>
                  <a:lnTo>
                    <a:pt x="0" y="84"/>
                  </a:lnTo>
                  <a:lnTo>
                    <a:pt x="2" y="54"/>
                  </a:lnTo>
                  <a:lnTo>
                    <a:pt x="9" y="38"/>
                  </a:lnTo>
                  <a:lnTo>
                    <a:pt x="22" y="9"/>
                  </a:lnTo>
                  <a:lnTo>
                    <a:pt x="34" y="0"/>
                  </a:lnTo>
                  <a:lnTo>
                    <a:pt x="43" y="9"/>
                  </a:lnTo>
                  <a:lnTo>
                    <a:pt x="47" y="25"/>
                  </a:lnTo>
                  <a:lnTo>
                    <a:pt x="63" y="61"/>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1997" name="Freeform 111">
              <a:extLst>
                <a:ext uri="{FF2B5EF4-FFF2-40B4-BE49-F238E27FC236}">
                  <a16:creationId xmlns="" xmlns:a16="http://schemas.microsoft.com/office/drawing/2014/main" id="{B6FB9175-2B45-1F4E-9C98-E7E6017B73E5}"/>
                </a:ext>
              </a:extLst>
            </p:cNvPr>
            <p:cNvSpPr>
              <a:spLocks/>
            </p:cNvSpPr>
            <p:nvPr/>
          </p:nvSpPr>
          <p:spPr bwMode="auto">
            <a:xfrm>
              <a:off x="4560888" y="1581150"/>
              <a:ext cx="266700" cy="306388"/>
            </a:xfrm>
            <a:custGeom>
              <a:avLst/>
              <a:gdLst>
                <a:gd name="T0" fmla="*/ 2147483647 w 168"/>
                <a:gd name="T1" fmla="*/ 2147483647 h 193"/>
                <a:gd name="T2" fmla="*/ 2147483647 w 168"/>
                <a:gd name="T3" fmla="*/ 2147483647 h 193"/>
                <a:gd name="T4" fmla="*/ 2147483647 w 168"/>
                <a:gd name="T5" fmla="*/ 2147483647 h 193"/>
                <a:gd name="T6" fmla="*/ 2147483647 w 168"/>
                <a:gd name="T7" fmla="*/ 2147483647 h 193"/>
                <a:gd name="T8" fmla="*/ 2147483647 w 168"/>
                <a:gd name="T9" fmla="*/ 2147483647 h 193"/>
                <a:gd name="T10" fmla="*/ 2147483647 w 168"/>
                <a:gd name="T11" fmla="*/ 2147483647 h 193"/>
                <a:gd name="T12" fmla="*/ 2147483647 w 168"/>
                <a:gd name="T13" fmla="*/ 2147483647 h 193"/>
                <a:gd name="T14" fmla="*/ 2147483647 w 168"/>
                <a:gd name="T15" fmla="*/ 2147483647 h 193"/>
                <a:gd name="T16" fmla="*/ 2147483647 w 168"/>
                <a:gd name="T17" fmla="*/ 0 h 193"/>
                <a:gd name="T18" fmla="*/ 2147483647 w 168"/>
                <a:gd name="T19" fmla="*/ 2147483647 h 193"/>
                <a:gd name="T20" fmla="*/ 2147483647 w 168"/>
                <a:gd name="T21" fmla="*/ 2147483647 h 193"/>
                <a:gd name="T22" fmla="*/ 2147483647 w 168"/>
                <a:gd name="T23" fmla="*/ 2147483647 h 193"/>
                <a:gd name="T24" fmla="*/ 2147483647 w 168"/>
                <a:gd name="T25" fmla="*/ 2147483647 h 193"/>
                <a:gd name="T26" fmla="*/ 2147483647 w 168"/>
                <a:gd name="T27" fmla="*/ 2147483647 h 193"/>
                <a:gd name="T28" fmla="*/ 2147483647 w 168"/>
                <a:gd name="T29" fmla="*/ 2147483647 h 193"/>
                <a:gd name="T30" fmla="*/ 2147483647 w 168"/>
                <a:gd name="T31" fmla="*/ 2147483647 h 193"/>
                <a:gd name="T32" fmla="*/ 2147483647 w 168"/>
                <a:gd name="T33" fmla="*/ 2147483647 h 193"/>
                <a:gd name="T34" fmla="*/ 0 w 168"/>
                <a:gd name="T35" fmla="*/ 2147483647 h 193"/>
                <a:gd name="T36" fmla="*/ 2147483647 w 168"/>
                <a:gd name="T37" fmla="*/ 2147483647 h 193"/>
                <a:gd name="T38" fmla="*/ 2147483647 w 168"/>
                <a:gd name="T39" fmla="*/ 2147483647 h 193"/>
                <a:gd name="T40" fmla="*/ 2147483647 w 168"/>
                <a:gd name="T41" fmla="*/ 2147483647 h 193"/>
                <a:gd name="T42" fmla="*/ 2147483647 w 168"/>
                <a:gd name="T43" fmla="*/ 2147483647 h 193"/>
                <a:gd name="T44" fmla="*/ 2147483647 w 168"/>
                <a:gd name="T45" fmla="*/ 2147483647 h 193"/>
                <a:gd name="T46" fmla="*/ 2147483647 w 168"/>
                <a:gd name="T47" fmla="*/ 2147483647 h 193"/>
                <a:gd name="T48" fmla="*/ 2147483647 w 168"/>
                <a:gd name="T49" fmla="*/ 2147483647 h 193"/>
                <a:gd name="T50" fmla="*/ 2147483647 w 168"/>
                <a:gd name="T51" fmla="*/ 2147483647 h 193"/>
                <a:gd name="T52" fmla="*/ 2147483647 w 168"/>
                <a:gd name="T53" fmla="*/ 2147483647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8"/>
                <a:gd name="T82" fmla="*/ 0 h 193"/>
                <a:gd name="T83" fmla="*/ 168 w 168"/>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8" h="193">
                  <a:moveTo>
                    <a:pt x="93" y="193"/>
                  </a:moveTo>
                  <a:lnTo>
                    <a:pt x="113" y="172"/>
                  </a:lnTo>
                  <a:lnTo>
                    <a:pt x="124" y="156"/>
                  </a:lnTo>
                  <a:lnTo>
                    <a:pt x="134" y="145"/>
                  </a:lnTo>
                  <a:lnTo>
                    <a:pt x="154" y="97"/>
                  </a:lnTo>
                  <a:lnTo>
                    <a:pt x="165" y="34"/>
                  </a:lnTo>
                  <a:lnTo>
                    <a:pt x="168" y="18"/>
                  </a:lnTo>
                  <a:lnTo>
                    <a:pt x="161" y="4"/>
                  </a:lnTo>
                  <a:lnTo>
                    <a:pt x="149" y="0"/>
                  </a:lnTo>
                  <a:lnTo>
                    <a:pt x="136" y="9"/>
                  </a:lnTo>
                  <a:lnTo>
                    <a:pt x="124" y="29"/>
                  </a:lnTo>
                  <a:lnTo>
                    <a:pt x="115" y="45"/>
                  </a:lnTo>
                  <a:lnTo>
                    <a:pt x="95" y="61"/>
                  </a:lnTo>
                  <a:lnTo>
                    <a:pt x="75" y="70"/>
                  </a:lnTo>
                  <a:lnTo>
                    <a:pt x="43" y="84"/>
                  </a:lnTo>
                  <a:lnTo>
                    <a:pt x="25" y="88"/>
                  </a:lnTo>
                  <a:lnTo>
                    <a:pt x="16" y="100"/>
                  </a:lnTo>
                  <a:lnTo>
                    <a:pt x="0" y="125"/>
                  </a:lnTo>
                  <a:lnTo>
                    <a:pt x="4" y="131"/>
                  </a:lnTo>
                  <a:lnTo>
                    <a:pt x="18" y="131"/>
                  </a:lnTo>
                  <a:lnTo>
                    <a:pt x="54" y="127"/>
                  </a:lnTo>
                  <a:lnTo>
                    <a:pt x="68" y="122"/>
                  </a:lnTo>
                  <a:lnTo>
                    <a:pt x="79" y="125"/>
                  </a:lnTo>
                  <a:lnTo>
                    <a:pt x="86" y="134"/>
                  </a:lnTo>
                  <a:lnTo>
                    <a:pt x="86" y="168"/>
                  </a:lnTo>
                  <a:lnTo>
                    <a:pt x="88" y="181"/>
                  </a:lnTo>
                  <a:lnTo>
                    <a:pt x="93" y="193"/>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1998" name="Freeform 112">
              <a:extLst>
                <a:ext uri="{FF2B5EF4-FFF2-40B4-BE49-F238E27FC236}">
                  <a16:creationId xmlns="" xmlns:a16="http://schemas.microsoft.com/office/drawing/2014/main" id="{FC72B36A-2ED3-834B-9F10-8724A480D951}"/>
                </a:ext>
              </a:extLst>
            </p:cNvPr>
            <p:cNvSpPr>
              <a:spLocks/>
            </p:cNvSpPr>
            <p:nvPr/>
          </p:nvSpPr>
          <p:spPr bwMode="auto">
            <a:xfrm>
              <a:off x="4333875" y="1774825"/>
              <a:ext cx="374650" cy="403225"/>
            </a:xfrm>
            <a:custGeom>
              <a:avLst/>
              <a:gdLst>
                <a:gd name="T0" fmla="*/ 2147483647 w 236"/>
                <a:gd name="T1" fmla="*/ 2147483647 h 254"/>
                <a:gd name="T2" fmla="*/ 2147483647 w 236"/>
                <a:gd name="T3" fmla="*/ 2147483647 h 254"/>
                <a:gd name="T4" fmla="*/ 2147483647 w 236"/>
                <a:gd name="T5" fmla="*/ 2147483647 h 254"/>
                <a:gd name="T6" fmla="*/ 2147483647 w 236"/>
                <a:gd name="T7" fmla="*/ 2147483647 h 254"/>
                <a:gd name="T8" fmla="*/ 2147483647 w 236"/>
                <a:gd name="T9" fmla="*/ 2147483647 h 254"/>
                <a:gd name="T10" fmla="*/ 0 w 236"/>
                <a:gd name="T11" fmla="*/ 2147483647 h 254"/>
                <a:gd name="T12" fmla="*/ 0 w 236"/>
                <a:gd name="T13" fmla="*/ 2147483647 h 254"/>
                <a:gd name="T14" fmla="*/ 2147483647 w 236"/>
                <a:gd name="T15" fmla="*/ 2147483647 h 254"/>
                <a:gd name="T16" fmla="*/ 2147483647 w 236"/>
                <a:gd name="T17" fmla="*/ 2147483647 h 254"/>
                <a:gd name="T18" fmla="*/ 2147483647 w 236"/>
                <a:gd name="T19" fmla="*/ 2147483647 h 254"/>
                <a:gd name="T20" fmla="*/ 2147483647 w 236"/>
                <a:gd name="T21" fmla="*/ 2147483647 h 254"/>
                <a:gd name="T22" fmla="*/ 2147483647 w 236"/>
                <a:gd name="T23" fmla="*/ 2147483647 h 254"/>
                <a:gd name="T24" fmla="*/ 2147483647 w 236"/>
                <a:gd name="T25" fmla="*/ 2147483647 h 254"/>
                <a:gd name="T26" fmla="*/ 2147483647 w 236"/>
                <a:gd name="T27" fmla="*/ 2147483647 h 254"/>
                <a:gd name="T28" fmla="*/ 2147483647 w 236"/>
                <a:gd name="T29" fmla="*/ 2147483647 h 254"/>
                <a:gd name="T30" fmla="*/ 2147483647 w 236"/>
                <a:gd name="T31" fmla="*/ 2147483647 h 254"/>
                <a:gd name="T32" fmla="*/ 2147483647 w 236"/>
                <a:gd name="T33" fmla="*/ 2147483647 h 254"/>
                <a:gd name="T34" fmla="*/ 2147483647 w 236"/>
                <a:gd name="T35" fmla="*/ 2147483647 h 254"/>
                <a:gd name="T36" fmla="*/ 2147483647 w 236"/>
                <a:gd name="T37" fmla="*/ 2147483647 h 254"/>
                <a:gd name="T38" fmla="*/ 2147483647 w 236"/>
                <a:gd name="T39" fmla="*/ 2147483647 h 254"/>
                <a:gd name="T40" fmla="*/ 2147483647 w 236"/>
                <a:gd name="T41" fmla="*/ 0 h 254"/>
                <a:gd name="T42" fmla="*/ 2147483647 w 236"/>
                <a:gd name="T43" fmla="*/ 2147483647 h 254"/>
                <a:gd name="T44" fmla="*/ 2147483647 w 236"/>
                <a:gd name="T45" fmla="*/ 2147483647 h 254"/>
                <a:gd name="T46" fmla="*/ 2147483647 w 236"/>
                <a:gd name="T47" fmla="*/ 2147483647 h 254"/>
                <a:gd name="T48" fmla="*/ 2147483647 w 236"/>
                <a:gd name="T49" fmla="*/ 2147483647 h 2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6"/>
                <a:gd name="T76" fmla="*/ 0 h 254"/>
                <a:gd name="T77" fmla="*/ 236 w 236"/>
                <a:gd name="T78" fmla="*/ 254 h 2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6" h="254">
                  <a:moveTo>
                    <a:pt x="143" y="3"/>
                  </a:moveTo>
                  <a:lnTo>
                    <a:pt x="104" y="48"/>
                  </a:lnTo>
                  <a:lnTo>
                    <a:pt x="84" y="78"/>
                  </a:lnTo>
                  <a:lnTo>
                    <a:pt x="29" y="146"/>
                  </a:lnTo>
                  <a:lnTo>
                    <a:pt x="9" y="193"/>
                  </a:lnTo>
                  <a:lnTo>
                    <a:pt x="0" y="223"/>
                  </a:lnTo>
                  <a:lnTo>
                    <a:pt x="0" y="236"/>
                  </a:lnTo>
                  <a:lnTo>
                    <a:pt x="7" y="245"/>
                  </a:lnTo>
                  <a:lnTo>
                    <a:pt x="16" y="252"/>
                  </a:lnTo>
                  <a:lnTo>
                    <a:pt x="29" y="254"/>
                  </a:lnTo>
                  <a:lnTo>
                    <a:pt x="52" y="243"/>
                  </a:lnTo>
                  <a:lnTo>
                    <a:pt x="88" y="223"/>
                  </a:lnTo>
                  <a:lnTo>
                    <a:pt x="109" y="209"/>
                  </a:lnTo>
                  <a:lnTo>
                    <a:pt x="136" y="180"/>
                  </a:lnTo>
                  <a:lnTo>
                    <a:pt x="165" y="150"/>
                  </a:lnTo>
                  <a:lnTo>
                    <a:pt x="236" y="71"/>
                  </a:lnTo>
                  <a:lnTo>
                    <a:pt x="231" y="59"/>
                  </a:lnTo>
                  <a:lnTo>
                    <a:pt x="229" y="46"/>
                  </a:lnTo>
                  <a:lnTo>
                    <a:pt x="229" y="12"/>
                  </a:lnTo>
                  <a:lnTo>
                    <a:pt x="222" y="3"/>
                  </a:lnTo>
                  <a:lnTo>
                    <a:pt x="211" y="0"/>
                  </a:lnTo>
                  <a:lnTo>
                    <a:pt x="197" y="5"/>
                  </a:lnTo>
                  <a:lnTo>
                    <a:pt x="161" y="9"/>
                  </a:lnTo>
                  <a:lnTo>
                    <a:pt x="147" y="9"/>
                  </a:lnTo>
                  <a:lnTo>
                    <a:pt x="143" y="3"/>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1999" name="Freeform 113">
              <a:extLst>
                <a:ext uri="{FF2B5EF4-FFF2-40B4-BE49-F238E27FC236}">
                  <a16:creationId xmlns="" xmlns:a16="http://schemas.microsoft.com/office/drawing/2014/main" id="{7AF64BE0-88D6-FE4F-9A9B-EB382454B94D}"/>
                </a:ext>
              </a:extLst>
            </p:cNvPr>
            <p:cNvSpPr>
              <a:spLocks/>
            </p:cNvSpPr>
            <p:nvPr/>
          </p:nvSpPr>
          <p:spPr bwMode="auto">
            <a:xfrm>
              <a:off x="3498850" y="1436688"/>
              <a:ext cx="366713" cy="266700"/>
            </a:xfrm>
            <a:custGeom>
              <a:avLst/>
              <a:gdLst>
                <a:gd name="T0" fmla="*/ 2147483647 w 231"/>
                <a:gd name="T1" fmla="*/ 2147483647 h 168"/>
                <a:gd name="T2" fmla="*/ 2147483647 w 231"/>
                <a:gd name="T3" fmla="*/ 2147483647 h 168"/>
                <a:gd name="T4" fmla="*/ 0 w 231"/>
                <a:gd name="T5" fmla="*/ 2147483647 h 168"/>
                <a:gd name="T6" fmla="*/ 2147483647 w 231"/>
                <a:gd name="T7" fmla="*/ 2147483647 h 168"/>
                <a:gd name="T8" fmla="*/ 2147483647 w 231"/>
                <a:gd name="T9" fmla="*/ 0 h 168"/>
                <a:gd name="T10" fmla="*/ 2147483647 w 231"/>
                <a:gd name="T11" fmla="*/ 0 h 168"/>
                <a:gd name="T12" fmla="*/ 2147483647 w 231"/>
                <a:gd name="T13" fmla="*/ 2147483647 h 168"/>
                <a:gd name="T14" fmla="*/ 2147483647 w 231"/>
                <a:gd name="T15" fmla="*/ 2147483647 h 168"/>
                <a:gd name="T16" fmla="*/ 2147483647 w 231"/>
                <a:gd name="T17" fmla="*/ 2147483647 h 168"/>
                <a:gd name="T18" fmla="*/ 2147483647 w 231"/>
                <a:gd name="T19" fmla="*/ 2147483647 h 168"/>
                <a:gd name="T20" fmla="*/ 2147483647 w 231"/>
                <a:gd name="T21" fmla="*/ 0 h 168"/>
                <a:gd name="T22" fmla="*/ 2147483647 w 231"/>
                <a:gd name="T23" fmla="*/ 2147483647 h 168"/>
                <a:gd name="T24" fmla="*/ 2147483647 w 231"/>
                <a:gd name="T25" fmla="*/ 2147483647 h 168"/>
                <a:gd name="T26" fmla="*/ 2147483647 w 231"/>
                <a:gd name="T27" fmla="*/ 2147483647 h 168"/>
                <a:gd name="T28" fmla="*/ 2147483647 w 231"/>
                <a:gd name="T29" fmla="*/ 2147483647 h 168"/>
                <a:gd name="T30" fmla="*/ 2147483647 w 231"/>
                <a:gd name="T31" fmla="*/ 2147483647 h 168"/>
                <a:gd name="T32" fmla="*/ 2147483647 w 231"/>
                <a:gd name="T33" fmla="*/ 2147483647 h 168"/>
                <a:gd name="T34" fmla="*/ 2147483647 w 231"/>
                <a:gd name="T35" fmla="*/ 2147483647 h 168"/>
                <a:gd name="T36" fmla="*/ 2147483647 w 231"/>
                <a:gd name="T37" fmla="*/ 2147483647 h 168"/>
                <a:gd name="T38" fmla="*/ 2147483647 w 231"/>
                <a:gd name="T39" fmla="*/ 2147483647 h 168"/>
                <a:gd name="T40" fmla="*/ 2147483647 w 231"/>
                <a:gd name="T41" fmla="*/ 2147483647 h 168"/>
                <a:gd name="T42" fmla="*/ 2147483647 w 231"/>
                <a:gd name="T43" fmla="*/ 2147483647 h 168"/>
                <a:gd name="T44" fmla="*/ 2147483647 w 231"/>
                <a:gd name="T45" fmla="*/ 2147483647 h 168"/>
                <a:gd name="T46" fmla="*/ 2147483647 w 231"/>
                <a:gd name="T47" fmla="*/ 2147483647 h 168"/>
                <a:gd name="T48" fmla="*/ 2147483647 w 231"/>
                <a:gd name="T49" fmla="*/ 2147483647 h 168"/>
                <a:gd name="T50" fmla="*/ 2147483647 w 231"/>
                <a:gd name="T51" fmla="*/ 2147483647 h 168"/>
                <a:gd name="T52" fmla="*/ 2147483647 w 231"/>
                <a:gd name="T53" fmla="*/ 2147483647 h 168"/>
                <a:gd name="T54" fmla="*/ 2147483647 w 231"/>
                <a:gd name="T55" fmla="*/ 2147483647 h 168"/>
                <a:gd name="T56" fmla="*/ 2147483647 w 231"/>
                <a:gd name="T57" fmla="*/ 2147483647 h 168"/>
                <a:gd name="T58" fmla="*/ 2147483647 w 231"/>
                <a:gd name="T59" fmla="*/ 2147483647 h 168"/>
                <a:gd name="T60" fmla="*/ 2147483647 w 231"/>
                <a:gd name="T61" fmla="*/ 2147483647 h 1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1"/>
                <a:gd name="T94" fmla="*/ 0 h 168"/>
                <a:gd name="T95" fmla="*/ 231 w 231"/>
                <a:gd name="T96" fmla="*/ 168 h 1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1" h="168">
                  <a:moveTo>
                    <a:pt x="4" y="125"/>
                  </a:moveTo>
                  <a:lnTo>
                    <a:pt x="2" y="84"/>
                  </a:lnTo>
                  <a:lnTo>
                    <a:pt x="0" y="50"/>
                  </a:lnTo>
                  <a:lnTo>
                    <a:pt x="4" y="27"/>
                  </a:lnTo>
                  <a:lnTo>
                    <a:pt x="20" y="0"/>
                  </a:lnTo>
                  <a:lnTo>
                    <a:pt x="47" y="0"/>
                  </a:lnTo>
                  <a:lnTo>
                    <a:pt x="54" y="12"/>
                  </a:lnTo>
                  <a:lnTo>
                    <a:pt x="36" y="57"/>
                  </a:lnTo>
                  <a:lnTo>
                    <a:pt x="54" y="12"/>
                  </a:lnTo>
                  <a:lnTo>
                    <a:pt x="63" y="3"/>
                  </a:lnTo>
                  <a:lnTo>
                    <a:pt x="75" y="0"/>
                  </a:lnTo>
                  <a:lnTo>
                    <a:pt x="95" y="3"/>
                  </a:lnTo>
                  <a:lnTo>
                    <a:pt x="129" y="14"/>
                  </a:lnTo>
                  <a:lnTo>
                    <a:pt x="140" y="37"/>
                  </a:lnTo>
                  <a:lnTo>
                    <a:pt x="138" y="55"/>
                  </a:lnTo>
                  <a:lnTo>
                    <a:pt x="129" y="82"/>
                  </a:lnTo>
                  <a:lnTo>
                    <a:pt x="138" y="55"/>
                  </a:lnTo>
                  <a:lnTo>
                    <a:pt x="140" y="37"/>
                  </a:lnTo>
                  <a:lnTo>
                    <a:pt x="152" y="27"/>
                  </a:lnTo>
                  <a:lnTo>
                    <a:pt x="177" y="23"/>
                  </a:lnTo>
                  <a:lnTo>
                    <a:pt x="199" y="25"/>
                  </a:lnTo>
                  <a:lnTo>
                    <a:pt x="220" y="30"/>
                  </a:lnTo>
                  <a:lnTo>
                    <a:pt x="227" y="41"/>
                  </a:lnTo>
                  <a:lnTo>
                    <a:pt x="231" y="77"/>
                  </a:lnTo>
                  <a:lnTo>
                    <a:pt x="227" y="98"/>
                  </a:lnTo>
                  <a:lnTo>
                    <a:pt x="202" y="134"/>
                  </a:lnTo>
                  <a:lnTo>
                    <a:pt x="188" y="166"/>
                  </a:lnTo>
                  <a:lnTo>
                    <a:pt x="147" y="168"/>
                  </a:lnTo>
                  <a:lnTo>
                    <a:pt x="104" y="159"/>
                  </a:lnTo>
                  <a:lnTo>
                    <a:pt x="54" y="148"/>
                  </a:lnTo>
                  <a:lnTo>
                    <a:pt x="4" y="125"/>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2000" name="Freeform 114">
              <a:extLst>
                <a:ext uri="{FF2B5EF4-FFF2-40B4-BE49-F238E27FC236}">
                  <a16:creationId xmlns="" xmlns:a16="http://schemas.microsoft.com/office/drawing/2014/main" id="{3163B07F-236B-6C40-A49F-3D69B3110FD8}"/>
                </a:ext>
              </a:extLst>
            </p:cNvPr>
            <p:cNvSpPr>
              <a:spLocks/>
            </p:cNvSpPr>
            <p:nvPr/>
          </p:nvSpPr>
          <p:spPr bwMode="auto">
            <a:xfrm>
              <a:off x="3357563" y="1635125"/>
              <a:ext cx="439738" cy="511175"/>
            </a:xfrm>
            <a:custGeom>
              <a:avLst/>
              <a:gdLst>
                <a:gd name="T0" fmla="*/ 2147483647 w 277"/>
                <a:gd name="T1" fmla="*/ 2147483647 h 322"/>
                <a:gd name="T2" fmla="*/ 2147483647 w 277"/>
                <a:gd name="T3" fmla="*/ 2147483647 h 322"/>
                <a:gd name="T4" fmla="*/ 2147483647 w 277"/>
                <a:gd name="T5" fmla="*/ 2147483647 h 322"/>
                <a:gd name="T6" fmla="*/ 2147483647 w 277"/>
                <a:gd name="T7" fmla="*/ 2147483647 h 322"/>
                <a:gd name="T8" fmla="*/ 2147483647 w 277"/>
                <a:gd name="T9" fmla="*/ 0 h 322"/>
                <a:gd name="T10" fmla="*/ 2147483647 w 277"/>
                <a:gd name="T11" fmla="*/ 2147483647 h 322"/>
                <a:gd name="T12" fmla="*/ 2147483647 w 277"/>
                <a:gd name="T13" fmla="*/ 2147483647 h 322"/>
                <a:gd name="T14" fmla="*/ 2147483647 w 277"/>
                <a:gd name="T15" fmla="*/ 2147483647 h 322"/>
                <a:gd name="T16" fmla="*/ 0 w 277"/>
                <a:gd name="T17" fmla="*/ 2147483647 h 322"/>
                <a:gd name="T18" fmla="*/ 2147483647 w 277"/>
                <a:gd name="T19" fmla="*/ 2147483647 h 322"/>
                <a:gd name="T20" fmla="*/ 2147483647 w 277"/>
                <a:gd name="T21" fmla="*/ 2147483647 h 322"/>
                <a:gd name="T22" fmla="*/ 2147483647 w 277"/>
                <a:gd name="T23" fmla="*/ 2147483647 h 322"/>
                <a:gd name="T24" fmla="*/ 2147483647 w 277"/>
                <a:gd name="T25" fmla="*/ 2147483647 h 322"/>
                <a:gd name="T26" fmla="*/ 2147483647 w 277"/>
                <a:gd name="T27" fmla="*/ 2147483647 h 322"/>
                <a:gd name="T28" fmla="*/ 2147483647 w 277"/>
                <a:gd name="T29" fmla="*/ 2147483647 h 322"/>
                <a:gd name="T30" fmla="*/ 2147483647 w 277"/>
                <a:gd name="T31" fmla="*/ 2147483647 h 322"/>
                <a:gd name="T32" fmla="*/ 2147483647 w 277"/>
                <a:gd name="T33" fmla="*/ 2147483647 h 322"/>
                <a:gd name="T34" fmla="*/ 2147483647 w 277"/>
                <a:gd name="T35" fmla="*/ 2147483647 h 322"/>
                <a:gd name="T36" fmla="*/ 2147483647 w 277"/>
                <a:gd name="T37" fmla="*/ 2147483647 h 322"/>
                <a:gd name="T38" fmla="*/ 2147483647 w 277"/>
                <a:gd name="T39" fmla="*/ 2147483647 h 322"/>
                <a:gd name="T40" fmla="*/ 2147483647 w 277"/>
                <a:gd name="T41" fmla="*/ 2147483647 h 322"/>
                <a:gd name="T42" fmla="*/ 2147483647 w 277"/>
                <a:gd name="T43" fmla="*/ 2147483647 h 322"/>
                <a:gd name="T44" fmla="*/ 2147483647 w 277"/>
                <a:gd name="T45" fmla="*/ 2147483647 h 322"/>
                <a:gd name="T46" fmla="*/ 2147483647 w 277"/>
                <a:gd name="T47" fmla="*/ 2147483647 h 322"/>
                <a:gd name="T48" fmla="*/ 2147483647 w 277"/>
                <a:gd name="T49" fmla="*/ 2147483647 h 322"/>
                <a:gd name="T50" fmla="*/ 2147483647 w 277"/>
                <a:gd name="T51" fmla="*/ 2147483647 h 322"/>
                <a:gd name="T52" fmla="*/ 2147483647 w 277"/>
                <a:gd name="T53" fmla="*/ 2147483647 h 322"/>
                <a:gd name="T54" fmla="*/ 2147483647 w 277"/>
                <a:gd name="T55" fmla="*/ 2147483647 h 322"/>
                <a:gd name="T56" fmla="*/ 2147483647 w 277"/>
                <a:gd name="T57" fmla="*/ 2147483647 h 322"/>
                <a:gd name="T58" fmla="*/ 2147483647 w 277"/>
                <a:gd name="T59" fmla="*/ 2147483647 h 322"/>
                <a:gd name="T60" fmla="*/ 2147483647 w 277"/>
                <a:gd name="T61" fmla="*/ 2147483647 h 322"/>
                <a:gd name="T62" fmla="*/ 2147483647 w 277"/>
                <a:gd name="T63" fmla="*/ 2147483647 h 3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7"/>
                <a:gd name="T97" fmla="*/ 0 h 322"/>
                <a:gd name="T98" fmla="*/ 277 w 277"/>
                <a:gd name="T99" fmla="*/ 322 h 3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7" h="322">
                  <a:moveTo>
                    <a:pt x="277" y="41"/>
                  </a:moveTo>
                  <a:lnTo>
                    <a:pt x="236" y="43"/>
                  </a:lnTo>
                  <a:lnTo>
                    <a:pt x="193" y="34"/>
                  </a:lnTo>
                  <a:lnTo>
                    <a:pt x="143" y="23"/>
                  </a:lnTo>
                  <a:lnTo>
                    <a:pt x="93" y="0"/>
                  </a:lnTo>
                  <a:lnTo>
                    <a:pt x="82" y="54"/>
                  </a:lnTo>
                  <a:lnTo>
                    <a:pt x="43" y="132"/>
                  </a:lnTo>
                  <a:lnTo>
                    <a:pt x="23" y="213"/>
                  </a:lnTo>
                  <a:lnTo>
                    <a:pt x="0" y="252"/>
                  </a:lnTo>
                  <a:lnTo>
                    <a:pt x="3" y="281"/>
                  </a:lnTo>
                  <a:lnTo>
                    <a:pt x="12" y="288"/>
                  </a:lnTo>
                  <a:lnTo>
                    <a:pt x="34" y="281"/>
                  </a:lnTo>
                  <a:lnTo>
                    <a:pt x="55" y="263"/>
                  </a:lnTo>
                  <a:lnTo>
                    <a:pt x="77" y="213"/>
                  </a:lnTo>
                  <a:lnTo>
                    <a:pt x="161" y="111"/>
                  </a:lnTo>
                  <a:lnTo>
                    <a:pt x="166" y="118"/>
                  </a:lnTo>
                  <a:lnTo>
                    <a:pt x="175" y="136"/>
                  </a:lnTo>
                  <a:lnTo>
                    <a:pt x="175" y="159"/>
                  </a:lnTo>
                  <a:lnTo>
                    <a:pt x="170" y="190"/>
                  </a:lnTo>
                  <a:lnTo>
                    <a:pt x="152" y="240"/>
                  </a:lnTo>
                  <a:lnTo>
                    <a:pt x="136" y="270"/>
                  </a:lnTo>
                  <a:lnTo>
                    <a:pt x="125" y="302"/>
                  </a:lnTo>
                  <a:lnTo>
                    <a:pt x="136" y="320"/>
                  </a:lnTo>
                  <a:lnTo>
                    <a:pt x="145" y="322"/>
                  </a:lnTo>
                  <a:lnTo>
                    <a:pt x="168" y="315"/>
                  </a:lnTo>
                  <a:lnTo>
                    <a:pt x="207" y="272"/>
                  </a:lnTo>
                  <a:lnTo>
                    <a:pt x="236" y="236"/>
                  </a:lnTo>
                  <a:lnTo>
                    <a:pt x="243" y="215"/>
                  </a:lnTo>
                  <a:lnTo>
                    <a:pt x="252" y="175"/>
                  </a:lnTo>
                  <a:lnTo>
                    <a:pt x="252" y="120"/>
                  </a:lnTo>
                  <a:lnTo>
                    <a:pt x="259" y="86"/>
                  </a:lnTo>
                  <a:lnTo>
                    <a:pt x="277" y="41"/>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2001" name="Freeform 115">
              <a:extLst>
                <a:ext uri="{FF2B5EF4-FFF2-40B4-BE49-F238E27FC236}">
                  <a16:creationId xmlns="" xmlns:a16="http://schemas.microsoft.com/office/drawing/2014/main" id="{9C6663AD-0C91-F843-B2D9-018FE7BB7331}"/>
                </a:ext>
              </a:extLst>
            </p:cNvPr>
            <p:cNvSpPr>
              <a:spLocks/>
            </p:cNvSpPr>
            <p:nvPr/>
          </p:nvSpPr>
          <p:spPr bwMode="auto">
            <a:xfrm>
              <a:off x="1568450" y="-201613"/>
              <a:ext cx="3135313" cy="3313113"/>
            </a:xfrm>
            <a:custGeom>
              <a:avLst/>
              <a:gdLst>
                <a:gd name="T0" fmla="*/ 2147483647 w 871"/>
                <a:gd name="T1" fmla="*/ 2147483647 h 920"/>
                <a:gd name="T2" fmla="*/ 2147483647 w 871"/>
                <a:gd name="T3" fmla="*/ 2147483647 h 920"/>
                <a:gd name="T4" fmla="*/ 2147483647 w 871"/>
                <a:gd name="T5" fmla="*/ 2147483647 h 920"/>
                <a:gd name="T6" fmla="*/ 2147483647 w 871"/>
                <a:gd name="T7" fmla="*/ 2147483647 h 920"/>
                <a:gd name="T8" fmla="*/ 2147483647 w 871"/>
                <a:gd name="T9" fmla="*/ 2147483647 h 920"/>
                <a:gd name="T10" fmla="*/ 2147483647 w 871"/>
                <a:gd name="T11" fmla="*/ 2147483647 h 920"/>
                <a:gd name="T12" fmla="*/ 2147483647 w 871"/>
                <a:gd name="T13" fmla="*/ 2147483647 h 920"/>
                <a:gd name="T14" fmla="*/ 2147483647 w 871"/>
                <a:gd name="T15" fmla="*/ 2147483647 h 920"/>
                <a:gd name="T16" fmla="*/ 2147483647 w 871"/>
                <a:gd name="T17" fmla="*/ 2147483647 h 920"/>
                <a:gd name="T18" fmla="*/ 2147483647 w 871"/>
                <a:gd name="T19" fmla="*/ 2147483647 h 920"/>
                <a:gd name="T20" fmla="*/ 2147483647 w 871"/>
                <a:gd name="T21" fmla="*/ 2147483647 h 920"/>
                <a:gd name="T22" fmla="*/ 2147483647 w 871"/>
                <a:gd name="T23" fmla="*/ 2147483647 h 920"/>
                <a:gd name="T24" fmla="*/ 2147483647 w 871"/>
                <a:gd name="T25" fmla="*/ 2147483647 h 920"/>
                <a:gd name="T26" fmla="*/ 2147483647 w 871"/>
                <a:gd name="T27" fmla="*/ 2147483647 h 920"/>
                <a:gd name="T28" fmla="*/ 2147483647 w 871"/>
                <a:gd name="T29" fmla="*/ 2147483647 h 920"/>
                <a:gd name="T30" fmla="*/ 2147483647 w 871"/>
                <a:gd name="T31" fmla="*/ 2147483647 h 920"/>
                <a:gd name="T32" fmla="*/ 2147483647 w 871"/>
                <a:gd name="T33" fmla="*/ 2147483647 h 920"/>
                <a:gd name="T34" fmla="*/ 2147483647 w 871"/>
                <a:gd name="T35" fmla="*/ 2147483647 h 920"/>
                <a:gd name="T36" fmla="*/ 2147483647 w 871"/>
                <a:gd name="T37" fmla="*/ 2147483647 h 920"/>
                <a:gd name="T38" fmla="*/ 2147483647 w 871"/>
                <a:gd name="T39" fmla="*/ 2147483647 h 920"/>
                <a:gd name="T40" fmla="*/ 2147483647 w 871"/>
                <a:gd name="T41" fmla="*/ 2147483647 h 920"/>
                <a:gd name="T42" fmla="*/ 2147483647 w 871"/>
                <a:gd name="T43" fmla="*/ 2147483647 h 920"/>
                <a:gd name="T44" fmla="*/ 2147483647 w 871"/>
                <a:gd name="T45" fmla="*/ 2147483647 h 920"/>
                <a:gd name="T46" fmla="*/ 2147483647 w 871"/>
                <a:gd name="T47" fmla="*/ 2147483647 h 920"/>
                <a:gd name="T48" fmla="*/ 2147483647 w 871"/>
                <a:gd name="T49" fmla="*/ 2147483647 h 920"/>
                <a:gd name="T50" fmla="*/ 2147483647 w 871"/>
                <a:gd name="T51" fmla="*/ 2147483647 h 920"/>
                <a:gd name="T52" fmla="*/ 2147483647 w 871"/>
                <a:gd name="T53" fmla="*/ 2147483647 h 920"/>
                <a:gd name="T54" fmla="*/ 2147483647 w 871"/>
                <a:gd name="T55" fmla="*/ 2147483647 h 920"/>
                <a:gd name="T56" fmla="*/ 2147483647 w 871"/>
                <a:gd name="T57" fmla="*/ 2147483647 h 920"/>
                <a:gd name="T58" fmla="*/ 2147483647 w 871"/>
                <a:gd name="T59" fmla="*/ 2147483647 h 920"/>
                <a:gd name="T60" fmla="*/ 2147483647 w 871"/>
                <a:gd name="T61" fmla="*/ 2147483647 h 920"/>
                <a:gd name="T62" fmla="*/ 2147483647 w 871"/>
                <a:gd name="T63" fmla="*/ 2147483647 h 920"/>
                <a:gd name="T64" fmla="*/ 2147483647 w 871"/>
                <a:gd name="T65" fmla="*/ 2147483647 h 920"/>
                <a:gd name="T66" fmla="*/ 2147483647 w 871"/>
                <a:gd name="T67" fmla="*/ 2147483647 h 920"/>
                <a:gd name="T68" fmla="*/ 2147483647 w 871"/>
                <a:gd name="T69" fmla="*/ 2147483647 h 920"/>
                <a:gd name="T70" fmla="*/ 2147483647 w 871"/>
                <a:gd name="T71" fmla="*/ 2147483647 h 920"/>
                <a:gd name="T72" fmla="*/ 2147483647 w 871"/>
                <a:gd name="T73" fmla="*/ 2147483647 h 920"/>
                <a:gd name="T74" fmla="*/ 2147483647 w 871"/>
                <a:gd name="T75" fmla="*/ 2147483647 h 920"/>
                <a:gd name="T76" fmla="*/ 2147483647 w 871"/>
                <a:gd name="T77" fmla="*/ 2147483647 h 920"/>
                <a:gd name="T78" fmla="*/ 2147483647 w 871"/>
                <a:gd name="T79" fmla="*/ 2147483647 h 920"/>
                <a:gd name="T80" fmla="*/ 2147483647 w 871"/>
                <a:gd name="T81" fmla="*/ 2147483647 h 920"/>
                <a:gd name="T82" fmla="*/ 2147483647 w 871"/>
                <a:gd name="T83" fmla="*/ 2147483647 h 920"/>
                <a:gd name="T84" fmla="*/ 2147483647 w 871"/>
                <a:gd name="T85" fmla="*/ 2147483647 h 920"/>
                <a:gd name="T86" fmla="*/ 2147483647 w 871"/>
                <a:gd name="T87" fmla="*/ 2147483647 h 920"/>
                <a:gd name="T88" fmla="*/ 2147483647 w 871"/>
                <a:gd name="T89" fmla="*/ 2147483647 h 920"/>
                <a:gd name="T90" fmla="*/ 2147483647 w 871"/>
                <a:gd name="T91" fmla="*/ 2147483647 h 920"/>
                <a:gd name="T92" fmla="*/ 2147483647 w 871"/>
                <a:gd name="T93" fmla="*/ 2147483647 h 920"/>
                <a:gd name="T94" fmla="*/ 2147483647 w 871"/>
                <a:gd name="T95" fmla="*/ 2147483647 h 920"/>
                <a:gd name="T96" fmla="*/ 2147483647 w 871"/>
                <a:gd name="T97" fmla="*/ 2147483647 h 920"/>
                <a:gd name="T98" fmla="*/ 2147483647 w 871"/>
                <a:gd name="T99" fmla="*/ 2147483647 h 920"/>
                <a:gd name="T100" fmla="*/ 2147483647 w 871"/>
                <a:gd name="T101" fmla="*/ 2147483647 h 920"/>
                <a:gd name="T102" fmla="*/ 0 w 871"/>
                <a:gd name="T103" fmla="*/ 2147483647 h 920"/>
                <a:gd name="T104" fmla="*/ 0 w 871"/>
                <a:gd name="T105" fmla="*/ 2147483647 h 920"/>
                <a:gd name="T106" fmla="*/ 2147483647 w 871"/>
                <a:gd name="T107" fmla="*/ 2147483647 h 920"/>
                <a:gd name="T108" fmla="*/ 2147483647 w 871"/>
                <a:gd name="T109" fmla="*/ 2147483647 h 920"/>
                <a:gd name="T110" fmla="*/ 2147483647 w 871"/>
                <a:gd name="T111" fmla="*/ 2147483647 h 920"/>
                <a:gd name="T112" fmla="*/ 2147483647 w 871"/>
                <a:gd name="T113" fmla="*/ 2147483647 h 920"/>
                <a:gd name="T114" fmla="*/ 2147483647 w 871"/>
                <a:gd name="T115" fmla="*/ 2147483647 h 920"/>
                <a:gd name="T116" fmla="*/ 2147483647 w 871"/>
                <a:gd name="T117" fmla="*/ 2147483647 h 9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71"/>
                <a:gd name="T178" fmla="*/ 0 h 920"/>
                <a:gd name="T179" fmla="*/ 871 w 871"/>
                <a:gd name="T180" fmla="*/ 920 h 9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71" h="920">
                  <a:moveTo>
                    <a:pt x="871" y="579"/>
                  </a:moveTo>
                  <a:lnTo>
                    <a:pt x="868" y="582"/>
                  </a:lnTo>
                  <a:lnTo>
                    <a:pt x="865" y="585"/>
                  </a:lnTo>
                  <a:lnTo>
                    <a:pt x="862" y="589"/>
                  </a:lnTo>
                  <a:lnTo>
                    <a:pt x="859" y="592"/>
                  </a:lnTo>
                  <a:lnTo>
                    <a:pt x="857" y="595"/>
                  </a:lnTo>
                  <a:lnTo>
                    <a:pt x="854" y="598"/>
                  </a:lnTo>
                  <a:lnTo>
                    <a:pt x="851" y="602"/>
                  </a:lnTo>
                  <a:lnTo>
                    <a:pt x="848" y="605"/>
                  </a:lnTo>
                  <a:lnTo>
                    <a:pt x="846" y="608"/>
                  </a:lnTo>
                  <a:lnTo>
                    <a:pt x="843" y="611"/>
                  </a:lnTo>
                  <a:lnTo>
                    <a:pt x="841" y="615"/>
                  </a:lnTo>
                  <a:lnTo>
                    <a:pt x="838" y="618"/>
                  </a:lnTo>
                  <a:lnTo>
                    <a:pt x="836" y="621"/>
                  </a:lnTo>
                  <a:lnTo>
                    <a:pt x="834" y="625"/>
                  </a:lnTo>
                  <a:lnTo>
                    <a:pt x="831" y="628"/>
                  </a:lnTo>
                  <a:lnTo>
                    <a:pt x="829" y="632"/>
                  </a:lnTo>
                  <a:lnTo>
                    <a:pt x="827" y="635"/>
                  </a:lnTo>
                  <a:lnTo>
                    <a:pt x="825" y="638"/>
                  </a:lnTo>
                  <a:lnTo>
                    <a:pt x="824" y="642"/>
                  </a:lnTo>
                  <a:lnTo>
                    <a:pt x="822" y="645"/>
                  </a:lnTo>
                  <a:lnTo>
                    <a:pt x="820" y="649"/>
                  </a:lnTo>
                  <a:lnTo>
                    <a:pt x="819" y="653"/>
                  </a:lnTo>
                  <a:lnTo>
                    <a:pt x="818" y="656"/>
                  </a:lnTo>
                  <a:lnTo>
                    <a:pt x="816" y="660"/>
                  </a:lnTo>
                  <a:lnTo>
                    <a:pt x="815" y="663"/>
                  </a:lnTo>
                  <a:lnTo>
                    <a:pt x="815" y="667"/>
                  </a:lnTo>
                  <a:lnTo>
                    <a:pt x="814" y="671"/>
                  </a:lnTo>
                  <a:lnTo>
                    <a:pt x="813" y="675"/>
                  </a:lnTo>
                  <a:lnTo>
                    <a:pt x="813" y="679"/>
                  </a:lnTo>
                  <a:lnTo>
                    <a:pt x="813" y="683"/>
                  </a:lnTo>
                  <a:lnTo>
                    <a:pt x="813" y="687"/>
                  </a:lnTo>
                  <a:lnTo>
                    <a:pt x="813" y="691"/>
                  </a:lnTo>
                  <a:lnTo>
                    <a:pt x="813" y="694"/>
                  </a:lnTo>
                  <a:lnTo>
                    <a:pt x="813" y="698"/>
                  </a:lnTo>
                  <a:lnTo>
                    <a:pt x="814" y="702"/>
                  </a:lnTo>
                  <a:lnTo>
                    <a:pt x="814" y="706"/>
                  </a:lnTo>
                  <a:lnTo>
                    <a:pt x="815" y="710"/>
                  </a:lnTo>
                  <a:lnTo>
                    <a:pt x="815" y="714"/>
                  </a:lnTo>
                  <a:lnTo>
                    <a:pt x="816" y="718"/>
                  </a:lnTo>
                  <a:lnTo>
                    <a:pt x="817" y="723"/>
                  </a:lnTo>
                  <a:lnTo>
                    <a:pt x="818" y="727"/>
                  </a:lnTo>
                  <a:lnTo>
                    <a:pt x="819" y="731"/>
                  </a:lnTo>
                  <a:lnTo>
                    <a:pt x="820" y="735"/>
                  </a:lnTo>
                  <a:lnTo>
                    <a:pt x="820" y="739"/>
                  </a:lnTo>
                  <a:lnTo>
                    <a:pt x="821" y="743"/>
                  </a:lnTo>
                  <a:lnTo>
                    <a:pt x="822" y="747"/>
                  </a:lnTo>
                  <a:lnTo>
                    <a:pt x="823" y="751"/>
                  </a:lnTo>
                  <a:lnTo>
                    <a:pt x="824" y="755"/>
                  </a:lnTo>
                  <a:lnTo>
                    <a:pt x="825" y="759"/>
                  </a:lnTo>
                  <a:lnTo>
                    <a:pt x="826" y="763"/>
                  </a:lnTo>
                  <a:lnTo>
                    <a:pt x="826" y="767"/>
                  </a:lnTo>
                  <a:lnTo>
                    <a:pt x="827" y="771"/>
                  </a:lnTo>
                  <a:lnTo>
                    <a:pt x="828" y="775"/>
                  </a:lnTo>
                  <a:lnTo>
                    <a:pt x="829" y="779"/>
                  </a:lnTo>
                  <a:lnTo>
                    <a:pt x="829" y="783"/>
                  </a:lnTo>
                  <a:lnTo>
                    <a:pt x="830" y="786"/>
                  </a:lnTo>
                  <a:lnTo>
                    <a:pt x="830" y="790"/>
                  </a:lnTo>
                  <a:lnTo>
                    <a:pt x="831" y="794"/>
                  </a:lnTo>
                  <a:lnTo>
                    <a:pt x="831" y="798"/>
                  </a:lnTo>
                  <a:lnTo>
                    <a:pt x="831" y="802"/>
                  </a:lnTo>
                  <a:lnTo>
                    <a:pt x="832" y="806"/>
                  </a:lnTo>
                  <a:lnTo>
                    <a:pt x="832" y="810"/>
                  </a:lnTo>
                  <a:lnTo>
                    <a:pt x="832" y="814"/>
                  </a:lnTo>
                  <a:lnTo>
                    <a:pt x="832" y="818"/>
                  </a:lnTo>
                  <a:lnTo>
                    <a:pt x="832" y="822"/>
                  </a:lnTo>
                  <a:lnTo>
                    <a:pt x="832" y="826"/>
                  </a:lnTo>
                  <a:lnTo>
                    <a:pt x="832" y="830"/>
                  </a:lnTo>
                  <a:lnTo>
                    <a:pt x="832" y="834"/>
                  </a:lnTo>
                  <a:lnTo>
                    <a:pt x="831" y="838"/>
                  </a:lnTo>
                  <a:lnTo>
                    <a:pt x="831" y="842"/>
                  </a:lnTo>
                  <a:lnTo>
                    <a:pt x="831" y="846"/>
                  </a:lnTo>
                  <a:lnTo>
                    <a:pt x="830" y="850"/>
                  </a:lnTo>
                  <a:lnTo>
                    <a:pt x="829" y="855"/>
                  </a:lnTo>
                  <a:lnTo>
                    <a:pt x="828" y="860"/>
                  </a:lnTo>
                  <a:lnTo>
                    <a:pt x="827" y="864"/>
                  </a:lnTo>
                  <a:lnTo>
                    <a:pt x="826" y="868"/>
                  </a:lnTo>
                  <a:lnTo>
                    <a:pt x="825" y="872"/>
                  </a:lnTo>
                  <a:lnTo>
                    <a:pt x="824" y="876"/>
                  </a:lnTo>
                  <a:lnTo>
                    <a:pt x="823" y="880"/>
                  </a:lnTo>
                  <a:lnTo>
                    <a:pt x="821" y="884"/>
                  </a:lnTo>
                  <a:lnTo>
                    <a:pt x="819" y="888"/>
                  </a:lnTo>
                  <a:lnTo>
                    <a:pt x="818" y="892"/>
                  </a:lnTo>
                  <a:lnTo>
                    <a:pt x="816" y="896"/>
                  </a:lnTo>
                  <a:lnTo>
                    <a:pt x="813" y="899"/>
                  </a:lnTo>
                  <a:lnTo>
                    <a:pt x="811" y="902"/>
                  </a:lnTo>
                  <a:lnTo>
                    <a:pt x="809" y="905"/>
                  </a:lnTo>
                  <a:lnTo>
                    <a:pt x="806" y="908"/>
                  </a:lnTo>
                  <a:lnTo>
                    <a:pt x="803" y="911"/>
                  </a:lnTo>
                  <a:lnTo>
                    <a:pt x="799" y="913"/>
                  </a:lnTo>
                  <a:lnTo>
                    <a:pt x="796" y="915"/>
                  </a:lnTo>
                  <a:lnTo>
                    <a:pt x="792" y="917"/>
                  </a:lnTo>
                  <a:lnTo>
                    <a:pt x="788" y="918"/>
                  </a:lnTo>
                  <a:lnTo>
                    <a:pt x="785" y="919"/>
                  </a:lnTo>
                  <a:lnTo>
                    <a:pt x="781" y="919"/>
                  </a:lnTo>
                  <a:lnTo>
                    <a:pt x="777" y="920"/>
                  </a:lnTo>
                  <a:lnTo>
                    <a:pt x="772" y="920"/>
                  </a:lnTo>
                  <a:lnTo>
                    <a:pt x="768" y="920"/>
                  </a:lnTo>
                  <a:lnTo>
                    <a:pt x="764" y="920"/>
                  </a:lnTo>
                  <a:lnTo>
                    <a:pt x="760" y="920"/>
                  </a:lnTo>
                  <a:lnTo>
                    <a:pt x="757" y="920"/>
                  </a:lnTo>
                  <a:lnTo>
                    <a:pt x="753" y="920"/>
                  </a:lnTo>
                  <a:lnTo>
                    <a:pt x="749" y="919"/>
                  </a:lnTo>
                  <a:lnTo>
                    <a:pt x="744" y="919"/>
                  </a:lnTo>
                  <a:lnTo>
                    <a:pt x="740" y="918"/>
                  </a:lnTo>
                  <a:lnTo>
                    <a:pt x="736" y="918"/>
                  </a:lnTo>
                  <a:lnTo>
                    <a:pt x="732" y="917"/>
                  </a:lnTo>
                  <a:lnTo>
                    <a:pt x="728" y="916"/>
                  </a:lnTo>
                  <a:lnTo>
                    <a:pt x="724" y="916"/>
                  </a:lnTo>
                  <a:lnTo>
                    <a:pt x="720" y="915"/>
                  </a:lnTo>
                  <a:lnTo>
                    <a:pt x="716" y="914"/>
                  </a:lnTo>
                  <a:lnTo>
                    <a:pt x="712" y="913"/>
                  </a:lnTo>
                  <a:lnTo>
                    <a:pt x="709" y="912"/>
                  </a:lnTo>
                  <a:lnTo>
                    <a:pt x="705" y="911"/>
                  </a:lnTo>
                  <a:lnTo>
                    <a:pt x="701" y="910"/>
                  </a:lnTo>
                  <a:lnTo>
                    <a:pt x="697" y="908"/>
                  </a:lnTo>
                  <a:lnTo>
                    <a:pt x="693" y="907"/>
                  </a:lnTo>
                  <a:lnTo>
                    <a:pt x="689" y="906"/>
                  </a:lnTo>
                  <a:lnTo>
                    <a:pt x="686" y="904"/>
                  </a:lnTo>
                  <a:lnTo>
                    <a:pt x="682" y="903"/>
                  </a:lnTo>
                  <a:lnTo>
                    <a:pt x="678" y="901"/>
                  </a:lnTo>
                  <a:lnTo>
                    <a:pt x="675" y="900"/>
                  </a:lnTo>
                  <a:lnTo>
                    <a:pt x="671" y="898"/>
                  </a:lnTo>
                  <a:lnTo>
                    <a:pt x="667" y="897"/>
                  </a:lnTo>
                  <a:lnTo>
                    <a:pt x="664" y="895"/>
                  </a:lnTo>
                  <a:lnTo>
                    <a:pt x="660" y="893"/>
                  </a:lnTo>
                  <a:lnTo>
                    <a:pt x="656" y="891"/>
                  </a:lnTo>
                  <a:lnTo>
                    <a:pt x="653" y="890"/>
                  </a:lnTo>
                  <a:lnTo>
                    <a:pt x="649" y="888"/>
                  </a:lnTo>
                  <a:lnTo>
                    <a:pt x="646" y="886"/>
                  </a:lnTo>
                  <a:lnTo>
                    <a:pt x="642" y="884"/>
                  </a:lnTo>
                  <a:lnTo>
                    <a:pt x="638" y="882"/>
                  </a:lnTo>
                  <a:lnTo>
                    <a:pt x="635" y="880"/>
                  </a:lnTo>
                  <a:lnTo>
                    <a:pt x="631" y="878"/>
                  </a:lnTo>
                  <a:lnTo>
                    <a:pt x="628" y="876"/>
                  </a:lnTo>
                  <a:lnTo>
                    <a:pt x="624" y="874"/>
                  </a:lnTo>
                  <a:lnTo>
                    <a:pt x="621" y="872"/>
                  </a:lnTo>
                  <a:lnTo>
                    <a:pt x="617" y="870"/>
                  </a:lnTo>
                  <a:lnTo>
                    <a:pt x="614" y="868"/>
                  </a:lnTo>
                  <a:lnTo>
                    <a:pt x="610" y="866"/>
                  </a:lnTo>
                  <a:lnTo>
                    <a:pt x="607" y="864"/>
                  </a:lnTo>
                  <a:lnTo>
                    <a:pt x="604" y="863"/>
                  </a:lnTo>
                  <a:lnTo>
                    <a:pt x="601" y="861"/>
                  </a:lnTo>
                  <a:lnTo>
                    <a:pt x="597" y="858"/>
                  </a:lnTo>
                  <a:lnTo>
                    <a:pt x="594" y="856"/>
                  </a:lnTo>
                  <a:lnTo>
                    <a:pt x="590" y="854"/>
                  </a:lnTo>
                  <a:lnTo>
                    <a:pt x="587" y="852"/>
                  </a:lnTo>
                  <a:lnTo>
                    <a:pt x="583" y="850"/>
                  </a:lnTo>
                  <a:lnTo>
                    <a:pt x="580" y="848"/>
                  </a:lnTo>
                  <a:lnTo>
                    <a:pt x="577" y="846"/>
                  </a:lnTo>
                  <a:lnTo>
                    <a:pt x="573" y="844"/>
                  </a:lnTo>
                  <a:lnTo>
                    <a:pt x="570" y="841"/>
                  </a:lnTo>
                  <a:lnTo>
                    <a:pt x="566" y="839"/>
                  </a:lnTo>
                  <a:lnTo>
                    <a:pt x="563" y="837"/>
                  </a:lnTo>
                  <a:lnTo>
                    <a:pt x="559" y="835"/>
                  </a:lnTo>
                  <a:lnTo>
                    <a:pt x="556" y="833"/>
                  </a:lnTo>
                  <a:lnTo>
                    <a:pt x="553" y="831"/>
                  </a:lnTo>
                  <a:lnTo>
                    <a:pt x="549" y="829"/>
                  </a:lnTo>
                  <a:lnTo>
                    <a:pt x="546" y="826"/>
                  </a:lnTo>
                  <a:lnTo>
                    <a:pt x="542" y="824"/>
                  </a:lnTo>
                  <a:lnTo>
                    <a:pt x="539" y="822"/>
                  </a:lnTo>
                  <a:lnTo>
                    <a:pt x="536" y="820"/>
                  </a:lnTo>
                  <a:lnTo>
                    <a:pt x="532" y="818"/>
                  </a:lnTo>
                  <a:lnTo>
                    <a:pt x="529" y="815"/>
                  </a:lnTo>
                  <a:lnTo>
                    <a:pt x="525" y="813"/>
                  </a:lnTo>
                  <a:lnTo>
                    <a:pt x="522" y="811"/>
                  </a:lnTo>
                  <a:lnTo>
                    <a:pt x="519" y="809"/>
                  </a:lnTo>
                  <a:lnTo>
                    <a:pt x="515" y="807"/>
                  </a:lnTo>
                  <a:lnTo>
                    <a:pt x="512" y="805"/>
                  </a:lnTo>
                  <a:lnTo>
                    <a:pt x="508" y="802"/>
                  </a:lnTo>
                  <a:lnTo>
                    <a:pt x="505" y="800"/>
                  </a:lnTo>
                  <a:lnTo>
                    <a:pt x="502" y="798"/>
                  </a:lnTo>
                  <a:lnTo>
                    <a:pt x="498" y="796"/>
                  </a:lnTo>
                  <a:lnTo>
                    <a:pt x="495" y="794"/>
                  </a:lnTo>
                  <a:lnTo>
                    <a:pt x="491" y="792"/>
                  </a:lnTo>
                  <a:lnTo>
                    <a:pt x="488" y="789"/>
                  </a:lnTo>
                  <a:lnTo>
                    <a:pt x="485" y="787"/>
                  </a:lnTo>
                  <a:lnTo>
                    <a:pt x="481" y="785"/>
                  </a:lnTo>
                  <a:lnTo>
                    <a:pt x="478" y="783"/>
                  </a:lnTo>
                  <a:lnTo>
                    <a:pt x="474" y="781"/>
                  </a:lnTo>
                  <a:lnTo>
                    <a:pt x="471" y="779"/>
                  </a:lnTo>
                  <a:lnTo>
                    <a:pt x="468" y="776"/>
                  </a:lnTo>
                  <a:lnTo>
                    <a:pt x="464" y="774"/>
                  </a:lnTo>
                  <a:lnTo>
                    <a:pt x="461" y="772"/>
                  </a:lnTo>
                  <a:lnTo>
                    <a:pt x="457" y="770"/>
                  </a:lnTo>
                  <a:lnTo>
                    <a:pt x="454" y="768"/>
                  </a:lnTo>
                  <a:lnTo>
                    <a:pt x="451" y="766"/>
                  </a:lnTo>
                  <a:lnTo>
                    <a:pt x="447" y="764"/>
                  </a:lnTo>
                  <a:lnTo>
                    <a:pt x="444" y="762"/>
                  </a:lnTo>
                  <a:lnTo>
                    <a:pt x="440" y="759"/>
                  </a:lnTo>
                  <a:lnTo>
                    <a:pt x="437" y="757"/>
                  </a:lnTo>
                  <a:lnTo>
                    <a:pt x="433" y="755"/>
                  </a:lnTo>
                  <a:lnTo>
                    <a:pt x="430" y="753"/>
                  </a:lnTo>
                  <a:lnTo>
                    <a:pt x="427" y="751"/>
                  </a:lnTo>
                  <a:lnTo>
                    <a:pt x="423" y="749"/>
                  </a:lnTo>
                  <a:lnTo>
                    <a:pt x="420" y="747"/>
                  </a:lnTo>
                  <a:lnTo>
                    <a:pt x="416" y="745"/>
                  </a:lnTo>
                  <a:lnTo>
                    <a:pt x="413" y="743"/>
                  </a:lnTo>
                  <a:lnTo>
                    <a:pt x="409" y="741"/>
                  </a:lnTo>
                  <a:lnTo>
                    <a:pt x="406" y="739"/>
                  </a:lnTo>
                  <a:lnTo>
                    <a:pt x="402" y="737"/>
                  </a:lnTo>
                  <a:lnTo>
                    <a:pt x="399" y="735"/>
                  </a:lnTo>
                  <a:lnTo>
                    <a:pt x="396" y="733"/>
                  </a:lnTo>
                  <a:lnTo>
                    <a:pt x="392" y="731"/>
                  </a:lnTo>
                  <a:lnTo>
                    <a:pt x="389" y="729"/>
                  </a:lnTo>
                  <a:lnTo>
                    <a:pt x="385" y="727"/>
                  </a:lnTo>
                  <a:lnTo>
                    <a:pt x="382" y="725"/>
                  </a:lnTo>
                  <a:lnTo>
                    <a:pt x="378" y="723"/>
                  </a:lnTo>
                  <a:lnTo>
                    <a:pt x="375" y="721"/>
                  </a:lnTo>
                  <a:lnTo>
                    <a:pt x="371" y="719"/>
                  </a:lnTo>
                  <a:lnTo>
                    <a:pt x="368" y="718"/>
                  </a:lnTo>
                  <a:lnTo>
                    <a:pt x="364" y="716"/>
                  </a:lnTo>
                  <a:lnTo>
                    <a:pt x="361" y="714"/>
                  </a:lnTo>
                  <a:lnTo>
                    <a:pt x="357" y="712"/>
                  </a:lnTo>
                  <a:lnTo>
                    <a:pt x="354" y="710"/>
                  </a:lnTo>
                  <a:lnTo>
                    <a:pt x="350" y="708"/>
                  </a:lnTo>
                  <a:lnTo>
                    <a:pt x="346" y="707"/>
                  </a:lnTo>
                  <a:lnTo>
                    <a:pt x="343" y="705"/>
                  </a:lnTo>
                  <a:lnTo>
                    <a:pt x="339" y="703"/>
                  </a:lnTo>
                  <a:lnTo>
                    <a:pt x="336" y="701"/>
                  </a:lnTo>
                  <a:lnTo>
                    <a:pt x="332" y="700"/>
                  </a:lnTo>
                  <a:lnTo>
                    <a:pt x="329" y="698"/>
                  </a:lnTo>
                  <a:lnTo>
                    <a:pt x="325" y="696"/>
                  </a:lnTo>
                  <a:lnTo>
                    <a:pt x="321" y="695"/>
                  </a:lnTo>
                  <a:lnTo>
                    <a:pt x="318" y="693"/>
                  </a:lnTo>
                  <a:lnTo>
                    <a:pt x="314" y="691"/>
                  </a:lnTo>
                  <a:lnTo>
                    <a:pt x="311" y="690"/>
                  </a:lnTo>
                  <a:lnTo>
                    <a:pt x="307" y="688"/>
                  </a:lnTo>
                  <a:lnTo>
                    <a:pt x="303" y="687"/>
                  </a:lnTo>
                  <a:lnTo>
                    <a:pt x="300" y="685"/>
                  </a:lnTo>
                  <a:lnTo>
                    <a:pt x="296" y="683"/>
                  </a:lnTo>
                  <a:lnTo>
                    <a:pt x="292" y="682"/>
                  </a:lnTo>
                  <a:lnTo>
                    <a:pt x="289" y="680"/>
                  </a:lnTo>
                  <a:lnTo>
                    <a:pt x="285" y="679"/>
                  </a:lnTo>
                  <a:lnTo>
                    <a:pt x="281" y="678"/>
                  </a:lnTo>
                  <a:lnTo>
                    <a:pt x="278" y="676"/>
                  </a:lnTo>
                  <a:lnTo>
                    <a:pt x="273" y="674"/>
                  </a:lnTo>
                  <a:lnTo>
                    <a:pt x="269" y="673"/>
                  </a:lnTo>
                  <a:lnTo>
                    <a:pt x="266" y="672"/>
                  </a:lnTo>
                  <a:lnTo>
                    <a:pt x="262" y="670"/>
                  </a:lnTo>
                  <a:lnTo>
                    <a:pt x="258" y="669"/>
                  </a:lnTo>
                  <a:lnTo>
                    <a:pt x="254" y="668"/>
                  </a:lnTo>
                  <a:lnTo>
                    <a:pt x="251" y="667"/>
                  </a:lnTo>
                  <a:lnTo>
                    <a:pt x="247" y="665"/>
                  </a:lnTo>
                  <a:lnTo>
                    <a:pt x="243" y="664"/>
                  </a:lnTo>
                  <a:lnTo>
                    <a:pt x="239" y="663"/>
                  </a:lnTo>
                  <a:lnTo>
                    <a:pt x="236" y="661"/>
                  </a:lnTo>
                  <a:lnTo>
                    <a:pt x="232" y="660"/>
                  </a:lnTo>
                  <a:lnTo>
                    <a:pt x="228" y="659"/>
                  </a:lnTo>
                  <a:lnTo>
                    <a:pt x="224" y="658"/>
                  </a:lnTo>
                  <a:lnTo>
                    <a:pt x="220" y="656"/>
                  </a:lnTo>
                  <a:lnTo>
                    <a:pt x="217" y="655"/>
                  </a:lnTo>
                  <a:lnTo>
                    <a:pt x="213" y="654"/>
                  </a:lnTo>
                  <a:lnTo>
                    <a:pt x="209" y="653"/>
                  </a:lnTo>
                  <a:lnTo>
                    <a:pt x="205" y="651"/>
                  </a:lnTo>
                  <a:lnTo>
                    <a:pt x="202" y="650"/>
                  </a:lnTo>
                  <a:lnTo>
                    <a:pt x="198" y="649"/>
                  </a:lnTo>
                  <a:lnTo>
                    <a:pt x="194" y="647"/>
                  </a:lnTo>
                  <a:lnTo>
                    <a:pt x="190" y="646"/>
                  </a:lnTo>
                  <a:lnTo>
                    <a:pt x="187" y="644"/>
                  </a:lnTo>
                  <a:lnTo>
                    <a:pt x="183" y="643"/>
                  </a:lnTo>
                  <a:lnTo>
                    <a:pt x="179" y="641"/>
                  </a:lnTo>
                  <a:lnTo>
                    <a:pt x="175" y="640"/>
                  </a:lnTo>
                  <a:lnTo>
                    <a:pt x="172" y="638"/>
                  </a:lnTo>
                  <a:lnTo>
                    <a:pt x="168" y="637"/>
                  </a:lnTo>
                  <a:lnTo>
                    <a:pt x="164" y="635"/>
                  </a:lnTo>
                  <a:lnTo>
                    <a:pt x="160" y="634"/>
                  </a:lnTo>
                  <a:lnTo>
                    <a:pt x="157" y="632"/>
                  </a:lnTo>
                  <a:lnTo>
                    <a:pt x="153" y="630"/>
                  </a:lnTo>
                  <a:lnTo>
                    <a:pt x="149" y="628"/>
                  </a:lnTo>
                  <a:lnTo>
                    <a:pt x="147" y="627"/>
                  </a:lnTo>
                  <a:lnTo>
                    <a:pt x="144" y="625"/>
                  </a:lnTo>
                  <a:lnTo>
                    <a:pt x="140" y="624"/>
                  </a:lnTo>
                  <a:lnTo>
                    <a:pt x="137" y="622"/>
                  </a:lnTo>
                  <a:lnTo>
                    <a:pt x="133" y="620"/>
                  </a:lnTo>
                  <a:lnTo>
                    <a:pt x="130" y="618"/>
                  </a:lnTo>
                  <a:lnTo>
                    <a:pt x="126" y="615"/>
                  </a:lnTo>
                  <a:lnTo>
                    <a:pt x="122" y="613"/>
                  </a:lnTo>
                  <a:lnTo>
                    <a:pt x="119" y="611"/>
                  </a:lnTo>
                  <a:lnTo>
                    <a:pt x="116" y="609"/>
                  </a:lnTo>
                  <a:lnTo>
                    <a:pt x="112" y="606"/>
                  </a:lnTo>
                  <a:lnTo>
                    <a:pt x="109" y="604"/>
                  </a:lnTo>
                  <a:lnTo>
                    <a:pt x="105" y="602"/>
                  </a:lnTo>
                  <a:lnTo>
                    <a:pt x="102" y="599"/>
                  </a:lnTo>
                  <a:lnTo>
                    <a:pt x="99" y="597"/>
                  </a:lnTo>
                  <a:lnTo>
                    <a:pt x="95" y="594"/>
                  </a:lnTo>
                  <a:lnTo>
                    <a:pt x="92" y="592"/>
                  </a:lnTo>
                  <a:lnTo>
                    <a:pt x="89" y="589"/>
                  </a:lnTo>
                  <a:lnTo>
                    <a:pt x="86" y="586"/>
                  </a:lnTo>
                  <a:lnTo>
                    <a:pt x="83" y="584"/>
                  </a:lnTo>
                  <a:lnTo>
                    <a:pt x="80" y="581"/>
                  </a:lnTo>
                  <a:lnTo>
                    <a:pt x="77" y="578"/>
                  </a:lnTo>
                  <a:lnTo>
                    <a:pt x="74" y="575"/>
                  </a:lnTo>
                  <a:lnTo>
                    <a:pt x="71" y="572"/>
                  </a:lnTo>
                  <a:lnTo>
                    <a:pt x="68" y="570"/>
                  </a:lnTo>
                  <a:lnTo>
                    <a:pt x="65" y="567"/>
                  </a:lnTo>
                  <a:lnTo>
                    <a:pt x="63" y="564"/>
                  </a:lnTo>
                  <a:lnTo>
                    <a:pt x="60" y="560"/>
                  </a:lnTo>
                  <a:lnTo>
                    <a:pt x="57" y="557"/>
                  </a:lnTo>
                  <a:lnTo>
                    <a:pt x="55" y="554"/>
                  </a:lnTo>
                  <a:lnTo>
                    <a:pt x="52" y="551"/>
                  </a:lnTo>
                  <a:lnTo>
                    <a:pt x="50" y="548"/>
                  </a:lnTo>
                  <a:lnTo>
                    <a:pt x="48" y="545"/>
                  </a:lnTo>
                  <a:lnTo>
                    <a:pt x="45" y="541"/>
                  </a:lnTo>
                  <a:lnTo>
                    <a:pt x="43" y="538"/>
                  </a:lnTo>
                  <a:lnTo>
                    <a:pt x="41" y="535"/>
                  </a:lnTo>
                  <a:lnTo>
                    <a:pt x="39" y="531"/>
                  </a:lnTo>
                  <a:lnTo>
                    <a:pt x="37" y="528"/>
                  </a:lnTo>
                  <a:lnTo>
                    <a:pt x="35" y="524"/>
                  </a:lnTo>
                  <a:lnTo>
                    <a:pt x="33" y="521"/>
                  </a:lnTo>
                  <a:lnTo>
                    <a:pt x="31" y="517"/>
                  </a:lnTo>
                  <a:lnTo>
                    <a:pt x="30" y="516"/>
                  </a:lnTo>
                  <a:lnTo>
                    <a:pt x="29" y="512"/>
                  </a:lnTo>
                  <a:lnTo>
                    <a:pt x="27" y="508"/>
                  </a:lnTo>
                  <a:lnTo>
                    <a:pt x="26" y="505"/>
                  </a:lnTo>
                  <a:lnTo>
                    <a:pt x="24" y="501"/>
                  </a:lnTo>
                  <a:lnTo>
                    <a:pt x="23" y="497"/>
                  </a:lnTo>
                  <a:lnTo>
                    <a:pt x="21" y="494"/>
                  </a:lnTo>
                  <a:lnTo>
                    <a:pt x="20" y="490"/>
                  </a:lnTo>
                  <a:lnTo>
                    <a:pt x="19" y="486"/>
                  </a:lnTo>
                  <a:lnTo>
                    <a:pt x="18" y="482"/>
                  </a:lnTo>
                  <a:lnTo>
                    <a:pt x="17" y="478"/>
                  </a:lnTo>
                  <a:lnTo>
                    <a:pt x="16" y="474"/>
                  </a:lnTo>
                  <a:lnTo>
                    <a:pt x="15" y="471"/>
                  </a:lnTo>
                  <a:lnTo>
                    <a:pt x="14" y="467"/>
                  </a:lnTo>
                  <a:lnTo>
                    <a:pt x="13" y="463"/>
                  </a:lnTo>
                  <a:lnTo>
                    <a:pt x="12" y="459"/>
                  </a:lnTo>
                  <a:lnTo>
                    <a:pt x="12" y="455"/>
                  </a:lnTo>
                  <a:lnTo>
                    <a:pt x="11" y="451"/>
                  </a:lnTo>
                  <a:lnTo>
                    <a:pt x="10" y="447"/>
                  </a:lnTo>
                  <a:lnTo>
                    <a:pt x="10" y="443"/>
                  </a:lnTo>
                  <a:lnTo>
                    <a:pt x="9" y="439"/>
                  </a:lnTo>
                  <a:lnTo>
                    <a:pt x="8" y="435"/>
                  </a:lnTo>
                  <a:lnTo>
                    <a:pt x="8" y="431"/>
                  </a:lnTo>
                  <a:lnTo>
                    <a:pt x="7" y="427"/>
                  </a:lnTo>
                  <a:lnTo>
                    <a:pt x="7" y="423"/>
                  </a:lnTo>
                  <a:lnTo>
                    <a:pt x="6" y="419"/>
                  </a:lnTo>
                  <a:lnTo>
                    <a:pt x="6" y="415"/>
                  </a:lnTo>
                  <a:lnTo>
                    <a:pt x="6" y="411"/>
                  </a:lnTo>
                  <a:lnTo>
                    <a:pt x="5" y="407"/>
                  </a:lnTo>
                  <a:lnTo>
                    <a:pt x="5" y="403"/>
                  </a:lnTo>
                  <a:lnTo>
                    <a:pt x="4" y="399"/>
                  </a:lnTo>
                  <a:lnTo>
                    <a:pt x="4" y="395"/>
                  </a:lnTo>
                  <a:lnTo>
                    <a:pt x="4" y="391"/>
                  </a:lnTo>
                  <a:lnTo>
                    <a:pt x="3" y="387"/>
                  </a:lnTo>
                  <a:lnTo>
                    <a:pt x="3" y="383"/>
                  </a:lnTo>
                  <a:lnTo>
                    <a:pt x="3" y="379"/>
                  </a:lnTo>
                  <a:lnTo>
                    <a:pt x="3" y="375"/>
                  </a:lnTo>
                  <a:lnTo>
                    <a:pt x="2" y="371"/>
                  </a:lnTo>
                  <a:lnTo>
                    <a:pt x="2" y="367"/>
                  </a:lnTo>
                  <a:lnTo>
                    <a:pt x="2" y="363"/>
                  </a:lnTo>
                  <a:lnTo>
                    <a:pt x="2" y="359"/>
                  </a:lnTo>
                  <a:lnTo>
                    <a:pt x="1" y="355"/>
                  </a:lnTo>
                  <a:lnTo>
                    <a:pt x="1" y="351"/>
                  </a:lnTo>
                  <a:lnTo>
                    <a:pt x="1" y="347"/>
                  </a:lnTo>
                  <a:lnTo>
                    <a:pt x="1" y="343"/>
                  </a:lnTo>
                  <a:lnTo>
                    <a:pt x="1" y="338"/>
                  </a:lnTo>
                  <a:lnTo>
                    <a:pt x="1" y="334"/>
                  </a:lnTo>
                  <a:lnTo>
                    <a:pt x="1" y="330"/>
                  </a:lnTo>
                  <a:lnTo>
                    <a:pt x="1" y="326"/>
                  </a:lnTo>
                  <a:lnTo>
                    <a:pt x="0" y="322"/>
                  </a:lnTo>
                  <a:lnTo>
                    <a:pt x="0" y="318"/>
                  </a:lnTo>
                  <a:lnTo>
                    <a:pt x="0" y="314"/>
                  </a:lnTo>
                  <a:lnTo>
                    <a:pt x="0" y="310"/>
                  </a:lnTo>
                  <a:lnTo>
                    <a:pt x="0" y="306"/>
                  </a:lnTo>
                  <a:lnTo>
                    <a:pt x="0" y="302"/>
                  </a:lnTo>
                  <a:lnTo>
                    <a:pt x="0" y="298"/>
                  </a:lnTo>
                  <a:lnTo>
                    <a:pt x="0" y="294"/>
                  </a:lnTo>
                  <a:lnTo>
                    <a:pt x="0" y="290"/>
                  </a:lnTo>
                  <a:lnTo>
                    <a:pt x="0" y="286"/>
                  </a:lnTo>
                  <a:lnTo>
                    <a:pt x="0" y="282"/>
                  </a:lnTo>
                  <a:lnTo>
                    <a:pt x="0" y="278"/>
                  </a:lnTo>
                  <a:lnTo>
                    <a:pt x="0" y="274"/>
                  </a:lnTo>
                  <a:lnTo>
                    <a:pt x="0" y="270"/>
                  </a:lnTo>
                  <a:lnTo>
                    <a:pt x="1" y="266"/>
                  </a:lnTo>
                  <a:lnTo>
                    <a:pt x="1" y="262"/>
                  </a:lnTo>
                  <a:lnTo>
                    <a:pt x="1" y="258"/>
                  </a:lnTo>
                  <a:lnTo>
                    <a:pt x="1" y="254"/>
                  </a:lnTo>
                  <a:lnTo>
                    <a:pt x="1" y="250"/>
                  </a:lnTo>
                  <a:lnTo>
                    <a:pt x="1" y="246"/>
                  </a:lnTo>
                  <a:lnTo>
                    <a:pt x="1" y="242"/>
                  </a:lnTo>
                  <a:lnTo>
                    <a:pt x="1" y="238"/>
                  </a:lnTo>
                  <a:lnTo>
                    <a:pt x="1" y="234"/>
                  </a:lnTo>
                  <a:lnTo>
                    <a:pt x="2" y="231"/>
                  </a:lnTo>
                  <a:lnTo>
                    <a:pt x="2" y="227"/>
                  </a:lnTo>
                  <a:lnTo>
                    <a:pt x="2" y="223"/>
                  </a:lnTo>
                  <a:lnTo>
                    <a:pt x="2" y="219"/>
                  </a:lnTo>
                  <a:lnTo>
                    <a:pt x="2" y="215"/>
                  </a:lnTo>
                  <a:lnTo>
                    <a:pt x="2" y="211"/>
                  </a:lnTo>
                  <a:lnTo>
                    <a:pt x="3" y="207"/>
                  </a:lnTo>
                  <a:lnTo>
                    <a:pt x="3" y="203"/>
                  </a:lnTo>
                  <a:lnTo>
                    <a:pt x="3" y="199"/>
                  </a:lnTo>
                  <a:lnTo>
                    <a:pt x="3" y="195"/>
                  </a:lnTo>
                  <a:lnTo>
                    <a:pt x="3" y="191"/>
                  </a:lnTo>
                  <a:lnTo>
                    <a:pt x="4" y="187"/>
                  </a:lnTo>
                  <a:lnTo>
                    <a:pt x="4" y="183"/>
                  </a:lnTo>
                  <a:lnTo>
                    <a:pt x="4" y="179"/>
                  </a:lnTo>
                  <a:lnTo>
                    <a:pt x="4" y="175"/>
                  </a:lnTo>
                  <a:lnTo>
                    <a:pt x="4" y="171"/>
                  </a:lnTo>
                  <a:lnTo>
                    <a:pt x="5" y="167"/>
                  </a:lnTo>
                  <a:lnTo>
                    <a:pt x="5" y="163"/>
                  </a:lnTo>
                  <a:lnTo>
                    <a:pt x="5" y="159"/>
                  </a:lnTo>
                  <a:lnTo>
                    <a:pt x="5" y="155"/>
                  </a:lnTo>
                  <a:lnTo>
                    <a:pt x="6" y="151"/>
                  </a:lnTo>
                  <a:lnTo>
                    <a:pt x="6" y="147"/>
                  </a:lnTo>
                  <a:lnTo>
                    <a:pt x="6" y="143"/>
                  </a:lnTo>
                  <a:lnTo>
                    <a:pt x="6" y="139"/>
                  </a:lnTo>
                  <a:lnTo>
                    <a:pt x="7" y="135"/>
                  </a:lnTo>
                  <a:lnTo>
                    <a:pt x="7" y="131"/>
                  </a:lnTo>
                  <a:lnTo>
                    <a:pt x="7" y="127"/>
                  </a:lnTo>
                  <a:lnTo>
                    <a:pt x="7" y="123"/>
                  </a:lnTo>
                  <a:lnTo>
                    <a:pt x="8" y="118"/>
                  </a:lnTo>
                  <a:lnTo>
                    <a:pt x="18" y="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2002" name="Line 116">
              <a:extLst>
                <a:ext uri="{FF2B5EF4-FFF2-40B4-BE49-F238E27FC236}">
                  <a16:creationId xmlns="" xmlns:a16="http://schemas.microsoft.com/office/drawing/2014/main" id="{CE9AAA5B-6D31-9F4A-B156-AE1CC9EF7EF5}"/>
                </a:ext>
              </a:extLst>
            </p:cNvPr>
            <p:cNvSpPr>
              <a:spLocks noChangeShapeType="1"/>
            </p:cNvSpPr>
            <p:nvPr/>
          </p:nvSpPr>
          <p:spPr bwMode="auto">
            <a:xfrm>
              <a:off x="4225925" y="2722563"/>
              <a:ext cx="71438" cy="158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003" name="Line 117">
              <a:extLst>
                <a:ext uri="{FF2B5EF4-FFF2-40B4-BE49-F238E27FC236}">
                  <a16:creationId xmlns="" xmlns:a16="http://schemas.microsoft.com/office/drawing/2014/main" id="{F0F2EE27-2221-114B-A573-A317C97DC279}"/>
                </a:ext>
              </a:extLst>
            </p:cNvPr>
            <p:cNvSpPr>
              <a:spLocks noChangeShapeType="1"/>
            </p:cNvSpPr>
            <p:nvPr/>
          </p:nvSpPr>
          <p:spPr bwMode="auto">
            <a:xfrm>
              <a:off x="4262438" y="2686050"/>
              <a:ext cx="1588" cy="73025"/>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004" name="Line 118">
              <a:extLst>
                <a:ext uri="{FF2B5EF4-FFF2-40B4-BE49-F238E27FC236}">
                  <a16:creationId xmlns="" xmlns:a16="http://schemas.microsoft.com/office/drawing/2014/main" id="{795F3176-F93F-AE43-B63D-AF172E64BC46}"/>
                </a:ext>
              </a:extLst>
            </p:cNvPr>
            <p:cNvSpPr>
              <a:spLocks noChangeShapeType="1"/>
            </p:cNvSpPr>
            <p:nvPr/>
          </p:nvSpPr>
          <p:spPr bwMode="auto">
            <a:xfrm>
              <a:off x="4700588" y="1595438"/>
              <a:ext cx="73025" cy="158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005" name="Line 119">
              <a:extLst>
                <a:ext uri="{FF2B5EF4-FFF2-40B4-BE49-F238E27FC236}">
                  <a16:creationId xmlns="" xmlns:a16="http://schemas.microsoft.com/office/drawing/2014/main" id="{30F65E62-6292-024A-B077-68E243F84D23}"/>
                </a:ext>
              </a:extLst>
            </p:cNvPr>
            <p:cNvSpPr>
              <a:spLocks noChangeShapeType="1"/>
            </p:cNvSpPr>
            <p:nvPr/>
          </p:nvSpPr>
          <p:spPr bwMode="auto">
            <a:xfrm>
              <a:off x="4737100" y="1558925"/>
              <a:ext cx="1588" cy="73025"/>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006" name="Line 120">
              <a:extLst>
                <a:ext uri="{FF2B5EF4-FFF2-40B4-BE49-F238E27FC236}">
                  <a16:creationId xmlns="" xmlns:a16="http://schemas.microsoft.com/office/drawing/2014/main" id="{1F25EFA5-EACF-2E41-A735-54F90ACCB98A}"/>
                </a:ext>
              </a:extLst>
            </p:cNvPr>
            <p:cNvSpPr>
              <a:spLocks noChangeShapeType="1"/>
            </p:cNvSpPr>
            <p:nvPr/>
          </p:nvSpPr>
          <p:spPr bwMode="auto">
            <a:xfrm>
              <a:off x="3671888" y="1479550"/>
              <a:ext cx="71438" cy="158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007" name="Line 121">
              <a:extLst>
                <a:ext uri="{FF2B5EF4-FFF2-40B4-BE49-F238E27FC236}">
                  <a16:creationId xmlns="" xmlns:a16="http://schemas.microsoft.com/office/drawing/2014/main" id="{7883E006-0763-624A-83FB-F6F2306CB6B2}"/>
                </a:ext>
              </a:extLst>
            </p:cNvPr>
            <p:cNvSpPr>
              <a:spLocks noChangeShapeType="1"/>
            </p:cNvSpPr>
            <p:nvPr/>
          </p:nvSpPr>
          <p:spPr bwMode="auto">
            <a:xfrm>
              <a:off x="3706813" y="1444625"/>
              <a:ext cx="1588" cy="7143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008" name="Line 122">
              <a:extLst>
                <a:ext uri="{FF2B5EF4-FFF2-40B4-BE49-F238E27FC236}">
                  <a16:creationId xmlns="" xmlns:a16="http://schemas.microsoft.com/office/drawing/2014/main" id="{DE8E77F8-885A-A741-8A08-AEBF97F90487}"/>
                </a:ext>
              </a:extLst>
            </p:cNvPr>
            <p:cNvSpPr>
              <a:spLocks noChangeShapeType="1"/>
            </p:cNvSpPr>
            <p:nvPr/>
          </p:nvSpPr>
          <p:spPr bwMode="auto">
            <a:xfrm>
              <a:off x="1258888" y="-338138"/>
              <a:ext cx="73025" cy="158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009" name="Line 123">
              <a:extLst>
                <a:ext uri="{FF2B5EF4-FFF2-40B4-BE49-F238E27FC236}">
                  <a16:creationId xmlns="" xmlns:a16="http://schemas.microsoft.com/office/drawing/2014/main" id="{A0D2D57A-1763-FF48-BC33-5CED8A35395C}"/>
                </a:ext>
              </a:extLst>
            </p:cNvPr>
            <p:cNvSpPr>
              <a:spLocks noChangeShapeType="1"/>
            </p:cNvSpPr>
            <p:nvPr/>
          </p:nvSpPr>
          <p:spPr bwMode="auto">
            <a:xfrm>
              <a:off x="1295400" y="-373063"/>
              <a:ext cx="1588" cy="7143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010" name="Rectangle 124">
              <a:extLst>
                <a:ext uri="{FF2B5EF4-FFF2-40B4-BE49-F238E27FC236}">
                  <a16:creationId xmlns="" xmlns:a16="http://schemas.microsoft.com/office/drawing/2014/main" id="{5D184D7B-8CD8-974D-8007-4DD633761009}"/>
                </a:ext>
              </a:extLst>
            </p:cNvPr>
            <p:cNvSpPr>
              <a:spLocks noChangeArrowheads="1"/>
            </p:cNvSpPr>
            <p:nvPr/>
          </p:nvSpPr>
          <p:spPr bwMode="auto">
            <a:xfrm>
              <a:off x="2295525" y="1138238"/>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sz="3200"/>
            </a:p>
          </p:txBody>
        </p:sp>
        <p:sp>
          <p:nvSpPr>
            <p:cNvPr id="42011" name="Rectangle 125">
              <a:extLst>
                <a:ext uri="{FF2B5EF4-FFF2-40B4-BE49-F238E27FC236}">
                  <a16:creationId xmlns="" xmlns:a16="http://schemas.microsoft.com/office/drawing/2014/main" id="{6CCBF525-D949-1C49-8971-A0A1A8463F6B}"/>
                </a:ext>
              </a:extLst>
            </p:cNvPr>
            <p:cNvSpPr>
              <a:spLocks noChangeArrowheads="1"/>
            </p:cNvSpPr>
            <p:nvPr/>
          </p:nvSpPr>
          <p:spPr bwMode="auto">
            <a:xfrm>
              <a:off x="4859338" y="1195388"/>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sz="3200"/>
            </a:p>
          </p:txBody>
        </p:sp>
        <p:sp>
          <p:nvSpPr>
            <p:cNvPr id="42012" name="Rectangle 126">
              <a:extLst>
                <a:ext uri="{FF2B5EF4-FFF2-40B4-BE49-F238E27FC236}">
                  <a16:creationId xmlns="" xmlns:a16="http://schemas.microsoft.com/office/drawing/2014/main" id="{C6D1D500-6D55-9C4B-906F-8A564A6881CF}"/>
                </a:ext>
              </a:extLst>
            </p:cNvPr>
            <p:cNvSpPr>
              <a:spLocks noChangeArrowheads="1"/>
            </p:cNvSpPr>
            <p:nvPr/>
          </p:nvSpPr>
          <p:spPr bwMode="auto">
            <a:xfrm>
              <a:off x="2306638" y="-1144588"/>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sz="3200"/>
            </a:p>
          </p:txBody>
        </p:sp>
        <p:sp>
          <p:nvSpPr>
            <p:cNvPr id="42013" name="Rectangle 127">
              <a:extLst>
                <a:ext uri="{FF2B5EF4-FFF2-40B4-BE49-F238E27FC236}">
                  <a16:creationId xmlns="" xmlns:a16="http://schemas.microsoft.com/office/drawing/2014/main" id="{16F641E3-3A74-0A4C-BF6B-619DD2E53B77}"/>
                </a:ext>
              </a:extLst>
            </p:cNvPr>
            <p:cNvSpPr>
              <a:spLocks noChangeArrowheads="1"/>
            </p:cNvSpPr>
            <p:nvPr/>
          </p:nvSpPr>
          <p:spPr bwMode="auto">
            <a:xfrm>
              <a:off x="2947988" y="-628650"/>
              <a:ext cx="60325" cy="60325"/>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sz="3200"/>
            </a:p>
          </p:txBody>
        </p:sp>
        <p:sp>
          <p:nvSpPr>
            <p:cNvPr id="42014" name="Rectangle 128">
              <a:extLst>
                <a:ext uri="{FF2B5EF4-FFF2-40B4-BE49-F238E27FC236}">
                  <a16:creationId xmlns="" xmlns:a16="http://schemas.microsoft.com/office/drawing/2014/main" id="{DFDD0830-244D-4842-8724-6E3F86375E87}"/>
                </a:ext>
              </a:extLst>
            </p:cNvPr>
            <p:cNvSpPr>
              <a:spLocks noChangeArrowheads="1"/>
            </p:cNvSpPr>
            <p:nvPr/>
          </p:nvSpPr>
          <p:spPr bwMode="auto">
            <a:xfrm>
              <a:off x="2954338" y="515938"/>
              <a:ext cx="61913" cy="60325"/>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sz="3200"/>
            </a:p>
          </p:txBody>
        </p:sp>
        <p:sp>
          <p:nvSpPr>
            <p:cNvPr id="42015" name="Rectangle 129">
              <a:extLst>
                <a:ext uri="{FF2B5EF4-FFF2-40B4-BE49-F238E27FC236}">
                  <a16:creationId xmlns="" xmlns:a16="http://schemas.microsoft.com/office/drawing/2014/main" id="{6D90AAA5-913E-1846-AADF-C57747F1D837}"/>
                </a:ext>
              </a:extLst>
            </p:cNvPr>
            <p:cNvSpPr>
              <a:spLocks noChangeArrowheads="1"/>
            </p:cNvSpPr>
            <p:nvPr/>
          </p:nvSpPr>
          <p:spPr bwMode="auto">
            <a:xfrm>
              <a:off x="4183063" y="-349250"/>
              <a:ext cx="60325"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sz="3200"/>
            </a:p>
          </p:txBody>
        </p:sp>
        <p:sp>
          <p:nvSpPr>
            <p:cNvPr id="42016" name="Rectangle 130">
              <a:extLst>
                <a:ext uri="{FF2B5EF4-FFF2-40B4-BE49-F238E27FC236}">
                  <a16:creationId xmlns="" xmlns:a16="http://schemas.microsoft.com/office/drawing/2014/main" id="{046E9577-0270-444A-A9BA-47C7AB1E50F5}"/>
                </a:ext>
              </a:extLst>
            </p:cNvPr>
            <p:cNvSpPr>
              <a:spLocks noChangeArrowheads="1"/>
            </p:cNvSpPr>
            <p:nvPr/>
          </p:nvSpPr>
          <p:spPr bwMode="auto">
            <a:xfrm>
              <a:off x="4837113" y="-1241425"/>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sz="3200"/>
            </a:p>
          </p:txBody>
        </p:sp>
        <p:sp>
          <p:nvSpPr>
            <p:cNvPr id="42017" name="Rectangle 131">
              <a:extLst>
                <a:ext uri="{FF2B5EF4-FFF2-40B4-BE49-F238E27FC236}">
                  <a16:creationId xmlns="" xmlns:a16="http://schemas.microsoft.com/office/drawing/2014/main" id="{753457BD-5FE6-E246-9F2A-794FB5D0929B}"/>
                </a:ext>
              </a:extLst>
            </p:cNvPr>
            <p:cNvSpPr>
              <a:spLocks noChangeArrowheads="1"/>
            </p:cNvSpPr>
            <p:nvPr/>
          </p:nvSpPr>
          <p:spPr bwMode="auto">
            <a:xfrm>
              <a:off x="4668838" y="1847850"/>
              <a:ext cx="60325" cy="60325"/>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sz="3200"/>
            </a:p>
          </p:txBody>
        </p:sp>
        <p:sp>
          <p:nvSpPr>
            <p:cNvPr id="42018" name="Rectangle 132">
              <a:extLst>
                <a:ext uri="{FF2B5EF4-FFF2-40B4-BE49-F238E27FC236}">
                  <a16:creationId xmlns="" xmlns:a16="http://schemas.microsoft.com/office/drawing/2014/main" id="{4D226ECE-84A1-BA4F-AAA3-C6296C77999A}"/>
                </a:ext>
              </a:extLst>
            </p:cNvPr>
            <p:cNvSpPr>
              <a:spLocks noChangeArrowheads="1"/>
            </p:cNvSpPr>
            <p:nvPr/>
          </p:nvSpPr>
          <p:spPr bwMode="auto">
            <a:xfrm>
              <a:off x="1301750" y="360363"/>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sz="3200"/>
            </a:p>
          </p:txBody>
        </p:sp>
        <p:sp>
          <p:nvSpPr>
            <p:cNvPr id="42019" name="Rectangle 133">
              <a:extLst>
                <a:ext uri="{FF2B5EF4-FFF2-40B4-BE49-F238E27FC236}">
                  <a16:creationId xmlns="" xmlns:a16="http://schemas.microsoft.com/office/drawing/2014/main" id="{C95E5B2E-888C-6746-ABFF-F689D805705F}"/>
                </a:ext>
              </a:extLst>
            </p:cNvPr>
            <p:cNvSpPr>
              <a:spLocks noChangeArrowheads="1"/>
            </p:cNvSpPr>
            <p:nvPr/>
          </p:nvSpPr>
          <p:spPr bwMode="auto">
            <a:xfrm>
              <a:off x="1670050" y="-93663"/>
              <a:ext cx="60325"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sz="3200"/>
            </a:p>
          </p:txBody>
        </p:sp>
        <p:sp>
          <p:nvSpPr>
            <p:cNvPr id="42020" name="Rectangle 134">
              <a:extLst>
                <a:ext uri="{FF2B5EF4-FFF2-40B4-BE49-F238E27FC236}">
                  <a16:creationId xmlns="" xmlns:a16="http://schemas.microsoft.com/office/drawing/2014/main" id="{48254325-A0DA-CE48-8D8C-EF2005063046}"/>
                </a:ext>
              </a:extLst>
            </p:cNvPr>
            <p:cNvSpPr>
              <a:spLocks noChangeArrowheads="1"/>
            </p:cNvSpPr>
            <p:nvPr/>
          </p:nvSpPr>
          <p:spPr bwMode="auto">
            <a:xfrm>
              <a:off x="1295400" y="-349250"/>
              <a:ext cx="60325"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sz="3200"/>
            </a:p>
          </p:txBody>
        </p:sp>
        <p:sp>
          <p:nvSpPr>
            <p:cNvPr id="42021" name="Freeform 135">
              <a:extLst>
                <a:ext uri="{FF2B5EF4-FFF2-40B4-BE49-F238E27FC236}">
                  <a16:creationId xmlns="" xmlns:a16="http://schemas.microsoft.com/office/drawing/2014/main" id="{1D657F97-D059-8442-8271-DAEE70B56C6B}"/>
                </a:ext>
              </a:extLst>
            </p:cNvPr>
            <p:cNvSpPr>
              <a:spLocks/>
            </p:cNvSpPr>
            <p:nvPr/>
          </p:nvSpPr>
          <p:spPr bwMode="auto">
            <a:xfrm>
              <a:off x="4002088" y="-1198563"/>
              <a:ext cx="241300" cy="885825"/>
            </a:xfrm>
            <a:custGeom>
              <a:avLst/>
              <a:gdLst>
                <a:gd name="T0" fmla="*/ 2147483647 w 67"/>
                <a:gd name="T1" fmla="*/ 2147483647 h 246"/>
                <a:gd name="T2" fmla="*/ 2147483647 w 67"/>
                <a:gd name="T3" fmla="*/ 2147483647 h 246"/>
                <a:gd name="T4" fmla="*/ 2147483647 w 67"/>
                <a:gd name="T5" fmla="*/ 2147483647 h 246"/>
                <a:gd name="T6" fmla="*/ 2147483647 w 67"/>
                <a:gd name="T7" fmla="*/ 2147483647 h 246"/>
                <a:gd name="T8" fmla="*/ 2147483647 w 67"/>
                <a:gd name="T9" fmla="*/ 2147483647 h 246"/>
                <a:gd name="T10" fmla="*/ 2147483647 w 67"/>
                <a:gd name="T11" fmla="*/ 2147483647 h 246"/>
                <a:gd name="T12" fmla="*/ 2147483647 w 67"/>
                <a:gd name="T13" fmla="*/ 2147483647 h 246"/>
                <a:gd name="T14" fmla="*/ 2147483647 w 67"/>
                <a:gd name="T15" fmla="*/ 2147483647 h 246"/>
                <a:gd name="T16" fmla="*/ 2147483647 w 67"/>
                <a:gd name="T17" fmla="*/ 2147483647 h 246"/>
                <a:gd name="T18" fmla="*/ 2147483647 w 67"/>
                <a:gd name="T19" fmla="*/ 2147483647 h 246"/>
                <a:gd name="T20" fmla="*/ 2147483647 w 67"/>
                <a:gd name="T21" fmla="*/ 2147483647 h 246"/>
                <a:gd name="T22" fmla="*/ 2147483647 w 67"/>
                <a:gd name="T23" fmla="*/ 2147483647 h 246"/>
                <a:gd name="T24" fmla="*/ 2147483647 w 67"/>
                <a:gd name="T25" fmla="*/ 2147483647 h 246"/>
                <a:gd name="T26" fmla="*/ 2147483647 w 67"/>
                <a:gd name="T27" fmla="*/ 2147483647 h 246"/>
                <a:gd name="T28" fmla="*/ 2147483647 w 67"/>
                <a:gd name="T29" fmla="*/ 2147483647 h 246"/>
                <a:gd name="T30" fmla="*/ 2147483647 w 67"/>
                <a:gd name="T31" fmla="*/ 2147483647 h 246"/>
                <a:gd name="T32" fmla="*/ 0 w 67"/>
                <a:gd name="T33" fmla="*/ 2147483647 h 246"/>
                <a:gd name="T34" fmla="*/ 0 w 67"/>
                <a:gd name="T35" fmla="*/ 2147483647 h 246"/>
                <a:gd name="T36" fmla="*/ 0 w 67"/>
                <a:gd name="T37" fmla="*/ 2147483647 h 246"/>
                <a:gd name="T38" fmla="*/ 2147483647 w 67"/>
                <a:gd name="T39" fmla="*/ 2147483647 h 246"/>
                <a:gd name="T40" fmla="*/ 2147483647 w 67"/>
                <a:gd name="T41" fmla="*/ 2147483647 h 246"/>
                <a:gd name="T42" fmla="*/ 2147483647 w 67"/>
                <a:gd name="T43" fmla="*/ 2147483647 h 246"/>
                <a:gd name="T44" fmla="*/ 2147483647 w 67"/>
                <a:gd name="T45" fmla="*/ 2147483647 h 246"/>
                <a:gd name="T46" fmla="*/ 2147483647 w 67"/>
                <a:gd name="T47" fmla="*/ 2147483647 h 246"/>
                <a:gd name="T48" fmla="*/ 2147483647 w 67"/>
                <a:gd name="T49" fmla="*/ 2147483647 h 246"/>
                <a:gd name="T50" fmla="*/ 2147483647 w 67"/>
                <a:gd name="T51" fmla="*/ 2147483647 h 246"/>
                <a:gd name="T52" fmla="*/ 2147483647 w 67"/>
                <a:gd name="T53" fmla="*/ 2147483647 h 246"/>
                <a:gd name="T54" fmla="*/ 2147483647 w 67"/>
                <a:gd name="T55" fmla="*/ 2147483647 h 246"/>
                <a:gd name="T56" fmla="*/ 2147483647 w 67"/>
                <a:gd name="T57" fmla="*/ 2147483647 h 246"/>
                <a:gd name="T58" fmla="*/ 2147483647 w 67"/>
                <a:gd name="T59" fmla="*/ 2147483647 h 246"/>
                <a:gd name="T60" fmla="*/ 2147483647 w 67"/>
                <a:gd name="T61" fmla="*/ 2147483647 h 246"/>
                <a:gd name="T62" fmla="*/ 2147483647 w 67"/>
                <a:gd name="T63" fmla="*/ 2147483647 h 246"/>
                <a:gd name="T64" fmla="*/ 2147483647 w 67"/>
                <a:gd name="T65" fmla="*/ 2147483647 h 246"/>
                <a:gd name="T66" fmla="*/ 2147483647 w 67"/>
                <a:gd name="T67" fmla="*/ 2147483647 h 246"/>
                <a:gd name="T68" fmla="*/ 2147483647 w 67"/>
                <a:gd name="T69" fmla="*/ 2147483647 h 2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7"/>
                <a:gd name="T106" fmla="*/ 0 h 246"/>
                <a:gd name="T107" fmla="*/ 67 w 67"/>
                <a:gd name="T108" fmla="*/ 246 h 2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7" h="246">
                  <a:moveTo>
                    <a:pt x="67" y="0"/>
                  </a:moveTo>
                  <a:lnTo>
                    <a:pt x="64" y="3"/>
                  </a:lnTo>
                  <a:lnTo>
                    <a:pt x="61" y="7"/>
                  </a:lnTo>
                  <a:lnTo>
                    <a:pt x="58" y="10"/>
                  </a:lnTo>
                  <a:lnTo>
                    <a:pt x="55" y="13"/>
                  </a:lnTo>
                  <a:lnTo>
                    <a:pt x="53" y="17"/>
                  </a:lnTo>
                  <a:lnTo>
                    <a:pt x="50" y="20"/>
                  </a:lnTo>
                  <a:lnTo>
                    <a:pt x="47" y="24"/>
                  </a:lnTo>
                  <a:lnTo>
                    <a:pt x="44" y="27"/>
                  </a:lnTo>
                  <a:lnTo>
                    <a:pt x="42" y="31"/>
                  </a:lnTo>
                  <a:lnTo>
                    <a:pt x="39" y="34"/>
                  </a:lnTo>
                  <a:lnTo>
                    <a:pt x="36" y="38"/>
                  </a:lnTo>
                  <a:lnTo>
                    <a:pt x="34" y="41"/>
                  </a:lnTo>
                  <a:lnTo>
                    <a:pt x="31" y="44"/>
                  </a:lnTo>
                  <a:lnTo>
                    <a:pt x="29" y="48"/>
                  </a:lnTo>
                  <a:lnTo>
                    <a:pt x="26" y="51"/>
                  </a:lnTo>
                  <a:lnTo>
                    <a:pt x="24" y="55"/>
                  </a:lnTo>
                  <a:lnTo>
                    <a:pt x="22" y="58"/>
                  </a:lnTo>
                  <a:lnTo>
                    <a:pt x="20" y="62"/>
                  </a:lnTo>
                  <a:lnTo>
                    <a:pt x="18" y="65"/>
                  </a:lnTo>
                  <a:lnTo>
                    <a:pt x="16" y="69"/>
                  </a:lnTo>
                  <a:lnTo>
                    <a:pt x="14" y="72"/>
                  </a:lnTo>
                  <a:lnTo>
                    <a:pt x="12" y="76"/>
                  </a:lnTo>
                  <a:lnTo>
                    <a:pt x="10" y="79"/>
                  </a:lnTo>
                  <a:lnTo>
                    <a:pt x="9" y="83"/>
                  </a:lnTo>
                  <a:lnTo>
                    <a:pt x="7" y="86"/>
                  </a:lnTo>
                  <a:lnTo>
                    <a:pt x="6" y="90"/>
                  </a:lnTo>
                  <a:lnTo>
                    <a:pt x="5" y="93"/>
                  </a:lnTo>
                  <a:lnTo>
                    <a:pt x="3" y="97"/>
                  </a:lnTo>
                  <a:lnTo>
                    <a:pt x="2" y="100"/>
                  </a:lnTo>
                  <a:lnTo>
                    <a:pt x="2" y="104"/>
                  </a:lnTo>
                  <a:lnTo>
                    <a:pt x="1" y="107"/>
                  </a:lnTo>
                  <a:lnTo>
                    <a:pt x="0" y="111"/>
                  </a:lnTo>
                  <a:lnTo>
                    <a:pt x="0" y="114"/>
                  </a:lnTo>
                  <a:lnTo>
                    <a:pt x="0" y="117"/>
                  </a:lnTo>
                  <a:lnTo>
                    <a:pt x="0" y="121"/>
                  </a:lnTo>
                  <a:lnTo>
                    <a:pt x="0" y="124"/>
                  </a:lnTo>
                  <a:lnTo>
                    <a:pt x="0" y="128"/>
                  </a:lnTo>
                  <a:lnTo>
                    <a:pt x="0" y="132"/>
                  </a:lnTo>
                  <a:lnTo>
                    <a:pt x="1" y="135"/>
                  </a:lnTo>
                  <a:lnTo>
                    <a:pt x="1" y="139"/>
                  </a:lnTo>
                  <a:lnTo>
                    <a:pt x="2" y="142"/>
                  </a:lnTo>
                  <a:lnTo>
                    <a:pt x="3" y="146"/>
                  </a:lnTo>
                  <a:lnTo>
                    <a:pt x="4" y="149"/>
                  </a:lnTo>
                  <a:lnTo>
                    <a:pt x="5" y="153"/>
                  </a:lnTo>
                  <a:lnTo>
                    <a:pt x="6" y="157"/>
                  </a:lnTo>
                  <a:lnTo>
                    <a:pt x="8" y="160"/>
                  </a:lnTo>
                  <a:lnTo>
                    <a:pt x="9" y="164"/>
                  </a:lnTo>
                  <a:lnTo>
                    <a:pt x="11" y="168"/>
                  </a:lnTo>
                  <a:lnTo>
                    <a:pt x="12" y="171"/>
                  </a:lnTo>
                  <a:lnTo>
                    <a:pt x="14" y="175"/>
                  </a:lnTo>
                  <a:lnTo>
                    <a:pt x="16" y="178"/>
                  </a:lnTo>
                  <a:lnTo>
                    <a:pt x="18" y="182"/>
                  </a:lnTo>
                  <a:lnTo>
                    <a:pt x="20" y="186"/>
                  </a:lnTo>
                  <a:lnTo>
                    <a:pt x="22" y="189"/>
                  </a:lnTo>
                  <a:lnTo>
                    <a:pt x="24" y="193"/>
                  </a:lnTo>
                  <a:lnTo>
                    <a:pt x="26" y="197"/>
                  </a:lnTo>
                  <a:lnTo>
                    <a:pt x="28" y="200"/>
                  </a:lnTo>
                  <a:lnTo>
                    <a:pt x="31" y="204"/>
                  </a:lnTo>
                  <a:lnTo>
                    <a:pt x="33" y="208"/>
                  </a:lnTo>
                  <a:lnTo>
                    <a:pt x="35" y="211"/>
                  </a:lnTo>
                  <a:lnTo>
                    <a:pt x="38" y="215"/>
                  </a:lnTo>
                  <a:lnTo>
                    <a:pt x="40" y="219"/>
                  </a:lnTo>
                  <a:lnTo>
                    <a:pt x="43" y="222"/>
                  </a:lnTo>
                  <a:lnTo>
                    <a:pt x="45" y="226"/>
                  </a:lnTo>
                  <a:lnTo>
                    <a:pt x="48" y="230"/>
                  </a:lnTo>
                  <a:lnTo>
                    <a:pt x="51" y="233"/>
                  </a:lnTo>
                  <a:lnTo>
                    <a:pt x="53" y="237"/>
                  </a:lnTo>
                  <a:lnTo>
                    <a:pt x="56" y="241"/>
                  </a:lnTo>
                  <a:lnTo>
                    <a:pt x="58" y="244"/>
                  </a:lnTo>
                  <a:lnTo>
                    <a:pt x="60" y="246"/>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2022" name="Oval 136">
              <a:extLst>
                <a:ext uri="{FF2B5EF4-FFF2-40B4-BE49-F238E27FC236}">
                  <a16:creationId xmlns="" xmlns:a16="http://schemas.microsoft.com/office/drawing/2014/main" id="{138C5CD9-9C4C-8647-864C-D300C2BB62CC}"/>
                </a:ext>
              </a:extLst>
            </p:cNvPr>
            <p:cNvSpPr>
              <a:spLocks noChangeArrowheads="1"/>
            </p:cNvSpPr>
            <p:nvPr/>
          </p:nvSpPr>
          <p:spPr bwMode="auto">
            <a:xfrm>
              <a:off x="1204913" y="-312738"/>
              <a:ext cx="241300" cy="241300"/>
            </a:xfrm>
            <a:prstGeom prst="ellipse">
              <a:avLst/>
            </a:prstGeom>
            <a:noFill/>
            <a:ln w="17463">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sz="3200"/>
            </a:p>
          </p:txBody>
        </p:sp>
        <p:sp>
          <p:nvSpPr>
            <p:cNvPr id="42023" name="Freeform 137">
              <a:extLst>
                <a:ext uri="{FF2B5EF4-FFF2-40B4-BE49-F238E27FC236}">
                  <a16:creationId xmlns="" xmlns:a16="http://schemas.microsoft.com/office/drawing/2014/main" id="{E9D90800-9CCD-704F-BFAB-ADEEA346C2CD}"/>
                </a:ext>
              </a:extLst>
            </p:cNvPr>
            <p:cNvSpPr>
              <a:spLocks/>
            </p:cNvSpPr>
            <p:nvPr/>
          </p:nvSpPr>
          <p:spPr bwMode="auto">
            <a:xfrm>
              <a:off x="1590675" y="-201613"/>
              <a:ext cx="42863" cy="1495425"/>
            </a:xfrm>
            <a:custGeom>
              <a:avLst/>
              <a:gdLst>
                <a:gd name="T0" fmla="*/ 0 w 12"/>
                <a:gd name="T1" fmla="*/ 2147483647 h 415"/>
                <a:gd name="T2" fmla="*/ 2147483647 w 12"/>
                <a:gd name="T3" fmla="*/ 2147483647 h 415"/>
                <a:gd name="T4" fmla="*/ 2147483647 w 12"/>
                <a:gd name="T5" fmla="*/ 0 h 415"/>
                <a:gd name="T6" fmla="*/ 0 60000 65536"/>
                <a:gd name="T7" fmla="*/ 0 60000 65536"/>
                <a:gd name="T8" fmla="*/ 0 60000 65536"/>
                <a:gd name="T9" fmla="*/ 0 w 12"/>
                <a:gd name="T10" fmla="*/ 0 h 415"/>
                <a:gd name="T11" fmla="*/ 12 w 12"/>
                <a:gd name="T12" fmla="*/ 415 h 415"/>
              </a:gdLst>
              <a:ahLst/>
              <a:cxnLst>
                <a:cxn ang="T6">
                  <a:pos x="T0" y="T1"/>
                </a:cxn>
                <a:cxn ang="T7">
                  <a:pos x="T2" y="T3"/>
                </a:cxn>
                <a:cxn ang="T8">
                  <a:pos x="T4" y="T5"/>
                </a:cxn>
              </a:cxnLst>
              <a:rect l="T9" t="T10" r="T11" b="T12"/>
              <a:pathLst>
                <a:path w="12" h="415">
                  <a:moveTo>
                    <a:pt x="0" y="415"/>
                  </a:moveTo>
                  <a:lnTo>
                    <a:pt x="2" y="118"/>
                  </a:lnTo>
                  <a:lnTo>
                    <a:pt x="12" y="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2024" name="Freeform 138">
              <a:extLst>
                <a:ext uri="{FF2B5EF4-FFF2-40B4-BE49-F238E27FC236}">
                  <a16:creationId xmlns="" xmlns:a16="http://schemas.microsoft.com/office/drawing/2014/main" id="{072D0D44-65AA-4148-A981-1FBEDD09A65E}"/>
                </a:ext>
              </a:extLst>
            </p:cNvPr>
            <p:cNvSpPr>
              <a:spLocks/>
            </p:cNvSpPr>
            <p:nvPr/>
          </p:nvSpPr>
          <p:spPr bwMode="auto">
            <a:xfrm>
              <a:off x="5137150" y="-1724025"/>
              <a:ext cx="1071563" cy="3282950"/>
            </a:xfrm>
            <a:custGeom>
              <a:avLst/>
              <a:gdLst>
                <a:gd name="T0" fmla="*/ 2147483647 w 298"/>
                <a:gd name="T1" fmla="*/ 2147483647 h 912"/>
                <a:gd name="T2" fmla="*/ 2147483647 w 298"/>
                <a:gd name="T3" fmla="*/ 2147483647 h 912"/>
                <a:gd name="T4" fmla="*/ 2147483647 w 298"/>
                <a:gd name="T5" fmla="*/ 2147483647 h 912"/>
                <a:gd name="T6" fmla="*/ 2147483647 w 298"/>
                <a:gd name="T7" fmla="*/ 2147483647 h 912"/>
                <a:gd name="T8" fmla="*/ 2147483647 w 298"/>
                <a:gd name="T9" fmla="*/ 2147483647 h 912"/>
                <a:gd name="T10" fmla="*/ 2147483647 w 298"/>
                <a:gd name="T11" fmla="*/ 2147483647 h 912"/>
                <a:gd name="T12" fmla="*/ 2147483647 w 298"/>
                <a:gd name="T13" fmla="*/ 2147483647 h 912"/>
                <a:gd name="T14" fmla="*/ 2147483647 w 298"/>
                <a:gd name="T15" fmla="*/ 2147483647 h 912"/>
                <a:gd name="T16" fmla="*/ 2147483647 w 298"/>
                <a:gd name="T17" fmla="*/ 2147483647 h 912"/>
                <a:gd name="T18" fmla="*/ 2147483647 w 298"/>
                <a:gd name="T19" fmla="*/ 2147483647 h 912"/>
                <a:gd name="T20" fmla="*/ 2147483647 w 298"/>
                <a:gd name="T21" fmla="*/ 2147483647 h 912"/>
                <a:gd name="T22" fmla="*/ 2147483647 w 298"/>
                <a:gd name="T23" fmla="*/ 2147483647 h 912"/>
                <a:gd name="T24" fmla="*/ 2147483647 w 298"/>
                <a:gd name="T25" fmla="*/ 2147483647 h 912"/>
                <a:gd name="T26" fmla="*/ 2147483647 w 298"/>
                <a:gd name="T27" fmla="*/ 2147483647 h 912"/>
                <a:gd name="T28" fmla="*/ 2147483647 w 298"/>
                <a:gd name="T29" fmla="*/ 2147483647 h 912"/>
                <a:gd name="T30" fmla="*/ 2147483647 w 298"/>
                <a:gd name="T31" fmla="*/ 2147483647 h 912"/>
                <a:gd name="T32" fmla="*/ 2147483647 w 298"/>
                <a:gd name="T33" fmla="*/ 2147483647 h 912"/>
                <a:gd name="T34" fmla="*/ 2147483647 w 298"/>
                <a:gd name="T35" fmla="*/ 2147483647 h 912"/>
                <a:gd name="T36" fmla="*/ 2147483647 w 298"/>
                <a:gd name="T37" fmla="*/ 2147483647 h 912"/>
                <a:gd name="T38" fmla="*/ 2147483647 w 298"/>
                <a:gd name="T39" fmla="*/ 2147483647 h 912"/>
                <a:gd name="T40" fmla="*/ 2147483647 w 298"/>
                <a:gd name="T41" fmla="*/ 2147483647 h 912"/>
                <a:gd name="T42" fmla="*/ 2147483647 w 298"/>
                <a:gd name="T43" fmla="*/ 2147483647 h 912"/>
                <a:gd name="T44" fmla="*/ 2147483647 w 298"/>
                <a:gd name="T45" fmla="*/ 2147483647 h 912"/>
                <a:gd name="T46" fmla="*/ 2147483647 w 298"/>
                <a:gd name="T47" fmla="*/ 2147483647 h 912"/>
                <a:gd name="T48" fmla="*/ 2147483647 w 298"/>
                <a:gd name="T49" fmla="*/ 2147483647 h 912"/>
                <a:gd name="T50" fmla="*/ 2147483647 w 298"/>
                <a:gd name="T51" fmla="*/ 2147483647 h 912"/>
                <a:gd name="T52" fmla="*/ 2147483647 w 298"/>
                <a:gd name="T53" fmla="*/ 2147483647 h 912"/>
                <a:gd name="T54" fmla="*/ 2147483647 w 298"/>
                <a:gd name="T55" fmla="*/ 2147483647 h 912"/>
                <a:gd name="T56" fmla="*/ 2147483647 w 298"/>
                <a:gd name="T57" fmla="*/ 2147483647 h 912"/>
                <a:gd name="T58" fmla="*/ 2147483647 w 298"/>
                <a:gd name="T59" fmla="*/ 2147483647 h 912"/>
                <a:gd name="T60" fmla="*/ 2147483647 w 298"/>
                <a:gd name="T61" fmla="*/ 2147483647 h 912"/>
                <a:gd name="T62" fmla="*/ 2147483647 w 298"/>
                <a:gd name="T63" fmla="*/ 2147483647 h 912"/>
                <a:gd name="T64" fmla="*/ 2147483647 w 298"/>
                <a:gd name="T65" fmla="*/ 2147483647 h 912"/>
                <a:gd name="T66" fmla="*/ 2147483647 w 298"/>
                <a:gd name="T67" fmla="*/ 2147483647 h 912"/>
                <a:gd name="T68" fmla="*/ 2147483647 w 298"/>
                <a:gd name="T69" fmla="*/ 2147483647 h 912"/>
                <a:gd name="T70" fmla="*/ 2147483647 w 298"/>
                <a:gd name="T71" fmla="*/ 2147483647 h 912"/>
                <a:gd name="T72" fmla="*/ 2147483647 w 298"/>
                <a:gd name="T73" fmla="*/ 2147483647 h 912"/>
                <a:gd name="T74" fmla="*/ 2147483647 w 298"/>
                <a:gd name="T75" fmla="*/ 2147483647 h 912"/>
                <a:gd name="T76" fmla="*/ 2147483647 w 298"/>
                <a:gd name="T77" fmla="*/ 2147483647 h 912"/>
                <a:gd name="T78" fmla="*/ 2147483647 w 298"/>
                <a:gd name="T79" fmla="*/ 2147483647 h 912"/>
                <a:gd name="T80" fmla="*/ 2147483647 w 298"/>
                <a:gd name="T81" fmla="*/ 2147483647 h 912"/>
                <a:gd name="T82" fmla="*/ 2147483647 w 298"/>
                <a:gd name="T83" fmla="*/ 2147483647 h 912"/>
                <a:gd name="T84" fmla="*/ 2147483647 w 298"/>
                <a:gd name="T85" fmla="*/ 2147483647 h 912"/>
                <a:gd name="T86" fmla="*/ 2147483647 w 298"/>
                <a:gd name="T87" fmla="*/ 2147483647 h 912"/>
                <a:gd name="T88" fmla="*/ 2147483647 w 298"/>
                <a:gd name="T89" fmla="*/ 2147483647 h 912"/>
                <a:gd name="T90" fmla="*/ 2147483647 w 298"/>
                <a:gd name="T91" fmla="*/ 2147483647 h 912"/>
                <a:gd name="T92" fmla="*/ 2147483647 w 298"/>
                <a:gd name="T93" fmla="*/ 2147483647 h 912"/>
                <a:gd name="T94" fmla="*/ 2147483647 w 298"/>
                <a:gd name="T95" fmla="*/ 2147483647 h 912"/>
                <a:gd name="T96" fmla="*/ 2147483647 w 298"/>
                <a:gd name="T97" fmla="*/ 2147483647 h 912"/>
                <a:gd name="T98" fmla="*/ 2147483647 w 298"/>
                <a:gd name="T99" fmla="*/ 2147483647 h 912"/>
                <a:gd name="T100" fmla="*/ 2147483647 w 298"/>
                <a:gd name="T101" fmla="*/ 2147483647 h 912"/>
                <a:gd name="T102" fmla="*/ 2147483647 w 298"/>
                <a:gd name="T103" fmla="*/ 2147483647 h 912"/>
                <a:gd name="T104" fmla="*/ 2147483647 w 298"/>
                <a:gd name="T105" fmla="*/ 2147483647 h 912"/>
                <a:gd name="T106" fmla="*/ 2147483647 w 298"/>
                <a:gd name="T107" fmla="*/ 2147483647 h 912"/>
                <a:gd name="T108" fmla="*/ 2147483647 w 298"/>
                <a:gd name="T109" fmla="*/ 2147483647 h 912"/>
                <a:gd name="T110" fmla="*/ 2147483647 w 298"/>
                <a:gd name="T111" fmla="*/ 2147483647 h 912"/>
                <a:gd name="T112" fmla="*/ 2147483647 w 298"/>
                <a:gd name="T113" fmla="*/ 2147483647 h 912"/>
                <a:gd name="T114" fmla="*/ 2147483647 w 298"/>
                <a:gd name="T115" fmla="*/ 2147483647 h 912"/>
                <a:gd name="T116" fmla="*/ 2147483647 w 298"/>
                <a:gd name="T117" fmla="*/ 2147483647 h 91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98"/>
                <a:gd name="T178" fmla="*/ 0 h 912"/>
                <a:gd name="T179" fmla="*/ 298 w 298"/>
                <a:gd name="T180" fmla="*/ 912 h 91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98" h="912">
                  <a:moveTo>
                    <a:pt x="28" y="0"/>
                  </a:moveTo>
                  <a:lnTo>
                    <a:pt x="28" y="3"/>
                  </a:lnTo>
                  <a:lnTo>
                    <a:pt x="28" y="7"/>
                  </a:lnTo>
                  <a:lnTo>
                    <a:pt x="28" y="11"/>
                  </a:lnTo>
                  <a:lnTo>
                    <a:pt x="28" y="15"/>
                  </a:lnTo>
                  <a:lnTo>
                    <a:pt x="28" y="19"/>
                  </a:lnTo>
                  <a:lnTo>
                    <a:pt x="28" y="23"/>
                  </a:lnTo>
                  <a:lnTo>
                    <a:pt x="28" y="27"/>
                  </a:lnTo>
                  <a:lnTo>
                    <a:pt x="28" y="31"/>
                  </a:lnTo>
                  <a:lnTo>
                    <a:pt x="28" y="35"/>
                  </a:lnTo>
                  <a:lnTo>
                    <a:pt x="28" y="39"/>
                  </a:lnTo>
                  <a:lnTo>
                    <a:pt x="28" y="43"/>
                  </a:lnTo>
                  <a:lnTo>
                    <a:pt x="27" y="47"/>
                  </a:lnTo>
                  <a:lnTo>
                    <a:pt x="27" y="51"/>
                  </a:lnTo>
                  <a:lnTo>
                    <a:pt x="27" y="55"/>
                  </a:lnTo>
                  <a:lnTo>
                    <a:pt x="26" y="59"/>
                  </a:lnTo>
                  <a:lnTo>
                    <a:pt x="26" y="63"/>
                  </a:lnTo>
                  <a:lnTo>
                    <a:pt x="25" y="67"/>
                  </a:lnTo>
                  <a:lnTo>
                    <a:pt x="25" y="71"/>
                  </a:lnTo>
                  <a:lnTo>
                    <a:pt x="24" y="75"/>
                  </a:lnTo>
                  <a:lnTo>
                    <a:pt x="23" y="79"/>
                  </a:lnTo>
                  <a:lnTo>
                    <a:pt x="23" y="83"/>
                  </a:lnTo>
                  <a:lnTo>
                    <a:pt x="22" y="87"/>
                  </a:lnTo>
                  <a:lnTo>
                    <a:pt x="21" y="91"/>
                  </a:lnTo>
                  <a:lnTo>
                    <a:pt x="19" y="95"/>
                  </a:lnTo>
                  <a:lnTo>
                    <a:pt x="18" y="99"/>
                  </a:lnTo>
                  <a:lnTo>
                    <a:pt x="17" y="103"/>
                  </a:lnTo>
                  <a:lnTo>
                    <a:pt x="16" y="107"/>
                  </a:lnTo>
                  <a:lnTo>
                    <a:pt x="15" y="111"/>
                  </a:lnTo>
                  <a:lnTo>
                    <a:pt x="13" y="115"/>
                  </a:lnTo>
                  <a:lnTo>
                    <a:pt x="12" y="119"/>
                  </a:lnTo>
                  <a:lnTo>
                    <a:pt x="11" y="123"/>
                  </a:lnTo>
                  <a:lnTo>
                    <a:pt x="10" y="127"/>
                  </a:lnTo>
                  <a:lnTo>
                    <a:pt x="10" y="131"/>
                  </a:lnTo>
                  <a:lnTo>
                    <a:pt x="9" y="134"/>
                  </a:lnTo>
                  <a:lnTo>
                    <a:pt x="8" y="138"/>
                  </a:lnTo>
                  <a:lnTo>
                    <a:pt x="8" y="142"/>
                  </a:lnTo>
                  <a:lnTo>
                    <a:pt x="8" y="146"/>
                  </a:lnTo>
                  <a:lnTo>
                    <a:pt x="8" y="150"/>
                  </a:lnTo>
                  <a:lnTo>
                    <a:pt x="9" y="153"/>
                  </a:lnTo>
                  <a:lnTo>
                    <a:pt x="9" y="157"/>
                  </a:lnTo>
                  <a:lnTo>
                    <a:pt x="10" y="161"/>
                  </a:lnTo>
                  <a:lnTo>
                    <a:pt x="11" y="164"/>
                  </a:lnTo>
                  <a:lnTo>
                    <a:pt x="12" y="167"/>
                  </a:lnTo>
                  <a:lnTo>
                    <a:pt x="13" y="171"/>
                  </a:lnTo>
                  <a:lnTo>
                    <a:pt x="15" y="174"/>
                  </a:lnTo>
                  <a:lnTo>
                    <a:pt x="17" y="178"/>
                  </a:lnTo>
                  <a:lnTo>
                    <a:pt x="19" y="181"/>
                  </a:lnTo>
                  <a:lnTo>
                    <a:pt x="21" y="184"/>
                  </a:lnTo>
                  <a:lnTo>
                    <a:pt x="23" y="188"/>
                  </a:lnTo>
                  <a:lnTo>
                    <a:pt x="25" y="191"/>
                  </a:lnTo>
                  <a:lnTo>
                    <a:pt x="28" y="194"/>
                  </a:lnTo>
                  <a:lnTo>
                    <a:pt x="30" y="197"/>
                  </a:lnTo>
                  <a:lnTo>
                    <a:pt x="33" y="200"/>
                  </a:lnTo>
                  <a:lnTo>
                    <a:pt x="36" y="204"/>
                  </a:lnTo>
                  <a:lnTo>
                    <a:pt x="38" y="207"/>
                  </a:lnTo>
                  <a:lnTo>
                    <a:pt x="41" y="210"/>
                  </a:lnTo>
                  <a:lnTo>
                    <a:pt x="44" y="213"/>
                  </a:lnTo>
                  <a:lnTo>
                    <a:pt x="47" y="216"/>
                  </a:lnTo>
                  <a:lnTo>
                    <a:pt x="51" y="219"/>
                  </a:lnTo>
                  <a:lnTo>
                    <a:pt x="54" y="222"/>
                  </a:lnTo>
                  <a:lnTo>
                    <a:pt x="57" y="225"/>
                  </a:lnTo>
                  <a:lnTo>
                    <a:pt x="60" y="228"/>
                  </a:lnTo>
                  <a:lnTo>
                    <a:pt x="64" y="231"/>
                  </a:lnTo>
                  <a:lnTo>
                    <a:pt x="67" y="234"/>
                  </a:lnTo>
                  <a:lnTo>
                    <a:pt x="70" y="237"/>
                  </a:lnTo>
                  <a:lnTo>
                    <a:pt x="73" y="240"/>
                  </a:lnTo>
                  <a:lnTo>
                    <a:pt x="77" y="243"/>
                  </a:lnTo>
                  <a:lnTo>
                    <a:pt x="80" y="246"/>
                  </a:lnTo>
                  <a:lnTo>
                    <a:pt x="83" y="249"/>
                  </a:lnTo>
                  <a:lnTo>
                    <a:pt x="86" y="252"/>
                  </a:lnTo>
                  <a:lnTo>
                    <a:pt x="90" y="255"/>
                  </a:lnTo>
                  <a:lnTo>
                    <a:pt x="93" y="258"/>
                  </a:lnTo>
                  <a:lnTo>
                    <a:pt x="96" y="261"/>
                  </a:lnTo>
                  <a:lnTo>
                    <a:pt x="99" y="264"/>
                  </a:lnTo>
                  <a:lnTo>
                    <a:pt x="102" y="267"/>
                  </a:lnTo>
                  <a:lnTo>
                    <a:pt x="105" y="270"/>
                  </a:lnTo>
                  <a:lnTo>
                    <a:pt x="108" y="273"/>
                  </a:lnTo>
                  <a:lnTo>
                    <a:pt x="110" y="276"/>
                  </a:lnTo>
                  <a:lnTo>
                    <a:pt x="113" y="278"/>
                  </a:lnTo>
                  <a:lnTo>
                    <a:pt x="116" y="281"/>
                  </a:lnTo>
                  <a:lnTo>
                    <a:pt x="119" y="284"/>
                  </a:lnTo>
                  <a:lnTo>
                    <a:pt x="121" y="287"/>
                  </a:lnTo>
                  <a:lnTo>
                    <a:pt x="124" y="290"/>
                  </a:lnTo>
                  <a:lnTo>
                    <a:pt x="126" y="293"/>
                  </a:lnTo>
                  <a:lnTo>
                    <a:pt x="129" y="296"/>
                  </a:lnTo>
                  <a:lnTo>
                    <a:pt x="131" y="299"/>
                  </a:lnTo>
                  <a:lnTo>
                    <a:pt x="134" y="302"/>
                  </a:lnTo>
                  <a:lnTo>
                    <a:pt x="136" y="305"/>
                  </a:lnTo>
                  <a:lnTo>
                    <a:pt x="139" y="308"/>
                  </a:lnTo>
                  <a:lnTo>
                    <a:pt x="141" y="311"/>
                  </a:lnTo>
                  <a:lnTo>
                    <a:pt x="144" y="314"/>
                  </a:lnTo>
                  <a:lnTo>
                    <a:pt x="146" y="317"/>
                  </a:lnTo>
                  <a:lnTo>
                    <a:pt x="148" y="320"/>
                  </a:lnTo>
                  <a:lnTo>
                    <a:pt x="151" y="323"/>
                  </a:lnTo>
                  <a:lnTo>
                    <a:pt x="153" y="326"/>
                  </a:lnTo>
                  <a:lnTo>
                    <a:pt x="156" y="330"/>
                  </a:lnTo>
                  <a:lnTo>
                    <a:pt x="158" y="333"/>
                  </a:lnTo>
                  <a:lnTo>
                    <a:pt x="160" y="336"/>
                  </a:lnTo>
                  <a:lnTo>
                    <a:pt x="163" y="339"/>
                  </a:lnTo>
                  <a:lnTo>
                    <a:pt x="165" y="342"/>
                  </a:lnTo>
                  <a:lnTo>
                    <a:pt x="168" y="345"/>
                  </a:lnTo>
                  <a:lnTo>
                    <a:pt x="170" y="348"/>
                  </a:lnTo>
                  <a:lnTo>
                    <a:pt x="173" y="352"/>
                  </a:lnTo>
                  <a:lnTo>
                    <a:pt x="175" y="355"/>
                  </a:lnTo>
                  <a:lnTo>
                    <a:pt x="178" y="358"/>
                  </a:lnTo>
                  <a:lnTo>
                    <a:pt x="181" y="361"/>
                  </a:lnTo>
                  <a:lnTo>
                    <a:pt x="183" y="365"/>
                  </a:lnTo>
                  <a:lnTo>
                    <a:pt x="186" y="368"/>
                  </a:lnTo>
                  <a:lnTo>
                    <a:pt x="189" y="372"/>
                  </a:lnTo>
                  <a:lnTo>
                    <a:pt x="192" y="375"/>
                  </a:lnTo>
                  <a:lnTo>
                    <a:pt x="195" y="378"/>
                  </a:lnTo>
                  <a:lnTo>
                    <a:pt x="197" y="382"/>
                  </a:lnTo>
                  <a:lnTo>
                    <a:pt x="200" y="385"/>
                  </a:lnTo>
                  <a:lnTo>
                    <a:pt x="203" y="389"/>
                  </a:lnTo>
                  <a:lnTo>
                    <a:pt x="206" y="392"/>
                  </a:lnTo>
                  <a:lnTo>
                    <a:pt x="209" y="396"/>
                  </a:lnTo>
                  <a:lnTo>
                    <a:pt x="212" y="399"/>
                  </a:lnTo>
                  <a:lnTo>
                    <a:pt x="215" y="403"/>
                  </a:lnTo>
                  <a:lnTo>
                    <a:pt x="218" y="406"/>
                  </a:lnTo>
                  <a:lnTo>
                    <a:pt x="221" y="410"/>
                  </a:lnTo>
                  <a:lnTo>
                    <a:pt x="224" y="413"/>
                  </a:lnTo>
                  <a:lnTo>
                    <a:pt x="227" y="417"/>
                  </a:lnTo>
                  <a:lnTo>
                    <a:pt x="229" y="420"/>
                  </a:lnTo>
                  <a:lnTo>
                    <a:pt x="232" y="424"/>
                  </a:lnTo>
                  <a:lnTo>
                    <a:pt x="235" y="428"/>
                  </a:lnTo>
                  <a:lnTo>
                    <a:pt x="238" y="431"/>
                  </a:lnTo>
                  <a:lnTo>
                    <a:pt x="241" y="435"/>
                  </a:lnTo>
                  <a:lnTo>
                    <a:pt x="244" y="438"/>
                  </a:lnTo>
                  <a:lnTo>
                    <a:pt x="247" y="442"/>
                  </a:lnTo>
                  <a:lnTo>
                    <a:pt x="249" y="446"/>
                  </a:lnTo>
                  <a:lnTo>
                    <a:pt x="252" y="449"/>
                  </a:lnTo>
                  <a:lnTo>
                    <a:pt x="255" y="453"/>
                  </a:lnTo>
                  <a:lnTo>
                    <a:pt x="257" y="457"/>
                  </a:lnTo>
                  <a:lnTo>
                    <a:pt x="260" y="460"/>
                  </a:lnTo>
                  <a:lnTo>
                    <a:pt x="263" y="464"/>
                  </a:lnTo>
                  <a:lnTo>
                    <a:pt x="265" y="468"/>
                  </a:lnTo>
                  <a:lnTo>
                    <a:pt x="267" y="471"/>
                  </a:lnTo>
                  <a:lnTo>
                    <a:pt x="270" y="475"/>
                  </a:lnTo>
                  <a:lnTo>
                    <a:pt x="272" y="479"/>
                  </a:lnTo>
                  <a:lnTo>
                    <a:pt x="274" y="482"/>
                  </a:lnTo>
                  <a:lnTo>
                    <a:pt x="276" y="486"/>
                  </a:lnTo>
                  <a:lnTo>
                    <a:pt x="278" y="490"/>
                  </a:lnTo>
                  <a:lnTo>
                    <a:pt x="280" y="493"/>
                  </a:lnTo>
                  <a:lnTo>
                    <a:pt x="282" y="497"/>
                  </a:lnTo>
                  <a:lnTo>
                    <a:pt x="284" y="501"/>
                  </a:lnTo>
                  <a:lnTo>
                    <a:pt x="286" y="504"/>
                  </a:lnTo>
                  <a:lnTo>
                    <a:pt x="287" y="508"/>
                  </a:lnTo>
                  <a:lnTo>
                    <a:pt x="289" y="512"/>
                  </a:lnTo>
                  <a:lnTo>
                    <a:pt x="290" y="515"/>
                  </a:lnTo>
                  <a:lnTo>
                    <a:pt x="292" y="519"/>
                  </a:lnTo>
                  <a:lnTo>
                    <a:pt x="293" y="523"/>
                  </a:lnTo>
                  <a:lnTo>
                    <a:pt x="294" y="526"/>
                  </a:lnTo>
                  <a:lnTo>
                    <a:pt x="295" y="530"/>
                  </a:lnTo>
                  <a:lnTo>
                    <a:pt x="296" y="534"/>
                  </a:lnTo>
                  <a:lnTo>
                    <a:pt x="296" y="537"/>
                  </a:lnTo>
                  <a:lnTo>
                    <a:pt x="297" y="541"/>
                  </a:lnTo>
                  <a:lnTo>
                    <a:pt x="297" y="544"/>
                  </a:lnTo>
                  <a:lnTo>
                    <a:pt x="298" y="548"/>
                  </a:lnTo>
                  <a:lnTo>
                    <a:pt x="298" y="552"/>
                  </a:lnTo>
                  <a:lnTo>
                    <a:pt x="298" y="555"/>
                  </a:lnTo>
                  <a:lnTo>
                    <a:pt x="298" y="559"/>
                  </a:lnTo>
                  <a:lnTo>
                    <a:pt x="297" y="562"/>
                  </a:lnTo>
                  <a:lnTo>
                    <a:pt x="297" y="566"/>
                  </a:lnTo>
                  <a:lnTo>
                    <a:pt x="296" y="569"/>
                  </a:lnTo>
                  <a:lnTo>
                    <a:pt x="295" y="573"/>
                  </a:lnTo>
                  <a:lnTo>
                    <a:pt x="294" y="576"/>
                  </a:lnTo>
                  <a:lnTo>
                    <a:pt x="293" y="579"/>
                  </a:lnTo>
                  <a:lnTo>
                    <a:pt x="293" y="581"/>
                  </a:lnTo>
                  <a:lnTo>
                    <a:pt x="291" y="584"/>
                  </a:lnTo>
                  <a:lnTo>
                    <a:pt x="290" y="588"/>
                  </a:lnTo>
                  <a:lnTo>
                    <a:pt x="288" y="591"/>
                  </a:lnTo>
                  <a:lnTo>
                    <a:pt x="286" y="594"/>
                  </a:lnTo>
                  <a:lnTo>
                    <a:pt x="284" y="598"/>
                  </a:lnTo>
                  <a:lnTo>
                    <a:pt x="282" y="601"/>
                  </a:lnTo>
                  <a:lnTo>
                    <a:pt x="280" y="604"/>
                  </a:lnTo>
                  <a:lnTo>
                    <a:pt x="277" y="607"/>
                  </a:lnTo>
                  <a:lnTo>
                    <a:pt x="275" y="610"/>
                  </a:lnTo>
                  <a:lnTo>
                    <a:pt x="272" y="613"/>
                  </a:lnTo>
                  <a:lnTo>
                    <a:pt x="269" y="616"/>
                  </a:lnTo>
                  <a:lnTo>
                    <a:pt x="266" y="619"/>
                  </a:lnTo>
                  <a:lnTo>
                    <a:pt x="263" y="622"/>
                  </a:lnTo>
                  <a:lnTo>
                    <a:pt x="260" y="625"/>
                  </a:lnTo>
                  <a:lnTo>
                    <a:pt x="257" y="628"/>
                  </a:lnTo>
                  <a:lnTo>
                    <a:pt x="253" y="630"/>
                  </a:lnTo>
                  <a:lnTo>
                    <a:pt x="250" y="633"/>
                  </a:lnTo>
                  <a:lnTo>
                    <a:pt x="246" y="635"/>
                  </a:lnTo>
                  <a:lnTo>
                    <a:pt x="243" y="638"/>
                  </a:lnTo>
                  <a:lnTo>
                    <a:pt x="239" y="640"/>
                  </a:lnTo>
                  <a:lnTo>
                    <a:pt x="235" y="642"/>
                  </a:lnTo>
                  <a:lnTo>
                    <a:pt x="231" y="644"/>
                  </a:lnTo>
                  <a:lnTo>
                    <a:pt x="228" y="646"/>
                  </a:lnTo>
                  <a:lnTo>
                    <a:pt x="224" y="648"/>
                  </a:lnTo>
                  <a:lnTo>
                    <a:pt x="220" y="649"/>
                  </a:lnTo>
                  <a:lnTo>
                    <a:pt x="216" y="651"/>
                  </a:lnTo>
                  <a:lnTo>
                    <a:pt x="212" y="652"/>
                  </a:lnTo>
                  <a:lnTo>
                    <a:pt x="208" y="653"/>
                  </a:lnTo>
                  <a:lnTo>
                    <a:pt x="203" y="655"/>
                  </a:lnTo>
                  <a:lnTo>
                    <a:pt x="199" y="656"/>
                  </a:lnTo>
                  <a:lnTo>
                    <a:pt x="195" y="657"/>
                  </a:lnTo>
                  <a:lnTo>
                    <a:pt x="191" y="658"/>
                  </a:lnTo>
                  <a:lnTo>
                    <a:pt x="187" y="659"/>
                  </a:lnTo>
                  <a:lnTo>
                    <a:pt x="183" y="659"/>
                  </a:lnTo>
                  <a:lnTo>
                    <a:pt x="178" y="660"/>
                  </a:lnTo>
                  <a:lnTo>
                    <a:pt x="174" y="661"/>
                  </a:lnTo>
                  <a:lnTo>
                    <a:pt x="170" y="662"/>
                  </a:lnTo>
                  <a:lnTo>
                    <a:pt x="166" y="662"/>
                  </a:lnTo>
                  <a:lnTo>
                    <a:pt x="162" y="663"/>
                  </a:lnTo>
                  <a:lnTo>
                    <a:pt x="158" y="664"/>
                  </a:lnTo>
                  <a:lnTo>
                    <a:pt x="154" y="664"/>
                  </a:lnTo>
                  <a:lnTo>
                    <a:pt x="150" y="665"/>
                  </a:lnTo>
                  <a:lnTo>
                    <a:pt x="146" y="666"/>
                  </a:lnTo>
                  <a:lnTo>
                    <a:pt x="142" y="667"/>
                  </a:lnTo>
                  <a:lnTo>
                    <a:pt x="138" y="668"/>
                  </a:lnTo>
                  <a:lnTo>
                    <a:pt x="135" y="669"/>
                  </a:lnTo>
                  <a:lnTo>
                    <a:pt x="131" y="670"/>
                  </a:lnTo>
                  <a:lnTo>
                    <a:pt x="127" y="671"/>
                  </a:lnTo>
                  <a:lnTo>
                    <a:pt x="124" y="673"/>
                  </a:lnTo>
                  <a:lnTo>
                    <a:pt x="120" y="674"/>
                  </a:lnTo>
                  <a:lnTo>
                    <a:pt x="117" y="676"/>
                  </a:lnTo>
                  <a:lnTo>
                    <a:pt x="114" y="678"/>
                  </a:lnTo>
                  <a:lnTo>
                    <a:pt x="111" y="680"/>
                  </a:lnTo>
                  <a:lnTo>
                    <a:pt x="108" y="682"/>
                  </a:lnTo>
                  <a:lnTo>
                    <a:pt x="107" y="683"/>
                  </a:lnTo>
                  <a:lnTo>
                    <a:pt x="104" y="685"/>
                  </a:lnTo>
                  <a:lnTo>
                    <a:pt x="101" y="688"/>
                  </a:lnTo>
                  <a:lnTo>
                    <a:pt x="98" y="690"/>
                  </a:lnTo>
                  <a:lnTo>
                    <a:pt x="96" y="693"/>
                  </a:lnTo>
                  <a:lnTo>
                    <a:pt x="93" y="696"/>
                  </a:lnTo>
                  <a:lnTo>
                    <a:pt x="91" y="699"/>
                  </a:lnTo>
                  <a:lnTo>
                    <a:pt x="89" y="703"/>
                  </a:lnTo>
                  <a:lnTo>
                    <a:pt x="87" y="706"/>
                  </a:lnTo>
                  <a:lnTo>
                    <a:pt x="85" y="709"/>
                  </a:lnTo>
                  <a:lnTo>
                    <a:pt x="83" y="713"/>
                  </a:lnTo>
                  <a:lnTo>
                    <a:pt x="81" y="717"/>
                  </a:lnTo>
                  <a:lnTo>
                    <a:pt x="79" y="721"/>
                  </a:lnTo>
                  <a:lnTo>
                    <a:pt x="77" y="724"/>
                  </a:lnTo>
                  <a:lnTo>
                    <a:pt x="76" y="728"/>
                  </a:lnTo>
                  <a:lnTo>
                    <a:pt x="74" y="732"/>
                  </a:lnTo>
                  <a:lnTo>
                    <a:pt x="73" y="736"/>
                  </a:lnTo>
                  <a:lnTo>
                    <a:pt x="71" y="740"/>
                  </a:lnTo>
                  <a:lnTo>
                    <a:pt x="70" y="744"/>
                  </a:lnTo>
                  <a:lnTo>
                    <a:pt x="68" y="748"/>
                  </a:lnTo>
                  <a:lnTo>
                    <a:pt x="67" y="752"/>
                  </a:lnTo>
                  <a:lnTo>
                    <a:pt x="66" y="754"/>
                  </a:lnTo>
                  <a:lnTo>
                    <a:pt x="65" y="758"/>
                  </a:lnTo>
                  <a:lnTo>
                    <a:pt x="64" y="762"/>
                  </a:lnTo>
                  <a:lnTo>
                    <a:pt x="63" y="766"/>
                  </a:lnTo>
                  <a:lnTo>
                    <a:pt x="62" y="770"/>
                  </a:lnTo>
                  <a:lnTo>
                    <a:pt x="61" y="774"/>
                  </a:lnTo>
                  <a:lnTo>
                    <a:pt x="60" y="778"/>
                  </a:lnTo>
                  <a:lnTo>
                    <a:pt x="59" y="782"/>
                  </a:lnTo>
                  <a:lnTo>
                    <a:pt x="59" y="786"/>
                  </a:lnTo>
                  <a:lnTo>
                    <a:pt x="58" y="790"/>
                  </a:lnTo>
                  <a:lnTo>
                    <a:pt x="58" y="794"/>
                  </a:lnTo>
                  <a:lnTo>
                    <a:pt x="58" y="798"/>
                  </a:lnTo>
                  <a:lnTo>
                    <a:pt x="58" y="802"/>
                  </a:lnTo>
                  <a:lnTo>
                    <a:pt x="58" y="804"/>
                  </a:lnTo>
                  <a:lnTo>
                    <a:pt x="58" y="808"/>
                  </a:lnTo>
                  <a:lnTo>
                    <a:pt x="59" y="812"/>
                  </a:lnTo>
                  <a:lnTo>
                    <a:pt x="59" y="815"/>
                  </a:lnTo>
                  <a:lnTo>
                    <a:pt x="60" y="819"/>
                  </a:lnTo>
                  <a:lnTo>
                    <a:pt x="61" y="823"/>
                  </a:lnTo>
                  <a:lnTo>
                    <a:pt x="62" y="827"/>
                  </a:lnTo>
                  <a:lnTo>
                    <a:pt x="62" y="831"/>
                  </a:lnTo>
                  <a:lnTo>
                    <a:pt x="63" y="835"/>
                  </a:lnTo>
                  <a:lnTo>
                    <a:pt x="64" y="839"/>
                  </a:lnTo>
                  <a:lnTo>
                    <a:pt x="65" y="843"/>
                  </a:lnTo>
                  <a:lnTo>
                    <a:pt x="66" y="847"/>
                  </a:lnTo>
                  <a:lnTo>
                    <a:pt x="67" y="852"/>
                  </a:lnTo>
                  <a:lnTo>
                    <a:pt x="67" y="856"/>
                  </a:lnTo>
                  <a:lnTo>
                    <a:pt x="68" y="860"/>
                  </a:lnTo>
                  <a:lnTo>
                    <a:pt x="68" y="864"/>
                  </a:lnTo>
                  <a:lnTo>
                    <a:pt x="68" y="868"/>
                  </a:lnTo>
                  <a:lnTo>
                    <a:pt x="67" y="872"/>
                  </a:lnTo>
                  <a:lnTo>
                    <a:pt x="66" y="876"/>
                  </a:lnTo>
                  <a:lnTo>
                    <a:pt x="65" y="879"/>
                  </a:lnTo>
                  <a:lnTo>
                    <a:pt x="65" y="881"/>
                  </a:lnTo>
                  <a:lnTo>
                    <a:pt x="63" y="885"/>
                  </a:lnTo>
                  <a:lnTo>
                    <a:pt x="61" y="889"/>
                  </a:lnTo>
                  <a:lnTo>
                    <a:pt x="58" y="892"/>
                  </a:lnTo>
                  <a:lnTo>
                    <a:pt x="56" y="895"/>
                  </a:lnTo>
                  <a:lnTo>
                    <a:pt x="53" y="898"/>
                  </a:lnTo>
                  <a:lnTo>
                    <a:pt x="49" y="901"/>
                  </a:lnTo>
                  <a:lnTo>
                    <a:pt x="46" y="903"/>
                  </a:lnTo>
                  <a:lnTo>
                    <a:pt x="42" y="905"/>
                  </a:lnTo>
                  <a:lnTo>
                    <a:pt x="39" y="907"/>
                  </a:lnTo>
                  <a:lnTo>
                    <a:pt x="35" y="909"/>
                  </a:lnTo>
                  <a:lnTo>
                    <a:pt x="33" y="909"/>
                  </a:lnTo>
                  <a:lnTo>
                    <a:pt x="29" y="910"/>
                  </a:lnTo>
                  <a:lnTo>
                    <a:pt x="25" y="911"/>
                  </a:lnTo>
                  <a:lnTo>
                    <a:pt x="21" y="911"/>
                  </a:lnTo>
                  <a:lnTo>
                    <a:pt x="17" y="912"/>
                  </a:lnTo>
                  <a:lnTo>
                    <a:pt x="13" y="912"/>
                  </a:lnTo>
                  <a:lnTo>
                    <a:pt x="9" y="912"/>
                  </a:lnTo>
                  <a:lnTo>
                    <a:pt x="5" y="911"/>
                  </a:lnTo>
                  <a:lnTo>
                    <a:pt x="0" y="911"/>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2025" name="Freeform 139">
              <a:extLst>
                <a:ext uri="{FF2B5EF4-FFF2-40B4-BE49-F238E27FC236}">
                  <a16:creationId xmlns="" xmlns:a16="http://schemas.microsoft.com/office/drawing/2014/main" id="{2E35DAF8-F1ED-FB42-A2E1-9EAC4B1C1546}"/>
                </a:ext>
              </a:extLst>
            </p:cNvPr>
            <p:cNvSpPr>
              <a:spLocks/>
            </p:cNvSpPr>
            <p:nvPr/>
          </p:nvSpPr>
          <p:spPr bwMode="auto">
            <a:xfrm>
              <a:off x="4487863" y="1573213"/>
              <a:ext cx="811213" cy="1901825"/>
            </a:xfrm>
            <a:custGeom>
              <a:avLst/>
              <a:gdLst>
                <a:gd name="T0" fmla="*/ 2147483647 w 225"/>
                <a:gd name="T1" fmla="*/ 2147483647 h 528"/>
                <a:gd name="T2" fmla="*/ 2147483647 w 225"/>
                <a:gd name="T3" fmla="*/ 2147483647 h 528"/>
                <a:gd name="T4" fmla="*/ 2147483647 w 225"/>
                <a:gd name="T5" fmla="*/ 2147483647 h 528"/>
                <a:gd name="T6" fmla="*/ 2147483647 w 225"/>
                <a:gd name="T7" fmla="*/ 2147483647 h 528"/>
                <a:gd name="T8" fmla="*/ 2147483647 w 225"/>
                <a:gd name="T9" fmla="*/ 2147483647 h 528"/>
                <a:gd name="T10" fmla="*/ 2147483647 w 225"/>
                <a:gd name="T11" fmla="*/ 2147483647 h 528"/>
                <a:gd name="T12" fmla="*/ 2147483647 w 225"/>
                <a:gd name="T13" fmla="*/ 2147483647 h 528"/>
                <a:gd name="T14" fmla="*/ 2147483647 w 225"/>
                <a:gd name="T15" fmla="*/ 2147483647 h 528"/>
                <a:gd name="T16" fmla="*/ 2147483647 w 225"/>
                <a:gd name="T17" fmla="*/ 2147483647 h 528"/>
                <a:gd name="T18" fmla="*/ 2147483647 w 225"/>
                <a:gd name="T19" fmla="*/ 2147483647 h 528"/>
                <a:gd name="T20" fmla="*/ 2147483647 w 225"/>
                <a:gd name="T21" fmla="*/ 2147483647 h 528"/>
                <a:gd name="T22" fmla="*/ 2147483647 w 225"/>
                <a:gd name="T23" fmla="*/ 2147483647 h 528"/>
                <a:gd name="T24" fmla="*/ 2147483647 w 225"/>
                <a:gd name="T25" fmla="*/ 2147483647 h 528"/>
                <a:gd name="T26" fmla="*/ 2147483647 w 225"/>
                <a:gd name="T27" fmla="*/ 2147483647 h 528"/>
                <a:gd name="T28" fmla="*/ 2147483647 w 225"/>
                <a:gd name="T29" fmla="*/ 2147483647 h 528"/>
                <a:gd name="T30" fmla="*/ 2147483647 w 225"/>
                <a:gd name="T31" fmla="*/ 2147483647 h 528"/>
                <a:gd name="T32" fmla="*/ 2147483647 w 225"/>
                <a:gd name="T33" fmla="*/ 2147483647 h 528"/>
                <a:gd name="T34" fmla="*/ 2147483647 w 225"/>
                <a:gd name="T35" fmla="*/ 2147483647 h 528"/>
                <a:gd name="T36" fmla="*/ 2147483647 w 225"/>
                <a:gd name="T37" fmla="*/ 2147483647 h 528"/>
                <a:gd name="T38" fmla="*/ 2147483647 w 225"/>
                <a:gd name="T39" fmla="*/ 2147483647 h 528"/>
                <a:gd name="T40" fmla="*/ 2147483647 w 225"/>
                <a:gd name="T41" fmla="*/ 2147483647 h 528"/>
                <a:gd name="T42" fmla="*/ 2147483647 w 225"/>
                <a:gd name="T43" fmla="*/ 2147483647 h 528"/>
                <a:gd name="T44" fmla="*/ 2147483647 w 225"/>
                <a:gd name="T45" fmla="*/ 2147483647 h 528"/>
                <a:gd name="T46" fmla="*/ 2147483647 w 225"/>
                <a:gd name="T47" fmla="*/ 2147483647 h 528"/>
                <a:gd name="T48" fmla="*/ 2147483647 w 225"/>
                <a:gd name="T49" fmla="*/ 2147483647 h 528"/>
                <a:gd name="T50" fmla="*/ 2147483647 w 225"/>
                <a:gd name="T51" fmla="*/ 2147483647 h 528"/>
                <a:gd name="T52" fmla="*/ 2147483647 w 225"/>
                <a:gd name="T53" fmla="*/ 2147483647 h 528"/>
                <a:gd name="T54" fmla="*/ 2147483647 w 225"/>
                <a:gd name="T55" fmla="*/ 2147483647 h 528"/>
                <a:gd name="T56" fmla="*/ 2147483647 w 225"/>
                <a:gd name="T57" fmla="*/ 2147483647 h 528"/>
                <a:gd name="T58" fmla="*/ 2147483647 w 225"/>
                <a:gd name="T59" fmla="*/ 2147483647 h 528"/>
                <a:gd name="T60" fmla="*/ 2147483647 w 225"/>
                <a:gd name="T61" fmla="*/ 2147483647 h 528"/>
                <a:gd name="T62" fmla="*/ 2147483647 w 225"/>
                <a:gd name="T63" fmla="*/ 2147483647 h 528"/>
                <a:gd name="T64" fmla="*/ 2147483647 w 225"/>
                <a:gd name="T65" fmla="*/ 2147483647 h 528"/>
                <a:gd name="T66" fmla="*/ 2147483647 w 225"/>
                <a:gd name="T67" fmla="*/ 2147483647 h 528"/>
                <a:gd name="T68" fmla="*/ 2147483647 w 225"/>
                <a:gd name="T69" fmla="*/ 2147483647 h 528"/>
                <a:gd name="T70" fmla="*/ 2147483647 w 225"/>
                <a:gd name="T71" fmla="*/ 2147483647 h 528"/>
                <a:gd name="T72" fmla="*/ 2147483647 w 225"/>
                <a:gd name="T73" fmla="*/ 2147483647 h 528"/>
                <a:gd name="T74" fmla="*/ 2147483647 w 225"/>
                <a:gd name="T75" fmla="*/ 2147483647 h 528"/>
                <a:gd name="T76" fmla="*/ 2147483647 w 225"/>
                <a:gd name="T77" fmla="*/ 2147483647 h 528"/>
                <a:gd name="T78" fmla="*/ 2147483647 w 225"/>
                <a:gd name="T79" fmla="*/ 2147483647 h 528"/>
                <a:gd name="T80" fmla="*/ 2147483647 w 225"/>
                <a:gd name="T81" fmla="*/ 2147483647 h 528"/>
                <a:gd name="T82" fmla="*/ 2147483647 w 225"/>
                <a:gd name="T83" fmla="*/ 2147483647 h 528"/>
                <a:gd name="T84" fmla="*/ 2147483647 w 225"/>
                <a:gd name="T85" fmla="*/ 2147483647 h 528"/>
                <a:gd name="T86" fmla="*/ 2147483647 w 225"/>
                <a:gd name="T87" fmla="*/ 2147483647 h 528"/>
                <a:gd name="T88" fmla="*/ 2147483647 w 225"/>
                <a:gd name="T89" fmla="*/ 2147483647 h 528"/>
                <a:gd name="T90" fmla="*/ 2147483647 w 225"/>
                <a:gd name="T91" fmla="*/ 2147483647 h 528"/>
                <a:gd name="T92" fmla="*/ 2147483647 w 225"/>
                <a:gd name="T93" fmla="*/ 2147483647 h 528"/>
                <a:gd name="T94" fmla="*/ 2147483647 w 225"/>
                <a:gd name="T95" fmla="*/ 2147483647 h 528"/>
                <a:gd name="T96" fmla="*/ 2147483647 w 225"/>
                <a:gd name="T97" fmla="*/ 2147483647 h 528"/>
                <a:gd name="T98" fmla="*/ 2147483647 w 225"/>
                <a:gd name="T99" fmla="*/ 2147483647 h 528"/>
                <a:gd name="T100" fmla="*/ 2147483647 w 225"/>
                <a:gd name="T101" fmla="*/ 2147483647 h 528"/>
                <a:gd name="T102" fmla="*/ 2147483647 w 225"/>
                <a:gd name="T103" fmla="*/ 2147483647 h 528"/>
                <a:gd name="T104" fmla="*/ 2147483647 w 225"/>
                <a:gd name="T105" fmla="*/ 2147483647 h 528"/>
                <a:gd name="T106" fmla="*/ 2147483647 w 225"/>
                <a:gd name="T107" fmla="*/ 2147483647 h 528"/>
                <a:gd name="T108" fmla="*/ 2147483647 w 225"/>
                <a:gd name="T109" fmla="*/ 2147483647 h 5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5"/>
                <a:gd name="T166" fmla="*/ 0 h 528"/>
                <a:gd name="T167" fmla="*/ 225 w 225"/>
                <a:gd name="T168" fmla="*/ 528 h 5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5" h="528">
                  <a:moveTo>
                    <a:pt x="180" y="0"/>
                  </a:moveTo>
                  <a:lnTo>
                    <a:pt x="183" y="3"/>
                  </a:lnTo>
                  <a:lnTo>
                    <a:pt x="186" y="5"/>
                  </a:lnTo>
                  <a:lnTo>
                    <a:pt x="189" y="8"/>
                  </a:lnTo>
                  <a:lnTo>
                    <a:pt x="192" y="10"/>
                  </a:lnTo>
                  <a:lnTo>
                    <a:pt x="195" y="13"/>
                  </a:lnTo>
                  <a:lnTo>
                    <a:pt x="198" y="15"/>
                  </a:lnTo>
                  <a:lnTo>
                    <a:pt x="201" y="18"/>
                  </a:lnTo>
                  <a:lnTo>
                    <a:pt x="204" y="21"/>
                  </a:lnTo>
                  <a:lnTo>
                    <a:pt x="207" y="24"/>
                  </a:lnTo>
                  <a:lnTo>
                    <a:pt x="209" y="27"/>
                  </a:lnTo>
                  <a:lnTo>
                    <a:pt x="212" y="30"/>
                  </a:lnTo>
                  <a:lnTo>
                    <a:pt x="214" y="34"/>
                  </a:lnTo>
                  <a:lnTo>
                    <a:pt x="217" y="37"/>
                  </a:lnTo>
                  <a:lnTo>
                    <a:pt x="219" y="41"/>
                  </a:lnTo>
                  <a:lnTo>
                    <a:pt x="221" y="44"/>
                  </a:lnTo>
                  <a:lnTo>
                    <a:pt x="222" y="48"/>
                  </a:lnTo>
                  <a:lnTo>
                    <a:pt x="223" y="52"/>
                  </a:lnTo>
                  <a:lnTo>
                    <a:pt x="224" y="56"/>
                  </a:lnTo>
                  <a:lnTo>
                    <a:pt x="225" y="60"/>
                  </a:lnTo>
                  <a:lnTo>
                    <a:pt x="225" y="64"/>
                  </a:lnTo>
                  <a:lnTo>
                    <a:pt x="225" y="68"/>
                  </a:lnTo>
                  <a:lnTo>
                    <a:pt x="225" y="69"/>
                  </a:lnTo>
                  <a:lnTo>
                    <a:pt x="225" y="73"/>
                  </a:lnTo>
                  <a:lnTo>
                    <a:pt x="223" y="77"/>
                  </a:lnTo>
                  <a:lnTo>
                    <a:pt x="222" y="81"/>
                  </a:lnTo>
                  <a:lnTo>
                    <a:pt x="220" y="85"/>
                  </a:lnTo>
                  <a:lnTo>
                    <a:pt x="218" y="88"/>
                  </a:lnTo>
                  <a:lnTo>
                    <a:pt x="216" y="92"/>
                  </a:lnTo>
                  <a:lnTo>
                    <a:pt x="213" y="95"/>
                  </a:lnTo>
                  <a:lnTo>
                    <a:pt x="210" y="98"/>
                  </a:lnTo>
                  <a:lnTo>
                    <a:pt x="207" y="101"/>
                  </a:lnTo>
                  <a:lnTo>
                    <a:pt x="204" y="104"/>
                  </a:lnTo>
                  <a:lnTo>
                    <a:pt x="201" y="106"/>
                  </a:lnTo>
                  <a:lnTo>
                    <a:pt x="197" y="108"/>
                  </a:lnTo>
                  <a:lnTo>
                    <a:pt x="194" y="110"/>
                  </a:lnTo>
                  <a:lnTo>
                    <a:pt x="190" y="112"/>
                  </a:lnTo>
                  <a:lnTo>
                    <a:pt x="186" y="113"/>
                  </a:lnTo>
                  <a:lnTo>
                    <a:pt x="183" y="115"/>
                  </a:lnTo>
                  <a:lnTo>
                    <a:pt x="179" y="117"/>
                  </a:lnTo>
                  <a:lnTo>
                    <a:pt x="176" y="119"/>
                  </a:lnTo>
                  <a:lnTo>
                    <a:pt x="174" y="120"/>
                  </a:lnTo>
                  <a:lnTo>
                    <a:pt x="170" y="122"/>
                  </a:lnTo>
                  <a:lnTo>
                    <a:pt x="167" y="125"/>
                  </a:lnTo>
                  <a:lnTo>
                    <a:pt x="164" y="128"/>
                  </a:lnTo>
                  <a:lnTo>
                    <a:pt x="161" y="131"/>
                  </a:lnTo>
                  <a:lnTo>
                    <a:pt x="158" y="134"/>
                  </a:lnTo>
                  <a:lnTo>
                    <a:pt x="155" y="137"/>
                  </a:lnTo>
                  <a:lnTo>
                    <a:pt x="153" y="141"/>
                  </a:lnTo>
                  <a:lnTo>
                    <a:pt x="150" y="144"/>
                  </a:lnTo>
                  <a:lnTo>
                    <a:pt x="148" y="148"/>
                  </a:lnTo>
                  <a:lnTo>
                    <a:pt x="146" y="152"/>
                  </a:lnTo>
                  <a:lnTo>
                    <a:pt x="144" y="156"/>
                  </a:lnTo>
                  <a:lnTo>
                    <a:pt x="142" y="160"/>
                  </a:lnTo>
                  <a:lnTo>
                    <a:pt x="141" y="164"/>
                  </a:lnTo>
                  <a:lnTo>
                    <a:pt x="139" y="168"/>
                  </a:lnTo>
                  <a:lnTo>
                    <a:pt x="138" y="172"/>
                  </a:lnTo>
                  <a:lnTo>
                    <a:pt x="137" y="176"/>
                  </a:lnTo>
                  <a:lnTo>
                    <a:pt x="137" y="180"/>
                  </a:lnTo>
                  <a:lnTo>
                    <a:pt x="136" y="185"/>
                  </a:lnTo>
                  <a:lnTo>
                    <a:pt x="136" y="189"/>
                  </a:lnTo>
                  <a:lnTo>
                    <a:pt x="136" y="193"/>
                  </a:lnTo>
                  <a:lnTo>
                    <a:pt x="136" y="197"/>
                  </a:lnTo>
                  <a:lnTo>
                    <a:pt x="137" y="201"/>
                  </a:lnTo>
                  <a:lnTo>
                    <a:pt x="138" y="203"/>
                  </a:lnTo>
                  <a:lnTo>
                    <a:pt x="139" y="207"/>
                  </a:lnTo>
                  <a:lnTo>
                    <a:pt x="140" y="210"/>
                  </a:lnTo>
                  <a:lnTo>
                    <a:pt x="142" y="214"/>
                  </a:lnTo>
                  <a:lnTo>
                    <a:pt x="143" y="218"/>
                  </a:lnTo>
                  <a:lnTo>
                    <a:pt x="145" y="221"/>
                  </a:lnTo>
                  <a:lnTo>
                    <a:pt x="147" y="225"/>
                  </a:lnTo>
                  <a:lnTo>
                    <a:pt x="149" y="228"/>
                  </a:lnTo>
                  <a:lnTo>
                    <a:pt x="151" y="232"/>
                  </a:lnTo>
                  <a:lnTo>
                    <a:pt x="153" y="235"/>
                  </a:lnTo>
                  <a:lnTo>
                    <a:pt x="155" y="240"/>
                  </a:lnTo>
                  <a:lnTo>
                    <a:pt x="157" y="244"/>
                  </a:lnTo>
                  <a:lnTo>
                    <a:pt x="158" y="248"/>
                  </a:lnTo>
                  <a:lnTo>
                    <a:pt x="160" y="251"/>
                  </a:lnTo>
                  <a:lnTo>
                    <a:pt x="161" y="255"/>
                  </a:lnTo>
                  <a:lnTo>
                    <a:pt x="162" y="259"/>
                  </a:lnTo>
                  <a:lnTo>
                    <a:pt x="163" y="263"/>
                  </a:lnTo>
                  <a:lnTo>
                    <a:pt x="164" y="267"/>
                  </a:lnTo>
                  <a:lnTo>
                    <a:pt x="165" y="271"/>
                  </a:lnTo>
                  <a:lnTo>
                    <a:pt x="166" y="275"/>
                  </a:lnTo>
                  <a:lnTo>
                    <a:pt x="166" y="279"/>
                  </a:lnTo>
                  <a:lnTo>
                    <a:pt x="167" y="283"/>
                  </a:lnTo>
                  <a:lnTo>
                    <a:pt x="167" y="287"/>
                  </a:lnTo>
                  <a:lnTo>
                    <a:pt x="168" y="291"/>
                  </a:lnTo>
                  <a:lnTo>
                    <a:pt x="168" y="295"/>
                  </a:lnTo>
                  <a:lnTo>
                    <a:pt x="168" y="299"/>
                  </a:lnTo>
                  <a:lnTo>
                    <a:pt x="168" y="303"/>
                  </a:lnTo>
                  <a:lnTo>
                    <a:pt x="168" y="307"/>
                  </a:lnTo>
                  <a:lnTo>
                    <a:pt x="168" y="309"/>
                  </a:lnTo>
                  <a:lnTo>
                    <a:pt x="168" y="313"/>
                  </a:lnTo>
                  <a:lnTo>
                    <a:pt x="167" y="317"/>
                  </a:lnTo>
                  <a:lnTo>
                    <a:pt x="167" y="321"/>
                  </a:lnTo>
                  <a:lnTo>
                    <a:pt x="167" y="325"/>
                  </a:lnTo>
                  <a:lnTo>
                    <a:pt x="166" y="329"/>
                  </a:lnTo>
                  <a:lnTo>
                    <a:pt x="166" y="333"/>
                  </a:lnTo>
                  <a:lnTo>
                    <a:pt x="165" y="337"/>
                  </a:lnTo>
                  <a:lnTo>
                    <a:pt x="164" y="341"/>
                  </a:lnTo>
                  <a:lnTo>
                    <a:pt x="163" y="345"/>
                  </a:lnTo>
                  <a:lnTo>
                    <a:pt x="163" y="349"/>
                  </a:lnTo>
                  <a:lnTo>
                    <a:pt x="162" y="353"/>
                  </a:lnTo>
                  <a:lnTo>
                    <a:pt x="161" y="357"/>
                  </a:lnTo>
                  <a:lnTo>
                    <a:pt x="160" y="361"/>
                  </a:lnTo>
                  <a:lnTo>
                    <a:pt x="159" y="364"/>
                  </a:lnTo>
                  <a:lnTo>
                    <a:pt x="158" y="368"/>
                  </a:lnTo>
                  <a:lnTo>
                    <a:pt x="156" y="372"/>
                  </a:lnTo>
                  <a:lnTo>
                    <a:pt x="155" y="376"/>
                  </a:lnTo>
                  <a:lnTo>
                    <a:pt x="154" y="381"/>
                  </a:lnTo>
                  <a:lnTo>
                    <a:pt x="152" y="384"/>
                  </a:lnTo>
                  <a:lnTo>
                    <a:pt x="151" y="388"/>
                  </a:lnTo>
                  <a:lnTo>
                    <a:pt x="149" y="392"/>
                  </a:lnTo>
                  <a:lnTo>
                    <a:pt x="148" y="396"/>
                  </a:lnTo>
                  <a:lnTo>
                    <a:pt x="146" y="400"/>
                  </a:lnTo>
                  <a:lnTo>
                    <a:pt x="145" y="403"/>
                  </a:lnTo>
                  <a:lnTo>
                    <a:pt x="143" y="407"/>
                  </a:lnTo>
                  <a:lnTo>
                    <a:pt x="141" y="411"/>
                  </a:lnTo>
                  <a:lnTo>
                    <a:pt x="140" y="415"/>
                  </a:lnTo>
                  <a:lnTo>
                    <a:pt x="138" y="418"/>
                  </a:lnTo>
                  <a:lnTo>
                    <a:pt x="136" y="422"/>
                  </a:lnTo>
                  <a:lnTo>
                    <a:pt x="134" y="426"/>
                  </a:lnTo>
                  <a:lnTo>
                    <a:pt x="132" y="429"/>
                  </a:lnTo>
                  <a:lnTo>
                    <a:pt x="130" y="433"/>
                  </a:lnTo>
                  <a:lnTo>
                    <a:pt x="128" y="436"/>
                  </a:lnTo>
                  <a:lnTo>
                    <a:pt x="126" y="440"/>
                  </a:lnTo>
                  <a:lnTo>
                    <a:pt x="123" y="443"/>
                  </a:lnTo>
                  <a:lnTo>
                    <a:pt x="121" y="446"/>
                  </a:lnTo>
                  <a:lnTo>
                    <a:pt x="119" y="450"/>
                  </a:lnTo>
                  <a:lnTo>
                    <a:pt x="116" y="453"/>
                  </a:lnTo>
                  <a:lnTo>
                    <a:pt x="114" y="456"/>
                  </a:lnTo>
                  <a:lnTo>
                    <a:pt x="112" y="459"/>
                  </a:lnTo>
                  <a:lnTo>
                    <a:pt x="109" y="462"/>
                  </a:lnTo>
                  <a:lnTo>
                    <a:pt x="106" y="465"/>
                  </a:lnTo>
                  <a:lnTo>
                    <a:pt x="104" y="468"/>
                  </a:lnTo>
                  <a:lnTo>
                    <a:pt x="101" y="471"/>
                  </a:lnTo>
                  <a:lnTo>
                    <a:pt x="98" y="474"/>
                  </a:lnTo>
                  <a:lnTo>
                    <a:pt x="95" y="477"/>
                  </a:lnTo>
                  <a:lnTo>
                    <a:pt x="92" y="479"/>
                  </a:lnTo>
                  <a:lnTo>
                    <a:pt x="90" y="481"/>
                  </a:lnTo>
                  <a:lnTo>
                    <a:pt x="87" y="484"/>
                  </a:lnTo>
                  <a:lnTo>
                    <a:pt x="84" y="486"/>
                  </a:lnTo>
                  <a:lnTo>
                    <a:pt x="81" y="489"/>
                  </a:lnTo>
                  <a:lnTo>
                    <a:pt x="77" y="491"/>
                  </a:lnTo>
                  <a:lnTo>
                    <a:pt x="74" y="493"/>
                  </a:lnTo>
                  <a:lnTo>
                    <a:pt x="71" y="495"/>
                  </a:lnTo>
                  <a:lnTo>
                    <a:pt x="67" y="497"/>
                  </a:lnTo>
                  <a:lnTo>
                    <a:pt x="64" y="499"/>
                  </a:lnTo>
                  <a:lnTo>
                    <a:pt x="61" y="501"/>
                  </a:lnTo>
                  <a:lnTo>
                    <a:pt x="57" y="503"/>
                  </a:lnTo>
                  <a:lnTo>
                    <a:pt x="53" y="505"/>
                  </a:lnTo>
                  <a:lnTo>
                    <a:pt x="50" y="507"/>
                  </a:lnTo>
                  <a:lnTo>
                    <a:pt x="46" y="509"/>
                  </a:lnTo>
                  <a:lnTo>
                    <a:pt x="43" y="510"/>
                  </a:lnTo>
                  <a:lnTo>
                    <a:pt x="39" y="512"/>
                  </a:lnTo>
                  <a:lnTo>
                    <a:pt x="35" y="514"/>
                  </a:lnTo>
                  <a:lnTo>
                    <a:pt x="32" y="515"/>
                  </a:lnTo>
                  <a:lnTo>
                    <a:pt x="28" y="517"/>
                  </a:lnTo>
                  <a:lnTo>
                    <a:pt x="24" y="519"/>
                  </a:lnTo>
                  <a:lnTo>
                    <a:pt x="20" y="520"/>
                  </a:lnTo>
                  <a:lnTo>
                    <a:pt x="17" y="522"/>
                  </a:lnTo>
                  <a:lnTo>
                    <a:pt x="13" y="523"/>
                  </a:lnTo>
                  <a:lnTo>
                    <a:pt x="9" y="525"/>
                  </a:lnTo>
                  <a:lnTo>
                    <a:pt x="5" y="526"/>
                  </a:lnTo>
                  <a:lnTo>
                    <a:pt x="1" y="528"/>
                  </a:lnTo>
                  <a:lnTo>
                    <a:pt x="0" y="528"/>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2026" name="Freeform 140">
              <a:extLst>
                <a:ext uri="{FF2B5EF4-FFF2-40B4-BE49-F238E27FC236}">
                  <a16:creationId xmlns="" xmlns:a16="http://schemas.microsoft.com/office/drawing/2014/main" id="{D4D75890-D216-4043-985C-D16842F268FC}"/>
                </a:ext>
              </a:extLst>
            </p:cNvPr>
            <p:cNvSpPr>
              <a:spLocks/>
            </p:cNvSpPr>
            <p:nvPr/>
          </p:nvSpPr>
          <p:spPr bwMode="auto">
            <a:xfrm>
              <a:off x="7091363" y="1271588"/>
              <a:ext cx="360363" cy="1439863"/>
            </a:xfrm>
            <a:custGeom>
              <a:avLst/>
              <a:gdLst>
                <a:gd name="T0" fmla="*/ 0 w 100"/>
                <a:gd name="T1" fmla="*/ 0 h 400"/>
                <a:gd name="T2" fmla="*/ 2147483647 w 100"/>
                <a:gd name="T3" fmla="*/ 2147483647 h 400"/>
                <a:gd name="T4" fmla="*/ 0 w 100"/>
                <a:gd name="T5" fmla="*/ 2147483647 h 400"/>
                <a:gd name="T6" fmla="*/ 0 60000 65536"/>
                <a:gd name="T7" fmla="*/ 0 60000 65536"/>
                <a:gd name="T8" fmla="*/ 0 60000 65536"/>
                <a:gd name="T9" fmla="*/ 0 w 100"/>
                <a:gd name="T10" fmla="*/ 0 h 400"/>
                <a:gd name="T11" fmla="*/ 100 w 100"/>
                <a:gd name="T12" fmla="*/ 400 h 400"/>
              </a:gdLst>
              <a:ahLst/>
              <a:cxnLst>
                <a:cxn ang="T6">
                  <a:pos x="T0" y="T1"/>
                </a:cxn>
                <a:cxn ang="T7">
                  <a:pos x="T2" y="T3"/>
                </a:cxn>
                <a:cxn ang="T8">
                  <a:pos x="T4" y="T5"/>
                </a:cxn>
              </a:cxnLst>
              <a:rect l="T9" t="T10" r="T11" b="T12"/>
              <a:pathLst>
                <a:path w="100" h="400">
                  <a:moveTo>
                    <a:pt x="0" y="0"/>
                  </a:moveTo>
                  <a:lnTo>
                    <a:pt x="100" y="200"/>
                  </a:lnTo>
                  <a:lnTo>
                    <a:pt x="0" y="40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2027" name="Freeform 141">
              <a:extLst>
                <a:ext uri="{FF2B5EF4-FFF2-40B4-BE49-F238E27FC236}">
                  <a16:creationId xmlns="" xmlns:a16="http://schemas.microsoft.com/office/drawing/2014/main" id="{6C222CEB-D93A-5443-AF17-EBEE617757F8}"/>
                </a:ext>
              </a:extLst>
            </p:cNvPr>
            <p:cNvSpPr>
              <a:spLocks/>
            </p:cNvSpPr>
            <p:nvPr/>
          </p:nvSpPr>
          <p:spPr bwMode="auto">
            <a:xfrm>
              <a:off x="6253163" y="3611563"/>
              <a:ext cx="1335088" cy="511175"/>
            </a:xfrm>
            <a:custGeom>
              <a:avLst/>
              <a:gdLst>
                <a:gd name="T0" fmla="*/ 0 w 841"/>
                <a:gd name="T1" fmla="*/ 0 h 322"/>
                <a:gd name="T2" fmla="*/ 2147483647 w 841"/>
                <a:gd name="T3" fmla="*/ 0 h 322"/>
                <a:gd name="T4" fmla="*/ 2147483647 w 841"/>
                <a:gd name="T5" fmla="*/ 2147483647 h 322"/>
                <a:gd name="T6" fmla="*/ 0 w 841"/>
                <a:gd name="T7" fmla="*/ 0 h 322"/>
                <a:gd name="T8" fmla="*/ 0 60000 65536"/>
                <a:gd name="T9" fmla="*/ 0 60000 65536"/>
                <a:gd name="T10" fmla="*/ 0 60000 65536"/>
                <a:gd name="T11" fmla="*/ 0 60000 65536"/>
                <a:gd name="T12" fmla="*/ 0 w 841"/>
                <a:gd name="T13" fmla="*/ 0 h 322"/>
                <a:gd name="T14" fmla="*/ 841 w 841"/>
                <a:gd name="T15" fmla="*/ 322 h 322"/>
              </a:gdLst>
              <a:ahLst/>
              <a:cxnLst>
                <a:cxn ang="T8">
                  <a:pos x="T0" y="T1"/>
                </a:cxn>
                <a:cxn ang="T9">
                  <a:pos x="T2" y="T3"/>
                </a:cxn>
                <a:cxn ang="T10">
                  <a:pos x="T4" y="T5"/>
                </a:cxn>
                <a:cxn ang="T11">
                  <a:pos x="T6" y="T7"/>
                </a:cxn>
              </a:cxnLst>
              <a:rect l="T12" t="T13" r="T14" b="T15"/>
              <a:pathLst>
                <a:path w="841" h="322">
                  <a:moveTo>
                    <a:pt x="0" y="0"/>
                  </a:moveTo>
                  <a:lnTo>
                    <a:pt x="841" y="0"/>
                  </a:lnTo>
                  <a:lnTo>
                    <a:pt x="705" y="322"/>
                  </a:lnTo>
                  <a:lnTo>
                    <a:pt x="0" y="0"/>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2028" name="Line 142">
              <a:extLst>
                <a:ext uri="{FF2B5EF4-FFF2-40B4-BE49-F238E27FC236}">
                  <a16:creationId xmlns="" xmlns:a16="http://schemas.microsoft.com/office/drawing/2014/main" id="{D04FF7BA-D86B-8D4A-8F3C-0D962400770D}"/>
                </a:ext>
              </a:extLst>
            </p:cNvPr>
            <p:cNvSpPr>
              <a:spLocks noChangeShapeType="1"/>
            </p:cNvSpPr>
            <p:nvPr/>
          </p:nvSpPr>
          <p:spPr bwMode="auto">
            <a:xfrm flipH="1">
              <a:off x="4549775" y="796925"/>
              <a:ext cx="241300" cy="2098675"/>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029" name="Line 143">
              <a:extLst>
                <a:ext uri="{FF2B5EF4-FFF2-40B4-BE49-F238E27FC236}">
                  <a16:creationId xmlns="" xmlns:a16="http://schemas.microsoft.com/office/drawing/2014/main" id="{870D9311-39AD-B541-850F-87B514A7F053}"/>
                </a:ext>
              </a:extLst>
            </p:cNvPr>
            <p:cNvSpPr>
              <a:spLocks noChangeShapeType="1"/>
            </p:cNvSpPr>
            <p:nvPr/>
          </p:nvSpPr>
          <p:spPr bwMode="auto">
            <a:xfrm flipV="1">
              <a:off x="5043488" y="368300"/>
              <a:ext cx="1147763" cy="2576513"/>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030" name="Line 144">
              <a:extLst>
                <a:ext uri="{FF2B5EF4-FFF2-40B4-BE49-F238E27FC236}">
                  <a16:creationId xmlns="" xmlns:a16="http://schemas.microsoft.com/office/drawing/2014/main" id="{04D0E270-311D-EF45-A68F-5E4EE5F9F5BB}"/>
                </a:ext>
              </a:extLst>
            </p:cNvPr>
            <p:cNvSpPr>
              <a:spLocks noChangeShapeType="1"/>
            </p:cNvSpPr>
            <p:nvPr/>
          </p:nvSpPr>
          <p:spPr bwMode="auto">
            <a:xfrm flipH="1" flipV="1">
              <a:off x="1139825" y="1563688"/>
              <a:ext cx="3244850" cy="1670050"/>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031" name="Line 145">
              <a:extLst>
                <a:ext uri="{FF2B5EF4-FFF2-40B4-BE49-F238E27FC236}">
                  <a16:creationId xmlns="" xmlns:a16="http://schemas.microsoft.com/office/drawing/2014/main" id="{DC8D8552-A177-0D45-B609-DE50552F4287}"/>
                </a:ext>
              </a:extLst>
            </p:cNvPr>
            <p:cNvSpPr>
              <a:spLocks noChangeShapeType="1"/>
            </p:cNvSpPr>
            <p:nvPr/>
          </p:nvSpPr>
          <p:spPr bwMode="auto">
            <a:xfrm flipH="1">
              <a:off x="3740150" y="1587500"/>
              <a:ext cx="1076325" cy="1314450"/>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032" name="Rectangle 146">
              <a:extLst>
                <a:ext uri="{FF2B5EF4-FFF2-40B4-BE49-F238E27FC236}">
                  <a16:creationId xmlns="" xmlns:a16="http://schemas.microsoft.com/office/drawing/2014/main" id="{1869F927-F130-7445-9FE9-3E3E4F6D95AD}"/>
                </a:ext>
              </a:extLst>
            </p:cNvPr>
            <p:cNvSpPr>
              <a:spLocks noChangeArrowheads="1"/>
            </p:cNvSpPr>
            <p:nvPr/>
          </p:nvSpPr>
          <p:spPr bwMode="auto">
            <a:xfrm>
              <a:off x="-468313" y="-1795463"/>
              <a:ext cx="172143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0000"/>
                  </a:solidFill>
                  <a:latin typeface="Times New Roman" panose="02020603050405020304" pitchFamily="18" charset="0"/>
                </a:rPr>
                <a:t>SKELETAL MEASUR.</a:t>
              </a:r>
              <a:endParaRPr lang="el-GR" altLang="en-US" sz="3200"/>
            </a:p>
          </p:txBody>
        </p:sp>
        <p:sp>
          <p:nvSpPr>
            <p:cNvPr id="42033" name="Rectangle 148">
              <a:extLst>
                <a:ext uri="{FF2B5EF4-FFF2-40B4-BE49-F238E27FC236}">
                  <a16:creationId xmlns="" xmlns:a16="http://schemas.microsoft.com/office/drawing/2014/main" id="{69149337-6586-094F-BA26-C27A5D8D0731}"/>
                </a:ext>
              </a:extLst>
            </p:cNvPr>
            <p:cNvSpPr>
              <a:spLocks noChangeArrowheads="1"/>
            </p:cNvSpPr>
            <p:nvPr/>
          </p:nvSpPr>
          <p:spPr bwMode="auto">
            <a:xfrm>
              <a:off x="-468313" y="-1493838"/>
              <a:ext cx="76783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00FF"/>
                  </a:solidFill>
                  <a:latin typeface="Times New Roman" panose="02020603050405020304" pitchFamily="18" charset="0"/>
                </a:rPr>
                <a:t>SNA: 85,4</a:t>
              </a:r>
              <a:endParaRPr lang="el-GR" altLang="en-US" sz="3200"/>
            </a:p>
          </p:txBody>
        </p:sp>
        <p:sp>
          <p:nvSpPr>
            <p:cNvPr id="42034" name="Rectangle 149">
              <a:extLst>
                <a:ext uri="{FF2B5EF4-FFF2-40B4-BE49-F238E27FC236}">
                  <a16:creationId xmlns="" xmlns:a16="http://schemas.microsoft.com/office/drawing/2014/main" id="{99728A81-5477-7649-A96A-2495D9DDEFC6}"/>
                </a:ext>
              </a:extLst>
            </p:cNvPr>
            <p:cNvSpPr>
              <a:spLocks noChangeArrowheads="1"/>
            </p:cNvSpPr>
            <p:nvPr/>
          </p:nvSpPr>
          <p:spPr bwMode="auto">
            <a:xfrm>
              <a:off x="-468313" y="-1341438"/>
              <a:ext cx="200375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8000"/>
                  </a:solidFill>
                  <a:latin typeface="Times New Roman" panose="02020603050405020304" pitchFamily="18" charset="0"/>
                </a:rPr>
                <a:t>Lande angle (FH-NA): 87,6</a:t>
              </a:r>
              <a:endParaRPr lang="el-GR" altLang="en-US" sz="3200"/>
            </a:p>
          </p:txBody>
        </p:sp>
        <p:sp>
          <p:nvSpPr>
            <p:cNvPr id="42035" name="Rectangle 150">
              <a:extLst>
                <a:ext uri="{FF2B5EF4-FFF2-40B4-BE49-F238E27FC236}">
                  <a16:creationId xmlns="" xmlns:a16="http://schemas.microsoft.com/office/drawing/2014/main" id="{0B454283-C73D-1B41-991F-1CD1CB786BBE}"/>
                </a:ext>
              </a:extLst>
            </p:cNvPr>
            <p:cNvSpPr>
              <a:spLocks noChangeArrowheads="1"/>
            </p:cNvSpPr>
            <p:nvPr/>
          </p:nvSpPr>
          <p:spPr bwMode="auto">
            <a:xfrm>
              <a:off x="-468313" y="-1190625"/>
              <a:ext cx="75822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8000"/>
                  </a:solidFill>
                  <a:latin typeface="Times New Roman" panose="02020603050405020304" pitchFamily="18" charset="0"/>
                </a:rPr>
                <a:t>SNB: 81,5</a:t>
              </a:r>
              <a:endParaRPr lang="el-GR" altLang="en-US" sz="3200"/>
            </a:p>
          </p:txBody>
        </p:sp>
        <p:sp>
          <p:nvSpPr>
            <p:cNvPr id="42036" name="Rectangle 151">
              <a:extLst>
                <a:ext uri="{FF2B5EF4-FFF2-40B4-BE49-F238E27FC236}">
                  <a16:creationId xmlns="" xmlns:a16="http://schemas.microsoft.com/office/drawing/2014/main" id="{BC2AD2EC-9632-1A4E-BE3A-4C5573FD68B6}"/>
                </a:ext>
              </a:extLst>
            </p:cNvPr>
            <p:cNvSpPr>
              <a:spLocks noChangeArrowheads="1"/>
            </p:cNvSpPr>
            <p:nvPr/>
          </p:nvSpPr>
          <p:spPr bwMode="auto">
            <a:xfrm>
              <a:off x="-468313" y="-1039813"/>
              <a:ext cx="214321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00FF"/>
                  </a:solidFill>
                  <a:latin typeface="Times New Roman" panose="02020603050405020304" pitchFamily="18" charset="0"/>
                </a:rPr>
                <a:t>Facial angle (FH-NPog): 85,5</a:t>
              </a:r>
              <a:endParaRPr lang="el-GR" altLang="en-US" sz="3200"/>
            </a:p>
          </p:txBody>
        </p:sp>
        <p:sp>
          <p:nvSpPr>
            <p:cNvPr id="42037" name="Rectangle 152">
              <a:extLst>
                <a:ext uri="{FF2B5EF4-FFF2-40B4-BE49-F238E27FC236}">
                  <a16:creationId xmlns="" xmlns:a16="http://schemas.microsoft.com/office/drawing/2014/main" id="{9B9E0A5B-E45F-9740-B1A8-2EF19C2E3012}"/>
                </a:ext>
              </a:extLst>
            </p:cNvPr>
            <p:cNvSpPr>
              <a:spLocks noChangeArrowheads="1"/>
            </p:cNvSpPr>
            <p:nvPr/>
          </p:nvSpPr>
          <p:spPr bwMode="auto">
            <a:xfrm>
              <a:off x="-468313" y="-889000"/>
              <a:ext cx="916918"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8000"/>
                  </a:solidFill>
                  <a:latin typeface="Times New Roman" panose="02020603050405020304" pitchFamily="18" charset="0"/>
                </a:rPr>
                <a:t>SNPog: 83,3</a:t>
              </a:r>
              <a:endParaRPr lang="el-GR" altLang="en-US" sz="3200"/>
            </a:p>
          </p:txBody>
        </p:sp>
        <p:sp>
          <p:nvSpPr>
            <p:cNvPr id="42038" name="Rectangle 153">
              <a:extLst>
                <a:ext uri="{FF2B5EF4-FFF2-40B4-BE49-F238E27FC236}">
                  <a16:creationId xmlns="" xmlns:a16="http://schemas.microsoft.com/office/drawing/2014/main" id="{8529CB52-59B5-5D4A-A9A7-980B2B910BA7}"/>
                </a:ext>
              </a:extLst>
            </p:cNvPr>
            <p:cNvSpPr>
              <a:spLocks noChangeArrowheads="1"/>
            </p:cNvSpPr>
            <p:nvPr/>
          </p:nvSpPr>
          <p:spPr bwMode="auto">
            <a:xfrm>
              <a:off x="7091363" y="2819400"/>
              <a:ext cx="22442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00FF"/>
                  </a:solidFill>
                  <a:latin typeface="Times New Roman" panose="02020603050405020304" pitchFamily="18" charset="0"/>
                </a:rPr>
                <a:t>3,5</a:t>
              </a:r>
              <a:endParaRPr lang="el-GR" altLang="en-US" sz="3200"/>
            </a:p>
          </p:txBody>
        </p:sp>
        <p:sp>
          <p:nvSpPr>
            <p:cNvPr id="42039" name="Rectangle 154">
              <a:extLst>
                <a:ext uri="{FF2B5EF4-FFF2-40B4-BE49-F238E27FC236}">
                  <a16:creationId xmlns="" xmlns:a16="http://schemas.microsoft.com/office/drawing/2014/main" id="{2D588A3F-50B5-BB4E-A195-46E35F65268B}"/>
                </a:ext>
              </a:extLst>
            </p:cNvPr>
            <p:cNvSpPr>
              <a:spLocks noChangeArrowheads="1"/>
            </p:cNvSpPr>
            <p:nvPr/>
          </p:nvSpPr>
          <p:spPr bwMode="auto">
            <a:xfrm>
              <a:off x="-468313" y="-736600"/>
              <a:ext cx="79348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00FF"/>
                  </a:solidFill>
                  <a:latin typeface="Times New Roman" panose="02020603050405020304" pitchFamily="18" charset="0"/>
                </a:rPr>
                <a:t>NSBa: 126</a:t>
              </a:r>
              <a:endParaRPr lang="el-GR" altLang="en-US" sz="3200"/>
            </a:p>
          </p:txBody>
        </p:sp>
        <p:sp>
          <p:nvSpPr>
            <p:cNvPr id="42040" name="Rectangle 155">
              <a:extLst>
                <a:ext uri="{FF2B5EF4-FFF2-40B4-BE49-F238E27FC236}">
                  <a16:creationId xmlns="" xmlns:a16="http://schemas.microsoft.com/office/drawing/2014/main" id="{8DDADC26-CBEE-204C-9C5B-91C09747C14D}"/>
                </a:ext>
              </a:extLst>
            </p:cNvPr>
            <p:cNvSpPr>
              <a:spLocks noChangeArrowheads="1"/>
            </p:cNvSpPr>
            <p:nvPr/>
          </p:nvSpPr>
          <p:spPr bwMode="auto">
            <a:xfrm>
              <a:off x="-468313" y="-585788"/>
              <a:ext cx="69890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8000"/>
                  </a:solidFill>
                  <a:latin typeface="Times New Roman" panose="02020603050405020304" pitchFamily="18" charset="0"/>
                </a:rPr>
                <a:t>ANB: 3,9</a:t>
              </a:r>
              <a:endParaRPr lang="el-GR" altLang="en-US" sz="3200"/>
            </a:p>
          </p:txBody>
        </p:sp>
        <p:sp>
          <p:nvSpPr>
            <p:cNvPr id="42041" name="Rectangle 156">
              <a:extLst>
                <a:ext uri="{FF2B5EF4-FFF2-40B4-BE49-F238E27FC236}">
                  <a16:creationId xmlns="" xmlns:a16="http://schemas.microsoft.com/office/drawing/2014/main" id="{8C494198-0DE5-EF4D-A1B9-087EECBDB03E}"/>
                </a:ext>
              </a:extLst>
            </p:cNvPr>
            <p:cNvSpPr>
              <a:spLocks noChangeArrowheads="1"/>
            </p:cNvSpPr>
            <p:nvPr/>
          </p:nvSpPr>
          <p:spPr bwMode="auto">
            <a:xfrm>
              <a:off x="-468313" y="-434975"/>
              <a:ext cx="150900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FF0000"/>
                  </a:solidFill>
                  <a:latin typeface="Times New Roman" panose="02020603050405020304" pitchFamily="18" charset="0"/>
                </a:rPr>
                <a:t>Wits ABO (mm): 3,8</a:t>
              </a:r>
              <a:endParaRPr lang="el-GR" altLang="en-US" sz="3200"/>
            </a:p>
          </p:txBody>
        </p:sp>
        <p:sp>
          <p:nvSpPr>
            <p:cNvPr id="42042" name="Rectangle 157">
              <a:extLst>
                <a:ext uri="{FF2B5EF4-FFF2-40B4-BE49-F238E27FC236}">
                  <a16:creationId xmlns="" xmlns:a16="http://schemas.microsoft.com/office/drawing/2014/main" id="{C435F123-63F3-AE42-96F6-F0E884D77266}"/>
                </a:ext>
              </a:extLst>
            </p:cNvPr>
            <p:cNvSpPr>
              <a:spLocks noChangeArrowheads="1"/>
            </p:cNvSpPr>
            <p:nvPr/>
          </p:nvSpPr>
          <p:spPr bwMode="auto">
            <a:xfrm>
              <a:off x="-468313" y="-284163"/>
              <a:ext cx="80631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FF0000"/>
                  </a:solidFill>
                  <a:latin typeface="Times New Roman" panose="02020603050405020304" pitchFamily="18" charset="0"/>
                </a:rPr>
                <a:t>SN-PP: 1,2</a:t>
              </a:r>
              <a:endParaRPr lang="el-GR" altLang="en-US" sz="3200"/>
            </a:p>
          </p:txBody>
        </p:sp>
        <p:sp>
          <p:nvSpPr>
            <p:cNvPr id="42043" name="Rectangle 158">
              <a:extLst>
                <a:ext uri="{FF2B5EF4-FFF2-40B4-BE49-F238E27FC236}">
                  <a16:creationId xmlns="" xmlns:a16="http://schemas.microsoft.com/office/drawing/2014/main" id="{E45CFBAB-7E69-F14A-BA38-719EDD212410}"/>
                </a:ext>
              </a:extLst>
            </p:cNvPr>
            <p:cNvSpPr>
              <a:spLocks noChangeArrowheads="1"/>
            </p:cNvSpPr>
            <p:nvPr/>
          </p:nvSpPr>
          <p:spPr bwMode="auto">
            <a:xfrm>
              <a:off x="6051550" y="3611563"/>
              <a:ext cx="31418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8000"/>
                  </a:solidFill>
                  <a:latin typeface="Times New Roman" panose="02020603050405020304" pitchFamily="18" charset="0"/>
                </a:rPr>
                <a:t>27,3</a:t>
              </a:r>
              <a:endParaRPr lang="el-GR" altLang="en-US" sz="3200"/>
            </a:p>
          </p:txBody>
        </p:sp>
        <p:sp>
          <p:nvSpPr>
            <p:cNvPr id="42044" name="Rectangle 159">
              <a:extLst>
                <a:ext uri="{FF2B5EF4-FFF2-40B4-BE49-F238E27FC236}">
                  <a16:creationId xmlns="" xmlns:a16="http://schemas.microsoft.com/office/drawing/2014/main" id="{F18D76AB-E3E5-9844-88D7-F9546DB63E88}"/>
                </a:ext>
              </a:extLst>
            </p:cNvPr>
            <p:cNvSpPr>
              <a:spLocks noChangeArrowheads="1"/>
            </p:cNvSpPr>
            <p:nvPr/>
          </p:nvSpPr>
          <p:spPr bwMode="auto">
            <a:xfrm>
              <a:off x="-468313" y="-131763"/>
              <a:ext cx="113653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00FF"/>
                  </a:solidFill>
                  <a:latin typeface="Times New Roman" panose="02020603050405020304" pitchFamily="18" charset="0"/>
                </a:rPr>
                <a:t>GoGn-SN: 29,5</a:t>
              </a:r>
              <a:endParaRPr lang="el-GR" altLang="en-US" sz="3200"/>
            </a:p>
          </p:txBody>
        </p:sp>
        <p:sp>
          <p:nvSpPr>
            <p:cNvPr id="42045" name="Rectangle 160">
              <a:extLst>
                <a:ext uri="{FF2B5EF4-FFF2-40B4-BE49-F238E27FC236}">
                  <a16:creationId xmlns="" xmlns:a16="http://schemas.microsoft.com/office/drawing/2014/main" id="{1D943B04-A2B2-6B46-8B86-54F950FA03EF}"/>
                </a:ext>
              </a:extLst>
            </p:cNvPr>
            <p:cNvSpPr>
              <a:spLocks noChangeArrowheads="1"/>
            </p:cNvSpPr>
            <p:nvPr/>
          </p:nvSpPr>
          <p:spPr bwMode="auto">
            <a:xfrm>
              <a:off x="-468313" y="19050"/>
              <a:ext cx="92653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00FF"/>
                  </a:solidFill>
                  <a:latin typeface="Times New Roman" panose="02020603050405020304" pitchFamily="18" charset="0"/>
                </a:rPr>
                <a:t>MP-PP: 24,7</a:t>
              </a:r>
              <a:endParaRPr lang="el-GR" altLang="en-US" sz="3200"/>
            </a:p>
          </p:txBody>
        </p:sp>
        <p:sp>
          <p:nvSpPr>
            <p:cNvPr id="42046" name="Rectangle 161">
              <a:extLst>
                <a:ext uri="{FF2B5EF4-FFF2-40B4-BE49-F238E27FC236}">
                  <a16:creationId xmlns="" xmlns:a16="http://schemas.microsoft.com/office/drawing/2014/main" id="{80158D95-27C7-0946-9760-4615DEAD0D19}"/>
                </a:ext>
              </a:extLst>
            </p:cNvPr>
            <p:cNvSpPr>
              <a:spLocks noChangeArrowheads="1"/>
            </p:cNvSpPr>
            <p:nvPr/>
          </p:nvSpPr>
          <p:spPr bwMode="auto">
            <a:xfrm>
              <a:off x="-468313" y="169863"/>
              <a:ext cx="86818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00FF"/>
                  </a:solidFill>
                  <a:latin typeface="Times New Roman" panose="02020603050405020304" pitchFamily="18" charset="0"/>
                </a:rPr>
                <a:t>Y-axis: 63,4</a:t>
              </a:r>
              <a:endParaRPr lang="el-GR" altLang="en-US" sz="3200"/>
            </a:p>
          </p:txBody>
        </p:sp>
        <p:sp>
          <p:nvSpPr>
            <p:cNvPr id="42047" name="Rectangle 162">
              <a:extLst>
                <a:ext uri="{FF2B5EF4-FFF2-40B4-BE49-F238E27FC236}">
                  <a16:creationId xmlns="" xmlns:a16="http://schemas.microsoft.com/office/drawing/2014/main" id="{8EB69BDA-B14B-FA4D-8303-26A4B23BCCB2}"/>
                </a:ext>
              </a:extLst>
            </p:cNvPr>
            <p:cNvSpPr>
              <a:spLocks noChangeArrowheads="1"/>
            </p:cNvSpPr>
            <p:nvPr/>
          </p:nvSpPr>
          <p:spPr bwMode="auto">
            <a:xfrm>
              <a:off x="-468313" y="320675"/>
              <a:ext cx="141519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FF00FF"/>
                  </a:solidFill>
                  <a:latin typeface="Times New Roman" panose="02020603050405020304" pitchFamily="18" charset="0"/>
                </a:rPr>
                <a:t>Gonial angle: 113,4</a:t>
              </a:r>
              <a:endParaRPr lang="el-GR" altLang="en-US" sz="3200"/>
            </a:p>
          </p:txBody>
        </p:sp>
        <p:sp>
          <p:nvSpPr>
            <p:cNvPr id="42048" name="Rectangle 163">
              <a:extLst>
                <a:ext uri="{FF2B5EF4-FFF2-40B4-BE49-F238E27FC236}">
                  <a16:creationId xmlns="" xmlns:a16="http://schemas.microsoft.com/office/drawing/2014/main" id="{C59D3004-00BC-A44E-932F-3D1D431ECBBF}"/>
                </a:ext>
              </a:extLst>
            </p:cNvPr>
            <p:cNvSpPr>
              <a:spLocks noChangeArrowheads="1"/>
            </p:cNvSpPr>
            <p:nvPr/>
          </p:nvSpPr>
          <p:spPr bwMode="auto">
            <a:xfrm>
              <a:off x="-468313" y="473075"/>
              <a:ext cx="124226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FF0000"/>
                  </a:solidFill>
                  <a:latin typeface="Times New Roman" panose="02020603050405020304" pitchFamily="18" charset="0"/>
                </a:rPr>
                <a:t>UFH \ TFH: 39,7</a:t>
              </a:r>
              <a:endParaRPr lang="el-GR" altLang="en-US" sz="3200"/>
            </a:p>
          </p:txBody>
        </p:sp>
        <p:sp>
          <p:nvSpPr>
            <p:cNvPr id="42049" name="Rectangle 164">
              <a:extLst>
                <a:ext uri="{FF2B5EF4-FFF2-40B4-BE49-F238E27FC236}">
                  <a16:creationId xmlns="" xmlns:a16="http://schemas.microsoft.com/office/drawing/2014/main" id="{90C4D7DD-3005-AE48-BE5C-430608C17B69}"/>
                </a:ext>
              </a:extLst>
            </p:cNvPr>
            <p:cNvSpPr>
              <a:spLocks noChangeArrowheads="1"/>
            </p:cNvSpPr>
            <p:nvPr/>
          </p:nvSpPr>
          <p:spPr bwMode="auto">
            <a:xfrm>
              <a:off x="-468313" y="623888"/>
              <a:ext cx="122142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FF0000"/>
                  </a:solidFill>
                  <a:latin typeface="Times New Roman" panose="02020603050405020304" pitchFamily="18" charset="0"/>
                </a:rPr>
                <a:t>LFH \ TFH: 60,3</a:t>
              </a:r>
              <a:endParaRPr lang="el-GR" altLang="en-US" sz="3200"/>
            </a:p>
          </p:txBody>
        </p:sp>
        <p:sp>
          <p:nvSpPr>
            <p:cNvPr id="42050" name="Rectangle 165">
              <a:extLst>
                <a:ext uri="{FF2B5EF4-FFF2-40B4-BE49-F238E27FC236}">
                  <a16:creationId xmlns="" xmlns:a16="http://schemas.microsoft.com/office/drawing/2014/main" id="{9B14F7BE-3075-B34F-87E8-2C032472368B}"/>
                </a:ext>
              </a:extLst>
            </p:cNvPr>
            <p:cNvSpPr>
              <a:spLocks noChangeArrowheads="1"/>
            </p:cNvSpPr>
            <p:nvPr/>
          </p:nvSpPr>
          <p:spPr bwMode="auto">
            <a:xfrm>
              <a:off x="-468313" y="1076325"/>
              <a:ext cx="153388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0000"/>
                  </a:solidFill>
                  <a:latin typeface="Times New Roman" panose="02020603050405020304" pitchFamily="18" charset="0"/>
                </a:rPr>
                <a:t>DENTAL MEASUR.</a:t>
              </a:r>
              <a:endParaRPr lang="el-GR" altLang="en-US" sz="3200"/>
            </a:p>
          </p:txBody>
        </p:sp>
        <p:sp>
          <p:nvSpPr>
            <p:cNvPr id="42051" name="Rectangle 166">
              <a:extLst>
                <a:ext uri="{FF2B5EF4-FFF2-40B4-BE49-F238E27FC236}">
                  <a16:creationId xmlns="" xmlns:a16="http://schemas.microsoft.com/office/drawing/2014/main" id="{8CEC6C88-CDFF-C340-BEA9-C29F357C3539}"/>
                </a:ext>
              </a:extLst>
            </p:cNvPr>
            <p:cNvSpPr>
              <a:spLocks noChangeArrowheads="1"/>
            </p:cNvSpPr>
            <p:nvPr/>
          </p:nvSpPr>
          <p:spPr bwMode="auto">
            <a:xfrm>
              <a:off x="-468313" y="1379538"/>
              <a:ext cx="86536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8000"/>
                  </a:solidFill>
                  <a:latin typeface="Times New Roman" panose="02020603050405020304" pitchFamily="18" charset="0"/>
                </a:rPr>
                <a:t>U1-FH: 110</a:t>
              </a:r>
              <a:endParaRPr lang="el-GR" altLang="en-US" sz="3200"/>
            </a:p>
          </p:txBody>
        </p:sp>
        <p:sp>
          <p:nvSpPr>
            <p:cNvPr id="42052" name="Rectangle 167">
              <a:extLst>
                <a:ext uri="{FF2B5EF4-FFF2-40B4-BE49-F238E27FC236}">
                  <a16:creationId xmlns="" xmlns:a16="http://schemas.microsoft.com/office/drawing/2014/main" id="{9CF7B90E-6299-AF4C-9AB4-3098E56F18FD}"/>
                </a:ext>
              </a:extLst>
            </p:cNvPr>
            <p:cNvSpPr>
              <a:spLocks noChangeArrowheads="1"/>
            </p:cNvSpPr>
            <p:nvPr/>
          </p:nvSpPr>
          <p:spPr bwMode="auto">
            <a:xfrm>
              <a:off x="-468313" y="1530350"/>
              <a:ext cx="100668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8000"/>
                  </a:solidFill>
                  <a:latin typeface="Times New Roman" panose="02020603050405020304" pitchFamily="18" charset="0"/>
                </a:rPr>
                <a:t>U1-SN: 107,8</a:t>
              </a:r>
              <a:endParaRPr lang="el-GR" altLang="en-US" sz="3200"/>
            </a:p>
          </p:txBody>
        </p:sp>
        <p:sp>
          <p:nvSpPr>
            <p:cNvPr id="42053" name="Rectangle 168">
              <a:extLst>
                <a:ext uri="{FF2B5EF4-FFF2-40B4-BE49-F238E27FC236}">
                  <a16:creationId xmlns="" xmlns:a16="http://schemas.microsoft.com/office/drawing/2014/main" id="{CAC64202-099A-8B4F-8975-6313BF8DC652}"/>
                </a:ext>
              </a:extLst>
            </p:cNvPr>
            <p:cNvSpPr>
              <a:spLocks noChangeArrowheads="1"/>
            </p:cNvSpPr>
            <p:nvPr/>
          </p:nvSpPr>
          <p:spPr bwMode="auto">
            <a:xfrm>
              <a:off x="-468313" y="1681163"/>
              <a:ext cx="84157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8000"/>
                  </a:solidFill>
                  <a:latin typeface="Times New Roman" panose="02020603050405020304" pitchFamily="18" charset="0"/>
                </a:rPr>
                <a:t>U1-PP: 109</a:t>
              </a:r>
              <a:endParaRPr lang="el-GR" altLang="en-US" sz="3200"/>
            </a:p>
          </p:txBody>
        </p:sp>
        <p:sp>
          <p:nvSpPr>
            <p:cNvPr id="42054" name="Rectangle 169">
              <a:extLst>
                <a:ext uri="{FF2B5EF4-FFF2-40B4-BE49-F238E27FC236}">
                  <a16:creationId xmlns="" xmlns:a16="http://schemas.microsoft.com/office/drawing/2014/main" id="{295A25C8-A187-9F49-8F7C-1FD0C164AD2A}"/>
                </a:ext>
              </a:extLst>
            </p:cNvPr>
            <p:cNvSpPr>
              <a:spLocks noChangeArrowheads="1"/>
            </p:cNvSpPr>
            <p:nvPr/>
          </p:nvSpPr>
          <p:spPr bwMode="auto">
            <a:xfrm>
              <a:off x="6889750" y="1450975"/>
              <a:ext cx="31418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8000"/>
                  </a:solidFill>
                  <a:latin typeface="Times New Roman" panose="02020603050405020304" pitchFamily="18" charset="0"/>
                </a:rPr>
                <a:t>22,4</a:t>
              </a:r>
              <a:endParaRPr lang="el-GR" altLang="en-US" sz="3200"/>
            </a:p>
          </p:txBody>
        </p:sp>
        <p:sp>
          <p:nvSpPr>
            <p:cNvPr id="42055" name="Rectangle 170">
              <a:extLst>
                <a:ext uri="{FF2B5EF4-FFF2-40B4-BE49-F238E27FC236}">
                  <a16:creationId xmlns="" xmlns:a16="http://schemas.microsoft.com/office/drawing/2014/main" id="{5330CBB9-259C-6B41-B149-F5CF7985BC2A}"/>
                </a:ext>
              </a:extLst>
            </p:cNvPr>
            <p:cNvSpPr>
              <a:spLocks noChangeArrowheads="1"/>
            </p:cNvSpPr>
            <p:nvPr/>
          </p:nvSpPr>
          <p:spPr bwMode="auto">
            <a:xfrm>
              <a:off x="7307263" y="1450975"/>
              <a:ext cx="22442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8000"/>
                  </a:solidFill>
                  <a:latin typeface="Times New Roman" panose="02020603050405020304" pitchFamily="18" charset="0"/>
                </a:rPr>
                <a:t>4,2</a:t>
              </a:r>
              <a:endParaRPr lang="el-GR" altLang="en-US" sz="3200"/>
            </a:p>
          </p:txBody>
        </p:sp>
        <p:sp>
          <p:nvSpPr>
            <p:cNvPr id="42056" name="Rectangle 171">
              <a:extLst>
                <a:ext uri="{FF2B5EF4-FFF2-40B4-BE49-F238E27FC236}">
                  <a16:creationId xmlns="" xmlns:a16="http://schemas.microsoft.com/office/drawing/2014/main" id="{86B6701D-0F46-8E4F-AF07-41AC00125975}"/>
                </a:ext>
              </a:extLst>
            </p:cNvPr>
            <p:cNvSpPr>
              <a:spLocks noChangeArrowheads="1"/>
            </p:cNvSpPr>
            <p:nvPr/>
          </p:nvSpPr>
          <p:spPr bwMode="auto">
            <a:xfrm>
              <a:off x="-468313" y="1833563"/>
              <a:ext cx="109645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00FF"/>
                  </a:solidFill>
                  <a:latin typeface="Times New Roman" panose="02020603050405020304" pitchFamily="18" charset="0"/>
                </a:rPr>
                <a:t>U1-APog: 26,5</a:t>
              </a:r>
              <a:endParaRPr lang="el-GR" altLang="en-US" sz="3200"/>
            </a:p>
          </p:txBody>
        </p:sp>
        <p:sp>
          <p:nvSpPr>
            <p:cNvPr id="42057" name="Rectangle 172">
              <a:extLst>
                <a:ext uri="{FF2B5EF4-FFF2-40B4-BE49-F238E27FC236}">
                  <a16:creationId xmlns="" xmlns:a16="http://schemas.microsoft.com/office/drawing/2014/main" id="{1699E488-3714-EB4F-95CF-FF2BAAD08301}"/>
                </a:ext>
              </a:extLst>
            </p:cNvPr>
            <p:cNvSpPr>
              <a:spLocks noChangeArrowheads="1"/>
            </p:cNvSpPr>
            <p:nvPr/>
          </p:nvSpPr>
          <p:spPr bwMode="auto">
            <a:xfrm>
              <a:off x="-468313" y="1984375"/>
              <a:ext cx="147450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00FF"/>
                  </a:solidFill>
                  <a:latin typeface="Times New Roman" panose="02020603050405020304" pitchFamily="18" charset="0"/>
                </a:rPr>
                <a:t>U1 to APog (mm): 6</a:t>
              </a:r>
              <a:endParaRPr lang="el-GR" altLang="en-US" sz="3200"/>
            </a:p>
          </p:txBody>
        </p:sp>
        <p:sp>
          <p:nvSpPr>
            <p:cNvPr id="42058" name="Rectangle 173">
              <a:extLst>
                <a:ext uri="{FF2B5EF4-FFF2-40B4-BE49-F238E27FC236}">
                  <a16:creationId xmlns="" xmlns:a16="http://schemas.microsoft.com/office/drawing/2014/main" id="{FC727550-1972-B549-BB74-B1005BB5C9D6}"/>
                </a:ext>
              </a:extLst>
            </p:cNvPr>
            <p:cNvSpPr>
              <a:spLocks noChangeArrowheads="1"/>
            </p:cNvSpPr>
            <p:nvPr/>
          </p:nvSpPr>
          <p:spPr bwMode="auto">
            <a:xfrm>
              <a:off x="-468313" y="2135188"/>
              <a:ext cx="90569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00FF"/>
                  </a:solidFill>
                  <a:latin typeface="Times New Roman" panose="02020603050405020304" pitchFamily="18" charset="0"/>
                </a:rPr>
                <a:t>PP-FOP: 7,3</a:t>
              </a:r>
              <a:endParaRPr lang="el-GR" altLang="en-US" sz="3200"/>
            </a:p>
          </p:txBody>
        </p:sp>
        <p:sp>
          <p:nvSpPr>
            <p:cNvPr id="42059" name="Rectangle 174">
              <a:extLst>
                <a:ext uri="{FF2B5EF4-FFF2-40B4-BE49-F238E27FC236}">
                  <a16:creationId xmlns="" xmlns:a16="http://schemas.microsoft.com/office/drawing/2014/main" id="{5FFEF9E9-ECA5-1343-8FB1-D28DDF029ABC}"/>
                </a:ext>
              </a:extLst>
            </p:cNvPr>
            <p:cNvSpPr>
              <a:spLocks noChangeArrowheads="1"/>
            </p:cNvSpPr>
            <p:nvPr/>
          </p:nvSpPr>
          <p:spPr bwMode="auto">
            <a:xfrm>
              <a:off x="-468313" y="2286000"/>
              <a:ext cx="1046761"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8000"/>
                  </a:solidFill>
                  <a:latin typeface="Times New Roman" panose="02020603050405020304" pitchFamily="18" charset="0"/>
                </a:rPr>
                <a:t>AB-FOP: 84,6</a:t>
              </a:r>
              <a:endParaRPr lang="el-GR" altLang="en-US" sz="3200"/>
            </a:p>
          </p:txBody>
        </p:sp>
        <p:sp>
          <p:nvSpPr>
            <p:cNvPr id="42060" name="Rectangle 175">
              <a:extLst>
                <a:ext uri="{FF2B5EF4-FFF2-40B4-BE49-F238E27FC236}">
                  <a16:creationId xmlns="" xmlns:a16="http://schemas.microsoft.com/office/drawing/2014/main" id="{76EA4CB1-37BA-4745-8335-65EC098F326B}"/>
                </a:ext>
              </a:extLst>
            </p:cNvPr>
            <p:cNvSpPr>
              <a:spLocks noChangeArrowheads="1"/>
            </p:cNvSpPr>
            <p:nvPr/>
          </p:nvSpPr>
          <p:spPr bwMode="auto">
            <a:xfrm>
              <a:off x="7588250" y="3575050"/>
              <a:ext cx="31418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FF00FF"/>
                  </a:solidFill>
                  <a:latin typeface="Times New Roman" panose="02020603050405020304" pitchFamily="18" charset="0"/>
                </a:rPr>
                <a:t>50,7</a:t>
              </a:r>
              <a:endParaRPr lang="el-GR" altLang="en-US" sz="3200"/>
            </a:p>
          </p:txBody>
        </p:sp>
        <p:sp>
          <p:nvSpPr>
            <p:cNvPr id="42061" name="Rectangle 176">
              <a:extLst>
                <a:ext uri="{FF2B5EF4-FFF2-40B4-BE49-F238E27FC236}">
                  <a16:creationId xmlns="" xmlns:a16="http://schemas.microsoft.com/office/drawing/2014/main" id="{415254AC-22C1-A644-9A63-75B6B8FFAE9F}"/>
                </a:ext>
              </a:extLst>
            </p:cNvPr>
            <p:cNvSpPr>
              <a:spLocks noChangeArrowheads="1"/>
            </p:cNvSpPr>
            <p:nvPr/>
          </p:nvSpPr>
          <p:spPr bwMode="auto">
            <a:xfrm>
              <a:off x="7372350" y="4159250"/>
              <a:ext cx="26930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FF00FF"/>
                  </a:solidFill>
                  <a:latin typeface="Times New Roman" panose="02020603050405020304" pitchFamily="18" charset="0"/>
                </a:rPr>
                <a:t>102</a:t>
              </a:r>
              <a:endParaRPr lang="el-GR" altLang="en-US" sz="3200"/>
            </a:p>
          </p:txBody>
        </p:sp>
        <p:sp>
          <p:nvSpPr>
            <p:cNvPr id="42062" name="Rectangle 177">
              <a:extLst>
                <a:ext uri="{FF2B5EF4-FFF2-40B4-BE49-F238E27FC236}">
                  <a16:creationId xmlns="" xmlns:a16="http://schemas.microsoft.com/office/drawing/2014/main" id="{309C9326-800B-5247-8104-3C12B78252DF}"/>
                </a:ext>
              </a:extLst>
            </p:cNvPr>
            <p:cNvSpPr>
              <a:spLocks noChangeArrowheads="1"/>
            </p:cNvSpPr>
            <p:nvPr/>
          </p:nvSpPr>
          <p:spPr bwMode="auto">
            <a:xfrm>
              <a:off x="-468313" y="2438400"/>
              <a:ext cx="99546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FF0000"/>
                  </a:solidFill>
                  <a:latin typeface="Times New Roman" panose="02020603050405020304" pitchFamily="18" charset="0"/>
                </a:rPr>
                <a:t>L1-FOP: 56,9</a:t>
              </a:r>
              <a:endParaRPr lang="el-GR" altLang="en-US" sz="3200"/>
            </a:p>
          </p:txBody>
        </p:sp>
        <p:sp>
          <p:nvSpPr>
            <p:cNvPr id="42063" name="Rectangle 178">
              <a:extLst>
                <a:ext uri="{FF2B5EF4-FFF2-40B4-BE49-F238E27FC236}">
                  <a16:creationId xmlns="" xmlns:a16="http://schemas.microsoft.com/office/drawing/2014/main" id="{E9CF58D7-38F6-9540-9653-5C6B9A250195}"/>
                </a:ext>
              </a:extLst>
            </p:cNvPr>
            <p:cNvSpPr>
              <a:spLocks noChangeArrowheads="1"/>
            </p:cNvSpPr>
            <p:nvPr/>
          </p:nvSpPr>
          <p:spPr bwMode="auto">
            <a:xfrm>
              <a:off x="6975475" y="2459038"/>
              <a:ext cx="179536"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FF0000"/>
                  </a:solidFill>
                  <a:latin typeface="Times New Roman" panose="02020603050405020304" pitchFamily="18" charset="0"/>
                </a:rPr>
                <a:t>33</a:t>
              </a:r>
              <a:endParaRPr lang="el-GR" altLang="en-US" sz="3200"/>
            </a:p>
          </p:txBody>
        </p:sp>
        <p:sp>
          <p:nvSpPr>
            <p:cNvPr id="42064" name="Rectangle 179">
              <a:extLst>
                <a:ext uri="{FF2B5EF4-FFF2-40B4-BE49-F238E27FC236}">
                  <a16:creationId xmlns="" xmlns:a16="http://schemas.microsoft.com/office/drawing/2014/main" id="{CB67C9AE-B926-ED41-9714-A7A5F72B2CE1}"/>
                </a:ext>
              </a:extLst>
            </p:cNvPr>
            <p:cNvSpPr>
              <a:spLocks noChangeArrowheads="1"/>
            </p:cNvSpPr>
            <p:nvPr/>
          </p:nvSpPr>
          <p:spPr bwMode="auto">
            <a:xfrm>
              <a:off x="7270750" y="2459038"/>
              <a:ext cx="22442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00FF"/>
                  </a:solidFill>
                  <a:latin typeface="Times New Roman" panose="02020603050405020304" pitchFamily="18" charset="0"/>
                </a:rPr>
                <a:t>6,8</a:t>
              </a:r>
              <a:endParaRPr lang="el-GR" altLang="en-US" sz="3200"/>
            </a:p>
          </p:txBody>
        </p:sp>
        <p:sp>
          <p:nvSpPr>
            <p:cNvPr id="42065" name="Rectangle 180">
              <a:extLst>
                <a:ext uri="{FF2B5EF4-FFF2-40B4-BE49-F238E27FC236}">
                  <a16:creationId xmlns="" xmlns:a16="http://schemas.microsoft.com/office/drawing/2014/main" id="{D79665FF-4F6F-474E-BD41-EA57DC0200E0}"/>
                </a:ext>
              </a:extLst>
            </p:cNvPr>
            <p:cNvSpPr>
              <a:spLocks noChangeArrowheads="1"/>
            </p:cNvSpPr>
            <p:nvPr/>
          </p:nvSpPr>
          <p:spPr bwMode="auto">
            <a:xfrm>
              <a:off x="-468313" y="2589213"/>
              <a:ext cx="107561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FF0000"/>
                  </a:solidFill>
                  <a:latin typeface="Times New Roman" panose="02020603050405020304" pitchFamily="18" charset="0"/>
                </a:rPr>
                <a:t>L1-APog: 32,8</a:t>
              </a:r>
              <a:endParaRPr lang="el-GR" altLang="en-US" sz="3200"/>
            </a:p>
          </p:txBody>
        </p:sp>
        <p:sp>
          <p:nvSpPr>
            <p:cNvPr id="42066" name="Rectangle 181">
              <a:extLst>
                <a:ext uri="{FF2B5EF4-FFF2-40B4-BE49-F238E27FC236}">
                  <a16:creationId xmlns="" xmlns:a16="http://schemas.microsoft.com/office/drawing/2014/main" id="{B0946C76-B5F7-0741-ABB3-00EB391F1D61}"/>
                </a:ext>
              </a:extLst>
            </p:cNvPr>
            <p:cNvSpPr>
              <a:spLocks noChangeArrowheads="1"/>
            </p:cNvSpPr>
            <p:nvPr/>
          </p:nvSpPr>
          <p:spPr bwMode="auto">
            <a:xfrm>
              <a:off x="-468313" y="2740025"/>
              <a:ext cx="158832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00FF"/>
                  </a:solidFill>
                  <a:latin typeface="Times New Roman" panose="02020603050405020304" pitchFamily="18" charset="0"/>
                </a:rPr>
                <a:t>L1 to APog (mm): 3,2</a:t>
              </a:r>
              <a:endParaRPr lang="el-GR" altLang="en-US" sz="3200"/>
            </a:p>
          </p:txBody>
        </p:sp>
        <p:sp>
          <p:nvSpPr>
            <p:cNvPr id="42067" name="Rectangle 182">
              <a:extLst>
                <a:ext uri="{FF2B5EF4-FFF2-40B4-BE49-F238E27FC236}">
                  <a16:creationId xmlns="" xmlns:a16="http://schemas.microsoft.com/office/drawing/2014/main" id="{855F4F0C-8DC1-4142-B558-32BC73DC2FA2}"/>
                </a:ext>
              </a:extLst>
            </p:cNvPr>
            <p:cNvSpPr>
              <a:spLocks noChangeArrowheads="1"/>
            </p:cNvSpPr>
            <p:nvPr/>
          </p:nvSpPr>
          <p:spPr bwMode="auto">
            <a:xfrm>
              <a:off x="7559675" y="1919288"/>
              <a:ext cx="403957"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FF00FF"/>
                  </a:solidFill>
                  <a:latin typeface="Times New Roman" panose="02020603050405020304" pitchFamily="18" charset="0"/>
                </a:rPr>
                <a:t>120,7</a:t>
              </a:r>
              <a:endParaRPr lang="el-GR" altLang="en-US" sz="3200"/>
            </a:p>
          </p:txBody>
        </p:sp>
        <p:sp>
          <p:nvSpPr>
            <p:cNvPr id="42068" name="Rectangle 183">
              <a:extLst>
                <a:ext uri="{FF2B5EF4-FFF2-40B4-BE49-F238E27FC236}">
                  <a16:creationId xmlns="" xmlns:a16="http://schemas.microsoft.com/office/drawing/2014/main" id="{5E224399-28C2-A943-8F6F-8A0190E31181}"/>
                </a:ext>
              </a:extLst>
            </p:cNvPr>
            <p:cNvSpPr>
              <a:spLocks noChangeArrowheads="1"/>
            </p:cNvSpPr>
            <p:nvPr/>
          </p:nvSpPr>
          <p:spPr bwMode="auto">
            <a:xfrm>
              <a:off x="-468313" y="3194050"/>
              <a:ext cx="1924758"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0000"/>
                  </a:solidFill>
                  <a:latin typeface="Times New Roman" panose="02020603050405020304" pitchFamily="18" charset="0"/>
                </a:rPr>
                <a:t>SOFT-TISSUE MEASUR.</a:t>
              </a:r>
              <a:endParaRPr lang="el-GR" altLang="en-US" sz="3200"/>
            </a:p>
          </p:txBody>
        </p:sp>
        <p:sp>
          <p:nvSpPr>
            <p:cNvPr id="42069" name="Rectangle 184">
              <a:extLst>
                <a:ext uri="{FF2B5EF4-FFF2-40B4-BE49-F238E27FC236}">
                  <a16:creationId xmlns="" xmlns:a16="http://schemas.microsoft.com/office/drawing/2014/main" id="{AE1E261B-10EA-8743-9BF0-1230C34F2398}"/>
                </a:ext>
              </a:extLst>
            </p:cNvPr>
            <p:cNvSpPr>
              <a:spLocks noChangeArrowheads="1"/>
            </p:cNvSpPr>
            <p:nvPr/>
          </p:nvSpPr>
          <p:spPr bwMode="auto">
            <a:xfrm>
              <a:off x="-468313" y="3495675"/>
              <a:ext cx="172162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FF0000"/>
                  </a:solidFill>
                  <a:latin typeface="Times New Roman" panose="02020603050405020304" pitchFamily="18" charset="0"/>
                </a:rPr>
                <a:t>Labionasal angle: 122,1</a:t>
              </a:r>
              <a:endParaRPr lang="el-GR" altLang="en-US" sz="3200"/>
            </a:p>
          </p:txBody>
        </p:sp>
        <p:sp>
          <p:nvSpPr>
            <p:cNvPr id="42070" name="Rectangle 185">
              <a:extLst>
                <a:ext uri="{FF2B5EF4-FFF2-40B4-BE49-F238E27FC236}">
                  <a16:creationId xmlns="" xmlns:a16="http://schemas.microsoft.com/office/drawing/2014/main" id="{3523A6F6-F017-4E4E-B6B3-F10C79A7E46C}"/>
                </a:ext>
              </a:extLst>
            </p:cNvPr>
            <p:cNvSpPr>
              <a:spLocks noChangeArrowheads="1"/>
            </p:cNvSpPr>
            <p:nvPr/>
          </p:nvSpPr>
          <p:spPr bwMode="auto">
            <a:xfrm>
              <a:off x="-468313" y="3648075"/>
              <a:ext cx="167353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FF0000"/>
                  </a:solidFill>
                  <a:latin typeface="Times New Roman" panose="02020603050405020304" pitchFamily="18" charset="0"/>
                </a:rPr>
                <a:t>Up. lip to E-Plane: -8,6</a:t>
              </a:r>
              <a:endParaRPr lang="el-GR" altLang="en-US" sz="3200"/>
            </a:p>
          </p:txBody>
        </p:sp>
        <p:sp>
          <p:nvSpPr>
            <p:cNvPr id="42071" name="Rectangle 186">
              <a:extLst>
                <a:ext uri="{FF2B5EF4-FFF2-40B4-BE49-F238E27FC236}">
                  <a16:creationId xmlns="" xmlns:a16="http://schemas.microsoft.com/office/drawing/2014/main" id="{520B6F31-B0C6-9346-BDAA-6C978A45D56E}"/>
                </a:ext>
              </a:extLst>
            </p:cNvPr>
            <p:cNvSpPr>
              <a:spLocks noChangeArrowheads="1"/>
            </p:cNvSpPr>
            <p:nvPr/>
          </p:nvSpPr>
          <p:spPr bwMode="auto">
            <a:xfrm>
              <a:off x="-468313" y="3798888"/>
              <a:ext cx="177086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FF0000"/>
                  </a:solidFill>
                  <a:latin typeface="Times New Roman" panose="02020603050405020304" pitchFamily="18" charset="0"/>
                </a:rPr>
                <a:t>Low. lip to E-Plane: -6,1</a:t>
              </a:r>
              <a:endParaRPr lang="el-GR" altLang="en-US" sz="3200"/>
            </a:p>
          </p:txBody>
        </p:sp>
        <p:sp>
          <p:nvSpPr>
            <p:cNvPr id="42072" name="Rectangle 187">
              <a:extLst>
                <a:ext uri="{FF2B5EF4-FFF2-40B4-BE49-F238E27FC236}">
                  <a16:creationId xmlns="" xmlns:a16="http://schemas.microsoft.com/office/drawing/2014/main" id="{0A75AC4D-6C15-3A4C-AD0B-EC7009D0D4B4}"/>
                </a:ext>
              </a:extLst>
            </p:cNvPr>
            <p:cNvSpPr>
              <a:spLocks noChangeArrowheads="1"/>
            </p:cNvSpPr>
            <p:nvPr/>
          </p:nvSpPr>
          <p:spPr bwMode="auto">
            <a:xfrm>
              <a:off x="-468313" y="3949700"/>
              <a:ext cx="186749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8000"/>
                  </a:solidFill>
                  <a:latin typeface="Times New Roman" panose="02020603050405020304" pitchFamily="18" charset="0"/>
                </a:rPr>
                <a:t>Z-angle (Merrifield): 77,6</a:t>
              </a:r>
              <a:endParaRPr lang="el-GR" altLang="en-US" sz="3200"/>
            </a:p>
          </p:txBody>
        </p:sp>
        <p:sp>
          <p:nvSpPr>
            <p:cNvPr id="42073" name="Rectangle 188">
              <a:extLst>
                <a:ext uri="{FF2B5EF4-FFF2-40B4-BE49-F238E27FC236}">
                  <a16:creationId xmlns="" xmlns:a16="http://schemas.microsoft.com/office/drawing/2014/main" id="{CBF0920A-20FF-E848-9F04-FF925CEC5B7A}"/>
                </a:ext>
              </a:extLst>
            </p:cNvPr>
            <p:cNvSpPr>
              <a:spLocks noChangeArrowheads="1"/>
            </p:cNvSpPr>
            <p:nvPr/>
          </p:nvSpPr>
          <p:spPr bwMode="auto">
            <a:xfrm>
              <a:off x="-468313" y="4100513"/>
              <a:ext cx="897682"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00FF"/>
                  </a:solidFill>
                  <a:latin typeface="Times New Roman" panose="02020603050405020304" pitchFamily="18" charset="0"/>
                </a:rPr>
                <a:t>H-angle: 6,1</a:t>
              </a:r>
              <a:endParaRPr lang="el-GR" altLang="en-US" sz="3200"/>
            </a:p>
          </p:txBody>
        </p:sp>
        <p:sp>
          <p:nvSpPr>
            <p:cNvPr id="42074" name="Rectangle 189">
              <a:extLst>
                <a:ext uri="{FF2B5EF4-FFF2-40B4-BE49-F238E27FC236}">
                  <a16:creationId xmlns="" xmlns:a16="http://schemas.microsoft.com/office/drawing/2014/main" id="{072DAA06-FD0E-B045-A5FA-4E74F9BF09DF}"/>
                </a:ext>
              </a:extLst>
            </p:cNvPr>
            <p:cNvSpPr>
              <a:spLocks noChangeArrowheads="1"/>
            </p:cNvSpPr>
            <p:nvPr/>
          </p:nvSpPr>
          <p:spPr bwMode="auto">
            <a:xfrm>
              <a:off x="7019925" y="1055688"/>
              <a:ext cx="22442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8000"/>
                  </a:solidFill>
                  <a:latin typeface="Times New Roman" panose="02020603050405020304" pitchFamily="18" charset="0"/>
                </a:rPr>
                <a:t>3,9</a:t>
              </a:r>
              <a:endParaRPr lang="el-GR" altLang="en-US" sz="3200"/>
            </a:p>
          </p:txBody>
        </p:sp>
        <p:sp>
          <p:nvSpPr>
            <p:cNvPr id="42075" name="Rectangle 190">
              <a:extLst>
                <a:ext uri="{FF2B5EF4-FFF2-40B4-BE49-F238E27FC236}">
                  <a16:creationId xmlns="" xmlns:a16="http://schemas.microsoft.com/office/drawing/2014/main" id="{4ACE223C-64B3-7740-92E4-6243C2D25677}"/>
                </a:ext>
              </a:extLst>
            </p:cNvPr>
            <p:cNvSpPr>
              <a:spLocks noChangeArrowheads="1"/>
            </p:cNvSpPr>
            <p:nvPr/>
          </p:nvSpPr>
          <p:spPr bwMode="auto">
            <a:xfrm>
              <a:off x="4873625" y="-1385888"/>
              <a:ext cx="31418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00FF"/>
                  </a:solidFill>
                  <a:latin typeface="Times New Roman" panose="02020603050405020304" pitchFamily="18" charset="0"/>
                </a:rPr>
                <a:t>85,4</a:t>
              </a:r>
              <a:endParaRPr lang="el-GR" altLang="en-US" sz="3200"/>
            </a:p>
          </p:txBody>
        </p:sp>
        <p:sp>
          <p:nvSpPr>
            <p:cNvPr id="42076" name="Rectangle 191">
              <a:extLst>
                <a:ext uri="{FF2B5EF4-FFF2-40B4-BE49-F238E27FC236}">
                  <a16:creationId xmlns="" xmlns:a16="http://schemas.microsoft.com/office/drawing/2014/main" id="{48A79A83-F9FC-9246-A6A6-6EA96FF63246}"/>
                </a:ext>
              </a:extLst>
            </p:cNvPr>
            <p:cNvSpPr>
              <a:spLocks noChangeArrowheads="1"/>
            </p:cNvSpPr>
            <p:nvPr/>
          </p:nvSpPr>
          <p:spPr bwMode="auto">
            <a:xfrm>
              <a:off x="4873625" y="-1204913"/>
              <a:ext cx="314189"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8000"/>
                  </a:solidFill>
                  <a:latin typeface="Times New Roman" panose="02020603050405020304" pitchFamily="18" charset="0"/>
                </a:rPr>
                <a:t>81,5</a:t>
              </a:r>
              <a:endParaRPr lang="el-GR" altLang="en-US" sz="3200"/>
            </a:p>
          </p:txBody>
        </p:sp>
        <p:sp>
          <p:nvSpPr>
            <p:cNvPr id="42077" name="Rectangle 192">
              <a:extLst>
                <a:ext uri="{FF2B5EF4-FFF2-40B4-BE49-F238E27FC236}">
                  <a16:creationId xmlns="" xmlns:a16="http://schemas.microsoft.com/office/drawing/2014/main" id="{98168998-E74F-244C-A310-8875975225D5}"/>
                </a:ext>
              </a:extLst>
            </p:cNvPr>
            <p:cNvSpPr>
              <a:spLocks noChangeArrowheads="1"/>
            </p:cNvSpPr>
            <p:nvPr/>
          </p:nvSpPr>
          <p:spPr bwMode="auto">
            <a:xfrm>
              <a:off x="4873625" y="-1025525"/>
              <a:ext cx="22442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400">
                  <a:solidFill>
                    <a:srgbClr val="008000"/>
                  </a:solidFill>
                  <a:latin typeface="Times New Roman" panose="02020603050405020304" pitchFamily="18" charset="0"/>
                </a:rPr>
                <a:t>3,9</a:t>
              </a:r>
              <a:endParaRPr lang="el-GR" altLang="en-US" sz="3200"/>
            </a:p>
          </p:txBody>
        </p:sp>
      </p:grpSp>
      <p:sp>
        <p:nvSpPr>
          <p:cNvPr id="95" name="Rectangle 307">
            <a:extLst>
              <a:ext uri="{FF2B5EF4-FFF2-40B4-BE49-F238E27FC236}">
                <a16:creationId xmlns="" xmlns:a16="http://schemas.microsoft.com/office/drawing/2014/main" id="{39D28EFA-BD3D-C746-958C-0BC8AFC0FD04}"/>
              </a:ext>
            </a:extLst>
          </p:cNvPr>
          <p:cNvSpPr>
            <a:spLocks noChangeArrowheads="1"/>
          </p:cNvSpPr>
          <p:nvPr/>
        </p:nvSpPr>
        <p:spPr bwMode="auto">
          <a:xfrm>
            <a:off x="7962208" y="1200765"/>
            <a:ext cx="3455690" cy="307777"/>
          </a:xfrm>
          <a:prstGeom prst="rect">
            <a:avLst/>
          </a:prstGeom>
          <a:solidFill>
            <a:schemeClr val="bg1"/>
          </a:solidFill>
          <a:ln>
            <a:noFill/>
          </a:ln>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2000" dirty="0">
                <a:solidFill>
                  <a:srgbClr val="000000"/>
                </a:solidFill>
                <a:latin typeface="+mn-lt"/>
              </a:rPr>
              <a:t>Τελική </a:t>
            </a:r>
            <a:r>
              <a:rPr lang="el-GR" altLang="en-US" sz="2000" dirty="0" err="1">
                <a:solidFill>
                  <a:srgbClr val="000000"/>
                </a:solidFill>
                <a:latin typeface="+mn-lt"/>
              </a:rPr>
              <a:t>κεφαλομετρική</a:t>
            </a:r>
            <a:r>
              <a:rPr lang="el-GR" altLang="en-US" sz="2000" dirty="0">
                <a:solidFill>
                  <a:srgbClr val="000000"/>
                </a:solidFill>
                <a:latin typeface="+mn-lt"/>
              </a:rPr>
              <a:t> ανάλυση</a:t>
            </a:r>
            <a:endParaRPr lang="el-GR" altLang="en-US" sz="4400" dirty="0">
              <a:latin typeface="+mn-lt"/>
            </a:endParaRPr>
          </a:p>
        </p:txBody>
      </p:sp>
    </p:spTree>
    <p:extLst>
      <p:ext uri="{BB962C8B-B14F-4D97-AF65-F5344CB8AC3E}">
        <p14:creationId xmlns="" xmlns:p14="http://schemas.microsoft.com/office/powerpoint/2010/main" val="10312489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157 - Ομάδα">
            <a:extLst>
              <a:ext uri="{FF2B5EF4-FFF2-40B4-BE49-F238E27FC236}">
                <a16:creationId xmlns="" xmlns:a16="http://schemas.microsoft.com/office/drawing/2014/main" id="{DEDAE1F3-7C39-AD4F-9341-8081B3AB1DCC}"/>
              </a:ext>
            </a:extLst>
          </p:cNvPr>
          <p:cNvGrpSpPr>
            <a:grpSpLocks/>
          </p:cNvGrpSpPr>
          <p:nvPr/>
        </p:nvGrpSpPr>
        <p:grpSpPr bwMode="auto">
          <a:xfrm>
            <a:off x="334963" y="571047"/>
            <a:ext cx="5761037" cy="5903913"/>
            <a:chOff x="1133475" y="1317625"/>
            <a:chExt cx="5000626" cy="5210176"/>
          </a:xfrm>
        </p:grpSpPr>
        <p:sp>
          <p:nvSpPr>
            <p:cNvPr id="43011" name="Freeform 83">
              <a:extLst>
                <a:ext uri="{FF2B5EF4-FFF2-40B4-BE49-F238E27FC236}">
                  <a16:creationId xmlns="" xmlns:a16="http://schemas.microsoft.com/office/drawing/2014/main" id="{0C1BC8D6-F6D4-054A-8965-802697343328}"/>
                </a:ext>
              </a:extLst>
            </p:cNvPr>
            <p:cNvSpPr>
              <a:spLocks/>
            </p:cNvSpPr>
            <p:nvPr/>
          </p:nvSpPr>
          <p:spPr bwMode="auto">
            <a:xfrm>
              <a:off x="1263650" y="1851025"/>
              <a:ext cx="3548063" cy="1570038"/>
            </a:xfrm>
            <a:custGeom>
              <a:avLst/>
              <a:gdLst>
                <a:gd name="T0" fmla="*/ 0 w 986"/>
                <a:gd name="T1" fmla="*/ 2147483647 h 436"/>
                <a:gd name="T2" fmla="*/ 2147483647 w 986"/>
                <a:gd name="T3" fmla="*/ 2147483647 h 436"/>
                <a:gd name="T4" fmla="*/ 2147483647 w 986"/>
                <a:gd name="T5" fmla="*/ 0 h 436"/>
                <a:gd name="T6" fmla="*/ 0 60000 65536"/>
                <a:gd name="T7" fmla="*/ 0 60000 65536"/>
                <a:gd name="T8" fmla="*/ 0 60000 65536"/>
                <a:gd name="T9" fmla="*/ 0 w 986"/>
                <a:gd name="T10" fmla="*/ 0 h 436"/>
                <a:gd name="T11" fmla="*/ 986 w 986"/>
                <a:gd name="T12" fmla="*/ 436 h 436"/>
              </a:gdLst>
              <a:ahLst/>
              <a:cxnLst>
                <a:cxn ang="T6">
                  <a:pos x="T0" y="T1"/>
                </a:cxn>
                <a:cxn ang="T7">
                  <a:pos x="T2" y="T3"/>
                </a:cxn>
                <a:cxn ang="T8">
                  <a:pos x="T4" y="T5"/>
                </a:cxn>
              </a:cxnLst>
              <a:rect l="T9" t="T10" r="T11" b="T12"/>
              <a:pathLst>
                <a:path w="986" h="436">
                  <a:moveTo>
                    <a:pt x="0" y="436"/>
                  </a:moveTo>
                  <a:lnTo>
                    <a:pt x="283" y="21"/>
                  </a:lnTo>
                  <a:lnTo>
                    <a:pt x="986" y="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12" name="Line 84">
              <a:extLst>
                <a:ext uri="{FF2B5EF4-FFF2-40B4-BE49-F238E27FC236}">
                  <a16:creationId xmlns="" xmlns:a16="http://schemas.microsoft.com/office/drawing/2014/main" id="{A3512C8B-9143-6647-A43A-BF46732EB3D8}"/>
                </a:ext>
              </a:extLst>
            </p:cNvPr>
            <p:cNvSpPr>
              <a:spLocks noChangeShapeType="1"/>
            </p:cNvSpPr>
            <p:nvPr/>
          </p:nvSpPr>
          <p:spPr bwMode="auto">
            <a:xfrm>
              <a:off x="1263650" y="2711450"/>
              <a:ext cx="2882900" cy="25400"/>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13" name="Line 85">
              <a:extLst>
                <a:ext uri="{FF2B5EF4-FFF2-40B4-BE49-F238E27FC236}">
                  <a16:creationId xmlns="" xmlns:a16="http://schemas.microsoft.com/office/drawing/2014/main" id="{39AF6068-A9A7-5449-B568-A0C9760A2B07}"/>
                </a:ext>
              </a:extLst>
            </p:cNvPr>
            <p:cNvSpPr>
              <a:spLocks noChangeShapeType="1"/>
            </p:cNvSpPr>
            <p:nvPr/>
          </p:nvSpPr>
          <p:spPr bwMode="auto">
            <a:xfrm>
              <a:off x="2928938" y="3568700"/>
              <a:ext cx="2160588" cy="1588"/>
            </a:xfrm>
            <a:prstGeom prst="line">
              <a:avLst/>
            </a:prstGeom>
            <a:noFill/>
            <a:ln w="17463">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14" name="Freeform 86">
              <a:extLst>
                <a:ext uri="{FF2B5EF4-FFF2-40B4-BE49-F238E27FC236}">
                  <a16:creationId xmlns="" xmlns:a16="http://schemas.microsoft.com/office/drawing/2014/main" id="{C78DBC76-B774-3B42-B63D-EC3ED24857AC}"/>
                </a:ext>
              </a:extLst>
            </p:cNvPr>
            <p:cNvSpPr>
              <a:spLocks/>
            </p:cNvSpPr>
            <p:nvPr/>
          </p:nvSpPr>
          <p:spPr bwMode="auto">
            <a:xfrm>
              <a:off x="4703763" y="3568700"/>
              <a:ext cx="385763" cy="687388"/>
            </a:xfrm>
            <a:custGeom>
              <a:avLst/>
              <a:gdLst>
                <a:gd name="T0" fmla="*/ 2147483647 w 107"/>
                <a:gd name="T1" fmla="*/ 0 h 191"/>
                <a:gd name="T2" fmla="*/ 2147483647 w 107"/>
                <a:gd name="T3" fmla="*/ 2147483647 h 191"/>
                <a:gd name="T4" fmla="*/ 2147483647 w 107"/>
                <a:gd name="T5" fmla="*/ 2147483647 h 191"/>
                <a:gd name="T6" fmla="*/ 2147483647 w 107"/>
                <a:gd name="T7" fmla="*/ 2147483647 h 191"/>
                <a:gd name="T8" fmla="*/ 2147483647 w 107"/>
                <a:gd name="T9" fmla="*/ 2147483647 h 191"/>
                <a:gd name="T10" fmla="*/ 2147483647 w 107"/>
                <a:gd name="T11" fmla="*/ 2147483647 h 191"/>
                <a:gd name="T12" fmla="*/ 2147483647 w 107"/>
                <a:gd name="T13" fmla="*/ 2147483647 h 191"/>
                <a:gd name="T14" fmla="*/ 2147483647 w 107"/>
                <a:gd name="T15" fmla="*/ 2147483647 h 191"/>
                <a:gd name="T16" fmla="*/ 2147483647 w 107"/>
                <a:gd name="T17" fmla="*/ 2147483647 h 191"/>
                <a:gd name="T18" fmla="*/ 2147483647 w 107"/>
                <a:gd name="T19" fmla="*/ 2147483647 h 191"/>
                <a:gd name="T20" fmla="*/ 2147483647 w 107"/>
                <a:gd name="T21" fmla="*/ 2147483647 h 191"/>
                <a:gd name="T22" fmla="*/ 2147483647 w 107"/>
                <a:gd name="T23" fmla="*/ 2147483647 h 191"/>
                <a:gd name="T24" fmla="*/ 2147483647 w 107"/>
                <a:gd name="T25" fmla="*/ 2147483647 h 191"/>
                <a:gd name="T26" fmla="*/ 2147483647 w 107"/>
                <a:gd name="T27" fmla="*/ 2147483647 h 191"/>
                <a:gd name="T28" fmla="*/ 2147483647 w 107"/>
                <a:gd name="T29" fmla="*/ 2147483647 h 191"/>
                <a:gd name="T30" fmla="*/ 2147483647 w 107"/>
                <a:gd name="T31" fmla="*/ 2147483647 h 191"/>
                <a:gd name="T32" fmla="*/ 2147483647 w 107"/>
                <a:gd name="T33" fmla="*/ 2147483647 h 191"/>
                <a:gd name="T34" fmla="*/ 2147483647 w 107"/>
                <a:gd name="T35" fmla="*/ 2147483647 h 191"/>
                <a:gd name="T36" fmla="*/ 2147483647 w 107"/>
                <a:gd name="T37" fmla="*/ 2147483647 h 191"/>
                <a:gd name="T38" fmla="*/ 2147483647 w 107"/>
                <a:gd name="T39" fmla="*/ 2147483647 h 191"/>
                <a:gd name="T40" fmla="*/ 2147483647 w 107"/>
                <a:gd name="T41" fmla="*/ 2147483647 h 191"/>
                <a:gd name="T42" fmla="*/ 2147483647 w 107"/>
                <a:gd name="T43" fmla="*/ 2147483647 h 191"/>
                <a:gd name="T44" fmla="*/ 2147483647 w 107"/>
                <a:gd name="T45" fmla="*/ 2147483647 h 191"/>
                <a:gd name="T46" fmla="*/ 2147483647 w 107"/>
                <a:gd name="T47" fmla="*/ 2147483647 h 191"/>
                <a:gd name="T48" fmla="*/ 2147483647 w 107"/>
                <a:gd name="T49" fmla="*/ 2147483647 h 191"/>
                <a:gd name="T50" fmla="*/ 2147483647 w 107"/>
                <a:gd name="T51" fmla="*/ 2147483647 h 191"/>
                <a:gd name="T52" fmla="*/ 2147483647 w 107"/>
                <a:gd name="T53" fmla="*/ 2147483647 h 191"/>
                <a:gd name="T54" fmla="*/ 2147483647 w 107"/>
                <a:gd name="T55" fmla="*/ 2147483647 h 191"/>
                <a:gd name="T56" fmla="*/ 2147483647 w 107"/>
                <a:gd name="T57" fmla="*/ 2147483647 h 191"/>
                <a:gd name="T58" fmla="*/ 2147483647 w 107"/>
                <a:gd name="T59" fmla="*/ 2147483647 h 191"/>
                <a:gd name="T60" fmla="*/ 2147483647 w 107"/>
                <a:gd name="T61" fmla="*/ 2147483647 h 191"/>
                <a:gd name="T62" fmla="*/ 2147483647 w 107"/>
                <a:gd name="T63" fmla="*/ 2147483647 h 191"/>
                <a:gd name="T64" fmla="*/ 2147483647 w 107"/>
                <a:gd name="T65" fmla="*/ 2147483647 h 191"/>
                <a:gd name="T66" fmla="*/ 2147483647 w 107"/>
                <a:gd name="T67" fmla="*/ 2147483647 h 191"/>
                <a:gd name="T68" fmla="*/ 2147483647 w 107"/>
                <a:gd name="T69" fmla="*/ 2147483647 h 191"/>
                <a:gd name="T70" fmla="*/ 2147483647 w 107"/>
                <a:gd name="T71" fmla="*/ 2147483647 h 191"/>
                <a:gd name="T72" fmla="*/ 2147483647 w 107"/>
                <a:gd name="T73" fmla="*/ 2147483647 h 191"/>
                <a:gd name="T74" fmla="*/ 0 w 107"/>
                <a:gd name="T75" fmla="*/ 2147483647 h 191"/>
                <a:gd name="T76" fmla="*/ 0 w 107"/>
                <a:gd name="T77" fmla="*/ 2147483647 h 191"/>
                <a:gd name="T78" fmla="*/ 0 w 107"/>
                <a:gd name="T79" fmla="*/ 2147483647 h 191"/>
                <a:gd name="T80" fmla="*/ 0 w 107"/>
                <a:gd name="T81" fmla="*/ 2147483647 h 191"/>
                <a:gd name="T82" fmla="*/ 0 w 107"/>
                <a:gd name="T83" fmla="*/ 2147483647 h 191"/>
                <a:gd name="T84" fmla="*/ 2147483647 w 107"/>
                <a:gd name="T85" fmla="*/ 2147483647 h 191"/>
                <a:gd name="T86" fmla="*/ 2147483647 w 107"/>
                <a:gd name="T87" fmla="*/ 2147483647 h 191"/>
                <a:gd name="T88" fmla="*/ 2147483647 w 107"/>
                <a:gd name="T89" fmla="*/ 2147483647 h 191"/>
                <a:gd name="T90" fmla="*/ 2147483647 w 107"/>
                <a:gd name="T91" fmla="*/ 2147483647 h 191"/>
                <a:gd name="T92" fmla="*/ 2147483647 w 107"/>
                <a:gd name="T93" fmla="*/ 2147483647 h 191"/>
                <a:gd name="T94" fmla="*/ 2147483647 w 107"/>
                <a:gd name="T95" fmla="*/ 2147483647 h 191"/>
                <a:gd name="T96" fmla="*/ 2147483647 w 107"/>
                <a:gd name="T97" fmla="*/ 2147483647 h 191"/>
                <a:gd name="T98" fmla="*/ 2147483647 w 107"/>
                <a:gd name="T99" fmla="*/ 2147483647 h 191"/>
                <a:gd name="T100" fmla="*/ 2147483647 w 107"/>
                <a:gd name="T101" fmla="*/ 2147483647 h 191"/>
                <a:gd name="T102" fmla="*/ 2147483647 w 107"/>
                <a:gd name="T103" fmla="*/ 2147483647 h 191"/>
                <a:gd name="T104" fmla="*/ 2147483647 w 107"/>
                <a:gd name="T105" fmla="*/ 2147483647 h 191"/>
                <a:gd name="T106" fmla="*/ 2147483647 w 107"/>
                <a:gd name="T107" fmla="*/ 2147483647 h 191"/>
                <a:gd name="T108" fmla="*/ 2147483647 w 107"/>
                <a:gd name="T109" fmla="*/ 2147483647 h 191"/>
                <a:gd name="T110" fmla="*/ 2147483647 w 107"/>
                <a:gd name="T111" fmla="*/ 2147483647 h 191"/>
                <a:gd name="T112" fmla="*/ 2147483647 w 107"/>
                <a:gd name="T113" fmla="*/ 2147483647 h 191"/>
                <a:gd name="T114" fmla="*/ 2147483647 w 107"/>
                <a:gd name="T115" fmla="*/ 2147483647 h 191"/>
                <a:gd name="T116" fmla="*/ 2147483647 w 107"/>
                <a:gd name="T117" fmla="*/ 2147483647 h 191"/>
                <a:gd name="T118" fmla="*/ 2147483647 w 107"/>
                <a:gd name="T119" fmla="*/ 2147483647 h 191"/>
                <a:gd name="T120" fmla="*/ 2147483647 w 107"/>
                <a:gd name="T121" fmla="*/ 2147483647 h 191"/>
                <a:gd name="T122" fmla="*/ 2147483647 w 107"/>
                <a:gd name="T123" fmla="*/ 2147483647 h 191"/>
                <a:gd name="T124" fmla="*/ 2147483647 w 107"/>
                <a:gd name="T125" fmla="*/ 2147483647 h 1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7"/>
                <a:gd name="T190" fmla="*/ 0 h 191"/>
                <a:gd name="T191" fmla="*/ 107 w 107"/>
                <a:gd name="T192" fmla="*/ 191 h 1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7" h="191">
                  <a:moveTo>
                    <a:pt x="107" y="0"/>
                  </a:moveTo>
                  <a:lnTo>
                    <a:pt x="103" y="2"/>
                  </a:lnTo>
                  <a:lnTo>
                    <a:pt x="99" y="4"/>
                  </a:lnTo>
                  <a:lnTo>
                    <a:pt x="94" y="6"/>
                  </a:lnTo>
                  <a:lnTo>
                    <a:pt x="90" y="8"/>
                  </a:lnTo>
                  <a:lnTo>
                    <a:pt x="86" y="10"/>
                  </a:lnTo>
                  <a:lnTo>
                    <a:pt x="82" y="12"/>
                  </a:lnTo>
                  <a:lnTo>
                    <a:pt x="78" y="13"/>
                  </a:lnTo>
                  <a:lnTo>
                    <a:pt x="73" y="15"/>
                  </a:lnTo>
                  <a:lnTo>
                    <a:pt x="69" y="17"/>
                  </a:lnTo>
                  <a:lnTo>
                    <a:pt x="65" y="19"/>
                  </a:lnTo>
                  <a:lnTo>
                    <a:pt x="61" y="21"/>
                  </a:lnTo>
                  <a:lnTo>
                    <a:pt x="58" y="23"/>
                  </a:lnTo>
                  <a:lnTo>
                    <a:pt x="54" y="25"/>
                  </a:lnTo>
                  <a:lnTo>
                    <a:pt x="50" y="27"/>
                  </a:lnTo>
                  <a:lnTo>
                    <a:pt x="46" y="30"/>
                  </a:lnTo>
                  <a:lnTo>
                    <a:pt x="43" y="32"/>
                  </a:lnTo>
                  <a:lnTo>
                    <a:pt x="39" y="34"/>
                  </a:lnTo>
                  <a:lnTo>
                    <a:pt x="36" y="36"/>
                  </a:lnTo>
                  <a:lnTo>
                    <a:pt x="33" y="39"/>
                  </a:lnTo>
                  <a:lnTo>
                    <a:pt x="30" y="41"/>
                  </a:lnTo>
                  <a:lnTo>
                    <a:pt x="27" y="43"/>
                  </a:lnTo>
                  <a:lnTo>
                    <a:pt x="24" y="46"/>
                  </a:lnTo>
                  <a:lnTo>
                    <a:pt x="21" y="48"/>
                  </a:lnTo>
                  <a:lnTo>
                    <a:pt x="19" y="51"/>
                  </a:lnTo>
                  <a:lnTo>
                    <a:pt x="16" y="53"/>
                  </a:lnTo>
                  <a:lnTo>
                    <a:pt x="14" y="56"/>
                  </a:lnTo>
                  <a:lnTo>
                    <a:pt x="12" y="59"/>
                  </a:lnTo>
                  <a:lnTo>
                    <a:pt x="10" y="62"/>
                  </a:lnTo>
                  <a:lnTo>
                    <a:pt x="8" y="65"/>
                  </a:lnTo>
                  <a:lnTo>
                    <a:pt x="6" y="68"/>
                  </a:lnTo>
                  <a:lnTo>
                    <a:pt x="5" y="71"/>
                  </a:lnTo>
                  <a:lnTo>
                    <a:pt x="4" y="74"/>
                  </a:lnTo>
                  <a:lnTo>
                    <a:pt x="3" y="77"/>
                  </a:lnTo>
                  <a:lnTo>
                    <a:pt x="2" y="81"/>
                  </a:lnTo>
                  <a:lnTo>
                    <a:pt x="1" y="84"/>
                  </a:lnTo>
                  <a:lnTo>
                    <a:pt x="1" y="87"/>
                  </a:lnTo>
                  <a:lnTo>
                    <a:pt x="0" y="91"/>
                  </a:lnTo>
                  <a:lnTo>
                    <a:pt x="0" y="95"/>
                  </a:lnTo>
                  <a:lnTo>
                    <a:pt x="0" y="98"/>
                  </a:lnTo>
                  <a:lnTo>
                    <a:pt x="0" y="102"/>
                  </a:lnTo>
                  <a:lnTo>
                    <a:pt x="0" y="106"/>
                  </a:lnTo>
                  <a:lnTo>
                    <a:pt x="1" y="110"/>
                  </a:lnTo>
                  <a:lnTo>
                    <a:pt x="1" y="113"/>
                  </a:lnTo>
                  <a:lnTo>
                    <a:pt x="2" y="117"/>
                  </a:lnTo>
                  <a:lnTo>
                    <a:pt x="2" y="121"/>
                  </a:lnTo>
                  <a:lnTo>
                    <a:pt x="3" y="125"/>
                  </a:lnTo>
                  <a:lnTo>
                    <a:pt x="4" y="129"/>
                  </a:lnTo>
                  <a:lnTo>
                    <a:pt x="5" y="134"/>
                  </a:lnTo>
                  <a:lnTo>
                    <a:pt x="6" y="138"/>
                  </a:lnTo>
                  <a:lnTo>
                    <a:pt x="7" y="142"/>
                  </a:lnTo>
                  <a:lnTo>
                    <a:pt x="8" y="146"/>
                  </a:lnTo>
                  <a:lnTo>
                    <a:pt x="10" y="150"/>
                  </a:lnTo>
                  <a:lnTo>
                    <a:pt x="11" y="155"/>
                  </a:lnTo>
                  <a:lnTo>
                    <a:pt x="12" y="159"/>
                  </a:lnTo>
                  <a:lnTo>
                    <a:pt x="14" y="163"/>
                  </a:lnTo>
                  <a:lnTo>
                    <a:pt x="15" y="167"/>
                  </a:lnTo>
                  <a:lnTo>
                    <a:pt x="17" y="172"/>
                  </a:lnTo>
                  <a:lnTo>
                    <a:pt x="18" y="176"/>
                  </a:lnTo>
                  <a:lnTo>
                    <a:pt x="20" y="181"/>
                  </a:lnTo>
                  <a:lnTo>
                    <a:pt x="21" y="185"/>
                  </a:lnTo>
                  <a:lnTo>
                    <a:pt x="23" y="189"/>
                  </a:lnTo>
                  <a:lnTo>
                    <a:pt x="24" y="191"/>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15" name="Freeform 87">
              <a:extLst>
                <a:ext uri="{FF2B5EF4-FFF2-40B4-BE49-F238E27FC236}">
                  <a16:creationId xmlns="" xmlns:a16="http://schemas.microsoft.com/office/drawing/2014/main" id="{65B34ACF-4FF5-9A42-BCC4-572EA305DDD3}"/>
                </a:ext>
              </a:extLst>
            </p:cNvPr>
            <p:cNvSpPr>
              <a:spLocks/>
            </p:cNvSpPr>
            <p:nvPr/>
          </p:nvSpPr>
          <p:spPr bwMode="auto">
            <a:xfrm>
              <a:off x="4581525" y="4270375"/>
              <a:ext cx="280988" cy="414338"/>
            </a:xfrm>
            <a:custGeom>
              <a:avLst/>
              <a:gdLst>
                <a:gd name="T0" fmla="*/ 2147483647 w 177"/>
                <a:gd name="T1" fmla="*/ 2147483647 h 261"/>
                <a:gd name="T2" fmla="*/ 0 w 177"/>
                <a:gd name="T3" fmla="*/ 2147483647 h 261"/>
                <a:gd name="T4" fmla="*/ 2147483647 w 177"/>
                <a:gd name="T5" fmla="*/ 2147483647 h 261"/>
                <a:gd name="T6" fmla="*/ 2147483647 w 177"/>
                <a:gd name="T7" fmla="*/ 2147483647 h 261"/>
                <a:gd name="T8" fmla="*/ 2147483647 w 177"/>
                <a:gd name="T9" fmla="*/ 2147483647 h 261"/>
                <a:gd name="T10" fmla="*/ 2147483647 w 177"/>
                <a:gd name="T11" fmla="*/ 2147483647 h 261"/>
                <a:gd name="T12" fmla="*/ 2147483647 w 177"/>
                <a:gd name="T13" fmla="*/ 2147483647 h 261"/>
                <a:gd name="T14" fmla="*/ 2147483647 w 177"/>
                <a:gd name="T15" fmla="*/ 2147483647 h 261"/>
                <a:gd name="T16" fmla="*/ 2147483647 w 177"/>
                <a:gd name="T17" fmla="*/ 2147483647 h 261"/>
                <a:gd name="T18" fmla="*/ 2147483647 w 177"/>
                <a:gd name="T19" fmla="*/ 2147483647 h 261"/>
                <a:gd name="T20" fmla="*/ 2147483647 w 177"/>
                <a:gd name="T21" fmla="*/ 2147483647 h 261"/>
                <a:gd name="T22" fmla="*/ 2147483647 w 177"/>
                <a:gd name="T23" fmla="*/ 2147483647 h 261"/>
                <a:gd name="T24" fmla="*/ 2147483647 w 177"/>
                <a:gd name="T25" fmla="*/ 2147483647 h 261"/>
                <a:gd name="T26" fmla="*/ 2147483647 w 177"/>
                <a:gd name="T27" fmla="*/ 2147483647 h 261"/>
                <a:gd name="T28" fmla="*/ 2147483647 w 177"/>
                <a:gd name="T29" fmla="*/ 2147483647 h 261"/>
                <a:gd name="T30" fmla="*/ 2147483647 w 177"/>
                <a:gd name="T31" fmla="*/ 2147483647 h 261"/>
                <a:gd name="T32" fmla="*/ 2147483647 w 177"/>
                <a:gd name="T33" fmla="*/ 2147483647 h 261"/>
                <a:gd name="T34" fmla="*/ 2147483647 w 177"/>
                <a:gd name="T35" fmla="*/ 2147483647 h 261"/>
                <a:gd name="T36" fmla="*/ 2147483647 w 177"/>
                <a:gd name="T37" fmla="*/ 0 h 261"/>
                <a:gd name="T38" fmla="*/ 2147483647 w 177"/>
                <a:gd name="T39" fmla="*/ 2147483647 h 261"/>
                <a:gd name="T40" fmla="*/ 2147483647 w 177"/>
                <a:gd name="T41" fmla="*/ 2147483647 h 261"/>
                <a:gd name="T42" fmla="*/ 2147483647 w 177"/>
                <a:gd name="T43" fmla="*/ 2147483647 h 261"/>
                <a:gd name="T44" fmla="*/ 2147483647 w 177"/>
                <a:gd name="T45" fmla="*/ 2147483647 h 261"/>
                <a:gd name="T46" fmla="*/ 2147483647 w 177"/>
                <a:gd name="T47" fmla="*/ 2147483647 h 261"/>
                <a:gd name="T48" fmla="*/ 2147483647 w 177"/>
                <a:gd name="T49" fmla="*/ 2147483647 h 261"/>
                <a:gd name="T50" fmla="*/ 2147483647 w 177"/>
                <a:gd name="T51" fmla="*/ 2147483647 h 261"/>
                <a:gd name="T52" fmla="*/ 2147483647 w 177"/>
                <a:gd name="T53" fmla="*/ 2147483647 h 261"/>
                <a:gd name="T54" fmla="*/ 2147483647 w 177"/>
                <a:gd name="T55" fmla="*/ 2147483647 h 261"/>
                <a:gd name="T56" fmla="*/ 2147483647 w 177"/>
                <a:gd name="T57" fmla="*/ 2147483647 h 2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7"/>
                <a:gd name="T88" fmla="*/ 0 h 261"/>
                <a:gd name="T89" fmla="*/ 177 w 177"/>
                <a:gd name="T90" fmla="*/ 261 h 2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7" h="261">
                  <a:moveTo>
                    <a:pt x="3" y="48"/>
                  </a:moveTo>
                  <a:lnTo>
                    <a:pt x="0" y="63"/>
                  </a:lnTo>
                  <a:lnTo>
                    <a:pt x="9" y="88"/>
                  </a:lnTo>
                  <a:lnTo>
                    <a:pt x="30" y="111"/>
                  </a:lnTo>
                  <a:lnTo>
                    <a:pt x="50" y="131"/>
                  </a:lnTo>
                  <a:lnTo>
                    <a:pt x="77" y="161"/>
                  </a:lnTo>
                  <a:lnTo>
                    <a:pt x="96" y="195"/>
                  </a:lnTo>
                  <a:lnTo>
                    <a:pt x="100" y="215"/>
                  </a:lnTo>
                  <a:lnTo>
                    <a:pt x="114" y="234"/>
                  </a:lnTo>
                  <a:lnTo>
                    <a:pt x="136" y="256"/>
                  </a:lnTo>
                  <a:lnTo>
                    <a:pt x="148" y="261"/>
                  </a:lnTo>
                  <a:lnTo>
                    <a:pt x="155" y="256"/>
                  </a:lnTo>
                  <a:lnTo>
                    <a:pt x="166" y="215"/>
                  </a:lnTo>
                  <a:lnTo>
                    <a:pt x="175" y="163"/>
                  </a:lnTo>
                  <a:lnTo>
                    <a:pt x="177" y="111"/>
                  </a:lnTo>
                  <a:lnTo>
                    <a:pt x="168" y="70"/>
                  </a:lnTo>
                  <a:lnTo>
                    <a:pt x="159" y="38"/>
                  </a:lnTo>
                  <a:lnTo>
                    <a:pt x="148" y="18"/>
                  </a:lnTo>
                  <a:lnTo>
                    <a:pt x="132" y="0"/>
                  </a:lnTo>
                  <a:lnTo>
                    <a:pt x="123" y="7"/>
                  </a:lnTo>
                  <a:lnTo>
                    <a:pt x="116" y="25"/>
                  </a:lnTo>
                  <a:lnTo>
                    <a:pt x="109" y="57"/>
                  </a:lnTo>
                  <a:lnTo>
                    <a:pt x="100" y="70"/>
                  </a:lnTo>
                  <a:lnTo>
                    <a:pt x="91" y="79"/>
                  </a:lnTo>
                  <a:lnTo>
                    <a:pt x="68" y="79"/>
                  </a:lnTo>
                  <a:lnTo>
                    <a:pt x="48" y="63"/>
                  </a:lnTo>
                  <a:lnTo>
                    <a:pt x="32" y="52"/>
                  </a:lnTo>
                  <a:lnTo>
                    <a:pt x="14" y="48"/>
                  </a:lnTo>
                  <a:lnTo>
                    <a:pt x="3" y="48"/>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16" name="Freeform 88">
              <a:extLst>
                <a:ext uri="{FF2B5EF4-FFF2-40B4-BE49-F238E27FC236}">
                  <a16:creationId xmlns="" xmlns:a16="http://schemas.microsoft.com/office/drawing/2014/main" id="{6A1F3549-C68E-2F4B-9BD1-6FFB400D27CA}"/>
                </a:ext>
              </a:extLst>
            </p:cNvPr>
            <p:cNvSpPr>
              <a:spLocks/>
            </p:cNvSpPr>
            <p:nvPr/>
          </p:nvSpPr>
          <p:spPr bwMode="auto">
            <a:xfrm>
              <a:off x="4498975" y="3841750"/>
              <a:ext cx="292100" cy="554038"/>
            </a:xfrm>
            <a:custGeom>
              <a:avLst/>
              <a:gdLst>
                <a:gd name="T0" fmla="*/ 2147483647 w 184"/>
                <a:gd name="T1" fmla="*/ 2147483647 h 349"/>
                <a:gd name="T2" fmla="*/ 2147483647 w 184"/>
                <a:gd name="T3" fmla="*/ 2147483647 h 349"/>
                <a:gd name="T4" fmla="*/ 2147483647 w 184"/>
                <a:gd name="T5" fmla="*/ 2147483647 h 349"/>
                <a:gd name="T6" fmla="*/ 2147483647 w 184"/>
                <a:gd name="T7" fmla="*/ 2147483647 h 349"/>
                <a:gd name="T8" fmla="*/ 2147483647 w 184"/>
                <a:gd name="T9" fmla="*/ 2147483647 h 349"/>
                <a:gd name="T10" fmla="*/ 2147483647 w 184"/>
                <a:gd name="T11" fmla="*/ 2147483647 h 349"/>
                <a:gd name="T12" fmla="*/ 2147483647 w 184"/>
                <a:gd name="T13" fmla="*/ 2147483647 h 349"/>
                <a:gd name="T14" fmla="*/ 2147483647 w 184"/>
                <a:gd name="T15" fmla="*/ 0 h 349"/>
                <a:gd name="T16" fmla="*/ 2147483647 w 184"/>
                <a:gd name="T17" fmla="*/ 2147483647 h 349"/>
                <a:gd name="T18" fmla="*/ 0 w 184"/>
                <a:gd name="T19" fmla="*/ 2147483647 h 349"/>
                <a:gd name="T20" fmla="*/ 2147483647 w 184"/>
                <a:gd name="T21" fmla="*/ 2147483647 h 349"/>
                <a:gd name="T22" fmla="*/ 2147483647 w 184"/>
                <a:gd name="T23" fmla="*/ 2147483647 h 349"/>
                <a:gd name="T24" fmla="*/ 2147483647 w 184"/>
                <a:gd name="T25" fmla="*/ 2147483647 h 349"/>
                <a:gd name="T26" fmla="*/ 2147483647 w 184"/>
                <a:gd name="T27" fmla="*/ 2147483647 h 349"/>
                <a:gd name="T28" fmla="*/ 2147483647 w 184"/>
                <a:gd name="T29" fmla="*/ 2147483647 h 349"/>
                <a:gd name="T30" fmla="*/ 2147483647 w 184"/>
                <a:gd name="T31" fmla="*/ 2147483647 h 349"/>
                <a:gd name="T32" fmla="*/ 2147483647 w 184"/>
                <a:gd name="T33" fmla="*/ 2147483647 h 349"/>
                <a:gd name="T34" fmla="*/ 2147483647 w 184"/>
                <a:gd name="T35" fmla="*/ 2147483647 h 349"/>
                <a:gd name="T36" fmla="*/ 2147483647 w 184"/>
                <a:gd name="T37" fmla="*/ 2147483647 h 349"/>
                <a:gd name="T38" fmla="*/ 2147483647 w 184"/>
                <a:gd name="T39" fmla="*/ 2147483647 h 349"/>
                <a:gd name="T40" fmla="*/ 2147483647 w 184"/>
                <a:gd name="T41" fmla="*/ 2147483647 h 349"/>
                <a:gd name="T42" fmla="*/ 2147483647 w 184"/>
                <a:gd name="T43" fmla="*/ 2147483647 h 349"/>
                <a:gd name="T44" fmla="*/ 2147483647 w 184"/>
                <a:gd name="T45" fmla="*/ 2147483647 h 349"/>
                <a:gd name="T46" fmla="*/ 2147483647 w 184"/>
                <a:gd name="T47" fmla="*/ 2147483647 h 349"/>
                <a:gd name="T48" fmla="*/ 2147483647 w 184"/>
                <a:gd name="T49" fmla="*/ 2147483647 h 3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4"/>
                <a:gd name="T76" fmla="*/ 0 h 349"/>
                <a:gd name="T77" fmla="*/ 184 w 184"/>
                <a:gd name="T78" fmla="*/ 349 h 34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4" h="349">
                  <a:moveTo>
                    <a:pt x="184" y="270"/>
                  </a:moveTo>
                  <a:lnTo>
                    <a:pt x="166" y="222"/>
                  </a:lnTo>
                  <a:lnTo>
                    <a:pt x="136" y="157"/>
                  </a:lnTo>
                  <a:lnTo>
                    <a:pt x="111" y="113"/>
                  </a:lnTo>
                  <a:lnTo>
                    <a:pt x="89" y="70"/>
                  </a:lnTo>
                  <a:lnTo>
                    <a:pt x="52" y="30"/>
                  </a:lnTo>
                  <a:lnTo>
                    <a:pt x="27" y="2"/>
                  </a:lnTo>
                  <a:lnTo>
                    <a:pt x="16" y="0"/>
                  </a:lnTo>
                  <a:lnTo>
                    <a:pt x="7" y="11"/>
                  </a:lnTo>
                  <a:lnTo>
                    <a:pt x="0" y="61"/>
                  </a:lnTo>
                  <a:lnTo>
                    <a:pt x="2" y="127"/>
                  </a:lnTo>
                  <a:lnTo>
                    <a:pt x="12" y="177"/>
                  </a:lnTo>
                  <a:lnTo>
                    <a:pt x="25" y="229"/>
                  </a:lnTo>
                  <a:lnTo>
                    <a:pt x="48" y="293"/>
                  </a:lnTo>
                  <a:lnTo>
                    <a:pt x="55" y="318"/>
                  </a:lnTo>
                  <a:lnTo>
                    <a:pt x="66" y="318"/>
                  </a:lnTo>
                  <a:lnTo>
                    <a:pt x="84" y="322"/>
                  </a:lnTo>
                  <a:lnTo>
                    <a:pt x="100" y="333"/>
                  </a:lnTo>
                  <a:lnTo>
                    <a:pt x="120" y="349"/>
                  </a:lnTo>
                  <a:lnTo>
                    <a:pt x="143" y="349"/>
                  </a:lnTo>
                  <a:lnTo>
                    <a:pt x="152" y="340"/>
                  </a:lnTo>
                  <a:lnTo>
                    <a:pt x="161" y="327"/>
                  </a:lnTo>
                  <a:lnTo>
                    <a:pt x="168" y="295"/>
                  </a:lnTo>
                  <a:lnTo>
                    <a:pt x="175" y="277"/>
                  </a:lnTo>
                  <a:lnTo>
                    <a:pt x="184" y="270"/>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17" name="Freeform 89">
              <a:extLst>
                <a:ext uri="{FF2B5EF4-FFF2-40B4-BE49-F238E27FC236}">
                  <a16:creationId xmlns="" xmlns:a16="http://schemas.microsoft.com/office/drawing/2014/main" id="{06C7B160-CB71-F04C-88CD-34F792C87C57}"/>
                </a:ext>
              </a:extLst>
            </p:cNvPr>
            <p:cNvSpPr>
              <a:spLocks/>
            </p:cNvSpPr>
            <p:nvPr/>
          </p:nvSpPr>
          <p:spPr bwMode="auto">
            <a:xfrm>
              <a:off x="3402013" y="4227513"/>
              <a:ext cx="355600" cy="266700"/>
            </a:xfrm>
            <a:custGeom>
              <a:avLst/>
              <a:gdLst>
                <a:gd name="T0" fmla="*/ 2147483647 w 224"/>
                <a:gd name="T1" fmla="*/ 0 h 168"/>
                <a:gd name="T2" fmla="*/ 2147483647 w 224"/>
                <a:gd name="T3" fmla="*/ 2147483647 h 168"/>
                <a:gd name="T4" fmla="*/ 2147483647 w 224"/>
                <a:gd name="T5" fmla="*/ 2147483647 h 168"/>
                <a:gd name="T6" fmla="*/ 0 w 224"/>
                <a:gd name="T7" fmla="*/ 2147483647 h 168"/>
                <a:gd name="T8" fmla="*/ 0 w 224"/>
                <a:gd name="T9" fmla="*/ 2147483647 h 168"/>
                <a:gd name="T10" fmla="*/ 2147483647 w 224"/>
                <a:gd name="T11" fmla="*/ 2147483647 h 168"/>
                <a:gd name="T12" fmla="*/ 2147483647 w 224"/>
                <a:gd name="T13" fmla="*/ 2147483647 h 168"/>
                <a:gd name="T14" fmla="*/ 2147483647 w 224"/>
                <a:gd name="T15" fmla="*/ 2147483647 h 168"/>
                <a:gd name="T16" fmla="*/ 2147483647 w 224"/>
                <a:gd name="T17" fmla="*/ 2147483647 h 168"/>
                <a:gd name="T18" fmla="*/ 2147483647 w 224"/>
                <a:gd name="T19" fmla="*/ 2147483647 h 168"/>
                <a:gd name="T20" fmla="*/ 2147483647 w 224"/>
                <a:gd name="T21" fmla="*/ 2147483647 h 168"/>
                <a:gd name="T22" fmla="*/ 2147483647 w 224"/>
                <a:gd name="T23" fmla="*/ 2147483647 h 168"/>
                <a:gd name="T24" fmla="*/ 2147483647 w 224"/>
                <a:gd name="T25" fmla="*/ 2147483647 h 168"/>
                <a:gd name="T26" fmla="*/ 2147483647 w 224"/>
                <a:gd name="T27" fmla="*/ 2147483647 h 168"/>
                <a:gd name="T28" fmla="*/ 2147483647 w 224"/>
                <a:gd name="T29" fmla="*/ 2147483647 h 168"/>
                <a:gd name="T30" fmla="*/ 2147483647 w 224"/>
                <a:gd name="T31" fmla="*/ 2147483647 h 168"/>
                <a:gd name="T32" fmla="*/ 2147483647 w 224"/>
                <a:gd name="T33" fmla="*/ 2147483647 h 168"/>
                <a:gd name="T34" fmla="*/ 2147483647 w 224"/>
                <a:gd name="T35" fmla="*/ 2147483647 h 168"/>
                <a:gd name="T36" fmla="*/ 2147483647 w 224"/>
                <a:gd name="T37" fmla="*/ 2147483647 h 168"/>
                <a:gd name="T38" fmla="*/ 2147483647 w 224"/>
                <a:gd name="T39" fmla="*/ 2147483647 h 168"/>
                <a:gd name="T40" fmla="*/ 2147483647 w 224"/>
                <a:gd name="T41" fmla="*/ 2147483647 h 168"/>
                <a:gd name="T42" fmla="*/ 2147483647 w 224"/>
                <a:gd name="T43" fmla="*/ 2147483647 h 168"/>
                <a:gd name="T44" fmla="*/ 2147483647 w 224"/>
                <a:gd name="T45" fmla="*/ 2147483647 h 168"/>
                <a:gd name="T46" fmla="*/ 2147483647 w 224"/>
                <a:gd name="T47" fmla="*/ 2147483647 h 168"/>
                <a:gd name="T48" fmla="*/ 2147483647 w 224"/>
                <a:gd name="T49" fmla="*/ 2147483647 h 168"/>
                <a:gd name="T50" fmla="*/ 2147483647 w 224"/>
                <a:gd name="T51" fmla="*/ 2147483647 h 168"/>
                <a:gd name="T52" fmla="*/ 2147483647 w 224"/>
                <a:gd name="T53" fmla="*/ 2147483647 h 168"/>
                <a:gd name="T54" fmla="*/ 2147483647 w 224"/>
                <a:gd name="T55" fmla="*/ 2147483647 h 168"/>
                <a:gd name="T56" fmla="*/ 2147483647 w 224"/>
                <a:gd name="T57" fmla="*/ 2147483647 h 168"/>
                <a:gd name="T58" fmla="*/ 2147483647 w 224"/>
                <a:gd name="T59" fmla="*/ 2147483647 h 168"/>
                <a:gd name="T60" fmla="*/ 2147483647 w 224"/>
                <a:gd name="T61" fmla="*/ 0 h 168"/>
                <a:gd name="T62" fmla="*/ 2147483647 w 224"/>
                <a:gd name="T63" fmla="*/ 0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4"/>
                <a:gd name="T97" fmla="*/ 0 h 168"/>
                <a:gd name="T98" fmla="*/ 224 w 224"/>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4" h="168">
                  <a:moveTo>
                    <a:pt x="45" y="0"/>
                  </a:moveTo>
                  <a:lnTo>
                    <a:pt x="18" y="47"/>
                  </a:lnTo>
                  <a:lnTo>
                    <a:pt x="6" y="65"/>
                  </a:lnTo>
                  <a:lnTo>
                    <a:pt x="0" y="84"/>
                  </a:lnTo>
                  <a:lnTo>
                    <a:pt x="0" y="109"/>
                  </a:lnTo>
                  <a:lnTo>
                    <a:pt x="13" y="111"/>
                  </a:lnTo>
                  <a:lnTo>
                    <a:pt x="9" y="93"/>
                  </a:lnTo>
                  <a:lnTo>
                    <a:pt x="13" y="111"/>
                  </a:lnTo>
                  <a:lnTo>
                    <a:pt x="24" y="127"/>
                  </a:lnTo>
                  <a:lnTo>
                    <a:pt x="43" y="145"/>
                  </a:lnTo>
                  <a:lnTo>
                    <a:pt x="56" y="149"/>
                  </a:lnTo>
                  <a:lnTo>
                    <a:pt x="83" y="136"/>
                  </a:lnTo>
                  <a:lnTo>
                    <a:pt x="102" y="131"/>
                  </a:lnTo>
                  <a:lnTo>
                    <a:pt x="99" y="115"/>
                  </a:lnTo>
                  <a:lnTo>
                    <a:pt x="104" y="93"/>
                  </a:lnTo>
                  <a:lnTo>
                    <a:pt x="99" y="115"/>
                  </a:lnTo>
                  <a:lnTo>
                    <a:pt x="102" y="131"/>
                  </a:lnTo>
                  <a:lnTo>
                    <a:pt x="131" y="161"/>
                  </a:lnTo>
                  <a:lnTo>
                    <a:pt x="140" y="168"/>
                  </a:lnTo>
                  <a:lnTo>
                    <a:pt x="149" y="168"/>
                  </a:lnTo>
                  <a:lnTo>
                    <a:pt x="197" y="156"/>
                  </a:lnTo>
                  <a:lnTo>
                    <a:pt x="213" y="145"/>
                  </a:lnTo>
                  <a:lnTo>
                    <a:pt x="220" y="134"/>
                  </a:lnTo>
                  <a:lnTo>
                    <a:pt x="224" y="118"/>
                  </a:lnTo>
                  <a:lnTo>
                    <a:pt x="217" y="70"/>
                  </a:lnTo>
                  <a:lnTo>
                    <a:pt x="217" y="52"/>
                  </a:lnTo>
                  <a:lnTo>
                    <a:pt x="217" y="27"/>
                  </a:lnTo>
                  <a:lnTo>
                    <a:pt x="186" y="18"/>
                  </a:lnTo>
                  <a:lnTo>
                    <a:pt x="167" y="16"/>
                  </a:lnTo>
                  <a:lnTo>
                    <a:pt x="133" y="13"/>
                  </a:lnTo>
                  <a:lnTo>
                    <a:pt x="70" y="0"/>
                  </a:lnTo>
                  <a:lnTo>
                    <a:pt x="45" y="0"/>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18" name="Freeform 90">
              <a:extLst>
                <a:ext uri="{FF2B5EF4-FFF2-40B4-BE49-F238E27FC236}">
                  <a16:creationId xmlns="" xmlns:a16="http://schemas.microsoft.com/office/drawing/2014/main" id="{7B3D0FB9-3497-4941-B5FD-65F4E91AA70F}"/>
                </a:ext>
              </a:extLst>
            </p:cNvPr>
            <p:cNvSpPr>
              <a:spLocks/>
            </p:cNvSpPr>
            <p:nvPr/>
          </p:nvSpPr>
          <p:spPr bwMode="auto">
            <a:xfrm>
              <a:off x="3473450" y="3798888"/>
              <a:ext cx="331788" cy="471488"/>
            </a:xfrm>
            <a:custGeom>
              <a:avLst/>
              <a:gdLst>
                <a:gd name="T0" fmla="*/ 2147483647 w 209"/>
                <a:gd name="T1" fmla="*/ 2147483647 h 297"/>
                <a:gd name="T2" fmla="*/ 2147483647 w 209"/>
                <a:gd name="T3" fmla="*/ 2147483647 h 297"/>
                <a:gd name="T4" fmla="*/ 2147483647 w 209"/>
                <a:gd name="T5" fmla="*/ 2147483647 h 297"/>
                <a:gd name="T6" fmla="*/ 2147483647 w 209"/>
                <a:gd name="T7" fmla="*/ 2147483647 h 297"/>
                <a:gd name="T8" fmla="*/ 2147483647 w 209"/>
                <a:gd name="T9" fmla="*/ 2147483647 h 297"/>
                <a:gd name="T10" fmla="*/ 2147483647 w 209"/>
                <a:gd name="T11" fmla="*/ 2147483647 h 297"/>
                <a:gd name="T12" fmla="*/ 2147483647 w 209"/>
                <a:gd name="T13" fmla="*/ 2147483647 h 297"/>
                <a:gd name="T14" fmla="*/ 2147483647 w 209"/>
                <a:gd name="T15" fmla="*/ 2147483647 h 297"/>
                <a:gd name="T16" fmla="*/ 2147483647 w 209"/>
                <a:gd name="T17" fmla="*/ 2147483647 h 297"/>
                <a:gd name="T18" fmla="*/ 2147483647 w 209"/>
                <a:gd name="T19" fmla="*/ 2147483647 h 297"/>
                <a:gd name="T20" fmla="*/ 2147483647 w 209"/>
                <a:gd name="T21" fmla="*/ 2147483647 h 297"/>
                <a:gd name="T22" fmla="*/ 2147483647 w 209"/>
                <a:gd name="T23" fmla="*/ 2147483647 h 297"/>
                <a:gd name="T24" fmla="*/ 2147483647 w 209"/>
                <a:gd name="T25" fmla="*/ 2147483647 h 297"/>
                <a:gd name="T26" fmla="*/ 2147483647 w 209"/>
                <a:gd name="T27" fmla="*/ 2147483647 h 297"/>
                <a:gd name="T28" fmla="*/ 2147483647 w 209"/>
                <a:gd name="T29" fmla="*/ 2147483647 h 297"/>
                <a:gd name="T30" fmla="*/ 2147483647 w 209"/>
                <a:gd name="T31" fmla="*/ 2147483647 h 297"/>
                <a:gd name="T32" fmla="*/ 2147483647 w 209"/>
                <a:gd name="T33" fmla="*/ 2147483647 h 297"/>
                <a:gd name="T34" fmla="*/ 2147483647 w 209"/>
                <a:gd name="T35" fmla="*/ 2147483647 h 297"/>
                <a:gd name="T36" fmla="*/ 2147483647 w 209"/>
                <a:gd name="T37" fmla="*/ 2147483647 h 297"/>
                <a:gd name="T38" fmla="*/ 2147483647 w 209"/>
                <a:gd name="T39" fmla="*/ 2147483647 h 297"/>
                <a:gd name="T40" fmla="*/ 2147483647 w 209"/>
                <a:gd name="T41" fmla="*/ 2147483647 h 297"/>
                <a:gd name="T42" fmla="*/ 2147483647 w 209"/>
                <a:gd name="T43" fmla="*/ 2147483647 h 297"/>
                <a:gd name="T44" fmla="*/ 2147483647 w 209"/>
                <a:gd name="T45" fmla="*/ 0 h 297"/>
                <a:gd name="T46" fmla="*/ 2147483647 w 209"/>
                <a:gd name="T47" fmla="*/ 2147483647 h 297"/>
                <a:gd name="T48" fmla="*/ 2147483647 w 209"/>
                <a:gd name="T49" fmla="*/ 2147483647 h 297"/>
                <a:gd name="T50" fmla="*/ 2147483647 w 209"/>
                <a:gd name="T51" fmla="*/ 2147483647 h 297"/>
                <a:gd name="T52" fmla="*/ 2147483647 w 209"/>
                <a:gd name="T53" fmla="*/ 2147483647 h 297"/>
                <a:gd name="T54" fmla="*/ 2147483647 w 209"/>
                <a:gd name="T55" fmla="*/ 2147483647 h 297"/>
                <a:gd name="T56" fmla="*/ 2147483647 w 209"/>
                <a:gd name="T57" fmla="*/ 2147483647 h 297"/>
                <a:gd name="T58" fmla="*/ 2147483647 w 209"/>
                <a:gd name="T59" fmla="*/ 2147483647 h 297"/>
                <a:gd name="T60" fmla="*/ 0 w 209"/>
                <a:gd name="T61" fmla="*/ 2147483647 h 297"/>
                <a:gd name="T62" fmla="*/ 2147483647 w 209"/>
                <a:gd name="T63" fmla="*/ 2147483647 h 297"/>
                <a:gd name="T64" fmla="*/ 2147483647 w 209"/>
                <a:gd name="T65" fmla="*/ 2147483647 h 297"/>
                <a:gd name="T66" fmla="*/ 2147483647 w 209"/>
                <a:gd name="T67" fmla="*/ 2147483647 h 297"/>
                <a:gd name="T68" fmla="*/ 2147483647 w 209"/>
                <a:gd name="T69" fmla="*/ 2147483647 h 297"/>
                <a:gd name="T70" fmla="*/ 2147483647 w 209"/>
                <a:gd name="T71" fmla="*/ 2147483647 h 2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9"/>
                <a:gd name="T109" fmla="*/ 0 h 297"/>
                <a:gd name="T110" fmla="*/ 209 w 209"/>
                <a:gd name="T111" fmla="*/ 297 h 2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9" h="297">
                  <a:moveTo>
                    <a:pt x="172" y="297"/>
                  </a:moveTo>
                  <a:lnTo>
                    <a:pt x="175" y="249"/>
                  </a:lnTo>
                  <a:lnTo>
                    <a:pt x="186" y="202"/>
                  </a:lnTo>
                  <a:lnTo>
                    <a:pt x="204" y="138"/>
                  </a:lnTo>
                  <a:lnTo>
                    <a:pt x="209" y="116"/>
                  </a:lnTo>
                  <a:lnTo>
                    <a:pt x="206" y="93"/>
                  </a:lnTo>
                  <a:lnTo>
                    <a:pt x="193" y="59"/>
                  </a:lnTo>
                  <a:lnTo>
                    <a:pt x="179" y="32"/>
                  </a:lnTo>
                  <a:lnTo>
                    <a:pt x="163" y="23"/>
                  </a:lnTo>
                  <a:lnTo>
                    <a:pt x="156" y="25"/>
                  </a:lnTo>
                  <a:lnTo>
                    <a:pt x="150" y="38"/>
                  </a:lnTo>
                  <a:lnTo>
                    <a:pt x="152" y="59"/>
                  </a:lnTo>
                  <a:lnTo>
                    <a:pt x="154" y="88"/>
                  </a:lnTo>
                  <a:lnTo>
                    <a:pt x="145" y="122"/>
                  </a:lnTo>
                  <a:lnTo>
                    <a:pt x="122" y="147"/>
                  </a:lnTo>
                  <a:lnTo>
                    <a:pt x="120" y="152"/>
                  </a:lnTo>
                  <a:lnTo>
                    <a:pt x="113" y="159"/>
                  </a:lnTo>
                  <a:lnTo>
                    <a:pt x="100" y="147"/>
                  </a:lnTo>
                  <a:lnTo>
                    <a:pt x="93" y="102"/>
                  </a:lnTo>
                  <a:lnTo>
                    <a:pt x="86" y="61"/>
                  </a:lnTo>
                  <a:lnTo>
                    <a:pt x="88" y="32"/>
                  </a:lnTo>
                  <a:lnTo>
                    <a:pt x="91" y="9"/>
                  </a:lnTo>
                  <a:lnTo>
                    <a:pt x="79" y="0"/>
                  </a:lnTo>
                  <a:lnTo>
                    <a:pt x="70" y="4"/>
                  </a:lnTo>
                  <a:lnTo>
                    <a:pt x="50" y="29"/>
                  </a:lnTo>
                  <a:lnTo>
                    <a:pt x="36" y="63"/>
                  </a:lnTo>
                  <a:lnTo>
                    <a:pt x="36" y="93"/>
                  </a:lnTo>
                  <a:lnTo>
                    <a:pt x="32" y="147"/>
                  </a:lnTo>
                  <a:lnTo>
                    <a:pt x="32" y="193"/>
                  </a:lnTo>
                  <a:lnTo>
                    <a:pt x="27" y="218"/>
                  </a:lnTo>
                  <a:lnTo>
                    <a:pt x="0" y="270"/>
                  </a:lnTo>
                  <a:lnTo>
                    <a:pt x="25" y="270"/>
                  </a:lnTo>
                  <a:lnTo>
                    <a:pt x="88" y="283"/>
                  </a:lnTo>
                  <a:lnTo>
                    <a:pt x="122" y="286"/>
                  </a:lnTo>
                  <a:lnTo>
                    <a:pt x="141" y="288"/>
                  </a:lnTo>
                  <a:lnTo>
                    <a:pt x="172" y="297"/>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19" name="Freeform 91">
              <a:extLst>
                <a:ext uri="{FF2B5EF4-FFF2-40B4-BE49-F238E27FC236}">
                  <a16:creationId xmlns="" xmlns:a16="http://schemas.microsoft.com/office/drawing/2014/main" id="{9E042151-DC56-3A48-8B99-08F9959A1B21}"/>
                </a:ext>
              </a:extLst>
            </p:cNvPr>
            <p:cNvSpPr>
              <a:spLocks/>
            </p:cNvSpPr>
            <p:nvPr/>
          </p:nvSpPr>
          <p:spPr bwMode="auto">
            <a:xfrm>
              <a:off x="3609975" y="3762375"/>
              <a:ext cx="107950" cy="288925"/>
            </a:xfrm>
            <a:custGeom>
              <a:avLst/>
              <a:gdLst>
                <a:gd name="T0" fmla="*/ 2147483647 w 68"/>
                <a:gd name="T1" fmla="*/ 2147483647 h 182"/>
                <a:gd name="T2" fmla="*/ 2147483647 w 68"/>
                <a:gd name="T3" fmla="*/ 2147483647 h 182"/>
                <a:gd name="T4" fmla="*/ 2147483647 w 68"/>
                <a:gd name="T5" fmla="*/ 2147483647 h 182"/>
                <a:gd name="T6" fmla="*/ 2147483647 w 68"/>
                <a:gd name="T7" fmla="*/ 2147483647 h 182"/>
                <a:gd name="T8" fmla="*/ 2147483647 w 68"/>
                <a:gd name="T9" fmla="*/ 2147483647 h 182"/>
                <a:gd name="T10" fmla="*/ 2147483647 w 68"/>
                <a:gd name="T11" fmla="*/ 2147483647 h 182"/>
                <a:gd name="T12" fmla="*/ 2147483647 w 68"/>
                <a:gd name="T13" fmla="*/ 2147483647 h 182"/>
                <a:gd name="T14" fmla="*/ 2147483647 w 68"/>
                <a:gd name="T15" fmla="*/ 2147483647 h 182"/>
                <a:gd name="T16" fmla="*/ 2147483647 w 68"/>
                <a:gd name="T17" fmla="*/ 2147483647 h 182"/>
                <a:gd name="T18" fmla="*/ 0 w 68"/>
                <a:gd name="T19" fmla="*/ 2147483647 h 182"/>
                <a:gd name="T20" fmla="*/ 2147483647 w 68"/>
                <a:gd name="T21" fmla="*/ 2147483647 h 182"/>
                <a:gd name="T22" fmla="*/ 2147483647 w 68"/>
                <a:gd name="T23" fmla="*/ 2147483647 h 182"/>
                <a:gd name="T24" fmla="*/ 2147483647 w 68"/>
                <a:gd name="T25" fmla="*/ 2147483647 h 182"/>
                <a:gd name="T26" fmla="*/ 2147483647 w 68"/>
                <a:gd name="T27" fmla="*/ 0 h 182"/>
                <a:gd name="T28" fmla="*/ 2147483647 w 68"/>
                <a:gd name="T29" fmla="*/ 2147483647 h 182"/>
                <a:gd name="T30" fmla="*/ 2147483647 w 68"/>
                <a:gd name="T31" fmla="*/ 2147483647 h 182"/>
                <a:gd name="T32" fmla="*/ 2147483647 w 68"/>
                <a:gd name="T33" fmla="*/ 2147483647 h 1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182"/>
                <a:gd name="T53" fmla="*/ 68 w 68"/>
                <a:gd name="T54" fmla="*/ 182 h 1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182">
                  <a:moveTo>
                    <a:pt x="64" y="61"/>
                  </a:moveTo>
                  <a:lnTo>
                    <a:pt x="66" y="82"/>
                  </a:lnTo>
                  <a:lnTo>
                    <a:pt x="68" y="111"/>
                  </a:lnTo>
                  <a:lnTo>
                    <a:pt x="59" y="145"/>
                  </a:lnTo>
                  <a:lnTo>
                    <a:pt x="36" y="170"/>
                  </a:lnTo>
                  <a:lnTo>
                    <a:pt x="34" y="175"/>
                  </a:lnTo>
                  <a:lnTo>
                    <a:pt x="27" y="182"/>
                  </a:lnTo>
                  <a:lnTo>
                    <a:pt x="14" y="170"/>
                  </a:lnTo>
                  <a:lnTo>
                    <a:pt x="7" y="125"/>
                  </a:lnTo>
                  <a:lnTo>
                    <a:pt x="0" y="84"/>
                  </a:lnTo>
                  <a:lnTo>
                    <a:pt x="2" y="55"/>
                  </a:lnTo>
                  <a:lnTo>
                    <a:pt x="11" y="39"/>
                  </a:lnTo>
                  <a:lnTo>
                    <a:pt x="23" y="9"/>
                  </a:lnTo>
                  <a:lnTo>
                    <a:pt x="36" y="0"/>
                  </a:lnTo>
                  <a:lnTo>
                    <a:pt x="45" y="9"/>
                  </a:lnTo>
                  <a:lnTo>
                    <a:pt x="50" y="27"/>
                  </a:lnTo>
                  <a:lnTo>
                    <a:pt x="64" y="61"/>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20" name="Freeform 92">
              <a:extLst>
                <a:ext uri="{FF2B5EF4-FFF2-40B4-BE49-F238E27FC236}">
                  <a16:creationId xmlns="" xmlns:a16="http://schemas.microsoft.com/office/drawing/2014/main" id="{A60FF79E-B9C3-FF45-9F0D-99993E503687}"/>
                </a:ext>
              </a:extLst>
            </p:cNvPr>
            <p:cNvSpPr>
              <a:spLocks/>
            </p:cNvSpPr>
            <p:nvPr/>
          </p:nvSpPr>
          <p:spPr bwMode="auto">
            <a:xfrm>
              <a:off x="4294188" y="4483100"/>
              <a:ext cx="241300" cy="312738"/>
            </a:xfrm>
            <a:custGeom>
              <a:avLst/>
              <a:gdLst>
                <a:gd name="T0" fmla="*/ 2147483647 w 152"/>
                <a:gd name="T1" fmla="*/ 2147483647 h 197"/>
                <a:gd name="T2" fmla="*/ 2147483647 w 152"/>
                <a:gd name="T3" fmla="*/ 2147483647 h 197"/>
                <a:gd name="T4" fmla="*/ 2147483647 w 152"/>
                <a:gd name="T5" fmla="*/ 2147483647 h 197"/>
                <a:gd name="T6" fmla="*/ 2147483647 w 152"/>
                <a:gd name="T7" fmla="*/ 2147483647 h 197"/>
                <a:gd name="T8" fmla="*/ 2147483647 w 152"/>
                <a:gd name="T9" fmla="*/ 2147483647 h 197"/>
                <a:gd name="T10" fmla="*/ 2147483647 w 152"/>
                <a:gd name="T11" fmla="*/ 2147483647 h 197"/>
                <a:gd name="T12" fmla="*/ 2147483647 w 152"/>
                <a:gd name="T13" fmla="*/ 2147483647 h 197"/>
                <a:gd name="T14" fmla="*/ 2147483647 w 152"/>
                <a:gd name="T15" fmla="*/ 2147483647 h 197"/>
                <a:gd name="T16" fmla="*/ 2147483647 w 152"/>
                <a:gd name="T17" fmla="*/ 0 h 197"/>
                <a:gd name="T18" fmla="*/ 2147483647 w 152"/>
                <a:gd name="T19" fmla="*/ 2147483647 h 197"/>
                <a:gd name="T20" fmla="*/ 2147483647 w 152"/>
                <a:gd name="T21" fmla="*/ 2147483647 h 197"/>
                <a:gd name="T22" fmla="*/ 2147483647 w 152"/>
                <a:gd name="T23" fmla="*/ 2147483647 h 197"/>
                <a:gd name="T24" fmla="*/ 2147483647 w 152"/>
                <a:gd name="T25" fmla="*/ 2147483647 h 197"/>
                <a:gd name="T26" fmla="*/ 2147483647 w 152"/>
                <a:gd name="T27" fmla="*/ 2147483647 h 197"/>
                <a:gd name="T28" fmla="*/ 2147483647 w 152"/>
                <a:gd name="T29" fmla="*/ 2147483647 h 197"/>
                <a:gd name="T30" fmla="*/ 2147483647 w 152"/>
                <a:gd name="T31" fmla="*/ 2147483647 h 197"/>
                <a:gd name="T32" fmla="*/ 2147483647 w 152"/>
                <a:gd name="T33" fmla="*/ 2147483647 h 197"/>
                <a:gd name="T34" fmla="*/ 0 w 152"/>
                <a:gd name="T35" fmla="*/ 2147483647 h 197"/>
                <a:gd name="T36" fmla="*/ 2147483647 w 152"/>
                <a:gd name="T37" fmla="*/ 2147483647 h 197"/>
                <a:gd name="T38" fmla="*/ 2147483647 w 152"/>
                <a:gd name="T39" fmla="*/ 2147483647 h 197"/>
                <a:gd name="T40" fmla="*/ 2147483647 w 152"/>
                <a:gd name="T41" fmla="*/ 2147483647 h 197"/>
                <a:gd name="T42" fmla="*/ 2147483647 w 152"/>
                <a:gd name="T43" fmla="*/ 2147483647 h 197"/>
                <a:gd name="T44" fmla="*/ 2147483647 w 152"/>
                <a:gd name="T45" fmla="*/ 2147483647 h 197"/>
                <a:gd name="T46" fmla="*/ 2147483647 w 152"/>
                <a:gd name="T47" fmla="*/ 2147483647 h 197"/>
                <a:gd name="T48" fmla="*/ 2147483647 w 152"/>
                <a:gd name="T49" fmla="*/ 2147483647 h 197"/>
                <a:gd name="T50" fmla="*/ 2147483647 w 152"/>
                <a:gd name="T51" fmla="*/ 2147483647 h 197"/>
                <a:gd name="T52" fmla="*/ 2147483647 w 152"/>
                <a:gd name="T53" fmla="*/ 2147483647 h 19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2"/>
                <a:gd name="T82" fmla="*/ 0 h 197"/>
                <a:gd name="T83" fmla="*/ 152 w 152"/>
                <a:gd name="T84" fmla="*/ 197 h 19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2" h="197">
                  <a:moveTo>
                    <a:pt x="100" y="197"/>
                  </a:moveTo>
                  <a:lnTo>
                    <a:pt x="118" y="172"/>
                  </a:lnTo>
                  <a:lnTo>
                    <a:pt x="127" y="156"/>
                  </a:lnTo>
                  <a:lnTo>
                    <a:pt x="134" y="145"/>
                  </a:lnTo>
                  <a:lnTo>
                    <a:pt x="147" y="95"/>
                  </a:lnTo>
                  <a:lnTo>
                    <a:pt x="152" y="31"/>
                  </a:lnTo>
                  <a:lnTo>
                    <a:pt x="150" y="16"/>
                  </a:lnTo>
                  <a:lnTo>
                    <a:pt x="143" y="4"/>
                  </a:lnTo>
                  <a:lnTo>
                    <a:pt x="131" y="0"/>
                  </a:lnTo>
                  <a:lnTo>
                    <a:pt x="118" y="11"/>
                  </a:lnTo>
                  <a:lnTo>
                    <a:pt x="111" y="31"/>
                  </a:lnTo>
                  <a:lnTo>
                    <a:pt x="102" y="50"/>
                  </a:lnTo>
                  <a:lnTo>
                    <a:pt x="86" y="68"/>
                  </a:lnTo>
                  <a:lnTo>
                    <a:pt x="66" y="79"/>
                  </a:lnTo>
                  <a:lnTo>
                    <a:pt x="36" y="97"/>
                  </a:lnTo>
                  <a:lnTo>
                    <a:pt x="20" y="104"/>
                  </a:lnTo>
                  <a:lnTo>
                    <a:pt x="11" y="115"/>
                  </a:lnTo>
                  <a:lnTo>
                    <a:pt x="0" y="143"/>
                  </a:lnTo>
                  <a:lnTo>
                    <a:pt x="7" y="147"/>
                  </a:lnTo>
                  <a:lnTo>
                    <a:pt x="20" y="147"/>
                  </a:lnTo>
                  <a:lnTo>
                    <a:pt x="54" y="136"/>
                  </a:lnTo>
                  <a:lnTo>
                    <a:pt x="66" y="131"/>
                  </a:lnTo>
                  <a:lnTo>
                    <a:pt x="77" y="131"/>
                  </a:lnTo>
                  <a:lnTo>
                    <a:pt x="86" y="140"/>
                  </a:lnTo>
                  <a:lnTo>
                    <a:pt x="91" y="172"/>
                  </a:lnTo>
                  <a:lnTo>
                    <a:pt x="95" y="186"/>
                  </a:lnTo>
                  <a:lnTo>
                    <a:pt x="100" y="197"/>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21" name="Freeform 93">
              <a:extLst>
                <a:ext uri="{FF2B5EF4-FFF2-40B4-BE49-F238E27FC236}">
                  <a16:creationId xmlns="" xmlns:a16="http://schemas.microsoft.com/office/drawing/2014/main" id="{1DA71384-D9C3-A547-8B33-2A8E8F736527}"/>
                </a:ext>
              </a:extLst>
            </p:cNvPr>
            <p:cNvSpPr>
              <a:spLocks/>
            </p:cNvSpPr>
            <p:nvPr/>
          </p:nvSpPr>
          <p:spPr bwMode="auto">
            <a:xfrm>
              <a:off x="4117975" y="4691063"/>
              <a:ext cx="334963" cy="431800"/>
            </a:xfrm>
            <a:custGeom>
              <a:avLst/>
              <a:gdLst>
                <a:gd name="T0" fmla="*/ 2147483647 w 211"/>
                <a:gd name="T1" fmla="*/ 2147483647 h 272"/>
                <a:gd name="T2" fmla="*/ 2147483647 w 211"/>
                <a:gd name="T3" fmla="*/ 2147483647 h 272"/>
                <a:gd name="T4" fmla="*/ 2147483647 w 211"/>
                <a:gd name="T5" fmla="*/ 2147483647 h 272"/>
                <a:gd name="T6" fmla="*/ 2147483647 w 211"/>
                <a:gd name="T7" fmla="*/ 2147483647 h 272"/>
                <a:gd name="T8" fmla="*/ 2147483647 w 211"/>
                <a:gd name="T9" fmla="*/ 2147483647 h 272"/>
                <a:gd name="T10" fmla="*/ 0 w 211"/>
                <a:gd name="T11" fmla="*/ 2147483647 h 272"/>
                <a:gd name="T12" fmla="*/ 2147483647 w 211"/>
                <a:gd name="T13" fmla="*/ 2147483647 h 272"/>
                <a:gd name="T14" fmla="*/ 2147483647 w 211"/>
                <a:gd name="T15" fmla="*/ 2147483647 h 272"/>
                <a:gd name="T16" fmla="*/ 2147483647 w 211"/>
                <a:gd name="T17" fmla="*/ 2147483647 h 272"/>
                <a:gd name="T18" fmla="*/ 2147483647 w 211"/>
                <a:gd name="T19" fmla="*/ 2147483647 h 272"/>
                <a:gd name="T20" fmla="*/ 2147483647 w 211"/>
                <a:gd name="T21" fmla="*/ 2147483647 h 272"/>
                <a:gd name="T22" fmla="*/ 2147483647 w 211"/>
                <a:gd name="T23" fmla="*/ 2147483647 h 272"/>
                <a:gd name="T24" fmla="*/ 2147483647 w 211"/>
                <a:gd name="T25" fmla="*/ 2147483647 h 272"/>
                <a:gd name="T26" fmla="*/ 2147483647 w 211"/>
                <a:gd name="T27" fmla="*/ 2147483647 h 272"/>
                <a:gd name="T28" fmla="*/ 2147483647 w 211"/>
                <a:gd name="T29" fmla="*/ 2147483647 h 272"/>
                <a:gd name="T30" fmla="*/ 2147483647 w 211"/>
                <a:gd name="T31" fmla="*/ 2147483647 h 272"/>
                <a:gd name="T32" fmla="*/ 2147483647 w 211"/>
                <a:gd name="T33" fmla="*/ 2147483647 h 272"/>
                <a:gd name="T34" fmla="*/ 2147483647 w 211"/>
                <a:gd name="T35" fmla="*/ 2147483647 h 272"/>
                <a:gd name="T36" fmla="*/ 2147483647 w 211"/>
                <a:gd name="T37" fmla="*/ 2147483647 h 272"/>
                <a:gd name="T38" fmla="*/ 2147483647 w 211"/>
                <a:gd name="T39" fmla="*/ 0 h 272"/>
                <a:gd name="T40" fmla="*/ 2147483647 w 211"/>
                <a:gd name="T41" fmla="*/ 0 h 272"/>
                <a:gd name="T42" fmla="*/ 2147483647 w 211"/>
                <a:gd name="T43" fmla="*/ 2147483647 h 272"/>
                <a:gd name="T44" fmla="*/ 2147483647 w 211"/>
                <a:gd name="T45" fmla="*/ 2147483647 h 272"/>
                <a:gd name="T46" fmla="*/ 2147483647 w 211"/>
                <a:gd name="T47" fmla="*/ 2147483647 h 272"/>
                <a:gd name="T48" fmla="*/ 2147483647 w 211"/>
                <a:gd name="T49" fmla="*/ 2147483647 h 2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1"/>
                <a:gd name="T76" fmla="*/ 0 h 272"/>
                <a:gd name="T77" fmla="*/ 211 w 211"/>
                <a:gd name="T78" fmla="*/ 272 h 2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1" h="272">
                  <a:moveTo>
                    <a:pt x="111" y="12"/>
                  </a:moveTo>
                  <a:lnTo>
                    <a:pt x="79" y="59"/>
                  </a:lnTo>
                  <a:lnTo>
                    <a:pt x="61" y="91"/>
                  </a:lnTo>
                  <a:lnTo>
                    <a:pt x="18" y="166"/>
                  </a:lnTo>
                  <a:lnTo>
                    <a:pt x="4" y="216"/>
                  </a:lnTo>
                  <a:lnTo>
                    <a:pt x="0" y="245"/>
                  </a:lnTo>
                  <a:lnTo>
                    <a:pt x="2" y="259"/>
                  </a:lnTo>
                  <a:lnTo>
                    <a:pt x="9" y="266"/>
                  </a:lnTo>
                  <a:lnTo>
                    <a:pt x="18" y="272"/>
                  </a:lnTo>
                  <a:lnTo>
                    <a:pt x="34" y="272"/>
                  </a:lnTo>
                  <a:lnTo>
                    <a:pt x="52" y="259"/>
                  </a:lnTo>
                  <a:lnTo>
                    <a:pt x="86" y="234"/>
                  </a:lnTo>
                  <a:lnTo>
                    <a:pt x="104" y="218"/>
                  </a:lnTo>
                  <a:lnTo>
                    <a:pt x="127" y="186"/>
                  </a:lnTo>
                  <a:lnTo>
                    <a:pt x="152" y="152"/>
                  </a:lnTo>
                  <a:lnTo>
                    <a:pt x="211" y="66"/>
                  </a:lnTo>
                  <a:lnTo>
                    <a:pt x="206" y="55"/>
                  </a:lnTo>
                  <a:lnTo>
                    <a:pt x="202" y="41"/>
                  </a:lnTo>
                  <a:lnTo>
                    <a:pt x="197" y="9"/>
                  </a:lnTo>
                  <a:lnTo>
                    <a:pt x="188" y="0"/>
                  </a:lnTo>
                  <a:lnTo>
                    <a:pt x="177" y="0"/>
                  </a:lnTo>
                  <a:lnTo>
                    <a:pt x="165" y="5"/>
                  </a:lnTo>
                  <a:lnTo>
                    <a:pt x="131" y="16"/>
                  </a:lnTo>
                  <a:lnTo>
                    <a:pt x="118" y="16"/>
                  </a:lnTo>
                  <a:lnTo>
                    <a:pt x="111" y="12"/>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22" name="Freeform 94">
              <a:extLst>
                <a:ext uri="{FF2B5EF4-FFF2-40B4-BE49-F238E27FC236}">
                  <a16:creationId xmlns="" xmlns:a16="http://schemas.microsoft.com/office/drawing/2014/main" id="{71D628C2-801D-F547-A5FA-D804B42EE186}"/>
                </a:ext>
              </a:extLst>
            </p:cNvPr>
            <p:cNvSpPr>
              <a:spLocks/>
            </p:cNvSpPr>
            <p:nvPr/>
          </p:nvSpPr>
          <p:spPr bwMode="auto">
            <a:xfrm>
              <a:off x="3348038" y="4460875"/>
              <a:ext cx="355600" cy="266700"/>
            </a:xfrm>
            <a:custGeom>
              <a:avLst/>
              <a:gdLst>
                <a:gd name="T0" fmla="*/ 0 w 224"/>
                <a:gd name="T1" fmla="*/ 2147483647 h 168"/>
                <a:gd name="T2" fmla="*/ 0 w 224"/>
                <a:gd name="T3" fmla="*/ 2147483647 h 168"/>
                <a:gd name="T4" fmla="*/ 0 w 224"/>
                <a:gd name="T5" fmla="*/ 2147483647 h 168"/>
                <a:gd name="T6" fmla="*/ 2147483647 w 224"/>
                <a:gd name="T7" fmla="*/ 2147483647 h 168"/>
                <a:gd name="T8" fmla="*/ 2147483647 w 224"/>
                <a:gd name="T9" fmla="*/ 0 h 168"/>
                <a:gd name="T10" fmla="*/ 2147483647 w 224"/>
                <a:gd name="T11" fmla="*/ 0 h 168"/>
                <a:gd name="T12" fmla="*/ 2147483647 w 224"/>
                <a:gd name="T13" fmla="*/ 2147483647 h 168"/>
                <a:gd name="T14" fmla="*/ 2147483647 w 224"/>
                <a:gd name="T15" fmla="*/ 2147483647 h 168"/>
                <a:gd name="T16" fmla="*/ 2147483647 w 224"/>
                <a:gd name="T17" fmla="*/ 2147483647 h 168"/>
                <a:gd name="T18" fmla="*/ 2147483647 w 224"/>
                <a:gd name="T19" fmla="*/ 2147483647 h 168"/>
                <a:gd name="T20" fmla="*/ 2147483647 w 224"/>
                <a:gd name="T21" fmla="*/ 2147483647 h 168"/>
                <a:gd name="T22" fmla="*/ 2147483647 w 224"/>
                <a:gd name="T23" fmla="*/ 2147483647 h 168"/>
                <a:gd name="T24" fmla="*/ 2147483647 w 224"/>
                <a:gd name="T25" fmla="*/ 2147483647 h 168"/>
                <a:gd name="T26" fmla="*/ 2147483647 w 224"/>
                <a:gd name="T27" fmla="*/ 2147483647 h 168"/>
                <a:gd name="T28" fmla="*/ 2147483647 w 224"/>
                <a:gd name="T29" fmla="*/ 2147483647 h 168"/>
                <a:gd name="T30" fmla="*/ 2147483647 w 224"/>
                <a:gd name="T31" fmla="*/ 2147483647 h 168"/>
                <a:gd name="T32" fmla="*/ 2147483647 w 224"/>
                <a:gd name="T33" fmla="*/ 2147483647 h 168"/>
                <a:gd name="T34" fmla="*/ 2147483647 w 224"/>
                <a:gd name="T35" fmla="*/ 2147483647 h 168"/>
                <a:gd name="T36" fmla="*/ 2147483647 w 224"/>
                <a:gd name="T37" fmla="*/ 2147483647 h 168"/>
                <a:gd name="T38" fmla="*/ 2147483647 w 224"/>
                <a:gd name="T39" fmla="*/ 2147483647 h 168"/>
                <a:gd name="T40" fmla="*/ 2147483647 w 224"/>
                <a:gd name="T41" fmla="*/ 2147483647 h 168"/>
                <a:gd name="T42" fmla="*/ 2147483647 w 224"/>
                <a:gd name="T43" fmla="*/ 2147483647 h 168"/>
                <a:gd name="T44" fmla="*/ 2147483647 w 224"/>
                <a:gd name="T45" fmla="*/ 2147483647 h 168"/>
                <a:gd name="T46" fmla="*/ 2147483647 w 224"/>
                <a:gd name="T47" fmla="*/ 2147483647 h 168"/>
                <a:gd name="T48" fmla="*/ 2147483647 w 224"/>
                <a:gd name="T49" fmla="*/ 2147483647 h 168"/>
                <a:gd name="T50" fmla="*/ 2147483647 w 224"/>
                <a:gd name="T51" fmla="*/ 2147483647 h 168"/>
                <a:gd name="T52" fmla="*/ 2147483647 w 224"/>
                <a:gd name="T53" fmla="*/ 2147483647 h 168"/>
                <a:gd name="T54" fmla="*/ 2147483647 w 224"/>
                <a:gd name="T55" fmla="*/ 2147483647 h 168"/>
                <a:gd name="T56" fmla="*/ 2147483647 w 224"/>
                <a:gd name="T57" fmla="*/ 2147483647 h 168"/>
                <a:gd name="T58" fmla="*/ 2147483647 w 224"/>
                <a:gd name="T59" fmla="*/ 2147483647 h 168"/>
                <a:gd name="T60" fmla="*/ 0 w 224"/>
                <a:gd name="T61" fmla="*/ 2147483647 h 1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4"/>
                <a:gd name="T94" fmla="*/ 0 h 168"/>
                <a:gd name="T95" fmla="*/ 224 w 224"/>
                <a:gd name="T96" fmla="*/ 168 h 1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4" h="168">
                  <a:moveTo>
                    <a:pt x="0" y="123"/>
                  </a:moveTo>
                  <a:lnTo>
                    <a:pt x="0" y="79"/>
                  </a:lnTo>
                  <a:lnTo>
                    <a:pt x="0" y="48"/>
                  </a:lnTo>
                  <a:lnTo>
                    <a:pt x="4" y="27"/>
                  </a:lnTo>
                  <a:lnTo>
                    <a:pt x="20" y="0"/>
                  </a:lnTo>
                  <a:lnTo>
                    <a:pt x="47" y="0"/>
                  </a:lnTo>
                  <a:lnTo>
                    <a:pt x="54" y="11"/>
                  </a:lnTo>
                  <a:lnTo>
                    <a:pt x="34" y="55"/>
                  </a:lnTo>
                  <a:lnTo>
                    <a:pt x="54" y="11"/>
                  </a:lnTo>
                  <a:lnTo>
                    <a:pt x="63" y="5"/>
                  </a:lnTo>
                  <a:lnTo>
                    <a:pt x="72" y="2"/>
                  </a:lnTo>
                  <a:lnTo>
                    <a:pt x="93" y="5"/>
                  </a:lnTo>
                  <a:lnTo>
                    <a:pt x="127" y="18"/>
                  </a:lnTo>
                  <a:lnTo>
                    <a:pt x="136" y="41"/>
                  </a:lnTo>
                  <a:lnTo>
                    <a:pt x="133" y="59"/>
                  </a:lnTo>
                  <a:lnTo>
                    <a:pt x="124" y="84"/>
                  </a:lnTo>
                  <a:lnTo>
                    <a:pt x="133" y="59"/>
                  </a:lnTo>
                  <a:lnTo>
                    <a:pt x="136" y="41"/>
                  </a:lnTo>
                  <a:lnTo>
                    <a:pt x="147" y="32"/>
                  </a:lnTo>
                  <a:lnTo>
                    <a:pt x="172" y="30"/>
                  </a:lnTo>
                  <a:lnTo>
                    <a:pt x="192" y="32"/>
                  </a:lnTo>
                  <a:lnTo>
                    <a:pt x="213" y="36"/>
                  </a:lnTo>
                  <a:lnTo>
                    <a:pt x="220" y="48"/>
                  </a:lnTo>
                  <a:lnTo>
                    <a:pt x="224" y="82"/>
                  </a:lnTo>
                  <a:lnTo>
                    <a:pt x="217" y="102"/>
                  </a:lnTo>
                  <a:lnTo>
                    <a:pt x="192" y="138"/>
                  </a:lnTo>
                  <a:lnTo>
                    <a:pt x="176" y="168"/>
                  </a:lnTo>
                  <a:lnTo>
                    <a:pt x="138" y="168"/>
                  </a:lnTo>
                  <a:lnTo>
                    <a:pt x="97" y="157"/>
                  </a:lnTo>
                  <a:lnTo>
                    <a:pt x="49" y="145"/>
                  </a:lnTo>
                  <a:lnTo>
                    <a:pt x="0" y="123"/>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23" name="Freeform 95">
              <a:extLst>
                <a:ext uri="{FF2B5EF4-FFF2-40B4-BE49-F238E27FC236}">
                  <a16:creationId xmlns="" xmlns:a16="http://schemas.microsoft.com/office/drawing/2014/main" id="{EDE74D3B-224B-7B43-A1FC-727A79BD9DF5}"/>
                </a:ext>
              </a:extLst>
            </p:cNvPr>
            <p:cNvSpPr>
              <a:spLocks/>
            </p:cNvSpPr>
            <p:nvPr/>
          </p:nvSpPr>
          <p:spPr bwMode="auto">
            <a:xfrm>
              <a:off x="3192463" y="4656138"/>
              <a:ext cx="434975" cy="500063"/>
            </a:xfrm>
            <a:custGeom>
              <a:avLst/>
              <a:gdLst>
                <a:gd name="T0" fmla="*/ 2147483647 w 274"/>
                <a:gd name="T1" fmla="*/ 2147483647 h 315"/>
                <a:gd name="T2" fmla="*/ 2147483647 w 274"/>
                <a:gd name="T3" fmla="*/ 2147483647 h 315"/>
                <a:gd name="T4" fmla="*/ 2147483647 w 274"/>
                <a:gd name="T5" fmla="*/ 2147483647 h 315"/>
                <a:gd name="T6" fmla="*/ 2147483647 w 274"/>
                <a:gd name="T7" fmla="*/ 2147483647 h 315"/>
                <a:gd name="T8" fmla="*/ 2147483647 w 274"/>
                <a:gd name="T9" fmla="*/ 0 h 315"/>
                <a:gd name="T10" fmla="*/ 2147483647 w 274"/>
                <a:gd name="T11" fmla="*/ 2147483647 h 315"/>
                <a:gd name="T12" fmla="*/ 2147483647 w 274"/>
                <a:gd name="T13" fmla="*/ 2147483647 h 315"/>
                <a:gd name="T14" fmla="*/ 2147483647 w 274"/>
                <a:gd name="T15" fmla="*/ 2147483647 h 315"/>
                <a:gd name="T16" fmla="*/ 0 w 274"/>
                <a:gd name="T17" fmla="*/ 2147483647 h 315"/>
                <a:gd name="T18" fmla="*/ 0 w 274"/>
                <a:gd name="T19" fmla="*/ 2147483647 h 315"/>
                <a:gd name="T20" fmla="*/ 2147483647 w 274"/>
                <a:gd name="T21" fmla="*/ 2147483647 h 315"/>
                <a:gd name="T22" fmla="*/ 2147483647 w 274"/>
                <a:gd name="T23" fmla="*/ 2147483647 h 315"/>
                <a:gd name="T24" fmla="*/ 2147483647 w 274"/>
                <a:gd name="T25" fmla="*/ 2147483647 h 315"/>
                <a:gd name="T26" fmla="*/ 2147483647 w 274"/>
                <a:gd name="T27" fmla="*/ 2147483647 h 315"/>
                <a:gd name="T28" fmla="*/ 2147483647 w 274"/>
                <a:gd name="T29" fmla="*/ 2147483647 h 315"/>
                <a:gd name="T30" fmla="*/ 2147483647 w 274"/>
                <a:gd name="T31" fmla="*/ 2147483647 h 315"/>
                <a:gd name="T32" fmla="*/ 2147483647 w 274"/>
                <a:gd name="T33" fmla="*/ 2147483647 h 315"/>
                <a:gd name="T34" fmla="*/ 2147483647 w 274"/>
                <a:gd name="T35" fmla="*/ 2147483647 h 315"/>
                <a:gd name="T36" fmla="*/ 2147483647 w 274"/>
                <a:gd name="T37" fmla="*/ 2147483647 h 315"/>
                <a:gd name="T38" fmla="*/ 2147483647 w 274"/>
                <a:gd name="T39" fmla="*/ 2147483647 h 315"/>
                <a:gd name="T40" fmla="*/ 2147483647 w 274"/>
                <a:gd name="T41" fmla="*/ 2147483647 h 315"/>
                <a:gd name="T42" fmla="*/ 2147483647 w 274"/>
                <a:gd name="T43" fmla="*/ 2147483647 h 315"/>
                <a:gd name="T44" fmla="*/ 2147483647 w 274"/>
                <a:gd name="T45" fmla="*/ 2147483647 h 315"/>
                <a:gd name="T46" fmla="*/ 2147483647 w 274"/>
                <a:gd name="T47" fmla="*/ 2147483647 h 315"/>
                <a:gd name="T48" fmla="*/ 2147483647 w 274"/>
                <a:gd name="T49" fmla="*/ 2147483647 h 315"/>
                <a:gd name="T50" fmla="*/ 2147483647 w 274"/>
                <a:gd name="T51" fmla="*/ 2147483647 h 315"/>
                <a:gd name="T52" fmla="*/ 2147483647 w 274"/>
                <a:gd name="T53" fmla="*/ 2147483647 h 315"/>
                <a:gd name="T54" fmla="*/ 2147483647 w 274"/>
                <a:gd name="T55" fmla="*/ 2147483647 h 315"/>
                <a:gd name="T56" fmla="*/ 2147483647 w 274"/>
                <a:gd name="T57" fmla="*/ 2147483647 h 315"/>
                <a:gd name="T58" fmla="*/ 2147483647 w 274"/>
                <a:gd name="T59" fmla="*/ 2147483647 h 315"/>
                <a:gd name="T60" fmla="*/ 2147483647 w 274"/>
                <a:gd name="T61" fmla="*/ 2147483647 h 315"/>
                <a:gd name="T62" fmla="*/ 2147483647 w 274"/>
                <a:gd name="T63" fmla="*/ 2147483647 h 3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4"/>
                <a:gd name="T97" fmla="*/ 0 h 315"/>
                <a:gd name="T98" fmla="*/ 274 w 274"/>
                <a:gd name="T99" fmla="*/ 315 h 3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4" h="315">
                  <a:moveTo>
                    <a:pt x="274" y="45"/>
                  </a:moveTo>
                  <a:lnTo>
                    <a:pt x="236" y="45"/>
                  </a:lnTo>
                  <a:lnTo>
                    <a:pt x="195" y="34"/>
                  </a:lnTo>
                  <a:lnTo>
                    <a:pt x="147" y="22"/>
                  </a:lnTo>
                  <a:lnTo>
                    <a:pt x="98" y="0"/>
                  </a:lnTo>
                  <a:lnTo>
                    <a:pt x="86" y="49"/>
                  </a:lnTo>
                  <a:lnTo>
                    <a:pt x="45" y="124"/>
                  </a:lnTo>
                  <a:lnTo>
                    <a:pt x="20" y="204"/>
                  </a:lnTo>
                  <a:lnTo>
                    <a:pt x="0" y="240"/>
                  </a:lnTo>
                  <a:lnTo>
                    <a:pt x="0" y="269"/>
                  </a:lnTo>
                  <a:lnTo>
                    <a:pt x="9" y="276"/>
                  </a:lnTo>
                  <a:lnTo>
                    <a:pt x="30" y="269"/>
                  </a:lnTo>
                  <a:lnTo>
                    <a:pt x="50" y="251"/>
                  </a:lnTo>
                  <a:lnTo>
                    <a:pt x="75" y="206"/>
                  </a:lnTo>
                  <a:lnTo>
                    <a:pt x="161" y="111"/>
                  </a:lnTo>
                  <a:lnTo>
                    <a:pt x="166" y="115"/>
                  </a:lnTo>
                  <a:lnTo>
                    <a:pt x="172" y="133"/>
                  </a:lnTo>
                  <a:lnTo>
                    <a:pt x="172" y="156"/>
                  </a:lnTo>
                  <a:lnTo>
                    <a:pt x="166" y="188"/>
                  </a:lnTo>
                  <a:lnTo>
                    <a:pt x="147" y="235"/>
                  </a:lnTo>
                  <a:lnTo>
                    <a:pt x="129" y="263"/>
                  </a:lnTo>
                  <a:lnTo>
                    <a:pt x="118" y="292"/>
                  </a:lnTo>
                  <a:lnTo>
                    <a:pt x="127" y="310"/>
                  </a:lnTo>
                  <a:lnTo>
                    <a:pt x="136" y="315"/>
                  </a:lnTo>
                  <a:lnTo>
                    <a:pt x="159" y="308"/>
                  </a:lnTo>
                  <a:lnTo>
                    <a:pt x="197" y="269"/>
                  </a:lnTo>
                  <a:lnTo>
                    <a:pt x="229" y="233"/>
                  </a:lnTo>
                  <a:lnTo>
                    <a:pt x="238" y="215"/>
                  </a:lnTo>
                  <a:lnTo>
                    <a:pt x="247" y="174"/>
                  </a:lnTo>
                  <a:lnTo>
                    <a:pt x="249" y="122"/>
                  </a:lnTo>
                  <a:lnTo>
                    <a:pt x="256" y="88"/>
                  </a:lnTo>
                  <a:lnTo>
                    <a:pt x="274" y="45"/>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24" name="Freeform 96">
              <a:extLst>
                <a:ext uri="{FF2B5EF4-FFF2-40B4-BE49-F238E27FC236}">
                  <a16:creationId xmlns="" xmlns:a16="http://schemas.microsoft.com/office/drawing/2014/main" id="{E357BB84-8344-FD48-8791-9F786E378871}"/>
                </a:ext>
              </a:extLst>
            </p:cNvPr>
            <p:cNvSpPr>
              <a:spLocks/>
            </p:cNvSpPr>
            <p:nvPr/>
          </p:nvSpPr>
          <p:spPr bwMode="auto">
            <a:xfrm>
              <a:off x="1431925" y="2822575"/>
              <a:ext cx="3032125" cy="3233738"/>
            </a:xfrm>
            <a:custGeom>
              <a:avLst/>
              <a:gdLst>
                <a:gd name="T0" fmla="*/ 2147483647 w 842"/>
                <a:gd name="T1" fmla="*/ 2147483647 h 898"/>
                <a:gd name="T2" fmla="*/ 2147483647 w 842"/>
                <a:gd name="T3" fmla="*/ 2147483647 h 898"/>
                <a:gd name="T4" fmla="*/ 2147483647 w 842"/>
                <a:gd name="T5" fmla="*/ 2147483647 h 898"/>
                <a:gd name="T6" fmla="*/ 2147483647 w 842"/>
                <a:gd name="T7" fmla="*/ 2147483647 h 898"/>
                <a:gd name="T8" fmla="*/ 2147483647 w 842"/>
                <a:gd name="T9" fmla="*/ 2147483647 h 898"/>
                <a:gd name="T10" fmla="*/ 2147483647 w 842"/>
                <a:gd name="T11" fmla="*/ 2147483647 h 898"/>
                <a:gd name="T12" fmla="*/ 2147483647 w 842"/>
                <a:gd name="T13" fmla="*/ 2147483647 h 898"/>
                <a:gd name="T14" fmla="*/ 2147483647 w 842"/>
                <a:gd name="T15" fmla="*/ 2147483647 h 898"/>
                <a:gd name="T16" fmla="*/ 2147483647 w 842"/>
                <a:gd name="T17" fmla="*/ 2147483647 h 898"/>
                <a:gd name="T18" fmla="*/ 2147483647 w 842"/>
                <a:gd name="T19" fmla="*/ 2147483647 h 898"/>
                <a:gd name="T20" fmla="*/ 2147483647 w 842"/>
                <a:gd name="T21" fmla="*/ 2147483647 h 898"/>
                <a:gd name="T22" fmla="*/ 2147483647 w 842"/>
                <a:gd name="T23" fmla="*/ 2147483647 h 898"/>
                <a:gd name="T24" fmla="*/ 2147483647 w 842"/>
                <a:gd name="T25" fmla="*/ 2147483647 h 898"/>
                <a:gd name="T26" fmla="*/ 2147483647 w 842"/>
                <a:gd name="T27" fmla="*/ 2147483647 h 898"/>
                <a:gd name="T28" fmla="*/ 2147483647 w 842"/>
                <a:gd name="T29" fmla="*/ 2147483647 h 898"/>
                <a:gd name="T30" fmla="*/ 2147483647 w 842"/>
                <a:gd name="T31" fmla="*/ 2147483647 h 898"/>
                <a:gd name="T32" fmla="*/ 2147483647 w 842"/>
                <a:gd name="T33" fmla="*/ 2147483647 h 898"/>
                <a:gd name="T34" fmla="*/ 2147483647 w 842"/>
                <a:gd name="T35" fmla="*/ 2147483647 h 898"/>
                <a:gd name="T36" fmla="*/ 2147483647 w 842"/>
                <a:gd name="T37" fmla="*/ 2147483647 h 898"/>
                <a:gd name="T38" fmla="*/ 2147483647 w 842"/>
                <a:gd name="T39" fmla="*/ 2147483647 h 898"/>
                <a:gd name="T40" fmla="*/ 2147483647 w 842"/>
                <a:gd name="T41" fmla="*/ 2147483647 h 898"/>
                <a:gd name="T42" fmla="*/ 2147483647 w 842"/>
                <a:gd name="T43" fmla="*/ 2147483647 h 898"/>
                <a:gd name="T44" fmla="*/ 2147483647 w 842"/>
                <a:gd name="T45" fmla="*/ 2147483647 h 898"/>
                <a:gd name="T46" fmla="*/ 2147483647 w 842"/>
                <a:gd name="T47" fmla="*/ 2147483647 h 898"/>
                <a:gd name="T48" fmla="*/ 2147483647 w 842"/>
                <a:gd name="T49" fmla="*/ 2147483647 h 898"/>
                <a:gd name="T50" fmla="*/ 2147483647 w 842"/>
                <a:gd name="T51" fmla="*/ 2147483647 h 898"/>
                <a:gd name="T52" fmla="*/ 2147483647 w 842"/>
                <a:gd name="T53" fmla="*/ 2147483647 h 898"/>
                <a:gd name="T54" fmla="*/ 2147483647 w 842"/>
                <a:gd name="T55" fmla="*/ 2147483647 h 898"/>
                <a:gd name="T56" fmla="*/ 2147483647 w 842"/>
                <a:gd name="T57" fmla="*/ 2147483647 h 898"/>
                <a:gd name="T58" fmla="*/ 2147483647 w 842"/>
                <a:gd name="T59" fmla="*/ 2147483647 h 898"/>
                <a:gd name="T60" fmla="*/ 2147483647 w 842"/>
                <a:gd name="T61" fmla="*/ 2147483647 h 898"/>
                <a:gd name="T62" fmla="*/ 2147483647 w 842"/>
                <a:gd name="T63" fmla="*/ 2147483647 h 898"/>
                <a:gd name="T64" fmla="*/ 2147483647 w 842"/>
                <a:gd name="T65" fmla="*/ 2147483647 h 898"/>
                <a:gd name="T66" fmla="*/ 2147483647 w 842"/>
                <a:gd name="T67" fmla="*/ 2147483647 h 898"/>
                <a:gd name="T68" fmla="*/ 2147483647 w 842"/>
                <a:gd name="T69" fmla="*/ 2147483647 h 898"/>
                <a:gd name="T70" fmla="*/ 2147483647 w 842"/>
                <a:gd name="T71" fmla="*/ 2147483647 h 898"/>
                <a:gd name="T72" fmla="*/ 2147483647 w 842"/>
                <a:gd name="T73" fmla="*/ 2147483647 h 898"/>
                <a:gd name="T74" fmla="*/ 2147483647 w 842"/>
                <a:gd name="T75" fmla="*/ 2147483647 h 898"/>
                <a:gd name="T76" fmla="*/ 2147483647 w 842"/>
                <a:gd name="T77" fmla="*/ 2147483647 h 898"/>
                <a:gd name="T78" fmla="*/ 2147483647 w 842"/>
                <a:gd name="T79" fmla="*/ 2147483647 h 898"/>
                <a:gd name="T80" fmla="*/ 2147483647 w 842"/>
                <a:gd name="T81" fmla="*/ 2147483647 h 898"/>
                <a:gd name="T82" fmla="*/ 2147483647 w 842"/>
                <a:gd name="T83" fmla="*/ 2147483647 h 898"/>
                <a:gd name="T84" fmla="*/ 2147483647 w 842"/>
                <a:gd name="T85" fmla="*/ 2147483647 h 898"/>
                <a:gd name="T86" fmla="*/ 2147483647 w 842"/>
                <a:gd name="T87" fmla="*/ 2147483647 h 898"/>
                <a:gd name="T88" fmla="*/ 2147483647 w 842"/>
                <a:gd name="T89" fmla="*/ 2147483647 h 898"/>
                <a:gd name="T90" fmla="*/ 2147483647 w 842"/>
                <a:gd name="T91" fmla="*/ 2147483647 h 898"/>
                <a:gd name="T92" fmla="*/ 2147483647 w 842"/>
                <a:gd name="T93" fmla="*/ 2147483647 h 898"/>
                <a:gd name="T94" fmla="*/ 2147483647 w 842"/>
                <a:gd name="T95" fmla="*/ 2147483647 h 898"/>
                <a:gd name="T96" fmla="*/ 2147483647 w 842"/>
                <a:gd name="T97" fmla="*/ 2147483647 h 898"/>
                <a:gd name="T98" fmla="*/ 2147483647 w 842"/>
                <a:gd name="T99" fmla="*/ 2147483647 h 898"/>
                <a:gd name="T100" fmla="*/ 0 w 842"/>
                <a:gd name="T101" fmla="*/ 2147483647 h 898"/>
                <a:gd name="T102" fmla="*/ 0 w 842"/>
                <a:gd name="T103" fmla="*/ 2147483647 h 898"/>
                <a:gd name="T104" fmla="*/ 2147483647 w 842"/>
                <a:gd name="T105" fmla="*/ 2147483647 h 898"/>
                <a:gd name="T106" fmla="*/ 2147483647 w 842"/>
                <a:gd name="T107" fmla="*/ 2147483647 h 898"/>
                <a:gd name="T108" fmla="*/ 2147483647 w 842"/>
                <a:gd name="T109" fmla="*/ 2147483647 h 898"/>
                <a:gd name="T110" fmla="*/ 2147483647 w 842"/>
                <a:gd name="T111" fmla="*/ 2147483647 h 898"/>
                <a:gd name="T112" fmla="*/ 2147483647 w 842"/>
                <a:gd name="T113" fmla="*/ 2147483647 h 898"/>
                <a:gd name="T114" fmla="*/ 2147483647 w 842"/>
                <a:gd name="T115" fmla="*/ 2147483647 h 8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42"/>
                <a:gd name="T175" fmla="*/ 0 h 898"/>
                <a:gd name="T176" fmla="*/ 842 w 842"/>
                <a:gd name="T177" fmla="*/ 898 h 89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42" h="898">
                  <a:moveTo>
                    <a:pt x="842" y="541"/>
                  </a:moveTo>
                  <a:lnTo>
                    <a:pt x="839" y="545"/>
                  </a:lnTo>
                  <a:lnTo>
                    <a:pt x="837" y="548"/>
                  </a:lnTo>
                  <a:lnTo>
                    <a:pt x="835" y="551"/>
                  </a:lnTo>
                  <a:lnTo>
                    <a:pt x="832" y="555"/>
                  </a:lnTo>
                  <a:lnTo>
                    <a:pt x="830" y="558"/>
                  </a:lnTo>
                  <a:lnTo>
                    <a:pt x="827" y="562"/>
                  </a:lnTo>
                  <a:lnTo>
                    <a:pt x="825" y="565"/>
                  </a:lnTo>
                  <a:lnTo>
                    <a:pt x="823" y="568"/>
                  </a:lnTo>
                  <a:lnTo>
                    <a:pt x="821" y="572"/>
                  </a:lnTo>
                  <a:lnTo>
                    <a:pt x="818" y="575"/>
                  </a:lnTo>
                  <a:lnTo>
                    <a:pt x="816" y="579"/>
                  </a:lnTo>
                  <a:lnTo>
                    <a:pt x="814" y="582"/>
                  </a:lnTo>
                  <a:lnTo>
                    <a:pt x="812" y="586"/>
                  </a:lnTo>
                  <a:lnTo>
                    <a:pt x="810" y="589"/>
                  </a:lnTo>
                  <a:lnTo>
                    <a:pt x="808" y="593"/>
                  </a:lnTo>
                  <a:lnTo>
                    <a:pt x="806" y="596"/>
                  </a:lnTo>
                  <a:lnTo>
                    <a:pt x="804" y="600"/>
                  </a:lnTo>
                  <a:lnTo>
                    <a:pt x="802" y="603"/>
                  </a:lnTo>
                  <a:lnTo>
                    <a:pt x="800" y="607"/>
                  </a:lnTo>
                  <a:lnTo>
                    <a:pt x="799" y="610"/>
                  </a:lnTo>
                  <a:lnTo>
                    <a:pt x="797" y="614"/>
                  </a:lnTo>
                  <a:lnTo>
                    <a:pt x="796" y="618"/>
                  </a:lnTo>
                  <a:lnTo>
                    <a:pt x="794" y="621"/>
                  </a:lnTo>
                  <a:lnTo>
                    <a:pt x="793" y="625"/>
                  </a:lnTo>
                  <a:lnTo>
                    <a:pt x="792" y="629"/>
                  </a:lnTo>
                  <a:lnTo>
                    <a:pt x="790" y="632"/>
                  </a:lnTo>
                  <a:lnTo>
                    <a:pt x="789" y="636"/>
                  </a:lnTo>
                  <a:lnTo>
                    <a:pt x="788" y="640"/>
                  </a:lnTo>
                  <a:lnTo>
                    <a:pt x="788" y="642"/>
                  </a:lnTo>
                  <a:lnTo>
                    <a:pt x="787" y="646"/>
                  </a:lnTo>
                  <a:lnTo>
                    <a:pt x="786" y="650"/>
                  </a:lnTo>
                  <a:lnTo>
                    <a:pt x="786" y="654"/>
                  </a:lnTo>
                  <a:lnTo>
                    <a:pt x="785" y="658"/>
                  </a:lnTo>
                  <a:lnTo>
                    <a:pt x="785" y="662"/>
                  </a:lnTo>
                  <a:lnTo>
                    <a:pt x="785" y="666"/>
                  </a:lnTo>
                  <a:lnTo>
                    <a:pt x="784" y="670"/>
                  </a:lnTo>
                  <a:lnTo>
                    <a:pt x="784" y="674"/>
                  </a:lnTo>
                  <a:lnTo>
                    <a:pt x="784" y="678"/>
                  </a:lnTo>
                  <a:lnTo>
                    <a:pt x="784" y="682"/>
                  </a:lnTo>
                  <a:lnTo>
                    <a:pt x="784" y="686"/>
                  </a:lnTo>
                  <a:lnTo>
                    <a:pt x="785" y="690"/>
                  </a:lnTo>
                  <a:lnTo>
                    <a:pt x="785" y="694"/>
                  </a:lnTo>
                  <a:lnTo>
                    <a:pt x="785" y="698"/>
                  </a:lnTo>
                  <a:lnTo>
                    <a:pt x="785" y="702"/>
                  </a:lnTo>
                  <a:lnTo>
                    <a:pt x="786" y="706"/>
                  </a:lnTo>
                  <a:lnTo>
                    <a:pt x="786" y="710"/>
                  </a:lnTo>
                  <a:lnTo>
                    <a:pt x="787" y="714"/>
                  </a:lnTo>
                  <a:lnTo>
                    <a:pt x="787" y="718"/>
                  </a:lnTo>
                  <a:lnTo>
                    <a:pt x="788" y="721"/>
                  </a:lnTo>
                  <a:lnTo>
                    <a:pt x="789" y="725"/>
                  </a:lnTo>
                  <a:lnTo>
                    <a:pt x="789" y="729"/>
                  </a:lnTo>
                  <a:lnTo>
                    <a:pt x="790" y="733"/>
                  </a:lnTo>
                  <a:lnTo>
                    <a:pt x="791" y="737"/>
                  </a:lnTo>
                  <a:lnTo>
                    <a:pt x="791" y="741"/>
                  </a:lnTo>
                  <a:lnTo>
                    <a:pt x="792" y="745"/>
                  </a:lnTo>
                  <a:lnTo>
                    <a:pt x="793" y="749"/>
                  </a:lnTo>
                  <a:lnTo>
                    <a:pt x="794" y="753"/>
                  </a:lnTo>
                  <a:lnTo>
                    <a:pt x="794" y="757"/>
                  </a:lnTo>
                  <a:lnTo>
                    <a:pt x="795" y="761"/>
                  </a:lnTo>
                  <a:lnTo>
                    <a:pt x="796" y="765"/>
                  </a:lnTo>
                  <a:lnTo>
                    <a:pt x="796" y="769"/>
                  </a:lnTo>
                  <a:lnTo>
                    <a:pt x="797" y="773"/>
                  </a:lnTo>
                  <a:lnTo>
                    <a:pt x="798" y="777"/>
                  </a:lnTo>
                  <a:lnTo>
                    <a:pt x="798" y="781"/>
                  </a:lnTo>
                  <a:lnTo>
                    <a:pt x="798" y="785"/>
                  </a:lnTo>
                  <a:lnTo>
                    <a:pt x="799" y="789"/>
                  </a:lnTo>
                  <a:lnTo>
                    <a:pt x="799" y="793"/>
                  </a:lnTo>
                  <a:lnTo>
                    <a:pt x="799" y="797"/>
                  </a:lnTo>
                  <a:lnTo>
                    <a:pt x="800" y="801"/>
                  </a:lnTo>
                  <a:lnTo>
                    <a:pt x="800" y="805"/>
                  </a:lnTo>
                  <a:lnTo>
                    <a:pt x="800" y="809"/>
                  </a:lnTo>
                  <a:lnTo>
                    <a:pt x="800" y="813"/>
                  </a:lnTo>
                  <a:lnTo>
                    <a:pt x="799" y="817"/>
                  </a:lnTo>
                  <a:lnTo>
                    <a:pt x="799" y="821"/>
                  </a:lnTo>
                  <a:lnTo>
                    <a:pt x="798" y="825"/>
                  </a:lnTo>
                  <a:lnTo>
                    <a:pt x="798" y="829"/>
                  </a:lnTo>
                  <a:lnTo>
                    <a:pt x="797" y="833"/>
                  </a:lnTo>
                  <a:lnTo>
                    <a:pt x="796" y="837"/>
                  </a:lnTo>
                  <a:lnTo>
                    <a:pt x="795" y="841"/>
                  </a:lnTo>
                  <a:lnTo>
                    <a:pt x="794" y="845"/>
                  </a:lnTo>
                  <a:lnTo>
                    <a:pt x="793" y="849"/>
                  </a:lnTo>
                  <a:lnTo>
                    <a:pt x="791" y="853"/>
                  </a:lnTo>
                  <a:lnTo>
                    <a:pt x="790" y="857"/>
                  </a:lnTo>
                  <a:lnTo>
                    <a:pt x="788" y="861"/>
                  </a:lnTo>
                  <a:lnTo>
                    <a:pt x="786" y="865"/>
                  </a:lnTo>
                  <a:lnTo>
                    <a:pt x="784" y="869"/>
                  </a:lnTo>
                  <a:lnTo>
                    <a:pt x="782" y="872"/>
                  </a:lnTo>
                  <a:lnTo>
                    <a:pt x="780" y="875"/>
                  </a:lnTo>
                  <a:lnTo>
                    <a:pt x="777" y="879"/>
                  </a:lnTo>
                  <a:lnTo>
                    <a:pt x="775" y="882"/>
                  </a:lnTo>
                  <a:lnTo>
                    <a:pt x="772" y="884"/>
                  </a:lnTo>
                  <a:lnTo>
                    <a:pt x="769" y="887"/>
                  </a:lnTo>
                  <a:lnTo>
                    <a:pt x="766" y="889"/>
                  </a:lnTo>
                  <a:lnTo>
                    <a:pt x="765" y="890"/>
                  </a:lnTo>
                  <a:lnTo>
                    <a:pt x="761" y="892"/>
                  </a:lnTo>
                  <a:lnTo>
                    <a:pt x="758" y="894"/>
                  </a:lnTo>
                  <a:lnTo>
                    <a:pt x="755" y="895"/>
                  </a:lnTo>
                  <a:lnTo>
                    <a:pt x="751" y="896"/>
                  </a:lnTo>
                  <a:lnTo>
                    <a:pt x="748" y="897"/>
                  </a:lnTo>
                  <a:lnTo>
                    <a:pt x="744" y="898"/>
                  </a:lnTo>
                  <a:lnTo>
                    <a:pt x="740" y="898"/>
                  </a:lnTo>
                  <a:lnTo>
                    <a:pt x="736" y="898"/>
                  </a:lnTo>
                  <a:lnTo>
                    <a:pt x="732" y="898"/>
                  </a:lnTo>
                  <a:lnTo>
                    <a:pt x="728" y="898"/>
                  </a:lnTo>
                  <a:lnTo>
                    <a:pt x="724" y="898"/>
                  </a:lnTo>
                  <a:lnTo>
                    <a:pt x="720" y="897"/>
                  </a:lnTo>
                  <a:lnTo>
                    <a:pt x="716" y="897"/>
                  </a:lnTo>
                  <a:lnTo>
                    <a:pt x="711" y="896"/>
                  </a:lnTo>
                  <a:lnTo>
                    <a:pt x="707" y="895"/>
                  </a:lnTo>
                  <a:lnTo>
                    <a:pt x="703" y="894"/>
                  </a:lnTo>
                  <a:lnTo>
                    <a:pt x="698" y="893"/>
                  </a:lnTo>
                  <a:lnTo>
                    <a:pt x="694" y="892"/>
                  </a:lnTo>
                  <a:lnTo>
                    <a:pt x="690" y="891"/>
                  </a:lnTo>
                  <a:lnTo>
                    <a:pt x="686" y="890"/>
                  </a:lnTo>
                  <a:lnTo>
                    <a:pt x="681" y="888"/>
                  </a:lnTo>
                  <a:lnTo>
                    <a:pt x="677" y="887"/>
                  </a:lnTo>
                  <a:lnTo>
                    <a:pt x="673" y="886"/>
                  </a:lnTo>
                  <a:lnTo>
                    <a:pt x="670" y="885"/>
                  </a:lnTo>
                  <a:lnTo>
                    <a:pt x="666" y="883"/>
                  </a:lnTo>
                  <a:lnTo>
                    <a:pt x="662" y="882"/>
                  </a:lnTo>
                  <a:lnTo>
                    <a:pt x="658" y="880"/>
                  </a:lnTo>
                  <a:lnTo>
                    <a:pt x="654" y="879"/>
                  </a:lnTo>
                  <a:lnTo>
                    <a:pt x="650" y="878"/>
                  </a:lnTo>
                  <a:lnTo>
                    <a:pt x="646" y="876"/>
                  </a:lnTo>
                  <a:lnTo>
                    <a:pt x="642" y="875"/>
                  </a:lnTo>
                  <a:lnTo>
                    <a:pt x="638" y="873"/>
                  </a:lnTo>
                  <a:lnTo>
                    <a:pt x="635" y="872"/>
                  </a:lnTo>
                  <a:lnTo>
                    <a:pt x="631" y="870"/>
                  </a:lnTo>
                  <a:lnTo>
                    <a:pt x="627" y="869"/>
                  </a:lnTo>
                  <a:lnTo>
                    <a:pt x="623" y="867"/>
                  </a:lnTo>
                  <a:lnTo>
                    <a:pt x="620" y="866"/>
                  </a:lnTo>
                  <a:lnTo>
                    <a:pt x="616" y="864"/>
                  </a:lnTo>
                  <a:lnTo>
                    <a:pt x="613" y="863"/>
                  </a:lnTo>
                  <a:lnTo>
                    <a:pt x="609" y="861"/>
                  </a:lnTo>
                  <a:lnTo>
                    <a:pt x="605" y="860"/>
                  </a:lnTo>
                  <a:lnTo>
                    <a:pt x="602" y="858"/>
                  </a:lnTo>
                  <a:lnTo>
                    <a:pt x="598" y="857"/>
                  </a:lnTo>
                  <a:lnTo>
                    <a:pt x="595" y="855"/>
                  </a:lnTo>
                  <a:lnTo>
                    <a:pt x="591" y="853"/>
                  </a:lnTo>
                  <a:lnTo>
                    <a:pt x="588" y="852"/>
                  </a:lnTo>
                  <a:lnTo>
                    <a:pt x="584" y="850"/>
                  </a:lnTo>
                  <a:lnTo>
                    <a:pt x="581" y="848"/>
                  </a:lnTo>
                  <a:lnTo>
                    <a:pt x="578" y="846"/>
                  </a:lnTo>
                  <a:lnTo>
                    <a:pt x="576" y="846"/>
                  </a:lnTo>
                  <a:lnTo>
                    <a:pt x="573" y="844"/>
                  </a:lnTo>
                  <a:lnTo>
                    <a:pt x="569" y="842"/>
                  </a:lnTo>
                  <a:lnTo>
                    <a:pt x="566" y="840"/>
                  </a:lnTo>
                  <a:lnTo>
                    <a:pt x="563" y="838"/>
                  </a:lnTo>
                  <a:lnTo>
                    <a:pt x="559" y="836"/>
                  </a:lnTo>
                  <a:lnTo>
                    <a:pt x="556" y="835"/>
                  </a:lnTo>
                  <a:lnTo>
                    <a:pt x="552" y="833"/>
                  </a:lnTo>
                  <a:lnTo>
                    <a:pt x="549" y="831"/>
                  </a:lnTo>
                  <a:lnTo>
                    <a:pt x="546" y="829"/>
                  </a:lnTo>
                  <a:lnTo>
                    <a:pt x="542" y="827"/>
                  </a:lnTo>
                  <a:lnTo>
                    <a:pt x="539" y="825"/>
                  </a:lnTo>
                  <a:lnTo>
                    <a:pt x="535" y="823"/>
                  </a:lnTo>
                  <a:lnTo>
                    <a:pt x="532" y="821"/>
                  </a:lnTo>
                  <a:lnTo>
                    <a:pt x="529" y="818"/>
                  </a:lnTo>
                  <a:lnTo>
                    <a:pt x="525" y="816"/>
                  </a:lnTo>
                  <a:lnTo>
                    <a:pt x="522" y="814"/>
                  </a:lnTo>
                  <a:lnTo>
                    <a:pt x="518" y="812"/>
                  </a:lnTo>
                  <a:lnTo>
                    <a:pt x="515" y="810"/>
                  </a:lnTo>
                  <a:lnTo>
                    <a:pt x="512" y="808"/>
                  </a:lnTo>
                  <a:lnTo>
                    <a:pt x="508" y="806"/>
                  </a:lnTo>
                  <a:lnTo>
                    <a:pt x="505" y="804"/>
                  </a:lnTo>
                  <a:lnTo>
                    <a:pt x="501" y="802"/>
                  </a:lnTo>
                  <a:lnTo>
                    <a:pt x="498" y="799"/>
                  </a:lnTo>
                  <a:lnTo>
                    <a:pt x="495" y="797"/>
                  </a:lnTo>
                  <a:lnTo>
                    <a:pt x="491" y="795"/>
                  </a:lnTo>
                  <a:lnTo>
                    <a:pt x="488" y="793"/>
                  </a:lnTo>
                  <a:lnTo>
                    <a:pt x="485" y="791"/>
                  </a:lnTo>
                  <a:lnTo>
                    <a:pt x="481" y="788"/>
                  </a:lnTo>
                  <a:lnTo>
                    <a:pt x="478" y="786"/>
                  </a:lnTo>
                  <a:lnTo>
                    <a:pt x="474" y="784"/>
                  </a:lnTo>
                  <a:lnTo>
                    <a:pt x="471" y="782"/>
                  </a:lnTo>
                  <a:lnTo>
                    <a:pt x="468" y="780"/>
                  </a:lnTo>
                  <a:lnTo>
                    <a:pt x="464" y="777"/>
                  </a:lnTo>
                  <a:lnTo>
                    <a:pt x="461" y="775"/>
                  </a:lnTo>
                  <a:lnTo>
                    <a:pt x="457" y="773"/>
                  </a:lnTo>
                  <a:lnTo>
                    <a:pt x="454" y="771"/>
                  </a:lnTo>
                  <a:lnTo>
                    <a:pt x="451" y="769"/>
                  </a:lnTo>
                  <a:lnTo>
                    <a:pt x="447" y="766"/>
                  </a:lnTo>
                  <a:lnTo>
                    <a:pt x="444" y="764"/>
                  </a:lnTo>
                  <a:lnTo>
                    <a:pt x="440" y="762"/>
                  </a:lnTo>
                  <a:lnTo>
                    <a:pt x="437" y="760"/>
                  </a:lnTo>
                  <a:lnTo>
                    <a:pt x="433" y="758"/>
                  </a:lnTo>
                  <a:lnTo>
                    <a:pt x="430" y="756"/>
                  </a:lnTo>
                  <a:lnTo>
                    <a:pt x="427" y="753"/>
                  </a:lnTo>
                  <a:lnTo>
                    <a:pt x="423" y="751"/>
                  </a:lnTo>
                  <a:lnTo>
                    <a:pt x="420" y="749"/>
                  </a:lnTo>
                  <a:lnTo>
                    <a:pt x="416" y="747"/>
                  </a:lnTo>
                  <a:lnTo>
                    <a:pt x="413" y="745"/>
                  </a:lnTo>
                  <a:lnTo>
                    <a:pt x="409" y="743"/>
                  </a:lnTo>
                  <a:lnTo>
                    <a:pt x="406" y="741"/>
                  </a:lnTo>
                  <a:lnTo>
                    <a:pt x="402" y="739"/>
                  </a:lnTo>
                  <a:lnTo>
                    <a:pt x="399" y="737"/>
                  </a:lnTo>
                  <a:lnTo>
                    <a:pt x="395" y="735"/>
                  </a:lnTo>
                  <a:lnTo>
                    <a:pt x="392" y="733"/>
                  </a:lnTo>
                  <a:lnTo>
                    <a:pt x="388" y="731"/>
                  </a:lnTo>
                  <a:lnTo>
                    <a:pt x="385" y="729"/>
                  </a:lnTo>
                  <a:lnTo>
                    <a:pt x="381" y="727"/>
                  </a:lnTo>
                  <a:lnTo>
                    <a:pt x="378" y="725"/>
                  </a:lnTo>
                  <a:lnTo>
                    <a:pt x="374" y="723"/>
                  </a:lnTo>
                  <a:lnTo>
                    <a:pt x="371" y="721"/>
                  </a:lnTo>
                  <a:lnTo>
                    <a:pt x="367" y="719"/>
                  </a:lnTo>
                  <a:lnTo>
                    <a:pt x="363" y="717"/>
                  </a:lnTo>
                  <a:lnTo>
                    <a:pt x="360" y="716"/>
                  </a:lnTo>
                  <a:lnTo>
                    <a:pt x="356" y="714"/>
                  </a:lnTo>
                  <a:lnTo>
                    <a:pt x="353" y="712"/>
                  </a:lnTo>
                  <a:lnTo>
                    <a:pt x="349" y="710"/>
                  </a:lnTo>
                  <a:lnTo>
                    <a:pt x="345" y="709"/>
                  </a:lnTo>
                  <a:lnTo>
                    <a:pt x="342" y="707"/>
                  </a:lnTo>
                  <a:lnTo>
                    <a:pt x="338" y="705"/>
                  </a:lnTo>
                  <a:lnTo>
                    <a:pt x="334" y="704"/>
                  </a:lnTo>
                  <a:lnTo>
                    <a:pt x="331" y="702"/>
                  </a:lnTo>
                  <a:lnTo>
                    <a:pt x="327" y="701"/>
                  </a:lnTo>
                  <a:lnTo>
                    <a:pt x="323" y="699"/>
                  </a:lnTo>
                  <a:lnTo>
                    <a:pt x="320" y="698"/>
                  </a:lnTo>
                  <a:lnTo>
                    <a:pt x="316" y="696"/>
                  </a:lnTo>
                  <a:lnTo>
                    <a:pt x="312" y="695"/>
                  </a:lnTo>
                  <a:lnTo>
                    <a:pt x="308" y="694"/>
                  </a:lnTo>
                  <a:lnTo>
                    <a:pt x="305" y="693"/>
                  </a:lnTo>
                  <a:lnTo>
                    <a:pt x="302" y="691"/>
                  </a:lnTo>
                  <a:lnTo>
                    <a:pt x="298" y="690"/>
                  </a:lnTo>
                  <a:lnTo>
                    <a:pt x="294" y="689"/>
                  </a:lnTo>
                  <a:lnTo>
                    <a:pt x="290" y="688"/>
                  </a:lnTo>
                  <a:lnTo>
                    <a:pt x="286" y="687"/>
                  </a:lnTo>
                  <a:lnTo>
                    <a:pt x="283" y="685"/>
                  </a:lnTo>
                  <a:lnTo>
                    <a:pt x="279" y="684"/>
                  </a:lnTo>
                  <a:lnTo>
                    <a:pt x="275" y="683"/>
                  </a:lnTo>
                  <a:lnTo>
                    <a:pt x="271" y="682"/>
                  </a:lnTo>
                  <a:lnTo>
                    <a:pt x="267" y="681"/>
                  </a:lnTo>
                  <a:lnTo>
                    <a:pt x="263" y="680"/>
                  </a:lnTo>
                  <a:lnTo>
                    <a:pt x="259" y="679"/>
                  </a:lnTo>
                  <a:lnTo>
                    <a:pt x="256" y="678"/>
                  </a:lnTo>
                  <a:lnTo>
                    <a:pt x="252" y="677"/>
                  </a:lnTo>
                  <a:lnTo>
                    <a:pt x="248" y="676"/>
                  </a:lnTo>
                  <a:lnTo>
                    <a:pt x="244" y="675"/>
                  </a:lnTo>
                  <a:lnTo>
                    <a:pt x="240" y="674"/>
                  </a:lnTo>
                  <a:lnTo>
                    <a:pt x="236" y="673"/>
                  </a:lnTo>
                  <a:lnTo>
                    <a:pt x="232" y="672"/>
                  </a:lnTo>
                  <a:lnTo>
                    <a:pt x="229" y="670"/>
                  </a:lnTo>
                  <a:lnTo>
                    <a:pt x="225" y="669"/>
                  </a:lnTo>
                  <a:lnTo>
                    <a:pt x="221" y="668"/>
                  </a:lnTo>
                  <a:lnTo>
                    <a:pt x="217" y="667"/>
                  </a:lnTo>
                  <a:lnTo>
                    <a:pt x="213" y="666"/>
                  </a:lnTo>
                  <a:lnTo>
                    <a:pt x="209" y="664"/>
                  </a:lnTo>
                  <a:lnTo>
                    <a:pt x="206" y="663"/>
                  </a:lnTo>
                  <a:lnTo>
                    <a:pt x="202" y="662"/>
                  </a:lnTo>
                  <a:lnTo>
                    <a:pt x="198" y="661"/>
                  </a:lnTo>
                  <a:lnTo>
                    <a:pt x="194" y="659"/>
                  </a:lnTo>
                  <a:lnTo>
                    <a:pt x="191" y="658"/>
                  </a:lnTo>
                  <a:lnTo>
                    <a:pt x="188" y="656"/>
                  </a:lnTo>
                  <a:lnTo>
                    <a:pt x="184" y="655"/>
                  </a:lnTo>
                  <a:lnTo>
                    <a:pt x="180" y="653"/>
                  </a:lnTo>
                  <a:lnTo>
                    <a:pt x="176" y="652"/>
                  </a:lnTo>
                  <a:lnTo>
                    <a:pt x="173" y="650"/>
                  </a:lnTo>
                  <a:lnTo>
                    <a:pt x="169" y="648"/>
                  </a:lnTo>
                  <a:lnTo>
                    <a:pt x="166" y="646"/>
                  </a:lnTo>
                  <a:lnTo>
                    <a:pt x="162" y="644"/>
                  </a:lnTo>
                  <a:lnTo>
                    <a:pt x="158" y="642"/>
                  </a:lnTo>
                  <a:lnTo>
                    <a:pt x="155" y="641"/>
                  </a:lnTo>
                  <a:lnTo>
                    <a:pt x="151" y="639"/>
                  </a:lnTo>
                  <a:lnTo>
                    <a:pt x="148" y="636"/>
                  </a:lnTo>
                  <a:lnTo>
                    <a:pt x="144" y="634"/>
                  </a:lnTo>
                  <a:lnTo>
                    <a:pt x="141" y="632"/>
                  </a:lnTo>
                  <a:lnTo>
                    <a:pt x="137" y="630"/>
                  </a:lnTo>
                  <a:lnTo>
                    <a:pt x="134" y="628"/>
                  </a:lnTo>
                  <a:lnTo>
                    <a:pt x="131" y="625"/>
                  </a:lnTo>
                  <a:lnTo>
                    <a:pt x="127" y="623"/>
                  </a:lnTo>
                  <a:lnTo>
                    <a:pt x="124" y="621"/>
                  </a:lnTo>
                  <a:lnTo>
                    <a:pt x="121" y="618"/>
                  </a:lnTo>
                  <a:lnTo>
                    <a:pt x="118" y="616"/>
                  </a:lnTo>
                  <a:lnTo>
                    <a:pt x="114" y="613"/>
                  </a:lnTo>
                  <a:lnTo>
                    <a:pt x="111" y="611"/>
                  </a:lnTo>
                  <a:lnTo>
                    <a:pt x="108" y="608"/>
                  </a:lnTo>
                  <a:lnTo>
                    <a:pt x="105" y="605"/>
                  </a:lnTo>
                  <a:lnTo>
                    <a:pt x="102" y="603"/>
                  </a:lnTo>
                  <a:lnTo>
                    <a:pt x="99" y="600"/>
                  </a:lnTo>
                  <a:lnTo>
                    <a:pt x="96" y="597"/>
                  </a:lnTo>
                  <a:lnTo>
                    <a:pt x="93" y="594"/>
                  </a:lnTo>
                  <a:lnTo>
                    <a:pt x="91" y="591"/>
                  </a:lnTo>
                  <a:lnTo>
                    <a:pt x="88" y="588"/>
                  </a:lnTo>
                  <a:lnTo>
                    <a:pt x="85" y="585"/>
                  </a:lnTo>
                  <a:lnTo>
                    <a:pt x="82" y="582"/>
                  </a:lnTo>
                  <a:lnTo>
                    <a:pt x="80" y="579"/>
                  </a:lnTo>
                  <a:lnTo>
                    <a:pt x="77" y="576"/>
                  </a:lnTo>
                  <a:lnTo>
                    <a:pt x="74" y="573"/>
                  </a:lnTo>
                  <a:lnTo>
                    <a:pt x="72" y="570"/>
                  </a:lnTo>
                  <a:lnTo>
                    <a:pt x="69" y="567"/>
                  </a:lnTo>
                  <a:lnTo>
                    <a:pt x="67" y="564"/>
                  </a:lnTo>
                  <a:lnTo>
                    <a:pt x="65" y="561"/>
                  </a:lnTo>
                  <a:lnTo>
                    <a:pt x="63" y="558"/>
                  </a:lnTo>
                  <a:lnTo>
                    <a:pt x="61" y="554"/>
                  </a:lnTo>
                  <a:lnTo>
                    <a:pt x="58" y="551"/>
                  </a:lnTo>
                  <a:lnTo>
                    <a:pt x="56" y="547"/>
                  </a:lnTo>
                  <a:lnTo>
                    <a:pt x="54" y="544"/>
                  </a:lnTo>
                  <a:lnTo>
                    <a:pt x="52" y="541"/>
                  </a:lnTo>
                  <a:lnTo>
                    <a:pt x="50" y="537"/>
                  </a:lnTo>
                  <a:lnTo>
                    <a:pt x="48" y="534"/>
                  </a:lnTo>
                  <a:lnTo>
                    <a:pt x="46" y="530"/>
                  </a:lnTo>
                  <a:lnTo>
                    <a:pt x="44" y="526"/>
                  </a:lnTo>
                  <a:lnTo>
                    <a:pt x="43" y="523"/>
                  </a:lnTo>
                  <a:lnTo>
                    <a:pt x="41" y="519"/>
                  </a:lnTo>
                  <a:lnTo>
                    <a:pt x="39" y="516"/>
                  </a:lnTo>
                  <a:lnTo>
                    <a:pt x="38" y="512"/>
                  </a:lnTo>
                  <a:lnTo>
                    <a:pt x="36" y="508"/>
                  </a:lnTo>
                  <a:lnTo>
                    <a:pt x="34" y="504"/>
                  </a:lnTo>
                  <a:lnTo>
                    <a:pt x="33" y="501"/>
                  </a:lnTo>
                  <a:lnTo>
                    <a:pt x="31" y="497"/>
                  </a:lnTo>
                  <a:lnTo>
                    <a:pt x="30" y="493"/>
                  </a:lnTo>
                  <a:lnTo>
                    <a:pt x="29" y="489"/>
                  </a:lnTo>
                  <a:lnTo>
                    <a:pt x="27" y="486"/>
                  </a:lnTo>
                  <a:lnTo>
                    <a:pt x="26" y="482"/>
                  </a:lnTo>
                  <a:lnTo>
                    <a:pt x="25" y="478"/>
                  </a:lnTo>
                  <a:lnTo>
                    <a:pt x="24" y="474"/>
                  </a:lnTo>
                  <a:lnTo>
                    <a:pt x="22" y="470"/>
                  </a:lnTo>
                  <a:lnTo>
                    <a:pt x="21" y="466"/>
                  </a:lnTo>
                  <a:lnTo>
                    <a:pt x="20" y="462"/>
                  </a:lnTo>
                  <a:lnTo>
                    <a:pt x="19" y="459"/>
                  </a:lnTo>
                  <a:lnTo>
                    <a:pt x="18" y="455"/>
                  </a:lnTo>
                  <a:lnTo>
                    <a:pt x="17" y="451"/>
                  </a:lnTo>
                  <a:lnTo>
                    <a:pt x="16" y="447"/>
                  </a:lnTo>
                  <a:lnTo>
                    <a:pt x="15" y="443"/>
                  </a:lnTo>
                  <a:lnTo>
                    <a:pt x="14" y="439"/>
                  </a:lnTo>
                  <a:lnTo>
                    <a:pt x="13" y="434"/>
                  </a:lnTo>
                  <a:lnTo>
                    <a:pt x="12" y="430"/>
                  </a:lnTo>
                  <a:lnTo>
                    <a:pt x="12" y="426"/>
                  </a:lnTo>
                  <a:lnTo>
                    <a:pt x="11" y="422"/>
                  </a:lnTo>
                  <a:lnTo>
                    <a:pt x="10" y="418"/>
                  </a:lnTo>
                  <a:lnTo>
                    <a:pt x="9" y="414"/>
                  </a:lnTo>
                  <a:lnTo>
                    <a:pt x="9" y="410"/>
                  </a:lnTo>
                  <a:lnTo>
                    <a:pt x="8" y="406"/>
                  </a:lnTo>
                  <a:lnTo>
                    <a:pt x="7" y="402"/>
                  </a:lnTo>
                  <a:lnTo>
                    <a:pt x="7" y="398"/>
                  </a:lnTo>
                  <a:lnTo>
                    <a:pt x="6" y="394"/>
                  </a:lnTo>
                  <a:lnTo>
                    <a:pt x="6" y="390"/>
                  </a:lnTo>
                  <a:lnTo>
                    <a:pt x="5" y="386"/>
                  </a:lnTo>
                  <a:lnTo>
                    <a:pt x="5" y="382"/>
                  </a:lnTo>
                  <a:lnTo>
                    <a:pt x="4" y="378"/>
                  </a:lnTo>
                  <a:lnTo>
                    <a:pt x="4" y="374"/>
                  </a:lnTo>
                  <a:lnTo>
                    <a:pt x="3" y="370"/>
                  </a:lnTo>
                  <a:lnTo>
                    <a:pt x="3" y="367"/>
                  </a:lnTo>
                  <a:lnTo>
                    <a:pt x="3" y="363"/>
                  </a:lnTo>
                  <a:lnTo>
                    <a:pt x="2" y="359"/>
                  </a:lnTo>
                  <a:lnTo>
                    <a:pt x="2" y="355"/>
                  </a:lnTo>
                  <a:lnTo>
                    <a:pt x="2" y="351"/>
                  </a:lnTo>
                  <a:lnTo>
                    <a:pt x="2" y="347"/>
                  </a:lnTo>
                  <a:lnTo>
                    <a:pt x="1" y="343"/>
                  </a:lnTo>
                  <a:lnTo>
                    <a:pt x="1" y="339"/>
                  </a:lnTo>
                  <a:lnTo>
                    <a:pt x="1" y="335"/>
                  </a:lnTo>
                  <a:lnTo>
                    <a:pt x="1" y="331"/>
                  </a:lnTo>
                  <a:lnTo>
                    <a:pt x="1" y="327"/>
                  </a:lnTo>
                  <a:lnTo>
                    <a:pt x="1" y="323"/>
                  </a:lnTo>
                  <a:lnTo>
                    <a:pt x="0" y="319"/>
                  </a:lnTo>
                  <a:lnTo>
                    <a:pt x="0" y="315"/>
                  </a:lnTo>
                  <a:lnTo>
                    <a:pt x="0" y="311"/>
                  </a:lnTo>
                  <a:lnTo>
                    <a:pt x="0" y="307"/>
                  </a:lnTo>
                  <a:lnTo>
                    <a:pt x="0" y="303"/>
                  </a:lnTo>
                  <a:lnTo>
                    <a:pt x="0" y="299"/>
                  </a:lnTo>
                  <a:lnTo>
                    <a:pt x="0" y="295"/>
                  </a:lnTo>
                  <a:lnTo>
                    <a:pt x="0" y="291"/>
                  </a:lnTo>
                  <a:lnTo>
                    <a:pt x="0" y="287"/>
                  </a:lnTo>
                  <a:lnTo>
                    <a:pt x="0" y="283"/>
                  </a:lnTo>
                  <a:lnTo>
                    <a:pt x="0" y="279"/>
                  </a:lnTo>
                  <a:lnTo>
                    <a:pt x="1" y="275"/>
                  </a:lnTo>
                  <a:lnTo>
                    <a:pt x="1" y="271"/>
                  </a:lnTo>
                  <a:lnTo>
                    <a:pt x="1" y="267"/>
                  </a:lnTo>
                  <a:lnTo>
                    <a:pt x="1" y="263"/>
                  </a:lnTo>
                  <a:lnTo>
                    <a:pt x="1" y="259"/>
                  </a:lnTo>
                  <a:lnTo>
                    <a:pt x="1" y="255"/>
                  </a:lnTo>
                  <a:lnTo>
                    <a:pt x="2" y="251"/>
                  </a:lnTo>
                  <a:lnTo>
                    <a:pt x="2" y="247"/>
                  </a:lnTo>
                  <a:lnTo>
                    <a:pt x="2" y="243"/>
                  </a:lnTo>
                  <a:lnTo>
                    <a:pt x="2" y="239"/>
                  </a:lnTo>
                  <a:lnTo>
                    <a:pt x="2" y="235"/>
                  </a:lnTo>
                  <a:lnTo>
                    <a:pt x="3" y="231"/>
                  </a:lnTo>
                  <a:lnTo>
                    <a:pt x="3" y="227"/>
                  </a:lnTo>
                  <a:lnTo>
                    <a:pt x="3" y="223"/>
                  </a:lnTo>
                  <a:lnTo>
                    <a:pt x="4" y="219"/>
                  </a:lnTo>
                  <a:lnTo>
                    <a:pt x="4" y="215"/>
                  </a:lnTo>
                  <a:lnTo>
                    <a:pt x="4" y="210"/>
                  </a:lnTo>
                  <a:lnTo>
                    <a:pt x="4" y="206"/>
                  </a:lnTo>
                  <a:lnTo>
                    <a:pt x="5" y="202"/>
                  </a:lnTo>
                  <a:lnTo>
                    <a:pt x="5" y="198"/>
                  </a:lnTo>
                  <a:lnTo>
                    <a:pt x="5" y="194"/>
                  </a:lnTo>
                  <a:lnTo>
                    <a:pt x="6" y="190"/>
                  </a:lnTo>
                  <a:lnTo>
                    <a:pt x="6" y="186"/>
                  </a:lnTo>
                  <a:lnTo>
                    <a:pt x="7" y="182"/>
                  </a:lnTo>
                  <a:lnTo>
                    <a:pt x="7" y="178"/>
                  </a:lnTo>
                  <a:lnTo>
                    <a:pt x="7" y="174"/>
                  </a:lnTo>
                  <a:lnTo>
                    <a:pt x="8" y="170"/>
                  </a:lnTo>
                  <a:lnTo>
                    <a:pt x="8" y="166"/>
                  </a:lnTo>
                  <a:lnTo>
                    <a:pt x="9" y="162"/>
                  </a:lnTo>
                  <a:lnTo>
                    <a:pt x="9" y="158"/>
                  </a:lnTo>
                  <a:lnTo>
                    <a:pt x="9" y="154"/>
                  </a:lnTo>
                  <a:lnTo>
                    <a:pt x="10" y="150"/>
                  </a:lnTo>
                  <a:lnTo>
                    <a:pt x="10" y="146"/>
                  </a:lnTo>
                  <a:lnTo>
                    <a:pt x="11" y="142"/>
                  </a:lnTo>
                  <a:lnTo>
                    <a:pt x="11" y="138"/>
                  </a:lnTo>
                  <a:lnTo>
                    <a:pt x="12" y="134"/>
                  </a:lnTo>
                  <a:lnTo>
                    <a:pt x="12" y="130"/>
                  </a:lnTo>
                  <a:lnTo>
                    <a:pt x="12" y="126"/>
                  </a:lnTo>
                  <a:lnTo>
                    <a:pt x="13" y="122"/>
                  </a:lnTo>
                  <a:lnTo>
                    <a:pt x="13" y="118"/>
                  </a:lnTo>
                  <a:lnTo>
                    <a:pt x="14" y="114"/>
                  </a:lnTo>
                  <a:lnTo>
                    <a:pt x="14" y="110"/>
                  </a:lnTo>
                  <a:lnTo>
                    <a:pt x="15" y="106"/>
                  </a:lnTo>
                  <a:lnTo>
                    <a:pt x="15" y="103"/>
                  </a:lnTo>
                  <a:lnTo>
                    <a:pt x="36" y="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25" name="Line 97">
              <a:extLst>
                <a:ext uri="{FF2B5EF4-FFF2-40B4-BE49-F238E27FC236}">
                  <a16:creationId xmlns="" xmlns:a16="http://schemas.microsoft.com/office/drawing/2014/main" id="{41A0DE95-E1AE-6941-ACBC-53D9690A20D0}"/>
                </a:ext>
              </a:extLst>
            </p:cNvPr>
            <p:cNvSpPr>
              <a:spLocks noChangeShapeType="1"/>
            </p:cNvSpPr>
            <p:nvPr/>
          </p:nvSpPr>
          <p:spPr bwMode="auto">
            <a:xfrm>
              <a:off x="4038600" y="5619750"/>
              <a:ext cx="71438" cy="158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26" name="Line 98">
              <a:extLst>
                <a:ext uri="{FF2B5EF4-FFF2-40B4-BE49-F238E27FC236}">
                  <a16:creationId xmlns="" xmlns:a16="http://schemas.microsoft.com/office/drawing/2014/main" id="{7904F7DE-B974-FA4E-A7D0-8E4D25A9954D}"/>
                </a:ext>
              </a:extLst>
            </p:cNvPr>
            <p:cNvSpPr>
              <a:spLocks noChangeShapeType="1"/>
            </p:cNvSpPr>
            <p:nvPr/>
          </p:nvSpPr>
          <p:spPr bwMode="auto">
            <a:xfrm>
              <a:off x="4075113" y="5584825"/>
              <a:ext cx="1588" cy="7143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27" name="Line 99">
              <a:extLst>
                <a:ext uri="{FF2B5EF4-FFF2-40B4-BE49-F238E27FC236}">
                  <a16:creationId xmlns="" xmlns:a16="http://schemas.microsoft.com/office/drawing/2014/main" id="{FB833ECA-264A-F640-8B15-B33552A3EC55}"/>
                </a:ext>
              </a:extLst>
            </p:cNvPr>
            <p:cNvSpPr>
              <a:spLocks noChangeShapeType="1"/>
            </p:cNvSpPr>
            <p:nvPr/>
          </p:nvSpPr>
          <p:spPr bwMode="auto">
            <a:xfrm>
              <a:off x="4424363" y="4557713"/>
              <a:ext cx="71438" cy="158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28" name="Line 100">
              <a:extLst>
                <a:ext uri="{FF2B5EF4-FFF2-40B4-BE49-F238E27FC236}">
                  <a16:creationId xmlns="" xmlns:a16="http://schemas.microsoft.com/office/drawing/2014/main" id="{6C682C64-6EA0-BA48-AB35-1B2338861EE3}"/>
                </a:ext>
              </a:extLst>
            </p:cNvPr>
            <p:cNvSpPr>
              <a:spLocks noChangeShapeType="1"/>
            </p:cNvSpPr>
            <p:nvPr/>
          </p:nvSpPr>
          <p:spPr bwMode="auto">
            <a:xfrm>
              <a:off x="4459288" y="4522788"/>
              <a:ext cx="1588" cy="7143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29" name="Line 101">
              <a:extLst>
                <a:ext uri="{FF2B5EF4-FFF2-40B4-BE49-F238E27FC236}">
                  <a16:creationId xmlns="" xmlns:a16="http://schemas.microsoft.com/office/drawing/2014/main" id="{937E1467-C436-4D43-AA02-CCBFBD9D4AB1}"/>
                </a:ext>
              </a:extLst>
            </p:cNvPr>
            <p:cNvSpPr>
              <a:spLocks noChangeShapeType="1"/>
            </p:cNvSpPr>
            <p:nvPr/>
          </p:nvSpPr>
          <p:spPr bwMode="auto">
            <a:xfrm>
              <a:off x="3897313" y="4460875"/>
              <a:ext cx="73025" cy="158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30" name="Line 102">
              <a:extLst>
                <a:ext uri="{FF2B5EF4-FFF2-40B4-BE49-F238E27FC236}">
                  <a16:creationId xmlns="" xmlns:a16="http://schemas.microsoft.com/office/drawing/2014/main" id="{CA4509A0-0249-1047-A91E-1979991B755F}"/>
                </a:ext>
              </a:extLst>
            </p:cNvPr>
            <p:cNvSpPr>
              <a:spLocks noChangeShapeType="1"/>
            </p:cNvSpPr>
            <p:nvPr/>
          </p:nvSpPr>
          <p:spPr bwMode="auto">
            <a:xfrm>
              <a:off x="3933825" y="4424363"/>
              <a:ext cx="1588" cy="73025"/>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31" name="Line 103">
              <a:extLst>
                <a:ext uri="{FF2B5EF4-FFF2-40B4-BE49-F238E27FC236}">
                  <a16:creationId xmlns="" xmlns:a16="http://schemas.microsoft.com/office/drawing/2014/main" id="{FB29C87F-E345-E148-A76A-D7FC2EDD4827}"/>
                </a:ext>
              </a:extLst>
            </p:cNvPr>
            <p:cNvSpPr>
              <a:spLocks noChangeShapeType="1"/>
            </p:cNvSpPr>
            <p:nvPr/>
          </p:nvSpPr>
          <p:spPr bwMode="auto">
            <a:xfrm>
              <a:off x="1216025" y="2703513"/>
              <a:ext cx="71438" cy="158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32" name="Line 104">
              <a:extLst>
                <a:ext uri="{FF2B5EF4-FFF2-40B4-BE49-F238E27FC236}">
                  <a16:creationId xmlns="" xmlns:a16="http://schemas.microsoft.com/office/drawing/2014/main" id="{B9192043-4D9B-B640-BFC0-03B7B00052EC}"/>
                </a:ext>
              </a:extLst>
            </p:cNvPr>
            <p:cNvSpPr>
              <a:spLocks noChangeShapeType="1"/>
            </p:cNvSpPr>
            <p:nvPr/>
          </p:nvSpPr>
          <p:spPr bwMode="auto">
            <a:xfrm>
              <a:off x="1252538" y="2668588"/>
              <a:ext cx="1588" cy="7143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33" name="Rectangle 105">
              <a:extLst>
                <a:ext uri="{FF2B5EF4-FFF2-40B4-BE49-F238E27FC236}">
                  <a16:creationId xmlns="" xmlns:a16="http://schemas.microsoft.com/office/drawing/2014/main" id="{0FCFCCBB-48EC-EF4E-8675-AB5AF56C136A}"/>
                </a:ext>
              </a:extLst>
            </p:cNvPr>
            <p:cNvSpPr>
              <a:spLocks noChangeArrowheads="1"/>
            </p:cNvSpPr>
            <p:nvPr/>
          </p:nvSpPr>
          <p:spPr bwMode="auto">
            <a:xfrm>
              <a:off x="2198688" y="4306888"/>
              <a:ext cx="61913" cy="60325"/>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34" name="Rectangle 106">
              <a:extLst>
                <a:ext uri="{FF2B5EF4-FFF2-40B4-BE49-F238E27FC236}">
                  <a16:creationId xmlns="" xmlns:a16="http://schemas.microsoft.com/office/drawing/2014/main" id="{483894DC-39A6-D544-852D-A14C47EEAB67}"/>
                </a:ext>
              </a:extLst>
            </p:cNvPr>
            <p:cNvSpPr>
              <a:spLocks noChangeArrowheads="1"/>
            </p:cNvSpPr>
            <p:nvPr/>
          </p:nvSpPr>
          <p:spPr bwMode="auto">
            <a:xfrm>
              <a:off x="4754563" y="4219575"/>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35" name="Rectangle 107">
              <a:extLst>
                <a:ext uri="{FF2B5EF4-FFF2-40B4-BE49-F238E27FC236}">
                  <a16:creationId xmlns="" xmlns:a16="http://schemas.microsoft.com/office/drawing/2014/main" id="{E3BC1DE0-3D23-D148-AB0E-85FF2515A941}"/>
                </a:ext>
              </a:extLst>
            </p:cNvPr>
            <p:cNvSpPr>
              <a:spLocks noChangeArrowheads="1"/>
            </p:cNvSpPr>
            <p:nvPr/>
          </p:nvSpPr>
          <p:spPr bwMode="auto">
            <a:xfrm>
              <a:off x="2246313" y="1890713"/>
              <a:ext cx="60325"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36" name="Rectangle 108">
              <a:extLst>
                <a:ext uri="{FF2B5EF4-FFF2-40B4-BE49-F238E27FC236}">
                  <a16:creationId xmlns="" xmlns:a16="http://schemas.microsoft.com/office/drawing/2014/main" id="{93304886-9801-AA44-BAE6-BCB04A9D3A3C}"/>
                </a:ext>
              </a:extLst>
            </p:cNvPr>
            <p:cNvSpPr>
              <a:spLocks noChangeArrowheads="1"/>
            </p:cNvSpPr>
            <p:nvPr/>
          </p:nvSpPr>
          <p:spPr bwMode="auto">
            <a:xfrm>
              <a:off x="2771775" y="2768600"/>
              <a:ext cx="60325"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37" name="Rectangle 109">
              <a:extLst>
                <a:ext uri="{FF2B5EF4-FFF2-40B4-BE49-F238E27FC236}">
                  <a16:creationId xmlns="" xmlns:a16="http://schemas.microsoft.com/office/drawing/2014/main" id="{708E6A78-EE92-E844-B9DC-CC6F71CC2CC8}"/>
                </a:ext>
              </a:extLst>
            </p:cNvPr>
            <p:cNvSpPr>
              <a:spLocks noChangeArrowheads="1"/>
            </p:cNvSpPr>
            <p:nvPr/>
          </p:nvSpPr>
          <p:spPr bwMode="auto">
            <a:xfrm>
              <a:off x="2894013" y="3532188"/>
              <a:ext cx="60325"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38" name="Rectangle 110">
              <a:extLst>
                <a:ext uri="{FF2B5EF4-FFF2-40B4-BE49-F238E27FC236}">
                  <a16:creationId xmlns="" xmlns:a16="http://schemas.microsoft.com/office/drawing/2014/main" id="{93402C14-E6DB-A144-9C20-05749E7E8DD7}"/>
                </a:ext>
              </a:extLst>
            </p:cNvPr>
            <p:cNvSpPr>
              <a:spLocks noChangeArrowheads="1"/>
            </p:cNvSpPr>
            <p:nvPr/>
          </p:nvSpPr>
          <p:spPr bwMode="auto">
            <a:xfrm>
              <a:off x="4110038" y="2700338"/>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39" name="Rectangle 111">
              <a:extLst>
                <a:ext uri="{FF2B5EF4-FFF2-40B4-BE49-F238E27FC236}">
                  <a16:creationId xmlns="" xmlns:a16="http://schemas.microsoft.com/office/drawing/2014/main" id="{3D151247-5BFA-6E46-A9A5-78C74636CD69}"/>
                </a:ext>
              </a:extLst>
            </p:cNvPr>
            <p:cNvSpPr>
              <a:spLocks noChangeArrowheads="1"/>
            </p:cNvSpPr>
            <p:nvPr/>
          </p:nvSpPr>
          <p:spPr bwMode="auto">
            <a:xfrm>
              <a:off x="4776788" y="1814513"/>
              <a:ext cx="60325"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40" name="Rectangle 112">
              <a:extLst>
                <a:ext uri="{FF2B5EF4-FFF2-40B4-BE49-F238E27FC236}">
                  <a16:creationId xmlns="" xmlns:a16="http://schemas.microsoft.com/office/drawing/2014/main" id="{B9511926-31C2-E94B-A108-4AE2C1E431B5}"/>
                </a:ext>
              </a:extLst>
            </p:cNvPr>
            <p:cNvSpPr>
              <a:spLocks noChangeArrowheads="1"/>
            </p:cNvSpPr>
            <p:nvPr/>
          </p:nvSpPr>
          <p:spPr bwMode="auto">
            <a:xfrm>
              <a:off x="4427538" y="4733925"/>
              <a:ext cx="60325"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41" name="Rectangle 113">
              <a:extLst>
                <a:ext uri="{FF2B5EF4-FFF2-40B4-BE49-F238E27FC236}">
                  <a16:creationId xmlns="" xmlns:a16="http://schemas.microsoft.com/office/drawing/2014/main" id="{94780F49-0589-0546-8798-996A3115BB71}"/>
                </a:ext>
              </a:extLst>
            </p:cNvPr>
            <p:cNvSpPr>
              <a:spLocks noChangeArrowheads="1"/>
            </p:cNvSpPr>
            <p:nvPr/>
          </p:nvSpPr>
          <p:spPr bwMode="auto">
            <a:xfrm>
              <a:off x="1227138" y="3384550"/>
              <a:ext cx="60325"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42" name="Rectangle 114">
              <a:extLst>
                <a:ext uri="{FF2B5EF4-FFF2-40B4-BE49-F238E27FC236}">
                  <a16:creationId xmlns="" xmlns:a16="http://schemas.microsoft.com/office/drawing/2014/main" id="{14AD1BA7-787F-2B4B-A32B-E9060FF6E6DE}"/>
                </a:ext>
              </a:extLst>
            </p:cNvPr>
            <p:cNvSpPr>
              <a:spLocks noChangeArrowheads="1"/>
            </p:cNvSpPr>
            <p:nvPr/>
          </p:nvSpPr>
          <p:spPr bwMode="auto">
            <a:xfrm>
              <a:off x="1622425" y="2927350"/>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43" name="Rectangle 115">
              <a:extLst>
                <a:ext uri="{FF2B5EF4-FFF2-40B4-BE49-F238E27FC236}">
                  <a16:creationId xmlns="" xmlns:a16="http://schemas.microsoft.com/office/drawing/2014/main" id="{4797F5F6-8333-1447-B769-E681194C0DDC}"/>
                </a:ext>
              </a:extLst>
            </p:cNvPr>
            <p:cNvSpPr>
              <a:spLocks noChangeArrowheads="1"/>
            </p:cNvSpPr>
            <p:nvPr/>
          </p:nvSpPr>
          <p:spPr bwMode="auto">
            <a:xfrm>
              <a:off x="1227138" y="2674938"/>
              <a:ext cx="60325"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44" name="Freeform 116">
              <a:extLst>
                <a:ext uri="{FF2B5EF4-FFF2-40B4-BE49-F238E27FC236}">
                  <a16:creationId xmlns="" xmlns:a16="http://schemas.microsoft.com/office/drawing/2014/main" id="{72FB7FDF-62FC-7344-9DDC-8FA535167A30}"/>
                </a:ext>
              </a:extLst>
            </p:cNvPr>
            <p:cNvSpPr>
              <a:spLocks/>
            </p:cNvSpPr>
            <p:nvPr/>
          </p:nvSpPr>
          <p:spPr bwMode="auto">
            <a:xfrm>
              <a:off x="3908425" y="1811338"/>
              <a:ext cx="249238" cy="925513"/>
            </a:xfrm>
            <a:custGeom>
              <a:avLst/>
              <a:gdLst>
                <a:gd name="T0" fmla="*/ 2147483647 w 69"/>
                <a:gd name="T1" fmla="*/ 2147483647 h 257"/>
                <a:gd name="T2" fmla="*/ 2147483647 w 69"/>
                <a:gd name="T3" fmla="*/ 2147483647 h 257"/>
                <a:gd name="T4" fmla="*/ 2147483647 w 69"/>
                <a:gd name="T5" fmla="*/ 2147483647 h 257"/>
                <a:gd name="T6" fmla="*/ 2147483647 w 69"/>
                <a:gd name="T7" fmla="*/ 2147483647 h 257"/>
                <a:gd name="T8" fmla="*/ 2147483647 w 69"/>
                <a:gd name="T9" fmla="*/ 2147483647 h 257"/>
                <a:gd name="T10" fmla="*/ 2147483647 w 69"/>
                <a:gd name="T11" fmla="*/ 2147483647 h 257"/>
                <a:gd name="T12" fmla="*/ 2147483647 w 69"/>
                <a:gd name="T13" fmla="*/ 2147483647 h 257"/>
                <a:gd name="T14" fmla="*/ 2147483647 w 69"/>
                <a:gd name="T15" fmla="*/ 2147483647 h 257"/>
                <a:gd name="T16" fmla="*/ 2147483647 w 69"/>
                <a:gd name="T17" fmla="*/ 2147483647 h 257"/>
                <a:gd name="T18" fmla="*/ 2147483647 w 69"/>
                <a:gd name="T19" fmla="*/ 2147483647 h 257"/>
                <a:gd name="T20" fmla="*/ 2147483647 w 69"/>
                <a:gd name="T21" fmla="*/ 2147483647 h 257"/>
                <a:gd name="T22" fmla="*/ 2147483647 w 69"/>
                <a:gd name="T23" fmla="*/ 2147483647 h 257"/>
                <a:gd name="T24" fmla="*/ 2147483647 w 69"/>
                <a:gd name="T25" fmla="*/ 2147483647 h 257"/>
                <a:gd name="T26" fmla="*/ 2147483647 w 69"/>
                <a:gd name="T27" fmla="*/ 2147483647 h 257"/>
                <a:gd name="T28" fmla="*/ 2147483647 w 69"/>
                <a:gd name="T29" fmla="*/ 2147483647 h 257"/>
                <a:gd name="T30" fmla="*/ 2147483647 w 69"/>
                <a:gd name="T31" fmla="*/ 2147483647 h 257"/>
                <a:gd name="T32" fmla="*/ 0 w 69"/>
                <a:gd name="T33" fmla="*/ 2147483647 h 257"/>
                <a:gd name="T34" fmla="*/ 0 w 69"/>
                <a:gd name="T35" fmla="*/ 2147483647 h 257"/>
                <a:gd name="T36" fmla="*/ 0 w 69"/>
                <a:gd name="T37" fmla="*/ 2147483647 h 257"/>
                <a:gd name="T38" fmla="*/ 0 w 69"/>
                <a:gd name="T39" fmla="*/ 2147483647 h 257"/>
                <a:gd name="T40" fmla="*/ 2147483647 w 69"/>
                <a:gd name="T41" fmla="*/ 2147483647 h 257"/>
                <a:gd name="T42" fmla="*/ 2147483647 w 69"/>
                <a:gd name="T43" fmla="*/ 2147483647 h 257"/>
                <a:gd name="T44" fmla="*/ 2147483647 w 69"/>
                <a:gd name="T45" fmla="*/ 2147483647 h 257"/>
                <a:gd name="T46" fmla="*/ 2147483647 w 69"/>
                <a:gd name="T47" fmla="*/ 2147483647 h 257"/>
                <a:gd name="T48" fmla="*/ 2147483647 w 69"/>
                <a:gd name="T49" fmla="*/ 2147483647 h 257"/>
                <a:gd name="T50" fmla="*/ 2147483647 w 69"/>
                <a:gd name="T51" fmla="*/ 2147483647 h 257"/>
                <a:gd name="T52" fmla="*/ 2147483647 w 69"/>
                <a:gd name="T53" fmla="*/ 2147483647 h 257"/>
                <a:gd name="T54" fmla="*/ 2147483647 w 69"/>
                <a:gd name="T55" fmla="*/ 2147483647 h 257"/>
                <a:gd name="T56" fmla="*/ 2147483647 w 69"/>
                <a:gd name="T57" fmla="*/ 2147483647 h 257"/>
                <a:gd name="T58" fmla="*/ 2147483647 w 69"/>
                <a:gd name="T59" fmla="*/ 2147483647 h 257"/>
                <a:gd name="T60" fmla="*/ 2147483647 w 69"/>
                <a:gd name="T61" fmla="*/ 2147483647 h 257"/>
                <a:gd name="T62" fmla="*/ 2147483647 w 69"/>
                <a:gd name="T63" fmla="*/ 2147483647 h 257"/>
                <a:gd name="T64" fmla="*/ 2147483647 w 69"/>
                <a:gd name="T65" fmla="*/ 2147483647 h 257"/>
                <a:gd name="T66" fmla="*/ 2147483647 w 69"/>
                <a:gd name="T67" fmla="*/ 2147483647 h 257"/>
                <a:gd name="T68" fmla="*/ 2147483647 w 69"/>
                <a:gd name="T69" fmla="*/ 2147483647 h 257"/>
                <a:gd name="T70" fmla="*/ 2147483647 w 69"/>
                <a:gd name="T71" fmla="*/ 2147483647 h 257"/>
                <a:gd name="T72" fmla="*/ 2147483647 w 69"/>
                <a:gd name="T73" fmla="*/ 2147483647 h 2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9"/>
                <a:gd name="T112" fmla="*/ 0 h 257"/>
                <a:gd name="T113" fmla="*/ 69 w 69"/>
                <a:gd name="T114" fmla="*/ 257 h 2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9" h="257">
                  <a:moveTo>
                    <a:pt x="69" y="0"/>
                  </a:moveTo>
                  <a:lnTo>
                    <a:pt x="66" y="4"/>
                  </a:lnTo>
                  <a:lnTo>
                    <a:pt x="63" y="7"/>
                  </a:lnTo>
                  <a:lnTo>
                    <a:pt x="61" y="11"/>
                  </a:lnTo>
                  <a:lnTo>
                    <a:pt x="58" y="14"/>
                  </a:lnTo>
                  <a:lnTo>
                    <a:pt x="55" y="17"/>
                  </a:lnTo>
                  <a:lnTo>
                    <a:pt x="52" y="21"/>
                  </a:lnTo>
                  <a:lnTo>
                    <a:pt x="49" y="24"/>
                  </a:lnTo>
                  <a:lnTo>
                    <a:pt x="46" y="28"/>
                  </a:lnTo>
                  <a:lnTo>
                    <a:pt x="44" y="31"/>
                  </a:lnTo>
                  <a:lnTo>
                    <a:pt x="41" y="35"/>
                  </a:lnTo>
                  <a:lnTo>
                    <a:pt x="38" y="38"/>
                  </a:lnTo>
                  <a:lnTo>
                    <a:pt x="36" y="41"/>
                  </a:lnTo>
                  <a:lnTo>
                    <a:pt x="33" y="45"/>
                  </a:lnTo>
                  <a:lnTo>
                    <a:pt x="31" y="48"/>
                  </a:lnTo>
                  <a:lnTo>
                    <a:pt x="28" y="52"/>
                  </a:lnTo>
                  <a:lnTo>
                    <a:pt x="26" y="55"/>
                  </a:lnTo>
                  <a:lnTo>
                    <a:pt x="24" y="59"/>
                  </a:lnTo>
                  <a:lnTo>
                    <a:pt x="21" y="62"/>
                  </a:lnTo>
                  <a:lnTo>
                    <a:pt x="19" y="66"/>
                  </a:lnTo>
                  <a:lnTo>
                    <a:pt x="17" y="69"/>
                  </a:lnTo>
                  <a:lnTo>
                    <a:pt x="15" y="72"/>
                  </a:lnTo>
                  <a:lnTo>
                    <a:pt x="13" y="76"/>
                  </a:lnTo>
                  <a:lnTo>
                    <a:pt x="12" y="79"/>
                  </a:lnTo>
                  <a:lnTo>
                    <a:pt x="10" y="83"/>
                  </a:lnTo>
                  <a:lnTo>
                    <a:pt x="8" y="86"/>
                  </a:lnTo>
                  <a:lnTo>
                    <a:pt x="7" y="90"/>
                  </a:lnTo>
                  <a:lnTo>
                    <a:pt x="6" y="93"/>
                  </a:lnTo>
                  <a:lnTo>
                    <a:pt x="4" y="97"/>
                  </a:lnTo>
                  <a:lnTo>
                    <a:pt x="3" y="100"/>
                  </a:lnTo>
                  <a:lnTo>
                    <a:pt x="2" y="104"/>
                  </a:lnTo>
                  <a:lnTo>
                    <a:pt x="1" y="107"/>
                  </a:lnTo>
                  <a:lnTo>
                    <a:pt x="1" y="111"/>
                  </a:lnTo>
                  <a:lnTo>
                    <a:pt x="0" y="114"/>
                  </a:lnTo>
                  <a:lnTo>
                    <a:pt x="0" y="118"/>
                  </a:lnTo>
                  <a:lnTo>
                    <a:pt x="0" y="120"/>
                  </a:lnTo>
                  <a:lnTo>
                    <a:pt x="0" y="124"/>
                  </a:lnTo>
                  <a:lnTo>
                    <a:pt x="0" y="127"/>
                  </a:lnTo>
                  <a:lnTo>
                    <a:pt x="0" y="131"/>
                  </a:lnTo>
                  <a:lnTo>
                    <a:pt x="0" y="134"/>
                  </a:lnTo>
                  <a:lnTo>
                    <a:pt x="0" y="138"/>
                  </a:lnTo>
                  <a:lnTo>
                    <a:pt x="1" y="141"/>
                  </a:lnTo>
                  <a:lnTo>
                    <a:pt x="2" y="145"/>
                  </a:lnTo>
                  <a:lnTo>
                    <a:pt x="2" y="148"/>
                  </a:lnTo>
                  <a:lnTo>
                    <a:pt x="3" y="152"/>
                  </a:lnTo>
                  <a:lnTo>
                    <a:pt x="5" y="155"/>
                  </a:lnTo>
                  <a:lnTo>
                    <a:pt x="6" y="159"/>
                  </a:lnTo>
                  <a:lnTo>
                    <a:pt x="7" y="163"/>
                  </a:lnTo>
                  <a:lnTo>
                    <a:pt x="8" y="166"/>
                  </a:lnTo>
                  <a:lnTo>
                    <a:pt x="10" y="170"/>
                  </a:lnTo>
                  <a:lnTo>
                    <a:pt x="11" y="173"/>
                  </a:lnTo>
                  <a:lnTo>
                    <a:pt x="13" y="177"/>
                  </a:lnTo>
                  <a:lnTo>
                    <a:pt x="15" y="181"/>
                  </a:lnTo>
                  <a:lnTo>
                    <a:pt x="17" y="184"/>
                  </a:lnTo>
                  <a:lnTo>
                    <a:pt x="19" y="188"/>
                  </a:lnTo>
                  <a:lnTo>
                    <a:pt x="21" y="191"/>
                  </a:lnTo>
                  <a:lnTo>
                    <a:pt x="23" y="195"/>
                  </a:lnTo>
                  <a:lnTo>
                    <a:pt x="25" y="199"/>
                  </a:lnTo>
                  <a:lnTo>
                    <a:pt x="27" y="202"/>
                  </a:lnTo>
                  <a:lnTo>
                    <a:pt x="30" y="206"/>
                  </a:lnTo>
                  <a:lnTo>
                    <a:pt x="32" y="209"/>
                  </a:lnTo>
                  <a:lnTo>
                    <a:pt x="34" y="213"/>
                  </a:lnTo>
                  <a:lnTo>
                    <a:pt x="37" y="217"/>
                  </a:lnTo>
                  <a:lnTo>
                    <a:pt x="39" y="220"/>
                  </a:lnTo>
                  <a:lnTo>
                    <a:pt x="42" y="224"/>
                  </a:lnTo>
                  <a:lnTo>
                    <a:pt x="44" y="228"/>
                  </a:lnTo>
                  <a:lnTo>
                    <a:pt x="47" y="231"/>
                  </a:lnTo>
                  <a:lnTo>
                    <a:pt x="50" y="235"/>
                  </a:lnTo>
                  <a:lnTo>
                    <a:pt x="52" y="239"/>
                  </a:lnTo>
                  <a:lnTo>
                    <a:pt x="55" y="242"/>
                  </a:lnTo>
                  <a:lnTo>
                    <a:pt x="58" y="246"/>
                  </a:lnTo>
                  <a:lnTo>
                    <a:pt x="61" y="249"/>
                  </a:lnTo>
                  <a:lnTo>
                    <a:pt x="63" y="253"/>
                  </a:lnTo>
                  <a:lnTo>
                    <a:pt x="66" y="257"/>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45" name="Oval 117">
              <a:extLst>
                <a:ext uri="{FF2B5EF4-FFF2-40B4-BE49-F238E27FC236}">
                  <a16:creationId xmlns="" xmlns:a16="http://schemas.microsoft.com/office/drawing/2014/main" id="{32A6CB97-3DB2-1943-BFA4-53AB6429D565}"/>
                </a:ext>
              </a:extLst>
            </p:cNvPr>
            <p:cNvSpPr>
              <a:spLocks noChangeArrowheads="1"/>
            </p:cNvSpPr>
            <p:nvPr/>
          </p:nvSpPr>
          <p:spPr bwMode="auto">
            <a:xfrm>
              <a:off x="1133475" y="2711450"/>
              <a:ext cx="241300" cy="241300"/>
            </a:xfrm>
            <a:prstGeom prst="ellipse">
              <a:avLst/>
            </a:prstGeom>
            <a:noFill/>
            <a:ln w="17463">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46" name="Freeform 118">
              <a:extLst>
                <a:ext uri="{FF2B5EF4-FFF2-40B4-BE49-F238E27FC236}">
                  <a16:creationId xmlns="" xmlns:a16="http://schemas.microsoft.com/office/drawing/2014/main" id="{31A3604F-247F-B748-933F-66629072E094}"/>
                </a:ext>
              </a:extLst>
            </p:cNvPr>
            <p:cNvSpPr>
              <a:spLocks/>
            </p:cNvSpPr>
            <p:nvPr/>
          </p:nvSpPr>
          <p:spPr bwMode="auto">
            <a:xfrm>
              <a:off x="1479550" y="2822575"/>
              <a:ext cx="82550" cy="1563688"/>
            </a:xfrm>
            <a:custGeom>
              <a:avLst/>
              <a:gdLst>
                <a:gd name="T0" fmla="*/ 0 w 23"/>
                <a:gd name="T1" fmla="*/ 2147483647 h 434"/>
                <a:gd name="T2" fmla="*/ 2147483647 w 23"/>
                <a:gd name="T3" fmla="*/ 2147483647 h 434"/>
                <a:gd name="T4" fmla="*/ 2147483647 w 23"/>
                <a:gd name="T5" fmla="*/ 0 h 434"/>
                <a:gd name="T6" fmla="*/ 0 60000 65536"/>
                <a:gd name="T7" fmla="*/ 0 60000 65536"/>
                <a:gd name="T8" fmla="*/ 0 60000 65536"/>
                <a:gd name="T9" fmla="*/ 0 w 23"/>
                <a:gd name="T10" fmla="*/ 0 h 434"/>
                <a:gd name="T11" fmla="*/ 23 w 23"/>
                <a:gd name="T12" fmla="*/ 434 h 434"/>
              </a:gdLst>
              <a:ahLst/>
              <a:cxnLst>
                <a:cxn ang="T6">
                  <a:pos x="T0" y="T1"/>
                </a:cxn>
                <a:cxn ang="T7">
                  <a:pos x="T2" y="T3"/>
                </a:cxn>
                <a:cxn ang="T8">
                  <a:pos x="T4" y="T5"/>
                </a:cxn>
              </a:cxnLst>
              <a:rect l="T9" t="T10" r="T11" b="T12"/>
              <a:pathLst>
                <a:path w="23" h="434">
                  <a:moveTo>
                    <a:pt x="0" y="434"/>
                  </a:moveTo>
                  <a:lnTo>
                    <a:pt x="2" y="103"/>
                  </a:lnTo>
                  <a:lnTo>
                    <a:pt x="23" y="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47" name="Freeform 119">
              <a:extLst>
                <a:ext uri="{FF2B5EF4-FFF2-40B4-BE49-F238E27FC236}">
                  <a16:creationId xmlns="" xmlns:a16="http://schemas.microsoft.com/office/drawing/2014/main" id="{887C5E01-872D-5F4C-9851-37789C4F9871}"/>
                </a:ext>
              </a:extLst>
            </p:cNvPr>
            <p:cNvSpPr>
              <a:spLocks/>
            </p:cNvSpPr>
            <p:nvPr/>
          </p:nvSpPr>
          <p:spPr bwMode="auto">
            <a:xfrm>
              <a:off x="5010150" y="1317625"/>
              <a:ext cx="1116013" cy="3268663"/>
            </a:xfrm>
            <a:custGeom>
              <a:avLst/>
              <a:gdLst>
                <a:gd name="T0" fmla="*/ 2147483647 w 310"/>
                <a:gd name="T1" fmla="*/ 2147483647 h 908"/>
                <a:gd name="T2" fmla="*/ 2147483647 w 310"/>
                <a:gd name="T3" fmla="*/ 2147483647 h 908"/>
                <a:gd name="T4" fmla="*/ 2147483647 w 310"/>
                <a:gd name="T5" fmla="*/ 2147483647 h 908"/>
                <a:gd name="T6" fmla="*/ 2147483647 w 310"/>
                <a:gd name="T7" fmla="*/ 2147483647 h 908"/>
                <a:gd name="T8" fmla="*/ 2147483647 w 310"/>
                <a:gd name="T9" fmla="*/ 2147483647 h 908"/>
                <a:gd name="T10" fmla="*/ 2147483647 w 310"/>
                <a:gd name="T11" fmla="*/ 2147483647 h 908"/>
                <a:gd name="T12" fmla="*/ 2147483647 w 310"/>
                <a:gd name="T13" fmla="*/ 2147483647 h 908"/>
                <a:gd name="T14" fmla="*/ 2147483647 w 310"/>
                <a:gd name="T15" fmla="*/ 2147483647 h 908"/>
                <a:gd name="T16" fmla="*/ 2147483647 w 310"/>
                <a:gd name="T17" fmla="*/ 2147483647 h 908"/>
                <a:gd name="T18" fmla="*/ 2147483647 w 310"/>
                <a:gd name="T19" fmla="*/ 2147483647 h 908"/>
                <a:gd name="T20" fmla="*/ 2147483647 w 310"/>
                <a:gd name="T21" fmla="*/ 2147483647 h 908"/>
                <a:gd name="T22" fmla="*/ 2147483647 w 310"/>
                <a:gd name="T23" fmla="*/ 2147483647 h 908"/>
                <a:gd name="T24" fmla="*/ 2147483647 w 310"/>
                <a:gd name="T25" fmla="*/ 2147483647 h 908"/>
                <a:gd name="T26" fmla="*/ 2147483647 w 310"/>
                <a:gd name="T27" fmla="*/ 2147483647 h 908"/>
                <a:gd name="T28" fmla="*/ 2147483647 w 310"/>
                <a:gd name="T29" fmla="*/ 2147483647 h 908"/>
                <a:gd name="T30" fmla="*/ 2147483647 w 310"/>
                <a:gd name="T31" fmla="*/ 2147483647 h 908"/>
                <a:gd name="T32" fmla="*/ 2147483647 w 310"/>
                <a:gd name="T33" fmla="*/ 2147483647 h 908"/>
                <a:gd name="T34" fmla="*/ 2147483647 w 310"/>
                <a:gd name="T35" fmla="*/ 2147483647 h 908"/>
                <a:gd name="T36" fmla="*/ 2147483647 w 310"/>
                <a:gd name="T37" fmla="*/ 2147483647 h 908"/>
                <a:gd name="T38" fmla="*/ 2147483647 w 310"/>
                <a:gd name="T39" fmla="*/ 2147483647 h 908"/>
                <a:gd name="T40" fmla="*/ 2147483647 w 310"/>
                <a:gd name="T41" fmla="*/ 2147483647 h 908"/>
                <a:gd name="T42" fmla="*/ 2147483647 w 310"/>
                <a:gd name="T43" fmla="*/ 2147483647 h 908"/>
                <a:gd name="T44" fmla="*/ 2147483647 w 310"/>
                <a:gd name="T45" fmla="*/ 2147483647 h 908"/>
                <a:gd name="T46" fmla="*/ 2147483647 w 310"/>
                <a:gd name="T47" fmla="*/ 2147483647 h 908"/>
                <a:gd name="T48" fmla="*/ 2147483647 w 310"/>
                <a:gd name="T49" fmla="*/ 2147483647 h 908"/>
                <a:gd name="T50" fmla="*/ 2147483647 w 310"/>
                <a:gd name="T51" fmla="*/ 2147483647 h 908"/>
                <a:gd name="T52" fmla="*/ 2147483647 w 310"/>
                <a:gd name="T53" fmla="*/ 2147483647 h 908"/>
                <a:gd name="T54" fmla="*/ 2147483647 w 310"/>
                <a:gd name="T55" fmla="*/ 2147483647 h 908"/>
                <a:gd name="T56" fmla="*/ 2147483647 w 310"/>
                <a:gd name="T57" fmla="*/ 2147483647 h 908"/>
                <a:gd name="T58" fmla="*/ 2147483647 w 310"/>
                <a:gd name="T59" fmla="*/ 2147483647 h 908"/>
                <a:gd name="T60" fmla="*/ 2147483647 w 310"/>
                <a:gd name="T61" fmla="*/ 2147483647 h 908"/>
                <a:gd name="T62" fmla="*/ 2147483647 w 310"/>
                <a:gd name="T63" fmla="*/ 2147483647 h 908"/>
                <a:gd name="T64" fmla="*/ 2147483647 w 310"/>
                <a:gd name="T65" fmla="*/ 2147483647 h 908"/>
                <a:gd name="T66" fmla="*/ 2147483647 w 310"/>
                <a:gd name="T67" fmla="*/ 2147483647 h 908"/>
                <a:gd name="T68" fmla="*/ 2147483647 w 310"/>
                <a:gd name="T69" fmla="*/ 2147483647 h 908"/>
                <a:gd name="T70" fmla="*/ 2147483647 w 310"/>
                <a:gd name="T71" fmla="*/ 2147483647 h 908"/>
                <a:gd name="T72" fmla="*/ 2147483647 w 310"/>
                <a:gd name="T73" fmla="*/ 2147483647 h 908"/>
                <a:gd name="T74" fmla="*/ 2147483647 w 310"/>
                <a:gd name="T75" fmla="*/ 2147483647 h 908"/>
                <a:gd name="T76" fmla="*/ 2147483647 w 310"/>
                <a:gd name="T77" fmla="*/ 2147483647 h 908"/>
                <a:gd name="T78" fmla="*/ 2147483647 w 310"/>
                <a:gd name="T79" fmla="*/ 2147483647 h 908"/>
                <a:gd name="T80" fmla="*/ 2147483647 w 310"/>
                <a:gd name="T81" fmla="*/ 2147483647 h 908"/>
                <a:gd name="T82" fmla="*/ 2147483647 w 310"/>
                <a:gd name="T83" fmla="*/ 2147483647 h 908"/>
                <a:gd name="T84" fmla="*/ 2147483647 w 310"/>
                <a:gd name="T85" fmla="*/ 2147483647 h 908"/>
                <a:gd name="T86" fmla="*/ 2147483647 w 310"/>
                <a:gd name="T87" fmla="*/ 2147483647 h 908"/>
                <a:gd name="T88" fmla="*/ 2147483647 w 310"/>
                <a:gd name="T89" fmla="*/ 2147483647 h 908"/>
                <a:gd name="T90" fmla="*/ 2147483647 w 310"/>
                <a:gd name="T91" fmla="*/ 2147483647 h 908"/>
                <a:gd name="T92" fmla="*/ 2147483647 w 310"/>
                <a:gd name="T93" fmla="*/ 2147483647 h 908"/>
                <a:gd name="T94" fmla="*/ 2147483647 w 310"/>
                <a:gd name="T95" fmla="*/ 2147483647 h 908"/>
                <a:gd name="T96" fmla="*/ 2147483647 w 310"/>
                <a:gd name="T97" fmla="*/ 2147483647 h 908"/>
                <a:gd name="T98" fmla="*/ 2147483647 w 310"/>
                <a:gd name="T99" fmla="*/ 2147483647 h 908"/>
                <a:gd name="T100" fmla="*/ 2147483647 w 310"/>
                <a:gd name="T101" fmla="*/ 2147483647 h 908"/>
                <a:gd name="T102" fmla="*/ 2147483647 w 310"/>
                <a:gd name="T103" fmla="*/ 2147483647 h 908"/>
                <a:gd name="T104" fmla="*/ 2147483647 w 310"/>
                <a:gd name="T105" fmla="*/ 2147483647 h 908"/>
                <a:gd name="T106" fmla="*/ 2147483647 w 310"/>
                <a:gd name="T107" fmla="*/ 2147483647 h 908"/>
                <a:gd name="T108" fmla="*/ 2147483647 w 310"/>
                <a:gd name="T109" fmla="*/ 2147483647 h 908"/>
                <a:gd name="T110" fmla="*/ 2147483647 w 310"/>
                <a:gd name="T111" fmla="*/ 2147483647 h 908"/>
                <a:gd name="T112" fmla="*/ 2147483647 w 310"/>
                <a:gd name="T113" fmla="*/ 2147483647 h 908"/>
                <a:gd name="T114" fmla="*/ 2147483647 w 310"/>
                <a:gd name="T115" fmla="*/ 2147483647 h 908"/>
                <a:gd name="T116" fmla="*/ 2147483647 w 310"/>
                <a:gd name="T117" fmla="*/ 2147483647 h 9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10"/>
                <a:gd name="T178" fmla="*/ 0 h 908"/>
                <a:gd name="T179" fmla="*/ 310 w 310"/>
                <a:gd name="T180" fmla="*/ 908 h 9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10" h="908">
                  <a:moveTo>
                    <a:pt x="45" y="0"/>
                  </a:moveTo>
                  <a:lnTo>
                    <a:pt x="45" y="4"/>
                  </a:lnTo>
                  <a:lnTo>
                    <a:pt x="45" y="8"/>
                  </a:lnTo>
                  <a:lnTo>
                    <a:pt x="45" y="12"/>
                  </a:lnTo>
                  <a:lnTo>
                    <a:pt x="44" y="16"/>
                  </a:lnTo>
                  <a:lnTo>
                    <a:pt x="44" y="20"/>
                  </a:lnTo>
                  <a:lnTo>
                    <a:pt x="44" y="24"/>
                  </a:lnTo>
                  <a:lnTo>
                    <a:pt x="43" y="28"/>
                  </a:lnTo>
                  <a:lnTo>
                    <a:pt x="43" y="32"/>
                  </a:lnTo>
                  <a:lnTo>
                    <a:pt x="42" y="36"/>
                  </a:lnTo>
                  <a:lnTo>
                    <a:pt x="42" y="40"/>
                  </a:lnTo>
                  <a:lnTo>
                    <a:pt x="41" y="44"/>
                  </a:lnTo>
                  <a:lnTo>
                    <a:pt x="41" y="48"/>
                  </a:lnTo>
                  <a:lnTo>
                    <a:pt x="40" y="52"/>
                  </a:lnTo>
                  <a:lnTo>
                    <a:pt x="39" y="56"/>
                  </a:lnTo>
                  <a:lnTo>
                    <a:pt x="38" y="59"/>
                  </a:lnTo>
                  <a:lnTo>
                    <a:pt x="37" y="63"/>
                  </a:lnTo>
                  <a:lnTo>
                    <a:pt x="36" y="68"/>
                  </a:lnTo>
                  <a:lnTo>
                    <a:pt x="35" y="72"/>
                  </a:lnTo>
                  <a:lnTo>
                    <a:pt x="33" y="76"/>
                  </a:lnTo>
                  <a:lnTo>
                    <a:pt x="32" y="79"/>
                  </a:lnTo>
                  <a:lnTo>
                    <a:pt x="31" y="83"/>
                  </a:lnTo>
                  <a:lnTo>
                    <a:pt x="29" y="87"/>
                  </a:lnTo>
                  <a:lnTo>
                    <a:pt x="28" y="91"/>
                  </a:lnTo>
                  <a:lnTo>
                    <a:pt x="26" y="95"/>
                  </a:lnTo>
                  <a:lnTo>
                    <a:pt x="25" y="99"/>
                  </a:lnTo>
                  <a:lnTo>
                    <a:pt x="23" y="103"/>
                  </a:lnTo>
                  <a:lnTo>
                    <a:pt x="22" y="106"/>
                  </a:lnTo>
                  <a:lnTo>
                    <a:pt x="21" y="110"/>
                  </a:lnTo>
                  <a:lnTo>
                    <a:pt x="20" y="114"/>
                  </a:lnTo>
                  <a:lnTo>
                    <a:pt x="19" y="118"/>
                  </a:lnTo>
                  <a:lnTo>
                    <a:pt x="18" y="121"/>
                  </a:lnTo>
                  <a:lnTo>
                    <a:pt x="17" y="126"/>
                  </a:lnTo>
                  <a:lnTo>
                    <a:pt x="17" y="130"/>
                  </a:lnTo>
                  <a:lnTo>
                    <a:pt x="17" y="133"/>
                  </a:lnTo>
                  <a:lnTo>
                    <a:pt x="17" y="137"/>
                  </a:lnTo>
                  <a:lnTo>
                    <a:pt x="17" y="140"/>
                  </a:lnTo>
                  <a:lnTo>
                    <a:pt x="18" y="144"/>
                  </a:lnTo>
                  <a:lnTo>
                    <a:pt x="19" y="147"/>
                  </a:lnTo>
                  <a:lnTo>
                    <a:pt x="19" y="151"/>
                  </a:lnTo>
                  <a:lnTo>
                    <a:pt x="20" y="154"/>
                  </a:lnTo>
                  <a:lnTo>
                    <a:pt x="22" y="158"/>
                  </a:lnTo>
                  <a:lnTo>
                    <a:pt x="23" y="161"/>
                  </a:lnTo>
                  <a:lnTo>
                    <a:pt x="25" y="164"/>
                  </a:lnTo>
                  <a:lnTo>
                    <a:pt x="26" y="168"/>
                  </a:lnTo>
                  <a:lnTo>
                    <a:pt x="28" y="171"/>
                  </a:lnTo>
                  <a:lnTo>
                    <a:pt x="30" y="174"/>
                  </a:lnTo>
                  <a:lnTo>
                    <a:pt x="32" y="178"/>
                  </a:lnTo>
                  <a:lnTo>
                    <a:pt x="34" y="181"/>
                  </a:lnTo>
                  <a:lnTo>
                    <a:pt x="36" y="184"/>
                  </a:lnTo>
                  <a:lnTo>
                    <a:pt x="39" y="187"/>
                  </a:lnTo>
                  <a:lnTo>
                    <a:pt x="41" y="191"/>
                  </a:lnTo>
                  <a:lnTo>
                    <a:pt x="44" y="194"/>
                  </a:lnTo>
                  <a:lnTo>
                    <a:pt x="47" y="197"/>
                  </a:lnTo>
                  <a:lnTo>
                    <a:pt x="49" y="200"/>
                  </a:lnTo>
                  <a:lnTo>
                    <a:pt x="52" y="203"/>
                  </a:lnTo>
                  <a:lnTo>
                    <a:pt x="55" y="206"/>
                  </a:lnTo>
                  <a:lnTo>
                    <a:pt x="58" y="209"/>
                  </a:lnTo>
                  <a:lnTo>
                    <a:pt x="61" y="213"/>
                  </a:lnTo>
                  <a:lnTo>
                    <a:pt x="64" y="216"/>
                  </a:lnTo>
                  <a:lnTo>
                    <a:pt x="67" y="219"/>
                  </a:lnTo>
                  <a:lnTo>
                    <a:pt x="71" y="222"/>
                  </a:lnTo>
                  <a:lnTo>
                    <a:pt x="74" y="225"/>
                  </a:lnTo>
                  <a:lnTo>
                    <a:pt x="77" y="228"/>
                  </a:lnTo>
                  <a:lnTo>
                    <a:pt x="81" y="231"/>
                  </a:lnTo>
                  <a:lnTo>
                    <a:pt x="84" y="234"/>
                  </a:lnTo>
                  <a:lnTo>
                    <a:pt x="87" y="237"/>
                  </a:lnTo>
                  <a:lnTo>
                    <a:pt x="91" y="240"/>
                  </a:lnTo>
                  <a:lnTo>
                    <a:pt x="94" y="243"/>
                  </a:lnTo>
                  <a:lnTo>
                    <a:pt x="97" y="246"/>
                  </a:lnTo>
                  <a:lnTo>
                    <a:pt x="101" y="249"/>
                  </a:lnTo>
                  <a:lnTo>
                    <a:pt x="104" y="252"/>
                  </a:lnTo>
                  <a:lnTo>
                    <a:pt x="107" y="255"/>
                  </a:lnTo>
                  <a:lnTo>
                    <a:pt x="111" y="259"/>
                  </a:lnTo>
                  <a:lnTo>
                    <a:pt x="114" y="262"/>
                  </a:lnTo>
                  <a:lnTo>
                    <a:pt x="117" y="265"/>
                  </a:lnTo>
                  <a:lnTo>
                    <a:pt x="120" y="268"/>
                  </a:lnTo>
                  <a:lnTo>
                    <a:pt x="123" y="271"/>
                  </a:lnTo>
                  <a:lnTo>
                    <a:pt x="126" y="274"/>
                  </a:lnTo>
                  <a:lnTo>
                    <a:pt x="129" y="277"/>
                  </a:lnTo>
                  <a:lnTo>
                    <a:pt x="133" y="280"/>
                  </a:lnTo>
                  <a:lnTo>
                    <a:pt x="135" y="283"/>
                  </a:lnTo>
                  <a:lnTo>
                    <a:pt x="138" y="286"/>
                  </a:lnTo>
                  <a:lnTo>
                    <a:pt x="141" y="290"/>
                  </a:lnTo>
                  <a:lnTo>
                    <a:pt x="144" y="293"/>
                  </a:lnTo>
                  <a:lnTo>
                    <a:pt x="146" y="296"/>
                  </a:lnTo>
                  <a:lnTo>
                    <a:pt x="149" y="299"/>
                  </a:lnTo>
                  <a:lnTo>
                    <a:pt x="151" y="302"/>
                  </a:lnTo>
                  <a:lnTo>
                    <a:pt x="154" y="305"/>
                  </a:lnTo>
                  <a:lnTo>
                    <a:pt x="156" y="308"/>
                  </a:lnTo>
                  <a:lnTo>
                    <a:pt x="158" y="312"/>
                  </a:lnTo>
                  <a:lnTo>
                    <a:pt x="161" y="315"/>
                  </a:lnTo>
                  <a:lnTo>
                    <a:pt x="163" y="318"/>
                  </a:lnTo>
                  <a:lnTo>
                    <a:pt x="165" y="321"/>
                  </a:lnTo>
                  <a:lnTo>
                    <a:pt x="167" y="324"/>
                  </a:lnTo>
                  <a:lnTo>
                    <a:pt x="169" y="328"/>
                  </a:lnTo>
                  <a:lnTo>
                    <a:pt x="172" y="331"/>
                  </a:lnTo>
                  <a:lnTo>
                    <a:pt x="174" y="334"/>
                  </a:lnTo>
                  <a:lnTo>
                    <a:pt x="176" y="337"/>
                  </a:lnTo>
                  <a:lnTo>
                    <a:pt x="178" y="341"/>
                  </a:lnTo>
                  <a:lnTo>
                    <a:pt x="180" y="344"/>
                  </a:lnTo>
                  <a:lnTo>
                    <a:pt x="182" y="347"/>
                  </a:lnTo>
                  <a:lnTo>
                    <a:pt x="184" y="350"/>
                  </a:lnTo>
                  <a:lnTo>
                    <a:pt x="186" y="354"/>
                  </a:lnTo>
                  <a:lnTo>
                    <a:pt x="189" y="357"/>
                  </a:lnTo>
                  <a:lnTo>
                    <a:pt x="191" y="360"/>
                  </a:lnTo>
                  <a:lnTo>
                    <a:pt x="193" y="364"/>
                  </a:lnTo>
                  <a:lnTo>
                    <a:pt x="195" y="367"/>
                  </a:lnTo>
                  <a:lnTo>
                    <a:pt x="197" y="370"/>
                  </a:lnTo>
                  <a:lnTo>
                    <a:pt x="199" y="374"/>
                  </a:lnTo>
                  <a:lnTo>
                    <a:pt x="202" y="377"/>
                  </a:lnTo>
                  <a:lnTo>
                    <a:pt x="204" y="381"/>
                  </a:lnTo>
                  <a:lnTo>
                    <a:pt x="206" y="384"/>
                  </a:lnTo>
                  <a:lnTo>
                    <a:pt x="209" y="387"/>
                  </a:lnTo>
                  <a:lnTo>
                    <a:pt x="211" y="391"/>
                  </a:lnTo>
                  <a:lnTo>
                    <a:pt x="214" y="394"/>
                  </a:lnTo>
                  <a:lnTo>
                    <a:pt x="215" y="396"/>
                  </a:lnTo>
                  <a:lnTo>
                    <a:pt x="218" y="400"/>
                  </a:lnTo>
                  <a:lnTo>
                    <a:pt x="220" y="403"/>
                  </a:lnTo>
                  <a:lnTo>
                    <a:pt x="223" y="407"/>
                  </a:lnTo>
                  <a:lnTo>
                    <a:pt x="226" y="410"/>
                  </a:lnTo>
                  <a:lnTo>
                    <a:pt x="228" y="413"/>
                  </a:lnTo>
                  <a:lnTo>
                    <a:pt x="231" y="417"/>
                  </a:lnTo>
                  <a:lnTo>
                    <a:pt x="234" y="420"/>
                  </a:lnTo>
                  <a:lnTo>
                    <a:pt x="237" y="424"/>
                  </a:lnTo>
                  <a:lnTo>
                    <a:pt x="240" y="427"/>
                  </a:lnTo>
                  <a:lnTo>
                    <a:pt x="242" y="431"/>
                  </a:lnTo>
                  <a:lnTo>
                    <a:pt x="245" y="434"/>
                  </a:lnTo>
                  <a:lnTo>
                    <a:pt x="248" y="438"/>
                  </a:lnTo>
                  <a:lnTo>
                    <a:pt x="251" y="442"/>
                  </a:lnTo>
                  <a:lnTo>
                    <a:pt x="254" y="445"/>
                  </a:lnTo>
                  <a:lnTo>
                    <a:pt x="257" y="449"/>
                  </a:lnTo>
                  <a:lnTo>
                    <a:pt x="259" y="452"/>
                  </a:lnTo>
                  <a:lnTo>
                    <a:pt x="262" y="456"/>
                  </a:lnTo>
                  <a:lnTo>
                    <a:pt x="265" y="459"/>
                  </a:lnTo>
                  <a:lnTo>
                    <a:pt x="268" y="463"/>
                  </a:lnTo>
                  <a:lnTo>
                    <a:pt x="270" y="466"/>
                  </a:lnTo>
                  <a:lnTo>
                    <a:pt x="273" y="470"/>
                  </a:lnTo>
                  <a:lnTo>
                    <a:pt x="275" y="474"/>
                  </a:lnTo>
                  <a:lnTo>
                    <a:pt x="278" y="477"/>
                  </a:lnTo>
                  <a:lnTo>
                    <a:pt x="281" y="481"/>
                  </a:lnTo>
                  <a:lnTo>
                    <a:pt x="283" y="484"/>
                  </a:lnTo>
                  <a:lnTo>
                    <a:pt x="285" y="488"/>
                  </a:lnTo>
                  <a:lnTo>
                    <a:pt x="288" y="492"/>
                  </a:lnTo>
                  <a:lnTo>
                    <a:pt x="290" y="495"/>
                  </a:lnTo>
                  <a:lnTo>
                    <a:pt x="292" y="499"/>
                  </a:lnTo>
                  <a:lnTo>
                    <a:pt x="294" y="502"/>
                  </a:lnTo>
                  <a:lnTo>
                    <a:pt x="296" y="506"/>
                  </a:lnTo>
                  <a:lnTo>
                    <a:pt x="298" y="510"/>
                  </a:lnTo>
                  <a:lnTo>
                    <a:pt x="299" y="513"/>
                  </a:lnTo>
                  <a:lnTo>
                    <a:pt x="301" y="517"/>
                  </a:lnTo>
                  <a:lnTo>
                    <a:pt x="303" y="520"/>
                  </a:lnTo>
                  <a:lnTo>
                    <a:pt x="304" y="524"/>
                  </a:lnTo>
                  <a:lnTo>
                    <a:pt x="305" y="528"/>
                  </a:lnTo>
                  <a:lnTo>
                    <a:pt x="306" y="531"/>
                  </a:lnTo>
                  <a:lnTo>
                    <a:pt x="307" y="535"/>
                  </a:lnTo>
                  <a:lnTo>
                    <a:pt x="308" y="538"/>
                  </a:lnTo>
                  <a:lnTo>
                    <a:pt x="309" y="542"/>
                  </a:lnTo>
                  <a:lnTo>
                    <a:pt x="310" y="545"/>
                  </a:lnTo>
                  <a:lnTo>
                    <a:pt x="310" y="549"/>
                  </a:lnTo>
                  <a:lnTo>
                    <a:pt x="310" y="553"/>
                  </a:lnTo>
                  <a:lnTo>
                    <a:pt x="310" y="556"/>
                  </a:lnTo>
                  <a:lnTo>
                    <a:pt x="310" y="560"/>
                  </a:lnTo>
                  <a:lnTo>
                    <a:pt x="310" y="563"/>
                  </a:lnTo>
                  <a:lnTo>
                    <a:pt x="310" y="567"/>
                  </a:lnTo>
                  <a:lnTo>
                    <a:pt x="309" y="570"/>
                  </a:lnTo>
                  <a:lnTo>
                    <a:pt x="308" y="574"/>
                  </a:lnTo>
                  <a:lnTo>
                    <a:pt x="308" y="576"/>
                  </a:lnTo>
                  <a:lnTo>
                    <a:pt x="307" y="580"/>
                  </a:lnTo>
                  <a:lnTo>
                    <a:pt x="306" y="583"/>
                  </a:lnTo>
                  <a:lnTo>
                    <a:pt x="304" y="587"/>
                  </a:lnTo>
                  <a:lnTo>
                    <a:pt x="303" y="590"/>
                  </a:lnTo>
                  <a:lnTo>
                    <a:pt x="301" y="594"/>
                  </a:lnTo>
                  <a:lnTo>
                    <a:pt x="299" y="597"/>
                  </a:lnTo>
                  <a:lnTo>
                    <a:pt x="297" y="600"/>
                  </a:lnTo>
                  <a:lnTo>
                    <a:pt x="294" y="604"/>
                  </a:lnTo>
                  <a:lnTo>
                    <a:pt x="292" y="607"/>
                  </a:lnTo>
                  <a:lnTo>
                    <a:pt x="289" y="610"/>
                  </a:lnTo>
                  <a:lnTo>
                    <a:pt x="287" y="614"/>
                  </a:lnTo>
                  <a:lnTo>
                    <a:pt x="284" y="617"/>
                  </a:lnTo>
                  <a:lnTo>
                    <a:pt x="281" y="620"/>
                  </a:lnTo>
                  <a:lnTo>
                    <a:pt x="278" y="623"/>
                  </a:lnTo>
                  <a:lnTo>
                    <a:pt x="275" y="626"/>
                  </a:lnTo>
                  <a:lnTo>
                    <a:pt x="272" y="628"/>
                  </a:lnTo>
                  <a:lnTo>
                    <a:pt x="268" y="631"/>
                  </a:lnTo>
                  <a:lnTo>
                    <a:pt x="265" y="634"/>
                  </a:lnTo>
                  <a:lnTo>
                    <a:pt x="261" y="636"/>
                  </a:lnTo>
                  <a:lnTo>
                    <a:pt x="258" y="639"/>
                  </a:lnTo>
                  <a:lnTo>
                    <a:pt x="254" y="641"/>
                  </a:lnTo>
                  <a:lnTo>
                    <a:pt x="251" y="643"/>
                  </a:lnTo>
                  <a:lnTo>
                    <a:pt x="247" y="645"/>
                  </a:lnTo>
                  <a:lnTo>
                    <a:pt x="243" y="647"/>
                  </a:lnTo>
                  <a:lnTo>
                    <a:pt x="239" y="649"/>
                  </a:lnTo>
                  <a:lnTo>
                    <a:pt x="237" y="649"/>
                  </a:lnTo>
                  <a:lnTo>
                    <a:pt x="233" y="651"/>
                  </a:lnTo>
                  <a:lnTo>
                    <a:pt x="229" y="653"/>
                  </a:lnTo>
                  <a:lnTo>
                    <a:pt x="225" y="654"/>
                  </a:lnTo>
                  <a:lnTo>
                    <a:pt x="221" y="655"/>
                  </a:lnTo>
                  <a:lnTo>
                    <a:pt x="217" y="656"/>
                  </a:lnTo>
                  <a:lnTo>
                    <a:pt x="213" y="657"/>
                  </a:lnTo>
                  <a:lnTo>
                    <a:pt x="209" y="658"/>
                  </a:lnTo>
                  <a:lnTo>
                    <a:pt x="205" y="659"/>
                  </a:lnTo>
                  <a:lnTo>
                    <a:pt x="201" y="660"/>
                  </a:lnTo>
                  <a:lnTo>
                    <a:pt x="197" y="661"/>
                  </a:lnTo>
                  <a:lnTo>
                    <a:pt x="193" y="661"/>
                  </a:lnTo>
                  <a:lnTo>
                    <a:pt x="189" y="662"/>
                  </a:lnTo>
                  <a:lnTo>
                    <a:pt x="185" y="663"/>
                  </a:lnTo>
                  <a:lnTo>
                    <a:pt x="181" y="663"/>
                  </a:lnTo>
                  <a:lnTo>
                    <a:pt x="177" y="664"/>
                  </a:lnTo>
                  <a:lnTo>
                    <a:pt x="173" y="665"/>
                  </a:lnTo>
                  <a:lnTo>
                    <a:pt x="169" y="666"/>
                  </a:lnTo>
                  <a:lnTo>
                    <a:pt x="165" y="666"/>
                  </a:lnTo>
                  <a:lnTo>
                    <a:pt x="161" y="667"/>
                  </a:lnTo>
                  <a:lnTo>
                    <a:pt x="157" y="668"/>
                  </a:lnTo>
                  <a:lnTo>
                    <a:pt x="153" y="669"/>
                  </a:lnTo>
                  <a:lnTo>
                    <a:pt x="150" y="670"/>
                  </a:lnTo>
                  <a:lnTo>
                    <a:pt x="146" y="671"/>
                  </a:lnTo>
                  <a:lnTo>
                    <a:pt x="142" y="672"/>
                  </a:lnTo>
                  <a:lnTo>
                    <a:pt x="139" y="673"/>
                  </a:lnTo>
                  <a:lnTo>
                    <a:pt x="135" y="675"/>
                  </a:lnTo>
                  <a:lnTo>
                    <a:pt x="132" y="676"/>
                  </a:lnTo>
                  <a:lnTo>
                    <a:pt x="128" y="678"/>
                  </a:lnTo>
                  <a:lnTo>
                    <a:pt x="125" y="680"/>
                  </a:lnTo>
                  <a:lnTo>
                    <a:pt x="121" y="682"/>
                  </a:lnTo>
                  <a:lnTo>
                    <a:pt x="119" y="684"/>
                  </a:lnTo>
                  <a:lnTo>
                    <a:pt x="116" y="686"/>
                  </a:lnTo>
                  <a:lnTo>
                    <a:pt x="112" y="689"/>
                  </a:lnTo>
                  <a:lnTo>
                    <a:pt x="110" y="691"/>
                  </a:lnTo>
                  <a:lnTo>
                    <a:pt x="107" y="694"/>
                  </a:lnTo>
                  <a:lnTo>
                    <a:pt x="104" y="697"/>
                  </a:lnTo>
                  <a:lnTo>
                    <a:pt x="101" y="700"/>
                  </a:lnTo>
                  <a:lnTo>
                    <a:pt x="99" y="703"/>
                  </a:lnTo>
                  <a:lnTo>
                    <a:pt x="96" y="706"/>
                  </a:lnTo>
                  <a:lnTo>
                    <a:pt x="94" y="710"/>
                  </a:lnTo>
                  <a:lnTo>
                    <a:pt x="92" y="713"/>
                  </a:lnTo>
                  <a:lnTo>
                    <a:pt x="90" y="717"/>
                  </a:lnTo>
                  <a:lnTo>
                    <a:pt x="88" y="720"/>
                  </a:lnTo>
                  <a:lnTo>
                    <a:pt x="86" y="724"/>
                  </a:lnTo>
                  <a:lnTo>
                    <a:pt x="84" y="728"/>
                  </a:lnTo>
                  <a:lnTo>
                    <a:pt x="82" y="732"/>
                  </a:lnTo>
                  <a:lnTo>
                    <a:pt x="81" y="736"/>
                  </a:lnTo>
                  <a:lnTo>
                    <a:pt x="79" y="740"/>
                  </a:lnTo>
                  <a:lnTo>
                    <a:pt x="78" y="743"/>
                  </a:lnTo>
                  <a:lnTo>
                    <a:pt x="77" y="746"/>
                  </a:lnTo>
                  <a:lnTo>
                    <a:pt x="76" y="750"/>
                  </a:lnTo>
                  <a:lnTo>
                    <a:pt x="75" y="754"/>
                  </a:lnTo>
                  <a:lnTo>
                    <a:pt x="75" y="758"/>
                  </a:lnTo>
                  <a:lnTo>
                    <a:pt x="74" y="762"/>
                  </a:lnTo>
                  <a:lnTo>
                    <a:pt x="73" y="766"/>
                  </a:lnTo>
                  <a:lnTo>
                    <a:pt x="72" y="770"/>
                  </a:lnTo>
                  <a:lnTo>
                    <a:pt x="72" y="774"/>
                  </a:lnTo>
                  <a:lnTo>
                    <a:pt x="71" y="778"/>
                  </a:lnTo>
                  <a:lnTo>
                    <a:pt x="71" y="782"/>
                  </a:lnTo>
                  <a:lnTo>
                    <a:pt x="71" y="785"/>
                  </a:lnTo>
                  <a:lnTo>
                    <a:pt x="70" y="789"/>
                  </a:lnTo>
                  <a:lnTo>
                    <a:pt x="70" y="793"/>
                  </a:lnTo>
                  <a:lnTo>
                    <a:pt x="70" y="797"/>
                  </a:lnTo>
                  <a:lnTo>
                    <a:pt x="69" y="801"/>
                  </a:lnTo>
                  <a:lnTo>
                    <a:pt x="69" y="805"/>
                  </a:lnTo>
                  <a:lnTo>
                    <a:pt x="69" y="809"/>
                  </a:lnTo>
                  <a:lnTo>
                    <a:pt x="68" y="813"/>
                  </a:lnTo>
                  <a:lnTo>
                    <a:pt x="68" y="817"/>
                  </a:lnTo>
                  <a:lnTo>
                    <a:pt x="68" y="821"/>
                  </a:lnTo>
                  <a:lnTo>
                    <a:pt x="68" y="825"/>
                  </a:lnTo>
                  <a:lnTo>
                    <a:pt x="68" y="829"/>
                  </a:lnTo>
                  <a:lnTo>
                    <a:pt x="69" y="833"/>
                  </a:lnTo>
                  <a:lnTo>
                    <a:pt x="69" y="838"/>
                  </a:lnTo>
                  <a:lnTo>
                    <a:pt x="70" y="842"/>
                  </a:lnTo>
                  <a:lnTo>
                    <a:pt x="70" y="846"/>
                  </a:lnTo>
                  <a:lnTo>
                    <a:pt x="71" y="850"/>
                  </a:lnTo>
                  <a:lnTo>
                    <a:pt x="71" y="854"/>
                  </a:lnTo>
                  <a:lnTo>
                    <a:pt x="72" y="858"/>
                  </a:lnTo>
                  <a:lnTo>
                    <a:pt x="72" y="862"/>
                  </a:lnTo>
                  <a:lnTo>
                    <a:pt x="71" y="865"/>
                  </a:lnTo>
                  <a:lnTo>
                    <a:pt x="71" y="868"/>
                  </a:lnTo>
                  <a:lnTo>
                    <a:pt x="70" y="872"/>
                  </a:lnTo>
                  <a:lnTo>
                    <a:pt x="68" y="876"/>
                  </a:lnTo>
                  <a:lnTo>
                    <a:pt x="67" y="880"/>
                  </a:lnTo>
                  <a:lnTo>
                    <a:pt x="64" y="883"/>
                  </a:lnTo>
                  <a:lnTo>
                    <a:pt x="62" y="886"/>
                  </a:lnTo>
                  <a:lnTo>
                    <a:pt x="59" y="890"/>
                  </a:lnTo>
                  <a:lnTo>
                    <a:pt x="56" y="893"/>
                  </a:lnTo>
                  <a:lnTo>
                    <a:pt x="53" y="895"/>
                  </a:lnTo>
                  <a:lnTo>
                    <a:pt x="49" y="898"/>
                  </a:lnTo>
                  <a:lnTo>
                    <a:pt x="46" y="900"/>
                  </a:lnTo>
                  <a:lnTo>
                    <a:pt x="42" y="902"/>
                  </a:lnTo>
                  <a:lnTo>
                    <a:pt x="38" y="904"/>
                  </a:lnTo>
                  <a:lnTo>
                    <a:pt x="37" y="905"/>
                  </a:lnTo>
                  <a:lnTo>
                    <a:pt x="33" y="906"/>
                  </a:lnTo>
                  <a:lnTo>
                    <a:pt x="29" y="907"/>
                  </a:lnTo>
                  <a:lnTo>
                    <a:pt x="25" y="908"/>
                  </a:lnTo>
                  <a:lnTo>
                    <a:pt x="21" y="908"/>
                  </a:lnTo>
                  <a:lnTo>
                    <a:pt x="17" y="908"/>
                  </a:lnTo>
                  <a:lnTo>
                    <a:pt x="13" y="908"/>
                  </a:lnTo>
                  <a:lnTo>
                    <a:pt x="9" y="908"/>
                  </a:lnTo>
                  <a:lnTo>
                    <a:pt x="5" y="908"/>
                  </a:lnTo>
                  <a:lnTo>
                    <a:pt x="0" y="908"/>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48" name="Freeform 120">
              <a:extLst>
                <a:ext uri="{FF2B5EF4-FFF2-40B4-BE49-F238E27FC236}">
                  <a16:creationId xmlns="" xmlns:a16="http://schemas.microsoft.com/office/drawing/2014/main" id="{DC7569B2-DCA4-3842-9A5D-61FDBA8EDC38}"/>
                </a:ext>
              </a:extLst>
            </p:cNvPr>
            <p:cNvSpPr>
              <a:spLocks/>
            </p:cNvSpPr>
            <p:nvPr/>
          </p:nvSpPr>
          <p:spPr bwMode="auto">
            <a:xfrm>
              <a:off x="4192588" y="4619625"/>
              <a:ext cx="879475" cy="1771650"/>
            </a:xfrm>
            <a:custGeom>
              <a:avLst/>
              <a:gdLst>
                <a:gd name="T0" fmla="*/ 2147483647 w 244"/>
                <a:gd name="T1" fmla="*/ 2147483647 h 492"/>
                <a:gd name="T2" fmla="*/ 2147483647 w 244"/>
                <a:gd name="T3" fmla="*/ 2147483647 h 492"/>
                <a:gd name="T4" fmla="*/ 2147483647 w 244"/>
                <a:gd name="T5" fmla="*/ 2147483647 h 492"/>
                <a:gd name="T6" fmla="*/ 2147483647 w 244"/>
                <a:gd name="T7" fmla="*/ 2147483647 h 492"/>
                <a:gd name="T8" fmla="*/ 2147483647 w 244"/>
                <a:gd name="T9" fmla="*/ 2147483647 h 492"/>
                <a:gd name="T10" fmla="*/ 2147483647 w 244"/>
                <a:gd name="T11" fmla="*/ 2147483647 h 492"/>
                <a:gd name="T12" fmla="*/ 2147483647 w 244"/>
                <a:gd name="T13" fmla="*/ 2147483647 h 492"/>
                <a:gd name="T14" fmla="*/ 2147483647 w 244"/>
                <a:gd name="T15" fmla="*/ 2147483647 h 492"/>
                <a:gd name="T16" fmla="*/ 2147483647 w 244"/>
                <a:gd name="T17" fmla="*/ 2147483647 h 492"/>
                <a:gd name="T18" fmla="*/ 2147483647 w 244"/>
                <a:gd name="T19" fmla="*/ 2147483647 h 492"/>
                <a:gd name="T20" fmla="*/ 2147483647 w 244"/>
                <a:gd name="T21" fmla="*/ 2147483647 h 492"/>
                <a:gd name="T22" fmla="*/ 2147483647 w 244"/>
                <a:gd name="T23" fmla="*/ 2147483647 h 492"/>
                <a:gd name="T24" fmla="*/ 2147483647 w 244"/>
                <a:gd name="T25" fmla="*/ 2147483647 h 492"/>
                <a:gd name="T26" fmla="*/ 2147483647 w 244"/>
                <a:gd name="T27" fmla="*/ 2147483647 h 492"/>
                <a:gd name="T28" fmla="*/ 2147483647 w 244"/>
                <a:gd name="T29" fmla="*/ 2147483647 h 492"/>
                <a:gd name="T30" fmla="*/ 2147483647 w 244"/>
                <a:gd name="T31" fmla="*/ 2147483647 h 492"/>
                <a:gd name="T32" fmla="*/ 2147483647 w 244"/>
                <a:gd name="T33" fmla="*/ 2147483647 h 492"/>
                <a:gd name="T34" fmla="*/ 2147483647 w 244"/>
                <a:gd name="T35" fmla="*/ 2147483647 h 492"/>
                <a:gd name="T36" fmla="*/ 2147483647 w 244"/>
                <a:gd name="T37" fmla="*/ 2147483647 h 492"/>
                <a:gd name="T38" fmla="*/ 2147483647 w 244"/>
                <a:gd name="T39" fmla="*/ 2147483647 h 492"/>
                <a:gd name="T40" fmla="*/ 2147483647 w 244"/>
                <a:gd name="T41" fmla="*/ 2147483647 h 492"/>
                <a:gd name="T42" fmla="*/ 2147483647 w 244"/>
                <a:gd name="T43" fmla="*/ 2147483647 h 492"/>
                <a:gd name="T44" fmla="*/ 2147483647 w 244"/>
                <a:gd name="T45" fmla="*/ 2147483647 h 492"/>
                <a:gd name="T46" fmla="*/ 2147483647 w 244"/>
                <a:gd name="T47" fmla="*/ 2147483647 h 492"/>
                <a:gd name="T48" fmla="*/ 2147483647 w 244"/>
                <a:gd name="T49" fmla="*/ 2147483647 h 492"/>
                <a:gd name="T50" fmla="*/ 2147483647 w 244"/>
                <a:gd name="T51" fmla="*/ 2147483647 h 492"/>
                <a:gd name="T52" fmla="*/ 2147483647 w 244"/>
                <a:gd name="T53" fmla="*/ 2147483647 h 492"/>
                <a:gd name="T54" fmla="*/ 2147483647 w 244"/>
                <a:gd name="T55" fmla="*/ 2147483647 h 492"/>
                <a:gd name="T56" fmla="*/ 2147483647 w 244"/>
                <a:gd name="T57" fmla="*/ 2147483647 h 492"/>
                <a:gd name="T58" fmla="*/ 2147483647 w 244"/>
                <a:gd name="T59" fmla="*/ 2147483647 h 492"/>
                <a:gd name="T60" fmla="*/ 2147483647 w 244"/>
                <a:gd name="T61" fmla="*/ 2147483647 h 492"/>
                <a:gd name="T62" fmla="*/ 2147483647 w 244"/>
                <a:gd name="T63" fmla="*/ 2147483647 h 492"/>
                <a:gd name="T64" fmla="*/ 2147483647 w 244"/>
                <a:gd name="T65" fmla="*/ 2147483647 h 492"/>
                <a:gd name="T66" fmla="*/ 2147483647 w 244"/>
                <a:gd name="T67" fmla="*/ 2147483647 h 492"/>
                <a:gd name="T68" fmla="*/ 2147483647 w 244"/>
                <a:gd name="T69" fmla="*/ 2147483647 h 492"/>
                <a:gd name="T70" fmla="*/ 2147483647 w 244"/>
                <a:gd name="T71" fmla="*/ 2147483647 h 492"/>
                <a:gd name="T72" fmla="*/ 2147483647 w 244"/>
                <a:gd name="T73" fmla="*/ 2147483647 h 492"/>
                <a:gd name="T74" fmla="*/ 2147483647 w 244"/>
                <a:gd name="T75" fmla="*/ 2147483647 h 492"/>
                <a:gd name="T76" fmla="*/ 2147483647 w 244"/>
                <a:gd name="T77" fmla="*/ 2147483647 h 492"/>
                <a:gd name="T78" fmla="*/ 2147483647 w 244"/>
                <a:gd name="T79" fmla="*/ 2147483647 h 492"/>
                <a:gd name="T80" fmla="*/ 2147483647 w 244"/>
                <a:gd name="T81" fmla="*/ 2147483647 h 492"/>
                <a:gd name="T82" fmla="*/ 2147483647 w 244"/>
                <a:gd name="T83" fmla="*/ 2147483647 h 492"/>
                <a:gd name="T84" fmla="*/ 2147483647 w 244"/>
                <a:gd name="T85" fmla="*/ 2147483647 h 492"/>
                <a:gd name="T86" fmla="*/ 2147483647 w 244"/>
                <a:gd name="T87" fmla="*/ 2147483647 h 492"/>
                <a:gd name="T88" fmla="*/ 2147483647 w 244"/>
                <a:gd name="T89" fmla="*/ 2147483647 h 492"/>
                <a:gd name="T90" fmla="*/ 2147483647 w 244"/>
                <a:gd name="T91" fmla="*/ 2147483647 h 492"/>
                <a:gd name="T92" fmla="*/ 2147483647 w 244"/>
                <a:gd name="T93" fmla="*/ 2147483647 h 492"/>
                <a:gd name="T94" fmla="*/ 2147483647 w 244"/>
                <a:gd name="T95" fmla="*/ 2147483647 h 492"/>
                <a:gd name="T96" fmla="*/ 2147483647 w 244"/>
                <a:gd name="T97" fmla="*/ 2147483647 h 492"/>
                <a:gd name="T98" fmla="*/ 2147483647 w 244"/>
                <a:gd name="T99" fmla="*/ 2147483647 h 492"/>
                <a:gd name="T100" fmla="*/ 2147483647 w 244"/>
                <a:gd name="T101" fmla="*/ 2147483647 h 492"/>
                <a:gd name="T102" fmla="*/ 2147483647 w 244"/>
                <a:gd name="T103" fmla="*/ 2147483647 h 492"/>
                <a:gd name="T104" fmla="*/ 2147483647 w 244"/>
                <a:gd name="T105" fmla="*/ 2147483647 h 492"/>
                <a:gd name="T106" fmla="*/ 2147483647 w 244"/>
                <a:gd name="T107" fmla="*/ 2147483647 h 4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44"/>
                <a:gd name="T163" fmla="*/ 0 h 492"/>
                <a:gd name="T164" fmla="*/ 244 w 244"/>
                <a:gd name="T165" fmla="*/ 492 h 49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44" h="492">
                  <a:moveTo>
                    <a:pt x="219" y="0"/>
                  </a:moveTo>
                  <a:lnTo>
                    <a:pt x="222" y="3"/>
                  </a:lnTo>
                  <a:lnTo>
                    <a:pt x="224" y="6"/>
                  </a:lnTo>
                  <a:lnTo>
                    <a:pt x="227" y="9"/>
                  </a:lnTo>
                  <a:lnTo>
                    <a:pt x="229" y="12"/>
                  </a:lnTo>
                  <a:lnTo>
                    <a:pt x="231" y="16"/>
                  </a:lnTo>
                  <a:lnTo>
                    <a:pt x="234" y="19"/>
                  </a:lnTo>
                  <a:lnTo>
                    <a:pt x="236" y="22"/>
                  </a:lnTo>
                  <a:lnTo>
                    <a:pt x="237" y="26"/>
                  </a:lnTo>
                  <a:lnTo>
                    <a:pt x="239" y="30"/>
                  </a:lnTo>
                  <a:lnTo>
                    <a:pt x="241" y="34"/>
                  </a:lnTo>
                  <a:lnTo>
                    <a:pt x="242" y="38"/>
                  </a:lnTo>
                  <a:lnTo>
                    <a:pt x="243" y="42"/>
                  </a:lnTo>
                  <a:lnTo>
                    <a:pt x="243" y="46"/>
                  </a:lnTo>
                  <a:lnTo>
                    <a:pt x="244" y="50"/>
                  </a:lnTo>
                  <a:lnTo>
                    <a:pt x="244" y="54"/>
                  </a:lnTo>
                  <a:lnTo>
                    <a:pt x="243" y="57"/>
                  </a:lnTo>
                  <a:lnTo>
                    <a:pt x="242" y="61"/>
                  </a:lnTo>
                  <a:lnTo>
                    <a:pt x="241" y="65"/>
                  </a:lnTo>
                  <a:lnTo>
                    <a:pt x="240" y="69"/>
                  </a:lnTo>
                  <a:lnTo>
                    <a:pt x="238" y="73"/>
                  </a:lnTo>
                  <a:lnTo>
                    <a:pt x="235" y="76"/>
                  </a:lnTo>
                  <a:lnTo>
                    <a:pt x="233" y="80"/>
                  </a:lnTo>
                  <a:lnTo>
                    <a:pt x="230" y="83"/>
                  </a:lnTo>
                  <a:lnTo>
                    <a:pt x="227" y="85"/>
                  </a:lnTo>
                  <a:lnTo>
                    <a:pt x="224" y="88"/>
                  </a:lnTo>
                  <a:lnTo>
                    <a:pt x="220" y="90"/>
                  </a:lnTo>
                  <a:lnTo>
                    <a:pt x="217" y="91"/>
                  </a:lnTo>
                  <a:lnTo>
                    <a:pt x="213" y="92"/>
                  </a:lnTo>
                  <a:lnTo>
                    <a:pt x="209" y="93"/>
                  </a:lnTo>
                  <a:lnTo>
                    <a:pt x="205" y="94"/>
                  </a:lnTo>
                  <a:lnTo>
                    <a:pt x="201" y="95"/>
                  </a:lnTo>
                  <a:lnTo>
                    <a:pt x="197" y="96"/>
                  </a:lnTo>
                  <a:lnTo>
                    <a:pt x="193" y="97"/>
                  </a:lnTo>
                  <a:lnTo>
                    <a:pt x="189" y="98"/>
                  </a:lnTo>
                  <a:lnTo>
                    <a:pt x="187" y="99"/>
                  </a:lnTo>
                  <a:lnTo>
                    <a:pt x="183" y="101"/>
                  </a:lnTo>
                  <a:lnTo>
                    <a:pt x="179" y="103"/>
                  </a:lnTo>
                  <a:lnTo>
                    <a:pt x="176" y="105"/>
                  </a:lnTo>
                  <a:lnTo>
                    <a:pt x="172" y="107"/>
                  </a:lnTo>
                  <a:lnTo>
                    <a:pt x="169" y="110"/>
                  </a:lnTo>
                  <a:lnTo>
                    <a:pt x="166" y="113"/>
                  </a:lnTo>
                  <a:lnTo>
                    <a:pt x="163" y="116"/>
                  </a:lnTo>
                  <a:lnTo>
                    <a:pt x="161" y="120"/>
                  </a:lnTo>
                  <a:lnTo>
                    <a:pt x="158" y="123"/>
                  </a:lnTo>
                  <a:lnTo>
                    <a:pt x="156" y="127"/>
                  </a:lnTo>
                  <a:lnTo>
                    <a:pt x="154" y="131"/>
                  </a:lnTo>
                  <a:lnTo>
                    <a:pt x="152" y="135"/>
                  </a:lnTo>
                  <a:lnTo>
                    <a:pt x="150" y="139"/>
                  </a:lnTo>
                  <a:lnTo>
                    <a:pt x="149" y="143"/>
                  </a:lnTo>
                  <a:lnTo>
                    <a:pt x="148" y="147"/>
                  </a:lnTo>
                  <a:lnTo>
                    <a:pt x="147" y="151"/>
                  </a:lnTo>
                  <a:lnTo>
                    <a:pt x="146" y="155"/>
                  </a:lnTo>
                  <a:lnTo>
                    <a:pt x="146" y="159"/>
                  </a:lnTo>
                  <a:lnTo>
                    <a:pt x="146" y="164"/>
                  </a:lnTo>
                  <a:lnTo>
                    <a:pt x="146" y="168"/>
                  </a:lnTo>
                  <a:lnTo>
                    <a:pt x="147" y="172"/>
                  </a:lnTo>
                  <a:lnTo>
                    <a:pt x="148" y="176"/>
                  </a:lnTo>
                  <a:lnTo>
                    <a:pt x="149" y="180"/>
                  </a:lnTo>
                  <a:lnTo>
                    <a:pt x="150" y="183"/>
                  </a:lnTo>
                  <a:lnTo>
                    <a:pt x="152" y="187"/>
                  </a:lnTo>
                  <a:lnTo>
                    <a:pt x="153" y="191"/>
                  </a:lnTo>
                  <a:lnTo>
                    <a:pt x="155" y="195"/>
                  </a:lnTo>
                  <a:lnTo>
                    <a:pt x="156" y="198"/>
                  </a:lnTo>
                  <a:lnTo>
                    <a:pt x="158" y="202"/>
                  </a:lnTo>
                  <a:lnTo>
                    <a:pt x="160" y="206"/>
                  </a:lnTo>
                  <a:lnTo>
                    <a:pt x="161" y="209"/>
                  </a:lnTo>
                  <a:lnTo>
                    <a:pt x="163" y="213"/>
                  </a:lnTo>
                  <a:lnTo>
                    <a:pt x="165" y="217"/>
                  </a:lnTo>
                  <a:lnTo>
                    <a:pt x="167" y="220"/>
                  </a:lnTo>
                  <a:lnTo>
                    <a:pt x="168" y="224"/>
                  </a:lnTo>
                  <a:lnTo>
                    <a:pt x="170" y="228"/>
                  </a:lnTo>
                  <a:lnTo>
                    <a:pt x="171" y="231"/>
                  </a:lnTo>
                  <a:lnTo>
                    <a:pt x="173" y="235"/>
                  </a:lnTo>
                  <a:lnTo>
                    <a:pt x="174" y="239"/>
                  </a:lnTo>
                  <a:lnTo>
                    <a:pt x="176" y="242"/>
                  </a:lnTo>
                  <a:lnTo>
                    <a:pt x="177" y="246"/>
                  </a:lnTo>
                  <a:lnTo>
                    <a:pt x="178" y="249"/>
                  </a:lnTo>
                  <a:lnTo>
                    <a:pt x="179" y="253"/>
                  </a:lnTo>
                  <a:lnTo>
                    <a:pt x="179" y="257"/>
                  </a:lnTo>
                  <a:lnTo>
                    <a:pt x="180" y="261"/>
                  </a:lnTo>
                  <a:lnTo>
                    <a:pt x="181" y="265"/>
                  </a:lnTo>
                  <a:lnTo>
                    <a:pt x="181" y="269"/>
                  </a:lnTo>
                  <a:lnTo>
                    <a:pt x="182" y="272"/>
                  </a:lnTo>
                  <a:lnTo>
                    <a:pt x="182" y="276"/>
                  </a:lnTo>
                  <a:lnTo>
                    <a:pt x="182" y="280"/>
                  </a:lnTo>
                  <a:lnTo>
                    <a:pt x="182" y="284"/>
                  </a:lnTo>
                  <a:lnTo>
                    <a:pt x="182" y="288"/>
                  </a:lnTo>
                  <a:lnTo>
                    <a:pt x="182" y="292"/>
                  </a:lnTo>
                  <a:lnTo>
                    <a:pt x="182" y="296"/>
                  </a:lnTo>
                  <a:lnTo>
                    <a:pt x="182" y="300"/>
                  </a:lnTo>
                  <a:lnTo>
                    <a:pt x="181" y="305"/>
                  </a:lnTo>
                  <a:lnTo>
                    <a:pt x="181" y="309"/>
                  </a:lnTo>
                  <a:lnTo>
                    <a:pt x="180" y="313"/>
                  </a:lnTo>
                  <a:lnTo>
                    <a:pt x="180" y="317"/>
                  </a:lnTo>
                  <a:lnTo>
                    <a:pt x="179" y="321"/>
                  </a:lnTo>
                  <a:lnTo>
                    <a:pt x="178" y="325"/>
                  </a:lnTo>
                  <a:lnTo>
                    <a:pt x="177" y="329"/>
                  </a:lnTo>
                  <a:lnTo>
                    <a:pt x="176" y="333"/>
                  </a:lnTo>
                  <a:lnTo>
                    <a:pt x="175" y="337"/>
                  </a:lnTo>
                  <a:lnTo>
                    <a:pt x="174" y="341"/>
                  </a:lnTo>
                  <a:lnTo>
                    <a:pt x="173" y="345"/>
                  </a:lnTo>
                  <a:lnTo>
                    <a:pt x="172" y="349"/>
                  </a:lnTo>
                  <a:lnTo>
                    <a:pt x="171" y="353"/>
                  </a:lnTo>
                  <a:lnTo>
                    <a:pt x="170" y="357"/>
                  </a:lnTo>
                  <a:lnTo>
                    <a:pt x="168" y="361"/>
                  </a:lnTo>
                  <a:lnTo>
                    <a:pt x="167" y="365"/>
                  </a:lnTo>
                  <a:lnTo>
                    <a:pt x="166" y="368"/>
                  </a:lnTo>
                  <a:lnTo>
                    <a:pt x="164" y="372"/>
                  </a:lnTo>
                  <a:lnTo>
                    <a:pt x="163" y="376"/>
                  </a:lnTo>
                  <a:lnTo>
                    <a:pt x="161" y="380"/>
                  </a:lnTo>
                  <a:lnTo>
                    <a:pt x="159" y="384"/>
                  </a:lnTo>
                  <a:lnTo>
                    <a:pt x="158" y="388"/>
                  </a:lnTo>
                  <a:lnTo>
                    <a:pt x="156" y="392"/>
                  </a:lnTo>
                  <a:lnTo>
                    <a:pt x="154" y="395"/>
                  </a:lnTo>
                  <a:lnTo>
                    <a:pt x="152" y="399"/>
                  </a:lnTo>
                  <a:lnTo>
                    <a:pt x="150" y="402"/>
                  </a:lnTo>
                  <a:lnTo>
                    <a:pt x="148" y="406"/>
                  </a:lnTo>
                  <a:lnTo>
                    <a:pt x="146" y="410"/>
                  </a:lnTo>
                  <a:lnTo>
                    <a:pt x="144" y="413"/>
                  </a:lnTo>
                  <a:lnTo>
                    <a:pt x="142" y="416"/>
                  </a:lnTo>
                  <a:lnTo>
                    <a:pt x="139" y="420"/>
                  </a:lnTo>
                  <a:lnTo>
                    <a:pt x="137" y="423"/>
                  </a:lnTo>
                  <a:lnTo>
                    <a:pt x="135" y="426"/>
                  </a:lnTo>
                  <a:lnTo>
                    <a:pt x="132" y="429"/>
                  </a:lnTo>
                  <a:lnTo>
                    <a:pt x="130" y="432"/>
                  </a:lnTo>
                  <a:lnTo>
                    <a:pt x="127" y="435"/>
                  </a:lnTo>
                  <a:lnTo>
                    <a:pt x="124" y="438"/>
                  </a:lnTo>
                  <a:lnTo>
                    <a:pt x="122" y="441"/>
                  </a:lnTo>
                  <a:lnTo>
                    <a:pt x="119" y="444"/>
                  </a:lnTo>
                  <a:lnTo>
                    <a:pt x="116" y="446"/>
                  </a:lnTo>
                  <a:lnTo>
                    <a:pt x="113" y="449"/>
                  </a:lnTo>
                  <a:lnTo>
                    <a:pt x="112" y="450"/>
                  </a:lnTo>
                  <a:lnTo>
                    <a:pt x="109" y="452"/>
                  </a:lnTo>
                  <a:lnTo>
                    <a:pt x="106" y="454"/>
                  </a:lnTo>
                  <a:lnTo>
                    <a:pt x="102" y="456"/>
                  </a:lnTo>
                  <a:lnTo>
                    <a:pt x="99" y="459"/>
                  </a:lnTo>
                  <a:lnTo>
                    <a:pt x="96" y="461"/>
                  </a:lnTo>
                  <a:lnTo>
                    <a:pt x="92" y="462"/>
                  </a:lnTo>
                  <a:lnTo>
                    <a:pt x="89" y="464"/>
                  </a:lnTo>
                  <a:lnTo>
                    <a:pt x="86" y="466"/>
                  </a:lnTo>
                  <a:lnTo>
                    <a:pt x="82" y="468"/>
                  </a:lnTo>
                  <a:lnTo>
                    <a:pt x="78" y="469"/>
                  </a:lnTo>
                  <a:lnTo>
                    <a:pt x="75" y="471"/>
                  </a:lnTo>
                  <a:lnTo>
                    <a:pt x="71" y="472"/>
                  </a:lnTo>
                  <a:lnTo>
                    <a:pt x="67" y="474"/>
                  </a:lnTo>
                  <a:lnTo>
                    <a:pt x="64" y="475"/>
                  </a:lnTo>
                  <a:lnTo>
                    <a:pt x="60" y="477"/>
                  </a:lnTo>
                  <a:lnTo>
                    <a:pt x="56" y="478"/>
                  </a:lnTo>
                  <a:lnTo>
                    <a:pt x="52" y="479"/>
                  </a:lnTo>
                  <a:lnTo>
                    <a:pt x="48" y="480"/>
                  </a:lnTo>
                  <a:lnTo>
                    <a:pt x="44" y="481"/>
                  </a:lnTo>
                  <a:lnTo>
                    <a:pt x="40" y="483"/>
                  </a:lnTo>
                  <a:lnTo>
                    <a:pt x="36" y="484"/>
                  </a:lnTo>
                  <a:lnTo>
                    <a:pt x="32" y="485"/>
                  </a:lnTo>
                  <a:lnTo>
                    <a:pt x="28" y="486"/>
                  </a:lnTo>
                  <a:lnTo>
                    <a:pt x="24" y="487"/>
                  </a:lnTo>
                  <a:lnTo>
                    <a:pt x="20" y="488"/>
                  </a:lnTo>
                  <a:lnTo>
                    <a:pt x="16" y="489"/>
                  </a:lnTo>
                  <a:lnTo>
                    <a:pt x="12" y="490"/>
                  </a:lnTo>
                  <a:lnTo>
                    <a:pt x="8" y="490"/>
                  </a:lnTo>
                  <a:lnTo>
                    <a:pt x="4" y="491"/>
                  </a:lnTo>
                  <a:lnTo>
                    <a:pt x="0" y="492"/>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49" name="Freeform 121">
              <a:extLst>
                <a:ext uri="{FF2B5EF4-FFF2-40B4-BE49-F238E27FC236}">
                  <a16:creationId xmlns="" xmlns:a16="http://schemas.microsoft.com/office/drawing/2014/main" id="{71BE34C1-54D6-9546-97FD-F0A6F0805EE8}"/>
                </a:ext>
              </a:extLst>
            </p:cNvPr>
            <p:cNvSpPr>
              <a:spLocks/>
            </p:cNvSpPr>
            <p:nvPr/>
          </p:nvSpPr>
          <p:spPr bwMode="auto">
            <a:xfrm>
              <a:off x="1263650" y="1851025"/>
              <a:ext cx="3548063" cy="1570038"/>
            </a:xfrm>
            <a:custGeom>
              <a:avLst/>
              <a:gdLst>
                <a:gd name="T0" fmla="*/ 0 w 986"/>
                <a:gd name="T1" fmla="*/ 2147483647 h 436"/>
                <a:gd name="T2" fmla="*/ 2147483647 w 986"/>
                <a:gd name="T3" fmla="*/ 2147483647 h 436"/>
                <a:gd name="T4" fmla="*/ 2147483647 w 986"/>
                <a:gd name="T5" fmla="*/ 0 h 436"/>
                <a:gd name="T6" fmla="*/ 0 60000 65536"/>
                <a:gd name="T7" fmla="*/ 0 60000 65536"/>
                <a:gd name="T8" fmla="*/ 0 60000 65536"/>
                <a:gd name="T9" fmla="*/ 0 w 986"/>
                <a:gd name="T10" fmla="*/ 0 h 436"/>
                <a:gd name="T11" fmla="*/ 986 w 986"/>
                <a:gd name="T12" fmla="*/ 436 h 436"/>
              </a:gdLst>
              <a:ahLst/>
              <a:cxnLst>
                <a:cxn ang="T6">
                  <a:pos x="T0" y="T1"/>
                </a:cxn>
                <a:cxn ang="T7">
                  <a:pos x="T2" y="T3"/>
                </a:cxn>
                <a:cxn ang="T8">
                  <a:pos x="T4" y="T5"/>
                </a:cxn>
              </a:cxnLst>
              <a:rect l="T9" t="T10" r="T11" b="T12"/>
              <a:pathLst>
                <a:path w="986" h="436">
                  <a:moveTo>
                    <a:pt x="0" y="436"/>
                  </a:moveTo>
                  <a:lnTo>
                    <a:pt x="283" y="21"/>
                  </a:lnTo>
                  <a:lnTo>
                    <a:pt x="986" y="0"/>
                  </a:lnTo>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50" name="Line 122">
              <a:extLst>
                <a:ext uri="{FF2B5EF4-FFF2-40B4-BE49-F238E27FC236}">
                  <a16:creationId xmlns="" xmlns:a16="http://schemas.microsoft.com/office/drawing/2014/main" id="{8DA9AE4C-99DD-D442-AD9F-58BB4B1C86BA}"/>
                </a:ext>
              </a:extLst>
            </p:cNvPr>
            <p:cNvSpPr>
              <a:spLocks noChangeShapeType="1"/>
            </p:cNvSpPr>
            <p:nvPr/>
          </p:nvSpPr>
          <p:spPr bwMode="auto">
            <a:xfrm>
              <a:off x="1263650" y="2711450"/>
              <a:ext cx="2882900" cy="25400"/>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51" name="Line 123">
              <a:extLst>
                <a:ext uri="{FF2B5EF4-FFF2-40B4-BE49-F238E27FC236}">
                  <a16:creationId xmlns="" xmlns:a16="http://schemas.microsoft.com/office/drawing/2014/main" id="{CBD9CD24-18DB-AA43-9B19-C86AD25F611D}"/>
                </a:ext>
              </a:extLst>
            </p:cNvPr>
            <p:cNvSpPr>
              <a:spLocks noChangeShapeType="1"/>
            </p:cNvSpPr>
            <p:nvPr/>
          </p:nvSpPr>
          <p:spPr bwMode="auto">
            <a:xfrm flipV="1">
              <a:off x="2914650" y="3568700"/>
              <a:ext cx="2174875" cy="20638"/>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52" name="Freeform 124">
              <a:extLst>
                <a:ext uri="{FF2B5EF4-FFF2-40B4-BE49-F238E27FC236}">
                  <a16:creationId xmlns="" xmlns:a16="http://schemas.microsoft.com/office/drawing/2014/main" id="{EBE47825-5B55-E14A-A084-CFD2AFDA4553}"/>
                </a:ext>
              </a:extLst>
            </p:cNvPr>
            <p:cNvSpPr>
              <a:spLocks/>
            </p:cNvSpPr>
            <p:nvPr/>
          </p:nvSpPr>
          <p:spPr bwMode="auto">
            <a:xfrm>
              <a:off x="4697413" y="3568700"/>
              <a:ext cx="392113" cy="719138"/>
            </a:xfrm>
            <a:custGeom>
              <a:avLst/>
              <a:gdLst>
                <a:gd name="T0" fmla="*/ 2147483647 w 109"/>
                <a:gd name="T1" fmla="*/ 2147483647 h 200"/>
                <a:gd name="T2" fmla="*/ 2147483647 w 109"/>
                <a:gd name="T3" fmla="*/ 2147483647 h 200"/>
                <a:gd name="T4" fmla="*/ 2147483647 w 109"/>
                <a:gd name="T5" fmla="*/ 2147483647 h 200"/>
                <a:gd name="T6" fmla="*/ 2147483647 w 109"/>
                <a:gd name="T7" fmla="*/ 2147483647 h 200"/>
                <a:gd name="T8" fmla="*/ 2147483647 w 109"/>
                <a:gd name="T9" fmla="*/ 2147483647 h 200"/>
                <a:gd name="T10" fmla="*/ 2147483647 w 109"/>
                <a:gd name="T11" fmla="*/ 2147483647 h 200"/>
                <a:gd name="T12" fmla="*/ 2147483647 w 109"/>
                <a:gd name="T13" fmla="*/ 2147483647 h 200"/>
                <a:gd name="T14" fmla="*/ 2147483647 w 109"/>
                <a:gd name="T15" fmla="*/ 2147483647 h 200"/>
                <a:gd name="T16" fmla="*/ 2147483647 w 109"/>
                <a:gd name="T17" fmla="*/ 2147483647 h 200"/>
                <a:gd name="T18" fmla="*/ 2147483647 w 109"/>
                <a:gd name="T19" fmla="*/ 2147483647 h 200"/>
                <a:gd name="T20" fmla="*/ 2147483647 w 109"/>
                <a:gd name="T21" fmla="*/ 2147483647 h 200"/>
                <a:gd name="T22" fmla="*/ 2147483647 w 109"/>
                <a:gd name="T23" fmla="*/ 2147483647 h 200"/>
                <a:gd name="T24" fmla="*/ 2147483647 w 109"/>
                <a:gd name="T25" fmla="*/ 2147483647 h 200"/>
                <a:gd name="T26" fmla="*/ 2147483647 w 109"/>
                <a:gd name="T27" fmla="*/ 2147483647 h 200"/>
                <a:gd name="T28" fmla="*/ 2147483647 w 109"/>
                <a:gd name="T29" fmla="*/ 2147483647 h 200"/>
                <a:gd name="T30" fmla="*/ 2147483647 w 109"/>
                <a:gd name="T31" fmla="*/ 2147483647 h 200"/>
                <a:gd name="T32" fmla="*/ 2147483647 w 109"/>
                <a:gd name="T33" fmla="*/ 2147483647 h 200"/>
                <a:gd name="T34" fmla="*/ 2147483647 w 109"/>
                <a:gd name="T35" fmla="*/ 2147483647 h 200"/>
                <a:gd name="T36" fmla="*/ 2147483647 w 109"/>
                <a:gd name="T37" fmla="*/ 2147483647 h 200"/>
                <a:gd name="T38" fmla="*/ 0 w 109"/>
                <a:gd name="T39" fmla="*/ 2147483647 h 200"/>
                <a:gd name="T40" fmla="*/ 2147483647 w 109"/>
                <a:gd name="T41" fmla="*/ 2147483647 h 200"/>
                <a:gd name="T42" fmla="*/ 2147483647 w 109"/>
                <a:gd name="T43" fmla="*/ 2147483647 h 200"/>
                <a:gd name="T44" fmla="*/ 2147483647 w 109"/>
                <a:gd name="T45" fmla="*/ 2147483647 h 200"/>
                <a:gd name="T46" fmla="*/ 2147483647 w 109"/>
                <a:gd name="T47" fmla="*/ 2147483647 h 200"/>
                <a:gd name="T48" fmla="*/ 2147483647 w 109"/>
                <a:gd name="T49" fmla="*/ 2147483647 h 200"/>
                <a:gd name="T50" fmla="*/ 2147483647 w 109"/>
                <a:gd name="T51" fmla="*/ 2147483647 h 200"/>
                <a:gd name="T52" fmla="*/ 2147483647 w 109"/>
                <a:gd name="T53" fmla="*/ 2147483647 h 200"/>
                <a:gd name="T54" fmla="*/ 2147483647 w 109"/>
                <a:gd name="T55" fmla="*/ 2147483647 h 200"/>
                <a:gd name="T56" fmla="*/ 2147483647 w 109"/>
                <a:gd name="T57" fmla="*/ 2147483647 h 200"/>
                <a:gd name="T58" fmla="*/ 2147483647 w 109"/>
                <a:gd name="T59" fmla="*/ 2147483647 h 200"/>
                <a:gd name="T60" fmla="*/ 2147483647 w 109"/>
                <a:gd name="T61" fmla="*/ 2147483647 h 200"/>
                <a:gd name="T62" fmla="*/ 2147483647 w 109"/>
                <a:gd name="T63" fmla="*/ 2147483647 h 2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200"/>
                <a:gd name="T98" fmla="*/ 109 w 109"/>
                <a:gd name="T99" fmla="*/ 200 h 2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200">
                  <a:moveTo>
                    <a:pt x="109" y="0"/>
                  </a:moveTo>
                  <a:lnTo>
                    <a:pt x="105" y="2"/>
                  </a:lnTo>
                  <a:lnTo>
                    <a:pt x="101" y="4"/>
                  </a:lnTo>
                  <a:lnTo>
                    <a:pt x="96" y="6"/>
                  </a:lnTo>
                  <a:lnTo>
                    <a:pt x="92" y="8"/>
                  </a:lnTo>
                  <a:lnTo>
                    <a:pt x="88" y="10"/>
                  </a:lnTo>
                  <a:lnTo>
                    <a:pt x="84" y="12"/>
                  </a:lnTo>
                  <a:lnTo>
                    <a:pt x="80" y="14"/>
                  </a:lnTo>
                  <a:lnTo>
                    <a:pt x="75" y="17"/>
                  </a:lnTo>
                  <a:lnTo>
                    <a:pt x="71" y="19"/>
                  </a:lnTo>
                  <a:lnTo>
                    <a:pt x="67" y="21"/>
                  </a:lnTo>
                  <a:lnTo>
                    <a:pt x="63" y="23"/>
                  </a:lnTo>
                  <a:lnTo>
                    <a:pt x="60" y="25"/>
                  </a:lnTo>
                  <a:lnTo>
                    <a:pt x="56" y="27"/>
                  </a:lnTo>
                  <a:lnTo>
                    <a:pt x="52" y="29"/>
                  </a:lnTo>
                  <a:lnTo>
                    <a:pt x="48" y="32"/>
                  </a:lnTo>
                  <a:lnTo>
                    <a:pt x="45" y="34"/>
                  </a:lnTo>
                  <a:lnTo>
                    <a:pt x="41" y="36"/>
                  </a:lnTo>
                  <a:lnTo>
                    <a:pt x="38" y="38"/>
                  </a:lnTo>
                  <a:lnTo>
                    <a:pt x="35" y="41"/>
                  </a:lnTo>
                  <a:lnTo>
                    <a:pt x="32" y="43"/>
                  </a:lnTo>
                  <a:lnTo>
                    <a:pt x="29" y="46"/>
                  </a:lnTo>
                  <a:lnTo>
                    <a:pt x="26" y="48"/>
                  </a:lnTo>
                  <a:lnTo>
                    <a:pt x="23" y="51"/>
                  </a:lnTo>
                  <a:lnTo>
                    <a:pt x="20" y="53"/>
                  </a:lnTo>
                  <a:lnTo>
                    <a:pt x="18" y="56"/>
                  </a:lnTo>
                  <a:lnTo>
                    <a:pt x="15" y="59"/>
                  </a:lnTo>
                  <a:lnTo>
                    <a:pt x="13" y="61"/>
                  </a:lnTo>
                  <a:lnTo>
                    <a:pt x="11" y="64"/>
                  </a:lnTo>
                  <a:lnTo>
                    <a:pt x="9" y="67"/>
                  </a:lnTo>
                  <a:lnTo>
                    <a:pt x="8" y="70"/>
                  </a:lnTo>
                  <a:lnTo>
                    <a:pt x="6" y="73"/>
                  </a:lnTo>
                  <a:lnTo>
                    <a:pt x="5" y="76"/>
                  </a:lnTo>
                  <a:lnTo>
                    <a:pt x="4" y="79"/>
                  </a:lnTo>
                  <a:lnTo>
                    <a:pt x="3" y="82"/>
                  </a:lnTo>
                  <a:lnTo>
                    <a:pt x="2" y="85"/>
                  </a:lnTo>
                  <a:lnTo>
                    <a:pt x="1" y="89"/>
                  </a:lnTo>
                  <a:lnTo>
                    <a:pt x="1" y="92"/>
                  </a:lnTo>
                  <a:lnTo>
                    <a:pt x="1" y="95"/>
                  </a:lnTo>
                  <a:lnTo>
                    <a:pt x="0" y="99"/>
                  </a:lnTo>
                  <a:lnTo>
                    <a:pt x="1" y="103"/>
                  </a:lnTo>
                  <a:lnTo>
                    <a:pt x="1" y="106"/>
                  </a:lnTo>
                  <a:lnTo>
                    <a:pt x="1" y="110"/>
                  </a:lnTo>
                  <a:lnTo>
                    <a:pt x="2" y="114"/>
                  </a:lnTo>
                  <a:lnTo>
                    <a:pt x="2" y="117"/>
                  </a:lnTo>
                  <a:lnTo>
                    <a:pt x="3" y="121"/>
                  </a:lnTo>
                  <a:lnTo>
                    <a:pt x="4" y="125"/>
                  </a:lnTo>
                  <a:lnTo>
                    <a:pt x="5" y="129"/>
                  </a:lnTo>
                  <a:lnTo>
                    <a:pt x="6" y="133"/>
                  </a:lnTo>
                  <a:lnTo>
                    <a:pt x="7" y="137"/>
                  </a:lnTo>
                  <a:lnTo>
                    <a:pt x="8" y="141"/>
                  </a:lnTo>
                  <a:lnTo>
                    <a:pt x="9" y="145"/>
                  </a:lnTo>
                  <a:lnTo>
                    <a:pt x="11" y="149"/>
                  </a:lnTo>
                  <a:lnTo>
                    <a:pt x="12" y="153"/>
                  </a:lnTo>
                  <a:lnTo>
                    <a:pt x="14" y="157"/>
                  </a:lnTo>
                  <a:lnTo>
                    <a:pt x="16" y="161"/>
                  </a:lnTo>
                  <a:lnTo>
                    <a:pt x="17" y="166"/>
                  </a:lnTo>
                  <a:lnTo>
                    <a:pt x="19" y="170"/>
                  </a:lnTo>
                  <a:lnTo>
                    <a:pt x="21" y="174"/>
                  </a:lnTo>
                  <a:lnTo>
                    <a:pt x="23" y="178"/>
                  </a:lnTo>
                  <a:lnTo>
                    <a:pt x="24" y="183"/>
                  </a:lnTo>
                  <a:lnTo>
                    <a:pt x="26" y="187"/>
                  </a:lnTo>
                  <a:lnTo>
                    <a:pt x="28" y="191"/>
                  </a:lnTo>
                  <a:lnTo>
                    <a:pt x="30" y="195"/>
                  </a:lnTo>
                  <a:lnTo>
                    <a:pt x="32" y="200"/>
                  </a:lnTo>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53" name="Freeform 125">
              <a:extLst>
                <a:ext uri="{FF2B5EF4-FFF2-40B4-BE49-F238E27FC236}">
                  <a16:creationId xmlns="" xmlns:a16="http://schemas.microsoft.com/office/drawing/2014/main" id="{89A724FE-D24A-4A40-8A6B-A43FD1234134}"/>
                </a:ext>
              </a:extLst>
            </p:cNvPr>
            <p:cNvSpPr>
              <a:spLocks/>
            </p:cNvSpPr>
            <p:nvPr/>
          </p:nvSpPr>
          <p:spPr bwMode="auto">
            <a:xfrm>
              <a:off x="4589463" y="4324350"/>
              <a:ext cx="273050" cy="403225"/>
            </a:xfrm>
            <a:custGeom>
              <a:avLst/>
              <a:gdLst>
                <a:gd name="T0" fmla="*/ 2147483647 w 172"/>
                <a:gd name="T1" fmla="*/ 2147483647 h 254"/>
                <a:gd name="T2" fmla="*/ 0 w 172"/>
                <a:gd name="T3" fmla="*/ 2147483647 h 254"/>
                <a:gd name="T4" fmla="*/ 2147483647 w 172"/>
                <a:gd name="T5" fmla="*/ 2147483647 h 254"/>
                <a:gd name="T6" fmla="*/ 2147483647 w 172"/>
                <a:gd name="T7" fmla="*/ 2147483647 h 254"/>
                <a:gd name="T8" fmla="*/ 2147483647 w 172"/>
                <a:gd name="T9" fmla="*/ 2147483647 h 254"/>
                <a:gd name="T10" fmla="*/ 2147483647 w 172"/>
                <a:gd name="T11" fmla="*/ 2147483647 h 254"/>
                <a:gd name="T12" fmla="*/ 2147483647 w 172"/>
                <a:gd name="T13" fmla="*/ 2147483647 h 254"/>
                <a:gd name="T14" fmla="*/ 2147483647 w 172"/>
                <a:gd name="T15" fmla="*/ 2147483647 h 254"/>
                <a:gd name="T16" fmla="*/ 2147483647 w 172"/>
                <a:gd name="T17" fmla="*/ 2147483647 h 254"/>
                <a:gd name="T18" fmla="*/ 2147483647 w 172"/>
                <a:gd name="T19" fmla="*/ 2147483647 h 254"/>
                <a:gd name="T20" fmla="*/ 2147483647 w 172"/>
                <a:gd name="T21" fmla="*/ 2147483647 h 254"/>
                <a:gd name="T22" fmla="*/ 2147483647 w 172"/>
                <a:gd name="T23" fmla="*/ 2147483647 h 254"/>
                <a:gd name="T24" fmla="*/ 2147483647 w 172"/>
                <a:gd name="T25" fmla="*/ 2147483647 h 254"/>
                <a:gd name="T26" fmla="*/ 2147483647 w 172"/>
                <a:gd name="T27" fmla="*/ 2147483647 h 254"/>
                <a:gd name="T28" fmla="*/ 2147483647 w 172"/>
                <a:gd name="T29" fmla="*/ 2147483647 h 254"/>
                <a:gd name="T30" fmla="*/ 2147483647 w 172"/>
                <a:gd name="T31" fmla="*/ 2147483647 h 254"/>
                <a:gd name="T32" fmla="*/ 2147483647 w 172"/>
                <a:gd name="T33" fmla="*/ 2147483647 h 254"/>
                <a:gd name="T34" fmla="*/ 2147483647 w 172"/>
                <a:gd name="T35" fmla="*/ 2147483647 h 254"/>
                <a:gd name="T36" fmla="*/ 2147483647 w 172"/>
                <a:gd name="T37" fmla="*/ 0 h 254"/>
                <a:gd name="T38" fmla="*/ 2147483647 w 172"/>
                <a:gd name="T39" fmla="*/ 2147483647 h 254"/>
                <a:gd name="T40" fmla="*/ 2147483647 w 172"/>
                <a:gd name="T41" fmla="*/ 2147483647 h 254"/>
                <a:gd name="T42" fmla="*/ 2147483647 w 172"/>
                <a:gd name="T43" fmla="*/ 2147483647 h 254"/>
                <a:gd name="T44" fmla="*/ 2147483647 w 172"/>
                <a:gd name="T45" fmla="*/ 2147483647 h 254"/>
                <a:gd name="T46" fmla="*/ 2147483647 w 172"/>
                <a:gd name="T47" fmla="*/ 2147483647 h 254"/>
                <a:gd name="T48" fmla="*/ 2147483647 w 172"/>
                <a:gd name="T49" fmla="*/ 2147483647 h 254"/>
                <a:gd name="T50" fmla="*/ 2147483647 w 172"/>
                <a:gd name="T51" fmla="*/ 2147483647 h 254"/>
                <a:gd name="T52" fmla="*/ 2147483647 w 172"/>
                <a:gd name="T53" fmla="*/ 2147483647 h 254"/>
                <a:gd name="T54" fmla="*/ 2147483647 w 172"/>
                <a:gd name="T55" fmla="*/ 2147483647 h 254"/>
                <a:gd name="T56" fmla="*/ 2147483647 w 172"/>
                <a:gd name="T57" fmla="*/ 2147483647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2"/>
                <a:gd name="T88" fmla="*/ 0 h 254"/>
                <a:gd name="T89" fmla="*/ 172 w 172"/>
                <a:gd name="T90" fmla="*/ 254 h 2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2" h="254">
                  <a:moveTo>
                    <a:pt x="2" y="48"/>
                  </a:moveTo>
                  <a:lnTo>
                    <a:pt x="0" y="61"/>
                  </a:lnTo>
                  <a:lnTo>
                    <a:pt x="9" y="86"/>
                  </a:lnTo>
                  <a:lnTo>
                    <a:pt x="29" y="109"/>
                  </a:lnTo>
                  <a:lnTo>
                    <a:pt x="48" y="127"/>
                  </a:lnTo>
                  <a:lnTo>
                    <a:pt x="75" y="156"/>
                  </a:lnTo>
                  <a:lnTo>
                    <a:pt x="95" y="188"/>
                  </a:lnTo>
                  <a:lnTo>
                    <a:pt x="97" y="209"/>
                  </a:lnTo>
                  <a:lnTo>
                    <a:pt x="111" y="227"/>
                  </a:lnTo>
                  <a:lnTo>
                    <a:pt x="134" y="249"/>
                  </a:lnTo>
                  <a:lnTo>
                    <a:pt x="145" y="254"/>
                  </a:lnTo>
                  <a:lnTo>
                    <a:pt x="152" y="249"/>
                  </a:lnTo>
                  <a:lnTo>
                    <a:pt x="161" y="209"/>
                  </a:lnTo>
                  <a:lnTo>
                    <a:pt x="170" y="159"/>
                  </a:lnTo>
                  <a:lnTo>
                    <a:pt x="172" y="107"/>
                  </a:lnTo>
                  <a:lnTo>
                    <a:pt x="163" y="68"/>
                  </a:lnTo>
                  <a:lnTo>
                    <a:pt x="154" y="39"/>
                  </a:lnTo>
                  <a:lnTo>
                    <a:pt x="143" y="16"/>
                  </a:lnTo>
                  <a:lnTo>
                    <a:pt x="127" y="0"/>
                  </a:lnTo>
                  <a:lnTo>
                    <a:pt x="118" y="7"/>
                  </a:lnTo>
                  <a:lnTo>
                    <a:pt x="111" y="25"/>
                  </a:lnTo>
                  <a:lnTo>
                    <a:pt x="104" y="54"/>
                  </a:lnTo>
                  <a:lnTo>
                    <a:pt x="95" y="70"/>
                  </a:lnTo>
                  <a:lnTo>
                    <a:pt x="88" y="77"/>
                  </a:lnTo>
                  <a:lnTo>
                    <a:pt x="68" y="77"/>
                  </a:lnTo>
                  <a:lnTo>
                    <a:pt x="45" y="63"/>
                  </a:lnTo>
                  <a:lnTo>
                    <a:pt x="29" y="52"/>
                  </a:lnTo>
                  <a:lnTo>
                    <a:pt x="13" y="48"/>
                  </a:lnTo>
                  <a:lnTo>
                    <a:pt x="2" y="48"/>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54" name="Freeform 126">
              <a:extLst>
                <a:ext uri="{FF2B5EF4-FFF2-40B4-BE49-F238E27FC236}">
                  <a16:creationId xmlns="" xmlns:a16="http://schemas.microsoft.com/office/drawing/2014/main" id="{4B852EC1-D8C4-D14B-8FA7-38B92D9D4971}"/>
                </a:ext>
              </a:extLst>
            </p:cNvPr>
            <p:cNvSpPr>
              <a:spLocks/>
            </p:cNvSpPr>
            <p:nvPr/>
          </p:nvSpPr>
          <p:spPr bwMode="auto">
            <a:xfrm>
              <a:off x="4506913" y="3910013"/>
              <a:ext cx="284163" cy="536575"/>
            </a:xfrm>
            <a:custGeom>
              <a:avLst/>
              <a:gdLst>
                <a:gd name="T0" fmla="*/ 2147483647 w 179"/>
                <a:gd name="T1" fmla="*/ 2147483647 h 338"/>
                <a:gd name="T2" fmla="*/ 2147483647 w 179"/>
                <a:gd name="T3" fmla="*/ 2147483647 h 338"/>
                <a:gd name="T4" fmla="*/ 2147483647 w 179"/>
                <a:gd name="T5" fmla="*/ 2147483647 h 338"/>
                <a:gd name="T6" fmla="*/ 2147483647 w 179"/>
                <a:gd name="T7" fmla="*/ 2147483647 h 338"/>
                <a:gd name="T8" fmla="*/ 2147483647 w 179"/>
                <a:gd name="T9" fmla="*/ 2147483647 h 338"/>
                <a:gd name="T10" fmla="*/ 2147483647 w 179"/>
                <a:gd name="T11" fmla="*/ 2147483647 h 338"/>
                <a:gd name="T12" fmla="*/ 2147483647 w 179"/>
                <a:gd name="T13" fmla="*/ 2147483647 h 338"/>
                <a:gd name="T14" fmla="*/ 2147483647 w 179"/>
                <a:gd name="T15" fmla="*/ 0 h 338"/>
                <a:gd name="T16" fmla="*/ 2147483647 w 179"/>
                <a:gd name="T17" fmla="*/ 2147483647 h 338"/>
                <a:gd name="T18" fmla="*/ 0 w 179"/>
                <a:gd name="T19" fmla="*/ 2147483647 h 338"/>
                <a:gd name="T20" fmla="*/ 2147483647 w 179"/>
                <a:gd name="T21" fmla="*/ 2147483647 h 338"/>
                <a:gd name="T22" fmla="*/ 2147483647 w 179"/>
                <a:gd name="T23" fmla="*/ 2147483647 h 338"/>
                <a:gd name="T24" fmla="*/ 2147483647 w 179"/>
                <a:gd name="T25" fmla="*/ 2147483647 h 338"/>
                <a:gd name="T26" fmla="*/ 2147483647 w 179"/>
                <a:gd name="T27" fmla="*/ 2147483647 h 338"/>
                <a:gd name="T28" fmla="*/ 2147483647 w 179"/>
                <a:gd name="T29" fmla="*/ 2147483647 h 338"/>
                <a:gd name="T30" fmla="*/ 2147483647 w 179"/>
                <a:gd name="T31" fmla="*/ 2147483647 h 338"/>
                <a:gd name="T32" fmla="*/ 2147483647 w 179"/>
                <a:gd name="T33" fmla="*/ 2147483647 h 338"/>
                <a:gd name="T34" fmla="*/ 2147483647 w 179"/>
                <a:gd name="T35" fmla="*/ 2147483647 h 338"/>
                <a:gd name="T36" fmla="*/ 2147483647 w 179"/>
                <a:gd name="T37" fmla="*/ 2147483647 h 338"/>
                <a:gd name="T38" fmla="*/ 2147483647 w 179"/>
                <a:gd name="T39" fmla="*/ 2147483647 h 338"/>
                <a:gd name="T40" fmla="*/ 2147483647 w 179"/>
                <a:gd name="T41" fmla="*/ 2147483647 h 338"/>
                <a:gd name="T42" fmla="*/ 2147483647 w 179"/>
                <a:gd name="T43" fmla="*/ 2147483647 h 338"/>
                <a:gd name="T44" fmla="*/ 2147483647 w 179"/>
                <a:gd name="T45" fmla="*/ 2147483647 h 338"/>
                <a:gd name="T46" fmla="*/ 2147483647 w 179"/>
                <a:gd name="T47" fmla="*/ 2147483647 h 338"/>
                <a:gd name="T48" fmla="*/ 2147483647 w 179"/>
                <a:gd name="T49" fmla="*/ 2147483647 h 3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9"/>
                <a:gd name="T76" fmla="*/ 0 h 338"/>
                <a:gd name="T77" fmla="*/ 179 w 179"/>
                <a:gd name="T78" fmla="*/ 338 h 3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9" h="338">
                  <a:moveTo>
                    <a:pt x="179" y="261"/>
                  </a:moveTo>
                  <a:lnTo>
                    <a:pt x="161" y="216"/>
                  </a:lnTo>
                  <a:lnTo>
                    <a:pt x="134" y="152"/>
                  </a:lnTo>
                  <a:lnTo>
                    <a:pt x="109" y="109"/>
                  </a:lnTo>
                  <a:lnTo>
                    <a:pt x="86" y="68"/>
                  </a:lnTo>
                  <a:lnTo>
                    <a:pt x="50" y="27"/>
                  </a:lnTo>
                  <a:lnTo>
                    <a:pt x="27" y="2"/>
                  </a:lnTo>
                  <a:lnTo>
                    <a:pt x="16" y="0"/>
                  </a:lnTo>
                  <a:lnTo>
                    <a:pt x="4" y="12"/>
                  </a:lnTo>
                  <a:lnTo>
                    <a:pt x="0" y="59"/>
                  </a:lnTo>
                  <a:lnTo>
                    <a:pt x="4" y="123"/>
                  </a:lnTo>
                  <a:lnTo>
                    <a:pt x="11" y="170"/>
                  </a:lnTo>
                  <a:lnTo>
                    <a:pt x="25" y="222"/>
                  </a:lnTo>
                  <a:lnTo>
                    <a:pt x="47" y="284"/>
                  </a:lnTo>
                  <a:lnTo>
                    <a:pt x="54" y="309"/>
                  </a:lnTo>
                  <a:lnTo>
                    <a:pt x="65" y="309"/>
                  </a:lnTo>
                  <a:lnTo>
                    <a:pt x="81" y="313"/>
                  </a:lnTo>
                  <a:lnTo>
                    <a:pt x="97" y="324"/>
                  </a:lnTo>
                  <a:lnTo>
                    <a:pt x="120" y="338"/>
                  </a:lnTo>
                  <a:lnTo>
                    <a:pt x="140" y="338"/>
                  </a:lnTo>
                  <a:lnTo>
                    <a:pt x="147" y="331"/>
                  </a:lnTo>
                  <a:lnTo>
                    <a:pt x="156" y="315"/>
                  </a:lnTo>
                  <a:lnTo>
                    <a:pt x="163" y="286"/>
                  </a:lnTo>
                  <a:lnTo>
                    <a:pt x="170" y="268"/>
                  </a:lnTo>
                  <a:lnTo>
                    <a:pt x="179" y="261"/>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55" name="Freeform 127">
              <a:extLst>
                <a:ext uri="{FF2B5EF4-FFF2-40B4-BE49-F238E27FC236}">
                  <a16:creationId xmlns="" xmlns:a16="http://schemas.microsoft.com/office/drawing/2014/main" id="{18636144-491E-7946-9652-52B5ED860CF6}"/>
                </a:ext>
              </a:extLst>
            </p:cNvPr>
            <p:cNvSpPr>
              <a:spLocks/>
            </p:cNvSpPr>
            <p:nvPr/>
          </p:nvSpPr>
          <p:spPr bwMode="auto">
            <a:xfrm>
              <a:off x="3379788" y="4227513"/>
              <a:ext cx="363538" cy="273050"/>
            </a:xfrm>
            <a:custGeom>
              <a:avLst/>
              <a:gdLst>
                <a:gd name="T0" fmla="*/ 2147483647 w 229"/>
                <a:gd name="T1" fmla="*/ 0 h 172"/>
                <a:gd name="T2" fmla="*/ 2147483647 w 229"/>
                <a:gd name="T3" fmla="*/ 2147483647 h 172"/>
                <a:gd name="T4" fmla="*/ 2147483647 w 229"/>
                <a:gd name="T5" fmla="*/ 2147483647 h 172"/>
                <a:gd name="T6" fmla="*/ 0 w 229"/>
                <a:gd name="T7" fmla="*/ 2147483647 h 172"/>
                <a:gd name="T8" fmla="*/ 2147483647 w 229"/>
                <a:gd name="T9" fmla="*/ 2147483647 h 172"/>
                <a:gd name="T10" fmla="*/ 2147483647 w 229"/>
                <a:gd name="T11" fmla="*/ 2147483647 h 172"/>
                <a:gd name="T12" fmla="*/ 2147483647 w 229"/>
                <a:gd name="T13" fmla="*/ 2147483647 h 172"/>
                <a:gd name="T14" fmla="*/ 2147483647 w 229"/>
                <a:gd name="T15" fmla="*/ 2147483647 h 172"/>
                <a:gd name="T16" fmla="*/ 2147483647 w 229"/>
                <a:gd name="T17" fmla="*/ 2147483647 h 172"/>
                <a:gd name="T18" fmla="*/ 2147483647 w 229"/>
                <a:gd name="T19" fmla="*/ 2147483647 h 172"/>
                <a:gd name="T20" fmla="*/ 2147483647 w 229"/>
                <a:gd name="T21" fmla="*/ 2147483647 h 172"/>
                <a:gd name="T22" fmla="*/ 2147483647 w 229"/>
                <a:gd name="T23" fmla="*/ 2147483647 h 172"/>
                <a:gd name="T24" fmla="*/ 2147483647 w 229"/>
                <a:gd name="T25" fmla="*/ 2147483647 h 172"/>
                <a:gd name="T26" fmla="*/ 2147483647 w 229"/>
                <a:gd name="T27" fmla="*/ 2147483647 h 172"/>
                <a:gd name="T28" fmla="*/ 2147483647 w 229"/>
                <a:gd name="T29" fmla="*/ 2147483647 h 172"/>
                <a:gd name="T30" fmla="*/ 2147483647 w 229"/>
                <a:gd name="T31" fmla="*/ 2147483647 h 172"/>
                <a:gd name="T32" fmla="*/ 2147483647 w 229"/>
                <a:gd name="T33" fmla="*/ 2147483647 h 172"/>
                <a:gd name="T34" fmla="*/ 2147483647 w 229"/>
                <a:gd name="T35" fmla="*/ 2147483647 h 172"/>
                <a:gd name="T36" fmla="*/ 2147483647 w 229"/>
                <a:gd name="T37" fmla="*/ 2147483647 h 172"/>
                <a:gd name="T38" fmla="*/ 2147483647 w 229"/>
                <a:gd name="T39" fmla="*/ 2147483647 h 172"/>
                <a:gd name="T40" fmla="*/ 2147483647 w 229"/>
                <a:gd name="T41" fmla="*/ 2147483647 h 172"/>
                <a:gd name="T42" fmla="*/ 2147483647 w 229"/>
                <a:gd name="T43" fmla="*/ 2147483647 h 172"/>
                <a:gd name="T44" fmla="*/ 2147483647 w 229"/>
                <a:gd name="T45" fmla="*/ 2147483647 h 172"/>
                <a:gd name="T46" fmla="*/ 2147483647 w 229"/>
                <a:gd name="T47" fmla="*/ 2147483647 h 172"/>
                <a:gd name="T48" fmla="*/ 2147483647 w 229"/>
                <a:gd name="T49" fmla="*/ 2147483647 h 172"/>
                <a:gd name="T50" fmla="*/ 2147483647 w 229"/>
                <a:gd name="T51" fmla="*/ 2147483647 h 172"/>
                <a:gd name="T52" fmla="*/ 2147483647 w 229"/>
                <a:gd name="T53" fmla="*/ 2147483647 h 172"/>
                <a:gd name="T54" fmla="*/ 2147483647 w 229"/>
                <a:gd name="T55" fmla="*/ 2147483647 h 172"/>
                <a:gd name="T56" fmla="*/ 2147483647 w 229"/>
                <a:gd name="T57" fmla="*/ 2147483647 h 172"/>
                <a:gd name="T58" fmla="*/ 2147483647 w 229"/>
                <a:gd name="T59" fmla="*/ 2147483647 h 172"/>
                <a:gd name="T60" fmla="*/ 2147483647 w 229"/>
                <a:gd name="T61" fmla="*/ 0 h 172"/>
                <a:gd name="T62" fmla="*/ 2147483647 w 229"/>
                <a:gd name="T63" fmla="*/ 0 h 1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9"/>
                <a:gd name="T97" fmla="*/ 0 h 172"/>
                <a:gd name="T98" fmla="*/ 229 w 229"/>
                <a:gd name="T99" fmla="*/ 172 h 1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9" h="172">
                  <a:moveTo>
                    <a:pt x="50" y="0"/>
                  </a:moveTo>
                  <a:lnTo>
                    <a:pt x="20" y="47"/>
                  </a:lnTo>
                  <a:lnTo>
                    <a:pt x="9" y="65"/>
                  </a:lnTo>
                  <a:lnTo>
                    <a:pt x="0" y="84"/>
                  </a:lnTo>
                  <a:lnTo>
                    <a:pt x="2" y="111"/>
                  </a:lnTo>
                  <a:lnTo>
                    <a:pt x="14" y="113"/>
                  </a:lnTo>
                  <a:lnTo>
                    <a:pt x="11" y="93"/>
                  </a:lnTo>
                  <a:lnTo>
                    <a:pt x="14" y="113"/>
                  </a:lnTo>
                  <a:lnTo>
                    <a:pt x="25" y="129"/>
                  </a:lnTo>
                  <a:lnTo>
                    <a:pt x="43" y="147"/>
                  </a:lnTo>
                  <a:lnTo>
                    <a:pt x="59" y="152"/>
                  </a:lnTo>
                  <a:lnTo>
                    <a:pt x="86" y="138"/>
                  </a:lnTo>
                  <a:lnTo>
                    <a:pt x="104" y="134"/>
                  </a:lnTo>
                  <a:lnTo>
                    <a:pt x="102" y="118"/>
                  </a:lnTo>
                  <a:lnTo>
                    <a:pt x="107" y="95"/>
                  </a:lnTo>
                  <a:lnTo>
                    <a:pt x="102" y="118"/>
                  </a:lnTo>
                  <a:lnTo>
                    <a:pt x="104" y="134"/>
                  </a:lnTo>
                  <a:lnTo>
                    <a:pt x="134" y="165"/>
                  </a:lnTo>
                  <a:lnTo>
                    <a:pt x="143" y="172"/>
                  </a:lnTo>
                  <a:lnTo>
                    <a:pt x="152" y="172"/>
                  </a:lnTo>
                  <a:lnTo>
                    <a:pt x="200" y="161"/>
                  </a:lnTo>
                  <a:lnTo>
                    <a:pt x="215" y="149"/>
                  </a:lnTo>
                  <a:lnTo>
                    <a:pt x="224" y="138"/>
                  </a:lnTo>
                  <a:lnTo>
                    <a:pt x="229" y="124"/>
                  </a:lnTo>
                  <a:lnTo>
                    <a:pt x="222" y="75"/>
                  </a:lnTo>
                  <a:lnTo>
                    <a:pt x="222" y="56"/>
                  </a:lnTo>
                  <a:lnTo>
                    <a:pt x="222" y="29"/>
                  </a:lnTo>
                  <a:lnTo>
                    <a:pt x="193" y="22"/>
                  </a:lnTo>
                  <a:lnTo>
                    <a:pt x="172" y="18"/>
                  </a:lnTo>
                  <a:lnTo>
                    <a:pt x="138" y="16"/>
                  </a:lnTo>
                  <a:lnTo>
                    <a:pt x="73" y="0"/>
                  </a:lnTo>
                  <a:lnTo>
                    <a:pt x="50" y="0"/>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56" name="Freeform 128">
              <a:extLst>
                <a:ext uri="{FF2B5EF4-FFF2-40B4-BE49-F238E27FC236}">
                  <a16:creationId xmlns="" xmlns:a16="http://schemas.microsoft.com/office/drawing/2014/main" id="{BC66286A-9BA4-4E4D-844D-BD352578EDD8}"/>
                </a:ext>
              </a:extLst>
            </p:cNvPr>
            <p:cNvSpPr>
              <a:spLocks/>
            </p:cNvSpPr>
            <p:nvPr/>
          </p:nvSpPr>
          <p:spPr bwMode="auto">
            <a:xfrm>
              <a:off x="3459163" y="3795713"/>
              <a:ext cx="338138" cy="477838"/>
            </a:xfrm>
            <a:custGeom>
              <a:avLst/>
              <a:gdLst>
                <a:gd name="T0" fmla="*/ 2147483647 w 213"/>
                <a:gd name="T1" fmla="*/ 2147483647 h 301"/>
                <a:gd name="T2" fmla="*/ 2147483647 w 213"/>
                <a:gd name="T3" fmla="*/ 2147483647 h 301"/>
                <a:gd name="T4" fmla="*/ 2147483647 w 213"/>
                <a:gd name="T5" fmla="*/ 2147483647 h 301"/>
                <a:gd name="T6" fmla="*/ 2147483647 w 213"/>
                <a:gd name="T7" fmla="*/ 2147483647 h 301"/>
                <a:gd name="T8" fmla="*/ 2147483647 w 213"/>
                <a:gd name="T9" fmla="*/ 2147483647 h 301"/>
                <a:gd name="T10" fmla="*/ 2147483647 w 213"/>
                <a:gd name="T11" fmla="*/ 2147483647 h 301"/>
                <a:gd name="T12" fmla="*/ 2147483647 w 213"/>
                <a:gd name="T13" fmla="*/ 2147483647 h 301"/>
                <a:gd name="T14" fmla="*/ 2147483647 w 213"/>
                <a:gd name="T15" fmla="*/ 2147483647 h 301"/>
                <a:gd name="T16" fmla="*/ 2147483647 w 213"/>
                <a:gd name="T17" fmla="*/ 2147483647 h 301"/>
                <a:gd name="T18" fmla="*/ 2147483647 w 213"/>
                <a:gd name="T19" fmla="*/ 2147483647 h 301"/>
                <a:gd name="T20" fmla="*/ 2147483647 w 213"/>
                <a:gd name="T21" fmla="*/ 2147483647 h 301"/>
                <a:gd name="T22" fmla="*/ 2147483647 w 213"/>
                <a:gd name="T23" fmla="*/ 2147483647 h 301"/>
                <a:gd name="T24" fmla="*/ 2147483647 w 213"/>
                <a:gd name="T25" fmla="*/ 2147483647 h 301"/>
                <a:gd name="T26" fmla="*/ 2147483647 w 213"/>
                <a:gd name="T27" fmla="*/ 2147483647 h 301"/>
                <a:gd name="T28" fmla="*/ 2147483647 w 213"/>
                <a:gd name="T29" fmla="*/ 2147483647 h 301"/>
                <a:gd name="T30" fmla="*/ 2147483647 w 213"/>
                <a:gd name="T31" fmla="*/ 2147483647 h 301"/>
                <a:gd name="T32" fmla="*/ 2147483647 w 213"/>
                <a:gd name="T33" fmla="*/ 2147483647 h 301"/>
                <a:gd name="T34" fmla="*/ 2147483647 w 213"/>
                <a:gd name="T35" fmla="*/ 2147483647 h 301"/>
                <a:gd name="T36" fmla="*/ 2147483647 w 213"/>
                <a:gd name="T37" fmla="*/ 2147483647 h 301"/>
                <a:gd name="T38" fmla="*/ 2147483647 w 213"/>
                <a:gd name="T39" fmla="*/ 2147483647 h 301"/>
                <a:gd name="T40" fmla="*/ 2147483647 w 213"/>
                <a:gd name="T41" fmla="*/ 2147483647 h 301"/>
                <a:gd name="T42" fmla="*/ 2147483647 w 213"/>
                <a:gd name="T43" fmla="*/ 2147483647 h 301"/>
                <a:gd name="T44" fmla="*/ 2147483647 w 213"/>
                <a:gd name="T45" fmla="*/ 0 h 301"/>
                <a:gd name="T46" fmla="*/ 2147483647 w 213"/>
                <a:gd name="T47" fmla="*/ 2147483647 h 301"/>
                <a:gd name="T48" fmla="*/ 2147483647 w 213"/>
                <a:gd name="T49" fmla="*/ 2147483647 h 301"/>
                <a:gd name="T50" fmla="*/ 2147483647 w 213"/>
                <a:gd name="T51" fmla="*/ 2147483647 h 301"/>
                <a:gd name="T52" fmla="*/ 2147483647 w 213"/>
                <a:gd name="T53" fmla="*/ 2147483647 h 301"/>
                <a:gd name="T54" fmla="*/ 2147483647 w 213"/>
                <a:gd name="T55" fmla="*/ 2147483647 h 301"/>
                <a:gd name="T56" fmla="*/ 2147483647 w 213"/>
                <a:gd name="T57" fmla="*/ 2147483647 h 301"/>
                <a:gd name="T58" fmla="*/ 2147483647 w 213"/>
                <a:gd name="T59" fmla="*/ 2147483647 h 301"/>
                <a:gd name="T60" fmla="*/ 0 w 213"/>
                <a:gd name="T61" fmla="*/ 2147483647 h 301"/>
                <a:gd name="T62" fmla="*/ 2147483647 w 213"/>
                <a:gd name="T63" fmla="*/ 2147483647 h 301"/>
                <a:gd name="T64" fmla="*/ 2147483647 w 213"/>
                <a:gd name="T65" fmla="*/ 2147483647 h 301"/>
                <a:gd name="T66" fmla="*/ 2147483647 w 213"/>
                <a:gd name="T67" fmla="*/ 2147483647 h 301"/>
                <a:gd name="T68" fmla="*/ 2147483647 w 213"/>
                <a:gd name="T69" fmla="*/ 2147483647 h 301"/>
                <a:gd name="T70" fmla="*/ 2147483647 w 213"/>
                <a:gd name="T71" fmla="*/ 2147483647 h 30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3"/>
                <a:gd name="T109" fmla="*/ 0 h 301"/>
                <a:gd name="T110" fmla="*/ 213 w 213"/>
                <a:gd name="T111" fmla="*/ 301 h 30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3" h="301">
                  <a:moveTo>
                    <a:pt x="172" y="301"/>
                  </a:moveTo>
                  <a:lnTo>
                    <a:pt x="177" y="254"/>
                  </a:lnTo>
                  <a:lnTo>
                    <a:pt x="190" y="208"/>
                  </a:lnTo>
                  <a:lnTo>
                    <a:pt x="208" y="142"/>
                  </a:lnTo>
                  <a:lnTo>
                    <a:pt x="213" y="120"/>
                  </a:lnTo>
                  <a:lnTo>
                    <a:pt x="213" y="97"/>
                  </a:lnTo>
                  <a:lnTo>
                    <a:pt x="199" y="61"/>
                  </a:lnTo>
                  <a:lnTo>
                    <a:pt x="186" y="36"/>
                  </a:lnTo>
                  <a:lnTo>
                    <a:pt x="170" y="27"/>
                  </a:lnTo>
                  <a:lnTo>
                    <a:pt x="163" y="29"/>
                  </a:lnTo>
                  <a:lnTo>
                    <a:pt x="154" y="40"/>
                  </a:lnTo>
                  <a:lnTo>
                    <a:pt x="156" y="61"/>
                  </a:lnTo>
                  <a:lnTo>
                    <a:pt x="159" y="90"/>
                  </a:lnTo>
                  <a:lnTo>
                    <a:pt x="150" y="124"/>
                  </a:lnTo>
                  <a:lnTo>
                    <a:pt x="127" y="152"/>
                  </a:lnTo>
                  <a:lnTo>
                    <a:pt x="122" y="154"/>
                  </a:lnTo>
                  <a:lnTo>
                    <a:pt x="115" y="163"/>
                  </a:lnTo>
                  <a:lnTo>
                    <a:pt x="102" y="149"/>
                  </a:lnTo>
                  <a:lnTo>
                    <a:pt x="95" y="104"/>
                  </a:lnTo>
                  <a:lnTo>
                    <a:pt x="91" y="63"/>
                  </a:lnTo>
                  <a:lnTo>
                    <a:pt x="93" y="34"/>
                  </a:lnTo>
                  <a:lnTo>
                    <a:pt x="95" y="9"/>
                  </a:lnTo>
                  <a:lnTo>
                    <a:pt x="84" y="0"/>
                  </a:lnTo>
                  <a:lnTo>
                    <a:pt x="77" y="4"/>
                  </a:lnTo>
                  <a:lnTo>
                    <a:pt x="54" y="29"/>
                  </a:lnTo>
                  <a:lnTo>
                    <a:pt x="41" y="63"/>
                  </a:lnTo>
                  <a:lnTo>
                    <a:pt x="38" y="93"/>
                  </a:lnTo>
                  <a:lnTo>
                    <a:pt x="34" y="149"/>
                  </a:lnTo>
                  <a:lnTo>
                    <a:pt x="34" y="195"/>
                  </a:lnTo>
                  <a:lnTo>
                    <a:pt x="27" y="220"/>
                  </a:lnTo>
                  <a:lnTo>
                    <a:pt x="0" y="272"/>
                  </a:lnTo>
                  <a:lnTo>
                    <a:pt x="23" y="272"/>
                  </a:lnTo>
                  <a:lnTo>
                    <a:pt x="88" y="288"/>
                  </a:lnTo>
                  <a:lnTo>
                    <a:pt x="122" y="290"/>
                  </a:lnTo>
                  <a:lnTo>
                    <a:pt x="143" y="294"/>
                  </a:lnTo>
                  <a:lnTo>
                    <a:pt x="172" y="301"/>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57" name="Freeform 129">
              <a:extLst>
                <a:ext uri="{FF2B5EF4-FFF2-40B4-BE49-F238E27FC236}">
                  <a16:creationId xmlns="" xmlns:a16="http://schemas.microsoft.com/office/drawing/2014/main" id="{C2344A5F-1135-8243-9973-FA1BFB68ED20}"/>
                </a:ext>
              </a:extLst>
            </p:cNvPr>
            <p:cNvSpPr>
              <a:spLocks/>
            </p:cNvSpPr>
            <p:nvPr/>
          </p:nvSpPr>
          <p:spPr bwMode="auto">
            <a:xfrm>
              <a:off x="3603625" y="3762375"/>
              <a:ext cx="107950" cy="292100"/>
            </a:xfrm>
            <a:custGeom>
              <a:avLst/>
              <a:gdLst>
                <a:gd name="T0" fmla="*/ 2147483647 w 68"/>
                <a:gd name="T1" fmla="*/ 2147483647 h 184"/>
                <a:gd name="T2" fmla="*/ 2147483647 w 68"/>
                <a:gd name="T3" fmla="*/ 2147483647 h 184"/>
                <a:gd name="T4" fmla="*/ 2147483647 w 68"/>
                <a:gd name="T5" fmla="*/ 2147483647 h 184"/>
                <a:gd name="T6" fmla="*/ 2147483647 w 68"/>
                <a:gd name="T7" fmla="*/ 2147483647 h 184"/>
                <a:gd name="T8" fmla="*/ 2147483647 w 68"/>
                <a:gd name="T9" fmla="*/ 2147483647 h 184"/>
                <a:gd name="T10" fmla="*/ 2147483647 w 68"/>
                <a:gd name="T11" fmla="*/ 2147483647 h 184"/>
                <a:gd name="T12" fmla="*/ 2147483647 w 68"/>
                <a:gd name="T13" fmla="*/ 2147483647 h 184"/>
                <a:gd name="T14" fmla="*/ 2147483647 w 68"/>
                <a:gd name="T15" fmla="*/ 2147483647 h 184"/>
                <a:gd name="T16" fmla="*/ 2147483647 w 68"/>
                <a:gd name="T17" fmla="*/ 2147483647 h 184"/>
                <a:gd name="T18" fmla="*/ 0 w 68"/>
                <a:gd name="T19" fmla="*/ 2147483647 h 184"/>
                <a:gd name="T20" fmla="*/ 2147483647 w 68"/>
                <a:gd name="T21" fmla="*/ 2147483647 h 184"/>
                <a:gd name="T22" fmla="*/ 2147483647 w 68"/>
                <a:gd name="T23" fmla="*/ 2147483647 h 184"/>
                <a:gd name="T24" fmla="*/ 2147483647 w 68"/>
                <a:gd name="T25" fmla="*/ 2147483647 h 184"/>
                <a:gd name="T26" fmla="*/ 2147483647 w 68"/>
                <a:gd name="T27" fmla="*/ 0 h 184"/>
                <a:gd name="T28" fmla="*/ 2147483647 w 68"/>
                <a:gd name="T29" fmla="*/ 2147483647 h 184"/>
                <a:gd name="T30" fmla="*/ 2147483647 w 68"/>
                <a:gd name="T31" fmla="*/ 2147483647 h 184"/>
                <a:gd name="T32" fmla="*/ 2147483647 w 68"/>
                <a:gd name="T33" fmla="*/ 2147483647 h 1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184"/>
                <a:gd name="T53" fmla="*/ 68 w 68"/>
                <a:gd name="T54" fmla="*/ 184 h 1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184">
                  <a:moveTo>
                    <a:pt x="63" y="61"/>
                  </a:moveTo>
                  <a:lnTo>
                    <a:pt x="65" y="82"/>
                  </a:lnTo>
                  <a:lnTo>
                    <a:pt x="68" y="111"/>
                  </a:lnTo>
                  <a:lnTo>
                    <a:pt x="59" y="145"/>
                  </a:lnTo>
                  <a:lnTo>
                    <a:pt x="36" y="173"/>
                  </a:lnTo>
                  <a:lnTo>
                    <a:pt x="31" y="175"/>
                  </a:lnTo>
                  <a:lnTo>
                    <a:pt x="24" y="184"/>
                  </a:lnTo>
                  <a:lnTo>
                    <a:pt x="11" y="170"/>
                  </a:lnTo>
                  <a:lnTo>
                    <a:pt x="4" y="125"/>
                  </a:lnTo>
                  <a:lnTo>
                    <a:pt x="0" y="84"/>
                  </a:lnTo>
                  <a:lnTo>
                    <a:pt x="2" y="55"/>
                  </a:lnTo>
                  <a:lnTo>
                    <a:pt x="11" y="39"/>
                  </a:lnTo>
                  <a:lnTo>
                    <a:pt x="24" y="9"/>
                  </a:lnTo>
                  <a:lnTo>
                    <a:pt x="38" y="0"/>
                  </a:lnTo>
                  <a:lnTo>
                    <a:pt x="45" y="9"/>
                  </a:lnTo>
                  <a:lnTo>
                    <a:pt x="49" y="27"/>
                  </a:lnTo>
                  <a:lnTo>
                    <a:pt x="63" y="61"/>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58" name="Freeform 130">
              <a:extLst>
                <a:ext uri="{FF2B5EF4-FFF2-40B4-BE49-F238E27FC236}">
                  <a16:creationId xmlns="" xmlns:a16="http://schemas.microsoft.com/office/drawing/2014/main" id="{4F532547-D82B-7A45-B1EC-D91FCD28DDA1}"/>
                </a:ext>
              </a:extLst>
            </p:cNvPr>
            <p:cNvSpPr>
              <a:spLocks/>
            </p:cNvSpPr>
            <p:nvPr/>
          </p:nvSpPr>
          <p:spPr bwMode="auto">
            <a:xfrm>
              <a:off x="4470400" y="4637088"/>
              <a:ext cx="266700" cy="306388"/>
            </a:xfrm>
            <a:custGeom>
              <a:avLst/>
              <a:gdLst>
                <a:gd name="T0" fmla="*/ 2147483647 w 168"/>
                <a:gd name="T1" fmla="*/ 2147483647 h 193"/>
                <a:gd name="T2" fmla="*/ 2147483647 w 168"/>
                <a:gd name="T3" fmla="*/ 2147483647 h 193"/>
                <a:gd name="T4" fmla="*/ 2147483647 w 168"/>
                <a:gd name="T5" fmla="*/ 2147483647 h 193"/>
                <a:gd name="T6" fmla="*/ 2147483647 w 168"/>
                <a:gd name="T7" fmla="*/ 2147483647 h 193"/>
                <a:gd name="T8" fmla="*/ 2147483647 w 168"/>
                <a:gd name="T9" fmla="*/ 2147483647 h 193"/>
                <a:gd name="T10" fmla="*/ 2147483647 w 168"/>
                <a:gd name="T11" fmla="*/ 2147483647 h 193"/>
                <a:gd name="T12" fmla="*/ 2147483647 w 168"/>
                <a:gd name="T13" fmla="*/ 2147483647 h 193"/>
                <a:gd name="T14" fmla="*/ 2147483647 w 168"/>
                <a:gd name="T15" fmla="*/ 2147483647 h 193"/>
                <a:gd name="T16" fmla="*/ 2147483647 w 168"/>
                <a:gd name="T17" fmla="*/ 0 h 193"/>
                <a:gd name="T18" fmla="*/ 2147483647 w 168"/>
                <a:gd name="T19" fmla="*/ 2147483647 h 193"/>
                <a:gd name="T20" fmla="*/ 2147483647 w 168"/>
                <a:gd name="T21" fmla="*/ 2147483647 h 193"/>
                <a:gd name="T22" fmla="*/ 2147483647 w 168"/>
                <a:gd name="T23" fmla="*/ 2147483647 h 193"/>
                <a:gd name="T24" fmla="*/ 2147483647 w 168"/>
                <a:gd name="T25" fmla="*/ 2147483647 h 193"/>
                <a:gd name="T26" fmla="*/ 2147483647 w 168"/>
                <a:gd name="T27" fmla="*/ 2147483647 h 193"/>
                <a:gd name="T28" fmla="*/ 2147483647 w 168"/>
                <a:gd name="T29" fmla="*/ 2147483647 h 193"/>
                <a:gd name="T30" fmla="*/ 2147483647 w 168"/>
                <a:gd name="T31" fmla="*/ 2147483647 h 193"/>
                <a:gd name="T32" fmla="*/ 2147483647 w 168"/>
                <a:gd name="T33" fmla="*/ 2147483647 h 193"/>
                <a:gd name="T34" fmla="*/ 0 w 168"/>
                <a:gd name="T35" fmla="*/ 2147483647 h 193"/>
                <a:gd name="T36" fmla="*/ 2147483647 w 168"/>
                <a:gd name="T37" fmla="*/ 2147483647 h 193"/>
                <a:gd name="T38" fmla="*/ 2147483647 w 168"/>
                <a:gd name="T39" fmla="*/ 2147483647 h 193"/>
                <a:gd name="T40" fmla="*/ 2147483647 w 168"/>
                <a:gd name="T41" fmla="*/ 2147483647 h 193"/>
                <a:gd name="T42" fmla="*/ 2147483647 w 168"/>
                <a:gd name="T43" fmla="*/ 2147483647 h 193"/>
                <a:gd name="T44" fmla="*/ 2147483647 w 168"/>
                <a:gd name="T45" fmla="*/ 2147483647 h 193"/>
                <a:gd name="T46" fmla="*/ 2147483647 w 168"/>
                <a:gd name="T47" fmla="*/ 2147483647 h 193"/>
                <a:gd name="T48" fmla="*/ 2147483647 w 168"/>
                <a:gd name="T49" fmla="*/ 2147483647 h 193"/>
                <a:gd name="T50" fmla="*/ 2147483647 w 168"/>
                <a:gd name="T51" fmla="*/ 2147483647 h 193"/>
                <a:gd name="T52" fmla="*/ 2147483647 w 168"/>
                <a:gd name="T53" fmla="*/ 2147483647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8"/>
                <a:gd name="T82" fmla="*/ 0 h 193"/>
                <a:gd name="T83" fmla="*/ 168 w 168"/>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8" h="193">
                  <a:moveTo>
                    <a:pt x="93" y="193"/>
                  </a:moveTo>
                  <a:lnTo>
                    <a:pt x="113" y="170"/>
                  </a:lnTo>
                  <a:lnTo>
                    <a:pt x="127" y="157"/>
                  </a:lnTo>
                  <a:lnTo>
                    <a:pt x="134" y="143"/>
                  </a:lnTo>
                  <a:lnTo>
                    <a:pt x="154" y="95"/>
                  </a:lnTo>
                  <a:lnTo>
                    <a:pt x="168" y="34"/>
                  </a:lnTo>
                  <a:lnTo>
                    <a:pt x="168" y="16"/>
                  </a:lnTo>
                  <a:lnTo>
                    <a:pt x="163" y="5"/>
                  </a:lnTo>
                  <a:lnTo>
                    <a:pt x="152" y="0"/>
                  </a:lnTo>
                  <a:lnTo>
                    <a:pt x="138" y="9"/>
                  </a:lnTo>
                  <a:lnTo>
                    <a:pt x="127" y="27"/>
                  </a:lnTo>
                  <a:lnTo>
                    <a:pt x="116" y="43"/>
                  </a:lnTo>
                  <a:lnTo>
                    <a:pt x="98" y="59"/>
                  </a:lnTo>
                  <a:lnTo>
                    <a:pt x="77" y="71"/>
                  </a:lnTo>
                  <a:lnTo>
                    <a:pt x="43" y="84"/>
                  </a:lnTo>
                  <a:lnTo>
                    <a:pt x="27" y="89"/>
                  </a:lnTo>
                  <a:lnTo>
                    <a:pt x="16" y="100"/>
                  </a:lnTo>
                  <a:lnTo>
                    <a:pt x="0" y="123"/>
                  </a:lnTo>
                  <a:lnTo>
                    <a:pt x="7" y="130"/>
                  </a:lnTo>
                  <a:lnTo>
                    <a:pt x="20" y="130"/>
                  </a:lnTo>
                  <a:lnTo>
                    <a:pt x="57" y="125"/>
                  </a:lnTo>
                  <a:lnTo>
                    <a:pt x="68" y="123"/>
                  </a:lnTo>
                  <a:lnTo>
                    <a:pt x="79" y="125"/>
                  </a:lnTo>
                  <a:lnTo>
                    <a:pt x="86" y="132"/>
                  </a:lnTo>
                  <a:lnTo>
                    <a:pt x="86" y="166"/>
                  </a:lnTo>
                  <a:lnTo>
                    <a:pt x="88" y="182"/>
                  </a:lnTo>
                  <a:lnTo>
                    <a:pt x="93" y="193"/>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59" name="Freeform 131">
              <a:extLst>
                <a:ext uri="{FF2B5EF4-FFF2-40B4-BE49-F238E27FC236}">
                  <a16:creationId xmlns="" xmlns:a16="http://schemas.microsoft.com/office/drawing/2014/main" id="{2C368220-EAC4-C24E-903F-9A1B655636D9}"/>
                </a:ext>
              </a:extLst>
            </p:cNvPr>
            <p:cNvSpPr>
              <a:spLocks/>
            </p:cNvSpPr>
            <p:nvPr/>
          </p:nvSpPr>
          <p:spPr bwMode="auto">
            <a:xfrm>
              <a:off x="4243388" y="4832350"/>
              <a:ext cx="374650" cy="395288"/>
            </a:xfrm>
            <a:custGeom>
              <a:avLst/>
              <a:gdLst>
                <a:gd name="T0" fmla="*/ 2147483647 w 236"/>
                <a:gd name="T1" fmla="*/ 0 h 249"/>
                <a:gd name="T2" fmla="*/ 2147483647 w 236"/>
                <a:gd name="T3" fmla="*/ 2147483647 h 249"/>
                <a:gd name="T4" fmla="*/ 2147483647 w 236"/>
                <a:gd name="T5" fmla="*/ 2147483647 h 249"/>
                <a:gd name="T6" fmla="*/ 2147483647 w 236"/>
                <a:gd name="T7" fmla="*/ 2147483647 h 249"/>
                <a:gd name="T8" fmla="*/ 2147483647 w 236"/>
                <a:gd name="T9" fmla="*/ 2147483647 h 249"/>
                <a:gd name="T10" fmla="*/ 0 w 236"/>
                <a:gd name="T11" fmla="*/ 2147483647 h 249"/>
                <a:gd name="T12" fmla="*/ 0 w 236"/>
                <a:gd name="T13" fmla="*/ 2147483647 h 249"/>
                <a:gd name="T14" fmla="*/ 2147483647 w 236"/>
                <a:gd name="T15" fmla="*/ 2147483647 h 249"/>
                <a:gd name="T16" fmla="*/ 2147483647 w 236"/>
                <a:gd name="T17" fmla="*/ 2147483647 h 249"/>
                <a:gd name="T18" fmla="*/ 2147483647 w 236"/>
                <a:gd name="T19" fmla="*/ 2147483647 h 249"/>
                <a:gd name="T20" fmla="*/ 2147483647 w 236"/>
                <a:gd name="T21" fmla="*/ 2147483647 h 249"/>
                <a:gd name="T22" fmla="*/ 2147483647 w 236"/>
                <a:gd name="T23" fmla="*/ 2147483647 h 249"/>
                <a:gd name="T24" fmla="*/ 2147483647 w 236"/>
                <a:gd name="T25" fmla="*/ 2147483647 h 249"/>
                <a:gd name="T26" fmla="*/ 2147483647 w 236"/>
                <a:gd name="T27" fmla="*/ 2147483647 h 249"/>
                <a:gd name="T28" fmla="*/ 2147483647 w 236"/>
                <a:gd name="T29" fmla="*/ 2147483647 h 249"/>
                <a:gd name="T30" fmla="*/ 2147483647 w 236"/>
                <a:gd name="T31" fmla="*/ 2147483647 h 249"/>
                <a:gd name="T32" fmla="*/ 2147483647 w 236"/>
                <a:gd name="T33" fmla="*/ 2147483647 h 249"/>
                <a:gd name="T34" fmla="*/ 2147483647 w 236"/>
                <a:gd name="T35" fmla="*/ 2147483647 h 249"/>
                <a:gd name="T36" fmla="*/ 2147483647 w 236"/>
                <a:gd name="T37" fmla="*/ 2147483647 h 249"/>
                <a:gd name="T38" fmla="*/ 2147483647 w 236"/>
                <a:gd name="T39" fmla="*/ 2147483647 h 249"/>
                <a:gd name="T40" fmla="*/ 2147483647 w 236"/>
                <a:gd name="T41" fmla="*/ 0 h 249"/>
                <a:gd name="T42" fmla="*/ 2147483647 w 236"/>
                <a:gd name="T43" fmla="*/ 2147483647 h 249"/>
                <a:gd name="T44" fmla="*/ 2147483647 w 236"/>
                <a:gd name="T45" fmla="*/ 2147483647 h 249"/>
                <a:gd name="T46" fmla="*/ 2147483647 w 236"/>
                <a:gd name="T47" fmla="*/ 2147483647 h 249"/>
                <a:gd name="T48" fmla="*/ 2147483647 w 236"/>
                <a:gd name="T49" fmla="*/ 0 h 2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6"/>
                <a:gd name="T76" fmla="*/ 0 h 249"/>
                <a:gd name="T77" fmla="*/ 236 w 236"/>
                <a:gd name="T78" fmla="*/ 249 h 24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6" h="249">
                  <a:moveTo>
                    <a:pt x="143" y="0"/>
                  </a:moveTo>
                  <a:lnTo>
                    <a:pt x="105" y="45"/>
                  </a:lnTo>
                  <a:lnTo>
                    <a:pt x="84" y="75"/>
                  </a:lnTo>
                  <a:lnTo>
                    <a:pt x="30" y="143"/>
                  </a:lnTo>
                  <a:lnTo>
                    <a:pt x="9" y="190"/>
                  </a:lnTo>
                  <a:lnTo>
                    <a:pt x="0" y="217"/>
                  </a:lnTo>
                  <a:lnTo>
                    <a:pt x="0" y="231"/>
                  </a:lnTo>
                  <a:lnTo>
                    <a:pt x="5" y="240"/>
                  </a:lnTo>
                  <a:lnTo>
                    <a:pt x="14" y="249"/>
                  </a:lnTo>
                  <a:lnTo>
                    <a:pt x="30" y="249"/>
                  </a:lnTo>
                  <a:lnTo>
                    <a:pt x="50" y="240"/>
                  </a:lnTo>
                  <a:lnTo>
                    <a:pt x="89" y="220"/>
                  </a:lnTo>
                  <a:lnTo>
                    <a:pt x="107" y="206"/>
                  </a:lnTo>
                  <a:lnTo>
                    <a:pt x="136" y="177"/>
                  </a:lnTo>
                  <a:lnTo>
                    <a:pt x="166" y="147"/>
                  </a:lnTo>
                  <a:lnTo>
                    <a:pt x="236" y="70"/>
                  </a:lnTo>
                  <a:lnTo>
                    <a:pt x="231" y="59"/>
                  </a:lnTo>
                  <a:lnTo>
                    <a:pt x="229" y="43"/>
                  </a:lnTo>
                  <a:lnTo>
                    <a:pt x="229" y="9"/>
                  </a:lnTo>
                  <a:lnTo>
                    <a:pt x="222" y="2"/>
                  </a:lnTo>
                  <a:lnTo>
                    <a:pt x="211" y="0"/>
                  </a:lnTo>
                  <a:lnTo>
                    <a:pt x="200" y="2"/>
                  </a:lnTo>
                  <a:lnTo>
                    <a:pt x="163" y="7"/>
                  </a:lnTo>
                  <a:lnTo>
                    <a:pt x="150" y="7"/>
                  </a:lnTo>
                  <a:lnTo>
                    <a:pt x="143" y="0"/>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60" name="Freeform 132">
              <a:extLst>
                <a:ext uri="{FF2B5EF4-FFF2-40B4-BE49-F238E27FC236}">
                  <a16:creationId xmlns="" xmlns:a16="http://schemas.microsoft.com/office/drawing/2014/main" id="{9A2CBAD3-0A21-8742-B535-6E5A4995F39D}"/>
                </a:ext>
              </a:extLst>
            </p:cNvPr>
            <p:cNvSpPr>
              <a:spLocks/>
            </p:cNvSpPr>
            <p:nvPr/>
          </p:nvSpPr>
          <p:spPr bwMode="auto">
            <a:xfrm>
              <a:off x="3411538" y="4478338"/>
              <a:ext cx="368300" cy="271463"/>
            </a:xfrm>
            <a:custGeom>
              <a:avLst/>
              <a:gdLst>
                <a:gd name="T0" fmla="*/ 2147483647 w 232"/>
                <a:gd name="T1" fmla="*/ 2147483647 h 171"/>
                <a:gd name="T2" fmla="*/ 2147483647 w 232"/>
                <a:gd name="T3" fmla="*/ 2147483647 h 171"/>
                <a:gd name="T4" fmla="*/ 0 w 232"/>
                <a:gd name="T5" fmla="*/ 2147483647 h 171"/>
                <a:gd name="T6" fmla="*/ 2147483647 w 232"/>
                <a:gd name="T7" fmla="*/ 2147483647 h 171"/>
                <a:gd name="T8" fmla="*/ 2147483647 w 232"/>
                <a:gd name="T9" fmla="*/ 0 h 171"/>
                <a:gd name="T10" fmla="*/ 2147483647 w 232"/>
                <a:gd name="T11" fmla="*/ 0 h 171"/>
                <a:gd name="T12" fmla="*/ 2147483647 w 232"/>
                <a:gd name="T13" fmla="*/ 2147483647 h 171"/>
                <a:gd name="T14" fmla="*/ 2147483647 w 232"/>
                <a:gd name="T15" fmla="*/ 2147483647 h 171"/>
                <a:gd name="T16" fmla="*/ 2147483647 w 232"/>
                <a:gd name="T17" fmla="*/ 2147483647 h 171"/>
                <a:gd name="T18" fmla="*/ 2147483647 w 232"/>
                <a:gd name="T19" fmla="*/ 2147483647 h 171"/>
                <a:gd name="T20" fmla="*/ 2147483647 w 232"/>
                <a:gd name="T21" fmla="*/ 0 h 171"/>
                <a:gd name="T22" fmla="*/ 2147483647 w 232"/>
                <a:gd name="T23" fmla="*/ 2147483647 h 171"/>
                <a:gd name="T24" fmla="*/ 2147483647 w 232"/>
                <a:gd name="T25" fmla="*/ 2147483647 h 171"/>
                <a:gd name="T26" fmla="*/ 2147483647 w 232"/>
                <a:gd name="T27" fmla="*/ 2147483647 h 171"/>
                <a:gd name="T28" fmla="*/ 2147483647 w 232"/>
                <a:gd name="T29" fmla="*/ 2147483647 h 171"/>
                <a:gd name="T30" fmla="*/ 2147483647 w 232"/>
                <a:gd name="T31" fmla="*/ 2147483647 h 171"/>
                <a:gd name="T32" fmla="*/ 2147483647 w 232"/>
                <a:gd name="T33" fmla="*/ 2147483647 h 171"/>
                <a:gd name="T34" fmla="*/ 2147483647 w 232"/>
                <a:gd name="T35" fmla="*/ 2147483647 h 171"/>
                <a:gd name="T36" fmla="*/ 2147483647 w 232"/>
                <a:gd name="T37" fmla="*/ 2147483647 h 171"/>
                <a:gd name="T38" fmla="*/ 2147483647 w 232"/>
                <a:gd name="T39" fmla="*/ 2147483647 h 171"/>
                <a:gd name="T40" fmla="*/ 2147483647 w 232"/>
                <a:gd name="T41" fmla="*/ 2147483647 h 171"/>
                <a:gd name="T42" fmla="*/ 2147483647 w 232"/>
                <a:gd name="T43" fmla="*/ 2147483647 h 171"/>
                <a:gd name="T44" fmla="*/ 2147483647 w 232"/>
                <a:gd name="T45" fmla="*/ 2147483647 h 171"/>
                <a:gd name="T46" fmla="*/ 2147483647 w 232"/>
                <a:gd name="T47" fmla="*/ 2147483647 h 171"/>
                <a:gd name="T48" fmla="*/ 2147483647 w 232"/>
                <a:gd name="T49" fmla="*/ 2147483647 h 171"/>
                <a:gd name="T50" fmla="*/ 2147483647 w 232"/>
                <a:gd name="T51" fmla="*/ 2147483647 h 171"/>
                <a:gd name="T52" fmla="*/ 2147483647 w 232"/>
                <a:gd name="T53" fmla="*/ 2147483647 h 171"/>
                <a:gd name="T54" fmla="*/ 2147483647 w 232"/>
                <a:gd name="T55" fmla="*/ 2147483647 h 171"/>
                <a:gd name="T56" fmla="*/ 2147483647 w 232"/>
                <a:gd name="T57" fmla="*/ 2147483647 h 171"/>
                <a:gd name="T58" fmla="*/ 2147483647 w 232"/>
                <a:gd name="T59" fmla="*/ 2147483647 h 171"/>
                <a:gd name="T60" fmla="*/ 2147483647 w 232"/>
                <a:gd name="T61" fmla="*/ 2147483647 h 1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2"/>
                <a:gd name="T94" fmla="*/ 0 h 171"/>
                <a:gd name="T95" fmla="*/ 232 w 232"/>
                <a:gd name="T96" fmla="*/ 171 h 17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2" h="171">
                  <a:moveTo>
                    <a:pt x="5" y="127"/>
                  </a:moveTo>
                  <a:lnTo>
                    <a:pt x="3" y="84"/>
                  </a:lnTo>
                  <a:lnTo>
                    <a:pt x="0" y="50"/>
                  </a:lnTo>
                  <a:lnTo>
                    <a:pt x="5" y="30"/>
                  </a:lnTo>
                  <a:lnTo>
                    <a:pt x="21" y="0"/>
                  </a:lnTo>
                  <a:lnTo>
                    <a:pt x="48" y="0"/>
                  </a:lnTo>
                  <a:lnTo>
                    <a:pt x="55" y="12"/>
                  </a:lnTo>
                  <a:lnTo>
                    <a:pt x="37" y="57"/>
                  </a:lnTo>
                  <a:lnTo>
                    <a:pt x="55" y="12"/>
                  </a:lnTo>
                  <a:lnTo>
                    <a:pt x="64" y="5"/>
                  </a:lnTo>
                  <a:lnTo>
                    <a:pt x="75" y="0"/>
                  </a:lnTo>
                  <a:lnTo>
                    <a:pt x="96" y="5"/>
                  </a:lnTo>
                  <a:lnTo>
                    <a:pt x="130" y="16"/>
                  </a:lnTo>
                  <a:lnTo>
                    <a:pt x="141" y="39"/>
                  </a:lnTo>
                  <a:lnTo>
                    <a:pt x="139" y="57"/>
                  </a:lnTo>
                  <a:lnTo>
                    <a:pt x="130" y="84"/>
                  </a:lnTo>
                  <a:lnTo>
                    <a:pt x="139" y="57"/>
                  </a:lnTo>
                  <a:lnTo>
                    <a:pt x="141" y="39"/>
                  </a:lnTo>
                  <a:lnTo>
                    <a:pt x="152" y="30"/>
                  </a:lnTo>
                  <a:lnTo>
                    <a:pt x="177" y="28"/>
                  </a:lnTo>
                  <a:lnTo>
                    <a:pt x="200" y="30"/>
                  </a:lnTo>
                  <a:lnTo>
                    <a:pt x="220" y="34"/>
                  </a:lnTo>
                  <a:lnTo>
                    <a:pt x="227" y="46"/>
                  </a:lnTo>
                  <a:lnTo>
                    <a:pt x="232" y="80"/>
                  </a:lnTo>
                  <a:lnTo>
                    <a:pt x="227" y="100"/>
                  </a:lnTo>
                  <a:lnTo>
                    <a:pt x="202" y="137"/>
                  </a:lnTo>
                  <a:lnTo>
                    <a:pt x="186" y="168"/>
                  </a:lnTo>
                  <a:lnTo>
                    <a:pt x="145" y="171"/>
                  </a:lnTo>
                  <a:lnTo>
                    <a:pt x="105" y="161"/>
                  </a:lnTo>
                  <a:lnTo>
                    <a:pt x="55" y="148"/>
                  </a:lnTo>
                  <a:lnTo>
                    <a:pt x="5" y="127"/>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61" name="Freeform 133">
              <a:extLst>
                <a:ext uri="{FF2B5EF4-FFF2-40B4-BE49-F238E27FC236}">
                  <a16:creationId xmlns="" xmlns:a16="http://schemas.microsoft.com/office/drawing/2014/main" id="{438AF831-A3E2-1E4B-A773-973D25BFB6B0}"/>
                </a:ext>
              </a:extLst>
            </p:cNvPr>
            <p:cNvSpPr>
              <a:spLocks/>
            </p:cNvSpPr>
            <p:nvPr/>
          </p:nvSpPr>
          <p:spPr bwMode="auto">
            <a:xfrm>
              <a:off x="3268663" y="4679950"/>
              <a:ext cx="438150" cy="511175"/>
            </a:xfrm>
            <a:custGeom>
              <a:avLst/>
              <a:gdLst>
                <a:gd name="T0" fmla="*/ 2147483647 w 276"/>
                <a:gd name="T1" fmla="*/ 2147483647 h 322"/>
                <a:gd name="T2" fmla="*/ 2147483647 w 276"/>
                <a:gd name="T3" fmla="*/ 2147483647 h 322"/>
                <a:gd name="T4" fmla="*/ 2147483647 w 276"/>
                <a:gd name="T5" fmla="*/ 2147483647 h 322"/>
                <a:gd name="T6" fmla="*/ 2147483647 w 276"/>
                <a:gd name="T7" fmla="*/ 2147483647 h 322"/>
                <a:gd name="T8" fmla="*/ 2147483647 w 276"/>
                <a:gd name="T9" fmla="*/ 0 h 322"/>
                <a:gd name="T10" fmla="*/ 2147483647 w 276"/>
                <a:gd name="T11" fmla="*/ 2147483647 h 322"/>
                <a:gd name="T12" fmla="*/ 2147483647 w 276"/>
                <a:gd name="T13" fmla="*/ 2147483647 h 322"/>
                <a:gd name="T14" fmla="*/ 2147483647 w 276"/>
                <a:gd name="T15" fmla="*/ 2147483647 h 322"/>
                <a:gd name="T16" fmla="*/ 0 w 276"/>
                <a:gd name="T17" fmla="*/ 2147483647 h 322"/>
                <a:gd name="T18" fmla="*/ 2147483647 w 276"/>
                <a:gd name="T19" fmla="*/ 2147483647 h 322"/>
                <a:gd name="T20" fmla="*/ 2147483647 w 276"/>
                <a:gd name="T21" fmla="*/ 2147483647 h 322"/>
                <a:gd name="T22" fmla="*/ 2147483647 w 276"/>
                <a:gd name="T23" fmla="*/ 2147483647 h 322"/>
                <a:gd name="T24" fmla="*/ 2147483647 w 276"/>
                <a:gd name="T25" fmla="*/ 2147483647 h 322"/>
                <a:gd name="T26" fmla="*/ 2147483647 w 276"/>
                <a:gd name="T27" fmla="*/ 2147483647 h 322"/>
                <a:gd name="T28" fmla="*/ 2147483647 w 276"/>
                <a:gd name="T29" fmla="*/ 2147483647 h 322"/>
                <a:gd name="T30" fmla="*/ 2147483647 w 276"/>
                <a:gd name="T31" fmla="*/ 2147483647 h 322"/>
                <a:gd name="T32" fmla="*/ 2147483647 w 276"/>
                <a:gd name="T33" fmla="*/ 2147483647 h 322"/>
                <a:gd name="T34" fmla="*/ 2147483647 w 276"/>
                <a:gd name="T35" fmla="*/ 2147483647 h 322"/>
                <a:gd name="T36" fmla="*/ 2147483647 w 276"/>
                <a:gd name="T37" fmla="*/ 2147483647 h 322"/>
                <a:gd name="T38" fmla="*/ 2147483647 w 276"/>
                <a:gd name="T39" fmla="*/ 2147483647 h 322"/>
                <a:gd name="T40" fmla="*/ 2147483647 w 276"/>
                <a:gd name="T41" fmla="*/ 2147483647 h 322"/>
                <a:gd name="T42" fmla="*/ 2147483647 w 276"/>
                <a:gd name="T43" fmla="*/ 2147483647 h 322"/>
                <a:gd name="T44" fmla="*/ 2147483647 w 276"/>
                <a:gd name="T45" fmla="*/ 2147483647 h 322"/>
                <a:gd name="T46" fmla="*/ 2147483647 w 276"/>
                <a:gd name="T47" fmla="*/ 2147483647 h 322"/>
                <a:gd name="T48" fmla="*/ 2147483647 w 276"/>
                <a:gd name="T49" fmla="*/ 2147483647 h 322"/>
                <a:gd name="T50" fmla="*/ 2147483647 w 276"/>
                <a:gd name="T51" fmla="*/ 2147483647 h 322"/>
                <a:gd name="T52" fmla="*/ 2147483647 w 276"/>
                <a:gd name="T53" fmla="*/ 2147483647 h 322"/>
                <a:gd name="T54" fmla="*/ 2147483647 w 276"/>
                <a:gd name="T55" fmla="*/ 2147483647 h 322"/>
                <a:gd name="T56" fmla="*/ 2147483647 w 276"/>
                <a:gd name="T57" fmla="*/ 2147483647 h 322"/>
                <a:gd name="T58" fmla="*/ 2147483647 w 276"/>
                <a:gd name="T59" fmla="*/ 2147483647 h 322"/>
                <a:gd name="T60" fmla="*/ 2147483647 w 276"/>
                <a:gd name="T61" fmla="*/ 2147483647 h 322"/>
                <a:gd name="T62" fmla="*/ 2147483647 w 276"/>
                <a:gd name="T63" fmla="*/ 2147483647 h 3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6"/>
                <a:gd name="T97" fmla="*/ 0 h 322"/>
                <a:gd name="T98" fmla="*/ 276 w 276"/>
                <a:gd name="T99" fmla="*/ 322 h 3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6" h="322">
                  <a:moveTo>
                    <a:pt x="276" y="41"/>
                  </a:moveTo>
                  <a:lnTo>
                    <a:pt x="235" y="44"/>
                  </a:lnTo>
                  <a:lnTo>
                    <a:pt x="195" y="34"/>
                  </a:lnTo>
                  <a:lnTo>
                    <a:pt x="145" y="21"/>
                  </a:lnTo>
                  <a:lnTo>
                    <a:pt x="95" y="0"/>
                  </a:lnTo>
                  <a:lnTo>
                    <a:pt x="84" y="53"/>
                  </a:lnTo>
                  <a:lnTo>
                    <a:pt x="45" y="132"/>
                  </a:lnTo>
                  <a:lnTo>
                    <a:pt x="22" y="214"/>
                  </a:lnTo>
                  <a:lnTo>
                    <a:pt x="0" y="250"/>
                  </a:lnTo>
                  <a:lnTo>
                    <a:pt x="2" y="279"/>
                  </a:lnTo>
                  <a:lnTo>
                    <a:pt x="11" y="286"/>
                  </a:lnTo>
                  <a:lnTo>
                    <a:pt x="34" y="279"/>
                  </a:lnTo>
                  <a:lnTo>
                    <a:pt x="52" y="261"/>
                  </a:lnTo>
                  <a:lnTo>
                    <a:pt x="77" y="214"/>
                  </a:lnTo>
                  <a:lnTo>
                    <a:pt x="163" y="112"/>
                  </a:lnTo>
                  <a:lnTo>
                    <a:pt x="167" y="118"/>
                  </a:lnTo>
                  <a:lnTo>
                    <a:pt x="174" y="137"/>
                  </a:lnTo>
                  <a:lnTo>
                    <a:pt x="177" y="159"/>
                  </a:lnTo>
                  <a:lnTo>
                    <a:pt x="170" y="191"/>
                  </a:lnTo>
                  <a:lnTo>
                    <a:pt x="152" y="241"/>
                  </a:lnTo>
                  <a:lnTo>
                    <a:pt x="133" y="270"/>
                  </a:lnTo>
                  <a:lnTo>
                    <a:pt x="124" y="300"/>
                  </a:lnTo>
                  <a:lnTo>
                    <a:pt x="133" y="318"/>
                  </a:lnTo>
                  <a:lnTo>
                    <a:pt x="143" y="322"/>
                  </a:lnTo>
                  <a:lnTo>
                    <a:pt x="165" y="313"/>
                  </a:lnTo>
                  <a:lnTo>
                    <a:pt x="204" y="273"/>
                  </a:lnTo>
                  <a:lnTo>
                    <a:pt x="235" y="236"/>
                  </a:lnTo>
                  <a:lnTo>
                    <a:pt x="242" y="216"/>
                  </a:lnTo>
                  <a:lnTo>
                    <a:pt x="251" y="175"/>
                  </a:lnTo>
                  <a:lnTo>
                    <a:pt x="251" y="123"/>
                  </a:lnTo>
                  <a:lnTo>
                    <a:pt x="260" y="87"/>
                  </a:lnTo>
                  <a:lnTo>
                    <a:pt x="276" y="41"/>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62" name="Freeform 134">
              <a:extLst>
                <a:ext uri="{FF2B5EF4-FFF2-40B4-BE49-F238E27FC236}">
                  <a16:creationId xmlns="" xmlns:a16="http://schemas.microsoft.com/office/drawing/2014/main" id="{6558A920-C3D4-5140-AC52-E2D5464F734D}"/>
                </a:ext>
              </a:extLst>
            </p:cNvPr>
            <p:cNvSpPr>
              <a:spLocks/>
            </p:cNvSpPr>
            <p:nvPr/>
          </p:nvSpPr>
          <p:spPr bwMode="auto">
            <a:xfrm>
              <a:off x="1489075" y="2822575"/>
              <a:ext cx="3125788" cy="3341688"/>
            </a:xfrm>
            <a:custGeom>
              <a:avLst/>
              <a:gdLst>
                <a:gd name="T0" fmla="*/ 2147483647 w 868"/>
                <a:gd name="T1" fmla="*/ 2147483647 h 928"/>
                <a:gd name="T2" fmla="*/ 2147483647 w 868"/>
                <a:gd name="T3" fmla="*/ 2147483647 h 928"/>
                <a:gd name="T4" fmla="*/ 2147483647 w 868"/>
                <a:gd name="T5" fmla="*/ 2147483647 h 928"/>
                <a:gd name="T6" fmla="*/ 2147483647 w 868"/>
                <a:gd name="T7" fmla="*/ 2147483647 h 928"/>
                <a:gd name="T8" fmla="*/ 2147483647 w 868"/>
                <a:gd name="T9" fmla="*/ 2147483647 h 928"/>
                <a:gd name="T10" fmla="*/ 2147483647 w 868"/>
                <a:gd name="T11" fmla="*/ 2147483647 h 928"/>
                <a:gd name="T12" fmla="*/ 2147483647 w 868"/>
                <a:gd name="T13" fmla="*/ 2147483647 h 928"/>
                <a:gd name="T14" fmla="*/ 2147483647 w 868"/>
                <a:gd name="T15" fmla="*/ 2147483647 h 928"/>
                <a:gd name="T16" fmla="*/ 2147483647 w 868"/>
                <a:gd name="T17" fmla="*/ 2147483647 h 928"/>
                <a:gd name="T18" fmla="*/ 2147483647 w 868"/>
                <a:gd name="T19" fmla="*/ 2147483647 h 928"/>
                <a:gd name="T20" fmla="*/ 2147483647 w 868"/>
                <a:gd name="T21" fmla="*/ 2147483647 h 928"/>
                <a:gd name="T22" fmla="*/ 2147483647 w 868"/>
                <a:gd name="T23" fmla="*/ 2147483647 h 928"/>
                <a:gd name="T24" fmla="*/ 2147483647 w 868"/>
                <a:gd name="T25" fmla="*/ 2147483647 h 928"/>
                <a:gd name="T26" fmla="*/ 2147483647 w 868"/>
                <a:gd name="T27" fmla="*/ 2147483647 h 928"/>
                <a:gd name="T28" fmla="*/ 2147483647 w 868"/>
                <a:gd name="T29" fmla="*/ 2147483647 h 928"/>
                <a:gd name="T30" fmla="*/ 2147483647 w 868"/>
                <a:gd name="T31" fmla="*/ 2147483647 h 928"/>
                <a:gd name="T32" fmla="*/ 2147483647 w 868"/>
                <a:gd name="T33" fmla="*/ 2147483647 h 928"/>
                <a:gd name="T34" fmla="*/ 2147483647 w 868"/>
                <a:gd name="T35" fmla="*/ 2147483647 h 928"/>
                <a:gd name="T36" fmla="*/ 2147483647 w 868"/>
                <a:gd name="T37" fmla="*/ 2147483647 h 928"/>
                <a:gd name="T38" fmla="*/ 2147483647 w 868"/>
                <a:gd name="T39" fmla="*/ 2147483647 h 928"/>
                <a:gd name="T40" fmla="*/ 2147483647 w 868"/>
                <a:gd name="T41" fmla="*/ 2147483647 h 928"/>
                <a:gd name="T42" fmla="*/ 2147483647 w 868"/>
                <a:gd name="T43" fmla="*/ 2147483647 h 928"/>
                <a:gd name="T44" fmla="*/ 2147483647 w 868"/>
                <a:gd name="T45" fmla="*/ 2147483647 h 928"/>
                <a:gd name="T46" fmla="*/ 2147483647 w 868"/>
                <a:gd name="T47" fmla="*/ 2147483647 h 928"/>
                <a:gd name="T48" fmla="*/ 2147483647 w 868"/>
                <a:gd name="T49" fmla="*/ 2147483647 h 928"/>
                <a:gd name="T50" fmla="*/ 2147483647 w 868"/>
                <a:gd name="T51" fmla="*/ 2147483647 h 928"/>
                <a:gd name="T52" fmla="*/ 2147483647 w 868"/>
                <a:gd name="T53" fmla="*/ 2147483647 h 928"/>
                <a:gd name="T54" fmla="*/ 2147483647 w 868"/>
                <a:gd name="T55" fmla="*/ 2147483647 h 928"/>
                <a:gd name="T56" fmla="*/ 2147483647 w 868"/>
                <a:gd name="T57" fmla="*/ 2147483647 h 928"/>
                <a:gd name="T58" fmla="*/ 2147483647 w 868"/>
                <a:gd name="T59" fmla="*/ 2147483647 h 928"/>
                <a:gd name="T60" fmla="*/ 2147483647 w 868"/>
                <a:gd name="T61" fmla="*/ 2147483647 h 928"/>
                <a:gd name="T62" fmla="*/ 2147483647 w 868"/>
                <a:gd name="T63" fmla="*/ 2147483647 h 928"/>
                <a:gd name="T64" fmla="*/ 2147483647 w 868"/>
                <a:gd name="T65" fmla="*/ 2147483647 h 928"/>
                <a:gd name="T66" fmla="*/ 2147483647 w 868"/>
                <a:gd name="T67" fmla="*/ 2147483647 h 928"/>
                <a:gd name="T68" fmla="*/ 2147483647 w 868"/>
                <a:gd name="T69" fmla="*/ 2147483647 h 928"/>
                <a:gd name="T70" fmla="*/ 2147483647 w 868"/>
                <a:gd name="T71" fmla="*/ 2147483647 h 928"/>
                <a:gd name="T72" fmla="*/ 2147483647 w 868"/>
                <a:gd name="T73" fmla="*/ 2147483647 h 928"/>
                <a:gd name="T74" fmla="*/ 2147483647 w 868"/>
                <a:gd name="T75" fmla="*/ 2147483647 h 928"/>
                <a:gd name="T76" fmla="*/ 2147483647 w 868"/>
                <a:gd name="T77" fmla="*/ 2147483647 h 928"/>
                <a:gd name="T78" fmla="*/ 2147483647 w 868"/>
                <a:gd name="T79" fmla="*/ 2147483647 h 928"/>
                <a:gd name="T80" fmla="*/ 2147483647 w 868"/>
                <a:gd name="T81" fmla="*/ 2147483647 h 928"/>
                <a:gd name="T82" fmla="*/ 2147483647 w 868"/>
                <a:gd name="T83" fmla="*/ 2147483647 h 928"/>
                <a:gd name="T84" fmla="*/ 2147483647 w 868"/>
                <a:gd name="T85" fmla="*/ 2147483647 h 928"/>
                <a:gd name="T86" fmla="*/ 2147483647 w 868"/>
                <a:gd name="T87" fmla="*/ 2147483647 h 928"/>
                <a:gd name="T88" fmla="*/ 2147483647 w 868"/>
                <a:gd name="T89" fmla="*/ 2147483647 h 928"/>
                <a:gd name="T90" fmla="*/ 2147483647 w 868"/>
                <a:gd name="T91" fmla="*/ 2147483647 h 928"/>
                <a:gd name="T92" fmla="*/ 2147483647 w 868"/>
                <a:gd name="T93" fmla="*/ 2147483647 h 928"/>
                <a:gd name="T94" fmla="*/ 2147483647 w 868"/>
                <a:gd name="T95" fmla="*/ 2147483647 h 928"/>
                <a:gd name="T96" fmla="*/ 2147483647 w 868"/>
                <a:gd name="T97" fmla="*/ 2147483647 h 928"/>
                <a:gd name="T98" fmla="*/ 2147483647 w 868"/>
                <a:gd name="T99" fmla="*/ 2147483647 h 928"/>
                <a:gd name="T100" fmla="*/ 0 w 868"/>
                <a:gd name="T101" fmla="*/ 2147483647 h 928"/>
                <a:gd name="T102" fmla="*/ 0 w 868"/>
                <a:gd name="T103" fmla="*/ 2147483647 h 928"/>
                <a:gd name="T104" fmla="*/ 0 w 868"/>
                <a:gd name="T105" fmla="*/ 2147483647 h 928"/>
                <a:gd name="T106" fmla="*/ 2147483647 w 868"/>
                <a:gd name="T107" fmla="*/ 2147483647 h 928"/>
                <a:gd name="T108" fmla="*/ 2147483647 w 868"/>
                <a:gd name="T109" fmla="*/ 2147483647 h 928"/>
                <a:gd name="T110" fmla="*/ 2147483647 w 868"/>
                <a:gd name="T111" fmla="*/ 2147483647 h 928"/>
                <a:gd name="T112" fmla="*/ 2147483647 w 868"/>
                <a:gd name="T113" fmla="*/ 2147483647 h 928"/>
                <a:gd name="T114" fmla="*/ 2147483647 w 868"/>
                <a:gd name="T115" fmla="*/ 2147483647 h 928"/>
                <a:gd name="T116" fmla="*/ 2147483647 w 868"/>
                <a:gd name="T117" fmla="*/ 2147483647 h 9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8"/>
                <a:gd name="T178" fmla="*/ 0 h 928"/>
                <a:gd name="T179" fmla="*/ 868 w 868"/>
                <a:gd name="T180" fmla="*/ 928 h 9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8" h="928">
                  <a:moveTo>
                    <a:pt x="868" y="588"/>
                  </a:moveTo>
                  <a:lnTo>
                    <a:pt x="865" y="591"/>
                  </a:lnTo>
                  <a:lnTo>
                    <a:pt x="862" y="594"/>
                  </a:lnTo>
                  <a:lnTo>
                    <a:pt x="859" y="597"/>
                  </a:lnTo>
                  <a:lnTo>
                    <a:pt x="856" y="600"/>
                  </a:lnTo>
                  <a:lnTo>
                    <a:pt x="854" y="604"/>
                  </a:lnTo>
                  <a:lnTo>
                    <a:pt x="851" y="607"/>
                  </a:lnTo>
                  <a:lnTo>
                    <a:pt x="848" y="610"/>
                  </a:lnTo>
                  <a:lnTo>
                    <a:pt x="845" y="613"/>
                  </a:lnTo>
                  <a:lnTo>
                    <a:pt x="843" y="617"/>
                  </a:lnTo>
                  <a:lnTo>
                    <a:pt x="840" y="620"/>
                  </a:lnTo>
                  <a:lnTo>
                    <a:pt x="838" y="623"/>
                  </a:lnTo>
                  <a:lnTo>
                    <a:pt x="835" y="626"/>
                  </a:lnTo>
                  <a:lnTo>
                    <a:pt x="833" y="630"/>
                  </a:lnTo>
                  <a:lnTo>
                    <a:pt x="830" y="633"/>
                  </a:lnTo>
                  <a:lnTo>
                    <a:pt x="828" y="636"/>
                  </a:lnTo>
                  <a:lnTo>
                    <a:pt x="826" y="640"/>
                  </a:lnTo>
                  <a:lnTo>
                    <a:pt x="824" y="643"/>
                  </a:lnTo>
                  <a:lnTo>
                    <a:pt x="822" y="647"/>
                  </a:lnTo>
                  <a:lnTo>
                    <a:pt x="820" y="650"/>
                  </a:lnTo>
                  <a:lnTo>
                    <a:pt x="818" y="654"/>
                  </a:lnTo>
                  <a:lnTo>
                    <a:pt x="817" y="657"/>
                  </a:lnTo>
                  <a:lnTo>
                    <a:pt x="815" y="661"/>
                  </a:lnTo>
                  <a:lnTo>
                    <a:pt x="814" y="664"/>
                  </a:lnTo>
                  <a:lnTo>
                    <a:pt x="813" y="668"/>
                  </a:lnTo>
                  <a:lnTo>
                    <a:pt x="812" y="671"/>
                  </a:lnTo>
                  <a:lnTo>
                    <a:pt x="811" y="675"/>
                  </a:lnTo>
                  <a:lnTo>
                    <a:pt x="810" y="679"/>
                  </a:lnTo>
                  <a:lnTo>
                    <a:pt x="810" y="683"/>
                  </a:lnTo>
                  <a:lnTo>
                    <a:pt x="809" y="687"/>
                  </a:lnTo>
                  <a:lnTo>
                    <a:pt x="809" y="691"/>
                  </a:lnTo>
                  <a:lnTo>
                    <a:pt x="809" y="695"/>
                  </a:lnTo>
                  <a:lnTo>
                    <a:pt x="809" y="699"/>
                  </a:lnTo>
                  <a:lnTo>
                    <a:pt x="809" y="702"/>
                  </a:lnTo>
                  <a:lnTo>
                    <a:pt x="809" y="706"/>
                  </a:lnTo>
                  <a:lnTo>
                    <a:pt x="810" y="710"/>
                  </a:lnTo>
                  <a:lnTo>
                    <a:pt x="810" y="714"/>
                  </a:lnTo>
                  <a:lnTo>
                    <a:pt x="811" y="718"/>
                  </a:lnTo>
                  <a:lnTo>
                    <a:pt x="811" y="722"/>
                  </a:lnTo>
                  <a:lnTo>
                    <a:pt x="812" y="726"/>
                  </a:lnTo>
                  <a:lnTo>
                    <a:pt x="813" y="731"/>
                  </a:lnTo>
                  <a:lnTo>
                    <a:pt x="814" y="735"/>
                  </a:lnTo>
                  <a:lnTo>
                    <a:pt x="814" y="739"/>
                  </a:lnTo>
                  <a:lnTo>
                    <a:pt x="815" y="743"/>
                  </a:lnTo>
                  <a:lnTo>
                    <a:pt x="816" y="747"/>
                  </a:lnTo>
                  <a:lnTo>
                    <a:pt x="817" y="751"/>
                  </a:lnTo>
                  <a:lnTo>
                    <a:pt x="818" y="755"/>
                  </a:lnTo>
                  <a:lnTo>
                    <a:pt x="819" y="759"/>
                  </a:lnTo>
                  <a:lnTo>
                    <a:pt x="820" y="763"/>
                  </a:lnTo>
                  <a:lnTo>
                    <a:pt x="820" y="767"/>
                  </a:lnTo>
                  <a:lnTo>
                    <a:pt x="821" y="771"/>
                  </a:lnTo>
                  <a:lnTo>
                    <a:pt x="822" y="775"/>
                  </a:lnTo>
                  <a:lnTo>
                    <a:pt x="823" y="779"/>
                  </a:lnTo>
                  <a:lnTo>
                    <a:pt x="823" y="783"/>
                  </a:lnTo>
                  <a:lnTo>
                    <a:pt x="824" y="787"/>
                  </a:lnTo>
                  <a:lnTo>
                    <a:pt x="824" y="791"/>
                  </a:lnTo>
                  <a:lnTo>
                    <a:pt x="825" y="795"/>
                  </a:lnTo>
                  <a:lnTo>
                    <a:pt x="825" y="799"/>
                  </a:lnTo>
                  <a:lnTo>
                    <a:pt x="826" y="803"/>
                  </a:lnTo>
                  <a:lnTo>
                    <a:pt x="826" y="806"/>
                  </a:lnTo>
                  <a:lnTo>
                    <a:pt x="827" y="810"/>
                  </a:lnTo>
                  <a:lnTo>
                    <a:pt x="827" y="814"/>
                  </a:lnTo>
                  <a:lnTo>
                    <a:pt x="827" y="818"/>
                  </a:lnTo>
                  <a:lnTo>
                    <a:pt x="827" y="822"/>
                  </a:lnTo>
                  <a:lnTo>
                    <a:pt x="827" y="826"/>
                  </a:lnTo>
                  <a:lnTo>
                    <a:pt x="827" y="830"/>
                  </a:lnTo>
                  <a:lnTo>
                    <a:pt x="827" y="834"/>
                  </a:lnTo>
                  <a:lnTo>
                    <a:pt x="827" y="838"/>
                  </a:lnTo>
                  <a:lnTo>
                    <a:pt x="827" y="842"/>
                  </a:lnTo>
                  <a:lnTo>
                    <a:pt x="826" y="846"/>
                  </a:lnTo>
                  <a:lnTo>
                    <a:pt x="826" y="850"/>
                  </a:lnTo>
                  <a:lnTo>
                    <a:pt x="825" y="854"/>
                  </a:lnTo>
                  <a:lnTo>
                    <a:pt x="825" y="859"/>
                  </a:lnTo>
                  <a:lnTo>
                    <a:pt x="824" y="863"/>
                  </a:lnTo>
                  <a:lnTo>
                    <a:pt x="823" y="868"/>
                  </a:lnTo>
                  <a:lnTo>
                    <a:pt x="822" y="872"/>
                  </a:lnTo>
                  <a:lnTo>
                    <a:pt x="821" y="876"/>
                  </a:lnTo>
                  <a:lnTo>
                    <a:pt x="820" y="880"/>
                  </a:lnTo>
                  <a:lnTo>
                    <a:pt x="818" y="884"/>
                  </a:lnTo>
                  <a:lnTo>
                    <a:pt x="817" y="888"/>
                  </a:lnTo>
                  <a:lnTo>
                    <a:pt x="815" y="892"/>
                  </a:lnTo>
                  <a:lnTo>
                    <a:pt x="814" y="896"/>
                  </a:lnTo>
                  <a:lnTo>
                    <a:pt x="812" y="900"/>
                  </a:lnTo>
                  <a:lnTo>
                    <a:pt x="810" y="904"/>
                  </a:lnTo>
                  <a:lnTo>
                    <a:pt x="808" y="907"/>
                  </a:lnTo>
                  <a:lnTo>
                    <a:pt x="805" y="910"/>
                  </a:lnTo>
                  <a:lnTo>
                    <a:pt x="803" y="913"/>
                  </a:lnTo>
                  <a:lnTo>
                    <a:pt x="800" y="916"/>
                  </a:lnTo>
                  <a:lnTo>
                    <a:pt x="797" y="918"/>
                  </a:lnTo>
                  <a:lnTo>
                    <a:pt x="793" y="921"/>
                  </a:lnTo>
                  <a:lnTo>
                    <a:pt x="790" y="923"/>
                  </a:lnTo>
                  <a:lnTo>
                    <a:pt x="786" y="924"/>
                  </a:lnTo>
                  <a:lnTo>
                    <a:pt x="782" y="925"/>
                  </a:lnTo>
                  <a:lnTo>
                    <a:pt x="779" y="926"/>
                  </a:lnTo>
                  <a:lnTo>
                    <a:pt x="775" y="927"/>
                  </a:lnTo>
                  <a:lnTo>
                    <a:pt x="770" y="927"/>
                  </a:lnTo>
                  <a:lnTo>
                    <a:pt x="766" y="928"/>
                  </a:lnTo>
                  <a:lnTo>
                    <a:pt x="762" y="928"/>
                  </a:lnTo>
                  <a:lnTo>
                    <a:pt x="758" y="928"/>
                  </a:lnTo>
                  <a:lnTo>
                    <a:pt x="754" y="928"/>
                  </a:lnTo>
                  <a:lnTo>
                    <a:pt x="751" y="928"/>
                  </a:lnTo>
                  <a:lnTo>
                    <a:pt x="747" y="927"/>
                  </a:lnTo>
                  <a:lnTo>
                    <a:pt x="743" y="927"/>
                  </a:lnTo>
                  <a:lnTo>
                    <a:pt x="738" y="926"/>
                  </a:lnTo>
                  <a:lnTo>
                    <a:pt x="734" y="926"/>
                  </a:lnTo>
                  <a:lnTo>
                    <a:pt x="730" y="925"/>
                  </a:lnTo>
                  <a:lnTo>
                    <a:pt x="726" y="924"/>
                  </a:lnTo>
                  <a:lnTo>
                    <a:pt x="722" y="924"/>
                  </a:lnTo>
                  <a:lnTo>
                    <a:pt x="718" y="923"/>
                  </a:lnTo>
                  <a:lnTo>
                    <a:pt x="714" y="922"/>
                  </a:lnTo>
                  <a:lnTo>
                    <a:pt x="710" y="921"/>
                  </a:lnTo>
                  <a:lnTo>
                    <a:pt x="706" y="920"/>
                  </a:lnTo>
                  <a:lnTo>
                    <a:pt x="703" y="919"/>
                  </a:lnTo>
                  <a:lnTo>
                    <a:pt x="699" y="918"/>
                  </a:lnTo>
                  <a:lnTo>
                    <a:pt x="695" y="916"/>
                  </a:lnTo>
                  <a:lnTo>
                    <a:pt x="691" y="915"/>
                  </a:lnTo>
                  <a:lnTo>
                    <a:pt x="687" y="914"/>
                  </a:lnTo>
                  <a:lnTo>
                    <a:pt x="684" y="913"/>
                  </a:lnTo>
                  <a:lnTo>
                    <a:pt x="680" y="911"/>
                  </a:lnTo>
                  <a:lnTo>
                    <a:pt x="676" y="910"/>
                  </a:lnTo>
                  <a:lnTo>
                    <a:pt x="672" y="908"/>
                  </a:lnTo>
                  <a:lnTo>
                    <a:pt x="669" y="907"/>
                  </a:lnTo>
                  <a:lnTo>
                    <a:pt x="665" y="905"/>
                  </a:lnTo>
                  <a:lnTo>
                    <a:pt x="661" y="903"/>
                  </a:lnTo>
                  <a:lnTo>
                    <a:pt x="658" y="902"/>
                  </a:lnTo>
                  <a:lnTo>
                    <a:pt x="654" y="900"/>
                  </a:lnTo>
                  <a:lnTo>
                    <a:pt x="651" y="898"/>
                  </a:lnTo>
                  <a:lnTo>
                    <a:pt x="647" y="896"/>
                  </a:lnTo>
                  <a:lnTo>
                    <a:pt x="643" y="894"/>
                  </a:lnTo>
                  <a:lnTo>
                    <a:pt x="640" y="892"/>
                  </a:lnTo>
                  <a:lnTo>
                    <a:pt x="636" y="891"/>
                  </a:lnTo>
                  <a:lnTo>
                    <a:pt x="633" y="889"/>
                  </a:lnTo>
                  <a:lnTo>
                    <a:pt x="629" y="887"/>
                  </a:lnTo>
                  <a:lnTo>
                    <a:pt x="626" y="885"/>
                  </a:lnTo>
                  <a:lnTo>
                    <a:pt x="622" y="883"/>
                  </a:lnTo>
                  <a:lnTo>
                    <a:pt x="619" y="881"/>
                  </a:lnTo>
                  <a:lnTo>
                    <a:pt x="615" y="879"/>
                  </a:lnTo>
                  <a:lnTo>
                    <a:pt x="612" y="877"/>
                  </a:lnTo>
                  <a:lnTo>
                    <a:pt x="608" y="875"/>
                  </a:lnTo>
                  <a:lnTo>
                    <a:pt x="605" y="872"/>
                  </a:lnTo>
                  <a:lnTo>
                    <a:pt x="601" y="870"/>
                  </a:lnTo>
                  <a:lnTo>
                    <a:pt x="599" y="869"/>
                  </a:lnTo>
                  <a:lnTo>
                    <a:pt x="595" y="867"/>
                  </a:lnTo>
                  <a:lnTo>
                    <a:pt x="592" y="864"/>
                  </a:lnTo>
                  <a:lnTo>
                    <a:pt x="588" y="862"/>
                  </a:lnTo>
                  <a:lnTo>
                    <a:pt x="585" y="860"/>
                  </a:lnTo>
                  <a:lnTo>
                    <a:pt x="582" y="858"/>
                  </a:lnTo>
                  <a:lnTo>
                    <a:pt x="578" y="856"/>
                  </a:lnTo>
                  <a:lnTo>
                    <a:pt x="575" y="854"/>
                  </a:lnTo>
                  <a:lnTo>
                    <a:pt x="571" y="852"/>
                  </a:lnTo>
                  <a:lnTo>
                    <a:pt x="568" y="849"/>
                  </a:lnTo>
                  <a:lnTo>
                    <a:pt x="564" y="847"/>
                  </a:lnTo>
                  <a:lnTo>
                    <a:pt x="561" y="845"/>
                  </a:lnTo>
                  <a:lnTo>
                    <a:pt x="558" y="843"/>
                  </a:lnTo>
                  <a:lnTo>
                    <a:pt x="554" y="841"/>
                  </a:lnTo>
                  <a:lnTo>
                    <a:pt x="551" y="838"/>
                  </a:lnTo>
                  <a:lnTo>
                    <a:pt x="547" y="836"/>
                  </a:lnTo>
                  <a:lnTo>
                    <a:pt x="544" y="834"/>
                  </a:lnTo>
                  <a:lnTo>
                    <a:pt x="541" y="832"/>
                  </a:lnTo>
                  <a:lnTo>
                    <a:pt x="537" y="830"/>
                  </a:lnTo>
                  <a:lnTo>
                    <a:pt x="534" y="827"/>
                  </a:lnTo>
                  <a:lnTo>
                    <a:pt x="531" y="825"/>
                  </a:lnTo>
                  <a:lnTo>
                    <a:pt x="527" y="823"/>
                  </a:lnTo>
                  <a:lnTo>
                    <a:pt x="524" y="821"/>
                  </a:lnTo>
                  <a:lnTo>
                    <a:pt x="520" y="819"/>
                  </a:lnTo>
                  <a:lnTo>
                    <a:pt x="517" y="816"/>
                  </a:lnTo>
                  <a:lnTo>
                    <a:pt x="514" y="814"/>
                  </a:lnTo>
                  <a:lnTo>
                    <a:pt x="510" y="812"/>
                  </a:lnTo>
                  <a:lnTo>
                    <a:pt x="507" y="810"/>
                  </a:lnTo>
                  <a:lnTo>
                    <a:pt x="503" y="808"/>
                  </a:lnTo>
                  <a:lnTo>
                    <a:pt x="500" y="805"/>
                  </a:lnTo>
                  <a:lnTo>
                    <a:pt x="497" y="803"/>
                  </a:lnTo>
                  <a:lnTo>
                    <a:pt x="493" y="801"/>
                  </a:lnTo>
                  <a:lnTo>
                    <a:pt x="490" y="799"/>
                  </a:lnTo>
                  <a:lnTo>
                    <a:pt x="487" y="797"/>
                  </a:lnTo>
                  <a:lnTo>
                    <a:pt x="483" y="794"/>
                  </a:lnTo>
                  <a:lnTo>
                    <a:pt x="480" y="792"/>
                  </a:lnTo>
                  <a:lnTo>
                    <a:pt x="476" y="790"/>
                  </a:lnTo>
                  <a:lnTo>
                    <a:pt x="473" y="788"/>
                  </a:lnTo>
                  <a:lnTo>
                    <a:pt x="470" y="786"/>
                  </a:lnTo>
                  <a:lnTo>
                    <a:pt x="466" y="783"/>
                  </a:lnTo>
                  <a:lnTo>
                    <a:pt x="463" y="781"/>
                  </a:lnTo>
                  <a:lnTo>
                    <a:pt x="460" y="779"/>
                  </a:lnTo>
                  <a:lnTo>
                    <a:pt x="456" y="777"/>
                  </a:lnTo>
                  <a:lnTo>
                    <a:pt x="453" y="775"/>
                  </a:lnTo>
                  <a:lnTo>
                    <a:pt x="449" y="773"/>
                  </a:lnTo>
                  <a:lnTo>
                    <a:pt x="446" y="770"/>
                  </a:lnTo>
                  <a:lnTo>
                    <a:pt x="443" y="768"/>
                  </a:lnTo>
                  <a:lnTo>
                    <a:pt x="439" y="766"/>
                  </a:lnTo>
                  <a:lnTo>
                    <a:pt x="436" y="764"/>
                  </a:lnTo>
                  <a:lnTo>
                    <a:pt x="432" y="762"/>
                  </a:lnTo>
                  <a:lnTo>
                    <a:pt x="429" y="760"/>
                  </a:lnTo>
                  <a:lnTo>
                    <a:pt x="426" y="758"/>
                  </a:lnTo>
                  <a:lnTo>
                    <a:pt x="422" y="755"/>
                  </a:lnTo>
                  <a:lnTo>
                    <a:pt x="419" y="753"/>
                  </a:lnTo>
                  <a:lnTo>
                    <a:pt x="415" y="751"/>
                  </a:lnTo>
                  <a:lnTo>
                    <a:pt x="412" y="749"/>
                  </a:lnTo>
                  <a:lnTo>
                    <a:pt x="408" y="747"/>
                  </a:lnTo>
                  <a:lnTo>
                    <a:pt x="405" y="745"/>
                  </a:lnTo>
                  <a:lnTo>
                    <a:pt x="402" y="743"/>
                  </a:lnTo>
                  <a:lnTo>
                    <a:pt x="398" y="741"/>
                  </a:lnTo>
                  <a:lnTo>
                    <a:pt x="395" y="739"/>
                  </a:lnTo>
                  <a:lnTo>
                    <a:pt x="391" y="737"/>
                  </a:lnTo>
                  <a:lnTo>
                    <a:pt x="388" y="735"/>
                  </a:lnTo>
                  <a:lnTo>
                    <a:pt x="384" y="733"/>
                  </a:lnTo>
                  <a:lnTo>
                    <a:pt x="381" y="731"/>
                  </a:lnTo>
                  <a:lnTo>
                    <a:pt x="377" y="729"/>
                  </a:lnTo>
                  <a:lnTo>
                    <a:pt x="374" y="727"/>
                  </a:lnTo>
                  <a:lnTo>
                    <a:pt x="370" y="725"/>
                  </a:lnTo>
                  <a:lnTo>
                    <a:pt x="367" y="723"/>
                  </a:lnTo>
                  <a:lnTo>
                    <a:pt x="363" y="721"/>
                  </a:lnTo>
                  <a:lnTo>
                    <a:pt x="360" y="720"/>
                  </a:lnTo>
                  <a:lnTo>
                    <a:pt x="356" y="718"/>
                  </a:lnTo>
                  <a:lnTo>
                    <a:pt x="353" y="716"/>
                  </a:lnTo>
                  <a:lnTo>
                    <a:pt x="349" y="714"/>
                  </a:lnTo>
                  <a:lnTo>
                    <a:pt x="346" y="712"/>
                  </a:lnTo>
                  <a:lnTo>
                    <a:pt x="342" y="710"/>
                  </a:lnTo>
                  <a:lnTo>
                    <a:pt x="339" y="708"/>
                  </a:lnTo>
                  <a:lnTo>
                    <a:pt x="335" y="707"/>
                  </a:lnTo>
                  <a:lnTo>
                    <a:pt x="332" y="705"/>
                  </a:lnTo>
                  <a:lnTo>
                    <a:pt x="328" y="703"/>
                  </a:lnTo>
                  <a:lnTo>
                    <a:pt x="325" y="701"/>
                  </a:lnTo>
                  <a:lnTo>
                    <a:pt x="321" y="700"/>
                  </a:lnTo>
                  <a:lnTo>
                    <a:pt x="317" y="698"/>
                  </a:lnTo>
                  <a:lnTo>
                    <a:pt x="314" y="696"/>
                  </a:lnTo>
                  <a:lnTo>
                    <a:pt x="310" y="695"/>
                  </a:lnTo>
                  <a:lnTo>
                    <a:pt x="307" y="693"/>
                  </a:lnTo>
                  <a:lnTo>
                    <a:pt x="303" y="691"/>
                  </a:lnTo>
                  <a:lnTo>
                    <a:pt x="299" y="690"/>
                  </a:lnTo>
                  <a:lnTo>
                    <a:pt x="296" y="688"/>
                  </a:lnTo>
                  <a:lnTo>
                    <a:pt x="292" y="687"/>
                  </a:lnTo>
                  <a:lnTo>
                    <a:pt x="289" y="685"/>
                  </a:lnTo>
                  <a:lnTo>
                    <a:pt x="285" y="684"/>
                  </a:lnTo>
                  <a:lnTo>
                    <a:pt x="281" y="682"/>
                  </a:lnTo>
                  <a:lnTo>
                    <a:pt x="278" y="681"/>
                  </a:lnTo>
                  <a:lnTo>
                    <a:pt x="274" y="679"/>
                  </a:lnTo>
                  <a:lnTo>
                    <a:pt x="269" y="677"/>
                  </a:lnTo>
                  <a:lnTo>
                    <a:pt x="266" y="676"/>
                  </a:lnTo>
                  <a:lnTo>
                    <a:pt x="262" y="675"/>
                  </a:lnTo>
                  <a:lnTo>
                    <a:pt x="258" y="673"/>
                  </a:lnTo>
                  <a:lnTo>
                    <a:pt x="255" y="672"/>
                  </a:lnTo>
                  <a:lnTo>
                    <a:pt x="251" y="671"/>
                  </a:lnTo>
                  <a:lnTo>
                    <a:pt x="247" y="669"/>
                  </a:lnTo>
                  <a:lnTo>
                    <a:pt x="243" y="668"/>
                  </a:lnTo>
                  <a:lnTo>
                    <a:pt x="240" y="667"/>
                  </a:lnTo>
                  <a:lnTo>
                    <a:pt x="236" y="665"/>
                  </a:lnTo>
                  <a:lnTo>
                    <a:pt x="232" y="664"/>
                  </a:lnTo>
                  <a:lnTo>
                    <a:pt x="228" y="663"/>
                  </a:lnTo>
                  <a:lnTo>
                    <a:pt x="224" y="662"/>
                  </a:lnTo>
                  <a:lnTo>
                    <a:pt x="221" y="660"/>
                  </a:lnTo>
                  <a:lnTo>
                    <a:pt x="217" y="659"/>
                  </a:lnTo>
                  <a:lnTo>
                    <a:pt x="213" y="658"/>
                  </a:lnTo>
                  <a:lnTo>
                    <a:pt x="209" y="656"/>
                  </a:lnTo>
                  <a:lnTo>
                    <a:pt x="206" y="655"/>
                  </a:lnTo>
                  <a:lnTo>
                    <a:pt x="202" y="654"/>
                  </a:lnTo>
                  <a:lnTo>
                    <a:pt x="198" y="652"/>
                  </a:lnTo>
                  <a:lnTo>
                    <a:pt x="194" y="651"/>
                  </a:lnTo>
                  <a:lnTo>
                    <a:pt x="191" y="649"/>
                  </a:lnTo>
                  <a:lnTo>
                    <a:pt x="187" y="648"/>
                  </a:lnTo>
                  <a:lnTo>
                    <a:pt x="183" y="647"/>
                  </a:lnTo>
                  <a:lnTo>
                    <a:pt x="179" y="645"/>
                  </a:lnTo>
                  <a:lnTo>
                    <a:pt x="176" y="644"/>
                  </a:lnTo>
                  <a:lnTo>
                    <a:pt x="172" y="642"/>
                  </a:lnTo>
                  <a:lnTo>
                    <a:pt x="168" y="640"/>
                  </a:lnTo>
                  <a:lnTo>
                    <a:pt x="164" y="639"/>
                  </a:lnTo>
                  <a:lnTo>
                    <a:pt x="161" y="637"/>
                  </a:lnTo>
                  <a:lnTo>
                    <a:pt x="157" y="636"/>
                  </a:lnTo>
                  <a:lnTo>
                    <a:pt x="153" y="634"/>
                  </a:lnTo>
                  <a:lnTo>
                    <a:pt x="150" y="632"/>
                  </a:lnTo>
                  <a:lnTo>
                    <a:pt x="146" y="630"/>
                  </a:lnTo>
                  <a:lnTo>
                    <a:pt x="144" y="629"/>
                  </a:lnTo>
                  <a:lnTo>
                    <a:pt x="141" y="627"/>
                  </a:lnTo>
                  <a:lnTo>
                    <a:pt x="137" y="625"/>
                  </a:lnTo>
                  <a:lnTo>
                    <a:pt x="133" y="623"/>
                  </a:lnTo>
                  <a:lnTo>
                    <a:pt x="130" y="621"/>
                  </a:lnTo>
                  <a:lnTo>
                    <a:pt x="126" y="619"/>
                  </a:lnTo>
                  <a:lnTo>
                    <a:pt x="123" y="617"/>
                  </a:lnTo>
                  <a:lnTo>
                    <a:pt x="119" y="615"/>
                  </a:lnTo>
                  <a:lnTo>
                    <a:pt x="116" y="613"/>
                  </a:lnTo>
                  <a:lnTo>
                    <a:pt x="112" y="610"/>
                  </a:lnTo>
                  <a:lnTo>
                    <a:pt x="109" y="608"/>
                  </a:lnTo>
                  <a:lnTo>
                    <a:pt x="106" y="606"/>
                  </a:lnTo>
                  <a:lnTo>
                    <a:pt x="102" y="603"/>
                  </a:lnTo>
                  <a:lnTo>
                    <a:pt x="99" y="601"/>
                  </a:lnTo>
                  <a:lnTo>
                    <a:pt x="96" y="598"/>
                  </a:lnTo>
                  <a:lnTo>
                    <a:pt x="93" y="596"/>
                  </a:lnTo>
                  <a:lnTo>
                    <a:pt x="89" y="593"/>
                  </a:lnTo>
                  <a:lnTo>
                    <a:pt x="86" y="590"/>
                  </a:lnTo>
                  <a:lnTo>
                    <a:pt x="83" y="588"/>
                  </a:lnTo>
                  <a:lnTo>
                    <a:pt x="80" y="585"/>
                  </a:lnTo>
                  <a:lnTo>
                    <a:pt x="77" y="582"/>
                  </a:lnTo>
                  <a:lnTo>
                    <a:pt x="74" y="579"/>
                  </a:lnTo>
                  <a:lnTo>
                    <a:pt x="71" y="576"/>
                  </a:lnTo>
                  <a:lnTo>
                    <a:pt x="68" y="574"/>
                  </a:lnTo>
                  <a:lnTo>
                    <a:pt x="65" y="571"/>
                  </a:lnTo>
                  <a:lnTo>
                    <a:pt x="63" y="568"/>
                  </a:lnTo>
                  <a:lnTo>
                    <a:pt x="60" y="565"/>
                  </a:lnTo>
                  <a:lnTo>
                    <a:pt x="57" y="562"/>
                  </a:lnTo>
                  <a:lnTo>
                    <a:pt x="55" y="558"/>
                  </a:lnTo>
                  <a:lnTo>
                    <a:pt x="52" y="555"/>
                  </a:lnTo>
                  <a:lnTo>
                    <a:pt x="50" y="552"/>
                  </a:lnTo>
                  <a:lnTo>
                    <a:pt x="47" y="549"/>
                  </a:lnTo>
                  <a:lnTo>
                    <a:pt x="45" y="546"/>
                  </a:lnTo>
                  <a:lnTo>
                    <a:pt x="43" y="542"/>
                  </a:lnTo>
                  <a:lnTo>
                    <a:pt x="41" y="539"/>
                  </a:lnTo>
                  <a:lnTo>
                    <a:pt x="38" y="536"/>
                  </a:lnTo>
                  <a:lnTo>
                    <a:pt x="36" y="532"/>
                  </a:lnTo>
                  <a:lnTo>
                    <a:pt x="34" y="529"/>
                  </a:lnTo>
                  <a:lnTo>
                    <a:pt x="32" y="525"/>
                  </a:lnTo>
                  <a:lnTo>
                    <a:pt x="31" y="522"/>
                  </a:lnTo>
                  <a:lnTo>
                    <a:pt x="29" y="518"/>
                  </a:lnTo>
                  <a:lnTo>
                    <a:pt x="28" y="516"/>
                  </a:lnTo>
                  <a:lnTo>
                    <a:pt x="26" y="513"/>
                  </a:lnTo>
                  <a:lnTo>
                    <a:pt x="25" y="509"/>
                  </a:lnTo>
                  <a:lnTo>
                    <a:pt x="23" y="505"/>
                  </a:lnTo>
                  <a:lnTo>
                    <a:pt x="22" y="502"/>
                  </a:lnTo>
                  <a:lnTo>
                    <a:pt x="21" y="498"/>
                  </a:lnTo>
                  <a:lnTo>
                    <a:pt x="19" y="494"/>
                  </a:lnTo>
                  <a:lnTo>
                    <a:pt x="18" y="490"/>
                  </a:lnTo>
                  <a:lnTo>
                    <a:pt x="17" y="487"/>
                  </a:lnTo>
                  <a:lnTo>
                    <a:pt x="16" y="483"/>
                  </a:lnTo>
                  <a:lnTo>
                    <a:pt x="15" y="479"/>
                  </a:lnTo>
                  <a:lnTo>
                    <a:pt x="14" y="475"/>
                  </a:lnTo>
                  <a:lnTo>
                    <a:pt x="13" y="471"/>
                  </a:lnTo>
                  <a:lnTo>
                    <a:pt x="12" y="467"/>
                  </a:lnTo>
                  <a:lnTo>
                    <a:pt x="11" y="463"/>
                  </a:lnTo>
                  <a:lnTo>
                    <a:pt x="11" y="459"/>
                  </a:lnTo>
                  <a:lnTo>
                    <a:pt x="10" y="455"/>
                  </a:lnTo>
                  <a:lnTo>
                    <a:pt x="9" y="451"/>
                  </a:lnTo>
                  <a:lnTo>
                    <a:pt x="9" y="447"/>
                  </a:lnTo>
                  <a:lnTo>
                    <a:pt x="8" y="443"/>
                  </a:lnTo>
                  <a:lnTo>
                    <a:pt x="7" y="439"/>
                  </a:lnTo>
                  <a:lnTo>
                    <a:pt x="7" y="435"/>
                  </a:lnTo>
                  <a:lnTo>
                    <a:pt x="6" y="431"/>
                  </a:lnTo>
                  <a:lnTo>
                    <a:pt x="6" y="427"/>
                  </a:lnTo>
                  <a:lnTo>
                    <a:pt x="6" y="423"/>
                  </a:lnTo>
                  <a:lnTo>
                    <a:pt x="5" y="419"/>
                  </a:lnTo>
                  <a:lnTo>
                    <a:pt x="5" y="415"/>
                  </a:lnTo>
                  <a:lnTo>
                    <a:pt x="4" y="411"/>
                  </a:lnTo>
                  <a:lnTo>
                    <a:pt x="4" y="407"/>
                  </a:lnTo>
                  <a:lnTo>
                    <a:pt x="4" y="403"/>
                  </a:lnTo>
                  <a:lnTo>
                    <a:pt x="3" y="399"/>
                  </a:lnTo>
                  <a:lnTo>
                    <a:pt x="3" y="395"/>
                  </a:lnTo>
                  <a:lnTo>
                    <a:pt x="3" y="391"/>
                  </a:lnTo>
                  <a:lnTo>
                    <a:pt x="2" y="387"/>
                  </a:lnTo>
                  <a:lnTo>
                    <a:pt x="2" y="383"/>
                  </a:lnTo>
                  <a:lnTo>
                    <a:pt x="2" y="379"/>
                  </a:lnTo>
                  <a:lnTo>
                    <a:pt x="2" y="375"/>
                  </a:lnTo>
                  <a:lnTo>
                    <a:pt x="1" y="371"/>
                  </a:lnTo>
                  <a:lnTo>
                    <a:pt x="1" y="367"/>
                  </a:lnTo>
                  <a:lnTo>
                    <a:pt x="1" y="363"/>
                  </a:lnTo>
                  <a:lnTo>
                    <a:pt x="1" y="359"/>
                  </a:lnTo>
                  <a:lnTo>
                    <a:pt x="1" y="355"/>
                  </a:lnTo>
                  <a:lnTo>
                    <a:pt x="1" y="351"/>
                  </a:lnTo>
                  <a:lnTo>
                    <a:pt x="0" y="347"/>
                  </a:lnTo>
                  <a:lnTo>
                    <a:pt x="0" y="343"/>
                  </a:lnTo>
                  <a:lnTo>
                    <a:pt x="0" y="339"/>
                  </a:lnTo>
                  <a:lnTo>
                    <a:pt x="0" y="335"/>
                  </a:lnTo>
                  <a:lnTo>
                    <a:pt x="0" y="331"/>
                  </a:lnTo>
                  <a:lnTo>
                    <a:pt x="0" y="327"/>
                  </a:lnTo>
                  <a:lnTo>
                    <a:pt x="0" y="323"/>
                  </a:lnTo>
                  <a:lnTo>
                    <a:pt x="0" y="319"/>
                  </a:lnTo>
                  <a:lnTo>
                    <a:pt x="0" y="315"/>
                  </a:lnTo>
                  <a:lnTo>
                    <a:pt x="0" y="311"/>
                  </a:lnTo>
                  <a:lnTo>
                    <a:pt x="0" y="307"/>
                  </a:lnTo>
                  <a:lnTo>
                    <a:pt x="0" y="303"/>
                  </a:lnTo>
                  <a:lnTo>
                    <a:pt x="0" y="299"/>
                  </a:lnTo>
                  <a:lnTo>
                    <a:pt x="0" y="295"/>
                  </a:lnTo>
                  <a:lnTo>
                    <a:pt x="0" y="291"/>
                  </a:lnTo>
                  <a:lnTo>
                    <a:pt x="0" y="287"/>
                  </a:lnTo>
                  <a:lnTo>
                    <a:pt x="0" y="283"/>
                  </a:lnTo>
                  <a:lnTo>
                    <a:pt x="0" y="279"/>
                  </a:lnTo>
                  <a:lnTo>
                    <a:pt x="0" y="275"/>
                  </a:lnTo>
                  <a:lnTo>
                    <a:pt x="0" y="271"/>
                  </a:lnTo>
                  <a:lnTo>
                    <a:pt x="1" y="267"/>
                  </a:lnTo>
                  <a:lnTo>
                    <a:pt x="1" y="263"/>
                  </a:lnTo>
                  <a:lnTo>
                    <a:pt x="1" y="259"/>
                  </a:lnTo>
                  <a:lnTo>
                    <a:pt x="1" y="255"/>
                  </a:lnTo>
                  <a:lnTo>
                    <a:pt x="1" y="251"/>
                  </a:lnTo>
                  <a:lnTo>
                    <a:pt x="1" y="247"/>
                  </a:lnTo>
                  <a:lnTo>
                    <a:pt x="1" y="243"/>
                  </a:lnTo>
                  <a:lnTo>
                    <a:pt x="2" y="239"/>
                  </a:lnTo>
                  <a:lnTo>
                    <a:pt x="2" y="235"/>
                  </a:lnTo>
                  <a:lnTo>
                    <a:pt x="2" y="231"/>
                  </a:lnTo>
                  <a:lnTo>
                    <a:pt x="2" y="227"/>
                  </a:lnTo>
                  <a:lnTo>
                    <a:pt x="2" y="223"/>
                  </a:lnTo>
                  <a:lnTo>
                    <a:pt x="3" y="219"/>
                  </a:lnTo>
                  <a:lnTo>
                    <a:pt x="3" y="215"/>
                  </a:lnTo>
                  <a:lnTo>
                    <a:pt x="3" y="211"/>
                  </a:lnTo>
                  <a:lnTo>
                    <a:pt x="3" y="207"/>
                  </a:lnTo>
                  <a:lnTo>
                    <a:pt x="3" y="203"/>
                  </a:lnTo>
                  <a:lnTo>
                    <a:pt x="4" y="199"/>
                  </a:lnTo>
                  <a:lnTo>
                    <a:pt x="4" y="195"/>
                  </a:lnTo>
                  <a:lnTo>
                    <a:pt x="4" y="191"/>
                  </a:lnTo>
                  <a:lnTo>
                    <a:pt x="4" y="187"/>
                  </a:lnTo>
                  <a:lnTo>
                    <a:pt x="5" y="183"/>
                  </a:lnTo>
                  <a:lnTo>
                    <a:pt x="5" y="179"/>
                  </a:lnTo>
                  <a:lnTo>
                    <a:pt x="5" y="175"/>
                  </a:lnTo>
                  <a:lnTo>
                    <a:pt x="5" y="171"/>
                  </a:lnTo>
                  <a:lnTo>
                    <a:pt x="6" y="167"/>
                  </a:lnTo>
                  <a:lnTo>
                    <a:pt x="6" y="163"/>
                  </a:lnTo>
                  <a:lnTo>
                    <a:pt x="6" y="159"/>
                  </a:lnTo>
                  <a:lnTo>
                    <a:pt x="6" y="155"/>
                  </a:lnTo>
                  <a:lnTo>
                    <a:pt x="7" y="151"/>
                  </a:lnTo>
                  <a:lnTo>
                    <a:pt x="7" y="147"/>
                  </a:lnTo>
                  <a:lnTo>
                    <a:pt x="7" y="143"/>
                  </a:lnTo>
                  <a:lnTo>
                    <a:pt x="8" y="139"/>
                  </a:lnTo>
                  <a:lnTo>
                    <a:pt x="8" y="135"/>
                  </a:lnTo>
                  <a:lnTo>
                    <a:pt x="8" y="131"/>
                  </a:lnTo>
                  <a:lnTo>
                    <a:pt x="8" y="127"/>
                  </a:lnTo>
                  <a:lnTo>
                    <a:pt x="9" y="123"/>
                  </a:lnTo>
                  <a:lnTo>
                    <a:pt x="9" y="119"/>
                  </a:lnTo>
                  <a:lnTo>
                    <a:pt x="20" y="0"/>
                  </a:lnTo>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63" name="Line 135">
              <a:extLst>
                <a:ext uri="{FF2B5EF4-FFF2-40B4-BE49-F238E27FC236}">
                  <a16:creationId xmlns="" xmlns:a16="http://schemas.microsoft.com/office/drawing/2014/main" id="{1D3618CC-BBB0-8547-ACC1-E1A8CBECED7B}"/>
                </a:ext>
              </a:extLst>
            </p:cNvPr>
            <p:cNvSpPr>
              <a:spLocks noChangeShapeType="1"/>
            </p:cNvSpPr>
            <p:nvPr/>
          </p:nvSpPr>
          <p:spPr bwMode="auto">
            <a:xfrm>
              <a:off x="4129088" y="5772150"/>
              <a:ext cx="71438" cy="1588"/>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64" name="Line 136">
              <a:extLst>
                <a:ext uri="{FF2B5EF4-FFF2-40B4-BE49-F238E27FC236}">
                  <a16:creationId xmlns="" xmlns:a16="http://schemas.microsoft.com/office/drawing/2014/main" id="{103BB9DC-8384-A340-947E-FF2C93E86E82}"/>
                </a:ext>
              </a:extLst>
            </p:cNvPr>
            <p:cNvSpPr>
              <a:spLocks noChangeShapeType="1"/>
            </p:cNvSpPr>
            <p:nvPr/>
          </p:nvSpPr>
          <p:spPr bwMode="auto">
            <a:xfrm>
              <a:off x="4164013" y="5735638"/>
              <a:ext cx="1588" cy="71438"/>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65" name="Line 137">
              <a:extLst>
                <a:ext uri="{FF2B5EF4-FFF2-40B4-BE49-F238E27FC236}">
                  <a16:creationId xmlns="" xmlns:a16="http://schemas.microsoft.com/office/drawing/2014/main" id="{67534107-4A5A-CD4E-A967-663598ED50C2}"/>
                </a:ext>
              </a:extLst>
            </p:cNvPr>
            <p:cNvSpPr>
              <a:spLocks noChangeShapeType="1"/>
            </p:cNvSpPr>
            <p:nvPr/>
          </p:nvSpPr>
          <p:spPr bwMode="auto">
            <a:xfrm>
              <a:off x="4614863" y="4648200"/>
              <a:ext cx="71438" cy="1588"/>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66" name="Line 138">
              <a:extLst>
                <a:ext uri="{FF2B5EF4-FFF2-40B4-BE49-F238E27FC236}">
                  <a16:creationId xmlns="" xmlns:a16="http://schemas.microsoft.com/office/drawing/2014/main" id="{E1618348-600E-FA49-9AD0-EAF7D50C36C6}"/>
                </a:ext>
              </a:extLst>
            </p:cNvPr>
            <p:cNvSpPr>
              <a:spLocks noChangeShapeType="1"/>
            </p:cNvSpPr>
            <p:nvPr/>
          </p:nvSpPr>
          <p:spPr bwMode="auto">
            <a:xfrm>
              <a:off x="4649788" y="4611688"/>
              <a:ext cx="1588" cy="73025"/>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67" name="Line 139">
              <a:extLst>
                <a:ext uri="{FF2B5EF4-FFF2-40B4-BE49-F238E27FC236}">
                  <a16:creationId xmlns="" xmlns:a16="http://schemas.microsoft.com/office/drawing/2014/main" id="{6D749A47-CA76-5546-8073-6E0FA2879D6F}"/>
                </a:ext>
              </a:extLst>
            </p:cNvPr>
            <p:cNvSpPr>
              <a:spLocks noChangeShapeType="1"/>
            </p:cNvSpPr>
            <p:nvPr/>
          </p:nvSpPr>
          <p:spPr bwMode="auto">
            <a:xfrm>
              <a:off x="3584575" y="4525963"/>
              <a:ext cx="73025" cy="1588"/>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68" name="Line 140">
              <a:extLst>
                <a:ext uri="{FF2B5EF4-FFF2-40B4-BE49-F238E27FC236}">
                  <a16:creationId xmlns="" xmlns:a16="http://schemas.microsoft.com/office/drawing/2014/main" id="{3396E6F3-657A-0041-B2D4-1112A2C8D918}"/>
                </a:ext>
              </a:extLst>
            </p:cNvPr>
            <p:cNvSpPr>
              <a:spLocks noChangeShapeType="1"/>
            </p:cNvSpPr>
            <p:nvPr/>
          </p:nvSpPr>
          <p:spPr bwMode="auto">
            <a:xfrm>
              <a:off x="3621088" y="4489450"/>
              <a:ext cx="1588" cy="73025"/>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69" name="Line 141">
              <a:extLst>
                <a:ext uri="{FF2B5EF4-FFF2-40B4-BE49-F238E27FC236}">
                  <a16:creationId xmlns="" xmlns:a16="http://schemas.microsoft.com/office/drawing/2014/main" id="{8837E803-460F-9C45-A3F8-852106A16C4F}"/>
                </a:ext>
              </a:extLst>
            </p:cNvPr>
            <p:cNvSpPr>
              <a:spLocks noChangeShapeType="1"/>
            </p:cNvSpPr>
            <p:nvPr/>
          </p:nvSpPr>
          <p:spPr bwMode="auto">
            <a:xfrm>
              <a:off x="1190625" y="2686050"/>
              <a:ext cx="73025" cy="1588"/>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70" name="Line 142">
              <a:extLst>
                <a:ext uri="{FF2B5EF4-FFF2-40B4-BE49-F238E27FC236}">
                  <a16:creationId xmlns="" xmlns:a16="http://schemas.microsoft.com/office/drawing/2014/main" id="{C85C1A26-ACD9-C24A-B581-B407F61F16A9}"/>
                </a:ext>
              </a:extLst>
            </p:cNvPr>
            <p:cNvSpPr>
              <a:spLocks noChangeShapeType="1"/>
            </p:cNvSpPr>
            <p:nvPr/>
          </p:nvSpPr>
          <p:spPr bwMode="auto">
            <a:xfrm>
              <a:off x="1227138" y="2649538"/>
              <a:ext cx="1588" cy="73025"/>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3071" name="Rectangle 143">
              <a:extLst>
                <a:ext uri="{FF2B5EF4-FFF2-40B4-BE49-F238E27FC236}">
                  <a16:creationId xmlns="" xmlns:a16="http://schemas.microsoft.com/office/drawing/2014/main" id="{06CB933B-B12A-DB46-A0CD-636092C63BDF}"/>
                </a:ext>
              </a:extLst>
            </p:cNvPr>
            <p:cNvSpPr>
              <a:spLocks noChangeArrowheads="1"/>
            </p:cNvSpPr>
            <p:nvPr/>
          </p:nvSpPr>
          <p:spPr bwMode="auto">
            <a:xfrm>
              <a:off x="2212975" y="4168775"/>
              <a:ext cx="61913" cy="61913"/>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72" name="Rectangle 144">
              <a:extLst>
                <a:ext uri="{FF2B5EF4-FFF2-40B4-BE49-F238E27FC236}">
                  <a16:creationId xmlns="" xmlns:a16="http://schemas.microsoft.com/office/drawing/2014/main" id="{37411B19-6CD1-A74B-B83B-3C9749E9E960}"/>
                </a:ext>
              </a:extLst>
            </p:cNvPr>
            <p:cNvSpPr>
              <a:spLocks noChangeArrowheads="1"/>
            </p:cNvSpPr>
            <p:nvPr/>
          </p:nvSpPr>
          <p:spPr bwMode="auto">
            <a:xfrm>
              <a:off x="4776788" y="4252913"/>
              <a:ext cx="60325" cy="60325"/>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73" name="Rectangle 145">
              <a:extLst>
                <a:ext uri="{FF2B5EF4-FFF2-40B4-BE49-F238E27FC236}">
                  <a16:creationId xmlns="" xmlns:a16="http://schemas.microsoft.com/office/drawing/2014/main" id="{93E387DD-261B-1041-B15D-696697276B7A}"/>
                </a:ext>
              </a:extLst>
            </p:cNvPr>
            <p:cNvSpPr>
              <a:spLocks noChangeArrowheads="1"/>
            </p:cNvSpPr>
            <p:nvPr/>
          </p:nvSpPr>
          <p:spPr bwMode="auto">
            <a:xfrm>
              <a:off x="2246313" y="1890713"/>
              <a:ext cx="60325" cy="61913"/>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74" name="Rectangle 146">
              <a:extLst>
                <a:ext uri="{FF2B5EF4-FFF2-40B4-BE49-F238E27FC236}">
                  <a16:creationId xmlns="" xmlns:a16="http://schemas.microsoft.com/office/drawing/2014/main" id="{59003BA8-93D0-C142-9FCE-CD7E85CCD919}"/>
                </a:ext>
              </a:extLst>
            </p:cNvPr>
            <p:cNvSpPr>
              <a:spLocks noChangeArrowheads="1"/>
            </p:cNvSpPr>
            <p:nvPr/>
          </p:nvSpPr>
          <p:spPr bwMode="auto">
            <a:xfrm>
              <a:off x="2882900" y="2409825"/>
              <a:ext cx="61913" cy="60325"/>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75" name="Rectangle 147">
              <a:extLst>
                <a:ext uri="{FF2B5EF4-FFF2-40B4-BE49-F238E27FC236}">
                  <a16:creationId xmlns="" xmlns:a16="http://schemas.microsoft.com/office/drawing/2014/main" id="{A9F3F1C6-DB5D-194F-8AA6-21A659C386FA}"/>
                </a:ext>
              </a:extLst>
            </p:cNvPr>
            <p:cNvSpPr>
              <a:spLocks noChangeArrowheads="1"/>
            </p:cNvSpPr>
            <p:nvPr/>
          </p:nvSpPr>
          <p:spPr bwMode="auto">
            <a:xfrm>
              <a:off x="2879725" y="3554413"/>
              <a:ext cx="60325" cy="60325"/>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76" name="Rectangle 148">
              <a:extLst>
                <a:ext uri="{FF2B5EF4-FFF2-40B4-BE49-F238E27FC236}">
                  <a16:creationId xmlns="" xmlns:a16="http://schemas.microsoft.com/office/drawing/2014/main" id="{E2FA9C94-7496-5143-9FE6-24E0CD6564D0}"/>
                </a:ext>
              </a:extLst>
            </p:cNvPr>
            <p:cNvSpPr>
              <a:spLocks noChangeArrowheads="1"/>
            </p:cNvSpPr>
            <p:nvPr/>
          </p:nvSpPr>
          <p:spPr bwMode="auto">
            <a:xfrm>
              <a:off x="4110038" y="2700338"/>
              <a:ext cx="61913" cy="61913"/>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77" name="Rectangle 149">
              <a:extLst>
                <a:ext uri="{FF2B5EF4-FFF2-40B4-BE49-F238E27FC236}">
                  <a16:creationId xmlns="" xmlns:a16="http://schemas.microsoft.com/office/drawing/2014/main" id="{CCC53CCA-3B0B-7C4F-9C6E-7D7A80FF7AD7}"/>
                </a:ext>
              </a:extLst>
            </p:cNvPr>
            <p:cNvSpPr>
              <a:spLocks noChangeArrowheads="1"/>
            </p:cNvSpPr>
            <p:nvPr/>
          </p:nvSpPr>
          <p:spPr bwMode="auto">
            <a:xfrm>
              <a:off x="4776788" y="1814513"/>
              <a:ext cx="60325" cy="61913"/>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78" name="Rectangle 150">
              <a:extLst>
                <a:ext uri="{FF2B5EF4-FFF2-40B4-BE49-F238E27FC236}">
                  <a16:creationId xmlns="" xmlns:a16="http://schemas.microsoft.com/office/drawing/2014/main" id="{8BA6EBE8-3EEE-0649-A6FF-4DCE54A932B7}"/>
                </a:ext>
              </a:extLst>
            </p:cNvPr>
            <p:cNvSpPr>
              <a:spLocks noChangeArrowheads="1"/>
            </p:cNvSpPr>
            <p:nvPr/>
          </p:nvSpPr>
          <p:spPr bwMode="auto">
            <a:xfrm>
              <a:off x="4578350" y="4903788"/>
              <a:ext cx="61913" cy="61913"/>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79" name="Rectangle 151">
              <a:extLst>
                <a:ext uri="{FF2B5EF4-FFF2-40B4-BE49-F238E27FC236}">
                  <a16:creationId xmlns="" xmlns:a16="http://schemas.microsoft.com/office/drawing/2014/main" id="{659B5794-0E59-AA44-890F-35ABBCCA9199}"/>
                </a:ext>
              </a:extLst>
            </p:cNvPr>
            <p:cNvSpPr>
              <a:spLocks noChangeArrowheads="1"/>
            </p:cNvSpPr>
            <p:nvPr/>
          </p:nvSpPr>
          <p:spPr bwMode="auto">
            <a:xfrm>
              <a:off x="1227138" y="3384550"/>
              <a:ext cx="60325" cy="61913"/>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80" name="Rectangle 152">
              <a:extLst>
                <a:ext uri="{FF2B5EF4-FFF2-40B4-BE49-F238E27FC236}">
                  <a16:creationId xmlns="" xmlns:a16="http://schemas.microsoft.com/office/drawing/2014/main" id="{DD3624BC-B20A-344E-A92B-47E9AF7CE920}"/>
                </a:ext>
              </a:extLst>
            </p:cNvPr>
            <p:cNvSpPr>
              <a:spLocks noChangeArrowheads="1"/>
            </p:cNvSpPr>
            <p:nvPr/>
          </p:nvSpPr>
          <p:spPr bwMode="auto">
            <a:xfrm>
              <a:off x="1597025" y="2935288"/>
              <a:ext cx="61913" cy="60325"/>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81" name="Rectangle 153">
              <a:extLst>
                <a:ext uri="{FF2B5EF4-FFF2-40B4-BE49-F238E27FC236}">
                  <a16:creationId xmlns="" xmlns:a16="http://schemas.microsoft.com/office/drawing/2014/main" id="{11B7E749-7747-AA4E-B4EB-2E06652FEFD0}"/>
                </a:ext>
              </a:extLst>
            </p:cNvPr>
            <p:cNvSpPr>
              <a:spLocks noChangeArrowheads="1"/>
            </p:cNvSpPr>
            <p:nvPr/>
          </p:nvSpPr>
          <p:spPr bwMode="auto">
            <a:xfrm>
              <a:off x="1227138" y="2674938"/>
              <a:ext cx="60325" cy="61913"/>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82" name="Freeform 154">
              <a:extLst>
                <a:ext uri="{FF2B5EF4-FFF2-40B4-BE49-F238E27FC236}">
                  <a16:creationId xmlns="" xmlns:a16="http://schemas.microsoft.com/office/drawing/2014/main" id="{1E489D14-AE29-9F47-813B-8E28631A22DA}"/>
                </a:ext>
              </a:extLst>
            </p:cNvPr>
            <p:cNvSpPr>
              <a:spLocks/>
            </p:cNvSpPr>
            <p:nvPr/>
          </p:nvSpPr>
          <p:spPr bwMode="auto">
            <a:xfrm>
              <a:off x="3937000" y="1851025"/>
              <a:ext cx="246063" cy="885825"/>
            </a:xfrm>
            <a:custGeom>
              <a:avLst/>
              <a:gdLst>
                <a:gd name="T0" fmla="*/ 2147483647 w 68"/>
                <a:gd name="T1" fmla="*/ 2147483647 h 246"/>
                <a:gd name="T2" fmla="*/ 2147483647 w 68"/>
                <a:gd name="T3" fmla="*/ 2147483647 h 246"/>
                <a:gd name="T4" fmla="*/ 2147483647 w 68"/>
                <a:gd name="T5" fmla="*/ 2147483647 h 246"/>
                <a:gd name="T6" fmla="*/ 2147483647 w 68"/>
                <a:gd name="T7" fmla="*/ 2147483647 h 246"/>
                <a:gd name="T8" fmla="*/ 2147483647 w 68"/>
                <a:gd name="T9" fmla="*/ 2147483647 h 246"/>
                <a:gd name="T10" fmla="*/ 2147483647 w 68"/>
                <a:gd name="T11" fmla="*/ 2147483647 h 246"/>
                <a:gd name="T12" fmla="*/ 2147483647 w 68"/>
                <a:gd name="T13" fmla="*/ 2147483647 h 246"/>
                <a:gd name="T14" fmla="*/ 2147483647 w 68"/>
                <a:gd name="T15" fmla="*/ 2147483647 h 246"/>
                <a:gd name="T16" fmla="*/ 2147483647 w 68"/>
                <a:gd name="T17" fmla="*/ 2147483647 h 246"/>
                <a:gd name="T18" fmla="*/ 2147483647 w 68"/>
                <a:gd name="T19" fmla="*/ 2147483647 h 246"/>
                <a:gd name="T20" fmla="*/ 2147483647 w 68"/>
                <a:gd name="T21" fmla="*/ 2147483647 h 246"/>
                <a:gd name="T22" fmla="*/ 2147483647 w 68"/>
                <a:gd name="T23" fmla="*/ 2147483647 h 246"/>
                <a:gd name="T24" fmla="*/ 2147483647 w 68"/>
                <a:gd name="T25" fmla="*/ 2147483647 h 246"/>
                <a:gd name="T26" fmla="*/ 2147483647 w 68"/>
                <a:gd name="T27" fmla="*/ 2147483647 h 246"/>
                <a:gd name="T28" fmla="*/ 2147483647 w 68"/>
                <a:gd name="T29" fmla="*/ 2147483647 h 246"/>
                <a:gd name="T30" fmla="*/ 2147483647 w 68"/>
                <a:gd name="T31" fmla="*/ 2147483647 h 246"/>
                <a:gd name="T32" fmla="*/ 0 w 68"/>
                <a:gd name="T33" fmla="*/ 2147483647 h 246"/>
                <a:gd name="T34" fmla="*/ 0 w 68"/>
                <a:gd name="T35" fmla="*/ 2147483647 h 246"/>
                <a:gd name="T36" fmla="*/ 0 w 68"/>
                <a:gd name="T37" fmla="*/ 2147483647 h 246"/>
                <a:gd name="T38" fmla="*/ 0 w 68"/>
                <a:gd name="T39" fmla="*/ 2147483647 h 246"/>
                <a:gd name="T40" fmla="*/ 2147483647 w 68"/>
                <a:gd name="T41" fmla="*/ 2147483647 h 246"/>
                <a:gd name="T42" fmla="*/ 2147483647 w 68"/>
                <a:gd name="T43" fmla="*/ 2147483647 h 246"/>
                <a:gd name="T44" fmla="*/ 2147483647 w 68"/>
                <a:gd name="T45" fmla="*/ 2147483647 h 246"/>
                <a:gd name="T46" fmla="*/ 2147483647 w 68"/>
                <a:gd name="T47" fmla="*/ 2147483647 h 246"/>
                <a:gd name="T48" fmla="*/ 2147483647 w 68"/>
                <a:gd name="T49" fmla="*/ 2147483647 h 246"/>
                <a:gd name="T50" fmla="*/ 2147483647 w 68"/>
                <a:gd name="T51" fmla="*/ 2147483647 h 246"/>
                <a:gd name="T52" fmla="*/ 2147483647 w 68"/>
                <a:gd name="T53" fmla="*/ 2147483647 h 246"/>
                <a:gd name="T54" fmla="*/ 2147483647 w 68"/>
                <a:gd name="T55" fmla="*/ 2147483647 h 246"/>
                <a:gd name="T56" fmla="*/ 2147483647 w 68"/>
                <a:gd name="T57" fmla="*/ 2147483647 h 246"/>
                <a:gd name="T58" fmla="*/ 2147483647 w 68"/>
                <a:gd name="T59" fmla="*/ 2147483647 h 246"/>
                <a:gd name="T60" fmla="*/ 2147483647 w 68"/>
                <a:gd name="T61" fmla="*/ 2147483647 h 246"/>
                <a:gd name="T62" fmla="*/ 2147483647 w 68"/>
                <a:gd name="T63" fmla="*/ 2147483647 h 246"/>
                <a:gd name="T64" fmla="*/ 2147483647 w 68"/>
                <a:gd name="T65" fmla="*/ 2147483647 h 246"/>
                <a:gd name="T66" fmla="*/ 2147483647 w 68"/>
                <a:gd name="T67" fmla="*/ 2147483647 h 246"/>
                <a:gd name="T68" fmla="*/ 2147483647 w 68"/>
                <a:gd name="T69" fmla="*/ 2147483647 h 2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8"/>
                <a:gd name="T106" fmla="*/ 0 h 246"/>
                <a:gd name="T107" fmla="*/ 68 w 68"/>
                <a:gd name="T108" fmla="*/ 246 h 2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8" h="246">
                  <a:moveTo>
                    <a:pt x="68" y="0"/>
                  </a:moveTo>
                  <a:lnTo>
                    <a:pt x="65" y="4"/>
                  </a:lnTo>
                  <a:lnTo>
                    <a:pt x="62" y="7"/>
                  </a:lnTo>
                  <a:lnTo>
                    <a:pt x="59" y="10"/>
                  </a:lnTo>
                  <a:lnTo>
                    <a:pt x="56" y="14"/>
                  </a:lnTo>
                  <a:lnTo>
                    <a:pt x="54" y="17"/>
                  </a:lnTo>
                  <a:lnTo>
                    <a:pt x="51" y="21"/>
                  </a:lnTo>
                  <a:lnTo>
                    <a:pt x="48" y="24"/>
                  </a:lnTo>
                  <a:lnTo>
                    <a:pt x="45" y="27"/>
                  </a:lnTo>
                  <a:lnTo>
                    <a:pt x="42" y="31"/>
                  </a:lnTo>
                  <a:lnTo>
                    <a:pt x="40" y="34"/>
                  </a:lnTo>
                  <a:lnTo>
                    <a:pt x="37" y="38"/>
                  </a:lnTo>
                  <a:lnTo>
                    <a:pt x="34" y="41"/>
                  </a:lnTo>
                  <a:lnTo>
                    <a:pt x="32" y="45"/>
                  </a:lnTo>
                  <a:lnTo>
                    <a:pt x="29" y="48"/>
                  </a:lnTo>
                  <a:lnTo>
                    <a:pt x="27" y="51"/>
                  </a:lnTo>
                  <a:lnTo>
                    <a:pt x="25" y="55"/>
                  </a:lnTo>
                  <a:lnTo>
                    <a:pt x="22" y="58"/>
                  </a:lnTo>
                  <a:lnTo>
                    <a:pt x="20" y="62"/>
                  </a:lnTo>
                  <a:lnTo>
                    <a:pt x="18" y="65"/>
                  </a:lnTo>
                  <a:lnTo>
                    <a:pt x="16" y="69"/>
                  </a:lnTo>
                  <a:lnTo>
                    <a:pt x="14" y="72"/>
                  </a:lnTo>
                  <a:lnTo>
                    <a:pt x="12" y="76"/>
                  </a:lnTo>
                  <a:lnTo>
                    <a:pt x="11" y="79"/>
                  </a:lnTo>
                  <a:lnTo>
                    <a:pt x="9" y="82"/>
                  </a:lnTo>
                  <a:lnTo>
                    <a:pt x="7" y="86"/>
                  </a:lnTo>
                  <a:lnTo>
                    <a:pt x="6" y="89"/>
                  </a:lnTo>
                  <a:lnTo>
                    <a:pt x="5" y="93"/>
                  </a:lnTo>
                  <a:lnTo>
                    <a:pt x="4" y="96"/>
                  </a:lnTo>
                  <a:lnTo>
                    <a:pt x="3" y="100"/>
                  </a:lnTo>
                  <a:lnTo>
                    <a:pt x="2" y="103"/>
                  </a:lnTo>
                  <a:lnTo>
                    <a:pt x="1" y="107"/>
                  </a:lnTo>
                  <a:lnTo>
                    <a:pt x="0" y="111"/>
                  </a:lnTo>
                  <a:lnTo>
                    <a:pt x="0" y="114"/>
                  </a:lnTo>
                  <a:lnTo>
                    <a:pt x="0" y="117"/>
                  </a:lnTo>
                  <a:lnTo>
                    <a:pt x="0" y="121"/>
                  </a:lnTo>
                  <a:lnTo>
                    <a:pt x="0" y="124"/>
                  </a:lnTo>
                  <a:lnTo>
                    <a:pt x="0" y="128"/>
                  </a:lnTo>
                  <a:lnTo>
                    <a:pt x="0" y="131"/>
                  </a:lnTo>
                  <a:lnTo>
                    <a:pt x="0" y="135"/>
                  </a:lnTo>
                  <a:lnTo>
                    <a:pt x="1" y="138"/>
                  </a:lnTo>
                  <a:lnTo>
                    <a:pt x="2" y="142"/>
                  </a:lnTo>
                  <a:lnTo>
                    <a:pt x="3" y="146"/>
                  </a:lnTo>
                  <a:lnTo>
                    <a:pt x="4" y="149"/>
                  </a:lnTo>
                  <a:lnTo>
                    <a:pt x="5" y="153"/>
                  </a:lnTo>
                  <a:lnTo>
                    <a:pt x="6" y="156"/>
                  </a:lnTo>
                  <a:lnTo>
                    <a:pt x="7" y="160"/>
                  </a:lnTo>
                  <a:lnTo>
                    <a:pt x="9" y="164"/>
                  </a:lnTo>
                  <a:lnTo>
                    <a:pt x="10" y="167"/>
                  </a:lnTo>
                  <a:lnTo>
                    <a:pt x="12" y="171"/>
                  </a:lnTo>
                  <a:lnTo>
                    <a:pt x="13" y="175"/>
                  </a:lnTo>
                  <a:lnTo>
                    <a:pt x="15" y="178"/>
                  </a:lnTo>
                  <a:lnTo>
                    <a:pt x="17" y="182"/>
                  </a:lnTo>
                  <a:lnTo>
                    <a:pt x="19" y="186"/>
                  </a:lnTo>
                  <a:lnTo>
                    <a:pt x="21" y="189"/>
                  </a:lnTo>
                  <a:lnTo>
                    <a:pt x="23" y="193"/>
                  </a:lnTo>
                  <a:lnTo>
                    <a:pt x="25" y="197"/>
                  </a:lnTo>
                  <a:lnTo>
                    <a:pt x="27" y="200"/>
                  </a:lnTo>
                  <a:lnTo>
                    <a:pt x="30" y="204"/>
                  </a:lnTo>
                  <a:lnTo>
                    <a:pt x="32" y="208"/>
                  </a:lnTo>
                  <a:lnTo>
                    <a:pt x="34" y="211"/>
                  </a:lnTo>
                  <a:lnTo>
                    <a:pt x="37" y="215"/>
                  </a:lnTo>
                  <a:lnTo>
                    <a:pt x="39" y="219"/>
                  </a:lnTo>
                  <a:lnTo>
                    <a:pt x="42" y="222"/>
                  </a:lnTo>
                  <a:lnTo>
                    <a:pt x="44" y="226"/>
                  </a:lnTo>
                  <a:lnTo>
                    <a:pt x="47" y="230"/>
                  </a:lnTo>
                  <a:lnTo>
                    <a:pt x="49" y="233"/>
                  </a:lnTo>
                  <a:lnTo>
                    <a:pt x="52" y="237"/>
                  </a:lnTo>
                  <a:lnTo>
                    <a:pt x="55" y="241"/>
                  </a:lnTo>
                  <a:lnTo>
                    <a:pt x="57" y="244"/>
                  </a:lnTo>
                  <a:lnTo>
                    <a:pt x="58" y="246"/>
                  </a:lnTo>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83" name="Oval 155">
              <a:extLst>
                <a:ext uri="{FF2B5EF4-FFF2-40B4-BE49-F238E27FC236}">
                  <a16:creationId xmlns="" xmlns:a16="http://schemas.microsoft.com/office/drawing/2014/main" id="{E0E28707-B219-A34C-B0E9-001BF6610ABB}"/>
                </a:ext>
              </a:extLst>
            </p:cNvPr>
            <p:cNvSpPr>
              <a:spLocks noChangeArrowheads="1"/>
            </p:cNvSpPr>
            <p:nvPr/>
          </p:nvSpPr>
          <p:spPr bwMode="auto">
            <a:xfrm>
              <a:off x="1133475" y="2711450"/>
              <a:ext cx="241300" cy="241300"/>
            </a:xfrm>
            <a:prstGeom prst="ellipse">
              <a:avLst/>
            </a:prstGeom>
            <a:noFill/>
            <a:ln w="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43084" name="Freeform 156">
              <a:extLst>
                <a:ext uri="{FF2B5EF4-FFF2-40B4-BE49-F238E27FC236}">
                  <a16:creationId xmlns="" xmlns:a16="http://schemas.microsoft.com/office/drawing/2014/main" id="{6B573F07-104D-9C49-8C5C-19E00B0BA1FF}"/>
                </a:ext>
              </a:extLst>
            </p:cNvPr>
            <p:cNvSpPr>
              <a:spLocks/>
            </p:cNvSpPr>
            <p:nvPr/>
          </p:nvSpPr>
          <p:spPr bwMode="auto">
            <a:xfrm>
              <a:off x="1508125" y="2822575"/>
              <a:ext cx="53975" cy="1493838"/>
            </a:xfrm>
            <a:custGeom>
              <a:avLst/>
              <a:gdLst>
                <a:gd name="T0" fmla="*/ 0 w 15"/>
                <a:gd name="T1" fmla="*/ 2147483647 h 415"/>
                <a:gd name="T2" fmla="*/ 2147483647 w 15"/>
                <a:gd name="T3" fmla="*/ 2147483647 h 415"/>
                <a:gd name="T4" fmla="*/ 2147483647 w 15"/>
                <a:gd name="T5" fmla="*/ 0 h 415"/>
                <a:gd name="T6" fmla="*/ 0 60000 65536"/>
                <a:gd name="T7" fmla="*/ 0 60000 65536"/>
                <a:gd name="T8" fmla="*/ 0 60000 65536"/>
                <a:gd name="T9" fmla="*/ 0 w 15"/>
                <a:gd name="T10" fmla="*/ 0 h 415"/>
                <a:gd name="T11" fmla="*/ 15 w 15"/>
                <a:gd name="T12" fmla="*/ 415 h 415"/>
              </a:gdLst>
              <a:ahLst/>
              <a:cxnLst>
                <a:cxn ang="T6">
                  <a:pos x="T0" y="T1"/>
                </a:cxn>
                <a:cxn ang="T7">
                  <a:pos x="T2" y="T3"/>
                </a:cxn>
                <a:cxn ang="T8">
                  <a:pos x="T4" y="T5"/>
                </a:cxn>
              </a:cxnLst>
              <a:rect l="T9" t="T10" r="T11" b="T12"/>
              <a:pathLst>
                <a:path w="15" h="415">
                  <a:moveTo>
                    <a:pt x="0" y="415"/>
                  </a:moveTo>
                  <a:lnTo>
                    <a:pt x="4" y="119"/>
                  </a:lnTo>
                  <a:lnTo>
                    <a:pt x="15" y="0"/>
                  </a:lnTo>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85" name="Freeform 157">
              <a:extLst>
                <a:ext uri="{FF2B5EF4-FFF2-40B4-BE49-F238E27FC236}">
                  <a16:creationId xmlns="" xmlns:a16="http://schemas.microsoft.com/office/drawing/2014/main" id="{E8189CAD-C145-E34E-A592-F5B2847328CD}"/>
                </a:ext>
              </a:extLst>
            </p:cNvPr>
            <p:cNvSpPr>
              <a:spLocks/>
            </p:cNvSpPr>
            <p:nvPr/>
          </p:nvSpPr>
          <p:spPr bwMode="auto">
            <a:xfrm>
              <a:off x="5049838" y="1331913"/>
              <a:ext cx="1084263" cy="3284538"/>
            </a:xfrm>
            <a:custGeom>
              <a:avLst/>
              <a:gdLst>
                <a:gd name="T0" fmla="*/ 2147483647 w 301"/>
                <a:gd name="T1" fmla="*/ 2147483647 h 912"/>
                <a:gd name="T2" fmla="*/ 2147483647 w 301"/>
                <a:gd name="T3" fmla="*/ 2147483647 h 912"/>
                <a:gd name="T4" fmla="*/ 2147483647 w 301"/>
                <a:gd name="T5" fmla="*/ 2147483647 h 912"/>
                <a:gd name="T6" fmla="*/ 2147483647 w 301"/>
                <a:gd name="T7" fmla="*/ 2147483647 h 912"/>
                <a:gd name="T8" fmla="*/ 2147483647 w 301"/>
                <a:gd name="T9" fmla="*/ 2147483647 h 912"/>
                <a:gd name="T10" fmla="*/ 2147483647 w 301"/>
                <a:gd name="T11" fmla="*/ 2147483647 h 912"/>
                <a:gd name="T12" fmla="*/ 2147483647 w 301"/>
                <a:gd name="T13" fmla="*/ 2147483647 h 912"/>
                <a:gd name="T14" fmla="*/ 2147483647 w 301"/>
                <a:gd name="T15" fmla="*/ 2147483647 h 912"/>
                <a:gd name="T16" fmla="*/ 2147483647 w 301"/>
                <a:gd name="T17" fmla="*/ 2147483647 h 912"/>
                <a:gd name="T18" fmla="*/ 2147483647 w 301"/>
                <a:gd name="T19" fmla="*/ 2147483647 h 912"/>
                <a:gd name="T20" fmla="*/ 2147483647 w 301"/>
                <a:gd name="T21" fmla="*/ 2147483647 h 912"/>
                <a:gd name="T22" fmla="*/ 2147483647 w 301"/>
                <a:gd name="T23" fmla="*/ 2147483647 h 912"/>
                <a:gd name="T24" fmla="*/ 2147483647 w 301"/>
                <a:gd name="T25" fmla="*/ 2147483647 h 912"/>
                <a:gd name="T26" fmla="*/ 2147483647 w 301"/>
                <a:gd name="T27" fmla="*/ 2147483647 h 912"/>
                <a:gd name="T28" fmla="*/ 2147483647 w 301"/>
                <a:gd name="T29" fmla="*/ 2147483647 h 912"/>
                <a:gd name="T30" fmla="*/ 2147483647 w 301"/>
                <a:gd name="T31" fmla="*/ 2147483647 h 912"/>
                <a:gd name="T32" fmla="*/ 2147483647 w 301"/>
                <a:gd name="T33" fmla="*/ 2147483647 h 912"/>
                <a:gd name="T34" fmla="*/ 2147483647 w 301"/>
                <a:gd name="T35" fmla="*/ 2147483647 h 912"/>
                <a:gd name="T36" fmla="*/ 2147483647 w 301"/>
                <a:gd name="T37" fmla="*/ 2147483647 h 912"/>
                <a:gd name="T38" fmla="*/ 2147483647 w 301"/>
                <a:gd name="T39" fmla="*/ 2147483647 h 912"/>
                <a:gd name="T40" fmla="*/ 2147483647 w 301"/>
                <a:gd name="T41" fmla="*/ 2147483647 h 912"/>
                <a:gd name="T42" fmla="*/ 2147483647 w 301"/>
                <a:gd name="T43" fmla="*/ 2147483647 h 912"/>
                <a:gd name="T44" fmla="*/ 2147483647 w 301"/>
                <a:gd name="T45" fmla="*/ 2147483647 h 912"/>
                <a:gd name="T46" fmla="*/ 2147483647 w 301"/>
                <a:gd name="T47" fmla="*/ 2147483647 h 912"/>
                <a:gd name="T48" fmla="*/ 2147483647 w 301"/>
                <a:gd name="T49" fmla="*/ 2147483647 h 912"/>
                <a:gd name="T50" fmla="*/ 2147483647 w 301"/>
                <a:gd name="T51" fmla="*/ 2147483647 h 912"/>
                <a:gd name="T52" fmla="*/ 2147483647 w 301"/>
                <a:gd name="T53" fmla="*/ 2147483647 h 912"/>
                <a:gd name="T54" fmla="*/ 2147483647 w 301"/>
                <a:gd name="T55" fmla="*/ 2147483647 h 912"/>
                <a:gd name="T56" fmla="*/ 2147483647 w 301"/>
                <a:gd name="T57" fmla="*/ 2147483647 h 912"/>
                <a:gd name="T58" fmla="*/ 2147483647 w 301"/>
                <a:gd name="T59" fmla="*/ 2147483647 h 912"/>
                <a:gd name="T60" fmla="*/ 2147483647 w 301"/>
                <a:gd name="T61" fmla="*/ 2147483647 h 912"/>
                <a:gd name="T62" fmla="*/ 2147483647 w 301"/>
                <a:gd name="T63" fmla="*/ 2147483647 h 912"/>
                <a:gd name="T64" fmla="*/ 2147483647 w 301"/>
                <a:gd name="T65" fmla="*/ 2147483647 h 912"/>
                <a:gd name="T66" fmla="*/ 2147483647 w 301"/>
                <a:gd name="T67" fmla="*/ 2147483647 h 912"/>
                <a:gd name="T68" fmla="*/ 2147483647 w 301"/>
                <a:gd name="T69" fmla="*/ 2147483647 h 912"/>
                <a:gd name="T70" fmla="*/ 2147483647 w 301"/>
                <a:gd name="T71" fmla="*/ 2147483647 h 912"/>
                <a:gd name="T72" fmla="*/ 2147483647 w 301"/>
                <a:gd name="T73" fmla="*/ 2147483647 h 912"/>
                <a:gd name="T74" fmla="*/ 2147483647 w 301"/>
                <a:gd name="T75" fmla="*/ 2147483647 h 912"/>
                <a:gd name="T76" fmla="*/ 2147483647 w 301"/>
                <a:gd name="T77" fmla="*/ 2147483647 h 912"/>
                <a:gd name="T78" fmla="*/ 2147483647 w 301"/>
                <a:gd name="T79" fmla="*/ 2147483647 h 912"/>
                <a:gd name="T80" fmla="*/ 2147483647 w 301"/>
                <a:gd name="T81" fmla="*/ 2147483647 h 912"/>
                <a:gd name="T82" fmla="*/ 2147483647 w 301"/>
                <a:gd name="T83" fmla="*/ 2147483647 h 912"/>
                <a:gd name="T84" fmla="*/ 2147483647 w 301"/>
                <a:gd name="T85" fmla="*/ 2147483647 h 912"/>
                <a:gd name="T86" fmla="*/ 2147483647 w 301"/>
                <a:gd name="T87" fmla="*/ 2147483647 h 912"/>
                <a:gd name="T88" fmla="*/ 2147483647 w 301"/>
                <a:gd name="T89" fmla="*/ 2147483647 h 912"/>
                <a:gd name="T90" fmla="*/ 2147483647 w 301"/>
                <a:gd name="T91" fmla="*/ 2147483647 h 912"/>
                <a:gd name="T92" fmla="*/ 2147483647 w 301"/>
                <a:gd name="T93" fmla="*/ 2147483647 h 912"/>
                <a:gd name="T94" fmla="*/ 2147483647 w 301"/>
                <a:gd name="T95" fmla="*/ 2147483647 h 912"/>
                <a:gd name="T96" fmla="*/ 2147483647 w 301"/>
                <a:gd name="T97" fmla="*/ 2147483647 h 912"/>
                <a:gd name="T98" fmla="*/ 2147483647 w 301"/>
                <a:gd name="T99" fmla="*/ 2147483647 h 912"/>
                <a:gd name="T100" fmla="*/ 2147483647 w 301"/>
                <a:gd name="T101" fmla="*/ 2147483647 h 912"/>
                <a:gd name="T102" fmla="*/ 2147483647 w 301"/>
                <a:gd name="T103" fmla="*/ 2147483647 h 912"/>
                <a:gd name="T104" fmla="*/ 2147483647 w 301"/>
                <a:gd name="T105" fmla="*/ 2147483647 h 912"/>
                <a:gd name="T106" fmla="*/ 2147483647 w 301"/>
                <a:gd name="T107" fmla="*/ 2147483647 h 912"/>
                <a:gd name="T108" fmla="*/ 2147483647 w 301"/>
                <a:gd name="T109" fmla="*/ 2147483647 h 912"/>
                <a:gd name="T110" fmla="*/ 2147483647 w 301"/>
                <a:gd name="T111" fmla="*/ 2147483647 h 912"/>
                <a:gd name="T112" fmla="*/ 2147483647 w 301"/>
                <a:gd name="T113" fmla="*/ 2147483647 h 912"/>
                <a:gd name="T114" fmla="*/ 2147483647 w 301"/>
                <a:gd name="T115" fmla="*/ 2147483647 h 912"/>
                <a:gd name="T116" fmla="*/ 2147483647 w 301"/>
                <a:gd name="T117" fmla="*/ 2147483647 h 91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1"/>
                <a:gd name="T178" fmla="*/ 0 h 912"/>
                <a:gd name="T179" fmla="*/ 301 w 301"/>
                <a:gd name="T180" fmla="*/ 912 h 91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1" h="912">
                  <a:moveTo>
                    <a:pt x="36" y="0"/>
                  </a:moveTo>
                  <a:lnTo>
                    <a:pt x="36" y="4"/>
                  </a:lnTo>
                  <a:lnTo>
                    <a:pt x="36" y="8"/>
                  </a:lnTo>
                  <a:lnTo>
                    <a:pt x="36" y="12"/>
                  </a:lnTo>
                  <a:lnTo>
                    <a:pt x="36" y="16"/>
                  </a:lnTo>
                  <a:lnTo>
                    <a:pt x="36" y="20"/>
                  </a:lnTo>
                  <a:lnTo>
                    <a:pt x="36" y="24"/>
                  </a:lnTo>
                  <a:lnTo>
                    <a:pt x="36" y="28"/>
                  </a:lnTo>
                  <a:lnTo>
                    <a:pt x="36" y="32"/>
                  </a:lnTo>
                  <a:lnTo>
                    <a:pt x="36" y="36"/>
                  </a:lnTo>
                  <a:lnTo>
                    <a:pt x="36" y="40"/>
                  </a:lnTo>
                  <a:lnTo>
                    <a:pt x="36" y="44"/>
                  </a:lnTo>
                  <a:lnTo>
                    <a:pt x="35" y="48"/>
                  </a:lnTo>
                  <a:lnTo>
                    <a:pt x="35" y="52"/>
                  </a:lnTo>
                  <a:lnTo>
                    <a:pt x="35" y="56"/>
                  </a:lnTo>
                  <a:lnTo>
                    <a:pt x="34" y="60"/>
                  </a:lnTo>
                  <a:lnTo>
                    <a:pt x="34" y="64"/>
                  </a:lnTo>
                  <a:lnTo>
                    <a:pt x="33" y="68"/>
                  </a:lnTo>
                  <a:lnTo>
                    <a:pt x="33" y="72"/>
                  </a:lnTo>
                  <a:lnTo>
                    <a:pt x="32" y="76"/>
                  </a:lnTo>
                  <a:lnTo>
                    <a:pt x="31" y="80"/>
                  </a:lnTo>
                  <a:lnTo>
                    <a:pt x="30" y="84"/>
                  </a:lnTo>
                  <a:lnTo>
                    <a:pt x="29" y="88"/>
                  </a:lnTo>
                  <a:lnTo>
                    <a:pt x="28" y="92"/>
                  </a:lnTo>
                  <a:lnTo>
                    <a:pt x="27" y="96"/>
                  </a:lnTo>
                  <a:lnTo>
                    <a:pt x="26" y="100"/>
                  </a:lnTo>
                  <a:lnTo>
                    <a:pt x="24" y="104"/>
                  </a:lnTo>
                  <a:lnTo>
                    <a:pt x="23" y="108"/>
                  </a:lnTo>
                  <a:lnTo>
                    <a:pt x="22" y="112"/>
                  </a:lnTo>
                  <a:lnTo>
                    <a:pt x="21" y="116"/>
                  </a:lnTo>
                  <a:lnTo>
                    <a:pt x="20" y="120"/>
                  </a:lnTo>
                  <a:lnTo>
                    <a:pt x="19" y="124"/>
                  </a:lnTo>
                  <a:lnTo>
                    <a:pt x="18" y="128"/>
                  </a:lnTo>
                  <a:lnTo>
                    <a:pt x="17" y="131"/>
                  </a:lnTo>
                  <a:lnTo>
                    <a:pt x="16" y="135"/>
                  </a:lnTo>
                  <a:lnTo>
                    <a:pt x="16" y="139"/>
                  </a:lnTo>
                  <a:lnTo>
                    <a:pt x="15" y="143"/>
                  </a:lnTo>
                  <a:lnTo>
                    <a:pt x="15" y="147"/>
                  </a:lnTo>
                  <a:lnTo>
                    <a:pt x="15" y="151"/>
                  </a:lnTo>
                  <a:lnTo>
                    <a:pt x="15" y="154"/>
                  </a:lnTo>
                  <a:lnTo>
                    <a:pt x="16" y="158"/>
                  </a:lnTo>
                  <a:lnTo>
                    <a:pt x="17" y="161"/>
                  </a:lnTo>
                  <a:lnTo>
                    <a:pt x="18" y="165"/>
                  </a:lnTo>
                  <a:lnTo>
                    <a:pt x="19" y="168"/>
                  </a:lnTo>
                  <a:lnTo>
                    <a:pt x="20" y="172"/>
                  </a:lnTo>
                  <a:lnTo>
                    <a:pt x="22" y="175"/>
                  </a:lnTo>
                  <a:lnTo>
                    <a:pt x="24" y="179"/>
                  </a:lnTo>
                  <a:lnTo>
                    <a:pt x="25" y="182"/>
                  </a:lnTo>
                  <a:lnTo>
                    <a:pt x="27" y="185"/>
                  </a:lnTo>
                  <a:lnTo>
                    <a:pt x="30" y="188"/>
                  </a:lnTo>
                  <a:lnTo>
                    <a:pt x="32" y="192"/>
                  </a:lnTo>
                  <a:lnTo>
                    <a:pt x="34" y="195"/>
                  </a:lnTo>
                  <a:lnTo>
                    <a:pt x="37" y="198"/>
                  </a:lnTo>
                  <a:lnTo>
                    <a:pt x="39" y="201"/>
                  </a:lnTo>
                  <a:lnTo>
                    <a:pt x="42" y="205"/>
                  </a:lnTo>
                  <a:lnTo>
                    <a:pt x="45" y="208"/>
                  </a:lnTo>
                  <a:lnTo>
                    <a:pt x="48" y="211"/>
                  </a:lnTo>
                  <a:lnTo>
                    <a:pt x="51" y="214"/>
                  </a:lnTo>
                  <a:lnTo>
                    <a:pt x="54" y="217"/>
                  </a:lnTo>
                  <a:lnTo>
                    <a:pt x="57" y="220"/>
                  </a:lnTo>
                  <a:lnTo>
                    <a:pt x="60" y="223"/>
                  </a:lnTo>
                  <a:lnTo>
                    <a:pt x="63" y="226"/>
                  </a:lnTo>
                  <a:lnTo>
                    <a:pt x="67" y="229"/>
                  </a:lnTo>
                  <a:lnTo>
                    <a:pt x="70" y="232"/>
                  </a:lnTo>
                  <a:lnTo>
                    <a:pt x="73" y="235"/>
                  </a:lnTo>
                  <a:lnTo>
                    <a:pt x="76" y="238"/>
                  </a:lnTo>
                  <a:lnTo>
                    <a:pt x="80" y="241"/>
                  </a:lnTo>
                  <a:lnTo>
                    <a:pt x="83" y="244"/>
                  </a:lnTo>
                  <a:lnTo>
                    <a:pt x="86" y="247"/>
                  </a:lnTo>
                  <a:lnTo>
                    <a:pt x="89" y="250"/>
                  </a:lnTo>
                  <a:lnTo>
                    <a:pt x="92" y="253"/>
                  </a:lnTo>
                  <a:lnTo>
                    <a:pt x="96" y="256"/>
                  </a:lnTo>
                  <a:lnTo>
                    <a:pt x="99" y="259"/>
                  </a:lnTo>
                  <a:lnTo>
                    <a:pt x="102" y="262"/>
                  </a:lnTo>
                  <a:lnTo>
                    <a:pt x="105" y="265"/>
                  </a:lnTo>
                  <a:lnTo>
                    <a:pt x="108" y="268"/>
                  </a:lnTo>
                  <a:lnTo>
                    <a:pt x="111" y="271"/>
                  </a:lnTo>
                  <a:lnTo>
                    <a:pt x="114" y="274"/>
                  </a:lnTo>
                  <a:lnTo>
                    <a:pt x="116" y="277"/>
                  </a:lnTo>
                  <a:lnTo>
                    <a:pt x="119" y="280"/>
                  </a:lnTo>
                  <a:lnTo>
                    <a:pt x="122" y="283"/>
                  </a:lnTo>
                  <a:lnTo>
                    <a:pt x="124" y="286"/>
                  </a:lnTo>
                  <a:lnTo>
                    <a:pt x="127" y="289"/>
                  </a:lnTo>
                  <a:lnTo>
                    <a:pt x="129" y="292"/>
                  </a:lnTo>
                  <a:lnTo>
                    <a:pt x="132" y="295"/>
                  </a:lnTo>
                  <a:lnTo>
                    <a:pt x="134" y="298"/>
                  </a:lnTo>
                  <a:lnTo>
                    <a:pt x="137" y="301"/>
                  </a:lnTo>
                  <a:lnTo>
                    <a:pt x="139" y="304"/>
                  </a:lnTo>
                  <a:lnTo>
                    <a:pt x="142" y="307"/>
                  </a:lnTo>
                  <a:lnTo>
                    <a:pt x="144" y="310"/>
                  </a:lnTo>
                  <a:lnTo>
                    <a:pt x="147" y="313"/>
                  </a:lnTo>
                  <a:lnTo>
                    <a:pt x="149" y="316"/>
                  </a:lnTo>
                  <a:lnTo>
                    <a:pt x="151" y="319"/>
                  </a:lnTo>
                  <a:lnTo>
                    <a:pt x="154" y="322"/>
                  </a:lnTo>
                  <a:lnTo>
                    <a:pt x="156" y="325"/>
                  </a:lnTo>
                  <a:lnTo>
                    <a:pt x="159" y="329"/>
                  </a:lnTo>
                  <a:lnTo>
                    <a:pt x="161" y="332"/>
                  </a:lnTo>
                  <a:lnTo>
                    <a:pt x="163" y="335"/>
                  </a:lnTo>
                  <a:lnTo>
                    <a:pt x="166" y="338"/>
                  </a:lnTo>
                  <a:lnTo>
                    <a:pt x="168" y="341"/>
                  </a:lnTo>
                  <a:lnTo>
                    <a:pt x="171" y="344"/>
                  </a:lnTo>
                  <a:lnTo>
                    <a:pt x="173" y="347"/>
                  </a:lnTo>
                  <a:lnTo>
                    <a:pt x="175" y="351"/>
                  </a:lnTo>
                  <a:lnTo>
                    <a:pt x="178" y="354"/>
                  </a:lnTo>
                  <a:lnTo>
                    <a:pt x="180" y="357"/>
                  </a:lnTo>
                  <a:lnTo>
                    <a:pt x="183" y="360"/>
                  </a:lnTo>
                  <a:lnTo>
                    <a:pt x="186" y="364"/>
                  </a:lnTo>
                  <a:lnTo>
                    <a:pt x="188" y="367"/>
                  </a:lnTo>
                  <a:lnTo>
                    <a:pt x="191" y="371"/>
                  </a:lnTo>
                  <a:lnTo>
                    <a:pt x="194" y="374"/>
                  </a:lnTo>
                  <a:lnTo>
                    <a:pt x="197" y="378"/>
                  </a:lnTo>
                  <a:lnTo>
                    <a:pt x="199" y="381"/>
                  </a:lnTo>
                  <a:lnTo>
                    <a:pt x="202" y="384"/>
                  </a:lnTo>
                  <a:lnTo>
                    <a:pt x="205" y="388"/>
                  </a:lnTo>
                  <a:lnTo>
                    <a:pt x="208" y="391"/>
                  </a:lnTo>
                  <a:lnTo>
                    <a:pt x="211" y="395"/>
                  </a:lnTo>
                  <a:lnTo>
                    <a:pt x="214" y="398"/>
                  </a:lnTo>
                  <a:lnTo>
                    <a:pt x="217" y="402"/>
                  </a:lnTo>
                  <a:lnTo>
                    <a:pt x="219" y="405"/>
                  </a:lnTo>
                  <a:lnTo>
                    <a:pt x="222" y="409"/>
                  </a:lnTo>
                  <a:lnTo>
                    <a:pt x="225" y="412"/>
                  </a:lnTo>
                  <a:lnTo>
                    <a:pt x="228" y="416"/>
                  </a:lnTo>
                  <a:lnTo>
                    <a:pt x="231" y="420"/>
                  </a:lnTo>
                  <a:lnTo>
                    <a:pt x="234" y="423"/>
                  </a:lnTo>
                  <a:lnTo>
                    <a:pt x="237" y="427"/>
                  </a:lnTo>
                  <a:lnTo>
                    <a:pt x="240" y="430"/>
                  </a:lnTo>
                  <a:lnTo>
                    <a:pt x="243" y="434"/>
                  </a:lnTo>
                  <a:lnTo>
                    <a:pt x="245" y="438"/>
                  </a:lnTo>
                  <a:lnTo>
                    <a:pt x="248" y="441"/>
                  </a:lnTo>
                  <a:lnTo>
                    <a:pt x="251" y="445"/>
                  </a:lnTo>
                  <a:lnTo>
                    <a:pt x="254" y="449"/>
                  </a:lnTo>
                  <a:lnTo>
                    <a:pt x="256" y="452"/>
                  </a:lnTo>
                  <a:lnTo>
                    <a:pt x="259" y="456"/>
                  </a:lnTo>
                  <a:lnTo>
                    <a:pt x="262" y="460"/>
                  </a:lnTo>
                  <a:lnTo>
                    <a:pt x="264" y="463"/>
                  </a:lnTo>
                  <a:lnTo>
                    <a:pt x="267" y="467"/>
                  </a:lnTo>
                  <a:lnTo>
                    <a:pt x="269" y="471"/>
                  </a:lnTo>
                  <a:lnTo>
                    <a:pt x="271" y="474"/>
                  </a:lnTo>
                  <a:lnTo>
                    <a:pt x="274" y="478"/>
                  </a:lnTo>
                  <a:lnTo>
                    <a:pt x="276" y="482"/>
                  </a:lnTo>
                  <a:lnTo>
                    <a:pt x="278" y="486"/>
                  </a:lnTo>
                  <a:lnTo>
                    <a:pt x="280" y="489"/>
                  </a:lnTo>
                  <a:lnTo>
                    <a:pt x="282" y="493"/>
                  </a:lnTo>
                  <a:lnTo>
                    <a:pt x="284" y="497"/>
                  </a:lnTo>
                  <a:lnTo>
                    <a:pt x="286" y="500"/>
                  </a:lnTo>
                  <a:lnTo>
                    <a:pt x="288" y="504"/>
                  </a:lnTo>
                  <a:lnTo>
                    <a:pt x="289" y="508"/>
                  </a:lnTo>
                  <a:lnTo>
                    <a:pt x="291" y="511"/>
                  </a:lnTo>
                  <a:lnTo>
                    <a:pt x="293" y="515"/>
                  </a:lnTo>
                  <a:lnTo>
                    <a:pt x="294" y="519"/>
                  </a:lnTo>
                  <a:lnTo>
                    <a:pt x="295" y="522"/>
                  </a:lnTo>
                  <a:lnTo>
                    <a:pt x="296" y="526"/>
                  </a:lnTo>
                  <a:lnTo>
                    <a:pt x="297" y="530"/>
                  </a:lnTo>
                  <a:lnTo>
                    <a:pt x="298" y="533"/>
                  </a:lnTo>
                  <a:lnTo>
                    <a:pt x="299" y="537"/>
                  </a:lnTo>
                  <a:lnTo>
                    <a:pt x="300" y="541"/>
                  </a:lnTo>
                  <a:lnTo>
                    <a:pt x="300" y="544"/>
                  </a:lnTo>
                  <a:lnTo>
                    <a:pt x="301" y="548"/>
                  </a:lnTo>
                  <a:lnTo>
                    <a:pt x="301" y="551"/>
                  </a:lnTo>
                  <a:lnTo>
                    <a:pt x="301" y="555"/>
                  </a:lnTo>
                  <a:lnTo>
                    <a:pt x="301" y="558"/>
                  </a:lnTo>
                  <a:lnTo>
                    <a:pt x="301" y="562"/>
                  </a:lnTo>
                  <a:lnTo>
                    <a:pt x="300" y="566"/>
                  </a:lnTo>
                  <a:lnTo>
                    <a:pt x="300" y="569"/>
                  </a:lnTo>
                  <a:lnTo>
                    <a:pt x="299" y="572"/>
                  </a:lnTo>
                  <a:lnTo>
                    <a:pt x="298" y="576"/>
                  </a:lnTo>
                  <a:lnTo>
                    <a:pt x="297" y="579"/>
                  </a:lnTo>
                  <a:lnTo>
                    <a:pt x="296" y="583"/>
                  </a:lnTo>
                  <a:lnTo>
                    <a:pt x="296" y="584"/>
                  </a:lnTo>
                  <a:lnTo>
                    <a:pt x="294" y="588"/>
                  </a:lnTo>
                  <a:lnTo>
                    <a:pt x="293" y="591"/>
                  </a:lnTo>
                  <a:lnTo>
                    <a:pt x="291" y="594"/>
                  </a:lnTo>
                  <a:lnTo>
                    <a:pt x="289" y="598"/>
                  </a:lnTo>
                  <a:lnTo>
                    <a:pt x="287" y="601"/>
                  </a:lnTo>
                  <a:lnTo>
                    <a:pt x="285" y="604"/>
                  </a:lnTo>
                  <a:lnTo>
                    <a:pt x="283" y="607"/>
                  </a:lnTo>
                  <a:lnTo>
                    <a:pt x="280" y="611"/>
                  </a:lnTo>
                  <a:lnTo>
                    <a:pt x="277" y="614"/>
                  </a:lnTo>
                  <a:lnTo>
                    <a:pt x="275" y="617"/>
                  </a:lnTo>
                  <a:lnTo>
                    <a:pt x="272" y="620"/>
                  </a:lnTo>
                  <a:lnTo>
                    <a:pt x="269" y="623"/>
                  </a:lnTo>
                  <a:lnTo>
                    <a:pt x="266" y="625"/>
                  </a:lnTo>
                  <a:lnTo>
                    <a:pt x="263" y="628"/>
                  </a:lnTo>
                  <a:lnTo>
                    <a:pt x="259" y="631"/>
                  </a:lnTo>
                  <a:lnTo>
                    <a:pt x="256" y="633"/>
                  </a:lnTo>
                  <a:lnTo>
                    <a:pt x="252" y="636"/>
                  </a:lnTo>
                  <a:lnTo>
                    <a:pt x="249" y="638"/>
                  </a:lnTo>
                  <a:lnTo>
                    <a:pt x="245" y="640"/>
                  </a:lnTo>
                  <a:lnTo>
                    <a:pt x="242" y="643"/>
                  </a:lnTo>
                  <a:lnTo>
                    <a:pt x="238" y="645"/>
                  </a:lnTo>
                  <a:lnTo>
                    <a:pt x="234" y="647"/>
                  </a:lnTo>
                  <a:lnTo>
                    <a:pt x="230" y="649"/>
                  </a:lnTo>
                  <a:lnTo>
                    <a:pt x="226" y="650"/>
                  </a:lnTo>
                  <a:lnTo>
                    <a:pt x="222" y="652"/>
                  </a:lnTo>
                  <a:lnTo>
                    <a:pt x="218" y="653"/>
                  </a:lnTo>
                  <a:lnTo>
                    <a:pt x="214" y="655"/>
                  </a:lnTo>
                  <a:lnTo>
                    <a:pt x="210" y="656"/>
                  </a:lnTo>
                  <a:lnTo>
                    <a:pt x="206" y="657"/>
                  </a:lnTo>
                  <a:lnTo>
                    <a:pt x="202" y="658"/>
                  </a:lnTo>
                  <a:lnTo>
                    <a:pt x="197" y="659"/>
                  </a:lnTo>
                  <a:lnTo>
                    <a:pt x="193" y="660"/>
                  </a:lnTo>
                  <a:lnTo>
                    <a:pt x="189" y="661"/>
                  </a:lnTo>
                  <a:lnTo>
                    <a:pt x="185" y="662"/>
                  </a:lnTo>
                  <a:lnTo>
                    <a:pt x="181" y="662"/>
                  </a:lnTo>
                  <a:lnTo>
                    <a:pt x="177" y="663"/>
                  </a:lnTo>
                  <a:lnTo>
                    <a:pt x="172" y="664"/>
                  </a:lnTo>
                  <a:lnTo>
                    <a:pt x="168" y="664"/>
                  </a:lnTo>
                  <a:lnTo>
                    <a:pt x="164" y="665"/>
                  </a:lnTo>
                  <a:lnTo>
                    <a:pt x="160" y="666"/>
                  </a:lnTo>
                  <a:lnTo>
                    <a:pt x="156" y="667"/>
                  </a:lnTo>
                  <a:lnTo>
                    <a:pt x="152" y="667"/>
                  </a:lnTo>
                  <a:lnTo>
                    <a:pt x="148" y="668"/>
                  </a:lnTo>
                  <a:lnTo>
                    <a:pt x="144" y="669"/>
                  </a:lnTo>
                  <a:lnTo>
                    <a:pt x="141" y="670"/>
                  </a:lnTo>
                  <a:lnTo>
                    <a:pt x="137" y="671"/>
                  </a:lnTo>
                  <a:lnTo>
                    <a:pt x="133" y="672"/>
                  </a:lnTo>
                  <a:lnTo>
                    <a:pt x="130" y="673"/>
                  </a:lnTo>
                  <a:lnTo>
                    <a:pt x="126" y="675"/>
                  </a:lnTo>
                  <a:lnTo>
                    <a:pt x="123" y="676"/>
                  </a:lnTo>
                  <a:lnTo>
                    <a:pt x="119" y="678"/>
                  </a:lnTo>
                  <a:lnTo>
                    <a:pt x="116" y="679"/>
                  </a:lnTo>
                  <a:lnTo>
                    <a:pt x="113" y="681"/>
                  </a:lnTo>
                  <a:lnTo>
                    <a:pt x="110" y="683"/>
                  </a:lnTo>
                  <a:lnTo>
                    <a:pt x="109" y="684"/>
                  </a:lnTo>
                  <a:lnTo>
                    <a:pt x="106" y="687"/>
                  </a:lnTo>
                  <a:lnTo>
                    <a:pt x="103" y="689"/>
                  </a:lnTo>
                  <a:lnTo>
                    <a:pt x="100" y="692"/>
                  </a:lnTo>
                  <a:lnTo>
                    <a:pt x="98" y="695"/>
                  </a:lnTo>
                  <a:lnTo>
                    <a:pt x="95" y="698"/>
                  </a:lnTo>
                  <a:lnTo>
                    <a:pt x="93" y="701"/>
                  </a:lnTo>
                  <a:lnTo>
                    <a:pt x="91" y="704"/>
                  </a:lnTo>
                  <a:lnTo>
                    <a:pt x="89" y="707"/>
                  </a:lnTo>
                  <a:lnTo>
                    <a:pt x="87" y="711"/>
                  </a:lnTo>
                  <a:lnTo>
                    <a:pt x="85" y="714"/>
                  </a:lnTo>
                  <a:lnTo>
                    <a:pt x="83" y="718"/>
                  </a:lnTo>
                  <a:lnTo>
                    <a:pt x="81" y="722"/>
                  </a:lnTo>
                  <a:lnTo>
                    <a:pt x="79" y="726"/>
                  </a:lnTo>
                  <a:lnTo>
                    <a:pt x="77" y="730"/>
                  </a:lnTo>
                  <a:lnTo>
                    <a:pt x="76" y="734"/>
                  </a:lnTo>
                  <a:lnTo>
                    <a:pt x="74" y="737"/>
                  </a:lnTo>
                  <a:lnTo>
                    <a:pt x="73" y="741"/>
                  </a:lnTo>
                  <a:lnTo>
                    <a:pt x="71" y="745"/>
                  </a:lnTo>
                  <a:lnTo>
                    <a:pt x="70" y="749"/>
                  </a:lnTo>
                  <a:lnTo>
                    <a:pt x="69" y="754"/>
                  </a:lnTo>
                  <a:lnTo>
                    <a:pt x="68" y="756"/>
                  </a:lnTo>
                  <a:lnTo>
                    <a:pt x="67" y="760"/>
                  </a:lnTo>
                  <a:lnTo>
                    <a:pt x="65" y="764"/>
                  </a:lnTo>
                  <a:lnTo>
                    <a:pt x="64" y="768"/>
                  </a:lnTo>
                  <a:lnTo>
                    <a:pt x="63" y="772"/>
                  </a:lnTo>
                  <a:lnTo>
                    <a:pt x="62" y="776"/>
                  </a:lnTo>
                  <a:lnTo>
                    <a:pt x="61" y="779"/>
                  </a:lnTo>
                  <a:lnTo>
                    <a:pt x="60" y="783"/>
                  </a:lnTo>
                  <a:lnTo>
                    <a:pt x="60" y="787"/>
                  </a:lnTo>
                  <a:lnTo>
                    <a:pt x="59" y="791"/>
                  </a:lnTo>
                  <a:lnTo>
                    <a:pt x="59" y="795"/>
                  </a:lnTo>
                  <a:lnTo>
                    <a:pt x="59" y="799"/>
                  </a:lnTo>
                  <a:lnTo>
                    <a:pt x="59" y="803"/>
                  </a:lnTo>
                  <a:lnTo>
                    <a:pt x="59" y="805"/>
                  </a:lnTo>
                  <a:lnTo>
                    <a:pt x="59" y="809"/>
                  </a:lnTo>
                  <a:lnTo>
                    <a:pt x="59" y="813"/>
                  </a:lnTo>
                  <a:lnTo>
                    <a:pt x="60" y="817"/>
                  </a:lnTo>
                  <a:lnTo>
                    <a:pt x="61" y="821"/>
                  </a:lnTo>
                  <a:lnTo>
                    <a:pt x="61" y="825"/>
                  </a:lnTo>
                  <a:lnTo>
                    <a:pt x="62" y="828"/>
                  </a:lnTo>
                  <a:lnTo>
                    <a:pt x="63" y="832"/>
                  </a:lnTo>
                  <a:lnTo>
                    <a:pt x="64" y="836"/>
                  </a:lnTo>
                  <a:lnTo>
                    <a:pt x="65" y="840"/>
                  </a:lnTo>
                  <a:lnTo>
                    <a:pt x="66" y="845"/>
                  </a:lnTo>
                  <a:lnTo>
                    <a:pt x="66" y="849"/>
                  </a:lnTo>
                  <a:lnTo>
                    <a:pt x="67" y="853"/>
                  </a:lnTo>
                  <a:lnTo>
                    <a:pt x="68" y="857"/>
                  </a:lnTo>
                  <a:lnTo>
                    <a:pt x="68" y="861"/>
                  </a:lnTo>
                  <a:lnTo>
                    <a:pt x="68" y="865"/>
                  </a:lnTo>
                  <a:lnTo>
                    <a:pt x="68" y="869"/>
                  </a:lnTo>
                  <a:lnTo>
                    <a:pt x="67" y="873"/>
                  </a:lnTo>
                  <a:lnTo>
                    <a:pt x="67" y="877"/>
                  </a:lnTo>
                  <a:lnTo>
                    <a:pt x="66" y="881"/>
                  </a:lnTo>
                  <a:lnTo>
                    <a:pt x="65" y="883"/>
                  </a:lnTo>
                  <a:lnTo>
                    <a:pt x="63" y="886"/>
                  </a:lnTo>
                  <a:lnTo>
                    <a:pt x="61" y="890"/>
                  </a:lnTo>
                  <a:lnTo>
                    <a:pt x="59" y="893"/>
                  </a:lnTo>
                  <a:lnTo>
                    <a:pt x="56" y="896"/>
                  </a:lnTo>
                  <a:lnTo>
                    <a:pt x="53" y="899"/>
                  </a:lnTo>
                  <a:lnTo>
                    <a:pt x="50" y="902"/>
                  </a:lnTo>
                  <a:lnTo>
                    <a:pt x="46" y="904"/>
                  </a:lnTo>
                  <a:lnTo>
                    <a:pt x="43" y="906"/>
                  </a:lnTo>
                  <a:lnTo>
                    <a:pt x="39" y="908"/>
                  </a:lnTo>
                  <a:lnTo>
                    <a:pt x="35" y="910"/>
                  </a:lnTo>
                  <a:lnTo>
                    <a:pt x="33" y="910"/>
                  </a:lnTo>
                  <a:lnTo>
                    <a:pt x="29" y="911"/>
                  </a:lnTo>
                  <a:lnTo>
                    <a:pt x="25" y="912"/>
                  </a:lnTo>
                  <a:lnTo>
                    <a:pt x="21" y="912"/>
                  </a:lnTo>
                  <a:lnTo>
                    <a:pt x="17" y="912"/>
                  </a:lnTo>
                  <a:lnTo>
                    <a:pt x="13" y="912"/>
                  </a:lnTo>
                  <a:lnTo>
                    <a:pt x="9" y="912"/>
                  </a:lnTo>
                  <a:lnTo>
                    <a:pt x="5" y="912"/>
                  </a:lnTo>
                  <a:lnTo>
                    <a:pt x="0" y="912"/>
                  </a:lnTo>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3086" name="Freeform 158">
              <a:extLst>
                <a:ext uri="{FF2B5EF4-FFF2-40B4-BE49-F238E27FC236}">
                  <a16:creationId xmlns="" xmlns:a16="http://schemas.microsoft.com/office/drawing/2014/main" id="{2861CF38-6F72-1F41-A398-1FD91AE68851}"/>
                </a:ext>
              </a:extLst>
            </p:cNvPr>
            <p:cNvSpPr>
              <a:spLocks/>
            </p:cNvSpPr>
            <p:nvPr/>
          </p:nvSpPr>
          <p:spPr bwMode="auto">
            <a:xfrm>
              <a:off x="4384675" y="4633913"/>
              <a:ext cx="827088" cy="1893888"/>
            </a:xfrm>
            <a:custGeom>
              <a:avLst/>
              <a:gdLst>
                <a:gd name="T0" fmla="*/ 2147483647 w 230"/>
                <a:gd name="T1" fmla="*/ 2147483647 h 526"/>
                <a:gd name="T2" fmla="*/ 2147483647 w 230"/>
                <a:gd name="T3" fmla="*/ 2147483647 h 526"/>
                <a:gd name="T4" fmla="*/ 2147483647 w 230"/>
                <a:gd name="T5" fmla="*/ 2147483647 h 526"/>
                <a:gd name="T6" fmla="*/ 2147483647 w 230"/>
                <a:gd name="T7" fmla="*/ 2147483647 h 526"/>
                <a:gd name="T8" fmla="*/ 2147483647 w 230"/>
                <a:gd name="T9" fmla="*/ 2147483647 h 526"/>
                <a:gd name="T10" fmla="*/ 2147483647 w 230"/>
                <a:gd name="T11" fmla="*/ 2147483647 h 526"/>
                <a:gd name="T12" fmla="*/ 2147483647 w 230"/>
                <a:gd name="T13" fmla="*/ 2147483647 h 526"/>
                <a:gd name="T14" fmla="*/ 2147483647 w 230"/>
                <a:gd name="T15" fmla="*/ 2147483647 h 526"/>
                <a:gd name="T16" fmla="*/ 2147483647 w 230"/>
                <a:gd name="T17" fmla="*/ 2147483647 h 526"/>
                <a:gd name="T18" fmla="*/ 2147483647 w 230"/>
                <a:gd name="T19" fmla="*/ 2147483647 h 526"/>
                <a:gd name="T20" fmla="*/ 2147483647 w 230"/>
                <a:gd name="T21" fmla="*/ 2147483647 h 526"/>
                <a:gd name="T22" fmla="*/ 2147483647 w 230"/>
                <a:gd name="T23" fmla="*/ 2147483647 h 526"/>
                <a:gd name="T24" fmla="*/ 2147483647 w 230"/>
                <a:gd name="T25" fmla="*/ 2147483647 h 526"/>
                <a:gd name="T26" fmla="*/ 2147483647 w 230"/>
                <a:gd name="T27" fmla="*/ 2147483647 h 526"/>
                <a:gd name="T28" fmla="*/ 2147483647 w 230"/>
                <a:gd name="T29" fmla="*/ 2147483647 h 526"/>
                <a:gd name="T30" fmla="*/ 2147483647 w 230"/>
                <a:gd name="T31" fmla="*/ 2147483647 h 526"/>
                <a:gd name="T32" fmla="*/ 2147483647 w 230"/>
                <a:gd name="T33" fmla="*/ 2147483647 h 526"/>
                <a:gd name="T34" fmla="*/ 2147483647 w 230"/>
                <a:gd name="T35" fmla="*/ 2147483647 h 526"/>
                <a:gd name="T36" fmla="*/ 2147483647 w 230"/>
                <a:gd name="T37" fmla="*/ 2147483647 h 526"/>
                <a:gd name="T38" fmla="*/ 2147483647 w 230"/>
                <a:gd name="T39" fmla="*/ 2147483647 h 526"/>
                <a:gd name="T40" fmla="*/ 2147483647 w 230"/>
                <a:gd name="T41" fmla="*/ 2147483647 h 526"/>
                <a:gd name="T42" fmla="*/ 2147483647 w 230"/>
                <a:gd name="T43" fmla="*/ 2147483647 h 526"/>
                <a:gd name="T44" fmla="*/ 2147483647 w 230"/>
                <a:gd name="T45" fmla="*/ 2147483647 h 526"/>
                <a:gd name="T46" fmla="*/ 2147483647 w 230"/>
                <a:gd name="T47" fmla="*/ 2147483647 h 526"/>
                <a:gd name="T48" fmla="*/ 2147483647 w 230"/>
                <a:gd name="T49" fmla="*/ 2147483647 h 526"/>
                <a:gd name="T50" fmla="*/ 2147483647 w 230"/>
                <a:gd name="T51" fmla="*/ 2147483647 h 526"/>
                <a:gd name="T52" fmla="*/ 2147483647 w 230"/>
                <a:gd name="T53" fmla="*/ 2147483647 h 526"/>
                <a:gd name="T54" fmla="*/ 2147483647 w 230"/>
                <a:gd name="T55" fmla="*/ 2147483647 h 526"/>
                <a:gd name="T56" fmla="*/ 2147483647 w 230"/>
                <a:gd name="T57" fmla="*/ 2147483647 h 526"/>
                <a:gd name="T58" fmla="*/ 2147483647 w 230"/>
                <a:gd name="T59" fmla="*/ 2147483647 h 526"/>
                <a:gd name="T60" fmla="*/ 2147483647 w 230"/>
                <a:gd name="T61" fmla="*/ 2147483647 h 526"/>
                <a:gd name="T62" fmla="*/ 2147483647 w 230"/>
                <a:gd name="T63" fmla="*/ 2147483647 h 526"/>
                <a:gd name="T64" fmla="*/ 2147483647 w 230"/>
                <a:gd name="T65" fmla="*/ 2147483647 h 526"/>
                <a:gd name="T66" fmla="*/ 2147483647 w 230"/>
                <a:gd name="T67" fmla="*/ 2147483647 h 526"/>
                <a:gd name="T68" fmla="*/ 2147483647 w 230"/>
                <a:gd name="T69" fmla="*/ 2147483647 h 526"/>
                <a:gd name="T70" fmla="*/ 2147483647 w 230"/>
                <a:gd name="T71" fmla="*/ 2147483647 h 526"/>
                <a:gd name="T72" fmla="*/ 2147483647 w 230"/>
                <a:gd name="T73" fmla="*/ 2147483647 h 526"/>
                <a:gd name="T74" fmla="*/ 2147483647 w 230"/>
                <a:gd name="T75" fmla="*/ 2147483647 h 526"/>
                <a:gd name="T76" fmla="*/ 2147483647 w 230"/>
                <a:gd name="T77" fmla="*/ 2147483647 h 526"/>
                <a:gd name="T78" fmla="*/ 2147483647 w 230"/>
                <a:gd name="T79" fmla="*/ 2147483647 h 526"/>
                <a:gd name="T80" fmla="*/ 2147483647 w 230"/>
                <a:gd name="T81" fmla="*/ 2147483647 h 526"/>
                <a:gd name="T82" fmla="*/ 2147483647 w 230"/>
                <a:gd name="T83" fmla="*/ 2147483647 h 526"/>
                <a:gd name="T84" fmla="*/ 2147483647 w 230"/>
                <a:gd name="T85" fmla="*/ 2147483647 h 526"/>
                <a:gd name="T86" fmla="*/ 2147483647 w 230"/>
                <a:gd name="T87" fmla="*/ 2147483647 h 526"/>
                <a:gd name="T88" fmla="*/ 2147483647 w 230"/>
                <a:gd name="T89" fmla="*/ 2147483647 h 526"/>
                <a:gd name="T90" fmla="*/ 2147483647 w 230"/>
                <a:gd name="T91" fmla="*/ 2147483647 h 526"/>
                <a:gd name="T92" fmla="*/ 2147483647 w 230"/>
                <a:gd name="T93" fmla="*/ 2147483647 h 526"/>
                <a:gd name="T94" fmla="*/ 2147483647 w 230"/>
                <a:gd name="T95" fmla="*/ 2147483647 h 526"/>
                <a:gd name="T96" fmla="*/ 2147483647 w 230"/>
                <a:gd name="T97" fmla="*/ 2147483647 h 526"/>
                <a:gd name="T98" fmla="*/ 2147483647 w 230"/>
                <a:gd name="T99" fmla="*/ 2147483647 h 526"/>
                <a:gd name="T100" fmla="*/ 2147483647 w 230"/>
                <a:gd name="T101" fmla="*/ 2147483647 h 526"/>
                <a:gd name="T102" fmla="*/ 2147483647 w 230"/>
                <a:gd name="T103" fmla="*/ 2147483647 h 526"/>
                <a:gd name="T104" fmla="*/ 2147483647 w 230"/>
                <a:gd name="T105" fmla="*/ 2147483647 h 526"/>
                <a:gd name="T106" fmla="*/ 2147483647 w 230"/>
                <a:gd name="T107" fmla="*/ 2147483647 h 526"/>
                <a:gd name="T108" fmla="*/ 2147483647 w 230"/>
                <a:gd name="T109" fmla="*/ 2147483647 h 5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0"/>
                <a:gd name="T166" fmla="*/ 0 h 526"/>
                <a:gd name="T167" fmla="*/ 230 w 230"/>
                <a:gd name="T168" fmla="*/ 526 h 52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0" h="526">
                  <a:moveTo>
                    <a:pt x="185" y="0"/>
                  </a:moveTo>
                  <a:lnTo>
                    <a:pt x="188" y="3"/>
                  </a:lnTo>
                  <a:lnTo>
                    <a:pt x="191" y="5"/>
                  </a:lnTo>
                  <a:lnTo>
                    <a:pt x="194" y="7"/>
                  </a:lnTo>
                  <a:lnTo>
                    <a:pt x="197" y="10"/>
                  </a:lnTo>
                  <a:lnTo>
                    <a:pt x="200" y="12"/>
                  </a:lnTo>
                  <a:lnTo>
                    <a:pt x="203" y="15"/>
                  </a:lnTo>
                  <a:lnTo>
                    <a:pt x="206" y="18"/>
                  </a:lnTo>
                  <a:lnTo>
                    <a:pt x="209" y="21"/>
                  </a:lnTo>
                  <a:lnTo>
                    <a:pt x="212" y="24"/>
                  </a:lnTo>
                  <a:lnTo>
                    <a:pt x="214" y="27"/>
                  </a:lnTo>
                  <a:lnTo>
                    <a:pt x="217" y="30"/>
                  </a:lnTo>
                  <a:lnTo>
                    <a:pt x="219" y="33"/>
                  </a:lnTo>
                  <a:lnTo>
                    <a:pt x="221" y="37"/>
                  </a:lnTo>
                  <a:lnTo>
                    <a:pt x="223" y="41"/>
                  </a:lnTo>
                  <a:lnTo>
                    <a:pt x="225" y="44"/>
                  </a:lnTo>
                  <a:lnTo>
                    <a:pt x="227" y="48"/>
                  </a:lnTo>
                  <a:lnTo>
                    <a:pt x="228" y="52"/>
                  </a:lnTo>
                  <a:lnTo>
                    <a:pt x="229" y="56"/>
                  </a:lnTo>
                  <a:lnTo>
                    <a:pt x="229" y="60"/>
                  </a:lnTo>
                  <a:lnTo>
                    <a:pt x="230" y="64"/>
                  </a:lnTo>
                  <a:lnTo>
                    <a:pt x="230" y="68"/>
                  </a:lnTo>
                  <a:lnTo>
                    <a:pt x="229" y="69"/>
                  </a:lnTo>
                  <a:lnTo>
                    <a:pt x="229" y="73"/>
                  </a:lnTo>
                  <a:lnTo>
                    <a:pt x="228" y="77"/>
                  </a:lnTo>
                  <a:lnTo>
                    <a:pt x="226" y="81"/>
                  </a:lnTo>
                  <a:lnTo>
                    <a:pt x="224" y="85"/>
                  </a:lnTo>
                  <a:lnTo>
                    <a:pt x="222" y="88"/>
                  </a:lnTo>
                  <a:lnTo>
                    <a:pt x="220" y="92"/>
                  </a:lnTo>
                  <a:lnTo>
                    <a:pt x="217" y="95"/>
                  </a:lnTo>
                  <a:lnTo>
                    <a:pt x="215" y="98"/>
                  </a:lnTo>
                  <a:lnTo>
                    <a:pt x="211" y="101"/>
                  </a:lnTo>
                  <a:lnTo>
                    <a:pt x="208" y="104"/>
                  </a:lnTo>
                  <a:lnTo>
                    <a:pt x="204" y="106"/>
                  </a:lnTo>
                  <a:lnTo>
                    <a:pt x="201" y="108"/>
                  </a:lnTo>
                  <a:lnTo>
                    <a:pt x="197" y="110"/>
                  </a:lnTo>
                  <a:lnTo>
                    <a:pt x="194" y="111"/>
                  </a:lnTo>
                  <a:lnTo>
                    <a:pt x="190" y="113"/>
                  </a:lnTo>
                  <a:lnTo>
                    <a:pt x="187" y="115"/>
                  </a:lnTo>
                  <a:lnTo>
                    <a:pt x="183" y="117"/>
                  </a:lnTo>
                  <a:lnTo>
                    <a:pt x="179" y="119"/>
                  </a:lnTo>
                  <a:lnTo>
                    <a:pt x="178" y="120"/>
                  </a:lnTo>
                  <a:lnTo>
                    <a:pt x="174" y="122"/>
                  </a:lnTo>
                  <a:lnTo>
                    <a:pt x="171" y="125"/>
                  </a:lnTo>
                  <a:lnTo>
                    <a:pt x="168" y="127"/>
                  </a:lnTo>
                  <a:lnTo>
                    <a:pt x="165" y="130"/>
                  </a:lnTo>
                  <a:lnTo>
                    <a:pt x="162" y="133"/>
                  </a:lnTo>
                  <a:lnTo>
                    <a:pt x="159" y="137"/>
                  </a:lnTo>
                  <a:lnTo>
                    <a:pt x="156" y="140"/>
                  </a:lnTo>
                  <a:lnTo>
                    <a:pt x="154" y="144"/>
                  </a:lnTo>
                  <a:lnTo>
                    <a:pt x="151" y="147"/>
                  </a:lnTo>
                  <a:lnTo>
                    <a:pt x="149" y="151"/>
                  </a:lnTo>
                  <a:lnTo>
                    <a:pt x="147" y="155"/>
                  </a:lnTo>
                  <a:lnTo>
                    <a:pt x="146" y="159"/>
                  </a:lnTo>
                  <a:lnTo>
                    <a:pt x="144" y="163"/>
                  </a:lnTo>
                  <a:lnTo>
                    <a:pt x="143" y="167"/>
                  </a:lnTo>
                  <a:lnTo>
                    <a:pt x="141" y="171"/>
                  </a:lnTo>
                  <a:lnTo>
                    <a:pt x="140" y="175"/>
                  </a:lnTo>
                  <a:lnTo>
                    <a:pt x="140" y="180"/>
                  </a:lnTo>
                  <a:lnTo>
                    <a:pt x="139" y="184"/>
                  </a:lnTo>
                  <a:lnTo>
                    <a:pt x="139" y="188"/>
                  </a:lnTo>
                  <a:lnTo>
                    <a:pt x="139" y="192"/>
                  </a:lnTo>
                  <a:lnTo>
                    <a:pt x="140" y="196"/>
                  </a:lnTo>
                  <a:lnTo>
                    <a:pt x="140" y="200"/>
                  </a:lnTo>
                  <a:lnTo>
                    <a:pt x="141" y="202"/>
                  </a:lnTo>
                  <a:lnTo>
                    <a:pt x="142" y="206"/>
                  </a:lnTo>
                  <a:lnTo>
                    <a:pt x="143" y="210"/>
                  </a:lnTo>
                  <a:lnTo>
                    <a:pt x="144" y="213"/>
                  </a:lnTo>
                  <a:lnTo>
                    <a:pt x="146" y="217"/>
                  </a:lnTo>
                  <a:lnTo>
                    <a:pt x="148" y="220"/>
                  </a:lnTo>
                  <a:lnTo>
                    <a:pt x="150" y="224"/>
                  </a:lnTo>
                  <a:lnTo>
                    <a:pt x="152" y="228"/>
                  </a:lnTo>
                  <a:lnTo>
                    <a:pt x="154" y="231"/>
                  </a:lnTo>
                  <a:lnTo>
                    <a:pt x="156" y="235"/>
                  </a:lnTo>
                  <a:lnTo>
                    <a:pt x="158" y="240"/>
                  </a:lnTo>
                  <a:lnTo>
                    <a:pt x="160" y="243"/>
                  </a:lnTo>
                  <a:lnTo>
                    <a:pt x="161" y="247"/>
                  </a:lnTo>
                  <a:lnTo>
                    <a:pt x="163" y="251"/>
                  </a:lnTo>
                  <a:lnTo>
                    <a:pt x="164" y="255"/>
                  </a:lnTo>
                  <a:lnTo>
                    <a:pt x="165" y="258"/>
                  </a:lnTo>
                  <a:lnTo>
                    <a:pt x="166" y="262"/>
                  </a:lnTo>
                  <a:lnTo>
                    <a:pt x="167" y="266"/>
                  </a:lnTo>
                  <a:lnTo>
                    <a:pt x="168" y="270"/>
                  </a:lnTo>
                  <a:lnTo>
                    <a:pt x="168" y="274"/>
                  </a:lnTo>
                  <a:lnTo>
                    <a:pt x="169" y="278"/>
                  </a:lnTo>
                  <a:lnTo>
                    <a:pt x="169" y="282"/>
                  </a:lnTo>
                  <a:lnTo>
                    <a:pt x="170" y="286"/>
                  </a:lnTo>
                  <a:lnTo>
                    <a:pt x="170" y="290"/>
                  </a:lnTo>
                  <a:lnTo>
                    <a:pt x="170" y="294"/>
                  </a:lnTo>
                  <a:lnTo>
                    <a:pt x="170" y="298"/>
                  </a:lnTo>
                  <a:lnTo>
                    <a:pt x="170" y="302"/>
                  </a:lnTo>
                  <a:lnTo>
                    <a:pt x="170" y="307"/>
                  </a:lnTo>
                  <a:lnTo>
                    <a:pt x="170" y="309"/>
                  </a:lnTo>
                  <a:lnTo>
                    <a:pt x="170" y="313"/>
                  </a:lnTo>
                  <a:lnTo>
                    <a:pt x="169" y="317"/>
                  </a:lnTo>
                  <a:lnTo>
                    <a:pt x="169" y="321"/>
                  </a:lnTo>
                  <a:lnTo>
                    <a:pt x="169" y="325"/>
                  </a:lnTo>
                  <a:lnTo>
                    <a:pt x="168" y="329"/>
                  </a:lnTo>
                  <a:lnTo>
                    <a:pt x="167" y="333"/>
                  </a:lnTo>
                  <a:lnTo>
                    <a:pt x="167" y="337"/>
                  </a:lnTo>
                  <a:lnTo>
                    <a:pt x="166" y="340"/>
                  </a:lnTo>
                  <a:lnTo>
                    <a:pt x="165" y="344"/>
                  </a:lnTo>
                  <a:lnTo>
                    <a:pt x="164" y="348"/>
                  </a:lnTo>
                  <a:lnTo>
                    <a:pt x="163" y="352"/>
                  </a:lnTo>
                  <a:lnTo>
                    <a:pt x="162" y="356"/>
                  </a:lnTo>
                  <a:lnTo>
                    <a:pt x="161" y="360"/>
                  </a:lnTo>
                  <a:lnTo>
                    <a:pt x="160" y="364"/>
                  </a:lnTo>
                  <a:lnTo>
                    <a:pt x="159" y="368"/>
                  </a:lnTo>
                  <a:lnTo>
                    <a:pt x="158" y="372"/>
                  </a:lnTo>
                  <a:lnTo>
                    <a:pt x="157" y="375"/>
                  </a:lnTo>
                  <a:lnTo>
                    <a:pt x="155" y="380"/>
                  </a:lnTo>
                  <a:lnTo>
                    <a:pt x="154" y="384"/>
                  </a:lnTo>
                  <a:lnTo>
                    <a:pt x="152" y="388"/>
                  </a:lnTo>
                  <a:lnTo>
                    <a:pt x="151" y="391"/>
                  </a:lnTo>
                  <a:lnTo>
                    <a:pt x="149" y="395"/>
                  </a:lnTo>
                  <a:lnTo>
                    <a:pt x="148" y="399"/>
                  </a:lnTo>
                  <a:lnTo>
                    <a:pt x="146" y="403"/>
                  </a:lnTo>
                  <a:lnTo>
                    <a:pt x="144" y="406"/>
                  </a:lnTo>
                  <a:lnTo>
                    <a:pt x="142" y="410"/>
                  </a:lnTo>
                  <a:lnTo>
                    <a:pt x="141" y="414"/>
                  </a:lnTo>
                  <a:lnTo>
                    <a:pt x="139" y="418"/>
                  </a:lnTo>
                  <a:lnTo>
                    <a:pt x="137" y="421"/>
                  </a:lnTo>
                  <a:lnTo>
                    <a:pt x="135" y="425"/>
                  </a:lnTo>
                  <a:lnTo>
                    <a:pt x="133" y="428"/>
                  </a:lnTo>
                  <a:lnTo>
                    <a:pt x="131" y="432"/>
                  </a:lnTo>
                  <a:lnTo>
                    <a:pt x="129" y="435"/>
                  </a:lnTo>
                  <a:lnTo>
                    <a:pt x="127" y="439"/>
                  </a:lnTo>
                  <a:lnTo>
                    <a:pt x="124" y="442"/>
                  </a:lnTo>
                  <a:lnTo>
                    <a:pt x="122" y="445"/>
                  </a:lnTo>
                  <a:lnTo>
                    <a:pt x="120" y="449"/>
                  </a:lnTo>
                  <a:lnTo>
                    <a:pt x="117" y="452"/>
                  </a:lnTo>
                  <a:lnTo>
                    <a:pt x="115" y="455"/>
                  </a:lnTo>
                  <a:lnTo>
                    <a:pt x="112" y="458"/>
                  </a:lnTo>
                  <a:lnTo>
                    <a:pt x="110" y="461"/>
                  </a:lnTo>
                  <a:lnTo>
                    <a:pt x="107" y="464"/>
                  </a:lnTo>
                  <a:lnTo>
                    <a:pt x="104" y="467"/>
                  </a:lnTo>
                  <a:lnTo>
                    <a:pt x="101" y="470"/>
                  </a:lnTo>
                  <a:lnTo>
                    <a:pt x="99" y="473"/>
                  </a:lnTo>
                  <a:lnTo>
                    <a:pt x="96" y="475"/>
                  </a:lnTo>
                  <a:lnTo>
                    <a:pt x="93" y="478"/>
                  </a:lnTo>
                  <a:lnTo>
                    <a:pt x="90" y="480"/>
                  </a:lnTo>
                  <a:lnTo>
                    <a:pt x="87" y="483"/>
                  </a:lnTo>
                  <a:lnTo>
                    <a:pt x="84" y="485"/>
                  </a:lnTo>
                  <a:lnTo>
                    <a:pt x="81" y="487"/>
                  </a:lnTo>
                  <a:lnTo>
                    <a:pt x="78" y="490"/>
                  </a:lnTo>
                  <a:lnTo>
                    <a:pt x="74" y="492"/>
                  </a:lnTo>
                  <a:lnTo>
                    <a:pt x="71" y="494"/>
                  </a:lnTo>
                  <a:lnTo>
                    <a:pt x="68" y="496"/>
                  </a:lnTo>
                  <a:lnTo>
                    <a:pt x="64" y="498"/>
                  </a:lnTo>
                  <a:lnTo>
                    <a:pt x="61" y="500"/>
                  </a:lnTo>
                  <a:lnTo>
                    <a:pt x="57" y="502"/>
                  </a:lnTo>
                  <a:lnTo>
                    <a:pt x="54" y="504"/>
                  </a:lnTo>
                  <a:lnTo>
                    <a:pt x="50" y="505"/>
                  </a:lnTo>
                  <a:lnTo>
                    <a:pt x="47" y="507"/>
                  </a:lnTo>
                  <a:lnTo>
                    <a:pt x="43" y="509"/>
                  </a:lnTo>
                  <a:lnTo>
                    <a:pt x="39" y="510"/>
                  </a:lnTo>
                  <a:lnTo>
                    <a:pt x="35" y="512"/>
                  </a:lnTo>
                  <a:lnTo>
                    <a:pt x="32" y="514"/>
                  </a:lnTo>
                  <a:lnTo>
                    <a:pt x="28" y="515"/>
                  </a:lnTo>
                  <a:lnTo>
                    <a:pt x="24" y="517"/>
                  </a:lnTo>
                  <a:lnTo>
                    <a:pt x="20" y="518"/>
                  </a:lnTo>
                  <a:lnTo>
                    <a:pt x="17" y="520"/>
                  </a:lnTo>
                  <a:lnTo>
                    <a:pt x="13" y="521"/>
                  </a:lnTo>
                  <a:lnTo>
                    <a:pt x="9" y="523"/>
                  </a:lnTo>
                  <a:lnTo>
                    <a:pt x="5" y="524"/>
                  </a:lnTo>
                  <a:lnTo>
                    <a:pt x="1" y="526"/>
                  </a:lnTo>
                  <a:lnTo>
                    <a:pt x="0" y="526"/>
                  </a:lnTo>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79" name="189 - Ομάδα">
            <a:extLst>
              <a:ext uri="{FF2B5EF4-FFF2-40B4-BE49-F238E27FC236}">
                <a16:creationId xmlns="" xmlns:a16="http://schemas.microsoft.com/office/drawing/2014/main" id="{60EBCEC5-F5AB-E64A-B82F-29F81691792A}"/>
              </a:ext>
            </a:extLst>
          </p:cNvPr>
          <p:cNvGrpSpPr>
            <a:grpSpLocks/>
          </p:cNvGrpSpPr>
          <p:nvPr/>
        </p:nvGrpSpPr>
        <p:grpSpPr bwMode="auto">
          <a:xfrm>
            <a:off x="8007199" y="842967"/>
            <a:ext cx="2206625" cy="1169987"/>
            <a:chOff x="1151111" y="1268760"/>
            <a:chExt cx="2206626" cy="1169988"/>
          </a:xfrm>
        </p:grpSpPr>
        <p:sp>
          <p:nvSpPr>
            <p:cNvPr id="80" name="Line 116">
              <a:extLst>
                <a:ext uri="{FF2B5EF4-FFF2-40B4-BE49-F238E27FC236}">
                  <a16:creationId xmlns="" xmlns:a16="http://schemas.microsoft.com/office/drawing/2014/main" id="{F667124A-A794-6E45-9989-F304EBBAFBDA}"/>
                </a:ext>
              </a:extLst>
            </p:cNvPr>
            <p:cNvSpPr>
              <a:spLocks noChangeShapeType="1"/>
            </p:cNvSpPr>
            <p:nvPr/>
          </p:nvSpPr>
          <p:spPr bwMode="auto">
            <a:xfrm flipV="1">
              <a:off x="1201911" y="1268760"/>
              <a:ext cx="2155825" cy="147638"/>
            </a:xfrm>
            <a:prstGeom prst="line">
              <a:avLst/>
            </a:prstGeom>
            <a:noFill/>
            <a:ln w="17463">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1" name="Freeform 117">
              <a:extLst>
                <a:ext uri="{FF2B5EF4-FFF2-40B4-BE49-F238E27FC236}">
                  <a16:creationId xmlns="" xmlns:a16="http://schemas.microsoft.com/office/drawing/2014/main" id="{D74A0FD2-C1F6-E843-956A-0080EA76E670}"/>
                </a:ext>
              </a:extLst>
            </p:cNvPr>
            <p:cNvSpPr>
              <a:spLocks/>
            </p:cNvSpPr>
            <p:nvPr/>
          </p:nvSpPr>
          <p:spPr bwMode="auto">
            <a:xfrm>
              <a:off x="2997374" y="1268760"/>
              <a:ext cx="360363" cy="704850"/>
            </a:xfrm>
            <a:custGeom>
              <a:avLst/>
              <a:gdLst>
                <a:gd name="T0" fmla="*/ 2147483647 w 100"/>
                <a:gd name="T1" fmla="*/ 0 h 196"/>
                <a:gd name="T2" fmla="*/ 2147483647 w 100"/>
                <a:gd name="T3" fmla="*/ 2147483647 h 196"/>
                <a:gd name="T4" fmla="*/ 2147483647 w 100"/>
                <a:gd name="T5" fmla="*/ 2147483647 h 196"/>
                <a:gd name="T6" fmla="*/ 2147483647 w 100"/>
                <a:gd name="T7" fmla="*/ 2147483647 h 196"/>
                <a:gd name="T8" fmla="*/ 2147483647 w 100"/>
                <a:gd name="T9" fmla="*/ 2147483647 h 196"/>
                <a:gd name="T10" fmla="*/ 2147483647 w 100"/>
                <a:gd name="T11" fmla="*/ 2147483647 h 196"/>
                <a:gd name="T12" fmla="*/ 2147483647 w 100"/>
                <a:gd name="T13" fmla="*/ 2147483647 h 196"/>
                <a:gd name="T14" fmla="*/ 2147483647 w 100"/>
                <a:gd name="T15" fmla="*/ 2147483647 h 196"/>
                <a:gd name="T16" fmla="*/ 2147483647 w 100"/>
                <a:gd name="T17" fmla="*/ 2147483647 h 196"/>
                <a:gd name="T18" fmla="*/ 2147483647 w 100"/>
                <a:gd name="T19" fmla="*/ 2147483647 h 196"/>
                <a:gd name="T20" fmla="*/ 2147483647 w 100"/>
                <a:gd name="T21" fmla="*/ 2147483647 h 196"/>
                <a:gd name="T22" fmla="*/ 2147483647 w 100"/>
                <a:gd name="T23" fmla="*/ 2147483647 h 196"/>
                <a:gd name="T24" fmla="*/ 2147483647 w 100"/>
                <a:gd name="T25" fmla="*/ 2147483647 h 196"/>
                <a:gd name="T26" fmla="*/ 2147483647 w 100"/>
                <a:gd name="T27" fmla="*/ 2147483647 h 196"/>
                <a:gd name="T28" fmla="*/ 2147483647 w 100"/>
                <a:gd name="T29" fmla="*/ 2147483647 h 196"/>
                <a:gd name="T30" fmla="*/ 2147483647 w 100"/>
                <a:gd name="T31" fmla="*/ 2147483647 h 196"/>
                <a:gd name="T32" fmla="*/ 2147483647 w 100"/>
                <a:gd name="T33" fmla="*/ 2147483647 h 196"/>
                <a:gd name="T34" fmla="*/ 2147483647 w 100"/>
                <a:gd name="T35" fmla="*/ 2147483647 h 196"/>
                <a:gd name="T36" fmla="*/ 2147483647 w 100"/>
                <a:gd name="T37" fmla="*/ 2147483647 h 196"/>
                <a:gd name="T38" fmla="*/ 2147483647 w 100"/>
                <a:gd name="T39" fmla="*/ 2147483647 h 196"/>
                <a:gd name="T40" fmla="*/ 2147483647 w 100"/>
                <a:gd name="T41" fmla="*/ 2147483647 h 196"/>
                <a:gd name="T42" fmla="*/ 2147483647 w 100"/>
                <a:gd name="T43" fmla="*/ 2147483647 h 196"/>
                <a:gd name="T44" fmla="*/ 2147483647 w 100"/>
                <a:gd name="T45" fmla="*/ 2147483647 h 196"/>
                <a:gd name="T46" fmla="*/ 2147483647 w 100"/>
                <a:gd name="T47" fmla="*/ 2147483647 h 196"/>
                <a:gd name="T48" fmla="*/ 2147483647 w 100"/>
                <a:gd name="T49" fmla="*/ 2147483647 h 196"/>
                <a:gd name="T50" fmla="*/ 2147483647 w 100"/>
                <a:gd name="T51" fmla="*/ 2147483647 h 196"/>
                <a:gd name="T52" fmla="*/ 2147483647 w 100"/>
                <a:gd name="T53" fmla="*/ 2147483647 h 196"/>
                <a:gd name="T54" fmla="*/ 2147483647 w 100"/>
                <a:gd name="T55" fmla="*/ 2147483647 h 196"/>
                <a:gd name="T56" fmla="*/ 2147483647 w 100"/>
                <a:gd name="T57" fmla="*/ 2147483647 h 196"/>
                <a:gd name="T58" fmla="*/ 2147483647 w 100"/>
                <a:gd name="T59" fmla="*/ 2147483647 h 196"/>
                <a:gd name="T60" fmla="*/ 2147483647 w 100"/>
                <a:gd name="T61" fmla="*/ 2147483647 h 196"/>
                <a:gd name="T62" fmla="*/ 2147483647 w 100"/>
                <a:gd name="T63" fmla="*/ 2147483647 h 196"/>
                <a:gd name="T64" fmla="*/ 2147483647 w 100"/>
                <a:gd name="T65" fmla="*/ 2147483647 h 196"/>
                <a:gd name="T66" fmla="*/ 2147483647 w 100"/>
                <a:gd name="T67" fmla="*/ 2147483647 h 196"/>
                <a:gd name="T68" fmla="*/ 0 w 100"/>
                <a:gd name="T69" fmla="*/ 2147483647 h 196"/>
                <a:gd name="T70" fmla="*/ 0 w 100"/>
                <a:gd name="T71" fmla="*/ 2147483647 h 196"/>
                <a:gd name="T72" fmla="*/ 0 w 100"/>
                <a:gd name="T73" fmla="*/ 2147483647 h 196"/>
                <a:gd name="T74" fmla="*/ 0 w 100"/>
                <a:gd name="T75" fmla="*/ 2147483647 h 196"/>
                <a:gd name="T76" fmla="*/ 0 w 100"/>
                <a:gd name="T77" fmla="*/ 2147483647 h 196"/>
                <a:gd name="T78" fmla="*/ 0 w 100"/>
                <a:gd name="T79" fmla="*/ 2147483647 h 196"/>
                <a:gd name="T80" fmla="*/ 0 w 100"/>
                <a:gd name="T81" fmla="*/ 2147483647 h 196"/>
                <a:gd name="T82" fmla="*/ 2147483647 w 100"/>
                <a:gd name="T83" fmla="*/ 2147483647 h 196"/>
                <a:gd name="T84" fmla="*/ 2147483647 w 100"/>
                <a:gd name="T85" fmla="*/ 2147483647 h 196"/>
                <a:gd name="T86" fmla="*/ 2147483647 w 100"/>
                <a:gd name="T87" fmla="*/ 2147483647 h 196"/>
                <a:gd name="T88" fmla="*/ 2147483647 w 100"/>
                <a:gd name="T89" fmla="*/ 2147483647 h 196"/>
                <a:gd name="T90" fmla="*/ 2147483647 w 100"/>
                <a:gd name="T91" fmla="*/ 2147483647 h 196"/>
                <a:gd name="T92" fmla="*/ 2147483647 w 100"/>
                <a:gd name="T93" fmla="*/ 2147483647 h 196"/>
                <a:gd name="T94" fmla="*/ 2147483647 w 100"/>
                <a:gd name="T95" fmla="*/ 2147483647 h 196"/>
                <a:gd name="T96" fmla="*/ 2147483647 w 100"/>
                <a:gd name="T97" fmla="*/ 2147483647 h 196"/>
                <a:gd name="T98" fmla="*/ 2147483647 w 100"/>
                <a:gd name="T99" fmla="*/ 2147483647 h 196"/>
                <a:gd name="T100" fmla="*/ 2147483647 w 100"/>
                <a:gd name="T101" fmla="*/ 2147483647 h 196"/>
                <a:gd name="T102" fmla="*/ 2147483647 w 100"/>
                <a:gd name="T103" fmla="*/ 2147483647 h 196"/>
                <a:gd name="T104" fmla="*/ 2147483647 w 100"/>
                <a:gd name="T105" fmla="*/ 2147483647 h 196"/>
                <a:gd name="T106" fmla="*/ 2147483647 w 100"/>
                <a:gd name="T107" fmla="*/ 2147483647 h 196"/>
                <a:gd name="T108" fmla="*/ 2147483647 w 100"/>
                <a:gd name="T109" fmla="*/ 2147483647 h 196"/>
                <a:gd name="T110" fmla="*/ 2147483647 w 100"/>
                <a:gd name="T111" fmla="*/ 2147483647 h 196"/>
                <a:gd name="T112" fmla="*/ 2147483647 w 100"/>
                <a:gd name="T113" fmla="*/ 2147483647 h 196"/>
                <a:gd name="T114" fmla="*/ 2147483647 w 100"/>
                <a:gd name="T115" fmla="*/ 2147483647 h 196"/>
                <a:gd name="T116" fmla="*/ 2147483647 w 100"/>
                <a:gd name="T117" fmla="*/ 2147483647 h 196"/>
                <a:gd name="T118" fmla="*/ 2147483647 w 100"/>
                <a:gd name="T119" fmla="*/ 2147483647 h 196"/>
                <a:gd name="T120" fmla="*/ 2147483647 w 100"/>
                <a:gd name="T121" fmla="*/ 2147483647 h 196"/>
                <a:gd name="T122" fmla="*/ 2147483647 w 100"/>
                <a:gd name="T123" fmla="*/ 2147483647 h 196"/>
                <a:gd name="T124" fmla="*/ 2147483647 w 100"/>
                <a:gd name="T125" fmla="*/ 2147483647 h 1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0"/>
                <a:gd name="T190" fmla="*/ 0 h 196"/>
                <a:gd name="T191" fmla="*/ 100 w 100"/>
                <a:gd name="T192" fmla="*/ 196 h 19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0" h="196">
                  <a:moveTo>
                    <a:pt x="100" y="0"/>
                  </a:moveTo>
                  <a:lnTo>
                    <a:pt x="96" y="2"/>
                  </a:lnTo>
                  <a:lnTo>
                    <a:pt x="92" y="4"/>
                  </a:lnTo>
                  <a:lnTo>
                    <a:pt x="88" y="7"/>
                  </a:lnTo>
                  <a:lnTo>
                    <a:pt x="83" y="9"/>
                  </a:lnTo>
                  <a:lnTo>
                    <a:pt x="79" y="11"/>
                  </a:lnTo>
                  <a:lnTo>
                    <a:pt x="75" y="13"/>
                  </a:lnTo>
                  <a:lnTo>
                    <a:pt x="71" y="15"/>
                  </a:lnTo>
                  <a:lnTo>
                    <a:pt x="67" y="17"/>
                  </a:lnTo>
                  <a:lnTo>
                    <a:pt x="64" y="20"/>
                  </a:lnTo>
                  <a:lnTo>
                    <a:pt x="60" y="22"/>
                  </a:lnTo>
                  <a:lnTo>
                    <a:pt x="56" y="24"/>
                  </a:lnTo>
                  <a:lnTo>
                    <a:pt x="52" y="26"/>
                  </a:lnTo>
                  <a:lnTo>
                    <a:pt x="48" y="29"/>
                  </a:lnTo>
                  <a:lnTo>
                    <a:pt x="45" y="31"/>
                  </a:lnTo>
                  <a:lnTo>
                    <a:pt x="41" y="33"/>
                  </a:lnTo>
                  <a:lnTo>
                    <a:pt x="38" y="36"/>
                  </a:lnTo>
                  <a:lnTo>
                    <a:pt x="35" y="38"/>
                  </a:lnTo>
                  <a:lnTo>
                    <a:pt x="32" y="41"/>
                  </a:lnTo>
                  <a:lnTo>
                    <a:pt x="29" y="43"/>
                  </a:lnTo>
                  <a:lnTo>
                    <a:pt x="26" y="46"/>
                  </a:lnTo>
                  <a:lnTo>
                    <a:pt x="23" y="48"/>
                  </a:lnTo>
                  <a:lnTo>
                    <a:pt x="20" y="51"/>
                  </a:lnTo>
                  <a:lnTo>
                    <a:pt x="18" y="54"/>
                  </a:lnTo>
                  <a:lnTo>
                    <a:pt x="15" y="57"/>
                  </a:lnTo>
                  <a:lnTo>
                    <a:pt x="13" y="59"/>
                  </a:lnTo>
                  <a:lnTo>
                    <a:pt x="11" y="62"/>
                  </a:lnTo>
                  <a:lnTo>
                    <a:pt x="9" y="65"/>
                  </a:lnTo>
                  <a:lnTo>
                    <a:pt x="7" y="68"/>
                  </a:lnTo>
                  <a:lnTo>
                    <a:pt x="6" y="71"/>
                  </a:lnTo>
                  <a:lnTo>
                    <a:pt x="4" y="74"/>
                  </a:lnTo>
                  <a:lnTo>
                    <a:pt x="3" y="77"/>
                  </a:lnTo>
                  <a:lnTo>
                    <a:pt x="2" y="81"/>
                  </a:lnTo>
                  <a:lnTo>
                    <a:pt x="1" y="84"/>
                  </a:lnTo>
                  <a:lnTo>
                    <a:pt x="0" y="87"/>
                  </a:lnTo>
                  <a:lnTo>
                    <a:pt x="0" y="91"/>
                  </a:lnTo>
                  <a:lnTo>
                    <a:pt x="0" y="94"/>
                  </a:lnTo>
                  <a:lnTo>
                    <a:pt x="0" y="98"/>
                  </a:lnTo>
                  <a:lnTo>
                    <a:pt x="0" y="101"/>
                  </a:lnTo>
                  <a:lnTo>
                    <a:pt x="0" y="105"/>
                  </a:lnTo>
                  <a:lnTo>
                    <a:pt x="0" y="109"/>
                  </a:lnTo>
                  <a:lnTo>
                    <a:pt x="1" y="113"/>
                  </a:lnTo>
                  <a:lnTo>
                    <a:pt x="1" y="116"/>
                  </a:lnTo>
                  <a:lnTo>
                    <a:pt x="2" y="120"/>
                  </a:lnTo>
                  <a:lnTo>
                    <a:pt x="3" y="124"/>
                  </a:lnTo>
                  <a:lnTo>
                    <a:pt x="4" y="128"/>
                  </a:lnTo>
                  <a:lnTo>
                    <a:pt x="5" y="132"/>
                  </a:lnTo>
                  <a:lnTo>
                    <a:pt x="6" y="136"/>
                  </a:lnTo>
                  <a:lnTo>
                    <a:pt x="7" y="140"/>
                  </a:lnTo>
                  <a:lnTo>
                    <a:pt x="8" y="144"/>
                  </a:lnTo>
                  <a:lnTo>
                    <a:pt x="10" y="148"/>
                  </a:lnTo>
                  <a:lnTo>
                    <a:pt x="11" y="152"/>
                  </a:lnTo>
                  <a:lnTo>
                    <a:pt x="13" y="156"/>
                  </a:lnTo>
                  <a:lnTo>
                    <a:pt x="14" y="161"/>
                  </a:lnTo>
                  <a:lnTo>
                    <a:pt x="16" y="165"/>
                  </a:lnTo>
                  <a:lnTo>
                    <a:pt x="18" y="169"/>
                  </a:lnTo>
                  <a:lnTo>
                    <a:pt x="20" y="173"/>
                  </a:lnTo>
                  <a:lnTo>
                    <a:pt x="21" y="177"/>
                  </a:lnTo>
                  <a:lnTo>
                    <a:pt x="23" y="182"/>
                  </a:lnTo>
                  <a:lnTo>
                    <a:pt x="25" y="186"/>
                  </a:lnTo>
                  <a:lnTo>
                    <a:pt x="27" y="190"/>
                  </a:lnTo>
                  <a:lnTo>
                    <a:pt x="29" y="194"/>
                  </a:lnTo>
                  <a:lnTo>
                    <a:pt x="30" y="196"/>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2" name="Freeform 118">
              <a:extLst>
                <a:ext uri="{FF2B5EF4-FFF2-40B4-BE49-F238E27FC236}">
                  <a16:creationId xmlns="" xmlns:a16="http://schemas.microsoft.com/office/drawing/2014/main" id="{4E931B78-F56D-5545-917A-0C6EE789C7AC}"/>
                </a:ext>
              </a:extLst>
            </p:cNvPr>
            <p:cNvSpPr>
              <a:spLocks/>
            </p:cNvSpPr>
            <p:nvPr/>
          </p:nvSpPr>
          <p:spPr bwMode="auto">
            <a:xfrm>
              <a:off x="2903711" y="1987898"/>
              <a:ext cx="288925" cy="411163"/>
            </a:xfrm>
            <a:custGeom>
              <a:avLst/>
              <a:gdLst>
                <a:gd name="T0" fmla="*/ 2147483647 w 182"/>
                <a:gd name="T1" fmla="*/ 2147483647 h 259"/>
                <a:gd name="T2" fmla="*/ 0 w 182"/>
                <a:gd name="T3" fmla="*/ 2147483647 h 259"/>
                <a:gd name="T4" fmla="*/ 2147483647 w 182"/>
                <a:gd name="T5" fmla="*/ 2147483647 h 259"/>
                <a:gd name="T6" fmla="*/ 2147483647 w 182"/>
                <a:gd name="T7" fmla="*/ 2147483647 h 259"/>
                <a:gd name="T8" fmla="*/ 2147483647 w 182"/>
                <a:gd name="T9" fmla="*/ 2147483647 h 259"/>
                <a:gd name="T10" fmla="*/ 2147483647 w 182"/>
                <a:gd name="T11" fmla="*/ 2147483647 h 259"/>
                <a:gd name="T12" fmla="*/ 2147483647 w 182"/>
                <a:gd name="T13" fmla="*/ 2147483647 h 259"/>
                <a:gd name="T14" fmla="*/ 2147483647 w 182"/>
                <a:gd name="T15" fmla="*/ 2147483647 h 259"/>
                <a:gd name="T16" fmla="*/ 2147483647 w 182"/>
                <a:gd name="T17" fmla="*/ 2147483647 h 259"/>
                <a:gd name="T18" fmla="*/ 2147483647 w 182"/>
                <a:gd name="T19" fmla="*/ 2147483647 h 259"/>
                <a:gd name="T20" fmla="*/ 2147483647 w 182"/>
                <a:gd name="T21" fmla="*/ 2147483647 h 259"/>
                <a:gd name="T22" fmla="*/ 2147483647 w 182"/>
                <a:gd name="T23" fmla="*/ 2147483647 h 259"/>
                <a:gd name="T24" fmla="*/ 2147483647 w 182"/>
                <a:gd name="T25" fmla="*/ 2147483647 h 259"/>
                <a:gd name="T26" fmla="*/ 2147483647 w 182"/>
                <a:gd name="T27" fmla="*/ 2147483647 h 259"/>
                <a:gd name="T28" fmla="*/ 2147483647 w 182"/>
                <a:gd name="T29" fmla="*/ 2147483647 h 259"/>
                <a:gd name="T30" fmla="*/ 2147483647 w 182"/>
                <a:gd name="T31" fmla="*/ 2147483647 h 259"/>
                <a:gd name="T32" fmla="*/ 2147483647 w 182"/>
                <a:gd name="T33" fmla="*/ 2147483647 h 259"/>
                <a:gd name="T34" fmla="*/ 2147483647 w 182"/>
                <a:gd name="T35" fmla="*/ 2147483647 h 259"/>
                <a:gd name="T36" fmla="*/ 2147483647 w 182"/>
                <a:gd name="T37" fmla="*/ 0 h 259"/>
                <a:gd name="T38" fmla="*/ 2147483647 w 182"/>
                <a:gd name="T39" fmla="*/ 2147483647 h 259"/>
                <a:gd name="T40" fmla="*/ 2147483647 w 182"/>
                <a:gd name="T41" fmla="*/ 2147483647 h 259"/>
                <a:gd name="T42" fmla="*/ 2147483647 w 182"/>
                <a:gd name="T43" fmla="*/ 2147483647 h 259"/>
                <a:gd name="T44" fmla="*/ 2147483647 w 182"/>
                <a:gd name="T45" fmla="*/ 2147483647 h 259"/>
                <a:gd name="T46" fmla="*/ 2147483647 w 182"/>
                <a:gd name="T47" fmla="*/ 2147483647 h 259"/>
                <a:gd name="T48" fmla="*/ 2147483647 w 182"/>
                <a:gd name="T49" fmla="*/ 2147483647 h 259"/>
                <a:gd name="T50" fmla="*/ 2147483647 w 182"/>
                <a:gd name="T51" fmla="*/ 2147483647 h 259"/>
                <a:gd name="T52" fmla="*/ 2147483647 w 182"/>
                <a:gd name="T53" fmla="*/ 2147483647 h 259"/>
                <a:gd name="T54" fmla="*/ 2147483647 w 182"/>
                <a:gd name="T55" fmla="*/ 2147483647 h 259"/>
                <a:gd name="T56" fmla="*/ 2147483647 w 182"/>
                <a:gd name="T57" fmla="*/ 2147483647 h 2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259"/>
                <a:gd name="T89" fmla="*/ 182 w 182"/>
                <a:gd name="T90" fmla="*/ 259 h 2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259">
                  <a:moveTo>
                    <a:pt x="3" y="57"/>
                  </a:moveTo>
                  <a:lnTo>
                    <a:pt x="0" y="73"/>
                  </a:lnTo>
                  <a:lnTo>
                    <a:pt x="12" y="98"/>
                  </a:lnTo>
                  <a:lnTo>
                    <a:pt x="32" y="118"/>
                  </a:lnTo>
                  <a:lnTo>
                    <a:pt x="55" y="136"/>
                  </a:lnTo>
                  <a:lnTo>
                    <a:pt x="84" y="166"/>
                  </a:lnTo>
                  <a:lnTo>
                    <a:pt x="107" y="198"/>
                  </a:lnTo>
                  <a:lnTo>
                    <a:pt x="112" y="218"/>
                  </a:lnTo>
                  <a:lnTo>
                    <a:pt x="125" y="234"/>
                  </a:lnTo>
                  <a:lnTo>
                    <a:pt x="150" y="256"/>
                  </a:lnTo>
                  <a:lnTo>
                    <a:pt x="161" y="259"/>
                  </a:lnTo>
                  <a:lnTo>
                    <a:pt x="168" y="254"/>
                  </a:lnTo>
                  <a:lnTo>
                    <a:pt x="177" y="213"/>
                  </a:lnTo>
                  <a:lnTo>
                    <a:pt x="182" y="161"/>
                  </a:lnTo>
                  <a:lnTo>
                    <a:pt x="180" y="107"/>
                  </a:lnTo>
                  <a:lnTo>
                    <a:pt x="168" y="68"/>
                  </a:lnTo>
                  <a:lnTo>
                    <a:pt x="159" y="36"/>
                  </a:lnTo>
                  <a:lnTo>
                    <a:pt x="146" y="16"/>
                  </a:lnTo>
                  <a:lnTo>
                    <a:pt x="127" y="0"/>
                  </a:lnTo>
                  <a:lnTo>
                    <a:pt x="118" y="9"/>
                  </a:lnTo>
                  <a:lnTo>
                    <a:pt x="114" y="25"/>
                  </a:lnTo>
                  <a:lnTo>
                    <a:pt x="109" y="59"/>
                  </a:lnTo>
                  <a:lnTo>
                    <a:pt x="100" y="73"/>
                  </a:lnTo>
                  <a:lnTo>
                    <a:pt x="93" y="82"/>
                  </a:lnTo>
                  <a:lnTo>
                    <a:pt x="71" y="84"/>
                  </a:lnTo>
                  <a:lnTo>
                    <a:pt x="48" y="71"/>
                  </a:lnTo>
                  <a:lnTo>
                    <a:pt x="32" y="59"/>
                  </a:lnTo>
                  <a:lnTo>
                    <a:pt x="14" y="55"/>
                  </a:lnTo>
                  <a:lnTo>
                    <a:pt x="3" y="57"/>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3" name="Freeform 119">
              <a:extLst>
                <a:ext uri="{FF2B5EF4-FFF2-40B4-BE49-F238E27FC236}">
                  <a16:creationId xmlns="" xmlns:a16="http://schemas.microsoft.com/office/drawing/2014/main" id="{406AD67F-0D54-3948-BAD8-66C85CDF4D93}"/>
                </a:ext>
              </a:extLst>
            </p:cNvPr>
            <p:cNvSpPr>
              <a:spLocks/>
            </p:cNvSpPr>
            <p:nvPr/>
          </p:nvSpPr>
          <p:spPr bwMode="auto">
            <a:xfrm>
              <a:off x="2792586" y="1581498"/>
              <a:ext cx="312738" cy="539750"/>
            </a:xfrm>
            <a:custGeom>
              <a:avLst/>
              <a:gdLst>
                <a:gd name="T0" fmla="*/ 2147483647 w 197"/>
                <a:gd name="T1" fmla="*/ 2147483647 h 340"/>
                <a:gd name="T2" fmla="*/ 2147483647 w 197"/>
                <a:gd name="T3" fmla="*/ 2147483647 h 340"/>
                <a:gd name="T4" fmla="*/ 2147483647 w 197"/>
                <a:gd name="T5" fmla="*/ 2147483647 h 340"/>
                <a:gd name="T6" fmla="*/ 2147483647 w 197"/>
                <a:gd name="T7" fmla="*/ 2147483647 h 340"/>
                <a:gd name="T8" fmla="*/ 2147483647 w 197"/>
                <a:gd name="T9" fmla="*/ 2147483647 h 340"/>
                <a:gd name="T10" fmla="*/ 2147483647 w 197"/>
                <a:gd name="T11" fmla="*/ 2147483647 h 340"/>
                <a:gd name="T12" fmla="*/ 2147483647 w 197"/>
                <a:gd name="T13" fmla="*/ 0 h 340"/>
                <a:gd name="T14" fmla="*/ 2147483647 w 197"/>
                <a:gd name="T15" fmla="*/ 0 h 340"/>
                <a:gd name="T16" fmla="*/ 2147483647 w 197"/>
                <a:gd name="T17" fmla="*/ 2147483647 h 340"/>
                <a:gd name="T18" fmla="*/ 0 w 197"/>
                <a:gd name="T19" fmla="*/ 2147483647 h 340"/>
                <a:gd name="T20" fmla="*/ 2147483647 w 197"/>
                <a:gd name="T21" fmla="*/ 2147483647 h 340"/>
                <a:gd name="T22" fmla="*/ 2147483647 w 197"/>
                <a:gd name="T23" fmla="*/ 2147483647 h 340"/>
                <a:gd name="T24" fmla="*/ 2147483647 w 197"/>
                <a:gd name="T25" fmla="*/ 2147483647 h 340"/>
                <a:gd name="T26" fmla="*/ 2147483647 w 197"/>
                <a:gd name="T27" fmla="*/ 2147483647 h 340"/>
                <a:gd name="T28" fmla="*/ 2147483647 w 197"/>
                <a:gd name="T29" fmla="*/ 2147483647 h 340"/>
                <a:gd name="T30" fmla="*/ 2147483647 w 197"/>
                <a:gd name="T31" fmla="*/ 2147483647 h 340"/>
                <a:gd name="T32" fmla="*/ 2147483647 w 197"/>
                <a:gd name="T33" fmla="*/ 2147483647 h 340"/>
                <a:gd name="T34" fmla="*/ 2147483647 w 197"/>
                <a:gd name="T35" fmla="*/ 2147483647 h 340"/>
                <a:gd name="T36" fmla="*/ 2147483647 w 197"/>
                <a:gd name="T37" fmla="*/ 2147483647 h 340"/>
                <a:gd name="T38" fmla="*/ 2147483647 w 197"/>
                <a:gd name="T39" fmla="*/ 2147483647 h 340"/>
                <a:gd name="T40" fmla="*/ 2147483647 w 197"/>
                <a:gd name="T41" fmla="*/ 2147483647 h 340"/>
                <a:gd name="T42" fmla="*/ 2147483647 w 197"/>
                <a:gd name="T43" fmla="*/ 2147483647 h 340"/>
                <a:gd name="T44" fmla="*/ 2147483647 w 197"/>
                <a:gd name="T45" fmla="*/ 2147483647 h 340"/>
                <a:gd name="T46" fmla="*/ 2147483647 w 197"/>
                <a:gd name="T47" fmla="*/ 2147483647 h 340"/>
                <a:gd name="T48" fmla="*/ 2147483647 w 197"/>
                <a:gd name="T49" fmla="*/ 2147483647 h 3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7"/>
                <a:gd name="T76" fmla="*/ 0 h 340"/>
                <a:gd name="T77" fmla="*/ 197 w 197"/>
                <a:gd name="T78" fmla="*/ 340 h 34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7" h="340">
                  <a:moveTo>
                    <a:pt x="197" y="256"/>
                  </a:moveTo>
                  <a:lnTo>
                    <a:pt x="177" y="211"/>
                  </a:lnTo>
                  <a:lnTo>
                    <a:pt x="143" y="147"/>
                  </a:lnTo>
                  <a:lnTo>
                    <a:pt x="116" y="104"/>
                  </a:lnTo>
                  <a:lnTo>
                    <a:pt x="91" y="63"/>
                  </a:lnTo>
                  <a:lnTo>
                    <a:pt x="52" y="25"/>
                  </a:lnTo>
                  <a:lnTo>
                    <a:pt x="25" y="0"/>
                  </a:lnTo>
                  <a:lnTo>
                    <a:pt x="14" y="0"/>
                  </a:lnTo>
                  <a:lnTo>
                    <a:pt x="2" y="11"/>
                  </a:lnTo>
                  <a:lnTo>
                    <a:pt x="0" y="59"/>
                  </a:lnTo>
                  <a:lnTo>
                    <a:pt x="9" y="125"/>
                  </a:lnTo>
                  <a:lnTo>
                    <a:pt x="21" y="175"/>
                  </a:lnTo>
                  <a:lnTo>
                    <a:pt x="36" y="227"/>
                  </a:lnTo>
                  <a:lnTo>
                    <a:pt x="64" y="288"/>
                  </a:lnTo>
                  <a:lnTo>
                    <a:pt x="73" y="313"/>
                  </a:lnTo>
                  <a:lnTo>
                    <a:pt x="84" y="311"/>
                  </a:lnTo>
                  <a:lnTo>
                    <a:pt x="102" y="315"/>
                  </a:lnTo>
                  <a:lnTo>
                    <a:pt x="118" y="327"/>
                  </a:lnTo>
                  <a:lnTo>
                    <a:pt x="141" y="340"/>
                  </a:lnTo>
                  <a:lnTo>
                    <a:pt x="163" y="338"/>
                  </a:lnTo>
                  <a:lnTo>
                    <a:pt x="170" y="329"/>
                  </a:lnTo>
                  <a:lnTo>
                    <a:pt x="179" y="315"/>
                  </a:lnTo>
                  <a:lnTo>
                    <a:pt x="184" y="281"/>
                  </a:lnTo>
                  <a:lnTo>
                    <a:pt x="188" y="265"/>
                  </a:lnTo>
                  <a:lnTo>
                    <a:pt x="197" y="256"/>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4" name="Freeform 120">
              <a:extLst>
                <a:ext uri="{FF2B5EF4-FFF2-40B4-BE49-F238E27FC236}">
                  <a16:creationId xmlns="" xmlns:a16="http://schemas.microsoft.com/office/drawing/2014/main" id="{A9254F2B-FBB0-C14E-B4CF-8F5893C7E729}"/>
                </a:ext>
              </a:extLst>
            </p:cNvPr>
            <p:cNvSpPr>
              <a:spLocks/>
            </p:cNvSpPr>
            <p:nvPr/>
          </p:nvSpPr>
          <p:spPr bwMode="auto">
            <a:xfrm>
              <a:off x="1724199" y="2030760"/>
              <a:ext cx="363538" cy="260350"/>
            </a:xfrm>
            <a:custGeom>
              <a:avLst/>
              <a:gdLst>
                <a:gd name="T0" fmla="*/ 2147483647 w 229"/>
                <a:gd name="T1" fmla="*/ 2147483647 h 164"/>
                <a:gd name="T2" fmla="*/ 2147483647 w 229"/>
                <a:gd name="T3" fmla="*/ 2147483647 h 164"/>
                <a:gd name="T4" fmla="*/ 2147483647 w 229"/>
                <a:gd name="T5" fmla="*/ 2147483647 h 164"/>
                <a:gd name="T6" fmla="*/ 0 w 229"/>
                <a:gd name="T7" fmla="*/ 2147483647 h 164"/>
                <a:gd name="T8" fmla="*/ 2147483647 w 229"/>
                <a:gd name="T9" fmla="*/ 2147483647 h 164"/>
                <a:gd name="T10" fmla="*/ 2147483647 w 229"/>
                <a:gd name="T11" fmla="*/ 2147483647 h 164"/>
                <a:gd name="T12" fmla="*/ 2147483647 w 229"/>
                <a:gd name="T13" fmla="*/ 2147483647 h 164"/>
                <a:gd name="T14" fmla="*/ 2147483647 w 229"/>
                <a:gd name="T15" fmla="*/ 2147483647 h 164"/>
                <a:gd name="T16" fmla="*/ 2147483647 w 229"/>
                <a:gd name="T17" fmla="*/ 2147483647 h 164"/>
                <a:gd name="T18" fmla="*/ 2147483647 w 229"/>
                <a:gd name="T19" fmla="*/ 2147483647 h 164"/>
                <a:gd name="T20" fmla="*/ 2147483647 w 229"/>
                <a:gd name="T21" fmla="*/ 2147483647 h 164"/>
                <a:gd name="T22" fmla="*/ 2147483647 w 229"/>
                <a:gd name="T23" fmla="*/ 2147483647 h 164"/>
                <a:gd name="T24" fmla="*/ 2147483647 w 229"/>
                <a:gd name="T25" fmla="*/ 2147483647 h 164"/>
                <a:gd name="T26" fmla="*/ 2147483647 w 229"/>
                <a:gd name="T27" fmla="*/ 2147483647 h 164"/>
                <a:gd name="T28" fmla="*/ 2147483647 w 229"/>
                <a:gd name="T29" fmla="*/ 2147483647 h 164"/>
                <a:gd name="T30" fmla="*/ 2147483647 w 229"/>
                <a:gd name="T31" fmla="*/ 2147483647 h 164"/>
                <a:gd name="T32" fmla="*/ 2147483647 w 229"/>
                <a:gd name="T33" fmla="*/ 2147483647 h 164"/>
                <a:gd name="T34" fmla="*/ 2147483647 w 229"/>
                <a:gd name="T35" fmla="*/ 2147483647 h 164"/>
                <a:gd name="T36" fmla="*/ 2147483647 w 229"/>
                <a:gd name="T37" fmla="*/ 2147483647 h 164"/>
                <a:gd name="T38" fmla="*/ 2147483647 w 229"/>
                <a:gd name="T39" fmla="*/ 2147483647 h 164"/>
                <a:gd name="T40" fmla="*/ 2147483647 w 229"/>
                <a:gd name="T41" fmla="*/ 2147483647 h 164"/>
                <a:gd name="T42" fmla="*/ 2147483647 w 229"/>
                <a:gd name="T43" fmla="*/ 2147483647 h 164"/>
                <a:gd name="T44" fmla="*/ 2147483647 w 229"/>
                <a:gd name="T45" fmla="*/ 2147483647 h 164"/>
                <a:gd name="T46" fmla="*/ 2147483647 w 229"/>
                <a:gd name="T47" fmla="*/ 2147483647 h 164"/>
                <a:gd name="T48" fmla="*/ 2147483647 w 229"/>
                <a:gd name="T49" fmla="*/ 2147483647 h 164"/>
                <a:gd name="T50" fmla="*/ 2147483647 w 229"/>
                <a:gd name="T51" fmla="*/ 2147483647 h 164"/>
                <a:gd name="T52" fmla="*/ 2147483647 w 229"/>
                <a:gd name="T53" fmla="*/ 2147483647 h 164"/>
                <a:gd name="T54" fmla="*/ 2147483647 w 229"/>
                <a:gd name="T55" fmla="*/ 2147483647 h 164"/>
                <a:gd name="T56" fmla="*/ 2147483647 w 229"/>
                <a:gd name="T57" fmla="*/ 2147483647 h 164"/>
                <a:gd name="T58" fmla="*/ 2147483647 w 229"/>
                <a:gd name="T59" fmla="*/ 2147483647 h 164"/>
                <a:gd name="T60" fmla="*/ 2147483647 w 229"/>
                <a:gd name="T61" fmla="*/ 0 h 164"/>
                <a:gd name="T62" fmla="*/ 2147483647 w 229"/>
                <a:gd name="T63" fmla="*/ 2147483647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9"/>
                <a:gd name="T97" fmla="*/ 0 h 164"/>
                <a:gd name="T98" fmla="*/ 229 w 229"/>
                <a:gd name="T99" fmla="*/ 164 h 1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9" h="164">
                  <a:moveTo>
                    <a:pt x="43" y="3"/>
                  </a:moveTo>
                  <a:lnTo>
                    <a:pt x="18" y="53"/>
                  </a:lnTo>
                  <a:lnTo>
                    <a:pt x="9" y="71"/>
                  </a:lnTo>
                  <a:lnTo>
                    <a:pt x="0" y="89"/>
                  </a:lnTo>
                  <a:lnTo>
                    <a:pt x="4" y="114"/>
                  </a:lnTo>
                  <a:lnTo>
                    <a:pt x="15" y="116"/>
                  </a:lnTo>
                  <a:lnTo>
                    <a:pt x="11" y="98"/>
                  </a:lnTo>
                  <a:lnTo>
                    <a:pt x="15" y="116"/>
                  </a:lnTo>
                  <a:lnTo>
                    <a:pt x="29" y="132"/>
                  </a:lnTo>
                  <a:lnTo>
                    <a:pt x="50" y="146"/>
                  </a:lnTo>
                  <a:lnTo>
                    <a:pt x="63" y="150"/>
                  </a:lnTo>
                  <a:lnTo>
                    <a:pt x="90" y="134"/>
                  </a:lnTo>
                  <a:lnTo>
                    <a:pt x="106" y="130"/>
                  </a:lnTo>
                  <a:lnTo>
                    <a:pt x="104" y="114"/>
                  </a:lnTo>
                  <a:lnTo>
                    <a:pt x="106" y="91"/>
                  </a:lnTo>
                  <a:lnTo>
                    <a:pt x="104" y="114"/>
                  </a:lnTo>
                  <a:lnTo>
                    <a:pt x="106" y="130"/>
                  </a:lnTo>
                  <a:lnTo>
                    <a:pt x="140" y="157"/>
                  </a:lnTo>
                  <a:lnTo>
                    <a:pt x="147" y="164"/>
                  </a:lnTo>
                  <a:lnTo>
                    <a:pt x="156" y="164"/>
                  </a:lnTo>
                  <a:lnTo>
                    <a:pt x="204" y="148"/>
                  </a:lnTo>
                  <a:lnTo>
                    <a:pt x="217" y="136"/>
                  </a:lnTo>
                  <a:lnTo>
                    <a:pt x="224" y="125"/>
                  </a:lnTo>
                  <a:lnTo>
                    <a:pt x="229" y="109"/>
                  </a:lnTo>
                  <a:lnTo>
                    <a:pt x="217" y="62"/>
                  </a:lnTo>
                  <a:lnTo>
                    <a:pt x="217" y="44"/>
                  </a:lnTo>
                  <a:lnTo>
                    <a:pt x="215" y="16"/>
                  </a:lnTo>
                  <a:lnTo>
                    <a:pt x="183" y="12"/>
                  </a:lnTo>
                  <a:lnTo>
                    <a:pt x="165" y="9"/>
                  </a:lnTo>
                  <a:lnTo>
                    <a:pt x="131" y="9"/>
                  </a:lnTo>
                  <a:lnTo>
                    <a:pt x="65" y="0"/>
                  </a:lnTo>
                  <a:lnTo>
                    <a:pt x="43" y="3"/>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5" name="Freeform 121">
              <a:extLst>
                <a:ext uri="{FF2B5EF4-FFF2-40B4-BE49-F238E27FC236}">
                  <a16:creationId xmlns="" xmlns:a16="http://schemas.microsoft.com/office/drawing/2014/main" id="{19D47ABF-CA99-934D-8A1C-5F3C586A3711}"/>
                </a:ext>
              </a:extLst>
            </p:cNvPr>
            <p:cNvSpPr>
              <a:spLocks/>
            </p:cNvSpPr>
            <p:nvPr/>
          </p:nvSpPr>
          <p:spPr bwMode="auto">
            <a:xfrm>
              <a:off x="1792461" y="1595785"/>
              <a:ext cx="312738" cy="460375"/>
            </a:xfrm>
            <a:custGeom>
              <a:avLst/>
              <a:gdLst>
                <a:gd name="T0" fmla="*/ 2147483647 w 197"/>
                <a:gd name="T1" fmla="*/ 2147483647 h 290"/>
                <a:gd name="T2" fmla="*/ 2147483647 w 197"/>
                <a:gd name="T3" fmla="*/ 2147483647 h 290"/>
                <a:gd name="T4" fmla="*/ 2147483647 w 197"/>
                <a:gd name="T5" fmla="*/ 2147483647 h 290"/>
                <a:gd name="T6" fmla="*/ 2147483647 w 197"/>
                <a:gd name="T7" fmla="*/ 2147483647 h 290"/>
                <a:gd name="T8" fmla="*/ 2147483647 w 197"/>
                <a:gd name="T9" fmla="*/ 2147483647 h 290"/>
                <a:gd name="T10" fmla="*/ 2147483647 w 197"/>
                <a:gd name="T11" fmla="*/ 2147483647 h 290"/>
                <a:gd name="T12" fmla="*/ 2147483647 w 197"/>
                <a:gd name="T13" fmla="*/ 2147483647 h 290"/>
                <a:gd name="T14" fmla="*/ 2147483647 w 197"/>
                <a:gd name="T15" fmla="*/ 2147483647 h 290"/>
                <a:gd name="T16" fmla="*/ 2147483647 w 197"/>
                <a:gd name="T17" fmla="*/ 2147483647 h 290"/>
                <a:gd name="T18" fmla="*/ 2147483647 w 197"/>
                <a:gd name="T19" fmla="*/ 2147483647 h 290"/>
                <a:gd name="T20" fmla="*/ 2147483647 w 197"/>
                <a:gd name="T21" fmla="*/ 2147483647 h 290"/>
                <a:gd name="T22" fmla="*/ 2147483647 w 197"/>
                <a:gd name="T23" fmla="*/ 2147483647 h 290"/>
                <a:gd name="T24" fmla="*/ 2147483647 w 197"/>
                <a:gd name="T25" fmla="*/ 2147483647 h 290"/>
                <a:gd name="T26" fmla="*/ 2147483647 w 197"/>
                <a:gd name="T27" fmla="*/ 2147483647 h 290"/>
                <a:gd name="T28" fmla="*/ 2147483647 w 197"/>
                <a:gd name="T29" fmla="*/ 2147483647 h 290"/>
                <a:gd name="T30" fmla="*/ 2147483647 w 197"/>
                <a:gd name="T31" fmla="*/ 2147483647 h 290"/>
                <a:gd name="T32" fmla="*/ 2147483647 w 197"/>
                <a:gd name="T33" fmla="*/ 2147483647 h 290"/>
                <a:gd name="T34" fmla="*/ 2147483647 w 197"/>
                <a:gd name="T35" fmla="*/ 2147483647 h 290"/>
                <a:gd name="T36" fmla="*/ 2147483647 w 197"/>
                <a:gd name="T37" fmla="*/ 2147483647 h 290"/>
                <a:gd name="T38" fmla="*/ 2147483647 w 197"/>
                <a:gd name="T39" fmla="*/ 2147483647 h 290"/>
                <a:gd name="T40" fmla="*/ 2147483647 w 197"/>
                <a:gd name="T41" fmla="*/ 2147483647 h 290"/>
                <a:gd name="T42" fmla="*/ 2147483647 w 197"/>
                <a:gd name="T43" fmla="*/ 2147483647 h 290"/>
                <a:gd name="T44" fmla="*/ 2147483647 w 197"/>
                <a:gd name="T45" fmla="*/ 0 h 290"/>
                <a:gd name="T46" fmla="*/ 2147483647 w 197"/>
                <a:gd name="T47" fmla="*/ 2147483647 h 290"/>
                <a:gd name="T48" fmla="*/ 2147483647 w 197"/>
                <a:gd name="T49" fmla="*/ 2147483647 h 290"/>
                <a:gd name="T50" fmla="*/ 2147483647 w 197"/>
                <a:gd name="T51" fmla="*/ 2147483647 h 290"/>
                <a:gd name="T52" fmla="*/ 2147483647 w 197"/>
                <a:gd name="T53" fmla="*/ 2147483647 h 290"/>
                <a:gd name="T54" fmla="*/ 2147483647 w 197"/>
                <a:gd name="T55" fmla="*/ 2147483647 h 290"/>
                <a:gd name="T56" fmla="*/ 2147483647 w 197"/>
                <a:gd name="T57" fmla="*/ 2147483647 h 290"/>
                <a:gd name="T58" fmla="*/ 2147483647 w 197"/>
                <a:gd name="T59" fmla="*/ 2147483647 h 290"/>
                <a:gd name="T60" fmla="*/ 0 w 197"/>
                <a:gd name="T61" fmla="*/ 2147483647 h 290"/>
                <a:gd name="T62" fmla="*/ 2147483647 w 197"/>
                <a:gd name="T63" fmla="*/ 2147483647 h 290"/>
                <a:gd name="T64" fmla="*/ 2147483647 w 197"/>
                <a:gd name="T65" fmla="*/ 2147483647 h 290"/>
                <a:gd name="T66" fmla="*/ 2147483647 w 197"/>
                <a:gd name="T67" fmla="*/ 2147483647 h 290"/>
                <a:gd name="T68" fmla="*/ 2147483647 w 197"/>
                <a:gd name="T69" fmla="*/ 2147483647 h 290"/>
                <a:gd name="T70" fmla="*/ 2147483647 w 197"/>
                <a:gd name="T71" fmla="*/ 2147483647 h 2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7"/>
                <a:gd name="T109" fmla="*/ 0 h 290"/>
                <a:gd name="T110" fmla="*/ 197 w 197"/>
                <a:gd name="T111" fmla="*/ 290 h 2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7" h="290">
                  <a:moveTo>
                    <a:pt x="172" y="290"/>
                  </a:moveTo>
                  <a:lnTo>
                    <a:pt x="172" y="243"/>
                  </a:lnTo>
                  <a:lnTo>
                    <a:pt x="181" y="197"/>
                  </a:lnTo>
                  <a:lnTo>
                    <a:pt x="192" y="132"/>
                  </a:lnTo>
                  <a:lnTo>
                    <a:pt x="197" y="109"/>
                  </a:lnTo>
                  <a:lnTo>
                    <a:pt x="192" y="86"/>
                  </a:lnTo>
                  <a:lnTo>
                    <a:pt x="177" y="52"/>
                  </a:lnTo>
                  <a:lnTo>
                    <a:pt x="161" y="27"/>
                  </a:lnTo>
                  <a:lnTo>
                    <a:pt x="145" y="20"/>
                  </a:lnTo>
                  <a:lnTo>
                    <a:pt x="138" y="23"/>
                  </a:lnTo>
                  <a:lnTo>
                    <a:pt x="131" y="34"/>
                  </a:lnTo>
                  <a:lnTo>
                    <a:pt x="133" y="54"/>
                  </a:lnTo>
                  <a:lnTo>
                    <a:pt x="140" y="84"/>
                  </a:lnTo>
                  <a:lnTo>
                    <a:pt x="133" y="118"/>
                  </a:lnTo>
                  <a:lnTo>
                    <a:pt x="113" y="147"/>
                  </a:lnTo>
                  <a:lnTo>
                    <a:pt x="109" y="150"/>
                  </a:lnTo>
                  <a:lnTo>
                    <a:pt x="104" y="159"/>
                  </a:lnTo>
                  <a:lnTo>
                    <a:pt x="88" y="147"/>
                  </a:lnTo>
                  <a:lnTo>
                    <a:pt x="79" y="104"/>
                  </a:lnTo>
                  <a:lnTo>
                    <a:pt x="70" y="61"/>
                  </a:lnTo>
                  <a:lnTo>
                    <a:pt x="70" y="34"/>
                  </a:lnTo>
                  <a:lnTo>
                    <a:pt x="70" y="9"/>
                  </a:lnTo>
                  <a:lnTo>
                    <a:pt x="59" y="0"/>
                  </a:lnTo>
                  <a:lnTo>
                    <a:pt x="52" y="7"/>
                  </a:lnTo>
                  <a:lnTo>
                    <a:pt x="31" y="32"/>
                  </a:lnTo>
                  <a:lnTo>
                    <a:pt x="20" y="68"/>
                  </a:lnTo>
                  <a:lnTo>
                    <a:pt x="22" y="98"/>
                  </a:lnTo>
                  <a:lnTo>
                    <a:pt x="22" y="152"/>
                  </a:lnTo>
                  <a:lnTo>
                    <a:pt x="25" y="197"/>
                  </a:lnTo>
                  <a:lnTo>
                    <a:pt x="22" y="222"/>
                  </a:lnTo>
                  <a:lnTo>
                    <a:pt x="0" y="277"/>
                  </a:lnTo>
                  <a:lnTo>
                    <a:pt x="22" y="274"/>
                  </a:lnTo>
                  <a:lnTo>
                    <a:pt x="88" y="283"/>
                  </a:lnTo>
                  <a:lnTo>
                    <a:pt x="122" y="283"/>
                  </a:lnTo>
                  <a:lnTo>
                    <a:pt x="140" y="286"/>
                  </a:lnTo>
                  <a:lnTo>
                    <a:pt x="172" y="290"/>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6" name="Freeform 122">
              <a:extLst>
                <a:ext uri="{FF2B5EF4-FFF2-40B4-BE49-F238E27FC236}">
                  <a16:creationId xmlns="" xmlns:a16="http://schemas.microsoft.com/office/drawing/2014/main" id="{FA10360E-0AAF-2B49-BF87-6F394FBF7A0B}"/>
                </a:ext>
              </a:extLst>
            </p:cNvPr>
            <p:cNvSpPr>
              <a:spLocks/>
            </p:cNvSpPr>
            <p:nvPr/>
          </p:nvSpPr>
          <p:spPr bwMode="auto">
            <a:xfrm>
              <a:off x="1903586" y="1559273"/>
              <a:ext cx="111125" cy="288925"/>
            </a:xfrm>
            <a:custGeom>
              <a:avLst/>
              <a:gdLst>
                <a:gd name="T0" fmla="*/ 2147483647 w 70"/>
                <a:gd name="T1" fmla="*/ 2147483647 h 182"/>
                <a:gd name="T2" fmla="*/ 2147483647 w 70"/>
                <a:gd name="T3" fmla="*/ 2147483647 h 182"/>
                <a:gd name="T4" fmla="*/ 2147483647 w 70"/>
                <a:gd name="T5" fmla="*/ 2147483647 h 182"/>
                <a:gd name="T6" fmla="*/ 2147483647 w 70"/>
                <a:gd name="T7" fmla="*/ 2147483647 h 182"/>
                <a:gd name="T8" fmla="*/ 2147483647 w 70"/>
                <a:gd name="T9" fmla="*/ 2147483647 h 182"/>
                <a:gd name="T10" fmla="*/ 2147483647 w 70"/>
                <a:gd name="T11" fmla="*/ 2147483647 h 182"/>
                <a:gd name="T12" fmla="*/ 2147483647 w 70"/>
                <a:gd name="T13" fmla="*/ 2147483647 h 182"/>
                <a:gd name="T14" fmla="*/ 2147483647 w 70"/>
                <a:gd name="T15" fmla="*/ 2147483647 h 182"/>
                <a:gd name="T16" fmla="*/ 2147483647 w 70"/>
                <a:gd name="T17" fmla="*/ 2147483647 h 182"/>
                <a:gd name="T18" fmla="*/ 0 w 70"/>
                <a:gd name="T19" fmla="*/ 2147483647 h 182"/>
                <a:gd name="T20" fmla="*/ 0 w 70"/>
                <a:gd name="T21" fmla="*/ 2147483647 h 182"/>
                <a:gd name="T22" fmla="*/ 2147483647 w 70"/>
                <a:gd name="T23" fmla="*/ 2147483647 h 182"/>
                <a:gd name="T24" fmla="*/ 2147483647 w 70"/>
                <a:gd name="T25" fmla="*/ 2147483647 h 182"/>
                <a:gd name="T26" fmla="*/ 2147483647 w 70"/>
                <a:gd name="T27" fmla="*/ 0 h 182"/>
                <a:gd name="T28" fmla="*/ 2147483647 w 70"/>
                <a:gd name="T29" fmla="*/ 2147483647 h 182"/>
                <a:gd name="T30" fmla="*/ 2147483647 w 70"/>
                <a:gd name="T31" fmla="*/ 2147483647 h 182"/>
                <a:gd name="T32" fmla="*/ 2147483647 w 70"/>
                <a:gd name="T33" fmla="*/ 2147483647 h 1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182"/>
                <a:gd name="T53" fmla="*/ 70 w 70"/>
                <a:gd name="T54" fmla="*/ 182 h 1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182">
                  <a:moveTo>
                    <a:pt x="61" y="57"/>
                  </a:moveTo>
                  <a:lnTo>
                    <a:pt x="63" y="77"/>
                  </a:lnTo>
                  <a:lnTo>
                    <a:pt x="70" y="107"/>
                  </a:lnTo>
                  <a:lnTo>
                    <a:pt x="63" y="141"/>
                  </a:lnTo>
                  <a:lnTo>
                    <a:pt x="43" y="170"/>
                  </a:lnTo>
                  <a:lnTo>
                    <a:pt x="39" y="173"/>
                  </a:lnTo>
                  <a:lnTo>
                    <a:pt x="34" y="182"/>
                  </a:lnTo>
                  <a:lnTo>
                    <a:pt x="18" y="170"/>
                  </a:lnTo>
                  <a:lnTo>
                    <a:pt x="9" y="127"/>
                  </a:lnTo>
                  <a:lnTo>
                    <a:pt x="0" y="84"/>
                  </a:lnTo>
                  <a:lnTo>
                    <a:pt x="0" y="57"/>
                  </a:lnTo>
                  <a:lnTo>
                    <a:pt x="7" y="41"/>
                  </a:lnTo>
                  <a:lnTo>
                    <a:pt x="18" y="9"/>
                  </a:lnTo>
                  <a:lnTo>
                    <a:pt x="29" y="0"/>
                  </a:lnTo>
                  <a:lnTo>
                    <a:pt x="39" y="9"/>
                  </a:lnTo>
                  <a:lnTo>
                    <a:pt x="45" y="25"/>
                  </a:lnTo>
                  <a:lnTo>
                    <a:pt x="61" y="57"/>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7" name="Rectangle 137">
              <a:extLst>
                <a:ext uri="{FF2B5EF4-FFF2-40B4-BE49-F238E27FC236}">
                  <a16:creationId xmlns="" xmlns:a16="http://schemas.microsoft.com/office/drawing/2014/main" id="{CFB16AFB-0043-4A4A-BDD6-A46E0AFFB733}"/>
                </a:ext>
              </a:extLst>
            </p:cNvPr>
            <p:cNvSpPr>
              <a:spLocks noChangeArrowheads="1"/>
            </p:cNvSpPr>
            <p:nvPr/>
          </p:nvSpPr>
          <p:spPr bwMode="auto">
            <a:xfrm>
              <a:off x="3070399" y="1937098"/>
              <a:ext cx="60325"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88" name="Rectangle 140">
              <a:extLst>
                <a:ext uri="{FF2B5EF4-FFF2-40B4-BE49-F238E27FC236}">
                  <a16:creationId xmlns="" xmlns:a16="http://schemas.microsoft.com/office/drawing/2014/main" id="{F091B8FE-5A3C-2D46-B5B3-7DB03107F9A6}"/>
                </a:ext>
              </a:extLst>
            </p:cNvPr>
            <p:cNvSpPr>
              <a:spLocks noChangeArrowheads="1"/>
            </p:cNvSpPr>
            <p:nvPr/>
          </p:nvSpPr>
          <p:spPr bwMode="auto">
            <a:xfrm>
              <a:off x="1165399" y="1379885"/>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89" name="Line 154">
              <a:extLst>
                <a:ext uri="{FF2B5EF4-FFF2-40B4-BE49-F238E27FC236}">
                  <a16:creationId xmlns="" xmlns:a16="http://schemas.microsoft.com/office/drawing/2014/main" id="{33A3FB18-55DE-B94F-A5E2-299204AAFE70}"/>
                </a:ext>
              </a:extLst>
            </p:cNvPr>
            <p:cNvSpPr>
              <a:spLocks noChangeShapeType="1"/>
            </p:cNvSpPr>
            <p:nvPr/>
          </p:nvSpPr>
          <p:spPr bwMode="auto">
            <a:xfrm flipV="1">
              <a:off x="1187624" y="1268760"/>
              <a:ext cx="2170113" cy="147638"/>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0" name="Freeform 155">
              <a:extLst>
                <a:ext uri="{FF2B5EF4-FFF2-40B4-BE49-F238E27FC236}">
                  <a16:creationId xmlns="" xmlns:a16="http://schemas.microsoft.com/office/drawing/2014/main" id="{BA7FF4B8-55E5-2648-9010-E195FB1DC541}"/>
                </a:ext>
              </a:extLst>
            </p:cNvPr>
            <p:cNvSpPr>
              <a:spLocks/>
            </p:cNvSpPr>
            <p:nvPr/>
          </p:nvSpPr>
          <p:spPr bwMode="auto">
            <a:xfrm>
              <a:off x="2987849" y="1268760"/>
              <a:ext cx="369888" cy="733425"/>
            </a:xfrm>
            <a:custGeom>
              <a:avLst/>
              <a:gdLst>
                <a:gd name="T0" fmla="*/ 2147483647 w 103"/>
                <a:gd name="T1" fmla="*/ 2147483647 h 204"/>
                <a:gd name="T2" fmla="*/ 2147483647 w 103"/>
                <a:gd name="T3" fmla="*/ 2147483647 h 204"/>
                <a:gd name="T4" fmla="*/ 2147483647 w 103"/>
                <a:gd name="T5" fmla="*/ 2147483647 h 204"/>
                <a:gd name="T6" fmla="*/ 2147483647 w 103"/>
                <a:gd name="T7" fmla="*/ 2147483647 h 204"/>
                <a:gd name="T8" fmla="*/ 2147483647 w 103"/>
                <a:gd name="T9" fmla="*/ 2147483647 h 204"/>
                <a:gd name="T10" fmla="*/ 2147483647 w 103"/>
                <a:gd name="T11" fmla="*/ 2147483647 h 204"/>
                <a:gd name="T12" fmla="*/ 2147483647 w 103"/>
                <a:gd name="T13" fmla="*/ 2147483647 h 204"/>
                <a:gd name="T14" fmla="*/ 2147483647 w 103"/>
                <a:gd name="T15" fmla="*/ 2147483647 h 204"/>
                <a:gd name="T16" fmla="*/ 2147483647 w 103"/>
                <a:gd name="T17" fmla="*/ 2147483647 h 204"/>
                <a:gd name="T18" fmla="*/ 2147483647 w 103"/>
                <a:gd name="T19" fmla="*/ 2147483647 h 204"/>
                <a:gd name="T20" fmla="*/ 2147483647 w 103"/>
                <a:gd name="T21" fmla="*/ 2147483647 h 204"/>
                <a:gd name="T22" fmla="*/ 2147483647 w 103"/>
                <a:gd name="T23" fmla="*/ 2147483647 h 204"/>
                <a:gd name="T24" fmla="*/ 2147483647 w 103"/>
                <a:gd name="T25" fmla="*/ 2147483647 h 204"/>
                <a:gd name="T26" fmla="*/ 2147483647 w 103"/>
                <a:gd name="T27" fmla="*/ 2147483647 h 204"/>
                <a:gd name="T28" fmla="*/ 2147483647 w 103"/>
                <a:gd name="T29" fmla="*/ 2147483647 h 204"/>
                <a:gd name="T30" fmla="*/ 2147483647 w 103"/>
                <a:gd name="T31" fmla="*/ 2147483647 h 204"/>
                <a:gd name="T32" fmla="*/ 2147483647 w 103"/>
                <a:gd name="T33" fmla="*/ 2147483647 h 204"/>
                <a:gd name="T34" fmla="*/ 2147483647 w 103"/>
                <a:gd name="T35" fmla="*/ 2147483647 h 204"/>
                <a:gd name="T36" fmla="*/ 0 w 103"/>
                <a:gd name="T37" fmla="*/ 2147483647 h 204"/>
                <a:gd name="T38" fmla="*/ 0 w 103"/>
                <a:gd name="T39" fmla="*/ 2147483647 h 204"/>
                <a:gd name="T40" fmla="*/ 2147483647 w 103"/>
                <a:gd name="T41" fmla="*/ 2147483647 h 204"/>
                <a:gd name="T42" fmla="*/ 2147483647 w 103"/>
                <a:gd name="T43" fmla="*/ 2147483647 h 204"/>
                <a:gd name="T44" fmla="*/ 2147483647 w 103"/>
                <a:gd name="T45" fmla="*/ 2147483647 h 204"/>
                <a:gd name="T46" fmla="*/ 2147483647 w 103"/>
                <a:gd name="T47" fmla="*/ 2147483647 h 204"/>
                <a:gd name="T48" fmla="*/ 2147483647 w 103"/>
                <a:gd name="T49" fmla="*/ 2147483647 h 204"/>
                <a:gd name="T50" fmla="*/ 2147483647 w 103"/>
                <a:gd name="T51" fmla="*/ 2147483647 h 204"/>
                <a:gd name="T52" fmla="*/ 2147483647 w 103"/>
                <a:gd name="T53" fmla="*/ 2147483647 h 204"/>
                <a:gd name="T54" fmla="*/ 2147483647 w 103"/>
                <a:gd name="T55" fmla="*/ 2147483647 h 204"/>
                <a:gd name="T56" fmla="*/ 2147483647 w 103"/>
                <a:gd name="T57" fmla="*/ 2147483647 h 204"/>
                <a:gd name="T58" fmla="*/ 2147483647 w 103"/>
                <a:gd name="T59" fmla="*/ 2147483647 h 204"/>
                <a:gd name="T60" fmla="*/ 2147483647 w 103"/>
                <a:gd name="T61" fmla="*/ 2147483647 h 204"/>
                <a:gd name="T62" fmla="*/ 2147483647 w 103"/>
                <a:gd name="T63" fmla="*/ 2147483647 h 2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3"/>
                <a:gd name="T97" fmla="*/ 0 h 204"/>
                <a:gd name="T98" fmla="*/ 103 w 103"/>
                <a:gd name="T99" fmla="*/ 204 h 2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3" h="204">
                  <a:moveTo>
                    <a:pt x="103" y="0"/>
                  </a:moveTo>
                  <a:lnTo>
                    <a:pt x="99" y="2"/>
                  </a:lnTo>
                  <a:lnTo>
                    <a:pt x="95" y="5"/>
                  </a:lnTo>
                  <a:lnTo>
                    <a:pt x="91" y="7"/>
                  </a:lnTo>
                  <a:lnTo>
                    <a:pt x="86" y="9"/>
                  </a:lnTo>
                  <a:lnTo>
                    <a:pt x="82" y="11"/>
                  </a:lnTo>
                  <a:lnTo>
                    <a:pt x="78" y="14"/>
                  </a:lnTo>
                  <a:lnTo>
                    <a:pt x="74" y="16"/>
                  </a:lnTo>
                  <a:lnTo>
                    <a:pt x="70" y="18"/>
                  </a:lnTo>
                  <a:lnTo>
                    <a:pt x="66" y="21"/>
                  </a:lnTo>
                  <a:lnTo>
                    <a:pt x="63" y="23"/>
                  </a:lnTo>
                  <a:lnTo>
                    <a:pt x="59" y="25"/>
                  </a:lnTo>
                  <a:lnTo>
                    <a:pt x="55" y="28"/>
                  </a:lnTo>
                  <a:lnTo>
                    <a:pt x="51" y="30"/>
                  </a:lnTo>
                  <a:lnTo>
                    <a:pt x="48" y="32"/>
                  </a:lnTo>
                  <a:lnTo>
                    <a:pt x="44" y="35"/>
                  </a:lnTo>
                  <a:lnTo>
                    <a:pt x="41" y="37"/>
                  </a:lnTo>
                  <a:lnTo>
                    <a:pt x="38" y="40"/>
                  </a:lnTo>
                  <a:lnTo>
                    <a:pt x="34" y="42"/>
                  </a:lnTo>
                  <a:lnTo>
                    <a:pt x="31" y="45"/>
                  </a:lnTo>
                  <a:lnTo>
                    <a:pt x="28" y="48"/>
                  </a:lnTo>
                  <a:lnTo>
                    <a:pt x="25" y="50"/>
                  </a:lnTo>
                  <a:lnTo>
                    <a:pt x="23" y="53"/>
                  </a:lnTo>
                  <a:lnTo>
                    <a:pt x="20" y="56"/>
                  </a:lnTo>
                  <a:lnTo>
                    <a:pt x="17" y="58"/>
                  </a:lnTo>
                  <a:lnTo>
                    <a:pt x="15" y="61"/>
                  </a:lnTo>
                  <a:lnTo>
                    <a:pt x="13" y="64"/>
                  </a:lnTo>
                  <a:lnTo>
                    <a:pt x="11" y="67"/>
                  </a:lnTo>
                  <a:lnTo>
                    <a:pt x="9" y="70"/>
                  </a:lnTo>
                  <a:lnTo>
                    <a:pt x="7" y="73"/>
                  </a:lnTo>
                  <a:lnTo>
                    <a:pt x="6" y="76"/>
                  </a:lnTo>
                  <a:lnTo>
                    <a:pt x="4" y="79"/>
                  </a:lnTo>
                  <a:lnTo>
                    <a:pt x="3" y="82"/>
                  </a:lnTo>
                  <a:lnTo>
                    <a:pt x="2" y="85"/>
                  </a:lnTo>
                  <a:lnTo>
                    <a:pt x="2" y="88"/>
                  </a:lnTo>
                  <a:lnTo>
                    <a:pt x="1" y="91"/>
                  </a:lnTo>
                  <a:lnTo>
                    <a:pt x="1" y="95"/>
                  </a:lnTo>
                  <a:lnTo>
                    <a:pt x="0" y="98"/>
                  </a:lnTo>
                  <a:lnTo>
                    <a:pt x="0" y="102"/>
                  </a:lnTo>
                  <a:lnTo>
                    <a:pt x="0" y="105"/>
                  </a:lnTo>
                  <a:lnTo>
                    <a:pt x="1" y="109"/>
                  </a:lnTo>
                  <a:lnTo>
                    <a:pt x="1" y="112"/>
                  </a:lnTo>
                  <a:lnTo>
                    <a:pt x="2" y="116"/>
                  </a:lnTo>
                  <a:lnTo>
                    <a:pt x="2" y="120"/>
                  </a:lnTo>
                  <a:lnTo>
                    <a:pt x="3" y="123"/>
                  </a:lnTo>
                  <a:lnTo>
                    <a:pt x="4" y="127"/>
                  </a:lnTo>
                  <a:lnTo>
                    <a:pt x="5" y="131"/>
                  </a:lnTo>
                  <a:lnTo>
                    <a:pt x="6" y="135"/>
                  </a:lnTo>
                  <a:lnTo>
                    <a:pt x="8" y="139"/>
                  </a:lnTo>
                  <a:lnTo>
                    <a:pt x="9" y="143"/>
                  </a:lnTo>
                  <a:lnTo>
                    <a:pt x="11" y="146"/>
                  </a:lnTo>
                  <a:lnTo>
                    <a:pt x="12" y="150"/>
                  </a:lnTo>
                  <a:lnTo>
                    <a:pt x="14" y="154"/>
                  </a:lnTo>
                  <a:lnTo>
                    <a:pt x="15" y="158"/>
                  </a:lnTo>
                  <a:lnTo>
                    <a:pt x="17" y="162"/>
                  </a:lnTo>
                  <a:lnTo>
                    <a:pt x="19" y="167"/>
                  </a:lnTo>
                  <a:lnTo>
                    <a:pt x="21" y="171"/>
                  </a:lnTo>
                  <a:lnTo>
                    <a:pt x="23" y="175"/>
                  </a:lnTo>
                  <a:lnTo>
                    <a:pt x="25" y="179"/>
                  </a:lnTo>
                  <a:lnTo>
                    <a:pt x="27" y="183"/>
                  </a:lnTo>
                  <a:lnTo>
                    <a:pt x="29" y="187"/>
                  </a:lnTo>
                  <a:lnTo>
                    <a:pt x="31" y="191"/>
                  </a:lnTo>
                  <a:lnTo>
                    <a:pt x="34" y="195"/>
                  </a:lnTo>
                  <a:lnTo>
                    <a:pt x="36" y="199"/>
                  </a:lnTo>
                  <a:lnTo>
                    <a:pt x="38" y="204"/>
                  </a:lnTo>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1" name="Freeform 156">
              <a:extLst>
                <a:ext uri="{FF2B5EF4-FFF2-40B4-BE49-F238E27FC236}">
                  <a16:creationId xmlns="" xmlns:a16="http://schemas.microsoft.com/office/drawing/2014/main" id="{9A91D06B-15AE-3F42-BC91-F3BEA068FAF7}"/>
                </a:ext>
              </a:extLst>
            </p:cNvPr>
            <p:cNvSpPr>
              <a:spLocks/>
            </p:cNvSpPr>
            <p:nvPr/>
          </p:nvSpPr>
          <p:spPr bwMode="auto">
            <a:xfrm>
              <a:off x="2908474" y="2038698"/>
              <a:ext cx="276225" cy="400050"/>
            </a:xfrm>
            <a:custGeom>
              <a:avLst/>
              <a:gdLst>
                <a:gd name="T0" fmla="*/ 2147483647 w 174"/>
                <a:gd name="T1" fmla="*/ 2147483647 h 252"/>
                <a:gd name="T2" fmla="*/ 0 w 174"/>
                <a:gd name="T3" fmla="*/ 2147483647 h 252"/>
                <a:gd name="T4" fmla="*/ 2147483647 w 174"/>
                <a:gd name="T5" fmla="*/ 2147483647 h 252"/>
                <a:gd name="T6" fmla="*/ 2147483647 w 174"/>
                <a:gd name="T7" fmla="*/ 2147483647 h 252"/>
                <a:gd name="T8" fmla="*/ 2147483647 w 174"/>
                <a:gd name="T9" fmla="*/ 2147483647 h 252"/>
                <a:gd name="T10" fmla="*/ 2147483647 w 174"/>
                <a:gd name="T11" fmla="*/ 2147483647 h 252"/>
                <a:gd name="T12" fmla="*/ 2147483647 w 174"/>
                <a:gd name="T13" fmla="*/ 2147483647 h 252"/>
                <a:gd name="T14" fmla="*/ 2147483647 w 174"/>
                <a:gd name="T15" fmla="*/ 2147483647 h 252"/>
                <a:gd name="T16" fmla="*/ 2147483647 w 174"/>
                <a:gd name="T17" fmla="*/ 2147483647 h 252"/>
                <a:gd name="T18" fmla="*/ 2147483647 w 174"/>
                <a:gd name="T19" fmla="*/ 2147483647 h 252"/>
                <a:gd name="T20" fmla="*/ 2147483647 w 174"/>
                <a:gd name="T21" fmla="*/ 2147483647 h 252"/>
                <a:gd name="T22" fmla="*/ 2147483647 w 174"/>
                <a:gd name="T23" fmla="*/ 2147483647 h 252"/>
                <a:gd name="T24" fmla="*/ 2147483647 w 174"/>
                <a:gd name="T25" fmla="*/ 2147483647 h 252"/>
                <a:gd name="T26" fmla="*/ 2147483647 w 174"/>
                <a:gd name="T27" fmla="*/ 2147483647 h 252"/>
                <a:gd name="T28" fmla="*/ 2147483647 w 174"/>
                <a:gd name="T29" fmla="*/ 2147483647 h 252"/>
                <a:gd name="T30" fmla="*/ 2147483647 w 174"/>
                <a:gd name="T31" fmla="*/ 2147483647 h 252"/>
                <a:gd name="T32" fmla="*/ 2147483647 w 174"/>
                <a:gd name="T33" fmla="*/ 2147483647 h 252"/>
                <a:gd name="T34" fmla="*/ 2147483647 w 174"/>
                <a:gd name="T35" fmla="*/ 2147483647 h 252"/>
                <a:gd name="T36" fmla="*/ 2147483647 w 174"/>
                <a:gd name="T37" fmla="*/ 0 h 252"/>
                <a:gd name="T38" fmla="*/ 2147483647 w 174"/>
                <a:gd name="T39" fmla="*/ 2147483647 h 252"/>
                <a:gd name="T40" fmla="*/ 2147483647 w 174"/>
                <a:gd name="T41" fmla="*/ 2147483647 h 252"/>
                <a:gd name="T42" fmla="*/ 2147483647 w 174"/>
                <a:gd name="T43" fmla="*/ 2147483647 h 252"/>
                <a:gd name="T44" fmla="*/ 2147483647 w 174"/>
                <a:gd name="T45" fmla="*/ 2147483647 h 252"/>
                <a:gd name="T46" fmla="*/ 2147483647 w 174"/>
                <a:gd name="T47" fmla="*/ 2147483647 h 252"/>
                <a:gd name="T48" fmla="*/ 2147483647 w 174"/>
                <a:gd name="T49" fmla="*/ 2147483647 h 252"/>
                <a:gd name="T50" fmla="*/ 2147483647 w 174"/>
                <a:gd name="T51" fmla="*/ 2147483647 h 252"/>
                <a:gd name="T52" fmla="*/ 2147483647 w 174"/>
                <a:gd name="T53" fmla="*/ 2147483647 h 252"/>
                <a:gd name="T54" fmla="*/ 2147483647 w 174"/>
                <a:gd name="T55" fmla="*/ 2147483647 h 252"/>
                <a:gd name="T56" fmla="*/ 2147483647 w 174"/>
                <a:gd name="T57" fmla="*/ 2147483647 h 2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252"/>
                <a:gd name="T89" fmla="*/ 174 w 174"/>
                <a:gd name="T90" fmla="*/ 252 h 25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252">
                  <a:moveTo>
                    <a:pt x="2" y="54"/>
                  </a:moveTo>
                  <a:lnTo>
                    <a:pt x="0" y="70"/>
                  </a:lnTo>
                  <a:lnTo>
                    <a:pt x="9" y="95"/>
                  </a:lnTo>
                  <a:lnTo>
                    <a:pt x="31" y="116"/>
                  </a:lnTo>
                  <a:lnTo>
                    <a:pt x="52" y="134"/>
                  </a:lnTo>
                  <a:lnTo>
                    <a:pt x="81" y="161"/>
                  </a:lnTo>
                  <a:lnTo>
                    <a:pt x="102" y="190"/>
                  </a:lnTo>
                  <a:lnTo>
                    <a:pt x="106" y="211"/>
                  </a:lnTo>
                  <a:lnTo>
                    <a:pt x="120" y="229"/>
                  </a:lnTo>
                  <a:lnTo>
                    <a:pt x="145" y="249"/>
                  </a:lnTo>
                  <a:lnTo>
                    <a:pt x="156" y="252"/>
                  </a:lnTo>
                  <a:lnTo>
                    <a:pt x="163" y="247"/>
                  </a:lnTo>
                  <a:lnTo>
                    <a:pt x="170" y="209"/>
                  </a:lnTo>
                  <a:lnTo>
                    <a:pt x="174" y="156"/>
                  </a:lnTo>
                  <a:lnTo>
                    <a:pt x="174" y="104"/>
                  </a:lnTo>
                  <a:lnTo>
                    <a:pt x="163" y="66"/>
                  </a:lnTo>
                  <a:lnTo>
                    <a:pt x="154" y="36"/>
                  </a:lnTo>
                  <a:lnTo>
                    <a:pt x="140" y="16"/>
                  </a:lnTo>
                  <a:lnTo>
                    <a:pt x="124" y="0"/>
                  </a:lnTo>
                  <a:lnTo>
                    <a:pt x="115" y="9"/>
                  </a:lnTo>
                  <a:lnTo>
                    <a:pt x="109" y="25"/>
                  </a:lnTo>
                  <a:lnTo>
                    <a:pt x="104" y="57"/>
                  </a:lnTo>
                  <a:lnTo>
                    <a:pt x="97" y="73"/>
                  </a:lnTo>
                  <a:lnTo>
                    <a:pt x="88" y="79"/>
                  </a:lnTo>
                  <a:lnTo>
                    <a:pt x="68" y="82"/>
                  </a:lnTo>
                  <a:lnTo>
                    <a:pt x="45" y="68"/>
                  </a:lnTo>
                  <a:lnTo>
                    <a:pt x="29" y="57"/>
                  </a:lnTo>
                  <a:lnTo>
                    <a:pt x="13" y="54"/>
                  </a:lnTo>
                  <a:lnTo>
                    <a:pt x="2" y="54"/>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2" name="Freeform 157">
              <a:extLst>
                <a:ext uri="{FF2B5EF4-FFF2-40B4-BE49-F238E27FC236}">
                  <a16:creationId xmlns="" xmlns:a16="http://schemas.microsoft.com/office/drawing/2014/main" id="{A68DCF72-C7FE-4F43-A8B2-51AB4473FA8D}"/>
                </a:ext>
              </a:extLst>
            </p:cNvPr>
            <p:cNvSpPr>
              <a:spLocks/>
            </p:cNvSpPr>
            <p:nvPr/>
          </p:nvSpPr>
          <p:spPr bwMode="auto">
            <a:xfrm>
              <a:off x="2800524" y="1643410"/>
              <a:ext cx="304800" cy="525463"/>
            </a:xfrm>
            <a:custGeom>
              <a:avLst/>
              <a:gdLst>
                <a:gd name="T0" fmla="*/ 2147483647 w 192"/>
                <a:gd name="T1" fmla="*/ 2147483647 h 331"/>
                <a:gd name="T2" fmla="*/ 2147483647 w 192"/>
                <a:gd name="T3" fmla="*/ 2147483647 h 331"/>
                <a:gd name="T4" fmla="*/ 2147483647 w 192"/>
                <a:gd name="T5" fmla="*/ 2147483647 h 331"/>
                <a:gd name="T6" fmla="*/ 2147483647 w 192"/>
                <a:gd name="T7" fmla="*/ 2147483647 h 331"/>
                <a:gd name="T8" fmla="*/ 2147483647 w 192"/>
                <a:gd name="T9" fmla="*/ 2147483647 h 331"/>
                <a:gd name="T10" fmla="*/ 2147483647 w 192"/>
                <a:gd name="T11" fmla="*/ 2147483647 h 331"/>
                <a:gd name="T12" fmla="*/ 2147483647 w 192"/>
                <a:gd name="T13" fmla="*/ 2147483647 h 331"/>
                <a:gd name="T14" fmla="*/ 2147483647 w 192"/>
                <a:gd name="T15" fmla="*/ 0 h 331"/>
                <a:gd name="T16" fmla="*/ 2147483647 w 192"/>
                <a:gd name="T17" fmla="*/ 2147483647 h 331"/>
                <a:gd name="T18" fmla="*/ 0 w 192"/>
                <a:gd name="T19" fmla="*/ 2147483647 h 331"/>
                <a:gd name="T20" fmla="*/ 2147483647 w 192"/>
                <a:gd name="T21" fmla="*/ 2147483647 h 331"/>
                <a:gd name="T22" fmla="*/ 2147483647 w 192"/>
                <a:gd name="T23" fmla="*/ 2147483647 h 331"/>
                <a:gd name="T24" fmla="*/ 2147483647 w 192"/>
                <a:gd name="T25" fmla="*/ 2147483647 h 331"/>
                <a:gd name="T26" fmla="*/ 2147483647 w 192"/>
                <a:gd name="T27" fmla="*/ 2147483647 h 331"/>
                <a:gd name="T28" fmla="*/ 2147483647 w 192"/>
                <a:gd name="T29" fmla="*/ 2147483647 h 331"/>
                <a:gd name="T30" fmla="*/ 2147483647 w 192"/>
                <a:gd name="T31" fmla="*/ 2147483647 h 331"/>
                <a:gd name="T32" fmla="*/ 2147483647 w 192"/>
                <a:gd name="T33" fmla="*/ 2147483647 h 331"/>
                <a:gd name="T34" fmla="*/ 2147483647 w 192"/>
                <a:gd name="T35" fmla="*/ 2147483647 h 331"/>
                <a:gd name="T36" fmla="*/ 2147483647 w 192"/>
                <a:gd name="T37" fmla="*/ 2147483647 h 331"/>
                <a:gd name="T38" fmla="*/ 2147483647 w 192"/>
                <a:gd name="T39" fmla="*/ 2147483647 h 331"/>
                <a:gd name="T40" fmla="*/ 2147483647 w 192"/>
                <a:gd name="T41" fmla="*/ 2147483647 h 331"/>
                <a:gd name="T42" fmla="*/ 2147483647 w 192"/>
                <a:gd name="T43" fmla="*/ 2147483647 h 331"/>
                <a:gd name="T44" fmla="*/ 2147483647 w 192"/>
                <a:gd name="T45" fmla="*/ 2147483647 h 331"/>
                <a:gd name="T46" fmla="*/ 2147483647 w 192"/>
                <a:gd name="T47" fmla="*/ 2147483647 h 331"/>
                <a:gd name="T48" fmla="*/ 2147483647 w 192"/>
                <a:gd name="T49" fmla="*/ 2147483647 h 3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2"/>
                <a:gd name="T76" fmla="*/ 0 h 331"/>
                <a:gd name="T77" fmla="*/ 192 w 192"/>
                <a:gd name="T78" fmla="*/ 331 h 3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2" h="331">
                  <a:moveTo>
                    <a:pt x="192" y="249"/>
                  </a:moveTo>
                  <a:lnTo>
                    <a:pt x="170" y="206"/>
                  </a:lnTo>
                  <a:lnTo>
                    <a:pt x="138" y="145"/>
                  </a:lnTo>
                  <a:lnTo>
                    <a:pt x="111" y="102"/>
                  </a:lnTo>
                  <a:lnTo>
                    <a:pt x="88" y="63"/>
                  </a:lnTo>
                  <a:lnTo>
                    <a:pt x="50" y="24"/>
                  </a:lnTo>
                  <a:lnTo>
                    <a:pt x="22" y="2"/>
                  </a:lnTo>
                  <a:lnTo>
                    <a:pt x="13" y="0"/>
                  </a:lnTo>
                  <a:lnTo>
                    <a:pt x="2" y="11"/>
                  </a:lnTo>
                  <a:lnTo>
                    <a:pt x="0" y="58"/>
                  </a:lnTo>
                  <a:lnTo>
                    <a:pt x="6" y="122"/>
                  </a:lnTo>
                  <a:lnTo>
                    <a:pt x="20" y="170"/>
                  </a:lnTo>
                  <a:lnTo>
                    <a:pt x="34" y="219"/>
                  </a:lnTo>
                  <a:lnTo>
                    <a:pt x="61" y="281"/>
                  </a:lnTo>
                  <a:lnTo>
                    <a:pt x="70" y="303"/>
                  </a:lnTo>
                  <a:lnTo>
                    <a:pt x="81" y="303"/>
                  </a:lnTo>
                  <a:lnTo>
                    <a:pt x="97" y="306"/>
                  </a:lnTo>
                  <a:lnTo>
                    <a:pt x="113" y="317"/>
                  </a:lnTo>
                  <a:lnTo>
                    <a:pt x="136" y="331"/>
                  </a:lnTo>
                  <a:lnTo>
                    <a:pt x="156" y="328"/>
                  </a:lnTo>
                  <a:lnTo>
                    <a:pt x="165" y="322"/>
                  </a:lnTo>
                  <a:lnTo>
                    <a:pt x="172" y="306"/>
                  </a:lnTo>
                  <a:lnTo>
                    <a:pt x="177" y="274"/>
                  </a:lnTo>
                  <a:lnTo>
                    <a:pt x="183" y="258"/>
                  </a:lnTo>
                  <a:lnTo>
                    <a:pt x="192" y="249"/>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3" name="Freeform 158">
              <a:extLst>
                <a:ext uri="{FF2B5EF4-FFF2-40B4-BE49-F238E27FC236}">
                  <a16:creationId xmlns="" xmlns:a16="http://schemas.microsoft.com/office/drawing/2014/main" id="{5B973D72-5A68-F848-B742-2CA30C74CEF6}"/>
                </a:ext>
              </a:extLst>
            </p:cNvPr>
            <p:cNvSpPr>
              <a:spLocks/>
            </p:cNvSpPr>
            <p:nvPr/>
          </p:nvSpPr>
          <p:spPr bwMode="auto">
            <a:xfrm>
              <a:off x="1698799" y="2021235"/>
              <a:ext cx="363538" cy="265113"/>
            </a:xfrm>
            <a:custGeom>
              <a:avLst/>
              <a:gdLst>
                <a:gd name="T0" fmla="*/ 2147483647 w 229"/>
                <a:gd name="T1" fmla="*/ 2147483647 h 167"/>
                <a:gd name="T2" fmla="*/ 2147483647 w 229"/>
                <a:gd name="T3" fmla="*/ 2147483647 h 167"/>
                <a:gd name="T4" fmla="*/ 2147483647 w 229"/>
                <a:gd name="T5" fmla="*/ 2147483647 h 167"/>
                <a:gd name="T6" fmla="*/ 0 w 229"/>
                <a:gd name="T7" fmla="*/ 2147483647 h 167"/>
                <a:gd name="T8" fmla="*/ 2147483647 w 229"/>
                <a:gd name="T9" fmla="*/ 2147483647 h 167"/>
                <a:gd name="T10" fmla="*/ 2147483647 w 229"/>
                <a:gd name="T11" fmla="*/ 2147483647 h 167"/>
                <a:gd name="T12" fmla="*/ 2147483647 w 229"/>
                <a:gd name="T13" fmla="*/ 2147483647 h 167"/>
                <a:gd name="T14" fmla="*/ 2147483647 w 229"/>
                <a:gd name="T15" fmla="*/ 2147483647 h 167"/>
                <a:gd name="T16" fmla="*/ 2147483647 w 229"/>
                <a:gd name="T17" fmla="*/ 2147483647 h 167"/>
                <a:gd name="T18" fmla="*/ 2147483647 w 229"/>
                <a:gd name="T19" fmla="*/ 2147483647 h 167"/>
                <a:gd name="T20" fmla="*/ 2147483647 w 229"/>
                <a:gd name="T21" fmla="*/ 2147483647 h 167"/>
                <a:gd name="T22" fmla="*/ 2147483647 w 229"/>
                <a:gd name="T23" fmla="*/ 2147483647 h 167"/>
                <a:gd name="T24" fmla="*/ 2147483647 w 229"/>
                <a:gd name="T25" fmla="*/ 2147483647 h 167"/>
                <a:gd name="T26" fmla="*/ 2147483647 w 229"/>
                <a:gd name="T27" fmla="*/ 2147483647 h 167"/>
                <a:gd name="T28" fmla="*/ 2147483647 w 229"/>
                <a:gd name="T29" fmla="*/ 2147483647 h 167"/>
                <a:gd name="T30" fmla="*/ 2147483647 w 229"/>
                <a:gd name="T31" fmla="*/ 2147483647 h 167"/>
                <a:gd name="T32" fmla="*/ 2147483647 w 229"/>
                <a:gd name="T33" fmla="*/ 2147483647 h 167"/>
                <a:gd name="T34" fmla="*/ 2147483647 w 229"/>
                <a:gd name="T35" fmla="*/ 2147483647 h 167"/>
                <a:gd name="T36" fmla="*/ 2147483647 w 229"/>
                <a:gd name="T37" fmla="*/ 2147483647 h 167"/>
                <a:gd name="T38" fmla="*/ 2147483647 w 229"/>
                <a:gd name="T39" fmla="*/ 2147483647 h 167"/>
                <a:gd name="T40" fmla="*/ 2147483647 w 229"/>
                <a:gd name="T41" fmla="*/ 2147483647 h 167"/>
                <a:gd name="T42" fmla="*/ 2147483647 w 229"/>
                <a:gd name="T43" fmla="*/ 2147483647 h 167"/>
                <a:gd name="T44" fmla="*/ 2147483647 w 229"/>
                <a:gd name="T45" fmla="*/ 2147483647 h 167"/>
                <a:gd name="T46" fmla="*/ 2147483647 w 229"/>
                <a:gd name="T47" fmla="*/ 2147483647 h 167"/>
                <a:gd name="T48" fmla="*/ 2147483647 w 229"/>
                <a:gd name="T49" fmla="*/ 2147483647 h 167"/>
                <a:gd name="T50" fmla="*/ 2147483647 w 229"/>
                <a:gd name="T51" fmla="*/ 2147483647 h 167"/>
                <a:gd name="T52" fmla="*/ 2147483647 w 229"/>
                <a:gd name="T53" fmla="*/ 2147483647 h 167"/>
                <a:gd name="T54" fmla="*/ 2147483647 w 229"/>
                <a:gd name="T55" fmla="*/ 2147483647 h 167"/>
                <a:gd name="T56" fmla="*/ 2147483647 w 229"/>
                <a:gd name="T57" fmla="*/ 2147483647 h 167"/>
                <a:gd name="T58" fmla="*/ 2147483647 w 229"/>
                <a:gd name="T59" fmla="*/ 2147483647 h 167"/>
                <a:gd name="T60" fmla="*/ 2147483647 w 229"/>
                <a:gd name="T61" fmla="*/ 0 h 167"/>
                <a:gd name="T62" fmla="*/ 2147483647 w 229"/>
                <a:gd name="T63" fmla="*/ 2147483647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9"/>
                <a:gd name="T97" fmla="*/ 0 h 167"/>
                <a:gd name="T98" fmla="*/ 229 w 229"/>
                <a:gd name="T99" fmla="*/ 167 h 16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9" h="167">
                  <a:moveTo>
                    <a:pt x="45" y="2"/>
                  </a:moveTo>
                  <a:lnTo>
                    <a:pt x="18" y="50"/>
                  </a:lnTo>
                  <a:lnTo>
                    <a:pt x="9" y="68"/>
                  </a:lnTo>
                  <a:lnTo>
                    <a:pt x="0" y="88"/>
                  </a:lnTo>
                  <a:lnTo>
                    <a:pt x="2" y="113"/>
                  </a:lnTo>
                  <a:lnTo>
                    <a:pt x="16" y="115"/>
                  </a:lnTo>
                  <a:lnTo>
                    <a:pt x="11" y="97"/>
                  </a:lnTo>
                  <a:lnTo>
                    <a:pt x="16" y="115"/>
                  </a:lnTo>
                  <a:lnTo>
                    <a:pt x="27" y="131"/>
                  </a:lnTo>
                  <a:lnTo>
                    <a:pt x="47" y="147"/>
                  </a:lnTo>
                  <a:lnTo>
                    <a:pt x="61" y="152"/>
                  </a:lnTo>
                  <a:lnTo>
                    <a:pt x="88" y="136"/>
                  </a:lnTo>
                  <a:lnTo>
                    <a:pt x="106" y="131"/>
                  </a:lnTo>
                  <a:lnTo>
                    <a:pt x="104" y="115"/>
                  </a:lnTo>
                  <a:lnTo>
                    <a:pt x="106" y="90"/>
                  </a:lnTo>
                  <a:lnTo>
                    <a:pt x="104" y="115"/>
                  </a:lnTo>
                  <a:lnTo>
                    <a:pt x="106" y="131"/>
                  </a:lnTo>
                  <a:lnTo>
                    <a:pt x="138" y="161"/>
                  </a:lnTo>
                  <a:lnTo>
                    <a:pt x="147" y="167"/>
                  </a:lnTo>
                  <a:lnTo>
                    <a:pt x="156" y="165"/>
                  </a:lnTo>
                  <a:lnTo>
                    <a:pt x="204" y="152"/>
                  </a:lnTo>
                  <a:lnTo>
                    <a:pt x="217" y="140"/>
                  </a:lnTo>
                  <a:lnTo>
                    <a:pt x="227" y="129"/>
                  </a:lnTo>
                  <a:lnTo>
                    <a:pt x="229" y="113"/>
                  </a:lnTo>
                  <a:lnTo>
                    <a:pt x="220" y="65"/>
                  </a:lnTo>
                  <a:lnTo>
                    <a:pt x="220" y="47"/>
                  </a:lnTo>
                  <a:lnTo>
                    <a:pt x="217" y="20"/>
                  </a:lnTo>
                  <a:lnTo>
                    <a:pt x="186" y="13"/>
                  </a:lnTo>
                  <a:lnTo>
                    <a:pt x="168" y="11"/>
                  </a:lnTo>
                  <a:lnTo>
                    <a:pt x="134" y="11"/>
                  </a:lnTo>
                  <a:lnTo>
                    <a:pt x="68" y="0"/>
                  </a:lnTo>
                  <a:lnTo>
                    <a:pt x="45" y="2"/>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4" name="Freeform 159">
              <a:extLst>
                <a:ext uri="{FF2B5EF4-FFF2-40B4-BE49-F238E27FC236}">
                  <a16:creationId xmlns="" xmlns:a16="http://schemas.microsoft.com/office/drawing/2014/main" id="{4BEC99E3-8784-A642-B91F-2B31764A4901}"/>
                </a:ext>
              </a:extLst>
            </p:cNvPr>
            <p:cNvSpPr>
              <a:spLocks/>
            </p:cNvSpPr>
            <p:nvPr/>
          </p:nvSpPr>
          <p:spPr bwMode="auto">
            <a:xfrm>
              <a:off x="1770236" y="1581498"/>
              <a:ext cx="323850" cy="471488"/>
            </a:xfrm>
            <a:custGeom>
              <a:avLst/>
              <a:gdLst>
                <a:gd name="T0" fmla="*/ 2147483647 w 204"/>
                <a:gd name="T1" fmla="*/ 2147483647 h 297"/>
                <a:gd name="T2" fmla="*/ 2147483647 w 204"/>
                <a:gd name="T3" fmla="*/ 2147483647 h 297"/>
                <a:gd name="T4" fmla="*/ 2147483647 w 204"/>
                <a:gd name="T5" fmla="*/ 2147483647 h 297"/>
                <a:gd name="T6" fmla="*/ 2147483647 w 204"/>
                <a:gd name="T7" fmla="*/ 2147483647 h 297"/>
                <a:gd name="T8" fmla="*/ 2147483647 w 204"/>
                <a:gd name="T9" fmla="*/ 2147483647 h 297"/>
                <a:gd name="T10" fmla="*/ 2147483647 w 204"/>
                <a:gd name="T11" fmla="*/ 2147483647 h 297"/>
                <a:gd name="T12" fmla="*/ 2147483647 w 204"/>
                <a:gd name="T13" fmla="*/ 2147483647 h 297"/>
                <a:gd name="T14" fmla="*/ 2147483647 w 204"/>
                <a:gd name="T15" fmla="*/ 2147483647 h 297"/>
                <a:gd name="T16" fmla="*/ 2147483647 w 204"/>
                <a:gd name="T17" fmla="*/ 2147483647 h 297"/>
                <a:gd name="T18" fmla="*/ 2147483647 w 204"/>
                <a:gd name="T19" fmla="*/ 2147483647 h 297"/>
                <a:gd name="T20" fmla="*/ 2147483647 w 204"/>
                <a:gd name="T21" fmla="*/ 2147483647 h 297"/>
                <a:gd name="T22" fmla="*/ 2147483647 w 204"/>
                <a:gd name="T23" fmla="*/ 2147483647 h 297"/>
                <a:gd name="T24" fmla="*/ 2147483647 w 204"/>
                <a:gd name="T25" fmla="*/ 2147483647 h 297"/>
                <a:gd name="T26" fmla="*/ 2147483647 w 204"/>
                <a:gd name="T27" fmla="*/ 2147483647 h 297"/>
                <a:gd name="T28" fmla="*/ 2147483647 w 204"/>
                <a:gd name="T29" fmla="*/ 2147483647 h 297"/>
                <a:gd name="T30" fmla="*/ 2147483647 w 204"/>
                <a:gd name="T31" fmla="*/ 2147483647 h 297"/>
                <a:gd name="T32" fmla="*/ 2147483647 w 204"/>
                <a:gd name="T33" fmla="*/ 2147483647 h 297"/>
                <a:gd name="T34" fmla="*/ 2147483647 w 204"/>
                <a:gd name="T35" fmla="*/ 2147483647 h 297"/>
                <a:gd name="T36" fmla="*/ 2147483647 w 204"/>
                <a:gd name="T37" fmla="*/ 2147483647 h 297"/>
                <a:gd name="T38" fmla="*/ 2147483647 w 204"/>
                <a:gd name="T39" fmla="*/ 2147483647 h 297"/>
                <a:gd name="T40" fmla="*/ 2147483647 w 204"/>
                <a:gd name="T41" fmla="*/ 2147483647 h 297"/>
                <a:gd name="T42" fmla="*/ 2147483647 w 204"/>
                <a:gd name="T43" fmla="*/ 2147483647 h 297"/>
                <a:gd name="T44" fmla="*/ 2147483647 w 204"/>
                <a:gd name="T45" fmla="*/ 0 h 297"/>
                <a:gd name="T46" fmla="*/ 2147483647 w 204"/>
                <a:gd name="T47" fmla="*/ 2147483647 h 297"/>
                <a:gd name="T48" fmla="*/ 2147483647 w 204"/>
                <a:gd name="T49" fmla="*/ 2147483647 h 297"/>
                <a:gd name="T50" fmla="*/ 2147483647 w 204"/>
                <a:gd name="T51" fmla="*/ 2147483647 h 297"/>
                <a:gd name="T52" fmla="*/ 2147483647 w 204"/>
                <a:gd name="T53" fmla="*/ 2147483647 h 297"/>
                <a:gd name="T54" fmla="*/ 2147483647 w 204"/>
                <a:gd name="T55" fmla="*/ 2147483647 h 297"/>
                <a:gd name="T56" fmla="*/ 2147483647 w 204"/>
                <a:gd name="T57" fmla="*/ 2147483647 h 297"/>
                <a:gd name="T58" fmla="*/ 2147483647 w 204"/>
                <a:gd name="T59" fmla="*/ 2147483647 h 297"/>
                <a:gd name="T60" fmla="*/ 0 w 204"/>
                <a:gd name="T61" fmla="*/ 2147483647 h 297"/>
                <a:gd name="T62" fmla="*/ 2147483647 w 204"/>
                <a:gd name="T63" fmla="*/ 2147483647 h 297"/>
                <a:gd name="T64" fmla="*/ 2147483647 w 204"/>
                <a:gd name="T65" fmla="*/ 2147483647 h 297"/>
                <a:gd name="T66" fmla="*/ 2147483647 w 204"/>
                <a:gd name="T67" fmla="*/ 2147483647 h 297"/>
                <a:gd name="T68" fmla="*/ 2147483647 w 204"/>
                <a:gd name="T69" fmla="*/ 2147483647 h 297"/>
                <a:gd name="T70" fmla="*/ 2147483647 w 204"/>
                <a:gd name="T71" fmla="*/ 2147483647 h 2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4"/>
                <a:gd name="T109" fmla="*/ 0 h 297"/>
                <a:gd name="T110" fmla="*/ 204 w 204"/>
                <a:gd name="T111" fmla="*/ 297 h 2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4" h="297">
                  <a:moveTo>
                    <a:pt x="172" y="297"/>
                  </a:moveTo>
                  <a:lnTo>
                    <a:pt x="175" y="249"/>
                  </a:lnTo>
                  <a:lnTo>
                    <a:pt x="184" y="202"/>
                  </a:lnTo>
                  <a:lnTo>
                    <a:pt x="200" y="136"/>
                  </a:lnTo>
                  <a:lnTo>
                    <a:pt x="204" y="113"/>
                  </a:lnTo>
                  <a:lnTo>
                    <a:pt x="200" y="91"/>
                  </a:lnTo>
                  <a:lnTo>
                    <a:pt x="184" y="57"/>
                  </a:lnTo>
                  <a:lnTo>
                    <a:pt x="170" y="32"/>
                  </a:lnTo>
                  <a:lnTo>
                    <a:pt x="154" y="23"/>
                  </a:lnTo>
                  <a:lnTo>
                    <a:pt x="147" y="25"/>
                  </a:lnTo>
                  <a:lnTo>
                    <a:pt x="141" y="36"/>
                  </a:lnTo>
                  <a:lnTo>
                    <a:pt x="143" y="57"/>
                  </a:lnTo>
                  <a:lnTo>
                    <a:pt x="147" y="88"/>
                  </a:lnTo>
                  <a:lnTo>
                    <a:pt x="138" y="122"/>
                  </a:lnTo>
                  <a:lnTo>
                    <a:pt x="118" y="150"/>
                  </a:lnTo>
                  <a:lnTo>
                    <a:pt x="113" y="152"/>
                  </a:lnTo>
                  <a:lnTo>
                    <a:pt x="107" y="161"/>
                  </a:lnTo>
                  <a:lnTo>
                    <a:pt x="93" y="150"/>
                  </a:lnTo>
                  <a:lnTo>
                    <a:pt x="84" y="104"/>
                  </a:lnTo>
                  <a:lnTo>
                    <a:pt x="77" y="63"/>
                  </a:lnTo>
                  <a:lnTo>
                    <a:pt x="79" y="34"/>
                  </a:lnTo>
                  <a:lnTo>
                    <a:pt x="79" y="9"/>
                  </a:lnTo>
                  <a:lnTo>
                    <a:pt x="68" y="0"/>
                  </a:lnTo>
                  <a:lnTo>
                    <a:pt x="59" y="7"/>
                  </a:lnTo>
                  <a:lnTo>
                    <a:pt x="39" y="32"/>
                  </a:lnTo>
                  <a:lnTo>
                    <a:pt x="27" y="68"/>
                  </a:lnTo>
                  <a:lnTo>
                    <a:pt x="27" y="97"/>
                  </a:lnTo>
                  <a:lnTo>
                    <a:pt x="25" y="152"/>
                  </a:lnTo>
                  <a:lnTo>
                    <a:pt x="27" y="197"/>
                  </a:lnTo>
                  <a:lnTo>
                    <a:pt x="25" y="224"/>
                  </a:lnTo>
                  <a:lnTo>
                    <a:pt x="0" y="279"/>
                  </a:lnTo>
                  <a:lnTo>
                    <a:pt x="23" y="277"/>
                  </a:lnTo>
                  <a:lnTo>
                    <a:pt x="89" y="288"/>
                  </a:lnTo>
                  <a:lnTo>
                    <a:pt x="123" y="288"/>
                  </a:lnTo>
                  <a:lnTo>
                    <a:pt x="141" y="290"/>
                  </a:lnTo>
                  <a:lnTo>
                    <a:pt x="172" y="297"/>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5" name="Freeform 160">
              <a:extLst>
                <a:ext uri="{FF2B5EF4-FFF2-40B4-BE49-F238E27FC236}">
                  <a16:creationId xmlns="" xmlns:a16="http://schemas.microsoft.com/office/drawing/2014/main" id="{7A6B5283-DA0E-4140-A47A-3A7B35FF2E6F}"/>
                </a:ext>
              </a:extLst>
            </p:cNvPr>
            <p:cNvSpPr>
              <a:spLocks/>
            </p:cNvSpPr>
            <p:nvPr/>
          </p:nvSpPr>
          <p:spPr bwMode="auto">
            <a:xfrm>
              <a:off x="1892474" y="1544985"/>
              <a:ext cx="111125" cy="292100"/>
            </a:xfrm>
            <a:custGeom>
              <a:avLst/>
              <a:gdLst>
                <a:gd name="T0" fmla="*/ 2147483647 w 70"/>
                <a:gd name="T1" fmla="*/ 2147483647 h 184"/>
                <a:gd name="T2" fmla="*/ 2147483647 w 70"/>
                <a:gd name="T3" fmla="*/ 2147483647 h 184"/>
                <a:gd name="T4" fmla="*/ 2147483647 w 70"/>
                <a:gd name="T5" fmla="*/ 2147483647 h 184"/>
                <a:gd name="T6" fmla="*/ 2147483647 w 70"/>
                <a:gd name="T7" fmla="*/ 2147483647 h 184"/>
                <a:gd name="T8" fmla="*/ 2147483647 w 70"/>
                <a:gd name="T9" fmla="*/ 2147483647 h 184"/>
                <a:gd name="T10" fmla="*/ 2147483647 w 70"/>
                <a:gd name="T11" fmla="*/ 2147483647 h 184"/>
                <a:gd name="T12" fmla="*/ 2147483647 w 70"/>
                <a:gd name="T13" fmla="*/ 2147483647 h 184"/>
                <a:gd name="T14" fmla="*/ 2147483647 w 70"/>
                <a:gd name="T15" fmla="*/ 2147483647 h 184"/>
                <a:gd name="T16" fmla="*/ 2147483647 w 70"/>
                <a:gd name="T17" fmla="*/ 2147483647 h 184"/>
                <a:gd name="T18" fmla="*/ 0 w 70"/>
                <a:gd name="T19" fmla="*/ 2147483647 h 184"/>
                <a:gd name="T20" fmla="*/ 2147483647 w 70"/>
                <a:gd name="T21" fmla="*/ 2147483647 h 184"/>
                <a:gd name="T22" fmla="*/ 2147483647 w 70"/>
                <a:gd name="T23" fmla="*/ 2147483647 h 184"/>
                <a:gd name="T24" fmla="*/ 2147483647 w 70"/>
                <a:gd name="T25" fmla="*/ 2147483647 h 184"/>
                <a:gd name="T26" fmla="*/ 2147483647 w 70"/>
                <a:gd name="T27" fmla="*/ 0 h 184"/>
                <a:gd name="T28" fmla="*/ 2147483647 w 70"/>
                <a:gd name="T29" fmla="*/ 2147483647 h 184"/>
                <a:gd name="T30" fmla="*/ 2147483647 w 70"/>
                <a:gd name="T31" fmla="*/ 2147483647 h 184"/>
                <a:gd name="T32" fmla="*/ 2147483647 w 70"/>
                <a:gd name="T33" fmla="*/ 2147483647 h 1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184"/>
                <a:gd name="T53" fmla="*/ 70 w 70"/>
                <a:gd name="T54" fmla="*/ 184 h 1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184">
                  <a:moveTo>
                    <a:pt x="64" y="59"/>
                  </a:moveTo>
                  <a:lnTo>
                    <a:pt x="66" y="80"/>
                  </a:lnTo>
                  <a:lnTo>
                    <a:pt x="70" y="111"/>
                  </a:lnTo>
                  <a:lnTo>
                    <a:pt x="61" y="145"/>
                  </a:lnTo>
                  <a:lnTo>
                    <a:pt x="41" y="173"/>
                  </a:lnTo>
                  <a:lnTo>
                    <a:pt x="36" y="175"/>
                  </a:lnTo>
                  <a:lnTo>
                    <a:pt x="30" y="184"/>
                  </a:lnTo>
                  <a:lnTo>
                    <a:pt x="16" y="173"/>
                  </a:lnTo>
                  <a:lnTo>
                    <a:pt x="7" y="127"/>
                  </a:lnTo>
                  <a:lnTo>
                    <a:pt x="0" y="86"/>
                  </a:lnTo>
                  <a:lnTo>
                    <a:pt x="2" y="57"/>
                  </a:lnTo>
                  <a:lnTo>
                    <a:pt x="9" y="41"/>
                  </a:lnTo>
                  <a:lnTo>
                    <a:pt x="21" y="9"/>
                  </a:lnTo>
                  <a:lnTo>
                    <a:pt x="32" y="0"/>
                  </a:lnTo>
                  <a:lnTo>
                    <a:pt x="41" y="9"/>
                  </a:lnTo>
                  <a:lnTo>
                    <a:pt x="48" y="25"/>
                  </a:lnTo>
                  <a:lnTo>
                    <a:pt x="64" y="59"/>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6" name="Rectangle 175">
              <a:extLst>
                <a:ext uri="{FF2B5EF4-FFF2-40B4-BE49-F238E27FC236}">
                  <a16:creationId xmlns="" xmlns:a16="http://schemas.microsoft.com/office/drawing/2014/main" id="{BF1E9DC5-9A26-FA40-B9D3-3CCBEEC47A0D}"/>
                </a:ext>
              </a:extLst>
            </p:cNvPr>
            <p:cNvSpPr>
              <a:spLocks noChangeArrowheads="1"/>
            </p:cNvSpPr>
            <p:nvPr/>
          </p:nvSpPr>
          <p:spPr bwMode="auto">
            <a:xfrm>
              <a:off x="3087861" y="1967260"/>
              <a:ext cx="61913" cy="60325"/>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97" name="Rectangle 178">
              <a:extLst>
                <a:ext uri="{FF2B5EF4-FFF2-40B4-BE49-F238E27FC236}">
                  <a16:creationId xmlns="" xmlns:a16="http://schemas.microsoft.com/office/drawing/2014/main" id="{11D9747A-8A8E-3542-9B0F-A66499E1521D}"/>
                </a:ext>
              </a:extLst>
            </p:cNvPr>
            <p:cNvSpPr>
              <a:spLocks noChangeArrowheads="1"/>
            </p:cNvSpPr>
            <p:nvPr/>
          </p:nvSpPr>
          <p:spPr bwMode="auto">
            <a:xfrm>
              <a:off x="1151111" y="1379885"/>
              <a:ext cx="61913" cy="61913"/>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grpSp>
      <p:grpSp>
        <p:nvGrpSpPr>
          <p:cNvPr id="98" name="270 - Ομάδα">
            <a:extLst>
              <a:ext uri="{FF2B5EF4-FFF2-40B4-BE49-F238E27FC236}">
                <a16:creationId xmlns="" xmlns:a16="http://schemas.microsoft.com/office/drawing/2014/main" id="{FB4A5299-0334-E144-9327-C776F9A0D9FB}"/>
              </a:ext>
            </a:extLst>
          </p:cNvPr>
          <p:cNvGrpSpPr>
            <a:grpSpLocks/>
          </p:cNvGrpSpPr>
          <p:nvPr/>
        </p:nvGrpSpPr>
        <p:grpSpPr bwMode="auto">
          <a:xfrm>
            <a:off x="7871861" y="2889807"/>
            <a:ext cx="3305175" cy="3175000"/>
            <a:chOff x="4194249" y="2554387"/>
            <a:chExt cx="3305175" cy="3175000"/>
          </a:xfrm>
        </p:grpSpPr>
        <p:sp>
          <p:nvSpPr>
            <p:cNvPr id="99" name="Freeform 203">
              <a:extLst>
                <a:ext uri="{FF2B5EF4-FFF2-40B4-BE49-F238E27FC236}">
                  <a16:creationId xmlns="" xmlns:a16="http://schemas.microsoft.com/office/drawing/2014/main" id="{A8878214-F452-E64C-98F0-A94CA3073D99}"/>
                </a:ext>
              </a:extLst>
            </p:cNvPr>
            <p:cNvSpPr>
              <a:spLocks/>
            </p:cNvSpPr>
            <p:nvPr/>
          </p:nvSpPr>
          <p:spPr bwMode="auto">
            <a:xfrm>
              <a:off x="7232724" y="4175225"/>
              <a:ext cx="258763" cy="312738"/>
            </a:xfrm>
            <a:custGeom>
              <a:avLst/>
              <a:gdLst>
                <a:gd name="T0" fmla="*/ 2147483647 w 163"/>
                <a:gd name="T1" fmla="*/ 2147483647 h 197"/>
                <a:gd name="T2" fmla="*/ 2147483647 w 163"/>
                <a:gd name="T3" fmla="*/ 2147483647 h 197"/>
                <a:gd name="T4" fmla="*/ 2147483647 w 163"/>
                <a:gd name="T5" fmla="*/ 2147483647 h 197"/>
                <a:gd name="T6" fmla="*/ 2147483647 w 163"/>
                <a:gd name="T7" fmla="*/ 2147483647 h 197"/>
                <a:gd name="T8" fmla="*/ 2147483647 w 163"/>
                <a:gd name="T9" fmla="*/ 2147483647 h 197"/>
                <a:gd name="T10" fmla="*/ 2147483647 w 163"/>
                <a:gd name="T11" fmla="*/ 2147483647 h 197"/>
                <a:gd name="T12" fmla="*/ 2147483647 w 163"/>
                <a:gd name="T13" fmla="*/ 2147483647 h 197"/>
                <a:gd name="T14" fmla="*/ 2147483647 w 163"/>
                <a:gd name="T15" fmla="*/ 2147483647 h 197"/>
                <a:gd name="T16" fmla="*/ 2147483647 w 163"/>
                <a:gd name="T17" fmla="*/ 0 h 197"/>
                <a:gd name="T18" fmla="*/ 2147483647 w 163"/>
                <a:gd name="T19" fmla="*/ 2147483647 h 197"/>
                <a:gd name="T20" fmla="*/ 2147483647 w 163"/>
                <a:gd name="T21" fmla="*/ 2147483647 h 197"/>
                <a:gd name="T22" fmla="*/ 2147483647 w 163"/>
                <a:gd name="T23" fmla="*/ 2147483647 h 197"/>
                <a:gd name="T24" fmla="*/ 2147483647 w 163"/>
                <a:gd name="T25" fmla="*/ 2147483647 h 197"/>
                <a:gd name="T26" fmla="*/ 2147483647 w 163"/>
                <a:gd name="T27" fmla="*/ 2147483647 h 197"/>
                <a:gd name="T28" fmla="*/ 2147483647 w 163"/>
                <a:gd name="T29" fmla="*/ 2147483647 h 197"/>
                <a:gd name="T30" fmla="*/ 2147483647 w 163"/>
                <a:gd name="T31" fmla="*/ 2147483647 h 197"/>
                <a:gd name="T32" fmla="*/ 2147483647 w 163"/>
                <a:gd name="T33" fmla="*/ 2147483647 h 197"/>
                <a:gd name="T34" fmla="*/ 0 w 163"/>
                <a:gd name="T35" fmla="*/ 2147483647 h 197"/>
                <a:gd name="T36" fmla="*/ 2147483647 w 163"/>
                <a:gd name="T37" fmla="*/ 2147483647 h 197"/>
                <a:gd name="T38" fmla="*/ 2147483647 w 163"/>
                <a:gd name="T39" fmla="*/ 2147483647 h 197"/>
                <a:gd name="T40" fmla="*/ 2147483647 w 163"/>
                <a:gd name="T41" fmla="*/ 2147483647 h 197"/>
                <a:gd name="T42" fmla="*/ 2147483647 w 163"/>
                <a:gd name="T43" fmla="*/ 2147483647 h 197"/>
                <a:gd name="T44" fmla="*/ 2147483647 w 163"/>
                <a:gd name="T45" fmla="*/ 2147483647 h 197"/>
                <a:gd name="T46" fmla="*/ 2147483647 w 163"/>
                <a:gd name="T47" fmla="*/ 2147483647 h 197"/>
                <a:gd name="T48" fmla="*/ 2147483647 w 163"/>
                <a:gd name="T49" fmla="*/ 2147483647 h 197"/>
                <a:gd name="T50" fmla="*/ 2147483647 w 163"/>
                <a:gd name="T51" fmla="*/ 2147483647 h 197"/>
                <a:gd name="T52" fmla="*/ 2147483647 w 163"/>
                <a:gd name="T53" fmla="*/ 2147483647 h 19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3"/>
                <a:gd name="T82" fmla="*/ 0 h 197"/>
                <a:gd name="T83" fmla="*/ 163 w 163"/>
                <a:gd name="T84" fmla="*/ 197 h 19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3" h="197">
                  <a:moveTo>
                    <a:pt x="97" y="197"/>
                  </a:moveTo>
                  <a:lnTo>
                    <a:pt x="115" y="174"/>
                  </a:lnTo>
                  <a:lnTo>
                    <a:pt x="127" y="158"/>
                  </a:lnTo>
                  <a:lnTo>
                    <a:pt x="136" y="145"/>
                  </a:lnTo>
                  <a:lnTo>
                    <a:pt x="152" y="97"/>
                  </a:lnTo>
                  <a:lnTo>
                    <a:pt x="163" y="34"/>
                  </a:lnTo>
                  <a:lnTo>
                    <a:pt x="161" y="15"/>
                  </a:lnTo>
                  <a:lnTo>
                    <a:pt x="156" y="4"/>
                  </a:lnTo>
                  <a:lnTo>
                    <a:pt x="143" y="0"/>
                  </a:lnTo>
                  <a:lnTo>
                    <a:pt x="131" y="9"/>
                  </a:lnTo>
                  <a:lnTo>
                    <a:pt x="120" y="31"/>
                  </a:lnTo>
                  <a:lnTo>
                    <a:pt x="111" y="47"/>
                  </a:lnTo>
                  <a:lnTo>
                    <a:pt x="93" y="63"/>
                  </a:lnTo>
                  <a:lnTo>
                    <a:pt x="72" y="74"/>
                  </a:lnTo>
                  <a:lnTo>
                    <a:pt x="41" y="90"/>
                  </a:lnTo>
                  <a:lnTo>
                    <a:pt x="25" y="95"/>
                  </a:lnTo>
                  <a:lnTo>
                    <a:pt x="13" y="108"/>
                  </a:lnTo>
                  <a:lnTo>
                    <a:pt x="0" y="133"/>
                  </a:lnTo>
                  <a:lnTo>
                    <a:pt x="7" y="138"/>
                  </a:lnTo>
                  <a:lnTo>
                    <a:pt x="20" y="138"/>
                  </a:lnTo>
                  <a:lnTo>
                    <a:pt x="56" y="131"/>
                  </a:lnTo>
                  <a:lnTo>
                    <a:pt x="68" y="127"/>
                  </a:lnTo>
                  <a:lnTo>
                    <a:pt x="79" y="129"/>
                  </a:lnTo>
                  <a:lnTo>
                    <a:pt x="86" y="138"/>
                  </a:lnTo>
                  <a:lnTo>
                    <a:pt x="88" y="170"/>
                  </a:lnTo>
                  <a:lnTo>
                    <a:pt x="93" y="185"/>
                  </a:lnTo>
                  <a:lnTo>
                    <a:pt x="97" y="197"/>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0" name="Freeform 204">
              <a:extLst>
                <a:ext uri="{FF2B5EF4-FFF2-40B4-BE49-F238E27FC236}">
                  <a16:creationId xmlns="" xmlns:a16="http://schemas.microsoft.com/office/drawing/2014/main" id="{E85033D8-C63C-5B45-88B3-09DEF4601E95}"/>
                </a:ext>
              </a:extLst>
            </p:cNvPr>
            <p:cNvSpPr>
              <a:spLocks/>
            </p:cNvSpPr>
            <p:nvPr/>
          </p:nvSpPr>
          <p:spPr bwMode="auto">
            <a:xfrm>
              <a:off x="7026349" y="4376837"/>
              <a:ext cx="360363" cy="412750"/>
            </a:xfrm>
            <a:custGeom>
              <a:avLst/>
              <a:gdLst>
                <a:gd name="T0" fmla="*/ 2147483647 w 227"/>
                <a:gd name="T1" fmla="*/ 2147483647 h 260"/>
                <a:gd name="T2" fmla="*/ 2147483647 w 227"/>
                <a:gd name="T3" fmla="*/ 2147483647 h 260"/>
                <a:gd name="T4" fmla="*/ 2147483647 w 227"/>
                <a:gd name="T5" fmla="*/ 2147483647 h 260"/>
                <a:gd name="T6" fmla="*/ 2147483647 w 227"/>
                <a:gd name="T7" fmla="*/ 2147483647 h 260"/>
                <a:gd name="T8" fmla="*/ 2147483647 w 227"/>
                <a:gd name="T9" fmla="*/ 2147483647 h 260"/>
                <a:gd name="T10" fmla="*/ 0 w 227"/>
                <a:gd name="T11" fmla="*/ 2147483647 h 260"/>
                <a:gd name="T12" fmla="*/ 0 w 227"/>
                <a:gd name="T13" fmla="*/ 2147483647 h 260"/>
                <a:gd name="T14" fmla="*/ 2147483647 w 227"/>
                <a:gd name="T15" fmla="*/ 2147483647 h 260"/>
                <a:gd name="T16" fmla="*/ 2147483647 w 227"/>
                <a:gd name="T17" fmla="*/ 2147483647 h 260"/>
                <a:gd name="T18" fmla="*/ 2147483647 w 227"/>
                <a:gd name="T19" fmla="*/ 2147483647 h 260"/>
                <a:gd name="T20" fmla="*/ 2147483647 w 227"/>
                <a:gd name="T21" fmla="*/ 2147483647 h 260"/>
                <a:gd name="T22" fmla="*/ 2147483647 w 227"/>
                <a:gd name="T23" fmla="*/ 2147483647 h 260"/>
                <a:gd name="T24" fmla="*/ 2147483647 w 227"/>
                <a:gd name="T25" fmla="*/ 2147483647 h 260"/>
                <a:gd name="T26" fmla="*/ 2147483647 w 227"/>
                <a:gd name="T27" fmla="*/ 2147483647 h 260"/>
                <a:gd name="T28" fmla="*/ 2147483647 w 227"/>
                <a:gd name="T29" fmla="*/ 2147483647 h 260"/>
                <a:gd name="T30" fmla="*/ 2147483647 w 227"/>
                <a:gd name="T31" fmla="*/ 2147483647 h 260"/>
                <a:gd name="T32" fmla="*/ 2147483647 w 227"/>
                <a:gd name="T33" fmla="*/ 2147483647 h 260"/>
                <a:gd name="T34" fmla="*/ 2147483647 w 227"/>
                <a:gd name="T35" fmla="*/ 2147483647 h 260"/>
                <a:gd name="T36" fmla="*/ 2147483647 w 227"/>
                <a:gd name="T37" fmla="*/ 2147483647 h 260"/>
                <a:gd name="T38" fmla="*/ 2147483647 w 227"/>
                <a:gd name="T39" fmla="*/ 2147483647 h 260"/>
                <a:gd name="T40" fmla="*/ 2147483647 w 227"/>
                <a:gd name="T41" fmla="*/ 0 h 260"/>
                <a:gd name="T42" fmla="*/ 2147483647 w 227"/>
                <a:gd name="T43" fmla="*/ 2147483647 h 260"/>
                <a:gd name="T44" fmla="*/ 2147483647 w 227"/>
                <a:gd name="T45" fmla="*/ 2147483647 h 260"/>
                <a:gd name="T46" fmla="*/ 2147483647 w 227"/>
                <a:gd name="T47" fmla="*/ 2147483647 h 260"/>
                <a:gd name="T48" fmla="*/ 2147483647 w 227"/>
                <a:gd name="T49" fmla="*/ 2147483647 h 2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7"/>
                <a:gd name="T76" fmla="*/ 0 h 260"/>
                <a:gd name="T77" fmla="*/ 227 w 227"/>
                <a:gd name="T78" fmla="*/ 260 h 2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7" h="260">
                  <a:moveTo>
                    <a:pt x="130" y="6"/>
                  </a:moveTo>
                  <a:lnTo>
                    <a:pt x="93" y="52"/>
                  </a:lnTo>
                  <a:lnTo>
                    <a:pt x="75" y="83"/>
                  </a:lnTo>
                  <a:lnTo>
                    <a:pt x="25" y="154"/>
                  </a:lnTo>
                  <a:lnTo>
                    <a:pt x="7" y="201"/>
                  </a:lnTo>
                  <a:lnTo>
                    <a:pt x="0" y="231"/>
                  </a:lnTo>
                  <a:lnTo>
                    <a:pt x="0" y="244"/>
                  </a:lnTo>
                  <a:lnTo>
                    <a:pt x="7" y="253"/>
                  </a:lnTo>
                  <a:lnTo>
                    <a:pt x="16" y="260"/>
                  </a:lnTo>
                  <a:lnTo>
                    <a:pt x="30" y="260"/>
                  </a:lnTo>
                  <a:lnTo>
                    <a:pt x="50" y="251"/>
                  </a:lnTo>
                  <a:lnTo>
                    <a:pt x="87" y="229"/>
                  </a:lnTo>
                  <a:lnTo>
                    <a:pt x="107" y="213"/>
                  </a:lnTo>
                  <a:lnTo>
                    <a:pt x="132" y="183"/>
                  </a:lnTo>
                  <a:lnTo>
                    <a:pt x="161" y="149"/>
                  </a:lnTo>
                  <a:lnTo>
                    <a:pt x="227" y="70"/>
                  </a:lnTo>
                  <a:lnTo>
                    <a:pt x="223" y="58"/>
                  </a:lnTo>
                  <a:lnTo>
                    <a:pt x="218" y="43"/>
                  </a:lnTo>
                  <a:lnTo>
                    <a:pt x="216" y="11"/>
                  </a:lnTo>
                  <a:lnTo>
                    <a:pt x="209" y="2"/>
                  </a:lnTo>
                  <a:lnTo>
                    <a:pt x="198" y="0"/>
                  </a:lnTo>
                  <a:lnTo>
                    <a:pt x="186" y="4"/>
                  </a:lnTo>
                  <a:lnTo>
                    <a:pt x="150" y="11"/>
                  </a:lnTo>
                  <a:lnTo>
                    <a:pt x="137" y="11"/>
                  </a:lnTo>
                  <a:lnTo>
                    <a:pt x="130" y="6"/>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1" name="Freeform 205">
              <a:extLst>
                <a:ext uri="{FF2B5EF4-FFF2-40B4-BE49-F238E27FC236}">
                  <a16:creationId xmlns="" xmlns:a16="http://schemas.microsoft.com/office/drawing/2014/main" id="{F3BE75A5-426C-9744-AF61-33EC6B054B48}"/>
                </a:ext>
              </a:extLst>
            </p:cNvPr>
            <p:cNvSpPr>
              <a:spLocks/>
            </p:cNvSpPr>
            <p:nvPr/>
          </p:nvSpPr>
          <p:spPr bwMode="auto">
            <a:xfrm>
              <a:off x="6159574" y="4087912"/>
              <a:ext cx="371475" cy="263525"/>
            </a:xfrm>
            <a:custGeom>
              <a:avLst/>
              <a:gdLst>
                <a:gd name="T0" fmla="*/ 2147483647 w 234"/>
                <a:gd name="T1" fmla="*/ 2147483647 h 166"/>
                <a:gd name="T2" fmla="*/ 2147483647 w 234"/>
                <a:gd name="T3" fmla="*/ 2147483647 h 166"/>
                <a:gd name="T4" fmla="*/ 0 w 234"/>
                <a:gd name="T5" fmla="*/ 2147483647 h 166"/>
                <a:gd name="T6" fmla="*/ 2147483647 w 234"/>
                <a:gd name="T7" fmla="*/ 2147483647 h 166"/>
                <a:gd name="T8" fmla="*/ 2147483647 w 234"/>
                <a:gd name="T9" fmla="*/ 2147483647 h 166"/>
                <a:gd name="T10" fmla="*/ 2147483647 w 234"/>
                <a:gd name="T11" fmla="*/ 2147483647 h 166"/>
                <a:gd name="T12" fmla="*/ 2147483647 w 234"/>
                <a:gd name="T13" fmla="*/ 2147483647 h 166"/>
                <a:gd name="T14" fmla="*/ 2147483647 w 234"/>
                <a:gd name="T15" fmla="*/ 2147483647 h 166"/>
                <a:gd name="T16" fmla="*/ 2147483647 w 234"/>
                <a:gd name="T17" fmla="*/ 2147483647 h 166"/>
                <a:gd name="T18" fmla="*/ 2147483647 w 234"/>
                <a:gd name="T19" fmla="*/ 2147483647 h 166"/>
                <a:gd name="T20" fmla="*/ 2147483647 w 234"/>
                <a:gd name="T21" fmla="*/ 0 h 166"/>
                <a:gd name="T22" fmla="*/ 2147483647 w 234"/>
                <a:gd name="T23" fmla="*/ 2147483647 h 166"/>
                <a:gd name="T24" fmla="*/ 2147483647 w 234"/>
                <a:gd name="T25" fmla="*/ 2147483647 h 166"/>
                <a:gd name="T26" fmla="*/ 2147483647 w 234"/>
                <a:gd name="T27" fmla="*/ 2147483647 h 166"/>
                <a:gd name="T28" fmla="*/ 2147483647 w 234"/>
                <a:gd name="T29" fmla="*/ 2147483647 h 166"/>
                <a:gd name="T30" fmla="*/ 2147483647 w 234"/>
                <a:gd name="T31" fmla="*/ 2147483647 h 166"/>
                <a:gd name="T32" fmla="*/ 2147483647 w 234"/>
                <a:gd name="T33" fmla="*/ 2147483647 h 166"/>
                <a:gd name="T34" fmla="*/ 2147483647 w 234"/>
                <a:gd name="T35" fmla="*/ 2147483647 h 166"/>
                <a:gd name="T36" fmla="*/ 2147483647 w 234"/>
                <a:gd name="T37" fmla="*/ 2147483647 h 166"/>
                <a:gd name="T38" fmla="*/ 2147483647 w 234"/>
                <a:gd name="T39" fmla="*/ 2147483647 h 166"/>
                <a:gd name="T40" fmla="*/ 2147483647 w 234"/>
                <a:gd name="T41" fmla="*/ 2147483647 h 166"/>
                <a:gd name="T42" fmla="*/ 2147483647 w 234"/>
                <a:gd name="T43" fmla="*/ 2147483647 h 166"/>
                <a:gd name="T44" fmla="*/ 2147483647 w 234"/>
                <a:gd name="T45" fmla="*/ 2147483647 h 166"/>
                <a:gd name="T46" fmla="*/ 2147483647 w 234"/>
                <a:gd name="T47" fmla="*/ 2147483647 h 166"/>
                <a:gd name="T48" fmla="*/ 2147483647 w 234"/>
                <a:gd name="T49" fmla="*/ 2147483647 h 166"/>
                <a:gd name="T50" fmla="*/ 2147483647 w 234"/>
                <a:gd name="T51" fmla="*/ 2147483647 h 166"/>
                <a:gd name="T52" fmla="*/ 2147483647 w 234"/>
                <a:gd name="T53" fmla="*/ 2147483647 h 166"/>
                <a:gd name="T54" fmla="*/ 2147483647 w 234"/>
                <a:gd name="T55" fmla="*/ 2147483647 h 166"/>
                <a:gd name="T56" fmla="*/ 2147483647 w 234"/>
                <a:gd name="T57" fmla="*/ 2147483647 h 166"/>
                <a:gd name="T58" fmla="*/ 2147483647 w 234"/>
                <a:gd name="T59" fmla="*/ 2147483647 h 166"/>
                <a:gd name="T60" fmla="*/ 2147483647 w 234"/>
                <a:gd name="T61" fmla="*/ 2147483647 h 1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4"/>
                <a:gd name="T94" fmla="*/ 0 h 166"/>
                <a:gd name="T95" fmla="*/ 234 w 234"/>
                <a:gd name="T96" fmla="*/ 166 h 1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4" h="166">
                  <a:moveTo>
                    <a:pt x="9" y="132"/>
                  </a:moveTo>
                  <a:lnTo>
                    <a:pt x="4" y="89"/>
                  </a:lnTo>
                  <a:lnTo>
                    <a:pt x="0" y="55"/>
                  </a:lnTo>
                  <a:lnTo>
                    <a:pt x="4" y="34"/>
                  </a:lnTo>
                  <a:lnTo>
                    <a:pt x="18" y="5"/>
                  </a:lnTo>
                  <a:lnTo>
                    <a:pt x="45" y="2"/>
                  </a:lnTo>
                  <a:lnTo>
                    <a:pt x="52" y="14"/>
                  </a:lnTo>
                  <a:lnTo>
                    <a:pt x="36" y="59"/>
                  </a:lnTo>
                  <a:lnTo>
                    <a:pt x="52" y="14"/>
                  </a:lnTo>
                  <a:lnTo>
                    <a:pt x="61" y="5"/>
                  </a:lnTo>
                  <a:lnTo>
                    <a:pt x="70" y="0"/>
                  </a:lnTo>
                  <a:lnTo>
                    <a:pt x="93" y="2"/>
                  </a:lnTo>
                  <a:lnTo>
                    <a:pt x="127" y="14"/>
                  </a:lnTo>
                  <a:lnTo>
                    <a:pt x="138" y="34"/>
                  </a:lnTo>
                  <a:lnTo>
                    <a:pt x="138" y="55"/>
                  </a:lnTo>
                  <a:lnTo>
                    <a:pt x="131" y="79"/>
                  </a:lnTo>
                  <a:lnTo>
                    <a:pt x="138" y="55"/>
                  </a:lnTo>
                  <a:lnTo>
                    <a:pt x="138" y="34"/>
                  </a:lnTo>
                  <a:lnTo>
                    <a:pt x="150" y="25"/>
                  </a:lnTo>
                  <a:lnTo>
                    <a:pt x="177" y="21"/>
                  </a:lnTo>
                  <a:lnTo>
                    <a:pt x="197" y="21"/>
                  </a:lnTo>
                  <a:lnTo>
                    <a:pt x="218" y="25"/>
                  </a:lnTo>
                  <a:lnTo>
                    <a:pt x="227" y="36"/>
                  </a:lnTo>
                  <a:lnTo>
                    <a:pt x="234" y="70"/>
                  </a:lnTo>
                  <a:lnTo>
                    <a:pt x="229" y="91"/>
                  </a:lnTo>
                  <a:lnTo>
                    <a:pt x="206" y="129"/>
                  </a:lnTo>
                  <a:lnTo>
                    <a:pt x="193" y="161"/>
                  </a:lnTo>
                  <a:lnTo>
                    <a:pt x="152" y="166"/>
                  </a:lnTo>
                  <a:lnTo>
                    <a:pt x="111" y="159"/>
                  </a:lnTo>
                  <a:lnTo>
                    <a:pt x="61" y="150"/>
                  </a:lnTo>
                  <a:lnTo>
                    <a:pt x="9" y="132"/>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2" name="Freeform 206">
              <a:extLst>
                <a:ext uri="{FF2B5EF4-FFF2-40B4-BE49-F238E27FC236}">
                  <a16:creationId xmlns="" xmlns:a16="http://schemas.microsoft.com/office/drawing/2014/main" id="{1C8F4D86-A1C3-4440-B12D-078920F29851}"/>
                </a:ext>
              </a:extLst>
            </p:cNvPr>
            <p:cNvSpPr>
              <a:spLocks/>
            </p:cNvSpPr>
            <p:nvPr/>
          </p:nvSpPr>
          <p:spPr bwMode="auto">
            <a:xfrm>
              <a:off x="6048449" y="4297462"/>
              <a:ext cx="417513" cy="503238"/>
            </a:xfrm>
            <a:custGeom>
              <a:avLst/>
              <a:gdLst>
                <a:gd name="T0" fmla="*/ 2147483647 w 263"/>
                <a:gd name="T1" fmla="*/ 2147483647 h 317"/>
                <a:gd name="T2" fmla="*/ 2147483647 w 263"/>
                <a:gd name="T3" fmla="*/ 2147483647 h 317"/>
                <a:gd name="T4" fmla="*/ 2147483647 w 263"/>
                <a:gd name="T5" fmla="*/ 2147483647 h 317"/>
                <a:gd name="T6" fmla="*/ 2147483647 w 263"/>
                <a:gd name="T7" fmla="*/ 2147483647 h 317"/>
                <a:gd name="T8" fmla="*/ 2147483647 w 263"/>
                <a:gd name="T9" fmla="*/ 0 h 317"/>
                <a:gd name="T10" fmla="*/ 2147483647 w 263"/>
                <a:gd name="T11" fmla="*/ 2147483647 h 317"/>
                <a:gd name="T12" fmla="*/ 2147483647 w 263"/>
                <a:gd name="T13" fmla="*/ 2147483647 h 317"/>
                <a:gd name="T14" fmla="*/ 2147483647 w 263"/>
                <a:gd name="T15" fmla="*/ 2147483647 h 317"/>
                <a:gd name="T16" fmla="*/ 0 w 263"/>
                <a:gd name="T17" fmla="*/ 2147483647 h 317"/>
                <a:gd name="T18" fmla="*/ 2147483647 w 263"/>
                <a:gd name="T19" fmla="*/ 2147483647 h 317"/>
                <a:gd name="T20" fmla="*/ 2147483647 w 263"/>
                <a:gd name="T21" fmla="*/ 2147483647 h 317"/>
                <a:gd name="T22" fmla="*/ 2147483647 w 263"/>
                <a:gd name="T23" fmla="*/ 2147483647 h 317"/>
                <a:gd name="T24" fmla="*/ 2147483647 w 263"/>
                <a:gd name="T25" fmla="*/ 2147483647 h 317"/>
                <a:gd name="T26" fmla="*/ 2147483647 w 263"/>
                <a:gd name="T27" fmla="*/ 2147483647 h 317"/>
                <a:gd name="T28" fmla="*/ 2147483647 w 263"/>
                <a:gd name="T29" fmla="*/ 2147483647 h 317"/>
                <a:gd name="T30" fmla="*/ 2147483647 w 263"/>
                <a:gd name="T31" fmla="*/ 2147483647 h 317"/>
                <a:gd name="T32" fmla="*/ 2147483647 w 263"/>
                <a:gd name="T33" fmla="*/ 2147483647 h 317"/>
                <a:gd name="T34" fmla="*/ 2147483647 w 263"/>
                <a:gd name="T35" fmla="*/ 2147483647 h 317"/>
                <a:gd name="T36" fmla="*/ 2147483647 w 263"/>
                <a:gd name="T37" fmla="*/ 2147483647 h 317"/>
                <a:gd name="T38" fmla="*/ 2147483647 w 263"/>
                <a:gd name="T39" fmla="*/ 2147483647 h 317"/>
                <a:gd name="T40" fmla="*/ 2147483647 w 263"/>
                <a:gd name="T41" fmla="*/ 2147483647 h 317"/>
                <a:gd name="T42" fmla="*/ 2147483647 w 263"/>
                <a:gd name="T43" fmla="*/ 2147483647 h 317"/>
                <a:gd name="T44" fmla="*/ 2147483647 w 263"/>
                <a:gd name="T45" fmla="*/ 2147483647 h 317"/>
                <a:gd name="T46" fmla="*/ 2147483647 w 263"/>
                <a:gd name="T47" fmla="*/ 2147483647 h 317"/>
                <a:gd name="T48" fmla="*/ 2147483647 w 263"/>
                <a:gd name="T49" fmla="*/ 2147483647 h 317"/>
                <a:gd name="T50" fmla="*/ 2147483647 w 263"/>
                <a:gd name="T51" fmla="*/ 2147483647 h 317"/>
                <a:gd name="T52" fmla="*/ 2147483647 w 263"/>
                <a:gd name="T53" fmla="*/ 2147483647 h 317"/>
                <a:gd name="T54" fmla="*/ 2147483647 w 263"/>
                <a:gd name="T55" fmla="*/ 2147483647 h 317"/>
                <a:gd name="T56" fmla="*/ 2147483647 w 263"/>
                <a:gd name="T57" fmla="*/ 2147483647 h 317"/>
                <a:gd name="T58" fmla="*/ 2147483647 w 263"/>
                <a:gd name="T59" fmla="*/ 2147483647 h 317"/>
                <a:gd name="T60" fmla="*/ 2147483647 w 263"/>
                <a:gd name="T61" fmla="*/ 2147483647 h 317"/>
                <a:gd name="T62" fmla="*/ 2147483647 w 263"/>
                <a:gd name="T63" fmla="*/ 2147483647 h 3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3"/>
                <a:gd name="T97" fmla="*/ 0 h 317"/>
                <a:gd name="T98" fmla="*/ 263 w 263"/>
                <a:gd name="T99" fmla="*/ 317 h 3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3" h="317">
                  <a:moveTo>
                    <a:pt x="263" y="29"/>
                  </a:moveTo>
                  <a:lnTo>
                    <a:pt x="222" y="34"/>
                  </a:lnTo>
                  <a:lnTo>
                    <a:pt x="181" y="27"/>
                  </a:lnTo>
                  <a:lnTo>
                    <a:pt x="131" y="18"/>
                  </a:lnTo>
                  <a:lnTo>
                    <a:pt x="79" y="0"/>
                  </a:lnTo>
                  <a:lnTo>
                    <a:pt x="70" y="52"/>
                  </a:lnTo>
                  <a:lnTo>
                    <a:pt x="36" y="131"/>
                  </a:lnTo>
                  <a:lnTo>
                    <a:pt x="18" y="215"/>
                  </a:lnTo>
                  <a:lnTo>
                    <a:pt x="0" y="254"/>
                  </a:lnTo>
                  <a:lnTo>
                    <a:pt x="2" y="283"/>
                  </a:lnTo>
                  <a:lnTo>
                    <a:pt x="11" y="290"/>
                  </a:lnTo>
                  <a:lnTo>
                    <a:pt x="34" y="281"/>
                  </a:lnTo>
                  <a:lnTo>
                    <a:pt x="52" y="260"/>
                  </a:lnTo>
                  <a:lnTo>
                    <a:pt x="74" y="213"/>
                  </a:lnTo>
                  <a:lnTo>
                    <a:pt x="152" y="106"/>
                  </a:lnTo>
                  <a:lnTo>
                    <a:pt x="158" y="113"/>
                  </a:lnTo>
                  <a:lnTo>
                    <a:pt x="165" y="129"/>
                  </a:lnTo>
                  <a:lnTo>
                    <a:pt x="170" y="152"/>
                  </a:lnTo>
                  <a:lnTo>
                    <a:pt x="165" y="183"/>
                  </a:lnTo>
                  <a:lnTo>
                    <a:pt x="149" y="235"/>
                  </a:lnTo>
                  <a:lnTo>
                    <a:pt x="133" y="265"/>
                  </a:lnTo>
                  <a:lnTo>
                    <a:pt x="127" y="297"/>
                  </a:lnTo>
                  <a:lnTo>
                    <a:pt x="136" y="315"/>
                  </a:lnTo>
                  <a:lnTo>
                    <a:pt x="147" y="317"/>
                  </a:lnTo>
                  <a:lnTo>
                    <a:pt x="170" y="308"/>
                  </a:lnTo>
                  <a:lnTo>
                    <a:pt x="204" y="265"/>
                  </a:lnTo>
                  <a:lnTo>
                    <a:pt x="233" y="226"/>
                  </a:lnTo>
                  <a:lnTo>
                    <a:pt x="240" y="206"/>
                  </a:lnTo>
                  <a:lnTo>
                    <a:pt x="247" y="165"/>
                  </a:lnTo>
                  <a:lnTo>
                    <a:pt x="242" y="111"/>
                  </a:lnTo>
                  <a:lnTo>
                    <a:pt x="249" y="74"/>
                  </a:lnTo>
                  <a:lnTo>
                    <a:pt x="263" y="29"/>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3" name="Freeform 207">
              <a:extLst>
                <a:ext uri="{FF2B5EF4-FFF2-40B4-BE49-F238E27FC236}">
                  <a16:creationId xmlns="" xmlns:a16="http://schemas.microsoft.com/office/drawing/2014/main" id="{5FDF306B-BE25-B44F-8A19-2B494A329F7F}"/>
                </a:ext>
              </a:extLst>
            </p:cNvPr>
            <p:cNvSpPr>
              <a:spLocks/>
            </p:cNvSpPr>
            <p:nvPr/>
          </p:nvSpPr>
          <p:spPr bwMode="auto">
            <a:xfrm>
              <a:off x="4194249" y="2554387"/>
              <a:ext cx="3189288" cy="3175000"/>
            </a:xfrm>
            <a:custGeom>
              <a:avLst/>
              <a:gdLst>
                <a:gd name="T0" fmla="*/ 2147483647 w 886"/>
                <a:gd name="T1" fmla="*/ 2147483647 h 882"/>
                <a:gd name="T2" fmla="*/ 2147483647 w 886"/>
                <a:gd name="T3" fmla="*/ 2147483647 h 882"/>
                <a:gd name="T4" fmla="*/ 2147483647 w 886"/>
                <a:gd name="T5" fmla="*/ 2147483647 h 882"/>
                <a:gd name="T6" fmla="*/ 2147483647 w 886"/>
                <a:gd name="T7" fmla="*/ 2147483647 h 882"/>
                <a:gd name="T8" fmla="*/ 2147483647 w 886"/>
                <a:gd name="T9" fmla="*/ 2147483647 h 882"/>
                <a:gd name="T10" fmla="*/ 2147483647 w 886"/>
                <a:gd name="T11" fmla="*/ 2147483647 h 882"/>
                <a:gd name="T12" fmla="*/ 2147483647 w 886"/>
                <a:gd name="T13" fmla="*/ 2147483647 h 882"/>
                <a:gd name="T14" fmla="*/ 2147483647 w 886"/>
                <a:gd name="T15" fmla="*/ 2147483647 h 882"/>
                <a:gd name="T16" fmla="*/ 2147483647 w 886"/>
                <a:gd name="T17" fmla="*/ 2147483647 h 882"/>
                <a:gd name="T18" fmla="*/ 2147483647 w 886"/>
                <a:gd name="T19" fmla="*/ 2147483647 h 882"/>
                <a:gd name="T20" fmla="*/ 2147483647 w 886"/>
                <a:gd name="T21" fmla="*/ 2147483647 h 882"/>
                <a:gd name="T22" fmla="*/ 2147483647 w 886"/>
                <a:gd name="T23" fmla="*/ 2147483647 h 882"/>
                <a:gd name="T24" fmla="*/ 2147483647 w 886"/>
                <a:gd name="T25" fmla="*/ 2147483647 h 882"/>
                <a:gd name="T26" fmla="*/ 2147483647 w 886"/>
                <a:gd name="T27" fmla="*/ 2147483647 h 882"/>
                <a:gd name="T28" fmla="*/ 2147483647 w 886"/>
                <a:gd name="T29" fmla="*/ 2147483647 h 882"/>
                <a:gd name="T30" fmla="*/ 2147483647 w 886"/>
                <a:gd name="T31" fmla="*/ 2147483647 h 882"/>
                <a:gd name="T32" fmla="*/ 2147483647 w 886"/>
                <a:gd name="T33" fmla="*/ 2147483647 h 882"/>
                <a:gd name="T34" fmla="*/ 2147483647 w 886"/>
                <a:gd name="T35" fmla="*/ 2147483647 h 882"/>
                <a:gd name="T36" fmla="*/ 2147483647 w 886"/>
                <a:gd name="T37" fmla="*/ 2147483647 h 882"/>
                <a:gd name="T38" fmla="*/ 2147483647 w 886"/>
                <a:gd name="T39" fmla="*/ 2147483647 h 882"/>
                <a:gd name="T40" fmla="*/ 2147483647 w 886"/>
                <a:gd name="T41" fmla="*/ 2147483647 h 882"/>
                <a:gd name="T42" fmla="*/ 2147483647 w 886"/>
                <a:gd name="T43" fmla="*/ 2147483647 h 882"/>
                <a:gd name="T44" fmla="*/ 2147483647 w 886"/>
                <a:gd name="T45" fmla="*/ 2147483647 h 882"/>
                <a:gd name="T46" fmla="*/ 2147483647 w 886"/>
                <a:gd name="T47" fmla="*/ 2147483647 h 882"/>
                <a:gd name="T48" fmla="*/ 2147483647 w 886"/>
                <a:gd name="T49" fmla="*/ 2147483647 h 882"/>
                <a:gd name="T50" fmla="*/ 2147483647 w 886"/>
                <a:gd name="T51" fmla="*/ 2147483647 h 882"/>
                <a:gd name="T52" fmla="*/ 2147483647 w 886"/>
                <a:gd name="T53" fmla="*/ 2147483647 h 882"/>
                <a:gd name="T54" fmla="*/ 2147483647 w 886"/>
                <a:gd name="T55" fmla="*/ 2147483647 h 882"/>
                <a:gd name="T56" fmla="*/ 2147483647 w 886"/>
                <a:gd name="T57" fmla="*/ 2147483647 h 882"/>
                <a:gd name="T58" fmla="*/ 2147483647 w 886"/>
                <a:gd name="T59" fmla="*/ 2147483647 h 882"/>
                <a:gd name="T60" fmla="*/ 2147483647 w 886"/>
                <a:gd name="T61" fmla="*/ 2147483647 h 882"/>
                <a:gd name="T62" fmla="*/ 2147483647 w 886"/>
                <a:gd name="T63" fmla="*/ 2147483647 h 882"/>
                <a:gd name="T64" fmla="*/ 2147483647 w 886"/>
                <a:gd name="T65" fmla="*/ 2147483647 h 882"/>
                <a:gd name="T66" fmla="*/ 2147483647 w 886"/>
                <a:gd name="T67" fmla="*/ 2147483647 h 882"/>
                <a:gd name="T68" fmla="*/ 2147483647 w 886"/>
                <a:gd name="T69" fmla="*/ 2147483647 h 882"/>
                <a:gd name="T70" fmla="*/ 2147483647 w 886"/>
                <a:gd name="T71" fmla="*/ 2147483647 h 882"/>
                <a:gd name="T72" fmla="*/ 2147483647 w 886"/>
                <a:gd name="T73" fmla="*/ 2147483647 h 882"/>
                <a:gd name="T74" fmla="*/ 2147483647 w 886"/>
                <a:gd name="T75" fmla="*/ 2147483647 h 882"/>
                <a:gd name="T76" fmla="*/ 2147483647 w 886"/>
                <a:gd name="T77" fmla="*/ 2147483647 h 882"/>
                <a:gd name="T78" fmla="*/ 2147483647 w 886"/>
                <a:gd name="T79" fmla="*/ 2147483647 h 882"/>
                <a:gd name="T80" fmla="*/ 2147483647 w 886"/>
                <a:gd name="T81" fmla="*/ 2147483647 h 882"/>
                <a:gd name="T82" fmla="*/ 2147483647 w 886"/>
                <a:gd name="T83" fmla="*/ 2147483647 h 882"/>
                <a:gd name="T84" fmla="*/ 2147483647 w 886"/>
                <a:gd name="T85" fmla="*/ 2147483647 h 882"/>
                <a:gd name="T86" fmla="*/ 2147483647 w 886"/>
                <a:gd name="T87" fmla="*/ 2147483647 h 882"/>
                <a:gd name="T88" fmla="*/ 2147483647 w 886"/>
                <a:gd name="T89" fmla="*/ 2147483647 h 882"/>
                <a:gd name="T90" fmla="*/ 2147483647 w 886"/>
                <a:gd name="T91" fmla="*/ 2147483647 h 882"/>
                <a:gd name="T92" fmla="*/ 2147483647 w 886"/>
                <a:gd name="T93" fmla="*/ 2147483647 h 882"/>
                <a:gd name="T94" fmla="*/ 2147483647 w 886"/>
                <a:gd name="T95" fmla="*/ 2147483647 h 882"/>
                <a:gd name="T96" fmla="*/ 2147483647 w 886"/>
                <a:gd name="T97" fmla="*/ 2147483647 h 882"/>
                <a:gd name="T98" fmla="*/ 2147483647 w 886"/>
                <a:gd name="T99" fmla="*/ 2147483647 h 882"/>
                <a:gd name="T100" fmla="*/ 2147483647 w 886"/>
                <a:gd name="T101" fmla="*/ 2147483647 h 882"/>
                <a:gd name="T102" fmla="*/ 2147483647 w 886"/>
                <a:gd name="T103" fmla="*/ 2147483647 h 882"/>
                <a:gd name="T104" fmla="*/ 2147483647 w 886"/>
                <a:gd name="T105" fmla="*/ 2147483647 h 882"/>
                <a:gd name="T106" fmla="*/ 0 w 886"/>
                <a:gd name="T107" fmla="*/ 2147483647 h 882"/>
                <a:gd name="T108" fmla="*/ 0 w 886"/>
                <a:gd name="T109" fmla="*/ 2147483647 h 882"/>
                <a:gd name="T110" fmla="*/ 0 w 886"/>
                <a:gd name="T111" fmla="*/ 2147483647 h 882"/>
                <a:gd name="T112" fmla="*/ 0 w 886"/>
                <a:gd name="T113" fmla="*/ 2147483647 h 882"/>
                <a:gd name="T114" fmla="*/ 0 w 886"/>
                <a:gd name="T115" fmla="*/ 2147483647 h 882"/>
                <a:gd name="T116" fmla="*/ 0 w 886"/>
                <a:gd name="T117" fmla="*/ 2147483647 h 88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6"/>
                <a:gd name="T178" fmla="*/ 0 h 882"/>
                <a:gd name="T179" fmla="*/ 886 w 886"/>
                <a:gd name="T180" fmla="*/ 882 h 88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6" h="882">
                  <a:moveTo>
                    <a:pt x="886" y="535"/>
                  </a:moveTo>
                  <a:lnTo>
                    <a:pt x="883" y="539"/>
                  </a:lnTo>
                  <a:lnTo>
                    <a:pt x="880" y="542"/>
                  </a:lnTo>
                  <a:lnTo>
                    <a:pt x="878" y="546"/>
                  </a:lnTo>
                  <a:lnTo>
                    <a:pt x="875" y="549"/>
                  </a:lnTo>
                  <a:lnTo>
                    <a:pt x="872" y="552"/>
                  </a:lnTo>
                  <a:lnTo>
                    <a:pt x="870" y="556"/>
                  </a:lnTo>
                  <a:lnTo>
                    <a:pt x="867" y="559"/>
                  </a:lnTo>
                  <a:lnTo>
                    <a:pt x="865" y="562"/>
                  </a:lnTo>
                  <a:lnTo>
                    <a:pt x="862" y="566"/>
                  </a:lnTo>
                  <a:lnTo>
                    <a:pt x="860" y="569"/>
                  </a:lnTo>
                  <a:lnTo>
                    <a:pt x="857" y="573"/>
                  </a:lnTo>
                  <a:lnTo>
                    <a:pt x="855" y="576"/>
                  </a:lnTo>
                  <a:lnTo>
                    <a:pt x="853" y="580"/>
                  </a:lnTo>
                  <a:lnTo>
                    <a:pt x="851" y="583"/>
                  </a:lnTo>
                  <a:lnTo>
                    <a:pt x="849" y="587"/>
                  </a:lnTo>
                  <a:lnTo>
                    <a:pt x="847" y="590"/>
                  </a:lnTo>
                  <a:lnTo>
                    <a:pt x="845" y="594"/>
                  </a:lnTo>
                  <a:lnTo>
                    <a:pt x="843" y="597"/>
                  </a:lnTo>
                  <a:lnTo>
                    <a:pt x="841" y="601"/>
                  </a:lnTo>
                  <a:lnTo>
                    <a:pt x="840" y="604"/>
                  </a:lnTo>
                  <a:lnTo>
                    <a:pt x="839" y="608"/>
                  </a:lnTo>
                  <a:lnTo>
                    <a:pt x="837" y="611"/>
                  </a:lnTo>
                  <a:lnTo>
                    <a:pt x="836" y="615"/>
                  </a:lnTo>
                  <a:lnTo>
                    <a:pt x="835" y="619"/>
                  </a:lnTo>
                  <a:lnTo>
                    <a:pt x="834" y="623"/>
                  </a:lnTo>
                  <a:lnTo>
                    <a:pt x="834" y="626"/>
                  </a:lnTo>
                  <a:lnTo>
                    <a:pt x="833" y="630"/>
                  </a:lnTo>
                  <a:lnTo>
                    <a:pt x="833" y="634"/>
                  </a:lnTo>
                  <a:lnTo>
                    <a:pt x="833" y="638"/>
                  </a:lnTo>
                  <a:lnTo>
                    <a:pt x="833" y="642"/>
                  </a:lnTo>
                  <a:lnTo>
                    <a:pt x="833" y="646"/>
                  </a:lnTo>
                  <a:lnTo>
                    <a:pt x="833" y="650"/>
                  </a:lnTo>
                  <a:lnTo>
                    <a:pt x="834" y="654"/>
                  </a:lnTo>
                  <a:lnTo>
                    <a:pt x="834" y="658"/>
                  </a:lnTo>
                  <a:lnTo>
                    <a:pt x="835" y="662"/>
                  </a:lnTo>
                  <a:lnTo>
                    <a:pt x="835" y="666"/>
                  </a:lnTo>
                  <a:lnTo>
                    <a:pt x="836" y="670"/>
                  </a:lnTo>
                  <a:lnTo>
                    <a:pt x="837" y="673"/>
                  </a:lnTo>
                  <a:lnTo>
                    <a:pt x="838" y="677"/>
                  </a:lnTo>
                  <a:lnTo>
                    <a:pt x="839" y="681"/>
                  </a:lnTo>
                  <a:lnTo>
                    <a:pt x="840" y="685"/>
                  </a:lnTo>
                  <a:lnTo>
                    <a:pt x="841" y="689"/>
                  </a:lnTo>
                  <a:lnTo>
                    <a:pt x="842" y="693"/>
                  </a:lnTo>
                  <a:lnTo>
                    <a:pt x="843" y="697"/>
                  </a:lnTo>
                  <a:lnTo>
                    <a:pt x="844" y="701"/>
                  </a:lnTo>
                  <a:lnTo>
                    <a:pt x="845" y="705"/>
                  </a:lnTo>
                  <a:lnTo>
                    <a:pt x="847" y="710"/>
                  </a:lnTo>
                  <a:lnTo>
                    <a:pt x="848" y="713"/>
                  </a:lnTo>
                  <a:lnTo>
                    <a:pt x="849" y="717"/>
                  </a:lnTo>
                  <a:lnTo>
                    <a:pt x="850" y="721"/>
                  </a:lnTo>
                  <a:lnTo>
                    <a:pt x="851" y="725"/>
                  </a:lnTo>
                  <a:lnTo>
                    <a:pt x="852" y="729"/>
                  </a:lnTo>
                  <a:lnTo>
                    <a:pt x="852" y="733"/>
                  </a:lnTo>
                  <a:lnTo>
                    <a:pt x="853" y="737"/>
                  </a:lnTo>
                  <a:lnTo>
                    <a:pt x="854" y="741"/>
                  </a:lnTo>
                  <a:lnTo>
                    <a:pt x="855" y="745"/>
                  </a:lnTo>
                  <a:lnTo>
                    <a:pt x="856" y="749"/>
                  </a:lnTo>
                  <a:lnTo>
                    <a:pt x="856" y="753"/>
                  </a:lnTo>
                  <a:lnTo>
                    <a:pt x="857" y="756"/>
                  </a:lnTo>
                  <a:lnTo>
                    <a:pt x="857" y="760"/>
                  </a:lnTo>
                  <a:lnTo>
                    <a:pt x="858" y="764"/>
                  </a:lnTo>
                  <a:lnTo>
                    <a:pt x="858" y="768"/>
                  </a:lnTo>
                  <a:lnTo>
                    <a:pt x="859" y="772"/>
                  </a:lnTo>
                  <a:lnTo>
                    <a:pt x="859" y="776"/>
                  </a:lnTo>
                  <a:lnTo>
                    <a:pt x="859" y="780"/>
                  </a:lnTo>
                  <a:lnTo>
                    <a:pt x="859" y="784"/>
                  </a:lnTo>
                  <a:lnTo>
                    <a:pt x="859" y="788"/>
                  </a:lnTo>
                  <a:lnTo>
                    <a:pt x="859" y="792"/>
                  </a:lnTo>
                  <a:lnTo>
                    <a:pt x="859" y="796"/>
                  </a:lnTo>
                  <a:lnTo>
                    <a:pt x="859" y="800"/>
                  </a:lnTo>
                  <a:lnTo>
                    <a:pt x="859" y="804"/>
                  </a:lnTo>
                  <a:lnTo>
                    <a:pt x="858" y="809"/>
                  </a:lnTo>
                  <a:lnTo>
                    <a:pt x="858" y="813"/>
                  </a:lnTo>
                  <a:lnTo>
                    <a:pt x="857" y="818"/>
                  </a:lnTo>
                  <a:lnTo>
                    <a:pt x="856" y="822"/>
                  </a:lnTo>
                  <a:lnTo>
                    <a:pt x="856" y="826"/>
                  </a:lnTo>
                  <a:lnTo>
                    <a:pt x="855" y="831"/>
                  </a:lnTo>
                  <a:lnTo>
                    <a:pt x="854" y="835"/>
                  </a:lnTo>
                  <a:lnTo>
                    <a:pt x="853" y="839"/>
                  </a:lnTo>
                  <a:lnTo>
                    <a:pt x="851" y="843"/>
                  </a:lnTo>
                  <a:lnTo>
                    <a:pt x="850" y="847"/>
                  </a:lnTo>
                  <a:lnTo>
                    <a:pt x="848" y="851"/>
                  </a:lnTo>
                  <a:lnTo>
                    <a:pt x="846" y="854"/>
                  </a:lnTo>
                  <a:lnTo>
                    <a:pt x="844" y="858"/>
                  </a:lnTo>
                  <a:lnTo>
                    <a:pt x="842" y="861"/>
                  </a:lnTo>
                  <a:lnTo>
                    <a:pt x="840" y="864"/>
                  </a:lnTo>
                  <a:lnTo>
                    <a:pt x="837" y="867"/>
                  </a:lnTo>
                  <a:lnTo>
                    <a:pt x="834" y="870"/>
                  </a:lnTo>
                  <a:lnTo>
                    <a:pt x="831" y="873"/>
                  </a:lnTo>
                  <a:lnTo>
                    <a:pt x="827" y="875"/>
                  </a:lnTo>
                  <a:lnTo>
                    <a:pt x="824" y="876"/>
                  </a:lnTo>
                  <a:lnTo>
                    <a:pt x="820" y="878"/>
                  </a:lnTo>
                  <a:lnTo>
                    <a:pt x="816" y="879"/>
                  </a:lnTo>
                  <a:lnTo>
                    <a:pt x="812" y="880"/>
                  </a:lnTo>
                  <a:lnTo>
                    <a:pt x="808" y="881"/>
                  </a:lnTo>
                  <a:lnTo>
                    <a:pt x="804" y="881"/>
                  </a:lnTo>
                  <a:lnTo>
                    <a:pt x="800" y="881"/>
                  </a:lnTo>
                  <a:lnTo>
                    <a:pt x="796" y="882"/>
                  </a:lnTo>
                  <a:lnTo>
                    <a:pt x="792" y="882"/>
                  </a:lnTo>
                  <a:lnTo>
                    <a:pt x="789" y="882"/>
                  </a:lnTo>
                  <a:lnTo>
                    <a:pt x="785" y="882"/>
                  </a:lnTo>
                  <a:lnTo>
                    <a:pt x="780" y="882"/>
                  </a:lnTo>
                  <a:lnTo>
                    <a:pt x="776" y="881"/>
                  </a:lnTo>
                  <a:lnTo>
                    <a:pt x="772" y="881"/>
                  </a:lnTo>
                  <a:lnTo>
                    <a:pt x="768" y="881"/>
                  </a:lnTo>
                  <a:lnTo>
                    <a:pt x="764" y="880"/>
                  </a:lnTo>
                  <a:lnTo>
                    <a:pt x="760" y="880"/>
                  </a:lnTo>
                  <a:lnTo>
                    <a:pt x="756" y="879"/>
                  </a:lnTo>
                  <a:lnTo>
                    <a:pt x="752" y="878"/>
                  </a:lnTo>
                  <a:lnTo>
                    <a:pt x="748" y="878"/>
                  </a:lnTo>
                  <a:lnTo>
                    <a:pt x="744" y="877"/>
                  </a:lnTo>
                  <a:lnTo>
                    <a:pt x="740" y="876"/>
                  </a:lnTo>
                  <a:lnTo>
                    <a:pt x="736" y="875"/>
                  </a:lnTo>
                  <a:lnTo>
                    <a:pt x="732" y="874"/>
                  </a:lnTo>
                  <a:lnTo>
                    <a:pt x="728" y="873"/>
                  </a:lnTo>
                  <a:lnTo>
                    <a:pt x="725" y="872"/>
                  </a:lnTo>
                  <a:lnTo>
                    <a:pt x="721" y="871"/>
                  </a:lnTo>
                  <a:lnTo>
                    <a:pt x="717" y="870"/>
                  </a:lnTo>
                  <a:lnTo>
                    <a:pt x="713" y="868"/>
                  </a:lnTo>
                  <a:lnTo>
                    <a:pt x="709" y="867"/>
                  </a:lnTo>
                  <a:lnTo>
                    <a:pt x="706" y="866"/>
                  </a:lnTo>
                  <a:lnTo>
                    <a:pt x="702" y="864"/>
                  </a:lnTo>
                  <a:lnTo>
                    <a:pt x="698" y="863"/>
                  </a:lnTo>
                  <a:lnTo>
                    <a:pt x="694" y="861"/>
                  </a:lnTo>
                  <a:lnTo>
                    <a:pt x="691" y="860"/>
                  </a:lnTo>
                  <a:lnTo>
                    <a:pt x="687" y="858"/>
                  </a:lnTo>
                  <a:lnTo>
                    <a:pt x="683" y="857"/>
                  </a:lnTo>
                  <a:lnTo>
                    <a:pt x="680" y="855"/>
                  </a:lnTo>
                  <a:lnTo>
                    <a:pt x="676" y="853"/>
                  </a:lnTo>
                  <a:lnTo>
                    <a:pt x="672" y="852"/>
                  </a:lnTo>
                  <a:lnTo>
                    <a:pt x="669" y="850"/>
                  </a:lnTo>
                  <a:lnTo>
                    <a:pt x="665" y="848"/>
                  </a:lnTo>
                  <a:lnTo>
                    <a:pt x="661" y="846"/>
                  </a:lnTo>
                  <a:lnTo>
                    <a:pt x="658" y="845"/>
                  </a:lnTo>
                  <a:lnTo>
                    <a:pt x="654" y="843"/>
                  </a:lnTo>
                  <a:lnTo>
                    <a:pt x="651" y="841"/>
                  </a:lnTo>
                  <a:lnTo>
                    <a:pt x="647" y="839"/>
                  </a:lnTo>
                  <a:lnTo>
                    <a:pt x="643" y="837"/>
                  </a:lnTo>
                  <a:lnTo>
                    <a:pt x="640" y="835"/>
                  </a:lnTo>
                  <a:lnTo>
                    <a:pt x="636" y="834"/>
                  </a:lnTo>
                  <a:lnTo>
                    <a:pt x="633" y="832"/>
                  </a:lnTo>
                  <a:lnTo>
                    <a:pt x="630" y="830"/>
                  </a:lnTo>
                  <a:lnTo>
                    <a:pt x="626" y="828"/>
                  </a:lnTo>
                  <a:lnTo>
                    <a:pt x="623" y="826"/>
                  </a:lnTo>
                  <a:lnTo>
                    <a:pt x="619" y="824"/>
                  </a:lnTo>
                  <a:lnTo>
                    <a:pt x="616" y="822"/>
                  </a:lnTo>
                  <a:lnTo>
                    <a:pt x="612" y="820"/>
                  </a:lnTo>
                  <a:lnTo>
                    <a:pt x="609" y="819"/>
                  </a:lnTo>
                  <a:lnTo>
                    <a:pt x="605" y="817"/>
                  </a:lnTo>
                  <a:lnTo>
                    <a:pt x="601" y="815"/>
                  </a:lnTo>
                  <a:lnTo>
                    <a:pt x="598" y="813"/>
                  </a:lnTo>
                  <a:lnTo>
                    <a:pt x="594" y="811"/>
                  </a:lnTo>
                  <a:lnTo>
                    <a:pt x="591" y="809"/>
                  </a:lnTo>
                  <a:lnTo>
                    <a:pt x="587" y="807"/>
                  </a:lnTo>
                  <a:lnTo>
                    <a:pt x="584" y="805"/>
                  </a:lnTo>
                  <a:lnTo>
                    <a:pt x="580" y="803"/>
                  </a:lnTo>
                  <a:lnTo>
                    <a:pt x="577" y="801"/>
                  </a:lnTo>
                  <a:lnTo>
                    <a:pt x="573" y="799"/>
                  </a:lnTo>
                  <a:lnTo>
                    <a:pt x="570" y="797"/>
                  </a:lnTo>
                  <a:lnTo>
                    <a:pt x="566" y="795"/>
                  </a:lnTo>
                  <a:lnTo>
                    <a:pt x="563" y="793"/>
                  </a:lnTo>
                  <a:lnTo>
                    <a:pt x="559" y="791"/>
                  </a:lnTo>
                  <a:lnTo>
                    <a:pt x="556" y="789"/>
                  </a:lnTo>
                  <a:lnTo>
                    <a:pt x="552" y="787"/>
                  </a:lnTo>
                  <a:lnTo>
                    <a:pt x="549" y="785"/>
                  </a:lnTo>
                  <a:lnTo>
                    <a:pt x="545" y="783"/>
                  </a:lnTo>
                  <a:lnTo>
                    <a:pt x="542" y="781"/>
                  </a:lnTo>
                  <a:lnTo>
                    <a:pt x="538" y="779"/>
                  </a:lnTo>
                  <a:lnTo>
                    <a:pt x="535" y="777"/>
                  </a:lnTo>
                  <a:lnTo>
                    <a:pt x="531" y="775"/>
                  </a:lnTo>
                  <a:lnTo>
                    <a:pt x="528" y="773"/>
                  </a:lnTo>
                  <a:lnTo>
                    <a:pt x="524" y="771"/>
                  </a:lnTo>
                  <a:lnTo>
                    <a:pt x="521" y="769"/>
                  </a:lnTo>
                  <a:lnTo>
                    <a:pt x="517" y="767"/>
                  </a:lnTo>
                  <a:lnTo>
                    <a:pt x="514" y="765"/>
                  </a:lnTo>
                  <a:lnTo>
                    <a:pt x="510" y="763"/>
                  </a:lnTo>
                  <a:lnTo>
                    <a:pt x="507" y="761"/>
                  </a:lnTo>
                  <a:lnTo>
                    <a:pt x="503" y="759"/>
                  </a:lnTo>
                  <a:lnTo>
                    <a:pt x="500" y="757"/>
                  </a:lnTo>
                  <a:lnTo>
                    <a:pt x="496" y="755"/>
                  </a:lnTo>
                  <a:lnTo>
                    <a:pt x="493" y="753"/>
                  </a:lnTo>
                  <a:lnTo>
                    <a:pt x="489" y="751"/>
                  </a:lnTo>
                  <a:lnTo>
                    <a:pt x="486" y="749"/>
                  </a:lnTo>
                  <a:lnTo>
                    <a:pt x="482" y="747"/>
                  </a:lnTo>
                  <a:lnTo>
                    <a:pt x="479" y="745"/>
                  </a:lnTo>
                  <a:lnTo>
                    <a:pt x="475" y="743"/>
                  </a:lnTo>
                  <a:lnTo>
                    <a:pt x="472" y="741"/>
                  </a:lnTo>
                  <a:lnTo>
                    <a:pt x="468" y="739"/>
                  </a:lnTo>
                  <a:lnTo>
                    <a:pt x="465" y="737"/>
                  </a:lnTo>
                  <a:lnTo>
                    <a:pt x="461" y="735"/>
                  </a:lnTo>
                  <a:lnTo>
                    <a:pt x="458" y="733"/>
                  </a:lnTo>
                  <a:lnTo>
                    <a:pt x="454" y="731"/>
                  </a:lnTo>
                  <a:lnTo>
                    <a:pt x="450" y="730"/>
                  </a:lnTo>
                  <a:lnTo>
                    <a:pt x="447" y="728"/>
                  </a:lnTo>
                  <a:lnTo>
                    <a:pt x="443" y="726"/>
                  </a:lnTo>
                  <a:lnTo>
                    <a:pt x="440" y="724"/>
                  </a:lnTo>
                  <a:lnTo>
                    <a:pt x="436" y="722"/>
                  </a:lnTo>
                  <a:lnTo>
                    <a:pt x="433" y="720"/>
                  </a:lnTo>
                  <a:lnTo>
                    <a:pt x="429" y="718"/>
                  </a:lnTo>
                  <a:lnTo>
                    <a:pt x="426" y="717"/>
                  </a:lnTo>
                  <a:lnTo>
                    <a:pt x="422" y="715"/>
                  </a:lnTo>
                  <a:lnTo>
                    <a:pt x="419" y="713"/>
                  </a:lnTo>
                  <a:lnTo>
                    <a:pt x="415" y="711"/>
                  </a:lnTo>
                  <a:lnTo>
                    <a:pt x="411" y="709"/>
                  </a:lnTo>
                  <a:lnTo>
                    <a:pt x="408" y="708"/>
                  </a:lnTo>
                  <a:lnTo>
                    <a:pt x="404" y="706"/>
                  </a:lnTo>
                  <a:lnTo>
                    <a:pt x="401" y="704"/>
                  </a:lnTo>
                  <a:lnTo>
                    <a:pt x="397" y="702"/>
                  </a:lnTo>
                  <a:lnTo>
                    <a:pt x="393" y="701"/>
                  </a:lnTo>
                  <a:lnTo>
                    <a:pt x="390" y="699"/>
                  </a:lnTo>
                  <a:lnTo>
                    <a:pt x="386" y="697"/>
                  </a:lnTo>
                  <a:lnTo>
                    <a:pt x="383" y="696"/>
                  </a:lnTo>
                  <a:lnTo>
                    <a:pt x="379" y="694"/>
                  </a:lnTo>
                  <a:lnTo>
                    <a:pt x="375" y="692"/>
                  </a:lnTo>
                  <a:lnTo>
                    <a:pt x="372" y="691"/>
                  </a:lnTo>
                  <a:lnTo>
                    <a:pt x="368" y="689"/>
                  </a:lnTo>
                  <a:lnTo>
                    <a:pt x="365" y="687"/>
                  </a:lnTo>
                  <a:lnTo>
                    <a:pt x="361" y="686"/>
                  </a:lnTo>
                  <a:lnTo>
                    <a:pt x="357" y="684"/>
                  </a:lnTo>
                  <a:lnTo>
                    <a:pt x="354" y="683"/>
                  </a:lnTo>
                  <a:lnTo>
                    <a:pt x="350" y="681"/>
                  </a:lnTo>
                  <a:lnTo>
                    <a:pt x="346" y="680"/>
                  </a:lnTo>
                  <a:lnTo>
                    <a:pt x="343" y="678"/>
                  </a:lnTo>
                  <a:lnTo>
                    <a:pt x="339" y="677"/>
                  </a:lnTo>
                  <a:lnTo>
                    <a:pt x="335" y="675"/>
                  </a:lnTo>
                  <a:lnTo>
                    <a:pt x="332" y="674"/>
                  </a:lnTo>
                  <a:lnTo>
                    <a:pt x="328" y="673"/>
                  </a:lnTo>
                  <a:lnTo>
                    <a:pt x="324" y="671"/>
                  </a:lnTo>
                  <a:lnTo>
                    <a:pt x="320" y="670"/>
                  </a:lnTo>
                  <a:lnTo>
                    <a:pt x="317" y="669"/>
                  </a:lnTo>
                  <a:lnTo>
                    <a:pt x="313" y="667"/>
                  </a:lnTo>
                  <a:lnTo>
                    <a:pt x="309" y="666"/>
                  </a:lnTo>
                  <a:lnTo>
                    <a:pt x="305" y="665"/>
                  </a:lnTo>
                  <a:lnTo>
                    <a:pt x="302" y="663"/>
                  </a:lnTo>
                  <a:lnTo>
                    <a:pt x="298" y="662"/>
                  </a:lnTo>
                  <a:lnTo>
                    <a:pt x="293" y="661"/>
                  </a:lnTo>
                  <a:lnTo>
                    <a:pt x="290" y="659"/>
                  </a:lnTo>
                  <a:lnTo>
                    <a:pt x="286" y="658"/>
                  </a:lnTo>
                  <a:lnTo>
                    <a:pt x="282" y="657"/>
                  </a:lnTo>
                  <a:lnTo>
                    <a:pt x="278" y="656"/>
                  </a:lnTo>
                  <a:lnTo>
                    <a:pt x="274" y="655"/>
                  </a:lnTo>
                  <a:lnTo>
                    <a:pt x="271" y="654"/>
                  </a:lnTo>
                  <a:lnTo>
                    <a:pt x="267" y="653"/>
                  </a:lnTo>
                  <a:lnTo>
                    <a:pt x="263" y="652"/>
                  </a:lnTo>
                  <a:lnTo>
                    <a:pt x="259" y="651"/>
                  </a:lnTo>
                  <a:lnTo>
                    <a:pt x="255" y="650"/>
                  </a:lnTo>
                  <a:lnTo>
                    <a:pt x="251" y="648"/>
                  </a:lnTo>
                  <a:lnTo>
                    <a:pt x="248" y="647"/>
                  </a:lnTo>
                  <a:lnTo>
                    <a:pt x="244" y="646"/>
                  </a:lnTo>
                  <a:lnTo>
                    <a:pt x="240" y="645"/>
                  </a:lnTo>
                  <a:lnTo>
                    <a:pt x="236" y="644"/>
                  </a:lnTo>
                  <a:lnTo>
                    <a:pt x="232" y="643"/>
                  </a:lnTo>
                  <a:lnTo>
                    <a:pt x="228" y="642"/>
                  </a:lnTo>
                  <a:lnTo>
                    <a:pt x="224" y="641"/>
                  </a:lnTo>
                  <a:lnTo>
                    <a:pt x="221" y="640"/>
                  </a:lnTo>
                  <a:lnTo>
                    <a:pt x="217" y="639"/>
                  </a:lnTo>
                  <a:lnTo>
                    <a:pt x="213" y="637"/>
                  </a:lnTo>
                  <a:lnTo>
                    <a:pt x="209" y="636"/>
                  </a:lnTo>
                  <a:lnTo>
                    <a:pt x="205" y="635"/>
                  </a:lnTo>
                  <a:lnTo>
                    <a:pt x="202" y="634"/>
                  </a:lnTo>
                  <a:lnTo>
                    <a:pt x="198" y="632"/>
                  </a:lnTo>
                  <a:lnTo>
                    <a:pt x="194" y="631"/>
                  </a:lnTo>
                  <a:lnTo>
                    <a:pt x="190" y="630"/>
                  </a:lnTo>
                  <a:lnTo>
                    <a:pt x="186" y="628"/>
                  </a:lnTo>
                  <a:lnTo>
                    <a:pt x="183" y="627"/>
                  </a:lnTo>
                  <a:lnTo>
                    <a:pt x="179" y="625"/>
                  </a:lnTo>
                  <a:lnTo>
                    <a:pt x="175" y="624"/>
                  </a:lnTo>
                  <a:lnTo>
                    <a:pt x="171" y="622"/>
                  </a:lnTo>
                  <a:lnTo>
                    <a:pt x="168" y="621"/>
                  </a:lnTo>
                  <a:lnTo>
                    <a:pt x="166" y="620"/>
                  </a:lnTo>
                  <a:lnTo>
                    <a:pt x="162" y="618"/>
                  </a:lnTo>
                  <a:lnTo>
                    <a:pt x="158" y="616"/>
                  </a:lnTo>
                  <a:lnTo>
                    <a:pt x="154" y="615"/>
                  </a:lnTo>
                  <a:lnTo>
                    <a:pt x="151" y="613"/>
                  </a:lnTo>
                  <a:lnTo>
                    <a:pt x="147" y="611"/>
                  </a:lnTo>
                  <a:lnTo>
                    <a:pt x="143" y="609"/>
                  </a:lnTo>
                  <a:lnTo>
                    <a:pt x="140" y="607"/>
                  </a:lnTo>
                  <a:lnTo>
                    <a:pt x="136" y="605"/>
                  </a:lnTo>
                  <a:lnTo>
                    <a:pt x="133" y="603"/>
                  </a:lnTo>
                  <a:lnTo>
                    <a:pt x="129" y="601"/>
                  </a:lnTo>
                  <a:lnTo>
                    <a:pt x="126" y="599"/>
                  </a:lnTo>
                  <a:lnTo>
                    <a:pt x="122" y="596"/>
                  </a:lnTo>
                  <a:lnTo>
                    <a:pt x="119" y="594"/>
                  </a:lnTo>
                  <a:lnTo>
                    <a:pt x="115" y="592"/>
                  </a:lnTo>
                  <a:lnTo>
                    <a:pt x="112" y="589"/>
                  </a:lnTo>
                  <a:lnTo>
                    <a:pt x="109" y="587"/>
                  </a:lnTo>
                  <a:lnTo>
                    <a:pt x="105" y="585"/>
                  </a:lnTo>
                  <a:lnTo>
                    <a:pt x="102" y="582"/>
                  </a:lnTo>
                  <a:lnTo>
                    <a:pt x="99" y="579"/>
                  </a:lnTo>
                  <a:lnTo>
                    <a:pt x="96" y="577"/>
                  </a:lnTo>
                  <a:lnTo>
                    <a:pt x="93" y="574"/>
                  </a:lnTo>
                  <a:lnTo>
                    <a:pt x="89" y="572"/>
                  </a:lnTo>
                  <a:lnTo>
                    <a:pt x="86" y="569"/>
                  </a:lnTo>
                  <a:lnTo>
                    <a:pt x="83" y="566"/>
                  </a:lnTo>
                  <a:lnTo>
                    <a:pt x="81" y="563"/>
                  </a:lnTo>
                  <a:lnTo>
                    <a:pt x="78" y="560"/>
                  </a:lnTo>
                  <a:lnTo>
                    <a:pt x="75" y="557"/>
                  </a:lnTo>
                  <a:lnTo>
                    <a:pt x="72" y="554"/>
                  </a:lnTo>
                  <a:lnTo>
                    <a:pt x="69" y="551"/>
                  </a:lnTo>
                  <a:lnTo>
                    <a:pt x="67" y="548"/>
                  </a:lnTo>
                  <a:lnTo>
                    <a:pt x="64" y="545"/>
                  </a:lnTo>
                  <a:lnTo>
                    <a:pt x="62" y="542"/>
                  </a:lnTo>
                  <a:lnTo>
                    <a:pt x="59" y="539"/>
                  </a:lnTo>
                  <a:lnTo>
                    <a:pt x="57" y="536"/>
                  </a:lnTo>
                  <a:lnTo>
                    <a:pt x="54" y="533"/>
                  </a:lnTo>
                  <a:lnTo>
                    <a:pt x="52" y="529"/>
                  </a:lnTo>
                  <a:lnTo>
                    <a:pt x="50" y="526"/>
                  </a:lnTo>
                  <a:lnTo>
                    <a:pt x="48" y="523"/>
                  </a:lnTo>
                  <a:lnTo>
                    <a:pt x="46" y="519"/>
                  </a:lnTo>
                  <a:lnTo>
                    <a:pt x="44" y="516"/>
                  </a:lnTo>
                  <a:lnTo>
                    <a:pt x="43" y="514"/>
                  </a:lnTo>
                  <a:lnTo>
                    <a:pt x="41" y="511"/>
                  </a:lnTo>
                  <a:lnTo>
                    <a:pt x="39" y="507"/>
                  </a:lnTo>
                  <a:lnTo>
                    <a:pt x="38" y="504"/>
                  </a:lnTo>
                  <a:lnTo>
                    <a:pt x="36" y="500"/>
                  </a:lnTo>
                  <a:lnTo>
                    <a:pt x="34" y="496"/>
                  </a:lnTo>
                  <a:lnTo>
                    <a:pt x="33" y="493"/>
                  </a:lnTo>
                  <a:lnTo>
                    <a:pt x="32" y="489"/>
                  </a:lnTo>
                  <a:lnTo>
                    <a:pt x="30" y="485"/>
                  </a:lnTo>
                  <a:lnTo>
                    <a:pt x="29" y="481"/>
                  </a:lnTo>
                  <a:lnTo>
                    <a:pt x="28" y="478"/>
                  </a:lnTo>
                  <a:lnTo>
                    <a:pt x="26" y="474"/>
                  </a:lnTo>
                  <a:lnTo>
                    <a:pt x="25" y="470"/>
                  </a:lnTo>
                  <a:lnTo>
                    <a:pt x="24" y="466"/>
                  </a:lnTo>
                  <a:lnTo>
                    <a:pt x="23" y="462"/>
                  </a:lnTo>
                  <a:lnTo>
                    <a:pt x="22" y="458"/>
                  </a:lnTo>
                  <a:lnTo>
                    <a:pt x="21" y="454"/>
                  </a:lnTo>
                  <a:lnTo>
                    <a:pt x="20" y="450"/>
                  </a:lnTo>
                  <a:lnTo>
                    <a:pt x="19" y="446"/>
                  </a:lnTo>
                  <a:lnTo>
                    <a:pt x="19" y="442"/>
                  </a:lnTo>
                  <a:lnTo>
                    <a:pt x="18" y="438"/>
                  </a:lnTo>
                  <a:lnTo>
                    <a:pt x="17" y="434"/>
                  </a:lnTo>
                  <a:lnTo>
                    <a:pt x="16" y="430"/>
                  </a:lnTo>
                  <a:lnTo>
                    <a:pt x="16" y="426"/>
                  </a:lnTo>
                  <a:lnTo>
                    <a:pt x="15" y="422"/>
                  </a:lnTo>
                  <a:lnTo>
                    <a:pt x="14" y="418"/>
                  </a:lnTo>
                  <a:lnTo>
                    <a:pt x="14" y="415"/>
                  </a:lnTo>
                  <a:lnTo>
                    <a:pt x="13" y="411"/>
                  </a:lnTo>
                  <a:lnTo>
                    <a:pt x="12" y="407"/>
                  </a:lnTo>
                  <a:lnTo>
                    <a:pt x="12" y="403"/>
                  </a:lnTo>
                  <a:lnTo>
                    <a:pt x="11" y="399"/>
                  </a:lnTo>
                  <a:lnTo>
                    <a:pt x="11" y="395"/>
                  </a:lnTo>
                  <a:lnTo>
                    <a:pt x="10" y="391"/>
                  </a:lnTo>
                  <a:lnTo>
                    <a:pt x="10" y="387"/>
                  </a:lnTo>
                  <a:lnTo>
                    <a:pt x="9" y="383"/>
                  </a:lnTo>
                  <a:lnTo>
                    <a:pt x="9" y="379"/>
                  </a:lnTo>
                  <a:lnTo>
                    <a:pt x="8" y="375"/>
                  </a:lnTo>
                  <a:lnTo>
                    <a:pt x="8" y="371"/>
                  </a:lnTo>
                  <a:lnTo>
                    <a:pt x="7" y="367"/>
                  </a:lnTo>
                  <a:lnTo>
                    <a:pt x="7" y="363"/>
                  </a:lnTo>
                  <a:lnTo>
                    <a:pt x="7" y="359"/>
                  </a:lnTo>
                  <a:lnTo>
                    <a:pt x="6" y="355"/>
                  </a:lnTo>
                  <a:lnTo>
                    <a:pt x="6" y="351"/>
                  </a:lnTo>
                  <a:lnTo>
                    <a:pt x="5" y="347"/>
                  </a:lnTo>
                  <a:lnTo>
                    <a:pt x="5" y="343"/>
                  </a:lnTo>
                  <a:lnTo>
                    <a:pt x="5" y="339"/>
                  </a:lnTo>
                  <a:lnTo>
                    <a:pt x="4" y="335"/>
                  </a:lnTo>
                  <a:lnTo>
                    <a:pt x="4" y="331"/>
                  </a:lnTo>
                  <a:lnTo>
                    <a:pt x="4" y="327"/>
                  </a:lnTo>
                  <a:lnTo>
                    <a:pt x="3" y="323"/>
                  </a:lnTo>
                  <a:lnTo>
                    <a:pt x="3" y="319"/>
                  </a:lnTo>
                  <a:lnTo>
                    <a:pt x="3" y="315"/>
                  </a:lnTo>
                  <a:lnTo>
                    <a:pt x="3" y="311"/>
                  </a:lnTo>
                  <a:lnTo>
                    <a:pt x="2" y="307"/>
                  </a:lnTo>
                  <a:lnTo>
                    <a:pt x="2" y="303"/>
                  </a:lnTo>
                  <a:lnTo>
                    <a:pt x="2" y="299"/>
                  </a:lnTo>
                  <a:lnTo>
                    <a:pt x="2" y="295"/>
                  </a:lnTo>
                  <a:lnTo>
                    <a:pt x="2" y="291"/>
                  </a:lnTo>
                  <a:lnTo>
                    <a:pt x="1" y="287"/>
                  </a:lnTo>
                  <a:lnTo>
                    <a:pt x="1" y="283"/>
                  </a:lnTo>
                  <a:lnTo>
                    <a:pt x="1" y="279"/>
                  </a:lnTo>
                  <a:lnTo>
                    <a:pt x="1" y="275"/>
                  </a:lnTo>
                  <a:lnTo>
                    <a:pt x="1" y="271"/>
                  </a:lnTo>
                  <a:lnTo>
                    <a:pt x="1" y="267"/>
                  </a:lnTo>
                  <a:lnTo>
                    <a:pt x="1" y="263"/>
                  </a:lnTo>
                  <a:lnTo>
                    <a:pt x="0" y="259"/>
                  </a:lnTo>
                  <a:lnTo>
                    <a:pt x="0" y="255"/>
                  </a:lnTo>
                  <a:lnTo>
                    <a:pt x="0" y="251"/>
                  </a:lnTo>
                  <a:lnTo>
                    <a:pt x="0" y="247"/>
                  </a:lnTo>
                  <a:lnTo>
                    <a:pt x="0" y="243"/>
                  </a:lnTo>
                  <a:lnTo>
                    <a:pt x="0" y="239"/>
                  </a:lnTo>
                  <a:lnTo>
                    <a:pt x="0" y="235"/>
                  </a:lnTo>
                  <a:lnTo>
                    <a:pt x="0" y="231"/>
                  </a:lnTo>
                  <a:lnTo>
                    <a:pt x="0" y="227"/>
                  </a:lnTo>
                  <a:lnTo>
                    <a:pt x="0" y="223"/>
                  </a:lnTo>
                  <a:lnTo>
                    <a:pt x="0" y="219"/>
                  </a:lnTo>
                  <a:lnTo>
                    <a:pt x="0" y="215"/>
                  </a:lnTo>
                  <a:lnTo>
                    <a:pt x="0" y="211"/>
                  </a:lnTo>
                  <a:lnTo>
                    <a:pt x="0" y="207"/>
                  </a:lnTo>
                  <a:lnTo>
                    <a:pt x="0" y="203"/>
                  </a:lnTo>
                  <a:lnTo>
                    <a:pt x="0" y="199"/>
                  </a:lnTo>
                  <a:lnTo>
                    <a:pt x="0" y="195"/>
                  </a:lnTo>
                  <a:lnTo>
                    <a:pt x="0" y="191"/>
                  </a:lnTo>
                  <a:lnTo>
                    <a:pt x="0" y="187"/>
                  </a:lnTo>
                  <a:lnTo>
                    <a:pt x="0" y="183"/>
                  </a:lnTo>
                  <a:lnTo>
                    <a:pt x="0" y="179"/>
                  </a:lnTo>
                  <a:lnTo>
                    <a:pt x="0" y="175"/>
                  </a:lnTo>
                  <a:lnTo>
                    <a:pt x="0" y="171"/>
                  </a:lnTo>
                  <a:lnTo>
                    <a:pt x="0" y="167"/>
                  </a:lnTo>
                  <a:lnTo>
                    <a:pt x="0" y="163"/>
                  </a:lnTo>
                  <a:lnTo>
                    <a:pt x="0" y="159"/>
                  </a:lnTo>
                  <a:lnTo>
                    <a:pt x="0" y="155"/>
                  </a:lnTo>
                  <a:lnTo>
                    <a:pt x="0" y="151"/>
                  </a:lnTo>
                  <a:lnTo>
                    <a:pt x="0" y="147"/>
                  </a:lnTo>
                  <a:lnTo>
                    <a:pt x="0" y="143"/>
                  </a:lnTo>
                  <a:lnTo>
                    <a:pt x="0" y="139"/>
                  </a:lnTo>
                  <a:lnTo>
                    <a:pt x="0" y="135"/>
                  </a:lnTo>
                  <a:lnTo>
                    <a:pt x="0" y="131"/>
                  </a:lnTo>
                  <a:lnTo>
                    <a:pt x="0" y="127"/>
                  </a:lnTo>
                  <a:lnTo>
                    <a:pt x="0" y="123"/>
                  </a:lnTo>
                  <a:lnTo>
                    <a:pt x="0" y="118"/>
                  </a:lnTo>
                  <a:lnTo>
                    <a:pt x="5" y="0"/>
                  </a:lnTo>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4" name="Line 210">
              <a:extLst>
                <a:ext uri="{FF2B5EF4-FFF2-40B4-BE49-F238E27FC236}">
                  <a16:creationId xmlns="" xmlns:a16="http://schemas.microsoft.com/office/drawing/2014/main" id="{80ECA9F7-1F6E-B047-B837-593A2AAF0203}"/>
                </a:ext>
              </a:extLst>
            </p:cNvPr>
            <p:cNvSpPr>
              <a:spLocks noChangeShapeType="1"/>
            </p:cNvSpPr>
            <p:nvPr/>
          </p:nvSpPr>
          <p:spPr bwMode="auto">
            <a:xfrm>
              <a:off x="7366074" y="4192687"/>
              <a:ext cx="71438" cy="1588"/>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 name="Line 211">
              <a:extLst>
                <a:ext uri="{FF2B5EF4-FFF2-40B4-BE49-F238E27FC236}">
                  <a16:creationId xmlns="" xmlns:a16="http://schemas.microsoft.com/office/drawing/2014/main" id="{2304C70C-6355-A240-A0E9-B359B0012AE7}"/>
                </a:ext>
              </a:extLst>
            </p:cNvPr>
            <p:cNvSpPr>
              <a:spLocks noChangeShapeType="1"/>
            </p:cNvSpPr>
            <p:nvPr/>
          </p:nvSpPr>
          <p:spPr bwMode="auto">
            <a:xfrm>
              <a:off x="7400999" y="4156175"/>
              <a:ext cx="1588" cy="73025"/>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6" name="Line 212">
              <a:extLst>
                <a:ext uri="{FF2B5EF4-FFF2-40B4-BE49-F238E27FC236}">
                  <a16:creationId xmlns="" xmlns:a16="http://schemas.microsoft.com/office/drawing/2014/main" id="{01F78FDF-276B-9B4C-BA63-D90CABB7A712}"/>
                </a:ext>
              </a:extLst>
            </p:cNvPr>
            <p:cNvSpPr>
              <a:spLocks noChangeShapeType="1"/>
            </p:cNvSpPr>
            <p:nvPr/>
          </p:nvSpPr>
          <p:spPr bwMode="auto">
            <a:xfrm>
              <a:off x="6329437" y="4130775"/>
              <a:ext cx="71438" cy="1588"/>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7" name="Line 213">
              <a:extLst>
                <a:ext uri="{FF2B5EF4-FFF2-40B4-BE49-F238E27FC236}">
                  <a16:creationId xmlns="" xmlns:a16="http://schemas.microsoft.com/office/drawing/2014/main" id="{E0B115CE-4C51-F141-A1AA-6EBF3A96A935}"/>
                </a:ext>
              </a:extLst>
            </p:cNvPr>
            <p:cNvSpPr>
              <a:spLocks noChangeShapeType="1"/>
            </p:cNvSpPr>
            <p:nvPr/>
          </p:nvSpPr>
          <p:spPr bwMode="auto">
            <a:xfrm>
              <a:off x="6364362" y="4095850"/>
              <a:ext cx="1588" cy="71438"/>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8" name="Rectangle 223">
              <a:extLst>
                <a:ext uri="{FF2B5EF4-FFF2-40B4-BE49-F238E27FC236}">
                  <a16:creationId xmlns="" xmlns:a16="http://schemas.microsoft.com/office/drawing/2014/main" id="{01CB58AA-5EA7-E342-B075-17455A246315}"/>
                </a:ext>
              </a:extLst>
            </p:cNvPr>
            <p:cNvSpPr>
              <a:spLocks noChangeArrowheads="1"/>
            </p:cNvSpPr>
            <p:nvPr/>
          </p:nvSpPr>
          <p:spPr bwMode="auto">
            <a:xfrm>
              <a:off x="7347024" y="4445100"/>
              <a:ext cx="61913" cy="60325"/>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109" name="Freeform 229">
              <a:extLst>
                <a:ext uri="{FF2B5EF4-FFF2-40B4-BE49-F238E27FC236}">
                  <a16:creationId xmlns="" xmlns:a16="http://schemas.microsoft.com/office/drawing/2014/main" id="{F8C2B6F4-A9CB-AB47-97D7-185FDE73DA5C}"/>
                </a:ext>
              </a:extLst>
            </p:cNvPr>
            <p:cNvSpPr>
              <a:spLocks/>
            </p:cNvSpPr>
            <p:nvPr/>
          </p:nvSpPr>
          <p:spPr bwMode="auto">
            <a:xfrm>
              <a:off x="4194249" y="2554387"/>
              <a:ext cx="50800" cy="1493838"/>
            </a:xfrm>
            <a:custGeom>
              <a:avLst/>
              <a:gdLst>
                <a:gd name="T0" fmla="*/ 2147483647 w 14"/>
                <a:gd name="T1" fmla="*/ 2147483647 h 415"/>
                <a:gd name="T2" fmla="*/ 0 w 14"/>
                <a:gd name="T3" fmla="*/ 2147483647 h 415"/>
                <a:gd name="T4" fmla="*/ 2147483647 w 14"/>
                <a:gd name="T5" fmla="*/ 0 h 415"/>
                <a:gd name="T6" fmla="*/ 0 60000 65536"/>
                <a:gd name="T7" fmla="*/ 0 60000 65536"/>
                <a:gd name="T8" fmla="*/ 0 60000 65536"/>
                <a:gd name="T9" fmla="*/ 0 w 14"/>
                <a:gd name="T10" fmla="*/ 0 h 415"/>
                <a:gd name="T11" fmla="*/ 14 w 14"/>
                <a:gd name="T12" fmla="*/ 415 h 415"/>
              </a:gdLst>
              <a:ahLst/>
              <a:cxnLst>
                <a:cxn ang="T6">
                  <a:pos x="T0" y="T1"/>
                </a:cxn>
                <a:cxn ang="T7">
                  <a:pos x="T2" y="T3"/>
                </a:cxn>
                <a:cxn ang="T8">
                  <a:pos x="T4" y="T5"/>
                </a:cxn>
              </a:cxnLst>
              <a:rect l="T9" t="T10" r="T11" b="T12"/>
              <a:pathLst>
                <a:path w="14" h="415">
                  <a:moveTo>
                    <a:pt x="14" y="415"/>
                  </a:moveTo>
                  <a:lnTo>
                    <a:pt x="0" y="118"/>
                  </a:lnTo>
                  <a:lnTo>
                    <a:pt x="5" y="0"/>
                  </a:lnTo>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0" name="Freeform 241">
              <a:extLst>
                <a:ext uri="{FF2B5EF4-FFF2-40B4-BE49-F238E27FC236}">
                  <a16:creationId xmlns="" xmlns:a16="http://schemas.microsoft.com/office/drawing/2014/main" id="{23550471-2CD8-1349-8B01-5A913DD345EE}"/>
                </a:ext>
              </a:extLst>
            </p:cNvPr>
            <p:cNvSpPr>
              <a:spLocks/>
            </p:cNvSpPr>
            <p:nvPr/>
          </p:nvSpPr>
          <p:spPr bwMode="auto">
            <a:xfrm>
              <a:off x="7261299" y="4145062"/>
              <a:ext cx="238125" cy="314325"/>
            </a:xfrm>
            <a:custGeom>
              <a:avLst/>
              <a:gdLst>
                <a:gd name="T0" fmla="*/ 2147483647 w 150"/>
                <a:gd name="T1" fmla="*/ 2147483647 h 198"/>
                <a:gd name="T2" fmla="*/ 2147483647 w 150"/>
                <a:gd name="T3" fmla="*/ 2147483647 h 198"/>
                <a:gd name="T4" fmla="*/ 2147483647 w 150"/>
                <a:gd name="T5" fmla="*/ 2147483647 h 198"/>
                <a:gd name="T6" fmla="*/ 2147483647 w 150"/>
                <a:gd name="T7" fmla="*/ 2147483647 h 198"/>
                <a:gd name="T8" fmla="*/ 2147483647 w 150"/>
                <a:gd name="T9" fmla="*/ 2147483647 h 198"/>
                <a:gd name="T10" fmla="*/ 2147483647 w 150"/>
                <a:gd name="T11" fmla="*/ 2147483647 h 198"/>
                <a:gd name="T12" fmla="*/ 2147483647 w 150"/>
                <a:gd name="T13" fmla="*/ 2147483647 h 198"/>
                <a:gd name="T14" fmla="*/ 2147483647 w 150"/>
                <a:gd name="T15" fmla="*/ 2147483647 h 198"/>
                <a:gd name="T16" fmla="*/ 2147483647 w 150"/>
                <a:gd name="T17" fmla="*/ 0 h 198"/>
                <a:gd name="T18" fmla="*/ 2147483647 w 150"/>
                <a:gd name="T19" fmla="*/ 2147483647 h 198"/>
                <a:gd name="T20" fmla="*/ 2147483647 w 150"/>
                <a:gd name="T21" fmla="*/ 2147483647 h 198"/>
                <a:gd name="T22" fmla="*/ 2147483647 w 150"/>
                <a:gd name="T23" fmla="*/ 2147483647 h 198"/>
                <a:gd name="T24" fmla="*/ 2147483647 w 150"/>
                <a:gd name="T25" fmla="*/ 2147483647 h 198"/>
                <a:gd name="T26" fmla="*/ 2147483647 w 150"/>
                <a:gd name="T27" fmla="*/ 2147483647 h 198"/>
                <a:gd name="T28" fmla="*/ 2147483647 w 150"/>
                <a:gd name="T29" fmla="*/ 2147483647 h 198"/>
                <a:gd name="T30" fmla="*/ 2147483647 w 150"/>
                <a:gd name="T31" fmla="*/ 2147483647 h 198"/>
                <a:gd name="T32" fmla="*/ 2147483647 w 150"/>
                <a:gd name="T33" fmla="*/ 2147483647 h 198"/>
                <a:gd name="T34" fmla="*/ 0 w 150"/>
                <a:gd name="T35" fmla="*/ 2147483647 h 198"/>
                <a:gd name="T36" fmla="*/ 2147483647 w 150"/>
                <a:gd name="T37" fmla="*/ 2147483647 h 198"/>
                <a:gd name="T38" fmla="*/ 2147483647 w 150"/>
                <a:gd name="T39" fmla="*/ 2147483647 h 198"/>
                <a:gd name="T40" fmla="*/ 2147483647 w 150"/>
                <a:gd name="T41" fmla="*/ 2147483647 h 198"/>
                <a:gd name="T42" fmla="*/ 2147483647 w 150"/>
                <a:gd name="T43" fmla="*/ 2147483647 h 198"/>
                <a:gd name="T44" fmla="*/ 2147483647 w 150"/>
                <a:gd name="T45" fmla="*/ 2147483647 h 198"/>
                <a:gd name="T46" fmla="*/ 2147483647 w 150"/>
                <a:gd name="T47" fmla="*/ 2147483647 h 198"/>
                <a:gd name="T48" fmla="*/ 2147483647 w 150"/>
                <a:gd name="T49" fmla="*/ 2147483647 h 198"/>
                <a:gd name="T50" fmla="*/ 2147483647 w 150"/>
                <a:gd name="T51" fmla="*/ 2147483647 h 198"/>
                <a:gd name="T52" fmla="*/ 2147483647 w 150"/>
                <a:gd name="T53" fmla="*/ 2147483647 h 1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0"/>
                <a:gd name="T82" fmla="*/ 0 h 198"/>
                <a:gd name="T83" fmla="*/ 150 w 150"/>
                <a:gd name="T84" fmla="*/ 198 h 19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0" h="198">
                  <a:moveTo>
                    <a:pt x="102" y="198"/>
                  </a:moveTo>
                  <a:lnTo>
                    <a:pt x="118" y="173"/>
                  </a:lnTo>
                  <a:lnTo>
                    <a:pt x="129" y="157"/>
                  </a:lnTo>
                  <a:lnTo>
                    <a:pt x="134" y="143"/>
                  </a:lnTo>
                  <a:lnTo>
                    <a:pt x="147" y="93"/>
                  </a:lnTo>
                  <a:lnTo>
                    <a:pt x="150" y="30"/>
                  </a:lnTo>
                  <a:lnTo>
                    <a:pt x="147" y="14"/>
                  </a:lnTo>
                  <a:lnTo>
                    <a:pt x="140" y="3"/>
                  </a:lnTo>
                  <a:lnTo>
                    <a:pt x="129" y="0"/>
                  </a:lnTo>
                  <a:lnTo>
                    <a:pt x="116" y="12"/>
                  </a:lnTo>
                  <a:lnTo>
                    <a:pt x="109" y="32"/>
                  </a:lnTo>
                  <a:lnTo>
                    <a:pt x="102" y="50"/>
                  </a:lnTo>
                  <a:lnTo>
                    <a:pt x="84" y="68"/>
                  </a:lnTo>
                  <a:lnTo>
                    <a:pt x="66" y="80"/>
                  </a:lnTo>
                  <a:lnTo>
                    <a:pt x="36" y="98"/>
                  </a:lnTo>
                  <a:lnTo>
                    <a:pt x="20" y="107"/>
                  </a:lnTo>
                  <a:lnTo>
                    <a:pt x="11" y="118"/>
                  </a:lnTo>
                  <a:lnTo>
                    <a:pt x="0" y="146"/>
                  </a:lnTo>
                  <a:lnTo>
                    <a:pt x="7" y="150"/>
                  </a:lnTo>
                  <a:lnTo>
                    <a:pt x="20" y="148"/>
                  </a:lnTo>
                  <a:lnTo>
                    <a:pt x="54" y="139"/>
                  </a:lnTo>
                  <a:lnTo>
                    <a:pt x="68" y="132"/>
                  </a:lnTo>
                  <a:lnTo>
                    <a:pt x="79" y="134"/>
                  </a:lnTo>
                  <a:lnTo>
                    <a:pt x="86" y="141"/>
                  </a:lnTo>
                  <a:lnTo>
                    <a:pt x="93" y="173"/>
                  </a:lnTo>
                  <a:lnTo>
                    <a:pt x="97" y="186"/>
                  </a:lnTo>
                  <a:lnTo>
                    <a:pt x="102" y="198"/>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1" name="Freeform 242">
              <a:extLst>
                <a:ext uri="{FF2B5EF4-FFF2-40B4-BE49-F238E27FC236}">
                  <a16:creationId xmlns="" xmlns:a16="http://schemas.microsoft.com/office/drawing/2014/main" id="{A5A98B4F-EC4D-1C45-A75F-D1EE357FD440}"/>
                </a:ext>
              </a:extLst>
            </p:cNvPr>
            <p:cNvSpPr>
              <a:spLocks/>
            </p:cNvSpPr>
            <p:nvPr/>
          </p:nvSpPr>
          <p:spPr bwMode="auto">
            <a:xfrm>
              <a:off x="7096199" y="4354612"/>
              <a:ext cx="327025" cy="439738"/>
            </a:xfrm>
            <a:custGeom>
              <a:avLst/>
              <a:gdLst>
                <a:gd name="T0" fmla="*/ 2147483647 w 206"/>
                <a:gd name="T1" fmla="*/ 2147483647 h 277"/>
                <a:gd name="T2" fmla="*/ 2147483647 w 206"/>
                <a:gd name="T3" fmla="*/ 2147483647 h 277"/>
                <a:gd name="T4" fmla="*/ 2147483647 w 206"/>
                <a:gd name="T5" fmla="*/ 2147483647 h 277"/>
                <a:gd name="T6" fmla="*/ 2147483647 w 206"/>
                <a:gd name="T7" fmla="*/ 2147483647 h 277"/>
                <a:gd name="T8" fmla="*/ 2147483647 w 206"/>
                <a:gd name="T9" fmla="*/ 2147483647 h 277"/>
                <a:gd name="T10" fmla="*/ 0 w 206"/>
                <a:gd name="T11" fmla="*/ 2147483647 h 277"/>
                <a:gd name="T12" fmla="*/ 2147483647 w 206"/>
                <a:gd name="T13" fmla="*/ 2147483647 h 277"/>
                <a:gd name="T14" fmla="*/ 2147483647 w 206"/>
                <a:gd name="T15" fmla="*/ 2147483647 h 277"/>
                <a:gd name="T16" fmla="*/ 2147483647 w 206"/>
                <a:gd name="T17" fmla="*/ 2147483647 h 277"/>
                <a:gd name="T18" fmla="*/ 2147483647 w 206"/>
                <a:gd name="T19" fmla="*/ 2147483647 h 277"/>
                <a:gd name="T20" fmla="*/ 2147483647 w 206"/>
                <a:gd name="T21" fmla="*/ 2147483647 h 277"/>
                <a:gd name="T22" fmla="*/ 2147483647 w 206"/>
                <a:gd name="T23" fmla="*/ 2147483647 h 277"/>
                <a:gd name="T24" fmla="*/ 2147483647 w 206"/>
                <a:gd name="T25" fmla="*/ 2147483647 h 277"/>
                <a:gd name="T26" fmla="*/ 2147483647 w 206"/>
                <a:gd name="T27" fmla="*/ 2147483647 h 277"/>
                <a:gd name="T28" fmla="*/ 2147483647 w 206"/>
                <a:gd name="T29" fmla="*/ 2147483647 h 277"/>
                <a:gd name="T30" fmla="*/ 2147483647 w 206"/>
                <a:gd name="T31" fmla="*/ 2147483647 h 277"/>
                <a:gd name="T32" fmla="*/ 2147483647 w 206"/>
                <a:gd name="T33" fmla="*/ 2147483647 h 277"/>
                <a:gd name="T34" fmla="*/ 2147483647 w 206"/>
                <a:gd name="T35" fmla="*/ 2147483647 h 277"/>
                <a:gd name="T36" fmla="*/ 2147483647 w 206"/>
                <a:gd name="T37" fmla="*/ 2147483647 h 277"/>
                <a:gd name="T38" fmla="*/ 2147483647 w 206"/>
                <a:gd name="T39" fmla="*/ 2147483647 h 277"/>
                <a:gd name="T40" fmla="*/ 2147483647 w 206"/>
                <a:gd name="T41" fmla="*/ 0 h 277"/>
                <a:gd name="T42" fmla="*/ 2147483647 w 206"/>
                <a:gd name="T43" fmla="*/ 2147483647 h 277"/>
                <a:gd name="T44" fmla="*/ 2147483647 w 206"/>
                <a:gd name="T45" fmla="*/ 2147483647 h 277"/>
                <a:gd name="T46" fmla="*/ 2147483647 w 206"/>
                <a:gd name="T47" fmla="*/ 2147483647 h 277"/>
                <a:gd name="T48" fmla="*/ 2147483647 w 206"/>
                <a:gd name="T49" fmla="*/ 2147483647 h 2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6"/>
                <a:gd name="T76" fmla="*/ 0 h 277"/>
                <a:gd name="T77" fmla="*/ 206 w 206"/>
                <a:gd name="T78" fmla="*/ 277 h 27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6" h="277">
                  <a:moveTo>
                    <a:pt x="104" y="14"/>
                  </a:moveTo>
                  <a:lnTo>
                    <a:pt x="74" y="61"/>
                  </a:lnTo>
                  <a:lnTo>
                    <a:pt x="59" y="95"/>
                  </a:lnTo>
                  <a:lnTo>
                    <a:pt x="15" y="170"/>
                  </a:lnTo>
                  <a:lnTo>
                    <a:pt x="4" y="220"/>
                  </a:lnTo>
                  <a:lnTo>
                    <a:pt x="0" y="249"/>
                  </a:lnTo>
                  <a:lnTo>
                    <a:pt x="2" y="263"/>
                  </a:lnTo>
                  <a:lnTo>
                    <a:pt x="9" y="270"/>
                  </a:lnTo>
                  <a:lnTo>
                    <a:pt x="18" y="277"/>
                  </a:lnTo>
                  <a:lnTo>
                    <a:pt x="34" y="274"/>
                  </a:lnTo>
                  <a:lnTo>
                    <a:pt x="52" y="263"/>
                  </a:lnTo>
                  <a:lnTo>
                    <a:pt x="86" y="238"/>
                  </a:lnTo>
                  <a:lnTo>
                    <a:pt x="102" y="220"/>
                  </a:lnTo>
                  <a:lnTo>
                    <a:pt x="124" y="188"/>
                  </a:lnTo>
                  <a:lnTo>
                    <a:pt x="149" y="152"/>
                  </a:lnTo>
                  <a:lnTo>
                    <a:pt x="206" y="66"/>
                  </a:lnTo>
                  <a:lnTo>
                    <a:pt x="201" y="54"/>
                  </a:lnTo>
                  <a:lnTo>
                    <a:pt x="197" y="41"/>
                  </a:lnTo>
                  <a:lnTo>
                    <a:pt x="190" y="9"/>
                  </a:lnTo>
                  <a:lnTo>
                    <a:pt x="183" y="2"/>
                  </a:lnTo>
                  <a:lnTo>
                    <a:pt x="172" y="0"/>
                  </a:lnTo>
                  <a:lnTo>
                    <a:pt x="158" y="7"/>
                  </a:lnTo>
                  <a:lnTo>
                    <a:pt x="124" y="16"/>
                  </a:lnTo>
                  <a:lnTo>
                    <a:pt x="111" y="18"/>
                  </a:lnTo>
                  <a:lnTo>
                    <a:pt x="104" y="14"/>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2" name="Freeform 243">
              <a:extLst>
                <a:ext uri="{FF2B5EF4-FFF2-40B4-BE49-F238E27FC236}">
                  <a16:creationId xmlns="" xmlns:a16="http://schemas.microsoft.com/office/drawing/2014/main" id="{4AB656E3-F315-BD42-95E4-79AD09F3A1AD}"/>
                </a:ext>
              </a:extLst>
            </p:cNvPr>
            <p:cNvSpPr>
              <a:spLocks/>
            </p:cNvSpPr>
            <p:nvPr/>
          </p:nvSpPr>
          <p:spPr bwMode="auto">
            <a:xfrm>
              <a:off x="6310387" y="4149825"/>
              <a:ext cx="357188" cy="261938"/>
            </a:xfrm>
            <a:custGeom>
              <a:avLst/>
              <a:gdLst>
                <a:gd name="T0" fmla="*/ 2147483647 w 225"/>
                <a:gd name="T1" fmla="*/ 2147483647 h 165"/>
                <a:gd name="T2" fmla="*/ 2147483647 w 225"/>
                <a:gd name="T3" fmla="*/ 2147483647 h 165"/>
                <a:gd name="T4" fmla="*/ 0 w 225"/>
                <a:gd name="T5" fmla="*/ 2147483647 h 165"/>
                <a:gd name="T6" fmla="*/ 2147483647 w 225"/>
                <a:gd name="T7" fmla="*/ 2147483647 h 165"/>
                <a:gd name="T8" fmla="*/ 2147483647 w 225"/>
                <a:gd name="T9" fmla="*/ 0 h 165"/>
                <a:gd name="T10" fmla="*/ 2147483647 w 225"/>
                <a:gd name="T11" fmla="*/ 0 h 165"/>
                <a:gd name="T12" fmla="*/ 2147483647 w 225"/>
                <a:gd name="T13" fmla="*/ 2147483647 h 165"/>
                <a:gd name="T14" fmla="*/ 2147483647 w 225"/>
                <a:gd name="T15" fmla="*/ 2147483647 h 165"/>
                <a:gd name="T16" fmla="*/ 2147483647 w 225"/>
                <a:gd name="T17" fmla="*/ 2147483647 h 165"/>
                <a:gd name="T18" fmla="*/ 2147483647 w 225"/>
                <a:gd name="T19" fmla="*/ 2147483647 h 165"/>
                <a:gd name="T20" fmla="*/ 2147483647 w 225"/>
                <a:gd name="T21" fmla="*/ 0 h 165"/>
                <a:gd name="T22" fmla="*/ 2147483647 w 225"/>
                <a:gd name="T23" fmla="*/ 2147483647 h 165"/>
                <a:gd name="T24" fmla="*/ 2147483647 w 225"/>
                <a:gd name="T25" fmla="*/ 2147483647 h 165"/>
                <a:gd name="T26" fmla="*/ 2147483647 w 225"/>
                <a:gd name="T27" fmla="*/ 2147483647 h 165"/>
                <a:gd name="T28" fmla="*/ 2147483647 w 225"/>
                <a:gd name="T29" fmla="*/ 2147483647 h 165"/>
                <a:gd name="T30" fmla="*/ 2147483647 w 225"/>
                <a:gd name="T31" fmla="*/ 2147483647 h 165"/>
                <a:gd name="T32" fmla="*/ 2147483647 w 225"/>
                <a:gd name="T33" fmla="*/ 2147483647 h 165"/>
                <a:gd name="T34" fmla="*/ 2147483647 w 225"/>
                <a:gd name="T35" fmla="*/ 2147483647 h 165"/>
                <a:gd name="T36" fmla="*/ 2147483647 w 225"/>
                <a:gd name="T37" fmla="*/ 2147483647 h 165"/>
                <a:gd name="T38" fmla="*/ 2147483647 w 225"/>
                <a:gd name="T39" fmla="*/ 2147483647 h 165"/>
                <a:gd name="T40" fmla="*/ 2147483647 w 225"/>
                <a:gd name="T41" fmla="*/ 2147483647 h 165"/>
                <a:gd name="T42" fmla="*/ 2147483647 w 225"/>
                <a:gd name="T43" fmla="*/ 2147483647 h 165"/>
                <a:gd name="T44" fmla="*/ 2147483647 w 225"/>
                <a:gd name="T45" fmla="*/ 2147483647 h 165"/>
                <a:gd name="T46" fmla="*/ 2147483647 w 225"/>
                <a:gd name="T47" fmla="*/ 2147483647 h 165"/>
                <a:gd name="T48" fmla="*/ 2147483647 w 225"/>
                <a:gd name="T49" fmla="*/ 2147483647 h 165"/>
                <a:gd name="T50" fmla="*/ 2147483647 w 225"/>
                <a:gd name="T51" fmla="*/ 2147483647 h 165"/>
                <a:gd name="T52" fmla="*/ 2147483647 w 225"/>
                <a:gd name="T53" fmla="*/ 2147483647 h 165"/>
                <a:gd name="T54" fmla="*/ 2147483647 w 225"/>
                <a:gd name="T55" fmla="*/ 2147483647 h 165"/>
                <a:gd name="T56" fmla="*/ 2147483647 w 225"/>
                <a:gd name="T57" fmla="*/ 2147483647 h 165"/>
                <a:gd name="T58" fmla="*/ 2147483647 w 225"/>
                <a:gd name="T59" fmla="*/ 2147483647 h 165"/>
                <a:gd name="T60" fmla="*/ 2147483647 w 225"/>
                <a:gd name="T61" fmla="*/ 2147483647 h 1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5"/>
                <a:gd name="T94" fmla="*/ 0 h 165"/>
                <a:gd name="T95" fmla="*/ 225 w 225"/>
                <a:gd name="T96" fmla="*/ 165 h 1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5" h="165">
                  <a:moveTo>
                    <a:pt x="2" y="122"/>
                  </a:moveTo>
                  <a:lnTo>
                    <a:pt x="2" y="79"/>
                  </a:lnTo>
                  <a:lnTo>
                    <a:pt x="0" y="47"/>
                  </a:lnTo>
                  <a:lnTo>
                    <a:pt x="5" y="27"/>
                  </a:lnTo>
                  <a:lnTo>
                    <a:pt x="21" y="0"/>
                  </a:lnTo>
                  <a:lnTo>
                    <a:pt x="48" y="0"/>
                  </a:lnTo>
                  <a:lnTo>
                    <a:pt x="55" y="11"/>
                  </a:lnTo>
                  <a:lnTo>
                    <a:pt x="34" y="54"/>
                  </a:lnTo>
                  <a:lnTo>
                    <a:pt x="55" y="11"/>
                  </a:lnTo>
                  <a:lnTo>
                    <a:pt x="64" y="2"/>
                  </a:lnTo>
                  <a:lnTo>
                    <a:pt x="73" y="0"/>
                  </a:lnTo>
                  <a:lnTo>
                    <a:pt x="93" y="2"/>
                  </a:lnTo>
                  <a:lnTo>
                    <a:pt x="127" y="16"/>
                  </a:lnTo>
                  <a:lnTo>
                    <a:pt x="136" y="36"/>
                  </a:lnTo>
                  <a:lnTo>
                    <a:pt x="136" y="54"/>
                  </a:lnTo>
                  <a:lnTo>
                    <a:pt x="127" y="81"/>
                  </a:lnTo>
                  <a:lnTo>
                    <a:pt x="136" y="54"/>
                  </a:lnTo>
                  <a:lnTo>
                    <a:pt x="136" y="36"/>
                  </a:lnTo>
                  <a:lnTo>
                    <a:pt x="150" y="27"/>
                  </a:lnTo>
                  <a:lnTo>
                    <a:pt x="175" y="25"/>
                  </a:lnTo>
                  <a:lnTo>
                    <a:pt x="195" y="27"/>
                  </a:lnTo>
                  <a:lnTo>
                    <a:pt x="216" y="31"/>
                  </a:lnTo>
                  <a:lnTo>
                    <a:pt x="222" y="43"/>
                  </a:lnTo>
                  <a:lnTo>
                    <a:pt x="225" y="77"/>
                  </a:lnTo>
                  <a:lnTo>
                    <a:pt x="220" y="97"/>
                  </a:lnTo>
                  <a:lnTo>
                    <a:pt x="195" y="133"/>
                  </a:lnTo>
                  <a:lnTo>
                    <a:pt x="182" y="163"/>
                  </a:lnTo>
                  <a:lnTo>
                    <a:pt x="141" y="165"/>
                  </a:lnTo>
                  <a:lnTo>
                    <a:pt x="102" y="154"/>
                  </a:lnTo>
                  <a:lnTo>
                    <a:pt x="52" y="143"/>
                  </a:lnTo>
                  <a:lnTo>
                    <a:pt x="2" y="122"/>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3" name="Freeform 244">
              <a:extLst>
                <a:ext uri="{FF2B5EF4-FFF2-40B4-BE49-F238E27FC236}">
                  <a16:creationId xmlns="" xmlns:a16="http://schemas.microsoft.com/office/drawing/2014/main" id="{F7F5AA91-C1E2-9848-803B-76B5C79B2030}"/>
                </a:ext>
              </a:extLst>
            </p:cNvPr>
            <p:cNvSpPr>
              <a:spLocks/>
            </p:cNvSpPr>
            <p:nvPr/>
          </p:nvSpPr>
          <p:spPr bwMode="auto">
            <a:xfrm>
              <a:off x="6165924" y="4343500"/>
              <a:ext cx="433388" cy="496888"/>
            </a:xfrm>
            <a:custGeom>
              <a:avLst/>
              <a:gdLst>
                <a:gd name="T0" fmla="*/ 2147483647 w 273"/>
                <a:gd name="T1" fmla="*/ 2147483647 h 313"/>
                <a:gd name="T2" fmla="*/ 2147483647 w 273"/>
                <a:gd name="T3" fmla="*/ 2147483647 h 313"/>
                <a:gd name="T4" fmla="*/ 2147483647 w 273"/>
                <a:gd name="T5" fmla="*/ 2147483647 h 313"/>
                <a:gd name="T6" fmla="*/ 2147483647 w 273"/>
                <a:gd name="T7" fmla="*/ 2147483647 h 313"/>
                <a:gd name="T8" fmla="*/ 2147483647 w 273"/>
                <a:gd name="T9" fmla="*/ 0 h 313"/>
                <a:gd name="T10" fmla="*/ 2147483647 w 273"/>
                <a:gd name="T11" fmla="*/ 2147483647 h 313"/>
                <a:gd name="T12" fmla="*/ 2147483647 w 273"/>
                <a:gd name="T13" fmla="*/ 2147483647 h 313"/>
                <a:gd name="T14" fmla="*/ 2147483647 w 273"/>
                <a:gd name="T15" fmla="*/ 2147483647 h 313"/>
                <a:gd name="T16" fmla="*/ 0 w 273"/>
                <a:gd name="T17" fmla="*/ 2147483647 h 313"/>
                <a:gd name="T18" fmla="*/ 2147483647 w 273"/>
                <a:gd name="T19" fmla="*/ 2147483647 h 313"/>
                <a:gd name="T20" fmla="*/ 2147483647 w 273"/>
                <a:gd name="T21" fmla="*/ 2147483647 h 313"/>
                <a:gd name="T22" fmla="*/ 2147483647 w 273"/>
                <a:gd name="T23" fmla="*/ 2147483647 h 313"/>
                <a:gd name="T24" fmla="*/ 2147483647 w 273"/>
                <a:gd name="T25" fmla="*/ 2147483647 h 313"/>
                <a:gd name="T26" fmla="*/ 2147483647 w 273"/>
                <a:gd name="T27" fmla="*/ 2147483647 h 313"/>
                <a:gd name="T28" fmla="*/ 2147483647 w 273"/>
                <a:gd name="T29" fmla="*/ 2147483647 h 313"/>
                <a:gd name="T30" fmla="*/ 2147483647 w 273"/>
                <a:gd name="T31" fmla="*/ 2147483647 h 313"/>
                <a:gd name="T32" fmla="*/ 2147483647 w 273"/>
                <a:gd name="T33" fmla="*/ 2147483647 h 313"/>
                <a:gd name="T34" fmla="*/ 2147483647 w 273"/>
                <a:gd name="T35" fmla="*/ 2147483647 h 313"/>
                <a:gd name="T36" fmla="*/ 2147483647 w 273"/>
                <a:gd name="T37" fmla="*/ 2147483647 h 313"/>
                <a:gd name="T38" fmla="*/ 2147483647 w 273"/>
                <a:gd name="T39" fmla="*/ 2147483647 h 313"/>
                <a:gd name="T40" fmla="*/ 2147483647 w 273"/>
                <a:gd name="T41" fmla="*/ 2147483647 h 313"/>
                <a:gd name="T42" fmla="*/ 2147483647 w 273"/>
                <a:gd name="T43" fmla="*/ 2147483647 h 313"/>
                <a:gd name="T44" fmla="*/ 2147483647 w 273"/>
                <a:gd name="T45" fmla="*/ 2147483647 h 313"/>
                <a:gd name="T46" fmla="*/ 2147483647 w 273"/>
                <a:gd name="T47" fmla="*/ 2147483647 h 313"/>
                <a:gd name="T48" fmla="*/ 2147483647 w 273"/>
                <a:gd name="T49" fmla="*/ 2147483647 h 313"/>
                <a:gd name="T50" fmla="*/ 2147483647 w 273"/>
                <a:gd name="T51" fmla="*/ 2147483647 h 313"/>
                <a:gd name="T52" fmla="*/ 2147483647 w 273"/>
                <a:gd name="T53" fmla="*/ 2147483647 h 313"/>
                <a:gd name="T54" fmla="*/ 2147483647 w 273"/>
                <a:gd name="T55" fmla="*/ 2147483647 h 313"/>
                <a:gd name="T56" fmla="*/ 2147483647 w 273"/>
                <a:gd name="T57" fmla="*/ 2147483647 h 313"/>
                <a:gd name="T58" fmla="*/ 2147483647 w 273"/>
                <a:gd name="T59" fmla="*/ 2147483647 h 313"/>
                <a:gd name="T60" fmla="*/ 2147483647 w 273"/>
                <a:gd name="T61" fmla="*/ 2147483647 h 313"/>
                <a:gd name="T62" fmla="*/ 2147483647 w 273"/>
                <a:gd name="T63" fmla="*/ 2147483647 h 3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3"/>
                <a:gd name="T97" fmla="*/ 0 h 313"/>
                <a:gd name="T98" fmla="*/ 273 w 273"/>
                <a:gd name="T99" fmla="*/ 313 h 3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3" h="313">
                  <a:moveTo>
                    <a:pt x="273" y="41"/>
                  </a:moveTo>
                  <a:lnTo>
                    <a:pt x="232" y="43"/>
                  </a:lnTo>
                  <a:lnTo>
                    <a:pt x="193" y="32"/>
                  </a:lnTo>
                  <a:lnTo>
                    <a:pt x="143" y="21"/>
                  </a:lnTo>
                  <a:lnTo>
                    <a:pt x="93" y="0"/>
                  </a:lnTo>
                  <a:lnTo>
                    <a:pt x="84" y="50"/>
                  </a:lnTo>
                  <a:lnTo>
                    <a:pt x="46" y="127"/>
                  </a:lnTo>
                  <a:lnTo>
                    <a:pt x="23" y="206"/>
                  </a:lnTo>
                  <a:lnTo>
                    <a:pt x="0" y="243"/>
                  </a:lnTo>
                  <a:lnTo>
                    <a:pt x="3" y="272"/>
                  </a:lnTo>
                  <a:lnTo>
                    <a:pt x="12" y="279"/>
                  </a:lnTo>
                  <a:lnTo>
                    <a:pt x="32" y="270"/>
                  </a:lnTo>
                  <a:lnTo>
                    <a:pt x="53" y="254"/>
                  </a:lnTo>
                  <a:lnTo>
                    <a:pt x="75" y="206"/>
                  </a:lnTo>
                  <a:lnTo>
                    <a:pt x="159" y="109"/>
                  </a:lnTo>
                  <a:lnTo>
                    <a:pt x="164" y="116"/>
                  </a:lnTo>
                  <a:lnTo>
                    <a:pt x="171" y="132"/>
                  </a:lnTo>
                  <a:lnTo>
                    <a:pt x="173" y="154"/>
                  </a:lnTo>
                  <a:lnTo>
                    <a:pt x="166" y="186"/>
                  </a:lnTo>
                  <a:lnTo>
                    <a:pt x="148" y="234"/>
                  </a:lnTo>
                  <a:lnTo>
                    <a:pt x="132" y="263"/>
                  </a:lnTo>
                  <a:lnTo>
                    <a:pt x="121" y="293"/>
                  </a:lnTo>
                  <a:lnTo>
                    <a:pt x="130" y="311"/>
                  </a:lnTo>
                  <a:lnTo>
                    <a:pt x="141" y="313"/>
                  </a:lnTo>
                  <a:lnTo>
                    <a:pt x="164" y="306"/>
                  </a:lnTo>
                  <a:lnTo>
                    <a:pt x="200" y="268"/>
                  </a:lnTo>
                  <a:lnTo>
                    <a:pt x="230" y="231"/>
                  </a:lnTo>
                  <a:lnTo>
                    <a:pt x="239" y="211"/>
                  </a:lnTo>
                  <a:lnTo>
                    <a:pt x="248" y="172"/>
                  </a:lnTo>
                  <a:lnTo>
                    <a:pt x="248" y="120"/>
                  </a:lnTo>
                  <a:lnTo>
                    <a:pt x="254" y="84"/>
                  </a:lnTo>
                  <a:lnTo>
                    <a:pt x="273" y="41"/>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4" name="Freeform 245">
              <a:extLst>
                <a:ext uri="{FF2B5EF4-FFF2-40B4-BE49-F238E27FC236}">
                  <a16:creationId xmlns="" xmlns:a16="http://schemas.microsoft.com/office/drawing/2014/main" id="{0A4340DA-3FAA-944F-9A6E-7B67C637CDE6}"/>
                </a:ext>
              </a:extLst>
            </p:cNvPr>
            <p:cNvSpPr>
              <a:spLocks/>
            </p:cNvSpPr>
            <p:nvPr/>
          </p:nvSpPr>
          <p:spPr bwMode="auto">
            <a:xfrm>
              <a:off x="4384749" y="2554387"/>
              <a:ext cx="3049588" cy="3175000"/>
            </a:xfrm>
            <a:custGeom>
              <a:avLst/>
              <a:gdLst>
                <a:gd name="T0" fmla="*/ 2147483647 w 847"/>
                <a:gd name="T1" fmla="*/ 2147483647 h 882"/>
                <a:gd name="T2" fmla="*/ 2147483647 w 847"/>
                <a:gd name="T3" fmla="*/ 2147483647 h 882"/>
                <a:gd name="T4" fmla="*/ 2147483647 w 847"/>
                <a:gd name="T5" fmla="*/ 2147483647 h 882"/>
                <a:gd name="T6" fmla="*/ 2147483647 w 847"/>
                <a:gd name="T7" fmla="*/ 2147483647 h 882"/>
                <a:gd name="T8" fmla="*/ 2147483647 w 847"/>
                <a:gd name="T9" fmla="*/ 2147483647 h 882"/>
                <a:gd name="T10" fmla="*/ 2147483647 w 847"/>
                <a:gd name="T11" fmla="*/ 2147483647 h 882"/>
                <a:gd name="T12" fmla="*/ 2147483647 w 847"/>
                <a:gd name="T13" fmla="*/ 2147483647 h 882"/>
                <a:gd name="T14" fmla="*/ 2147483647 w 847"/>
                <a:gd name="T15" fmla="*/ 2147483647 h 882"/>
                <a:gd name="T16" fmla="*/ 2147483647 w 847"/>
                <a:gd name="T17" fmla="*/ 2147483647 h 882"/>
                <a:gd name="T18" fmla="*/ 2147483647 w 847"/>
                <a:gd name="T19" fmla="*/ 2147483647 h 882"/>
                <a:gd name="T20" fmla="*/ 2147483647 w 847"/>
                <a:gd name="T21" fmla="*/ 2147483647 h 882"/>
                <a:gd name="T22" fmla="*/ 2147483647 w 847"/>
                <a:gd name="T23" fmla="*/ 2147483647 h 882"/>
                <a:gd name="T24" fmla="*/ 2147483647 w 847"/>
                <a:gd name="T25" fmla="*/ 2147483647 h 882"/>
                <a:gd name="T26" fmla="*/ 2147483647 w 847"/>
                <a:gd name="T27" fmla="*/ 2147483647 h 882"/>
                <a:gd name="T28" fmla="*/ 2147483647 w 847"/>
                <a:gd name="T29" fmla="*/ 2147483647 h 882"/>
                <a:gd name="T30" fmla="*/ 2147483647 w 847"/>
                <a:gd name="T31" fmla="*/ 2147483647 h 882"/>
                <a:gd name="T32" fmla="*/ 2147483647 w 847"/>
                <a:gd name="T33" fmla="*/ 2147483647 h 882"/>
                <a:gd name="T34" fmla="*/ 2147483647 w 847"/>
                <a:gd name="T35" fmla="*/ 2147483647 h 882"/>
                <a:gd name="T36" fmla="*/ 2147483647 w 847"/>
                <a:gd name="T37" fmla="*/ 2147483647 h 882"/>
                <a:gd name="T38" fmla="*/ 2147483647 w 847"/>
                <a:gd name="T39" fmla="*/ 2147483647 h 882"/>
                <a:gd name="T40" fmla="*/ 2147483647 w 847"/>
                <a:gd name="T41" fmla="*/ 2147483647 h 882"/>
                <a:gd name="T42" fmla="*/ 2147483647 w 847"/>
                <a:gd name="T43" fmla="*/ 2147483647 h 882"/>
                <a:gd name="T44" fmla="*/ 2147483647 w 847"/>
                <a:gd name="T45" fmla="*/ 2147483647 h 882"/>
                <a:gd name="T46" fmla="*/ 2147483647 w 847"/>
                <a:gd name="T47" fmla="*/ 2147483647 h 882"/>
                <a:gd name="T48" fmla="*/ 2147483647 w 847"/>
                <a:gd name="T49" fmla="*/ 2147483647 h 882"/>
                <a:gd name="T50" fmla="*/ 2147483647 w 847"/>
                <a:gd name="T51" fmla="*/ 2147483647 h 882"/>
                <a:gd name="T52" fmla="*/ 2147483647 w 847"/>
                <a:gd name="T53" fmla="*/ 2147483647 h 882"/>
                <a:gd name="T54" fmla="*/ 2147483647 w 847"/>
                <a:gd name="T55" fmla="*/ 2147483647 h 882"/>
                <a:gd name="T56" fmla="*/ 2147483647 w 847"/>
                <a:gd name="T57" fmla="*/ 2147483647 h 882"/>
                <a:gd name="T58" fmla="*/ 2147483647 w 847"/>
                <a:gd name="T59" fmla="*/ 2147483647 h 882"/>
                <a:gd name="T60" fmla="*/ 2147483647 w 847"/>
                <a:gd name="T61" fmla="*/ 2147483647 h 882"/>
                <a:gd name="T62" fmla="*/ 2147483647 w 847"/>
                <a:gd name="T63" fmla="*/ 2147483647 h 882"/>
                <a:gd name="T64" fmla="*/ 2147483647 w 847"/>
                <a:gd name="T65" fmla="*/ 2147483647 h 882"/>
                <a:gd name="T66" fmla="*/ 2147483647 w 847"/>
                <a:gd name="T67" fmla="*/ 2147483647 h 882"/>
                <a:gd name="T68" fmla="*/ 2147483647 w 847"/>
                <a:gd name="T69" fmla="*/ 2147483647 h 882"/>
                <a:gd name="T70" fmla="*/ 2147483647 w 847"/>
                <a:gd name="T71" fmla="*/ 2147483647 h 882"/>
                <a:gd name="T72" fmla="*/ 2147483647 w 847"/>
                <a:gd name="T73" fmla="*/ 2147483647 h 882"/>
                <a:gd name="T74" fmla="*/ 2147483647 w 847"/>
                <a:gd name="T75" fmla="*/ 2147483647 h 882"/>
                <a:gd name="T76" fmla="*/ 2147483647 w 847"/>
                <a:gd name="T77" fmla="*/ 2147483647 h 882"/>
                <a:gd name="T78" fmla="*/ 2147483647 w 847"/>
                <a:gd name="T79" fmla="*/ 2147483647 h 882"/>
                <a:gd name="T80" fmla="*/ 2147483647 w 847"/>
                <a:gd name="T81" fmla="*/ 2147483647 h 882"/>
                <a:gd name="T82" fmla="*/ 2147483647 w 847"/>
                <a:gd name="T83" fmla="*/ 2147483647 h 882"/>
                <a:gd name="T84" fmla="*/ 2147483647 w 847"/>
                <a:gd name="T85" fmla="*/ 2147483647 h 882"/>
                <a:gd name="T86" fmla="*/ 2147483647 w 847"/>
                <a:gd name="T87" fmla="*/ 2147483647 h 882"/>
                <a:gd name="T88" fmla="*/ 2147483647 w 847"/>
                <a:gd name="T89" fmla="*/ 2147483647 h 882"/>
                <a:gd name="T90" fmla="*/ 2147483647 w 847"/>
                <a:gd name="T91" fmla="*/ 2147483647 h 882"/>
                <a:gd name="T92" fmla="*/ 2147483647 w 847"/>
                <a:gd name="T93" fmla="*/ 2147483647 h 882"/>
                <a:gd name="T94" fmla="*/ 2147483647 w 847"/>
                <a:gd name="T95" fmla="*/ 2147483647 h 882"/>
                <a:gd name="T96" fmla="*/ 2147483647 w 847"/>
                <a:gd name="T97" fmla="*/ 2147483647 h 882"/>
                <a:gd name="T98" fmla="*/ 2147483647 w 847"/>
                <a:gd name="T99" fmla="*/ 2147483647 h 882"/>
                <a:gd name="T100" fmla="*/ 0 w 847"/>
                <a:gd name="T101" fmla="*/ 2147483647 h 882"/>
                <a:gd name="T102" fmla="*/ 0 w 847"/>
                <a:gd name="T103" fmla="*/ 2147483647 h 882"/>
                <a:gd name="T104" fmla="*/ 0 w 847"/>
                <a:gd name="T105" fmla="*/ 2147483647 h 882"/>
                <a:gd name="T106" fmla="*/ 2147483647 w 847"/>
                <a:gd name="T107" fmla="*/ 2147483647 h 882"/>
                <a:gd name="T108" fmla="*/ 2147483647 w 847"/>
                <a:gd name="T109" fmla="*/ 2147483647 h 882"/>
                <a:gd name="T110" fmla="*/ 2147483647 w 847"/>
                <a:gd name="T111" fmla="*/ 2147483647 h 882"/>
                <a:gd name="T112" fmla="*/ 2147483647 w 847"/>
                <a:gd name="T113" fmla="*/ 2147483647 h 882"/>
                <a:gd name="T114" fmla="*/ 2147483647 w 847"/>
                <a:gd name="T115" fmla="*/ 2147483647 h 88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47"/>
                <a:gd name="T175" fmla="*/ 0 h 882"/>
                <a:gd name="T176" fmla="*/ 847 w 847"/>
                <a:gd name="T177" fmla="*/ 882 h 88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47" h="882">
                  <a:moveTo>
                    <a:pt x="847" y="522"/>
                  </a:moveTo>
                  <a:lnTo>
                    <a:pt x="844" y="526"/>
                  </a:lnTo>
                  <a:lnTo>
                    <a:pt x="842" y="529"/>
                  </a:lnTo>
                  <a:lnTo>
                    <a:pt x="840" y="533"/>
                  </a:lnTo>
                  <a:lnTo>
                    <a:pt x="837" y="536"/>
                  </a:lnTo>
                  <a:lnTo>
                    <a:pt x="835" y="540"/>
                  </a:lnTo>
                  <a:lnTo>
                    <a:pt x="833" y="543"/>
                  </a:lnTo>
                  <a:lnTo>
                    <a:pt x="831" y="546"/>
                  </a:lnTo>
                  <a:lnTo>
                    <a:pt x="828" y="550"/>
                  </a:lnTo>
                  <a:lnTo>
                    <a:pt x="826" y="553"/>
                  </a:lnTo>
                  <a:lnTo>
                    <a:pt x="824" y="557"/>
                  </a:lnTo>
                  <a:lnTo>
                    <a:pt x="822" y="560"/>
                  </a:lnTo>
                  <a:lnTo>
                    <a:pt x="820" y="564"/>
                  </a:lnTo>
                  <a:lnTo>
                    <a:pt x="818" y="567"/>
                  </a:lnTo>
                  <a:lnTo>
                    <a:pt x="816" y="571"/>
                  </a:lnTo>
                  <a:lnTo>
                    <a:pt x="814" y="574"/>
                  </a:lnTo>
                  <a:lnTo>
                    <a:pt x="812" y="578"/>
                  </a:lnTo>
                  <a:lnTo>
                    <a:pt x="810" y="582"/>
                  </a:lnTo>
                  <a:lnTo>
                    <a:pt x="808" y="585"/>
                  </a:lnTo>
                  <a:lnTo>
                    <a:pt x="807" y="589"/>
                  </a:lnTo>
                  <a:lnTo>
                    <a:pt x="805" y="592"/>
                  </a:lnTo>
                  <a:lnTo>
                    <a:pt x="804" y="596"/>
                  </a:lnTo>
                  <a:lnTo>
                    <a:pt x="802" y="600"/>
                  </a:lnTo>
                  <a:lnTo>
                    <a:pt x="801" y="603"/>
                  </a:lnTo>
                  <a:lnTo>
                    <a:pt x="800" y="607"/>
                  </a:lnTo>
                  <a:lnTo>
                    <a:pt x="798" y="611"/>
                  </a:lnTo>
                  <a:lnTo>
                    <a:pt x="797" y="615"/>
                  </a:lnTo>
                  <a:lnTo>
                    <a:pt x="796" y="618"/>
                  </a:lnTo>
                  <a:lnTo>
                    <a:pt x="796" y="622"/>
                  </a:lnTo>
                  <a:lnTo>
                    <a:pt x="795" y="625"/>
                  </a:lnTo>
                  <a:lnTo>
                    <a:pt x="794" y="629"/>
                  </a:lnTo>
                  <a:lnTo>
                    <a:pt x="794" y="632"/>
                  </a:lnTo>
                  <a:lnTo>
                    <a:pt x="793" y="636"/>
                  </a:lnTo>
                  <a:lnTo>
                    <a:pt x="793" y="640"/>
                  </a:lnTo>
                  <a:lnTo>
                    <a:pt x="793" y="644"/>
                  </a:lnTo>
                  <a:lnTo>
                    <a:pt x="792" y="648"/>
                  </a:lnTo>
                  <a:lnTo>
                    <a:pt x="792" y="652"/>
                  </a:lnTo>
                  <a:lnTo>
                    <a:pt x="792" y="656"/>
                  </a:lnTo>
                  <a:lnTo>
                    <a:pt x="792" y="660"/>
                  </a:lnTo>
                  <a:lnTo>
                    <a:pt x="792" y="664"/>
                  </a:lnTo>
                  <a:lnTo>
                    <a:pt x="792" y="668"/>
                  </a:lnTo>
                  <a:lnTo>
                    <a:pt x="793" y="672"/>
                  </a:lnTo>
                  <a:lnTo>
                    <a:pt x="793" y="676"/>
                  </a:lnTo>
                  <a:lnTo>
                    <a:pt x="793" y="680"/>
                  </a:lnTo>
                  <a:lnTo>
                    <a:pt x="794" y="685"/>
                  </a:lnTo>
                  <a:lnTo>
                    <a:pt x="794" y="689"/>
                  </a:lnTo>
                  <a:lnTo>
                    <a:pt x="795" y="693"/>
                  </a:lnTo>
                  <a:lnTo>
                    <a:pt x="796" y="697"/>
                  </a:lnTo>
                  <a:lnTo>
                    <a:pt x="796" y="701"/>
                  </a:lnTo>
                  <a:lnTo>
                    <a:pt x="797" y="704"/>
                  </a:lnTo>
                  <a:lnTo>
                    <a:pt x="797" y="708"/>
                  </a:lnTo>
                  <a:lnTo>
                    <a:pt x="798" y="711"/>
                  </a:lnTo>
                  <a:lnTo>
                    <a:pt x="799" y="715"/>
                  </a:lnTo>
                  <a:lnTo>
                    <a:pt x="800" y="719"/>
                  </a:lnTo>
                  <a:lnTo>
                    <a:pt x="801" y="723"/>
                  </a:lnTo>
                  <a:lnTo>
                    <a:pt x="802" y="727"/>
                  </a:lnTo>
                  <a:lnTo>
                    <a:pt x="802" y="731"/>
                  </a:lnTo>
                  <a:lnTo>
                    <a:pt x="803" y="735"/>
                  </a:lnTo>
                  <a:lnTo>
                    <a:pt x="804" y="739"/>
                  </a:lnTo>
                  <a:lnTo>
                    <a:pt x="805" y="743"/>
                  </a:lnTo>
                  <a:lnTo>
                    <a:pt x="806" y="747"/>
                  </a:lnTo>
                  <a:lnTo>
                    <a:pt x="806" y="751"/>
                  </a:lnTo>
                  <a:lnTo>
                    <a:pt x="807" y="755"/>
                  </a:lnTo>
                  <a:lnTo>
                    <a:pt x="808" y="759"/>
                  </a:lnTo>
                  <a:lnTo>
                    <a:pt x="808" y="763"/>
                  </a:lnTo>
                  <a:lnTo>
                    <a:pt x="809" y="767"/>
                  </a:lnTo>
                  <a:lnTo>
                    <a:pt x="809" y="771"/>
                  </a:lnTo>
                  <a:lnTo>
                    <a:pt x="810" y="774"/>
                  </a:lnTo>
                  <a:lnTo>
                    <a:pt x="810" y="778"/>
                  </a:lnTo>
                  <a:lnTo>
                    <a:pt x="810" y="782"/>
                  </a:lnTo>
                  <a:lnTo>
                    <a:pt x="810" y="786"/>
                  </a:lnTo>
                  <a:lnTo>
                    <a:pt x="810" y="790"/>
                  </a:lnTo>
                  <a:lnTo>
                    <a:pt x="810" y="794"/>
                  </a:lnTo>
                  <a:lnTo>
                    <a:pt x="810" y="799"/>
                  </a:lnTo>
                  <a:lnTo>
                    <a:pt x="810" y="803"/>
                  </a:lnTo>
                  <a:lnTo>
                    <a:pt x="810" y="807"/>
                  </a:lnTo>
                  <a:lnTo>
                    <a:pt x="809" y="811"/>
                  </a:lnTo>
                  <a:lnTo>
                    <a:pt x="809" y="815"/>
                  </a:lnTo>
                  <a:lnTo>
                    <a:pt x="808" y="819"/>
                  </a:lnTo>
                  <a:lnTo>
                    <a:pt x="807" y="823"/>
                  </a:lnTo>
                  <a:lnTo>
                    <a:pt x="806" y="827"/>
                  </a:lnTo>
                  <a:lnTo>
                    <a:pt x="805" y="831"/>
                  </a:lnTo>
                  <a:lnTo>
                    <a:pt x="803" y="835"/>
                  </a:lnTo>
                  <a:lnTo>
                    <a:pt x="802" y="839"/>
                  </a:lnTo>
                  <a:lnTo>
                    <a:pt x="800" y="843"/>
                  </a:lnTo>
                  <a:lnTo>
                    <a:pt x="798" y="847"/>
                  </a:lnTo>
                  <a:lnTo>
                    <a:pt x="796" y="851"/>
                  </a:lnTo>
                  <a:lnTo>
                    <a:pt x="794" y="854"/>
                  </a:lnTo>
                  <a:lnTo>
                    <a:pt x="792" y="858"/>
                  </a:lnTo>
                  <a:lnTo>
                    <a:pt x="790" y="861"/>
                  </a:lnTo>
                  <a:lnTo>
                    <a:pt x="787" y="864"/>
                  </a:lnTo>
                  <a:lnTo>
                    <a:pt x="785" y="867"/>
                  </a:lnTo>
                  <a:lnTo>
                    <a:pt x="782" y="869"/>
                  </a:lnTo>
                  <a:lnTo>
                    <a:pt x="779" y="872"/>
                  </a:lnTo>
                  <a:lnTo>
                    <a:pt x="777" y="873"/>
                  </a:lnTo>
                  <a:lnTo>
                    <a:pt x="774" y="875"/>
                  </a:lnTo>
                  <a:lnTo>
                    <a:pt x="771" y="876"/>
                  </a:lnTo>
                  <a:lnTo>
                    <a:pt x="768" y="878"/>
                  </a:lnTo>
                  <a:lnTo>
                    <a:pt x="764" y="879"/>
                  </a:lnTo>
                  <a:lnTo>
                    <a:pt x="760" y="880"/>
                  </a:lnTo>
                  <a:lnTo>
                    <a:pt x="757" y="881"/>
                  </a:lnTo>
                  <a:lnTo>
                    <a:pt x="753" y="881"/>
                  </a:lnTo>
                  <a:lnTo>
                    <a:pt x="749" y="882"/>
                  </a:lnTo>
                  <a:lnTo>
                    <a:pt x="745" y="882"/>
                  </a:lnTo>
                  <a:lnTo>
                    <a:pt x="741" y="882"/>
                  </a:lnTo>
                  <a:lnTo>
                    <a:pt x="737" y="881"/>
                  </a:lnTo>
                  <a:lnTo>
                    <a:pt x="733" y="881"/>
                  </a:lnTo>
                  <a:lnTo>
                    <a:pt x="728" y="881"/>
                  </a:lnTo>
                  <a:lnTo>
                    <a:pt x="724" y="880"/>
                  </a:lnTo>
                  <a:lnTo>
                    <a:pt x="720" y="879"/>
                  </a:lnTo>
                  <a:lnTo>
                    <a:pt x="716" y="878"/>
                  </a:lnTo>
                  <a:lnTo>
                    <a:pt x="711" y="877"/>
                  </a:lnTo>
                  <a:lnTo>
                    <a:pt x="707" y="876"/>
                  </a:lnTo>
                  <a:lnTo>
                    <a:pt x="703" y="875"/>
                  </a:lnTo>
                  <a:lnTo>
                    <a:pt x="698" y="874"/>
                  </a:lnTo>
                  <a:lnTo>
                    <a:pt x="694" y="873"/>
                  </a:lnTo>
                  <a:lnTo>
                    <a:pt x="690" y="872"/>
                  </a:lnTo>
                  <a:lnTo>
                    <a:pt x="686" y="870"/>
                  </a:lnTo>
                  <a:lnTo>
                    <a:pt x="683" y="869"/>
                  </a:lnTo>
                  <a:lnTo>
                    <a:pt x="678" y="868"/>
                  </a:lnTo>
                  <a:lnTo>
                    <a:pt x="674" y="867"/>
                  </a:lnTo>
                  <a:lnTo>
                    <a:pt x="670" y="866"/>
                  </a:lnTo>
                  <a:lnTo>
                    <a:pt x="666" y="864"/>
                  </a:lnTo>
                  <a:lnTo>
                    <a:pt x="662" y="863"/>
                  </a:lnTo>
                  <a:lnTo>
                    <a:pt x="658" y="862"/>
                  </a:lnTo>
                  <a:lnTo>
                    <a:pt x="655" y="860"/>
                  </a:lnTo>
                  <a:lnTo>
                    <a:pt x="651" y="859"/>
                  </a:lnTo>
                  <a:lnTo>
                    <a:pt x="647" y="857"/>
                  </a:lnTo>
                  <a:lnTo>
                    <a:pt x="643" y="856"/>
                  </a:lnTo>
                  <a:lnTo>
                    <a:pt x="639" y="855"/>
                  </a:lnTo>
                  <a:lnTo>
                    <a:pt x="636" y="853"/>
                  </a:lnTo>
                  <a:lnTo>
                    <a:pt x="632" y="852"/>
                  </a:lnTo>
                  <a:lnTo>
                    <a:pt x="628" y="850"/>
                  </a:lnTo>
                  <a:lnTo>
                    <a:pt x="625" y="849"/>
                  </a:lnTo>
                  <a:lnTo>
                    <a:pt x="621" y="847"/>
                  </a:lnTo>
                  <a:lnTo>
                    <a:pt x="617" y="846"/>
                  </a:lnTo>
                  <a:lnTo>
                    <a:pt x="614" y="844"/>
                  </a:lnTo>
                  <a:lnTo>
                    <a:pt x="610" y="843"/>
                  </a:lnTo>
                  <a:lnTo>
                    <a:pt x="607" y="841"/>
                  </a:lnTo>
                  <a:lnTo>
                    <a:pt x="603" y="840"/>
                  </a:lnTo>
                  <a:lnTo>
                    <a:pt x="600" y="838"/>
                  </a:lnTo>
                  <a:lnTo>
                    <a:pt x="596" y="837"/>
                  </a:lnTo>
                  <a:lnTo>
                    <a:pt x="593" y="835"/>
                  </a:lnTo>
                  <a:lnTo>
                    <a:pt x="589" y="833"/>
                  </a:lnTo>
                  <a:lnTo>
                    <a:pt x="588" y="833"/>
                  </a:lnTo>
                  <a:lnTo>
                    <a:pt x="585" y="831"/>
                  </a:lnTo>
                  <a:lnTo>
                    <a:pt x="581" y="829"/>
                  </a:lnTo>
                  <a:lnTo>
                    <a:pt x="578" y="827"/>
                  </a:lnTo>
                  <a:lnTo>
                    <a:pt x="574" y="826"/>
                  </a:lnTo>
                  <a:lnTo>
                    <a:pt x="571" y="824"/>
                  </a:lnTo>
                  <a:lnTo>
                    <a:pt x="567" y="822"/>
                  </a:lnTo>
                  <a:lnTo>
                    <a:pt x="564" y="820"/>
                  </a:lnTo>
                  <a:lnTo>
                    <a:pt x="560" y="818"/>
                  </a:lnTo>
                  <a:lnTo>
                    <a:pt x="557" y="816"/>
                  </a:lnTo>
                  <a:lnTo>
                    <a:pt x="553" y="814"/>
                  </a:lnTo>
                  <a:lnTo>
                    <a:pt x="550" y="812"/>
                  </a:lnTo>
                  <a:lnTo>
                    <a:pt x="547" y="810"/>
                  </a:lnTo>
                  <a:lnTo>
                    <a:pt x="543" y="808"/>
                  </a:lnTo>
                  <a:lnTo>
                    <a:pt x="540" y="806"/>
                  </a:lnTo>
                  <a:lnTo>
                    <a:pt x="536" y="804"/>
                  </a:lnTo>
                  <a:lnTo>
                    <a:pt x="533" y="802"/>
                  </a:lnTo>
                  <a:lnTo>
                    <a:pt x="529" y="800"/>
                  </a:lnTo>
                  <a:lnTo>
                    <a:pt x="526" y="798"/>
                  </a:lnTo>
                  <a:lnTo>
                    <a:pt x="523" y="796"/>
                  </a:lnTo>
                  <a:lnTo>
                    <a:pt x="519" y="794"/>
                  </a:lnTo>
                  <a:lnTo>
                    <a:pt x="516" y="792"/>
                  </a:lnTo>
                  <a:lnTo>
                    <a:pt x="512" y="790"/>
                  </a:lnTo>
                  <a:lnTo>
                    <a:pt x="509" y="788"/>
                  </a:lnTo>
                  <a:lnTo>
                    <a:pt x="505" y="786"/>
                  </a:lnTo>
                  <a:lnTo>
                    <a:pt x="502" y="784"/>
                  </a:lnTo>
                  <a:lnTo>
                    <a:pt x="499" y="782"/>
                  </a:lnTo>
                  <a:lnTo>
                    <a:pt x="495" y="780"/>
                  </a:lnTo>
                  <a:lnTo>
                    <a:pt x="492" y="777"/>
                  </a:lnTo>
                  <a:lnTo>
                    <a:pt x="488" y="775"/>
                  </a:lnTo>
                  <a:lnTo>
                    <a:pt x="485" y="773"/>
                  </a:lnTo>
                  <a:lnTo>
                    <a:pt x="481" y="771"/>
                  </a:lnTo>
                  <a:lnTo>
                    <a:pt x="478" y="769"/>
                  </a:lnTo>
                  <a:lnTo>
                    <a:pt x="474" y="767"/>
                  </a:lnTo>
                  <a:lnTo>
                    <a:pt x="471" y="765"/>
                  </a:lnTo>
                  <a:lnTo>
                    <a:pt x="468" y="763"/>
                  </a:lnTo>
                  <a:lnTo>
                    <a:pt x="464" y="760"/>
                  </a:lnTo>
                  <a:lnTo>
                    <a:pt x="461" y="758"/>
                  </a:lnTo>
                  <a:lnTo>
                    <a:pt x="457" y="756"/>
                  </a:lnTo>
                  <a:lnTo>
                    <a:pt x="454" y="754"/>
                  </a:lnTo>
                  <a:lnTo>
                    <a:pt x="450" y="752"/>
                  </a:lnTo>
                  <a:lnTo>
                    <a:pt x="447" y="750"/>
                  </a:lnTo>
                  <a:lnTo>
                    <a:pt x="443" y="748"/>
                  </a:lnTo>
                  <a:lnTo>
                    <a:pt x="440" y="746"/>
                  </a:lnTo>
                  <a:lnTo>
                    <a:pt x="436" y="744"/>
                  </a:lnTo>
                  <a:lnTo>
                    <a:pt x="433" y="742"/>
                  </a:lnTo>
                  <a:lnTo>
                    <a:pt x="429" y="740"/>
                  </a:lnTo>
                  <a:lnTo>
                    <a:pt x="426" y="738"/>
                  </a:lnTo>
                  <a:lnTo>
                    <a:pt x="422" y="735"/>
                  </a:lnTo>
                  <a:lnTo>
                    <a:pt x="419" y="733"/>
                  </a:lnTo>
                  <a:lnTo>
                    <a:pt x="415" y="731"/>
                  </a:lnTo>
                  <a:lnTo>
                    <a:pt x="412" y="730"/>
                  </a:lnTo>
                  <a:lnTo>
                    <a:pt x="408" y="728"/>
                  </a:lnTo>
                  <a:lnTo>
                    <a:pt x="405" y="726"/>
                  </a:lnTo>
                  <a:lnTo>
                    <a:pt x="401" y="724"/>
                  </a:lnTo>
                  <a:lnTo>
                    <a:pt x="397" y="722"/>
                  </a:lnTo>
                  <a:lnTo>
                    <a:pt x="394" y="720"/>
                  </a:lnTo>
                  <a:lnTo>
                    <a:pt x="390" y="718"/>
                  </a:lnTo>
                  <a:lnTo>
                    <a:pt x="387" y="716"/>
                  </a:lnTo>
                  <a:lnTo>
                    <a:pt x="383" y="714"/>
                  </a:lnTo>
                  <a:lnTo>
                    <a:pt x="380" y="713"/>
                  </a:lnTo>
                  <a:lnTo>
                    <a:pt x="376" y="711"/>
                  </a:lnTo>
                  <a:lnTo>
                    <a:pt x="372" y="709"/>
                  </a:lnTo>
                  <a:lnTo>
                    <a:pt x="369" y="707"/>
                  </a:lnTo>
                  <a:lnTo>
                    <a:pt x="365" y="706"/>
                  </a:lnTo>
                  <a:lnTo>
                    <a:pt x="361" y="704"/>
                  </a:lnTo>
                  <a:lnTo>
                    <a:pt x="358" y="702"/>
                  </a:lnTo>
                  <a:lnTo>
                    <a:pt x="354" y="701"/>
                  </a:lnTo>
                  <a:lnTo>
                    <a:pt x="350" y="699"/>
                  </a:lnTo>
                  <a:lnTo>
                    <a:pt x="347" y="698"/>
                  </a:lnTo>
                  <a:lnTo>
                    <a:pt x="343" y="696"/>
                  </a:lnTo>
                  <a:lnTo>
                    <a:pt x="339" y="695"/>
                  </a:lnTo>
                  <a:lnTo>
                    <a:pt x="336" y="693"/>
                  </a:lnTo>
                  <a:lnTo>
                    <a:pt x="332" y="692"/>
                  </a:lnTo>
                  <a:lnTo>
                    <a:pt x="328" y="690"/>
                  </a:lnTo>
                  <a:lnTo>
                    <a:pt x="324" y="689"/>
                  </a:lnTo>
                  <a:lnTo>
                    <a:pt x="321" y="688"/>
                  </a:lnTo>
                  <a:lnTo>
                    <a:pt x="317" y="687"/>
                  </a:lnTo>
                  <a:lnTo>
                    <a:pt x="314" y="686"/>
                  </a:lnTo>
                  <a:lnTo>
                    <a:pt x="310" y="684"/>
                  </a:lnTo>
                  <a:lnTo>
                    <a:pt x="306" y="683"/>
                  </a:lnTo>
                  <a:lnTo>
                    <a:pt x="302" y="682"/>
                  </a:lnTo>
                  <a:lnTo>
                    <a:pt x="298" y="681"/>
                  </a:lnTo>
                  <a:lnTo>
                    <a:pt x="295" y="680"/>
                  </a:lnTo>
                  <a:lnTo>
                    <a:pt x="291" y="679"/>
                  </a:lnTo>
                  <a:lnTo>
                    <a:pt x="287" y="678"/>
                  </a:lnTo>
                  <a:lnTo>
                    <a:pt x="283" y="677"/>
                  </a:lnTo>
                  <a:lnTo>
                    <a:pt x="279" y="676"/>
                  </a:lnTo>
                  <a:lnTo>
                    <a:pt x="275" y="675"/>
                  </a:lnTo>
                  <a:lnTo>
                    <a:pt x="271" y="674"/>
                  </a:lnTo>
                  <a:lnTo>
                    <a:pt x="268" y="673"/>
                  </a:lnTo>
                  <a:lnTo>
                    <a:pt x="264" y="672"/>
                  </a:lnTo>
                  <a:lnTo>
                    <a:pt x="260" y="671"/>
                  </a:lnTo>
                  <a:lnTo>
                    <a:pt x="256" y="670"/>
                  </a:lnTo>
                  <a:lnTo>
                    <a:pt x="252" y="669"/>
                  </a:lnTo>
                  <a:lnTo>
                    <a:pt x="248" y="668"/>
                  </a:lnTo>
                  <a:lnTo>
                    <a:pt x="244" y="667"/>
                  </a:lnTo>
                  <a:lnTo>
                    <a:pt x="240" y="666"/>
                  </a:lnTo>
                  <a:lnTo>
                    <a:pt x="237" y="665"/>
                  </a:lnTo>
                  <a:lnTo>
                    <a:pt x="233" y="664"/>
                  </a:lnTo>
                  <a:lnTo>
                    <a:pt x="229" y="663"/>
                  </a:lnTo>
                  <a:lnTo>
                    <a:pt x="225" y="662"/>
                  </a:lnTo>
                  <a:lnTo>
                    <a:pt x="221" y="661"/>
                  </a:lnTo>
                  <a:lnTo>
                    <a:pt x="217" y="660"/>
                  </a:lnTo>
                  <a:lnTo>
                    <a:pt x="213" y="658"/>
                  </a:lnTo>
                  <a:lnTo>
                    <a:pt x="210" y="657"/>
                  </a:lnTo>
                  <a:lnTo>
                    <a:pt x="206" y="656"/>
                  </a:lnTo>
                  <a:lnTo>
                    <a:pt x="202" y="655"/>
                  </a:lnTo>
                  <a:lnTo>
                    <a:pt x="198" y="653"/>
                  </a:lnTo>
                  <a:lnTo>
                    <a:pt x="195" y="652"/>
                  </a:lnTo>
                  <a:lnTo>
                    <a:pt x="191" y="651"/>
                  </a:lnTo>
                  <a:lnTo>
                    <a:pt x="188" y="649"/>
                  </a:lnTo>
                  <a:lnTo>
                    <a:pt x="184" y="647"/>
                  </a:lnTo>
                  <a:lnTo>
                    <a:pt x="180" y="646"/>
                  </a:lnTo>
                  <a:lnTo>
                    <a:pt x="177" y="644"/>
                  </a:lnTo>
                  <a:lnTo>
                    <a:pt x="173" y="642"/>
                  </a:lnTo>
                  <a:lnTo>
                    <a:pt x="169" y="641"/>
                  </a:lnTo>
                  <a:lnTo>
                    <a:pt x="166" y="639"/>
                  </a:lnTo>
                  <a:lnTo>
                    <a:pt x="162" y="637"/>
                  </a:lnTo>
                  <a:lnTo>
                    <a:pt x="159" y="635"/>
                  </a:lnTo>
                  <a:lnTo>
                    <a:pt x="155" y="633"/>
                  </a:lnTo>
                  <a:lnTo>
                    <a:pt x="151" y="631"/>
                  </a:lnTo>
                  <a:lnTo>
                    <a:pt x="148" y="629"/>
                  </a:lnTo>
                  <a:lnTo>
                    <a:pt x="144" y="627"/>
                  </a:lnTo>
                  <a:lnTo>
                    <a:pt x="141" y="624"/>
                  </a:lnTo>
                  <a:lnTo>
                    <a:pt x="138" y="622"/>
                  </a:lnTo>
                  <a:lnTo>
                    <a:pt x="134" y="620"/>
                  </a:lnTo>
                  <a:lnTo>
                    <a:pt x="131" y="618"/>
                  </a:lnTo>
                  <a:lnTo>
                    <a:pt x="128" y="615"/>
                  </a:lnTo>
                  <a:lnTo>
                    <a:pt x="124" y="613"/>
                  </a:lnTo>
                  <a:lnTo>
                    <a:pt x="121" y="610"/>
                  </a:lnTo>
                  <a:lnTo>
                    <a:pt x="118" y="608"/>
                  </a:lnTo>
                  <a:lnTo>
                    <a:pt x="115" y="605"/>
                  </a:lnTo>
                  <a:lnTo>
                    <a:pt x="112" y="603"/>
                  </a:lnTo>
                  <a:lnTo>
                    <a:pt x="109" y="600"/>
                  </a:lnTo>
                  <a:lnTo>
                    <a:pt x="106" y="597"/>
                  </a:lnTo>
                  <a:lnTo>
                    <a:pt x="103" y="595"/>
                  </a:lnTo>
                  <a:lnTo>
                    <a:pt x="100" y="592"/>
                  </a:lnTo>
                  <a:lnTo>
                    <a:pt x="97" y="589"/>
                  </a:lnTo>
                  <a:lnTo>
                    <a:pt x="94" y="586"/>
                  </a:lnTo>
                  <a:lnTo>
                    <a:pt x="91" y="583"/>
                  </a:lnTo>
                  <a:lnTo>
                    <a:pt x="88" y="580"/>
                  </a:lnTo>
                  <a:lnTo>
                    <a:pt x="85" y="577"/>
                  </a:lnTo>
                  <a:lnTo>
                    <a:pt x="83" y="574"/>
                  </a:lnTo>
                  <a:lnTo>
                    <a:pt x="80" y="571"/>
                  </a:lnTo>
                  <a:lnTo>
                    <a:pt x="78" y="568"/>
                  </a:lnTo>
                  <a:lnTo>
                    <a:pt x="75" y="565"/>
                  </a:lnTo>
                  <a:lnTo>
                    <a:pt x="73" y="562"/>
                  </a:lnTo>
                  <a:lnTo>
                    <a:pt x="71" y="559"/>
                  </a:lnTo>
                  <a:lnTo>
                    <a:pt x="68" y="556"/>
                  </a:lnTo>
                  <a:lnTo>
                    <a:pt x="66" y="553"/>
                  </a:lnTo>
                  <a:lnTo>
                    <a:pt x="64" y="549"/>
                  </a:lnTo>
                  <a:lnTo>
                    <a:pt x="61" y="546"/>
                  </a:lnTo>
                  <a:lnTo>
                    <a:pt x="59" y="543"/>
                  </a:lnTo>
                  <a:lnTo>
                    <a:pt x="57" y="539"/>
                  </a:lnTo>
                  <a:lnTo>
                    <a:pt x="55" y="536"/>
                  </a:lnTo>
                  <a:lnTo>
                    <a:pt x="53" y="532"/>
                  </a:lnTo>
                  <a:lnTo>
                    <a:pt x="51" y="529"/>
                  </a:lnTo>
                  <a:lnTo>
                    <a:pt x="49" y="525"/>
                  </a:lnTo>
                  <a:lnTo>
                    <a:pt x="47" y="522"/>
                  </a:lnTo>
                  <a:lnTo>
                    <a:pt x="46" y="518"/>
                  </a:lnTo>
                  <a:lnTo>
                    <a:pt x="44" y="514"/>
                  </a:lnTo>
                  <a:lnTo>
                    <a:pt x="42" y="511"/>
                  </a:lnTo>
                  <a:lnTo>
                    <a:pt x="40" y="507"/>
                  </a:lnTo>
                  <a:lnTo>
                    <a:pt x="39" y="504"/>
                  </a:lnTo>
                  <a:lnTo>
                    <a:pt x="37" y="500"/>
                  </a:lnTo>
                  <a:lnTo>
                    <a:pt x="36" y="496"/>
                  </a:lnTo>
                  <a:lnTo>
                    <a:pt x="34" y="492"/>
                  </a:lnTo>
                  <a:lnTo>
                    <a:pt x="33" y="489"/>
                  </a:lnTo>
                  <a:lnTo>
                    <a:pt x="31" y="485"/>
                  </a:lnTo>
                  <a:lnTo>
                    <a:pt x="30" y="481"/>
                  </a:lnTo>
                  <a:lnTo>
                    <a:pt x="28" y="477"/>
                  </a:lnTo>
                  <a:lnTo>
                    <a:pt x="27" y="473"/>
                  </a:lnTo>
                  <a:lnTo>
                    <a:pt x="26" y="470"/>
                  </a:lnTo>
                  <a:lnTo>
                    <a:pt x="25" y="466"/>
                  </a:lnTo>
                  <a:lnTo>
                    <a:pt x="23" y="462"/>
                  </a:lnTo>
                  <a:lnTo>
                    <a:pt x="22" y="458"/>
                  </a:lnTo>
                  <a:lnTo>
                    <a:pt x="21" y="454"/>
                  </a:lnTo>
                  <a:lnTo>
                    <a:pt x="20" y="450"/>
                  </a:lnTo>
                  <a:lnTo>
                    <a:pt x="19" y="446"/>
                  </a:lnTo>
                  <a:lnTo>
                    <a:pt x="18" y="442"/>
                  </a:lnTo>
                  <a:lnTo>
                    <a:pt x="17" y="438"/>
                  </a:lnTo>
                  <a:lnTo>
                    <a:pt x="16" y="433"/>
                  </a:lnTo>
                  <a:lnTo>
                    <a:pt x="15" y="429"/>
                  </a:lnTo>
                  <a:lnTo>
                    <a:pt x="14" y="425"/>
                  </a:lnTo>
                  <a:lnTo>
                    <a:pt x="13" y="422"/>
                  </a:lnTo>
                  <a:lnTo>
                    <a:pt x="12" y="418"/>
                  </a:lnTo>
                  <a:lnTo>
                    <a:pt x="12" y="414"/>
                  </a:lnTo>
                  <a:lnTo>
                    <a:pt x="11" y="410"/>
                  </a:lnTo>
                  <a:lnTo>
                    <a:pt x="10" y="406"/>
                  </a:lnTo>
                  <a:lnTo>
                    <a:pt x="9" y="402"/>
                  </a:lnTo>
                  <a:lnTo>
                    <a:pt x="9" y="398"/>
                  </a:lnTo>
                  <a:lnTo>
                    <a:pt x="8" y="394"/>
                  </a:lnTo>
                  <a:lnTo>
                    <a:pt x="7" y="390"/>
                  </a:lnTo>
                  <a:lnTo>
                    <a:pt x="7" y="386"/>
                  </a:lnTo>
                  <a:lnTo>
                    <a:pt x="6" y="382"/>
                  </a:lnTo>
                  <a:lnTo>
                    <a:pt x="6" y="378"/>
                  </a:lnTo>
                  <a:lnTo>
                    <a:pt x="5" y="374"/>
                  </a:lnTo>
                  <a:lnTo>
                    <a:pt x="5" y="370"/>
                  </a:lnTo>
                  <a:lnTo>
                    <a:pt x="4" y="366"/>
                  </a:lnTo>
                  <a:lnTo>
                    <a:pt x="4" y="362"/>
                  </a:lnTo>
                  <a:lnTo>
                    <a:pt x="3" y="358"/>
                  </a:lnTo>
                  <a:lnTo>
                    <a:pt x="3" y="354"/>
                  </a:lnTo>
                  <a:lnTo>
                    <a:pt x="3" y="350"/>
                  </a:lnTo>
                  <a:lnTo>
                    <a:pt x="2" y="346"/>
                  </a:lnTo>
                  <a:lnTo>
                    <a:pt x="2" y="342"/>
                  </a:lnTo>
                  <a:lnTo>
                    <a:pt x="2" y="338"/>
                  </a:lnTo>
                  <a:lnTo>
                    <a:pt x="1" y="335"/>
                  </a:lnTo>
                  <a:lnTo>
                    <a:pt x="1" y="331"/>
                  </a:lnTo>
                  <a:lnTo>
                    <a:pt x="1" y="327"/>
                  </a:lnTo>
                  <a:lnTo>
                    <a:pt x="1" y="323"/>
                  </a:lnTo>
                  <a:lnTo>
                    <a:pt x="1" y="319"/>
                  </a:lnTo>
                  <a:lnTo>
                    <a:pt x="0" y="315"/>
                  </a:lnTo>
                  <a:lnTo>
                    <a:pt x="0" y="311"/>
                  </a:lnTo>
                  <a:lnTo>
                    <a:pt x="0" y="307"/>
                  </a:lnTo>
                  <a:lnTo>
                    <a:pt x="0" y="303"/>
                  </a:lnTo>
                  <a:lnTo>
                    <a:pt x="0" y="299"/>
                  </a:lnTo>
                  <a:lnTo>
                    <a:pt x="0" y="295"/>
                  </a:lnTo>
                  <a:lnTo>
                    <a:pt x="0" y="291"/>
                  </a:lnTo>
                  <a:lnTo>
                    <a:pt x="0" y="287"/>
                  </a:lnTo>
                  <a:lnTo>
                    <a:pt x="0" y="283"/>
                  </a:lnTo>
                  <a:lnTo>
                    <a:pt x="0" y="279"/>
                  </a:lnTo>
                  <a:lnTo>
                    <a:pt x="0" y="275"/>
                  </a:lnTo>
                  <a:lnTo>
                    <a:pt x="0" y="271"/>
                  </a:lnTo>
                  <a:lnTo>
                    <a:pt x="0" y="267"/>
                  </a:lnTo>
                  <a:lnTo>
                    <a:pt x="0" y="263"/>
                  </a:lnTo>
                  <a:lnTo>
                    <a:pt x="0" y="259"/>
                  </a:lnTo>
                  <a:lnTo>
                    <a:pt x="0" y="255"/>
                  </a:lnTo>
                  <a:lnTo>
                    <a:pt x="0" y="251"/>
                  </a:lnTo>
                  <a:lnTo>
                    <a:pt x="0" y="247"/>
                  </a:lnTo>
                  <a:lnTo>
                    <a:pt x="0" y="242"/>
                  </a:lnTo>
                  <a:lnTo>
                    <a:pt x="0" y="238"/>
                  </a:lnTo>
                  <a:lnTo>
                    <a:pt x="1" y="234"/>
                  </a:lnTo>
                  <a:lnTo>
                    <a:pt x="1" y="230"/>
                  </a:lnTo>
                  <a:lnTo>
                    <a:pt x="1" y="226"/>
                  </a:lnTo>
                  <a:lnTo>
                    <a:pt x="1" y="222"/>
                  </a:lnTo>
                  <a:lnTo>
                    <a:pt x="1" y="218"/>
                  </a:lnTo>
                  <a:lnTo>
                    <a:pt x="2" y="214"/>
                  </a:lnTo>
                  <a:lnTo>
                    <a:pt x="2" y="210"/>
                  </a:lnTo>
                  <a:lnTo>
                    <a:pt x="2" y="206"/>
                  </a:lnTo>
                  <a:lnTo>
                    <a:pt x="2" y="202"/>
                  </a:lnTo>
                  <a:lnTo>
                    <a:pt x="3" y="198"/>
                  </a:lnTo>
                  <a:lnTo>
                    <a:pt x="3" y="194"/>
                  </a:lnTo>
                  <a:lnTo>
                    <a:pt x="3" y="190"/>
                  </a:lnTo>
                  <a:lnTo>
                    <a:pt x="3" y="186"/>
                  </a:lnTo>
                  <a:lnTo>
                    <a:pt x="4" y="182"/>
                  </a:lnTo>
                  <a:lnTo>
                    <a:pt x="4" y="178"/>
                  </a:lnTo>
                  <a:lnTo>
                    <a:pt x="4" y="174"/>
                  </a:lnTo>
                  <a:lnTo>
                    <a:pt x="5" y="170"/>
                  </a:lnTo>
                  <a:lnTo>
                    <a:pt x="5" y="166"/>
                  </a:lnTo>
                  <a:lnTo>
                    <a:pt x="5" y="162"/>
                  </a:lnTo>
                  <a:lnTo>
                    <a:pt x="6" y="158"/>
                  </a:lnTo>
                  <a:lnTo>
                    <a:pt x="6" y="154"/>
                  </a:lnTo>
                  <a:lnTo>
                    <a:pt x="6" y="150"/>
                  </a:lnTo>
                  <a:lnTo>
                    <a:pt x="7" y="146"/>
                  </a:lnTo>
                  <a:lnTo>
                    <a:pt x="7" y="142"/>
                  </a:lnTo>
                  <a:lnTo>
                    <a:pt x="7" y="138"/>
                  </a:lnTo>
                  <a:lnTo>
                    <a:pt x="8" y="134"/>
                  </a:lnTo>
                  <a:lnTo>
                    <a:pt x="8" y="130"/>
                  </a:lnTo>
                  <a:lnTo>
                    <a:pt x="8" y="126"/>
                  </a:lnTo>
                  <a:lnTo>
                    <a:pt x="9" y="122"/>
                  </a:lnTo>
                  <a:lnTo>
                    <a:pt x="9" y="117"/>
                  </a:lnTo>
                  <a:lnTo>
                    <a:pt x="9" y="113"/>
                  </a:lnTo>
                  <a:lnTo>
                    <a:pt x="10" y="109"/>
                  </a:lnTo>
                  <a:lnTo>
                    <a:pt x="10" y="105"/>
                  </a:lnTo>
                  <a:lnTo>
                    <a:pt x="10" y="103"/>
                  </a:lnTo>
                  <a:lnTo>
                    <a:pt x="29" y="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5" name="Rectangle 261">
              <a:extLst>
                <a:ext uri="{FF2B5EF4-FFF2-40B4-BE49-F238E27FC236}">
                  <a16:creationId xmlns="" xmlns:a16="http://schemas.microsoft.com/office/drawing/2014/main" id="{DD54C939-E885-C147-A8D6-DC82799B8030}"/>
                </a:ext>
              </a:extLst>
            </p:cNvPr>
            <p:cNvSpPr>
              <a:spLocks noChangeArrowheads="1"/>
            </p:cNvSpPr>
            <p:nvPr/>
          </p:nvSpPr>
          <p:spPr bwMode="auto">
            <a:xfrm>
              <a:off x="7397824" y="4397475"/>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latin typeface="+mn-lt"/>
              </a:endParaRPr>
            </a:p>
          </p:txBody>
        </p:sp>
        <p:sp>
          <p:nvSpPr>
            <p:cNvPr id="116" name="Freeform 267">
              <a:extLst>
                <a:ext uri="{FF2B5EF4-FFF2-40B4-BE49-F238E27FC236}">
                  <a16:creationId xmlns="" xmlns:a16="http://schemas.microsoft.com/office/drawing/2014/main" id="{D1CE3637-7A71-6F40-BB09-9DE9546AB101}"/>
                </a:ext>
              </a:extLst>
            </p:cNvPr>
            <p:cNvSpPr>
              <a:spLocks/>
            </p:cNvSpPr>
            <p:nvPr/>
          </p:nvSpPr>
          <p:spPr bwMode="auto">
            <a:xfrm>
              <a:off x="4421262" y="2554387"/>
              <a:ext cx="68263" cy="1558925"/>
            </a:xfrm>
            <a:custGeom>
              <a:avLst/>
              <a:gdLst>
                <a:gd name="T0" fmla="*/ 2147483647 w 19"/>
                <a:gd name="T1" fmla="*/ 2147483647 h 433"/>
                <a:gd name="T2" fmla="*/ 0 w 19"/>
                <a:gd name="T3" fmla="*/ 2147483647 h 433"/>
                <a:gd name="T4" fmla="*/ 2147483647 w 19"/>
                <a:gd name="T5" fmla="*/ 0 h 433"/>
                <a:gd name="T6" fmla="*/ 0 60000 65536"/>
                <a:gd name="T7" fmla="*/ 0 60000 65536"/>
                <a:gd name="T8" fmla="*/ 0 60000 65536"/>
                <a:gd name="T9" fmla="*/ 0 w 19"/>
                <a:gd name="T10" fmla="*/ 0 h 433"/>
                <a:gd name="T11" fmla="*/ 19 w 19"/>
                <a:gd name="T12" fmla="*/ 433 h 433"/>
              </a:gdLst>
              <a:ahLst/>
              <a:cxnLst>
                <a:cxn ang="T6">
                  <a:pos x="T0" y="T1"/>
                </a:cxn>
                <a:cxn ang="T7">
                  <a:pos x="T2" y="T3"/>
                </a:cxn>
                <a:cxn ang="T8">
                  <a:pos x="T4" y="T5"/>
                </a:cxn>
              </a:cxnLst>
              <a:rect l="T9" t="T10" r="T11" b="T12"/>
              <a:pathLst>
                <a:path w="19" h="433">
                  <a:moveTo>
                    <a:pt x="6" y="433"/>
                  </a:moveTo>
                  <a:lnTo>
                    <a:pt x="0" y="103"/>
                  </a:lnTo>
                  <a:lnTo>
                    <a:pt x="19" y="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117" name="TextBox 116">
            <a:extLst>
              <a:ext uri="{FF2B5EF4-FFF2-40B4-BE49-F238E27FC236}">
                <a16:creationId xmlns="" xmlns:a16="http://schemas.microsoft.com/office/drawing/2014/main" id="{BB0E9C32-CA18-1241-9468-EE88F9FA3AF8}"/>
              </a:ext>
            </a:extLst>
          </p:cNvPr>
          <p:cNvSpPr txBox="1"/>
          <p:nvPr/>
        </p:nvSpPr>
        <p:spPr>
          <a:xfrm>
            <a:off x="997616" y="6028304"/>
            <a:ext cx="1604285" cy="646331"/>
          </a:xfrm>
          <a:prstGeom prst="rect">
            <a:avLst/>
          </a:prstGeom>
          <a:noFill/>
        </p:spPr>
        <p:txBody>
          <a:bodyPr wrap="none" rtlCol="0">
            <a:spAutoFit/>
          </a:bodyPr>
          <a:lstStyle/>
          <a:p>
            <a:r>
              <a:rPr lang="el-GR" dirty="0"/>
              <a:t>μαύρο</a:t>
            </a:r>
            <a:r>
              <a:rPr lang="en-US" dirty="0"/>
              <a:t>:</a:t>
            </a:r>
            <a:r>
              <a:rPr lang="el-GR" dirty="0"/>
              <a:t> αρχική</a:t>
            </a:r>
            <a:endParaRPr lang="en-US" dirty="0"/>
          </a:p>
          <a:p>
            <a:r>
              <a:rPr lang="el-GR" dirty="0" smtClean="0">
                <a:solidFill>
                  <a:schemeClr val="accent1">
                    <a:lumMod val="75000"/>
                  </a:schemeClr>
                </a:solidFill>
              </a:rPr>
              <a:t>μπλε</a:t>
            </a:r>
            <a:r>
              <a:rPr lang="en-US" dirty="0" smtClean="0">
                <a:solidFill>
                  <a:schemeClr val="accent1">
                    <a:lumMod val="75000"/>
                  </a:schemeClr>
                </a:solidFill>
              </a:rPr>
              <a:t>: </a:t>
            </a:r>
            <a:r>
              <a:rPr lang="el-GR" dirty="0">
                <a:solidFill>
                  <a:schemeClr val="accent1">
                    <a:lumMod val="75000"/>
                  </a:schemeClr>
                </a:solidFill>
              </a:rPr>
              <a:t>τελική</a:t>
            </a:r>
            <a:endParaRPr lang="en-US" dirty="0">
              <a:solidFill>
                <a:schemeClr val="accent1">
                  <a:lumMod val="75000"/>
                </a:schemeClr>
              </a:solidFill>
            </a:endParaRPr>
          </a:p>
        </p:txBody>
      </p:sp>
      <p:sp>
        <p:nvSpPr>
          <p:cNvPr id="2" name="Rectangle 1">
            <a:extLst>
              <a:ext uri="{FF2B5EF4-FFF2-40B4-BE49-F238E27FC236}">
                <a16:creationId xmlns="" xmlns:a16="http://schemas.microsoft.com/office/drawing/2014/main" id="{381BA48E-A864-2446-80BE-683E6DC1797E}"/>
              </a:ext>
            </a:extLst>
          </p:cNvPr>
          <p:cNvSpPr/>
          <p:nvPr/>
        </p:nvSpPr>
        <p:spPr>
          <a:xfrm>
            <a:off x="3132266" y="91037"/>
            <a:ext cx="6096000" cy="369332"/>
          </a:xfrm>
          <a:prstGeom prst="rect">
            <a:avLst/>
          </a:prstGeom>
        </p:spPr>
        <p:txBody>
          <a:bodyPr>
            <a:spAutoFit/>
          </a:bodyPr>
          <a:lstStyle/>
          <a:p>
            <a:pPr algn="ctr"/>
            <a:r>
              <a:rPr lang="el-GR" dirty="0" err="1"/>
              <a:t>Αλληλεπίθεση</a:t>
            </a:r>
            <a:r>
              <a:rPr lang="el-GR" dirty="0"/>
              <a:t> </a:t>
            </a:r>
            <a:r>
              <a:rPr lang="el-GR" dirty="0" err="1"/>
              <a:t>κεφαλομετρικών</a:t>
            </a:r>
            <a:r>
              <a:rPr lang="el-GR" dirty="0"/>
              <a:t> ακτινογραφημάτων</a:t>
            </a:r>
            <a:endParaRPr lang="en-US" dirty="0"/>
          </a:p>
        </p:txBody>
      </p:sp>
    </p:spTree>
    <p:extLst>
      <p:ext uri="{BB962C8B-B14F-4D97-AF65-F5344CB8AC3E}">
        <p14:creationId xmlns="" xmlns:p14="http://schemas.microsoft.com/office/powerpoint/2010/main" val="40614584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 xmlns:a16="http://schemas.microsoft.com/office/drawing/2014/main" id="{43A5143D-948E-4F4B-9CDE-1EBBB8A66620}"/>
              </a:ext>
            </a:extLst>
          </p:cNvPr>
          <p:cNvSpPr>
            <a:spLocks noGrp="1" noChangeArrowheads="1"/>
          </p:cNvSpPr>
          <p:nvPr>
            <p:ph type="title"/>
          </p:nvPr>
        </p:nvSpPr>
        <p:spPr>
          <a:xfrm>
            <a:off x="6847114" y="366259"/>
            <a:ext cx="4593771" cy="730250"/>
          </a:xfrm>
        </p:spPr>
        <p:txBody>
          <a:bodyPr>
            <a:normAutofit fontScale="90000"/>
          </a:bodyPr>
          <a:lstStyle/>
          <a:p>
            <a:pPr algn="ctr" eaLnBrk="1" hangingPunct="1"/>
            <a:r>
              <a:rPr lang="el-GR" altLang="en-US" sz="3200" noProof="1">
                <a:solidFill>
                  <a:schemeClr val="bg1"/>
                </a:solidFill>
                <a:latin typeface="Century Gothic" panose="020B0502020202020204" pitchFamily="34" charset="0"/>
              </a:rPr>
              <a:t>ΔΟΜΙΚΗ ΑΛΛΗΛΕΠΙΘΕΣΗ</a:t>
            </a:r>
          </a:p>
        </p:txBody>
      </p:sp>
      <p:pic>
        <p:nvPicPr>
          <p:cNvPr id="44035" name="8 - Εικόνα" descr="ηθηηη.jpg">
            <a:extLst>
              <a:ext uri="{FF2B5EF4-FFF2-40B4-BE49-F238E27FC236}">
                <a16:creationId xmlns="" xmlns:a16="http://schemas.microsoft.com/office/drawing/2014/main" id="{014BAA8B-6BDC-8445-81DA-D9D7EAC325D4}"/>
              </a:ext>
            </a:extLst>
          </p:cNvPr>
          <p:cNvPicPr>
            <a:picLocks noChangeAspect="1"/>
          </p:cNvPicPr>
          <p:nvPr/>
        </p:nvPicPr>
        <p:blipFill rotWithShape="1">
          <a:blip r:embed="rId2" cstate="email">
            <a:extLst>
              <a:ext uri="{28A0092B-C50C-407E-A947-70E740481C1C}">
                <a14:useLocalDpi xmlns="" xmlns:a14="http://schemas.microsoft.com/office/drawing/2010/main" val="0"/>
              </a:ext>
            </a:extLst>
          </a:blip>
          <a:srcRect/>
          <a:stretch/>
        </p:blipFill>
        <p:spPr bwMode="auto">
          <a:xfrm>
            <a:off x="0" y="0"/>
            <a:ext cx="6096000" cy="687148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4" name="8 - Εικόνα" descr="ηθηηη.jpg">
            <a:extLst>
              <a:ext uri="{FF2B5EF4-FFF2-40B4-BE49-F238E27FC236}">
                <a16:creationId xmlns="" xmlns:a16="http://schemas.microsoft.com/office/drawing/2014/main" id="{2F60482C-1331-F244-816C-A7B8D9C200F3}"/>
              </a:ext>
            </a:extLst>
          </p:cNvPr>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bwMode="auto">
          <a:xfrm>
            <a:off x="6096000" y="1947842"/>
            <a:ext cx="6038489" cy="299404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4DAF76A6-7662-974B-9D81-AAFC60335ACE}"/>
              </a:ext>
            </a:extLst>
          </p:cNvPr>
          <p:cNvSpPr/>
          <p:nvPr/>
        </p:nvSpPr>
        <p:spPr>
          <a:xfrm>
            <a:off x="6038489" y="552679"/>
            <a:ext cx="6096000" cy="646331"/>
          </a:xfrm>
          <a:prstGeom prst="rect">
            <a:avLst/>
          </a:prstGeom>
        </p:spPr>
        <p:txBody>
          <a:bodyPr>
            <a:spAutoFit/>
          </a:bodyPr>
          <a:lstStyle/>
          <a:p>
            <a:pPr algn="ctr"/>
            <a:r>
              <a:rPr lang="el-GR" dirty="0">
                <a:latin typeface="Century Gothic" panose="020B0502020202020204" pitchFamily="34" charset="0"/>
              </a:rPr>
              <a:t>Δομική </a:t>
            </a:r>
            <a:r>
              <a:rPr lang="el-GR" dirty="0" err="1">
                <a:latin typeface="Century Gothic" panose="020B0502020202020204" pitchFamily="34" charset="0"/>
              </a:rPr>
              <a:t>αλληλεπίθεση</a:t>
            </a:r>
            <a:r>
              <a:rPr lang="el-GR" dirty="0">
                <a:latin typeface="Century Gothic" panose="020B0502020202020204" pitchFamily="34" charset="0"/>
              </a:rPr>
              <a:t> </a:t>
            </a:r>
          </a:p>
          <a:p>
            <a:pPr algn="ctr"/>
            <a:r>
              <a:rPr lang="el-GR" dirty="0" err="1">
                <a:latin typeface="Century Gothic" panose="020B0502020202020204" pitchFamily="34" charset="0"/>
              </a:rPr>
              <a:t>κεφαλομετρικών</a:t>
            </a:r>
            <a:r>
              <a:rPr lang="el-GR" dirty="0">
                <a:latin typeface="Century Gothic" panose="020B0502020202020204" pitchFamily="34" charset="0"/>
              </a:rPr>
              <a:t> ακτινογραφημάτων</a:t>
            </a:r>
            <a:endParaRPr lang="en-US" dirty="0">
              <a:latin typeface="Century Gothic" panose="020B0502020202020204" pitchFamily="34" charset="0"/>
            </a:endParaRPr>
          </a:p>
        </p:txBody>
      </p:sp>
    </p:spTree>
    <p:extLst>
      <p:ext uri="{BB962C8B-B14F-4D97-AF65-F5344CB8AC3E}">
        <p14:creationId xmlns="" xmlns:p14="http://schemas.microsoft.com/office/powerpoint/2010/main" val="376065835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ntitled-3.jpg"/>
          <p:cNvPicPr>
            <a:picLocks noChangeAspect="1"/>
          </p:cNvPicPr>
          <p:nvPr/>
        </p:nvPicPr>
        <p:blipFill>
          <a:blip r:embed="rId2" cstate="email"/>
          <a:stretch>
            <a:fillRect/>
          </a:stretch>
        </p:blipFill>
        <p:spPr>
          <a:xfrm>
            <a:off x="0" y="0"/>
            <a:ext cx="12192000" cy="6858000"/>
          </a:xfrm>
          <a:prstGeom prst="rect">
            <a:avLst/>
          </a:prstGeom>
        </p:spPr>
      </p:pic>
      <p:pic>
        <p:nvPicPr>
          <p:cNvPr id="8" name="Picture 7" descr="Untitled-4.jpg"/>
          <p:cNvPicPr>
            <a:picLocks noChangeAspect="1"/>
          </p:cNvPicPr>
          <p:nvPr/>
        </p:nvPicPr>
        <p:blipFill>
          <a:blip r:embed="rId3" cstate="email"/>
          <a:stretch>
            <a:fillRect/>
          </a:stretch>
        </p:blipFill>
        <p:spPr>
          <a:xfrm>
            <a:off x="0" y="0"/>
            <a:ext cx="12192000" cy="6858000"/>
          </a:xfrm>
          <a:prstGeom prst="rect">
            <a:avLst/>
          </a:prstGeom>
        </p:spPr>
      </p:pic>
      <p:sp>
        <p:nvSpPr>
          <p:cNvPr id="9" name="Rectangle 8">
            <a:extLst>
              <a:ext uri="{FF2B5EF4-FFF2-40B4-BE49-F238E27FC236}">
                <a16:creationId xmlns="" xmlns:a16="http://schemas.microsoft.com/office/drawing/2014/main" id="{1A568819-F056-5045-94E3-3F8B1C3298FB}"/>
              </a:ext>
            </a:extLst>
          </p:cNvPr>
          <p:cNvSpPr/>
          <p:nvPr/>
        </p:nvSpPr>
        <p:spPr>
          <a:xfrm>
            <a:off x="-1143000" y="-685801"/>
            <a:ext cx="11540447" cy="267908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l-GR" dirty="0" err="1">
                <a:solidFill>
                  <a:schemeClr val="tx1"/>
                </a:solidFill>
              </a:rPr>
              <a:t>Αλληλεπ</a:t>
            </a:r>
            <a:r>
              <a:rPr lang="x-none" dirty="0">
                <a:solidFill>
                  <a:schemeClr val="tx1"/>
                </a:solidFill>
              </a:rPr>
              <a:t>ί</a:t>
            </a:r>
            <a:r>
              <a:rPr lang="el-GR" dirty="0" err="1">
                <a:solidFill>
                  <a:schemeClr val="tx1"/>
                </a:solidFill>
              </a:rPr>
              <a:t>θεση</a:t>
            </a:r>
            <a:r>
              <a:rPr lang="el-GR" dirty="0">
                <a:solidFill>
                  <a:schemeClr val="tx1"/>
                </a:solidFill>
              </a:rPr>
              <a:t> φωτογραφιών </a:t>
            </a:r>
            <a:endParaRPr lang="x-none" dirty="0">
              <a:solidFill>
                <a:schemeClr val="tx1"/>
              </a:solidFill>
            </a:endParaRPr>
          </a:p>
        </p:txBody>
      </p:sp>
    </p:spTree>
    <p:extLst>
      <p:ext uri="{BB962C8B-B14F-4D97-AF65-F5344CB8AC3E}">
        <p14:creationId xmlns="" xmlns:p14="http://schemas.microsoft.com/office/powerpoint/2010/main" val="92531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77BFDD2E-7672-C545-A04D-40DEDCA55DB7}"/>
              </a:ext>
            </a:extLst>
          </p:cNvPr>
          <p:cNvSpPr txBox="1">
            <a:spLocks/>
          </p:cNvSpPr>
          <p:nvPr/>
        </p:nvSpPr>
        <p:spPr>
          <a:xfrm>
            <a:off x="6355428" y="2837642"/>
            <a:ext cx="58365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dirty="0">
                <a:solidFill>
                  <a:srgbClr val="FF0000"/>
                </a:solidFill>
              </a:rPr>
              <a:t>χωρίς αύξηση</a:t>
            </a:r>
            <a:endParaRPr lang="en-US" dirty="0">
              <a:solidFill>
                <a:srgbClr val="FF0000"/>
              </a:solidFill>
            </a:endParaRPr>
          </a:p>
        </p:txBody>
      </p:sp>
      <p:sp>
        <p:nvSpPr>
          <p:cNvPr id="90" name="Freeform 292">
            <a:extLst>
              <a:ext uri="{FF2B5EF4-FFF2-40B4-BE49-F238E27FC236}">
                <a16:creationId xmlns="" xmlns:a16="http://schemas.microsoft.com/office/drawing/2014/main" id="{B8F8180E-61D9-FF42-AE1C-DBDD29C758B8}"/>
              </a:ext>
            </a:extLst>
          </p:cNvPr>
          <p:cNvSpPr>
            <a:spLocks/>
          </p:cNvSpPr>
          <p:nvPr/>
        </p:nvSpPr>
        <p:spPr bwMode="auto">
          <a:xfrm>
            <a:off x="644397" y="1345393"/>
            <a:ext cx="3535363" cy="1601788"/>
          </a:xfrm>
          <a:custGeom>
            <a:avLst/>
            <a:gdLst>
              <a:gd name="T0" fmla="*/ 0 w 982"/>
              <a:gd name="T1" fmla="*/ 2147483647 h 445"/>
              <a:gd name="T2" fmla="*/ 2147483647 w 982"/>
              <a:gd name="T3" fmla="*/ 2147483647 h 445"/>
              <a:gd name="T4" fmla="*/ 2147483647 w 982"/>
              <a:gd name="T5" fmla="*/ 0 h 445"/>
              <a:gd name="T6" fmla="*/ 0 60000 65536"/>
              <a:gd name="T7" fmla="*/ 0 60000 65536"/>
              <a:gd name="T8" fmla="*/ 0 60000 65536"/>
              <a:gd name="T9" fmla="*/ 0 w 982"/>
              <a:gd name="T10" fmla="*/ 0 h 445"/>
              <a:gd name="T11" fmla="*/ 982 w 982"/>
              <a:gd name="T12" fmla="*/ 445 h 445"/>
            </a:gdLst>
            <a:ahLst/>
            <a:cxnLst>
              <a:cxn ang="T6">
                <a:pos x="T0" y="T1"/>
              </a:cxn>
              <a:cxn ang="T7">
                <a:pos x="T2" y="T3"/>
              </a:cxn>
              <a:cxn ang="T8">
                <a:pos x="T4" y="T5"/>
              </a:cxn>
            </a:cxnLst>
            <a:rect l="T9" t="T10" r="T11" b="T12"/>
            <a:pathLst>
              <a:path w="982" h="445">
                <a:moveTo>
                  <a:pt x="0" y="445"/>
                </a:moveTo>
                <a:lnTo>
                  <a:pt x="279" y="27"/>
                </a:lnTo>
                <a:lnTo>
                  <a:pt x="982" y="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1" name="Line 293">
            <a:extLst>
              <a:ext uri="{FF2B5EF4-FFF2-40B4-BE49-F238E27FC236}">
                <a16:creationId xmlns="" xmlns:a16="http://schemas.microsoft.com/office/drawing/2014/main" id="{B57BD5F1-E0D3-2E49-82D5-95E1EA6E58CE}"/>
              </a:ext>
            </a:extLst>
          </p:cNvPr>
          <p:cNvSpPr>
            <a:spLocks noChangeShapeType="1"/>
          </p:cNvSpPr>
          <p:nvPr/>
        </p:nvSpPr>
        <p:spPr bwMode="auto">
          <a:xfrm>
            <a:off x="638047" y="2237568"/>
            <a:ext cx="2886075" cy="1588"/>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2" name="Line 294">
            <a:extLst>
              <a:ext uri="{FF2B5EF4-FFF2-40B4-BE49-F238E27FC236}">
                <a16:creationId xmlns="" xmlns:a16="http://schemas.microsoft.com/office/drawing/2014/main" id="{2158AEDC-F40D-334F-A686-756AEC9C35D5}"/>
              </a:ext>
            </a:extLst>
          </p:cNvPr>
          <p:cNvSpPr>
            <a:spLocks noChangeShapeType="1"/>
          </p:cNvSpPr>
          <p:nvPr/>
        </p:nvSpPr>
        <p:spPr bwMode="auto">
          <a:xfrm flipV="1">
            <a:off x="2311272" y="3061481"/>
            <a:ext cx="2160588" cy="19050"/>
          </a:xfrm>
          <a:prstGeom prst="line">
            <a:avLst/>
          </a:prstGeom>
          <a:noFill/>
          <a:ln w="17463">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3" name="Freeform 295">
            <a:extLst>
              <a:ext uri="{FF2B5EF4-FFF2-40B4-BE49-F238E27FC236}">
                <a16:creationId xmlns="" xmlns:a16="http://schemas.microsoft.com/office/drawing/2014/main" id="{5F9C0977-AFD9-1C4E-A70F-A5D740C6C676}"/>
              </a:ext>
            </a:extLst>
          </p:cNvPr>
          <p:cNvSpPr>
            <a:spLocks/>
          </p:cNvSpPr>
          <p:nvPr/>
        </p:nvSpPr>
        <p:spPr bwMode="auto">
          <a:xfrm>
            <a:off x="4089271" y="3061481"/>
            <a:ext cx="382588" cy="688975"/>
          </a:xfrm>
          <a:custGeom>
            <a:avLst/>
            <a:gdLst>
              <a:gd name="T0" fmla="*/ 2147483647 w 106"/>
              <a:gd name="T1" fmla="*/ 0 h 191"/>
              <a:gd name="T2" fmla="*/ 2147483647 w 106"/>
              <a:gd name="T3" fmla="*/ 2147483647 h 191"/>
              <a:gd name="T4" fmla="*/ 2147483647 w 106"/>
              <a:gd name="T5" fmla="*/ 2147483647 h 191"/>
              <a:gd name="T6" fmla="*/ 2147483647 w 106"/>
              <a:gd name="T7" fmla="*/ 2147483647 h 191"/>
              <a:gd name="T8" fmla="*/ 2147483647 w 106"/>
              <a:gd name="T9" fmla="*/ 2147483647 h 191"/>
              <a:gd name="T10" fmla="*/ 2147483647 w 106"/>
              <a:gd name="T11" fmla="*/ 2147483647 h 191"/>
              <a:gd name="T12" fmla="*/ 2147483647 w 106"/>
              <a:gd name="T13" fmla="*/ 2147483647 h 191"/>
              <a:gd name="T14" fmla="*/ 2147483647 w 106"/>
              <a:gd name="T15" fmla="*/ 2147483647 h 191"/>
              <a:gd name="T16" fmla="*/ 2147483647 w 106"/>
              <a:gd name="T17" fmla="*/ 2147483647 h 191"/>
              <a:gd name="T18" fmla="*/ 2147483647 w 106"/>
              <a:gd name="T19" fmla="*/ 2147483647 h 191"/>
              <a:gd name="T20" fmla="*/ 2147483647 w 106"/>
              <a:gd name="T21" fmla="*/ 2147483647 h 191"/>
              <a:gd name="T22" fmla="*/ 2147483647 w 106"/>
              <a:gd name="T23" fmla="*/ 2147483647 h 191"/>
              <a:gd name="T24" fmla="*/ 2147483647 w 106"/>
              <a:gd name="T25" fmla="*/ 2147483647 h 191"/>
              <a:gd name="T26" fmla="*/ 2147483647 w 106"/>
              <a:gd name="T27" fmla="*/ 2147483647 h 191"/>
              <a:gd name="T28" fmla="*/ 2147483647 w 106"/>
              <a:gd name="T29" fmla="*/ 2147483647 h 191"/>
              <a:gd name="T30" fmla="*/ 2147483647 w 106"/>
              <a:gd name="T31" fmla="*/ 2147483647 h 191"/>
              <a:gd name="T32" fmla="*/ 2147483647 w 106"/>
              <a:gd name="T33" fmla="*/ 2147483647 h 191"/>
              <a:gd name="T34" fmla="*/ 2147483647 w 106"/>
              <a:gd name="T35" fmla="*/ 2147483647 h 191"/>
              <a:gd name="T36" fmla="*/ 2147483647 w 106"/>
              <a:gd name="T37" fmla="*/ 2147483647 h 191"/>
              <a:gd name="T38" fmla="*/ 2147483647 w 106"/>
              <a:gd name="T39" fmla="*/ 2147483647 h 191"/>
              <a:gd name="T40" fmla="*/ 2147483647 w 106"/>
              <a:gd name="T41" fmla="*/ 2147483647 h 191"/>
              <a:gd name="T42" fmla="*/ 2147483647 w 106"/>
              <a:gd name="T43" fmla="*/ 2147483647 h 191"/>
              <a:gd name="T44" fmla="*/ 2147483647 w 106"/>
              <a:gd name="T45" fmla="*/ 2147483647 h 191"/>
              <a:gd name="T46" fmla="*/ 2147483647 w 106"/>
              <a:gd name="T47" fmla="*/ 2147483647 h 191"/>
              <a:gd name="T48" fmla="*/ 2147483647 w 106"/>
              <a:gd name="T49" fmla="*/ 2147483647 h 191"/>
              <a:gd name="T50" fmla="*/ 2147483647 w 106"/>
              <a:gd name="T51" fmla="*/ 2147483647 h 191"/>
              <a:gd name="T52" fmla="*/ 2147483647 w 106"/>
              <a:gd name="T53" fmla="*/ 2147483647 h 191"/>
              <a:gd name="T54" fmla="*/ 2147483647 w 106"/>
              <a:gd name="T55" fmla="*/ 2147483647 h 191"/>
              <a:gd name="T56" fmla="*/ 2147483647 w 106"/>
              <a:gd name="T57" fmla="*/ 2147483647 h 191"/>
              <a:gd name="T58" fmla="*/ 2147483647 w 106"/>
              <a:gd name="T59" fmla="*/ 2147483647 h 191"/>
              <a:gd name="T60" fmla="*/ 2147483647 w 106"/>
              <a:gd name="T61" fmla="*/ 2147483647 h 191"/>
              <a:gd name="T62" fmla="*/ 2147483647 w 106"/>
              <a:gd name="T63" fmla="*/ 2147483647 h 191"/>
              <a:gd name="T64" fmla="*/ 2147483647 w 106"/>
              <a:gd name="T65" fmla="*/ 2147483647 h 191"/>
              <a:gd name="T66" fmla="*/ 2147483647 w 106"/>
              <a:gd name="T67" fmla="*/ 2147483647 h 191"/>
              <a:gd name="T68" fmla="*/ 2147483647 w 106"/>
              <a:gd name="T69" fmla="*/ 2147483647 h 191"/>
              <a:gd name="T70" fmla="*/ 2147483647 w 106"/>
              <a:gd name="T71" fmla="*/ 2147483647 h 191"/>
              <a:gd name="T72" fmla="*/ 2147483647 w 106"/>
              <a:gd name="T73" fmla="*/ 2147483647 h 191"/>
              <a:gd name="T74" fmla="*/ 0 w 106"/>
              <a:gd name="T75" fmla="*/ 2147483647 h 191"/>
              <a:gd name="T76" fmla="*/ 0 w 106"/>
              <a:gd name="T77" fmla="*/ 2147483647 h 191"/>
              <a:gd name="T78" fmla="*/ 0 w 106"/>
              <a:gd name="T79" fmla="*/ 2147483647 h 191"/>
              <a:gd name="T80" fmla="*/ 0 w 106"/>
              <a:gd name="T81" fmla="*/ 2147483647 h 191"/>
              <a:gd name="T82" fmla="*/ 2147483647 w 106"/>
              <a:gd name="T83" fmla="*/ 2147483647 h 191"/>
              <a:gd name="T84" fmla="*/ 2147483647 w 106"/>
              <a:gd name="T85" fmla="*/ 2147483647 h 191"/>
              <a:gd name="T86" fmla="*/ 2147483647 w 106"/>
              <a:gd name="T87" fmla="*/ 2147483647 h 191"/>
              <a:gd name="T88" fmla="*/ 2147483647 w 106"/>
              <a:gd name="T89" fmla="*/ 2147483647 h 191"/>
              <a:gd name="T90" fmla="*/ 2147483647 w 106"/>
              <a:gd name="T91" fmla="*/ 2147483647 h 191"/>
              <a:gd name="T92" fmla="*/ 2147483647 w 106"/>
              <a:gd name="T93" fmla="*/ 2147483647 h 191"/>
              <a:gd name="T94" fmla="*/ 2147483647 w 106"/>
              <a:gd name="T95" fmla="*/ 2147483647 h 191"/>
              <a:gd name="T96" fmla="*/ 2147483647 w 106"/>
              <a:gd name="T97" fmla="*/ 2147483647 h 191"/>
              <a:gd name="T98" fmla="*/ 2147483647 w 106"/>
              <a:gd name="T99" fmla="*/ 2147483647 h 191"/>
              <a:gd name="T100" fmla="*/ 2147483647 w 106"/>
              <a:gd name="T101" fmla="*/ 2147483647 h 191"/>
              <a:gd name="T102" fmla="*/ 2147483647 w 106"/>
              <a:gd name="T103" fmla="*/ 2147483647 h 191"/>
              <a:gd name="T104" fmla="*/ 2147483647 w 106"/>
              <a:gd name="T105" fmla="*/ 2147483647 h 191"/>
              <a:gd name="T106" fmla="*/ 2147483647 w 106"/>
              <a:gd name="T107" fmla="*/ 2147483647 h 191"/>
              <a:gd name="T108" fmla="*/ 2147483647 w 106"/>
              <a:gd name="T109" fmla="*/ 2147483647 h 191"/>
              <a:gd name="T110" fmla="*/ 2147483647 w 106"/>
              <a:gd name="T111" fmla="*/ 2147483647 h 191"/>
              <a:gd name="T112" fmla="*/ 2147483647 w 106"/>
              <a:gd name="T113" fmla="*/ 2147483647 h 191"/>
              <a:gd name="T114" fmla="*/ 2147483647 w 106"/>
              <a:gd name="T115" fmla="*/ 2147483647 h 191"/>
              <a:gd name="T116" fmla="*/ 2147483647 w 106"/>
              <a:gd name="T117" fmla="*/ 2147483647 h 191"/>
              <a:gd name="T118" fmla="*/ 2147483647 w 106"/>
              <a:gd name="T119" fmla="*/ 2147483647 h 191"/>
              <a:gd name="T120" fmla="*/ 2147483647 w 106"/>
              <a:gd name="T121" fmla="*/ 2147483647 h 191"/>
              <a:gd name="T122" fmla="*/ 2147483647 w 106"/>
              <a:gd name="T123" fmla="*/ 2147483647 h 191"/>
              <a:gd name="T124" fmla="*/ 2147483647 w 106"/>
              <a:gd name="T125" fmla="*/ 2147483647 h 1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6"/>
              <a:gd name="T190" fmla="*/ 0 h 191"/>
              <a:gd name="T191" fmla="*/ 106 w 106"/>
              <a:gd name="T192" fmla="*/ 191 h 1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6" h="191">
                <a:moveTo>
                  <a:pt x="106" y="0"/>
                </a:moveTo>
                <a:lnTo>
                  <a:pt x="102" y="1"/>
                </a:lnTo>
                <a:lnTo>
                  <a:pt x="98" y="3"/>
                </a:lnTo>
                <a:lnTo>
                  <a:pt x="94" y="5"/>
                </a:lnTo>
                <a:lnTo>
                  <a:pt x="89" y="7"/>
                </a:lnTo>
                <a:lnTo>
                  <a:pt x="85" y="9"/>
                </a:lnTo>
                <a:lnTo>
                  <a:pt x="81" y="11"/>
                </a:lnTo>
                <a:lnTo>
                  <a:pt x="77" y="13"/>
                </a:lnTo>
                <a:lnTo>
                  <a:pt x="73" y="15"/>
                </a:lnTo>
                <a:lnTo>
                  <a:pt x="69" y="17"/>
                </a:lnTo>
                <a:lnTo>
                  <a:pt x="65" y="19"/>
                </a:lnTo>
                <a:lnTo>
                  <a:pt x="61" y="21"/>
                </a:lnTo>
                <a:lnTo>
                  <a:pt x="57" y="23"/>
                </a:lnTo>
                <a:lnTo>
                  <a:pt x="53" y="25"/>
                </a:lnTo>
                <a:lnTo>
                  <a:pt x="50" y="27"/>
                </a:lnTo>
                <a:lnTo>
                  <a:pt x="46" y="29"/>
                </a:lnTo>
                <a:lnTo>
                  <a:pt x="43" y="32"/>
                </a:lnTo>
                <a:lnTo>
                  <a:pt x="39" y="34"/>
                </a:lnTo>
                <a:lnTo>
                  <a:pt x="36" y="36"/>
                </a:lnTo>
                <a:lnTo>
                  <a:pt x="33" y="38"/>
                </a:lnTo>
                <a:lnTo>
                  <a:pt x="30" y="41"/>
                </a:lnTo>
                <a:lnTo>
                  <a:pt x="27" y="43"/>
                </a:lnTo>
                <a:lnTo>
                  <a:pt x="24" y="46"/>
                </a:lnTo>
                <a:lnTo>
                  <a:pt x="21" y="48"/>
                </a:lnTo>
                <a:lnTo>
                  <a:pt x="18" y="51"/>
                </a:lnTo>
                <a:lnTo>
                  <a:pt x="16" y="54"/>
                </a:lnTo>
                <a:lnTo>
                  <a:pt x="14" y="56"/>
                </a:lnTo>
                <a:lnTo>
                  <a:pt x="12" y="59"/>
                </a:lnTo>
                <a:lnTo>
                  <a:pt x="10" y="62"/>
                </a:lnTo>
                <a:lnTo>
                  <a:pt x="8" y="65"/>
                </a:lnTo>
                <a:lnTo>
                  <a:pt x="6" y="68"/>
                </a:lnTo>
                <a:lnTo>
                  <a:pt x="5" y="71"/>
                </a:lnTo>
                <a:lnTo>
                  <a:pt x="4" y="74"/>
                </a:lnTo>
                <a:lnTo>
                  <a:pt x="3" y="77"/>
                </a:lnTo>
                <a:lnTo>
                  <a:pt x="2" y="81"/>
                </a:lnTo>
                <a:lnTo>
                  <a:pt x="1" y="84"/>
                </a:lnTo>
                <a:lnTo>
                  <a:pt x="1" y="88"/>
                </a:lnTo>
                <a:lnTo>
                  <a:pt x="0" y="91"/>
                </a:lnTo>
                <a:lnTo>
                  <a:pt x="0" y="95"/>
                </a:lnTo>
                <a:lnTo>
                  <a:pt x="0" y="98"/>
                </a:lnTo>
                <a:lnTo>
                  <a:pt x="0" y="102"/>
                </a:lnTo>
                <a:lnTo>
                  <a:pt x="1" y="106"/>
                </a:lnTo>
                <a:lnTo>
                  <a:pt x="1" y="110"/>
                </a:lnTo>
                <a:lnTo>
                  <a:pt x="1" y="114"/>
                </a:lnTo>
                <a:lnTo>
                  <a:pt x="2" y="118"/>
                </a:lnTo>
                <a:lnTo>
                  <a:pt x="3" y="122"/>
                </a:lnTo>
                <a:lnTo>
                  <a:pt x="4" y="126"/>
                </a:lnTo>
                <a:lnTo>
                  <a:pt x="4" y="130"/>
                </a:lnTo>
                <a:lnTo>
                  <a:pt x="5" y="134"/>
                </a:lnTo>
                <a:lnTo>
                  <a:pt x="7" y="138"/>
                </a:lnTo>
                <a:lnTo>
                  <a:pt x="8" y="142"/>
                </a:lnTo>
                <a:lnTo>
                  <a:pt x="9" y="146"/>
                </a:lnTo>
                <a:lnTo>
                  <a:pt x="10" y="150"/>
                </a:lnTo>
                <a:lnTo>
                  <a:pt x="12" y="155"/>
                </a:lnTo>
                <a:lnTo>
                  <a:pt x="13" y="159"/>
                </a:lnTo>
                <a:lnTo>
                  <a:pt x="14" y="163"/>
                </a:lnTo>
                <a:lnTo>
                  <a:pt x="16" y="168"/>
                </a:lnTo>
                <a:lnTo>
                  <a:pt x="18" y="172"/>
                </a:lnTo>
                <a:lnTo>
                  <a:pt x="19" y="176"/>
                </a:lnTo>
                <a:lnTo>
                  <a:pt x="21" y="181"/>
                </a:lnTo>
                <a:lnTo>
                  <a:pt x="22" y="185"/>
                </a:lnTo>
                <a:lnTo>
                  <a:pt x="24" y="189"/>
                </a:lnTo>
                <a:lnTo>
                  <a:pt x="25" y="191"/>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4" name="Freeform 296">
            <a:extLst>
              <a:ext uri="{FF2B5EF4-FFF2-40B4-BE49-F238E27FC236}">
                <a16:creationId xmlns="" xmlns:a16="http://schemas.microsoft.com/office/drawing/2014/main" id="{5FF5C7A8-7B22-714D-86FD-D6524AB9590C}"/>
              </a:ext>
            </a:extLst>
          </p:cNvPr>
          <p:cNvSpPr>
            <a:spLocks/>
          </p:cNvSpPr>
          <p:nvPr/>
        </p:nvSpPr>
        <p:spPr bwMode="auto">
          <a:xfrm>
            <a:off x="3971796" y="3764744"/>
            <a:ext cx="279400" cy="412750"/>
          </a:xfrm>
          <a:custGeom>
            <a:avLst/>
            <a:gdLst>
              <a:gd name="T0" fmla="*/ 2147483647 w 176"/>
              <a:gd name="T1" fmla="*/ 2147483647 h 260"/>
              <a:gd name="T2" fmla="*/ 0 w 176"/>
              <a:gd name="T3" fmla="*/ 2147483647 h 260"/>
              <a:gd name="T4" fmla="*/ 2147483647 w 176"/>
              <a:gd name="T5" fmla="*/ 2147483647 h 260"/>
              <a:gd name="T6" fmla="*/ 2147483647 w 176"/>
              <a:gd name="T7" fmla="*/ 2147483647 h 260"/>
              <a:gd name="T8" fmla="*/ 2147483647 w 176"/>
              <a:gd name="T9" fmla="*/ 2147483647 h 260"/>
              <a:gd name="T10" fmla="*/ 2147483647 w 176"/>
              <a:gd name="T11" fmla="*/ 2147483647 h 260"/>
              <a:gd name="T12" fmla="*/ 2147483647 w 176"/>
              <a:gd name="T13" fmla="*/ 2147483647 h 260"/>
              <a:gd name="T14" fmla="*/ 2147483647 w 176"/>
              <a:gd name="T15" fmla="*/ 2147483647 h 260"/>
              <a:gd name="T16" fmla="*/ 2147483647 w 176"/>
              <a:gd name="T17" fmla="*/ 2147483647 h 260"/>
              <a:gd name="T18" fmla="*/ 2147483647 w 176"/>
              <a:gd name="T19" fmla="*/ 2147483647 h 260"/>
              <a:gd name="T20" fmla="*/ 2147483647 w 176"/>
              <a:gd name="T21" fmla="*/ 2147483647 h 260"/>
              <a:gd name="T22" fmla="*/ 2147483647 w 176"/>
              <a:gd name="T23" fmla="*/ 2147483647 h 260"/>
              <a:gd name="T24" fmla="*/ 2147483647 w 176"/>
              <a:gd name="T25" fmla="*/ 2147483647 h 260"/>
              <a:gd name="T26" fmla="*/ 2147483647 w 176"/>
              <a:gd name="T27" fmla="*/ 2147483647 h 260"/>
              <a:gd name="T28" fmla="*/ 2147483647 w 176"/>
              <a:gd name="T29" fmla="*/ 2147483647 h 260"/>
              <a:gd name="T30" fmla="*/ 2147483647 w 176"/>
              <a:gd name="T31" fmla="*/ 2147483647 h 260"/>
              <a:gd name="T32" fmla="*/ 2147483647 w 176"/>
              <a:gd name="T33" fmla="*/ 2147483647 h 260"/>
              <a:gd name="T34" fmla="*/ 2147483647 w 176"/>
              <a:gd name="T35" fmla="*/ 2147483647 h 260"/>
              <a:gd name="T36" fmla="*/ 2147483647 w 176"/>
              <a:gd name="T37" fmla="*/ 0 h 260"/>
              <a:gd name="T38" fmla="*/ 2147483647 w 176"/>
              <a:gd name="T39" fmla="*/ 2147483647 h 260"/>
              <a:gd name="T40" fmla="*/ 2147483647 w 176"/>
              <a:gd name="T41" fmla="*/ 2147483647 h 260"/>
              <a:gd name="T42" fmla="*/ 2147483647 w 176"/>
              <a:gd name="T43" fmla="*/ 2147483647 h 260"/>
              <a:gd name="T44" fmla="*/ 2147483647 w 176"/>
              <a:gd name="T45" fmla="*/ 2147483647 h 260"/>
              <a:gd name="T46" fmla="*/ 2147483647 w 176"/>
              <a:gd name="T47" fmla="*/ 2147483647 h 260"/>
              <a:gd name="T48" fmla="*/ 2147483647 w 176"/>
              <a:gd name="T49" fmla="*/ 2147483647 h 260"/>
              <a:gd name="T50" fmla="*/ 2147483647 w 176"/>
              <a:gd name="T51" fmla="*/ 2147483647 h 260"/>
              <a:gd name="T52" fmla="*/ 2147483647 w 176"/>
              <a:gd name="T53" fmla="*/ 2147483647 h 260"/>
              <a:gd name="T54" fmla="*/ 2147483647 w 176"/>
              <a:gd name="T55" fmla="*/ 2147483647 h 260"/>
              <a:gd name="T56" fmla="*/ 2147483647 w 176"/>
              <a:gd name="T57" fmla="*/ 2147483647 h 2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6"/>
              <a:gd name="T88" fmla="*/ 0 h 260"/>
              <a:gd name="T89" fmla="*/ 176 w 176"/>
              <a:gd name="T90" fmla="*/ 260 h 2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6" h="260">
                <a:moveTo>
                  <a:pt x="2" y="47"/>
                </a:moveTo>
                <a:lnTo>
                  <a:pt x="0" y="63"/>
                </a:lnTo>
                <a:lnTo>
                  <a:pt x="9" y="90"/>
                </a:lnTo>
                <a:lnTo>
                  <a:pt x="29" y="113"/>
                </a:lnTo>
                <a:lnTo>
                  <a:pt x="49" y="131"/>
                </a:lnTo>
                <a:lnTo>
                  <a:pt x="79" y="161"/>
                </a:lnTo>
                <a:lnTo>
                  <a:pt x="97" y="195"/>
                </a:lnTo>
                <a:lnTo>
                  <a:pt x="102" y="215"/>
                </a:lnTo>
                <a:lnTo>
                  <a:pt x="115" y="233"/>
                </a:lnTo>
                <a:lnTo>
                  <a:pt x="138" y="256"/>
                </a:lnTo>
                <a:lnTo>
                  <a:pt x="149" y="260"/>
                </a:lnTo>
                <a:lnTo>
                  <a:pt x="158" y="256"/>
                </a:lnTo>
                <a:lnTo>
                  <a:pt x="167" y="215"/>
                </a:lnTo>
                <a:lnTo>
                  <a:pt x="174" y="163"/>
                </a:lnTo>
                <a:lnTo>
                  <a:pt x="176" y="109"/>
                </a:lnTo>
                <a:lnTo>
                  <a:pt x="167" y="70"/>
                </a:lnTo>
                <a:lnTo>
                  <a:pt x="161" y="38"/>
                </a:lnTo>
                <a:lnTo>
                  <a:pt x="147" y="18"/>
                </a:lnTo>
                <a:lnTo>
                  <a:pt x="131" y="0"/>
                </a:lnTo>
                <a:lnTo>
                  <a:pt x="122" y="6"/>
                </a:lnTo>
                <a:lnTo>
                  <a:pt x="115" y="25"/>
                </a:lnTo>
                <a:lnTo>
                  <a:pt x="108" y="56"/>
                </a:lnTo>
                <a:lnTo>
                  <a:pt x="99" y="72"/>
                </a:lnTo>
                <a:lnTo>
                  <a:pt x="90" y="79"/>
                </a:lnTo>
                <a:lnTo>
                  <a:pt x="70" y="79"/>
                </a:lnTo>
                <a:lnTo>
                  <a:pt x="47" y="65"/>
                </a:lnTo>
                <a:lnTo>
                  <a:pt x="31" y="52"/>
                </a:lnTo>
                <a:lnTo>
                  <a:pt x="15" y="47"/>
                </a:lnTo>
                <a:lnTo>
                  <a:pt x="2" y="47"/>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5" name="Freeform 297">
            <a:extLst>
              <a:ext uri="{FF2B5EF4-FFF2-40B4-BE49-F238E27FC236}">
                <a16:creationId xmlns="" xmlns:a16="http://schemas.microsoft.com/office/drawing/2014/main" id="{0503D5CB-F0E1-6A4B-99ED-92E10B4D5973}"/>
              </a:ext>
            </a:extLst>
          </p:cNvPr>
          <p:cNvSpPr>
            <a:spLocks/>
          </p:cNvSpPr>
          <p:nvPr/>
        </p:nvSpPr>
        <p:spPr bwMode="auto">
          <a:xfrm>
            <a:off x="3884483" y="3339294"/>
            <a:ext cx="295275" cy="550863"/>
          </a:xfrm>
          <a:custGeom>
            <a:avLst/>
            <a:gdLst>
              <a:gd name="T0" fmla="*/ 2147483647 w 186"/>
              <a:gd name="T1" fmla="*/ 2147483647 h 347"/>
              <a:gd name="T2" fmla="*/ 2147483647 w 186"/>
              <a:gd name="T3" fmla="*/ 2147483647 h 347"/>
              <a:gd name="T4" fmla="*/ 2147483647 w 186"/>
              <a:gd name="T5" fmla="*/ 2147483647 h 347"/>
              <a:gd name="T6" fmla="*/ 2147483647 w 186"/>
              <a:gd name="T7" fmla="*/ 2147483647 h 347"/>
              <a:gd name="T8" fmla="*/ 2147483647 w 186"/>
              <a:gd name="T9" fmla="*/ 2147483647 h 347"/>
              <a:gd name="T10" fmla="*/ 2147483647 w 186"/>
              <a:gd name="T11" fmla="*/ 2147483647 h 347"/>
              <a:gd name="T12" fmla="*/ 2147483647 w 186"/>
              <a:gd name="T13" fmla="*/ 2147483647 h 347"/>
              <a:gd name="T14" fmla="*/ 2147483647 w 186"/>
              <a:gd name="T15" fmla="*/ 0 h 347"/>
              <a:gd name="T16" fmla="*/ 2147483647 w 186"/>
              <a:gd name="T17" fmla="*/ 2147483647 h 347"/>
              <a:gd name="T18" fmla="*/ 0 w 186"/>
              <a:gd name="T19" fmla="*/ 2147483647 h 347"/>
              <a:gd name="T20" fmla="*/ 2147483647 w 186"/>
              <a:gd name="T21" fmla="*/ 2147483647 h 347"/>
              <a:gd name="T22" fmla="*/ 2147483647 w 186"/>
              <a:gd name="T23" fmla="*/ 2147483647 h 347"/>
              <a:gd name="T24" fmla="*/ 2147483647 w 186"/>
              <a:gd name="T25" fmla="*/ 2147483647 h 347"/>
              <a:gd name="T26" fmla="*/ 2147483647 w 186"/>
              <a:gd name="T27" fmla="*/ 2147483647 h 347"/>
              <a:gd name="T28" fmla="*/ 2147483647 w 186"/>
              <a:gd name="T29" fmla="*/ 2147483647 h 347"/>
              <a:gd name="T30" fmla="*/ 2147483647 w 186"/>
              <a:gd name="T31" fmla="*/ 2147483647 h 347"/>
              <a:gd name="T32" fmla="*/ 2147483647 w 186"/>
              <a:gd name="T33" fmla="*/ 2147483647 h 347"/>
              <a:gd name="T34" fmla="*/ 2147483647 w 186"/>
              <a:gd name="T35" fmla="*/ 2147483647 h 347"/>
              <a:gd name="T36" fmla="*/ 2147483647 w 186"/>
              <a:gd name="T37" fmla="*/ 2147483647 h 347"/>
              <a:gd name="T38" fmla="*/ 2147483647 w 186"/>
              <a:gd name="T39" fmla="*/ 2147483647 h 347"/>
              <a:gd name="T40" fmla="*/ 2147483647 w 186"/>
              <a:gd name="T41" fmla="*/ 2147483647 h 347"/>
              <a:gd name="T42" fmla="*/ 2147483647 w 186"/>
              <a:gd name="T43" fmla="*/ 2147483647 h 347"/>
              <a:gd name="T44" fmla="*/ 2147483647 w 186"/>
              <a:gd name="T45" fmla="*/ 2147483647 h 347"/>
              <a:gd name="T46" fmla="*/ 2147483647 w 186"/>
              <a:gd name="T47" fmla="*/ 2147483647 h 347"/>
              <a:gd name="T48" fmla="*/ 2147483647 w 186"/>
              <a:gd name="T49" fmla="*/ 21474836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6"/>
              <a:gd name="T76" fmla="*/ 0 h 347"/>
              <a:gd name="T77" fmla="*/ 186 w 186"/>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6" h="347">
                <a:moveTo>
                  <a:pt x="186" y="268"/>
                </a:moveTo>
                <a:lnTo>
                  <a:pt x="168" y="222"/>
                </a:lnTo>
                <a:lnTo>
                  <a:pt x="138" y="157"/>
                </a:lnTo>
                <a:lnTo>
                  <a:pt x="113" y="111"/>
                </a:lnTo>
                <a:lnTo>
                  <a:pt x="91" y="70"/>
                </a:lnTo>
                <a:lnTo>
                  <a:pt x="52" y="27"/>
                </a:lnTo>
                <a:lnTo>
                  <a:pt x="27" y="2"/>
                </a:lnTo>
                <a:lnTo>
                  <a:pt x="16" y="0"/>
                </a:lnTo>
                <a:lnTo>
                  <a:pt x="7" y="11"/>
                </a:lnTo>
                <a:lnTo>
                  <a:pt x="0" y="61"/>
                </a:lnTo>
                <a:lnTo>
                  <a:pt x="5" y="125"/>
                </a:lnTo>
                <a:lnTo>
                  <a:pt x="14" y="175"/>
                </a:lnTo>
                <a:lnTo>
                  <a:pt x="27" y="229"/>
                </a:lnTo>
                <a:lnTo>
                  <a:pt x="50" y="290"/>
                </a:lnTo>
                <a:lnTo>
                  <a:pt x="57" y="315"/>
                </a:lnTo>
                <a:lnTo>
                  <a:pt x="70" y="315"/>
                </a:lnTo>
                <a:lnTo>
                  <a:pt x="86" y="320"/>
                </a:lnTo>
                <a:lnTo>
                  <a:pt x="102" y="333"/>
                </a:lnTo>
                <a:lnTo>
                  <a:pt x="125" y="347"/>
                </a:lnTo>
                <a:lnTo>
                  <a:pt x="145" y="347"/>
                </a:lnTo>
                <a:lnTo>
                  <a:pt x="154" y="340"/>
                </a:lnTo>
                <a:lnTo>
                  <a:pt x="163" y="324"/>
                </a:lnTo>
                <a:lnTo>
                  <a:pt x="170" y="293"/>
                </a:lnTo>
                <a:lnTo>
                  <a:pt x="177" y="274"/>
                </a:lnTo>
                <a:lnTo>
                  <a:pt x="186" y="268"/>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6" name="Freeform 298">
            <a:extLst>
              <a:ext uri="{FF2B5EF4-FFF2-40B4-BE49-F238E27FC236}">
                <a16:creationId xmlns="" xmlns:a16="http://schemas.microsoft.com/office/drawing/2014/main" id="{9241F6CB-9951-164E-ACE0-EA4BA316D9B3}"/>
              </a:ext>
            </a:extLst>
          </p:cNvPr>
          <p:cNvSpPr>
            <a:spLocks/>
          </p:cNvSpPr>
          <p:nvPr/>
        </p:nvSpPr>
        <p:spPr bwMode="auto">
          <a:xfrm>
            <a:off x="2790697" y="3731406"/>
            <a:ext cx="355600" cy="266700"/>
          </a:xfrm>
          <a:custGeom>
            <a:avLst/>
            <a:gdLst>
              <a:gd name="T0" fmla="*/ 2147483647 w 224"/>
              <a:gd name="T1" fmla="*/ 2147483647 h 168"/>
              <a:gd name="T2" fmla="*/ 2147483647 w 224"/>
              <a:gd name="T3" fmla="*/ 2147483647 h 168"/>
              <a:gd name="T4" fmla="*/ 2147483647 w 224"/>
              <a:gd name="T5" fmla="*/ 2147483647 h 168"/>
              <a:gd name="T6" fmla="*/ 0 w 224"/>
              <a:gd name="T7" fmla="*/ 2147483647 h 168"/>
              <a:gd name="T8" fmla="*/ 2147483647 w 224"/>
              <a:gd name="T9" fmla="*/ 2147483647 h 168"/>
              <a:gd name="T10" fmla="*/ 2147483647 w 224"/>
              <a:gd name="T11" fmla="*/ 2147483647 h 168"/>
              <a:gd name="T12" fmla="*/ 2147483647 w 224"/>
              <a:gd name="T13" fmla="*/ 2147483647 h 168"/>
              <a:gd name="T14" fmla="*/ 2147483647 w 224"/>
              <a:gd name="T15" fmla="*/ 2147483647 h 168"/>
              <a:gd name="T16" fmla="*/ 2147483647 w 224"/>
              <a:gd name="T17" fmla="*/ 2147483647 h 168"/>
              <a:gd name="T18" fmla="*/ 2147483647 w 224"/>
              <a:gd name="T19" fmla="*/ 2147483647 h 168"/>
              <a:gd name="T20" fmla="*/ 2147483647 w 224"/>
              <a:gd name="T21" fmla="*/ 2147483647 h 168"/>
              <a:gd name="T22" fmla="*/ 2147483647 w 224"/>
              <a:gd name="T23" fmla="*/ 2147483647 h 168"/>
              <a:gd name="T24" fmla="*/ 2147483647 w 224"/>
              <a:gd name="T25" fmla="*/ 2147483647 h 168"/>
              <a:gd name="T26" fmla="*/ 2147483647 w 224"/>
              <a:gd name="T27" fmla="*/ 2147483647 h 168"/>
              <a:gd name="T28" fmla="*/ 2147483647 w 224"/>
              <a:gd name="T29" fmla="*/ 2147483647 h 168"/>
              <a:gd name="T30" fmla="*/ 2147483647 w 224"/>
              <a:gd name="T31" fmla="*/ 2147483647 h 168"/>
              <a:gd name="T32" fmla="*/ 2147483647 w 224"/>
              <a:gd name="T33" fmla="*/ 2147483647 h 168"/>
              <a:gd name="T34" fmla="*/ 2147483647 w 224"/>
              <a:gd name="T35" fmla="*/ 2147483647 h 168"/>
              <a:gd name="T36" fmla="*/ 2147483647 w 224"/>
              <a:gd name="T37" fmla="*/ 2147483647 h 168"/>
              <a:gd name="T38" fmla="*/ 2147483647 w 224"/>
              <a:gd name="T39" fmla="*/ 2147483647 h 168"/>
              <a:gd name="T40" fmla="*/ 2147483647 w 224"/>
              <a:gd name="T41" fmla="*/ 2147483647 h 168"/>
              <a:gd name="T42" fmla="*/ 2147483647 w 224"/>
              <a:gd name="T43" fmla="*/ 2147483647 h 168"/>
              <a:gd name="T44" fmla="*/ 2147483647 w 224"/>
              <a:gd name="T45" fmla="*/ 2147483647 h 168"/>
              <a:gd name="T46" fmla="*/ 2147483647 w 224"/>
              <a:gd name="T47" fmla="*/ 2147483647 h 168"/>
              <a:gd name="T48" fmla="*/ 2147483647 w 224"/>
              <a:gd name="T49" fmla="*/ 2147483647 h 168"/>
              <a:gd name="T50" fmla="*/ 2147483647 w 224"/>
              <a:gd name="T51" fmla="*/ 2147483647 h 168"/>
              <a:gd name="T52" fmla="*/ 2147483647 w 224"/>
              <a:gd name="T53" fmla="*/ 2147483647 h 168"/>
              <a:gd name="T54" fmla="*/ 2147483647 w 224"/>
              <a:gd name="T55" fmla="*/ 2147483647 h 168"/>
              <a:gd name="T56" fmla="*/ 2147483647 w 224"/>
              <a:gd name="T57" fmla="*/ 2147483647 h 168"/>
              <a:gd name="T58" fmla="*/ 2147483647 w 224"/>
              <a:gd name="T59" fmla="*/ 2147483647 h 168"/>
              <a:gd name="T60" fmla="*/ 2147483647 w 224"/>
              <a:gd name="T61" fmla="*/ 0 h 168"/>
              <a:gd name="T62" fmla="*/ 2147483647 w 224"/>
              <a:gd name="T63" fmla="*/ 214748364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4"/>
              <a:gd name="T97" fmla="*/ 0 h 168"/>
              <a:gd name="T98" fmla="*/ 224 w 224"/>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4" h="168">
                <a:moveTo>
                  <a:pt x="45" y="3"/>
                </a:moveTo>
                <a:lnTo>
                  <a:pt x="18" y="50"/>
                </a:lnTo>
                <a:lnTo>
                  <a:pt x="9" y="66"/>
                </a:lnTo>
                <a:lnTo>
                  <a:pt x="0" y="86"/>
                </a:lnTo>
                <a:lnTo>
                  <a:pt x="2" y="111"/>
                </a:lnTo>
                <a:lnTo>
                  <a:pt x="13" y="114"/>
                </a:lnTo>
                <a:lnTo>
                  <a:pt x="11" y="95"/>
                </a:lnTo>
                <a:lnTo>
                  <a:pt x="13" y="114"/>
                </a:lnTo>
                <a:lnTo>
                  <a:pt x="25" y="130"/>
                </a:lnTo>
                <a:lnTo>
                  <a:pt x="45" y="145"/>
                </a:lnTo>
                <a:lnTo>
                  <a:pt x="59" y="150"/>
                </a:lnTo>
                <a:lnTo>
                  <a:pt x="86" y="136"/>
                </a:lnTo>
                <a:lnTo>
                  <a:pt x="104" y="132"/>
                </a:lnTo>
                <a:lnTo>
                  <a:pt x="102" y="116"/>
                </a:lnTo>
                <a:lnTo>
                  <a:pt x="104" y="93"/>
                </a:lnTo>
                <a:lnTo>
                  <a:pt x="102" y="116"/>
                </a:lnTo>
                <a:lnTo>
                  <a:pt x="104" y="132"/>
                </a:lnTo>
                <a:lnTo>
                  <a:pt x="134" y="161"/>
                </a:lnTo>
                <a:lnTo>
                  <a:pt x="143" y="168"/>
                </a:lnTo>
                <a:lnTo>
                  <a:pt x="152" y="168"/>
                </a:lnTo>
                <a:lnTo>
                  <a:pt x="199" y="157"/>
                </a:lnTo>
                <a:lnTo>
                  <a:pt x="213" y="145"/>
                </a:lnTo>
                <a:lnTo>
                  <a:pt x="222" y="134"/>
                </a:lnTo>
                <a:lnTo>
                  <a:pt x="224" y="118"/>
                </a:lnTo>
                <a:lnTo>
                  <a:pt x="217" y="71"/>
                </a:lnTo>
                <a:lnTo>
                  <a:pt x="217" y="52"/>
                </a:lnTo>
                <a:lnTo>
                  <a:pt x="217" y="25"/>
                </a:lnTo>
                <a:lnTo>
                  <a:pt x="186" y="18"/>
                </a:lnTo>
                <a:lnTo>
                  <a:pt x="168" y="16"/>
                </a:lnTo>
                <a:lnTo>
                  <a:pt x="134" y="14"/>
                </a:lnTo>
                <a:lnTo>
                  <a:pt x="70" y="0"/>
                </a:lnTo>
                <a:lnTo>
                  <a:pt x="45" y="3"/>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7" name="Freeform 299">
            <a:extLst>
              <a:ext uri="{FF2B5EF4-FFF2-40B4-BE49-F238E27FC236}">
                <a16:creationId xmlns="" xmlns:a16="http://schemas.microsoft.com/office/drawing/2014/main" id="{5E79A060-4FA9-5246-9826-50C191ED0E47}"/>
              </a:ext>
            </a:extLst>
          </p:cNvPr>
          <p:cNvSpPr>
            <a:spLocks/>
          </p:cNvSpPr>
          <p:nvPr/>
        </p:nvSpPr>
        <p:spPr bwMode="auto">
          <a:xfrm>
            <a:off x="2862134" y="3302781"/>
            <a:ext cx="331788" cy="468313"/>
          </a:xfrm>
          <a:custGeom>
            <a:avLst/>
            <a:gdLst>
              <a:gd name="T0" fmla="*/ 2147483647 w 209"/>
              <a:gd name="T1" fmla="*/ 2147483647 h 295"/>
              <a:gd name="T2" fmla="*/ 2147483647 w 209"/>
              <a:gd name="T3" fmla="*/ 2147483647 h 295"/>
              <a:gd name="T4" fmla="*/ 2147483647 w 209"/>
              <a:gd name="T5" fmla="*/ 2147483647 h 295"/>
              <a:gd name="T6" fmla="*/ 2147483647 w 209"/>
              <a:gd name="T7" fmla="*/ 2147483647 h 295"/>
              <a:gd name="T8" fmla="*/ 2147483647 w 209"/>
              <a:gd name="T9" fmla="*/ 2147483647 h 295"/>
              <a:gd name="T10" fmla="*/ 2147483647 w 209"/>
              <a:gd name="T11" fmla="*/ 2147483647 h 295"/>
              <a:gd name="T12" fmla="*/ 2147483647 w 209"/>
              <a:gd name="T13" fmla="*/ 2147483647 h 295"/>
              <a:gd name="T14" fmla="*/ 2147483647 w 209"/>
              <a:gd name="T15" fmla="*/ 2147483647 h 295"/>
              <a:gd name="T16" fmla="*/ 2147483647 w 209"/>
              <a:gd name="T17" fmla="*/ 2147483647 h 295"/>
              <a:gd name="T18" fmla="*/ 2147483647 w 209"/>
              <a:gd name="T19" fmla="*/ 2147483647 h 295"/>
              <a:gd name="T20" fmla="*/ 2147483647 w 209"/>
              <a:gd name="T21" fmla="*/ 2147483647 h 295"/>
              <a:gd name="T22" fmla="*/ 2147483647 w 209"/>
              <a:gd name="T23" fmla="*/ 2147483647 h 295"/>
              <a:gd name="T24" fmla="*/ 2147483647 w 209"/>
              <a:gd name="T25" fmla="*/ 2147483647 h 295"/>
              <a:gd name="T26" fmla="*/ 2147483647 w 209"/>
              <a:gd name="T27" fmla="*/ 2147483647 h 295"/>
              <a:gd name="T28" fmla="*/ 2147483647 w 209"/>
              <a:gd name="T29" fmla="*/ 2147483647 h 295"/>
              <a:gd name="T30" fmla="*/ 2147483647 w 209"/>
              <a:gd name="T31" fmla="*/ 2147483647 h 295"/>
              <a:gd name="T32" fmla="*/ 2147483647 w 209"/>
              <a:gd name="T33" fmla="*/ 2147483647 h 295"/>
              <a:gd name="T34" fmla="*/ 2147483647 w 209"/>
              <a:gd name="T35" fmla="*/ 2147483647 h 295"/>
              <a:gd name="T36" fmla="*/ 2147483647 w 209"/>
              <a:gd name="T37" fmla="*/ 2147483647 h 295"/>
              <a:gd name="T38" fmla="*/ 2147483647 w 209"/>
              <a:gd name="T39" fmla="*/ 2147483647 h 295"/>
              <a:gd name="T40" fmla="*/ 2147483647 w 209"/>
              <a:gd name="T41" fmla="*/ 2147483647 h 295"/>
              <a:gd name="T42" fmla="*/ 2147483647 w 209"/>
              <a:gd name="T43" fmla="*/ 2147483647 h 295"/>
              <a:gd name="T44" fmla="*/ 2147483647 w 209"/>
              <a:gd name="T45" fmla="*/ 0 h 295"/>
              <a:gd name="T46" fmla="*/ 2147483647 w 209"/>
              <a:gd name="T47" fmla="*/ 2147483647 h 295"/>
              <a:gd name="T48" fmla="*/ 2147483647 w 209"/>
              <a:gd name="T49" fmla="*/ 2147483647 h 295"/>
              <a:gd name="T50" fmla="*/ 2147483647 w 209"/>
              <a:gd name="T51" fmla="*/ 2147483647 h 295"/>
              <a:gd name="T52" fmla="*/ 2147483647 w 209"/>
              <a:gd name="T53" fmla="*/ 2147483647 h 295"/>
              <a:gd name="T54" fmla="*/ 2147483647 w 209"/>
              <a:gd name="T55" fmla="*/ 2147483647 h 295"/>
              <a:gd name="T56" fmla="*/ 2147483647 w 209"/>
              <a:gd name="T57" fmla="*/ 2147483647 h 295"/>
              <a:gd name="T58" fmla="*/ 2147483647 w 209"/>
              <a:gd name="T59" fmla="*/ 2147483647 h 295"/>
              <a:gd name="T60" fmla="*/ 0 w 209"/>
              <a:gd name="T61" fmla="*/ 2147483647 h 295"/>
              <a:gd name="T62" fmla="*/ 2147483647 w 209"/>
              <a:gd name="T63" fmla="*/ 2147483647 h 295"/>
              <a:gd name="T64" fmla="*/ 2147483647 w 209"/>
              <a:gd name="T65" fmla="*/ 2147483647 h 295"/>
              <a:gd name="T66" fmla="*/ 2147483647 w 209"/>
              <a:gd name="T67" fmla="*/ 2147483647 h 295"/>
              <a:gd name="T68" fmla="*/ 2147483647 w 209"/>
              <a:gd name="T69" fmla="*/ 2147483647 h 295"/>
              <a:gd name="T70" fmla="*/ 2147483647 w 209"/>
              <a:gd name="T71" fmla="*/ 2147483647 h 2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9"/>
              <a:gd name="T109" fmla="*/ 0 h 295"/>
              <a:gd name="T110" fmla="*/ 209 w 209"/>
              <a:gd name="T111" fmla="*/ 295 h 2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9" h="295">
                <a:moveTo>
                  <a:pt x="172" y="295"/>
                </a:moveTo>
                <a:lnTo>
                  <a:pt x="175" y="248"/>
                </a:lnTo>
                <a:lnTo>
                  <a:pt x="186" y="202"/>
                </a:lnTo>
                <a:lnTo>
                  <a:pt x="202" y="139"/>
                </a:lnTo>
                <a:lnTo>
                  <a:pt x="209" y="114"/>
                </a:lnTo>
                <a:lnTo>
                  <a:pt x="206" y="93"/>
                </a:lnTo>
                <a:lnTo>
                  <a:pt x="191" y="57"/>
                </a:lnTo>
                <a:lnTo>
                  <a:pt x="177" y="32"/>
                </a:lnTo>
                <a:lnTo>
                  <a:pt x="161" y="23"/>
                </a:lnTo>
                <a:lnTo>
                  <a:pt x="154" y="25"/>
                </a:lnTo>
                <a:lnTo>
                  <a:pt x="147" y="39"/>
                </a:lnTo>
                <a:lnTo>
                  <a:pt x="150" y="59"/>
                </a:lnTo>
                <a:lnTo>
                  <a:pt x="154" y="89"/>
                </a:lnTo>
                <a:lnTo>
                  <a:pt x="145" y="123"/>
                </a:lnTo>
                <a:lnTo>
                  <a:pt x="123" y="148"/>
                </a:lnTo>
                <a:lnTo>
                  <a:pt x="118" y="152"/>
                </a:lnTo>
                <a:lnTo>
                  <a:pt x="111" y="159"/>
                </a:lnTo>
                <a:lnTo>
                  <a:pt x="98" y="148"/>
                </a:lnTo>
                <a:lnTo>
                  <a:pt x="91" y="102"/>
                </a:lnTo>
                <a:lnTo>
                  <a:pt x="86" y="62"/>
                </a:lnTo>
                <a:lnTo>
                  <a:pt x="86" y="32"/>
                </a:lnTo>
                <a:lnTo>
                  <a:pt x="89" y="9"/>
                </a:lnTo>
                <a:lnTo>
                  <a:pt x="77" y="0"/>
                </a:lnTo>
                <a:lnTo>
                  <a:pt x="68" y="5"/>
                </a:lnTo>
                <a:lnTo>
                  <a:pt x="48" y="30"/>
                </a:lnTo>
                <a:lnTo>
                  <a:pt x="34" y="64"/>
                </a:lnTo>
                <a:lnTo>
                  <a:pt x="34" y="93"/>
                </a:lnTo>
                <a:lnTo>
                  <a:pt x="32" y="148"/>
                </a:lnTo>
                <a:lnTo>
                  <a:pt x="32" y="193"/>
                </a:lnTo>
                <a:lnTo>
                  <a:pt x="27" y="218"/>
                </a:lnTo>
                <a:lnTo>
                  <a:pt x="0" y="273"/>
                </a:lnTo>
                <a:lnTo>
                  <a:pt x="25" y="270"/>
                </a:lnTo>
                <a:lnTo>
                  <a:pt x="89" y="284"/>
                </a:lnTo>
                <a:lnTo>
                  <a:pt x="123" y="286"/>
                </a:lnTo>
                <a:lnTo>
                  <a:pt x="141" y="288"/>
                </a:lnTo>
                <a:lnTo>
                  <a:pt x="172" y="295"/>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8" name="Freeform 300">
            <a:extLst>
              <a:ext uri="{FF2B5EF4-FFF2-40B4-BE49-F238E27FC236}">
                <a16:creationId xmlns="" xmlns:a16="http://schemas.microsoft.com/office/drawing/2014/main" id="{D2147F6B-DF09-EF48-BEB6-C4DB5172090B}"/>
              </a:ext>
            </a:extLst>
          </p:cNvPr>
          <p:cNvSpPr>
            <a:spLocks/>
          </p:cNvSpPr>
          <p:nvPr/>
        </p:nvSpPr>
        <p:spPr bwMode="auto">
          <a:xfrm>
            <a:off x="2998658" y="3267856"/>
            <a:ext cx="107950" cy="287338"/>
          </a:xfrm>
          <a:custGeom>
            <a:avLst/>
            <a:gdLst>
              <a:gd name="T0" fmla="*/ 2147483647 w 68"/>
              <a:gd name="T1" fmla="*/ 2147483647 h 181"/>
              <a:gd name="T2" fmla="*/ 2147483647 w 68"/>
              <a:gd name="T3" fmla="*/ 2147483647 h 181"/>
              <a:gd name="T4" fmla="*/ 2147483647 w 68"/>
              <a:gd name="T5" fmla="*/ 2147483647 h 181"/>
              <a:gd name="T6" fmla="*/ 2147483647 w 68"/>
              <a:gd name="T7" fmla="*/ 2147483647 h 181"/>
              <a:gd name="T8" fmla="*/ 2147483647 w 68"/>
              <a:gd name="T9" fmla="*/ 2147483647 h 181"/>
              <a:gd name="T10" fmla="*/ 2147483647 w 68"/>
              <a:gd name="T11" fmla="*/ 2147483647 h 181"/>
              <a:gd name="T12" fmla="*/ 2147483647 w 68"/>
              <a:gd name="T13" fmla="*/ 2147483647 h 181"/>
              <a:gd name="T14" fmla="*/ 2147483647 w 68"/>
              <a:gd name="T15" fmla="*/ 2147483647 h 181"/>
              <a:gd name="T16" fmla="*/ 2147483647 w 68"/>
              <a:gd name="T17" fmla="*/ 2147483647 h 181"/>
              <a:gd name="T18" fmla="*/ 0 w 68"/>
              <a:gd name="T19" fmla="*/ 2147483647 h 181"/>
              <a:gd name="T20" fmla="*/ 0 w 68"/>
              <a:gd name="T21" fmla="*/ 2147483647 h 181"/>
              <a:gd name="T22" fmla="*/ 2147483647 w 68"/>
              <a:gd name="T23" fmla="*/ 2147483647 h 181"/>
              <a:gd name="T24" fmla="*/ 2147483647 w 68"/>
              <a:gd name="T25" fmla="*/ 2147483647 h 181"/>
              <a:gd name="T26" fmla="*/ 2147483647 w 68"/>
              <a:gd name="T27" fmla="*/ 0 h 181"/>
              <a:gd name="T28" fmla="*/ 2147483647 w 68"/>
              <a:gd name="T29" fmla="*/ 2147483647 h 181"/>
              <a:gd name="T30" fmla="*/ 2147483647 w 68"/>
              <a:gd name="T31" fmla="*/ 2147483647 h 181"/>
              <a:gd name="T32" fmla="*/ 2147483647 w 68"/>
              <a:gd name="T33" fmla="*/ 2147483647 h 1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181"/>
              <a:gd name="T53" fmla="*/ 68 w 68"/>
              <a:gd name="T54" fmla="*/ 181 h 1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181">
                <a:moveTo>
                  <a:pt x="61" y="61"/>
                </a:moveTo>
                <a:lnTo>
                  <a:pt x="64" y="81"/>
                </a:lnTo>
                <a:lnTo>
                  <a:pt x="68" y="111"/>
                </a:lnTo>
                <a:lnTo>
                  <a:pt x="59" y="145"/>
                </a:lnTo>
                <a:lnTo>
                  <a:pt x="37" y="170"/>
                </a:lnTo>
                <a:lnTo>
                  <a:pt x="32" y="174"/>
                </a:lnTo>
                <a:lnTo>
                  <a:pt x="25" y="181"/>
                </a:lnTo>
                <a:lnTo>
                  <a:pt x="12" y="170"/>
                </a:lnTo>
                <a:lnTo>
                  <a:pt x="5" y="124"/>
                </a:lnTo>
                <a:lnTo>
                  <a:pt x="0" y="84"/>
                </a:lnTo>
                <a:lnTo>
                  <a:pt x="0" y="54"/>
                </a:lnTo>
                <a:lnTo>
                  <a:pt x="9" y="38"/>
                </a:lnTo>
                <a:lnTo>
                  <a:pt x="21" y="9"/>
                </a:lnTo>
                <a:lnTo>
                  <a:pt x="34" y="0"/>
                </a:lnTo>
                <a:lnTo>
                  <a:pt x="41" y="9"/>
                </a:lnTo>
                <a:lnTo>
                  <a:pt x="48" y="25"/>
                </a:lnTo>
                <a:lnTo>
                  <a:pt x="61" y="61"/>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 name="Freeform 301">
            <a:extLst>
              <a:ext uri="{FF2B5EF4-FFF2-40B4-BE49-F238E27FC236}">
                <a16:creationId xmlns="" xmlns:a16="http://schemas.microsoft.com/office/drawing/2014/main" id="{245E51B0-B9B4-D443-BC03-6BE471AAED3B}"/>
              </a:ext>
            </a:extLst>
          </p:cNvPr>
          <p:cNvSpPr>
            <a:spLocks/>
          </p:cNvSpPr>
          <p:nvPr/>
        </p:nvSpPr>
        <p:spPr bwMode="auto">
          <a:xfrm>
            <a:off x="3686046" y="3980643"/>
            <a:ext cx="241300" cy="312738"/>
          </a:xfrm>
          <a:custGeom>
            <a:avLst/>
            <a:gdLst>
              <a:gd name="T0" fmla="*/ 2147483647 w 152"/>
              <a:gd name="T1" fmla="*/ 2147483647 h 197"/>
              <a:gd name="T2" fmla="*/ 2147483647 w 152"/>
              <a:gd name="T3" fmla="*/ 2147483647 h 197"/>
              <a:gd name="T4" fmla="*/ 2147483647 w 152"/>
              <a:gd name="T5" fmla="*/ 2147483647 h 197"/>
              <a:gd name="T6" fmla="*/ 2147483647 w 152"/>
              <a:gd name="T7" fmla="*/ 2147483647 h 197"/>
              <a:gd name="T8" fmla="*/ 2147483647 w 152"/>
              <a:gd name="T9" fmla="*/ 2147483647 h 197"/>
              <a:gd name="T10" fmla="*/ 2147483647 w 152"/>
              <a:gd name="T11" fmla="*/ 2147483647 h 197"/>
              <a:gd name="T12" fmla="*/ 2147483647 w 152"/>
              <a:gd name="T13" fmla="*/ 2147483647 h 197"/>
              <a:gd name="T14" fmla="*/ 2147483647 w 152"/>
              <a:gd name="T15" fmla="*/ 2147483647 h 197"/>
              <a:gd name="T16" fmla="*/ 2147483647 w 152"/>
              <a:gd name="T17" fmla="*/ 0 h 197"/>
              <a:gd name="T18" fmla="*/ 2147483647 w 152"/>
              <a:gd name="T19" fmla="*/ 2147483647 h 197"/>
              <a:gd name="T20" fmla="*/ 2147483647 w 152"/>
              <a:gd name="T21" fmla="*/ 2147483647 h 197"/>
              <a:gd name="T22" fmla="*/ 2147483647 w 152"/>
              <a:gd name="T23" fmla="*/ 2147483647 h 197"/>
              <a:gd name="T24" fmla="*/ 2147483647 w 152"/>
              <a:gd name="T25" fmla="*/ 2147483647 h 197"/>
              <a:gd name="T26" fmla="*/ 2147483647 w 152"/>
              <a:gd name="T27" fmla="*/ 2147483647 h 197"/>
              <a:gd name="T28" fmla="*/ 2147483647 w 152"/>
              <a:gd name="T29" fmla="*/ 2147483647 h 197"/>
              <a:gd name="T30" fmla="*/ 2147483647 w 152"/>
              <a:gd name="T31" fmla="*/ 2147483647 h 197"/>
              <a:gd name="T32" fmla="*/ 2147483647 w 152"/>
              <a:gd name="T33" fmla="*/ 2147483647 h 197"/>
              <a:gd name="T34" fmla="*/ 0 w 152"/>
              <a:gd name="T35" fmla="*/ 2147483647 h 197"/>
              <a:gd name="T36" fmla="*/ 2147483647 w 152"/>
              <a:gd name="T37" fmla="*/ 2147483647 h 197"/>
              <a:gd name="T38" fmla="*/ 2147483647 w 152"/>
              <a:gd name="T39" fmla="*/ 2147483647 h 197"/>
              <a:gd name="T40" fmla="*/ 2147483647 w 152"/>
              <a:gd name="T41" fmla="*/ 2147483647 h 197"/>
              <a:gd name="T42" fmla="*/ 2147483647 w 152"/>
              <a:gd name="T43" fmla="*/ 2147483647 h 197"/>
              <a:gd name="T44" fmla="*/ 2147483647 w 152"/>
              <a:gd name="T45" fmla="*/ 2147483647 h 197"/>
              <a:gd name="T46" fmla="*/ 2147483647 w 152"/>
              <a:gd name="T47" fmla="*/ 2147483647 h 197"/>
              <a:gd name="T48" fmla="*/ 2147483647 w 152"/>
              <a:gd name="T49" fmla="*/ 2147483647 h 197"/>
              <a:gd name="T50" fmla="*/ 2147483647 w 152"/>
              <a:gd name="T51" fmla="*/ 2147483647 h 197"/>
              <a:gd name="T52" fmla="*/ 2147483647 w 152"/>
              <a:gd name="T53" fmla="*/ 2147483647 h 19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2"/>
              <a:gd name="T82" fmla="*/ 0 h 197"/>
              <a:gd name="T83" fmla="*/ 152 w 152"/>
              <a:gd name="T84" fmla="*/ 197 h 19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2" h="197">
                <a:moveTo>
                  <a:pt x="102" y="197"/>
                </a:moveTo>
                <a:lnTo>
                  <a:pt x="118" y="172"/>
                </a:lnTo>
                <a:lnTo>
                  <a:pt x="127" y="156"/>
                </a:lnTo>
                <a:lnTo>
                  <a:pt x="134" y="143"/>
                </a:lnTo>
                <a:lnTo>
                  <a:pt x="148" y="93"/>
                </a:lnTo>
                <a:lnTo>
                  <a:pt x="152" y="29"/>
                </a:lnTo>
                <a:lnTo>
                  <a:pt x="150" y="13"/>
                </a:lnTo>
                <a:lnTo>
                  <a:pt x="143" y="4"/>
                </a:lnTo>
                <a:lnTo>
                  <a:pt x="130" y="0"/>
                </a:lnTo>
                <a:lnTo>
                  <a:pt x="118" y="11"/>
                </a:lnTo>
                <a:lnTo>
                  <a:pt x="109" y="31"/>
                </a:lnTo>
                <a:lnTo>
                  <a:pt x="102" y="47"/>
                </a:lnTo>
                <a:lnTo>
                  <a:pt x="87" y="68"/>
                </a:lnTo>
                <a:lnTo>
                  <a:pt x="66" y="79"/>
                </a:lnTo>
                <a:lnTo>
                  <a:pt x="37" y="97"/>
                </a:lnTo>
                <a:lnTo>
                  <a:pt x="21" y="104"/>
                </a:lnTo>
                <a:lnTo>
                  <a:pt x="12" y="118"/>
                </a:lnTo>
                <a:lnTo>
                  <a:pt x="0" y="143"/>
                </a:lnTo>
                <a:lnTo>
                  <a:pt x="7" y="147"/>
                </a:lnTo>
                <a:lnTo>
                  <a:pt x="21" y="147"/>
                </a:lnTo>
                <a:lnTo>
                  <a:pt x="55" y="136"/>
                </a:lnTo>
                <a:lnTo>
                  <a:pt x="66" y="131"/>
                </a:lnTo>
                <a:lnTo>
                  <a:pt x="80" y="131"/>
                </a:lnTo>
                <a:lnTo>
                  <a:pt x="87" y="140"/>
                </a:lnTo>
                <a:lnTo>
                  <a:pt x="91" y="172"/>
                </a:lnTo>
                <a:lnTo>
                  <a:pt x="96" y="186"/>
                </a:lnTo>
                <a:lnTo>
                  <a:pt x="102" y="197"/>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0" name="Freeform 302">
            <a:extLst>
              <a:ext uri="{FF2B5EF4-FFF2-40B4-BE49-F238E27FC236}">
                <a16:creationId xmlns="" xmlns:a16="http://schemas.microsoft.com/office/drawing/2014/main" id="{445B532E-E5C8-E44A-8B45-766923EEC843}"/>
              </a:ext>
            </a:extLst>
          </p:cNvPr>
          <p:cNvSpPr>
            <a:spLocks/>
          </p:cNvSpPr>
          <p:nvPr/>
        </p:nvSpPr>
        <p:spPr bwMode="auto">
          <a:xfrm>
            <a:off x="3514596" y="4188605"/>
            <a:ext cx="333375" cy="436563"/>
          </a:xfrm>
          <a:custGeom>
            <a:avLst/>
            <a:gdLst>
              <a:gd name="T0" fmla="*/ 2147483647 w 210"/>
              <a:gd name="T1" fmla="*/ 2147483647 h 275"/>
              <a:gd name="T2" fmla="*/ 2147483647 w 210"/>
              <a:gd name="T3" fmla="*/ 2147483647 h 275"/>
              <a:gd name="T4" fmla="*/ 2147483647 w 210"/>
              <a:gd name="T5" fmla="*/ 2147483647 h 275"/>
              <a:gd name="T6" fmla="*/ 2147483647 w 210"/>
              <a:gd name="T7" fmla="*/ 2147483647 h 275"/>
              <a:gd name="T8" fmla="*/ 2147483647 w 210"/>
              <a:gd name="T9" fmla="*/ 2147483647 h 275"/>
              <a:gd name="T10" fmla="*/ 0 w 210"/>
              <a:gd name="T11" fmla="*/ 2147483647 h 275"/>
              <a:gd name="T12" fmla="*/ 2147483647 w 210"/>
              <a:gd name="T13" fmla="*/ 2147483647 h 275"/>
              <a:gd name="T14" fmla="*/ 2147483647 w 210"/>
              <a:gd name="T15" fmla="*/ 2147483647 h 275"/>
              <a:gd name="T16" fmla="*/ 2147483647 w 210"/>
              <a:gd name="T17" fmla="*/ 2147483647 h 275"/>
              <a:gd name="T18" fmla="*/ 2147483647 w 210"/>
              <a:gd name="T19" fmla="*/ 2147483647 h 275"/>
              <a:gd name="T20" fmla="*/ 2147483647 w 210"/>
              <a:gd name="T21" fmla="*/ 2147483647 h 275"/>
              <a:gd name="T22" fmla="*/ 2147483647 w 210"/>
              <a:gd name="T23" fmla="*/ 2147483647 h 275"/>
              <a:gd name="T24" fmla="*/ 2147483647 w 210"/>
              <a:gd name="T25" fmla="*/ 2147483647 h 275"/>
              <a:gd name="T26" fmla="*/ 2147483647 w 210"/>
              <a:gd name="T27" fmla="*/ 2147483647 h 275"/>
              <a:gd name="T28" fmla="*/ 2147483647 w 210"/>
              <a:gd name="T29" fmla="*/ 2147483647 h 275"/>
              <a:gd name="T30" fmla="*/ 2147483647 w 210"/>
              <a:gd name="T31" fmla="*/ 2147483647 h 275"/>
              <a:gd name="T32" fmla="*/ 2147483647 w 210"/>
              <a:gd name="T33" fmla="*/ 2147483647 h 275"/>
              <a:gd name="T34" fmla="*/ 2147483647 w 210"/>
              <a:gd name="T35" fmla="*/ 2147483647 h 275"/>
              <a:gd name="T36" fmla="*/ 2147483647 w 210"/>
              <a:gd name="T37" fmla="*/ 2147483647 h 275"/>
              <a:gd name="T38" fmla="*/ 2147483647 w 210"/>
              <a:gd name="T39" fmla="*/ 0 h 275"/>
              <a:gd name="T40" fmla="*/ 2147483647 w 210"/>
              <a:gd name="T41" fmla="*/ 0 h 275"/>
              <a:gd name="T42" fmla="*/ 2147483647 w 210"/>
              <a:gd name="T43" fmla="*/ 2147483647 h 275"/>
              <a:gd name="T44" fmla="*/ 2147483647 w 210"/>
              <a:gd name="T45" fmla="*/ 2147483647 h 275"/>
              <a:gd name="T46" fmla="*/ 2147483647 w 210"/>
              <a:gd name="T47" fmla="*/ 2147483647 h 275"/>
              <a:gd name="T48" fmla="*/ 2147483647 w 210"/>
              <a:gd name="T49" fmla="*/ 2147483647 h 2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0"/>
              <a:gd name="T76" fmla="*/ 0 h 275"/>
              <a:gd name="T77" fmla="*/ 210 w 210"/>
              <a:gd name="T78" fmla="*/ 275 h 2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0" h="275">
                <a:moveTo>
                  <a:pt x="108" y="12"/>
                </a:moveTo>
                <a:lnTo>
                  <a:pt x="77" y="61"/>
                </a:lnTo>
                <a:lnTo>
                  <a:pt x="61" y="93"/>
                </a:lnTo>
                <a:lnTo>
                  <a:pt x="18" y="168"/>
                </a:lnTo>
                <a:lnTo>
                  <a:pt x="4" y="216"/>
                </a:lnTo>
                <a:lnTo>
                  <a:pt x="0" y="247"/>
                </a:lnTo>
                <a:lnTo>
                  <a:pt x="2" y="259"/>
                </a:lnTo>
                <a:lnTo>
                  <a:pt x="9" y="268"/>
                </a:lnTo>
                <a:lnTo>
                  <a:pt x="20" y="275"/>
                </a:lnTo>
                <a:lnTo>
                  <a:pt x="34" y="272"/>
                </a:lnTo>
                <a:lnTo>
                  <a:pt x="54" y="261"/>
                </a:lnTo>
                <a:lnTo>
                  <a:pt x="86" y="236"/>
                </a:lnTo>
                <a:lnTo>
                  <a:pt x="104" y="218"/>
                </a:lnTo>
                <a:lnTo>
                  <a:pt x="127" y="186"/>
                </a:lnTo>
                <a:lnTo>
                  <a:pt x="151" y="152"/>
                </a:lnTo>
                <a:lnTo>
                  <a:pt x="210" y="66"/>
                </a:lnTo>
                <a:lnTo>
                  <a:pt x="204" y="55"/>
                </a:lnTo>
                <a:lnTo>
                  <a:pt x="199" y="41"/>
                </a:lnTo>
                <a:lnTo>
                  <a:pt x="195" y="9"/>
                </a:lnTo>
                <a:lnTo>
                  <a:pt x="188" y="0"/>
                </a:lnTo>
                <a:lnTo>
                  <a:pt x="174" y="0"/>
                </a:lnTo>
                <a:lnTo>
                  <a:pt x="163" y="5"/>
                </a:lnTo>
                <a:lnTo>
                  <a:pt x="129" y="16"/>
                </a:lnTo>
                <a:lnTo>
                  <a:pt x="115" y="16"/>
                </a:lnTo>
                <a:lnTo>
                  <a:pt x="108" y="12"/>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1" name="Freeform 303">
            <a:extLst>
              <a:ext uri="{FF2B5EF4-FFF2-40B4-BE49-F238E27FC236}">
                <a16:creationId xmlns="" xmlns:a16="http://schemas.microsoft.com/office/drawing/2014/main" id="{9072A1E3-1836-1941-89D0-F71E79BA932F}"/>
              </a:ext>
            </a:extLst>
          </p:cNvPr>
          <p:cNvSpPr>
            <a:spLocks/>
          </p:cNvSpPr>
          <p:nvPr/>
        </p:nvSpPr>
        <p:spPr bwMode="auto">
          <a:xfrm>
            <a:off x="2739897" y="3969530"/>
            <a:ext cx="355600" cy="261938"/>
          </a:xfrm>
          <a:custGeom>
            <a:avLst/>
            <a:gdLst>
              <a:gd name="T0" fmla="*/ 0 w 224"/>
              <a:gd name="T1" fmla="*/ 2147483647 h 165"/>
              <a:gd name="T2" fmla="*/ 0 w 224"/>
              <a:gd name="T3" fmla="*/ 2147483647 h 165"/>
              <a:gd name="T4" fmla="*/ 0 w 224"/>
              <a:gd name="T5" fmla="*/ 2147483647 h 165"/>
              <a:gd name="T6" fmla="*/ 2147483647 w 224"/>
              <a:gd name="T7" fmla="*/ 2147483647 h 165"/>
              <a:gd name="T8" fmla="*/ 2147483647 w 224"/>
              <a:gd name="T9" fmla="*/ 0 h 165"/>
              <a:gd name="T10" fmla="*/ 2147483647 w 224"/>
              <a:gd name="T11" fmla="*/ 0 h 165"/>
              <a:gd name="T12" fmla="*/ 2147483647 w 224"/>
              <a:gd name="T13" fmla="*/ 2147483647 h 165"/>
              <a:gd name="T14" fmla="*/ 2147483647 w 224"/>
              <a:gd name="T15" fmla="*/ 2147483647 h 165"/>
              <a:gd name="T16" fmla="*/ 2147483647 w 224"/>
              <a:gd name="T17" fmla="*/ 2147483647 h 165"/>
              <a:gd name="T18" fmla="*/ 2147483647 w 224"/>
              <a:gd name="T19" fmla="*/ 2147483647 h 165"/>
              <a:gd name="T20" fmla="*/ 2147483647 w 224"/>
              <a:gd name="T21" fmla="*/ 0 h 165"/>
              <a:gd name="T22" fmla="*/ 2147483647 w 224"/>
              <a:gd name="T23" fmla="*/ 2147483647 h 165"/>
              <a:gd name="T24" fmla="*/ 2147483647 w 224"/>
              <a:gd name="T25" fmla="*/ 2147483647 h 165"/>
              <a:gd name="T26" fmla="*/ 2147483647 w 224"/>
              <a:gd name="T27" fmla="*/ 2147483647 h 165"/>
              <a:gd name="T28" fmla="*/ 2147483647 w 224"/>
              <a:gd name="T29" fmla="*/ 2147483647 h 165"/>
              <a:gd name="T30" fmla="*/ 2147483647 w 224"/>
              <a:gd name="T31" fmla="*/ 2147483647 h 165"/>
              <a:gd name="T32" fmla="*/ 2147483647 w 224"/>
              <a:gd name="T33" fmla="*/ 2147483647 h 165"/>
              <a:gd name="T34" fmla="*/ 2147483647 w 224"/>
              <a:gd name="T35" fmla="*/ 2147483647 h 165"/>
              <a:gd name="T36" fmla="*/ 2147483647 w 224"/>
              <a:gd name="T37" fmla="*/ 2147483647 h 165"/>
              <a:gd name="T38" fmla="*/ 2147483647 w 224"/>
              <a:gd name="T39" fmla="*/ 2147483647 h 165"/>
              <a:gd name="T40" fmla="*/ 2147483647 w 224"/>
              <a:gd name="T41" fmla="*/ 2147483647 h 165"/>
              <a:gd name="T42" fmla="*/ 2147483647 w 224"/>
              <a:gd name="T43" fmla="*/ 2147483647 h 165"/>
              <a:gd name="T44" fmla="*/ 2147483647 w 224"/>
              <a:gd name="T45" fmla="*/ 2147483647 h 165"/>
              <a:gd name="T46" fmla="*/ 2147483647 w 224"/>
              <a:gd name="T47" fmla="*/ 2147483647 h 165"/>
              <a:gd name="T48" fmla="*/ 2147483647 w 224"/>
              <a:gd name="T49" fmla="*/ 2147483647 h 165"/>
              <a:gd name="T50" fmla="*/ 2147483647 w 224"/>
              <a:gd name="T51" fmla="*/ 2147483647 h 165"/>
              <a:gd name="T52" fmla="*/ 2147483647 w 224"/>
              <a:gd name="T53" fmla="*/ 2147483647 h 165"/>
              <a:gd name="T54" fmla="*/ 2147483647 w 224"/>
              <a:gd name="T55" fmla="*/ 2147483647 h 165"/>
              <a:gd name="T56" fmla="*/ 2147483647 w 224"/>
              <a:gd name="T57" fmla="*/ 2147483647 h 165"/>
              <a:gd name="T58" fmla="*/ 2147483647 w 224"/>
              <a:gd name="T59" fmla="*/ 2147483647 h 165"/>
              <a:gd name="T60" fmla="*/ 0 w 224"/>
              <a:gd name="T61" fmla="*/ 2147483647 h 1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4"/>
              <a:gd name="T94" fmla="*/ 0 h 165"/>
              <a:gd name="T95" fmla="*/ 224 w 224"/>
              <a:gd name="T96" fmla="*/ 165 h 1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4" h="165">
                <a:moveTo>
                  <a:pt x="0" y="122"/>
                </a:moveTo>
                <a:lnTo>
                  <a:pt x="0" y="79"/>
                </a:lnTo>
                <a:lnTo>
                  <a:pt x="0" y="45"/>
                </a:lnTo>
                <a:lnTo>
                  <a:pt x="4" y="27"/>
                </a:lnTo>
                <a:lnTo>
                  <a:pt x="20" y="0"/>
                </a:lnTo>
                <a:lnTo>
                  <a:pt x="45" y="0"/>
                </a:lnTo>
                <a:lnTo>
                  <a:pt x="52" y="11"/>
                </a:lnTo>
                <a:lnTo>
                  <a:pt x="34" y="54"/>
                </a:lnTo>
                <a:lnTo>
                  <a:pt x="52" y="11"/>
                </a:lnTo>
                <a:lnTo>
                  <a:pt x="63" y="2"/>
                </a:lnTo>
                <a:lnTo>
                  <a:pt x="73" y="0"/>
                </a:lnTo>
                <a:lnTo>
                  <a:pt x="93" y="2"/>
                </a:lnTo>
                <a:lnTo>
                  <a:pt x="125" y="16"/>
                </a:lnTo>
                <a:lnTo>
                  <a:pt x="136" y="38"/>
                </a:lnTo>
                <a:lnTo>
                  <a:pt x="134" y="57"/>
                </a:lnTo>
                <a:lnTo>
                  <a:pt x="125" y="82"/>
                </a:lnTo>
                <a:lnTo>
                  <a:pt x="134" y="57"/>
                </a:lnTo>
                <a:lnTo>
                  <a:pt x="136" y="38"/>
                </a:lnTo>
                <a:lnTo>
                  <a:pt x="147" y="29"/>
                </a:lnTo>
                <a:lnTo>
                  <a:pt x="172" y="27"/>
                </a:lnTo>
                <a:lnTo>
                  <a:pt x="193" y="29"/>
                </a:lnTo>
                <a:lnTo>
                  <a:pt x="213" y="34"/>
                </a:lnTo>
                <a:lnTo>
                  <a:pt x="220" y="45"/>
                </a:lnTo>
                <a:lnTo>
                  <a:pt x="224" y="79"/>
                </a:lnTo>
                <a:lnTo>
                  <a:pt x="218" y="100"/>
                </a:lnTo>
                <a:lnTo>
                  <a:pt x="193" y="136"/>
                </a:lnTo>
                <a:lnTo>
                  <a:pt x="179" y="165"/>
                </a:lnTo>
                <a:lnTo>
                  <a:pt x="138" y="165"/>
                </a:lnTo>
                <a:lnTo>
                  <a:pt x="97" y="156"/>
                </a:lnTo>
                <a:lnTo>
                  <a:pt x="50" y="143"/>
                </a:lnTo>
                <a:lnTo>
                  <a:pt x="0" y="122"/>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2" name="Freeform 304">
            <a:extLst>
              <a:ext uri="{FF2B5EF4-FFF2-40B4-BE49-F238E27FC236}">
                <a16:creationId xmlns="" xmlns:a16="http://schemas.microsoft.com/office/drawing/2014/main" id="{5E7318C5-94F3-E14B-B765-A177B7064450}"/>
              </a:ext>
            </a:extLst>
          </p:cNvPr>
          <p:cNvSpPr>
            <a:spLocks/>
          </p:cNvSpPr>
          <p:nvPr/>
        </p:nvSpPr>
        <p:spPr bwMode="auto">
          <a:xfrm>
            <a:off x="2589084" y="4163205"/>
            <a:ext cx="434975" cy="496888"/>
          </a:xfrm>
          <a:custGeom>
            <a:avLst/>
            <a:gdLst>
              <a:gd name="T0" fmla="*/ 2147483647 w 274"/>
              <a:gd name="T1" fmla="*/ 2147483647 h 313"/>
              <a:gd name="T2" fmla="*/ 2147483647 w 274"/>
              <a:gd name="T3" fmla="*/ 2147483647 h 313"/>
              <a:gd name="T4" fmla="*/ 2147483647 w 274"/>
              <a:gd name="T5" fmla="*/ 2147483647 h 313"/>
              <a:gd name="T6" fmla="*/ 2147483647 w 274"/>
              <a:gd name="T7" fmla="*/ 2147483647 h 313"/>
              <a:gd name="T8" fmla="*/ 2147483647 w 274"/>
              <a:gd name="T9" fmla="*/ 0 h 313"/>
              <a:gd name="T10" fmla="*/ 2147483647 w 274"/>
              <a:gd name="T11" fmla="*/ 2147483647 h 313"/>
              <a:gd name="T12" fmla="*/ 2147483647 w 274"/>
              <a:gd name="T13" fmla="*/ 2147483647 h 313"/>
              <a:gd name="T14" fmla="*/ 2147483647 w 274"/>
              <a:gd name="T15" fmla="*/ 2147483647 h 313"/>
              <a:gd name="T16" fmla="*/ 0 w 274"/>
              <a:gd name="T17" fmla="*/ 2147483647 h 313"/>
              <a:gd name="T18" fmla="*/ 0 w 274"/>
              <a:gd name="T19" fmla="*/ 2147483647 h 313"/>
              <a:gd name="T20" fmla="*/ 2147483647 w 274"/>
              <a:gd name="T21" fmla="*/ 2147483647 h 313"/>
              <a:gd name="T22" fmla="*/ 2147483647 w 274"/>
              <a:gd name="T23" fmla="*/ 2147483647 h 313"/>
              <a:gd name="T24" fmla="*/ 2147483647 w 274"/>
              <a:gd name="T25" fmla="*/ 2147483647 h 313"/>
              <a:gd name="T26" fmla="*/ 2147483647 w 274"/>
              <a:gd name="T27" fmla="*/ 2147483647 h 313"/>
              <a:gd name="T28" fmla="*/ 2147483647 w 274"/>
              <a:gd name="T29" fmla="*/ 2147483647 h 313"/>
              <a:gd name="T30" fmla="*/ 2147483647 w 274"/>
              <a:gd name="T31" fmla="*/ 2147483647 h 313"/>
              <a:gd name="T32" fmla="*/ 2147483647 w 274"/>
              <a:gd name="T33" fmla="*/ 2147483647 h 313"/>
              <a:gd name="T34" fmla="*/ 2147483647 w 274"/>
              <a:gd name="T35" fmla="*/ 2147483647 h 313"/>
              <a:gd name="T36" fmla="*/ 2147483647 w 274"/>
              <a:gd name="T37" fmla="*/ 2147483647 h 313"/>
              <a:gd name="T38" fmla="*/ 2147483647 w 274"/>
              <a:gd name="T39" fmla="*/ 2147483647 h 313"/>
              <a:gd name="T40" fmla="*/ 2147483647 w 274"/>
              <a:gd name="T41" fmla="*/ 2147483647 h 313"/>
              <a:gd name="T42" fmla="*/ 2147483647 w 274"/>
              <a:gd name="T43" fmla="*/ 2147483647 h 313"/>
              <a:gd name="T44" fmla="*/ 2147483647 w 274"/>
              <a:gd name="T45" fmla="*/ 2147483647 h 313"/>
              <a:gd name="T46" fmla="*/ 2147483647 w 274"/>
              <a:gd name="T47" fmla="*/ 2147483647 h 313"/>
              <a:gd name="T48" fmla="*/ 2147483647 w 274"/>
              <a:gd name="T49" fmla="*/ 2147483647 h 313"/>
              <a:gd name="T50" fmla="*/ 2147483647 w 274"/>
              <a:gd name="T51" fmla="*/ 2147483647 h 313"/>
              <a:gd name="T52" fmla="*/ 2147483647 w 274"/>
              <a:gd name="T53" fmla="*/ 2147483647 h 313"/>
              <a:gd name="T54" fmla="*/ 2147483647 w 274"/>
              <a:gd name="T55" fmla="*/ 2147483647 h 313"/>
              <a:gd name="T56" fmla="*/ 2147483647 w 274"/>
              <a:gd name="T57" fmla="*/ 2147483647 h 313"/>
              <a:gd name="T58" fmla="*/ 2147483647 w 274"/>
              <a:gd name="T59" fmla="*/ 2147483647 h 313"/>
              <a:gd name="T60" fmla="*/ 2147483647 w 274"/>
              <a:gd name="T61" fmla="*/ 2147483647 h 313"/>
              <a:gd name="T62" fmla="*/ 2147483647 w 274"/>
              <a:gd name="T63" fmla="*/ 2147483647 h 3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4"/>
              <a:gd name="T97" fmla="*/ 0 h 313"/>
              <a:gd name="T98" fmla="*/ 274 w 274"/>
              <a:gd name="T99" fmla="*/ 313 h 3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4" h="313">
                <a:moveTo>
                  <a:pt x="274" y="43"/>
                </a:moveTo>
                <a:lnTo>
                  <a:pt x="233" y="43"/>
                </a:lnTo>
                <a:lnTo>
                  <a:pt x="192" y="34"/>
                </a:lnTo>
                <a:lnTo>
                  <a:pt x="145" y="21"/>
                </a:lnTo>
                <a:lnTo>
                  <a:pt x="95" y="0"/>
                </a:lnTo>
                <a:lnTo>
                  <a:pt x="84" y="50"/>
                </a:lnTo>
                <a:lnTo>
                  <a:pt x="45" y="125"/>
                </a:lnTo>
                <a:lnTo>
                  <a:pt x="20" y="204"/>
                </a:lnTo>
                <a:lnTo>
                  <a:pt x="0" y="241"/>
                </a:lnTo>
                <a:lnTo>
                  <a:pt x="0" y="270"/>
                </a:lnTo>
                <a:lnTo>
                  <a:pt x="9" y="277"/>
                </a:lnTo>
                <a:lnTo>
                  <a:pt x="31" y="270"/>
                </a:lnTo>
                <a:lnTo>
                  <a:pt x="50" y="252"/>
                </a:lnTo>
                <a:lnTo>
                  <a:pt x="75" y="207"/>
                </a:lnTo>
                <a:lnTo>
                  <a:pt x="161" y="109"/>
                </a:lnTo>
                <a:lnTo>
                  <a:pt x="165" y="116"/>
                </a:lnTo>
                <a:lnTo>
                  <a:pt x="172" y="134"/>
                </a:lnTo>
                <a:lnTo>
                  <a:pt x="172" y="155"/>
                </a:lnTo>
                <a:lnTo>
                  <a:pt x="165" y="186"/>
                </a:lnTo>
                <a:lnTo>
                  <a:pt x="147" y="234"/>
                </a:lnTo>
                <a:lnTo>
                  <a:pt x="129" y="263"/>
                </a:lnTo>
                <a:lnTo>
                  <a:pt x="120" y="293"/>
                </a:lnTo>
                <a:lnTo>
                  <a:pt x="129" y="311"/>
                </a:lnTo>
                <a:lnTo>
                  <a:pt x="138" y="313"/>
                </a:lnTo>
                <a:lnTo>
                  <a:pt x="161" y="307"/>
                </a:lnTo>
                <a:lnTo>
                  <a:pt x="197" y="268"/>
                </a:lnTo>
                <a:lnTo>
                  <a:pt x="229" y="232"/>
                </a:lnTo>
                <a:lnTo>
                  <a:pt x="238" y="214"/>
                </a:lnTo>
                <a:lnTo>
                  <a:pt x="247" y="173"/>
                </a:lnTo>
                <a:lnTo>
                  <a:pt x="247" y="121"/>
                </a:lnTo>
                <a:lnTo>
                  <a:pt x="256" y="87"/>
                </a:lnTo>
                <a:lnTo>
                  <a:pt x="274" y="43"/>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3" name="Freeform 305">
            <a:extLst>
              <a:ext uri="{FF2B5EF4-FFF2-40B4-BE49-F238E27FC236}">
                <a16:creationId xmlns="" xmlns:a16="http://schemas.microsoft.com/office/drawing/2014/main" id="{091A8909-525E-6040-BE6E-212B95DB2697}"/>
              </a:ext>
            </a:extLst>
          </p:cNvPr>
          <p:cNvSpPr>
            <a:spLocks/>
          </p:cNvSpPr>
          <p:nvPr/>
        </p:nvSpPr>
        <p:spPr bwMode="auto">
          <a:xfrm>
            <a:off x="817434" y="2348693"/>
            <a:ext cx="3038475" cy="3208337"/>
          </a:xfrm>
          <a:custGeom>
            <a:avLst/>
            <a:gdLst>
              <a:gd name="T0" fmla="*/ 2147483647 w 844"/>
              <a:gd name="T1" fmla="*/ 2147483647 h 891"/>
              <a:gd name="T2" fmla="*/ 2147483647 w 844"/>
              <a:gd name="T3" fmla="*/ 2147483647 h 891"/>
              <a:gd name="T4" fmla="*/ 2147483647 w 844"/>
              <a:gd name="T5" fmla="*/ 2147483647 h 891"/>
              <a:gd name="T6" fmla="*/ 2147483647 w 844"/>
              <a:gd name="T7" fmla="*/ 2147483647 h 891"/>
              <a:gd name="T8" fmla="*/ 2147483647 w 844"/>
              <a:gd name="T9" fmla="*/ 2147483647 h 891"/>
              <a:gd name="T10" fmla="*/ 2147483647 w 844"/>
              <a:gd name="T11" fmla="*/ 2147483647 h 891"/>
              <a:gd name="T12" fmla="*/ 2147483647 w 844"/>
              <a:gd name="T13" fmla="*/ 2147483647 h 891"/>
              <a:gd name="T14" fmla="*/ 2147483647 w 844"/>
              <a:gd name="T15" fmla="*/ 2147483647 h 891"/>
              <a:gd name="T16" fmla="*/ 2147483647 w 844"/>
              <a:gd name="T17" fmla="*/ 2147483647 h 891"/>
              <a:gd name="T18" fmla="*/ 2147483647 w 844"/>
              <a:gd name="T19" fmla="*/ 2147483647 h 891"/>
              <a:gd name="T20" fmla="*/ 2147483647 w 844"/>
              <a:gd name="T21" fmla="*/ 2147483647 h 891"/>
              <a:gd name="T22" fmla="*/ 2147483647 w 844"/>
              <a:gd name="T23" fmla="*/ 2147483647 h 891"/>
              <a:gd name="T24" fmla="*/ 2147483647 w 844"/>
              <a:gd name="T25" fmla="*/ 2147483647 h 891"/>
              <a:gd name="T26" fmla="*/ 2147483647 w 844"/>
              <a:gd name="T27" fmla="*/ 2147483647 h 891"/>
              <a:gd name="T28" fmla="*/ 2147483647 w 844"/>
              <a:gd name="T29" fmla="*/ 2147483647 h 891"/>
              <a:gd name="T30" fmla="*/ 2147483647 w 844"/>
              <a:gd name="T31" fmla="*/ 2147483647 h 891"/>
              <a:gd name="T32" fmla="*/ 2147483647 w 844"/>
              <a:gd name="T33" fmla="*/ 2147483647 h 891"/>
              <a:gd name="T34" fmla="*/ 2147483647 w 844"/>
              <a:gd name="T35" fmla="*/ 2147483647 h 891"/>
              <a:gd name="T36" fmla="*/ 2147483647 w 844"/>
              <a:gd name="T37" fmla="*/ 2147483647 h 891"/>
              <a:gd name="T38" fmla="*/ 2147483647 w 844"/>
              <a:gd name="T39" fmla="*/ 2147483647 h 891"/>
              <a:gd name="T40" fmla="*/ 2147483647 w 844"/>
              <a:gd name="T41" fmla="*/ 2147483647 h 891"/>
              <a:gd name="T42" fmla="*/ 2147483647 w 844"/>
              <a:gd name="T43" fmla="*/ 2147483647 h 891"/>
              <a:gd name="T44" fmla="*/ 2147483647 w 844"/>
              <a:gd name="T45" fmla="*/ 2147483647 h 891"/>
              <a:gd name="T46" fmla="*/ 2147483647 w 844"/>
              <a:gd name="T47" fmla="*/ 2147483647 h 891"/>
              <a:gd name="T48" fmla="*/ 2147483647 w 844"/>
              <a:gd name="T49" fmla="*/ 2147483647 h 891"/>
              <a:gd name="T50" fmla="*/ 2147483647 w 844"/>
              <a:gd name="T51" fmla="*/ 2147483647 h 891"/>
              <a:gd name="T52" fmla="*/ 2147483647 w 844"/>
              <a:gd name="T53" fmla="*/ 2147483647 h 891"/>
              <a:gd name="T54" fmla="*/ 2147483647 w 844"/>
              <a:gd name="T55" fmla="*/ 2147483647 h 891"/>
              <a:gd name="T56" fmla="*/ 2147483647 w 844"/>
              <a:gd name="T57" fmla="*/ 2147483647 h 891"/>
              <a:gd name="T58" fmla="*/ 2147483647 w 844"/>
              <a:gd name="T59" fmla="*/ 2147483647 h 891"/>
              <a:gd name="T60" fmla="*/ 2147483647 w 844"/>
              <a:gd name="T61" fmla="*/ 2147483647 h 891"/>
              <a:gd name="T62" fmla="*/ 2147483647 w 844"/>
              <a:gd name="T63" fmla="*/ 2147483647 h 891"/>
              <a:gd name="T64" fmla="*/ 2147483647 w 844"/>
              <a:gd name="T65" fmla="*/ 2147483647 h 891"/>
              <a:gd name="T66" fmla="*/ 2147483647 w 844"/>
              <a:gd name="T67" fmla="*/ 2147483647 h 891"/>
              <a:gd name="T68" fmla="*/ 2147483647 w 844"/>
              <a:gd name="T69" fmla="*/ 2147483647 h 891"/>
              <a:gd name="T70" fmla="*/ 2147483647 w 844"/>
              <a:gd name="T71" fmla="*/ 2147483647 h 891"/>
              <a:gd name="T72" fmla="*/ 2147483647 w 844"/>
              <a:gd name="T73" fmla="*/ 2147483647 h 891"/>
              <a:gd name="T74" fmla="*/ 2147483647 w 844"/>
              <a:gd name="T75" fmla="*/ 2147483647 h 891"/>
              <a:gd name="T76" fmla="*/ 2147483647 w 844"/>
              <a:gd name="T77" fmla="*/ 2147483647 h 891"/>
              <a:gd name="T78" fmla="*/ 2147483647 w 844"/>
              <a:gd name="T79" fmla="*/ 2147483647 h 891"/>
              <a:gd name="T80" fmla="*/ 2147483647 w 844"/>
              <a:gd name="T81" fmla="*/ 2147483647 h 891"/>
              <a:gd name="T82" fmla="*/ 2147483647 w 844"/>
              <a:gd name="T83" fmla="*/ 2147483647 h 891"/>
              <a:gd name="T84" fmla="*/ 2147483647 w 844"/>
              <a:gd name="T85" fmla="*/ 2147483647 h 891"/>
              <a:gd name="T86" fmla="*/ 2147483647 w 844"/>
              <a:gd name="T87" fmla="*/ 2147483647 h 891"/>
              <a:gd name="T88" fmla="*/ 2147483647 w 844"/>
              <a:gd name="T89" fmla="*/ 2147483647 h 891"/>
              <a:gd name="T90" fmla="*/ 2147483647 w 844"/>
              <a:gd name="T91" fmla="*/ 2147483647 h 891"/>
              <a:gd name="T92" fmla="*/ 2147483647 w 844"/>
              <a:gd name="T93" fmla="*/ 2147483647 h 891"/>
              <a:gd name="T94" fmla="*/ 2147483647 w 844"/>
              <a:gd name="T95" fmla="*/ 2147483647 h 891"/>
              <a:gd name="T96" fmla="*/ 2147483647 w 844"/>
              <a:gd name="T97" fmla="*/ 2147483647 h 891"/>
              <a:gd name="T98" fmla="*/ 2147483647 w 844"/>
              <a:gd name="T99" fmla="*/ 2147483647 h 891"/>
              <a:gd name="T100" fmla="*/ 2147483647 w 844"/>
              <a:gd name="T101" fmla="*/ 2147483647 h 891"/>
              <a:gd name="T102" fmla="*/ 0 w 844"/>
              <a:gd name="T103" fmla="*/ 2147483647 h 891"/>
              <a:gd name="T104" fmla="*/ 2147483647 w 844"/>
              <a:gd name="T105" fmla="*/ 2147483647 h 891"/>
              <a:gd name="T106" fmla="*/ 2147483647 w 844"/>
              <a:gd name="T107" fmla="*/ 2147483647 h 891"/>
              <a:gd name="T108" fmla="*/ 2147483647 w 844"/>
              <a:gd name="T109" fmla="*/ 2147483647 h 891"/>
              <a:gd name="T110" fmla="*/ 2147483647 w 844"/>
              <a:gd name="T111" fmla="*/ 2147483647 h 891"/>
              <a:gd name="T112" fmla="*/ 2147483647 w 844"/>
              <a:gd name="T113" fmla="*/ 2147483647 h 891"/>
              <a:gd name="T114" fmla="*/ 2147483647 w 844"/>
              <a:gd name="T115" fmla="*/ 2147483647 h 8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44"/>
              <a:gd name="T175" fmla="*/ 0 h 891"/>
              <a:gd name="T176" fmla="*/ 844 w 844"/>
              <a:gd name="T177" fmla="*/ 891 h 89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44" h="891">
                <a:moveTo>
                  <a:pt x="844" y="533"/>
                </a:moveTo>
                <a:lnTo>
                  <a:pt x="842" y="537"/>
                </a:lnTo>
                <a:lnTo>
                  <a:pt x="839" y="540"/>
                </a:lnTo>
                <a:lnTo>
                  <a:pt x="837" y="543"/>
                </a:lnTo>
                <a:lnTo>
                  <a:pt x="835" y="547"/>
                </a:lnTo>
                <a:lnTo>
                  <a:pt x="832" y="550"/>
                </a:lnTo>
                <a:lnTo>
                  <a:pt x="830" y="554"/>
                </a:lnTo>
                <a:lnTo>
                  <a:pt x="828" y="557"/>
                </a:lnTo>
                <a:lnTo>
                  <a:pt x="826" y="561"/>
                </a:lnTo>
                <a:lnTo>
                  <a:pt x="823" y="564"/>
                </a:lnTo>
                <a:lnTo>
                  <a:pt x="821" y="567"/>
                </a:lnTo>
                <a:lnTo>
                  <a:pt x="819" y="571"/>
                </a:lnTo>
                <a:lnTo>
                  <a:pt x="817" y="574"/>
                </a:lnTo>
                <a:lnTo>
                  <a:pt x="815" y="578"/>
                </a:lnTo>
                <a:lnTo>
                  <a:pt x="813" y="581"/>
                </a:lnTo>
                <a:lnTo>
                  <a:pt x="811" y="585"/>
                </a:lnTo>
                <a:lnTo>
                  <a:pt x="809" y="588"/>
                </a:lnTo>
                <a:lnTo>
                  <a:pt x="807" y="592"/>
                </a:lnTo>
                <a:lnTo>
                  <a:pt x="805" y="595"/>
                </a:lnTo>
                <a:lnTo>
                  <a:pt x="804" y="599"/>
                </a:lnTo>
                <a:lnTo>
                  <a:pt x="802" y="603"/>
                </a:lnTo>
                <a:lnTo>
                  <a:pt x="800" y="606"/>
                </a:lnTo>
                <a:lnTo>
                  <a:pt x="799" y="610"/>
                </a:lnTo>
                <a:lnTo>
                  <a:pt x="797" y="614"/>
                </a:lnTo>
                <a:lnTo>
                  <a:pt x="796" y="617"/>
                </a:lnTo>
                <a:lnTo>
                  <a:pt x="795" y="621"/>
                </a:lnTo>
                <a:lnTo>
                  <a:pt x="794" y="625"/>
                </a:lnTo>
                <a:lnTo>
                  <a:pt x="793" y="629"/>
                </a:lnTo>
                <a:lnTo>
                  <a:pt x="792" y="632"/>
                </a:lnTo>
                <a:lnTo>
                  <a:pt x="791" y="635"/>
                </a:lnTo>
                <a:lnTo>
                  <a:pt x="790" y="639"/>
                </a:lnTo>
                <a:lnTo>
                  <a:pt x="790" y="643"/>
                </a:lnTo>
                <a:lnTo>
                  <a:pt x="789" y="647"/>
                </a:lnTo>
                <a:lnTo>
                  <a:pt x="789" y="650"/>
                </a:lnTo>
                <a:lnTo>
                  <a:pt x="788" y="654"/>
                </a:lnTo>
                <a:lnTo>
                  <a:pt x="788" y="658"/>
                </a:lnTo>
                <a:lnTo>
                  <a:pt x="788" y="662"/>
                </a:lnTo>
                <a:lnTo>
                  <a:pt x="788" y="666"/>
                </a:lnTo>
                <a:lnTo>
                  <a:pt x="788" y="670"/>
                </a:lnTo>
                <a:lnTo>
                  <a:pt x="788" y="674"/>
                </a:lnTo>
                <a:lnTo>
                  <a:pt x="788" y="678"/>
                </a:lnTo>
                <a:lnTo>
                  <a:pt x="788" y="683"/>
                </a:lnTo>
                <a:lnTo>
                  <a:pt x="789" y="687"/>
                </a:lnTo>
                <a:lnTo>
                  <a:pt x="789" y="691"/>
                </a:lnTo>
                <a:lnTo>
                  <a:pt x="789" y="695"/>
                </a:lnTo>
                <a:lnTo>
                  <a:pt x="790" y="699"/>
                </a:lnTo>
                <a:lnTo>
                  <a:pt x="790" y="703"/>
                </a:lnTo>
                <a:lnTo>
                  <a:pt x="791" y="707"/>
                </a:lnTo>
                <a:lnTo>
                  <a:pt x="792" y="711"/>
                </a:lnTo>
                <a:lnTo>
                  <a:pt x="792" y="714"/>
                </a:lnTo>
                <a:lnTo>
                  <a:pt x="793" y="718"/>
                </a:lnTo>
                <a:lnTo>
                  <a:pt x="793" y="722"/>
                </a:lnTo>
                <a:lnTo>
                  <a:pt x="794" y="726"/>
                </a:lnTo>
                <a:lnTo>
                  <a:pt x="795" y="730"/>
                </a:lnTo>
                <a:lnTo>
                  <a:pt x="796" y="734"/>
                </a:lnTo>
                <a:lnTo>
                  <a:pt x="796" y="738"/>
                </a:lnTo>
                <a:lnTo>
                  <a:pt x="797" y="741"/>
                </a:lnTo>
                <a:lnTo>
                  <a:pt x="798" y="745"/>
                </a:lnTo>
                <a:lnTo>
                  <a:pt x="799" y="749"/>
                </a:lnTo>
                <a:lnTo>
                  <a:pt x="799" y="753"/>
                </a:lnTo>
                <a:lnTo>
                  <a:pt x="800" y="757"/>
                </a:lnTo>
                <a:lnTo>
                  <a:pt x="801" y="761"/>
                </a:lnTo>
                <a:lnTo>
                  <a:pt x="802" y="765"/>
                </a:lnTo>
                <a:lnTo>
                  <a:pt x="802" y="769"/>
                </a:lnTo>
                <a:lnTo>
                  <a:pt x="803" y="773"/>
                </a:lnTo>
                <a:lnTo>
                  <a:pt x="803" y="777"/>
                </a:lnTo>
                <a:lnTo>
                  <a:pt x="804" y="781"/>
                </a:lnTo>
                <a:lnTo>
                  <a:pt x="804" y="785"/>
                </a:lnTo>
                <a:lnTo>
                  <a:pt x="804" y="789"/>
                </a:lnTo>
                <a:lnTo>
                  <a:pt x="804" y="793"/>
                </a:lnTo>
                <a:lnTo>
                  <a:pt x="805" y="797"/>
                </a:lnTo>
                <a:lnTo>
                  <a:pt x="805" y="801"/>
                </a:lnTo>
                <a:lnTo>
                  <a:pt x="804" y="805"/>
                </a:lnTo>
                <a:lnTo>
                  <a:pt x="804" y="809"/>
                </a:lnTo>
                <a:lnTo>
                  <a:pt x="804" y="813"/>
                </a:lnTo>
                <a:lnTo>
                  <a:pt x="804" y="817"/>
                </a:lnTo>
                <a:lnTo>
                  <a:pt x="803" y="821"/>
                </a:lnTo>
                <a:lnTo>
                  <a:pt x="802" y="825"/>
                </a:lnTo>
                <a:lnTo>
                  <a:pt x="801" y="829"/>
                </a:lnTo>
                <a:lnTo>
                  <a:pt x="800" y="833"/>
                </a:lnTo>
                <a:lnTo>
                  <a:pt x="799" y="837"/>
                </a:lnTo>
                <a:lnTo>
                  <a:pt x="798" y="842"/>
                </a:lnTo>
                <a:lnTo>
                  <a:pt x="797" y="846"/>
                </a:lnTo>
                <a:lnTo>
                  <a:pt x="795" y="850"/>
                </a:lnTo>
                <a:lnTo>
                  <a:pt x="793" y="853"/>
                </a:lnTo>
                <a:lnTo>
                  <a:pt x="792" y="857"/>
                </a:lnTo>
                <a:lnTo>
                  <a:pt x="790" y="861"/>
                </a:lnTo>
                <a:lnTo>
                  <a:pt x="788" y="864"/>
                </a:lnTo>
                <a:lnTo>
                  <a:pt x="785" y="868"/>
                </a:lnTo>
                <a:lnTo>
                  <a:pt x="783" y="871"/>
                </a:lnTo>
                <a:lnTo>
                  <a:pt x="780" y="874"/>
                </a:lnTo>
                <a:lnTo>
                  <a:pt x="778" y="877"/>
                </a:lnTo>
                <a:lnTo>
                  <a:pt x="775" y="879"/>
                </a:lnTo>
                <a:lnTo>
                  <a:pt x="772" y="882"/>
                </a:lnTo>
                <a:lnTo>
                  <a:pt x="770" y="883"/>
                </a:lnTo>
                <a:lnTo>
                  <a:pt x="767" y="885"/>
                </a:lnTo>
                <a:lnTo>
                  <a:pt x="764" y="886"/>
                </a:lnTo>
                <a:lnTo>
                  <a:pt x="760" y="888"/>
                </a:lnTo>
                <a:lnTo>
                  <a:pt x="757" y="889"/>
                </a:lnTo>
                <a:lnTo>
                  <a:pt x="753" y="890"/>
                </a:lnTo>
                <a:lnTo>
                  <a:pt x="750" y="890"/>
                </a:lnTo>
                <a:lnTo>
                  <a:pt x="746" y="891"/>
                </a:lnTo>
                <a:lnTo>
                  <a:pt x="742" y="891"/>
                </a:lnTo>
                <a:lnTo>
                  <a:pt x="738" y="891"/>
                </a:lnTo>
                <a:lnTo>
                  <a:pt x="734" y="891"/>
                </a:lnTo>
                <a:lnTo>
                  <a:pt x="730" y="891"/>
                </a:lnTo>
                <a:lnTo>
                  <a:pt x="726" y="890"/>
                </a:lnTo>
                <a:lnTo>
                  <a:pt x="721" y="890"/>
                </a:lnTo>
                <a:lnTo>
                  <a:pt x="717" y="889"/>
                </a:lnTo>
                <a:lnTo>
                  <a:pt x="713" y="888"/>
                </a:lnTo>
                <a:lnTo>
                  <a:pt x="708" y="887"/>
                </a:lnTo>
                <a:lnTo>
                  <a:pt x="704" y="886"/>
                </a:lnTo>
                <a:lnTo>
                  <a:pt x="700" y="885"/>
                </a:lnTo>
                <a:lnTo>
                  <a:pt x="696" y="884"/>
                </a:lnTo>
                <a:lnTo>
                  <a:pt x="691" y="883"/>
                </a:lnTo>
                <a:lnTo>
                  <a:pt x="687" y="882"/>
                </a:lnTo>
                <a:lnTo>
                  <a:pt x="683" y="880"/>
                </a:lnTo>
                <a:lnTo>
                  <a:pt x="679" y="879"/>
                </a:lnTo>
                <a:lnTo>
                  <a:pt x="676" y="878"/>
                </a:lnTo>
                <a:lnTo>
                  <a:pt x="672" y="877"/>
                </a:lnTo>
                <a:lnTo>
                  <a:pt x="667" y="875"/>
                </a:lnTo>
                <a:lnTo>
                  <a:pt x="663" y="874"/>
                </a:lnTo>
                <a:lnTo>
                  <a:pt x="659" y="873"/>
                </a:lnTo>
                <a:lnTo>
                  <a:pt x="655" y="871"/>
                </a:lnTo>
                <a:lnTo>
                  <a:pt x="652" y="870"/>
                </a:lnTo>
                <a:lnTo>
                  <a:pt x="648" y="869"/>
                </a:lnTo>
                <a:lnTo>
                  <a:pt x="644" y="867"/>
                </a:lnTo>
                <a:lnTo>
                  <a:pt x="640" y="866"/>
                </a:lnTo>
                <a:lnTo>
                  <a:pt x="636" y="864"/>
                </a:lnTo>
                <a:lnTo>
                  <a:pt x="633" y="863"/>
                </a:lnTo>
                <a:lnTo>
                  <a:pt x="629" y="861"/>
                </a:lnTo>
                <a:lnTo>
                  <a:pt x="625" y="860"/>
                </a:lnTo>
                <a:lnTo>
                  <a:pt x="622" y="858"/>
                </a:lnTo>
                <a:lnTo>
                  <a:pt x="618" y="857"/>
                </a:lnTo>
                <a:lnTo>
                  <a:pt x="614" y="855"/>
                </a:lnTo>
                <a:lnTo>
                  <a:pt x="611" y="854"/>
                </a:lnTo>
                <a:lnTo>
                  <a:pt x="607" y="852"/>
                </a:lnTo>
                <a:lnTo>
                  <a:pt x="604" y="851"/>
                </a:lnTo>
                <a:lnTo>
                  <a:pt x="600" y="849"/>
                </a:lnTo>
                <a:lnTo>
                  <a:pt x="597" y="847"/>
                </a:lnTo>
                <a:lnTo>
                  <a:pt x="593" y="846"/>
                </a:lnTo>
                <a:lnTo>
                  <a:pt x="590" y="844"/>
                </a:lnTo>
                <a:lnTo>
                  <a:pt x="586" y="842"/>
                </a:lnTo>
                <a:lnTo>
                  <a:pt x="583" y="841"/>
                </a:lnTo>
                <a:lnTo>
                  <a:pt x="582" y="840"/>
                </a:lnTo>
                <a:lnTo>
                  <a:pt x="578" y="838"/>
                </a:lnTo>
                <a:lnTo>
                  <a:pt x="575" y="836"/>
                </a:lnTo>
                <a:lnTo>
                  <a:pt x="571" y="835"/>
                </a:lnTo>
                <a:lnTo>
                  <a:pt x="568" y="833"/>
                </a:lnTo>
                <a:lnTo>
                  <a:pt x="564" y="831"/>
                </a:lnTo>
                <a:lnTo>
                  <a:pt x="561" y="829"/>
                </a:lnTo>
                <a:lnTo>
                  <a:pt x="558" y="827"/>
                </a:lnTo>
                <a:lnTo>
                  <a:pt x="554" y="825"/>
                </a:lnTo>
                <a:lnTo>
                  <a:pt x="551" y="823"/>
                </a:lnTo>
                <a:lnTo>
                  <a:pt x="547" y="821"/>
                </a:lnTo>
                <a:lnTo>
                  <a:pt x="544" y="819"/>
                </a:lnTo>
                <a:lnTo>
                  <a:pt x="540" y="817"/>
                </a:lnTo>
                <a:lnTo>
                  <a:pt x="537" y="815"/>
                </a:lnTo>
                <a:lnTo>
                  <a:pt x="534" y="813"/>
                </a:lnTo>
                <a:lnTo>
                  <a:pt x="530" y="811"/>
                </a:lnTo>
                <a:lnTo>
                  <a:pt x="527" y="809"/>
                </a:lnTo>
                <a:lnTo>
                  <a:pt x="523" y="807"/>
                </a:lnTo>
                <a:lnTo>
                  <a:pt x="520" y="805"/>
                </a:lnTo>
                <a:lnTo>
                  <a:pt x="517" y="803"/>
                </a:lnTo>
                <a:lnTo>
                  <a:pt x="513" y="801"/>
                </a:lnTo>
                <a:lnTo>
                  <a:pt x="510" y="799"/>
                </a:lnTo>
                <a:lnTo>
                  <a:pt x="506" y="797"/>
                </a:lnTo>
                <a:lnTo>
                  <a:pt x="503" y="794"/>
                </a:lnTo>
                <a:lnTo>
                  <a:pt x="500" y="792"/>
                </a:lnTo>
                <a:lnTo>
                  <a:pt x="496" y="790"/>
                </a:lnTo>
                <a:lnTo>
                  <a:pt x="493" y="788"/>
                </a:lnTo>
                <a:lnTo>
                  <a:pt x="489" y="786"/>
                </a:lnTo>
                <a:lnTo>
                  <a:pt x="486" y="784"/>
                </a:lnTo>
                <a:lnTo>
                  <a:pt x="482" y="781"/>
                </a:lnTo>
                <a:lnTo>
                  <a:pt x="479" y="779"/>
                </a:lnTo>
                <a:lnTo>
                  <a:pt x="476" y="777"/>
                </a:lnTo>
                <a:lnTo>
                  <a:pt x="472" y="775"/>
                </a:lnTo>
                <a:lnTo>
                  <a:pt x="469" y="773"/>
                </a:lnTo>
                <a:lnTo>
                  <a:pt x="465" y="771"/>
                </a:lnTo>
                <a:lnTo>
                  <a:pt x="462" y="768"/>
                </a:lnTo>
                <a:lnTo>
                  <a:pt x="459" y="766"/>
                </a:lnTo>
                <a:lnTo>
                  <a:pt x="455" y="764"/>
                </a:lnTo>
                <a:lnTo>
                  <a:pt x="452" y="762"/>
                </a:lnTo>
                <a:lnTo>
                  <a:pt x="448" y="760"/>
                </a:lnTo>
                <a:lnTo>
                  <a:pt x="445" y="758"/>
                </a:lnTo>
                <a:lnTo>
                  <a:pt x="441" y="755"/>
                </a:lnTo>
                <a:lnTo>
                  <a:pt x="438" y="753"/>
                </a:lnTo>
                <a:lnTo>
                  <a:pt x="434" y="751"/>
                </a:lnTo>
                <a:lnTo>
                  <a:pt x="431" y="749"/>
                </a:lnTo>
                <a:lnTo>
                  <a:pt x="427" y="747"/>
                </a:lnTo>
                <a:lnTo>
                  <a:pt x="424" y="745"/>
                </a:lnTo>
                <a:lnTo>
                  <a:pt x="421" y="743"/>
                </a:lnTo>
                <a:lnTo>
                  <a:pt x="417" y="741"/>
                </a:lnTo>
                <a:lnTo>
                  <a:pt x="414" y="739"/>
                </a:lnTo>
                <a:lnTo>
                  <a:pt x="410" y="737"/>
                </a:lnTo>
                <a:lnTo>
                  <a:pt x="407" y="735"/>
                </a:lnTo>
                <a:lnTo>
                  <a:pt x="403" y="733"/>
                </a:lnTo>
                <a:lnTo>
                  <a:pt x="400" y="731"/>
                </a:lnTo>
                <a:lnTo>
                  <a:pt x="396" y="729"/>
                </a:lnTo>
                <a:lnTo>
                  <a:pt x="392" y="727"/>
                </a:lnTo>
                <a:lnTo>
                  <a:pt x="389" y="725"/>
                </a:lnTo>
                <a:lnTo>
                  <a:pt x="385" y="723"/>
                </a:lnTo>
                <a:lnTo>
                  <a:pt x="382" y="721"/>
                </a:lnTo>
                <a:lnTo>
                  <a:pt x="378" y="719"/>
                </a:lnTo>
                <a:lnTo>
                  <a:pt x="375" y="717"/>
                </a:lnTo>
                <a:lnTo>
                  <a:pt x="371" y="716"/>
                </a:lnTo>
                <a:lnTo>
                  <a:pt x="367" y="714"/>
                </a:lnTo>
                <a:lnTo>
                  <a:pt x="364" y="712"/>
                </a:lnTo>
                <a:lnTo>
                  <a:pt x="360" y="710"/>
                </a:lnTo>
                <a:lnTo>
                  <a:pt x="357" y="709"/>
                </a:lnTo>
                <a:lnTo>
                  <a:pt x="353" y="707"/>
                </a:lnTo>
                <a:lnTo>
                  <a:pt x="349" y="705"/>
                </a:lnTo>
                <a:lnTo>
                  <a:pt x="346" y="704"/>
                </a:lnTo>
                <a:lnTo>
                  <a:pt x="342" y="702"/>
                </a:lnTo>
                <a:lnTo>
                  <a:pt x="338" y="700"/>
                </a:lnTo>
                <a:lnTo>
                  <a:pt x="335" y="699"/>
                </a:lnTo>
                <a:lnTo>
                  <a:pt x="331" y="697"/>
                </a:lnTo>
                <a:lnTo>
                  <a:pt x="327" y="696"/>
                </a:lnTo>
                <a:lnTo>
                  <a:pt x="324" y="694"/>
                </a:lnTo>
                <a:lnTo>
                  <a:pt x="320" y="693"/>
                </a:lnTo>
                <a:lnTo>
                  <a:pt x="316" y="692"/>
                </a:lnTo>
                <a:lnTo>
                  <a:pt x="312" y="690"/>
                </a:lnTo>
                <a:lnTo>
                  <a:pt x="309" y="689"/>
                </a:lnTo>
                <a:lnTo>
                  <a:pt x="305" y="688"/>
                </a:lnTo>
                <a:lnTo>
                  <a:pt x="302" y="687"/>
                </a:lnTo>
                <a:lnTo>
                  <a:pt x="298" y="686"/>
                </a:lnTo>
                <a:lnTo>
                  <a:pt x="294" y="685"/>
                </a:lnTo>
                <a:lnTo>
                  <a:pt x="290" y="684"/>
                </a:lnTo>
                <a:lnTo>
                  <a:pt x="286" y="682"/>
                </a:lnTo>
                <a:lnTo>
                  <a:pt x="283" y="681"/>
                </a:lnTo>
                <a:lnTo>
                  <a:pt x="279" y="680"/>
                </a:lnTo>
                <a:lnTo>
                  <a:pt x="275" y="679"/>
                </a:lnTo>
                <a:lnTo>
                  <a:pt x="271" y="678"/>
                </a:lnTo>
                <a:lnTo>
                  <a:pt x="267" y="677"/>
                </a:lnTo>
                <a:lnTo>
                  <a:pt x="263" y="676"/>
                </a:lnTo>
                <a:lnTo>
                  <a:pt x="259" y="675"/>
                </a:lnTo>
                <a:lnTo>
                  <a:pt x="255" y="674"/>
                </a:lnTo>
                <a:lnTo>
                  <a:pt x="252" y="673"/>
                </a:lnTo>
                <a:lnTo>
                  <a:pt x="248" y="672"/>
                </a:lnTo>
                <a:lnTo>
                  <a:pt x="244" y="671"/>
                </a:lnTo>
                <a:lnTo>
                  <a:pt x="240" y="670"/>
                </a:lnTo>
                <a:lnTo>
                  <a:pt x="236" y="669"/>
                </a:lnTo>
                <a:lnTo>
                  <a:pt x="232" y="668"/>
                </a:lnTo>
                <a:lnTo>
                  <a:pt x="228" y="667"/>
                </a:lnTo>
                <a:lnTo>
                  <a:pt x="225" y="666"/>
                </a:lnTo>
                <a:lnTo>
                  <a:pt x="221" y="665"/>
                </a:lnTo>
                <a:lnTo>
                  <a:pt x="217" y="663"/>
                </a:lnTo>
                <a:lnTo>
                  <a:pt x="213" y="662"/>
                </a:lnTo>
                <a:lnTo>
                  <a:pt x="209" y="661"/>
                </a:lnTo>
                <a:lnTo>
                  <a:pt x="205" y="660"/>
                </a:lnTo>
                <a:lnTo>
                  <a:pt x="202" y="658"/>
                </a:lnTo>
                <a:lnTo>
                  <a:pt x="198" y="657"/>
                </a:lnTo>
                <a:lnTo>
                  <a:pt x="194" y="656"/>
                </a:lnTo>
                <a:lnTo>
                  <a:pt x="191" y="654"/>
                </a:lnTo>
                <a:lnTo>
                  <a:pt x="187" y="653"/>
                </a:lnTo>
                <a:lnTo>
                  <a:pt x="184" y="651"/>
                </a:lnTo>
                <a:lnTo>
                  <a:pt x="180" y="650"/>
                </a:lnTo>
                <a:lnTo>
                  <a:pt x="176" y="648"/>
                </a:lnTo>
                <a:lnTo>
                  <a:pt x="173" y="646"/>
                </a:lnTo>
                <a:lnTo>
                  <a:pt x="169" y="644"/>
                </a:lnTo>
                <a:lnTo>
                  <a:pt x="165" y="643"/>
                </a:lnTo>
                <a:lnTo>
                  <a:pt x="162" y="641"/>
                </a:lnTo>
                <a:lnTo>
                  <a:pt x="158" y="639"/>
                </a:lnTo>
                <a:lnTo>
                  <a:pt x="155" y="637"/>
                </a:lnTo>
                <a:lnTo>
                  <a:pt x="151" y="635"/>
                </a:lnTo>
                <a:lnTo>
                  <a:pt x="148" y="633"/>
                </a:lnTo>
                <a:lnTo>
                  <a:pt x="144" y="630"/>
                </a:lnTo>
                <a:lnTo>
                  <a:pt x="141" y="628"/>
                </a:lnTo>
                <a:lnTo>
                  <a:pt x="137" y="626"/>
                </a:lnTo>
                <a:lnTo>
                  <a:pt x="134" y="624"/>
                </a:lnTo>
                <a:lnTo>
                  <a:pt x="131" y="621"/>
                </a:lnTo>
                <a:lnTo>
                  <a:pt x="127" y="619"/>
                </a:lnTo>
                <a:lnTo>
                  <a:pt x="124" y="617"/>
                </a:lnTo>
                <a:lnTo>
                  <a:pt x="121" y="614"/>
                </a:lnTo>
                <a:lnTo>
                  <a:pt x="118" y="612"/>
                </a:lnTo>
                <a:lnTo>
                  <a:pt x="114" y="609"/>
                </a:lnTo>
                <a:lnTo>
                  <a:pt x="111" y="607"/>
                </a:lnTo>
                <a:lnTo>
                  <a:pt x="108" y="604"/>
                </a:lnTo>
                <a:lnTo>
                  <a:pt x="105" y="601"/>
                </a:lnTo>
                <a:lnTo>
                  <a:pt x="102" y="599"/>
                </a:lnTo>
                <a:lnTo>
                  <a:pt x="99" y="596"/>
                </a:lnTo>
                <a:lnTo>
                  <a:pt x="96" y="593"/>
                </a:lnTo>
                <a:lnTo>
                  <a:pt x="93" y="590"/>
                </a:lnTo>
                <a:lnTo>
                  <a:pt x="91" y="587"/>
                </a:lnTo>
                <a:lnTo>
                  <a:pt x="88" y="584"/>
                </a:lnTo>
                <a:lnTo>
                  <a:pt x="85" y="581"/>
                </a:lnTo>
                <a:lnTo>
                  <a:pt x="82" y="578"/>
                </a:lnTo>
                <a:lnTo>
                  <a:pt x="80" y="575"/>
                </a:lnTo>
                <a:lnTo>
                  <a:pt x="77" y="572"/>
                </a:lnTo>
                <a:lnTo>
                  <a:pt x="75" y="569"/>
                </a:lnTo>
                <a:lnTo>
                  <a:pt x="72" y="566"/>
                </a:lnTo>
                <a:lnTo>
                  <a:pt x="70" y="563"/>
                </a:lnTo>
                <a:lnTo>
                  <a:pt x="68" y="560"/>
                </a:lnTo>
                <a:lnTo>
                  <a:pt x="65" y="557"/>
                </a:lnTo>
                <a:lnTo>
                  <a:pt x="63" y="553"/>
                </a:lnTo>
                <a:lnTo>
                  <a:pt x="61" y="550"/>
                </a:lnTo>
                <a:lnTo>
                  <a:pt x="59" y="547"/>
                </a:lnTo>
                <a:lnTo>
                  <a:pt x="57" y="543"/>
                </a:lnTo>
                <a:lnTo>
                  <a:pt x="55" y="540"/>
                </a:lnTo>
                <a:lnTo>
                  <a:pt x="53" y="536"/>
                </a:lnTo>
                <a:lnTo>
                  <a:pt x="51" y="533"/>
                </a:lnTo>
                <a:lnTo>
                  <a:pt x="49" y="529"/>
                </a:lnTo>
                <a:lnTo>
                  <a:pt x="47" y="526"/>
                </a:lnTo>
                <a:lnTo>
                  <a:pt x="45" y="522"/>
                </a:lnTo>
                <a:lnTo>
                  <a:pt x="43" y="518"/>
                </a:lnTo>
                <a:lnTo>
                  <a:pt x="41" y="515"/>
                </a:lnTo>
                <a:lnTo>
                  <a:pt x="40" y="511"/>
                </a:lnTo>
                <a:lnTo>
                  <a:pt x="38" y="508"/>
                </a:lnTo>
                <a:lnTo>
                  <a:pt x="37" y="504"/>
                </a:lnTo>
                <a:lnTo>
                  <a:pt x="35" y="500"/>
                </a:lnTo>
                <a:lnTo>
                  <a:pt x="34" y="496"/>
                </a:lnTo>
                <a:lnTo>
                  <a:pt x="32" y="493"/>
                </a:lnTo>
                <a:lnTo>
                  <a:pt x="31" y="489"/>
                </a:lnTo>
                <a:lnTo>
                  <a:pt x="29" y="485"/>
                </a:lnTo>
                <a:lnTo>
                  <a:pt x="28" y="481"/>
                </a:lnTo>
                <a:lnTo>
                  <a:pt x="27" y="477"/>
                </a:lnTo>
                <a:lnTo>
                  <a:pt x="25" y="474"/>
                </a:lnTo>
                <a:lnTo>
                  <a:pt x="24" y="470"/>
                </a:lnTo>
                <a:lnTo>
                  <a:pt x="23" y="466"/>
                </a:lnTo>
                <a:lnTo>
                  <a:pt x="22" y="462"/>
                </a:lnTo>
                <a:lnTo>
                  <a:pt x="21" y="458"/>
                </a:lnTo>
                <a:lnTo>
                  <a:pt x="20" y="454"/>
                </a:lnTo>
                <a:lnTo>
                  <a:pt x="19" y="450"/>
                </a:lnTo>
                <a:lnTo>
                  <a:pt x="18" y="446"/>
                </a:lnTo>
                <a:lnTo>
                  <a:pt x="17" y="442"/>
                </a:lnTo>
                <a:lnTo>
                  <a:pt x="16" y="438"/>
                </a:lnTo>
                <a:lnTo>
                  <a:pt x="15" y="433"/>
                </a:lnTo>
                <a:lnTo>
                  <a:pt x="14" y="429"/>
                </a:lnTo>
                <a:lnTo>
                  <a:pt x="13" y="425"/>
                </a:lnTo>
                <a:lnTo>
                  <a:pt x="12" y="421"/>
                </a:lnTo>
                <a:lnTo>
                  <a:pt x="11" y="418"/>
                </a:lnTo>
                <a:lnTo>
                  <a:pt x="11" y="414"/>
                </a:lnTo>
                <a:lnTo>
                  <a:pt x="10" y="410"/>
                </a:lnTo>
                <a:lnTo>
                  <a:pt x="9" y="406"/>
                </a:lnTo>
                <a:lnTo>
                  <a:pt x="9" y="402"/>
                </a:lnTo>
                <a:lnTo>
                  <a:pt x="8" y="398"/>
                </a:lnTo>
                <a:lnTo>
                  <a:pt x="7" y="394"/>
                </a:lnTo>
                <a:lnTo>
                  <a:pt x="7" y="390"/>
                </a:lnTo>
                <a:lnTo>
                  <a:pt x="6" y="386"/>
                </a:lnTo>
                <a:lnTo>
                  <a:pt x="6" y="382"/>
                </a:lnTo>
                <a:lnTo>
                  <a:pt x="5" y="378"/>
                </a:lnTo>
                <a:lnTo>
                  <a:pt x="5" y="374"/>
                </a:lnTo>
                <a:lnTo>
                  <a:pt x="4" y="370"/>
                </a:lnTo>
                <a:lnTo>
                  <a:pt x="4" y="366"/>
                </a:lnTo>
                <a:lnTo>
                  <a:pt x="4" y="362"/>
                </a:lnTo>
                <a:lnTo>
                  <a:pt x="3" y="358"/>
                </a:lnTo>
                <a:lnTo>
                  <a:pt x="3" y="354"/>
                </a:lnTo>
                <a:lnTo>
                  <a:pt x="3" y="350"/>
                </a:lnTo>
                <a:lnTo>
                  <a:pt x="2" y="346"/>
                </a:lnTo>
                <a:lnTo>
                  <a:pt x="2" y="342"/>
                </a:lnTo>
                <a:lnTo>
                  <a:pt x="2" y="338"/>
                </a:lnTo>
                <a:lnTo>
                  <a:pt x="2" y="334"/>
                </a:lnTo>
                <a:lnTo>
                  <a:pt x="1" y="330"/>
                </a:lnTo>
                <a:lnTo>
                  <a:pt x="1" y="326"/>
                </a:lnTo>
                <a:lnTo>
                  <a:pt x="1" y="322"/>
                </a:lnTo>
                <a:lnTo>
                  <a:pt x="1" y="318"/>
                </a:lnTo>
                <a:lnTo>
                  <a:pt x="1" y="314"/>
                </a:lnTo>
                <a:lnTo>
                  <a:pt x="1" y="310"/>
                </a:lnTo>
                <a:lnTo>
                  <a:pt x="1" y="306"/>
                </a:lnTo>
                <a:lnTo>
                  <a:pt x="0" y="302"/>
                </a:lnTo>
                <a:lnTo>
                  <a:pt x="0" y="298"/>
                </a:lnTo>
                <a:lnTo>
                  <a:pt x="0" y="294"/>
                </a:lnTo>
                <a:lnTo>
                  <a:pt x="0" y="290"/>
                </a:lnTo>
                <a:lnTo>
                  <a:pt x="0" y="286"/>
                </a:lnTo>
                <a:lnTo>
                  <a:pt x="0" y="282"/>
                </a:lnTo>
                <a:lnTo>
                  <a:pt x="1" y="278"/>
                </a:lnTo>
                <a:lnTo>
                  <a:pt x="1" y="274"/>
                </a:lnTo>
                <a:lnTo>
                  <a:pt x="1" y="270"/>
                </a:lnTo>
                <a:lnTo>
                  <a:pt x="1" y="266"/>
                </a:lnTo>
                <a:lnTo>
                  <a:pt x="1" y="262"/>
                </a:lnTo>
                <a:lnTo>
                  <a:pt x="1" y="258"/>
                </a:lnTo>
                <a:lnTo>
                  <a:pt x="1" y="254"/>
                </a:lnTo>
                <a:lnTo>
                  <a:pt x="1" y="250"/>
                </a:lnTo>
                <a:lnTo>
                  <a:pt x="1" y="246"/>
                </a:lnTo>
                <a:lnTo>
                  <a:pt x="2" y="242"/>
                </a:lnTo>
                <a:lnTo>
                  <a:pt x="2" y="238"/>
                </a:lnTo>
                <a:lnTo>
                  <a:pt x="2" y="234"/>
                </a:lnTo>
                <a:lnTo>
                  <a:pt x="2" y="230"/>
                </a:lnTo>
                <a:lnTo>
                  <a:pt x="3" y="226"/>
                </a:lnTo>
                <a:lnTo>
                  <a:pt x="3" y="222"/>
                </a:lnTo>
                <a:lnTo>
                  <a:pt x="3" y="218"/>
                </a:lnTo>
                <a:lnTo>
                  <a:pt x="3" y="214"/>
                </a:lnTo>
                <a:lnTo>
                  <a:pt x="4" y="210"/>
                </a:lnTo>
                <a:lnTo>
                  <a:pt x="4" y="206"/>
                </a:lnTo>
                <a:lnTo>
                  <a:pt x="4" y="202"/>
                </a:lnTo>
                <a:lnTo>
                  <a:pt x="4" y="198"/>
                </a:lnTo>
                <a:lnTo>
                  <a:pt x="5" y="194"/>
                </a:lnTo>
                <a:lnTo>
                  <a:pt x="5" y="190"/>
                </a:lnTo>
                <a:lnTo>
                  <a:pt x="5" y="186"/>
                </a:lnTo>
                <a:lnTo>
                  <a:pt x="6" y="182"/>
                </a:lnTo>
                <a:lnTo>
                  <a:pt x="6" y="178"/>
                </a:lnTo>
                <a:lnTo>
                  <a:pt x="6" y="174"/>
                </a:lnTo>
                <a:lnTo>
                  <a:pt x="7" y="170"/>
                </a:lnTo>
                <a:lnTo>
                  <a:pt x="7" y="166"/>
                </a:lnTo>
                <a:lnTo>
                  <a:pt x="8" y="162"/>
                </a:lnTo>
                <a:lnTo>
                  <a:pt x="8" y="158"/>
                </a:lnTo>
                <a:lnTo>
                  <a:pt x="8" y="154"/>
                </a:lnTo>
                <a:lnTo>
                  <a:pt x="9" y="150"/>
                </a:lnTo>
                <a:lnTo>
                  <a:pt x="9" y="146"/>
                </a:lnTo>
                <a:lnTo>
                  <a:pt x="9" y="142"/>
                </a:lnTo>
                <a:lnTo>
                  <a:pt x="10" y="138"/>
                </a:lnTo>
                <a:lnTo>
                  <a:pt x="10" y="134"/>
                </a:lnTo>
                <a:lnTo>
                  <a:pt x="11" y="130"/>
                </a:lnTo>
                <a:lnTo>
                  <a:pt x="11" y="125"/>
                </a:lnTo>
                <a:lnTo>
                  <a:pt x="12" y="121"/>
                </a:lnTo>
                <a:lnTo>
                  <a:pt x="12" y="117"/>
                </a:lnTo>
                <a:lnTo>
                  <a:pt x="12" y="113"/>
                </a:lnTo>
                <a:lnTo>
                  <a:pt x="13" y="109"/>
                </a:lnTo>
                <a:lnTo>
                  <a:pt x="13" y="105"/>
                </a:lnTo>
                <a:lnTo>
                  <a:pt x="13" y="103"/>
                </a:lnTo>
                <a:lnTo>
                  <a:pt x="34" y="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4" name="Line 306">
            <a:extLst>
              <a:ext uri="{FF2B5EF4-FFF2-40B4-BE49-F238E27FC236}">
                <a16:creationId xmlns="" xmlns:a16="http://schemas.microsoft.com/office/drawing/2014/main" id="{C2F5253B-0C61-D04D-BCE0-CE03CAD6D7D6}"/>
              </a:ext>
            </a:extLst>
          </p:cNvPr>
          <p:cNvSpPr>
            <a:spLocks noChangeShapeType="1"/>
          </p:cNvSpPr>
          <p:nvPr/>
        </p:nvSpPr>
        <p:spPr bwMode="auto">
          <a:xfrm>
            <a:off x="3441571" y="5122055"/>
            <a:ext cx="73025" cy="158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 name="Line 307">
            <a:extLst>
              <a:ext uri="{FF2B5EF4-FFF2-40B4-BE49-F238E27FC236}">
                <a16:creationId xmlns="" xmlns:a16="http://schemas.microsoft.com/office/drawing/2014/main" id="{69DC2B7B-3C83-B641-A14E-405CE6002EDF}"/>
              </a:ext>
            </a:extLst>
          </p:cNvPr>
          <p:cNvSpPr>
            <a:spLocks noChangeShapeType="1"/>
          </p:cNvSpPr>
          <p:nvPr/>
        </p:nvSpPr>
        <p:spPr bwMode="auto">
          <a:xfrm>
            <a:off x="3478083" y="5085543"/>
            <a:ext cx="1588" cy="7143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6" name="Line 308">
            <a:extLst>
              <a:ext uri="{FF2B5EF4-FFF2-40B4-BE49-F238E27FC236}">
                <a16:creationId xmlns="" xmlns:a16="http://schemas.microsoft.com/office/drawing/2014/main" id="{8931584A-6155-CF4A-8947-5389DAD445EB}"/>
              </a:ext>
            </a:extLst>
          </p:cNvPr>
          <p:cNvSpPr>
            <a:spLocks noChangeShapeType="1"/>
          </p:cNvSpPr>
          <p:nvPr/>
        </p:nvSpPr>
        <p:spPr bwMode="auto">
          <a:xfrm>
            <a:off x="3816221" y="4055255"/>
            <a:ext cx="71438" cy="158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7" name="Line 309">
            <a:extLst>
              <a:ext uri="{FF2B5EF4-FFF2-40B4-BE49-F238E27FC236}">
                <a16:creationId xmlns="" xmlns:a16="http://schemas.microsoft.com/office/drawing/2014/main" id="{359477D8-31CC-D84E-B4D5-4B69FA1EBA9E}"/>
              </a:ext>
            </a:extLst>
          </p:cNvPr>
          <p:cNvSpPr>
            <a:spLocks noChangeShapeType="1"/>
          </p:cNvSpPr>
          <p:nvPr/>
        </p:nvSpPr>
        <p:spPr bwMode="auto">
          <a:xfrm>
            <a:off x="3852733" y="4020330"/>
            <a:ext cx="1588" cy="7143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8" name="Line 310">
            <a:extLst>
              <a:ext uri="{FF2B5EF4-FFF2-40B4-BE49-F238E27FC236}">
                <a16:creationId xmlns="" xmlns:a16="http://schemas.microsoft.com/office/drawing/2014/main" id="{AE30A8D0-3BDF-884C-BBE6-C7C2E41AF6F5}"/>
              </a:ext>
            </a:extLst>
          </p:cNvPr>
          <p:cNvSpPr>
            <a:spLocks noChangeShapeType="1"/>
          </p:cNvSpPr>
          <p:nvPr/>
        </p:nvSpPr>
        <p:spPr bwMode="auto">
          <a:xfrm>
            <a:off x="3287583" y="3961593"/>
            <a:ext cx="71438" cy="158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9" name="Line 311">
            <a:extLst>
              <a:ext uri="{FF2B5EF4-FFF2-40B4-BE49-F238E27FC236}">
                <a16:creationId xmlns="" xmlns:a16="http://schemas.microsoft.com/office/drawing/2014/main" id="{CF70A8DC-AABA-164F-97AE-B3ACF63BB5BF}"/>
              </a:ext>
            </a:extLst>
          </p:cNvPr>
          <p:cNvSpPr>
            <a:spLocks noChangeShapeType="1"/>
          </p:cNvSpPr>
          <p:nvPr/>
        </p:nvSpPr>
        <p:spPr bwMode="auto">
          <a:xfrm>
            <a:off x="3322508" y="3926668"/>
            <a:ext cx="1588" cy="7143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0" name="Line 312">
            <a:extLst>
              <a:ext uri="{FF2B5EF4-FFF2-40B4-BE49-F238E27FC236}">
                <a16:creationId xmlns="" xmlns:a16="http://schemas.microsoft.com/office/drawing/2014/main" id="{C743E935-BF92-9B46-9332-4B750983B8DF}"/>
              </a:ext>
            </a:extLst>
          </p:cNvPr>
          <p:cNvSpPr>
            <a:spLocks noChangeShapeType="1"/>
          </p:cNvSpPr>
          <p:nvPr/>
        </p:nvSpPr>
        <p:spPr bwMode="auto">
          <a:xfrm>
            <a:off x="590422" y="2231218"/>
            <a:ext cx="71438" cy="158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1" name="Line 313">
            <a:extLst>
              <a:ext uri="{FF2B5EF4-FFF2-40B4-BE49-F238E27FC236}">
                <a16:creationId xmlns="" xmlns:a16="http://schemas.microsoft.com/office/drawing/2014/main" id="{0ECAB8A2-BA34-7C40-BA11-6B0DBF6BF7B3}"/>
              </a:ext>
            </a:extLst>
          </p:cNvPr>
          <p:cNvSpPr>
            <a:spLocks noChangeShapeType="1"/>
          </p:cNvSpPr>
          <p:nvPr/>
        </p:nvSpPr>
        <p:spPr bwMode="auto">
          <a:xfrm>
            <a:off x="626934" y="2194706"/>
            <a:ext cx="1588" cy="7143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2" name="Rectangle 314">
            <a:extLst>
              <a:ext uri="{FF2B5EF4-FFF2-40B4-BE49-F238E27FC236}">
                <a16:creationId xmlns="" xmlns:a16="http://schemas.microsoft.com/office/drawing/2014/main" id="{CB194E08-B2A8-0E4F-ABAD-628715BACB0D}"/>
              </a:ext>
            </a:extLst>
          </p:cNvPr>
          <p:cNvSpPr>
            <a:spLocks noChangeArrowheads="1"/>
          </p:cNvSpPr>
          <p:nvPr/>
        </p:nvSpPr>
        <p:spPr bwMode="auto">
          <a:xfrm>
            <a:off x="1587372" y="3821893"/>
            <a:ext cx="61913" cy="60325"/>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13" name="Rectangle 315">
            <a:extLst>
              <a:ext uri="{FF2B5EF4-FFF2-40B4-BE49-F238E27FC236}">
                <a16:creationId xmlns="" xmlns:a16="http://schemas.microsoft.com/office/drawing/2014/main" id="{63322593-6AA2-614B-A061-1407244EC8EE}"/>
              </a:ext>
            </a:extLst>
          </p:cNvPr>
          <p:cNvSpPr>
            <a:spLocks noChangeArrowheads="1"/>
          </p:cNvSpPr>
          <p:nvPr/>
        </p:nvSpPr>
        <p:spPr bwMode="auto">
          <a:xfrm>
            <a:off x="4143246" y="3713944"/>
            <a:ext cx="61913" cy="60325"/>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14" name="Rectangle 316">
            <a:extLst>
              <a:ext uri="{FF2B5EF4-FFF2-40B4-BE49-F238E27FC236}">
                <a16:creationId xmlns="" xmlns:a16="http://schemas.microsoft.com/office/drawing/2014/main" id="{62699F13-9463-814C-AAF8-BD02EBF68B3B}"/>
              </a:ext>
            </a:extLst>
          </p:cNvPr>
          <p:cNvSpPr>
            <a:spLocks noChangeArrowheads="1"/>
          </p:cNvSpPr>
          <p:nvPr/>
        </p:nvSpPr>
        <p:spPr bwMode="auto">
          <a:xfrm>
            <a:off x="1612772" y="1405718"/>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15" name="Rectangle 317">
            <a:extLst>
              <a:ext uri="{FF2B5EF4-FFF2-40B4-BE49-F238E27FC236}">
                <a16:creationId xmlns="" xmlns:a16="http://schemas.microsoft.com/office/drawing/2014/main" id="{DAABA238-82F0-0D42-B073-9B9340259FD9}"/>
              </a:ext>
            </a:extLst>
          </p:cNvPr>
          <p:cNvSpPr>
            <a:spLocks noChangeArrowheads="1"/>
          </p:cNvSpPr>
          <p:nvPr/>
        </p:nvSpPr>
        <p:spPr bwMode="auto">
          <a:xfrm>
            <a:off x="2149347" y="2280431"/>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16" name="Rectangle 318">
            <a:extLst>
              <a:ext uri="{FF2B5EF4-FFF2-40B4-BE49-F238E27FC236}">
                <a16:creationId xmlns="" xmlns:a16="http://schemas.microsoft.com/office/drawing/2014/main" id="{FE51EA70-F0DC-294C-BE2E-5B4C875D0737}"/>
              </a:ext>
            </a:extLst>
          </p:cNvPr>
          <p:cNvSpPr>
            <a:spLocks noChangeArrowheads="1"/>
          </p:cNvSpPr>
          <p:nvPr/>
        </p:nvSpPr>
        <p:spPr bwMode="auto">
          <a:xfrm>
            <a:off x="2274759" y="3044019"/>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17" name="Rectangle 319">
            <a:extLst>
              <a:ext uri="{FF2B5EF4-FFF2-40B4-BE49-F238E27FC236}">
                <a16:creationId xmlns="" xmlns:a16="http://schemas.microsoft.com/office/drawing/2014/main" id="{87136078-BE30-974A-9291-B2245E50D0A9}"/>
              </a:ext>
            </a:extLst>
          </p:cNvPr>
          <p:cNvSpPr>
            <a:spLocks noChangeArrowheads="1"/>
          </p:cNvSpPr>
          <p:nvPr/>
        </p:nvSpPr>
        <p:spPr bwMode="auto">
          <a:xfrm>
            <a:off x="3489196" y="2201056"/>
            <a:ext cx="60325"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18" name="Rectangle 320">
            <a:extLst>
              <a:ext uri="{FF2B5EF4-FFF2-40B4-BE49-F238E27FC236}">
                <a16:creationId xmlns="" xmlns:a16="http://schemas.microsoft.com/office/drawing/2014/main" id="{849C3CD6-926B-E345-B65B-0353E5534638}"/>
              </a:ext>
            </a:extLst>
          </p:cNvPr>
          <p:cNvSpPr>
            <a:spLocks noChangeArrowheads="1"/>
          </p:cNvSpPr>
          <p:nvPr/>
        </p:nvSpPr>
        <p:spPr bwMode="auto">
          <a:xfrm>
            <a:off x="4143246" y="1308881"/>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19" name="Rectangle 321">
            <a:extLst>
              <a:ext uri="{FF2B5EF4-FFF2-40B4-BE49-F238E27FC236}">
                <a16:creationId xmlns="" xmlns:a16="http://schemas.microsoft.com/office/drawing/2014/main" id="{7DCE84D7-6C56-9B46-A055-009734E9A757}"/>
              </a:ext>
            </a:extLst>
          </p:cNvPr>
          <p:cNvSpPr>
            <a:spLocks noChangeArrowheads="1"/>
          </p:cNvSpPr>
          <p:nvPr/>
        </p:nvSpPr>
        <p:spPr bwMode="auto">
          <a:xfrm>
            <a:off x="3819396" y="4231468"/>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20" name="Rectangle 322">
            <a:extLst>
              <a:ext uri="{FF2B5EF4-FFF2-40B4-BE49-F238E27FC236}">
                <a16:creationId xmlns="" xmlns:a16="http://schemas.microsoft.com/office/drawing/2014/main" id="{72799ECB-B39D-234D-A7EE-DB721C57377B}"/>
              </a:ext>
            </a:extLst>
          </p:cNvPr>
          <p:cNvSpPr>
            <a:spLocks noChangeArrowheads="1"/>
          </p:cNvSpPr>
          <p:nvPr/>
        </p:nvSpPr>
        <p:spPr bwMode="auto">
          <a:xfrm>
            <a:off x="607884" y="2910669"/>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21" name="Rectangle 323">
            <a:extLst>
              <a:ext uri="{FF2B5EF4-FFF2-40B4-BE49-F238E27FC236}">
                <a16:creationId xmlns="" xmlns:a16="http://schemas.microsoft.com/office/drawing/2014/main" id="{B2CD03EA-E438-6E40-B2EA-DD3E3D391C1D}"/>
              </a:ext>
            </a:extLst>
          </p:cNvPr>
          <p:cNvSpPr>
            <a:spLocks noChangeArrowheads="1"/>
          </p:cNvSpPr>
          <p:nvPr/>
        </p:nvSpPr>
        <p:spPr bwMode="auto">
          <a:xfrm>
            <a:off x="1001584" y="2450293"/>
            <a:ext cx="60325" cy="60325"/>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22" name="Rectangle 324">
            <a:extLst>
              <a:ext uri="{FF2B5EF4-FFF2-40B4-BE49-F238E27FC236}">
                <a16:creationId xmlns="" xmlns:a16="http://schemas.microsoft.com/office/drawing/2014/main" id="{2A12BB08-CC16-9D4E-A5D0-99710C0D7B93}"/>
              </a:ext>
            </a:extLst>
          </p:cNvPr>
          <p:cNvSpPr>
            <a:spLocks noChangeArrowheads="1"/>
          </p:cNvSpPr>
          <p:nvPr/>
        </p:nvSpPr>
        <p:spPr bwMode="auto">
          <a:xfrm>
            <a:off x="601534" y="2201056"/>
            <a:ext cx="60325"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23" name="Freeform 325">
            <a:extLst>
              <a:ext uri="{FF2B5EF4-FFF2-40B4-BE49-F238E27FC236}">
                <a16:creationId xmlns="" xmlns:a16="http://schemas.microsoft.com/office/drawing/2014/main" id="{042FEC9D-4FA7-0B4C-927D-8FB29976B89A}"/>
              </a:ext>
            </a:extLst>
          </p:cNvPr>
          <p:cNvSpPr>
            <a:spLocks/>
          </p:cNvSpPr>
          <p:nvPr/>
        </p:nvSpPr>
        <p:spPr bwMode="auto">
          <a:xfrm>
            <a:off x="3276471" y="1312056"/>
            <a:ext cx="247650" cy="925513"/>
          </a:xfrm>
          <a:custGeom>
            <a:avLst/>
            <a:gdLst>
              <a:gd name="T0" fmla="*/ 2147483647 w 69"/>
              <a:gd name="T1" fmla="*/ 2147483647 h 257"/>
              <a:gd name="T2" fmla="*/ 2147483647 w 69"/>
              <a:gd name="T3" fmla="*/ 2147483647 h 257"/>
              <a:gd name="T4" fmla="*/ 2147483647 w 69"/>
              <a:gd name="T5" fmla="*/ 2147483647 h 257"/>
              <a:gd name="T6" fmla="*/ 2147483647 w 69"/>
              <a:gd name="T7" fmla="*/ 2147483647 h 257"/>
              <a:gd name="T8" fmla="*/ 2147483647 w 69"/>
              <a:gd name="T9" fmla="*/ 2147483647 h 257"/>
              <a:gd name="T10" fmla="*/ 2147483647 w 69"/>
              <a:gd name="T11" fmla="*/ 2147483647 h 257"/>
              <a:gd name="T12" fmla="*/ 2147483647 w 69"/>
              <a:gd name="T13" fmla="*/ 2147483647 h 257"/>
              <a:gd name="T14" fmla="*/ 2147483647 w 69"/>
              <a:gd name="T15" fmla="*/ 2147483647 h 257"/>
              <a:gd name="T16" fmla="*/ 2147483647 w 69"/>
              <a:gd name="T17" fmla="*/ 2147483647 h 257"/>
              <a:gd name="T18" fmla="*/ 2147483647 w 69"/>
              <a:gd name="T19" fmla="*/ 2147483647 h 257"/>
              <a:gd name="T20" fmla="*/ 2147483647 w 69"/>
              <a:gd name="T21" fmla="*/ 2147483647 h 257"/>
              <a:gd name="T22" fmla="*/ 2147483647 w 69"/>
              <a:gd name="T23" fmla="*/ 2147483647 h 257"/>
              <a:gd name="T24" fmla="*/ 2147483647 w 69"/>
              <a:gd name="T25" fmla="*/ 2147483647 h 257"/>
              <a:gd name="T26" fmla="*/ 2147483647 w 69"/>
              <a:gd name="T27" fmla="*/ 2147483647 h 257"/>
              <a:gd name="T28" fmla="*/ 2147483647 w 69"/>
              <a:gd name="T29" fmla="*/ 2147483647 h 257"/>
              <a:gd name="T30" fmla="*/ 2147483647 w 69"/>
              <a:gd name="T31" fmla="*/ 2147483647 h 257"/>
              <a:gd name="T32" fmla="*/ 2147483647 w 69"/>
              <a:gd name="T33" fmla="*/ 2147483647 h 257"/>
              <a:gd name="T34" fmla="*/ 2147483647 w 69"/>
              <a:gd name="T35" fmla="*/ 2147483647 h 257"/>
              <a:gd name="T36" fmla="*/ 2147483647 w 69"/>
              <a:gd name="T37" fmla="*/ 2147483647 h 257"/>
              <a:gd name="T38" fmla="*/ 2147483647 w 69"/>
              <a:gd name="T39" fmla="*/ 2147483647 h 257"/>
              <a:gd name="T40" fmla="*/ 2147483647 w 69"/>
              <a:gd name="T41" fmla="*/ 2147483647 h 257"/>
              <a:gd name="T42" fmla="*/ 2147483647 w 69"/>
              <a:gd name="T43" fmla="*/ 2147483647 h 257"/>
              <a:gd name="T44" fmla="*/ 2147483647 w 69"/>
              <a:gd name="T45" fmla="*/ 2147483647 h 257"/>
              <a:gd name="T46" fmla="*/ 2147483647 w 69"/>
              <a:gd name="T47" fmla="*/ 2147483647 h 257"/>
              <a:gd name="T48" fmla="*/ 2147483647 w 69"/>
              <a:gd name="T49" fmla="*/ 2147483647 h 257"/>
              <a:gd name="T50" fmla="*/ 2147483647 w 69"/>
              <a:gd name="T51" fmla="*/ 2147483647 h 257"/>
              <a:gd name="T52" fmla="*/ 2147483647 w 69"/>
              <a:gd name="T53" fmla="*/ 2147483647 h 257"/>
              <a:gd name="T54" fmla="*/ 2147483647 w 69"/>
              <a:gd name="T55" fmla="*/ 2147483647 h 257"/>
              <a:gd name="T56" fmla="*/ 2147483647 w 69"/>
              <a:gd name="T57" fmla="*/ 2147483647 h 257"/>
              <a:gd name="T58" fmla="*/ 2147483647 w 69"/>
              <a:gd name="T59" fmla="*/ 2147483647 h 257"/>
              <a:gd name="T60" fmla="*/ 2147483647 w 69"/>
              <a:gd name="T61" fmla="*/ 2147483647 h 257"/>
              <a:gd name="T62" fmla="*/ 2147483647 w 69"/>
              <a:gd name="T63" fmla="*/ 2147483647 h 257"/>
              <a:gd name="T64" fmla="*/ 2147483647 w 69"/>
              <a:gd name="T65" fmla="*/ 2147483647 h 257"/>
              <a:gd name="T66" fmla="*/ 2147483647 w 69"/>
              <a:gd name="T67" fmla="*/ 2147483647 h 257"/>
              <a:gd name="T68" fmla="*/ 2147483647 w 69"/>
              <a:gd name="T69" fmla="*/ 2147483647 h 257"/>
              <a:gd name="T70" fmla="*/ 2147483647 w 69"/>
              <a:gd name="T71" fmla="*/ 2147483647 h 257"/>
              <a:gd name="T72" fmla="*/ 2147483647 w 69"/>
              <a:gd name="T73" fmla="*/ 2147483647 h 2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9"/>
              <a:gd name="T112" fmla="*/ 0 h 257"/>
              <a:gd name="T113" fmla="*/ 69 w 69"/>
              <a:gd name="T114" fmla="*/ 257 h 2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9" h="257">
                <a:moveTo>
                  <a:pt x="69" y="0"/>
                </a:moveTo>
                <a:lnTo>
                  <a:pt x="66" y="3"/>
                </a:lnTo>
                <a:lnTo>
                  <a:pt x="63" y="7"/>
                </a:lnTo>
                <a:lnTo>
                  <a:pt x="60" y="10"/>
                </a:lnTo>
                <a:lnTo>
                  <a:pt x="58" y="14"/>
                </a:lnTo>
                <a:lnTo>
                  <a:pt x="55" y="17"/>
                </a:lnTo>
                <a:lnTo>
                  <a:pt x="52" y="21"/>
                </a:lnTo>
                <a:lnTo>
                  <a:pt x="49" y="24"/>
                </a:lnTo>
                <a:lnTo>
                  <a:pt x="46" y="28"/>
                </a:lnTo>
                <a:lnTo>
                  <a:pt x="44" y="31"/>
                </a:lnTo>
                <a:lnTo>
                  <a:pt x="41" y="35"/>
                </a:lnTo>
                <a:lnTo>
                  <a:pt x="38" y="38"/>
                </a:lnTo>
                <a:lnTo>
                  <a:pt x="36" y="41"/>
                </a:lnTo>
                <a:lnTo>
                  <a:pt x="33" y="45"/>
                </a:lnTo>
                <a:lnTo>
                  <a:pt x="31" y="48"/>
                </a:lnTo>
                <a:lnTo>
                  <a:pt x="29" y="52"/>
                </a:lnTo>
                <a:lnTo>
                  <a:pt x="26" y="55"/>
                </a:lnTo>
                <a:lnTo>
                  <a:pt x="24" y="59"/>
                </a:lnTo>
                <a:lnTo>
                  <a:pt x="22" y="62"/>
                </a:lnTo>
                <a:lnTo>
                  <a:pt x="20" y="66"/>
                </a:lnTo>
                <a:lnTo>
                  <a:pt x="18" y="69"/>
                </a:lnTo>
                <a:lnTo>
                  <a:pt x="16" y="73"/>
                </a:lnTo>
                <a:lnTo>
                  <a:pt x="14" y="76"/>
                </a:lnTo>
                <a:lnTo>
                  <a:pt x="12" y="80"/>
                </a:lnTo>
                <a:lnTo>
                  <a:pt x="10" y="83"/>
                </a:lnTo>
                <a:lnTo>
                  <a:pt x="9" y="87"/>
                </a:lnTo>
                <a:lnTo>
                  <a:pt x="8" y="90"/>
                </a:lnTo>
                <a:lnTo>
                  <a:pt x="6" y="94"/>
                </a:lnTo>
                <a:lnTo>
                  <a:pt x="5" y="97"/>
                </a:lnTo>
                <a:lnTo>
                  <a:pt x="4" y="101"/>
                </a:lnTo>
                <a:lnTo>
                  <a:pt x="3" y="104"/>
                </a:lnTo>
                <a:lnTo>
                  <a:pt x="2" y="108"/>
                </a:lnTo>
                <a:lnTo>
                  <a:pt x="2" y="111"/>
                </a:lnTo>
                <a:lnTo>
                  <a:pt x="1" y="115"/>
                </a:lnTo>
                <a:lnTo>
                  <a:pt x="1" y="118"/>
                </a:lnTo>
                <a:lnTo>
                  <a:pt x="1" y="120"/>
                </a:lnTo>
                <a:lnTo>
                  <a:pt x="0" y="124"/>
                </a:lnTo>
                <a:lnTo>
                  <a:pt x="1" y="127"/>
                </a:lnTo>
                <a:lnTo>
                  <a:pt x="1" y="131"/>
                </a:lnTo>
                <a:lnTo>
                  <a:pt x="1" y="134"/>
                </a:lnTo>
                <a:lnTo>
                  <a:pt x="2" y="138"/>
                </a:lnTo>
                <a:lnTo>
                  <a:pt x="2" y="142"/>
                </a:lnTo>
                <a:lnTo>
                  <a:pt x="3" y="145"/>
                </a:lnTo>
                <a:lnTo>
                  <a:pt x="4" y="149"/>
                </a:lnTo>
                <a:lnTo>
                  <a:pt x="5" y="152"/>
                </a:lnTo>
                <a:lnTo>
                  <a:pt x="6" y="156"/>
                </a:lnTo>
                <a:lnTo>
                  <a:pt x="7" y="159"/>
                </a:lnTo>
                <a:lnTo>
                  <a:pt x="8" y="163"/>
                </a:lnTo>
                <a:lnTo>
                  <a:pt x="10" y="166"/>
                </a:lnTo>
                <a:lnTo>
                  <a:pt x="11" y="170"/>
                </a:lnTo>
                <a:lnTo>
                  <a:pt x="13" y="174"/>
                </a:lnTo>
                <a:lnTo>
                  <a:pt x="15" y="177"/>
                </a:lnTo>
                <a:lnTo>
                  <a:pt x="16" y="181"/>
                </a:lnTo>
                <a:lnTo>
                  <a:pt x="18" y="184"/>
                </a:lnTo>
                <a:lnTo>
                  <a:pt x="20" y="188"/>
                </a:lnTo>
                <a:lnTo>
                  <a:pt x="22" y="192"/>
                </a:lnTo>
                <a:lnTo>
                  <a:pt x="25" y="195"/>
                </a:lnTo>
                <a:lnTo>
                  <a:pt x="27" y="199"/>
                </a:lnTo>
                <a:lnTo>
                  <a:pt x="29" y="202"/>
                </a:lnTo>
                <a:lnTo>
                  <a:pt x="31" y="206"/>
                </a:lnTo>
                <a:lnTo>
                  <a:pt x="34" y="210"/>
                </a:lnTo>
                <a:lnTo>
                  <a:pt x="36" y="213"/>
                </a:lnTo>
                <a:lnTo>
                  <a:pt x="39" y="217"/>
                </a:lnTo>
                <a:lnTo>
                  <a:pt x="41" y="220"/>
                </a:lnTo>
                <a:lnTo>
                  <a:pt x="44" y="224"/>
                </a:lnTo>
                <a:lnTo>
                  <a:pt x="46" y="228"/>
                </a:lnTo>
                <a:lnTo>
                  <a:pt x="49" y="231"/>
                </a:lnTo>
                <a:lnTo>
                  <a:pt x="52" y="235"/>
                </a:lnTo>
                <a:lnTo>
                  <a:pt x="54" y="238"/>
                </a:lnTo>
                <a:lnTo>
                  <a:pt x="57" y="242"/>
                </a:lnTo>
                <a:lnTo>
                  <a:pt x="60" y="246"/>
                </a:lnTo>
                <a:lnTo>
                  <a:pt x="63" y="249"/>
                </a:lnTo>
                <a:lnTo>
                  <a:pt x="65" y="253"/>
                </a:lnTo>
                <a:lnTo>
                  <a:pt x="69" y="257"/>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4" name="Oval 326">
            <a:extLst>
              <a:ext uri="{FF2B5EF4-FFF2-40B4-BE49-F238E27FC236}">
                <a16:creationId xmlns="" xmlns:a16="http://schemas.microsoft.com/office/drawing/2014/main" id="{88B6BE66-94E9-154E-B32F-49D4EF69A6A7}"/>
              </a:ext>
            </a:extLst>
          </p:cNvPr>
          <p:cNvSpPr>
            <a:spLocks noChangeArrowheads="1"/>
          </p:cNvSpPr>
          <p:nvPr/>
        </p:nvSpPr>
        <p:spPr bwMode="auto">
          <a:xfrm>
            <a:off x="511047" y="2237568"/>
            <a:ext cx="241300" cy="241300"/>
          </a:xfrm>
          <a:prstGeom prst="ellipse">
            <a:avLst/>
          </a:prstGeom>
          <a:noFill/>
          <a:ln w="17463">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25" name="Freeform 327">
            <a:extLst>
              <a:ext uri="{FF2B5EF4-FFF2-40B4-BE49-F238E27FC236}">
                <a16:creationId xmlns="" xmlns:a16="http://schemas.microsoft.com/office/drawing/2014/main" id="{2B449348-D8CB-F342-A0AA-050CBCA89AE7}"/>
              </a:ext>
            </a:extLst>
          </p:cNvPr>
          <p:cNvSpPr>
            <a:spLocks/>
          </p:cNvSpPr>
          <p:nvPr/>
        </p:nvSpPr>
        <p:spPr bwMode="auto">
          <a:xfrm>
            <a:off x="863472" y="2348693"/>
            <a:ext cx="76200" cy="1558925"/>
          </a:xfrm>
          <a:custGeom>
            <a:avLst/>
            <a:gdLst>
              <a:gd name="T0" fmla="*/ 2147483647 w 21"/>
              <a:gd name="T1" fmla="*/ 2147483647 h 433"/>
              <a:gd name="T2" fmla="*/ 0 w 21"/>
              <a:gd name="T3" fmla="*/ 2147483647 h 433"/>
              <a:gd name="T4" fmla="*/ 2147483647 w 21"/>
              <a:gd name="T5" fmla="*/ 0 h 433"/>
              <a:gd name="T6" fmla="*/ 0 60000 65536"/>
              <a:gd name="T7" fmla="*/ 0 60000 65536"/>
              <a:gd name="T8" fmla="*/ 0 60000 65536"/>
              <a:gd name="T9" fmla="*/ 0 w 21"/>
              <a:gd name="T10" fmla="*/ 0 h 433"/>
              <a:gd name="T11" fmla="*/ 21 w 21"/>
              <a:gd name="T12" fmla="*/ 433 h 433"/>
            </a:gdLst>
            <a:ahLst/>
            <a:cxnLst>
              <a:cxn ang="T6">
                <a:pos x="T0" y="T1"/>
              </a:cxn>
              <a:cxn ang="T7">
                <a:pos x="T2" y="T3"/>
              </a:cxn>
              <a:cxn ang="T8">
                <a:pos x="T4" y="T5"/>
              </a:cxn>
            </a:cxnLst>
            <a:rect l="T9" t="T10" r="T11" b="T12"/>
            <a:pathLst>
              <a:path w="21" h="433">
                <a:moveTo>
                  <a:pt x="2" y="433"/>
                </a:moveTo>
                <a:lnTo>
                  <a:pt x="0" y="103"/>
                </a:lnTo>
                <a:lnTo>
                  <a:pt x="21" y="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6" name="Freeform 328">
            <a:extLst>
              <a:ext uri="{FF2B5EF4-FFF2-40B4-BE49-F238E27FC236}">
                <a16:creationId xmlns="" xmlns:a16="http://schemas.microsoft.com/office/drawing/2014/main" id="{B334B160-6910-4748-B0D1-CAAC26AE0CC0}"/>
              </a:ext>
            </a:extLst>
          </p:cNvPr>
          <p:cNvSpPr>
            <a:spLocks/>
          </p:cNvSpPr>
          <p:nvPr/>
        </p:nvSpPr>
        <p:spPr bwMode="auto">
          <a:xfrm>
            <a:off x="4403596" y="808818"/>
            <a:ext cx="1104900" cy="3271837"/>
          </a:xfrm>
          <a:custGeom>
            <a:avLst/>
            <a:gdLst>
              <a:gd name="T0" fmla="*/ 2147483647 w 307"/>
              <a:gd name="T1" fmla="*/ 2147483647 h 909"/>
              <a:gd name="T2" fmla="*/ 2147483647 w 307"/>
              <a:gd name="T3" fmla="*/ 2147483647 h 909"/>
              <a:gd name="T4" fmla="*/ 2147483647 w 307"/>
              <a:gd name="T5" fmla="*/ 2147483647 h 909"/>
              <a:gd name="T6" fmla="*/ 2147483647 w 307"/>
              <a:gd name="T7" fmla="*/ 2147483647 h 909"/>
              <a:gd name="T8" fmla="*/ 2147483647 w 307"/>
              <a:gd name="T9" fmla="*/ 2147483647 h 909"/>
              <a:gd name="T10" fmla="*/ 2147483647 w 307"/>
              <a:gd name="T11" fmla="*/ 2147483647 h 909"/>
              <a:gd name="T12" fmla="*/ 2147483647 w 307"/>
              <a:gd name="T13" fmla="*/ 2147483647 h 909"/>
              <a:gd name="T14" fmla="*/ 2147483647 w 307"/>
              <a:gd name="T15" fmla="*/ 2147483647 h 909"/>
              <a:gd name="T16" fmla="*/ 2147483647 w 307"/>
              <a:gd name="T17" fmla="*/ 2147483647 h 909"/>
              <a:gd name="T18" fmla="*/ 2147483647 w 307"/>
              <a:gd name="T19" fmla="*/ 2147483647 h 909"/>
              <a:gd name="T20" fmla="*/ 2147483647 w 307"/>
              <a:gd name="T21" fmla="*/ 2147483647 h 909"/>
              <a:gd name="T22" fmla="*/ 2147483647 w 307"/>
              <a:gd name="T23" fmla="*/ 2147483647 h 909"/>
              <a:gd name="T24" fmla="*/ 2147483647 w 307"/>
              <a:gd name="T25" fmla="*/ 2147483647 h 909"/>
              <a:gd name="T26" fmla="*/ 2147483647 w 307"/>
              <a:gd name="T27" fmla="*/ 2147483647 h 909"/>
              <a:gd name="T28" fmla="*/ 2147483647 w 307"/>
              <a:gd name="T29" fmla="*/ 2147483647 h 909"/>
              <a:gd name="T30" fmla="*/ 2147483647 w 307"/>
              <a:gd name="T31" fmla="*/ 2147483647 h 909"/>
              <a:gd name="T32" fmla="*/ 2147483647 w 307"/>
              <a:gd name="T33" fmla="*/ 2147483647 h 909"/>
              <a:gd name="T34" fmla="*/ 2147483647 w 307"/>
              <a:gd name="T35" fmla="*/ 2147483647 h 909"/>
              <a:gd name="T36" fmla="*/ 2147483647 w 307"/>
              <a:gd name="T37" fmla="*/ 2147483647 h 909"/>
              <a:gd name="T38" fmla="*/ 2147483647 w 307"/>
              <a:gd name="T39" fmla="*/ 2147483647 h 909"/>
              <a:gd name="T40" fmla="*/ 2147483647 w 307"/>
              <a:gd name="T41" fmla="*/ 2147483647 h 909"/>
              <a:gd name="T42" fmla="*/ 2147483647 w 307"/>
              <a:gd name="T43" fmla="*/ 2147483647 h 909"/>
              <a:gd name="T44" fmla="*/ 2147483647 w 307"/>
              <a:gd name="T45" fmla="*/ 2147483647 h 909"/>
              <a:gd name="T46" fmla="*/ 2147483647 w 307"/>
              <a:gd name="T47" fmla="*/ 2147483647 h 909"/>
              <a:gd name="T48" fmla="*/ 2147483647 w 307"/>
              <a:gd name="T49" fmla="*/ 2147483647 h 909"/>
              <a:gd name="T50" fmla="*/ 2147483647 w 307"/>
              <a:gd name="T51" fmla="*/ 2147483647 h 909"/>
              <a:gd name="T52" fmla="*/ 2147483647 w 307"/>
              <a:gd name="T53" fmla="*/ 2147483647 h 909"/>
              <a:gd name="T54" fmla="*/ 2147483647 w 307"/>
              <a:gd name="T55" fmla="*/ 2147483647 h 909"/>
              <a:gd name="T56" fmla="*/ 2147483647 w 307"/>
              <a:gd name="T57" fmla="*/ 2147483647 h 909"/>
              <a:gd name="T58" fmla="*/ 2147483647 w 307"/>
              <a:gd name="T59" fmla="*/ 2147483647 h 909"/>
              <a:gd name="T60" fmla="*/ 2147483647 w 307"/>
              <a:gd name="T61" fmla="*/ 2147483647 h 909"/>
              <a:gd name="T62" fmla="*/ 2147483647 w 307"/>
              <a:gd name="T63" fmla="*/ 2147483647 h 909"/>
              <a:gd name="T64" fmla="*/ 2147483647 w 307"/>
              <a:gd name="T65" fmla="*/ 2147483647 h 909"/>
              <a:gd name="T66" fmla="*/ 2147483647 w 307"/>
              <a:gd name="T67" fmla="*/ 2147483647 h 909"/>
              <a:gd name="T68" fmla="*/ 2147483647 w 307"/>
              <a:gd name="T69" fmla="*/ 2147483647 h 909"/>
              <a:gd name="T70" fmla="*/ 2147483647 w 307"/>
              <a:gd name="T71" fmla="*/ 2147483647 h 909"/>
              <a:gd name="T72" fmla="*/ 2147483647 w 307"/>
              <a:gd name="T73" fmla="*/ 2147483647 h 909"/>
              <a:gd name="T74" fmla="*/ 2147483647 w 307"/>
              <a:gd name="T75" fmla="*/ 2147483647 h 909"/>
              <a:gd name="T76" fmla="*/ 2147483647 w 307"/>
              <a:gd name="T77" fmla="*/ 2147483647 h 909"/>
              <a:gd name="T78" fmla="*/ 2147483647 w 307"/>
              <a:gd name="T79" fmla="*/ 2147483647 h 909"/>
              <a:gd name="T80" fmla="*/ 2147483647 w 307"/>
              <a:gd name="T81" fmla="*/ 2147483647 h 909"/>
              <a:gd name="T82" fmla="*/ 2147483647 w 307"/>
              <a:gd name="T83" fmla="*/ 2147483647 h 909"/>
              <a:gd name="T84" fmla="*/ 2147483647 w 307"/>
              <a:gd name="T85" fmla="*/ 2147483647 h 909"/>
              <a:gd name="T86" fmla="*/ 2147483647 w 307"/>
              <a:gd name="T87" fmla="*/ 2147483647 h 909"/>
              <a:gd name="T88" fmla="*/ 2147483647 w 307"/>
              <a:gd name="T89" fmla="*/ 2147483647 h 909"/>
              <a:gd name="T90" fmla="*/ 2147483647 w 307"/>
              <a:gd name="T91" fmla="*/ 2147483647 h 909"/>
              <a:gd name="T92" fmla="*/ 2147483647 w 307"/>
              <a:gd name="T93" fmla="*/ 2147483647 h 909"/>
              <a:gd name="T94" fmla="*/ 2147483647 w 307"/>
              <a:gd name="T95" fmla="*/ 2147483647 h 909"/>
              <a:gd name="T96" fmla="*/ 2147483647 w 307"/>
              <a:gd name="T97" fmla="*/ 2147483647 h 909"/>
              <a:gd name="T98" fmla="*/ 2147483647 w 307"/>
              <a:gd name="T99" fmla="*/ 2147483647 h 909"/>
              <a:gd name="T100" fmla="*/ 2147483647 w 307"/>
              <a:gd name="T101" fmla="*/ 2147483647 h 909"/>
              <a:gd name="T102" fmla="*/ 2147483647 w 307"/>
              <a:gd name="T103" fmla="*/ 2147483647 h 909"/>
              <a:gd name="T104" fmla="*/ 2147483647 w 307"/>
              <a:gd name="T105" fmla="*/ 2147483647 h 909"/>
              <a:gd name="T106" fmla="*/ 2147483647 w 307"/>
              <a:gd name="T107" fmla="*/ 2147483647 h 909"/>
              <a:gd name="T108" fmla="*/ 2147483647 w 307"/>
              <a:gd name="T109" fmla="*/ 2147483647 h 909"/>
              <a:gd name="T110" fmla="*/ 2147483647 w 307"/>
              <a:gd name="T111" fmla="*/ 2147483647 h 909"/>
              <a:gd name="T112" fmla="*/ 2147483647 w 307"/>
              <a:gd name="T113" fmla="*/ 2147483647 h 909"/>
              <a:gd name="T114" fmla="*/ 2147483647 w 307"/>
              <a:gd name="T115" fmla="*/ 2147483647 h 909"/>
              <a:gd name="T116" fmla="*/ 2147483647 w 307"/>
              <a:gd name="T117" fmla="*/ 2147483647 h 9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7"/>
              <a:gd name="T178" fmla="*/ 0 h 909"/>
              <a:gd name="T179" fmla="*/ 307 w 307"/>
              <a:gd name="T180" fmla="*/ 909 h 9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7" h="909">
                <a:moveTo>
                  <a:pt x="37" y="0"/>
                </a:moveTo>
                <a:lnTo>
                  <a:pt x="37" y="4"/>
                </a:lnTo>
                <a:lnTo>
                  <a:pt x="36" y="8"/>
                </a:lnTo>
                <a:lnTo>
                  <a:pt x="36" y="12"/>
                </a:lnTo>
                <a:lnTo>
                  <a:pt x="36" y="16"/>
                </a:lnTo>
                <a:lnTo>
                  <a:pt x="36" y="20"/>
                </a:lnTo>
                <a:lnTo>
                  <a:pt x="35" y="24"/>
                </a:lnTo>
                <a:lnTo>
                  <a:pt x="35" y="28"/>
                </a:lnTo>
                <a:lnTo>
                  <a:pt x="35" y="32"/>
                </a:lnTo>
                <a:lnTo>
                  <a:pt x="34" y="36"/>
                </a:lnTo>
                <a:lnTo>
                  <a:pt x="34" y="40"/>
                </a:lnTo>
                <a:lnTo>
                  <a:pt x="33" y="44"/>
                </a:lnTo>
                <a:lnTo>
                  <a:pt x="33" y="48"/>
                </a:lnTo>
                <a:lnTo>
                  <a:pt x="32" y="52"/>
                </a:lnTo>
                <a:lnTo>
                  <a:pt x="31" y="56"/>
                </a:lnTo>
                <a:lnTo>
                  <a:pt x="30" y="60"/>
                </a:lnTo>
                <a:lnTo>
                  <a:pt x="29" y="64"/>
                </a:lnTo>
                <a:lnTo>
                  <a:pt x="28" y="68"/>
                </a:lnTo>
                <a:lnTo>
                  <a:pt x="27" y="72"/>
                </a:lnTo>
                <a:lnTo>
                  <a:pt x="26" y="76"/>
                </a:lnTo>
                <a:lnTo>
                  <a:pt x="24" y="80"/>
                </a:lnTo>
                <a:lnTo>
                  <a:pt x="23" y="84"/>
                </a:lnTo>
                <a:lnTo>
                  <a:pt x="22" y="87"/>
                </a:lnTo>
                <a:lnTo>
                  <a:pt x="20" y="91"/>
                </a:lnTo>
                <a:lnTo>
                  <a:pt x="19" y="95"/>
                </a:lnTo>
                <a:lnTo>
                  <a:pt x="17" y="99"/>
                </a:lnTo>
                <a:lnTo>
                  <a:pt x="16" y="103"/>
                </a:lnTo>
                <a:lnTo>
                  <a:pt x="15" y="107"/>
                </a:lnTo>
                <a:lnTo>
                  <a:pt x="14" y="110"/>
                </a:lnTo>
                <a:lnTo>
                  <a:pt x="12" y="114"/>
                </a:lnTo>
                <a:lnTo>
                  <a:pt x="12" y="118"/>
                </a:lnTo>
                <a:lnTo>
                  <a:pt x="11" y="122"/>
                </a:lnTo>
                <a:lnTo>
                  <a:pt x="10" y="126"/>
                </a:lnTo>
                <a:lnTo>
                  <a:pt x="10" y="130"/>
                </a:lnTo>
                <a:lnTo>
                  <a:pt x="10" y="134"/>
                </a:lnTo>
                <a:lnTo>
                  <a:pt x="10" y="137"/>
                </a:lnTo>
                <a:lnTo>
                  <a:pt x="10" y="141"/>
                </a:lnTo>
                <a:lnTo>
                  <a:pt x="11" y="144"/>
                </a:lnTo>
                <a:lnTo>
                  <a:pt x="12" y="148"/>
                </a:lnTo>
                <a:lnTo>
                  <a:pt x="12" y="151"/>
                </a:lnTo>
                <a:lnTo>
                  <a:pt x="13" y="155"/>
                </a:lnTo>
                <a:lnTo>
                  <a:pt x="15" y="158"/>
                </a:lnTo>
                <a:lnTo>
                  <a:pt x="16" y="161"/>
                </a:lnTo>
                <a:lnTo>
                  <a:pt x="18" y="165"/>
                </a:lnTo>
                <a:lnTo>
                  <a:pt x="19" y="168"/>
                </a:lnTo>
                <a:lnTo>
                  <a:pt x="21" y="171"/>
                </a:lnTo>
                <a:lnTo>
                  <a:pt x="23" y="175"/>
                </a:lnTo>
                <a:lnTo>
                  <a:pt x="25" y="178"/>
                </a:lnTo>
                <a:lnTo>
                  <a:pt x="27" y="181"/>
                </a:lnTo>
                <a:lnTo>
                  <a:pt x="30" y="184"/>
                </a:lnTo>
                <a:lnTo>
                  <a:pt x="32" y="187"/>
                </a:lnTo>
                <a:lnTo>
                  <a:pt x="35" y="191"/>
                </a:lnTo>
                <a:lnTo>
                  <a:pt x="37" y="194"/>
                </a:lnTo>
                <a:lnTo>
                  <a:pt x="40" y="197"/>
                </a:lnTo>
                <a:lnTo>
                  <a:pt x="43" y="200"/>
                </a:lnTo>
                <a:lnTo>
                  <a:pt x="46" y="203"/>
                </a:lnTo>
                <a:lnTo>
                  <a:pt x="49" y="206"/>
                </a:lnTo>
                <a:lnTo>
                  <a:pt x="52" y="209"/>
                </a:lnTo>
                <a:lnTo>
                  <a:pt x="55" y="212"/>
                </a:lnTo>
                <a:lnTo>
                  <a:pt x="58" y="216"/>
                </a:lnTo>
                <a:lnTo>
                  <a:pt x="61" y="219"/>
                </a:lnTo>
                <a:lnTo>
                  <a:pt x="64" y="222"/>
                </a:lnTo>
                <a:lnTo>
                  <a:pt x="68" y="225"/>
                </a:lnTo>
                <a:lnTo>
                  <a:pt x="71" y="228"/>
                </a:lnTo>
                <a:lnTo>
                  <a:pt x="74" y="231"/>
                </a:lnTo>
                <a:lnTo>
                  <a:pt x="78" y="234"/>
                </a:lnTo>
                <a:lnTo>
                  <a:pt x="81" y="237"/>
                </a:lnTo>
                <a:lnTo>
                  <a:pt x="84" y="240"/>
                </a:lnTo>
                <a:lnTo>
                  <a:pt x="88" y="243"/>
                </a:lnTo>
                <a:lnTo>
                  <a:pt x="91" y="246"/>
                </a:lnTo>
                <a:lnTo>
                  <a:pt x="95" y="249"/>
                </a:lnTo>
                <a:lnTo>
                  <a:pt x="98" y="252"/>
                </a:lnTo>
                <a:lnTo>
                  <a:pt x="101" y="255"/>
                </a:lnTo>
                <a:lnTo>
                  <a:pt x="105" y="258"/>
                </a:lnTo>
                <a:lnTo>
                  <a:pt x="108" y="261"/>
                </a:lnTo>
                <a:lnTo>
                  <a:pt x="111" y="264"/>
                </a:lnTo>
                <a:lnTo>
                  <a:pt x="114" y="267"/>
                </a:lnTo>
                <a:lnTo>
                  <a:pt x="117" y="270"/>
                </a:lnTo>
                <a:lnTo>
                  <a:pt x="121" y="273"/>
                </a:lnTo>
                <a:lnTo>
                  <a:pt x="124" y="276"/>
                </a:lnTo>
                <a:lnTo>
                  <a:pt x="127" y="279"/>
                </a:lnTo>
                <a:lnTo>
                  <a:pt x="130" y="283"/>
                </a:lnTo>
                <a:lnTo>
                  <a:pt x="132" y="286"/>
                </a:lnTo>
                <a:lnTo>
                  <a:pt x="135" y="289"/>
                </a:lnTo>
                <a:lnTo>
                  <a:pt x="138" y="292"/>
                </a:lnTo>
                <a:lnTo>
                  <a:pt x="140" y="295"/>
                </a:lnTo>
                <a:lnTo>
                  <a:pt x="143" y="298"/>
                </a:lnTo>
                <a:lnTo>
                  <a:pt x="145" y="301"/>
                </a:lnTo>
                <a:lnTo>
                  <a:pt x="148" y="304"/>
                </a:lnTo>
                <a:lnTo>
                  <a:pt x="150" y="307"/>
                </a:lnTo>
                <a:lnTo>
                  <a:pt x="153" y="311"/>
                </a:lnTo>
                <a:lnTo>
                  <a:pt x="155" y="314"/>
                </a:lnTo>
                <a:lnTo>
                  <a:pt x="157" y="317"/>
                </a:lnTo>
                <a:lnTo>
                  <a:pt x="160" y="320"/>
                </a:lnTo>
                <a:lnTo>
                  <a:pt x="162" y="323"/>
                </a:lnTo>
                <a:lnTo>
                  <a:pt x="164" y="327"/>
                </a:lnTo>
                <a:lnTo>
                  <a:pt x="166" y="330"/>
                </a:lnTo>
                <a:lnTo>
                  <a:pt x="168" y="333"/>
                </a:lnTo>
                <a:lnTo>
                  <a:pt x="170" y="336"/>
                </a:lnTo>
                <a:lnTo>
                  <a:pt x="173" y="339"/>
                </a:lnTo>
                <a:lnTo>
                  <a:pt x="175" y="343"/>
                </a:lnTo>
                <a:lnTo>
                  <a:pt x="177" y="346"/>
                </a:lnTo>
                <a:lnTo>
                  <a:pt x="179" y="349"/>
                </a:lnTo>
                <a:lnTo>
                  <a:pt x="181" y="352"/>
                </a:lnTo>
                <a:lnTo>
                  <a:pt x="183" y="356"/>
                </a:lnTo>
                <a:lnTo>
                  <a:pt x="186" y="359"/>
                </a:lnTo>
                <a:lnTo>
                  <a:pt x="188" y="362"/>
                </a:lnTo>
                <a:lnTo>
                  <a:pt x="190" y="366"/>
                </a:lnTo>
                <a:lnTo>
                  <a:pt x="192" y="369"/>
                </a:lnTo>
                <a:lnTo>
                  <a:pt x="194" y="372"/>
                </a:lnTo>
                <a:lnTo>
                  <a:pt x="197" y="376"/>
                </a:lnTo>
                <a:lnTo>
                  <a:pt x="199" y="379"/>
                </a:lnTo>
                <a:lnTo>
                  <a:pt x="201" y="382"/>
                </a:lnTo>
                <a:lnTo>
                  <a:pt x="204" y="386"/>
                </a:lnTo>
                <a:lnTo>
                  <a:pt x="206" y="389"/>
                </a:lnTo>
                <a:lnTo>
                  <a:pt x="209" y="393"/>
                </a:lnTo>
                <a:lnTo>
                  <a:pt x="210" y="395"/>
                </a:lnTo>
                <a:lnTo>
                  <a:pt x="213" y="398"/>
                </a:lnTo>
                <a:lnTo>
                  <a:pt x="216" y="401"/>
                </a:lnTo>
                <a:lnTo>
                  <a:pt x="218" y="405"/>
                </a:lnTo>
                <a:lnTo>
                  <a:pt x="221" y="408"/>
                </a:lnTo>
                <a:lnTo>
                  <a:pt x="224" y="412"/>
                </a:lnTo>
                <a:lnTo>
                  <a:pt x="227" y="415"/>
                </a:lnTo>
                <a:lnTo>
                  <a:pt x="229" y="419"/>
                </a:lnTo>
                <a:lnTo>
                  <a:pt x="232" y="422"/>
                </a:lnTo>
                <a:lnTo>
                  <a:pt x="235" y="426"/>
                </a:lnTo>
                <a:lnTo>
                  <a:pt x="238" y="429"/>
                </a:lnTo>
                <a:lnTo>
                  <a:pt x="241" y="433"/>
                </a:lnTo>
                <a:lnTo>
                  <a:pt x="244" y="436"/>
                </a:lnTo>
                <a:lnTo>
                  <a:pt x="247" y="440"/>
                </a:lnTo>
                <a:lnTo>
                  <a:pt x="249" y="443"/>
                </a:lnTo>
                <a:lnTo>
                  <a:pt x="252" y="447"/>
                </a:lnTo>
                <a:lnTo>
                  <a:pt x="255" y="450"/>
                </a:lnTo>
                <a:lnTo>
                  <a:pt x="258" y="454"/>
                </a:lnTo>
                <a:lnTo>
                  <a:pt x="261" y="457"/>
                </a:lnTo>
                <a:lnTo>
                  <a:pt x="263" y="461"/>
                </a:lnTo>
                <a:lnTo>
                  <a:pt x="266" y="464"/>
                </a:lnTo>
                <a:lnTo>
                  <a:pt x="269" y="468"/>
                </a:lnTo>
                <a:lnTo>
                  <a:pt x="271" y="472"/>
                </a:lnTo>
                <a:lnTo>
                  <a:pt x="274" y="475"/>
                </a:lnTo>
                <a:lnTo>
                  <a:pt x="276" y="479"/>
                </a:lnTo>
                <a:lnTo>
                  <a:pt x="279" y="482"/>
                </a:lnTo>
                <a:lnTo>
                  <a:pt x="281" y="486"/>
                </a:lnTo>
                <a:lnTo>
                  <a:pt x="284" y="489"/>
                </a:lnTo>
                <a:lnTo>
                  <a:pt x="286" y="493"/>
                </a:lnTo>
                <a:lnTo>
                  <a:pt x="288" y="497"/>
                </a:lnTo>
                <a:lnTo>
                  <a:pt x="290" y="500"/>
                </a:lnTo>
                <a:lnTo>
                  <a:pt x="292" y="504"/>
                </a:lnTo>
                <a:lnTo>
                  <a:pt x="294" y="507"/>
                </a:lnTo>
                <a:lnTo>
                  <a:pt x="296" y="511"/>
                </a:lnTo>
                <a:lnTo>
                  <a:pt x="297" y="514"/>
                </a:lnTo>
                <a:lnTo>
                  <a:pt x="299" y="518"/>
                </a:lnTo>
                <a:lnTo>
                  <a:pt x="300" y="522"/>
                </a:lnTo>
                <a:lnTo>
                  <a:pt x="302" y="525"/>
                </a:lnTo>
                <a:lnTo>
                  <a:pt x="303" y="529"/>
                </a:lnTo>
                <a:lnTo>
                  <a:pt x="304" y="532"/>
                </a:lnTo>
                <a:lnTo>
                  <a:pt x="305" y="536"/>
                </a:lnTo>
                <a:lnTo>
                  <a:pt x="306" y="539"/>
                </a:lnTo>
                <a:lnTo>
                  <a:pt x="306" y="543"/>
                </a:lnTo>
                <a:lnTo>
                  <a:pt x="307" y="547"/>
                </a:lnTo>
                <a:lnTo>
                  <a:pt x="307" y="550"/>
                </a:lnTo>
                <a:lnTo>
                  <a:pt x="307" y="554"/>
                </a:lnTo>
                <a:lnTo>
                  <a:pt x="307" y="557"/>
                </a:lnTo>
                <a:lnTo>
                  <a:pt x="307" y="561"/>
                </a:lnTo>
                <a:lnTo>
                  <a:pt x="307" y="564"/>
                </a:lnTo>
                <a:lnTo>
                  <a:pt x="306" y="568"/>
                </a:lnTo>
                <a:lnTo>
                  <a:pt x="305" y="572"/>
                </a:lnTo>
                <a:lnTo>
                  <a:pt x="305" y="574"/>
                </a:lnTo>
                <a:lnTo>
                  <a:pt x="304" y="577"/>
                </a:lnTo>
                <a:lnTo>
                  <a:pt x="302" y="581"/>
                </a:lnTo>
                <a:lnTo>
                  <a:pt x="301" y="584"/>
                </a:lnTo>
                <a:lnTo>
                  <a:pt x="300" y="588"/>
                </a:lnTo>
                <a:lnTo>
                  <a:pt x="298" y="591"/>
                </a:lnTo>
                <a:lnTo>
                  <a:pt x="296" y="595"/>
                </a:lnTo>
                <a:lnTo>
                  <a:pt x="294" y="598"/>
                </a:lnTo>
                <a:lnTo>
                  <a:pt x="292" y="602"/>
                </a:lnTo>
                <a:lnTo>
                  <a:pt x="289" y="605"/>
                </a:lnTo>
                <a:lnTo>
                  <a:pt x="287" y="608"/>
                </a:lnTo>
                <a:lnTo>
                  <a:pt x="284" y="611"/>
                </a:lnTo>
                <a:lnTo>
                  <a:pt x="281" y="614"/>
                </a:lnTo>
                <a:lnTo>
                  <a:pt x="278" y="618"/>
                </a:lnTo>
                <a:lnTo>
                  <a:pt x="275" y="621"/>
                </a:lnTo>
                <a:lnTo>
                  <a:pt x="272" y="623"/>
                </a:lnTo>
                <a:lnTo>
                  <a:pt x="269" y="626"/>
                </a:lnTo>
                <a:lnTo>
                  <a:pt x="266" y="629"/>
                </a:lnTo>
                <a:lnTo>
                  <a:pt x="262" y="632"/>
                </a:lnTo>
                <a:lnTo>
                  <a:pt x="259" y="634"/>
                </a:lnTo>
                <a:lnTo>
                  <a:pt x="255" y="637"/>
                </a:lnTo>
                <a:lnTo>
                  <a:pt x="252" y="639"/>
                </a:lnTo>
                <a:lnTo>
                  <a:pt x="248" y="641"/>
                </a:lnTo>
                <a:lnTo>
                  <a:pt x="244" y="643"/>
                </a:lnTo>
                <a:lnTo>
                  <a:pt x="240" y="645"/>
                </a:lnTo>
                <a:lnTo>
                  <a:pt x="237" y="647"/>
                </a:lnTo>
                <a:lnTo>
                  <a:pt x="235" y="648"/>
                </a:lnTo>
                <a:lnTo>
                  <a:pt x="231" y="649"/>
                </a:lnTo>
                <a:lnTo>
                  <a:pt x="227" y="651"/>
                </a:lnTo>
                <a:lnTo>
                  <a:pt x="223" y="652"/>
                </a:lnTo>
                <a:lnTo>
                  <a:pt x="219" y="653"/>
                </a:lnTo>
                <a:lnTo>
                  <a:pt x="215" y="655"/>
                </a:lnTo>
                <a:lnTo>
                  <a:pt x="211" y="656"/>
                </a:lnTo>
                <a:lnTo>
                  <a:pt x="207" y="657"/>
                </a:lnTo>
                <a:lnTo>
                  <a:pt x="203" y="658"/>
                </a:lnTo>
                <a:lnTo>
                  <a:pt x="199" y="658"/>
                </a:lnTo>
                <a:lnTo>
                  <a:pt x="195" y="659"/>
                </a:lnTo>
                <a:lnTo>
                  <a:pt x="191" y="660"/>
                </a:lnTo>
                <a:lnTo>
                  <a:pt x="187" y="661"/>
                </a:lnTo>
                <a:lnTo>
                  <a:pt x="183" y="662"/>
                </a:lnTo>
                <a:lnTo>
                  <a:pt x="179" y="662"/>
                </a:lnTo>
                <a:lnTo>
                  <a:pt x="175" y="663"/>
                </a:lnTo>
                <a:lnTo>
                  <a:pt x="171" y="664"/>
                </a:lnTo>
                <a:lnTo>
                  <a:pt x="167" y="664"/>
                </a:lnTo>
                <a:lnTo>
                  <a:pt x="163" y="665"/>
                </a:lnTo>
                <a:lnTo>
                  <a:pt x="159" y="666"/>
                </a:lnTo>
                <a:lnTo>
                  <a:pt x="155" y="667"/>
                </a:lnTo>
                <a:lnTo>
                  <a:pt x="151" y="668"/>
                </a:lnTo>
                <a:lnTo>
                  <a:pt x="147" y="669"/>
                </a:lnTo>
                <a:lnTo>
                  <a:pt x="144" y="670"/>
                </a:lnTo>
                <a:lnTo>
                  <a:pt x="140" y="671"/>
                </a:lnTo>
                <a:lnTo>
                  <a:pt x="136" y="673"/>
                </a:lnTo>
                <a:lnTo>
                  <a:pt x="133" y="674"/>
                </a:lnTo>
                <a:lnTo>
                  <a:pt x="129" y="676"/>
                </a:lnTo>
                <a:lnTo>
                  <a:pt x="126" y="677"/>
                </a:lnTo>
                <a:lnTo>
                  <a:pt x="123" y="679"/>
                </a:lnTo>
                <a:lnTo>
                  <a:pt x="119" y="681"/>
                </a:lnTo>
                <a:lnTo>
                  <a:pt x="116" y="683"/>
                </a:lnTo>
                <a:lnTo>
                  <a:pt x="113" y="685"/>
                </a:lnTo>
                <a:lnTo>
                  <a:pt x="110" y="688"/>
                </a:lnTo>
                <a:lnTo>
                  <a:pt x="108" y="691"/>
                </a:lnTo>
                <a:lnTo>
                  <a:pt x="105" y="693"/>
                </a:lnTo>
                <a:lnTo>
                  <a:pt x="102" y="696"/>
                </a:lnTo>
                <a:lnTo>
                  <a:pt x="99" y="699"/>
                </a:lnTo>
                <a:lnTo>
                  <a:pt x="97" y="703"/>
                </a:lnTo>
                <a:lnTo>
                  <a:pt x="94" y="706"/>
                </a:lnTo>
                <a:lnTo>
                  <a:pt x="92" y="709"/>
                </a:lnTo>
                <a:lnTo>
                  <a:pt x="90" y="713"/>
                </a:lnTo>
                <a:lnTo>
                  <a:pt x="88" y="716"/>
                </a:lnTo>
                <a:lnTo>
                  <a:pt x="86" y="720"/>
                </a:lnTo>
                <a:lnTo>
                  <a:pt x="84" y="724"/>
                </a:lnTo>
                <a:lnTo>
                  <a:pt x="82" y="728"/>
                </a:lnTo>
                <a:lnTo>
                  <a:pt x="81" y="731"/>
                </a:lnTo>
                <a:lnTo>
                  <a:pt x="79" y="735"/>
                </a:lnTo>
                <a:lnTo>
                  <a:pt x="78" y="739"/>
                </a:lnTo>
                <a:lnTo>
                  <a:pt x="77" y="743"/>
                </a:lnTo>
                <a:lnTo>
                  <a:pt x="76" y="746"/>
                </a:lnTo>
                <a:lnTo>
                  <a:pt x="75" y="750"/>
                </a:lnTo>
                <a:lnTo>
                  <a:pt x="74" y="754"/>
                </a:lnTo>
                <a:lnTo>
                  <a:pt x="73" y="758"/>
                </a:lnTo>
                <a:lnTo>
                  <a:pt x="72" y="761"/>
                </a:lnTo>
                <a:lnTo>
                  <a:pt x="72" y="765"/>
                </a:lnTo>
                <a:lnTo>
                  <a:pt x="71" y="769"/>
                </a:lnTo>
                <a:lnTo>
                  <a:pt x="71" y="773"/>
                </a:lnTo>
                <a:lnTo>
                  <a:pt x="70" y="777"/>
                </a:lnTo>
                <a:lnTo>
                  <a:pt x="70" y="781"/>
                </a:lnTo>
                <a:lnTo>
                  <a:pt x="70" y="785"/>
                </a:lnTo>
                <a:lnTo>
                  <a:pt x="69" y="789"/>
                </a:lnTo>
                <a:lnTo>
                  <a:pt x="69" y="793"/>
                </a:lnTo>
                <a:lnTo>
                  <a:pt x="69" y="797"/>
                </a:lnTo>
                <a:lnTo>
                  <a:pt x="68" y="801"/>
                </a:lnTo>
                <a:lnTo>
                  <a:pt x="68" y="805"/>
                </a:lnTo>
                <a:lnTo>
                  <a:pt x="68" y="809"/>
                </a:lnTo>
                <a:lnTo>
                  <a:pt x="67" y="813"/>
                </a:lnTo>
                <a:lnTo>
                  <a:pt x="67" y="817"/>
                </a:lnTo>
                <a:lnTo>
                  <a:pt x="67" y="821"/>
                </a:lnTo>
                <a:lnTo>
                  <a:pt x="67" y="825"/>
                </a:lnTo>
                <a:lnTo>
                  <a:pt x="67" y="829"/>
                </a:lnTo>
                <a:lnTo>
                  <a:pt x="68" y="833"/>
                </a:lnTo>
                <a:lnTo>
                  <a:pt x="68" y="837"/>
                </a:lnTo>
                <a:lnTo>
                  <a:pt x="69" y="841"/>
                </a:lnTo>
                <a:lnTo>
                  <a:pt x="70" y="845"/>
                </a:lnTo>
                <a:lnTo>
                  <a:pt x="70" y="849"/>
                </a:lnTo>
                <a:lnTo>
                  <a:pt x="71" y="853"/>
                </a:lnTo>
                <a:lnTo>
                  <a:pt x="71" y="857"/>
                </a:lnTo>
                <a:lnTo>
                  <a:pt x="71" y="861"/>
                </a:lnTo>
                <a:lnTo>
                  <a:pt x="71" y="865"/>
                </a:lnTo>
                <a:lnTo>
                  <a:pt x="71" y="868"/>
                </a:lnTo>
                <a:lnTo>
                  <a:pt x="70" y="872"/>
                </a:lnTo>
                <a:lnTo>
                  <a:pt x="68" y="876"/>
                </a:lnTo>
                <a:lnTo>
                  <a:pt x="66" y="879"/>
                </a:lnTo>
                <a:lnTo>
                  <a:pt x="64" y="883"/>
                </a:lnTo>
                <a:lnTo>
                  <a:pt x="62" y="886"/>
                </a:lnTo>
                <a:lnTo>
                  <a:pt x="59" y="889"/>
                </a:lnTo>
                <a:lnTo>
                  <a:pt x="56" y="892"/>
                </a:lnTo>
                <a:lnTo>
                  <a:pt x="53" y="895"/>
                </a:lnTo>
                <a:lnTo>
                  <a:pt x="49" y="898"/>
                </a:lnTo>
                <a:lnTo>
                  <a:pt x="46" y="900"/>
                </a:lnTo>
                <a:lnTo>
                  <a:pt x="42" y="902"/>
                </a:lnTo>
                <a:lnTo>
                  <a:pt x="38" y="904"/>
                </a:lnTo>
                <a:lnTo>
                  <a:pt x="37" y="905"/>
                </a:lnTo>
                <a:lnTo>
                  <a:pt x="33" y="906"/>
                </a:lnTo>
                <a:lnTo>
                  <a:pt x="29" y="907"/>
                </a:lnTo>
                <a:lnTo>
                  <a:pt x="25" y="908"/>
                </a:lnTo>
                <a:lnTo>
                  <a:pt x="21" y="908"/>
                </a:lnTo>
                <a:lnTo>
                  <a:pt x="17" y="909"/>
                </a:lnTo>
                <a:lnTo>
                  <a:pt x="13" y="909"/>
                </a:lnTo>
                <a:lnTo>
                  <a:pt x="9" y="909"/>
                </a:lnTo>
                <a:lnTo>
                  <a:pt x="5" y="909"/>
                </a:lnTo>
                <a:lnTo>
                  <a:pt x="0" y="909"/>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 name="Freeform 329">
            <a:extLst>
              <a:ext uri="{FF2B5EF4-FFF2-40B4-BE49-F238E27FC236}">
                <a16:creationId xmlns="" xmlns:a16="http://schemas.microsoft.com/office/drawing/2014/main" id="{70634851-61E8-F446-887D-4A83845F8AEC}"/>
              </a:ext>
            </a:extLst>
          </p:cNvPr>
          <p:cNvSpPr>
            <a:spLocks/>
          </p:cNvSpPr>
          <p:nvPr/>
        </p:nvSpPr>
        <p:spPr bwMode="auto">
          <a:xfrm>
            <a:off x="3600321" y="4109230"/>
            <a:ext cx="863600" cy="1782763"/>
          </a:xfrm>
          <a:custGeom>
            <a:avLst/>
            <a:gdLst>
              <a:gd name="T0" fmla="*/ 2147483647 w 240"/>
              <a:gd name="T1" fmla="*/ 2147483647 h 495"/>
              <a:gd name="T2" fmla="*/ 2147483647 w 240"/>
              <a:gd name="T3" fmla="*/ 2147483647 h 495"/>
              <a:gd name="T4" fmla="*/ 2147483647 w 240"/>
              <a:gd name="T5" fmla="*/ 2147483647 h 495"/>
              <a:gd name="T6" fmla="*/ 2147483647 w 240"/>
              <a:gd name="T7" fmla="*/ 2147483647 h 495"/>
              <a:gd name="T8" fmla="*/ 2147483647 w 240"/>
              <a:gd name="T9" fmla="*/ 2147483647 h 495"/>
              <a:gd name="T10" fmla="*/ 2147483647 w 240"/>
              <a:gd name="T11" fmla="*/ 2147483647 h 495"/>
              <a:gd name="T12" fmla="*/ 2147483647 w 240"/>
              <a:gd name="T13" fmla="*/ 2147483647 h 495"/>
              <a:gd name="T14" fmla="*/ 2147483647 w 240"/>
              <a:gd name="T15" fmla="*/ 2147483647 h 495"/>
              <a:gd name="T16" fmla="*/ 2147483647 w 240"/>
              <a:gd name="T17" fmla="*/ 2147483647 h 495"/>
              <a:gd name="T18" fmla="*/ 2147483647 w 240"/>
              <a:gd name="T19" fmla="*/ 2147483647 h 495"/>
              <a:gd name="T20" fmla="*/ 2147483647 w 240"/>
              <a:gd name="T21" fmla="*/ 2147483647 h 495"/>
              <a:gd name="T22" fmla="*/ 2147483647 w 240"/>
              <a:gd name="T23" fmla="*/ 2147483647 h 495"/>
              <a:gd name="T24" fmla="*/ 2147483647 w 240"/>
              <a:gd name="T25" fmla="*/ 2147483647 h 495"/>
              <a:gd name="T26" fmla="*/ 2147483647 w 240"/>
              <a:gd name="T27" fmla="*/ 2147483647 h 495"/>
              <a:gd name="T28" fmla="*/ 2147483647 w 240"/>
              <a:gd name="T29" fmla="*/ 2147483647 h 495"/>
              <a:gd name="T30" fmla="*/ 2147483647 w 240"/>
              <a:gd name="T31" fmla="*/ 2147483647 h 495"/>
              <a:gd name="T32" fmla="*/ 2147483647 w 240"/>
              <a:gd name="T33" fmla="*/ 2147483647 h 495"/>
              <a:gd name="T34" fmla="*/ 2147483647 w 240"/>
              <a:gd name="T35" fmla="*/ 2147483647 h 495"/>
              <a:gd name="T36" fmla="*/ 2147483647 w 240"/>
              <a:gd name="T37" fmla="*/ 2147483647 h 495"/>
              <a:gd name="T38" fmla="*/ 2147483647 w 240"/>
              <a:gd name="T39" fmla="*/ 2147483647 h 495"/>
              <a:gd name="T40" fmla="*/ 2147483647 w 240"/>
              <a:gd name="T41" fmla="*/ 2147483647 h 495"/>
              <a:gd name="T42" fmla="*/ 2147483647 w 240"/>
              <a:gd name="T43" fmla="*/ 2147483647 h 495"/>
              <a:gd name="T44" fmla="*/ 2147483647 w 240"/>
              <a:gd name="T45" fmla="*/ 2147483647 h 495"/>
              <a:gd name="T46" fmla="*/ 2147483647 w 240"/>
              <a:gd name="T47" fmla="*/ 2147483647 h 495"/>
              <a:gd name="T48" fmla="*/ 2147483647 w 240"/>
              <a:gd name="T49" fmla="*/ 2147483647 h 495"/>
              <a:gd name="T50" fmla="*/ 2147483647 w 240"/>
              <a:gd name="T51" fmla="*/ 2147483647 h 495"/>
              <a:gd name="T52" fmla="*/ 2147483647 w 240"/>
              <a:gd name="T53" fmla="*/ 2147483647 h 495"/>
              <a:gd name="T54" fmla="*/ 2147483647 w 240"/>
              <a:gd name="T55" fmla="*/ 2147483647 h 495"/>
              <a:gd name="T56" fmla="*/ 2147483647 w 240"/>
              <a:gd name="T57" fmla="*/ 2147483647 h 495"/>
              <a:gd name="T58" fmla="*/ 2147483647 w 240"/>
              <a:gd name="T59" fmla="*/ 2147483647 h 495"/>
              <a:gd name="T60" fmla="*/ 2147483647 w 240"/>
              <a:gd name="T61" fmla="*/ 2147483647 h 495"/>
              <a:gd name="T62" fmla="*/ 2147483647 w 240"/>
              <a:gd name="T63" fmla="*/ 2147483647 h 495"/>
              <a:gd name="T64" fmla="*/ 2147483647 w 240"/>
              <a:gd name="T65" fmla="*/ 2147483647 h 495"/>
              <a:gd name="T66" fmla="*/ 2147483647 w 240"/>
              <a:gd name="T67" fmla="*/ 2147483647 h 495"/>
              <a:gd name="T68" fmla="*/ 2147483647 w 240"/>
              <a:gd name="T69" fmla="*/ 2147483647 h 495"/>
              <a:gd name="T70" fmla="*/ 2147483647 w 240"/>
              <a:gd name="T71" fmla="*/ 2147483647 h 495"/>
              <a:gd name="T72" fmla="*/ 2147483647 w 240"/>
              <a:gd name="T73" fmla="*/ 2147483647 h 495"/>
              <a:gd name="T74" fmla="*/ 2147483647 w 240"/>
              <a:gd name="T75" fmla="*/ 2147483647 h 495"/>
              <a:gd name="T76" fmla="*/ 2147483647 w 240"/>
              <a:gd name="T77" fmla="*/ 2147483647 h 495"/>
              <a:gd name="T78" fmla="*/ 2147483647 w 240"/>
              <a:gd name="T79" fmla="*/ 2147483647 h 495"/>
              <a:gd name="T80" fmla="*/ 2147483647 w 240"/>
              <a:gd name="T81" fmla="*/ 2147483647 h 495"/>
              <a:gd name="T82" fmla="*/ 2147483647 w 240"/>
              <a:gd name="T83" fmla="*/ 2147483647 h 495"/>
              <a:gd name="T84" fmla="*/ 2147483647 w 240"/>
              <a:gd name="T85" fmla="*/ 2147483647 h 495"/>
              <a:gd name="T86" fmla="*/ 2147483647 w 240"/>
              <a:gd name="T87" fmla="*/ 2147483647 h 495"/>
              <a:gd name="T88" fmla="*/ 2147483647 w 240"/>
              <a:gd name="T89" fmla="*/ 2147483647 h 495"/>
              <a:gd name="T90" fmla="*/ 2147483647 w 240"/>
              <a:gd name="T91" fmla="*/ 2147483647 h 495"/>
              <a:gd name="T92" fmla="*/ 2147483647 w 240"/>
              <a:gd name="T93" fmla="*/ 2147483647 h 495"/>
              <a:gd name="T94" fmla="*/ 2147483647 w 240"/>
              <a:gd name="T95" fmla="*/ 2147483647 h 495"/>
              <a:gd name="T96" fmla="*/ 2147483647 w 240"/>
              <a:gd name="T97" fmla="*/ 2147483647 h 495"/>
              <a:gd name="T98" fmla="*/ 2147483647 w 240"/>
              <a:gd name="T99" fmla="*/ 2147483647 h 495"/>
              <a:gd name="T100" fmla="*/ 2147483647 w 240"/>
              <a:gd name="T101" fmla="*/ 2147483647 h 495"/>
              <a:gd name="T102" fmla="*/ 2147483647 w 240"/>
              <a:gd name="T103" fmla="*/ 2147483647 h 495"/>
              <a:gd name="T104" fmla="*/ 2147483647 w 240"/>
              <a:gd name="T105" fmla="*/ 2147483647 h 495"/>
              <a:gd name="T106" fmla="*/ 2147483647 w 240"/>
              <a:gd name="T107" fmla="*/ 2147483647 h 49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40"/>
              <a:gd name="T163" fmla="*/ 0 h 495"/>
              <a:gd name="T164" fmla="*/ 240 w 240"/>
              <a:gd name="T165" fmla="*/ 495 h 49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40" h="495">
                <a:moveTo>
                  <a:pt x="215" y="0"/>
                </a:moveTo>
                <a:lnTo>
                  <a:pt x="218" y="3"/>
                </a:lnTo>
                <a:lnTo>
                  <a:pt x="220" y="6"/>
                </a:lnTo>
                <a:lnTo>
                  <a:pt x="223" y="10"/>
                </a:lnTo>
                <a:lnTo>
                  <a:pt x="225" y="13"/>
                </a:lnTo>
                <a:lnTo>
                  <a:pt x="228" y="16"/>
                </a:lnTo>
                <a:lnTo>
                  <a:pt x="230" y="19"/>
                </a:lnTo>
                <a:lnTo>
                  <a:pt x="232" y="23"/>
                </a:lnTo>
                <a:lnTo>
                  <a:pt x="234" y="26"/>
                </a:lnTo>
                <a:lnTo>
                  <a:pt x="236" y="31"/>
                </a:lnTo>
                <a:lnTo>
                  <a:pt x="237" y="34"/>
                </a:lnTo>
                <a:lnTo>
                  <a:pt x="238" y="38"/>
                </a:lnTo>
                <a:lnTo>
                  <a:pt x="239" y="42"/>
                </a:lnTo>
                <a:lnTo>
                  <a:pt x="240" y="46"/>
                </a:lnTo>
                <a:lnTo>
                  <a:pt x="240" y="50"/>
                </a:lnTo>
                <a:lnTo>
                  <a:pt x="240" y="54"/>
                </a:lnTo>
                <a:lnTo>
                  <a:pt x="240" y="57"/>
                </a:lnTo>
                <a:lnTo>
                  <a:pt x="239" y="62"/>
                </a:lnTo>
                <a:lnTo>
                  <a:pt x="238" y="66"/>
                </a:lnTo>
                <a:lnTo>
                  <a:pt x="236" y="69"/>
                </a:lnTo>
                <a:lnTo>
                  <a:pt x="234" y="73"/>
                </a:lnTo>
                <a:lnTo>
                  <a:pt x="232" y="77"/>
                </a:lnTo>
                <a:lnTo>
                  <a:pt x="230" y="80"/>
                </a:lnTo>
                <a:lnTo>
                  <a:pt x="227" y="83"/>
                </a:lnTo>
                <a:lnTo>
                  <a:pt x="224" y="86"/>
                </a:lnTo>
                <a:lnTo>
                  <a:pt x="221" y="88"/>
                </a:lnTo>
                <a:lnTo>
                  <a:pt x="217" y="90"/>
                </a:lnTo>
                <a:lnTo>
                  <a:pt x="213" y="92"/>
                </a:lnTo>
                <a:lnTo>
                  <a:pt x="210" y="93"/>
                </a:lnTo>
                <a:lnTo>
                  <a:pt x="206" y="94"/>
                </a:lnTo>
                <a:lnTo>
                  <a:pt x="202" y="95"/>
                </a:lnTo>
                <a:lnTo>
                  <a:pt x="198" y="96"/>
                </a:lnTo>
                <a:lnTo>
                  <a:pt x="194" y="97"/>
                </a:lnTo>
                <a:lnTo>
                  <a:pt x="190" y="98"/>
                </a:lnTo>
                <a:lnTo>
                  <a:pt x="186" y="99"/>
                </a:lnTo>
                <a:lnTo>
                  <a:pt x="184" y="100"/>
                </a:lnTo>
                <a:lnTo>
                  <a:pt x="180" y="101"/>
                </a:lnTo>
                <a:lnTo>
                  <a:pt x="176" y="103"/>
                </a:lnTo>
                <a:lnTo>
                  <a:pt x="173" y="106"/>
                </a:lnTo>
                <a:lnTo>
                  <a:pt x="169" y="108"/>
                </a:lnTo>
                <a:lnTo>
                  <a:pt x="166" y="111"/>
                </a:lnTo>
                <a:lnTo>
                  <a:pt x="163" y="114"/>
                </a:lnTo>
                <a:lnTo>
                  <a:pt x="160" y="117"/>
                </a:lnTo>
                <a:lnTo>
                  <a:pt x="158" y="121"/>
                </a:lnTo>
                <a:lnTo>
                  <a:pt x="155" y="124"/>
                </a:lnTo>
                <a:lnTo>
                  <a:pt x="153" y="128"/>
                </a:lnTo>
                <a:lnTo>
                  <a:pt x="151" y="132"/>
                </a:lnTo>
                <a:lnTo>
                  <a:pt x="149" y="136"/>
                </a:lnTo>
                <a:lnTo>
                  <a:pt x="148" y="140"/>
                </a:lnTo>
                <a:lnTo>
                  <a:pt x="146" y="144"/>
                </a:lnTo>
                <a:lnTo>
                  <a:pt x="145" y="148"/>
                </a:lnTo>
                <a:lnTo>
                  <a:pt x="144" y="152"/>
                </a:lnTo>
                <a:lnTo>
                  <a:pt x="144" y="156"/>
                </a:lnTo>
                <a:lnTo>
                  <a:pt x="144" y="160"/>
                </a:lnTo>
                <a:lnTo>
                  <a:pt x="144" y="165"/>
                </a:lnTo>
                <a:lnTo>
                  <a:pt x="144" y="169"/>
                </a:lnTo>
                <a:lnTo>
                  <a:pt x="145" y="173"/>
                </a:lnTo>
                <a:lnTo>
                  <a:pt x="146" y="177"/>
                </a:lnTo>
                <a:lnTo>
                  <a:pt x="147" y="181"/>
                </a:lnTo>
                <a:lnTo>
                  <a:pt x="148" y="185"/>
                </a:lnTo>
                <a:lnTo>
                  <a:pt x="149" y="188"/>
                </a:lnTo>
                <a:lnTo>
                  <a:pt x="151" y="192"/>
                </a:lnTo>
                <a:lnTo>
                  <a:pt x="153" y="196"/>
                </a:lnTo>
                <a:lnTo>
                  <a:pt x="154" y="199"/>
                </a:lnTo>
                <a:lnTo>
                  <a:pt x="156" y="203"/>
                </a:lnTo>
                <a:lnTo>
                  <a:pt x="158" y="207"/>
                </a:lnTo>
                <a:lnTo>
                  <a:pt x="159" y="210"/>
                </a:lnTo>
                <a:lnTo>
                  <a:pt x="161" y="214"/>
                </a:lnTo>
                <a:lnTo>
                  <a:pt x="163" y="218"/>
                </a:lnTo>
                <a:lnTo>
                  <a:pt x="165" y="221"/>
                </a:lnTo>
                <a:lnTo>
                  <a:pt x="166" y="225"/>
                </a:lnTo>
                <a:lnTo>
                  <a:pt x="168" y="229"/>
                </a:lnTo>
                <a:lnTo>
                  <a:pt x="170" y="232"/>
                </a:lnTo>
                <a:lnTo>
                  <a:pt x="171" y="236"/>
                </a:lnTo>
                <a:lnTo>
                  <a:pt x="173" y="240"/>
                </a:lnTo>
                <a:lnTo>
                  <a:pt x="174" y="243"/>
                </a:lnTo>
                <a:lnTo>
                  <a:pt x="175" y="247"/>
                </a:lnTo>
                <a:lnTo>
                  <a:pt x="176" y="250"/>
                </a:lnTo>
                <a:lnTo>
                  <a:pt x="177" y="254"/>
                </a:lnTo>
                <a:lnTo>
                  <a:pt x="178" y="258"/>
                </a:lnTo>
                <a:lnTo>
                  <a:pt x="179" y="262"/>
                </a:lnTo>
                <a:lnTo>
                  <a:pt x="179" y="266"/>
                </a:lnTo>
                <a:lnTo>
                  <a:pt x="180" y="269"/>
                </a:lnTo>
                <a:lnTo>
                  <a:pt x="180" y="273"/>
                </a:lnTo>
                <a:lnTo>
                  <a:pt x="181" y="277"/>
                </a:lnTo>
                <a:lnTo>
                  <a:pt x="181" y="281"/>
                </a:lnTo>
                <a:lnTo>
                  <a:pt x="181" y="285"/>
                </a:lnTo>
                <a:lnTo>
                  <a:pt x="181" y="289"/>
                </a:lnTo>
                <a:lnTo>
                  <a:pt x="181" y="293"/>
                </a:lnTo>
                <a:lnTo>
                  <a:pt x="181" y="297"/>
                </a:lnTo>
                <a:lnTo>
                  <a:pt x="180" y="301"/>
                </a:lnTo>
                <a:lnTo>
                  <a:pt x="180" y="305"/>
                </a:lnTo>
                <a:lnTo>
                  <a:pt x="180" y="309"/>
                </a:lnTo>
                <a:lnTo>
                  <a:pt x="179" y="313"/>
                </a:lnTo>
                <a:lnTo>
                  <a:pt x="178" y="318"/>
                </a:lnTo>
                <a:lnTo>
                  <a:pt x="178" y="322"/>
                </a:lnTo>
                <a:lnTo>
                  <a:pt x="177" y="326"/>
                </a:lnTo>
                <a:lnTo>
                  <a:pt x="176" y="330"/>
                </a:lnTo>
                <a:lnTo>
                  <a:pt x="175" y="334"/>
                </a:lnTo>
                <a:lnTo>
                  <a:pt x="174" y="338"/>
                </a:lnTo>
                <a:lnTo>
                  <a:pt x="173" y="342"/>
                </a:lnTo>
                <a:lnTo>
                  <a:pt x="172" y="346"/>
                </a:lnTo>
                <a:lnTo>
                  <a:pt x="171" y="349"/>
                </a:lnTo>
                <a:lnTo>
                  <a:pt x="170" y="354"/>
                </a:lnTo>
                <a:lnTo>
                  <a:pt x="169" y="358"/>
                </a:lnTo>
                <a:lnTo>
                  <a:pt x="168" y="362"/>
                </a:lnTo>
                <a:lnTo>
                  <a:pt x="166" y="366"/>
                </a:lnTo>
                <a:lnTo>
                  <a:pt x="165" y="369"/>
                </a:lnTo>
                <a:lnTo>
                  <a:pt x="164" y="373"/>
                </a:lnTo>
                <a:lnTo>
                  <a:pt x="162" y="377"/>
                </a:lnTo>
                <a:lnTo>
                  <a:pt x="160" y="381"/>
                </a:lnTo>
                <a:lnTo>
                  <a:pt x="159" y="385"/>
                </a:lnTo>
                <a:lnTo>
                  <a:pt x="157" y="389"/>
                </a:lnTo>
                <a:lnTo>
                  <a:pt x="155" y="393"/>
                </a:lnTo>
                <a:lnTo>
                  <a:pt x="154" y="396"/>
                </a:lnTo>
                <a:lnTo>
                  <a:pt x="152" y="400"/>
                </a:lnTo>
                <a:lnTo>
                  <a:pt x="150" y="404"/>
                </a:lnTo>
                <a:lnTo>
                  <a:pt x="148" y="407"/>
                </a:lnTo>
                <a:lnTo>
                  <a:pt x="146" y="411"/>
                </a:lnTo>
                <a:lnTo>
                  <a:pt x="144" y="414"/>
                </a:lnTo>
                <a:lnTo>
                  <a:pt x="142" y="418"/>
                </a:lnTo>
                <a:lnTo>
                  <a:pt x="139" y="421"/>
                </a:lnTo>
                <a:lnTo>
                  <a:pt x="137" y="424"/>
                </a:lnTo>
                <a:lnTo>
                  <a:pt x="135" y="427"/>
                </a:lnTo>
                <a:lnTo>
                  <a:pt x="132" y="431"/>
                </a:lnTo>
                <a:lnTo>
                  <a:pt x="130" y="434"/>
                </a:lnTo>
                <a:lnTo>
                  <a:pt x="127" y="437"/>
                </a:lnTo>
                <a:lnTo>
                  <a:pt x="125" y="439"/>
                </a:lnTo>
                <a:lnTo>
                  <a:pt x="122" y="442"/>
                </a:lnTo>
                <a:lnTo>
                  <a:pt x="119" y="445"/>
                </a:lnTo>
                <a:lnTo>
                  <a:pt x="116" y="448"/>
                </a:lnTo>
                <a:lnTo>
                  <a:pt x="113" y="450"/>
                </a:lnTo>
                <a:lnTo>
                  <a:pt x="112" y="451"/>
                </a:lnTo>
                <a:lnTo>
                  <a:pt x="109" y="454"/>
                </a:lnTo>
                <a:lnTo>
                  <a:pt x="106" y="456"/>
                </a:lnTo>
                <a:lnTo>
                  <a:pt x="103" y="458"/>
                </a:lnTo>
                <a:lnTo>
                  <a:pt x="99" y="460"/>
                </a:lnTo>
                <a:lnTo>
                  <a:pt x="96" y="462"/>
                </a:lnTo>
                <a:lnTo>
                  <a:pt x="93" y="464"/>
                </a:lnTo>
                <a:lnTo>
                  <a:pt x="89" y="466"/>
                </a:lnTo>
                <a:lnTo>
                  <a:pt x="86" y="468"/>
                </a:lnTo>
                <a:lnTo>
                  <a:pt x="82" y="470"/>
                </a:lnTo>
                <a:lnTo>
                  <a:pt x="79" y="471"/>
                </a:lnTo>
                <a:lnTo>
                  <a:pt x="75" y="473"/>
                </a:lnTo>
                <a:lnTo>
                  <a:pt x="72" y="474"/>
                </a:lnTo>
                <a:lnTo>
                  <a:pt x="68" y="476"/>
                </a:lnTo>
                <a:lnTo>
                  <a:pt x="64" y="477"/>
                </a:lnTo>
                <a:lnTo>
                  <a:pt x="60" y="479"/>
                </a:lnTo>
                <a:lnTo>
                  <a:pt x="56" y="480"/>
                </a:lnTo>
                <a:lnTo>
                  <a:pt x="53" y="481"/>
                </a:lnTo>
                <a:lnTo>
                  <a:pt x="49" y="482"/>
                </a:lnTo>
                <a:lnTo>
                  <a:pt x="45" y="484"/>
                </a:lnTo>
                <a:lnTo>
                  <a:pt x="41" y="485"/>
                </a:lnTo>
                <a:lnTo>
                  <a:pt x="37" y="486"/>
                </a:lnTo>
                <a:lnTo>
                  <a:pt x="33" y="487"/>
                </a:lnTo>
                <a:lnTo>
                  <a:pt x="29" y="488"/>
                </a:lnTo>
                <a:lnTo>
                  <a:pt x="25" y="489"/>
                </a:lnTo>
                <a:lnTo>
                  <a:pt x="21" y="490"/>
                </a:lnTo>
                <a:lnTo>
                  <a:pt x="17" y="491"/>
                </a:lnTo>
                <a:lnTo>
                  <a:pt x="13" y="492"/>
                </a:lnTo>
                <a:lnTo>
                  <a:pt x="8" y="493"/>
                </a:lnTo>
                <a:lnTo>
                  <a:pt x="4" y="494"/>
                </a:lnTo>
                <a:lnTo>
                  <a:pt x="0" y="495"/>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0" name="Line 332">
            <a:extLst>
              <a:ext uri="{FF2B5EF4-FFF2-40B4-BE49-F238E27FC236}">
                <a16:creationId xmlns="" xmlns:a16="http://schemas.microsoft.com/office/drawing/2014/main" id="{052BE41E-B141-864D-BD46-98DBE336698A}"/>
              </a:ext>
            </a:extLst>
          </p:cNvPr>
          <p:cNvSpPr>
            <a:spLocks noChangeShapeType="1"/>
          </p:cNvSpPr>
          <p:nvPr/>
        </p:nvSpPr>
        <p:spPr bwMode="auto">
          <a:xfrm flipH="1">
            <a:off x="3705096" y="3317069"/>
            <a:ext cx="403225" cy="2001838"/>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1" name="Line 333">
            <a:extLst>
              <a:ext uri="{FF2B5EF4-FFF2-40B4-BE49-F238E27FC236}">
                <a16:creationId xmlns="" xmlns:a16="http://schemas.microsoft.com/office/drawing/2014/main" id="{AF676317-31BA-CC4A-A292-B2A5E573E02A}"/>
              </a:ext>
            </a:extLst>
          </p:cNvPr>
          <p:cNvSpPr>
            <a:spLocks noChangeShapeType="1"/>
          </p:cNvSpPr>
          <p:nvPr/>
        </p:nvSpPr>
        <p:spPr bwMode="auto">
          <a:xfrm flipV="1">
            <a:off x="4216271" y="2875744"/>
            <a:ext cx="1284288" cy="2490788"/>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2" name="Line 334">
            <a:extLst>
              <a:ext uri="{FF2B5EF4-FFF2-40B4-BE49-F238E27FC236}">
                <a16:creationId xmlns="" xmlns:a16="http://schemas.microsoft.com/office/drawing/2014/main" id="{9CCFF970-1C36-744A-904B-A39E13D1FEBA}"/>
              </a:ext>
            </a:extLst>
          </p:cNvPr>
          <p:cNvSpPr>
            <a:spLocks noChangeShapeType="1"/>
          </p:cNvSpPr>
          <p:nvPr/>
        </p:nvSpPr>
        <p:spPr bwMode="auto">
          <a:xfrm flipH="1" flipV="1">
            <a:off x="530097" y="4239405"/>
            <a:ext cx="3030538" cy="1443038"/>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 name="Line 335">
            <a:extLst>
              <a:ext uri="{FF2B5EF4-FFF2-40B4-BE49-F238E27FC236}">
                <a16:creationId xmlns="" xmlns:a16="http://schemas.microsoft.com/office/drawing/2014/main" id="{043AFFEE-94C0-F54E-9097-A7987CC1055B}"/>
              </a:ext>
            </a:extLst>
          </p:cNvPr>
          <p:cNvSpPr>
            <a:spLocks noChangeShapeType="1"/>
          </p:cNvSpPr>
          <p:nvPr/>
        </p:nvSpPr>
        <p:spPr bwMode="auto">
          <a:xfrm flipH="1">
            <a:off x="3031996" y="3983818"/>
            <a:ext cx="877888" cy="1447800"/>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 xmlns:p14="http://schemas.microsoft.com/office/powerpoint/2010/main" val="4228696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ntitled-3.jpg"/>
          <p:cNvPicPr>
            <a:picLocks noChangeAspect="1"/>
          </p:cNvPicPr>
          <p:nvPr/>
        </p:nvPicPr>
        <p:blipFill>
          <a:blip r:embed="rId2" cstate="email"/>
          <a:srcRect/>
          <a:stretch>
            <a:fillRect/>
          </a:stretch>
        </p:blipFill>
        <p:spPr>
          <a:xfrm>
            <a:off x="0" y="0"/>
            <a:ext cx="2952750" cy="6858000"/>
          </a:xfrm>
          <a:prstGeom prst="rect">
            <a:avLst/>
          </a:prstGeom>
        </p:spPr>
      </p:pic>
      <p:sp>
        <p:nvSpPr>
          <p:cNvPr id="4" name="Rectangle 3">
            <a:extLst>
              <a:ext uri="{FF2B5EF4-FFF2-40B4-BE49-F238E27FC236}">
                <a16:creationId xmlns="" xmlns:a16="http://schemas.microsoft.com/office/drawing/2014/main" id="{11A61F90-19B5-6340-852C-CFCAB289179A}"/>
              </a:ext>
            </a:extLst>
          </p:cNvPr>
          <p:cNvSpPr/>
          <p:nvPr/>
        </p:nvSpPr>
        <p:spPr>
          <a:xfrm>
            <a:off x="5331849" y="616366"/>
            <a:ext cx="2065544" cy="788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ea typeface="+mn-ea"/>
                <a:cs typeface="+mn-cs"/>
              </a:rPr>
              <a:t>Ασθενής #</a:t>
            </a:r>
            <a:r>
              <a:rPr lang="el-GR" dirty="0">
                <a:solidFill>
                  <a:srgbClr val="FF0000"/>
                </a:solidFill>
              </a:rPr>
              <a:t>6</a:t>
            </a:r>
            <a:endParaRPr kumimoji="0" lang="el-GR" sz="1800" b="0" i="0" u="none" strike="noStrike" kern="1200" cap="none" spc="0" normalizeH="0" baseline="0" noProof="0" dirty="0">
              <a:ln>
                <a:noFill/>
              </a:ln>
              <a:solidFill>
                <a:srgbClr val="FF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7" name="Rectangle 6">
            <a:extLst>
              <a:ext uri="{FF2B5EF4-FFF2-40B4-BE49-F238E27FC236}">
                <a16:creationId xmlns="" xmlns:a16="http://schemas.microsoft.com/office/drawing/2014/main" id="{BE8D0082-C030-C34B-AF08-D9ABC25C07C8}"/>
              </a:ext>
            </a:extLst>
          </p:cNvPr>
          <p:cNvSpPr/>
          <p:nvPr/>
        </p:nvSpPr>
        <p:spPr>
          <a:xfrm>
            <a:off x="3338662" y="2841870"/>
            <a:ext cx="7696702" cy="788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solidFill>
                  <a:prstClr val="black"/>
                </a:solidFill>
              </a:rPr>
              <a:t>κορίτσι 13 ετών </a:t>
            </a:r>
            <a:endParaRPr kumimoji="0" lang="el-GR"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ea typeface="+mn-ea"/>
                <a:cs typeface="+mn-cs"/>
              </a:rPr>
              <a:t>ΙΙ, 1 κατηγορία κατά </a:t>
            </a:r>
            <a:r>
              <a:rPr kumimoji="0" lang="en-US" sz="1800" b="0" i="0" u="none" strike="noStrike" kern="1200" cap="none" spc="0" normalizeH="0" baseline="0" noProof="0" dirty="0">
                <a:ln>
                  <a:noFill/>
                </a:ln>
                <a:solidFill>
                  <a:prstClr val="black"/>
                </a:solidFill>
                <a:effectLst/>
                <a:uLnTx/>
                <a:uFillTx/>
                <a:ea typeface="+mn-ea"/>
                <a:cs typeface="+mn-cs"/>
              </a:rPr>
              <a:t>Angle</a:t>
            </a:r>
            <a:endParaRPr kumimoji="0" lang="el-GR"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solidFill>
                  <a:prstClr val="black"/>
                </a:solidFill>
              </a:rPr>
              <a:t>Ορθοδοντική θεραπεία που περιλαμβάνει εξαγωγές μονίμων δοντιών</a:t>
            </a:r>
            <a:endParaRPr kumimoji="0" lang="el-GR"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 xmlns:p14="http://schemas.microsoft.com/office/powerpoint/2010/main" val="315950790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ntitled-3.jpg"/>
          <p:cNvPicPr>
            <a:picLocks noChangeAspect="1"/>
          </p:cNvPicPr>
          <p:nvPr/>
        </p:nvPicPr>
        <p:blipFill>
          <a:blip r:embed="rId2" cstate="email"/>
          <a:stretch>
            <a:fillRect/>
          </a:stretch>
        </p:blipFill>
        <p:spPr>
          <a:xfrm>
            <a:off x="0" y="0"/>
            <a:ext cx="6203950" cy="6858000"/>
          </a:xfrm>
          <a:prstGeom prst="rect">
            <a:avLst/>
          </a:prstGeom>
        </p:spPr>
      </p:pic>
      <p:sp>
        <p:nvSpPr>
          <p:cNvPr id="11" name="TextBox 10">
            <a:extLst>
              <a:ext uri="{FF2B5EF4-FFF2-40B4-BE49-F238E27FC236}">
                <a16:creationId xmlns="" xmlns:a16="http://schemas.microsoft.com/office/drawing/2014/main" id="{431A4F44-160A-124B-8427-CA372ACE2414}"/>
              </a:ext>
            </a:extLst>
          </p:cNvPr>
          <p:cNvSpPr txBox="1"/>
          <p:nvPr/>
        </p:nvSpPr>
        <p:spPr>
          <a:xfrm>
            <a:off x="7442420" y="2782669"/>
            <a:ext cx="3765454" cy="646331"/>
          </a:xfrm>
          <a:prstGeom prst="rect">
            <a:avLst/>
          </a:prstGeom>
          <a:noFill/>
        </p:spPr>
        <p:txBody>
          <a:bodyPr wrap="none" rtlCol="0">
            <a:spAutoFit/>
          </a:bodyPr>
          <a:lstStyle/>
          <a:p>
            <a:r>
              <a:rPr lang="el-GR" dirty="0"/>
              <a:t>Κορίτσι 1</a:t>
            </a:r>
            <a:r>
              <a:rPr lang="en-US" dirty="0"/>
              <a:t>3</a:t>
            </a:r>
            <a:r>
              <a:rPr lang="el-GR" dirty="0"/>
              <a:t> ετών </a:t>
            </a:r>
          </a:p>
          <a:p>
            <a:r>
              <a:rPr lang="el-GR" dirty="0"/>
              <a:t>προσήλθε  για ορθοδοντική εξέταση </a:t>
            </a:r>
            <a:endParaRPr lang="x-none" dirty="0"/>
          </a:p>
        </p:txBody>
      </p:sp>
      <p:sp>
        <p:nvSpPr>
          <p:cNvPr id="12" name="TextBox 11">
            <a:extLst>
              <a:ext uri="{FF2B5EF4-FFF2-40B4-BE49-F238E27FC236}">
                <a16:creationId xmlns="" xmlns:a16="http://schemas.microsoft.com/office/drawing/2014/main" id="{1B2FFA4C-CD16-0D43-B255-0C19E6729694}"/>
              </a:ext>
            </a:extLst>
          </p:cNvPr>
          <p:cNvSpPr txBox="1"/>
          <p:nvPr/>
        </p:nvSpPr>
        <p:spPr>
          <a:xfrm>
            <a:off x="6472363" y="771277"/>
            <a:ext cx="5271300" cy="646331"/>
          </a:xfrm>
          <a:prstGeom prst="rect">
            <a:avLst/>
          </a:prstGeom>
          <a:noFill/>
        </p:spPr>
        <p:txBody>
          <a:bodyPr wrap="square" rtlCol="0">
            <a:spAutoFit/>
          </a:bodyPr>
          <a:lstStyle/>
          <a:p>
            <a:pPr algn="ctr"/>
            <a:r>
              <a:rPr lang="el-GR" dirty="0"/>
              <a:t>Θεραπεία οδοντικής ΙΙ Τάξης με τη μέθοδο των </a:t>
            </a:r>
            <a:r>
              <a:rPr lang="el-GR" dirty="0">
                <a:solidFill>
                  <a:srgbClr val="FF0000"/>
                </a:solidFill>
              </a:rPr>
              <a:t>διαφανών ναρθήκων </a:t>
            </a:r>
            <a:endParaRPr lang="x-none" dirty="0">
              <a:solidFill>
                <a:srgbClr val="FF0000"/>
              </a:solidFill>
            </a:endParaRPr>
          </a:p>
        </p:txBody>
      </p:sp>
    </p:spTree>
    <p:extLst>
      <p:ext uri="{BB962C8B-B14F-4D97-AF65-F5344CB8AC3E}">
        <p14:creationId xmlns="" xmlns:p14="http://schemas.microsoft.com/office/powerpoint/2010/main" val="186496564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56E513D-7BCC-ED46-BC79-A5FFBBA856FF}"/>
              </a:ext>
            </a:extLst>
          </p:cNvPr>
          <p:cNvPicPr>
            <a:picLocks noChangeAspect="1"/>
          </p:cNvPicPr>
          <p:nvPr/>
        </p:nvPicPr>
        <p:blipFill rotWithShape="1">
          <a:blip r:embed="rId2" cstate="email"/>
          <a:srcRect/>
          <a:stretch/>
        </p:blipFill>
        <p:spPr>
          <a:xfrm>
            <a:off x="151075" y="203315"/>
            <a:ext cx="4126726" cy="2007147"/>
          </a:xfrm>
          <a:prstGeom prst="rect">
            <a:avLst/>
          </a:prstGeom>
        </p:spPr>
      </p:pic>
      <p:pic>
        <p:nvPicPr>
          <p:cNvPr id="5" name="Picture 4">
            <a:extLst>
              <a:ext uri="{FF2B5EF4-FFF2-40B4-BE49-F238E27FC236}">
                <a16:creationId xmlns="" xmlns:a16="http://schemas.microsoft.com/office/drawing/2014/main" id="{1EEE2DF1-08F1-F442-8C15-AF30BB1DD338}"/>
              </a:ext>
            </a:extLst>
          </p:cNvPr>
          <p:cNvPicPr>
            <a:picLocks noChangeAspect="1"/>
          </p:cNvPicPr>
          <p:nvPr/>
        </p:nvPicPr>
        <p:blipFill>
          <a:blip r:embed="rId3" cstate="email"/>
          <a:stretch>
            <a:fillRect/>
          </a:stretch>
        </p:blipFill>
        <p:spPr>
          <a:xfrm>
            <a:off x="151075" y="2367050"/>
            <a:ext cx="4126726" cy="2003843"/>
          </a:xfrm>
          <a:prstGeom prst="rect">
            <a:avLst/>
          </a:prstGeom>
        </p:spPr>
      </p:pic>
      <p:pic>
        <p:nvPicPr>
          <p:cNvPr id="7" name="Picture 6">
            <a:extLst>
              <a:ext uri="{FF2B5EF4-FFF2-40B4-BE49-F238E27FC236}">
                <a16:creationId xmlns="" xmlns:a16="http://schemas.microsoft.com/office/drawing/2014/main" id="{9CA872C0-B643-E440-8824-050373D5CAAD}"/>
              </a:ext>
            </a:extLst>
          </p:cNvPr>
          <p:cNvPicPr>
            <a:picLocks noChangeAspect="1"/>
          </p:cNvPicPr>
          <p:nvPr/>
        </p:nvPicPr>
        <p:blipFill>
          <a:blip r:embed="rId4" cstate="email"/>
          <a:stretch>
            <a:fillRect/>
          </a:stretch>
        </p:blipFill>
        <p:spPr>
          <a:xfrm>
            <a:off x="151076" y="4527481"/>
            <a:ext cx="4126725" cy="2012069"/>
          </a:xfrm>
          <a:prstGeom prst="rect">
            <a:avLst/>
          </a:prstGeom>
        </p:spPr>
      </p:pic>
      <p:pic>
        <p:nvPicPr>
          <p:cNvPr id="9" name="Picture 8">
            <a:extLst>
              <a:ext uri="{FF2B5EF4-FFF2-40B4-BE49-F238E27FC236}">
                <a16:creationId xmlns="" xmlns:a16="http://schemas.microsoft.com/office/drawing/2014/main" id="{EDA54EAA-4564-194E-BB74-D369F7B64936}"/>
              </a:ext>
            </a:extLst>
          </p:cNvPr>
          <p:cNvPicPr>
            <a:picLocks noChangeAspect="1"/>
          </p:cNvPicPr>
          <p:nvPr/>
        </p:nvPicPr>
        <p:blipFill rotWithShape="1">
          <a:blip r:embed="rId5" cstate="email"/>
          <a:srcRect/>
          <a:stretch/>
        </p:blipFill>
        <p:spPr>
          <a:xfrm flipV="1">
            <a:off x="7707467" y="3770170"/>
            <a:ext cx="4238046" cy="2857543"/>
          </a:xfrm>
          <a:prstGeom prst="rect">
            <a:avLst/>
          </a:prstGeom>
        </p:spPr>
      </p:pic>
      <p:pic>
        <p:nvPicPr>
          <p:cNvPr id="11" name="Picture 10">
            <a:extLst>
              <a:ext uri="{FF2B5EF4-FFF2-40B4-BE49-F238E27FC236}">
                <a16:creationId xmlns="" xmlns:a16="http://schemas.microsoft.com/office/drawing/2014/main" id="{2EAA64E7-D974-C44B-8AF6-374FF0042CE6}"/>
              </a:ext>
            </a:extLst>
          </p:cNvPr>
          <p:cNvPicPr>
            <a:picLocks noChangeAspect="1"/>
          </p:cNvPicPr>
          <p:nvPr/>
        </p:nvPicPr>
        <p:blipFill rotWithShape="1">
          <a:blip r:embed="rId6" cstate="email"/>
          <a:srcRect/>
          <a:stretch/>
        </p:blipFill>
        <p:spPr>
          <a:xfrm rot="10800000" flipH="1">
            <a:off x="7707467" y="203315"/>
            <a:ext cx="4238046" cy="3438942"/>
          </a:xfrm>
          <a:prstGeom prst="rect">
            <a:avLst/>
          </a:prstGeom>
        </p:spPr>
      </p:pic>
      <p:sp>
        <p:nvSpPr>
          <p:cNvPr id="12" name="TextBox 11">
            <a:extLst>
              <a:ext uri="{FF2B5EF4-FFF2-40B4-BE49-F238E27FC236}">
                <a16:creationId xmlns="" xmlns:a16="http://schemas.microsoft.com/office/drawing/2014/main" id="{7BE37F93-66B3-0740-95D7-428DE8B35C67}"/>
              </a:ext>
            </a:extLst>
          </p:cNvPr>
          <p:cNvSpPr txBox="1"/>
          <p:nvPr/>
        </p:nvSpPr>
        <p:spPr>
          <a:xfrm>
            <a:off x="4945711" y="2043884"/>
            <a:ext cx="2681503" cy="646331"/>
          </a:xfrm>
          <a:prstGeom prst="rect">
            <a:avLst/>
          </a:prstGeom>
          <a:noFill/>
        </p:spPr>
        <p:txBody>
          <a:bodyPr wrap="none" rtlCol="0">
            <a:spAutoFit/>
          </a:bodyPr>
          <a:lstStyle/>
          <a:p>
            <a:r>
              <a:rPr lang="el-GR" dirty="0"/>
              <a:t>ΙΙ Τάξη, 1</a:t>
            </a:r>
            <a:r>
              <a:rPr lang="el-GR" baseline="30000" dirty="0"/>
              <a:t>η</a:t>
            </a:r>
            <a:r>
              <a:rPr lang="el-GR" dirty="0"/>
              <a:t> κατηγορία </a:t>
            </a:r>
          </a:p>
          <a:p>
            <a:r>
              <a:rPr lang="el-GR" dirty="0"/>
              <a:t>γομφίων και κυνοδόντων</a:t>
            </a:r>
            <a:endParaRPr lang="x-none" dirty="0"/>
          </a:p>
        </p:txBody>
      </p:sp>
    </p:spTree>
    <p:extLst>
      <p:ext uri="{BB962C8B-B14F-4D97-AF65-F5344CB8AC3E}">
        <p14:creationId xmlns="" xmlns:p14="http://schemas.microsoft.com/office/powerpoint/2010/main" val="154236109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16081B9-20A9-3B49-83E0-932916EEB694}"/>
              </a:ext>
            </a:extLst>
          </p:cNvPr>
          <p:cNvPicPr>
            <a:picLocks noChangeAspect="1"/>
          </p:cNvPicPr>
          <p:nvPr/>
        </p:nvPicPr>
        <p:blipFill>
          <a:blip r:embed="rId2" cstate="email"/>
          <a:srcRect l="7488" t="4308"/>
          <a:stretch>
            <a:fillRect/>
          </a:stretch>
        </p:blipFill>
        <p:spPr>
          <a:xfrm>
            <a:off x="1173163" y="925513"/>
            <a:ext cx="9845675" cy="5006975"/>
          </a:xfrm>
          <a:prstGeom prst="rect">
            <a:avLst/>
          </a:prstGeom>
        </p:spPr>
      </p:pic>
    </p:spTree>
    <p:extLst>
      <p:ext uri="{BB962C8B-B14F-4D97-AF65-F5344CB8AC3E}">
        <p14:creationId xmlns="" xmlns:p14="http://schemas.microsoft.com/office/powerpoint/2010/main" val="6278010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Untitled-3.jpg"/>
          <p:cNvPicPr>
            <a:picLocks noChangeAspect="1"/>
          </p:cNvPicPr>
          <p:nvPr/>
        </p:nvPicPr>
        <p:blipFill>
          <a:blip r:embed="rId2" cstate="email"/>
          <a:stretch>
            <a:fillRect/>
          </a:stretch>
        </p:blipFill>
        <p:spPr>
          <a:xfrm>
            <a:off x="440535" y="-2058"/>
            <a:ext cx="3594100" cy="6858000"/>
          </a:xfrm>
          <a:prstGeom prst="rect">
            <a:avLst/>
          </a:prstGeom>
        </p:spPr>
      </p:pic>
      <p:cxnSp>
        <p:nvCxnSpPr>
          <p:cNvPr id="12" name="Straight Connector 11">
            <a:extLst>
              <a:ext uri="{FF2B5EF4-FFF2-40B4-BE49-F238E27FC236}">
                <a16:creationId xmlns="" xmlns:a16="http://schemas.microsoft.com/office/drawing/2014/main" id="{AFC6FA38-18D2-9F4C-9A08-7441501E5601}"/>
              </a:ext>
            </a:extLst>
          </p:cNvPr>
          <p:cNvCxnSpPr/>
          <p:nvPr/>
        </p:nvCxnSpPr>
        <p:spPr>
          <a:xfrm>
            <a:off x="3505760" y="151751"/>
            <a:ext cx="0" cy="6618467"/>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 xmlns:a16="http://schemas.microsoft.com/office/drawing/2014/main" id="{96C53005-E03D-724E-A802-F4FD2C241035}"/>
              </a:ext>
            </a:extLst>
          </p:cNvPr>
          <p:cNvSpPr/>
          <p:nvPr/>
        </p:nvSpPr>
        <p:spPr>
          <a:xfrm>
            <a:off x="7340546" y="2850059"/>
            <a:ext cx="4643473" cy="1015663"/>
          </a:xfrm>
          <a:prstGeom prst="rect">
            <a:avLst/>
          </a:prstGeom>
        </p:spPr>
        <p:txBody>
          <a:bodyPr wrap="square">
            <a:spAutoFit/>
          </a:bodyPr>
          <a:lstStyle/>
          <a:p>
            <a:pPr algn="ctr"/>
            <a:r>
              <a:rPr lang="el-GR" sz="1400" dirty="0"/>
              <a:t>ορθοδοντική ανωμαλία  οδοντική ή/και σκελετική στο </a:t>
            </a:r>
            <a:r>
              <a:rPr lang="el-GR" sz="3200" dirty="0" err="1">
                <a:solidFill>
                  <a:srgbClr val="FF0000"/>
                </a:solidFill>
              </a:rPr>
              <a:t>προσθιοπίσθιο</a:t>
            </a:r>
            <a:r>
              <a:rPr lang="en-US" sz="1400" dirty="0"/>
              <a:t> </a:t>
            </a:r>
            <a:endParaRPr lang="el-GR" sz="1400" dirty="0"/>
          </a:p>
          <a:p>
            <a:pPr algn="ctr"/>
            <a:r>
              <a:rPr lang="en-US" sz="1400" dirty="0" err="1"/>
              <a:t>ή</a:t>
            </a:r>
            <a:r>
              <a:rPr lang="el-GR" sz="1400" dirty="0"/>
              <a:t>/και στο κατακόρυφο επίπεδο</a:t>
            </a:r>
            <a:endParaRPr lang="x-none" sz="1400" dirty="0"/>
          </a:p>
        </p:txBody>
      </p:sp>
      <p:sp>
        <p:nvSpPr>
          <p:cNvPr id="24" name="TextBox 23">
            <a:extLst>
              <a:ext uri="{FF2B5EF4-FFF2-40B4-BE49-F238E27FC236}">
                <a16:creationId xmlns="" xmlns:a16="http://schemas.microsoft.com/office/drawing/2014/main" id="{47F23157-B93F-004E-BB20-33F1C50E4A4E}"/>
              </a:ext>
            </a:extLst>
          </p:cNvPr>
          <p:cNvSpPr txBox="1"/>
          <p:nvPr/>
        </p:nvSpPr>
        <p:spPr>
          <a:xfrm>
            <a:off x="5069010" y="2703665"/>
            <a:ext cx="2077877" cy="646331"/>
          </a:xfrm>
          <a:prstGeom prst="rect">
            <a:avLst/>
          </a:prstGeom>
          <a:noFill/>
        </p:spPr>
        <p:txBody>
          <a:bodyPr wrap="none" rtlCol="0">
            <a:spAutoFit/>
          </a:bodyPr>
          <a:lstStyle/>
          <a:p>
            <a:pPr algn="ctr"/>
            <a:r>
              <a:rPr lang="el-GR" dirty="0"/>
              <a:t>ΙΙ Τάξη</a:t>
            </a:r>
          </a:p>
          <a:p>
            <a:pPr algn="ctr"/>
            <a:r>
              <a:rPr lang="el-GR" dirty="0"/>
              <a:t>1η &amp; 2η κατηγορία  </a:t>
            </a:r>
            <a:endParaRPr lang="x-none" dirty="0"/>
          </a:p>
        </p:txBody>
      </p:sp>
      <p:sp>
        <p:nvSpPr>
          <p:cNvPr id="34" name="TextBox 33">
            <a:extLst>
              <a:ext uri="{FF2B5EF4-FFF2-40B4-BE49-F238E27FC236}">
                <a16:creationId xmlns="" xmlns:a16="http://schemas.microsoft.com/office/drawing/2014/main" id="{7C5E3323-D3B7-844B-B79C-276CCD68679F}"/>
              </a:ext>
            </a:extLst>
          </p:cNvPr>
          <p:cNvSpPr txBox="1"/>
          <p:nvPr/>
        </p:nvSpPr>
        <p:spPr>
          <a:xfrm>
            <a:off x="5018392" y="1961546"/>
            <a:ext cx="2247330" cy="253916"/>
          </a:xfrm>
          <a:prstGeom prst="rect">
            <a:avLst/>
          </a:prstGeom>
          <a:solidFill>
            <a:srgbClr val="FF0000"/>
          </a:solidFill>
        </p:spPr>
        <p:txBody>
          <a:bodyPr wrap="square" rtlCol="0">
            <a:spAutoFit/>
          </a:bodyPr>
          <a:lstStyle/>
          <a:p>
            <a:r>
              <a:rPr lang="el-GR" sz="1050" dirty="0">
                <a:solidFill>
                  <a:schemeClr val="bg1"/>
                </a:solidFill>
              </a:rPr>
              <a:t>επίπεδο </a:t>
            </a:r>
            <a:r>
              <a:rPr lang="en-US" sz="1050" dirty="0">
                <a:solidFill>
                  <a:schemeClr val="bg1"/>
                </a:solidFill>
              </a:rPr>
              <a:t> </a:t>
            </a:r>
            <a:r>
              <a:rPr lang="el-GR" sz="1050" dirty="0">
                <a:solidFill>
                  <a:schemeClr val="bg1"/>
                </a:solidFill>
              </a:rPr>
              <a:t>Φρανκφούρτης</a:t>
            </a:r>
            <a:r>
              <a:rPr lang="en-US" sz="1050" dirty="0">
                <a:solidFill>
                  <a:schemeClr val="bg1"/>
                </a:solidFill>
              </a:rPr>
              <a:t> </a:t>
            </a:r>
            <a:r>
              <a:rPr lang="el-GR" sz="1050" dirty="0">
                <a:solidFill>
                  <a:schemeClr val="bg1"/>
                </a:solidFill>
              </a:rPr>
              <a:t> (</a:t>
            </a:r>
            <a:r>
              <a:rPr lang="en-US" sz="1050" dirty="0">
                <a:solidFill>
                  <a:schemeClr val="bg1"/>
                </a:solidFill>
              </a:rPr>
              <a:t>FH)</a:t>
            </a:r>
          </a:p>
        </p:txBody>
      </p:sp>
      <p:cxnSp>
        <p:nvCxnSpPr>
          <p:cNvPr id="30" name="Straight Connector 29">
            <a:extLst>
              <a:ext uri="{FF2B5EF4-FFF2-40B4-BE49-F238E27FC236}">
                <a16:creationId xmlns="" xmlns:a16="http://schemas.microsoft.com/office/drawing/2014/main" id="{D789905E-28C7-3745-AC8E-AFE31ECF0EB2}"/>
              </a:ext>
            </a:extLst>
          </p:cNvPr>
          <p:cNvCxnSpPr>
            <a:cxnSpLocks/>
          </p:cNvCxnSpPr>
          <p:nvPr/>
        </p:nvCxnSpPr>
        <p:spPr>
          <a:xfrm flipH="1" flipV="1">
            <a:off x="113883" y="5315664"/>
            <a:ext cx="9552631" cy="23309"/>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 xmlns:a16="http://schemas.microsoft.com/office/drawing/2014/main" id="{06E9B96D-0FE4-8544-873E-252119BCF9E2}"/>
              </a:ext>
            </a:extLst>
          </p:cNvPr>
          <p:cNvCxnSpPr>
            <a:cxnSpLocks/>
          </p:cNvCxnSpPr>
          <p:nvPr/>
        </p:nvCxnSpPr>
        <p:spPr>
          <a:xfrm flipH="1" flipV="1">
            <a:off x="113883" y="1951559"/>
            <a:ext cx="9754512" cy="9987"/>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 xmlns:a16="http://schemas.microsoft.com/office/drawing/2014/main" id="{CF0D1985-26AD-2948-ADAE-486C10270D72}"/>
              </a:ext>
            </a:extLst>
          </p:cNvPr>
          <p:cNvSpPr txBox="1"/>
          <p:nvPr/>
        </p:nvSpPr>
        <p:spPr>
          <a:xfrm>
            <a:off x="488157" y="2698253"/>
            <a:ext cx="1385187" cy="307777"/>
          </a:xfrm>
          <a:prstGeom prst="rect">
            <a:avLst/>
          </a:prstGeom>
          <a:noFill/>
        </p:spPr>
        <p:txBody>
          <a:bodyPr wrap="none" rtlCol="0">
            <a:spAutoFit/>
          </a:bodyPr>
          <a:lstStyle/>
          <a:p>
            <a:r>
              <a:rPr lang="el-GR" sz="1400" dirty="0">
                <a:solidFill>
                  <a:schemeClr val="bg1"/>
                </a:solidFill>
              </a:rPr>
              <a:t>αρχή</a:t>
            </a:r>
            <a:r>
              <a:rPr lang="en-US" sz="1400" dirty="0">
                <a:solidFill>
                  <a:schemeClr val="bg1"/>
                </a:solidFill>
              </a:rPr>
              <a:t> </a:t>
            </a:r>
            <a:r>
              <a:rPr lang="el-GR" sz="1400" dirty="0">
                <a:solidFill>
                  <a:schemeClr val="bg1"/>
                </a:solidFill>
              </a:rPr>
              <a:t>θεραπείας</a:t>
            </a:r>
            <a:endParaRPr lang="x-none" sz="1400" dirty="0">
              <a:solidFill>
                <a:schemeClr val="bg1"/>
              </a:solidFill>
            </a:endParaRPr>
          </a:p>
        </p:txBody>
      </p:sp>
      <p:sp>
        <p:nvSpPr>
          <p:cNvPr id="46" name="TextBox 45">
            <a:extLst>
              <a:ext uri="{FF2B5EF4-FFF2-40B4-BE49-F238E27FC236}">
                <a16:creationId xmlns="" xmlns:a16="http://schemas.microsoft.com/office/drawing/2014/main" id="{3C846556-EA22-FC41-8C89-FA385D1C9C90}"/>
              </a:ext>
            </a:extLst>
          </p:cNvPr>
          <p:cNvSpPr txBox="1"/>
          <p:nvPr/>
        </p:nvSpPr>
        <p:spPr>
          <a:xfrm>
            <a:off x="8235733" y="2738209"/>
            <a:ext cx="567656" cy="307777"/>
          </a:xfrm>
          <a:prstGeom prst="rect">
            <a:avLst/>
          </a:prstGeom>
          <a:noFill/>
        </p:spPr>
        <p:txBody>
          <a:bodyPr wrap="none" rtlCol="0">
            <a:spAutoFit/>
          </a:bodyPr>
          <a:lstStyle/>
          <a:p>
            <a:r>
              <a:rPr lang="el-GR" sz="1400" dirty="0">
                <a:solidFill>
                  <a:schemeClr val="bg1"/>
                </a:solidFill>
              </a:rPr>
              <a:t>αρχή</a:t>
            </a:r>
            <a:endParaRPr lang="x-none" sz="1400" dirty="0">
              <a:solidFill>
                <a:schemeClr val="bg1"/>
              </a:solidFill>
            </a:endParaRPr>
          </a:p>
        </p:txBody>
      </p:sp>
      <p:sp>
        <p:nvSpPr>
          <p:cNvPr id="47" name="TextBox 46">
            <a:extLst>
              <a:ext uri="{FF2B5EF4-FFF2-40B4-BE49-F238E27FC236}">
                <a16:creationId xmlns="" xmlns:a16="http://schemas.microsoft.com/office/drawing/2014/main" id="{0153AE31-B1BC-C44D-82E5-255BE6480594}"/>
              </a:ext>
            </a:extLst>
          </p:cNvPr>
          <p:cNvSpPr txBox="1"/>
          <p:nvPr/>
        </p:nvSpPr>
        <p:spPr>
          <a:xfrm>
            <a:off x="488157" y="6293565"/>
            <a:ext cx="1418978" cy="307777"/>
          </a:xfrm>
          <a:prstGeom prst="rect">
            <a:avLst/>
          </a:prstGeom>
          <a:noFill/>
        </p:spPr>
        <p:txBody>
          <a:bodyPr wrap="none" rtlCol="0">
            <a:spAutoFit/>
          </a:bodyPr>
          <a:lstStyle/>
          <a:p>
            <a:r>
              <a:rPr lang="el-GR" sz="1400" dirty="0">
                <a:solidFill>
                  <a:schemeClr val="bg1"/>
                </a:solidFill>
              </a:rPr>
              <a:t>τέλος θεραπείας</a:t>
            </a:r>
            <a:endParaRPr lang="x-none" sz="1400" dirty="0">
              <a:solidFill>
                <a:schemeClr val="bg1"/>
              </a:solidFill>
            </a:endParaRPr>
          </a:p>
        </p:txBody>
      </p:sp>
      <p:sp>
        <p:nvSpPr>
          <p:cNvPr id="48" name="TextBox 47">
            <a:extLst>
              <a:ext uri="{FF2B5EF4-FFF2-40B4-BE49-F238E27FC236}">
                <a16:creationId xmlns="" xmlns:a16="http://schemas.microsoft.com/office/drawing/2014/main" id="{19B9DB2D-1029-864C-9384-D4BF87DCA5B5}"/>
              </a:ext>
            </a:extLst>
          </p:cNvPr>
          <p:cNvSpPr txBox="1"/>
          <p:nvPr/>
        </p:nvSpPr>
        <p:spPr>
          <a:xfrm>
            <a:off x="8255061" y="6293564"/>
            <a:ext cx="601447" cy="307777"/>
          </a:xfrm>
          <a:prstGeom prst="rect">
            <a:avLst/>
          </a:prstGeom>
          <a:noFill/>
        </p:spPr>
        <p:txBody>
          <a:bodyPr wrap="none" rtlCol="0">
            <a:spAutoFit/>
          </a:bodyPr>
          <a:lstStyle/>
          <a:p>
            <a:r>
              <a:rPr lang="el-GR" sz="1400" dirty="0">
                <a:solidFill>
                  <a:schemeClr val="bg1"/>
                </a:solidFill>
              </a:rPr>
              <a:t>τέλος</a:t>
            </a:r>
            <a:endParaRPr lang="x-none" sz="1400" dirty="0">
              <a:solidFill>
                <a:schemeClr val="bg1"/>
              </a:solidFill>
            </a:endParaRPr>
          </a:p>
        </p:txBody>
      </p:sp>
      <p:sp>
        <p:nvSpPr>
          <p:cNvPr id="49" name="TextBox 48">
            <a:extLst>
              <a:ext uri="{FF2B5EF4-FFF2-40B4-BE49-F238E27FC236}">
                <a16:creationId xmlns="" xmlns:a16="http://schemas.microsoft.com/office/drawing/2014/main" id="{CC61B767-F761-184A-87D9-E38D7F74F86C}"/>
              </a:ext>
            </a:extLst>
          </p:cNvPr>
          <p:cNvSpPr txBox="1"/>
          <p:nvPr/>
        </p:nvSpPr>
        <p:spPr>
          <a:xfrm>
            <a:off x="3548791" y="172849"/>
            <a:ext cx="2247330" cy="253916"/>
          </a:xfrm>
          <a:prstGeom prst="rect">
            <a:avLst/>
          </a:prstGeom>
          <a:solidFill>
            <a:srgbClr val="FF0000"/>
          </a:solidFill>
        </p:spPr>
        <p:txBody>
          <a:bodyPr wrap="square" rtlCol="0">
            <a:spAutoFit/>
          </a:bodyPr>
          <a:lstStyle/>
          <a:p>
            <a:r>
              <a:rPr lang="el-GR" sz="1050" dirty="0">
                <a:solidFill>
                  <a:schemeClr val="bg1"/>
                </a:solidFill>
              </a:rPr>
              <a:t>επίπεδο </a:t>
            </a:r>
            <a:r>
              <a:rPr lang="en-US" sz="1050" dirty="0">
                <a:solidFill>
                  <a:schemeClr val="bg1"/>
                </a:solidFill>
              </a:rPr>
              <a:t> </a:t>
            </a:r>
            <a:r>
              <a:rPr lang="el-GR" sz="1050" dirty="0">
                <a:solidFill>
                  <a:schemeClr val="bg1"/>
                </a:solidFill>
              </a:rPr>
              <a:t>Αρμονίας</a:t>
            </a:r>
            <a:r>
              <a:rPr lang="en-US" sz="1050" dirty="0">
                <a:solidFill>
                  <a:schemeClr val="bg1"/>
                </a:solidFill>
              </a:rPr>
              <a:t> </a:t>
            </a:r>
            <a:r>
              <a:rPr lang="el-GR" sz="1050" dirty="0">
                <a:solidFill>
                  <a:schemeClr val="bg1"/>
                </a:solidFill>
              </a:rPr>
              <a:t> (</a:t>
            </a:r>
            <a:r>
              <a:rPr lang="en-US" sz="1050" dirty="0">
                <a:solidFill>
                  <a:schemeClr val="bg1"/>
                </a:solidFill>
              </a:rPr>
              <a:t>NP)</a:t>
            </a:r>
          </a:p>
        </p:txBody>
      </p:sp>
      <p:sp>
        <p:nvSpPr>
          <p:cNvPr id="62" name="TextBox 61">
            <a:extLst>
              <a:ext uri="{FF2B5EF4-FFF2-40B4-BE49-F238E27FC236}">
                <a16:creationId xmlns="" xmlns:a16="http://schemas.microsoft.com/office/drawing/2014/main" id="{FD605523-22E7-8442-9DDF-BC795CA71A67}"/>
              </a:ext>
            </a:extLst>
          </p:cNvPr>
          <p:cNvSpPr txBox="1"/>
          <p:nvPr/>
        </p:nvSpPr>
        <p:spPr>
          <a:xfrm>
            <a:off x="5093217" y="5338973"/>
            <a:ext cx="2247330" cy="253916"/>
          </a:xfrm>
          <a:prstGeom prst="rect">
            <a:avLst/>
          </a:prstGeom>
          <a:solidFill>
            <a:srgbClr val="FF0000"/>
          </a:solidFill>
        </p:spPr>
        <p:txBody>
          <a:bodyPr wrap="square" rtlCol="0">
            <a:spAutoFit/>
          </a:bodyPr>
          <a:lstStyle/>
          <a:p>
            <a:r>
              <a:rPr lang="el-GR" sz="1050" dirty="0">
                <a:solidFill>
                  <a:schemeClr val="bg1"/>
                </a:solidFill>
              </a:rPr>
              <a:t>επίπεδο </a:t>
            </a:r>
            <a:r>
              <a:rPr lang="en-US" sz="1050" dirty="0">
                <a:solidFill>
                  <a:schemeClr val="bg1"/>
                </a:solidFill>
              </a:rPr>
              <a:t> </a:t>
            </a:r>
            <a:r>
              <a:rPr lang="el-GR" sz="1050" dirty="0">
                <a:solidFill>
                  <a:schemeClr val="bg1"/>
                </a:solidFill>
              </a:rPr>
              <a:t>Φρανκφούρτης</a:t>
            </a:r>
            <a:r>
              <a:rPr lang="en-US" sz="1050" dirty="0">
                <a:solidFill>
                  <a:schemeClr val="bg1"/>
                </a:solidFill>
              </a:rPr>
              <a:t> </a:t>
            </a:r>
            <a:r>
              <a:rPr lang="el-GR" sz="1050" dirty="0">
                <a:solidFill>
                  <a:schemeClr val="bg1"/>
                </a:solidFill>
              </a:rPr>
              <a:t> (</a:t>
            </a:r>
            <a:r>
              <a:rPr lang="en-US" sz="1050" dirty="0">
                <a:solidFill>
                  <a:schemeClr val="bg1"/>
                </a:solidFill>
              </a:rPr>
              <a:t>FH)</a:t>
            </a:r>
          </a:p>
        </p:txBody>
      </p:sp>
      <p:sp>
        <p:nvSpPr>
          <p:cNvPr id="2" name="TextBox 1">
            <a:extLst>
              <a:ext uri="{FF2B5EF4-FFF2-40B4-BE49-F238E27FC236}">
                <a16:creationId xmlns="" xmlns:a16="http://schemas.microsoft.com/office/drawing/2014/main" id="{0478BD2F-144F-4D48-BF47-32EC137881C1}"/>
              </a:ext>
            </a:extLst>
          </p:cNvPr>
          <p:cNvSpPr txBox="1"/>
          <p:nvPr/>
        </p:nvSpPr>
        <p:spPr>
          <a:xfrm>
            <a:off x="4240147" y="6554346"/>
            <a:ext cx="7845602" cy="261610"/>
          </a:xfrm>
          <a:prstGeom prst="rect">
            <a:avLst/>
          </a:prstGeom>
          <a:noFill/>
        </p:spPr>
        <p:txBody>
          <a:bodyPr wrap="square" rtlCol="0">
            <a:spAutoFit/>
          </a:bodyPr>
          <a:lstStyle/>
          <a:p>
            <a:r>
              <a:rPr lang="el-GR" sz="1100" dirty="0"/>
              <a:t>Ασθενής 10 ετών που έλαβε ορθοδοντική </a:t>
            </a:r>
            <a:r>
              <a:rPr lang="el-GR" sz="1100" dirty="0" smtClean="0"/>
              <a:t>θεραπεία</a:t>
            </a:r>
            <a:r>
              <a:rPr lang="en-US" sz="1100" dirty="0" smtClean="0"/>
              <a:t>.</a:t>
            </a:r>
            <a:r>
              <a:rPr lang="el-GR" sz="1100" dirty="0" smtClean="0"/>
              <a:t> </a:t>
            </a:r>
            <a:r>
              <a:rPr lang="el-GR" sz="1100" dirty="0"/>
              <a:t>Οι φωτογραφίες απεικονίζουν τις αλλαγές στο </a:t>
            </a:r>
            <a:r>
              <a:rPr lang="el-GR" sz="1100" dirty="0" err="1"/>
              <a:t>προσθιοπίσθιο</a:t>
            </a:r>
            <a:r>
              <a:rPr lang="el-GR" sz="1100" dirty="0"/>
              <a:t> </a:t>
            </a:r>
            <a:r>
              <a:rPr lang="el-GR" sz="1100" dirty="0" smtClean="0"/>
              <a:t>επίπεδο</a:t>
            </a:r>
            <a:r>
              <a:rPr lang="en-US" sz="1100" dirty="0" smtClean="0"/>
              <a:t>.</a:t>
            </a:r>
            <a:endParaRPr lang="x-none" sz="1100" dirty="0"/>
          </a:p>
        </p:txBody>
      </p:sp>
    </p:spTree>
    <p:extLst>
      <p:ext uri="{BB962C8B-B14F-4D97-AF65-F5344CB8AC3E}">
        <p14:creationId xmlns="" xmlns:p14="http://schemas.microsoft.com/office/powerpoint/2010/main" val="221769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100" fill="hold"/>
                                        <p:tgtEl>
                                          <p:spTgt spid="12"/>
                                        </p:tgtEl>
                                        <p:attrNameLst>
                                          <p:attrName>ppt_w</p:attrName>
                                        </p:attrNameLst>
                                      </p:cBhvr>
                                      <p:tavLst>
                                        <p:tav tm="0">
                                          <p:val>
                                            <p:fltVal val="0"/>
                                          </p:val>
                                        </p:tav>
                                        <p:tav tm="100000">
                                          <p:val>
                                            <p:strVal val="#ppt_w"/>
                                          </p:val>
                                        </p:tav>
                                      </p:tavLst>
                                    </p:anim>
                                    <p:anim calcmode="lin" valueType="num">
                                      <p:cBhvr>
                                        <p:cTn id="8" dur="2100" fill="hold"/>
                                        <p:tgtEl>
                                          <p:spTgt spid="12"/>
                                        </p:tgtEl>
                                        <p:attrNameLst>
                                          <p:attrName>ppt_h</p:attrName>
                                        </p:attrNameLst>
                                      </p:cBhvr>
                                      <p:tavLst>
                                        <p:tav tm="0">
                                          <p:val>
                                            <p:fltVal val="0"/>
                                          </p:val>
                                        </p:tav>
                                        <p:tav tm="100000">
                                          <p:val>
                                            <p:strVal val="#ppt_h"/>
                                          </p:val>
                                        </p:tav>
                                      </p:tavLst>
                                    </p:anim>
                                    <p:anim calcmode="lin" valueType="num">
                                      <p:cBhvr>
                                        <p:cTn id="9" dur="2100" fill="hold"/>
                                        <p:tgtEl>
                                          <p:spTgt spid="12"/>
                                        </p:tgtEl>
                                        <p:attrNameLst>
                                          <p:attrName>style.rotation</p:attrName>
                                        </p:attrNameLst>
                                      </p:cBhvr>
                                      <p:tavLst>
                                        <p:tav tm="0">
                                          <p:val>
                                            <p:fltVal val="360"/>
                                          </p:val>
                                        </p:tav>
                                        <p:tav tm="100000">
                                          <p:val>
                                            <p:fltVal val="0"/>
                                          </p:val>
                                        </p:tav>
                                      </p:tavLst>
                                    </p:anim>
                                    <p:animEffect transition="in" filter="fade">
                                      <p:cBhvr>
                                        <p:cTn id="10" dur="21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2100" fill="hold"/>
                                        <p:tgtEl>
                                          <p:spTgt spid="29"/>
                                        </p:tgtEl>
                                        <p:attrNameLst>
                                          <p:attrName>ppt_w</p:attrName>
                                        </p:attrNameLst>
                                      </p:cBhvr>
                                      <p:tavLst>
                                        <p:tav tm="0">
                                          <p:val>
                                            <p:fltVal val="0"/>
                                          </p:val>
                                        </p:tav>
                                        <p:tav tm="100000">
                                          <p:val>
                                            <p:strVal val="#ppt_w"/>
                                          </p:val>
                                        </p:tav>
                                      </p:tavLst>
                                    </p:anim>
                                    <p:anim calcmode="lin" valueType="num">
                                      <p:cBhvr>
                                        <p:cTn id="14" dur="2100" fill="hold"/>
                                        <p:tgtEl>
                                          <p:spTgt spid="29"/>
                                        </p:tgtEl>
                                        <p:attrNameLst>
                                          <p:attrName>ppt_h</p:attrName>
                                        </p:attrNameLst>
                                      </p:cBhvr>
                                      <p:tavLst>
                                        <p:tav tm="0">
                                          <p:val>
                                            <p:fltVal val="0"/>
                                          </p:val>
                                        </p:tav>
                                        <p:tav tm="100000">
                                          <p:val>
                                            <p:strVal val="#ppt_h"/>
                                          </p:val>
                                        </p:tav>
                                      </p:tavLst>
                                    </p:anim>
                                    <p:anim calcmode="lin" valueType="num">
                                      <p:cBhvr>
                                        <p:cTn id="15" dur="2100" fill="hold"/>
                                        <p:tgtEl>
                                          <p:spTgt spid="29"/>
                                        </p:tgtEl>
                                        <p:attrNameLst>
                                          <p:attrName>style.rotation</p:attrName>
                                        </p:attrNameLst>
                                      </p:cBhvr>
                                      <p:tavLst>
                                        <p:tav tm="0">
                                          <p:val>
                                            <p:fltVal val="360"/>
                                          </p:val>
                                        </p:tav>
                                        <p:tav tm="100000">
                                          <p:val>
                                            <p:fltVal val="0"/>
                                          </p:val>
                                        </p:tav>
                                      </p:tavLst>
                                    </p:anim>
                                    <p:animEffect transition="in" filter="fade">
                                      <p:cBhvr>
                                        <p:cTn id="16" dur="2100"/>
                                        <p:tgtEl>
                                          <p:spTgt spid="29"/>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2100" fill="hold"/>
                                        <p:tgtEl>
                                          <p:spTgt spid="30"/>
                                        </p:tgtEl>
                                        <p:attrNameLst>
                                          <p:attrName>ppt_w</p:attrName>
                                        </p:attrNameLst>
                                      </p:cBhvr>
                                      <p:tavLst>
                                        <p:tav tm="0">
                                          <p:val>
                                            <p:fltVal val="0"/>
                                          </p:val>
                                        </p:tav>
                                        <p:tav tm="100000">
                                          <p:val>
                                            <p:strVal val="#ppt_w"/>
                                          </p:val>
                                        </p:tav>
                                      </p:tavLst>
                                    </p:anim>
                                    <p:anim calcmode="lin" valueType="num">
                                      <p:cBhvr>
                                        <p:cTn id="20" dur="2100" fill="hold"/>
                                        <p:tgtEl>
                                          <p:spTgt spid="30"/>
                                        </p:tgtEl>
                                        <p:attrNameLst>
                                          <p:attrName>ppt_h</p:attrName>
                                        </p:attrNameLst>
                                      </p:cBhvr>
                                      <p:tavLst>
                                        <p:tav tm="0">
                                          <p:val>
                                            <p:fltVal val="0"/>
                                          </p:val>
                                        </p:tav>
                                        <p:tav tm="100000">
                                          <p:val>
                                            <p:strVal val="#ppt_h"/>
                                          </p:val>
                                        </p:tav>
                                      </p:tavLst>
                                    </p:anim>
                                    <p:anim calcmode="lin" valueType="num">
                                      <p:cBhvr>
                                        <p:cTn id="21" dur="2100" fill="hold"/>
                                        <p:tgtEl>
                                          <p:spTgt spid="30"/>
                                        </p:tgtEl>
                                        <p:attrNameLst>
                                          <p:attrName>style.rotation</p:attrName>
                                        </p:attrNameLst>
                                      </p:cBhvr>
                                      <p:tavLst>
                                        <p:tav tm="0">
                                          <p:val>
                                            <p:fltVal val="360"/>
                                          </p:val>
                                        </p:tav>
                                        <p:tav tm="100000">
                                          <p:val>
                                            <p:fltVal val="0"/>
                                          </p:val>
                                        </p:tav>
                                      </p:tavLst>
                                    </p:anim>
                                    <p:animEffect transition="in" filter="fade">
                                      <p:cBhvr>
                                        <p:cTn id="22" dur="2100"/>
                                        <p:tgtEl>
                                          <p:spTgt spid="30"/>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checkerboard(across)">
                                      <p:cBhvr>
                                        <p:cTn id="25" dur="500"/>
                                        <p:tgtEl>
                                          <p:spTgt spid="34"/>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checkerboard(across)">
                                      <p:cBhvr>
                                        <p:cTn id="28" dur="500"/>
                                        <p:tgtEl>
                                          <p:spTgt spid="49"/>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checkerboard(across)">
                                      <p:cBhvr>
                                        <p:cTn id="3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9" grpId="0" animBg="1"/>
      <p:bldP spid="6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 xmlns:a16="http://schemas.microsoft.com/office/drawing/2014/main" id="{21C62D5F-356C-401D-BC5A-07378883BE2C}"/>
              </a:ext>
            </a:extLst>
          </p:cNvPr>
          <p:cNvPicPr>
            <a:picLocks noChangeAspect="1"/>
          </p:cNvPicPr>
          <p:nvPr/>
        </p:nvPicPr>
        <p:blipFill>
          <a:blip r:embed="rId2" cstate="email"/>
          <a:srcRect/>
          <a:stretch>
            <a:fillRect/>
          </a:stretch>
        </p:blipFill>
        <p:spPr>
          <a:xfrm rot="200065">
            <a:off x="-274334" y="-284216"/>
            <a:ext cx="6953254" cy="6775643"/>
          </a:xfrm>
          <a:prstGeom prst="rect">
            <a:avLst/>
          </a:prstGeom>
        </p:spPr>
      </p:pic>
      <p:sp>
        <p:nvSpPr>
          <p:cNvPr id="3" name="Ελεύθερη σχεδίαση: Σχήμα 2">
            <a:extLst>
              <a:ext uri="{FF2B5EF4-FFF2-40B4-BE49-F238E27FC236}">
                <a16:creationId xmlns="" xmlns:a16="http://schemas.microsoft.com/office/drawing/2014/main" id="{D1438E3F-1104-479A-A21B-1B677CD36236}"/>
              </a:ext>
            </a:extLst>
          </p:cNvPr>
          <p:cNvSpPr/>
          <p:nvPr/>
        </p:nvSpPr>
        <p:spPr>
          <a:xfrm>
            <a:off x="2036616" y="987030"/>
            <a:ext cx="3370718" cy="1592244"/>
          </a:xfrm>
          <a:custGeom>
            <a:avLst/>
            <a:gdLst/>
            <a:ahLst/>
            <a:cxnLst/>
            <a:rect l="0" t="0" r="0" b="0"/>
            <a:pathLst>
              <a:path w="3370718" h="1592244">
                <a:moveTo>
                  <a:pt x="0" y="1592243"/>
                </a:moveTo>
                <a:lnTo>
                  <a:pt x="946990" y="316763"/>
                </a:lnTo>
                <a:lnTo>
                  <a:pt x="3370717" y="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Ελεύθερη σχεδίαση: Σχήμα 3">
            <a:extLst>
              <a:ext uri="{FF2B5EF4-FFF2-40B4-BE49-F238E27FC236}">
                <a16:creationId xmlns="" xmlns:a16="http://schemas.microsoft.com/office/drawing/2014/main" id="{64CEF5D7-4EFD-442F-831E-0D040E0B74F2}"/>
              </a:ext>
            </a:extLst>
          </p:cNvPr>
          <p:cNvSpPr/>
          <p:nvPr/>
        </p:nvSpPr>
        <p:spPr>
          <a:xfrm>
            <a:off x="2160000" y="2070788"/>
            <a:ext cx="2719927" cy="1"/>
          </a:xfrm>
          <a:custGeom>
            <a:avLst/>
            <a:gdLst/>
            <a:ahLst/>
            <a:cxnLst/>
            <a:rect l="0" t="0" r="0" b="0"/>
            <a:pathLst>
              <a:path w="2719927" h="1">
                <a:moveTo>
                  <a:pt x="0" y="0"/>
                </a:moveTo>
                <a:lnTo>
                  <a:pt x="2719926" y="0"/>
                </a:lnTo>
              </a:path>
            </a:pathLst>
          </a:cu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5" name="Ελεύθερη σχεδίαση: Σχήμα 4">
            <a:extLst>
              <a:ext uri="{FF2B5EF4-FFF2-40B4-BE49-F238E27FC236}">
                <a16:creationId xmlns="" xmlns:a16="http://schemas.microsoft.com/office/drawing/2014/main" id="{E9F72A0C-F95B-4FEF-A733-638E23A98050}"/>
              </a:ext>
            </a:extLst>
          </p:cNvPr>
          <p:cNvSpPr/>
          <p:nvPr/>
        </p:nvSpPr>
        <p:spPr>
          <a:xfrm>
            <a:off x="3645951" y="2871372"/>
            <a:ext cx="1980662" cy="108186"/>
          </a:xfrm>
          <a:custGeom>
            <a:avLst/>
            <a:gdLst/>
            <a:ahLst/>
            <a:cxnLst/>
            <a:rect l="0" t="0" r="0" b="0"/>
            <a:pathLst>
              <a:path w="1980662" h="108186">
                <a:moveTo>
                  <a:pt x="0" y="0"/>
                </a:moveTo>
                <a:lnTo>
                  <a:pt x="1980661" y="108185"/>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Ελεύθερη σχεδίαση: Σχήμα 5">
            <a:extLst>
              <a:ext uri="{FF2B5EF4-FFF2-40B4-BE49-F238E27FC236}">
                <a16:creationId xmlns="" xmlns:a16="http://schemas.microsoft.com/office/drawing/2014/main" id="{48316BCB-3C40-4FFD-9BFC-1294C6C25EEB}"/>
              </a:ext>
            </a:extLst>
          </p:cNvPr>
          <p:cNvSpPr/>
          <p:nvPr/>
        </p:nvSpPr>
        <p:spPr>
          <a:xfrm>
            <a:off x="5427766" y="2979557"/>
            <a:ext cx="198846" cy="571466"/>
          </a:xfrm>
          <a:custGeom>
            <a:avLst/>
            <a:gdLst>
              <a:gd name="connsiteX0" fmla="*/ 197186 w 197186"/>
              <a:gd name="connsiteY0" fmla="*/ 0 h 571466"/>
              <a:gd name="connsiteX1" fmla="*/ 133191 w 197186"/>
              <a:gd name="connsiteY1" fmla="*/ 56280 h 571466"/>
              <a:gd name="connsiteX2" fmla="*/ 75380 w 197186"/>
              <a:gd name="connsiteY2" fmla="*/ 113798 h 571466"/>
              <a:gd name="connsiteX3" fmla="*/ 29936 w 197186"/>
              <a:gd name="connsiteY3" fmla="*/ 173795 h 571466"/>
              <a:gd name="connsiteX4" fmla="*/ 3043 w 197186"/>
              <a:gd name="connsiteY4" fmla="*/ 237510 h 571466"/>
              <a:gd name="connsiteX5" fmla="*/ 0 w 197186"/>
              <a:gd name="connsiteY5" fmla="*/ 315402 h 571466"/>
              <a:gd name="connsiteX6" fmla="*/ 20896 w 197186"/>
              <a:gd name="connsiteY6" fmla="*/ 398091 h 571466"/>
              <a:gd name="connsiteX7" fmla="*/ 57752 w 197186"/>
              <a:gd name="connsiteY7" fmla="*/ 483979 h 571466"/>
              <a:gd name="connsiteX8" fmla="*/ 102587 w 197186"/>
              <a:gd name="connsiteY8" fmla="*/ 571466 h 571466"/>
              <a:gd name="connsiteX0" fmla="*/ 197186 w 197186"/>
              <a:gd name="connsiteY0" fmla="*/ 0 h 571466"/>
              <a:gd name="connsiteX1" fmla="*/ 133191 w 197186"/>
              <a:gd name="connsiteY1" fmla="*/ 56280 h 571466"/>
              <a:gd name="connsiteX2" fmla="*/ 75380 w 197186"/>
              <a:gd name="connsiteY2" fmla="*/ 113798 h 571466"/>
              <a:gd name="connsiteX3" fmla="*/ 29936 w 197186"/>
              <a:gd name="connsiteY3" fmla="*/ 173795 h 571466"/>
              <a:gd name="connsiteX4" fmla="*/ 3043 w 197186"/>
              <a:gd name="connsiteY4" fmla="*/ 237510 h 571466"/>
              <a:gd name="connsiteX5" fmla="*/ 0 w 197186"/>
              <a:gd name="connsiteY5" fmla="*/ 315402 h 571466"/>
              <a:gd name="connsiteX6" fmla="*/ 20896 w 197186"/>
              <a:gd name="connsiteY6" fmla="*/ 398091 h 571466"/>
              <a:gd name="connsiteX7" fmla="*/ 57752 w 197186"/>
              <a:gd name="connsiteY7" fmla="*/ 483979 h 571466"/>
              <a:gd name="connsiteX8" fmla="*/ 102587 w 197186"/>
              <a:gd name="connsiteY8" fmla="*/ 571466 h 571466"/>
              <a:gd name="connsiteX0" fmla="*/ 198846 w 198846"/>
              <a:gd name="connsiteY0" fmla="*/ 0 h 571466"/>
              <a:gd name="connsiteX1" fmla="*/ 134851 w 198846"/>
              <a:gd name="connsiteY1" fmla="*/ 56280 h 571466"/>
              <a:gd name="connsiteX2" fmla="*/ 77040 w 198846"/>
              <a:gd name="connsiteY2" fmla="*/ 113798 h 571466"/>
              <a:gd name="connsiteX3" fmla="*/ 31596 w 198846"/>
              <a:gd name="connsiteY3" fmla="*/ 173795 h 571466"/>
              <a:gd name="connsiteX4" fmla="*/ 4703 w 198846"/>
              <a:gd name="connsiteY4" fmla="*/ 237510 h 571466"/>
              <a:gd name="connsiteX5" fmla="*/ 1660 w 198846"/>
              <a:gd name="connsiteY5" fmla="*/ 315402 h 571466"/>
              <a:gd name="connsiteX6" fmla="*/ 22556 w 198846"/>
              <a:gd name="connsiteY6" fmla="*/ 398091 h 571466"/>
              <a:gd name="connsiteX7" fmla="*/ 59412 w 198846"/>
              <a:gd name="connsiteY7" fmla="*/ 483979 h 571466"/>
              <a:gd name="connsiteX8" fmla="*/ 104247 w 198846"/>
              <a:gd name="connsiteY8" fmla="*/ 571466 h 571466"/>
              <a:gd name="connsiteX0" fmla="*/ 198846 w 198846"/>
              <a:gd name="connsiteY0" fmla="*/ 0 h 571466"/>
              <a:gd name="connsiteX1" fmla="*/ 134851 w 198846"/>
              <a:gd name="connsiteY1" fmla="*/ 56280 h 571466"/>
              <a:gd name="connsiteX2" fmla="*/ 77040 w 198846"/>
              <a:gd name="connsiteY2" fmla="*/ 113798 h 571466"/>
              <a:gd name="connsiteX3" fmla="*/ 31596 w 198846"/>
              <a:gd name="connsiteY3" fmla="*/ 173795 h 571466"/>
              <a:gd name="connsiteX4" fmla="*/ 4703 w 198846"/>
              <a:gd name="connsiteY4" fmla="*/ 237510 h 571466"/>
              <a:gd name="connsiteX5" fmla="*/ 1660 w 198846"/>
              <a:gd name="connsiteY5" fmla="*/ 315402 h 571466"/>
              <a:gd name="connsiteX6" fmla="*/ 22556 w 198846"/>
              <a:gd name="connsiteY6" fmla="*/ 398091 h 571466"/>
              <a:gd name="connsiteX7" fmla="*/ 59412 w 198846"/>
              <a:gd name="connsiteY7" fmla="*/ 483979 h 571466"/>
              <a:gd name="connsiteX8" fmla="*/ 104247 w 198846"/>
              <a:gd name="connsiteY8" fmla="*/ 571466 h 571466"/>
              <a:gd name="connsiteX0" fmla="*/ 198846 w 198846"/>
              <a:gd name="connsiteY0" fmla="*/ 0 h 571466"/>
              <a:gd name="connsiteX1" fmla="*/ 134851 w 198846"/>
              <a:gd name="connsiteY1" fmla="*/ 56280 h 571466"/>
              <a:gd name="connsiteX2" fmla="*/ 77040 w 198846"/>
              <a:gd name="connsiteY2" fmla="*/ 113798 h 571466"/>
              <a:gd name="connsiteX3" fmla="*/ 31596 w 198846"/>
              <a:gd name="connsiteY3" fmla="*/ 173795 h 571466"/>
              <a:gd name="connsiteX4" fmla="*/ 4703 w 198846"/>
              <a:gd name="connsiteY4" fmla="*/ 237510 h 571466"/>
              <a:gd name="connsiteX5" fmla="*/ 1660 w 198846"/>
              <a:gd name="connsiteY5" fmla="*/ 315402 h 571466"/>
              <a:gd name="connsiteX6" fmla="*/ 22556 w 198846"/>
              <a:gd name="connsiteY6" fmla="*/ 398091 h 571466"/>
              <a:gd name="connsiteX7" fmla="*/ 59412 w 198846"/>
              <a:gd name="connsiteY7" fmla="*/ 483979 h 571466"/>
              <a:gd name="connsiteX8" fmla="*/ 104247 w 198846"/>
              <a:gd name="connsiteY8" fmla="*/ 571466 h 571466"/>
              <a:gd name="connsiteX0" fmla="*/ 198846 w 198846"/>
              <a:gd name="connsiteY0" fmla="*/ 0 h 571466"/>
              <a:gd name="connsiteX1" fmla="*/ 134851 w 198846"/>
              <a:gd name="connsiteY1" fmla="*/ 56280 h 571466"/>
              <a:gd name="connsiteX2" fmla="*/ 77040 w 198846"/>
              <a:gd name="connsiteY2" fmla="*/ 113798 h 571466"/>
              <a:gd name="connsiteX3" fmla="*/ 31596 w 198846"/>
              <a:gd name="connsiteY3" fmla="*/ 173795 h 571466"/>
              <a:gd name="connsiteX4" fmla="*/ 4703 w 198846"/>
              <a:gd name="connsiteY4" fmla="*/ 237510 h 571466"/>
              <a:gd name="connsiteX5" fmla="*/ 1660 w 198846"/>
              <a:gd name="connsiteY5" fmla="*/ 315402 h 571466"/>
              <a:gd name="connsiteX6" fmla="*/ 22556 w 198846"/>
              <a:gd name="connsiteY6" fmla="*/ 398091 h 571466"/>
              <a:gd name="connsiteX7" fmla="*/ 59412 w 198846"/>
              <a:gd name="connsiteY7" fmla="*/ 483979 h 571466"/>
              <a:gd name="connsiteX8" fmla="*/ 104247 w 198846"/>
              <a:gd name="connsiteY8" fmla="*/ 571466 h 571466"/>
              <a:gd name="connsiteX0" fmla="*/ 198846 w 198846"/>
              <a:gd name="connsiteY0" fmla="*/ 0 h 571466"/>
              <a:gd name="connsiteX1" fmla="*/ 134851 w 198846"/>
              <a:gd name="connsiteY1" fmla="*/ 56280 h 571466"/>
              <a:gd name="connsiteX2" fmla="*/ 77040 w 198846"/>
              <a:gd name="connsiteY2" fmla="*/ 113798 h 571466"/>
              <a:gd name="connsiteX3" fmla="*/ 31596 w 198846"/>
              <a:gd name="connsiteY3" fmla="*/ 173795 h 571466"/>
              <a:gd name="connsiteX4" fmla="*/ 4703 w 198846"/>
              <a:gd name="connsiteY4" fmla="*/ 237510 h 571466"/>
              <a:gd name="connsiteX5" fmla="*/ 1660 w 198846"/>
              <a:gd name="connsiteY5" fmla="*/ 315402 h 571466"/>
              <a:gd name="connsiteX6" fmla="*/ 22556 w 198846"/>
              <a:gd name="connsiteY6" fmla="*/ 398091 h 571466"/>
              <a:gd name="connsiteX7" fmla="*/ 59412 w 198846"/>
              <a:gd name="connsiteY7" fmla="*/ 483979 h 571466"/>
              <a:gd name="connsiteX8" fmla="*/ 104247 w 198846"/>
              <a:gd name="connsiteY8" fmla="*/ 571466 h 57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846" h="571466">
                <a:moveTo>
                  <a:pt x="198846" y="0"/>
                </a:moveTo>
                <a:lnTo>
                  <a:pt x="134851" y="56280"/>
                </a:lnTo>
                <a:cubicBezTo>
                  <a:pt x="114550" y="75246"/>
                  <a:pt x="94249" y="94212"/>
                  <a:pt x="77040" y="113798"/>
                </a:cubicBezTo>
                <a:cubicBezTo>
                  <a:pt x="59831" y="133384"/>
                  <a:pt x="43652" y="153176"/>
                  <a:pt x="31596" y="173795"/>
                </a:cubicBezTo>
                <a:cubicBezTo>
                  <a:pt x="19540" y="194414"/>
                  <a:pt x="9692" y="213909"/>
                  <a:pt x="4703" y="237510"/>
                </a:cubicBezTo>
                <a:cubicBezTo>
                  <a:pt x="-286" y="261111"/>
                  <a:pt x="-1316" y="288638"/>
                  <a:pt x="1660" y="315402"/>
                </a:cubicBezTo>
                <a:cubicBezTo>
                  <a:pt x="4636" y="342166"/>
                  <a:pt x="12931" y="369995"/>
                  <a:pt x="22556" y="398091"/>
                </a:cubicBezTo>
                <a:cubicBezTo>
                  <a:pt x="32181" y="426187"/>
                  <a:pt x="45797" y="455083"/>
                  <a:pt x="59412" y="483979"/>
                </a:cubicBezTo>
                <a:cubicBezTo>
                  <a:pt x="73027" y="512875"/>
                  <a:pt x="94907" y="553240"/>
                  <a:pt x="104247" y="571466"/>
                </a:cubicBez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 name="Ελεύθερη σχεδίαση: Σχήμα 6">
            <a:extLst>
              <a:ext uri="{FF2B5EF4-FFF2-40B4-BE49-F238E27FC236}">
                <a16:creationId xmlns="" xmlns:a16="http://schemas.microsoft.com/office/drawing/2014/main" id="{C5A9C6E2-DCFC-433B-9C1F-6BDB687085E6}"/>
              </a:ext>
            </a:extLst>
          </p:cNvPr>
          <p:cNvSpPr/>
          <p:nvPr/>
        </p:nvSpPr>
        <p:spPr>
          <a:xfrm>
            <a:off x="5331756" y="3530669"/>
            <a:ext cx="290193" cy="413312"/>
          </a:xfrm>
          <a:custGeom>
            <a:avLst/>
            <a:gdLst/>
            <a:ahLst/>
            <a:cxnLst/>
            <a:rect l="0" t="0" r="0" b="0"/>
            <a:pathLst>
              <a:path w="290193" h="413312">
                <a:moveTo>
                  <a:pt x="3573" y="90544"/>
                </a:moveTo>
                <a:lnTo>
                  <a:pt x="0" y="115986"/>
                </a:lnTo>
                <a:lnTo>
                  <a:pt x="17439" y="156213"/>
                </a:lnTo>
                <a:lnTo>
                  <a:pt x="53240" y="189807"/>
                </a:lnTo>
                <a:lnTo>
                  <a:pt x="88221" y="218446"/>
                </a:lnTo>
                <a:lnTo>
                  <a:pt x="135422" y="263027"/>
                </a:lnTo>
                <a:lnTo>
                  <a:pt x="170332" y="312937"/>
                </a:lnTo>
                <a:lnTo>
                  <a:pt x="177824" y="345529"/>
                </a:lnTo>
                <a:lnTo>
                  <a:pt x="201928" y="373574"/>
                </a:lnTo>
                <a:lnTo>
                  <a:pt x="242050" y="407950"/>
                </a:lnTo>
                <a:lnTo>
                  <a:pt x="260303" y="413311"/>
                </a:lnTo>
                <a:lnTo>
                  <a:pt x="271626" y="405748"/>
                </a:lnTo>
                <a:lnTo>
                  <a:pt x="282866" y="339815"/>
                </a:lnTo>
                <a:lnTo>
                  <a:pt x="290192" y="255668"/>
                </a:lnTo>
                <a:lnTo>
                  <a:pt x="287275" y="169324"/>
                </a:lnTo>
                <a:lnTo>
                  <a:pt x="269424" y="106710"/>
                </a:lnTo>
                <a:lnTo>
                  <a:pt x="252431" y="58326"/>
                </a:lnTo>
                <a:lnTo>
                  <a:pt x="231343" y="24991"/>
                </a:lnTo>
                <a:lnTo>
                  <a:pt x="203254" y="0"/>
                </a:lnTo>
                <a:lnTo>
                  <a:pt x="188914" y="12853"/>
                </a:lnTo>
                <a:lnTo>
                  <a:pt x="179755" y="40717"/>
                </a:lnTo>
                <a:lnTo>
                  <a:pt x="173095" y="92718"/>
                </a:lnTo>
                <a:lnTo>
                  <a:pt x="159763" y="117081"/>
                </a:lnTo>
                <a:lnTo>
                  <a:pt x="147659" y="128965"/>
                </a:lnTo>
                <a:lnTo>
                  <a:pt x="112496" y="133589"/>
                </a:lnTo>
                <a:lnTo>
                  <a:pt x="76584" y="111990"/>
                </a:lnTo>
                <a:lnTo>
                  <a:pt x="49166" y="94672"/>
                </a:lnTo>
                <a:lnTo>
                  <a:pt x="22756" y="88865"/>
                </a:lnTo>
                <a:close/>
              </a:path>
            </a:pathLst>
          </a:custGeom>
          <a:noFill/>
          <a:ln w="4479">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Ελεύθερη σχεδίαση: Σχήμα 7">
            <a:extLst>
              <a:ext uri="{FF2B5EF4-FFF2-40B4-BE49-F238E27FC236}">
                <a16:creationId xmlns="" xmlns:a16="http://schemas.microsoft.com/office/drawing/2014/main" id="{FF56B593-080F-4D40-AD0E-0C1AD811779C}"/>
              </a:ext>
            </a:extLst>
          </p:cNvPr>
          <p:cNvSpPr/>
          <p:nvPr/>
        </p:nvSpPr>
        <p:spPr>
          <a:xfrm>
            <a:off x="5217080" y="3122682"/>
            <a:ext cx="317931" cy="541577"/>
          </a:xfrm>
          <a:custGeom>
            <a:avLst/>
            <a:gdLst/>
            <a:ahLst/>
            <a:cxnLst/>
            <a:rect l="0" t="0" r="0" b="0"/>
            <a:pathLst>
              <a:path w="317931" h="541577">
                <a:moveTo>
                  <a:pt x="317930" y="407987"/>
                </a:moveTo>
                <a:lnTo>
                  <a:pt x="282607" y="335691"/>
                </a:lnTo>
                <a:lnTo>
                  <a:pt x="229252" y="234045"/>
                </a:lnTo>
                <a:lnTo>
                  <a:pt x="183873" y="166109"/>
                </a:lnTo>
                <a:lnTo>
                  <a:pt x="143150" y="102790"/>
                </a:lnTo>
                <a:lnTo>
                  <a:pt x="80041" y="39885"/>
                </a:lnTo>
                <a:lnTo>
                  <a:pt x="36863" y="1524"/>
                </a:lnTo>
                <a:lnTo>
                  <a:pt x="18946" y="0"/>
                </a:lnTo>
                <a:lnTo>
                  <a:pt x="3192" y="18775"/>
                </a:lnTo>
                <a:lnTo>
                  <a:pt x="0" y="97149"/>
                </a:lnTo>
                <a:lnTo>
                  <a:pt x="12903" y="200402"/>
                </a:lnTo>
                <a:lnTo>
                  <a:pt x="32582" y="279480"/>
                </a:lnTo>
                <a:lnTo>
                  <a:pt x="59152" y="362207"/>
                </a:lnTo>
                <a:lnTo>
                  <a:pt x="104014" y="459570"/>
                </a:lnTo>
                <a:lnTo>
                  <a:pt x="118249" y="498531"/>
                </a:lnTo>
                <a:lnTo>
                  <a:pt x="137432" y="496852"/>
                </a:lnTo>
                <a:lnTo>
                  <a:pt x="163842" y="502659"/>
                </a:lnTo>
                <a:lnTo>
                  <a:pt x="191260" y="519977"/>
                </a:lnTo>
                <a:lnTo>
                  <a:pt x="227172" y="541576"/>
                </a:lnTo>
                <a:lnTo>
                  <a:pt x="262335" y="536952"/>
                </a:lnTo>
                <a:lnTo>
                  <a:pt x="274439" y="525068"/>
                </a:lnTo>
                <a:lnTo>
                  <a:pt x="287771" y="500705"/>
                </a:lnTo>
                <a:lnTo>
                  <a:pt x="294431" y="448704"/>
                </a:lnTo>
                <a:lnTo>
                  <a:pt x="303590" y="420840"/>
                </a:lnTo>
                <a:close/>
              </a:path>
            </a:pathLst>
          </a:custGeom>
          <a:noFill/>
          <a:ln w="4479">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Ελεύθερη σχεδίαση: Σχήμα 8">
            <a:extLst>
              <a:ext uri="{FF2B5EF4-FFF2-40B4-BE49-F238E27FC236}">
                <a16:creationId xmlns="" xmlns:a16="http://schemas.microsoft.com/office/drawing/2014/main" id="{FDDD8CFC-04CC-4BDE-83B2-BAA2E1793A45}"/>
              </a:ext>
            </a:extLst>
          </p:cNvPr>
          <p:cNvSpPr/>
          <p:nvPr/>
        </p:nvSpPr>
        <p:spPr>
          <a:xfrm>
            <a:off x="4236643" y="3392580"/>
            <a:ext cx="368113" cy="276807"/>
          </a:xfrm>
          <a:custGeom>
            <a:avLst/>
            <a:gdLst/>
            <a:ahLst/>
            <a:cxnLst/>
            <a:rect l="0" t="0" r="0" b="0"/>
            <a:pathLst>
              <a:path w="368113" h="276807">
                <a:moveTo>
                  <a:pt x="78268" y="1253"/>
                </a:moveTo>
                <a:lnTo>
                  <a:pt x="31631" y="78374"/>
                </a:lnTo>
                <a:lnTo>
                  <a:pt x="14906" y="106345"/>
                </a:lnTo>
                <a:lnTo>
                  <a:pt x="0" y="138282"/>
                </a:lnTo>
                <a:lnTo>
                  <a:pt x="3262" y="179250"/>
                </a:lnTo>
                <a:lnTo>
                  <a:pt x="22384" y="182304"/>
                </a:lnTo>
                <a:lnTo>
                  <a:pt x="17405" y="152093"/>
                </a:lnTo>
                <a:lnTo>
                  <a:pt x="22384" y="182304"/>
                </a:lnTo>
                <a:lnTo>
                  <a:pt x="41466" y="208639"/>
                </a:lnTo>
                <a:lnTo>
                  <a:pt x="71303" y="236693"/>
                </a:lnTo>
                <a:lnTo>
                  <a:pt x="93438" y="243906"/>
                </a:lnTo>
                <a:lnTo>
                  <a:pt x="139660" y="223098"/>
                </a:lnTo>
                <a:lnTo>
                  <a:pt x="168867" y="216732"/>
                </a:lnTo>
                <a:lnTo>
                  <a:pt x="165705" y="190488"/>
                </a:lnTo>
                <a:lnTo>
                  <a:pt x="171813" y="152243"/>
                </a:lnTo>
                <a:lnTo>
                  <a:pt x="165705" y="190488"/>
                </a:lnTo>
                <a:lnTo>
                  <a:pt x="168867" y="216732"/>
                </a:lnTo>
                <a:lnTo>
                  <a:pt x="217354" y="266149"/>
                </a:lnTo>
                <a:lnTo>
                  <a:pt x="230360" y="276806"/>
                </a:lnTo>
                <a:lnTo>
                  <a:pt x="245083" y="276707"/>
                </a:lnTo>
                <a:lnTo>
                  <a:pt x="322761" y="258473"/>
                </a:lnTo>
                <a:lnTo>
                  <a:pt x="347711" y="240396"/>
                </a:lnTo>
                <a:lnTo>
                  <a:pt x="361712" y="221796"/>
                </a:lnTo>
                <a:lnTo>
                  <a:pt x="368112" y="197079"/>
                </a:lnTo>
                <a:lnTo>
                  <a:pt x="356235" y="117966"/>
                </a:lnTo>
                <a:lnTo>
                  <a:pt x="357231" y="88709"/>
                </a:lnTo>
                <a:lnTo>
                  <a:pt x="357937" y="45924"/>
                </a:lnTo>
                <a:lnTo>
                  <a:pt x="307308" y="32934"/>
                </a:lnTo>
                <a:lnTo>
                  <a:pt x="277429" y="28162"/>
                </a:lnTo>
                <a:lnTo>
                  <a:pt x="221688" y="24161"/>
                </a:lnTo>
                <a:lnTo>
                  <a:pt x="116463" y="0"/>
                </a:lnTo>
                <a:close/>
              </a:path>
            </a:pathLst>
          </a:custGeom>
          <a:noFill/>
          <a:ln w="4479">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Ελεύθερη σχεδίαση: Σχήμα 9">
            <a:extLst>
              <a:ext uri="{FF2B5EF4-FFF2-40B4-BE49-F238E27FC236}">
                <a16:creationId xmlns="" xmlns:a16="http://schemas.microsoft.com/office/drawing/2014/main" id="{D9E3EFA4-DE36-4B0C-B7F6-6420264A87EF}"/>
              </a:ext>
            </a:extLst>
          </p:cNvPr>
          <p:cNvSpPr/>
          <p:nvPr/>
        </p:nvSpPr>
        <p:spPr>
          <a:xfrm>
            <a:off x="4314911" y="2951604"/>
            <a:ext cx="342741" cy="486901"/>
          </a:xfrm>
          <a:custGeom>
            <a:avLst/>
            <a:gdLst/>
            <a:ahLst/>
            <a:cxnLst/>
            <a:rect l="0" t="0" r="0" b="0"/>
            <a:pathLst>
              <a:path w="342741" h="486901">
                <a:moveTo>
                  <a:pt x="279669" y="486900"/>
                </a:moveTo>
                <a:lnTo>
                  <a:pt x="285910" y="409454"/>
                </a:lnTo>
                <a:lnTo>
                  <a:pt x="305299" y="334109"/>
                </a:lnTo>
                <a:lnTo>
                  <a:pt x="332855" y="230652"/>
                </a:lnTo>
                <a:lnTo>
                  <a:pt x="342740" y="191784"/>
                </a:lnTo>
                <a:lnTo>
                  <a:pt x="339910" y="155788"/>
                </a:lnTo>
                <a:lnTo>
                  <a:pt x="317235" y="98238"/>
                </a:lnTo>
                <a:lnTo>
                  <a:pt x="295664" y="56797"/>
                </a:lnTo>
                <a:lnTo>
                  <a:pt x="269894" y="41649"/>
                </a:lnTo>
                <a:lnTo>
                  <a:pt x="258373" y="44712"/>
                </a:lnTo>
                <a:lnTo>
                  <a:pt x="246571" y="64889"/>
                </a:lnTo>
                <a:lnTo>
                  <a:pt x="248588" y="98304"/>
                </a:lnTo>
                <a:lnTo>
                  <a:pt x="254290" y="147015"/>
                </a:lnTo>
                <a:lnTo>
                  <a:pt x="238146" y="202043"/>
                </a:lnTo>
                <a:lnTo>
                  <a:pt x="202017" y="244073"/>
                </a:lnTo>
                <a:lnTo>
                  <a:pt x="195087" y="249094"/>
                </a:lnTo>
                <a:lnTo>
                  <a:pt x="184239" y="263295"/>
                </a:lnTo>
                <a:lnTo>
                  <a:pt x="163008" y="242745"/>
                </a:lnTo>
                <a:lnTo>
                  <a:pt x="151372" y="169798"/>
                </a:lnTo>
                <a:lnTo>
                  <a:pt x="143944" y="101200"/>
                </a:lnTo>
                <a:lnTo>
                  <a:pt x="147613" y="55211"/>
                </a:lnTo>
                <a:lnTo>
                  <a:pt x="149132" y="15007"/>
                </a:lnTo>
                <a:lnTo>
                  <a:pt x="131918" y="0"/>
                </a:lnTo>
                <a:lnTo>
                  <a:pt x="118248" y="8848"/>
                </a:lnTo>
                <a:lnTo>
                  <a:pt x="84891" y="48869"/>
                </a:lnTo>
                <a:lnTo>
                  <a:pt x="61386" y="103947"/>
                </a:lnTo>
                <a:lnTo>
                  <a:pt x="59917" y="151513"/>
                </a:lnTo>
                <a:lnTo>
                  <a:pt x="52770" y="242296"/>
                </a:lnTo>
                <a:lnTo>
                  <a:pt x="53459" y="314720"/>
                </a:lnTo>
                <a:lnTo>
                  <a:pt x="44387" y="356169"/>
                </a:lnTo>
                <a:lnTo>
                  <a:pt x="0" y="442229"/>
                </a:lnTo>
                <a:lnTo>
                  <a:pt x="38195" y="440976"/>
                </a:lnTo>
                <a:lnTo>
                  <a:pt x="143420" y="465137"/>
                </a:lnTo>
                <a:lnTo>
                  <a:pt x="199161" y="469138"/>
                </a:lnTo>
                <a:lnTo>
                  <a:pt x="229040" y="473910"/>
                </a:lnTo>
                <a:close/>
              </a:path>
            </a:pathLst>
          </a:custGeom>
          <a:noFill/>
          <a:ln w="4479">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Ελεύθερη σχεδίαση: Σχήμα 10">
            <a:extLst>
              <a:ext uri="{FF2B5EF4-FFF2-40B4-BE49-F238E27FC236}">
                <a16:creationId xmlns="" xmlns:a16="http://schemas.microsoft.com/office/drawing/2014/main" id="{0B453BA9-F992-42CC-8370-2551535A3DF4}"/>
              </a:ext>
            </a:extLst>
          </p:cNvPr>
          <p:cNvSpPr/>
          <p:nvPr/>
        </p:nvSpPr>
        <p:spPr>
          <a:xfrm>
            <a:off x="4458855" y="2918696"/>
            <a:ext cx="110347" cy="296204"/>
          </a:xfrm>
          <a:custGeom>
            <a:avLst/>
            <a:gdLst/>
            <a:ahLst/>
            <a:cxnLst/>
            <a:rect l="0" t="0" r="0" b="0"/>
            <a:pathLst>
              <a:path w="110347" h="296204">
                <a:moveTo>
                  <a:pt x="102627" y="97797"/>
                </a:moveTo>
                <a:lnTo>
                  <a:pt x="104644" y="131212"/>
                </a:lnTo>
                <a:lnTo>
                  <a:pt x="110346" y="179923"/>
                </a:lnTo>
                <a:lnTo>
                  <a:pt x="94202" y="234951"/>
                </a:lnTo>
                <a:lnTo>
                  <a:pt x="58073" y="276981"/>
                </a:lnTo>
                <a:lnTo>
                  <a:pt x="51143" y="282002"/>
                </a:lnTo>
                <a:lnTo>
                  <a:pt x="40295" y="296203"/>
                </a:lnTo>
                <a:lnTo>
                  <a:pt x="19064" y="275653"/>
                </a:lnTo>
                <a:lnTo>
                  <a:pt x="7428" y="202706"/>
                </a:lnTo>
                <a:lnTo>
                  <a:pt x="0" y="134108"/>
                </a:lnTo>
                <a:lnTo>
                  <a:pt x="3669" y="88119"/>
                </a:lnTo>
                <a:lnTo>
                  <a:pt x="16426" y="61966"/>
                </a:lnTo>
                <a:lnTo>
                  <a:pt x="37781" y="12674"/>
                </a:lnTo>
                <a:lnTo>
                  <a:pt x="58190" y="0"/>
                </a:lnTo>
                <a:lnTo>
                  <a:pt x="71818" y="14434"/>
                </a:lnTo>
                <a:lnTo>
                  <a:pt x="79761" y="41441"/>
                </a:lnTo>
                <a:close/>
              </a:path>
            </a:pathLst>
          </a:custGeom>
          <a:noFill/>
          <a:ln w="4479">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Ελεύθερη σχεδίαση: Σχήμα 11">
            <a:extLst>
              <a:ext uri="{FF2B5EF4-FFF2-40B4-BE49-F238E27FC236}">
                <a16:creationId xmlns="" xmlns:a16="http://schemas.microsoft.com/office/drawing/2014/main" id="{014E8041-D8C6-4F91-8DA4-2C930A41FAA1}"/>
              </a:ext>
            </a:extLst>
          </p:cNvPr>
          <p:cNvSpPr/>
          <p:nvPr/>
        </p:nvSpPr>
        <p:spPr>
          <a:xfrm>
            <a:off x="5098206" y="3808455"/>
            <a:ext cx="292399" cy="331916"/>
          </a:xfrm>
          <a:custGeom>
            <a:avLst/>
            <a:gdLst/>
            <a:ahLst/>
            <a:cxnLst/>
            <a:rect l="0" t="0" r="0" b="0"/>
            <a:pathLst>
              <a:path w="292399" h="331916">
                <a:moveTo>
                  <a:pt x="160763" y="331915"/>
                </a:moveTo>
                <a:lnTo>
                  <a:pt x="195568" y="294497"/>
                </a:lnTo>
                <a:lnTo>
                  <a:pt x="217053" y="269133"/>
                </a:lnTo>
                <a:lnTo>
                  <a:pt x="231355" y="248576"/>
                </a:lnTo>
                <a:lnTo>
                  <a:pt x="266672" y="166474"/>
                </a:lnTo>
                <a:lnTo>
                  <a:pt x="291407" y="58294"/>
                </a:lnTo>
                <a:lnTo>
                  <a:pt x="292398" y="29573"/>
                </a:lnTo>
                <a:lnTo>
                  <a:pt x="283137" y="9282"/>
                </a:lnTo>
                <a:lnTo>
                  <a:pt x="262995" y="0"/>
                </a:lnTo>
                <a:lnTo>
                  <a:pt x="239773" y="14558"/>
                </a:lnTo>
                <a:lnTo>
                  <a:pt x="219887" y="49054"/>
                </a:lnTo>
                <a:lnTo>
                  <a:pt x="201887" y="75814"/>
                </a:lnTo>
                <a:lnTo>
                  <a:pt x="167924" y="103054"/>
                </a:lnTo>
                <a:lnTo>
                  <a:pt x="132222" y="119487"/>
                </a:lnTo>
                <a:lnTo>
                  <a:pt x="75953" y="141835"/>
                </a:lnTo>
                <a:lnTo>
                  <a:pt x="45485" y="150254"/>
                </a:lnTo>
                <a:lnTo>
                  <a:pt x="27698" y="169416"/>
                </a:lnTo>
                <a:lnTo>
                  <a:pt x="0" y="211298"/>
                </a:lnTo>
                <a:lnTo>
                  <a:pt x="10871" y="220506"/>
                </a:lnTo>
                <a:lnTo>
                  <a:pt x="33805" y="222818"/>
                </a:lnTo>
                <a:lnTo>
                  <a:pt x="97108" y="214207"/>
                </a:lnTo>
                <a:lnTo>
                  <a:pt x="118581" y="209060"/>
                </a:lnTo>
                <a:lnTo>
                  <a:pt x="138308" y="213323"/>
                </a:lnTo>
                <a:lnTo>
                  <a:pt x="148826" y="228455"/>
                </a:lnTo>
                <a:lnTo>
                  <a:pt x="149423" y="286526"/>
                </a:lnTo>
                <a:lnTo>
                  <a:pt x="153175" y="311485"/>
                </a:lnTo>
                <a:close/>
              </a:path>
            </a:pathLst>
          </a:custGeom>
          <a:noFill/>
          <a:ln w="4479">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Ελεύθερη σχεδίαση: Σχήμα 12">
            <a:extLst>
              <a:ext uri="{FF2B5EF4-FFF2-40B4-BE49-F238E27FC236}">
                <a16:creationId xmlns="" xmlns:a16="http://schemas.microsoft.com/office/drawing/2014/main" id="{B48D1CEB-0A92-400C-9951-3295B81B3FB3}"/>
              </a:ext>
            </a:extLst>
          </p:cNvPr>
          <p:cNvSpPr/>
          <p:nvPr/>
        </p:nvSpPr>
        <p:spPr>
          <a:xfrm>
            <a:off x="4848011" y="4017515"/>
            <a:ext cx="410959" cy="430654"/>
          </a:xfrm>
          <a:custGeom>
            <a:avLst/>
            <a:gdLst/>
            <a:ahLst/>
            <a:cxnLst/>
            <a:rect l="0" t="0" r="0" b="0"/>
            <a:pathLst>
              <a:path w="410959" h="430654">
                <a:moveTo>
                  <a:pt x="250195" y="2238"/>
                </a:moveTo>
                <a:lnTo>
                  <a:pt x="183930" y="76795"/>
                </a:lnTo>
                <a:lnTo>
                  <a:pt x="146886" y="127875"/>
                </a:lnTo>
                <a:lnTo>
                  <a:pt x="53062" y="245987"/>
                </a:lnTo>
                <a:lnTo>
                  <a:pt x="16700" y="325649"/>
                </a:lnTo>
                <a:lnTo>
                  <a:pt x="640" y="375832"/>
                </a:lnTo>
                <a:lnTo>
                  <a:pt x="0" y="398628"/>
                </a:lnTo>
                <a:lnTo>
                  <a:pt x="9752" y="414667"/>
                </a:lnTo>
                <a:lnTo>
                  <a:pt x="25151" y="427711"/>
                </a:lnTo>
                <a:lnTo>
                  <a:pt x="50665" y="430653"/>
                </a:lnTo>
                <a:lnTo>
                  <a:pt x="87271" y="414987"/>
                </a:lnTo>
                <a:lnTo>
                  <a:pt x="151843" y="381001"/>
                </a:lnTo>
                <a:lnTo>
                  <a:pt x="185945" y="355434"/>
                </a:lnTo>
                <a:lnTo>
                  <a:pt x="234978" y="306732"/>
                </a:lnTo>
                <a:lnTo>
                  <a:pt x="287080" y="254405"/>
                </a:lnTo>
                <a:lnTo>
                  <a:pt x="410958" y="122855"/>
                </a:lnTo>
                <a:lnTo>
                  <a:pt x="403370" y="102425"/>
                </a:lnTo>
                <a:lnTo>
                  <a:pt x="399618" y="77466"/>
                </a:lnTo>
                <a:lnTo>
                  <a:pt x="399021" y="19395"/>
                </a:lnTo>
                <a:lnTo>
                  <a:pt x="388503" y="4263"/>
                </a:lnTo>
                <a:lnTo>
                  <a:pt x="368776" y="0"/>
                </a:lnTo>
                <a:lnTo>
                  <a:pt x="347303" y="5147"/>
                </a:lnTo>
                <a:lnTo>
                  <a:pt x="284000" y="13758"/>
                </a:lnTo>
                <a:lnTo>
                  <a:pt x="261066" y="11446"/>
                </a:lnTo>
                <a:close/>
              </a:path>
            </a:pathLst>
          </a:custGeom>
          <a:noFill/>
          <a:ln w="4479">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Ελεύθερη σχεδίαση: Σχήμα 13">
            <a:extLst>
              <a:ext uri="{FF2B5EF4-FFF2-40B4-BE49-F238E27FC236}">
                <a16:creationId xmlns="" xmlns:a16="http://schemas.microsoft.com/office/drawing/2014/main" id="{D287660B-5B62-43F5-AFC9-2275E798EE37}"/>
              </a:ext>
            </a:extLst>
          </p:cNvPr>
          <p:cNvSpPr/>
          <p:nvPr/>
        </p:nvSpPr>
        <p:spPr>
          <a:xfrm>
            <a:off x="4132207" y="3608182"/>
            <a:ext cx="354177" cy="276410"/>
          </a:xfrm>
          <a:custGeom>
            <a:avLst/>
            <a:gdLst/>
            <a:ahLst/>
            <a:cxnLst/>
            <a:rect l="0" t="0" r="0" b="0"/>
            <a:pathLst>
              <a:path w="354177" h="276410">
                <a:moveTo>
                  <a:pt x="0" y="190209"/>
                </a:moveTo>
                <a:lnTo>
                  <a:pt x="3520" y="124513"/>
                </a:lnTo>
                <a:lnTo>
                  <a:pt x="4886" y="72039"/>
                </a:lnTo>
                <a:lnTo>
                  <a:pt x="14749" y="40911"/>
                </a:lnTo>
                <a:lnTo>
                  <a:pt x="42974" y="0"/>
                </a:lnTo>
                <a:lnTo>
                  <a:pt x="83925" y="3480"/>
                </a:lnTo>
                <a:lnTo>
                  <a:pt x="93708" y="21841"/>
                </a:lnTo>
                <a:lnTo>
                  <a:pt x="58189" y="87912"/>
                </a:lnTo>
                <a:lnTo>
                  <a:pt x="93708" y="21841"/>
                </a:lnTo>
                <a:lnTo>
                  <a:pt x="109085" y="10773"/>
                </a:lnTo>
                <a:lnTo>
                  <a:pt x="124876" y="6959"/>
                </a:lnTo>
                <a:lnTo>
                  <a:pt x="157289" y="13838"/>
                </a:lnTo>
                <a:lnTo>
                  <a:pt x="206739" y="38664"/>
                </a:lnTo>
                <a:lnTo>
                  <a:pt x="220335" y="72817"/>
                </a:lnTo>
                <a:lnTo>
                  <a:pt x="214741" y="102245"/>
                </a:lnTo>
                <a:lnTo>
                  <a:pt x="198039" y="141042"/>
                </a:lnTo>
                <a:lnTo>
                  <a:pt x="214741" y="102245"/>
                </a:lnTo>
                <a:lnTo>
                  <a:pt x="220335" y="72817"/>
                </a:lnTo>
                <a:lnTo>
                  <a:pt x="239981" y="60050"/>
                </a:lnTo>
                <a:lnTo>
                  <a:pt x="279233" y="59260"/>
                </a:lnTo>
                <a:lnTo>
                  <a:pt x="311646" y="66139"/>
                </a:lnTo>
                <a:lnTo>
                  <a:pt x="342774" y="76002"/>
                </a:lnTo>
                <a:lnTo>
                  <a:pt x="352557" y="94363"/>
                </a:lnTo>
                <a:lnTo>
                  <a:pt x="354176" y="148122"/>
                </a:lnTo>
                <a:lnTo>
                  <a:pt x="344313" y="179251"/>
                </a:lnTo>
                <a:lnTo>
                  <a:pt x="300711" y="231229"/>
                </a:lnTo>
                <a:lnTo>
                  <a:pt x="274186" y="276409"/>
                </a:lnTo>
                <a:lnTo>
                  <a:pt x="211474" y="274174"/>
                </a:lnTo>
                <a:lnTo>
                  <a:pt x="149218" y="254447"/>
                </a:lnTo>
                <a:lnTo>
                  <a:pt x="75024" y="229582"/>
                </a:lnTo>
                <a:close/>
              </a:path>
            </a:pathLst>
          </a:custGeom>
          <a:noFill/>
          <a:ln w="4479">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Ελεύθερη σχεδίαση: Σχήμα 14">
            <a:extLst>
              <a:ext uri="{FF2B5EF4-FFF2-40B4-BE49-F238E27FC236}">
                <a16:creationId xmlns="" xmlns:a16="http://schemas.microsoft.com/office/drawing/2014/main" id="{08DBDABA-8736-47B9-86AD-7B05BAB07CD8}"/>
              </a:ext>
            </a:extLst>
          </p:cNvPr>
          <p:cNvSpPr/>
          <p:nvPr/>
        </p:nvSpPr>
        <p:spPr>
          <a:xfrm>
            <a:off x="3953625" y="3798391"/>
            <a:ext cx="452769" cy="498791"/>
          </a:xfrm>
          <a:custGeom>
            <a:avLst/>
            <a:gdLst/>
            <a:ahLst/>
            <a:cxnLst/>
            <a:rect l="0" t="0" r="0" b="0"/>
            <a:pathLst>
              <a:path w="452769" h="498791">
                <a:moveTo>
                  <a:pt x="452768" y="86200"/>
                </a:moveTo>
                <a:lnTo>
                  <a:pt x="390056" y="83965"/>
                </a:lnTo>
                <a:lnTo>
                  <a:pt x="327800" y="64238"/>
                </a:lnTo>
                <a:lnTo>
                  <a:pt x="253606" y="39373"/>
                </a:lnTo>
                <a:lnTo>
                  <a:pt x="178582" y="0"/>
                </a:lnTo>
                <a:lnTo>
                  <a:pt x="155416" y="78463"/>
                </a:lnTo>
                <a:lnTo>
                  <a:pt x="84835" y="193114"/>
                </a:lnTo>
                <a:lnTo>
                  <a:pt x="39413" y="315057"/>
                </a:lnTo>
                <a:lnTo>
                  <a:pt x="1780" y="369605"/>
                </a:lnTo>
                <a:lnTo>
                  <a:pt x="0" y="414826"/>
                </a:lnTo>
                <a:lnTo>
                  <a:pt x="12353" y="427218"/>
                </a:lnTo>
                <a:lnTo>
                  <a:pt x="48205" y="417891"/>
                </a:lnTo>
                <a:lnTo>
                  <a:pt x="80244" y="392771"/>
                </a:lnTo>
                <a:lnTo>
                  <a:pt x="124300" y="323301"/>
                </a:lnTo>
                <a:lnTo>
                  <a:pt x="267456" y="179758"/>
                </a:lnTo>
                <a:lnTo>
                  <a:pt x="273840" y="189581"/>
                </a:lnTo>
                <a:lnTo>
                  <a:pt x="282752" y="218180"/>
                </a:lnTo>
                <a:lnTo>
                  <a:pt x="281842" y="253163"/>
                </a:lnTo>
                <a:lnTo>
                  <a:pt x="268540" y="300498"/>
                </a:lnTo>
                <a:lnTo>
                  <a:pt x="233436" y="373822"/>
                </a:lnTo>
                <a:lnTo>
                  <a:pt x="203927" y="417717"/>
                </a:lnTo>
                <a:lnTo>
                  <a:pt x="184656" y="462483"/>
                </a:lnTo>
                <a:lnTo>
                  <a:pt x="196553" y="492366"/>
                </a:lnTo>
                <a:lnTo>
                  <a:pt x="211475" y="498790"/>
                </a:lnTo>
                <a:lnTo>
                  <a:pt x="247327" y="489463"/>
                </a:lnTo>
                <a:lnTo>
                  <a:pt x="310989" y="431970"/>
                </a:lnTo>
                <a:lnTo>
                  <a:pt x="361844" y="379577"/>
                </a:lnTo>
                <a:lnTo>
                  <a:pt x="377676" y="351018"/>
                </a:lnTo>
                <a:lnTo>
                  <a:pt x="397403" y="288762"/>
                </a:lnTo>
                <a:lnTo>
                  <a:pt x="404362" y="206859"/>
                </a:lnTo>
                <a:lnTo>
                  <a:pt x="420235" y="153556"/>
                </a:lnTo>
                <a:close/>
              </a:path>
            </a:pathLst>
          </a:custGeom>
          <a:noFill/>
          <a:ln w="4479">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Ελεύθερη σχεδίαση: Σχήμα 15">
            <a:extLst>
              <a:ext uri="{FF2B5EF4-FFF2-40B4-BE49-F238E27FC236}">
                <a16:creationId xmlns="" xmlns:a16="http://schemas.microsoft.com/office/drawing/2014/main" id="{609AA8E8-7F3D-4C2A-AD30-F388B191549A}"/>
              </a:ext>
            </a:extLst>
          </p:cNvPr>
          <p:cNvSpPr/>
          <p:nvPr/>
        </p:nvSpPr>
        <p:spPr>
          <a:xfrm>
            <a:off x="2610042" y="3068712"/>
            <a:ext cx="2622135" cy="1992997"/>
          </a:xfrm>
          <a:custGeom>
            <a:avLst/>
            <a:gdLst>
              <a:gd name="connsiteX0" fmla="*/ 2619470 w 2619470"/>
              <a:gd name="connsiteY0" fmla="*/ 1110334 h 1992855"/>
              <a:gd name="connsiteX1" fmla="*/ 2577391 w 2619470"/>
              <a:gd name="connsiteY1" fmla="*/ 1152767 h 1992855"/>
              <a:gd name="connsiteX2" fmla="*/ 2537399 w 2619470"/>
              <a:gd name="connsiteY2" fmla="*/ 1196119 h 1992855"/>
              <a:gd name="connsiteX3" fmla="*/ 2501578 w 2619470"/>
              <a:gd name="connsiteY3" fmla="*/ 1241310 h 1992855"/>
              <a:gd name="connsiteX4" fmla="*/ 2472013 w 2619470"/>
              <a:gd name="connsiteY4" fmla="*/ 1289260 h 1992855"/>
              <a:gd name="connsiteX5" fmla="*/ 2444961 w 2619470"/>
              <a:gd name="connsiteY5" fmla="*/ 1357357 h 1992855"/>
              <a:gd name="connsiteX6" fmla="*/ 2429478 w 2619470"/>
              <a:gd name="connsiteY6" fmla="*/ 1430746 h 1992855"/>
              <a:gd name="connsiteX7" fmla="*/ 2422779 w 2619470"/>
              <a:gd name="connsiteY7" fmla="*/ 1508393 h 1992855"/>
              <a:gd name="connsiteX8" fmla="*/ 2422079 w 2619470"/>
              <a:gd name="connsiteY8" fmla="*/ 1589263 h 1992855"/>
              <a:gd name="connsiteX9" fmla="*/ 2424064 w 2619470"/>
              <a:gd name="connsiteY9" fmla="*/ 1680818 h 1992855"/>
              <a:gd name="connsiteX10" fmla="*/ 2420934 w 2619470"/>
              <a:gd name="connsiteY10" fmla="*/ 1770020 h 1992855"/>
              <a:gd name="connsiteX11" fmla="*/ 2403625 w 2619470"/>
              <a:gd name="connsiteY11" fmla="*/ 1851826 h 1992855"/>
              <a:gd name="connsiteX12" fmla="*/ 2363073 w 2619470"/>
              <a:gd name="connsiteY12" fmla="*/ 1921193 h 1992855"/>
              <a:gd name="connsiteX13" fmla="*/ 2346839 w 2619470"/>
              <a:gd name="connsiteY13" fmla="*/ 1937296 h 1992855"/>
              <a:gd name="connsiteX14" fmla="*/ 2328609 w 2619470"/>
              <a:gd name="connsiteY14" fmla="*/ 1951766 h 1992855"/>
              <a:gd name="connsiteX15" fmla="*/ 2308804 w 2619470"/>
              <a:gd name="connsiteY15" fmla="*/ 1964279 h 1992855"/>
              <a:gd name="connsiteX16" fmla="*/ 2287844 w 2619470"/>
              <a:gd name="connsiteY16" fmla="*/ 1974508 h 1992855"/>
              <a:gd name="connsiteX17" fmla="*/ 2249624 w 2619470"/>
              <a:gd name="connsiteY17" fmla="*/ 1986440 h 1992855"/>
              <a:gd name="connsiteX18" fmla="*/ 2209843 w 2619470"/>
              <a:gd name="connsiteY18" fmla="*/ 1992036 h 1992855"/>
              <a:gd name="connsiteX19" fmla="*/ 2169164 w 2619470"/>
              <a:gd name="connsiteY19" fmla="*/ 1992855 h 1992855"/>
              <a:gd name="connsiteX20" fmla="*/ 2128246 w 2619470"/>
              <a:gd name="connsiteY20" fmla="*/ 1990452 h 1992855"/>
              <a:gd name="connsiteX21" fmla="*/ 2030583 w 2619470"/>
              <a:gd name="connsiteY21" fmla="*/ 1977293 h 1992855"/>
              <a:gd name="connsiteX22" fmla="*/ 1935415 w 2619470"/>
              <a:gd name="connsiteY22" fmla="*/ 1955510 h 1992855"/>
              <a:gd name="connsiteX23" fmla="*/ 1842751 w 2619470"/>
              <a:gd name="connsiteY23" fmla="*/ 1926245 h 1992855"/>
              <a:gd name="connsiteX24" fmla="*/ 1752603 w 2619470"/>
              <a:gd name="connsiteY24" fmla="*/ 1890641 h 1992855"/>
              <a:gd name="connsiteX25" fmla="*/ 1460950 w 2619470"/>
              <a:gd name="connsiteY25" fmla="*/ 1735218 h 1992855"/>
              <a:gd name="connsiteX26" fmla="*/ 1181033 w 2619470"/>
              <a:gd name="connsiteY26" fmla="*/ 1554617 h 1992855"/>
              <a:gd name="connsiteX27" fmla="*/ 895180 w 2619470"/>
              <a:gd name="connsiteY27" fmla="*/ 1384202 h 1992855"/>
              <a:gd name="connsiteX28" fmla="*/ 585722 w 2619470"/>
              <a:gd name="connsiteY28" fmla="*/ 1259334 h 1992855"/>
              <a:gd name="connsiteX29" fmla="*/ 494110 w 2619470"/>
              <a:gd name="connsiteY29" fmla="*/ 1236356 h 1992855"/>
              <a:gd name="connsiteX30" fmla="*/ 403068 w 2619470"/>
              <a:gd name="connsiteY30" fmla="*/ 1213226 h 1992855"/>
              <a:gd name="connsiteX31" fmla="*/ 316335 w 2619470"/>
              <a:gd name="connsiteY31" fmla="*/ 1183579 h 1992855"/>
              <a:gd name="connsiteX32" fmla="*/ 237650 w 2619470"/>
              <a:gd name="connsiteY32" fmla="*/ 1141050 h 1992855"/>
              <a:gd name="connsiteX33" fmla="*/ 171383 w 2619470"/>
              <a:gd name="connsiteY33" fmla="*/ 1082535 h 1992855"/>
              <a:gd name="connsiteX34" fmla="*/ 116257 w 2619470"/>
              <a:gd name="connsiteY34" fmla="*/ 1010035 h 1992855"/>
              <a:gd name="connsiteX35" fmla="*/ 72106 w 2619470"/>
              <a:gd name="connsiteY35" fmla="*/ 928025 h 1992855"/>
              <a:gd name="connsiteX36" fmla="*/ 38767 w 2619470"/>
              <a:gd name="connsiteY36" fmla="*/ 840974 h 1992855"/>
              <a:gd name="connsiteX37" fmla="*/ 0 w 2619470"/>
              <a:gd name="connsiteY37" fmla="*/ 633446 h 1992855"/>
              <a:gd name="connsiteX38" fmla="*/ 4961 w 2619470"/>
              <a:gd name="connsiteY38" fmla="*/ 423591 h 1992855"/>
              <a:gd name="connsiteX39" fmla="*/ 39075 w 2619470"/>
              <a:gd name="connsiteY39" fmla="*/ 212184 h 1992855"/>
              <a:gd name="connsiteX40" fmla="*/ 87764 w 2619470"/>
              <a:gd name="connsiteY40" fmla="*/ 0 h 1992855"/>
              <a:gd name="connsiteX0" fmla="*/ 2619470 w 2619470"/>
              <a:gd name="connsiteY0" fmla="*/ 1110334 h 1992855"/>
              <a:gd name="connsiteX1" fmla="*/ 2577391 w 2619470"/>
              <a:gd name="connsiteY1" fmla="*/ 1152767 h 1992855"/>
              <a:gd name="connsiteX2" fmla="*/ 2537399 w 2619470"/>
              <a:gd name="connsiteY2" fmla="*/ 1196119 h 1992855"/>
              <a:gd name="connsiteX3" fmla="*/ 2501578 w 2619470"/>
              <a:gd name="connsiteY3" fmla="*/ 1241310 h 1992855"/>
              <a:gd name="connsiteX4" fmla="*/ 2472013 w 2619470"/>
              <a:gd name="connsiteY4" fmla="*/ 1289260 h 1992855"/>
              <a:gd name="connsiteX5" fmla="*/ 2444961 w 2619470"/>
              <a:gd name="connsiteY5" fmla="*/ 1357357 h 1992855"/>
              <a:gd name="connsiteX6" fmla="*/ 2429478 w 2619470"/>
              <a:gd name="connsiteY6" fmla="*/ 1430746 h 1992855"/>
              <a:gd name="connsiteX7" fmla="*/ 2422779 w 2619470"/>
              <a:gd name="connsiteY7" fmla="*/ 1508393 h 1992855"/>
              <a:gd name="connsiteX8" fmla="*/ 2422079 w 2619470"/>
              <a:gd name="connsiteY8" fmla="*/ 1589263 h 1992855"/>
              <a:gd name="connsiteX9" fmla="*/ 2424064 w 2619470"/>
              <a:gd name="connsiteY9" fmla="*/ 1680818 h 1992855"/>
              <a:gd name="connsiteX10" fmla="*/ 2420934 w 2619470"/>
              <a:gd name="connsiteY10" fmla="*/ 1770020 h 1992855"/>
              <a:gd name="connsiteX11" fmla="*/ 2403625 w 2619470"/>
              <a:gd name="connsiteY11" fmla="*/ 1851826 h 1992855"/>
              <a:gd name="connsiteX12" fmla="*/ 2363073 w 2619470"/>
              <a:gd name="connsiteY12" fmla="*/ 1921193 h 1992855"/>
              <a:gd name="connsiteX13" fmla="*/ 2346839 w 2619470"/>
              <a:gd name="connsiteY13" fmla="*/ 1937296 h 1992855"/>
              <a:gd name="connsiteX14" fmla="*/ 2328609 w 2619470"/>
              <a:gd name="connsiteY14" fmla="*/ 1951766 h 1992855"/>
              <a:gd name="connsiteX15" fmla="*/ 2308804 w 2619470"/>
              <a:gd name="connsiteY15" fmla="*/ 1964279 h 1992855"/>
              <a:gd name="connsiteX16" fmla="*/ 2287844 w 2619470"/>
              <a:gd name="connsiteY16" fmla="*/ 1974508 h 1992855"/>
              <a:gd name="connsiteX17" fmla="*/ 2249624 w 2619470"/>
              <a:gd name="connsiteY17" fmla="*/ 1986440 h 1992855"/>
              <a:gd name="connsiteX18" fmla="*/ 2209843 w 2619470"/>
              <a:gd name="connsiteY18" fmla="*/ 1992036 h 1992855"/>
              <a:gd name="connsiteX19" fmla="*/ 2169164 w 2619470"/>
              <a:gd name="connsiteY19" fmla="*/ 1992855 h 1992855"/>
              <a:gd name="connsiteX20" fmla="*/ 2128246 w 2619470"/>
              <a:gd name="connsiteY20" fmla="*/ 1990452 h 1992855"/>
              <a:gd name="connsiteX21" fmla="*/ 2030583 w 2619470"/>
              <a:gd name="connsiteY21" fmla="*/ 1977293 h 1992855"/>
              <a:gd name="connsiteX22" fmla="*/ 1935415 w 2619470"/>
              <a:gd name="connsiteY22" fmla="*/ 1955510 h 1992855"/>
              <a:gd name="connsiteX23" fmla="*/ 1842751 w 2619470"/>
              <a:gd name="connsiteY23" fmla="*/ 1926245 h 1992855"/>
              <a:gd name="connsiteX24" fmla="*/ 1752603 w 2619470"/>
              <a:gd name="connsiteY24" fmla="*/ 1890641 h 1992855"/>
              <a:gd name="connsiteX25" fmla="*/ 1460950 w 2619470"/>
              <a:gd name="connsiteY25" fmla="*/ 1735218 h 1992855"/>
              <a:gd name="connsiteX26" fmla="*/ 1181033 w 2619470"/>
              <a:gd name="connsiteY26" fmla="*/ 1554617 h 1992855"/>
              <a:gd name="connsiteX27" fmla="*/ 895180 w 2619470"/>
              <a:gd name="connsiteY27" fmla="*/ 1384202 h 1992855"/>
              <a:gd name="connsiteX28" fmla="*/ 585722 w 2619470"/>
              <a:gd name="connsiteY28" fmla="*/ 1259334 h 1992855"/>
              <a:gd name="connsiteX29" fmla="*/ 494110 w 2619470"/>
              <a:gd name="connsiteY29" fmla="*/ 1236356 h 1992855"/>
              <a:gd name="connsiteX30" fmla="*/ 403068 w 2619470"/>
              <a:gd name="connsiteY30" fmla="*/ 1213226 h 1992855"/>
              <a:gd name="connsiteX31" fmla="*/ 316335 w 2619470"/>
              <a:gd name="connsiteY31" fmla="*/ 1183579 h 1992855"/>
              <a:gd name="connsiteX32" fmla="*/ 237650 w 2619470"/>
              <a:gd name="connsiteY32" fmla="*/ 1141050 h 1992855"/>
              <a:gd name="connsiteX33" fmla="*/ 171383 w 2619470"/>
              <a:gd name="connsiteY33" fmla="*/ 1082535 h 1992855"/>
              <a:gd name="connsiteX34" fmla="*/ 116257 w 2619470"/>
              <a:gd name="connsiteY34" fmla="*/ 1010035 h 1992855"/>
              <a:gd name="connsiteX35" fmla="*/ 72106 w 2619470"/>
              <a:gd name="connsiteY35" fmla="*/ 928025 h 1992855"/>
              <a:gd name="connsiteX36" fmla="*/ 38767 w 2619470"/>
              <a:gd name="connsiteY36" fmla="*/ 840974 h 1992855"/>
              <a:gd name="connsiteX37" fmla="*/ 0 w 2619470"/>
              <a:gd name="connsiteY37" fmla="*/ 633446 h 1992855"/>
              <a:gd name="connsiteX38" fmla="*/ 4961 w 2619470"/>
              <a:gd name="connsiteY38" fmla="*/ 423591 h 1992855"/>
              <a:gd name="connsiteX39" fmla="*/ 39075 w 2619470"/>
              <a:gd name="connsiteY39" fmla="*/ 212184 h 1992855"/>
              <a:gd name="connsiteX40" fmla="*/ 87764 w 2619470"/>
              <a:gd name="connsiteY40" fmla="*/ 0 h 1992855"/>
              <a:gd name="connsiteX0" fmla="*/ 2619470 w 2619470"/>
              <a:gd name="connsiteY0" fmla="*/ 1110334 h 1992855"/>
              <a:gd name="connsiteX1" fmla="*/ 2577391 w 2619470"/>
              <a:gd name="connsiteY1" fmla="*/ 1152767 h 1992855"/>
              <a:gd name="connsiteX2" fmla="*/ 2537399 w 2619470"/>
              <a:gd name="connsiteY2" fmla="*/ 1196119 h 1992855"/>
              <a:gd name="connsiteX3" fmla="*/ 2501578 w 2619470"/>
              <a:gd name="connsiteY3" fmla="*/ 1241310 h 1992855"/>
              <a:gd name="connsiteX4" fmla="*/ 2472013 w 2619470"/>
              <a:gd name="connsiteY4" fmla="*/ 1289260 h 1992855"/>
              <a:gd name="connsiteX5" fmla="*/ 2444961 w 2619470"/>
              <a:gd name="connsiteY5" fmla="*/ 1357357 h 1992855"/>
              <a:gd name="connsiteX6" fmla="*/ 2429478 w 2619470"/>
              <a:gd name="connsiteY6" fmla="*/ 1430746 h 1992855"/>
              <a:gd name="connsiteX7" fmla="*/ 2422779 w 2619470"/>
              <a:gd name="connsiteY7" fmla="*/ 1508393 h 1992855"/>
              <a:gd name="connsiteX8" fmla="*/ 2422079 w 2619470"/>
              <a:gd name="connsiteY8" fmla="*/ 1589263 h 1992855"/>
              <a:gd name="connsiteX9" fmla="*/ 2424064 w 2619470"/>
              <a:gd name="connsiteY9" fmla="*/ 1680818 h 1992855"/>
              <a:gd name="connsiteX10" fmla="*/ 2420934 w 2619470"/>
              <a:gd name="connsiteY10" fmla="*/ 1770020 h 1992855"/>
              <a:gd name="connsiteX11" fmla="*/ 2403625 w 2619470"/>
              <a:gd name="connsiteY11" fmla="*/ 1851826 h 1992855"/>
              <a:gd name="connsiteX12" fmla="*/ 2363073 w 2619470"/>
              <a:gd name="connsiteY12" fmla="*/ 1921193 h 1992855"/>
              <a:gd name="connsiteX13" fmla="*/ 2346839 w 2619470"/>
              <a:gd name="connsiteY13" fmla="*/ 1937296 h 1992855"/>
              <a:gd name="connsiteX14" fmla="*/ 2328609 w 2619470"/>
              <a:gd name="connsiteY14" fmla="*/ 1951766 h 1992855"/>
              <a:gd name="connsiteX15" fmla="*/ 2308804 w 2619470"/>
              <a:gd name="connsiteY15" fmla="*/ 1964279 h 1992855"/>
              <a:gd name="connsiteX16" fmla="*/ 2287844 w 2619470"/>
              <a:gd name="connsiteY16" fmla="*/ 1974508 h 1992855"/>
              <a:gd name="connsiteX17" fmla="*/ 2249624 w 2619470"/>
              <a:gd name="connsiteY17" fmla="*/ 1986440 h 1992855"/>
              <a:gd name="connsiteX18" fmla="*/ 2209843 w 2619470"/>
              <a:gd name="connsiteY18" fmla="*/ 1992036 h 1992855"/>
              <a:gd name="connsiteX19" fmla="*/ 2169164 w 2619470"/>
              <a:gd name="connsiteY19" fmla="*/ 1992855 h 1992855"/>
              <a:gd name="connsiteX20" fmla="*/ 2128246 w 2619470"/>
              <a:gd name="connsiteY20" fmla="*/ 1990452 h 1992855"/>
              <a:gd name="connsiteX21" fmla="*/ 2030583 w 2619470"/>
              <a:gd name="connsiteY21" fmla="*/ 1977293 h 1992855"/>
              <a:gd name="connsiteX22" fmla="*/ 1935415 w 2619470"/>
              <a:gd name="connsiteY22" fmla="*/ 1955510 h 1992855"/>
              <a:gd name="connsiteX23" fmla="*/ 1842751 w 2619470"/>
              <a:gd name="connsiteY23" fmla="*/ 1926245 h 1992855"/>
              <a:gd name="connsiteX24" fmla="*/ 1752603 w 2619470"/>
              <a:gd name="connsiteY24" fmla="*/ 1890641 h 1992855"/>
              <a:gd name="connsiteX25" fmla="*/ 1460950 w 2619470"/>
              <a:gd name="connsiteY25" fmla="*/ 1735218 h 1992855"/>
              <a:gd name="connsiteX26" fmla="*/ 1181033 w 2619470"/>
              <a:gd name="connsiteY26" fmla="*/ 1554617 h 1992855"/>
              <a:gd name="connsiteX27" fmla="*/ 895180 w 2619470"/>
              <a:gd name="connsiteY27" fmla="*/ 1384202 h 1992855"/>
              <a:gd name="connsiteX28" fmla="*/ 585722 w 2619470"/>
              <a:gd name="connsiteY28" fmla="*/ 1259334 h 1992855"/>
              <a:gd name="connsiteX29" fmla="*/ 494110 w 2619470"/>
              <a:gd name="connsiteY29" fmla="*/ 1236356 h 1992855"/>
              <a:gd name="connsiteX30" fmla="*/ 403068 w 2619470"/>
              <a:gd name="connsiteY30" fmla="*/ 1213226 h 1992855"/>
              <a:gd name="connsiteX31" fmla="*/ 316335 w 2619470"/>
              <a:gd name="connsiteY31" fmla="*/ 1183579 h 1992855"/>
              <a:gd name="connsiteX32" fmla="*/ 237650 w 2619470"/>
              <a:gd name="connsiteY32" fmla="*/ 1141050 h 1992855"/>
              <a:gd name="connsiteX33" fmla="*/ 171383 w 2619470"/>
              <a:gd name="connsiteY33" fmla="*/ 1082535 h 1992855"/>
              <a:gd name="connsiteX34" fmla="*/ 116257 w 2619470"/>
              <a:gd name="connsiteY34" fmla="*/ 1010035 h 1992855"/>
              <a:gd name="connsiteX35" fmla="*/ 72106 w 2619470"/>
              <a:gd name="connsiteY35" fmla="*/ 928025 h 1992855"/>
              <a:gd name="connsiteX36" fmla="*/ 38767 w 2619470"/>
              <a:gd name="connsiteY36" fmla="*/ 840974 h 1992855"/>
              <a:gd name="connsiteX37" fmla="*/ 0 w 2619470"/>
              <a:gd name="connsiteY37" fmla="*/ 633446 h 1992855"/>
              <a:gd name="connsiteX38" fmla="*/ 4961 w 2619470"/>
              <a:gd name="connsiteY38" fmla="*/ 423591 h 1992855"/>
              <a:gd name="connsiteX39" fmla="*/ 39075 w 2619470"/>
              <a:gd name="connsiteY39" fmla="*/ 212184 h 1992855"/>
              <a:gd name="connsiteX40" fmla="*/ 87764 w 2619470"/>
              <a:gd name="connsiteY40" fmla="*/ 0 h 1992855"/>
              <a:gd name="connsiteX0" fmla="*/ 2619470 w 2619470"/>
              <a:gd name="connsiteY0" fmla="*/ 1110334 h 1992855"/>
              <a:gd name="connsiteX1" fmla="*/ 2577391 w 2619470"/>
              <a:gd name="connsiteY1" fmla="*/ 1152767 h 1992855"/>
              <a:gd name="connsiteX2" fmla="*/ 2537399 w 2619470"/>
              <a:gd name="connsiteY2" fmla="*/ 1196119 h 1992855"/>
              <a:gd name="connsiteX3" fmla="*/ 2501578 w 2619470"/>
              <a:gd name="connsiteY3" fmla="*/ 1241310 h 1992855"/>
              <a:gd name="connsiteX4" fmla="*/ 2472013 w 2619470"/>
              <a:gd name="connsiteY4" fmla="*/ 1289260 h 1992855"/>
              <a:gd name="connsiteX5" fmla="*/ 2444961 w 2619470"/>
              <a:gd name="connsiteY5" fmla="*/ 1357357 h 1992855"/>
              <a:gd name="connsiteX6" fmla="*/ 2429478 w 2619470"/>
              <a:gd name="connsiteY6" fmla="*/ 1430746 h 1992855"/>
              <a:gd name="connsiteX7" fmla="*/ 2422779 w 2619470"/>
              <a:gd name="connsiteY7" fmla="*/ 1508393 h 1992855"/>
              <a:gd name="connsiteX8" fmla="*/ 2422079 w 2619470"/>
              <a:gd name="connsiteY8" fmla="*/ 1589263 h 1992855"/>
              <a:gd name="connsiteX9" fmla="*/ 2424064 w 2619470"/>
              <a:gd name="connsiteY9" fmla="*/ 1680818 h 1992855"/>
              <a:gd name="connsiteX10" fmla="*/ 2420934 w 2619470"/>
              <a:gd name="connsiteY10" fmla="*/ 1770020 h 1992855"/>
              <a:gd name="connsiteX11" fmla="*/ 2403625 w 2619470"/>
              <a:gd name="connsiteY11" fmla="*/ 1851826 h 1992855"/>
              <a:gd name="connsiteX12" fmla="*/ 2363073 w 2619470"/>
              <a:gd name="connsiteY12" fmla="*/ 1921193 h 1992855"/>
              <a:gd name="connsiteX13" fmla="*/ 2346839 w 2619470"/>
              <a:gd name="connsiteY13" fmla="*/ 1937296 h 1992855"/>
              <a:gd name="connsiteX14" fmla="*/ 2328609 w 2619470"/>
              <a:gd name="connsiteY14" fmla="*/ 1951766 h 1992855"/>
              <a:gd name="connsiteX15" fmla="*/ 2308804 w 2619470"/>
              <a:gd name="connsiteY15" fmla="*/ 1964279 h 1992855"/>
              <a:gd name="connsiteX16" fmla="*/ 2287844 w 2619470"/>
              <a:gd name="connsiteY16" fmla="*/ 1974508 h 1992855"/>
              <a:gd name="connsiteX17" fmla="*/ 2249624 w 2619470"/>
              <a:gd name="connsiteY17" fmla="*/ 1986440 h 1992855"/>
              <a:gd name="connsiteX18" fmla="*/ 2209843 w 2619470"/>
              <a:gd name="connsiteY18" fmla="*/ 1992036 h 1992855"/>
              <a:gd name="connsiteX19" fmla="*/ 2169164 w 2619470"/>
              <a:gd name="connsiteY19" fmla="*/ 1992855 h 1992855"/>
              <a:gd name="connsiteX20" fmla="*/ 2128246 w 2619470"/>
              <a:gd name="connsiteY20" fmla="*/ 1990452 h 1992855"/>
              <a:gd name="connsiteX21" fmla="*/ 2030583 w 2619470"/>
              <a:gd name="connsiteY21" fmla="*/ 1977293 h 1992855"/>
              <a:gd name="connsiteX22" fmla="*/ 1935415 w 2619470"/>
              <a:gd name="connsiteY22" fmla="*/ 1955510 h 1992855"/>
              <a:gd name="connsiteX23" fmla="*/ 1842751 w 2619470"/>
              <a:gd name="connsiteY23" fmla="*/ 1926245 h 1992855"/>
              <a:gd name="connsiteX24" fmla="*/ 1752603 w 2619470"/>
              <a:gd name="connsiteY24" fmla="*/ 1890641 h 1992855"/>
              <a:gd name="connsiteX25" fmla="*/ 1460950 w 2619470"/>
              <a:gd name="connsiteY25" fmla="*/ 1735218 h 1992855"/>
              <a:gd name="connsiteX26" fmla="*/ 1181033 w 2619470"/>
              <a:gd name="connsiteY26" fmla="*/ 1554617 h 1992855"/>
              <a:gd name="connsiteX27" fmla="*/ 895180 w 2619470"/>
              <a:gd name="connsiteY27" fmla="*/ 1384202 h 1992855"/>
              <a:gd name="connsiteX28" fmla="*/ 585722 w 2619470"/>
              <a:gd name="connsiteY28" fmla="*/ 1259334 h 1992855"/>
              <a:gd name="connsiteX29" fmla="*/ 494110 w 2619470"/>
              <a:gd name="connsiteY29" fmla="*/ 1236356 h 1992855"/>
              <a:gd name="connsiteX30" fmla="*/ 403068 w 2619470"/>
              <a:gd name="connsiteY30" fmla="*/ 1213226 h 1992855"/>
              <a:gd name="connsiteX31" fmla="*/ 316335 w 2619470"/>
              <a:gd name="connsiteY31" fmla="*/ 1183579 h 1992855"/>
              <a:gd name="connsiteX32" fmla="*/ 237650 w 2619470"/>
              <a:gd name="connsiteY32" fmla="*/ 1141050 h 1992855"/>
              <a:gd name="connsiteX33" fmla="*/ 171383 w 2619470"/>
              <a:gd name="connsiteY33" fmla="*/ 1082535 h 1992855"/>
              <a:gd name="connsiteX34" fmla="*/ 116257 w 2619470"/>
              <a:gd name="connsiteY34" fmla="*/ 1010035 h 1992855"/>
              <a:gd name="connsiteX35" fmla="*/ 72106 w 2619470"/>
              <a:gd name="connsiteY35" fmla="*/ 928025 h 1992855"/>
              <a:gd name="connsiteX36" fmla="*/ 38767 w 2619470"/>
              <a:gd name="connsiteY36" fmla="*/ 840974 h 1992855"/>
              <a:gd name="connsiteX37" fmla="*/ 0 w 2619470"/>
              <a:gd name="connsiteY37" fmla="*/ 633446 h 1992855"/>
              <a:gd name="connsiteX38" fmla="*/ 4961 w 2619470"/>
              <a:gd name="connsiteY38" fmla="*/ 423591 h 1992855"/>
              <a:gd name="connsiteX39" fmla="*/ 39075 w 2619470"/>
              <a:gd name="connsiteY39" fmla="*/ 212184 h 1992855"/>
              <a:gd name="connsiteX40" fmla="*/ 87764 w 2619470"/>
              <a:gd name="connsiteY40" fmla="*/ 0 h 1992855"/>
              <a:gd name="connsiteX0" fmla="*/ 2619470 w 2619470"/>
              <a:gd name="connsiteY0" fmla="*/ 1110334 h 1992855"/>
              <a:gd name="connsiteX1" fmla="*/ 2577391 w 2619470"/>
              <a:gd name="connsiteY1" fmla="*/ 1152767 h 1992855"/>
              <a:gd name="connsiteX2" fmla="*/ 2537399 w 2619470"/>
              <a:gd name="connsiteY2" fmla="*/ 1196119 h 1992855"/>
              <a:gd name="connsiteX3" fmla="*/ 2501578 w 2619470"/>
              <a:gd name="connsiteY3" fmla="*/ 1241310 h 1992855"/>
              <a:gd name="connsiteX4" fmla="*/ 2472013 w 2619470"/>
              <a:gd name="connsiteY4" fmla="*/ 1289260 h 1992855"/>
              <a:gd name="connsiteX5" fmla="*/ 2444961 w 2619470"/>
              <a:gd name="connsiteY5" fmla="*/ 1357357 h 1992855"/>
              <a:gd name="connsiteX6" fmla="*/ 2429478 w 2619470"/>
              <a:gd name="connsiteY6" fmla="*/ 1430746 h 1992855"/>
              <a:gd name="connsiteX7" fmla="*/ 2422779 w 2619470"/>
              <a:gd name="connsiteY7" fmla="*/ 1508393 h 1992855"/>
              <a:gd name="connsiteX8" fmla="*/ 2422079 w 2619470"/>
              <a:gd name="connsiteY8" fmla="*/ 1589263 h 1992855"/>
              <a:gd name="connsiteX9" fmla="*/ 2424064 w 2619470"/>
              <a:gd name="connsiteY9" fmla="*/ 1680818 h 1992855"/>
              <a:gd name="connsiteX10" fmla="*/ 2420934 w 2619470"/>
              <a:gd name="connsiteY10" fmla="*/ 1770020 h 1992855"/>
              <a:gd name="connsiteX11" fmla="*/ 2403625 w 2619470"/>
              <a:gd name="connsiteY11" fmla="*/ 1851826 h 1992855"/>
              <a:gd name="connsiteX12" fmla="*/ 2363073 w 2619470"/>
              <a:gd name="connsiteY12" fmla="*/ 1921193 h 1992855"/>
              <a:gd name="connsiteX13" fmla="*/ 2346839 w 2619470"/>
              <a:gd name="connsiteY13" fmla="*/ 1937296 h 1992855"/>
              <a:gd name="connsiteX14" fmla="*/ 2328609 w 2619470"/>
              <a:gd name="connsiteY14" fmla="*/ 1951766 h 1992855"/>
              <a:gd name="connsiteX15" fmla="*/ 2308804 w 2619470"/>
              <a:gd name="connsiteY15" fmla="*/ 1964279 h 1992855"/>
              <a:gd name="connsiteX16" fmla="*/ 2287844 w 2619470"/>
              <a:gd name="connsiteY16" fmla="*/ 1974508 h 1992855"/>
              <a:gd name="connsiteX17" fmla="*/ 2249624 w 2619470"/>
              <a:gd name="connsiteY17" fmla="*/ 1986440 h 1992855"/>
              <a:gd name="connsiteX18" fmla="*/ 2209843 w 2619470"/>
              <a:gd name="connsiteY18" fmla="*/ 1992036 h 1992855"/>
              <a:gd name="connsiteX19" fmla="*/ 2169164 w 2619470"/>
              <a:gd name="connsiteY19" fmla="*/ 1992855 h 1992855"/>
              <a:gd name="connsiteX20" fmla="*/ 2128246 w 2619470"/>
              <a:gd name="connsiteY20" fmla="*/ 1990452 h 1992855"/>
              <a:gd name="connsiteX21" fmla="*/ 2030583 w 2619470"/>
              <a:gd name="connsiteY21" fmla="*/ 1977293 h 1992855"/>
              <a:gd name="connsiteX22" fmla="*/ 1935415 w 2619470"/>
              <a:gd name="connsiteY22" fmla="*/ 1955510 h 1992855"/>
              <a:gd name="connsiteX23" fmla="*/ 1842751 w 2619470"/>
              <a:gd name="connsiteY23" fmla="*/ 1926245 h 1992855"/>
              <a:gd name="connsiteX24" fmla="*/ 1752603 w 2619470"/>
              <a:gd name="connsiteY24" fmla="*/ 1890641 h 1992855"/>
              <a:gd name="connsiteX25" fmla="*/ 1460950 w 2619470"/>
              <a:gd name="connsiteY25" fmla="*/ 1735218 h 1992855"/>
              <a:gd name="connsiteX26" fmla="*/ 1181033 w 2619470"/>
              <a:gd name="connsiteY26" fmla="*/ 1554617 h 1992855"/>
              <a:gd name="connsiteX27" fmla="*/ 895180 w 2619470"/>
              <a:gd name="connsiteY27" fmla="*/ 1384202 h 1992855"/>
              <a:gd name="connsiteX28" fmla="*/ 585722 w 2619470"/>
              <a:gd name="connsiteY28" fmla="*/ 1259334 h 1992855"/>
              <a:gd name="connsiteX29" fmla="*/ 494110 w 2619470"/>
              <a:gd name="connsiteY29" fmla="*/ 1236356 h 1992855"/>
              <a:gd name="connsiteX30" fmla="*/ 403068 w 2619470"/>
              <a:gd name="connsiteY30" fmla="*/ 1213226 h 1992855"/>
              <a:gd name="connsiteX31" fmla="*/ 316335 w 2619470"/>
              <a:gd name="connsiteY31" fmla="*/ 1183579 h 1992855"/>
              <a:gd name="connsiteX32" fmla="*/ 237650 w 2619470"/>
              <a:gd name="connsiteY32" fmla="*/ 1141050 h 1992855"/>
              <a:gd name="connsiteX33" fmla="*/ 171383 w 2619470"/>
              <a:gd name="connsiteY33" fmla="*/ 1082535 h 1992855"/>
              <a:gd name="connsiteX34" fmla="*/ 116257 w 2619470"/>
              <a:gd name="connsiteY34" fmla="*/ 1010035 h 1992855"/>
              <a:gd name="connsiteX35" fmla="*/ 72106 w 2619470"/>
              <a:gd name="connsiteY35" fmla="*/ 928025 h 1992855"/>
              <a:gd name="connsiteX36" fmla="*/ 38767 w 2619470"/>
              <a:gd name="connsiteY36" fmla="*/ 840974 h 1992855"/>
              <a:gd name="connsiteX37" fmla="*/ 0 w 2619470"/>
              <a:gd name="connsiteY37" fmla="*/ 633446 h 1992855"/>
              <a:gd name="connsiteX38" fmla="*/ 4961 w 2619470"/>
              <a:gd name="connsiteY38" fmla="*/ 423591 h 1992855"/>
              <a:gd name="connsiteX39" fmla="*/ 39075 w 2619470"/>
              <a:gd name="connsiteY39" fmla="*/ 212184 h 1992855"/>
              <a:gd name="connsiteX40" fmla="*/ 87764 w 2619470"/>
              <a:gd name="connsiteY40" fmla="*/ 0 h 1992855"/>
              <a:gd name="connsiteX0" fmla="*/ 2619470 w 2619470"/>
              <a:gd name="connsiteY0" fmla="*/ 1110334 h 1992855"/>
              <a:gd name="connsiteX1" fmla="*/ 2577391 w 2619470"/>
              <a:gd name="connsiteY1" fmla="*/ 1152767 h 1992855"/>
              <a:gd name="connsiteX2" fmla="*/ 2537399 w 2619470"/>
              <a:gd name="connsiteY2" fmla="*/ 1196119 h 1992855"/>
              <a:gd name="connsiteX3" fmla="*/ 2501578 w 2619470"/>
              <a:gd name="connsiteY3" fmla="*/ 1241310 h 1992855"/>
              <a:gd name="connsiteX4" fmla="*/ 2472013 w 2619470"/>
              <a:gd name="connsiteY4" fmla="*/ 1289260 h 1992855"/>
              <a:gd name="connsiteX5" fmla="*/ 2444961 w 2619470"/>
              <a:gd name="connsiteY5" fmla="*/ 1357357 h 1992855"/>
              <a:gd name="connsiteX6" fmla="*/ 2429478 w 2619470"/>
              <a:gd name="connsiteY6" fmla="*/ 1430746 h 1992855"/>
              <a:gd name="connsiteX7" fmla="*/ 2422779 w 2619470"/>
              <a:gd name="connsiteY7" fmla="*/ 1508393 h 1992855"/>
              <a:gd name="connsiteX8" fmla="*/ 2422079 w 2619470"/>
              <a:gd name="connsiteY8" fmla="*/ 1589263 h 1992855"/>
              <a:gd name="connsiteX9" fmla="*/ 2424064 w 2619470"/>
              <a:gd name="connsiteY9" fmla="*/ 1680818 h 1992855"/>
              <a:gd name="connsiteX10" fmla="*/ 2420934 w 2619470"/>
              <a:gd name="connsiteY10" fmla="*/ 1770020 h 1992855"/>
              <a:gd name="connsiteX11" fmla="*/ 2403625 w 2619470"/>
              <a:gd name="connsiteY11" fmla="*/ 1851826 h 1992855"/>
              <a:gd name="connsiteX12" fmla="*/ 2363073 w 2619470"/>
              <a:gd name="connsiteY12" fmla="*/ 1921193 h 1992855"/>
              <a:gd name="connsiteX13" fmla="*/ 2346839 w 2619470"/>
              <a:gd name="connsiteY13" fmla="*/ 1937296 h 1992855"/>
              <a:gd name="connsiteX14" fmla="*/ 2328609 w 2619470"/>
              <a:gd name="connsiteY14" fmla="*/ 1951766 h 1992855"/>
              <a:gd name="connsiteX15" fmla="*/ 2308804 w 2619470"/>
              <a:gd name="connsiteY15" fmla="*/ 1964279 h 1992855"/>
              <a:gd name="connsiteX16" fmla="*/ 2287844 w 2619470"/>
              <a:gd name="connsiteY16" fmla="*/ 1974508 h 1992855"/>
              <a:gd name="connsiteX17" fmla="*/ 2249624 w 2619470"/>
              <a:gd name="connsiteY17" fmla="*/ 1986440 h 1992855"/>
              <a:gd name="connsiteX18" fmla="*/ 2209843 w 2619470"/>
              <a:gd name="connsiteY18" fmla="*/ 1992036 h 1992855"/>
              <a:gd name="connsiteX19" fmla="*/ 2169164 w 2619470"/>
              <a:gd name="connsiteY19" fmla="*/ 1992855 h 1992855"/>
              <a:gd name="connsiteX20" fmla="*/ 2128246 w 2619470"/>
              <a:gd name="connsiteY20" fmla="*/ 1990452 h 1992855"/>
              <a:gd name="connsiteX21" fmla="*/ 2030583 w 2619470"/>
              <a:gd name="connsiteY21" fmla="*/ 1977293 h 1992855"/>
              <a:gd name="connsiteX22" fmla="*/ 1935415 w 2619470"/>
              <a:gd name="connsiteY22" fmla="*/ 1955510 h 1992855"/>
              <a:gd name="connsiteX23" fmla="*/ 1842751 w 2619470"/>
              <a:gd name="connsiteY23" fmla="*/ 1926245 h 1992855"/>
              <a:gd name="connsiteX24" fmla="*/ 1752603 w 2619470"/>
              <a:gd name="connsiteY24" fmla="*/ 1890641 h 1992855"/>
              <a:gd name="connsiteX25" fmla="*/ 1460950 w 2619470"/>
              <a:gd name="connsiteY25" fmla="*/ 1735218 h 1992855"/>
              <a:gd name="connsiteX26" fmla="*/ 1181033 w 2619470"/>
              <a:gd name="connsiteY26" fmla="*/ 1554617 h 1992855"/>
              <a:gd name="connsiteX27" fmla="*/ 895180 w 2619470"/>
              <a:gd name="connsiteY27" fmla="*/ 1384202 h 1992855"/>
              <a:gd name="connsiteX28" fmla="*/ 585722 w 2619470"/>
              <a:gd name="connsiteY28" fmla="*/ 1259334 h 1992855"/>
              <a:gd name="connsiteX29" fmla="*/ 494110 w 2619470"/>
              <a:gd name="connsiteY29" fmla="*/ 1236356 h 1992855"/>
              <a:gd name="connsiteX30" fmla="*/ 403068 w 2619470"/>
              <a:gd name="connsiteY30" fmla="*/ 1213226 h 1992855"/>
              <a:gd name="connsiteX31" fmla="*/ 316335 w 2619470"/>
              <a:gd name="connsiteY31" fmla="*/ 1183579 h 1992855"/>
              <a:gd name="connsiteX32" fmla="*/ 237650 w 2619470"/>
              <a:gd name="connsiteY32" fmla="*/ 1141050 h 1992855"/>
              <a:gd name="connsiteX33" fmla="*/ 171383 w 2619470"/>
              <a:gd name="connsiteY33" fmla="*/ 1082535 h 1992855"/>
              <a:gd name="connsiteX34" fmla="*/ 116257 w 2619470"/>
              <a:gd name="connsiteY34" fmla="*/ 1010035 h 1992855"/>
              <a:gd name="connsiteX35" fmla="*/ 72106 w 2619470"/>
              <a:gd name="connsiteY35" fmla="*/ 928025 h 1992855"/>
              <a:gd name="connsiteX36" fmla="*/ 38767 w 2619470"/>
              <a:gd name="connsiteY36" fmla="*/ 840974 h 1992855"/>
              <a:gd name="connsiteX37" fmla="*/ 0 w 2619470"/>
              <a:gd name="connsiteY37" fmla="*/ 633446 h 1992855"/>
              <a:gd name="connsiteX38" fmla="*/ 4961 w 2619470"/>
              <a:gd name="connsiteY38" fmla="*/ 423591 h 1992855"/>
              <a:gd name="connsiteX39" fmla="*/ 39075 w 2619470"/>
              <a:gd name="connsiteY39" fmla="*/ 212184 h 1992855"/>
              <a:gd name="connsiteX40" fmla="*/ 87764 w 2619470"/>
              <a:gd name="connsiteY40" fmla="*/ 0 h 1992855"/>
              <a:gd name="connsiteX0" fmla="*/ 2619470 w 2619470"/>
              <a:gd name="connsiteY0" fmla="*/ 1110334 h 1992855"/>
              <a:gd name="connsiteX1" fmla="*/ 2577391 w 2619470"/>
              <a:gd name="connsiteY1" fmla="*/ 1152767 h 1992855"/>
              <a:gd name="connsiteX2" fmla="*/ 2537399 w 2619470"/>
              <a:gd name="connsiteY2" fmla="*/ 1196119 h 1992855"/>
              <a:gd name="connsiteX3" fmla="*/ 2501578 w 2619470"/>
              <a:gd name="connsiteY3" fmla="*/ 1241310 h 1992855"/>
              <a:gd name="connsiteX4" fmla="*/ 2472013 w 2619470"/>
              <a:gd name="connsiteY4" fmla="*/ 1289260 h 1992855"/>
              <a:gd name="connsiteX5" fmla="*/ 2444961 w 2619470"/>
              <a:gd name="connsiteY5" fmla="*/ 1357357 h 1992855"/>
              <a:gd name="connsiteX6" fmla="*/ 2429478 w 2619470"/>
              <a:gd name="connsiteY6" fmla="*/ 1430746 h 1992855"/>
              <a:gd name="connsiteX7" fmla="*/ 2422779 w 2619470"/>
              <a:gd name="connsiteY7" fmla="*/ 1508393 h 1992855"/>
              <a:gd name="connsiteX8" fmla="*/ 2422079 w 2619470"/>
              <a:gd name="connsiteY8" fmla="*/ 1589263 h 1992855"/>
              <a:gd name="connsiteX9" fmla="*/ 2424064 w 2619470"/>
              <a:gd name="connsiteY9" fmla="*/ 1680818 h 1992855"/>
              <a:gd name="connsiteX10" fmla="*/ 2420934 w 2619470"/>
              <a:gd name="connsiteY10" fmla="*/ 1770020 h 1992855"/>
              <a:gd name="connsiteX11" fmla="*/ 2403625 w 2619470"/>
              <a:gd name="connsiteY11" fmla="*/ 1851826 h 1992855"/>
              <a:gd name="connsiteX12" fmla="*/ 2363073 w 2619470"/>
              <a:gd name="connsiteY12" fmla="*/ 1921193 h 1992855"/>
              <a:gd name="connsiteX13" fmla="*/ 2346839 w 2619470"/>
              <a:gd name="connsiteY13" fmla="*/ 1937296 h 1992855"/>
              <a:gd name="connsiteX14" fmla="*/ 2328609 w 2619470"/>
              <a:gd name="connsiteY14" fmla="*/ 1951766 h 1992855"/>
              <a:gd name="connsiteX15" fmla="*/ 2308804 w 2619470"/>
              <a:gd name="connsiteY15" fmla="*/ 1964279 h 1992855"/>
              <a:gd name="connsiteX16" fmla="*/ 2287844 w 2619470"/>
              <a:gd name="connsiteY16" fmla="*/ 1974508 h 1992855"/>
              <a:gd name="connsiteX17" fmla="*/ 2249624 w 2619470"/>
              <a:gd name="connsiteY17" fmla="*/ 1986440 h 1992855"/>
              <a:gd name="connsiteX18" fmla="*/ 2209843 w 2619470"/>
              <a:gd name="connsiteY18" fmla="*/ 1992036 h 1992855"/>
              <a:gd name="connsiteX19" fmla="*/ 2169164 w 2619470"/>
              <a:gd name="connsiteY19" fmla="*/ 1992855 h 1992855"/>
              <a:gd name="connsiteX20" fmla="*/ 2128246 w 2619470"/>
              <a:gd name="connsiteY20" fmla="*/ 1990452 h 1992855"/>
              <a:gd name="connsiteX21" fmla="*/ 2030583 w 2619470"/>
              <a:gd name="connsiteY21" fmla="*/ 1977293 h 1992855"/>
              <a:gd name="connsiteX22" fmla="*/ 1935415 w 2619470"/>
              <a:gd name="connsiteY22" fmla="*/ 1955510 h 1992855"/>
              <a:gd name="connsiteX23" fmla="*/ 1842751 w 2619470"/>
              <a:gd name="connsiteY23" fmla="*/ 1926245 h 1992855"/>
              <a:gd name="connsiteX24" fmla="*/ 1752603 w 2619470"/>
              <a:gd name="connsiteY24" fmla="*/ 1890641 h 1992855"/>
              <a:gd name="connsiteX25" fmla="*/ 1460950 w 2619470"/>
              <a:gd name="connsiteY25" fmla="*/ 1735218 h 1992855"/>
              <a:gd name="connsiteX26" fmla="*/ 1181033 w 2619470"/>
              <a:gd name="connsiteY26" fmla="*/ 1554617 h 1992855"/>
              <a:gd name="connsiteX27" fmla="*/ 895180 w 2619470"/>
              <a:gd name="connsiteY27" fmla="*/ 1384202 h 1992855"/>
              <a:gd name="connsiteX28" fmla="*/ 585722 w 2619470"/>
              <a:gd name="connsiteY28" fmla="*/ 1259334 h 1992855"/>
              <a:gd name="connsiteX29" fmla="*/ 494110 w 2619470"/>
              <a:gd name="connsiteY29" fmla="*/ 1236356 h 1992855"/>
              <a:gd name="connsiteX30" fmla="*/ 403068 w 2619470"/>
              <a:gd name="connsiteY30" fmla="*/ 1213226 h 1992855"/>
              <a:gd name="connsiteX31" fmla="*/ 316335 w 2619470"/>
              <a:gd name="connsiteY31" fmla="*/ 1183579 h 1992855"/>
              <a:gd name="connsiteX32" fmla="*/ 237650 w 2619470"/>
              <a:gd name="connsiteY32" fmla="*/ 1141050 h 1992855"/>
              <a:gd name="connsiteX33" fmla="*/ 171383 w 2619470"/>
              <a:gd name="connsiteY33" fmla="*/ 1082535 h 1992855"/>
              <a:gd name="connsiteX34" fmla="*/ 116257 w 2619470"/>
              <a:gd name="connsiteY34" fmla="*/ 1010035 h 1992855"/>
              <a:gd name="connsiteX35" fmla="*/ 72106 w 2619470"/>
              <a:gd name="connsiteY35" fmla="*/ 928025 h 1992855"/>
              <a:gd name="connsiteX36" fmla="*/ 38767 w 2619470"/>
              <a:gd name="connsiteY36" fmla="*/ 840974 h 1992855"/>
              <a:gd name="connsiteX37" fmla="*/ 0 w 2619470"/>
              <a:gd name="connsiteY37" fmla="*/ 633446 h 1992855"/>
              <a:gd name="connsiteX38" fmla="*/ 4961 w 2619470"/>
              <a:gd name="connsiteY38" fmla="*/ 423591 h 1992855"/>
              <a:gd name="connsiteX39" fmla="*/ 39075 w 2619470"/>
              <a:gd name="connsiteY39" fmla="*/ 212184 h 1992855"/>
              <a:gd name="connsiteX40" fmla="*/ 87764 w 2619470"/>
              <a:gd name="connsiteY40" fmla="*/ 0 h 1992855"/>
              <a:gd name="connsiteX0" fmla="*/ 2619470 w 2619470"/>
              <a:gd name="connsiteY0" fmla="*/ 1110334 h 1992855"/>
              <a:gd name="connsiteX1" fmla="*/ 2577391 w 2619470"/>
              <a:gd name="connsiteY1" fmla="*/ 1152767 h 1992855"/>
              <a:gd name="connsiteX2" fmla="*/ 2537399 w 2619470"/>
              <a:gd name="connsiteY2" fmla="*/ 1196119 h 1992855"/>
              <a:gd name="connsiteX3" fmla="*/ 2501578 w 2619470"/>
              <a:gd name="connsiteY3" fmla="*/ 1241310 h 1992855"/>
              <a:gd name="connsiteX4" fmla="*/ 2472013 w 2619470"/>
              <a:gd name="connsiteY4" fmla="*/ 1289260 h 1992855"/>
              <a:gd name="connsiteX5" fmla="*/ 2444961 w 2619470"/>
              <a:gd name="connsiteY5" fmla="*/ 1357357 h 1992855"/>
              <a:gd name="connsiteX6" fmla="*/ 2429478 w 2619470"/>
              <a:gd name="connsiteY6" fmla="*/ 1430746 h 1992855"/>
              <a:gd name="connsiteX7" fmla="*/ 2422779 w 2619470"/>
              <a:gd name="connsiteY7" fmla="*/ 1508393 h 1992855"/>
              <a:gd name="connsiteX8" fmla="*/ 2422079 w 2619470"/>
              <a:gd name="connsiteY8" fmla="*/ 1589263 h 1992855"/>
              <a:gd name="connsiteX9" fmla="*/ 2424064 w 2619470"/>
              <a:gd name="connsiteY9" fmla="*/ 1680818 h 1992855"/>
              <a:gd name="connsiteX10" fmla="*/ 2420934 w 2619470"/>
              <a:gd name="connsiteY10" fmla="*/ 1770020 h 1992855"/>
              <a:gd name="connsiteX11" fmla="*/ 2403625 w 2619470"/>
              <a:gd name="connsiteY11" fmla="*/ 1851826 h 1992855"/>
              <a:gd name="connsiteX12" fmla="*/ 2363073 w 2619470"/>
              <a:gd name="connsiteY12" fmla="*/ 1921193 h 1992855"/>
              <a:gd name="connsiteX13" fmla="*/ 2346839 w 2619470"/>
              <a:gd name="connsiteY13" fmla="*/ 1937296 h 1992855"/>
              <a:gd name="connsiteX14" fmla="*/ 2328609 w 2619470"/>
              <a:gd name="connsiteY14" fmla="*/ 1951766 h 1992855"/>
              <a:gd name="connsiteX15" fmla="*/ 2308804 w 2619470"/>
              <a:gd name="connsiteY15" fmla="*/ 1964279 h 1992855"/>
              <a:gd name="connsiteX16" fmla="*/ 2287844 w 2619470"/>
              <a:gd name="connsiteY16" fmla="*/ 1974508 h 1992855"/>
              <a:gd name="connsiteX17" fmla="*/ 2249624 w 2619470"/>
              <a:gd name="connsiteY17" fmla="*/ 1986440 h 1992855"/>
              <a:gd name="connsiteX18" fmla="*/ 2209843 w 2619470"/>
              <a:gd name="connsiteY18" fmla="*/ 1992036 h 1992855"/>
              <a:gd name="connsiteX19" fmla="*/ 2169164 w 2619470"/>
              <a:gd name="connsiteY19" fmla="*/ 1992855 h 1992855"/>
              <a:gd name="connsiteX20" fmla="*/ 2128246 w 2619470"/>
              <a:gd name="connsiteY20" fmla="*/ 1990452 h 1992855"/>
              <a:gd name="connsiteX21" fmla="*/ 2030583 w 2619470"/>
              <a:gd name="connsiteY21" fmla="*/ 1977293 h 1992855"/>
              <a:gd name="connsiteX22" fmla="*/ 1935415 w 2619470"/>
              <a:gd name="connsiteY22" fmla="*/ 1955510 h 1992855"/>
              <a:gd name="connsiteX23" fmla="*/ 1842751 w 2619470"/>
              <a:gd name="connsiteY23" fmla="*/ 1926245 h 1992855"/>
              <a:gd name="connsiteX24" fmla="*/ 1752603 w 2619470"/>
              <a:gd name="connsiteY24" fmla="*/ 1890641 h 1992855"/>
              <a:gd name="connsiteX25" fmla="*/ 1460950 w 2619470"/>
              <a:gd name="connsiteY25" fmla="*/ 1735218 h 1992855"/>
              <a:gd name="connsiteX26" fmla="*/ 1181033 w 2619470"/>
              <a:gd name="connsiteY26" fmla="*/ 1554617 h 1992855"/>
              <a:gd name="connsiteX27" fmla="*/ 895180 w 2619470"/>
              <a:gd name="connsiteY27" fmla="*/ 1384202 h 1992855"/>
              <a:gd name="connsiteX28" fmla="*/ 585722 w 2619470"/>
              <a:gd name="connsiteY28" fmla="*/ 1259334 h 1992855"/>
              <a:gd name="connsiteX29" fmla="*/ 494110 w 2619470"/>
              <a:gd name="connsiteY29" fmla="*/ 1236356 h 1992855"/>
              <a:gd name="connsiteX30" fmla="*/ 403068 w 2619470"/>
              <a:gd name="connsiteY30" fmla="*/ 1213226 h 1992855"/>
              <a:gd name="connsiteX31" fmla="*/ 316335 w 2619470"/>
              <a:gd name="connsiteY31" fmla="*/ 1183579 h 1992855"/>
              <a:gd name="connsiteX32" fmla="*/ 237650 w 2619470"/>
              <a:gd name="connsiteY32" fmla="*/ 1141050 h 1992855"/>
              <a:gd name="connsiteX33" fmla="*/ 171383 w 2619470"/>
              <a:gd name="connsiteY33" fmla="*/ 1082535 h 1992855"/>
              <a:gd name="connsiteX34" fmla="*/ 116257 w 2619470"/>
              <a:gd name="connsiteY34" fmla="*/ 1010035 h 1992855"/>
              <a:gd name="connsiteX35" fmla="*/ 72106 w 2619470"/>
              <a:gd name="connsiteY35" fmla="*/ 928025 h 1992855"/>
              <a:gd name="connsiteX36" fmla="*/ 38767 w 2619470"/>
              <a:gd name="connsiteY36" fmla="*/ 840974 h 1992855"/>
              <a:gd name="connsiteX37" fmla="*/ 0 w 2619470"/>
              <a:gd name="connsiteY37" fmla="*/ 633446 h 1992855"/>
              <a:gd name="connsiteX38" fmla="*/ 4961 w 2619470"/>
              <a:gd name="connsiteY38" fmla="*/ 423591 h 1992855"/>
              <a:gd name="connsiteX39" fmla="*/ 39075 w 2619470"/>
              <a:gd name="connsiteY39" fmla="*/ 212184 h 1992855"/>
              <a:gd name="connsiteX40" fmla="*/ 87764 w 2619470"/>
              <a:gd name="connsiteY40" fmla="*/ 0 h 1992855"/>
              <a:gd name="connsiteX0" fmla="*/ 2619470 w 2619470"/>
              <a:gd name="connsiteY0" fmla="*/ 1110334 h 1992855"/>
              <a:gd name="connsiteX1" fmla="*/ 2577391 w 2619470"/>
              <a:gd name="connsiteY1" fmla="*/ 1152767 h 1992855"/>
              <a:gd name="connsiteX2" fmla="*/ 2537399 w 2619470"/>
              <a:gd name="connsiteY2" fmla="*/ 1196119 h 1992855"/>
              <a:gd name="connsiteX3" fmla="*/ 2501578 w 2619470"/>
              <a:gd name="connsiteY3" fmla="*/ 1241310 h 1992855"/>
              <a:gd name="connsiteX4" fmla="*/ 2472013 w 2619470"/>
              <a:gd name="connsiteY4" fmla="*/ 1289260 h 1992855"/>
              <a:gd name="connsiteX5" fmla="*/ 2444961 w 2619470"/>
              <a:gd name="connsiteY5" fmla="*/ 1357357 h 1992855"/>
              <a:gd name="connsiteX6" fmla="*/ 2429478 w 2619470"/>
              <a:gd name="connsiteY6" fmla="*/ 1430746 h 1992855"/>
              <a:gd name="connsiteX7" fmla="*/ 2422779 w 2619470"/>
              <a:gd name="connsiteY7" fmla="*/ 1508393 h 1992855"/>
              <a:gd name="connsiteX8" fmla="*/ 2422079 w 2619470"/>
              <a:gd name="connsiteY8" fmla="*/ 1589263 h 1992855"/>
              <a:gd name="connsiteX9" fmla="*/ 2424064 w 2619470"/>
              <a:gd name="connsiteY9" fmla="*/ 1680818 h 1992855"/>
              <a:gd name="connsiteX10" fmla="*/ 2420934 w 2619470"/>
              <a:gd name="connsiteY10" fmla="*/ 1770020 h 1992855"/>
              <a:gd name="connsiteX11" fmla="*/ 2403625 w 2619470"/>
              <a:gd name="connsiteY11" fmla="*/ 1851826 h 1992855"/>
              <a:gd name="connsiteX12" fmla="*/ 2363073 w 2619470"/>
              <a:gd name="connsiteY12" fmla="*/ 1921193 h 1992855"/>
              <a:gd name="connsiteX13" fmla="*/ 2346839 w 2619470"/>
              <a:gd name="connsiteY13" fmla="*/ 1937296 h 1992855"/>
              <a:gd name="connsiteX14" fmla="*/ 2328609 w 2619470"/>
              <a:gd name="connsiteY14" fmla="*/ 1951766 h 1992855"/>
              <a:gd name="connsiteX15" fmla="*/ 2308804 w 2619470"/>
              <a:gd name="connsiteY15" fmla="*/ 1964279 h 1992855"/>
              <a:gd name="connsiteX16" fmla="*/ 2287844 w 2619470"/>
              <a:gd name="connsiteY16" fmla="*/ 1974508 h 1992855"/>
              <a:gd name="connsiteX17" fmla="*/ 2249624 w 2619470"/>
              <a:gd name="connsiteY17" fmla="*/ 1986440 h 1992855"/>
              <a:gd name="connsiteX18" fmla="*/ 2209843 w 2619470"/>
              <a:gd name="connsiteY18" fmla="*/ 1992036 h 1992855"/>
              <a:gd name="connsiteX19" fmla="*/ 2169164 w 2619470"/>
              <a:gd name="connsiteY19" fmla="*/ 1992855 h 1992855"/>
              <a:gd name="connsiteX20" fmla="*/ 2128246 w 2619470"/>
              <a:gd name="connsiteY20" fmla="*/ 1990452 h 1992855"/>
              <a:gd name="connsiteX21" fmla="*/ 2030583 w 2619470"/>
              <a:gd name="connsiteY21" fmla="*/ 1977293 h 1992855"/>
              <a:gd name="connsiteX22" fmla="*/ 1935415 w 2619470"/>
              <a:gd name="connsiteY22" fmla="*/ 1955510 h 1992855"/>
              <a:gd name="connsiteX23" fmla="*/ 1842751 w 2619470"/>
              <a:gd name="connsiteY23" fmla="*/ 1926245 h 1992855"/>
              <a:gd name="connsiteX24" fmla="*/ 1752603 w 2619470"/>
              <a:gd name="connsiteY24" fmla="*/ 1890641 h 1992855"/>
              <a:gd name="connsiteX25" fmla="*/ 1460950 w 2619470"/>
              <a:gd name="connsiteY25" fmla="*/ 1735218 h 1992855"/>
              <a:gd name="connsiteX26" fmla="*/ 1181033 w 2619470"/>
              <a:gd name="connsiteY26" fmla="*/ 1554617 h 1992855"/>
              <a:gd name="connsiteX27" fmla="*/ 895180 w 2619470"/>
              <a:gd name="connsiteY27" fmla="*/ 1384202 h 1992855"/>
              <a:gd name="connsiteX28" fmla="*/ 585722 w 2619470"/>
              <a:gd name="connsiteY28" fmla="*/ 1259334 h 1992855"/>
              <a:gd name="connsiteX29" fmla="*/ 494110 w 2619470"/>
              <a:gd name="connsiteY29" fmla="*/ 1236356 h 1992855"/>
              <a:gd name="connsiteX30" fmla="*/ 403068 w 2619470"/>
              <a:gd name="connsiteY30" fmla="*/ 1213226 h 1992855"/>
              <a:gd name="connsiteX31" fmla="*/ 316335 w 2619470"/>
              <a:gd name="connsiteY31" fmla="*/ 1183579 h 1992855"/>
              <a:gd name="connsiteX32" fmla="*/ 237650 w 2619470"/>
              <a:gd name="connsiteY32" fmla="*/ 1141050 h 1992855"/>
              <a:gd name="connsiteX33" fmla="*/ 171383 w 2619470"/>
              <a:gd name="connsiteY33" fmla="*/ 1082535 h 1992855"/>
              <a:gd name="connsiteX34" fmla="*/ 116257 w 2619470"/>
              <a:gd name="connsiteY34" fmla="*/ 1010035 h 1992855"/>
              <a:gd name="connsiteX35" fmla="*/ 72106 w 2619470"/>
              <a:gd name="connsiteY35" fmla="*/ 928025 h 1992855"/>
              <a:gd name="connsiteX36" fmla="*/ 38767 w 2619470"/>
              <a:gd name="connsiteY36" fmla="*/ 840974 h 1992855"/>
              <a:gd name="connsiteX37" fmla="*/ 0 w 2619470"/>
              <a:gd name="connsiteY37" fmla="*/ 633446 h 1992855"/>
              <a:gd name="connsiteX38" fmla="*/ 4961 w 2619470"/>
              <a:gd name="connsiteY38" fmla="*/ 423591 h 1992855"/>
              <a:gd name="connsiteX39" fmla="*/ 39075 w 2619470"/>
              <a:gd name="connsiteY39" fmla="*/ 212184 h 1992855"/>
              <a:gd name="connsiteX40" fmla="*/ 87764 w 2619470"/>
              <a:gd name="connsiteY40" fmla="*/ 0 h 1992855"/>
              <a:gd name="connsiteX0" fmla="*/ 2619470 w 2619470"/>
              <a:gd name="connsiteY0" fmla="*/ 1110334 h 1992855"/>
              <a:gd name="connsiteX1" fmla="*/ 2577391 w 2619470"/>
              <a:gd name="connsiteY1" fmla="*/ 1152767 h 1992855"/>
              <a:gd name="connsiteX2" fmla="*/ 2537399 w 2619470"/>
              <a:gd name="connsiteY2" fmla="*/ 1196119 h 1992855"/>
              <a:gd name="connsiteX3" fmla="*/ 2501578 w 2619470"/>
              <a:gd name="connsiteY3" fmla="*/ 1241310 h 1992855"/>
              <a:gd name="connsiteX4" fmla="*/ 2472013 w 2619470"/>
              <a:gd name="connsiteY4" fmla="*/ 1289260 h 1992855"/>
              <a:gd name="connsiteX5" fmla="*/ 2444961 w 2619470"/>
              <a:gd name="connsiteY5" fmla="*/ 1357357 h 1992855"/>
              <a:gd name="connsiteX6" fmla="*/ 2429478 w 2619470"/>
              <a:gd name="connsiteY6" fmla="*/ 1430746 h 1992855"/>
              <a:gd name="connsiteX7" fmla="*/ 2422779 w 2619470"/>
              <a:gd name="connsiteY7" fmla="*/ 1508393 h 1992855"/>
              <a:gd name="connsiteX8" fmla="*/ 2422079 w 2619470"/>
              <a:gd name="connsiteY8" fmla="*/ 1589263 h 1992855"/>
              <a:gd name="connsiteX9" fmla="*/ 2424064 w 2619470"/>
              <a:gd name="connsiteY9" fmla="*/ 1680818 h 1992855"/>
              <a:gd name="connsiteX10" fmla="*/ 2420934 w 2619470"/>
              <a:gd name="connsiteY10" fmla="*/ 1770020 h 1992855"/>
              <a:gd name="connsiteX11" fmla="*/ 2403625 w 2619470"/>
              <a:gd name="connsiteY11" fmla="*/ 1851826 h 1992855"/>
              <a:gd name="connsiteX12" fmla="*/ 2363073 w 2619470"/>
              <a:gd name="connsiteY12" fmla="*/ 1921193 h 1992855"/>
              <a:gd name="connsiteX13" fmla="*/ 2346839 w 2619470"/>
              <a:gd name="connsiteY13" fmla="*/ 1937296 h 1992855"/>
              <a:gd name="connsiteX14" fmla="*/ 2328609 w 2619470"/>
              <a:gd name="connsiteY14" fmla="*/ 1951766 h 1992855"/>
              <a:gd name="connsiteX15" fmla="*/ 2308804 w 2619470"/>
              <a:gd name="connsiteY15" fmla="*/ 1964279 h 1992855"/>
              <a:gd name="connsiteX16" fmla="*/ 2287844 w 2619470"/>
              <a:gd name="connsiteY16" fmla="*/ 1974508 h 1992855"/>
              <a:gd name="connsiteX17" fmla="*/ 2249624 w 2619470"/>
              <a:gd name="connsiteY17" fmla="*/ 1986440 h 1992855"/>
              <a:gd name="connsiteX18" fmla="*/ 2209843 w 2619470"/>
              <a:gd name="connsiteY18" fmla="*/ 1992036 h 1992855"/>
              <a:gd name="connsiteX19" fmla="*/ 2169164 w 2619470"/>
              <a:gd name="connsiteY19" fmla="*/ 1992855 h 1992855"/>
              <a:gd name="connsiteX20" fmla="*/ 2128246 w 2619470"/>
              <a:gd name="connsiteY20" fmla="*/ 1990452 h 1992855"/>
              <a:gd name="connsiteX21" fmla="*/ 2030583 w 2619470"/>
              <a:gd name="connsiteY21" fmla="*/ 1977293 h 1992855"/>
              <a:gd name="connsiteX22" fmla="*/ 1935415 w 2619470"/>
              <a:gd name="connsiteY22" fmla="*/ 1955510 h 1992855"/>
              <a:gd name="connsiteX23" fmla="*/ 1842751 w 2619470"/>
              <a:gd name="connsiteY23" fmla="*/ 1926245 h 1992855"/>
              <a:gd name="connsiteX24" fmla="*/ 1752603 w 2619470"/>
              <a:gd name="connsiteY24" fmla="*/ 1890641 h 1992855"/>
              <a:gd name="connsiteX25" fmla="*/ 1460950 w 2619470"/>
              <a:gd name="connsiteY25" fmla="*/ 1735218 h 1992855"/>
              <a:gd name="connsiteX26" fmla="*/ 1181033 w 2619470"/>
              <a:gd name="connsiteY26" fmla="*/ 1554617 h 1992855"/>
              <a:gd name="connsiteX27" fmla="*/ 895180 w 2619470"/>
              <a:gd name="connsiteY27" fmla="*/ 1384202 h 1992855"/>
              <a:gd name="connsiteX28" fmla="*/ 585722 w 2619470"/>
              <a:gd name="connsiteY28" fmla="*/ 1259334 h 1992855"/>
              <a:gd name="connsiteX29" fmla="*/ 494110 w 2619470"/>
              <a:gd name="connsiteY29" fmla="*/ 1236356 h 1992855"/>
              <a:gd name="connsiteX30" fmla="*/ 403068 w 2619470"/>
              <a:gd name="connsiteY30" fmla="*/ 1213226 h 1992855"/>
              <a:gd name="connsiteX31" fmla="*/ 316335 w 2619470"/>
              <a:gd name="connsiteY31" fmla="*/ 1183579 h 1992855"/>
              <a:gd name="connsiteX32" fmla="*/ 237650 w 2619470"/>
              <a:gd name="connsiteY32" fmla="*/ 1141050 h 1992855"/>
              <a:gd name="connsiteX33" fmla="*/ 171383 w 2619470"/>
              <a:gd name="connsiteY33" fmla="*/ 1082535 h 1992855"/>
              <a:gd name="connsiteX34" fmla="*/ 116257 w 2619470"/>
              <a:gd name="connsiteY34" fmla="*/ 1010035 h 1992855"/>
              <a:gd name="connsiteX35" fmla="*/ 72106 w 2619470"/>
              <a:gd name="connsiteY35" fmla="*/ 928025 h 1992855"/>
              <a:gd name="connsiteX36" fmla="*/ 38767 w 2619470"/>
              <a:gd name="connsiteY36" fmla="*/ 840974 h 1992855"/>
              <a:gd name="connsiteX37" fmla="*/ 0 w 2619470"/>
              <a:gd name="connsiteY37" fmla="*/ 633446 h 1992855"/>
              <a:gd name="connsiteX38" fmla="*/ 4961 w 2619470"/>
              <a:gd name="connsiteY38" fmla="*/ 423591 h 1992855"/>
              <a:gd name="connsiteX39" fmla="*/ 39075 w 2619470"/>
              <a:gd name="connsiteY39" fmla="*/ 212184 h 1992855"/>
              <a:gd name="connsiteX40" fmla="*/ 87764 w 2619470"/>
              <a:gd name="connsiteY40" fmla="*/ 0 h 1992855"/>
              <a:gd name="connsiteX0" fmla="*/ 2619470 w 2619470"/>
              <a:gd name="connsiteY0" fmla="*/ 1110334 h 1992855"/>
              <a:gd name="connsiteX1" fmla="*/ 2577391 w 2619470"/>
              <a:gd name="connsiteY1" fmla="*/ 1152767 h 1992855"/>
              <a:gd name="connsiteX2" fmla="*/ 2537399 w 2619470"/>
              <a:gd name="connsiteY2" fmla="*/ 1196119 h 1992855"/>
              <a:gd name="connsiteX3" fmla="*/ 2501578 w 2619470"/>
              <a:gd name="connsiteY3" fmla="*/ 1241310 h 1992855"/>
              <a:gd name="connsiteX4" fmla="*/ 2472013 w 2619470"/>
              <a:gd name="connsiteY4" fmla="*/ 1289260 h 1992855"/>
              <a:gd name="connsiteX5" fmla="*/ 2444961 w 2619470"/>
              <a:gd name="connsiteY5" fmla="*/ 1357357 h 1992855"/>
              <a:gd name="connsiteX6" fmla="*/ 2429478 w 2619470"/>
              <a:gd name="connsiteY6" fmla="*/ 1430746 h 1992855"/>
              <a:gd name="connsiteX7" fmla="*/ 2422779 w 2619470"/>
              <a:gd name="connsiteY7" fmla="*/ 1508393 h 1992855"/>
              <a:gd name="connsiteX8" fmla="*/ 2422079 w 2619470"/>
              <a:gd name="connsiteY8" fmla="*/ 1589263 h 1992855"/>
              <a:gd name="connsiteX9" fmla="*/ 2424064 w 2619470"/>
              <a:gd name="connsiteY9" fmla="*/ 1680818 h 1992855"/>
              <a:gd name="connsiteX10" fmla="*/ 2420934 w 2619470"/>
              <a:gd name="connsiteY10" fmla="*/ 1770020 h 1992855"/>
              <a:gd name="connsiteX11" fmla="*/ 2403625 w 2619470"/>
              <a:gd name="connsiteY11" fmla="*/ 1851826 h 1992855"/>
              <a:gd name="connsiteX12" fmla="*/ 2363073 w 2619470"/>
              <a:gd name="connsiteY12" fmla="*/ 1921193 h 1992855"/>
              <a:gd name="connsiteX13" fmla="*/ 2346839 w 2619470"/>
              <a:gd name="connsiteY13" fmla="*/ 1937296 h 1992855"/>
              <a:gd name="connsiteX14" fmla="*/ 2328609 w 2619470"/>
              <a:gd name="connsiteY14" fmla="*/ 1951766 h 1992855"/>
              <a:gd name="connsiteX15" fmla="*/ 2308804 w 2619470"/>
              <a:gd name="connsiteY15" fmla="*/ 1964279 h 1992855"/>
              <a:gd name="connsiteX16" fmla="*/ 2287844 w 2619470"/>
              <a:gd name="connsiteY16" fmla="*/ 1974508 h 1992855"/>
              <a:gd name="connsiteX17" fmla="*/ 2249624 w 2619470"/>
              <a:gd name="connsiteY17" fmla="*/ 1986440 h 1992855"/>
              <a:gd name="connsiteX18" fmla="*/ 2209843 w 2619470"/>
              <a:gd name="connsiteY18" fmla="*/ 1992036 h 1992855"/>
              <a:gd name="connsiteX19" fmla="*/ 2169164 w 2619470"/>
              <a:gd name="connsiteY19" fmla="*/ 1992855 h 1992855"/>
              <a:gd name="connsiteX20" fmla="*/ 2128246 w 2619470"/>
              <a:gd name="connsiteY20" fmla="*/ 1990452 h 1992855"/>
              <a:gd name="connsiteX21" fmla="*/ 2030583 w 2619470"/>
              <a:gd name="connsiteY21" fmla="*/ 1977293 h 1992855"/>
              <a:gd name="connsiteX22" fmla="*/ 1935415 w 2619470"/>
              <a:gd name="connsiteY22" fmla="*/ 1955510 h 1992855"/>
              <a:gd name="connsiteX23" fmla="*/ 1842751 w 2619470"/>
              <a:gd name="connsiteY23" fmla="*/ 1926245 h 1992855"/>
              <a:gd name="connsiteX24" fmla="*/ 1752603 w 2619470"/>
              <a:gd name="connsiteY24" fmla="*/ 1890641 h 1992855"/>
              <a:gd name="connsiteX25" fmla="*/ 1460950 w 2619470"/>
              <a:gd name="connsiteY25" fmla="*/ 1735218 h 1992855"/>
              <a:gd name="connsiteX26" fmla="*/ 1181033 w 2619470"/>
              <a:gd name="connsiteY26" fmla="*/ 1554617 h 1992855"/>
              <a:gd name="connsiteX27" fmla="*/ 895180 w 2619470"/>
              <a:gd name="connsiteY27" fmla="*/ 1384202 h 1992855"/>
              <a:gd name="connsiteX28" fmla="*/ 585722 w 2619470"/>
              <a:gd name="connsiteY28" fmla="*/ 1259334 h 1992855"/>
              <a:gd name="connsiteX29" fmla="*/ 494110 w 2619470"/>
              <a:gd name="connsiteY29" fmla="*/ 1236356 h 1992855"/>
              <a:gd name="connsiteX30" fmla="*/ 403068 w 2619470"/>
              <a:gd name="connsiteY30" fmla="*/ 1213226 h 1992855"/>
              <a:gd name="connsiteX31" fmla="*/ 316335 w 2619470"/>
              <a:gd name="connsiteY31" fmla="*/ 1183579 h 1992855"/>
              <a:gd name="connsiteX32" fmla="*/ 237650 w 2619470"/>
              <a:gd name="connsiteY32" fmla="*/ 1141050 h 1992855"/>
              <a:gd name="connsiteX33" fmla="*/ 171383 w 2619470"/>
              <a:gd name="connsiteY33" fmla="*/ 1082535 h 1992855"/>
              <a:gd name="connsiteX34" fmla="*/ 116257 w 2619470"/>
              <a:gd name="connsiteY34" fmla="*/ 1010035 h 1992855"/>
              <a:gd name="connsiteX35" fmla="*/ 72106 w 2619470"/>
              <a:gd name="connsiteY35" fmla="*/ 928025 h 1992855"/>
              <a:gd name="connsiteX36" fmla="*/ 38767 w 2619470"/>
              <a:gd name="connsiteY36" fmla="*/ 840974 h 1992855"/>
              <a:gd name="connsiteX37" fmla="*/ 0 w 2619470"/>
              <a:gd name="connsiteY37" fmla="*/ 633446 h 1992855"/>
              <a:gd name="connsiteX38" fmla="*/ 4961 w 2619470"/>
              <a:gd name="connsiteY38" fmla="*/ 423591 h 1992855"/>
              <a:gd name="connsiteX39" fmla="*/ 39075 w 2619470"/>
              <a:gd name="connsiteY39" fmla="*/ 212184 h 1992855"/>
              <a:gd name="connsiteX40" fmla="*/ 87764 w 2619470"/>
              <a:gd name="connsiteY40" fmla="*/ 0 h 1992855"/>
              <a:gd name="connsiteX0" fmla="*/ 2619470 w 2619470"/>
              <a:gd name="connsiteY0" fmla="*/ 1110334 h 1992855"/>
              <a:gd name="connsiteX1" fmla="*/ 2577391 w 2619470"/>
              <a:gd name="connsiteY1" fmla="*/ 1152767 h 1992855"/>
              <a:gd name="connsiteX2" fmla="*/ 2537399 w 2619470"/>
              <a:gd name="connsiteY2" fmla="*/ 1196119 h 1992855"/>
              <a:gd name="connsiteX3" fmla="*/ 2501578 w 2619470"/>
              <a:gd name="connsiteY3" fmla="*/ 1241310 h 1992855"/>
              <a:gd name="connsiteX4" fmla="*/ 2472013 w 2619470"/>
              <a:gd name="connsiteY4" fmla="*/ 1289260 h 1992855"/>
              <a:gd name="connsiteX5" fmla="*/ 2444961 w 2619470"/>
              <a:gd name="connsiteY5" fmla="*/ 1357357 h 1992855"/>
              <a:gd name="connsiteX6" fmla="*/ 2429478 w 2619470"/>
              <a:gd name="connsiteY6" fmla="*/ 1430746 h 1992855"/>
              <a:gd name="connsiteX7" fmla="*/ 2422779 w 2619470"/>
              <a:gd name="connsiteY7" fmla="*/ 1508393 h 1992855"/>
              <a:gd name="connsiteX8" fmla="*/ 2422079 w 2619470"/>
              <a:gd name="connsiteY8" fmla="*/ 1589263 h 1992855"/>
              <a:gd name="connsiteX9" fmla="*/ 2424064 w 2619470"/>
              <a:gd name="connsiteY9" fmla="*/ 1680818 h 1992855"/>
              <a:gd name="connsiteX10" fmla="*/ 2420934 w 2619470"/>
              <a:gd name="connsiteY10" fmla="*/ 1770020 h 1992855"/>
              <a:gd name="connsiteX11" fmla="*/ 2403625 w 2619470"/>
              <a:gd name="connsiteY11" fmla="*/ 1851826 h 1992855"/>
              <a:gd name="connsiteX12" fmla="*/ 2363073 w 2619470"/>
              <a:gd name="connsiteY12" fmla="*/ 1921193 h 1992855"/>
              <a:gd name="connsiteX13" fmla="*/ 2346839 w 2619470"/>
              <a:gd name="connsiteY13" fmla="*/ 1937296 h 1992855"/>
              <a:gd name="connsiteX14" fmla="*/ 2328609 w 2619470"/>
              <a:gd name="connsiteY14" fmla="*/ 1951766 h 1992855"/>
              <a:gd name="connsiteX15" fmla="*/ 2308804 w 2619470"/>
              <a:gd name="connsiteY15" fmla="*/ 1964279 h 1992855"/>
              <a:gd name="connsiteX16" fmla="*/ 2287844 w 2619470"/>
              <a:gd name="connsiteY16" fmla="*/ 1974508 h 1992855"/>
              <a:gd name="connsiteX17" fmla="*/ 2249624 w 2619470"/>
              <a:gd name="connsiteY17" fmla="*/ 1986440 h 1992855"/>
              <a:gd name="connsiteX18" fmla="*/ 2209843 w 2619470"/>
              <a:gd name="connsiteY18" fmla="*/ 1992036 h 1992855"/>
              <a:gd name="connsiteX19" fmla="*/ 2169164 w 2619470"/>
              <a:gd name="connsiteY19" fmla="*/ 1992855 h 1992855"/>
              <a:gd name="connsiteX20" fmla="*/ 2128246 w 2619470"/>
              <a:gd name="connsiteY20" fmla="*/ 1990452 h 1992855"/>
              <a:gd name="connsiteX21" fmla="*/ 2030583 w 2619470"/>
              <a:gd name="connsiteY21" fmla="*/ 1977293 h 1992855"/>
              <a:gd name="connsiteX22" fmla="*/ 1935415 w 2619470"/>
              <a:gd name="connsiteY22" fmla="*/ 1955510 h 1992855"/>
              <a:gd name="connsiteX23" fmla="*/ 1842751 w 2619470"/>
              <a:gd name="connsiteY23" fmla="*/ 1926245 h 1992855"/>
              <a:gd name="connsiteX24" fmla="*/ 1752603 w 2619470"/>
              <a:gd name="connsiteY24" fmla="*/ 1890641 h 1992855"/>
              <a:gd name="connsiteX25" fmla="*/ 1460950 w 2619470"/>
              <a:gd name="connsiteY25" fmla="*/ 1735218 h 1992855"/>
              <a:gd name="connsiteX26" fmla="*/ 1181033 w 2619470"/>
              <a:gd name="connsiteY26" fmla="*/ 1554617 h 1992855"/>
              <a:gd name="connsiteX27" fmla="*/ 895180 w 2619470"/>
              <a:gd name="connsiteY27" fmla="*/ 1384202 h 1992855"/>
              <a:gd name="connsiteX28" fmla="*/ 585722 w 2619470"/>
              <a:gd name="connsiteY28" fmla="*/ 1259334 h 1992855"/>
              <a:gd name="connsiteX29" fmla="*/ 494110 w 2619470"/>
              <a:gd name="connsiteY29" fmla="*/ 1236356 h 1992855"/>
              <a:gd name="connsiteX30" fmla="*/ 403068 w 2619470"/>
              <a:gd name="connsiteY30" fmla="*/ 1213226 h 1992855"/>
              <a:gd name="connsiteX31" fmla="*/ 316335 w 2619470"/>
              <a:gd name="connsiteY31" fmla="*/ 1183579 h 1992855"/>
              <a:gd name="connsiteX32" fmla="*/ 237650 w 2619470"/>
              <a:gd name="connsiteY32" fmla="*/ 1141050 h 1992855"/>
              <a:gd name="connsiteX33" fmla="*/ 171383 w 2619470"/>
              <a:gd name="connsiteY33" fmla="*/ 1082535 h 1992855"/>
              <a:gd name="connsiteX34" fmla="*/ 116257 w 2619470"/>
              <a:gd name="connsiteY34" fmla="*/ 1010035 h 1992855"/>
              <a:gd name="connsiteX35" fmla="*/ 72106 w 2619470"/>
              <a:gd name="connsiteY35" fmla="*/ 928025 h 1992855"/>
              <a:gd name="connsiteX36" fmla="*/ 38767 w 2619470"/>
              <a:gd name="connsiteY36" fmla="*/ 840974 h 1992855"/>
              <a:gd name="connsiteX37" fmla="*/ 0 w 2619470"/>
              <a:gd name="connsiteY37" fmla="*/ 633446 h 1992855"/>
              <a:gd name="connsiteX38" fmla="*/ 4961 w 2619470"/>
              <a:gd name="connsiteY38" fmla="*/ 423591 h 1992855"/>
              <a:gd name="connsiteX39" fmla="*/ 39075 w 2619470"/>
              <a:gd name="connsiteY39" fmla="*/ 212184 h 1992855"/>
              <a:gd name="connsiteX40" fmla="*/ 87764 w 2619470"/>
              <a:gd name="connsiteY40" fmla="*/ 0 h 1992855"/>
              <a:gd name="connsiteX0" fmla="*/ 2619470 w 2619470"/>
              <a:gd name="connsiteY0" fmla="*/ 1110334 h 1992855"/>
              <a:gd name="connsiteX1" fmla="*/ 2577391 w 2619470"/>
              <a:gd name="connsiteY1" fmla="*/ 1152767 h 1992855"/>
              <a:gd name="connsiteX2" fmla="*/ 2537399 w 2619470"/>
              <a:gd name="connsiteY2" fmla="*/ 1196119 h 1992855"/>
              <a:gd name="connsiteX3" fmla="*/ 2501578 w 2619470"/>
              <a:gd name="connsiteY3" fmla="*/ 1241310 h 1992855"/>
              <a:gd name="connsiteX4" fmla="*/ 2472013 w 2619470"/>
              <a:gd name="connsiteY4" fmla="*/ 1289260 h 1992855"/>
              <a:gd name="connsiteX5" fmla="*/ 2444961 w 2619470"/>
              <a:gd name="connsiteY5" fmla="*/ 1357357 h 1992855"/>
              <a:gd name="connsiteX6" fmla="*/ 2429478 w 2619470"/>
              <a:gd name="connsiteY6" fmla="*/ 1430746 h 1992855"/>
              <a:gd name="connsiteX7" fmla="*/ 2422779 w 2619470"/>
              <a:gd name="connsiteY7" fmla="*/ 1508393 h 1992855"/>
              <a:gd name="connsiteX8" fmla="*/ 2422079 w 2619470"/>
              <a:gd name="connsiteY8" fmla="*/ 1589263 h 1992855"/>
              <a:gd name="connsiteX9" fmla="*/ 2424064 w 2619470"/>
              <a:gd name="connsiteY9" fmla="*/ 1680818 h 1992855"/>
              <a:gd name="connsiteX10" fmla="*/ 2420934 w 2619470"/>
              <a:gd name="connsiteY10" fmla="*/ 1770020 h 1992855"/>
              <a:gd name="connsiteX11" fmla="*/ 2403625 w 2619470"/>
              <a:gd name="connsiteY11" fmla="*/ 1851826 h 1992855"/>
              <a:gd name="connsiteX12" fmla="*/ 2363073 w 2619470"/>
              <a:gd name="connsiteY12" fmla="*/ 1921193 h 1992855"/>
              <a:gd name="connsiteX13" fmla="*/ 2346839 w 2619470"/>
              <a:gd name="connsiteY13" fmla="*/ 1937296 h 1992855"/>
              <a:gd name="connsiteX14" fmla="*/ 2328609 w 2619470"/>
              <a:gd name="connsiteY14" fmla="*/ 1951766 h 1992855"/>
              <a:gd name="connsiteX15" fmla="*/ 2308804 w 2619470"/>
              <a:gd name="connsiteY15" fmla="*/ 1964279 h 1992855"/>
              <a:gd name="connsiteX16" fmla="*/ 2287844 w 2619470"/>
              <a:gd name="connsiteY16" fmla="*/ 1974508 h 1992855"/>
              <a:gd name="connsiteX17" fmla="*/ 2249624 w 2619470"/>
              <a:gd name="connsiteY17" fmla="*/ 1986440 h 1992855"/>
              <a:gd name="connsiteX18" fmla="*/ 2209843 w 2619470"/>
              <a:gd name="connsiteY18" fmla="*/ 1992036 h 1992855"/>
              <a:gd name="connsiteX19" fmla="*/ 2169164 w 2619470"/>
              <a:gd name="connsiteY19" fmla="*/ 1992855 h 1992855"/>
              <a:gd name="connsiteX20" fmla="*/ 2128246 w 2619470"/>
              <a:gd name="connsiteY20" fmla="*/ 1990452 h 1992855"/>
              <a:gd name="connsiteX21" fmla="*/ 2030583 w 2619470"/>
              <a:gd name="connsiteY21" fmla="*/ 1977293 h 1992855"/>
              <a:gd name="connsiteX22" fmla="*/ 1935415 w 2619470"/>
              <a:gd name="connsiteY22" fmla="*/ 1955510 h 1992855"/>
              <a:gd name="connsiteX23" fmla="*/ 1842751 w 2619470"/>
              <a:gd name="connsiteY23" fmla="*/ 1926245 h 1992855"/>
              <a:gd name="connsiteX24" fmla="*/ 1752603 w 2619470"/>
              <a:gd name="connsiteY24" fmla="*/ 1890641 h 1992855"/>
              <a:gd name="connsiteX25" fmla="*/ 1460950 w 2619470"/>
              <a:gd name="connsiteY25" fmla="*/ 1735218 h 1992855"/>
              <a:gd name="connsiteX26" fmla="*/ 1181033 w 2619470"/>
              <a:gd name="connsiteY26" fmla="*/ 1554617 h 1992855"/>
              <a:gd name="connsiteX27" fmla="*/ 895180 w 2619470"/>
              <a:gd name="connsiteY27" fmla="*/ 1384202 h 1992855"/>
              <a:gd name="connsiteX28" fmla="*/ 585722 w 2619470"/>
              <a:gd name="connsiteY28" fmla="*/ 1259334 h 1992855"/>
              <a:gd name="connsiteX29" fmla="*/ 494110 w 2619470"/>
              <a:gd name="connsiteY29" fmla="*/ 1236356 h 1992855"/>
              <a:gd name="connsiteX30" fmla="*/ 403068 w 2619470"/>
              <a:gd name="connsiteY30" fmla="*/ 1213226 h 1992855"/>
              <a:gd name="connsiteX31" fmla="*/ 316335 w 2619470"/>
              <a:gd name="connsiteY31" fmla="*/ 1183579 h 1992855"/>
              <a:gd name="connsiteX32" fmla="*/ 237650 w 2619470"/>
              <a:gd name="connsiteY32" fmla="*/ 1141050 h 1992855"/>
              <a:gd name="connsiteX33" fmla="*/ 171383 w 2619470"/>
              <a:gd name="connsiteY33" fmla="*/ 1082535 h 1992855"/>
              <a:gd name="connsiteX34" fmla="*/ 116257 w 2619470"/>
              <a:gd name="connsiteY34" fmla="*/ 1010035 h 1992855"/>
              <a:gd name="connsiteX35" fmla="*/ 72106 w 2619470"/>
              <a:gd name="connsiteY35" fmla="*/ 928025 h 1992855"/>
              <a:gd name="connsiteX36" fmla="*/ 38767 w 2619470"/>
              <a:gd name="connsiteY36" fmla="*/ 840974 h 1992855"/>
              <a:gd name="connsiteX37" fmla="*/ 0 w 2619470"/>
              <a:gd name="connsiteY37" fmla="*/ 633446 h 1992855"/>
              <a:gd name="connsiteX38" fmla="*/ 4961 w 2619470"/>
              <a:gd name="connsiteY38" fmla="*/ 423591 h 1992855"/>
              <a:gd name="connsiteX39" fmla="*/ 39075 w 2619470"/>
              <a:gd name="connsiteY39" fmla="*/ 212184 h 1992855"/>
              <a:gd name="connsiteX40" fmla="*/ 87764 w 2619470"/>
              <a:gd name="connsiteY40" fmla="*/ 0 h 1992855"/>
              <a:gd name="connsiteX0" fmla="*/ 2619470 w 2619470"/>
              <a:gd name="connsiteY0" fmla="*/ 1110334 h 1992855"/>
              <a:gd name="connsiteX1" fmla="*/ 2577391 w 2619470"/>
              <a:gd name="connsiteY1" fmla="*/ 1152767 h 1992855"/>
              <a:gd name="connsiteX2" fmla="*/ 2537399 w 2619470"/>
              <a:gd name="connsiteY2" fmla="*/ 1196119 h 1992855"/>
              <a:gd name="connsiteX3" fmla="*/ 2501578 w 2619470"/>
              <a:gd name="connsiteY3" fmla="*/ 1241310 h 1992855"/>
              <a:gd name="connsiteX4" fmla="*/ 2472013 w 2619470"/>
              <a:gd name="connsiteY4" fmla="*/ 1289260 h 1992855"/>
              <a:gd name="connsiteX5" fmla="*/ 2444961 w 2619470"/>
              <a:gd name="connsiteY5" fmla="*/ 1357357 h 1992855"/>
              <a:gd name="connsiteX6" fmla="*/ 2429478 w 2619470"/>
              <a:gd name="connsiteY6" fmla="*/ 1430746 h 1992855"/>
              <a:gd name="connsiteX7" fmla="*/ 2422779 w 2619470"/>
              <a:gd name="connsiteY7" fmla="*/ 1508393 h 1992855"/>
              <a:gd name="connsiteX8" fmla="*/ 2422079 w 2619470"/>
              <a:gd name="connsiteY8" fmla="*/ 1589263 h 1992855"/>
              <a:gd name="connsiteX9" fmla="*/ 2424064 w 2619470"/>
              <a:gd name="connsiteY9" fmla="*/ 1680818 h 1992855"/>
              <a:gd name="connsiteX10" fmla="*/ 2420934 w 2619470"/>
              <a:gd name="connsiteY10" fmla="*/ 1770020 h 1992855"/>
              <a:gd name="connsiteX11" fmla="*/ 2403625 w 2619470"/>
              <a:gd name="connsiteY11" fmla="*/ 1851826 h 1992855"/>
              <a:gd name="connsiteX12" fmla="*/ 2363073 w 2619470"/>
              <a:gd name="connsiteY12" fmla="*/ 1921193 h 1992855"/>
              <a:gd name="connsiteX13" fmla="*/ 2346839 w 2619470"/>
              <a:gd name="connsiteY13" fmla="*/ 1937296 h 1992855"/>
              <a:gd name="connsiteX14" fmla="*/ 2328609 w 2619470"/>
              <a:gd name="connsiteY14" fmla="*/ 1951766 h 1992855"/>
              <a:gd name="connsiteX15" fmla="*/ 2308804 w 2619470"/>
              <a:gd name="connsiteY15" fmla="*/ 1964279 h 1992855"/>
              <a:gd name="connsiteX16" fmla="*/ 2287844 w 2619470"/>
              <a:gd name="connsiteY16" fmla="*/ 1974508 h 1992855"/>
              <a:gd name="connsiteX17" fmla="*/ 2249624 w 2619470"/>
              <a:gd name="connsiteY17" fmla="*/ 1986440 h 1992855"/>
              <a:gd name="connsiteX18" fmla="*/ 2209843 w 2619470"/>
              <a:gd name="connsiteY18" fmla="*/ 1992036 h 1992855"/>
              <a:gd name="connsiteX19" fmla="*/ 2169164 w 2619470"/>
              <a:gd name="connsiteY19" fmla="*/ 1992855 h 1992855"/>
              <a:gd name="connsiteX20" fmla="*/ 2128246 w 2619470"/>
              <a:gd name="connsiteY20" fmla="*/ 1990452 h 1992855"/>
              <a:gd name="connsiteX21" fmla="*/ 2030583 w 2619470"/>
              <a:gd name="connsiteY21" fmla="*/ 1977293 h 1992855"/>
              <a:gd name="connsiteX22" fmla="*/ 1935415 w 2619470"/>
              <a:gd name="connsiteY22" fmla="*/ 1955510 h 1992855"/>
              <a:gd name="connsiteX23" fmla="*/ 1842751 w 2619470"/>
              <a:gd name="connsiteY23" fmla="*/ 1926245 h 1992855"/>
              <a:gd name="connsiteX24" fmla="*/ 1752603 w 2619470"/>
              <a:gd name="connsiteY24" fmla="*/ 1890641 h 1992855"/>
              <a:gd name="connsiteX25" fmla="*/ 1460950 w 2619470"/>
              <a:gd name="connsiteY25" fmla="*/ 1735218 h 1992855"/>
              <a:gd name="connsiteX26" fmla="*/ 1181033 w 2619470"/>
              <a:gd name="connsiteY26" fmla="*/ 1554617 h 1992855"/>
              <a:gd name="connsiteX27" fmla="*/ 895180 w 2619470"/>
              <a:gd name="connsiteY27" fmla="*/ 1384202 h 1992855"/>
              <a:gd name="connsiteX28" fmla="*/ 585722 w 2619470"/>
              <a:gd name="connsiteY28" fmla="*/ 1259334 h 1992855"/>
              <a:gd name="connsiteX29" fmla="*/ 494110 w 2619470"/>
              <a:gd name="connsiteY29" fmla="*/ 1236356 h 1992855"/>
              <a:gd name="connsiteX30" fmla="*/ 403068 w 2619470"/>
              <a:gd name="connsiteY30" fmla="*/ 1213226 h 1992855"/>
              <a:gd name="connsiteX31" fmla="*/ 316335 w 2619470"/>
              <a:gd name="connsiteY31" fmla="*/ 1183579 h 1992855"/>
              <a:gd name="connsiteX32" fmla="*/ 237650 w 2619470"/>
              <a:gd name="connsiteY32" fmla="*/ 1141050 h 1992855"/>
              <a:gd name="connsiteX33" fmla="*/ 171383 w 2619470"/>
              <a:gd name="connsiteY33" fmla="*/ 1082535 h 1992855"/>
              <a:gd name="connsiteX34" fmla="*/ 116257 w 2619470"/>
              <a:gd name="connsiteY34" fmla="*/ 1010035 h 1992855"/>
              <a:gd name="connsiteX35" fmla="*/ 72106 w 2619470"/>
              <a:gd name="connsiteY35" fmla="*/ 928025 h 1992855"/>
              <a:gd name="connsiteX36" fmla="*/ 38767 w 2619470"/>
              <a:gd name="connsiteY36" fmla="*/ 840974 h 1992855"/>
              <a:gd name="connsiteX37" fmla="*/ 0 w 2619470"/>
              <a:gd name="connsiteY37" fmla="*/ 633446 h 1992855"/>
              <a:gd name="connsiteX38" fmla="*/ 4961 w 2619470"/>
              <a:gd name="connsiteY38" fmla="*/ 423591 h 1992855"/>
              <a:gd name="connsiteX39" fmla="*/ 39075 w 2619470"/>
              <a:gd name="connsiteY39" fmla="*/ 212184 h 1992855"/>
              <a:gd name="connsiteX40" fmla="*/ 87764 w 2619470"/>
              <a:gd name="connsiteY40" fmla="*/ 0 h 1992855"/>
              <a:gd name="connsiteX0" fmla="*/ 2619470 w 2619470"/>
              <a:gd name="connsiteY0" fmla="*/ 1110334 h 1992855"/>
              <a:gd name="connsiteX1" fmla="*/ 2577391 w 2619470"/>
              <a:gd name="connsiteY1" fmla="*/ 1152767 h 1992855"/>
              <a:gd name="connsiteX2" fmla="*/ 2537399 w 2619470"/>
              <a:gd name="connsiteY2" fmla="*/ 1196119 h 1992855"/>
              <a:gd name="connsiteX3" fmla="*/ 2501578 w 2619470"/>
              <a:gd name="connsiteY3" fmla="*/ 1241310 h 1992855"/>
              <a:gd name="connsiteX4" fmla="*/ 2472013 w 2619470"/>
              <a:gd name="connsiteY4" fmla="*/ 1289260 h 1992855"/>
              <a:gd name="connsiteX5" fmla="*/ 2444961 w 2619470"/>
              <a:gd name="connsiteY5" fmla="*/ 1357357 h 1992855"/>
              <a:gd name="connsiteX6" fmla="*/ 2429478 w 2619470"/>
              <a:gd name="connsiteY6" fmla="*/ 1430746 h 1992855"/>
              <a:gd name="connsiteX7" fmla="*/ 2422779 w 2619470"/>
              <a:gd name="connsiteY7" fmla="*/ 1508393 h 1992855"/>
              <a:gd name="connsiteX8" fmla="*/ 2422079 w 2619470"/>
              <a:gd name="connsiteY8" fmla="*/ 1589263 h 1992855"/>
              <a:gd name="connsiteX9" fmla="*/ 2424064 w 2619470"/>
              <a:gd name="connsiteY9" fmla="*/ 1680818 h 1992855"/>
              <a:gd name="connsiteX10" fmla="*/ 2420934 w 2619470"/>
              <a:gd name="connsiteY10" fmla="*/ 1770020 h 1992855"/>
              <a:gd name="connsiteX11" fmla="*/ 2403625 w 2619470"/>
              <a:gd name="connsiteY11" fmla="*/ 1851826 h 1992855"/>
              <a:gd name="connsiteX12" fmla="*/ 2363073 w 2619470"/>
              <a:gd name="connsiteY12" fmla="*/ 1921193 h 1992855"/>
              <a:gd name="connsiteX13" fmla="*/ 2346839 w 2619470"/>
              <a:gd name="connsiteY13" fmla="*/ 1937296 h 1992855"/>
              <a:gd name="connsiteX14" fmla="*/ 2328609 w 2619470"/>
              <a:gd name="connsiteY14" fmla="*/ 1951766 h 1992855"/>
              <a:gd name="connsiteX15" fmla="*/ 2308804 w 2619470"/>
              <a:gd name="connsiteY15" fmla="*/ 1964279 h 1992855"/>
              <a:gd name="connsiteX16" fmla="*/ 2287844 w 2619470"/>
              <a:gd name="connsiteY16" fmla="*/ 1974508 h 1992855"/>
              <a:gd name="connsiteX17" fmla="*/ 2249624 w 2619470"/>
              <a:gd name="connsiteY17" fmla="*/ 1986440 h 1992855"/>
              <a:gd name="connsiteX18" fmla="*/ 2209843 w 2619470"/>
              <a:gd name="connsiteY18" fmla="*/ 1992036 h 1992855"/>
              <a:gd name="connsiteX19" fmla="*/ 2169164 w 2619470"/>
              <a:gd name="connsiteY19" fmla="*/ 1992855 h 1992855"/>
              <a:gd name="connsiteX20" fmla="*/ 2128246 w 2619470"/>
              <a:gd name="connsiteY20" fmla="*/ 1990452 h 1992855"/>
              <a:gd name="connsiteX21" fmla="*/ 2030583 w 2619470"/>
              <a:gd name="connsiteY21" fmla="*/ 1977293 h 1992855"/>
              <a:gd name="connsiteX22" fmla="*/ 1935415 w 2619470"/>
              <a:gd name="connsiteY22" fmla="*/ 1955510 h 1992855"/>
              <a:gd name="connsiteX23" fmla="*/ 1842751 w 2619470"/>
              <a:gd name="connsiteY23" fmla="*/ 1926245 h 1992855"/>
              <a:gd name="connsiteX24" fmla="*/ 1752603 w 2619470"/>
              <a:gd name="connsiteY24" fmla="*/ 1890641 h 1992855"/>
              <a:gd name="connsiteX25" fmla="*/ 1460950 w 2619470"/>
              <a:gd name="connsiteY25" fmla="*/ 1735218 h 1992855"/>
              <a:gd name="connsiteX26" fmla="*/ 1181033 w 2619470"/>
              <a:gd name="connsiteY26" fmla="*/ 1554617 h 1992855"/>
              <a:gd name="connsiteX27" fmla="*/ 895180 w 2619470"/>
              <a:gd name="connsiteY27" fmla="*/ 1384202 h 1992855"/>
              <a:gd name="connsiteX28" fmla="*/ 585722 w 2619470"/>
              <a:gd name="connsiteY28" fmla="*/ 1259334 h 1992855"/>
              <a:gd name="connsiteX29" fmla="*/ 494110 w 2619470"/>
              <a:gd name="connsiteY29" fmla="*/ 1236356 h 1992855"/>
              <a:gd name="connsiteX30" fmla="*/ 403068 w 2619470"/>
              <a:gd name="connsiteY30" fmla="*/ 1213226 h 1992855"/>
              <a:gd name="connsiteX31" fmla="*/ 316335 w 2619470"/>
              <a:gd name="connsiteY31" fmla="*/ 1183579 h 1992855"/>
              <a:gd name="connsiteX32" fmla="*/ 237650 w 2619470"/>
              <a:gd name="connsiteY32" fmla="*/ 1141050 h 1992855"/>
              <a:gd name="connsiteX33" fmla="*/ 171383 w 2619470"/>
              <a:gd name="connsiteY33" fmla="*/ 1082535 h 1992855"/>
              <a:gd name="connsiteX34" fmla="*/ 116257 w 2619470"/>
              <a:gd name="connsiteY34" fmla="*/ 1010035 h 1992855"/>
              <a:gd name="connsiteX35" fmla="*/ 72106 w 2619470"/>
              <a:gd name="connsiteY35" fmla="*/ 928025 h 1992855"/>
              <a:gd name="connsiteX36" fmla="*/ 38767 w 2619470"/>
              <a:gd name="connsiteY36" fmla="*/ 840974 h 1992855"/>
              <a:gd name="connsiteX37" fmla="*/ 0 w 2619470"/>
              <a:gd name="connsiteY37" fmla="*/ 633446 h 1992855"/>
              <a:gd name="connsiteX38" fmla="*/ 4961 w 2619470"/>
              <a:gd name="connsiteY38" fmla="*/ 423591 h 1992855"/>
              <a:gd name="connsiteX39" fmla="*/ 39075 w 2619470"/>
              <a:gd name="connsiteY39" fmla="*/ 212184 h 1992855"/>
              <a:gd name="connsiteX40" fmla="*/ 87764 w 2619470"/>
              <a:gd name="connsiteY40" fmla="*/ 0 h 1992855"/>
              <a:gd name="connsiteX0" fmla="*/ 2619470 w 2619470"/>
              <a:gd name="connsiteY0" fmla="*/ 1110334 h 1992855"/>
              <a:gd name="connsiteX1" fmla="*/ 2577391 w 2619470"/>
              <a:gd name="connsiteY1" fmla="*/ 1152767 h 1992855"/>
              <a:gd name="connsiteX2" fmla="*/ 2537399 w 2619470"/>
              <a:gd name="connsiteY2" fmla="*/ 1196119 h 1992855"/>
              <a:gd name="connsiteX3" fmla="*/ 2501578 w 2619470"/>
              <a:gd name="connsiteY3" fmla="*/ 1241310 h 1992855"/>
              <a:gd name="connsiteX4" fmla="*/ 2472013 w 2619470"/>
              <a:gd name="connsiteY4" fmla="*/ 1289260 h 1992855"/>
              <a:gd name="connsiteX5" fmla="*/ 2444961 w 2619470"/>
              <a:gd name="connsiteY5" fmla="*/ 1357357 h 1992855"/>
              <a:gd name="connsiteX6" fmla="*/ 2429478 w 2619470"/>
              <a:gd name="connsiteY6" fmla="*/ 1430746 h 1992855"/>
              <a:gd name="connsiteX7" fmla="*/ 2422779 w 2619470"/>
              <a:gd name="connsiteY7" fmla="*/ 1508393 h 1992855"/>
              <a:gd name="connsiteX8" fmla="*/ 2422079 w 2619470"/>
              <a:gd name="connsiteY8" fmla="*/ 1589263 h 1992855"/>
              <a:gd name="connsiteX9" fmla="*/ 2424064 w 2619470"/>
              <a:gd name="connsiteY9" fmla="*/ 1680818 h 1992855"/>
              <a:gd name="connsiteX10" fmla="*/ 2420934 w 2619470"/>
              <a:gd name="connsiteY10" fmla="*/ 1770020 h 1992855"/>
              <a:gd name="connsiteX11" fmla="*/ 2403625 w 2619470"/>
              <a:gd name="connsiteY11" fmla="*/ 1851826 h 1992855"/>
              <a:gd name="connsiteX12" fmla="*/ 2363073 w 2619470"/>
              <a:gd name="connsiteY12" fmla="*/ 1921193 h 1992855"/>
              <a:gd name="connsiteX13" fmla="*/ 2346839 w 2619470"/>
              <a:gd name="connsiteY13" fmla="*/ 1937296 h 1992855"/>
              <a:gd name="connsiteX14" fmla="*/ 2328609 w 2619470"/>
              <a:gd name="connsiteY14" fmla="*/ 1951766 h 1992855"/>
              <a:gd name="connsiteX15" fmla="*/ 2308804 w 2619470"/>
              <a:gd name="connsiteY15" fmla="*/ 1964279 h 1992855"/>
              <a:gd name="connsiteX16" fmla="*/ 2287844 w 2619470"/>
              <a:gd name="connsiteY16" fmla="*/ 1974508 h 1992855"/>
              <a:gd name="connsiteX17" fmla="*/ 2249624 w 2619470"/>
              <a:gd name="connsiteY17" fmla="*/ 1986440 h 1992855"/>
              <a:gd name="connsiteX18" fmla="*/ 2209843 w 2619470"/>
              <a:gd name="connsiteY18" fmla="*/ 1992036 h 1992855"/>
              <a:gd name="connsiteX19" fmla="*/ 2169164 w 2619470"/>
              <a:gd name="connsiteY19" fmla="*/ 1992855 h 1992855"/>
              <a:gd name="connsiteX20" fmla="*/ 2128246 w 2619470"/>
              <a:gd name="connsiteY20" fmla="*/ 1990452 h 1992855"/>
              <a:gd name="connsiteX21" fmla="*/ 2030583 w 2619470"/>
              <a:gd name="connsiteY21" fmla="*/ 1977293 h 1992855"/>
              <a:gd name="connsiteX22" fmla="*/ 1935415 w 2619470"/>
              <a:gd name="connsiteY22" fmla="*/ 1955510 h 1992855"/>
              <a:gd name="connsiteX23" fmla="*/ 1842751 w 2619470"/>
              <a:gd name="connsiteY23" fmla="*/ 1926245 h 1992855"/>
              <a:gd name="connsiteX24" fmla="*/ 1752603 w 2619470"/>
              <a:gd name="connsiteY24" fmla="*/ 1890641 h 1992855"/>
              <a:gd name="connsiteX25" fmla="*/ 1460950 w 2619470"/>
              <a:gd name="connsiteY25" fmla="*/ 1735218 h 1992855"/>
              <a:gd name="connsiteX26" fmla="*/ 1181033 w 2619470"/>
              <a:gd name="connsiteY26" fmla="*/ 1554617 h 1992855"/>
              <a:gd name="connsiteX27" fmla="*/ 895180 w 2619470"/>
              <a:gd name="connsiteY27" fmla="*/ 1384202 h 1992855"/>
              <a:gd name="connsiteX28" fmla="*/ 585722 w 2619470"/>
              <a:gd name="connsiteY28" fmla="*/ 1259334 h 1992855"/>
              <a:gd name="connsiteX29" fmla="*/ 494110 w 2619470"/>
              <a:gd name="connsiteY29" fmla="*/ 1236356 h 1992855"/>
              <a:gd name="connsiteX30" fmla="*/ 403068 w 2619470"/>
              <a:gd name="connsiteY30" fmla="*/ 1213226 h 1992855"/>
              <a:gd name="connsiteX31" fmla="*/ 316335 w 2619470"/>
              <a:gd name="connsiteY31" fmla="*/ 1183579 h 1992855"/>
              <a:gd name="connsiteX32" fmla="*/ 237650 w 2619470"/>
              <a:gd name="connsiteY32" fmla="*/ 1141050 h 1992855"/>
              <a:gd name="connsiteX33" fmla="*/ 171383 w 2619470"/>
              <a:gd name="connsiteY33" fmla="*/ 1082535 h 1992855"/>
              <a:gd name="connsiteX34" fmla="*/ 116257 w 2619470"/>
              <a:gd name="connsiteY34" fmla="*/ 1010035 h 1992855"/>
              <a:gd name="connsiteX35" fmla="*/ 72106 w 2619470"/>
              <a:gd name="connsiteY35" fmla="*/ 928025 h 1992855"/>
              <a:gd name="connsiteX36" fmla="*/ 38767 w 2619470"/>
              <a:gd name="connsiteY36" fmla="*/ 840974 h 1992855"/>
              <a:gd name="connsiteX37" fmla="*/ 0 w 2619470"/>
              <a:gd name="connsiteY37" fmla="*/ 633446 h 1992855"/>
              <a:gd name="connsiteX38" fmla="*/ 4961 w 2619470"/>
              <a:gd name="connsiteY38" fmla="*/ 423591 h 1992855"/>
              <a:gd name="connsiteX39" fmla="*/ 39075 w 2619470"/>
              <a:gd name="connsiteY39" fmla="*/ 212184 h 1992855"/>
              <a:gd name="connsiteX40" fmla="*/ 87764 w 2619470"/>
              <a:gd name="connsiteY40" fmla="*/ 0 h 1992855"/>
              <a:gd name="connsiteX0" fmla="*/ 2619470 w 2619470"/>
              <a:gd name="connsiteY0" fmla="*/ 1110334 h 1992997"/>
              <a:gd name="connsiteX1" fmla="*/ 2577391 w 2619470"/>
              <a:gd name="connsiteY1" fmla="*/ 1152767 h 1992997"/>
              <a:gd name="connsiteX2" fmla="*/ 2537399 w 2619470"/>
              <a:gd name="connsiteY2" fmla="*/ 1196119 h 1992997"/>
              <a:gd name="connsiteX3" fmla="*/ 2501578 w 2619470"/>
              <a:gd name="connsiteY3" fmla="*/ 1241310 h 1992997"/>
              <a:gd name="connsiteX4" fmla="*/ 2472013 w 2619470"/>
              <a:gd name="connsiteY4" fmla="*/ 1289260 h 1992997"/>
              <a:gd name="connsiteX5" fmla="*/ 2444961 w 2619470"/>
              <a:gd name="connsiteY5" fmla="*/ 1357357 h 1992997"/>
              <a:gd name="connsiteX6" fmla="*/ 2429478 w 2619470"/>
              <a:gd name="connsiteY6" fmla="*/ 1430746 h 1992997"/>
              <a:gd name="connsiteX7" fmla="*/ 2422779 w 2619470"/>
              <a:gd name="connsiteY7" fmla="*/ 1508393 h 1992997"/>
              <a:gd name="connsiteX8" fmla="*/ 2422079 w 2619470"/>
              <a:gd name="connsiteY8" fmla="*/ 1589263 h 1992997"/>
              <a:gd name="connsiteX9" fmla="*/ 2424064 w 2619470"/>
              <a:gd name="connsiteY9" fmla="*/ 1680818 h 1992997"/>
              <a:gd name="connsiteX10" fmla="*/ 2420934 w 2619470"/>
              <a:gd name="connsiteY10" fmla="*/ 1770020 h 1992997"/>
              <a:gd name="connsiteX11" fmla="*/ 2403625 w 2619470"/>
              <a:gd name="connsiteY11" fmla="*/ 1851826 h 1992997"/>
              <a:gd name="connsiteX12" fmla="*/ 2363073 w 2619470"/>
              <a:gd name="connsiteY12" fmla="*/ 1921193 h 1992997"/>
              <a:gd name="connsiteX13" fmla="*/ 2346839 w 2619470"/>
              <a:gd name="connsiteY13" fmla="*/ 1937296 h 1992997"/>
              <a:gd name="connsiteX14" fmla="*/ 2328609 w 2619470"/>
              <a:gd name="connsiteY14" fmla="*/ 1951766 h 1992997"/>
              <a:gd name="connsiteX15" fmla="*/ 2308804 w 2619470"/>
              <a:gd name="connsiteY15" fmla="*/ 1964279 h 1992997"/>
              <a:gd name="connsiteX16" fmla="*/ 2287844 w 2619470"/>
              <a:gd name="connsiteY16" fmla="*/ 1974508 h 1992997"/>
              <a:gd name="connsiteX17" fmla="*/ 2249624 w 2619470"/>
              <a:gd name="connsiteY17" fmla="*/ 1986440 h 1992997"/>
              <a:gd name="connsiteX18" fmla="*/ 2209843 w 2619470"/>
              <a:gd name="connsiteY18" fmla="*/ 1992036 h 1992997"/>
              <a:gd name="connsiteX19" fmla="*/ 2169164 w 2619470"/>
              <a:gd name="connsiteY19" fmla="*/ 1992855 h 1992997"/>
              <a:gd name="connsiteX20" fmla="*/ 2128246 w 2619470"/>
              <a:gd name="connsiteY20" fmla="*/ 1990452 h 1992997"/>
              <a:gd name="connsiteX21" fmla="*/ 2030583 w 2619470"/>
              <a:gd name="connsiteY21" fmla="*/ 1977293 h 1992997"/>
              <a:gd name="connsiteX22" fmla="*/ 1935415 w 2619470"/>
              <a:gd name="connsiteY22" fmla="*/ 1955510 h 1992997"/>
              <a:gd name="connsiteX23" fmla="*/ 1842751 w 2619470"/>
              <a:gd name="connsiteY23" fmla="*/ 1926245 h 1992997"/>
              <a:gd name="connsiteX24" fmla="*/ 1752603 w 2619470"/>
              <a:gd name="connsiteY24" fmla="*/ 1890641 h 1992997"/>
              <a:gd name="connsiteX25" fmla="*/ 1460950 w 2619470"/>
              <a:gd name="connsiteY25" fmla="*/ 1735218 h 1992997"/>
              <a:gd name="connsiteX26" fmla="*/ 1181033 w 2619470"/>
              <a:gd name="connsiteY26" fmla="*/ 1554617 h 1992997"/>
              <a:gd name="connsiteX27" fmla="*/ 895180 w 2619470"/>
              <a:gd name="connsiteY27" fmla="*/ 1384202 h 1992997"/>
              <a:gd name="connsiteX28" fmla="*/ 585722 w 2619470"/>
              <a:gd name="connsiteY28" fmla="*/ 1259334 h 1992997"/>
              <a:gd name="connsiteX29" fmla="*/ 494110 w 2619470"/>
              <a:gd name="connsiteY29" fmla="*/ 1236356 h 1992997"/>
              <a:gd name="connsiteX30" fmla="*/ 403068 w 2619470"/>
              <a:gd name="connsiteY30" fmla="*/ 1213226 h 1992997"/>
              <a:gd name="connsiteX31" fmla="*/ 316335 w 2619470"/>
              <a:gd name="connsiteY31" fmla="*/ 1183579 h 1992997"/>
              <a:gd name="connsiteX32" fmla="*/ 237650 w 2619470"/>
              <a:gd name="connsiteY32" fmla="*/ 1141050 h 1992997"/>
              <a:gd name="connsiteX33" fmla="*/ 171383 w 2619470"/>
              <a:gd name="connsiteY33" fmla="*/ 1082535 h 1992997"/>
              <a:gd name="connsiteX34" fmla="*/ 116257 w 2619470"/>
              <a:gd name="connsiteY34" fmla="*/ 1010035 h 1992997"/>
              <a:gd name="connsiteX35" fmla="*/ 72106 w 2619470"/>
              <a:gd name="connsiteY35" fmla="*/ 928025 h 1992997"/>
              <a:gd name="connsiteX36" fmla="*/ 38767 w 2619470"/>
              <a:gd name="connsiteY36" fmla="*/ 840974 h 1992997"/>
              <a:gd name="connsiteX37" fmla="*/ 0 w 2619470"/>
              <a:gd name="connsiteY37" fmla="*/ 633446 h 1992997"/>
              <a:gd name="connsiteX38" fmla="*/ 4961 w 2619470"/>
              <a:gd name="connsiteY38" fmla="*/ 423591 h 1992997"/>
              <a:gd name="connsiteX39" fmla="*/ 39075 w 2619470"/>
              <a:gd name="connsiteY39" fmla="*/ 212184 h 1992997"/>
              <a:gd name="connsiteX40" fmla="*/ 87764 w 2619470"/>
              <a:gd name="connsiteY40" fmla="*/ 0 h 1992997"/>
              <a:gd name="connsiteX0" fmla="*/ 2619470 w 2619470"/>
              <a:gd name="connsiteY0" fmla="*/ 1110334 h 1992997"/>
              <a:gd name="connsiteX1" fmla="*/ 2577391 w 2619470"/>
              <a:gd name="connsiteY1" fmla="*/ 1152767 h 1992997"/>
              <a:gd name="connsiteX2" fmla="*/ 2537399 w 2619470"/>
              <a:gd name="connsiteY2" fmla="*/ 1196119 h 1992997"/>
              <a:gd name="connsiteX3" fmla="*/ 2501578 w 2619470"/>
              <a:gd name="connsiteY3" fmla="*/ 1241310 h 1992997"/>
              <a:gd name="connsiteX4" fmla="*/ 2472013 w 2619470"/>
              <a:gd name="connsiteY4" fmla="*/ 1289260 h 1992997"/>
              <a:gd name="connsiteX5" fmla="*/ 2444961 w 2619470"/>
              <a:gd name="connsiteY5" fmla="*/ 1357357 h 1992997"/>
              <a:gd name="connsiteX6" fmla="*/ 2429478 w 2619470"/>
              <a:gd name="connsiteY6" fmla="*/ 1430746 h 1992997"/>
              <a:gd name="connsiteX7" fmla="*/ 2422779 w 2619470"/>
              <a:gd name="connsiteY7" fmla="*/ 1508393 h 1992997"/>
              <a:gd name="connsiteX8" fmla="*/ 2422079 w 2619470"/>
              <a:gd name="connsiteY8" fmla="*/ 1589263 h 1992997"/>
              <a:gd name="connsiteX9" fmla="*/ 2424064 w 2619470"/>
              <a:gd name="connsiteY9" fmla="*/ 1680818 h 1992997"/>
              <a:gd name="connsiteX10" fmla="*/ 2420934 w 2619470"/>
              <a:gd name="connsiteY10" fmla="*/ 1770020 h 1992997"/>
              <a:gd name="connsiteX11" fmla="*/ 2403625 w 2619470"/>
              <a:gd name="connsiteY11" fmla="*/ 1851826 h 1992997"/>
              <a:gd name="connsiteX12" fmla="*/ 2363073 w 2619470"/>
              <a:gd name="connsiteY12" fmla="*/ 1921193 h 1992997"/>
              <a:gd name="connsiteX13" fmla="*/ 2346839 w 2619470"/>
              <a:gd name="connsiteY13" fmla="*/ 1937296 h 1992997"/>
              <a:gd name="connsiteX14" fmla="*/ 2328609 w 2619470"/>
              <a:gd name="connsiteY14" fmla="*/ 1951766 h 1992997"/>
              <a:gd name="connsiteX15" fmla="*/ 2308804 w 2619470"/>
              <a:gd name="connsiteY15" fmla="*/ 1964279 h 1992997"/>
              <a:gd name="connsiteX16" fmla="*/ 2287844 w 2619470"/>
              <a:gd name="connsiteY16" fmla="*/ 1974508 h 1992997"/>
              <a:gd name="connsiteX17" fmla="*/ 2249624 w 2619470"/>
              <a:gd name="connsiteY17" fmla="*/ 1986440 h 1992997"/>
              <a:gd name="connsiteX18" fmla="*/ 2209843 w 2619470"/>
              <a:gd name="connsiteY18" fmla="*/ 1992036 h 1992997"/>
              <a:gd name="connsiteX19" fmla="*/ 2169164 w 2619470"/>
              <a:gd name="connsiteY19" fmla="*/ 1992855 h 1992997"/>
              <a:gd name="connsiteX20" fmla="*/ 2128246 w 2619470"/>
              <a:gd name="connsiteY20" fmla="*/ 1990452 h 1992997"/>
              <a:gd name="connsiteX21" fmla="*/ 2030583 w 2619470"/>
              <a:gd name="connsiteY21" fmla="*/ 1977293 h 1992997"/>
              <a:gd name="connsiteX22" fmla="*/ 1935415 w 2619470"/>
              <a:gd name="connsiteY22" fmla="*/ 1955510 h 1992997"/>
              <a:gd name="connsiteX23" fmla="*/ 1842751 w 2619470"/>
              <a:gd name="connsiteY23" fmla="*/ 1926245 h 1992997"/>
              <a:gd name="connsiteX24" fmla="*/ 1752603 w 2619470"/>
              <a:gd name="connsiteY24" fmla="*/ 1890641 h 1992997"/>
              <a:gd name="connsiteX25" fmla="*/ 1460950 w 2619470"/>
              <a:gd name="connsiteY25" fmla="*/ 1735218 h 1992997"/>
              <a:gd name="connsiteX26" fmla="*/ 1181033 w 2619470"/>
              <a:gd name="connsiteY26" fmla="*/ 1554617 h 1992997"/>
              <a:gd name="connsiteX27" fmla="*/ 895180 w 2619470"/>
              <a:gd name="connsiteY27" fmla="*/ 1384202 h 1992997"/>
              <a:gd name="connsiteX28" fmla="*/ 585722 w 2619470"/>
              <a:gd name="connsiteY28" fmla="*/ 1259334 h 1992997"/>
              <a:gd name="connsiteX29" fmla="*/ 494110 w 2619470"/>
              <a:gd name="connsiteY29" fmla="*/ 1236356 h 1992997"/>
              <a:gd name="connsiteX30" fmla="*/ 403068 w 2619470"/>
              <a:gd name="connsiteY30" fmla="*/ 1213226 h 1992997"/>
              <a:gd name="connsiteX31" fmla="*/ 316335 w 2619470"/>
              <a:gd name="connsiteY31" fmla="*/ 1183579 h 1992997"/>
              <a:gd name="connsiteX32" fmla="*/ 237650 w 2619470"/>
              <a:gd name="connsiteY32" fmla="*/ 1141050 h 1992997"/>
              <a:gd name="connsiteX33" fmla="*/ 171383 w 2619470"/>
              <a:gd name="connsiteY33" fmla="*/ 1082535 h 1992997"/>
              <a:gd name="connsiteX34" fmla="*/ 116257 w 2619470"/>
              <a:gd name="connsiteY34" fmla="*/ 1010035 h 1992997"/>
              <a:gd name="connsiteX35" fmla="*/ 72106 w 2619470"/>
              <a:gd name="connsiteY35" fmla="*/ 928025 h 1992997"/>
              <a:gd name="connsiteX36" fmla="*/ 38767 w 2619470"/>
              <a:gd name="connsiteY36" fmla="*/ 840974 h 1992997"/>
              <a:gd name="connsiteX37" fmla="*/ 0 w 2619470"/>
              <a:gd name="connsiteY37" fmla="*/ 633446 h 1992997"/>
              <a:gd name="connsiteX38" fmla="*/ 4961 w 2619470"/>
              <a:gd name="connsiteY38" fmla="*/ 423591 h 1992997"/>
              <a:gd name="connsiteX39" fmla="*/ 39075 w 2619470"/>
              <a:gd name="connsiteY39" fmla="*/ 212184 h 1992997"/>
              <a:gd name="connsiteX40" fmla="*/ 87764 w 2619470"/>
              <a:gd name="connsiteY40" fmla="*/ 0 h 1992997"/>
              <a:gd name="connsiteX0" fmla="*/ 2619470 w 2619470"/>
              <a:gd name="connsiteY0" fmla="*/ 1110334 h 1992997"/>
              <a:gd name="connsiteX1" fmla="*/ 2577391 w 2619470"/>
              <a:gd name="connsiteY1" fmla="*/ 1152767 h 1992997"/>
              <a:gd name="connsiteX2" fmla="*/ 2537399 w 2619470"/>
              <a:gd name="connsiteY2" fmla="*/ 1196119 h 1992997"/>
              <a:gd name="connsiteX3" fmla="*/ 2501578 w 2619470"/>
              <a:gd name="connsiteY3" fmla="*/ 1241310 h 1992997"/>
              <a:gd name="connsiteX4" fmla="*/ 2472013 w 2619470"/>
              <a:gd name="connsiteY4" fmla="*/ 1289260 h 1992997"/>
              <a:gd name="connsiteX5" fmla="*/ 2444961 w 2619470"/>
              <a:gd name="connsiteY5" fmla="*/ 1357357 h 1992997"/>
              <a:gd name="connsiteX6" fmla="*/ 2429478 w 2619470"/>
              <a:gd name="connsiteY6" fmla="*/ 1430746 h 1992997"/>
              <a:gd name="connsiteX7" fmla="*/ 2422779 w 2619470"/>
              <a:gd name="connsiteY7" fmla="*/ 1508393 h 1992997"/>
              <a:gd name="connsiteX8" fmla="*/ 2422079 w 2619470"/>
              <a:gd name="connsiteY8" fmla="*/ 1589263 h 1992997"/>
              <a:gd name="connsiteX9" fmla="*/ 2424064 w 2619470"/>
              <a:gd name="connsiteY9" fmla="*/ 1680818 h 1992997"/>
              <a:gd name="connsiteX10" fmla="*/ 2420934 w 2619470"/>
              <a:gd name="connsiteY10" fmla="*/ 1770020 h 1992997"/>
              <a:gd name="connsiteX11" fmla="*/ 2403625 w 2619470"/>
              <a:gd name="connsiteY11" fmla="*/ 1851826 h 1992997"/>
              <a:gd name="connsiteX12" fmla="*/ 2363073 w 2619470"/>
              <a:gd name="connsiteY12" fmla="*/ 1921193 h 1992997"/>
              <a:gd name="connsiteX13" fmla="*/ 2346839 w 2619470"/>
              <a:gd name="connsiteY13" fmla="*/ 1937296 h 1992997"/>
              <a:gd name="connsiteX14" fmla="*/ 2328609 w 2619470"/>
              <a:gd name="connsiteY14" fmla="*/ 1951766 h 1992997"/>
              <a:gd name="connsiteX15" fmla="*/ 2308804 w 2619470"/>
              <a:gd name="connsiteY15" fmla="*/ 1964279 h 1992997"/>
              <a:gd name="connsiteX16" fmla="*/ 2287844 w 2619470"/>
              <a:gd name="connsiteY16" fmla="*/ 1974508 h 1992997"/>
              <a:gd name="connsiteX17" fmla="*/ 2249624 w 2619470"/>
              <a:gd name="connsiteY17" fmla="*/ 1986440 h 1992997"/>
              <a:gd name="connsiteX18" fmla="*/ 2209843 w 2619470"/>
              <a:gd name="connsiteY18" fmla="*/ 1992036 h 1992997"/>
              <a:gd name="connsiteX19" fmla="*/ 2169164 w 2619470"/>
              <a:gd name="connsiteY19" fmla="*/ 1992855 h 1992997"/>
              <a:gd name="connsiteX20" fmla="*/ 2128246 w 2619470"/>
              <a:gd name="connsiteY20" fmla="*/ 1990452 h 1992997"/>
              <a:gd name="connsiteX21" fmla="*/ 2030583 w 2619470"/>
              <a:gd name="connsiteY21" fmla="*/ 1977293 h 1992997"/>
              <a:gd name="connsiteX22" fmla="*/ 1935415 w 2619470"/>
              <a:gd name="connsiteY22" fmla="*/ 1955510 h 1992997"/>
              <a:gd name="connsiteX23" fmla="*/ 1842751 w 2619470"/>
              <a:gd name="connsiteY23" fmla="*/ 1926245 h 1992997"/>
              <a:gd name="connsiteX24" fmla="*/ 1752603 w 2619470"/>
              <a:gd name="connsiteY24" fmla="*/ 1890641 h 1992997"/>
              <a:gd name="connsiteX25" fmla="*/ 1460950 w 2619470"/>
              <a:gd name="connsiteY25" fmla="*/ 1735218 h 1992997"/>
              <a:gd name="connsiteX26" fmla="*/ 1181033 w 2619470"/>
              <a:gd name="connsiteY26" fmla="*/ 1554617 h 1992997"/>
              <a:gd name="connsiteX27" fmla="*/ 895180 w 2619470"/>
              <a:gd name="connsiteY27" fmla="*/ 1384202 h 1992997"/>
              <a:gd name="connsiteX28" fmla="*/ 585722 w 2619470"/>
              <a:gd name="connsiteY28" fmla="*/ 1259334 h 1992997"/>
              <a:gd name="connsiteX29" fmla="*/ 494110 w 2619470"/>
              <a:gd name="connsiteY29" fmla="*/ 1236356 h 1992997"/>
              <a:gd name="connsiteX30" fmla="*/ 403068 w 2619470"/>
              <a:gd name="connsiteY30" fmla="*/ 1213226 h 1992997"/>
              <a:gd name="connsiteX31" fmla="*/ 316335 w 2619470"/>
              <a:gd name="connsiteY31" fmla="*/ 1183579 h 1992997"/>
              <a:gd name="connsiteX32" fmla="*/ 237650 w 2619470"/>
              <a:gd name="connsiteY32" fmla="*/ 1141050 h 1992997"/>
              <a:gd name="connsiteX33" fmla="*/ 171383 w 2619470"/>
              <a:gd name="connsiteY33" fmla="*/ 1082535 h 1992997"/>
              <a:gd name="connsiteX34" fmla="*/ 116257 w 2619470"/>
              <a:gd name="connsiteY34" fmla="*/ 1010035 h 1992997"/>
              <a:gd name="connsiteX35" fmla="*/ 72106 w 2619470"/>
              <a:gd name="connsiteY35" fmla="*/ 928025 h 1992997"/>
              <a:gd name="connsiteX36" fmla="*/ 38767 w 2619470"/>
              <a:gd name="connsiteY36" fmla="*/ 840974 h 1992997"/>
              <a:gd name="connsiteX37" fmla="*/ 0 w 2619470"/>
              <a:gd name="connsiteY37" fmla="*/ 633446 h 1992997"/>
              <a:gd name="connsiteX38" fmla="*/ 4961 w 2619470"/>
              <a:gd name="connsiteY38" fmla="*/ 423591 h 1992997"/>
              <a:gd name="connsiteX39" fmla="*/ 39075 w 2619470"/>
              <a:gd name="connsiteY39" fmla="*/ 212184 h 1992997"/>
              <a:gd name="connsiteX40" fmla="*/ 87764 w 2619470"/>
              <a:gd name="connsiteY40" fmla="*/ 0 h 1992997"/>
              <a:gd name="connsiteX0" fmla="*/ 2619470 w 2619470"/>
              <a:gd name="connsiteY0" fmla="*/ 1110334 h 1992997"/>
              <a:gd name="connsiteX1" fmla="*/ 2577391 w 2619470"/>
              <a:gd name="connsiteY1" fmla="*/ 1152767 h 1992997"/>
              <a:gd name="connsiteX2" fmla="*/ 2537399 w 2619470"/>
              <a:gd name="connsiteY2" fmla="*/ 1196119 h 1992997"/>
              <a:gd name="connsiteX3" fmla="*/ 2501578 w 2619470"/>
              <a:gd name="connsiteY3" fmla="*/ 1241310 h 1992997"/>
              <a:gd name="connsiteX4" fmla="*/ 2472013 w 2619470"/>
              <a:gd name="connsiteY4" fmla="*/ 1289260 h 1992997"/>
              <a:gd name="connsiteX5" fmla="*/ 2444961 w 2619470"/>
              <a:gd name="connsiteY5" fmla="*/ 1357357 h 1992997"/>
              <a:gd name="connsiteX6" fmla="*/ 2429478 w 2619470"/>
              <a:gd name="connsiteY6" fmla="*/ 1430746 h 1992997"/>
              <a:gd name="connsiteX7" fmla="*/ 2422779 w 2619470"/>
              <a:gd name="connsiteY7" fmla="*/ 1508393 h 1992997"/>
              <a:gd name="connsiteX8" fmla="*/ 2422079 w 2619470"/>
              <a:gd name="connsiteY8" fmla="*/ 1589263 h 1992997"/>
              <a:gd name="connsiteX9" fmla="*/ 2424064 w 2619470"/>
              <a:gd name="connsiteY9" fmla="*/ 1680818 h 1992997"/>
              <a:gd name="connsiteX10" fmla="*/ 2420934 w 2619470"/>
              <a:gd name="connsiteY10" fmla="*/ 1770020 h 1992997"/>
              <a:gd name="connsiteX11" fmla="*/ 2403625 w 2619470"/>
              <a:gd name="connsiteY11" fmla="*/ 1851826 h 1992997"/>
              <a:gd name="connsiteX12" fmla="*/ 2363073 w 2619470"/>
              <a:gd name="connsiteY12" fmla="*/ 1921193 h 1992997"/>
              <a:gd name="connsiteX13" fmla="*/ 2346839 w 2619470"/>
              <a:gd name="connsiteY13" fmla="*/ 1937296 h 1992997"/>
              <a:gd name="connsiteX14" fmla="*/ 2328609 w 2619470"/>
              <a:gd name="connsiteY14" fmla="*/ 1951766 h 1992997"/>
              <a:gd name="connsiteX15" fmla="*/ 2308804 w 2619470"/>
              <a:gd name="connsiteY15" fmla="*/ 1964279 h 1992997"/>
              <a:gd name="connsiteX16" fmla="*/ 2287844 w 2619470"/>
              <a:gd name="connsiteY16" fmla="*/ 1974508 h 1992997"/>
              <a:gd name="connsiteX17" fmla="*/ 2249624 w 2619470"/>
              <a:gd name="connsiteY17" fmla="*/ 1986440 h 1992997"/>
              <a:gd name="connsiteX18" fmla="*/ 2209843 w 2619470"/>
              <a:gd name="connsiteY18" fmla="*/ 1992036 h 1992997"/>
              <a:gd name="connsiteX19" fmla="*/ 2169164 w 2619470"/>
              <a:gd name="connsiteY19" fmla="*/ 1992855 h 1992997"/>
              <a:gd name="connsiteX20" fmla="*/ 2128246 w 2619470"/>
              <a:gd name="connsiteY20" fmla="*/ 1990452 h 1992997"/>
              <a:gd name="connsiteX21" fmla="*/ 2030583 w 2619470"/>
              <a:gd name="connsiteY21" fmla="*/ 1977293 h 1992997"/>
              <a:gd name="connsiteX22" fmla="*/ 1935415 w 2619470"/>
              <a:gd name="connsiteY22" fmla="*/ 1955510 h 1992997"/>
              <a:gd name="connsiteX23" fmla="*/ 1842751 w 2619470"/>
              <a:gd name="connsiteY23" fmla="*/ 1926245 h 1992997"/>
              <a:gd name="connsiteX24" fmla="*/ 1752603 w 2619470"/>
              <a:gd name="connsiteY24" fmla="*/ 1890641 h 1992997"/>
              <a:gd name="connsiteX25" fmla="*/ 1460950 w 2619470"/>
              <a:gd name="connsiteY25" fmla="*/ 1735218 h 1992997"/>
              <a:gd name="connsiteX26" fmla="*/ 1181033 w 2619470"/>
              <a:gd name="connsiteY26" fmla="*/ 1554617 h 1992997"/>
              <a:gd name="connsiteX27" fmla="*/ 895180 w 2619470"/>
              <a:gd name="connsiteY27" fmla="*/ 1384202 h 1992997"/>
              <a:gd name="connsiteX28" fmla="*/ 585722 w 2619470"/>
              <a:gd name="connsiteY28" fmla="*/ 1259334 h 1992997"/>
              <a:gd name="connsiteX29" fmla="*/ 494110 w 2619470"/>
              <a:gd name="connsiteY29" fmla="*/ 1236356 h 1992997"/>
              <a:gd name="connsiteX30" fmla="*/ 403068 w 2619470"/>
              <a:gd name="connsiteY30" fmla="*/ 1213226 h 1992997"/>
              <a:gd name="connsiteX31" fmla="*/ 316335 w 2619470"/>
              <a:gd name="connsiteY31" fmla="*/ 1183579 h 1992997"/>
              <a:gd name="connsiteX32" fmla="*/ 237650 w 2619470"/>
              <a:gd name="connsiteY32" fmla="*/ 1141050 h 1992997"/>
              <a:gd name="connsiteX33" fmla="*/ 171383 w 2619470"/>
              <a:gd name="connsiteY33" fmla="*/ 1082535 h 1992997"/>
              <a:gd name="connsiteX34" fmla="*/ 116257 w 2619470"/>
              <a:gd name="connsiteY34" fmla="*/ 1010035 h 1992997"/>
              <a:gd name="connsiteX35" fmla="*/ 72106 w 2619470"/>
              <a:gd name="connsiteY35" fmla="*/ 928025 h 1992997"/>
              <a:gd name="connsiteX36" fmla="*/ 38767 w 2619470"/>
              <a:gd name="connsiteY36" fmla="*/ 840974 h 1992997"/>
              <a:gd name="connsiteX37" fmla="*/ 0 w 2619470"/>
              <a:gd name="connsiteY37" fmla="*/ 633446 h 1992997"/>
              <a:gd name="connsiteX38" fmla="*/ 4961 w 2619470"/>
              <a:gd name="connsiteY38" fmla="*/ 423591 h 1992997"/>
              <a:gd name="connsiteX39" fmla="*/ 39075 w 2619470"/>
              <a:gd name="connsiteY39" fmla="*/ 212184 h 1992997"/>
              <a:gd name="connsiteX40" fmla="*/ 87764 w 2619470"/>
              <a:gd name="connsiteY40" fmla="*/ 0 h 1992997"/>
              <a:gd name="connsiteX0" fmla="*/ 2619470 w 2619470"/>
              <a:gd name="connsiteY0" fmla="*/ 1110334 h 1992997"/>
              <a:gd name="connsiteX1" fmla="*/ 2577391 w 2619470"/>
              <a:gd name="connsiteY1" fmla="*/ 1152767 h 1992997"/>
              <a:gd name="connsiteX2" fmla="*/ 2537399 w 2619470"/>
              <a:gd name="connsiteY2" fmla="*/ 1196119 h 1992997"/>
              <a:gd name="connsiteX3" fmla="*/ 2501578 w 2619470"/>
              <a:gd name="connsiteY3" fmla="*/ 1241310 h 1992997"/>
              <a:gd name="connsiteX4" fmla="*/ 2472013 w 2619470"/>
              <a:gd name="connsiteY4" fmla="*/ 1289260 h 1992997"/>
              <a:gd name="connsiteX5" fmla="*/ 2444961 w 2619470"/>
              <a:gd name="connsiteY5" fmla="*/ 1357357 h 1992997"/>
              <a:gd name="connsiteX6" fmla="*/ 2429478 w 2619470"/>
              <a:gd name="connsiteY6" fmla="*/ 1430746 h 1992997"/>
              <a:gd name="connsiteX7" fmla="*/ 2422779 w 2619470"/>
              <a:gd name="connsiteY7" fmla="*/ 1508393 h 1992997"/>
              <a:gd name="connsiteX8" fmla="*/ 2422079 w 2619470"/>
              <a:gd name="connsiteY8" fmla="*/ 1589263 h 1992997"/>
              <a:gd name="connsiteX9" fmla="*/ 2424064 w 2619470"/>
              <a:gd name="connsiteY9" fmla="*/ 1680818 h 1992997"/>
              <a:gd name="connsiteX10" fmla="*/ 2420934 w 2619470"/>
              <a:gd name="connsiteY10" fmla="*/ 1770020 h 1992997"/>
              <a:gd name="connsiteX11" fmla="*/ 2403625 w 2619470"/>
              <a:gd name="connsiteY11" fmla="*/ 1851826 h 1992997"/>
              <a:gd name="connsiteX12" fmla="*/ 2363073 w 2619470"/>
              <a:gd name="connsiteY12" fmla="*/ 1921193 h 1992997"/>
              <a:gd name="connsiteX13" fmla="*/ 2346839 w 2619470"/>
              <a:gd name="connsiteY13" fmla="*/ 1937296 h 1992997"/>
              <a:gd name="connsiteX14" fmla="*/ 2328609 w 2619470"/>
              <a:gd name="connsiteY14" fmla="*/ 1951766 h 1992997"/>
              <a:gd name="connsiteX15" fmla="*/ 2308804 w 2619470"/>
              <a:gd name="connsiteY15" fmla="*/ 1964279 h 1992997"/>
              <a:gd name="connsiteX16" fmla="*/ 2287844 w 2619470"/>
              <a:gd name="connsiteY16" fmla="*/ 1974508 h 1992997"/>
              <a:gd name="connsiteX17" fmla="*/ 2249624 w 2619470"/>
              <a:gd name="connsiteY17" fmla="*/ 1986440 h 1992997"/>
              <a:gd name="connsiteX18" fmla="*/ 2209843 w 2619470"/>
              <a:gd name="connsiteY18" fmla="*/ 1992036 h 1992997"/>
              <a:gd name="connsiteX19" fmla="*/ 2169164 w 2619470"/>
              <a:gd name="connsiteY19" fmla="*/ 1992855 h 1992997"/>
              <a:gd name="connsiteX20" fmla="*/ 2128246 w 2619470"/>
              <a:gd name="connsiteY20" fmla="*/ 1990452 h 1992997"/>
              <a:gd name="connsiteX21" fmla="*/ 2030583 w 2619470"/>
              <a:gd name="connsiteY21" fmla="*/ 1977293 h 1992997"/>
              <a:gd name="connsiteX22" fmla="*/ 1935415 w 2619470"/>
              <a:gd name="connsiteY22" fmla="*/ 1955510 h 1992997"/>
              <a:gd name="connsiteX23" fmla="*/ 1842751 w 2619470"/>
              <a:gd name="connsiteY23" fmla="*/ 1926245 h 1992997"/>
              <a:gd name="connsiteX24" fmla="*/ 1752603 w 2619470"/>
              <a:gd name="connsiteY24" fmla="*/ 1890641 h 1992997"/>
              <a:gd name="connsiteX25" fmla="*/ 1460950 w 2619470"/>
              <a:gd name="connsiteY25" fmla="*/ 1735218 h 1992997"/>
              <a:gd name="connsiteX26" fmla="*/ 1181033 w 2619470"/>
              <a:gd name="connsiteY26" fmla="*/ 1554617 h 1992997"/>
              <a:gd name="connsiteX27" fmla="*/ 895180 w 2619470"/>
              <a:gd name="connsiteY27" fmla="*/ 1384202 h 1992997"/>
              <a:gd name="connsiteX28" fmla="*/ 585722 w 2619470"/>
              <a:gd name="connsiteY28" fmla="*/ 1259334 h 1992997"/>
              <a:gd name="connsiteX29" fmla="*/ 494110 w 2619470"/>
              <a:gd name="connsiteY29" fmla="*/ 1236356 h 1992997"/>
              <a:gd name="connsiteX30" fmla="*/ 403068 w 2619470"/>
              <a:gd name="connsiteY30" fmla="*/ 1213226 h 1992997"/>
              <a:gd name="connsiteX31" fmla="*/ 316335 w 2619470"/>
              <a:gd name="connsiteY31" fmla="*/ 1183579 h 1992997"/>
              <a:gd name="connsiteX32" fmla="*/ 237650 w 2619470"/>
              <a:gd name="connsiteY32" fmla="*/ 1141050 h 1992997"/>
              <a:gd name="connsiteX33" fmla="*/ 171383 w 2619470"/>
              <a:gd name="connsiteY33" fmla="*/ 1082535 h 1992997"/>
              <a:gd name="connsiteX34" fmla="*/ 116257 w 2619470"/>
              <a:gd name="connsiteY34" fmla="*/ 1010035 h 1992997"/>
              <a:gd name="connsiteX35" fmla="*/ 72106 w 2619470"/>
              <a:gd name="connsiteY35" fmla="*/ 928025 h 1992997"/>
              <a:gd name="connsiteX36" fmla="*/ 38767 w 2619470"/>
              <a:gd name="connsiteY36" fmla="*/ 840974 h 1992997"/>
              <a:gd name="connsiteX37" fmla="*/ 0 w 2619470"/>
              <a:gd name="connsiteY37" fmla="*/ 633446 h 1992997"/>
              <a:gd name="connsiteX38" fmla="*/ 4961 w 2619470"/>
              <a:gd name="connsiteY38" fmla="*/ 423591 h 1992997"/>
              <a:gd name="connsiteX39" fmla="*/ 39075 w 2619470"/>
              <a:gd name="connsiteY39" fmla="*/ 212184 h 1992997"/>
              <a:gd name="connsiteX40" fmla="*/ 87764 w 2619470"/>
              <a:gd name="connsiteY40" fmla="*/ 0 h 1992997"/>
              <a:gd name="connsiteX0" fmla="*/ 2619470 w 2619470"/>
              <a:gd name="connsiteY0" fmla="*/ 1110334 h 1992997"/>
              <a:gd name="connsiteX1" fmla="*/ 2577391 w 2619470"/>
              <a:gd name="connsiteY1" fmla="*/ 1152767 h 1992997"/>
              <a:gd name="connsiteX2" fmla="*/ 2537399 w 2619470"/>
              <a:gd name="connsiteY2" fmla="*/ 1196119 h 1992997"/>
              <a:gd name="connsiteX3" fmla="*/ 2501578 w 2619470"/>
              <a:gd name="connsiteY3" fmla="*/ 1241310 h 1992997"/>
              <a:gd name="connsiteX4" fmla="*/ 2472013 w 2619470"/>
              <a:gd name="connsiteY4" fmla="*/ 1289260 h 1992997"/>
              <a:gd name="connsiteX5" fmla="*/ 2444961 w 2619470"/>
              <a:gd name="connsiteY5" fmla="*/ 1357357 h 1992997"/>
              <a:gd name="connsiteX6" fmla="*/ 2429478 w 2619470"/>
              <a:gd name="connsiteY6" fmla="*/ 1430746 h 1992997"/>
              <a:gd name="connsiteX7" fmla="*/ 2422779 w 2619470"/>
              <a:gd name="connsiteY7" fmla="*/ 1508393 h 1992997"/>
              <a:gd name="connsiteX8" fmla="*/ 2422079 w 2619470"/>
              <a:gd name="connsiteY8" fmla="*/ 1589263 h 1992997"/>
              <a:gd name="connsiteX9" fmla="*/ 2424064 w 2619470"/>
              <a:gd name="connsiteY9" fmla="*/ 1680818 h 1992997"/>
              <a:gd name="connsiteX10" fmla="*/ 2420934 w 2619470"/>
              <a:gd name="connsiteY10" fmla="*/ 1770020 h 1992997"/>
              <a:gd name="connsiteX11" fmla="*/ 2403625 w 2619470"/>
              <a:gd name="connsiteY11" fmla="*/ 1851826 h 1992997"/>
              <a:gd name="connsiteX12" fmla="*/ 2363073 w 2619470"/>
              <a:gd name="connsiteY12" fmla="*/ 1921193 h 1992997"/>
              <a:gd name="connsiteX13" fmla="*/ 2346839 w 2619470"/>
              <a:gd name="connsiteY13" fmla="*/ 1937296 h 1992997"/>
              <a:gd name="connsiteX14" fmla="*/ 2328609 w 2619470"/>
              <a:gd name="connsiteY14" fmla="*/ 1951766 h 1992997"/>
              <a:gd name="connsiteX15" fmla="*/ 2308804 w 2619470"/>
              <a:gd name="connsiteY15" fmla="*/ 1964279 h 1992997"/>
              <a:gd name="connsiteX16" fmla="*/ 2287844 w 2619470"/>
              <a:gd name="connsiteY16" fmla="*/ 1974508 h 1992997"/>
              <a:gd name="connsiteX17" fmla="*/ 2249624 w 2619470"/>
              <a:gd name="connsiteY17" fmla="*/ 1986440 h 1992997"/>
              <a:gd name="connsiteX18" fmla="*/ 2209843 w 2619470"/>
              <a:gd name="connsiteY18" fmla="*/ 1992036 h 1992997"/>
              <a:gd name="connsiteX19" fmla="*/ 2169164 w 2619470"/>
              <a:gd name="connsiteY19" fmla="*/ 1992855 h 1992997"/>
              <a:gd name="connsiteX20" fmla="*/ 2128246 w 2619470"/>
              <a:gd name="connsiteY20" fmla="*/ 1990452 h 1992997"/>
              <a:gd name="connsiteX21" fmla="*/ 2030583 w 2619470"/>
              <a:gd name="connsiteY21" fmla="*/ 1977293 h 1992997"/>
              <a:gd name="connsiteX22" fmla="*/ 1935415 w 2619470"/>
              <a:gd name="connsiteY22" fmla="*/ 1955510 h 1992997"/>
              <a:gd name="connsiteX23" fmla="*/ 1842751 w 2619470"/>
              <a:gd name="connsiteY23" fmla="*/ 1926245 h 1992997"/>
              <a:gd name="connsiteX24" fmla="*/ 1752603 w 2619470"/>
              <a:gd name="connsiteY24" fmla="*/ 1890641 h 1992997"/>
              <a:gd name="connsiteX25" fmla="*/ 1460950 w 2619470"/>
              <a:gd name="connsiteY25" fmla="*/ 1735218 h 1992997"/>
              <a:gd name="connsiteX26" fmla="*/ 1181033 w 2619470"/>
              <a:gd name="connsiteY26" fmla="*/ 1554617 h 1992997"/>
              <a:gd name="connsiteX27" fmla="*/ 895180 w 2619470"/>
              <a:gd name="connsiteY27" fmla="*/ 1384202 h 1992997"/>
              <a:gd name="connsiteX28" fmla="*/ 585722 w 2619470"/>
              <a:gd name="connsiteY28" fmla="*/ 1259334 h 1992997"/>
              <a:gd name="connsiteX29" fmla="*/ 494110 w 2619470"/>
              <a:gd name="connsiteY29" fmla="*/ 1236356 h 1992997"/>
              <a:gd name="connsiteX30" fmla="*/ 403068 w 2619470"/>
              <a:gd name="connsiteY30" fmla="*/ 1213226 h 1992997"/>
              <a:gd name="connsiteX31" fmla="*/ 316335 w 2619470"/>
              <a:gd name="connsiteY31" fmla="*/ 1183579 h 1992997"/>
              <a:gd name="connsiteX32" fmla="*/ 237650 w 2619470"/>
              <a:gd name="connsiteY32" fmla="*/ 1141050 h 1992997"/>
              <a:gd name="connsiteX33" fmla="*/ 171383 w 2619470"/>
              <a:gd name="connsiteY33" fmla="*/ 1082535 h 1992997"/>
              <a:gd name="connsiteX34" fmla="*/ 116257 w 2619470"/>
              <a:gd name="connsiteY34" fmla="*/ 1010035 h 1992997"/>
              <a:gd name="connsiteX35" fmla="*/ 72106 w 2619470"/>
              <a:gd name="connsiteY35" fmla="*/ 928025 h 1992997"/>
              <a:gd name="connsiteX36" fmla="*/ 38767 w 2619470"/>
              <a:gd name="connsiteY36" fmla="*/ 840974 h 1992997"/>
              <a:gd name="connsiteX37" fmla="*/ 0 w 2619470"/>
              <a:gd name="connsiteY37" fmla="*/ 633446 h 1992997"/>
              <a:gd name="connsiteX38" fmla="*/ 4961 w 2619470"/>
              <a:gd name="connsiteY38" fmla="*/ 423591 h 1992997"/>
              <a:gd name="connsiteX39" fmla="*/ 39075 w 2619470"/>
              <a:gd name="connsiteY39" fmla="*/ 212184 h 1992997"/>
              <a:gd name="connsiteX40" fmla="*/ 87764 w 2619470"/>
              <a:gd name="connsiteY40" fmla="*/ 0 h 1992997"/>
              <a:gd name="connsiteX0" fmla="*/ 2619470 w 2619470"/>
              <a:gd name="connsiteY0" fmla="*/ 1110334 h 1992997"/>
              <a:gd name="connsiteX1" fmla="*/ 2577391 w 2619470"/>
              <a:gd name="connsiteY1" fmla="*/ 1152767 h 1992997"/>
              <a:gd name="connsiteX2" fmla="*/ 2537399 w 2619470"/>
              <a:gd name="connsiteY2" fmla="*/ 1196119 h 1992997"/>
              <a:gd name="connsiteX3" fmla="*/ 2501578 w 2619470"/>
              <a:gd name="connsiteY3" fmla="*/ 1241310 h 1992997"/>
              <a:gd name="connsiteX4" fmla="*/ 2472013 w 2619470"/>
              <a:gd name="connsiteY4" fmla="*/ 1289260 h 1992997"/>
              <a:gd name="connsiteX5" fmla="*/ 2444961 w 2619470"/>
              <a:gd name="connsiteY5" fmla="*/ 1357357 h 1992997"/>
              <a:gd name="connsiteX6" fmla="*/ 2429478 w 2619470"/>
              <a:gd name="connsiteY6" fmla="*/ 1430746 h 1992997"/>
              <a:gd name="connsiteX7" fmla="*/ 2422779 w 2619470"/>
              <a:gd name="connsiteY7" fmla="*/ 1508393 h 1992997"/>
              <a:gd name="connsiteX8" fmla="*/ 2422079 w 2619470"/>
              <a:gd name="connsiteY8" fmla="*/ 1589263 h 1992997"/>
              <a:gd name="connsiteX9" fmla="*/ 2424064 w 2619470"/>
              <a:gd name="connsiteY9" fmla="*/ 1680818 h 1992997"/>
              <a:gd name="connsiteX10" fmla="*/ 2420934 w 2619470"/>
              <a:gd name="connsiteY10" fmla="*/ 1770020 h 1992997"/>
              <a:gd name="connsiteX11" fmla="*/ 2403625 w 2619470"/>
              <a:gd name="connsiteY11" fmla="*/ 1851826 h 1992997"/>
              <a:gd name="connsiteX12" fmla="*/ 2363073 w 2619470"/>
              <a:gd name="connsiteY12" fmla="*/ 1921193 h 1992997"/>
              <a:gd name="connsiteX13" fmla="*/ 2346839 w 2619470"/>
              <a:gd name="connsiteY13" fmla="*/ 1937296 h 1992997"/>
              <a:gd name="connsiteX14" fmla="*/ 2328609 w 2619470"/>
              <a:gd name="connsiteY14" fmla="*/ 1951766 h 1992997"/>
              <a:gd name="connsiteX15" fmla="*/ 2308804 w 2619470"/>
              <a:gd name="connsiteY15" fmla="*/ 1964279 h 1992997"/>
              <a:gd name="connsiteX16" fmla="*/ 2287844 w 2619470"/>
              <a:gd name="connsiteY16" fmla="*/ 1974508 h 1992997"/>
              <a:gd name="connsiteX17" fmla="*/ 2249624 w 2619470"/>
              <a:gd name="connsiteY17" fmla="*/ 1986440 h 1992997"/>
              <a:gd name="connsiteX18" fmla="*/ 2209843 w 2619470"/>
              <a:gd name="connsiteY18" fmla="*/ 1992036 h 1992997"/>
              <a:gd name="connsiteX19" fmla="*/ 2169164 w 2619470"/>
              <a:gd name="connsiteY19" fmla="*/ 1992855 h 1992997"/>
              <a:gd name="connsiteX20" fmla="*/ 2128246 w 2619470"/>
              <a:gd name="connsiteY20" fmla="*/ 1990452 h 1992997"/>
              <a:gd name="connsiteX21" fmla="*/ 2030583 w 2619470"/>
              <a:gd name="connsiteY21" fmla="*/ 1977293 h 1992997"/>
              <a:gd name="connsiteX22" fmla="*/ 1935415 w 2619470"/>
              <a:gd name="connsiteY22" fmla="*/ 1955510 h 1992997"/>
              <a:gd name="connsiteX23" fmla="*/ 1842751 w 2619470"/>
              <a:gd name="connsiteY23" fmla="*/ 1926245 h 1992997"/>
              <a:gd name="connsiteX24" fmla="*/ 1752603 w 2619470"/>
              <a:gd name="connsiteY24" fmla="*/ 1890641 h 1992997"/>
              <a:gd name="connsiteX25" fmla="*/ 1460950 w 2619470"/>
              <a:gd name="connsiteY25" fmla="*/ 1735218 h 1992997"/>
              <a:gd name="connsiteX26" fmla="*/ 1181033 w 2619470"/>
              <a:gd name="connsiteY26" fmla="*/ 1554617 h 1992997"/>
              <a:gd name="connsiteX27" fmla="*/ 895180 w 2619470"/>
              <a:gd name="connsiteY27" fmla="*/ 1384202 h 1992997"/>
              <a:gd name="connsiteX28" fmla="*/ 585722 w 2619470"/>
              <a:gd name="connsiteY28" fmla="*/ 1259334 h 1992997"/>
              <a:gd name="connsiteX29" fmla="*/ 494110 w 2619470"/>
              <a:gd name="connsiteY29" fmla="*/ 1236356 h 1992997"/>
              <a:gd name="connsiteX30" fmla="*/ 403068 w 2619470"/>
              <a:gd name="connsiteY30" fmla="*/ 1213226 h 1992997"/>
              <a:gd name="connsiteX31" fmla="*/ 316335 w 2619470"/>
              <a:gd name="connsiteY31" fmla="*/ 1183579 h 1992997"/>
              <a:gd name="connsiteX32" fmla="*/ 237650 w 2619470"/>
              <a:gd name="connsiteY32" fmla="*/ 1141050 h 1992997"/>
              <a:gd name="connsiteX33" fmla="*/ 171383 w 2619470"/>
              <a:gd name="connsiteY33" fmla="*/ 1082535 h 1992997"/>
              <a:gd name="connsiteX34" fmla="*/ 116257 w 2619470"/>
              <a:gd name="connsiteY34" fmla="*/ 1010035 h 1992997"/>
              <a:gd name="connsiteX35" fmla="*/ 72106 w 2619470"/>
              <a:gd name="connsiteY35" fmla="*/ 928025 h 1992997"/>
              <a:gd name="connsiteX36" fmla="*/ 38767 w 2619470"/>
              <a:gd name="connsiteY36" fmla="*/ 840974 h 1992997"/>
              <a:gd name="connsiteX37" fmla="*/ 0 w 2619470"/>
              <a:gd name="connsiteY37" fmla="*/ 633446 h 1992997"/>
              <a:gd name="connsiteX38" fmla="*/ 4961 w 2619470"/>
              <a:gd name="connsiteY38" fmla="*/ 423591 h 1992997"/>
              <a:gd name="connsiteX39" fmla="*/ 39075 w 2619470"/>
              <a:gd name="connsiteY39" fmla="*/ 212184 h 1992997"/>
              <a:gd name="connsiteX40" fmla="*/ 87764 w 2619470"/>
              <a:gd name="connsiteY40" fmla="*/ 0 h 1992997"/>
              <a:gd name="connsiteX0" fmla="*/ 2619470 w 2619470"/>
              <a:gd name="connsiteY0" fmla="*/ 1110334 h 1992997"/>
              <a:gd name="connsiteX1" fmla="*/ 2577391 w 2619470"/>
              <a:gd name="connsiteY1" fmla="*/ 1152767 h 1992997"/>
              <a:gd name="connsiteX2" fmla="*/ 2537399 w 2619470"/>
              <a:gd name="connsiteY2" fmla="*/ 1196119 h 1992997"/>
              <a:gd name="connsiteX3" fmla="*/ 2501578 w 2619470"/>
              <a:gd name="connsiteY3" fmla="*/ 1241310 h 1992997"/>
              <a:gd name="connsiteX4" fmla="*/ 2472013 w 2619470"/>
              <a:gd name="connsiteY4" fmla="*/ 1289260 h 1992997"/>
              <a:gd name="connsiteX5" fmla="*/ 2444961 w 2619470"/>
              <a:gd name="connsiteY5" fmla="*/ 1357357 h 1992997"/>
              <a:gd name="connsiteX6" fmla="*/ 2429478 w 2619470"/>
              <a:gd name="connsiteY6" fmla="*/ 1430746 h 1992997"/>
              <a:gd name="connsiteX7" fmla="*/ 2422779 w 2619470"/>
              <a:gd name="connsiteY7" fmla="*/ 1508393 h 1992997"/>
              <a:gd name="connsiteX8" fmla="*/ 2422079 w 2619470"/>
              <a:gd name="connsiteY8" fmla="*/ 1589263 h 1992997"/>
              <a:gd name="connsiteX9" fmla="*/ 2424064 w 2619470"/>
              <a:gd name="connsiteY9" fmla="*/ 1680818 h 1992997"/>
              <a:gd name="connsiteX10" fmla="*/ 2420934 w 2619470"/>
              <a:gd name="connsiteY10" fmla="*/ 1770020 h 1992997"/>
              <a:gd name="connsiteX11" fmla="*/ 2403625 w 2619470"/>
              <a:gd name="connsiteY11" fmla="*/ 1851826 h 1992997"/>
              <a:gd name="connsiteX12" fmla="*/ 2363073 w 2619470"/>
              <a:gd name="connsiteY12" fmla="*/ 1921193 h 1992997"/>
              <a:gd name="connsiteX13" fmla="*/ 2346839 w 2619470"/>
              <a:gd name="connsiteY13" fmla="*/ 1937296 h 1992997"/>
              <a:gd name="connsiteX14" fmla="*/ 2328609 w 2619470"/>
              <a:gd name="connsiteY14" fmla="*/ 1951766 h 1992997"/>
              <a:gd name="connsiteX15" fmla="*/ 2308804 w 2619470"/>
              <a:gd name="connsiteY15" fmla="*/ 1964279 h 1992997"/>
              <a:gd name="connsiteX16" fmla="*/ 2287844 w 2619470"/>
              <a:gd name="connsiteY16" fmla="*/ 1974508 h 1992997"/>
              <a:gd name="connsiteX17" fmla="*/ 2249624 w 2619470"/>
              <a:gd name="connsiteY17" fmla="*/ 1986440 h 1992997"/>
              <a:gd name="connsiteX18" fmla="*/ 2209843 w 2619470"/>
              <a:gd name="connsiteY18" fmla="*/ 1992036 h 1992997"/>
              <a:gd name="connsiteX19" fmla="*/ 2169164 w 2619470"/>
              <a:gd name="connsiteY19" fmla="*/ 1992855 h 1992997"/>
              <a:gd name="connsiteX20" fmla="*/ 2128246 w 2619470"/>
              <a:gd name="connsiteY20" fmla="*/ 1990452 h 1992997"/>
              <a:gd name="connsiteX21" fmla="*/ 2030583 w 2619470"/>
              <a:gd name="connsiteY21" fmla="*/ 1977293 h 1992997"/>
              <a:gd name="connsiteX22" fmla="*/ 1935415 w 2619470"/>
              <a:gd name="connsiteY22" fmla="*/ 1955510 h 1992997"/>
              <a:gd name="connsiteX23" fmla="*/ 1842751 w 2619470"/>
              <a:gd name="connsiteY23" fmla="*/ 1926245 h 1992997"/>
              <a:gd name="connsiteX24" fmla="*/ 1752603 w 2619470"/>
              <a:gd name="connsiteY24" fmla="*/ 1890641 h 1992997"/>
              <a:gd name="connsiteX25" fmla="*/ 1460950 w 2619470"/>
              <a:gd name="connsiteY25" fmla="*/ 1735218 h 1992997"/>
              <a:gd name="connsiteX26" fmla="*/ 1181033 w 2619470"/>
              <a:gd name="connsiteY26" fmla="*/ 1554617 h 1992997"/>
              <a:gd name="connsiteX27" fmla="*/ 895180 w 2619470"/>
              <a:gd name="connsiteY27" fmla="*/ 1384202 h 1992997"/>
              <a:gd name="connsiteX28" fmla="*/ 585722 w 2619470"/>
              <a:gd name="connsiteY28" fmla="*/ 1259334 h 1992997"/>
              <a:gd name="connsiteX29" fmla="*/ 494110 w 2619470"/>
              <a:gd name="connsiteY29" fmla="*/ 1236356 h 1992997"/>
              <a:gd name="connsiteX30" fmla="*/ 403068 w 2619470"/>
              <a:gd name="connsiteY30" fmla="*/ 1213226 h 1992997"/>
              <a:gd name="connsiteX31" fmla="*/ 316335 w 2619470"/>
              <a:gd name="connsiteY31" fmla="*/ 1183579 h 1992997"/>
              <a:gd name="connsiteX32" fmla="*/ 237650 w 2619470"/>
              <a:gd name="connsiteY32" fmla="*/ 1141050 h 1992997"/>
              <a:gd name="connsiteX33" fmla="*/ 171383 w 2619470"/>
              <a:gd name="connsiteY33" fmla="*/ 1082535 h 1992997"/>
              <a:gd name="connsiteX34" fmla="*/ 116257 w 2619470"/>
              <a:gd name="connsiteY34" fmla="*/ 1010035 h 1992997"/>
              <a:gd name="connsiteX35" fmla="*/ 72106 w 2619470"/>
              <a:gd name="connsiteY35" fmla="*/ 928025 h 1992997"/>
              <a:gd name="connsiteX36" fmla="*/ 38767 w 2619470"/>
              <a:gd name="connsiteY36" fmla="*/ 840974 h 1992997"/>
              <a:gd name="connsiteX37" fmla="*/ 0 w 2619470"/>
              <a:gd name="connsiteY37" fmla="*/ 633446 h 1992997"/>
              <a:gd name="connsiteX38" fmla="*/ 4961 w 2619470"/>
              <a:gd name="connsiteY38" fmla="*/ 423591 h 1992997"/>
              <a:gd name="connsiteX39" fmla="*/ 39075 w 2619470"/>
              <a:gd name="connsiteY39" fmla="*/ 212184 h 1992997"/>
              <a:gd name="connsiteX40" fmla="*/ 87764 w 2619470"/>
              <a:gd name="connsiteY40" fmla="*/ 0 h 1992997"/>
              <a:gd name="connsiteX0" fmla="*/ 2619470 w 2619470"/>
              <a:gd name="connsiteY0" fmla="*/ 1110334 h 1992997"/>
              <a:gd name="connsiteX1" fmla="*/ 2577391 w 2619470"/>
              <a:gd name="connsiteY1" fmla="*/ 1152767 h 1992997"/>
              <a:gd name="connsiteX2" fmla="*/ 2537399 w 2619470"/>
              <a:gd name="connsiteY2" fmla="*/ 1196119 h 1992997"/>
              <a:gd name="connsiteX3" fmla="*/ 2501578 w 2619470"/>
              <a:gd name="connsiteY3" fmla="*/ 1241310 h 1992997"/>
              <a:gd name="connsiteX4" fmla="*/ 2472013 w 2619470"/>
              <a:gd name="connsiteY4" fmla="*/ 1289260 h 1992997"/>
              <a:gd name="connsiteX5" fmla="*/ 2444961 w 2619470"/>
              <a:gd name="connsiteY5" fmla="*/ 1357357 h 1992997"/>
              <a:gd name="connsiteX6" fmla="*/ 2429478 w 2619470"/>
              <a:gd name="connsiteY6" fmla="*/ 1430746 h 1992997"/>
              <a:gd name="connsiteX7" fmla="*/ 2422779 w 2619470"/>
              <a:gd name="connsiteY7" fmla="*/ 1508393 h 1992997"/>
              <a:gd name="connsiteX8" fmla="*/ 2422079 w 2619470"/>
              <a:gd name="connsiteY8" fmla="*/ 1589263 h 1992997"/>
              <a:gd name="connsiteX9" fmla="*/ 2424064 w 2619470"/>
              <a:gd name="connsiteY9" fmla="*/ 1680818 h 1992997"/>
              <a:gd name="connsiteX10" fmla="*/ 2420934 w 2619470"/>
              <a:gd name="connsiteY10" fmla="*/ 1770020 h 1992997"/>
              <a:gd name="connsiteX11" fmla="*/ 2403625 w 2619470"/>
              <a:gd name="connsiteY11" fmla="*/ 1851826 h 1992997"/>
              <a:gd name="connsiteX12" fmla="*/ 2363073 w 2619470"/>
              <a:gd name="connsiteY12" fmla="*/ 1921193 h 1992997"/>
              <a:gd name="connsiteX13" fmla="*/ 2346839 w 2619470"/>
              <a:gd name="connsiteY13" fmla="*/ 1937296 h 1992997"/>
              <a:gd name="connsiteX14" fmla="*/ 2328609 w 2619470"/>
              <a:gd name="connsiteY14" fmla="*/ 1951766 h 1992997"/>
              <a:gd name="connsiteX15" fmla="*/ 2308804 w 2619470"/>
              <a:gd name="connsiteY15" fmla="*/ 1964279 h 1992997"/>
              <a:gd name="connsiteX16" fmla="*/ 2287844 w 2619470"/>
              <a:gd name="connsiteY16" fmla="*/ 1974508 h 1992997"/>
              <a:gd name="connsiteX17" fmla="*/ 2249624 w 2619470"/>
              <a:gd name="connsiteY17" fmla="*/ 1986440 h 1992997"/>
              <a:gd name="connsiteX18" fmla="*/ 2209843 w 2619470"/>
              <a:gd name="connsiteY18" fmla="*/ 1992036 h 1992997"/>
              <a:gd name="connsiteX19" fmla="*/ 2169164 w 2619470"/>
              <a:gd name="connsiteY19" fmla="*/ 1992855 h 1992997"/>
              <a:gd name="connsiteX20" fmla="*/ 2128246 w 2619470"/>
              <a:gd name="connsiteY20" fmla="*/ 1990452 h 1992997"/>
              <a:gd name="connsiteX21" fmla="*/ 2030583 w 2619470"/>
              <a:gd name="connsiteY21" fmla="*/ 1977293 h 1992997"/>
              <a:gd name="connsiteX22" fmla="*/ 1935415 w 2619470"/>
              <a:gd name="connsiteY22" fmla="*/ 1955510 h 1992997"/>
              <a:gd name="connsiteX23" fmla="*/ 1842751 w 2619470"/>
              <a:gd name="connsiteY23" fmla="*/ 1926245 h 1992997"/>
              <a:gd name="connsiteX24" fmla="*/ 1752603 w 2619470"/>
              <a:gd name="connsiteY24" fmla="*/ 1890641 h 1992997"/>
              <a:gd name="connsiteX25" fmla="*/ 1460950 w 2619470"/>
              <a:gd name="connsiteY25" fmla="*/ 1735218 h 1992997"/>
              <a:gd name="connsiteX26" fmla="*/ 1181033 w 2619470"/>
              <a:gd name="connsiteY26" fmla="*/ 1554617 h 1992997"/>
              <a:gd name="connsiteX27" fmla="*/ 895180 w 2619470"/>
              <a:gd name="connsiteY27" fmla="*/ 1384202 h 1992997"/>
              <a:gd name="connsiteX28" fmla="*/ 585722 w 2619470"/>
              <a:gd name="connsiteY28" fmla="*/ 1259334 h 1992997"/>
              <a:gd name="connsiteX29" fmla="*/ 494110 w 2619470"/>
              <a:gd name="connsiteY29" fmla="*/ 1236356 h 1992997"/>
              <a:gd name="connsiteX30" fmla="*/ 403068 w 2619470"/>
              <a:gd name="connsiteY30" fmla="*/ 1213226 h 1992997"/>
              <a:gd name="connsiteX31" fmla="*/ 316335 w 2619470"/>
              <a:gd name="connsiteY31" fmla="*/ 1183579 h 1992997"/>
              <a:gd name="connsiteX32" fmla="*/ 237650 w 2619470"/>
              <a:gd name="connsiteY32" fmla="*/ 1141050 h 1992997"/>
              <a:gd name="connsiteX33" fmla="*/ 171383 w 2619470"/>
              <a:gd name="connsiteY33" fmla="*/ 1082535 h 1992997"/>
              <a:gd name="connsiteX34" fmla="*/ 116257 w 2619470"/>
              <a:gd name="connsiteY34" fmla="*/ 1010035 h 1992997"/>
              <a:gd name="connsiteX35" fmla="*/ 72106 w 2619470"/>
              <a:gd name="connsiteY35" fmla="*/ 928025 h 1992997"/>
              <a:gd name="connsiteX36" fmla="*/ 38767 w 2619470"/>
              <a:gd name="connsiteY36" fmla="*/ 840974 h 1992997"/>
              <a:gd name="connsiteX37" fmla="*/ 0 w 2619470"/>
              <a:gd name="connsiteY37" fmla="*/ 633446 h 1992997"/>
              <a:gd name="connsiteX38" fmla="*/ 4961 w 2619470"/>
              <a:gd name="connsiteY38" fmla="*/ 423591 h 1992997"/>
              <a:gd name="connsiteX39" fmla="*/ 39075 w 2619470"/>
              <a:gd name="connsiteY39" fmla="*/ 212184 h 1992997"/>
              <a:gd name="connsiteX40" fmla="*/ 87764 w 2619470"/>
              <a:gd name="connsiteY40" fmla="*/ 0 h 1992997"/>
              <a:gd name="connsiteX0" fmla="*/ 2619470 w 2619470"/>
              <a:gd name="connsiteY0" fmla="*/ 1110334 h 1992997"/>
              <a:gd name="connsiteX1" fmla="*/ 2577391 w 2619470"/>
              <a:gd name="connsiteY1" fmla="*/ 1152767 h 1992997"/>
              <a:gd name="connsiteX2" fmla="*/ 2537399 w 2619470"/>
              <a:gd name="connsiteY2" fmla="*/ 1196119 h 1992997"/>
              <a:gd name="connsiteX3" fmla="*/ 2501578 w 2619470"/>
              <a:gd name="connsiteY3" fmla="*/ 1241310 h 1992997"/>
              <a:gd name="connsiteX4" fmla="*/ 2472013 w 2619470"/>
              <a:gd name="connsiteY4" fmla="*/ 1289260 h 1992997"/>
              <a:gd name="connsiteX5" fmla="*/ 2444961 w 2619470"/>
              <a:gd name="connsiteY5" fmla="*/ 1357357 h 1992997"/>
              <a:gd name="connsiteX6" fmla="*/ 2429478 w 2619470"/>
              <a:gd name="connsiteY6" fmla="*/ 1430746 h 1992997"/>
              <a:gd name="connsiteX7" fmla="*/ 2422779 w 2619470"/>
              <a:gd name="connsiteY7" fmla="*/ 1508393 h 1992997"/>
              <a:gd name="connsiteX8" fmla="*/ 2422079 w 2619470"/>
              <a:gd name="connsiteY8" fmla="*/ 1589263 h 1992997"/>
              <a:gd name="connsiteX9" fmla="*/ 2424064 w 2619470"/>
              <a:gd name="connsiteY9" fmla="*/ 1680818 h 1992997"/>
              <a:gd name="connsiteX10" fmla="*/ 2420934 w 2619470"/>
              <a:gd name="connsiteY10" fmla="*/ 1770020 h 1992997"/>
              <a:gd name="connsiteX11" fmla="*/ 2403625 w 2619470"/>
              <a:gd name="connsiteY11" fmla="*/ 1851826 h 1992997"/>
              <a:gd name="connsiteX12" fmla="*/ 2363073 w 2619470"/>
              <a:gd name="connsiteY12" fmla="*/ 1921193 h 1992997"/>
              <a:gd name="connsiteX13" fmla="*/ 2346839 w 2619470"/>
              <a:gd name="connsiteY13" fmla="*/ 1937296 h 1992997"/>
              <a:gd name="connsiteX14" fmla="*/ 2328609 w 2619470"/>
              <a:gd name="connsiteY14" fmla="*/ 1951766 h 1992997"/>
              <a:gd name="connsiteX15" fmla="*/ 2308804 w 2619470"/>
              <a:gd name="connsiteY15" fmla="*/ 1964279 h 1992997"/>
              <a:gd name="connsiteX16" fmla="*/ 2287844 w 2619470"/>
              <a:gd name="connsiteY16" fmla="*/ 1974508 h 1992997"/>
              <a:gd name="connsiteX17" fmla="*/ 2249624 w 2619470"/>
              <a:gd name="connsiteY17" fmla="*/ 1986440 h 1992997"/>
              <a:gd name="connsiteX18" fmla="*/ 2209843 w 2619470"/>
              <a:gd name="connsiteY18" fmla="*/ 1992036 h 1992997"/>
              <a:gd name="connsiteX19" fmla="*/ 2169164 w 2619470"/>
              <a:gd name="connsiteY19" fmla="*/ 1992855 h 1992997"/>
              <a:gd name="connsiteX20" fmla="*/ 2128246 w 2619470"/>
              <a:gd name="connsiteY20" fmla="*/ 1990452 h 1992997"/>
              <a:gd name="connsiteX21" fmla="*/ 2030583 w 2619470"/>
              <a:gd name="connsiteY21" fmla="*/ 1977293 h 1992997"/>
              <a:gd name="connsiteX22" fmla="*/ 1935415 w 2619470"/>
              <a:gd name="connsiteY22" fmla="*/ 1955510 h 1992997"/>
              <a:gd name="connsiteX23" fmla="*/ 1842751 w 2619470"/>
              <a:gd name="connsiteY23" fmla="*/ 1926245 h 1992997"/>
              <a:gd name="connsiteX24" fmla="*/ 1752603 w 2619470"/>
              <a:gd name="connsiteY24" fmla="*/ 1890641 h 1992997"/>
              <a:gd name="connsiteX25" fmla="*/ 1460950 w 2619470"/>
              <a:gd name="connsiteY25" fmla="*/ 1735218 h 1992997"/>
              <a:gd name="connsiteX26" fmla="*/ 1181033 w 2619470"/>
              <a:gd name="connsiteY26" fmla="*/ 1554617 h 1992997"/>
              <a:gd name="connsiteX27" fmla="*/ 895180 w 2619470"/>
              <a:gd name="connsiteY27" fmla="*/ 1384202 h 1992997"/>
              <a:gd name="connsiteX28" fmla="*/ 585722 w 2619470"/>
              <a:gd name="connsiteY28" fmla="*/ 1259334 h 1992997"/>
              <a:gd name="connsiteX29" fmla="*/ 494110 w 2619470"/>
              <a:gd name="connsiteY29" fmla="*/ 1236356 h 1992997"/>
              <a:gd name="connsiteX30" fmla="*/ 403068 w 2619470"/>
              <a:gd name="connsiteY30" fmla="*/ 1213226 h 1992997"/>
              <a:gd name="connsiteX31" fmla="*/ 316335 w 2619470"/>
              <a:gd name="connsiteY31" fmla="*/ 1183579 h 1992997"/>
              <a:gd name="connsiteX32" fmla="*/ 237650 w 2619470"/>
              <a:gd name="connsiteY32" fmla="*/ 1141050 h 1992997"/>
              <a:gd name="connsiteX33" fmla="*/ 171383 w 2619470"/>
              <a:gd name="connsiteY33" fmla="*/ 1082535 h 1992997"/>
              <a:gd name="connsiteX34" fmla="*/ 116257 w 2619470"/>
              <a:gd name="connsiteY34" fmla="*/ 1010035 h 1992997"/>
              <a:gd name="connsiteX35" fmla="*/ 72106 w 2619470"/>
              <a:gd name="connsiteY35" fmla="*/ 928025 h 1992997"/>
              <a:gd name="connsiteX36" fmla="*/ 38767 w 2619470"/>
              <a:gd name="connsiteY36" fmla="*/ 840974 h 1992997"/>
              <a:gd name="connsiteX37" fmla="*/ 0 w 2619470"/>
              <a:gd name="connsiteY37" fmla="*/ 633446 h 1992997"/>
              <a:gd name="connsiteX38" fmla="*/ 4961 w 2619470"/>
              <a:gd name="connsiteY38" fmla="*/ 423591 h 1992997"/>
              <a:gd name="connsiteX39" fmla="*/ 39075 w 2619470"/>
              <a:gd name="connsiteY39" fmla="*/ 212184 h 1992997"/>
              <a:gd name="connsiteX40" fmla="*/ 87764 w 2619470"/>
              <a:gd name="connsiteY40" fmla="*/ 0 h 1992997"/>
              <a:gd name="connsiteX0" fmla="*/ 2619470 w 2619470"/>
              <a:gd name="connsiteY0" fmla="*/ 1110334 h 1992997"/>
              <a:gd name="connsiteX1" fmla="*/ 2577391 w 2619470"/>
              <a:gd name="connsiteY1" fmla="*/ 1152767 h 1992997"/>
              <a:gd name="connsiteX2" fmla="*/ 2537399 w 2619470"/>
              <a:gd name="connsiteY2" fmla="*/ 1196119 h 1992997"/>
              <a:gd name="connsiteX3" fmla="*/ 2501578 w 2619470"/>
              <a:gd name="connsiteY3" fmla="*/ 1241310 h 1992997"/>
              <a:gd name="connsiteX4" fmla="*/ 2472013 w 2619470"/>
              <a:gd name="connsiteY4" fmla="*/ 1289260 h 1992997"/>
              <a:gd name="connsiteX5" fmla="*/ 2444961 w 2619470"/>
              <a:gd name="connsiteY5" fmla="*/ 1357357 h 1992997"/>
              <a:gd name="connsiteX6" fmla="*/ 2429478 w 2619470"/>
              <a:gd name="connsiteY6" fmla="*/ 1430746 h 1992997"/>
              <a:gd name="connsiteX7" fmla="*/ 2422779 w 2619470"/>
              <a:gd name="connsiteY7" fmla="*/ 1508393 h 1992997"/>
              <a:gd name="connsiteX8" fmla="*/ 2422079 w 2619470"/>
              <a:gd name="connsiteY8" fmla="*/ 1589263 h 1992997"/>
              <a:gd name="connsiteX9" fmla="*/ 2424064 w 2619470"/>
              <a:gd name="connsiteY9" fmla="*/ 1680818 h 1992997"/>
              <a:gd name="connsiteX10" fmla="*/ 2420934 w 2619470"/>
              <a:gd name="connsiteY10" fmla="*/ 1770020 h 1992997"/>
              <a:gd name="connsiteX11" fmla="*/ 2403625 w 2619470"/>
              <a:gd name="connsiteY11" fmla="*/ 1851826 h 1992997"/>
              <a:gd name="connsiteX12" fmla="*/ 2363073 w 2619470"/>
              <a:gd name="connsiteY12" fmla="*/ 1921193 h 1992997"/>
              <a:gd name="connsiteX13" fmla="*/ 2346839 w 2619470"/>
              <a:gd name="connsiteY13" fmla="*/ 1937296 h 1992997"/>
              <a:gd name="connsiteX14" fmla="*/ 2328609 w 2619470"/>
              <a:gd name="connsiteY14" fmla="*/ 1951766 h 1992997"/>
              <a:gd name="connsiteX15" fmla="*/ 2308804 w 2619470"/>
              <a:gd name="connsiteY15" fmla="*/ 1964279 h 1992997"/>
              <a:gd name="connsiteX16" fmla="*/ 2287844 w 2619470"/>
              <a:gd name="connsiteY16" fmla="*/ 1974508 h 1992997"/>
              <a:gd name="connsiteX17" fmla="*/ 2249624 w 2619470"/>
              <a:gd name="connsiteY17" fmla="*/ 1986440 h 1992997"/>
              <a:gd name="connsiteX18" fmla="*/ 2209843 w 2619470"/>
              <a:gd name="connsiteY18" fmla="*/ 1992036 h 1992997"/>
              <a:gd name="connsiteX19" fmla="*/ 2169164 w 2619470"/>
              <a:gd name="connsiteY19" fmla="*/ 1992855 h 1992997"/>
              <a:gd name="connsiteX20" fmla="*/ 2128246 w 2619470"/>
              <a:gd name="connsiteY20" fmla="*/ 1990452 h 1992997"/>
              <a:gd name="connsiteX21" fmla="*/ 2030583 w 2619470"/>
              <a:gd name="connsiteY21" fmla="*/ 1977293 h 1992997"/>
              <a:gd name="connsiteX22" fmla="*/ 1935415 w 2619470"/>
              <a:gd name="connsiteY22" fmla="*/ 1955510 h 1992997"/>
              <a:gd name="connsiteX23" fmla="*/ 1842751 w 2619470"/>
              <a:gd name="connsiteY23" fmla="*/ 1926245 h 1992997"/>
              <a:gd name="connsiteX24" fmla="*/ 1752603 w 2619470"/>
              <a:gd name="connsiteY24" fmla="*/ 1890641 h 1992997"/>
              <a:gd name="connsiteX25" fmla="*/ 1460950 w 2619470"/>
              <a:gd name="connsiteY25" fmla="*/ 1735218 h 1992997"/>
              <a:gd name="connsiteX26" fmla="*/ 1181033 w 2619470"/>
              <a:gd name="connsiteY26" fmla="*/ 1554617 h 1992997"/>
              <a:gd name="connsiteX27" fmla="*/ 895180 w 2619470"/>
              <a:gd name="connsiteY27" fmla="*/ 1384202 h 1992997"/>
              <a:gd name="connsiteX28" fmla="*/ 585722 w 2619470"/>
              <a:gd name="connsiteY28" fmla="*/ 1259334 h 1992997"/>
              <a:gd name="connsiteX29" fmla="*/ 494110 w 2619470"/>
              <a:gd name="connsiteY29" fmla="*/ 1236356 h 1992997"/>
              <a:gd name="connsiteX30" fmla="*/ 403068 w 2619470"/>
              <a:gd name="connsiteY30" fmla="*/ 1213226 h 1992997"/>
              <a:gd name="connsiteX31" fmla="*/ 316335 w 2619470"/>
              <a:gd name="connsiteY31" fmla="*/ 1183579 h 1992997"/>
              <a:gd name="connsiteX32" fmla="*/ 237650 w 2619470"/>
              <a:gd name="connsiteY32" fmla="*/ 1141050 h 1992997"/>
              <a:gd name="connsiteX33" fmla="*/ 171383 w 2619470"/>
              <a:gd name="connsiteY33" fmla="*/ 1082535 h 1992997"/>
              <a:gd name="connsiteX34" fmla="*/ 116257 w 2619470"/>
              <a:gd name="connsiteY34" fmla="*/ 1010035 h 1992997"/>
              <a:gd name="connsiteX35" fmla="*/ 72106 w 2619470"/>
              <a:gd name="connsiteY35" fmla="*/ 928025 h 1992997"/>
              <a:gd name="connsiteX36" fmla="*/ 38767 w 2619470"/>
              <a:gd name="connsiteY36" fmla="*/ 840974 h 1992997"/>
              <a:gd name="connsiteX37" fmla="*/ 0 w 2619470"/>
              <a:gd name="connsiteY37" fmla="*/ 633446 h 1992997"/>
              <a:gd name="connsiteX38" fmla="*/ 4961 w 2619470"/>
              <a:gd name="connsiteY38" fmla="*/ 423591 h 1992997"/>
              <a:gd name="connsiteX39" fmla="*/ 39075 w 2619470"/>
              <a:gd name="connsiteY39" fmla="*/ 212184 h 1992997"/>
              <a:gd name="connsiteX40" fmla="*/ 87764 w 2619470"/>
              <a:gd name="connsiteY40" fmla="*/ 0 h 1992997"/>
              <a:gd name="connsiteX0" fmla="*/ 2619470 w 2619470"/>
              <a:gd name="connsiteY0" fmla="*/ 1110334 h 1992997"/>
              <a:gd name="connsiteX1" fmla="*/ 2577391 w 2619470"/>
              <a:gd name="connsiteY1" fmla="*/ 1152767 h 1992997"/>
              <a:gd name="connsiteX2" fmla="*/ 2537399 w 2619470"/>
              <a:gd name="connsiteY2" fmla="*/ 1196119 h 1992997"/>
              <a:gd name="connsiteX3" fmla="*/ 2501578 w 2619470"/>
              <a:gd name="connsiteY3" fmla="*/ 1241310 h 1992997"/>
              <a:gd name="connsiteX4" fmla="*/ 2472013 w 2619470"/>
              <a:gd name="connsiteY4" fmla="*/ 1289260 h 1992997"/>
              <a:gd name="connsiteX5" fmla="*/ 2444961 w 2619470"/>
              <a:gd name="connsiteY5" fmla="*/ 1357357 h 1992997"/>
              <a:gd name="connsiteX6" fmla="*/ 2429478 w 2619470"/>
              <a:gd name="connsiteY6" fmla="*/ 1430746 h 1992997"/>
              <a:gd name="connsiteX7" fmla="*/ 2422779 w 2619470"/>
              <a:gd name="connsiteY7" fmla="*/ 1508393 h 1992997"/>
              <a:gd name="connsiteX8" fmla="*/ 2422079 w 2619470"/>
              <a:gd name="connsiteY8" fmla="*/ 1589263 h 1992997"/>
              <a:gd name="connsiteX9" fmla="*/ 2424064 w 2619470"/>
              <a:gd name="connsiteY9" fmla="*/ 1680818 h 1992997"/>
              <a:gd name="connsiteX10" fmla="*/ 2420934 w 2619470"/>
              <a:gd name="connsiteY10" fmla="*/ 1770020 h 1992997"/>
              <a:gd name="connsiteX11" fmla="*/ 2403625 w 2619470"/>
              <a:gd name="connsiteY11" fmla="*/ 1851826 h 1992997"/>
              <a:gd name="connsiteX12" fmla="*/ 2363073 w 2619470"/>
              <a:gd name="connsiteY12" fmla="*/ 1921193 h 1992997"/>
              <a:gd name="connsiteX13" fmla="*/ 2346839 w 2619470"/>
              <a:gd name="connsiteY13" fmla="*/ 1937296 h 1992997"/>
              <a:gd name="connsiteX14" fmla="*/ 2328609 w 2619470"/>
              <a:gd name="connsiteY14" fmla="*/ 1951766 h 1992997"/>
              <a:gd name="connsiteX15" fmla="*/ 2308804 w 2619470"/>
              <a:gd name="connsiteY15" fmla="*/ 1964279 h 1992997"/>
              <a:gd name="connsiteX16" fmla="*/ 2287844 w 2619470"/>
              <a:gd name="connsiteY16" fmla="*/ 1974508 h 1992997"/>
              <a:gd name="connsiteX17" fmla="*/ 2249624 w 2619470"/>
              <a:gd name="connsiteY17" fmla="*/ 1986440 h 1992997"/>
              <a:gd name="connsiteX18" fmla="*/ 2209843 w 2619470"/>
              <a:gd name="connsiteY18" fmla="*/ 1992036 h 1992997"/>
              <a:gd name="connsiteX19" fmla="*/ 2169164 w 2619470"/>
              <a:gd name="connsiteY19" fmla="*/ 1992855 h 1992997"/>
              <a:gd name="connsiteX20" fmla="*/ 2128246 w 2619470"/>
              <a:gd name="connsiteY20" fmla="*/ 1990452 h 1992997"/>
              <a:gd name="connsiteX21" fmla="*/ 2030583 w 2619470"/>
              <a:gd name="connsiteY21" fmla="*/ 1977293 h 1992997"/>
              <a:gd name="connsiteX22" fmla="*/ 1935415 w 2619470"/>
              <a:gd name="connsiteY22" fmla="*/ 1955510 h 1992997"/>
              <a:gd name="connsiteX23" fmla="*/ 1842751 w 2619470"/>
              <a:gd name="connsiteY23" fmla="*/ 1926245 h 1992997"/>
              <a:gd name="connsiteX24" fmla="*/ 1752603 w 2619470"/>
              <a:gd name="connsiteY24" fmla="*/ 1890641 h 1992997"/>
              <a:gd name="connsiteX25" fmla="*/ 1460950 w 2619470"/>
              <a:gd name="connsiteY25" fmla="*/ 1735218 h 1992997"/>
              <a:gd name="connsiteX26" fmla="*/ 1181033 w 2619470"/>
              <a:gd name="connsiteY26" fmla="*/ 1554617 h 1992997"/>
              <a:gd name="connsiteX27" fmla="*/ 895180 w 2619470"/>
              <a:gd name="connsiteY27" fmla="*/ 1384202 h 1992997"/>
              <a:gd name="connsiteX28" fmla="*/ 585722 w 2619470"/>
              <a:gd name="connsiteY28" fmla="*/ 1259334 h 1992997"/>
              <a:gd name="connsiteX29" fmla="*/ 494110 w 2619470"/>
              <a:gd name="connsiteY29" fmla="*/ 1236356 h 1992997"/>
              <a:gd name="connsiteX30" fmla="*/ 403068 w 2619470"/>
              <a:gd name="connsiteY30" fmla="*/ 1213226 h 1992997"/>
              <a:gd name="connsiteX31" fmla="*/ 316335 w 2619470"/>
              <a:gd name="connsiteY31" fmla="*/ 1183579 h 1992997"/>
              <a:gd name="connsiteX32" fmla="*/ 237650 w 2619470"/>
              <a:gd name="connsiteY32" fmla="*/ 1141050 h 1992997"/>
              <a:gd name="connsiteX33" fmla="*/ 171383 w 2619470"/>
              <a:gd name="connsiteY33" fmla="*/ 1082535 h 1992997"/>
              <a:gd name="connsiteX34" fmla="*/ 116257 w 2619470"/>
              <a:gd name="connsiteY34" fmla="*/ 1010035 h 1992997"/>
              <a:gd name="connsiteX35" fmla="*/ 72106 w 2619470"/>
              <a:gd name="connsiteY35" fmla="*/ 928025 h 1992997"/>
              <a:gd name="connsiteX36" fmla="*/ 38767 w 2619470"/>
              <a:gd name="connsiteY36" fmla="*/ 840974 h 1992997"/>
              <a:gd name="connsiteX37" fmla="*/ 0 w 2619470"/>
              <a:gd name="connsiteY37" fmla="*/ 633446 h 1992997"/>
              <a:gd name="connsiteX38" fmla="*/ 4961 w 2619470"/>
              <a:gd name="connsiteY38" fmla="*/ 423591 h 1992997"/>
              <a:gd name="connsiteX39" fmla="*/ 39075 w 2619470"/>
              <a:gd name="connsiteY39" fmla="*/ 212184 h 1992997"/>
              <a:gd name="connsiteX40" fmla="*/ 87764 w 2619470"/>
              <a:gd name="connsiteY40" fmla="*/ 0 h 1992997"/>
              <a:gd name="connsiteX0" fmla="*/ 2619470 w 2619470"/>
              <a:gd name="connsiteY0" fmla="*/ 1110334 h 1992997"/>
              <a:gd name="connsiteX1" fmla="*/ 2577391 w 2619470"/>
              <a:gd name="connsiteY1" fmla="*/ 1152767 h 1992997"/>
              <a:gd name="connsiteX2" fmla="*/ 2537399 w 2619470"/>
              <a:gd name="connsiteY2" fmla="*/ 1196119 h 1992997"/>
              <a:gd name="connsiteX3" fmla="*/ 2501578 w 2619470"/>
              <a:gd name="connsiteY3" fmla="*/ 1241310 h 1992997"/>
              <a:gd name="connsiteX4" fmla="*/ 2472013 w 2619470"/>
              <a:gd name="connsiteY4" fmla="*/ 1289260 h 1992997"/>
              <a:gd name="connsiteX5" fmla="*/ 2444961 w 2619470"/>
              <a:gd name="connsiteY5" fmla="*/ 1357357 h 1992997"/>
              <a:gd name="connsiteX6" fmla="*/ 2429478 w 2619470"/>
              <a:gd name="connsiteY6" fmla="*/ 1430746 h 1992997"/>
              <a:gd name="connsiteX7" fmla="*/ 2422779 w 2619470"/>
              <a:gd name="connsiteY7" fmla="*/ 1508393 h 1992997"/>
              <a:gd name="connsiteX8" fmla="*/ 2422079 w 2619470"/>
              <a:gd name="connsiteY8" fmla="*/ 1589263 h 1992997"/>
              <a:gd name="connsiteX9" fmla="*/ 2424064 w 2619470"/>
              <a:gd name="connsiteY9" fmla="*/ 1680818 h 1992997"/>
              <a:gd name="connsiteX10" fmla="*/ 2420934 w 2619470"/>
              <a:gd name="connsiteY10" fmla="*/ 1770020 h 1992997"/>
              <a:gd name="connsiteX11" fmla="*/ 2403625 w 2619470"/>
              <a:gd name="connsiteY11" fmla="*/ 1851826 h 1992997"/>
              <a:gd name="connsiteX12" fmla="*/ 2363073 w 2619470"/>
              <a:gd name="connsiteY12" fmla="*/ 1921193 h 1992997"/>
              <a:gd name="connsiteX13" fmla="*/ 2346839 w 2619470"/>
              <a:gd name="connsiteY13" fmla="*/ 1937296 h 1992997"/>
              <a:gd name="connsiteX14" fmla="*/ 2328609 w 2619470"/>
              <a:gd name="connsiteY14" fmla="*/ 1951766 h 1992997"/>
              <a:gd name="connsiteX15" fmla="*/ 2308804 w 2619470"/>
              <a:gd name="connsiteY15" fmla="*/ 1964279 h 1992997"/>
              <a:gd name="connsiteX16" fmla="*/ 2287844 w 2619470"/>
              <a:gd name="connsiteY16" fmla="*/ 1974508 h 1992997"/>
              <a:gd name="connsiteX17" fmla="*/ 2249624 w 2619470"/>
              <a:gd name="connsiteY17" fmla="*/ 1986440 h 1992997"/>
              <a:gd name="connsiteX18" fmla="*/ 2209843 w 2619470"/>
              <a:gd name="connsiteY18" fmla="*/ 1992036 h 1992997"/>
              <a:gd name="connsiteX19" fmla="*/ 2169164 w 2619470"/>
              <a:gd name="connsiteY19" fmla="*/ 1992855 h 1992997"/>
              <a:gd name="connsiteX20" fmla="*/ 2128246 w 2619470"/>
              <a:gd name="connsiteY20" fmla="*/ 1990452 h 1992997"/>
              <a:gd name="connsiteX21" fmla="*/ 2030583 w 2619470"/>
              <a:gd name="connsiteY21" fmla="*/ 1977293 h 1992997"/>
              <a:gd name="connsiteX22" fmla="*/ 1935415 w 2619470"/>
              <a:gd name="connsiteY22" fmla="*/ 1955510 h 1992997"/>
              <a:gd name="connsiteX23" fmla="*/ 1842751 w 2619470"/>
              <a:gd name="connsiteY23" fmla="*/ 1926245 h 1992997"/>
              <a:gd name="connsiteX24" fmla="*/ 1752603 w 2619470"/>
              <a:gd name="connsiteY24" fmla="*/ 1890641 h 1992997"/>
              <a:gd name="connsiteX25" fmla="*/ 1460950 w 2619470"/>
              <a:gd name="connsiteY25" fmla="*/ 1735218 h 1992997"/>
              <a:gd name="connsiteX26" fmla="*/ 1181033 w 2619470"/>
              <a:gd name="connsiteY26" fmla="*/ 1554617 h 1992997"/>
              <a:gd name="connsiteX27" fmla="*/ 895180 w 2619470"/>
              <a:gd name="connsiteY27" fmla="*/ 1384202 h 1992997"/>
              <a:gd name="connsiteX28" fmla="*/ 585722 w 2619470"/>
              <a:gd name="connsiteY28" fmla="*/ 1259334 h 1992997"/>
              <a:gd name="connsiteX29" fmla="*/ 494110 w 2619470"/>
              <a:gd name="connsiteY29" fmla="*/ 1236356 h 1992997"/>
              <a:gd name="connsiteX30" fmla="*/ 403068 w 2619470"/>
              <a:gd name="connsiteY30" fmla="*/ 1213226 h 1992997"/>
              <a:gd name="connsiteX31" fmla="*/ 316335 w 2619470"/>
              <a:gd name="connsiteY31" fmla="*/ 1183579 h 1992997"/>
              <a:gd name="connsiteX32" fmla="*/ 237650 w 2619470"/>
              <a:gd name="connsiteY32" fmla="*/ 1141050 h 1992997"/>
              <a:gd name="connsiteX33" fmla="*/ 171383 w 2619470"/>
              <a:gd name="connsiteY33" fmla="*/ 1082535 h 1992997"/>
              <a:gd name="connsiteX34" fmla="*/ 116257 w 2619470"/>
              <a:gd name="connsiteY34" fmla="*/ 1010035 h 1992997"/>
              <a:gd name="connsiteX35" fmla="*/ 72106 w 2619470"/>
              <a:gd name="connsiteY35" fmla="*/ 928025 h 1992997"/>
              <a:gd name="connsiteX36" fmla="*/ 38767 w 2619470"/>
              <a:gd name="connsiteY36" fmla="*/ 840974 h 1992997"/>
              <a:gd name="connsiteX37" fmla="*/ 0 w 2619470"/>
              <a:gd name="connsiteY37" fmla="*/ 633446 h 1992997"/>
              <a:gd name="connsiteX38" fmla="*/ 4961 w 2619470"/>
              <a:gd name="connsiteY38" fmla="*/ 423591 h 1992997"/>
              <a:gd name="connsiteX39" fmla="*/ 39075 w 2619470"/>
              <a:gd name="connsiteY39" fmla="*/ 212184 h 1992997"/>
              <a:gd name="connsiteX40" fmla="*/ 87764 w 2619470"/>
              <a:gd name="connsiteY40" fmla="*/ 0 h 1992997"/>
              <a:gd name="connsiteX0" fmla="*/ 2619470 w 2619470"/>
              <a:gd name="connsiteY0" fmla="*/ 1110334 h 1992997"/>
              <a:gd name="connsiteX1" fmla="*/ 2577391 w 2619470"/>
              <a:gd name="connsiteY1" fmla="*/ 1152767 h 1992997"/>
              <a:gd name="connsiteX2" fmla="*/ 2537399 w 2619470"/>
              <a:gd name="connsiteY2" fmla="*/ 1196119 h 1992997"/>
              <a:gd name="connsiteX3" fmla="*/ 2501578 w 2619470"/>
              <a:gd name="connsiteY3" fmla="*/ 1241310 h 1992997"/>
              <a:gd name="connsiteX4" fmla="*/ 2472013 w 2619470"/>
              <a:gd name="connsiteY4" fmla="*/ 1289260 h 1992997"/>
              <a:gd name="connsiteX5" fmla="*/ 2444961 w 2619470"/>
              <a:gd name="connsiteY5" fmla="*/ 1357357 h 1992997"/>
              <a:gd name="connsiteX6" fmla="*/ 2429478 w 2619470"/>
              <a:gd name="connsiteY6" fmla="*/ 1430746 h 1992997"/>
              <a:gd name="connsiteX7" fmla="*/ 2422779 w 2619470"/>
              <a:gd name="connsiteY7" fmla="*/ 1508393 h 1992997"/>
              <a:gd name="connsiteX8" fmla="*/ 2422079 w 2619470"/>
              <a:gd name="connsiteY8" fmla="*/ 1589263 h 1992997"/>
              <a:gd name="connsiteX9" fmla="*/ 2424064 w 2619470"/>
              <a:gd name="connsiteY9" fmla="*/ 1680818 h 1992997"/>
              <a:gd name="connsiteX10" fmla="*/ 2420934 w 2619470"/>
              <a:gd name="connsiteY10" fmla="*/ 1770020 h 1992997"/>
              <a:gd name="connsiteX11" fmla="*/ 2403625 w 2619470"/>
              <a:gd name="connsiteY11" fmla="*/ 1851826 h 1992997"/>
              <a:gd name="connsiteX12" fmla="*/ 2363073 w 2619470"/>
              <a:gd name="connsiteY12" fmla="*/ 1921193 h 1992997"/>
              <a:gd name="connsiteX13" fmla="*/ 2346839 w 2619470"/>
              <a:gd name="connsiteY13" fmla="*/ 1937296 h 1992997"/>
              <a:gd name="connsiteX14" fmla="*/ 2328609 w 2619470"/>
              <a:gd name="connsiteY14" fmla="*/ 1951766 h 1992997"/>
              <a:gd name="connsiteX15" fmla="*/ 2308804 w 2619470"/>
              <a:gd name="connsiteY15" fmla="*/ 1964279 h 1992997"/>
              <a:gd name="connsiteX16" fmla="*/ 2287844 w 2619470"/>
              <a:gd name="connsiteY16" fmla="*/ 1974508 h 1992997"/>
              <a:gd name="connsiteX17" fmla="*/ 2249624 w 2619470"/>
              <a:gd name="connsiteY17" fmla="*/ 1986440 h 1992997"/>
              <a:gd name="connsiteX18" fmla="*/ 2209843 w 2619470"/>
              <a:gd name="connsiteY18" fmla="*/ 1992036 h 1992997"/>
              <a:gd name="connsiteX19" fmla="*/ 2169164 w 2619470"/>
              <a:gd name="connsiteY19" fmla="*/ 1992855 h 1992997"/>
              <a:gd name="connsiteX20" fmla="*/ 2128246 w 2619470"/>
              <a:gd name="connsiteY20" fmla="*/ 1990452 h 1992997"/>
              <a:gd name="connsiteX21" fmla="*/ 2030583 w 2619470"/>
              <a:gd name="connsiteY21" fmla="*/ 1977293 h 1992997"/>
              <a:gd name="connsiteX22" fmla="*/ 1935415 w 2619470"/>
              <a:gd name="connsiteY22" fmla="*/ 1955510 h 1992997"/>
              <a:gd name="connsiteX23" fmla="*/ 1842751 w 2619470"/>
              <a:gd name="connsiteY23" fmla="*/ 1926245 h 1992997"/>
              <a:gd name="connsiteX24" fmla="*/ 1752603 w 2619470"/>
              <a:gd name="connsiteY24" fmla="*/ 1890641 h 1992997"/>
              <a:gd name="connsiteX25" fmla="*/ 1460950 w 2619470"/>
              <a:gd name="connsiteY25" fmla="*/ 1735218 h 1992997"/>
              <a:gd name="connsiteX26" fmla="*/ 1181033 w 2619470"/>
              <a:gd name="connsiteY26" fmla="*/ 1554617 h 1992997"/>
              <a:gd name="connsiteX27" fmla="*/ 895180 w 2619470"/>
              <a:gd name="connsiteY27" fmla="*/ 1384202 h 1992997"/>
              <a:gd name="connsiteX28" fmla="*/ 585722 w 2619470"/>
              <a:gd name="connsiteY28" fmla="*/ 1259334 h 1992997"/>
              <a:gd name="connsiteX29" fmla="*/ 494110 w 2619470"/>
              <a:gd name="connsiteY29" fmla="*/ 1236356 h 1992997"/>
              <a:gd name="connsiteX30" fmla="*/ 403068 w 2619470"/>
              <a:gd name="connsiteY30" fmla="*/ 1213226 h 1992997"/>
              <a:gd name="connsiteX31" fmla="*/ 316335 w 2619470"/>
              <a:gd name="connsiteY31" fmla="*/ 1183579 h 1992997"/>
              <a:gd name="connsiteX32" fmla="*/ 237650 w 2619470"/>
              <a:gd name="connsiteY32" fmla="*/ 1141050 h 1992997"/>
              <a:gd name="connsiteX33" fmla="*/ 171383 w 2619470"/>
              <a:gd name="connsiteY33" fmla="*/ 1082535 h 1992997"/>
              <a:gd name="connsiteX34" fmla="*/ 116257 w 2619470"/>
              <a:gd name="connsiteY34" fmla="*/ 1010035 h 1992997"/>
              <a:gd name="connsiteX35" fmla="*/ 72106 w 2619470"/>
              <a:gd name="connsiteY35" fmla="*/ 928025 h 1992997"/>
              <a:gd name="connsiteX36" fmla="*/ 38767 w 2619470"/>
              <a:gd name="connsiteY36" fmla="*/ 840974 h 1992997"/>
              <a:gd name="connsiteX37" fmla="*/ 0 w 2619470"/>
              <a:gd name="connsiteY37" fmla="*/ 633446 h 1992997"/>
              <a:gd name="connsiteX38" fmla="*/ 4961 w 2619470"/>
              <a:gd name="connsiteY38" fmla="*/ 423591 h 1992997"/>
              <a:gd name="connsiteX39" fmla="*/ 39075 w 2619470"/>
              <a:gd name="connsiteY39" fmla="*/ 212184 h 1992997"/>
              <a:gd name="connsiteX40" fmla="*/ 87764 w 2619470"/>
              <a:gd name="connsiteY40" fmla="*/ 0 h 1992997"/>
              <a:gd name="connsiteX0" fmla="*/ 2619470 w 2619470"/>
              <a:gd name="connsiteY0" fmla="*/ 1110334 h 1992997"/>
              <a:gd name="connsiteX1" fmla="*/ 2577391 w 2619470"/>
              <a:gd name="connsiteY1" fmla="*/ 1152767 h 1992997"/>
              <a:gd name="connsiteX2" fmla="*/ 2537399 w 2619470"/>
              <a:gd name="connsiteY2" fmla="*/ 1196119 h 1992997"/>
              <a:gd name="connsiteX3" fmla="*/ 2501578 w 2619470"/>
              <a:gd name="connsiteY3" fmla="*/ 1241310 h 1992997"/>
              <a:gd name="connsiteX4" fmla="*/ 2472013 w 2619470"/>
              <a:gd name="connsiteY4" fmla="*/ 1289260 h 1992997"/>
              <a:gd name="connsiteX5" fmla="*/ 2444961 w 2619470"/>
              <a:gd name="connsiteY5" fmla="*/ 1357357 h 1992997"/>
              <a:gd name="connsiteX6" fmla="*/ 2429478 w 2619470"/>
              <a:gd name="connsiteY6" fmla="*/ 1430746 h 1992997"/>
              <a:gd name="connsiteX7" fmla="*/ 2422779 w 2619470"/>
              <a:gd name="connsiteY7" fmla="*/ 1508393 h 1992997"/>
              <a:gd name="connsiteX8" fmla="*/ 2422079 w 2619470"/>
              <a:gd name="connsiteY8" fmla="*/ 1589263 h 1992997"/>
              <a:gd name="connsiteX9" fmla="*/ 2424064 w 2619470"/>
              <a:gd name="connsiteY9" fmla="*/ 1680818 h 1992997"/>
              <a:gd name="connsiteX10" fmla="*/ 2420934 w 2619470"/>
              <a:gd name="connsiteY10" fmla="*/ 1770020 h 1992997"/>
              <a:gd name="connsiteX11" fmla="*/ 2403625 w 2619470"/>
              <a:gd name="connsiteY11" fmla="*/ 1851826 h 1992997"/>
              <a:gd name="connsiteX12" fmla="*/ 2363073 w 2619470"/>
              <a:gd name="connsiteY12" fmla="*/ 1921193 h 1992997"/>
              <a:gd name="connsiteX13" fmla="*/ 2346839 w 2619470"/>
              <a:gd name="connsiteY13" fmla="*/ 1937296 h 1992997"/>
              <a:gd name="connsiteX14" fmla="*/ 2328609 w 2619470"/>
              <a:gd name="connsiteY14" fmla="*/ 1951766 h 1992997"/>
              <a:gd name="connsiteX15" fmla="*/ 2308804 w 2619470"/>
              <a:gd name="connsiteY15" fmla="*/ 1964279 h 1992997"/>
              <a:gd name="connsiteX16" fmla="*/ 2287844 w 2619470"/>
              <a:gd name="connsiteY16" fmla="*/ 1974508 h 1992997"/>
              <a:gd name="connsiteX17" fmla="*/ 2249624 w 2619470"/>
              <a:gd name="connsiteY17" fmla="*/ 1986440 h 1992997"/>
              <a:gd name="connsiteX18" fmla="*/ 2209843 w 2619470"/>
              <a:gd name="connsiteY18" fmla="*/ 1992036 h 1992997"/>
              <a:gd name="connsiteX19" fmla="*/ 2169164 w 2619470"/>
              <a:gd name="connsiteY19" fmla="*/ 1992855 h 1992997"/>
              <a:gd name="connsiteX20" fmla="*/ 2128246 w 2619470"/>
              <a:gd name="connsiteY20" fmla="*/ 1990452 h 1992997"/>
              <a:gd name="connsiteX21" fmla="*/ 2030583 w 2619470"/>
              <a:gd name="connsiteY21" fmla="*/ 1977293 h 1992997"/>
              <a:gd name="connsiteX22" fmla="*/ 1935415 w 2619470"/>
              <a:gd name="connsiteY22" fmla="*/ 1955510 h 1992997"/>
              <a:gd name="connsiteX23" fmla="*/ 1842751 w 2619470"/>
              <a:gd name="connsiteY23" fmla="*/ 1926245 h 1992997"/>
              <a:gd name="connsiteX24" fmla="*/ 1752603 w 2619470"/>
              <a:gd name="connsiteY24" fmla="*/ 1890641 h 1992997"/>
              <a:gd name="connsiteX25" fmla="*/ 1460950 w 2619470"/>
              <a:gd name="connsiteY25" fmla="*/ 1735218 h 1992997"/>
              <a:gd name="connsiteX26" fmla="*/ 1181033 w 2619470"/>
              <a:gd name="connsiteY26" fmla="*/ 1554617 h 1992997"/>
              <a:gd name="connsiteX27" fmla="*/ 895180 w 2619470"/>
              <a:gd name="connsiteY27" fmla="*/ 1384202 h 1992997"/>
              <a:gd name="connsiteX28" fmla="*/ 585722 w 2619470"/>
              <a:gd name="connsiteY28" fmla="*/ 1259334 h 1992997"/>
              <a:gd name="connsiteX29" fmla="*/ 494110 w 2619470"/>
              <a:gd name="connsiteY29" fmla="*/ 1236356 h 1992997"/>
              <a:gd name="connsiteX30" fmla="*/ 403068 w 2619470"/>
              <a:gd name="connsiteY30" fmla="*/ 1213226 h 1992997"/>
              <a:gd name="connsiteX31" fmla="*/ 316335 w 2619470"/>
              <a:gd name="connsiteY31" fmla="*/ 1183579 h 1992997"/>
              <a:gd name="connsiteX32" fmla="*/ 237650 w 2619470"/>
              <a:gd name="connsiteY32" fmla="*/ 1141050 h 1992997"/>
              <a:gd name="connsiteX33" fmla="*/ 171383 w 2619470"/>
              <a:gd name="connsiteY33" fmla="*/ 1082535 h 1992997"/>
              <a:gd name="connsiteX34" fmla="*/ 116257 w 2619470"/>
              <a:gd name="connsiteY34" fmla="*/ 1010035 h 1992997"/>
              <a:gd name="connsiteX35" fmla="*/ 72106 w 2619470"/>
              <a:gd name="connsiteY35" fmla="*/ 928025 h 1992997"/>
              <a:gd name="connsiteX36" fmla="*/ 38767 w 2619470"/>
              <a:gd name="connsiteY36" fmla="*/ 840974 h 1992997"/>
              <a:gd name="connsiteX37" fmla="*/ 0 w 2619470"/>
              <a:gd name="connsiteY37" fmla="*/ 633446 h 1992997"/>
              <a:gd name="connsiteX38" fmla="*/ 4961 w 2619470"/>
              <a:gd name="connsiteY38" fmla="*/ 423591 h 1992997"/>
              <a:gd name="connsiteX39" fmla="*/ 39075 w 2619470"/>
              <a:gd name="connsiteY39" fmla="*/ 212184 h 1992997"/>
              <a:gd name="connsiteX40" fmla="*/ 87764 w 2619470"/>
              <a:gd name="connsiteY40" fmla="*/ 0 h 1992997"/>
              <a:gd name="connsiteX0" fmla="*/ 2619470 w 2619470"/>
              <a:gd name="connsiteY0" fmla="*/ 1110334 h 1992997"/>
              <a:gd name="connsiteX1" fmla="*/ 2577391 w 2619470"/>
              <a:gd name="connsiteY1" fmla="*/ 1152767 h 1992997"/>
              <a:gd name="connsiteX2" fmla="*/ 2537399 w 2619470"/>
              <a:gd name="connsiteY2" fmla="*/ 1196119 h 1992997"/>
              <a:gd name="connsiteX3" fmla="*/ 2501578 w 2619470"/>
              <a:gd name="connsiteY3" fmla="*/ 1241310 h 1992997"/>
              <a:gd name="connsiteX4" fmla="*/ 2472013 w 2619470"/>
              <a:gd name="connsiteY4" fmla="*/ 1289260 h 1992997"/>
              <a:gd name="connsiteX5" fmla="*/ 2444961 w 2619470"/>
              <a:gd name="connsiteY5" fmla="*/ 1357357 h 1992997"/>
              <a:gd name="connsiteX6" fmla="*/ 2429478 w 2619470"/>
              <a:gd name="connsiteY6" fmla="*/ 1430746 h 1992997"/>
              <a:gd name="connsiteX7" fmla="*/ 2422779 w 2619470"/>
              <a:gd name="connsiteY7" fmla="*/ 1508393 h 1992997"/>
              <a:gd name="connsiteX8" fmla="*/ 2422079 w 2619470"/>
              <a:gd name="connsiteY8" fmla="*/ 1589263 h 1992997"/>
              <a:gd name="connsiteX9" fmla="*/ 2424064 w 2619470"/>
              <a:gd name="connsiteY9" fmla="*/ 1680818 h 1992997"/>
              <a:gd name="connsiteX10" fmla="*/ 2420934 w 2619470"/>
              <a:gd name="connsiteY10" fmla="*/ 1770020 h 1992997"/>
              <a:gd name="connsiteX11" fmla="*/ 2403625 w 2619470"/>
              <a:gd name="connsiteY11" fmla="*/ 1851826 h 1992997"/>
              <a:gd name="connsiteX12" fmla="*/ 2363073 w 2619470"/>
              <a:gd name="connsiteY12" fmla="*/ 1921193 h 1992997"/>
              <a:gd name="connsiteX13" fmla="*/ 2346839 w 2619470"/>
              <a:gd name="connsiteY13" fmla="*/ 1937296 h 1992997"/>
              <a:gd name="connsiteX14" fmla="*/ 2328609 w 2619470"/>
              <a:gd name="connsiteY14" fmla="*/ 1951766 h 1992997"/>
              <a:gd name="connsiteX15" fmla="*/ 2308804 w 2619470"/>
              <a:gd name="connsiteY15" fmla="*/ 1964279 h 1992997"/>
              <a:gd name="connsiteX16" fmla="*/ 2287844 w 2619470"/>
              <a:gd name="connsiteY16" fmla="*/ 1974508 h 1992997"/>
              <a:gd name="connsiteX17" fmla="*/ 2249624 w 2619470"/>
              <a:gd name="connsiteY17" fmla="*/ 1986440 h 1992997"/>
              <a:gd name="connsiteX18" fmla="*/ 2209843 w 2619470"/>
              <a:gd name="connsiteY18" fmla="*/ 1992036 h 1992997"/>
              <a:gd name="connsiteX19" fmla="*/ 2169164 w 2619470"/>
              <a:gd name="connsiteY19" fmla="*/ 1992855 h 1992997"/>
              <a:gd name="connsiteX20" fmla="*/ 2128246 w 2619470"/>
              <a:gd name="connsiteY20" fmla="*/ 1990452 h 1992997"/>
              <a:gd name="connsiteX21" fmla="*/ 2030583 w 2619470"/>
              <a:gd name="connsiteY21" fmla="*/ 1977293 h 1992997"/>
              <a:gd name="connsiteX22" fmla="*/ 1935415 w 2619470"/>
              <a:gd name="connsiteY22" fmla="*/ 1955510 h 1992997"/>
              <a:gd name="connsiteX23" fmla="*/ 1842751 w 2619470"/>
              <a:gd name="connsiteY23" fmla="*/ 1926245 h 1992997"/>
              <a:gd name="connsiteX24" fmla="*/ 1752603 w 2619470"/>
              <a:gd name="connsiteY24" fmla="*/ 1890641 h 1992997"/>
              <a:gd name="connsiteX25" fmla="*/ 1460950 w 2619470"/>
              <a:gd name="connsiteY25" fmla="*/ 1735218 h 1992997"/>
              <a:gd name="connsiteX26" fmla="*/ 1181033 w 2619470"/>
              <a:gd name="connsiteY26" fmla="*/ 1554617 h 1992997"/>
              <a:gd name="connsiteX27" fmla="*/ 895180 w 2619470"/>
              <a:gd name="connsiteY27" fmla="*/ 1384202 h 1992997"/>
              <a:gd name="connsiteX28" fmla="*/ 585722 w 2619470"/>
              <a:gd name="connsiteY28" fmla="*/ 1259334 h 1992997"/>
              <a:gd name="connsiteX29" fmla="*/ 494110 w 2619470"/>
              <a:gd name="connsiteY29" fmla="*/ 1236356 h 1992997"/>
              <a:gd name="connsiteX30" fmla="*/ 403068 w 2619470"/>
              <a:gd name="connsiteY30" fmla="*/ 1213226 h 1992997"/>
              <a:gd name="connsiteX31" fmla="*/ 316335 w 2619470"/>
              <a:gd name="connsiteY31" fmla="*/ 1183579 h 1992997"/>
              <a:gd name="connsiteX32" fmla="*/ 237650 w 2619470"/>
              <a:gd name="connsiteY32" fmla="*/ 1141050 h 1992997"/>
              <a:gd name="connsiteX33" fmla="*/ 171383 w 2619470"/>
              <a:gd name="connsiteY33" fmla="*/ 1082535 h 1992997"/>
              <a:gd name="connsiteX34" fmla="*/ 116257 w 2619470"/>
              <a:gd name="connsiteY34" fmla="*/ 1010035 h 1992997"/>
              <a:gd name="connsiteX35" fmla="*/ 72106 w 2619470"/>
              <a:gd name="connsiteY35" fmla="*/ 928025 h 1992997"/>
              <a:gd name="connsiteX36" fmla="*/ 38767 w 2619470"/>
              <a:gd name="connsiteY36" fmla="*/ 840974 h 1992997"/>
              <a:gd name="connsiteX37" fmla="*/ 0 w 2619470"/>
              <a:gd name="connsiteY37" fmla="*/ 633446 h 1992997"/>
              <a:gd name="connsiteX38" fmla="*/ 4961 w 2619470"/>
              <a:gd name="connsiteY38" fmla="*/ 423591 h 1992997"/>
              <a:gd name="connsiteX39" fmla="*/ 39075 w 2619470"/>
              <a:gd name="connsiteY39" fmla="*/ 212184 h 1992997"/>
              <a:gd name="connsiteX40" fmla="*/ 87764 w 2619470"/>
              <a:gd name="connsiteY40" fmla="*/ 0 h 1992997"/>
              <a:gd name="connsiteX0" fmla="*/ 2619470 w 2619470"/>
              <a:gd name="connsiteY0" fmla="*/ 1110334 h 1992997"/>
              <a:gd name="connsiteX1" fmla="*/ 2577391 w 2619470"/>
              <a:gd name="connsiteY1" fmla="*/ 1152767 h 1992997"/>
              <a:gd name="connsiteX2" fmla="*/ 2537399 w 2619470"/>
              <a:gd name="connsiteY2" fmla="*/ 1196119 h 1992997"/>
              <a:gd name="connsiteX3" fmla="*/ 2501578 w 2619470"/>
              <a:gd name="connsiteY3" fmla="*/ 1241310 h 1992997"/>
              <a:gd name="connsiteX4" fmla="*/ 2472013 w 2619470"/>
              <a:gd name="connsiteY4" fmla="*/ 1289260 h 1992997"/>
              <a:gd name="connsiteX5" fmla="*/ 2444961 w 2619470"/>
              <a:gd name="connsiteY5" fmla="*/ 1357357 h 1992997"/>
              <a:gd name="connsiteX6" fmla="*/ 2429478 w 2619470"/>
              <a:gd name="connsiteY6" fmla="*/ 1430746 h 1992997"/>
              <a:gd name="connsiteX7" fmla="*/ 2422779 w 2619470"/>
              <a:gd name="connsiteY7" fmla="*/ 1508393 h 1992997"/>
              <a:gd name="connsiteX8" fmla="*/ 2422079 w 2619470"/>
              <a:gd name="connsiteY8" fmla="*/ 1589263 h 1992997"/>
              <a:gd name="connsiteX9" fmla="*/ 2424064 w 2619470"/>
              <a:gd name="connsiteY9" fmla="*/ 1680818 h 1992997"/>
              <a:gd name="connsiteX10" fmla="*/ 2420934 w 2619470"/>
              <a:gd name="connsiteY10" fmla="*/ 1770020 h 1992997"/>
              <a:gd name="connsiteX11" fmla="*/ 2403625 w 2619470"/>
              <a:gd name="connsiteY11" fmla="*/ 1851826 h 1992997"/>
              <a:gd name="connsiteX12" fmla="*/ 2363073 w 2619470"/>
              <a:gd name="connsiteY12" fmla="*/ 1921193 h 1992997"/>
              <a:gd name="connsiteX13" fmla="*/ 2346839 w 2619470"/>
              <a:gd name="connsiteY13" fmla="*/ 1937296 h 1992997"/>
              <a:gd name="connsiteX14" fmla="*/ 2328609 w 2619470"/>
              <a:gd name="connsiteY14" fmla="*/ 1951766 h 1992997"/>
              <a:gd name="connsiteX15" fmla="*/ 2308804 w 2619470"/>
              <a:gd name="connsiteY15" fmla="*/ 1964279 h 1992997"/>
              <a:gd name="connsiteX16" fmla="*/ 2287844 w 2619470"/>
              <a:gd name="connsiteY16" fmla="*/ 1974508 h 1992997"/>
              <a:gd name="connsiteX17" fmla="*/ 2249624 w 2619470"/>
              <a:gd name="connsiteY17" fmla="*/ 1986440 h 1992997"/>
              <a:gd name="connsiteX18" fmla="*/ 2209843 w 2619470"/>
              <a:gd name="connsiteY18" fmla="*/ 1992036 h 1992997"/>
              <a:gd name="connsiteX19" fmla="*/ 2169164 w 2619470"/>
              <a:gd name="connsiteY19" fmla="*/ 1992855 h 1992997"/>
              <a:gd name="connsiteX20" fmla="*/ 2128246 w 2619470"/>
              <a:gd name="connsiteY20" fmla="*/ 1990452 h 1992997"/>
              <a:gd name="connsiteX21" fmla="*/ 2030583 w 2619470"/>
              <a:gd name="connsiteY21" fmla="*/ 1977293 h 1992997"/>
              <a:gd name="connsiteX22" fmla="*/ 1935415 w 2619470"/>
              <a:gd name="connsiteY22" fmla="*/ 1955510 h 1992997"/>
              <a:gd name="connsiteX23" fmla="*/ 1842751 w 2619470"/>
              <a:gd name="connsiteY23" fmla="*/ 1926245 h 1992997"/>
              <a:gd name="connsiteX24" fmla="*/ 1752603 w 2619470"/>
              <a:gd name="connsiteY24" fmla="*/ 1890641 h 1992997"/>
              <a:gd name="connsiteX25" fmla="*/ 1460950 w 2619470"/>
              <a:gd name="connsiteY25" fmla="*/ 1735218 h 1992997"/>
              <a:gd name="connsiteX26" fmla="*/ 1181033 w 2619470"/>
              <a:gd name="connsiteY26" fmla="*/ 1554617 h 1992997"/>
              <a:gd name="connsiteX27" fmla="*/ 895180 w 2619470"/>
              <a:gd name="connsiteY27" fmla="*/ 1384202 h 1992997"/>
              <a:gd name="connsiteX28" fmla="*/ 585722 w 2619470"/>
              <a:gd name="connsiteY28" fmla="*/ 1259334 h 1992997"/>
              <a:gd name="connsiteX29" fmla="*/ 494110 w 2619470"/>
              <a:gd name="connsiteY29" fmla="*/ 1236356 h 1992997"/>
              <a:gd name="connsiteX30" fmla="*/ 403068 w 2619470"/>
              <a:gd name="connsiteY30" fmla="*/ 1213226 h 1992997"/>
              <a:gd name="connsiteX31" fmla="*/ 316335 w 2619470"/>
              <a:gd name="connsiteY31" fmla="*/ 1183579 h 1992997"/>
              <a:gd name="connsiteX32" fmla="*/ 237650 w 2619470"/>
              <a:gd name="connsiteY32" fmla="*/ 1141050 h 1992997"/>
              <a:gd name="connsiteX33" fmla="*/ 171383 w 2619470"/>
              <a:gd name="connsiteY33" fmla="*/ 1082535 h 1992997"/>
              <a:gd name="connsiteX34" fmla="*/ 116257 w 2619470"/>
              <a:gd name="connsiteY34" fmla="*/ 1010035 h 1992997"/>
              <a:gd name="connsiteX35" fmla="*/ 72106 w 2619470"/>
              <a:gd name="connsiteY35" fmla="*/ 928025 h 1992997"/>
              <a:gd name="connsiteX36" fmla="*/ 38767 w 2619470"/>
              <a:gd name="connsiteY36" fmla="*/ 840974 h 1992997"/>
              <a:gd name="connsiteX37" fmla="*/ 0 w 2619470"/>
              <a:gd name="connsiteY37" fmla="*/ 633446 h 1992997"/>
              <a:gd name="connsiteX38" fmla="*/ 4961 w 2619470"/>
              <a:gd name="connsiteY38" fmla="*/ 423591 h 1992997"/>
              <a:gd name="connsiteX39" fmla="*/ 39075 w 2619470"/>
              <a:gd name="connsiteY39" fmla="*/ 212184 h 1992997"/>
              <a:gd name="connsiteX40" fmla="*/ 87764 w 2619470"/>
              <a:gd name="connsiteY40" fmla="*/ 0 h 1992997"/>
              <a:gd name="connsiteX0" fmla="*/ 2619470 w 2619470"/>
              <a:gd name="connsiteY0" fmla="*/ 1110334 h 1992997"/>
              <a:gd name="connsiteX1" fmla="*/ 2577391 w 2619470"/>
              <a:gd name="connsiteY1" fmla="*/ 1152767 h 1992997"/>
              <a:gd name="connsiteX2" fmla="*/ 2537399 w 2619470"/>
              <a:gd name="connsiteY2" fmla="*/ 1196119 h 1992997"/>
              <a:gd name="connsiteX3" fmla="*/ 2501578 w 2619470"/>
              <a:gd name="connsiteY3" fmla="*/ 1241310 h 1992997"/>
              <a:gd name="connsiteX4" fmla="*/ 2472013 w 2619470"/>
              <a:gd name="connsiteY4" fmla="*/ 1289260 h 1992997"/>
              <a:gd name="connsiteX5" fmla="*/ 2444961 w 2619470"/>
              <a:gd name="connsiteY5" fmla="*/ 1357357 h 1992997"/>
              <a:gd name="connsiteX6" fmla="*/ 2429478 w 2619470"/>
              <a:gd name="connsiteY6" fmla="*/ 1430746 h 1992997"/>
              <a:gd name="connsiteX7" fmla="*/ 2422779 w 2619470"/>
              <a:gd name="connsiteY7" fmla="*/ 1508393 h 1992997"/>
              <a:gd name="connsiteX8" fmla="*/ 2422079 w 2619470"/>
              <a:gd name="connsiteY8" fmla="*/ 1589263 h 1992997"/>
              <a:gd name="connsiteX9" fmla="*/ 2424064 w 2619470"/>
              <a:gd name="connsiteY9" fmla="*/ 1680818 h 1992997"/>
              <a:gd name="connsiteX10" fmla="*/ 2420934 w 2619470"/>
              <a:gd name="connsiteY10" fmla="*/ 1770020 h 1992997"/>
              <a:gd name="connsiteX11" fmla="*/ 2403625 w 2619470"/>
              <a:gd name="connsiteY11" fmla="*/ 1851826 h 1992997"/>
              <a:gd name="connsiteX12" fmla="*/ 2363073 w 2619470"/>
              <a:gd name="connsiteY12" fmla="*/ 1921193 h 1992997"/>
              <a:gd name="connsiteX13" fmla="*/ 2346839 w 2619470"/>
              <a:gd name="connsiteY13" fmla="*/ 1937296 h 1992997"/>
              <a:gd name="connsiteX14" fmla="*/ 2328609 w 2619470"/>
              <a:gd name="connsiteY14" fmla="*/ 1951766 h 1992997"/>
              <a:gd name="connsiteX15" fmla="*/ 2308804 w 2619470"/>
              <a:gd name="connsiteY15" fmla="*/ 1964279 h 1992997"/>
              <a:gd name="connsiteX16" fmla="*/ 2287844 w 2619470"/>
              <a:gd name="connsiteY16" fmla="*/ 1974508 h 1992997"/>
              <a:gd name="connsiteX17" fmla="*/ 2249624 w 2619470"/>
              <a:gd name="connsiteY17" fmla="*/ 1986440 h 1992997"/>
              <a:gd name="connsiteX18" fmla="*/ 2209843 w 2619470"/>
              <a:gd name="connsiteY18" fmla="*/ 1992036 h 1992997"/>
              <a:gd name="connsiteX19" fmla="*/ 2169164 w 2619470"/>
              <a:gd name="connsiteY19" fmla="*/ 1992855 h 1992997"/>
              <a:gd name="connsiteX20" fmla="*/ 2128246 w 2619470"/>
              <a:gd name="connsiteY20" fmla="*/ 1990452 h 1992997"/>
              <a:gd name="connsiteX21" fmla="*/ 2030583 w 2619470"/>
              <a:gd name="connsiteY21" fmla="*/ 1977293 h 1992997"/>
              <a:gd name="connsiteX22" fmla="*/ 1935415 w 2619470"/>
              <a:gd name="connsiteY22" fmla="*/ 1955510 h 1992997"/>
              <a:gd name="connsiteX23" fmla="*/ 1842751 w 2619470"/>
              <a:gd name="connsiteY23" fmla="*/ 1926245 h 1992997"/>
              <a:gd name="connsiteX24" fmla="*/ 1752603 w 2619470"/>
              <a:gd name="connsiteY24" fmla="*/ 1890641 h 1992997"/>
              <a:gd name="connsiteX25" fmla="*/ 1460950 w 2619470"/>
              <a:gd name="connsiteY25" fmla="*/ 1735218 h 1992997"/>
              <a:gd name="connsiteX26" fmla="*/ 1181033 w 2619470"/>
              <a:gd name="connsiteY26" fmla="*/ 1554617 h 1992997"/>
              <a:gd name="connsiteX27" fmla="*/ 895180 w 2619470"/>
              <a:gd name="connsiteY27" fmla="*/ 1384202 h 1992997"/>
              <a:gd name="connsiteX28" fmla="*/ 585722 w 2619470"/>
              <a:gd name="connsiteY28" fmla="*/ 1259334 h 1992997"/>
              <a:gd name="connsiteX29" fmla="*/ 494110 w 2619470"/>
              <a:gd name="connsiteY29" fmla="*/ 1236356 h 1992997"/>
              <a:gd name="connsiteX30" fmla="*/ 403068 w 2619470"/>
              <a:gd name="connsiteY30" fmla="*/ 1213226 h 1992997"/>
              <a:gd name="connsiteX31" fmla="*/ 316335 w 2619470"/>
              <a:gd name="connsiteY31" fmla="*/ 1183579 h 1992997"/>
              <a:gd name="connsiteX32" fmla="*/ 237650 w 2619470"/>
              <a:gd name="connsiteY32" fmla="*/ 1141050 h 1992997"/>
              <a:gd name="connsiteX33" fmla="*/ 171383 w 2619470"/>
              <a:gd name="connsiteY33" fmla="*/ 1082535 h 1992997"/>
              <a:gd name="connsiteX34" fmla="*/ 116257 w 2619470"/>
              <a:gd name="connsiteY34" fmla="*/ 1010035 h 1992997"/>
              <a:gd name="connsiteX35" fmla="*/ 72106 w 2619470"/>
              <a:gd name="connsiteY35" fmla="*/ 928025 h 1992997"/>
              <a:gd name="connsiteX36" fmla="*/ 38767 w 2619470"/>
              <a:gd name="connsiteY36" fmla="*/ 840974 h 1992997"/>
              <a:gd name="connsiteX37" fmla="*/ 0 w 2619470"/>
              <a:gd name="connsiteY37" fmla="*/ 633446 h 1992997"/>
              <a:gd name="connsiteX38" fmla="*/ 4961 w 2619470"/>
              <a:gd name="connsiteY38" fmla="*/ 423591 h 1992997"/>
              <a:gd name="connsiteX39" fmla="*/ 39075 w 2619470"/>
              <a:gd name="connsiteY39" fmla="*/ 212184 h 1992997"/>
              <a:gd name="connsiteX40" fmla="*/ 87764 w 2619470"/>
              <a:gd name="connsiteY40" fmla="*/ 0 h 1992997"/>
              <a:gd name="connsiteX0" fmla="*/ 2619470 w 2619470"/>
              <a:gd name="connsiteY0" fmla="*/ 1110334 h 1992997"/>
              <a:gd name="connsiteX1" fmla="*/ 2577391 w 2619470"/>
              <a:gd name="connsiteY1" fmla="*/ 1152767 h 1992997"/>
              <a:gd name="connsiteX2" fmla="*/ 2537399 w 2619470"/>
              <a:gd name="connsiteY2" fmla="*/ 1196119 h 1992997"/>
              <a:gd name="connsiteX3" fmla="*/ 2501578 w 2619470"/>
              <a:gd name="connsiteY3" fmla="*/ 1241310 h 1992997"/>
              <a:gd name="connsiteX4" fmla="*/ 2472013 w 2619470"/>
              <a:gd name="connsiteY4" fmla="*/ 1289260 h 1992997"/>
              <a:gd name="connsiteX5" fmla="*/ 2444961 w 2619470"/>
              <a:gd name="connsiteY5" fmla="*/ 1357357 h 1992997"/>
              <a:gd name="connsiteX6" fmla="*/ 2429478 w 2619470"/>
              <a:gd name="connsiteY6" fmla="*/ 1430746 h 1992997"/>
              <a:gd name="connsiteX7" fmla="*/ 2422779 w 2619470"/>
              <a:gd name="connsiteY7" fmla="*/ 1508393 h 1992997"/>
              <a:gd name="connsiteX8" fmla="*/ 2422079 w 2619470"/>
              <a:gd name="connsiteY8" fmla="*/ 1589263 h 1992997"/>
              <a:gd name="connsiteX9" fmla="*/ 2424064 w 2619470"/>
              <a:gd name="connsiteY9" fmla="*/ 1680818 h 1992997"/>
              <a:gd name="connsiteX10" fmla="*/ 2420934 w 2619470"/>
              <a:gd name="connsiteY10" fmla="*/ 1770020 h 1992997"/>
              <a:gd name="connsiteX11" fmla="*/ 2403625 w 2619470"/>
              <a:gd name="connsiteY11" fmla="*/ 1851826 h 1992997"/>
              <a:gd name="connsiteX12" fmla="*/ 2363073 w 2619470"/>
              <a:gd name="connsiteY12" fmla="*/ 1921193 h 1992997"/>
              <a:gd name="connsiteX13" fmla="*/ 2346839 w 2619470"/>
              <a:gd name="connsiteY13" fmla="*/ 1937296 h 1992997"/>
              <a:gd name="connsiteX14" fmla="*/ 2328609 w 2619470"/>
              <a:gd name="connsiteY14" fmla="*/ 1951766 h 1992997"/>
              <a:gd name="connsiteX15" fmla="*/ 2308804 w 2619470"/>
              <a:gd name="connsiteY15" fmla="*/ 1964279 h 1992997"/>
              <a:gd name="connsiteX16" fmla="*/ 2287844 w 2619470"/>
              <a:gd name="connsiteY16" fmla="*/ 1974508 h 1992997"/>
              <a:gd name="connsiteX17" fmla="*/ 2249624 w 2619470"/>
              <a:gd name="connsiteY17" fmla="*/ 1986440 h 1992997"/>
              <a:gd name="connsiteX18" fmla="*/ 2209843 w 2619470"/>
              <a:gd name="connsiteY18" fmla="*/ 1992036 h 1992997"/>
              <a:gd name="connsiteX19" fmla="*/ 2169164 w 2619470"/>
              <a:gd name="connsiteY19" fmla="*/ 1992855 h 1992997"/>
              <a:gd name="connsiteX20" fmla="*/ 2128246 w 2619470"/>
              <a:gd name="connsiteY20" fmla="*/ 1990452 h 1992997"/>
              <a:gd name="connsiteX21" fmla="*/ 2030583 w 2619470"/>
              <a:gd name="connsiteY21" fmla="*/ 1977293 h 1992997"/>
              <a:gd name="connsiteX22" fmla="*/ 1935415 w 2619470"/>
              <a:gd name="connsiteY22" fmla="*/ 1955510 h 1992997"/>
              <a:gd name="connsiteX23" fmla="*/ 1842751 w 2619470"/>
              <a:gd name="connsiteY23" fmla="*/ 1926245 h 1992997"/>
              <a:gd name="connsiteX24" fmla="*/ 1752603 w 2619470"/>
              <a:gd name="connsiteY24" fmla="*/ 1890641 h 1992997"/>
              <a:gd name="connsiteX25" fmla="*/ 1460950 w 2619470"/>
              <a:gd name="connsiteY25" fmla="*/ 1735218 h 1992997"/>
              <a:gd name="connsiteX26" fmla="*/ 1181033 w 2619470"/>
              <a:gd name="connsiteY26" fmla="*/ 1554617 h 1992997"/>
              <a:gd name="connsiteX27" fmla="*/ 895180 w 2619470"/>
              <a:gd name="connsiteY27" fmla="*/ 1384202 h 1992997"/>
              <a:gd name="connsiteX28" fmla="*/ 585722 w 2619470"/>
              <a:gd name="connsiteY28" fmla="*/ 1259334 h 1992997"/>
              <a:gd name="connsiteX29" fmla="*/ 494110 w 2619470"/>
              <a:gd name="connsiteY29" fmla="*/ 1236356 h 1992997"/>
              <a:gd name="connsiteX30" fmla="*/ 403068 w 2619470"/>
              <a:gd name="connsiteY30" fmla="*/ 1213226 h 1992997"/>
              <a:gd name="connsiteX31" fmla="*/ 316335 w 2619470"/>
              <a:gd name="connsiteY31" fmla="*/ 1183579 h 1992997"/>
              <a:gd name="connsiteX32" fmla="*/ 237650 w 2619470"/>
              <a:gd name="connsiteY32" fmla="*/ 1141050 h 1992997"/>
              <a:gd name="connsiteX33" fmla="*/ 171383 w 2619470"/>
              <a:gd name="connsiteY33" fmla="*/ 1082535 h 1992997"/>
              <a:gd name="connsiteX34" fmla="*/ 116257 w 2619470"/>
              <a:gd name="connsiteY34" fmla="*/ 1010035 h 1992997"/>
              <a:gd name="connsiteX35" fmla="*/ 72106 w 2619470"/>
              <a:gd name="connsiteY35" fmla="*/ 928025 h 1992997"/>
              <a:gd name="connsiteX36" fmla="*/ 38767 w 2619470"/>
              <a:gd name="connsiteY36" fmla="*/ 840974 h 1992997"/>
              <a:gd name="connsiteX37" fmla="*/ 0 w 2619470"/>
              <a:gd name="connsiteY37" fmla="*/ 633446 h 1992997"/>
              <a:gd name="connsiteX38" fmla="*/ 4961 w 2619470"/>
              <a:gd name="connsiteY38" fmla="*/ 423591 h 1992997"/>
              <a:gd name="connsiteX39" fmla="*/ 39075 w 2619470"/>
              <a:gd name="connsiteY39" fmla="*/ 212184 h 1992997"/>
              <a:gd name="connsiteX40" fmla="*/ 87764 w 2619470"/>
              <a:gd name="connsiteY40" fmla="*/ 0 h 1992997"/>
              <a:gd name="connsiteX0" fmla="*/ 2622135 w 2622135"/>
              <a:gd name="connsiteY0" fmla="*/ 1110334 h 1992997"/>
              <a:gd name="connsiteX1" fmla="*/ 2580056 w 2622135"/>
              <a:gd name="connsiteY1" fmla="*/ 1152767 h 1992997"/>
              <a:gd name="connsiteX2" fmla="*/ 2540064 w 2622135"/>
              <a:gd name="connsiteY2" fmla="*/ 1196119 h 1992997"/>
              <a:gd name="connsiteX3" fmla="*/ 2504243 w 2622135"/>
              <a:gd name="connsiteY3" fmla="*/ 1241310 h 1992997"/>
              <a:gd name="connsiteX4" fmla="*/ 2474678 w 2622135"/>
              <a:gd name="connsiteY4" fmla="*/ 1289260 h 1992997"/>
              <a:gd name="connsiteX5" fmla="*/ 2447626 w 2622135"/>
              <a:gd name="connsiteY5" fmla="*/ 1357357 h 1992997"/>
              <a:gd name="connsiteX6" fmla="*/ 2432143 w 2622135"/>
              <a:gd name="connsiteY6" fmla="*/ 1430746 h 1992997"/>
              <a:gd name="connsiteX7" fmla="*/ 2425444 w 2622135"/>
              <a:gd name="connsiteY7" fmla="*/ 1508393 h 1992997"/>
              <a:gd name="connsiteX8" fmla="*/ 2424744 w 2622135"/>
              <a:gd name="connsiteY8" fmla="*/ 1589263 h 1992997"/>
              <a:gd name="connsiteX9" fmla="*/ 2426729 w 2622135"/>
              <a:gd name="connsiteY9" fmla="*/ 1680818 h 1992997"/>
              <a:gd name="connsiteX10" fmla="*/ 2423599 w 2622135"/>
              <a:gd name="connsiteY10" fmla="*/ 1770020 h 1992997"/>
              <a:gd name="connsiteX11" fmla="*/ 2406290 w 2622135"/>
              <a:gd name="connsiteY11" fmla="*/ 1851826 h 1992997"/>
              <a:gd name="connsiteX12" fmla="*/ 2365738 w 2622135"/>
              <a:gd name="connsiteY12" fmla="*/ 1921193 h 1992997"/>
              <a:gd name="connsiteX13" fmla="*/ 2349504 w 2622135"/>
              <a:gd name="connsiteY13" fmla="*/ 1937296 h 1992997"/>
              <a:gd name="connsiteX14" fmla="*/ 2331274 w 2622135"/>
              <a:gd name="connsiteY14" fmla="*/ 1951766 h 1992997"/>
              <a:gd name="connsiteX15" fmla="*/ 2311469 w 2622135"/>
              <a:gd name="connsiteY15" fmla="*/ 1964279 h 1992997"/>
              <a:gd name="connsiteX16" fmla="*/ 2290509 w 2622135"/>
              <a:gd name="connsiteY16" fmla="*/ 1974508 h 1992997"/>
              <a:gd name="connsiteX17" fmla="*/ 2252289 w 2622135"/>
              <a:gd name="connsiteY17" fmla="*/ 1986440 h 1992997"/>
              <a:gd name="connsiteX18" fmla="*/ 2212508 w 2622135"/>
              <a:gd name="connsiteY18" fmla="*/ 1992036 h 1992997"/>
              <a:gd name="connsiteX19" fmla="*/ 2171829 w 2622135"/>
              <a:gd name="connsiteY19" fmla="*/ 1992855 h 1992997"/>
              <a:gd name="connsiteX20" fmla="*/ 2130911 w 2622135"/>
              <a:gd name="connsiteY20" fmla="*/ 1990452 h 1992997"/>
              <a:gd name="connsiteX21" fmla="*/ 2033248 w 2622135"/>
              <a:gd name="connsiteY21" fmla="*/ 1977293 h 1992997"/>
              <a:gd name="connsiteX22" fmla="*/ 1938080 w 2622135"/>
              <a:gd name="connsiteY22" fmla="*/ 1955510 h 1992997"/>
              <a:gd name="connsiteX23" fmla="*/ 1845416 w 2622135"/>
              <a:gd name="connsiteY23" fmla="*/ 1926245 h 1992997"/>
              <a:gd name="connsiteX24" fmla="*/ 1755268 w 2622135"/>
              <a:gd name="connsiteY24" fmla="*/ 1890641 h 1992997"/>
              <a:gd name="connsiteX25" fmla="*/ 1463615 w 2622135"/>
              <a:gd name="connsiteY25" fmla="*/ 1735218 h 1992997"/>
              <a:gd name="connsiteX26" fmla="*/ 1183698 w 2622135"/>
              <a:gd name="connsiteY26" fmla="*/ 1554617 h 1992997"/>
              <a:gd name="connsiteX27" fmla="*/ 897845 w 2622135"/>
              <a:gd name="connsiteY27" fmla="*/ 1384202 h 1992997"/>
              <a:gd name="connsiteX28" fmla="*/ 588387 w 2622135"/>
              <a:gd name="connsiteY28" fmla="*/ 1259334 h 1992997"/>
              <a:gd name="connsiteX29" fmla="*/ 496775 w 2622135"/>
              <a:gd name="connsiteY29" fmla="*/ 1236356 h 1992997"/>
              <a:gd name="connsiteX30" fmla="*/ 405733 w 2622135"/>
              <a:gd name="connsiteY30" fmla="*/ 1213226 h 1992997"/>
              <a:gd name="connsiteX31" fmla="*/ 319000 w 2622135"/>
              <a:gd name="connsiteY31" fmla="*/ 1183579 h 1992997"/>
              <a:gd name="connsiteX32" fmla="*/ 240315 w 2622135"/>
              <a:gd name="connsiteY32" fmla="*/ 1141050 h 1992997"/>
              <a:gd name="connsiteX33" fmla="*/ 174048 w 2622135"/>
              <a:gd name="connsiteY33" fmla="*/ 1082535 h 1992997"/>
              <a:gd name="connsiteX34" fmla="*/ 118922 w 2622135"/>
              <a:gd name="connsiteY34" fmla="*/ 1010035 h 1992997"/>
              <a:gd name="connsiteX35" fmla="*/ 74771 w 2622135"/>
              <a:gd name="connsiteY35" fmla="*/ 928025 h 1992997"/>
              <a:gd name="connsiteX36" fmla="*/ 41432 w 2622135"/>
              <a:gd name="connsiteY36" fmla="*/ 840974 h 1992997"/>
              <a:gd name="connsiteX37" fmla="*/ 2665 w 2622135"/>
              <a:gd name="connsiteY37" fmla="*/ 633446 h 1992997"/>
              <a:gd name="connsiteX38" fmla="*/ 7626 w 2622135"/>
              <a:gd name="connsiteY38" fmla="*/ 423591 h 1992997"/>
              <a:gd name="connsiteX39" fmla="*/ 41740 w 2622135"/>
              <a:gd name="connsiteY39" fmla="*/ 212184 h 1992997"/>
              <a:gd name="connsiteX40" fmla="*/ 90429 w 2622135"/>
              <a:gd name="connsiteY40" fmla="*/ 0 h 1992997"/>
              <a:gd name="connsiteX0" fmla="*/ 2622135 w 2622135"/>
              <a:gd name="connsiteY0" fmla="*/ 1110334 h 1992997"/>
              <a:gd name="connsiteX1" fmla="*/ 2580056 w 2622135"/>
              <a:gd name="connsiteY1" fmla="*/ 1152767 h 1992997"/>
              <a:gd name="connsiteX2" fmla="*/ 2540064 w 2622135"/>
              <a:gd name="connsiteY2" fmla="*/ 1196119 h 1992997"/>
              <a:gd name="connsiteX3" fmla="*/ 2504243 w 2622135"/>
              <a:gd name="connsiteY3" fmla="*/ 1241310 h 1992997"/>
              <a:gd name="connsiteX4" fmla="*/ 2474678 w 2622135"/>
              <a:gd name="connsiteY4" fmla="*/ 1289260 h 1992997"/>
              <a:gd name="connsiteX5" fmla="*/ 2447626 w 2622135"/>
              <a:gd name="connsiteY5" fmla="*/ 1357357 h 1992997"/>
              <a:gd name="connsiteX6" fmla="*/ 2432143 w 2622135"/>
              <a:gd name="connsiteY6" fmla="*/ 1430746 h 1992997"/>
              <a:gd name="connsiteX7" fmla="*/ 2425444 w 2622135"/>
              <a:gd name="connsiteY7" fmla="*/ 1508393 h 1992997"/>
              <a:gd name="connsiteX8" fmla="*/ 2424744 w 2622135"/>
              <a:gd name="connsiteY8" fmla="*/ 1589263 h 1992997"/>
              <a:gd name="connsiteX9" fmla="*/ 2426729 w 2622135"/>
              <a:gd name="connsiteY9" fmla="*/ 1680818 h 1992997"/>
              <a:gd name="connsiteX10" fmla="*/ 2423599 w 2622135"/>
              <a:gd name="connsiteY10" fmla="*/ 1770020 h 1992997"/>
              <a:gd name="connsiteX11" fmla="*/ 2406290 w 2622135"/>
              <a:gd name="connsiteY11" fmla="*/ 1851826 h 1992997"/>
              <a:gd name="connsiteX12" fmla="*/ 2365738 w 2622135"/>
              <a:gd name="connsiteY12" fmla="*/ 1921193 h 1992997"/>
              <a:gd name="connsiteX13" fmla="*/ 2349504 w 2622135"/>
              <a:gd name="connsiteY13" fmla="*/ 1937296 h 1992997"/>
              <a:gd name="connsiteX14" fmla="*/ 2331274 w 2622135"/>
              <a:gd name="connsiteY14" fmla="*/ 1951766 h 1992997"/>
              <a:gd name="connsiteX15" fmla="*/ 2311469 w 2622135"/>
              <a:gd name="connsiteY15" fmla="*/ 1964279 h 1992997"/>
              <a:gd name="connsiteX16" fmla="*/ 2290509 w 2622135"/>
              <a:gd name="connsiteY16" fmla="*/ 1974508 h 1992997"/>
              <a:gd name="connsiteX17" fmla="*/ 2252289 w 2622135"/>
              <a:gd name="connsiteY17" fmla="*/ 1986440 h 1992997"/>
              <a:gd name="connsiteX18" fmla="*/ 2212508 w 2622135"/>
              <a:gd name="connsiteY18" fmla="*/ 1992036 h 1992997"/>
              <a:gd name="connsiteX19" fmla="*/ 2171829 w 2622135"/>
              <a:gd name="connsiteY19" fmla="*/ 1992855 h 1992997"/>
              <a:gd name="connsiteX20" fmla="*/ 2130911 w 2622135"/>
              <a:gd name="connsiteY20" fmla="*/ 1990452 h 1992997"/>
              <a:gd name="connsiteX21" fmla="*/ 2033248 w 2622135"/>
              <a:gd name="connsiteY21" fmla="*/ 1977293 h 1992997"/>
              <a:gd name="connsiteX22" fmla="*/ 1938080 w 2622135"/>
              <a:gd name="connsiteY22" fmla="*/ 1955510 h 1992997"/>
              <a:gd name="connsiteX23" fmla="*/ 1845416 w 2622135"/>
              <a:gd name="connsiteY23" fmla="*/ 1926245 h 1992997"/>
              <a:gd name="connsiteX24" fmla="*/ 1755268 w 2622135"/>
              <a:gd name="connsiteY24" fmla="*/ 1890641 h 1992997"/>
              <a:gd name="connsiteX25" fmla="*/ 1463615 w 2622135"/>
              <a:gd name="connsiteY25" fmla="*/ 1735218 h 1992997"/>
              <a:gd name="connsiteX26" fmla="*/ 1183698 w 2622135"/>
              <a:gd name="connsiteY26" fmla="*/ 1554617 h 1992997"/>
              <a:gd name="connsiteX27" fmla="*/ 897845 w 2622135"/>
              <a:gd name="connsiteY27" fmla="*/ 1384202 h 1992997"/>
              <a:gd name="connsiteX28" fmla="*/ 588387 w 2622135"/>
              <a:gd name="connsiteY28" fmla="*/ 1259334 h 1992997"/>
              <a:gd name="connsiteX29" fmla="*/ 496775 w 2622135"/>
              <a:gd name="connsiteY29" fmla="*/ 1236356 h 1992997"/>
              <a:gd name="connsiteX30" fmla="*/ 405733 w 2622135"/>
              <a:gd name="connsiteY30" fmla="*/ 1213226 h 1992997"/>
              <a:gd name="connsiteX31" fmla="*/ 319000 w 2622135"/>
              <a:gd name="connsiteY31" fmla="*/ 1183579 h 1992997"/>
              <a:gd name="connsiteX32" fmla="*/ 240315 w 2622135"/>
              <a:gd name="connsiteY32" fmla="*/ 1141050 h 1992997"/>
              <a:gd name="connsiteX33" fmla="*/ 174048 w 2622135"/>
              <a:gd name="connsiteY33" fmla="*/ 1082535 h 1992997"/>
              <a:gd name="connsiteX34" fmla="*/ 118922 w 2622135"/>
              <a:gd name="connsiteY34" fmla="*/ 1010035 h 1992997"/>
              <a:gd name="connsiteX35" fmla="*/ 74771 w 2622135"/>
              <a:gd name="connsiteY35" fmla="*/ 928025 h 1992997"/>
              <a:gd name="connsiteX36" fmla="*/ 41432 w 2622135"/>
              <a:gd name="connsiteY36" fmla="*/ 840974 h 1992997"/>
              <a:gd name="connsiteX37" fmla="*/ 2665 w 2622135"/>
              <a:gd name="connsiteY37" fmla="*/ 633446 h 1992997"/>
              <a:gd name="connsiteX38" fmla="*/ 7626 w 2622135"/>
              <a:gd name="connsiteY38" fmla="*/ 423591 h 1992997"/>
              <a:gd name="connsiteX39" fmla="*/ 41740 w 2622135"/>
              <a:gd name="connsiteY39" fmla="*/ 212184 h 1992997"/>
              <a:gd name="connsiteX40" fmla="*/ 90429 w 2622135"/>
              <a:gd name="connsiteY40" fmla="*/ 0 h 1992997"/>
              <a:gd name="connsiteX0" fmla="*/ 2622135 w 2622135"/>
              <a:gd name="connsiteY0" fmla="*/ 1110334 h 1992997"/>
              <a:gd name="connsiteX1" fmla="*/ 2580056 w 2622135"/>
              <a:gd name="connsiteY1" fmla="*/ 1152767 h 1992997"/>
              <a:gd name="connsiteX2" fmla="*/ 2540064 w 2622135"/>
              <a:gd name="connsiteY2" fmla="*/ 1196119 h 1992997"/>
              <a:gd name="connsiteX3" fmla="*/ 2504243 w 2622135"/>
              <a:gd name="connsiteY3" fmla="*/ 1241310 h 1992997"/>
              <a:gd name="connsiteX4" fmla="*/ 2474678 w 2622135"/>
              <a:gd name="connsiteY4" fmla="*/ 1289260 h 1992997"/>
              <a:gd name="connsiteX5" fmla="*/ 2447626 w 2622135"/>
              <a:gd name="connsiteY5" fmla="*/ 1357357 h 1992997"/>
              <a:gd name="connsiteX6" fmla="*/ 2432143 w 2622135"/>
              <a:gd name="connsiteY6" fmla="*/ 1430746 h 1992997"/>
              <a:gd name="connsiteX7" fmla="*/ 2425444 w 2622135"/>
              <a:gd name="connsiteY7" fmla="*/ 1508393 h 1992997"/>
              <a:gd name="connsiteX8" fmla="*/ 2424744 w 2622135"/>
              <a:gd name="connsiteY8" fmla="*/ 1589263 h 1992997"/>
              <a:gd name="connsiteX9" fmla="*/ 2426729 w 2622135"/>
              <a:gd name="connsiteY9" fmla="*/ 1680818 h 1992997"/>
              <a:gd name="connsiteX10" fmla="*/ 2423599 w 2622135"/>
              <a:gd name="connsiteY10" fmla="*/ 1770020 h 1992997"/>
              <a:gd name="connsiteX11" fmla="*/ 2406290 w 2622135"/>
              <a:gd name="connsiteY11" fmla="*/ 1851826 h 1992997"/>
              <a:gd name="connsiteX12" fmla="*/ 2365738 w 2622135"/>
              <a:gd name="connsiteY12" fmla="*/ 1921193 h 1992997"/>
              <a:gd name="connsiteX13" fmla="*/ 2349504 w 2622135"/>
              <a:gd name="connsiteY13" fmla="*/ 1937296 h 1992997"/>
              <a:gd name="connsiteX14" fmla="*/ 2331274 w 2622135"/>
              <a:gd name="connsiteY14" fmla="*/ 1951766 h 1992997"/>
              <a:gd name="connsiteX15" fmla="*/ 2311469 w 2622135"/>
              <a:gd name="connsiteY15" fmla="*/ 1964279 h 1992997"/>
              <a:gd name="connsiteX16" fmla="*/ 2290509 w 2622135"/>
              <a:gd name="connsiteY16" fmla="*/ 1974508 h 1992997"/>
              <a:gd name="connsiteX17" fmla="*/ 2252289 w 2622135"/>
              <a:gd name="connsiteY17" fmla="*/ 1986440 h 1992997"/>
              <a:gd name="connsiteX18" fmla="*/ 2212508 w 2622135"/>
              <a:gd name="connsiteY18" fmla="*/ 1992036 h 1992997"/>
              <a:gd name="connsiteX19" fmla="*/ 2171829 w 2622135"/>
              <a:gd name="connsiteY19" fmla="*/ 1992855 h 1992997"/>
              <a:gd name="connsiteX20" fmla="*/ 2130911 w 2622135"/>
              <a:gd name="connsiteY20" fmla="*/ 1990452 h 1992997"/>
              <a:gd name="connsiteX21" fmla="*/ 2033248 w 2622135"/>
              <a:gd name="connsiteY21" fmla="*/ 1977293 h 1992997"/>
              <a:gd name="connsiteX22" fmla="*/ 1938080 w 2622135"/>
              <a:gd name="connsiteY22" fmla="*/ 1955510 h 1992997"/>
              <a:gd name="connsiteX23" fmla="*/ 1845416 w 2622135"/>
              <a:gd name="connsiteY23" fmla="*/ 1926245 h 1992997"/>
              <a:gd name="connsiteX24" fmla="*/ 1755268 w 2622135"/>
              <a:gd name="connsiteY24" fmla="*/ 1890641 h 1992997"/>
              <a:gd name="connsiteX25" fmla="*/ 1463615 w 2622135"/>
              <a:gd name="connsiteY25" fmla="*/ 1735218 h 1992997"/>
              <a:gd name="connsiteX26" fmla="*/ 1183698 w 2622135"/>
              <a:gd name="connsiteY26" fmla="*/ 1554617 h 1992997"/>
              <a:gd name="connsiteX27" fmla="*/ 897845 w 2622135"/>
              <a:gd name="connsiteY27" fmla="*/ 1384202 h 1992997"/>
              <a:gd name="connsiteX28" fmla="*/ 588387 w 2622135"/>
              <a:gd name="connsiteY28" fmla="*/ 1259334 h 1992997"/>
              <a:gd name="connsiteX29" fmla="*/ 496775 w 2622135"/>
              <a:gd name="connsiteY29" fmla="*/ 1236356 h 1992997"/>
              <a:gd name="connsiteX30" fmla="*/ 405733 w 2622135"/>
              <a:gd name="connsiteY30" fmla="*/ 1213226 h 1992997"/>
              <a:gd name="connsiteX31" fmla="*/ 319000 w 2622135"/>
              <a:gd name="connsiteY31" fmla="*/ 1183579 h 1992997"/>
              <a:gd name="connsiteX32" fmla="*/ 240315 w 2622135"/>
              <a:gd name="connsiteY32" fmla="*/ 1141050 h 1992997"/>
              <a:gd name="connsiteX33" fmla="*/ 174048 w 2622135"/>
              <a:gd name="connsiteY33" fmla="*/ 1082535 h 1992997"/>
              <a:gd name="connsiteX34" fmla="*/ 118922 w 2622135"/>
              <a:gd name="connsiteY34" fmla="*/ 1010035 h 1992997"/>
              <a:gd name="connsiteX35" fmla="*/ 74771 w 2622135"/>
              <a:gd name="connsiteY35" fmla="*/ 928025 h 1992997"/>
              <a:gd name="connsiteX36" fmla="*/ 41432 w 2622135"/>
              <a:gd name="connsiteY36" fmla="*/ 840974 h 1992997"/>
              <a:gd name="connsiteX37" fmla="*/ 2665 w 2622135"/>
              <a:gd name="connsiteY37" fmla="*/ 633446 h 1992997"/>
              <a:gd name="connsiteX38" fmla="*/ 7626 w 2622135"/>
              <a:gd name="connsiteY38" fmla="*/ 423591 h 1992997"/>
              <a:gd name="connsiteX39" fmla="*/ 41740 w 2622135"/>
              <a:gd name="connsiteY39" fmla="*/ 212184 h 1992997"/>
              <a:gd name="connsiteX40" fmla="*/ 90429 w 2622135"/>
              <a:gd name="connsiteY40" fmla="*/ 0 h 1992997"/>
              <a:gd name="connsiteX0" fmla="*/ 2622135 w 2622135"/>
              <a:gd name="connsiteY0" fmla="*/ 1110334 h 1992997"/>
              <a:gd name="connsiteX1" fmla="*/ 2580056 w 2622135"/>
              <a:gd name="connsiteY1" fmla="*/ 1152767 h 1992997"/>
              <a:gd name="connsiteX2" fmla="*/ 2540064 w 2622135"/>
              <a:gd name="connsiteY2" fmla="*/ 1196119 h 1992997"/>
              <a:gd name="connsiteX3" fmla="*/ 2504243 w 2622135"/>
              <a:gd name="connsiteY3" fmla="*/ 1241310 h 1992997"/>
              <a:gd name="connsiteX4" fmla="*/ 2474678 w 2622135"/>
              <a:gd name="connsiteY4" fmla="*/ 1289260 h 1992997"/>
              <a:gd name="connsiteX5" fmla="*/ 2447626 w 2622135"/>
              <a:gd name="connsiteY5" fmla="*/ 1357357 h 1992997"/>
              <a:gd name="connsiteX6" fmla="*/ 2432143 w 2622135"/>
              <a:gd name="connsiteY6" fmla="*/ 1430746 h 1992997"/>
              <a:gd name="connsiteX7" fmla="*/ 2425444 w 2622135"/>
              <a:gd name="connsiteY7" fmla="*/ 1508393 h 1992997"/>
              <a:gd name="connsiteX8" fmla="*/ 2424744 w 2622135"/>
              <a:gd name="connsiteY8" fmla="*/ 1589263 h 1992997"/>
              <a:gd name="connsiteX9" fmla="*/ 2426729 w 2622135"/>
              <a:gd name="connsiteY9" fmla="*/ 1680818 h 1992997"/>
              <a:gd name="connsiteX10" fmla="*/ 2423599 w 2622135"/>
              <a:gd name="connsiteY10" fmla="*/ 1770020 h 1992997"/>
              <a:gd name="connsiteX11" fmla="*/ 2406290 w 2622135"/>
              <a:gd name="connsiteY11" fmla="*/ 1851826 h 1992997"/>
              <a:gd name="connsiteX12" fmla="*/ 2365738 w 2622135"/>
              <a:gd name="connsiteY12" fmla="*/ 1921193 h 1992997"/>
              <a:gd name="connsiteX13" fmla="*/ 2349504 w 2622135"/>
              <a:gd name="connsiteY13" fmla="*/ 1937296 h 1992997"/>
              <a:gd name="connsiteX14" fmla="*/ 2331274 w 2622135"/>
              <a:gd name="connsiteY14" fmla="*/ 1951766 h 1992997"/>
              <a:gd name="connsiteX15" fmla="*/ 2311469 w 2622135"/>
              <a:gd name="connsiteY15" fmla="*/ 1964279 h 1992997"/>
              <a:gd name="connsiteX16" fmla="*/ 2290509 w 2622135"/>
              <a:gd name="connsiteY16" fmla="*/ 1974508 h 1992997"/>
              <a:gd name="connsiteX17" fmla="*/ 2252289 w 2622135"/>
              <a:gd name="connsiteY17" fmla="*/ 1986440 h 1992997"/>
              <a:gd name="connsiteX18" fmla="*/ 2212508 w 2622135"/>
              <a:gd name="connsiteY18" fmla="*/ 1992036 h 1992997"/>
              <a:gd name="connsiteX19" fmla="*/ 2171829 w 2622135"/>
              <a:gd name="connsiteY19" fmla="*/ 1992855 h 1992997"/>
              <a:gd name="connsiteX20" fmla="*/ 2130911 w 2622135"/>
              <a:gd name="connsiteY20" fmla="*/ 1990452 h 1992997"/>
              <a:gd name="connsiteX21" fmla="*/ 2033248 w 2622135"/>
              <a:gd name="connsiteY21" fmla="*/ 1977293 h 1992997"/>
              <a:gd name="connsiteX22" fmla="*/ 1938080 w 2622135"/>
              <a:gd name="connsiteY22" fmla="*/ 1955510 h 1992997"/>
              <a:gd name="connsiteX23" fmla="*/ 1845416 w 2622135"/>
              <a:gd name="connsiteY23" fmla="*/ 1926245 h 1992997"/>
              <a:gd name="connsiteX24" fmla="*/ 1755268 w 2622135"/>
              <a:gd name="connsiteY24" fmla="*/ 1890641 h 1992997"/>
              <a:gd name="connsiteX25" fmla="*/ 1463615 w 2622135"/>
              <a:gd name="connsiteY25" fmla="*/ 1735218 h 1992997"/>
              <a:gd name="connsiteX26" fmla="*/ 1183698 w 2622135"/>
              <a:gd name="connsiteY26" fmla="*/ 1554617 h 1992997"/>
              <a:gd name="connsiteX27" fmla="*/ 897845 w 2622135"/>
              <a:gd name="connsiteY27" fmla="*/ 1384202 h 1992997"/>
              <a:gd name="connsiteX28" fmla="*/ 588387 w 2622135"/>
              <a:gd name="connsiteY28" fmla="*/ 1259334 h 1992997"/>
              <a:gd name="connsiteX29" fmla="*/ 496775 w 2622135"/>
              <a:gd name="connsiteY29" fmla="*/ 1236356 h 1992997"/>
              <a:gd name="connsiteX30" fmla="*/ 405733 w 2622135"/>
              <a:gd name="connsiteY30" fmla="*/ 1213226 h 1992997"/>
              <a:gd name="connsiteX31" fmla="*/ 319000 w 2622135"/>
              <a:gd name="connsiteY31" fmla="*/ 1183579 h 1992997"/>
              <a:gd name="connsiteX32" fmla="*/ 240315 w 2622135"/>
              <a:gd name="connsiteY32" fmla="*/ 1141050 h 1992997"/>
              <a:gd name="connsiteX33" fmla="*/ 174048 w 2622135"/>
              <a:gd name="connsiteY33" fmla="*/ 1082535 h 1992997"/>
              <a:gd name="connsiteX34" fmla="*/ 118922 w 2622135"/>
              <a:gd name="connsiteY34" fmla="*/ 1010035 h 1992997"/>
              <a:gd name="connsiteX35" fmla="*/ 74771 w 2622135"/>
              <a:gd name="connsiteY35" fmla="*/ 928025 h 1992997"/>
              <a:gd name="connsiteX36" fmla="*/ 41432 w 2622135"/>
              <a:gd name="connsiteY36" fmla="*/ 840974 h 1992997"/>
              <a:gd name="connsiteX37" fmla="*/ 2665 w 2622135"/>
              <a:gd name="connsiteY37" fmla="*/ 633446 h 1992997"/>
              <a:gd name="connsiteX38" fmla="*/ 7626 w 2622135"/>
              <a:gd name="connsiteY38" fmla="*/ 423591 h 1992997"/>
              <a:gd name="connsiteX39" fmla="*/ 41740 w 2622135"/>
              <a:gd name="connsiteY39" fmla="*/ 212184 h 1992997"/>
              <a:gd name="connsiteX40" fmla="*/ 90429 w 2622135"/>
              <a:gd name="connsiteY40" fmla="*/ 0 h 1992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22135" h="1992997">
                <a:moveTo>
                  <a:pt x="2622135" y="1110334"/>
                </a:moveTo>
                <a:lnTo>
                  <a:pt x="2580056" y="1152767"/>
                </a:lnTo>
                <a:cubicBezTo>
                  <a:pt x="2566378" y="1167064"/>
                  <a:pt x="2552700" y="1181362"/>
                  <a:pt x="2540064" y="1196119"/>
                </a:cubicBezTo>
                <a:cubicBezTo>
                  <a:pt x="2527429" y="1210876"/>
                  <a:pt x="2515141" y="1225787"/>
                  <a:pt x="2504243" y="1241310"/>
                </a:cubicBezTo>
                <a:cubicBezTo>
                  <a:pt x="2493345" y="1256833"/>
                  <a:pt x="2484114" y="1269919"/>
                  <a:pt x="2474678" y="1289260"/>
                </a:cubicBezTo>
                <a:cubicBezTo>
                  <a:pt x="2465242" y="1308601"/>
                  <a:pt x="2454715" y="1333776"/>
                  <a:pt x="2447626" y="1357357"/>
                </a:cubicBezTo>
                <a:cubicBezTo>
                  <a:pt x="2440537" y="1380938"/>
                  <a:pt x="2435840" y="1405573"/>
                  <a:pt x="2432143" y="1430746"/>
                </a:cubicBezTo>
                <a:cubicBezTo>
                  <a:pt x="2428446" y="1455919"/>
                  <a:pt x="2426677" y="1481974"/>
                  <a:pt x="2425444" y="1508393"/>
                </a:cubicBezTo>
                <a:cubicBezTo>
                  <a:pt x="2424211" y="1534812"/>
                  <a:pt x="2424530" y="1560526"/>
                  <a:pt x="2424744" y="1589263"/>
                </a:cubicBezTo>
                <a:cubicBezTo>
                  <a:pt x="2424958" y="1618001"/>
                  <a:pt x="2426920" y="1650692"/>
                  <a:pt x="2426729" y="1680818"/>
                </a:cubicBezTo>
                <a:cubicBezTo>
                  <a:pt x="2426538" y="1710944"/>
                  <a:pt x="2427006" y="1741519"/>
                  <a:pt x="2423599" y="1770020"/>
                </a:cubicBezTo>
                <a:cubicBezTo>
                  <a:pt x="2420192" y="1798521"/>
                  <a:pt x="2415933" y="1826631"/>
                  <a:pt x="2406290" y="1851826"/>
                </a:cubicBezTo>
                <a:cubicBezTo>
                  <a:pt x="2396647" y="1877021"/>
                  <a:pt x="2375202" y="1906948"/>
                  <a:pt x="2365738" y="1921193"/>
                </a:cubicBezTo>
                <a:cubicBezTo>
                  <a:pt x="2356274" y="1935438"/>
                  <a:pt x="2355248" y="1932201"/>
                  <a:pt x="2349504" y="1937296"/>
                </a:cubicBezTo>
                <a:cubicBezTo>
                  <a:pt x="2343760" y="1942391"/>
                  <a:pt x="2337613" y="1947269"/>
                  <a:pt x="2331274" y="1951766"/>
                </a:cubicBezTo>
                <a:cubicBezTo>
                  <a:pt x="2324935" y="1956263"/>
                  <a:pt x="2318263" y="1960489"/>
                  <a:pt x="2311469" y="1964279"/>
                </a:cubicBezTo>
                <a:cubicBezTo>
                  <a:pt x="2304675" y="1968069"/>
                  <a:pt x="2300372" y="1970815"/>
                  <a:pt x="2290509" y="1974508"/>
                </a:cubicBezTo>
                <a:cubicBezTo>
                  <a:pt x="2280646" y="1978201"/>
                  <a:pt x="2265289" y="1983519"/>
                  <a:pt x="2252289" y="1986440"/>
                </a:cubicBezTo>
                <a:cubicBezTo>
                  <a:pt x="2239289" y="1989361"/>
                  <a:pt x="2225918" y="1990967"/>
                  <a:pt x="2212508" y="1992036"/>
                </a:cubicBezTo>
                <a:cubicBezTo>
                  <a:pt x="2199098" y="1993105"/>
                  <a:pt x="2185428" y="1993119"/>
                  <a:pt x="2171829" y="1992855"/>
                </a:cubicBezTo>
                <a:cubicBezTo>
                  <a:pt x="2158230" y="1992591"/>
                  <a:pt x="2154008" y="1993046"/>
                  <a:pt x="2130911" y="1990452"/>
                </a:cubicBezTo>
                <a:cubicBezTo>
                  <a:pt x="2107814" y="1987858"/>
                  <a:pt x="2065386" y="1983117"/>
                  <a:pt x="2033248" y="1977293"/>
                </a:cubicBezTo>
                <a:cubicBezTo>
                  <a:pt x="2001110" y="1971469"/>
                  <a:pt x="1969385" y="1964018"/>
                  <a:pt x="1938080" y="1955510"/>
                </a:cubicBezTo>
                <a:cubicBezTo>
                  <a:pt x="1906775" y="1947002"/>
                  <a:pt x="1875885" y="1937056"/>
                  <a:pt x="1845416" y="1926245"/>
                </a:cubicBezTo>
                <a:cubicBezTo>
                  <a:pt x="1814947" y="1915434"/>
                  <a:pt x="1818902" y="1922479"/>
                  <a:pt x="1755268" y="1890641"/>
                </a:cubicBezTo>
                <a:cubicBezTo>
                  <a:pt x="1691634" y="1858803"/>
                  <a:pt x="1558877" y="1791222"/>
                  <a:pt x="1463615" y="1735218"/>
                </a:cubicBezTo>
                <a:cubicBezTo>
                  <a:pt x="1368353" y="1679214"/>
                  <a:pt x="1277993" y="1613120"/>
                  <a:pt x="1183698" y="1554617"/>
                </a:cubicBezTo>
                <a:cubicBezTo>
                  <a:pt x="1089403" y="1496114"/>
                  <a:pt x="997063" y="1433416"/>
                  <a:pt x="897845" y="1384202"/>
                </a:cubicBezTo>
                <a:cubicBezTo>
                  <a:pt x="798627" y="1334988"/>
                  <a:pt x="655232" y="1283975"/>
                  <a:pt x="588387" y="1259334"/>
                </a:cubicBezTo>
                <a:cubicBezTo>
                  <a:pt x="521542" y="1234693"/>
                  <a:pt x="527217" y="1244041"/>
                  <a:pt x="496775" y="1236356"/>
                </a:cubicBezTo>
                <a:cubicBezTo>
                  <a:pt x="466333" y="1228671"/>
                  <a:pt x="435362" y="1222022"/>
                  <a:pt x="405733" y="1213226"/>
                </a:cubicBezTo>
                <a:cubicBezTo>
                  <a:pt x="376104" y="1204430"/>
                  <a:pt x="346570" y="1195608"/>
                  <a:pt x="319000" y="1183579"/>
                </a:cubicBezTo>
                <a:cubicBezTo>
                  <a:pt x="291430" y="1171550"/>
                  <a:pt x="264474" y="1157891"/>
                  <a:pt x="240315" y="1141050"/>
                </a:cubicBezTo>
                <a:cubicBezTo>
                  <a:pt x="216156" y="1124209"/>
                  <a:pt x="194280" y="1104371"/>
                  <a:pt x="174048" y="1082535"/>
                </a:cubicBezTo>
                <a:cubicBezTo>
                  <a:pt x="153816" y="1060699"/>
                  <a:pt x="135468" y="1035787"/>
                  <a:pt x="118922" y="1010035"/>
                </a:cubicBezTo>
                <a:cubicBezTo>
                  <a:pt x="102376" y="984283"/>
                  <a:pt x="87686" y="956202"/>
                  <a:pt x="74771" y="928025"/>
                </a:cubicBezTo>
                <a:cubicBezTo>
                  <a:pt x="61856" y="899848"/>
                  <a:pt x="53450" y="890071"/>
                  <a:pt x="41432" y="840974"/>
                </a:cubicBezTo>
                <a:cubicBezTo>
                  <a:pt x="29414" y="791878"/>
                  <a:pt x="8299" y="703010"/>
                  <a:pt x="2665" y="633446"/>
                </a:cubicBezTo>
                <a:cubicBezTo>
                  <a:pt x="-2969" y="563882"/>
                  <a:pt x="1114" y="493801"/>
                  <a:pt x="7626" y="423591"/>
                </a:cubicBezTo>
                <a:cubicBezTo>
                  <a:pt x="14138" y="353381"/>
                  <a:pt x="27940" y="282782"/>
                  <a:pt x="41740" y="212184"/>
                </a:cubicBezTo>
                <a:cubicBezTo>
                  <a:pt x="55540" y="141586"/>
                  <a:pt x="80286" y="44205"/>
                  <a:pt x="90429" y="0"/>
                </a:cubicBez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cxnSp>
        <p:nvCxnSpPr>
          <p:cNvPr id="17" name="Ευθεία γραμμή σύνδεσης 16">
            <a:extLst>
              <a:ext uri="{FF2B5EF4-FFF2-40B4-BE49-F238E27FC236}">
                <a16:creationId xmlns="" xmlns:a16="http://schemas.microsoft.com/office/drawing/2014/main" id="{7A7C040F-3784-4873-9769-2BBF1E328D72}"/>
              </a:ext>
            </a:extLst>
          </p:cNvPr>
          <p:cNvCxnSpPr/>
          <p:nvPr/>
        </p:nvCxnSpPr>
        <p:spPr>
          <a:xfrm>
            <a:off x="4807298" y="4726154"/>
            <a:ext cx="72000" cy="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 xmlns:a16="http://schemas.microsoft.com/office/drawing/2014/main" id="{EEED2ECC-2A0F-41E9-A60B-15059B0E114F}"/>
              </a:ext>
            </a:extLst>
          </p:cNvPr>
          <p:cNvCxnSpPr/>
          <p:nvPr/>
        </p:nvCxnSpPr>
        <p:spPr>
          <a:xfrm>
            <a:off x="4843297" y="4690154"/>
            <a:ext cx="0" cy="7200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a:extLst>
              <a:ext uri="{FF2B5EF4-FFF2-40B4-BE49-F238E27FC236}">
                <a16:creationId xmlns="" xmlns:a16="http://schemas.microsoft.com/office/drawing/2014/main" id="{179CA0DE-A8FC-4DCF-A19D-1A25E226F9F6}"/>
              </a:ext>
            </a:extLst>
          </p:cNvPr>
          <p:cNvCxnSpPr/>
          <p:nvPr/>
        </p:nvCxnSpPr>
        <p:spPr>
          <a:xfrm>
            <a:off x="5611433" y="3921963"/>
            <a:ext cx="72000" cy="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a:extLst>
              <a:ext uri="{FF2B5EF4-FFF2-40B4-BE49-F238E27FC236}">
                <a16:creationId xmlns="" xmlns:a16="http://schemas.microsoft.com/office/drawing/2014/main" id="{DDEA97AD-6DC5-4E49-9330-FF4D76933ED1}"/>
              </a:ext>
            </a:extLst>
          </p:cNvPr>
          <p:cNvCxnSpPr/>
          <p:nvPr/>
        </p:nvCxnSpPr>
        <p:spPr>
          <a:xfrm>
            <a:off x="5647433" y="3885964"/>
            <a:ext cx="0" cy="7200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a:extLst>
              <a:ext uri="{FF2B5EF4-FFF2-40B4-BE49-F238E27FC236}">
                <a16:creationId xmlns="" xmlns:a16="http://schemas.microsoft.com/office/drawing/2014/main" id="{C2121715-5EEA-4494-97C8-DAD1D957170E}"/>
              </a:ext>
            </a:extLst>
          </p:cNvPr>
          <p:cNvCxnSpPr/>
          <p:nvPr/>
        </p:nvCxnSpPr>
        <p:spPr>
          <a:xfrm>
            <a:off x="4098680" y="3581400"/>
            <a:ext cx="72001" cy="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a:extLst>
              <a:ext uri="{FF2B5EF4-FFF2-40B4-BE49-F238E27FC236}">
                <a16:creationId xmlns="" xmlns:a16="http://schemas.microsoft.com/office/drawing/2014/main" id="{8A74EA2D-69A5-42F5-BB84-8DD8CCFABE4C}"/>
              </a:ext>
            </a:extLst>
          </p:cNvPr>
          <p:cNvCxnSpPr/>
          <p:nvPr/>
        </p:nvCxnSpPr>
        <p:spPr>
          <a:xfrm>
            <a:off x="4134681" y="3545400"/>
            <a:ext cx="0" cy="7200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23" name="Ορθογώνιο 22">
            <a:extLst>
              <a:ext uri="{FF2B5EF4-FFF2-40B4-BE49-F238E27FC236}">
                <a16:creationId xmlns="" xmlns:a16="http://schemas.microsoft.com/office/drawing/2014/main" id="{9842D2FD-3178-46A2-BF2F-FF8FBF09A76B}"/>
              </a:ext>
            </a:extLst>
          </p:cNvPr>
          <p:cNvSpPr/>
          <p:nvPr/>
        </p:nvSpPr>
        <p:spPr>
          <a:xfrm>
            <a:off x="3021487" y="3342002"/>
            <a:ext cx="72000" cy="72000"/>
          </a:xfrm>
          <a:prstGeom prst="rect">
            <a:avLst/>
          </a:prstGeom>
          <a:noFill/>
          <a:ln w="0">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Ορθογώνιο 23">
            <a:extLst>
              <a:ext uri="{FF2B5EF4-FFF2-40B4-BE49-F238E27FC236}">
                <a16:creationId xmlns="" xmlns:a16="http://schemas.microsoft.com/office/drawing/2014/main" id="{82E3A203-5387-45D3-AAAC-A2922CED5B9D}"/>
              </a:ext>
            </a:extLst>
          </p:cNvPr>
          <p:cNvSpPr/>
          <p:nvPr/>
        </p:nvSpPr>
        <p:spPr>
          <a:xfrm>
            <a:off x="5496013" y="3515022"/>
            <a:ext cx="72000" cy="72000"/>
          </a:xfrm>
          <a:prstGeom prst="rect">
            <a:avLst/>
          </a:prstGeom>
          <a:noFill/>
          <a:ln w="0">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Ορθογώνιο 24">
            <a:extLst>
              <a:ext uri="{FF2B5EF4-FFF2-40B4-BE49-F238E27FC236}">
                <a16:creationId xmlns="" xmlns:a16="http://schemas.microsoft.com/office/drawing/2014/main" id="{9D2AC624-42F3-4496-8D45-621727AE90BB}"/>
              </a:ext>
            </a:extLst>
          </p:cNvPr>
          <p:cNvSpPr/>
          <p:nvPr/>
        </p:nvSpPr>
        <p:spPr>
          <a:xfrm>
            <a:off x="2947606" y="1267793"/>
            <a:ext cx="72000" cy="72000"/>
          </a:xfrm>
          <a:prstGeom prst="rect">
            <a:avLst/>
          </a:prstGeom>
          <a:noFill/>
          <a:ln w="0">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Ορθογώνιο 25">
            <a:extLst>
              <a:ext uri="{FF2B5EF4-FFF2-40B4-BE49-F238E27FC236}">
                <a16:creationId xmlns="" xmlns:a16="http://schemas.microsoft.com/office/drawing/2014/main" id="{3894AC58-DA0F-4318-9CC1-18271D27D96F}"/>
              </a:ext>
            </a:extLst>
          </p:cNvPr>
          <p:cNvSpPr/>
          <p:nvPr/>
        </p:nvSpPr>
        <p:spPr>
          <a:xfrm>
            <a:off x="3647847" y="2556303"/>
            <a:ext cx="72000" cy="72000"/>
          </a:xfrm>
          <a:prstGeom prst="rect">
            <a:avLst/>
          </a:prstGeom>
          <a:noFill/>
          <a:ln w="0">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Ορθογώνιο 26">
            <a:extLst>
              <a:ext uri="{FF2B5EF4-FFF2-40B4-BE49-F238E27FC236}">
                <a16:creationId xmlns="" xmlns:a16="http://schemas.microsoft.com/office/drawing/2014/main" id="{734AC8A1-C34F-4233-958C-627DE60B5B5E}"/>
              </a:ext>
            </a:extLst>
          </p:cNvPr>
          <p:cNvSpPr/>
          <p:nvPr/>
        </p:nvSpPr>
        <p:spPr>
          <a:xfrm>
            <a:off x="3609951" y="2835371"/>
            <a:ext cx="72000" cy="72001"/>
          </a:xfrm>
          <a:prstGeom prst="rect">
            <a:avLst/>
          </a:prstGeom>
          <a:noFill/>
          <a:ln w="0">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Ορθογώνιο 27">
            <a:extLst>
              <a:ext uri="{FF2B5EF4-FFF2-40B4-BE49-F238E27FC236}">
                <a16:creationId xmlns="" xmlns:a16="http://schemas.microsoft.com/office/drawing/2014/main" id="{103421CC-0A06-4AF5-90FA-95114448C6EB}"/>
              </a:ext>
            </a:extLst>
          </p:cNvPr>
          <p:cNvSpPr/>
          <p:nvPr/>
        </p:nvSpPr>
        <p:spPr>
          <a:xfrm>
            <a:off x="4843926" y="2034788"/>
            <a:ext cx="72000" cy="72000"/>
          </a:xfrm>
          <a:prstGeom prst="rect">
            <a:avLst/>
          </a:prstGeom>
          <a:noFill/>
          <a:ln w="0">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Ορθογώνιο 28">
            <a:extLst>
              <a:ext uri="{FF2B5EF4-FFF2-40B4-BE49-F238E27FC236}">
                <a16:creationId xmlns="" xmlns:a16="http://schemas.microsoft.com/office/drawing/2014/main" id="{A8A48DBC-6D00-4BD4-8978-686576671517}"/>
              </a:ext>
            </a:extLst>
          </p:cNvPr>
          <p:cNvSpPr/>
          <p:nvPr/>
        </p:nvSpPr>
        <p:spPr>
          <a:xfrm>
            <a:off x="5371333" y="951030"/>
            <a:ext cx="72000" cy="72000"/>
          </a:xfrm>
          <a:prstGeom prst="rect">
            <a:avLst/>
          </a:prstGeom>
          <a:noFill/>
          <a:ln w="0">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Ορθογώνιο 29">
            <a:extLst>
              <a:ext uri="{FF2B5EF4-FFF2-40B4-BE49-F238E27FC236}">
                <a16:creationId xmlns="" xmlns:a16="http://schemas.microsoft.com/office/drawing/2014/main" id="{639B475F-BB71-4FC2-B443-9342499FE07B}"/>
              </a:ext>
            </a:extLst>
          </p:cNvPr>
          <p:cNvSpPr/>
          <p:nvPr/>
        </p:nvSpPr>
        <p:spPr>
          <a:xfrm>
            <a:off x="5196177" y="4143046"/>
            <a:ext cx="72000" cy="72000"/>
          </a:xfrm>
          <a:prstGeom prst="rect">
            <a:avLst/>
          </a:prstGeom>
          <a:noFill/>
          <a:ln w="0">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Ορθογώνιο 30">
            <a:extLst>
              <a:ext uri="{FF2B5EF4-FFF2-40B4-BE49-F238E27FC236}">
                <a16:creationId xmlns="" xmlns:a16="http://schemas.microsoft.com/office/drawing/2014/main" id="{BD32EFB7-0CF8-4FFE-814B-7074ACC6B6BF}"/>
              </a:ext>
            </a:extLst>
          </p:cNvPr>
          <p:cNvSpPr/>
          <p:nvPr/>
        </p:nvSpPr>
        <p:spPr>
          <a:xfrm>
            <a:off x="2000616" y="2543272"/>
            <a:ext cx="72000" cy="72000"/>
          </a:xfrm>
          <a:prstGeom prst="rect">
            <a:avLst/>
          </a:prstGeom>
          <a:noFill/>
          <a:ln w="0">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Ορθογώνιο 31">
            <a:extLst>
              <a:ext uri="{FF2B5EF4-FFF2-40B4-BE49-F238E27FC236}">
                <a16:creationId xmlns="" xmlns:a16="http://schemas.microsoft.com/office/drawing/2014/main" id="{9C34514F-FC0D-405B-95F1-7E4D3A2D05C7}"/>
              </a:ext>
            </a:extLst>
          </p:cNvPr>
          <p:cNvSpPr/>
          <p:nvPr/>
        </p:nvSpPr>
        <p:spPr>
          <a:xfrm>
            <a:off x="2577076" y="2118883"/>
            <a:ext cx="72000" cy="72000"/>
          </a:xfrm>
          <a:prstGeom prst="rect">
            <a:avLst/>
          </a:prstGeom>
          <a:noFill/>
          <a:ln w="0">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Ορθογώνιο 32">
            <a:extLst>
              <a:ext uri="{FF2B5EF4-FFF2-40B4-BE49-F238E27FC236}">
                <a16:creationId xmlns="" xmlns:a16="http://schemas.microsoft.com/office/drawing/2014/main" id="{DAE770DC-0784-4442-B0FF-E5F61BD480AE}"/>
              </a:ext>
            </a:extLst>
          </p:cNvPr>
          <p:cNvSpPr/>
          <p:nvPr/>
        </p:nvSpPr>
        <p:spPr>
          <a:xfrm>
            <a:off x="2124000" y="2034788"/>
            <a:ext cx="72000" cy="72000"/>
          </a:xfrm>
          <a:prstGeom prst="rect">
            <a:avLst/>
          </a:prstGeom>
          <a:noFill/>
          <a:ln w="0">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Ελεύθερη σχεδίαση: Σχήμα 33">
            <a:extLst>
              <a:ext uri="{FF2B5EF4-FFF2-40B4-BE49-F238E27FC236}">
                <a16:creationId xmlns="" xmlns:a16="http://schemas.microsoft.com/office/drawing/2014/main" id="{22F0D099-90E3-4CC3-A510-4B260390D79B}"/>
              </a:ext>
            </a:extLst>
          </p:cNvPr>
          <p:cNvSpPr/>
          <p:nvPr/>
        </p:nvSpPr>
        <p:spPr>
          <a:xfrm>
            <a:off x="4567436" y="1125966"/>
            <a:ext cx="377432" cy="944822"/>
          </a:xfrm>
          <a:custGeom>
            <a:avLst/>
            <a:gdLst>
              <a:gd name="connsiteX0" fmla="*/ 377063 w 377063"/>
              <a:gd name="connsiteY0" fmla="*/ 0 h 944822"/>
              <a:gd name="connsiteX1" fmla="*/ 241772 w 377063"/>
              <a:gd name="connsiteY1" fmla="*/ 111117 h 944822"/>
              <a:gd name="connsiteX2" fmla="*/ 122891 w 377063"/>
              <a:gd name="connsiteY2" fmla="*/ 223261 h 944822"/>
              <a:gd name="connsiteX3" fmla="*/ 36830 w 377063"/>
              <a:gd name="connsiteY3" fmla="*/ 337463 h 944822"/>
              <a:gd name="connsiteX4" fmla="*/ 0 w 377063"/>
              <a:gd name="connsiteY4" fmla="*/ 454749 h 944822"/>
              <a:gd name="connsiteX5" fmla="*/ 22468 w 377063"/>
              <a:gd name="connsiteY5" fmla="*/ 573786 h 944822"/>
              <a:gd name="connsiteX6" fmla="*/ 92561 w 377063"/>
              <a:gd name="connsiteY6" fmla="*/ 695806 h 944822"/>
              <a:gd name="connsiteX7" fmla="*/ 194403 w 377063"/>
              <a:gd name="connsiteY7" fmla="*/ 819817 h 944822"/>
              <a:gd name="connsiteX8" fmla="*/ 312120 w 377063"/>
              <a:gd name="connsiteY8" fmla="*/ 944822 h 944822"/>
              <a:gd name="connsiteX0" fmla="*/ 377063 w 377063"/>
              <a:gd name="connsiteY0" fmla="*/ 0 h 944822"/>
              <a:gd name="connsiteX1" fmla="*/ 241772 w 377063"/>
              <a:gd name="connsiteY1" fmla="*/ 111117 h 944822"/>
              <a:gd name="connsiteX2" fmla="*/ 122891 w 377063"/>
              <a:gd name="connsiteY2" fmla="*/ 223261 h 944822"/>
              <a:gd name="connsiteX3" fmla="*/ 36830 w 377063"/>
              <a:gd name="connsiteY3" fmla="*/ 337463 h 944822"/>
              <a:gd name="connsiteX4" fmla="*/ 0 w 377063"/>
              <a:gd name="connsiteY4" fmla="*/ 454749 h 944822"/>
              <a:gd name="connsiteX5" fmla="*/ 22468 w 377063"/>
              <a:gd name="connsiteY5" fmla="*/ 573786 h 944822"/>
              <a:gd name="connsiteX6" fmla="*/ 92561 w 377063"/>
              <a:gd name="connsiteY6" fmla="*/ 695806 h 944822"/>
              <a:gd name="connsiteX7" fmla="*/ 194403 w 377063"/>
              <a:gd name="connsiteY7" fmla="*/ 819817 h 944822"/>
              <a:gd name="connsiteX8" fmla="*/ 312120 w 377063"/>
              <a:gd name="connsiteY8" fmla="*/ 944822 h 944822"/>
              <a:gd name="connsiteX0" fmla="*/ 377432 w 377432"/>
              <a:gd name="connsiteY0" fmla="*/ 0 h 944822"/>
              <a:gd name="connsiteX1" fmla="*/ 242141 w 377432"/>
              <a:gd name="connsiteY1" fmla="*/ 111117 h 944822"/>
              <a:gd name="connsiteX2" fmla="*/ 123260 w 377432"/>
              <a:gd name="connsiteY2" fmla="*/ 223261 h 944822"/>
              <a:gd name="connsiteX3" fmla="*/ 37199 w 377432"/>
              <a:gd name="connsiteY3" fmla="*/ 337463 h 944822"/>
              <a:gd name="connsiteX4" fmla="*/ 369 w 377432"/>
              <a:gd name="connsiteY4" fmla="*/ 454749 h 944822"/>
              <a:gd name="connsiteX5" fmla="*/ 22837 w 377432"/>
              <a:gd name="connsiteY5" fmla="*/ 573786 h 944822"/>
              <a:gd name="connsiteX6" fmla="*/ 92930 w 377432"/>
              <a:gd name="connsiteY6" fmla="*/ 695806 h 944822"/>
              <a:gd name="connsiteX7" fmla="*/ 194772 w 377432"/>
              <a:gd name="connsiteY7" fmla="*/ 819817 h 944822"/>
              <a:gd name="connsiteX8" fmla="*/ 312489 w 377432"/>
              <a:gd name="connsiteY8" fmla="*/ 944822 h 944822"/>
              <a:gd name="connsiteX0" fmla="*/ 377432 w 377432"/>
              <a:gd name="connsiteY0" fmla="*/ 0 h 944822"/>
              <a:gd name="connsiteX1" fmla="*/ 242141 w 377432"/>
              <a:gd name="connsiteY1" fmla="*/ 111117 h 944822"/>
              <a:gd name="connsiteX2" fmla="*/ 123260 w 377432"/>
              <a:gd name="connsiteY2" fmla="*/ 223261 h 944822"/>
              <a:gd name="connsiteX3" fmla="*/ 37199 w 377432"/>
              <a:gd name="connsiteY3" fmla="*/ 337463 h 944822"/>
              <a:gd name="connsiteX4" fmla="*/ 369 w 377432"/>
              <a:gd name="connsiteY4" fmla="*/ 454749 h 944822"/>
              <a:gd name="connsiteX5" fmla="*/ 22837 w 377432"/>
              <a:gd name="connsiteY5" fmla="*/ 573786 h 944822"/>
              <a:gd name="connsiteX6" fmla="*/ 92930 w 377432"/>
              <a:gd name="connsiteY6" fmla="*/ 695806 h 944822"/>
              <a:gd name="connsiteX7" fmla="*/ 194772 w 377432"/>
              <a:gd name="connsiteY7" fmla="*/ 819817 h 944822"/>
              <a:gd name="connsiteX8" fmla="*/ 312489 w 377432"/>
              <a:gd name="connsiteY8" fmla="*/ 944822 h 944822"/>
              <a:gd name="connsiteX0" fmla="*/ 377432 w 377432"/>
              <a:gd name="connsiteY0" fmla="*/ 0 h 944822"/>
              <a:gd name="connsiteX1" fmla="*/ 242141 w 377432"/>
              <a:gd name="connsiteY1" fmla="*/ 111117 h 944822"/>
              <a:gd name="connsiteX2" fmla="*/ 123260 w 377432"/>
              <a:gd name="connsiteY2" fmla="*/ 223261 h 944822"/>
              <a:gd name="connsiteX3" fmla="*/ 37199 w 377432"/>
              <a:gd name="connsiteY3" fmla="*/ 337463 h 944822"/>
              <a:gd name="connsiteX4" fmla="*/ 369 w 377432"/>
              <a:gd name="connsiteY4" fmla="*/ 454749 h 944822"/>
              <a:gd name="connsiteX5" fmla="*/ 22837 w 377432"/>
              <a:gd name="connsiteY5" fmla="*/ 573786 h 944822"/>
              <a:gd name="connsiteX6" fmla="*/ 92930 w 377432"/>
              <a:gd name="connsiteY6" fmla="*/ 695806 h 944822"/>
              <a:gd name="connsiteX7" fmla="*/ 194772 w 377432"/>
              <a:gd name="connsiteY7" fmla="*/ 819817 h 944822"/>
              <a:gd name="connsiteX8" fmla="*/ 312489 w 377432"/>
              <a:gd name="connsiteY8" fmla="*/ 944822 h 944822"/>
              <a:gd name="connsiteX0" fmla="*/ 377432 w 377432"/>
              <a:gd name="connsiteY0" fmla="*/ 0 h 944822"/>
              <a:gd name="connsiteX1" fmla="*/ 242141 w 377432"/>
              <a:gd name="connsiteY1" fmla="*/ 111117 h 944822"/>
              <a:gd name="connsiteX2" fmla="*/ 123260 w 377432"/>
              <a:gd name="connsiteY2" fmla="*/ 223261 h 944822"/>
              <a:gd name="connsiteX3" fmla="*/ 37199 w 377432"/>
              <a:gd name="connsiteY3" fmla="*/ 337463 h 944822"/>
              <a:gd name="connsiteX4" fmla="*/ 369 w 377432"/>
              <a:gd name="connsiteY4" fmla="*/ 454749 h 944822"/>
              <a:gd name="connsiteX5" fmla="*/ 22837 w 377432"/>
              <a:gd name="connsiteY5" fmla="*/ 573786 h 944822"/>
              <a:gd name="connsiteX6" fmla="*/ 92930 w 377432"/>
              <a:gd name="connsiteY6" fmla="*/ 695806 h 944822"/>
              <a:gd name="connsiteX7" fmla="*/ 194772 w 377432"/>
              <a:gd name="connsiteY7" fmla="*/ 819817 h 944822"/>
              <a:gd name="connsiteX8" fmla="*/ 312489 w 377432"/>
              <a:gd name="connsiteY8" fmla="*/ 944822 h 944822"/>
              <a:gd name="connsiteX0" fmla="*/ 377432 w 377432"/>
              <a:gd name="connsiteY0" fmla="*/ 0 h 944822"/>
              <a:gd name="connsiteX1" fmla="*/ 242141 w 377432"/>
              <a:gd name="connsiteY1" fmla="*/ 111117 h 944822"/>
              <a:gd name="connsiteX2" fmla="*/ 123260 w 377432"/>
              <a:gd name="connsiteY2" fmla="*/ 223261 h 944822"/>
              <a:gd name="connsiteX3" fmla="*/ 37199 w 377432"/>
              <a:gd name="connsiteY3" fmla="*/ 337463 h 944822"/>
              <a:gd name="connsiteX4" fmla="*/ 369 w 377432"/>
              <a:gd name="connsiteY4" fmla="*/ 454749 h 944822"/>
              <a:gd name="connsiteX5" fmla="*/ 22837 w 377432"/>
              <a:gd name="connsiteY5" fmla="*/ 573786 h 944822"/>
              <a:gd name="connsiteX6" fmla="*/ 92930 w 377432"/>
              <a:gd name="connsiteY6" fmla="*/ 695806 h 944822"/>
              <a:gd name="connsiteX7" fmla="*/ 194772 w 377432"/>
              <a:gd name="connsiteY7" fmla="*/ 819817 h 944822"/>
              <a:gd name="connsiteX8" fmla="*/ 312489 w 377432"/>
              <a:gd name="connsiteY8" fmla="*/ 944822 h 94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432" h="944822">
                <a:moveTo>
                  <a:pt x="377432" y="0"/>
                </a:moveTo>
                <a:lnTo>
                  <a:pt x="242141" y="111117"/>
                </a:lnTo>
                <a:cubicBezTo>
                  <a:pt x="199779" y="148327"/>
                  <a:pt x="157417" y="185537"/>
                  <a:pt x="123260" y="223261"/>
                </a:cubicBezTo>
                <a:cubicBezTo>
                  <a:pt x="89103" y="260985"/>
                  <a:pt x="57681" y="298882"/>
                  <a:pt x="37199" y="337463"/>
                </a:cubicBezTo>
                <a:cubicBezTo>
                  <a:pt x="16717" y="376044"/>
                  <a:pt x="2763" y="415362"/>
                  <a:pt x="369" y="454749"/>
                </a:cubicBezTo>
                <a:cubicBezTo>
                  <a:pt x="-2025" y="494136"/>
                  <a:pt x="7410" y="533610"/>
                  <a:pt x="22837" y="573786"/>
                </a:cubicBezTo>
                <a:cubicBezTo>
                  <a:pt x="38264" y="613962"/>
                  <a:pt x="64274" y="654801"/>
                  <a:pt x="92930" y="695806"/>
                </a:cubicBezTo>
                <a:cubicBezTo>
                  <a:pt x="121586" y="736811"/>
                  <a:pt x="158179" y="778314"/>
                  <a:pt x="194772" y="819817"/>
                </a:cubicBezTo>
                <a:cubicBezTo>
                  <a:pt x="231365" y="861320"/>
                  <a:pt x="287965" y="918779"/>
                  <a:pt x="312489" y="944822"/>
                </a:cubicBez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5" name="Οβάλ 34">
            <a:extLst>
              <a:ext uri="{FF2B5EF4-FFF2-40B4-BE49-F238E27FC236}">
                <a16:creationId xmlns="" xmlns:a16="http://schemas.microsoft.com/office/drawing/2014/main" id="{5BE41A30-8CDA-4AFE-B736-E04B497D8125}"/>
              </a:ext>
            </a:extLst>
          </p:cNvPr>
          <p:cNvSpPr/>
          <p:nvPr/>
        </p:nvSpPr>
        <p:spPr>
          <a:xfrm>
            <a:off x="2034000" y="2070788"/>
            <a:ext cx="252000" cy="252000"/>
          </a:xfrm>
          <a:prstGeom prst="ellipse">
            <a:avLst/>
          </a:prstGeom>
          <a:noFill/>
          <a:ln w="4479">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Ελεύθερη σχεδίαση: Σχήμα 35">
            <a:extLst>
              <a:ext uri="{FF2B5EF4-FFF2-40B4-BE49-F238E27FC236}">
                <a16:creationId xmlns="" xmlns:a16="http://schemas.microsoft.com/office/drawing/2014/main" id="{36FDAE6E-A10A-464C-AD73-1A3958342AF1}"/>
              </a:ext>
            </a:extLst>
          </p:cNvPr>
          <p:cNvSpPr/>
          <p:nvPr/>
        </p:nvSpPr>
        <p:spPr>
          <a:xfrm>
            <a:off x="2429962" y="2079304"/>
            <a:ext cx="270511" cy="989410"/>
          </a:xfrm>
          <a:custGeom>
            <a:avLst/>
            <a:gdLst/>
            <a:ahLst/>
            <a:cxnLst/>
            <a:rect l="0" t="0" r="0" b="0"/>
            <a:pathLst>
              <a:path w="270511" h="989410">
                <a:moveTo>
                  <a:pt x="270510" y="989409"/>
                </a:moveTo>
                <a:lnTo>
                  <a:pt x="75293" y="440726"/>
                </a:lnTo>
                <a:lnTo>
                  <a:pt x="0" y="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7" name="Ελεύθερη σχεδίαση: Σχήμα 36">
            <a:extLst>
              <a:ext uri="{FF2B5EF4-FFF2-40B4-BE49-F238E27FC236}">
                <a16:creationId xmlns="" xmlns:a16="http://schemas.microsoft.com/office/drawing/2014/main" id="{1B7BFB02-BE19-44A8-89A5-98BC74FA2E66}"/>
              </a:ext>
            </a:extLst>
          </p:cNvPr>
          <p:cNvSpPr/>
          <p:nvPr/>
        </p:nvSpPr>
        <p:spPr>
          <a:xfrm>
            <a:off x="5586605" y="605275"/>
            <a:ext cx="919509" cy="3235913"/>
          </a:xfrm>
          <a:custGeom>
            <a:avLst/>
            <a:gdLst>
              <a:gd name="connsiteX0" fmla="*/ 138179 w 916850"/>
              <a:gd name="connsiteY0" fmla="*/ 0 h 3235913"/>
              <a:gd name="connsiteX1" fmla="*/ 123344 w 916850"/>
              <a:gd name="connsiteY1" fmla="*/ 80191 h 3235913"/>
              <a:gd name="connsiteX2" fmla="*/ 106809 w 916850"/>
              <a:gd name="connsiteY2" fmla="*/ 160316 h 3235913"/>
              <a:gd name="connsiteX3" fmla="*/ 86871 w 916850"/>
              <a:gd name="connsiteY3" fmla="*/ 240308 h 3235913"/>
              <a:gd name="connsiteX4" fmla="*/ 61831 w 916850"/>
              <a:gd name="connsiteY4" fmla="*/ 320101 h 3235913"/>
              <a:gd name="connsiteX5" fmla="*/ 43491 w 916850"/>
              <a:gd name="connsiteY5" fmla="*/ 369479 h 3235913"/>
              <a:gd name="connsiteX6" fmla="*/ 25255 w 916850"/>
              <a:gd name="connsiteY6" fmla="*/ 418539 h 3235913"/>
              <a:gd name="connsiteX7" fmla="*/ 9849 w 916850"/>
              <a:gd name="connsiteY7" fmla="*/ 467063 h 3235913"/>
              <a:gd name="connsiteX8" fmla="*/ 0 w 916850"/>
              <a:gd name="connsiteY8" fmla="*/ 514835 h 3235913"/>
              <a:gd name="connsiteX9" fmla="*/ 25341 w 916850"/>
              <a:gd name="connsiteY9" fmla="*/ 678231 h 3235913"/>
              <a:gd name="connsiteX10" fmla="*/ 123306 w 916850"/>
              <a:gd name="connsiteY10" fmla="*/ 832100 h 3235913"/>
              <a:gd name="connsiteX11" fmla="*/ 260751 w 916850"/>
              <a:gd name="connsiteY11" fmla="*/ 979275 h 3235913"/>
              <a:gd name="connsiteX12" fmla="*/ 404535 w 916850"/>
              <a:gd name="connsiteY12" fmla="*/ 1122593 h 3235913"/>
              <a:gd name="connsiteX13" fmla="*/ 526925 w 916850"/>
              <a:gd name="connsiteY13" fmla="*/ 1263242 h 3235913"/>
              <a:gd name="connsiteX14" fmla="*/ 630804 w 916850"/>
              <a:gd name="connsiteY14" fmla="*/ 1406591 h 3235913"/>
              <a:gd name="connsiteX15" fmla="*/ 723790 w 916850"/>
              <a:gd name="connsiteY15" fmla="*/ 1556340 h 3235913"/>
              <a:gd name="connsiteX16" fmla="*/ 813502 w 916850"/>
              <a:gd name="connsiteY16" fmla="*/ 1716185 h 3235913"/>
              <a:gd name="connsiteX17" fmla="*/ 856311 w 916850"/>
              <a:gd name="connsiteY17" fmla="*/ 1797376 h 3235913"/>
              <a:gd name="connsiteX18" fmla="*/ 892732 w 916850"/>
              <a:gd name="connsiteY18" fmla="*/ 1880422 h 3235913"/>
              <a:gd name="connsiteX19" fmla="*/ 915375 w 916850"/>
              <a:gd name="connsiteY19" fmla="*/ 1963992 h 3235913"/>
              <a:gd name="connsiteX20" fmla="*/ 916850 w 916850"/>
              <a:gd name="connsiteY20" fmla="*/ 2046756 h 3235913"/>
              <a:gd name="connsiteX21" fmla="*/ 894191 w 916850"/>
              <a:gd name="connsiteY21" fmla="*/ 2122338 h 3235913"/>
              <a:gd name="connsiteX22" fmla="*/ 851302 w 916850"/>
              <a:gd name="connsiteY22" fmla="*/ 2193220 h 3235913"/>
              <a:gd name="connsiteX23" fmla="*/ 793184 w 916850"/>
              <a:gd name="connsiteY23" fmla="*/ 2256589 h 3235913"/>
              <a:gd name="connsiteX24" fmla="*/ 724835 w 916850"/>
              <a:gd name="connsiteY24" fmla="*/ 2309632 h 3235913"/>
              <a:gd name="connsiteX25" fmla="*/ 650703 w 916850"/>
              <a:gd name="connsiteY25" fmla="*/ 2351480 h 3235913"/>
              <a:gd name="connsiteX26" fmla="*/ 575746 w 916850"/>
              <a:gd name="connsiteY26" fmla="*/ 2387648 h 3235913"/>
              <a:gd name="connsiteX27" fmla="*/ 504432 w 916850"/>
              <a:gd name="connsiteY27" fmla="*/ 2425754 h 3235913"/>
              <a:gd name="connsiteX28" fmla="*/ 441229 w 916850"/>
              <a:gd name="connsiteY28" fmla="*/ 2473414 h 3235913"/>
              <a:gd name="connsiteX29" fmla="*/ 388218 w 916850"/>
              <a:gd name="connsiteY29" fmla="*/ 2538902 h 3235913"/>
              <a:gd name="connsiteX30" fmla="*/ 349541 w 916850"/>
              <a:gd name="connsiteY30" fmla="*/ 2617353 h 3235913"/>
              <a:gd name="connsiteX31" fmla="*/ 325941 w 916850"/>
              <a:gd name="connsiteY31" fmla="*/ 2703179 h 3235913"/>
              <a:gd name="connsiteX32" fmla="*/ 318161 w 916850"/>
              <a:gd name="connsiteY32" fmla="*/ 2790793 h 3235913"/>
              <a:gd name="connsiteX33" fmla="*/ 319084 w 916850"/>
              <a:gd name="connsiteY33" fmla="*/ 2816854 h 3235913"/>
              <a:gd name="connsiteX34" fmla="*/ 321815 w 916850"/>
              <a:gd name="connsiteY34" fmla="*/ 2842540 h 3235913"/>
              <a:gd name="connsiteX35" fmla="*/ 326644 w 916850"/>
              <a:gd name="connsiteY35" fmla="*/ 2867824 h 3235913"/>
              <a:gd name="connsiteX36" fmla="*/ 333861 w 916850"/>
              <a:gd name="connsiteY36" fmla="*/ 2892679 h 3235913"/>
              <a:gd name="connsiteX37" fmla="*/ 341917 w 916850"/>
              <a:gd name="connsiteY37" fmla="*/ 2913791 h 3235913"/>
              <a:gd name="connsiteX38" fmla="*/ 350301 w 916850"/>
              <a:gd name="connsiteY38" fmla="*/ 2934777 h 3235913"/>
              <a:gd name="connsiteX39" fmla="*/ 357347 w 916850"/>
              <a:gd name="connsiteY39" fmla="*/ 2955850 h 3235913"/>
              <a:gd name="connsiteX40" fmla="*/ 361390 w 916850"/>
              <a:gd name="connsiteY40" fmla="*/ 2977223 h 3235913"/>
              <a:gd name="connsiteX41" fmla="*/ 361610 w 916850"/>
              <a:gd name="connsiteY41" fmla="*/ 2994059 h 3235913"/>
              <a:gd name="connsiteX42" fmla="*/ 359509 w 916850"/>
              <a:gd name="connsiteY42" fmla="*/ 3011070 h 3235913"/>
              <a:gd name="connsiteX43" fmla="*/ 355557 w 916850"/>
              <a:gd name="connsiteY43" fmla="*/ 3028124 h 3235913"/>
              <a:gd name="connsiteX44" fmla="*/ 350224 w 916850"/>
              <a:gd name="connsiteY44" fmla="*/ 3045089 h 3235913"/>
              <a:gd name="connsiteX45" fmla="*/ 330416 w 916850"/>
              <a:gd name="connsiteY45" fmla="*/ 3090920 h 3235913"/>
              <a:gd name="connsiteX46" fmla="*/ 304002 w 916850"/>
              <a:gd name="connsiteY46" fmla="*/ 3132918 h 3235913"/>
              <a:gd name="connsiteX47" fmla="*/ 271441 w 916850"/>
              <a:gd name="connsiteY47" fmla="*/ 3168964 h 3235913"/>
              <a:gd name="connsiteX48" fmla="*/ 233194 w 916850"/>
              <a:gd name="connsiteY48" fmla="*/ 3196939 h 3235913"/>
              <a:gd name="connsiteX49" fmla="*/ 201749 w 916850"/>
              <a:gd name="connsiteY49" fmla="*/ 3211517 h 3235913"/>
              <a:gd name="connsiteX50" fmla="*/ 168180 w 916850"/>
              <a:gd name="connsiteY50" fmla="*/ 3221951 h 3235913"/>
              <a:gd name="connsiteX51" fmla="*/ 133193 w 916850"/>
              <a:gd name="connsiteY51" fmla="*/ 3229622 h 3235913"/>
              <a:gd name="connsiteX52" fmla="*/ 97497 w 916850"/>
              <a:gd name="connsiteY52" fmla="*/ 3235913 h 3235913"/>
              <a:gd name="connsiteX0" fmla="*/ 138179 w 916850"/>
              <a:gd name="connsiteY0" fmla="*/ 0 h 3235913"/>
              <a:gd name="connsiteX1" fmla="*/ 123344 w 916850"/>
              <a:gd name="connsiteY1" fmla="*/ 80191 h 3235913"/>
              <a:gd name="connsiteX2" fmla="*/ 106809 w 916850"/>
              <a:gd name="connsiteY2" fmla="*/ 160316 h 3235913"/>
              <a:gd name="connsiteX3" fmla="*/ 86871 w 916850"/>
              <a:gd name="connsiteY3" fmla="*/ 240308 h 3235913"/>
              <a:gd name="connsiteX4" fmla="*/ 61831 w 916850"/>
              <a:gd name="connsiteY4" fmla="*/ 320101 h 3235913"/>
              <a:gd name="connsiteX5" fmla="*/ 43491 w 916850"/>
              <a:gd name="connsiteY5" fmla="*/ 369479 h 3235913"/>
              <a:gd name="connsiteX6" fmla="*/ 25255 w 916850"/>
              <a:gd name="connsiteY6" fmla="*/ 418539 h 3235913"/>
              <a:gd name="connsiteX7" fmla="*/ 9849 w 916850"/>
              <a:gd name="connsiteY7" fmla="*/ 467063 h 3235913"/>
              <a:gd name="connsiteX8" fmla="*/ 0 w 916850"/>
              <a:gd name="connsiteY8" fmla="*/ 514835 h 3235913"/>
              <a:gd name="connsiteX9" fmla="*/ 25341 w 916850"/>
              <a:gd name="connsiteY9" fmla="*/ 678231 h 3235913"/>
              <a:gd name="connsiteX10" fmla="*/ 123306 w 916850"/>
              <a:gd name="connsiteY10" fmla="*/ 832100 h 3235913"/>
              <a:gd name="connsiteX11" fmla="*/ 260751 w 916850"/>
              <a:gd name="connsiteY11" fmla="*/ 979275 h 3235913"/>
              <a:gd name="connsiteX12" fmla="*/ 404535 w 916850"/>
              <a:gd name="connsiteY12" fmla="*/ 1122593 h 3235913"/>
              <a:gd name="connsiteX13" fmla="*/ 526925 w 916850"/>
              <a:gd name="connsiteY13" fmla="*/ 1263242 h 3235913"/>
              <a:gd name="connsiteX14" fmla="*/ 630804 w 916850"/>
              <a:gd name="connsiteY14" fmla="*/ 1406591 h 3235913"/>
              <a:gd name="connsiteX15" fmla="*/ 723790 w 916850"/>
              <a:gd name="connsiteY15" fmla="*/ 1556340 h 3235913"/>
              <a:gd name="connsiteX16" fmla="*/ 813502 w 916850"/>
              <a:gd name="connsiteY16" fmla="*/ 1716185 h 3235913"/>
              <a:gd name="connsiteX17" fmla="*/ 856311 w 916850"/>
              <a:gd name="connsiteY17" fmla="*/ 1797376 h 3235913"/>
              <a:gd name="connsiteX18" fmla="*/ 892732 w 916850"/>
              <a:gd name="connsiteY18" fmla="*/ 1880422 h 3235913"/>
              <a:gd name="connsiteX19" fmla="*/ 915375 w 916850"/>
              <a:gd name="connsiteY19" fmla="*/ 1963992 h 3235913"/>
              <a:gd name="connsiteX20" fmla="*/ 916850 w 916850"/>
              <a:gd name="connsiteY20" fmla="*/ 2046756 h 3235913"/>
              <a:gd name="connsiteX21" fmla="*/ 894191 w 916850"/>
              <a:gd name="connsiteY21" fmla="*/ 2122338 h 3235913"/>
              <a:gd name="connsiteX22" fmla="*/ 851302 w 916850"/>
              <a:gd name="connsiteY22" fmla="*/ 2193220 h 3235913"/>
              <a:gd name="connsiteX23" fmla="*/ 793184 w 916850"/>
              <a:gd name="connsiteY23" fmla="*/ 2256589 h 3235913"/>
              <a:gd name="connsiteX24" fmla="*/ 724835 w 916850"/>
              <a:gd name="connsiteY24" fmla="*/ 2309632 h 3235913"/>
              <a:gd name="connsiteX25" fmla="*/ 650703 w 916850"/>
              <a:gd name="connsiteY25" fmla="*/ 2351480 h 3235913"/>
              <a:gd name="connsiteX26" fmla="*/ 575746 w 916850"/>
              <a:gd name="connsiteY26" fmla="*/ 2387648 h 3235913"/>
              <a:gd name="connsiteX27" fmla="*/ 504432 w 916850"/>
              <a:gd name="connsiteY27" fmla="*/ 2425754 h 3235913"/>
              <a:gd name="connsiteX28" fmla="*/ 441229 w 916850"/>
              <a:gd name="connsiteY28" fmla="*/ 2473414 h 3235913"/>
              <a:gd name="connsiteX29" fmla="*/ 388218 w 916850"/>
              <a:gd name="connsiteY29" fmla="*/ 2538902 h 3235913"/>
              <a:gd name="connsiteX30" fmla="*/ 349541 w 916850"/>
              <a:gd name="connsiteY30" fmla="*/ 2617353 h 3235913"/>
              <a:gd name="connsiteX31" fmla="*/ 325941 w 916850"/>
              <a:gd name="connsiteY31" fmla="*/ 2703179 h 3235913"/>
              <a:gd name="connsiteX32" fmla="*/ 318161 w 916850"/>
              <a:gd name="connsiteY32" fmla="*/ 2790793 h 3235913"/>
              <a:gd name="connsiteX33" fmla="*/ 319084 w 916850"/>
              <a:gd name="connsiteY33" fmla="*/ 2816854 h 3235913"/>
              <a:gd name="connsiteX34" fmla="*/ 321815 w 916850"/>
              <a:gd name="connsiteY34" fmla="*/ 2842540 h 3235913"/>
              <a:gd name="connsiteX35" fmla="*/ 326644 w 916850"/>
              <a:gd name="connsiteY35" fmla="*/ 2867824 h 3235913"/>
              <a:gd name="connsiteX36" fmla="*/ 333861 w 916850"/>
              <a:gd name="connsiteY36" fmla="*/ 2892679 h 3235913"/>
              <a:gd name="connsiteX37" fmla="*/ 341917 w 916850"/>
              <a:gd name="connsiteY37" fmla="*/ 2913791 h 3235913"/>
              <a:gd name="connsiteX38" fmla="*/ 350301 w 916850"/>
              <a:gd name="connsiteY38" fmla="*/ 2934777 h 3235913"/>
              <a:gd name="connsiteX39" fmla="*/ 357347 w 916850"/>
              <a:gd name="connsiteY39" fmla="*/ 2955850 h 3235913"/>
              <a:gd name="connsiteX40" fmla="*/ 361390 w 916850"/>
              <a:gd name="connsiteY40" fmla="*/ 2977223 h 3235913"/>
              <a:gd name="connsiteX41" fmla="*/ 361610 w 916850"/>
              <a:gd name="connsiteY41" fmla="*/ 2994059 h 3235913"/>
              <a:gd name="connsiteX42" fmla="*/ 359509 w 916850"/>
              <a:gd name="connsiteY42" fmla="*/ 3011070 h 3235913"/>
              <a:gd name="connsiteX43" fmla="*/ 355557 w 916850"/>
              <a:gd name="connsiteY43" fmla="*/ 3028124 h 3235913"/>
              <a:gd name="connsiteX44" fmla="*/ 350224 w 916850"/>
              <a:gd name="connsiteY44" fmla="*/ 3045089 h 3235913"/>
              <a:gd name="connsiteX45" fmla="*/ 330416 w 916850"/>
              <a:gd name="connsiteY45" fmla="*/ 3090920 h 3235913"/>
              <a:gd name="connsiteX46" fmla="*/ 304002 w 916850"/>
              <a:gd name="connsiteY46" fmla="*/ 3132918 h 3235913"/>
              <a:gd name="connsiteX47" fmla="*/ 271441 w 916850"/>
              <a:gd name="connsiteY47" fmla="*/ 3168964 h 3235913"/>
              <a:gd name="connsiteX48" fmla="*/ 233194 w 916850"/>
              <a:gd name="connsiteY48" fmla="*/ 3196939 h 3235913"/>
              <a:gd name="connsiteX49" fmla="*/ 201749 w 916850"/>
              <a:gd name="connsiteY49" fmla="*/ 3211517 h 3235913"/>
              <a:gd name="connsiteX50" fmla="*/ 168180 w 916850"/>
              <a:gd name="connsiteY50" fmla="*/ 3221951 h 3235913"/>
              <a:gd name="connsiteX51" fmla="*/ 133193 w 916850"/>
              <a:gd name="connsiteY51" fmla="*/ 3229622 h 3235913"/>
              <a:gd name="connsiteX52" fmla="*/ 97497 w 916850"/>
              <a:gd name="connsiteY52" fmla="*/ 3235913 h 3235913"/>
              <a:gd name="connsiteX0" fmla="*/ 138179 w 916850"/>
              <a:gd name="connsiteY0" fmla="*/ 0 h 3235913"/>
              <a:gd name="connsiteX1" fmla="*/ 123344 w 916850"/>
              <a:gd name="connsiteY1" fmla="*/ 80191 h 3235913"/>
              <a:gd name="connsiteX2" fmla="*/ 106809 w 916850"/>
              <a:gd name="connsiteY2" fmla="*/ 160316 h 3235913"/>
              <a:gd name="connsiteX3" fmla="*/ 86871 w 916850"/>
              <a:gd name="connsiteY3" fmla="*/ 240308 h 3235913"/>
              <a:gd name="connsiteX4" fmla="*/ 61831 w 916850"/>
              <a:gd name="connsiteY4" fmla="*/ 320101 h 3235913"/>
              <a:gd name="connsiteX5" fmla="*/ 43491 w 916850"/>
              <a:gd name="connsiteY5" fmla="*/ 369479 h 3235913"/>
              <a:gd name="connsiteX6" fmla="*/ 25255 w 916850"/>
              <a:gd name="connsiteY6" fmla="*/ 418539 h 3235913"/>
              <a:gd name="connsiteX7" fmla="*/ 9849 w 916850"/>
              <a:gd name="connsiteY7" fmla="*/ 467063 h 3235913"/>
              <a:gd name="connsiteX8" fmla="*/ 0 w 916850"/>
              <a:gd name="connsiteY8" fmla="*/ 514835 h 3235913"/>
              <a:gd name="connsiteX9" fmla="*/ 25341 w 916850"/>
              <a:gd name="connsiteY9" fmla="*/ 678231 h 3235913"/>
              <a:gd name="connsiteX10" fmla="*/ 123306 w 916850"/>
              <a:gd name="connsiteY10" fmla="*/ 832100 h 3235913"/>
              <a:gd name="connsiteX11" fmla="*/ 260751 w 916850"/>
              <a:gd name="connsiteY11" fmla="*/ 979275 h 3235913"/>
              <a:gd name="connsiteX12" fmla="*/ 404535 w 916850"/>
              <a:gd name="connsiteY12" fmla="*/ 1122593 h 3235913"/>
              <a:gd name="connsiteX13" fmla="*/ 526925 w 916850"/>
              <a:gd name="connsiteY13" fmla="*/ 1263242 h 3235913"/>
              <a:gd name="connsiteX14" fmla="*/ 630804 w 916850"/>
              <a:gd name="connsiteY14" fmla="*/ 1406591 h 3235913"/>
              <a:gd name="connsiteX15" fmla="*/ 723790 w 916850"/>
              <a:gd name="connsiteY15" fmla="*/ 1556340 h 3235913"/>
              <a:gd name="connsiteX16" fmla="*/ 813502 w 916850"/>
              <a:gd name="connsiteY16" fmla="*/ 1716185 h 3235913"/>
              <a:gd name="connsiteX17" fmla="*/ 856311 w 916850"/>
              <a:gd name="connsiteY17" fmla="*/ 1797376 h 3235913"/>
              <a:gd name="connsiteX18" fmla="*/ 892732 w 916850"/>
              <a:gd name="connsiteY18" fmla="*/ 1880422 h 3235913"/>
              <a:gd name="connsiteX19" fmla="*/ 915375 w 916850"/>
              <a:gd name="connsiteY19" fmla="*/ 1963992 h 3235913"/>
              <a:gd name="connsiteX20" fmla="*/ 916850 w 916850"/>
              <a:gd name="connsiteY20" fmla="*/ 2046756 h 3235913"/>
              <a:gd name="connsiteX21" fmla="*/ 894191 w 916850"/>
              <a:gd name="connsiteY21" fmla="*/ 2122338 h 3235913"/>
              <a:gd name="connsiteX22" fmla="*/ 851302 w 916850"/>
              <a:gd name="connsiteY22" fmla="*/ 2193220 h 3235913"/>
              <a:gd name="connsiteX23" fmla="*/ 793184 w 916850"/>
              <a:gd name="connsiteY23" fmla="*/ 2256589 h 3235913"/>
              <a:gd name="connsiteX24" fmla="*/ 724835 w 916850"/>
              <a:gd name="connsiteY24" fmla="*/ 2309632 h 3235913"/>
              <a:gd name="connsiteX25" fmla="*/ 650703 w 916850"/>
              <a:gd name="connsiteY25" fmla="*/ 2351480 h 3235913"/>
              <a:gd name="connsiteX26" fmla="*/ 575746 w 916850"/>
              <a:gd name="connsiteY26" fmla="*/ 2387648 h 3235913"/>
              <a:gd name="connsiteX27" fmla="*/ 504432 w 916850"/>
              <a:gd name="connsiteY27" fmla="*/ 2425754 h 3235913"/>
              <a:gd name="connsiteX28" fmla="*/ 441229 w 916850"/>
              <a:gd name="connsiteY28" fmla="*/ 2473414 h 3235913"/>
              <a:gd name="connsiteX29" fmla="*/ 388218 w 916850"/>
              <a:gd name="connsiteY29" fmla="*/ 2538902 h 3235913"/>
              <a:gd name="connsiteX30" fmla="*/ 349541 w 916850"/>
              <a:gd name="connsiteY30" fmla="*/ 2617353 h 3235913"/>
              <a:gd name="connsiteX31" fmla="*/ 325941 w 916850"/>
              <a:gd name="connsiteY31" fmla="*/ 2703179 h 3235913"/>
              <a:gd name="connsiteX32" fmla="*/ 318161 w 916850"/>
              <a:gd name="connsiteY32" fmla="*/ 2790793 h 3235913"/>
              <a:gd name="connsiteX33" fmla="*/ 319084 w 916850"/>
              <a:gd name="connsiteY33" fmla="*/ 2816854 h 3235913"/>
              <a:gd name="connsiteX34" fmla="*/ 321815 w 916850"/>
              <a:gd name="connsiteY34" fmla="*/ 2842540 h 3235913"/>
              <a:gd name="connsiteX35" fmla="*/ 326644 w 916850"/>
              <a:gd name="connsiteY35" fmla="*/ 2867824 h 3235913"/>
              <a:gd name="connsiteX36" fmla="*/ 333861 w 916850"/>
              <a:gd name="connsiteY36" fmla="*/ 2892679 h 3235913"/>
              <a:gd name="connsiteX37" fmla="*/ 341917 w 916850"/>
              <a:gd name="connsiteY37" fmla="*/ 2913791 h 3235913"/>
              <a:gd name="connsiteX38" fmla="*/ 350301 w 916850"/>
              <a:gd name="connsiteY38" fmla="*/ 2934777 h 3235913"/>
              <a:gd name="connsiteX39" fmla="*/ 357347 w 916850"/>
              <a:gd name="connsiteY39" fmla="*/ 2955850 h 3235913"/>
              <a:gd name="connsiteX40" fmla="*/ 361390 w 916850"/>
              <a:gd name="connsiteY40" fmla="*/ 2977223 h 3235913"/>
              <a:gd name="connsiteX41" fmla="*/ 361610 w 916850"/>
              <a:gd name="connsiteY41" fmla="*/ 2994059 h 3235913"/>
              <a:gd name="connsiteX42" fmla="*/ 359509 w 916850"/>
              <a:gd name="connsiteY42" fmla="*/ 3011070 h 3235913"/>
              <a:gd name="connsiteX43" fmla="*/ 355557 w 916850"/>
              <a:gd name="connsiteY43" fmla="*/ 3028124 h 3235913"/>
              <a:gd name="connsiteX44" fmla="*/ 350224 w 916850"/>
              <a:gd name="connsiteY44" fmla="*/ 3045089 h 3235913"/>
              <a:gd name="connsiteX45" fmla="*/ 330416 w 916850"/>
              <a:gd name="connsiteY45" fmla="*/ 3090920 h 3235913"/>
              <a:gd name="connsiteX46" fmla="*/ 304002 w 916850"/>
              <a:gd name="connsiteY46" fmla="*/ 3132918 h 3235913"/>
              <a:gd name="connsiteX47" fmla="*/ 271441 w 916850"/>
              <a:gd name="connsiteY47" fmla="*/ 3168964 h 3235913"/>
              <a:gd name="connsiteX48" fmla="*/ 233194 w 916850"/>
              <a:gd name="connsiteY48" fmla="*/ 3196939 h 3235913"/>
              <a:gd name="connsiteX49" fmla="*/ 201749 w 916850"/>
              <a:gd name="connsiteY49" fmla="*/ 3211517 h 3235913"/>
              <a:gd name="connsiteX50" fmla="*/ 168180 w 916850"/>
              <a:gd name="connsiteY50" fmla="*/ 3221951 h 3235913"/>
              <a:gd name="connsiteX51" fmla="*/ 133193 w 916850"/>
              <a:gd name="connsiteY51" fmla="*/ 3229622 h 3235913"/>
              <a:gd name="connsiteX52" fmla="*/ 97497 w 916850"/>
              <a:gd name="connsiteY52" fmla="*/ 3235913 h 3235913"/>
              <a:gd name="connsiteX0" fmla="*/ 138179 w 916850"/>
              <a:gd name="connsiteY0" fmla="*/ 0 h 3235913"/>
              <a:gd name="connsiteX1" fmla="*/ 123344 w 916850"/>
              <a:gd name="connsiteY1" fmla="*/ 80191 h 3235913"/>
              <a:gd name="connsiteX2" fmla="*/ 106809 w 916850"/>
              <a:gd name="connsiteY2" fmla="*/ 160316 h 3235913"/>
              <a:gd name="connsiteX3" fmla="*/ 86871 w 916850"/>
              <a:gd name="connsiteY3" fmla="*/ 240308 h 3235913"/>
              <a:gd name="connsiteX4" fmla="*/ 61831 w 916850"/>
              <a:gd name="connsiteY4" fmla="*/ 320101 h 3235913"/>
              <a:gd name="connsiteX5" fmla="*/ 43491 w 916850"/>
              <a:gd name="connsiteY5" fmla="*/ 369479 h 3235913"/>
              <a:gd name="connsiteX6" fmla="*/ 25255 w 916850"/>
              <a:gd name="connsiteY6" fmla="*/ 418539 h 3235913"/>
              <a:gd name="connsiteX7" fmla="*/ 9849 w 916850"/>
              <a:gd name="connsiteY7" fmla="*/ 467063 h 3235913"/>
              <a:gd name="connsiteX8" fmla="*/ 0 w 916850"/>
              <a:gd name="connsiteY8" fmla="*/ 514835 h 3235913"/>
              <a:gd name="connsiteX9" fmla="*/ 25341 w 916850"/>
              <a:gd name="connsiteY9" fmla="*/ 678231 h 3235913"/>
              <a:gd name="connsiteX10" fmla="*/ 123306 w 916850"/>
              <a:gd name="connsiteY10" fmla="*/ 832100 h 3235913"/>
              <a:gd name="connsiteX11" fmla="*/ 260751 w 916850"/>
              <a:gd name="connsiteY11" fmla="*/ 979275 h 3235913"/>
              <a:gd name="connsiteX12" fmla="*/ 404535 w 916850"/>
              <a:gd name="connsiteY12" fmla="*/ 1122593 h 3235913"/>
              <a:gd name="connsiteX13" fmla="*/ 526925 w 916850"/>
              <a:gd name="connsiteY13" fmla="*/ 1263242 h 3235913"/>
              <a:gd name="connsiteX14" fmla="*/ 630804 w 916850"/>
              <a:gd name="connsiteY14" fmla="*/ 1406591 h 3235913"/>
              <a:gd name="connsiteX15" fmla="*/ 723790 w 916850"/>
              <a:gd name="connsiteY15" fmla="*/ 1556340 h 3235913"/>
              <a:gd name="connsiteX16" fmla="*/ 813502 w 916850"/>
              <a:gd name="connsiteY16" fmla="*/ 1716185 h 3235913"/>
              <a:gd name="connsiteX17" fmla="*/ 856311 w 916850"/>
              <a:gd name="connsiteY17" fmla="*/ 1797376 h 3235913"/>
              <a:gd name="connsiteX18" fmla="*/ 892732 w 916850"/>
              <a:gd name="connsiteY18" fmla="*/ 1880422 h 3235913"/>
              <a:gd name="connsiteX19" fmla="*/ 915375 w 916850"/>
              <a:gd name="connsiteY19" fmla="*/ 1963992 h 3235913"/>
              <a:gd name="connsiteX20" fmla="*/ 916850 w 916850"/>
              <a:gd name="connsiteY20" fmla="*/ 2046756 h 3235913"/>
              <a:gd name="connsiteX21" fmla="*/ 894191 w 916850"/>
              <a:gd name="connsiteY21" fmla="*/ 2122338 h 3235913"/>
              <a:gd name="connsiteX22" fmla="*/ 851302 w 916850"/>
              <a:gd name="connsiteY22" fmla="*/ 2193220 h 3235913"/>
              <a:gd name="connsiteX23" fmla="*/ 793184 w 916850"/>
              <a:gd name="connsiteY23" fmla="*/ 2256589 h 3235913"/>
              <a:gd name="connsiteX24" fmla="*/ 724835 w 916850"/>
              <a:gd name="connsiteY24" fmla="*/ 2309632 h 3235913"/>
              <a:gd name="connsiteX25" fmla="*/ 650703 w 916850"/>
              <a:gd name="connsiteY25" fmla="*/ 2351480 h 3235913"/>
              <a:gd name="connsiteX26" fmla="*/ 575746 w 916850"/>
              <a:gd name="connsiteY26" fmla="*/ 2387648 h 3235913"/>
              <a:gd name="connsiteX27" fmla="*/ 504432 w 916850"/>
              <a:gd name="connsiteY27" fmla="*/ 2425754 h 3235913"/>
              <a:gd name="connsiteX28" fmla="*/ 441229 w 916850"/>
              <a:gd name="connsiteY28" fmla="*/ 2473414 h 3235913"/>
              <a:gd name="connsiteX29" fmla="*/ 388218 w 916850"/>
              <a:gd name="connsiteY29" fmla="*/ 2538902 h 3235913"/>
              <a:gd name="connsiteX30" fmla="*/ 349541 w 916850"/>
              <a:gd name="connsiteY30" fmla="*/ 2617353 h 3235913"/>
              <a:gd name="connsiteX31" fmla="*/ 325941 w 916850"/>
              <a:gd name="connsiteY31" fmla="*/ 2703179 h 3235913"/>
              <a:gd name="connsiteX32" fmla="*/ 318161 w 916850"/>
              <a:gd name="connsiteY32" fmla="*/ 2790793 h 3235913"/>
              <a:gd name="connsiteX33" fmla="*/ 319084 w 916850"/>
              <a:gd name="connsiteY33" fmla="*/ 2816854 h 3235913"/>
              <a:gd name="connsiteX34" fmla="*/ 321815 w 916850"/>
              <a:gd name="connsiteY34" fmla="*/ 2842540 h 3235913"/>
              <a:gd name="connsiteX35" fmla="*/ 326644 w 916850"/>
              <a:gd name="connsiteY35" fmla="*/ 2867824 h 3235913"/>
              <a:gd name="connsiteX36" fmla="*/ 333861 w 916850"/>
              <a:gd name="connsiteY36" fmla="*/ 2892679 h 3235913"/>
              <a:gd name="connsiteX37" fmla="*/ 341917 w 916850"/>
              <a:gd name="connsiteY37" fmla="*/ 2913791 h 3235913"/>
              <a:gd name="connsiteX38" fmla="*/ 350301 w 916850"/>
              <a:gd name="connsiteY38" fmla="*/ 2934777 h 3235913"/>
              <a:gd name="connsiteX39" fmla="*/ 357347 w 916850"/>
              <a:gd name="connsiteY39" fmla="*/ 2955850 h 3235913"/>
              <a:gd name="connsiteX40" fmla="*/ 361390 w 916850"/>
              <a:gd name="connsiteY40" fmla="*/ 2977223 h 3235913"/>
              <a:gd name="connsiteX41" fmla="*/ 361610 w 916850"/>
              <a:gd name="connsiteY41" fmla="*/ 2994059 h 3235913"/>
              <a:gd name="connsiteX42" fmla="*/ 359509 w 916850"/>
              <a:gd name="connsiteY42" fmla="*/ 3011070 h 3235913"/>
              <a:gd name="connsiteX43" fmla="*/ 355557 w 916850"/>
              <a:gd name="connsiteY43" fmla="*/ 3028124 h 3235913"/>
              <a:gd name="connsiteX44" fmla="*/ 350224 w 916850"/>
              <a:gd name="connsiteY44" fmla="*/ 3045089 h 3235913"/>
              <a:gd name="connsiteX45" fmla="*/ 330416 w 916850"/>
              <a:gd name="connsiteY45" fmla="*/ 3090920 h 3235913"/>
              <a:gd name="connsiteX46" fmla="*/ 304002 w 916850"/>
              <a:gd name="connsiteY46" fmla="*/ 3132918 h 3235913"/>
              <a:gd name="connsiteX47" fmla="*/ 271441 w 916850"/>
              <a:gd name="connsiteY47" fmla="*/ 3168964 h 3235913"/>
              <a:gd name="connsiteX48" fmla="*/ 233194 w 916850"/>
              <a:gd name="connsiteY48" fmla="*/ 3196939 h 3235913"/>
              <a:gd name="connsiteX49" fmla="*/ 201749 w 916850"/>
              <a:gd name="connsiteY49" fmla="*/ 3211517 h 3235913"/>
              <a:gd name="connsiteX50" fmla="*/ 168180 w 916850"/>
              <a:gd name="connsiteY50" fmla="*/ 3221951 h 3235913"/>
              <a:gd name="connsiteX51" fmla="*/ 133193 w 916850"/>
              <a:gd name="connsiteY51" fmla="*/ 3229622 h 3235913"/>
              <a:gd name="connsiteX52" fmla="*/ 97497 w 916850"/>
              <a:gd name="connsiteY52" fmla="*/ 3235913 h 3235913"/>
              <a:gd name="connsiteX0" fmla="*/ 138179 w 916850"/>
              <a:gd name="connsiteY0" fmla="*/ 0 h 3235913"/>
              <a:gd name="connsiteX1" fmla="*/ 123344 w 916850"/>
              <a:gd name="connsiteY1" fmla="*/ 80191 h 3235913"/>
              <a:gd name="connsiteX2" fmla="*/ 106809 w 916850"/>
              <a:gd name="connsiteY2" fmla="*/ 160316 h 3235913"/>
              <a:gd name="connsiteX3" fmla="*/ 86871 w 916850"/>
              <a:gd name="connsiteY3" fmla="*/ 240308 h 3235913"/>
              <a:gd name="connsiteX4" fmla="*/ 61831 w 916850"/>
              <a:gd name="connsiteY4" fmla="*/ 320101 h 3235913"/>
              <a:gd name="connsiteX5" fmla="*/ 43491 w 916850"/>
              <a:gd name="connsiteY5" fmla="*/ 369479 h 3235913"/>
              <a:gd name="connsiteX6" fmla="*/ 25255 w 916850"/>
              <a:gd name="connsiteY6" fmla="*/ 418539 h 3235913"/>
              <a:gd name="connsiteX7" fmla="*/ 9849 w 916850"/>
              <a:gd name="connsiteY7" fmla="*/ 467063 h 3235913"/>
              <a:gd name="connsiteX8" fmla="*/ 0 w 916850"/>
              <a:gd name="connsiteY8" fmla="*/ 514835 h 3235913"/>
              <a:gd name="connsiteX9" fmla="*/ 25341 w 916850"/>
              <a:gd name="connsiteY9" fmla="*/ 678231 h 3235913"/>
              <a:gd name="connsiteX10" fmla="*/ 123306 w 916850"/>
              <a:gd name="connsiteY10" fmla="*/ 832100 h 3235913"/>
              <a:gd name="connsiteX11" fmla="*/ 260751 w 916850"/>
              <a:gd name="connsiteY11" fmla="*/ 979275 h 3235913"/>
              <a:gd name="connsiteX12" fmla="*/ 404535 w 916850"/>
              <a:gd name="connsiteY12" fmla="*/ 1122593 h 3235913"/>
              <a:gd name="connsiteX13" fmla="*/ 526925 w 916850"/>
              <a:gd name="connsiteY13" fmla="*/ 1263242 h 3235913"/>
              <a:gd name="connsiteX14" fmla="*/ 630804 w 916850"/>
              <a:gd name="connsiteY14" fmla="*/ 1406591 h 3235913"/>
              <a:gd name="connsiteX15" fmla="*/ 723790 w 916850"/>
              <a:gd name="connsiteY15" fmla="*/ 1556340 h 3235913"/>
              <a:gd name="connsiteX16" fmla="*/ 813502 w 916850"/>
              <a:gd name="connsiteY16" fmla="*/ 1716185 h 3235913"/>
              <a:gd name="connsiteX17" fmla="*/ 856311 w 916850"/>
              <a:gd name="connsiteY17" fmla="*/ 1797376 h 3235913"/>
              <a:gd name="connsiteX18" fmla="*/ 892732 w 916850"/>
              <a:gd name="connsiteY18" fmla="*/ 1880422 h 3235913"/>
              <a:gd name="connsiteX19" fmla="*/ 915375 w 916850"/>
              <a:gd name="connsiteY19" fmla="*/ 1963992 h 3235913"/>
              <a:gd name="connsiteX20" fmla="*/ 916850 w 916850"/>
              <a:gd name="connsiteY20" fmla="*/ 2046756 h 3235913"/>
              <a:gd name="connsiteX21" fmla="*/ 894191 w 916850"/>
              <a:gd name="connsiteY21" fmla="*/ 2122338 h 3235913"/>
              <a:gd name="connsiteX22" fmla="*/ 851302 w 916850"/>
              <a:gd name="connsiteY22" fmla="*/ 2193220 h 3235913"/>
              <a:gd name="connsiteX23" fmla="*/ 793184 w 916850"/>
              <a:gd name="connsiteY23" fmla="*/ 2256589 h 3235913"/>
              <a:gd name="connsiteX24" fmla="*/ 724835 w 916850"/>
              <a:gd name="connsiteY24" fmla="*/ 2309632 h 3235913"/>
              <a:gd name="connsiteX25" fmla="*/ 650703 w 916850"/>
              <a:gd name="connsiteY25" fmla="*/ 2351480 h 3235913"/>
              <a:gd name="connsiteX26" fmla="*/ 575746 w 916850"/>
              <a:gd name="connsiteY26" fmla="*/ 2387648 h 3235913"/>
              <a:gd name="connsiteX27" fmla="*/ 504432 w 916850"/>
              <a:gd name="connsiteY27" fmla="*/ 2425754 h 3235913"/>
              <a:gd name="connsiteX28" fmla="*/ 441229 w 916850"/>
              <a:gd name="connsiteY28" fmla="*/ 2473414 h 3235913"/>
              <a:gd name="connsiteX29" fmla="*/ 388218 w 916850"/>
              <a:gd name="connsiteY29" fmla="*/ 2538902 h 3235913"/>
              <a:gd name="connsiteX30" fmla="*/ 349541 w 916850"/>
              <a:gd name="connsiteY30" fmla="*/ 2617353 h 3235913"/>
              <a:gd name="connsiteX31" fmla="*/ 325941 w 916850"/>
              <a:gd name="connsiteY31" fmla="*/ 2703179 h 3235913"/>
              <a:gd name="connsiteX32" fmla="*/ 318161 w 916850"/>
              <a:gd name="connsiteY32" fmla="*/ 2790793 h 3235913"/>
              <a:gd name="connsiteX33" fmla="*/ 319084 w 916850"/>
              <a:gd name="connsiteY33" fmla="*/ 2816854 h 3235913"/>
              <a:gd name="connsiteX34" fmla="*/ 321815 w 916850"/>
              <a:gd name="connsiteY34" fmla="*/ 2842540 h 3235913"/>
              <a:gd name="connsiteX35" fmla="*/ 326644 w 916850"/>
              <a:gd name="connsiteY35" fmla="*/ 2867824 h 3235913"/>
              <a:gd name="connsiteX36" fmla="*/ 333861 w 916850"/>
              <a:gd name="connsiteY36" fmla="*/ 2892679 h 3235913"/>
              <a:gd name="connsiteX37" fmla="*/ 341917 w 916850"/>
              <a:gd name="connsiteY37" fmla="*/ 2913791 h 3235913"/>
              <a:gd name="connsiteX38" fmla="*/ 350301 w 916850"/>
              <a:gd name="connsiteY38" fmla="*/ 2934777 h 3235913"/>
              <a:gd name="connsiteX39" fmla="*/ 357347 w 916850"/>
              <a:gd name="connsiteY39" fmla="*/ 2955850 h 3235913"/>
              <a:gd name="connsiteX40" fmla="*/ 361390 w 916850"/>
              <a:gd name="connsiteY40" fmla="*/ 2977223 h 3235913"/>
              <a:gd name="connsiteX41" fmla="*/ 361610 w 916850"/>
              <a:gd name="connsiteY41" fmla="*/ 2994059 h 3235913"/>
              <a:gd name="connsiteX42" fmla="*/ 359509 w 916850"/>
              <a:gd name="connsiteY42" fmla="*/ 3011070 h 3235913"/>
              <a:gd name="connsiteX43" fmla="*/ 355557 w 916850"/>
              <a:gd name="connsiteY43" fmla="*/ 3028124 h 3235913"/>
              <a:gd name="connsiteX44" fmla="*/ 350224 w 916850"/>
              <a:gd name="connsiteY44" fmla="*/ 3045089 h 3235913"/>
              <a:gd name="connsiteX45" fmla="*/ 330416 w 916850"/>
              <a:gd name="connsiteY45" fmla="*/ 3090920 h 3235913"/>
              <a:gd name="connsiteX46" fmla="*/ 304002 w 916850"/>
              <a:gd name="connsiteY46" fmla="*/ 3132918 h 3235913"/>
              <a:gd name="connsiteX47" fmla="*/ 271441 w 916850"/>
              <a:gd name="connsiteY47" fmla="*/ 3168964 h 3235913"/>
              <a:gd name="connsiteX48" fmla="*/ 233194 w 916850"/>
              <a:gd name="connsiteY48" fmla="*/ 3196939 h 3235913"/>
              <a:gd name="connsiteX49" fmla="*/ 201749 w 916850"/>
              <a:gd name="connsiteY49" fmla="*/ 3211517 h 3235913"/>
              <a:gd name="connsiteX50" fmla="*/ 168180 w 916850"/>
              <a:gd name="connsiteY50" fmla="*/ 3221951 h 3235913"/>
              <a:gd name="connsiteX51" fmla="*/ 133193 w 916850"/>
              <a:gd name="connsiteY51" fmla="*/ 3229622 h 3235913"/>
              <a:gd name="connsiteX52" fmla="*/ 97497 w 916850"/>
              <a:gd name="connsiteY52" fmla="*/ 3235913 h 3235913"/>
              <a:gd name="connsiteX0" fmla="*/ 138670 w 917341"/>
              <a:gd name="connsiteY0" fmla="*/ 0 h 3235913"/>
              <a:gd name="connsiteX1" fmla="*/ 123835 w 917341"/>
              <a:gd name="connsiteY1" fmla="*/ 80191 h 3235913"/>
              <a:gd name="connsiteX2" fmla="*/ 107300 w 917341"/>
              <a:gd name="connsiteY2" fmla="*/ 160316 h 3235913"/>
              <a:gd name="connsiteX3" fmla="*/ 87362 w 917341"/>
              <a:gd name="connsiteY3" fmla="*/ 240308 h 3235913"/>
              <a:gd name="connsiteX4" fmla="*/ 62322 w 917341"/>
              <a:gd name="connsiteY4" fmla="*/ 320101 h 3235913"/>
              <a:gd name="connsiteX5" fmla="*/ 43982 w 917341"/>
              <a:gd name="connsiteY5" fmla="*/ 369479 h 3235913"/>
              <a:gd name="connsiteX6" fmla="*/ 25746 w 917341"/>
              <a:gd name="connsiteY6" fmla="*/ 418539 h 3235913"/>
              <a:gd name="connsiteX7" fmla="*/ 10340 w 917341"/>
              <a:gd name="connsiteY7" fmla="*/ 467063 h 3235913"/>
              <a:gd name="connsiteX8" fmla="*/ 491 w 917341"/>
              <a:gd name="connsiteY8" fmla="*/ 514835 h 3235913"/>
              <a:gd name="connsiteX9" fmla="*/ 25832 w 917341"/>
              <a:gd name="connsiteY9" fmla="*/ 678231 h 3235913"/>
              <a:gd name="connsiteX10" fmla="*/ 123797 w 917341"/>
              <a:gd name="connsiteY10" fmla="*/ 832100 h 3235913"/>
              <a:gd name="connsiteX11" fmla="*/ 261242 w 917341"/>
              <a:gd name="connsiteY11" fmla="*/ 979275 h 3235913"/>
              <a:gd name="connsiteX12" fmla="*/ 405026 w 917341"/>
              <a:gd name="connsiteY12" fmla="*/ 1122593 h 3235913"/>
              <a:gd name="connsiteX13" fmla="*/ 527416 w 917341"/>
              <a:gd name="connsiteY13" fmla="*/ 1263242 h 3235913"/>
              <a:gd name="connsiteX14" fmla="*/ 631295 w 917341"/>
              <a:gd name="connsiteY14" fmla="*/ 1406591 h 3235913"/>
              <a:gd name="connsiteX15" fmla="*/ 724281 w 917341"/>
              <a:gd name="connsiteY15" fmla="*/ 1556340 h 3235913"/>
              <a:gd name="connsiteX16" fmla="*/ 813993 w 917341"/>
              <a:gd name="connsiteY16" fmla="*/ 1716185 h 3235913"/>
              <a:gd name="connsiteX17" fmla="*/ 856802 w 917341"/>
              <a:gd name="connsiteY17" fmla="*/ 1797376 h 3235913"/>
              <a:gd name="connsiteX18" fmla="*/ 893223 w 917341"/>
              <a:gd name="connsiteY18" fmla="*/ 1880422 h 3235913"/>
              <a:gd name="connsiteX19" fmla="*/ 915866 w 917341"/>
              <a:gd name="connsiteY19" fmla="*/ 1963992 h 3235913"/>
              <a:gd name="connsiteX20" fmla="*/ 917341 w 917341"/>
              <a:gd name="connsiteY20" fmla="*/ 2046756 h 3235913"/>
              <a:gd name="connsiteX21" fmla="*/ 894682 w 917341"/>
              <a:gd name="connsiteY21" fmla="*/ 2122338 h 3235913"/>
              <a:gd name="connsiteX22" fmla="*/ 851793 w 917341"/>
              <a:gd name="connsiteY22" fmla="*/ 2193220 h 3235913"/>
              <a:gd name="connsiteX23" fmla="*/ 793675 w 917341"/>
              <a:gd name="connsiteY23" fmla="*/ 2256589 h 3235913"/>
              <a:gd name="connsiteX24" fmla="*/ 725326 w 917341"/>
              <a:gd name="connsiteY24" fmla="*/ 2309632 h 3235913"/>
              <a:gd name="connsiteX25" fmla="*/ 651194 w 917341"/>
              <a:gd name="connsiteY25" fmla="*/ 2351480 h 3235913"/>
              <a:gd name="connsiteX26" fmla="*/ 576237 w 917341"/>
              <a:gd name="connsiteY26" fmla="*/ 2387648 h 3235913"/>
              <a:gd name="connsiteX27" fmla="*/ 504923 w 917341"/>
              <a:gd name="connsiteY27" fmla="*/ 2425754 h 3235913"/>
              <a:gd name="connsiteX28" fmla="*/ 441720 w 917341"/>
              <a:gd name="connsiteY28" fmla="*/ 2473414 h 3235913"/>
              <a:gd name="connsiteX29" fmla="*/ 388709 w 917341"/>
              <a:gd name="connsiteY29" fmla="*/ 2538902 h 3235913"/>
              <a:gd name="connsiteX30" fmla="*/ 350032 w 917341"/>
              <a:gd name="connsiteY30" fmla="*/ 2617353 h 3235913"/>
              <a:gd name="connsiteX31" fmla="*/ 326432 w 917341"/>
              <a:gd name="connsiteY31" fmla="*/ 2703179 h 3235913"/>
              <a:gd name="connsiteX32" fmla="*/ 318652 w 917341"/>
              <a:gd name="connsiteY32" fmla="*/ 2790793 h 3235913"/>
              <a:gd name="connsiteX33" fmla="*/ 319575 w 917341"/>
              <a:gd name="connsiteY33" fmla="*/ 2816854 h 3235913"/>
              <a:gd name="connsiteX34" fmla="*/ 322306 w 917341"/>
              <a:gd name="connsiteY34" fmla="*/ 2842540 h 3235913"/>
              <a:gd name="connsiteX35" fmla="*/ 327135 w 917341"/>
              <a:gd name="connsiteY35" fmla="*/ 2867824 h 3235913"/>
              <a:gd name="connsiteX36" fmla="*/ 334352 w 917341"/>
              <a:gd name="connsiteY36" fmla="*/ 2892679 h 3235913"/>
              <a:gd name="connsiteX37" fmla="*/ 342408 w 917341"/>
              <a:gd name="connsiteY37" fmla="*/ 2913791 h 3235913"/>
              <a:gd name="connsiteX38" fmla="*/ 350792 w 917341"/>
              <a:gd name="connsiteY38" fmla="*/ 2934777 h 3235913"/>
              <a:gd name="connsiteX39" fmla="*/ 357838 w 917341"/>
              <a:gd name="connsiteY39" fmla="*/ 2955850 h 3235913"/>
              <a:gd name="connsiteX40" fmla="*/ 361881 w 917341"/>
              <a:gd name="connsiteY40" fmla="*/ 2977223 h 3235913"/>
              <a:gd name="connsiteX41" fmla="*/ 362101 w 917341"/>
              <a:gd name="connsiteY41" fmla="*/ 2994059 h 3235913"/>
              <a:gd name="connsiteX42" fmla="*/ 360000 w 917341"/>
              <a:gd name="connsiteY42" fmla="*/ 3011070 h 3235913"/>
              <a:gd name="connsiteX43" fmla="*/ 356048 w 917341"/>
              <a:gd name="connsiteY43" fmla="*/ 3028124 h 3235913"/>
              <a:gd name="connsiteX44" fmla="*/ 350715 w 917341"/>
              <a:gd name="connsiteY44" fmla="*/ 3045089 h 3235913"/>
              <a:gd name="connsiteX45" fmla="*/ 330907 w 917341"/>
              <a:gd name="connsiteY45" fmla="*/ 3090920 h 3235913"/>
              <a:gd name="connsiteX46" fmla="*/ 304493 w 917341"/>
              <a:gd name="connsiteY46" fmla="*/ 3132918 h 3235913"/>
              <a:gd name="connsiteX47" fmla="*/ 271932 w 917341"/>
              <a:gd name="connsiteY47" fmla="*/ 3168964 h 3235913"/>
              <a:gd name="connsiteX48" fmla="*/ 233685 w 917341"/>
              <a:gd name="connsiteY48" fmla="*/ 3196939 h 3235913"/>
              <a:gd name="connsiteX49" fmla="*/ 202240 w 917341"/>
              <a:gd name="connsiteY49" fmla="*/ 3211517 h 3235913"/>
              <a:gd name="connsiteX50" fmla="*/ 168671 w 917341"/>
              <a:gd name="connsiteY50" fmla="*/ 3221951 h 3235913"/>
              <a:gd name="connsiteX51" fmla="*/ 133684 w 917341"/>
              <a:gd name="connsiteY51" fmla="*/ 3229622 h 3235913"/>
              <a:gd name="connsiteX52" fmla="*/ 97988 w 917341"/>
              <a:gd name="connsiteY52" fmla="*/ 3235913 h 3235913"/>
              <a:gd name="connsiteX0" fmla="*/ 138670 w 917341"/>
              <a:gd name="connsiteY0" fmla="*/ 0 h 3235913"/>
              <a:gd name="connsiteX1" fmla="*/ 123835 w 917341"/>
              <a:gd name="connsiteY1" fmla="*/ 80191 h 3235913"/>
              <a:gd name="connsiteX2" fmla="*/ 107300 w 917341"/>
              <a:gd name="connsiteY2" fmla="*/ 160316 h 3235913"/>
              <a:gd name="connsiteX3" fmla="*/ 87362 w 917341"/>
              <a:gd name="connsiteY3" fmla="*/ 240308 h 3235913"/>
              <a:gd name="connsiteX4" fmla="*/ 62322 w 917341"/>
              <a:gd name="connsiteY4" fmla="*/ 320101 h 3235913"/>
              <a:gd name="connsiteX5" fmla="*/ 43982 w 917341"/>
              <a:gd name="connsiteY5" fmla="*/ 369479 h 3235913"/>
              <a:gd name="connsiteX6" fmla="*/ 25746 w 917341"/>
              <a:gd name="connsiteY6" fmla="*/ 418539 h 3235913"/>
              <a:gd name="connsiteX7" fmla="*/ 10340 w 917341"/>
              <a:gd name="connsiteY7" fmla="*/ 467063 h 3235913"/>
              <a:gd name="connsiteX8" fmla="*/ 491 w 917341"/>
              <a:gd name="connsiteY8" fmla="*/ 514835 h 3235913"/>
              <a:gd name="connsiteX9" fmla="*/ 25832 w 917341"/>
              <a:gd name="connsiteY9" fmla="*/ 678231 h 3235913"/>
              <a:gd name="connsiteX10" fmla="*/ 123797 w 917341"/>
              <a:gd name="connsiteY10" fmla="*/ 832100 h 3235913"/>
              <a:gd name="connsiteX11" fmla="*/ 261242 w 917341"/>
              <a:gd name="connsiteY11" fmla="*/ 979275 h 3235913"/>
              <a:gd name="connsiteX12" fmla="*/ 405026 w 917341"/>
              <a:gd name="connsiteY12" fmla="*/ 1122593 h 3235913"/>
              <a:gd name="connsiteX13" fmla="*/ 527416 w 917341"/>
              <a:gd name="connsiteY13" fmla="*/ 1263242 h 3235913"/>
              <a:gd name="connsiteX14" fmla="*/ 631295 w 917341"/>
              <a:gd name="connsiteY14" fmla="*/ 1406591 h 3235913"/>
              <a:gd name="connsiteX15" fmla="*/ 724281 w 917341"/>
              <a:gd name="connsiteY15" fmla="*/ 1556340 h 3235913"/>
              <a:gd name="connsiteX16" fmla="*/ 813993 w 917341"/>
              <a:gd name="connsiteY16" fmla="*/ 1716185 h 3235913"/>
              <a:gd name="connsiteX17" fmla="*/ 856802 w 917341"/>
              <a:gd name="connsiteY17" fmla="*/ 1797376 h 3235913"/>
              <a:gd name="connsiteX18" fmla="*/ 893223 w 917341"/>
              <a:gd name="connsiteY18" fmla="*/ 1880422 h 3235913"/>
              <a:gd name="connsiteX19" fmla="*/ 915866 w 917341"/>
              <a:gd name="connsiteY19" fmla="*/ 1963992 h 3235913"/>
              <a:gd name="connsiteX20" fmla="*/ 917341 w 917341"/>
              <a:gd name="connsiteY20" fmla="*/ 2046756 h 3235913"/>
              <a:gd name="connsiteX21" fmla="*/ 894682 w 917341"/>
              <a:gd name="connsiteY21" fmla="*/ 2122338 h 3235913"/>
              <a:gd name="connsiteX22" fmla="*/ 851793 w 917341"/>
              <a:gd name="connsiteY22" fmla="*/ 2193220 h 3235913"/>
              <a:gd name="connsiteX23" fmla="*/ 793675 w 917341"/>
              <a:gd name="connsiteY23" fmla="*/ 2256589 h 3235913"/>
              <a:gd name="connsiteX24" fmla="*/ 725326 w 917341"/>
              <a:gd name="connsiteY24" fmla="*/ 2309632 h 3235913"/>
              <a:gd name="connsiteX25" fmla="*/ 651194 w 917341"/>
              <a:gd name="connsiteY25" fmla="*/ 2351480 h 3235913"/>
              <a:gd name="connsiteX26" fmla="*/ 576237 w 917341"/>
              <a:gd name="connsiteY26" fmla="*/ 2387648 h 3235913"/>
              <a:gd name="connsiteX27" fmla="*/ 504923 w 917341"/>
              <a:gd name="connsiteY27" fmla="*/ 2425754 h 3235913"/>
              <a:gd name="connsiteX28" fmla="*/ 441720 w 917341"/>
              <a:gd name="connsiteY28" fmla="*/ 2473414 h 3235913"/>
              <a:gd name="connsiteX29" fmla="*/ 388709 w 917341"/>
              <a:gd name="connsiteY29" fmla="*/ 2538902 h 3235913"/>
              <a:gd name="connsiteX30" fmla="*/ 350032 w 917341"/>
              <a:gd name="connsiteY30" fmla="*/ 2617353 h 3235913"/>
              <a:gd name="connsiteX31" fmla="*/ 326432 w 917341"/>
              <a:gd name="connsiteY31" fmla="*/ 2703179 h 3235913"/>
              <a:gd name="connsiteX32" fmla="*/ 318652 w 917341"/>
              <a:gd name="connsiteY32" fmla="*/ 2790793 h 3235913"/>
              <a:gd name="connsiteX33" fmla="*/ 319575 w 917341"/>
              <a:gd name="connsiteY33" fmla="*/ 2816854 h 3235913"/>
              <a:gd name="connsiteX34" fmla="*/ 322306 w 917341"/>
              <a:gd name="connsiteY34" fmla="*/ 2842540 h 3235913"/>
              <a:gd name="connsiteX35" fmla="*/ 327135 w 917341"/>
              <a:gd name="connsiteY35" fmla="*/ 2867824 h 3235913"/>
              <a:gd name="connsiteX36" fmla="*/ 334352 w 917341"/>
              <a:gd name="connsiteY36" fmla="*/ 2892679 h 3235913"/>
              <a:gd name="connsiteX37" fmla="*/ 342408 w 917341"/>
              <a:gd name="connsiteY37" fmla="*/ 2913791 h 3235913"/>
              <a:gd name="connsiteX38" fmla="*/ 350792 w 917341"/>
              <a:gd name="connsiteY38" fmla="*/ 2934777 h 3235913"/>
              <a:gd name="connsiteX39" fmla="*/ 357838 w 917341"/>
              <a:gd name="connsiteY39" fmla="*/ 2955850 h 3235913"/>
              <a:gd name="connsiteX40" fmla="*/ 361881 w 917341"/>
              <a:gd name="connsiteY40" fmla="*/ 2977223 h 3235913"/>
              <a:gd name="connsiteX41" fmla="*/ 362101 w 917341"/>
              <a:gd name="connsiteY41" fmla="*/ 2994059 h 3235913"/>
              <a:gd name="connsiteX42" fmla="*/ 360000 w 917341"/>
              <a:gd name="connsiteY42" fmla="*/ 3011070 h 3235913"/>
              <a:gd name="connsiteX43" fmla="*/ 356048 w 917341"/>
              <a:gd name="connsiteY43" fmla="*/ 3028124 h 3235913"/>
              <a:gd name="connsiteX44" fmla="*/ 350715 w 917341"/>
              <a:gd name="connsiteY44" fmla="*/ 3045089 h 3235913"/>
              <a:gd name="connsiteX45" fmla="*/ 330907 w 917341"/>
              <a:gd name="connsiteY45" fmla="*/ 3090920 h 3235913"/>
              <a:gd name="connsiteX46" fmla="*/ 304493 w 917341"/>
              <a:gd name="connsiteY46" fmla="*/ 3132918 h 3235913"/>
              <a:gd name="connsiteX47" fmla="*/ 271932 w 917341"/>
              <a:gd name="connsiteY47" fmla="*/ 3168964 h 3235913"/>
              <a:gd name="connsiteX48" fmla="*/ 233685 w 917341"/>
              <a:gd name="connsiteY48" fmla="*/ 3196939 h 3235913"/>
              <a:gd name="connsiteX49" fmla="*/ 202240 w 917341"/>
              <a:gd name="connsiteY49" fmla="*/ 3211517 h 3235913"/>
              <a:gd name="connsiteX50" fmla="*/ 168671 w 917341"/>
              <a:gd name="connsiteY50" fmla="*/ 3221951 h 3235913"/>
              <a:gd name="connsiteX51" fmla="*/ 133684 w 917341"/>
              <a:gd name="connsiteY51" fmla="*/ 3229622 h 3235913"/>
              <a:gd name="connsiteX52" fmla="*/ 97988 w 917341"/>
              <a:gd name="connsiteY52" fmla="*/ 3235913 h 3235913"/>
              <a:gd name="connsiteX0" fmla="*/ 138670 w 917341"/>
              <a:gd name="connsiteY0" fmla="*/ 0 h 3235913"/>
              <a:gd name="connsiteX1" fmla="*/ 123835 w 917341"/>
              <a:gd name="connsiteY1" fmla="*/ 80191 h 3235913"/>
              <a:gd name="connsiteX2" fmla="*/ 107300 w 917341"/>
              <a:gd name="connsiteY2" fmla="*/ 160316 h 3235913"/>
              <a:gd name="connsiteX3" fmla="*/ 87362 w 917341"/>
              <a:gd name="connsiteY3" fmla="*/ 240308 h 3235913"/>
              <a:gd name="connsiteX4" fmla="*/ 62322 w 917341"/>
              <a:gd name="connsiteY4" fmla="*/ 320101 h 3235913"/>
              <a:gd name="connsiteX5" fmla="*/ 43982 w 917341"/>
              <a:gd name="connsiteY5" fmla="*/ 369479 h 3235913"/>
              <a:gd name="connsiteX6" fmla="*/ 25746 w 917341"/>
              <a:gd name="connsiteY6" fmla="*/ 418539 h 3235913"/>
              <a:gd name="connsiteX7" fmla="*/ 10340 w 917341"/>
              <a:gd name="connsiteY7" fmla="*/ 467063 h 3235913"/>
              <a:gd name="connsiteX8" fmla="*/ 491 w 917341"/>
              <a:gd name="connsiteY8" fmla="*/ 514835 h 3235913"/>
              <a:gd name="connsiteX9" fmla="*/ 25832 w 917341"/>
              <a:gd name="connsiteY9" fmla="*/ 678231 h 3235913"/>
              <a:gd name="connsiteX10" fmla="*/ 123797 w 917341"/>
              <a:gd name="connsiteY10" fmla="*/ 832100 h 3235913"/>
              <a:gd name="connsiteX11" fmla="*/ 261242 w 917341"/>
              <a:gd name="connsiteY11" fmla="*/ 979275 h 3235913"/>
              <a:gd name="connsiteX12" fmla="*/ 405026 w 917341"/>
              <a:gd name="connsiteY12" fmla="*/ 1122593 h 3235913"/>
              <a:gd name="connsiteX13" fmla="*/ 527416 w 917341"/>
              <a:gd name="connsiteY13" fmla="*/ 1263242 h 3235913"/>
              <a:gd name="connsiteX14" fmla="*/ 631295 w 917341"/>
              <a:gd name="connsiteY14" fmla="*/ 1406591 h 3235913"/>
              <a:gd name="connsiteX15" fmla="*/ 724281 w 917341"/>
              <a:gd name="connsiteY15" fmla="*/ 1556340 h 3235913"/>
              <a:gd name="connsiteX16" fmla="*/ 813993 w 917341"/>
              <a:gd name="connsiteY16" fmla="*/ 1716185 h 3235913"/>
              <a:gd name="connsiteX17" fmla="*/ 856802 w 917341"/>
              <a:gd name="connsiteY17" fmla="*/ 1797376 h 3235913"/>
              <a:gd name="connsiteX18" fmla="*/ 893223 w 917341"/>
              <a:gd name="connsiteY18" fmla="*/ 1880422 h 3235913"/>
              <a:gd name="connsiteX19" fmla="*/ 915866 w 917341"/>
              <a:gd name="connsiteY19" fmla="*/ 1963992 h 3235913"/>
              <a:gd name="connsiteX20" fmla="*/ 917341 w 917341"/>
              <a:gd name="connsiteY20" fmla="*/ 2046756 h 3235913"/>
              <a:gd name="connsiteX21" fmla="*/ 894682 w 917341"/>
              <a:gd name="connsiteY21" fmla="*/ 2122338 h 3235913"/>
              <a:gd name="connsiteX22" fmla="*/ 851793 w 917341"/>
              <a:gd name="connsiteY22" fmla="*/ 2193220 h 3235913"/>
              <a:gd name="connsiteX23" fmla="*/ 793675 w 917341"/>
              <a:gd name="connsiteY23" fmla="*/ 2256589 h 3235913"/>
              <a:gd name="connsiteX24" fmla="*/ 725326 w 917341"/>
              <a:gd name="connsiteY24" fmla="*/ 2309632 h 3235913"/>
              <a:gd name="connsiteX25" fmla="*/ 651194 w 917341"/>
              <a:gd name="connsiteY25" fmla="*/ 2351480 h 3235913"/>
              <a:gd name="connsiteX26" fmla="*/ 576237 w 917341"/>
              <a:gd name="connsiteY26" fmla="*/ 2387648 h 3235913"/>
              <a:gd name="connsiteX27" fmla="*/ 504923 w 917341"/>
              <a:gd name="connsiteY27" fmla="*/ 2425754 h 3235913"/>
              <a:gd name="connsiteX28" fmla="*/ 441720 w 917341"/>
              <a:gd name="connsiteY28" fmla="*/ 2473414 h 3235913"/>
              <a:gd name="connsiteX29" fmla="*/ 388709 w 917341"/>
              <a:gd name="connsiteY29" fmla="*/ 2538902 h 3235913"/>
              <a:gd name="connsiteX30" fmla="*/ 350032 w 917341"/>
              <a:gd name="connsiteY30" fmla="*/ 2617353 h 3235913"/>
              <a:gd name="connsiteX31" fmla="*/ 326432 w 917341"/>
              <a:gd name="connsiteY31" fmla="*/ 2703179 h 3235913"/>
              <a:gd name="connsiteX32" fmla="*/ 318652 w 917341"/>
              <a:gd name="connsiteY32" fmla="*/ 2790793 h 3235913"/>
              <a:gd name="connsiteX33" fmla="*/ 319575 w 917341"/>
              <a:gd name="connsiteY33" fmla="*/ 2816854 h 3235913"/>
              <a:gd name="connsiteX34" fmla="*/ 322306 w 917341"/>
              <a:gd name="connsiteY34" fmla="*/ 2842540 h 3235913"/>
              <a:gd name="connsiteX35" fmla="*/ 327135 w 917341"/>
              <a:gd name="connsiteY35" fmla="*/ 2867824 h 3235913"/>
              <a:gd name="connsiteX36" fmla="*/ 334352 w 917341"/>
              <a:gd name="connsiteY36" fmla="*/ 2892679 h 3235913"/>
              <a:gd name="connsiteX37" fmla="*/ 342408 w 917341"/>
              <a:gd name="connsiteY37" fmla="*/ 2913791 h 3235913"/>
              <a:gd name="connsiteX38" fmla="*/ 350792 w 917341"/>
              <a:gd name="connsiteY38" fmla="*/ 2934777 h 3235913"/>
              <a:gd name="connsiteX39" fmla="*/ 357838 w 917341"/>
              <a:gd name="connsiteY39" fmla="*/ 2955850 h 3235913"/>
              <a:gd name="connsiteX40" fmla="*/ 361881 w 917341"/>
              <a:gd name="connsiteY40" fmla="*/ 2977223 h 3235913"/>
              <a:gd name="connsiteX41" fmla="*/ 362101 w 917341"/>
              <a:gd name="connsiteY41" fmla="*/ 2994059 h 3235913"/>
              <a:gd name="connsiteX42" fmla="*/ 360000 w 917341"/>
              <a:gd name="connsiteY42" fmla="*/ 3011070 h 3235913"/>
              <a:gd name="connsiteX43" fmla="*/ 356048 w 917341"/>
              <a:gd name="connsiteY43" fmla="*/ 3028124 h 3235913"/>
              <a:gd name="connsiteX44" fmla="*/ 350715 w 917341"/>
              <a:gd name="connsiteY44" fmla="*/ 3045089 h 3235913"/>
              <a:gd name="connsiteX45" fmla="*/ 330907 w 917341"/>
              <a:gd name="connsiteY45" fmla="*/ 3090920 h 3235913"/>
              <a:gd name="connsiteX46" fmla="*/ 304493 w 917341"/>
              <a:gd name="connsiteY46" fmla="*/ 3132918 h 3235913"/>
              <a:gd name="connsiteX47" fmla="*/ 271932 w 917341"/>
              <a:gd name="connsiteY47" fmla="*/ 3168964 h 3235913"/>
              <a:gd name="connsiteX48" fmla="*/ 233685 w 917341"/>
              <a:gd name="connsiteY48" fmla="*/ 3196939 h 3235913"/>
              <a:gd name="connsiteX49" fmla="*/ 202240 w 917341"/>
              <a:gd name="connsiteY49" fmla="*/ 3211517 h 3235913"/>
              <a:gd name="connsiteX50" fmla="*/ 168671 w 917341"/>
              <a:gd name="connsiteY50" fmla="*/ 3221951 h 3235913"/>
              <a:gd name="connsiteX51" fmla="*/ 133684 w 917341"/>
              <a:gd name="connsiteY51" fmla="*/ 3229622 h 3235913"/>
              <a:gd name="connsiteX52" fmla="*/ 97988 w 917341"/>
              <a:gd name="connsiteY52" fmla="*/ 3235913 h 3235913"/>
              <a:gd name="connsiteX0" fmla="*/ 138670 w 917341"/>
              <a:gd name="connsiteY0" fmla="*/ 0 h 3235913"/>
              <a:gd name="connsiteX1" fmla="*/ 123835 w 917341"/>
              <a:gd name="connsiteY1" fmla="*/ 80191 h 3235913"/>
              <a:gd name="connsiteX2" fmla="*/ 107300 w 917341"/>
              <a:gd name="connsiteY2" fmla="*/ 160316 h 3235913"/>
              <a:gd name="connsiteX3" fmla="*/ 87362 w 917341"/>
              <a:gd name="connsiteY3" fmla="*/ 240308 h 3235913"/>
              <a:gd name="connsiteX4" fmla="*/ 62322 w 917341"/>
              <a:gd name="connsiteY4" fmla="*/ 320101 h 3235913"/>
              <a:gd name="connsiteX5" fmla="*/ 43982 w 917341"/>
              <a:gd name="connsiteY5" fmla="*/ 369479 h 3235913"/>
              <a:gd name="connsiteX6" fmla="*/ 25746 w 917341"/>
              <a:gd name="connsiteY6" fmla="*/ 418539 h 3235913"/>
              <a:gd name="connsiteX7" fmla="*/ 10340 w 917341"/>
              <a:gd name="connsiteY7" fmla="*/ 467063 h 3235913"/>
              <a:gd name="connsiteX8" fmla="*/ 491 w 917341"/>
              <a:gd name="connsiteY8" fmla="*/ 514835 h 3235913"/>
              <a:gd name="connsiteX9" fmla="*/ 25832 w 917341"/>
              <a:gd name="connsiteY9" fmla="*/ 678231 h 3235913"/>
              <a:gd name="connsiteX10" fmla="*/ 123797 w 917341"/>
              <a:gd name="connsiteY10" fmla="*/ 832100 h 3235913"/>
              <a:gd name="connsiteX11" fmla="*/ 261242 w 917341"/>
              <a:gd name="connsiteY11" fmla="*/ 979275 h 3235913"/>
              <a:gd name="connsiteX12" fmla="*/ 405026 w 917341"/>
              <a:gd name="connsiteY12" fmla="*/ 1122593 h 3235913"/>
              <a:gd name="connsiteX13" fmla="*/ 527416 w 917341"/>
              <a:gd name="connsiteY13" fmla="*/ 1263242 h 3235913"/>
              <a:gd name="connsiteX14" fmla="*/ 631295 w 917341"/>
              <a:gd name="connsiteY14" fmla="*/ 1406591 h 3235913"/>
              <a:gd name="connsiteX15" fmla="*/ 724281 w 917341"/>
              <a:gd name="connsiteY15" fmla="*/ 1556340 h 3235913"/>
              <a:gd name="connsiteX16" fmla="*/ 813993 w 917341"/>
              <a:gd name="connsiteY16" fmla="*/ 1716185 h 3235913"/>
              <a:gd name="connsiteX17" fmla="*/ 856802 w 917341"/>
              <a:gd name="connsiteY17" fmla="*/ 1797376 h 3235913"/>
              <a:gd name="connsiteX18" fmla="*/ 893223 w 917341"/>
              <a:gd name="connsiteY18" fmla="*/ 1880422 h 3235913"/>
              <a:gd name="connsiteX19" fmla="*/ 915866 w 917341"/>
              <a:gd name="connsiteY19" fmla="*/ 1963992 h 3235913"/>
              <a:gd name="connsiteX20" fmla="*/ 917341 w 917341"/>
              <a:gd name="connsiteY20" fmla="*/ 2046756 h 3235913"/>
              <a:gd name="connsiteX21" fmla="*/ 894682 w 917341"/>
              <a:gd name="connsiteY21" fmla="*/ 2122338 h 3235913"/>
              <a:gd name="connsiteX22" fmla="*/ 851793 w 917341"/>
              <a:gd name="connsiteY22" fmla="*/ 2193220 h 3235913"/>
              <a:gd name="connsiteX23" fmla="*/ 793675 w 917341"/>
              <a:gd name="connsiteY23" fmla="*/ 2256589 h 3235913"/>
              <a:gd name="connsiteX24" fmla="*/ 725326 w 917341"/>
              <a:gd name="connsiteY24" fmla="*/ 2309632 h 3235913"/>
              <a:gd name="connsiteX25" fmla="*/ 651194 w 917341"/>
              <a:gd name="connsiteY25" fmla="*/ 2351480 h 3235913"/>
              <a:gd name="connsiteX26" fmla="*/ 576237 w 917341"/>
              <a:gd name="connsiteY26" fmla="*/ 2387648 h 3235913"/>
              <a:gd name="connsiteX27" fmla="*/ 504923 w 917341"/>
              <a:gd name="connsiteY27" fmla="*/ 2425754 h 3235913"/>
              <a:gd name="connsiteX28" fmla="*/ 441720 w 917341"/>
              <a:gd name="connsiteY28" fmla="*/ 2473414 h 3235913"/>
              <a:gd name="connsiteX29" fmla="*/ 388709 w 917341"/>
              <a:gd name="connsiteY29" fmla="*/ 2538902 h 3235913"/>
              <a:gd name="connsiteX30" fmla="*/ 350032 w 917341"/>
              <a:gd name="connsiteY30" fmla="*/ 2617353 h 3235913"/>
              <a:gd name="connsiteX31" fmla="*/ 326432 w 917341"/>
              <a:gd name="connsiteY31" fmla="*/ 2703179 h 3235913"/>
              <a:gd name="connsiteX32" fmla="*/ 318652 w 917341"/>
              <a:gd name="connsiteY32" fmla="*/ 2790793 h 3235913"/>
              <a:gd name="connsiteX33" fmla="*/ 319575 w 917341"/>
              <a:gd name="connsiteY33" fmla="*/ 2816854 h 3235913"/>
              <a:gd name="connsiteX34" fmla="*/ 322306 w 917341"/>
              <a:gd name="connsiteY34" fmla="*/ 2842540 h 3235913"/>
              <a:gd name="connsiteX35" fmla="*/ 327135 w 917341"/>
              <a:gd name="connsiteY35" fmla="*/ 2867824 h 3235913"/>
              <a:gd name="connsiteX36" fmla="*/ 334352 w 917341"/>
              <a:gd name="connsiteY36" fmla="*/ 2892679 h 3235913"/>
              <a:gd name="connsiteX37" fmla="*/ 342408 w 917341"/>
              <a:gd name="connsiteY37" fmla="*/ 2913791 h 3235913"/>
              <a:gd name="connsiteX38" fmla="*/ 350792 w 917341"/>
              <a:gd name="connsiteY38" fmla="*/ 2934777 h 3235913"/>
              <a:gd name="connsiteX39" fmla="*/ 357838 w 917341"/>
              <a:gd name="connsiteY39" fmla="*/ 2955850 h 3235913"/>
              <a:gd name="connsiteX40" fmla="*/ 361881 w 917341"/>
              <a:gd name="connsiteY40" fmla="*/ 2977223 h 3235913"/>
              <a:gd name="connsiteX41" fmla="*/ 362101 w 917341"/>
              <a:gd name="connsiteY41" fmla="*/ 2994059 h 3235913"/>
              <a:gd name="connsiteX42" fmla="*/ 360000 w 917341"/>
              <a:gd name="connsiteY42" fmla="*/ 3011070 h 3235913"/>
              <a:gd name="connsiteX43" fmla="*/ 356048 w 917341"/>
              <a:gd name="connsiteY43" fmla="*/ 3028124 h 3235913"/>
              <a:gd name="connsiteX44" fmla="*/ 350715 w 917341"/>
              <a:gd name="connsiteY44" fmla="*/ 3045089 h 3235913"/>
              <a:gd name="connsiteX45" fmla="*/ 330907 w 917341"/>
              <a:gd name="connsiteY45" fmla="*/ 3090920 h 3235913"/>
              <a:gd name="connsiteX46" fmla="*/ 304493 w 917341"/>
              <a:gd name="connsiteY46" fmla="*/ 3132918 h 3235913"/>
              <a:gd name="connsiteX47" fmla="*/ 271932 w 917341"/>
              <a:gd name="connsiteY47" fmla="*/ 3168964 h 3235913"/>
              <a:gd name="connsiteX48" fmla="*/ 233685 w 917341"/>
              <a:gd name="connsiteY48" fmla="*/ 3196939 h 3235913"/>
              <a:gd name="connsiteX49" fmla="*/ 202240 w 917341"/>
              <a:gd name="connsiteY49" fmla="*/ 3211517 h 3235913"/>
              <a:gd name="connsiteX50" fmla="*/ 168671 w 917341"/>
              <a:gd name="connsiteY50" fmla="*/ 3221951 h 3235913"/>
              <a:gd name="connsiteX51" fmla="*/ 133684 w 917341"/>
              <a:gd name="connsiteY51" fmla="*/ 3229622 h 3235913"/>
              <a:gd name="connsiteX52" fmla="*/ 97988 w 917341"/>
              <a:gd name="connsiteY52" fmla="*/ 3235913 h 3235913"/>
              <a:gd name="connsiteX0" fmla="*/ 138670 w 917341"/>
              <a:gd name="connsiteY0" fmla="*/ 0 h 3235913"/>
              <a:gd name="connsiteX1" fmla="*/ 123835 w 917341"/>
              <a:gd name="connsiteY1" fmla="*/ 80191 h 3235913"/>
              <a:gd name="connsiteX2" fmla="*/ 107300 w 917341"/>
              <a:gd name="connsiteY2" fmla="*/ 160316 h 3235913"/>
              <a:gd name="connsiteX3" fmla="*/ 87362 w 917341"/>
              <a:gd name="connsiteY3" fmla="*/ 240308 h 3235913"/>
              <a:gd name="connsiteX4" fmla="*/ 62322 w 917341"/>
              <a:gd name="connsiteY4" fmla="*/ 320101 h 3235913"/>
              <a:gd name="connsiteX5" fmla="*/ 43982 w 917341"/>
              <a:gd name="connsiteY5" fmla="*/ 369479 h 3235913"/>
              <a:gd name="connsiteX6" fmla="*/ 25746 w 917341"/>
              <a:gd name="connsiteY6" fmla="*/ 418539 h 3235913"/>
              <a:gd name="connsiteX7" fmla="*/ 10340 w 917341"/>
              <a:gd name="connsiteY7" fmla="*/ 467063 h 3235913"/>
              <a:gd name="connsiteX8" fmla="*/ 491 w 917341"/>
              <a:gd name="connsiteY8" fmla="*/ 514835 h 3235913"/>
              <a:gd name="connsiteX9" fmla="*/ 25832 w 917341"/>
              <a:gd name="connsiteY9" fmla="*/ 678231 h 3235913"/>
              <a:gd name="connsiteX10" fmla="*/ 123797 w 917341"/>
              <a:gd name="connsiteY10" fmla="*/ 832100 h 3235913"/>
              <a:gd name="connsiteX11" fmla="*/ 261242 w 917341"/>
              <a:gd name="connsiteY11" fmla="*/ 979275 h 3235913"/>
              <a:gd name="connsiteX12" fmla="*/ 405026 w 917341"/>
              <a:gd name="connsiteY12" fmla="*/ 1122593 h 3235913"/>
              <a:gd name="connsiteX13" fmla="*/ 527416 w 917341"/>
              <a:gd name="connsiteY13" fmla="*/ 1263242 h 3235913"/>
              <a:gd name="connsiteX14" fmla="*/ 631295 w 917341"/>
              <a:gd name="connsiteY14" fmla="*/ 1406591 h 3235913"/>
              <a:gd name="connsiteX15" fmla="*/ 724281 w 917341"/>
              <a:gd name="connsiteY15" fmla="*/ 1556340 h 3235913"/>
              <a:gd name="connsiteX16" fmla="*/ 813993 w 917341"/>
              <a:gd name="connsiteY16" fmla="*/ 1716185 h 3235913"/>
              <a:gd name="connsiteX17" fmla="*/ 856802 w 917341"/>
              <a:gd name="connsiteY17" fmla="*/ 1797376 h 3235913"/>
              <a:gd name="connsiteX18" fmla="*/ 893223 w 917341"/>
              <a:gd name="connsiteY18" fmla="*/ 1880422 h 3235913"/>
              <a:gd name="connsiteX19" fmla="*/ 915866 w 917341"/>
              <a:gd name="connsiteY19" fmla="*/ 1963992 h 3235913"/>
              <a:gd name="connsiteX20" fmla="*/ 917341 w 917341"/>
              <a:gd name="connsiteY20" fmla="*/ 2046756 h 3235913"/>
              <a:gd name="connsiteX21" fmla="*/ 894682 w 917341"/>
              <a:gd name="connsiteY21" fmla="*/ 2122338 h 3235913"/>
              <a:gd name="connsiteX22" fmla="*/ 851793 w 917341"/>
              <a:gd name="connsiteY22" fmla="*/ 2193220 h 3235913"/>
              <a:gd name="connsiteX23" fmla="*/ 793675 w 917341"/>
              <a:gd name="connsiteY23" fmla="*/ 2256589 h 3235913"/>
              <a:gd name="connsiteX24" fmla="*/ 725326 w 917341"/>
              <a:gd name="connsiteY24" fmla="*/ 2309632 h 3235913"/>
              <a:gd name="connsiteX25" fmla="*/ 651194 w 917341"/>
              <a:gd name="connsiteY25" fmla="*/ 2351480 h 3235913"/>
              <a:gd name="connsiteX26" fmla="*/ 576237 w 917341"/>
              <a:gd name="connsiteY26" fmla="*/ 2387648 h 3235913"/>
              <a:gd name="connsiteX27" fmla="*/ 504923 w 917341"/>
              <a:gd name="connsiteY27" fmla="*/ 2425754 h 3235913"/>
              <a:gd name="connsiteX28" fmla="*/ 441720 w 917341"/>
              <a:gd name="connsiteY28" fmla="*/ 2473414 h 3235913"/>
              <a:gd name="connsiteX29" fmla="*/ 388709 w 917341"/>
              <a:gd name="connsiteY29" fmla="*/ 2538902 h 3235913"/>
              <a:gd name="connsiteX30" fmla="*/ 350032 w 917341"/>
              <a:gd name="connsiteY30" fmla="*/ 2617353 h 3235913"/>
              <a:gd name="connsiteX31" fmla="*/ 326432 w 917341"/>
              <a:gd name="connsiteY31" fmla="*/ 2703179 h 3235913"/>
              <a:gd name="connsiteX32" fmla="*/ 318652 w 917341"/>
              <a:gd name="connsiteY32" fmla="*/ 2790793 h 3235913"/>
              <a:gd name="connsiteX33" fmla="*/ 319575 w 917341"/>
              <a:gd name="connsiteY33" fmla="*/ 2816854 h 3235913"/>
              <a:gd name="connsiteX34" fmla="*/ 322306 w 917341"/>
              <a:gd name="connsiteY34" fmla="*/ 2842540 h 3235913"/>
              <a:gd name="connsiteX35" fmla="*/ 327135 w 917341"/>
              <a:gd name="connsiteY35" fmla="*/ 2867824 h 3235913"/>
              <a:gd name="connsiteX36" fmla="*/ 334352 w 917341"/>
              <a:gd name="connsiteY36" fmla="*/ 2892679 h 3235913"/>
              <a:gd name="connsiteX37" fmla="*/ 342408 w 917341"/>
              <a:gd name="connsiteY37" fmla="*/ 2913791 h 3235913"/>
              <a:gd name="connsiteX38" fmla="*/ 350792 w 917341"/>
              <a:gd name="connsiteY38" fmla="*/ 2934777 h 3235913"/>
              <a:gd name="connsiteX39" fmla="*/ 357838 w 917341"/>
              <a:gd name="connsiteY39" fmla="*/ 2955850 h 3235913"/>
              <a:gd name="connsiteX40" fmla="*/ 361881 w 917341"/>
              <a:gd name="connsiteY40" fmla="*/ 2977223 h 3235913"/>
              <a:gd name="connsiteX41" fmla="*/ 362101 w 917341"/>
              <a:gd name="connsiteY41" fmla="*/ 2994059 h 3235913"/>
              <a:gd name="connsiteX42" fmla="*/ 360000 w 917341"/>
              <a:gd name="connsiteY42" fmla="*/ 3011070 h 3235913"/>
              <a:gd name="connsiteX43" fmla="*/ 356048 w 917341"/>
              <a:gd name="connsiteY43" fmla="*/ 3028124 h 3235913"/>
              <a:gd name="connsiteX44" fmla="*/ 350715 w 917341"/>
              <a:gd name="connsiteY44" fmla="*/ 3045089 h 3235913"/>
              <a:gd name="connsiteX45" fmla="*/ 330907 w 917341"/>
              <a:gd name="connsiteY45" fmla="*/ 3090920 h 3235913"/>
              <a:gd name="connsiteX46" fmla="*/ 304493 w 917341"/>
              <a:gd name="connsiteY46" fmla="*/ 3132918 h 3235913"/>
              <a:gd name="connsiteX47" fmla="*/ 271932 w 917341"/>
              <a:gd name="connsiteY47" fmla="*/ 3168964 h 3235913"/>
              <a:gd name="connsiteX48" fmla="*/ 233685 w 917341"/>
              <a:gd name="connsiteY48" fmla="*/ 3196939 h 3235913"/>
              <a:gd name="connsiteX49" fmla="*/ 202240 w 917341"/>
              <a:gd name="connsiteY49" fmla="*/ 3211517 h 3235913"/>
              <a:gd name="connsiteX50" fmla="*/ 168671 w 917341"/>
              <a:gd name="connsiteY50" fmla="*/ 3221951 h 3235913"/>
              <a:gd name="connsiteX51" fmla="*/ 133684 w 917341"/>
              <a:gd name="connsiteY51" fmla="*/ 3229622 h 3235913"/>
              <a:gd name="connsiteX52" fmla="*/ 97988 w 917341"/>
              <a:gd name="connsiteY52" fmla="*/ 3235913 h 3235913"/>
              <a:gd name="connsiteX0" fmla="*/ 138670 w 917341"/>
              <a:gd name="connsiteY0" fmla="*/ 0 h 3235913"/>
              <a:gd name="connsiteX1" fmla="*/ 123835 w 917341"/>
              <a:gd name="connsiteY1" fmla="*/ 80191 h 3235913"/>
              <a:gd name="connsiteX2" fmla="*/ 107300 w 917341"/>
              <a:gd name="connsiteY2" fmla="*/ 160316 h 3235913"/>
              <a:gd name="connsiteX3" fmla="*/ 87362 w 917341"/>
              <a:gd name="connsiteY3" fmla="*/ 240308 h 3235913"/>
              <a:gd name="connsiteX4" fmla="*/ 62322 w 917341"/>
              <a:gd name="connsiteY4" fmla="*/ 320101 h 3235913"/>
              <a:gd name="connsiteX5" fmla="*/ 43982 w 917341"/>
              <a:gd name="connsiteY5" fmla="*/ 369479 h 3235913"/>
              <a:gd name="connsiteX6" fmla="*/ 25746 w 917341"/>
              <a:gd name="connsiteY6" fmla="*/ 418539 h 3235913"/>
              <a:gd name="connsiteX7" fmla="*/ 10340 w 917341"/>
              <a:gd name="connsiteY7" fmla="*/ 467063 h 3235913"/>
              <a:gd name="connsiteX8" fmla="*/ 491 w 917341"/>
              <a:gd name="connsiteY8" fmla="*/ 514835 h 3235913"/>
              <a:gd name="connsiteX9" fmla="*/ 25832 w 917341"/>
              <a:gd name="connsiteY9" fmla="*/ 678231 h 3235913"/>
              <a:gd name="connsiteX10" fmla="*/ 123797 w 917341"/>
              <a:gd name="connsiteY10" fmla="*/ 832100 h 3235913"/>
              <a:gd name="connsiteX11" fmla="*/ 261242 w 917341"/>
              <a:gd name="connsiteY11" fmla="*/ 979275 h 3235913"/>
              <a:gd name="connsiteX12" fmla="*/ 405026 w 917341"/>
              <a:gd name="connsiteY12" fmla="*/ 1122593 h 3235913"/>
              <a:gd name="connsiteX13" fmla="*/ 527416 w 917341"/>
              <a:gd name="connsiteY13" fmla="*/ 1263242 h 3235913"/>
              <a:gd name="connsiteX14" fmla="*/ 631295 w 917341"/>
              <a:gd name="connsiteY14" fmla="*/ 1406591 h 3235913"/>
              <a:gd name="connsiteX15" fmla="*/ 724281 w 917341"/>
              <a:gd name="connsiteY15" fmla="*/ 1556340 h 3235913"/>
              <a:gd name="connsiteX16" fmla="*/ 813993 w 917341"/>
              <a:gd name="connsiteY16" fmla="*/ 1716185 h 3235913"/>
              <a:gd name="connsiteX17" fmla="*/ 856802 w 917341"/>
              <a:gd name="connsiteY17" fmla="*/ 1797376 h 3235913"/>
              <a:gd name="connsiteX18" fmla="*/ 893223 w 917341"/>
              <a:gd name="connsiteY18" fmla="*/ 1880422 h 3235913"/>
              <a:gd name="connsiteX19" fmla="*/ 915866 w 917341"/>
              <a:gd name="connsiteY19" fmla="*/ 1963992 h 3235913"/>
              <a:gd name="connsiteX20" fmla="*/ 917341 w 917341"/>
              <a:gd name="connsiteY20" fmla="*/ 2046756 h 3235913"/>
              <a:gd name="connsiteX21" fmla="*/ 894682 w 917341"/>
              <a:gd name="connsiteY21" fmla="*/ 2122338 h 3235913"/>
              <a:gd name="connsiteX22" fmla="*/ 851793 w 917341"/>
              <a:gd name="connsiteY22" fmla="*/ 2193220 h 3235913"/>
              <a:gd name="connsiteX23" fmla="*/ 793675 w 917341"/>
              <a:gd name="connsiteY23" fmla="*/ 2256589 h 3235913"/>
              <a:gd name="connsiteX24" fmla="*/ 725326 w 917341"/>
              <a:gd name="connsiteY24" fmla="*/ 2309632 h 3235913"/>
              <a:gd name="connsiteX25" fmla="*/ 651194 w 917341"/>
              <a:gd name="connsiteY25" fmla="*/ 2351480 h 3235913"/>
              <a:gd name="connsiteX26" fmla="*/ 576237 w 917341"/>
              <a:gd name="connsiteY26" fmla="*/ 2387648 h 3235913"/>
              <a:gd name="connsiteX27" fmla="*/ 504923 w 917341"/>
              <a:gd name="connsiteY27" fmla="*/ 2425754 h 3235913"/>
              <a:gd name="connsiteX28" fmla="*/ 441720 w 917341"/>
              <a:gd name="connsiteY28" fmla="*/ 2473414 h 3235913"/>
              <a:gd name="connsiteX29" fmla="*/ 388709 w 917341"/>
              <a:gd name="connsiteY29" fmla="*/ 2538902 h 3235913"/>
              <a:gd name="connsiteX30" fmla="*/ 350032 w 917341"/>
              <a:gd name="connsiteY30" fmla="*/ 2617353 h 3235913"/>
              <a:gd name="connsiteX31" fmla="*/ 326432 w 917341"/>
              <a:gd name="connsiteY31" fmla="*/ 2703179 h 3235913"/>
              <a:gd name="connsiteX32" fmla="*/ 318652 w 917341"/>
              <a:gd name="connsiteY32" fmla="*/ 2790793 h 3235913"/>
              <a:gd name="connsiteX33" fmla="*/ 319575 w 917341"/>
              <a:gd name="connsiteY33" fmla="*/ 2816854 h 3235913"/>
              <a:gd name="connsiteX34" fmla="*/ 322306 w 917341"/>
              <a:gd name="connsiteY34" fmla="*/ 2842540 h 3235913"/>
              <a:gd name="connsiteX35" fmla="*/ 327135 w 917341"/>
              <a:gd name="connsiteY35" fmla="*/ 2867824 h 3235913"/>
              <a:gd name="connsiteX36" fmla="*/ 334352 w 917341"/>
              <a:gd name="connsiteY36" fmla="*/ 2892679 h 3235913"/>
              <a:gd name="connsiteX37" fmla="*/ 342408 w 917341"/>
              <a:gd name="connsiteY37" fmla="*/ 2913791 h 3235913"/>
              <a:gd name="connsiteX38" fmla="*/ 350792 w 917341"/>
              <a:gd name="connsiteY38" fmla="*/ 2934777 h 3235913"/>
              <a:gd name="connsiteX39" fmla="*/ 357838 w 917341"/>
              <a:gd name="connsiteY39" fmla="*/ 2955850 h 3235913"/>
              <a:gd name="connsiteX40" fmla="*/ 361881 w 917341"/>
              <a:gd name="connsiteY40" fmla="*/ 2977223 h 3235913"/>
              <a:gd name="connsiteX41" fmla="*/ 362101 w 917341"/>
              <a:gd name="connsiteY41" fmla="*/ 2994059 h 3235913"/>
              <a:gd name="connsiteX42" fmla="*/ 360000 w 917341"/>
              <a:gd name="connsiteY42" fmla="*/ 3011070 h 3235913"/>
              <a:gd name="connsiteX43" fmla="*/ 356048 w 917341"/>
              <a:gd name="connsiteY43" fmla="*/ 3028124 h 3235913"/>
              <a:gd name="connsiteX44" fmla="*/ 350715 w 917341"/>
              <a:gd name="connsiteY44" fmla="*/ 3045089 h 3235913"/>
              <a:gd name="connsiteX45" fmla="*/ 330907 w 917341"/>
              <a:gd name="connsiteY45" fmla="*/ 3090920 h 3235913"/>
              <a:gd name="connsiteX46" fmla="*/ 304493 w 917341"/>
              <a:gd name="connsiteY46" fmla="*/ 3132918 h 3235913"/>
              <a:gd name="connsiteX47" fmla="*/ 271932 w 917341"/>
              <a:gd name="connsiteY47" fmla="*/ 3168964 h 3235913"/>
              <a:gd name="connsiteX48" fmla="*/ 233685 w 917341"/>
              <a:gd name="connsiteY48" fmla="*/ 3196939 h 3235913"/>
              <a:gd name="connsiteX49" fmla="*/ 202240 w 917341"/>
              <a:gd name="connsiteY49" fmla="*/ 3211517 h 3235913"/>
              <a:gd name="connsiteX50" fmla="*/ 168671 w 917341"/>
              <a:gd name="connsiteY50" fmla="*/ 3221951 h 3235913"/>
              <a:gd name="connsiteX51" fmla="*/ 133684 w 917341"/>
              <a:gd name="connsiteY51" fmla="*/ 3229622 h 3235913"/>
              <a:gd name="connsiteX52" fmla="*/ 97988 w 917341"/>
              <a:gd name="connsiteY52" fmla="*/ 3235913 h 3235913"/>
              <a:gd name="connsiteX0" fmla="*/ 138670 w 917341"/>
              <a:gd name="connsiteY0" fmla="*/ 0 h 3235913"/>
              <a:gd name="connsiteX1" fmla="*/ 123835 w 917341"/>
              <a:gd name="connsiteY1" fmla="*/ 80191 h 3235913"/>
              <a:gd name="connsiteX2" fmla="*/ 107300 w 917341"/>
              <a:gd name="connsiteY2" fmla="*/ 160316 h 3235913"/>
              <a:gd name="connsiteX3" fmla="*/ 87362 w 917341"/>
              <a:gd name="connsiteY3" fmla="*/ 240308 h 3235913"/>
              <a:gd name="connsiteX4" fmla="*/ 62322 w 917341"/>
              <a:gd name="connsiteY4" fmla="*/ 320101 h 3235913"/>
              <a:gd name="connsiteX5" fmla="*/ 43982 w 917341"/>
              <a:gd name="connsiteY5" fmla="*/ 369479 h 3235913"/>
              <a:gd name="connsiteX6" fmla="*/ 25746 w 917341"/>
              <a:gd name="connsiteY6" fmla="*/ 418539 h 3235913"/>
              <a:gd name="connsiteX7" fmla="*/ 10340 w 917341"/>
              <a:gd name="connsiteY7" fmla="*/ 467063 h 3235913"/>
              <a:gd name="connsiteX8" fmla="*/ 491 w 917341"/>
              <a:gd name="connsiteY8" fmla="*/ 514835 h 3235913"/>
              <a:gd name="connsiteX9" fmla="*/ 25832 w 917341"/>
              <a:gd name="connsiteY9" fmla="*/ 678231 h 3235913"/>
              <a:gd name="connsiteX10" fmla="*/ 123797 w 917341"/>
              <a:gd name="connsiteY10" fmla="*/ 832100 h 3235913"/>
              <a:gd name="connsiteX11" fmla="*/ 261242 w 917341"/>
              <a:gd name="connsiteY11" fmla="*/ 979275 h 3235913"/>
              <a:gd name="connsiteX12" fmla="*/ 405026 w 917341"/>
              <a:gd name="connsiteY12" fmla="*/ 1122593 h 3235913"/>
              <a:gd name="connsiteX13" fmla="*/ 527416 w 917341"/>
              <a:gd name="connsiteY13" fmla="*/ 1263242 h 3235913"/>
              <a:gd name="connsiteX14" fmla="*/ 631295 w 917341"/>
              <a:gd name="connsiteY14" fmla="*/ 1406591 h 3235913"/>
              <a:gd name="connsiteX15" fmla="*/ 724281 w 917341"/>
              <a:gd name="connsiteY15" fmla="*/ 1556340 h 3235913"/>
              <a:gd name="connsiteX16" fmla="*/ 813993 w 917341"/>
              <a:gd name="connsiteY16" fmla="*/ 1716185 h 3235913"/>
              <a:gd name="connsiteX17" fmla="*/ 856802 w 917341"/>
              <a:gd name="connsiteY17" fmla="*/ 1797376 h 3235913"/>
              <a:gd name="connsiteX18" fmla="*/ 893223 w 917341"/>
              <a:gd name="connsiteY18" fmla="*/ 1880422 h 3235913"/>
              <a:gd name="connsiteX19" fmla="*/ 915866 w 917341"/>
              <a:gd name="connsiteY19" fmla="*/ 1963992 h 3235913"/>
              <a:gd name="connsiteX20" fmla="*/ 917341 w 917341"/>
              <a:gd name="connsiteY20" fmla="*/ 2046756 h 3235913"/>
              <a:gd name="connsiteX21" fmla="*/ 894682 w 917341"/>
              <a:gd name="connsiteY21" fmla="*/ 2122338 h 3235913"/>
              <a:gd name="connsiteX22" fmla="*/ 851793 w 917341"/>
              <a:gd name="connsiteY22" fmla="*/ 2193220 h 3235913"/>
              <a:gd name="connsiteX23" fmla="*/ 793675 w 917341"/>
              <a:gd name="connsiteY23" fmla="*/ 2256589 h 3235913"/>
              <a:gd name="connsiteX24" fmla="*/ 725326 w 917341"/>
              <a:gd name="connsiteY24" fmla="*/ 2309632 h 3235913"/>
              <a:gd name="connsiteX25" fmla="*/ 651194 w 917341"/>
              <a:gd name="connsiteY25" fmla="*/ 2351480 h 3235913"/>
              <a:gd name="connsiteX26" fmla="*/ 576237 w 917341"/>
              <a:gd name="connsiteY26" fmla="*/ 2387648 h 3235913"/>
              <a:gd name="connsiteX27" fmla="*/ 504923 w 917341"/>
              <a:gd name="connsiteY27" fmla="*/ 2425754 h 3235913"/>
              <a:gd name="connsiteX28" fmla="*/ 441720 w 917341"/>
              <a:gd name="connsiteY28" fmla="*/ 2473414 h 3235913"/>
              <a:gd name="connsiteX29" fmla="*/ 388709 w 917341"/>
              <a:gd name="connsiteY29" fmla="*/ 2538902 h 3235913"/>
              <a:gd name="connsiteX30" fmla="*/ 350032 w 917341"/>
              <a:gd name="connsiteY30" fmla="*/ 2617353 h 3235913"/>
              <a:gd name="connsiteX31" fmla="*/ 326432 w 917341"/>
              <a:gd name="connsiteY31" fmla="*/ 2703179 h 3235913"/>
              <a:gd name="connsiteX32" fmla="*/ 318652 w 917341"/>
              <a:gd name="connsiteY32" fmla="*/ 2790793 h 3235913"/>
              <a:gd name="connsiteX33" fmla="*/ 319575 w 917341"/>
              <a:gd name="connsiteY33" fmla="*/ 2816854 h 3235913"/>
              <a:gd name="connsiteX34" fmla="*/ 322306 w 917341"/>
              <a:gd name="connsiteY34" fmla="*/ 2842540 h 3235913"/>
              <a:gd name="connsiteX35" fmla="*/ 327135 w 917341"/>
              <a:gd name="connsiteY35" fmla="*/ 2867824 h 3235913"/>
              <a:gd name="connsiteX36" fmla="*/ 334352 w 917341"/>
              <a:gd name="connsiteY36" fmla="*/ 2892679 h 3235913"/>
              <a:gd name="connsiteX37" fmla="*/ 342408 w 917341"/>
              <a:gd name="connsiteY37" fmla="*/ 2913791 h 3235913"/>
              <a:gd name="connsiteX38" fmla="*/ 350792 w 917341"/>
              <a:gd name="connsiteY38" fmla="*/ 2934777 h 3235913"/>
              <a:gd name="connsiteX39" fmla="*/ 357838 w 917341"/>
              <a:gd name="connsiteY39" fmla="*/ 2955850 h 3235913"/>
              <a:gd name="connsiteX40" fmla="*/ 361881 w 917341"/>
              <a:gd name="connsiteY40" fmla="*/ 2977223 h 3235913"/>
              <a:gd name="connsiteX41" fmla="*/ 362101 w 917341"/>
              <a:gd name="connsiteY41" fmla="*/ 2994059 h 3235913"/>
              <a:gd name="connsiteX42" fmla="*/ 360000 w 917341"/>
              <a:gd name="connsiteY42" fmla="*/ 3011070 h 3235913"/>
              <a:gd name="connsiteX43" fmla="*/ 356048 w 917341"/>
              <a:gd name="connsiteY43" fmla="*/ 3028124 h 3235913"/>
              <a:gd name="connsiteX44" fmla="*/ 350715 w 917341"/>
              <a:gd name="connsiteY44" fmla="*/ 3045089 h 3235913"/>
              <a:gd name="connsiteX45" fmla="*/ 330907 w 917341"/>
              <a:gd name="connsiteY45" fmla="*/ 3090920 h 3235913"/>
              <a:gd name="connsiteX46" fmla="*/ 304493 w 917341"/>
              <a:gd name="connsiteY46" fmla="*/ 3132918 h 3235913"/>
              <a:gd name="connsiteX47" fmla="*/ 271932 w 917341"/>
              <a:gd name="connsiteY47" fmla="*/ 3168964 h 3235913"/>
              <a:gd name="connsiteX48" fmla="*/ 233685 w 917341"/>
              <a:gd name="connsiteY48" fmla="*/ 3196939 h 3235913"/>
              <a:gd name="connsiteX49" fmla="*/ 202240 w 917341"/>
              <a:gd name="connsiteY49" fmla="*/ 3211517 h 3235913"/>
              <a:gd name="connsiteX50" fmla="*/ 168671 w 917341"/>
              <a:gd name="connsiteY50" fmla="*/ 3221951 h 3235913"/>
              <a:gd name="connsiteX51" fmla="*/ 133684 w 917341"/>
              <a:gd name="connsiteY51" fmla="*/ 3229622 h 3235913"/>
              <a:gd name="connsiteX52" fmla="*/ 97988 w 917341"/>
              <a:gd name="connsiteY52" fmla="*/ 3235913 h 3235913"/>
              <a:gd name="connsiteX0" fmla="*/ 138670 w 917341"/>
              <a:gd name="connsiteY0" fmla="*/ 0 h 3235913"/>
              <a:gd name="connsiteX1" fmla="*/ 123835 w 917341"/>
              <a:gd name="connsiteY1" fmla="*/ 80191 h 3235913"/>
              <a:gd name="connsiteX2" fmla="*/ 107300 w 917341"/>
              <a:gd name="connsiteY2" fmla="*/ 160316 h 3235913"/>
              <a:gd name="connsiteX3" fmla="*/ 87362 w 917341"/>
              <a:gd name="connsiteY3" fmla="*/ 240308 h 3235913"/>
              <a:gd name="connsiteX4" fmla="*/ 62322 w 917341"/>
              <a:gd name="connsiteY4" fmla="*/ 320101 h 3235913"/>
              <a:gd name="connsiteX5" fmla="*/ 43982 w 917341"/>
              <a:gd name="connsiteY5" fmla="*/ 369479 h 3235913"/>
              <a:gd name="connsiteX6" fmla="*/ 25746 w 917341"/>
              <a:gd name="connsiteY6" fmla="*/ 418539 h 3235913"/>
              <a:gd name="connsiteX7" fmla="*/ 10340 w 917341"/>
              <a:gd name="connsiteY7" fmla="*/ 467063 h 3235913"/>
              <a:gd name="connsiteX8" fmla="*/ 491 w 917341"/>
              <a:gd name="connsiteY8" fmla="*/ 514835 h 3235913"/>
              <a:gd name="connsiteX9" fmla="*/ 25832 w 917341"/>
              <a:gd name="connsiteY9" fmla="*/ 678231 h 3235913"/>
              <a:gd name="connsiteX10" fmla="*/ 123797 w 917341"/>
              <a:gd name="connsiteY10" fmla="*/ 832100 h 3235913"/>
              <a:gd name="connsiteX11" fmla="*/ 261242 w 917341"/>
              <a:gd name="connsiteY11" fmla="*/ 979275 h 3235913"/>
              <a:gd name="connsiteX12" fmla="*/ 405026 w 917341"/>
              <a:gd name="connsiteY12" fmla="*/ 1122593 h 3235913"/>
              <a:gd name="connsiteX13" fmla="*/ 527416 w 917341"/>
              <a:gd name="connsiteY13" fmla="*/ 1263242 h 3235913"/>
              <a:gd name="connsiteX14" fmla="*/ 631295 w 917341"/>
              <a:gd name="connsiteY14" fmla="*/ 1406591 h 3235913"/>
              <a:gd name="connsiteX15" fmla="*/ 724281 w 917341"/>
              <a:gd name="connsiteY15" fmla="*/ 1556340 h 3235913"/>
              <a:gd name="connsiteX16" fmla="*/ 813993 w 917341"/>
              <a:gd name="connsiteY16" fmla="*/ 1716185 h 3235913"/>
              <a:gd name="connsiteX17" fmla="*/ 856802 w 917341"/>
              <a:gd name="connsiteY17" fmla="*/ 1797376 h 3235913"/>
              <a:gd name="connsiteX18" fmla="*/ 893223 w 917341"/>
              <a:gd name="connsiteY18" fmla="*/ 1880422 h 3235913"/>
              <a:gd name="connsiteX19" fmla="*/ 915866 w 917341"/>
              <a:gd name="connsiteY19" fmla="*/ 1963992 h 3235913"/>
              <a:gd name="connsiteX20" fmla="*/ 917341 w 917341"/>
              <a:gd name="connsiteY20" fmla="*/ 2046756 h 3235913"/>
              <a:gd name="connsiteX21" fmla="*/ 894682 w 917341"/>
              <a:gd name="connsiteY21" fmla="*/ 2122338 h 3235913"/>
              <a:gd name="connsiteX22" fmla="*/ 851793 w 917341"/>
              <a:gd name="connsiteY22" fmla="*/ 2193220 h 3235913"/>
              <a:gd name="connsiteX23" fmla="*/ 793675 w 917341"/>
              <a:gd name="connsiteY23" fmla="*/ 2256589 h 3235913"/>
              <a:gd name="connsiteX24" fmla="*/ 725326 w 917341"/>
              <a:gd name="connsiteY24" fmla="*/ 2309632 h 3235913"/>
              <a:gd name="connsiteX25" fmla="*/ 651194 w 917341"/>
              <a:gd name="connsiteY25" fmla="*/ 2351480 h 3235913"/>
              <a:gd name="connsiteX26" fmla="*/ 576237 w 917341"/>
              <a:gd name="connsiteY26" fmla="*/ 2387648 h 3235913"/>
              <a:gd name="connsiteX27" fmla="*/ 504923 w 917341"/>
              <a:gd name="connsiteY27" fmla="*/ 2425754 h 3235913"/>
              <a:gd name="connsiteX28" fmla="*/ 441720 w 917341"/>
              <a:gd name="connsiteY28" fmla="*/ 2473414 h 3235913"/>
              <a:gd name="connsiteX29" fmla="*/ 388709 w 917341"/>
              <a:gd name="connsiteY29" fmla="*/ 2538902 h 3235913"/>
              <a:gd name="connsiteX30" fmla="*/ 350032 w 917341"/>
              <a:gd name="connsiteY30" fmla="*/ 2617353 h 3235913"/>
              <a:gd name="connsiteX31" fmla="*/ 326432 w 917341"/>
              <a:gd name="connsiteY31" fmla="*/ 2703179 h 3235913"/>
              <a:gd name="connsiteX32" fmla="*/ 318652 w 917341"/>
              <a:gd name="connsiteY32" fmla="*/ 2790793 h 3235913"/>
              <a:gd name="connsiteX33" fmla="*/ 319575 w 917341"/>
              <a:gd name="connsiteY33" fmla="*/ 2816854 h 3235913"/>
              <a:gd name="connsiteX34" fmla="*/ 322306 w 917341"/>
              <a:gd name="connsiteY34" fmla="*/ 2842540 h 3235913"/>
              <a:gd name="connsiteX35" fmla="*/ 327135 w 917341"/>
              <a:gd name="connsiteY35" fmla="*/ 2867824 h 3235913"/>
              <a:gd name="connsiteX36" fmla="*/ 334352 w 917341"/>
              <a:gd name="connsiteY36" fmla="*/ 2892679 h 3235913"/>
              <a:gd name="connsiteX37" fmla="*/ 342408 w 917341"/>
              <a:gd name="connsiteY37" fmla="*/ 2913791 h 3235913"/>
              <a:gd name="connsiteX38" fmla="*/ 350792 w 917341"/>
              <a:gd name="connsiteY38" fmla="*/ 2934777 h 3235913"/>
              <a:gd name="connsiteX39" fmla="*/ 357838 w 917341"/>
              <a:gd name="connsiteY39" fmla="*/ 2955850 h 3235913"/>
              <a:gd name="connsiteX40" fmla="*/ 361881 w 917341"/>
              <a:gd name="connsiteY40" fmla="*/ 2977223 h 3235913"/>
              <a:gd name="connsiteX41" fmla="*/ 362101 w 917341"/>
              <a:gd name="connsiteY41" fmla="*/ 2994059 h 3235913"/>
              <a:gd name="connsiteX42" fmla="*/ 360000 w 917341"/>
              <a:gd name="connsiteY42" fmla="*/ 3011070 h 3235913"/>
              <a:gd name="connsiteX43" fmla="*/ 356048 w 917341"/>
              <a:gd name="connsiteY43" fmla="*/ 3028124 h 3235913"/>
              <a:gd name="connsiteX44" fmla="*/ 350715 w 917341"/>
              <a:gd name="connsiteY44" fmla="*/ 3045089 h 3235913"/>
              <a:gd name="connsiteX45" fmla="*/ 330907 w 917341"/>
              <a:gd name="connsiteY45" fmla="*/ 3090920 h 3235913"/>
              <a:gd name="connsiteX46" fmla="*/ 304493 w 917341"/>
              <a:gd name="connsiteY46" fmla="*/ 3132918 h 3235913"/>
              <a:gd name="connsiteX47" fmla="*/ 271932 w 917341"/>
              <a:gd name="connsiteY47" fmla="*/ 3168964 h 3235913"/>
              <a:gd name="connsiteX48" fmla="*/ 233685 w 917341"/>
              <a:gd name="connsiteY48" fmla="*/ 3196939 h 3235913"/>
              <a:gd name="connsiteX49" fmla="*/ 202240 w 917341"/>
              <a:gd name="connsiteY49" fmla="*/ 3211517 h 3235913"/>
              <a:gd name="connsiteX50" fmla="*/ 168671 w 917341"/>
              <a:gd name="connsiteY50" fmla="*/ 3221951 h 3235913"/>
              <a:gd name="connsiteX51" fmla="*/ 133684 w 917341"/>
              <a:gd name="connsiteY51" fmla="*/ 3229622 h 3235913"/>
              <a:gd name="connsiteX52" fmla="*/ 97988 w 917341"/>
              <a:gd name="connsiteY52" fmla="*/ 3235913 h 3235913"/>
              <a:gd name="connsiteX0" fmla="*/ 138670 w 917341"/>
              <a:gd name="connsiteY0" fmla="*/ 0 h 3235913"/>
              <a:gd name="connsiteX1" fmla="*/ 123835 w 917341"/>
              <a:gd name="connsiteY1" fmla="*/ 80191 h 3235913"/>
              <a:gd name="connsiteX2" fmla="*/ 107300 w 917341"/>
              <a:gd name="connsiteY2" fmla="*/ 160316 h 3235913"/>
              <a:gd name="connsiteX3" fmla="*/ 87362 w 917341"/>
              <a:gd name="connsiteY3" fmla="*/ 240308 h 3235913"/>
              <a:gd name="connsiteX4" fmla="*/ 62322 w 917341"/>
              <a:gd name="connsiteY4" fmla="*/ 320101 h 3235913"/>
              <a:gd name="connsiteX5" fmla="*/ 43982 w 917341"/>
              <a:gd name="connsiteY5" fmla="*/ 369479 h 3235913"/>
              <a:gd name="connsiteX6" fmla="*/ 25746 w 917341"/>
              <a:gd name="connsiteY6" fmla="*/ 418539 h 3235913"/>
              <a:gd name="connsiteX7" fmla="*/ 10340 w 917341"/>
              <a:gd name="connsiteY7" fmla="*/ 467063 h 3235913"/>
              <a:gd name="connsiteX8" fmla="*/ 491 w 917341"/>
              <a:gd name="connsiteY8" fmla="*/ 514835 h 3235913"/>
              <a:gd name="connsiteX9" fmla="*/ 25832 w 917341"/>
              <a:gd name="connsiteY9" fmla="*/ 678231 h 3235913"/>
              <a:gd name="connsiteX10" fmla="*/ 123797 w 917341"/>
              <a:gd name="connsiteY10" fmla="*/ 832100 h 3235913"/>
              <a:gd name="connsiteX11" fmla="*/ 261242 w 917341"/>
              <a:gd name="connsiteY11" fmla="*/ 979275 h 3235913"/>
              <a:gd name="connsiteX12" fmla="*/ 405026 w 917341"/>
              <a:gd name="connsiteY12" fmla="*/ 1122593 h 3235913"/>
              <a:gd name="connsiteX13" fmla="*/ 527416 w 917341"/>
              <a:gd name="connsiteY13" fmla="*/ 1263242 h 3235913"/>
              <a:gd name="connsiteX14" fmla="*/ 631295 w 917341"/>
              <a:gd name="connsiteY14" fmla="*/ 1406591 h 3235913"/>
              <a:gd name="connsiteX15" fmla="*/ 724281 w 917341"/>
              <a:gd name="connsiteY15" fmla="*/ 1556340 h 3235913"/>
              <a:gd name="connsiteX16" fmla="*/ 813993 w 917341"/>
              <a:gd name="connsiteY16" fmla="*/ 1716185 h 3235913"/>
              <a:gd name="connsiteX17" fmla="*/ 856802 w 917341"/>
              <a:gd name="connsiteY17" fmla="*/ 1797376 h 3235913"/>
              <a:gd name="connsiteX18" fmla="*/ 893223 w 917341"/>
              <a:gd name="connsiteY18" fmla="*/ 1880422 h 3235913"/>
              <a:gd name="connsiteX19" fmla="*/ 915866 w 917341"/>
              <a:gd name="connsiteY19" fmla="*/ 1963992 h 3235913"/>
              <a:gd name="connsiteX20" fmla="*/ 917341 w 917341"/>
              <a:gd name="connsiteY20" fmla="*/ 2046756 h 3235913"/>
              <a:gd name="connsiteX21" fmla="*/ 894682 w 917341"/>
              <a:gd name="connsiteY21" fmla="*/ 2122338 h 3235913"/>
              <a:gd name="connsiteX22" fmla="*/ 851793 w 917341"/>
              <a:gd name="connsiteY22" fmla="*/ 2193220 h 3235913"/>
              <a:gd name="connsiteX23" fmla="*/ 793675 w 917341"/>
              <a:gd name="connsiteY23" fmla="*/ 2256589 h 3235913"/>
              <a:gd name="connsiteX24" fmla="*/ 725326 w 917341"/>
              <a:gd name="connsiteY24" fmla="*/ 2309632 h 3235913"/>
              <a:gd name="connsiteX25" fmla="*/ 651194 w 917341"/>
              <a:gd name="connsiteY25" fmla="*/ 2351480 h 3235913"/>
              <a:gd name="connsiteX26" fmla="*/ 576237 w 917341"/>
              <a:gd name="connsiteY26" fmla="*/ 2387648 h 3235913"/>
              <a:gd name="connsiteX27" fmla="*/ 504923 w 917341"/>
              <a:gd name="connsiteY27" fmla="*/ 2425754 h 3235913"/>
              <a:gd name="connsiteX28" fmla="*/ 441720 w 917341"/>
              <a:gd name="connsiteY28" fmla="*/ 2473414 h 3235913"/>
              <a:gd name="connsiteX29" fmla="*/ 388709 w 917341"/>
              <a:gd name="connsiteY29" fmla="*/ 2538902 h 3235913"/>
              <a:gd name="connsiteX30" fmla="*/ 350032 w 917341"/>
              <a:gd name="connsiteY30" fmla="*/ 2617353 h 3235913"/>
              <a:gd name="connsiteX31" fmla="*/ 326432 w 917341"/>
              <a:gd name="connsiteY31" fmla="*/ 2703179 h 3235913"/>
              <a:gd name="connsiteX32" fmla="*/ 318652 w 917341"/>
              <a:gd name="connsiteY32" fmla="*/ 2790793 h 3235913"/>
              <a:gd name="connsiteX33" fmla="*/ 319575 w 917341"/>
              <a:gd name="connsiteY33" fmla="*/ 2816854 h 3235913"/>
              <a:gd name="connsiteX34" fmla="*/ 322306 w 917341"/>
              <a:gd name="connsiteY34" fmla="*/ 2842540 h 3235913"/>
              <a:gd name="connsiteX35" fmla="*/ 327135 w 917341"/>
              <a:gd name="connsiteY35" fmla="*/ 2867824 h 3235913"/>
              <a:gd name="connsiteX36" fmla="*/ 334352 w 917341"/>
              <a:gd name="connsiteY36" fmla="*/ 2892679 h 3235913"/>
              <a:gd name="connsiteX37" fmla="*/ 342408 w 917341"/>
              <a:gd name="connsiteY37" fmla="*/ 2913791 h 3235913"/>
              <a:gd name="connsiteX38" fmla="*/ 350792 w 917341"/>
              <a:gd name="connsiteY38" fmla="*/ 2934777 h 3235913"/>
              <a:gd name="connsiteX39" fmla="*/ 357838 w 917341"/>
              <a:gd name="connsiteY39" fmla="*/ 2955850 h 3235913"/>
              <a:gd name="connsiteX40" fmla="*/ 361881 w 917341"/>
              <a:gd name="connsiteY40" fmla="*/ 2977223 h 3235913"/>
              <a:gd name="connsiteX41" fmla="*/ 362101 w 917341"/>
              <a:gd name="connsiteY41" fmla="*/ 2994059 h 3235913"/>
              <a:gd name="connsiteX42" fmla="*/ 360000 w 917341"/>
              <a:gd name="connsiteY42" fmla="*/ 3011070 h 3235913"/>
              <a:gd name="connsiteX43" fmla="*/ 356048 w 917341"/>
              <a:gd name="connsiteY43" fmla="*/ 3028124 h 3235913"/>
              <a:gd name="connsiteX44" fmla="*/ 350715 w 917341"/>
              <a:gd name="connsiteY44" fmla="*/ 3045089 h 3235913"/>
              <a:gd name="connsiteX45" fmla="*/ 330907 w 917341"/>
              <a:gd name="connsiteY45" fmla="*/ 3090920 h 3235913"/>
              <a:gd name="connsiteX46" fmla="*/ 304493 w 917341"/>
              <a:gd name="connsiteY46" fmla="*/ 3132918 h 3235913"/>
              <a:gd name="connsiteX47" fmla="*/ 271932 w 917341"/>
              <a:gd name="connsiteY47" fmla="*/ 3168964 h 3235913"/>
              <a:gd name="connsiteX48" fmla="*/ 233685 w 917341"/>
              <a:gd name="connsiteY48" fmla="*/ 3196939 h 3235913"/>
              <a:gd name="connsiteX49" fmla="*/ 202240 w 917341"/>
              <a:gd name="connsiteY49" fmla="*/ 3211517 h 3235913"/>
              <a:gd name="connsiteX50" fmla="*/ 168671 w 917341"/>
              <a:gd name="connsiteY50" fmla="*/ 3221951 h 3235913"/>
              <a:gd name="connsiteX51" fmla="*/ 133684 w 917341"/>
              <a:gd name="connsiteY51" fmla="*/ 3229622 h 3235913"/>
              <a:gd name="connsiteX52" fmla="*/ 97988 w 917341"/>
              <a:gd name="connsiteY52" fmla="*/ 3235913 h 3235913"/>
              <a:gd name="connsiteX0" fmla="*/ 138670 w 917341"/>
              <a:gd name="connsiteY0" fmla="*/ 0 h 3235913"/>
              <a:gd name="connsiteX1" fmla="*/ 123835 w 917341"/>
              <a:gd name="connsiteY1" fmla="*/ 80191 h 3235913"/>
              <a:gd name="connsiteX2" fmla="*/ 107300 w 917341"/>
              <a:gd name="connsiteY2" fmla="*/ 160316 h 3235913"/>
              <a:gd name="connsiteX3" fmla="*/ 87362 w 917341"/>
              <a:gd name="connsiteY3" fmla="*/ 240308 h 3235913"/>
              <a:gd name="connsiteX4" fmla="*/ 62322 w 917341"/>
              <a:gd name="connsiteY4" fmla="*/ 320101 h 3235913"/>
              <a:gd name="connsiteX5" fmla="*/ 43982 w 917341"/>
              <a:gd name="connsiteY5" fmla="*/ 369479 h 3235913"/>
              <a:gd name="connsiteX6" fmla="*/ 25746 w 917341"/>
              <a:gd name="connsiteY6" fmla="*/ 418539 h 3235913"/>
              <a:gd name="connsiteX7" fmla="*/ 10340 w 917341"/>
              <a:gd name="connsiteY7" fmla="*/ 467063 h 3235913"/>
              <a:gd name="connsiteX8" fmla="*/ 491 w 917341"/>
              <a:gd name="connsiteY8" fmla="*/ 514835 h 3235913"/>
              <a:gd name="connsiteX9" fmla="*/ 25832 w 917341"/>
              <a:gd name="connsiteY9" fmla="*/ 678231 h 3235913"/>
              <a:gd name="connsiteX10" fmla="*/ 123797 w 917341"/>
              <a:gd name="connsiteY10" fmla="*/ 832100 h 3235913"/>
              <a:gd name="connsiteX11" fmla="*/ 261242 w 917341"/>
              <a:gd name="connsiteY11" fmla="*/ 979275 h 3235913"/>
              <a:gd name="connsiteX12" fmla="*/ 405026 w 917341"/>
              <a:gd name="connsiteY12" fmla="*/ 1122593 h 3235913"/>
              <a:gd name="connsiteX13" fmla="*/ 527416 w 917341"/>
              <a:gd name="connsiteY13" fmla="*/ 1263242 h 3235913"/>
              <a:gd name="connsiteX14" fmla="*/ 631295 w 917341"/>
              <a:gd name="connsiteY14" fmla="*/ 1406591 h 3235913"/>
              <a:gd name="connsiteX15" fmla="*/ 724281 w 917341"/>
              <a:gd name="connsiteY15" fmla="*/ 1556340 h 3235913"/>
              <a:gd name="connsiteX16" fmla="*/ 813993 w 917341"/>
              <a:gd name="connsiteY16" fmla="*/ 1716185 h 3235913"/>
              <a:gd name="connsiteX17" fmla="*/ 856802 w 917341"/>
              <a:gd name="connsiteY17" fmla="*/ 1797376 h 3235913"/>
              <a:gd name="connsiteX18" fmla="*/ 893223 w 917341"/>
              <a:gd name="connsiteY18" fmla="*/ 1880422 h 3235913"/>
              <a:gd name="connsiteX19" fmla="*/ 915866 w 917341"/>
              <a:gd name="connsiteY19" fmla="*/ 1963992 h 3235913"/>
              <a:gd name="connsiteX20" fmla="*/ 917341 w 917341"/>
              <a:gd name="connsiteY20" fmla="*/ 2046756 h 3235913"/>
              <a:gd name="connsiteX21" fmla="*/ 894682 w 917341"/>
              <a:gd name="connsiteY21" fmla="*/ 2122338 h 3235913"/>
              <a:gd name="connsiteX22" fmla="*/ 851793 w 917341"/>
              <a:gd name="connsiteY22" fmla="*/ 2193220 h 3235913"/>
              <a:gd name="connsiteX23" fmla="*/ 793675 w 917341"/>
              <a:gd name="connsiteY23" fmla="*/ 2256589 h 3235913"/>
              <a:gd name="connsiteX24" fmla="*/ 725326 w 917341"/>
              <a:gd name="connsiteY24" fmla="*/ 2309632 h 3235913"/>
              <a:gd name="connsiteX25" fmla="*/ 651194 w 917341"/>
              <a:gd name="connsiteY25" fmla="*/ 2351480 h 3235913"/>
              <a:gd name="connsiteX26" fmla="*/ 576237 w 917341"/>
              <a:gd name="connsiteY26" fmla="*/ 2387648 h 3235913"/>
              <a:gd name="connsiteX27" fmla="*/ 504923 w 917341"/>
              <a:gd name="connsiteY27" fmla="*/ 2425754 h 3235913"/>
              <a:gd name="connsiteX28" fmla="*/ 441720 w 917341"/>
              <a:gd name="connsiteY28" fmla="*/ 2473414 h 3235913"/>
              <a:gd name="connsiteX29" fmla="*/ 388709 w 917341"/>
              <a:gd name="connsiteY29" fmla="*/ 2538902 h 3235913"/>
              <a:gd name="connsiteX30" fmla="*/ 350032 w 917341"/>
              <a:gd name="connsiteY30" fmla="*/ 2617353 h 3235913"/>
              <a:gd name="connsiteX31" fmla="*/ 326432 w 917341"/>
              <a:gd name="connsiteY31" fmla="*/ 2703179 h 3235913"/>
              <a:gd name="connsiteX32" fmla="*/ 318652 w 917341"/>
              <a:gd name="connsiteY32" fmla="*/ 2790793 h 3235913"/>
              <a:gd name="connsiteX33" fmla="*/ 319575 w 917341"/>
              <a:gd name="connsiteY33" fmla="*/ 2816854 h 3235913"/>
              <a:gd name="connsiteX34" fmla="*/ 322306 w 917341"/>
              <a:gd name="connsiteY34" fmla="*/ 2842540 h 3235913"/>
              <a:gd name="connsiteX35" fmla="*/ 327135 w 917341"/>
              <a:gd name="connsiteY35" fmla="*/ 2867824 h 3235913"/>
              <a:gd name="connsiteX36" fmla="*/ 334352 w 917341"/>
              <a:gd name="connsiteY36" fmla="*/ 2892679 h 3235913"/>
              <a:gd name="connsiteX37" fmla="*/ 342408 w 917341"/>
              <a:gd name="connsiteY37" fmla="*/ 2913791 h 3235913"/>
              <a:gd name="connsiteX38" fmla="*/ 350792 w 917341"/>
              <a:gd name="connsiteY38" fmla="*/ 2934777 h 3235913"/>
              <a:gd name="connsiteX39" fmla="*/ 357838 w 917341"/>
              <a:gd name="connsiteY39" fmla="*/ 2955850 h 3235913"/>
              <a:gd name="connsiteX40" fmla="*/ 361881 w 917341"/>
              <a:gd name="connsiteY40" fmla="*/ 2977223 h 3235913"/>
              <a:gd name="connsiteX41" fmla="*/ 362101 w 917341"/>
              <a:gd name="connsiteY41" fmla="*/ 2994059 h 3235913"/>
              <a:gd name="connsiteX42" fmla="*/ 360000 w 917341"/>
              <a:gd name="connsiteY42" fmla="*/ 3011070 h 3235913"/>
              <a:gd name="connsiteX43" fmla="*/ 356048 w 917341"/>
              <a:gd name="connsiteY43" fmla="*/ 3028124 h 3235913"/>
              <a:gd name="connsiteX44" fmla="*/ 350715 w 917341"/>
              <a:gd name="connsiteY44" fmla="*/ 3045089 h 3235913"/>
              <a:gd name="connsiteX45" fmla="*/ 330907 w 917341"/>
              <a:gd name="connsiteY45" fmla="*/ 3090920 h 3235913"/>
              <a:gd name="connsiteX46" fmla="*/ 304493 w 917341"/>
              <a:gd name="connsiteY46" fmla="*/ 3132918 h 3235913"/>
              <a:gd name="connsiteX47" fmla="*/ 271932 w 917341"/>
              <a:gd name="connsiteY47" fmla="*/ 3168964 h 3235913"/>
              <a:gd name="connsiteX48" fmla="*/ 233685 w 917341"/>
              <a:gd name="connsiteY48" fmla="*/ 3196939 h 3235913"/>
              <a:gd name="connsiteX49" fmla="*/ 202240 w 917341"/>
              <a:gd name="connsiteY49" fmla="*/ 3211517 h 3235913"/>
              <a:gd name="connsiteX50" fmla="*/ 168671 w 917341"/>
              <a:gd name="connsiteY50" fmla="*/ 3221951 h 3235913"/>
              <a:gd name="connsiteX51" fmla="*/ 133684 w 917341"/>
              <a:gd name="connsiteY51" fmla="*/ 3229622 h 3235913"/>
              <a:gd name="connsiteX52" fmla="*/ 97988 w 917341"/>
              <a:gd name="connsiteY52" fmla="*/ 3235913 h 3235913"/>
              <a:gd name="connsiteX0" fmla="*/ 138670 w 917341"/>
              <a:gd name="connsiteY0" fmla="*/ 0 h 3235913"/>
              <a:gd name="connsiteX1" fmla="*/ 123835 w 917341"/>
              <a:gd name="connsiteY1" fmla="*/ 80191 h 3235913"/>
              <a:gd name="connsiteX2" fmla="*/ 107300 w 917341"/>
              <a:gd name="connsiteY2" fmla="*/ 160316 h 3235913"/>
              <a:gd name="connsiteX3" fmla="*/ 87362 w 917341"/>
              <a:gd name="connsiteY3" fmla="*/ 240308 h 3235913"/>
              <a:gd name="connsiteX4" fmla="*/ 62322 w 917341"/>
              <a:gd name="connsiteY4" fmla="*/ 320101 h 3235913"/>
              <a:gd name="connsiteX5" fmla="*/ 43982 w 917341"/>
              <a:gd name="connsiteY5" fmla="*/ 369479 h 3235913"/>
              <a:gd name="connsiteX6" fmla="*/ 25746 w 917341"/>
              <a:gd name="connsiteY6" fmla="*/ 418539 h 3235913"/>
              <a:gd name="connsiteX7" fmla="*/ 10340 w 917341"/>
              <a:gd name="connsiteY7" fmla="*/ 467063 h 3235913"/>
              <a:gd name="connsiteX8" fmla="*/ 491 w 917341"/>
              <a:gd name="connsiteY8" fmla="*/ 514835 h 3235913"/>
              <a:gd name="connsiteX9" fmla="*/ 25832 w 917341"/>
              <a:gd name="connsiteY9" fmla="*/ 678231 h 3235913"/>
              <a:gd name="connsiteX10" fmla="*/ 123797 w 917341"/>
              <a:gd name="connsiteY10" fmla="*/ 832100 h 3235913"/>
              <a:gd name="connsiteX11" fmla="*/ 261242 w 917341"/>
              <a:gd name="connsiteY11" fmla="*/ 979275 h 3235913"/>
              <a:gd name="connsiteX12" fmla="*/ 405026 w 917341"/>
              <a:gd name="connsiteY12" fmla="*/ 1122593 h 3235913"/>
              <a:gd name="connsiteX13" fmla="*/ 527416 w 917341"/>
              <a:gd name="connsiteY13" fmla="*/ 1263242 h 3235913"/>
              <a:gd name="connsiteX14" fmla="*/ 631295 w 917341"/>
              <a:gd name="connsiteY14" fmla="*/ 1406591 h 3235913"/>
              <a:gd name="connsiteX15" fmla="*/ 724281 w 917341"/>
              <a:gd name="connsiteY15" fmla="*/ 1556340 h 3235913"/>
              <a:gd name="connsiteX16" fmla="*/ 813993 w 917341"/>
              <a:gd name="connsiteY16" fmla="*/ 1716185 h 3235913"/>
              <a:gd name="connsiteX17" fmla="*/ 856802 w 917341"/>
              <a:gd name="connsiteY17" fmla="*/ 1797376 h 3235913"/>
              <a:gd name="connsiteX18" fmla="*/ 893223 w 917341"/>
              <a:gd name="connsiteY18" fmla="*/ 1880422 h 3235913"/>
              <a:gd name="connsiteX19" fmla="*/ 915866 w 917341"/>
              <a:gd name="connsiteY19" fmla="*/ 1963992 h 3235913"/>
              <a:gd name="connsiteX20" fmla="*/ 917341 w 917341"/>
              <a:gd name="connsiteY20" fmla="*/ 2046756 h 3235913"/>
              <a:gd name="connsiteX21" fmla="*/ 894682 w 917341"/>
              <a:gd name="connsiteY21" fmla="*/ 2122338 h 3235913"/>
              <a:gd name="connsiteX22" fmla="*/ 851793 w 917341"/>
              <a:gd name="connsiteY22" fmla="*/ 2193220 h 3235913"/>
              <a:gd name="connsiteX23" fmla="*/ 793675 w 917341"/>
              <a:gd name="connsiteY23" fmla="*/ 2256589 h 3235913"/>
              <a:gd name="connsiteX24" fmla="*/ 725326 w 917341"/>
              <a:gd name="connsiteY24" fmla="*/ 2309632 h 3235913"/>
              <a:gd name="connsiteX25" fmla="*/ 651194 w 917341"/>
              <a:gd name="connsiteY25" fmla="*/ 2351480 h 3235913"/>
              <a:gd name="connsiteX26" fmla="*/ 576237 w 917341"/>
              <a:gd name="connsiteY26" fmla="*/ 2387648 h 3235913"/>
              <a:gd name="connsiteX27" fmla="*/ 504923 w 917341"/>
              <a:gd name="connsiteY27" fmla="*/ 2425754 h 3235913"/>
              <a:gd name="connsiteX28" fmla="*/ 441720 w 917341"/>
              <a:gd name="connsiteY28" fmla="*/ 2473414 h 3235913"/>
              <a:gd name="connsiteX29" fmla="*/ 388709 w 917341"/>
              <a:gd name="connsiteY29" fmla="*/ 2538902 h 3235913"/>
              <a:gd name="connsiteX30" fmla="*/ 350032 w 917341"/>
              <a:gd name="connsiteY30" fmla="*/ 2617353 h 3235913"/>
              <a:gd name="connsiteX31" fmla="*/ 326432 w 917341"/>
              <a:gd name="connsiteY31" fmla="*/ 2703179 h 3235913"/>
              <a:gd name="connsiteX32" fmla="*/ 318652 w 917341"/>
              <a:gd name="connsiteY32" fmla="*/ 2790793 h 3235913"/>
              <a:gd name="connsiteX33" fmla="*/ 319575 w 917341"/>
              <a:gd name="connsiteY33" fmla="*/ 2816854 h 3235913"/>
              <a:gd name="connsiteX34" fmla="*/ 322306 w 917341"/>
              <a:gd name="connsiteY34" fmla="*/ 2842540 h 3235913"/>
              <a:gd name="connsiteX35" fmla="*/ 327135 w 917341"/>
              <a:gd name="connsiteY35" fmla="*/ 2867824 h 3235913"/>
              <a:gd name="connsiteX36" fmla="*/ 334352 w 917341"/>
              <a:gd name="connsiteY36" fmla="*/ 2892679 h 3235913"/>
              <a:gd name="connsiteX37" fmla="*/ 342408 w 917341"/>
              <a:gd name="connsiteY37" fmla="*/ 2913791 h 3235913"/>
              <a:gd name="connsiteX38" fmla="*/ 350792 w 917341"/>
              <a:gd name="connsiteY38" fmla="*/ 2934777 h 3235913"/>
              <a:gd name="connsiteX39" fmla="*/ 357838 w 917341"/>
              <a:gd name="connsiteY39" fmla="*/ 2955850 h 3235913"/>
              <a:gd name="connsiteX40" fmla="*/ 361881 w 917341"/>
              <a:gd name="connsiteY40" fmla="*/ 2977223 h 3235913"/>
              <a:gd name="connsiteX41" fmla="*/ 362101 w 917341"/>
              <a:gd name="connsiteY41" fmla="*/ 2994059 h 3235913"/>
              <a:gd name="connsiteX42" fmla="*/ 360000 w 917341"/>
              <a:gd name="connsiteY42" fmla="*/ 3011070 h 3235913"/>
              <a:gd name="connsiteX43" fmla="*/ 356048 w 917341"/>
              <a:gd name="connsiteY43" fmla="*/ 3028124 h 3235913"/>
              <a:gd name="connsiteX44" fmla="*/ 350715 w 917341"/>
              <a:gd name="connsiteY44" fmla="*/ 3045089 h 3235913"/>
              <a:gd name="connsiteX45" fmla="*/ 330907 w 917341"/>
              <a:gd name="connsiteY45" fmla="*/ 3090920 h 3235913"/>
              <a:gd name="connsiteX46" fmla="*/ 304493 w 917341"/>
              <a:gd name="connsiteY46" fmla="*/ 3132918 h 3235913"/>
              <a:gd name="connsiteX47" fmla="*/ 271932 w 917341"/>
              <a:gd name="connsiteY47" fmla="*/ 3168964 h 3235913"/>
              <a:gd name="connsiteX48" fmla="*/ 233685 w 917341"/>
              <a:gd name="connsiteY48" fmla="*/ 3196939 h 3235913"/>
              <a:gd name="connsiteX49" fmla="*/ 202240 w 917341"/>
              <a:gd name="connsiteY49" fmla="*/ 3211517 h 3235913"/>
              <a:gd name="connsiteX50" fmla="*/ 168671 w 917341"/>
              <a:gd name="connsiteY50" fmla="*/ 3221951 h 3235913"/>
              <a:gd name="connsiteX51" fmla="*/ 133684 w 917341"/>
              <a:gd name="connsiteY51" fmla="*/ 3229622 h 3235913"/>
              <a:gd name="connsiteX52" fmla="*/ 97988 w 917341"/>
              <a:gd name="connsiteY52" fmla="*/ 3235913 h 3235913"/>
              <a:gd name="connsiteX0" fmla="*/ 138670 w 917341"/>
              <a:gd name="connsiteY0" fmla="*/ 0 h 3235913"/>
              <a:gd name="connsiteX1" fmla="*/ 123835 w 917341"/>
              <a:gd name="connsiteY1" fmla="*/ 80191 h 3235913"/>
              <a:gd name="connsiteX2" fmla="*/ 107300 w 917341"/>
              <a:gd name="connsiteY2" fmla="*/ 160316 h 3235913"/>
              <a:gd name="connsiteX3" fmla="*/ 87362 w 917341"/>
              <a:gd name="connsiteY3" fmla="*/ 240308 h 3235913"/>
              <a:gd name="connsiteX4" fmla="*/ 62322 w 917341"/>
              <a:gd name="connsiteY4" fmla="*/ 320101 h 3235913"/>
              <a:gd name="connsiteX5" fmla="*/ 43982 w 917341"/>
              <a:gd name="connsiteY5" fmla="*/ 369479 h 3235913"/>
              <a:gd name="connsiteX6" fmla="*/ 25746 w 917341"/>
              <a:gd name="connsiteY6" fmla="*/ 418539 h 3235913"/>
              <a:gd name="connsiteX7" fmla="*/ 10340 w 917341"/>
              <a:gd name="connsiteY7" fmla="*/ 467063 h 3235913"/>
              <a:gd name="connsiteX8" fmla="*/ 491 w 917341"/>
              <a:gd name="connsiteY8" fmla="*/ 514835 h 3235913"/>
              <a:gd name="connsiteX9" fmla="*/ 25832 w 917341"/>
              <a:gd name="connsiteY9" fmla="*/ 678231 h 3235913"/>
              <a:gd name="connsiteX10" fmla="*/ 123797 w 917341"/>
              <a:gd name="connsiteY10" fmla="*/ 832100 h 3235913"/>
              <a:gd name="connsiteX11" fmla="*/ 261242 w 917341"/>
              <a:gd name="connsiteY11" fmla="*/ 979275 h 3235913"/>
              <a:gd name="connsiteX12" fmla="*/ 405026 w 917341"/>
              <a:gd name="connsiteY12" fmla="*/ 1122593 h 3235913"/>
              <a:gd name="connsiteX13" fmla="*/ 527416 w 917341"/>
              <a:gd name="connsiteY13" fmla="*/ 1263242 h 3235913"/>
              <a:gd name="connsiteX14" fmla="*/ 631295 w 917341"/>
              <a:gd name="connsiteY14" fmla="*/ 1406591 h 3235913"/>
              <a:gd name="connsiteX15" fmla="*/ 724281 w 917341"/>
              <a:gd name="connsiteY15" fmla="*/ 1556340 h 3235913"/>
              <a:gd name="connsiteX16" fmla="*/ 813993 w 917341"/>
              <a:gd name="connsiteY16" fmla="*/ 1716185 h 3235913"/>
              <a:gd name="connsiteX17" fmla="*/ 856802 w 917341"/>
              <a:gd name="connsiteY17" fmla="*/ 1797376 h 3235913"/>
              <a:gd name="connsiteX18" fmla="*/ 893223 w 917341"/>
              <a:gd name="connsiteY18" fmla="*/ 1880422 h 3235913"/>
              <a:gd name="connsiteX19" fmla="*/ 915866 w 917341"/>
              <a:gd name="connsiteY19" fmla="*/ 1963992 h 3235913"/>
              <a:gd name="connsiteX20" fmla="*/ 917341 w 917341"/>
              <a:gd name="connsiteY20" fmla="*/ 2046756 h 3235913"/>
              <a:gd name="connsiteX21" fmla="*/ 894682 w 917341"/>
              <a:gd name="connsiteY21" fmla="*/ 2122338 h 3235913"/>
              <a:gd name="connsiteX22" fmla="*/ 851793 w 917341"/>
              <a:gd name="connsiteY22" fmla="*/ 2193220 h 3235913"/>
              <a:gd name="connsiteX23" fmla="*/ 793675 w 917341"/>
              <a:gd name="connsiteY23" fmla="*/ 2256589 h 3235913"/>
              <a:gd name="connsiteX24" fmla="*/ 725326 w 917341"/>
              <a:gd name="connsiteY24" fmla="*/ 2309632 h 3235913"/>
              <a:gd name="connsiteX25" fmla="*/ 651194 w 917341"/>
              <a:gd name="connsiteY25" fmla="*/ 2351480 h 3235913"/>
              <a:gd name="connsiteX26" fmla="*/ 576237 w 917341"/>
              <a:gd name="connsiteY26" fmla="*/ 2387648 h 3235913"/>
              <a:gd name="connsiteX27" fmla="*/ 504923 w 917341"/>
              <a:gd name="connsiteY27" fmla="*/ 2425754 h 3235913"/>
              <a:gd name="connsiteX28" fmla="*/ 441720 w 917341"/>
              <a:gd name="connsiteY28" fmla="*/ 2473414 h 3235913"/>
              <a:gd name="connsiteX29" fmla="*/ 388709 w 917341"/>
              <a:gd name="connsiteY29" fmla="*/ 2538902 h 3235913"/>
              <a:gd name="connsiteX30" fmla="*/ 350032 w 917341"/>
              <a:gd name="connsiteY30" fmla="*/ 2617353 h 3235913"/>
              <a:gd name="connsiteX31" fmla="*/ 326432 w 917341"/>
              <a:gd name="connsiteY31" fmla="*/ 2703179 h 3235913"/>
              <a:gd name="connsiteX32" fmla="*/ 318652 w 917341"/>
              <a:gd name="connsiteY32" fmla="*/ 2790793 h 3235913"/>
              <a:gd name="connsiteX33" fmla="*/ 319575 w 917341"/>
              <a:gd name="connsiteY33" fmla="*/ 2816854 h 3235913"/>
              <a:gd name="connsiteX34" fmla="*/ 322306 w 917341"/>
              <a:gd name="connsiteY34" fmla="*/ 2842540 h 3235913"/>
              <a:gd name="connsiteX35" fmla="*/ 327135 w 917341"/>
              <a:gd name="connsiteY35" fmla="*/ 2867824 h 3235913"/>
              <a:gd name="connsiteX36" fmla="*/ 334352 w 917341"/>
              <a:gd name="connsiteY36" fmla="*/ 2892679 h 3235913"/>
              <a:gd name="connsiteX37" fmla="*/ 342408 w 917341"/>
              <a:gd name="connsiteY37" fmla="*/ 2913791 h 3235913"/>
              <a:gd name="connsiteX38" fmla="*/ 350792 w 917341"/>
              <a:gd name="connsiteY38" fmla="*/ 2934777 h 3235913"/>
              <a:gd name="connsiteX39" fmla="*/ 357838 w 917341"/>
              <a:gd name="connsiteY39" fmla="*/ 2955850 h 3235913"/>
              <a:gd name="connsiteX40" fmla="*/ 361881 w 917341"/>
              <a:gd name="connsiteY40" fmla="*/ 2977223 h 3235913"/>
              <a:gd name="connsiteX41" fmla="*/ 362101 w 917341"/>
              <a:gd name="connsiteY41" fmla="*/ 2994059 h 3235913"/>
              <a:gd name="connsiteX42" fmla="*/ 360000 w 917341"/>
              <a:gd name="connsiteY42" fmla="*/ 3011070 h 3235913"/>
              <a:gd name="connsiteX43" fmla="*/ 356048 w 917341"/>
              <a:gd name="connsiteY43" fmla="*/ 3028124 h 3235913"/>
              <a:gd name="connsiteX44" fmla="*/ 350715 w 917341"/>
              <a:gd name="connsiteY44" fmla="*/ 3045089 h 3235913"/>
              <a:gd name="connsiteX45" fmla="*/ 330907 w 917341"/>
              <a:gd name="connsiteY45" fmla="*/ 3090920 h 3235913"/>
              <a:gd name="connsiteX46" fmla="*/ 304493 w 917341"/>
              <a:gd name="connsiteY46" fmla="*/ 3132918 h 3235913"/>
              <a:gd name="connsiteX47" fmla="*/ 271932 w 917341"/>
              <a:gd name="connsiteY47" fmla="*/ 3168964 h 3235913"/>
              <a:gd name="connsiteX48" fmla="*/ 233685 w 917341"/>
              <a:gd name="connsiteY48" fmla="*/ 3196939 h 3235913"/>
              <a:gd name="connsiteX49" fmla="*/ 202240 w 917341"/>
              <a:gd name="connsiteY49" fmla="*/ 3211517 h 3235913"/>
              <a:gd name="connsiteX50" fmla="*/ 168671 w 917341"/>
              <a:gd name="connsiteY50" fmla="*/ 3221951 h 3235913"/>
              <a:gd name="connsiteX51" fmla="*/ 133684 w 917341"/>
              <a:gd name="connsiteY51" fmla="*/ 3229622 h 3235913"/>
              <a:gd name="connsiteX52" fmla="*/ 97988 w 917341"/>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 name="connsiteX0" fmla="*/ 138670 w 919509"/>
              <a:gd name="connsiteY0" fmla="*/ 0 h 3235913"/>
              <a:gd name="connsiteX1" fmla="*/ 123835 w 919509"/>
              <a:gd name="connsiteY1" fmla="*/ 80191 h 3235913"/>
              <a:gd name="connsiteX2" fmla="*/ 107300 w 919509"/>
              <a:gd name="connsiteY2" fmla="*/ 160316 h 3235913"/>
              <a:gd name="connsiteX3" fmla="*/ 87362 w 919509"/>
              <a:gd name="connsiteY3" fmla="*/ 240308 h 3235913"/>
              <a:gd name="connsiteX4" fmla="*/ 62322 w 919509"/>
              <a:gd name="connsiteY4" fmla="*/ 320101 h 3235913"/>
              <a:gd name="connsiteX5" fmla="*/ 43982 w 919509"/>
              <a:gd name="connsiteY5" fmla="*/ 369479 h 3235913"/>
              <a:gd name="connsiteX6" fmla="*/ 25746 w 919509"/>
              <a:gd name="connsiteY6" fmla="*/ 418539 h 3235913"/>
              <a:gd name="connsiteX7" fmla="*/ 10340 w 919509"/>
              <a:gd name="connsiteY7" fmla="*/ 467063 h 3235913"/>
              <a:gd name="connsiteX8" fmla="*/ 491 w 919509"/>
              <a:gd name="connsiteY8" fmla="*/ 514835 h 3235913"/>
              <a:gd name="connsiteX9" fmla="*/ 25832 w 919509"/>
              <a:gd name="connsiteY9" fmla="*/ 678231 h 3235913"/>
              <a:gd name="connsiteX10" fmla="*/ 123797 w 919509"/>
              <a:gd name="connsiteY10" fmla="*/ 832100 h 3235913"/>
              <a:gd name="connsiteX11" fmla="*/ 261242 w 919509"/>
              <a:gd name="connsiteY11" fmla="*/ 979275 h 3235913"/>
              <a:gd name="connsiteX12" fmla="*/ 405026 w 919509"/>
              <a:gd name="connsiteY12" fmla="*/ 1122593 h 3235913"/>
              <a:gd name="connsiteX13" fmla="*/ 527416 w 919509"/>
              <a:gd name="connsiteY13" fmla="*/ 1263242 h 3235913"/>
              <a:gd name="connsiteX14" fmla="*/ 631295 w 919509"/>
              <a:gd name="connsiteY14" fmla="*/ 1406591 h 3235913"/>
              <a:gd name="connsiteX15" fmla="*/ 724281 w 919509"/>
              <a:gd name="connsiteY15" fmla="*/ 1556340 h 3235913"/>
              <a:gd name="connsiteX16" fmla="*/ 813993 w 919509"/>
              <a:gd name="connsiteY16" fmla="*/ 1716185 h 3235913"/>
              <a:gd name="connsiteX17" fmla="*/ 856802 w 919509"/>
              <a:gd name="connsiteY17" fmla="*/ 1797376 h 3235913"/>
              <a:gd name="connsiteX18" fmla="*/ 893223 w 919509"/>
              <a:gd name="connsiteY18" fmla="*/ 1880422 h 3235913"/>
              <a:gd name="connsiteX19" fmla="*/ 915866 w 919509"/>
              <a:gd name="connsiteY19" fmla="*/ 1963992 h 3235913"/>
              <a:gd name="connsiteX20" fmla="*/ 917341 w 919509"/>
              <a:gd name="connsiteY20" fmla="*/ 2046756 h 3235913"/>
              <a:gd name="connsiteX21" fmla="*/ 894682 w 919509"/>
              <a:gd name="connsiteY21" fmla="*/ 2122338 h 3235913"/>
              <a:gd name="connsiteX22" fmla="*/ 851793 w 919509"/>
              <a:gd name="connsiteY22" fmla="*/ 2193220 h 3235913"/>
              <a:gd name="connsiteX23" fmla="*/ 793675 w 919509"/>
              <a:gd name="connsiteY23" fmla="*/ 2256589 h 3235913"/>
              <a:gd name="connsiteX24" fmla="*/ 725326 w 919509"/>
              <a:gd name="connsiteY24" fmla="*/ 2309632 h 3235913"/>
              <a:gd name="connsiteX25" fmla="*/ 651194 w 919509"/>
              <a:gd name="connsiteY25" fmla="*/ 2351480 h 3235913"/>
              <a:gd name="connsiteX26" fmla="*/ 576237 w 919509"/>
              <a:gd name="connsiteY26" fmla="*/ 2387648 h 3235913"/>
              <a:gd name="connsiteX27" fmla="*/ 504923 w 919509"/>
              <a:gd name="connsiteY27" fmla="*/ 2425754 h 3235913"/>
              <a:gd name="connsiteX28" fmla="*/ 441720 w 919509"/>
              <a:gd name="connsiteY28" fmla="*/ 2473414 h 3235913"/>
              <a:gd name="connsiteX29" fmla="*/ 388709 w 919509"/>
              <a:gd name="connsiteY29" fmla="*/ 2538902 h 3235913"/>
              <a:gd name="connsiteX30" fmla="*/ 350032 w 919509"/>
              <a:gd name="connsiteY30" fmla="*/ 2617353 h 3235913"/>
              <a:gd name="connsiteX31" fmla="*/ 326432 w 919509"/>
              <a:gd name="connsiteY31" fmla="*/ 2703179 h 3235913"/>
              <a:gd name="connsiteX32" fmla="*/ 318652 w 919509"/>
              <a:gd name="connsiteY32" fmla="*/ 2790793 h 3235913"/>
              <a:gd name="connsiteX33" fmla="*/ 319575 w 919509"/>
              <a:gd name="connsiteY33" fmla="*/ 2816854 h 3235913"/>
              <a:gd name="connsiteX34" fmla="*/ 322306 w 919509"/>
              <a:gd name="connsiteY34" fmla="*/ 2842540 h 3235913"/>
              <a:gd name="connsiteX35" fmla="*/ 327135 w 919509"/>
              <a:gd name="connsiteY35" fmla="*/ 2867824 h 3235913"/>
              <a:gd name="connsiteX36" fmla="*/ 334352 w 919509"/>
              <a:gd name="connsiteY36" fmla="*/ 2892679 h 3235913"/>
              <a:gd name="connsiteX37" fmla="*/ 342408 w 919509"/>
              <a:gd name="connsiteY37" fmla="*/ 2913791 h 3235913"/>
              <a:gd name="connsiteX38" fmla="*/ 350792 w 919509"/>
              <a:gd name="connsiteY38" fmla="*/ 2934777 h 3235913"/>
              <a:gd name="connsiteX39" fmla="*/ 357838 w 919509"/>
              <a:gd name="connsiteY39" fmla="*/ 2955850 h 3235913"/>
              <a:gd name="connsiteX40" fmla="*/ 361881 w 919509"/>
              <a:gd name="connsiteY40" fmla="*/ 2977223 h 3235913"/>
              <a:gd name="connsiteX41" fmla="*/ 362101 w 919509"/>
              <a:gd name="connsiteY41" fmla="*/ 2994059 h 3235913"/>
              <a:gd name="connsiteX42" fmla="*/ 360000 w 919509"/>
              <a:gd name="connsiteY42" fmla="*/ 3011070 h 3235913"/>
              <a:gd name="connsiteX43" fmla="*/ 356048 w 919509"/>
              <a:gd name="connsiteY43" fmla="*/ 3028124 h 3235913"/>
              <a:gd name="connsiteX44" fmla="*/ 350715 w 919509"/>
              <a:gd name="connsiteY44" fmla="*/ 3045089 h 3235913"/>
              <a:gd name="connsiteX45" fmla="*/ 330907 w 919509"/>
              <a:gd name="connsiteY45" fmla="*/ 3090920 h 3235913"/>
              <a:gd name="connsiteX46" fmla="*/ 304493 w 919509"/>
              <a:gd name="connsiteY46" fmla="*/ 3132918 h 3235913"/>
              <a:gd name="connsiteX47" fmla="*/ 271932 w 919509"/>
              <a:gd name="connsiteY47" fmla="*/ 3168964 h 3235913"/>
              <a:gd name="connsiteX48" fmla="*/ 233685 w 919509"/>
              <a:gd name="connsiteY48" fmla="*/ 3196939 h 3235913"/>
              <a:gd name="connsiteX49" fmla="*/ 202240 w 919509"/>
              <a:gd name="connsiteY49" fmla="*/ 3211517 h 3235913"/>
              <a:gd name="connsiteX50" fmla="*/ 168671 w 919509"/>
              <a:gd name="connsiteY50" fmla="*/ 3221951 h 3235913"/>
              <a:gd name="connsiteX51" fmla="*/ 133684 w 919509"/>
              <a:gd name="connsiteY51" fmla="*/ 3229622 h 3235913"/>
              <a:gd name="connsiteX52" fmla="*/ 97988 w 919509"/>
              <a:gd name="connsiteY52" fmla="*/ 3235913 h 323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9509" h="3235913">
                <a:moveTo>
                  <a:pt x="138670" y="0"/>
                </a:moveTo>
                <a:lnTo>
                  <a:pt x="123835" y="80191"/>
                </a:lnTo>
                <a:cubicBezTo>
                  <a:pt x="118607" y="106910"/>
                  <a:pt x="113379" y="133630"/>
                  <a:pt x="107300" y="160316"/>
                </a:cubicBezTo>
                <a:cubicBezTo>
                  <a:pt x="101221" y="187002"/>
                  <a:pt x="94858" y="213677"/>
                  <a:pt x="87362" y="240308"/>
                </a:cubicBezTo>
                <a:cubicBezTo>
                  <a:pt x="79866" y="266939"/>
                  <a:pt x="69552" y="298573"/>
                  <a:pt x="62322" y="320101"/>
                </a:cubicBezTo>
                <a:cubicBezTo>
                  <a:pt x="55092" y="341629"/>
                  <a:pt x="50078" y="353073"/>
                  <a:pt x="43982" y="369479"/>
                </a:cubicBezTo>
                <a:cubicBezTo>
                  <a:pt x="37886" y="385885"/>
                  <a:pt x="31353" y="402275"/>
                  <a:pt x="25746" y="418539"/>
                </a:cubicBezTo>
                <a:cubicBezTo>
                  <a:pt x="20139" y="434803"/>
                  <a:pt x="14549" y="451014"/>
                  <a:pt x="10340" y="467063"/>
                </a:cubicBezTo>
                <a:cubicBezTo>
                  <a:pt x="6131" y="483112"/>
                  <a:pt x="-2091" y="479640"/>
                  <a:pt x="491" y="514835"/>
                </a:cubicBezTo>
                <a:cubicBezTo>
                  <a:pt x="3073" y="550030"/>
                  <a:pt x="5281" y="625354"/>
                  <a:pt x="25832" y="678231"/>
                </a:cubicBezTo>
                <a:cubicBezTo>
                  <a:pt x="46383" y="731108"/>
                  <a:pt x="84562" y="781926"/>
                  <a:pt x="123797" y="832100"/>
                </a:cubicBezTo>
                <a:cubicBezTo>
                  <a:pt x="163032" y="882274"/>
                  <a:pt x="214371" y="930860"/>
                  <a:pt x="261242" y="979275"/>
                </a:cubicBezTo>
                <a:cubicBezTo>
                  <a:pt x="308114" y="1027691"/>
                  <a:pt x="360664" y="1075265"/>
                  <a:pt x="405026" y="1122593"/>
                </a:cubicBezTo>
                <a:cubicBezTo>
                  <a:pt x="449388" y="1169921"/>
                  <a:pt x="489705" y="1215909"/>
                  <a:pt x="527416" y="1263242"/>
                </a:cubicBezTo>
                <a:cubicBezTo>
                  <a:pt x="565127" y="1310575"/>
                  <a:pt x="598484" y="1357741"/>
                  <a:pt x="631295" y="1406591"/>
                </a:cubicBezTo>
                <a:cubicBezTo>
                  <a:pt x="664106" y="1455441"/>
                  <a:pt x="693831" y="1504741"/>
                  <a:pt x="724281" y="1556340"/>
                </a:cubicBezTo>
                <a:cubicBezTo>
                  <a:pt x="754731" y="1607939"/>
                  <a:pt x="791906" y="1676012"/>
                  <a:pt x="813993" y="1716185"/>
                </a:cubicBezTo>
                <a:cubicBezTo>
                  <a:pt x="836080" y="1756358"/>
                  <a:pt x="843597" y="1770003"/>
                  <a:pt x="856802" y="1797376"/>
                </a:cubicBezTo>
                <a:cubicBezTo>
                  <a:pt x="870007" y="1824749"/>
                  <a:pt x="883379" y="1852653"/>
                  <a:pt x="893223" y="1880422"/>
                </a:cubicBezTo>
                <a:cubicBezTo>
                  <a:pt x="903067" y="1908191"/>
                  <a:pt x="911846" y="1936270"/>
                  <a:pt x="915866" y="1963992"/>
                </a:cubicBezTo>
                <a:cubicBezTo>
                  <a:pt x="919886" y="1991714"/>
                  <a:pt x="920872" y="2020365"/>
                  <a:pt x="917341" y="2046756"/>
                </a:cubicBezTo>
                <a:cubicBezTo>
                  <a:pt x="913810" y="2073147"/>
                  <a:pt x="905607" y="2097927"/>
                  <a:pt x="894682" y="2122338"/>
                </a:cubicBezTo>
                <a:cubicBezTo>
                  <a:pt x="883757" y="2146749"/>
                  <a:pt x="868627" y="2170845"/>
                  <a:pt x="851793" y="2193220"/>
                </a:cubicBezTo>
                <a:cubicBezTo>
                  <a:pt x="834959" y="2215595"/>
                  <a:pt x="814753" y="2237187"/>
                  <a:pt x="793675" y="2256589"/>
                </a:cubicBezTo>
                <a:cubicBezTo>
                  <a:pt x="772597" y="2275991"/>
                  <a:pt x="749073" y="2293817"/>
                  <a:pt x="725326" y="2309632"/>
                </a:cubicBezTo>
                <a:cubicBezTo>
                  <a:pt x="701579" y="2325447"/>
                  <a:pt x="676042" y="2338477"/>
                  <a:pt x="651194" y="2351480"/>
                </a:cubicBezTo>
                <a:cubicBezTo>
                  <a:pt x="626346" y="2364483"/>
                  <a:pt x="600615" y="2375269"/>
                  <a:pt x="576237" y="2387648"/>
                </a:cubicBezTo>
                <a:cubicBezTo>
                  <a:pt x="551859" y="2400027"/>
                  <a:pt x="527342" y="2411460"/>
                  <a:pt x="504923" y="2425754"/>
                </a:cubicBezTo>
                <a:cubicBezTo>
                  <a:pt x="482504" y="2440048"/>
                  <a:pt x="461089" y="2454556"/>
                  <a:pt x="441720" y="2473414"/>
                </a:cubicBezTo>
                <a:cubicBezTo>
                  <a:pt x="422351" y="2492272"/>
                  <a:pt x="403990" y="2514912"/>
                  <a:pt x="388709" y="2538902"/>
                </a:cubicBezTo>
                <a:cubicBezTo>
                  <a:pt x="373428" y="2562892"/>
                  <a:pt x="360411" y="2589974"/>
                  <a:pt x="350032" y="2617353"/>
                </a:cubicBezTo>
                <a:cubicBezTo>
                  <a:pt x="339653" y="2644732"/>
                  <a:pt x="331662" y="2674272"/>
                  <a:pt x="326432" y="2703179"/>
                </a:cubicBezTo>
                <a:cubicBezTo>
                  <a:pt x="321202" y="2732086"/>
                  <a:pt x="319795" y="2771847"/>
                  <a:pt x="318652" y="2790793"/>
                </a:cubicBezTo>
                <a:cubicBezTo>
                  <a:pt x="317509" y="2809739"/>
                  <a:pt x="318966" y="2808230"/>
                  <a:pt x="319575" y="2816854"/>
                </a:cubicBezTo>
                <a:cubicBezTo>
                  <a:pt x="320184" y="2825478"/>
                  <a:pt x="321046" y="2834045"/>
                  <a:pt x="322306" y="2842540"/>
                </a:cubicBezTo>
                <a:cubicBezTo>
                  <a:pt x="323566" y="2851035"/>
                  <a:pt x="325127" y="2859468"/>
                  <a:pt x="327135" y="2867824"/>
                </a:cubicBezTo>
                <a:cubicBezTo>
                  <a:pt x="329143" y="2876180"/>
                  <a:pt x="331807" y="2885018"/>
                  <a:pt x="334352" y="2892679"/>
                </a:cubicBezTo>
                <a:cubicBezTo>
                  <a:pt x="336897" y="2900340"/>
                  <a:pt x="339668" y="2906775"/>
                  <a:pt x="342408" y="2913791"/>
                </a:cubicBezTo>
                <a:cubicBezTo>
                  <a:pt x="345148" y="2920807"/>
                  <a:pt x="348220" y="2927767"/>
                  <a:pt x="350792" y="2934777"/>
                </a:cubicBezTo>
                <a:cubicBezTo>
                  <a:pt x="353364" y="2941787"/>
                  <a:pt x="355990" y="2948776"/>
                  <a:pt x="357838" y="2955850"/>
                </a:cubicBezTo>
                <a:cubicBezTo>
                  <a:pt x="359686" y="2962924"/>
                  <a:pt x="361171" y="2970855"/>
                  <a:pt x="361881" y="2977223"/>
                </a:cubicBezTo>
                <a:cubicBezTo>
                  <a:pt x="362591" y="2983591"/>
                  <a:pt x="362414" y="2988418"/>
                  <a:pt x="362101" y="2994059"/>
                </a:cubicBezTo>
                <a:cubicBezTo>
                  <a:pt x="361788" y="2999700"/>
                  <a:pt x="361009" y="3005393"/>
                  <a:pt x="360000" y="3011070"/>
                </a:cubicBezTo>
                <a:cubicBezTo>
                  <a:pt x="358991" y="3016747"/>
                  <a:pt x="357595" y="3022454"/>
                  <a:pt x="356048" y="3028124"/>
                </a:cubicBezTo>
                <a:cubicBezTo>
                  <a:pt x="354501" y="3033794"/>
                  <a:pt x="354905" y="3034623"/>
                  <a:pt x="350715" y="3045089"/>
                </a:cubicBezTo>
                <a:cubicBezTo>
                  <a:pt x="346525" y="3055555"/>
                  <a:pt x="338611" y="3076282"/>
                  <a:pt x="330907" y="3090920"/>
                </a:cubicBezTo>
                <a:cubicBezTo>
                  <a:pt x="323203" y="3105558"/>
                  <a:pt x="314322" y="3119911"/>
                  <a:pt x="304493" y="3132918"/>
                </a:cubicBezTo>
                <a:cubicBezTo>
                  <a:pt x="294664" y="3145925"/>
                  <a:pt x="283733" y="3158294"/>
                  <a:pt x="271932" y="3168964"/>
                </a:cubicBezTo>
                <a:cubicBezTo>
                  <a:pt x="260131" y="3179634"/>
                  <a:pt x="245300" y="3189847"/>
                  <a:pt x="233685" y="3196939"/>
                </a:cubicBezTo>
                <a:cubicBezTo>
                  <a:pt x="222070" y="3204031"/>
                  <a:pt x="213076" y="3207348"/>
                  <a:pt x="202240" y="3211517"/>
                </a:cubicBezTo>
                <a:cubicBezTo>
                  <a:pt x="191404" y="3215686"/>
                  <a:pt x="180097" y="3218934"/>
                  <a:pt x="168671" y="3221951"/>
                </a:cubicBezTo>
                <a:cubicBezTo>
                  <a:pt x="157245" y="3224969"/>
                  <a:pt x="145464" y="3227295"/>
                  <a:pt x="133684" y="3229622"/>
                </a:cubicBezTo>
                <a:cubicBezTo>
                  <a:pt x="121904" y="3231949"/>
                  <a:pt x="105425" y="3234603"/>
                  <a:pt x="97988" y="3235913"/>
                </a:cubicBezTo>
              </a:path>
            </a:pathLst>
          </a:custGeom>
          <a:ln w="13440">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8" name="Ελεύθερη σχεδίαση: Σχήμα 37">
            <a:extLst>
              <a:ext uri="{FF2B5EF4-FFF2-40B4-BE49-F238E27FC236}">
                <a16:creationId xmlns="" xmlns:a16="http://schemas.microsoft.com/office/drawing/2014/main" id="{0A345779-1023-4250-B0AC-4E94BAB832B9}"/>
              </a:ext>
            </a:extLst>
          </p:cNvPr>
          <p:cNvSpPr/>
          <p:nvPr/>
        </p:nvSpPr>
        <p:spPr>
          <a:xfrm>
            <a:off x="3909606" y="3908006"/>
            <a:ext cx="1870084" cy="1679699"/>
          </a:xfrm>
          <a:custGeom>
            <a:avLst/>
            <a:gdLst>
              <a:gd name="connsiteX0" fmla="*/ 1745853 w 1869909"/>
              <a:gd name="connsiteY0" fmla="*/ 0 h 1679699"/>
              <a:gd name="connsiteX1" fmla="*/ 1779356 w 1869909"/>
              <a:gd name="connsiteY1" fmla="*/ 32403 h 1679699"/>
              <a:gd name="connsiteX2" fmla="*/ 1810543 w 1869909"/>
              <a:gd name="connsiteY2" fmla="*/ 65833 h 1679699"/>
              <a:gd name="connsiteX3" fmla="*/ 1837097 w 1869909"/>
              <a:gd name="connsiteY3" fmla="*/ 101317 h 1679699"/>
              <a:gd name="connsiteX4" fmla="*/ 1856704 w 1869909"/>
              <a:gd name="connsiteY4" fmla="*/ 139884 h 1679699"/>
              <a:gd name="connsiteX5" fmla="*/ 1866017 w 1869909"/>
              <a:gd name="connsiteY5" fmla="*/ 173039 h 1679699"/>
              <a:gd name="connsiteX6" fmla="*/ 1869909 w 1869909"/>
              <a:gd name="connsiteY6" fmla="*/ 208059 h 1679699"/>
              <a:gd name="connsiteX7" fmla="*/ 1868750 w 1869909"/>
              <a:gd name="connsiteY7" fmla="*/ 244242 h 1679699"/>
              <a:gd name="connsiteX8" fmla="*/ 1862914 w 1869909"/>
              <a:gd name="connsiteY8" fmla="*/ 280884 h 1679699"/>
              <a:gd name="connsiteX9" fmla="*/ 1852583 w 1869909"/>
              <a:gd name="connsiteY9" fmla="*/ 317180 h 1679699"/>
              <a:gd name="connsiteX10" fmla="*/ 1837447 w 1869909"/>
              <a:gd name="connsiteY10" fmla="*/ 351060 h 1679699"/>
              <a:gd name="connsiteX11" fmla="*/ 1817039 w 1869909"/>
              <a:gd name="connsiteY11" fmla="*/ 380357 h 1679699"/>
              <a:gd name="connsiteX12" fmla="*/ 1790895 w 1869909"/>
              <a:gd name="connsiteY12" fmla="*/ 402902 h 1679699"/>
              <a:gd name="connsiteX13" fmla="*/ 1764518 w 1869909"/>
              <a:gd name="connsiteY13" fmla="*/ 415769 h 1679699"/>
              <a:gd name="connsiteX14" fmla="*/ 1735861 w 1869909"/>
              <a:gd name="connsiteY14" fmla="*/ 425367 h 1679699"/>
              <a:gd name="connsiteX15" fmla="*/ 1707034 w 1869909"/>
              <a:gd name="connsiteY15" fmla="*/ 434741 h 1679699"/>
              <a:gd name="connsiteX16" fmla="*/ 1680146 w 1869909"/>
              <a:gd name="connsiteY16" fmla="*/ 446935 h 1679699"/>
              <a:gd name="connsiteX17" fmla="*/ 1642584 w 1869909"/>
              <a:gd name="connsiteY17" fmla="*/ 479961 h 1679699"/>
              <a:gd name="connsiteX18" fmla="*/ 1616191 w 1869909"/>
              <a:gd name="connsiteY18" fmla="*/ 525340 h 1679699"/>
              <a:gd name="connsiteX19" fmla="*/ 1600132 w 1869909"/>
              <a:gd name="connsiteY19" fmla="*/ 578036 h 1679699"/>
              <a:gd name="connsiteX20" fmla="*/ 1593576 w 1869909"/>
              <a:gd name="connsiteY20" fmla="*/ 633014 h 1679699"/>
              <a:gd name="connsiteX21" fmla="*/ 1595888 w 1869909"/>
              <a:gd name="connsiteY21" fmla="*/ 692544 h 1679699"/>
              <a:gd name="connsiteX22" fmla="*/ 1604273 w 1869909"/>
              <a:gd name="connsiteY22" fmla="*/ 749749 h 1679699"/>
              <a:gd name="connsiteX23" fmla="*/ 1613896 w 1869909"/>
              <a:gd name="connsiteY23" fmla="*/ 805766 h 1679699"/>
              <a:gd name="connsiteX24" fmla="*/ 1619918 w 1869909"/>
              <a:gd name="connsiteY24" fmla="*/ 861734 h 1679699"/>
              <a:gd name="connsiteX25" fmla="*/ 1619369 w 1869909"/>
              <a:gd name="connsiteY25" fmla="*/ 908863 h 1679699"/>
              <a:gd name="connsiteX26" fmla="*/ 1614161 w 1869909"/>
              <a:gd name="connsiteY26" fmla="*/ 956406 h 1679699"/>
              <a:gd name="connsiteX27" fmla="*/ 1605464 w 1869909"/>
              <a:gd name="connsiteY27" fmla="*/ 1004022 h 1679699"/>
              <a:gd name="connsiteX28" fmla="*/ 1594445 w 1869909"/>
              <a:gd name="connsiteY28" fmla="*/ 1051373 h 1679699"/>
              <a:gd name="connsiteX29" fmla="*/ 1574598 w 1869909"/>
              <a:gd name="connsiteY29" fmla="*/ 1123438 h 1679699"/>
              <a:gd name="connsiteX30" fmla="*/ 1550608 w 1869909"/>
              <a:gd name="connsiteY30" fmla="*/ 1193586 h 1679699"/>
              <a:gd name="connsiteX31" fmla="*/ 1521094 w 1869909"/>
              <a:gd name="connsiteY31" fmla="*/ 1261347 h 1679699"/>
              <a:gd name="connsiteX32" fmla="*/ 1484671 w 1869909"/>
              <a:gd name="connsiteY32" fmla="*/ 1326253 h 1679699"/>
              <a:gd name="connsiteX33" fmla="*/ 1437120 w 1869909"/>
              <a:gd name="connsiteY33" fmla="*/ 1391423 h 1679699"/>
              <a:gd name="connsiteX34" fmla="*/ 1381237 w 1869909"/>
              <a:gd name="connsiteY34" fmla="*/ 1449997 h 1679699"/>
              <a:gd name="connsiteX35" fmla="*/ 1318120 w 1869909"/>
              <a:gd name="connsiteY35" fmla="*/ 1499159 h 1679699"/>
              <a:gd name="connsiteX36" fmla="*/ 1248866 w 1869909"/>
              <a:gd name="connsiteY36" fmla="*/ 1536094 h 1679699"/>
              <a:gd name="connsiteX37" fmla="*/ 1177204 w 1869909"/>
              <a:gd name="connsiteY37" fmla="*/ 1558581 h 1679699"/>
              <a:gd name="connsiteX38" fmla="*/ 1102140 w 1869909"/>
              <a:gd name="connsiteY38" fmla="*/ 1570827 h 1679699"/>
              <a:gd name="connsiteX39" fmla="*/ 1024975 w 1869909"/>
              <a:gd name="connsiteY39" fmla="*/ 1576635 h 1679699"/>
              <a:gd name="connsiteX40" fmla="*/ 947013 w 1869909"/>
              <a:gd name="connsiteY40" fmla="*/ 1579811 h 1679699"/>
              <a:gd name="connsiteX41" fmla="*/ 705962 w 1869909"/>
              <a:gd name="connsiteY41" fmla="*/ 1594801 h 1679699"/>
              <a:gd name="connsiteX42" fmla="*/ 468595 w 1869909"/>
              <a:gd name="connsiteY42" fmla="*/ 1618347 h 1679699"/>
              <a:gd name="connsiteX43" fmla="*/ 233683 w 1869909"/>
              <a:gd name="connsiteY43" fmla="*/ 1647597 h 1679699"/>
              <a:gd name="connsiteX44" fmla="*/ 0 w 1869909"/>
              <a:gd name="connsiteY44" fmla="*/ 1679699 h 1679699"/>
              <a:gd name="connsiteX0" fmla="*/ 1745853 w 1869909"/>
              <a:gd name="connsiteY0" fmla="*/ 0 h 1679699"/>
              <a:gd name="connsiteX1" fmla="*/ 1779356 w 1869909"/>
              <a:gd name="connsiteY1" fmla="*/ 32403 h 1679699"/>
              <a:gd name="connsiteX2" fmla="*/ 1810543 w 1869909"/>
              <a:gd name="connsiteY2" fmla="*/ 65833 h 1679699"/>
              <a:gd name="connsiteX3" fmla="*/ 1837097 w 1869909"/>
              <a:gd name="connsiteY3" fmla="*/ 101317 h 1679699"/>
              <a:gd name="connsiteX4" fmla="*/ 1856704 w 1869909"/>
              <a:gd name="connsiteY4" fmla="*/ 139884 h 1679699"/>
              <a:gd name="connsiteX5" fmla="*/ 1866017 w 1869909"/>
              <a:gd name="connsiteY5" fmla="*/ 173039 h 1679699"/>
              <a:gd name="connsiteX6" fmla="*/ 1869909 w 1869909"/>
              <a:gd name="connsiteY6" fmla="*/ 208059 h 1679699"/>
              <a:gd name="connsiteX7" fmla="*/ 1868750 w 1869909"/>
              <a:gd name="connsiteY7" fmla="*/ 244242 h 1679699"/>
              <a:gd name="connsiteX8" fmla="*/ 1862914 w 1869909"/>
              <a:gd name="connsiteY8" fmla="*/ 280884 h 1679699"/>
              <a:gd name="connsiteX9" fmla="*/ 1852583 w 1869909"/>
              <a:gd name="connsiteY9" fmla="*/ 317180 h 1679699"/>
              <a:gd name="connsiteX10" fmla="*/ 1837447 w 1869909"/>
              <a:gd name="connsiteY10" fmla="*/ 351060 h 1679699"/>
              <a:gd name="connsiteX11" fmla="*/ 1817039 w 1869909"/>
              <a:gd name="connsiteY11" fmla="*/ 380357 h 1679699"/>
              <a:gd name="connsiteX12" fmla="*/ 1790895 w 1869909"/>
              <a:gd name="connsiteY12" fmla="*/ 402902 h 1679699"/>
              <a:gd name="connsiteX13" fmla="*/ 1764518 w 1869909"/>
              <a:gd name="connsiteY13" fmla="*/ 415769 h 1679699"/>
              <a:gd name="connsiteX14" fmla="*/ 1735861 w 1869909"/>
              <a:gd name="connsiteY14" fmla="*/ 425367 h 1679699"/>
              <a:gd name="connsiteX15" fmla="*/ 1707034 w 1869909"/>
              <a:gd name="connsiteY15" fmla="*/ 434741 h 1679699"/>
              <a:gd name="connsiteX16" fmla="*/ 1680146 w 1869909"/>
              <a:gd name="connsiteY16" fmla="*/ 446935 h 1679699"/>
              <a:gd name="connsiteX17" fmla="*/ 1642584 w 1869909"/>
              <a:gd name="connsiteY17" fmla="*/ 479961 h 1679699"/>
              <a:gd name="connsiteX18" fmla="*/ 1616191 w 1869909"/>
              <a:gd name="connsiteY18" fmla="*/ 525340 h 1679699"/>
              <a:gd name="connsiteX19" fmla="*/ 1600132 w 1869909"/>
              <a:gd name="connsiteY19" fmla="*/ 578036 h 1679699"/>
              <a:gd name="connsiteX20" fmla="*/ 1593576 w 1869909"/>
              <a:gd name="connsiteY20" fmla="*/ 633014 h 1679699"/>
              <a:gd name="connsiteX21" fmla="*/ 1595888 w 1869909"/>
              <a:gd name="connsiteY21" fmla="*/ 692544 h 1679699"/>
              <a:gd name="connsiteX22" fmla="*/ 1604273 w 1869909"/>
              <a:gd name="connsiteY22" fmla="*/ 749749 h 1679699"/>
              <a:gd name="connsiteX23" fmla="*/ 1613896 w 1869909"/>
              <a:gd name="connsiteY23" fmla="*/ 805766 h 1679699"/>
              <a:gd name="connsiteX24" fmla="*/ 1619918 w 1869909"/>
              <a:gd name="connsiteY24" fmla="*/ 861734 h 1679699"/>
              <a:gd name="connsiteX25" fmla="*/ 1619369 w 1869909"/>
              <a:gd name="connsiteY25" fmla="*/ 908863 h 1679699"/>
              <a:gd name="connsiteX26" fmla="*/ 1614161 w 1869909"/>
              <a:gd name="connsiteY26" fmla="*/ 956406 h 1679699"/>
              <a:gd name="connsiteX27" fmla="*/ 1605464 w 1869909"/>
              <a:gd name="connsiteY27" fmla="*/ 1004022 h 1679699"/>
              <a:gd name="connsiteX28" fmla="*/ 1594445 w 1869909"/>
              <a:gd name="connsiteY28" fmla="*/ 1051373 h 1679699"/>
              <a:gd name="connsiteX29" fmla="*/ 1574598 w 1869909"/>
              <a:gd name="connsiteY29" fmla="*/ 1123438 h 1679699"/>
              <a:gd name="connsiteX30" fmla="*/ 1550608 w 1869909"/>
              <a:gd name="connsiteY30" fmla="*/ 1193586 h 1679699"/>
              <a:gd name="connsiteX31" fmla="*/ 1521094 w 1869909"/>
              <a:gd name="connsiteY31" fmla="*/ 1261347 h 1679699"/>
              <a:gd name="connsiteX32" fmla="*/ 1484671 w 1869909"/>
              <a:gd name="connsiteY32" fmla="*/ 1326253 h 1679699"/>
              <a:gd name="connsiteX33" fmla="*/ 1437120 w 1869909"/>
              <a:gd name="connsiteY33" fmla="*/ 1391423 h 1679699"/>
              <a:gd name="connsiteX34" fmla="*/ 1381237 w 1869909"/>
              <a:gd name="connsiteY34" fmla="*/ 1449997 h 1679699"/>
              <a:gd name="connsiteX35" fmla="*/ 1318120 w 1869909"/>
              <a:gd name="connsiteY35" fmla="*/ 1499159 h 1679699"/>
              <a:gd name="connsiteX36" fmla="*/ 1248866 w 1869909"/>
              <a:gd name="connsiteY36" fmla="*/ 1536094 h 1679699"/>
              <a:gd name="connsiteX37" fmla="*/ 1177204 w 1869909"/>
              <a:gd name="connsiteY37" fmla="*/ 1558581 h 1679699"/>
              <a:gd name="connsiteX38" fmla="*/ 1102140 w 1869909"/>
              <a:gd name="connsiteY38" fmla="*/ 1570827 h 1679699"/>
              <a:gd name="connsiteX39" fmla="*/ 1024975 w 1869909"/>
              <a:gd name="connsiteY39" fmla="*/ 1576635 h 1679699"/>
              <a:gd name="connsiteX40" fmla="*/ 947013 w 1869909"/>
              <a:gd name="connsiteY40" fmla="*/ 1579811 h 1679699"/>
              <a:gd name="connsiteX41" fmla="*/ 705962 w 1869909"/>
              <a:gd name="connsiteY41" fmla="*/ 1594801 h 1679699"/>
              <a:gd name="connsiteX42" fmla="*/ 468595 w 1869909"/>
              <a:gd name="connsiteY42" fmla="*/ 1618347 h 1679699"/>
              <a:gd name="connsiteX43" fmla="*/ 233683 w 1869909"/>
              <a:gd name="connsiteY43" fmla="*/ 1647597 h 1679699"/>
              <a:gd name="connsiteX44" fmla="*/ 0 w 1869909"/>
              <a:gd name="connsiteY44" fmla="*/ 1679699 h 1679699"/>
              <a:gd name="connsiteX0" fmla="*/ 1745853 w 1869909"/>
              <a:gd name="connsiteY0" fmla="*/ 0 h 1679699"/>
              <a:gd name="connsiteX1" fmla="*/ 1779356 w 1869909"/>
              <a:gd name="connsiteY1" fmla="*/ 32403 h 1679699"/>
              <a:gd name="connsiteX2" fmla="*/ 1810543 w 1869909"/>
              <a:gd name="connsiteY2" fmla="*/ 65833 h 1679699"/>
              <a:gd name="connsiteX3" fmla="*/ 1837097 w 1869909"/>
              <a:gd name="connsiteY3" fmla="*/ 101317 h 1679699"/>
              <a:gd name="connsiteX4" fmla="*/ 1856704 w 1869909"/>
              <a:gd name="connsiteY4" fmla="*/ 139884 h 1679699"/>
              <a:gd name="connsiteX5" fmla="*/ 1866017 w 1869909"/>
              <a:gd name="connsiteY5" fmla="*/ 173039 h 1679699"/>
              <a:gd name="connsiteX6" fmla="*/ 1869909 w 1869909"/>
              <a:gd name="connsiteY6" fmla="*/ 208059 h 1679699"/>
              <a:gd name="connsiteX7" fmla="*/ 1868750 w 1869909"/>
              <a:gd name="connsiteY7" fmla="*/ 244242 h 1679699"/>
              <a:gd name="connsiteX8" fmla="*/ 1862914 w 1869909"/>
              <a:gd name="connsiteY8" fmla="*/ 280884 h 1679699"/>
              <a:gd name="connsiteX9" fmla="*/ 1852583 w 1869909"/>
              <a:gd name="connsiteY9" fmla="*/ 317180 h 1679699"/>
              <a:gd name="connsiteX10" fmla="*/ 1837447 w 1869909"/>
              <a:gd name="connsiteY10" fmla="*/ 351060 h 1679699"/>
              <a:gd name="connsiteX11" fmla="*/ 1817039 w 1869909"/>
              <a:gd name="connsiteY11" fmla="*/ 380357 h 1679699"/>
              <a:gd name="connsiteX12" fmla="*/ 1790895 w 1869909"/>
              <a:gd name="connsiteY12" fmla="*/ 402902 h 1679699"/>
              <a:gd name="connsiteX13" fmla="*/ 1764518 w 1869909"/>
              <a:gd name="connsiteY13" fmla="*/ 415769 h 1679699"/>
              <a:gd name="connsiteX14" fmla="*/ 1735861 w 1869909"/>
              <a:gd name="connsiteY14" fmla="*/ 425367 h 1679699"/>
              <a:gd name="connsiteX15" fmla="*/ 1707034 w 1869909"/>
              <a:gd name="connsiteY15" fmla="*/ 434741 h 1679699"/>
              <a:gd name="connsiteX16" fmla="*/ 1680146 w 1869909"/>
              <a:gd name="connsiteY16" fmla="*/ 446935 h 1679699"/>
              <a:gd name="connsiteX17" fmla="*/ 1642584 w 1869909"/>
              <a:gd name="connsiteY17" fmla="*/ 479961 h 1679699"/>
              <a:gd name="connsiteX18" fmla="*/ 1616191 w 1869909"/>
              <a:gd name="connsiteY18" fmla="*/ 525340 h 1679699"/>
              <a:gd name="connsiteX19" fmla="*/ 1600132 w 1869909"/>
              <a:gd name="connsiteY19" fmla="*/ 578036 h 1679699"/>
              <a:gd name="connsiteX20" fmla="*/ 1593576 w 1869909"/>
              <a:gd name="connsiteY20" fmla="*/ 633014 h 1679699"/>
              <a:gd name="connsiteX21" fmla="*/ 1595888 w 1869909"/>
              <a:gd name="connsiteY21" fmla="*/ 692544 h 1679699"/>
              <a:gd name="connsiteX22" fmla="*/ 1604273 w 1869909"/>
              <a:gd name="connsiteY22" fmla="*/ 749749 h 1679699"/>
              <a:gd name="connsiteX23" fmla="*/ 1613896 w 1869909"/>
              <a:gd name="connsiteY23" fmla="*/ 805766 h 1679699"/>
              <a:gd name="connsiteX24" fmla="*/ 1619918 w 1869909"/>
              <a:gd name="connsiteY24" fmla="*/ 861734 h 1679699"/>
              <a:gd name="connsiteX25" fmla="*/ 1619369 w 1869909"/>
              <a:gd name="connsiteY25" fmla="*/ 908863 h 1679699"/>
              <a:gd name="connsiteX26" fmla="*/ 1614161 w 1869909"/>
              <a:gd name="connsiteY26" fmla="*/ 956406 h 1679699"/>
              <a:gd name="connsiteX27" fmla="*/ 1605464 w 1869909"/>
              <a:gd name="connsiteY27" fmla="*/ 1004022 h 1679699"/>
              <a:gd name="connsiteX28" fmla="*/ 1594445 w 1869909"/>
              <a:gd name="connsiteY28" fmla="*/ 1051373 h 1679699"/>
              <a:gd name="connsiteX29" fmla="*/ 1574598 w 1869909"/>
              <a:gd name="connsiteY29" fmla="*/ 1123438 h 1679699"/>
              <a:gd name="connsiteX30" fmla="*/ 1550608 w 1869909"/>
              <a:gd name="connsiteY30" fmla="*/ 1193586 h 1679699"/>
              <a:gd name="connsiteX31" fmla="*/ 1521094 w 1869909"/>
              <a:gd name="connsiteY31" fmla="*/ 1261347 h 1679699"/>
              <a:gd name="connsiteX32" fmla="*/ 1484671 w 1869909"/>
              <a:gd name="connsiteY32" fmla="*/ 1326253 h 1679699"/>
              <a:gd name="connsiteX33" fmla="*/ 1437120 w 1869909"/>
              <a:gd name="connsiteY33" fmla="*/ 1391423 h 1679699"/>
              <a:gd name="connsiteX34" fmla="*/ 1381237 w 1869909"/>
              <a:gd name="connsiteY34" fmla="*/ 1449997 h 1679699"/>
              <a:gd name="connsiteX35" fmla="*/ 1318120 w 1869909"/>
              <a:gd name="connsiteY35" fmla="*/ 1499159 h 1679699"/>
              <a:gd name="connsiteX36" fmla="*/ 1248866 w 1869909"/>
              <a:gd name="connsiteY36" fmla="*/ 1536094 h 1679699"/>
              <a:gd name="connsiteX37" fmla="*/ 1177204 w 1869909"/>
              <a:gd name="connsiteY37" fmla="*/ 1558581 h 1679699"/>
              <a:gd name="connsiteX38" fmla="*/ 1102140 w 1869909"/>
              <a:gd name="connsiteY38" fmla="*/ 1570827 h 1679699"/>
              <a:gd name="connsiteX39" fmla="*/ 1024975 w 1869909"/>
              <a:gd name="connsiteY39" fmla="*/ 1576635 h 1679699"/>
              <a:gd name="connsiteX40" fmla="*/ 947013 w 1869909"/>
              <a:gd name="connsiteY40" fmla="*/ 1579811 h 1679699"/>
              <a:gd name="connsiteX41" fmla="*/ 705962 w 1869909"/>
              <a:gd name="connsiteY41" fmla="*/ 1594801 h 1679699"/>
              <a:gd name="connsiteX42" fmla="*/ 468595 w 1869909"/>
              <a:gd name="connsiteY42" fmla="*/ 1618347 h 1679699"/>
              <a:gd name="connsiteX43" fmla="*/ 233683 w 1869909"/>
              <a:gd name="connsiteY43" fmla="*/ 1647597 h 1679699"/>
              <a:gd name="connsiteX44" fmla="*/ 0 w 1869909"/>
              <a:gd name="connsiteY44" fmla="*/ 1679699 h 1679699"/>
              <a:gd name="connsiteX0" fmla="*/ 1745853 w 1869909"/>
              <a:gd name="connsiteY0" fmla="*/ 0 h 1679699"/>
              <a:gd name="connsiteX1" fmla="*/ 1779356 w 1869909"/>
              <a:gd name="connsiteY1" fmla="*/ 32403 h 1679699"/>
              <a:gd name="connsiteX2" fmla="*/ 1810543 w 1869909"/>
              <a:gd name="connsiteY2" fmla="*/ 65833 h 1679699"/>
              <a:gd name="connsiteX3" fmla="*/ 1837097 w 1869909"/>
              <a:gd name="connsiteY3" fmla="*/ 101317 h 1679699"/>
              <a:gd name="connsiteX4" fmla="*/ 1856704 w 1869909"/>
              <a:gd name="connsiteY4" fmla="*/ 139884 h 1679699"/>
              <a:gd name="connsiteX5" fmla="*/ 1866017 w 1869909"/>
              <a:gd name="connsiteY5" fmla="*/ 173039 h 1679699"/>
              <a:gd name="connsiteX6" fmla="*/ 1869909 w 1869909"/>
              <a:gd name="connsiteY6" fmla="*/ 208059 h 1679699"/>
              <a:gd name="connsiteX7" fmla="*/ 1868750 w 1869909"/>
              <a:gd name="connsiteY7" fmla="*/ 244242 h 1679699"/>
              <a:gd name="connsiteX8" fmla="*/ 1862914 w 1869909"/>
              <a:gd name="connsiteY8" fmla="*/ 280884 h 1679699"/>
              <a:gd name="connsiteX9" fmla="*/ 1852583 w 1869909"/>
              <a:gd name="connsiteY9" fmla="*/ 317180 h 1679699"/>
              <a:gd name="connsiteX10" fmla="*/ 1837447 w 1869909"/>
              <a:gd name="connsiteY10" fmla="*/ 351060 h 1679699"/>
              <a:gd name="connsiteX11" fmla="*/ 1817039 w 1869909"/>
              <a:gd name="connsiteY11" fmla="*/ 380357 h 1679699"/>
              <a:gd name="connsiteX12" fmla="*/ 1790895 w 1869909"/>
              <a:gd name="connsiteY12" fmla="*/ 402902 h 1679699"/>
              <a:gd name="connsiteX13" fmla="*/ 1764518 w 1869909"/>
              <a:gd name="connsiteY13" fmla="*/ 415769 h 1679699"/>
              <a:gd name="connsiteX14" fmla="*/ 1735861 w 1869909"/>
              <a:gd name="connsiteY14" fmla="*/ 425367 h 1679699"/>
              <a:gd name="connsiteX15" fmla="*/ 1707034 w 1869909"/>
              <a:gd name="connsiteY15" fmla="*/ 434741 h 1679699"/>
              <a:gd name="connsiteX16" fmla="*/ 1680146 w 1869909"/>
              <a:gd name="connsiteY16" fmla="*/ 446935 h 1679699"/>
              <a:gd name="connsiteX17" fmla="*/ 1642584 w 1869909"/>
              <a:gd name="connsiteY17" fmla="*/ 479961 h 1679699"/>
              <a:gd name="connsiteX18" fmla="*/ 1616191 w 1869909"/>
              <a:gd name="connsiteY18" fmla="*/ 525340 h 1679699"/>
              <a:gd name="connsiteX19" fmla="*/ 1600132 w 1869909"/>
              <a:gd name="connsiteY19" fmla="*/ 578036 h 1679699"/>
              <a:gd name="connsiteX20" fmla="*/ 1593576 w 1869909"/>
              <a:gd name="connsiteY20" fmla="*/ 633014 h 1679699"/>
              <a:gd name="connsiteX21" fmla="*/ 1595888 w 1869909"/>
              <a:gd name="connsiteY21" fmla="*/ 692544 h 1679699"/>
              <a:gd name="connsiteX22" fmla="*/ 1604273 w 1869909"/>
              <a:gd name="connsiteY22" fmla="*/ 749749 h 1679699"/>
              <a:gd name="connsiteX23" fmla="*/ 1613896 w 1869909"/>
              <a:gd name="connsiteY23" fmla="*/ 805766 h 1679699"/>
              <a:gd name="connsiteX24" fmla="*/ 1619918 w 1869909"/>
              <a:gd name="connsiteY24" fmla="*/ 861734 h 1679699"/>
              <a:gd name="connsiteX25" fmla="*/ 1619369 w 1869909"/>
              <a:gd name="connsiteY25" fmla="*/ 908863 h 1679699"/>
              <a:gd name="connsiteX26" fmla="*/ 1614161 w 1869909"/>
              <a:gd name="connsiteY26" fmla="*/ 956406 h 1679699"/>
              <a:gd name="connsiteX27" fmla="*/ 1605464 w 1869909"/>
              <a:gd name="connsiteY27" fmla="*/ 1004022 h 1679699"/>
              <a:gd name="connsiteX28" fmla="*/ 1594445 w 1869909"/>
              <a:gd name="connsiteY28" fmla="*/ 1051373 h 1679699"/>
              <a:gd name="connsiteX29" fmla="*/ 1574598 w 1869909"/>
              <a:gd name="connsiteY29" fmla="*/ 1123438 h 1679699"/>
              <a:gd name="connsiteX30" fmla="*/ 1550608 w 1869909"/>
              <a:gd name="connsiteY30" fmla="*/ 1193586 h 1679699"/>
              <a:gd name="connsiteX31" fmla="*/ 1521094 w 1869909"/>
              <a:gd name="connsiteY31" fmla="*/ 1261347 h 1679699"/>
              <a:gd name="connsiteX32" fmla="*/ 1484671 w 1869909"/>
              <a:gd name="connsiteY32" fmla="*/ 1326253 h 1679699"/>
              <a:gd name="connsiteX33" fmla="*/ 1437120 w 1869909"/>
              <a:gd name="connsiteY33" fmla="*/ 1391423 h 1679699"/>
              <a:gd name="connsiteX34" fmla="*/ 1381237 w 1869909"/>
              <a:gd name="connsiteY34" fmla="*/ 1449997 h 1679699"/>
              <a:gd name="connsiteX35" fmla="*/ 1318120 w 1869909"/>
              <a:gd name="connsiteY35" fmla="*/ 1499159 h 1679699"/>
              <a:gd name="connsiteX36" fmla="*/ 1248866 w 1869909"/>
              <a:gd name="connsiteY36" fmla="*/ 1536094 h 1679699"/>
              <a:gd name="connsiteX37" fmla="*/ 1177204 w 1869909"/>
              <a:gd name="connsiteY37" fmla="*/ 1558581 h 1679699"/>
              <a:gd name="connsiteX38" fmla="*/ 1102140 w 1869909"/>
              <a:gd name="connsiteY38" fmla="*/ 1570827 h 1679699"/>
              <a:gd name="connsiteX39" fmla="*/ 1024975 w 1869909"/>
              <a:gd name="connsiteY39" fmla="*/ 1576635 h 1679699"/>
              <a:gd name="connsiteX40" fmla="*/ 947013 w 1869909"/>
              <a:gd name="connsiteY40" fmla="*/ 1579811 h 1679699"/>
              <a:gd name="connsiteX41" fmla="*/ 705962 w 1869909"/>
              <a:gd name="connsiteY41" fmla="*/ 1594801 h 1679699"/>
              <a:gd name="connsiteX42" fmla="*/ 468595 w 1869909"/>
              <a:gd name="connsiteY42" fmla="*/ 1618347 h 1679699"/>
              <a:gd name="connsiteX43" fmla="*/ 233683 w 1869909"/>
              <a:gd name="connsiteY43" fmla="*/ 1647597 h 1679699"/>
              <a:gd name="connsiteX44" fmla="*/ 0 w 1869909"/>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 name="connsiteX0" fmla="*/ 1745853 w 1870084"/>
              <a:gd name="connsiteY0" fmla="*/ 0 h 1679699"/>
              <a:gd name="connsiteX1" fmla="*/ 1779356 w 1870084"/>
              <a:gd name="connsiteY1" fmla="*/ 32403 h 1679699"/>
              <a:gd name="connsiteX2" fmla="*/ 1810543 w 1870084"/>
              <a:gd name="connsiteY2" fmla="*/ 65833 h 1679699"/>
              <a:gd name="connsiteX3" fmla="*/ 1837097 w 1870084"/>
              <a:gd name="connsiteY3" fmla="*/ 101317 h 1679699"/>
              <a:gd name="connsiteX4" fmla="*/ 1856704 w 1870084"/>
              <a:gd name="connsiteY4" fmla="*/ 139884 h 1679699"/>
              <a:gd name="connsiteX5" fmla="*/ 1866017 w 1870084"/>
              <a:gd name="connsiteY5" fmla="*/ 173039 h 1679699"/>
              <a:gd name="connsiteX6" fmla="*/ 1869909 w 1870084"/>
              <a:gd name="connsiteY6" fmla="*/ 208059 h 1679699"/>
              <a:gd name="connsiteX7" fmla="*/ 1868750 w 1870084"/>
              <a:gd name="connsiteY7" fmla="*/ 244242 h 1679699"/>
              <a:gd name="connsiteX8" fmla="*/ 1862914 w 1870084"/>
              <a:gd name="connsiteY8" fmla="*/ 280884 h 1679699"/>
              <a:gd name="connsiteX9" fmla="*/ 1852583 w 1870084"/>
              <a:gd name="connsiteY9" fmla="*/ 317180 h 1679699"/>
              <a:gd name="connsiteX10" fmla="*/ 1837447 w 1870084"/>
              <a:gd name="connsiteY10" fmla="*/ 351060 h 1679699"/>
              <a:gd name="connsiteX11" fmla="*/ 1817039 w 1870084"/>
              <a:gd name="connsiteY11" fmla="*/ 380357 h 1679699"/>
              <a:gd name="connsiteX12" fmla="*/ 1790895 w 1870084"/>
              <a:gd name="connsiteY12" fmla="*/ 402902 h 1679699"/>
              <a:gd name="connsiteX13" fmla="*/ 1764518 w 1870084"/>
              <a:gd name="connsiteY13" fmla="*/ 415769 h 1679699"/>
              <a:gd name="connsiteX14" fmla="*/ 1735861 w 1870084"/>
              <a:gd name="connsiteY14" fmla="*/ 425367 h 1679699"/>
              <a:gd name="connsiteX15" fmla="*/ 1707034 w 1870084"/>
              <a:gd name="connsiteY15" fmla="*/ 434741 h 1679699"/>
              <a:gd name="connsiteX16" fmla="*/ 1680146 w 1870084"/>
              <a:gd name="connsiteY16" fmla="*/ 446935 h 1679699"/>
              <a:gd name="connsiteX17" fmla="*/ 1642584 w 1870084"/>
              <a:gd name="connsiteY17" fmla="*/ 479961 h 1679699"/>
              <a:gd name="connsiteX18" fmla="*/ 1616191 w 1870084"/>
              <a:gd name="connsiteY18" fmla="*/ 525340 h 1679699"/>
              <a:gd name="connsiteX19" fmla="*/ 1600132 w 1870084"/>
              <a:gd name="connsiteY19" fmla="*/ 578036 h 1679699"/>
              <a:gd name="connsiteX20" fmla="*/ 1593576 w 1870084"/>
              <a:gd name="connsiteY20" fmla="*/ 633014 h 1679699"/>
              <a:gd name="connsiteX21" fmla="*/ 1595888 w 1870084"/>
              <a:gd name="connsiteY21" fmla="*/ 692544 h 1679699"/>
              <a:gd name="connsiteX22" fmla="*/ 1604273 w 1870084"/>
              <a:gd name="connsiteY22" fmla="*/ 749749 h 1679699"/>
              <a:gd name="connsiteX23" fmla="*/ 1613896 w 1870084"/>
              <a:gd name="connsiteY23" fmla="*/ 805766 h 1679699"/>
              <a:gd name="connsiteX24" fmla="*/ 1619918 w 1870084"/>
              <a:gd name="connsiteY24" fmla="*/ 861734 h 1679699"/>
              <a:gd name="connsiteX25" fmla="*/ 1619369 w 1870084"/>
              <a:gd name="connsiteY25" fmla="*/ 908863 h 1679699"/>
              <a:gd name="connsiteX26" fmla="*/ 1614161 w 1870084"/>
              <a:gd name="connsiteY26" fmla="*/ 956406 h 1679699"/>
              <a:gd name="connsiteX27" fmla="*/ 1605464 w 1870084"/>
              <a:gd name="connsiteY27" fmla="*/ 1004022 h 1679699"/>
              <a:gd name="connsiteX28" fmla="*/ 1594445 w 1870084"/>
              <a:gd name="connsiteY28" fmla="*/ 1051373 h 1679699"/>
              <a:gd name="connsiteX29" fmla="*/ 1574598 w 1870084"/>
              <a:gd name="connsiteY29" fmla="*/ 1123438 h 1679699"/>
              <a:gd name="connsiteX30" fmla="*/ 1550608 w 1870084"/>
              <a:gd name="connsiteY30" fmla="*/ 1193586 h 1679699"/>
              <a:gd name="connsiteX31" fmla="*/ 1521094 w 1870084"/>
              <a:gd name="connsiteY31" fmla="*/ 1261347 h 1679699"/>
              <a:gd name="connsiteX32" fmla="*/ 1484671 w 1870084"/>
              <a:gd name="connsiteY32" fmla="*/ 1326253 h 1679699"/>
              <a:gd name="connsiteX33" fmla="*/ 1437120 w 1870084"/>
              <a:gd name="connsiteY33" fmla="*/ 1391423 h 1679699"/>
              <a:gd name="connsiteX34" fmla="*/ 1381237 w 1870084"/>
              <a:gd name="connsiteY34" fmla="*/ 1449997 h 1679699"/>
              <a:gd name="connsiteX35" fmla="*/ 1318120 w 1870084"/>
              <a:gd name="connsiteY35" fmla="*/ 1499159 h 1679699"/>
              <a:gd name="connsiteX36" fmla="*/ 1248866 w 1870084"/>
              <a:gd name="connsiteY36" fmla="*/ 1536094 h 1679699"/>
              <a:gd name="connsiteX37" fmla="*/ 1177204 w 1870084"/>
              <a:gd name="connsiteY37" fmla="*/ 1558581 h 1679699"/>
              <a:gd name="connsiteX38" fmla="*/ 1102140 w 1870084"/>
              <a:gd name="connsiteY38" fmla="*/ 1570827 h 1679699"/>
              <a:gd name="connsiteX39" fmla="*/ 1024975 w 1870084"/>
              <a:gd name="connsiteY39" fmla="*/ 1576635 h 1679699"/>
              <a:gd name="connsiteX40" fmla="*/ 947013 w 1870084"/>
              <a:gd name="connsiteY40" fmla="*/ 1579811 h 1679699"/>
              <a:gd name="connsiteX41" fmla="*/ 705962 w 1870084"/>
              <a:gd name="connsiteY41" fmla="*/ 1594801 h 1679699"/>
              <a:gd name="connsiteX42" fmla="*/ 468595 w 1870084"/>
              <a:gd name="connsiteY42" fmla="*/ 1618347 h 1679699"/>
              <a:gd name="connsiteX43" fmla="*/ 233683 w 1870084"/>
              <a:gd name="connsiteY43" fmla="*/ 1647597 h 1679699"/>
              <a:gd name="connsiteX44" fmla="*/ 0 w 1870084"/>
              <a:gd name="connsiteY44" fmla="*/ 1679699 h 167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70084" h="1679699">
                <a:moveTo>
                  <a:pt x="1745853" y="0"/>
                </a:moveTo>
                <a:lnTo>
                  <a:pt x="1779356" y="32403"/>
                </a:lnTo>
                <a:cubicBezTo>
                  <a:pt x="1790138" y="43375"/>
                  <a:pt x="1800920" y="54347"/>
                  <a:pt x="1810543" y="65833"/>
                </a:cubicBezTo>
                <a:cubicBezTo>
                  <a:pt x="1820167" y="77319"/>
                  <a:pt x="1829404" y="88975"/>
                  <a:pt x="1837097" y="101317"/>
                </a:cubicBezTo>
                <a:cubicBezTo>
                  <a:pt x="1844790" y="113659"/>
                  <a:pt x="1851884" y="127930"/>
                  <a:pt x="1856704" y="139884"/>
                </a:cubicBezTo>
                <a:cubicBezTo>
                  <a:pt x="1861524" y="151838"/>
                  <a:pt x="1863816" y="161677"/>
                  <a:pt x="1866017" y="173039"/>
                </a:cubicBezTo>
                <a:cubicBezTo>
                  <a:pt x="1868218" y="184401"/>
                  <a:pt x="1869454" y="196192"/>
                  <a:pt x="1869909" y="208059"/>
                </a:cubicBezTo>
                <a:cubicBezTo>
                  <a:pt x="1870364" y="219926"/>
                  <a:pt x="1869916" y="232105"/>
                  <a:pt x="1868750" y="244242"/>
                </a:cubicBezTo>
                <a:cubicBezTo>
                  <a:pt x="1867584" y="256380"/>
                  <a:pt x="1865609" y="268728"/>
                  <a:pt x="1862914" y="280884"/>
                </a:cubicBezTo>
                <a:cubicBezTo>
                  <a:pt x="1860219" y="293040"/>
                  <a:pt x="1856827" y="305484"/>
                  <a:pt x="1852583" y="317180"/>
                </a:cubicBezTo>
                <a:cubicBezTo>
                  <a:pt x="1848339" y="328876"/>
                  <a:pt x="1843371" y="340531"/>
                  <a:pt x="1837447" y="351060"/>
                </a:cubicBezTo>
                <a:cubicBezTo>
                  <a:pt x="1831523" y="361590"/>
                  <a:pt x="1824798" y="371717"/>
                  <a:pt x="1817039" y="380357"/>
                </a:cubicBezTo>
                <a:cubicBezTo>
                  <a:pt x="1809280" y="388997"/>
                  <a:pt x="1799648" y="397000"/>
                  <a:pt x="1790895" y="402902"/>
                </a:cubicBezTo>
                <a:cubicBezTo>
                  <a:pt x="1782142" y="408804"/>
                  <a:pt x="1773690" y="412025"/>
                  <a:pt x="1764518" y="415769"/>
                </a:cubicBezTo>
                <a:cubicBezTo>
                  <a:pt x="1755346" y="419513"/>
                  <a:pt x="1745442" y="422205"/>
                  <a:pt x="1735861" y="425367"/>
                </a:cubicBezTo>
                <a:cubicBezTo>
                  <a:pt x="1726280" y="428529"/>
                  <a:pt x="1716320" y="431146"/>
                  <a:pt x="1707034" y="434741"/>
                </a:cubicBezTo>
                <a:cubicBezTo>
                  <a:pt x="1697748" y="438336"/>
                  <a:pt x="1690888" y="439398"/>
                  <a:pt x="1680146" y="446935"/>
                </a:cubicBezTo>
                <a:cubicBezTo>
                  <a:pt x="1669404" y="454472"/>
                  <a:pt x="1653243" y="466894"/>
                  <a:pt x="1642584" y="479961"/>
                </a:cubicBezTo>
                <a:cubicBezTo>
                  <a:pt x="1631925" y="493029"/>
                  <a:pt x="1623266" y="508994"/>
                  <a:pt x="1616191" y="525340"/>
                </a:cubicBezTo>
                <a:cubicBezTo>
                  <a:pt x="1609116" y="541686"/>
                  <a:pt x="1603901" y="560090"/>
                  <a:pt x="1600132" y="578036"/>
                </a:cubicBezTo>
                <a:cubicBezTo>
                  <a:pt x="1596363" y="595982"/>
                  <a:pt x="1594283" y="613929"/>
                  <a:pt x="1593576" y="633014"/>
                </a:cubicBezTo>
                <a:cubicBezTo>
                  <a:pt x="1592869" y="652099"/>
                  <a:pt x="1594105" y="673088"/>
                  <a:pt x="1595888" y="692544"/>
                </a:cubicBezTo>
                <a:cubicBezTo>
                  <a:pt x="1597671" y="712000"/>
                  <a:pt x="1601272" y="730879"/>
                  <a:pt x="1604273" y="749749"/>
                </a:cubicBezTo>
                <a:cubicBezTo>
                  <a:pt x="1607274" y="768619"/>
                  <a:pt x="1611289" y="787102"/>
                  <a:pt x="1613896" y="805766"/>
                </a:cubicBezTo>
                <a:cubicBezTo>
                  <a:pt x="1616504" y="824430"/>
                  <a:pt x="1619006" y="844551"/>
                  <a:pt x="1619918" y="861734"/>
                </a:cubicBezTo>
                <a:cubicBezTo>
                  <a:pt x="1620830" y="878917"/>
                  <a:pt x="1620328" y="893085"/>
                  <a:pt x="1619369" y="908863"/>
                </a:cubicBezTo>
                <a:cubicBezTo>
                  <a:pt x="1618410" y="924641"/>
                  <a:pt x="1616479" y="940546"/>
                  <a:pt x="1614161" y="956406"/>
                </a:cubicBezTo>
                <a:cubicBezTo>
                  <a:pt x="1611844" y="972266"/>
                  <a:pt x="1608750" y="988194"/>
                  <a:pt x="1605464" y="1004022"/>
                </a:cubicBezTo>
                <a:cubicBezTo>
                  <a:pt x="1602178" y="1019850"/>
                  <a:pt x="1599589" y="1031470"/>
                  <a:pt x="1594445" y="1051373"/>
                </a:cubicBezTo>
                <a:cubicBezTo>
                  <a:pt x="1589301" y="1071276"/>
                  <a:pt x="1581904" y="1099736"/>
                  <a:pt x="1574598" y="1123438"/>
                </a:cubicBezTo>
                <a:cubicBezTo>
                  <a:pt x="1567292" y="1147140"/>
                  <a:pt x="1559525" y="1170601"/>
                  <a:pt x="1550608" y="1193586"/>
                </a:cubicBezTo>
                <a:cubicBezTo>
                  <a:pt x="1541691" y="1216571"/>
                  <a:pt x="1532083" y="1239236"/>
                  <a:pt x="1521094" y="1261347"/>
                </a:cubicBezTo>
                <a:cubicBezTo>
                  <a:pt x="1510105" y="1283458"/>
                  <a:pt x="1498667" y="1304574"/>
                  <a:pt x="1484671" y="1326253"/>
                </a:cubicBezTo>
                <a:cubicBezTo>
                  <a:pt x="1470675" y="1347932"/>
                  <a:pt x="1454359" y="1370799"/>
                  <a:pt x="1437120" y="1391423"/>
                </a:cubicBezTo>
                <a:cubicBezTo>
                  <a:pt x="1419881" y="1412047"/>
                  <a:pt x="1401070" y="1432041"/>
                  <a:pt x="1381237" y="1449997"/>
                </a:cubicBezTo>
                <a:cubicBezTo>
                  <a:pt x="1361404" y="1467953"/>
                  <a:pt x="1340182" y="1484810"/>
                  <a:pt x="1318120" y="1499159"/>
                </a:cubicBezTo>
                <a:cubicBezTo>
                  <a:pt x="1296058" y="1513508"/>
                  <a:pt x="1272352" y="1526190"/>
                  <a:pt x="1248866" y="1536094"/>
                </a:cubicBezTo>
                <a:cubicBezTo>
                  <a:pt x="1225380" y="1545998"/>
                  <a:pt x="1201658" y="1552792"/>
                  <a:pt x="1177204" y="1558581"/>
                </a:cubicBezTo>
                <a:cubicBezTo>
                  <a:pt x="1152750" y="1564370"/>
                  <a:pt x="1127511" y="1567818"/>
                  <a:pt x="1102140" y="1570827"/>
                </a:cubicBezTo>
                <a:cubicBezTo>
                  <a:pt x="1076769" y="1573836"/>
                  <a:pt x="1050829" y="1575138"/>
                  <a:pt x="1024975" y="1576635"/>
                </a:cubicBezTo>
                <a:cubicBezTo>
                  <a:pt x="999121" y="1578132"/>
                  <a:pt x="1000182" y="1576783"/>
                  <a:pt x="947013" y="1579811"/>
                </a:cubicBezTo>
                <a:lnTo>
                  <a:pt x="705962" y="1594801"/>
                </a:lnTo>
                <a:cubicBezTo>
                  <a:pt x="626226" y="1601224"/>
                  <a:pt x="547308" y="1609548"/>
                  <a:pt x="468595" y="1618347"/>
                </a:cubicBezTo>
                <a:cubicBezTo>
                  <a:pt x="389882" y="1627146"/>
                  <a:pt x="311782" y="1637372"/>
                  <a:pt x="233683" y="1647597"/>
                </a:cubicBezTo>
                <a:lnTo>
                  <a:pt x="0" y="1679699"/>
                </a:lnTo>
              </a:path>
            </a:pathLst>
          </a:custGeom>
          <a:ln w="13440">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9" name="Ελεύθερη σχεδίαση: Σχήμα 38">
            <a:extLst>
              <a:ext uri="{FF2B5EF4-FFF2-40B4-BE49-F238E27FC236}">
                <a16:creationId xmlns="" xmlns:a16="http://schemas.microsoft.com/office/drawing/2014/main" id="{7AB974B3-5705-4079-B848-FDAEC54F9038}"/>
              </a:ext>
            </a:extLst>
          </p:cNvPr>
          <p:cNvSpPr/>
          <p:nvPr/>
        </p:nvSpPr>
        <p:spPr>
          <a:xfrm>
            <a:off x="4134681" y="3581400"/>
            <a:ext cx="1512753" cy="340564"/>
          </a:xfrm>
          <a:custGeom>
            <a:avLst/>
            <a:gdLst/>
            <a:ahLst/>
            <a:cxnLst/>
            <a:rect l="0" t="0" r="0" b="0"/>
            <a:pathLst>
              <a:path w="1512753" h="340564">
                <a:moveTo>
                  <a:pt x="0" y="0"/>
                </a:moveTo>
                <a:lnTo>
                  <a:pt x="1512752" y="340563"/>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0" name="Ελεύθερη σχεδίαση: Σχήμα 39">
            <a:extLst>
              <a:ext uri="{FF2B5EF4-FFF2-40B4-BE49-F238E27FC236}">
                <a16:creationId xmlns="" xmlns:a16="http://schemas.microsoft.com/office/drawing/2014/main" id="{C17F08CD-4AE9-4D8B-9B33-CFF05BFF410C}"/>
              </a:ext>
            </a:extLst>
          </p:cNvPr>
          <p:cNvSpPr/>
          <p:nvPr/>
        </p:nvSpPr>
        <p:spPr>
          <a:xfrm>
            <a:off x="7920000" y="3654788"/>
            <a:ext cx="360001" cy="1440001"/>
          </a:xfrm>
          <a:custGeom>
            <a:avLst/>
            <a:gdLst/>
            <a:ahLst/>
            <a:cxnLst/>
            <a:rect l="0" t="0" r="0" b="0"/>
            <a:pathLst>
              <a:path w="360001" h="1440001">
                <a:moveTo>
                  <a:pt x="0" y="0"/>
                </a:moveTo>
                <a:lnTo>
                  <a:pt x="360000" y="720000"/>
                </a:lnTo>
                <a:lnTo>
                  <a:pt x="0" y="144000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1" name="Ελεύθερη σχεδίαση: Σχήμα 40">
            <a:extLst>
              <a:ext uri="{FF2B5EF4-FFF2-40B4-BE49-F238E27FC236}">
                <a16:creationId xmlns="" xmlns:a16="http://schemas.microsoft.com/office/drawing/2014/main" id="{39F49208-EB9E-4C51-B4BE-2A538C5E8D85}"/>
              </a:ext>
            </a:extLst>
          </p:cNvPr>
          <p:cNvSpPr/>
          <p:nvPr/>
        </p:nvSpPr>
        <p:spPr>
          <a:xfrm>
            <a:off x="7081200" y="5994788"/>
            <a:ext cx="1335601" cy="511201"/>
          </a:xfrm>
          <a:custGeom>
            <a:avLst/>
            <a:gdLst/>
            <a:ahLst/>
            <a:cxnLst/>
            <a:rect l="0" t="0" r="0" b="0"/>
            <a:pathLst>
              <a:path w="1335601" h="511201">
                <a:moveTo>
                  <a:pt x="0" y="0"/>
                </a:moveTo>
                <a:lnTo>
                  <a:pt x="1335600" y="0"/>
                </a:lnTo>
                <a:lnTo>
                  <a:pt x="1119600" y="511200"/>
                </a:lnTo>
                <a:close/>
              </a:path>
            </a:pathLst>
          </a:custGeom>
          <a:noFill/>
          <a:ln w="4479">
            <a:solidFill>
              <a:srgbClr val="000000"/>
            </a:solidFill>
            <a:prstDash val="solid"/>
          </a:ln>
          <a:extLst>
            <a:ext uri="{909E8E84-426E-40DD-AFC4-6F175D3DCCD1}">
              <a14:hiddenFill xmlns=""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2" name="Ευθεία γραμμή σύνδεσης 41">
            <a:extLst>
              <a:ext uri="{FF2B5EF4-FFF2-40B4-BE49-F238E27FC236}">
                <a16:creationId xmlns="" xmlns:a16="http://schemas.microsoft.com/office/drawing/2014/main" id="{B641008D-5305-4743-B359-6E36A7A42522}"/>
              </a:ext>
            </a:extLst>
          </p:cNvPr>
          <p:cNvCxnSpPr/>
          <p:nvPr/>
        </p:nvCxnSpPr>
        <p:spPr>
          <a:xfrm flipH="1">
            <a:off x="4975781" y="3217067"/>
            <a:ext cx="456688" cy="1772839"/>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3" name="Ευθεία γραμμή σύνδεσης 42">
            <a:extLst>
              <a:ext uri="{FF2B5EF4-FFF2-40B4-BE49-F238E27FC236}">
                <a16:creationId xmlns="" xmlns:a16="http://schemas.microsoft.com/office/drawing/2014/main" id="{B3C9B9DA-B218-4F88-B4FF-4A52558D3C3D}"/>
              </a:ext>
            </a:extLst>
          </p:cNvPr>
          <p:cNvCxnSpPr/>
          <p:nvPr/>
        </p:nvCxnSpPr>
        <p:spPr>
          <a:xfrm flipV="1">
            <a:off x="5394277" y="2652032"/>
            <a:ext cx="1109670" cy="2582228"/>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4" name="Ευθεία γραμμή σύνδεσης 43">
            <a:extLst>
              <a:ext uri="{FF2B5EF4-FFF2-40B4-BE49-F238E27FC236}">
                <a16:creationId xmlns="" xmlns:a16="http://schemas.microsoft.com/office/drawing/2014/main" id="{4E69CFA1-54D1-440A-866D-842A5204A452}"/>
              </a:ext>
            </a:extLst>
          </p:cNvPr>
          <p:cNvCxnSpPr/>
          <p:nvPr/>
        </p:nvCxnSpPr>
        <p:spPr>
          <a:xfrm flipH="1" flipV="1">
            <a:off x="1882370" y="3730807"/>
            <a:ext cx="3128266" cy="1547852"/>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5" name="Ευθεία γραμμή σύνδεσης 44">
            <a:extLst>
              <a:ext uri="{FF2B5EF4-FFF2-40B4-BE49-F238E27FC236}">
                <a16:creationId xmlns="" xmlns:a16="http://schemas.microsoft.com/office/drawing/2014/main" id="{73C7D6F2-929E-4E98-966B-C575C743CDE2}"/>
              </a:ext>
            </a:extLst>
          </p:cNvPr>
          <p:cNvCxnSpPr/>
          <p:nvPr/>
        </p:nvCxnSpPr>
        <p:spPr>
          <a:xfrm flipH="1">
            <a:off x="4397661" y="3816202"/>
            <a:ext cx="981870" cy="1159159"/>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 xmlns:a16="http://schemas.microsoft.com/office/drawing/2014/main" id="{5C8DDA74-DF63-4A3D-AEA8-D836E894C5EA}"/>
              </a:ext>
            </a:extLst>
          </p:cNvPr>
          <p:cNvSpPr txBox="1"/>
          <p:nvPr/>
        </p:nvSpPr>
        <p:spPr>
          <a:xfrm>
            <a:off x="360000" y="486788"/>
            <a:ext cx="12276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SKELETAL MEASUR.</a:t>
            </a:r>
            <a:endParaRPr lang="el-GR" sz="988">
              <a:solidFill>
                <a:srgbClr val="000000"/>
              </a:solidFill>
              <a:latin typeface="Tahoma" panose="020B0604030504040204" pitchFamily="34" charset="0"/>
            </a:endParaRPr>
          </a:p>
        </p:txBody>
      </p:sp>
      <p:sp>
        <p:nvSpPr>
          <p:cNvPr id="47" name="TextBox 46">
            <a:extLst>
              <a:ext uri="{FF2B5EF4-FFF2-40B4-BE49-F238E27FC236}">
                <a16:creationId xmlns="" xmlns:a16="http://schemas.microsoft.com/office/drawing/2014/main" id="{31D1C130-A30F-4FCB-A378-7BC2471C650A}"/>
              </a:ext>
            </a:extLst>
          </p:cNvPr>
          <p:cNvSpPr txBox="1"/>
          <p:nvPr/>
        </p:nvSpPr>
        <p:spPr>
          <a:xfrm>
            <a:off x="360000" y="630788"/>
            <a:ext cx="6264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SNA: 83,2</a:t>
            </a:r>
            <a:endParaRPr lang="el-GR" sz="988">
              <a:solidFill>
                <a:srgbClr val="2C7BB6"/>
              </a:solidFill>
              <a:latin typeface="Tahoma" panose="020B0604030504040204" pitchFamily="34" charset="0"/>
            </a:endParaRPr>
          </a:p>
        </p:txBody>
      </p:sp>
      <p:sp>
        <p:nvSpPr>
          <p:cNvPr id="48" name="TextBox 47">
            <a:extLst>
              <a:ext uri="{FF2B5EF4-FFF2-40B4-BE49-F238E27FC236}">
                <a16:creationId xmlns="" xmlns:a16="http://schemas.microsoft.com/office/drawing/2014/main" id="{5A4080C8-98D3-43E2-84D5-14A9EFA286D4}"/>
              </a:ext>
            </a:extLst>
          </p:cNvPr>
          <p:cNvSpPr txBox="1"/>
          <p:nvPr/>
        </p:nvSpPr>
        <p:spPr>
          <a:xfrm>
            <a:off x="360000" y="774788"/>
            <a:ext cx="17028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Lande angle (FH-NA): 90,6*</a:t>
            </a:r>
            <a:endParaRPr lang="el-GR" sz="988">
              <a:solidFill>
                <a:srgbClr val="A4D0DF"/>
              </a:solidFill>
              <a:latin typeface="Tahoma" panose="020B0604030504040204" pitchFamily="34" charset="0"/>
            </a:endParaRPr>
          </a:p>
        </p:txBody>
      </p:sp>
      <p:sp>
        <p:nvSpPr>
          <p:cNvPr id="49" name="TextBox 48">
            <a:extLst>
              <a:ext uri="{FF2B5EF4-FFF2-40B4-BE49-F238E27FC236}">
                <a16:creationId xmlns="" xmlns:a16="http://schemas.microsoft.com/office/drawing/2014/main" id="{538B591F-F266-4845-A98D-E36E2BDF9112}"/>
              </a:ext>
            </a:extLst>
          </p:cNvPr>
          <p:cNvSpPr txBox="1"/>
          <p:nvPr/>
        </p:nvSpPr>
        <p:spPr>
          <a:xfrm>
            <a:off x="360000" y="918788"/>
            <a:ext cx="6084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SNB: 77,1</a:t>
            </a:r>
            <a:endParaRPr lang="el-GR" sz="988">
              <a:solidFill>
                <a:srgbClr val="2C7BB6"/>
              </a:solidFill>
              <a:latin typeface="Tahoma" panose="020B0604030504040204" pitchFamily="34" charset="0"/>
            </a:endParaRPr>
          </a:p>
        </p:txBody>
      </p:sp>
      <p:sp>
        <p:nvSpPr>
          <p:cNvPr id="50" name="TextBox 49">
            <a:extLst>
              <a:ext uri="{FF2B5EF4-FFF2-40B4-BE49-F238E27FC236}">
                <a16:creationId xmlns="" xmlns:a16="http://schemas.microsoft.com/office/drawing/2014/main" id="{69408A16-D524-4DC4-A3AB-26964602B4AC}"/>
              </a:ext>
            </a:extLst>
          </p:cNvPr>
          <p:cNvSpPr txBox="1"/>
          <p:nvPr/>
        </p:nvSpPr>
        <p:spPr>
          <a:xfrm>
            <a:off x="360000" y="1062788"/>
            <a:ext cx="18612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Facial angle (FH-NPog): 83,8-*</a:t>
            </a:r>
            <a:endParaRPr lang="el-GR" sz="988">
              <a:solidFill>
                <a:srgbClr val="A4D0DF"/>
              </a:solidFill>
              <a:latin typeface="Tahoma" panose="020B0604030504040204" pitchFamily="34" charset="0"/>
            </a:endParaRPr>
          </a:p>
        </p:txBody>
      </p:sp>
      <p:sp>
        <p:nvSpPr>
          <p:cNvPr id="51" name="TextBox 50">
            <a:extLst>
              <a:ext uri="{FF2B5EF4-FFF2-40B4-BE49-F238E27FC236}">
                <a16:creationId xmlns="" xmlns:a16="http://schemas.microsoft.com/office/drawing/2014/main" id="{FE62DCE1-0A46-4FF3-98BF-2CCEF586D035}"/>
              </a:ext>
            </a:extLst>
          </p:cNvPr>
          <p:cNvSpPr txBox="1"/>
          <p:nvPr/>
        </p:nvSpPr>
        <p:spPr>
          <a:xfrm>
            <a:off x="360000" y="1206788"/>
            <a:ext cx="8892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SNPog: 76,4-*</a:t>
            </a:r>
            <a:endParaRPr lang="el-GR" sz="988">
              <a:solidFill>
                <a:srgbClr val="A4D0DF"/>
              </a:solidFill>
              <a:latin typeface="Tahoma" panose="020B0604030504040204" pitchFamily="34" charset="0"/>
            </a:endParaRPr>
          </a:p>
        </p:txBody>
      </p:sp>
      <p:sp>
        <p:nvSpPr>
          <p:cNvPr id="52" name="TextBox 51">
            <a:extLst>
              <a:ext uri="{FF2B5EF4-FFF2-40B4-BE49-F238E27FC236}">
                <a16:creationId xmlns="" xmlns:a16="http://schemas.microsoft.com/office/drawing/2014/main" id="{BC2AF60C-3FB9-4256-8618-1DE77B17F1E6}"/>
              </a:ext>
            </a:extLst>
          </p:cNvPr>
          <p:cNvSpPr txBox="1"/>
          <p:nvPr/>
        </p:nvSpPr>
        <p:spPr>
          <a:xfrm>
            <a:off x="7920000" y="5202788"/>
            <a:ext cx="2448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-1,3</a:t>
            </a:r>
          </a:p>
        </p:txBody>
      </p:sp>
      <p:sp>
        <p:nvSpPr>
          <p:cNvPr id="53" name="TextBox 52">
            <a:extLst>
              <a:ext uri="{FF2B5EF4-FFF2-40B4-BE49-F238E27FC236}">
                <a16:creationId xmlns="" xmlns:a16="http://schemas.microsoft.com/office/drawing/2014/main" id="{3ED6B745-8E2E-45BE-A50D-3A2DD3BEF5CA}"/>
              </a:ext>
            </a:extLst>
          </p:cNvPr>
          <p:cNvSpPr txBox="1"/>
          <p:nvPr/>
        </p:nvSpPr>
        <p:spPr>
          <a:xfrm>
            <a:off x="360000" y="1350788"/>
            <a:ext cx="6336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NSBa: 134</a:t>
            </a:r>
            <a:endParaRPr lang="el-GR" sz="988">
              <a:solidFill>
                <a:srgbClr val="2C7BB6"/>
              </a:solidFill>
              <a:latin typeface="Tahoma" panose="020B0604030504040204" pitchFamily="34" charset="0"/>
            </a:endParaRPr>
          </a:p>
        </p:txBody>
      </p:sp>
      <p:sp>
        <p:nvSpPr>
          <p:cNvPr id="54" name="TextBox 53">
            <a:extLst>
              <a:ext uri="{FF2B5EF4-FFF2-40B4-BE49-F238E27FC236}">
                <a16:creationId xmlns="" xmlns:a16="http://schemas.microsoft.com/office/drawing/2014/main" id="{E335E3DD-9059-45E9-862C-CB17F4D9E0C4}"/>
              </a:ext>
            </a:extLst>
          </p:cNvPr>
          <p:cNvSpPr txBox="1"/>
          <p:nvPr/>
        </p:nvSpPr>
        <p:spPr>
          <a:xfrm>
            <a:off x="360000" y="1494788"/>
            <a:ext cx="7776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ANB: 6,1***</a:t>
            </a:r>
            <a:endParaRPr lang="el-GR" sz="988">
              <a:solidFill>
                <a:srgbClr val="D7191C"/>
              </a:solidFill>
              <a:latin typeface="Tahoma" panose="020B0604030504040204" pitchFamily="34" charset="0"/>
            </a:endParaRPr>
          </a:p>
        </p:txBody>
      </p:sp>
      <p:sp>
        <p:nvSpPr>
          <p:cNvPr id="55" name="TextBox 54">
            <a:extLst>
              <a:ext uri="{FF2B5EF4-FFF2-40B4-BE49-F238E27FC236}">
                <a16:creationId xmlns="" xmlns:a16="http://schemas.microsoft.com/office/drawing/2014/main" id="{5998050B-79B0-4C51-A65B-EA1EA5FCFE76}"/>
              </a:ext>
            </a:extLst>
          </p:cNvPr>
          <p:cNvSpPr txBox="1"/>
          <p:nvPr/>
        </p:nvSpPr>
        <p:spPr>
          <a:xfrm>
            <a:off x="360000" y="1638788"/>
            <a:ext cx="13896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Wits ABO (mm): 2,5**</a:t>
            </a:r>
            <a:endParaRPr lang="el-GR" sz="988">
              <a:solidFill>
                <a:srgbClr val="FDAE61"/>
              </a:solidFill>
              <a:latin typeface="Tahoma" panose="020B0604030504040204" pitchFamily="34" charset="0"/>
            </a:endParaRPr>
          </a:p>
        </p:txBody>
      </p:sp>
      <p:sp>
        <p:nvSpPr>
          <p:cNvPr id="56" name="TextBox 55">
            <a:extLst>
              <a:ext uri="{FF2B5EF4-FFF2-40B4-BE49-F238E27FC236}">
                <a16:creationId xmlns="" xmlns:a16="http://schemas.microsoft.com/office/drawing/2014/main" id="{E149BBAE-6383-4D49-8062-48937DC6C7BD}"/>
              </a:ext>
            </a:extLst>
          </p:cNvPr>
          <p:cNvSpPr txBox="1"/>
          <p:nvPr/>
        </p:nvSpPr>
        <p:spPr>
          <a:xfrm>
            <a:off x="360000" y="1782788"/>
            <a:ext cx="8136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SN-PP: 10,6*</a:t>
            </a:r>
            <a:endParaRPr lang="el-GR" sz="988">
              <a:solidFill>
                <a:srgbClr val="A4D0DF"/>
              </a:solidFill>
              <a:latin typeface="Tahoma" panose="020B0604030504040204" pitchFamily="34" charset="0"/>
            </a:endParaRPr>
          </a:p>
        </p:txBody>
      </p:sp>
      <p:sp>
        <p:nvSpPr>
          <p:cNvPr id="57" name="TextBox 56">
            <a:extLst>
              <a:ext uri="{FF2B5EF4-FFF2-40B4-BE49-F238E27FC236}">
                <a16:creationId xmlns="" xmlns:a16="http://schemas.microsoft.com/office/drawing/2014/main" id="{98FAB96A-E4CF-4EF7-BFA7-397CEC3092F8}"/>
              </a:ext>
            </a:extLst>
          </p:cNvPr>
          <p:cNvSpPr txBox="1"/>
          <p:nvPr/>
        </p:nvSpPr>
        <p:spPr>
          <a:xfrm>
            <a:off x="6811201" y="5994788"/>
            <a:ext cx="2700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26,3</a:t>
            </a:r>
          </a:p>
        </p:txBody>
      </p:sp>
      <p:sp>
        <p:nvSpPr>
          <p:cNvPr id="58" name="TextBox 57">
            <a:extLst>
              <a:ext uri="{FF2B5EF4-FFF2-40B4-BE49-F238E27FC236}">
                <a16:creationId xmlns="" xmlns:a16="http://schemas.microsoft.com/office/drawing/2014/main" id="{E83608A2-4DBF-4C3E-AAC6-01040ECB1AC8}"/>
              </a:ext>
            </a:extLst>
          </p:cNvPr>
          <p:cNvSpPr txBox="1"/>
          <p:nvPr/>
        </p:nvSpPr>
        <p:spPr>
          <a:xfrm>
            <a:off x="360000" y="1926788"/>
            <a:ext cx="10008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GoGn-SN: 34,2*</a:t>
            </a:r>
            <a:endParaRPr lang="el-GR" sz="988">
              <a:solidFill>
                <a:srgbClr val="A4D0DF"/>
              </a:solidFill>
              <a:latin typeface="Tahoma" panose="020B0604030504040204" pitchFamily="34" charset="0"/>
            </a:endParaRPr>
          </a:p>
        </p:txBody>
      </p:sp>
      <p:sp>
        <p:nvSpPr>
          <p:cNvPr id="59" name="TextBox 58">
            <a:extLst>
              <a:ext uri="{FF2B5EF4-FFF2-40B4-BE49-F238E27FC236}">
                <a16:creationId xmlns="" xmlns:a16="http://schemas.microsoft.com/office/drawing/2014/main" id="{0B061622-C630-49EB-B1D9-C85135C1FCC0}"/>
              </a:ext>
            </a:extLst>
          </p:cNvPr>
          <p:cNvSpPr txBox="1"/>
          <p:nvPr/>
        </p:nvSpPr>
        <p:spPr>
          <a:xfrm>
            <a:off x="360000" y="2070788"/>
            <a:ext cx="6264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MP-PP: 19</a:t>
            </a:r>
            <a:endParaRPr lang="el-GR" sz="988">
              <a:solidFill>
                <a:srgbClr val="2C7BB6"/>
              </a:solidFill>
              <a:latin typeface="Tahoma" panose="020B0604030504040204" pitchFamily="34" charset="0"/>
            </a:endParaRPr>
          </a:p>
        </p:txBody>
      </p:sp>
      <p:sp>
        <p:nvSpPr>
          <p:cNvPr id="60" name="TextBox 59">
            <a:extLst>
              <a:ext uri="{FF2B5EF4-FFF2-40B4-BE49-F238E27FC236}">
                <a16:creationId xmlns="" xmlns:a16="http://schemas.microsoft.com/office/drawing/2014/main" id="{478F5C40-FF80-4BED-87AF-2671F6FA3429}"/>
              </a:ext>
            </a:extLst>
          </p:cNvPr>
          <p:cNvSpPr txBox="1"/>
          <p:nvPr/>
        </p:nvSpPr>
        <p:spPr>
          <a:xfrm>
            <a:off x="360000" y="2214788"/>
            <a:ext cx="7272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Y-axis: 62,9</a:t>
            </a:r>
            <a:endParaRPr lang="el-GR" sz="988">
              <a:solidFill>
                <a:srgbClr val="2C7BB6"/>
              </a:solidFill>
              <a:latin typeface="Tahoma" panose="020B0604030504040204" pitchFamily="34" charset="0"/>
            </a:endParaRPr>
          </a:p>
        </p:txBody>
      </p:sp>
      <p:sp>
        <p:nvSpPr>
          <p:cNvPr id="61" name="TextBox 60">
            <a:extLst>
              <a:ext uri="{FF2B5EF4-FFF2-40B4-BE49-F238E27FC236}">
                <a16:creationId xmlns="" xmlns:a16="http://schemas.microsoft.com/office/drawing/2014/main" id="{5F060BE8-F874-46DF-8430-60E857D1E666}"/>
              </a:ext>
            </a:extLst>
          </p:cNvPr>
          <p:cNvSpPr txBox="1"/>
          <p:nvPr/>
        </p:nvSpPr>
        <p:spPr>
          <a:xfrm>
            <a:off x="360000" y="2358788"/>
            <a:ext cx="12600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Gonial angle: 131,7*</a:t>
            </a:r>
            <a:endParaRPr lang="el-GR" sz="988">
              <a:solidFill>
                <a:srgbClr val="A4D0DF"/>
              </a:solidFill>
              <a:latin typeface="Tahoma" panose="020B0604030504040204" pitchFamily="34" charset="0"/>
            </a:endParaRPr>
          </a:p>
        </p:txBody>
      </p:sp>
      <p:sp>
        <p:nvSpPr>
          <p:cNvPr id="62" name="TextBox 61">
            <a:extLst>
              <a:ext uri="{FF2B5EF4-FFF2-40B4-BE49-F238E27FC236}">
                <a16:creationId xmlns="" xmlns:a16="http://schemas.microsoft.com/office/drawing/2014/main" id="{01E301A0-4598-41AE-BFDC-08FA6F568AA8}"/>
              </a:ext>
            </a:extLst>
          </p:cNvPr>
          <p:cNvSpPr txBox="1"/>
          <p:nvPr/>
        </p:nvSpPr>
        <p:spPr>
          <a:xfrm>
            <a:off x="360000" y="2502788"/>
            <a:ext cx="12276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UFH \ TFH: 48,9***</a:t>
            </a:r>
            <a:endParaRPr lang="el-GR" sz="988">
              <a:solidFill>
                <a:srgbClr val="D7191C"/>
              </a:solidFill>
              <a:latin typeface="Tahoma" panose="020B0604030504040204" pitchFamily="34" charset="0"/>
            </a:endParaRPr>
          </a:p>
        </p:txBody>
      </p:sp>
      <p:sp>
        <p:nvSpPr>
          <p:cNvPr id="63" name="TextBox 62">
            <a:extLst>
              <a:ext uri="{FF2B5EF4-FFF2-40B4-BE49-F238E27FC236}">
                <a16:creationId xmlns="" xmlns:a16="http://schemas.microsoft.com/office/drawing/2014/main" id="{2E27925C-B459-48AF-84D9-85DC442480C0}"/>
              </a:ext>
            </a:extLst>
          </p:cNvPr>
          <p:cNvSpPr txBox="1"/>
          <p:nvPr/>
        </p:nvSpPr>
        <p:spPr>
          <a:xfrm>
            <a:off x="360000" y="2646788"/>
            <a:ext cx="12528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LFH \ TFH: 51,1-***</a:t>
            </a:r>
            <a:endParaRPr lang="el-GR" sz="988">
              <a:solidFill>
                <a:srgbClr val="D7191C"/>
              </a:solidFill>
              <a:latin typeface="Tahoma" panose="020B0604030504040204" pitchFamily="34" charset="0"/>
            </a:endParaRPr>
          </a:p>
        </p:txBody>
      </p:sp>
      <p:sp>
        <p:nvSpPr>
          <p:cNvPr id="64" name="TextBox 63">
            <a:extLst>
              <a:ext uri="{FF2B5EF4-FFF2-40B4-BE49-F238E27FC236}">
                <a16:creationId xmlns="" xmlns:a16="http://schemas.microsoft.com/office/drawing/2014/main" id="{A3FA917F-6B18-4215-9CD6-D712165EF816}"/>
              </a:ext>
            </a:extLst>
          </p:cNvPr>
          <p:cNvSpPr txBox="1"/>
          <p:nvPr/>
        </p:nvSpPr>
        <p:spPr>
          <a:xfrm>
            <a:off x="360000" y="2934788"/>
            <a:ext cx="11160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DENTAL MEASUR.</a:t>
            </a:r>
            <a:endParaRPr lang="el-GR" sz="988">
              <a:solidFill>
                <a:srgbClr val="000000"/>
              </a:solidFill>
              <a:latin typeface="Tahoma" panose="020B0604030504040204" pitchFamily="34" charset="0"/>
            </a:endParaRPr>
          </a:p>
        </p:txBody>
      </p:sp>
      <p:sp>
        <p:nvSpPr>
          <p:cNvPr id="65" name="TextBox 64">
            <a:extLst>
              <a:ext uri="{FF2B5EF4-FFF2-40B4-BE49-F238E27FC236}">
                <a16:creationId xmlns="" xmlns:a16="http://schemas.microsoft.com/office/drawing/2014/main" id="{2A6987AC-E776-461C-946A-C10B9B430956}"/>
              </a:ext>
            </a:extLst>
          </p:cNvPr>
          <p:cNvSpPr txBox="1"/>
          <p:nvPr/>
        </p:nvSpPr>
        <p:spPr>
          <a:xfrm>
            <a:off x="360000" y="3078788"/>
            <a:ext cx="8208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U1-FH: 113,4</a:t>
            </a:r>
            <a:endParaRPr lang="el-GR" sz="988">
              <a:solidFill>
                <a:srgbClr val="2C7BB6"/>
              </a:solidFill>
              <a:latin typeface="Tahoma" panose="020B0604030504040204" pitchFamily="34" charset="0"/>
            </a:endParaRPr>
          </a:p>
        </p:txBody>
      </p:sp>
      <p:sp>
        <p:nvSpPr>
          <p:cNvPr id="66" name="TextBox 65">
            <a:extLst>
              <a:ext uri="{FF2B5EF4-FFF2-40B4-BE49-F238E27FC236}">
                <a16:creationId xmlns="" xmlns:a16="http://schemas.microsoft.com/office/drawing/2014/main" id="{1F8F6D1E-FD4A-4A74-8BB0-BA1DE0E4D5AE}"/>
              </a:ext>
            </a:extLst>
          </p:cNvPr>
          <p:cNvSpPr txBox="1"/>
          <p:nvPr/>
        </p:nvSpPr>
        <p:spPr>
          <a:xfrm>
            <a:off x="360000" y="3222788"/>
            <a:ext cx="7128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U1-SN: 106</a:t>
            </a:r>
            <a:endParaRPr lang="el-GR" sz="988">
              <a:solidFill>
                <a:srgbClr val="2C7BB6"/>
              </a:solidFill>
              <a:latin typeface="Tahoma" panose="020B0604030504040204" pitchFamily="34" charset="0"/>
            </a:endParaRPr>
          </a:p>
        </p:txBody>
      </p:sp>
      <p:sp>
        <p:nvSpPr>
          <p:cNvPr id="67" name="TextBox 66">
            <a:extLst>
              <a:ext uri="{FF2B5EF4-FFF2-40B4-BE49-F238E27FC236}">
                <a16:creationId xmlns="" xmlns:a16="http://schemas.microsoft.com/office/drawing/2014/main" id="{36D0D18E-5DB7-466D-A791-4891C2E0F721}"/>
              </a:ext>
            </a:extLst>
          </p:cNvPr>
          <p:cNvSpPr txBox="1"/>
          <p:nvPr/>
        </p:nvSpPr>
        <p:spPr>
          <a:xfrm>
            <a:off x="360000" y="3366788"/>
            <a:ext cx="8892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U1-PP: 116,6*</a:t>
            </a:r>
            <a:endParaRPr lang="el-GR" sz="988">
              <a:solidFill>
                <a:srgbClr val="A4D0DF"/>
              </a:solidFill>
              <a:latin typeface="Tahoma" panose="020B0604030504040204" pitchFamily="34" charset="0"/>
            </a:endParaRPr>
          </a:p>
        </p:txBody>
      </p:sp>
      <p:sp>
        <p:nvSpPr>
          <p:cNvPr id="68" name="TextBox 67">
            <a:extLst>
              <a:ext uri="{FF2B5EF4-FFF2-40B4-BE49-F238E27FC236}">
                <a16:creationId xmlns="" xmlns:a16="http://schemas.microsoft.com/office/drawing/2014/main" id="{DCA49900-A19E-440F-9B44-FF38B4469BE3}"/>
              </a:ext>
            </a:extLst>
          </p:cNvPr>
          <p:cNvSpPr txBox="1"/>
          <p:nvPr/>
        </p:nvSpPr>
        <p:spPr>
          <a:xfrm>
            <a:off x="7650000" y="3834788"/>
            <a:ext cx="2700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22,8</a:t>
            </a:r>
          </a:p>
        </p:txBody>
      </p:sp>
      <p:sp>
        <p:nvSpPr>
          <p:cNvPr id="69" name="TextBox 68">
            <a:extLst>
              <a:ext uri="{FF2B5EF4-FFF2-40B4-BE49-F238E27FC236}">
                <a16:creationId xmlns="" xmlns:a16="http://schemas.microsoft.com/office/drawing/2014/main" id="{ECDF975A-C9A3-42A7-8485-05D72BD229BD}"/>
              </a:ext>
            </a:extLst>
          </p:cNvPr>
          <p:cNvSpPr txBox="1"/>
          <p:nvPr/>
        </p:nvSpPr>
        <p:spPr>
          <a:xfrm>
            <a:off x="8136000" y="3834788"/>
            <a:ext cx="1944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4,2</a:t>
            </a:r>
          </a:p>
        </p:txBody>
      </p:sp>
      <p:sp>
        <p:nvSpPr>
          <p:cNvPr id="70" name="TextBox 69">
            <a:extLst>
              <a:ext uri="{FF2B5EF4-FFF2-40B4-BE49-F238E27FC236}">
                <a16:creationId xmlns="" xmlns:a16="http://schemas.microsoft.com/office/drawing/2014/main" id="{AD11E8C4-A7E0-4EF3-A92E-8F753ECE92C3}"/>
              </a:ext>
            </a:extLst>
          </p:cNvPr>
          <p:cNvSpPr txBox="1"/>
          <p:nvPr/>
        </p:nvSpPr>
        <p:spPr>
          <a:xfrm>
            <a:off x="360000" y="3510788"/>
            <a:ext cx="11340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U1-APog: 37,9***</a:t>
            </a:r>
            <a:endParaRPr lang="el-GR" sz="988">
              <a:solidFill>
                <a:srgbClr val="D7191C"/>
              </a:solidFill>
              <a:latin typeface="Tahoma" panose="020B0604030504040204" pitchFamily="34" charset="0"/>
            </a:endParaRPr>
          </a:p>
        </p:txBody>
      </p:sp>
      <p:sp>
        <p:nvSpPr>
          <p:cNvPr id="71" name="TextBox 70">
            <a:extLst>
              <a:ext uri="{FF2B5EF4-FFF2-40B4-BE49-F238E27FC236}">
                <a16:creationId xmlns="" xmlns:a16="http://schemas.microsoft.com/office/drawing/2014/main" id="{181CFC58-ED26-4413-B877-58F9593BEADE}"/>
              </a:ext>
            </a:extLst>
          </p:cNvPr>
          <p:cNvSpPr txBox="1"/>
          <p:nvPr/>
        </p:nvSpPr>
        <p:spPr>
          <a:xfrm>
            <a:off x="360000" y="3654788"/>
            <a:ext cx="1515600" cy="152029"/>
          </a:xfrm>
          <a:prstGeom prst="rect">
            <a:avLst/>
          </a:prstGeom>
          <a:noFill/>
        </p:spPr>
        <p:txBody>
          <a:bodyPr vert="horz" lIns="0" tIns="0" rIns="0" bIns="0" rtlCol="0">
            <a:spAutoFit/>
          </a:bodyPr>
          <a:lstStyle/>
          <a:p>
            <a:r>
              <a:rPr lang="pl-PL" sz="988">
                <a:solidFill>
                  <a:srgbClr val="FDAE61"/>
                </a:solidFill>
                <a:latin typeface="Tahoma" panose="020B0604030504040204" pitchFamily="34" charset="0"/>
              </a:rPr>
              <a:t>U1 to APog (mm): 9,3**</a:t>
            </a:r>
            <a:endParaRPr lang="el-GR" sz="988">
              <a:solidFill>
                <a:srgbClr val="FDAE61"/>
              </a:solidFill>
              <a:latin typeface="Tahoma" panose="020B0604030504040204" pitchFamily="34" charset="0"/>
            </a:endParaRPr>
          </a:p>
        </p:txBody>
      </p:sp>
      <p:sp>
        <p:nvSpPr>
          <p:cNvPr id="72" name="TextBox 71">
            <a:extLst>
              <a:ext uri="{FF2B5EF4-FFF2-40B4-BE49-F238E27FC236}">
                <a16:creationId xmlns="" xmlns:a16="http://schemas.microsoft.com/office/drawing/2014/main" id="{86488180-CCB6-4550-BA95-C6076E0D8379}"/>
              </a:ext>
            </a:extLst>
          </p:cNvPr>
          <p:cNvSpPr txBox="1"/>
          <p:nvPr/>
        </p:nvSpPr>
        <p:spPr>
          <a:xfrm>
            <a:off x="360000" y="3798788"/>
            <a:ext cx="7380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PP-FOP: 9,6</a:t>
            </a:r>
            <a:endParaRPr lang="el-GR" sz="988">
              <a:solidFill>
                <a:srgbClr val="2C7BB6"/>
              </a:solidFill>
              <a:latin typeface="Tahoma" panose="020B0604030504040204" pitchFamily="34" charset="0"/>
            </a:endParaRPr>
          </a:p>
        </p:txBody>
      </p:sp>
      <p:sp>
        <p:nvSpPr>
          <p:cNvPr id="73" name="TextBox 72">
            <a:extLst>
              <a:ext uri="{FF2B5EF4-FFF2-40B4-BE49-F238E27FC236}">
                <a16:creationId xmlns="" xmlns:a16="http://schemas.microsoft.com/office/drawing/2014/main" id="{88BCB725-069F-4EEA-A23B-8AF5FB658044}"/>
              </a:ext>
            </a:extLst>
          </p:cNvPr>
          <p:cNvSpPr txBox="1"/>
          <p:nvPr/>
        </p:nvSpPr>
        <p:spPr>
          <a:xfrm>
            <a:off x="360000" y="3942788"/>
            <a:ext cx="8280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AB-FOP: 85,7</a:t>
            </a:r>
            <a:endParaRPr lang="el-GR" sz="988">
              <a:solidFill>
                <a:srgbClr val="2C7BB6"/>
              </a:solidFill>
              <a:latin typeface="Tahoma" panose="020B0604030504040204" pitchFamily="34" charset="0"/>
            </a:endParaRPr>
          </a:p>
        </p:txBody>
      </p:sp>
      <p:sp>
        <p:nvSpPr>
          <p:cNvPr id="74" name="TextBox 73">
            <a:extLst>
              <a:ext uri="{FF2B5EF4-FFF2-40B4-BE49-F238E27FC236}">
                <a16:creationId xmlns="" xmlns:a16="http://schemas.microsoft.com/office/drawing/2014/main" id="{4AC6504D-E74C-40CC-8039-3BA840414D1F}"/>
              </a:ext>
            </a:extLst>
          </p:cNvPr>
          <p:cNvSpPr txBox="1"/>
          <p:nvPr/>
        </p:nvSpPr>
        <p:spPr>
          <a:xfrm>
            <a:off x="8416800" y="5958788"/>
            <a:ext cx="5508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49,7-***</a:t>
            </a:r>
          </a:p>
        </p:txBody>
      </p:sp>
      <p:sp>
        <p:nvSpPr>
          <p:cNvPr id="75" name="TextBox 74">
            <a:extLst>
              <a:ext uri="{FF2B5EF4-FFF2-40B4-BE49-F238E27FC236}">
                <a16:creationId xmlns="" xmlns:a16="http://schemas.microsoft.com/office/drawing/2014/main" id="{E56F0C14-4E1A-445E-AC4C-E76988C839FD}"/>
              </a:ext>
            </a:extLst>
          </p:cNvPr>
          <p:cNvSpPr txBox="1"/>
          <p:nvPr/>
        </p:nvSpPr>
        <p:spPr>
          <a:xfrm>
            <a:off x="8200800" y="6541988"/>
            <a:ext cx="500400" cy="152029"/>
          </a:xfrm>
          <a:prstGeom prst="rect">
            <a:avLst/>
          </a:prstGeom>
          <a:noFill/>
        </p:spPr>
        <p:txBody>
          <a:bodyPr vert="horz" lIns="0" tIns="0" rIns="0" bIns="0" rtlCol="0">
            <a:spAutoFit/>
          </a:bodyPr>
          <a:lstStyle/>
          <a:p>
            <a:r>
              <a:rPr lang="el-GR" sz="988">
                <a:solidFill>
                  <a:srgbClr val="FDAE61"/>
                </a:solidFill>
                <a:latin typeface="Tahoma" panose="020B0604030504040204" pitchFamily="34" charset="0"/>
              </a:rPr>
              <a:t>103,9**</a:t>
            </a:r>
          </a:p>
        </p:txBody>
      </p:sp>
      <p:sp>
        <p:nvSpPr>
          <p:cNvPr id="76" name="TextBox 75">
            <a:extLst>
              <a:ext uri="{FF2B5EF4-FFF2-40B4-BE49-F238E27FC236}">
                <a16:creationId xmlns="" xmlns:a16="http://schemas.microsoft.com/office/drawing/2014/main" id="{B811F3E4-A4AA-4AA3-B9CF-4838AF29EBD3}"/>
              </a:ext>
            </a:extLst>
          </p:cNvPr>
          <p:cNvSpPr txBox="1"/>
          <p:nvPr/>
        </p:nvSpPr>
        <p:spPr>
          <a:xfrm>
            <a:off x="360000" y="4086788"/>
            <a:ext cx="10080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L1-FOP: 62,4-**</a:t>
            </a:r>
            <a:endParaRPr lang="el-GR" sz="988">
              <a:solidFill>
                <a:srgbClr val="FDAE61"/>
              </a:solidFill>
              <a:latin typeface="Tahoma" panose="020B0604030504040204" pitchFamily="34" charset="0"/>
            </a:endParaRPr>
          </a:p>
        </p:txBody>
      </p:sp>
      <p:sp>
        <p:nvSpPr>
          <p:cNvPr id="77" name="TextBox 76">
            <a:extLst>
              <a:ext uri="{FF2B5EF4-FFF2-40B4-BE49-F238E27FC236}">
                <a16:creationId xmlns="" xmlns:a16="http://schemas.microsoft.com/office/drawing/2014/main" id="{99EC54DB-1F94-405F-A055-9A4C4AFDB3B5}"/>
              </a:ext>
            </a:extLst>
          </p:cNvPr>
          <p:cNvSpPr txBox="1"/>
          <p:nvPr/>
        </p:nvSpPr>
        <p:spPr>
          <a:xfrm>
            <a:off x="7419601" y="4842788"/>
            <a:ext cx="5004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34,8***</a:t>
            </a:r>
          </a:p>
        </p:txBody>
      </p:sp>
      <p:sp>
        <p:nvSpPr>
          <p:cNvPr id="78" name="TextBox 77">
            <a:extLst>
              <a:ext uri="{FF2B5EF4-FFF2-40B4-BE49-F238E27FC236}">
                <a16:creationId xmlns="" xmlns:a16="http://schemas.microsoft.com/office/drawing/2014/main" id="{1E510527-36DC-4A55-B2CB-506D5F9B42D2}"/>
              </a:ext>
            </a:extLst>
          </p:cNvPr>
          <p:cNvSpPr txBox="1"/>
          <p:nvPr/>
        </p:nvSpPr>
        <p:spPr>
          <a:xfrm>
            <a:off x="8100000" y="4842788"/>
            <a:ext cx="2700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6,7*</a:t>
            </a:r>
          </a:p>
        </p:txBody>
      </p:sp>
      <p:sp>
        <p:nvSpPr>
          <p:cNvPr id="79" name="TextBox 78">
            <a:extLst>
              <a:ext uri="{FF2B5EF4-FFF2-40B4-BE49-F238E27FC236}">
                <a16:creationId xmlns="" xmlns:a16="http://schemas.microsoft.com/office/drawing/2014/main" id="{C81D357A-A292-4B89-A480-B54777C5CE37}"/>
              </a:ext>
            </a:extLst>
          </p:cNvPr>
          <p:cNvSpPr txBox="1"/>
          <p:nvPr/>
        </p:nvSpPr>
        <p:spPr>
          <a:xfrm>
            <a:off x="360000" y="4230788"/>
            <a:ext cx="8820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L1-APog: 25,8</a:t>
            </a:r>
            <a:endParaRPr lang="el-GR" sz="988">
              <a:solidFill>
                <a:srgbClr val="2C7BB6"/>
              </a:solidFill>
              <a:latin typeface="Tahoma" panose="020B0604030504040204" pitchFamily="34" charset="0"/>
            </a:endParaRPr>
          </a:p>
        </p:txBody>
      </p:sp>
      <p:sp>
        <p:nvSpPr>
          <p:cNvPr id="80" name="TextBox 79">
            <a:extLst>
              <a:ext uri="{FF2B5EF4-FFF2-40B4-BE49-F238E27FC236}">
                <a16:creationId xmlns="" xmlns:a16="http://schemas.microsoft.com/office/drawing/2014/main" id="{7EFEFFE8-87F0-44E3-A77E-A58FB3969BD5}"/>
              </a:ext>
            </a:extLst>
          </p:cNvPr>
          <p:cNvSpPr txBox="1"/>
          <p:nvPr/>
        </p:nvSpPr>
        <p:spPr>
          <a:xfrm>
            <a:off x="360000" y="4374788"/>
            <a:ext cx="14148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L1 to APog (mm): 2,7*</a:t>
            </a:r>
            <a:endParaRPr lang="el-GR" sz="988">
              <a:solidFill>
                <a:srgbClr val="A4D0DF"/>
              </a:solidFill>
              <a:latin typeface="Tahoma" panose="020B0604030504040204" pitchFamily="34" charset="0"/>
            </a:endParaRPr>
          </a:p>
        </p:txBody>
      </p:sp>
      <p:sp>
        <p:nvSpPr>
          <p:cNvPr id="81" name="TextBox 80">
            <a:extLst>
              <a:ext uri="{FF2B5EF4-FFF2-40B4-BE49-F238E27FC236}">
                <a16:creationId xmlns="" xmlns:a16="http://schemas.microsoft.com/office/drawing/2014/main" id="{84731B0F-4E7F-43FD-ADCA-5CE0CB57CEC1}"/>
              </a:ext>
            </a:extLst>
          </p:cNvPr>
          <p:cNvSpPr txBox="1"/>
          <p:nvPr/>
        </p:nvSpPr>
        <p:spPr>
          <a:xfrm>
            <a:off x="8388000" y="4302788"/>
            <a:ext cx="6264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116,3-***</a:t>
            </a:r>
          </a:p>
        </p:txBody>
      </p:sp>
      <p:sp>
        <p:nvSpPr>
          <p:cNvPr id="82" name="TextBox 81">
            <a:extLst>
              <a:ext uri="{FF2B5EF4-FFF2-40B4-BE49-F238E27FC236}">
                <a16:creationId xmlns="" xmlns:a16="http://schemas.microsoft.com/office/drawing/2014/main" id="{DCF81839-3B66-402C-9BB6-8AC2940A5834}"/>
              </a:ext>
            </a:extLst>
          </p:cNvPr>
          <p:cNvSpPr txBox="1"/>
          <p:nvPr/>
        </p:nvSpPr>
        <p:spPr>
          <a:xfrm>
            <a:off x="360000" y="4662788"/>
            <a:ext cx="14472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SOFT-TISSUE MEASUR.</a:t>
            </a:r>
            <a:endParaRPr lang="el-GR" sz="988">
              <a:solidFill>
                <a:srgbClr val="000000"/>
              </a:solidFill>
              <a:latin typeface="Tahoma" panose="020B0604030504040204" pitchFamily="34" charset="0"/>
            </a:endParaRPr>
          </a:p>
        </p:txBody>
      </p:sp>
      <p:sp>
        <p:nvSpPr>
          <p:cNvPr id="83" name="TextBox 82">
            <a:extLst>
              <a:ext uri="{FF2B5EF4-FFF2-40B4-BE49-F238E27FC236}">
                <a16:creationId xmlns="" xmlns:a16="http://schemas.microsoft.com/office/drawing/2014/main" id="{3F52A45C-4E90-4751-A881-AA8991514DC2}"/>
              </a:ext>
            </a:extLst>
          </p:cNvPr>
          <p:cNvSpPr txBox="1"/>
          <p:nvPr/>
        </p:nvSpPr>
        <p:spPr>
          <a:xfrm>
            <a:off x="360000" y="4806788"/>
            <a:ext cx="15408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Labionasal angle: 129***</a:t>
            </a:r>
            <a:endParaRPr lang="el-GR" sz="988">
              <a:solidFill>
                <a:srgbClr val="D7191C"/>
              </a:solidFill>
              <a:latin typeface="Tahoma" panose="020B0604030504040204" pitchFamily="34" charset="0"/>
            </a:endParaRPr>
          </a:p>
        </p:txBody>
      </p:sp>
      <p:sp>
        <p:nvSpPr>
          <p:cNvPr id="84" name="TextBox 83">
            <a:extLst>
              <a:ext uri="{FF2B5EF4-FFF2-40B4-BE49-F238E27FC236}">
                <a16:creationId xmlns="" xmlns:a16="http://schemas.microsoft.com/office/drawing/2014/main" id="{2C907058-1437-43E5-AE40-A1134448DF04}"/>
              </a:ext>
            </a:extLst>
          </p:cNvPr>
          <p:cNvSpPr txBox="1"/>
          <p:nvPr/>
        </p:nvSpPr>
        <p:spPr>
          <a:xfrm>
            <a:off x="360000" y="4950788"/>
            <a:ext cx="15156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Up. lip to E-Plane: -3,5-*</a:t>
            </a:r>
            <a:endParaRPr lang="el-GR" sz="988">
              <a:solidFill>
                <a:srgbClr val="A4D0DF"/>
              </a:solidFill>
              <a:latin typeface="Tahoma" panose="020B0604030504040204" pitchFamily="34" charset="0"/>
            </a:endParaRPr>
          </a:p>
        </p:txBody>
      </p:sp>
      <p:sp>
        <p:nvSpPr>
          <p:cNvPr id="85" name="TextBox 84">
            <a:extLst>
              <a:ext uri="{FF2B5EF4-FFF2-40B4-BE49-F238E27FC236}">
                <a16:creationId xmlns="" xmlns:a16="http://schemas.microsoft.com/office/drawing/2014/main" id="{B66CAC3E-3206-4520-82A6-C81FF17C9AD7}"/>
              </a:ext>
            </a:extLst>
          </p:cNvPr>
          <p:cNvSpPr txBox="1"/>
          <p:nvPr/>
        </p:nvSpPr>
        <p:spPr>
          <a:xfrm>
            <a:off x="360000" y="5094788"/>
            <a:ext cx="14652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Low. lip to E-Plane: -1,8</a:t>
            </a:r>
            <a:endParaRPr lang="el-GR" sz="988">
              <a:solidFill>
                <a:srgbClr val="2C7BB6"/>
              </a:solidFill>
              <a:latin typeface="Tahoma" panose="020B0604030504040204" pitchFamily="34" charset="0"/>
            </a:endParaRPr>
          </a:p>
        </p:txBody>
      </p:sp>
      <p:sp>
        <p:nvSpPr>
          <p:cNvPr id="86" name="TextBox 85">
            <a:extLst>
              <a:ext uri="{FF2B5EF4-FFF2-40B4-BE49-F238E27FC236}">
                <a16:creationId xmlns="" xmlns:a16="http://schemas.microsoft.com/office/drawing/2014/main" id="{8E580F0A-69C1-471A-A9D3-06002F42EA10}"/>
              </a:ext>
            </a:extLst>
          </p:cNvPr>
          <p:cNvSpPr txBox="1"/>
          <p:nvPr/>
        </p:nvSpPr>
        <p:spPr>
          <a:xfrm>
            <a:off x="360000" y="5238788"/>
            <a:ext cx="16416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Z-angle (Merrifield): 71,1-*</a:t>
            </a:r>
            <a:endParaRPr lang="el-GR" sz="988">
              <a:solidFill>
                <a:srgbClr val="A4D0DF"/>
              </a:solidFill>
              <a:latin typeface="Tahoma" panose="020B0604030504040204" pitchFamily="34" charset="0"/>
            </a:endParaRPr>
          </a:p>
        </p:txBody>
      </p:sp>
      <p:sp>
        <p:nvSpPr>
          <p:cNvPr id="87" name="TextBox 86">
            <a:extLst>
              <a:ext uri="{FF2B5EF4-FFF2-40B4-BE49-F238E27FC236}">
                <a16:creationId xmlns="" xmlns:a16="http://schemas.microsoft.com/office/drawing/2014/main" id="{80C6B3C3-A1CA-4954-9FA3-369DAEE8F219}"/>
              </a:ext>
            </a:extLst>
          </p:cNvPr>
          <p:cNvSpPr txBox="1"/>
          <p:nvPr/>
        </p:nvSpPr>
        <p:spPr>
          <a:xfrm>
            <a:off x="360000" y="5382788"/>
            <a:ext cx="10584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H-angle: 13,5***</a:t>
            </a:r>
            <a:endParaRPr lang="el-GR" sz="988">
              <a:solidFill>
                <a:srgbClr val="D7191C"/>
              </a:solidFill>
              <a:latin typeface="Tahoma" panose="020B0604030504040204" pitchFamily="34" charset="0"/>
            </a:endParaRPr>
          </a:p>
        </p:txBody>
      </p:sp>
      <p:sp>
        <p:nvSpPr>
          <p:cNvPr id="88" name="TextBox 87">
            <a:extLst>
              <a:ext uri="{FF2B5EF4-FFF2-40B4-BE49-F238E27FC236}">
                <a16:creationId xmlns="" xmlns:a16="http://schemas.microsoft.com/office/drawing/2014/main" id="{9E42301A-212E-4299-94E3-A4AFA1756C6B}"/>
              </a:ext>
            </a:extLst>
          </p:cNvPr>
          <p:cNvSpPr txBox="1"/>
          <p:nvPr/>
        </p:nvSpPr>
        <p:spPr>
          <a:xfrm>
            <a:off x="7783200" y="3438788"/>
            <a:ext cx="2700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6,1*</a:t>
            </a:r>
          </a:p>
        </p:txBody>
      </p:sp>
      <p:sp>
        <p:nvSpPr>
          <p:cNvPr id="89" name="TextBox 88">
            <a:extLst>
              <a:ext uri="{FF2B5EF4-FFF2-40B4-BE49-F238E27FC236}">
                <a16:creationId xmlns="" xmlns:a16="http://schemas.microsoft.com/office/drawing/2014/main" id="{252BEDEF-1693-44A9-B023-ADF22A233D17}"/>
              </a:ext>
            </a:extLst>
          </p:cNvPr>
          <p:cNvSpPr txBox="1"/>
          <p:nvPr/>
        </p:nvSpPr>
        <p:spPr>
          <a:xfrm>
            <a:off x="5407200" y="807188"/>
            <a:ext cx="2700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83,2</a:t>
            </a:r>
          </a:p>
        </p:txBody>
      </p:sp>
      <p:sp>
        <p:nvSpPr>
          <p:cNvPr id="90" name="TextBox 89">
            <a:extLst>
              <a:ext uri="{FF2B5EF4-FFF2-40B4-BE49-F238E27FC236}">
                <a16:creationId xmlns="" xmlns:a16="http://schemas.microsoft.com/office/drawing/2014/main" id="{18ACD8AC-EA73-4CF9-9C89-61ABD7C23BF3}"/>
              </a:ext>
            </a:extLst>
          </p:cNvPr>
          <p:cNvSpPr txBox="1"/>
          <p:nvPr/>
        </p:nvSpPr>
        <p:spPr>
          <a:xfrm>
            <a:off x="5407200" y="987188"/>
            <a:ext cx="2700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77,1</a:t>
            </a:r>
          </a:p>
        </p:txBody>
      </p:sp>
      <p:sp>
        <p:nvSpPr>
          <p:cNvPr id="91" name="TextBox 90">
            <a:extLst>
              <a:ext uri="{FF2B5EF4-FFF2-40B4-BE49-F238E27FC236}">
                <a16:creationId xmlns="" xmlns:a16="http://schemas.microsoft.com/office/drawing/2014/main" id="{87A66C17-2DC8-430F-8B82-95CFA96B37D9}"/>
              </a:ext>
            </a:extLst>
          </p:cNvPr>
          <p:cNvSpPr txBox="1"/>
          <p:nvPr/>
        </p:nvSpPr>
        <p:spPr>
          <a:xfrm>
            <a:off x="5407200" y="1167188"/>
            <a:ext cx="2700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6,1*</a:t>
            </a:r>
          </a:p>
        </p:txBody>
      </p:sp>
      <p:sp>
        <p:nvSpPr>
          <p:cNvPr id="96" name="TextBox 95">
            <a:extLst>
              <a:ext uri="{FF2B5EF4-FFF2-40B4-BE49-F238E27FC236}">
                <a16:creationId xmlns="" xmlns:a16="http://schemas.microsoft.com/office/drawing/2014/main" id="{F286C50A-E39D-4DD8-A80A-E10402A85EFD}"/>
              </a:ext>
            </a:extLst>
          </p:cNvPr>
          <p:cNvSpPr txBox="1"/>
          <p:nvPr/>
        </p:nvSpPr>
        <p:spPr>
          <a:xfrm>
            <a:off x="360000" y="5958788"/>
            <a:ext cx="12204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PC3 Skeletal 14: 0,3</a:t>
            </a:r>
            <a:endParaRPr lang="el-GR" sz="988">
              <a:solidFill>
                <a:srgbClr val="2C7BB6"/>
              </a:solidFill>
              <a:latin typeface="Tahoma" panose="020B0604030504040204" pitchFamily="34" charset="0"/>
            </a:endParaRPr>
          </a:p>
        </p:txBody>
      </p:sp>
      <p:sp>
        <p:nvSpPr>
          <p:cNvPr id="97" name="TextBox 96">
            <a:extLst>
              <a:ext uri="{FF2B5EF4-FFF2-40B4-BE49-F238E27FC236}">
                <a16:creationId xmlns="" xmlns:a16="http://schemas.microsoft.com/office/drawing/2014/main" id="{1B293867-FFB8-4C89-997A-8520FCEF8A03}"/>
              </a:ext>
            </a:extLst>
          </p:cNvPr>
          <p:cNvSpPr txBox="1"/>
          <p:nvPr/>
        </p:nvSpPr>
        <p:spPr>
          <a:xfrm>
            <a:off x="360000" y="5814788"/>
            <a:ext cx="12708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PC2 Skeletal 14: -0,6</a:t>
            </a:r>
            <a:endParaRPr lang="el-GR" sz="988">
              <a:solidFill>
                <a:srgbClr val="2C7BB6"/>
              </a:solidFill>
              <a:latin typeface="Tahoma" panose="020B0604030504040204" pitchFamily="34" charset="0"/>
            </a:endParaRPr>
          </a:p>
        </p:txBody>
      </p:sp>
      <p:sp>
        <p:nvSpPr>
          <p:cNvPr id="98" name="TextBox 97">
            <a:extLst>
              <a:ext uri="{FF2B5EF4-FFF2-40B4-BE49-F238E27FC236}">
                <a16:creationId xmlns="" xmlns:a16="http://schemas.microsoft.com/office/drawing/2014/main" id="{2E216930-2085-426C-BD30-56AF05617161}"/>
              </a:ext>
            </a:extLst>
          </p:cNvPr>
          <p:cNvSpPr txBox="1"/>
          <p:nvPr/>
        </p:nvSpPr>
        <p:spPr>
          <a:xfrm>
            <a:off x="360000" y="5670788"/>
            <a:ext cx="12204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PC1 Skeletal 14: 0,2</a:t>
            </a:r>
            <a:endParaRPr lang="el-GR" sz="988">
              <a:solidFill>
                <a:srgbClr val="2C7BB6"/>
              </a:solidFill>
              <a:latin typeface="Tahoma" panose="020B0604030504040204" pitchFamily="34" charset="0"/>
            </a:endParaRPr>
          </a:p>
        </p:txBody>
      </p:sp>
      <p:sp>
        <p:nvSpPr>
          <p:cNvPr id="100" name="TextBox 99">
            <a:extLst>
              <a:ext uri="{FF2B5EF4-FFF2-40B4-BE49-F238E27FC236}">
                <a16:creationId xmlns="" xmlns:a16="http://schemas.microsoft.com/office/drawing/2014/main" id="{13EC6D24-7307-F940-AE9D-6C6DAF601436}"/>
              </a:ext>
            </a:extLst>
          </p:cNvPr>
          <p:cNvSpPr txBox="1"/>
          <p:nvPr/>
        </p:nvSpPr>
        <p:spPr>
          <a:xfrm>
            <a:off x="8490696" y="1693878"/>
            <a:ext cx="2557944" cy="369332"/>
          </a:xfrm>
          <a:prstGeom prst="rect">
            <a:avLst/>
          </a:prstGeom>
          <a:noFill/>
        </p:spPr>
        <p:txBody>
          <a:bodyPr wrap="none" rtlCol="0">
            <a:spAutoFit/>
          </a:bodyPr>
          <a:lstStyle/>
          <a:p>
            <a:r>
              <a:rPr lang="x-none" dirty="0"/>
              <a:t> </a:t>
            </a:r>
            <a:r>
              <a:rPr lang="el-GR" dirty="0" err="1"/>
              <a:t>Κεφαλομετικ</a:t>
            </a:r>
            <a:r>
              <a:rPr lang="x-none" dirty="0"/>
              <a:t>ή</a:t>
            </a:r>
            <a:r>
              <a:rPr lang="el-GR" dirty="0"/>
              <a:t> ανάλυση</a:t>
            </a:r>
            <a:endParaRPr lang="x-none" dirty="0"/>
          </a:p>
        </p:txBody>
      </p:sp>
    </p:spTree>
    <p:extLst>
      <p:ext uri="{BB962C8B-B14F-4D97-AF65-F5344CB8AC3E}">
        <p14:creationId xmlns="" xmlns:p14="http://schemas.microsoft.com/office/powerpoint/2010/main" val="19655412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Untitled-3.jpg"/>
          <p:cNvPicPr>
            <a:picLocks noChangeAspect="1"/>
          </p:cNvPicPr>
          <p:nvPr/>
        </p:nvPicPr>
        <p:blipFill>
          <a:blip r:embed="rId2" cstate="email"/>
          <a:stretch>
            <a:fillRect/>
          </a:stretch>
        </p:blipFill>
        <p:spPr>
          <a:xfrm>
            <a:off x="0" y="0"/>
            <a:ext cx="12192000" cy="6858000"/>
          </a:xfrm>
          <a:prstGeom prst="rect">
            <a:avLst/>
          </a:prstGeom>
        </p:spPr>
      </p:pic>
      <p:sp>
        <p:nvSpPr>
          <p:cNvPr id="14" name="TextBox 13">
            <a:extLst>
              <a:ext uri="{FF2B5EF4-FFF2-40B4-BE49-F238E27FC236}">
                <a16:creationId xmlns="" xmlns:a16="http://schemas.microsoft.com/office/drawing/2014/main" id="{7449A171-59F0-3E4C-8363-28611F774B7A}"/>
              </a:ext>
            </a:extLst>
          </p:cNvPr>
          <p:cNvSpPr txBox="1"/>
          <p:nvPr/>
        </p:nvSpPr>
        <p:spPr>
          <a:xfrm>
            <a:off x="944388" y="1344705"/>
            <a:ext cx="3418949" cy="369332"/>
          </a:xfrm>
          <a:prstGeom prst="rect">
            <a:avLst/>
          </a:prstGeom>
          <a:noFill/>
        </p:spPr>
        <p:txBody>
          <a:bodyPr wrap="none" rtlCol="0">
            <a:spAutoFit/>
          </a:bodyPr>
          <a:lstStyle/>
          <a:p>
            <a:r>
              <a:rPr lang="el-GR" dirty="0"/>
              <a:t>πως χαρακτηρίζετε το πρόσωπο</a:t>
            </a:r>
            <a:r>
              <a:rPr lang="en-US" dirty="0"/>
              <a:t>;</a:t>
            </a:r>
            <a:endParaRPr lang="x-none" dirty="0"/>
          </a:p>
        </p:txBody>
      </p:sp>
      <p:sp>
        <p:nvSpPr>
          <p:cNvPr id="9" name="Rectangle 8">
            <a:extLst>
              <a:ext uri="{FF2B5EF4-FFF2-40B4-BE49-F238E27FC236}">
                <a16:creationId xmlns="" xmlns:a16="http://schemas.microsoft.com/office/drawing/2014/main" id="{22DD5DF8-8FFA-2E4F-9CCD-DCBF118759A8}"/>
              </a:ext>
            </a:extLst>
          </p:cNvPr>
          <p:cNvSpPr/>
          <p:nvPr/>
        </p:nvSpPr>
        <p:spPr>
          <a:xfrm>
            <a:off x="2021258" y="278344"/>
            <a:ext cx="2065544" cy="788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ea typeface="+mn-ea"/>
                <a:cs typeface="+mn-cs"/>
              </a:rPr>
              <a:t>Ασθενής #</a:t>
            </a:r>
            <a:r>
              <a:rPr lang="el-GR" dirty="0">
                <a:solidFill>
                  <a:srgbClr val="FF0000"/>
                </a:solidFill>
              </a:rPr>
              <a:t>6</a:t>
            </a:r>
            <a:endParaRPr kumimoji="0" lang="el-GR" sz="1800" b="0" i="0" u="none" strike="noStrike" kern="1200" cap="none" spc="0" normalizeH="0" baseline="0" noProof="0" dirty="0">
              <a:ln>
                <a:noFill/>
              </a:ln>
              <a:solidFill>
                <a:srgbClr val="FF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 xmlns:p14="http://schemas.microsoft.com/office/powerpoint/2010/main" val="49089047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3.jpg"/>
          <p:cNvPicPr>
            <a:picLocks noChangeAspect="1"/>
          </p:cNvPicPr>
          <p:nvPr/>
        </p:nvPicPr>
        <p:blipFill>
          <a:blip r:embed="rId2" cstate="email"/>
          <a:stretch>
            <a:fillRect/>
          </a:stretch>
        </p:blipFill>
        <p:spPr>
          <a:xfrm>
            <a:off x="0" y="0"/>
            <a:ext cx="12192000" cy="6858000"/>
          </a:xfrm>
          <a:prstGeom prst="rect">
            <a:avLst/>
          </a:prstGeom>
        </p:spPr>
      </p:pic>
      <p:sp>
        <p:nvSpPr>
          <p:cNvPr id="3" name="TextBox 2">
            <a:extLst>
              <a:ext uri="{FF2B5EF4-FFF2-40B4-BE49-F238E27FC236}">
                <a16:creationId xmlns="" xmlns:a16="http://schemas.microsoft.com/office/drawing/2014/main" id="{62731080-D32F-4349-808D-966C05B1B95A}"/>
              </a:ext>
            </a:extLst>
          </p:cNvPr>
          <p:cNvSpPr txBox="1"/>
          <p:nvPr/>
        </p:nvSpPr>
        <p:spPr>
          <a:xfrm>
            <a:off x="457200" y="573741"/>
            <a:ext cx="4866397" cy="369332"/>
          </a:xfrm>
          <a:prstGeom prst="rect">
            <a:avLst/>
          </a:prstGeom>
          <a:noFill/>
        </p:spPr>
        <p:txBody>
          <a:bodyPr wrap="none" rtlCol="0">
            <a:spAutoFit/>
          </a:bodyPr>
          <a:lstStyle/>
          <a:p>
            <a:r>
              <a:rPr lang="x-none" dirty="0"/>
              <a:t> </a:t>
            </a:r>
            <a:r>
              <a:rPr lang="el-GR" dirty="0" err="1"/>
              <a:t>ψηφιακ</a:t>
            </a:r>
            <a:r>
              <a:rPr lang="x-none" dirty="0"/>
              <a:t>ή</a:t>
            </a:r>
            <a:r>
              <a:rPr lang="el-GR" dirty="0"/>
              <a:t> αποτύπωση των οδοντικών φραγμών </a:t>
            </a:r>
            <a:endParaRPr lang="x-none" dirty="0"/>
          </a:p>
        </p:txBody>
      </p:sp>
    </p:spTree>
    <p:extLst>
      <p:ext uri="{BB962C8B-B14F-4D97-AF65-F5344CB8AC3E}">
        <p14:creationId xmlns="" xmlns:p14="http://schemas.microsoft.com/office/powerpoint/2010/main" val="417295532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B8DC37">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email"/>
          <a:stretch>
            <a:fillRect/>
          </a:stretch>
        </p:blipFill>
        <p:spPr>
          <a:xfrm>
            <a:off x="0" y="106363"/>
            <a:ext cx="12192000" cy="6643687"/>
          </a:xfrm>
          <a:prstGeom prst="rect">
            <a:avLst/>
          </a:prstGeom>
        </p:spPr>
      </p:pic>
      <p:cxnSp>
        <p:nvCxnSpPr>
          <p:cNvPr id="3" name="Straight Connector 2">
            <a:extLst>
              <a:ext uri="{FF2B5EF4-FFF2-40B4-BE49-F238E27FC236}">
                <a16:creationId xmlns="" xmlns:a16="http://schemas.microsoft.com/office/drawing/2014/main" id="{B38B0CA0-D6AE-4743-90CA-96766F0E324E}"/>
              </a:ext>
            </a:extLst>
          </p:cNvPr>
          <p:cNvCxnSpPr>
            <a:cxnSpLocks/>
          </p:cNvCxnSpPr>
          <p:nvPr/>
        </p:nvCxnSpPr>
        <p:spPr>
          <a:xfrm>
            <a:off x="8152177" y="251012"/>
            <a:ext cx="0" cy="3214501"/>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BE65D7E8-9DEC-444F-9362-F1D67FC3CFAE}"/>
              </a:ext>
            </a:extLst>
          </p:cNvPr>
          <p:cNvCxnSpPr>
            <a:cxnSpLocks/>
          </p:cNvCxnSpPr>
          <p:nvPr/>
        </p:nvCxnSpPr>
        <p:spPr>
          <a:xfrm>
            <a:off x="7175024" y="3827930"/>
            <a:ext cx="0" cy="2796988"/>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EB679C7C-CD50-EF45-8277-E3506D84D16B}"/>
              </a:ext>
            </a:extLst>
          </p:cNvPr>
          <p:cNvCxnSpPr>
            <a:cxnSpLocks/>
          </p:cNvCxnSpPr>
          <p:nvPr/>
        </p:nvCxnSpPr>
        <p:spPr>
          <a:xfrm>
            <a:off x="5364153" y="331694"/>
            <a:ext cx="0" cy="3393796"/>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2BFB96DF-F555-A241-B3E4-31526542FFA9}"/>
              </a:ext>
            </a:extLst>
          </p:cNvPr>
          <p:cNvCxnSpPr>
            <a:cxnSpLocks/>
          </p:cNvCxnSpPr>
          <p:nvPr/>
        </p:nvCxnSpPr>
        <p:spPr>
          <a:xfrm>
            <a:off x="4745589" y="3670487"/>
            <a:ext cx="0" cy="2954431"/>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81ED7600-254A-0C4B-A0B0-2433B2E4D0C0}"/>
              </a:ext>
            </a:extLst>
          </p:cNvPr>
          <p:cNvSpPr txBox="1"/>
          <p:nvPr/>
        </p:nvSpPr>
        <p:spPr>
          <a:xfrm>
            <a:off x="457200" y="573741"/>
            <a:ext cx="4866397" cy="369332"/>
          </a:xfrm>
          <a:prstGeom prst="rect">
            <a:avLst/>
          </a:prstGeom>
          <a:noFill/>
        </p:spPr>
        <p:txBody>
          <a:bodyPr wrap="none" rtlCol="0">
            <a:spAutoFit/>
          </a:bodyPr>
          <a:lstStyle/>
          <a:p>
            <a:r>
              <a:rPr lang="x-none" dirty="0"/>
              <a:t> </a:t>
            </a:r>
            <a:r>
              <a:rPr lang="el-GR" dirty="0" err="1"/>
              <a:t>ψηφιακ</a:t>
            </a:r>
            <a:r>
              <a:rPr lang="x-none" dirty="0"/>
              <a:t>ή</a:t>
            </a:r>
            <a:r>
              <a:rPr lang="el-GR" dirty="0"/>
              <a:t> αποτύπωση των οδοντικών φραγμών </a:t>
            </a:r>
            <a:endParaRPr lang="x-none" dirty="0"/>
          </a:p>
        </p:txBody>
      </p:sp>
    </p:spTree>
    <p:extLst>
      <p:ext uri="{BB962C8B-B14F-4D97-AF65-F5344CB8AC3E}">
        <p14:creationId xmlns="" xmlns:p14="http://schemas.microsoft.com/office/powerpoint/2010/main" val="166796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par>
                                <p:cTn id="15" presetID="25"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
                                        </p:tgtEl>
                                      </p:cBhvr>
                                    </p:animEffect>
                                  </p:childTnLst>
                                </p:cTn>
                              </p:par>
                              <p:par>
                                <p:cTn id="25" presetID="25"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2"/>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9"/>
                                        </p:tgtEl>
                                        <p:attrNameLst>
                                          <p:attrName>ppt_x</p:attrName>
                                        </p:attrNameLst>
                                      </p:cBhvr>
                                      <p:tavLst>
                                        <p:tav tm="0">
                                          <p:val>
                                            <p:strVal val="ppt_x"/>
                                          </p:val>
                                        </p:tav>
                                        <p:tav tm="100000">
                                          <p:val>
                                            <p:strVal val="ppt_x"/>
                                          </p:val>
                                        </p:tav>
                                      </p:tavLst>
                                    </p:anim>
                                    <p:anim calcmode="lin" valueType="num">
                                      <p:cBhvr additive="base">
                                        <p:cTn id="49" dur="500"/>
                                        <p:tgtEl>
                                          <p:spTgt spid="9"/>
                                        </p:tgtEl>
                                        <p:attrNameLst>
                                          <p:attrName>ppt_y</p:attrName>
                                        </p:attrNameLst>
                                      </p:cBhvr>
                                      <p:tavLst>
                                        <p:tav tm="0">
                                          <p:val>
                                            <p:strVal val="ppt_y"/>
                                          </p:val>
                                        </p:tav>
                                        <p:tav tm="100000">
                                          <p:val>
                                            <p:strVal val="1+ppt_h/2"/>
                                          </p:val>
                                        </p:tav>
                                      </p:tavLst>
                                    </p:anim>
                                    <p:set>
                                      <p:cBhvr>
                                        <p:cTn id="50" dur="1" fill="hold">
                                          <p:stCondLst>
                                            <p:cond delay="499"/>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12"/>
                                        </p:tgtEl>
                                        <p:attrNameLst>
                                          <p:attrName>ppt_x</p:attrName>
                                        </p:attrNameLst>
                                      </p:cBhvr>
                                      <p:tavLst>
                                        <p:tav tm="0">
                                          <p:val>
                                            <p:strVal val="ppt_x"/>
                                          </p:val>
                                        </p:tav>
                                        <p:tav tm="100000">
                                          <p:val>
                                            <p:strVal val="ppt_x"/>
                                          </p:val>
                                        </p:tav>
                                      </p:tavLst>
                                    </p:anim>
                                    <p:anim calcmode="lin" valueType="num">
                                      <p:cBhvr additive="base">
                                        <p:cTn id="55" dur="500"/>
                                        <p:tgtEl>
                                          <p:spTgt spid="12"/>
                                        </p:tgtEl>
                                        <p:attrNameLst>
                                          <p:attrName>ppt_y</p:attrName>
                                        </p:attrNameLst>
                                      </p:cBhvr>
                                      <p:tavLst>
                                        <p:tav tm="0">
                                          <p:val>
                                            <p:strVal val="ppt_y"/>
                                          </p:val>
                                        </p:tav>
                                        <p:tav tm="100000">
                                          <p:val>
                                            <p:strVal val="1+ppt_h/2"/>
                                          </p:val>
                                        </p:tav>
                                      </p:tavLst>
                                    </p:anim>
                                    <p:set>
                                      <p:cBhvr>
                                        <p:cTn id="56" dur="1" fill="hold">
                                          <p:stCondLst>
                                            <p:cond delay="499"/>
                                          </p:stCondLst>
                                        </p:cTn>
                                        <p:tgtEl>
                                          <p:spTgt spid="1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3"/>
                                        </p:tgtEl>
                                        <p:attrNameLst>
                                          <p:attrName>ppt_x</p:attrName>
                                        </p:attrNameLst>
                                      </p:cBhvr>
                                      <p:tavLst>
                                        <p:tav tm="0">
                                          <p:val>
                                            <p:strVal val="ppt_x"/>
                                          </p:val>
                                        </p:tav>
                                        <p:tav tm="100000">
                                          <p:val>
                                            <p:strVal val="ppt_x"/>
                                          </p:val>
                                        </p:tav>
                                      </p:tavLst>
                                    </p:anim>
                                    <p:anim calcmode="lin" valueType="num">
                                      <p:cBhvr additive="base">
                                        <p:cTn id="61" dur="500"/>
                                        <p:tgtEl>
                                          <p:spTgt spid="3"/>
                                        </p:tgtEl>
                                        <p:attrNameLst>
                                          <p:attrName>ppt_y</p:attrName>
                                        </p:attrNameLst>
                                      </p:cBhvr>
                                      <p:tavLst>
                                        <p:tav tm="0">
                                          <p:val>
                                            <p:strVal val="ppt_y"/>
                                          </p:val>
                                        </p:tav>
                                        <p:tav tm="100000">
                                          <p:val>
                                            <p:strVal val="1+ppt_h/2"/>
                                          </p:val>
                                        </p:tav>
                                      </p:tavLst>
                                    </p:anim>
                                    <p:set>
                                      <p:cBhvr>
                                        <p:cTn id="62" dur="1" fill="hold">
                                          <p:stCondLst>
                                            <p:cond delay="499"/>
                                          </p:stCondLst>
                                        </p:cTn>
                                        <p:tgtEl>
                                          <p:spTgt spid="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7"/>
                                        </p:tgtEl>
                                        <p:attrNameLst>
                                          <p:attrName>ppt_x</p:attrName>
                                        </p:attrNameLst>
                                      </p:cBhvr>
                                      <p:tavLst>
                                        <p:tav tm="0">
                                          <p:val>
                                            <p:strVal val="ppt_x"/>
                                          </p:val>
                                        </p:tav>
                                        <p:tav tm="100000">
                                          <p:val>
                                            <p:strVal val="ppt_x"/>
                                          </p:val>
                                        </p:tav>
                                      </p:tavLst>
                                    </p:anim>
                                    <p:anim calcmode="lin" valueType="num">
                                      <p:cBhvr additive="base">
                                        <p:cTn id="67" dur="500"/>
                                        <p:tgtEl>
                                          <p:spTgt spid="7"/>
                                        </p:tgtEl>
                                        <p:attrNameLst>
                                          <p:attrName>ppt_y</p:attrName>
                                        </p:attrNameLst>
                                      </p:cBhvr>
                                      <p:tavLst>
                                        <p:tav tm="0">
                                          <p:val>
                                            <p:strVal val="ppt_y"/>
                                          </p:val>
                                        </p:tav>
                                        <p:tav tm="100000">
                                          <p:val>
                                            <p:strVal val="1+ppt_h/2"/>
                                          </p:val>
                                        </p:tav>
                                      </p:tavLst>
                                    </p:anim>
                                    <p:set>
                                      <p:cBhvr>
                                        <p:cTn id="68" dur="1" fill="hold">
                                          <p:stCondLst>
                                            <p:cond delay="499"/>
                                          </p:stCondLst>
                                        </p:cTn>
                                        <p:tgtEl>
                                          <p:spTgt spid="7"/>
                                        </p:tgtEl>
                                        <p:attrNameLst>
                                          <p:attrName>style.visibility</p:attrName>
                                        </p:attrNameLst>
                                      </p:cBhvr>
                                      <p:to>
                                        <p:strVal val="hidden"/>
                                      </p:to>
                                    </p:set>
                                  </p:childTnLst>
                                </p:cTn>
                              </p:par>
                              <p:par>
                                <p:cTn id="69" presetID="1" presetClass="mediacall" presetSubtype="0" fill="hold" nodeType="withEffect">
                                  <p:stCondLst>
                                    <p:cond delay="0"/>
                                  </p:stCondLst>
                                  <p:childTnLst>
                                    <p:cmd type="call" cmd="playFrom(0.0)">
                                      <p:cBhvr>
                                        <p:cTn id="70" dur="501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4"/>
                    </p:tgtEl>
                  </p:cond>
                </p:stCondLst>
                <p:endSync evt="end" delay="0">
                  <p:rtn val="all"/>
                </p:endSync>
                <p:childTnLst>
                  <p:par>
                    <p:cTn id="72" fill="hold">
                      <p:stCondLst>
                        <p:cond delay="0"/>
                      </p:stCondLst>
                      <p:childTnLst>
                        <p:par>
                          <p:cTn id="73" fill="hold">
                            <p:stCondLst>
                              <p:cond delay="0"/>
                            </p:stCondLst>
                            <p:childTnLst>
                              <p:par>
                                <p:cTn id="74" presetID="2" presetClass="mediacall" presetSubtype="0" fill="hold" nodeType="clickEffect">
                                  <p:stCondLst>
                                    <p:cond delay="0"/>
                                  </p:stCondLst>
                                  <p:childTnLst>
                                    <p:cmd type="call" cmd="togglePause">
                                      <p:cBhvr>
                                        <p:cTn id="75" dur="1" fill="hold"/>
                                        <p:tgtEl>
                                          <p:spTgt spid="4"/>
                                        </p:tgtEl>
                                      </p:cBhvr>
                                    </p:cmd>
                                  </p:childTnLst>
                                </p:cTn>
                              </p:par>
                            </p:childTnLst>
                          </p:cTn>
                        </p:par>
                      </p:childTnLst>
                    </p:cTn>
                  </p:par>
                </p:childTnLst>
              </p:cTn>
              <p:nextCondLst>
                <p:cond evt="onClick" delay="0">
                  <p:tgtEl>
                    <p:spTgt spid="4"/>
                  </p:tgtEl>
                </p:cond>
              </p:nextCondLst>
            </p:seq>
            <p:video>
              <p:cMediaNode vol="80000" mute="1">
                <p:cTn id="76" fill="hold" display="0">
                  <p:stCondLst>
                    <p:cond delay="indefinite"/>
                  </p:stCondLst>
                </p:cTn>
                <p:tgtEl>
                  <p:spTgt spid="4"/>
                </p:tgtEl>
              </p:cMediaNode>
            </p:vide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srcRect/>
          <a:stretch/>
        </p:blipFill>
        <p:spPr>
          <a:xfrm>
            <a:off x="0" y="983973"/>
            <a:ext cx="12196103" cy="5027213"/>
          </a:xfrm>
          <a:prstGeom prst="rect">
            <a:avLst/>
          </a:prstGeom>
        </p:spPr>
      </p:pic>
      <p:sp>
        <p:nvSpPr>
          <p:cNvPr id="3" name="TextBox 2">
            <a:extLst>
              <a:ext uri="{FF2B5EF4-FFF2-40B4-BE49-F238E27FC236}">
                <a16:creationId xmlns="" xmlns:a16="http://schemas.microsoft.com/office/drawing/2014/main" id="{75073A48-1F5E-414F-92B9-783803418E55}"/>
              </a:ext>
            </a:extLst>
          </p:cNvPr>
          <p:cNvSpPr txBox="1"/>
          <p:nvPr/>
        </p:nvSpPr>
        <p:spPr>
          <a:xfrm>
            <a:off x="457200" y="573741"/>
            <a:ext cx="4866397" cy="369332"/>
          </a:xfrm>
          <a:prstGeom prst="rect">
            <a:avLst/>
          </a:prstGeom>
          <a:noFill/>
        </p:spPr>
        <p:txBody>
          <a:bodyPr wrap="none" rtlCol="0">
            <a:spAutoFit/>
          </a:bodyPr>
          <a:lstStyle/>
          <a:p>
            <a:r>
              <a:rPr lang="x-none" dirty="0"/>
              <a:t> </a:t>
            </a:r>
            <a:r>
              <a:rPr lang="el-GR" dirty="0" err="1"/>
              <a:t>ψηφιακ</a:t>
            </a:r>
            <a:r>
              <a:rPr lang="x-none" dirty="0"/>
              <a:t>ή</a:t>
            </a:r>
            <a:r>
              <a:rPr lang="el-GR" dirty="0"/>
              <a:t> αποτύπωση των οδοντικών φραγμών </a:t>
            </a:r>
            <a:endParaRPr lang="x-none" dirty="0"/>
          </a:p>
        </p:txBody>
      </p:sp>
    </p:spTree>
    <p:extLst>
      <p:ext uri="{BB962C8B-B14F-4D97-AF65-F5344CB8AC3E}">
        <p14:creationId xmlns="" xmlns:p14="http://schemas.microsoft.com/office/powerpoint/2010/main" val="25297381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srcRect/>
          <a:stretch/>
        </p:blipFill>
        <p:spPr>
          <a:xfrm>
            <a:off x="0" y="867934"/>
            <a:ext cx="12178145" cy="5480166"/>
          </a:xfrm>
          <a:prstGeom prst="rect">
            <a:avLst/>
          </a:prstGeom>
        </p:spPr>
      </p:pic>
      <p:sp>
        <p:nvSpPr>
          <p:cNvPr id="3" name="TextBox 2">
            <a:extLst>
              <a:ext uri="{FF2B5EF4-FFF2-40B4-BE49-F238E27FC236}">
                <a16:creationId xmlns="" xmlns:a16="http://schemas.microsoft.com/office/drawing/2014/main" id="{EEAE12F0-4B4D-8A4F-8A99-8344A82EAC26}"/>
              </a:ext>
            </a:extLst>
          </p:cNvPr>
          <p:cNvSpPr txBox="1"/>
          <p:nvPr/>
        </p:nvSpPr>
        <p:spPr>
          <a:xfrm>
            <a:off x="445324" y="341710"/>
            <a:ext cx="4538422" cy="369332"/>
          </a:xfrm>
          <a:prstGeom prst="rect">
            <a:avLst/>
          </a:prstGeom>
          <a:noFill/>
        </p:spPr>
        <p:txBody>
          <a:bodyPr wrap="none" rtlCol="0">
            <a:spAutoFit/>
          </a:bodyPr>
          <a:lstStyle/>
          <a:p>
            <a:r>
              <a:rPr lang="x-none" dirty="0"/>
              <a:t> </a:t>
            </a:r>
            <a:r>
              <a:rPr lang="el-GR" dirty="0" err="1"/>
              <a:t>ψηφιακ</a:t>
            </a:r>
            <a:r>
              <a:rPr lang="x-none" dirty="0"/>
              <a:t>ή</a:t>
            </a:r>
            <a:r>
              <a:rPr lang="el-GR" dirty="0"/>
              <a:t> μέτρηση της οριζόντιας πρόταξης  </a:t>
            </a:r>
            <a:endParaRPr lang="x-none" dirty="0"/>
          </a:p>
        </p:txBody>
      </p:sp>
    </p:spTree>
    <p:extLst>
      <p:ext uri="{BB962C8B-B14F-4D97-AF65-F5344CB8AC3E}">
        <p14:creationId xmlns="" xmlns:p14="http://schemas.microsoft.com/office/powerpoint/2010/main" val="24872148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srcRect/>
          <a:stretch/>
        </p:blipFill>
        <p:spPr>
          <a:xfrm>
            <a:off x="0" y="543434"/>
            <a:ext cx="12247418" cy="5771132"/>
          </a:xfrm>
          <a:prstGeom prst="rect">
            <a:avLst/>
          </a:prstGeom>
        </p:spPr>
      </p:pic>
      <p:sp>
        <p:nvSpPr>
          <p:cNvPr id="3" name="TextBox 2">
            <a:extLst>
              <a:ext uri="{FF2B5EF4-FFF2-40B4-BE49-F238E27FC236}">
                <a16:creationId xmlns="" xmlns:a16="http://schemas.microsoft.com/office/drawing/2014/main" id="{54A8862B-3CCA-6D45-9A9D-7C2F8372DF48}"/>
              </a:ext>
            </a:extLst>
          </p:cNvPr>
          <p:cNvSpPr txBox="1"/>
          <p:nvPr/>
        </p:nvSpPr>
        <p:spPr>
          <a:xfrm>
            <a:off x="445324" y="341710"/>
            <a:ext cx="4875053" cy="369332"/>
          </a:xfrm>
          <a:prstGeom prst="rect">
            <a:avLst/>
          </a:prstGeom>
          <a:noFill/>
        </p:spPr>
        <p:txBody>
          <a:bodyPr wrap="none" rtlCol="0">
            <a:spAutoFit/>
          </a:bodyPr>
          <a:lstStyle/>
          <a:p>
            <a:r>
              <a:rPr lang="x-none" dirty="0"/>
              <a:t> </a:t>
            </a:r>
            <a:r>
              <a:rPr lang="el-GR" dirty="0" err="1"/>
              <a:t>ψηφιακ</a:t>
            </a:r>
            <a:r>
              <a:rPr lang="x-none" dirty="0"/>
              <a:t>ή</a:t>
            </a:r>
            <a:r>
              <a:rPr lang="el-GR" dirty="0"/>
              <a:t> μέτρηση της κατακόρυφης πρόταξης  </a:t>
            </a:r>
            <a:endParaRPr lang="x-none" dirty="0"/>
          </a:p>
        </p:txBody>
      </p:sp>
    </p:spTree>
    <p:extLst>
      <p:ext uri="{BB962C8B-B14F-4D97-AF65-F5344CB8AC3E}">
        <p14:creationId xmlns="" xmlns:p14="http://schemas.microsoft.com/office/powerpoint/2010/main" val="80430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BF1BECF-9235-4A42-88EA-57DF0071F64E}"/>
              </a:ext>
            </a:extLst>
          </p:cNvPr>
          <p:cNvPicPr>
            <a:picLocks noChangeAspect="1"/>
          </p:cNvPicPr>
          <p:nvPr/>
        </p:nvPicPr>
        <p:blipFill>
          <a:blip r:embed="rId2" cstate="email"/>
          <a:stretch>
            <a:fillRect/>
          </a:stretch>
        </p:blipFill>
        <p:spPr>
          <a:xfrm>
            <a:off x="1438606" y="1228164"/>
            <a:ext cx="9314788" cy="4947552"/>
          </a:xfrm>
          <a:prstGeom prst="rect">
            <a:avLst/>
          </a:prstGeom>
        </p:spPr>
      </p:pic>
      <p:sp>
        <p:nvSpPr>
          <p:cNvPr id="8" name="TextBox 7">
            <a:extLst>
              <a:ext uri="{FF2B5EF4-FFF2-40B4-BE49-F238E27FC236}">
                <a16:creationId xmlns="" xmlns:a16="http://schemas.microsoft.com/office/drawing/2014/main" id="{3253C19E-4899-5948-AA20-C2D190A84C45}"/>
              </a:ext>
            </a:extLst>
          </p:cNvPr>
          <p:cNvSpPr txBox="1"/>
          <p:nvPr/>
        </p:nvSpPr>
        <p:spPr>
          <a:xfrm>
            <a:off x="1438606" y="493058"/>
            <a:ext cx="5577553" cy="646331"/>
          </a:xfrm>
          <a:prstGeom prst="rect">
            <a:avLst/>
          </a:prstGeom>
          <a:noFill/>
        </p:spPr>
        <p:txBody>
          <a:bodyPr wrap="none" rtlCol="0">
            <a:spAutoFit/>
          </a:bodyPr>
          <a:lstStyle/>
          <a:p>
            <a:r>
              <a:rPr lang="el-GR" dirty="0"/>
              <a:t>Ο ορθοδοντικός σχεδιάζει το σύστημα </a:t>
            </a:r>
            <a:r>
              <a:rPr lang="el-GR" dirty="0" err="1"/>
              <a:t>εμβιομηχανικής</a:t>
            </a:r>
            <a:r>
              <a:rPr lang="el-GR" dirty="0"/>
              <a:t> </a:t>
            </a:r>
          </a:p>
          <a:p>
            <a:r>
              <a:rPr lang="el-GR" dirty="0"/>
              <a:t>για να μετακινήσει τα δόντια στις επιθυμητές θέσεις </a:t>
            </a:r>
            <a:endParaRPr lang="x-none" dirty="0"/>
          </a:p>
        </p:txBody>
      </p:sp>
      <p:sp>
        <p:nvSpPr>
          <p:cNvPr id="2" name="TextBox 1">
            <a:extLst>
              <a:ext uri="{FF2B5EF4-FFF2-40B4-BE49-F238E27FC236}">
                <a16:creationId xmlns="" xmlns:a16="http://schemas.microsoft.com/office/drawing/2014/main" id="{C2BD4F5F-D208-244F-9DA8-6E9F50B010C8}"/>
              </a:ext>
            </a:extLst>
          </p:cNvPr>
          <p:cNvSpPr txBox="1"/>
          <p:nvPr/>
        </p:nvSpPr>
        <p:spPr>
          <a:xfrm>
            <a:off x="7731710" y="682284"/>
            <a:ext cx="2523448" cy="461665"/>
          </a:xfrm>
          <a:prstGeom prst="rect">
            <a:avLst/>
          </a:prstGeom>
          <a:noFill/>
        </p:spPr>
        <p:txBody>
          <a:bodyPr wrap="none" rtlCol="0">
            <a:spAutoFit/>
          </a:bodyPr>
          <a:lstStyle/>
          <a:p>
            <a:r>
              <a:rPr lang="x-none" sz="1200" dirty="0">
                <a:solidFill>
                  <a:srgbClr val="0070C0"/>
                </a:solidFill>
              </a:rPr>
              <a:t> </a:t>
            </a:r>
            <a:r>
              <a:rPr lang="el-GR" sz="1200" dirty="0">
                <a:solidFill>
                  <a:srgbClr val="0070C0"/>
                </a:solidFill>
              </a:rPr>
              <a:t>Το σχέδιο θεραπείας περιλαμβάνει </a:t>
            </a:r>
          </a:p>
          <a:p>
            <a:r>
              <a:rPr lang="el-GR" sz="1200" dirty="0">
                <a:solidFill>
                  <a:srgbClr val="0070C0"/>
                </a:solidFill>
              </a:rPr>
              <a:t>εξαγωγές των 1</a:t>
            </a:r>
            <a:r>
              <a:rPr lang="el-GR" sz="1200" baseline="30000" dirty="0">
                <a:solidFill>
                  <a:srgbClr val="0070C0"/>
                </a:solidFill>
              </a:rPr>
              <a:t>ων</a:t>
            </a:r>
            <a:r>
              <a:rPr lang="el-GR" sz="1200" dirty="0">
                <a:solidFill>
                  <a:srgbClr val="0070C0"/>
                </a:solidFill>
              </a:rPr>
              <a:t> άνω προγομφίων </a:t>
            </a:r>
            <a:endParaRPr lang="x-none" sz="1200" dirty="0">
              <a:solidFill>
                <a:srgbClr val="0070C0"/>
              </a:solidFill>
            </a:endParaRPr>
          </a:p>
        </p:txBody>
      </p:sp>
      <p:cxnSp>
        <p:nvCxnSpPr>
          <p:cNvPr id="4" name="Straight Arrow Connector 3">
            <a:extLst>
              <a:ext uri="{FF2B5EF4-FFF2-40B4-BE49-F238E27FC236}">
                <a16:creationId xmlns="" xmlns:a16="http://schemas.microsoft.com/office/drawing/2014/main" id="{44B2C05B-E246-A048-8260-C2EFEEB11AFA}"/>
              </a:ext>
            </a:extLst>
          </p:cNvPr>
          <p:cNvCxnSpPr/>
          <p:nvPr/>
        </p:nvCxnSpPr>
        <p:spPr>
          <a:xfrm flipH="1">
            <a:off x="7086600" y="1139389"/>
            <a:ext cx="1395663" cy="1808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70933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reen Recording 2020-11-24 at 12.27.49 PM" descr="Screen Recording 2020-11-24 at 12.27.49 PM">
            <a:hlinkClick r:id="" action="ppaction://media"/>
            <a:extLst>
              <a:ext uri="{FF2B5EF4-FFF2-40B4-BE49-F238E27FC236}">
                <a16:creationId xmlns="" xmlns:a16="http://schemas.microsoft.com/office/drawing/2014/main" id="{6F610F9E-5D3B-FC42-B30F-BB238D2FC484}"/>
              </a:ext>
            </a:extLst>
          </p:cNvPr>
          <p:cNvPicPr>
            <a:picLocks noChangeAspect="1"/>
          </p:cNvPicPr>
          <p:nvPr>
            <a:videoFile r:link="rId1"/>
            <p:extLst>
              <p:ext uri="{DAA4B4D4-6D71-4841-9C94-3DE7FCFB9230}">
                <p14:media xmlns="" xmlns:p14="http://schemas.microsoft.com/office/powerpoint/2010/main" r:embed="rId3"/>
              </p:ext>
            </p:extLst>
          </p:nvPr>
        </p:nvPicPr>
        <p:blipFill>
          <a:blip r:embed="rId4" cstate="email"/>
          <a:stretch>
            <a:fillRect/>
          </a:stretch>
        </p:blipFill>
        <p:spPr>
          <a:xfrm>
            <a:off x="0" y="191293"/>
            <a:ext cx="12192000" cy="6475413"/>
          </a:xfrm>
          <a:prstGeom prst="rect">
            <a:avLst/>
          </a:prstGeom>
        </p:spPr>
      </p:pic>
      <p:sp>
        <p:nvSpPr>
          <p:cNvPr id="3" name="TextBox 2">
            <a:extLst>
              <a:ext uri="{FF2B5EF4-FFF2-40B4-BE49-F238E27FC236}">
                <a16:creationId xmlns="" xmlns:a16="http://schemas.microsoft.com/office/drawing/2014/main" id="{AC6D3829-740B-A94E-B5A6-FCA2799A2015}"/>
              </a:ext>
            </a:extLst>
          </p:cNvPr>
          <p:cNvSpPr txBox="1"/>
          <p:nvPr/>
        </p:nvSpPr>
        <p:spPr>
          <a:xfrm>
            <a:off x="445324" y="341710"/>
            <a:ext cx="4600298" cy="369332"/>
          </a:xfrm>
          <a:prstGeom prst="rect">
            <a:avLst/>
          </a:prstGeom>
          <a:noFill/>
        </p:spPr>
        <p:txBody>
          <a:bodyPr wrap="none" rtlCol="0">
            <a:spAutoFit/>
          </a:bodyPr>
          <a:lstStyle/>
          <a:p>
            <a:r>
              <a:rPr lang="el-GR" dirty="0">
                <a:solidFill>
                  <a:schemeClr val="bg1"/>
                </a:solidFill>
              </a:rPr>
              <a:t>προσομοίωση των οδοντικών μετακινήσεων </a:t>
            </a:r>
            <a:endParaRPr lang="x-none" dirty="0">
              <a:solidFill>
                <a:schemeClr val="bg1"/>
              </a:solidFill>
            </a:endParaRPr>
          </a:p>
        </p:txBody>
      </p:sp>
    </p:spTree>
    <p:extLst>
      <p:ext uri="{BB962C8B-B14F-4D97-AF65-F5344CB8AC3E}">
        <p14:creationId xmlns="" xmlns:p14="http://schemas.microsoft.com/office/powerpoint/2010/main" val="153310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srcRect/>
          <a:stretch/>
        </p:blipFill>
        <p:spPr>
          <a:xfrm>
            <a:off x="103387" y="930942"/>
            <a:ext cx="11985225" cy="4833753"/>
          </a:xfrm>
          <a:prstGeom prst="rect">
            <a:avLst/>
          </a:prstGeom>
        </p:spPr>
      </p:pic>
      <p:sp>
        <p:nvSpPr>
          <p:cNvPr id="3" name="TextBox 2">
            <a:extLst>
              <a:ext uri="{FF2B5EF4-FFF2-40B4-BE49-F238E27FC236}">
                <a16:creationId xmlns="" xmlns:a16="http://schemas.microsoft.com/office/drawing/2014/main" id="{2850B12B-BAB4-4146-8627-F773E28CE081}"/>
              </a:ext>
            </a:extLst>
          </p:cNvPr>
          <p:cNvSpPr txBox="1"/>
          <p:nvPr/>
        </p:nvSpPr>
        <p:spPr>
          <a:xfrm>
            <a:off x="445324" y="341710"/>
            <a:ext cx="8268097" cy="369332"/>
          </a:xfrm>
          <a:prstGeom prst="rect">
            <a:avLst/>
          </a:prstGeom>
          <a:noFill/>
        </p:spPr>
        <p:txBody>
          <a:bodyPr wrap="none" rtlCol="0">
            <a:spAutoFit/>
          </a:bodyPr>
          <a:lstStyle/>
          <a:p>
            <a:r>
              <a:rPr lang="el-GR" dirty="0"/>
              <a:t>ψηφιακά εκμαγεία στην πορεία της ορθοδοντικής θεραπείας – 9 μήνες σε θεραπεία</a:t>
            </a:r>
            <a:endParaRPr lang="x-none" dirty="0"/>
          </a:p>
        </p:txBody>
      </p:sp>
    </p:spTree>
    <p:extLst>
      <p:ext uri="{BB962C8B-B14F-4D97-AF65-F5344CB8AC3E}">
        <p14:creationId xmlns="" xmlns:p14="http://schemas.microsoft.com/office/powerpoint/2010/main" val="34425895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Untitled-3.jpg"/>
          <p:cNvPicPr>
            <a:picLocks noChangeAspect="1"/>
          </p:cNvPicPr>
          <p:nvPr/>
        </p:nvPicPr>
        <p:blipFill>
          <a:blip r:embed="rId2" cstate="email"/>
          <a:stretch>
            <a:fillRect/>
          </a:stretch>
        </p:blipFill>
        <p:spPr>
          <a:xfrm>
            <a:off x="8235733" y="1"/>
            <a:ext cx="3594100" cy="6858000"/>
          </a:xfrm>
          <a:prstGeom prst="rect">
            <a:avLst/>
          </a:prstGeom>
        </p:spPr>
      </p:pic>
      <p:sp>
        <p:nvSpPr>
          <p:cNvPr id="23" name="Rectangle 22">
            <a:extLst>
              <a:ext uri="{FF2B5EF4-FFF2-40B4-BE49-F238E27FC236}">
                <a16:creationId xmlns="" xmlns:a16="http://schemas.microsoft.com/office/drawing/2014/main" id="{96C53005-E03D-724E-A802-F4FD2C241035}"/>
              </a:ext>
            </a:extLst>
          </p:cNvPr>
          <p:cNvSpPr/>
          <p:nvPr/>
        </p:nvSpPr>
        <p:spPr>
          <a:xfrm>
            <a:off x="268941" y="2852141"/>
            <a:ext cx="4483842" cy="1231106"/>
          </a:xfrm>
          <a:prstGeom prst="rect">
            <a:avLst/>
          </a:prstGeom>
        </p:spPr>
        <p:txBody>
          <a:bodyPr wrap="square">
            <a:spAutoFit/>
          </a:bodyPr>
          <a:lstStyle/>
          <a:p>
            <a:pPr algn="ctr"/>
            <a:r>
              <a:rPr lang="el-GR" sz="1400" dirty="0"/>
              <a:t>ορθοδοντική ανωμαλία </a:t>
            </a:r>
          </a:p>
          <a:p>
            <a:pPr algn="ctr"/>
            <a:r>
              <a:rPr lang="el-GR" sz="1400" dirty="0"/>
              <a:t>οδοντική ή/και σκελετική στο </a:t>
            </a:r>
            <a:r>
              <a:rPr lang="el-GR" sz="1400" dirty="0" err="1"/>
              <a:t>προσθιοπίσθιο</a:t>
            </a:r>
            <a:r>
              <a:rPr lang="en-US" sz="1400" dirty="0"/>
              <a:t> </a:t>
            </a:r>
            <a:r>
              <a:rPr lang="en-US" sz="1400" dirty="0" err="1"/>
              <a:t>ή</a:t>
            </a:r>
            <a:r>
              <a:rPr lang="el-GR" sz="1400" dirty="0"/>
              <a:t>/και στο </a:t>
            </a:r>
          </a:p>
          <a:p>
            <a:pPr algn="ctr"/>
            <a:r>
              <a:rPr lang="el-GR" sz="3200" dirty="0">
                <a:solidFill>
                  <a:srgbClr val="FF0000"/>
                </a:solidFill>
              </a:rPr>
              <a:t>κατακόρυφο</a:t>
            </a:r>
            <a:r>
              <a:rPr lang="el-GR" sz="1400" dirty="0"/>
              <a:t> </a:t>
            </a:r>
          </a:p>
          <a:p>
            <a:pPr algn="ctr"/>
            <a:r>
              <a:rPr lang="el-GR" sz="1400" dirty="0"/>
              <a:t>επίπεδο</a:t>
            </a:r>
            <a:endParaRPr lang="x-none" sz="1400" dirty="0"/>
          </a:p>
        </p:txBody>
      </p:sp>
      <p:sp>
        <p:nvSpPr>
          <p:cNvPr id="24" name="TextBox 23">
            <a:extLst>
              <a:ext uri="{FF2B5EF4-FFF2-40B4-BE49-F238E27FC236}">
                <a16:creationId xmlns="" xmlns:a16="http://schemas.microsoft.com/office/drawing/2014/main" id="{47F23157-B93F-004E-BB20-33F1C50E4A4E}"/>
              </a:ext>
            </a:extLst>
          </p:cNvPr>
          <p:cNvSpPr txBox="1"/>
          <p:nvPr/>
        </p:nvSpPr>
        <p:spPr>
          <a:xfrm>
            <a:off x="5069010" y="2703665"/>
            <a:ext cx="2077877" cy="646331"/>
          </a:xfrm>
          <a:prstGeom prst="rect">
            <a:avLst/>
          </a:prstGeom>
          <a:noFill/>
        </p:spPr>
        <p:txBody>
          <a:bodyPr wrap="none" rtlCol="0">
            <a:spAutoFit/>
          </a:bodyPr>
          <a:lstStyle/>
          <a:p>
            <a:pPr algn="ctr"/>
            <a:r>
              <a:rPr lang="el-GR" dirty="0"/>
              <a:t>ΙΙ Τάξη</a:t>
            </a:r>
          </a:p>
          <a:p>
            <a:pPr algn="ctr"/>
            <a:r>
              <a:rPr lang="el-GR" dirty="0"/>
              <a:t>1η &amp; 2η κατηγορία  </a:t>
            </a:r>
            <a:endParaRPr lang="x-none" dirty="0"/>
          </a:p>
        </p:txBody>
      </p:sp>
      <p:cxnSp>
        <p:nvCxnSpPr>
          <p:cNvPr id="31" name="Straight Connector 30">
            <a:extLst>
              <a:ext uri="{FF2B5EF4-FFF2-40B4-BE49-F238E27FC236}">
                <a16:creationId xmlns="" xmlns:a16="http://schemas.microsoft.com/office/drawing/2014/main" id="{E6D47AB6-C60E-CF48-A8E5-1D15410EEE87}"/>
              </a:ext>
            </a:extLst>
          </p:cNvPr>
          <p:cNvCxnSpPr>
            <a:cxnSpLocks/>
          </p:cNvCxnSpPr>
          <p:nvPr/>
        </p:nvCxnSpPr>
        <p:spPr>
          <a:xfrm>
            <a:off x="7895247" y="5023682"/>
            <a:ext cx="3414052" cy="1746536"/>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 xmlns:a16="http://schemas.microsoft.com/office/drawing/2014/main" id="{7C5E3323-D3B7-844B-B79C-276CCD68679F}"/>
              </a:ext>
            </a:extLst>
          </p:cNvPr>
          <p:cNvSpPr txBox="1"/>
          <p:nvPr/>
        </p:nvSpPr>
        <p:spPr>
          <a:xfrm>
            <a:off x="5018392" y="1961546"/>
            <a:ext cx="2247330" cy="253916"/>
          </a:xfrm>
          <a:prstGeom prst="rect">
            <a:avLst/>
          </a:prstGeom>
          <a:solidFill>
            <a:srgbClr val="FF0000"/>
          </a:solidFill>
        </p:spPr>
        <p:txBody>
          <a:bodyPr wrap="square" rtlCol="0">
            <a:spAutoFit/>
          </a:bodyPr>
          <a:lstStyle/>
          <a:p>
            <a:r>
              <a:rPr lang="el-GR" sz="1050" dirty="0">
                <a:solidFill>
                  <a:schemeClr val="bg1"/>
                </a:solidFill>
              </a:rPr>
              <a:t>επίπεδο </a:t>
            </a:r>
            <a:r>
              <a:rPr lang="en-US" sz="1050" dirty="0">
                <a:solidFill>
                  <a:schemeClr val="bg1"/>
                </a:solidFill>
              </a:rPr>
              <a:t> </a:t>
            </a:r>
            <a:r>
              <a:rPr lang="el-GR" sz="1050" dirty="0">
                <a:solidFill>
                  <a:schemeClr val="bg1"/>
                </a:solidFill>
              </a:rPr>
              <a:t>Φρανκφούρτης</a:t>
            </a:r>
            <a:r>
              <a:rPr lang="en-US" sz="1050" dirty="0">
                <a:solidFill>
                  <a:schemeClr val="bg1"/>
                </a:solidFill>
              </a:rPr>
              <a:t> </a:t>
            </a:r>
            <a:r>
              <a:rPr lang="el-GR" sz="1050" dirty="0">
                <a:solidFill>
                  <a:schemeClr val="bg1"/>
                </a:solidFill>
              </a:rPr>
              <a:t> (</a:t>
            </a:r>
            <a:r>
              <a:rPr lang="en-US" sz="1050" dirty="0">
                <a:solidFill>
                  <a:schemeClr val="bg1"/>
                </a:solidFill>
              </a:rPr>
              <a:t>FH)</a:t>
            </a:r>
          </a:p>
        </p:txBody>
      </p:sp>
      <p:sp>
        <p:nvSpPr>
          <p:cNvPr id="35" name="TextBox 34">
            <a:extLst>
              <a:ext uri="{FF2B5EF4-FFF2-40B4-BE49-F238E27FC236}">
                <a16:creationId xmlns="" xmlns:a16="http://schemas.microsoft.com/office/drawing/2014/main" id="{06F60B89-8035-0641-A976-D7142F418487}"/>
              </a:ext>
            </a:extLst>
          </p:cNvPr>
          <p:cNvSpPr txBox="1"/>
          <p:nvPr/>
        </p:nvSpPr>
        <p:spPr>
          <a:xfrm>
            <a:off x="6007731" y="4769766"/>
            <a:ext cx="2247330" cy="253916"/>
          </a:xfrm>
          <a:prstGeom prst="rect">
            <a:avLst/>
          </a:prstGeom>
          <a:solidFill>
            <a:srgbClr val="FF0000"/>
          </a:solidFill>
        </p:spPr>
        <p:txBody>
          <a:bodyPr wrap="square" rtlCol="0">
            <a:spAutoFit/>
          </a:bodyPr>
          <a:lstStyle/>
          <a:p>
            <a:r>
              <a:rPr lang="el-GR" sz="1050" dirty="0">
                <a:solidFill>
                  <a:schemeClr val="bg1"/>
                </a:solidFill>
              </a:rPr>
              <a:t>επίπεδο βάσης κάτω </a:t>
            </a:r>
            <a:r>
              <a:rPr lang="el-GR" sz="1050" dirty="0" smtClean="0">
                <a:solidFill>
                  <a:schemeClr val="bg1"/>
                </a:solidFill>
              </a:rPr>
              <a:t>γνάθου </a:t>
            </a:r>
            <a:r>
              <a:rPr lang="el-GR" sz="1050" dirty="0">
                <a:solidFill>
                  <a:schemeClr val="bg1"/>
                </a:solidFill>
              </a:rPr>
              <a:t>(</a:t>
            </a:r>
            <a:r>
              <a:rPr lang="en-US" sz="1050" dirty="0">
                <a:solidFill>
                  <a:schemeClr val="bg1"/>
                </a:solidFill>
              </a:rPr>
              <a:t>FMA)</a:t>
            </a:r>
          </a:p>
        </p:txBody>
      </p:sp>
      <p:cxnSp>
        <p:nvCxnSpPr>
          <p:cNvPr id="30" name="Straight Connector 29">
            <a:extLst>
              <a:ext uri="{FF2B5EF4-FFF2-40B4-BE49-F238E27FC236}">
                <a16:creationId xmlns="" xmlns:a16="http://schemas.microsoft.com/office/drawing/2014/main" id="{D789905E-28C7-3745-AC8E-AFE31ECF0EB2}"/>
              </a:ext>
            </a:extLst>
          </p:cNvPr>
          <p:cNvCxnSpPr>
            <a:cxnSpLocks/>
          </p:cNvCxnSpPr>
          <p:nvPr/>
        </p:nvCxnSpPr>
        <p:spPr>
          <a:xfrm flipH="1" flipV="1">
            <a:off x="2196935" y="5350448"/>
            <a:ext cx="9958839" cy="1"/>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 xmlns:a16="http://schemas.microsoft.com/office/drawing/2014/main" id="{06E9B96D-0FE4-8544-873E-252119BCF9E2}"/>
              </a:ext>
            </a:extLst>
          </p:cNvPr>
          <p:cNvCxnSpPr>
            <a:cxnSpLocks/>
          </p:cNvCxnSpPr>
          <p:nvPr/>
        </p:nvCxnSpPr>
        <p:spPr>
          <a:xfrm flipH="1">
            <a:off x="2291938" y="1971533"/>
            <a:ext cx="9863836" cy="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 xmlns:a16="http://schemas.microsoft.com/office/drawing/2014/main" id="{43280EC0-F02C-6B46-B289-DC142FD9D355}"/>
              </a:ext>
            </a:extLst>
          </p:cNvPr>
          <p:cNvCxnSpPr>
            <a:cxnSpLocks/>
          </p:cNvCxnSpPr>
          <p:nvPr/>
        </p:nvCxnSpPr>
        <p:spPr>
          <a:xfrm>
            <a:off x="8255061" y="1829124"/>
            <a:ext cx="3900712" cy="1801304"/>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 xmlns:a16="http://schemas.microsoft.com/office/drawing/2014/main" id="{CF0D1985-26AD-2948-ADAE-486C10270D72}"/>
              </a:ext>
            </a:extLst>
          </p:cNvPr>
          <p:cNvSpPr txBox="1"/>
          <p:nvPr/>
        </p:nvSpPr>
        <p:spPr>
          <a:xfrm>
            <a:off x="488157" y="2698253"/>
            <a:ext cx="567656" cy="307777"/>
          </a:xfrm>
          <a:prstGeom prst="rect">
            <a:avLst/>
          </a:prstGeom>
          <a:noFill/>
        </p:spPr>
        <p:txBody>
          <a:bodyPr wrap="none" rtlCol="0">
            <a:spAutoFit/>
          </a:bodyPr>
          <a:lstStyle/>
          <a:p>
            <a:r>
              <a:rPr lang="el-GR" sz="1400" dirty="0">
                <a:solidFill>
                  <a:schemeClr val="bg1"/>
                </a:solidFill>
              </a:rPr>
              <a:t>αρχή</a:t>
            </a:r>
            <a:endParaRPr lang="x-none" sz="1400" dirty="0">
              <a:solidFill>
                <a:schemeClr val="bg1"/>
              </a:solidFill>
            </a:endParaRPr>
          </a:p>
        </p:txBody>
      </p:sp>
      <p:sp>
        <p:nvSpPr>
          <p:cNvPr id="46" name="TextBox 45">
            <a:extLst>
              <a:ext uri="{FF2B5EF4-FFF2-40B4-BE49-F238E27FC236}">
                <a16:creationId xmlns="" xmlns:a16="http://schemas.microsoft.com/office/drawing/2014/main" id="{3C846556-EA22-FC41-8C89-FA385D1C9C90}"/>
              </a:ext>
            </a:extLst>
          </p:cNvPr>
          <p:cNvSpPr txBox="1"/>
          <p:nvPr/>
        </p:nvSpPr>
        <p:spPr>
          <a:xfrm>
            <a:off x="8235733" y="2738209"/>
            <a:ext cx="1385187" cy="307777"/>
          </a:xfrm>
          <a:prstGeom prst="rect">
            <a:avLst/>
          </a:prstGeom>
          <a:noFill/>
        </p:spPr>
        <p:txBody>
          <a:bodyPr wrap="none" rtlCol="0">
            <a:spAutoFit/>
          </a:bodyPr>
          <a:lstStyle/>
          <a:p>
            <a:r>
              <a:rPr lang="el-GR" sz="1400" dirty="0">
                <a:solidFill>
                  <a:schemeClr val="bg1"/>
                </a:solidFill>
              </a:rPr>
              <a:t>αρχή θεραπείας</a:t>
            </a:r>
            <a:endParaRPr lang="x-none" sz="1400" dirty="0">
              <a:solidFill>
                <a:schemeClr val="bg1"/>
              </a:solidFill>
            </a:endParaRPr>
          </a:p>
        </p:txBody>
      </p:sp>
      <p:sp>
        <p:nvSpPr>
          <p:cNvPr id="47" name="TextBox 46">
            <a:extLst>
              <a:ext uri="{FF2B5EF4-FFF2-40B4-BE49-F238E27FC236}">
                <a16:creationId xmlns="" xmlns:a16="http://schemas.microsoft.com/office/drawing/2014/main" id="{0153AE31-B1BC-C44D-82E5-255BE6480594}"/>
              </a:ext>
            </a:extLst>
          </p:cNvPr>
          <p:cNvSpPr txBox="1"/>
          <p:nvPr/>
        </p:nvSpPr>
        <p:spPr>
          <a:xfrm>
            <a:off x="488157" y="6293565"/>
            <a:ext cx="601447" cy="307777"/>
          </a:xfrm>
          <a:prstGeom prst="rect">
            <a:avLst/>
          </a:prstGeom>
          <a:noFill/>
        </p:spPr>
        <p:txBody>
          <a:bodyPr wrap="none" rtlCol="0">
            <a:spAutoFit/>
          </a:bodyPr>
          <a:lstStyle/>
          <a:p>
            <a:r>
              <a:rPr lang="el-GR" sz="1400" dirty="0">
                <a:solidFill>
                  <a:schemeClr val="bg1"/>
                </a:solidFill>
              </a:rPr>
              <a:t>τέλος</a:t>
            </a:r>
            <a:endParaRPr lang="x-none" sz="1400" dirty="0">
              <a:solidFill>
                <a:schemeClr val="bg1"/>
              </a:solidFill>
            </a:endParaRPr>
          </a:p>
        </p:txBody>
      </p:sp>
      <p:sp>
        <p:nvSpPr>
          <p:cNvPr id="48" name="TextBox 47">
            <a:extLst>
              <a:ext uri="{FF2B5EF4-FFF2-40B4-BE49-F238E27FC236}">
                <a16:creationId xmlns="" xmlns:a16="http://schemas.microsoft.com/office/drawing/2014/main" id="{19B9DB2D-1029-864C-9384-D4BF87DCA5B5}"/>
              </a:ext>
            </a:extLst>
          </p:cNvPr>
          <p:cNvSpPr txBox="1"/>
          <p:nvPr/>
        </p:nvSpPr>
        <p:spPr>
          <a:xfrm>
            <a:off x="8255061" y="6293564"/>
            <a:ext cx="1418978" cy="307777"/>
          </a:xfrm>
          <a:prstGeom prst="rect">
            <a:avLst/>
          </a:prstGeom>
          <a:noFill/>
        </p:spPr>
        <p:txBody>
          <a:bodyPr wrap="none" rtlCol="0">
            <a:spAutoFit/>
          </a:bodyPr>
          <a:lstStyle/>
          <a:p>
            <a:r>
              <a:rPr lang="el-GR" sz="1400" dirty="0">
                <a:solidFill>
                  <a:schemeClr val="bg1"/>
                </a:solidFill>
              </a:rPr>
              <a:t>τέλος θεραπείας</a:t>
            </a:r>
            <a:endParaRPr lang="x-none" sz="1400" dirty="0">
              <a:solidFill>
                <a:schemeClr val="bg1"/>
              </a:solidFill>
            </a:endParaRPr>
          </a:p>
        </p:txBody>
      </p:sp>
      <p:sp>
        <p:nvSpPr>
          <p:cNvPr id="62" name="TextBox 61">
            <a:extLst>
              <a:ext uri="{FF2B5EF4-FFF2-40B4-BE49-F238E27FC236}">
                <a16:creationId xmlns="" xmlns:a16="http://schemas.microsoft.com/office/drawing/2014/main" id="{FD605523-22E7-8442-9DDF-BC795CA71A67}"/>
              </a:ext>
            </a:extLst>
          </p:cNvPr>
          <p:cNvSpPr txBox="1"/>
          <p:nvPr/>
        </p:nvSpPr>
        <p:spPr>
          <a:xfrm>
            <a:off x="5093217" y="5338973"/>
            <a:ext cx="2247330" cy="253916"/>
          </a:xfrm>
          <a:prstGeom prst="rect">
            <a:avLst/>
          </a:prstGeom>
          <a:solidFill>
            <a:srgbClr val="FF0000"/>
          </a:solidFill>
        </p:spPr>
        <p:txBody>
          <a:bodyPr wrap="square" rtlCol="0">
            <a:spAutoFit/>
          </a:bodyPr>
          <a:lstStyle/>
          <a:p>
            <a:r>
              <a:rPr lang="el-GR" sz="1050" dirty="0">
                <a:solidFill>
                  <a:schemeClr val="bg1"/>
                </a:solidFill>
              </a:rPr>
              <a:t>επίπεδο </a:t>
            </a:r>
            <a:r>
              <a:rPr lang="en-US" sz="1050" dirty="0">
                <a:solidFill>
                  <a:schemeClr val="bg1"/>
                </a:solidFill>
              </a:rPr>
              <a:t> </a:t>
            </a:r>
            <a:r>
              <a:rPr lang="el-GR" sz="1050" dirty="0">
                <a:solidFill>
                  <a:schemeClr val="bg1"/>
                </a:solidFill>
              </a:rPr>
              <a:t>Φρανκφούρτης</a:t>
            </a:r>
            <a:r>
              <a:rPr lang="en-US" sz="1050" dirty="0">
                <a:solidFill>
                  <a:schemeClr val="bg1"/>
                </a:solidFill>
              </a:rPr>
              <a:t> </a:t>
            </a:r>
            <a:r>
              <a:rPr lang="el-GR" sz="1050" dirty="0">
                <a:solidFill>
                  <a:schemeClr val="bg1"/>
                </a:solidFill>
              </a:rPr>
              <a:t> (</a:t>
            </a:r>
            <a:r>
              <a:rPr lang="en-US" sz="1050" dirty="0">
                <a:solidFill>
                  <a:schemeClr val="bg1"/>
                </a:solidFill>
              </a:rPr>
              <a:t>FH)</a:t>
            </a:r>
          </a:p>
        </p:txBody>
      </p:sp>
      <p:sp>
        <p:nvSpPr>
          <p:cNvPr id="63" name="TextBox 62">
            <a:extLst>
              <a:ext uri="{FF2B5EF4-FFF2-40B4-BE49-F238E27FC236}">
                <a16:creationId xmlns="" xmlns:a16="http://schemas.microsoft.com/office/drawing/2014/main" id="{5C5EDF04-4411-004E-8C28-34D9D1BE3BB1}"/>
              </a:ext>
            </a:extLst>
          </p:cNvPr>
          <p:cNvSpPr txBox="1"/>
          <p:nvPr/>
        </p:nvSpPr>
        <p:spPr>
          <a:xfrm>
            <a:off x="6007731" y="1572223"/>
            <a:ext cx="2247330" cy="253916"/>
          </a:xfrm>
          <a:prstGeom prst="rect">
            <a:avLst/>
          </a:prstGeom>
          <a:solidFill>
            <a:srgbClr val="FF0000"/>
          </a:solidFill>
        </p:spPr>
        <p:txBody>
          <a:bodyPr wrap="square" rtlCol="0">
            <a:spAutoFit/>
          </a:bodyPr>
          <a:lstStyle/>
          <a:p>
            <a:r>
              <a:rPr lang="el-GR" sz="1050" dirty="0">
                <a:solidFill>
                  <a:schemeClr val="bg1"/>
                </a:solidFill>
              </a:rPr>
              <a:t>επίπεδο βάσης κάτω </a:t>
            </a:r>
            <a:r>
              <a:rPr lang="el-GR" sz="1050" dirty="0" smtClean="0">
                <a:solidFill>
                  <a:schemeClr val="bg1"/>
                </a:solidFill>
              </a:rPr>
              <a:t>γνάθου </a:t>
            </a:r>
            <a:r>
              <a:rPr lang="el-GR" sz="1050" dirty="0">
                <a:solidFill>
                  <a:schemeClr val="bg1"/>
                </a:solidFill>
              </a:rPr>
              <a:t>(</a:t>
            </a:r>
            <a:r>
              <a:rPr lang="en-US" sz="1050" dirty="0">
                <a:solidFill>
                  <a:schemeClr val="bg1"/>
                </a:solidFill>
              </a:rPr>
              <a:t>FMA)</a:t>
            </a:r>
          </a:p>
        </p:txBody>
      </p:sp>
      <p:sp>
        <p:nvSpPr>
          <p:cNvPr id="21" name="TextBox 20">
            <a:extLst>
              <a:ext uri="{FF2B5EF4-FFF2-40B4-BE49-F238E27FC236}">
                <a16:creationId xmlns="" xmlns:a16="http://schemas.microsoft.com/office/drawing/2014/main" id="{7298B3F3-495F-6448-89AC-0B6D23255F1D}"/>
              </a:ext>
            </a:extLst>
          </p:cNvPr>
          <p:cNvSpPr txBox="1"/>
          <p:nvPr/>
        </p:nvSpPr>
        <p:spPr>
          <a:xfrm>
            <a:off x="569625" y="6546646"/>
            <a:ext cx="7845602" cy="261610"/>
          </a:xfrm>
          <a:prstGeom prst="rect">
            <a:avLst/>
          </a:prstGeom>
          <a:noFill/>
        </p:spPr>
        <p:txBody>
          <a:bodyPr wrap="square" rtlCol="0">
            <a:spAutoFit/>
          </a:bodyPr>
          <a:lstStyle/>
          <a:p>
            <a:r>
              <a:rPr lang="el-GR" sz="1100" dirty="0"/>
              <a:t>Ασθενής 10 ετών που έλαβε ορθοδοντική </a:t>
            </a:r>
            <a:r>
              <a:rPr lang="el-GR" sz="1100" dirty="0" smtClean="0"/>
              <a:t>θεραπεία</a:t>
            </a:r>
            <a:r>
              <a:rPr lang="en-US" sz="1100" dirty="0" smtClean="0"/>
              <a:t>.</a:t>
            </a:r>
            <a:r>
              <a:rPr lang="el-GR" sz="1100" dirty="0" smtClean="0"/>
              <a:t> </a:t>
            </a:r>
            <a:r>
              <a:rPr lang="el-GR" sz="1100" dirty="0"/>
              <a:t>Οι φωτογραφίες απεικονίζουν τις αλλαγές στο κατακόρυφο </a:t>
            </a:r>
            <a:r>
              <a:rPr lang="el-GR" sz="1100" dirty="0" smtClean="0"/>
              <a:t>επίπεδο</a:t>
            </a:r>
            <a:r>
              <a:rPr lang="en-US" sz="1100" dirty="0" smtClean="0"/>
              <a:t>.</a:t>
            </a:r>
            <a:endParaRPr lang="x-none" sz="1100" dirty="0"/>
          </a:p>
        </p:txBody>
      </p:sp>
    </p:spTree>
    <p:extLst>
      <p:ext uri="{BB962C8B-B14F-4D97-AF65-F5344CB8AC3E}">
        <p14:creationId xmlns="" xmlns:p14="http://schemas.microsoft.com/office/powerpoint/2010/main" val="11957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2100" fill="hold"/>
                                        <p:tgtEl>
                                          <p:spTgt spid="27"/>
                                        </p:tgtEl>
                                        <p:attrNameLst>
                                          <p:attrName>ppt_w</p:attrName>
                                        </p:attrNameLst>
                                      </p:cBhvr>
                                      <p:tavLst>
                                        <p:tav tm="0">
                                          <p:val>
                                            <p:fltVal val="0"/>
                                          </p:val>
                                        </p:tav>
                                        <p:tav tm="100000">
                                          <p:val>
                                            <p:strVal val="#ppt_w"/>
                                          </p:val>
                                        </p:tav>
                                      </p:tavLst>
                                    </p:anim>
                                    <p:anim calcmode="lin" valueType="num">
                                      <p:cBhvr>
                                        <p:cTn id="8" dur="2100" fill="hold"/>
                                        <p:tgtEl>
                                          <p:spTgt spid="27"/>
                                        </p:tgtEl>
                                        <p:attrNameLst>
                                          <p:attrName>ppt_h</p:attrName>
                                        </p:attrNameLst>
                                      </p:cBhvr>
                                      <p:tavLst>
                                        <p:tav tm="0">
                                          <p:val>
                                            <p:fltVal val="0"/>
                                          </p:val>
                                        </p:tav>
                                        <p:tav tm="100000">
                                          <p:val>
                                            <p:strVal val="#ppt_h"/>
                                          </p:val>
                                        </p:tav>
                                      </p:tavLst>
                                    </p:anim>
                                    <p:anim calcmode="lin" valueType="num">
                                      <p:cBhvr>
                                        <p:cTn id="9" dur="2100" fill="hold"/>
                                        <p:tgtEl>
                                          <p:spTgt spid="27"/>
                                        </p:tgtEl>
                                        <p:attrNameLst>
                                          <p:attrName>style.rotation</p:attrName>
                                        </p:attrNameLst>
                                      </p:cBhvr>
                                      <p:tavLst>
                                        <p:tav tm="0">
                                          <p:val>
                                            <p:fltVal val="360"/>
                                          </p:val>
                                        </p:tav>
                                        <p:tav tm="100000">
                                          <p:val>
                                            <p:fltVal val="0"/>
                                          </p:val>
                                        </p:tav>
                                      </p:tavLst>
                                    </p:anim>
                                    <p:animEffect transition="in" filter="fade">
                                      <p:cBhvr>
                                        <p:cTn id="10" dur="2100"/>
                                        <p:tgtEl>
                                          <p:spTgt spid="27"/>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2100" fill="hold"/>
                                        <p:tgtEl>
                                          <p:spTgt spid="29"/>
                                        </p:tgtEl>
                                        <p:attrNameLst>
                                          <p:attrName>ppt_w</p:attrName>
                                        </p:attrNameLst>
                                      </p:cBhvr>
                                      <p:tavLst>
                                        <p:tav tm="0">
                                          <p:val>
                                            <p:fltVal val="0"/>
                                          </p:val>
                                        </p:tav>
                                        <p:tav tm="100000">
                                          <p:val>
                                            <p:strVal val="#ppt_w"/>
                                          </p:val>
                                        </p:tav>
                                      </p:tavLst>
                                    </p:anim>
                                    <p:anim calcmode="lin" valueType="num">
                                      <p:cBhvr>
                                        <p:cTn id="14" dur="2100" fill="hold"/>
                                        <p:tgtEl>
                                          <p:spTgt spid="29"/>
                                        </p:tgtEl>
                                        <p:attrNameLst>
                                          <p:attrName>ppt_h</p:attrName>
                                        </p:attrNameLst>
                                      </p:cBhvr>
                                      <p:tavLst>
                                        <p:tav tm="0">
                                          <p:val>
                                            <p:fltVal val="0"/>
                                          </p:val>
                                        </p:tav>
                                        <p:tav tm="100000">
                                          <p:val>
                                            <p:strVal val="#ppt_h"/>
                                          </p:val>
                                        </p:tav>
                                      </p:tavLst>
                                    </p:anim>
                                    <p:anim calcmode="lin" valueType="num">
                                      <p:cBhvr>
                                        <p:cTn id="15" dur="2100" fill="hold"/>
                                        <p:tgtEl>
                                          <p:spTgt spid="29"/>
                                        </p:tgtEl>
                                        <p:attrNameLst>
                                          <p:attrName>style.rotation</p:attrName>
                                        </p:attrNameLst>
                                      </p:cBhvr>
                                      <p:tavLst>
                                        <p:tav tm="0">
                                          <p:val>
                                            <p:fltVal val="360"/>
                                          </p:val>
                                        </p:tav>
                                        <p:tav tm="100000">
                                          <p:val>
                                            <p:fltVal val="0"/>
                                          </p:val>
                                        </p:tav>
                                      </p:tavLst>
                                    </p:anim>
                                    <p:animEffect transition="in" filter="fade">
                                      <p:cBhvr>
                                        <p:cTn id="16" dur="2100"/>
                                        <p:tgtEl>
                                          <p:spTgt spid="29"/>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2100" fill="hold"/>
                                        <p:tgtEl>
                                          <p:spTgt spid="30"/>
                                        </p:tgtEl>
                                        <p:attrNameLst>
                                          <p:attrName>ppt_w</p:attrName>
                                        </p:attrNameLst>
                                      </p:cBhvr>
                                      <p:tavLst>
                                        <p:tav tm="0">
                                          <p:val>
                                            <p:fltVal val="0"/>
                                          </p:val>
                                        </p:tav>
                                        <p:tav tm="100000">
                                          <p:val>
                                            <p:strVal val="#ppt_w"/>
                                          </p:val>
                                        </p:tav>
                                      </p:tavLst>
                                    </p:anim>
                                    <p:anim calcmode="lin" valueType="num">
                                      <p:cBhvr>
                                        <p:cTn id="20" dur="2100" fill="hold"/>
                                        <p:tgtEl>
                                          <p:spTgt spid="30"/>
                                        </p:tgtEl>
                                        <p:attrNameLst>
                                          <p:attrName>ppt_h</p:attrName>
                                        </p:attrNameLst>
                                      </p:cBhvr>
                                      <p:tavLst>
                                        <p:tav tm="0">
                                          <p:val>
                                            <p:fltVal val="0"/>
                                          </p:val>
                                        </p:tav>
                                        <p:tav tm="100000">
                                          <p:val>
                                            <p:strVal val="#ppt_h"/>
                                          </p:val>
                                        </p:tav>
                                      </p:tavLst>
                                    </p:anim>
                                    <p:anim calcmode="lin" valueType="num">
                                      <p:cBhvr>
                                        <p:cTn id="21" dur="2100" fill="hold"/>
                                        <p:tgtEl>
                                          <p:spTgt spid="30"/>
                                        </p:tgtEl>
                                        <p:attrNameLst>
                                          <p:attrName>style.rotation</p:attrName>
                                        </p:attrNameLst>
                                      </p:cBhvr>
                                      <p:tavLst>
                                        <p:tav tm="0">
                                          <p:val>
                                            <p:fltVal val="360"/>
                                          </p:val>
                                        </p:tav>
                                        <p:tav tm="100000">
                                          <p:val>
                                            <p:fltVal val="0"/>
                                          </p:val>
                                        </p:tav>
                                      </p:tavLst>
                                    </p:anim>
                                    <p:animEffect transition="in" filter="fade">
                                      <p:cBhvr>
                                        <p:cTn id="22" dur="2100"/>
                                        <p:tgtEl>
                                          <p:spTgt spid="30"/>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2100" fill="hold"/>
                                        <p:tgtEl>
                                          <p:spTgt spid="31"/>
                                        </p:tgtEl>
                                        <p:attrNameLst>
                                          <p:attrName>ppt_w</p:attrName>
                                        </p:attrNameLst>
                                      </p:cBhvr>
                                      <p:tavLst>
                                        <p:tav tm="0">
                                          <p:val>
                                            <p:fltVal val="0"/>
                                          </p:val>
                                        </p:tav>
                                        <p:tav tm="100000">
                                          <p:val>
                                            <p:strVal val="#ppt_w"/>
                                          </p:val>
                                        </p:tav>
                                      </p:tavLst>
                                    </p:anim>
                                    <p:anim calcmode="lin" valueType="num">
                                      <p:cBhvr>
                                        <p:cTn id="26" dur="2100" fill="hold"/>
                                        <p:tgtEl>
                                          <p:spTgt spid="31"/>
                                        </p:tgtEl>
                                        <p:attrNameLst>
                                          <p:attrName>ppt_h</p:attrName>
                                        </p:attrNameLst>
                                      </p:cBhvr>
                                      <p:tavLst>
                                        <p:tav tm="0">
                                          <p:val>
                                            <p:fltVal val="0"/>
                                          </p:val>
                                        </p:tav>
                                        <p:tav tm="100000">
                                          <p:val>
                                            <p:strVal val="#ppt_h"/>
                                          </p:val>
                                        </p:tav>
                                      </p:tavLst>
                                    </p:anim>
                                    <p:anim calcmode="lin" valueType="num">
                                      <p:cBhvr>
                                        <p:cTn id="27" dur="2100" fill="hold"/>
                                        <p:tgtEl>
                                          <p:spTgt spid="31"/>
                                        </p:tgtEl>
                                        <p:attrNameLst>
                                          <p:attrName>style.rotation</p:attrName>
                                        </p:attrNameLst>
                                      </p:cBhvr>
                                      <p:tavLst>
                                        <p:tav tm="0">
                                          <p:val>
                                            <p:fltVal val="360"/>
                                          </p:val>
                                        </p:tav>
                                        <p:tav tm="100000">
                                          <p:val>
                                            <p:fltVal val="0"/>
                                          </p:val>
                                        </p:tav>
                                      </p:tavLst>
                                    </p:anim>
                                    <p:animEffect transition="in" filter="fade">
                                      <p:cBhvr>
                                        <p:cTn id="28" dur="2100"/>
                                        <p:tgtEl>
                                          <p:spTgt spid="31"/>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checkerboard(across)">
                                      <p:cBhvr>
                                        <p:cTn id="31" dur="500"/>
                                        <p:tgtEl>
                                          <p:spTgt spid="34"/>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heckerboard(across)">
                                      <p:cBhvr>
                                        <p:cTn id="34" dur="500"/>
                                        <p:tgtEl>
                                          <p:spTgt spid="35"/>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checkerboard(across)">
                                      <p:cBhvr>
                                        <p:cTn id="37" dur="500"/>
                                        <p:tgtEl>
                                          <p:spTgt spid="62"/>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checkerboard(across)">
                                      <p:cBhvr>
                                        <p:cTn id="4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62" grpId="0" animBg="1"/>
      <p:bldP spid="6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Untitled-3.jpg"/>
          <p:cNvPicPr>
            <a:picLocks noChangeAspect="1"/>
          </p:cNvPicPr>
          <p:nvPr/>
        </p:nvPicPr>
        <p:blipFill>
          <a:blip r:embed="rId2" cstate="email"/>
          <a:stretch>
            <a:fillRect/>
          </a:stretch>
        </p:blipFill>
        <p:spPr>
          <a:xfrm>
            <a:off x="0" y="1063625"/>
            <a:ext cx="12192000" cy="5016500"/>
          </a:xfrm>
          <a:prstGeom prst="rect">
            <a:avLst/>
          </a:prstGeom>
        </p:spPr>
      </p:pic>
      <p:sp>
        <p:nvSpPr>
          <p:cNvPr id="2" name="Rectangle 1">
            <a:extLst>
              <a:ext uri="{FF2B5EF4-FFF2-40B4-BE49-F238E27FC236}">
                <a16:creationId xmlns="" xmlns:a16="http://schemas.microsoft.com/office/drawing/2014/main" id="{5353AA00-D89D-C643-8E4F-9B747B8649DB}"/>
              </a:ext>
            </a:extLst>
          </p:cNvPr>
          <p:cNvSpPr/>
          <p:nvPr/>
        </p:nvSpPr>
        <p:spPr>
          <a:xfrm>
            <a:off x="0" y="6079787"/>
            <a:ext cx="12192000" cy="778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extBox 7">
            <a:extLst>
              <a:ext uri="{FF2B5EF4-FFF2-40B4-BE49-F238E27FC236}">
                <a16:creationId xmlns="" xmlns:a16="http://schemas.microsoft.com/office/drawing/2014/main" id="{DDB2A808-77AA-4F46-81F5-73E152B86622}"/>
              </a:ext>
            </a:extLst>
          </p:cNvPr>
          <p:cNvSpPr txBox="1"/>
          <p:nvPr/>
        </p:nvSpPr>
        <p:spPr>
          <a:xfrm>
            <a:off x="445324" y="341710"/>
            <a:ext cx="2449901" cy="369332"/>
          </a:xfrm>
          <a:prstGeom prst="rect">
            <a:avLst/>
          </a:prstGeom>
          <a:noFill/>
        </p:spPr>
        <p:txBody>
          <a:bodyPr wrap="none" rtlCol="0">
            <a:spAutoFit/>
          </a:bodyPr>
          <a:lstStyle/>
          <a:p>
            <a:r>
              <a:rPr lang="el-GR" dirty="0"/>
              <a:t>φωτογραφίες προόδου</a:t>
            </a:r>
            <a:endParaRPr lang="x-none" dirty="0"/>
          </a:p>
        </p:txBody>
      </p:sp>
      <p:sp>
        <p:nvSpPr>
          <p:cNvPr id="9" name="TextBox 8">
            <a:extLst>
              <a:ext uri="{FF2B5EF4-FFF2-40B4-BE49-F238E27FC236}">
                <a16:creationId xmlns="" xmlns:a16="http://schemas.microsoft.com/office/drawing/2014/main" id="{5E6A5A3A-B2D4-FE49-81CE-4FEBABA3BBE1}"/>
              </a:ext>
            </a:extLst>
          </p:cNvPr>
          <p:cNvSpPr txBox="1"/>
          <p:nvPr/>
        </p:nvSpPr>
        <p:spPr>
          <a:xfrm>
            <a:off x="445324" y="640215"/>
            <a:ext cx="2208361" cy="369332"/>
          </a:xfrm>
          <a:prstGeom prst="rect">
            <a:avLst/>
          </a:prstGeom>
          <a:noFill/>
        </p:spPr>
        <p:txBody>
          <a:bodyPr wrap="none" rtlCol="0">
            <a:spAutoFit/>
          </a:bodyPr>
          <a:lstStyle/>
          <a:p>
            <a:r>
              <a:rPr lang="el-GR" dirty="0"/>
              <a:t>9 μήνες σε θεραπεία </a:t>
            </a:r>
            <a:endParaRPr lang="x-none" dirty="0"/>
          </a:p>
        </p:txBody>
      </p:sp>
    </p:spTree>
    <p:extLst>
      <p:ext uri="{BB962C8B-B14F-4D97-AF65-F5344CB8AC3E}">
        <p14:creationId xmlns="" xmlns:p14="http://schemas.microsoft.com/office/powerpoint/2010/main" val="156311474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5648C03-5F64-A74E-B07C-10032A3A8703}"/>
              </a:ext>
            </a:extLst>
          </p:cNvPr>
          <p:cNvPicPr>
            <a:picLocks noChangeAspect="1"/>
          </p:cNvPicPr>
          <p:nvPr/>
        </p:nvPicPr>
        <p:blipFill rotWithShape="1">
          <a:blip r:embed="rId2" cstate="email"/>
          <a:srcRect/>
          <a:stretch/>
        </p:blipFill>
        <p:spPr>
          <a:xfrm>
            <a:off x="7316067" y="2626295"/>
            <a:ext cx="4296678" cy="2093737"/>
          </a:xfrm>
          <a:prstGeom prst="rect">
            <a:avLst/>
          </a:prstGeom>
        </p:spPr>
      </p:pic>
      <p:pic>
        <p:nvPicPr>
          <p:cNvPr id="7" name="Picture 6">
            <a:extLst>
              <a:ext uri="{FF2B5EF4-FFF2-40B4-BE49-F238E27FC236}">
                <a16:creationId xmlns="" xmlns:a16="http://schemas.microsoft.com/office/drawing/2014/main" id="{CAEE59EC-1C52-DC49-ABF9-5C01C8F479EE}"/>
              </a:ext>
            </a:extLst>
          </p:cNvPr>
          <p:cNvPicPr>
            <a:picLocks noChangeAspect="1"/>
          </p:cNvPicPr>
          <p:nvPr/>
        </p:nvPicPr>
        <p:blipFill rotWithShape="1">
          <a:blip r:embed="rId3" cstate="email"/>
          <a:srcRect/>
          <a:stretch/>
        </p:blipFill>
        <p:spPr>
          <a:xfrm>
            <a:off x="7316067" y="218931"/>
            <a:ext cx="4296678" cy="2284700"/>
          </a:xfrm>
          <a:prstGeom prst="rect">
            <a:avLst/>
          </a:prstGeom>
        </p:spPr>
      </p:pic>
      <p:pic>
        <p:nvPicPr>
          <p:cNvPr id="9" name="Picture 8">
            <a:extLst>
              <a:ext uri="{FF2B5EF4-FFF2-40B4-BE49-F238E27FC236}">
                <a16:creationId xmlns="" xmlns:a16="http://schemas.microsoft.com/office/drawing/2014/main" id="{55FC7B9A-D1EA-CC40-A828-7C5457074035}"/>
              </a:ext>
            </a:extLst>
          </p:cNvPr>
          <p:cNvPicPr>
            <a:picLocks noChangeAspect="1"/>
          </p:cNvPicPr>
          <p:nvPr/>
        </p:nvPicPr>
        <p:blipFill rotWithShape="1">
          <a:blip r:embed="rId4" cstate="email"/>
          <a:srcRect/>
          <a:stretch/>
        </p:blipFill>
        <p:spPr>
          <a:xfrm>
            <a:off x="7316067" y="4842696"/>
            <a:ext cx="4314371" cy="1959120"/>
          </a:xfrm>
          <a:prstGeom prst="rect">
            <a:avLst/>
          </a:prstGeom>
        </p:spPr>
      </p:pic>
      <p:pic>
        <p:nvPicPr>
          <p:cNvPr id="11" name="Picture 10">
            <a:extLst>
              <a:ext uri="{FF2B5EF4-FFF2-40B4-BE49-F238E27FC236}">
                <a16:creationId xmlns="" xmlns:a16="http://schemas.microsoft.com/office/drawing/2014/main" id="{C57638AA-050E-C543-8E78-81DAEF6CE66E}"/>
              </a:ext>
            </a:extLst>
          </p:cNvPr>
          <p:cNvPicPr>
            <a:picLocks noChangeAspect="1"/>
          </p:cNvPicPr>
          <p:nvPr/>
        </p:nvPicPr>
        <p:blipFill rotWithShape="1">
          <a:blip r:embed="rId5" cstate="email"/>
          <a:srcRect/>
          <a:stretch/>
        </p:blipFill>
        <p:spPr>
          <a:xfrm>
            <a:off x="373224" y="3696908"/>
            <a:ext cx="3844279" cy="2291575"/>
          </a:xfrm>
          <a:prstGeom prst="rect">
            <a:avLst/>
          </a:prstGeom>
        </p:spPr>
      </p:pic>
      <p:pic>
        <p:nvPicPr>
          <p:cNvPr id="13" name="Picture 12">
            <a:extLst>
              <a:ext uri="{FF2B5EF4-FFF2-40B4-BE49-F238E27FC236}">
                <a16:creationId xmlns="" xmlns:a16="http://schemas.microsoft.com/office/drawing/2014/main" id="{5C314989-2951-C144-95A5-1DE661619402}"/>
              </a:ext>
            </a:extLst>
          </p:cNvPr>
          <p:cNvPicPr>
            <a:picLocks noChangeAspect="1"/>
          </p:cNvPicPr>
          <p:nvPr/>
        </p:nvPicPr>
        <p:blipFill rotWithShape="1">
          <a:blip r:embed="rId6" cstate="email"/>
          <a:srcRect r="-4432"/>
          <a:stretch/>
        </p:blipFill>
        <p:spPr>
          <a:xfrm>
            <a:off x="373224" y="278016"/>
            <a:ext cx="3977701" cy="3006522"/>
          </a:xfrm>
          <a:prstGeom prst="rect">
            <a:avLst/>
          </a:prstGeom>
        </p:spPr>
      </p:pic>
      <p:sp>
        <p:nvSpPr>
          <p:cNvPr id="10" name="TextBox 9">
            <a:extLst>
              <a:ext uri="{FF2B5EF4-FFF2-40B4-BE49-F238E27FC236}">
                <a16:creationId xmlns="" xmlns:a16="http://schemas.microsoft.com/office/drawing/2014/main" id="{BD853275-EA4D-C94F-B60C-96CEE1C392F8}"/>
              </a:ext>
            </a:extLst>
          </p:cNvPr>
          <p:cNvSpPr txBox="1"/>
          <p:nvPr/>
        </p:nvSpPr>
        <p:spPr>
          <a:xfrm>
            <a:off x="4565228" y="2828835"/>
            <a:ext cx="2536535" cy="1200329"/>
          </a:xfrm>
          <a:prstGeom prst="rect">
            <a:avLst/>
          </a:prstGeom>
          <a:noFill/>
        </p:spPr>
        <p:txBody>
          <a:bodyPr wrap="square" rtlCol="0">
            <a:spAutoFit/>
          </a:bodyPr>
          <a:lstStyle/>
          <a:p>
            <a:r>
              <a:rPr lang="el-GR" dirty="0"/>
              <a:t>Φωτογραφίες προόδου 9 μήνες σε θεραπεία </a:t>
            </a:r>
            <a:endParaRPr lang="x-none" dirty="0"/>
          </a:p>
          <a:p>
            <a:endParaRPr lang="el-GR" dirty="0"/>
          </a:p>
          <a:p>
            <a:endParaRPr lang="el-GR" dirty="0"/>
          </a:p>
        </p:txBody>
      </p:sp>
    </p:spTree>
    <p:extLst>
      <p:ext uri="{BB962C8B-B14F-4D97-AF65-F5344CB8AC3E}">
        <p14:creationId xmlns="" xmlns:p14="http://schemas.microsoft.com/office/powerpoint/2010/main" val="191108071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ΠΛΕΞΙΔΑ ΝΙΚΟΛΛΕΤΑ ΕΝΔΙΑΜΕΣΕΣ 11-12-20\IMG_6076.JPG"/>
          <p:cNvPicPr>
            <a:picLocks noChangeAspect="1" noChangeArrowheads="1"/>
          </p:cNvPicPr>
          <p:nvPr/>
        </p:nvPicPr>
        <p:blipFill>
          <a:blip r:embed="rId2" cstate="email"/>
          <a:srcRect/>
          <a:stretch>
            <a:fillRect/>
          </a:stretch>
        </p:blipFill>
        <p:spPr bwMode="auto">
          <a:xfrm>
            <a:off x="1703513" y="1988840"/>
            <a:ext cx="4248472" cy="3024336"/>
          </a:xfrm>
          <a:prstGeom prst="rect">
            <a:avLst/>
          </a:prstGeom>
          <a:noFill/>
        </p:spPr>
      </p:pic>
      <p:pic>
        <p:nvPicPr>
          <p:cNvPr id="3075" name="Picture 3" descr="C:\Users\user\Desktop\ΠΛΕΞΙΔΑ ΝΙΚΟΛΛΕΤΑ ΕΝΔΙΑΜΕΣΕΣ 11-12-20\IMG_6077.JPG"/>
          <p:cNvPicPr>
            <a:picLocks noChangeAspect="1" noChangeArrowheads="1"/>
          </p:cNvPicPr>
          <p:nvPr/>
        </p:nvPicPr>
        <p:blipFill>
          <a:blip r:embed="rId3" cstate="email"/>
          <a:srcRect/>
          <a:stretch>
            <a:fillRect/>
          </a:stretch>
        </p:blipFill>
        <p:spPr bwMode="auto">
          <a:xfrm>
            <a:off x="6285501" y="1988841"/>
            <a:ext cx="4198425" cy="3024335"/>
          </a:xfrm>
          <a:prstGeom prst="rect">
            <a:avLst/>
          </a:prstGeom>
          <a:noFill/>
        </p:spPr>
      </p:pic>
      <p:sp>
        <p:nvSpPr>
          <p:cNvPr id="4" name="Rectangle 3">
            <a:extLst>
              <a:ext uri="{FF2B5EF4-FFF2-40B4-BE49-F238E27FC236}">
                <a16:creationId xmlns="" xmlns:a16="http://schemas.microsoft.com/office/drawing/2014/main" id="{D43D7EAB-B6A2-0945-8B25-8FF7D33AA052}"/>
              </a:ext>
            </a:extLst>
          </p:cNvPr>
          <p:cNvSpPr/>
          <p:nvPr/>
        </p:nvSpPr>
        <p:spPr>
          <a:xfrm>
            <a:off x="5351260" y="111261"/>
            <a:ext cx="2065544" cy="788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ea typeface="+mn-ea"/>
                <a:cs typeface="+mn-cs"/>
              </a:rPr>
              <a:t>Ασθενής #</a:t>
            </a:r>
            <a:r>
              <a:rPr lang="el-GR" dirty="0">
                <a:solidFill>
                  <a:srgbClr val="FF0000"/>
                </a:solidFill>
              </a:rPr>
              <a:t>6</a:t>
            </a:r>
            <a:endParaRPr kumimoji="0" lang="el-GR" sz="1800" b="0" i="0" u="none" strike="noStrike" kern="1200" cap="none" spc="0" normalizeH="0" baseline="0" noProof="0" dirty="0">
              <a:ln>
                <a:noFill/>
              </a:ln>
              <a:solidFill>
                <a:srgbClr val="FF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5" name="TextBox 4">
            <a:extLst>
              <a:ext uri="{FF2B5EF4-FFF2-40B4-BE49-F238E27FC236}">
                <a16:creationId xmlns="" xmlns:a16="http://schemas.microsoft.com/office/drawing/2014/main" id="{55E9C9F3-C11D-924F-B955-F57603AEDD9B}"/>
              </a:ext>
            </a:extLst>
          </p:cNvPr>
          <p:cNvSpPr txBox="1"/>
          <p:nvPr/>
        </p:nvSpPr>
        <p:spPr>
          <a:xfrm>
            <a:off x="3827749" y="781963"/>
            <a:ext cx="5751291" cy="923330"/>
          </a:xfrm>
          <a:prstGeom prst="rect">
            <a:avLst/>
          </a:prstGeom>
          <a:noFill/>
        </p:spPr>
        <p:txBody>
          <a:bodyPr wrap="square" rtlCol="0">
            <a:spAutoFit/>
          </a:bodyPr>
          <a:lstStyle/>
          <a:p>
            <a:r>
              <a:rPr lang="el-GR" dirty="0"/>
              <a:t>Φωτογραφίες προόδου - 9 μήνες σε θεραπεία </a:t>
            </a:r>
            <a:endParaRPr lang="x-none" dirty="0"/>
          </a:p>
          <a:p>
            <a:endParaRPr lang="el-GR" dirty="0"/>
          </a:p>
          <a:p>
            <a:endParaRPr lang="el-GR" dirty="0"/>
          </a:p>
        </p:txBody>
      </p:sp>
    </p:spTree>
    <p:extLst>
      <p:ext uri="{BB962C8B-B14F-4D97-AF65-F5344CB8AC3E}">
        <p14:creationId xmlns="" xmlns:p14="http://schemas.microsoft.com/office/powerpoint/2010/main" val="293470485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95E1F13-7127-344E-B32E-FFEFD0ACB577}"/>
              </a:ext>
            </a:extLst>
          </p:cNvPr>
          <p:cNvPicPr>
            <a:picLocks noChangeAspect="1"/>
          </p:cNvPicPr>
          <p:nvPr/>
        </p:nvPicPr>
        <p:blipFill rotWithShape="1">
          <a:blip r:embed="rId2" cstate="email"/>
          <a:srcRect/>
          <a:stretch/>
        </p:blipFill>
        <p:spPr>
          <a:xfrm>
            <a:off x="317241" y="3429000"/>
            <a:ext cx="5529538" cy="3310598"/>
          </a:xfrm>
          <a:prstGeom prst="rect">
            <a:avLst/>
          </a:prstGeom>
        </p:spPr>
      </p:pic>
      <p:pic>
        <p:nvPicPr>
          <p:cNvPr id="5" name="Picture 4">
            <a:extLst>
              <a:ext uri="{FF2B5EF4-FFF2-40B4-BE49-F238E27FC236}">
                <a16:creationId xmlns="" xmlns:a16="http://schemas.microsoft.com/office/drawing/2014/main" id="{754C96C2-07CD-EC43-93C9-6E7F872406A1}"/>
              </a:ext>
            </a:extLst>
          </p:cNvPr>
          <p:cNvPicPr>
            <a:picLocks noChangeAspect="1"/>
          </p:cNvPicPr>
          <p:nvPr/>
        </p:nvPicPr>
        <p:blipFill rotWithShape="1">
          <a:blip r:embed="rId3" cstate="email"/>
          <a:srcRect/>
          <a:stretch/>
        </p:blipFill>
        <p:spPr>
          <a:xfrm>
            <a:off x="317240" y="139247"/>
            <a:ext cx="5529539" cy="3020720"/>
          </a:xfrm>
          <a:prstGeom prst="rect">
            <a:avLst/>
          </a:prstGeom>
        </p:spPr>
      </p:pic>
      <p:pic>
        <p:nvPicPr>
          <p:cNvPr id="7" name="Picture 6">
            <a:extLst>
              <a:ext uri="{FF2B5EF4-FFF2-40B4-BE49-F238E27FC236}">
                <a16:creationId xmlns="" xmlns:a16="http://schemas.microsoft.com/office/drawing/2014/main" id="{F53ED7B1-ECB0-B045-9354-E6A80761EB66}"/>
              </a:ext>
            </a:extLst>
          </p:cNvPr>
          <p:cNvPicPr>
            <a:picLocks noChangeAspect="1"/>
          </p:cNvPicPr>
          <p:nvPr/>
        </p:nvPicPr>
        <p:blipFill rotWithShape="1">
          <a:blip r:embed="rId4" cstate="email"/>
          <a:srcRect/>
          <a:stretch/>
        </p:blipFill>
        <p:spPr>
          <a:xfrm>
            <a:off x="7018405" y="602671"/>
            <a:ext cx="3898411" cy="2003843"/>
          </a:xfrm>
          <a:prstGeom prst="rect">
            <a:avLst/>
          </a:prstGeom>
        </p:spPr>
      </p:pic>
      <p:cxnSp>
        <p:nvCxnSpPr>
          <p:cNvPr id="8" name="Straight Connector 7">
            <a:extLst>
              <a:ext uri="{FF2B5EF4-FFF2-40B4-BE49-F238E27FC236}">
                <a16:creationId xmlns="" xmlns:a16="http://schemas.microsoft.com/office/drawing/2014/main" id="{D7B9F533-B0ED-5E4E-BAAF-16D077CCC09D}"/>
              </a:ext>
            </a:extLst>
          </p:cNvPr>
          <p:cNvCxnSpPr>
            <a:cxnSpLocks/>
          </p:cNvCxnSpPr>
          <p:nvPr/>
        </p:nvCxnSpPr>
        <p:spPr>
          <a:xfrm>
            <a:off x="2751582" y="199053"/>
            <a:ext cx="0" cy="1617753"/>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A55EE69E-8390-ED4E-8073-A2083B529959}"/>
              </a:ext>
            </a:extLst>
          </p:cNvPr>
          <p:cNvCxnSpPr>
            <a:cxnSpLocks/>
          </p:cNvCxnSpPr>
          <p:nvPr/>
        </p:nvCxnSpPr>
        <p:spPr>
          <a:xfrm>
            <a:off x="2593328" y="1816806"/>
            <a:ext cx="0" cy="1343161"/>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244C72F2-688E-5D45-901E-5630F8DE7650}"/>
              </a:ext>
            </a:extLst>
          </p:cNvPr>
          <p:cNvCxnSpPr>
            <a:cxnSpLocks/>
          </p:cNvCxnSpPr>
          <p:nvPr/>
        </p:nvCxnSpPr>
        <p:spPr>
          <a:xfrm>
            <a:off x="4032986" y="199053"/>
            <a:ext cx="0" cy="1518225"/>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63F38C24-CFFA-B64F-82AC-3E6AAA7F0A26}"/>
              </a:ext>
            </a:extLst>
          </p:cNvPr>
          <p:cNvCxnSpPr>
            <a:cxnSpLocks/>
          </p:cNvCxnSpPr>
          <p:nvPr/>
        </p:nvCxnSpPr>
        <p:spPr>
          <a:xfrm>
            <a:off x="3781426" y="1717278"/>
            <a:ext cx="0" cy="1442689"/>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501B7E17-0088-D248-8E7D-D1D584FFBCDC}"/>
              </a:ext>
            </a:extLst>
          </p:cNvPr>
          <p:cNvCxnSpPr>
            <a:cxnSpLocks/>
          </p:cNvCxnSpPr>
          <p:nvPr/>
        </p:nvCxnSpPr>
        <p:spPr>
          <a:xfrm>
            <a:off x="2922643" y="5343331"/>
            <a:ext cx="0" cy="1347165"/>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94F60076-D226-BF46-B4C5-FB209736A34E}"/>
              </a:ext>
            </a:extLst>
          </p:cNvPr>
          <p:cNvCxnSpPr>
            <a:cxnSpLocks/>
          </p:cNvCxnSpPr>
          <p:nvPr/>
        </p:nvCxnSpPr>
        <p:spPr>
          <a:xfrm>
            <a:off x="2922643" y="3664698"/>
            <a:ext cx="0" cy="1617753"/>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63AC931E-F20B-C647-B9D2-065388CAAA22}"/>
              </a:ext>
            </a:extLst>
          </p:cNvPr>
          <p:cNvCxnSpPr>
            <a:cxnSpLocks/>
          </p:cNvCxnSpPr>
          <p:nvPr/>
        </p:nvCxnSpPr>
        <p:spPr>
          <a:xfrm>
            <a:off x="3973892" y="3664698"/>
            <a:ext cx="0" cy="1617753"/>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746884D1-586D-AF4D-A0AB-1F0621FC4326}"/>
              </a:ext>
            </a:extLst>
          </p:cNvPr>
          <p:cNvCxnSpPr>
            <a:cxnSpLocks/>
          </p:cNvCxnSpPr>
          <p:nvPr/>
        </p:nvCxnSpPr>
        <p:spPr>
          <a:xfrm>
            <a:off x="3972943" y="5343331"/>
            <a:ext cx="949" cy="1347165"/>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7D063B6F-01AC-334F-9AB1-FDD228BE42FA}"/>
              </a:ext>
            </a:extLst>
          </p:cNvPr>
          <p:cNvSpPr txBox="1"/>
          <p:nvPr/>
        </p:nvSpPr>
        <p:spPr>
          <a:xfrm>
            <a:off x="5983104" y="1280275"/>
            <a:ext cx="724237" cy="369332"/>
          </a:xfrm>
          <a:prstGeom prst="rect">
            <a:avLst/>
          </a:prstGeom>
          <a:noFill/>
        </p:spPr>
        <p:txBody>
          <a:bodyPr wrap="none" rtlCol="0">
            <a:spAutoFit/>
          </a:bodyPr>
          <a:lstStyle/>
          <a:p>
            <a:r>
              <a:rPr lang="x-none" dirty="0"/>
              <a:t> </a:t>
            </a:r>
            <a:r>
              <a:rPr lang="el-GR" dirty="0" err="1"/>
              <a:t>αρχ</a:t>
            </a:r>
            <a:r>
              <a:rPr lang="x-none" dirty="0"/>
              <a:t>ή</a:t>
            </a:r>
          </a:p>
        </p:txBody>
      </p:sp>
      <p:sp>
        <p:nvSpPr>
          <p:cNvPr id="3" name="TextBox 2">
            <a:extLst>
              <a:ext uri="{FF2B5EF4-FFF2-40B4-BE49-F238E27FC236}">
                <a16:creationId xmlns="" xmlns:a16="http://schemas.microsoft.com/office/drawing/2014/main" id="{205E2A5E-C419-584A-A002-F05BEFA0D5BE}"/>
              </a:ext>
            </a:extLst>
          </p:cNvPr>
          <p:cNvSpPr txBox="1"/>
          <p:nvPr/>
        </p:nvSpPr>
        <p:spPr>
          <a:xfrm>
            <a:off x="5983104" y="4473574"/>
            <a:ext cx="1032655" cy="369332"/>
          </a:xfrm>
          <a:prstGeom prst="rect">
            <a:avLst/>
          </a:prstGeom>
          <a:noFill/>
        </p:spPr>
        <p:txBody>
          <a:bodyPr wrap="none" rtlCol="0">
            <a:spAutoFit/>
          </a:bodyPr>
          <a:lstStyle/>
          <a:p>
            <a:r>
              <a:rPr lang="el-GR" dirty="0"/>
              <a:t>πρόοδος</a:t>
            </a:r>
            <a:endParaRPr lang="x-none" dirty="0"/>
          </a:p>
        </p:txBody>
      </p:sp>
      <p:pic>
        <p:nvPicPr>
          <p:cNvPr id="16" name="Picture 4" descr="C:\Users\user\Desktop\ΠΛΕΞΙΔΑ ΝΙΚΟΛΛΕΤΑ ΕΝΔΙΑΜΕΣΕΣ 11-12-20\IMG_6074.JPG">
            <a:extLst>
              <a:ext uri="{FF2B5EF4-FFF2-40B4-BE49-F238E27FC236}">
                <a16:creationId xmlns="" xmlns:a16="http://schemas.microsoft.com/office/drawing/2014/main" id="{D2412D7F-54A5-104D-83D6-6ADD01453336}"/>
              </a:ext>
            </a:extLst>
          </p:cNvPr>
          <p:cNvPicPr>
            <a:picLocks noChangeAspect="1" noChangeArrowheads="1"/>
          </p:cNvPicPr>
          <p:nvPr/>
        </p:nvPicPr>
        <p:blipFill>
          <a:blip r:embed="rId5" cstate="email"/>
          <a:srcRect/>
          <a:stretch>
            <a:fillRect/>
          </a:stretch>
        </p:blipFill>
        <p:spPr bwMode="auto">
          <a:xfrm>
            <a:off x="7015759" y="3664698"/>
            <a:ext cx="4019593" cy="2232248"/>
          </a:xfrm>
          <a:prstGeom prst="rect">
            <a:avLst/>
          </a:prstGeom>
          <a:noFill/>
        </p:spPr>
      </p:pic>
    </p:spTree>
    <p:extLst>
      <p:ext uri="{BB962C8B-B14F-4D97-AF65-F5344CB8AC3E}">
        <p14:creationId xmlns="" xmlns:p14="http://schemas.microsoft.com/office/powerpoint/2010/main" val="244705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10" dur="1000" fill="hold"/>
                                        <p:tgtEl>
                                          <p:spTgt spid="2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3"/>
                                        </p:tgtEl>
                                      </p:cBhvr>
                                    </p:animEffect>
                                  </p:childTnLst>
                                </p:cTn>
                              </p:par>
                              <p:par>
                                <p:cTn id="15" presetID="25"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20" dur="1000" fill="hold"/>
                                        <p:tgtEl>
                                          <p:spTgt spid="2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5"/>
                                        </p:tgtEl>
                                      </p:cBhvr>
                                    </p:animEffect>
                                  </p:childTnLst>
                                </p:cTn>
                              </p:par>
                              <p:par>
                                <p:cTn id="25" presetID="25"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30" dur="1000" fill="hold"/>
                                        <p:tgtEl>
                                          <p:spTgt spid="2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6"/>
                                        </p:tgtEl>
                                      </p:cBhvr>
                                    </p:animEffect>
                                  </p:childTnLst>
                                </p:cTn>
                              </p:par>
                              <p:par>
                                <p:cTn id="35" presetID="25"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40" dur="1000" fill="hold"/>
                                        <p:tgtEl>
                                          <p:spTgt spid="2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6D8118E-A6C2-874A-A3BE-2AD1D4A8108C}"/>
              </a:ext>
            </a:extLst>
          </p:cNvPr>
          <p:cNvSpPr txBox="1"/>
          <p:nvPr/>
        </p:nvSpPr>
        <p:spPr>
          <a:xfrm>
            <a:off x="3339548" y="2915206"/>
            <a:ext cx="1146468" cy="369332"/>
          </a:xfrm>
          <a:prstGeom prst="rect">
            <a:avLst/>
          </a:prstGeom>
          <a:noFill/>
        </p:spPr>
        <p:txBody>
          <a:bodyPr wrap="none" rtlCol="0">
            <a:spAutoFit/>
          </a:bodyPr>
          <a:lstStyle/>
          <a:p>
            <a:r>
              <a:rPr lang="el-GR" dirty="0"/>
              <a:t>Ασκήσεις </a:t>
            </a:r>
            <a:endParaRPr lang="x-none" dirty="0"/>
          </a:p>
        </p:txBody>
      </p:sp>
    </p:spTree>
    <p:extLst>
      <p:ext uri="{BB962C8B-B14F-4D97-AF65-F5344CB8AC3E}">
        <p14:creationId xmlns="" xmlns:p14="http://schemas.microsoft.com/office/powerpoint/2010/main" val="85838674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286.jpg">
            <a:extLst>
              <a:ext uri="{FF2B5EF4-FFF2-40B4-BE49-F238E27FC236}">
                <a16:creationId xmlns="" xmlns:a16="http://schemas.microsoft.com/office/drawing/2014/main" id="{E5E78397-A408-CC48-86F8-C51FD40EB06C}"/>
              </a:ext>
            </a:extLst>
          </p:cNvPr>
          <p:cNvPicPr>
            <a:picLocks noChangeAspect="1"/>
          </p:cNvPicPr>
          <p:nvPr/>
        </p:nvPicPr>
        <p:blipFill>
          <a:blip r:embed="rId2" cstate="email">
            <a:extLst>
              <a:ext uri="{BEBA8EAE-BF5A-486C-A8C5-ECC9F3942E4B}">
                <a14:imgProps xmlns="" xmlns:a14="http://schemas.microsoft.com/office/drawing/2010/main">
                  <a14:imgLayer r:embed="rId3">
                    <a14:imgEffect>
                      <a14:saturation sat="33000"/>
                    </a14:imgEffect>
                    <a14:imgEffect>
                      <a14:brightnessContrast bright="17000"/>
                    </a14:imgEffect>
                  </a14:imgLayer>
                </a14:imgProps>
              </a:ext>
              <a:ext uri="{28A0092B-C50C-407E-A947-70E740481C1C}">
                <a14:useLocalDpi xmlns="" xmlns:a14="http://schemas.microsoft.com/office/drawing/2010/main" val="0"/>
              </a:ext>
            </a:extLst>
          </a:blip>
          <a:stretch>
            <a:fillRect/>
          </a:stretch>
        </p:blipFill>
        <p:spPr>
          <a:xfrm>
            <a:off x="0" y="44450"/>
            <a:ext cx="4865448" cy="6813550"/>
          </a:xfrm>
          <a:prstGeom prst="rect">
            <a:avLst/>
          </a:prstGeom>
          <a:ln>
            <a:noFill/>
          </a:ln>
          <a:effectLst/>
        </p:spPr>
      </p:pic>
      <p:sp>
        <p:nvSpPr>
          <p:cNvPr id="6" name="TextBox 5">
            <a:extLst>
              <a:ext uri="{FF2B5EF4-FFF2-40B4-BE49-F238E27FC236}">
                <a16:creationId xmlns="" xmlns:a16="http://schemas.microsoft.com/office/drawing/2014/main" id="{12917A92-1043-1E49-BDC5-440077EB340F}"/>
              </a:ext>
            </a:extLst>
          </p:cNvPr>
          <p:cNvSpPr txBox="1"/>
          <p:nvPr/>
        </p:nvSpPr>
        <p:spPr>
          <a:xfrm>
            <a:off x="6324601" y="3671888"/>
            <a:ext cx="3477747" cy="338554"/>
          </a:xfrm>
          <a:prstGeom prst="rect">
            <a:avLst/>
          </a:prstGeom>
          <a:noFill/>
        </p:spPr>
        <p:txBody>
          <a:bodyPr wrap="none" rtlCol="0">
            <a:spAutoFit/>
          </a:bodyPr>
          <a:lstStyle/>
          <a:p>
            <a:r>
              <a:rPr lang="el-GR" sz="1600" dirty="0"/>
              <a:t>πού είναι οι ορθοδοντικοί μηχανισμοί</a:t>
            </a:r>
            <a:r>
              <a:rPr lang="en-US" sz="1600" dirty="0"/>
              <a:t>;</a:t>
            </a:r>
            <a:endParaRPr lang="x-none" sz="1600" dirty="0"/>
          </a:p>
        </p:txBody>
      </p:sp>
      <p:sp>
        <p:nvSpPr>
          <p:cNvPr id="8" name="TextBox 7">
            <a:extLst>
              <a:ext uri="{FF2B5EF4-FFF2-40B4-BE49-F238E27FC236}">
                <a16:creationId xmlns="" xmlns:a16="http://schemas.microsoft.com/office/drawing/2014/main" id="{2BCFBEE1-ED35-2C4C-A8AF-532D290DE584}"/>
              </a:ext>
            </a:extLst>
          </p:cNvPr>
          <p:cNvSpPr txBox="1"/>
          <p:nvPr/>
        </p:nvSpPr>
        <p:spPr>
          <a:xfrm>
            <a:off x="6324601" y="3364110"/>
            <a:ext cx="913905" cy="307777"/>
          </a:xfrm>
          <a:prstGeom prst="rect">
            <a:avLst/>
          </a:prstGeom>
          <a:noFill/>
        </p:spPr>
        <p:txBody>
          <a:bodyPr wrap="none" rtlCol="0">
            <a:spAutoFit/>
          </a:bodyPr>
          <a:lstStyle/>
          <a:p>
            <a:r>
              <a:rPr lang="el-GR" sz="1400" dirty="0"/>
              <a:t>ασκήσεις </a:t>
            </a:r>
            <a:endParaRPr lang="x-none" sz="1400" dirty="0"/>
          </a:p>
        </p:txBody>
      </p:sp>
      <p:cxnSp>
        <p:nvCxnSpPr>
          <p:cNvPr id="9" name="Straight Connector 8">
            <a:extLst>
              <a:ext uri="{FF2B5EF4-FFF2-40B4-BE49-F238E27FC236}">
                <a16:creationId xmlns="" xmlns:a16="http://schemas.microsoft.com/office/drawing/2014/main" id="{007D80AB-3FA8-8842-8026-D65FECF1FAC8}"/>
              </a:ext>
            </a:extLst>
          </p:cNvPr>
          <p:cNvCxnSpPr>
            <a:cxnSpLocks/>
          </p:cNvCxnSpPr>
          <p:nvPr/>
        </p:nvCxnSpPr>
        <p:spPr>
          <a:xfrm>
            <a:off x="6395064" y="3671888"/>
            <a:ext cx="506627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54781650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780.JPG">
            <a:extLst>
              <a:ext uri="{FF2B5EF4-FFF2-40B4-BE49-F238E27FC236}">
                <a16:creationId xmlns="" xmlns:a16="http://schemas.microsoft.com/office/drawing/2014/main" id="{EBE88881-2C6C-B64E-8F89-E78D9FAFDDC5}"/>
              </a:ext>
            </a:extLst>
          </p:cNvPr>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flipV="1">
            <a:off x="4471794" y="418757"/>
            <a:ext cx="3248408" cy="2890327"/>
          </a:xfrm>
          <a:prstGeom prst="rect">
            <a:avLst/>
          </a:prstGeom>
        </p:spPr>
      </p:pic>
      <p:pic>
        <p:nvPicPr>
          <p:cNvPr id="5" name="Picture 4" descr="IMG_1286.jpg">
            <a:extLst>
              <a:ext uri="{FF2B5EF4-FFF2-40B4-BE49-F238E27FC236}">
                <a16:creationId xmlns="" xmlns:a16="http://schemas.microsoft.com/office/drawing/2014/main" id="{E5E78397-A408-CC48-86F8-C51FD40EB06C}"/>
              </a:ext>
            </a:extLst>
          </p:cNvPr>
          <p:cNvPicPr>
            <a:picLocks noChangeAspect="1"/>
          </p:cNvPicPr>
          <p:nvPr/>
        </p:nvPicPr>
        <p:blipFill>
          <a:blip r:embed="rId4" cstate="email">
            <a:extLst>
              <a:ext uri="{BEBA8EAE-BF5A-486C-A8C5-ECC9F3942E4B}">
                <a14:imgProps xmlns="" xmlns:a14="http://schemas.microsoft.com/office/drawing/2010/main">
                  <a14:imgLayer r:embed="rId5">
                    <a14:imgEffect>
                      <a14:saturation sat="33000"/>
                    </a14:imgEffect>
                    <a14:imgEffect>
                      <a14:brightnessContrast bright="17000"/>
                    </a14:imgEffect>
                  </a14:imgLayer>
                </a14:imgProps>
              </a:ext>
              <a:ext uri="{28A0092B-C50C-407E-A947-70E740481C1C}">
                <a14:useLocalDpi xmlns="" xmlns:a14="http://schemas.microsoft.com/office/drawing/2010/main" val="0"/>
              </a:ext>
            </a:extLst>
          </a:blip>
          <a:stretch>
            <a:fillRect/>
          </a:stretch>
        </p:blipFill>
        <p:spPr>
          <a:xfrm>
            <a:off x="555322" y="968181"/>
            <a:ext cx="3499449" cy="4900612"/>
          </a:xfrm>
          <a:prstGeom prst="rect">
            <a:avLst/>
          </a:prstGeom>
          <a:ln>
            <a:noFill/>
          </a:ln>
          <a:effectLst/>
        </p:spPr>
      </p:pic>
      <p:sp>
        <p:nvSpPr>
          <p:cNvPr id="6" name="TextBox 5">
            <a:extLst>
              <a:ext uri="{FF2B5EF4-FFF2-40B4-BE49-F238E27FC236}">
                <a16:creationId xmlns="" xmlns:a16="http://schemas.microsoft.com/office/drawing/2014/main" id="{12917A92-1043-1E49-BDC5-440077EB340F}"/>
              </a:ext>
            </a:extLst>
          </p:cNvPr>
          <p:cNvSpPr txBox="1"/>
          <p:nvPr/>
        </p:nvSpPr>
        <p:spPr>
          <a:xfrm>
            <a:off x="186658" y="90474"/>
            <a:ext cx="4236775" cy="800219"/>
          </a:xfrm>
          <a:prstGeom prst="rect">
            <a:avLst/>
          </a:prstGeom>
          <a:noFill/>
        </p:spPr>
        <p:txBody>
          <a:bodyPr wrap="square" rtlCol="0">
            <a:spAutoFit/>
          </a:bodyPr>
          <a:lstStyle/>
          <a:p>
            <a:pPr algn="ctr"/>
            <a:r>
              <a:rPr lang="el-GR" sz="1600" dirty="0"/>
              <a:t>Στη γλωσσική ορθοδοντική οι μηχανισμοί βρίσκονται γλωσσικά </a:t>
            </a:r>
          </a:p>
          <a:p>
            <a:pPr algn="ctr"/>
            <a:r>
              <a:rPr lang="el-GR" sz="1400" dirty="0"/>
              <a:t>(υπερώια για τα άνω δόντια)</a:t>
            </a:r>
            <a:endParaRPr lang="x-none" sz="1600" dirty="0"/>
          </a:p>
        </p:txBody>
      </p:sp>
      <p:sp>
        <p:nvSpPr>
          <p:cNvPr id="8" name="Rectangle 7">
            <a:extLst>
              <a:ext uri="{FF2B5EF4-FFF2-40B4-BE49-F238E27FC236}">
                <a16:creationId xmlns="" xmlns:a16="http://schemas.microsoft.com/office/drawing/2014/main" id="{16565E29-FCAF-C54D-9DAF-BF9E674A383D}"/>
              </a:ext>
            </a:extLst>
          </p:cNvPr>
          <p:cNvSpPr/>
          <p:nvPr/>
        </p:nvSpPr>
        <p:spPr>
          <a:xfrm>
            <a:off x="555322" y="6023768"/>
            <a:ext cx="11403315" cy="461665"/>
          </a:xfrm>
          <a:prstGeom prst="rect">
            <a:avLst/>
          </a:prstGeom>
        </p:spPr>
        <p:txBody>
          <a:bodyPr wrap="square">
            <a:spAutoFit/>
          </a:bodyPr>
          <a:lstStyle/>
          <a:p>
            <a:pPr algn="ctr"/>
            <a:r>
              <a:rPr lang="el-GR" sz="1200" dirty="0">
                <a:cs typeface="Arial"/>
              </a:rPr>
              <a:t>Ορθοδοντική θεραπεία ΙΙ Τάξης, 1</a:t>
            </a:r>
            <a:r>
              <a:rPr lang="el-GR" sz="1200" baseline="30000" dirty="0">
                <a:cs typeface="Arial"/>
              </a:rPr>
              <a:t>ης</a:t>
            </a:r>
            <a:r>
              <a:rPr lang="el-GR" sz="1200" dirty="0">
                <a:cs typeface="Arial"/>
              </a:rPr>
              <a:t> </a:t>
            </a:r>
            <a:r>
              <a:rPr lang="el-GR" sz="1200" dirty="0" smtClean="0">
                <a:cs typeface="Arial"/>
              </a:rPr>
              <a:t>κατηγορίας </a:t>
            </a:r>
            <a:r>
              <a:rPr lang="el-GR" sz="1200" dirty="0">
                <a:cs typeface="Arial"/>
              </a:rPr>
              <a:t>σε γυναίκα 20 ετών. Τα άγκιστρα τοποθετούνται στο εργαστήριο πάνω στο γύψινο εκμαγείο του ασθενή και ένας νάρθηκας μεταφοράς από ειδικό θερμοπλαστικό υλικό ή σιλικόνη</a:t>
            </a:r>
            <a:r>
              <a:rPr lang="en-US" sz="1200" dirty="0">
                <a:cs typeface="Arial"/>
              </a:rPr>
              <a:t> </a:t>
            </a:r>
            <a:r>
              <a:rPr lang="el-GR" sz="1200" dirty="0">
                <a:cs typeface="Arial"/>
              </a:rPr>
              <a:t>κατασκευάζεται πάνω τους.  </a:t>
            </a:r>
            <a:r>
              <a:rPr lang="el-GR" sz="1200" dirty="0" err="1">
                <a:cs typeface="Arial"/>
              </a:rPr>
              <a:t>Συγκολλώνται</a:t>
            </a:r>
            <a:r>
              <a:rPr lang="el-GR" sz="1200" dirty="0">
                <a:cs typeface="Arial"/>
              </a:rPr>
              <a:t> πάνω στα δόντια με την τεχνική της έμμεσης συγκόλλησης. </a:t>
            </a:r>
          </a:p>
        </p:txBody>
      </p:sp>
      <p:pic>
        <p:nvPicPr>
          <p:cNvPr id="9" name="Picture 8" descr="IMG_1018.JPG">
            <a:extLst>
              <a:ext uri="{FF2B5EF4-FFF2-40B4-BE49-F238E27FC236}">
                <a16:creationId xmlns="" xmlns:a16="http://schemas.microsoft.com/office/drawing/2014/main" id="{135AFA73-8675-654D-BB7F-374708BEC195}"/>
              </a:ext>
            </a:extLst>
          </p:cNvPr>
          <p:cNvPicPr>
            <a:picLocks noChangeAspect="1"/>
          </p:cNvPicPr>
          <p:nvPr/>
        </p:nvPicPr>
        <p:blipFill rotWithShape="1">
          <a:blip r:embed="rId6" cstate="email">
            <a:extLst>
              <a:ext uri="{28A0092B-C50C-407E-A947-70E740481C1C}">
                <a14:useLocalDpi xmlns="" xmlns:a14="http://schemas.microsoft.com/office/drawing/2010/main" val="0"/>
              </a:ext>
            </a:extLst>
          </a:blip>
          <a:srcRect/>
          <a:stretch/>
        </p:blipFill>
        <p:spPr>
          <a:xfrm>
            <a:off x="8230506" y="1531767"/>
            <a:ext cx="3598637" cy="2657264"/>
          </a:xfrm>
          <a:prstGeom prst="rect">
            <a:avLst/>
          </a:prstGeom>
          <a:ln>
            <a:solidFill>
              <a:schemeClr val="bg1">
                <a:lumMod val="65000"/>
              </a:schemeClr>
            </a:solidFill>
          </a:ln>
        </p:spPr>
      </p:pic>
      <p:pic>
        <p:nvPicPr>
          <p:cNvPr id="10" name="Picture 9" descr="IMG_0729.jpg">
            <a:extLst>
              <a:ext uri="{FF2B5EF4-FFF2-40B4-BE49-F238E27FC236}">
                <a16:creationId xmlns="" xmlns:a16="http://schemas.microsoft.com/office/drawing/2014/main" id="{292B52D2-EBE3-8C4C-98A5-2FE8C870D258}"/>
              </a:ext>
            </a:extLst>
          </p:cNvPr>
          <p:cNvPicPr>
            <a:picLocks noChangeAspect="1"/>
          </p:cNvPicPr>
          <p:nvPr/>
        </p:nvPicPr>
        <p:blipFill>
          <a:blip r:embed="rId7" cstate="email">
            <a:extLst>
              <a:ext uri="{28A0092B-C50C-407E-A947-70E740481C1C}">
                <a14:useLocalDpi xmlns="" xmlns:a14="http://schemas.microsoft.com/office/drawing/2010/main" val="0"/>
              </a:ext>
            </a:extLst>
          </a:blip>
          <a:stretch>
            <a:fillRect/>
          </a:stretch>
        </p:blipFill>
        <p:spPr>
          <a:xfrm flipH="1" flipV="1">
            <a:off x="4471794" y="3399590"/>
            <a:ext cx="3248408" cy="2469203"/>
          </a:xfrm>
          <a:prstGeom prst="rect">
            <a:avLst/>
          </a:prstGeom>
        </p:spPr>
      </p:pic>
      <p:cxnSp>
        <p:nvCxnSpPr>
          <p:cNvPr id="11" name="Straight Connector 10">
            <a:extLst>
              <a:ext uri="{FF2B5EF4-FFF2-40B4-BE49-F238E27FC236}">
                <a16:creationId xmlns="" xmlns:a16="http://schemas.microsoft.com/office/drawing/2014/main" id="{70786FEE-D2D8-FB4D-AF92-779DACB491E3}"/>
              </a:ext>
            </a:extLst>
          </p:cNvPr>
          <p:cNvCxnSpPr>
            <a:cxnSpLocks/>
          </p:cNvCxnSpPr>
          <p:nvPr/>
        </p:nvCxnSpPr>
        <p:spPr>
          <a:xfrm>
            <a:off x="622417" y="6550262"/>
            <a:ext cx="113362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34B7EEFB-DD9F-B04C-BB2D-343ADDB0334A}"/>
              </a:ext>
            </a:extLst>
          </p:cNvPr>
          <p:cNvSpPr txBox="1"/>
          <p:nvPr/>
        </p:nvSpPr>
        <p:spPr>
          <a:xfrm>
            <a:off x="8230505" y="4413845"/>
            <a:ext cx="3598637" cy="938719"/>
          </a:xfrm>
          <a:prstGeom prst="rect">
            <a:avLst/>
          </a:prstGeom>
          <a:noFill/>
        </p:spPr>
        <p:txBody>
          <a:bodyPr wrap="square" rtlCol="0">
            <a:spAutoFit/>
          </a:bodyPr>
          <a:lstStyle/>
          <a:p>
            <a:r>
              <a:rPr lang="el-GR" sz="1100" dirty="0"/>
              <a:t>Παρατηρούμε</a:t>
            </a:r>
          </a:p>
          <a:p>
            <a:r>
              <a:rPr lang="el-GR" sz="1100" dirty="0"/>
              <a:t>-γλωσσικά άγκιστρα</a:t>
            </a:r>
            <a:r>
              <a:rPr lang="en-US" sz="1100" dirty="0"/>
              <a:t> (lingual brackets)</a:t>
            </a:r>
            <a:endParaRPr lang="el-GR" sz="1100" dirty="0"/>
          </a:p>
          <a:p>
            <a:r>
              <a:rPr lang="el-GR" sz="1100" dirty="0"/>
              <a:t>-</a:t>
            </a:r>
            <a:r>
              <a:rPr lang="el-GR" sz="1100" dirty="0" err="1"/>
              <a:t>μικροβίδες</a:t>
            </a:r>
            <a:r>
              <a:rPr lang="el-GR" sz="1100" dirty="0"/>
              <a:t> που ενισχύουν τη στήριξη (</a:t>
            </a:r>
            <a:r>
              <a:rPr lang="en-US" sz="1100" dirty="0"/>
              <a:t>tads- temporary anchorage devices)</a:t>
            </a:r>
            <a:endParaRPr lang="el-GR" sz="1100" dirty="0"/>
          </a:p>
          <a:p>
            <a:r>
              <a:rPr lang="en-US" sz="1100" dirty="0"/>
              <a:t>-</a:t>
            </a:r>
            <a:r>
              <a:rPr lang="el-GR" sz="1100" dirty="0" err="1"/>
              <a:t>μασητικ</a:t>
            </a:r>
            <a:r>
              <a:rPr lang="en-US" sz="1100" dirty="0" err="1"/>
              <a:t>έ</a:t>
            </a:r>
            <a:r>
              <a:rPr lang="el-GR" sz="1100" dirty="0"/>
              <a:t>ς ανυψώσεις (</a:t>
            </a:r>
            <a:r>
              <a:rPr lang="en-US" sz="1100" dirty="0"/>
              <a:t>speed bumps</a:t>
            </a:r>
            <a:r>
              <a:rPr lang="el-GR" sz="1100" dirty="0"/>
              <a:t>) </a:t>
            </a:r>
            <a:endParaRPr lang="x-none" sz="1100" dirty="0"/>
          </a:p>
        </p:txBody>
      </p:sp>
    </p:spTree>
    <p:extLst>
      <p:ext uri="{BB962C8B-B14F-4D97-AF65-F5344CB8AC3E}">
        <p14:creationId xmlns="" xmlns:p14="http://schemas.microsoft.com/office/powerpoint/2010/main" val="359175933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Untitled-3.jpg"/>
          <p:cNvPicPr>
            <a:picLocks noChangeAspect="1"/>
          </p:cNvPicPr>
          <p:nvPr/>
        </p:nvPicPr>
        <p:blipFill>
          <a:blip r:embed="rId2" cstate="email"/>
          <a:stretch>
            <a:fillRect/>
          </a:stretch>
        </p:blipFill>
        <p:spPr>
          <a:xfrm>
            <a:off x="-1" y="0"/>
            <a:ext cx="2946400" cy="6858000"/>
          </a:xfrm>
          <a:prstGeom prst="rect">
            <a:avLst/>
          </a:prstGeom>
        </p:spPr>
      </p:pic>
      <p:graphicFrame>
        <p:nvGraphicFramePr>
          <p:cNvPr id="8" name="Table 8">
            <a:extLst>
              <a:ext uri="{FF2B5EF4-FFF2-40B4-BE49-F238E27FC236}">
                <a16:creationId xmlns="" xmlns:a16="http://schemas.microsoft.com/office/drawing/2014/main" id="{CB07BF62-873D-584C-AD5C-99F9459959FD}"/>
              </a:ext>
            </a:extLst>
          </p:cNvPr>
          <p:cNvGraphicFramePr>
            <a:graphicFrameLocks noGrp="1"/>
          </p:cNvGraphicFramePr>
          <p:nvPr>
            <p:extLst>
              <p:ext uri="{D42A27DB-BD31-4B8C-83A1-F6EECF244321}">
                <p14:modId xmlns="" xmlns:p14="http://schemas.microsoft.com/office/powerpoint/2010/main" val="2618754476"/>
              </p:ext>
            </p:extLst>
          </p:nvPr>
        </p:nvGraphicFramePr>
        <p:xfrm>
          <a:off x="3100389" y="1824736"/>
          <a:ext cx="8743949" cy="3689287"/>
        </p:xfrm>
        <a:graphic>
          <a:graphicData uri="http://schemas.openxmlformats.org/drawingml/2006/table">
            <a:tbl>
              <a:tblPr bandRow="1">
                <a:tableStyleId>{21E4AEA4-8DFA-4A89-87EB-49C32662AFE0}</a:tableStyleId>
              </a:tblPr>
              <a:tblGrid>
                <a:gridCol w="3143394">
                  <a:extLst>
                    <a:ext uri="{9D8B030D-6E8A-4147-A177-3AD203B41FA5}">
                      <a16:colId xmlns="" xmlns:a16="http://schemas.microsoft.com/office/drawing/2014/main" val="2299847393"/>
                    </a:ext>
                  </a:extLst>
                </a:gridCol>
                <a:gridCol w="2698106">
                  <a:extLst>
                    <a:ext uri="{9D8B030D-6E8A-4147-A177-3AD203B41FA5}">
                      <a16:colId xmlns="" xmlns:a16="http://schemas.microsoft.com/office/drawing/2014/main" val="2585730203"/>
                    </a:ext>
                  </a:extLst>
                </a:gridCol>
                <a:gridCol w="2902449">
                  <a:extLst>
                    <a:ext uri="{9D8B030D-6E8A-4147-A177-3AD203B41FA5}">
                      <a16:colId xmlns="" xmlns:a16="http://schemas.microsoft.com/office/drawing/2014/main" val="3044991196"/>
                    </a:ext>
                  </a:extLst>
                </a:gridCol>
              </a:tblGrid>
              <a:tr h="321535">
                <a:tc>
                  <a:txBody>
                    <a:bodyPr/>
                    <a:lstStyle/>
                    <a:p>
                      <a:pPr algn="ctr"/>
                      <a:r>
                        <a:rPr lang="el-GR" sz="1400" dirty="0"/>
                        <a:t>Τάξη κατά </a:t>
                      </a:r>
                      <a:r>
                        <a:rPr lang="en-US" sz="1400" dirty="0"/>
                        <a:t>Angle </a:t>
                      </a:r>
                      <a:endParaRPr lang="x-none" sz="1400" dirty="0"/>
                    </a:p>
                  </a:txBody>
                  <a:tcPr>
                    <a:solidFill>
                      <a:schemeClr val="accent6">
                        <a:lumMod val="40000"/>
                        <a:lumOff val="60000"/>
                      </a:schemeClr>
                    </a:solidFill>
                  </a:tcPr>
                </a:tc>
                <a:tc>
                  <a:txBody>
                    <a:bodyPr/>
                    <a:lstStyle/>
                    <a:p>
                      <a:pPr algn="ctr"/>
                      <a:r>
                        <a:rPr lang="x-none" sz="1400" dirty="0"/>
                        <a:t>II, 1</a:t>
                      </a:r>
                    </a:p>
                  </a:txBody>
                  <a:tcPr/>
                </a:tc>
                <a:tc>
                  <a:txBody>
                    <a:bodyPr/>
                    <a:lstStyle/>
                    <a:p>
                      <a:pPr algn="ctr"/>
                      <a:r>
                        <a:rPr lang="x-none" sz="1400" dirty="0"/>
                        <a:t>II,2</a:t>
                      </a:r>
                    </a:p>
                  </a:txBody>
                  <a:tcPr/>
                </a:tc>
                <a:extLst>
                  <a:ext uri="{0D108BD9-81ED-4DB2-BD59-A6C34878D82A}">
                    <a16:rowId xmlns="" xmlns:a16="http://schemas.microsoft.com/office/drawing/2014/main" val="4063272175"/>
                  </a:ext>
                </a:extLst>
              </a:tr>
              <a:tr h="329529">
                <a:tc>
                  <a:txBody>
                    <a:bodyPr/>
                    <a:lstStyle/>
                    <a:p>
                      <a:pPr algn="ctr"/>
                      <a:r>
                        <a:rPr lang="el-GR" sz="1400" dirty="0"/>
                        <a:t>Κ</a:t>
                      </a:r>
                      <a:r>
                        <a:rPr lang="x-none" sz="1400" dirty="0"/>
                        <a:t>ά</a:t>
                      </a:r>
                      <a:r>
                        <a:rPr lang="el-GR" sz="1400" dirty="0"/>
                        <a:t>τω πρόσθιο ύψος </a:t>
                      </a:r>
                      <a:endParaRPr lang="x-none" sz="1400" dirty="0"/>
                    </a:p>
                  </a:txBody>
                  <a:tcPr>
                    <a:solidFill>
                      <a:schemeClr val="accent6">
                        <a:lumMod val="40000"/>
                        <a:lumOff val="60000"/>
                      </a:schemeClr>
                    </a:solidFill>
                  </a:tcPr>
                </a:tc>
                <a:tc>
                  <a:txBody>
                    <a:bodyPr/>
                    <a:lstStyle/>
                    <a:p>
                      <a:pPr algn="ctr"/>
                      <a:r>
                        <a:rPr lang="el-GR" sz="1400" dirty="0"/>
                        <a:t>αυξημένο </a:t>
                      </a:r>
                      <a:endParaRPr lang="x-none" sz="1400" dirty="0"/>
                    </a:p>
                  </a:txBody>
                  <a:tcPr/>
                </a:tc>
                <a:tc>
                  <a:txBody>
                    <a:bodyPr/>
                    <a:lstStyle/>
                    <a:p>
                      <a:pPr algn="ctr"/>
                      <a:r>
                        <a:rPr lang="el-GR" sz="1400" dirty="0"/>
                        <a:t>μειωμένο</a:t>
                      </a:r>
                      <a:endParaRPr lang="x-none" sz="1400" dirty="0"/>
                    </a:p>
                  </a:txBody>
                  <a:tcPr/>
                </a:tc>
                <a:extLst>
                  <a:ext uri="{0D108BD9-81ED-4DB2-BD59-A6C34878D82A}">
                    <a16:rowId xmlns="" xmlns:a16="http://schemas.microsoft.com/office/drawing/2014/main" val="3826974630"/>
                  </a:ext>
                </a:extLst>
              </a:tr>
              <a:tr h="329529">
                <a:tc>
                  <a:txBody>
                    <a:bodyPr/>
                    <a:lstStyle/>
                    <a:p>
                      <a:pPr algn="ctr"/>
                      <a:r>
                        <a:rPr lang="el-GR" sz="1400" dirty="0"/>
                        <a:t>Οριζόντια πρόταξη</a:t>
                      </a:r>
                      <a:endParaRPr lang="x-none" sz="1400" dirty="0"/>
                    </a:p>
                  </a:txBody>
                  <a:tcPr>
                    <a:solidFill>
                      <a:schemeClr val="accent6">
                        <a:lumMod val="40000"/>
                        <a:lumOff val="60000"/>
                      </a:schemeClr>
                    </a:solidFill>
                  </a:tcPr>
                </a:tc>
                <a:tc>
                  <a:txBody>
                    <a:bodyPr/>
                    <a:lstStyle/>
                    <a:p>
                      <a:pPr algn="ctr"/>
                      <a:r>
                        <a:rPr lang="el-GR" sz="1400" dirty="0"/>
                        <a:t>αρνητική </a:t>
                      </a:r>
                      <a:endParaRPr lang="x-none" sz="1400" dirty="0"/>
                    </a:p>
                  </a:txBody>
                  <a:tcPr/>
                </a:tc>
                <a:tc>
                  <a:txBody>
                    <a:bodyPr/>
                    <a:lstStyle/>
                    <a:p>
                      <a:pPr algn="ctr"/>
                      <a:r>
                        <a:rPr lang="el-GR" sz="1400" dirty="0"/>
                        <a:t>μειωμένη</a:t>
                      </a:r>
                      <a:endParaRPr lang="x-none" sz="1400" dirty="0"/>
                    </a:p>
                  </a:txBody>
                  <a:tcPr/>
                </a:tc>
                <a:extLst>
                  <a:ext uri="{0D108BD9-81ED-4DB2-BD59-A6C34878D82A}">
                    <a16:rowId xmlns="" xmlns:a16="http://schemas.microsoft.com/office/drawing/2014/main" val="921307808"/>
                  </a:ext>
                </a:extLst>
              </a:tr>
              <a:tr h="329529">
                <a:tc>
                  <a:txBody>
                    <a:bodyPr/>
                    <a:lstStyle/>
                    <a:p>
                      <a:pPr algn="ctr"/>
                      <a:r>
                        <a:rPr lang="el-GR" sz="1400" dirty="0"/>
                        <a:t>Κατακόρυφη πρόταξη</a:t>
                      </a:r>
                      <a:endParaRPr lang="x-none" sz="1400" dirty="0"/>
                    </a:p>
                  </a:txBody>
                  <a:tcPr>
                    <a:solidFill>
                      <a:schemeClr val="accent6">
                        <a:lumMod val="40000"/>
                        <a:lumOff val="60000"/>
                      </a:schemeClr>
                    </a:solidFill>
                  </a:tcPr>
                </a:tc>
                <a:tc>
                  <a:txBody>
                    <a:bodyPr/>
                    <a:lstStyle/>
                    <a:p>
                      <a:pPr algn="ctr"/>
                      <a:r>
                        <a:rPr lang="el-GR" sz="1400" dirty="0" err="1"/>
                        <a:t>υπερσύκλειση</a:t>
                      </a:r>
                      <a:endParaRPr lang="x-none" sz="1400" dirty="0"/>
                    </a:p>
                  </a:txBody>
                  <a:tcPr/>
                </a:tc>
                <a:tc>
                  <a:txBody>
                    <a:bodyPr/>
                    <a:lstStyle/>
                    <a:p>
                      <a:pPr algn="ctr"/>
                      <a:r>
                        <a:rPr lang="el-GR" sz="1400" dirty="0"/>
                        <a:t>κανονική</a:t>
                      </a:r>
                      <a:endParaRPr lang="x-none" sz="1400" dirty="0"/>
                    </a:p>
                  </a:txBody>
                  <a:tcPr/>
                </a:tc>
                <a:extLst>
                  <a:ext uri="{0D108BD9-81ED-4DB2-BD59-A6C34878D82A}">
                    <a16:rowId xmlns="" xmlns:a16="http://schemas.microsoft.com/office/drawing/2014/main" val="542190747"/>
                  </a:ext>
                </a:extLst>
              </a:tr>
              <a:tr h="329529">
                <a:tc>
                  <a:txBody>
                    <a:bodyPr/>
                    <a:lstStyle/>
                    <a:p>
                      <a:pPr algn="ctr"/>
                      <a:r>
                        <a:rPr lang="el-GR" sz="1400" dirty="0"/>
                        <a:t>Κατατομή</a:t>
                      </a:r>
                      <a:endParaRPr lang="x-none" sz="1400" dirty="0"/>
                    </a:p>
                  </a:txBody>
                  <a:tcPr>
                    <a:solidFill>
                      <a:schemeClr val="accent6">
                        <a:lumMod val="40000"/>
                        <a:lumOff val="60000"/>
                      </a:schemeClr>
                    </a:solidFill>
                  </a:tcPr>
                </a:tc>
                <a:tc>
                  <a:txBody>
                    <a:bodyPr/>
                    <a:lstStyle/>
                    <a:p>
                      <a:pPr algn="ctr"/>
                      <a:r>
                        <a:rPr lang="el-GR" sz="1400" dirty="0"/>
                        <a:t>κοίλη </a:t>
                      </a:r>
                      <a:endParaRPr lang="x-none" sz="1400" dirty="0"/>
                    </a:p>
                  </a:txBody>
                  <a:tcPr/>
                </a:tc>
                <a:tc>
                  <a:txBody>
                    <a:bodyPr/>
                    <a:lstStyle/>
                    <a:p>
                      <a:pPr algn="ctr"/>
                      <a:r>
                        <a:rPr lang="el-GR" sz="1400" dirty="0"/>
                        <a:t>κυρτή</a:t>
                      </a:r>
                    </a:p>
                  </a:txBody>
                  <a:tcPr/>
                </a:tc>
                <a:extLst>
                  <a:ext uri="{0D108BD9-81ED-4DB2-BD59-A6C34878D82A}">
                    <a16:rowId xmlns="" xmlns:a16="http://schemas.microsoft.com/office/drawing/2014/main" val="1996782749"/>
                  </a:ext>
                </a:extLst>
              </a:tr>
              <a:tr h="329529">
                <a:tc>
                  <a:txBody>
                    <a:bodyPr/>
                    <a:lstStyle/>
                    <a:p>
                      <a:pPr algn="ctr"/>
                      <a:r>
                        <a:rPr lang="el-GR" sz="1400" dirty="0"/>
                        <a:t>Χρήση μάσκας προσώπου</a:t>
                      </a:r>
                      <a:endParaRPr lang="x-none" sz="1400" dirty="0"/>
                    </a:p>
                  </a:txBody>
                  <a:tcPr>
                    <a:solidFill>
                      <a:schemeClr val="accent6">
                        <a:lumMod val="40000"/>
                        <a:lumOff val="60000"/>
                      </a:schemeClr>
                    </a:solidFill>
                  </a:tcPr>
                </a:tc>
                <a:tc>
                  <a:txBody>
                    <a:bodyPr/>
                    <a:lstStyle/>
                    <a:p>
                      <a:pPr algn="ctr"/>
                      <a:r>
                        <a:rPr lang="el-GR" sz="1400" dirty="0"/>
                        <a:t>πιθανώς</a:t>
                      </a:r>
                      <a:endParaRPr lang="x-none" sz="1400" dirty="0"/>
                    </a:p>
                  </a:txBody>
                  <a:tcPr/>
                </a:tc>
                <a:tc>
                  <a:txBody>
                    <a:bodyPr/>
                    <a:lstStyle/>
                    <a:p>
                      <a:pPr algn="ctr"/>
                      <a:r>
                        <a:rPr lang="el-GR" sz="1400" dirty="0"/>
                        <a:t>όχι</a:t>
                      </a:r>
                    </a:p>
                  </a:txBody>
                  <a:tcPr/>
                </a:tc>
                <a:extLst>
                  <a:ext uri="{0D108BD9-81ED-4DB2-BD59-A6C34878D82A}">
                    <a16:rowId xmlns="" xmlns:a16="http://schemas.microsoft.com/office/drawing/2014/main" val="1195516618"/>
                  </a:ext>
                </a:extLst>
              </a:tr>
              <a:tr h="329529">
                <a:tc>
                  <a:txBody>
                    <a:bodyPr/>
                    <a:lstStyle/>
                    <a:p>
                      <a:pPr algn="ctr"/>
                      <a:r>
                        <a:rPr lang="el-GR" sz="1400" dirty="0" err="1"/>
                        <a:t>Περιοδοντ</a:t>
                      </a:r>
                      <a:r>
                        <a:rPr lang="el-GR" sz="1400" dirty="0"/>
                        <a:t>. τραυματισμός</a:t>
                      </a:r>
                      <a:endParaRPr lang="x-none" sz="1400" dirty="0"/>
                    </a:p>
                  </a:txBody>
                  <a:tcPr>
                    <a:solidFill>
                      <a:schemeClr val="accent6">
                        <a:lumMod val="40000"/>
                        <a:lumOff val="60000"/>
                      </a:schemeClr>
                    </a:solidFill>
                  </a:tcPr>
                </a:tc>
                <a:tc>
                  <a:txBody>
                    <a:bodyPr/>
                    <a:lstStyle/>
                    <a:p>
                      <a:pPr algn="ctr"/>
                      <a:r>
                        <a:rPr lang="el-GR" sz="1400" dirty="0"/>
                        <a:t>πολύ πιθανός </a:t>
                      </a:r>
                      <a:endParaRPr lang="x-none" sz="1400" dirty="0"/>
                    </a:p>
                  </a:txBody>
                  <a:tcPr/>
                </a:tc>
                <a:tc>
                  <a:txBody>
                    <a:bodyPr/>
                    <a:lstStyle/>
                    <a:p>
                      <a:pPr algn="ctr"/>
                      <a:r>
                        <a:rPr lang="el-GR" sz="1400" dirty="0"/>
                        <a:t>απίθανος</a:t>
                      </a:r>
                    </a:p>
                  </a:txBody>
                  <a:tcPr/>
                </a:tc>
                <a:extLst>
                  <a:ext uri="{0D108BD9-81ED-4DB2-BD59-A6C34878D82A}">
                    <a16:rowId xmlns="" xmlns:a16="http://schemas.microsoft.com/office/drawing/2014/main" val="2916380161"/>
                  </a:ext>
                </a:extLst>
              </a:tr>
              <a:tr h="329529">
                <a:tc>
                  <a:txBody>
                    <a:bodyPr/>
                    <a:lstStyle/>
                    <a:p>
                      <a:pPr algn="ctr"/>
                      <a:r>
                        <a:rPr lang="el-GR" sz="1400" dirty="0"/>
                        <a:t>Γωνία </a:t>
                      </a:r>
                      <a:r>
                        <a:rPr lang="en-US" sz="1400" dirty="0"/>
                        <a:t>SNB </a:t>
                      </a:r>
                      <a:r>
                        <a:rPr lang="el-GR" sz="1400" dirty="0"/>
                        <a:t>μειωμένη</a:t>
                      </a:r>
                      <a:endParaRPr lang="x-none" sz="1400" dirty="0"/>
                    </a:p>
                  </a:txBody>
                  <a:tcPr>
                    <a:solidFill>
                      <a:schemeClr val="accent6">
                        <a:lumMod val="40000"/>
                        <a:lumOff val="60000"/>
                      </a:schemeClr>
                    </a:solidFill>
                  </a:tcPr>
                </a:tc>
                <a:tc>
                  <a:txBody>
                    <a:bodyPr/>
                    <a:lstStyle/>
                    <a:p>
                      <a:pPr algn="ctr"/>
                      <a:r>
                        <a:rPr lang="el-GR" sz="1400" dirty="0"/>
                        <a:t>αποκλείεται </a:t>
                      </a:r>
                      <a:endParaRPr lang="x-none" sz="1400" dirty="0"/>
                    </a:p>
                  </a:txBody>
                  <a:tcPr/>
                </a:tc>
                <a:tc>
                  <a:txBody>
                    <a:bodyPr/>
                    <a:lstStyle/>
                    <a:p>
                      <a:pPr algn="ctr"/>
                      <a:r>
                        <a:rPr lang="el-GR" sz="1400" dirty="0"/>
                        <a:t>πιθανώς</a:t>
                      </a:r>
                    </a:p>
                  </a:txBody>
                  <a:tcPr/>
                </a:tc>
                <a:extLst>
                  <a:ext uri="{0D108BD9-81ED-4DB2-BD59-A6C34878D82A}">
                    <a16:rowId xmlns="" xmlns:a16="http://schemas.microsoft.com/office/drawing/2014/main" val="1309545547"/>
                  </a:ext>
                </a:extLst>
              </a:tr>
              <a:tr h="329529">
                <a:tc>
                  <a:txBody>
                    <a:bodyPr/>
                    <a:lstStyle/>
                    <a:p>
                      <a:pPr algn="ctr"/>
                      <a:r>
                        <a:rPr lang="el-GR" sz="1400" dirty="0" err="1"/>
                        <a:t>Διατομικ</a:t>
                      </a:r>
                      <a:r>
                        <a:rPr lang="x-none" sz="1400" dirty="0"/>
                        <a:t>ή</a:t>
                      </a:r>
                      <a:r>
                        <a:rPr lang="el-GR" sz="1400" dirty="0"/>
                        <a:t> γωνία</a:t>
                      </a:r>
                      <a:endParaRPr lang="x-none" sz="1400" dirty="0"/>
                    </a:p>
                  </a:txBody>
                  <a:tcPr>
                    <a:solidFill>
                      <a:schemeClr val="accent6">
                        <a:lumMod val="40000"/>
                        <a:lumOff val="60000"/>
                      </a:schemeClr>
                    </a:solidFill>
                  </a:tcPr>
                </a:tc>
                <a:tc>
                  <a:txBody>
                    <a:bodyPr/>
                    <a:lstStyle/>
                    <a:p>
                      <a:pPr algn="ctr"/>
                      <a:r>
                        <a:rPr lang="el-GR" sz="1400" dirty="0"/>
                        <a:t>αυξημένη </a:t>
                      </a:r>
                      <a:endParaRPr lang="x-none" sz="1400" dirty="0"/>
                    </a:p>
                  </a:txBody>
                  <a:tcPr/>
                </a:tc>
                <a:tc>
                  <a:txBody>
                    <a:bodyPr/>
                    <a:lstStyle/>
                    <a:p>
                      <a:pPr algn="ctr"/>
                      <a:r>
                        <a:rPr lang="el-GR" sz="1400" dirty="0"/>
                        <a:t>μειωμένη</a:t>
                      </a:r>
                    </a:p>
                  </a:txBody>
                  <a:tcPr/>
                </a:tc>
                <a:extLst>
                  <a:ext uri="{0D108BD9-81ED-4DB2-BD59-A6C34878D82A}">
                    <a16:rowId xmlns="" xmlns:a16="http://schemas.microsoft.com/office/drawing/2014/main" val="1225041395"/>
                  </a:ext>
                </a:extLst>
              </a:tr>
              <a:tr h="460438">
                <a:tc>
                  <a:txBody>
                    <a:bodyPr/>
                    <a:lstStyle/>
                    <a:p>
                      <a:pPr algn="ctr"/>
                      <a:r>
                        <a:rPr lang="el-GR" sz="1400" dirty="0"/>
                        <a:t>Χειρουργική θεραπεία </a:t>
                      </a:r>
                      <a:endParaRPr lang="x-none" sz="1400" dirty="0"/>
                    </a:p>
                  </a:txBody>
                  <a:tcPr>
                    <a:solidFill>
                      <a:schemeClr val="accent6">
                        <a:lumMod val="40000"/>
                        <a:lumOff val="60000"/>
                      </a:schemeClr>
                    </a:solidFill>
                  </a:tcPr>
                </a:tc>
                <a:tc>
                  <a:txBody>
                    <a:bodyPr/>
                    <a:lstStyle/>
                    <a:p>
                      <a:pPr algn="ctr"/>
                      <a:r>
                        <a:rPr lang="el-GR" sz="1400" dirty="0"/>
                        <a:t>προώθηση </a:t>
                      </a:r>
                      <a:r>
                        <a:rPr lang="el-GR" sz="1400" dirty="0" smtClean="0"/>
                        <a:t>κάτω </a:t>
                      </a:r>
                      <a:endParaRPr lang="el-GR" sz="1400" dirty="0"/>
                    </a:p>
                    <a:p>
                      <a:pPr algn="ctr"/>
                      <a:r>
                        <a:rPr lang="el-GR" sz="1400" dirty="0"/>
                        <a:t>γνάθου</a:t>
                      </a:r>
                      <a:endParaRPr lang="x-none"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dirty="0"/>
                        <a:t>προώθηση </a:t>
                      </a:r>
                    </a:p>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dirty="0"/>
                        <a:t>άνω γνάθου</a:t>
                      </a:r>
                      <a:endParaRPr lang="x-none" sz="1400" dirty="0"/>
                    </a:p>
                    <a:p>
                      <a:pPr algn="ctr"/>
                      <a:endParaRPr lang="el-GR" sz="1400" dirty="0"/>
                    </a:p>
                  </a:txBody>
                  <a:tcPr/>
                </a:tc>
                <a:extLst>
                  <a:ext uri="{0D108BD9-81ED-4DB2-BD59-A6C34878D82A}">
                    <a16:rowId xmlns="" xmlns:a16="http://schemas.microsoft.com/office/drawing/2014/main" val="3624517310"/>
                  </a:ext>
                </a:extLst>
              </a:tr>
            </a:tbl>
          </a:graphicData>
        </a:graphic>
      </p:graphicFrame>
      <p:sp>
        <p:nvSpPr>
          <p:cNvPr id="12" name="TextBox 11">
            <a:extLst>
              <a:ext uri="{FF2B5EF4-FFF2-40B4-BE49-F238E27FC236}">
                <a16:creationId xmlns="" xmlns:a16="http://schemas.microsoft.com/office/drawing/2014/main" id="{4CA88579-C9F6-9643-A603-BF40DF13F98A}"/>
              </a:ext>
            </a:extLst>
          </p:cNvPr>
          <p:cNvSpPr txBox="1"/>
          <p:nvPr/>
        </p:nvSpPr>
        <p:spPr>
          <a:xfrm>
            <a:off x="3160547" y="1249560"/>
            <a:ext cx="913905" cy="307777"/>
          </a:xfrm>
          <a:prstGeom prst="rect">
            <a:avLst/>
          </a:prstGeom>
          <a:noFill/>
        </p:spPr>
        <p:txBody>
          <a:bodyPr wrap="square" rtlCol="0">
            <a:spAutoFit/>
          </a:bodyPr>
          <a:lstStyle/>
          <a:p>
            <a:r>
              <a:rPr lang="el-GR" sz="1400" dirty="0"/>
              <a:t>ασκήσεις </a:t>
            </a:r>
            <a:endParaRPr lang="x-none" sz="1400" dirty="0"/>
          </a:p>
        </p:txBody>
      </p:sp>
      <p:cxnSp>
        <p:nvCxnSpPr>
          <p:cNvPr id="13" name="Straight Connector 12">
            <a:extLst>
              <a:ext uri="{FF2B5EF4-FFF2-40B4-BE49-F238E27FC236}">
                <a16:creationId xmlns="" xmlns:a16="http://schemas.microsoft.com/office/drawing/2014/main" id="{6D934B31-16EC-8449-9478-1723F52E144B}"/>
              </a:ext>
            </a:extLst>
          </p:cNvPr>
          <p:cNvCxnSpPr>
            <a:cxnSpLocks/>
          </p:cNvCxnSpPr>
          <p:nvPr/>
        </p:nvCxnSpPr>
        <p:spPr>
          <a:xfrm>
            <a:off x="3100389" y="1604492"/>
            <a:ext cx="865959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 xmlns:am3d="http://schemas.microsoft.com/office/drawing/2017/model3d" Requires="am3d">
          <p:graphicFrame>
            <p:nvGraphicFramePr>
              <p:cNvPr id="15" name="3D Model 14" descr="Green checkmark">
                <a:extLst>
                  <a:ext uri="{FF2B5EF4-FFF2-40B4-BE49-F238E27FC236}">
                    <a16:creationId xmlns:a16="http://schemas.microsoft.com/office/drawing/2014/main" id="{9B42C26D-532A-454F-A426-6D30672E9FE0}"/>
                  </a:ext>
                </a:extLst>
              </p:cNvPr>
              <p:cNvGraphicFramePr>
                <a:graphicFrameLocks noChangeAspect="1"/>
              </p:cNvGraphicFramePr>
              <p:nvPr>
                <p:extLst>
                  <p:ext uri="{D42A27DB-BD31-4B8C-83A1-F6EECF244321}">
                    <p14:modId xmlns:p14="http://schemas.microsoft.com/office/powerpoint/2010/main" val="1545665824"/>
                  </p:ext>
                </p:extLst>
              </p:nvPr>
            </p:nvGraphicFramePr>
            <p:xfrm>
              <a:off x="11343319" y="1748375"/>
              <a:ext cx="501019" cy="423191"/>
            </p:xfrm>
            <a:graphic>
              <a:graphicData uri="http://schemas.microsoft.com/office/drawing/2017/model3d">
                <am3d:model3d r:embed="rId4">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5"/>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Green checkmark">
                <a:extLst>
                  <a:ext uri="{FF2B5EF4-FFF2-40B4-BE49-F238E27FC236}">
                    <a16:creationId xmlns="" xmlns:a16="http://schemas.microsoft.com/office/drawing/2014/main" id="{9B42C26D-532A-454F-A426-6D30672E9FE0}"/>
                  </a:ext>
                </a:extLst>
              </p:cNvPr>
              <p:cNvPicPr>
                <a:picLocks noGrp="1" noRot="1" noChangeAspect="1" noMove="1" noResize="1" noEditPoints="1" noAdjustHandles="1" noChangeArrowheads="1" noChangeShapeType="1" noCrop="1"/>
              </p:cNvPicPr>
              <p:nvPr/>
            </p:nvPicPr>
            <p:blipFill>
              <a:blip r:embed="rId6" cstate="email"/>
              <a:stretch>
                <a:fillRect/>
              </a:stretch>
            </p:blipFill>
            <p:spPr>
              <a:xfrm>
                <a:off x="11343319" y="1748375"/>
                <a:ext cx="501019" cy="423191"/>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16" name="3D Model 15" descr="Green checkmark">
                <a:extLst>
                  <a:ext uri="{FF2B5EF4-FFF2-40B4-BE49-F238E27FC236}">
                    <a16:creationId xmlns:a16="http://schemas.microsoft.com/office/drawing/2014/main" id="{934504EE-EABE-2648-A49C-D3B0A8CA069D}"/>
                  </a:ext>
                </a:extLst>
              </p:cNvPr>
              <p:cNvGraphicFramePr>
                <a:graphicFrameLocks noChangeAspect="1"/>
              </p:cNvGraphicFramePr>
              <p:nvPr>
                <p:extLst>
                  <p:ext uri="{D42A27DB-BD31-4B8C-83A1-F6EECF244321}">
                    <p14:modId xmlns:p14="http://schemas.microsoft.com/office/powerpoint/2010/main" val="1838773388"/>
                  </p:ext>
                </p:extLst>
              </p:nvPr>
            </p:nvGraphicFramePr>
            <p:xfrm>
              <a:off x="11344145" y="2036331"/>
              <a:ext cx="501019" cy="423191"/>
            </p:xfrm>
            <a:graphic>
              <a:graphicData uri="http://schemas.microsoft.com/office/drawing/2017/model3d">
                <am3d:model3d r:embed="rId4">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5"/>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Green checkmark">
                <a:extLst>
                  <a:ext uri="{FF2B5EF4-FFF2-40B4-BE49-F238E27FC236}">
                    <a16:creationId xmlns="" xmlns:a16="http://schemas.microsoft.com/office/drawing/2014/main" id="{934504EE-EABE-2648-A49C-D3B0A8CA069D}"/>
                  </a:ext>
                </a:extLst>
              </p:cNvPr>
              <p:cNvPicPr>
                <a:picLocks noGrp="1" noRot="1" noChangeAspect="1" noMove="1" noResize="1" noEditPoints="1" noAdjustHandles="1" noChangeArrowheads="1" noChangeShapeType="1" noCrop="1"/>
              </p:cNvPicPr>
              <p:nvPr/>
            </p:nvPicPr>
            <p:blipFill>
              <a:blip r:embed="rId6" cstate="email"/>
              <a:stretch>
                <a:fillRect/>
              </a:stretch>
            </p:blipFill>
            <p:spPr>
              <a:xfrm>
                <a:off x="11344145" y="2036331"/>
                <a:ext cx="501019" cy="423191"/>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17" name="3D Model 16" descr="Green checkmark">
                <a:extLst>
                  <a:ext uri="{FF2B5EF4-FFF2-40B4-BE49-F238E27FC236}">
                    <a16:creationId xmlns:a16="http://schemas.microsoft.com/office/drawing/2014/main" id="{69A661FE-63BB-234C-A6AF-8A82F2F8831A}"/>
                  </a:ext>
                </a:extLst>
              </p:cNvPr>
              <p:cNvGraphicFramePr>
                <a:graphicFrameLocks noChangeAspect="1"/>
              </p:cNvGraphicFramePr>
              <p:nvPr>
                <p:extLst>
                  <p:ext uri="{D42A27DB-BD31-4B8C-83A1-F6EECF244321}">
                    <p14:modId xmlns:p14="http://schemas.microsoft.com/office/powerpoint/2010/main" val="2458506331"/>
                  </p:ext>
                </p:extLst>
              </p:nvPr>
            </p:nvGraphicFramePr>
            <p:xfrm>
              <a:off x="11343318" y="2324287"/>
              <a:ext cx="501019" cy="423191"/>
            </p:xfrm>
            <a:graphic>
              <a:graphicData uri="http://schemas.microsoft.com/office/drawing/2017/model3d">
                <am3d:model3d r:embed="rId4">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5"/>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Green checkmark">
                <a:extLst>
                  <a:ext uri="{FF2B5EF4-FFF2-40B4-BE49-F238E27FC236}">
                    <a16:creationId xmlns="" xmlns:a16="http://schemas.microsoft.com/office/drawing/2014/main" id="{69A661FE-63BB-234C-A6AF-8A82F2F8831A}"/>
                  </a:ext>
                </a:extLst>
              </p:cNvPr>
              <p:cNvPicPr>
                <a:picLocks noGrp="1" noRot="1" noChangeAspect="1" noMove="1" noResize="1" noEditPoints="1" noAdjustHandles="1" noChangeArrowheads="1" noChangeShapeType="1" noCrop="1"/>
              </p:cNvPicPr>
              <p:nvPr/>
            </p:nvPicPr>
            <p:blipFill>
              <a:blip r:embed="rId6" cstate="email"/>
              <a:stretch>
                <a:fillRect/>
              </a:stretch>
            </p:blipFill>
            <p:spPr>
              <a:xfrm>
                <a:off x="11343318" y="2324287"/>
                <a:ext cx="501019" cy="423191"/>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18" name="3D Model 17" descr="Green checkmark">
                <a:extLst>
                  <a:ext uri="{FF2B5EF4-FFF2-40B4-BE49-F238E27FC236}">
                    <a16:creationId xmlns:a16="http://schemas.microsoft.com/office/drawing/2014/main" id="{D3596785-69B9-A341-81FD-546EDB162799}"/>
                  </a:ext>
                </a:extLst>
              </p:cNvPr>
              <p:cNvGraphicFramePr>
                <a:graphicFrameLocks noChangeAspect="1"/>
              </p:cNvGraphicFramePr>
              <p:nvPr>
                <p:extLst>
                  <p:ext uri="{D42A27DB-BD31-4B8C-83A1-F6EECF244321}">
                    <p14:modId xmlns:p14="http://schemas.microsoft.com/office/powerpoint/2010/main" val="3287407382"/>
                  </p:ext>
                </p:extLst>
              </p:nvPr>
            </p:nvGraphicFramePr>
            <p:xfrm>
              <a:off x="8418565" y="2710781"/>
              <a:ext cx="501019" cy="423191"/>
            </p:xfrm>
            <a:graphic>
              <a:graphicData uri="http://schemas.microsoft.com/office/drawing/2017/model3d">
                <am3d:model3d r:embed="rId4">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5"/>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Green checkmark">
                <a:extLst>
                  <a:ext uri="{FF2B5EF4-FFF2-40B4-BE49-F238E27FC236}">
                    <a16:creationId xmlns="" xmlns:a16="http://schemas.microsoft.com/office/drawing/2014/main" id="{D3596785-69B9-A341-81FD-546EDB162799}"/>
                  </a:ext>
                </a:extLst>
              </p:cNvPr>
              <p:cNvPicPr>
                <a:picLocks noGrp="1" noRot="1" noChangeAspect="1" noMove="1" noResize="1" noEditPoints="1" noAdjustHandles="1" noChangeArrowheads="1" noChangeShapeType="1" noCrop="1"/>
              </p:cNvPicPr>
              <p:nvPr/>
            </p:nvPicPr>
            <p:blipFill>
              <a:blip r:embed="rId6" cstate="email"/>
              <a:stretch>
                <a:fillRect/>
              </a:stretch>
            </p:blipFill>
            <p:spPr>
              <a:xfrm>
                <a:off x="8418565" y="2710781"/>
                <a:ext cx="501019" cy="423191"/>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19" name="3D Model 18" descr="Green checkmark">
                <a:extLst>
                  <a:ext uri="{FF2B5EF4-FFF2-40B4-BE49-F238E27FC236}">
                    <a16:creationId xmlns:a16="http://schemas.microsoft.com/office/drawing/2014/main" id="{C93BA9DC-53A6-304C-BEAF-DAE61681786C}"/>
                  </a:ext>
                </a:extLst>
              </p:cNvPr>
              <p:cNvGraphicFramePr>
                <a:graphicFrameLocks noChangeAspect="1"/>
              </p:cNvGraphicFramePr>
              <p:nvPr>
                <p:extLst>
                  <p:ext uri="{D42A27DB-BD31-4B8C-83A1-F6EECF244321}">
                    <p14:modId xmlns:p14="http://schemas.microsoft.com/office/powerpoint/2010/main" val="2114561855"/>
                  </p:ext>
                </p:extLst>
              </p:nvPr>
            </p:nvGraphicFramePr>
            <p:xfrm>
              <a:off x="11343317" y="3072942"/>
              <a:ext cx="501019" cy="423191"/>
            </p:xfrm>
            <a:graphic>
              <a:graphicData uri="http://schemas.microsoft.com/office/drawing/2017/model3d">
                <am3d:model3d r:embed="rId4">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5"/>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3D Model 18" descr="Green checkmark">
                <a:extLst>
                  <a:ext uri="{FF2B5EF4-FFF2-40B4-BE49-F238E27FC236}">
                    <a16:creationId xmlns="" xmlns:a16="http://schemas.microsoft.com/office/drawing/2014/main" id="{C93BA9DC-53A6-304C-BEAF-DAE61681786C}"/>
                  </a:ext>
                </a:extLst>
              </p:cNvPr>
              <p:cNvPicPr>
                <a:picLocks noGrp="1" noRot="1" noChangeAspect="1" noMove="1" noResize="1" noEditPoints="1" noAdjustHandles="1" noChangeArrowheads="1" noChangeShapeType="1" noCrop="1"/>
              </p:cNvPicPr>
              <p:nvPr/>
            </p:nvPicPr>
            <p:blipFill>
              <a:blip r:embed="rId6" cstate="email"/>
              <a:stretch>
                <a:fillRect/>
              </a:stretch>
            </p:blipFill>
            <p:spPr>
              <a:xfrm>
                <a:off x="11343317" y="3072942"/>
                <a:ext cx="501019" cy="423191"/>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20" name="3D Model 19" descr="Green checkmark">
                <a:extLst>
                  <a:ext uri="{FF2B5EF4-FFF2-40B4-BE49-F238E27FC236}">
                    <a16:creationId xmlns:a16="http://schemas.microsoft.com/office/drawing/2014/main" id="{7F8EDE73-B902-D24A-BA0A-3922CCF88494}"/>
                  </a:ext>
                </a:extLst>
              </p:cNvPr>
              <p:cNvGraphicFramePr>
                <a:graphicFrameLocks noChangeAspect="1"/>
              </p:cNvGraphicFramePr>
              <p:nvPr>
                <p:extLst>
                  <p:ext uri="{D42A27DB-BD31-4B8C-83A1-F6EECF244321}">
                    <p14:modId xmlns:p14="http://schemas.microsoft.com/office/powerpoint/2010/main" val="2999732926"/>
                  </p:ext>
                </p:extLst>
              </p:nvPr>
            </p:nvGraphicFramePr>
            <p:xfrm>
              <a:off x="11342491" y="3429000"/>
              <a:ext cx="501019" cy="423191"/>
            </p:xfrm>
            <a:graphic>
              <a:graphicData uri="http://schemas.microsoft.com/office/drawing/2017/model3d">
                <am3d:model3d r:embed="rId4">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5"/>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3D Model 19" descr="Green checkmark">
                <a:extLst>
                  <a:ext uri="{FF2B5EF4-FFF2-40B4-BE49-F238E27FC236}">
                    <a16:creationId xmlns="" xmlns:a16="http://schemas.microsoft.com/office/drawing/2014/main" id="{7F8EDE73-B902-D24A-BA0A-3922CCF88494}"/>
                  </a:ext>
                </a:extLst>
              </p:cNvPr>
              <p:cNvPicPr>
                <a:picLocks noGrp="1" noRot="1" noChangeAspect="1" noMove="1" noResize="1" noEditPoints="1" noAdjustHandles="1" noChangeArrowheads="1" noChangeShapeType="1" noCrop="1"/>
              </p:cNvPicPr>
              <p:nvPr/>
            </p:nvPicPr>
            <p:blipFill>
              <a:blip r:embed="rId6" cstate="email"/>
              <a:stretch>
                <a:fillRect/>
              </a:stretch>
            </p:blipFill>
            <p:spPr>
              <a:xfrm>
                <a:off x="11342491" y="3429000"/>
                <a:ext cx="501019" cy="423191"/>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21" name="3D Model 20" descr="Green checkmark">
                <a:extLst>
                  <a:ext uri="{FF2B5EF4-FFF2-40B4-BE49-F238E27FC236}">
                    <a16:creationId xmlns:a16="http://schemas.microsoft.com/office/drawing/2014/main" id="{DD31A63C-D8EE-6547-9974-5E1BE6020DE3}"/>
                  </a:ext>
                </a:extLst>
              </p:cNvPr>
              <p:cNvGraphicFramePr>
                <a:graphicFrameLocks noChangeAspect="1"/>
              </p:cNvGraphicFramePr>
              <p:nvPr>
                <p:extLst>
                  <p:ext uri="{D42A27DB-BD31-4B8C-83A1-F6EECF244321}">
                    <p14:modId xmlns:p14="http://schemas.microsoft.com/office/powerpoint/2010/main" val="3854874351"/>
                  </p:ext>
                </p:extLst>
              </p:nvPr>
            </p:nvGraphicFramePr>
            <p:xfrm>
              <a:off x="8418564" y="3716731"/>
              <a:ext cx="501019" cy="423191"/>
            </p:xfrm>
            <a:graphic>
              <a:graphicData uri="http://schemas.microsoft.com/office/drawing/2017/model3d">
                <am3d:model3d r:embed="rId4">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5"/>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3D Model 20" descr="Green checkmark">
                <a:extLst>
                  <a:ext uri="{FF2B5EF4-FFF2-40B4-BE49-F238E27FC236}">
                    <a16:creationId xmlns="" xmlns:a16="http://schemas.microsoft.com/office/drawing/2014/main" id="{DD31A63C-D8EE-6547-9974-5E1BE6020DE3}"/>
                  </a:ext>
                </a:extLst>
              </p:cNvPr>
              <p:cNvPicPr>
                <a:picLocks noGrp="1" noRot="1" noChangeAspect="1" noMove="1" noResize="1" noEditPoints="1" noAdjustHandles="1" noChangeArrowheads="1" noChangeShapeType="1" noCrop="1"/>
              </p:cNvPicPr>
              <p:nvPr/>
            </p:nvPicPr>
            <p:blipFill>
              <a:blip r:embed="rId6" cstate="email"/>
              <a:stretch>
                <a:fillRect/>
              </a:stretch>
            </p:blipFill>
            <p:spPr>
              <a:xfrm>
                <a:off x="8418564" y="3716731"/>
                <a:ext cx="501019" cy="423191"/>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22" name="3D Model 21" descr="Green checkmark">
                <a:extLst>
                  <a:ext uri="{FF2B5EF4-FFF2-40B4-BE49-F238E27FC236}">
                    <a16:creationId xmlns:a16="http://schemas.microsoft.com/office/drawing/2014/main" id="{7A46CBB6-B964-7040-94D1-A09EAAA57F80}"/>
                  </a:ext>
                </a:extLst>
              </p:cNvPr>
              <p:cNvGraphicFramePr>
                <a:graphicFrameLocks noChangeAspect="1"/>
              </p:cNvGraphicFramePr>
              <p:nvPr>
                <p:extLst>
                  <p:ext uri="{D42A27DB-BD31-4B8C-83A1-F6EECF244321}">
                    <p14:modId xmlns:p14="http://schemas.microsoft.com/office/powerpoint/2010/main" val="460704785"/>
                  </p:ext>
                </p:extLst>
              </p:nvPr>
            </p:nvGraphicFramePr>
            <p:xfrm>
              <a:off x="11342490" y="4043217"/>
              <a:ext cx="501019" cy="423191"/>
            </p:xfrm>
            <a:graphic>
              <a:graphicData uri="http://schemas.microsoft.com/office/drawing/2017/model3d">
                <am3d:model3d r:embed="rId4">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5"/>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3D Model 21" descr="Green checkmark">
                <a:extLst>
                  <a:ext uri="{FF2B5EF4-FFF2-40B4-BE49-F238E27FC236}">
                    <a16:creationId xmlns="" xmlns:a16="http://schemas.microsoft.com/office/drawing/2014/main" id="{7A46CBB6-B964-7040-94D1-A09EAAA57F80}"/>
                  </a:ext>
                </a:extLst>
              </p:cNvPr>
              <p:cNvPicPr>
                <a:picLocks noGrp="1" noRot="1" noChangeAspect="1" noMove="1" noResize="1" noEditPoints="1" noAdjustHandles="1" noChangeArrowheads="1" noChangeShapeType="1" noCrop="1"/>
              </p:cNvPicPr>
              <p:nvPr/>
            </p:nvPicPr>
            <p:blipFill>
              <a:blip r:embed="rId6" cstate="email"/>
              <a:stretch>
                <a:fillRect/>
              </a:stretch>
            </p:blipFill>
            <p:spPr>
              <a:xfrm>
                <a:off x="11342490" y="4043217"/>
                <a:ext cx="501019" cy="423191"/>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23" name="3D Model 22" descr="Green checkmark">
                <a:extLst>
                  <a:ext uri="{FF2B5EF4-FFF2-40B4-BE49-F238E27FC236}">
                    <a16:creationId xmlns:a16="http://schemas.microsoft.com/office/drawing/2014/main" id="{520D935C-2E80-BF43-BB47-8CE2D64557D5}"/>
                  </a:ext>
                </a:extLst>
              </p:cNvPr>
              <p:cNvGraphicFramePr>
                <a:graphicFrameLocks noChangeAspect="1"/>
              </p:cNvGraphicFramePr>
              <p:nvPr>
                <p:extLst>
                  <p:ext uri="{D42A27DB-BD31-4B8C-83A1-F6EECF244321}">
                    <p14:modId xmlns:p14="http://schemas.microsoft.com/office/powerpoint/2010/main" val="3297282801"/>
                  </p:ext>
                </p:extLst>
              </p:nvPr>
            </p:nvGraphicFramePr>
            <p:xfrm>
              <a:off x="8418564" y="4360165"/>
              <a:ext cx="501019" cy="423191"/>
            </p:xfrm>
            <a:graphic>
              <a:graphicData uri="http://schemas.microsoft.com/office/drawing/2017/model3d">
                <am3d:model3d r:embed="rId4">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5"/>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 Model 22" descr="Green checkmark">
                <a:extLst>
                  <a:ext uri="{FF2B5EF4-FFF2-40B4-BE49-F238E27FC236}">
                    <a16:creationId xmlns="" xmlns:a16="http://schemas.microsoft.com/office/drawing/2014/main" id="{520D935C-2E80-BF43-BB47-8CE2D64557D5}"/>
                  </a:ext>
                </a:extLst>
              </p:cNvPr>
              <p:cNvPicPr>
                <a:picLocks noGrp="1" noRot="1" noChangeAspect="1" noMove="1" noResize="1" noEditPoints="1" noAdjustHandles="1" noChangeArrowheads="1" noChangeShapeType="1" noCrop="1"/>
              </p:cNvPicPr>
              <p:nvPr/>
            </p:nvPicPr>
            <p:blipFill>
              <a:blip r:embed="rId6" cstate="email"/>
              <a:stretch>
                <a:fillRect/>
              </a:stretch>
            </p:blipFill>
            <p:spPr>
              <a:xfrm>
                <a:off x="8418564" y="4360165"/>
                <a:ext cx="501019" cy="423191"/>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24" name="3D Model 23" descr="Green checkmark">
                <a:extLst>
                  <a:ext uri="{FF2B5EF4-FFF2-40B4-BE49-F238E27FC236}">
                    <a16:creationId xmlns:a16="http://schemas.microsoft.com/office/drawing/2014/main" id="{06141FDD-A837-9245-976B-E64B0F837832}"/>
                  </a:ext>
                </a:extLst>
              </p:cNvPr>
              <p:cNvGraphicFramePr>
                <a:graphicFrameLocks noChangeAspect="1"/>
              </p:cNvGraphicFramePr>
              <p:nvPr>
                <p:extLst>
                  <p:ext uri="{D42A27DB-BD31-4B8C-83A1-F6EECF244321}">
                    <p14:modId xmlns:p14="http://schemas.microsoft.com/office/powerpoint/2010/main" val="1209053054"/>
                  </p:ext>
                </p:extLst>
              </p:nvPr>
            </p:nvGraphicFramePr>
            <p:xfrm>
              <a:off x="8418564" y="4715743"/>
              <a:ext cx="501019" cy="423191"/>
            </p:xfrm>
            <a:graphic>
              <a:graphicData uri="http://schemas.microsoft.com/office/drawing/2017/model3d">
                <am3d:model3d r:embed="rId4">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5"/>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descr="Green checkmark">
                <a:extLst>
                  <a:ext uri="{FF2B5EF4-FFF2-40B4-BE49-F238E27FC236}">
                    <a16:creationId xmlns="" xmlns:a16="http://schemas.microsoft.com/office/drawing/2014/main" id="{06141FDD-A837-9245-976B-E64B0F837832}"/>
                  </a:ext>
                </a:extLst>
              </p:cNvPr>
              <p:cNvPicPr>
                <a:picLocks noGrp="1" noRot="1" noChangeAspect="1" noMove="1" noResize="1" noEditPoints="1" noAdjustHandles="1" noChangeArrowheads="1" noChangeShapeType="1" noCrop="1"/>
              </p:cNvPicPr>
              <p:nvPr/>
            </p:nvPicPr>
            <p:blipFill>
              <a:blip r:embed="rId6" cstate="email"/>
              <a:stretch>
                <a:fillRect/>
              </a:stretch>
            </p:blipFill>
            <p:spPr>
              <a:xfrm>
                <a:off x="8418564" y="4715743"/>
                <a:ext cx="501019" cy="423191"/>
              </a:xfrm>
              <a:prstGeom prst="rect">
                <a:avLst/>
              </a:prstGeom>
            </p:spPr>
          </p:pic>
        </mc:Fallback>
      </mc:AlternateContent>
    </p:spTree>
    <p:extLst>
      <p:ext uri="{BB962C8B-B14F-4D97-AF65-F5344CB8AC3E}">
        <p14:creationId xmlns="" xmlns:p14="http://schemas.microsoft.com/office/powerpoint/2010/main" val="41587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Scale>
                                      <p:cBhvr>
                                        <p:cTn id="14"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6"/>
                                        </p:tgtEl>
                                        <p:attrNameLst>
                                          <p:attrName>ppt_x</p:attrName>
                                          <p:attrName>ppt_y</p:attrName>
                                        </p:attrNameLst>
                                      </p:cBhvr>
                                    </p:animMotion>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Scale>
                                      <p:cBhvr>
                                        <p:cTn id="2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7"/>
                                        </p:tgtEl>
                                        <p:attrNameLst>
                                          <p:attrName>ppt_x</p:attrName>
                                          <p:attrName>ppt_y</p:attrName>
                                        </p:attrNameLst>
                                      </p:cBhvr>
                                    </p:animMotion>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Scale>
                                      <p:cBhvr>
                                        <p:cTn id="28"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8"/>
                                        </p:tgtEl>
                                        <p:attrNameLst>
                                          <p:attrName>ppt_x</p:attrName>
                                          <p:attrName>ppt_y</p:attrName>
                                        </p:attrNameLst>
                                      </p:cBhvr>
                                    </p:animMotion>
                                    <p:animEffect transition="in" filter="fade">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Scale>
                                      <p:cBhvr>
                                        <p:cTn id="35"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19"/>
                                        </p:tgtEl>
                                        <p:attrNameLst>
                                          <p:attrName>ppt_x</p:attrName>
                                          <p:attrName>ppt_y</p:attrName>
                                        </p:attrNameLst>
                                      </p:cBhvr>
                                    </p:animMotion>
                                    <p:animEffect transition="in" filter="fade">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Scale>
                                      <p:cBhvr>
                                        <p:cTn id="42"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20"/>
                                        </p:tgtEl>
                                        <p:attrNameLst>
                                          <p:attrName>ppt_x</p:attrName>
                                          <p:attrName>ppt_y</p:attrName>
                                        </p:attrNameLst>
                                      </p:cBhvr>
                                    </p:animMotion>
                                    <p:animEffect transition="in" filter="fade">
                                      <p:cBhvr>
                                        <p:cTn id="44" dur="10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Scale>
                                      <p:cBhvr>
                                        <p:cTn id="49"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21"/>
                                        </p:tgtEl>
                                        <p:attrNameLst>
                                          <p:attrName>ppt_x</p:attrName>
                                          <p:attrName>ppt_y</p:attrName>
                                        </p:attrNameLst>
                                      </p:cBhvr>
                                    </p:animMotion>
                                    <p:animEffect transition="in" filter="fade">
                                      <p:cBhvr>
                                        <p:cTn id="51" dur="10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2" presetClass="entr" presetSubtype="0"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Scale>
                                      <p:cBhvr>
                                        <p:cTn id="56"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1000" decel="50000" fill="hold">
                                          <p:stCondLst>
                                            <p:cond delay="0"/>
                                          </p:stCondLst>
                                        </p:cTn>
                                        <p:tgtEl>
                                          <p:spTgt spid="22"/>
                                        </p:tgtEl>
                                        <p:attrNameLst>
                                          <p:attrName>ppt_x</p:attrName>
                                          <p:attrName>ppt_y</p:attrName>
                                        </p:attrNameLst>
                                      </p:cBhvr>
                                    </p:animMotion>
                                    <p:animEffect transition="in" filter="fade">
                                      <p:cBhvr>
                                        <p:cTn id="58" dur="10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52"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Scale>
                                      <p:cBhvr>
                                        <p:cTn id="63"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23"/>
                                        </p:tgtEl>
                                        <p:attrNameLst>
                                          <p:attrName>ppt_x</p:attrName>
                                          <p:attrName>ppt_y</p:attrName>
                                        </p:attrNameLst>
                                      </p:cBhvr>
                                    </p:animMotion>
                                    <p:animEffect transition="in" filter="fade">
                                      <p:cBhvr>
                                        <p:cTn id="65" dur="10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52" presetClass="entr" presetSubtype="0" fill="hold" nodeType="clickEffect">
                                  <p:stCondLst>
                                    <p:cond delay="0"/>
                                  </p:stCondLst>
                                  <p:childTnLst>
                                    <p:set>
                                      <p:cBhvr>
                                        <p:cTn id="69" dur="1" fill="hold">
                                          <p:stCondLst>
                                            <p:cond delay="0"/>
                                          </p:stCondLst>
                                        </p:cTn>
                                        <p:tgtEl>
                                          <p:spTgt spid="24"/>
                                        </p:tgtEl>
                                        <p:attrNameLst>
                                          <p:attrName>style.visibility</p:attrName>
                                        </p:attrNameLst>
                                      </p:cBhvr>
                                      <p:to>
                                        <p:strVal val="visible"/>
                                      </p:to>
                                    </p:set>
                                    <p:animScale>
                                      <p:cBhvr>
                                        <p:cTn id="70"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1" dur="1000" decel="50000" fill="hold">
                                          <p:stCondLst>
                                            <p:cond delay="0"/>
                                          </p:stCondLst>
                                        </p:cTn>
                                        <p:tgtEl>
                                          <p:spTgt spid="24"/>
                                        </p:tgtEl>
                                        <p:attrNameLst>
                                          <p:attrName>ppt_x</p:attrName>
                                          <p:attrName>ppt_y</p:attrName>
                                        </p:attrNameLst>
                                      </p:cBhvr>
                                    </p:animMotion>
                                    <p:animEffect transition="in" filter="fade">
                                      <p:cBhvr>
                                        <p:cTn id="7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B3AFB96-E16A-9C45-8F5B-5FC7359C7B7D}"/>
              </a:ext>
            </a:extLst>
          </p:cNvPr>
          <p:cNvSpPr txBox="1"/>
          <p:nvPr/>
        </p:nvSpPr>
        <p:spPr>
          <a:xfrm>
            <a:off x="1425742" y="800099"/>
            <a:ext cx="913905" cy="307777"/>
          </a:xfrm>
          <a:prstGeom prst="rect">
            <a:avLst/>
          </a:prstGeom>
          <a:noFill/>
        </p:spPr>
        <p:txBody>
          <a:bodyPr wrap="none" rtlCol="0">
            <a:spAutoFit/>
          </a:bodyPr>
          <a:lstStyle/>
          <a:p>
            <a:r>
              <a:rPr lang="el-GR" sz="1400" dirty="0"/>
              <a:t>ασκήσεις </a:t>
            </a:r>
            <a:endParaRPr lang="x-none" sz="1400" dirty="0"/>
          </a:p>
        </p:txBody>
      </p:sp>
      <p:pic>
        <p:nvPicPr>
          <p:cNvPr id="6" name="Picture 5">
            <a:extLst>
              <a:ext uri="{FF2B5EF4-FFF2-40B4-BE49-F238E27FC236}">
                <a16:creationId xmlns="" xmlns:a16="http://schemas.microsoft.com/office/drawing/2014/main" id="{FBE7087A-37F7-314A-B124-A7D6168A8778}"/>
              </a:ext>
            </a:extLst>
          </p:cNvPr>
          <p:cNvPicPr>
            <a:picLocks noChangeAspect="1"/>
          </p:cNvPicPr>
          <p:nvPr/>
        </p:nvPicPr>
        <p:blipFill rotWithShape="1">
          <a:blip r:embed="rId2" cstate="email"/>
          <a:srcRect/>
          <a:stretch/>
        </p:blipFill>
        <p:spPr>
          <a:xfrm>
            <a:off x="1365584" y="1251284"/>
            <a:ext cx="4264710" cy="5107405"/>
          </a:xfrm>
          <a:prstGeom prst="rect">
            <a:avLst/>
          </a:prstGeom>
        </p:spPr>
      </p:pic>
      <p:sp>
        <p:nvSpPr>
          <p:cNvPr id="7" name="TextBox 6">
            <a:extLst>
              <a:ext uri="{FF2B5EF4-FFF2-40B4-BE49-F238E27FC236}">
                <a16:creationId xmlns="" xmlns:a16="http://schemas.microsoft.com/office/drawing/2014/main" id="{E4472790-2EA9-3346-BC12-554D6D020909}"/>
              </a:ext>
            </a:extLst>
          </p:cNvPr>
          <p:cNvSpPr txBox="1"/>
          <p:nvPr/>
        </p:nvSpPr>
        <p:spPr>
          <a:xfrm>
            <a:off x="6533147" y="3007895"/>
            <a:ext cx="2263825" cy="369332"/>
          </a:xfrm>
          <a:prstGeom prst="rect">
            <a:avLst/>
          </a:prstGeom>
          <a:noFill/>
        </p:spPr>
        <p:txBody>
          <a:bodyPr wrap="none" rtlCol="0">
            <a:spAutoFit/>
          </a:bodyPr>
          <a:lstStyle/>
          <a:p>
            <a:r>
              <a:rPr lang="el-GR" dirty="0"/>
              <a:t>ΙΙ τάξη ,1</a:t>
            </a:r>
            <a:r>
              <a:rPr lang="el-GR" baseline="30000" dirty="0"/>
              <a:t>η</a:t>
            </a:r>
            <a:r>
              <a:rPr lang="el-GR" dirty="0"/>
              <a:t>  κατηγορία</a:t>
            </a:r>
            <a:endParaRPr lang="x-none" dirty="0"/>
          </a:p>
        </p:txBody>
      </p:sp>
      <p:sp>
        <p:nvSpPr>
          <p:cNvPr id="8" name="TextBox 7">
            <a:extLst>
              <a:ext uri="{FF2B5EF4-FFF2-40B4-BE49-F238E27FC236}">
                <a16:creationId xmlns="" xmlns:a16="http://schemas.microsoft.com/office/drawing/2014/main" id="{D1ED1310-8F25-D64E-A788-C1445E8A9179}"/>
              </a:ext>
            </a:extLst>
          </p:cNvPr>
          <p:cNvSpPr txBox="1"/>
          <p:nvPr/>
        </p:nvSpPr>
        <p:spPr>
          <a:xfrm>
            <a:off x="6561708" y="3620320"/>
            <a:ext cx="2231701" cy="369332"/>
          </a:xfrm>
          <a:prstGeom prst="rect">
            <a:avLst/>
          </a:prstGeom>
          <a:noFill/>
        </p:spPr>
        <p:txBody>
          <a:bodyPr wrap="none" rtlCol="0">
            <a:spAutoFit/>
          </a:bodyPr>
          <a:lstStyle/>
          <a:p>
            <a:r>
              <a:rPr lang="el-GR" dirty="0"/>
              <a:t>ΙΙ τάξη ,2</a:t>
            </a:r>
            <a:r>
              <a:rPr lang="el-GR" baseline="30000" dirty="0"/>
              <a:t>η</a:t>
            </a:r>
            <a:r>
              <a:rPr lang="el-GR" dirty="0"/>
              <a:t>  κατηγορία</a:t>
            </a:r>
            <a:endParaRPr lang="x-none" dirty="0"/>
          </a:p>
        </p:txBody>
      </p:sp>
      <p:cxnSp>
        <p:nvCxnSpPr>
          <p:cNvPr id="10" name="Straight Connector 9">
            <a:extLst>
              <a:ext uri="{FF2B5EF4-FFF2-40B4-BE49-F238E27FC236}">
                <a16:creationId xmlns="" xmlns:a16="http://schemas.microsoft.com/office/drawing/2014/main" id="{20E3AF89-F90E-3B44-A3C5-58C8ADA78C76}"/>
              </a:ext>
            </a:extLst>
          </p:cNvPr>
          <p:cNvCxnSpPr/>
          <p:nvPr/>
        </p:nvCxnSpPr>
        <p:spPr>
          <a:xfrm>
            <a:off x="1365584" y="1155031"/>
            <a:ext cx="418699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 xmlns:am3d="http://schemas.microsoft.com/office/drawing/2017/model3d" Requires="am3d">
          <p:graphicFrame>
            <p:nvGraphicFramePr>
              <p:cNvPr id="9" name="3D Model 8" descr="Green checkmark">
                <a:extLst>
                  <a:ext uri="{FF2B5EF4-FFF2-40B4-BE49-F238E27FC236}">
                    <a16:creationId xmlns:a16="http://schemas.microsoft.com/office/drawing/2014/main" id="{8A71B9F1-10C4-684B-9A06-EBF86EF0145D}"/>
                  </a:ext>
                </a:extLst>
              </p:cNvPr>
              <p:cNvGraphicFramePr>
                <a:graphicFrameLocks noChangeAspect="1"/>
              </p:cNvGraphicFramePr>
              <p:nvPr>
                <p:extLst>
                  <p:ext uri="{D42A27DB-BD31-4B8C-83A1-F6EECF244321}">
                    <p14:modId xmlns:p14="http://schemas.microsoft.com/office/powerpoint/2010/main" val="1994747409"/>
                  </p:ext>
                </p:extLst>
              </p:nvPr>
            </p:nvGraphicFramePr>
            <p:xfrm>
              <a:off x="6156432" y="2954036"/>
              <a:ext cx="501019" cy="423191"/>
            </p:xfrm>
            <a:graphic>
              <a:graphicData uri="http://schemas.microsoft.com/office/drawing/2017/model3d">
                <am3d:model3d r:embed="rId3">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4"/>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Green checkmark">
                <a:extLst>
                  <a:ext uri="{FF2B5EF4-FFF2-40B4-BE49-F238E27FC236}">
                    <a16:creationId xmlns="" xmlns:a16="http://schemas.microsoft.com/office/drawing/2014/main" id="{8A71B9F1-10C4-684B-9A06-EBF86EF0145D}"/>
                  </a:ext>
                </a:extLst>
              </p:cNvPr>
              <p:cNvPicPr>
                <a:picLocks noGrp="1" noRot="1" noChangeAspect="1" noMove="1" noResize="1" noEditPoints="1" noAdjustHandles="1" noChangeArrowheads="1" noChangeShapeType="1" noCrop="1"/>
              </p:cNvPicPr>
              <p:nvPr/>
            </p:nvPicPr>
            <p:blipFill>
              <a:blip r:embed="rId5" cstate="email"/>
              <a:stretch>
                <a:fillRect/>
              </a:stretch>
            </p:blipFill>
            <p:spPr>
              <a:xfrm>
                <a:off x="6156432" y="2954036"/>
                <a:ext cx="501019" cy="423191"/>
              </a:xfrm>
              <a:prstGeom prst="rect">
                <a:avLst/>
              </a:prstGeom>
            </p:spPr>
          </p:pic>
        </mc:Fallback>
      </mc:AlternateContent>
    </p:spTree>
    <p:extLst>
      <p:ext uri="{BB962C8B-B14F-4D97-AF65-F5344CB8AC3E}">
        <p14:creationId xmlns="" xmlns:p14="http://schemas.microsoft.com/office/powerpoint/2010/main" val="264448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B3AFB96-E16A-9C45-8F5B-5FC7359C7B7D}"/>
              </a:ext>
            </a:extLst>
          </p:cNvPr>
          <p:cNvSpPr txBox="1"/>
          <p:nvPr/>
        </p:nvSpPr>
        <p:spPr>
          <a:xfrm>
            <a:off x="641510" y="2104555"/>
            <a:ext cx="913905" cy="307777"/>
          </a:xfrm>
          <a:prstGeom prst="rect">
            <a:avLst/>
          </a:prstGeom>
          <a:noFill/>
        </p:spPr>
        <p:txBody>
          <a:bodyPr wrap="none" rtlCol="0">
            <a:spAutoFit/>
          </a:bodyPr>
          <a:lstStyle/>
          <a:p>
            <a:r>
              <a:rPr lang="el-GR" sz="1400" dirty="0"/>
              <a:t>ασκήσεις </a:t>
            </a:r>
            <a:endParaRPr lang="x-none" sz="1400" dirty="0"/>
          </a:p>
        </p:txBody>
      </p:sp>
      <p:cxnSp>
        <p:nvCxnSpPr>
          <p:cNvPr id="10" name="Straight Connector 9">
            <a:extLst>
              <a:ext uri="{FF2B5EF4-FFF2-40B4-BE49-F238E27FC236}">
                <a16:creationId xmlns="" xmlns:a16="http://schemas.microsoft.com/office/drawing/2014/main" id="{20E3AF89-F90E-3B44-A3C5-58C8ADA78C76}"/>
              </a:ext>
            </a:extLst>
          </p:cNvPr>
          <p:cNvCxnSpPr>
            <a:cxnSpLocks/>
          </p:cNvCxnSpPr>
          <p:nvPr/>
        </p:nvCxnSpPr>
        <p:spPr>
          <a:xfrm>
            <a:off x="743778" y="2412332"/>
            <a:ext cx="506627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 xmlns:a16="http://schemas.microsoft.com/office/drawing/2014/main" id="{17EEDAC3-832B-1B46-9A11-42577C796522}"/>
              </a:ext>
            </a:extLst>
          </p:cNvPr>
          <p:cNvSpPr txBox="1"/>
          <p:nvPr/>
        </p:nvSpPr>
        <p:spPr>
          <a:xfrm>
            <a:off x="7796463" y="2493513"/>
            <a:ext cx="2228495" cy="369332"/>
          </a:xfrm>
          <a:prstGeom prst="rect">
            <a:avLst/>
          </a:prstGeom>
          <a:noFill/>
        </p:spPr>
        <p:txBody>
          <a:bodyPr wrap="none" rtlCol="0">
            <a:spAutoFit/>
          </a:bodyPr>
          <a:lstStyle/>
          <a:p>
            <a:r>
              <a:rPr lang="el-GR" dirty="0"/>
              <a:t>ΙΙ </a:t>
            </a:r>
            <a:r>
              <a:rPr lang="el-GR" dirty="0" smtClean="0"/>
              <a:t>Τάξη </a:t>
            </a:r>
            <a:r>
              <a:rPr lang="el-GR" dirty="0"/>
              <a:t>,1</a:t>
            </a:r>
            <a:r>
              <a:rPr lang="el-GR" baseline="30000" dirty="0"/>
              <a:t>η</a:t>
            </a:r>
            <a:r>
              <a:rPr lang="el-GR" dirty="0"/>
              <a:t>  </a:t>
            </a:r>
            <a:r>
              <a:rPr lang="el-GR" dirty="0" smtClean="0"/>
              <a:t>κατηγορία</a:t>
            </a:r>
            <a:endParaRPr lang="el-GR" dirty="0"/>
          </a:p>
        </p:txBody>
      </p:sp>
      <p:sp>
        <p:nvSpPr>
          <p:cNvPr id="12" name="TextBox 11">
            <a:extLst>
              <a:ext uri="{FF2B5EF4-FFF2-40B4-BE49-F238E27FC236}">
                <a16:creationId xmlns="" xmlns:a16="http://schemas.microsoft.com/office/drawing/2014/main" id="{FCD3281D-72E1-9248-A634-F76F5D5C5A4D}"/>
              </a:ext>
            </a:extLst>
          </p:cNvPr>
          <p:cNvSpPr txBox="1"/>
          <p:nvPr/>
        </p:nvSpPr>
        <p:spPr>
          <a:xfrm>
            <a:off x="7828587" y="2914618"/>
            <a:ext cx="2244845" cy="369332"/>
          </a:xfrm>
          <a:prstGeom prst="rect">
            <a:avLst/>
          </a:prstGeom>
          <a:noFill/>
        </p:spPr>
        <p:txBody>
          <a:bodyPr wrap="none" rtlCol="0">
            <a:spAutoFit/>
          </a:bodyPr>
          <a:lstStyle/>
          <a:p>
            <a:r>
              <a:rPr lang="el-GR" dirty="0"/>
              <a:t>ΙΙ </a:t>
            </a:r>
            <a:r>
              <a:rPr lang="el-GR" dirty="0" smtClean="0"/>
              <a:t>Τάξη </a:t>
            </a:r>
            <a:r>
              <a:rPr lang="el-GR" dirty="0"/>
              <a:t>,2</a:t>
            </a:r>
            <a:r>
              <a:rPr lang="el-GR" baseline="30000" dirty="0"/>
              <a:t>η</a:t>
            </a:r>
            <a:r>
              <a:rPr lang="el-GR" dirty="0"/>
              <a:t>  </a:t>
            </a:r>
            <a:r>
              <a:rPr lang="el-GR" dirty="0" smtClean="0"/>
              <a:t>κατηγορία</a:t>
            </a:r>
            <a:endParaRPr lang="el-GR" dirty="0"/>
          </a:p>
        </p:txBody>
      </p:sp>
      <p:sp>
        <p:nvSpPr>
          <p:cNvPr id="13" name="TextBox 12">
            <a:extLst>
              <a:ext uri="{FF2B5EF4-FFF2-40B4-BE49-F238E27FC236}">
                <a16:creationId xmlns="" xmlns:a16="http://schemas.microsoft.com/office/drawing/2014/main" id="{CC690218-EB56-A246-B892-D10B88E810BD}"/>
              </a:ext>
            </a:extLst>
          </p:cNvPr>
          <p:cNvSpPr txBox="1"/>
          <p:nvPr/>
        </p:nvSpPr>
        <p:spPr>
          <a:xfrm>
            <a:off x="7796463" y="3437992"/>
            <a:ext cx="1635641" cy="369332"/>
          </a:xfrm>
          <a:prstGeom prst="rect">
            <a:avLst/>
          </a:prstGeom>
          <a:noFill/>
        </p:spPr>
        <p:txBody>
          <a:bodyPr wrap="none" rtlCol="0">
            <a:spAutoFit/>
          </a:bodyPr>
          <a:lstStyle/>
          <a:p>
            <a:r>
              <a:rPr lang="el-GR" dirty="0"/>
              <a:t>Τάξη γομφίων</a:t>
            </a:r>
            <a:r>
              <a:rPr lang="en-US" dirty="0"/>
              <a:t>;</a:t>
            </a:r>
            <a:endParaRPr lang="x-none" dirty="0"/>
          </a:p>
        </p:txBody>
      </p:sp>
      <p:sp>
        <p:nvSpPr>
          <p:cNvPr id="14" name="TextBox 13">
            <a:extLst>
              <a:ext uri="{FF2B5EF4-FFF2-40B4-BE49-F238E27FC236}">
                <a16:creationId xmlns="" xmlns:a16="http://schemas.microsoft.com/office/drawing/2014/main" id="{102C4A6B-65CF-C846-B8B2-CD6CA4B3D1D1}"/>
              </a:ext>
            </a:extLst>
          </p:cNvPr>
          <p:cNvSpPr txBox="1"/>
          <p:nvPr/>
        </p:nvSpPr>
        <p:spPr>
          <a:xfrm>
            <a:off x="7796463" y="3807324"/>
            <a:ext cx="1984454" cy="369332"/>
          </a:xfrm>
          <a:prstGeom prst="rect">
            <a:avLst/>
          </a:prstGeom>
          <a:noFill/>
        </p:spPr>
        <p:txBody>
          <a:bodyPr wrap="none" rtlCol="0">
            <a:spAutoFit/>
          </a:bodyPr>
          <a:lstStyle/>
          <a:p>
            <a:r>
              <a:rPr lang="el-GR" dirty="0"/>
              <a:t>Τάξη κυνοδόντων</a:t>
            </a:r>
            <a:r>
              <a:rPr lang="en-US" dirty="0"/>
              <a:t>;</a:t>
            </a:r>
            <a:endParaRPr lang="x-none" dirty="0"/>
          </a:p>
        </p:txBody>
      </p:sp>
      <p:pic>
        <p:nvPicPr>
          <p:cNvPr id="7" name="Picture 6">
            <a:extLst>
              <a:ext uri="{FF2B5EF4-FFF2-40B4-BE49-F238E27FC236}">
                <a16:creationId xmlns="" xmlns:a16="http://schemas.microsoft.com/office/drawing/2014/main" id="{4DAA4638-EEBD-9045-9556-C05133C47D0A}"/>
              </a:ext>
            </a:extLst>
          </p:cNvPr>
          <p:cNvPicPr>
            <a:picLocks noChangeAspect="1"/>
          </p:cNvPicPr>
          <p:nvPr/>
        </p:nvPicPr>
        <p:blipFill rotWithShape="1">
          <a:blip r:embed="rId2" cstate="email"/>
          <a:srcRect/>
          <a:stretch/>
        </p:blipFill>
        <p:spPr>
          <a:xfrm flipH="1">
            <a:off x="743778" y="2493513"/>
            <a:ext cx="5066278" cy="1870973"/>
          </a:xfrm>
          <a:prstGeom prst="rect">
            <a:avLst/>
          </a:prstGeom>
        </p:spPr>
      </p:pic>
      <mc:AlternateContent xmlns:mc="http://schemas.openxmlformats.org/markup-compatibility/2006">
        <mc:Choice xmlns="" xmlns:am3d="http://schemas.microsoft.com/office/drawing/2017/model3d" Requires="am3d">
          <p:graphicFrame>
            <p:nvGraphicFramePr>
              <p:cNvPr id="15" name="3D Model 14" descr="Green checkmark">
                <a:extLst>
                  <a:ext uri="{FF2B5EF4-FFF2-40B4-BE49-F238E27FC236}">
                    <a16:creationId xmlns:a16="http://schemas.microsoft.com/office/drawing/2014/main" id="{E83C93C3-7674-E34C-9D2A-8A25A5746C03}"/>
                  </a:ext>
                </a:extLst>
              </p:cNvPr>
              <p:cNvGraphicFramePr>
                <a:graphicFrameLocks noChangeAspect="1"/>
              </p:cNvGraphicFramePr>
              <p:nvPr>
                <p:extLst>
                  <p:ext uri="{D42A27DB-BD31-4B8C-83A1-F6EECF244321}">
                    <p14:modId xmlns:p14="http://schemas.microsoft.com/office/powerpoint/2010/main" val="2725966545"/>
                  </p:ext>
                </p:extLst>
              </p:nvPr>
            </p:nvGraphicFramePr>
            <p:xfrm>
              <a:off x="7295444" y="2914618"/>
              <a:ext cx="501019" cy="423191"/>
            </p:xfrm>
            <a:graphic>
              <a:graphicData uri="http://schemas.microsoft.com/office/drawing/2017/model3d">
                <am3d:model3d r:embed="rId3">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4"/>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Green checkmark">
                <a:extLst>
                  <a:ext uri="{FF2B5EF4-FFF2-40B4-BE49-F238E27FC236}">
                    <a16:creationId xmlns="" xmlns:a16="http://schemas.microsoft.com/office/drawing/2014/main" id="{E83C93C3-7674-E34C-9D2A-8A25A5746C03}"/>
                  </a:ext>
                </a:extLst>
              </p:cNvPr>
              <p:cNvPicPr>
                <a:picLocks noGrp="1" noRot="1" noChangeAspect="1" noMove="1" noResize="1" noEditPoints="1" noAdjustHandles="1" noChangeArrowheads="1" noChangeShapeType="1" noCrop="1"/>
              </p:cNvPicPr>
              <p:nvPr/>
            </p:nvPicPr>
            <p:blipFill>
              <a:blip r:embed="rId5" cstate="email"/>
              <a:stretch>
                <a:fillRect/>
              </a:stretch>
            </p:blipFill>
            <p:spPr>
              <a:xfrm>
                <a:off x="7295444" y="2914618"/>
                <a:ext cx="501019" cy="423191"/>
              </a:xfrm>
              <a:prstGeom prst="rect">
                <a:avLst/>
              </a:prstGeom>
            </p:spPr>
          </p:pic>
        </mc:Fallback>
      </mc:AlternateContent>
      <p:sp>
        <p:nvSpPr>
          <p:cNvPr id="9" name="TextBox 8">
            <a:extLst>
              <a:ext uri="{FF2B5EF4-FFF2-40B4-BE49-F238E27FC236}">
                <a16:creationId xmlns="" xmlns:a16="http://schemas.microsoft.com/office/drawing/2014/main" id="{24185107-3A15-364D-ACDA-002CEDBD4E4B}"/>
              </a:ext>
            </a:extLst>
          </p:cNvPr>
          <p:cNvSpPr txBox="1"/>
          <p:nvPr/>
        </p:nvSpPr>
        <p:spPr>
          <a:xfrm>
            <a:off x="794084" y="4638174"/>
            <a:ext cx="3342453" cy="369332"/>
          </a:xfrm>
          <a:prstGeom prst="rect">
            <a:avLst/>
          </a:prstGeom>
          <a:noFill/>
        </p:spPr>
        <p:txBody>
          <a:bodyPr wrap="none" rtlCol="0">
            <a:spAutoFit/>
          </a:bodyPr>
          <a:lstStyle/>
          <a:p>
            <a:r>
              <a:rPr lang="x-none" dirty="0"/>
              <a:t>II </a:t>
            </a:r>
            <a:r>
              <a:rPr lang="el-GR" dirty="0"/>
              <a:t>Τάξη γομφίων και κυνοδόντων</a:t>
            </a:r>
            <a:endParaRPr lang="x-none" dirty="0"/>
          </a:p>
        </p:txBody>
      </p:sp>
    </p:spTree>
    <p:extLst>
      <p:ext uri="{BB962C8B-B14F-4D97-AF65-F5344CB8AC3E}">
        <p14:creationId xmlns="" xmlns:p14="http://schemas.microsoft.com/office/powerpoint/2010/main" val="253011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AF7BCAD-9A34-4E41-BF6B-130DD02BA787}"/>
              </a:ext>
            </a:extLst>
          </p:cNvPr>
          <p:cNvPicPr>
            <a:picLocks noChangeAspect="1"/>
          </p:cNvPicPr>
          <p:nvPr/>
        </p:nvPicPr>
        <p:blipFill>
          <a:blip r:embed="rId2" cstate="email"/>
          <a:stretch>
            <a:fillRect/>
          </a:stretch>
        </p:blipFill>
        <p:spPr>
          <a:xfrm>
            <a:off x="1319344" y="102412"/>
            <a:ext cx="9553311" cy="6148426"/>
          </a:xfrm>
          <a:prstGeom prst="rect">
            <a:avLst/>
          </a:prstGeom>
        </p:spPr>
      </p:pic>
      <p:sp>
        <p:nvSpPr>
          <p:cNvPr id="9" name="Rectangle 8">
            <a:extLst>
              <a:ext uri="{FF2B5EF4-FFF2-40B4-BE49-F238E27FC236}">
                <a16:creationId xmlns="" xmlns:a16="http://schemas.microsoft.com/office/drawing/2014/main" id="{6EF975C0-A8FE-8B43-AD9D-C8488524ED07}"/>
              </a:ext>
            </a:extLst>
          </p:cNvPr>
          <p:cNvSpPr/>
          <p:nvPr/>
        </p:nvSpPr>
        <p:spPr>
          <a:xfrm>
            <a:off x="1629459" y="5831610"/>
            <a:ext cx="8933080" cy="1084912"/>
          </a:xfrm>
          <a:prstGeom prst="rect">
            <a:avLst/>
          </a:prstGeom>
        </p:spPr>
        <p:txBody>
          <a:bodyPr wrap="square">
            <a:spAutoFit/>
          </a:bodyPr>
          <a:lstStyle/>
          <a:p>
            <a:r>
              <a:rPr lang="el-GR" sz="1050" dirty="0">
                <a:latin typeface="Helvetica" pitchFamily="2" charset="0"/>
              </a:rPr>
              <a:t/>
            </a:r>
            <a:br>
              <a:rPr lang="el-GR" sz="1050" dirty="0">
                <a:latin typeface="Helvetica" pitchFamily="2" charset="0"/>
              </a:rPr>
            </a:br>
            <a:endParaRPr lang="el-GR" sz="1050" dirty="0">
              <a:latin typeface="Helvetica" pitchFamily="2" charset="0"/>
            </a:endParaRPr>
          </a:p>
          <a:p>
            <a:pPr algn="ctr"/>
            <a:r>
              <a:rPr lang="el-GR" sz="1100" dirty="0"/>
              <a:t>Μεταβολές στις σκελετικές σχέσεις στο κατακόρυφο επίπεδο και στη απόκλιση των άνω κεντρικών τομέων, ατόμων με σύγκλειση Ι Τάξης και ατόμων με σύγκλειση ΙΙ Τάξης, 2ης κατηγορίας, ηλικίας μεταξύ 6 και 19 ετών </a:t>
            </a:r>
            <a:endParaRPr lang="en-US" sz="1100" dirty="0"/>
          </a:p>
          <a:p>
            <a:pPr algn="ctr"/>
            <a:r>
              <a:rPr lang="el-GR" sz="1100" dirty="0"/>
              <a:t>(</a:t>
            </a:r>
            <a:r>
              <a:rPr lang="en-GB" sz="1100" dirty="0"/>
              <a:t>Barbosa LA. Longitudinal growth evaluation of untreated subjects with Class II, division 2, malocclusion. Masters thesis, Saint Louis University, 2012)</a:t>
            </a:r>
          </a:p>
          <a:p>
            <a:pPr algn="just"/>
            <a:endParaRPr lang="en-GB" sz="1050" dirty="0">
              <a:effectLst/>
              <a:latin typeface="Helvetica" pitchFamily="2" charset="0"/>
            </a:endParaRPr>
          </a:p>
        </p:txBody>
      </p:sp>
    </p:spTree>
    <p:extLst>
      <p:ext uri="{BB962C8B-B14F-4D97-AF65-F5344CB8AC3E}">
        <p14:creationId xmlns="" xmlns:p14="http://schemas.microsoft.com/office/powerpoint/2010/main" val="211686767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B3AFB96-E16A-9C45-8F5B-5FC7359C7B7D}"/>
              </a:ext>
            </a:extLst>
          </p:cNvPr>
          <p:cNvSpPr txBox="1"/>
          <p:nvPr/>
        </p:nvSpPr>
        <p:spPr>
          <a:xfrm>
            <a:off x="1485900" y="1881188"/>
            <a:ext cx="913905" cy="307777"/>
          </a:xfrm>
          <a:prstGeom prst="rect">
            <a:avLst/>
          </a:prstGeom>
          <a:noFill/>
        </p:spPr>
        <p:txBody>
          <a:bodyPr wrap="square" rtlCol="0">
            <a:spAutoFit/>
          </a:bodyPr>
          <a:lstStyle/>
          <a:p>
            <a:r>
              <a:rPr lang="el-GR" sz="1400" dirty="0"/>
              <a:t>ασκήσεις </a:t>
            </a:r>
            <a:endParaRPr lang="x-none" sz="1400" dirty="0"/>
          </a:p>
        </p:txBody>
      </p:sp>
      <p:sp>
        <p:nvSpPr>
          <p:cNvPr id="7" name="TextBox 6">
            <a:extLst>
              <a:ext uri="{FF2B5EF4-FFF2-40B4-BE49-F238E27FC236}">
                <a16:creationId xmlns="" xmlns:a16="http://schemas.microsoft.com/office/drawing/2014/main" id="{E4472790-2EA9-3346-BC12-554D6D020909}"/>
              </a:ext>
            </a:extLst>
          </p:cNvPr>
          <p:cNvSpPr txBox="1"/>
          <p:nvPr/>
        </p:nvSpPr>
        <p:spPr>
          <a:xfrm>
            <a:off x="7255042" y="2587522"/>
            <a:ext cx="2230419" cy="369332"/>
          </a:xfrm>
          <a:prstGeom prst="rect">
            <a:avLst/>
          </a:prstGeom>
          <a:noFill/>
        </p:spPr>
        <p:txBody>
          <a:bodyPr wrap="none" rtlCol="0">
            <a:spAutoFit/>
          </a:bodyPr>
          <a:lstStyle/>
          <a:p>
            <a:r>
              <a:rPr lang="el-GR" dirty="0"/>
              <a:t>ΙΙ </a:t>
            </a:r>
            <a:r>
              <a:rPr lang="el-GR" dirty="0" smtClean="0"/>
              <a:t>Τάξη </a:t>
            </a:r>
            <a:r>
              <a:rPr lang="el-GR" dirty="0"/>
              <a:t>,1</a:t>
            </a:r>
            <a:r>
              <a:rPr lang="el-GR" baseline="30000" dirty="0"/>
              <a:t>η</a:t>
            </a:r>
            <a:r>
              <a:rPr lang="el-GR" dirty="0"/>
              <a:t>  κατηγορία</a:t>
            </a:r>
            <a:endParaRPr lang="x-none" dirty="0"/>
          </a:p>
        </p:txBody>
      </p:sp>
      <p:sp>
        <p:nvSpPr>
          <p:cNvPr id="8" name="TextBox 7">
            <a:extLst>
              <a:ext uri="{FF2B5EF4-FFF2-40B4-BE49-F238E27FC236}">
                <a16:creationId xmlns="" xmlns:a16="http://schemas.microsoft.com/office/drawing/2014/main" id="{D1ED1310-8F25-D64E-A788-C1445E8A9179}"/>
              </a:ext>
            </a:extLst>
          </p:cNvPr>
          <p:cNvSpPr txBox="1"/>
          <p:nvPr/>
        </p:nvSpPr>
        <p:spPr>
          <a:xfrm>
            <a:off x="7287166" y="3008627"/>
            <a:ext cx="2244845" cy="369332"/>
          </a:xfrm>
          <a:prstGeom prst="rect">
            <a:avLst/>
          </a:prstGeom>
          <a:noFill/>
        </p:spPr>
        <p:txBody>
          <a:bodyPr wrap="none" rtlCol="0">
            <a:spAutoFit/>
          </a:bodyPr>
          <a:lstStyle/>
          <a:p>
            <a:r>
              <a:rPr lang="el-GR" dirty="0"/>
              <a:t>ΙΙ </a:t>
            </a:r>
            <a:r>
              <a:rPr lang="el-GR" dirty="0" smtClean="0"/>
              <a:t>Τάξη </a:t>
            </a:r>
            <a:r>
              <a:rPr lang="el-GR" dirty="0"/>
              <a:t>,2</a:t>
            </a:r>
            <a:r>
              <a:rPr lang="el-GR" baseline="30000" dirty="0"/>
              <a:t>η</a:t>
            </a:r>
            <a:r>
              <a:rPr lang="el-GR" dirty="0"/>
              <a:t>  κατηγορία</a:t>
            </a:r>
            <a:endParaRPr lang="x-none" dirty="0"/>
          </a:p>
        </p:txBody>
      </p:sp>
      <p:cxnSp>
        <p:nvCxnSpPr>
          <p:cNvPr id="10" name="Straight Connector 9">
            <a:extLst>
              <a:ext uri="{FF2B5EF4-FFF2-40B4-BE49-F238E27FC236}">
                <a16:creationId xmlns="" xmlns:a16="http://schemas.microsoft.com/office/drawing/2014/main" id="{20E3AF89-F90E-3B44-A3C5-58C8ADA78C76}"/>
              </a:ext>
            </a:extLst>
          </p:cNvPr>
          <p:cNvCxnSpPr>
            <a:cxnSpLocks/>
          </p:cNvCxnSpPr>
          <p:nvPr/>
        </p:nvCxnSpPr>
        <p:spPr>
          <a:xfrm>
            <a:off x="1425742" y="2236120"/>
            <a:ext cx="437949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 xmlns:a16="http://schemas.microsoft.com/office/drawing/2014/main" id="{09F4EC57-51FC-F743-855D-28F64316FB6E}"/>
              </a:ext>
            </a:extLst>
          </p:cNvPr>
          <p:cNvPicPr>
            <a:picLocks noChangeAspect="1"/>
          </p:cNvPicPr>
          <p:nvPr/>
        </p:nvPicPr>
        <p:blipFill rotWithShape="1">
          <a:blip r:embed="rId2" cstate="email"/>
          <a:srcRect/>
          <a:stretch/>
        </p:blipFill>
        <p:spPr>
          <a:xfrm flipH="1">
            <a:off x="1425742" y="2352808"/>
            <a:ext cx="4433637" cy="2381619"/>
          </a:xfrm>
          <a:prstGeom prst="rect">
            <a:avLst/>
          </a:prstGeom>
        </p:spPr>
      </p:pic>
      <p:sp>
        <p:nvSpPr>
          <p:cNvPr id="2" name="TextBox 1">
            <a:extLst>
              <a:ext uri="{FF2B5EF4-FFF2-40B4-BE49-F238E27FC236}">
                <a16:creationId xmlns="" xmlns:a16="http://schemas.microsoft.com/office/drawing/2014/main" id="{DF041356-C8A1-7244-B8F6-0D20402F85A7}"/>
              </a:ext>
            </a:extLst>
          </p:cNvPr>
          <p:cNvSpPr txBox="1"/>
          <p:nvPr/>
        </p:nvSpPr>
        <p:spPr>
          <a:xfrm>
            <a:off x="7255042" y="3532001"/>
            <a:ext cx="1635641" cy="369332"/>
          </a:xfrm>
          <a:prstGeom prst="rect">
            <a:avLst/>
          </a:prstGeom>
          <a:noFill/>
        </p:spPr>
        <p:txBody>
          <a:bodyPr wrap="none" rtlCol="0">
            <a:spAutoFit/>
          </a:bodyPr>
          <a:lstStyle/>
          <a:p>
            <a:r>
              <a:rPr lang="el-GR" dirty="0"/>
              <a:t>Τάξη γομφίων</a:t>
            </a:r>
            <a:r>
              <a:rPr lang="en-US" dirty="0"/>
              <a:t>;</a:t>
            </a:r>
            <a:endParaRPr lang="x-none" dirty="0"/>
          </a:p>
        </p:txBody>
      </p:sp>
      <p:sp>
        <p:nvSpPr>
          <p:cNvPr id="11" name="TextBox 10">
            <a:extLst>
              <a:ext uri="{FF2B5EF4-FFF2-40B4-BE49-F238E27FC236}">
                <a16:creationId xmlns="" xmlns:a16="http://schemas.microsoft.com/office/drawing/2014/main" id="{088D5FDC-D210-2447-A80C-93B547ABE0A2}"/>
              </a:ext>
            </a:extLst>
          </p:cNvPr>
          <p:cNvSpPr txBox="1"/>
          <p:nvPr/>
        </p:nvSpPr>
        <p:spPr>
          <a:xfrm>
            <a:off x="7255042" y="3901333"/>
            <a:ext cx="1984454" cy="369332"/>
          </a:xfrm>
          <a:prstGeom prst="rect">
            <a:avLst/>
          </a:prstGeom>
          <a:noFill/>
        </p:spPr>
        <p:txBody>
          <a:bodyPr wrap="none" rtlCol="0">
            <a:spAutoFit/>
          </a:bodyPr>
          <a:lstStyle/>
          <a:p>
            <a:r>
              <a:rPr lang="el-GR" dirty="0"/>
              <a:t>Τάξη κυνοδόντων</a:t>
            </a:r>
            <a:r>
              <a:rPr lang="en-US" dirty="0"/>
              <a:t>;</a:t>
            </a:r>
            <a:endParaRPr lang="x-none" dirty="0"/>
          </a:p>
        </p:txBody>
      </p:sp>
      <mc:AlternateContent xmlns:mc="http://schemas.openxmlformats.org/markup-compatibility/2006">
        <mc:Choice xmlns="" xmlns:am3d="http://schemas.microsoft.com/office/drawing/2017/model3d" Requires="am3d">
          <p:graphicFrame>
            <p:nvGraphicFramePr>
              <p:cNvPr id="12" name="3D Model 11" descr="Green checkmark">
                <a:extLst>
                  <a:ext uri="{FF2B5EF4-FFF2-40B4-BE49-F238E27FC236}">
                    <a16:creationId xmlns:a16="http://schemas.microsoft.com/office/drawing/2014/main" id="{EE0E060D-3EE9-C741-AB8B-DAD1BE0F8908}"/>
                  </a:ext>
                </a:extLst>
              </p:cNvPr>
              <p:cNvGraphicFramePr>
                <a:graphicFrameLocks noChangeAspect="1"/>
              </p:cNvGraphicFramePr>
              <p:nvPr>
                <p:extLst>
                  <p:ext uri="{D42A27DB-BD31-4B8C-83A1-F6EECF244321}">
                    <p14:modId xmlns:p14="http://schemas.microsoft.com/office/powerpoint/2010/main" val="917756219"/>
                  </p:ext>
                </p:extLst>
              </p:nvPr>
            </p:nvGraphicFramePr>
            <p:xfrm>
              <a:off x="6754023" y="2506734"/>
              <a:ext cx="501019" cy="423191"/>
            </p:xfrm>
            <a:graphic>
              <a:graphicData uri="http://schemas.microsoft.com/office/drawing/2017/model3d">
                <am3d:model3d r:embed="rId3">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4"/>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Green checkmark">
                <a:extLst>
                  <a:ext uri="{FF2B5EF4-FFF2-40B4-BE49-F238E27FC236}">
                    <a16:creationId xmlns="" xmlns:a16="http://schemas.microsoft.com/office/drawing/2014/main" id="{EE0E060D-3EE9-C741-AB8B-DAD1BE0F8908}"/>
                  </a:ext>
                </a:extLst>
              </p:cNvPr>
              <p:cNvPicPr>
                <a:picLocks noGrp="1" noRot="1" noChangeAspect="1" noMove="1" noResize="1" noEditPoints="1" noAdjustHandles="1" noChangeArrowheads="1" noChangeShapeType="1" noCrop="1"/>
              </p:cNvPicPr>
              <p:nvPr/>
            </p:nvPicPr>
            <p:blipFill>
              <a:blip r:embed="rId5" cstate="email"/>
              <a:stretch>
                <a:fillRect/>
              </a:stretch>
            </p:blipFill>
            <p:spPr>
              <a:xfrm>
                <a:off x="6754023" y="2506734"/>
                <a:ext cx="501019" cy="423191"/>
              </a:xfrm>
              <a:prstGeom prst="rect">
                <a:avLst/>
              </a:prstGeom>
            </p:spPr>
          </p:pic>
        </mc:Fallback>
      </mc:AlternateContent>
      <p:sp>
        <p:nvSpPr>
          <p:cNvPr id="13" name="TextBox 12">
            <a:extLst>
              <a:ext uri="{FF2B5EF4-FFF2-40B4-BE49-F238E27FC236}">
                <a16:creationId xmlns="" xmlns:a16="http://schemas.microsoft.com/office/drawing/2014/main" id="{7B215A07-8261-3E4E-AD63-9E44006F459F}"/>
              </a:ext>
            </a:extLst>
          </p:cNvPr>
          <p:cNvSpPr txBox="1"/>
          <p:nvPr/>
        </p:nvSpPr>
        <p:spPr>
          <a:xfrm>
            <a:off x="1335505" y="4851114"/>
            <a:ext cx="3342453" cy="369332"/>
          </a:xfrm>
          <a:prstGeom prst="rect">
            <a:avLst/>
          </a:prstGeom>
          <a:noFill/>
        </p:spPr>
        <p:txBody>
          <a:bodyPr wrap="none" rtlCol="0">
            <a:spAutoFit/>
          </a:bodyPr>
          <a:lstStyle/>
          <a:p>
            <a:r>
              <a:rPr lang="x-none" dirty="0"/>
              <a:t>II </a:t>
            </a:r>
            <a:r>
              <a:rPr lang="el-GR" dirty="0"/>
              <a:t>Τάξη γομφίων και κυνοδόντων</a:t>
            </a:r>
            <a:endParaRPr lang="x-none" dirty="0"/>
          </a:p>
        </p:txBody>
      </p:sp>
    </p:spTree>
    <p:extLst>
      <p:ext uri="{BB962C8B-B14F-4D97-AF65-F5344CB8AC3E}">
        <p14:creationId xmlns="" xmlns:p14="http://schemas.microsoft.com/office/powerpoint/2010/main" val="384128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Scale>
                                      <p:cBhvr>
                                        <p:cTn id="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
                                        </p:tgtEl>
                                        <p:attrNameLst>
                                          <p:attrName>ppt_x</p:attrName>
                                          <p:attrName>ppt_y</p:attrName>
                                        </p:attrNameLst>
                                      </p:cBhvr>
                                    </p:animMotion>
                                    <p:animEffect transition="in" filter="fade">
                                      <p:cBhvr>
                                        <p:cTn id="9" dur="1000"/>
                                        <p:tgtEl>
                                          <p:spTgt spid="12"/>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B3AFB96-E16A-9C45-8F5B-5FC7359C7B7D}"/>
              </a:ext>
            </a:extLst>
          </p:cNvPr>
          <p:cNvSpPr txBox="1"/>
          <p:nvPr/>
        </p:nvSpPr>
        <p:spPr>
          <a:xfrm>
            <a:off x="1419032" y="505326"/>
            <a:ext cx="913905" cy="307777"/>
          </a:xfrm>
          <a:prstGeom prst="rect">
            <a:avLst/>
          </a:prstGeom>
          <a:noFill/>
        </p:spPr>
        <p:txBody>
          <a:bodyPr wrap="none" rtlCol="0">
            <a:spAutoFit/>
          </a:bodyPr>
          <a:lstStyle/>
          <a:p>
            <a:r>
              <a:rPr lang="el-GR" sz="1400" dirty="0"/>
              <a:t>ασκήσεις </a:t>
            </a:r>
            <a:endParaRPr lang="x-none" sz="1400" dirty="0"/>
          </a:p>
        </p:txBody>
      </p:sp>
      <p:sp>
        <p:nvSpPr>
          <p:cNvPr id="7" name="TextBox 6">
            <a:extLst>
              <a:ext uri="{FF2B5EF4-FFF2-40B4-BE49-F238E27FC236}">
                <a16:creationId xmlns="" xmlns:a16="http://schemas.microsoft.com/office/drawing/2014/main" id="{E4472790-2EA9-3346-BC12-554D6D020909}"/>
              </a:ext>
            </a:extLst>
          </p:cNvPr>
          <p:cNvSpPr txBox="1"/>
          <p:nvPr/>
        </p:nvSpPr>
        <p:spPr>
          <a:xfrm>
            <a:off x="6533147" y="3033295"/>
            <a:ext cx="2228495" cy="369332"/>
          </a:xfrm>
          <a:prstGeom prst="rect">
            <a:avLst/>
          </a:prstGeom>
          <a:noFill/>
        </p:spPr>
        <p:txBody>
          <a:bodyPr wrap="none" rtlCol="0">
            <a:spAutoFit/>
          </a:bodyPr>
          <a:lstStyle/>
          <a:p>
            <a:r>
              <a:rPr lang="el-GR" dirty="0"/>
              <a:t>ΙΙ </a:t>
            </a:r>
            <a:r>
              <a:rPr lang="el-GR" dirty="0" smtClean="0"/>
              <a:t>Τάξη </a:t>
            </a:r>
            <a:r>
              <a:rPr lang="el-GR" dirty="0"/>
              <a:t>,1</a:t>
            </a:r>
            <a:r>
              <a:rPr lang="el-GR" baseline="30000" dirty="0"/>
              <a:t>η</a:t>
            </a:r>
            <a:r>
              <a:rPr lang="el-GR" dirty="0"/>
              <a:t>  κατηγορία</a:t>
            </a:r>
            <a:endParaRPr lang="x-none" dirty="0"/>
          </a:p>
        </p:txBody>
      </p:sp>
      <p:sp>
        <p:nvSpPr>
          <p:cNvPr id="8" name="TextBox 7">
            <a:extLst>
              <a:ext uri="{FF2B5EF4-FFF2-40B4-BE49-F238E27FC236}">
                <a16:creationId xmlns="" xmlns:a16="http://schemas.microsoft.com/office/drawing/2014/main" id="{D1ED1310-8F25-D64E-A788-C1445E8A9179}"/>
              </a:ext>
            </a:extLst>
          </p:cNvPr>
          <p:cNvSpPr txBox="1"/>
          <p:nvPr/>
        </p:nvSpPr>
        <p:spPr>
          <a:xfrm>
            <a:off x="6533147" y="3454400"/>
            <a:ext cx="2244845" cy="369332"/>
          </a:xfrm>
          <a:prstGeom prst="rect">
            <a:avLst/>
          </a:prstGeom>
          <a:noFill/>
        </p:spPr>
        <p:txBody>
          <a:bodyPr wrap="none" rtlCol="0">
            <a:spAutoFit/>
          </a:bodyPr>
          <a:lstStyle/>
          <a:p>
            <a:r>
              <a:rPr lang="el-GR" dirty="0"/>
              <a:t>ΙΙ </a:t>
            </a:r>
            <a:r>
              <a:rPr lang="el-GR" dirty="0" smtClean="0"/>
              <a:t>Τάξη </a:t>
            </a:r>
            <a:r>
              <a:rPr lang="el-GR" dirty="0"/>
              <a:t>,2</a:t>
            </a:r>
            <a:r>
              <a:rPr lang="el-GR" baseline="30000" dirty="0"/>
              <a:t>η</a:t>
            </a:r>
            <a:r>
              <a:rPr lang="el-GR" dirty="0"/>
              <a:t>  κατηγορία</a:t>
            </a:r>
            <a:endParaRPr lang="x-none" dirty="0"/>
          </a:p>
        </p:txBody>
      </p:sp>
      <p:cxnSp>
        <p:nvCxnSpPr>
          <p:cNvPr id="10" name="Straight Connector 9">
            <a:extLst>
              <a:ext uri="{FF2B5EF4-FFF2-40B4-BE49-F238E27FC236}">
                <a16:creationId xmlns="" xmlns:a16="http://schemas.microsoft.com/office/drawing/2014/main" id="{20E3AF89-F90E-3B44-A3C5-58C8ADA78C76}"/>
              </a:ext>
            </a:extLst>
          </p:cNvPr>
          <p:cNvCxnSpPr/>
          <p:nvPr/>
        </p:nvCxnSpPr>
        <p:spPr>
          <a:xfrm>
            <a:off x="1358874" y="860258"/>
            <a:ext cx="418699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CDA2BFB9-5A08-CD44-A8BD-128BFF01B9DF}"/>
              </a:ext>
            </a:extLst>
          </p:cNvPr>
          <p:cNvPicPr>
            <a:picLocks noChangeAspect="1"/>
          </p:cNvPicPr>
          <p:nvPr/>
        </p:nvPicPr>
        <p:blipFill rotWithShape="1">
          <a:blip r:embed="rId2" cstate="email">
            <a:extLst>
              <a:ext uri="{BEBA8EAE-BF5A-486C-A8C5-ECC9F3942E4B}">
                <a14:imgProps xmlns="" xmlns:a14="http://schemas.microsoft.com/office/drawing/2010/main">
                  <a14:imgLayer r:embed="rId3">
                    <a14:imgEffect>
                      <a14:saturation sat="33000"/>
                    </a14:imgEffect>
                  </a14:imgLayer>
                </a14:imgProps>
              </a:ext>
            </a:extLst>
          </a:blip>
          <a:srcRect/>
          <a:stretch/>
        </p:blipFill>
        <p:spPr>
          <a:xfrm>
            <a:off x="1365584" y="933734"/>
            <a:ext cx="4173570" cy="2547039"/>
          </a:xfrm>
          <a:prstGeom prst="rect">
            <a:avLst/>
          </a:prstGeom>
        </p:spPr>
      </p:pic>
      <p:sp>
        <p:nvSpPr>
          <p:cNvPr id="3" name="TextBox 2">
            <a:extLst>
              <a:ext uri="{FF2B5EF4-FFF2-40B4-BE49-F238E27FC236}">
                <a16:creationId xmlns="" xmlns:a16="http://schemas.microsoft.com/office/drawing/2014/main" id="{8FBC5A85-E8CE-C042-A1E1-75A8282E8999}"/>
              </a:ext>
            </a:extLst>
          </p:cNvPr>
          <p:cNvSpPr txBox="1"/>
          <p:nvPr/>
        </p:nvSpPr>
        <p:spPr>
          <a:xfrm>
            <a:off x="6565271" y="2663963"/>
            <a:ext cx="743024" cy="369332"/>
          </a:xfrm>
          <a:prstGeom prst="rect">
            <a:avLst/>
          </a:prstGeom>
          <a:noFill/>
        </p:spPr>
        <p:txBody>
          <a:bodyPr wrap="none" rtlCol="0">
            <a:spAutoFit/>
          </a:bodyPr>
          <a:lstStyle/>
          <a:p>
            <a:r>
              <a:rPr lang="el-GR" dirty="0"/>
              <a:t>Ι Τάξη</a:t>
            </a:r>
            <a:endParaRPr lang="x-none" dirty="0"/>
          </a:p>
        </p:txBody>
      </p:sp>
      <p:pic>
        <p:nvPicPr>
          <p:cNvPr id="9" name="Picture 8">
            <a:extLst>
              <a:ext uri="{FF2B5EF4-FFF2-40B4-BE49-F238E27FC236}">
                <a16:creationId xmlns="" xmlns:a16="http://schemas.microsoft.com/office/drawing/2014/main" id="{89C46289-E761-9F40-8238-7599EDC5EE8E}"/>
              </a:ext>
            </a:extLst>
          </p:cNvPr>
          <p:cNvPicPr>
            <a:picLocks noChangeAspect="1"/>
          </p:cNvPicPr>
          <p:nvPr/>
        </p:nvPicPr>
        <p:blipFill rotWithShape="1">
          <a:blip r:embed="rId4" cstate="email"/>
          <a:srcRect/>
          <a:stretch/>
        </p:blipFill>
        <p:spPr>
          <a:xfrm>
            <a:off x="1365585" y="3668549"/>
            <a:ext cx="4186990" cy="2136862"/>
          </a:xfrm>
          <a:prstGeom prst="rect">
            <a:avLst/>
          </a:prstGeom>
        </p:spPr>
      </p:pic>
      <mc:AlternateContent xmlns:mc="http://schemas.openxmlformats.org/markup-compatibility/2006">
        <mc:Choice xmlns="" xmlns:am3d="http://schemas.microsoft.com/office/drawing/2017/model3d" Requires="am3d">
          <p:graphicFrame>
            <p:nvGraphicFramePr>
              <p:cNvPr id="12" name="3D Model 11" descr="Green checkmark">
                <a:extLst>
                  <a:ext uri="{FF2B5EF4-FFF2-40B4-BE49-F238E27FC236}">
                    <a16:creationId xmlns:a16="http://schemas.microsoft.com/office/drawing/2014/main" id="{19037627-A054-7844-844F-39B608AB3FE9}"/>
                  </a:ext>
                </a:extLst>
              </p:cNvPr>
              <p:cNvGraphicFramePr>
                <a:graphicFrameLocks noChangeAspect="1"/>
              </p:cNvGraphicFramePr>
              <p:nvPr>
                <p:extLst>
                  <p:ext uri="{D42A27DB-BD31-4B8C-83A1-F6EECF244321}">
                    <p14:modId xmlns:p14="http://schemas.microsoft.com/office/powerpoint/2010/main" val="2330694222"/>
                  </p:ext>
                </p:extLst>
              </p:nvPr>
            </p:nvGraphicFramePr>
            <p:xfrm>
              <a:off x="6070875" y="3400541"/>
              <a:ext cx="501019" cy="423191"/>
            </p:xfrm>
            <a:graphic>
              <a:graphicData uri="http://schemas.microsoft.com/office/drawing/2017/model3d">
                <am3d:model3d r:embed="rId5">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6"/>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Green checkmark">
                <a:extLst>
                  <a:ext uri="{FF2B5EF4-FFF2-40B4-BE49-F238E27FC236}">
                    <a16:creationId xmlns="" xmlns:a16="http://schemas.microsoft.com/office/drawing/2014/main" id="{19037627-A054-7844-844F-39B608AB3FE9}"/>
                  </a:ext>
                </a:extLst>
              </p:cNvPr>
              <p:cNvPicPr>
                <a:picLocks noGrp="1" noRot="1" noChangeAspect="1" noMove="1" noResize="1" noEditPoints="1" noAdjustHandles="1" noChangeArrowheads="1" noChangeShapeType="1" noCrop="1"/>
              </p:cNvPicPr>
              <p:nvPr/>
            </p:nvPicPr>
            <p:blipFill>
              <a:blip r:embed="rId7" cstate="email"/>
              <a:stretch>
                <a:fillRect/>
              </a:stretch>
            </p:blipFill>
            <p:spPr>
              <a:xfrm>
                <a:off x="6070875" y="3400541"/>
                <a:ext cx="501019" cy="423191"/>
              </a:xfrm>
              <a:prstGeom prst="rect">
                <a:avLst/>
              </a:prstGeom>
            </p:spPr>
          </p:pic>
        </mc:Fallback>
      </mc:AlternateContent>
    </p:spTree>
    <p:extLst>
      <p:ext uri="{BB962C8B-B14F-4D97-AF65-F5344CB8AC3E}">
        <p14:creationId xmlns="" xmlns:p14="http://schemas.microsoft.com/office/powerpoint/2010/main" val="1424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5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Scale>
                                      <p:cBhvr>
                                        <p:cTn id="11"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2"/>
                                        </p:tgtEl>
                                        <p:attrNameLst>
                                          <p:attrName>ppt_x</p:attrName>
                                          <p:attrName>ppt_y</p:attrName>
                                        </p:attrNameLst>
                                      </p:cBhvr>
                                    </p:animMotion>
                                    <p:animEffect transition="in" filter="fade">
                                      <p:cBhvr>
                                        <p:cTn id="1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Untitled-3.jpg"/>
          <p:cNvPicPr>
            <a:picLocks noChangeAspect="1"/>
          </p:cNvPicPr>
          <p:nvPr/>
        </p:nvPicPr>
        <p:blipFill>
          <a:blip r:embed="rId2" cstate="email"/>
          <a:stretch>
            <a:fillRect/>
          </a:stretch>
        </p:blipFill>
        <p:spPr>
          <a:xfrm>
            <a:off x="1365584" y="1391416"/>
            <a:ext cx="1785354" cy="4673029"/>
          </a:xfrm>
          <a:prstGeom prst="rect">
            <a:avLst/>
          </a:prstGeom>
        </p:spPr>
      </p:pic>
      <p:sp>
        <p:nvSpPr>
          <p:cNvPr id="4" name="TextBox 3">
            <a:extLst>
              <a:ext uri="{FF2B5EF4-FFF2-40B4-BE49-F238E27FC236}">
                <a16:creationId xmlns="" xmlns:a16="http://schemas.microsoft.com/office/drawing/2014/main" id="{4B3AFB96-E16A-9C45-8F5B-5FC7359C7B7D}"/>
              </a:ext>
            </a:extLst>
          </p:cNvPr>
          <p:cNvSpPr txBox="1"/>
          <p:nvPr/>
        </p:nvSpPr>
        <p:spPr>
          <a:xfrm>
            <a:off x="1425742" y="523374"/>
            <a:ext cx="913905" cy="307777"/>
          </a:xfrm>
          <a:prstGeom prst="rect">
            <a:avLst/>
          </a:prstGeom>
          <a:noFill/>
        </p:spPr>
        <p:txBody>
          <a:bodyPr wrap="square" rtlCol="0">
            <a:spAutoFit/>
          </a:bodyPr>
          <a:lstStyle/>
          <a:p>
            <a:r>
              <a:rPr lang="el-GR" sz="1400" dirty="0"/>
              <a:t>ασκήσεις </a:t>
            </a:r>
            <a:endParaRPr lang="x-none" sz="1400" dirty="0"/>
          </a:p>
        </p:txBody>
      </p:sp>
      <p:sp>
        <p:nvSpPr>
          <p:cNvPr id="7" name="TextBox 6">
            <a:extLst>
              <a:ext uri="{FF2B5EF4-FFF2-40B4-BE49-F238E27FC236}">
                <a16:creationId xmlns="" xmlns:a16="http://schemas.microsoft.com/office/drawing/2014/main" id="{E4472790-2EA9-3346-BC12-554D6D020909}"/>
              </a:ext>
            </a:extLst>
          </p:cNvPr>
          <p:cNvSpPr txBox="1"/>
          <p:nvPr/>
        </p:nvSpPr>
        <p:spPr>
          <a:xfrm>
            <a:off x="6430879" y="1530754"/>
            <a:ext cx="2267800" cy="369332"/>
          </a:xfrm>
          <a:prstGeom prst="rect">
            <a:avLst/>
          </a:prstGeom>
          <a:noFill/>
        </p:spPr>
        <p:txBody>
          <a:bodyPr wrap="none" rtlCol="0">
            <a:spAutoFit/>
          </a:bodyPr>
          <a:lstStyle/>
          <a:p>
            <a:r>
              <a:rPr lang="el-GR" dirty="0"/>
              <a:t>κατατομή προσώπου</a:t>
            </a:r>
            <a:endParaRPr lang="x-none" dirty="0"/>
          </a:p>
        </p:txBody>
      </p:sp>
      <p:sp>
        <p:nvSpPr>
          <p:cNvPr id="8" name="TextBox 7">
            <a:extLst>
              <a:ext uri="{FF2B5EF4-FFF2-40B4-BE49-F238E27FC236}">
                <a16:creationId xmlns="" xmlns:a16="http://schemas.microsoft.com/office/drawing/2014/main" id="{D1ED1310-8F25-D64E-A788-C1445E8A9179}"/>
              </a:ext>
            </a:extLst>
          </p:cNvPr>
          <p:cNvSpPr txBox="1"/>
          <p:nvPr/>
        </p:nvSpPr>
        <p:spPr>
          <a:xfrm>
            <a:off x="6571287" y="2268140"/>
            <a:ext cx="788999" cy="369332"/>
          </a:xfrm>
          <a:prstGeom prst="rect">
            <a:avLst/>
          </a:prstGeom>
          <a:noFill/>
        </p:spPr>
        <p:txBody>
          <a:bodyPr wrap="none" rtlCol="0">
            <a:spAutoFit/>
          </a:bodyPr>
          <a:lstStyle/>
          <a:p>
            <a:r>
              <a:rPr lang="el-GR" dirty="0"/>
              <a:t>κυρτή</a:t>
            </a:r>
            <a:endParaRPr lang="x-none" dirty="0"/>
          </a:p>
        </p:txBody>
      </p:sp>
      <p:cxnSp>
        <p:nvCxnSpPr>
          <p:cNvPr id="10" name="Straight Connector 9">
            <a:extLst>
              <a:ext uri="{FF2B5EF4-FFF2-40B4-BE49-F238E27FC236}">
                <a16:creationId xmlns="" xmlns:a16="http://schemas.microsoft.com/office/drawing/2014/main" id="{20E3AF89-F90E-3B44-A3C5-58C8ADA78C76}"/>
              </a:ext>
            </a:extLst>
          </p:cNvPr>
          <p:cNvCxnSpPr>
            <a:cxnSpLocks/>
          </p:cNvCxnSpPr>
          <p:nvPr/>
        </p:nvCxnSpPr>
        <p:spPr>
          <a:xfrm>
            <a:off x="1365584" y="878306"/>
            <a:ext cx="198521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DF041356-C8A1-7244-B8F6-0D20402F85A7}"/>
              </a:ext>
            </a:extLst>
          </p:cNvPr>
          <p:cNvSpPr txBox="1"/>
          <p:nvPr/>
        </p:nvSpPr>
        <p:spPr>
          <a:xfrm>
            <a:off x="6571287" y="2637472"/>
            <a:ext cx="731290" cy="369332"/>
          </a:xfrm>
          <a:prstGeom prst="rect">
            <a:avLst/>
          </a:prstGeom>
          <a:noFill/>
        </p:spPr>
        <p:txBody>
          <a:bodyPr wrap="none" rtlCol="0">
            <a:spAutoFit/>
          </a:bodyPr>
          <a:lstStyle/>
          <a:p>
            <a:r>
              <a:rPr lang="el-GR" dirty="0"/>
              <a:t>κοίλη</a:t>
            </a:r>
            <a:endParaRPr lang="x-none" dirty="0"/>
          </a:p>
        </p:txBody>
      </p:sp>
      <p:sp>
        <p:nvSpPr>
          <p:cNvPr id="11" name="TextBox 10">
            <a:extLst>
              <a:ext uri="{FF2B5EF4-FFF2-40B4-BE49-F238E27FC236}">
                <a16:creationId xmlns="" xmlns:a16="http://schemas.microsoft.com/office/drawing/2014/main" id="{088D5FDC-D210-2447-A80C-93B547ABE0A2}"/>
              </a:ext>
            </a:extLst>
          </p:cNvPr>
          <p:cNvSpPr txBox="1"/>
          <p:nvPr/>
        </p:nvSpPr>
        <p:spPr>
          <a:xfrm>
            <a:off x="6571287" y="3007895"/>
            <a:ext cx="838691" cy="369332"/>
          </a:xfrm>
          <a:prstGeom prst="rect">
            <a:avLst/>
          </a:prstGeom>
          <a:noFill/>
        </p:spPr>
        <p:txBody>
          <a:bodyPr wrap="none" rtlCol="0">
            <a:spAutoFit/>
          </a:bodyPr>
          <a:lstStyle/>
          <a:p>
            <a:r>
              <a:rPr lang="el-GR" dirty="0"/>
              <a:t>ευθεία</a:t>
            </a:r>
            <a:endParaRPr lang="x-none" dirty="0"/>
          </a:p>
        </p:txBody>
      </p:sp>
      <p:sp>
        <p:nvSpPr>
          <p:cNvPr id="13" name="TextBox 12">
            <a:extLst>
              <a:ext uri="{FF2B5EF4-FFF2-40B4-BE49-F238E27FC236}">
                <a16:creationId xmlns="" xmlns:a16="http://schemas.microsoft.com/office/drawing/2014/main" id="{BA32FC1C-9E6A-DD4F-8249-6C829C8675BF}"/>
              </a:ext>
            </a:extLst>
          </p:cNvPr>
          <p:cNvSpPr txBox="1"/>
          <p:nvPr/>
        </p:nvSpPr>
        <p:spPr>
          <a:xfrm>
            <a:off x="6571287" y="3981720"/>
            <a:ext cx="3208251" cy="369332"/>
          </a:xfrm>
          <a:prstGeom prst="rect">
            <a:avLst/>
          </a:prstGeom>
          <a:noFill/>
        </p:spPr>
        <p:txBody>
          <a:bodyPr wrap="none" rtlCol="0">
            <a:spAutoFit/>
          </a:bodyPr>
          <a:lstStyle/>
          <a:p>
            <a:r>
              <a:rPr lang="el-GR" dirty="0"/>
              <a:t>πιθανή ορθοδοντική ανωμαλία</a:t>
            </a:r>
            <a:endParaRPr lang="x-none" dirty="0"/>
          </a:p>
        </p:txBody>
      </p:sp>
      <p:sp>
        <p:nvSpPr>
          <p:cNvPr id="15" name="TextBox 14">
            <a:extLst>
              <a:ext uri="{FF2B5EF4-FFF2-40B4-BE49-F238E27FC236}">
                <a16:creationId xmlns="" xmlns:a16="http://schemas.microsoft.com/office/drawing/2014/main" id="{7887E986-4CD2-9245-BA3E-76AC1D5E6C84}"/>
              </a:ext>
            </a:extLst>
          </p:cNvPr>
          <p:cNvSpPr txBox="1"/>
          <p:nvPr/>
        </p:nvSpPr>
        <p:spPr>
          <a:xfrm>
            <a:off x="6540215" y="4906141"/>
            <a:ext cx="2228495" cy="369332"/>
          </a:xfrm>
          <a:prstGeom prst="rect">
            <a:avLst/>
          </a:prstGeom>
          <a:noFill/>
        </p:spPr>
        <p:txBody>
          <a:bodyPr wrap="none" rtlCol="0">
            <a:spAutoFit/>
          </a:bodyPr>
          <a:lstStyle/>
          <a:p>
            <a:r>
              <a:rPr lang="el-GR" dirty="0"/>
              <a:t>ΙΙ </a:t>
            </a:r>
            <a:r>
              <a:rPr lang="el-GR" dirty="0" smtClean="0"/>
              <a:t>Τάξη </a:t>
            </a:r>
            <a:r>
              <a:rPr lang="el-GR" dirty="0"/>
              <a:t>,1</a:t>
            </a:r>
            <a:r>
              <a:rPr lang="el-GR" baseline="30000" dirty="0"/>
              <a:t>η</a:t>
            </a:r>
            <a:r>
              <a:rPr lang="el-GR" dirty="0"/>
              <a:t>  κατηγορία</a:t>
            </a:r>
            <a:endParaRPr lang="x-none" dirty="0"/>
          </a:p>
        </p:txBody>
      </p:sp>
      <p:sp>
        <p:nvSpPr>
          <p:cNvPr id="16" name="TextBox 15">
            <a:extLst>
              <a:ext uri="{FF2B5EF4-FFF2-40B4-BE49-F238E27FC236}">
                <a16:creationId xmlns="" xmlns:a16="http://schemas.microsoft.com/office/drawing/2014/main" id="{42D4A4F5-49BE-C045-8013-C1F77CE46D30}"/>
              </a:ext>
            </a:extLst>
          </p:cNvPr>
          <p:cNvSpPr txBox="1"/>
          <p:nvPr/>
        </p:nvSpPr>
        <p:spPr>
          <a:xfrm>
            <a:off x="6540215" y="5327246"/>
            <a:ext cx="2244845" cy="369332"/>
          </a:xfrm>
          <a:prstGeom prst="rect">
            <a:avLst/>
          </a:prstGeom>
          <a:noFill/>
        </p:spPr>
        <p:txBody>
          <a:bodyPr wrap="none" rtlCol="0">
            <a:spAutoFit/>
          </a:bodyPr>
          <a:lstStyle/>
          <a:p>
            <a:r>
              <a:rPr lang="el-GR" dirty="0"/>
              <a:t>ΙΙ </a:t>
            </a:r>
            <a:r>
              <a:rPr lang="el-GR" dirty="0" smtClean="0"/>
              <a:t>Τάξη </a:t>
            </a:r>
            <a:r>
              <a:rPr lang="el-GR" dirty="0"/>
              <a:t>,2</a:t>
            </a:r>
            <a:r>
              <a:rPr lang="el-GR" baseline="30000" dirty="0"/>
              <a:t>η</a:t>
            </a:r>
            <a:r>
              <a:rPr lang="el-GR" dirty="0"/>
              <a:t>  κατηγορία</a:t>
            </a:r>
            <a:endParaRPr lang="x-none" dirty="0"/>
          </a:p>
        </p:txBody>
      </p:sp>
      <p:sp>
        <p:nvSpPr>
          <p:cNvPr id="17" name="TextBox 16">
            <a:extLst>
              <a:ext uri="{FF2B5EF4-FFF2-40B4-BE49-F238E27FC236}">
                <a16:creationId xmlns="" xmlns:a16="http://schemas.microsoft.com/office/drawing/2014/main" id="{4400F40F-4F15-8445-92C0-C8BBBFE359ED}"/>
              </a:ext>
            </a:extLst>
          </p:cNvPr>
          <p:cNvSpPr txBox="1"/>
          <p:nvPr/>
        </p:nvSpPr>
        <p:spPr>
          <a:xfrm>
            <a:off x="6540215" y="4536809"/>
            <a:ext cx="743024" cy="369332"/>
          </a:xfrm>
          <a:prstGeom prst="rect">
            <a:avLst/>
          </a:prstGeom>
          <a:noFill/>
        </p:spPr>
        <p:txBody>
          <a:bodyPr wrap="none" rtlCol="0">
            <a:spAutoFit/>
          </a:bodyPr>
          <a:lstStyle/>
          <a:p>
            <a:r>
              <a:rPr lang="el-GR" dirty="0"/>
              <a:t>Ι Τάξη</a:t>
            </a:r>
            <a:endParaRPr lang="x-none" dirty="0"/>
          </a:p>
        </p:txBody>
      </p:sp>
      <p:sp>
        <p:nvSpPr>
          <p:cNvPr id="18" name="TextBox 17">
            <a:extLst>
              <a:ext uri="{FF2B5EF4-FFF2-40B4-BE49-F238E27FC236}">
                <a16:creationId xmlns="" xmlns:a16="http://schemas.microsoft.com/office/drawing/2014/main" id="{2AF22AFB-1B7D-E14F-B6B1-456EA5E0C7D9}"/>
              </a:ext>
            </a:extLst>
          </p:cNvPr>
          <p:cNvSpPr txBox="1"/>
          <p:nvPr/>
        </p:nvSpPr>
        <p:spPr>
          <a:xfrm>
            <a:off x="6540215" y="5695113"/>
            <a:ext cx="855234" cy="369332"/>
          </a:xfrm>
          <a:prstGeom prst="rect">
            <a:avLst/>
          </a:prstGeom>
          <a:noFill/>
        </p:spPr>
        <p:txBody>
          <a:bodyPr wrap="none" rtlCol="0">
            <a:spAutoFit/>
          </a:bodyPr>
          <a:lstStyle/>
          <a:p>
            <a:r>
              <a:rPr lang="el-GR" dirty="0"/>
              <a:t>ΙΙΙ Τάξη</a:t>
            </a:r>
            <a:endParaRPr lang="x-none" dirty="0"/>
          </a:p>
        </p:txBody>
      </p:sp>
      <mc:AlternateContent xmlns:mc="http://schemas.openxmlformats.org/markup-compatibility/2006">
        <mc:Choice xmlns="" xmlns:am3d="http://schemas.microsoft.com/office/drawing/2017/model3d" Requires="am3d">
          <p:graphicFrame>
            <p:nvGraphicFramePr>
              <p:cNvPr id="23" name="3D Model 22" descr="Green checkmark">
                <a:extLst>
                  <a:ext uri="{FF2B5EF4-FFF2-40B4-BE49-F238E27FC236}">
                    <a16:creationId xmlns:a16="http://schemas.microsoft.com/office/drawing/2014/main" id="{4FDBD3C2-66A6-A845-ACEC-228EBA0A008D}"/>
                  </a:ext>
                </a:extLst>
              </p:cNvPr>
              <p:cNvGraphicFramePr>
                <a:graphicFrameLocks noChangeAspect="1"/>
              </p:cNvGraphicFramePr>
              <p:nvPr>
                <p:extLst>
                  <p:ext uri="{D42A27DB-BD31-4B8C-83A1-F6EECF244321}">
                    <p14:modId xmlns:p14="http://schemas.microsoft.com/office/powerpoint/2010/main" val="89761063"/>
                  </p:ext>
                </p:extLst>
              </p:nvPr>
            </p:nvGraphicFramePr>
            <p:xfrm>
              <a:off x="6289705" y="2188394"/>
              <a:ext cx="501019" cy="423191"/>
            </p:xfrm>
            <a:graphic>
              <a:graphicData uri="http://schemas.microsoft.com/office/drawing/2017/model3d">
                <am3d:model3d r:embed="rId4">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5"/>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 Model 22" descr="Green checkmark">
                <a:extLst>
                  <a:ext uri="{FF2B5EF4-FFF2-40B4-BE49-F238E27FC236}">
                    <a16:creationId xmlns="" xmlns:a16="http://schemas.microsoft.com/office/drawing/2014/main" id="{4FDBD3C2-66A6-A845-ACEC-228EBA0A008D}"/>
                  </a:ext>
                </a:extLst>
              </p:cNvPr>
              <p:cNvPicPr>
                <a:picLocks noGrp="1" noRot="1" noChangeAspect="1" noMove="1" noResize="1" noEditPoints="1" noAdjustHandles="1" noChangeArrowheads="1" noChangeShapeType="1" noCrop="1"/>
              </p:cNvPicPr>
              <p:nvPr/>
            </p:nvPicPr>
            <p:blipFill>
              <a:blip r:embed="rId6" cstate="email"/>
              <a:stretch>
                <a:fillRect/>
              </a:stretch>
            </p:blipFill>
            <p:spPr>
              <a:xfrm>
                <a:off x="6289705" y="2188394"/>
                <a:ext cx="501019" cy="423191"/>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24" name="3D Model 23" descr="Green checkmark">
                <a:extLst>
                  <a:ext uri="{FF2B5EF4-FFF2-40B4-BE49-F238E27FC236}">
                    <a16:creationId xmlns:a16="http://schemas.microsoft.com/office/drawing/2014/main" id="{FC8DAC42-7230-4B42-BF6B-086EE11B8858}"/>
                  </a:ext>
                </a:extLst>
              </p:cNvPr>
              <p:cNvGraphicFramePr>
                <a:graphicFrameLocks noChangeAspect="1"/>
              </p:cNvGraphicFramePr>
              <p:nvPr>
                <p:extLst>
                  <p:ext uri="{D42A27DB-BD31-4B8C-83A1-F6EECF244321}">
                    <p14:modId xmlns:p14="http://schemas.microsoft.com/office/powerpoint/2010/main" val="3675662811"/>
                  </p:ext>
                </p:extLst>
              </p:nvPr>
            </p:nvGraphicFramePr>
            <p:xfrm>
              <a:off x="6289704" y="5245725"/>
              <a:ext cx="501019" cy="423191"/>
            </p:xfrm>
            <a:graphic>
              <a:graphicData uri="http://schemas.microsoft.com/office/drawing/2017/model3d">
                <am3d:model3d r:embed="rId4">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5"/>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descr="Green checkmark">
                <a:extLst>
                  <a:ext uri="{FF2B5EF4-FFF2-40B4-BE49-F238E27FC236}">
                    <a16:creationId xmlns="" xmlns:a16="http://schemas.microsoft.com/office/drawing/2014/main" id="{FC8DAC42-7230-4B42-BF6B-086EE11B8858}"/>
                  </a:ext>
                </a:extLst>
              </p:cNvPr>
              <p:cNvPicPr>
                <a:picLocks noGrp="1" noRot="1" noChangeAspect="1" noMove="1" noResize="1" noEditPoints="1" noAdjustHandles="1" noChangeArrowheads="1" noChangeShapeType="1" noCrop="1"/>
              </p:cNvPicPr>
              <p:nvPr/>
            </p:nvPicPr>
            <p:blipFill>
              <a:blip r:embed="rId6" cstate="email"/>
              <a:stretch>
                <a:fillRect/>
              </a:stretch>
            </p:blipFill>
            <p:spPr>
              <a:xfrm>
                <a:off x="6289704" y="5245725"/>
                <a:ext cx="501019" cy="423191"/>
              </a:xfrm>
              <a:prstGeom prst="rect">
                <a:avLst/>
              </a:prstGeom>
            </p:spPr>
          </p:pic>
        </mc:Fallback>
      </mc:AlternateContent>
    </p:spTree>
    <p:extLst>
      <p:ext uri="{BB962C8B-B14F-4D97-AF65-F5344CB8AC3E}">
        <p14:creationId xmlns="" xmlns:p14="http://schemas.microsoft.com/office/powerpoint/2010/main" val="337330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Scale>
                                      <p:cBhvr>
                                        <p:cTn id="7"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3"/>
                                        </p:tgtEl>
                                        <p:attrNameLst>
                                          <p:attrName>ppt_x</p:attrName>
                                          <p:attrName>ppt_y</p:attrName>
                                        </p:attrNameLst>
                                      </p:cBhvr>
                                    </p:animMotion>
                                    <p:animEffect transition="in" filter="fade">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Scale>
                                      <p:cBhvr>
                                        <p:cTn id="14"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4"/>
                                        </p:tgtEl>
                                        <p:attrNameLst>
                                          <p:attrName>ppt_x</p:attrName>
                                          <p:attrName>ppt_y</p:attrName>
                                        </p:attrNameLst>
                                      </p:cBhvr>
                                    </p:animMotion>
                                    <p:animEffect transition="in" filter="fade">
                                      <p:cBhvr>
                                        <p:cTn id="1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Untitled-3.jpg"/>
          <p:cNvPicPr>
            <a:picLocks noChangeAspect="1"/>
          </p:cNvPicPr>
          <p:nvPr/>
        </p:nvPicPr>
        <p:blipFill>
          <a:blip r:embed="rId3" cstate="email"/>
          <a:stretch>
            <a:fillRect/>
          </a:stretch>
        </p:blipFill>
        <p:spPr>
          <a:xfrm>
            <a:off x="381245" y="1587705"/>
            <a:ext cx="1946542" cy="4227145"/>
          </a:xfrm>
          <a:prstGeom prst="rect">
            <a:avLst/>
          </a:prstGeom>
        </p:spPr>
      </p:pic>
      <p:sp>
        <p:nvSpPr>
          <p:cNvPr id="4" name="TextBox 3">
            <a:extLst>
              <a:ext uri="{FF2B5EF4-FFF2-40B4-BE49-F238E27FC236}">
                <a16:creationId xmlns="" xmlns:a16="http://schemas.microsoft.com/office/drawing/2014/main" id="{4B3AFB96-E16A-9C45-8F5B-5FC7359C7B7D}"/>
              </a:ext>
            </a:extLst>
          </p:cNvPr>
          <p:cNvSpPr txBox="1"/>
          <p:nvPr/>
        </p:nvSpPr>
        <p:spPr>
          <a:xfrm>
            <a:off x="298027" y="640216"/>
            <a:ext cx="913905" cy="307777"/>
          </a:xfrm>
          <a:prstGeom prst="rect">
            <a:avLst/>
          </a:prstGeom>
          <a:noFill/>
        </p:spPr>
        <p:txBody>
          <a:bodyPr wrap="none" rtlCol="0">
            <a:spAutoFit/>
          </a:bodyPr>
          <a:lstStyle/>
          <a:p>
            <a:r>
              <a:rPr lang="el-GR" sz="1400" dirty="0"/>
              <a:t>ασκήσεις </a:t>
            </a:r>
            <a:endParaRPr lang="x-none" sz="1400" dirty="0"/>
          </a:p>
        </p:txBody>
      </p:sp>
      <p:sp>
        <p:nvSpPr>
          <p:cNvPr id="7" name="TextBox 6">
            <a:extLst>
              <a:ext uri="{FF2B5EF4-FFF2-40B4-BE49-F238E27FC236}">
                <a16:creationId xmlns="" xmlns:a16="http://schemas.microsoft.com/office/drawing/2014/main" id="{E4472790-2EA9-3346-BC12-554D6D020909}"/>
              </a:ext>
            </a:extLst>
          </p:cNvPr>
          <p:cNvSpPr txBox="1"/>
          <p:nvPr/>
        </p:nvSpPr>
        <p:spPr>
          <a:xfrm>
            <a:off x="8758989" y="1507733"/>
            <a:ext cx="2267800" cy="369332"/>
          </a:xfrm>
          <a:prstGeom prst="rect">
            <a:avLst/>
          </a:prstGeom>
          <a:noFill/>
        </p:spPr>
        <p:txBody>
          <a:bodyPr wrap="none" rtlCol="0">
            <a:spAutoFit/>
          </a:bodyPr>
          <a:lstStyle/>
          <a:p>
            <a:r>
              <a:rPr lang="el-GR" dirty="0"/>
              <a:t>κατατομή προσώπου</a:t>
            </a:r>
            <a:endParaRPr lang="x-none" dirty="0"/>
          </a:p>
        </p:txBody>
      </p:sp>
      <p:sp>
        <p:nvSpPr>
          <p:cNvPr id="8" name="TextBox 7">
            <a:extLst>
              <a:ext uri="{FF2B5EF4-FFF2-40B4-BE49-F238E27FC236}">
                <a16:creationId xmlns="" xmlns:a16="http://schemas.microsoft.com/office/drawing/2014/main" id="{D1ED1310-8F25-D64E-A788-C1445E8A9179}"/>
              </a:ext>
            </a:extLst>
          </p:cNvPr>
          <p:cNvSpPr txBox="1"/>
          <p:nvPr/>
        </p:nvSpPr>
        <p:spPr>
          <a:xfrm>
            <a:off x="8899397" y="2245119"/>
            <a:ext cx="788999" cy="369332"/>
          </a:xfrm>
          <a:prstGeom prst="rect">
            <a:avLst/>
          </a:prstGeom>
          <a:noFill/>
        </p:spPr>
        <p:txBody>
          <a:bodyPr wrap="none" rtlCol="0">
            <a:spAutoFit/>
          </a:bodyPr>
          <a:lstStyle/>
          <a:p>
            <a:r>
              <a:rPr lang="el-GR" dirty="0"/>
              <a:t>κυρτή</a:t>
            </a:r>
            <a:endParaRPr lang="x-none" dirty="0"/>
          </a:p>
        </p:txBody>
      </p:sp>
      <p:cxnSp>
        <p:nvCxnSpPr>
          <p:cNvPr id="10" name="Straight Connector 9">
            <a:extLst>
              <a:ext uri="{FF2B5EF4-FFF2-40B4-BE49-F238E27FC236}">
                <a16:creationId xmlns="" xmlns:a16="http://schemas.microsoft.com/office/drawing/2014/main" id="{20E3AF89-F90E-3B44-A3C5-58C8ADA78C76}"/>
              </a:ext>
            </a:extLst>
          </p:cNvPr>
          <p:cNvCxnSpPr>
            <a:cxnSpLocks/>
          </p:cNvCxnSpPr>
          <p:nvPr/>
        </p:nvCxnSpPr>
        <p:spPr>
          <a:xfrm>
            <a:off x="400295" y="944479"/>
            <a:ext cx="201216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DF041356-C8A1-7244-B8F6-0D20402F85A7}"/>
              </a:ext>
            </a:extLst>
          </p:cNvPr>
          <p:cNvSpPr txBox="1"/>
          <p:nvPr/>
        </p:nvSpPr>
        <p:spPr>
          <a:xfrm>
            <a:off x="8899397" y="2614451"/>
            <a:ext cx="731290" cy="369332"/>
          </a:xfrm>
          <a:prstGeom prst="rect">
            <a:avLst/>
          </a:prstGeom>
          <a:noFill/>
        </p:spPr>
        <p:txBody>
          <a:bodyPr wrap="none" rtlCol="0">
            <a:spAutoFit/>
          </a:bodyPr>
          <a:lstStyle/>
          <a:p>
            <a:r>
              <a:rPr lang="el-GR" dirty="0"/>
              <a:t>κοίλη</a:t>
            </a:r>
            <a:endParaRPr lang="x-none" dirty="0"/>
          </a:p>
        </p:txBody>
      </p:sp>
      <p:sp>
        <p:nvSpPr>
          <p:cNvPr id="11" name="TextBox 10">
            <a:extLst>
              <a:ext uri="{FF2B5EF4-FFF2-40B4-BE49-F238E27FC236}">
                <a16:creationId xmlns="" xmlns:a16="http://schemas.microsoft.com/office/drawing/2014/main" id="{088D5FDC-D210-2447-A80C-93B547ABE0A2}"/>
              </a:ext>
            </a:extLst>
          </p:cNvPr>
          <p:cNvSpPr txBox="1"/>
          <p:nvPr/>
        </p:nvSpPr>
        <p:spPr>
          <a:xfrm>
            <a:off x="8899397" y="2984874"/>
            <a:ext cx="838691" cy="369332"/>
          </a:xfrm>
          <a:prstGeom prst="rect">
            <a:avLst/>
          </a:prstGeom>
          <a:noFill/>
        </p:spPr>
        <p:txBody>
          <a:bodyPr wrap="none" rtlCol="0">
            <a:spAutoFit/>
          </a:bodyPr>
          <a:lstStyle/>
          <a:p>
            <a:r>
              <a:rPr lang="el-GR" dirty="0"/>
              <a:t>ευθεία</a:t>
            </a:r>
            <a:endParaRPr lang="x-none" dirty="0"/>
          </a:p>
        </p:txBody>
      </p:sp>
      <p:sp>
        <p:nvSpPr>
          <p:cNvPr id="13" name="TextBox 12">
            <a:extLst>
              <a:ext uri="{FF2B5EF4-FFF2-40B4-BE49-F238E27FC236}">
                <a16:creationId xmlns="" xmlns:a16="http://schemas.microsoft.com/office/drawing/2014/main" id="{BA32FC1C-9E6A-DD4F-8249-6C829C8675BF}"/>
              </a:ext>
            </a:extLst>
          </p:cNvPr>
          <p:cNvSpPr txBox="1"/>
          <p:nvPr/>
        </p:nvSpPr>
        <p:spPr>
          <a:xfrm>
            <a:off x="2833081" y="1511856"/>
            <a:ext cx="3208251" cy="369332"/>
          </a:xfrm>
          <a:prstGeom prst="rect">
            <a:avLst/>
          </a:prstGeom>
          <a:noFill/>
        </p:spPr>
        <p:txBody>
          <a:bodyPr wrap="none" rtlCol="0">
            <a:spAutoFit/>
          </a:bodyPr>
          <a:lstStyle/>
          <a:p>
            <a:r>
              <a:rPr lang="el-GR" dirty="0"/>
              <a:t>πιθανή ορθοδοντική ανωμαλία</a:t>
            </a:r>
            <a:endParaRPr lang="x-none" dirty="0"/>
          </a:p>
        </p:txBody>
      </p:sp>
      <p:sp>
        <p:nvSpPr>
          <p:cNvPr id="15" name="TextBox 14">
            <a:extLst>
              <a:ext uri="{FF2B5EF4-FFF2-40B4-BE49-F238E27FC236}">
                <a16:creationId xmlns="" xmlns:a16="http://schemas.microsoft.com/office/drawing/2014/main" id="{7887E986-4CD2-9245-BA3E-76AC1D5E6C84}"/>
              </a:ext>
            </a:extLst>
          </p:cNvPr>
          <p:cNvSpPr txBox="1"/>
          <p:nvPr/>
        </p:nvSpPr>
        <p:spPr>
          <a:xfrm>
            <a:off x="2802009" y="2436277"/>
            <a:ext cx="2228495" cy="369332"/>
          </a:xfrm>
          <a:prstGeom prst="rect">
            <a:avLst/>
          </a:prstGeom>
          <a:noFill/>
        </p:spPr>
        <p:txBody>
          <a:bodyPr wrap="none" rtlCol="0">
            <a:spAutoFit/>
          </a:bodyPr>
          <a:lstStyle/>
          <a:p>
            <a:r>
              <a:rPr lang="el-GR" dirty="0"/>
              <a:t>ΙΙ </a:t>
            </a:r>
            <a:r>
              <a:rPr lang="el-GR" dirty="0" smtClean="0"/>
              <a:t>Τάξη </a:t>
            </a:r>
            <a:r>
              <a:rPr lang="el-GR" dirty="0"/>
              <a:t>,1</a:t>
            </a:r>
            <a:r>
              <a:rPr lang="el-GR" baseline="30000" dirty="0"/>
              <a:t>η</a:t>
            </a:r>
            <a:r>
              <a:rPr lang="el-GR" dirty="0"/>
              <a:t>  κατηγορία</a:t>
            </a:r>
            <a:endParaRPr lang="x-none" dirty="0"/>
          </a:p>
        </p:txBody>
      </p:sp>
      <p:sp>
        <p:nvSpPr>
          <p:cNvPr id="16" name="TextBox 15">
            <a:extLst>
              <a:ext uri="{FF2B5EF4-FFF2-40B4-BE49-F238E27FC236}">
                <a16:creationId xmlns="" xmlns:a16="http://schemas.microsoft.com/office/drawing/2014/main" id="{42D4A4F5-49BE-C045-8013-C1F77CE46D30}"/>
              </a:ext>
            </a:extLst>
          </p:cNvPr>
          <p:cNvSpPr txBox="1"/>
          <p:nvPr/>
        </p:nvSpPr>
        <p:spPr>
          <a:xfrm>
            <a:off x="2802009" y="2857382"/>
            <a:ext cx="2244845" cy="369332"/>
          </a:xfrm>
          <a:prstGeom prst="rect">
            <a:avLst/>
          </a:prstGeom>
          <a:noFill/>
        </p:spPr>
        <p:txBody>
          <a:bodyPr wrap="none" rtlCol="0">
            <a:spAutoFit/>
          </a:bodyPr>
          <a:lstStyle/>
          <a:p>
            <a:r>
              <a:rPr lang="el-GR" dirty="0"/>
              <a:t>ΙΙ </a:t>
            </a:r>
            <a:r>
              <a:rPr lang="el-GR" dirty="0" smtClean="0"/>
              <a:t>Τάξη </a:t>
            </a:r>
            <a:r>
              <a:rPr lang="el-GR" dirty="0"/>
              <a:t>,2</a:t>
            </a:r>
            <a:r>
              <a:rPr lang="el-GR" baseline="30000" dirty="0"/>
              <a:t>η</a:t>
            </a:r>
            <a:r>
              <a:rPr lang="el-GR" dirty="0"/>
              <a:t>  κατηγορία</a:t>
            </a:r>
            <a:endParaRPr lang="x-none" dirty="0"/>
          </a:p>
        </p:txBody>
      </p:sp>
      <p:sp>
        <p:nvSpPr>
          <p:cNvPr id="17" name="TextBox 16">
            <a:extLst>
              <a:ext uri="{FF2B5EF4-FFF2-40B4-BE49-F238E27FC236}">
                <a16:creationId xmlns="" xmlns:a16="http://schemas.microsoft.com/office/drawing/2014/main" id="{4400F40F-4F15-8445-92C0-C8BBBFE359ED}"/>
              </a:ext>
            </a:extLst>
          </p:cNvPr>
          <p:cNvSpPr txBox="1"/>
          <p:nvPr/>
        </p:nvSpPr>
        <p:spPr>
          <a:xfrm>
            <a:off x="2802009" y="2066945"/>
            <a:ext cx="743024" cy="369332"/>
          </a:xfrm>
          <a:prstGeom prst="rect">
            <a:avLst/>
          </a:prstGeom>
          <a:noFill/>
        </p:spPr>
        <p:txBody>
          <a:bodyPr wrap="none" rtlCol="0">
            <a:spAutoFit/>
          </a:bodyPr>
          <a:lstStyle/>
          <a:p>
            <a:r>
              <a:rPr lang="el-GR" dirty="0"/>
              <a:t>Ι Τάξη</a:t>
            </a:r>
            <a:endParaRPr lang="x-none" dirty="0"/>
          </a:p>
        </p:txBody>
      </p:sp>
      <p:sp>
        <p:nvSpPr>
          <p:cNvPr id="18" name="TextBox 17">
            <a:extLst>
              <a:ext uri="{FF2B5EF4-FFF2-40B4-BE49-F238E27FC236}">
                <a16:creationId xmlns="" xmlns:a16="http://schemas.microsoft.com/office/drawing/2014/main" id="{2AF22AFB-1B7D-E14F-B6B1-456EA5E0C7D9}"/>
              </a:ext>
            </a:extLst>
          </p:cNvPr>
          <p:cNvSpPr txBox="1"/>
          <p:nvPr/>
        </p:nvSpPr>
        <p:spPr>
          <a:xfrm>
            <a:off x="2802009" y="3225249"/>
            <a:ext cx="855234" cy="369332"/>
          </a:xfrm>
          <a:prstGeom prst="rect">
            <a:avLst/>
          </a:prstGeom>
          <a:noFill/>
        </p:spPr>
        <p:txBody>
          <a:bodyPr wrap="none" rtlCol="0">
            <a:spAutoFit/>
          </a:bodyPr>
          <a:lstStyle/>
          <a:p>
            <a:r>
              <a:rPr lang="el-GR" dirty="0"/>
              <a:t>ΙΙΙ Τάξη</a:t>
            </a:r>
            <a:endParaRPr lang="x-none" dirty="0"/>
          </a:p>
        </p:txBody>
      </p:sp>
      <p:sp>
        <p:nvSpPr>
          <p:cNvPr id="3" name="TextBox 2">
            <a:extLst>
              <a:ext uri="{FF2B5EF4-FFF2-40B4-BE49-F238E27FC236}">
                <a16:creationId xmlns="" xmlns:a16="http://schemas.microsoft.com/office/drawing/2014/main" id="{7B86000E-504B-084D-BBB1-04B91A6241DA}"/>
              </a:ext>
            </a:extLst>
          </p:cNvPr>
          <p:cNvSpPr txBox="1"/>
          <p:nvPr/>
        </p:nvSpPr>
        <p:spPr>
          <a:xfrm>
            <a:off x="5468353" y="4295274"/>
            <a:ext cx="1957715" cy="369332"/>
          </a:xfrm>
          <a:prstGeom prst="rect">
            <a:avLst/>
          </a:prstGeom>
          <a:noFill/>
        </p:spPr>
        <p:txBody>
          <a:bodyPr wrap="none" rtlCol="0">
            <a:spAutoFit/>
          </a:bodyPr>
          <a:lstStyle/>
          <a:p>
            <a:r>
              <a:rPr lang="el-GR" dirty="0"/>
              <a:t>μασητικές επαφές</a:t>
            </a:r>
            <a:endParaRPr lang="x-none" dirty="0"/>
          </a:p>
        </p:txBody>
      </p:sp>
      <p:sp>
        <p:nvSpPr>
          <p:cNvPr id="6" name="TextBox 5">
            <a:extLst>
              <a:ext uri="{FF2B5EF4-FFF2-40B4-BE49-F238E27FC236}">
                <a16:creationId xmlns="" xmlns:a16="http://schemas.microsoft.com/office/drawing/2014/main" id="{D7DDFA51-6CD4-424E-AC9C-EB1FEF6D06D1}"/>
              </a:ext>
            </a:extLst>
          </p:cNvPr>
          <p:cNvSpPr txBox="1"/>
          <p:nvPr/>
        </p:nvSpPr>
        <p:spPr>
          <a:xfrm>
            <a:off x="5468353" y="4830679"/>
            <a:ext cx="930255" cy="369332"/>
          </a:xfrm>
          <a:prstGeom prst="rect">
            <a:avLst/>
          </a:prstGeom>
          <a:noFill/>
        </p:spPr>
        <p:txBody>
          <a:bodyPr wrap="none" rtlCol="0">
            <a:spAutoFit/>
          </a:bodyPr>
          <a:lstStyle/>
          <a:p>
            <a:r>
              <a:rPr lang="el-GR" dirty="0" smtClean="0"/>
              <a:t>έντονες</a:t>
            </a:r>
            <a:endParaRPr lang="x-none" dirty="0"/>
          </a:p>
        </p:txBody>
      </p:sp>
      <p:sp>
        <p:nvSpPr>
          <p:cNvPr id="9" name="TextBox 8">
            <a:extLst>
              <a:ext uri="{FF2B5EF4-FFF2-40B4-BE49-F238E27FC236}">
                <a16:creationId xmlns="" xmlns:a16="http://schemas.microsoft.com/office/drawing/2014/main" id="{7E1B3AD7-8802-6542-9C3D-C51558DB4A27}"/>
              </a:ext>
            </a:extLst>
          </p:cNvPr>
          <p:cNvSpPr txBox="1"/>
          <p:nvPr/>
        </p:nvSpPr>
        <p:spPr>
          <a:xfrm>
            <a:off x="5468353" y="5200011"/>
            <a:ext cx="1210588" cy="369332"/>
          </a:xfrm>
          <a:prstGeom prst="rect">
            <a:avLst/>
          </a:prstGeom>
          <a:noFill/>
        </p:spPr>
        <p:txBody>
          <a:bodyPr wrap="none" rtlCol="0">
            <a:spAutoFit/>
          </a:bodyPr>
          <a:lstStyle/>
          <a:p>
            <a:r>
              <a:rPr lang="el-GR" dirty="0"/>
              <a:t>μειωμένες</a:t>
            </a:r>
            <a:endParaRPr lang="x-none" dirty="0"/>
          </a:p>
        </p:txBody>
      </p:sp>
      <p:sp>
        <p:nvSpPr>
          <p:cNvPr id="14" name="TextBox 13">
            <a:extLst>
              <a:ext uri="{FF2B5EF4-FFF2-40B4-BE49-F238E27FC236}">
                <a16:creationId xmlns="" xmlns:a16="http://schemas.microsoft.com/office/drawing/2014/main" id="{1BE6983A-F9E2-1B48-A936-7ADA121D78A7}"/>
              </a:ext>
            </a:extLst>
          </p:cNvPr>
          <p:cNvSpPr txBox="1"/>
          <p:nvPr/>
        </p:nvSpPr>
        <p:spPr>
          <a:xfrm>
            <a:off x="5468353" y="5569343"/>
            <a:ext cx="1157048" cy="369332"/>
          </a:xfrm>
          <a:prstGeom prst="rect">
            <a:avLst/>
          </a:prstGeom>
          <a:noFill/>
        </p:spPr>
        <p:txBody>
          <a:bodyPr wrap="none" rtlCol="0">
            <a:spAutoFit/>
          </a:bodyPr>
          <a:lstStyle/>
          <a:p>
            <a:r>
              <a:rPr lang="el-GR" dirty="0"/>
              <a:t>κανονικές</a:t>
            </a:r>
            <a:endParaRPr lang="x-none" dirty="0"/>
          </a:p>
        </p:txBody>
      </p:sp>
      <mc:AlternateContent xmlns:mc="http://schemas.openxmlformats.org/markup-compatibility/2006">
        <mc:Choice xmlns="" xmlns:am3d="http://schemas.microsoft.com/office/drawing/2017/model3d" Requires="am3d">
          <p:graphicFrame>
            <p:nvGraphicFramePr>
              <p:cNvPr id="23" name="3D Model 22" descr="Green checkmark">
                <a:extLst>
                  <a:ext uri="{FF2B5EF4-FFF2-40B4-BE49-F238E27FC236}">
                    <a16:creationId xmlns:a16="http://schemas.microsoft.com/office/drawing/2014/main" id="{6E9294DA-FA17-5C47-9EEC-D7F94C9E688C}"/>
                  </a:ext>
                </a:extLst>
              </p:cNvPr>
              <p:cNvGraphicFramePr>
                <a:graphicFrameLocks noChangeAspect="1"/>
              </p:cNvGraphicFramePr>
              <p:nvPr>
                <p:extLst>
                  <p:ext uri="{D42A27DB-BD31-4B8C-83A1-F6EECF244321}">
                    <p14:modId xmlns:p14="http://schemas.microsoft.com/office/powerpoint/2010/main" val="2681087886"/>
                  </p:ext>
                </p:extLst>
              </p:nvPr>
            </p:nvGraphicFramePr>
            <p:xfrm>
              <a:off x="8646969" y="2164331"/>
              <a:ext cx="501019" cy="423191"/>
            </p:xfrm>
            <a:graphic>
              <a:graphicData uri="http://schemas.microsoft.com/office/drawing/2017/model3d">
                <am3d:model3d r:embed="rId5">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6"/>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3" name="3D Model 22" descr="Green checkmark">
                <a:extLst>
                  <a:ext uri="{FF2B5EF4-FFF2-40B4-BE49-F238E27FC236}">
                    <a16:creationId xmlns="" xmlns:a16="http://schemas.microsoft.com/office/drawing/2014/main" id="{6E9294DA-FA17-5C47-9EEC-D7F94C9E688C}"/>
                  </a:ext>
                </a:extLst>
              </p:cNvPr>
              <p:cNvPicPr>
                <a:picLocks noGrp="1" noRot="1" noChangeAspect="1" noMove="1" noResize="1" noEditPoints="1" noAdjustHandles="1" noChangeArrowheads="1" noChangeShapeType="1" noCrop="1"/>
              </p:cNvPicPr>
              <p:nvPr/>
            </p:nvPicPr>
            <p:blipFill>
              <a:blip r:embed="rId7" cstate="email"/>
              <a:stretch>
                <a:fillRect/>
              </a:stretch>
            </p:blipFill>
            <p:spPr>
              <a:xfrm>
                <a:off x="8646969" y="2164331"/>
                <a:ext cx="501019" cy="423191"/>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24" name="3D Model 23" descr="Green checkmark">
                <a:extLst>
                  <a:ext uri="{FF2B5EF4-FFF2-40B4-BE49-F238E27FC236}">
                    <a16:creationId xmlns:a16="http://schemas.microsoft.com/office/drawing/2014/main" id="{8E815A85-021E-B148-9F4B-B8815C1C4950}"/>
                  </a:ext>
                </a:extLst>
              </p:cNvPr>
              <p:cNvGraphicFramePr>
                <a:graphicFrameLocks noChangeAspect="1"/>
              </p:cNvGraphicFramePr>
              <p:nvPr>
                <p:extLst>
                  <p:ext uri="{D42A27DB-BD31-4B8C-83A1-F6EECF244321}">
                    <p14:modId xmlns:p14="http://schemas.microsoft.com/office/powerpoint/2010/main" val="881650567"/>
                  </p:ext>
                </p:extLst>
              </p:nvPr>
            </p:nvGraphicFramePr>
            <p:xfrm>
              <a:off x="5217843" y="5119223"/>
              <a:ext cx="501019" cy="423191"/>
            </p:xfrm>
            <a:graphic>
              <a:graphicData uri="http://schemas.microsoft.com/office/drawing/2017/model3d">
                <am3d:model3d r:embed="rId5">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6"/>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descr="Green checkmark">
                <a:extLst>
                  <a:ext uri="{FF2B5EF4-FFF2-40B4-BE49-F238E27FC236}">
                    <a16:creationId xmlns="" xmlns:a16="http://schemas.microsoft.com/office/drawing/2014/main" id="{8E815A85-021E-B148-9F4B-B8815C1C4950}"/>
                  </a:ext>
                </a:extLst>
              </p:cNvPr>
              <p:cNvPicPr>
                <a:picLocks noGrp="1" noRot="1" noChangeAspect="1" noMove="1" noResize="1" noEditPoints="1" noAdjustHandles="1" noChangeArrowheads="1" noChangeShapeType="1" noCrop="1"/>
              </p:cNvPicPr>
              <p:nvPr/>
            </p:nvPicPr>
            <p:blipFill>
              <a:blip r:embed="rId7" cstate="email"/>
              <a:stretch>
                <a:fillRect/>
              </a:stretch>
            </p:blipFill>
            <p:spPr>
              <a:xfrm>
                <a:off x="5217843" y="5119223"/>
                <a:ext cx="501019" cy="423191"/>
              </a:xfrm>
              <a:prstGeom prst="rect">
                <a:avLst/>
              </a:prstGeom>
            </p:spPr>
          </p:pic>
        </mc:Fallback>
      </mc:AlternateContent>
      <mc:AlternateContent xmlns:mc="http://schemas.openxmlformats.org/markup-compatibility/2006">
        <mc:Choice xmlns="" xmlns:am3d="http://schemas.microsoft.com/office/drawing/2017/model3d" Requires="am3d">
          <p:graphicFrame>
            <p:nvGraphicFramePr>
              <p:cNvPr id="25" name="3D Model 24" descr="Green checkmark">
                <a:extLst>
                  <a:ext uri="{FF2B5EF4-FFF2-40B4-BE49-F238E27FC236}">
                    <a16:creationId xmlns:a16="http://schemas.microsoft.com/office/drawing/2014/main" id="{829F7919-7A4B-7C48-A104-9A420BB70250}"/>
                  </a:ext>
                </a:extLst>
              </p:cNvPr>
              <p:cNvGraphicFramePr>
                <a:graphicFrameLocks noChangeAspect="1"/>
              </p:cNvGraphicFramePr>
              <p:nvPr>
                <p:extLst>
                  <p:ext uri="{D42A27DB-BD31-4B8C-83A1-F6EECF244321}">
                    <p14:modId xmlns:p14="http://schemas.microsoft.com/office/powerpoint/2010/main" val="1688229226"/>
                  </p:ext>
                </p:extLst>
              </p:nvPr>
            </p:nvGraphicFramePr>
            <p:xfrm>
              <a:off x="2493790" y="2375926"/>
              <a:ext cx="501019" cy="423191"/>
            </p:xfrm>
            <a:graphic>
              <a:graphicData uri="http://schemas.microsoft.com/office/drawing/2017/model3d">
                <am3d:model3d r:embed="rId5">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6"/>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descr="Green checkmark">
                <a:extLst>
                  <a:ext uri="{FF2B5EF4-FFF2-40B4-BE49-F238E27FC236}">
                    <a16:creationId xmlns="" xmlns:a16="http://schemas.microsoft.com/office/drawing/2014/main" id="{829F7919-7A4B-7C48-A104-9A420BB70250}"/>
                  </a:ext>
                </a:extLst>
              </p:cNvPr>
              <p:cNvPicPr>
                <a:picLocks noGrp="1" noRot="1" noChangeAspect="1" noMove="1" noResize="1" noEditPoints="1" noAdjustHandles="1" noChangeArrowheads="1" noChangeShapeType="1" noCrop="1"/>
              </p:cNvPicPr>
              <p:nvPr/>
            </p:nvPicPr>
            <p:blipFill>
              <a:blip r:embed="rId7" cstate="email"/>
              <a:stretch>
                <a:fillRect/>
              </a:stretch>
            </p:blipFill>
            <p:spPr>
              <a:xfrm>
                <a:off x="2493790" y="2375926"/>
                <a:ext cx="501019" cy="423191"/>
              </a:xfrm>
              <a:prstGeom prst="rect">
                <a:avLst/>
              </a:prstGeom>
            </p:spPr>
          </p:pic>
        </mc:Fallback>
      </mc:AlternateContent>
    </p:spTree>
    <p:extLst>
      <p:ext uri="{BB962C8B-B14F-4D97-AF65-F5344CB8AC3E}">
        <p14:creationId xmlns="" xmlns:p14="http://schemas.microsoft.com/office/powerpoint/2010/main" val="309774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Scale>
                                      <p:cBhvr>
                                        <p:cTn id="7"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3"/>
                                        </p:tgtEl>
                                        <p:attrNameLst>
                                          <p:attrName>ppt_x</p:attrName>
                                          <p:attrName>ppt_y</p:attrName>
                                        </p:attrNameLst>
                                      </p:cBhvr>
                                    </p:animMotion>
                                    <p:animEffect transition="in" filter="fade">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Scale>
                                      <p:cBhvr>
                                        <p:cTn id="14"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4"/>
                                        </p:tgtEl>
                                        <p:attrNameLst>
                                          <p:attrName>ppt_x</p:attrName>
                                          <p:attrName>ppt_y</p:attrName>
                                        </p:attrNameLst>
                                      </p:cBhvr>
                                    </p:animMotion>
                                    <p:animEffect transition="in" filter="fade">
                                      <p:cBhvr>
                                        <p:cTn id="16" dur="1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Scale>
                                      <p:cBhvr>
                                        <p:cTn id="21"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5"/>
                                        </p:tgtEl>
                                        <p:attrNameLst>
                                          <p:attrName>ppt_x</p:attrName>
                                          <p:attrName>ppt_y</p:attrName>
                                        </p:attrNameLst>
                                      </p:cBhvr>
                                    </p:animMotion>
                                    <p:animEffect transition="in" filter="fade">
                                      <p:cBhvr>
                                        <p:cTn id="2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B3AFB96-E16A-9C45-8F5B-5FC7359C7B7D}"/>
              </a:ext>
            </a:extLst>
          </p:cNvPr>
          <p:cNvSpPr txBox="1"/>
          <p:nvPr/>
        </p:nvSpPr>
        <p:spPr>
          <a:xfrm>
            <a:off x="5113420" y="1227220"/>
            <a:ext cx="913905" cy="307777"/>
          </a:xfrm>
          <a:prstGeom prst="rect">
            <a:avLst/>
          </a:prstGeom>
          <a:noFill/>
        </p:spPr>
        <p:txBody>
          <a:bodyPr wrap="square" rtlCol="0">
            <a:spAutoFit/>
          </a:bodyPr>
          <a:lstStyle/>
          <a:p>
            <a:r>
              <a:rPr lang="el-GR" sz="1400" dirty="0"/>
              <a:t>ασκήσεις </a:t>
            </a:r>
            <a:endParaRPr lang="x-none" sz="1400" dirty="0"/>
          </a:p>
        </p:txBody>
      </p:sp>
      <p:cxnSp>
        <p:nvCxnSpPr>
          <p:cNvPr id="10" name="Straight Connector 9">
            <a:extLst>
              <a:ext uri="{FF2B5EF4-FFF2-40B4-BE49-F238E27FC236}">
                <a16:creationId xmlns="" xmlns:a16="http://schemas.microsoft.com/office/drawing/2014/main" id="{20E3AF89-F90E-3B44-A3C5-58C8ADA78C76}"/>
              </a:ext>
            </a:extLst>
          </p:cNvPr>
          <p:cNvCxnSpPr>
            <a:cxnSpLocks/>
          </p:cNvCxnSpPr>
          <p:nvPr/>
        </p:nvCxnSpPr>
        <p:spPr>
          <a:xfrm>
            <a:off x="5053262" y="1582152"/>
            <a:ext cx="64790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33832CDA-FFE6-D041-B8EF-2C822490DA43}"/>
              </a:ext>
            </a:extLst>
          </p:cNvPr>
          <p:cNvSpPr/>
          <p:nvPr/>
        </p:nvSpPr>
        <p:spPr>
          <a:xfrm>
            <a:off x="383007" y="2637472"/>
            <a:ext cx="1211178" cy="1534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3" name="TextBox 12">
            <a:extLst>
              <a:ext uri="{FF2B5EF4-FFF2-40B4-BE49-F238E27FC236}">
                <a16:creationId xmlns="" xmlns:a16="http://schemas.microsoft.com/office/drawing/2014/main" id="{BA32FC1C-9E6A-DD4F-8249-6C829C8675BF}"/>
              </a:ext>
            </a:extLst>
          </p:cNvPr>
          <p:cNvSpPr txBox="1"/>
          <p:nvPr/>
        </p:nvSpPr>
        <p:spPr>
          <a:xfrm>
            <a:off x="1106484" y="1968020"/>
            <a:ext cx="3208251" cy="369332"/>
          </a:xfrm>
          <a:prstGeom prst="rect">
            <a:avLst/>
          </a:prstGeom>
          <a:noFill/>
        </p:spPr>
        <p:txBody>
          <a:bodyPr wrap="none" rtlCol="0">
            <a:spAutoFit/>
          </a:bodyPr>
          <a:lstStyle/>
          <a:p>
            <a:r>
              <a:rPr lang="el-GR" dirty="0"/>
              <a:t>πιθανή ορθοδοντική ανωμαλία</a:t>
            </a:r>
            <a:endParaRPr lang="x-none" dirty="0"/>
          </a:p>
        </p:txBody>
      </p:sp>
      <p:sp>
        <p:nvSpPr>
          <p:cNvPr id="15" name="TextBox 14">
            <a:extLst>
              <a:ext uri="{FF2B5EF4-FFF2-40B4-BE49-F238E27FC236}">
                <a16:creationId xmlns="" xmlns:a16="http://schemas.microsoft.com/office/drawing/2014/main" id="{7887E986-4CD2-9245-BA3E-76AC1D5E6C84}"/>
              </a:ext>
            </a:extLst>
          </p:cNvPr>
          <p:cNvSpPr txBox="1"/>
          <p:nvPr/>
        </p:nvSpPr>
        <p:spPr>
          <a:xfrm>
            <a:off x="1075412" y="2892441"/>
            <a:ext cx="2228495" cy="369332"/>
          </a:xfrm>
          <a:prstGeom prst="rect">
            <a:avLst/>
          </a:prstGeom>
          <a:noFill/>
        </p:spPr>
        <p:txBody>
          <a:bodyPr wrap="none" rtlCol="0">
            <a:spAutoFit/>
          </a:bodyPr>
          <a:lstStyle/>
          <a:p>
            <a:r>
              <a:rPr lang="el-GR" dirty="0"/>
              <a:t>ΙΙ </a:t>
            </a:r>
            <a:r>
              <a:rPr lang="el-GR" dirty="0" smtClean="0"/>
              <a:t>Τάξη </a:t>
            </a:r>
            <a:r>
              <a:rPr lang="el-GR" dirty="0"/>
              <a:t>,1</a:t>
            </a:r>
            <a:r>
              <a:rPr lang="el-GR" baseline="30000" dirty="0"/>
              <a:t>η</a:t>
            </a:r>
            <a:r>
              <a:rPr lang="el-GR" dirty="0"/>
              <a:t>  κατηγορία</a:t>
            </a:r>
            <a:endParaRPr lang="x-none" dirty="0"/>
          </a:p>
        </p:txBody>
      </p:sp>
      <p:sp>
        <p:nvSpPr>
          <p:cNvPr id="16" name="TextBox 15">
            <a:extLst>
              <a:ext uri="{FF2B5EF4-FFF2-40B4-BE49-F238E27FC236}">
                <a16:creationId xmlns="" xmlns:a16="http://schemas.microsoft.com/office/drawing/2014/main" id="{42D4A4F5-49BE-C045-8013-C1F77CE46D30}"/>
              </a:ext>
            </a:extLst>
          </p:cNvPr>
          <p:cNvSpPr txBox="1"/>
          <p:nvPr/>
        </p:nvSpPr>
        <p:spPr>
          <a:xfrm>
            <a:off x="1075412" y="3313546"/>
            <a:ext cx="2244845" cy="369332"/>
          </a:xfrm>
          <a:prstGeom prst="rect">
            <a:avLst/>
          </a:prstGeom>
          <a:noFill/>
        </p:spPr>
        <p:txBody>
          <a:bodyPr wrap="none" rtlCol="0">
            <a:spAutoFit/>
          </a:bodyPr>
          <a:lstStyle/>
          <a:p>
            <a:r>
              <a:rPr lang="el-GR" dirty="0"/>
              <a:t>ΙΙ </a:t>
            </a:r>
            <a:r>
              <a:rPr lang="el-GR" dirty="0" smtClean="0"/>
              <a:t>Τάξη </a:t>
            </a:r>
            <a:r>
              <a:rPr lang="el-GR" dirty="0"/>
              <a:t>,2</a:t>
            </a:r>
            <a:r>
              <a:rPr lang="el-GR" baseline="30000" dirty="0"/>
              <a:t>η</a:t>
            </a:r>
            <a:r>
              <a:rPr lang="el-GR" dirty="0"/>
              <a:t>  κατηγορία</a:t>
            </a:r>
            <a:endParaRPr lang="x-none" dirty="0"/>
          </a:p>
        </p:txBody>
      </p:sp>
      <p:sp>
        <p:nvSpPr>
          <p:cNvPr id="17" name="TextBox 16">
            <a:extLst>
              <a:ext uri="{FF2B5EF4-FFF2-40B4-BE49-F238E27FC236}">
                <a16:creationId xmlns="" xmlns:a16="http://schemas.microsoft.com/office/drawing/2014/main" id="{4400F40F-4F15-8445-92C0-C8BBBFE359ED}"/>
              </a:ext>
            </a:extLst>
          </p:cNvPr>
          <p:cNvSpPr txBox="1"/>
          <p:nvPr/>
        </p:nvSpPr>
        <p:spPr>
          <a:xfrm>
            <a:off x="1075412" y="2523109"/>
            <a:ext cx="743024" cy="369332"/>
          </a:xfrm>
          <a:prstGeom prst="rect">
            <a:avLst/>
          </a:prstGeom>
          <a:noFill/>
        </p:spPr>
        <p:txBody>
          <a:bodyPr wrap="none" rtlCol="0">
            <a:spAutoFit/>
          </a:bodyPr>
          <a:lstStyle/>
          <a:p>
            <a:r>
              <a:rPr lang="el-GR" dirty="0"/>
              <a:t>Ι Τάξη</a:t>
            </a:r>
            <a:endParaRPr lang="x-none" dirty="0"/>
          </a:p>
        </p:txBody>
      </p:sp>
      <p:sp>
        <p:nvSpPr>
          <p:cNvPr id="18" name="TextBox 17">
            <a:extLst>
              <a:ext uri="{FF2B5EF4-FFF2-40B4-BE49-F238E27FC236}">
                <a16:creationId xmlns="" xmlns:a16="http://schemas.microsoft.com/office/drawing/2014/main" id="{2AF22AFB-1B7D-E14F-B6B1-456EA5E0C7D9}"/>
              </a:ext>
            </a:extLst>
          </p:cNvPr>
          <p:cNvSpPr txBox="1"/>
          <p:nvPr/>
        </p:nvSpPr>
        <p:spPr>
          <a:xfrm>
            <a:off x="1075412" y="3681413"/>
            <a:ext cx="855234" cy="369332"/>
          </a:xfrm>
          <a:prstGeom prst="rect">
            <a:avLst/>
          </a:prstGeom>
          <a:noFill/>
        </p:spPr>
        <p:txBody>
          <a:bodyPr wrap="none" rtlCol="0">
            <a:spAutoFit/>
          </a:bodyPr>
          <a:lstStyle/>
          <a:p>
            <a:r>
              <a:rPr lang="el-GR" dirty="0"/>
              <a:t>ΙΙΙ Τάξη</a:t>
            </a:r>
            <a:endParaRPr lang="x-none" dirty="0"/>
          </a:p>
        </p:txBody>
      </p:sp>
      <p:pic>
        <p:nvPicPr>
          <p:cNvPr id="21" name="Picture 20">
            <a:extLst>
              <a:ext uri="{FF2B5EF4-FFF2-40B4-BE49-F238E27FC236}">
                <a16:creationId xmlns="" xmlns:a16="http://schemas.microsoft.com/office/drawing/2014/main" id="{573AFB6B-8F7A-0C4E-9260-541DC2F50963}"/>
              </a:ext>
            </a:extLst>
          </p:cNvPr>
          <p:cNvPicPr>
            <a:picLocks noChangeAspect="1"/>
          </p:cNvPicPr>
          <p:nvPr/>
        </p:nvPicPr>
        <p:blipFill rotWithShape="1">
          <a:blip r:embed="rId2" cstate="email"/>
          <a:srcRect l="8505" t="6726" r="9336" b="6608"/>
          <a:stretch/>
        </p:blipFill>
        <p:spPr>
          <a:xfrm>
            <a:off x="5053262" y="1658048"/>
            <a:ext cx="6479007" cy="3310996"/>
          </a:xfrm>
          <a:prstGeom prst="rect">
            <a:avLst/>
          </a:prstGeom>
        </p:spPr>
      </p:pic>
      <p:sp>
        <p:nvSpPr>
          <p:cNvPr id="5" name="TextBox 4">
            <a:extLst>
              <a:ext uri="{FF2B5EF4-FFF2-40B4-BE49-F238E27FC236}">
                <a16:creationId xmlns="" xmlns:a16="http://schemas.microsoft.com/office/drawing/2014/main" id="{101DC8CF-32F0-904E-9A0E-663852109C90}"/>
              </a:ext>
            </a:extLst>
          </p:cNvPr>
          <p:cNvSpPr txBox="1"/>
          <p:nvPr/>
        </p:nvSpPr>
        <p:spPr>
          <a:xfrm>
            <a:off x="1075412" y="4039530"/>
            <a:ext cx="2872261" cy="369332"/>
          </a:xfrm>
          <a:prstGeom prst="rect">
            <a:avLst/>
          </a:prstGeom>
          <a:noFill/>
        </p:spPr>
        <p:txBody>
          <a:bodyPr wrap="none" rtlCol="0">
            <a:spAutoFit/>
          </a:bodyPr>
          <a:lstStyle/>
          <a:p>
            <a:r>
              <a:rPr lang="el-GR" dirty="0"/>
              <a:t>χρειάζεται κλινική εξέταση </a:t>
            </a:r>
            <a:endParaRPr lang="x-none" dirty="0"/>
          </a:p>
        </p:txBody>
      </p:sp>
      <mc:AlternateContent xmlns:mc="http://schemas.openxmlformats.org/markup-compatibility/2006">
        <mc:Choice xmlns="" xmlns:am3d="http://schemas.microsoft.com/office/drawing/2017/model3d" Requires="am3d">
          <p:graphicFrame>
            <p:nvGraphicFramePr>
              <p:cNvPr id="22" name="3D Model 21" descr="Green checkmark">
                <a:extLst>
                  <a:ext uri="{FF2B5EF4-FFF2-40B4-BE49-F238E27FC236}">
                    <a16:creationId xmlns:a16="http://schemas.microsoft.com/office/drawing/2014/main" id="{6635F5D3-7DE2-484A-B2E8-61A1686BD65A}"/>
                  </a:ext>
                </a:extLst>
              </p:cNvPr>
              <p:cNvGraphicFramePr>
                <a:graphicFrameLocks noChangeAspect="1"/>
              </p:cNvGraphicFramePr>
              <p:nvPr>
                <p:extLst>
                  <p:ext uri="{D42A27DB-BD31-4B8C-83A1-F6EECF244321}">
                    <p14:modId xmlns:p14="http://schemas.microsoft.com/office/powerpoint/2010/main" val="1822129140"/>
                  </p:ext>
                </p:extLst>
              </p:nvPr>
            </p:nvGraphicFramePr>
            <p:xfrm>
              <a:off x="824902" y="3965560"/>
              <a:ext cx="501019" cy="423191"/>
            </p:xfrm>
            <a:graphic>
              <a:graphicData uri="http://schemas.microsoft.com/office/drawing/2017/model3d">
                <am3d:model3d r:embed="rId3">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4"/>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3D Model 21" descr="Green checkmark">
                <a:extLst>
                  <a:ext uri="{FF2B5EF4-FFF2-40B4-BE49-F238E27FC236}">
                    <a16:creationId xmlns="" xmlns:a16="http://schemas.microsoft.com/office/drawing/2014/main" id="{6635F5D3-7DE2-484A-B2E8-61A1686BD65A}"/>
                  </a:ext>
                </a:extLst>
              </p:cNvPr>
              <p:cNvPicPr>
                <a:picLocks noGrp="1" noRot="1" noChangeAspect="1" noMove="1" noResize="1" noEditPoints="1" noAdjustHandles="1" noChangeArrowheads="1" noChangeShapeType="1" noCrop="1"/>
              </p:cNvPicPr>
              <p:nvPr/>
            </p:nvPicPr>
            <p:blipFill>
              <a:blip r:embed="rId5" cstate="email"/>
              <a:stretch>
                <a:fillRect/>
              </a:stretch>
            </p:blipFill>
            <p:spPr>
              <a:xfrm>
                <a:off x="824902" y="3965560"/>
                <a:ext cx="501019" cy="423191"/>
              </a:xfrm>
              <a:prstGeom prst="rect">
                <a:avLst/>
              </a:prstGeom>
            </p:spPr>
          </p:pic>
        </mc:Fallback>
      </mc:AlternateContent>
      <p:pic>
        <p:nvPicPr>
          <p:cNvPr id="23" name="Content Placeholder 6" descr="IMG_9119.JPG">
            <a:extLst>
              <a:ext uri="{FF2B5EF4-FFF2-40B4-BE49-F238E27FC236}">
                <a16:creationId xmlns="" xmlns:a16="http://schemas.microsoft.com/office/drawing/2014/main" id="{D5852D5B-2B2B-384A-BFC9-1C069856F321}"/>
              </a:ext>
            </a:extLst>
          </p:cNvPr>
          <p:cNvPicPr>
            <a:picLocks noChangeAspect="1"/>
          </p:cNvPicPr>
          <p:nvPr/>
        </p:nvPicPr>
        <p:blipFill rotWithShape="1">
          <a:blip r:embed="rId6" cstate="email">
            <a:extLst>
              <a:ext uri="{28A0092B-C50C-407E-A947-70E740481C1C}">
                <a14:useLocalDpi xmlns="" xmlns:a14="http://schemas.microsoft.com/office/drawing/2010/main" val="0"/>
              </a:ext>
            </a:extLst>
          </a:blip>
          <a:srcRect/>
          <a:stretch/>
        </p:blipFill>
        <p:spPr>
          <a:xfrm>
            <a:off x="3630348" y="5243972"/>
            <a:ext cx="2549119" cy="1325293"/>
          </a:xfrm>
          <a:prstGeom prst="rect">
            <a:avLst/>
          </a:prstGeom>
        </p:spPr>
      </p:pic>
      <p:pic>
        <p:nvPicPr>
          <p:cNvPr id="24" name="Content Placeholder 7" descr="IMG_9120.JPG">
            <a:extLst>
              <a:ext uri="{FF2B5EF4-FFF2-40B4-BE49-F238E27FC236}">
                <a16:creationId xmlns="" xmlns:a16="http://schemas.microsoft.com/office/drawing/2014/main" id="{4D96C513-CF07-0942-BF67-09449D81B416}"/>
              </a:ext>
            </a:extLst>
          </p:cNvPr>
          <p:cNvPicPr>
            <a:picLocks noChangeAspect="1"/>
          </p:cNvPicPr>
          <p:nvPr/>
        </p:nvPicPr>
        <p:blipFill rotWithShape="1">
          <a:blip r:embed="rId7" cstate="email">
            <a:extLst>
              <a:ext uri="{28A0092B-C50C-407E-A947-70E740481C1C}">
                <a14:useLocalDpi xmlns="" xmlns:a14="http://schemas.microsoft.com/office/drawing/2010/main" val="0"/>
              </a:ext>
            </a:extLst>
          </a:blip>
          <a:srcRect/>
          <a:stretch/>
        </p:blipFill>
        <p:spPr>
          <a:xfrm flipH="1">
            <a:off x="6375033" y="5218486"/>
            <a:ext cx="2412551" cy="1350779"/>
          </a:xfrm>
          <a:prstGeom prst="rect">
            <a:avLst/>
          </a:prstGeom>
        </p:spPr>
      </p:pic>
      <p:pic>
        <p:nvPicPr>
          <p:cNvPr id="25" name="Picture 24" descr="IMG_9122.JPG">
            <a:extLst>
              <a:ext uri="{FF2B5EF4-FFF2-40B4-BE49-F238E27FC236}">
                <a16:creationId xmlns="" xmlns:a16="http://schemas.microsoft.com/office/drawing/2014/main" id="{37D60EE8-D68D-F646-B9B6-E79EA04CD82D}"/>
              </a:ext>
            </a:extLst>
          </p:cNvPr>
          <p:cNvPicPr>
            <a:picLocks noChangeAspect="1"/>
          </p:cNvPicPr>
          <p:nvPr/>
        </p:nvPicPr>
        <p:blipFill rotWithShape="1">
          <a:blip r:embed="rId8" cstate="email">
            <a:extLst>
              <a:ext uri="{28A0092B-C50C-407E-A947-70E740481C1C}">
                <a14:useLocalDpi xmlns="" xmlns:a14="http://schemas.microsoft.com/office/drawing/2010/main" val="0"/>
              </a:ext>
            </a:extLst>
          </a:blip>
          <a:srcRect/>
          <a:stretch/>
        </p:blipFill>
        <p:spPr>
          <a:xfrm flipH="1">
            <a:off x="8983150" y="5218486"/>
            <a:ext cx="2549119" cy="1325293"/>
          </a:xfrm>
          <a:prstGeom prst="rect">
            <a:avLst/>
          </a:prstGeom>
        </p:spPr>
      </p:pic>
    </p:spTree>
    <p:extLst>
      <p:ext uri="{BB962C8B-B14F-4D97-AF65-F5344CB8AC3E}">
        <p14:creationId xmlns="" xmlns:p14="http://schemas.microsoft.com/office/powerpoint/2010/main" val="101698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Scale>
                                      <p:cBhvr>
                                        <p:cTn id="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2"/>
                                        </p:tgtEl>
                                        <p:attrNameLst>
                                          <p:attrName>ppt_x</p:attrName>
                                          <p:attrName>ppt_y</p:attrName>
                                        </p:attrNameLst>
                                      </p:cBhvr>
                                    </p:animMotion>
                                    <p:animEffect transition="in" filter="fade">
                                      <p:cBhvr>
                                        <p:cTn id="9" dur="1000"/>
                                        <p:tgtEl>
                                          <p:spTgt spid="22"/>
                                        </p:tgtEl>
                                      </p:cBhvr>
                                    </p:animEffect>
                                  </p:childTnLst>
                                </p:cTn>
                              </p:par>
                              <p:par>
                                <p:cTn id="10" presetID="3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800" decel="100000"/>
                                        <p:tgtEl>
                                          <p:spTgt spid="23"/>
                                        </p:tgtEl>
                                      </p:cBhvr>
                                    </p:animEffect>
                                    <p:anim calcmode="lin" valueType="num">
                                      <p:cBhvr>
                                        <p:cTn id="13" dur="800" decel="100000" fill="hold"/>
                                        <p:tgtEl>
                                          <p:spTgt spid="23"/>
                                        </p:tgtEl>
                                        <p:attrNameLst>
                                          <p:attrName>style.rotation</p:attrName>
                                        </p:attrNameLst>
                                      </p:cBhvr>
                                      <p:tavLst>
                                        <p:tav tm="0">
                                          <p:val>
                                            <p:fltVal val="-90"/>
                                          </p:val>
                                        </p:tav>
                                        <p:tav tm="100000">
                                          <p:val>
                                            <p:fltVal val="0"/>
                                          </p:val>
                                        </p:tav>
                                      </p:tavLst>
                                    </p:anim>
                                    <p:anim calcmode="lin" valueType="num">
                                      <p:cBhvr>
                                        <p:cTn id="14" dur="800" decel="100000" fill="hold"/>
                                        <p:tgtEl>
                                          <p:spTgt spid="23"/>
                                        </p:tgtEl>
                                        <p:attrNameLst>
                                          <p:attrName>ppt_x</p:attrName>
                                        </p:attrNameLst>
                                      </p:cBhvr>
                                      <p:tavLst>
                                        <p:tav tm="0">
                                          <p:val>
                                            <p:strVal val="#ppt_x+0.4"/>
                                          </p:val>
                                        </p:tav>
                                        <p:tav tm="100000">
                                          <p:val>
                                            <p:strVal val="#ppt_x-0.05"/>
                                          </p:val>
                                        </p:tav>
                                      </p:tavLst>
                                    </p:anim>
                                    <p:anim calcmode="lin" valueType="num">
                                      <p:cBhvr>
                                        <p:cTn id="15" dur="800" decel="100000" fill="hold"/>
                                        <p:tgtEl>
                                          <p:spTgt spid="2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800" decel="100000"/>
                                        <p:tgtEl>
                                          <p:spTgt spid="24"/>
                                        </p:tgtEl>
                                      </p:cBhvr>
                                    </p:animEffect>
                                    <p:anim calcmode="lin" valueType="num">
                                      <p:cBhvr>
                                        <p:cTn id="21" dur="800" decel="100000" fill="hold"/>
                                        <p:tgtEl>
                                          <p:spTgt spid="24"/>
                                        </p:tgtEl>
                                        <p:attrNameLst>
                                          <p:attrName>style.rotation</p:attrName>
                                        </p:attrNameLst>
                                      </p:cBhvr>
                                      <p:tavLst>
                                        <p:tav tm="0">
                                          <p:val>
                                            <p:fltVal val="-90"/>
                                          </p:val>
                                        </p:tav>
                                        <p:tav tm="100000">
                                          <p:val>
                                            <p:fltVal val="0"/>
                                          </p:val>
                                        </p:tav>
                                      </p:tavLst>
                                    </p:anim>
                                    <p:anim calcmode="lin" valueType="num">
                                      <p:cBhvr>
                                        <p:cTn id="22" dur="800" decel="100000" fill="hold"/>
                                        <p:tgtEl>
                                          <p:spTgt spid="24"/>
                                        </p:tgtEl>
                                        <p:attrNameLst>
                                          <p:attrName>ppt_x</p:attrName>
                                        </p:attrNameLst>
                                      </p:cBhvr>
                                      <p:tavLst>
                                        <p:tav tm="0">
                                          <p:val>
                                            <p:strVal val="#ppt_x+0.4"/>
                                          </p:val>
                                        </p:tav>
                                        <p:tav tm="100000">
                                          <p:val>
                                            <p:strVal val="#ppt_x-0.05"/>
                                          </p:val>
                                        </p:tav>
                                      </p:tavLst>
                                    </p:anim>
                                    <p:anim calcmode="lin" valueType="num">
                                      <p:cBhvr>
                                        <p:cTn id="23" dur="800" decel="100000" fill="hold"/>
                                        <p:tgtEl>
                                          <p:spTgt spid="24"/>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6" presetID="3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800" decel="100000"/>
                                        <p:tgtEl>
                                          <p:spTgt spid="25"/>
                                        </p:tgtEl>
                                      </p:cBhvr>
                                    </p:animEffect>
                                    <p:anim calcmode="lin" valueType="num">
                                      <p:cBhvr>
                                        <p:cTn id="29" dur="800" decel="100000" fill="hold"/>
                                        <p:tgtEl>
                                          <p:spTgt spid="25"/>
                                        </p:tgtEl>
                                        <p:attrNameLst>
                                          <p:attrName>style.rotation</p:attrName>
                                        </p:attrNameLst>
                                      </p:cBhvr>
                                      <p:tavLst>
                                        <p:tav tm="0">
                                          <p:val>
                                            <p:fltVal val="-90"/>
                                          </p:val>
                                        </p:tav>
                                        <p:tav tm="100000">
                                          <p:val>
                                            <p:fltVal val="0"/>
                                          </p:val>
                                        </p:tav>
                                      </p:tavLst>
                                    </p:anim>
                                    <p:anim calcmode="lin" valueType="num">
                                      <p:cBhvr>
                                        <p:cTn id="30" dur="800" decel="100000" fill="hold"/>
                                        <p:tgtEl>
                                          <p:spTgt spid="25"/>
                                        </p:tgtEl>
                                        <p:attrNameLst>
                                          <p:attrName>ppt_x</p:attrName>
                                        </p:attrNameLst>
                                      </p:cBhvr>
                                      <p:tavLst>
                                        <p:tav tm="0">
                                          <p:val>
                                            <p:strVal val="#ppt_x+0.4"/>
                                          </p:val>
                                        </p:tav>
                                        <p:tav tm="100000">
                                          <p:val>
                                            <p:strVal val="#ppt_x-0.05"/>
                                          </p:val>
                                        </p:tav>
                                      </p:tavLst>
                                    </p:anim>
                                    <p:anim calcmode="lin" valueType="num">
                                      <p:cBhvr>
                                        <p:cTn id="31" dur="800" decel="100000" fill="hold"/>
                                        <p:tgtEl>
                                          <p:spTgt spid="25"/>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Untitled-3.jpg"/>
          <p:cNvPicPr>
            <a:picLocks noChangeAspect="1"/>
          </p:cNvPicPr>
          <p:nvPr/>
        </p:nvPicPr>
        <p:blipFill>
          <a:blip r:embed="rId2" cstate="email"/>
          <a:stretch>
            <a:fillRect/>
          </a:stretch>
        </p:blipFill>
        <p:spPr>
          <a:xfrm>
            <a:off x="373944" y="347726"/>
            <a:ext cx="1711280" cy="6173286"/>
          </a:xfrm>
          <a:prstGeom prst="rect">
            <a:avLst/>
          </a:prstGeom>
        </p:spPr>
      </p:pic>
      <p:sp>
        <p:nvSpPr>
          <p:cNvPr id="4" name="Rectangle 3">
            <a:extLst>
              <a:ext uri="{FF2B5EF4-FFF2-40B4-BE49-F238E27FC236}">
                <a16:creationId xmlns="" xmlns:a16="http://schemas.microsoft.com/office/drawing/2014/main" id="{4E9E5D2B-7BB9-D144-8AF9-03A25DE4E16F}"/>
              </a:ext>
            </a:extLst>
          </p:cNvPr>
          <p:cNvSpPr/>
          <p:nvPr/>
        </p:nvSpPr>
        <p:spPr>
          <a:xfrm>
            <a:off x="3902241" y="1240865"/>
            <a:ext cx="7287127" cy="1569660"/>
          </a:xfrm>
          <a:prstGeom prst="rect">
            <a:avLst/>
          </a:prstGeom>
        </p:spPr>
        <p:txBody>
          <a:bodyPr wrap="square">
            <a:spAutoFit/>
          </a:bodyPr>
          <a:lstStyle/>
          <a:p>
            <a:pPr>
              <a:spcAft>
                <a:spcPts val="0"/>
              </a:spcAft>
            </a:pPr>
            <a:r>
              <a:rPr lang="el-GR" sz="1600" dirty="0">
                <a:ea typeface="Calibri" charset="0"/>
                <a:cs typeface="Times New Roman" charset="0"/>
              </a:rPr>
              <a:t> Στους στόχους της ορθοδοντικής θεραπείας περιλαμβάνονται οι εξής</a:t>
            </a:r>
            <a:r>
              <a:rPr lang="en-US" sz="1600" dirty="0">
                <a:ea typeface="Calibri" charset="0"/>
                <a:cs typeface="Times New Roman" charset="0"/>
              </a:rPr>
              <a:t>:</a:t>
            </a:r>
          </a:p>
          <a:p>
            <a:pPr>
              <a:spcAft>
                <a:spcPts val="0"/>
              </a:spcAft>
            </a:pPr>
            <a:r>
              <a:rPr lang="el-GR" sz="1600" dirty="0">
                <a:ea typeface="Calibri" charset="0"/>
                <a:cs typeface="Times New Roman" charset="0"/>
              </a:rPr>
              <a:t> </a:t>
            </a:r>
            <a:endParaRPr lang="en-GB" sz="1600" dirty="0">
              <a:ea typeface="Calibri" charset="0"/>
              <a:cs typeface="Times New Roman" charset="0"/>
            </a:endParaRPr>
          </a:p>
          <a:p>
            <a:pPr>
              <a:spcAft>
                <a:spcPts val="0"/>
              </a:spcAft>
            </a:pPr>
            <a:r>
              <a:rPr lang="el-GR" sz="1600" dirty="0">
                <a:ea typeface="Calibri" charset="0"/>
                <a:cs typeface="Times New Roman" charset="0"/>
              </a:rPr>
              <a:t>α) Προώθηση της κάτω γνάθου   </a:t>
            </a:r>
            <a:endParaRPr lang="en-GB" sz="1600" dirty="0">
              <a:ea typeface="Calibri" charset="0"/>
              <a:cs typeface="Times New Roman" charset="0"/>
            </a:endParaRPr>
          </a:p>
          <a:p>
            <a:pPr>
              <a:spcAft>
                <a:spcPts val="0"/>
              </a:spcAft>
            </a:pPr>
            <a:r>
              <a:rPr lang="el-GR" sz="1600" dirty="0">
                <a:ea typeface="Calibri" charset="0"/>
                <a:cs typeface="Times New Roman" charset="0"/>
              </a:rPr>
              <a:t>β) Προώθηση της άνω γνάθου </a:t>
            </a:r>
            <a:endParaRPr lang="en-GB" sz="1600" dirty="0">
              <a:ea typeface="Calibri" charset="0"/>
              <a:cs typeface="Times New Roman" charset="0"/>
            </a:endParaRPr>
          </a:p>
          <a:p>
            <a:pPr>
              <a:spcAft>
                <a:spcPts val="0"/>
              </a:spcAft>
            </a:pPr>
            <a:r>
              <a:rPr lang="el-GR" sz="1600" dirty="0">
                <a:ea typeface="Calibri" charset="0"/>
                <a:cs typeface="Times New Roman" charset="0"/>
              </a:rPr>
              <a:t>γ) Αύξηση του κάτω πρόσθιου ύψους του προσώπου</a:t>
            </a:r>
            <a:endParaRPr lang="en-GB" sz="1600" dirty="0">
              <a:ea typeface="Calibri" charset="0"/>
              <a:cs typeface="Times New Roman" charset="0"/>
            </a:endParaRPr>
          </a:p>
          <a:p>
            <a:pPr>
              <a:spcAft>
                <a:spcPts val="0"/>
              </a:spcAft>
            </a:pPr>
            <a:r>
              <a:rPr lang="el-GR" sz="1600" dirty="0">
                <a:ea typeface="Calibri" charset="0"/>
                <a:cs typeface="Times New Roman" charset="0"/>
              </a:rPr>
              <a:t>ε) Προς τα κάτω και πίσω περιστροφή της κάτω γνάθου </a:t>
            </a:r>
            <a:endParaRPr lang="en-GB" sz="1600" dirty="0">
              <a:ea typeface="Calibri" charset="0"/>
              <a:cs typeface="Times New Roman" charset="0"/>
            </a:endParaRPr>
          </a:p>
        </p:txBody>
      </p:sp>
      <p:sp>
        <p:nvSpPr>
          <p:cNvPr id="13" name="TextBox 12">
            <a:extLst>
              <a:ext uri="{FF2B5EF4-FFF2-40B4-BE49-F238E27FC236}">
                <a16:creationId xmlns="" xmlns:a16="http://schemas.microsoft.com/office/drawing/2014/main" id="{16D42797-90E1-A544-B4E9-A9F14CE11881}"/>
              </a:ext>
            </a:extLst>
          </p:cNvPr>
          <p:cNvSpPr txBox="1"/>
          <p:nvPr/>
        </p:nvSpPr>
        <p:spPr>
          <a:xfrm>
            <a:off x="279843" y="71426"/>
            <a:ext cx="913905" cy="307777"/>
          </a:xfrm>
          <a:prstGeom prst="rect">
            <a:avLst/>
          </a:prstGeom>
          <a:noFill/>
        </p:spPr>
        <p:txBody>
          <a:bodyPr wrap="square" rtlCol="0">
            <a:spAutoFit/>
          </a:bodyPr>
          <a:lstStyle/>
          <a:p>
            <a:r>
              <a:rPr lang="el-GR" sz="1400" dirty="0"/>
              <a:t>ασκήσεις </a:t>
            </a:r>
            <a:endParaRPr lang="x-none" sz="1400" dirty="0"/>
          </a:p>
        </p:txBody>
      </p:sp>
      <p:cxnSp>
        <p:nvCxnSpPr>
          <p:cNvPr id="14" name="Straight Connector 13">
            <a:extLst>
              <a:ext uri="{FF2B5EF4-FFF2-40B4-BE49-F238E27FC236}">
                <a16:creationId xmlns="" xmlns:a16="http://schemas.microsoft.com/office/drawing/2014/main" id="{2D6E506C-70AB-BF4A-A7D5-1634490B7049}"/>
              </a:ext>
            </a:extLst>
          </p:cNvPr>
          <p:cNvCxnSpPr>
            <a:cxnSpLocks/>
          </p:cNvCxnSpPr>
          <p:nvPr/>
        </p:nvCxnSpPr>
        <p:spPr>
          <a:xfrm>
            <a:off x="313784" y="336988"/>
            <a:ext cx="198521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 xmlns:am3d="http://schemas.microsoft.com/office/drawing/2017/model3d" Requires="am3d">
          <p:graphicFrame>
            <p:nvGraphicFramePr>
              <p:cNvPr id="15" name="3D Model 14" descr="Green checkmark">
                <a:extLst>
                  <a:ext uri="{FF2B5EF4-FFF2-40B4-BE49-F238E27FC236}">
                    <a16:creationId xmlns:a16="http://schemas.microsoft.com/office/drawing/2014/main" id="{DE919C5B-61B2-A14E-B68A-0C806156796F}"/>
                  </a:ext>
                </a:extLst>
              </p:cNvPr>
              <p:cNvGraphicFramePr>
                <a:graphicFrameLocks noChangeAspect="1"/>
              </p:cNvGraphicFramePr>
              <p:nvPr>
                <p:extLst>
                  <p:ext uri="{D42A27DB-BD31-4B8C-83A1-F6EECF244321}">
                    <p14:modId xmlns:p14="http://schemas.microsoft.com/office/powerpoint/2010/main" val="1997729502"/>
                  </p:ext>
                </p:extLst>
              </p:nvPr>
            </p:nvGraphicFramePr>
            <p:xfrm>
              <a:off x="3651730" y="1644325"/>
              <a:ext cx="501019" cy="423191"/>
            </p:xfrm>
            <a:graphic>
              <a:graphicData uri="http://schemas.microsoft.com/office/drawing/2017/model3d">
                <am3d:model3d r:embed="rId8">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9"/>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Green checkmark">
                <a:extLst>
                  <a:ext uri="{FF2B5EF4-FFF2-40B4-BE49-F238E27FC236}">
                    <a16:creationId xmlns="" xmlns:a16="http://schemas.microsoft.com/office/drawing/2014/main" id="{DE919C5B-61B2-A14E-B68A-0C806156796F}"/>
                  </a:ext>
                </a:extLst>
              </p:cNvPr>
              <p:cNvPicPr>
                <a:picLocks noGrp="1" noRot="1" noChangeAspect="1" noMove="1" noResize="1" noEditPoints="1" noAdjustHandles="1" noChangeArrowheads="1" noChangeShapeType="1" noCrop="1"/>
              </p:cNvPicPr>
              <p:nvPr/>
            </p:nvPicPr>
            <p:blipFill>
              <a:blip r:embed="rId10" cstate="email"/>
              <a:stretch>
                <a:fillRect/>
              </a:stretch>
            </p:blipFill>
            <p:spPr>
              <a:xfrm>
                <a:off x="3651730" y="1644325"/>
                <a:ext cx="501019" cy="423191"/>
              </a:xfrm>
              <a:prstGeom prst="rect">
                <a:avLst/>
              </a:prstGeom>
            </p:spPr>
          </p:pic>
        </mc:Fallback>
      </mc:AlternateContent>
      <p:sp>
        <p:nvSpPr>
          <p:cNvPr id="16" name="TextBox 15">
            <a:extLst>
              <a:ext uri="{FF2B5EF4-FFF2-40B4-BE49-F238E27FC236}">
                <a16:creationId xmlns="" xmlns:a16="http://schemas.microsoft.com/office/drawing/2014/main" id="{FAD5BE30-384B-A14E-95F1-FBF6FE08A180}"/>
              </a:ext>
            </a:extLst>
          </p:cNvPr>
          <p:cNvSpPr txBox="1"/>
          <p:nvPr/>
        </p:nvSpPr>
        <p:spPr>
          <a:xfrm>
            <a:off x="3902239" y="3553003"/>
            <a:ext cx="7967309" cy="2308324"/>
          </a:xfrm>
          <a:prstGeom prst="rect">
            <a:avLst/>
          </a:prstGeom>
          <a:noFill/>
        </p:spPr>
        <p:txBody>
          <a:bodyPr wrap="none" rtlCol="0">
            <a:spAutoFit/>
          </a:bodyPr>
          <a:lstStyle/>
          <a:p>
            <a:pPr>
              <a:spcAft>
                <a:spcPts val="0"/>
              </a:spcAft>
            </a:pPr>
            <a:r>
              <a:rPr lang="el-GR" sz="1600" dirty="0">
                <a:ea typeface="Calibri" charset="0"/>
                <a:cs typeface="Times New Roman" charset="0"/>
              </a:rPr>
              <a:t>Η ορθοδοντική θεραπεία προτείνεται να ξεκινήσει άμεσα με σκοπό </a:t>
            </a:r>
            <a:r>
              <a:rPr lang="en-US" sz="1600" dirty="0">
                <a:ea typeface="Calibri" charset="0"/>
                <a:cs typeface="Times New Roman" charset="0"/>
              </a:rPr>
              <a:t>   </a:t>
            </a:r>
          </a:p>
          <a:p>
            <a:pPr>
              <a:spcAft>
                <a:spcPts val="0"/>
              </a:spcAft>
            </a:pPr>
            <a:r>
              <a:rPr lang="en-US" sz="1600" dirty="0">
                <a:ea typeface="Calibri" charset="0"/>
                <a:cs typeface="Times New Roman" charset="0"/>
              </a:rPr>
              <a:t>  </a:t>
            </a:r>
            <a:r>
              <a:rPr lang="el-GR" sz="1600" dirty="0">
                <a:ea typeface="Calibri" charset="0"/>
                <a:cs typeface="Times New Roman" charset="0"/>
              </a:rPr>
              <a:t> </a:t>
            </a:r>
            <a:endParaRPr lang="en-GB" sz="1600" dirty="0">
              <a:ea typeface="Calibri" charset="0"/>
              <a:cs typeface="Times New Roman" charset="0"/>
            </a:endParaRPr>
          </a:p>
          <a:p>
            <a:pPr>
              <a:spcAft>
                <a:spcPts val="0"/>
              </a:spcAft>
            </a:pPr>
            <a:r>
              <a:rPr lang="el-GR" sz="1600" dirty="0">
                <a:ea typeface="Calibri" charset="0"/>
                <a:cs typeface="Times New Roman" charset="0"/>
              </a:rPr>
              <a:t> α) την τροποποίηση της αύξησης του </a:t>
            </a:r>
            <a:r>
              <a:rPr lang="el-GR" sz="1600" dirty="0" err="1">
                <a:ea typeface="Calibri" charset="0"/>
                <a:cs typeface="Times New Roman" charset="0"/>
              </a:rPr>
              <a:t>στοματογναθικού</a:t>
            </a:r>
            <a:r>
              <a:rPr lang="el-GR" sz="1600" dirty="0">
                <a:ea typeface="Calibri" charset="0"/>
                <a:cs typeface="Times New Roman" charset="0"/>
              </a:rPr>
              <a:t> συστήματος  προς την επιθυμητή </a:t>
            </a:r>
            <a:endParaRPr lang="en-GB" sz="1600" dirty="0">
              <a:ea typeface="Calibri" charset="0"/>
              <a:cs typeface="Times New Roman" charset="0"/>
            </a:endParaRPr>
          </a:p>
          <a:p>
            <a:pPr>
              <a:spcAft>
                <a:spcPts val="0"/>
              </a:spcAft>
            </a:pPr>
            <a:r>
              <a:rPr lang="el-GR" sz="1600" dirty="0">
                <a:ea typeface="Calibri" charset="0"/>
                <a:cs typeface="Times New Roman" charset="0"/>
              </a:rPr>
              <a:t>κατεύθυνση </a:t>
            </a:r>
          </a:p>
          <a:p>
            <a:pPr>
              <a:spcAft>
                <a:spcPts val="0"/>
              </a:spcAft>
            </a:pPr>
            <a:r>
              <a:rPr lang="el-GR" sz="1600" dirty="0">
                <a:ea typeface="Calibri" charset="0"/>
                <a:cs typeface="Times New Roman" charset="0"/>
              </a:rPr>
              <a:t>β) διότι τα κορίτσια ολοκληρώνουν γρηγορότερα την αύξηση σε σχέση με τα αγόρια </a:t>
            </a:r>
            <a:endParaRPr lang="en-GB" sz="1600" dirty="0">
              <a:ea typeface="Calibri" charset="0"/>
              <a:cs typeface="Times New Roman" charset="0"/>
            </a:endParaRPr>
          </a:p>
          <a:p>
            <a:pPr>
              <a:spcAft>
                <a:spcPts val="0"/>
              </a:spcAft>
            </a:pPr>
            <a:r>
              <a:rPr lang="el-GR" sz="1600" dirty="0">
                <a:ea typeface="Calibri" charset="0"/>
                <a:cs typeface="Times New Roman" charset="0"/>
              </a:rPr>
              <a:t>γ) την αποφυγή εξαγωγής των </a:t>
            </a:r>
            <a:r>
              <a:rPr lang="el-GR" sz="1600" dirty="0" smtClean="0">
                <a:ea typeface="Calibri" charset="0"/>
                <a:cs typeface="Times New Roman" charset="0"/>
              </a:rPr>
              <a:t>φρονιμιτών  </a:t>
            </a:r>
            <a:endParaRPr lang="en-GB" sz="1600" dirty="0">
              <a:ea typeface="Calibri" charset="0"/>
              <a:cs typeface="Times New Roman" charset="0"/>
            </a:endParaRPr>
          </a:p>
          <a:p>
            <a:pPr>
              <a:spcAft>
                <a:spcPts val="0"/>
              </a:spcAft>
            </a:pPr>
            <a:r>
              <a:rPr lang="el-GR" sz="1600" dirty="0">
                <a:ea typeface="Calibri" charset="0"/>
                <a:cs typeface="Times New Roman" charset="0"/>
              </a:rPr>
              <a:t>δ) την ευκολότερη διευθέτηση του συνωστισμού  </a:t>
            </a:r>
            <a:endParaRPr lang="en-GB" sz="1600" dirty="0">
              <a:ea typeface="Calibri" charset="0"/>
              <a:cs typeface="Times New Roman" charset="0"/>
            </a:endParaRPr>
          </a:p>
          <a:p>
            <a:pPr>
              <a:spcAft>
                <a:spcPts val="0"/>
              </a:spcAft>
            </a:pPr>
            <a:r>
              <a:rPr lang="el-GR" sz="1600" dirty="0">
                <a:ea typeface="Calibri" charset="0"/>
                <a:cs typeface="Times New Roman" charset="0"/>
              </a:rPr>
              <a:t>ε) τα α και β </a:t>
            </a:r>
            <a:endParaRPr lang="en-GB" sz="1600" dirty="0">
              <a:ea typeface="Calibri" charset="0"/>
              <a:cs typeface="Times New Roman" charset="0"/>
            </a:endParaRPr>
          </a:p>
          <a:p>
            <a:endParaRPr lang="x-none" sz="1600" dirty="0"/>
          </a:p>
        </p:txBody>
      </p:sp>
      <mc:AlternateContent xmlns:mc="http://schemas.openxmlformats.org/markup-compatibility/2006">
        <mc:Choice xmlns="" xmlns:am3d="http://schemas.microsoft.com/office/drawing/2017/model3d" Requires="am3d">
          <p:graphicFrame>
            <p:nvGraphicFramePr>
              <p:cNvPr id="17" name="3D Model 16" descr="Green checkmark">
                <a:extLst>
                  <a:ext uri="{FF2B5EF4-FFF2-40B4-BE49-F238E27FC236}">
                    <a16:creationId xmlns:a16="http://schemas.microsoft.com/office/drawing/2014/main" id="{6DED0CBB-FB3B-8B4C-9698-1F5687CC65C4}"/>
                  </a:ext>
                </a:extLst>
              </p:cNvPr>
              <p:cNvGraphicFramePr>
                <a:graphicFrameLocks noChangeAspect="1"/>
              </p:cNvGraphicFramePr>
              <p:nvPr>
                <p:extLst>
                  <p:ext uri="{D42A27DB-BD31-4B8C-83A1-F6EECF244321}">
                    <p14:modId xmlns:p14="http://schemas.microsoft.com/office/powerpoint/2010/main" val="1062590952"/>
                  </p:ext>
                </p:extLst>
              </p:nvPr>
            </p:nvGraphicFramePr>
            <p:xfrm>
              <a:off x="3651729" y="5217026"/>
              <a:ext cx="501019" cy="423191"/>
            </p:xfrm>
            <a:graphic>
              <a:graphicData uri="http://schemas.microsoft.com/office/drawing/2017/model3d">
                <am3d:model3d r:embed="rId8">
                  <am3d:spPr>
                    <a:xfrm>
                      <a:off x="0" y="0"/>
                      <a:ext cx="501019" cy="423191"/>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9"/>
                  </am3d:raster>
                  <am3d:objViewport viewportSz="6122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Green checkmark">
                <a:extLst>
                  <a:ext uri="{FF2B5EF4-FFF2-40B4-BE49-F238E27FC236}">
                    <a16:creationId xmlns="" xmlns:a16="http://schemas.microsoft.com/office/drawing/2014/main" id="{6DED0CBB-FB3B-8B4C-9698-1F5687CC65C4}"/>
                  </a:ext>
                </a:extLst>
              </p:cNvPr>
              <p:cNvPicPr>
                <a:picLocks noGrp="1" noRot="1" noChangeAspect="1" noMove="1" noResize="1" noEditPoints="1" noAdjustHandles="1" noChangeArrowheads="1" noChangeShapeType="1" noCrop="1"/>
              </p:cNvPicPr>
              <p:nvPr/>
            </p:nvPicPr>
            <p:blipFill>
              <a:blip r:embed="rId10" cstate="email"/>
              <a:stretch>
                <a:fillRect/>
              </a:stretch>
            </p:blipFill>
            <p:spPr>
              <a:xfrm>
                <a:off x="3651729" y="5217026"/>
                <a:ext cx="501019" cy="423191"/>
              </a:xfrm>
              <a:prstGeom prst="rect">
                <a:avLst/>
              </a:prstGeom>
            </p:spPr>
          </p:pic>
        </mc:Fallback>
      </mc:AlternateContent>
    </p:spTree>
    <p:extLst>
      <p:ext uri="{BB962C8B-B14F-4D97-AF65-F5344CB8AC3E}">
        <p14:creationId xmlns="" xmlns:p14="http://schemas.microsoft.com/office/powerpoint/2010/main" val="22717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Scale>
                                      <p:cBhvr>
                                        <p:cTn id="14"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7"/>
                                        </p:tgtEl>
                                        <p:attrNameLst>
                                          <p:attrName>ppt_x</p:attrName>
                                          <p:attrName>ppt_y</p:attrName>
                                        </p:attrNameLst>
                                      </p:cBhvr>
                                    </p:animMotion>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B3AFB96-E16A-9C45-8F5B-5FC7359C7B7D}"/>
              </a:ext>
            </a:extLst>
          </p:cNvPr>
          <p:cNvSpPr txBox="1"/>
          <p:nvPr/>
        </p:nvSpPr>
        <p:spPr>
          <a:xfrm>
            <a:off x="866529" y="2021543"/>
            <a:ext cx="913905" cy="307777"/>
          </a:xfrm>
          <a:prstGeom prst="rect">
            <a:avLst/>
          </a:prstGeom>
          <a:noFill/>
        </p:spPr>
        <p:txBody>
          <a:bodyPr wrap="none" rtlCol="0">
            <a:spAutoFit/>
          </a:bodyPr>
          <a:lstStyle/>
          <a:p>
            <a:r>
              <a:rPr lang="el-GR" sz="1400" dirty="0"/>
              <a:t>ασκήσεις </a:t>
            </a:r>
            <a:endParaRPr lang="x-none" sz="1400" dirty="0"/>
          </a:p>
        </p:txBody>
      </p:sp>
      <p:cxnSp>
        <p:nvCxnSpPr>
          <p:cNvPr id="10" name="Straight Connector 9">
            <a:extLst>
              <a:ext uri="{FF2B5EF4-FFF2-40B4-BE49-F238E27FC236}">
                <a16:creationId xmlns="" xmlns:a16="http://schemas.microsoft.com/office/drawing/2014/main" id="{20E3AF89-F90E-3B44-A3C5-58C8ADA78C76}"/>
              </a:ext>
            </a:extLst>
          </p:cNvPr>
          <p:cNvCxnSpPr>
            <a:cxnSpLocks/>
          </p:cNvCxnSpPr>
          <p:nvPr/>
        </p:nvCxnSpPr>
        <p:spPr>
          <a:xfrm>
            <a:off x="951509" y="2329320"/>
            <a:ext cx="119389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33832CDA-FFE6-D041-B8EF-2C822490DA43}"/>
              </a:ext>
            </a:extLst>
          </p:cNvPr>
          <p:cNvSpPr/>
          <p:nvPr/>
        </p:nvSpPr>
        <p:spPr>
          <a:xfrm>
            <a:off x="383007" y="2637472"/>
            <a:ext cx="1211178" cy="1534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3" name="TextBox 12">
            <a:extLst>
              <a:ext uri="{FF2B5EF4-FFF2-40B4-BE49-F238E27FC236}">
                <a16:creationId xmlns="" xmlns:a16="http://schemas.microsoft.com/office/drawing/2014/main" id="{BA32FC1C-9E6A-DD4F-8249-6C829C8675BF}"/>
              </a:ext>
            </a:extLst>
          </p:cNvPr>
          <p:cNvSpPr txBox="1"/>
          <p:nvPr/>
        </p:nvSpPr>
        <p:spPr>
          <a:xfrm>
            <a:off x="866529" y="2708275"/>
            <a:ext cx="10942464" cy="2062103"/>
          </a:xfrm>
          <a:prstGeom prst="rect">
            <a:avLst/>
          </a:prstGeom>
          <a:noFill/>
        </p:spPr>
        <p:txBody>
          <a:bodyPr wrap="square" rtlCol="0">
            <a:spAutoFit/>
          </a:bodyPr>
          <a:lstStyle/>
          <a:p>
            <a:r>
              <a:rPr lang="el-GR" sz="1600" dirty="0">
                <a:latin typeface="Century Gothic" panose="020B0502020202020204" pitchFamily="34" charset="0"/>
              </a:rPr>
              <a:t>Σε ασθενή 10 ετών η γωνία ΑΝΒ είναι 7 ενώ η γωνία </a:t>
            </a:r>
            <a:r>
              <a:rPr lang="en-GB" sz="1600" dirty="0">
                <a:latin typeface="Century Gothic" panose="020B0502020202020204" pitchFamily="34" charset="0"/>
              </a:rPr>
              <a:t>SNB </a:t>
            </a:r>
            <a:r>
              <a:rPr lang="el-GR" sz="1600" dirty="0">
                <a:latin typeface="Century Gothic" panose="020B0502020202020204" pitchFamily="34" charset="0"/>
              </a:rPr>
              <a:t>είναι 80 </a:t>
            </a:r>
          </a:p>
          <a:p>
            <a:endParaRPr lang="el-GR" sz="1600" dirty="0">
              <a:latin typeface="Century Gothic" panose="020B0502020202020204" pitchFamily="34" charset="0"/>
            </a:endParaRPr>
          </a:p>
          <a:p>
            <a:r>
              <a:rPr lang="el-GR" sz="1600" dirty="0">
                <a:latin typeface="Century Gothic" panose="020B0502020202020204" pitchFamily="34" charset="0"/>
              </a:rPr>
              <a:t>α)Ποια η τιμή της γωνίας </a:t>
            </a:r>
            <a:r>
              <a:rPr lang="en-GB" sz="1600" dirty="0">
                <a:latin typeface="Century Gothic" panose="020B0502020202020204" pitchFamily="34" charset="0"/>
              </a:rPr>
              <a:t>SNA; </a:t>
            </a:r>
          </a:p>
          <a:p>
            <a:endParaRPr lang="el-GR" sz="1600" dirty="0">
              <a:latin typeface="Century Gothic" panose="020B0502020202020204" pitchFamily="34" charset="0"/>
            </a:endParaRPr>
          </a:p>
          <a:p>
            <a:r>
              <a:rPr lang="el-GR" sz="1600" dirty="0">
                <a:latin typeface="Century Gothic" panose="020B0502020202020204" pitchFamily="34" charset="0"/>
              </a:rPr>
              <a:t>β) Μια θεραπευτική επιλογή ίσως είναι το </a:t>
            </a:r>
            <a:r>
              <a:rPr lang="el-GR" sz="1600" dirty="0" err="1">
                <a:latin typeface="Century Gothic" panose="020B0502020202020204" pitchFamily="34" charset="0"/>
              </a:rPr>
              <a:t>εξωστοματικό</a:t>
            </a:r>
            <a:r>
              <a:rPr lang="el-GR" sz="1600" dirty="0">
                <a:latin typeface="Century Gothic" panose="020B0502020202020204" pitchFamily="34" charset="0"/>
              </a:rPr>
              <a:t> τόξο στην άνω γνάθο</a:t>
            </a:r>
            <a:r>
              <a:rPr lang="en-US" sz="1600" dirty="0">
                <a:latin typeface="Century Gothic" panose="020B0502020202020204" pitchFamily="34" charset="0"/>
              </a:rPr>
              <a:t>;	</a:t>
            </a:r>
            <a:r>
              <a:rPr lang="el-GR" sz="1600" dirty="0">
                <a:latin typeface="Century Gothic" panose="020B0502020202020204" pitchFamily="34" charset="0"/>
              </a:rPr>
              <a:t>	ΝΑΙ   ΟΧΙ </a:t>
            </a:r>
          </a:p>
          <a:p>
            <a:r>
              <a:rPr lang="el-GR" sz="1600" dirty="0">
                <a:latin typeface="Century Gothic" panose="020B0502020202020204" pitchFamily="34" charset="0"/>
              </a:rPr>
              <a:t>											</a:t>
            </a:r>
          </a:p>
          <a:p>
            <a:r>
              <a:rPr lang="el-GR" sz="1600" dirty="0">
                <a:latin typeface="Century Gothic" panose="020B0502020202020204" pitchFamily="34" charset="0"/>
              </a:rPr>
              <a:t>γ) Μια θεραπευτική επιλογή ίσως είναι  το λειτουργικό μηχάνημα τύπου "</a:t>
            </a:r>
            <a:r>
              <a:rPr lang="el-GR" sz="1600" dirty="0" err="1">
                <a:latin typeface="Century Gothic" panose="020B0502020202020204" pitchFamily="34" charset="0"/>
              </a:rPr>
              <a:t>ενεργοποιητή</a:t>
            </a:r>
            <a:r>
              <a:rPr lang="el-GR" sz="1600" dirty="0">
                <a:latin typeface="Century Gothic" panose="020B0502020202020204" pitchFamily="34" charset="0"/>
              </a:rPr>
              <a:t>»</a:t>
            </a:r>
            <a:r>
              <a:rPr lang="en-US" sz="1600" dirty="0">
                <a:latin typeface="Century Gothic" panose="020B0502020202020204" pitchFamily="34" charset="0"/>
              </a:rPr>
              <a:t>;</a:t>
            </a:r>
            <a:r>
              <a:rPr lang="el-GR" sz="1600" dirty="0">
                <a:latin typeface="Century Gothic" panose="020B0502020202020204" pitchFamily="34" charset="0"/>
              </a:rPr>
              <a:t> 	ΝΑΙ   ΟΧΙ </a:t>
            </a:r>
          </a:p>
          <a:p>
            <a:endParaRPr lang="el-GR" sz="1600" dirty="0">
              <a:latin typeface="Century Gothic" panose="020B0502020202020204" pitchFamily="34" charset="0"/>
            </a:endParaRPr>
          </a:p>
        </p:txBody>
      </p:sp>
      <p:sp>
        <p:nvSpPr>
          <p:cNvPr id="19" name="Rectangle 18">
            <a:extLst>
              <a:ext uri="{FF2B5EF4-FFF2-40B4-BE49-F238E27FC236}">
                <a16:creationId xmlns="" xmlns:a16="http://schemas.microsoft.com/office/drawing/2014/main" id="{66D70C31-6F35-8842-B262-DEE8A709573E}"/>
              </a:ext>
            </a:extLst>
          </p:cNvPr>
          <p:cNvSpPr/>
          <p:nvPr/>
        </p:nvSpPr>
        <p:spPr>
          <a:xfrm>
            <a:off x="10107037" y="3284538"/>
            <a:ext cx="943584" cy="285513"/>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extBox 1">
            <a:extLst>
              <a:ext uri="{FF2B5EF4-FFF2-40B4-BE49-F238E27FC236}">
                <a16:creationId xmlns="" xmlns:a16="http://schemas.microsoft.com/office/drawing/2014/main" id="{CECA79A1-A781-A24E-984B-A6C6B6E381FC}"/>
              </a:ext>
            </a:extLst>
          </p:cNvPr>
          <p:cNvSpPr txBox="1"/>
          <p:nvPr/>
        </p:nvSpPr>
        <p:spPr>
          <a:xfrm>
            <a:off x="10384705" y="3218987"/>
            <a:ext cx="399276" cy="369332"/>
          </a:xfrm>
          <a:prstGeom prst="rect">
            <a:avLst/>
          </a:prstGeom>
          <a:noFill/>
        </p:spPr>
        <p:txBody>
          <a:bodyPr wrap="none" rtlCol="0">
            <a:spAutoFit/>
          </a:bodyPr>
          <a:lstStyle/>
          <a:p>
            <a:r>
              <a:rPr lang="x-none" dirty="0"/>
              <a:t>87</a:t>
            </a:r>
          </a:p>
        </p:txBody>
      </p:sp>
      <p:sp>
        <p:nvSpPr>
          <p:cNvPr id="3" name="Oval 2">
            <a:extLst>
              <a:ext uri="{FF2B5EF4-FFF2-40B4-BE49-F238E27FC236}">
                <a16:creationId xmlns="" xmlns:a16="http://schemas.microsoft.com/office/drawing/2014/main" id="{42F844D9-5BA1-9546-A7FC-FBF1EBCD7DCD}"/>
              </a:ext>
            </a:extLst>
          </p:cNvPr>
          <p:cNvSpPr/>
          <p:nvPr/>
        </p:nvSpPr>
        <p:spPr>
          <a:xfrm>
            <a:off x="9908087" y="3669416"/>
            <a:ext cx="682669" cy="33165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Oval 10">
            <a:extLst>
              <a:ext uri="{FF2B5EF4-FFF2-40B4-BE49-F238E27FC236}">
                <a16:creationId xmlns="" xmlns:a16="http://schemas.microsoft.com/office/drawing/2014/main" id="{8076DF4B-DD71-5247-B7B2-7780B7186795}"/>
              </a:ext>
            </a:extLst>
          </p:cNvPr>
          <p:cNvSpPr/>
          <p:nvPr/>
        </p:nvSpPr>
        <p:spPr>
          <a:xfrm>
            <a:off x="10496810" y="4172423"/>
            <a:ext cx="682669" cy="33165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 xmlns:p14="http://schemas.microsoft.com/office/powerpoint/2010/main" val="309721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1"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9B9F6658-5256-4C4A-B15B-6154BCD1AF67}"/>
              </a:ext>
            </a:extLst>
          </p:cNvPr>
          <p:cNvSpPr txBox="1">
            <a:spLocks/>
          </p:cNvSpPr>
          <p:nvPr/>
        </p:nvSpPr>
        <p:spPr>
          <a:xfrm>
            <a:off x="5276202" y="2169341"/>
            <a:ext cx="8229600" cy="1143000"/>
          </a:xfrm>
          <a:prstGeom prst="rect">
            <a:avLst/>
          </a:prstGeom>
        </p:spPr>
        <p:txBody>
          <a:bodyPr>
            <a:normAutofit/>
          </a:bodyPr>
          <a:lstStyle/>
          <a:p>
            <a:pPr>
              <a:defRPr/>
            </a:pPr>
            <a:endParaRPr lang="el-GR" sz="4000" i="1" kern="0" dirty="0">
              <a:ea typeface="MS PGothic" charset="0"/>
              <a:cs typeface="Calibri" pitchFamily="34" charset="0"/>
            </a:endParaRPr>
          </a:p>
        </p:txBody>
      </p:sp>
      <p:sp>
        <p:nvSpPr>
          <p:cNvPr id="7" name="Rectangle 6">
            <a:extLst>
              <a:ext uri="{FF2B5EF4-FFF2-40B4-BE49-F238E27FC236}">
                <a16:creationId xmlns="" xmlns:a16="http://schemas.microsoft.com/office/drawing/2014/main" id="{BD5DCE8C-0C50-1040-887A-4885455FA106}"/>
              </a:ext>
            </a:extLst>
          </p:cNvPr>
          <p:cNvSpPr/>
          <p:nvPr/>
        </p:nvSpPr>
        <p:spPr>
          <a:xfrm>
            <a:off x="2322077" y="818367"/>
            <a:ext cx="7620871" cy="707886"/>
          </a:xfrm>
          <a:prstGeom prst="rect">
            <a:avLst/>
          </a:prstGeom>
        </p:spPr>
        <p:txBody>
          <a:bodyPr wrap="square">
            <a:spAutoFit/>
          </a:bodyPr>
          <a:lstStyle/>
          <a:p>
            <a:pPr algn="ctr"/>
            <a:r>
              <a:rPr lang="el-GR" sz="2000" dirty="0">
                <a:latin typeface="Corbel"/>
                <a:cs typeface="Corbel"/>
              </a:rPr>
              <a:t>Ορθοδοντική Ι</a:t>
            </a:r>
          </a:p>
          <a:p>
            <a:pPr algn="ctr"/>
            <a:r>
              <a:rPr lang="el-GR" sz="2000" dirty="0">
                <a:latin typeface="Corbel"/>
                <a:cs typeface="Corbel"/>
              </a:rPr>
              <a:t> </a:t>
            </a:r>
            <a:r>
              <a:rPr lang="el-GR" sz="1600" dirty="0">
                <a:latin typeface="Corbel"/>
                <a:cs typeface="Corbel"/>
              </a:rPr>
              <a:t>ΙΙ Τάξη, </a:t>
            </a:r>
            <a:r>
              <a:rPr lang="el-GR" sz="1600" dirty="0">
                <a:latin typeface="Corbel"/>
              </a:rPr>
              <a:t>1</a:t>
            </a:r>
            <a:r>
              <a:rPr lang="el-GR" sz="1600" baseline="30000" dirty="0">
                <a:latin typeface="Corbel"/>
              </a:rPr>
              <a:t>η</a:t>
            </a:r>
            <a:r>
              <a:rPr lang="el-GR" sz="1600" dirty="0">
                <a:latin typeface="Corbel"/>
              </a:rPr>
              <a:t> &amp; 2</a:t>
            </a:r>
            <a:r>
              <a:rPr lang="el-GR" sz="1600" baseline="30000" dirty="0">
                <a:latin typeface="Corbel"/>
              </a:rPr>
              <a:t>η</a:t>
            </a:r>
            <a:r>
              <a:rPr lang="el-GR" sz="1600" dirty="0">
                <a:latin typeface="Corbel"/>
              </a:rPr>
              <a:t> </a:t>
            </a:r>
            <a:r>
              <a:rPr lang="el-GR" sz="1600" dirty="0" smtClean="0">
                <a:latin typeface="Corbel"/>
              </a:rPr>
              <a:t>κατηγορία </a:t>
            </a:r>
            <a:endParaRPr lang="en-US" sz="1600" dirty="0"/>
          </a:p>
        </p:txBody>
      </p:sp>
      <p:grpSp>
        <p:nvGrpSpPr>
          <p:cNvPr id="15" name="Group 14">
            <a:extLst>
              <a:ext uri="{FF2B5EF4-FFF2-40B4-BE49-F238E27FC236}">
                <a16:creationId xmlns="" xmlns:a16="http://schemas.microsoft.com/office/drawing/2014/main" id="{6B3D95AF-D9B1-954E-B0D4-D26DF389A7F5}"/>
              </a:ext>
            </a:extLst>
          </p:cNvPr>
          <p:cNvGrpSpPr/>
          <p:nvPr/>
        </p:nvGrpSpPr>
        <p:grpSpPr>
          <a:xfrm>
            <a:off x="2322077" y="2948834"/>
            <a:ext cx="10487770" cy="2013189"/>
            <a:chOff x="3018032" y="2919158"/>
            <a:chExt cx="10487770" cy="2013189"/>
          </a:xfrm>
        </p:grpSpPr>
        <p:sp>
          <p:nvSpPr>
            <p:cNvPr id="8" name="Rectangle 7">
              <a:extLst>
                <a:ext uri="{FF2B5EF4-FFF2-40B4-BE49-F238E27FC236}">
                  <a16:creationId xmlns="" xmlns:a16="http://schemas.microsoft.com/office/drawing/2014/main" id="{236AE84D-3236-7249-8E30-040139C45B0D}"/>
                </a:ext>
              </a:extLst>
            </p:cNvPr>
            <p:cNvSpPr/>
            <p:nvPr/>
          </p:nvSpPr>
          <p:spPr>
            <a:xfrm>
              <a:off x="3018032" y="3473751"/>
              <a:ext cx="9326880" cy="338554"/>
            </a:xfrm>
            <a:prstGeom prst="rect">
              <a:avLst/>
            </a:prstGeom>
          </p:spPr>
          <p:txBody>
            <a:bodyPr wrap="square">
              <a:spAutoFit/>
            </a:bodyPr>
            <a:lstStyle/>
            <a:p>
              <a:r>
                <a:rPr lang="en-GB" sz="1600" dirty="0"/>
                <a:t>Learning without thought is </a:t>
              </a:r>
              <a:r>
                <a:rPr lang="en-GB" sz="1600" dirty="0" err="1"/>
                <a:t>labor</a:t>
              </a:r>
              <a:r>
                <a:rPr lang="en-GB" sz="1600" dirty="0"/>
                <a:t> lost; thought without learning is perilous.</a:t>
              </a:r>
            </a:p>
          </p:txBody>
        </p:sp>
        <p:sp>
          <p:nvSpPr>
            <p:cNvPr id="10" name="Rectangle 9">
              <a:extLst>
                <a:ext uri="{FF2B5EF4-FFF2-40B4-BE49-F238E27FC236}">
                  <a16:creationId xmlns="" xmlns:a16="http://schemas.microsoft.com/office/drawing/2014/main" id="{A04C708F-A456-BA47-A7CE-9C63771ABAE5}"/>
                </a:ext>
              </a:extLst>
            </p:cNvPr>
            <p:cNvSpPr/>
            <p:nvPr/>
          </p:nvSpPr>
          <p:spPr>
            <a:xfrm>
              <a:off x="3018032" y="3947164"/>
              <a:ext cx="10487770" cy="584775"/>
            </a:xfrm>
            <a:prstGeom prst="rect">
              <a:avLst/>
            </a:prstGeom>
          </p:spPr>
          <p:txBody>
            <a:bodyPr wrap="square">
              <a:spAutoFit/>
            </a:bodyPr>
            <a:lstStyle/>
            <a:p>
              <a:r>
                <a:rPr lang="el-GR" sz="1600" dirty="0"/>
                <a:t>Η μόρφωση χωρίς σκέψη προκαλεί σύγχυση. Η σκέψη χωρίς μόρφωση παραπαίει</a:t>
              </a:r>
              <a:r>
                <a:rPr lang="en-US" sz="1600" dirty="0"/>
                <a:t>.</a:t>
              </a:r>
              <a:r>
                <a:rPr lang="el-GR" sz="1600" dirty="0"/>
                <a:t/>
              </a:r>
              <a:br>
                <a:rPr lang="el-GR" sz="1600" dirty="0"/>
              </a:br>
              <a:endParaRPr lang="x-none" sz="1600" dirty="0"/>
            </a:p>
          </p:txBody>
        </p:sp>
        <p:sp>
          <p:nvSpPr>
            <p:cNvPr id="11" name="Rectangle 10">
              <a:extLst>
                <a:ext uri="{FF2B5EF4-FFF2-40B4-BE49-F238E27FC236}">
                  <a16:creationId xmlns="" xmlns:a16="http://schemas.microsoft.com/office/drawing/2014/main" id="{84934D81-848A-964D-9721-C05E6CCEF690}"/>
                </a:ext>
              </a:extLst>
            </p:cNvPr>
            <p:cNvSpPr/>
            <p:nvPr/>
          </p:nvSpPr>
          <p:spPr>
            <a:xfrm>
              <a:off x="3018032" y="2919158"/>
              <a:ext cx="3057247" cy="338554"/>
            </a:xfrm>
            <a:prstGeom prst="rect">
              <a:avLst/>
            </a:prstGeom>
          </p:spPr>
          <p:txBody>
            <a:bodyPr wrap="none">
              <a:spAutoFit/>
            </a:bodyPr>
            <a:lstStyle/>
            <a:p>
              <a:r>
                <a:rPr lang="x-none" sz="1600" dirty="0"/>
                <a:t>學而不思則罔，思而不學則殆。</a:t>
              </a:r>
            </a:p>
          </p:txBody>
        </p:sp>
        <p:sp>
          <p:nvSpPr>
            <p:cNvPr id="12" name="TextBox 11">
              <a:extLst>
                <a:ext uri="{FF2B5EF4-FFF2-40B4-BE49-F238E27FC236}">
                  <a16:creationId xmlns="" xmlns:a16="http://schemas.microsoft.com/office/drawing/2014/main" id="{28FC1143-E961-0B4A-A649-2489D8A52CD7}"/>
                </a:ext>
              </a:extLst>
            </p:cNvPr>
            <p:cNvSpPr txBox="1"/>
            <p:nvPr/>
          </p:nvSpPr>
          <p:spPr>
            <a:xfrm>
              <a:off x="3018032" y="4409127"/>
              <a:ext cx="2127121" cy="523220"/>
            </a:xfrm>
            <a:prstGeom prst="rect">
              <a:avLst/>
            </a:prstGeom>
            <a:noFill/>
          </p:spPr>
          <p:txBody>
            <a:bodyPr wrap="none" rtlCol="0">
              <a:spAutoFit/>
            </a:bodyPr>
            <a:lstStyle/>
            <a:p>
              <a:r>
                <a:rPr lang="el-GR" sz="1400" dirty="0">
                  <a:solidFill>
                    <a:srgbClr val="0070C0"/>
                  </a:solidFill>
                </a:rPr>
                <a:t>Κομφούκιος, 551-479 π.Χ.</a:t>
              </a:r>
            </a:p>
            <a:p>
              <a:r>
                <a:rPr lang="el-GR" sz="1400" dirty="0">
                  <a:solidFill>
                    <a:srgbClr val="0070C0"/>
                  </a:solidFill>
                </a:rPr>
                <a:t> </a:t>
              </a:r>
              <a:endParaRPr lang="x-none" sz="1400" dirty="0">
                <a:solidFill>
                  <a:srgbClr val="0070C0"/>
                </a:solidFill>
              </a:endParaRPr>
            </a:p>
          </p:txBody>
        </p:sp>
      </p:grpSp>
      <p:pic>
        <p:nvPicPr>
          <p:cNvPr id="17" name="Picture 16" descr="IMG_1712_white_FINAL.jpg">
            <a:extLst>
              <a:ext uri="{FF2B5EF4-FFF2-40B4-BE49-F238E27FC236}">
                <a16:creationId xmlns="" xmlns:a16="http://schemas.microsoft.com/office/drawing/2014/main" id="{B5CF8EEA-5BB7-704C-BF12-5B01C996E6DC}"/>
              </a:ext>
            </a:extLst>
          </p:cNvPr>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a:off x="0" y="1844703"/>
            <a:ext cx="1935557" cy="3403291"/>
          </a:xfrm>
          <a:prstGeom prst="rect">
            <a:avLst/>
          </a:prstGeom>
          <a:ln>
            <a:noFill/>
          </a:ln>
        </p:spPr>
      </p:pic>
      <p:pic>
        <p:nvPicPr>
          <p:cNvPr id="18" name="Picture 17" descr="IMG_4180_white_FINAL.jpg">
            <a:extLst>
              <a:ext uri="{FF2B5EF4-FFF2-40B4-BE49-F238E27FC236}">
                <a16:creationId xmlns="" xmlns:a16="http://schemas.microsoft.com/office/drawing/2014/main" id="{612E5F59-EB33-E045-832F-A1ADE6852405}"/>
              </a:ext>
            </a:extLst>
          </p:cNvPr>
          <p:cNvPicPr>
            <a:picLocks noChangeAspect="1"/>
          </p:cNvPicPr>
          <p:nvPr/>
        </p:nvPicPr>
        <p:blipFill rotWithShape="1">
          <a:blip r:embed="rId4" cstate="email">
            <a:extLst>
              <a:ext uri="{28A0092B-C50C-407E-A947-70E740481C1C}">
                <a14:useLocalDpi xmlns="" xmlns:a14="http://schemas.microsoft.com/office/drawing/2010/main" val="0"/>
              </a:ext>
            </a:extLst>
          </a:blip>
          <a:srcRect/>
          <a:stretch/>
        </p:blipFill>
        <p:spPr>
          <a:xfrm flipH="1">
            <a:off x="9862073" y="1332091"/>
            <a:ext cx="2326699" cy="4005084"/>
          </a:xfrm>
          <a:prstGeom prst="rect">
            <a:avLst/>
          </a:prstGeom>
          <a:ln>
            <a:noFill/>
          </a:ln>
        </p:spPr>
      </p:pic>
    </p:spTree>
    <p:extLst>
      <p:ext uri="{BB962C8B-B14F-4D97-AF65-F5344CB8AC3E}">
        <p14:creationId xmlns="" xmlns:p14="http://schemas.microsoft.com/office/powerpoint/2010/main" val="2022501627"/>
      </p:ext>
    </p:extLst>
  </p:cSld>
  <p:clrMapOvr>
    <a:masterClrMapping/>
  </p:clrMapOvr>
  <p:transition spd="slow">
    <p:diamon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F2BB478F-EB25-D246-8BF0-65BB37D4494B}"/>
              </a:ext>
            </a:extLst>
          </p:cNvPr>
          <p:cNvPicPr>
            <a:picLocks noChangeAspect="1"/>
          </p:cNvPicPr>
          <p:nvPr/>
        </p:nvPicPr>
        <p:blipFill rotWithShape="1">
          <a:blip r:embed="rId2" cstate="email">
            <a:grayscl/>
            <a:alphaModFix/>
            <a:extLst>
              <a:ext uri="{BEBA8EAE-BF5A-486C-A8C5-ECC9F3942E4B}">
                <a14:imgProps xmlns="" xmlns:a14="http://schemas.microsoft.com/office/drawing/2010/main">
                  <a14:imgLayer r:embed="rId3">
                    <a14:imgEffect>
                      <a14:saturation sat="0"/>
                    </a14:imgEffect>
                    <a14:imgEffect>
                      <a14:brightnessContrast bright="40000"/>
                    </a14:imgEffect>
                  </a14:imgLayer>
                </a14:imgProps>
              </a:ext>
            </a:extLst>
          </a:blip>
          <a:srcRect/>
          <a:stretch/>
        </p:blipFill>
        <p:spPr>
          <a:xfrm>
            <a:off x="-1" y="0"/>
            <a:ext cx="12192001" cy="3803684"/>
          </a:xfrm>
          <a:prstGeom prst="rect">
            <a:avLst/>
          </a:prstGeom>
        </p:spPr>
      </p:pic>
      <p:sp>
        <p:nvSpPr>
          <p:cNvPr id="6" name="Rectangle 5">
            <a:extLst>
              <a:ext uri="{FF2B5EF4-FFF2-40B4-BE49-F238E27FC236}">
                <a16:creationId xmlns="" xmlns:a16="http://schemas.microsoft.com/office/drawing/2014/main" id="{78F96DAB-780E-8741-A769-7369A1C5A987}"/>
              </a:ext>
            </a:extLst>
          </p:cNvPr>
          <p:cNvSpPr/>
          <p:nvPr/>
        </p:nvSpPr>
        <p:spPr>
          <a:xfrm>
            <a:off x="3048000" y="3105835"/>
            <a:ext cx="6096000" cy="646331"/>
          </a:xfrm>
          <a:prstGeom prst="rect">
            <a:avLst/>
          </a:prstGeom>
        </p:spPr>
        <p:txBody>
          <a:bodyPr>
            <a:spAutoFit/>
          </a:bodyPr>
          <a:lstStyle/>
          <a:p>
            <a:r>
              <a:rPr lang="x-none" dirty="0">
                <a:latin typeface="Helvetica" pitchFamily="2" charset="0"/>
              </a:rPr>
              <a:t/>
            </a:r>
            <a:br>
              <a:rPr lang="x-none" dirty="0">
                <a:latin typeface="Helvetica" pitchFamily="2" charset="0"/>
              </a:rPr>
            </a:br>
            <a:endParaRPr lang="x-none" dirty="0">
              <a:effectLst/>
              <a:latin typeface="Helvetica" pitchFamily="2" charset="0"/>
            </a:endParaRPr>
          </a:p>
        </p:txBody>
      </p:sp>
      <p:sp>
        <p:nvSpPr>
          <p:cNvPr id="7" name="TextBox 6">
            <a:extLst>
              <a:ext uri="{FF2B5EF4-FFF2-40B4-BE49-F238E27FC236}">
                <a16:creationId xmlns="" xmlns:a16="http://schemas.microsoft.com/office/drawing/2014/main" id="{409D81D5-DF19-234F-9C39-2B1C2E163226}"/>
              </a:ext>
            </a:extLst>
          </p:cNvPr>
          <p:cNvSpPr txBox="1"/>
          <p:nvPr/>
        </p:nvSpPr>
        <p:spPr>
          <a:xfrm>
            <a:off x="3158190" y="1657196"/>
            <a:ext cx="5875618" cy="2308324"/>
          </a:xfrm>
          <a:prstGeom prst="rect">
            <a:avLst/>
          </a:prstGeom>
          <a:noFill/>
        </p:spPr>
        <p:txBody>
          <a:bodyPr wrap="square" rtlCol="0">
            <a:spAutoFit/>
          </a:bodyPr>
          <a:lstStyle/>
          <a:p>
            <a:pPr algn="ctr"/>
            <a:r>
              <a:rPr lang="el-GR" sz="1600" dirty="0" err="1"/>
              <a:t>Επιπολασμός</a:t>
            </a:r>
            <a:r>
              <a:rPr lang="el-GR" sz="1600" dirty="0"/>
              <a:t>  της ΙΙ Τάξης </a:t>
            </a:r>
          </a:p>
          <a:p>
            <a:endParaRPr lang="el-GR" sz="1600" dirty="0"/>
          </a:p>
          <a:p>
            <a:pPr marL="285750" indent="-285750">
              <a:buFont typeface="Arial" panose="020B0604020202020204" pitchFamily="34" charset="0"/>
              <a:buChar char="•"/>
            </a:pPr>
            <a:r>
              <a:rPr lang="el-GR" sz="1600" dirty="0"/>
              <a:t>21.5% των παιδιών 6-11 ετών και 15% των νέων 12-17 ετών μπορεί να παρουσιάσει </a:t>
            </a:r>
            <a:r>
              <a:rPr lang="el-GR" sz="1600" dirty="0" err="1"/>
              <a:t>αμφοτερόπλευρη</a:t>
            </a:r>
            <a:r>
              <a:rPr lang="el-GR" sz="1600" dirty="0"/>
              <a:t> ΙΙ Τάξη</a:t>
            </a:r>
          </a:p>
          <a:p>
            <a:pPr marL="285750" indent="-285750">
              <a:buFont typeface="Arial" panose="020B0604020202020204" pitchFamily="34" charset="0"/>
              <a:buChar char="•"/>
            </a:pPr>
            <a:r>
              <a:rPr lang="el-GR" sz="1600" dirty="0"/>
              <a:t>74% των ατόμων με οδοντική ΙΙ Τάξη παρουσιάζουν και σκελετικά προβλήματα ΙΙ Τάξης</a:t>
            </a:r>
          </a:p>
          <a:p>
            <a:pPr marL="285750" indent="-285750">
              <a:buFont typeface="Arial" panose="020B0604020202020204" pitchFamily="34" charset="0"/>
              <a:buChar char="•"/>
            </a:pPr>
            <a:r>
              <a:rPr lang="el-GR" sz="1600" dirty="0"/>
              <a:t>2-3% των Καυκάσιων παρουσιάζουν ορθοδοντική ανωμαλία ΙΙ Τάξης, 2</a:t>
            </a:r>
            <a:r>
              <a:rPr lang="el-GR" sz="1600" baseline="30000" dirty="0"/>
              <a:t>η</a:t>
            </a:r>
            <a:r>
              <a:rPr lang="el-GR" sz="1600" dirty="0"/>
              <a:t> κατηγορίας </a:t>
            </a:r>
          </a:p>
          <a:p>
            <a:endParaRPr lang="x-none" sz="1600" dirty="0"/>
          </a:p>
        </p:txBody>
      </p:sp>
      <p:sp>
        <p:nvSpPr>
          <p:cNvPr id="8" name="Rectangle 7">
            <a:extLst>
              <a:ext uri="{FF2B5EF4-FFF2-40B4-BE49-F238E27FC236}">
                <a16:creationId xmlns="" xmlns:a16="http://schemas.microsoft.com/office/drawing/2014/main" id="{EA271D2D-D463-C44C-A1D8-A30E905D97E5}"/>
              </a:ext>
            </a:extLst>
          </p:cNvPr>
          <p:cNvSpPr/>
          <p:nvPr/>
        </p:nvSpPr>
        <p:spPr>
          <a:xfrm>
            <a:off x="1540605" y="5946723"/>
            <a:ext cx="9312249" cy="830997"/>
          </a:xfrm>
          <a:prstGeom prst="rect">
            <a:avLst/>
          </a:prstGeom>
        </p:spPr>
        <p:txBody>
          <a:bodyPr wrap="square">
            <a:spAutoFit/>
          </a:bodyPr>
          <a:lstStyle/>
          <a:p>
            <a:r>
              <a:rPr lang="en-GB" sz="800" dirty="0"/>
              <a:t/>
            </a:r>
            <a:br>
              <a:rPr lang="en-GB" sz="800" dirty="0"/>
            </a:br>
            <a:endParaRPr lang="en-GB" sz="800" dirty="0"/>
          </a:p>
          <a:p>
            <a:pPr marL="171450" indent="-171450">
              <a:buFont typeface="Arial" panose="020B0604020202020204" pitchFamily="34" charset="0"/>
              <a:buChar char="•"/>
            </a:pPr>
            <a:r>
              <a:rPr lang="en-GB" sz="800" dirty="0" err="1" smtClean="0"/>
              <a:t>Proffit</a:t>
            </a:r>
            <a:r>
              <a:rPr lang="en-GB" sz="800" dirty="0" smtClean="0"/>
              <a:t> </a:t>
            </a:r>
            <a:r>
              <a:rPr lang="en-GB" sz="800" dirty="0"/>
              <a:t>WR, Fields HW Jr, Moray LJ. Prevalence of malocclusion and orthodontic treatment need in the United States: Estimates from the NHANES III survey. Int J Adult </a:t>
            </a:r>
            <a:r>
              <a:rPr lang="en-GB" sz="800" dirty="0" err="1"/>
              <a:t>Orthod</a:t>
            </a:r>
            <a:r>
              <a:rPr lang="en-GB" sz="800" dirty="0"/>
              <a:t> Orthognathic Sur 1998; 13(2): 97–106. </a:t>
            </a:r>
          </a:p>
          <a:p>
            <a:pPr marL="171450" indent="-171450">
              <a:buFont typeface="Arial" panose="020B0604020202020204" pitchFamily="34" charset="0"/>
              <a:buChar char="•"/>
            </a:pPr>
            <a:r>
              <a:rPr lang="en-GB" sz="800" dirty="0"/>
              <a:t>Beresford JS, Tooth size and class distinction. Dent </a:t>
            </a:r>
            <a:r>
              <a:rPr lang="en-GB" sz="800" dirty="0" err="1"/>
              <a:t>Pract</a:t>
            </a:r>
            <a:r>
              <a:rPr lang="en-GB" sz="800" dirty="0"/>
              <a:t> Dent Rec 1969; 20(3): 113–120. </a:t>
            </a:r>
          </a:p>
          <a:p>
            <a:pPr marL="171450" indent="-171450">
              <a:buFont typeface="Arial" panose="020B0604020202020204" pitchFamily="34" charset="0"/>
              <a:buChar char="•"/>
            </a:pPr>
            <a:r>
              <a:rPr lang="en-GB" sz="800" dirty="0" err="1"/>
              <a:t>Milacic</a:t>
            </a:r>
            <a:r>
              <a:rPr lang="en-GB" sz="800" dirty="0"/>
              <a:t> M, Markovic M. A comparative occlusal and cephalometric study of dental and skeletal </a:t>
            </a:r>
            <a:r>
              <a:rPr lang="en-GB" sz="800" dirty="0" err="1"/>
              <a:t>anteriorposterior</a:t>
            </a:r>
            <a:r>
              <a:rPr lang="en-GB" sz="800" dirty="0"/>
              <a:t> relationships. Br J </a:t>
            </a:r>
            <a:r>
              <a:rPr lang="en-GB" sz="800" dirty="0" err="1"/>
              <a:t>Orthod</a:t>
            </a:r>
            <a:r>
              <a:rPr lang="en-GB" sz="800" dirty="0"/>
              <a:t> 1983; 10(1): 53–54. </a:t>
            </a:r>
          </a:p>
          <a:p>
            <a:pPr marL="171450" indent="-171450">
              <a:buFont typeface="Arial" panose="020B0604020202020204" pitchFamily="34" charset="0"/>
              <a:buChar char="•"/>
            </a:pPr>
            <a:r>
              <a:rPr lang="en-GB" sz="800" dirty="0" err="1"/>
              <a:t>Ast</a:t>
            </a:r>
            <a:r>
              <a:rPr lang="en-GB" sz="800" dirty="0"/>
              <a:t> DB, Carlos JP, Cons NC. The prevalence and characteristics of malocclusion among senior high school students in upstate New York. Am J </a:t>
            </a:r>
            <a:r>
              <a:rPr lang="en-GB" sz="800" dirty="0" err="1"/>
              <a:t>Orthod</a:t>
            </a:r>
            <a:r>
              <a:rPr lang="en-GB" sz="800" dirty="0"/>
              <a:t> 1965; 51(6): 437–45. </a:t>
            </a:r>
          </a:p>
        </p:txBody>
      </p:sp>
      <p:pic>
        <p:nvPicPr>
          <p:cNvPr id="11" name="Picture 10">
            <a:extLst>
              <a:ext uri="{FF2B5EF4-FFF2-40B4-BE49-F238E27FC236}">
                <a16:creationId xmlns="" xmlns:a16="http://schemas.microsoft.com/office/drawing/2014/main" id="{20D948D8-09A4-A147-8CFA-51B726B5BDDB}"/>
              </a:ext>
            </a:extLst>
          </p:cNvPr>
          <p:cNvPicPr>
            <a:picLocks noChangeAspect="1"/>
          </p:cNvPicPr>
          <p:nvPr/>
        </p:nvPicPr>
        <p:blipFill rotWithShape="1">
          <a:blip r:embed="rId4" cstate="email"/>
          <a:srcRect/>
          <a:stretch/>
        </p:blipFill>
        <p:spPr>
          <a:xfrm>
            <a:off x="2372052" y="4107385"/>
            <a:ext cx="3306112" cy="1697473"/>
          </a:xfrm>
          <a:prstGeom prst="rect">
            <a:avLst/>
          </a:prstGeom>
        </p:spPr>
      </p:pic>
      <p:pic>
        <p:nvPicPr>
          <p:cNvPr id="12" name="Picture 11">
            <a:extLst>
              <a:ext uri="{FF2B5EF4-FFF2-40B4-BE49-F238E27FC236}">
                <a16:creationId xmlns="" xmlns:a16="http://schemas.microsoft.com/office/drawing/2014/main" id="{F35F6034-07A8-7442-8728-9323639B1DE3}"/>
              </a:ext>
            </a:extLst>
          </p:cNvPr>
          <p:cNvPicPr>
            <a:picLocks noChangeAspect="1"/>
          </p:cNvPicPr>
          <p:nvPr/>
        </p:nvPicPr>
        <p:blipFill rotWithShape="1">
          <a:blip r:embed="rId5" cstate="email"/>
          <a:srcRect/>
          <a:stretch/>
        </p:blipFill>
        <p:spPr>
          <a:xfrm>
            <a:off x="6411919" y="4107385"/>
            <a:ext cx="3315992" cy="1697473"/>
          </a:xfrm>
          <a:prstGeom prst="rect">
            <a:avLst/>
          </a:prstGeom>
        </p:spPr>
      </p:pic>
      <p:cxnSp>
        <p:nvCxnSpPr>
          <p:cNvPr id="10" name="Straight Connector 9">
            <a:extLst>
              <a:ext uri="{FF2B5EF4-FFF2-40B4-BE49-F238E27FC236}">
                <a16:creationId xmlns="" xmlns:a16="http://schemas.microsoft.com/office/drawing/2014/main" id="{D287D061-65D9-534D-8D7B-126C1A282F5B}"/>
              </a:ext>
            </a:extLst>
          </p:cNvPr>
          <p:cNvCxnSpPr>
            <a:cxnSpLocks/>
          </p:cNvCxnSpPr>
          <p:nvPr/>
        </p:nvCxnSpPr>
        <p:spPr>
          <a:xfrm flipH="1" flipV="1">
            <a:off x="0" y="3945548"/>
            <a:ext cx="12192000" cy="19972"/>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 xmlns:a16="http://schemas.microsoft.com/office/drawing/2014/main" id="{47D69455-1229-E24C-A7FE-8949B0D6CAE3}"/>
              </a:ext>
            </a:extLst>
          </p:cNvPr>
          <p:cNvCxnSpPr>
            <a:cxnSpLocks/>
          </p:cNvCxnSpPr>
          <p:nvPr/>
        </p:nvCxnSpPr>
        <p:spPr>
          <a:xfrm flipH="1" flipV="1">
            <a:off x="0" y="5946719"/>
            <a:ext cx="12192000" cy="19972"/>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0313977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BE46100-5676-114A-87E3-B8727C269F44}"/>
              </a:ext>
            </a:extLst>
          </p:cNvPr>
          <p:cNvPicPr>
            <a:picLocks noChangeAspect="1"/>
          </p:cNvPicPr>
          <p:nvPr/>
        </p:nvPicPr>
        <p:blipFill>
          <a:blip r:embed="rId2" cstate="email"/>
          <a:stretch>
            <a:fillRect/>
          </a:stretch>
        </p:blipFill>
        <p:spPr>
          <a:xfrm>
            <a:off x="25400" y="853845"/>
            <a:ext cx="12141200" cy="3352800"/>
          </a:xfrm>
          <a:prstGeom prst="rect">
            <a:avLst/>
          </a:prstGeom>
        </p:spPr>
      </p:pic>
      <p:sp>
        <p:nvSpPr>
          <p:cNvPr id="6" name="Rectangle 5">
            <a:extLst>
              <a:ext uri="{FF2B5EF4-FFF2-40B4-BE49-F238E27FC236}">
                <a16:creationId xmlns="" xmlns:a16="http://schemas.microsoft.com/office/drawing/2014/main" id="{466F3F9E-0DB6-2040-A668-76E42C317510}"/>
              </a:ext>
            </a:extLst>
          </p:cNvPr>
          <p:cNvSpPr/>
          <p:nvPr/>
        </p:nvSpPr>
        <p:spPr>
          <a:xfrm>
            <a:off x="1290918" y="3850240"/>
            <a:ext cx="10004612" cy="1077218"/>
          </a:xfrm>
          <a:prstGeom prst="rect">
            <a:avLst/>
          </a:prstGeom>
        </p:spPr>
        <p:txBody>
          <a:bodyPr wrap="square">
            <a:spAutoFit/>
          </a:bodyPr>
          <a:lstStyle/>
          <a:p>
            <a:r>
              <a:rPr lang="el-GR" sz="1600" dirty="0">
                <a:latin typeface="Helvetica" pitchFamily="2" charset="0"/>
              </a:rPr>
              <a:t/>
            </a:r>
            <a:br>
              <a:rPr lang="el-GR" sz="1600" dirty="0">
                <a:latin typeface="Helvetica" pitchFamily="2" charset="0"/>
              </a:rPr>
            </a:br>
            <a:endParaRPr lang="el-GR" sz="1600" dirty="0">
              <a:latin typeface="Helvetica" pitchFamily="2" charset="0"/>
            </a:endParaRPr>
          </a:p>
          <a:p>
            <a:pPr algn="just"/>
            <a:r>
              <a:rPr lang="el-GR" sz="1600" dirty="0">
                <a:solidFill>
                  <a:srgbClr val="221E1F"/>
                </a:solidFill>
                <a:latin typeface="Helvetica" pitchFamily="2" charset="0"/>
              </a:rPr>
              <a:t>Συχνότητα εμφάνισης ανωμαλιών σύγκλεισης </a:t>
            </a:r>
            <a:r>
              <a:rPr lang="el-GR" sz="1600" dirty="0">
                <a:solidFill>
                  <a:srgbClr val="FF0000"/>
                </a:solidFill>
                <a:latin typeface="Times" pitchFamily="2" charset="0"/>
              </a:rPr>
              <a:t>ΙΙ </a:t>
            </a:r>
            <a:r>
              <a:rPr lang="el-GR" sz="1600" dirty="0">
                <a:solidFill>
                  <a:srgbClr val="FF0000"/>
                </a:solidFill>
                <a:latin typeface="Helvetica" pitchFamily="2" charset="0"/>
              </a:rPr>
              <a:t>Τάξης </a:t>
            </a:r>
            <a:r>
              <a:rPr lang="el-GR" sz="1600" dirty="0">
                <a:solidFill>
                  <a:srgbClr val="221E1F"/>
                </a:solidFill>
                <a:latin typeface="Helvetica" pitchFamily="2" charset="0"/>
              </a:rPr>
              <a:t>μεταξύ παιδιών, νέων και ενηλίκων Αμερικανών (δεδομένα από το Εθνικό Κέντρο Στατιστικών Υγείας και τη μελέτη </a:t>
            </a:r>
            <a:r>
              <a:rPr lang="en-GB" sz="1600" dirty="0">
                <a:solidFill>
                  <a:srgbClr val="221E1F"/>
                </a:solidFill>
                <a:latin typeface="Helvetica" pitchFamily="2" charset="0"/>
              </a:rPr>
              <a:t>NHANES III). </a:t>
            </a:r>
            <a:endParaRPr lang="en-GB" sz="1600" dirty="0">
              <a:solidFill>
                <a:srgbClr val="221E1F"/>
              </a:solidFill>
              <a:effectLst/>
              <a:latin typeface="Helvetica" pitchFamily="2" charset="0"/>
            </a:endParaRPr>
          </a:p>
        </p:txBody>
      </p:sp>
      <p:sp>
        <p:nvSpPr>
          <p:cNvPr id="7" name="Rectangle 6">
            <a:extLst>
              <a:ext uri="{FF2B5EF4-FFF2-40B4-BE49-F238E27FC236}">
                <a16:creationId xmlns="" xmlns:a16="http://schemas.microsoft.com/office/drawing/2014/main" id="{EAD6B991-4FF1-4D45-9D06-7C190EBA95E9}"/>
              </a:ext>
            </a:extLst>
          </p:cNvPr>
          <p:cNvSpPr/>
          <p:nvPr/>
        </p:nvSpPr>
        <p:spPr>
          <a:xfrm>
            <a:off x="1355464" y="5208976"/>
            <a:ext cx="9940066" cy="1692771"/>
          </a:xfrm>
          <a:prstGeom prst="rect">
            <a:avLst/>
          </a:prstGeom>
        </p:spPr>
        <p:txBody>
          <a:bodyPr wrap="square">
            <a:spAutoFit/>
          </a:bodyPr>
          <a:lstStyle/>
          <a:p>
            <a:pPr algn="ctr"/>
            <a:r>
              <a:rPr lang="en-GB" sz="1200" dirty="0">
                <a:latin typeface="Calibri" panose="020F0502020204030204" pitchFamily="34" charset="0"/>
              </a:rPr>
              <a:t/>
            </a:r>
            <a:br>
              <a:rPr lang="en-GB" sz="1200" dirty="0">
                <a:latin typeface="Calibri" panose="020F0502020204030204" pitchFamily="34" charset="0"/>
              </a:rPr>
            </a:br>
            <a:endParaRPr lang="en-GB" sz="1200" dirty="0">
              <a:latin typeface="Calibri" panose="020F0502020204030204" pitchFamily="34" charset="0"/>
            </a:endParaRPr>
          </a:p>
          <a:p>
            <a:pPr marL="171450" indent="-171450">
              <a:buFont typeface="Arial" panose="020B0604020202020204" pitchFamily="34" charset="0"/>
              <a:buChar char="•"/>
            </a:pPr>
            <a:r>
              <a:rPr lang="en-GB" sz="1200" dirty="0" err="1">
                <a:solidFill>
                  <a:srgbClr val="000000"/>
                </a:solidFill>
                <a:latin typeface="Calibri" panose="020F0502020204030204" pitchFamily="34" charset="0"/>
              </a:rPr>
              <a:t>Proffit</a:t>
            </a:r>
            <a:r>
              <a:rPr lang="en-GB" sz="1200" dirty="0">
                <a:solidFill>
                  <a:srgbClr val="000000"/>
                </a:solidFill>
                <a:latin typeface="Calibri" panose="020F0502020204030204" pitchFamily="34" charset="0"/>
              </a:rPr>
              <a:t> WR, Fields HW Jr, Moray LJ. Prevalence of malocclusion and orthodontic </a:t>
            </a:r>
            <a:r>
              <a:rPr lang="en-GB" sz="1200" dirty="0">
                <a:solidFill>
                  <a:srgbClr val="221E1F"/>
                </a:solidFill>
                <a:latin typeface="Calibri" panose="020F0502020204030204" pitchFamily="34" charset="0"/>
              </a:rPr>
              <a:t>treatment need in the United States: Estimates from the NHANES III survey. Int J Adult </a:t>
            </a:r>
            <a:r>
              <a:rPr lang="en-GB" sz="1200" dirty="0" err="1">
                <a:solidFill>
                  <a:srgbClr val="221E1F"/>
                </a:solidFill>
                <a:latin typeface="Calibri" panose="020F0502020204030204" pitchFamily="34" charset="0"/>
              </a:rPr>
              <a:t>Orthod</a:t>
            </a:r>
            <a:r>
              <a:rPr lang="en-GB" sz="1200" dirty="0">
                <a:solidFill>
                  <a:srgbClr val="221E1F"/>
                </a:solidFill>
                <a:latin typeface="Calibri" panose="020F0502020204030204" pitchFamily="34" charset="0"/>
              </a:rPr>
              <a:t> Orthognathic Sur 1998; 13(2): 97–106. </a:t>
            </a:r>
            <a:endParaRPr lang="el-GR" sz="1200" dirty="0">
              <a:solidFill>
                <a:srgbClr val="221E1F"/>
              </a:solidFill>
              <a:latin typeface="Calibri" panose="020F0502020204030204" pitchFamily="34" charset="0"/>
            </a:endParaRPr>
          </a:p>
          <a:p>
            <a:pPr marL="171450" indent="-171450">
              <a:buFont typeface="Arial" panose="020B0604020202020204" pitchFamily="34" charset="0"/>
              <a:buChar char="•"/>
            </a:pPr>
            <a:r>
              <a:rPr lang="en-GB" sz="1100" dirty="0"/>
              <a:t> </a:t>
            </a:r>
            <a:r>
              <a:rPr lang="en-GB" sz="1100" dirty="0" err="1"/>
              <a:t>Naini</a:t>
            </a:r>
            <a:r>
              <a:rPr lang="en-GB" sz="1100" dirty="0"/>
              <a:t> FB, Donaldson AN, McDonald F, </a:t>
            </a:r>
            <a:r>
              <a:rPr lang="en-GB" sz="1100" dirty="0" err="1"/>
              <a:t>Cobourne</a:t>
            </a:r>
            <a:r>
              <a:rPr lang="en-GB" sz="1100" dirty="0"/>
              <a:t> MT. Influence of chin height on perceived attractiveness in the </a:t>
            </a:r>
            <a:r>
              <a:rPr lang="en-GB" sz="1100" dirty="0" err="1"/>
              <a:t>rethognathic</a:t>
            </a:r>
            <a:r>
              <a:rPr lang="en-GB" sz="1100" dirty="0"/>
              <a:t> patient, layperson, and clinician. Angle </a:t>
            </a:r>
            <a:r>
              <a:rPr lang="en-GB" sz="1100" dirty="0" err="1"/>
              <a:t>Orthod</a:t>
            </a:r>
            <a:r>
              <a:rPr lang="en-GB" sz="1100" dirty="0"/>
              <a:t> 2012; 82(1): 88–95. </a:t>
            </a:r>
          </a:p>
          <a:p>
            <a:pPr marL="171450" indent="-171450">
              <a:buFont typeface="Arial" panose="020B0604020202020204" pitchFamily="34" charset="0"/>
              <a:buChar char="•"/>
            </a:pPr>
            <a:r>
              <a:rPr lang="en-GB" sz="1100" dirty="0"/>
              <a:t>Kelly JE, Sanchez M, Van Kirk LE. An assessment of occlusion of teeth of children. DHEW publication no 74–1612. Washington, CD: National </a:t>
            </a:r>
            <a:r>
              <a:rPr lang="en-GB" sz="1100" dirty="0" err="1"/>
              <a:t>Center</a:t>
            </a:r>
            <a:r>
              <a:rPr lang="en-GB" sz="1100" dirty="0"/>
              <a:t> for Health Statistics, 1973. </a:t>
            </a:r>
          </a:p>
          <a:p>
            <a:pPr algn="ctr"/>
            <a:endParaRPr lang="en-GB" sz="1200" dirty="0">
              <a:solidFill>
                <a:srgbClr val="221E1F"/>
              </a:solidFill>
              <a:effectLst/>
              <a:latin typeface="Calibri" panose="020F0502020204030204" pitchFamily="34" charset="0"/>
            </a:endParaRPr>
          </a:p>
        </p:txBody>
      </p:sp>
      <p:sp>
        <p:nvSpPr>
          <p:cNvPr id="8" name="Rectangle 7">
            <a:extLst>
              <a:ext uri="{FF2B5EF4-FFF2-40B4-BE49-F238E27FC236}">
                <a16:creationId xmlns="" xmlns:a16="http://schemas.microsoft.com/office/drawing/2014/main" id="{DA9ED731-7FD9-B747-9774-088D6CFA614D}"/>
              </a:ext>
            </a:extLst>
          </p:cNvPr>
          <p:cNvSpPr/>
          <p:nvPr/>
        </p:nvSpPr>
        <p:spPr>
          <a:xfrm>
            <a:off x="4602319" y="226984"/>
            <a:ext cx="2707664" cy="369332"/>
          </a:xfrm>
          <a:prstGeom prst="rect">
            <a:avLst/>
          </a:prstGeom>
        </p:spPr>
        <p:txBody>
          <a:bodyPr wrap="none">
            <a:spAutoFit/>
          </a:bodyPr>
          <a:lstStyle/>
          <a:p>
            <a:pPr algn="ctr"/>
            <a:r>
              <a:rPr lang="el-GR" dirty="0" err="1"/>
              <a:t>Επιπολασμός</a:t>
            </a:r>
            <a:r>
              <a:rPr lang="el-GR" dirty="0"/>
              <a:t>  της ΙΙ Τάξης </a:t>
            </a:r>
          </a:p>
        </p:txBody>
      </p:sp>
    </p:spTree>
    <p:extLst>
      <p:ext uri="{BB962C8B-B14F-4D97-AF65-F5344CB8AC3E}">
        <p14:creationId xmlns="" xmlns:p14="http://schemas.microsoft.com/office/powerpoint/2010/main" val="16629645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848F0F6-C867-DA4D-A05A-AC357D133D4A}"/>
              </a:ext>
            </a:extLst>
          </p:cNvPr>
          <p:cNvSpPr txBox="1"/>
          <p:nvPr/>
        </p:nvSpPr>
        <p:spPr>
          <a:xfrm>
            <a:off x="2554013" y="1680665"/>
            <a:ext cx="7149073" cy="3139321"/>
          </a:xfrm>
          <a:prstGeom prst="rect">
            <a:avLst/>
          </a:prstGeom>
          <a:noFill/>
        </p:spPr>
        <p:txBody>
          <a:bodyPr wrap="none" rtlCol="0">
            <a:spAutoFit/>
          </a:bodyPr>
          <a:lstStyle/>
          <a:p>
            <a:r>
              <a:rPr lang="x-none" dirty="0"/>
              <a:t> </a:t>
            </a:r>
            <a:r>
              <a:rPr lang="el-GR" dirty="0"/>
              <a:t>Αιτιολογία ΙΙ Τάξης </a:t>
            </a:r>
          </a:p>
          <a:p>
            <a:endParaRPr lang="el-GR" dirty="0"/>
          </a:p>
          <a:p>
            <a:pPr marL="285750" indent="-285750">
              <a:buFont typeface="Arial" panose="020B0604020202020204" pitchFamily="34" charset="0"/>
              <a:buChar char="•"/>
            </a:pPr>
            <a:r>
              <a:rPr lang="el-GR" dirty="0"/>
              <a:t>γονότυπος </a:t>
            </a:r>
          </a:p>
          <a:p>
            <a:pPr marL="285750" indent="-285750">
              <a:buFont typeface="Arial" panose="020B0604020202020204" pitchFamily="34" charset="0"/>
              <a:buChar char="•"/>
            </a:pPr>
            <a:r>
              <a:rPr lang="el-GR" dirty="0"/>
              <a:t>δυσαρμονίες στο στάδιο των μικτών φραγμών</a:t>
            </a:r>
          </a:p>
          <a:p>
            <a:pPr marL="285750" indent="-285750">
              <a:buFont typeface="Arial" panose="020B0604020202020204" pitchFamily="34" charset="0"/>
              <a:buChar char="•"/>
            </a:pPr>
            <a:r>
              <a:rPr lang="el-GR" dirty="0"/>
              <a:t>πρόωρη απώλεια νεογιλών γομφίων  </a:t>
            </a:r>
          </a:p>
          <a:p>
            <a:pPr marL="285750" indent="-285750">
              <a:buFont typeface="Arial" panose="020B0604020202020204" pitchFamily="34" charset="0"/>
              <a:buChar char="•"/>
            </a:pPr>
            <a:r>
              <a:rPr lang="el-GR" dirty="0"/>
              <a:t>στοματικές έξεις – θηλασμός του δακτύλου</a:t>
            </a:r>
          </a:p>
          <a:p>
            <a:pPr marL="285750" indent="-285750">
              <a:buFont typeface="Arial" panose="020B0604020202020204" pitchFamily="34" charset="0"/>
              <a:buChar char="•"/>
            </a:pPr>
            <a:r>
              <a:rPr lang="el-GR" dirty="0" smtClean="0"/>
              <a:t>παρακώλυση </a:t>
            </a:r>
            <a:r>
              <a:rPr lang="el-GR" dirty="0"/>
              <a:t>της αναπνευστικής οδού </a:t>
            </a:r>
          </a:p>
          <a:p>
            <a:pPr marL="285750" indent="-285750">
              <a:buFont typeface="Arial" panose="020B0604020202020204" pitchFamily="34" charset="0"/>
              <a:buChar char="•"/>
            </a:pPr>
            <a:r>
              <a:rPr lang="el-GR" dirty="0"/>
              <a:t>μειωμένη δύναμη μασητήριων μυών</a:t>
            </a:r>
          </a:p>
          <a:p>
            <a:pPr marL="285750" indent="-285750">
              <a:buFont typeface="Arial" panose="020B0604020202020204" pitchFamily="34" charset="0"/>
              <a:buChar char="•"/>
            </a:pPr>
            <a:r>
              <a:rPr lang="el-GR" dirty="0"/>
              <a:t>παρεμπόδιση ανάπτυξης της κάτω γνάθου σε περίπτωση αυξημένης</a:t>
            </a:r>
            <a:endParaRPr lang="en-US" dirty="0"/>
          </a:p>
          <a:p>
            <a:r>
              <a:rPr lang="en-US" dirty="0"/>
              <a:t>      </a:t>
            </a:r>
            <a:r>
              <a:rPr lang="el-GR" dirty="0"/>
              <a:t> κατακόρυφης πρόταξης</a:t>
            </a:r>
          </a:p>
          <a:p>
            <a:pPr marL="285750" indent="-285750">
              <a:buFont typeface="Arial" panose="020B0604020202020204" pitchFamily="34" charset="0"/>
              <a:buChar char="•"/>
            </a:pPr>
            <a:r>
              <a:rPr lang="el-GR" dirty="0"/>
              <a:t>σύνδρομα και ασθένειες </a:t>
            </a:r>
            <a:endParaRPr lang="x-none" dirty="0"/>
          </a:p>
        </p:txBody>
      </p:sp>
      <p:sp>
        <p:nvSpPr>
          <p:cNvPr id="17" name="Rectangle 16">
            <a:extLst>
              <a:ext uri="{FF2B5EF4-FFF2-40B4-BE49-F238E27FC236}">
                <a16:creationId xmlns="" xmlns:a16="http://schemas.microsoft.com/office/drawing/2014/main" id="{930A09AB-CF12-CD45-8514-55CAF09C54D1}"/>
              </a:ext>
            </a:extLst>
          </p:cNvPr>
          <p:cNvSpPr/>
          <p:nvPr/>
        </p:nvSpPr>
        <p:spPr>
          <a:xfrm>
            <a:off x="9900743" y="14672"/>
            <a:ext cx="1282260" cy="104687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solidFill>
                <a:schemeClr val="bg1">
                  <a:lumMod val="50000"/>
                </a:schemeClr>
              </a:solidFill>
            </a:endParaRPr>
          </a:p>
        </p:txBody>
      </p:sp>
      <p:cxnSp>
        <p:nvCxnSpPr>
          <p:cNvPr id="18" name="Straight Connector 17">
            <a:extLst>
              <a:ext uri="{FF2B5EF4-FFF2-40B4-BE49-F238E27FC236}">
                <a16:creationId xmlns="" xmlns:a16="http://schemas.microsoft.com/office/drawing/2014/main" id="{DC7A2822-B261-F94F-9E53-960C51BA95C5}"/>
              </a:ext>
            </a:extLst>
          </p:cNvPr>
          <p:cNvCxnSpPr>
            <a:cxnSpLocks/>
          </p:cNvCxnSpPr>
          <p:nvPr/>
        </p:nvCxnSpPr>
        <p:spPr>
          <a:xfrm flipH="1">
            <a:off x="2648607" y="2123092"/>
            <a:ext cx="6894785" cy="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9" name="Picture 8" descr="Untitled-3.jpg"/>
          <p:cNvPicPr>
            <a:picLocks noChangeAspect="1"/>
          </p:cNvPicPr>
          <p:nvPr/>
        </p:nvPicPr>
        <p:blipFill>
          <a:blip r:embed="rId2" cstate="email"/>
          <a:stretch>
            <a:fillRect/>
          </a:stretch>
        </p:blipFill>
        <p:spPr>
          <a:xfrm>
            <a:off x="0" y="-1"/>
            <a:ext cx="2470150" cy="6858000"/>
          </a:xfrm>
          <a:prstGeom prst="rect">
            <a:avLst/>
          </a:prstGeom>
        </p:spPr>
      </p:pic>
      <p:pic>
        <p:nvPicPr>
          <p:cNvPr id="10" name="Picture 9" descr="Untitled-4.jpg"/>
          <p:cNvPicPr>
            <a:picLocks noChangeAspect="1"/>
          </p:cNvPicPr>
          <p:nvPr/>
        </p:nvPicPr>
        <p:blipFill>
          <a:blip r:embed="rId3" cstate="email"/>
          <a:stretch>
            <a:fillRect/>
          </a:stretch>
        </p:blipFill>
        <p:spPr>
          <a:xfrm>
            <a:off x="9963150" y="0"/>
            <a:ext cx="2228850" cy="6858000"/>
          </a:xfrm>
          <a:prstGeom prst="rect">
            <a:avLst/>
          </a:prstGeom>
        </p:spPr>
      </p:pic>
    </p:spTree>
    <p:extLst>
      <p:ext uri="{BB962C8B-B14F-4D97-AF65-F5344CB8AC3E}">
        <p14:creationId xmlns="" xmlns:p14="http://schemas.microsoft.com/office/powerpoint/2010/main" val="3565468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3A0FED09-494C-4A45-83B5-5D65760C5497}"/>
              </a:ext>
            </a:extLst>
          </p:cNvPr>
          <p:cNvSpPr txBox="1"/>
          <p:nvPr/>
        </p:nvSpPr>
        <p:spPr>
          <a:xfrm>
            <a:off x="5696450" y="241401"/>
            <a:ext cx="799130" cy="369332"/>
          </a:xfrm>
          <a:prstGeom prst="rect">
            <a:avLst/>
          </a:prstGeom>
          <a:noFill/>
        </p:spPr>
        <p:txBody>
          <a:bodyPr wrap="none" rtlCol="0">
            <a:spAutoFit/>
          </a:bodyPr>
          <a:lstStyle/>
          <a:p>
            <a:pPr algn="ctr"/>
            <a:r>
              <a:rPr lang="el-GR" dirty="0"/>
              <a:t>ΙΙ Τάξη</a:t>
            </a:r>
          </a:p>
        </p:txBody>
      </p:sp>
      <p:sp>
        <p:nvSpPr>
          <p:cNvPr id="11" name="TextBox 10">
            <a:extLst>
              <a:ext uri="{FF2B5EF4-FFF2-40B4-BE49-F238E27FC236}">
                <a16:creationId xmlns="" xmlns:a16="http://schemas.microsoft.com/office/drawing/2014/main" id="{8F035752-C942-074F-8CB8-D6D40A72B24B}"/>
              </a:ext>
            </a:extLst>
          </p:cNvPr>
          <p:cNvSpPr txBox="1"/>
          <p:nvPr/>
        </p:nvSpPr>
        <p:spPr>
          <a:xfrm>
            <a:off x="4849579" y="804423"/>
            <a:ext cx="2468946" cy="369332"/>
          </a:xfrm>
          <a:prstGeom prst="rect">
            <a:avLst/>
          </a:prstGeom>
          <a:noFill/>
        </p:spPr>
        <p:txBody>
          <a:bodyPr wrap="none" rtlCol="0">
            <a:spAutoFit/>
          </a:bodyPr>
          <a:lstStyle/>
          <a:p>
            <a:r>
              <a:rPr lang="el-GR" dirty="0">
                <a:solidFill>
                  <a:srgbClr val="FF0000"/>
                </a:solidFill>
              </a:rPr>
              <a:t>σκελετικός φαινότυπος</a:t>
            </a:r>
            <a:endParaRPr lang="x-none" dirty="0">
              <a:solidFill>
                <a:srgbClr val="FF0000"/>
              </a:solidFill>
            </a:endParaRPr>
          </a:p>
        </p:txBody>
      </p:sp>
      <p:sp>
        <p:nvSpPr>
          <p:cNvPr id="12" name="Rectangle 11">
            <a:extLst>
              <a:ext uri="{FF2B5EF4-FFF2-40B4-BE49-F238E27FC236}">
                <a16:creationId xmlns="" xmlns:a16="http://schemas.microsoft.com/office/drawing/2014/main" id="{D90A09FE-845E-0845-BFFB-A743ECE284AD}"/>
              </a:ext>
            </a:extLst>
          </p:cNvPr>
          <p:cNvSpPr/>
          <p:nvPr/>
        </p:nvSpPr>
        <p:spPr>
          <a:xfrm>
            <a:off x="3048000" y="2757489"/>
            <a:ext cx="3048000" cy="2308324"/>
          </a:xfrm>
          <a:prstGeom prst="rect">
            <a:avLst/>
          </a:prstGeom>
        </p:spPr>
        <p:txBody>
          <a:bodyPr wrap="square">
            <a:spAutoFit/>
          </a:bodyPr>
          <a:lstStyle/>
          <a:p>
            <a:endParaRPr lang="el-GR" sz="1200" dirty="0"/>
          </a:p>
          <a:p>
            <a:pPr marL="171450" indent="-171450">
              <a:buFont typeface="Arial" panose="020B0604020202020204" pitchFamily="34" charset="0"/>
              <a:buChar char="•"/>
            </a:pPr>
            <a:r>
              <a:rPr lang="el-GR" sz="1200" dirty="0" err="1"/>
              <a:t>οπισθογναθισμός</a:t>
            </a:r>
            <a:r>
              <a:rPr lang="el-GR" sz="1200" dirty="0"/>
              <a:t> της κάτω γνάθου</a:t>
            </a:r>
          </a:p>
          <a:p>
            <a:pPr marL="171450" indent="-171450">
              <a:buFont typeface="Arial" panose="020B0604020202020204" pitchFamily="34" charset="0"/>
              <a:buChar char="•"/>
            </a:pPr>
            <a:r>
              <a:rPr lang="el-GR" sz="1200" dirty="0"/>
              <a:t>προγναθισμός της άνω γνάθου </a:t>
            </a:r>
          </a:p>
          <a:p>
            <a:pPr marL="171450" indent="-171450">
              <a:buFont typeface="Arial" panose="020B0604020202020204" pitchFamily="34" charset="0"/>
              <a:buChar char="•"/>
            </a:pPr>
            <a:r>
              <a:rPr lang="el-GR" sz="1200" dirty="0"/>
              <a:t>η απόκλιση των σκελετικών επιπέδων ποικίλει</a:t>
            </a:r>
          </a:p>
          <a:p>
            <a:pPr marL="171450" indent="-171450">
              <a:buFont typeface="Arial" panose="020B0604020202020204" pitchFamily="34" charset="0"/>
              <a:buChar char="•"/>
            </a:pPr>
            <a:r>
              <a:rPr lang="el-GR" sz="1200" dirty="0"/>
              <a:t>κυρτή κατατομή</a:t>
            </a:r>
          </a:p>
          <a:p>
            <a:pPr marL="171450" indent="-171450">
              <a:buFont typeface="Arial" panose="020B0604020202020204" pitchFamily="34" charset="0"/>
              <a:buChar char="•"/>
            </a:pPr>
            <a:endParaRPr lang="el-GR" sz="1200" dirty="0"/>
          </a:p>
          <a:p>
            <a:pPr marL="171450" indent="-171450">
              <a:buFont typeface="Arial" panose="020B0604020202020204" pitchFamily="34" charset="0"/>
              <a:buChar char="•"/>
            </a:pPr>
            <a:endParaRPr lang="el-GR" sz="1200" dirty="0"/>
          </a:p>
          <a:p>
            <a:pPr marL="171450" indent="-171450">
              <a:buFont typeface="Arial" panose="020B0604020202020204" pitchFamily="34" charset="0"/>
              <a:buChar char="•"/>
            </a:pPr>
            <a:endParaRPr lang="el-GR" sz="1200" dirty="0"/>
          </a:p>
          <a:p>
            <a:pPr marL="171450" indent="-171450">
              <a:buFont typeface="Arial" panose="020B0604020202020204" pitchFamily="34" charset="0"/>
              <a:buChar char="•"/>
            </a:pPr>
            <a:endParaRPr lang="el-GR" sz="1200" dirty="0"/>
          </a:p>
          <a:p>
            <a:pPr marL="171450" indent="-171450">
              <a:buFont typeface="Arial" panose="020B0604020202020204" pitchFamily="34" charset="0"/>
              <a:buChar char="•"/>
            </a:pPr>
            <a:endParaRPr lang="el-GR" sz="1200" dirty="0"/>
          </a:p>
          <a:p>
            <a:pPr marL="171450" indent="-171450">
              <a:buFont typeface="Arial" panose="020B0604020202020204" pitchFamily="34" charset="0"/>
              <a:buChar char="•"/>
            </a:pPr>
            <a:endParaRPr lang="x-none" sz="1200" dirty="0"/>
          </a:p>
        </p:txBody>
      </p:sp>
      <p:sp>
        <p:nvSpPr>
          <p:cNvPr id="13" name="Rectangle 12">
            <a:extLst>
              <a:ext uri="{FF2B5EF4-FFF2-40B4-BE49-F238E27FC236}">
                <a16:creationId xmlns="" xmlns:a16="http://schemas.microsoft.com/office/drawing/2014/main" id="{7DEBC0E7-5095-124F-992A-BE17BCD5E682}"/>
              </a:ext>
            </a:extLst>
          </p:cNvPr>
          <p:cNvSpPr/>
          <p:nvPr/>
        </p:nvSpPr>
        <p:spPr>
          <a:xfrm>
            <a:off x="6328867" y="2757489"/>
            <a:ext cx="3048000" cy="2492990"/>
          </a:xfrm>
          <a:prstGeom prst="rect">
            <a:avLst/>
          </a:prstGeom>
        </p:spPr>
        <p:txBody>
          <a:bodyPr wrap="square">
            <a:spAutoFit/>
          </a:bodyPr>
          <a:lstStyle/>
          <a:p>
            <a:endParaRPr lang="el-GR" sz="1200" dirty="0"/>
          </a:p>
          <a:p>
            <a:pPr marL="171450" indent="-171450">
              <a:buFont typeface="Arial" panose="020B0604020202020204" pitchFamily="34" charset="0"/>
              <a:buChar char="•"/>
            </a:pPr>
            <a:r>
              <a:rPr lang="el-GR" sz="1200" dirty="0" err="1"/>
              <a:t>υποαπόκλιση</a:t>
            </a:r>
            <a:r>
              <a:rPr lang="el-GR" sz="1200" dirty="0"/>
              <a:t> των σκελετικών επιπέδων</a:t>
            </a:r>
            <a:endParaRPr lang="en-US" sz="1200" dirty="0"/>
          </a:p>
          <a:p>
            <a:pPr marL="171450" indent="-171450">
              <a:buFont typeface="Arial" panose="020B0604020202020204" pitchFamily="34" charset="0"/>
              <a:buChar char="•"/>
            </a:pPr>
            <a:r>
              <a:rPr lang="en-US" sz="1200" dirty="0"/>
              <a:t> </a:t>
            </a:r>
            <a:r>
              <a:rPr lang="el-GR" sz="1200" dirty="0"/>
              <a:t>μειωμένο κάτω πρόσθιο ύψος προσώπου</a:t>
            </a:r>
          </a:p>
          <a:p>
            <a:pPr marL="171450" indent="-171450">
              <a:buFont typeface="Arial" panose="020B0604020202020204" pitchFamily="34" charset="0"/>
              <a:buChar char="•"/>
            </a:pPr>
            <a:r>
              <a:rPr lang="el-GR" sz="1200" dirty="0"/>
              <a:t>μικρή γωνία κλάδου/σώματος</a:t>
            </a:r>
          </a:p>
          <a:p>
            <a:pPr marL="171450" indent="-171450">
              <a:buFont typeface="Arial" panose="020B0604020202020204" pitchFamily="34" charset="0"/>
              <a:buChar char="•"/>
            </a:pPr>
            <a:r>
              <a:rPr lang="el-GR" sz="1200" dirty="0" err="1"/>
              <a:t>ορθογναθική</a:t>
            </a:r>
            <a:r>
              <a:rPr lang="el-GR" sz="1200" dirty="0"/>
              <a:t> κατατομή με </a:t>
            </a:r>
            <a:r>
              <a:rPr lang="el-GR" sz="1200" dirty="0" err="1"/>
              <a:t>κυρτοκοίλη</a:t>
            </a:r>
            <a:r>
              <a:rPr lang="el-GR" sz="1200" dirty="0"/>
              <a:t> εμφάνιση, έντονος </a:t>
            </a:r>
            <a:r>
              <a:rPr lang="el-GR" sz="1200" dirty="0" err="1"/>
              <a:t>πώγωνας</a:t>
            </a:r>
            <a:endParaRPr lang="el-GR" sz="1200" dirty="0"/>
          </a:p>
          <a:p>
            <a:pPr marL="171450" indent="-171450">
              <a:buFont typeface="Arial" panose="020B0604020202020204" pitchFamily="34" charset="0"/>
              <a:buChar char="•"/>
            </a:pPr>
            <a:endParaRPr lang="el-GR" sz="1200" dirty="0"/>
          </a:p>
          <a:p>
            <a:pPr marL="171450" indent="-171450">
              <a:buFont typeface="Arial" panose="020B0604020202020204" pitchFamily="34" charset="0"/>
              <a:buChar char="•"/>
            </a:pPr>
            <a:endParaRPr lang="el-GR" sz="1200" dirty="0"/>
          </a:p>
          <a:p>
            <a:pPr marL="171450" indent="-171450">
              <a:buFont typeface="Arial" panose="020B0604020202020204" pitchFamily="34" charset="0"/>
              <a:buChar char="•"/>
            </a:pPr>
            <a:endParaRPr lang="el-GR" sz="1200" dirty="0"/>
          </a:p>
          <a:p>
            <a:r>
              <a:rPr lang="el-GR" sz="1200" dirty="0"/>
              <a:t> </a:t>
            </a:r>
            <a:endParaRPr lang="x-none" sz="1200" dirty="0"/>
          </a:p>
          <a:p>
            <a:pPr marL="171450" indent="-171450">
              <a:buFont typeface="Arial" panose="020B0604020202020204" pitchFamily="34" charset="0"/>
              <a:buChar char="•"/>
            </a:pPr>
            <a:endParaRPr lang="el-GR" sz="1200" dirty="0"/>
          </a:p>
          <a:p>
            <a:pPr marL="171450" indent="-171450">
              <a:buFont typeface="Arial" panose="020B0604020202020204" pitchFamily="34" charset="0"/>
              <a:buChar char="•"/>
            </a:pPr>
            <a:endParaRPr lang="x-none" sz="1200" dirty="0"/>
          </a:p>
        </p:txBody>
      </p:sp>
      <p:sp>
        <p:nvSpPr>
          <p:cNvPr id="2" name="Rectangle 1">
            <a:extLst>
              <a:ext uri="{FF2B5EF4-FFF2-40B4-BE49-F238E27FC236}">
                <a16:creationId xmlns="" xmlns:a16="http://schemas.microsoft.com/office/drawing/2014/main" id="{D87E4ECE-2D9E-2242-A06A-14A146543C4C}"/>
              </a:ext>
            </a:extLst>
          </p:cNvPr>
          <p:cNvSpPr/>
          <p:nvPr/>
        </p:nvSpPr>
        <p:spPr>
          <a:xfrm>
            <a:off x="3239235" y="2194467"/>
            <a:ext cx="5830570" cy="369332"/>
          </a:xfrm>
          <a:prstGeom prst="rect">
            <a:avLst/>
          </a:prstGeom>
        </p:spPr>
        <p:txBody>
          <a:bodyPr wrap="none">
            <a:spAutoFit/>
          </a:bodyPr>
          <a:lstStyle/>
          <a:p>
            <a:pPr algn="ctr"/>
            <a:r>
              <a:rPr lang="el-GR" dirty="0"/>
              <a:t>1η      κατηγορία                                                          2η κατηγορία  </a:t>
            </a:r>
            <a:endParaRPr lang="x-none" dirty="0"/>
          </a:p>
        </p:txBody>
      </p:sp>
      <p:pic>
        <p:nvPicPr>
          <p:cNvPr id="14" name="Picture 13" descr="Untitled-3.jpg"/>
          <p:cNvPicPr>
            <a:picLocks noChangeAspect="1"/>
          </p:cNvPicPr>
          <p:nvPr/>
        </p:nvPicPr>
        <p:blipFill>
          <a:blip r:embed="rId2" cstate="email"/>
          <a:stretch>
            <a:fillRect/>
          </a:stretch>
        </p:blipFill>
        <p:spPr>
          <a:xfrm>
            <a:off x="0" y="0"/>
            <a:ext cx="2965450" cy="6858000"/>
          </a:xfrm>
          <a:prstGeom prst="rect">
            <a:avLst/>
          </a:prstGeom>
        </p:spPr>
      </p:pic>
      <p:pic>
        <p:nvPicPr>
          <p:cNvPr id="15" name="Picture 14" descr="Untitled-4.jpg"/>
          <p:cNvPicPr>
            <a:picLocks noChangeAspect="1"/>
          </p:cNvPicPr>
          <p:nvPr/>
        </p:nvPicPr>
        <p:blipFill>
          <a:blip r:embed="rId3" cstate="email"/>
          <a:stretch>
            <a:fillRect/>
          </a:stretch>
        </p:blipFill>
        <p:spPr>
          <a:xfrm>
            <a:off x="9601200" y="0"/>
            <a:ext cx="2590800" cy="6858000"/>
          </a:xfrm>
          <a:prstGeom prst="rect">
            <a:avLst/>
          </a:prstGeom>
        </p:spPr>
      </p:pic>
    </p:spTree>
    <p:extLst>
      <p:ext uri="{BB962C8B-B14F-4D97-AF65-F5344CB8AC3E}">
        <p14:creationId xmlns="" xmlns:p14="http://schemas.microsoft.com/office/powerpoint/2010/main" val="6781996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3A0FED09-494C-4A45-83B5-5D65760C5497}"/>
              </a:ext>
            </a:extLst>
          </p:cNvPr>
          <p:cNvSpPr txBox="1"/>
          <p:nvPr/>
        </p:nvSpPr>
        <p:spPr>
          <a:xfrm>
            <a:off x="5696450" y="241401"/>
            <a:ext cx="799130" cy="369332"/>
          </a:xfrm>
          <a:prstGeom prst="rect">
            <a:avLst/>
          </a:prstGeom>
          <a:noFill/>
        </p:spPr>
        <p:txBody>
          <a:bodyPr wrap="none" rtlCol="0">
            <a:spAutoFit/>
          </a:bodyPr>
          <a:lstStyle/>
          <a:p>
            <a:pPr algn="ctr"/>
            <a:r>
              <a:rPr lang="el-GR" dirty="0"/>
              <a:t>ΙΙ Τάξη</a:t>
            </a:r>
          </a:p>
        </p:txBody>
      </p:sp>
      <p:sp>
        <p:nvSpPr>
          <p:cNvPr id="12" name="Rectangle 11">
            <a:extLst>
              <a:ext uri="{FF2B5EF4-FFF2-40B4-BE49-F238E27FC236}">
                <a16:creationId xmlns="" xmlns:a16="http://schemas.microsoft.com/office/drawing/2014/main" id="{D90A09FE-845E-0845-BFFB-A743ECE284AD}"/>
              </a:ext>
            </a:extLst>
          </p:cNvPr>
          <p:cNvSpPr/>
          <p:nvPr/>
        </p:nvSpPr>
        <p:spPr>
          <a:xfrm>
            <a:off x="1613730" y="4845708"/>
            <a:ext cx="3354131" cy="1015663"/>
          </a:xfrm>
          <a:prstGeom prst="rect">
            <a:avLst/>
          </a:prstGeom>
        </p:spPr>
        <p:txBody>
          <a:bodyPr wrap="square">
            <a:spAutoFit/>
          </a:bodyPr>
          <a:lstStyle/>
          <a:p>
            <a:endParaRPr lang="el-GR" sz="1200" dirty="0"/>
          </a:p>
          <a:p>
            <a:pPr marL="171450" indent="-171450">
              <a:buFont typeface="Arial" panose="020B0604020202020204" pitchFamily="34" charset="0"/>
              <a:buChar char="•"/>
            </a:pPr>
            <a:r>
              <a:rPr lang="el-GR" sz="1200" dirty="0"/>
              <a:t>χειλική απόκλιση των άνω προσθίων δοντιών</a:t>
            </a:r>
          </a:p>
          <a:p>
            <a:pPr marL="171450" indent="-171450">
              <a:buFont typeface="Arial" panose="020B0604020202020204" pitchFamily="34" charset="0"/>
              <a:buChar char="•"/>
            </a:pPr>
            <a:r>
              <a:rPr lang="el-GR" sz="1200" dirty="0"/>
              <a:t>αυξημένη οριζόντια πρόταξη</a:t>
            </a:r>
            <a:endParaRPr lang="x-none" sz="1200" dirty="0"/>
          </a:p>
          <a:p>
            <a:pPr marL="171450" indent="-171450">
              <a:buFont typeface="Arial" panose="020B0604020202020204" pitchFamily="34" charset="0"/>
              <a:buChar char="•"/>
            </a:pPr>
            <a:endParaRPr lang="el-GR" sz="1200" dirty="0"/>
          </a:p>
          <a:p>
            <a:pPr marL="171450" indent="-171450">
              <a:buFont typeface="Arial" panose="020B0604020202020204" pitchFamily="34" charset="0"/>
              <a:buChar char="•"/>
            </a:pPr>
            <a:endParaRPr lang="x-none" sz="1200" dirty="0"/>
          </a:p>
        </p:txBody>
      </p:sp>
      <p:sp>
        <p:nvSpPr>
          <p:cNvPr id="13" name="Rectangle 12">
            <a:extLst>
              <a:ext uri="{FF2B5EF4-FFF2-40B4-BE49-F238E27FC236}">
                <a16:creationId xmlns="" xmlns:a16="http://schemas.microsoft.com/office/drawing/2014/main" id="{7DEBC0E7-5095-124F-992A-BE17BCD5E682}"/>
              </a:ext>
            </a:extLst>
          </p:cNvPr>
          <p:cNvSpPr/>
          <p:nvPr/>
        </p:nvSpPr>
        <p:spPr>
          <a:xfrm>
            <a:off x="6652001" y="4845708"/>
            <a:ext cx="4589740" cy="1938992"/>
          </a:xfrm>
          <a:prstGeom prst="rect">
            <a:avLst/>
          </a:prstGeom>
        </p:spPr>
        <p:txBody>
          <a:bodyPr wrap="square">
            <a:spAutoFit/>
          </a:bodyPr>
          <a:lstStyle/>
          <a:p>
            <a:endParaRPr lang="el-GR" sz="1200" dirty="0"/>
          </a:p>
          <a:p>
            <a:pPr marL="171450" indent="-171450">
              <a:buFont typeface="Arial" panose="020B0604020202020204" pitchFamily="34" charset="0"/>
              <a:buChar char="•"/>
            </a:pPr>
            <a:r>
              <a:rPr lang="el-GR" sz="1200" dirty="0"/>
              <a:t>υπερώια απόκλιση των άνω προσθίων δοντιών</a:t>
            </a:r>
          </a:p>
          <a:p>
            <a:pPr lvl="1"/>
            <a:r>
              <a:rPr lang="el-GR" sz="1200" dirty="0"/>
              <a:t>με πιθανή χαρακτηριστική </a:t>
            </a:r>
            <a:r>
              <a:rPr lang="el-GR" sz="1200" dirty="0" err="1" smtClean="0"/>
              <a:t>εφίππευση</a:t>
            </a:r>
            <a:r>
              <a:rPr lang="el-GR" sz="1200" dirty="0" smtClean="0"/>
              <a:t> </a:t>
            </a:r>
            <a:r>
              <a:rPr lang="el-GR" sz="1200" dirty="0"/>
              <a:t>των πλαγίων τομέων </a:t>
            </a:r>
          </a:p>
          <a:p>
            <a:pPr marL="171450" indent="-171450">
              <a:buFont typeface="Arial" panose="020B0604020202020204" pitchFamily="34" charset="0"/>
              <a:buChar char="•"/>
            </a:pPr>
            <a:r>
              <a:rPr lang="el-GR" sz="1200" dirty="0"/>
              <a:t>χειλική απόκλιση των κάτω προσθίων</a:t>
            </a:r>
          </a:p>
          <a:p>
            <a:pPr marL="171450" indent="-171450">
              <a:buFont typeface="Arial" panose="020B0604020202020204" pitchFamily="34" charset="0"/>
              <a:buChar char="•"/>
            </a:pPr>
            <a:r>
              <a:rPr lang="el-GR" sz="1200" dirty="0"/>
              <a:t>αυξημένη κατακόρυφη πρόταξη</a:t>
            </a:r>
          </a:p>
          <a:p>
            <a:pPr marL="171450" indent="-171450">
              <a:buFont typeface="Arial" panose="020B0604020202020204" pitchFamily="34" charset="0"/>
              <a:buChar char="•"/>
            </a:pPr>
            <a:r>
              <a:rPr lang="el-GR" sz="1200" dirty="0"/>
              <a:t>αυξημένη </a:t>
            </a:r>
            <a:r>
              <a:rPr lang="el-GR" sz="1200" dirty="0" err="1"/>
              <a:t>διατομική</a:t>
            </a:r>
            <a:r>
              <a:rPr lang="el-GR" sz="1200" dirty="0"/>
              <a:t> γωνία</a:t>
            </a:r>
          </a:p>
          <a:p>
            <a:pPr marL="171450" indent="-171450">
              <a:buFont typeface="Arial" panose="020B0604020202020204" pitchFamily="34" charset="0"/>
              <a:buChar char="•"/>
            </a:pPr>
            <a:r>
              <a:rPr lang="el-GR" sz="1200" dirty="0"/>
              <a:t>βαθιά καμπύλη του </a:t>
            </a:r>
            <a:r>
              <a:rPr lang="en-US" sz="1200" dirty="0" err="1"/>
              <a:t>Spee</a:t>
            </a:r>
            <a:endParaRPr lang="x-none" sz="1200" dirty="0"/>
          </a:p>
          <a:p>
            <a:r>
              <a:rPr lang="el-GR" sz="1200" dirty="0"/>
              <a:t> </a:t>
            </a:r>
            <a:endParaRPr lang="x-none" sz="1200" dirty="0"/>
          </a:p>
          <a:p>
            <a:pPr marL="171450" indent="-171450">
              <a:buFont typeface="Arial" panose="020B0604020202020204" pitchFamily="34" charset="0"/>
              <a:buChar char="•"/>
            </a:pPr>
            <a:endParaRPr lang="el-GR" sz="1200" dirty="0"/>
          </a:p>
          <a:p>
            <a:pPr marL="171450" indent="-171450">
              <a:buFont typeface="Arial" panose="020B0604020202020204" pitchFamily="34" charset="0"/>
              <a:buChar char="•"/>
            </a:pPr>
            <a:endParaRPr lang="x-none" sz="1200" dirty="0"/>
          </a:p>
        </p:txBody>
      </p:sp>
      <p:pic>
        <p:nvPicPr>
          <p:cNvPr id="14" name="Picture 13">
            <a:extLst>
              <a:ext uri="{FF2B5EF4-FFF2-40B4-BE49-F238E27FC236}">
                <a16:creationId xmlns="" xmlns:a16="http://schemas.microsoft.com/office/drawing/2014/main" id="{6F0125F8-0500-8641-A53E-F3627B796533}"/>
              </a:ext>
            </a:extLst>
          </p:cNvPr>
          <p:cNvPicPr>
            <a:picLocks noChangeAspect="1"/>
          </p:cNvPicPr>
          <p:nvPr/>
        </p:nvPicPr>
        <p:blipFill rotWithShape="1">
          <a:blip r:embed="rId2" cstate="email"/>
          <a:srcRect/>
          <a:stretch/>
        </p:blipFill>
        <p:spPr>
          <a:xfrm flipH="1">
            <a:off x="1100495" y="2466634"/>
            <a:ext cx="4380603" cy="2187858"/>
          </a:xfrm>
          <a:prstGeom prst="rect">
            <a:avLst/>
          </a:prstGeom>
        </p:spPr>
      </p:pic>
      <p:sp>
        <p:nvSpPr>
          <p:cNvPr id="16" name="Rectangle 15">
            <a:extLst>
              <a:ext uri="{FF2B5EF4-FFF2-40B4-BE49-F238E27FC236}">
                <a16:creationId xmlns="" xmlns:a16="http://schemas.microsoft.com/office/drawing/2014/main" id="{132A3633-B79A-384C-B0D7-FF1D4513306E}"/>
              </a:ext>
            </a:extLst>
          </p:cNvPr>
          <p:cNvSpPr/>
          <p:nvPr/>
        </p:nvSpPr>
        <p:spPr>
          <a:xfrm>
            <a:off x="3180715" y="1682842"/>
            <a:ext cx="5830570" cy="369332"/>
          </a:xfrm>
          <a:prstGeom prst="rect">
            <a:avLst/>
          </a:prstGeom>
        </p:spPr>
        <p:txBody>
          <a:bodyPr wrap="none">
            <a:spAutoFit/>
          </a:bodyPr>
          <a:lstStyle/>
          <a:p>
            <a:pPr algn="ctr"/>
            <a:r>
              <a:rPr lang="el-GR" dirty="0"/>
              <a:t>1η      κατηγορία                                                          2η κατηγορία  </a:t>
            </a:r>
            <a:endParaRPr lang="x-none" dirty="0"/>
          </a:p>
        </p:txBody>
      </p:sp>
      <p:sp>
        <p:nvSpPr>
          <p:cNvPr id="17" name="TextBox 16">
            <a:extLst>
              <a:ext uri="{FF2B5EF4-FFF2-40B4-BE49-F238E27FC236}">
                <a16:creationId xmlns="" xmlns:a16="http://schemas.microsoft.com/office/drawing/2014/main" id="{3DA9DCBE-7980-B343-830A-B5FAC994FBC3}"/>
              </a:ext>
            </a:extLst>
          </p:cNvPr>
          <p:cNvSpPr txBox="1"/>
          <p:nvPr/>
        </p:nvSpPr>
        <p:spPr>
          <a:xfrm>
            <a:off x="4488795" y="813005"/>
            <a:ext cx="3168047" cy="369332"/>
          </a:xfrm>
          <a:prstGeom prst="rect">
            <a:avLst/>
          </a:prstGeom>
          <a:noFill/>
        </p:spPr>
        <p:txBody>
          <a:bodyPr wrap="none" rtlCol="0">
            <a:spAutoFit/>
          </a:bodyPr>
          <a:lstStyle/>
          <a:p>
            <a:r>
              <a:rPr lang="el-GR" dirty="0">
                <a:solidFill>
                  <a:srgbClr val="FF0000"/>
                </a:solidFill>
              </a:rPr>
              <a:t>οδοντοφατνιακός  φαινότυπος</a:t>
            </a:r>
            <a:endParaRPr lang="x-none" dirty="0">
              <a:solidFill>
                <a:srgbClr val="FF0000"/>
              </a:solidFill>
            </a:endParaRPr>
          </a:p>
        </p:txBody>
      </p:sp>
      <p:pic>
        <p:nvPicPr>
          <p:cNvPr id="11" name="Picture 10" descr="DSCF9741.JPG">
            <a:extLst>
              <a:ext uri="{FF2B5EF4-FFF2-40B4-BE49-F238E27FC236}">
                <a16:creationId xmlns="" xmlns:a16="http://schemas.microsoft.com/office/drawing/2014/main" id="{06CB891B-7024-3A4B-8A44-9354FA9EFC95}"/>
              </a:ext>
            </a:extLst>
          </p:cNvPr>
          <p:cNvPicPr>
            <a:picLocks noChangeAspect="1"/>
          </p:cNvPicPr>
          <p:nvPr/>
        </p:nvPicPr>
        <p:blipFill rotWithShape="1">
          <a:blip r:embed="rId3" cstate="email">
            <a:extLst>
              <a:ext uri="{BEBA8EAE-BF5A-486C-A8C5-ECC9F3942E4B}">
                <a14:imgProps xmlns="" xmlns:a14="http://schemas.microsoft.com/office/drawing/2010/main">
                  <a14:imgLayer r:embed="rId4">
                    <a14:imgEffect>
                      <a14:brightnessContrast bright="9000"/>
                    </a14:imgEffect>
                  </a14:imgLayer>
                </a14:imgProps>
              </a:ext>
              <a:ext uri="{28A0092B-C50C-407E-A947-70E740481C1C}">
                <a14:useLocalDpi xmlns="" xmlns:a14="http://schemas.microsoft.com/office/drawing/2010/main" val="0"/>
              </a:ext>
            </a:extLst>
          </a:blip>
          <a:srcRect/>
          <a:stretch/>
        </p:blipFill>
        <p:spPr>
          <a:xfrm>
            <a:off x="6710904" y="2466634"/>
            <a:ext cx="4166651" cy="2187858"/>
          </a:xfrm>
          <a:prstGeom prst="rect">
            <a:avLst/>
          </a:prstGeom>
        </p:spPr>
      </p:pic>
    </p:spTree>
    <p:extLst>
      <p:ext uri="{BB962C8B-B14F-4D97-AF65-F5344CB8AC3E}">
        <p14:creationId xmlns="" xmlns:p14="http://schemas.microsoft.com/office/powerpoint/2010/main" val="40233249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Untitled-4.jpg"/>
          <p:cNvPicPr>
            <a:picLocks noChangeAspect="1"/>
          </p:cNvPicPr>
          <p:nvPr/>
        </p:nvPicPr>
        <p:blipFill>
          <a:blip r:embed="rId2" cstate="email"/>
          <a:stretch>
            <a:fillRect/>
          </a:stretch>
        </p:blipFill>
        <p:spPr>
          <a:xfrm>
            <a:off x="8058150" y="0"/>
            <a:ext cx="4133850" cy="6858000"/>
          </a:xfrm>
          <a:prstGeom prst="rect">
            <a:avLst/>
          </a:prstGeom>
        </p:spPr>
      </p:pic>
      <p:pic>
        <p:nvPicPr>
          <p:cNvPr id="16" name="Picture 15" descr="Untitled-3.jpg"/>
          <p:cNvPicPr>
            <a:picLocks noChangeAspect="1"/>
          </p:cNvPicPr>
          <p:nvPr/>
        </p:nvPicPr>
        <p:blipFill>
          <a:blip r:embed="rId3" cstate="email"/>
          <a:stretch>
            <a:fillRect/>
          </a:stretch>
        </p:blipFill>
        <p:spPr>
          <a:xfrm>
            <a:off x="0" y="0"/>
            <a:ext cx="3086100" cy="6858000"/>
          </a:xfrm>
          <a:prstGeom prst="rect">
            <a:avLst/>
          </a:prstGeom>
        </p:spPr>
      </p:pic>
      <p:sp>
        <p:nvSpPr>
          <p:cNvPr id="4" name="TextBox 3">
            <a:extLst>
              <a:ext uri="{FF2B5EF4-FFF2-40B4-BE49-F238E27FC236}">
                <a16:creationId xmlns="" xmlns:a16="http://schemas.microsoft.com/office/drawing/2014/main" id="{49EAF23F-2A37-AA4B-B1B6-D0A5E2956C02}"/>
              </a:ext>
            </a:extLst>
          </p:cNvPr>
          <p:cNvSpPr txBox="1"/>
          <p:nvPr/>
        </p:nvSpPr>
        <p:spPr>
          <a:xfrm>
            <a:off x="3659239" y="2495332"/>
            <a:ext cx="4586064" cy="646331"/>
          </a:xfrm>
          <a:prstGeom prst="rect">
            <a:avLst/>
          </a:prstGeom>
          <a:noFill/>
        </p:spPr>
        <p:txBody>
          <a:bodyPr wrap="none" rtlCol="0">
            <a:spAutoFit/>
          </a:bodyPr>
          <a:lstStyle/>
          <a:p>
            <a:r>
              <a:rPr lang="el-GR" dirty="0"/>
              <a:t>Η ταξινόμηση της ΙΙ Τάξης με βάση τα </a:t>
            </a:r>
          </a:p>
          <a:p>
            <a:r>
              <a:rPr lang="el-GR" dirty="0"/>
              <a:t>μορφολογικά χαρακτηριστικά είναι δύσκολη </a:t>
            </a:r>
            <a:endParaRPr lang="x-none" dirty="0"/>
          </a:p>
        </p:txBody>
      </p:sp>
      <p:sp>
        <p:nvSpPr>
          <p:cNvPr id="8" name="Rectangle 7">
            <a:extLst>
              <a:ext uri="{FF2B5EF4-FFF2-40B4-BE49-F238E27FC236}">
                <a16:creationId xmlns="" xmlns:a16="http://schemas.microsoft.com/office/drawing/2014/main" id="{51AFBED5-7354-9D47-A504-6FDF3B6306F2}"/>
              </a:ext>
            </a:extLst>
          </p:cNvPr>
          <p:cNvSpPr/>
          <p:nvPr/>
        </p:nvSpPr>
        <p:spPr>
          <a:xfrm>
            <a:off x="15365511" y="700241"/>
            <a:ext cx="1732536" cy="124762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solidFill>
                <a:schemeClr val="bg1">
                  <a:lumMod val="50000"/>
                </a:schemeClr>
              </a:solidFill>
            </a:endParaRPr>
          </a:p>
        </p:txBody>
      </p:sp>
      <p:sp>
        <p:nvSpPr>
          <p:cNvPr id="21" name="TextBox 20">
            <a:extLst>
              <a:ext uri="{FF2B5EF4-FFF2-40B4-BE49-F238E27FC236}">
                <a16:creationId xmlns="" xmlns:a16="http://schemas.microsoft.com/office/drawing/2014/main" id="{5CCFFB3C-8C05-304C-BA84-36A4205118F8}"/>
              </a:ext>
            </a:extLst>
          </p:cNvPr>
          <p:cNvSpPr txBox="1"/>
          <p:nvPr/>
        </p:nvSpPr>
        <p:spPr>
          <a:xfrm>
            <a:off x="3526610" y="6046487"/>
            <a:ext cx="5138779" cy="369332"/>
          </a:xfrm>
          <a:prstGeom prst="rect">
            <a:avLst/>
          </a:prstGeom>
          <a:noFill/>
        </p:spPr>
        <p:txBody>
          <a:bodyPr wrap="none" rtlCol="0">
            <a:spAutoFit/>
          </a:bodyPr>
          <a:lstStyle/>
          <a:p>
            <a:r>
              <a:rPr lang="x-none"/>
              <a:t> </a:t>
            </a:r>
            <a:r>
              <a:rPr lang="el-GR" dirty="0" smtClean="0"/>
              <a:t>έχουν </a:t>
            </a:r>
            <a:r>
              <a:rPr lang="el-GR" dirty="0"/>
              <a:t>προταθεί πολλές ταξινομήσεις αλλά σήμερα </a:t>
            </a:r>
            <a:endParaRPr lang="x-none" dirty="0"/>
          </a:p>
        </p:txBody>
      </p:sp>
      <p:sp>
        <p:nvSpPr>
          <p:cNvPr id="15" name="TextBox 14">
            <a:extLst>
              <a:ext uri="{FF2B5EF4-FFF2-40B4-BE49-F238E27FC236}">
                <a16:creationId xmlns="" xmlns:a16="http://schemas.microsoft.com/office/drawing/2014/main" id="{72120551-AF21-B549-90B3-8B9C834BD549}"/>
              </a:ext>
            </a:extLst>
          </p:cNvPr>
          <p:cNvSpPr txBox="1"/>
          <p:nvPr/>
        </p:nvSpPr>
        <p:spPr>
          <a:xfrm>
            <a:off x="1026958" y="6526938"/>
            <a:ext cx="1584088" cy="307777"/>
          </a:xfrm>
          <a:prstGeom prst="rect">
            <a:avLst/>
          </a:prstGeom>
          <a:noFill/>
        </p:spPr>
        <p:txBody>
          <a:bodyPr wrap="none" rtlCol="0">
            <a:spAutoFit/>
          </a:bodyPr>
          <a:lstStyle/>
          <a:p>
            <a:r>
              <a:rPr lang="en-US" sz="1400" dirty="0">
                <a:solidFill>
                  <a:schemeClr val="bg1">
                    <a:lumMod val="65000"/>
                  </a:schemeClr>
                </a:solidFill>
              </a:rPr>
              <a:t>© </a:t>
            </a:r>
            <a:r>
              <a:rPr lang="en-US" sz="1050" dirty="0" err="1">
                <a:solidFill>
                  <a:schemeClr val="bg1">
                    <a:lumMod val="65000"/>
                  </a:schemeClr>
                </a:solidFill>
              </a:rPr>
              <a:t>D.Konstantonis</a:t>
            </a:r>
            <a:r>
              <a:rPr lang="en-US" sz="1050" dirty="0">
                <a:solidFill>
                  <a:schemeClr val="bg1">
                    <a:lumMod val="65000"/>
                  </a:schemeClr>
                </a:solidFill>
              </a:rPr>
              <a:t>, 20</a:t>
            </a:r>
            <a:r>
              <a:rPr lang="el-GR" sz="1050" dirty="0">
                <a:solidFill>
                  <a:schemeClr val="bg1">
                    <a:lumMod val="65000"/>
                  </a:schemeClr>
                </a:solidFill>
              </a:rPr>
              <a:t>2</a:t>
            </a:r>
            <a:r>
              <a:rPr lang="en-US" sz="1050" dirty="0">
                <a:solidFill>
                  <a:schemeClr val="bg1">
                    <a:lumMod val="65000"/>
                  </a:schemeClr>
                </a:solidFill>
              </a:rPr>
              <a:t>1</a:t>
            </a:r>
            <a:r>
              <a:rPr lang="en-US" sz="1400" dirty="0">
                <a:solidFill>
                  <a:schemeClr val="bg1">
                    <a:lumMod val="65000"/>
                  </a:schemeClr>
                </a:solidFill>
              </a:rPr>
              <a:t> </a:t>
            </a:r>
          </a:p>
        </p:txBody>
      </p:sp>
    </p:spTree>
    <p:extLst>
      <p:ext uri="{BB962C8B-B14F-4D97-AF65-F5344CB8AC3E}">
        <p14:creationId xmlns="" xmlns:p14="http://schemas.microsoft.com/office/powerpoint/2010/main" val="3722471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DE2B708-A8D7-B547-B4C4-ED0892889305}"/>
              </a:ext>
            </a:extLst>
          </p:cNvPr>
          <p:cNvSpPr txBox="1">
            <a:spLocks noChangeArrowheads="1"/>
          </p:cNvSpPr>
          <p:nvPr/>
        </p:nvSpPr>
        <p:spPr>
          <a:xfrm>
            <a:off x="962525" y="771694"/>
            <a:ext cx="11122901" cy="53146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defRPr/>
            </a:pPr>
            <a:r>
              <a:rPr lang="el-GR" altLang="x-none" sz="1400" dirty="0"/>
              <a:t>Σκοπός</a:t>
            </a:r>
            <a:r>
              <a:rPr lang="en-US" altLang="x-none" sz="1400" dirty="0"/>
              <a:t> </a:t>
            </a:r>
            <a:r>
              <a:rPr lang="el-GR" altLang="x-none" sz="1400" dirty="0"/>
              <a:t>της παρουσίασης:</a:t>
            </a:r>
          </a:p>
          <a:p>
            <a:pPr marL="0" indent="0">
              <a:lnSpc>
                <a:spcPct val="150000"/>
              </a:lnSpc>
              <a:buFontTx/>
              <a:buNone/>
              <a:defRPr/>
            </a:pPr>
            <a:r>
              <a:rPr lang="el-GR" altLang="x-none" sz="1400" dirty="0"/>
              <a:t>	-να παρουσιάσει τη</a:t>
            </a:r>
            <a:r>
              <a:rPr lang="en-US" altLang="x-none" sz="1400" dirty="0"/>
              <a:t> </a:t>
            </a:r>
            <a:r>
              <a:rPr lang="el-GR" altLang="x-none" sz="1400" dirty="0"/>
              <a:t>διαγνωστική προσέγγιση και την κλινική αντιμετώπιση της ορθοδοντικής ανωμαλίας ΙΙ Τάξης </a:t>
            </a:r>
          </a:p>
          <a:p>
            <a:pPr>
              <a:lnSpc>
                <a:spcPct val="150000"/>
              </a:lnSpc>
              <a:defRPr/>
            </a:pPr>
            <a:r>
              <a:rPr lang="el-GR" altLang="x-none" sz="1400" dirty="0"/>
              <a:t>Στόχοι της παρουσίασης: </a:t>
            </a:r>
          </a:p>
          <a:p>
            <a:pPr marL="0" indent="0">
              <a:lnSpc>
                <a:spcPct val="150000"/>
              </a:lnSpc>
              <a:buNone/>
              <a:defRPr/>
            </a:pPr>
            <a:r>
              <a:rPr lang="el-GR" altLang="x-none" sz="1400" dirty="0"/>
              <a:t>	Ο φοιτητής να είναι σε θέση:</a:t>
            </a:r>
          </a:p>
          <a:p>
            <a:pPr marL="0" indent="0">
              <a:lnSpc>
                <a:spcPct val="150000"/>
              </a:lnSpc>
              <a:buFontTx/>
              <a:buNone/>
              <a:defRPr/>
            </a:pPr>
            <a:r>
              <a:rPr lang="el-GR" altLang="x-none" sz="1400" dirty="0"/>
              <a:t>	- να αναγνωρίζει τα οδοντικά και σκελετικά χαρακτηριστικά της ΙΙ Τάξης</a:t>
            </a:r>
          </a:p>
          <a:p>
            <a:pPr marL="0" indent="0">
              <a:lnSpc>
                <a:spcPct val="150000"/>
              </a:lnSpc>
              <a:buFontTx/>
              <a:buNone/>
              <a:defRPr/>
            </a:pPr>
            <a:r>
              <a:rPr lang="el-GR" altLang="x-none" sz="1400" dirty="0"/>
              <a:t>	- να </a:t>
            </a:r>
            <a:r>
              <a:rPr lang="el-GR" altLang="x-none" sz="1400" dirty="0" err="1"/>
              <a:t>διαφοροδιαγνώσκει</a:t>
            </a:r>
            <a:r>
              <a:rPr lang="el-GR" altLang="x-none" sz="1400" dirty="0"/>
              <a:t> την 1</a:t>
            </a:r>
            <a:r>
              <a:rPr lang="el-GR" altLang="x-none" sz="1400" baseline="30000" dirty="0"/>
              <a:t>η</a:t>
            </a:r>
            <a:r>
              <a:rPr lang="el-GR" altLang="x-none" sz="1400" dirty="0"/>
              <a:t> από την 2</a:t>
            </a:r>
            <a:r>
              <a:rPr lang="el-GR" altLang="x-none" sz="1400" baseline="30000" dirty="0"/>
              <a:t>η</a:t>
            </a:r>
            <a:r>
              <a:rPr lang="el-GR" altLang="x-none" sz="1400" dirty="0"/>
              <a:t> κατηγορία της ΙΙ Τάξης</a:t>
            </a:r>
          </a:p>
          <a:p>
            <a:pPr marL="0" indent="0">
              <a:lnSpc>
                <a:spcPct val="150000"/>
              </a:lnSpc>
              <a:buFontTx/>
              <a:buNone/>
              <a:defRPr/>
            </a:pPr>
            <a:r>
              <a:rPr lang="el-GR" altLang="x-none" sz="1400" dirty="0"/>
              <a:t>	- να αναφέρει τις επιπτώσεις που έχει η ΙΙ Τάξη στην περιοδοντική και οδοντική υγεία </a:t>
            </a:r>
          </a:p>
          <a:p>
            <a:pPr marL="0" indent="0">
              <a:lnSpc>
                <a:spcPct val="150000"/>
              </a:lnSpc>
              <a:buNone/>
              <a:defRPr/>
            </a:pPr>
            <a:r>
              <a:rPr lang="el-GR" altLang="x-none" sz="1400" dirty="0"/>
              <a:t>	-να είναι σε θέση να προτείνει την έγκαιρη θεραπευτική παρέμβαση που θα εκμεταλλεύεται την αύξηση του ασθενή</a:t>
            </a:r>
          </a:p>
          <a:p>
            <a:pPr marL="0" indent="0">
              <a:lnSpc>
                <a:spcPct val="150000"/>
              </a:lnSpc>
              <a:buNone/>
              <a:defRPr/>
            </a:pPr>
            <a:r>
              <a:rPr lang="el-GR" altLang="x-none" sz="1400" dirty="0"/>
              <a:t>	-να μπορεί να περιγράψει τους στόχους της ορθοδοντικής θεραπείας</a:t>
            </a:r>
          </a:p>
          <a:p>
            <a:pPr marL="0" indent="0">
              <a:lnSpc>
                <a:spcPct val="150000"/>
              </a:lnSpc>
              <a:buFontTx/>
              <a:buNone/>
              <a:defRPr/>
            </a:pPr>
            <a:r>
              <a:rPr lang="el-GR" altLang="x-none" sz="1400" dirty="0"/>
              <a:t>	-να προτείνει πιθανούς θεραπευτικούς ορθοδοντικούς μηχανισμούς </a:t>
            </a:r>
          </a:p>
          <a:p>
            <a:pPr marL="457200" lvl="1" indent="0">
              <a:lnSpc>
                <a:spcPct val="150000"/>
              </a:lnSpc>
              <a:buFontTx/>
              <a:buNone/>
              <a:defRPr/>
            </a:pPr>
            <a:r>
              <a:rPr lang="el-GR" altLang="x-none" sz="1400" dirty="0"/>
              <a:t>	-να μπορεί να περιγράψει τις αλλαγές που προήλθαν από τη θεραπεία στα οδοντικά</a:t>
            </a:r>
            <a:r>
              <a:rPr lang="en-US" altLang="x-none" sz="1400" dirty="0"/>
              <a:t> </a:t>
            </a:r>
            <a:r>
              <a:rPr lang="el-GR" altLang="x-none" sz="1400" dirty="0"/>
              <a:t>και  σκελετικά χαρακτηριστικά καθώς 			και στα χαρακτηριστικά των μαλακών μορίων.</a:t>
            </a:r>
          </a:p>
        </p:txBody>
      </p:sp>
    </p:spTree>
    <p:extLst>
      <p:ext uri="{BB962C8B-B14F-4D97-AF65-F5344CB8AC3E}">
        <p14:creationId xmlns="" xmlns:p14="http://schemas.microsoft.com/office/powerpoint/2010/main" val="7292543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FF31AAEB-551C-C64A-9561-B29BFBB1DDF7}"/>
              </a:ext>
            </a:extLst>
          </p:cNvPr>
          <p:cNvGrpSpPr>
            <a:grpSpLocks noChangeAspect="1"/>
          </p:cNvGrpSpPr>
          <p:nvPr/>
        </p:nvGrpSpPr>
        <p:grpSpPr>
          <a:xfrm>
            <a:off x="4361428" y="1836964"/>
            <a:ext cx="2914250" cy="2506436"/>
            <a:chOff x="4143801" y="107665"/>
            <a:chExt cx="3727045" cy="3205489"/>
          </a:xfrm>
        </p:grpSpPr>
        <p:grpSp>
          <p:nvGrpSpPr>
            <p:cNvPr id="5" name="Group 23">
              <a:extLst>
                <a:ext uri="{FF2B5EF4-FFF2-40B4-BE49-F238E27FC236}">
                  <a16:creationId xmlns="" xmlns:a16="http://schemas.microsoft.com/office/drawing/2014/main" id="{7DFE4CA1-F62E-2C44-809F-01F68D74A12E}"/>
                </a:ext>
              </a:extLst>
            </p:cNvPr>
            <p:cNvGrpSpPr/>
            <p:nvPr/>
          </p:nvGrpSpPr>
          <p:grpSpPr>
            <a:xfrm>
              <a:off x="6033404" y="784554"/>
              <a:ext cx="1837442" cy="1062644"/>
              <a:chOff x="5420813" y="4456602"/>
              <a:chExt cx="1087437" cy="628895"/>
            </a:xfrm>
          </p:grpSpPr>
          <p:sp>
            <p:nvSpPr>
              <p:cNvPr id="14" name="Freeform 14">
                <a:extLst>
                  <a:ext uri="{FF2B5EF4-FFF2-40B4-BE49-F238E27FC236}">
                    <a16:creationId xmlns="" xmlns:a16="http://schemas.microsoft.com/office/drawing/2014/main" id="{BD117152-7AC2-8240-946D-A6D1D01B2489}"/>
                  </a:ext>
                </a:extLst>
              </p:cNvPr>
              <p:cNvSpPr>
                <a:spLocks/>
              </p:cNvSpPr>
              <p:nvPr/>
            </p:nvSpPr>
            <p:spPr bwMode="auto">
              <a:xfrm rot="21326996">
                <a:off x="5420813" y="4456602"/>
                <a:ext cx="1087437" cy="488950"/>
              </a:xfrm>
              <a:custGeom>
                <a:avLst/>
                <a:gdLst>
                  <a:gd name="T0" fmla="*/ 552 w 685"/>
                  <a:gd name="T1" fmla="*/ 300 h 308"/>
                  <a:gd name="T2" fmla="*/ 487 w 685"/>
                  <a:gd name="T3" fmla="*/ 221 h 308"/>
                  <a:gd name="T4" fmla="*/ 420 w 685"/>
                  <a:gd name="T5" fmla="*/ 154 h 308"/>
                  <a:gd name="T6" fmla="*/ 327 w 685"/>
                  <a:gd name="T7" fmla="*/ 101 h 308"/>
                  <a:gd name="T8" fmla="*/ 219 w 685"/>
                  <a:gd name="T9" fmla="*/ 65 h 308"/>
                  <a:gd name="T10" fmla="*/ 123 w 685"/>
                  <a:gd name="T11" fmla="*/ 39 h 308"/>
                  <a:gd name="T12" fmla="*/ 36 w 685"/>
                  <a:gd name="T13" fmla="*/ 17 h 308"/>
                  <a:gd name="T14" fmla="*/ 10 w 685"/>
                  <a:gd name="T15" fmla="*/ 5 h 308"/>
                  <a:gd name="T16" fmla="*/ 99 w 685"/>
                  <a:gd name="T17" fmla="*/ 3 h 308"/>
                  <a:gd name="T18" fmla="*/ 223 w 685"/>
                  <a:gd name="T19" fmla="*/ 22 h 308"/>
                  <a:gd name="T20" fmla="*/ 315 w 685"/>
                  <a:gd name="T21" fmla="*/ 34 h 308"/>
                  <a:gd name="T22" fmla="*/ 408 w 685"/>
                  <a:gd name="T23" fmla="*/ 36 h 308"/>
                  <a:gd name="T24" fmla="*/ 523 w 685"/>
                  <a:gd name="T25" fmla="*/ 27 h 308"/>
                  <a:gd name="T26" fmla="*/ 598 w 685"/>
                  <a:gd name="T27" fmla="*/ 41 h 308"/>
                  <a:gd name="T28" fmla="*/ 675 w 685"/>
                  <a:gd name="T29" fmla="*/ 58 h 308"/>
                  <a:gd name="T30" fmla="*/ 658 w 685"/>
                  <a:gd name="T31" fmla="*/ 68 h 308"/>
                  <a:gd name="T32" fmla="*/ 636 w 685"/>
                  <a:gd name="T33" fmla="*/ 92 h 308"/>
                  <a:gd name="T34" fmla="*/ 612 w 685"/>
                  <a:gd name="T35" fmla="*/ 156 h 308"/>
                  <a:gd name="T36" fmla="*/ 607 w 685"/>
                  <a:gd name="T37" fmla="*/ 188 h 308"/>
                  <a:gd name="T38" fmla="*/ 607 w 685"/>
                  <a:gd name="T39" fmla="*/ 269 h 308"/>
                  <a:gd name="T40" fmla="*/ 552 w 685"/>
                  <a:gd name="T41" fmla="*/ 300 h 3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5"/>
                  <a:gd name="T64" fmla="*/ 0 h 308"/>
                  <a:gd name="T65" fmla="*/ 685 w 685"/>
                  <a:gd name="T66" fmla="*/ 308 h 3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5" h="308">
                    <a:moveTo>
                      <a:pt x="552" y="300"/>
                    </a:moveTo>
                    <a:cubicBezTo>
                      <a:pt x="532" y="292"/>
                      <a:pt x="509" y="245"/>
                      <a:pt x="487" y="221"/>
                    </a:cubicBezTo>
                    <a:cubicBezTo>
                      <a:pt x="465" y="197"/>
                      <a:pt x="447" y="174"/>
                      <a:pt x="420" y="154"/>
                    </a:cubicBezTo>
                    <a:cubicBezTo>
                      <a:pt x="393" y="134"/>
                      <a:pt x="360" y="116"/>
                      <a:pt x="327" y="101"/>
                    </a:cubicBezTo>
                    <a:cubicBezTo>
                      <a:pt x="294" y="86"/>
                      <a:pt x="253" y="75"/>
                      <a:pt x="219" y="65"/>
                    </a:cubicBezTo>
                    <a:cubicBezTo>
                      <a:pt x="185" y="55"/>
                      <a:pt x="153" y="47"/>
                      <a:pt x="123" y="39"/>
                    </a:cubicBezTo>
                    <a:cubicBezTo>
                      <a:pt x="93" y="31"/>
                      <a:pt x="55" y="23"/>
                      <a:pt x="36" y="17"/>
                    </a:cubicBezTo>
                    <a:cubicBezTo>
                      <a:pt x="17" y="11"/>
                      <a:pt x="0" y="7"/>
                      <a:pt x="10" y="5"/>
                    </a:cubicBezTo>
                    <a:cubicBezTo>
                      <a:pt x="20" y="3"/>
                      <a:pt x="64" y="0"/>
                      <a:pt x="99" y="3"/>
                    </a:cubicBezTo>
                    <a:cubicBezTo>
                      <a:pt x="134" y="6"/>
                      <a:pt x="187" y="17"/>
                      <a:pt x="223" y="22"/>
                    </a:cubicBezTo>
                    <a:cubicBezTo>
                      <a:pt x="259" y="27"/>
                      <a:pt x="284" y="32"/>
                      <a:pt x="315" y="34"/>
                    </a:cubicBezTo>
                    <a:cubicBezTo>
                      <a:pt x="346" y="36"/>
                      <a:pt x="373" y="37"/>
                      <a:pt x="408" y="36"/>
                    </a:cubicBezTo>
                    <a:cubicBezTo>
                      <a:pt x="443" y="35"/>
                      <a:pt x="491" y="26"/>
                      <a:pt x="523" y="27"/>
                    </a:cubicBezTo>
                    <a:cubicBezTo>
                      <a:pt x="555" y="28"/>
                      <a:pt x="573" y="36"/>
                      <a:pt x="598" y="41"/>
                    </a:cubicBezTo>
                    <a:cubicBezTo>
                      <a:pt x="623" y="46"/>
                      <a:pt x="665" y="54"/>
                      <a:pt x="675" y="58"/>
                    </a:cubicBezTo>
                    <a:cubicBezTo>
                      <a:pt x="685" y="62"/>
                      <a:pt x="665" y="62"/>
                      <a:pt x="658" y="68"/>
                    </a:cubicBezTo>
                    <a:cubicBezTo>
                      <a:pt x="651" y="74"/>
                      <a:pt x="644" y="77"/>
                      <a:pt x="636" y="92"/>
                    </a:cubicBezTo>
                    <a:cubicBezTo>
                      <a:pt x="628" y="107"/>
                      <a:pt x="617" y="140"/>
                      <a:pt x="612" y="156"/>
                    </a:cubicBezTo>
                    <a:cubicBezTo>
                      <a:pt x="607" y="172"/>
                      <a:pt x="608" y="169"/>
                      <a:pt x="607" y="188"/>
                    </a:cubicBezTo>
                    <a:cubicBezTo>
                      <a:pt x="606" y="207"/>
                      <a:pt x="616" y="250"/>
                      <a:pt x="607" y="269"/>
                    </a:cubicBezTo>
                    <a:cubicBezTo>
                      <a:pt x="598" y="288"/>
                      <a:pt x="572" y="308"/>
                      <a:pt x="552" y="300"/>
                    </a:cubicBezTo>
                    <a:close/>
                  </a:path>
                </a:pathLst>
              </a:custGeom>
              <a:noFill/>
              <a:ln w="12700" cap="flat" cmpd="sng">
                <a:solidFill>
                  <a:srgbClr val="00B050"/>
                </a:solidFill>
                <a:prstDash val="solid"/>
                <a:round/>
                <a:headEnd type="none" w="sm" len="sm"/>
                <a:tailEnd type="none" w="sm" len="sm"/>
              </a:ln>
            </p:spPr>
            <p:txBody>
              <a:bodyPr/>
              <a:lstStyle/>
              <a:p>
                <a:endParaRPr lang="el-GR"/>
              </a:p>
            </p:txBody>
          </p:sp>
          <p:grpSp>
            <p:nvGrpSpPr>
              <p:cNvPr id="15" name="Group 38">
                <a:extLst>
                  <a:ext uri="{FF2B5EF4-FFF2-40B4-BE49-F238E27FC236}">
                    <a16:creationId xmlns="" xmlns:a16="http://schemas.microsoft.com/office/drawing/2014/main" id="{FE254243-D4B5-184A-B633-2DE81C089485}"/>
                  </a:ext>
                </a:extLst>
              </p:cNvPr>
              <p:cNvGrpSpPr>
                <a:grpSpLocks/>
              </p:cNvGrpSpPr>
              <p:nvPr/>
            </p:nvGrpSpPr>
            <p:grpSpPr bwMode="auto">
              <a:xfrm rot="528210">
                <a:off x="6181259" y="4575716"/>
                <a:ext cx="289831" cy="509781"/>
                <a:chOff x="5339" y="2337"/>
                <a:chExt cx="285" cy="445"/>
              </a:xfrm>
              <a:solidFill>
                <a:schemeClr val="bg1"/>
              </a:solidFill>
            </p:grpSpPr>
            <p:sp>
              <p:nvSpPr>
                <p:cNvPr id="20" name="Freeform 36">
                  <a:extLst>
                    <a:ext uri="{FF2B5EF4-FFF2-40B4-BE49-F238E27FC236}">
                      <a16:creationId xmlns="" xmlns:a16="http://schemas.microsoft.com/office/drawing/2014/main" id="{B9F5D860-921C-DF44-B6D6-F3A3E29D69E2}"/>
                    </a:ext>
                  </a:extLst>
                </p:cNvPr>
                <p:cNvSpPr>
                  <a:spLocks/>
                </p:cNvSpPr>
                <p:nvPr/>
              </p:nvSpPr>
              <p:spPr bwMode="auto">
                <a:xfrm>
                  <a:off x="5442" y="2548"/>
                  <a:ext cx="182" cy="234"/>
                </a:xfrm>
                <a:custGeom>
                  <a:avLst/>
                  <a:gdLst>
                    <a:gd name="T0" fmla="*/ 1 w 182"/>
                    <a:gd name="T1" fmla="*/ 68 h 234"/>
                    <a:gd name="T2" fmla="*/ 0 w 182"/>
                    <a:gd name="T3" fmla="*/ 83 h 234"/>
                    <a:gd name="T4" fmla="*/ 15 w 182"/>
                    <a:gd name="T5" fmla="*/ 104 h 234"/>
                    <a:gd name="T6" fmla="*/ 36 w 182"/>
                    <a:gd name="T7" fmla="*/ 121 h 234"/>
                    <a:gd name="T8" fmla="*/ 60 w 182"/>
                    <a:gd name="T9" fmla="*/ 136 h 234"/>
                    <a:gd name="T10" fmla="*/ 91 w 182"/>
                    <a:gd name="T11" fmla="*/ 158 h 234"/>
                    <a:gd name="T12" fmla="*/ 114 w 182"/>
                    <a:gd name="T13" fmla="*/ 183 h 234"/>
                    <a:gd name="T14" fmla="*/ 121 w 182"/>
                    <a:gd name="T15" fmla="*/ 200 h 234"/>
                    <a:gd name="T16" fmla="*/ 138 w 182"/>
                    <a:gd name="T17" fmla="*/ 215 h 234"/>
                    <a:gd name="T18" fmla="*/ 164 w 182"/>
                    <a:gd name="T19" fmla="*/ 232 h 234"/>
                    <a:gd name="T20" fmla="*/ 173 w 182"/>
                    <a:gd name="T21" fmla="*/ 233 h 234"/>
                    <a:gd name="T22" fmla="*/ 179 w 182"/>
                    <a:gd name="T23" fmla="*/ 228 h 234"/>
                    <a:gd name="T24" fmla="*/ 181 w 182"/>
                    <a:gd name="T25" fmla="*/ 190 h 234"/>
                    <a:gd name="T26" fmla="*/ 177 w 182"/>
                    <a:gd name="T27" fmla="*/ 139 h 234"/>
                    <a:gd name="T28" fmla="*/ 169 w 182"/>
                    <a:gd name="T29" fmla="*/ 91 h 234"/>
                    <a:gd name="T30" fmla="*/ 156 w 182"/>
                    <a:gd name="T31" fmla="*/ 56 h 234"/>
                    <a:gd name="T32" fmla="*/ 142 w 182"/>
                    <a:gd name="T33" fmla="*/ 29 h 234"/>
                    <a:gd name="T34" fmla="*/ 128 w 182"/>
                    <a:gd name="T35" fmla="*/ 13 h 234"/>
                    <a:gd name="T36" fmla="*/ 109 w 182"/>
                    <a:gd name="T37" fmla="*/ 0 h 234"/>
                    <a:gd name="T38" fmla="*/ 101 w 182"/>
                    <a:gd name="T39" fmla="*/ 9 h 234"/>
                    <a:gd name="T40" fmla="*/ 97 w 182"/>
                    <a:gd name="T41" fmla="*/ 26 h 234"/>
                    <a:gd name="T42" fmla="*/ 98 w 182"/>
                    <a:gd name="T43" fmla="*/ 55 h 234"/>
                    <a:gd name="T44" fmla="*/ 92 w 182"/>
                    <a:gd name="T45" fmla="*/ 70 h 234"/>
                    <a:gd name="T46" fmla="*/ 86 w 182"/>
                    <a:gd name="T47" fmla="*/ 77 h 234"/>
                    <a:gd name="T48" fmla="*/ 66 w 182"/>
                    <a:gd name="T49" fmla="*/ 84 h 234"/>
                    <a:gd name="T50" fmla="*/ 44 w 182"/>
                    <a:gd name="T51" fmla="*/ 74 h 234"/>
                    <a:gd name="T52" fmla="*/ 27 w 182"/>
                    <a:gd name="T53" fmla="*/ 68 h 234"/>
                    <a:gd name="T54" fmla="*/ 13 w 182"/>
                    <a:gd name="T55" fmla="*/ 66 h 234"/>
                    <a:gd name="T56" fmla="*/ 1 w 182"/>
                    <a:gd name="T57" fmla="*/ 68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234"/>
                    <a:gd name="T89" fmla="*/ 182 w 182"/>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234">
                      <a:moveTo>
                        <a:pt x="1" y="68"/>
                      </a:moveTo>
                      <a:lnTo>
                        <a:pt x="0" y="83"/>
                      </a:lnTo>
                      <a:lnTo>
                        <a:pt x="15" y="104"/>
                      </a:lnTo>
                      <a:lnTo>
                        <a:pt x="36" y="121"/>
                      </a:lnTo>
                      <a:lnTo>
                        <a:pt x="60" y="136"/>
                      </a:lnTo>
                      <a:lnTo>
                        <a:pt x="91" y="158"/>
                      </a:lnTo>
                      <a:lnTo>
                        <a:pt x="114" y="183"/>
                      </a:lnTo>
                      <a:lnTo>
                        <a:pt x="121" y="200"/>
                      </a:lnTo>
                      <a:lnTo>
                        <a:pt x="138" y="215"/>
                      </a:lnTo>
                      <a:lnTo>
                        <a:pt x="164" y="232"/>
                      </a:lnTo>
                      <a:lnTo>
                        <a:pt x="173" y="233"/>
                      </a:lnTo>
                      <a:lnTo>
                        <a:pt x="179" y="228"/>
                      </a:lnTo>
                      <a:lnTo>
                        <a:pt x="181" y="190"/>
                      </a:lnTo>
                      <a:lnTo>
                        <a:pt x="177" y="139"/>
                      </a:lnTo>
                      <a:lnTo>
                        <a:pt x="169" y="91"/>
                      </a:lnTo>
                      <a:lnTo>
                        <a:pt x="156" y="56"/>
                      </a:lnTo>
                      <a:lnTo>
                        <a:pt x="142" y="29"/>
                      </a:lnTo>
                      <a:lnTo>
                        <a:pt x="128" y="13"/>
                      </a:lnTo>
                      <a:lnTo>
                        <a:pt x="109" y="0"/>
                      </a:lnTo>
                      <a:lnTo>
                        <a:pt x="101" y="9"/>
                      </a:lnTo>
                      <a:lnTo>
                        <a:pt x="97" y="26"/>
                      </a:lnTo>
                      <a:lnTo>
                        <a:pt x="98" y="55"/>
                      </a:lnTo>
                      <a:lnTo>
                        <a:pt x="92" y="70"/>
                      </a:lnTo>
                      <a:lnTo>
                        <a:pt x="86" y="77"/>
                      </a:lnTo>
                      <a:lnTo>
                        <a:pt x="66" y="84"/>
                      </a:lnTo>
                      <a:lnTo>
                        <a:pt x="44" y="74"/>
                      </a:lnTo>
                      <a:lnTo>
                        <a:pt x="27" y="68"/>
                      </a:lnTo>
                      <a:lnTo>
                        <a:pt x="13" y="66"/>
                      </a:lnTo>
                      <a:lnTo>
                        <a:pt x="1" y="68"/>
                      </a:lnTo>
                    </a:path>
                  </a:pathLst>
                </a:custGeom>
                <a:grpFill/>
                <a:ln w="12700" cap="rnd" cmpd="sng">
                  <a:solidFill>
                    <a:srgbClr val="00B050"/>
                  </a:solidFill>
                  <a:prstDash val="solid"/>
                  <a:round/>
                  <a:headEnd/>
                  <a:tailEnd/>
                </a:ln>
              </p:spPr>
              <p:txBody>
                <a:bodyPr/>
                <a:lstStyle/>
                <a:p>
                  <a:endParaRPr lang="el-GR"/>
                </a:p>
              </p:txBody>
            </p:sp>
            <p:sp>
              <p:nvSpPr>
                <p:cNvPr id="21" name="Freeform 37">
                  <a:extLst>
                    <a:ext uri="{FF2B5EF4-FFF2-40B4-BE49-F238E27FC236}">
                      <a16:creationId xmlns="" xmlns:a16="http://schemas.microsoft.com/office/drawing/2014/main" id="{BB136A37-3162-034F-909F-14135D3BD3CF}"/>
                    </a:ext>
                  </a:extLst>
                </p:cNvPr>
                <p:cNvSpPr>
                  <a:spLocks/>
                </p:cNvSpPr>
                <p:nvPr/>
              </p:nvSpPr>
              <p:spPr bwMode="auto">
                <a:xfrm>
                  <a:off x="5339" y="2337"/>
                  <a:ext cx="213" cy="296"/>
                </a:xfrm>
                <a:custGeom>
                  <a:avLst/>
                  <a:gdLst>
                    <a:gd name="T0" fmla="*/ 212 w 213"/>
                    <a:gd name="T1" fmla="*/ 211 h 296"/>
                    <a:gd name="T2" fmla="*/ 185 w 213"/>
                    <a:gd name="T3" fmla="*/ 172 h 296"/>
                    <a:gd name="T4" fmla="*/ 147 w 213"/>
                    <a:gd name="T5" fmla="*/ 119 h 296"/>
                    <a:gd name="T6" fmla="*/ 116 w 213"/>
                    <a:gd name="T7" fmla="*/ 83 h 296"/>
                    <a:gd name="T8" fmla="*/ 87 w 213"/>
                    <a:gd name="T9" fmla="*/ 49 h 296"/>
                    <a:gd name="T10" fmla="*/ 45 w 213"/>
                    <a:gd name="T11" fmla="*/ 17 h 296"/>
                    <a:gd name="T12" fmla="*/ 18 w 213"/>
                    <a:gd name="T13" fmla="*/ 0 h 296"/>
                    <a:gd name="T14" fmla="*/ 8 w 213"/>
                    <a:gd name="T15" fmla="*/ 2 h 296"/>
                    <a:gd name="T16" fmla="*/ 0 w 213"/>
                    <a:gd name="T17" fmla="*/ 12 h 296"/>
                    <a:gd name="T18" fmla="*/ 3 w 213"/>
                    <a:gd name="T19" fmla="*/ 57 h 296"/>
                    <a:gd name="T20" fmla="*/ 19 w 213"/>
                    <a:gd name="T21" fmla="*/ 116 h 296"/>
                    <a:gd name="T22" fmla="*/ 37 w 213"/>
                    <a:gd name="T23" fmla="*/ 159 h 296"/>
                    <a:gd name="T24" fmla="*/ 60 w 213"/>
                    <a:gd name="T25" fmla="*/ 206 h 296"/>
                    <a:gd name="T26" fmla="*/ 91 w 213"/>
                    <a:gd name="T27" fmla="*/ 258 h 296"/>
                    <a:gd name="T28" fmla="*/ 104 w 213"/>
                    <a:gd name="T29" fmla="*/ 279 h 296"/>
                    <a:gd name="T30" fmla="*/ 116 w 213"/>
                    <a:gd name="T31" fmla="*/ 277 h 296"/>
                    <a:gd name="T32" fmla="*/ 130 w 213"/>
                    <a:gd name="T33" fmla="*/ 279 h 296"/>
                    <a:gd name="T34" fmla="*/ 147 w 213"/>
                    <a:gd name="T35" fmla="*/ 285 h 296"/>
                    <a:gd name="T36" fmla="*/ 169 w 213"/>
                    <a:gd name="T37" fmla="*/ 295 h 296"/>
                    <a:gd name="T38" fmla="*/ 189 w 213"/>
                    <a:gd name="T39" fmla="*/ 288 h 296"/>
                    <a:gd name="T40" fmla="*/ 195 w 213"/>
                    <a:gd name="T41" fmla="*/ 281 h 296"/>
                    <a:gd name="T42" fmla="*/ 201 w 213"/>
                    <a:gd name="T43" fmla="*/ 266 h 296"/>
                    <a:gd name="T44" fmla="*/ 200 w 213"/>
                    <a:gd name="T45" fmla="*/ 237 h 296"/>
                    <a:gd name="T46" fmla="*/ 204 w 213"/>
                    <a:gd name="T47" fmla="*/ 220 h 296"/>
                    <a:gd name="T48" fmla="*/ 212 w 213"/>
                    <a:gd name="T49" fmla="*/ 211 h 2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3"/>
                    <a:gd name="T76" fmla="*/ 0 h 296"/>
                    <a:gd name="T77" fmla="*/ 213 w 213"/>
                    <a:gd name="T78" fmla="*/ 296 h 2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3" h="296">
                      <a:moveTo>
                        <a:pt x="212" y="211"/>
                      </a:moveTo>
                      <a:lnTo>
                        <a:pt x="185" y="172"/>
                      </a:lnTo>
                      <a:lnTo>
                        <a:pt x="147" y="119"/>
                      </a:lnTo>
                      <a:lnTo>
                        <a:pt x="116" y="83"/>
                      </a:lnTo>
                      <a:lnTo>
                        <a:pt x="87" y="49"/>
                      </a:lnTo>
                      <a:lnTo>
                        <a:pt x="45" y="17"/>
                      </a:lnTo>
                      <a:lnTo>
                        <a:pt x="18" y="0"/>
                      </a:lnTo>
                      <a:lnTo>
                        <a:pt x="8" y="2"/>
                      </a:lnTo>
                      <a:lnTo>
                        <a:pt x="0" y="12"/>
                      </a:lnTo>
                      <a:lnTo>
                        <a:pt x="3" y="57"/>
                      </a:lnTo>
                      <a:lnTo>
                        <a:pt x="19" y="116"/>
                      </a:lnTo>
                      <a:lnTo>
                        <a:pt x="37" y="159"/>
                      </a:lnTo>
                      <a:lnTo>
                        <a:pt x="60" y="206"/>
                      </a:lnTo>
                      <a:lnTo>
                        <a:pt x="91" y="258"/>
                      </a:lnTo>
                      <a:lnTo>
                        <a:pt x="104" y="279"/>
                      </a:lnTo>
                      <a:lnTo>
                        <a:pt x="116" y="277"/>
                      </a:lnTo>
                      <a:lnTo>
                        <a:pt x="130" y="279"/>
                      </a:lnTo>
                      <a:lnTo>
                        <a:pt x="147" y="285"/>
                      </a:lnTo>
                      <a:lnTo>
                        <a:pt x="169" y="295"/>
                      </a:lnTo>
                      <a:lnTo>
                        <a:pt x="189" y="288"/>
                      </a:lnTo>
                      <a:lnTo>
                        <a:pt x="195" y="281"/>
                      </a:lnTo>
                      <a:lnTo>
                        <a:pt x="201" y="266"/>
                      </a:lnTo>
                      <a:lnTo>
                        <a:pt x="200" y="237"/>
                      </a:lnTo>
                      <a:lnTo>
                        <a:pt x="204" y="220"/>
                      </a:lnTo>
                      <a:lnTo>
                        <a:pt x="212" y="211"/>
                      </a:lnTo>
                    </a:path>
                  </a:pathLst>
                </a:custGeom>
                <a:grpFill/>
                <a:ln w="12700" cap="rnd" cmpd="sng">
                  <a:solidFill>
                    <a:srgbClr val="00B050"/>
                  </a:solidFill>
                  <a:prstDash val="solid"/>
                  <a:round/>
                  <a:headEnd/>
                  <a:tailEnd/>
                </a:ln>
              </p:spPr>
              <p:txBody>
                <a:bodyPr/>
                <a:lstStyle/>
                <a:p>
                  <a:endParaRPr lang="el-GR"/>
                </a:p>
              </p:txBody>
            </p:sp>
          </p:grpSp>
          <p:grpSp>
            <p:nvGrpSpPr>
              <p:cNvPr id="16" name="Group 45">
                <a:extLst>
                  <a:ext uri="{FF2B5EF4-FFF2-40B4-BE49-F238E27FC236}">
                    <a16:creationId xmlns="" xmlns:a16="http://schemas.microsoft.com/office/drawing/2014/main" id="{6EEECA1F-1273-EC4B-B751-C56F7BB2D7BB}"/>
                  </a:ext>
                </a:extLst>
              </p:cNvPr>
              <p:cNvGrpSpPr>
                <a:grpSpLocks/>
              </p:cNvGrpSpPr>
              <p:nvPr/>
            </p:nvGrpSpPr>
            <p:grpSpPr bwMode="auto">
              <a:xfrm rot="21115886">
                <a:off x="5557646" y="4472521"/>
                <a:ext cx="285666" cy="555161"/>
                <a:chOff x="4734" y="2133"/>
                <a:chExt cx="298" cy="515"/>
              </a:xfrm>
            </p:grpSpPr>
            <p:sp>
              <p:nvSpPr>
                <p:cNvPr id="17" name="Freeform 42">
                  <a:extLst>
                    <a:ext uri="{FF2B5EF4-FFF2-40B4-BE49-F238E27FC236}">
                      <a16:creationId xmlns="" xmlns:a16="http://schemas.microsoft.com/office/drawing/2014/main" id="{B5C82A14-A6DC-784E-87DA-5CADBB7934E0}"/>
                    </a:ext>
                  </a:extLst>
                </p:cNvPr>
                <p:cNvSpPr>
                  <a:spLocks/>
                </p:cNvSpPr>
                <p:nvPr/>
              </p:nvSpPr>
              <p:spPr bwMode="auto">
                <a:xfrm>
                  <a:off x="4734" y="2455"/>
                  <a:ext cx="250" cy="193"/>
                </a:xfrm>
                <a:custGeom>
                  <a:avLst/>
                  <a:gdLst>
                    <a:gd name="T0" fmla="*/ 57 w 250"/>
                    <a:gd name="T1" fmla="*/ 0 h 193"/>
                    <a:gd name="T2" fmla="*/ 23 w 250"/>
                    <a:gd name="T3" fmla="*/ 52 h 193"/>
                    <a:gd name="T4" fmla="*/ 9 w 250"/>
                    <a:gd name="T5" fmla="*/ 70 h 193"/>
                    <a:gd name="T6" fmla="*/ 0 w 250"/>
                    <a:gd name="T7" fmla="*/ 90 h 193"/>
                    <a:gd name="T8" fmla="*/ 0 w 250"/>
                    <a:gd name="T9" fmla="*/ 120 h 193"/>
                    <a:gd name="T10" fmla="*/ 14 w 250"/>
                    <a:gd name="T11" fmla="*/ 122 h 193"/>
                    <a:gd name="T12" fmla="*/ 12 w 250"/>
                    <a:gd name="T13" fmla="*/ 101 h 193"/>
                    <a:gd name="T14" fmla="*/ 14 w 250"/>
                    <a:gd name="T15" fmla="*/ 122 h 193"/>
                    <a:gd name="T16" fmla="*/ 25 w 250"/>
                    <a:gd name="T17" fmla="*/ 140 h 193"/>
                    <a:gd name="T18" fmla="*/ 46 w 250"/>
                    <a:gd name="T19" fmla="*/ 160 h 193"/>
                    <a:gd name="T20" fmla="*/ 61 w 250"/>
                    <a:gd name="T21" fmla="*/ 165 h 193"/>
                    <a:gd name="T22" fmla="*/ 93 w 250"/>
                    <a:gd name="T23" fmla="*/ 151 h 193"/>
                    <a:gd name="T24" fmla="*/ 114 w 250"/>
                    <a:gd name="T25" fmla="*/ 149 h 193"/>
                    <a:gd name="T26" fmla="*/ 111 w 250"/>
                    <a:gd name="T27" fmla="*/ 131 h 193"/>
                    <a:gd name="T28" fmla="*/ 116 w 250"/>
                    <a:gd name="T29" fmla="*/ 104 h 193"/>
                    <a:gd name="T30" fmla="*/ 111 w 250"/>
                    <a:gd name="T31" fmla="*/ 131 h 193"/>
                    <a:gd name="T32" fmla="*/ 114 w 250"/>
                    <a:gd name="T33" fmla="*/ 149 h 193"/>
                    <a:gd name="T34" fmla="*/ 145 w 250"/>
                    <a:gd name="T35" fmla="*/ 183 h 193"/>
                    <a:gd name="T36" fmla="*/ 154 w 250"/>
                    <a:gd name="T37" fmla="*/ 192 h 193"/>
                    <a:gd name="T38" fmla="*/ 163 w 250"/>
                    <a:gd name="T39" fmla="*/ 192 h 193"/>
                    <a:gd name="T40" fmla="*/ 218 w 250"/>
                    <a:gd name="T41" fmla="*/ 181 h 193"/>
                    <a:gd name="T42" fmla="*/ 236 w 250"/>
                    <a:gd name="T43" fmla="*/ 169 h 193"/>
                    <a:gd name="T44" fmla="*/ 245 w 250"/>
                    <a:gd name="T45" fmla="*/ 156 h 193"/>
                    <a:gd name="T46" fmla="*/ 249 w 250"/>
                    <a:gd name="T47" fmla="*/ 140 h 193"/>
                    <a:gd name="T48" fmla="*/ 245 w 250"/>
                    <a:gd name="T49" fmla="*/ 86 h 193"/>
                    <a:gd name="T50" fmla="*/ 245 w 250"/>
                    <a:gd name="T51" fmla="*/ 65 h 193"/>
                    <a:gd name="T52" fmla="*/ 247 w 250"/>
                    <a:gd name="T53" fmla="*/ 36 h 193"/>
                    <a:gd name="T54" fmla="*/ 213 w 250"/>
                    <a:gd name="T55" fmla="*/ 27 h 193"/>
                    <a:gd name="T56" fmla="*/ 193 w 250"/>
                    <a:gd name="T57" fmla="*/ 22 h 193"/>
                    <a:gd name="T58" fmla="*/ 154 w 250"/>
                    <a:gd name="T59" fmla="*/ 18 h 193"/>
                    <a:gd name="T60" fmla="*/ 82 w 250"/>
                    <a:gd name="T61" fmla="*/ 0 h 193"/>
                    <a:gd name="T62" fmla="*/ 57 w 250"/>
                    <a:gd name="T63" fmla="*/ 0 h 1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0"/>
                    <a:gd name="T97" fmla="*/ 0 h 193"/>
                    <a:gd name="T98" fmla="*/ 250 w 250"/>
                    <a:gd name="T99" fmla="*/ 193 h 1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0" h="193">
                      <a:moveTo>
                        <a:pt x="57" y="0"/>
                      </a:moveTo>
                      <a:lnTo>
                        <a:pt x="23" y="52"/>
                      </a:lnTo>
                      <a:lnTo>
                        <a:pt x="9" y="70"/>
                      </a:lnTo>
                      <a:lnTo>
                        <a:pt x="0" y="90"/>
                      </a:lnTo>
                      <a:lnTo>
                        <a:pt x="0" y="120"/>
                      </a:lnTo>
                      <a:lnTo>
                        <a:pt x="14" y="122"/>
                      </a:lnTo>
                      <a:lnTo>
                        <a:pt x="12" y="101"/>
                      </a:lnTo>
                      <a:lnTo>
                        <a:pt x="14" y="122"/>
                      </a:lnTo>
                      <a:lnTo>
                        <a:pt x="25" y="140"/>
                      </a:lnTo>
                      <a:lnTo>
                        <a:pt x="46" y="160"/>
                      </a:lnTo>
                      <a:lnTo>
                        <a:pt x="61" y="165"/>
                      </a:lnTo>
                      <a:lnTo>
                        <a:pt x="93" y="151"/>
                      </a:lnTo>
                      <a:lnTo>
                        <a:pt x="114" y="149"/>
                      </a:lnTo>
                      <a:lnTo>
                        <a:pt x="111" y="131"/>
                      </a:lnTo>
                      <a:lnTo>
                        <a:pt x="116" y="104"/>
                      </a:lnTo>
                      <a:lnTo>
                        <a:pt x="111" y="131"/>
                      </a:lnTo>
                      <a:lnTo>
                        <a:pt x="114" y="149"/>
                      </a:lnTo>
                      <a:lnTo>
                        <a:pt x="145" y="183"/>
                      </a:lnTo>
                      <a:lnTo>
                        <a:pt x="154" y="192"/>
                      </a:lnTo>
                      <a:lnTo>
                        <a:pt x="163" y="192"/>
                      </a:lnTo>
                      <a:lnTo>
                        <a:pt x="218" y="181"/>
                      </a:lnTo>
                      <a:lnTo>
                        <a:pt x="236" y="169"/>
                      </a:lnTo>
                      <a:lnTo>
                        <a:pt x="245" y="156"/>
                      </a:lnTo>
                      <a:lnTo>
                        <a:pt x="249" y="140"/>
                      </a:lnTo>
                      <a:lnTo>
                        <a:pt x="245" y="86"/>
                      </a:lnTo>
                      <a:lnTo>
                        <a:pt x="245" y="65"/>
                      </a:lnTo>
                      <a:lnTo>
                        <a:pt x="247" y="36"/>
                      </a:lnTo>
                      <a:lnTo>
                        <a:pt x="213" y="27"/>
                      </a:lnTo>
                      <a:lnTo>
                        <a:pt x="193" y="22"/>
                      </a:lnTo>
                      <a:lnTo>
                        <a:pt x="154" y="18"/>
                      </a:lnTo>
                      <a:lnTo>
                        <a:pt x="82" y="0"/>
                      </a:lnTo>
                      <a:lnTo>
                        <a:pt x="57" y="0"/>
                      </a:lnTo>
                    </a:path>
                  </a:pathLst>
                </a:custGeom>
                <a:noFill/>
                <a:ln w="12700" cap="rnd" cmpd="sng">
                  <a:solidFill>
                    <a:srgbClr val="00B050"/>
                  </a:solidFill>
                  <a:prstDash val="solid"/>
                  <a:round/>
                  <a:headEnd/>
                  <a:tailEnd/>
                </a:ln>
              </p:spPr>
              <p:txBody>
                <a:bodyPr/>
                <a:lstStyle/>
                <a:p>
                  <a:endParaRPr lang="el-GR"/>
                </a:p>
              </p:txBody>
            </p:sp>
            <p:sp>
              <p:nvSpPr>
                <p:cNvPr id="18" name="Freeform 43">
                  <a:extLst>
                    <a:ext uri="{FF2B5EF4-FFF2-40B4-BE49-F238E27FC236}">
                      <a16:creationId xmlns="" xmlns:a16="http://schemas.microsoft.com/office/drawing/2014/main" id="{03CB2893-D78A-CA49-A453-91151833168E}"/>
                    </a:ext>
                  </a:extLst>
                </p:cNvPr>
                <p:cNvSpPr>
                  <a:spLocks/>
                </p:cNvSpPr>
                <p:nvPr/>
              </p:nvSpPr>
              <p:spPr bwMode="auto">
                <a:xfrm>
                  <a:off x="4791" y="2153"/>
                  <a:ext cx="241" cy="339"/>
                </a:xfrm>
                <a:custGeom>
                  <a:avLst/>
                  <a:gdLst>
                    <a:gd name="T0" fmla="*/ 190 w 241"/>
                    <a:gd name="T1" fmla="*/ 338 h 339"/>
                    <a:gd name="T2" fmla="*/ 197 w 241"/>
                    <a:gd name="T3" fmla="*/ 286 h 339"/>
                    <a:gd name="T4" fmla="*/ 211 w 241"/>
                    <a:gd name="T5" fmla="*/ 234 h 339"/>
                    <a:gd name="T6" fmla="*/ 233 w 241"/>
                    <a:gd name="T7" fmla="*/ 163 h 339"/>
                    <a:gd name="T8" fmla="*/ 240 w 241"/>
                    <a:gd name="T9" fmla="*/ 136 h 339"/>
                    <a:gd name="T10" fmla="*/ 238 w 241"/>
                    <a:gd name="T11" fmla="*/ 114 h 339"/>
                    <a:gd name="T12" fmla="*/ 224 w 241"/>
                    <a:gd name="T13" fmla="*/ 73 h 339"/>
                    <a:gd name="T14" fmla="*/ 211 w 241"/>
                    <a:gd name="T15" fmla="*/ 43 h 339"/>
                    <a:gd name="T16" fmla="*/ 192 w 241"/>
                    <a:gd name="T17" fmla="*/ 32 h 339"/>
                    <a:gd name="T18" fmla="*/ 186 w 241"/>
                    <a:gd name="T19" fmla="*/ 34 h 339"/>
                    <a:gd name="T20" fmla="*/ 177 w 241"/>
                    <a:gd name="T21" fmla="*/ 48 h 339"/>
                    <a:gd name="T22" fmla="*/ 177 w 241"/>
                    <a:gd name="T23" fmla="*/ 71 h 339"/>
                    <a:gd name="T24" fmla="*/ 181 w 241"/>
                    <a:gd name="T25" fmla="*/ 105 h 339"/>
                    <a:gd name="T26" fmla="*/ 167 w 241"/>
                    <a:gd name="T27" fmla="*/ 141 h 339"/>
                    <a:gd name="T28" fmla="*/ 143 w 241"/>
                    <a:gd name="T29" fmla="*/ 170 h 339"/>
                    <a:gd name="T30" fmla="*/ 138 w 241"/>
                    <a:gd name="T31" fmla="*/ 172 h 339"/>
                    <a:gd name="T32" fmla="*/ 129 w 241"/>
                    <a:gd name="T33" fmla="*/ 182 h 339"/>
                    <a:gd name="T34" fmla="*/ 115 w 241"/>
                    <a:gd name="T35" fmla="*/ 168 h 339"/>
                    <a:gd name="T36" fmla="*/ 109 w 241"/>
                    <a:gd name="T37" fmla="*/ 118 h 339"/>
                    <a:gd name="T38" fmla="*/ 106 w 241"/>
                    <a:gd name="T39" fmla="*/ 71 h 339"/>
                    <a:gd name="T40" fmla="*/ 109 w 241"/>
                    <a:gd name="T41" fmla="*/ 39 h 339"/>
                    <a:gd name="T42" fmla="*/ 111 w 241"/>
                    <a:gd name="T43" fmla="*/ 12 h 339"/>
                    <a:gd name="T44" fmla="*/ 100 w 241"/>
                    <a:gd name="T45" fmla="*/ 0 h 339"/>
                    <a:gd name="T46" fmla="*/ 90 w 241"/>
                    <a:gd name="T47" fmla="*/ 7 h 339"/>
                    <a:gd name="T48" fmla="*/ 66 w 241"/>
                    <a:gd name="T49" fmla="*/ 34 h 339"/>
                    <a:gd name="T50" fmla="*/ 50 w 241"/>
                    <a:gd name="T51" fmla="*/ 71 h 339"/>
                    <a:gd name="T52" fmla="*/ 47 w 241"/>
                    <a:gd name="T53" fmla="*/ 102 h 339"/>
                    <a:gd name="T54" fmla="*/ 41 w 241"/>
                    <a:gd name="T55" fmla="*/ 166 h 339"/>
                    <a:gd name="T56" fmla="*/ 38 w 241"/>
                    <a:gd name="T57" fmla="*/ 216 h 339"/>
                    <a:gd name="T58" fmla="*/ 32 w 241"/>
                    <a:gd name="T59" fmla="*/ 243 h 339"/>
                    <a:gd name="T60" fmla="*/ 0 w 241"/>
                    <a:gd name="T61" fmla="*/ 302 h 339"/>
                    <a:gd name="T62" fmla="*/ 25 w 241"/>
                    <a:gd name="T63" fmla="*/ 302 h 339"/>
                    <a:gd name="T64" fmla="*/ 97 w 241"/>
                    <a:gd name="T65" fmla="*/ 320 h 339"/>
                    <a:gd name="T66" fmla="*/ 136 w 241"/>
                    <a:gd name="T67" fmla="*/ 324 h 339"/>
                    <a:gd name="T68" fmla="*/ 156 w 241"/>
                    <a:gd name="T69" fmla="*/ 329 h 339"/>
                    <a:gd name="T70" fmla="*/ 190 w 241"/>
                    <a:gd name="T71" fmla="*/ 338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1"/>
                    <a:gd name="T109" fmla="*/ 0 h 339"/>
                    <a:gd name="T110" fmla="*/ 241 w 241"/>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1" h="339">
                      <a:moveTo>
                        <a:pt x="190" y="338"/>
                      </a:moveTo>
                      <a:lnTo>
                        <a:pt x="197" y="286"/>
                      </a:lnTo>
                      <a:lnTo>
                        <a:pt x="211" y="234"/>
                      </a:lnTo>
                      <a:lnTo>
                        <a:pt x="233" y="163"/>
                      </a:lnTo>
                      <a:lnTo>
                        <a:pt x="240" y="136"/>
                      </a:lnTo>
                      <a:lnTo>
                        <a:pt x="238" y="114"/>
                      </a:lnTo>
                      <a:lnTo>
                        <a:pt x="224" y="73"/>
                      </a:lnTo>
                      <a:lnTo>
                        <a:pt x="211" y="43"/>
                      </a:lnTo>
                      <a:lnTo>
                        <a:pt x="192" y="32"/>
                      </a:lnTo>
                      <a:lnTo>
                        <a:pt x="186" y="34"/>
                      </a:lnTo>
                      <a:lnTo>
                        <a:pt x="177" y="48"/>
                      </a:lnTo>
                      <a:lnTo>
                        <a:pt x="177" y="71"/>
                      </a:lnTo>
                      <a:lnTo>
                        <a:pt x="181" y="105"/>
                      </a:lnTo>
                      <a:lnTo>
                        <a:pt x="167" y="141"/>
                      </a:lnTo>
                      <a:lnTo>
                        <a:pt x="143" y="170"/>
                      </a:lnTo>
                      <a:lnTo>
                        <a:pt x="138" y="172"/>
                      </a:lnTo>
                      <a:lnTo>
                        <a:pt x="129" y="182"/>
                      </a:lnTo>
                      <a:lnTo>
                        <a:pt x="115" y="168"/>
                      </a:lnTo>
                      <a:lnTo>
                        <a:pt x="109" y="118"/>
                      </a:lnTo>
                      <a:lnTo>
                        <a:pt x="106" y="71"/>
                      </a:lnTo>
                      <a:lnTo>
                        <a:pt x="109" y="39"/>
                      </a:lnTo>
                      <a:lnTo>
                        <a:pt x="111" y="12"/>
                      </a:lnTo>
                      <a:lnTo>
                        <a:pt x="100" y="0"/>
                      </a:lnTo>
                      <a:lnTo>
                        <a:pt x="90" y="7"/>
                      </a:lnTo>
                      <a:lnTo>
                        <a:pt x="66" y="34"/>
                      </a:lnTo>
                      <a:lnTo>
                        <a:pt x="50" y="71"/>
                      </a:lnTo>
                      <a:lnTo>
                        <a:pt x="47" y="102"/>
                      </a:lnTo>
                      <a:lnTo>
                        <a:pt x="41" y="166"/>
                      </a:lnTo>
                      <a:lnTo>
                        <a:pt x="38" y="216"/>
                      </a:lnTo>
                      <a:lnTo>
                        <a:pt x="32" y="243"/>
                      </a:lnTo>
                      <a:lnTo>
                        <a:pt x="0" y="302"/>
                      </a:lnTo>
                      <a:lnTo>
                        <a:pt x="25" y="302"/>
                      </a:lnTo>
                      <a:lnTo>
                        <a:pt x="97" y="320"/>
                      </a:lnTo>
                      <a:lnTo>
                        <a:pt x="136" y="324"/>
                      </a:lnTo>
                      <a:lnTo>
                        <a:pt x="156" y="329"/>
                      </a:lnTo>
                      <a:lnTo>
                        <a:pt x="190" y="338"/>
                      </a:lnTo>
                    </a:path>
                  </a:pathLst>
                </a:custGeom>
                <a:noFill/>
                <a:ln w="12700" cap="rnd" cmpd="sng">
                  <a:solidFill>
                    <a:srgbClr val="00B050"/>
                  </a:solidFill>
                  <a:prstDash val="solid"/>
                  <a:round/>
                  <a:headEnd/>
                  <a:tailEnd/>
                </a:ln>
              </p:spPr>
              <p:txBody>
                <a:bodyPr/>
                <a:lstStyle/>
                <a:p>
                  <a:endParaRPr lang="el-GR"/>
                </a:p>
              </p:txBody>
            </p:sp>
            <p:sp>
              <p:nvSpPr>
                <p:cNvPr id="19" name="Freeform 44">
                  <a:extLst>
                    <a:ext uri="{FF2B5EF4-FFF2-40B4-BE49-F238E27FC236}">
                      <a16:creationId xmlns="" xmlns:a16="http://schemas.microsoft.com/office/drawing/2014/main" id="{722A88DC-5985-AF40-AF65-DC0C3A13A105}"/>
                    </a:ext>
                  </a:extLst>
                </p:cNvPr>
                <p:cNvSpPr>
                  <a:spLocks/>
                </p:cNvSpPr>
                <p:nvPr/>
              </p:nvSpPr>
              <p:spPr bwMode="auto">
                <a:xfrm>
                  <a:off x="4897" y="2133"/>
                  <a:ext cx="76" cy="203"/>
                </a:xfrm>
                <a:custGeom>
                  <a:avLst/>
                  <a:gdLst>
                    <a:gd name="T0" fmla="*/ 71 w 76"/>
                    <a:gd name="T1" fmla="*/ 68 h 203"/>
                    <a:gd name="T2" fmla="*/ 71 w 76"/>
                    <a:gd name="T3" fmla="*/ 91 h 203"/>
                    <a:gd name="T4" fmla="*/ 75 w 76"/>
                    <a:gd name="T5" fmla="*/ 125 h 203"/>
                    <a:gd name="T6" fmla="*/ 61 w 76"/>
                    <a:gd name="T7" fmla="*/ 161 h 203"/>
                    <a:gd name="T8" fmla="*/ 37 w 76"/>
                    <a:gd name="T9" fmla="*/ 190 h 203"/>
                    <a:gd name="T10" fmla="*/ 32 w 76"/>
                    <a:gd name="T11" fmla="*/ 192 h 203"/>
                    <a:gd name="T12" fmla="*/ 23 w 76"/>
                    <a:gd name="T13" fmla="*/ 202 h 203"/>
                    <a:gd name="T14" fmla="*/ 9 w 76"/>
                    <a:gd name="T15" fmla="*/ 188 h 203"/>
                    <a:gd name="T16" fmla="*/ 3 w 76"/>
                    <a:gd name="T17" fmla="*/ 138 h 203"/>
                    <a:gd name="T18" fmla="*/ 0 w 76"/>
                    <a:gd name="T19" fmla="*/ 91 h 203"/>
                    <a:gd name="T20" fmla="*/ 3 w 76"/>
                    <a:gd name="T21" fmla="*/ 59 h 203"/>
                    <a:gd name="T22" fmla="*/ 12 w 76"/>
                    <a:gd name="T23" fmla="*/ 41 h 203"/>
                    <a:gd name="T24" fmla="*/ 28 w 76"/>
                    <a:gd name="T25" fmla="*/ 9 h 203"/>
                    <a:gd name="T26" fmla="*/ 43 w 76"/>
                    <a:gd name="T27" fmla="*/ 0 h 203"/>
                    <a:gd name="T28" fmla="*/ 52 w 76"/>
                    <a:gd name="T29" fmla="*/ 11 h 203"/>
                    <a:gd name="T30" fmla="*/ 57 w 76"/>
                    <a:gd name="T31" fmla="*/ 29 h 203"/>
                    <a:gd name="T32" fmla="*/ 71 w 76"/>
                    <a:gd name="T33" fmla="*/ 68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203"/>
                    <a:gd name="T53" fmla="*/ 76 w 76"/>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203">
                      <a:moveTo>
                        <a:pt x="71" y="68"/>
                      </a:moveTo>
                      <a:lnTo>
                        <a:pt x="71" y="91"/>
                      </a:lnTo>
                      <a:lnTo>
                        <a:pt x="75" y="125"/>
                      </a:lnTo>
                      <a:lnTo>
                        <a:pt x="61" y="161"/>
                      </a:lnTo>
                      <a:lnTo>
                        <a:pt x="37" y="190"/>
                      </a:lnTo>
                      <a:lnTo>
                        <a:pt x="32" y="192"/>
                      </a:lnTo>
                      <a:lnTo>
                        <a:pt x="23" y="202"/>
                      </a:lnTo>
                      <a:lnTo>
                        <a:pt x="9" y="188"/>
                      </a:lnTo>
                      <a:lnTo>
                        <a:pt x="3" y="138"/>
                      </a:lnTo>
                      <a:lnTo>
                        <a:pt x="0" y="91"/>
                      </a:lnTo>
                      <a:lnTo>
                        <a:pt x="3" y="59"/>
                      </a:lnTo>
                      <a:lnTo>
                        <a:pt x="12" y="41"/>
                      </a:lnTo>
                      <a:lnTo>
                        <a:pt x="28" y="9"/>
                      </a:lnTo>
                      <a:lnTo>
                        <a:pt x="43" y="0"/>
                      </a:lnTo>
                      <a:lnTo>
                        <a:pt x="52" y="11"/>
                      </a:lnTo>
                      <a:lnTo>
                        <a:pt x="57" y="29"/>
                      </a:lnTo>
                      <a:lnTo>
                        <a:pt x="71" y="68"/>
                      </a:lnTo>
                    </a:path>
                  </a:pathLst>
                </a:custGeom>
                <a:noFill/>
                <a:ln w="12700" cap="rnd" cmpd="sng">
                  <a:solidFill>
                    <a:srgbClr val="00B050"/>
                  </a:solidFill>
                  <a:prstDash val="solid"/>
                  <a:round/>
                  <a:headEnd/>
                  <a:tailEnd/>
                </a:ln>
              </p:spPr>
              <p:txBody>
                <a:bodyPr/>
                <a:lstStyle/>
                <a:p>
                  <a:endParaRPr lang="el-GR"/>
                </a:p>
              </p:txBody>
            </p:sp>
          </p:grpSp>
        </p:grpSp>
        <p:grpSp>
          <p:nvGrpSpPr>
            <p:cNvPr id="6" name="Group 26">
              <a:extLst>
                <a:ext uri="{FF2B5EF4-FFF2-40B4-BE49-F238E27FC236}">
                  <a16:creationId xmlns="" xmlns:a16="http://schemas.microsoft.com/office/drawing/2014/main" id="{BE911F36-C87F-BD40-BB38-77B6C898FEE4}"/>
                </a:ext>
              </a:extLst>
            </p:cNvPr>
            <p:cNvGrpSpPr>
              <a:grpSpLocks noChangeAspect="1"/>
            </p:cNvGrpSpPr>
            <p:nvPr/>
          </p:nvGrpSpPr>
          <p:grpSpPr>
            <a:xfrm>
              <a:off x="4143801" y="107665"/>
              <a:ext cx="3463839" cy="3205489"/>
              <a:chOff x="4302505" y="4056004"/>
              <a:chExt cx="2049973" cy="1897076"/>
            </a:xfrm>
          </p:grpSpPr>
          <p:sp>
            <p:nvSpPr>
              <p:cNvPr id="7" name="Freeform 13">
                <a:extLst>
                  <a:ext uri="{FF2B5EF4-FFF2-40B4-BE49-F238E27FC236}">
                    <a16:creationId xmlns="" xmlns:a16="http://schemas.microsoft.com/office/drawing/2014/main" id="{7C76E752-90A4-964A-B1FE-533A0E84D089}"/>
                  </a:ext>
                </a:extLst>
              </p:cNvPr>
              <p:cNvSpPr>
                <a:spLocks/>
              </p:cNvSpPr>
              <p:nvPr/>
            </p:nvSpPr>
            <p:spPr bwMode="auto">
              <a:xfrm rot="21326996">
                <a:off x="4302505" y="4056004"/>
                <a:ext cx="1976241" cy="1897076"/>
              </a:xfrm>
              <a:custGeom>
                <a:avLst/>
                <a:gdLst>
                  <a:gd name="T0" fmla="*/ 132 w 1182"/>
                  <a:gd name="T1" fmla="*/ 88 h 1167"/>
                  <a:gd name="T2" fmla="*/ 117 w 1182"/>
                  <a:gd name="T3" fmla="*/ 49 h 1167"/>
                  <a:gd name="T4" fmla="*/ 83 w 1182"/>
                  <a:gd name="T5" fmla="*/ 6 h 1167"/>
                  <a:gd name="T6" fmla="*/ 21 w 1182"/>
                  <a:gd name="T7" fmla="*/ 15 h 1167"/>
                  <a:gd name="T8" fmla="*/ 2 w 1182"/>
                  <a:gd name="T9" fmla="*/ 78 h 1167"/>
                  <a:gd name="T10" fmla="*/ 10 w 1182"/>
                  <a:gd name="T11" fmla="*/ 133 h 1167"/>
                  <a:gd name="T12" fmla="*/ 42 w 1182"/>
                  <a:gd name="T13" fmla="*/ 229 h 1167"/>
                  <a:gd name="T14" fmla="*/ 57 w 1182"/>
                  <a:gd name="T15" fmla="*/ 356 h 1167"/>
                  <a:gd name="T16" fmla="*/ 81 w 1182"/>
                  <a:gd name="T17" fmla="*/ 488 h 1167"/>
                  <a:gd name="T18" fmla="*/ 112 w 1182"/>
                  <a:gd name="T19" fmla="*/ 637 h 1167"/>
                  <a:gd name="T20" fmla="*/ 162 w 1182"/>
                  <a:gd name="T21" fmla="*/ 747 h 1167"/>
                  <a:gd name="T22" fmla="*/ 275 w 1182"/>
                  <a:gd name="T23" fmla="*/ 824 h 1167"/>
                  <a:gd name="T24" fmla="*/ 419 w 1182"/>
                  <a:gd name="T25" fmla="*/ 898 h 1167"/>
                  <a:gd name="T26" fmla="*/ 567 w 1182"/>
                  <a:gd name="T27" fmla="*/ 978 h 1167"/>
                  <a:gd name="T28" fmla="*/ 717 w 1182"/>
                  <a:gd name="T29" fmla="*/ 1052 h 1167"/>
                  <a:gd name="T30" fmla="*/ 855 w 1182"/>
                  <a:gd name="T31" fmla="*/ 1125 h 1167"/>
                  <a:gd name="T32" fmla="*/ 962 w 1182"/>
                  <a:gd name="T33" fmla="*/ 1160 h 1167"/>
                  <a:gd name="T34" fmla="*/ 1050 w 1182"/>
                  <a:gd name="T35" fmla="*/ 1155 h 1167"/>
                  <a:gd name="T36" fmla="*/ 1077 w 1182"/>
                  <a:gd name="T37" fmla="*/ 1088 h 1167"/>
                  <a:gd name="T38" fmla="*/ 1092 w 1182"/>
                  <a:gd name="T39" fmla="*/ 1003 h 1167"/>
                  <a:gd name="T40" fmla="*/ 1115 w 1182"/>
                  <a:gd name="T41" fmla="*/ 918 h 1167"/>
                  <a:gd name="T42" fmla="*/ 1144 w 1182"/>
                  <a:gd name="T43" fmla="*/ 855 h 1167"/>
                  <a:gd name="T44" fmla="*/ 1182 w 1182"/>
                  <a:gd name="T45" fmla="*/ 792 h 11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82"/>
                  <a:gd name="T70" fmla="*/ 0 h 1167"/>
                  <a:gd name="T71" fmla="*/ 1182 w 1182"/>
                  <a:gd name="T72" fmla="*/ 1167 h 1167"/>
                  <a:gd name="connsiteX0" fmla="*/ 1117 w 10000"/>
                  <a:gd name="connsiteY0" fmla="*/ 906 h 10152"/>
                  <a:gd name="connsiteX1" fmla="*/ 990 w 10000"/>
                  <a:gd name="connsiteY1" fmla="*/ 572 h 10152"/>
                  <a:gd name="connsiteX2" fmla="*/ 702 w 10000"/>
                  <a:gd name="connsiteY2" fmla="*/ 203 h 10152"/>
                  <a:gd name="connsiteX3" fmla="*/ 212 w 10000"/>
                  <a:gd name="connsiteY3" fmla="*/ 103 h 10152"/>
                  <a:gd name="connsiteX4" fmla="*/ 17 w 10000"/>
                  <a:gd name="connsiteY4" fmla="*/ 820 h 10152"/>
                  <a:gd name="connsiteX5" fmla="*/ 85 w 10000"/>
                  <a:gd name="connsiteY5" fmla="*/ 1292 h 10152"/>
                  <a:gd name="connsiteX6" fmla="*/ 355 w 10000"/>
                  <a:gd name="connsiteY6" fmla="*/ 2114 h 10152"/>
                  <a:gd name="connsiteX7" fmla="*/ 482 w 10000"/>
                  <a:gd name="connsiteY7" fmla="*/ 3203 h 10152"/>
                  <a:gd name="connsiteX8" fmla="*/ 685 w 10000"/>
                  <a:gd name="connsiteY8" fmla="*/ 4334 h 10152"/>
                  <a:gd name="connsiteX9" fmla="*/ 948 w 10000"/>
                  <a:gd name="connsiteY9" fmla="*/ 5610 h 10152"/>
                  <a:gd name="connsiteX10" fmla="*/ 1371 w 10000"/>
                  <a:gd name="connsiteY10" fmla="*/ 6553 h 10152"/>
                  <a:gd name="connsiteX11" fmla="*/ 2327 w 10000"/>
                  <a:gd name="connsiteY11" fmla="*/ 7213 h 10152"/>
                  <a:gd name="connsiteX12" fmla="*/ 3545 w 10000"/>
                  <a:gd name="connsiteY12" fmla="*/ 7847 h 10152"/>
                  <a:gd name="connsiteX13" fmla="*/ 4797 w 10000"/>
                  <a:gd name="connsiteY13" fmla="*/ 8532 h 10152"/>
                  <a:gd name="connsiteX14" fmla="*/ 6066 w 10000"/>
                  <a:gd name="connsiteY14" fmla="*/ 9167 h 10152"/>
                  <a:gd name="connsiteX15" fmla="*/ 7234 w 10000"/>
                  <a:gd name="connsiteY15" fmla="*/ 9792 h 10152"/>
                  <a:gd name="connsiteX16" fmla="*/ 8139 w 10000"/>
                  <a:gd name="connsiteY16" fmla="*/ 10092 h 10152"/>
                  <a:gd name="connsiteX17" fmla="*/ 8883 w 10000"/>
                  <a:gd name="connsiteY17" fmla="*/ 10049 h 10152"/>
                  <a:gd name="connsiteX18" fmla="*/ 9112 w 10000"/>
                  <a:gd name="connsiteY18" fmla="*/ 9475 h 10152"/>
                  <a:gd name="connsiteX19" fmla="*/ 9239 w 10000"/>
                  <a:gd name="connsiteY19" fmla="*/ 8747 h 10152"/>
                  <a:gd name="connsiteX20" fmla="*/ 9433 w 10000"/>
                  <a:gd name="connsiteY20" fmla="*/ 8018 h 10152"/>
                  <a:gd name="connsiteX21" fmla="*/ 9679 w 10000"/>
                  <a:gd name="connsiteY21" fmla="*/ 7478 h 10152"/>
                  <a:gd name="connsiteX22" fmla="*/ 10000 w 10000"/>
                  <a:gd name="connsiteY22" fmla="*/ 6939 h 10152"/>
                  <a:gd name="connsiteX0" fmla="*/ 1117 w 10000"/>
                  <a:gd name="connsiteY0" fmla="*/ 933 h 10179"/>
                  <a:gd name="connsiteX1" fmla="*/ 990 w 10000"/>
                  <a:gd name="connsiteY1" fmla="*/ 599 h 10179"/>
                  <a:gd name="connsiteX2" fmla="*/ 813 w 10000"/>
                  <a:gd name="connsiteY2" fmla="*/ 78 h 10179"/>
                  <a:gd name="connsiteX3" fmla="*/ 212 w 10000"/>
                  <a:gd name="connsiteY3" fmla="*/ 130 h 10179"/>
                  <a:gd name="connsiteX4" fmla="*/ 17 w 10000"/>
                  <a:gd name="connsiteY4" fmla="*/ 847 h 10179"/>
                  <a:gd name="connsiteX5" fmla="*/ 85 w 10000"/>
                  <a:gd name="connsiteY5" fmla="*/ 1319 h 10179"/>
                  <a:gd name="connsiteX6" fmla="*/ 355 w 10000"/>
                  <a:gd name="connsiteY6" fmla="*/ 2141 h 10179"/>
                  <a:gd name="connsiteX7" fmla="*/ 482 w 10000"/>
                  <a:gd name="connsiteY7" fmla="*/ 3230 h 10179"/>
                  <a:gd name="connsiteX8" fmla="*/ 685 w 10000"/>
                  <a:gd name="connsiteY8" fmla="*/ 4361 h 10179"/>
                  <a:gd name="connsiteX9" fmla="*/ 948 w 10000"/>
                  <a:gd name="connsiteY9" fmla="*/ 5637 h 10179"/>
                  <a:gd name="connsiteX10" fmla="*/ 1371 w 10000"/>
                  <a:gd name="connsiteY10" fmla="*/ 6580 h 10179"/>
                  <a:gd name="connsiteX11" fmla="*/ 2327 w 10000"/>
                  <a:gd name="connsiteY11" fmla="*/ 7240 h 10179"/>
                  <a:gd name="connsiteX12" fmla="*/ 3545 w 10000"/>
                  <a:gd name="connsiteY12" fmla="*/ 7874 h 10179"/>
                  <a:gd name="connsiteX13" fmla="*/ 4797 w 10000"/>
                  <a:gd name="connsiteY13" fmla="*/ 8559 h 10179"/>
                  <a:gd name="connsiteX14" fmla="*/ 6066 w 10000"/>
                  <a:gd name="connsiteY14" fmla="*/ 9194 h 10179"/>
                  <a:gd name="connsiteX15" fmla="*/ 7234 w 10000"/>
                  <a:gd name="connsiteY15" fmla="*/ 9819 h 10179"/>
                  <a:gd name="connsiteX16" fmla="*/ 8139 w 10000"/>
                  <a:gd name="connsiteY16" fmla="*/ 10119 h 10179"/>
                  <a:gd name="connsiteX17" fmla="*/ 8883 w 10000"/>
                  <a:gd name="connsiteY17" fmla="*/ 10076 h 10179"/>
                  <a:gd name="connsiteX18" fmla="*/ 9112 w 10000"/>
                  <a:gd name="connsiteY18" fmla="*/ 9502 h 10179"/>
                  <a:gd name="connsiteX19" fmla="*/ 9239 w 10000"/>
                  <a:gd name="connsiteY19" fmla="*/ 8774 h 10179"/>
                  <a:gd name="connsiteX20" fmla="*/ 9433 w 10000"/>
                  <a:gd name="connsiteY20" fmla="*/ 8045 h 10179"/>
                  <a:gd name="connsiteX21" fmla="*/ 9679 w 10000"/>
                  <a:gd name="connsiteY21" fmla="*/ 7505 h 10179"/>
                  <a:gd name="connsiteX22" fmla="*/ 10000 w 10000"/>
                  <a:gd name="connsiteY22" fmla="*/ 6966 h 10179"/>
                  <a:gd name="connsiteX0" fmla="*/ 1117 w 10000"/>
                  <a:gd name="connsiteY0" fmla="*/ 931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8 w 10003"/>
                  <a:gd name="connsiteY0" fmla="*/ 1108 h 10211"/>
                  <a:gd name="connsiteX1" fmla="*/ 1118 w 10003"/>
                  <a:gd name="connsiteY1" fmla="*/ 561 h 10211"/>
                  <a:gd name="connsiteX2" fmla="*/ 816 w 10003"/>
                  <a:gd name="connsiteY2" fmla="*/ 110 h 10211"/>
                  <a:gd name="connsiteX3" fmla="*/ 215 w 10003"/>
                  <a:gd name="connsiteY3" fmla="*/ 162 h 10211"/>
                  <a:gd name="connsiteX4" fmla="*/ 20 w 10003"/>
                  <a:gd name="connsiteY4" fmla="*/ 879 h 10211"/>
                  <a:gd name="connsiteX5" fmla="*/ 88 w 10003"/>
                  <a:gd name="connsiteY5" fmla="*/ 1351 h 10211"/>
                  <a:gd name="connsiteX6" fmla="*/ 358 w 10003"/>
                  <a:gd name="connsiteY6" fmla="*/ 2173 h 10211"/>
                  <a:gd name="connsiteX7" fmla="*/ 485 w 10003"/>
                  <a:gd name="connsiteY7" fmla="*/ 3262 h 10211"/>
                  <a:gd name="connsiteX8" fmla="*/ 688 w 10003"/>
                  <a:gd name="connsiteY8" fmla="*/ 4393 h 10211"/>
                  <a:gd name="connsiteX9" fmla="*/ 951 w 10003"/>
                  <a:gd name="connsiteY9" fmla="*/ 5669 h 10211"/>
                  <a:gd name="connsiteX10" fmla="*/ 1374 w 10003"/>
                  <a:gd name="connsiteY10" fmla="*/ 6612 h 10211"/>
                  <a:gd name="connsiteX11" fmla="*/ 2330 w 10003"/>
                  <a:gd name="connsiteY11" fmla="*/ 7272 h 10211"/>
                  <a:gd name="connsiteX12" fmla="*/ 3548 w 10003"/>
                  <a:gd name="connsiteY12" fmla="*/ 7906 h 10211"/>
                  <a:gd name="connsiteX13" fmla="*/ 4800 w 10003"/>
                  <a:gd name="connsiteY13" fmla="*/ 8591 h 10211"/>
                  <a:gd name="connsiteX14" fmla="*/ 6069 w 10003"/>
                  <a:gd name="connsiteY14" fmla="*/ 9226 h 10211"/>
                  <a:gd name="connsiteX15" fmla="*/ 7237 w 10003"/>
                  <a:gd name="connsiteY15" fmla="*/ 9851 h 10211"/>
                  <a:gd name="connsiteX16" fmla="*/ 8142 w 10003"/>
                  <a:gd name="connsiteY16" fmla="*/ 10151 h 10211"/>
                  <a:gd name="connsiteX17" fmla="*/ 8886 w 10003"/>
                  <a:gd name="connsiteY17" fmla="*/ 10108 h 10211"/>
                  <a:gd name="connsiteX18" fmla="*/ 9115 w 10003"/>
                  <a:gd name="connsiteY18" fmla="*/ 9534 h 10211"/>
                  <a:gd name="connsiteX19" fmla="*/ 9242 w 10003"/>
                  <a:gd name="connsiteY19" fmla="*/ 8806 h 10211"/>
                  <a:gd name="connsiteX20" fmla="*/ 9436 w 10003"/>
                  <a:gd name="connsiteY20" fmla="*/ 8077 h 10211"/>
                  <a:gd name="connsiteX21" fmla="*/ 9682 w 10003"/>
                  <a:gd name="connsiteY21" fmla="*/ 7537 h 10211"/>
                  <a:gd name="connsiteX22" fmla="*/ 10003 w 10003"/>
                  <a:gd name="connsiteY22" fmla="*/ 6998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682 w 10176"/>
                  <a:gd name="connsiteY21" fmla="*/ 7537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506 w 10176"/>
                  <a:gd name="connsiteY20" fmla="*/ 8203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811 w 10176"/>
                  <a:gd name="connsiteY20" fmla="*/ 7668 h 10211"/>
                  <a:gd name="connsiteX21" fmla="*/ 10176 w 10176"/>
                  <a:gd name="connsiteY21"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811 w 10176"/>
                  <a:gd name="connsiteY19" fmla="*/ 7668 h 10240"/>
                  <a:gd name="connsiteX20" fmla="*/ 10176 w 10176"/>
                  <a:gd name="connsiteY20" fmla="*/ 7072 h 10240"/>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491 w 10176"/>
                  <a:gd name="connsiteY19" fmla="*/ 8206 h 10240"/>
                  <a:gd name="connsiteX20" fmla="*/ 10176 w 10176"/>
                  <a:gd name="connsiteY20" fmla="*/ 7072 h 10240"/>
                  <a:gd name="connsiteX0" fmla="*/ 1148 w 10135"/>
                  <a:gd name="connsiteY0" fmla="*/ 1108 h 10240"/>
                  <a:gd name="connsiteX1" fmla="*/ 1118 w 10135"/>
                  <a:gd name="connsiteY1" fmla="*/ 561 h 10240"/>
                  <a:gd name="connsiteX2" fmla="*/ 816 w 10135"/>
                  <a:gd name="connsiteY2" fmla="*/ 110 h 10240"/>
                  <a:gd name="connsiteX3" fmla="*/ 215 w 10135"/>
                  <a:gd name="connsiteY3" fmla="*/ 162 h 10240"/>
                  <a:gd name="connsiteX4" fmla="*/ 20 w 10135"/>
                  <a:gd name="connsiteY4" fmla="*/ 879 h 10240"/>
                  <a:gd name="connsiteX5" fmla="*/ 88 w 10135"/>
                  <a:gd name="connsiteY5" fmla="*/ 1351 h 10240"/>
                  <a:gd name="connsiteX6" fmla="*/ 358 w 10135"/>
                  <a:gd name="connsiteY6" fmla="*/ 2173 h 10240"/>
                  <a:gd name="connsiteX7" fmla="*/ 485 w 10135"/>
                  <a:gd name="connsiteY7" fmla="*/ 3262 h 10240"/>
                  <a:gd name="connsiteX8" fmla="*/ 688 w 10135"/>
                  <a:gd name="connsiteY8" fmla="*/ 4393 h 10240"/>
                  <a:gd name="connsiteX9" fmla="*/ 951 w 10135"/>
                  <a:gd name="connsiteY9" fmla="*/ 5669 h 10240"/>
                  <a:gd name="connsiteX10" fmla="*/ 1374 w 10135"/>
                  <a:gd name="connsiteY10" fmla="*/ 6612 h 10240"/>
                  <a:gd name="connsiteX11" fmla="*/ 2330 w 10135"/>
                  <a:gd name="connsiteY11" fmla="*/ 7272 h 10240"/>
                  <a:gd name="connsiteX12" fmla="*/ 3548 w 10135"/>
                  <a:gd name="connsiteY12" fmla="*/ 7906 h 10240"/>
                  <a:gd name="connsiteX13" fmla="*/ 4800 w 10135"/>
                  <a:gd name="connsiteY13" fmla="*/ 8591 h 10240"/>
                  <a:gd name="connsiteX14" fmla="*/ 6069 w 10135"/>
                  <a:gd name="connsiteY14" fmla="*/ 9226 h 10240"/>
                  <a:gd name="connsiteX15" fmla="*/ 7237 w 10135"/>
                  <a:gd name="connsiteY15" fmla="*/ 9851 h 10240"/>
                  <a:gd name="connsiteX16" fmla="*/ 8142 w 10135"/>
                  <a:gd name="connsiteY16" fmla="*/ 10151 h 10240"/>
                  <a:gd name="connsiteX17" fmla="*/ 8886 w 10135"/>
                  <a:gd name="connsiteY17" fmla="*/ 10108 h 10240"/>
                  <a:gd name="connsiteX18" fmla="*/ 9228 w 10135"/>
                  <a:gd name="connsiteY18" fmla="*/ 9362 h 10240"/>
                  <a:gd name="connsiteX19" fmla="*/ 9491 w 10135"/>
                  <a:gd name="connsiteY19" fmla="*/ 8206 h 10240"/>
                  <a:gd name="connsiteX20" fmla="*/ 10135 w 10135"/>
                  <a:gd name="connsiteY20" fmla="*/ 7089 h 1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35" h="10240">
                    <a:moveTo>
                      <a:pt x="1148" y="1108"/>
                    </a:moveTo>
                    <a:cubicBezTo>
                      <a:pt x="1131" y="1057"/>
                      <a:pt x="1173" y="727"/>
                      <a:pt x="1118" y="561"/>
                    </a:cubicBezTo>
                    <a:cubicBezTo>
                      <a:pt x="1063" y="395"/>
                      <a:pt x="966" y="176"/>
                      <a:pt x="816" y="110"/>
                    </a:cubicBezTo>
                    <a:cubicBezTo>
                      <a:pt x="666" y="44"/>
                      <a:pt x="430" y="0"/>
                      <a:pt x="215" y="162"/>
                    </a:cubicBezTo>
                    <a:cubicBezTo>
                      <a:pt x="0" y="324"/>
                      <a:pt x="37" y="708"/>
                      <a:pt x="20" y="879"/>
                    </a:cubicBezTo>
                    <a:cubicBezTo>
                      <a:pt x="3" y="1051"/>
                      <a:pt x="28" y="1136"/>
                      <a:pt x="88" y="1351"/>
                    </a:cubicBezTo>
                    <a:cubicBezTo>
                      <a:pt x="147" y="1565"/>
                      <a:pt x="291" y="1856"/>
                      <a:pt x="358" y="2173"/>
                    </a:cubicBezTo>
                    <a:cubicBezTo>
                      <a:pt x="426" y="2490"/>
                      <a:pt x="434" y="2893"/>
                      <a:pt x="485" y="3262"/>
                    </a:cubicBezTo>
                    <a:cubicBezTo>
                      <a:pt x="536" y="3630"/>
                      <a:pt x="612" y="3990"/>
                      <a:pt x="688" y="4393"/>
                    </a:cubicBezTo>
                    <a:cubicBezTo>
                      <a:pt x="764" y="4795"/>
                      <a:pt x="832" y="5301"/>
                      <a:pt x="951" y="5669"/>
                    </a:cubicBezTo>
                    <a:cubicBezTo>
                      <a:pt x="1069" y="6038"/>
                      <a:pt x="1145" y="6346"/>
                      <a:pt x="1374" y="6612"/>
                    </a:cubicBezTo>
                    <a:cubicBezTo>
                      <a:pt x="1602" y="6878"/>
                      <a:pt x="1966" y="7058"/>
                      <a:pt x="2330" y="7272"/>
                    </a:cubicBezTo>
                    <a:cubicBezTo>
                      <a:pt x="2693" y="7486"/>
                      <a:pt x="3133" y="7683"/>
                      <a:pt x="3548" y="7906"/>
                    </a:cubicBezTo>
                    <a:cubicBezTo>
                      <a:pt x="3962" y="8129"/>
                      <a:pt x="4377" y="8369"/>
                      <a:pt x="4800" y="8591"/>
                    </a:cubicBezTo>
                    <a:cubicBezTo>
                      <a:pt x="5223" y="8814"/>
                      <a:pt x="5663" y="9020"/>
                      <a:pt x="6069" y="9226"/>
                    </a:cubicBezTo>
                    <a:cubicBezTo>
                      <a:pt x="6475" y="9431"/>
                      <a:pt x="6890" y="9697"/>
                      <a:pt x="7237" y="9851"/>
                    </a:cubicBezTo>
                    <a:cubicBezTo>
                      <a:pt x="7583" y="10005"/>
                      <a:pt x="7871" y="10108"/>
                      <a:pt x="8142" y="10151"/>
                    </a:cubicBezTo>
                    <a:cubicBezTo>
                      <a:pt x="8412" y="10194"/>
                      <a:pt x="8705" y="10240"/>
                      <a:pt x="8886" y="10108"/>
                    </a:cubicBezTo>
                    <a:cubicBezTo>
                      <a:pt x="9067" y="9976"/>
                      <a:pt x="9127" y="9679"/>
                      <a:pt x="9228" y="9362"/>
                    </a:cubicBezTo>
                    <a:cubicBezTo>
                      <a:pt x="9329" y="9045"/>
                      <a:pt x="9314" y="8616"/>
                      <a:pt x="9491" y="8206"/>
                    </a:cubicBezTo>
                    <a:cubicBezTo>
                      <a:pt x="9603" y="8018"/>
                      <a:pt x="10067" y="7200"/>
                      <a:pt x="10135" y="7089"/>
                    </a:cubicBezTo>
                  </a:path>
                </a:pathLst>
              </a:custGeom>
              <a:noFill/>
              <a:ln w="12700" cap="flat" cmpd="sng">
                <a:solidFill>
                  <a:srgbClr val="00B050"/>
                </a:solidFill>
                <a:prstDash val="solid"/>
                <a:round/>
                <a:headEnd type="none" w="sm" len="sm"/>
                <a:tailEnd type="none" w="sm" len="sm"/>
              </a:ln>
            </p:spPr>
            <p:txBody>
              <a:bodyPr/>
              <a:lstStyle/>
              <a:p>
                <a:endParaRPr lang="el-GR"/>
              </a:p>
            </p:txBody>
          </p:sp>
          <p:grpSp>
            <p:nvGrpSpPr>
              <p:cNvPr id="8" name="Group 41">
                <a:extLst>
                  <a:ext uri="{FF2B5EF4-FFF2-40B4-BE49-F238E27FC236}">
                    <a16:creationId xmlns="" xmlns:a16="http://schemas.microsoft.com/office/drawing/2014/main" id="{4FDF9647-CD86-0B43-B628-ECA785E68DD3}"/>
                  </a:ext>
                </a:extLst>
              </p:cNvPr>
              <p:cNvGrpSpPr>
                <a:grpSpLocks/>
              </p:cNvGrpSpPr>
              <p:nvPr/>
            </p:nvGrpSpPr>
            <p:grpSpPr bwMode="auto">
              <a:xfrm rot="342526">
                <a:off x="6093793" y="5036634"/>
                <a:ext cx="258685" cy="490141"/>
                <a:chOff x="5201" y="2764"/>
                <a:chExt cx="278" cy="468"/>
              </a:xfrm>
            </p:grpSpPr>
            <p:sp>
              <p:nvSpPr>
                <p:cNvPr id="12" name="Freeform 39">
                  <a:extLst>
                    <a:ext uri="{FF2B5EF4-FFF2-40B4-BE49-F238E27FC236}">
                      <a16:creationId xmlns="" xmlns:a16="http://schemas.microsoft.com/office/drawing/2014/main" id="{9DCC0601-29DF-BD4F-A26D-C2A29E49276A}"/>
                    </a:ext>
                  </a:extLst>
                </p:cNvPr>
                <p:cNvSpPr>
                  <a:spLocks/>
                </p:cNvSpPr>
                <p:nvPr/>
              </p:nvSpPr>
              <p:spPr bwMode="auto">
                <a:xfrm>
                  <a:off x="5312" y="2764"/>
                  <a:ext cx="167" cy="225"/>
                </a:xfrm>
                <a:custGeom>
                  <a:avLst/>
                  <a:gdLst>
                    <a:gd name="T0" fmla="*/ 118 w 167"/>
                    <a:gd name="T1" fmla="*/ 224 h 225"/>
                    <a:gd name="T2" fmla="*/ 136 w 167"/>
                    <a:gd name="T3" fmla="*/ 197 h 225"/>
                    <a:gd name="T4" fmla="*/ 145 w 167"/>
                    <a:gd name="T5" fmla="*/ 177 h 225"/>
                    <a:gd name="T6" fmla="*/ 152 w 167"/>
                    <a:gd name="T7" fmla="*/ 163 h 225"/>
                    <a:gd name="T8" fmla="*/ 163 w 167"/>
                    <a:gd name="T9" fmla="*/ 107 h 225"/>
                    <a:gd name="T10" fmla="*/ 166 w 167"/>
                    <a:gd name="T11" fmla="*/ 34 h 225"/>
                    <a:gd name="T12" fmla="*/ 163 w 167"/>
                    <a:gd name="T13" fmla="*/ 16 h 225"/>
                    <a:gd name="T14" fmla="*/ 154 w 167"/>
                    <a:gd name="T15" fmla="*/ 5 h 225"/>
                    <a:gd name="T16" fmla="*/ 141 w 167"/>
                    <a:gd name="T17" fmla="*/ 0 h 225"/>
                    <a:gd name="T18" fmla="*/ 127 w 167"/>
                    <a:gd name="T19" fmla="*/ 14 h 225"/>
                    <a:gd name="T20" fmla="*/ 118 w 167"/>
                    <a:gd name="T21" fmla="*/ 39 h 225"/>
                    <a:gd name="T22" fmla="*/ 111 w 167"/>
                    <a:gd name="T23" fmla="*/ 57 h 225"/>
                    <a:gd name="T24" fmla="*/ 93 w 167"/>
                    <a:gd name="T25" fmla="*/ 80 h 225"/>
                    <a:gd name="T26" fmla="*/ 73 w 167"/>
                    <a:gd name="T27" fmla="*/ 93 h 225"/>
                    <a:gd name="T28" fmla="*/ 39 w 167"/>
                    <a:gd name="T29" fmla="*/ 116 h 225"/>
                    <a:gd name="T30" fmla="*/ 21 w 167"/>
                    <a:gd name="T31" fmla="*/ 125 h 225"/>
                    <a:gd name="T32" fmla="*/ 12 w 167"/>
                    <a:gd name="T33" fmla="*/ 138 h 225"/>
                    <a:gd name="T34" fmla="*/ 0 w 167"/>
                    <a:gd name="T35" fmla="*/ 168 h 225"/>
                    <a:gd name="T36" fmla="*/ 9 w 167"/>
                    <a:gd name="T37" fmla="*/ 172 h 225"/>
                    <a:gd name="T38" fmla="*/ 23 w 167"/>
                    <a:gd name="T39" fmla="*/ 172 h 225"/>
                    <a:gd name="T40" fmla="*/ 62 w 167"/>
                    <a:gd name="T41" fmla="*/ 159 h 225"/>
                    <a:gd name="T42" fmla="*/ 75 w 167"/>
                    <a:gd name="T43" fmla="*/ 152 h 225"/>
                    <a:gd name="T44" fmla="*/ 89 w 167"/>
                    <a:gd name="T45" fmla="*/ 152 h 225"/>
                    <a:gd name="T46" fmla="*/ 98 w 167"/>
                    <a:gd name="T47" fmla="*/ 161 h 225"/>
                    <a:gd name="T48" fmla="*/ 105 w 167"/>
                    <a:gd name="T49" fmla="*/ 197 h 225"/>
                    <a:gd name="T50" fmla="*/ 111 w 167"/>
                    <a:gd name="T51" fmla="*/ 213 h 225"/>
                    <a:gd name="T52" fmla="*/ 118 w 167"/>
                    <a:gd name="T53" fmla="*/ 224 h 2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
                    <a:gd name="T82" fmla="*/ 0 h 225"/>
                    <a:gd name="T83" fmla="*/ 167 w 167"/>
                    <a:gd name="T84" fmla="*/ 225 h 2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 h="225">
                      <a:moveTo>
                        <a:pt x="118" y="224"/>
                      </a:moveTo>
                      <a:lnTo>
                        <a:pt x="136" y="197"/>
                      </a:lnTo>
                      <a:lnTo>
                        <a:pt x="145" y="177"/>
                      </a:lnTo>
                      <a:lnTo>
                        <a:pt x="152" y="163"/>
                      </a:lnTo>
                      <a:lnTo>
                        <a:pt x="163" y="107"/>
                      </a:lnTo>
                      <a:lnTo>
                        <a:pt x="166" y="34"/>
                      </a:lnTo>
                      <a:lnTo>
                        <a:pt x="163" y="16"/>
                      </a:lnTo>
                      <a:lnTo>
                        <a:pt x="154" y="5"/>
                      </a:lnTo>
                      <a:lnTo>
                        <a:pt x="141" y="0"/>
                      </a:lnTo>
                      <a:lnTo>
                        <a:pt x="127" y="14"/>
                      </a:lnTo>
                      <a:lnTo>
                        <a:pt x="118" y="39"/>
                      </a:lnTo>
                      <a:lnTo>
                        <a:pt x="111" y="57"/>
                      </a:lnTo>
                      <a:lnTo>
                        <a:pt x="93" y="80"/>
                      </a:lnTo>
                      <a:lnTo>
                        <a:pt x="73" y="93"/>
                      </a:lnTo>
                      <a:lnTo>
                        <a:pt x="39" y="116"/>
                      </a:lnTo>
                      <a:lnTo>
                        <a:pt x="21" y="125"/>
                      </a:lnTo>
                      <a:lnTo>
                        <a:pt x="12" y="138"/>
                      </a:lnTo>
                      <a:lnTo>
                        <a:pt x="0" y="168"/>
                      </a:lnTo>
                      <a:lnTo>
                        <a:pt x="9" y="172"/>
                      </a:lnTo>
                      <a:lnTo>
                        <a:pt x="23" y="172"/>
                      </a:lnTo>
                      <a:lnTo>
                        <a:pt x="62" y="159"/>
                      </a:lnTo>
                      <a:lnTo>
                        <a:pt x="75" y="152"/>
                      </a:lnTo>
                      <a:lnTo>
                        <a:pt x="89" y="152"/>
                      </a:lnTo>
                      <a:lnTo>
                        <a:pt x="98" y="161"/>
                      </a:lnTo>
                      <a:lnTo>
                        <a:pt x="105" y="197"/>
                      </a:lnTo>
                      <a:lnTo>
                        <a:pt x="111" y="213"/>
                      </a:lnTo>
                      <a:lnTo>
                        <a:pt x="118" y="224"/>
                      </a:lnTo>
                    </a:path>
                  </a:pathLst>
                </a:custGeom>
                <a:noFill/>
                <a:ln w="12700" cap="rnd" cmpd="sng">
                  <a:solidFill>
                    <a:srgbClr val="00B050"/>
                  </a:solidFill>
                  <a:prstDash val="solid"/>
                  <a:round/>
                  <a:headEnd/>
                  <a:tailEnd/>
                </a:ln>
              </p:spPr>
              <p:txBody>
                <a:bodyPr/>
                <a:lstStyle/>
                <a:p>
                  <a:endParaRPr lang="el-GR"/>
                </a:p>
              </p:txBody>
            </p:sp>
            <p:sp>
              <p:nvSpPr>
                <p:cNvPr id="13" name="Freeform 40">
                  <a:extLst>
                    <a:ext uri="{FF2B5EF4-FFF2-40B4-BE49-F238E27FC236}">
                      <a16:creationId xmlns="" xmlns:a16="http://schemas.microsoft.com/office/drawing/2014/main" id="{6AE2B934-477D-934D-8823-5FA07535572B}"/>
                    </a:ext>
                  </a:extLst>
                </p:cNvPr>
                <p:cNvSpPr>
                  <a:spLocks/>
                </p:cNvSpPr>
                <p:nvPr/>
              </p:nvSpPr>
              <p:spPr bwMode="auto">
                <a:xfrm>
                  <a:off x="5201" y="2916"/>
                  <a:ext cx="230" cy="316"/>
                </a:xfrm>
                <a:custGeom>
                  <a:avLst/>
                  <a:gdLst>
                    <a:gd name="T0" fmla="*/ 111 w 230"/>
                    <a:gd name="T1" fmla="*/ 16 h 316"/>
                    <a:gd name="T2" fmla="*/ 80 w 230"/>
                    <a:gd name="T3" fmla="*/ 72 h 316"/>
                    <a:gd name="T4" fmla="*/ 62 w 230"/>
                    <a:gd name="T5" fmla="*/ 111 h 316"/>
                    <a:gd name="T6" fmla="*/ 19 w 230"/>
                    <a:gd name="T7" fmla="*/ 197 h 316"/>
                    <a:gd name="T8" fmla="*/ 5 w 230"/>
                    <a:gd name="T9" fmla="*/ 251 h 316"/>
                    <a:gd name="T10" fmla="*/ 0 w 230"/>
                    <a:gd name="T11" fmla="*/ 285 h 316"/>
                    <a:gd name="T12" fmla="*/ 5 w 230"/>
                    <a:gd name="T13" fmla="*/ 301 h 316"/>
                    <a:gd name="T14" fmla="*/ 12 w 230"/>
                    <a:gd name="T15" fmla="*/ 310 h 316"/>
                    <a:gd name="T16" fmla="*/ 23 w 230"/>
                    <a:gd name="T17" fmla="*/ 315 h 316"/>
                    <a:gd name="T18" fmla="*/ 41 w 230"/>
                    <a:gd name="T19" fmla="*/ 315 h 316"/>
                    <a:gd name="T20" fmla="*/ 62 w 230"/>
                    <a:gd name="T21" fmla="*/ 299 h 316"/>
                    <a:gd name="T22" fmla="*/ 98 w 230"/>
                    <a:gd name="T23" fmla="*/ 269 h 316"/>
                    <a:gd name="T24" fmla="*/ 116 w 230"/>
                    <a:gd name="T25" fmla="*/ 249 h 316"/>
                    <a:gd name="T26" fmla="*/ 141 w 230"/>
                    <a:gd name="T27" fmla="*/ 213 h 316"/>
                    <a:gd name="T28" fmla="*/ 168 w 230"/>
                    <a:gd name="T29" fmla="*/ 172 h 316"/>
                    <a:gd name="T30" fmla="*/ 229 w 230"/>
                    <a:gd name="T31" fmla="*/ 72 h 316"/>
                    <a:gd name="T32" fmla="*/ 222 w 230"/>
                    <a:gd name="T33" fmla="*/ 61 h 316"/>
                    <a:gd name="T34" fmla="*/ 216 w 230"/>
                    <a:gd name="T35" fmla="*/ 45 h 316"/>
                    <a:gd name="T36" fmla="*/ 209 w 230"/>
                    <a:gd name="T37" fmla="*/ 9 h 316"/>
                    <a:gd name="T38" fmla="*/ 200 w 230"/>
                    <a:gd name="T39" fmla="*/ 0 h 316"/>
                    <a:gd name="T40" fmla="*/ 186 w 230"/>
                    <a:gd name="T41" fmla="*/ 0 h 316"/>
                    <a:gd name="T42" fmla="*/ 173 w 230"/>
                    <a:gd name="T43" fmla="*/ 7 h 316"/>
                    <a:gd name="T44" fmla="*/ 134 w 230"/>
                    <a:gd name="T45" fmla="*/ 20 h 316"/>
                    <a:gd name="T46" fmla="*/ 120 w 230"/>
                    <a:gd name="T47" fmla="*/ 20 h 316"/>
                    <a:gd name="T48" fmla="*/ 111 w 230"/>
                    <a:gd name="T49" fmla="*/ 16 h 3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0"/>
                    <a:gd name="T76" fmla="*/ 0 h 316"/>
                    <a:gd name="T77" fmla="*/ 230 w 230"/>
                    <a:gd name="T78" fmla="*/ 316 h 3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0" h="316">
                      <a:moveTo>
                        <a:pt x="111" y="16"/>
                      </a:moveTo>
                      <a:lnTo>
                        <a:pt x="80" y="72"/>
                      </a:lnTo>
                      <a:lnTo>
                        <a:pt x="62" y="111"/>
                      </a:lnTo>
                      <a:lnTo>
                        <a:pt x="19" y="197"/>
                      </a:lnTo>
                      <a:lnTo>
                        <a:pt x="5" y="251"/>
                      </a:lnTo>
                      <a:lnTo>
                        <a:pt x="0" y="285"/>
                      </a:lnTo>
                      <a:lnTo>
                        <a:pt x="5" y="301"/>
                      </a:lnTo>
                      <a:lnTo>
                        <a:pt x="12" y="310"/>
                      </a:lnTo>
                      <a:lnTo>
                        <a:pt x="23" y="315"/>
                      </a:lnTo>
                      <a:lnTo>
                        <a:pt x="41" y="315"/>
                      </a:lnTo>
                      <a:lnTo>
                        <a:pt x="62" y="299"/>
                      </a:lnTo>
                      <a:lnTo>
                        <a:pt x="98" y="269"/>
                      </a:lnTo>
                      <a:lnTo>
                        <a:pt x="116" y="249"/>
                      </a:lnTo>
                      <a:lnTo>
                        <a:pt x="141" y="213"/>
                      </a:lnTo>
                      <a:lnTo>
                        <a:pt x="168" y="172"/>
                      </a:lnTo>
                      <a:lnTo>
                        <a:pt x="229" y="72"/>
                      </a:lnTo>
                      <a:lnTo>
                        <a:pt x="222" y="61"/>
                      </a:lnTo>
                      <a:lnTo>
                        <a:pt x="216" y="45"/>
                      </a:lnTo>
                      <a:lnTo>
                        <a:pt x="209" y="9"/>
                      </a:lnTo>
                      <a:lnTo>
                        <a:pt x="200" y="0"/>
                      </a:lnTo>
                      <a:lnTo>
                        <a:pt x="186" y="0"/>
                      </a:lnTo>
                      <a:lnTo>
                        <a:pt x="173" y="7"/>
                      </a:lnTo>
                      <a:lnTo>
                        <a:pt x="134" y="20"/>
                      </a:lnTo>
                      <a:lnTo>
                        <a:pt x="120" y="20"/>
                      </a:lnTo>
                      <a:lnTo>
                        <a:pt x="111" y="16"/>
                      </a:lnTo>
                    </a:path>
                  </a:pathLst>
                </a:custGeom>
                <a:noFill/>
                <a:ln w="12700" cap="rnd" cmpd="sng">
                  <a:solidFill>
                    <a:srgbClr val="00B050"/>
                  </a:solidFill>
                  <a:prstDash val="solid"/>
                  <a:round/>
                  <a:headEnd/>
                  <a:tailEnd/>
                </a:ln>
              </p:spPr>
              <p:txBody>
                <a:bodyPr/>
                <a:lstStyle/>
                <a:p>
                  <a:endParaRPr lang="el-GR"/>
                </a:p>
              </p:txBody>
            </p:sp>
          </p:grpSp>
          <p:grpSp>
            <p:nvGrpSpPr>
              <p:cNvPr id="9" name="Group 42">
                <a:extLst>
                  <a:ext uri="{FF2B5EF4-FFF2-40B4-BE49-F238E27FC236}">
                    <a16:creationId xmlns="" xmlns:a16="http://schemas.microsoft.com/office/drawing/2014/main" id="{373B7CA7-D421-C948-AF37-451C3D0D0E7E}"/>
                  </a:ext>
                </a:extLst>
              </p:cNvPr>
              <p:cNvGrpSpPr/>
              <p:nvPr/>
            </p:nvGrpSpPr>
            <p:grpSpPr>
              <a:xfrm rot="21115886">
                <a:off x="5474281" y="4997594"/>
                <a:ext cx="381607" cy="499106"/>
                <a:chOff x="6919680" y="4587410"/>
                <a:chExt cx="561975" cy="735013"/>
              </a:xfrm>
            </p:grpSpPr>
            <p:sp>
              <p:nvSpPr>
                <p:cNvPr id="10" name="Freeform 46">
                  <a:extLst>
                    <a:ext uri="{FF2B5EF4-FFF2-40B4-BE49-F238E27FC236}">
                      <a16:creationId xmlns="" xmlns:a16="http://schemas.microsoft.com/office/drawing/2014/main" id="{A851CFE3-8757-4C45-A6B7-33F53152069D}"/>
                    </a:ext>
                  </a:extLst>
                </p:cNvPr>
                <p:cNvSpPr>
                  <a:spLocks/>
                </p:cNvSpPr>
                <p:nvPr/>
              </p:nvSpPr>
              <p:spPr bwMode="auto">
                <a:xfrm>
                  <a:off x="7133992" y="4587410"/>
                  <a:ext cx="347663" cy="323850"/>
                </a:xfrm>
                <a:custGeom>
                  <a:avLst/>
                  <a:gdLst>
                    <a:gd name="T0" fmla="*/ 0 w 246"/>
                    <a:gd name="T1" fmla="*/ 2147483647 h 204"/>
                    <a:gd name="T2" fmla="*/ 2147483647 w 246"/>
                    <a:gd name="T3" fmla="*/ 2147483647 h 204"/>
                    <a:gd name="T4" fmla="*/ 2147483647 w 246"/>
                    <a:gd name="T5" fmla="*/ 2147483647 h 204"/>
                    <a:gd name="T6" fmla="*/ 2147483647 w 246"/>
                    <a:gd name="T7" fmla="*/ 2147483647 h 204"/>
                    <a:gd name="T8" fmla="*/ 2147483647 w 246"/>
                    <a:gd name="T9" fmla="*/ 0 h 204"/>
                    <a:gd name="T10" fmla="*/ 2147483647 w 246"/>
                    <a:gd name="T11" fmla="*/ 2147483647 h 204"/>
                    <a:gd name="T12" fmla="*/ 2147483647 w 246"/>
                    <a:gd name="T13" fmla="*/ 2147483647 h 204"/>
                    <a:gd name="T14" fmla="*/ 2147483647 w 246"/>
                    <a:gd name="T15" fmla="*/ 2147483647 h 204"/>
                    <a:gd name="T16" fmla="*/ 2147483647 w 246"/>
                    <a:gd name="T17" fmla="*/ 2147483647 h 204"/>
                    <a:gd name="T18" fmla="*/ 2147483647 w 246"/>
                    <a:gd name="T19" fmla="*/ 2147483647 h 204"/>
                    <a:gd name="T20" fmla="*/ 2147483647 w 246"/>
                    <a:gd name="T21" fmla="*/ 2147483647 h 204"/>
                    <a:gd name="T22" fmla="*/ 2147483647 w 246"/>
                    <a:gd name="T23" fmla="*/ 2147483647 h 204"/>
                    <a:gd name="T24" fmla="*/ 2147483647 w 246"/>
                    <a:gd name="T25" fmla="*/ 2147483647 h 204"/>
                    <a:gd name="T26" fmla="*/ 2147483647 w 246"/>
                    <a:gd name="T27" fmla="*/ 2147483647 h 204"/>
                    <a:gd name="T28" fmla="*/ 2147483647 w 246"/>
                    <a:gd name="T29" fmla="*/ 2147483647 h 204"/>
                    <a:gd name="T30" fmla="*/ 2147483647 w 246"/>
                    <a:gd name="T31" fmla="*/ 2147483647 h 204"/>
                    <a:gd name="T32" fmla="*/ 2147483647 w 246"/>
                    <a:gd name="T33" fmla="*/ 2147483647 h 204"/>
                    <a:gd name="T34" fmla="*/ 2147483647 w 246"/>
                    <a:gd name="T35" fmla="*/ 2147483647 h 204"/>
                    <a:gd name="T36" fmla="*/ 2147483647 w 246"/>
                    <a:gd name="T37" fmla="*/ 2147483647 h 204"/>
                    <a:gd name="T38" fmla="*/ 2147483647 w 246"/>
                    <a:gd name="T39" fmla="*/ 2147483647 h 204"/>
                    <a:gd name="T40" fmla="*/ 2147483647 w 246"/>
                    <a:gd name="T41" fmla="*/ 2147483647 h 204"/>
                    <a:gd name="T42" fmla="*/ 2147483647 w 246"/>
                    <a:gd name="T43" fmla="*/ 2147483647 h 204"/>
                    <a:gd name="T44" fmla="*/ 2147483647 w 246"/>
                    <a:gd name="T45" fmla="*/ 2147483647 h 204"/>
                    <a:gd name="T46" fmla="*/ 2147483647 w 246"/>
                    <a:gd name="T47" fmla="*/ 2147483647 h 204"/>
                    <a:gd name="T48" fmla="*/ 2147483647 w 246"/>
                    <a:gd name="T49" fmla="*/ 2147483647 h 204"/>
                    <a:gd name="T50" fmla="*/ 2147483647 w 246"/>
                    <a:gd name="T51" fmla="*/ 2147483647 h 204"/>
                    <a:gd name="T52" fmla="*/ 2147483647 w 246"/>
                    <a:gd name="T53" fmla="*/ 2147483647 h 204"/>
                    <a:gd name="T54" fmla="*/ 2147483647 w 246"/>
                    <a:gd name="T55" fmla="*/ 2147483647 h 204"/>
                    <a:gd name="T56" fmla="*/ 2147483647 w 246"/>
                    <a:gd name="T57" fmla="*/ 2147483647 h 204"/>
                    <a:gd name="T58" fmla="*/ 2147483647 w 246"/>
                    <a:gd name="T59" fmla="*/ 2147483647 h 204"/>
                    <a:gd name="T60" fmla="*/ 0 w 246"/>
                    <a:gd name="T61" fmla="*/ 2147483647 h 20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6"/>
                    <a:gd name="T94" fmla="*/ 0 h 204"/>
                    <a:gd name="T95" fmla="*/ 246 w 246"/>
                    <a:gd name="T96" fmla="*/ 204 h 20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6" h="204">
                      <a:moveTo>
                        <a:pt x="0" y="124"/>
                      </a:moveTo>
                      <a:lnTo>
                        <a:pt x="9" y="81"/>
                      </a:lnTo>
                      <a:lnTo>
                        <a:pt x="14" y="45"/>
                      </a:lnTo>
                      <a:lnTo>
                        <a:pt x="23" y="25"/>
                      </a:lnTo>
                      <a:lnTo>
                        <a:pt x="45" y="0"/>
                      </a:lnTo>
                      <a:lnTo>
                        <a:pt x="73" y="6"/>
                      </a:lnTo>
                      <a:lnTo>
                        <a:pt x="77" y="20"/>
                      </a:lnTo>
                      <a:lnTo>
                        <a:pt x="48" y="61"/>
                      </a:lnTo>
                      <a:lnTo>
                        <a:pt x="77" y="20"/>
                      </a:lnTo>
                      <a:lnTo>
                        <a:pt x="89" y="13"/>
                      </a:lnTo>
                      <a:lnTo>
                        <a:pt x="100" y="11"/>
                      </a:lnTo>
                      <a:lnTo>
                        <a:pt x="120" y="18"/>
                      </a:lnTo>
                      <a:lnTo>
                        <a:pt x="152" y="38"/>
                      </a:lnTo>
                      <a:lnTo>
                        <a:pt x="159" y="63"/>
                      </a:lnTo>
                      <a:lnTo>
                        <a:pt x="152" y="83"/>
                      </a:lnTo>
                      <a:lnTo>
                        <a:pt x="138" y="106"/>
                      </a:lnTo>
                      <a:lnTo>
                        <a:pt x="152" y="83"/>
                      </a:lnTo>
                      <a:lnTo>
                        <a:pt x="159" y="63"/>
                      </a:lnTo>
                      <a:lnTo>
                        <a:pt x="172" y="56"/>
                      </a:lnTo>
                      <a:lnTo>
                        <a:pt x="199" y="59"/>
                      </a:lnTo>
                      <a:lnTo>
                        <a:pt x="220" y="65"/>
                      </a:lnTo>
                      <a:lnTo>
                        <a:pt x="240" y="74"/>
                      </a:lnTo>
                      <a:lnTo>
                        <a:pt x="245" y="88"/>
                      </a:lnTo>
                      <a:lnTo>
                        <a:pt x="242" y="124"/>
                      </a:lnTo>
                      <a:lnTo>
                        <a:pt x="233" y="145"/>
                      </a:lnTo>
                      <a:lnTo>
                        <a:pt x="199" y="176"/>
                      </a:lnTo>
                      <a:lnTo>
                        <a:pt x="179" y="203"/>
                      </a:lnTo>
                      <a:lnTo>
                        <a:pt x="136" y="197"/>
                      </a:lnTo>
                      <a:lnTo>
                        <a:pt x="95" y="179"/>
                      </a:lnTo>
                      <a:lnTo>
                        <a:pt x="48" y="156"/>
                      </a:lnTo>
                      <a:lnTo>
                        <a:pt x="0" y="124"/>
                      </a:lnTo>
                    </a:path>
                  </a:pathLst>
                </a:custGeom>
                <a:noFill/>
                <a:ln w="12700" cap="rnd" cmpd="sng">
                  <a:solidFill>
                    <a:srgbClr val="00B050"/>
                  </a:solidFill>
                  <a:prstDash val="solid"/>
                  <a:round/>
                  <a:headEnd/>
                  <a:tailEnd/>
                </a:ln>
              </p:spPr>
              <p:txBody>
                <a:bodyPr/>
                <a:lstStyle/>
                <a:p>
                  <a:endParaRPr lang="el-GR"/>
                </a:p>
              </p:txBody>
            </p:sp>
            <p:sp>
              <p:nvSpPr>
                <p:cNvPr id="11" name="Freeform 47">
                  <a:extLst>
                    <a:ext uri="{FF2B5EF4-FFF2-40B4-BE49-F238E27FC236}">
                      <a16:creationId xmlns="" xmlns:a16="http://schemas.microsoft.com/office/drawing/2014/main" id="{C71805B4-9E48-1841-A8F0-FC223C8B3037}"/>
                    </a:ext>
                  </a:extLst>
                </p:cNvPr>
                <p:cNvSpPr>
                  <a:spLocks/>
                </p:cNvSpPr>
                <p:nvPr/>
              </p:nvSpPr>
              <p:spPr bwMode="auto">
                <a:xfrm>
                  <a:off x="6919680" y="4784260"/>
                  <a:ext cx="468312" cy="538163"/>
                </a:xfrm>
                <a:custGeom>
                  <a:avLst/>
                  <a:gdLst>
                    <a:gd name="T0" fmla="*/ 2147483647 w 332"/>
                    <a:gd name="T1" fmla="*/ 2147483647 h 339"/>
                    <a:gd name="T2" fmla="*/ 2147483647 w 332"/>
                    <a:gd name="T3" fmla="*/ 2147483647 h 339"/>
                    <a:gd name="T4" fmla="*/ 2147483647 w 332"/>
                    <a:gd name="T5" fmla="*/ 2147483647 h 339"/>
                    <a:gd name="T6" fmla="*/ 2147483647 w 332"/>
                    <a:gd name="T7" fmla="*/ 2147483647 h 339"/>
                    <a:gd name="T8" fmla="*/ 2147483647 w 332"/>
                    <a:gd name="T9" fmla="*/ 0 h 339"/>
                    <a:gd name="T10" fmla="*/ 2147483647 w 332"/>
                    <a:gd name="T11" fmla="*/ 2147483647 h 339"/>
                    <a:gd name="T12" fmla="*/ 2147483647 w 332"/>
                    <a:gd name="T13" fmla="*/ 2147483647 h 339"/>
                    <a:gd name="T14" fmla="*/ 2147483647 w 332"/>
                    <a:gd name="T15" fmla="*/ 2147483647 h 339"/>
                    <a:gd name="T16" fmla="*/ 2147483647 w 332"/>
                    <a:gd name="T17" fmla="*/ 2147483647 h 339"/>
                    <a:gd name="T18" fmla="*/ 0 w 332"/>
                    <a:gd name="T19" fmla="*/ 2147483647 h 339"/>
                    <a:gd name="T20" fmla="*/ 2147483647 w 332"/>
                    <a:gd name="T21" fmla="*/ 2147483647 h 339"/>
                    <a:gd name="T22" fmla="*/ 2147483647 w 332"/>
                    <a:gd name="T23" fmla="*/ 2147483647 h 339"/>
                    <a:gd name="T24" fmla="*/ 2147483647 w 332"/>
                    <a:gd name="T25" fmla="*/ 2147483647 h 339"/>
                    <a:gd name="T26" fmla="*/ 2147483647 w 332"/>
                    <a:gd name="T27" fmla="*/ 2147483647 h 339"/>
                    <a:gd name="T28" fmla="*/ 2147483647 w 332"/>
                    <a:gd name="T29" fmla="*/ 2147483647 h 339"/>
                    <a:gd name="T30" fmla="*/ 2147483647 w 332"/>
                    <a:gd name="T31" fmla="*/ 2147483647 h 339"/>
                    <a:gd name="T32" fmla="*/ 2147483647 w 332"/>
                    <a:gd name="T33" fmla="*/ 2147483647 h 339"/>
                    <a:gd name="T34" fmla="*/ 2147483647 w 332"/>
                    <a:gd name="T35" fmla="*/ 2147483647 h 339"/>
                    <a:gd name="T36" fmla="*/ 2147483647 w 332"/>
                    <a:gd name="T37" fmla="*/ 2147483647 h 339"/>
                    <a:gd name="T38" fmla="*/ 2147483647 w 332"/>
                    <a:gd name="T39" fmla="*/ 2147483647 h 339"/>
                    <a:gd name="T40" fmla="*/ 2147483647 w 332"/>
                    <a:gd name="T41" fmla="*/ 2147483647 h 339"/>
                    <a:gd name="T42" fmla="*/ 2147483647 w 332"/>
                    <a:gd name="T43" fmla="*/ 2147483647 h 339"/>
                    <a:gd name="T44" fmla="*/ 2147483647 w 332"/>
                    <a:gd name="T45" fmla="*/ 2147483647 h 339"/>
                    <a:gd name="T46" fmla="*/ 2147483647 w 332"/>
                    <a:gd name="T47" fmla="*/ 2147483647 h 339"/>
                    <a:gd name="T48" fmla="*/ 2147483647 w 332"/>
                    <a:gd name="T49" fmla="*/ 2147483647 h 339"/>
                    <a:gd name="T50" fmla="*/ 2147483647 w 332"/>
                    <a:gd name="T51" fmla="*/ 2147483647 h 339"/>
                    <a:gd name="T52" fmla="*/ 2147483647 w 332"/>
                    <a:gd name="T53" fmla="*/ 2147483647 h 339"/>
                    <a:gd name="T54" fmla="*/ 2147483647 w 332"/>
                    <a:gd name="T55" fmla="*/ 2147483647 h 339"/>
                    <a:gd name="T56" fmla="*/ 2147483647 w 332"/>
                    <a:gd name="T57" fmla="*/ 2147483647 h 339"/>
                    <a:gd name="T58" fmla="*/ 2147483647 w 332"/>
                    <a:gd name="T59" fmla="*/ 2147483647 h 339"/>
                    <a:gd name="T60" fmla="*/ 2147483647 w 332"/>
                    <a:gd name="T61" fmla="*/ 2147483647 h 339"/>
                    <a:gd name="T62" fmla="*/ 2147483647 w 332"/>
                    <a:gd name="T63" fmla="*/ 2147483647 h 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2"/>
                    <a:gd name="T97" fmla="*/ 0 h 339"/>
                    <a:gd name="T98" fmla="*/ 332 w 332"/>
                    <a:gd name="T99" fmla="*/ 339 h 3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2" h="339">
                      <a:moveTo>
                        <a:pt x="331" y="79"/>
                      </a:moveTo>
                      <a:lnTo>
                        <a:pt x="288" y="73"/>
                      </a:lnTo>
                      <a:lnTo>
                        <a:pt x="247" y="55"/>
                      </a:lnTo>
                      <a:lnTo>
                        <a:pt x="200" y="32"/>
                      </a:lnTo>
                      <a:lnTo>
                        <a:pt x="152" y="0"/>
                      </a:lnTo>
                      <a:lnTo>
                        <a:pt x="132" y="50"/>
                      </a:lnTo>
                      <a:lnTo>
                        <a:pt x="75" y="122"/>
                      </a:lnTo>
                      <a:lnTo>
                        <a:pt x="34" y="199"/>
                      </a:lnTo>
                      <a:lnTo>
                        <a:pt x="5" y="233"/>
                      </a:lnTo>
                      <a:lnTo>
                        <a:pt x="0" y="265"/>
                      </a:lnTo>
                      <a:lnTo>
                        <a:pt x="7" y="274"/>
                      </a:lnTo>
                      <a:lnTo>
                        <a:pt x="32" y="270"/>
                      </a:lnTo>
                      <a:lnTo>
                        <a:pt x="57" y="256"/>
                      </a:lnTo>
                      <a:lnTo>
                        <a:pt x="91" y="213"/>
                      </a:lnTo>
                      <a:lnTo>
                        <a:pt x="197" y="127"/>
                      </a:lnTo>
                      <a:lnTo>
                        <a:pt x="202" y="136"/>
                      </a:lnTo>
                      <a:lnTo>
                        <a:pt x="207" y="154"/>
                      </a:lnTo>
                      <a:lnTo>
                        <a:pt x="202" y="179"/>
                      </a:lnTo>
                      <a:lnTo>
                        <a:pt x="188" y="209"/>
                      </a:lnTo>
                      <a:lnTo>
                        <a:pt x="161" y="256"/>
                      </a:lnTo>
                      <a:lnTo>
                        <a:pt x="136" y="283"/>
                      </a:lnTo>
                      <a:lnTo>
                        <a:pt x="121" y="310"/>
                      </a:lnTo>
                      <a:lnTo>
                        <a:pt x="125" y="331"/>
                      </a:lnTo>
                      <a:lnTo>
                        <a:pt x="136" y="338"/>
                      </a:lnTo>
                      <a:lnTo>
                        <a:pt x="161" y="333"/>
                      </a:lnTo>
                      <a:lnTo>
                        <a:pt x="207" y="301"/>
                      </a:lnTo>
                      <a:lnTo>
                        <a:pt x="245" y="270"/>
                      </a:lnTo>
                      <a:lnTo>
                        <a:pt x="259" y="252"/>
                      </a:lnTo>
                      <a:lnTo>
                        <a:pt x="277" y="211"/>
                      </a:lnTo>
                      <a:lnTo>
                        <a:pt x="288" y="156"/>
                      </a:lnTo>
                      <a:lnTo>
                        <a:pt x="304" y="122"/>
                      </a:lnTo>
                      <a:lnTo>
                        <a:pt x="331" y="79"/>
                      </a:lnTo>
                    </a:path>
                  </a:pathLst>
                </a:custGeom>
                <a:noFill/>
                <a:ln w="12700" cap="rnd" cmpd="sng">
                  <a:solidFill>
                    <a:srgbClr val="00B050"/>
                  </a:solidFill>
                  <a:prstDash val="solid"/>
                  <a:round/>
                  <a:headEnd/>
                  <a:tailEnd/>
                </a:ln>
              </p:spPr>
              <p:txBody>
                <a:bodyPr/>
                <a:lstStyle/>
                <a:p>
                  <a:endParaRPr lang="el-GR"/>
                </a:p>
              </p:txBody>
            </p:sp>
          </p:grpSp>
        </p:grpSp>
      </p:grpSp>
      <p:sp>
        <p:nvSpPr>
          <p:cNvPr id="22" name="TextBox 21">
            <a:extLst>
              <a:ext uri="{FF2B5EF4-FFF2-40B4-BE49-F238E27FC236}">
                <a16:creationId xmlns="" xmlns:a16="http://schemas.microsoft.com/office/drawing/2014/main" id="{5BC92995-0069-CB40-8A9A-DAFFF763A944}"/>
              </a:ext>
            </a:extLst>
          </p:cNvPr>
          <p:cNvSpPr txBox="1"/>
          <p:nvPr/>
        </p:nvSpPr>
        <p:spPr>
          <a:xfrm>
            <a:off x="1123680" y="4667375"/>
            <a:ext cx="10583795" cy="584775"/>
          </a:xfrm>
          <a:prstGeom prst="rect">
            <a:avLst/>
          </a:prstGeom>
          <a:noFill/>
        </p:spPr>
        <p:txBody>
          <a:bodyPr wrap="none" rtlCol="0">
            <a:spAutoFit/>
          </a:bodyPr>
          <a:lstStyle/>
          <a:p>
            <a:r>
              <a:rPr lang="el-GR" sz="1600" dirty="0"/>
              <a:t>Φυσιολογική άνω και κάτω γνάθος ως προς το μέγεθος και ως προς τη θέση  σε σχέση με την πρόσθια βάση του κρανίου</a:t>
            </a:r>
          </a:p>
          <a:p>
            <a:r>
              <a:rPr lang="el-GR" sz="1600" dirty="0"/>
              <a:t>Φυσιολογική απόκλιση άνω και κάτω προσθίων δοντιών ως προς την οστική τους βάση και το πρόσωπο</a:t>
            </a:r>
            <a:endParaRPr lang="x-none" sz="1600" dirty="0"/>
          </a:p>
        </p:txBody>
      </p:sp>
      <p:sp>
        <p:nvSpPr>
          <p:cNvPr id="23" name="TextBox 22">
            <a:extLst>
              <a:ext uri="{FF2B5EF4-FFF2-40B4-BE49-F238E27FC236}">
                <a16:creationId xmlns="" xmlns:a16="http://schemas.microsoft.com/office/drawing/2014/main" id="{28C8DAA8-6551-B84C-B7A1-68615A435658}"/>
              </a:ext>
            </a:extLst>
          </p:cNvPr>
          <p:cNvSpPr txBox="1"/>
          <p:nvPr/>
        </p:nvSpPr>
        <p:spPr>
          <a:xfrm>
            <a:off x="1390287" y="698669"/>
            <a:ext cx="9331778" cy="646331"/>
          </a:xfrm>
          <a:prstGeom prst="rect">
            <a:avLst/>
          </a:prstGeom>
          <a:noFill/>
        </p:spPr>
        <p:txBody>
          <a:bodyPr wrap="square" rtlCol="0">
            <a:spAutoFit/>
          </a:bodyPr>
          <a:lstStyle/>
          <a:p>
            <a:pPr algn="ctr"/>
            <a:r>
              <a:rPr lang="el-GR" dirty="0"/>
              <a:t>προτείνεται η αναφορά της θέσης και του μεγέθους των γνάθων </a:t>
            </a:r>
          </a:p>
          <a:p>
            <a:pPr algn="ctr"/>
            <a:r>
              <a:rPr lang="el-GR" dirty="0"/>
              <a:t>και της απόκλισης των προσθίων δοντιών </a:t>
            </a:r>
            <a:endParaRPr lang="x-none" dirty="0"/>
          </a:p>
        </p:txBody>
      </p:sp>
      <p:sp>
        <p:nvSpPr>
          <p:cNvPr id="24" name="TextBox 23">
            <a:extLst>
              <a:ext uri="{FF2B5EF4-FFF2-40B4-BE49-F238E27FC236}">
                <a16:creationId xmlns="" xmlns:a16="http://schemas.microsoft.com/office/drawing/2014/main" id="{40BE9CD6-93D2-F44A-A2C8-5030B74E1CAC}"/>
              </a:ext>
            </a:extLst>
          </p:cNvPr>
          <p:cNvSpPr txBox="1"/>
          <p:nvPr/>
        </p:nvSpPr>
        <p:spPr>
          <a:xfrm>
            <a:off x="6865969" y="6352560"/>
            <a:ext cx="4611070" cy="338554"/>
          </a:xfrm>
          <a:prstGeom prst="rect">
            <a:avLst/>
          </a:prstGeom>
          <a:noFill/>
        </p:spPr>
        <p:txBody>
          <a:bodyPr wrap="none" rtlCol="0">
            <a:spAutoFit/>
          </a:bodyPr>
          <a:lstStyle/>
          <a:p>
            <a:r>
              <a:rPr lang="el-GR" sz="1600" dirty="0"/>
              <a:t>υπάρχουν φυσικά πολλοί συνδυασμοί αποκλίσεων </a:t>
            </a:r>
            <a:endParaRPr lang="x-none" sz="1600" dirty="0"/>
          </a:p>
        </p:txBody>
      </p:sp>
      <p:cxnSp>
        <p:nvCxnSpPr>
          <p:cNvPr id="26" name="Straight Arrow Connector 25">
            <a:extLst>
              <a:ext uri="{FF2B5EF4-FFF2-40B4-BE49-F238E27FC236}">
                <a16:creationId xmlns="" xmlns:a16="http://schemas.microsoft.com/office/drawing/2014/main" id="{8F62F3C7-11CC-6146-8C0B-4D439098634B}"/>
              </a:ext>
            </a:extLst>
          </p:cNvPr>
          <p:cNvCxnSpPr/>
          <p:nvPr/>
        </p:nvCxnSpPr>
        <p:spPr>
          <a:xfrm>
            <a:off x="6756400" y="6691114"/>
            <a:ext cx="5198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 xmlns:a16="http://schemas.microsoft.com/office/drawing/2014/main" id="{A06F8915-CEFA-E24D-A57A-F0499AE748D1}"/>
              </a:ext>
            </a:extLst>
          </p:cNvPr>
          <p:cNvCxnSpPr>
            <a:cxnSpLocks/>
          </p:cNvCxnSpPr>
          <p:nvPr/>
        </p:nvCxnSpPr>
        <p:spPr>
          <a:xfrm flipV="1">
            <a:off x="1888067" y="3657600"/>
            <a:ext cx="2378057" cy="9905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 xmlns:a16="http://schemas.microsoft.com/office/drawing/2014/main" id="{B79D2272-8CB1-A047-BDCF-00FCA6AB7E85}"/>
              </a:ext>
            </a:extLst>
          </p:cNvPr>
          <p:cNvCxnSpPr>
            <a:cxnSpLocks/>
          </p:cNvCxnSpPr>
          <p:nvPr/>
        </p:nvCxnSpPr>
        <p:spPr>
          <a:xfrm>
            <a:off x="4932947" y="1582153"/>
            <a:ext cx="24604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8BF37436-A244-C040-9704-64633A5219DE}"/>
              </a:ext>
            </a:extLst>
          </p:cNvPr>
          <p:cNvSpPr txBox="1"/>
          <p:nvPr/>
        </p:nvSpPr>
        <p:spPr>
          <a:xfrm>
            <a:off x="5011153" y="1345000"/>
            <a:ext cx="360996" cy="261610"/>
          </a:xfrm>
          <a:prstGeom prst="rect">
            <a:avLst/>
          </a:prstGeom>
          <a:noFill/>
        </p:spPr>
        <p:txBody>
          <a:bodyPr wrap="none" rtlCol="0">
            <a:spAutoFit/>
          </a:bodyPr>
          <a:lstStyle/>
          <a:p>
            <a:r>
              <a:rPr lang="en-US" sz="1050" dirty="0"/>
              <a:t>SN</a:t>
            </a:r>
            <a:endParaRPr lang="x-none" sz="1050" dirty="0"/>
          </a:p>
        </p:txBody>
      </p:sp>
      <p:sp>
        <p:nvSpPr>
          <p:cNvPr id="29" name="Oval 28">
            <a:extLst>
              <a:ext uri="{FF2B5EF4-FFF2-40B4-BE49-F238E27FC236}">
                <a16:creationId xmlns="" xmlns:a16="http://schemas.microsoft.com/office/drawing/2014/main" id="{7591B833-3E57-3345-9CC2-2DD33CC4D6E1}"/>
              </a:ext>
            </a:extLst>
          </p:cNvPr>
          <p:cNvSpPr/>
          <p:nvPr/>
        </p:nvSpPr>
        <p:spPr>
          <a:xfrm>
            <a:off x="4932947" y="1547466"/>
            <a:ext cx="56643" cy="608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32" name="Picture 31">
            <a:extLst>
              <a:ext uri="{FF2B5EF4-FFF2-40B4-BE49-F238E27FC236}">
                <a16:creationId xmlns="" xmlns:a16="http://schemas.microsoft.com/office/drawing/2014/main" id="{5AA694F3-5E56-3744-85DC-F28F3220FB8C}"/>
              </a:ext>
            </a:extLst>
          </p:cNvPr>
          <p:cNvPicPr>
            <a:picLocks noChangeAspect="1"/>
          </p:cNvPicPr>
          <p:nvPr/>
        </p:nvPicPr>
        <p:blipFill>
          <a:blip r:embed="rId2" cstate="email"/>
          <a:stretch>
            <a:fillRect/>
          </a:stretch>
        </p:blipFill>
        <p:spPr>
          <a:xfrm>
            <a:off x="7376868" y="1547466"/>
            <a:ext cx="76200" cy="76200"/>
          </a:xfrm>
          <a:prstGeom prst="rect">
            <a:avLst/>
          </a:prstGeom>
        </p:spPr>
      </p:pic>
    </p:spTree>
    <p:extLst>
      <p:ext uri="{BB962C8B-B14F-4D97-AF65-F5344CB8AC3E}">
        <p14:creationId xmlns="" xmlns:p14="http://schemas.microsoft.com/office/powerpoint/2010/main" val="21250840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3">
            <a:extLst>
              <a:ext uri="{FF2B5EF4-FFF2-40B4-BE49-F238E27FC236}">
                <a16:creationId xmlns="" xmlns:a16="http://schemas.microsoft.com/office/drawing/2014/main" id="{52A79BA3-F594-994E-84DB-3605D442AD59}"/>
              </a:ext>
            </a:extLst>
          </p:cNvPr>
          <p:cNvGrpSpPr>
            <a:grpSpLocks noChangeAspect="1"/>
          </p:cNvGrpSpPr>
          <p:nvPr/>
        </p:nvGrpSpPr>
        <p:grpSpPr>
          <a:xfrm>
            <a:off x="3024506" y="1099874"/>
            <a:ext cx="1459117" cy="843848"/>
            <a:chOff x="5420813" y="4456602"/>
            <a:chExt cx="1087437" cy="628895"/>
          </a:xfrm>
        </p:grpSpPr>
        <p:sp>
          <p:nvSpPr>
            <p:cNvPr id="5" name="Freeform 14">
              <a:extLst>
                <a:ext uri="{FF2B5EF4-FFF2-40B4-BE49-F238E27FC236}">
                  <a16:creationId xmlns="" xmlns:a16="http://schemas.microsoft.com/office/drawing/2014/main" id="{FEE35D3F-8CEE-1843-BE61-DF864C24480C}"/>
                </a:ext>
              </a:extLst>
            </p:cNvPr>
            <p:cNvSpPr>
              <a:spLocks/>
            </p:cNvSpPr>
            <p:nvPr/>
          </p:nvSpPr>
          <p:spPr bwMode="auto">
            <a:xfrm rot="21326996">
              <a:off x="5420813" y="4456602"/>
              <a:ext cx="1087437" cy="488950"/>
            </a:xfrm>
            <a:custGeom>
              <a:avLst/>
              <a:gdLst>
                <a:gd name="T0" fmla="*/ 552 w 685"/>
                <a:gd name="T1" fmla="*/ 300 h 308"/>
                <a:gd name="T2" fmla="*/ 487 w 685"/>
                <a:gd name="T3" fmla="*/ 221 h 308"/>
                <a:gd name="T4" fmla="*/ 420 w 685"/>
                <a:gd name="T5" fmla="*/ 154 h 308"/>
                <a:gd name="T6" fmla="*/ 327 w 685"/>
                <a:gd name="T7" fmla="*/ 101 h 308"/>
                <a:gd name="T8" fmla="*/ 219 w 685"/>
                <a:gd name="T9" fmla="*/ 65 h 308"/>
                <a:gd name="T10" fmla="*/ 123 w 685"/>
                <a:gd name="T11" fmla="*/ 39 h 308"/>
                <a:gd name="T12" fmla="*/ 36 w 685"/>
                <a:gd name="T13" fmla="*/ 17 h 308"/>
                <a:gd name="T14" fmla="*/ 10 w 685"/>
                <a:gd name="T15" fmla="*/ 5 h 308"/>
                <a:gd name="T16" fmla="*/ 99 w 685"/>
                <a:gd name="T17" fmla="*/ 3 h 308"/>
                <a:gd name="T18" fmla="*/ 223 w 685"/>
                <a:gd name="T19" fmla="*/ 22 h 308"/>
                <a:gd name="T20" fmla="*/ 315 w 685"/>
                <a:gd name="T21" fmla="*/ 34 h 308"/>
                <a:gd name="T22" fmla="*/ 408 w 685"/>
                <a:gd name="T23" fmla="*/ 36 h 308"/>
                <a:gd name="T24" fmla="*/ 523 w 685"/>
                <a:gd name="T25" fmla="*/ 27 h 308"/>
                <a:gd name="T26" fmla="*/ 598 w 685"/>
                <a:gd name="T27" fmla="*/ 41 h 308"/>
                <a:gd name="T28" fmla="*/ 675 w 685"/>
                <a:gd name="T29" fmla="*/ 58 h 308"/>
                <a:gd name="T30" fmla="*/ 658 w 685"/>
                <a:gd name="T31" fmla="*/ 68 h 308"/>
                <a:gd name="T32" fmla="*/ 636 w 685"/>
                <a:gd name="T33" fmla="*/ 92 h 308"/>
                <a:gd name="T34" fmla="*/ 612 w 685"/>
                <a:gd name="T35" fmla="*/ 156 h 308"/>
                <a:gd name="T36" fmla="*/ 607 w 685"/>
                <a:gd name="T37" fmla="*/ 188 h 308"/>
                <a:gd name="T38" fmla="*/ 607 w 685"/>
                <a:gd name="T39" fmla="*/ 269 h 308"/>
                <a:gd name="T40" fmla="*/ 552 w 685"/>
                <a:gd name="T41" fmla="*/ 300 h 3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5"/>
                <a:gd name="T64" fmla="*/ 0 h 308"/>
                <a:gd name="T65" fmla="*/ 685 w 685"/>
                <a:gd name="T66" fmla="*/ 308 h 3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5" h="308">
                  <a:moveTo>
                    <a:pt x="552" y="300"/>
                  </a:moveTo>
                  <a:cubicBezTo>
                    <a:pt x="532" y="292"/>
                    <a:pt x="509" y="245"/>
                    <a:pt x="487" y="221"/>
                  </a:cubicBezTo>
                  <a:cubicBezTo>
                    <a:pt x="465" y="197"/>
                    <a:pt x="447" y="174"/>
                    <a:pt x="420" y="154"/>
                  </a:cubicBezTo>
                  <a:cubicBezTo>
                    <a:pt x="393" y="134"/>
                    <a:pt x="360" y="116"/>
                    <a:pt x="327" y="101"/>
                  </a:cubicBezTo>
                  <a:cubicBezTo>
                    <a:pt x="294" y="86"/>
                    <a:pt x="253" y="75"/>
                    <a:pt x="219" y="65"/>
                  </a:cubicBezTo>
                  <a:cubicBezTo>
                    <a:pt x="185" y="55"/>
                    <a:pt x="153" y="47"/>
                    <a:pt x="123" y="39"/>
                  </a:cubicBezTo>
                  <a:cubicBezTo>
                    <a:pt x="93" y="31"/>
                    <a:pt x="55" y="23"/>
                    <a:pt x="36" y="17"/>
                  </a:cubicBezTo>
                  <a:cubicBezTo>
                    <a:pt x="17" y="11"/>
                    <a:pt x="0" y="7"/>
                    <a:pt x="10" y="5"/>
                  </a:cubicBezTo>
                  <a:cubicBezTo>
                    <a:pt x="20" y="3"/>
                    <a:pt x="64" y="0"/>
                    <a:pt x="99" y="3"/>
                  </a:cubicBezTo>
                  <a:cubicBezTo>
                    <a:pt x="134" y="6"/>
                    <a:pt x="187" y="17"/>
                    <a:pt x="223" y="22"/>
                  </a:cubicBezTo>
                  <a:cubicBezTo>
                    <a:pt x="259" y="27"/>
                    <a:pt x="284" y="32"/>
                    <a:pt x="315" y="34"/>
                  </a:cubicBezTo>
                  <a:cubicBezTo>
                    <a:pt x="346" y="36"/>
                    <a:pt x="373" y="37"/>
                    <a:pt x="408" y="36"/>
                  </a:cubicBezTo>
                  <a:cubicBezTo>
                    <a:pt x="443" y="35"/>
                    <a:pt x="491" y="26"/>
                    <a:pt x="523" y="27"/>
                  </a:cubicBezTo>
                  <a:cubicBezTo>
                    <a:pt x="555" y="28"/>
                    <a:pt x="573" y="36"/>
                    <a:pt x="598" y="41"/>
                  </a:cubicBezTo>
                  <a:cubicBezTo>
                    <a:pt x="623" y="46"/>
                    <a:pt x="665" y="54"/>
                    <a:pt x="675" y="58"/>
                  </a:cubicBezTo>
                  <a:cubicBezTo>
                    <a:pt x="685" y="62"/>
                    <a:pt x="665" y="62"/>
                    <a:pt x="658" y="68"/>
                  </a:cubicBezTo>
                  <a:cubicBezTo>
                    <a:pt x="651" y="74"/>
                    <a:pt x="644" y="77"/>
                    <a:pt x="636" y="92"/>
                  </a:cubicBezTo>
                  <a:cubicBezTo>
                    <a:pt x="628" y="107"/>
                    <a:pt x="617" y="140"/>
                    <a:pt x="612" y="156"/>
                  </a:cubicBezTo>
                  <a:cubicBezTo>
                    <a:pt x="607" y="172"/>
                    <a:pt x="608" y="169"/>
                    <a:pt x="607" y="188"/>
                  </a:cubicBezTo>
                  <a:cubicBezTo>
                    <a:pt x="606" y="207"/>
                    <a:pt x="616" y="250"/>
                    <a:pt x="607" y="269"/>
                  </a:cubicBezTo>
                  <a:cubicBezTo>
                    <a:pt x="598" y="288"/>
                    <a:pt x="572" y="308"/>
                    <a:pt x="552" y="300"/>
                  </a:cubicBezTo>
                  <a:close/>
                </a:path>
              </a:pathLst>
            </a:custGeom>
            <a:noFill/>
            <a:ln w="12700" cap="flat" cmpd="sng">
              <a:solidFill>
                <a:srgbClr val="FF0000"/>
              </a:solidFill>
              <a:prstDash val="solid"/>
              <a:round/>
              <a:headEnd type="none" w="sm" len="sm"/>
              <a:tailEnd type="none" w="sm" len="sm"/>
            </a:ln>
          </p:spPr>
          <p:txBody>
            <a:bodyPr/>
            <a:lstStyle/>
            <a:p>
              <a:endParaRPr lang="el-GR"/>
            </a:p>
          </p:txBody>
        </p:sp>
        <p:grpSp>
          <p:nvGrpSpPr>
            <p:cNvPr id="6" name="Group 38">
              <a:extLst>
                <a:ext uri="{FF2B5EF4-FFF2-40B4-BE49-F238E27FC236}">
                  <a16:creationId xmlns="" xmlns:a16="http://schemas.microsoft.com/office/drawing/2014/main" id="{B1B30697-7692-8744-8F84-CCC092D1C69F}"/>
                </a:ext>
              </a:extLst>
            </p:cNvPr>
            <p:cNvGrpSpPr>
              <a:grpSpLocks/>
            </p:cNvGrpSpPr>
            <p:nvPr/>
          </p:nvGrpSpPr>
          <p:grpSpPr bwMode="auto">
            <a:xfrm rot="528210">
              <a:off x="6181259" y="4575716"/>
              <a:ext cx="289831" cy="509781"/>
              <a:chOff x="5339" y="2337"/>
              <a:chExt cx="285" cy="445"/>
            </a:xfrm>
            <a:solidFill>
              <a:schemeClr val="bg1"/>
            </a:solidFill>
          </p:grpSpPr>
          <p:sp>
            <p:nvSpPr>
              <p:cNvPr id="11" name="Freeform 36">
                <a:extLst>
                  <a:ext uri="{FF2B5EF4-FFF2-40B4-BE49-F238E27FC236}">
                    <a16:creationId xmlns="" xmlns:a16="http://schemas.microsoft.com/office/drawing/2014/main" id="{0A334AC9-486D-C143-86D1-2C237F9D9095}"/>
                  </a:ext>
                </a:extLst>
              </p:cNvPr>
              <p:cNvSpPr>
                <a:spLocks/>
              </p:cNvSpPr>
              <p:nvPr/>
            </p:nvSpPr>
            <p:spPr bwMode="auto">
              <a:xfrm>
                <a:off x="5442" y="2548"/>
                <a:ext cx="182" cy="234"/>
              </a:xfrm>
              <a:custGeom>
                <a:avLst/>
                <a:gdLst>
                  <a:gd name="T0" fmla="*/ 1 w 182"/>
                  <a:gd name="T1" fmla="*/ 68 h 234"/>
                  <a:gd name="T2" fmla="*/ 0 w 182"/>
                  <a:gd name="T3" fmla="*/ 83 h 234"/>
                  <a:gd name="T4" fmla="*/ 15 w 182"/>
                  <a:gd name="T5" fmla="*/ 104 h 234"/>
                  <a:gd name="T6" fmla="*/ 36 w 182"/>
                  <a:gd name="T7" fmla="*/ 121 h 234"/>
                  <a:gd name="T8" fmla="*/ 60 w 182"/>
                  <a:gd name="T9" fmla="*/ 136 h 234"/>
                  <a:gd name="T10" fmla="*/ 91 w 182"/>
                  <a:gd name="T11" fmla="*/ 158 h 234"/>
                  <a:gd name="T12" fmla="*/ 114 w 182"/>
                  <a:gd name="T13" fmla="*/ 183 h 234"/>
                  <a:gd name="T14" fmla="*/ 121 w 182"/>
                  <a:gd name="T15" fmla="*/ 200 h 234"/>
                  <a:gd name="T16" fmla="*/ 138 w 182"/>
                  <a:gd name="T17" fmla="*/ 215 h 234"/>
                  <a:gd name="T18" fmla="*/ 164 w 182"/>
                  <a:gd name="T19" fmla="*/ 232 h 234"/>
                  <a:gd name="T20" fmla="*/ 173 w 182"/>
                  <a:gd name="T21" fmla="*/ 233 h 234"/>
                  <a:gd name="T22" fmla="*/ 179 w 182"/>
                  <a:gd name="T23" fmla="*/ 228 h 234"/>
                  <a:gd name="T24" fmla="*/ 181 w 182"/>
                  <a:gd name="T25" fmla="*/ 190 h 234"/>
                  <a:gd name="T26" fmla="*/ 177 w 182"/>
                  <a:gd name="T27" fmla="*/ 139 h 234"/>
                  <a:gd name="T28" fmla="*/ 169 w 182"/>
                  <a:gd name="T29" fmla="*/ 91 h 234"/>
                  <a:gd name="T30" fmla="*/ 156 w 182"/>
                  <a:gd name="T31" fmla="*/ 56 h 234"/>
                  <a:gd name="T32" fmla="*/ 142 w 182"/>
                  <a:gd name="T33" fmla="*/ 29 h 234"/>
                  <a:gd name="T34" fmla="*/ 128 w 182"/>
                  <a:gd name="T35" fmla="*/ 13 h 234"/>
                  <a:gd name="T36" fmla="*/ 109 w 182"/>
                  <a:gd name="T37" fmla="*/ 0 h 234"/>
                  <a:gd name="T38" fmla="*/ 101 w 182"/>
                  <a:gd name="T39" fmla="*/ 9 h 234"/>
                  <a:gd name="T40" fmla="*/ 97 w 182"/>
                  <a:gd name="T41" fmla="*/ 26 h 234"/>
                  <a:gd name="T42" fmla="*/ 98 w 182"/>
                  <a:gd name="T43" fmla="*/ 55 h 234"/>
                  <a:gd name="T44" fmla="*/ 92 w 182"/>
                  <a:gd name="T45" fmla="*/ 70 h 234"/>
                  <a:gd name="T46" fmla="*/ 86 w 182"/>
                  <a:gd name="T47" fmla="*/ 77 h 234"/>
                  <a:gd name="T48" fmla="*/ 66 w 182"/>
                  <a:gd name="T49" fmla="*/ 84 h 234"/>
                  <a:gd name="T50" fmla="*/ 44 w 182"/>
                  <a:gd name="T51" fmla="*/ 74 h 234"/>
                  <a:gd name="T52" fmla="*/ 27 w 182"/>
                  <a:gd name="T53" fmla="*/ 68 h 234"/>
                  <a:gd name="T54" fmla="*/ 13 w 182"/>
                  <a:gd name="T55" fmla="*/ 66 h 234"/>
                  <a:gd name="T56" fmla="*/ 1 w 182"/>
                  <a:gd name="T57" fmla="*/ 68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234"/>
                  <a:gd name="T89" fmla="*/ 182 w 182"/>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234">
                    <a:moveTo>
                      <a:pt x="1" y="68"/>
                    </a:moveTo>
                    <a:lnTo>
                      <a:pt x="0" y="83"/>
                    </a:lnTo>
                    <a:lnTo>
                      <a:pt x="15" y="104"/>
                    </a:lnTo>
                    <a:lnTo>
                      <a:pt x="36" y="121"/>
                    </a:lnTo>
                    <a:lnTo>
                      <a:pt x="60" y="136"/>
                    </a:lnTo>
                    <a:lnTo>
                      <a:pt x="91" y="158"/>
                    </a:lnTo>
                    <a:lnTo>
                      <a:pt x="114" y="183"/>
                    </a:lnTo>
                    <a:lnTo>
                      <a:pt x="121" y="200"/>
                    </a:lnTo>
                    <a:lnTo>
                      <a:pt x="138" y="215"/>
                    </a:lnTo>
                    <a:lnTo>
                      <a:pt x="164" y="232"/>
                    </a:lnTo>
                    <a:lnTo>
                      <a:pt x="173" y="233"/>
                    </a:lnTo>
                    <a:lnTo>
                      <a:pt x="179" y="228"/>
                    </a:lnTo>
                    <a:lnTo>
                      <a:pt x="181" y="190"/>
                    </a:lnTo>
                    <a:lnTo>
                      <a:pt x="177" y="139"/>
                    </a:lnTo>
                    <a:lnTo>
                      <a:pt x="169" y="91"/>
                    </a:lnTo>
                    <a:lnTo>
                      <a:pt x="156" y="56"/>
                    </a:lnTo>
                    <a:lnTo>
                      <a:pt x="142" y="29"/>
                    </a:lnTo>
                    <a:lnTo>
                      <a:pt x="128" y="13"/>
                    </a:lnTo>
                    <a:lnTo>
                      <a:pt x="109" y="0"/>
                    </a:lnTo>
                    <a:lnTo>
                      <a:pt x="101" y="9"/>
                    </a:lnTo>
                    <a:lnTo>
                      <a:pt x="97" y="26"/>
                    </a:lnTo>
                    <a:lnTo>
                      <a:pt x="98" y="55"/>
                    </a:lnTo>
                    <a:lnTo>
                      <a:pt x="92" y="70"/>
                    </a:lnTo>
                    <a:lnTo>
                      <a:pt x="86" y="77"/>
                    </a:lnTo>
                    <a:lnTo>
                      <a:pt x="66" y="84"/>
                    </a:lnTo>
                    <a:lnTo>
                      <a:pt x="44" y="74"/>
                    </a:lnTo>
                    <a:lnTo>
                      <a:pt x="27" y="68"/>
                    </a:lnTo>
                    <a:lnTo>
                      <a:pt x="13" y="66"/>
                    </a:lnTo>
                    <a:lnTo>
                      <a:pt x="1" y="68"/>
                    </a:lnTo>
                  </a:path>
                </a:pathLst>
              </a:custGeom>
              <a:grpFill/>
              <a:ln w="12700" cap="rnd" cmpd="sng">
                <a:solidFill>
                  <a:srgbClr val="00B050"/>
                </a:solidFill>
                <a:prstDash val="solid"/>
                <a:round/>
                <a:headEnd/>
                <a:tailEnd/>
              </a:ln>
            </p:spPr>
            <p:txBody>
              <a:bodyPr/>
              <a:lstStyle/>
              <a:p>
                <a:endParaRPr lang="el-GR"/>
              </a:p>
            </p:txBody>
          </p:sp>
          <p:sp>
            <p:nvSpPr>
              <p:cNvPr id="12" name="Freeform 37">
                <a:extLst>
                  <a:ext uri="{FF2B5EF4-FFF2-40B4-BE49-F238E27FC236}">
                    <a16:creationId xmlns="" xmlns:a16="http://schemas.microsoft.com/office/drawing/2014/main" id="{7A58A78D-16B7-EC45-8013-65C8A521D2A4}"/>
                  </a:ext>
                </a:extLst>
              </p:cNvPr>
              <p:cNvSpPr>
                <a:spLocks/>
              </p:cNvSpPr>
              <p:nvPr/>
            </p:nvSpPr>
            <p:spPr bwMode="auto">
              <a:xfrm>
                <a:off x="5339" y="2337"/>
                <a:ext cx="213" cy="296"/>
              </a:xfrm>
              <a:custGeom>
                <a:avLst/>
                <a:gdLst>
                  <a:gd name="T0" fmla="*/ 212 w 213"/>
                  <a:gd name="T1" fmla="*/ 211 h 296"/>
                  <a:gd name="T2" fmla="*/ 185 w 213"/>
                  <a:gd name="T3" fmla="*/ 172 h 296"/>
                  <a:gd name="T4" fmla="*/ 147 w 213"/>
                  <a:gd name="T5" fmla="*/ 119 h 296"/>
                  <a:gd name="T6" fmla="*/ 116 w 213"/>
                  <a:gd name="T7" fmla="*/ 83 h 296"/>
                  <a:gd name="T8" fmla="*/ 87 w 213"/>
                  <a:gd name="T9" fmla="*/ 49 h 296"/>
                  <a:gd name="T10" fmla="*/ 45 w 213"/>
                  <a:gd name="T11" fmla="*/ 17 h 296"/>
                  <a:gd name="T12" fmla="*/ 18 w 213"/>
                  <a:gd name="T13" fmla="*/ 0 h 296"/>
                  <a:gd name="T14" fmla="*/ 8 w 213"/>
                  <a:gd name="T15" fmla="*/ 2 h 296"/>
                  <a:gd name="T16" fmla="*/ 0 w 213"/>
                  <a:gd name="T17" fmla="*/ 12 h 296"/>
                  <a:gd name="T18" fmla="*/ 3 w 213"/>
                  <a:gd name="T19" fmla="*/ 57 h 296"/>
                  <a:gd name="T20" fmla="*/ 19 w 213"/>
                  <a:gd name="T21" fmla="*/ 116 h 296"/>
                  <a:gd name="T22" fmla="*/ 37 w 213"/>
                  <a:gd name="T23" fmla="*/ 159 h 296"/>
                  <a:gd name="T24" fmla="*/ 60 w 213"/>
                  <a:gd name="T25" fmla="*/ 206 h 296"/>
                  <a:gd name="T26" fmla="*/ 91 w 213"/>
                  <a:gd name="T27" fmla="*/ 258 h 296"/>
                  <a:gd name="T28" fmla="*/ 104 w 213"/>
                  <a:gd name="T29" fmla="*/ 279 h 296"/>
                  <a:gd name="T30" fmla="*/ 116 w 213"/>
                  <a:gd name="T31" fmla="*/ 277 h 296"/>
                  <a:gd name="T32" fmla="*/ 130 w 213"/>
                  <a:gd name="T33" fmla="*/ 279 h 296"/>
                  <a:gd name="T34" fmla="*/ 147 w 213"/>
                  <a:gd name="T35" fmla="*/ 285 h 296"/>
                  <a:gd name="T36" fmla="*/ 169 w 213"/>
                  <a:gd name="T37" fmla="*/ 295 h 296"/>
                  <a:gd name="T38" fmla="*/ 189 w 213"/>
                  <a:gd name="T39" fmla="*/ 288 h 296"/>
                  <a:gd name="T40" fmla="*/ 195 w 213"/>
                  <a:gd name="T41" fmla="*/ 281 h 296"/>
                  <a:gd name="T42" fmla="*/ 201 w 213"/>
                  <a:gd name="T43" fmla="*/ 266 h 296"/>
                  <a:gd name="T44" fmla="*/ 200 w 213"/>
                  <a:gd name="T45" fmla="*/ 237 h 296"/>
                  <a:gd name="T46" fmla="*/ 204 w 213"/>
                  <a:gd name="T47" fmla="*/ 220 h 296"/>
                  <a:gd name="T48" fmla="*/ 212 w 213"/>
                  <a:gd name="T49" fmla="*/ 211 h 2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3"/>
                  <a:gd name="T76" fmla="*/ 0 h 296"/>
                  <a:gd name="T77" fmla="*/ 213 w 213"/>
                  <a:gd name="T78" fmla="*/ 296 h 2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3" h="296">
                    <a:moveTo>
                      <a:pt x="212" y="211"/>
                    </a:moveTo>
                    <a:lnTo>
                      <a:pt x="185" y="172"/>
                    </a:lnTo>
                    <a:lnTo>
                      <a:pt x="147" y="119"/>
                    </a:lnTo>
                    <a:lnTo>
                      <a:pt x="116" y="83"/>
                    </a:lnTo>
                    <a:lnTo>
                      <a:pt x="87" y="49"/>
                    </a:lnTo>
                    <a:lnTo>
                      <a:pt x="45" y="17"/>
                    </a:lnTo>
                    <a:lnTo>
                      <a:pt x="18" y="0"/>
                    </a:lnTo>
                    <a:lnTo>
                      <a:pt x="8" y="2"/>
                    </a:lnTo>
                    <a:lnTo>
                      <a:pt x="0" y="12"/>
                    </a:lnTo>
                    <a:lnTo>
                      <a:pt x="3" y="57"/>
                    </a:lnTo>
                    <a:lnTo>
                      <a:pt x="19" y="116"/>
                    </a:lnTo>
                    <a:lnTo>
                      <a:pt x="37" y="159"/>
                    </a:lnTo>
                    <a:lnTo>
                      <a:pt x="60" y="206"/>
                    </a:lnTo>
                    <a:lnTo>
                      <a:pt x="91" y="258"/>
                    </a:lnTo>
                    <a:lnTo>
                      <a:pt x="104" y="279"/>
                    </a:lnTo>
                    <a:lnTo>
                      <a:pt x="116" y="277"/>
                    </a:lnTo>
                    <a:lnTo>
                      <a:pt x="130" y="279"/>
                    </a:lnTo>
                    <a:lnTo>
                      <a:pt x="147" y="285"/>
                    </a:lnTo>
                    <a:lnTo>
                      <a:pt x="169" y="295"/>
                    </a:lnTo>
                    <a:lnTo>
                      <a:pt x="189" y="288"/>
                    </a:lnTo>
                    <a:lnTo>
                      <a:pt x="195" y="281"/>
                    </a:lnTo>
                    <a:lnTo>
                      <a:pt x="201" y="266"/>
                    </a:lnTo>
                    <a:lnTo>
                      <a:pt x="200" y="237"/>
                    </a:lnTo>
                    <a:lnTo>
                      <a:pt x="204" y="220"/>
                    </a:lnTo>
                    <a:lnTo>
                      <a:pt x="212" y="211"/>
                    </a:lnTo>
                  </a:path>
                </a:pathLst>
              </a:custGeom>
              <a:grpFill/>
              <a:ln w="12700" cap="rnd" cmpd="sng">
                <a:solidFill>
                  <a:srgbClr val="00B050"/>
                </a:solidFill>
                <a:prstDash val="solid"/>
                <a:round/>
                <a:headEnd/>
                <a:tailEnd/>
              </a:ln>
            </p:spPr>
            <p:txBody>
              <a:bodyPr/>
              <a:lstStyle/>
              <a:p>
                <a:endParaRPr lang="el-GR"/>
              </a:p>
            </p:txBody>
          </p:sp>
        </p:grpSp>
        <p:grpSp>
          <p:nvGrpSpPr>
            <p:cNvPr id="7" name="Group 45">
              <a:extLst>
                <a:ext uri="{FF2B5EF4-FFF2-40B4-BE49-F238E27FC236}">
                  <a16:creationId xmlns="" xmlns:a16="http://schemas.microsoft.com/office/drawing/2014/main" id="{A2743F2A-A6F4-0648-9549-A53994CC2CE7}"/>
                </a:ext>
              </a:extLst>
            </p:cNvPr>
            <p:cNvGrpSpPr>
              <a:grpSpLocks/>
            </p:cNvGrpSpPr>
            <p:nvPr/>
          </p:nvGrpSpPr>
          <p:grpSpPr bwMode="auto">
            <a:xfrm rot="21115886">
              <a:off x="5557646" y="4472521"/>
              <a:ext cx="285666" cy="555161"/>
              <a:chOff x="4734" y="2133"/>
              <a:chExt cx="298" cy="515"/>
            </a:xfrm>
          </p:grpSpPr>
          <p:sp>
            <p:nvSpPr>
              <p:cNvPr id="8" name="Freeform 42">
                <a:extLst>
                  <a:ext uri="{FF2B5EF4-FFF2-40B4-BE49-F238E27FC236}">
                    <a16:creationId xmlns="" xmlns:a16="http://schemas.microsoft.com/office/drawing/2014/main" id="{FE259CB9-51AB-924A-AB73-636F7F37E30D}"/>
                  </a:ext>
                </a:extLst>
              </p:cNvPr>
              <p:cNvSpPr>
                <a:spLocks/>
              </p:cNvSpPr>
              <p:nvPr/>
            </p:nvSpPr>
            <p:spPr bwMode="auto">
              <a:xfrm>
                <a:off x="4734" y="2455"/>
                <a:ext cx="250" cy="193"/>
              </a:xfrm>
              <a:custGeom>
                <a:avLst/>
                <a:gdLst>
                  <a:gd name="T0" fmla="*/ 57 w 250"/>
                  <a:gd name="T1" fmla="*/ 0 h 193"/>
                  <a:gd name="T2" fmla="*/ 23 w 250"/>
                  <a:gd name="T3" fmla="*/ 52 h 193"/>
                  <a:gd name="T4" fmla="*/ 9 w 250"/>
                  <a:gd name="T5" fmla="*/ 70 h 193"/>
                  <a:gd name="T6" fmla="*/ 0 w 250"/>
                  <a:gd name="T7" fmla="*/ 90 h 193"/>
                  <a:gd name="T8" fmla="*/ 0 w 250"/>
                  <a:gd name="T9" fmla="*/ 120 h 193"/>
                  <a:gd name="T10" fmla="*/ 14 w 250"/>
                  <a:gd name="T11" fmla="*/ 122 h 193"/>
                  <a:gd name="T12" fmla="*/ 12 w 250"/>
                  <a:gd name="T13" fmla="*/ 101 h 193"/>
                  <a:gd name="T14" fmla="*/ 14 w 250"/>
                  <a:gd name="T15" fmla="*/ 122 h 193"/>
                  <a:gd name="T16" fmla="*/ 25 w 250"/>
                  <a:gd name="T17" fmla="*/ 140 h 193"/>
                  <a:gd name="T18" fmla="*/ 46 w 250"/>
                  <a:gd name="T19" fmla="*/ 160 h 193"/>
                  <a:gd name="T20" fmla="*/ 61 w 250"/>
                  <a:gd name="T21" fmla="*/ 165 h 193"/>
                  <a:gd name="T22" fmla="*/ 93 w 250"/>
                  <a:gd name="T23" fmla="*/ 151 h 193"/>
                  <a:gd name="T24" fmla="*/ 114 w 250"/>
                  <a:gd name="T25" fmla="*/ 149 h 193"/>
                  <a:gd name="T26" fmla="*/ 111 w 250"/>
                  <a:gd name="T27" fmla="*/ 131 h 193"/>
                  <a:gd name="T28" fmla="*/ 116 w 250"/>
                  <a:gd name="T29" fmla="*/ 104 h 193"/>
                  <a:gd name="T30" fmla="*/ 111 w 250"/>
                  <a:gd name="T31" fmla="*/ 131 h 193"/>
                  <a:gd name="T32" fmla="*/ 114 w 250"/>
                  <a:gd name="T33" fmla="*/ 149 h 193"/>
                  <a:gd name="T34" fmla="*/ 145 w 250"/>
                  <a:gd name="T35" fmla="*/ 183 h 193"/>
                  <a:gd name="T36" fmla="*/ 154 w 250"/>
                  <a:gd name="T37" fmla="*/ 192 h 193"/>
                  <a:gd name="T38" fmla="*/ 163 w 250"/>
                  <a:gd name="T39" fmla="*/ 192 h 193"/>
                  <a:gd name="T40" fmla="*/ 218 w 250"/>
                  <a:gd name="T41" fmla="*/ 181 h 193"/>
                  <a:gd name="T42" fmla="*/ 236 w 250"/>
                  <a:gd name="T43" fmla="*/ 169 h 193"/>
                  <a:gd name="T44" fmla="*/ 245 w 250"/>
                  <a:gd name="T45" fmla="*/ 156 h 193"/>
                  <a:gd name="T46" fmla="*/ 249 w 250"/>
                  <a:gd name="T47" fmla="*/ 140 h 193"/>
                  <a:gd name="T48" fmla="*/ 245 w 250"/>
                  <a:gd name="T49" fmla="*/ 86 h 193"/>
                  <a:gd name="T50" fmla="*/ 245 w 250"/>
                  <a:gd name="T51" fmla="*/ 65 h 193"/>
                  <a:gd name="T52" fmla="*/ 247 w 250"/>
                  <a:gd name="T53" fmla="*/ 36 h 193"/>
                  <a:gd name="T54" fmla="*/ 213 w 250"/>
                  <a:gd name="T55" fmla="*/ 27 h 193"/>
                  <a:gd name="T56" fmla="*/ 193 w 250"/>
                  <a:gd name="T57" fmla="*/ 22 h 193"/>
                  <a:gd name="T58" fmla="*/ 154 w 250"/>
                  <a:gd name="T59" fmla="*/ 18 h 193"/>
                  <a:gd name="T60" fmla="*/ 82 w 250"/>
                  <a:gd name="T61" fmla="*/ 0 h 193"/>
                  <a:gd name="T62" fmla="*/ 57 w 250"/>
                  <a:gd name="T63" fmla="*/ 0 h 1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0"/>
                  <a:gd name="T97" fmla="*/ 0 h 193"/>
                  <a:gd name="T98" fmla="*/ 250 w 250"/>
                  <a:gd name="T99" fmla="*/ 193 h 1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0" h="193">
                    <a:moveTo>
                      <a:pt x="57" y="0"/>
                    </a:moveTo>
                    <a:lnTo>
                      <a:pt x="23" y="52"/>
                    </a:lnTo>
                    <a:lnTo>
                      <a:pt x="9" y="70"/>
                    </a:lnTo>
                    <a:lnTo>
                      <a:pt x="0" y="90"/>
                    </a:lnTo>
                    <a:lnTo>
                      <a:pt x="0" y="120"/>
                    </a:lnTo>
                    <a:lnTo>
                      <a:pt x="14" y="122"/>
                    </a:lnTo>
                    <a:lnTo>
                      <a:pt x="12" y="101"/>
                    </a:lnTo>
                    <a:lnTo>
                      <a:pt x="14" y="122"/>
                    </a:lnTo>
                    <a:lnTo>
                      <a:pt x="25" y="140"/>
                    </a:lnTo>
                    <a:lnTo>
                      <a:pt x="46" y="160"/>
                    </a:lnTo>
                    <a:lnTo>
                      <a:pt x="61" y="165"/>
                    </a:lnTo>
                    <a:lnTo>
                      <a:pt x="93" y="151"/>
                    </a:lnTo>
                    <a:lnTo>
                      <a:pt x="114" y="149"/>
                    </a:lnTo>
                    <a:lnTo>
                      <a:pt x="111" y="131"/>
                    </a:lnTo>
                    <a:lnTo>
                      <a:pt x="116" y="104"/>
                    </a:lnTo>
                    <a:lnTo>
                      <a:pt x="111" y="131"/>
                    </a:lnTo>
                    <a:lnTo>
                      <a:pt x="114" y="149"/>
                    </a:lnTo>
                    <a:lnTo>
                      <a:pt x="145" y="183"/>
                    </a:lnTo>
                    <a:lnTo>
                      <a:pt x="154" y="192"/>
                    </a:lnTo>
                    <a:lnTo>
                      <a:pt x="163" y="192"/>
                    </a:lnTo>
                    <a:lnTo>
                      <a:pt x="218" y="181"/>
                    </a:lnTo>
                    <a:lnTo>
                      <a:pt x="236" y="169"/>
                    </a:lnTo>
                    <a:lnTo>
                      <a:pt x="245" y="156"/>
                    </a:lnTo>
                    <a:lnTo>
                      <a:pt x="249" y="140"/>
                    </a:lnTo>
                    <a:lnTo>
                      <a:pt x="245" y="86"/>
                    </a:lnTo>
                    <a:lnTo>
                      <a:pt x="245" y="65"/>
                    </a:lnTo>
                    <a:lnTo>
                      <a:pt x="247" y="36"/>
                    </a:lnTo>
                    <a:lnTo>
                      <a:pt x="213" y="27"/>
                    </a:lnTo>
                    <a:lnTo>
                      <a:pt x="193" y="22"/>
                    </a:lnTo>
                    <a:lnTo>
                      <a:pt x="154" y="18"/>
                    </a:lnTo>
                    <a:lnTo>
                      <a:pt x="82" y="0"/>
                    </a:lnTo>
                    <a:lnTo>
                      <a:pt x="57" y="0"/>
                    </a:lnTo>
                  </a:path>
                </a:pathLst>
              </a:custGeom>
              <a:noFill/>
              <a:ln w="12700" cap="rnd" cmpd="sng">
                <a:solidFill>
                  <a:srgbClr val="00B050"/>
                </a:solidFill>
                <a:prstDash val="solid"/>
                <a:round/>
                <a:headEnd/>
                <a:tailEnd/>
              </a:ln>
            </p:spPr>
            <p:txBody>
              <a:bodyPr/>
              <a:lstStyle/>
              <a:p>
                <a:endParaRPr lang="el-GR"/>
              </a:p>
            </p:txBody>
          </p:sp>
          <p:sp>
            <p:nvSpPr>
              <p:cNvPr id="9" name="Freeform 43">
                <a:extLst>
                  <a:ext uri="{FF2B5EF4-FFF2-40B4-BE49-F238E27FC236}">
                    <a16:creationId xmlns="" xmlns:a16="http://schemas.microsoft.com/office/drawing/2014/main" id="{F722F56E-7568-D44D-8B68-2C8A5D02BCCB}"/>
                  </a:ext>
                </a:extLst>
              </p:cNvPr>
              <p:cNvSpPr>
                <a:spLocks/>
              </p:cNvSpPr>
              <p:nvPr/>
            </p:nvSpPr>
            <p:spPr bwMode="auto">
              <a:xfrm>
                <a:off x="4791" y="2153"/>
                <a:ext cx="241" cy="339"/>
              </a:xfrm>
              <a:custGeom>
                <a:avLst/>
                <a:gdLst>
                  <a:gd name="T0" fmla="*/ 190 w 241"/>
                  <a:gd name="T1" fmla="*/ 338 h 339"/>
                  <a:gd name="T2" fmla="*/ 197 w 241"/>
                  <a:gd name="T3" fmla="*/ 286 h 339"/>
                  <a:gd name="T4" fmla="*/ 211 w 241"/>
                  <a:gd name="T5" fmla="*/ 234 h 339"/>
                  <a:gd name="T6" fmla="*/ 233 w 241"/>
                  <a:gd name="T7" fmla="*/ 163 h 339"/>
                  <a:gd name="T8" fmla="*/ 240 w 241"/>
                  <a:gd name="T9" fmla="*/ 136 h 339"/>
                  <a:gd name="T10" fmla="*/ 238 w 241"/>
                  <a:gd name="T11" fmla="*/ 114 h 339"/>
                  <a:gd name="T12" fmla="*/ 224 w 241"/>
                  <a:gd name="T13" fmla="*/ 73 h 339"/>
                  <a:gd name="T14" fmla="*/ 211 w 241"/>
                  <a:gd name="T15" fmla="*/ 43 h 339"/>
                  <a:gd name="T16" fmla="*/ 192 w 241"/>
                  <a:gd name="T17" fmla="*/ 32 h 339"/>
                  <a:gd name="T18" fmla="*/ 186 w 241"/>
                  <a:gd name="T19" fmla="*/ 34 h 339"/>
                  <a:gd name="T20" fmla="*/ 177 w 241"/>
                  <a:gd name="T21" fmla="*/ 48 h 339"/>
                  <a:gd name="T22" fmla="*/ 177 w 241"/>
                  <a:gd name="T23" fmla="*/ 71 h 339"/>
                  <a:gd name="T24" fmla="*/ 181 w 241"/>
                  <a:gd name="T25" fmla="*/ 105 h 339"/>
                  <a:gd name="T26" fmla="*/ 167 w 241"/>
                  <a:gd name="T27" fmla="*/ 141 h 339"/>
                  <a:gd name="T28" fmla="*/ 143 w 241"/>
                  <a:gd name="T29" fmla="*/ 170 h 339"/>
                  <a:gd name="T30" fmla="*/ 138 w 241"/>
                  <a:gd name="T31" fmla="*/ 172 h 339"/>
                  <a:gd name="T32" fmla="*/ 129 w 241"/>
                  <a:gd name="T33" fmla="*/ 182 h 339"/>
                  <a:gd name="T34" fmla="*/ 115 w 241"/>
                  <a:gd name="T35" fmla="*/ 168 h 339"/>
                  <a:gd name="T36" fmla="*/ 109 w 241"/>
                  <a:gd name="T37" fmla="*/ 118 h 339"/>
                  <a:gd name="T38" fmla="*/ 106 w 241"/>
                  <a:gd name="T39" fmla="*/ 71 h 339"/>
                  <a:gd name="T40" fmla="*/ 109 w 241"/>
                  <a:gd name="T41" fmla="*/ 39 h 339"/>
                  <a:gd name="T42" fmla="*/ 111 w 241"/>
                  <a:gd name="T43" fmla="*/ 12 h 339"/>
                  <a:gd name="T44" fmla="*/ 100 w 241"/>
                  <a:gd name="T45" fmla="*/ 0 h 339"/>
                  <a:gd name="T46" fmla="*/ 90 w 241"/>
                  <a:gd name="T47" fmla="*/ 7 h 339"/>
                  <a:gd name="T48" fmla="*/ 66 w 241"/>
                  <a:gd name="T49" fmla="*/ 34 h 339"/>
                  <a:gd name="T50" fmla="*/ 50 w 241"/>
                  <a:gd name="T51" fmla="*/ 71 h 339"/>
                  <a:gd name="T52" fmla="*/ 47 w 241"/>
                  <a:gd name="T53" fmla="*/ 102 h 339"/>
                  <a:gd name="T54" fmla="*/ 41 w 241"/>
                  <a:gd name="T55" fmla="*/ 166 h 339"/>
                  <a:gd name="T56" fmla="*/ 38 w 241"/>
                  <a:gd name="T57" fmla="*/ 216 h 339"/>
                  <a:gd name="T58" fmla="*/ 32 w 241"/>
                  <a:gd name="T59" fmla="*/ 243 h 339"/>
                  <a:gd name="T60" fmla="*/ 0 w 241"/>
                  <a:gd name="T61" fmla="*/ 302 h 339"/>
                  <a:gd name="T62" fmla="*/ 25 w 241"/>
                  <a:gd name="T63" fmla="*/ 302 h 339"/>
                  <a:gd name="T64" fmla="*/ 97 w 241"/>
                  <a:gd name="T65" fmla="*/ 320 h 339"/>
                  <a:gd name="T66" fmla="*/ 136 w 241"/>
                  <a:gd name="T67" fmla="*/ 324 h 339"/>
                  <a:gd name="T68" fmla="*/ 156 w 241"/>
                  <a:gd name="T69" fmla="*/ 329 h 339"/>
                  <a:gd name="T70" fmla="*/ 190 w 241"/>
                  <a:gd name="T71" fmla="*/ 338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1"/>
                  <a:gd name="T109" fmla="*/ 0 h 339"/>
                  <a:gd name="T110" fmla="*/ 241 w 241"/>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1" h="339">
                    <a:moveTo>
                      <a:pt x="190" y="338"/>
                    </a:moveTo>
                    <a:lnTo>
                      <a:pt x="197" y="286"/>
                    </a:lnTo>
                    <a:lnTo>
                      <a:pt x="211" y="234"/>
                    </a:lnTo>
                    <a:lnTo>
                      <a:pt x="233" y="163"/>
                    </a:lnTo>
                    <a:lnTo>
                      <a:pt x="240" y="136"/>
                    </a:lnTo>
                    <a:lnTo>
                      <a:pt x="238" y="114"/>
                    </a:lnTo>
                    <a:lnTo>
                      <a:pt x="224" y="73"/>
                    </a:lnTo>
                    <a:lnTo>
                      <a:pt x="211" y="43"/>
                    </a:lnTo>
                    <a:lnTo>
                      <a:pt x="192" y="32"/>
                    </a:lnTo>
                    <a:lnTo>
                      <a:pt x="186" y="34"/>
                    </a:lnTo>
                    <a:lnTo>
                      <a:pt x="177" y="48"/>
                    </a:lnTo>
                    <a:lnTo>
                      <a:pt x="177" y="71"/>
                    </a:lnTo>
                    <a:lnTo>
                      <a:pt x="181" y="105"/>
                    </a:lnTo>
                    <a:lnTo>
                      <a:pt x="167" y="141"/>
                    </a:lnTo>
                    <a:lnTo>
                      <a:pt x="143" y="170"/>
                    </a:lnTo>
                    <a:lnTo>
                      <a:pt x="138" y="172"/>
                    </a:lnTo>
                    <a:lnTo>
                      <a:pt x="129" y="182"/>
                    </a:lnTo>
                    <a:lnTo>
                      <a:pt x="115" y="168"/>
                    </a:lnTo>
                    <a:lnTo>
                      <a:pt x="109" y="118"/>
                    </a:lnTo>
                    <a:lnTo>
                      <a:pt x="106" y="71"/>
                    </a:lnTo>
                    <a:lnTo>
                      <a:pt x="109" y="39"/>
                    </a:lnTo>
                    <a:lnTo>
                      <a:pt x="111" y="12"/>
                    </a:lnTo>
                    <a:lnTo>
                      <a:pt x="100" y="0"/>
                    </a:lnTo>
                    <a:lnTo>
                      <a:pt x="90" y="7"/>
                    </a:lnTo>
                    <a:lnTo>
                      <a:pt x="66" y="34"/>
                    </a:lnTo>
                    <a:lnTo>
                      <a:pt x="50" y="71"/>
                    </a:lnTo>
                    <a:lnTo>
                      <a:pt x="47" y="102"/>
                    </a:lnTo>
                    <a:lnTo>
                      <a:pt x="41" y="166"/>
                    </a:lnTo>
                    <a:lnTo>
                      <a:pt x="38" y="216"/>
                    </a:lnTo>
                    <a:lnTo>
                      <a:pt x="32" y="243"/>
                    </a:lnTo>
                    <a:lnTo>
                      <a:pt x="0" y="302"/>
                    </a:lnTo>
                    <a:lnTo>
                      <a:pt x="25" y="302"/>
                    </a:lnTo>
                    <a:lnTo>
                      <a:pt x="97" y="320"/>
                    </a:lnTo>
                    <a:lnTo>
                      <a:pt x="136" y="324"/>
                    </a:lnTo>
                    <a:lnTo>
                      <a:pt x="156" y="329"/>
                    </a:lnTo>
                    <a:lnTo>
                      <a:pt x="190" y="338"/>
                    </a:lnTo>
                  </a:path>
                </a:pathLst>
              </a:custGeom>
              <a:noFill/>
              <a:ln w="12700" cap="rnd" cmpd="sng">
                <a:solidFill>
                  <a:srgbClr val="00B050"/>
                </a:solidFill>
                <a:prstDash val="solid"/>
                <a:round/>
                <a:headEnd/>
                <a:tailEnd/>
              </a:ln>
            </p:spPr>
            <p:txBody>
              <a:bodyPr/>
              <a:lstStyle/>
              <a:p>
                <a:endParaRPr lang="el-GR"/>
              </a:p>
            </p:txBody>
          </p:sp>
          <p:sp>
            <p:nvSpPr>
              <p:cNvPr id="10" name="Freeform 44">
                <a:extLst>
                  <a:ext uri="{FF2B5EF4-FFF2-40B4-BE49-F238E27FC236}">
                    <a16:creationId xmlns="" xmlns:a16="http://schemas.microsoft.com/office/drawing/2014/main" id="{C76627EF-7AEF-A848-A051-AE048F37552B}"/>
                  </a:ext>
                </a:extLst>
              </p:cNvPr>
              <p:cNvSpPr>
                <a:spLocks/>
              </p:cNvSpPr>
              <p:nvPr/>
            </p:nvSpPr>
            <p:spPr bwMode="auto">
              <a:xfrm>
                <a:off x="4897" y="2133"/>
                <a:ext cx="76" cy="203"/>
              </a:xfrm>
              <a:custGeom>
                <a:avLst/>
                <a:gdLst>
                  <a:gd name="T0" fmla="*/ 71 w 76"/>
                  <a:gd name="T1" fmla="*/ 68 h 203"/>
                  <a:gd name="T2" fmla="*/ 71 w 76"/>
                  <a:gd name="T3" fmla="*/ 91 h 203"/>
                  <a:gd name="T4" fmla="*/ 75 w 76"/>
                  <a:gd name="T5" fmla="*/ 125 h 203"/>
                  <a:gd name="T6" fmla="*/ 61 w 76"/>
                  <a:gd name="T7" fmla="*/ 161 h 203"/>
                  <a:gd name="T8" fmla="*/ 37 w 76"/>
                  <a:gd name="T9" fmla="*/ 190 h 203"/>
                  <a:gd name="T10" fmla="*/ 32 w 76"/>
                  <a:gd name="T11" fmla="*/ 192 h 203"/>
                  <a:gd name="T12" fmla="*/ 23 w 76"/>
                  <a:gd name="T13" fmla="*/ 202 h 203"/>
                  <a:gd name="T14" fmla="*/ 9 w 76"/>
                  <a:gd name="T15" fmla="*/ 188 h 203"/>
                  <a:gd name="T16" fmla="*/ 3 w 76"/>
                  <a:gd name="T17" fmla="*/ 138 h 203"/>
                  <a:gd name="T18" fmla="*/ 0 w 76"/>
                  <a:gd name="T19" fmla="*/ 91 h 203"/>
                  <a:gd name="T20" fmla="*/ 3 w 76"/>
                  <a:gd name="T21" fmla="*/ 59 h 203"/>
                  <a:gd name="T22" fmla="*/ 12 w 76"/>
                  <a:gd name="T23" fmla="*/ 41 h 203"/>
                  <a:gd name="T24" fmla="*/ 28 w 76"/>
                  <a:gd name="T25" fmla="*/ 9 h 203"/>
                  <a:gd name="T26" fmla="*/ 43 w 76"/>
                  <a:gd name="T27" fmla="*/ 0 h 203"/>
                  <a:gd name="T28" fmla="*/ 52 w 76"/>
                  <a:gd name="T29" fmla="*/ 11 h 203"/>
                  <a:gd name="T30" fmla="*/ 57 w 76"/>
                  <a:gd name="T31" fmla="*/ 29 h 203"/>
                  <a:gd name="T32" fmla="*/ 71 w 76"/>
                  <a:gd name="T33" fmla="*/ 68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203"/>
                  <a:gd name="T53" fmla="*/ 76 w 76"/>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203">
                    <a:moveTo>
                      <a:pt x="71" y="68"/>
                    </a:moveTo>
                    <a:lnTo>
                      <a:pt x="71" y="91"/>
                    </a:lnTo>
                    <a:lnTo>
                      <a:pt x="75" y="125"/>
                    </a:lnTo>
                    <a:lnTo>
                      <a:pt x="61" y="161"/>
                    </a:lnTo>
                    <a:lnTo>
                      <a:pt x="37" y="190"/>
                    </a:lnTo>
                    <a:lnTo>
                      <a:pt x="32" y="192"/>
                    </a:lnTo>
                    <a:lnTo>
                      <a:pt x="23" y="202"/>
                    </a:lnTo>
                    <a:lnTo>
                      <a:pt x="9" y="188"/>
                    </a:lnTo>
                    <a:lnTo>
                      <a:pt x="3" y="138"/>
                    </a:lnTo>
                    <a:lnTo>
                      <a:pt x="0" y="91"/>
                    </a:lnTo>
                    <a:lnTo>
                      <a:pt x="3" y="59"/>
                    </a:lnTo>
                    <a:lnTo>
                      <a:pt x="12" y="41"/>
                    </a:lnTo>
                    <a:lnTo>
                      <a:pt x="28" y="9"/>
                    </a:lnTo>
                    <a:lnTo>
                      <a:pt x="43" y="0"/>
                    </a:lnTo>
                    <a:lnTo>
                      <a:pt x="52" y="11"/>
                    </a:lnTo>
                    <a:lnTo>
                      <a:pt x="57" y="29"/>
                    </a:lnTo>
                    <a:lnTo>
                      <a:pt x="71" y="68"/>
                    </a:lnTo>
                  </a:path>
                </a:pathLst>
              </a:custGeom>
              <a:noFill/>
              <a:ln w="12700" cap="rnd" cmpd="sng">
                <a:solidFill>
                  <a:srgbClr val="00B050"/>
                </a:solidFill>
                <a:prstDash val="solid"/>
                <a:round/>
                <a:headEnd/>
                <a:tailEnd/>
              </a:ln>
            </p:spPr>
            <p:txBody>
              <a:bodyPr/>
              <a:lstStyle/>
              <a:p>
                <a:endParaRPr lang="el-GR"/>
              </a:p>
            </p:txBody>
          </p:sp>
        </p:grpSp>
      </p:grpSp>
      <p:grpSp>
        <p:nvGrpSpPr>
          <p:cNvPr id="13" name="Group 26">
            <a:extLst>
              <a:ext uri="{FF2B5EF4-FFF2-40B4-BE49-F238E27FC236}">
                <a16:creationId xmlns="" xmlns:a16="http://schemas.microsoft.com/office/drawing/2014/main" id="{D9B53886-7D7C-4243-91F1-B08C78CC9F2B}"/>
              </a:ext>
            </a:extLst>
          </p:cNvPr>
          <p:cNvGrpSpPr>
            <a:grpSpLocks noChangeAspect="1"/>
          </p:cNvGrpSpPr>
          <p:nvPr/>
        </p:nvGrpSpPr>
        <p:grpSpPr>
          <a:xfrm>
            <a:off x="1303353" y="523363"/>
            <a:ext cx="2750640" cy="2545483"/>
            <a:chOff x="4302505" y="4056004"/>
            <a:chExt cx="2049973" cy="1897076"/>
          </a:xfrm>
        </p:grpSpPr>
        <p:sp>
          <p:nvSpPr>
            <p:cNvPr id="14" name="Freeform 13">
              <a:extLst>
                <a:ext uri="{FF2B5EF4-FFF2-40B4-BE49-F238E27FC236}">
                  <a16:creationId xmlns="" xmlns:a16="http://schemas.microsoft.com/office/drawing/2014/main" id="{D6D1549E-04AC-3545-8B1D-6F216C68FD7A}"/>
                </a:ext>
              </a:extLst>
            </p:cNvPr>
            <p:cNvSpPr>
              <a:spLocks/>
            </p:cNvSpPr>
            <p:nvPr/>
          </p:nvSpPr>
          <p:spPr bwMode="auto">
            <a:xfrm rot="21326996">
              <a:off x="4302505" y="4056004"/>
              <a:ext cx="1976241" cy="1897076"/>
            </a:xfrm>
            <a:custGeom>
              <a:avLst/>
              <a:gdLst>
                <a:gd name="T0" fmla="*/ 132 w 1182"/>
                <a:gd name="T1" fmla="*/ 88 h 1167"/>
                <a:gd name="T2" fmla="*/ 117 w 1182"/>
                <a:gd name="T3" fmla="*/ 49 h 1167"/>
                <a:gd name="T4" fmla="*/ 83 w 1182"/>
                <a:gd name="T5" fmla="*/ 6 h 1167"/>
                <a:gd name="T6" fmla="*/ 21 w 1182"/>
                <a:gd name="T7" fmla="*/ 15 h 1167"/>
                <a:gd name="T8" fmla="*/ 2 w 1182"/>
                <a:gd name="T9" fmla="*/ 78 h 1167"/>
                <a:gd name="T10" fmla="*/ 10 w 1182"/>
                <a:gd name="T11" fmla="*/ 133 h 1167"/>
                <a:gd name="T12" fmla="*/ 42 w 1182"/>
                <a:gd name="T13" fmla="*/ 229 h 1167"/>
                <a:gd name="T14" fmla="*/ 57 w 1182"/>
                <a:gd name="T15" fmla="*/ 356 h 1167"/>
                <a:gd name="T16" fmla="*/ 81 w 1182"/>
                <a:gd name="T17" fmla="*/ 488 h 1167"/>
                <a:gd name="T18" fmla="*/ 112 w 1182"/>
                <a:gd name="T19" fmla="*/ 637 h 1167"/>
                <a:gd name="T20" fmla="*/ 162 w 1182"/>
                <a:gd name="T21" fmla="*/ 747 h 1167"/>
                <a:gd name="T22" fmla="*/ 275 w 1182"/>
                <a:gd name="T23" fmla="*/ 824 h 1167"/>
                <a:gd name="T24" fmla="*/ 419 w 1182"/>
                <a:gd name="T25" fmla="*/ 898 h 1167"/>
                <a:gd name="T26" fmla="*/ 567 w 1182"/>
                <a:gd name="T27" fmla="*/ 978 h 1167"/>
                <a:gd name="T28" fmla="*/ 717 w 1182"/>
                <a:gd name="T29" fmla="*/ 1052 h 1167"/>
                <a:gd name="T30" fmla="*/ 855 w 1182"/>
                <a:gd name="T31" fmla="*/ 1125 h 1167"/>
                <a:gd name="T32" fmla="*/ 962 w 1182"/>
                <a:gd name="T33" fmla="*/ 1160 h 1167"/>
                <a:gd name="T34" fmla="*/ 1050 w 1182"/>
                <a:gd name="T35" fmla="*/ 1155 h 1167"/>
                <a:gd name="T36" fmla="*/ 1077 w 1182"/>
                <a:gd name="T37" fmla="*/ 1088 h 1167"/>
                <a:gd name="T38" fmla="*/ 1092 w 1182"/>
                <a:gd name="T39" fmla="*/ 1003 h 1167"/>
                <a:gd name="T40" fmla="*/ 1115 w 1182"/>
                <a:gd name="T41" fmla="*/ 918 h 1167"/>
                <a:gd name="T42" fmla="*/ 1144 w 1182"/>
                <a:gd name="T43" fmla="*/ 855 h 1167"/>
                <a:gd name="T44" fmla="*/ 1182 w 1182"/>
                <a:gd name="T45" fmla="*/ 792 h 11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82"/>
                <a:gd name="T70" fmla="*/ 0 h 1167"/>
                <a:gd name="T71" fmla="*/ 1182 w 1182"/>
                <a:gd name="T72" fmla="*/ 1167 h 1167"/>
                <a:gd name="connsiteX0" fmla="*/ 1117 w 10000"/>
                <a:gd name="connsiteY0" fmla="*/ 906 h 10152"/>
                <a:gd name="connsiteX1" fmla="*/ 990 w 10000"/>
                <a:gd name="connsiteY1" fmla="*/ 572 h 10152"/>
                <a:gd name="connsiteX2" fmla="*/ 702 w 10000"/>
                <a:gd name="connsiteY2" fmla="*/ 203 h 10152"/>
                <a:gd name="connsiteX3" fmla="*/ 212 w 10000"/>
                <a:gd name="connsiteY3" fmla="*/ 103 h 10152"/>
                <a:gd name="connsiteX4" fmla="*/ 17 w 10000"/>
                <a:gd name="connsiteY4" fmla="*/ 820 h 10152"/>
                <a:gd name="connsiteX5" fmla="*/ 85 w 10000"/>
                <a:gd name="connsiteY5" fmla="*/ 1292 h 10152"/>
                <a:gd name="connsiteX6" fmla="*/ 355 w 10000"/>
                <a:gd name="connsiteY6" fmla="*/ 2114 h 10152"/>
                <a:gd name="connsiteX7" fmla="*/ 482 w 10000"/>
                <a:gd name="connsiteY7" fmla="*/ 3203 h 10152"/>
                <a:gd name="connsiteX8" fmla="*/ 685 w 10000"/>
                <a:gd name="connsiteY8" fmla="*/ 4334 h 10152"/>
                <a:gd name="connsiteX9" fmla="*/ 948 w 10000"/>
                <a:gd name="connsiteY9" fmla="*/ 5610 h 10152"/>
                <a:gd name="connsiteX10" fmla="*/ 1371 w 10000"/>
                <a:gd name="connsiteY10" fmla="*/ 6553 h 10152"/>
                <a:gd name="connsiteX11" fmla="*/ 2327 w 10000"/>
                <a:gd name="connsiteY11" fmla="*/ 7213 h 10152"/>
                <a:gd name="connsiteX12" fmla="*/ 3545 w 10000"/>
                <a:gd name="connsiteY12" fmla="*/ 7847 h 10152"/>
                <a:gd name="connsiteX13" fmla="*/ 4797 w 10000"/>
                <a:gd name="connsiteY13" fmla="*/ 8532 h 10152"/>
                <a:gd name="connsiteX14" fmla="*/ 6066 w 10000"/>
                <a:gd name="connsiteY14" fmla="*/ 9167 h 10152"/>
                <a:gd name="connsiteX15" fmla="*/ 7234 w 10000"/>
                <a:gd name="connsiteY15" fmla="*/ 9792 h 10152"/>
                <a:gd name="connsiteX16" fmla="*/ 8139 w 10000"/>
                <a:gd name="connsiteY16" fmla="*/ 10092 h 10152"/>
                <a:gd name="connsiteX17" fmla="*/ 8883 w 10000"/>
                <a:gd name="connsiteY17" fmla="*/ 10049 h 10152"/>
                <a:gd name="connsiteX18" fmla="*/ 9112 w 10000"/>
                <a:gd name="connsiteY18" fmla="*/ 9475 h 10152"/>
                <a:gd name="connsiteX19" fmla="*/ 9239 w 10000"/>
                <a:gd name="connsiteY19" fmla="*/ 8747 h 10152"/>
                <a:gd name="connsiteX20" fmla="*/ 9433 w 10000"/>
                <a:gd name="connsiteY20" fmla="*/ 8018 h 10152"/>
                <a:gd name="connsiteX21" fmla="*/ 9679 w 10000"/>
                <a:gd name="connsiteY21" fmla="*/ 7478 h 10152"/>
                <a:gd name="connsiteX22" fmla="*/ 10000 w 10000"/>
                <a:gd name="connsiteY22" fmla="*/ 6939 h 10152"/>
                <a:gd name="connsiteX0" fmla="*/ 1117 w 10000"/>
                <a:gd name="connsiteY0" fmla="*/ 933 h 10179"/>
                <a:gd name="connsiteX1" fmla="*/ 990 w 10000"/>
                <a:gd name="connsiteY1" fmla="*/ 599 h 10179"/>
                <a:gd name="connsiteX2" fmla="*/ 813 w 10000"/>
                <a:gd name="connsiteY2" fmla="*/ 78 h 10179"/>
                <a:gd name="connsiteX3" fmla="*/ 212 w 10000"/>
                <a:gd name="connsiteY3" fmla="*/ 130 h 10179"/>
                <a:gd name="connsiteX4" fmla="*/ 17 w 10000"/>
                <a:gd name="connsiteY4" fmla="*/ 847 h 10179"/>
                <a:gd name="connsiteX5" fmla="*/ 85 w 10000"/>
                <a:gd name="connsiteY5" fmla="*/ 1319 h 10179"/>
                <a:gd name="connsiteX6" fmla="*/ 355 w 10000"/>
                <a:gd name="connsiteY6" fmla="*/ 2141 h 10179"/>
                <a:gd name="connsiteX7" fmla="*/ 482 w 10000"/>
                <a:gd name="connsiteY7" fmla="*/ 3230 h 10179"/>
                <a:gd name="connsiteX8" fmla="*/ 685 w 10000"/>
                <a:gd name="connsiteY8" fmla="*/ 4361 h 10179"/>
                <a:gd name="connsiteX9" fmla="*/ 948 w 10000"/>
                <a:gd name="connsiteY9" fmla="*/ 5637 h 10179"/>
                <a:gd name="connsiteX10" fmla="*/ 1371 w 10000"/>
                <a:gd name="connsiteY10" fmla="*/ 6580 h 10179"/>
                <a:gd name="connsiteX11" fmla="*/ 2327 w 10000"/>
                <a:gd name="connsiteY11" fmla="*/ 7240 h 10179"/>
                <a:gd name="connsiteX12" fmla="*/ 3545 w 10000"/>
                <a:gd name="connsiteY12" fmla="*/ 7874 h 10179"/>
                <a:gd name="connsiteX13" fmla="*/ 4797 w 10000"/>
                <a:gd name="connsiteY13" fmla="*/ 8559 h 10179"/>
                <a:gd name="connsiteX14" fmla="*/ 6066 w 10000"/>
                <a:gd name="connsiteY14" fmla="*/ 9194 h 10179"/>
                <a:gd name="connsiteX15" fmla="*/ 7234 w 10000"/>
                <a:gd name="connsiteY15" fmla="*/ 9819 h 10179"/>
                <a:gd name="connsiteX16" fmla="*/ 8139 w 10000"/>
                <a:gd name="connsiteY16" fmla="*/ 10119 h 10179"/>
                <a:gd name="connsiteX17" fmla="*/ 8883 w 10000"/>
                <a:gd name="connsiteY17" fmla="*/ 10076 h 10179"/>
                <a:gd name="connsiteX18" fmla="*/ 9112 w 10000"/>
                <a:gd name="connsiteY18" fmla="*/ 9502 h 10179"/>
                <a:gd name="connsiteX19" fmla="*/ 9239 w 10000"/>
                <a:gd name="connsiteY19" fmla="*/ 8774 h 10179"/>
                <a:gd name="connsiteX20" fmla="*/ 9433 w 10000"/>
                <a:gd name="connsiteY20" fmla="*/ 8045 h 10179"/>
                <a:gd name="connsiteX21" fmla="*/ 9679 w 10000"/>
                <a:gd name="connsiteY21" fmla="*/ 7505 h 10179"/>
                <a:gd name="connsiteX22" fmla="*/ 10000 w 10000"/>
                <a:gd name="connsiteY22" fmla="*/ 6966 h 10179"/>
                <a:gd name="connsiteX0" fmla="*/ 1117 w 10000"/>
                <a:gd name="connsiteY0" fmla="*/ 931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8 w 10003"/>
                <a:gd name="connsiteY0" fmla="*/ 1108 h 10211"/>
                <a:gd name="connsiteX1" fmla="*/ 1118 w 10003"/>
                <a:gd name="connsiteY1" fmla="*/ 561 h 10211"/>
                <a:gd name="connsiteX2" fmla="*/ 816 w 10003"/>
                <a:gd name="connsiteY2" fmla="*/ 110 h 10211"/>
                <a:gd name="connsiteX3" fmla="*/ 215 w 10003"/>
                <a:gd name="connsiteY3" fmla="*/ 162 h 10211"/>
                <a:gd name="connsiteX4" fmla="*/ 20 w 10003"/>
                <a:gd name="connsiteY4" fmla="*/ 879 h 10211"/>
                <a:gd name="connsiteX5" fmla="*/ 88 w 10003"/>
                <a:gd name="connsiteY5" fmla="*/ 1351 h 10211"/>
                <a:gd name="connsiteX6" fmla="*/ 358 w 10003"/>
                <a:gd name="connsiteY6" fmla="*/ 2173 h 10211"/>
                <a:gd name="connsiteX7" fmla="*/ 485 w 10003"/>
                <a:gd name="connsiteY7" fmla="*/ 3262 h 10211"/>
                <a:gd name="connsiteX8" fmla="*/ 688 w 10003"/>
                <a:gd name="connsiteY8" fmla="*/ 4393 h 10211"/>
                <a:gd name="connsiteX9" fmla="*/ 951 w 10003"/>
                <a:gd name="connsiteY9" fmla="*/ 5669 h 10211"/>
                <a:gd name="connsiteX10" fmla="*/ 1374 w 10003"/>
                <a:gd name="connsiteY10" fmla="*/ 6612 h 10211"/>
                <a:gd name="connsiteX11" fmla="*/ 2330 w 10003"/>
                <a:gd name="connsiteY11" fmla="*/ 7272 h 10211"/>
                <a:gd name="connsiteX12" fmla="*/ 3548 w 10003"/>
                <a:gd name="connsiteY12" fmla="*/ 7906 h 10211"/>
                <a:gd name="connsiteX13" fmla="*/ 4800 w 10003"/>
                <a:gd name="connsiteY13" fmla="*/ 8591 h 10211"/>
                <a:gd name="connsiteX14" fmla="*/ 6069 w 10003"/>
                <a:gd name="connsiteY14" fmla="*/ 9226 h 10211"/>
                <a:gd name="connsiteX15" fmla="*/ 7237 w 10003"/>
                <a:gd name="connsiteY15" fmla="*/ 9851 h 10211"/>
                <a:gd name="connsiteX16" fmla="*/ 8142 w 10003"/>
                <a:gd name="connsiteY16" fmla="*/ 10151 h 10211"/>
                <a:gd name="connsiteX17" fmla="*/ 8886 w 10003"/>
                <a:gd name="connsiteY17" fmla="*/ 10108 h 10211"/>
                <a:gd name="connsiteX18" fmla="*/ 9115 w 10003"/>
                <a:gd name="connsiteY18" fmla="*/ 9534 h 10211"/>
                <a:gd name="connsiteX19" fmla="*/ 9242 w 10003"/>
                <a:gd name="connsiteY19" fmla="*/ 8806 h 10211"/>
                <a:gd name="connsiteX20" fmla="*/ 9436 w 10003"/>
                <a:gd name="connsiteY20" fmla="*/ 8077 h 10211"/>
                <a:gd name="connsiteX21" fmla="*/ 9682 w 10003"/>
                <a:gd name="connsiteY21" fmla="*/ 7537 h 10211"/>
                <a:gd name="connsiteX22" fmla="*/ 10003 w 10003"/>
                <a:gd name="connsiteY22" fmla="*/ 6998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682 w 10176"/>
                <a:gd name="connsiteY21" fmla="*/ 7537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506 w 10176"/>
                <a:gd name="connsiteY20" fmla="*/ 8203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811 w 10176"/>
                <a:gd name="connsiteY20" fmla="*/ 7668 h 10211"/>
                <a:gd name="connsiteX21" fmla="*/ 10176 w 10176"/>
                <a:gd name="connsiteY21"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811 w 10176"/>
                <a:gd name="connsiteY19" fmla="*/ 7668 h 10240"/>
                <a:gd name="connsiteX20" fmla="*/ 10176 w 10176"/>
                <a:gd name="connsiteY20" fmla="*/ 7072 h 10240"/>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491 w 10176"/>
                <a:gd name="connsiteY19" fmla="*/ 8206 h 10240"/>
                <a:gd name="connsiteX20" fmla="*/ 10176 w 10176"/>
                <a:gd name="connsiteY20" fmla="*/ 7072 h 10240"/>
                <a:gd name="connsiteX0" fmla="*/ 1148 w 10135"/>
                <a:gd name="connsiteY0" fmla="*/ 1108 h 10240"/>
                <a:gd name="connsiteX1" fmla="*/ 1118 w 10135"/>
                <a:gd name="connsiteY1" fmla="*/ 561 h 10240"/>
                <a:gd name="connsiteX2" fmla="*/ 816 w 10135"/>
                <a:gd name="connsiteY2" fmla="*/ 110 h 10240"/>
                <a:gd name="connsiteX3" fmla="*/ 215 w 10135"/>
                <a:gd name="connsiteY3" fmla="*/ 162 h 10240"/>
                <a:gd name="connsiteX4" fmla="*/ 20 w 10135"/>
                <a:gd name="connsiteY4" fmla="*/ 879 h 10240"/>
                <a:gd name="connsiteX5" fmla="*/ 88 w 10135"/>
                <a:gd name="connsiteY5" fmla="*/ 1351 h 10240"/>
                <a:gd name="connsiteX6" fmla="*/ 358 w 10135"/>
                <a:gd name="connsiteY6" fmla="*/ 2173 h 10240"/>
                <a:gd name="connsiteX7" fmla="*/ 485 w 10135"/>
                <a:gd name="connsiteY7" fmla="*/ 3262 h 10240"/>
                <a:gd name="connsiteX8" fmla="*/ 688 w 10135"/>
                <a:gd name="connsiteY8" fmla="*/ 4393 h 10240"/>
                <a:gd name="connsiteX9" fmla="*/ 951 w 10135"/>
                <a:gd name="connsiteY9" fmla="*/ 5669 h 10240"/>
                <a:gd name="connsiteX10" fmla="*/ 1374 w 10135"/>
                <a:gd name="connsiteY10" fmla="*/ 6612 h 10240"/>
                <a:gd name="connsiteX11" fmla="*/ 2330 w 10135"/>
                <a:gd name="connsiteY11" fmla="*/ 7272 h 10240"/>
                <a:gd name="connsiteX12" fmla="*/ 3548 w 10135"/>
                <a:gd name="connsiteY12" fmla="*/ 7906 h 10240"/>
                <a:gd name="connsiteX13" fmla="*/ 4800 w 10135"/>
                <a:gd name="connsiteY13" fmla="*/ 8591 h 10240"/>
                <a:gd name="connsiteX14" fmla="*/ 6069 w 10135"/>
                <a:gd name="connsiteY14" fmla="*/ 9226 h 10240"/>
                <a:gd name="connsiteX15" fmla="*/ 7237 w 10135"/>
                <a:gd name="connsiteY15" fmla="*/ 9851 h 10240"/>
                <a:gd name="connsiteX16" fmla="*/ 8142 w 10135"/>
                <a:gd name="connsiteY16" fmla="*/ 10151 h 10240"/>
                <a:gd name="connsiteX17" fmla="*/ 8886 w 10135"/>
                <a:gd name="connsiteY17" fmla="*/ 10108 h 10240"/>
                <a:gd name="connsiteX18" fmla="*/ 9228 w 10135"/>
                <a:gd name="connsiteY18" fmla="*/ 9362 h 10240"/>
                <a:gd name="connsiteX19" fmla="*/ 9491 w 10135"/>
                <a:gd name="connsiteY19" fmla="*/ 8206 h 10240"/>
                <a:gd name="connsiteX20" fmla="*/ 10135 w 10135"/>
                <a:gd name="connsiteY20" fmla="*/ 7089 h 1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35" h="10240">
                  <a:moveTo>
                    <a:pt x="1148" y="1108"/>
                  </a:moveTo>
                  <a:cubicBezTo>
                    <a:pt x="1131" y="1057"/>
                    <a:pt x="1173" y="727"/>
                    <a:pt x="1118" y="561"/>
                  </a:cubicBezTo>
                  <a:cubicBezTo>
                    <a:pt x="1063" y="395"/>
                    <a:pt x="966" y="176"/>
                    <a:pt x="816" y="110"/>
                  </a:cubicBezTo>
                  <a:cubicBezTo>
                    <a:pt x="666" y="44"/>
                    <a:pt x="430" y="0"/>
                    <a:pt x="215" y="162"/>
                  </a:cubicBezTo>
                  <a:cubicBezTo>
                    <a:pt x="0" y="324"/>
                    <a:pt x="37" y="708"/>
                    <a:pt x="20" y="879"/>
                  </a:cubicBezTo>
                  <a:cubicBezTo>
                    <a:pt x="3" y="1051"/>
                    <a:pt x="28" y="1136"/>
                    <a:pt x="88" y="1351"/>
                  </a:cubicBezTo>
                  <a:cubicBezTo>
                    <a:pt x="147" y="1565"/>
                    <a:pt x="291" y="1856"/>
                    <a:pt x="358" y="2173"/>
                  </a:cubicBezTo>
                  <a:cubicBezTo>
                    <a:pt x="426" y="2490"/>
                    <a:pt x="434" y="2893"/>
                    <a:pt x="485" y="3262"/>
                  </a:cubicBezTo>
                  <a:cubicBezTo>
                    <a:pt x="536" y="3630"/>
                    <a:pt x="612" y="3990"/>
                    <a:pt x="688" y="4393"/>
                  </a:cubicBezTo>
                  <a:cubicBezTo>
                    <a:pt x="764" y="4795"/>
                    <a:pt x="832" y="5301"/>
                    <a:pt x="951" y="5669"/>
                  </a:cubicBezTo>
                  <a:cubicBezTo>
                    <a:pt x="1069" y="6038"/>
                    <a:pt x="1145" y="6346"/>
                    <a:pt x="1374" y="6612"/>
                  </a:cubicBezTo>
                  <a:cubicBezTo>
                    <a:pt x="1602" y="6878"/>
                    <a:pt x="1966" y="7058"/>
                    <a:pt x="2330" y="7272"/>
                  </a:cubicBezTo>
                  <a:cubicBezTo>
                    <a:pt x="2693" y="7486"/>
                    <a:pt x="3133" y="7683"/>
                    <a:pt x="3548" y="7906"/>
                  </a:cubicBezTo>
                  <a:cubicBezTo>
                    <a:pt x="3962" y="8129"/>
                    <a:pt x="4377" y="8369"/>
                    <a:pt x="4800" y="8591"/>
                  </a:cubicBezTo>
                  <a:cubicBezTo>
                    <a:pt x="5223" y="8814"/>
                    <a:pt x="5663" y="9020"/>
                    <a:pt x="6069" y="9226"/>
                  </a:cubicBezTo>
                  <a:cubicBezTo>
                    <a:pt x="6475" y="9431"/>
                    <a:pt x="6890" y="9697"/>
                    <a:pt x="7237" y="9851"/>
                  </a:cubicBezTo>
                  <a:cubicBezTo>
                    <a:pt x="7583" y="10005"/>
                    <a:pt x="7871" y="10108"/>
                    <a:pt x="8142" y="10151"/>
                  </a:cubicBezTo>
                  <a:cubicBezTo>
                    <a:pt x="8412" y="10194"/>
                    <a:pt x="8705" y="10240"/>
                    <a:pt x="8886" y="10108"/>
                  </a:cubicBezTo>
                  <a:cubicBezTo>
                    <a:pt x="9067" y="9976"/>
                    <a:pt x="9127" y="9679"/>
                    <a:pt x="9228" y="9362"/>
                  </a:cubicBezTo>
                  <a:cubicBezTo>
                    <a:pt x="9329" y="9045"/>
                    <a:pt x="9314" y="8616"/>
                    <a:pt x="9491" y="8206"/>
                  </a:cubicBezTo>
                  <a:cubicBezTo>
                    <a:pt x="9603" y="8018"/>
                    <a:pt x="10067" y="7200"/>
                    <a:pt x="10135" y="7089"/>
                  </a:cubicBezTo>
                </a:path>
              </a:pathLst>
            </a:custGeom>
            <a:noFill/>
            <a:ln w="12700" cap="flat" cmpd="sng">
              <a:solidFill>
                <a:srgbClr val="00B050"/>
              </a:solidFill>
              <a:prstDash val="solid"/>
              <a:round/>
              <a:headEnd type="none" w="sm" len="sm"/>
              <a:tailEnd type="none" w="sm" len="sm"/>
            </a:ln>
          </p:spPr>
          <p:txBody>
            <a:bodyPr/>
            <a:lstStyle/>
            <a:p>
              <a:endParaRPr lang="el-GR"/>
            </a:p>
          </p:txBody>
        </p:sp>
        <p:grpSp>
          <p:nvGrpSpPr>
            <p:cNvPr id="15" name="Group 41">
              <a:extLst>
                <a:ext uri="{FF2B5EF4-FFF2-40B4-BE49-F238E27FC236}">
                  <a16:creationId xmlns="" xmlns:a16="http://schemas.microsoft.com/office/drawing/2014/main" id="{F2B4E655-55D6-EB4F-9019-A4E67D72DCFA}"/>
                </a:ext>
              </a:extLst>
            </p:cNvPr>
            <p:cNvGrpSpPr>
              <a:grpSpLocks/>
            </p:cNvGrpSpPr>
            <p:nvPr/>
          </p:nvGrpSpPr>
          <p:grpSpPr bwMode="auto">
            <a:xfrm rot="342526">
              <a:off x="6093793" y="5036634"/>
              <a:ext cx="258685" cy="490141"/>
              <a:chOff x="5201" y="2764"/>
              <a:chExt cx="278" cy="468"/>
            </a:xfrm>
          </p:grpSpPr>
          <p:sp>
            <p:nvSpPr>
              <p:cNvPr id="19" name="Freeform 39">
                <a:extLst>
                  <a:ext uri="{FF2B5EF4-FFF2-40B4-BE49-F238E27FC236}">
                    <a16:creationId xmlns="" xmlns:a16="http://schemas.microsoft.com/office/drawing/2014/main" id="{D2AEABBE-1509-FA44-8742-DE9BFA98E086}"/>
                  </a:ext>
                </a:extLst>
              </p:cNvPr>
              <p:cNvSpPr>
                <a:spLocks/>
              </p:cNvSpPr>
              <p:nvPr/>
            </p:nvSpPr>
            <p:spPr bwMode="auto">
              <a:xfrm>
                <a:off x="5312" y="2764"/>
                <a:ext cx="167" cy="225"/>
              </a:xfrm>
              <a:custGeom>
                <a:avLst/>
                <a:gdLst>
                  <a:gd name="T0" fmla="*/ 118 w 167"/>
                  <a:gd name="T1" fmla="*/ 224 h 225"/>
                  <a:gd name="T2" fmla="*/ 136 w 167"/>
                  <a:gd name="T3" fmla="*/ 197 h 225"/>
                  <a:gd name="T4" fmla="*/ 145 w 167"/>
                  <a:gd name="T5" fmla="*/ 177 h 225"/>
                  <a:gd name="T6" fmla="*/ 152 w 167"/>
                  <a:gd name="T7" fmla="*/ 163 h 225"/>
                  <a:gd name="T8" fmla="*/ 163 w 167"/>
                  <a:gd name="T9" fmla="*/ 107 h 225"/>
                  <a:gd name="T10" fmla="*/ 166 w 167"/>
                  <a:gd name="T11" fmla="*/ 34 h 225"/>
                  <a:gd name="T12" fmla="*/ 163 w 167"/>
                  <a:gd name="T13" fmla="*/ 16 h 225"/>
                  <a:gd name="T14" fmla="*/ 154 w 167"/>
                  <a:gd name="T15" fmla="*/ 5 h 225"/>
                  <a:gd name="T16" fmla="*/ 141 w 167"/>
                  <a:gd name="T17" fmla="*/ 0 h 225"/>
                  <a:gd name="T18" fmla="*/ 127 w 167"/>
                  <a:gd name="T19" fmla="*/ 14 h 225"/>
                  <a:gd name="T20" fmla="*/ 118 w 167"/>
                  <a:gd name="T21" fmla="*/ 39 h 225"/>
                  <a:gd name="T22" fmla="*/ 111 w 167"/>
                  <a:gd name="T23" fmla="*/ 57 h 225"/>
                  <a:gd name="T24" fmla="*/ 93 w 167"/>
                  <a:gd name="T25" fmla="*/ 80 h 225"/>
                  <a:gd name="T26" fmla="*/ 73 w 167"/>
                  <a:gd name="T27" fmla="*/ 93 h 225"/>
                  <a:gd name="T28" fmla="*/ 39 w 167"/>
                  <a:gd name="T29" fmla="*/ 116 h 225"/>
                  <a:gd name="T30" fmla="*/ 21 w 167"/>
                  <a:gd name="T31" fmla="*/ 125 h 225"/>
                  <a:gd name="T32" fmla="*/ 12 w 167"/>
                  <a:gd name="T33" fmla="*/ 138 h 225"/>
                  <a:gd name="T34" fmla="*/ 0 w 167"/>
                  <a:gd name="T35" fmla="*/ 168 h 225"/>
                  <a:gd name="T36" fmla="*/ 9 w 167"/>
                  <a:gd name="T37" fmla="*/ 172 h 225"/>
                  <a:gd name="T38" fmla="*/ 23 w 167"/>
                  <a:gd name="T39" fmla="*/ 172 h 225"/>
                  <a:gd name="T40" fmla="*/ 62 w 167"/>
                  <a:gd name="T41" fmla="*/ 159 h 225"/>
                  <a:gd name="T42" fmla="*/ 75 w 167"/>
                  <a:gd name="T43" fmla="*/ 152 h 225"/>
                  <a:gd name="T44" fmla="*/ 89 w 167"/>
                  <a:gd name="T45" fmla="*/ 152 h 225"/>
                  <a:gd name="T46" fmla="*/ 98 w 167"/>
                  <a:gd name="T47" fmla="*/ 161 h 225"/>
                  <a:gd name="T48" fmla="*/ 105 w 167"/>
                  <a:gd name="T49" fmla="*/ 197 h 225"/>
                  <a:gd name="T50" fmla="*/ 111 w 167"/>
                  <a:gd name="T51" fmla="*/ 213 h 225"/>
                  <a:gd name="T52" fmla="*/ 118 w 167"/>
                  <a:gd name="T53" fmla="*/ 224 h 2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
                  <a:gd name="T82" fmla="*/ 0 h 225"/>
                  <a:gd name="T83" fmla="*/ 167 w 167"/>
                  <a:gd name="T84" fmla="*/ 225 h 2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 h="225">
                    <a:moveTo>
                      <a:pt x="118" y="224"/>
                    </a:moveTo>
                    <a:lnTo>
                      <a:pt x="136" y="197"/>
                    </a:lnTo>
                    <a:lnTo>
                      <a:pt x="145" y="177"/>
                    </a:lnTo>
                    <a:lnTo>
                      <a:pt x="152" y="163"/>
                    </a:lnTo>
                    <a:lnTo>
                      <a:pt x="163" y="107"/>
                    </a:lnTo>
                    <a:lnTo>
                      <a:pt x="166" y="34"/>
                    </a:lnTo>
                    <a:lnTo>
                      <a:pt x="163" y="16"/>
                    </a:lnTo>
                    <a:lnTo>
                      <a:pt x="154" y="5"/>
                    </a:lnTo>
                    <a:lnTo>
                      <a:pt x="141" y="0"/>
                    </a:lnTo>
                    <a:lnTo>
                      <a:pt x="127" y="14"/>
                    </a:lnTo>
                    <a:lnTo>
                      <a:pt x="118" y="39"/>
                    </a:lnTo>
                    <a:lnTo>
                      <a:pt x="111" y="57"/>
                    </a:lnTo>
                    <a:lnTo>
                      <a:pt x="93" y="80"/>
                    </a:lnTo>
                    <a:lnTo>
                      <a:pt x="73" y="93"/>
                    </a:lnTo>
                    <a:lnTo>
                      <a:pt x="39" y="116"/>
                    </a:lnTo>
                    <a:lnTo>
                      <a:pt x="21" y="125"/>
                    </a:lnTo>
                    <a:lnTo>
                      <a:pt x="12" y="138"/>
                    </a:lnTo>
                    <a:lnTo>
                      <a:pt x="0" y="168"/>
                    </a:lnTo>
                    <a:lnTo>
                      <a:pt x="9" y="172"/>
                    </a:lnTo>
                    <a:lnTo>
                      <a:pt x="23" y="172"/>
                    </a:lnTo>
                    <a:lnTo>
                      <a:pt x="62" y="159"/>
                    </a:lnTo>
                    <a:lnTo>
                      <a:pt x="75" y="152"/>
                    </a:lnTo>
                    <a:lnTo>
                      <a:pt x="89" y="152"/>
                    </a:lnTo>
                    <a:lnTo>
                      <a:pt x="98" y="161"/>
                    </a:lnTo>
                    <a:lnTo>
                      <a:pt x="105" y="197"/>
                    </a:lnTo>
                    <a:lnTo>
                      <a:pt x="111" y="213"/>
                    </a:lnTo>
                    <a:lnTo>
                      <a:pt x="118" y="224"/>
                    </a:lnTo>
                  </a:path>
                </a:pathLst>
              </a:custGeom>
              <a:noFill/>
              <a:ln w="12700" cap="rnd" cmpd="sng">
                <a:solidFill>
                  <a:srgbClr val="00B050"/>
                </a:solidFill>
                <a:prstDash val="solid"/>
                <a:round/>
                <a:headEnd/>
                <a:tailEnd/>
              </a:ln>
            </p:spPr>
            <p:txBody>
              <a:bodyPr/>
              <a:lstStyle/>
              <a:p>
                <a:endParaRPr lang="el-GR"/>
              </a:p>
            </p:txBody>
          </p:sp>
          <p:sp>
            <p:nvSpPr>
              <p:cNvPr id="20" name="Freeform 40">
                <a:extLst>
                  <a:ext uri="{FF2B5EF4-FFF2-40B4-BE49-F238E27FC236}">
                    <a16:creationId xmlns="" xmlns:a16="http://schemas.microsoft.com/office/drawing/2014/main" id="{D06FF9B0-7F09-8C40-87AB-302FD72C65B2}"/>
                  </a:ext>
                </a:extLst>
              </p:cNvPr>
              <p:cNvSpPr>
                <a:spLocks/>
              </p:cNvSpPr>
              <p:nvPr/>
            </p:nvSpPr>
            <p:spPr bwMode="auto">
              <a:xfrm>
                <a:off x="5201" y="2916"/>
                <a:ext cx="230" cy="316"/>
              </a:xfrm>
              <a:custGeom>
                <a:avLst/>
                <a:gdLst>
                  <a:gd name="T0" fmla="*/ 111 w 230"/>
                  <a:gd name="T1" fmla="*/ 16 h 316"/>
                  <a:gd name="T2" fmla="*/ 80 w 230"/>
                  <a:gd name="T3" fmla="*/ 72 h 316"/>
                  <a:gd name="T4" fmla="*/ 62 w 230"/>
                  <a:gd name="T5" fmla="*/ 111 h 316"/>
                  <a:gd name="T6" fmla="*/ 19 w 230"/>
                  <a:gd name="T7" fmla="*/ 197 h 316"/>
                  <a:gd name="T8" fmla="*/ 5 w 230"/>
                  <a:gd name="T9" fmla="*/ 251 h 316"/>
                  <a:gd name="T10" fmla="*/ 0 w 230"/>
                  <a:gd name="T11" fmla="*/ 285 h 316"/>
                  <a:gd name="T12" fmla="*/ 5 w 230"/>
                  <a:gd name="T13" fmla="*/ 301 h 316"/>
                  <a:gd name="T14" fmla="*/ 12 w 230"/>
                  <a:gd name="T15" fmla="*/ 310 h 316"/>
                  <a:gd name="T16" fmla="*/ 23 w 230"/>
                  <a:gd name="T17" fmla="*/ 315 h 316"/>
                  <a:gd name="T18" fmla="*/ 41 w 230"/>
                  <a:gd name="T19" fmla="*/ 315 h 316"/>
                  <a:gd name="T20" fmla="*/ 62 w 230"/>
                  <a:gd name="T21" fmla="*/ 299 h 316"/>
                  <a:gd name="T22" fmla="*/ 98 w 230"/>
                  <a:gd name="T23" fmla="*/ 269 h 316"/>
                  <a:gd name="T24" fmla="*/ 116 w 230"/>
                  <a:gd name="T25" fmla="*/ 249 h 316"/>
                  <a:gd name="T26" fmla="*/ 141 w 230"/>
                  <a:gd name="T27" fmla="*/ 213 h 316"/>
                  <a:gd name="T28" fmla="*/ 168 w 230"/>
                  <a:gd name="T29" fmla="*/ 172 h 316"/>
                  <a:gd name="T30" fmla="*/ 229 w 230"/>
                  <a:gd name="T31" fmla="*/ 72 h 316"/>
                  <a:gd name="T32" fmla="*/ 222 w 230"/>
                  <a:gd name="T33" fmla="*/ 61 h 316"/>
                  <a:gd name="T34" fmla="*/ 216 w 230"/>
                  <a:gd name="T35" fmla="*/ 45 h 316"/>
                  <a:gd name="T36" fmla="*/ 209 w 230"/>
                  <a:gd name="T37" fmla="*/ 9 h 316"/>
                  <a:gd name="T38" fmla="*/ 200 w 230"/>
                  <a:gd name="T39" fmla="*/ 0 h 316"/>
                  <a:gd name="T40" fmla="*/ 186 w 230"/>
                  <a:gd name="T41" fmla="*/ 0 h 316"/>
                  <a:gd name="T42" fmla="*/ 173 w 230"/>
                  <a:gd name="T43" fmla="*/ 7 h 316"/>
                  <a:gd name="T44" fmla="*/ 134 w 230"/>
                  <a:gd name="T45" fmla="*/ 20 h 316"/>
                  <a:gd name="T46" fmla="*/ 120 w 230"/>
                  <a:gd name="T47" fmla="*/ 20 h 316"/>
                  <a:gd name="T48" fmla="*/ 111 w 230"/>
                  <a:gd name="T49" fmla="*/ 16 h 3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0"/>
                  <a:gd name="T76" fmla="*/ 0 h 316"/>
                  <a:gd name="T77" fmla="*/ 230 w 230"/>
                  <a:gd name="T78" fmla="*/ 316 h 3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0" h="316">
                    <a:moveTo>
                      <a:pt x="111" y="16"/>
                    </a:moveTo>
                    <a:lnTo>
                      <a:pt x="80" y="72"/>
                    </a:lnTo>
                    <a:lnTo>
                      <a:pt x="62" y="111"/>
                    </a:lnTo>
                    <a:lnTo>
                      <a:pt x="19" y="197"/>
                    </a:lnTo>
                    <a:lnTo>
                      <a:pt x="5" y="251"/>
                    </a:lnTo>
                    <a:lnTo>
                      <a:pt x="0" y="285"/>
                    </a:lnTo>
                    <a:lnTo>
                      <a:pt x="5" y="301"/>
                    </a:lnTo>
                    <a:lnTo>
                      <a:pt x="12" y="310"/>
                    </a:lnTo>
                    <a:lnTo>
                      <a:pt x="23" y="315"/>
                    </a:lnTo>
                    <a:lnTo>
                      <a:pt x="41" y="315"/>
                    </a:lnTo>
                    <a:lnTo>
                      <a:pt x="62" y="299"/>
                    </a:lnTo>
                    <a:lnTo>
                      <a:pt x="98" y="269"/>
                    </a:lnTo>
                    <a:lnTo>
                      <a:pt x="116" y="249"/>
                    </a:lnTo>
                    <a:lnTo>
                      <a:pt x="141" y="213"/>
                    </a:lnTo>
                    <a:lnTo>
                      <a:pt x="168" y="172"/>
                    </a:lnTo>
                    <a:lnTo>
                      <a:pt x="229" y="72"/>
                    </a:lnTo>
                    <a:lnTo>
                      <a:pt x="222" y="61"/>
                    </a:lnTo>
                    <a:lnTo>
                      <a:pt x="216" y="45"/>
                    </a:lnTo>
                    <a:lnTo>
                      <a:pt x="209" y="9"/>
                    </a:lnTo>
                    <a:lnTo>
                      <a:pt x="200" y="0"/>
                    </a:lnTo>
                    <a:lnTo>
                      <a:pt x="186" y="0"/>
                    </a:lnTo>
                    <a:lnTo>
                      <a:pt x="173" y="7"/>
                    </a:lnTo>
                    <a:lnTo>
                      <a:pt x="134" y="20"/>
                    </a:lnTo>
                    <a:lnTo>
                      <a:pt x="120" y="20"/>
                    </a:lnTo>
                    <a:lnTo>
                      <a:pt x="111" y="16"/>
                    </a:lnTo>
                  </a:path>
                </a:pathLst>
              </a:custGeom>
              <a:noFill/>
              <a:ln w="12700" cap="rnd" cmpd="sng">
                <a:solidFill>
                  <a:srgbClr val="00B050"/>
                </a:solidFill>
                <a:prstDash val="solid"/>
                <a:round/>
                <a:headEnd/>
                <a:tailEnd/>
              </a:ln>
            </p:spPr>
            <p:txBody>
              <a:bodyPr/>
              <a:lstStyle/>
              <a:p>
                <a:endParaRPr lang="el-GR"/>
              </a:p>
            </p:txBody>
          </p:sp>
        </p:grpSp>
        <p:grpSp>
          <p:nvGrpSpPr>
            <p:cNvPr id="16" name="Group 42">
              <a:extLst>
                <a:ext uri="{FF2B5EF4-FFF2-40B4-BE49-F238E27FC236}">
                  <a16:creationId xmlns="" xmlns:a16="http://schemas.microsoft.com/office/drawing/2014/main" id="{477CB23A-0B2E-514E-8C07-424CD3EA1C96}"/>
                </a:ext>
              </a:extLst>
            </p:cNvPr>
            <p:cNvGrpSpPr/>
            <p:nvPr/>
          </p:nvGrpSpPr>
          <p:grpSpPr>
            <a:xfrm rot="21115886">
              <a:off x="5474281" y="4997594"/>
              <a:ext cx="381607" cy="499106"/>
              <a:chOff x="6919680" y="4587410"/>
              <a:chExt cx="561975" cy="735013"/>
            </a:xfrm>
          </p:grpSpPr>
          <p:sp>
            <p:nvSpPr>
              <p:cNvPr id="17" name="Freeform 46">
                <a:extLst>
                  <a:ext uri="{FF2B5EF4-FFF2-40B4-BE49-F238E27FC236}">
                    <a16:creationId xmlns="" xmlns:a16="http://schemas.microsoft.com/office/drawing/2014/main" id="{24CF31EF-E09A-A54E-806A-28CD4890E393}"/>
                  </a:ext>
                </a:extLst>
              </p:cNvPr>
              <p:cNvSpPr>
                <a:spLocks/>
              </p:cNvSpPr>
              <p:nvPr/>
            </p:nvSpPr>
            <p:spPr bwMode="auto">
              <a:xfrm>
                <a:off x="7133992" y="4587410"/>
                <a:ext cx="347663" cy="323850"/>
              </a:xfrm>
              <a:custGeom>
                <a:avLst/>
                <a:gdLst>
                  <a:gd name="T0" fmla="*/ 0 w 246"/>
                  <a:gd name="T1" fmla="*/ 2147483647 h 204"/>
                  <a:gd name="T2" fmla="*/ 2147483647 w 246"/>
                  <a:gd name="T3" fmla="*/ 2147483647 h 204"/>
                  <a:gd name="T4" fmla="*/ 2147483647 w 246"/>
                  <a:gd name="T5" fmla="*/ 2147483647 h 204"/>
                  <a:gd name="T6" fmla="*/ 2147483647 w 246"/>
                  <a:gd name="T7" fmla="*/ 2147483647 h 204"/>
                  <a:gd name="T8" fmla="*/ 2147483647 w 246"/>
                  <a:gd name="T9" fmla="*/ 0 h 204"/>
                  <a:gd name="T10" fmla="*/ 2147483647 w 246"/>
                  <a:gd name="T11" fmla="*/ 2147483647 h 204"/>
                  <a:gd name="T12" fmla="*/ 2147483647 w 246"/>
                  <a:gd name="T13" fmla="*/ 2147483647 h 204"/>
                  <a:gd name="T14" fmla="*/ 2147483647 w 246"/>
                  <a:gd name="T15" fmla="*/ 2147483647 h 204"/>
                  <a:gd name="T16" fmla="*/ 2147483647 w 246"/>
                  <a:gd name="T17" fmla="*/ 2147483647 h 204"/>
                  <a:gd name="T18" fmla="*/ 2147483647 w 246"/>
                  <a:gd name="T19" fmla="*/ 2147483647 h 204"/>
                  <a:gd name="T20" fmla="*/ 2147483647 w 246"/>
                  <a:gd name="T21" fmla="*/ 2147483647 h 204"/>
                  <a:gd name="T22" fmla="*/ 2147483647 w 246"/>
                  <a:gd name="T23" fmla="*/ 2147483647 h 204"/>
                  <a:gd name="T24" fmla="*/ 2147483647 w 246"/>
                  <a:gd name="T25" fmla="*/ 2147483647 h 204"/>
                  <a:gd name="T26" fmla="*/ 2147483647 w 246"/>
                  <a:gd name="T27" fmla="*/ 2147483647 h 204"/>
                  <a:gd name="T28" fmla="*/ 2147483647 w 246"/>
                  <a:gd name="T29" fmla="*/ 2147483647 h 204"/>
                  <a:gd name="T30" fmla="*/ 2147483647 w 246"/>
                  <a:gd name="T31" fmla="*/ 2147483647 h 204"/>
                  <a:gd name="T32" fmla="*/ 2147483647 w 246"/>
                  <a:gd name="T33" fmla="*/ 2147483647 h 204"/>
                  <a:gd name="T34" fmla="*/ 2147483647 w 246"/>
                  <a:gd name="T35" fmla="*/ 2147483647 h 204"/>
                  <a:gd name="T36" fmla="*/ 2147483647 w 246"/>
                  <a:gd name="T37" fmla="*/ 2147483647 h 204"/>
                  <a:gd name="T38" fmla="*/ 2147483647 w 246"/>
                  <a:gd name="T39" fmla="*/ 2147483647 h 204"/>
                  <a:gd name="T40" fmla="*/ 2147483647 w 246"/>
                  <a:gd name="T41" fmla="*/ 2147483647 h 204"/>
                  <a:gd name="T42" fmla="*/ 2147483647 w 246"/>
                  <a:gd name="T43" fmla="*/ 2147483647 h 204"/>
                  <a:gd name="T44" fmla="*/ 2147483647 w 246"/>
                  <a:gd name="T45" fmla="*/ 2147483647 h 204"/>
                  <a:gd name="T46" fmla="*/ 2147483647 w 246"/>
                  <a:gd name="T47" fmla="*/ 2147483647 h 204"/>
                  <a:gd name="T48" fmla="*/ 2147483647 w 246"/>
                  <a:gd name="T49" fmla="*/ 2147483647 h 204"/>
                  <a:gd name="T50" fmla="*/ 2147483647 w 246"/>
                  <a:gd name="T51" fmla="*/ 2147483647 h 204"/>
                  <a:gd name="T52" fmla="*/ 2147483647 w 246"/>
                  <a:gd name="T53" fmla="*/ 2147483647 h 204"/>
                  <a:gd name="T54" fmla="*/ 2147483647 w 246"/>
                  <a:gd name="T55" fmla="*/ 2147483647 h 204"/>
                  <a:gd name="T56" fmla="*/ 2147483647 w 246"/>
                  <a:gd name="T57" fmla="*/ 2147483647 h 204"/>
                  <a:gd name="T58" fmla="*/ 2147483647 w 246"/>
                  <a:gd name="T59" fmla="*/ 2147483647 h 204"/>
                  <a:gd name="T60" fmla="*/ 0 w 246"/>
                  <a:gd name="T61" fmla="*/ 2147483647 h 20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6"/>
                  <a:gd name="T94" fmla="*/ 0 h 204"/>
                  <a:gd name="T95" fmla="*/ 246 w 246"/>
                  <a:gd name="T96" fmla="*/ 204 h 20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6" h="204">
                    <a:moveTo>
                      <a:pt x="0" y="124"/>
                    </a:moveTo>
                    <a:lnTo>
                      <a:pt x="9" y="81"/>
                    </a:lnTo>
                    <a:lnTo>
                      <a:pt x="14" y="45"/>
                    </a:lnTo>
                    <a:lnTo>
                      <a:pt x="23" y="25"/>
                    </a:lnTo>
                    <a:lnTo>
                      <a:pt x="45" y="0"/>
                    </a:lnTo>
                    <a:lnTo>
                      <a:pt x="73" y="6"/>
                    </a:lnTo>
                    <a:lnTo>
                      <a:pt x="77" y="20"/>
                    </a:lnTo>
                    <a:lnTo>
                      <a:pt x="48" y="61"/>
                    </a:lnTo>
                    <a:lnTo>
                      <a:pt x="77" y="20"/>
                    </a:lnTo>
                    <a:lnTo>
                      <a:pt x="89" y="13"/>
                    </a:lnTo>
                    <a:lnTo>
                      <a:pt x="100" y="11"/>
                    </a:lnTo>
                    <a:lnTo>
                      <a:pt x="120" y="18"/>
                    </a:lnTo>
                    <a:lnTo>
                      <a:pt x="152" y="38"/>
                    </a:lnTo>
                    <a:lnTo>
                      <a:pt x="159" y="63"/>
                    </a:lnTo>
                    <a:lnTo>
                      <a:pt x="152" y="83"/>
                    </a:lnTo>
                    <a:lnTo>
                      <a:pt x="138" y="106"/>
                    </a:lnTo>
                    <a:lnTo>
                      <a:pt x="152" y="83"/>
                    </a:lnTo>
                    <a:lnTo>
                      <a:pt x="159" y="63"/>
                    </a:lnTo>
                    <a:lnTo>
                      <a:pt x="172" y="56"/>
                    </a:lnTo>
                    <a:lnTo>
                      <a:pt x="199" y="59"/>
                    </a:lnTo>
                    <a:lnTo>
                      <a:pt x="220" y="65"/>
                    </a:lnTo>
                    <a:lnTo>
                      <a:pt x="240" y="74"/>
                    </a:lnTo>
                    <a:lnTo>
                      <a:pt x="245" y="88"/>
                    </a:lnTo>
                    <a:lnTo>
                      <a:pt x="242" y="124"/>
                    </a:lnTo>
                    <a:lnTo>
                      <a:pt x="233" y="145"/>
                    </a:lnTo>
                    <a:lnTo>
                      <a:pt x="199" y="176"/>
                    </a:lnTo>
                    <a:lnTo>
                      <a:pt x="179" y="203"/>
                    </a:lnTo>
                    <a:lnTo>
                      <a:pt x="136" y="197"/>
                    </a:lnTo>
                    <a:lnTo>
                      <a:pt x="95" y="179"/>
                    </a:lnTo>
                    <a:lnTo>
                      <a:pt x="48" y="156"/>
                    </a:lnTo>
                    <a:lnTo>
                      <a:pt x="0" y="124"/>
                    </a:lnTo>
                  </a:path>
                </a:pathLst>
              </a:custGeom>
              <a:noFill/>
              <a:ln w="12700" cap="rnd" cmpd="sng">
                <a:solidFill>
                  <a:srgbClr val="00B050"/>
                </a:solidFill>
                <a:prstDash val="solid"/>
                <a:round/>
                <a:headEnd/>
                <a:tailEnd/>
              </a:ln>
            </p:spPr>
            <p:txBody>
              <a:bodyPr/>
              <a:lstStyle/>
              <a:p>
                <a:endParaRPr lang="el-GR"/>
              </a:p>
            </p:txBody>
          </p:sp>
          <p:sp>
            <p:nvSpPr>
              <p:cNvPr id="18" name="Freeform 47">
                <a:extLst>
                  <a:ext uri="{FF2B5EF4-FFF2-40B4-BE49-F238E27FC236}">
                    <a16:creationId xmlns="" xmlns:a16="http://schemas.microsoft.com/office/drawing/2014/main" id="{D3D8859F-4E8F-F04A-8694-4ABB10CDBC0F}"/>
                  </a:ext>
                </a:extLst>
              </p:cNvPr>
              <p:cNvSpPr>
                <a:spLocks/>
              </p:cNvSpPr>
              <p:nvPr/>
            </p:nvSpPr>
            <p:spPr bwMode="auto">
              <a:xfrm>
                <a:off x="6919680" y="4784260"/>
                <a:ext cx="468312" cy="538163"/>
              </a:xfrm>
              <a:custGeom>
                <a:avLst/>
                <a:gdLst>
                  <a:gd name="T0" fmla="*/ 2147483647 w 332"/>
                  <a:gd name="T1" fmla="*/ 2147483647 h 339"/>
                  <a:gd name="T2" fmla="*/ 2147483647 w 332"/>
                  <a:gd name="T3" fmla="*/ 2147483647 h 339"/>
                  <a:gd name="T4" fmla="*/ 2147483647 w 332"/>
                  <a:gd name="T5" fmla="*/ 2147483647 h 339"/>
                  <a:gd name="T6" fmla="*/ 2147483647 w 332"/>
                  <a:gd name="T7" fmla="*/ 2147483647 h 339"/>
                  <a:gd name="T8" fmla="*/ 2147483647 w 332"/>
                  <a:gd name="T9" fmla="*/ 0 h 339"/>
                  <a:gd name="T10" fmla="*/ 2147483647 w 332"/>
                  <a:gd name="T11" fmla="*/ 2147483647 h 339"/>
                  <a:gd name="T12" fmla="*/ 2147483647 w 332"/>
                  <a:gd name="T13" fmla="*/ 2147483647 h 339"/>
                  <a:gd name="T14" fmla="*/ 2147483647 w 332"/>
                  <a:gd name="T15" fmla="*/ 2147483647 h 339"/>
                  <a:gd name="T16" fmla="*/ 2147483647 w 332"/>
                  <a:gd name="T17" fmla="*/ 2147483647 h 339"/>
                  <a:gd name="T18" fmla="*/ 0 w 332"/>
                  <a:gd name="T19" fmla="*/ 2147483647 h 339"/>
                  <a:gd name="T20" fmla="*/ 2147483647 w 332"/>
                  <a:gd name="T21" fmla="*/ 2147483647 h 339"/>
                  <a:gd name="T22" fmla="*/ 2147483647 w 332"/>
                  <a:gd name="T23" fmla="*/ 2147483647 h 339"/>
                  <a:gd name="T24" fmla="*/ 2147483647 w 332"/>
                  <a:gd name="T25" fmla="*/ 2147483647 h 339"/>
                  <a:gd name="T26" fmla="*/ 2147483647 w 332"/>
                  <a:gd name="T27" fmla="*/ 2147483647 h 339"/>
                  <a:gd name="T28" fmla="*/ 2147483647 w 332"/>
                  <a:gd name="T29" fmla="*/ 2147483647 h 339"/>
                  <a:gd name="T30" fmla="*/ 2147483647 w 332"/>
                  <a:gd name="T31" fmla="*/ 2147483647 h 339"/>
                  <a:gd name="T32" fmla="*/ 2147483647 w 332"/>
                  <a:gd name="T33" fmla="*/ 2147483647 h 339"/>
                  <a:gd name="T34" fmla="*/ 2147483647 w 332"/>
                  <a:gd name="T35" fmla="*/ 2147483647 h 339"/>
                  <a:gd name="T36" fmla="*/ 2147483647 w 332"/>
                  <a:gd name="T37" fmla="*/ 2147483647 h 339"/>
                  <a:gd name="T38" fmla="*/ 2147483647 w 332"/>
                  <a:gd name="T39" fmla="*/ 2147483647 h 339"/>
                  <a:gd name="T40" fmla="*/ 2147483647 w 332"/>
                  <a:gd name="T41" fmla="*/ 2147483647 h 339"/>
                  <a:gd name="T42" fmla="*/ 2147483647 w 332"/>
                  <a:gd name="T43" fmla="*/ 2147483647 h 339"/>
                  <a:gd name="T44" fmla="*/ 2147483647 w 332"/>
                  <a:gd name="T45" fmla="*/ 2147483647 h 339"/>
                  <a:gd name="T46" fmla="*/ 2147483647 w 332"/>
                  <a:gd name="T47" fmla="*/ 2147483647 h 339"/>
                  <a:gd name="T48" fmla="*/ 2147483647 w 332"/>
                  <a:gd name="T49" fmla="*/ 2147483647 h 339"/>
                  <a:gd name="T50" fmla="*/ 2147483647 w 332"/>
                  <a:gd name="T51" fmla="*/ 2147483647 h 339"/>
                  <a:gd name="T52" fmla="*/ 2147483647 w 332"/>
                  <a:gd name="T53" fmla="*/ 2147483647 h 339"/>
                  <a:gd name="T54" fmla="*/ 2147483647 w 332"/>
                  <a:gd name="T55" fmla="*/ 2147483647 h 339"/>
                  <a:gd name="T56" fmla="*/ 2147483647 w 332"/>
                  <a:gd name="T57" fmla="*/ 2147483647 h 339"/>
                  <a:gd name="T58" fmla="*/ 2147483647 w 332"/>
                  <a:gd name="T59" fmla="*/ 2147483647 h 339"/>
                  <a:gd name="T60" fmla="*/ 2147483647 w 332"/>
                  <a:gd name="T61" fmla="*/ 2147483647 h 339"/>
                  <a:gd name="T62" fmla="*/ 2147483647 w 332"/>
                  <a:gd name="T63" fmla="*/ 2147483647 h 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2"/>
                  <a:gd name="T97" fmla="*/ 0 h 339"/>
                  <a:gd name="T98" fmla="*/ 332 w 332"/>
                  <a:gd name="T99" fmla="*/ 339 h 3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2" h="339">
                    <a:moveTo>
                      <a:pt x="331" y="79"/>
                    </a:moveTo>
                    <a:lnTo>
                      <a:pt x="288" y="73"/>
                    </a:lnTo>
                    <a:lnTo>
                      <a:pt x="247" y="55"/>
                    </a:lnTo>
                    <a:lnTo>
                      <a:pt x="200" y="32"/>
                    </a:lnTo>
                    <a:lnTo>
                      <a:pt x="152" y="0"/>
                    </a:lnTo>
                    <a:lnTo>
                      <a:pt x="132" y="50"/>
                    </a:lnTo>
                    <a:lnTo>
                      <a:pt x="75" y="122"/>
                    </a:lnTo>
                    <a:lnTo>
                      <a:pt x="34" y="199"/>
                    </a:lnTo>
                    <a:lnTo>
                      <a:pt x="5" y="233"/>
                    </a:lnTo>
                    <a:lnTo>
                      <a:pt x="0" y="265"/>
                    </a:lnTo>
                    <a:lnTo>
                      <a:pt x="7" y="274"/>
                    </a:lnTo>
                    <a:lnTo>
                      <a:pt x="32" y="270"/>
                    </a:lnTo>
                    <a:lnTo>
                      <a:pt x="57" y="256"/>
                    </a:lnTo>
                    <a:lnTo>
                      <a:pt x="91" y="213"/>
                    </a:lnTo>
                    <a:lnTo>
                      <a:pt x="197" y="127"/>
                    </a:lnTo>
                    <a:lnTo>
                      <a:pt x="202" y="136"/>
                    </a:lnTo>
                    <a:lnTo>
                      <a:pt x="207" y="154"/>
                    </a:lnTo>
                    <a:lnTo>
                      <a:pt x="202" y="179"/>
                    </a:lnTo>
                    <a:lnTo>
                      <a:pt x="188" y="209"/>
                    </a:lnTo>
                    <a:lnTo>
                      <a:pt x="161" y="256"/>
                    </a:lnTo>
                    <a:lnTo>
                      <a:pt x="136" y="283"/>
                    </a:lnTo>
                    <a:lnTo>
                      <a:pt x="121" y="310"/>
                    </a:lnTo>
                    <a:lnTo>
                      <a:pt x="125" y="331"/>
                    </a:lnTo>
                    <a:lnTo>
                      <a:pt x="136" y="338"/>
                    </a:lnTo>
                    <a:lnTo>
                      <a:pt x="161" y="333"/>
                    </a:lnTo>
                    <a:lnTo>
                      <a:pt x="207" y="301"/>
                    </a:lnTo>
                    <a:lnTo>
                      <a:pt x="245" y="270"/>
                    </a:lnTo>
                    <a:lnTo>
                      <a:pt x="259" y="252"/>
                    </a:lnTo>
                    <a:lnTo>
                      <a:pt x="277" y="211"/>
                    </a:lnTo>
                    <a:lnTo>
                      <a:pt x="288" y="156"/>
                    </a:lnTo>
                    <a:lnTo>
                      <a:pt x="304" y="122"/>
                    </a:lnTo>
                    <a:lnTo>
                      <a:pt x="331" y="79"/>
                    </a:lnTo>
                  </a:path>
                </a:pathLst>
              </a:custGeom>
              <a:noFill/>
              <a:ln w="12700" cap="rnd" cmpd="sng">
                <a:solidFill>
                  <a:srgbClr val="00B050"/>
                </a:solidFill>
                <a:prstDash val="solid"/>
                <a:round/>
                <a:headEnd/>
                <a:tailEnd/>
              </a:ln>
            </p:spPr>
            <p:txBody>
              <a:bodyPr/>
              <a:lstStyle/>
              <a:p>
                <a:endParaRPr lang="el-GR"/>
              </a:p>
            </p:txBody>
          </p:sp>
        </p:grpSp>
      </p:grpSp>
      <p:grpSp>
        <p:nvGrpSpPr>
          <p:cNvPr id="21" name="Group 23">
            <a:extLst>
              <a:ext uri="{FF2B5EF4-FFF2-40B4-BE49-F238E27FC236}">
                <a16:creationId xmlns="" xmlns:a16="http://schemas.microsoft.com/office/drawing/2014/main" id="{0AD25626-D9FC-954F-987D-A4EEF25428A4}"/>
              </a:ext>
            </a:extLst>
          </p:cNvPr>
          <p:cNvGrpSpPr>
            <a:grpSpLocks noChangeAspect="1"/>
          </p:cNvGrpSpPr>
          <p:nvPr/>
        </p:nvGrpSpPr>
        <p:grpSpPr>
          <a:xfrm>
            <a:off x="9190192" y="1103855"/>
            <a:ext cx="1496646" cy="789062"/>
            <a:chOff x="5420813" y="4456602"/>
            <a:chExt cx="1115406" cy="588068"/>
          </a:xfrm>
        </p:grpSpPr>
        <p:sp>
          <p:nvSpPr>
            <p:cNvPr id="22" name="Freeform 14">
              <a:extLst>
                <a:ext uri="{FF2B5EF4-FFF2-40B4-BE49-F238E27FC236}">
                  <a16:creationId xmlns="" xmlns:a16="http://schemas.microsoft.com/office/drawing/2014/main" id="{0ABEEAAC-F34D-AE42-A690-9EBFFA77AB78}"/>
                </a:ext>
              </a:extLst>
            </p:cNvPr>
            <p:cNvSpPr>
              <a:spLocks/>
            </p:cNvSpPr>
            <p:nvPr/>
          </p:nvSpPr>
          <p:spPr bwMode="auto">
            <a:xfrm rot="21326996">
              <a:off x="5420813" y="4456602"/>
              <a:ext cx="1087437" cy="488950"/>
            </a:xfrm>
            <a:custGeom>
              <a:avLst/>
              <a:gdLst>
                <a:gd name="T0" fmla="*/ 552 w 685"/>
                <a:gd name="T1" fmla="*/ 300 h 308"/>
                <a:gd name="T2" fmla="*/ 487 w 685"/>
                <a:gd name="T3" fmla="*/ 221 h 308"/>
                <a:gd name="T4" fmla="*/ 420 w 685"/>
                <a:gd name="T5" fmla="*/ 154 h 308"/>
                <a:gd name="T6" fmla="*/ 327 w 685"/>
                <a:gd name="T7" fmla="*/ 101 h 308"/>
                <a:gd name="T8" fmla="*/ 219 w 685"/>
                <a:gd name="T9" fmla="*/ 65 h 308"/>
                <a:gd name="T10" fmla="*/ 123 w 685"/>
                <a:gd name="T11" fmla="*/ 39 h 308"/>
                <a:gd name="T12" fmla="*/ 36 w 685"/>
                <a:gd name="T13" fmla="*/ 17 h 308"/>
                <a:gd name="T14" fmla="*/ 10 w 685"/>
                <a:gd name="T15" fmla="*/ 5 h 308"/>
                <a:gd name="T16" fmla="*/ 99 w 685"/>
                <a:gd name="T17" fmla="*/ 3 h 308"/>
                <a:gd name="T18" fmla="*/ 223 w 685"/>
                <a:gd name="T19" fmla="*/ 22 h 308"/>
                <a:gd name="T20" fmla="*/ 315 w 685"/>
                <a:gd name="T21" fmla="*/ 34 h 308"/>
                <a:gd name="T22" fmla="*/ 408 w 685"/>
                <a:gd name="T23" fmla="*/ 36 h 308"/>
                <a:gd name="T24" fmla="*/ 523 w 685"/>
                <a:gd name="T25" fmla="*/ 27 h 308"/>
                <a:gd name="T26" fmla="*/ 598 w 685"/>
                <a:gd name="T27" fmla="*/ 41 h 308"/>
                <a:gd name="T28" fmla="*/ 675 w 685"/>
                <a:gd name="T29" fmla="*/ 58 h 308"/>
                <a:gd name="T30" fmla="*/ 658 w 685"/>
                <a:gd name="T31" fmla="*/ 68 h 308"/>
                <a:gd name="T32" fmla="*/ 636 w 685"/>
                <a:gd name="T33" fmla="*/ 92 h 308"/>
                <a:gd name="T34" fmla="*/ 612 w 685"/>
                <a:gd name="T35" fmla="*/ 156 h 308"/>
                <a:gd name="T36" fmla="*/ 607 w 685"/>
                <a:gd name="T37" fmla="*/ 188 h 308"/>
                <a:gd name="T38" fmla="*/ 607 w 685"/>
                <a:gd name="T39" fmla="*/ 269 h 308"/>
                <a:gd name="T40" fmla="*/ 552 w 685"/>
                <a:gd name="T41" fmla="*/ 300 h 3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5"/>
                <a:gd name="T64" fmla="*/ 0 h 308"/>
                <a:gd name="T65" fmla="*/ 685 w 685"/>
                <a:gd name="T66" fmla="*/ 308 h 3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5" h="308">
                  <a:moveTo>
                    <a:pt x="552" y="300"/>
                  </a:moveTo>
                  <a:cubicBezTo>
                    <a:pt x="532" y="292"/>
                    <a:pt x="509" y="245"/>
                    <a:pt x="487" y="221"/>
                  </a:cubicBezTo>
                  <a:cubicBezTo>
                    <a:pt x="465" y="197"/>
                    <a:pt x="447" y="174"/>
                    <a:pt x="420" y="154"/>
                  </a:cubicBezTo>
                  <a:cubicBezTo>
                    <a:pt x="393" y="134"/>
                    <a:pt x="360" y="116"/>
                    <a:pt x="327" y="101"/>
                  </a:cubicBezTo>
                  <a:cubicBezTo>
                    <a:pt x="294" y="86"/>
                    <a:pt x="253" y="75"/>
                    <a:pt x="219" y="65"/>
                  </a:cubicBezTo>
                  <a:cubicBezTo>
                    <a:pt x="185" y="55"/>
                    <a:pt x="153" y="47"/>
                    <a:pt x="123" y="39"/>
                  </a:cubicBezTo>
                  <a:cubicBezTo>
                    <a:pt x="93" y="31"/>
                    <a:pt x="55" y="23"/>
                    <a:pt x="36" y="17"/>
                  </a:cubicBezTo>
                  <a:cubicBezTo>
                    <a:pt x="17" y="11"/>
                    <a:pt x="0" y="7"/>
                    <a:pt x="10" y="5"/>
                  </a:cubicBezTo>
                  <a:cubicBezTo>
                    <a:pt x="20" y="3"/>
                    <a:pt x="64" y="0"/>
                    <a:pt x="99" y="3"/>
                  </a:cubicBezTo>
                  <a:cubicBezTo>
                    <a:pt x="134" y="6"/>
                    <a:pt x="187" y="17"/>
                    <a:pt x="223" y="22"/>
                  </a:cubicBezTo>
                  <a:cubicBezTo>
                    <a:pt x="259" y="27"/>
                    <a:pt x="284" y="32"/>
                    <a:pt x="315" y="34"/>
                  </a:cubicBezTo>
                  <a:cubicBezTo>
                    <a:pt x="346" y="36"/>
                    <a:pt x="373" y="37"/>
                    <a:pt x="408" y="36"/>
                  </a:cubicBezTo>
                  <a:cubicBezTo>
                    <a:pt x="443" y="35"/>
                    <a:pt x="491" y="26"/>
                    <a:pt x="523" y="27"/>
                  </a:cubicBezTo>
                  <a:cubicBezTo>
                    <a:pt x="555" y="28"/>
                    <a:pt x="573" y="36"/>
                    <a:pt x="598" y="41"/>
                  </a:cubicBezTo>
                  <a:cubicBezTo>
                    <a:pt x="623" y="46"/>
                    <a:pt x="665" y="54"/>
                    <a:pt x="675" y="58"/>
                  </a:cubicBezTo>
                  <a:cubicBezTo>
                    <a:pt x="685" y="62"/>
                    <a:pt x="665" y="62"/>
                    <a:pt x="658" y="68"/>
                  </a:cubicBezTo>
                  <a:cubicBezTo>
                    <a:pt x="651" y="74"/>
                    <a:pt x="644" y="77"/>
                    <a:pt x="636" y="92"/>
                  </a:cubicBezTo>
                  <a:cubicBezTo>
                    <a:pt x="628" y="107"/>
                    <a:pt x="617" y="140"/>
                    <a:pt x="612" y="156"/>
                  </a:cubicBezTo>
                  <a:cubicBezTo>
                    <a:pt x="607" y="172"/>
                    <a:pt x="608" y="169"/>
                    <a:pt x="607" y="188"/>
                  </a:cubicBezTo>
                  <a:cubicBezTo>
                    <a:pt x="606" y="207"/>
                    <a:pt x="616" y="250"/>
                    <a:pt x="607" y="269"/>
                  </a:cubicBezTo>
                  <a:cubicBezTo>
                    <a:pt x="598" y="288"/>
                    <a:pt x="572" y="308"/>
                    <a:pt x="552" y="300"/>
                  </a:cubicBezTo>
                  <a:close/>
                </a:path>
              </a:pathLst>
            </a:custGeom>
            <a:noFill/>
            <a:ln w="12700" cap="flat" cmpd="sng">
              <a:solidFill>
                <a:srgbClr val="FF0000"/>
              </a:solidFill>
              <a:prstDash val="solid"/>
              <a:round/>
              <a:headEnd type="none" w="sm" len="sm"/>
              <a:tailEnd type="none" w="sm" len="sm"/>
            </a:ln>
          </p:spPr>
          <p:txBody>
            <a:bodyPr/>
            <a:lstStyle/>
            <a:p>
              <a:endParaRPr lang="el-GR"/>
            </a:p>
          </p:txBody>
        </p:sp>
        <p:grpSp>
          <p:nvGrpSpPr>
            <p:cNvPr id="23" name="Group 38">
              <a:extLst>
                <a:ext uri="{FF2B5EF4-FFF2-40B4-BE49-F238E27FC236}">
                  <a16:creationId xmlns="" xmlns:a16="http://schemas.microsoft.com/office/drawing/2014/main" id="{0EF1901C-D44F-9944-A39C-D02FE3947524}"/>
                </a:ext>
              </a:extLst>
            </p:cNvPr>
            <p:cNvGrpSpPr>
              <a:grpSpLocks/>
            </p:cNvGrpSpPr>
            <p:nvPr/>
          </p:nvGrpSpPr>
          <p:grpSpPr bwMode="auto">
            <a:xfrm rot="528210">
              <a:off x="6184357" y="4580714"/>
              <a:ext cx="351862" cy="463956"/>
              <a:chOff x="5339" y="2337"/>
              <a:chExt cx="346" cy="405"/>
            </a:xfrm>
            <a:solidFill>
              <a:schemeClr val="bg1"/>
            </a:solidFill>
          </p:grpSpPr>
          <p:sp>
            <p:nvSpPr>
              <p:cNvPr id="28" name="Freeform 36">
                <a:extLst>
                  <a:ext uri="{FF2B5EF4-FFF2-40B4-BE49-F238E27FC236}">
                    <a16:creationId xmlns="" xmlns:a16="http://schemas.microsoft.com/office/drawing/2014/main" id="{8DE74175-877A-7746-AE3E-5A32AB3F797E}"/>
                  </a:ext>
                </a:extLst>
              </p:cNvPr>
              <p:cNvSpPr>
                <a:spLocks/>
              </p:cNvSpPr>
              <p:nvPr/>
            </p:nvSpPr>
            <p:spPr bwMode="auto">
              <a:xfrm rot="20319613">
                <a:off x="5503" y="2508"/>
                <a:ext cx="182" cy="234"/>
              </a:xfrm>
              <a:custGeom>
                <a:avLst/>
                <a:gdLst>
                  <a:gd name="T0" fmla="*/ 1 w 182"/>
                  <a:gd name="T1" fmla="*/ 68 h 234"/>
                  <a:gd name="T2" fmla="*/ 0 w 182"/>
                  <a:gd name="T3" fmla="*/ 83 h 234"/>
                  <a:gd name="T4" fmla="*/ 15 w 182"/>
                  <a:gd name="T5" fmla="*/ 104 h 234"/>
                  <a:gd name="T6" fmla="*/ 36 w 182"/>
                  <a:gd name="T7" fmla="*/ 121 h 234"/>
                  <a:gd name="T8" fmla="*/ 60 w 182"/>
                  <a:gd name="T9" fmla="*/ 136 h 234"/>
                  <a:gd name="T10" fmla="*/ 91 w 182"/>
                  <a:gd name="T11" fmla="*/ 158 h 234"/>
                  <a:gd name="T12" fmla="*/ 114 w 182"/>
                  <a:gd name="T13" fmla="*/ 183 h 234"/>
                  <a:gd name="T14" fmla="*/ 121 w 182"/>
                  <a:gd name="T15" fmla="*/ 200 h 234"/>
                  <a:gd name="T16" fmla="*/ 138 w 182"/>
                  <a:gd name="T17" fmla="*/ 215 h 234"/>
                  <a:gd name="T18" fmla="*/ 164 w 182"/>
                  <a:gd name="T19" fmla="*/ 232 h 234"/>
                  <a:gd name="T20" fmla="*/ 173 w 182"/>
                  <a:gd name="T21" fmla="*/ 233 h 234"/>
                  <a:gd name="T22" fmla="*/ 179 w 182"/>
                  <a:gd name="T23" fmla="*/ 228 h 234"/>
                  <a:gd name="T24" fmla="*/ 181 w 182"/>
                  <a:gd name="T25" fmla="*/ 190 h 234"/>
                  <a:gd name="T26" fmla="*/ 177 w 182"/>
                  <a:gd name="T27" fmla="*/ 139 h 234"/>
                  <a:gd name="T28" fmla="*/ 169 w 182"/>
                  <a:gd name="T29" fmla="*/ 91 h 234"/>
                  <a:gd name="T30" fmla="*/ 156 w 182"/>
                  <a:gd name="T31" fmla="*/ 56 h 234"/>
                  <a:gd name="T32" fmla="*/ 142 w 182"/>
                  <a:gd name="T33" fmla="*/ 29 h 234"/>
                  <a:gd name="T34" fmla="*/ 128 w 182"/>
                  <a:gd name="T35" fmla="*/ 13 h 234"/>
                  <a:gd name="T36" fmla="*/ 109 w 182"/>
                  <a:gd name="T37" fmla="*/ 0 h 234"/>
                  <a:gd name="T38" fmla="*/ 101 w 182"/>
                  <a:gd name="T39" fmla="*/ 9 h 234"/>
                  <a:gd name="T40" fmla="*/ 97 w 182"/>
                  <a:gd name="T41" fmla="*/ 26 h 234"/>
                  <a:gd name="T42" fmla="*/ 98 w 182"/>
                  <a:gd name="T43" fmla="*/ 55 h 234"/>
                  <a:gd name="T44" fmla="*/ 92 w 182"/>
                  <a:gd name="T45" fmla="*/ 70 h 234"/>
                  <a:gd name="T46" fmla="*/ 86 w 182"/>
                  <a:gd name="T47" fmla="*/ 77 h 234"/>
                  <a:gd name="T48" fmla="*/ 66 w 182"/>
                  <a:gd name="T49" fmla="*/ 84 h 234"/>
                  <a:gd name="T50" fmla="*/ 44 w 182"/>
                  <a:gd name="T51" fmla="*/ 74 h 234"/>
                  <a:gd name="T52" fmla="*/ 27 w 182"/>
                  <a:gd name="T53" fmla="*/ 68 h 234"/>
                  <a:gd name="T54" fmla="*/ 13 w 182"/>
                  <a:gd name="T55" fmla="*/ 66 h 234"/>
                  <a:gd name="T56" fmla="*/ 1 w 182"/>
                  <a:gd name="T57" fmla="*/ 68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234"/>
                  <a:gd name="T89" fmla="*/ 182 w 182"/>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234">
                    <a:moveTo>
                      <a:pt x="1" y="68"/>
                    </a:moveTo>
                    <a:lnTo>
                      <a:pt x="0" y="83"/>
                    </a:lnTo>
                    <a:lnTo>
                      <a:pt x="15" y="104"/>
                    </a:lnTo>
                    <a:lnTo>
                      <a:pt x="36" y="121"/>
                    </a:lnTo>
                    <a:lnTo>
                      <a:pt x="60" y="136"/>
                    </a:lnTo>
                    <a:lnTo>
                      <a:pt x="91" y="158"/>
                    </a:lnTo>
                    <a:lnTo>
                      <a:pt x="114" y="183"/>
                    </a:lnTo>
                    <a:lnTo>
                      <a:pt x="121" y="200"/>
                    </a:lnTo>
                    <a:lnTo>
                      <a:pt x="138" y="215"/>
                    </a:lnTo>
                    <a:lnTo>
                      <a:pt x="164" y="232"/>
                    </a:lnTo>
                    <a:lnTo>
                      <a:pt x="173" y="233"/>
                    </a:lnTo>
                    <a:lnTo>
                      <a:pt x="179" y="228"/>
                    </a:lnTo>
                    <a:lnTo>
                      <a:pt x="181" y="190"/>
                    </a:lnTo>
                    <a:lnTo>
                      <a:pt x="177" y="139"/>
                    </a:lnTo>
                    <a:lnTo>
                      <a:pt x="169" y="91"/>
                    </a:lnTo>
                    <a:lnTo>
                      <a:pt x="156" y="56"/>
                    </a:lnTo>
                    <a:lnTo>
                      <a:pt x="142" y="29"/>
                    </a:lnTo>
                    <a:lnTo>
                      <a:pt x="128" y="13"/>
                    </a:lnTo>
                    <a:lnTo>
                      <a:pt x="109" y="0"/>
                    </a:lnTo>
                    <a:lnTo>
                      <a:pt x="101" y="9"/>
                    </a:lnTo>
                    <a:lnTo>
                      <a:pt x="97" y="26"/>
                    </a:lnTo>
                    <a:lnTo>
                      <a:pt x="98" y="55"/>
                    </a:lnTo>
                    <a:lnTo>
                      <a:pt x="92" y="70"/>
                    </a:lnTo>
                    <a:lnTo>
                      <a:pt x="86" y="77"/>
                    </a:lnTo>
                    <a:lnTo>
                      <a:pt x="66" y="84"/>
                    </a:lnTo>
                    <a:lnTo>
                      <a:pt x="44" y="74"/>
                    </a:lnTo>
                    <a:lnTo>
                      <a:pt x="27" y="68"/>
                    </a:lnTo>
                    <a:lnTo>
                      <a:pt x="13" y="66"/>
                    </a:lnTo>
                    <a:lnTo>
                      <a:pt x="1" y="68"/>
                    </a:lnTo>
                  </a:path>
                </a:pathLst>
              </a:custGeom>
              <a:grpFill/>
              <a:ln w="12700" cap="rnd" cmpd="sng">
                <a:solidFill>
                  <a:srgbClr val="FF0000"/>
                </a:solidFill>
                <a:prstDash val="solid"/>
                <a:round/>
                <a:headEnd/>
                <a:tailEnd/>
              </a:ln>
            </p:spPr>
            <p:txBody>
              <a:bodyPr/>
              <a:lstStyle/>
              <a:p>
                <a:endParaRPr lang="el-GR" dirty="0"/>
              </a:p>
            </p:txBody>
          </p:sp>
          <p:sp>
            <p:nvSpPr>
              <p:cNvPr id="29" name="Freeform 37">
                <a:extLst>
                  <a:ext uri="{FF2B5EF4-FFF2-40B4-BE49-F238E27FC236}">
                    <a16:creationId xmlns="" xmlns:a16="http://schemas.microsoft.com/office/drawing/2014/main" id="{BED398A2-3BD6-5E48-AC60-E77EEA8133C1}"/>
                  </a:ext>
                </a:extLst>
              </p:cNvPr>
              <p:cNvSpPr>
                <a:spLocks/>
              </p:cNvSpPr>
              <p:nvPr/>
            </p:nvSpPr>
            <p:spPr bwMode="auto">
              <a:xfrm rot="20319613">
                <a:off x="5339" y="2337"/>
                <a:ext cx="213" cy="296"/>
              </a:xfrm>
              <a:custGeom>
                <a:avLst/>
                <a:gdLst>
                  <a:gd name="T0" fmla="*/ 212 w 213"/>
                  <a:gd name="T1" fmla="*/ 211 h 296"/>
                  <a:gd name="T2" fmla="*/ 185 w 213"/>
                  <a:gd name="T3" fmla="*/ 172 h 296"/>
                  <a:gd name="T4" fmla="*/ 147 w 213"/>
                  <a:gd name="T5" fmla="*/ 119 h 296"/>
                  <a:gd name="T6" fmla="*/ 116 w 213"/>
                  <a:gd name="T7" fmla="*/ 83 h 296"/>
                  <a:gd name="T8" fmla="*/ 87 w 213"/>
                  <a:gd name="T9" fmla="*/ 49 h 296"/>
                  <a:gd name="T10" fmla="*/ 45 w 213"/>
                  <a:gd name="T11" fmla="*/ 17 h 296"/>
                  <a:gd name="T12" fmla="*/ 18 w 213"/>
                  <a:gd name="T13" fmla="*/ 0 h 296"/>
                  <a:gd name="T14" fmla="*/ 8 w 213"/>
                  <a:gd name="T15" fmla="*/ 2 h 296"/>
                  <a:gd name="T16" fmla="*/ 0 w 213"/>
                  <a:gd name="T17" fmla="*/ 12 h 296"/>
                  <a:gd name="T18" fmla="*/ 3 w 213"/>
                  <a:gd name="T19" fmla="*/ 57 h 296"/>
                  <a:gd name="T20" fmla="*/ 19 w 213"/>
                  <a:gd name="T21" fmla="*/ 116 h 296"/>
                  <a:gd name="T22" fmla="*/ 37 w 213"/>
                  <a:gd name="T23" fmla="*/ 159 h 296"/>
                  <a:gd name="T24" fmla="*/ 60 w 213"/>
                  <a:gd name="T25" fmla="*/ 206 h 296"/>
                  <a:gd name="T26" fmla="*/ 91 w 213"/>
                  <a:gd name="T27" fmla="*/ 258 h 296"/>
                  <a:gd name="T28" fmla="*/ 104 w 213"/>
                  <a:gd name="T29" fmla="*/ 279 h 296"/>
                  <a:gd name="T30" fmla="*/ 116 w 213"/>
                  <a:gd name="T31" fmla="*/ 277 h 296"/>
                  <a:gd name="T32" fmla="*/ 130 w 213"/>
                  <a:gd name="T33" fmla="*/ 279 h 296"/>
                  <a:gd name="T34" fmla="*/ 147 w 213"/>
                  <a:gd name="T35" fmla="*/ 285 h 296"/>
                  <a:gd name="T36" fmla="*/ 169 w 213"/>
                  <a:gd name="T37" fmla="*/ 295 h 296"/>
                  <a:gd name="T38" fmla="*/ 189 w 213"/>
                  <a:gd name="T39" fmla="*/ 288 h 296"/>
                  <a:gd name="T40" fmla="*/ 195 w 213"/>
                  <a:gd name="T41" fmla="*/ 281 h 296"/>
                  <a:gd name="T42" fmla="*/ 201 w 213"/>
                  <a:gd name="T43" fmla="*/ 266 h 296"/>
                  <a:gd name="T44" fmla="*/ 200 w 213"/>
                  <a:gd name="T45" fmla="*/ 237 h 296"/>
                  <a:gd name="T46" fmla="*/ 204 w 213"/>
                  <a:gd name="T47" fmla="*/ 220 h 296"/>
                  <a:gd name="T48" fmla="*/ 212 w 213"/>
                  <a:gd name="T49" fmla="*/ 211 h 2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3"/>
                  <a:gd name="T76" fmla="*/ 0 h 296"/>
                  <a:gd name="T77" fmla="*/ 213 w 213"/>
                  <a:gd name="T78" fmla="*/ 296 h 2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3" h="296">
                    <a:moveTo>
                      <a:pt x="212" y="211"/>
                    </a:moveTo>
                    <a:lnTo>
                      <a:pt x="185" y="172"/>
                    </a:lnTo>
                    <a:lnTo>
                      <a:pt x="147" y="119"/>
                    </a:lnTo>
                    <a:lnTo>
                      <a:pt x="116" y="83"/>
                    </a:lnTo>
                    <a:lnTo>
                      <a:pt x="87" y="49"/>
                    </a:lnTo>
                    <a:lnTo>
                      <a:pt x="45" y="17"/>
                    </a:lnTo>
                    <a:lnTo>
                      <a:pt x="18" y="0"/>
                    </a:lnTo>
                    <a:lnTo>
                      <a:pt x="8" y="2"/>
                    </a:lnTo>
                    <a:lnTo>
                      <a:pt x="0" y="12"/>
                    </a:lnTo>
                    <a:lnTo>
                      <a:pt x="3" y="57"/>
                    </a:lnTo>
                    <a:lnTo>
                      <a:pt x="19" y="116"/>
                    </a:lnTo>
                    <a:lnTo>
                      <a:pt x="37" y="159"/>
                    </a:lnTo>
                    <a:lnTo>
                      <a:pt x="60" y="206"/>
                    </a:lnTo>
                    <a:lnTo>
                      <a:pt x="91" y="258"/>
                    </a:lnTo>
                    <a:lnTo>
                      <a:pt x="104" y="279"/>
                    </a:lnTo>
                    <a:lnTo>
                      <a:pt x="116" y="277"/>
                    </a:lnTo>
                    <a:lnTo>
                      <a:pt x="130" y="279"/>
                    </a:lnTo>
                    <a:lnTo>
                      <a:pt x="147" y="285"/>
                    </a:lnTo>
                    <a:lnTo>
                      <a:pt x="169" y="295"/>
                    </a:lnTo>
                    <a:lnTo>
                      <a:pt x="189" y="288"/>
                    </a:lnTo>
                    <a:lnTo>
                      <a:pt x="195" y="281"/>
                    </a:lnTo>
                    <a:lnTo>
                      <a:pt x="201" y="266"/>
                    </a:lnTo>
                    <a:lnTo>
                      <a:pt x="200" y="237"/>
                    </a:lnTo>
                    <a:lnTo>
                      <a:pt x="204" y="220"/>
                    </a:lnTo>
                    <a:lnTo>
                      <a:pt x="212" y="211"/>
                    </a:lnTo>
                  </a:path>
                </a:pathLst>
              </a:custGeom>
              <a:grpFill/>
              <a:ln w="12700" cap="rnd" cmpd="sng">
                <a:solidFill>
                  <a:srgbClr val="FF0000"/>
                </a:solidFill>
                <a:prstDash val="solid"/>
                <a:round/>
                <a:headEnd/>
                <a:tailEnd/>
              </a:ln>
            </p:spPr>
            <p:txBody>
              <a:bodyPr/>
              <a:lstStyle/>
              <a:p>
                <a:endParaRPr lang="el-GR"/>
              </a:p>
            </p:txBody>
          </p:sp>
        </p:grpSp>
        <p:grpSp>
          <p:nvGrpSpPr>
            <p:cNvPr id="24" name="Group 45">
              <a:extLst>
                <a:ext uri="{FF2B5EF4-FFF2-40B4-BE49-F238E27FC236}">
                  <a16:creationId xmlns="" xmlns:a16="http://schemas.microsoft.com/office/drawing/2014/main" id="{97E5DEE5-84B5-394B-AD1B-165044BC6E20}"/>
                </a:ext>
              </a:extLst>
            </p:cNvPr>
            <p:cNvGrpSpPr>
              <a:grpSpLocks/>
            </p:cNvGrpSpPr>
            <p:nvPr/>
          </p:nvGrpSpPr>
          <p:grpSpPr bwMode="auto">
            <a:xfrm rot="21115886">
              <a:off x="5557646" y="4472521"/>
              <a:ext cx="285666" cy="555161"/>
              <a:chOff x="4734" y="2133"/>
              <a:chExt cx="298" cy="515"/>
            </a:xfrm>
          </p:grpSpPr>
          <p:sp>
            <p:nvSpPr>
              <p:cNvPr id="25" name="Freeform 42">
                <a:extLst>
                  <a:ext uri="{FF2B5EF4-FFF2-40B4-BE49-F238E27FC236}">
                    <a16:creationId xmlns="" xmlns:a16="http://schemas.microsoft.com/office/drawing/2014/main" id="{9E67D647-4FBC-6F43-AAEA-814F7CFF58E1}"/>
                  </a:ext>
                </a:extLst>
              </p:cNvPr>
              <p:cNvSpPr>
                <a:spLocks/>
              </p:cNvSpPr>
              <p:nvPr/>
            </p:nvSpPr>
            <p:spPr bwMode="auto">
              <a:xfrm>
                <a:off x="4734" y="2455"/>
                <a:ext cx="250" cy="193"/>
              </a:xfrm>
              <a:custGeom>
                <a:avLst/>
                <a:gdLst>
                  <a:gd name="T0" fmla="*/ 57 w 250"/>
                  <a:gd name="T1" fmla="*/ 0 h 193"/>
                  <a:gd name="T2" fmla="*/ 23 w 250"/>
                  <a:gd name="T3" fmla="*/ 52 h 193"/>
                  <a:gd name="T4" fmla="*/ 9 w 250"/>
                  <a:gd name="T5" fmla="*/ 70 h 193"/>
                  <a:gd name="T6" fmla="*/ 0 w 250"/>
                  <a:gd name="T7" fmla="*/ 90 h 193"/>
                  <a:gd name="T8" fmla="*/ 0 w 250"/>
                  <a:gd name="T9" fmla="*/ 120 h 193"/>
                  <a:gd name="T10" fmla="*/ 14 w 250"/>
                  <a:gd name="T11" fmla="*/ 122 h 193"/>
                  <a:gd name="T12" fmla="*/ 12 w 250"/>
                  <a:gd name="T13" fmla="*/ 101 h 193"/>
                  <a:gd name="T14" fmla="*/ 14 w 250"/>
                  <a:gd name="T15" fmla="*/ 122 h 193"/>
                  <a:gd name="T16" fmla="*/ 25 w 250"/>
                  <a:gd name="T17" fmla="*/ 140 h 193"/>
                  <a:gd name="T18" fmla="*/ 46 w 250"/>
                  <a:gd name="T19" fmla="*/ 160 h 193"/>
                  <a:gd name="T20" fmla="*/ 61 w 250"/>
                  <a:gd name="T21" fmla="*/ 165 h 193"/>
                  <a:gd name="T22" fmla="*/ 93 w 250"/>
                  <a:gd name="T23" fmla="*/ 151 h 193"/>
                  <a:gd name="T24" fmla="*/ 114 w 250"/>
                  <a:gd name="T25" fmla="*/ 149 h 193"/>
                  <a:gd name="T26" fmla="*/ 111 w 250"/>
                  <a:gd name="T27" fmla="*/ 131 h 193"/>
                  <a:gd name="T28" fmla="*/ 116 w 250"/>
                  <a:gd name="T29" fmla="*/ 104 h 193"/>
                  <a:gd name="T30" fmla="*/ 111 w 250"/>
                  <a:gd name="T31" fmla="*/ 131 h 193"/>
                  <a:gd name="T32" fmla="*/ 114 w 250"/>
                  <a:gd name="T33" fmla="*/ 149 h 193"/>
                  <a:gd name="T34" fmla="*/ 145 w 250"/>
                  <a:gd name="T35" fmla="*/ 183 h 193"/>
                  <a:gd name="T36" fmla="*/ 154 w 250"/>
                  <a:gd name="T37" fmla="*/ 192 h 193"/>
                  <a:gd name="T38" fmla="*/ 163 w 250"/>
                  <a:gd name="T39" fmla="*/ 192 h 193"/>
                  <a:gd name="T40" fmla="*/ 218 w 250"/>
                  <a:gd name="T41" fmla="*/ 181 h 193"/>
                  <a:gd name="T42" fmla="*/ 236 w 250"/>
                  <a:gd name="T43" fmla="*/ 169 h 193"/>
                  <a:gd name="T44" fmla="*/ 245 w 250"/>
                  <a:gd name="T45" fmla="*/ 156 h 193"/>
                  <a:gd name="T46" fmla="*/ 249 w 250"/>
                  <a:gd name="T47" fmla="*/ 140 h 193"/>
                  <a:gd name="T48" fmla="*/ 245 w 250"/>
                  <a:gd name="T49" fmla="*/ 86 h 193"/>
                  <a:gd name="T50" fmla="*/ 245 w 250"/>
                  <a:gd name="T51" fmla="*/ 65 h 193"/>
                  <a:gd name="T52" fmla="*/ 247 w 250"/>
                  <a:gd name="T53" fmla="*/ 36 h 193"/>
                  <a:gd name="T54" fmla="*/ 213 w 250"/>
                  <a:gd name="T55" fmla="*/ 27 h 193"/>
                  <a:gd name="T56" fmla="*/ 193 w 250"/>
                  <a:gd name="T57" fmla="*/ 22 h 193"/>
                  <a:gd name="T58" fmla="*/ 154 w 250"/>
                  <a:gd name="T59" fmla="*/ 18 h 193"/>
                  <a:gd name="T60" fmla="*/ 82 w 250"/>
                  <a:gd name="T61" fmla="*/ 0 h 193"/>
                  <a:gd name="T62" fmla="*/ 57 w 250"/>
                  <a:gd name="T63" fmla="*/ 0 h 1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0"/>
                  <a:gd name="T97" fmla="*/ 0 h 193"/>
                  <a:gd name="T98" fmla="*/ 250 w 250"/>
                  <a:gd name="T99" fmla="*/ 193 h 1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0" h="193">
                    <a:moveTo>
                      <a:pt x="57" y="0"/>
                    </a:moveTo>
                    <a:lnTo>
                      <a:pt x="23" y="52"/>
                    </a:lnTo>
                    <a:lnTo>
                      <a:pt x="9" y="70"/>
                    </a:lnTo>
                    <a:lnTo>
                      <a:pt x="0" y="90"/>
                    </a:lnTo>
                    <a:lnTo>
                      <a:pt x="0" y="120"/>
                    </a:lnTo>
                    <a:lnTo>
                      <a:pt x="14" y="122"/>
                    </a:lnTo>
                    <a:lnTo>
                      <a:pt x="12" y="101"/>
                    </a:lnTo>
                    <a:lnTo>
                      <a:pt x="14" y="122"/>
                    </a:lnTo>
                    <a:lnTo>
                      <a:pt x="25" y="140"/>
                    </a:lnTo>
                    <a:lnTo>
                      <a:pt x="46" y="160"/>
                    </a:lnTo>
                    <a:lnTo>
                      <a:pt x="61" y="165"/>
                    </a:lnTo>
                    <a:lnTo>
                      <a:pt x="93" y="151"/>
                    </a:lnTo>
                    <a:lnTo>
                      <a:pt x="114" y="149"/>
                    </a:lnTo>
                    <a:lnTo>
                      <a:pt x="111" y="131"/>
                    </a:lnTo>
                    <a:lnTo>
                      <a:pt x="116" y="104"/>
                    </a:lnTo>
                    <a:lnTo>
                      <a:pt x="111" y="131"/>
                    </a:lnTo>
                    <a:lnTo>
                      <a:pt x="114" y="149"/>
                    </a:lnTo>
                    <a:lnTo>
                      <a:pt x="145" y="183"/>
                    </a:lnTo>
                    <a:lnTo>
                      <a:pt x="154" y="192"/>
                    </a:lnTo>
                    <a:lnTo>
                      <a:pt x="163" y="192"/>
                    </a:lnTo>
                    <a:lnTo>
                      <a:pt x="218" y="181"/>
                    </a:lnTo>
                    <a:lnTo>
                      <a:pt x="236" y="169"/>
                    </a:lnTo>
                    <a:lnTo>
                      <a:pt x="245" y="156"/>
                    </a:lnTo>
                    <a:lnTo>
                      <a:pt x="249" y="140"/>
                    </a:lnTo>
                    <a:lnTo>
                      <a:pt x="245" y="86"/>
                    </a:lnTo>
                    <a:lnTo>
                      <a:pt x="245" y="65"/>
                    </a:lnTo>
                    <a:lnTo>
                      <a:pt x="247" y="36"/>
                    </a:lnTo>
                    <a:lnTo>
                      <a:pt x="213" y="27"/>
                    </a:lnTo>
                    <a:lnTo>
                      <a:pt x="193" y="22"/>
                    </a:lnTo>
                    <a:lnTo>
                      <a:pt x="154" y="18"/>
                    </a:lnTo>
                    <a:lnTo>
                      <a:pt x="82" y="0"/>
                    </a:lnTo>
                    <a:lnTo>
                      <a:pt x="57" y="0"/>
                    </a:lnTo>
                  </a:path>
                </a:pathLst>
              </a:custGeom>
              <a:noFill/>
              <a:ln w="12700" cap="rnd" cmpd="sng">
                <a:solidFill>
                  <a:srgbClr val="00B050"/>
                </a:solidFill>
                <a:prstDash val="solid"/>
                <a:round/>
                <a:headEnd/>
                <a:tailEnd/>
              </a:ln>
            </p:spPr>
            <p:txBody>
              <a:bodyPr/>
              <a:lstStyle/>
              <a:p>
                <a:endParaRPr lang="el-GR"/>
              </a:p>
            </p:txBody>
          </p:sp>
          <p:sp>
            <p:nvSpPr>
              <p:cNvPr id="26" name="Freeform 43">
                <a:extLst>
                  <a:ext uri="{FF2B5EF4-FFF2-40B4-BE49-F238E27FC236}">
                    <a16:creationId xmlns="" xmlns:a16="http://schemas.microsoft.com/office/drawing/2014/main" id="{4660F1BB-FED1-D34C-9BC6-5FF5EB8D5AB2}"/>
                  </a:ext>
                </a:extLst>
              </p:cNvPr>
              <p:cNvSpPr>
                <a:spLocks/>
              </p:cNvSpPr>
              <p:nvPr/>
            </p:nvSpPr>
            <p:spPr bwMode="auto">
              <a:xfrm>
                <a:off x="4791" y="2153"/>
                <a:ext cx="241" cy="339"/>
              </a:xfrm>
              <a:custGeom>
                <a:avLst/>
                <a:gdLst>
                  <a:gd name="T0" fmla="*/ 190 w 241"/>
                  <a:gd name="T1" fmla="*/ 338 h 339"/>
                  <a:gd name="T2" fmla="*/ 197 w 241"/>
                  <a:gd name="T3" fmla="*/ 286 h 339"/>
                  <a:gd name="T4" fmla="*/ 211 w 241"/>
                  <a:gd name="T5" fmla="*/ 234 h 339"/>
                  <a:gd name="T6" fmla="*/ 233 w 241"/>
                  <a:gd name="T7" fmla="*/ 163 h 339"/>
                  <a:gd name="T8" fmla="*/ 240 w 241"/>
                  <a:gd name="T9" fmla="*/ 136 h 339"/>
                  <a:gd name="T10" fmla="*/ 238 w 241"/>
                  <a:gd name="T11" fmla="*/ 114 h 339"/>
                  <a:gd name="T12" fmla="*/ 224 w 241"/>
                  <a:gd name="T13" fmla="*/ 73 h 339"/>
                  <a:gd name="T14" fmla="*/ 211 w 241"/>
                  <a:gd name="T15" fmla="*/ 43 h 339"/>
                  <a:gd name="T16" fmla="*/ 192 w 241"/>
                  <a:gd name="T17" fmla="*/ 32 h 339"/>
                  <a:gd name="T18" fmla="*/ 186 w 241"/>
                  <a:gd name="T19" fmla="*/ 34 h 339"/>
                  <a:gd name="T20" fmla="*/ 177 w 241"/>
                  <a:gd name="T21" fmla="*/ 48 h 339"/>
                  <a:gd name="T22" fmla="*/ 177 w 241"/>
                  <a:gd name="T23" fmla="*/ 71 h 339"/>
                  <a:gd name="T24" fmla="*/ 181 w 241"/>
                  <a:gd name="T25" fmla="*/ 105 h 339"/>
                  <a:gd name="T26" fmla="*/ 167 w 241"/>
                  <a:gd name="T27" fmla="*/ 141 h 339"/>
                  <a:gd name="T28" fmla="*/ 143 w 241"/>
                  <a:gd name="T29" fmla="*/ 170 h 339"/>
                  <a:gd name="T30" fmla="*/ 138 w 241"/>
                  <a:gd name="T31" fmla="*/ 172 h 339"/>
                  <a:gd name="T32" fmla="*/ 129 w 241"/>
                  <a:gd name="T33" fmla="*/ 182 h 339"/>
                  <a:gd name="T34" fmla="*/ 115 w 241"/>
                  <a:gd name="T35" fmla="*/ 168 h 339"/>
                  <a:gd name="T36" fmla="*/ 109 w 241"/>
                  <a:gd name="T37" fmla="*/ 118 h 339"/>
                  <a:gd name="T38" fmla="*/ 106 w 241"/>
                  <a:gd name="T39" fmla="*/ 71 h 339"/>
                  <a:gd name="T40" fmla="*/ 109 w 241"/>
                  <a:gd name="T41" fmla="*/ 39 h 339"/>
                  <a:gd name="T42" fmla="*/ 111 w 241"/>
                  <a:gd name="T43" fmla="*/ 12 h 339"/>
                  <a:gd name="T44" fmla="*/ 100 w 241"/>
                  <a:gd name="T45" fmla="*/ 0 h 339"/>
                  <a:gd name="T46" fmla="*/ 90 w 241"/>
                  <a:gd name="T47" fmla="*/ 7 h 339"/>
                  <a:gd name="T48" fmla="*/ 66 w 241"/>
                  <a:gd name="T49" fmla="*/ 34 h 339"/>
                  <a:gd name="T50" fmla="*/ 50 w 241"/>
                  <a:gd name="T51" fmla="*/ 71 h 339"/>
                  <a:gd name="T52" fmla="*/ 47 w 241"/>
                  <a:gd name="T53" fmla="*/ 102 h 339"/>
                  <a:gd name="T54" fmla="*/ 41 w 241"/>
                  <a:gd name="T55" fmla="*/ 166 h 339"/>
                  <a:gd name="T56" fmla="*/ 38 w 241"/>
                  <a:gd name="T57" fmla="*/ 216 h 339"/>
                  <a:gd name="T58" fmla="*/ 32 w 241"/>
                  <a:gd name="T59" fmla="*/ 243 h 339"/>
                  <a:gd name="T60" fmla="*/ 0 w 241"/>
                  <a:gd name="T61" fmla="*/ 302 h 339"/>
                  <a:gd name="T62" fmla="*/ 25 w 241"/>
                  <a:gd name="T63" fmla="*/ 302 h 339"/>
                  <a:gd name="T64" fmla="*/ 97 w 241"/>
                  <a:gd name="T65" fmla="*/ 320 h 339"/>
                  <a:gd name="T66" fmla="*/ 136 w 241"/>
                  <a:gd name="T67" fmla="*/ 324 h 339"/>
                  <a:gd name="T68" fmla="*/ 156 w 241"/>
                  <a:gd name="T69" fmla="*/ 329 h 339"/>
                  <a:gd name="T70" fmla="*/ 190 w 241"/>
                  <a:gd name="T71" fmla="*/ 338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1"/>
                  <a:gd name="T109" fmla="*/ 0 h 339"/>
                  <a:gd name="T110" fmla="*/ 241 w 241"/>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1" h="339">
                    <a:moveTo>
                      <a:pt x="190" y="338"/>
                    </a:moveTo>
                    <a:lnTo>
                      <a:pt x="197" y="286"/>
                    </a:lnTo>
                    <a:lnTo>
                      <a:pt x="211" y="234"/>
                    </a:lnTo>
                    <a:lnTo>
                      <a:pt x="233" y="163"/>
                    </a:lnTo>
                    <a:lnTo>
                      <a:pt x="240" y="136"/>
                    </a:lnTo>
                    <a:lnTo>
                      <a:pt x="238" y="114"/>
                    </a:lnTo>
                    <a:lnTo>
                      <a:pt x="224" y="73"/>
                    </a:lnTo>
                    <a:lnTo>
                      <a:pt x="211" y="43"/>
                    </a:lnTo>
                    <a:lnTo>
                      <a:pt x="192" y="32"/>
                    </a:lnTo>
                    <a:lnTo>
                      <a:pt x="186" y="34"/>
                    </a:lnTo>
                    <a:lnTo>
                      <a:pt x="177" y="48"/>
                    </a:lnTo>
                    <a:lnTo>
                      <a:pt x="177" y="71"/>
                    </a:lnTo>
                    <a:lnTo>
                      <a:pt x="181" y="105"/>
                    </a:lnTo>
                    <a:lnTo>
                      <a:pt x="167" y="141"/>
                    </a:lnTo>
                    <a:lnTo>
                      <a:pt x="143" y="170"/>
                    </a:lnTo>
                    <a:lnTo>
                      <a:pt x="138" y="172"/>
                    </a:lnTo>
                    <a:lnTo>
                      <a:pt x="129" y="182"/>
                    </a:lnTo>
                    <a:lnTo>
                      <a:pt x="115" y="168"/>
                    </a:lnTo>
                    <a:lnTo>
                      <a:pt x="109" y="118"/>
                    </a:lnTo>
                    <a:lnTo>
                      <a:pt x="106" y="71"/>
                    </a:lnTo>
                    <a:lnTo>
                      <a:pt x="109" y="39"/>
                    </a:lnTo>
                    <a:lnTo>
                      <a:pt x="111" y="12"/>
                    </a:lnTo>
                    <a:lnTo>
                      <a:pt x="100" y="0"/>
                    </a:lnTo>
                    <a:lnTo>
                      <a:pt x="90" y="7"/>
                    </a:lnTo>
                    <a:lnTo>
                      <a:pt x="66" y="34"/>
                    </a:lnTo>
                    <a:lnTo>
                      <a:pt x="50" y="71"/>
                    </a:lnTo>
                    <a:lnTo>
                      <a:pt x="47" y="102"/>
                    </a:lnTo>
                    <a:lnTo>
                      <a:pt x="41" y="166"/>
                    </a:lnTo>
                    <a:lnTo>
                      <a:pt x="38" y="216"/>
                    </a:lnTo>
                    <a:lnTo>
                      <a:pt x="32" y="243"/>
                    </a:lnTo>
                    <a:lnTo>
                      <a:pt x="0" y="302"/>
                    </a:lnTo>
                    <a:lnTo>
                      <a:pt x="25" y="302"/>
                    </a:lnTo>
                    <a:lnTo>
                      <a:pt x="97" y="320"/>
                    </a:lnTo>
                    <a:lnTo>
                      <a:pt x="136" y="324"/>
                    </a:lnTo>
                    <a:lnTo>
                      <a:pt x="156" y="329"/>
                    </a:lnTo>
                    <a:lnTo>
                      <a:pt x="190" y="338"/>
                    </a:lnTo>
                  </a:path>
                </a:pathLst>
              </a:custGeom>
              <a:noFill/>
              <a:ln w="12700" cap="rnd" cmpd="sng">
                <a:solidFill>
                  <a:srgbClr val="00B050"/>
                </a:solidFill>
                <a:prstDash val="solid"/>
                <a:round/>
                <a:headEnd/>
                <a:tailEnd/>
              </a:ln>
            </p:spPr>
            <p:txBody>
              <a:bodyPr/>
              <a:lstStyle/>
              <a:p>
                <a:endParaRPr lang="el-GR"/>
              </a:p>
            </p:txBody>
          </p:sp>
          <p:sp>
            <p:nvSpPr>
              <p:cNvPr id="27" name="Freeform 44">
                <a:extLst>
                  <a:ext uri="{FF2B5EF4-FFF2-40B4-BE49-F238E27FC236}">
                    <a16:creationId xmlns="" xmlns:a16="http://schemas.microsoft.com/office/drawing/2014/main" id="{6017DAC7-F57D-444F-A59E-5BB6EB86BEEA}"/>
                  </a:ext>
                </a:extLst>
              </p:cNvPr>
              <p:cNvSpPr>
                <a:spLocks/>
              </p:cNvSpPr>
              <p:nvPr/>
            </p:nvSpPr>
            <p:spPr bwMode="auto">
              <a:xfrm>
                <a:off x="4897" y="2133"/>
                <a:ext cx="76" cy="203"/>
              </a:xfrm>
              <a:custGeom>
                <a:avLst/>
                <a:gdLst>
                  <a:gd name="T0" fmla="*/ 71 w 76"/>
                  <a:gd name="T1" fmla="*/ 68 h 203"/>
                  <a:gd name="T2" fmla="*/ 71 w 76"/>
                  <a:gd name="T3" fmla="*/ 91 h 203"/>
                  <a:gd name="T4" fmla="*/ 75 w 76"/>
                  <a:gd name="T5" fmla="*/ 125 h 203"/>
                  <a:gd name="T6" fmla="*/ 61 w 76"/>
                  <a:gd name="T7" fmla="*/ 161 h 203"/>
                  <a:gd name="T8" fmla="*/ 37 w 76"/>
                  <a:gd name="T9" fmla="*/ 190 h 203"/>
                  <a:gd name="T10" fmla="*/ 32 w 76"/>
                  <a:gd name="T11" fmla="*/ 192 h 203"/>
                  <a:gd name="T12" fmla="*/ 23 w 76"/>
                  <a:gd name="T13" fmla="*/ 202 h 203"/>
                  <a:gd name="T14" fmla="*/ 9 w 76"/>
                  <a:gd name="T15" fmla="*/ 188 h 203"/>
                  <a:gd name="T16" fmla="*/ 3 w 76"/>
                  <a:gd name="T17" fmla="*/ 138 h 203"/>
                  <a:gd name="T18" fmla="*/ 0 w 76"/>
                  <a:gd name="T19" fmla="*/ 91 h 203"/>
                  <a:gd name="T20" fmla="*/ 3 w 76"/>
                  <a:gd name="T21" fmla="*/ 59 h 203"/>
                  <a:gd name="T22" fmla="*/ 12 w 76"/>
                  <a:gd name="T23" fmla="*/ 41 h 203"/>
                  <a:gd name="T24" fmla="*/ 28 w 76"/>
                  <a:gd name="T25" fmla="*/ 9 h 203"/>
                  <a:gd name="T26" fmla="*/ 43 w 76"/>
                  <a:gd name="T27" fmla="*/ 0 h 203"/>
                  <a:gd name="T28" fmla="*/ 52 w 76"/>
                  <a:gd name="T29" fmla="*/ 11 h 203"/>
                  <a:gd name="T30" fmla="*/ 57 w 76"/>
                  <a:gd name="T31" fmla="*/ 29 h 203"/>
                  <a:gd name="T32" fmla="*/ 71 w 76"/>
                  <a:gd name="T33" fmla="*/ 68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203"/>
                  <a:gd name="T53" fmla="*/ 76 w 76"/>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203">
                    <a:moveTo>
                      <a:pt x="71" y="68"/>
                    </a:moveTo>
                    <a:lnTo>
                      <a:pt x="71" y="91"/>
                    </a:lnTo>
                    <a:lnTo>
                      <a:pt x="75" y="125"/>
                    </a:lnTo>
                    <a:lnTo>
                      <a:pt x="61" y="161"/>
                    </a:lnTo>
                    <a:lnTo>
                      <a:pt x="37" y="190"/>
                    </a:lnTo>
                    <a:lnTo>
                      <a:pt x="32" y="192"/>
                    </a:lnTo>
                    <a:lnTo>
                      <a:pt x="23" y="202"/>
                    </a:lnTo>
                    <a:lnTo>
                      <a:pt x="9" y="188"/>
                    </a:lnTo>
                    <a:lnTo>
                      <a:pt x="3" y="138"/>
                    </a:lnTo>
                    <a:lnTo>
                      <a:pt x="0" y="91"/>
                    </a:lnTo>
                    <a:lnTo>
                      <a:pt x="3" y="59"/>
                    </a:lnTo>
                    <a:lnTo>
                      <a:pt x="12" y="41"/>
                    </a:lnTo>
                    <a:lnTo>
                      <a:pt x="28" y="9"/>
                    </a:lnTo>
                    <a:lnTo>
                      <a:pt x="43" y="0"/>
                    </a:lnTo>
                    <a:lnTo>
                      <a:pt x="52" y="11"/>
                    </a:lnTo>
                    <a:lnTo>
                      <a:pt x="57" y="29"/>
                    </a:lnTo>
                    <a:lnTo>
                      <a:pt x="71" y="68"/>
                    </a:lnTo>
                  </a:path>
                </a:pathLst>
              </a:custGeom>
              <a:noFill/>
              <a:ln w="12700" cap="rnd" cmpd="sng">
                <a:solidFill>
                  <a:srgbClr val="00B050"/>
                </a:solidFill>
                <a:prstDash val="solid"/>
                <a:round/>
                <a:headEnd/>
                <a:tailEnd/>
              </a:ln>
            </p:spPr>
            <p:txBody>
              <a:bodyPr/>
              <a:lstStyle/>
              <a:p>
                <a:endParaRPr lang="el-GR"/>
              </a:p>
            </p:txBody>
          </p:sp>
        </p:grpSp>
      </p:grpSp>
      <p:grpSp>
        <p:nvGrpSpPr>
          <p:cNvPr id="30" name="Group 26">
            <a:extLst>
              <a:ext uri="{FF2B5EF4-FFF2-40B4-BE49-F238E27FC236}">
                <a16:creationId xmlns="" xmlns:a16="http://schemas.microsoft.com/office/drawing/2014/main" id="{3DD238A1-F1F2-554D-91AF-72BA1A2001AE}"/>
              </a:ext>
            </a:extLst>
          </p:cNvPr>
          <p:cNvGrpSpPr>
            <a:grpSpLocks noChangeAspect="1"/>
          </p:cNvGrpSpPr>
          <p:nvPr/>
        </p:nvGrpSpPr>
        <p:grpSpPr>
          <a:xfrm>
            <a:off x="7469038" y="508690"/>
            <a:ext cx="2750640" cy="2545483"/>
            <a:chOff x="4302505" y="4056004"/>
            <a:chExt cx="2049973" cy="1897076"/>
          </a:xfrm>
        </p:grpSpPr>
        <p:sp>
          <p:nvSpPr>
            <p:cNvPr id="31" name="Freeform 13">
              <a:extLst>
                <a:ext uri="{FF2B5EF4-FFF2-40B4-BE49-F238E27FC236}">
                  <a16:creationId xmlns="" xmlns:a16="http://schemas.microsoft.com/office/drawing/2014/main" id="{C2314CF9-6B4C-AB43-96FF-193CE64933F0}"/>
                </a:ext>
              </a:extLst>
            </p:cNvPr>
            <p:cNvSpPr>
              <a:spLocks/>
            </p:cNvSpPr>
            <p:nvPr/>
          </p:nvSpPr>
          <p:spPr bwMode="auto">
            <a:xfrm rot="21326996">
              <a:off x="4302505" y="4056004"/>
              <a:ext cx="1976241" cy="1897076"/>
            </a:xfrm>
            <a:custGeom>
              <a:avLst/>
              <a:gdLst>
                <a:gd name="T0" fmla="*/ 132 w 1182"/>
                <a:gd name="T1" fmla="*/ 88 h 1167"/>
                <a:gd name="T2" fmla="*/ 117 w 1182"/>
                <a:gd name="T3" fmla="*/ 49 h 1167"/>
                <a:gd name="T4" fmla="*/ 83 w 1182"/>
                <a:gd name="T5" fmla="*/ 6 h 1167"/>
                <a:gd name="T6" fmla="*/ 21 w 1182"/>
                <a:gd name="T7" fmla="*/ 15 h 1167"/>
                <a:gd name="T8" fmla="*/ 2 w 1182"/>
                <a:gd name="T9" fmla="*/ 78 h 1167"/>
                <a:gd name="T10" fmla="*/ 10 w 1182"/>
                <a:gd name="T11" fmla="*/ 133 h 1167"/>
                <a:gd name="T12" fmla="*/ 42 w 1182"/>
                <a:gd name="T13" fmla="*/ 229 h 1167"/>
                <a:gd name="T14" fmla="*/ 57 w 1182"/>
                <a:gd name="T15" fmla="*/ 356 h 1167"/>
                <a:gd name="T16" fmla="*/ 81 w 1182"/>
                <a:gd name="T17" fmla="*/ 488 h 1167"/>
                <a:gd name="T18" fmla="*/ 112 w 1182"/>
                <a:gd name="T19" fmla="*/ 637 h 1167"/>
                <a:gd name="T20" fmla="*/ 162 w 1182"/>
                <a:gd name="T21" fmla="*/ 747 h 1167"/>
                <a:gd name="T22" fmla="*/ 275 w 1182"/>
                <a:gd name="T23" fmla="*/ 824 h 1167"/>
                <a:gd name="T24" fmla="*/ 419 w 1182"/>
                <a:gd name="T25" fmla="*/ 898 h 1167"/>
                <a:gd name="T26" fmla="*/ 567 w 1182"/>
                <a:gd name="T27" fmla="*/ 978 h 1167"/>
                <a:gd name="T28" fmla="*/ 717 w 1182"/>
                <a:gd name="T29" fmla="*/ 1052 h 1167"/>
                <a:gd name="T30" fmla="*/ 855 w 1182"/>
                <a:gd name="T31" fmla="*/ 1125 h 1167"/>
                <a:gd name="T32" fmla="*/ 962 w 1182"/>
                <a:gd name="T33" fmla="*/ 1160 h 1167"/>
                <a:gd name="T34" fmla="*/ 1050 w 1182"/>
                <a:gd name="T35" fmla="*/ 1155 h 1167"/>
                <a:gd name="T36" fmla="*/ 1077 w 1182"/>
                <a:gd name="T37" fmla="*/ 1088 h 1167"/>
                <a:gd name="T38" fmla="*/ 1092 w 1182"/>
                <a:gd name="T39" fmla="*/ 1003 h 1167"/>
                <a:gd name="T40" fmla="*/ 1115 w 1182"/>
                <a:gd name="T41" fmla="*/ 918 h 1167"/>
                <a:gd name="T42" fmla="*/ 1144 w 1182"/>
                <a:gd name="T43" fmla="*/ 855 h 1167"/>
                <a:gd name="T44" fmla="*/ 1182 w 1182"/>
                <a:gd name="T45" fmla="*/ 792 h 11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82"/>
                <a:gd name="T70" fmla="*/ 0 h 1167"/>
                <a:gd name="T71" fmla="*/ 1182 w 1182"/>
                <a:gd name="T72" fmla="*/ 1167 h 1167"/>
                <a:gd name="connsiteX0" fmla="*/ 1117 w 10000"/>
                <a:gd name="connsiteY0" fmla="*/ 906 h 10152"/>
                <a:gd name="connsiteX1" fmla="*/ 990 w 10000"/>
                <a:gd name="connsiteY1" fmla="*/ 572 h 10152"/>
                <a:gd name="connsiteX2" fmla="*/ 702 w 10000"/>
                <a:gd name="connsiteY2" fmla="*/ 203 h 10152"/>
                <a:gd name="connsiteX3" fmla="*/ 212 w 10000"/>
                <a:gd name="connsiteY3" fmla="*/ 103 h 10152"/>
                <a:gd name="connsiteX4" fmla="*/ 17 w 10000"/>
                <a:gd name="connsiteY4" fmla="*/ 820 h 10152"/>
                <a:gd name="connsiteX5" fmla="*/ 85 w 10000"/>
                <a:gd name="connsiteY5" fmla="*/ 1292 h 10152"/>
                <a:gd name="connsiteX6" fmla="*/ 355 w 10000"/>
                <a:gd name="connsiteY6" fmla="*/ 2114 h 10152"/>
                <a:gd name="connsiteX7" fmla="*/ 482 w 10000"/>
                <a:gd name="connsiteY7" fmla="*/ 3203 h 10152"/>
                <a:gd name="connsiteX8" fmla="*/ 685 w 10000"/>
                <a:gd name="connsiteY8" fmla="*/ 4334 h 10152"/>
                <a:gd name="connsiteX9" fmla="*/ 948 w 10000"/>
                <a:gd name="connsiteY9" fmla="*/ 5610 h 10152"/>
                <a:gd name="connsiteX10" fmla="*/ 1371 w 10000"/>
                <a:gd name="connsiteY10" fmla="*/ 6553 h 10152"/>
                <a:gd name="connsiteX11" fmla="*/ 2327 w 10000"/>
                <a:gd name="connsiteY11" fmla="*/ 7213 h 10152"/>
                <a:gd name="connsiteX12" fmla="*/ 3545 w 10000"/>
                <a:gd name="connsiteY12" fmla="*/ 7847 h 10152"/>
                <a:gd name="connsiteX13" fmla="*/ 4797 w 10000"/>
                <a:gd name="connsiteY13" fmla="*/ 8532 h 10152"/>
                <a:gd name="connsiteX14" fmla="*/ 6066 w 10000"/>
                <a:gd name="connsiteY14" fmla="*/ 9167 h 10152"/>
                <a:gd name="connsiteX15" fmla="*/ 7234 w 10000"/>
                <a:gd name="connsiteY15" fmla="*/ 9792 h 10152"/>
                <a:gd name="connsiteX16" fmla="*/ 8139 w 10000"/>
                <a:gd name="connsiteY16" fmla="*/ 10092 h 10152"/>
                <a:gd name="connsiteX17" fmla="*/ 8883 w 10000"/>
                <a:gd name="connsiteY17" fmla="*/ 10049 h 10152"/>
                <a:gd name="connsiteX18" fmla="*/ 9112 w 10000"/>
                <a:gd name="connsiteY18" fmla="*/ 9475 h 10152"/>
                <a:gd name="connsiteX19" fmla="*/ 9239 w 10000"/>
                <a:gd name="connsiteY19" fmla="*/ 8747 h 10152"/>
                <a:gd name="connsiteX20" fmla="*/ 9433 w 10000"/>
                <a:gd name="connsiteY20" fmla="*/ 8018 h 10152"/>
                <a:gd name="connsiteX21" fmla="*/ 9679 w 10000"/>
                <a:gd name="connsiteY21" fmla="*/ 7478 h 10152"/>
                <a:gd name="connsiteX22" fmla="*/ 10000 w 10000"/>
                <a:gd name="connsiteY22" fmla="*/ 6939 h 10152"/>
                <a:gd name="connsiteX0" fmla="*/ 1117 w 10000"/>
                <a:gd name="connsiteY0" fmla="*/ 933 h 10179"/>
                <a:gd name="connsiteX1" fmla="*/ 990 w 10000"/>
                <a:gd name="connsiteY1" fmla="*/ 599 h 10179"/>
                <a:gd name="connsiteX2" fmla="*/ 813 w 10000"/>
                <a:gd name="connsiteY2" fmla="*/ 78 h 10179"/>
                <a:gd name="connsiteX3" fmla="*/ 212 w 10000"/>
                <a:gd name="connsiteY3" fmla="*/ 130 h 10179"/>
                <a:gd name="connsiteX4" fmla="*/ 17 w 10000"/>
                <a:gd name="connsiteY4" fmla="*/ 847 h 10179"/>
                <a:gd name="connsiteX5" fmla="*/ 85 w 10000"/>
                <a:gd name="connsiteY5" fmla="*/ 1319 h 10179"/>
                <a:gd name="connsiteX6" fmla="*/ 355 w 10000"/>
                <a:gd name="connsiteY6" fmla="*/ 2141 h 10179"/>
                <a:gd name="connsiteX7" fmla="*/ 482 w 10000"/>
                <a:gd name="connsiteY7" fmla="*/ 3230 h 10179"/>
                <a:gd name="connsiteX8" fmla="*/ 685 w 10000"/>
                <a:gd name="connsiteY8" fmla="*/ 4361 h 10179"/>
                <a:gd name="connsiteX9" fmla="*/ 948 w 10000"/>
                <a:gd name="connsiteY9" fmla="*/ 5637 h 10179"/>
                <a:gd name="connsiteX10" fmla="*/ 1371 w 10000"/>
                <a:gd name="connsiteY10" fmla="*/ 6580 h 10179"/>
                <a:gd name="connsiteX11" fmla="*/ 2327 w 10000"/>
                <a:gd name="connsiteY11" fmla="*/ 7240 h 10179"/>
                <a:gd name="connsiteX12" fmla="*/ 3545 w 10000"/>
                <a:gd name="connsiteY12" fmla="*/ 7874 h 10179"/>
                <a:gd name="connsiteX13" fmla="*/ 4797 w 10000"/>
                <a:gd name="connsiteY13" fmla="*/ 8559 h 10179"/>
                <a:gd name="connsiteX14" fmla="*/ 6066 w 10000"/>
                <a:gd name="connsiteY14" fmla="*/ 9194 h 10179"/>
                <a:gd name="connsiteX15" fmla="*/ 7234 w 10000"/>
                <a:gd name="connsiteY15" fmla="*/ 9819 h 10179"/>
                <a:gd name="connsiteX16" fmla="*/ 8139 w 10000"/>
                <a:gd name="connsiteY16" fmla="*/ 10119 h 10179"/>
                <a:gd name="connsiteX17" fmla="*/ 8883 w 10000"/>
                <a:gd name="connsiteY17" fmla="*/ 10076 h 10179"/>
                <a:gd name="connsiteX18" fmla="*/ 9112 w 10000"/>
                <a:gd name="connsiteY18" fmla="*/ 9502 h 10179"/>
                <a:gd name="connsiteX19" fmla="*/ 9239 w 10000"/>
                <a:gd name="connsiteY19" fmla="*/ 8774 h 10179"/>
                <a:gd name="connsiteX20" fmla="*/ 9433 w 10000"/>
                <a:gd name="connsiteY20" fmla="*/ 8045 h 10179"/>
                <a:gd name="connsiteX21" fmla="*/ 9679 w 10000"/>
                <a:gd name="connsiteY21" fmla="*/ 7505 h 10179"/>
                <a:gd name="connsiteX22" fmla="*/ 10000 w 10000"/>
                <a:gd name="connsiteY22" fmla="*/ 6966 h 10179"/>
                <a:gd name="connsiteX0" fmla="*/ 1117 w 10000"/>
                <a:gd name="connsiteY0" fmla="*/ 931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8 w 10003"/>
                <a:gd name="connsiteY0" fmla="*/ 1108 h 10211"/>
                <a:gd name="connsiteX1" fmla="*/ 1118 w 10003"/>
                <a:gd name="connsiteY1" fmla="*/ 561 h 10211"/>
                <a:gd name="connsiteX2" fmla="*/ 816 w 10003"/>
                <a:gd name="connsiteY2" fmla="*/ 110 h 10211"/>
                <a:gd name="connsiteX3" fmla="*/ 215 w 10003"/>
                <a:gd name="connsiteY3" fmla="*/ 162 h 10211"/>
                <a:gd name="connsiteX4" fmla="*/ 20 w 10003"/>
                <a:gd name="connsiteY4" fmla="*/ 879 h 10211"/>
                <a:gd name="connsiteX5" fmla="*/ 88 w 10003"/>
                <a:gd name="connsiteY5" fmla="*/ 1351 h 10211"/>
                <a:gd name="connsiteX6" fmla="*/ 358 w 10003"/>
                <a:gd name="connsiteY6" fmla="*/ 2173 h 10211"/>
                <a:gd name="connsiteX7" fmla="*/ 485 w 10003"/>
                <a:gd name="connsiteY7" fmla="*/ 3262 h 10211"/>
                <a:gd name="connsiteX8" fmla="*/ 688 w 10003"/>
                <a:gd name="connsiteY8" fmla="*/ 4393 h 10211"/>
                <a:gd name="connsiteX9" fmla="*/ 951 w 10003"/>
                <a:gd name="connsiteY9" fmla="*/ 5669 h 10211"/>
                <a:gd name="connsiteX10" fmla="*/ 1374 w 10003"/>
                <a:gd name="connsiteY10" fmla="*/ 6612 h 10211"/>
                <a:gd name="connsiteX11" fmla="*/ 2330 w 10003"/>
                <a:gd name="connsiteY11" fmla="*/ 7272 h 10211"/>
                <a:gd name="connsiteX12" fmla="*/ 3548 w 10003"/>
                <a:gd name="connsiteY12" fmla="*/ 7906 h 10211"/>
                <a:gd name="connsiteX13" fmla="*/ 4800 w 10003"/>
                <a:gd name="connsiteY13" fmla="*/ 8591 h 10211"/>
                <a:gd name="connsiteX14" fmla="*/ 6069 w 10003"/>
                <a:gd name="connsiteY14" fmla="*/ 9226 h 10211"/>
                <a:gd name="connsiteX15" fmla="*/ 7237 w 10003"/>
                <a:gd name="connsiteY15" fmla="*/ 9851 h 10211"/>
                <a:gd name="connsiteX16" fmla="*/ 8142 w 10003"/>
                <a:gd name="connsiteY16" fmla="*/ 10151 h 10211"/>
                <a:gd name="connsiteX17" fmla="*/ 8886 w 10003"/>
                <a:gd name="connsiteY17" fmla="*/ 10108 h 10211"/>
                <a:gd name="connsiteX18" fmla="*/ 9115 w 10003"/>
                <a:gd name="connsiteY18" fmla="*/ 9534 h 10211"/>
                <a:gd name="connsiteX19" fmla="*/ 9242 w 10003"/>
                <a:gd name="connsiteY19" fmla="*/ 8806 h 10211"/>
                <a:gd name="connsiteX20" fmla="*/ 9436 w 10003"/>
                <a:gd name="connsiteY20" fmla="*/ 8077 h 10211"/>
                <a:gd name="connsiteX21" fmla="*/ 9682 w 10003"/>
                <a:gd name="connsiteY21" fmla="*/ 7537 h 10211"/>
                <a:gd name="connsiteX22" fmla="*/ 10003 w 10003"/>
                <a:gd name="connsiteY22" fmla="*/ 6998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682 w 10176"/>
                <a:gd name="connsiteY21" fmla="*/ 7537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506 w 10176"/>
                <a:gd name="connsiteY20" fmla="*/ 8203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811 w 10176"/>
                <a:gd name="connsiteY20" fmla="*/ 7668 h 10211"/>
                <a:gd name="connsiteX21" fmla="*/ 10176 w 10176"/>
                <a:gd name="connsiteY21"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811 w 10176"/>
                <a:gd name="connsiteY19" fmla="*/ 7668 h 10240"/>
                <a:gd name="connsiteX20" fmla="*/ 10176 w 10176"/>
                <a:gd name="connsiteY20" fmla="*/ 7072 h 10240"/>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491 w 10176"/>
                <a:gd name="connsiteY19" fmla="*/ 8206 h 10240"/>
                <a:gd name="connsiteX20" fmla="*/ 10176 w 10176"/>
                <a:gd name="connsiteY20" fmla="*/ 7072 h 10240"/>
                <a:gd name="connsiteX0" fmla="*/ 1148 w 10135"/>
                <a:gd name="connsiteY0" fmla="*/ 1108 h 10240"/>
                <a:gd name="connsiteX1" fmla="*/ 1118 w 10135"/>
                <a:gd name="connsiteY1" fmla="*/ 561 h 10240"/>
                <a:gd name="connsiteX2" fmla="*/ 816 w 10135"/>
                <a:gd name="connsiteY2" fmla="*/ 110 h 10240"/>
                <a:gd name="connsiteX3" fmla="*/ 215 w 10135"/>
                <a:gd name="connsiteY3" fmla="*/ 162 h 10240"/>
                <a:gd name="connsiteX4" fmla="*/ 20 w 10135"/>
                <a:gd name="connsiteY4" fmla="*/ 879 h 10240"/>
                <a:gd name="connsiteX5" fmla="*/ 88 w 10135"/>
                <a:gd name="connsiteY5" fmla="*/ 1351 h 10240"/>
                <a:gd name="connsiteX6" fmla="*/ 358 w 10135"/>
                <a:gd name="connsiteY6" fmla="*/ 2173 h 10240"/>
                <a:gd name="connsiteX7" fmla="*/ 485 w 10135"/>
                <a:gd name="connsiteY7" fmla="*/ 3262 h 10240"/>
                <a:gd name="connsiteX8" fmla="*/ 688 w 10135"/>
                <a:gd name="connsiteY8" fmla="*/ 4393 h 10240"/>
                <a:gd name="connsiteX9" fmla="*/ 951 w 10135"/>
                <a:gd name="connsiteY9" fmla="*/ 5669 h 10240"/>
                <a:gd name="connsiteX10" fmla="*/ 1374 w 10135"/>
                <a:gd name="connsiteY10" fmla="*/ 6612 h 10240"/>
                <a:gd name="connsiteX11" fmla="*/ 2330 w 10135"/>
                <a:gd name="connsiteY11" fmla="*/ 7272 h 10240"/>
                <a:gd name="connsiteX12" fmla="*/ 3548 w 10135"/>
                <a:gd name="connsiteY12" fmla="*/ 7906 h 10240"/>
                <a:gd name="connsiteX13" fmla="*/ 4800 w 10135"/>
                <a:gd name="connsiteY13" fmla="*/ 8591 h 10240"/>
                <a:gd name="connsiteX14" fmla="*/ 6069 w 10135"/>
                <a:gd name="connsiteY14" fmla="*/ 9226 h 10240"/>
                <a:gd name="connsiteX15" fmla="*/ 7237 w 10135"/>
                <a:gd name="connsiteY15" fmla="*/ 9851 h 10240"/>
                <a:gd name="connsiteX16" fmla="*/ 8142 w 10135"/>
                <a:gd name="connsiteY16" fmla="*/ 10151 h 10240"/>
                <a:gd name="connsiteX17" fmla="*/ 8886 w 10135"/>
                <a:gd name="connsiteY17" fmla="*/ 10108 h 10240"/>
                <a:gd name="connsiteX18" fmla="*/ 9228 w 10135"/>
                <a:gd name="connsiteY18" fmla="*/ 9362 h 10240"/>
                <a:gd name="connsiteX19" fmla="*/ 9491 w 10135"/>
                <a:gd name="connsiteY19" fmla="*/ 8206 h 10240"/>
                <a:gd name="connsiteX20" fmla="*/ 10135 w 10135"/>
                <a:gd name="connsiteY20" fmla="*/ 7089 h 1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35" h="10240">
                  <a:moveTo>
                    <a:pt x="1148" y="1108"/>
                  </a:moveTo>
                  <a:cubicBezTo>
                    <a:pt x="1131" y="1057"/>
                    <a:pt x="1173" y="727"/>
                    <a:pt x="1118" y="561"/>
                  </a:cubicBezTo>
                  <a:cubicBezTo>
                    <a:pt x="1063" y="395"/>
                    <a:pt x="966" y="176"/>
                    <a:pt x="816" y="110"/>
                  </a:cubicBezTo>
                  <a:cubicBezTo>
                    <a:pt x="666" y="44"/>
                    <a:pt x="430" y="0"/>
                    <a:pt x="215" y="162"/>
                  </a:cubicBezTo>
                  <a:cubicBezTo>
                    <a:pt x="0" y="324"/>
                    <a:pt x="37" y="708"/>
                    <a:pt x="20" y="879"/>
                  </a:cubicBezTo>
                  <a:cubicBezTo>
                    <a:pt x="3" y="1051"/>
                    <a:pt x="28" y="1136"/>
                    <a:pt x="88" y="1351"/>
                  </a:cubicBezTo>
                  <a:cubicBezTo>
                    <a:pt x="147" y="1565"/>
                    <a:pt x="291" y="1856"/>
                    <a:pt x="358" y="2173"/>
                  </a:cubicBezTo>
                  <a:cubicBezTo>
                    <a:pt x="426" y="2490"/>
                    <a:pt x="434" y="2893"/>
                    <a:pt x="485" y="3262"/>
                  </a:cubicBezTo>
                  <a:cubicBezTo>
                    <a:pt x="536" y="3630"/>
                    <a:pt x="612" y="3990"/>
                    <a:pt x="688" y="4393"/>
                  </a:cubicBezTo>
                  <a:cubicBezTo>
                    <a:pt x="764" y="4795"/>
                    <a:pt x="832" y="5301"/>
                    <a:pt x="951" y="5669"/>
                  </a:cubicBezTo>
                  <a:cubicBezTo>
                    <a:pt x="1069" y="6038"/>
                    <a:pt x="1145" y="6346"/>
                    <a:pt x="1374" y="6612"/>
                  </a:cubicBezTo>
                  <a:cubicBezTo>
                    <a:pt x="1602" y="6878"/>
                    <a:pt x="1966" y="7058"/>
                    <a:pt x="2330" y="7272"/>
                  </a:cubicBezTo>
                  <a:cubicBezTo>
                    <a:pt x="2693" y="7486"/>
                    <a:pt x="3133" y="7683"/>
                    <a:pt x="3548" y="7906"/>
                  </a:cubicBezTo>
                  <a:cubicBezTo>
                    <a:pt x="3962" y="8129"/>
                    <a:pt x="4377" y="8369"/>
                    <a:pt x="4800" y="8591"/>
                  </a:cubicBezTo>
                  <a:cubicBezTo>
                    <a:pt x="5223" y="8814"/>
                    <a:pt x="5663" y="9020"/>
                    <a:pt x="6069" y="9226"/>
                  </a:cubicBezTo>
                  <a:cubicBezTo>
                    <a:pt x="6475" y="9431"/>
                    <a:pt x="6890" y="9697"/>
                    <a:pt x="7237" y="9851"/>
                  </a:cubicBezTo>
                  <a:cubicBezTo>
                    <a:pt x="7583" y="10005"/>
                    <a:pt x="7871" y="10108"/>
                    <a:pt x="8142" y="10151"/>
                  </a:cubicBezTo>
                  <a:cubicBezTo>
                    <a:pt x="8412" y="10194"/>
                    <a:pt x="8705" y="10240"/>
                    <a:pt x="8886" y="10108"/>
                  </a:cubicBezTo>
                  <a:cubicBezTo>
                    <a:pt x="9067" y="9976"/>
                    <a:pt x="9127" y="9679"/>
                    <a:pt x="9228" y="9362"/>
                  </a:cubicBezTo>
                  <a:cubicBezTo>
                    <a:pt x="9329" y="9045"/>
                    <a:pt x="9314" y="8616"/>
                    <a:pt x="9491" y="8206"/>
                  </a:cubicBezTo>
                  <a:cubicBezTo>
                    <a:pt x="9603" y="8018"/>
                    <a:pt x="10067" y="7200"/>
                    <a:pt x="10135" y="7089"/>
                  </a:cubicBezTo>
                </a:path>
              </a:pathLst>
            </a:custGeom>
            <a:noFill/>
            <a:ln w="12700" cap="flat" cmpd="sng">
              <a:solidFill>
                <a:srgbClr val="00B050"/>
              </a:solidFill>
              <a:prstDash val="solid"/>
              <a:round/>
              <a:headEnd type="none" w="sm" len="sm"/>
              <a:tailEnd type="none" w="sm" len="sm"/>
            </a:ln>
          </p:spPr>
          <p:txBody>
            <a:bodyPr/>
            <a:lstStyle/>
            <a:p>
              <a:endParaRPr lang="el-GR"/>
            </a:p>
          </p:txBody>
        </p:sp>
        <p:grpSp>
          <p:nvGrpSpPr>
            <p:cNvPr id="32" name="Group 41">
              <a:extLst>
                <a:ext uri="{FF2B5EF4-FFF2-40B4-BE49-F238E27FC236}">
                  <a16:creationId xmlns="" xmlns:a16="http://schemas.microsoft.com/office/drawing/2014/main" id="{3D67BE2D-A36F-8546-B86D-8BB4498DE31B}"/>
                </a:ext>
              </a:extLst>
            </p:cNvPr>
            <p:cNvGrpSpPr>
              <a:grpSpLocks/>
            </p:cNvGrpSpPr>
            <p:nvPr/>
          </p:nvGrpSpPr>
          <p:grpSpPr bwMode="auto">
            <a:xfrm rot="342526">
              <a:off x="6093793" y="5036634"/>
              <a:ext cx="258685" cy="490141"/>
              <a:chOff x="5201" y="2764"/>
              <a:chExt cx="278" cy="468"/>
            </a:xfrm>
          </p:grpSpPr>
          <p:sp>
            <p:nvSpPr>
              <p:cNvPr id="36" name="Freeform 39">
                <a:extLst>
                  <a:ext uri="{FF2B5EF4-FFF2-40B4-BE49-F238E27FC236}">
                    <a16:creationId xmlns="" xmlns:a16="http://schemas.microsoft.com/office/drawing/2014/main" id="{8709BE44-B6B7-FF47-89FC-87DAECABF026}"/>
                  </a:ext>
                </a:extLst>
              </p:cNvPr>
              <p:cNvSpPr>
                <a:spLocks/>
              </p:cNvSpPr>
              <p:nvPr/>
            </p:nvSpPr>
            <p:spPr bwMode="auto">
              <a:xfrm>
                <a:off x="5312" y="2764"/>
                <a:ext cx="167" cy="225"/>
              </a:xfrm>
              <a:custGeom>
                <a:avLst/>
                <a:gdLst>
                  <a:gd name="T0" fmla="*/ 118 w 167"/>
                  <a:gd name="T1" fmla="*/ 224 h 225"/>
                  <a:gd name="T2" fmla="*/ 136 w 167"/>
                  <a:gd name="T3" fmla="*/ 197 h 225"/>
                  <a:gd name="T4" fmla="*/ 145 w 167"/>
                  <a:gd name="T5" fmla="*/ 177 h 225"/>
                  <a:gd name="T6" fmla="*/ 152 w 167"/>
                  <a:gd name="T7" fmla="*/ 163 h 225"/>
                  <a:gd name="T8" fmla="*/ 163 w 167"/>
                  <a:gd name="T9" fmla="*/ 107 h 225"/>
                  <a:gd name="T10" fmla="*/ 166 w 167"/>
                  <a:gd name="T11" fmla="*/ 34 h 225"/>
                  <a:gd name="T12" fmla="*/ 163 w 167"/>
                  <a:gd name="T13" fmla="*/ 16 h 225"/>
                  <a:gd name="T14" fmla="*/ 154 w 167"/>
                  <a:gd name="T15" fmla="*/ 5 h 225"/>
                  <a:gd name="T16" fmla="*/ 141 w 167"/>
                  <a:gd name="T17" fmla="*/ 0 h 225"/>
                  <a:gd name="T18" fmla="*/ 127 w 167"/>
                  <a:gd name="T19" fmla="*/ 14 h 225"/>
                  <a:gd name="T20" fmla="*/ 118 w 167"/>
                  <a:gd name="T21" fmla="*/ 39 h 225"/>
                  <a:gd name="T22" fmla="*/ 111 w 167"/>
                  <a:gd name="T23" fmla="*/ 57 h 225"/>
                  <a:gd name="T24" fmla="*/ 93 w 167"/>
                  <a:gd name="T25" fmla="*/ 80 h 225"/>
                  <a:gd name="T26" fmla="*/ 73 w 167"/>
                  <a:gd name="T27" fmla="*/ 93 h 225"/>
                  <a:gd name="T28" fmla="*/ 39 w 167"/>
                  <a:gd name="T29" fmla="*/ 116 h 225"/>
                  <a:gd name="T30" fmla="*/ 21 w 167"/>
                  <a:gd name="T31" fmla="*/ 125 h 225"/>
                  <a:gd name="T32" fmla="*/ 12 w 167"/>
                  <a:gd name="T33" fmla="*/ 138 h 225"/>
                  <a:gd name="T34" fmla="*/ 0 w 167"/>
                  <a:gd name="T35" fmla="*/ 168 h 225"/>
                  <a:gd name="T36" fmla="*/ 9 w 167"/>
                  <a:gd name="T37" fmla="*/ 172 h 225"/>
                  <a:gd name="T38" fmla="*/ 23 w 167"/>
                  <a:gd name="T39" fmla="*/ 172 h 225"/>
                  <a:gd name="T40" fmla="*/ 62 w 167"/>
                  <a:gd name="T41" fmla="*/ 159 h 225"/>
                  <a:gd name="T42" fmla="*/ 75 w 167"/>
                  <a:gd name="T43" fmla="*/ 152 h 225"/>
                  <a:gd name="T44" fmla="*/ 89 w 167"/>
                  <a:gd name="T45" fmla="*/ 152 h 225"/>
                  <a:gd name="T46" fmla="*/ 98 w 167"/>
                  <a:gd name="T47" fmla="*/ 161 h 225"/>
                  <a:gd name="T48" fmla="*/ 105 w 167"/>
                  <a:gd name="T49" fmla="*/ 197 h 225"/>
                  <a:gd name="T50" fmla="*/ 111 w 167"/>
                  <a:gd name="T51" fmla="*/ 213 h 225"/>
                  <a:gd name="T52" fmla="*/ 118 w 167"/>
                  <a:gd name="T53" fmla="*/ 224 h 2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
                  <a:gd name="T82" fmla="*/ 0 h 225"/>
                  <a:gd name="T83" fmla="*/ 167 w 167"/>
                  <a:gd name="T84" fmla="*/ 225 h 2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 h="225">
                    <a:moveTo>
                      <a:pt x="118" y="224"/>
                    </a:moveTo>
                    <a:lnTo>
                      <a:pt x="136" y="197"/>
                    </a:lnTo>
                    <a:lnTo>
                      <a:pt x="145" y="177"/>
                    </a:lnTo>
                    <a:lnTo>
                      <a:pt x="152" y="163"/>
                    </a:lnTo>
                    <a:lnTo>
                      <a:pt x="163" y="107"/>
                    </a:lnTo>
                    <a:lnTo>
                      <a:pt x="166" y="34"/>
                    </a:lnTo>
                    <a:lnTo>
                      <a:pt x="163" y="16"/>
                    </a:lnTo>
                    <a:lnTo>
                      <a:pt x="154" y="5"/>
                    </a:lnTo>
                    <a:lnTo>
                      <a:pt x="141" y="0"/>
                    </a:lnTo>
                    <a:lnTo>
                      <a:pt x="127" y="14"/>
                    </a:lnTo>
                    <a:lnTo>
                      <a:pt x="118" y="39"/>
                    </a:lnTo>
                    <a:lnTo>
                      <a:pt x="111" y="57"/>
                    </a:lnTo>
                    <a:lnTo>
                      <a:pt x="93" y="80"/>
                    </a:lnTo>
                    <a:lnTo>
                      <a:pt x="73" y="93"/>
                    </a:lnTo>
                    <a:lnTo>
                      <a:pt x="39" y="116"/>
                    </a:lnTo>
                    <a:lnTo>
                      <a:pt x="21" y="125"/>
                    </a:lnTo>
                    <a:lnTo>
                      <a:pt x="12" y="138"/>
                    </a:lnTo>
                    <a:lnTo>
                      <a:pt x="0" y="168"/>
                    </a:lnTo>
                    <a:lnTo>
                      <a:pt x="9" y="172"/>
                    </a:lnTo>
                    <a:lnTo>
                      <a:pt x="23" y="172"/>
                    </a:lnTo>
                    <a:lnTo>
                      <a:pt x="62" y="159"/>
                    </a:lnTo>
                    <a:lnTo>
                      <a:pt x="75" y="152"/>
                    </a:lnTo>
                    <a:lnTo>
                      <a:pt x="89" y="152"/>
                    </a:lnTo>
                    <a:lnTo>
                      <a:pt x="98" y="161"/>
                    </a:lnTo>
                    <a:lnTo>
                      <a:pt x="105" y="197"/>
                    </a:lnTo>
                    <a:lnTo>
                      <a:pt x="111" y="213"/>
                    </a:lnTo>
                    <a:lnTo>
                      <a:pt x="118" y="224"/>
                    </a:lnTo>
                  </a:path>
                </a:pathLst>
              </a:custGeom>
              <a:noFill/>
              <a:ln w="12700" cap="rnd" cmpd="sng">
                <a:solidFill>
                  <a:srgbClr val="00B050"/>
                </a:solidFill>
                <a:prstDash val="solid"/>
                <a:round/>
                <a:headEnd/>
                <a:tailEnd/>
              </a:ln>
            </p:spPr>
            <p:txBody>
              <a:bodyPr/>
              <a:lstStyle/>
              <a:p>
                <a:endParaRPr lang="el-GR"/>
              </a:p>
            </p:txBody>
          </p:sp>
          <p:sp>
            <p:nvSpPr>
              <p:cNvPr id="37" name="Freeform 40">
                <a:extLst>
                  <a:ext uri="{FF2B5EF4-FFF2-40B4-BE49-F238E27FC236}">
                    <a16:creationId xmlns="" xmlns:a16="http://schemas.microsoft.com/office/drawing/2014/main" id="{870D9721-312F-8E4C-963F-58A13C8287E8}"/>
                  </a:ext>
                </a:extLst>
              </p:cNvPr>
              <p:cNvSpPr>
                <a:spLocks/>
              </p:cNvSpPr>
              <p:nvPr/>
            </p:nvSpPr>
            <p:spPr bwMode="auto">
              <a:xfrm>
                <a:off x="5201" y="2916"/>
                <a:ext cx="230" cy="316"/>
              </a:xfrm>
              <a:custGeom>
                <a:avLst/>
                <a:gdLst>
                  <a:gd name="T0" fmla="*/ 111 w 230"/>
                  <a:gd name="T1" fmla="*/ 16 h 316"/>
                  <a:gd name="T2" fmla="*/ 80 w 230"/>
                  <a:gd name="T3" fmla="*/ 72 h 316"/>
                  <a:gd name="T4" fmla="*/ 62 w 230"/>
                  <a:gd name="T5" fmla="*/ 111 h 316"/>
                  <a:gd name="T6" fmla="*/ 19 w 230"/>
                  <a:gd name="T7" fmla="*/ 197 h 316"/>
                  <a:gd name="T8" fmla="*/ 5 w 230"/>
                  <a:gd name="T9" fmla="*/ 251 h 316"/>
                  <a:gd name="T10" fmla="*/ 0 w 230"/>
                  <a:gd name="T11" fmla="*/ 285 h 316"/>
                  <a:gd name="T12" fmla="*/ 5 w 230"/>
                  <a:gd name="T13" fmla="*/ 301 h 316"/>
                  <a:gd name="T14" fmla="*/ 12 w 230"/>
                  <a:gd name="T15" fmla="*/ 310 h 316"/>
                  <a:gd name="T16" fmla="*/ 23 w 230"/>
                  <a:gd name="T17" fmla="*/ 315 h 316"/>
                  <a:gd name="T18" fmla="*/ 41 w 230"/>
                  <a:gd name="T19" fmla="*/ 315 h 316"/>
                  <a:gd name="T20" fmla="*/ 62 w 230"/>
                  <a:gd name="T21" fmla="*/ 299 h 316"/>
                  <a:gd name="T22" fmla="*/ 98 w 230"/>
                  <a:gd name="T23" fmla="*/ 269 h 316"/>
                  <a:gd name="T24" fmla="*/ 116 w 230"/>
                  <a:gd name="T25" fmla="*/ 249 h 316"/>
                  <a:gd name="T26" fmla="*/ 141 w 230"/>
                  <a:gd name="T27" fmla="*/ 213 h 316"/>
                  <a:gd name="T28" fmla="*/ 168 w 230"/>
                  <a:gd name="T29" fmla="*/ 172 h 316"/>
                  <a:gd name="T30" fmla="*/ 229 w 230"/>
                  <a:gd name="T31" fmla="*/ 72 h 316"/>
                  <a:gd name="T32" fmla="*/ 222 w 230"/>
                  <a:gd name="T33" fmla="*/ 61 h 316"/>
                  <a:gd name="T34" fmla="*/ 216 w 230"/>
                  <a:gd name="T35" fmla="*/ 45 h 316"/>
                  <a:gd name="T36" fmla="*/ 209 w 230"/>
                  <a:gd name="T37" fmla="*/ 9 h 316"/>
                  <a:gd name="T38" fmla="*/ 200 w 230"/>
                  <a:gd name="T39" fmla="*/ 0 h 316"/>
                  <a:gd name="T40" fmla="*/ 186 w 230"/>
                  <a:gd name="T41" fmla="*/ 0 h 316"/>
                  <a:gd name="T42" fmla="*/ 173 w 230"/>
                  <a:gd name="T43" fmla="*/ 7 h 316"/>
                  <a:gd name="T44" fmla="*/ 134 w 230"/>
                  <a:gd name="T45" fmla="*/ 20 h 316"/>
                  <a:gd name="T46" fmla="*/ 120 w 230"/>
                  <a:gd name="T47" fmla="*/ 20 h 316"/>
                  <a:gd name="T48" fmla="*/ 111 w 230"/>
                  <a:gd name="T49" fmla="*/ 16 h 3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0"/>
                  <a:gd name="T76" fmla="*/ 0 h 316"/>
                  <a:gd name="T77" fmla="*/ 230 w 230"/>
                  <a:gd name="T78" fmla="*/ 316 h 3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0" h="316">
                    <a:moveTo>
                      <a:pt x="111" y="16"/>
                    </a:moveTo>
                    <a:lnTo>
                      <a:pt x="80" y="72"/>
                    </a:lnTo>
                    <a:lnTo>
                      <a:pt x="62" y="111"/>
                    </a:lnTo>
                    <a:lnTo>
                      <a:pt x="19" y="197"/>
                    </a:lnTo>
                    <a:lnTo>
                      <a:pt x="5" y="251"/>
                    </a:lnTo>
                    <a:lnTo>
                      <a:pt x="0" y="285"/>
                    </a:lnTo>
                    <a:lnTo>
                      <a:pt x="5" y="301"/>
                    </a:lnTo>
                    <a:lnTo>
                      <a:pt x="12" y="310"/>
                    </a:lnTo>
                    <a:lnTo>
                      <a:pt x="23" y="315"/>
                    </a:lnTo>
                    <a:lnTo>
                      <a:pt x="41" y="315"/>
                    </a:lnTo>
                    <a:lnTo>
                      <a:pt x="62" y="299"/>
                    </a:lnTo>
                    <a:lnTo>
                      <a:pt x="98" y="269"/>
                    </a:lnTo>
                    <a:lnTo>
                      <a:pt x="116" y="249"/>
                    </a:lnTo>
                    <a:lnTo>
                      <a:pt x="141" y="213"/>
                    </a:lnTo>
                    <a:lnTo>
                      <a:pt x="168" y="172"/>
                    </a:lnTo>
                    <a:lnTo>
                      <a:pt x="229" y="72"/>
                    </a:lnTo>
                    <a:lnTo>
                      <a:pt x="222" y="61"/>
                    </a:lnTo>
                    <a:lnTo>
                      <a:pt x="216" y="45"/>
                    </a:lnTo>
                    <a:lnTo>
                      <a:pt x="209" y="9"/>
                    </a:lnTo>
                    <a:lnTo>
                      <a:pt x="200" y="0"/>
                    </a:lnTo>
                    <a:lnTo>
                      <a:pt x="186" y="0"/>
                    </a:lnTo>
                    <a:lnTo>
                      <a:pt x="173" y="7"/>
                    </a:lnTo>
                    <a:lnTo>
                      <a:pt x="134" y="20"/>
                    </a:lnTo>
                    <a:lnTo>
                      <a:pt x="120" y="20"/>
                    </a:lnTo>
                    <a:lnTo>
                      <a:pt x="111" y="16"/>
                    </a:lnTo>
                  </a:path>
                </a:pathLst>
              </a:custGeom>
              <a:noFill/>
              <a:ln w="12700" cap="rnd" cmpd="sng">
                <a:solidFill>
                  <a:srgbClr val="00B050"/>
                </a:solidFill>
                <a:prstDash val="solid"/>
                <a:round/>
                <a:headEnd/>
                <a:tailEnd/>
              </a:ln>
            </p:spPr>
            <p:txBody>
              <a:bodyPr/>
              <a:lstStyle/>
              <a:p>
                <a:endParaRPr lang="el-GR"/>
              </a:p>
            </p:txBody>
          </p:sp>
        </p:grpSp>
        <p:grpSp>
          <p:nvGrpSpPr>
            <p:cNvPr id="33" name="Group 42">
              <a:extLst>
                <a:ext uri="{FF2B5EF4-FFF2-40B4-BE49-F238E27FC236}">
                  <a16:creationId xmlns="" xmlns:a16="http://schemas.microsoft.com/office/drawing/2014/main" id="{97B82715-0C33-B741-A977-7BF20D9D3976}"/>
                </a:ext>
              </a:extLst>
            </p:cNvPr>
            <p:cNvGrpSpPr/>
            <p:nvPr/>
          </p:nvGrpSpPr>
          <p:grpSpPr>
            <a:xfrm rot="21115886">
              <a:off x="5474281" y="4997594"/>
              <a:ext cx="381607" cy="499106"/>
              <a:chOff x="6919680" y="4587410"/>
              <a:chExt cx="561975" cy="735013"/>
            </a:xfrm>
          </p:grpSpPr>
          <p:sp>
            <p:nvSpPr>
              <p:cNvPr id="34" name="Freeform 46">
                <a:extLst>
                  <a:ext uri="{FF2B5EF4-FFF2-40B4-BE49-F238E27FC236}">
                    <a16:creationId xmlns="" xmlns:a16="http://schemas.microsoft.com/office/drawing/2014/main" id="{30F78331-40BF-F348-89EB-AC0F010DFE67}"/>
                  </a:ext>
                </a:extLst>
              </p:cNvPr>
              <p:cNvSpPr>
                <a:spLocks/>
              </p:cNvSpPr>
              <p:nvPr/>
            </p:nvSpPr>
            <p:spPr bwMode="auto">
              <a:xfrm>
                <a:off x="7133992" y="4587410"/>
                <a:ext cx="347663" cy="323850"/>
              </a:xfrm>
              <a:custGeom>
                <a:avLst/>
                <a:gdLst>
                  <a:gd name="T0" fmla="*/ 0 w 246"/>
                  <a:gd name="T1" fmla="*/ 2147483647 h 204"/>
                  <a:gd name="T2" fmla="*/ 2147483647 w 246"/>
                  <a:gd name="T3" fmla="*/ 2147483647 h 204"/>
                  <a:gd name="T4" fmla="*/ 2147483647 w 246"/>
                  <a:gd name="T5" fmla="*/ 2147483647 h 204"/>
                  <a:gd name="T6" fmla="*/ 2147483647 w 246"/>
                  <a:gd name="T7" fmla="*/ 2147483647 h 204"/>
                  <a:gd name="T8" fmla="*/ 2147483647 w 246"/>
                  <a:gd name="T9" fmla="*/ 0 h 204"/>
                  <a:gd name="T10" fmla="*/ 2147483647 w 246"/>
                  <a:gd name="T11" fmla="*/ 2147483647 h 204"/>
                  <a:gd name="T12" fmla="*/ 2147483647 w 246"/>
                  <a:gd name="T13" fmla="*/ 2147483647 h 204"/>
                  <a:gd name="T14" fmla="*/ 2147483647 w 246"/>
                  <a:gd name="T15" fmla="*/ 2147483647 h 204"/>
                  <a:gd name="T16" fmla="*/ 2147483647 w 246"/>
                  <a:gd name="T17" fmla="*/ 2147483647 h 204"/>
                  <a:gd name="T18" fmla="*/ 2147483647 w 246"/>
                  <a:gd name="T19" fmla="*/ 2147483647 h 204"/>
                  <a:gd name="T20" fmla="*/ 2147483647 w 246"/>
                  <a:gd name="T21" fmla="*/ 2147483647 h 204"/>
                  <a:gd name="T22" fmla="*/ 2147483647 w 246"/>
                  <a:gd name="T23" fmla="*/ 2147483647 h 204"/>
                  <a:gd name="T24" fmla="*/ 2147483647 w 246"/>
                  <a:gd name="T25" fmla="*/ 2147483647 h 204"/>
                  <a:gd name="T26" fmla="*/ 2147483647 w 246"/>
                  <a:gd name="T27" fmla="*/ 2147483647 h 204"/>
                  <a:gd name="T28" fmla="*/ 2147483647 w 246"/>
                  <a:gd name="T29" fmla="*/ 2147483647 h 204"/>
                  <a:gd name="T30" fmla="*/ 2147483647 w 246"/>
                  <a:gd name="T31" fmla="*/ 2147483647 h 204"/>
                  <a:gd name="T32" fmla="*/ 2147483647 w 246"/>
                  <a:gd name="T33" fmla="*/ 2147483647 h 204"/>
                  <a:gd name="T34" fmla="*/ 2147483647 w 246"/>
                  <a:gd name="T35" fmla="*/ 2147483647 h 204"/>
                  <a:gd name="T36" fmla="*/ 2147483647 w 246"/>
                  <a:gd name="T37" fmla="*/ 2147483647 h 204"/>
                  <a:gd name="T38" fmla="*/ 2147483647 w 246"/>
                  <a:gd name="T39" fmla="*/ 2147483647 h 204"/>
                  <a:gd name="T40" fmla="*/ 2147483647 w 246"/>
                  <a:gd name="T41" fmla="*/ 2147483647 h 204"/>
                  <a:gd name="T42" fmla="*/ 2147483647 w 246"/>
                  <a:gd name="T43" fmla="*/ 2147483647 h 204"/>
                  <a:gd name="T44" fmla="*/ 2147483647 w 246"/>
                  <a:gd name="T45" fmla="*/ 2147483647 h 204"/>
                  <a:gd name="T46" fmla="*/ 2147483647 w 246"/>
                  <a:gd name="T47" fmla="*/ 2147483647 h 204"/>
                  <a:gd name="T48" fmla="*/ 2147483647 w 246"/>
                  <a:gd name="T49" fmla="*/ 2147483647 h 204"/>
                  <a:gd name="T50" fmla="*/ 2147483647 w 246"/>
                  <a:gd name="T51" fmla="*/ 2147483647 h 204"/>
                  <a:gd name="T52" fmla="*/ 2147483647 w 246"/>
                  <a:gd name="T53" fmla="*/ 2147483647 h 204"/>
                  <a:gd name="T54" fmla="*/ 2147483647 w 246"/>
                  <a:gd name="T55" fmla="*/ 2147483647 h 204"/>
                  <a:gd name="T56" fmla="*/ 2147483647 w 246"/>
                  <a:gd name="T57" fmla="*/ 2147483647 h 204"/>
                  <a:gd name="T58" fmla="*/ 2147483647 w 246"/>
                  <a:gd name="T59" fmla="*/ 2147483647 h 204"/>
                  <a:gd name="T60" fmla="*/ 0 w 246"/>
                  <a:gd name="T61" fmla="*/ 2147483647 h 20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6"/>
                  <a:gd name="T94" fmla="*/ 0 h 204"/>
                  <a:gd name="T95" fmla="*/ 246 w 246"/>
                  <a:gd name="T96" fmla="*/ 204 h 20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6" h="204">
                    <a:moveTo>
                      <a:pt x="0" y="124"/>
                    </a:moveTo>
                    <a:lnTo>
                      <a:pt x="9" y="81"/>
                    </a:lnTo>
                    <a:lnTo>
                      <a:pt x="14" y="45"/>
                    </a:lnTo>
                    <a:lnTo>
                      <a:pt x="23" y="25"/>
                    </a:lnTo>
                    <a:lnTo>
                      <a:pt x="45" y="0"/>
                    </a:lnTo>
                    <a:lnTo>
                      <a:pt x="73" y="6"/>
                    </a:lnTo>
                    <a:lnTo>
                      <a:pt x="77" y="20"/>
                    </a:lnTo>
                    <a:lnTo>
                      <a:pt x="48" y="61"/>
                    </a:lnTo>
                    <a:lnTo>
                      <a:pt x="77" y="20"/>
                    </a:lnTo>
                    <a:lnTo>
                      <a:pt x="89" y="13"/>
                    </a:lnTo>
                    <a:lnTo>
                      <a:pt x="100" y="11"/>
                    </a:lnTo>
                    <a:lnTo>
                      <a:pt x="120" y="18"/>
                    </a:lnTo>
                    <a:lnTo>
                      <a:pt x="152" y="38"/>
                    </a:lnTo>
                    <a:lnTo>
                      <a:pt x="159" y="63"/>
                    </a:lnTo>
                    <a:lnTo>
                      <a:pt x="152" y="83"/>
                    </a:lnTo>
                    <a:lnTo>
                      <a:pt x="138" y="106"/>
                    </a:lnTo>
                    <a:lnTo>
                      <a:pt x="152" y="83"/>
                    </a:lnTo>
                    <a:lnTo>
                      <a:pt x="159" y="63"/>
                    </a:lnTo>
                    <a:lnTo>
                      <a:pt x="172" y="56"/>
                    </a:lnTo>
                    <a:lnTo>
                      <a:pt x="199" y="59"/>
                    </a:lnTo>
                    <a:lnTo>
                      <a:pt x="220" y="65"/>
                    </a:lnTo>
                    <a:lnTo>
                      <a:pt x="240" y="74"/>
                    </a:lnTo>
                    <a:lnTo>
                      <a:pt x="245" y="88"/>
                    </a:lnTo>
                    <a:lnTo>
                      <a:pt x="242" y="124"/>
                    </a:lnTo>
                    <a:lnTo>
                      <a:pt x="233" y="145"/>
                    </a:lnTo>
                    <a:lnTo>
                      <a:pt x="199" y="176"/>
                    </a:lnTo>
                    <a:lnTo>
                      <a:pt x="179" y="203"/>
                    </a:lnTo>
                    <a:lnTo>
                      <a:pt x="136" y="197"/>
                    </a:lnTo>
                    <a:lnTo>
                      <a:pt x="95" y="179"/>
                    </a:lnTo>
                    <a:lnTo>
                      <a:pt x="48" y="156"/>
                    </a:lnTo>
                    <a:lnTo>
                      <a:pt x="0" y="124"/>
                    </a:lnTo>
                  </a:path>
                </a:pathLst>
              </a:custGeom>
              <a:noFill/>
              <a:ln w="12700" cap="rnd" cmpd="sng">
                <a:solidFill>
                  <a:srgbClr val="00B050"/>
                </a:solidFill>
                <a:prstDash val="solid"/>
                <a:round/>
                <a:headEnd/>
                <a:tailEnd/>
              </a:ln>
            </p:spPr>
            <p:txBody>
              <a:bodyPr/>
              <a:lstStyle/>
              <a:p>
                <a:endParaRPr lang="el-GR"/>
              </a:p>
            </p:txBody>
          </p:sp>
          <p:sp>
            <p:nvSpPr>
              <p:cNvPr id="35" name="Freeform 47">
                <a:extLst>
                  <a:ext uri="{FF2B5EF4-FFF2-40B4-BE49-F238E27FC236}">
                    <a16:creationId xmlns="" xmlns:a16="http://schemas.microsoft.com/office/drawing/2014/main" id="{3072A2C2-542E-4A4B-A442-A91437D22263}"/>
                  </a:ext>
                </a:extLst>
              </p:cNvPr>
              <p:cNvSpPr>
                <a:spLocks/>
              </p:cNvSpPr>
              <p:nvPr/>
            </p:nvSpPr>
            <p:spPr bwMode="auto">
              <a:xfrm>
                <a:off x="6919680" y="4784260"/>
                <a:ext cx="468312" cy="538163"/>
              </a:xfrm>
              <a:custGeom>
                <a:avLst/>
                <a:gdLst>
                  <a:gd name="T0" fmla="*/ 2147483647 w 332"/>
                  <a:gd name="T1" fmla="*/ 2147483647 h 339"/>
                  <a:gd name="T2" fmla="*/ 2147483647 w 332"/>
                  <a:gd name="T3" fmla="*/ 2147483647 h 339"/>
                  <a:gd name="T4" fmla="*/ 2147483647 w 332"/>
                  <a:gd name="T5" fmla="*/ 2147483647 h 339"/>
                  <a:gd name="T6" fmla="*/ 2147483647 w 332"/>
                  <a:gd name="T7" fmla="*/ 2147483647 h 339"/>
                  <a:gd name="T8" fmla="*/ 2147483647 w 332"/>
                  <a:gd name="T9" fmla="*/ 0 h 339"/>
                  <a:gd name="T10" fmla="*/ 2147483647 w 332"/>
                  <a:gd name="T11" fmla="*/ 2147483647 h 339"/>
                  <a:gd name="T12" fmla="*/ 2147483647 w 332"/>
                  <a:gd name="T13" fmla="*/ 2147483647 h 339"/>
                  <a:gd name="T14" fmla="*/ 2147483647 w 332"/>
                  <a:gd name="T15" fmla="*/ 2147483647 h 339"/>
                  <a:gd name="T16" fmla="*/ 2147483647 w 332"/>
                  <a:gd name="T17" fmla="*/ 2147483647 h 339"/>
                  <a:gd name="T18" fmla="*/ 0 w 332"/>
                  <a:gd name="T19" fmla="*/ 2147483647 h 339"/>
                  <a:gd name="T20" fmla="*/ 2147483647 w 332"/>
                  <a:gd name="T21" fmla="*/ 2147483647 h 339"/>
                  <a:gd name="T22" fmla="*/ 2147483647 w 332"/>
                  <a:gd name="T23" fmla="*/ 2147483647 h 339"/>
                  <a:gd name="T24" fmla="*/ 2147483647 w 332"/>
                  <a:gd name="T25" fmla="*/ 2147483647 h 339"/>
                  <a:gd name="T26" fmla="*/ 2147483647 w 332"/>
                  <a:gd name="T27" fmla="*/ 2147483647 h 339"/>
                  <a:gd name="T28" fmla="*/ 2147483647 w 332"/>
                  <a:gd name="T29" fmla="*/ 2147483647 h 339"/>
                  <a:gd name="T30" fmla="*/ 2147483647 w 332"/>
                  <a:gd name="T31" fmla="*/ 2147483647 h 339"/>
                  <a:gd name="T32" fmla="*/ 2147483647 w 332"/>
                  <a:gd name="T33" fmla="*/ 2147483647 h 339"/>
                  <a:gd name="T34" fmla="*/ 2147483647 w 332"/>
                  <a:gd name="T35" fmla="*/ 2147483647 h 339"/>
                  <a:gd name="T36" fmla="*/ 2147483647 w 332"/>
                  <a:gd name="T37" fmla="*/ 2147483647 h 339"/>
                  <a:gd name="T38" fmla="*/ 2147483647 w 332"/>
                  <a:gd name="T39" fmla="*/ 2147483647 h 339"/>
                  <a:gd name="T40" fmla="*/ 2147483647 w 332"/>
                  <a:gd name="T41" fmla="*/ 2147483647 h 339"/>
                  <a:gd name="T42" fmla="*/ 2147483647 w 332"/>
                  <a:gd name="T43" fmla="*/ 2147483647 h 339"/>
                  <a:gd name="T44" fmla="*/ 2147483647 w 332"/>
                  <a:gd name="T45" fmla="*/ 2147483647 h 339"/>
                  <a:gd name="T46" fmla="*/ 2147483647 w 332"/>
                  <a:gd name="T47" fmla="*/ 2147483647 h 339"/>
                  <a:gd name="T48" fmla="*/ 2147483647 w 332"/>
                  <a:gd name="T49" fmla="*/ 2147483647 h 339"/>
                  <a:gd name="T50" fmla="*/ 2147483647 w 332"/>
                  <a:gd name="T51" fmla="*/ 2147483647 h 339"/>
                  <a:gd name="T52" fmla="*/ 2147483647 w 332"/>
                  <a:gd name="T53" fmla="*/ 2147483647 h 339"/>
                  <a:gd name="T54" fmla="*/ 2147483647 w 332"/>
                  <a:gd name="T55" fmla="*/ 2147483647 h 339"/>
                  <a:gd name="T56" fmla="*/ 2147483647 w 332"/>
                  <a:gd name="T57" fmla="*/ 2147483647 h 339"/>
                  <a:gd name="T58" fmla="*/ 2147483647 w 332"/>
                  <a:gd name="T59" fmla="*/ 2147483647 h 339"/>
                  <a:gd name="T60" fmla="*/ 2147483647 w 332"/>
                  <a:gd name="T61" fmla="*/ 2147483647 h 339"/>
                  <a:gd name="T62" fmla="*/ 2147483647 w 332"/>
                  <a:gd name="T63" fmla="*/ 2147483647 h 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2"/>
                  <a:gd name="T97" fmla="*/ 0 h 339"/>
                  <a:gd name="T98" fmla="*/ 332 w 332"/>
                  <a:gd name="T99" fmla="*/ 339 h 3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2" h="339">
                    <a:moveTo>
                      <a:pt x="331" y="79"/>
                    </a:moveTo>
                    <a:lnTo>
                      <a:pt x="288" y="73"/>
                    </a:lnTo>
                    <a:lnTo>
                      <a:pt x="247" y="55"/>
                    </a:lnTo>
                    <a:lnTo>
                      <a:pt x="200" y="32"/>
                    </a:lnTo>
                    <a:lnTo>
                      <a:pt x="152" y="0"/>
                    </a:lnTo>
                    <a:lnTo>
                      <a:pt x="132" y="50"/>
                    </a:lnTo>
                    <a:lnTo>
                      <a:pt x="75" y="122"/>
                    </a:lnTo>
                    <a:lnTo>
                      <a:pt x="34" y="199"/>
                    </a:lnTo>
                    <a:lnTo>
                      <a:pt x="5" y="233"/>
                    </a:lnTo>
                    <a:lnTo>
                      <a:pt x="0" y="265"/>
                    </a:lnTo>
                    <a:lnTo>
                      <a:pt x="7" y="274"/>
                    </a:lnTo>
                    <a:lnTo>
                      <a:pt x="32" y="270"/>
                    </a:lnTo>
                    <a:lnTo>
                      <a:pt x="57" y="256"/>
                    </a:lnTo>
                    <a:lnTo>
                      <a:pt x="91" y="213"/>
                    </a:lnTo>
                    <a:lnTo>
                      <a:pt x="197" y="127"/>
                    </a:lnTo>
                    <a:lnTo>
                      <a:pt x="202" y="136"/>
                    </a:lnTo>
                    <a:lnTo>
                      <a:pt x="207" y="154"/>
                    </a:lnTo>
                    <a:lnTo>
                      <a:pt x="202" y="179"/>
                    </a:lnTo>
                    <a:lnTo>
                      <a:pt x="188" y="209"/>
                    </a:lnTo>
                    <a:lnTo>
                      <a:pt x="161" y="256"/>
                    </a:lnTo>
                    <a:lnTo>
                      <a:pt x="136" y="283"/>
                    </a:lnTo>
                    <a:lnTo>
                      <a:pt x="121" y="310"/>
                    </a:lnTo>
                    <a:lnTo>
                      <a:pt x="125" y="331"/>
                    </a:lnTo>
                    <a:lnTo>
                      <a:pt x="136" y="338"/>
                    </a:lnTo>
                    <a:lnTo>
                      <a:pt x="161" y="333"/>
                    </a:lnTo>
                    <a:lnTo>
                      <a:pt x="207" y="301"/>
                    </a:lnTo>
                    <a:lnTo>
                      <a:pt x="245" y="270"/>
                    </a:lnTo>
                    <a:lnTo>
                      <a:pt x="259" y="252"/>
                    </a:lnTo>
                    <a:lnTo>
                      <a:pt x="277" y="211"/>
                    </a:lnTo>
                    <a:lnTo>
                      <a:pt x="288" y="156"/>
                    </a:lnTo>
                    <a:lnTo>
                      <a:pt x="304" y="122"/>
                    </a:lnTo>
                    <a:lnTo>
                      <a:pt x="331" y="79"/>
                    </a:lnTo>
                  </a:path>
                </a:pathLst>
              </a:custGeom>
              <a:noFill/>
              <a:ln w="12700" cap="rnd" cmpd="sng">
                <a:solidFill>
                  <a:srgbClr val="00B050"/>
                </a:solidFill>
                <a:prstDash val="solid"/>
                <a:round/>
                <a:headEnd/>
                <a:tailEnd/>
              </a:ln>
            </p:spPr>
            <p:txBody>
              <a:bodyPr/>
              <a:lstStyle/>
              <a:p>
                <a:endParaRPr lang="el-GR"/>
              </a:p>
            </p:txBody>
          </p:sp>
        </p:grpSp>
      </p:grpSp>
      <p:grpSp>
        <p:nvGrpSpPr>
          <p:cNvPr id="38" name="Group 23">
            <a:extLst>
              <a:ext uri="{FF2B5EF4-FFF2-40B4-BE49-F238E27FC236}">
                <a16:creationId xmlns="" xmlns:a16="http://schemas.microsoft.com/office/drawing/2014/main" id="{8B20854B-2AB8-0447-A8A6-0E7FDC24DBE5}"/>
              </a:ext>
            </a:extLst>
          </p:cNvPr>
          <p:cNvGrpSpPr>
            <a:grpSpLocks noChangeAspect="1"/>
          </p:cNvGrpSpPr>
          <p:nvPr/>
        </p:nvGrpSpPr>
        <p:grpSpPr>
          <a:xfrm>
            <a:off x="2948116" y="4183635"/>
            <a:ext cx="1459117" cy="766272"/>
            <a:chOff x="5420813" y="4456602"/>
            <a:chExt cx="1087437" cy="571080"/>
          </a:xfrm>
        </p:grpSpPr>
        <p:sp>
          <p:nvSpPr>
            <p:cNvPr id="39" name="Freeform 14">
              <a:extLst>
                <a:ext uri="{FF2B5EF4-FFF2-40B4-BE49-F238E27FC236}">
                  <a16:creationId xmlns="" xmlns:a16="http://schemas.microsoft.com/office/drawing/2014/main" id="{689A6D54-41B2-5D46-AA2E-59980572658D}"/>
                </a:ext>
              </a:extLst>
            </p:cNvPr>
            <p:cNvSpPr>
              <a:spLocks/>
            </p:cNvSpPr>
            <p:nvPr/>
          </p:nvSpPr>
          <p:spPr bwMode="auto">
            <a:xfrm rot="21326996">
              <a:off x="5420813" y="4456602"/>
              <a:ext cx="1087437" cy="488950"/>
            </a:xfrm>
            <a:custGeom>
              <a:avLst/>
              <a:gdLst>
                <a:gd name="T0" fmla="*/ 552 w 685"/>
                <a:gd name="T1" fmla="*/ 300 h 308"/>
                <a:gd name="T2" fmla="*/ 487 w 685"/>
                <a:gd name="T3" fmla="*/ 221 h 308"/>
                <a:gd name="T4" fmla="*/ 420 w 685"/>
                <a:gd name="T5" fmla="*/ 154 h 308"/>
                <a:gd name="T6" fmla="*/ 327 w 685"/>
                <a:gd name="T7" fmla="*/ 101 h 308"/>
                <a:gd name="T8" fmla="*/ 219 w 685"/>
                <a:gd name="T9" fmla="*/ 65 h 308"/>
                <a:gd name="T10" fmla="*/ 123 w 685"/>
                <a:gd name="T11" fmla="*/ 39 h 308"/>
                <a:gd name="T12" fmla="*/ 36 w 685"/>
                <a:gd name="T13" fmla="*/ 17 h 308"/>
                <a:gd name="T14" fmla="*/ 10 w 685"/>
                <a:gd name="T15" fmla="*/ 5 h 308"/>
                <a:gd name="T16" fmla="*/ 99 w 685"/>
                <a:gd name="T17" fmla="*/ 3 h 308"/>
                <a:gd name="T18" fmla="*/ 223 w 685"/>
                <a:gd name="T19" fmla="*/ 22 h 308"/>
                <a:gd name="T20" fmla="*/ 315 w 685"/>
                <a:gd name="T21" fmla="*/ 34 h 308"/>
                <a:gd name="T22" fmla="*/ 408 w 685"/>
                <a:gd name="T23" fmla="*/ 36 h 308"/>
                <a:gd name="T24" fmla="*/ 523 w 685"/>
                <a:gd name="T25" fmla="*/ 27 h 308"/>
                <a:gd name="T26" fmla="*/ 598 w 685"/>
                <a:gd name="T27" fmla="*/ 41 h 308"/>
                <a:gd name="T28" fmla="*/ 675 w 685"/>
                <a:gd name="T29" fmla="*/ 58 h 308"/>
                <a:gd name="T30" fmla="*/ 658 w 685"/>
                <a:gd name="T31" fmla="*/ 68 h 308"/>
                <a:gd name="T32" fmla="*/ 636 w 685"/>
                <a:gd name="T33" fmla="*/ 92 h 308"/>
                <a:gd name="T34" fmla="*/ 612 w 685"/>
                <a:gd name="T35" fmla="*/ 156 h 308"/>
                <a:gd name="T36" fmla="*/ 607 w 685"/>
                <a:gd name="T37" fmla="*/ 188 h 308"/>
                <a:gd name="T38" fmla="*/ 607 w 685"/>
                <a:gd name="T39" fmla="*/ 269 h 308"/>
                <a:gd name="T40" fmla="*/ 552 w 685"/>
                <a:gd name="T41" fmla="*/ 300 h 3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5"/>
                <a:gd name="T64" fmla="*/ 0 h 308"/>
                <a:gd name="T65" fmla="*/ 685 w 685"/>
                <a:gd name="T66" fmla="*/ 308 h 3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5" h="308">
                  <a:moveTo>
                    <a:pt x="552" y="300"/>
                  </a:moveTo>
                  <a:cubicBezTo>
                    <a:pt x="532" y="292"/>
                    <a:pt x="509" y="245"/>
                    <a:pt x="487" y="221"/>
                  </a:cubicBezTo>
                  <a:cubicBezTo>
                    <a:pt x="465" y="197"/>
                    <a:pt x="447" y="174"/>
                    <a:pt x="420" y="154"/>
                  </a:cubicBezTo>
                  <a:cubicBezTo>
                    <a:pt x="393" y="134"/>
                    <a:pt x="360" y="116"/>
                    <a:pt x="327" y="101"/>
                  </a:cubicBezTo>
                  <a:cubicBezTo>
                    <a:pt x="294" y="86"/>
                    <a:pt x="253" y="75"/>
                    <a:pt x="219" y="65"/>
                  </a:cubicBezTo>
                  <a:cubicBezTo>
                    <a:pt x="185" y="55"/>
                    <a:pt x="153" y="47"/>
                    <a:pt x="123" y="39"/>
                  </a:cubicBezTo>
                  <a:cubicBezTo>
                    <a:pt x="93" y="31"/>
                    <a:pt x="55" y="23"/>
                    <a:pt x="36" y="17"/>
                  </a:cubicBezTo>
                  <a:cubicBezTo>
                    <a:pt x="17" y="11"/>
                    <a:pt x="0" y="7"/>
                    <a:pt x="10" y="5"/>
                  </a:cubicBezTo>
                  <a:cubicBezTo>
                    <a:pt x="20" y="3"/>
                    <a:pt x="64" y="0"/>
                    <a:pt x="99" y="3"/>
                  </a:cubicBezTo>
                  <a:cubicBezTo>
                    <a:pt x="134" y="6"/>
                    <a:pt x="187" y="17"/>
                    <a:pt x="223" y="22"/>
                  </a:cubicBezTo>
                  <a:cubicBezTo>
                    <a:pt x="259" y="27"/>
                    <a:pt x="284" y="32"/>
                    <a:pt x="315" y="34"/>
                  </a:cubicBezTo>
                  <a:cubicBezTo>
                    <a:pt x="346" y="36"/>
                    <a:pt x="373" y="37"/>
                    <a:pt x="408" y="36"/>
                  </a:cubicBezTo>
                  <a:cubicBezTo>
                    <a:pt x="443" y="35"/>
                    <a:pt x="491" y="26"/>
                    <a:pt x="523" y="27"/>
                  </a:cubicBezTo>
                  <a:cubicBezTo>
                    <a:pt x="555" y="28"/>
                    <a:pt x="573" y="36"/>
                    <a:pt x="598" y="41"/>
                  </a:cubicBezTo>
                  <a:cubicBezTo>
                    <a:pt x="623" y="46"/>
                    <a:pt x="665" y="54"/>
                    <a:pt x="675" y="58"/>
                  </a:cubicBezTo>
                  <a:cubicBezTo>
                    <a:pt x="685" y="62"/>
                    <a:pt x="665" y="62"/>
                    <a:pt x="658" y="68"/>
                  </a:cubicBezTo>
                  <a:cubicBezTo>
                    <a:pt x="651" y="74"/>
                    <a:pt x="644" y="77"/>
                    <a:pt x="636" y="92"/>
                  </a:cubicBezTo>
                  <a:cubicBezTo>
                    <a:pt x="628" y="107"/>
                    <a:pt x="617" y="140"/>
                    <a:pt x="612" y="156"/>
                  </a:cubicBezTo>
                  <a:cubicBezTo>
                    <a:pt x="607" y="172"/>
                    <a:pt x="608" y="169"/>
                    <a:pt x="607" y="188"/>
                  </a:cubicBezTo>
                  <a:cubicBezTo>
                    <a:pt x="606" y="207"/>
                    <a:pt x="616" y="250"/>
                    <a:pt x="607" y="269"/>
                  </a:cubicBezTo>
                  <a:cubicBezTo>
                    <a:pt x="598" y="288"/>
                    <a:pt x="572" y="308"/>
                    <a:pt x="552" y="300"/>
                  </a:cubicBezTo>
                  <a:close/>
                </a:path>
              </a:pathLst>
            </a:custGeom>
            <a:noFill/>
            <a:ln w="12700" cap="flat" cmpd="sng">
              <a:solidFill>
                <a:srgbClr val="00B050"/>
              </a:solidFill>
              <a:prstDash val="solid"/>
              <a:round/>
              <a:headEnd type="none" w="sm" len="sm"/>
              <a:tailEnd type="none" w="sm" len="sm"/>
            </a:ln>
          </p:spPr>
          <p:txBody>
            <a:bodyPr/>
            <a:lstStyle/>
            <a:p>
              <a:endParaRPr lang="el-GR"/>
            </a:p>
          </p:txBody>
        </p:sp>
        <p:grpSp>
          <p:nvGrpSpPr>
            <p:cNvPr id="40" name="Group 45">
              <a:extLst>
                <a:ext uri="{FF2B5EF4-FFF2-40B4-BE49-F238E27FC236}">
                  <a16:creationId xmlns="" xmlns:a16="http://schemas.microsoft.com/office/drawing/2014/main" id="{3F00EA2D-2C2E-A34D-8FFB-3C7DECE40BE7}"/>
                </a:ext>
              </a:extLst>
            </p:cNvPr>
            <p:cNvGrpSpPr>
              <a:grpSpLocks/>
            </p:cNvGrpSpPr>
            <p:nvPr/>
          </p:nvGrpSpPr>
          <p:grpSpPr bwMode="auto">
            <a:xfrm rot="21115886">
              <a:off x="5557646" y="4472521"/>
              <a:ext cx="285666" cy="555161"/>
              <a:chOff x="4734" y="2133"/>
              <a:chExt cx="298" cy="515"/>
            </a:xfrm>
          </p:grpSpPr>
          <p:sp>
            <p:nvSpPr>
              <p:cNvPr id="41" name="Freeform 42">
                <a:extLst>
                  <a:ext uri="{FF2B5EF4-FFF2-40B4-BE49-F238E27FC236}">
                    <a16:creationId xmlns="" xmlns:a16="http://schemas.microsoft.com/office/drawing/2014/main" id="{E39F57DE-F6CE-9442-B750-64B073C12F92}"/>
                  </a:ext>
                </a:extLst>
              </p:cNvPr>
              <p:cNvSpPr>
                <a:spLocks/>
              </p:cNvSpPr>
              <p:nvPr/>
            </p:nvSpPr>
            <p:spPr bwMode="auto">
              <a:xfrm>
                <a:off x="4734" y="2455"/>
                <a:ext cx="250" cy="193"/>
              </a:xfrm>
              <a:custGeom>
                <a:avLst/>
                <a:gdLst>
                  <a:gd name="T0" fmla="*/ 57 w 250"/>
                  <a:gd name="T1" fmla="*/ 0 h 193"/>
                  <a:gd name="T2" fmla="*/ 23 w 250"/>
                  <a:gd name="T3" fmla="*/ 52 h 193"/>
                  <a:gd name="T4" fmla="*/ 9 w 250"/>
                  <a:gd name="T5" fmla="*/ 70 h 193"/>
                  <a:gd name="T6" fmla="*/ 0 w 250"/>
                  <a:gd name="T7" fmla="*/ 90 h 193"/>
                  <a:gd name="T8" fmla="*/ 0 w 250"/>
                  <a:gd name="T9" fmla="*/ 120 h 193"/>
                  <a:gd name="T10" fmla="*/ 14 w 250"/>
                  <a:gd name="T11" fmla="*/ 122 h 193"/>
                  <a:gd name="T12" fmla="*/ 12 w 250"/>
                  <a:gd name="T13" fmla="*/ 101 h 193"/>
                  <a:gd name="T14" fmla="*/ 14 w 250"/>
                  <a:gd name="T15" fmla="*/ 122 h 193"/>
                  <a:gd name="T16" fmla="*/ 25 w 250"/>
                  <a:gd name="T17" fmla="*/ 140 h 193"/>
                  <a:gd name="T18" fmla="*/ 46 w 250"/>
                  <a:gd name="T19" fmla="*/ 160 h 193"/>
                  <a:gd name="T20" fmla="*/ 61 w 250"/>
                  <a:gd name="T21" fmla="*/ 165 h 193"/>
                  <a:gd name="T22" fmla="*/ 93 w 250"/>
                  <a:gd name="T23" fmla="*/ 151 h 193"/>
                  <a:gd name="T24" fmla="*/ 114 w 250"/>
                  <a:gd name="T25" fmla="*/ 149 h 193"/>
                  <a:gd name="T26" fmla="*/ 111 w 250"/>
                  <a:gd name="T27" fmla="*/ 131 h 193"/>
                  <a:gd name="T28" fmla="*/ 116 w 250"/>
                  <a:gd name="T29" fmla="*/ 104 h 193"/>
                  <a:gd name="T30" fmla="*/ 111 w 250"/>
                  <a:gd name="T31" fmla="*/ 131 h 193"/>
                  <a:gd name="T32" fmla="*/ 114 w 250"/>
                  <a:gd name="T33" fmla="*/ 149 h 193"/>
                  <a:gd name="T34" fmla="*/ 145 w 250"/>
                  <a:gd name="T35" fmla="*/ 183 h 193"/>
                  <a:gd name="T36" fmla="*/ 154 w 250"/>
                  <a:gd name="T37" fmla="*/ 192 h 193"/>
                  <a:gd name="T38" fmla="*/ 163 w 250"/>
                  <a:gd name="T39" fmla="*/ 192 h 193"/>
                  <a:gd name="T40" fmla="*/ 218 w 250"/>
                  <a:gd name="T41" fmla="*/ 181 h 193"/>
                  <a:gd name="T42" fmla="*/ 236 w 250"/>
                  <a:gd name="T43" fmla="*/ 169 h 193"/>
                  <a:gd name="T44" fmla="*/ 245 w 250"/>
                  <a:gd name="T45" fmla="*/ 156 h 193"/>
                  <a:gd name="T46" fmla="*/ 249 w 250"/>
                  <a:gd name="T47" fmla="*/ 140 h 193"/>
                  <a:gd name="T48" fmla="*/ 245 w 250"/>
                  <a:gd name="T49" fmla="*/ 86 h 193"/>
                  <a:gd name="T50" fmla="*/ 245 w 250"/>
                  <a:gd name="T51" fmla="*/ 65 h 193"/>
                  <a:gd name="T52" fmla="*/ 247 w 250"/>
                  <a:gd name="T53" fmla="*/ 36 h 193"/>
                  <a:gd name="T54" fmla="*/ 213 w 250"/>
                  <a:gd name="T55" fmla="*/ 27 h 193"/>
                  <a:gd name="T56" fmla="*/ 193 w 250"/>
                  <a:gd name="T57" fmla="*/ 22 h 193"/>
                  <a:gd name="T58" fmla="*/ 154 w 250"/>
                  <a:gd name="T59" fmla="*/ 18 h 193"/>
                  <a:gd name="T60" fmla="*/ 82 w 250"/>
                  <a:gd name="T61" fmla="*/ 0 h 193"/>
                  <a:gd name="T62" fmla="*/ 57 w 250"/>
                  <a:gd name="T63" fmla="*/ 0 h 1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0"/>
                  <a:gd name="T97" fmla="*/ 0 h 193"/>
                  <a:gd name="T98" fmla="*/ 250 w 250"/>
                  <a:gd name="T99" fmla="*/ 193 h 1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0" h="193">
                    <a:moveTo>
                      <a:pt x="57" y="0"/>
                    </a:moveTo>
                    <a:lnTo>
                      <a:pt x="23" y="52"/>
                    </a:lnTo>
                    <a:lnTo>
                      <a:pt x="9" y="70"/>
                    </a:lnTo>
                    <a:lnTo>
                      <a:pt x="0" y="90"/>
                    </a:lnTo>
                    <a:lnTo>
                      <a:pt x="0" y="120"/>
                    </a:lnTo>
                    <a:lnTo>
                      <a:pt x="14" y="122"/>
                    </a:lnTo>
                    <a:lnTo>
                      <a:pt x="12" y="101"/>
                    </a:lnTo>
                    <a:lnTo>
                      <a:pt x="14" y="122"/>
                    </a:lnTo>
                    <a:lnTo>
                      <a:pt x="25" y="140"/>
                    </a:lnTo>
                    <a:lnTo>
                      <a:pt x="46" y="160"/>
                    </a:lnTo>
                    <a:lnTo>
                      <a:pt x="61" y="165"/>
                    </a:lnTo>
                    <a:lnTo>
                      <a:pt x="93" y="151"/>
                    </a:lnTo>
                    <a:lnTo>
                      <a:pt x="114" y="149"/>
                    </a:lnTo>
                    <a:lnTo>
                      <a:pt x="111" y="131"/>
                    </a:lnTo>
                    <a:lnTo>
                      <a:pt x="116" y="104"/>
                    </a:lnTo>
                    <a:lnTo>
                      <a:pt x="111" y="131"/>
                    </a:lnTo>
                    <a:lnTo>
                      <a:pt x="114" y="149"/>
                    </a:lnTo>
                    <a:lnTo>
                      <a:pt x="145" y="183"/>
                    </a:lnTo>
                    <a:lnTo>
                      <a:pt x="154" y="192"/>
                    </a:lnTo>
                    <a:lnTo>
                      <a:pt x="163" y="192"/>
                    </a:lnTo>
                    <a:lnTo>
                      <a:pt x="218" y="181"/>
                    </a:lnTo>
                    <a:lnTo>
                      <a:pt x="236" y="169"/>
                    </a:lnTo>
                    <a:lnTo>
                      <a:pt x="245" y="156"/>
                    </a:lnTo>
                    <a:lnTo>
                      <a:pt x="249" y="140"/>
                    </a:lnTo>
                    <a:lnTo>
                      <a:pt x="245" y="86"/>
                    </a:lnTo>
                    <a:lnTo>
                      <a:pt x="245" y="65"/>
                    </a:lnTo>
                    <a:lnTo>
                      <a:pt x="247" y="36"/>
                    </a:lnTo>
                    <a:lnTo>
                      <a:pt x="213" y="27"/>
                    </a:lnTo>
                    <a:lnTo>
                      <a:pt x="193" y="22"/>
                    </a:lnTo>
                    <a:lnTo>
                      <a:pt x="154" y="18"/>
                    </a:lnTo>
                    <a:lnTo>
                      <a:pt x="82" y="0"/>
                    </a:lnTo>
                    <a:lnTo>
                      <a:pt x="57" y="0"/>
                    </a:lnTo>
                  </a:path>
                </a:pathLst>
              </a:custGeom>
              <a:noFill/>
              <a:ln w="12700" cap="rnd" cmpd="sng">
                <a:solidFill>
                  <a:srgbClr val="00B050"/>
                </a:solidFill>
                <a:prstDash val="solid"/>
                <a:round/>
                <a:headEnd/>
                <a:tailEnd/>
              </a:ln>
            </p:spPr>
            <p:txBody>
              <a:bodyPr/>
              <a:lstStyle/>
              <a:p>
                <a:endParaRPr lang="el-GR"/>
              </a:p>
            </p:txBody>
          </p:sp>
          <p:sp>
            <p:nvSpPr>
              <p:cNvPr id="42" name="Freeform 43">
                <a:extLst>
                  <a:ext uri="{FF2B5EF4-FFF2-40B4-BE49-F238E27FC236}">
                    <a16:creationId xmlns="" xmlns:a16="http://schemas.microsoft.com/office/drawing/2014/main" id="{21858086-2840-5A44-965C-AAB4990A01AE}"/>
                  </a:ext>
                </a:extLst>
              </p:cNvPr>
              <p:cNvSpPr>
                <a:spLocks/>
              </p:cNvSpPr>
              <p:nvPr/>
            </p:nvSpPr>
            <p:spPr bwMode="auto">
              <a:xfrm>
                <a:off x="4791" y="2153"/>
                <a:ext cx="241" cy="339"/>
              </a:xfrm>
              <a:custGeom>
                <a:avLst/>
                <a:gdLst>
                  <a:gd name="T0" fmla="*/ 190 w 241"/>
                  <a:gd name="T1" fmla="*/ 338 h 339"/>
                  <a:gd name="T2" fmla="*/ 197 w 241"/>
                  <a:gd name="T3" fmla="*/ 286 h 339"/>
                  <a:gd name="T4" fmla="*/ 211 w 241"/>
                  <a:gd name="T5" fmla="*/ 234 h 339"/>
                  <a:gd name="T6" fmla="*/ 233 w 241"/>
                  <a:gd name="T7" fmla="*/ 163 h 339"/>
                  <a:gd name="T8" fmla="*/ 240 w 241"/>
                  <a:gd name="T9" fmla="*/ 136 h 339"/>
                  <a:gd name="T10" fmla="*/ 238 w 241"/>
                  <a:gd name="T11" fmla="*/ 114 h 339"/>
                  <a:gd name="T12" fmla="*/ 224 w 241"/>
                  <a:gd name="T13" fmla="*/ 73 h 339"/>
                  <a:gd name="T14" fmla="*/ 211 w 241"/>
                  <a:gd name="T15" fmla="*/ 43 h 339"/>
                  <a:gd name="T16" fmla="*/ 192 w 241"/>
                  <a:gd name="T17" fmla="*/ 32 h 339"/>
                  <a:gd name="T18" fmla="*/ 186 w 241"/>
                  <a:gd name="T19" fmla="*/ 34 h 339"/>
                  <a:gd name="T20" fmla="*/ 177 w 241"/>
                  <a:gd name="T21" fmla="*/ 48 h 339"/>
                  <a:gd name="T22" fmla="*/ 177 w 241"/>
                  <a:gd name="T23" fmla="*/ 71 h 339"/>
                  <a:gd name="T24" fmla="*/ 181 w 241"/>
                  <a:gd name="T25" fmla="*/ 105 h 339"/>
                  <a:gd name="T26" fmla="*/ 167 w 241"/>
                  <a:gd name="T27" fmla="*/ 141 h 339"/>
                  <a:gd name="T28" fmla="*/ 143 w 241"/>
                  <a:gd name="T29" fmla="*/ 170 h 339"/>
                  <a:gd name="T30" fmla="*/ 138 w 241"/>
                  <a:gd name="T31" fmla="*/ 172 h 339"/>
                  <a:gd name="T32" fmla="*/ 129 w 241"/>
                  <a:gd name="T33" fmla="*/ 182 h 339"/>
                  <a:gd name="T34" fmla="*/ 115 w 241"/>
                  <a:gd name="T35" fmla="*/ 168 h 339"/>
                  <a:gd name="T36" fmla="*/ 109 w 241"/>
                  <a:gd name="T37" fmla="*/ 118 h 339"/>
                  <a:gd name="T38" fmla="*/ 106 w 241"/>
                  <a:gd name="T39" fmla="*/ 71 h 339"/>
                  <a:gd name="T40" fmla="*/ 109 w 241"/>
                  <a:gd name="T41" fmla="*/ 39 h 339"/>
                  <a:gd name="T42" fmla="*/ 111 w 241"/>
                  <a:gd name="T43" fmla="*/ 12 h 339"/>
                  <a:gd name="T44" fmla="*/ 100 w 241"/>
                  <a:gd name="T45" fmla="*/ 0 h 339"/>
                  <a:gd name="T46" fmla="*/ 90 w 241"/>
                  <a:gd name="T47" fmla="*/ 7 h 339"/>
                  <a:gd name="T48" fmla="*/ 66 w 241"/>
                  <a:gd name="T49" fmla="*/ 34 h 339"/>
                  <a:gd name="T50" fmla="*/ 50 w 241"/>
                  <a:gd name="T51" fmla="*/ 71 h 339"/>
                  <a:gd name="T52" fmla="*/ 47 w 241"/>
                  <a:gd name="T53" fmla="*/ 102 h 339"/>
                  <a:gd name="T54" fmla="*/ 41 w 241"/>
                  <a:gd name="T55" fmla="*/ 166 h 339"/>
                  <a:gd name="T56" fmla="*/ 38 w 241"/>
                  <a:gd name="T57" fmla="*/ 216 h 339"/>
                  <a:gd name="T58" fmla="*/ 32 w 241"/>
                  <a:gd name="T59" fmla="*/ 243 h 339"/>
                  <a:gd name="T60" fmla="*/ 0 w 241"/>
                  <a:gd name="T61" fmla="*/ 302 h 339"/>
                  <a:gd name="T62" fmla="*/ 25 w 241"/>
                  <a:gd name="T63" fmla="*/ 302 h 339"/>
                  <a:gd name="T64" fmla="*/ 97 w 241"/>
                  <a:gd name="T65" fmla="*/ 320 h 339"/>
                  <a:gd name="T66" fmla="*/ 136 w 241"/>
                  <a:gd name="T67" fmla="*/ 324 h 339"/>
                  <a:gd name="T68" fmla="*/ 156 w 241"/>
                  <a:gd name="T69" fmla="*/ 329 h 339"/>
                  <a:gd name="T70" fmla="*/ 190 w 241"/>
                  <a:gd name="T71" fmla="*/ 338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1"/>
                  <a:gd name="T109" fmla="*/ 0 h 339"/>
                  <a:gd name="T110" fmla="*/ 241 w 241"/>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1" h="339">
                    <a:moveTo>
                      <a:pt x="190" y="338"/>
                    </a:moveTo>
                    <a:lnTo>
                      <a:pt x="197" y="286"/>
                    </a:lnTo>
                    <a:lnTo>
                      <a:pt x="211" y="234"/>
                    </a:lnTo>
                    <a:lnTo>
                      <a:pt x="233" y="163"/>
                    </a:lnTo>
                    <a:lnTo>
                      <a:pt x="240" y="136"/>
                    </a:lnTo>
                    <a:lnTo>
                      <a:pt x="238" y="114"/>
                    </a:lnTo>
                    <a:lnTo>
                      <a:pt x="224" y="73"/>
                    </a:lnTo>
                    <a:lnTo>
                      <a:pt x="211" y="43"/>
                    </a:lnTo>
                    <a:lnTo>
                      <a:pt x="192" y="32"/>
                    </a:lnTo>
                    <a:lnTo>
                      <a:pt x="186" y="34"/>
                    </a:lnTo>
                    <a:lnTo>
                      <a:pt x="177" y="48"/>
                    </a:lnTo>
                    <a:lnTo>
                      <a:pt x="177" y="71"/>
                    </a:lnTo>
                    <a:lnTo>
                      <a:pt x="181" y="105"/>
                    </a:lnTo>
                    <a:lnTo>
                      <a:pt x="167" y="141"/>
                    </a:lnTo>
                    <a:lnTo>
                      <a:pt x="143" y="170"/>
                    </a:lnTo>
                    <a:lnTo>
                      <a:pt x="138" y="172"/>
                    </a:lnTo>
                    <a:lnTo>
                      <a:pt x="129" y="182"/>
                    </a:lnTo>
                    <a:lnTo>
                      <a:pt x="115" y="168"/>
                    </a:lnTo>
                    <a:lnTo>
                      <a:pt x="109" y="118"/>
                    </a:lnTo>
                    <a:lnTo>
                      <a:pt x="106" y="71"/>
                    </a:lnTo>
                    <a:lnTo>
                      <a:pt x="109" y="39"/>
                    </a:lnTo>
                    <a:lnTo>
                      <a:pt x="111" y="12"/>
                    </a:lnTo>
                    <a:lnTo>
                      <a:pt x="100" y="0"/>
                    </a:lnTo>
                    <a:lnTo>
                      <a:pt x="90" y="7"/>
                    </a:lnTo>
                    <a:lnTo>
                      <a:pt x="66" y="34"/>
                    </a:lnTo>
                    <a:lnTo>
                      <a:pt x="50" y="71"/>
                    </a:lnTo>
                    <a:lnTo>
                      <a:pt x="47" y="102"/>
                    </a:lnTo>
                    <a:lnTo>
                      <a:pt x="41" y="166"/>
                    </a:lnTo>
                    <a:lnTo>
                      <a:pt x="38" y="216"/>
                    </a:lnTo>
                    <a:lnTo>
                      <a:pt x="32" y="243"/>
                    </a:lnTo>
                    <a:lnTo>
                      <a:pt x="0" y="302"/>
                    </a:lnTo>
                    <a:lnTo>
                      <a:pt x="25" y="302"/>
                    </a:lnTo>
                    <a:lnTo>
                      <a:pt x="97" y="320"/>
                    </a:lnTo>
                    <a:lnTo>
                      <a:pt x="136" y="324"/>
                    </a:lnTo>
                    <a:lnTo>
                      <a:pt x="156" y="329"/>
                    </a:lnTo>
                    <a:lnTo>
                      <a:pt x="190" y="338"/>
                    </a:lnTo>
                  </a:path>
                </a:pathLst>
              </a:custGeom>
              <a:noFill/>
              <a:ln w="12700" cap="rnd" cmpd="sng">
                <a:solidFill>
                  <a:srgbClr val="00B050"/>
                </a:solidFill>
                <a:prstDash val="solid"/>
                <a:round/>
                <a:headEnd/>
                <a:tailEnd/>
              </a:ln>
            </p:spPr>
            <p:txBody>
              <a:bodyPr/>
              <a:lstStyle/>
              <a:p>
                <a:endParaRPr lang="el-GR"/>
              </a:p>
            </p:txBody>
          </p:sp>
          <p:sp>
            <p:nvSpPr>
              <p:cNvPr id="43" name="Freeform 44">
                <a:extLst>
                  <a:ext uri="{FF2B5EF4-FFF2-40B4-BE49-F238E27FC236}">
                    <a16:creationId xmlns="" xmlns:a16="http://schemas.microsoft.com/office/drawing/2014/main" id="{C091A5FB-4B6F-4943-9996-A768A7A33E5D}"/>
                  </a:ext>
                </a:extLst>
              </p:cNvPr>
              <p:cNvSpPr>
                <a:spLocks/>
              </p:cNvSpPr>
              <p:nvPr/>
            </p:nvSpPr>
            <p:spPr bwMode="auto">
              <a:xfrm>
                <a:off x="4897" y="2133"/>
                <a:ext cx="76" cy="203"/>
              </a:xfrm>
              <a:custGeom>
                <a:avLst/>
                <a:gdLst>
                  <a:gd name="T0" fmla="*/ 71 w 76"/>
                  <a:gd name="T1" fmla="*/ 68 h 203"/>
                  <a:gd name="T2" fmla="*/ 71 w 76"/>
                  <a:gd name="T3" fmla="*/ 91 h 203"/>
                  <a:gd name="T4" fmla="*/ 75 w 76"/>
                  <a:gd name="T5" fmla="*/ 125 h 203"/>
                  <a:gd name="T6" fmla="*/ 61 w 76"/>
                  <a:gd name="T7" fmla="*/ 161 h 203"/>
                  <a:gd name="T8" fmla="*/ 37 w 76"/>
                  <a:gd name="T9" fmla="*/ 190 h 203"/>
                  <a:gd name="T10" fmla="*/ 32 w 76"/>
                  <a:gd name="T11" fmla="*/ 192 h 203"/>
                  <a:gd name="T12" fmla="*/ 23 w 76"/>
                  <a:gd name="T13" fmla="*/ 202 h 203"/>
                  <a:gd name="T14" fmla="*/ 9 w 76"/>
                  <a:gd name="T15" fmla="*/ 188 h 203"/>
                  <a:gd name="T16" fmla="*/ 3 w 76"/>
                  <a:gd name="T17" fmla="*/ 138 h 203"/>
                  <a:gd name="T18" fmla="*/ 0 w 76"/>
                  <a:gd name="T19" fmla="*/ 91 h 203"/>
                  <a:gd name="T20" fmla="*/ 3 w 76"/>
                  <a:gd name="T21" fmla="*/ 59 h 203"/>
                  <a:gd name="T22" fmla="*/ 12 w 76"/>
                  <a:gd name="T23" fmla="*/ 41 h 203"/>
                  <a:gd name="T24" fmla="*/ 28 w 76"/>
                  <a:gd name="T25" fmla="*/ 9 h 203"/>
                  <a:gd name="T26" fmla="*/ 43 w 76"/>
                  <a:gd name="T27" fmla="*/ 0 h 203"/>
                  <a:gd name="T28" fmla="*/ 52 w 76"/>
                  <a:gd name="T29" fmla="*/ 11 h 203"/>
                  <a:gd name="T30" fmla="*/ 57 w 76"/>
                  <a:gd name="T31" fmla="*/ 29 h 203"/>
                  <a:gd name="T32" fmla="*/ 71 w 76"/>
                  <a:gd name="T33" fmla="*/ 68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203"/>
                  <a:gd name="T53" fmla="*/ 76 w 76"/>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203">
                    <a:moveTo>
                      <a:pt x="71" y="68"/>
                    </a:moveTo>
                    <a:lnTo>
                      <a:pt x="71" y="91"/>
                    </a:lnTo>
                    <a:lnTo>
                      <a:pt x="75" y="125"/>
                    </a:lnTo>
                    <a:lnTo>
                      <a:pt x="61" y="161"/>
                    </a:lnTo>
                    <a:lnTo>
                      <a:pt x="37" y="190"/>
                    </a:lnTo>
                    <a:lnTo>
                      <a:pt x="32" y="192"/>
                    </a:lnTo>
                    <a:lnTo>
                      <a:pt x="23" y="202"/>
                    </a:lnTo>
                    <a:lnTo>
                      <a:pt x="9" y="188"/>
                    </a:lnTo>
                    <a:lnTo>
                      <a:pt x="3" y="138"/>
                    </a:lnTo>
                    <a:lnTo>
                      <a:pt x="0" y="91"/>
                    </a:lnTo>
                    <a:lnTo>
                      <a:pt x="3" y="59"/>
                    </a:lnTo>
                    <a:lnTo>
                      <a:pt x="12" y="41"/>
                    </a:lnTo>
                    <a:lnTo>
                      <a:pt x="28" y="9"/>
                    </a:lnTo>
                    <a:lnTo>
                      <a:pt x="43" y="0"/>
                    </a:lnTo>
                    <a:lnTo>
                      <a:pt x="52" y="11"/>
                    </a:lnTo>
                    <a:lnTo>
                      <a:pt x="57" y="29"/>
                    </a:lnTo>
                    <a:lnTo>
                      <a:pt x="71" y="68"/>
                    </a:lnTo>
                  </a:path>
                </a:pathLst>
              </a:custGeom>
              <a:noFill/>
              <a:ln w="12700" cap="rnd" cmpd="sng">
                <a:solidFill>
                  <a:srgbClr val="00B050"/>
                </a:solidFill>
                <a:prstDash val="solid"/>
                <a:round/>
                <a:headEnd/>
                <a:tailEnd/>
              </a:ln>
            </p:spPr>
            <p:txBody>
              <a:bodyPr/>
              <a:lstStyle/>
              <a:p>
                <a:endParaRPr lang="el-GR"/>
              </a:p>
            </p:txBody>
          </p:sp>
        </p:grpSp>
      </p:grpSp>
      <p:grpSp>
        <p:nvGrpSpPr>
          <p:cNvPr id="44" name="Group 26">
            <a:extLst>
              <a:ext uri="{FF2B5EF4-FFF2-40B4-BE49-F238E27FC236}">
                <a16:creationId xmlns="" xmlns:a16="http://schemas.microsoft.com/office/drawing/2014/main" id="{0ED24FFB-60F5-2F45-A7FE-B450885C6C30}"/>
              </a:ext>
            </a:extLst>
          </p:cNvPr>
          <p:cNvGrpSpPr>
            <a:grpSpLocks noChangeAspect="1"/>
          </p:cNvGrpSpPr>
          <p:nvPr/>
        </p:nvGrpSpPr>
        <p:grpSpPr>
          <a:xfrm>
            <a:off x="1418189" y="3628375"/>
            <a:ext cx="2750640" cy="2545483"/>
            <a:chOff x="4302505" y="4056004"/>
            <a:chExt cx="2049973" cy="1897076"/>
          </a:xfrm>
        </p:grpSpPr>
        <p:sp>
          <p:nvSpPr>
            <p:cNvPr id="45" name="Freeform 13">
              <a:extLst>
                <a:ext uri="{FF2B5EF4-FFF2-40B4-BE49-F238E27FC236}">
                  <a16:creationId xmlns="" xmlns:a16="http://schemas.microsoft.com/office/drawing/2014/main" id="{EC1113AD-CB5E-984B-9F2E-44C763A7C8B4}"/>
                </a:ext>
              </a:extLst>
            </p:cNvPr>
            <p:cNvSpPr>
              <a:spLocks/>
            </p:cNvSpPr>
            <p:nvPr/>
          </p:nvSpPr>
          <p:spPr bwMode="auto">
            <a:xfrm rot="21326996">
              <a:off x="4302505" y="4056004"/>
              <a:ext cx="1976241" cy="1897076"/>
            </a:xfrm>
            <a:custGeom>
              <a:avLst/>
              <a:gdLst>
                <a:gd name="T0" fmla="*/ 132 w 1182"/>
                <a:gd name="T1" fmla="*/ 88 h 1167"/>
                <a:gd name="T2" fmla="*/ 117 w 1182"/>
                <a:gd name="T3" fmla="*/ 49 h 1167"/>
                <a:gd name="T4" fmla="*/ 83 w 1182"/>
                <a:gd name="T5" fmla="*/ 6 h 1167"/>
                <a:gd name="T6" fmla="*/ 21 w 1182"/>
                <a:gd name="T7" fmla="*/ 15 h 1167"/>
                <a:gd name="T8" fmla="*/ 2 w 1182"/>
                <a:gd name="T9" fmla="*/ 78 h 1167"/>
                <a:gd name="T10" fmla="*/ 10 w 1182"/>
                <a:gd name="T11" fmla="*/ 133 h 1167"/>
                <a:gd name="T12" fmla="*/ 42 w 1182"/>
                <a:gd name="T13" fmla="*/ 229 h 1167"/>
                <a:gd name="T14" fmla="*/ 57 w 1182"/>
                <a:gd name="T15" fmla="*/ 356 h 1167"/>
                <a:gd name="T16" fmla="*/ 81 w 1182"/>
                <a:gd name="T17" fmla="*/ 488 h 1167"/>
                <a:gd name="T18" fmla="*/ 112 w 1182"/>
                <a:gd name="T19" fmla="*/ 637 h 1167"/>
                <a:gd name="T20" fmla="*/ 162 w 1182"/>
                <a:gd name="T21" fmla="*/ 747 h 1167"/>
                <a:gd name="T22" fmla="*/ 275 w 1182"/>
                <a:gd name="T23" fmla="*/ 824 h 1167"/>
                <a:gd name="T24" fmla="*/ 419 w 1182"/>
                <a:gd name="T25" fmla="*/ 898 h 1167"/>
                <a:gd name="T26" fmla="*/ 567 w 1182"/>
                <a:gd name="T27" fmla="*/ 978 h 1167"/>
                <a:gd name="T28" fmla="*/ 717 w 1182"/>
                <a:gd name="T29" fmla="*/ 1052 h 1167"/>
                <a:gd name="T30" fmla="*/ 855 w 1182"/>
                <a:gd name="T31" fmla="*/ 1125 h 1167"/>
                <a:gd name="T32" fmla="*/ 962 w 1182"/>
                <a:gd name="T33" fmla="*/ 1160 h 1167"/>
                <a:gd name="T34" fmla="*/ 1050 w 1182"/>
                <a:gd name="T35" fmla="*/ 1155 h 1167"/>
                <a:gd name="T36" fmla="*/ 1077 w 1182"/>
                <a:gd name="T37" fmla="*/ 1088 h 1167"/>
                <a:gd name="T38" fmla="*/ 1092 w 1182"/>
                <a:gd name="T39" fmla="*/ 1003 h 1167"/>
                <a:gd name="T40" fmla="*/ 1115 w 1182"/>
                <a:gd name="T41" fmla="*/ 918 h 1167"/>
                <a:gd name="T42" fmla="*/ 1144 w 1182"/>
                <a:gd name="T43" fmla="*/ 855 h 1167"/>
                <a:gd name="T44" fmla="*/ 1182 w 1182"/>
                <a:gd name="T45" fmla="*/ 792 h 11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82"/>
                <a:gd name="T70" fmla="*/ 0 h 1167"/>
                <a:gd name="T71" fmla="*/ 1182 w 1182"/>
                <a:gd name="T72" fmla="*/ 1167 h 1167"/>
                <a:gd name="connsiteX0" fmla="*/ 1117 w 10000"/>
                <a:gd name="connsiteY0" fmla="*/ 906 h 10152"/>
                <a:gd name="connsiteX1" fmla="*/ 990 w 10000"/>
                <a:gd name="connsiteY1" fmla="*/ 572 h 10152"/>
                <a:gd name="connsiteX2" fmla="*/ 702 w 10000"/>
                <a:gd name="connsiteY2" fmla="*/ 203 h 10152"/>
                <a:gd name="connsiteX3" fmla="*/ 212 w 10000"/>
                <a:gd name="connsiteY3" fmla="*/ 103 h 10152"/>
                <a:gd name="connsiteX4" fmla="*/ 17 w 10000"/>
                <a:gd name="connsiteY4" fmla="*/ 820 h 10152"/>
                <a:gd name="connsiteX5" fmla="*/ 85 w 10000"/>
                <a:gd name="connsiteY5" fmla="*/ 1292 h 10152"/>
                <a:gd name="connsiteX6" fmla="*/ 355 w 10000"/>
                <a:gd name="connsiteY6" fmla="*/ 2114 h 10152"/>
                <a:gd name="connsiteX7" fmla="*/ 482 w 10000"/>
                <a:gd name="connsiteY7" fmla="*/ 3203 h 10152"/>
                <a:gd name="connsiteX8" fmla="*/ 685 w 10000"/>
                <a:gd name="connsiteY8" fmla="*/ 4334 h 10152"/>
                <a:gd name="connsiteX9" fmla="*/ 948 w 10000"/>
                <a:gd name="connsiteY9" fmla="*/ 5610 h 10152"/>
                <a:gd name="connsiteX10" fmla="*/ 1371 w 10000"/>
                <a:gd name="connsiteY10" fmla="*/ 6553 h 10152"/>
                <a:gd name="connsiteX11" fmla="*/ 2327 w 10000"/>
                <a:gd name="connsiteY11" fmla="*/ 7213 h 10152"/>
                <a:gd name="connsiteX12" fmla="*/ 3545 w 10000"/>
                <a:gd name="connsiteY12" fmla="*/ 7847 h 10152"/>
                <a:gd name="connsiteX13" fmla="*/ 4797 w 10000"/>
                <a:gd name="connsiteY13" fmla="*/ 8532 h 10152"/>
                <a:gd name="connsiteX14" fmla="*/ 6066 w 10000"/>
                <a:gd name="connsiteY14" fmla="*/ 9167 h 10152"/>
                <a:gd name="connsiteX15" fmla="*/ 7234 w 10000"/>
                <a:gd name="connsiteY15" fmla="*/ 9792 h 10152"/>
                <a:gd name="connsiteX16" fmla="*/ 8139 w 10000"/>
                <a:gd name="connsiteY16" fmla="*/ 10092 h 10152"/>
                <a:gd name="connsiteX17" fmla="*/ 8883 w 10000"/>
                <a:gd name="connsiteY17" fmla="*/ 10049 h 10152"/>
                <a:gd name="connsiteX18" fmla="*/ 9112 w 10000"/>
                <a:gd name="connsiteY18" fmla="*/ 9475 h 10152"/>
                <a:gd name="connsiteX19" fmla="*/ 9239 w 10000"/>
                <a:gd name="connsiteY19" fmla="*/ 8747 h 10152"/>
                <a:gd name="connsiteX20" fmla="*/ 9433 w 10000"/>
                <a:gd name="connsiteY20" fmla="*/ 8018 h 10152"/>
                <a:gd name="connsiteX21" fmla="*/ 9679 w 10000"/>
                <a:gd name="connsiteY21" fmla="*/ 7478 h 10152"/>
                <a:gd name="connsiteX22" fmla="*/ 10000 w 10000"/>
                <a:gd name="connsiteY22" fmla="*/ 6939 h 10152"/>
                <a:gd name="connsiteX0" fmla="*/ 1117 w 10000"/>
                <a:gd name="connsiteY0" fmla="*/ 933 h 10179"/>
                <a:gd name="connsiteX1" fmla="*/ 990 w 10000"/>
                <a:gd name="connsiteY1" fmla="*/ 599 h 10179"/>
                <a:gd name="connsiteX2" fmla="*/ 813 w 10000"/>
                <a:gd name="connsiteY2" fmla="*/ 78 h 10179"/>
                <a:gd name="connsiteX3" fmla="*/ 212 w 10000"/>
                <a:gd name="connsiteY3" fmla="*/ 130 h 10179"/>
                <a:gd name="connsiteX4" fmla="*/ 17 w 10000"/>
                <a:gd name="connsiteY4" fmla="*/ 847 h 10179"/>
                <a:gd name="connsiteX5" fmla="*/ 85 w 10000"/>
                <a:gd name="connsiteY5" fmla="*/ 1319 h 10179"/>
                <a:gd name="connsiteX6" fmla="*/ 355 w 10000"/>
                <a:gd name="connsiteY6" fmla="*/ 2141 h 10179"/>
                <a:gd name="connsiteX7" fmla="*/ 482 w 10000"/>
                <a:gd name="connsiteY7" fmla="*/ 3230 h 10179"/>
                <a:gd name="connsiteX8" fmla="*/ 685 w 10000"/>
                <a:gd name="connsiteY8" fmla="*/ 4361 h 10179"/>
                <a:gd name="connsiteX9" fmla="*/ 948 w 10000"/>
                <a:gd name="connsiteY9" fmla="*/ 5637 h 10179"/>
                <a:gd name="connsiteX10" fmla="*/ 1371 w 10000"/>
                <a:gd name="connsiteY10" fmla="*/ 6580 h 10179"/>
                <a:gd name="connsiteX11" fmla="*/ 2327 w 10000"/>
                <a:gd name="connsiteY11" fmla="*/ 7240 h 10179"/>
                <a:gd name="connsiteX12" fmla="*/ 3545 w 10000"/>
                <a:gd name="connsiteY12" fmla="*/ 7874 h 10179"/>
                <a:gd name="connsiteX13" fmla="*/ 4797 w 10000"/>
                <a:gd name="connsiteY13" fmla="*/ 8559 h 10179"/>
                <a:gd name="connsiteX14" fmla="*/ 6066 w 10000"/>
                <a:gd name="connsiteY14" fmla="*/ 9194 h 10179"/>
                <a:gd name="connsiteX15" fmla="*/ 7234 w 10000"/>
                <a:gd name="connsiteY15" fmla="*/ 9819 h 10179"/>
                <a:gd name="connsiteX16" fmla="*/ 8139 w 10000"/>
                <a:gd name="connsiteY16" fmla="*/ 10119 h 10179"/>
                <a:gd name="connsiteX17" fmla="*/ 8883 w 10000"/>
                <a:gd name="connsiteY17" fmla="*/ 10076 h 10179"/>
                <a:gd name="connsiteX18" fmla="*/ 9112 w 10000"/>
                <a:gd name="connsiteY18" fmla="*/ 9502 h 10179"/>
                <a:gd name="connsiteX19" fmla="*/ 9239 w 10000"/>
                <a:gd name="connsiteY19" fmla="*/ 8774 h 10179"/>
                <a:gd name="connsiteX20" fmla="*/ 9433 w 10000"/>
                <a:gd name="connsiteY20" fmla="*/ 8045 h 10179"/>
                <a:gd name="connsiteX21" fmla="*/ 9679 w 10000"/>
                <a:gd name="connsiteY21" fmla="*/ 7505 h 10179"/>
                <a:gd name="connsiteX22" fmla="*/ 10000 w 10000"/>
                <a:gd name="connsiteY22" fmla="*/ 6966 h 10179"/>
                <a:gd name="connsiteX0" fmla="*/ 1117 w 10000"/>
                <a:gd name="connsiteY0" fmla="*/ 931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8 w 10003"/>
                <a:gd name="connsiteY0" fmla="*/ 1108 h 10211"/>
                <a:gd name="connsiteX1" fmla="*/ 1118 w 10003"/>
                <a:gd name="connsiteY1" fmla="*/ 561 h 10211"/>
                <a:gd name="connsiteX2" fmla="*/ 816 w 10003"/>
                <a:gd name="connsiteY2" fmla="*/ 110 h 10211"/>
                <a:gd name="connsiteX3" fmla="*/ 215 w 10003"/>
                <a:gd name="connsiteY3" fmla="*/ 162 h 10211"/>
                <a:gd name="connsiteX4" fmla="*/ 20 w 10003"/>
                <a:gd name="connsiteY4" fmla="*/ 879 h 10211"/>
                <a:gd name="connsiteX5" fmla="*/ 88 w 10003"/>
                <a:gd name="connsiteY5" fmla="*/ 1351 h 10211"/>
                <a:gd name="connsiteX6" fmla="*/ 358 w 10003"/>
                <a:gd name="connsiteY6" fmla="*/ 2173 h 10211"/>
                <a:gd name="connsiteX7" fmla="*/ 485 w 10003"/>
                <a:gd name="connsiteY7" fmla="*/ 3262 h 10211"/>
                <a:gd name="connsiteX8" fmla="*/ 688 w 10003"/>
                <a:gd name="connsiteY8" fmla="*/ 4393 h 10211"/>
                <a:gd name="connsiteX9" fmla="*/ 951 w 10003"/>
                <a:gd name="connsiteY9" fmla="*/ 5669 h 10211"/>
                <a:gd name="connsiteX10" fmla="*/ 1374 w 10003"/>
                <a:gd name="connsiteY10" fmla="*/ 6612 h 10211"/>
                <a:gd name="connsiteX11" fmla="*/ 2330 w 10003"/>
                <a:gd name="connsiteY11" fmla="*/ 7272 h 10211"/>
                <a:gd name="connsiteX12" fmla="*/ 3548 w 10003"/>
                <a:gd name="connsiteY12" fmla="*/ 7906 h 10211"/>
                <a:gd name="connsiteX13" fmla="*/ 4800 w 10003"/>
                <a:gd name="connsiteY13" fmla="*/ 8591 h 10211"/>
                <a:gd name="connsiteX14" fmla="*/ 6069 w 10003"/>
                <a:gd name="connsiteY14" fmla="*/ 9226 h 10211"/>
                <a:gd name="connsiteX15" fmla="*/ 7237 w 10003"/>
                <a:gd name="connsiteY15" fmla="*/ 9851 h 10211"/>
                <a:gd name="connsiteX16" fmla="*/ 8142 w 10003"/>
                <a:gd name="connsiteY16" fmla="*/ 10151 h 10211"/>
                <a:gd name="connsiteX17" fmla="*/ 8886 w 10003"/>
                <a:gd name="connsiteY17" fmla="*/ 10108 h 10211"/>
                <a:gd name="connsiteX18" fmla="*/ 9115 w 10003"/>
                <a:gd name="connsiteY18" fmla="*/ 9534 h 10211"/>
                <a:gd name="connsiteX19" fmla="*/ 9242 w 10003"/>
                <a:gd name="connsiteY19" fmla="*/ 8806 h 10211"/>
                <a:gd name="connsiteX20" fmla="*/ 9436 w 10003"/>
                <a:gd name="connsiteY20" fmla="*/ 8077 h 10211"/>
                <a:gd name="connsiteX21" fmla="*/ 9682 w 10003"/>
                <a:gd name="connsiteY21" fmla="*/ 7537 h 10211"/>
                <a:gd name="connsiteX22" fmla="*/ 10003 w 10003"/>
                <a:gd name="connsiteY22" fmla="*/ 6998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682 w 10176"/>
                <a:gd name="connsiteY21" fmla="*/ 7537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506 w 10176"/>
                <a:gd name="connsiteY20" fmla="*/ 8203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811 w 10176"/>
                <a:gd name="connsiteY20" fmla="*/ 7668 h 10211"/>
                <a:gd name="connsiteX21" fmla="*/ 10176 w 10176"/>
                <a:gd name="connsiteY21"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811 w 10176"/>
                <a:gd name="connsiteY19" fmla="*/ 7668 h 10240"/>
                <a:gd name="connsiteX20" fmla="*/ 10176 w 10176"/>
                <a:gd name="connsiteY20" fmla="*/ 7072 h 10240"/>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491 w 10176"/>
                <a:gd name="connsiteY19" fmla="*/ 8206 h 10240"/>
                <a:gd name="connsiteX20" fmla="*/ 10176 w 10176"/>
                <a:gd name="connsiteY20" fmla="*/ 7072 h 10240"/>
                <a:gd name="connsiteX0" fmla="*/ 1148 w 10135"/>
                <a:gd name="connsiteY0" fmla="*/ 1108 h 10240"/>
                <a:gd name="connsiteX1" fmla="*/ 1118 w 10135"/>
                <a:gd name="connsiteY1" fmla="*/ 561 h 10240"/>
                <a:gd name="connsiteX2" fmla="*/ 816 w 10135"/>
                <a:gd name="connsiteY2" fmla="*/ 110 h 10240"/>
                <a:gd name="connsiteX3" fmla="*/ 215 w 10135"/>
                <a:gd name="connsiteY3" fmla="*/ 162 h 10240"/>
                <a:gd name="connsiteX4" fmla="*/ 20 w 10135"/>
                <a:gd name="connsiteY4" fmla="*/ 879 h 10240"/>
                <a:gd name="connsiteX5" fmla="*/ 88 w 10135"/>
                <a:gd name="connsiteY5" fmla="*/ 1351 h 10240"/>
                <a:gd name="connsiteX6" fmla="*/ 358 w 10135"/>
                <a:gd name="connsiteY6" fmla="*/ 2173 h 10240"/>
                <a:gd name="connsiteX7" fmla="*/ 485 w 10135"/>
                <a:gd name="connsiteY7" fmla="*/ 3262 h 10240"/>
                <a:gd name="connsiteX8" fmla="*/ 688 w 10135"/>
                <a:gd name="connsiteY8" fmla="*/ 4393 h 10240"/>
                <a:gd name="connsiteX9" fmla="*/ 951 w 10135"/>
                <a:gd name="connsiteY9" fmla="*/ 5669 h 10240"/>
                <a:gd name="connsiteX10" fmla="*/ 1374 w 10135"/>
                <a:gd name="connsiteY10" fmla="*/ 6612 h 10240"/>
                <a:gd name="connsiteX11" fmla="*/ 2330 w 10135"/>
                <a:gd name="connsiteY11" fmla="*/ 7272 h 10240"/>
                <a:gd name="connsiteX12" fmla="*/ 3548 w 10135"/>
                <a:gd name="connsiteY12" fmla="*/ 7906 h 10240"/>
                <a:gd name="connsiteX13" fmla="*/ 4800 w 10135"/>
                <a:gd name="connsiteY13" fmla="*/ 8591 h 10240"/>
                <a:gd name="connsiteX14" fmla="*/ 6069 w 10135"/>
                <a:gd name="connsiteY14" fmla="*/ 9226 h 10240"/>
                <a:gd name="connsiteX15" fmla="*/ 7237 w 10135"/>
                <a:gd name="connsiteY15" fmla="*/ 9851 h 10240"/>
                <a:gd name="connsiteX16" fmla="*/ 8142 w 10135"/>
                <a:gd name="connsiteY16" fmla="*/ 10151 h 10240"/>
                <a:gd name="connsiteX17" fmla="*/ 8886 w 10135"/>
                <a:gd name="connsiteY17" fmla="*/ 10108 h 10240"/>
                <a:gd name="connsiteX18" fmla="*/ 9228 w 10135"/>
                <a:gd name="connsiteY18" fmla="*/ 9362 h 10240"/>
                <a:gd name="connsiteX19" fmla="*/ 9491 w 10135"/>
                <a:gd name="connsiteY19" fmla="*/ 8206 h 10240"/>
                <a:gd name="connsiteX20" fmla="*/ 10135 w 10135"/>
                <a:gd name="connsiteY20" fmla="*/ 7089 h 1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35" h="10240">
                  <a:moveTo>
                    <a:pt x="1148" y="1108"/>
                  </a:moveTo>
                  <a:cubicBezTo>
                    <a:pt x="1131" y="1057"/>
                    <a:pt x="1173" y="727"/>
                    <a:pt x="1118" y="561"/>
                  </a:cubicBezTo>
                  <a:cubicBezTo>
                    <a:pt x="1063" y="395"/>
                    <a:pt x="966" y="176"/>
                    <a:pt x="816" y="110"/>
                  </a:cubicBezTo>
                  <a:cubicBezTo>
                    <a:pt x="666" y="44"/>
                    <a:pt x="430" y="0"/>
                    <a:pt x="215" y="162"/>
                  </a:cubicBezTo>
                  <a:cubicBezTo>
                    <a:pt x="0" y="324"/>
                    <a:pt x="37" y="708"/>
                    <a:pt x="20" y="879"/>
                  </a:cubicBezTo>
                  <a:cubicBezTo>
                    <a:pt x="3" y="1051"/>
                    <a:pt x="28" y="1136"/>
                    <a:pt x="88" y="1351"/>
                  </a:cubicBezTo>
                  <a:cubicBezTo>
                    <a:pt x="147" y="1565"/>
                    <a:pt x="291" y="1856"/>
                    <a:pt x="358" y="2173"/>
                  </a:cubicBezTo>
                  <a:cubicBezTo>
                    <a:pt x="426" y="2490"/>
                    <a:pt x="434" y="2893"/>
                    <a:pt x="485" y="3262"/>
                  </a:cubicBezTo>
                  <a:cubicBezTo>
                    <a:pt x="536" y="3630"/>
                    <a:pt x="612" y="3990"/>
                    <a:pt x="688" y="4393"/>
                  </a:cubicBezTo>
                  <a:cubicBezTo>
                    <a:pt x="764" y="4795"/>
                    <a:pt x="832" y="5301"/>
                    <a:pt x="951" y="5669"/>
                  </a:cubicBezTo>
                  <a:cubicBezTo>
                    <a:pt x="1069" y="6038"/>
                    <a:pt x="1145" y="6346"/>
                    <a:pt x="1374" y="6612"/>
                  </a:cubicBezTo>
                  <a:cubicBezTo>
                    <a:pt x="1602" y="6878"/>
                    <a:pt x="1966" y="7058"/>
                    <a:pt x="2330" y="7272"/>
                  </a:cubicBezTo>
                  <a:cubicBezTo>
                    <a:pt x="2693" y="7486"/>
                    <a:pt x="3133" y="7683"/>
                    <a:pt x="3548" y="7906"/>
                  </a:cubicBezTo>
                  <a:cubicBezTo>
                    <a:pt x="3962" y="8129"/>
                    <a:pt x="4377" y="8369"/>
                    <a:pt x="4800" y="8591"/>
                  </a:cubicBezTo>
                  <a:cubicBezTo>
                    <a:pt x="5223" y="8814"/>
                    <a:pt x="5663" y="9020"/>
                    <a:pt x="6069" y="9226"/>
                  </a:cubicBezTo>
                  <a:cubicBezTo>
                    <a:pt x="6475" y="9431"/>
                    <a:pt x="6890" y="9697"/>
                    <a:pt x="7237" y="9851"/>
                  </a:cubicBezTo>
                  <a:cubicBezTo>
                    <a:pt x="7583" y="10005"/>
                    <a:pt x="7871" y="10108"/>
                    <a:pt x="8142" y="10151"/>
                  </a:cubicBezTo>
                  <a:cubicBezTo>
                    <a:pt x="8412" y="10194"/>
                    <a:pt x="8705" y="10240"/>
                    <a:pt x="8886" y="10108"/>
                  </a:cubicBezTo>
                  <a:cubicBezTo>
                    <a:pt x="9067" y="9976"/>
                    <a:pt x="9127" y="9679"/>
                    <a:pt x="9228" y="9362"/>
                  </a:cubicBezTo>
                  <a:cubicBezTo>
                    <a:pt x="9329" y="9045"/>
                    <a:pt x="9314" y="8616"/>
                    <a:pt x="9491" y="8206"/>
                  </a:cubicBezTo>
                  <a:cubicBezTo>
                    <a:pt x="9603" y="8018"/>
                    <a:pt x="10067" y="7200"/>
                    <a:pt x="10135" y="7089"/>
                  </a:cubicBezTo>
                </a:path>
              </a:pathLst>
            </a:custGeom>
            <a:noFill/>
            <a:ln w="12700" cap="flat" cmpd="sng">
              <a:solidFill>
                <a:srgbClr val="00B050"/>
              </a:solidFill>
              <a:prstDash val="solid"/>
              <a:round/>
              <a:headEnd type="none" w="sm" len="sm"/>
              <a:tailEnd type="none" w="sm" len="sm"/>
            </a:ln>
          </p:spPr>
          <p:txBody>
            <a:bodyPr/>
            <a:lstStyle/>
            <a:p>
              <a:endParaRPr lang="el-GR"/>
            </a:p>
          </p:txBody>
        </p:sp>
        <p:grpSp>
          <p:nvGrpSpPr>
            <p:cNvPr id="46" name="Group 41">
              <a:extLst>
                <a:ext uri="{FF2B5EF4-FFF2-40B4-BE49-F238E27FC236}">
                  <a16:creationId xmlns="" xmlns:a16="http://schemas.microsoft.com/office/drawing/2014/main" id="{B83E7CDA-EDC9-324B-BC58-328F9259B1CF}"/>
                </a:ext>
              </a:extLst>
            </p:cNvPr>
            <p:cNvGrpSpPr>
              <a:grpSpLocks/>
            </p:cNvGrpSpPr>
            <p:nvPr/>
          </p:nvGrpSpPr>
          <p:grpSpPr bwMode="auto">
            <a:xfrm rot="342526">
              <a:off x="6093793" y="5036634"/>
              <a:ext cx="258685" cy="490141"/>
              <a:chOff x="5201" y="2764"/>
              <a:chExt cx="278" cy="468"/>
            </a:xfrm>
          </p:grpSpPr>
          <p:sp>
            <p:nvSpPr>
              <p:cNvPr id="50" name="Freeform 39">
                <a:extLst>
                  <a:ext uri="{FF2B5EF4-FFF2-40B4-BE49-F238E27FC236}">
                    <a16:creationId xmlns="" xmlns:a16="http://schemas.microsoft.com/office/drawing/2014/main" id="{87756B3D-AFF7-2545-A44C-EAA63ACCF1F2}"/>
                  </a:ext>
                </a:extLst>
              </p:cNvPr>
              <p:cNvSpPr>
                <a:spLocks/>
              </p:cNvSpPr>
              <p:nvPr/>
            </p:nvSpPr>
            <p:spPr bwMode="auto">
              <a:xfrm>
                <a:off x="5312" y="2764"/>
                <a:ext cx="167" cy="225"/>
              </a:xfrm>
              <a:custGeom>
                <a:avLst/>
                <a:gdLst>
                  <a:gd name="T0" fmla="*/ 118 w 167"/>
                  <a:gd name="T1" fmla="*/ 224 h 225"/>
                  <a:gd name="T2" fmla="*/ 136 w 167"/>
                  <a:gd name="T3" fmla="*/ 197 h 225"/>
                  <a:gd name="T4" fmla="*/ 145 w 167"/>
                  <a:gd name="T5" fmla="*/ 177 h 225"/>
                  <a:gd name="T6" fmla="*/ 152 w 167"/>
                  <a:gd name="T7" fmla="*/ 163 h 225"/>
                  <a:gd name="T8" fmla="*/ 163 w 167"/>
                  <a:gd name="T9" fmla="*/ 107 h 225"/>
                  <a:gd name="T10" fmla="*/ 166 w 167"/>
                  <a:gd name="T11" fmla="*/ 34 h 225"/>
                  <a:gd name="T12" fmla="*/ 163 w 167"/>
                  <a:gd name="T13" fmla="*/ 16 h 225"/>
                  <a:gd name="T14" fmla="*/ 154 w 167"/>
                  <a:gd name="T15" fmla="*/ 5 h 225"/>
                  <a:gd name="T16" fmla="*/ 141 w 167"/>
                  <a:gd name="T17" fmla="*/ 0 h 225"/>
                  <a:gd name="T18" fmla="*/ 127 w 167"/>
                  <a:gd name="T19" fmla="*/ 14 h 225"/>
                  <a:gd name="T20" fmla="*/ 118 w 167"/>
                  <a:gd name="T21" fmla="*/ 39 h 225"/>
                  <a:gd name="T22" fmla="*/ 111 w 167"/>
                  <a:gd name="T23" fmla="*/ 57 h 225"/>
                  <a:gd name="T24" fmla="*/ 93 w 167"/>
                  <a:gd name="T25" fmla="*/ 80 h 225"/>
                  <a:gd name="T26" fmla="*/ 73 w 167"/>
                  <a:gd name="T27" fmla="*/ 93 h 225"/>
                  <a:gd name="T28" fmla="*/ 39 w 167"/>
                  <a:gd name="T29" fmla="*/ 116 h 225"/>
                  <a:gd name="T30" fmla="*/ 21 w 167"/>
                  <a:gd name="T31" fmla="*/ 125 h 225"/>
                  <a:gd name="T32" fmla="*/ 12 w 167"/>
                  <a:gd name="T33" fmla="*/ 138 h 225"/>
                  <a:gd name="T34" fmla="*/ 0 w 167"/>
                  <a:gd name="T35" fmla="*/ 168 h 225"/>
                  <a:gd name="T36" fmla="*/ 9 w 167"/>
                  <a:gd name="T37" fmla="*/ 172 h 225"/>
                  <a:gd name="T38" fmla="*/ 23 w 167"/>
                  <a:gd name="T39" fmla="*/ 172 h 225"/>
                  <a:gd name="T40" fmla="*/ 62 w 167"/>
                  <a:gd name="T41" fmla="*/ 159 h 225"/>
                  <a:gd name="T42" fmla="*/ 75 w 167"/>
                  <a:gd name="T43" fmla="*/ 152 h 225"/>
                  <a:gd name="T44" fmla="*/ 89 w 167"/>
                  <a:gd name="T45" fmla="*/ 152 h 225"/>
                  <a:gd name="T46" fmla="*/ 98 w 167"/>
                  <a:gd name="T47" fmla="*/ 161 h 225"/>
                  <a:gd name="T48" fmla="*/ 105 w 167"/>
                  <a:gd name="T49" fmla="*/ 197 h 225"/>
                  <a:gd name="T50" fmla="*/ 111 w 167"/>
                  <a:gd name="T51" fmla="*/ 213 h 225"/>
                  <a:gd name="T52" fmla="*/ 118 w 167"/>
                  <a:gd name="T53" fmla="*/ 224 h 2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
                  <a:gd name="T82" fmla="*/ 0 h 225"/>
                  <a:gd name="T83" fmla="*/ 167 w 167"/>
                  <a:gd name="T84" fmla="*/ 225 h 2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 h="225">
                    <a:moveTo>
                      <a:pt x="118" y="224"/>
                    </a:moveTo>
                    <a:lnTo>
                      <a:pt x="136" y="197"/>
                    </a:lnTo>
                    <a:lnTo>
                      <a:pt x="145" y="177"/>
                    </a:lnTo>
                    <a:lnTo>
                      <a:pt x="152" y="163"/>
                    </a:lnTo>
                    <a:lnTo>
                      <a:pt x="163" y="107"/>
                    </a:lnTo>
                    <a:lnTo>
                      <a:pt x="166" y="34"/>
                    </a:lnTo>
                    <a:lnTo>
                      <a:pt x="163" y="16"/>
                    </a:lnTo>
                    <a:lnTo>
                      <a:pt x="154" y="5"/>
                    </a:lnTo>
                    <a:lnTo>
                      <a:pt x="141" y="0"/>
                    </a:lnTo>
                    <a:lnTo>
                      <a:pt x="127" y="14"/>
                    </a:lnTo>
                    <a:lnTo>
                      <a:pt x="118" y="39"/>
                    </a:lnTo>
                    <a:lnTo>
                      <a:pt x="111" y="57"/>
                    </a:lnTo>
                    <a:lnTo>
                      <a:pt x="93" y="80"/>
                    </a:lnTo>
                    <a:lnTo>
                      <a:pt x="73" y="93"/>
                    </a:lnTo>
                    <a:lnTo>
                      <a:pt x="39" y="116"/>
                    </a:lnTo>
                    <a:lnTo>
                      <a:pt x="21" y="125"/>
                    </a:lnTo>
                    <a:lnTo>
                      <a:pt x="12" y="138"/>
                    </a:lnTo>
                    <a:lnTo>
                      <a:pt x="0" y="168"/>
                    </a:lnTo>
                    <a:lnTo>
                      <a:pt x="9" y="172"/>
                    </a:lnTo>
                    <a:lnTo>
                      <a:pt x="23" y="172"/>
                    </a:lnTo>
                    <a:lnTo>
                      <a:pt x="62" y="159"/>
                    </a:lnTo>
                    <a:lnTo>
                      <a:pt x="75" y="152"/>
                    </a:lnTo>
                    <a:lnTo>
                      <a:pt x="89" y="152"/>
                    </a:lnTo>
                    <a:lnTo>
                      <a:pt x="98" y="161"/>
                    </a:lnTo>
                    <a:lnTo>
                      <a:pt x="105" y="197"/>
                    </a:lnTo>
                    <a:lnTo>
                      <a:pt x="111" y="213"/>
                    </a:lnTo>
                    <a:lnTo>
                      <a:pt x="118" y="224"/>
                    </a:lnTo>
                  </a:path>
                </a:pathLst>
              </a:custGeom>
              <a:noFill/>
              <a:ln w="12700" cap="rnd" cmpd="sng">
                <a:solidFill>
                  <a:srgbClr val="00B050"/>
                </a:solidFill>
                <a:prstDash val="solid"/>
                <a:round/>
                <a:headEnd/>
                <a:tailEnd/>
              </a:ln>
            </p:spPr>
            <p:txBody>
              <a:bodyPr/>
              <a:lstStyle/>
              <a:p>
                <a:endParaRPr lang="el-GR"/>
              </a:p>
            </p:txBody>
          </p:sp>
          <p:sp>
            <p:nvSpPr>
              <p:cNvPr id="51" name="Freeform 40">
                <a:extLst>
                  <a:ext uri="{FF2B5EF4-FFF2-40B4-BE49-F238E27FC236}">
                    <a16:creationId xmlns="" xmlns:a16="http://schemas.microsoft.com/office/drawing/2014/main" id="{1D40839A-B0C1-1342-B70B-45A2D5CF24D7}"/>
                  </a:ext>
                </a:extLst>
              </p:cNvPr>
              <p:cNvSpPr>
                <a:spLocks/>
              </p:cNvSpPr>
              <p:nvPr/>
            </p:nvSpPr>
            <p:spPr bwMode="auto">
              <a:xfrm>
                <a:off x="5201" y="2916"/>
                <a:ext cx="230" cy="316"/>
              </a:xfrm>
              <a:custGeom>
                <a:avLst/>
                <a:gdLst>
                  <a:gd name="T0" fmla="*/ 111 w 230"/>
                  <a:gd name="T1" fmla="*/ 16 h 316"/>
                  <a:gd name="T2" fmla="*/ 80 w 230"/>
                  <a:gd name="T3" fmla="*/ 72 h 316"/>
                  <a:gd name="T4" fmla="*/ 62 w 230"/>
                  <a:gd name="T5" fmla="*/ 111 h 316"/>
                  <a:gd name="T6" fmla="*/ 19 w 230"/>
                  <a:gd name="T7" fmla="*/ 197 h 316"/>
                  <a:gd name="T8" fmla="*/ 5 w 230"/>
                  <a:gd name="T9" fmla="*/ 251 h 316"/>
                  <a:gd name="T10" fmla="*/ 0 w 230"/>
                  <a:gd name="T11" fmla="*/ 285 h 316"/>
                  <a:gd name="T12" fmla="*/ 5 w 230"/>
                  <a:gd name="T13" fmla="*/ 301 h 316"/>
                  <a:gd name="T14" fmla="*/ 12 w 230"/>
                  <a:gd name="T15" fmla="*/ 310 h 316"/>
                  <a:gd name="T16" fmla="*/ 23 w 230"/>
                  <a:gd name="T17" fmla="*/ 315 h 316"/>
                  <a:gd name="T18" fmla="*/ 41 w 230"/>
                  <a:gd name="T19" fmla="*/ 315 h 316"/>
                  <a:gd name="T20" fmla="*/ 62 w 230"/>
                  <a:gd name="T21" fmla="*/ 299 h 316"/>
                  <a:gd name="T22" fmla="*/ 98 w 230"/>
                  <a:gd name="T23" fmla="*/ 269 h 316"/>
                  <a:gd name="T24" fmla="*/ 116 w 230"/>
                  <a:gd name="T25" fmla="*/ 249 h 316"/>
                  <a:gd name="T26" fmla="*/ 141 w 230"/>
                  <a:gd name="T27" fmla="*/ 213 h 316"/>
                  <a:gd name="T28" fmla="*/ 168 w 230"/>
                  <a:gd name="T29" fmla="*/ 172 h 316"/>
                  <a:gd name="T30" fmla="*/ 229 w 230"/>
                  <a:gd name="T31" fmla="*/ 72 h 316"/>
                  <a:gd name="T32" fmla="*/ 222 w 230"/>
                  <a:gd name="T33" fmla="*/ 61 h 316"/>
                  <a:gd name="T34" fmla="*/ 216 w 230"/>
                  <a:gd name="T35" fmla="*/ 45 h 316"/>
                  <a:gd name="T36" fmla="*/ 209 w 230"/>
                  <a:gd name="T37" fmla="*/ 9 h 316"/>
                  <a:gd name="T38" fmla="*/ 200 w 230"/>
                  <a:gd name="T39" fmla="*/ 0 h 316"/>
                  <a:gd name="T40" fmla="*/ 186 w 230"/>
                  <a:gd name="T41" fmla="*/ 0 h 316"/>
                  <a:gd name="T42" fmla="*/ 173 w 230"/>
                  <a:gd name="T43" fmla="*/ 7 h 316"/>
                  <a:gd name="T44" fmla="*/ 134 w 230"/>
                  <a:gd name="T45" fmla="*/ 20 h 316"/>
                  <a:gd name="T46" fmla="*/ 120 w 230"/>
                  <a:gd name="T47" fmla="*/ 20 h 316"/>
                  <a:gd name="T48" fmla="*/ 111 w 230"/>
                  <a:gd name="T49" fmla="*/ 16 h 3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0"/>
                  <a:gd name="T76" fmla="*/ 0 h 316"/>
                  <a:gd name="T77" fmla="*/ 230 w 230"/>
                  <a:gd name="T78" fmla="*/ 316 h 3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0" h="316">
                    <a:moveTo>
                      <a:pt x="111" y="16"/>
                    </a:moveTo>
                    <a:lnTo>
                      <a:pt x="80" y="72"/>
                    </a:lnTo>
                    <a:lnTo>
                      <a:pt x="62" y="111"/>
                    </a:lnTo>
                    <a:lnTo>
                      <a:pt x="19" y="197"/>
                    </a:lnTo>
                    <a:lnTo>
                      <a:pt x="5" y="251"/>
                    </a:lnTo>
                    <a:lnTo>
                      <a:pt x="0" y="285"/>
                    </a:lnTo>
                    <a:lnTo>
                      <a:pt x="5" y="301"/>
                    </a:lnTo>
                    <a:lnTo>
                      <a:pt x="12" y="310"/>
                    </a:lnTo>
                    <a:lnTo>
                      <a:pt x="23" y="315"/>
                    </a:lnTo>
                    <a:lnTo>
                      <a:pt x="41" y="315"/>
                    </a:lnTo>
                    <a:lnTo>
                      <a:pt x="62" y="299"/>
                    </a:lnTo>
                    <a:lnTo>
                      <a:pt x="98" y="269"/>
                    </a:lnTo>
                    <a:lnTo>
                      <a:pt x="116" y="249"/>
                    </a:lnTo>
                    <a:lnTo>
                      <a:pt x="141" y="213"/>
                    </a:lnTo>
                    <a:lnTo>
                      <a:pt x="168" y="172"/>
                    </a:lnTo>
                    <a:lnTo>
                      <a:pt x="229" y="72"/>
                    </a:lnTo>
                    <a:lnTo>
                      <a:pt x="222" y="61"/>
                    </a:lnTo>
                    <a:lnTo>
                      <a:pt x="216" y="45"/>
                    </a:lnTo>
                    <a:lnTo>
                      <a:pt x="209" y="9"/>
                    </a:lnTo>
                    <a:lnTo>
                      <a:pt x="200" y="0"/>
                    </a:lnTo>
                    <a:lnTo>
                      <a:pt x="186" y="0"/>
                    </a:lnTo>
                    <a:lnTo>
                      <a:pt x="173" y="7"/>
                    </a:lnTo>
                    <a:lnTo>
                      <a:pt x="134" y="20"/>
                    </a:lnTo>
                    <a:lnTo>
                      <a:pt x="120" y="20"/>
                    </a:lnTo>
                    <a:lnTo>
                      <a:pt x="111" y="16"/>
                    </a:lnTo>
                  </a:path>
                </a:pathLst>
              </a:custGeom>
              <a:noFill/>
              <a:ln w="12700" cap="rnd" cmpd="sng">
                <a:solidFill>
                  <a:srgbClr val="00B050"/>
                </a:solidFill>
                <a:prstDash val="solid"/>
                <a:round/>
                <a:headEnd/>
                <a:tailEnd/>
              </a:ln>
            </p:spPr>
            <p:txBody>
              <a:bodyPr/>
              <a:lstStyle/>
              <a:p>
                <a:endParaRPr lang="el-GR"/>
              </a:p>
            </p:txBody>
          </p:sp>
        </p:grpSp>
        <p:grpSp>
          <p:nvGrpSpPr>
            <p:cNvPr id="47" name="Group 42">
              <a:extLst>
                <a:ext uri="{FF2B5EF4-FFF2-40B4-BE49-F238E27FC236}">
                  <a16:creationId xmlns="" xmlns:a16="http://schemas.microsoft.com/office/drawing/2014/main" id="{F3D97360-2CDC-FA49-ACDA-C2B1AC91EE73}"/>
                </a:ext>
              </a:extLst>
            </p:cNvPr>
            <p:cNvGrpSpPr/>
            <p:nvPr/>
          </p:nvGrpSpPr>
          <p:grpSpPr>
            <a:xfrm rot="21115886">
              <a:off x="5474281" y="4997594"/>
              <a:ext cx="381607" cy="499106"/>
              <a:chOff x="6919680" y="4587410"/>
              <a:chExt cx="561975" cy="735013"/>
            </a:xfrm>
          </p:grpSpPr>
          <p:sp>
            <p:nvSpPr>
              <p:cNvPr id="48" name="Freeform 46">
                <a:extLst>
                  <a:ext uri="{FF2B5EF4-FFF2-40B4-BE49-F238E27FC236}">
                    <a16:creationId xmlns="" xmlns:a16="http://schemas.microsoft.com/office/drawing/2014/main" id="{CFBF9203-D501-7848-B7DA-26CF062729CB}"/>
                  </a:ext>
                </a:extLst>
              </p:cNvPr>
              <p:cNvSpPr>
                <a:spLocks/>
              </p:cNvSpPr>
              <p:nvPr/>
            </p:nvSpPr>
            <p:spPr bwMode="auto">
              <a:xfrm>
                <a:off x="7133992" y="4587410"/>
                <a:ext cx="347663" cy="323850"/>
              </a:xfrm>
              <a:custGeom>
                <a:avLst/>
                <a:gdLst>
                  <a:gd name="T0" fmla="*/ 0 w 246"/>
                  <a:gd name="T1" fmla="*/ 2147483647 h 204"/>
                  <a:gd name="T2" fmla="*/ 2147483647 w 246"/>
                  <a:gd name="T3" fmla="*/ 2147483647 h 204"/>
                  <a:gd name="T4" fmla="*/ 2147483647 w 246"/>
                  <a:gd name="T5" fmla="*/ 2147483647 h 204"/>
                  <a:gd name="T6" fmla="*/ 2147483647 w 246"/>
                  <a:gd name="T7" fmla="*/ 2147483647 h 204"/>
                  <a:gd name="T8" fmla="*/ 2147483647 w 246"/>
                  <a:gd name="T9" fmla="*/ 0 h 204"/>
                  <a:gd name="T10" fmla="*/ 2147483647 w 246"/>
                  <a:gd name="T11" fmla="*/ 2147483647 h 204"/>
                  <a:gd name="T12" fmla="*/ 2147483647 w 246"/>
                  <a:gd name="T13" fmla="*/ 2147483647 h 204"/>
                  <a:gd name="T14" fmla="*/ 2147483647 w 246"/>
                  <a:gd name="T15" fmla="*/ 2147483647 h 204"/>
                  <a:gd name="T16" fmla="*/ 2147483647 w 246"/>
                  <a:gd name="T17" fmla="*/ 2147483647 h 204"/>
                  <a:gd name="T18" fmla="*/ 2147483647 w 246"/>
                  <a:gd name="T19" fmla="*/ 2147483647 h 204"/>
                  <a:gd name="T20" fmla="*/ 2147483647 w 246"/>
                  <a:gd name="T21" fmla="*/ 2147483647 h 204"/>
                  <a:gd name="T22" fmla="*/ 2147483647 w 246"/>
                  <a:gd name="T23" fmla="*/ 2147483647 h 204"/>
                  <a:gd name="T24" fmla="*/ 2147483647 w 246"/>
                  <a:gd name="T25" fmla="*/ 2147483647 h 204"/>
                  <a:gd name="T26" fmla="*/ 2147483647 w 246"/>
                  <a:gd name="T27" fmla="*/ 2147483647 h 204"/>
                  <a:gd name="T28" fmla="*/ 2147483647 w 246"/>
                  <a:gd name="T29" fmla="*/ 2147483647 h 204"/>
                  <a:gd name="T30" fmla="*/ 2147483647 w 246"/>
                  <a:gd name="T31" fmla="*/ 2147483647 h 204"/>
                  <a:gd name="T32" fmla="*/ 2147483647 w 246"/>
                  <a:gd name="T33" fmla="*/ 2147483647 h 204"/>
                  <a:gd name="T34" fmla="*/ 2147483647 w 246"/>
                  <a:gd name="T35" fmla="*/ 2147483647 h 204"/>
                  <a:gd name="T36" fmla="*/ 2147483647 w 246"/>
                  <a:gd name="T37" fmla="*/ 2147483647 h 204"/>
                  <a:gd name="T38" fmla="*/ 2147483647 w 246"/>
                  <a:gd name="T39" fmla="*/ 2147483647 h 204"/>
                  <a:gd name="T40" fmla="*/ 2147483647 w 246"/>
                  <a:gd name="T41" fmla="*/ 2147483647 h 204"/>
                  <a:gd name="T42" fmla="*/ 2147483647 w 246"/>
                  <a:gd name="T43" fmla="*/ 2147483647 h 204"/>
                  <a:gd name="T44" fmla="*/ 2147483647 w 246"/>
                  <a:gd name="T45" fmla="*/ 2147483647 h 204"/>
                  <a:gd name="T46" fmla="*/ 2147483647 w 246"/>
                  <a:gd name="T47" fmla="*/ 2147483647 h 204"/>
                  <a:gd name="T48" fmla="*/ 2147483647 w 246"/>
                  <a:gd name="T49" fmla="*/ 2147483647 h 204"/>
                  <a:gd name="T50" fmla="*/ 2147483647 w 246"/>
                  <a:gd name="T51" fmla="*/ 2147483647 h 204"/>
                  <a:gd name="T52" fmla="*/ 2147483647 w 246"/>
                  <a:gd name="T53" fmla="*/ 2147483647 h 204"/>
                  <a:gd name="T54" fmla="*/ 2147483647 w 246"/>
                  <a:gd name="T55" fmla="*/ 2147483647 h 204"/>
                  <a:gd name="T56" fmla="*/ 2147483647 w 246"/>
                  <a:gd name="T57" fmla="*/ 2147483647 h 204"/>
                  <a:gd name="T58" fmla="*/ 2147483647 w 246"/>
                  <a:gd name="T59" fmla="*/ 2147483647 h 204"/>
                  <a:gd name="T60" fmla="*/ 0 w 246"/>
                  <a:gd name="T61" fmla="*/ 2147483647 h 20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6"/>
                  <a:gd name="T94" fmla="*/ 0 h 204"/>
                  <a:gd name="T95" fmla="*/ 246 w 246"/>
                  <a:gd name="T96" fmla="*/ 204 h 20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6" h="204">
                    <a:moveTo>
                      <a:pt x="0" y="124"/>
                    </a:moveTo>
                    <a:lnTo>
                      <a:pt x="9" y="81"/>
                    </a:lnTo>
                    <a:lnTo>
                      <a:pt x="14" y="45"/>
                    </a:lnTo>
                    <a:lnTo>
                      <a:pt x="23" y="25"/>
                    </a:lnTo>
                    <a:lnTo>
                      <a:pt x="45" y="0"/>
                    </a:lnTo>
                    <a:lnTo>
                      <a:pt x="73" y="6"/>
                    </a:lnTo>
                    <a:lnTo>
                      <a:pt x="77" y="20"/>
                    </a:lnTo>
                    <a:lnTo>
                      <a:pt x="48" y="61"/>
                    </a:lnTo>
                    <a:lnTo>
                      <a:pt x="77" y="20"/>
                    </a:lnTo>
                    <a:lnTo>
                      <a:pt x="89" y="13"/>
                    </a:lnTo>
                    <a:lnTo>
                      <a:pt x="100" y="11"/>
                    </a:lnTo>
                    <a:lnTo>
                      <a:pt x="120" y="18"/>
                    </a:lnTo>
                    <a:lnTo>
                      <a:pt x="152" y="38"/>
                    </a:lnTo>
                    <a:lnTo>
                      <a:pt x="159" y="63"/>
                    </a:lnTo>
                    <a:lnTo>
                      <a:pt x="152" y="83"/>
                    </a:lnTo>
                    <a:lnTo>
                      <a:pt x="138" y="106"/>
                    </a:lnTo>
                    <a:lnTo>
                      <a:pt x="152" y="83"/>
                    </a:lnTo>
                    <a:lnTo>
                      <a:pt x="159" y="63"/>
                    </a:lnTo>
                    <a:lnTo>
                      <a:pt x="172" y="56"/>
                    </a:lnTo>
                    <a:lnTo>
                      <a:pt x="199" y="59"/>
                    </a:lnTo>
                    <a:lnTo>
                      <a:pt x="220" y="65"/>
                    </a:lnTo>
                    <a:lnTo>
                      <a:pt x="240" y="74"/>
                    </a:lnTo>
                    <a:lnTo>
                      <a:pt x="245" y="88"/>
                    </a:lnTo>
                    <a:lnTo>
                      <a:pt x="242" y="124"/>
                    </a:lnTo>
                    <a:lnTo>
                      <a:pt x="233" y="145"/>
                    </a:lnTo>
                    <a:lnTo>
                      <a:pt x="199" y="176"/>
                    </a:lnTo>
                    <a:lnTo>
                      <a:pt x="179" y="203"/>
                    </a:lnTo>
                    <a:lnTo>
                      <a:pt x="136" y="197"/>
                    </a:lnTo>
                    <a:lnTo>
                      <a:pt x="95" y="179"/>
                    </a:lnTo>
                    <a:lnTo>
                      <a:pt x="48" y="156"/>
                    </a:lnTo>
                    <a:lnTo>
                      <a:pt x="0" y="124"/>
                    </a:lnTo>
                  </a:path>
                </a:pathLst>
              </a:custGeom>
              <a:noFill/>
              <a:ln w="12700" cap="rnd" cmpd="sng">
                <a:solidFill>
                  <a:srgbClr val="00B050"/>
                </a:solidFill>
                <a:prstDash val="solid"/>
                <a:round/>
                <a:headEnd/>
                <a:tailEnd/>
              </a:ln>
            </p:spPr>
            <p:txBody>
              <a:bodyPr/>
              <a:lstStyle/>
              <a:p>
                <a:endParaRPr lang="el-GR"/>
              </a:p>
            </p:txBody>
          </p:sp>
          <p:sp>
            <p:nvSpPr>
              <p:cNvPr id="49" name="Freeform 47">
                <a:extLst>
                  <a:ext uri="{FF2B5EF4-FFF2-40B4-BE49-F238E27FC236}">
                    <a16:creationId xmlns="" xmlns:a16="http://schemas.microsoft.com/office/drawing/2014/main" id="{2FACEABC-3DBD-164C-A4DE-BBB901EB34B6}"/>
                  </a:ext>
                </a:extLst>
              </p:cNvPr>
              <p:cNvSpPr>
                <a:spLocks/>
              </p:cNvSpPr>
              <p:nvPr/>
            </p:nvSpPr>
            <p:spPr bwMode="auto">
              <a:xfrm>
                <a:off x="6919680" y="4784260"/>
                <a:ext cx="468312" cy="538163"/>
              </a:xfrm>
              <a:custGeom>
                <a:avLst/>
                <a:gdLst>
                  <a:gd name="T0" fmla="*/ 2147483647 w 332"/>
                  <a:gd name="T1" fmla="*/ 2147483647 h 339"/>
                  <a:gd name="T2" fmla="*/ 2147483647 w 332"/>
                  <a:gd name="T3" fmla="*/ 2147483647 h 339"/>
                  <a:gd name="T4" fmla="*/ 2147483647 w 332"/>
                  <a:gd name="T5" fmla="*/ 2147483647 h 339"/>
                  <a:gd name="T6" fmla="*/ 2147483647 w 332"/>
                  <a:gd name="T7" fmla="*/ 2147483647 h 339"/>
                  <a:gd name="T8" fmla="*/ 2147483647 w 332"/>
                  <a:gd name="T9" fmla="*/ 0 h 339"/>
                  <a:gd name="T10" fmla="*/ 2147483647 w 332"/>
                  <a:gd name="T11" fmla="*/ 2147483647 h 339"/>
                  <a:gd name="T12" fmla="*/ 2147483647 w 332"/>
                  <a:gd name="T13" fmla="*/ 2147483647 h 339"/>
                  <a:gd name="T14" fmla="*/ 2147483647 w 332"/>
                  <a:gd name="T15" fmla="*/ 2147483647 h 339"/>
                  <a:gd name="T16" fmla="*/ 2147483647 w 332"/>
                  <a:gd name="T17" fmla="*/ 2147483647 h 339"/>
                  <a:gd name="T18" fmla="*/ 0 w 332"/>
                  <a:gd name="T19" fmla="*/ 2147483647 h 339"/>
                  <a:gd name="T20" fmla="*/ 2147483647 w 332"/>
                  <a:gd name="T21" fmla="*/ 2147483647 h 339"/>
                  <a:gd name="T22" fmla="*/ 2147483647 w 332"/>
                  <a:gd name="T23" fmla="*/ 2147483647 h 339"/>
                  <a:gd name="T24" fmla="*/ 2147483647 w 332"/>
                  <a:gd name="T25" fmla="*/ 2147483647 h 339"/>
                  <a:gd name="T26" fmla="*/ 2147483647 w 332"/>
                  <a:gd name="T27" fmla="*/ 2147483647 h 339"/>
                  <a:gd name="T28" fmla="*/ 2147483647 w 332"/>
                  <a:gd name="T29" fmla="*/ 2147483647 h 339"/>
                  <a:gd name="T30" fmla="*/ 2147483647 w 332"/>
                  <a:gd name="T31" fmla="*/ 2147483647 h 339"/>
                  <a:gd name="T32" fmla="*/ 2147483647 w 332"/>
                  <a:gd name="T33" fmla="*/ 2147483647 h 339"/>
                  <a:gd name="T34" fmla="*/ 2147483647 w 332"/>
                  <a:gd name="T35" fmla="*/ 2147483647 h 339"/>
                  <a:gd name="T36" fmla="*/ 2147483647 w 332"/>
                  <a:gd name="T37" fmla="*/ 2147483647 h 339"/>
                  <a:gd name="T38" fmla="*/ 2147483647 w 332"/>
                  <a:gd name="T39" fmla="*/ 2147483647 h 339"/>
                  <a:gd name="T40" fmla="*/ 2147483647 w 332"/>
                  <a:gd name="T41" fmla="*/ 2147483647 h 339"/>
                  <a:gd name="T42" fmla="*/ 2147483647 w 332"/>
                  <a:gd name="T43" fmla="*/ 2147483647 h 339"/>
                  <a:gd name="T44" fmla="*/ 2147483647 w 332"/>
                  <a:gd name="T45" fmla="*/ 2147483647 h 339"/>
                  <a:gd name="T46" fmla="*/ 2147483647 w 332"/>
                  <a:gd name="T47" fmla="*/ 2147483647 h 339"/>
                  <a:gd name="T48" fmla="*/ 2147483647 w 332"/>
                  <a:gd name="T49" fmla="*/ 2147483647 h 339"/>
                  <a:gd name="T50" fmla="*/ 2147483647 w 332"/>
                  <a:gd name="T51" fmla="*/ 2147483647 h 339"/>
                  <a:gd name="T52" fmla="*/ 2147483647 w 332"/>
                  <a:gd name="T53" fmla="*/ 2147483647 h 339"/>
                  <a:gd name="T54" fmla="*/ 2147483647 w 332"/>
                  <a:gd name="T55" fmla="*/ 2147483647 h 339"/>
                  <a:gd name="T56" fmla="*/ 2147483647 w 332"/>
                  <a:gd name="T57" fmla="*/ 2147483647 h 339"/>
                  <a:gd name="T58" fmla="*/ 2147483647 w 332"/>
                  <a:gd name="T59" fmla="*/ 2147483647 h 339"/>
                  <a:gd name="T60" fmla="*/ 2147483647 w 332"/>
                  <a:gd name="T61" fmla="*/ 2147483647 h 339"/>
                  <a:gd name="T62" fmla="*/ 2147483647 w 332"/>
                  <a:gd name="T63" fmla="*/ 2147483647 h 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2"/>
                  <a:gd name="T97" fmla="*/ 0 h 339"/>
                  <a:gd name="T98" fmla="*/ 332 w 332"/>
                  <a:gd name="T99" fmla="*/ 339 h 3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2" h="339">
                    <a:moveTo>
                      <a:pt x="331" y="79"/>
                    </a:moveTo>
                    <a:lnTo>
                      <a:pt x="288" y="73"/>
                    </a:lnTo>
                    <a:lnTo>
                      <a:pt x="247" y="55"/>
                    </a:lnTo>
                    <a:lnTo>
                      <a:pt x="200" y="32"/>
                    </a:lnTo>
                    <a:lnTo>
                      <a:pt x="152" y="0"/>
                    </a:lnTo>
                    <a:lnTo>
                      <a:pt x="132" y="50"/>
                    </a:lnTo>
                    <a:lnTo>
                      <a:pt x="75" y="122"/>
                    </a:lnTo>
                    <a:lnTo>
                      <a:pt x="34" y="199"/>
                    </a:lnTo>
                    <a:lnTo>
                      <a:pt x="5" y="233"/>
                    </a:lnTo>
                    <a:lnTo>
                      <a:pt x="0" y="265"/>
                    </a:lnTo>
                    <a:lnTo>
                      <a:pt x="7" y="274"/>
                    </a:lnTo>
                    <a:lnTo>
                      <a:pt x="32" y="270"/>
                    </a:lnTo>
                    <a:lnTo>
                      <a:pt x="57" y="256"/>
                    </a:lnTo>
                    <a:lnTo>
                      <a:pt x="91" y="213"/>
                    </a:lnTo>
                    <a:lnTo>
                      <a:pt x="197" y="127"/>
                    </a:lnTo>
                    <a:lnTo>
                      <a:pt x="202" y="136"/>
                    </a:lnTo>
                    <a:lnTo>
                      <a:pt x="207" y="154"/>
                    </a:lnTo>
                    <a:lnTo>
                      <a:pt x="202" y="179"/>
                    </a:lnTo>
                    <a:lnTo>
                      <a:pt x="188" y="209"/>
                    </a:lnTo>
                    <a:lnTo>
                      <a:pt x="161" y="256"/>
                    </a:lnTo>
                    <a:lnTo>
                      <a:pt x="136" y="283"/>
                    </a:lnTo>
                    <a:lnTo>
                      <a:pt x="121" y="310"/>
                    </a:lnTo>
                    <a:lnTo>
                      <a:pt x="125" y="331"/>
                    </a:lnTo>
                    <a:lnTo>
                      <a:pt x="136" y="338"/>
                    </a:lnTo>
                    <a:lnTo>
                      <a:pt x="161" y="333"/>
                    </a:lnTo>
                    <a:lnTo>
                      <a:pt x="207" y="301"/>
                    </a:lnTo>
                    <a:lnTo>
                      <a:pt x="245" y="270"/>
                    </a:lnTo>
                    <a:lnTo>
                      <a:pt x="259" y="252"/>
                    </a:lnTo>
                    <a:lnTo>
                      <a:pt x="277" y="211"/>
                    </a:lnTo>
                    <a:lnTo>
                      <a:pt x="288" y="156"/>
                    </a:lnTo>
                    <a:lnTo>
                      <a:pt x="304" y="122"/>
                    </a:lnTo>
                    <a:lnTo>
                      <a:pt x="331" y="79"/>
                    </a:lnTo>
                  </a:path>
                </a:pathLst>
              </a:custGeom>
              <a:noFill/>
              <a:ln w="12700" cap="rnd" cmpd="sng">
                <a:solidFill>
                  <a:srgbClr val="00B050"/>
                </a:solidFill>
                <a:prstDash val="solid"/>
                <a:round/>
                <a:headEnd/>
                <a:tailEnd/>
              </a:ln>
            </p:spPr>
            <p:txBody>
              <a:bodyPr/>
              <a:lstStyle/>
              <a:p>
                <a:endParaRPr lang="el-GR"/>
              </a:p>
            </p:txBody>
          </p:sp>
        </p:grpSp>
      </p:grpSp>
      <p:sp>
        <p:nvSpPr>
          <p:cNvPr id="52" name="Freeform 36">
            <a:extLst>
              <a:ext uri="{FF2B5EF4-FFF2-40B4-BE49-F238E27FC236}">
                <a16:creationId xmlns="" xmlns:a16="http://schemas.microsoft.com/office/drawing/2014/main" id="{17F31B68-A730-1444-9D94-6917C5A98530}"/>
              </a:ext>
            </a:extLst>
          </p:cNvPr>
          <p:cNvSpPr>
            <a:spLocks/>
          </p:cNvSpPr>
          <p:nvPr/>
        </p:nvSpPr>
        <p:spPr bwMode="auto">
          <a:xfrm rot="20847823">
            <a:off x="4230453" y="4711935"/>
            <a:ext cx="248344" cy="359683"/>
          </a:xfrm>
          <a:custGeom>
            <a:avLst/>
            <a:gdLst>
              <a:gd name="T0" fmla="*/ 1 w 182"/>
              <a:gd name="T1" fmla="*/ 68 h 234"/>
              <a:gd name="T2" fmla="*/ 0 w 182"/>
              <a:gd name="T3" fmla="*/ 83 h 234"/>
              <a:gd name="T4" fmla="*/ 15 w 182"/>
              <a:gd name="T5" fmla="*/ 104 h 234"/>
              <a:gd name="T6" fmla="*/ 36 w 182"/>
              <a:gd name="T7" fmla="*/ 121 h 234"/>
              <a:gd name="T8" fmla="*/ 60 w 182"/>
              <a:gd name="T9" fmla="*/ 136 h 234"/>
              <a:gd name="T10" fmla="*/ 91 w 182"/>
              <a:gd name="T11" fmla="*/ 158 h 234"/>
              <a:gd name="T12" fmla="*/ 114 w 182"/>
              <a:gd name="T13" fmla="*/ 183 h 234"/>
              <a:gd name="T14" fmla="*/ 121 w 182"/>
              <a:gd name="T15" fmla="*/ 200 h 234"/>
              <a:gd name="T16" fmla="*/ 138 w 182"/>
              <a:gd name="T17" fmla="*/ 215 h 234"/>
              <a:gd name="T18" fmla="*/ 164 w 182"/>
              <a:gd name="T19" fmla="*/ 232 h 234"/>
              <a:gd name="T20" fmla="*/ 173 w 182"/>
              <a:gd name="T21" fmla="*/ 233 h 234"/>
              <a:gd name="T22" fmla="*/ 179 w 182"/>
              <a:gd name="T23" fmla="*/ 228 h 234"/>
              <a:gd name="T24" fmla="*/ 181 w 182"/>
              <a:gd name="T25" fmla="*/ 190 h 234"/>
              <a:gd name="T26" fmla="*/ 177 w 182"/>
              <a:gd name="T27" fmla="*/ 139 h 234"/>
              <a:gd name="T28" fmla="*/ 169 w 182"/>
              <a:gd name="T29" fmla="*/ 91 h 234"/>
              <a:gd name="T30" fmla="*/ 156 w 182"/>
              <a:gd name="T31" fmla="*/ 56 h 234"/>
              <a:gd name="T32" fmla="*/ 142 w 182"/>
              <a:gd name="T33" fmla="*/ 29 h 234"/>
              <a:gd name="T34" fmla="*/ 128 w 182"/>
              <a:gd name="T35" fmla="*/ 13 h 234"/>
              <a:gd name="T36" fmla="*/ 109 w 182"/>
              <a:gd name="T37" fmla="*/ 0 h 234"/>
              <a:gd name="T38" fmla="*/ 101 w 182"/>
              <a:gd name="T39" fmla="*/ 9 h 234"/>
              <a:gd name="T40" fmla="*/ 97 w 182"/>
              <a:gd name="T41" fmla="*/ 26 h 234"/>
              <a:gd name="T42" fmla="*/ 98 w 182"/>
              <a:gd name="T43" fmla="*/ 55 h 234"/>
              <a:gd name="T44" fmla="*/ 92 w 182"/>
              <a:gd name="T45" fmla="*/ 70 h 234"/>
              <a:gd name="T46" fmla="*/ 86 w 182"/>
              <a:gd name="T47" fmla="*/ 77 h 234"/>
              <a:gd name="T48" fmla="*/ 66 w 182"/>
              <a:gd name="T49" fmla="*/ 84 h 234"/>
              <a:gd name="T50" fmla="*/ 44 w 182"/>
              <a:gd name="T51" fmla="*/ 74 h 234"/>
              <a:gd name="T52" fmla="*/ 27 w 182"/>
              <a:gd name="T53" fmla="*/ 68 h 234"/>
              <a:gd name="T54" fmla="*/ 13 w 182"/>
              <a:gd name="T55" fmla="*/ 66 h 234"/>
              <a:gd name="T56" fmla="*/ 1 w 182"/>
              <a:gd name="T57" fmla="*/ 68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234"/>
              <a:gd name="T89" fmla="*/ 182 w 182"/>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234">
                <a:moveTo>
                  <a:pt x="1" y="68"/>
                </a:moveTo>
                <a:lnTo>
                  <a:pt x="0" y="83"/>
                </a:lnTo>
                <a:lnTo>
                  <a:pt x="15" y="104"/>
                </a:lnTo>
                <a:lnTo>
                  <a:pt x="36" y="121"/>
                </a:lnTo>
                <a:lnTo>
                  <a:pt x="60" y="136"/>
                </a:lnTo>
                <a:lnTo>
                  <a:pt x="91" y="158"/>
                </a:lnTo>
                <a:lnTo>
                  <a:pt x="114" y="183"/>
                </a:lnTo>
                <a:lnTo>
                  <a:pt x="121" y="200"/>
                </a:lnTo>
                <a:lnTo>
                  <a:pt x="138" y="215"/>
                </a:lnTo>
                <a:lnTo>
                  <a:pt x="164" y="232"/>
                </a:lnTo>
                <a:lnTo>
                  <a:pt x="173" y="233"/>
                </a:lnTo>
                <a:lnTo>
                  <a:pt x="179" y="228"/>
                </a:lnTo>
                <a:lnTo>
                  <a:pt x="181" y="190"/>
                </a:lnTo>
                <a:lnTo>
                  <a:pt x="177" y="139"/>
                </a:lnTo>
                <a:lnTo>
                  <a:pt x="169" y="91"/>
                </a:lnTo>
                <a:lnTo>
                  <a:pt x="156" y="56"/>
                </a:lnTo>
                <a:lnTo>
                  <a:pt x="142" y="29"/>
                </a:lnTo>
                <a:lnTo>
                  <a:pt x="128" y="13"/>
                </a:lnTo>
                <a:lnTo>
                  <a:pt x="109" y="0"/>
                </a:lnTo>
                <a:lnTo>
                  <a:pt x="101" y="9"/>
                </a:lnTo>
                <a:lnTo>
                  <a:pt x="97" y="26"/>
                </a:lnTo>
                <a:lnTo>
                  <a:pt x="98" y="55"/>
                </a:lnTo>
                <a:lnTo>
                  <a:pt x="92" y="70"/>
                </a:lnTo>
                <a:lnTo>
                  <a:pt x="86" y="77"/>
                </a:lnTo>
                <a:lnTo>
                  <a:pt x="66" y="84"/>
                </a:lnTo>
                <a:lnTo>
                  <a:pt x="44" y="74"/>
                </a:lnTo>
                <a:lnTo>
                  <a:pt x="27" y="68"/>
                </a:lnTo>
                <a:lnTo>
                  <a:pt x="13" y="66"/>
                </a:lnTo>
                <a:lnTo>
                  <a:pt x="1" y="68"/>
                </a:lnTo>
              </a:path>
            </a:pathLst>
          </a:custGeom>
          <a:solidFill>
            <a:schemeClr val="bg1"/>
          </a:solidFill>
          <a:ln w="12700" cap="rnd" cmpd="sng">
            <a:solidFill>
              <a:srgbClr val="FF0000"/>
            </a:solidFill>
            <a:prstDash val="solid"/>
            <a:round/>
            <a:headEnd/>
            <a:tailEnd/>
          </a:ln>
        </p:spPr>
        <p:txBody>
          <a:bodyPr/>
          <a:lstStyle/>
          <a:p>
            <a:endParaRPr lang="el-GR"/>
          </a:p>
        </p:txBody>
      </p:sp>
      <p:sp>
        <p:nvSpPr>
          <p:cNvPr id="53" name="Freeform 37">
            <a:extLst>
              <a:ext uri="{FF2B5EF4-FFF2-40B4-BE49-F238E27FC236}">
                <a16:creationId xmlns="" xmlns:a16="http://schemas.microsoft.com/office/drawing/2014/main" id="{F684A801-746F-4A4C-9444-986F821B9B88}"/>
              </a:ext>
            </a:extLst>
          </p:cNvPr>
          <p:cNvSpPr>
            <a:spLocks/>
          </p:cNvSpPr>
          <p:nvPr/>
        </p:nvSpPr>
        <p:spPr bwMode="auto">
          <a:xfrm rot="20847823">
            <a:off x="4037123" y="4420013"/>
            <a:ext cx="290644" cy="454983"/>
          </a:xfrm>
          <a:custGeom>
            <a:avLst/>
            <a:gdLst>
              <a:gd name="T0" fmla="*/ 212 w 213"/>
              <a:gd name="T1" fmla="*/ 211 h 296"/>
              <a:gd name="T2" fmla="*/ 185 w 213"/>
              <a:gd name="T3" fmla="*/ 172 h 296"/>
              <a:gd name="T4" fmla="*/ 147 w 213"/>
              <a:gd name="T5" fmla="*/ 119 h 296"/>
              <a:gd name="T6" fmla="*/ 116 w 213"/>
              <a:gd name="T7" fmla="*/ 83 h 296"/>
              <a:gd name="T8" fmla="*/ 87 w 213"/>
              <a:gd name="T9" fmla="*/ 49 h 296"/>
              <a:gd name="T10" fmla="*/ 45 w 213"/>
              <a:gd name="T11" fmla="*/ 17 h 296"/>
              <a:gd name="T12" fmla="*/ 18 w 213"/>
              <a:gd name="T13" fmla="*/ 0 h 296"/>
              <a:gd name="T14" fmla="*/ 8 w 213"/>
              <a:gd name="T15" fmla="*/ 2 h 296"/>
              <a:gd name="T16" fmla="*/ 0 w 213"/>
              <a:gd name="T17" fmla="*/ 12 h 296"/>
              <a:gd name="T18" fmla="*/ 3 w 213"/>
              <a:gd name="T19" fmla="*/ 57 h 296"/>
              <a:gd name="T20" fmla="*/ 19 w 213"/>
              <a:gd name="T21" fmla="*/ 116 h 296"/>
              <a:gd name="T22" fmla="*/ 37 w 213"/>
              <a:gd name="T23" fmla="*/ 159 h 296"/>
              <a:gd name="T24" fmla="*/ 60 w 213"/>
              <a:gd name="T25" fmla="*/ 206 h 296"/>
              <a:gd name="T26" fmla="*/ 91 w 213"/>
              <a:gd name="T27" fmla="*/ 258 h 296"/>
              <a:gd name="T28" fmla="*/ 104 w 213"/>
              <a:gd name="T29" fmla="*/ 279 h 296"/>
              <a:gd name="T30" fmla="*/ 116 w 213"/>
              <a:gd name="T31" fmla="*/ 277 h 296"/>
              <a:gd name="T32" fmla="*/ 130 w 213"/>
              <a:gd name="T33" fmla="*/ 279 h 296"/>
              <a:gd name="T34" fmla="*/ 147 w 213"/>
              <a:gd name="T35" fmla="*/ 285 h 296"/>
              <a:gd name="T36" fmla="*/ 169 w 213"/>
              <a:gd name="T37" fmla="*/ 295 h 296"/>
              <a:gd name="T38" fmla="*/ 189 w 213"/>
              <a:gd name="T39" fmla="*/ 288 h 296"/>
              <a:gd name="T40" fmla="*/ 195 w 213"/>
              <a:gd name="T41" fmla="*/ 281 h 296"/>
              <a:gd name="T42" fmla="*/ 201 w 213"/>
              <a:gd name="T43" fmla="*/ 266 h 296"/>
              <a:gd name="T44" fmla="*/ 200 w 213"/>
              <a:gd name="T45" fmla="*/ 237 h 296"/>
              <a:gd name="T46" fmla="*/ 204 w 213"/>
              <a:gd name="T47" fmla="*/ 220 h 296"/>
              <a:gd name="T48" fmla="*/ 212 w 213"/>
              <a:gd name="T49" fmla="*/ 211 h 2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3"/>
              <a:gd name="T76" fmla="*/ 0 h 296"/>
              <a:gd name="T77" fmla="*/ 213 w 213"/>
              <a:gd name="T78" fmla="*/ 296 h 2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3" h="296">
                <a:moveTo>
                  <a:pt x="212" y="211"/>
                </a:moveTo>
                <a:lnTo>
                  <a:pt x="185" y="172"/>
                </a:lnTo>
                <a:lnTo>
                  <a:pt x="147" y="119"/>
                </a:lnTo>
                <a:lnTo>
                  <a:pt x="116" y="83"/>
                </a:lnTo>
                <a:lnTo>
                  <a:pt x="87" y="49"/>
                </a:lnTo>
                <a:lnTo>
                  <a:pt x="45" y="17"/>
                </a:lnTo>
                <a:lnTo>
                  <a:pt x="18" y="0"/>
                </a:lnTo>
                <a:lnTo>
                  <a:pt x="8" y="2"/>
                </a:lnTo>
                <a:lnTo>
                  <a:pt x="0" y="12"/>
                </a:lnTo>
                <a:lnTo>
                  <a:pt x="3" y="57"/>
                </a:lnTo>
                <a:lnTo>
                  <a:pt x="19" y="116"/>
                </a:lnTo>
                <a:lnTo>
                  <a:pt x="37" y="159"/>
                </a:lnTo>
                <a:lnTo>
                  <a:pt x="60" y="206"/>
                </a:lnTo>
                <a:lnTo>
                  <a:pt x="91" y="258"/>
                </a:lnTo>
                <a:lnTo>
                  <a:pt x="104" y="279"/>
                </a:lnTo>
                <a:lnTo>
                  <a:pt x="116" y="277"/>
                </a:lnTo>
                <a:lnTo>
                  <a:pt x="130" y="279"/>
                </a:lnTo>
                <a:lnTo>
                  <a:pt x="147" y="285"/>
                </a:lnTo>
                <a:lnTo>
                  <a:pt x="169" y="295"/>
                </a:lnTo>
                <a:lnTo>
                  <a:pt x="189" y="288"/>
                </a:lnTo>
                <a:lnTo>
                  <a:pt x="195" y="281"/>
                </a:lnTo>
                <a:lnTo>
                  <a:pt x="201" y="266"/>
                </a:lnTo>
                <a:lnTo>
                  <a:pt x="200" y="237"/>
                </a:lnTo>
                <a:lnTo>
                  <a:pt x="204" y="220"/>
                </a:lnTo>
                <a:lnTo>
                  <a:pt x="212" y="211"/>
                </a:lnTo>
              </a:path>
            </a:pathLst>
          </a:custGeom>
          <a:solidFill>
            <a:schemeClr val="bg1"/>
          </a:solidFill>
          <a:ln w="12700" cap="rnd" cmpd="sng">
            <a:solidFill>
              <a:srgbClr val="FF0000"/>
            </a:solidFill>
            <a:prstDash val="solid"/>
            <a:round/>
            <a:headEnd/>
            <a:tailEnd/>
          </a:ln>
        </p:spPr>
        <p:txBody>
          <a:bodyPr/>
          <a:lstStyle/>
          <a:p>
            <a:endParaRPr lang="el-GR"/>
          </a:p>
        </p:txBody>
      </p:sp>
      <p:grpSp>
        <p:nvGrpSpPr>
          <p:cNvPr id="73" name="Group 72">
            <a:extLst>
              <a:ext uri="{FF2B5EF4-FFF2-40B4-BE49-F238E27FC236}">
                <a16:creationId xmlns="" xmlns:a16="http://schemas.microsoft.com/office/drawing/2014/main" id="{AFBE11B8-3E58-2A4D-B01F-E9C3B580D5A2}"/>
              </a:ext>
            </a:extLst>
          </p:cNvPr>
          <p:cNvGrpSpPr>
            <a:grpSpLocks noChangeAspect="1"/>
          </p:cNvGrpSpPr>
          <p:nvPr/>
        </p:nvGrpSpPr>
        <p:grpSpPr>
          <a:xfrm>
            <a:off x="7502837" y="3632200"/>
            <a:ext cx="3309402" cy="2620259"/>
            <a:chOff x="7595640" y="4383403"/>
            <a:chExt cx="1799129" cy="1424482"/>
          </a:xfrm>
        </p:grpSpPr>
        <p:grpSp>
          <p:nvGrpSpPr>
            <p:cNvPr id="56" name="Group 23">
              <a:extLst>
                <a:ext uri="{FF2B5EF4-FFF2-40B4-BE49-F238E27FC236}">
                  <a16:creationId xmlns="" xmlns:a16="http://schemas.microsoft.com/office/drawing/2014/main" id="{52C47DD4-23C2-734C-9477-D8765788B358}"/>
                </a:ext>
              </a:extLst>
            </p:cNvPr>
            <p:cNvGrpSpPr>
              <a:grpSpLocks noChangeAspect="1"/>
            </p:cNvGrpSpPr>
            <p:nvPr/>
          </p:nvGrpSpPr>
          <p:grpSpPr>
            <a:xfrm>
              <a:off x="8558814" y="4716461"/>
              <a:ext cx="835955" cy="442303"/>
              <a:chOff x="5420813" y="4456602"/>
              <a:chExt cx="1113295" cy="589047"/>
            </a:xfrm>
          </p:grpSpPr>
          <p:sp>
            <p:nvSpPr>
              <p:cNvPr id="57" name="Freeform 14">
                <a:extLst>
                  <a:ext uri="{FF2B5EF4-FFF2-40B4-BE49-F238E27FC236}">
                    <a16:creationId xmlns="" xmlns:a16="http://schemas.microsoft.com/office/drawing/2014/main" id="{ADF874FA-117A-AC42-884B-9DBE2A383ED7}"/>
                  </a:ext>
                </a:extLst>
              </p:cNvPr>
              <p:cNvSpPr>
                <a:spLocks/>
              </p:cNvSpPr>
              <p:nvPr/>
            </p:nvSpPr>
            <p:spPr bwMode="auto">
              <a:xfrm rot="21326996">
                <a:off x="5420813" y="4456602"/>
                <a:ext cx="1087437" cy="488950"/>
              </a:xfrm>
              <a:custGeom>
                <a:avLst/>
                <a:gdLst>
                  <a:gd name="T0" fmla="*/ 552 w 685"/>
                  <a:gd name="T1" fmla="*/ 300 h 308"/>
                  <a:gd name="T2" fmla="*/ 487 w 685"/>
                  <a:gd name="T3" fmla="*/ 221 h 308"/>
                  <a:gd name="T4" fmla="*/ 420 w 685"/>
                  <a:gd name="T5" fmla="*/ 154 h 308"/>
                  <a:gd name="T6" fmla="*/ 327 w 685"/>
                  <a:gd name="T7" fmla="*/ 101 h 308"/>
                  <a:gd name="T8" fmla="*/ 219 w 685"/>
                  <a:gd name="T9" fmla="*/ 65 h 308"/>
                  <a:gd name="T10" fmla="*/ 123 w 685"/>
                  <a:gd name="T11" fmla="*/ 39 h 308"/>
                  <a:gd name="T12" fmla="*/ 36 w 685"/>
                  <a:gd name="T13" fmla="*/ 17 h 308"/>
                  <a:gd name="T14" fmla="*/ 10 w 685"/>
                  <a:gd name="T15" fmla="*/ 5 h 308"/>
                  <a:gd name="T16" fmla="*/ 99 w 685"/>
                  <a:gd name="T17" fmla="*/ 3 h 308"/>
                  <a:gd name="T18" fmla="*/ 223 w 685"/>
                  <a:gd name="T19" fmla="*/ 22 h 308"/>
                  <a:gd name="T20" fmla="*/ 315 w 685"/>
                  <a:gd name="T21" fmla="*/ 34 h 308"/>
                  <a:gd name="T22" fmla="*/ 408 w 685"/>
                  <a:gd name="T23" fmla="*/ 36 h 308"/>
                  <a:gd name="T24" fmla="*/ 523 w 685"/>
                  <a:gd name="T25" fmla="*/ 27 h 308"/>
                  <a:gd name="T26" fmla="*/ 598 w 685"/>
                  <a:gd name="T27" fmla="*/ 41 h 308"/>
                  <a:gd name="T28" fmla="*/ 675 w 685"/>
                  <a:gd name="T29" fmla="*/ 58 h 308"/>
                  <a:gd name="T30" fmla="*/ 658 w 685"/>
                  <a:gd name="T31" fmla="*/ 68 h 308"/>
                  <a:gd name="T32" fmla="*/ 636 w 685"/>
                  <a:gd name="T33" fmla="*/ 92 h 308"/>
                  <a:gd name="T34" fmla="*/ 612 w 685"/>
                  <a:gd name="T35" fmla="*/ 156 h 308"/>
                  <a:gd name="T36" fmla="*/ 607 w 685"/>
                  <a:gd name="T37" fmla="*/ 188 h 308"/>
                  <a:gd name="T38" fmla="*/ 607 w 685"/>
                  <a:gd name="T39" fmla="*/ 269 h 308"/>
                  <a:gd name="T40" fmla="*/ 552 w 685"/>
                  <a:gd name="T41" fmla="*/ 300 h 3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5"/>
                  <a:gd name="T64" fmla="*/ 0 h 308"/>
                  <a:gd name="T65" fmla="*/ 685 w 685"/>
                  <a:gd name="T66" fmla="*/ 308 h 3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5" h="308">
                    <a:moveTo>
                      <a:pt x="552" y="300"/>
                    </a:moveTo>
                    <a:cubicBezTo>
                      <a:pt x="532" y="292"/>
                      <a:pt x="509" y="245"/>
                      <a:pt x="487" y="221"/>
                    </a:cubicBezTo>
                    <a:cubicBezTo>
                      <a:pt x="465" y="197"/>
                      <a:pt x="447" y="174"/>
                      <a:pt x="420" y="154"/>
                    </a:cubicBezTo>
                    <a:cubicBezTo>
                      <a:pt x="393" y="134"/>
                      <a:pt x="360" y="116"/>
                      <a:pt x="327" y="101"/>
                    </a:cubicBezTo>
                    <a:cubicBezTo>
                      <a:pt x="294" y="86"/>
                      <a:pt x="253" y="75"/>
                      <a:pt x="219" y="65"/>
                    </a:cubicBezTo>
                    <a:cubicBezTo>
                      <a:pt x="185" y="55"/>
                      <a:pt x="153" y="47"/>
                      <a:pt x="123" y="39"/>
                    </a:cubicBezTo>
                    <a:cubicBezTo>
                      <a:pt x="93" y="31"/>
                      <a:pt x="55" y="23"/>
                      <a:pt x="36" y="17"/>
                    </a:cubicBezTo>
                    <a:cubicBezTo>
                      <a:pt x="17" y="11"/>
                      <a:pt x="0" y="7"/>
                      <a:pt x="10" y="5"/>
                    </a:cubicBezTo>
                    <a:cubicBezTo>
                      <a:pt x="20" y="3"/>
                      <a:pt x="64" y="0"/>
                      <a:pt x="99" y="3"/>
                    </a:cubicBezTo>
                    <a:cubicBezTo>
                      <a:pt x="134" y="6"/>
                      <a:pt x="187" y="17"/>
                      <a:pt x="223" y="22"/>
                    </a:cubicBezTo>
                    <a:cubicBezTo>
                      <a:pt x="259" y="27"/>
                      <a:pt x="284" y="32"/>
                      <a:pt x="315" y="34"/>
                    </a:cubicBezTo>
                    <a:cubicBezTo>
                      <a:pt x="346" y="36"/>
                      <a:pt x="373" y="37"/>
                      <a:pt x="408" y="36"/>
                    </a:cubicBezTo>
                    <a:cubicBezTo>
                      <a:pt x="443" y="35"/>
                      <a:pt x="491" y="26"/>
                      <a:pt x="523" y="27"/>
                    </a:cubicBezTo>
                    <a:cubicBezTo>
                      <a:pt x="555" y="28"/>
                      <a:pt x="573" y="36"/>
                      <a:pt x="598" y="41"/>
                    </a:cubicBezTo>
                    <a:cubicBezTo>
                      <a:pt x="623" y="46"/>
                      <a:pt x="665" y="54"/>
                      <a:pt x="675" y="58"/>
                    </a:cubicBezTo>
                    <a:cubicBezTo>
                      <a:pt x="685" y="62"/>
                      <a:pt x="665" y="62"/>
                      <a:pt x="658" y="68"/>
                    </a:cubicBezTo>
                    <a:cubicBezTo>
                      <a:pt x="651" y="74"/>
                      <a:pt x="644" y="77"/>
                      <a:pt x="636" y="92"/>
                    </a:cubicBezTo>
                    <a:cubicBezTo>
                      <a:pt x="628" y="107"/>
                      <a:pt x="617" y="140"/>
                      <a:pt x="612" y="156"/>
                    </a:cubicBezTo>
                    <a:cubicBezTo>
                      <a:pt x="607" y="172"/>
                      <a:pt x="608" y="169"/>
                      <a:pt x="607" y="188"/>
                    </a:cubicBezTo>
                    <a:cubicBezTo>
                      <a:pt x="606" y="207"/>
                      <a:pt x="616" y="250"/>
                      <a:pt x="607" y="269"/>
                    </a:cubicBezTo>
                    <a:cubicBezTo>
                      <a:pt x="598" y="288"/>
                      <a:pt x="572" y="308"/>
                      <a:pt x="552" y="300"/>
                    </a:cubicBezTo>
                    <a:close/>
                  </a:path>
                </a:pathLst>
              </a:custGeom>
              <a:noFill/>
              <a:ln w="12700" cap="flat" cmpd="sng">
                <a:solidFill>
                  <a:srgbClr val="FF0000"/>
                </a:solidFill>
                <a:prstDash val="solid"/>
                <a:round/>
                <a:headEnd type="none" w="sm" len="sm"/>
                <a:tailEnd type="none" w="sm" len="sm"/>
              </a:ln>
            </p:spPr>
            <p:txBody>
              <a:bodyPr/>
              <a:lstStyle/>
              <a:p>
                <a:endParaRPr lang="el-GR"/>
              </a:p>
            </p:txBody>
          </p:sp>
          <p:grpSp>
            <p:nvGrpSpPr>
              <p:cNvPr id="58" name="Group 38">
                <a:extLst>
                  <a:ext uri="{FF2B5EF4-FFF2-40B4-BE49-F238E27FC236}">
                    <a16:creationId xmlns="" xmlns:a16="http://schemas.microsoft.com/office/drawing/2014/main" id="{236E043C-B4F1-CA42-9F8D-08C44EDEBBA1}"/>
                  </a:ext>
                </a:extLst>
              </p:cNvPr>
              <p:cNvGrpSpPr>
                <a:grpSpLocks/>
              </p:cNvGrpSpPr>
              <p:nvPr/>
            </p:nvGrpSpPr>
            <p:grpSpPr bwMode="auto">
              <a:xfrm rot="528210">
                <a:off x="6184280" y="4580548"/>
                <a:ext cx="349828" cy="465101"/>
                <a:chOff x="5339" y="2337"/>
                <a:chExt cx="344" cy="406"/>
              </a:xfrm>
              <a:solidFill>
                <a:schemeClr val="bg1"/>
              </a:solidFill>
            </p:grpSpPr>
            <p:sp>
              <p:nvSpPr>
                <p:cNvPr id="63" name="Freeform 36">
                  <a:extLst>
                    <a:ext uri="{FF2B5EF4-FFF2-40B4-BE49-F238E27FC236}">
                      <a16:creationId xmlns="" xmlns:a16="http://schemas.microsoft.com/office/drawing/2014/main" id="{3D89D07C-9CC4-1742-AF91-ADE532DEED45}"/>
                    </a:ext>
                  </a:extLst>
                </p:cNvPr>
                <p:cNvSpPr>
                  <a:spLocks/>
                </p:cNvSpPr>
                <p:nvPr/>
              </p:nvSpPr>
              <p:spPr bwMode="auto">
                <a:xfrm rot="20319613">
                  <a:off x="5501" y="2509"/>
                  <a:ext cx="182" cy="234"/>
                </a:xfrm>
                <a:custGeom>
                  <a:avLst/>
                  <a:gdLst>
                    <a:gd name="T0" fmla="*/ 1 w 182"/>
                    <a:gd name="T1" fmla="*/ 68 h 234"/>
                    <a:gd name="T2" fmla="*/ 0 w 182"/>
                    <a:gd name="T3" fmla="*/ 83 h 234"/>
                    <a:gd name="T4" fmla="*/ 15 w 182"/>
                    <a:gd name="T5" fmla="*/ 104 h 234"/>
                    <a:gd name="T6" fmla="*/ 36 w 182"/>
                    <a:gd name="T7" fmla="*/ 121 h 234"/>
                    <a:gd name="T8" fmla="*/ 60 w 182"/>
                    <a:gd name="T9" fmla="*/ 136 h 234"/>
                    <a:gd name="T10" fmla="*/ 91 w 182"/>
                    <a:gd name="T11" fmla="*/ 158 h 234"/>
                    <a:gd name="T12" fmla="*/ 114 w 182"/>
                    <a:gd name="T13" fmla="*/ 183 h 234"/>
                    <a:gd name="T14" fmla="*/ 121 w 182"/>
                    <a:gd name="T15" fmla="*/ 200 h 234"/>
                    <a:gd name="T16" fmla="*/ 138 w 182"/>
                    <a:gd name="T17" fmla="*/ 215 h 234"/>
                    <a:gd name="T18" fmla="*/ 164 w 182"/>
                    <a:gd name="T19" fmla="*/ 232 h 234"/>
                    <a:gd name="T20" fmla="*/ 173 w 182"/>
                    <a:gd name="T21" fmla="*/ 233 h 234"/>
                    <a:gd name="T22" fmla="*/ 179 w 182"/>
                    <a:gd name="T23" fmla="*/ 228 h 234"/>
                    <a:gd name="T24" fmla="*/ 181 w 182"/>
                    <a:gd name="T25" fmla="*/ 190 h 234"/>
                    <a:gd name="T26" fmla="*/ 177 w 182"/>
                    <a:gd name="T27" fmla="*/ 139 h 234"/>
                    <a:gd name="T28" fmla="*/ 169 w 182"/>
                    <a:gd name="T29" fmla="*/ 91 h 234"/>
                    <a:gd name="T30" fmla="*/ 156 w 182"/>
                    <a:gd name="T31" fmla="*/ 56 h 234"/>
                    <a:gd name="T32" fmla="*/ 142 w 182"/>
                    <a:gd name="T33" fmla="*/ 29 h 234"/>
                    <a:gd name="T34" fmla="*/ 128 w 182"/>
                    <a:gd name="T35" fmla="*/ 13 h 234"/>
                    <a:gd name="T36" fmla="*/ 109 w 182"/>
                    <a:gd name="T37" fmla="*/ 0 h 234"/>
                    <a:gd name="T38" fmla="*/ 101 w 182"/>
                    <a:gd name="T39" fmla="*/ 9 h 234"/>
                    <a:gd name="T40" fmla="*/ 97 w 182"/>
                    <a:gd name="T41" fmla="*/ 26 h 234"/>
                    <a:gd name="T42" fmla="*/ 98 w 182"/>
                    <a:gd name="T43" fmla="*/ 55 h 234"/>
                    <a:gd name="T44" fmla="*/ 92 w 182"/>
                    <a:gd name="T45" fmla="*/ 70 h 234"/>
                    <a:gd name="T46" fmla="*/ 86 w 182"/>
                    <a:gd name="T47" fmla="*/ 77 h 234"/>
                    <a:gd name="T48" fmla="*/ 66 w 182"/>
                    <a:gd name="T49" fmla="*/ 84 h 234"/>
                    <a:gd name="T50" fmla="*/ 44 w 182"/>
                    <a:gd name="T51" fmla="*/ 74 h 234"/>
                    <a:gd name="T52" fmla="*/ 27 w 182"/>
                    <a:gd name="T53" fmla="*/ 68 h 234"/>
                    <a:gd name="T54" fmla="*/ 13 w 182"/>
                    <a:gd name="T55" fmla="*/ 66 h 234"/>
                    <a:gd name="T56" fmla="*/ 1 w 182"/>
                    <a:gd name="T57" fmla="*/ 68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234"/>
                    <a:gd name="T89" fmla="*/ 182 w 182"/>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234">
                      <a:moveTo>
                        <a:pt x="1" y="68"/>
                      </a:moveTo>
                      <a:lnTo>
                        <a:pt x="0" y="83"/>
                      </a:lnTo>
                      <a:lnTo>
                        <a:pt x="15" y="104"/>
                      </a:lnTo>
                      <a:lnTo>
                        <a:pt x="36" y="121"/>
                      </a:lnTo>
                      <a:lnTo>
                        <a:pt x="60" y="136"/>
                      </a:lnTo>
                      <a:lnTo>
                        <a:pt x="91" y="158"/>
                      </a:lnTo>
                      <a:lnTo>
                        <a:pt x="114" y="183"/>
                      </a:lnTo>
                      <a:lnTo>
                        <a:pt x="121" y="200"/>
                      </a:lnTo>
                      <a:lnTo>
                        <a:pt x="138" y="215"/>
                      </a:lnTo>
                      <a:lnTo>
                        <a:pt x="164" y="232"/>
                      </a:lnTo>
                      <a:lnTo>
                        <a:pt x="173" y="233"/>
                      </a:lnTo>
                      <a:lnTo>
                        <a:pt x="179" y="228"/>
                      </a:lnTo>
                      <a:lnTo>
                        <a:pt x="181" y="190"/>
                      </a:lnTo>
                      <a:lnTo>
                        <a:pt x="177" y="139"/>
                      </a:lnTo>
                      <a:lnTo>
                        <a:pt x="169" y="91"/>
                      </a:lnTo>
                      <a:lnTo>
                        <a:pt x="156" y="56"/>
                      </a:lnTo>
                      <a:lnTo>
                        <a:pt x="142" y="29"/>
                      </a:lnTo>
                      <a:lnTo>
                        <a:pt x="128" y="13"/>
                      </a:lnTo>
                      <a:lnTo>
                        <a:pt x="109" y="0"/>
                      </a:lnTo>
                      <a:lnTo>
                        <a:pt x="101" y="9"/>
                      </a:lnTo>
                      <a:lnTo>
                        <a:pt x="97" y="26"/>
                      </a:lnTo>
                      <a:lnTo>
                        <a:pt x="98" y="55"/>
                      </a:lnTo>
                      <a:lnTo>
                        <a:pt x="92" y="70"/>
                      </a:lnTo>
                      <a:lnTo>
                        <a:pt x="86" y="77"/>
                      </a:lnTo>
                      <a:lnTo>
                        <a:pt x="66" y="84"/>
                      </a:lnTo>
                      <a:lnTo>
                        <a:pt x="44" y="74"/>
                      </a:lnTo>
                      <a:lnTo>
                        <a:pt x="27" y="68"/>
                      </a:lnTo>
                      <a:lnTo>
                        <a:pt x="13" y="66"/>
                      </a:lnTo>
                      <a:lnTo>
                        <a:pt x="1" y="68"/>
                      </a:lnTo>
                    </a:path>
                  </a:pathLst>
                </a:custGeom>
                <a:grpFill/>
                <a:ln w="12700" cap="rnd" cmpd="sng">
                  <a:solidFill>
                    <a:srgbClr val="FF0000"/>
                  </a:solidFill>
                  <a:prstDash val="solid"/>
                  <a:round/>
                  <a:headEnd/>
                  <a:tailEnd/>
                </a:ln>
              </p:spPr>
              <p:txBody>
                <a:bodyPr/>
                <a:lstStyle/>
                <a:p>
                  <a:endParaRPr lang="el-GR"/>
                </a:p>
              </p:txBody>
            </p:sp>
            <p:sp>
              <p:nvSpPr>
                <p:cNvPr id="64" name="Freeform 37">
                  <a:extLst>
                    <a:ext uri="{FF2B5EF4-FFF2-40B4-BE49-F238E27FC236}">
                      <a16:creationId xmlns="" xmlns:a16="http://schemas.microsoft.com/office/drawing/2014/main" id="{E09424B5-9F8E-BC4A-971B-6F1D9D94DF18}"/>
                    </a:ext>
                  </a:extLst>
                </p:cNvPr>
                <p:cNvSpPr>
                  <a:spLocks/>
                </p:cNvSpPr>
                <p:nvPr/>
              </p:nvSpPr>
              <p:spPr bwMode="auto">
                <a:xfrm rot="20319613">
                  <a:off x="5339" y="2337"/>
                  <a:ext cx="213" cy="296"/>
                </a:xfrm>
                <a:custGeom>
                  <a:avLst/>
                  <a:gdLst>
                    <a:gd name="T0" fmla="*/ 212 w 213"/>
                    <a:gd name="T1" fmla="*/ 211 h 296"/>
                    <a:gd name="T2" fmla="*/ 185 w 213"/>
                    <a:gd name="T3" fmla="*/ 172 h 296"/>
                    <a:gd name="T4" fmla="*/ 147 w 213"/>
                    <a:gd name="T5" fmla="*/ 119 h 296"/>
                    <a:gd name="T6" fmla="*/ 116 w 213"/>
                    <a:gd name="T7" fmla="*/ 83 h 296"/>
                    <a:gd name="T8" fmla="*/ 87 w 213"/>
                    <a:gd name="T9" fmla="*/ 49 h 296"/>
                    <a:gd name="T10" fmla="*/ 45 w 213"/>
                    <a:gd name="T11" fmla="*/ 17 h 296"/>
                    <a:gd name="T12" fmla="*/ 18 w 213"/>
                    <a:gd name="T13" fmla="*/ 0 h 296"/>
                    <a:gd name="T14" fmla="*/ 8 w 213"/>
                    <a:gd name="T15" fmla="*/ 2 h 296"/>
                    <a:gd name="T16" fmla="*/ 0 w 213"/>
                    <a:gd name="T17" fmla="*/ 12 h 296"/>
                    <a:gd name="T18" fmla="*/ 3 w 213"/>
                    <a:gd name="T19" fmla="*/ 57 h 296"/>
                    <a:gd name="T20" fmla="*/ 19 w 213"/>
                    <a:gd name="T21" fmla="*/ 116 h 296"/>
                    <a:gd name="T22" fmla="*/ 37 w 213"/>
                    <a:gd name="T23" fmla="*/ 159 h 296"/>
                    <a:gd name="T24" fmla="*/ 60 w 213"/>
                    <a:gd name="T25" fmla="*/ 206 h 296"/>
                    <a:gd name="T26" fmla="*/ 91 w 213"/>
                    <a:gd name="T27" fmla="*/ 258 h 296"/>
                    <a:gd name="T28" fmla="*/ 104 w 213"/>
                    <a:gd name="T29" fmla="*/ 279 h 296"/>
                    <a:gd name="T30" fmla="*/ 116 w 213"/>
                    <a:gd name="T31" fmla="*/ 277 h 296"/>
                    <a:gd name="T32" fmla="*/ 130 w 213"/>
                    <a:gd name="T33" fmla="*/ 279 h 296"/>
                    <a:gd name="T34" fmla="*/ 147 w 213"/>
                    <a:gd name="T35" fmla="*/ 285 h 296"/>
                    <a:gd name="T36" fmla="*/ 169 w 213"/>
                    <a:gd name="T37" fmla="*/ 295 h 296"/>
                    <a:gd name="T38" fmla="*/ 189 w 213"/>
                    <a:gd name="T39" fmla="*/ 288 h 296"/>
                    <a:gd name="T40" fmla="*/ 195 w 213"/>
                    <a:gd name="T41" fmla="*/ 281 h 296"/>
                    <a:gd name="T42" fmla="*/ 201 w 213"/>
                    <a:gd name="T43" fmla="*/ 266 h 296"/>
                    <a:gd name="T44" fmla="*/ 200 w 213"/>
                    <a:gd name="T45" fmla="*/ 237 h 296"/>
                    <a:gd name="T46" fmla="*/ 204 w 213"/>
                    <a:gd name="T47" fmla="*/ 220 h 296"/>
                    <a:gd name="T48" fmla="*/ 212 w 213"/>
                    <a:gd name="T49" fmla="*/ 211 h 2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3"/>
                    <a:gd name="T76" fmla="*/ 0 h 296"/>
                    <a:gd name="T77" fmla="*/ 213 w 213"/>
                    <a:gd name="T78" fmla="*/ 296 h 2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3" h="296">
                      <a:moveTo>
                        <a:pt x="212" y="211"/>
                      </a:moveTo>
                      <a:lnTo>
                        <a:pt x="185" y="172"/>
                      </a:lnTo>
                      <a:lnTo>
                        <a:pt x="147" y="119"/>
                      </a:lnTo>
                      <a:lnTo>
                        <a:pt x="116" y="83"/>
                      </a:lnTo>
                      <a:lnTo>
                        <a:pt x="87" y="49"/>
                      </a:lnTo>
                      <a:lnTo>
                        <a:pt x="45" y="17"/>
                      </a:lnTo>
                      <a:lnTo>
                        <a:pt x="18" y="0"/>
                      </a:lnTo>
                      <a:lnTo>
                        <a:pt x="8" y="2"/>
                      </a:lnTo>
                      <a:lnTo>
                        <a:pt x="0" y="12"/>
                      </a:lnTo>
                      <a:lnTo>
                        <a:pt x="3" y="57"/>
                      </a:lnTo>
                      <a:lnTo>
                        <a:pt x="19" y="116"/>
                      </a:lnTo>
                      <a:lnTo>
                        <a:pt x="37" y="159"/>
                      </a:lnTo>
                      <a:lnTo>
                        <a:pt x="60" y="206"/>
                      </a:lnTo>
                      <a:lnTo>
                        <a:pt x="91" y="258"/>
                      </a:lnTo>
                      <a:lnTo>
                        <a:pt x="104" y="279"/>
                      </a:lnTo>
                      <a:lnTo>
                        <a:pt x="116" y="277"/>
                      </a:lnTo>
                      <a:lnTo>
                        <a:pt x="130" y="279"/>
                      </a:lnTo>
                      <a:lnTo>
                        <a:pt x="147" y="285"/>
                      </a:lnTo>
                      <a:lnTo>
                        <a:pt x="169" y="295"/>
                      </a:lnTo>
                      <a:lnTo>
                        <a:pt x="189" y="288"/>
                      </a:lnTo>
                      <a:lnTo>
                        <a:pt x="195" y="281"/>
                      </a:lnTo>
                      <a:lnTo>
                        <a:pt x="201" y="266"/>
                      </a:lnTo>
                      <a:lnTo>
                        <a:pt x="200" y="237"/>
                      </a:lnTo>
                      <a:lnTo>
                        <a:pt x="204" y="220"/>
                      </a:lnTo>
                      <a:lnTo>
                        <a:pt x="212" y="211"/>
                      </a:lnTo>
                    </a:path>
                  </a:pathLst>
                </a:custGeom>
                <a:grpFill/>
                <a:ln w="12700" cap="rnd" cmpd="sng">
                  <a:solidFill>
                    <a:srgbClr val="FF0000"/>
                  </a:solidFill>
                  <a:prstDash val="solid"/>
                  <a:round/>
                  <a:headEnd/>
                  <a:tailEnd/>
                </a:ln>
              </p:spPr>
              <p:txBody>
                <a:bodyPr/>
                <a:lstStyle/>
                <a:p>
                  <a:endParaRPr lang="el-GR"/>
                </a:p>
              </p:txBody>
            </p:sp>
          </p:grpSp>
          <p:grpSp>
            <p:nvGrpSpPr>
              <p:cNvPr id="59" name="Group 45">
                <a:extLst>
                  <a:ext uri="{FF2B5EF4-FFF2-40B4-BE49-F238E27FC236}">
                    <a16:creationId xmlns="" xmlns:a16="http://schemas.microsoft.com/office/drawing/2014/main" id="{8D6A89BF-F329-CB46-B93A-4AD454C745B6}"/>
                  </a:ext>
                </a:extLst>
              </p:cNvPr>
              <p:cNvGrpSpPr>
                <a:grpSpLocks/>
              </p:cNvGrpSpPr>
              <p:nvPr/>
            </p:nvGrpSpPr>
            <p:grpSpPr bwMode="auto">
              <a:xfrm rot="21115886">
                <a:off x="5557646" y="4472521"/>
                <a:ext cx="285666" cy="555161"/>
                <a:chOff x="4734" y="2133"/>
                <a:chExt cx="298" cy="515"/>
              </a:xfrm>
            </p:grpSpPr>
            <p:sp>
              <p:nvSpPr>
                <p:cNvPr id="60" name="Freeform 42">
                  <a:extLst>
                    <a:ext uri="{FF2B5EF4-FFF2-40B4-BE49-F238E27FC236}">
                      <a16:creationId xmlns="" xmlns:a16="http://schemas.microsoft.com/office/drawing/2014/main" id="{1AA7C443-D81A-F742-8ED6-D4FAB32B2E32}"/>
                    </a:ext>
                  </a:extLst>
                </p:cNvPr>
                <p:cNvSpPr>
                  <a:spLocks/>
                </p:cNvSpPr>
                <p:nvPr/>
              </p:nvSpPr>
              <p:spPr bwMode="auto">
                <a:xfrm>
                  <a:off x="4734" y="2455"/>
                  <a:ext cx="250" cy="193"/>
                </a:xfrm>
                <a:custGeom>
                  <a:avLst/>
                  <a:gdLst>
                    <a:gd name="T0" fmla="*/ 57 w 250"/>
                    <a:gd name="T1" fmla="*/ 0 h 193"/>
                    <a:gd name="T2" fmla="*/ 23 w 250"/>
                    <a:gd name="T3" fmla="*/ 52 h 193"/>
                    <a:gd name="T4" fmla="*/ 9 w 250"/>
                    <a:gd name="T5" fmla="*/ 70 h 193"/>
                    <a:gd name="T6" fmla="*/ 0 w 250"/>
                    <a:gd name="T7" fmla="*/ 90 h 193"/>
                    <a:gd name="T8" fmla="*/ 0 w 250"/>
                    <a:gd name="T9" fmla="*/ 120 h 193"/>
                    <a:gd name="T10" fmla="*/ 14 w 250"/>
                    <a:gd name="T11" fmla="*/ 122 h 193"/>
                    <a:gd name="T12" fmla="*/ 12 w 250"/>
                    <a:gd name="T13" fmla="*/ 101 h 193"/>
                    <a:gd name="T14" fmla="*/ 14 w 250"/>
                    <a:gd name="T15" fmla="*/ 122 h 193"/>
                    <a:gd name="T16" fmla="*/ 25 w 250"/>
                    <a:gd name="T17" fmla="*/ 140 h 193"/>
                    <a:gd name="T18" fmla="*/ 46 w 250"/>
                    <a:gd name="T19" fmla="*/ 160 h 193"/>
                    <a:gd name="T20" fmla="*/ 61 w 250"/>
                    <a:gd name="T21" fmla="*/ 165 h 193"/>
                    <a:gd name="T22" fmla="*/ 93 w 250"/>
                    <a:gd name="T23" fmla="*/ 151 h 193"/>
                    <a:gd name="T24" fmla="*/ 114 w 250"/>
                    <a:gd name="T25" fmla="*/ 149 h 193"/>
                    <a:gd name="T26" fmla="*/ 111 w 250"/>
                    <a:gd name="T27" fmla="*/ 131 h 193"/>
                    <a:gd name="T28" fmla="*/ 116 w 250"/>
                    <a:gd name="T29" fmla="*/ 104 h 193"/>
                    <a:gd name="T30" fmla="*/ 111 w 250"/>
                    <a:gd name="T31" fmla="*/ 131 h 193"/>
                    <a:gd name="T32" fmla="*/ 114 w 250"/>
                    <a:gd name="T33" fmla="*/ 149 h 193"/>
                    <a:gd name="T34" fmla="*/ 145 w 250"/>
                    <a:gd name="T35" fmla="*/ 183 h 193"/>
                    <a:gd name="T36" fmla="*/ 154 w 250"/>
                    <a:gd name="T37" fmla="*/ 192 h 193"/>
                    <a:gd name="T38" fmla="*/ 163 w 250"/>
                    <a:gd name="T39" fmla="*/ 192 h 193"/>
                    <a:gd name="T40" fmla="*/ 218 w 250"/>
                    <a:gd name="T41" fmla="*/ 181 h 193"/>
                    <a:gd name="T42" fmla="*/ 236 w 250"/>
                    <a:gd name="T43" fmla="*/ 169 h 193"/>
                    <a:gd name="T44" fmla="*/ 245 w 250"/>
                    <a:gd name="T45" fmla="*/ 156 h 193"/>
                    <a:gd name="T46" fmla="*/ 249 w 250"/>
                    <a:gd name="T47" fmla="*/ 140 h 193"/>
                    <a:gd name="T48" fmla="*/ 245 w 250"/>
                    <a:gd name="T49" fmla="*/ 86 h 193"/>
                    <a:gd name="T50" fmla="*/ 245 w 250"/>
                    <a:gd name="T51" fmla="*/ 65 h 193"/>
                    <a:gd name="T52" fmla="*/ 247 w 250"/>
                    <a:gd name="T53" fmla="*/ 36 h 193"/>
                    <a:gd name="T54" fmla="*/ 213 w 250"/>
                    <a:gd name="T55" fmla="*/ 27 h 193"/>
                    <a:gd name="T56" fmla="*/ 193 w 250"/>
                    <a:gd name="T57" fmla="*/ 22 h 193"/>
                    <a:gd name="T58" fmla="*/ 154 w 250"/>
                    <a:gd name="T59" fmla="*/ 18 h 193"/>
                    <a:gd name="T60" fmla="*/ 82 w 250"/>
                    <a:gd name="T61" fmla="*/ 0 h 193"/>
                    <a:gd name="T62" fmla="*/ 57 w 250"/>
                    <a:gd name="T63" fmla="*/ 0 h 1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0"/>
                    <a:gd name="T97" fmla="*/ 0 h 193"/>
                    <a:gd name="T98" fmla="*/ 250 w 250"/>
                    <a:gd name="T99" fmla="*/ 193 h 1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0" h="193">
                      <a:moveTo>
                        <a:pt x="57" y="0"/>
                      </a:moveTo>
                      <a:lnTo>
                        <a:pt x="23" y="52"/>
                      </a:lnTo>
                      <a:lnTo>
                        <a:pt x="9" y="70"/>
                      </a:lnTo>
                      <a:lnTo>
                        <a:pt x="0" y="90"/>
                      </a:lnTo>
                      <a:lnTo>
                        <a:pt x="0" y="120"/>
                      </a:lnTo>
                      <a:lnTo>
                        <a:pt x="14" y="122"/>
                      </a:lnTo>
                      <a:lnTo>
                        <a:pt x="12" y="101"/>
                      </a:lnTo>
                      <a:lnTo>
                        <a:pt x="14" y="122"/>
                      </a:lnTo>
                      <a:lnTo>
                        <a:pt x="25" y="140"/>
                      </a:lnTo>
                      <a:lnTo>
                        <a:pt x="46" y="160"/>
                      </a:lnTo>
                      <a:lnTo>
                        <a:pt x="61" y="165"/>
                      </a:lnTo>
                      <a:lnTo>
                        <a:pt x="93" y="151"/>
                      </a:lnTo>
                      <a:lnTo>
                        <a:pt x="114" y="149"/>
                      </a:lnTo>
                      <a:lnTo>
                        <a:pt x="111" y="131"/>
                      </a:lnTo>
                      <a:lnTo>
                        <a:pt x="116" y="104"/>
                      </a:lnTo>
                      <a:lnTo>
                        <a:pt x="111" y="131"/>
                      </a:lnTo>
                      <a:lnTo>
                        <a:pt x="114" y="149"/>
                      </a:lnTo>
                      <a:lnTo>
                        <a:pt x="145" y="183"/>
                      </a:lnTo>
                      <a:lnTo>
                        <a:pt x="154" y="192"/>
                      </a:lnTo>
                      <a:lnTo>
                        <a:pt x="163" y="192"/>
                      </a:lnTo>
                      <a:lnTo>
                        <a:pt x="218" y="181"/>
                      </a:lnTo>
                      <a:lnTo>
                        <a:pt x="236" y="169"/>
                      </a:lnTo>
                      <a:lnTo>
                        <a:pt x="245" y="156"/>
                      </a:lnTo>
                      <a:lnTo>
                        <a:pt x="249" y="140"/>
                      </a:lnTo>
                      <a:lnTo>
                        <a:pt x="245" y="86"/>
                      </a:lnTo>
                      <a:lnTo>
                        <a:pt x="245" y="65"/>
                      </a:lnTo>
                      <a:lnTo>
                        <a:pt x="247" y="36"/>
                      </a:lnTo>
                      <a:lnTo>
                        <a:pt x="213" y="27"/>
                      </a:lnTo>
                      <a:lnTo>
                        <a:pt x="193" y="22"/>
                      </a:lnTo>
                      <a:lnTo>
                        <a:pt x="154" y="18"/>
                      </a:lnTo>
                      <a:lnTo>
                        <a:pt x="82" y="0"/>
                      </a:lnTo>
                      <a:lnTo>
                        <a:pt x="57" y="0"/>
                      </a:lnTo>
                    </a:path>
                  </a:pathLst>
                </a:custGeom>
                <a:noFill/>
                <a:ln w="12700" cap="rnd" cmpd="sng">
                  <a:solidFill>
                    <a:srgbClr val="00B050"/>
                  </a:solidFill>
                  <a:prstDash val="solid"/>
                  <a:round/>
                  <a:headEnd/>
                  <a:tailEnd/>
                </a:ln>
              </p:spPr>
              <p:txBody>
                <a:bodyPr/>
                <a:lstStyle/>
                <a:p>
                  <a:endParaRPr lang="el-GR"/>
                </a:p>
              </p:txBody>
            </p:sp>
            <p:sp>
              <p:nvSpPr>
                <p:cNvPr id="61" name="Freeform 43">
                  <a:extLst>
                    <a:ext uri="{FF2B5EF4-FFF2-40B4-BE49-F238E27FC236}">
                      <a16:creationId xmlns="" xmlns:a16="http://schemas.microsoft.com/office/drawing/2014/main" id="{3EA24C4E-2DA1-6F49-81E5-82C4ACDB0CCE}"/>
                    </a:ext>
                  </a:extLst>
                </p:cNvPr>
                <p:cNvSpPr>
                  <a:spLocks/>
                </p:cNvSpPr>
                <p:nvPr/>
              </p:nvSpPr>
              <p:spPr bwMode="auto">
                <a:xfrm>
                  <a:off x="4791" y="2153"/>
                  <a:ext cx="241" cy="339"/>
                </a:xfrm>
                <a:custGeom>
                  <a:avLst/>
                  <a:gdLst>
                    <a:gd name="T0" fmla="*/ 190 w 241"/>
                    <a:gd name="T1" fmla="*/ 338 h 339"/>
                    <a:gd name="T2" fmla="*/ 197 w 241"/>
                    <a:gd name="T3" fmla="*/ 286 h 339"/>
                    <a:gd name="T4" fmla="*/ 211 w 241"/>
                    <a:gd name="T5" fmla="*/ 234 h 339"/>
                    <a:gd name="T6" fmla="*/ 233 w 241"/>
                    <a:gd name="T7" fmla="*/ 163 h 339"/>
                    <a:gd name="T8" fmla="*/ 240 w 241"/>
                    <a:gd name="T9" fmla="*/ 136 h 339"/>
                    <a:gd name="T10" fmla="*/ 238 w 241"/>
                    <a:gd name="T11" fmla="*/ 114 h 339"/>
                    <a:gd name="T12" fmla="*/ 224 w 241"/>
                    <a:gd name="T13" fmla="*/ 73 h 339"/>
                    <a:gd name="T14" fmla="*/ 211 w 241"/>
                    <a:gd name="T15" fmla="*/ 43 h 339"/>
                    <a:gd name="T16" fmla="*/ 192 w 241"/>
                    <a:gd name="T17" fmla="*/ 32 h 339"/>
                    <a:gd name="T18" fmla="*/ 186 w 241"/>
                    <a:gd name="T19" fmla="*/ 34 h 339"/>
                    <a:gd name="T20" fmla="*/ 177 w 241"/>
                    <a:gd name="T21" fmla="*/ 48 h 339"/>
                    <a:gd name="T22" fmla="*/ 177 w 241"/>
                    <a:gd name="T23" fmla="*/ 71 h 339"/>
                    <a:gd name="T24" fmla="*/ 181 w 241"/>
                    <a:gd name="T25" fmla="*/ 105 h 339"/>
                    <a:gd name="T26" fmla="*/ 167 w 241"/>
                    <a:gd name="T27" fmla="*/ 141 h 339"/>
                    <a:gd name="T28" fmla="*/ 143 w 241"/>
                    <a:gd name="T29" fmla="*/ 170 h 339"/>
                    <a:gd name="T30" fmla="*/ 138 w 241"/>
                    <a:gd name="T31" fmla="*/ 172 h 339"/>
                    <a:gd name="T32" fmla="*/ 129 w 241"/>
                    <a:gd name="T33" fmla="*/ 182 h 339"/>
                    <a:gd name="T34" fmla="*/ 115 w 241"/>
                    <a:gd name="T35" fmla="*/ 168 h 339"/>
                    <a:gd name="T36" fmla="*/ 109 w 241"/>
                    <a:gd name="T37" fmla="*/ 118 h 339"/>
                    <a:gd name="T38" fmla="*/ 106 w 241"/>
                    <a:gd name="T39" fmla="*/ 71 h 339"/>
                    <a:gd name="T40" fmla="*/ 109 w 241"/>
                    <a:gd name="T41" fmla="*/ 39 h 339"/>
                    <a:gd name="T42" fmla="*/ 111 w 241"/>
                    <a:gd name="T43" fmla="*/ 12 h 339"/>
                    <a:gd name="T44" fmla="*/ 100 w 241"/>
                    <a:gd name="T45" fmla="*/ 0 h 339"/>
                    <a:gd name="T46" fmla="*/ 90 w 241"/>
                    <a:gd name="T47" fmla="*/ 7 h 339"/>
                    <a:gd name="T48" fmla="*/ 66 w 241"/>
                    <a:gd name="T49" fmla="*/ 34 h 339"/>
                    <a:gd name="T50" fmla="*/ 50 w 241"/>
                    <a:gd name="T51" fmla="*/ 71 h 339"/>
                    <a:gd name="T52" fmla="*/ 47 w 241"/>
                    <a:gd name="T53" fmla="*/ 102 h 339"/>
                    <a:gd name="T54" fmla="*/ 41 w 241"/>
                    <a:gd name="T55" fmla="*/ 166 h 339"/>
                    <a:gd name="T56" fmla="*/ 38 w 241"/>
                    <a:gd name="T57" fmla="*/ 216 h 339"/>
                    <a:gd name="T58" fmla="*/ 32 w 241"/>
                    <a:gd name="T59" fmla="*/ 243 h 339"/>
                    <a:gd name="T60" fmla="*/ 0 w 241"/>
                    <a:gd name="T61" fmla="*/ 302 h 339"/>
                    <a:gd name="T62" fmla="*/ 25 w 241"/>
                    <a:gd name="T63" fmla="*/ 302 h 339"/>
                    <a:gd name="T64" fmla="*/ 97 w 241"/>
                    <a:gd name="T65" fmla="*/ 320 h 339"/>
                    <a:gd name="T66" fmla="*/ 136 w 241"/>
                    <a:gd name="T67" fmla="*/ 324 h 339"/>
                    <a:gd name="T68" fmla="*/ 156 w 241"/>
                    <a:gd name="T69" fmla="*/ 329 h 339"/>
                    <a:gd name="T70" fmla="*/ 190 w 241"/>
                    <a:gd name="T71" fmla="*/ 338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1"/>
                    <a:gd name="T109" fmla="*/ 0 h 339"/>
                    <a:gd name="T110" fmla="*/ 241 w 241"/>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1" h="339">
                      <a:moveTo>
                        <a:pt x="190" y="338"/>
                      </a:moveTo>
                      <a:lnTo>
                        <a:pt x="197" y="286"/>
                      </a:lnTo>
                      <a:lnTo>
                        <a:pt x="211" y="234"/>
                      </a:lnTo>
                      <a:lnTo>
                        <a:pt x="233" y="163"/>
                      </a:lnTo>
                      <a:lnTo>
                        <a:pt x="240" y="136"/>
                      </a:lnTo>
                      <a:lnTo>
                        <a:pt x="238" y="114"/>
                      </a:lnTo>
                      <a:lnTo>
                        <a:pt x="224" y="73"/>
                      </a:lnTo>
                      <a:lnTo>
                        <a:pt x="211" y="43"/>
                      </a:lnTo>
                      <a:lnTo>
                        <a:pt x="192" y="32"/>
                      </a:lnTo>
                      <a:lnTo>
                        <a:pt x="186" y="34"/>
                      </a:lnTo>
                      <a:lnTo>
                        <a:pt x="177" y="48"/>
                      </a:lnTo>
                      <a:lnTo>
                        <a:pt x="177" y="71"/>
                      </a:lnTo>
                      <a:lnTo>
                        <a:pt x="181" y="105"/>
                      </a:lnTo>
                      <a:lnTo>
                        <a:pt x="167" y="141"/>
                      </a:lnTo>
                      <a:lnTo>
                        <a:pt x="143" y="170"/>
                      </a:lnTo>
                      <a:lnTo>
                        <a:pt x="138" y="172"/>
                      </a:lnTo>
                      <a:lnTo>
                        <a:pt x="129" y="182"/>
                      </a:lnTo>
                      <a:lnTo>
                        <a:pt x="115" y="168"/>
                      </a:lnTo>
                      <a:lnTo>
                        <a:pt x="109" y="118"/>
                      </a:lnTo>
                      <a:lnTo>
                        <a:pt x="106" y="71"/>
                      </a:lnTo>
                      <a:lnTo>
                        <a:pt x="109" y="39"/>
                      </a:lnTo>
                      <a:lnTo>
                        <a:pt x="111" y="12"/>
                      </a:lnTo>
                      <a:lnTo>
                        <a:pt x="100" y="0"/>
                      </a:lnTo>
                      <a:lnTo>
                        <a:pt x="90" y="7"/>
                      </a:lnTo>
                      <a:lnTo>
                        <a:pt x="66" y="34"/>
                      </a:lnTo>
                      <a:lnTo>
                        <a:pt x="50" y="71"/>
                      </a:lnTo>
                      <a:lnTo>
                        <a:pt x="47" y="102"/>
                      </a:lnTo>
                      <a:lnTo>
                        <a:pt x="41" y="166"/>
                      </a:lnTo>
                      <a:lnTo>
                        <a:pt x="38" y="216"/>
                      </a:lnTo>
                      <a:lnTo>
                        <a:pt x="32" y="243"/>
                      </a:lnTo>
                      <a:lnTo>
                        <a:pt x="0" y="302"/>
                      </a:lnTo>
                      <a:lnTo>
                        <a:pt x="25" y="302"/>
                      </a:lnTo>
                      <a:lnTo>
                        <a:pt x="97" y="320"/>
                      </a:lnTo>
                      <a:lnTo>
                        <a:pt x="136" y="324"/>
                      </a:lnTo>
                      <a:lnTo>
                        <a:pt x="156" y="329"/>
                      </a:lnTo>
                      <a:lnTo>
                        <a:pt x="190" y="338"/>
                      </a:lnTo>
                    </a:path>
                  </a:pathLst>
                </a:custGeom>
                <a:noFill/>
                <a:ln w="12700" cap="rnd" cmpd="sng">
                  <a:solidFill>
                    <a:srgbClr val="00B050"/>
                  </a:solidFill>
                  <a:prstDash val="solid"/>
                  <a:round/>
                  <a:headEnd/>
                  <a:tailEnd/>
                </a:ln>
              </p:spPr>
              <p:txBody>
                <a:bodyPr/>
                <a:lstStyle/>
                <a:p>
                  <a:endParaRPr lang="el-GR"/>
                </a:p>
              </p:txBody>
            </p:sp>
            <p:sp>
              <p:nvSpPr>
                <p:cNvPr id="62" name="Freeform 44">
                  <a:extLst>
                    <a:ext uri="{FF2B5EF4-FFF2-40B4-BE49-F238E27FC236}">
                      <a16:creationId xmlns="" xmlns:a16="http://schemas.microsoft.com/office/drawing/2014/main" id="{BC280C00-4CA9-6C43-9A31-2C1B45322FF6}"/>
                    </a:ext>
                  </a:extLst>
                </p:cNvPr>
                <p:cNvSpPr>
                  <a:spLocks/>
                </p:cNvSpPr>
                <p:nvPr/>
              </p:nvSpPr>
              <p:spPr bwMode="auto">
                <a:xfrm>
                  <a:off x="4897" y="2133"/>
                  <a:ext cx="76" cy="203"/>
                </a:xfrm>
                <a:custGeom>
                  <a:avLst/>
                  <a:gdLst>
                    <a:gd name="T0" fmla="*/ 71 w 76"/>
                    <a:gd name="T1" fmla="*/ 68 h 203"/>
                    <a:gd name="T2" fmla="*/ 71 w 76"/>
                    <a:gd name="T3" fmla="*/ 91 h 203"/>
                    <a:gd name="T4" fmla="*/ 75 w 76"/>
                    <a:gd name="T5" fmla="*/ 125 h 203"/>
                    <a:gd name="T6" fmla="*/ 61 w 76"/>
                    <a:gd name="T7" fmla="*/ 161 h 203"/>
                    <a:gd name="T8" fmla="*/ 37 w 76"/>
                    <a:gd name="T9" fmla="*/ 190 h 203"/>
                    <a:gd name="T10" fmla="*/ 32 w 76"/>
                    <a:gd name="T11" fmla="*/ 192 h 203"/>
                    <a:gd name="T12" fmla="*/ 23 w 76"/>
                    <a:gd name="T13" fmla="*/ 202 h 203"/>
                    <a:gd name="T14" fmla="*/ 9 w 76"/>
                    <a:gd name="T15" fmla="*/ 188 h 203"/>
                    <a:gd name="T16" fmla="*/ 3 w 76"/>
                    <a:gd name="T17" fmla="*/ 138 h 203"/>
                    <a:gd name="T18" fmla="*/ 0 w 76"/>
                    <a:gd name="T19" fmla="*/ 91 h 203"/>
                    <a:gd name="T20" fmla="*/ 3 w 76"/>
                    <a:gd name="T21" fmla="*/ 59 h 203"/>
                    <a:gd name="T22" fmla="*/ 12 w 76"/>
                    <a:gd name="T23" fmla="*/ 41 h 203"/>
                    <a:gd name="T24" fmla="*/ 28 w 76"/>
                    <a:gd name="T25" fmla="*/ 9 h 203"/>
                    <a:gd name="T26" fmla="*/ 43 w 76"/>
                    <a:gd name="T27" fmla="*/ 0 h 203"/>
                    <a:gd name="T28" fmla="*/ 52 w 76"/>
                    <a:gd name="T29" fmla="*/ 11 h 203"/>
                    <a:gd name="T30" fmla="*/ 57 w 76"/>
                    <a:gd name="T31" fmla="*/ 29 h 203"/>
                    <a:gd name="T32" fmla="*/ 71 w 76"/>
                    <a:gd name="T33" fmla="*/ 68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203"/>
                    <a:gd name="T53" fmla="*/ 76 w 76"/>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203">
                      <a:moveTo>
                        <a:pt x="71" y="68"/>
                      </a:moveTo>
                      <a:lnTo>
                        <a:pt x="71" y="91"/>
                      </a:lnTo>
                      <a:lnTo>
                        <a:pt x="75" y="125"/>
                      </a:lnTo>
                      <a:lnTo>
                        <a:pt x="61" y="161"/>
                      </a:lnTo>
                      <a:lnTo>
                        <a:pt x="37" y="190"/>
                      </a:lnTo>
                      <a:lnTo>
                        <a:pt x="32" y="192"/>
                      </a:lnTo>
                      <a:lnTo>
                        <a:pt x="23" y="202"/>
                      </a:lnTo>
                      <a:lnTo>
                        <a:pt x="9" y="188"/>
                      </a:lnTo>
                      <a:lnTo>
                        <a:pt x="3" y="138"/>
                      </a:lnTo>
                      <a:lnTo>
                        <a:pt x="0" y="91"/>
                      </a:lnTo>
                      <a:lnTo>
                        <a:pt x="3" y="59"/>
                      </a:lnTo>
                      <a:lnTo>
                        <a:pt x="12" y="41"/>
                      </a:lnTo>
                      <a:lnTo>
                        <a:pt x="28" y="9"/>
                      </a:lnTo>
                      <a:lnTo>
                        <a:pt x="43" y="0"/>
                      </a:lnTo>
                      <a:lnTo>
                        <a:pt x="52" y="11"/>
                      </a:lnTo>
                      <a:lnTo>
                        <a:pt x="57" y="29"/>
                      </a:lnTo>
                      <a:lnTo>
                        <a:pt x="71" y="68"/>
                      </a:lnTo>
                    </a:path>
                  </a:pathLst>
                </a:custGeom>
                <a:noFill/>
                <a:ln w="12700" cap="rnd" cmpd="sng">
                  <a:solidFill>
                    <a:srgbClr val="00B050"/>
                  </a:solidFill>
                  <a:prstDash val="solid"/>
                  <a:round/>
                  <a:headEnd/>
                  <a:tailEnd/>
                </a:ln>
              </p:spPr>
              <p:txBody>
                <a:bodyPr/>
                <a:lstStyle/>
                <a:p>
                  <a:endParaRPr lang="el-GR"/>
                </a:p>
              </p:txBody>
            </p:sp>
          </p:grpSp>
        </p:grpSp>
        <p:grpSp>
          <p:nvGrpSpPr>
            <p:cNvPr id="65" name="Group 26">
              <a:extLst>
                <a:ext uri="{FF2B5EF4-FFF2-40B4-BE49-F238E27FC236}">
                  <a16:creationId xmlns="" xmlns:a16="http://schemas.microsoft.com/office/drawing/2014/main" id="{A19B231A-F5C6-A24E-86BB-0D9A6ED3571F}"/>
                </a:ext>
              </a:extLst>
            </p:cNvPr>
            <p:cNvGrpSpPr>
              <a:grpSpLocks noChangeAspect="1"/>
            </p:cNvGrpSpPr>
            <p:nvPr/>
          </p:nvGrpSpPr>
          <p:grpSpPr>
            <a:xfrm>
              <a:off x="7595640" y="4383403"/>
              <a:ext cx="1583995" cy="1424482"/>
              <a:chOff x="4302505" y="4056004"/>
              <a:chExt cx="2109509" cy="1897076"/>
            </a:xfrm>
          </p:grpSpPr>
          <p:sp>
            <p:nvSpPr>
              <p:cNvPr id="66" name="Freeform 13">
                <a:extLst>
                  <a:ext uri="{FF2B5EF4-FFF2-40B4-BE49-F238E27FC236}">
                    <a16:creationId xmlns="" xmlns:a16="http://schemas.microsoft.com/office/drawing/2014/main" id="{89AAB8A3-2D7F-FA43-8C18-20E51F3B6E5A}"/>
                  </a:ext>
                </a:extLst>
              </p:cNvPr>
              <p:cNvSpPr>
                <a:spLocks/>
              </p:cNvSpPr>
              <p:nvPr/>
            </p:nvSpPr>
            <p:spPr bwMode="auto">
              <a:xfrm rot="21326996">
                <a:off x="4302505" y="4056004"/>
                <a:ext cx="1976241" cy="1897076"/>
              </a:xfrm>
              <a:custGeom>
                <a:avLst/>
                <a:gdLst>
                  <a:gd name="T0" fmla="*/ 132 w 1182"/>
                  <a:gd name="T1" fmla="*/ 88 h 1167"/>
                  <a:gd name="T2" fmla="*/ 117 w 1182"/>
                  <a:gd name="T3" fmla="*/ 49 h 1167"/>
                  <a:gd name="T4" fmla="*/ 83 w 1182"/>
                  <a:gd name="T5" fmla="*/ 6 h 1167"/>
                  <a:gd name="T6" fmla="*/ 21 w 1182"/>
                  <a:gd name="T7" fmla="*/ 15 h 1167"/>
                  <a:gd name="T8" fmla="*/ 2 w 1182"/>
                  <a:gd name="T9" fmla="*/ 78 h 1167"/>
                  <a:gd name="T10" fmla="*/ 10 w 1182"/>
                  <a:gd name="T11" fmla="*/ 133 h 1167"/>
                  <a:gd name="T12" fmla="*/ 42 w 1182"/>
                  <a:gd name="T13" fmla="*/ 229 h 1167"/>
                  <a:gd name="T14" fmla="*/ 57 w 1182"/>
                  <a:gd name="T15" fmla="*/ 356 h 1167"/>
                  <a:gd name="T16" fmla="*/ 81 w 1182"/>
                  <a:gd name="T17" fmla="*/ 488 h 1167"/>
                  <a:gd name="T18" fmla="*/ 112 w 1182"/>
                  <a:gd name="T19" fmla="*/ 637 h 1167"/>
                  <a:gd name="T20" fmla="*/ 162 w 1182"/>
                  <a:gd name="T21" fmla="*/ 747 h 1167"/>
                  <a:gd name="T22" fmla="*/ 275 w 1182"/>
                  <a:gd name="T23" fmla="*/ 824 h 1167"/>
                  <a:gd name="T24" fmla="*/ 419 w 1182"/>
                  <a:gd name="T25" fmla="*/ 898 h 1167"/>
                  <a:gd name="T26" fmla="*/ 567 w 1182"/>
                  <a:gd name="T27" fmla="*/ 978 h 1167"/>
                  <a:gd name="T28" fmla="*/ 717 w 1182"/>
                  <a:gd name="T29" fmla="*/ 1052 h 1167"/>
                  <a:gd name="T30" fmla="*/ 855 w 1182"/>
                  <a:gd name="T31" fmla="*/ 1125 h 1167"/>
                  <a:gd name="T32" fmla="*/ 962 w 1182"/>
                  <a:gd name="T33" fmla="*/ 1160 h 1167"/>
                  <a:gd name="T34" fmla="*/ 1050 w 1182"/>
                  <a:gd name="T35" fmla="*/ 1155 h 1167"/>
                  <a:gd name="T36" fmla="*/ 1077 w 1182"/>
                  <a:gd name="T37" fmla="*/ 1088 h 1167"/>
                  <a:gd name="T38" fmla="*/ 1092 w 1182"/>
                  <a:gd name="T39" fmla="*/ 1003 h 1167"/>
                  <a:gd name="T40" fmla="*/ 1115 w 1182"/>
                  <a:gd name="T41" fmla="*/ 918 h 1167"/>
                  <a:gd name="T42" fmla="*/ 1144 w 1182"/>
                  <a:gd name="T43" fmla="*/ 855 h 1167"/>
                  <a:gd name="T44" fmla="*/ 1182 w 1182"/>
                  <a:gd name="T45" fmla="*/ 792 h 11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82"/>
                  <a:gd name="T70" fmla="*/ 0 h 1167"/>
                  <a:gd name="T71" fmla="*/ 1182 w 1182"/>
                  <a:gd name="T72" fmla="*/ 1167 h 1167"/>
                  <a:gd name="connsiteX0" fmla="*/ 1117 w 10000"/>
                  <a:gd name="connsiteY0" fmla="*/ 906 h 10152"/>
                  <a:gd name="connsiteX1" fmla="*/ 990 w 10000"/>
                  <a:gd name="connsiteY1" fmla="*/ 572 h 10152"/>
                  <a:gd name="connsiteX2" fmla="*/ 702 w 10000"/>
                  <a:gd name="connsiteY2" fmla="*/ 203 h 10152"/>
                  <a:gd name="connsiteX3" fmla="*/ 212 w 10000"/>
                  <a:gd name="connsiteY3" fmla="*/ 103 h 10152"/>
                  <a:gd name="connsiteX4" fmla="*/ 17 w 10000"/>
                  <a:gd name="connsiteY4" fmla="*/ 820 h 10152"/>
                  <a:gd name="connsiteX5" fmla="*/ 85 w 10000"/>
                  <a:gd name="connsiteY5" fmla="*/ 1292 h 10152"/>
                  <a:gd name="connsiteX6" fmla="*/ 355 w 10000"/>
                  <a:gd name="connsiteY6" fmla="*/ 2114 h 10152"/>
                  <a:gd name="connsiteX7" fmla="*/ 482 w 10000"/>
                  <a:gd name="connsiteY7" fmla="*/ 3203 h 10152"/>
                  <a:gd name="connsiteX8" fmla="*/ 685 w 10000"/>
                  <a:gd name="connsiteY8" fmla="*/ 4334 h 10152"/>
                  <a:gd name="connsiteX9" fmla="*/ 948 w 10000"/>
                  <a:gd name="connsiteY9" fmla="*/ 5610 h 10152"/>
                  <a:gd name="connsiteX10" fmla="*/ 1371 w 10000"/>
                  <a:gd name="connsiteY10" fmla="*/ 6553 h 10152"/>
                  <a:gd name="connsiteX11" fmla="*/ 2327 w 10000"/>
                  <a:gd name="connsiteY11" fmla="*/ 7213 h 10152"/>
                  <a:gd name="connsiteX12" fmla="*/ 3545 w 10000"/>
                  <a:gd name="connsiteY12" fmla="*/ 7847 h 10152"/>
                  <a:gd name="connsiteX13" fmla="*/ 4797 w 10000"/>
                  <a:gd name="connsiteY13" fmla="*/ 8532 h 10152"/>
                  <a:gd name="connsiteX14" fmla="*/ 6066 w 10000"/>
                  <a:gd name="connsiteY14" fmla="*/ 9167 h 10152"/>
                  <a:gd name="connsiteX15" fmla="*/ 7234 w 10000"/>
                  <a:gd name="connsiteY15" fmla="*/ 9792 h 10152"/>
                  <a:gd name="connsiteX16" fmla="*/ 8139 w 10000"/>
                  <a:gd name="connsiteY16" fmla="*/ 10092 h 10152"/>
                  <a:gd name="connsiteX17" fmla="*/ 8883 w 10000"/>
                  <a:gd name="connsiteY17" fmla="*/ 10049 h 10152"/>
                  <a:gd name="connsiteX18" fmla="*/ 9112 w 10000"/>
                  <a:gd name="connsiteY18" fmla="*/ 9475 h 10152"/>
                  <a:gd name="connsiteX19" fmla="*/ 9239 w 10000"/>
                  <a:gd name="connsiteY19" fmla="*/ 8747 h 10152"/>
                  <a:gd name="connsiteX20" fmla="*/ 9433 w 10000"/>
                  <a:gd name="connsiteY20" fmla="*/ 8018 h 10152"/>
                  <a:gd name="connsiteX21" fmla="*/ 9679 w 10000"/>
                  <a:gd name="connsiteY21" fmla="*/ 7478 h 10152"/>
                  <a:gd name="connsiteX22" fmla="*/ 10000 w 10000"/>
                  <a:gd name="connsiteY22" fmla="*/ 6939 h 10152"/>
                  <a:gd name="connsiteX0" fmla="*/ 1117 w 10000"/>
                  <a:gd name="connsiteY0" fmla="*/ 933 h 10179"/>
                  <a:gd name="connsiteX1" fmla="*/ 990 w 10000"/>
                  <a:gd name="connsiteY1" fmla="*/ 599 h 10179"/>
                  <a:gd name="connsiteX2" fmla="*/ 813 w 10000"/>
                  <a:gd name="connsiteY2" fmla="*/ 78 h 10179"/>
                  <a:gd name="connsiteX3" fmla="*/ 212 w 10000"/>
                  <a:gd name="connsiteY3" fmla="*/ 130 h 10179"/>
                  <a:gd name="connsiteX4" fmla="*/ 17 w 10000"/>
                  <a:gd name="connsiteY4" fmla="*/ 847 h 10179"/>
                  <a:gd name="connsiteX5" fmla="*/ 85 w 10000"/>
                  <a:gd name="connsiteY5" fmla="*/ 1319 h 10179"/>
                  <a:gd name="connsiteX6" fmla="*/ 355 w 10000"/>
                  <a:gd name="connsiteY6" fmla="*/ 2141 h 10179"/>
                  <a:gd name="connsiteX7" fmla="*/ 482 w 10000"/>
                  <a:gd name="connsiteY7" fmla="*/ 3230 h 10179"/>
                  <a:gd name="connsiteX8" fmla="*/ 685 w 10000"/>
                  <a:gd name="connsiteY8" fmla="*/ 4361 h 10179"/>
                  <a:gd name="connsiteX9" fmla="*/ 948 w 10000"/>
                  <a:gd name="connsiteY9" fmla="*/ 5637 h 10179"/>
                  <a:gd name="connsiteX10" fmla="*/ 1371 w 10000"/>
                  <a:gd name="connsiteY10" fmla="*/ 6580 h 10179"/>
                  <a:gd name="connsiteX11" fmla="*/ 2327 w 10000"/>
                  <a:gd name="connsiteY11" fmla="*/ 7240 h 10179"/>
                  <a:gd name="connsiteX12" fmla="*/ 3545 w 10000"/>
                  <a:gd name="connsiteY12" fmla="*/ 7874 h 10179"/>
                  <a:gd name="connsiteX13" fmla="*/ 4797 w 10000"/>
                  <a:gd name="connsiteY13" fmla="*/ 8559 h 10179"/>
                  <a:gd name="connsiteX14" fmla="*/ 6066 w 10000"/>
                  <a:gd name="connsiteY14" fmla="*/ 9194 h 10179"/>
                  <a:gd name="connsiteX15" fmla="*/ 7234 w 10000"/>
                  <a:gd name="connsiteY15" fmla="*/ 9819 h 10179"/>
                  <a:gd name="connsiteX16" fmla="*/ 8139 w 10000"/>
                  <a:gd name="connsiteY16" fmla="*/ 10119 h 10179"/>
                  <a:gd name="connsiteX17" fmla="*/ 8883 w 10000"/>
                  <a:gd name="connsiteY17" fmla="*/ 10076 h 10179"/>
                  <a:gd name="connsiteX18" fmla="*/ 9112 w 10000"/>
                  <a:gd name="connsiteY18" fmla="*/ 9502 h 10179"/>
                  <a:gd name="connsiteX19" fmla="*/ 9239 w 10000"/>
                  <a:gd name="connsiteY19" fmla="*/ 8774 h 10179"/>
                  <a:gd name="connsiteX20" fmla="*/ 9433 w 10000"/>
                  <a:gd name="connsiteY20" fmla="*/ 8045 h 10179"/>
                  <a:gd name="connsiteX21" fmla="*/ 9679 w 10000"/>
                  <a:gd name="connsiteY21" fmla="*/ 7505 h 10179"/>
                  <a:gd name="connsiteX22" fmla="*/ 10000 w 10000"/>
                  <a:gd name="connsiteY22" fmla="*/ 6966 h 10179"/>
                  <a:gd name="connsiteX0" fmla="*/ 1117 w 10000"/>
                  <a:gd name="connsiteY0" fmla="*/ 931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8 w 10003"/>
                  <a:gd name="connsiteY0" fmla="*/ 1108 h 10211"/>
                  <a:gd name="connsiteX1" fmla="*/ 1118 w 10003"/>
                  <a:gd name="connsiteY1" fmla="*/ 561 h 10211"/>
                  <a:gd name="connsiteX2" fmla="*/ 816 w 10003"/>
                  <a:gd name="connsiteY2" fmla="*/ 110 h 10211"/>
                  <a:gd name="connsiteX3" fmla="*/ 215 w 10003"/>
                  <a:gd name="connsiteY3" fmla="*/ 162 h 10211"/>
                  <a:gd name="connsiteX4" fmla="*/ 20 w 10003"/>
                  <a:gd name="connsiteY4" fmla="*/ 879 h 10211"/>
                  <a:gd name="connsiteX5" fmla="*/ 88 w 10003"/>
                  <a:gd name="connsiteY5" fmla="*/ 1351 h 10211"/>
                  <a:gd name="connsiteX6" fmla="*/ 358 w 10003"/>
                  <a:gd name="connsiteY6" fmla="*/ 2173 h 10211"/>
                  <a:gd name="connsiteX7" fmla="*/ 485 w 10003"/>
                  <a:gd name="connsiteY7" fmla="*/ 3262 h 10211"/>
                  <a:gd name="connsiteX8" fmla="*/ 688 w 10003"/>
                  <a:gd name="connsiteY8" fmla="*/ 4393 h 10211"/>
                  <a:gd name="connsiteX9" fmla="*/ 951 w 10003"/>
                  <a:gd name="connsiteY9" fmla="*/ 5669 h 10211"/>
                  <a:gd name="connsiteX10" fmla="*/ 1374 w 10003"/>
                  <a:gd name="connsiteY10" fmla="*/ 6612 h 10211"/>
                  <a:gd name="connsiteX11" fmla="*/ 2330 w 10003"/>
                  <a:gd name="connsiteY11" fmla="*/ 7272 h 10211"/>
                  <a:gd name="connsiteX12" fmla="*/ 3548 w 10003"/>
                  <a:gd name="connsiteY12" fmla="*/ 7906 h 10211"/>
                  <a:gd name="connsiteX13" fmla="*/ 4800 w 10003"/>
                  <a:gd name="connsiteY13" fmla="*/ 8591 h 10211"/>
                  <a:gd name="connsiteX14" fmla="*/ 6069 w 10003"/>
                  <a:gd name="connsiteY14" fmla="*/ 9226 h 10211"/>
                  <a:gd name="connsiteX15" fmla="*/ 7237 w 10003"/>
                  <a:gd name="connsiteY15" fmla="*/ 9851 h 10211"/>
                  <a:gd name="connsiteX16" fmla="*/ 8142 w 10003"/>
                  <a:gd name="connsiteY16" fmla="*/ 10151 h 10211"/>
                  <a:gd name="connsiteX17" fmla="*/ 8886 w 10003"/>
                  <a:gd name="connsiteY17" fmla="*/ 10108 h 10211"/>
                  <a:gd name="connsiteX18" fmla="*/ 9115 w 10003"/>
                  <a:gd name="connsiteY18" fmla="*/ 9534 h 10211"/>
                  <a:gd name="connsiteX19" fmla="*/ 9242 w 10003"/>
                  <a:gd name="connsiteY19" fmla="*/ 8806 h 10211"/>
                  <a:gd name="connsiteX20" fmla="*/ 9436 w 10003"/>
                  <a:gd name="connsiteY20" fmla="*/ 8077 h 10211"/>
                  <a:gd name="connsiteX21" fmla="*/ 9682 w 10003"/>
                  <a:gd name="connsiteY21" fmla="*/ 7537 h 10211"/>
                  <a:gd name="connsiteX22" fmla="*/ 10003 w 10003"/>
                  <a:gd name="connsiteY22" fmla="*/ 6998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682 w 10176"/>
                  <a:gd name="connsiteY21" fmla="*/ 7537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506 w 10176"/>
                  <a:gd name="connsiteY20" fmla="*/ 8203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811 w 10176"/>
                  <a:gd name="connsiteY20" fmla="*/ 7668 h 10211"/>
                  <a:gd name="connsiteX21" fmla="*/ 10176 w 10176"/>
                  <a:gd name="connsiteY21"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811 w 10176"/>
                  <a:gd name="connsiteY19" fmla="*/ 7668 h 10240"/>
                  <a:gd name="connsiteX20" fmla="*/ 10176 w 10176"/>
                  <a:gd name="connsiteY20" fmla="*/ 7072 h 10240"/>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491 w 10176"/>
                  <a:gd name="connsiteY19" fmla="*/ 8206 h 10240"/>
                  <a:gd name="connsiteX20" fmla="*/ 10176 w 10176"/>
                  <a:gd name="connsiteY20" fmla="*/ 7072 h 10240"/>
                  <a:gd name="connsiteX0" fmla="*/ 1148 w 10135"/>
                  <a:gd name="connsiteY0" fmla="*/ 1108 h 10240"/>
                  <a:gd name="connsiteX1" fmla="*/ 1118 w 10135"/>
                  <a:gd name="connsiteY1" fmla="*/ 561 h 10240"/>
                  <a:gd name="connsiteX2" fmla="*/ 816 w 10135"/>
                  <a:gd name="connsiteY2" fmla="*/ 110 h 10240"/>
                  <a:gd name="connsiteX3" fmla="*/ 215 w 10135"/>
                  <a:gd name="connsiteY3" fmla="*/ 162 h 10240"/>
                  <a:gd name="connsiteX4" fmla="*/ 20 w 10135"/>
                  <a:gd name="connsiteY4" fmla="*/ 879 h 10240"/>
                  <a:gd name="connsiteX5" fmla="*/ 88 w 10135"/>
                  <a:gd name="connsiteY5" fmla="*/ 1351 h 10240"/>
                  <a:gd name="connsiteX6" fmla="*/ 358 w 10135"/>
                  <a:gd name="connsiteY6" fmla="*/ 2173 h 10240"/>
                  <a:gd name="connsiteX7" fmla="*/ 485 w 10135"/>
                  <a:gd name="connsiteY7" fmla="*/ 3262 h 10240"/>
                  <a:gd name="connsiteX8" fmla="*/ 688 w 10135"/>
                  <a:gd name="connsiteY8" fmla="*/ 4393 h 10240"/>
                  <a:gd name="connsiteX9" fmla="*/ 951 w 10135"/>
                  <a:gd name="connsiteY9" fmla="*/ 5669 h 10240"/>
                  <a:gd name="connsiteX10" fmla="*/ 1374 w 10135"/>
                  <a:gd name="connsiteY10" fmla="*/ 6612 h 10240"/>
                  <a:gd name="connsiteX11" fmla="*/ 2330 w 10135"/>
                  <a:gd name="connsiteY11" fmla="*/ 7272 h 10240"/>
                  <a:gd name="connsiteX12" fmla="*/ 3548 w 10135"/>
                  <a:gd name="connsiteY12" fmla="*/ 7906 h 10240"/>
                  <a:gd name="connsiteX13" fmla="*/ 4800 w 10135"/>
                  <a:gd name="connsiteY13" fmla="*/ 8591 h 10240"/>
                  <a:gd name="connsiteX14" fmla="*/ 6069 w 10135"/>
                  <a:gd name="connsiteY14" fmla="*/ 9226 h 10240"/>
                  <a:gd name="connsiteX15" fmla="*/ 7237 w 10135"/>
                  <a:gd name="connsiteY15" fmla="*/ 9851 h 10240"/>
                  <a:gd name="connsiteX16" fmla="*/ 8142 w 10135"/>
                  <a:gd name="connsiteY16" fmla="*/ 10151 h 10240"/>
                  <a:gd name="connsiteX17" fmla="*/ 8886 w 10135"/>
                  <a:gd name="connsiteY17" fmla="*/ 10108 h 10240"/>
                  <a:gd name="connsiteX18" fmla="*/ 9228 w 10135"/>
                  <a:gd name="connsiteY18" fmla="*/ 9362 h 10240"/>
                  <a:gd name="connsiteX19" fmla="*/ 9491 w 10135"/>
                  <a:gd name="connsiteY19" fmla="*/ 8206 h 10240"/>
                  <a:gd name="connsiteX20" fmla="*/ 10135 w 10135"/>
                  <a:gd name="connsiteY20" fmla="*/ 7089 h 1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35" h="10240">
                    <a:moveTo>
                      <a:pt x="1148" y="1108"/>
                    </a:moveTo>
                    <a:cubicBezTo>
                      <a:pt x="1131" y="1057"/>
                      <a:pt x="1173" y="727"/>
                      <a:pt x="1118" y="561"/>
                    </a:cubicBezTo>
                    <a:cubicBezTo>
                      <a:pt x="1063" y="395"/>
                      <a:pt x="966" y="176"/>
                      <a:pt x="816" y="110"/>
                    </a:cubicBezTo>
                    <a:cubicBezTo>
                      <a:pt x="666" y="44"/>
                      <a:pt x="430" y="0"/>
                      <a:pt x="215" y="162"/>
                    </a:cubicBezTo>
                    <a:cubicBezTo>
                      <a:pt x="0" y="324"/>
                      <a:pt x="37" y="708"/>
                      <a:pt x="20" y="879"/>
                    </a:cubicBezTo>
                    <a:cubicBezTo>
                      <a:pt x="3" y="1051"/>
                      <a:pt x="28" y="1136"/>
                      <a:pt x="88" y="1351"/>
                    </a:cubicBezTo>
                    <a:cubicBezTo>
                      <a:pt x="147" y="1565"/>
                      <a:pt x="291" y="1856"/>
                      <a:pt x="358" y="2173"/>
                    </a:cubicBezTo>
                    <a:cubicBezTo>
                      <a:pt x="426" y="2490"/>
                      <a:pt x="434" y="2893"/>
                      <a:pt x="485" y="3262"/>
                    </a:cubicBezTo>
                    <a:cubicBezTo>
                      <a:pt x="536" y="3630"/>
                      <a:pt x="612" y="3990"/>
                      <a:pt x="688" y="4393"/>
                    </a:cubicBezTo>
                    <a:cubicBezTo>
                      <a:pt x="764" y="4795"/>
                      <a:pt x="832" y="5301"/>
                      <a:pt x="951" y="5669"/>
                    </a:cubicBezTo>
                    <a:cubicBezTo>
                      <a:pt x="1069" y="6038"/>
                      <a:pt x="1145" y="6346"/>
                      <a:pt x="1374" y="6612"/>
                    </a:cubicBezTo>
                    <a:cubicBezTo>
                      <a:pt x="1602" y="6878"/>
                      <a:pt x="1966" y="7058"/>
                      <a:pt x="2330" y="7272"/>
                    </a:cubicBezTo>
                    <a:cubicBezTo>
                      <a:pt x="2693" y="7486"/>
                      <a:pt x="3133" y="7683"/>
                      <a:pt x="3548" y="7906"/>
                    </a:cubicBezTo>
                    <a:cubicBezTo>
                      <a:pt x="3962" y="8129"/>
                      <a:pt x="4377" y="8369"/>
                      <a:pt x="4800" y="8591"/>
                    </a:cubicBezTo>
                    <a:cubicBezTo>
                      <a:pt x="5223" y="8814"/>
                      <a:pt x="5663" y="9020"/>
                      <a:pt x="6069" y="9226"/>
                    </a:cubicBezTo>
                    <a:cubicBezTo>
                      <a:pt x="6475" y="9431"/>
                      <a:pt x="6890" y="9697"/>
                      <a:pt x="7237" y="9851"/>
                    </a:cubicBezTo>
                    <a:cubicBezTo>
                      <a:pt x="7583" y="10005"/>
                      <a:pt x="7871" y="10108"/>
                      <a:pt x="8142" y="10151"/>
                    </a:cubicBezTo>
                    <a:cubicBezTo>
                      <a:pt x="8412" y="10194"/>
                      <a:pt x="8705" y="10240"/>
                      <a:pt x="8886" y="10108"/>
                    </a:cubicBezTo>
                    <a:cubicBezTo>
                      <a:pt x="9067" y="9976"/>
                      <a:pt x="9127" y="9679"/>
                      <a:pt x="9228" y="9362"/>
                    </a:cubicBezTo>
                    <a:cubicBezTo>
                      <a:pt x="9329" y="9045"/>
                      <a:pt x="9314" y="8616"/>
                      <a:pt x="9491" y="8206"/>
                    </a:cubicBezTo>
                    <a:cubicBezTo>
                      <a:pt x="9603" y="8018"/>
                      <a:pt x="10067" y="7200"/>
                      <a:pt x="10135" y="7089"/>
                    </a:cubicBezTo>
                  </a:path>
                </a:pathLst>
              </a:custGeom>
              <a:noFill/>
              <a:ln w="12700" cap="flat" cmpd="sng">
                <a:solidFill>
                  <a:srgbClr val="00B050"/>
                </a:solidFill>
                <a:prstDash val="solid"/>
                <a:round/>
                <a:headEnd type="none" w="sm" len="sm"/>
                <a:tailEnd type="none" w="sm" len="sm"/>
              </a:ln>
            </p:spPr>
            <p:txBody>
              <a:bodyPr/>
              <a:lstStyle/>
              <a:p>
                <a:endParaRPr lang="el-GR"/>
              </a:p>
            </p:txBody>
          </p:sp>
          <p:grpSp>
            <p:nvGrpSpPr>
              <p:cNvPr id="67" name="Group 41">
                <a:extLst>
                  <a:ext uri="{FF2B5EF4-FFF2-40B4-BE49-F238E27FC236}">
                    <a16:creationId xmlns="" xmlns:a16="http://schemas.microsoft.com/office/drawing/2014/main" id="{5948EFCD-BBD3-0748-8913-FD859B450CD1}"/>
                  </a:ext>
                </a:extLst>
              </p:cNvPr>
              <p:cNvGrpSpPr>
                <a:grpSpLocks/>
              </p:cNvGrpSpPr>
              <p:nvPr/>
            </p:nvGrpSpPr>
            <p:grpSpPr bwMode="auto">
              <a:xfrm rot="342526">
                <a:off x="6091915" y="5074165"/>
                <a:ext cx="320099" cy="455580"/>
                <a:chOff x="5201" y="2797"/>
                <a:chExt cx="344" cy="435"/>
              </a:xfrm>
            </p:grpSpPr>
            <p:sp>
              <p:nvSpPr>
                <p:cNvPr id="71" name="Freeform 39">
                  <a:extLst>
                    <a:ext uri="{FF2B5EF4-FFF2-40B4-BE49-F238E27FC236}">
                      <a16:creationId xmlns="" xmlns:a16="http://schemas.microsoft.com/office/drawing/2014/main" id="{6F8840F8-E8F4-9D40-850E-BFF7C43467BB}"/>
                    </a:ext>
                  </a:extLst>
                </p:cNvPr>
                <p:cNvSpPr>
                  <a:spLocks/>
                </p:cNvSpPr>
                <p:nvPr/>
              </p:nvSpPr>
              <p:spPr bwMode="auto">
                <a:xfrm rot="1246875">
                  <a:off x="5378" y="2797"/>
                  <a:ext cx="167" cy="225"/>
                </a:xfrm>
                <a:custGeom>
                  <a:avLst/>
                  <a:gdLst>
                    <a:gd name="T0" fmla="*/ 118 w 167"/>
                    <a:gd name="T1" fmla="*/ 224 h 225"/>
                    <a:gd name="T2" fmla="*/ 136 w 167"/>
                    <a:gd name="T3" fmla="*/ 197 h 225"/>
                    <a:gd name="T4" fmla="*/ 145 w 167"/>
                    <a:gd name="T5" fmla="*/ 177 h 225"/>
                    <a:gd name="T6" fmla="*/ 152 w 167"/>
                    <a:gd name="T7" fmla="*/ 163 h 225"/>
                    <a:gd name="T8" fmla="*/ 163 w 167"/>
                    <a:gd name="T9" fmla="*/ 107 h 225"/>
                    <a:gd name="T10" fmla="*/ 166 w 167"/>
                    <a:gd name="T11" fmla="*/ 34 h 225"/>
                    <a:gd name="T12" fmla="*/ 163 w 167"/>
                    <a:gd name="T13" fmla="*/ 16 h 225"/>
                    <a:gd name="T14" fmla="*/ 154 w 167"/>
                    <a:gd name="T15" fmla="*/ 5 h 225"/>
                    <a:gd name="T16" fmla="*/ 141 w 167"/>
                    <a:gd name="T17" fmla="*/ 0 h 225"/>
                    <a:gd name="T18" fmla="*/ 127 w 167"/>
                    <a:gd name="T19" fmla="*/ 14 h 225"/>
                    <a:gd name="T20" fmla="*/ 118 w 167"/>
                    <a:gd name="T21" fmla="*/ 39 h 225"/>
                    <a:gd name="T22" fmla="*/ 111 w 167"/>
                    <a:gd name="T23" fmla="*/ 57 h 225"/>
                    <a:gd name="T24" fmla="*/ 93 w 167"/>
                    <a:gd name="T25" fmla="*/ 80 h 225"/>
                    <a:gd name="T26" fmla="*/ 73 w 167"/>
                    <a:gd name="T27" fmla="*/ 93 h 225"/>
                    <a:gd name="T28" fmla="*/ 39 w 167"/>
                    <a:gd name="T29" fmla="*/ 116 h 225"/>
                    <a:gd name="T30" fmla="*/ 21 w 167"/>
                    <a:gd name="T31" fmla="*/ 125 h 225"/>
                    <a:gd name="T32" fmla="*/ 12 w 167"/>
                    <a:gd name="T33" fmla="*/ 138 h 225"/>
                    <a:gd name="T34" fmla="*/ 0 w 167"/>
                    <a:gd name="T35" fmla="*/ 168 h 225"/>
                    <a:gd name="T36" fmla="*/ 9 w 167"/>
                    <a:gd name="T37" fmla="*/ 172 h 225"/>
                    <a:gd name="T38" fmla="*/ 23 w 167"/>
                    <a:gd name="T39" fmla="*/ 172 h 225"/>
                    <a:gd name="T40" fmla="*/ 62 w 167"/>
                    <a:gd name="T41" fmla="*/ 159 h 225"/>
                    <a:gd name="T42" fmla="*/ 75 w 167"/>
                    <a:gd name="T43" fmla="*/ 152 h 225"/>
                    <a:gd name="T44" fmla="*/ 89 w 167"/>
                    <a:gd name="T45" fmla="*/ 152 h 225"/>
                    <a:gd name="T46" fmla="*/ 98 w 167"/>
                    <a:gd name="T47" fmla="*/ 161 h 225"/>
                    <a:gd name="T48" fmla="*/ 105 w 167"/>
                    <a:gd name="T49" fmla="*/ 197 h 225"/>
                    <a:gd name="T50" fmla="*/ 111 w 167"/>
                    <a:gd name="T51" fmla="*/ 213 h 225"/>
                    <a:gd name="T52" fmla="*/ 118 w 167"/>
                    <a:gd name="T53" fmla="*/ 224 h 2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
                    <a:gd name="T82" fmla="*/ 0 h 225"/>
                    <a:gd name="T83" fmla="*/ 167 w 167"/>
                    <a:gd name="T84" fmla="*/ 225 h 2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 h="225">
                      <a:moveTo>
                        <a:pt x="118" y="224"/>
                      </a:moveTo>
                      <a:lnTo>
                        <a:pt x="136" y="197"/>
                      </a:lnTo>
                      <a:lnTo>
                        <a:pt x="145" y="177"/>
                      </a:lnTo>
                      <a:lnTo>
                        <a:pt x="152" y="163"/>
                      </a:lnTo>
                      <a:lnTo>
                        <a:pt x="163" y="107"/>
                      </a:lnTo>
                      <a:lnTo>
                        <a:pt x="166" y="34"/>
                      </a:lnTo>
                      <a:lnTo>
                        <a:pt x="163" y="16"/>
                      </a:lnTo>
                      <a:lnTo>
                        <a:pt x="154" y="5"/>
                      </a:lnTo>
                      <a:lnTo>
                        <a:pt x="141" y="0"/>
                      </a:lnTo>
                      <a:lnTo>
                        <a:pt x="127" y="14"/>
                      </a:lnTo>
                      <a:lnTo>
                        <a:pt x="118" y="39"/>
                      </a:lnTo>
                      <a:lnTo>
                        <a:pt x="111" y="57"/>
                      </a:lnTo>
                      <a:lnTo>
                        <a:pt x="93" y="80"/>
                      </a:lnTo>
                      <a:lnTo>
                        <a:pt x="73" y="93"/>
                      </a:lnTo>
                      <a:lnTo>
                        <a:pt x="39" y="116"/>
                      </a:lnTo>
                      <a:lnTo>
                        <a:pt x="21" y="125"/>
                      </a:lnTo>
                      <a:lnTo>
                        <a:pt x="12" y="138"/>
                      </a:lnTo>
                      <a:lnTo>
                        <a:pt x="0" y="168"/>
                      </a:lnTo>
                      <a:lnTo>
                        <a:pt x="9" y="172"/>
                      </a:lnTo>
                      <a:lnTo>
                        <a:pt x="23" y="172"/>
                      </a:lnTo>
                      <a:lnTo>
                        <a:pt x="62" y="159"/>
                      </a:lnTo>
                      <a:lnTo>
                        <a:pt x="75" y="152"/>
                      </a:lnTo>
                      <a:lnTo>
                        <a:pt x="89" y="152"/>
                      </a:lnTo>
                      <a:lnTo>
                        <a:pt x="98" y="161"/>
                      </a:lnTo>
                      <a:lnTo>
                        <a:pt x="105" y="197"/>
                      </a:lnTo>
                      <a:lnTo>
                        <a:pt x="111" y="213"/>
                      </a:lnTo>
                      <a:lnTo>
                        <a:pt x="118" y="224"/>
                      </a:lnTo>
                    </a:path>
                  </a:pathLst>
                </a:custGeom>
                <a:noFill/>
                <a:ln w="12700" cap="rnd" cmpd="sng">
                  <a:solidFill>
                    <a:srgbClr val="FF0000"/>
                  </a:solidFill>
                  <a:prstDash val="solid"/>
                  <a:round/>
                  <a:headEnd/>
                  <a:tailEnd/>
                </a:ln>
              </p:spPr>
              <p:txBody>
                <a:bodyPr/>
                <a:lstStyle/>
                <a:p>
                  <a:endParaRPr lang="el-GR" dirty="0"/>
                </a:p>
              </p:txBody>
            </p:sp>
            <p:sp>
              <p:nvSpPr>
                <p:cNvPr id="72" name="Freeform 40">
                  <a:extLst>
                    <a:ext uri="{FF2B5EF4-FFF2-40B4-BE49-F238E27FC236}">
                      <a16:creationId xmlns="" xmlns:a16="http://schemas.microsoft.com/office/drawing/2014/main" id="{DB7DBFBD-1CB4-B04B-8E7E-BA1699FF9A26}"/>
                    </a:ext>
                  </a:extLst>
                </p:cNvPr>
                <p:cNvSpPr>
                  <a:spLocks/>
                </p:cNvSpPr>
                <p:nvPr/>
              </p:nvSpPr>
              <p:spPr bwMode="auto">
                <a:xfrm rot="1246875">
                  <a:off x="5201" y="2916"/>
                  <a:ext cx="230" cy="316"/>
                </a:xfrm>
                <a:custGeom>
                  <a:avLst/>
                  <a:gdLst>
                    <a:gd name="T0" fmla="*/ 111 w 230"/>
                    <a:gd name="T1" fmla="*/ 16 h 316"/>
                    <a:gd name="T2" fmla="*/ 80 w 230"/>
                    <a:gd name="T3" fmla="*/ 72 h 316"/>
                    <a:gd name="T4" fmla="*/ 62 w 230"/>
                    <a:gd name="T5" fmla="*/ 111 h 316"/>
                    <a:gd name="T6" fmla="*/ 19 w 230"/>
                    <a:gd name="T7" fmla="*/ 197 h 316"/>
                    <a:gd name="T8" fmla="*/ 5 w 230"/>
                    <a:gd name="T9" fmla="*/ 251 h 316"/>
                    <a:gd name="T10" fmla="*/ 0 w 230"/>
                    <a:gd name="T11" fmla="*/ 285 h 316"/>
                    <a:gd name="T12" fmla="*/ 5 w 230"/>
                    <a:gd name="T13" fmla="*/ 301 h 316"/>
                    <a:gd name="T14" fmla="*/ 12 w 230"/>
                    <a:gd name="T15" fmla="*/ 310 h 316"/>
                    <a:gd name="T16" fmla="*/ 23 w 230"/>
                    <a:gd name="T17" fmla="*/ 315 h 316"/>
                    <a:gd name="T18" fmla="*/ 41 w 230"/>
                    <a:gd name="T19" fmla="*/ 315 h 316"/>
                    <a:gd name="T20" fmla="*/ 62 w 230"/>
                    <a:gd name="T21" fmla="*/ 299 h 316"/>
                    <a:gd name="T22" fmla="*/ 98 w 230"/>
                    <a:gd name="T23" fmla="*/ 269 h 316"/>
                    <a:gd name="T24" fmla="*/ 116 w 230"/>
                    <a:gd name="T25" fmla="*/ 249 h 316"/>
                    <a:gd name="T26" fmla="*/ 141 w 230"/>
                    <a:gd name="T27" fmla="*/ 213 h 316"/>
                    <a:gd name="T28" fmla="*/ 168 w 230"/>
                    <a:gd name="T29" fmla="*/ 172 h 316"/>
                    <a:gd name="T30" fmla="*/ 229 w 230"/>
                    <a:gd name="T31" fmla="*/ 72 h 316"/>
                    <a:gd name="T32" fmla="*/ 222 w 230"/>
                    <a:gd name="T33" fmla="*/ 61 h 316"/>
                    <a:gd name="T34" fmla="*/ 216 w 230"/>
                    <a:gd name="T35" fmla="*/ 45 h 316"/>
                    <a:gd name="T36" fmla="*/ 209 w 230"/>
                    <a:gd name="T37" fmla="*/ 9 h 316"/>
                    <a:gd name="T38" fmla="*/ 200 w 230"/>
                    <a:gd name="T39" fmla="*/ 0 h 316"/>
                    <a:gd name="T40" fmla="*/ 186 w 230"/>
                    <a:gd name="T41" fmla="*/ 0 h 316"/>
                    <a:gd name="T42" fmla="*/ 173 w 230"/>
                    <a:gd name="T43" fmla="*/ 7 h 316"/>
                    <a:gd name="T44" fmla="*/ 134 w 230"/>
                    <a:gd name="T45" fmla="*/ 20 h 316"/>
                    <a:gd name="T46" fmla="*/ 120 w 230"/>
                    <a:gd name="T47" fmla="*/ 20 h 316"/>
                    <a:gd name="T48" fmla="*/ 111 w 230"/>
                    <a:gd name="T49" fmla="*/ 16 h 3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0"/>
                    <a:gd name="T76" fmla="*/ 0 h 316"/>
                    <a:gd name="T77" fmla="*/ 230 w 230"/>
                    <a:gd name="T78" fmla="*/ 316 h 3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0" h="316">
                      <a:moveTo>
                        <a:pt x="111" y="16"/>
                      </a:moveTo>
                      <a:lnTo>
                        <a:pt x="80" y="72"/>
                      </a:lnTo>
                      <a:lnTo>
                        <a:pt x="62" y="111"/>
                      </a:lnTo>
                      <a:lnTo>
                        <a:pt x="19" y="197"/>
                      </a:lnTo>
                      <a:lnTo>
                        <a:pt x="5" y="251"/>
                      </a:lnTo>
                      <a:lnTo>
                        <a:pt x="0" y="285"/>
                      </a:lnTo>
                      <a:lnTo>
                        <a:pt x="5" y="301"/>
                      </a:lnTo>
                      <a:lnTo>
                        <a:pt x="12" y="310"/>
                      </a:lnTo>
                      <a:lnTo>
                        <a:pt x="23" y="315"/>
                      </a:lnTo>
                      <a:lnTo>
                        <a:pt x="41" y="315"/>
                      </a:lnTo>
                      <a:lnTo>
                        <a:pt x="62" y="299"/>
                      </a:lnTo>
                      <a:lnTo>
                        <a:pt x="98" y="269"/>
                      </a:lnTo>
                      <a:lnTo>
                        <a:pt x="116" y="249"/>
                      </a:lnTo>
                      <a:lnTo>
                        <a:pt x="141" y="213"/>
                      </a:lnTo>
                      <a:lnTo>
                        <a:pt x="168" y="172"/>
                      </a:lnTo>
                      <a:lnTo>
                        <a:pt x="229" y="72"/>
                      </a:lnTo>
                      <a:lnTo>
                        <a:pt x="222" y="61"/>
                      </a:lnTo>
                      <a:lnTo>
                        <a:pt x="216" y="45"/>
                      </a:lnTo>
                      <a:lnTo>
                        <a:pt x="209" y="9"/>
                      </a:lnTo>
                      <a:lnTo>
                        <a:pt x="200" y="0"/>
                      </a:lnTo>
                      <a:lnTo>
                        <a:pt x="186" y="0"/>
                      </a:lnTo>
                      <a:lnTo>
                        <a:pt x="173" y="7"/>
                      </a:lnTo>
                      <a:lnTo>
                        <a:pt x="134" y="20"/>
                      </a:lnTo>
                      <a:lnTo>
                        <a:pt x="120" y="20"/>
                      </a:lnTo>
                      <a:lnTo>
                        <a:pt x="111" y="16"/>
                      </a:lnTo>
                    </a:path>
                  </a:pathLst>
                </a:custGeom>
                <a:noFill/>
                <a:ln w="12700" cap="rnd" cmpd="sng">
                  <a:solidFill>
                    <a:srgbClr val="FF0000"/>
                  </a:solidFill>
                  <a:prstDash val="solid"/>
                  <a:round/>
                  <a:headEnd/>
                  <a:tailEnd/>
                </a:ln>
              </p:spPr>
              <p:txBody>
                <a:bodyPr/>
                <a:lstStyle/>
                <a:p>
                  <a:endParaRPr lang="el-GR"/>
                </a:p>
              </p:txBody>
            </p:sp>
          </p:grpSp>
          <p:grpSp>
            <p:nvGrpSpPr>
              <p:cNvPr id="68" name="Group 42">
                <a:extLst>
                  <a:ext uri="{FF2B5EF4-FFF2-40B4-BE49-F238E27FC236}">
                    <a16:creationId xmlns="" xmlns:a16="http://schemas.microsoft.com/office/drawing/2014/main" id="{8E0AF30E-6BF3-A549-B47D-3180BEF35797}"/>
                  </a:ext>
                </a:extLst>
              </p:cNvPr>
              <p:cNvGrpSpPr/>
              <p:nvPr/>
            </p:nvGrpSpPr>
            <p:grpSpPr>
              <a:xfrm rot="21115886">
                <a:off x="5474281" y="4997594"/>
                <a:ext cx="381607" cy="499106"/>
                <a:chOff x="6919680" y="4587410"/>
                <a:chExt cx="561975" cy="735013"/>
              </a:xfrm>
            </p:grpSpPr>
            <p:sp>
              <p:nvSpPr>
                <p:cNvPr id="69" name="Freeform 46">
                  <a:extLst>
                    <a:ext uri="{FF2B5EF4-FFF2-40B4-BE49-F238E27FC236}">
                      <a16:creationId xmlns="" xmlns:a16="http://schemas.microsoft.com/office/drawing/2014/main" id="{F1AEBB53-1D58-024B-9CAA-CB45050809E7}"/>
                    </a:ext>
                  </a:extLst>
                </p:cNvPr>
                <p:cNvSpPr>
                  <a:spLocks/>
                </p:cNvSpPr>
                <p:nvPr/>
              </p:nvSpPr>
              <p:spPr bwMode="auto">
                <a:xfrm>
                  <a:off x="7133992" y="4587410"/>
                  <a:ext cx="347663" cy="323850"/>
                </a:xfrm>
                <a:custGeom>
                  <a:avLst/>
                  <a:gdLst>
                    <a:gd name="T0" fmla="*/ 0 w 246"/>
                    <a:gd name="T1" fmla="*/ 2147483647 h 204"/>
                    <a:gd name="T2" fmla="*/ 2147483647 w 246"/>
                    <a:gd name="T3" fmla="*/ 2147483647 h 204"/>
                    <a:gd name="T4" fmla="*/ 2147483647 w 246"/>
                    <a:gd name="T5" fmla="*/ 2147483647 h 204"/>
                    <a:gd name="T6" fmla="*/ 2147483647 w 246"/>
                    <a:gd name="T7" fmla="*/ 2147483647 h 204"/>
                    <a:gd name="T8" fmla="*/ 2147483647 w 246"/>
                    <a:gd name="T9" fmla="*/ 0 h 204"/>
                    <a:gd name="T10" fmla="*/ 2147483647 w 246"/>
                    <a:gd name="T11" fmla="*/ 2147483647 h 204"/>
                    <a:gd name="T12" fmla="*/ 2147483647 w 246"/>
                    <a:gd name="T13" fmla="*/ 2147483647 h 204"/>
                    <a:gd name="T14" fmla="*/ 2147483647 w 246"/>
                    <a:gd name="T15" fmla="*/ 2147483647 h 204"/>
                    <a:gd name="T16" fmla="*/ 2147483647 w 246"/>
                    <a:gd name="T17" fmla="*/ 2147483647 h 204"/>
                    <a:gd name="T18" fmla="*/ 2147483647 w 246"/>
                    <a:gd name="T19" fmla="*/ 2147483647 h 204"/>
                    <a:gd name="T20" fmla="*/ 2147483647 w 246"/>
                    <a:gd name="T21" fmla="*/ 2147483647 h 204"/>
                    <a:gd name="T22" fmla="*/ 2147483647 w 246"/>
                    <a:gd name="T23" fmla="*/ 2147483647 h 204"/>
                    <a:gd name="T24" fmla="*/ 2147483647 w 246"/>
                    <a:gd name="T25" fmla="*/ 2147483647 h 204"/>
                    <a:gd name="T26" fmla="*/ 2147483647 w 246"/>
                    <a:gd name="T27" fmla="*/ 2147483647 h 204"/>
                    <a:gd name="T28" fmla="*/ 2147483647 w 246"/>
                    <a:gd name="T29" fmla="*/ 2147483647 h 204"/>
                    <a:gd name="T30" fmla="*/ 2147483647 w 246"/>
                    <a:gd name="T31" fmla="*/ 2147483647 h 204"/>
                    <a:gd name="T32" fmla="*/ 2147483647 w 246"/>
                    <a:gd name="T33" fmla="*/ 2147483647 h 204"/>
                    <a:gd name="T34" fmla="*/ 2147483647 w 246"/>
                    <a:gd name="T35" fmla="*/ 2147483647 h 204"/>
                    <a:gd name="T36" fmla="*/ 2147483647 w 246"/>
                    <a:gd name="T37" fmla="*/ 2147483647 h 204"/>
                    <a:gd name="T38" fmla="*/ 2147483647 w 246"/>
                    <a:gd name="T39" fmla="*/ 2147483647 h 204"/>
                    <a:gd name="T40" fmla="*/ 2147483647 w 246"/>
                    <a:gd name="T41" fmla="*/ 2147483647 h 204"/>
                    <a:gd name="T42" fmla="*/ 2147483647 w 246"/>
                    <a:gd name="T43" fmla="*/ 2147483647 h 204"/>
                    <a:gd name="T44" fmla="*/ 2147483647 w 246"/>
                    <a:gd name="T45" fmla="*/ 2147483647 h 204"/>
                    <a:gd name="T46" fmla="*/ 2147483647 w 246"/>
                    <a:gd name="T47" fmla="*/ 2147483647 h 204"/>
                    <a:gd name="T48" fmla="*/ 2147483647 w 246"/>
                    <a:gd name="T49" fmla="*/ 2147483647 h 204"/>
                    <a:gd name="T50" fmla="*/ 2147483647 w 246"/>
                    <a:gd name="T51" fmla="*/ 2147483647 h 204"/>
                    <a:gd name="T52" fmla="*/ 2147483647 w 246"/>
                    <a:gd name="T53" fmla="*/ 2147483647 h 204"/>
                    <a:gd name="T54" fmla="*/ 2147483647 w 246"/>
                    <a:gd name="T55" fmla="*/ 2147483647 h 204"/>
                    <a:gd name="T56" fmla="*/ 2147483647 w 246"/>
                    <a:gd name="T57" fmla="*/ 2147483647 h 204"/>
                    <a:gd name="T58" fmla="*/ 2147483647 w 246"/>
                    <a:gd name="T59" fmla="*/ 2147483647 h 204"/>
                    <a:gd name="T60" fmla="*/ 0 w 246"/>
                    <a:gd name="T61" fmla="*/ 2147483647 h 20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6"/>
                    <a:gd name="T94" fmla="*/ 0 h 204"/>
                    <a:gd name="T95" fmla="*/ 246 w 246"/>
                    <a:gd name="T96" fmla="*/ 204 h 20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6" h="204">
                      <a:moveTo>
                        <a:pt x="0" y="124"/>
                      </a:moveTo>
                      <a:lnTo>
                        <a:pt x="9" y="81"/>
                      </a:lnTo>
                      <a:lnTo>
                        <a:pt x="14" y="45"/>
                      </a:lnTo>
                      <a:lnTo>
                        <a:pt x="23" y="25"/>
                      </a:lnTo>
                      <a:lnTo>
                        <a:pt x="45" y="0"/>
                      </a:lnTo>
                      <a:lnTo>
                        <a:pt x="73" y="6"/>
                      </a:lnTo>
                      <a:lnTo>
                        <a:pt x="77" y="20"/>
                      </a:lnTo>
                      <a:lnTo>
                        <a:pt x="48" y="61"/>
                      </a:lnTo>
                      <a:lnTo>
                        <a:pt x="77" y="20"/>
                      </a:lnTo>
                      <a:lnTo>
                        <a:pt x="89" y="13"/>
                      </a:lnTo>
                      <a:lnTo>
                        <a:pt x="100" y="11"/>
                      </a:lnTo>
                      <a:lnTo>
                        <a:pt x="120" y="18"/>
                      </a:lnTo>
                      <a:lnTo>
                        <a:pt x="152" y="38"/>
                      </a:lnTo>
                      <a:lnTo>
                        <a:pt x="159" y="63"/>
                      </a:lnTo>
                      <a:lnTo>
                        <a:pt x="152" y="83"/>
                      </a:lnTo>
                      <a:lnTo>
                        <a:pt x="138" y="106"/>
                      </a:lnTo>
                      <a:lnTo>
                        <a:pt x="152" y="83"/>
                      </a:lnTo>
                      <a:lnTo>
                        <a:pt x="159" y="63"/>
                      </a:lnTo>
                      <a:lnTo>
                        <a:pt x="172" y="56"/>
                      </a:lnTo>
                      <a:lnTo>
                        <a:pt x="199" y="59"/>
                      </a:lnTo>
                      <a:lnTo>
                        <a:pt x="220" y="65"/>
                      </a:lnTo>
                      <a:lnTo>
                        <a:pt x="240" y="74"/>
                      </a:lnTo>
                      <a:lnTo>
                        <a:pt x="245" y="88"/>
                      </a:lnTo>
                      <a:lnTo>
                        <a:pt x="242" y="124"/>
                      </a:lnTo>
                      <a:lnTo>
                        <a:pt x="233" y="145"/>
                      </a:lnTo>
                      <a:lnTo>
                        <a:pt x="199" y="176"/>
                      </a:lnTo>
                      <a:lnTo>
                        <a:pt x="179" y="203"/>
                      </a:lnTo>
                      <a:lnTo>
                        <a:pt x="136" y="197"/>
                      </a:lnTo>
                      <a:lnTo>
                        <a:pt x="95" y="179"/>
                      </a:lnTo>
                      <a:lnTo>
                        <a:pt x="48" y="156"/>
                      </a:lnTo>
                      <a:lnTo>
                        <a:pt x="0" y="124"/>
                      </a:lnTo>
                    </a:path>
                  </a:pathLst>
                </a:custGeom>
                <a:noFill/>
                <a:ln w="12700" cap="rnd" cmpd="sng">
                  <a:solidFill>
                    <a:srgbClr val="00B050"/>
                  </a:solidFill>
                  <a:prstDash val="solid"/>
                  <a:round/>
                  <a:headEnd/>
                  <a:tailEnd/>
                </a:ln>
              </p:spPr>
              <p:txBody>
                <a:bodyPr/>
                <a:lstStyle/>
                <a:p>
                  <a:endParaRPr lang="el-GR"/>
                </a:p>
              </p:txBody>
            </p:sp>
            <p:sp>
              <p:nvSpPr>
                <p:cNvPr id="70" name="Freeform 47">
                  <a:extLst>
                    <a:ext uri="{FF2B5EF4-FFF2-40B4-BE49-F238E27FC236}">
                      <a16:creationId xmlns="" xmlns:a16="http://schemas.microsoft.com/office/drawing/2014/main" id="{28F612DE-E308-9F40-B5A2-BD9E8D6231AF}"/>
                    </a:ext>
                  </a:extLst>
                </p:cNvPr>
                <p:cNvSpPr>
                  <a:spLocks/>
                </p:cNvSpPr>
                <p:nvPr/>
              </p:nvSpPr>
              <p:spPr bwMode="auto">
                <a:xfrm>
                  <a:off x="6919680" y="4784260"/>
                  <a:ext cx="468312" cy="538163"/>
                </a:xfrm>
                <a:custGeom>
                  <a:avLst/>
                  <a:gdLst>
                    <a:gd name="T0" fmla="*/ 2147483647 w 332"/>
                    <a:gd name="T1" fmla="*/ 2147483647 h 339"/>
                    <a:gd name="T2" fmla="*/ 2147483647 w 332"/>
                    <a:gd name="T3" fmla="*/ 2147483647 h 339"/>
                    <a:gd name="T4" fmla="*/ 2147483647 w 332"/>
                    <a:gd name="T5" fmla="*/ 2147483647 h 339"/>
                    <a:gd name="T6" fmla="*/ 2147483647 w 332"/>
                    <a:gd name="T7" fmla="*/ 2147483647 h 339"/>
                    <a:gd name="T8" fmla="*/ 2147483647 w 332"/>
                    <a:gd name="T9" fmla="*/ 0 h 339"/>
                    <a:gd name="T10" fmla="*/ 2147483647 w 332"/>
                    <a:gd name="T11" fmla="*/ 2147483647 h 339"/>
                    <a:gd name="T12" fmla="*/ 2147483647 w 332"/>
                    <a:gd name="T13" fmla="*/ 2147483647 h 339"/>
                    <a:gd name="T14" fmla="*/ 2147483647 w 332"/>
                    <a:gd name="T15" fmla="*/ 2147483647 h 339"/>
                    <a:gd name="T16" fmla="*/ 2147483647 w 332"/>
                    <a:gd name="T17" fmla="*/ 2147483647 h 339"/>
                    <a:gd name="T18" fmla="*/ 0 w 332"/>
                    <a:gd name="T19" fmla="*/ 2147483647 h 339"/>
                    <a:gd name="T20" fmla="*/ 2147483647 w 332"/>
                    <a:gd name="T21" fmla="*/ 2147483647 h 339"/>
                    <a:gd name="T22" fmla="*/ 2147483647 w 332"/>
                    <a:gd name="T23" fmla="*/ 2147483647 h 339"/>
                    <a:gd name="T24" fmla="*/ 2147483647 w 332"/>
                    <a:gd name="T25" fmla="*/ 2147483647 h 339"/>
                    <a:gd name="T26" fmla="*/ 2147483647 w 332"/>
                    <a:gd name="T27" fmla="*/ 2147483647 h 339"/>
                    <a:gd name="T28" fmla="*/ 2147483647 w 332"/>
                    <a:gd name="T29" fmla="*/ 2147483647 h 339"/>
                    <a:gd name="T30" fmla="*/ 2147483647 w 332"/>
                    <a:gd name="T31" fmla="*/ 2147483647 h 339"/>
                    <a:gd name="T32" fmla="*/ 2147483647 w 332"/>
                    <a:gd name="T33" fmla="*/ 2147483647 h 339"/>
                    <a:gd name="T34" fmla="*/ 2147483647 w 332"/>
                    <a:gd name="T35" fmla="*/ 2147483647 h 339"/>
                    <a:gd name="T36" fmla="*/ 2147483647 w 332"/>
                    <a:gd name="T37" fmla="*/ 2147483647 h 339"/>
                    <a:gd name="T38" fmla="*/ 2147483647 w 332"/>
                    <a:gd name="T39" fmla="*/ 2147483647 h 339"/>
                    <a:gd name="T40" fmla="*/ 2147483647 w 332"/>
                    <a:gd name="T41" fmla="*/ 2147483647 h 339"/>
                    <a:gd name="T42" fmla="*/ 2147483647 w 332"/>
                    <a:gd name="T43" fmla="*/ 2147483647 h 339"/>
                    <a:gd name="T44" fmla="*/ 2147483647 w 332"/>
                    <a:gd name="T45" fmla="*/ 2147483647 h 339"/>
                    <a:gd name="T46" fmla="*/ 2147483647 w 332"/>
                    <a:gd name="T47" fmla="*/ 2147483647 h 339"/>
                    <a:gd name="T48" fmla="*/ 2147483647 w 332"/>
                    <a:gd name="T49" fmla="*/ 2147483647 h 339"/>
                    <a:gd name="T50" fmla="*/ 2147483647 w 332"/>
                    <a:gd name="T51" fmla="*/ 2147483647 h 339"/>
                    <a:gd name="T52" fmla="*/ 2147483647 w 332"/>
                    <a:gd name="T53" fmla="*/ 2147483647 h 339"/>
                    <a:gd name="T54" fmla="*/ 2147483647 w 332"/>
                    <a:gd name="T55" fmla="*/ 2147483647 h 339"/>
                    <a:gd name="T56" fmla="*/ 2147483647 w 332"/>
                    <a:gd name="T57" fmla="*/ 2147483647 h 339"/>
                    <a:gd name="T58" fmla="*/ 2147483647 w 332"/>
                    <a:gd name="T59" fmla="*/ 2147483647 h 339"/>
                    <a:gd name="T60" fmla="*/ 2147483647 w 332"/>
                    <a:gd name="T61" fmla="*/ 2147483647 h 339"/>
                    <a:gd name="T62" fmla="*/ 2147483647 w 332"/>
                    <a:gd name="T63" fmla="*/ 2147483647 h 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2"/>
                    <a:gd name="T97" fmla="*/ 0 h 339"/>
                    <a:gd name="T98" fmla="*/ 332 w 332"/>
                    <a:gd name="T99" fmla="*/ 339 h 3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2" h="339">
                      <a:moveTo>
                        <a:pt x="331" y="79"/>
                      </a:moveTo>
                      <a:lnTo>
                        <a:pt x="288" y="73"/>
                      </a:lnTo>
                      <a:lnTo>
                        <a:pt x="247" y="55"/>
                      </a:lnTo>
                      <a:lnTo>
                        <a:pt x="200" y="32"/>
                      </a:lnTo>
                      <a:lnTo>
                        <a:pt x="152" y="0"/>
                      </a:lnTo>
                      <a:lnTo>
                        <a:pt x="132" y="50"/>
                      </a:lnTo>
                      <a:lnTo>
                        <a:pt x="75" y="122"/>
                      </a:lnTo>
                      <a:lnTo>
                        <a:pt x="34" y="199"/>
                      </a:lnTo>
                      <a:lnTo>
                        <a:pt x="5" y="233"/>
                      </a:lnTo>
                      <a:lnTo>
                        <a:pt x="0" y="265"/>
                      </a:lnTo>
                      <a:lnTo>
                        <a:pt x="7" y="274"/>
                      </a:lnTo>
                      <a:lnTo>
                        <a:pt x="32" y="270"/>
                      </a:lnTo>
                      <a:lnTo>
                        <a:pt x="57" y="256"/>
                      </a:lnTo>
                      <a:lnTo>
                        <a:pt x="91" y="213"/>
                      </a:lnTo>
                      <a:lnTo>
                        <a:pt x="197" y="127"/>
                      </a:lnTo>
                      <a:lnTo>
                        <a:pt x="202" y="136"/>
                      </a:lnTo>
                      <a:lnTo>
                        <a:pt x="207" y="154"/>
                      </a:lnTo>
                      <a:lnTo>
                        <a:pt x="202" y="179"/>
                      </a:lnTo>
                      <a:lnTo>
                        <a:pt x="188" y="209"/>
                      </a:lnTo>
                      <a:lnTo>
                        <a:pt x="161" y="256"/>
                      </a:lnTo>
                      <a:lnTo>
                        <a:pt x="136" y="283"/>
                      </a:lnTo>
                      <a:lnTo>
                        <a:pt x="121" y="310"/>
                      </a:lnTo>
                      <a:lnTo>
                        <a:pt x="125" y="331"/>
                      </a:lnTo>
                      <a:lnTo>
                        <a:pt x="136" y="338"/>
                      </a:lnTo>
                      <a:lnTo>
                        <a:pt x="161" y="333"/>
                      </a:lnTo>
                      <a:lnTo>
                        <a:pt x="207" y="301"/>
                      </a:lnTo>
                      <a:lnTo>
                        <a:pt x="245" y="270"/>
                      </a:lnTo>
                      <a:lnTo>
                        <a:pt x="259" y="252"/>
                      </a:lnTo>
                      <a:lnTo>
                        <a:pt x="277" y="211"/>
                      </a:lnTo>
                      <a:lnTo>
                        <a:pt x="288" y="156"/>
                      </a:lnTo>
                      <a:lnTo>
                        <a:pt x="304" y="122"/>
                      </a:lnTo>
                      <a:lnTo>
                        <a:pt x="331" y="79"/>
                      </a:lnTo>
                    </a:path>
                  </a:pathLst>
                </a:custGeom>
                <a:noFill/>
                <a:ln w="12700" cap="rnd" cmpd="sng">
                  <a:solidFill>
                    <a:srgbClr val="00B050"/>
                  </a:solidFill>
                  <a:prstDash val="solid"/>
                  <a:round/>
                  <a:headEnd/>
                  <a:tailEnd/>
                </a:ln>
              </p:spPr>
              <p:txBody>
                <a:bodyPr/>
                <a:lstStyle/>
                <a:p>
                  <a:endParaRPr lang="el-GR"/>
                </a:p>
              </p:txBody>
            </p:sp>
          </p:grpSp>
        </p:grpSp>
      </p:grpSp>
      <p:sp>
        <p:nvSpPr>
          <p:cNvPr id="74" name="TextBox 73">
            <a:extLst>
              <a:ext uri="{FF2B5EF4-FFF2-40B4-BE49-F238E27FC236}">
                <a16:creationId xmlns="" xmlns:a16="http://schemas.microsoft.com/office/drawing/2014/main" id="{B8B196FA-AE6A-E54F-9320-FF57C1760A36}"/>
              </a:ext>
            </a:extLst>
          </p:cNvPr>
          <p:cNvSpPr txBox="1"/>
          <p:nvPr/>
        </p:nvSpPr>
        <p:spPr>
          <a:xfrm>
            <a:off x="2159235" y="3086273"/>
            <a:ext cx="1933543" cy="276999"/>
          </a:xfrm>
          <a:prstGeom prst="rect">
            <a:avLst/>
          </a:prstGeom>
          <a:noFill/>
        </p:spPr>
        <p:txBody>
          <a:bodyPr wrap="none" rtlCol="0">
            <a:spAutoFit/>
          </a:bodyPr>
          <a:lstStyle/>
          <a:p>
            <a:r>
              <a:rPr lang="el-GR" sz="1200" dirty="0"/>
              <a:t>προγναθισμός άνω </a:t>
            </a:r>
            <a:r>
              <a:rPr lang="el-GR" sz="1200" dirty="0" smtClean="0"/>
              <a:t>γνάθου</a:t>
            </a:r>
            <a:endParaRPr lang="x-none" sz="1200" dirty="0"/>
          </a:p>
        </p:txBody>
      </p:sp>
      <p:sp>
        <p:nvSpPr>
          <p:cNvPr id="75" name="TextBox 74">
            <a:extLst>
              <a:ext uri="{FF2B5EF4-FFF2-40B4-BE49-F238E27FC236}">
                <a16:creationId xmlns="" xmlns:a16="http://schemas.microsoft.com/office/drawing/2014/main" id="{3AD27D36-7647-AA41-A389-08BCC46EFDDE}"/>
              </a:ext>
            </a:extLst>
          </p:cNvPr>
          <p:cNvSpPr txBox="1"/>
          <p:nvPr/>
        </p:nvSpPr>
        <p:spPr>
          <a:xfrm>
            <a:off x="6909637" y="3068189"/>
            <a:ext cx="4980851" cy="276999"/>
          </a:xfrm>
          <a:prstGeom prst="rect">
            <a:avLst/>
          </a:prstGeom>
          <a:noFill/>
        </p:spPr>
        <p:txBody>
          <a:bodyPr wrap="none" rtlCol="0">
            <a:spAutoFit/>
          </a:bodyPr>
          <a:lstStyle/>
          <a:p>
            <a:r>
              <a:rPr lang="el-GR" sz="1200" dirty="0"/>
              <a:t>προγναθισμός άνω γνάθου και αυξημένη χειλική απόκλιση άνω προσθίων</a:t>
            </a:r>
            <a:endParaRPr lang="x-none" sz="1200" dirty="0"/>
          </a:p>
        </p:txBody>
      </p:sp>
      <p:sp>
        <p:nvSpPr>
          <p:cNvPr id="76" name="TextBox 75">
            <a:extLst>
              <a:ext uri="{FF2B5EF4-FFF2-40B4-BE49-F238E27FC236}">
                <a16:creationId xmlns="" xmlns:a16="http://schemas.microsoft.com/office/drawing/2014/main" id="{0DFBF8F0-483E-A249-B047-1C13A7E78F33}"/>
              </a:ext>
            </a:extLst>
          </p:cNvPr>
          <p:cNvSpPr txBox="1"/>
          <p:nvPr/>
        </p:nvSpPr>
        <p:spPr>
          <a:xfrm>
            <a:off x="1940114" y="6305977"/>
            <a:ext cx="2964273" cy="276999"/>
          </a:xfrm>
          <a:prstGeom prst="rect">
            <a:avLst/>
          </a:prstGeom>
          <a:noFill/>
        </p:spPr>
        <p:txBody>
          <a:bodyPr wrap="none" rtlCol="0">
            <a:spAutoFit/>
          </a:bodyPr>
          <a:lstStyle/>
          <a:p>
            <a:r>
              <a:rPr lang="el-GR" sz="1200" dirty="0"/>
              <a:t>αυξημένη χειλική απόκλιση άνω προσθίων</a:t>
            </a:r>
            <a:endParaRPr lang="x-none" sz="1200" dirty="0"/>
          </a:p>
        </p:txBody>
      </p:sp>
      <p:sp>
        <p:nvSpPr>
          <p:cNvPr id="77" name="TextBox 76">
            <a:extLst>
              <a:ext uri="{FF2B5EF4-FFF2-40B4-BE49-F238E27FC236}">
                <a16:creationId xmlns="" xmlns:a16="http://schemas.microsoft.com/office/drawing/2014/main" id="{5DA71D6F-245D-A946-B723-C23A4C5F0679}"/>
              </a:ext>
            </a:extLst>
          </p:cNvPr>
          <p:cNvSpPr txBox="1"/>
          <p:nvPr/>
        </p:nvSpPr>
        <p:spPr>
          <a:xfrm>
            <a:off x="7783154" y="6275028"/>
            <a:ext cx="2941832" cy="461665"/>
          </a:xfrm>
          <a:prstGeom prst="rect">
            <a:avLst/>
          </a:prstGeom>
          <a:noFill/>
        </p:spPr>
        <p:txBody>
          <a:bodyPr wrap="none" rtlCol="0">
            <a:spAutoFit/>
          </a:bodyPr>
          <a:lstStyle/>
          <a:p>
            <a:pPr algn="ctr"/>
            <a:r>
              <a:rPr lang="el-GR" sz="1200" dirty="0"/>
              <a:t>προγναθισμός άνω </a:t>
            </a:r>
            <a:r>
              <a:rPr lang="el-GR" sz="1200" dirty="0" smtClean="0"/>
              <a:t>γνάθου </a:t>
            </a:r>
            <a:r>
              <a:rPr lang="el-GR" sz="1200" dirty="0"/>
              <a:t>και αυξημένη </a:t>
            </a:r>
            <a:endParaRPr lang="en-US" sz="1200" dirty="0"/>
          </a:p>
          <a:p>
            <a:pPr algn="ctr"/>
            <a:r>
              <a:rPr lang="el-GR" sz="1200" dirty="0"/>
              <a:t>χειλική απόκλιση άνω και κάτω προσθίων </a:t>
            </a:r>
            <a:endParaRPr lang="x-none" sz="1200" dirty="0"/>
          </a:p>
        </p:txBody>
      </p:sp>
      <p:cxnSp>
        <p:nvCxnSpPr>
          <p:cNvPr id="78" name="Straight Connector 77">
            <a:extLst>
              <a:ext uri="{FF2B5EF4-FFF2-40B4-BE49-F238E27FC236}">
                <a16:creationId xmlns="" xmlns:a16="http://schemas.microsoft.com/office/drawing/2014/main" id="{FDFB3DAB-35D9-2A40-86A2-E19BB3335D5A}"/>
              </a:ext>
            </a:extLst>
          </p:cNvPr>
          <p:cNvCxnSpPr>
            <a:cxnSpLocks/>
          </p:cNvCxnSpPr>
          <p:nvPr/>
        </p:nvCxnSpPr>
        <p:spPr>
          <a:xfrm flipH="1" flipV="1">
            <a:off x="0" y="3440717"/>
            <a:ext cx="12192000" cy="19972"/>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 xmlns:a16="http://schemas.microsoft.com/office/drawing/2014/main" id="{AB721D53-4110-D545-B2A0-01CB8D289827}"/>
              </a:ext>
            </a:extLst>
          </p:cNvPr>
          <p:cNvSpPr txBox="1"/>
          <p:nvPr/>
        </p:nvSpPr>
        <p:spPr>
          <a:xfrm>
            <a:off x="3146710" y="133162"/>
            <a:ext cx="5865132" cy="338554"/>
          </a:xfrm>
          <a:prstGeom prst="rect">
            <a:avLst/>
          </a:prstGeom>
          <a:noFill/>
        </p:spPr>
        <p:txBody>
          <a:bodyPr wrap="none" rtlCol="0">
            <a:spAutoFit/>
          </a:bodyPr>
          <a:lstStyle/>
          <a:p>
            <a:r>
              <a:rPr lang="el-GR" sz="1600" dirty="0">
                <a:solidFill>
                  <a:srgbClr val="FF0000"/>
                </a:solidFill>
              </a:rPr>
              <a:t>Συνδυασμοί οδοντικών και σκελετικών προβλημάτων στη ΙΙ Τάξη </a:t>
            </a:r>
            <a:endParaRPr lang="x-none" sz="1600" dirty="0">
              <a:solidFill>
                <a:srgbClr val="FF0000"/>
              </a:solidFill>
            </a:endParaRPr>
          </a:p>
        </p:txBody>
      </p:sp>
    </p:spTree>
    <p:extLst>
      <p:ext uri="{BB962C8B-B14F-4D97-AF65-F5344CB8AC3E}">
        <p14:creationId xmlns="" xmlns:p14="http://schemas.microsoft.com/office/powerpoint/2010/main" val="10109422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 xmlns:a16="http://schemas.microsoft.com/office/drawing/2014/main" id="{935A947F-6375-A24B-A96E-C5B31688F7A7}"/>
              </a:ext>
            </a:extLst>
          </p:cNvPr>
          <p:cNvGrpSpPr>
            <a:grpSpLocks noChangeAspect="1"/>
          </p:cNvGrpSpPr>
          <p:nvPr/>
        </p:nvGrpSpPr>
        <p:grpSpPr>
          <a:xfrm>
            <a:off x="1482857" y="3438020"/>
            <a:ext cx="3195857" cy="2680975"/>
            <a:chOff x="4286871" y="3980729"/>
            <a:chExt cx="1698054" cy="1424482"/>
          </a:xfrm>
        </p:grpSpPr>
        <p:grpSp>
          <p:nvGrpSpPr>
            <p:cNvPr id="20" name="Group 23">
              <a:extLst>
                <a:ext uri="{FF2B5EF4-FFF2-40B4-BE49-F238E27FC236}">
                  <a16:creationId xmlns="" xmlns:a16="http://schemas.microsoft.com/office/drawing/2014/main" id="{37318A17-BE6C-1546-8A31-4487A5CF642B}"/>
                </a:ext>
              </a:extLst>
            </p:cNvPr>
            <p:cNvGrpSpPr>
              <a:grpSpLocks noChangeAspect="1"/>
            </p:cNvGrpSpPr>
            <p:nvPr/>
          </p:nvGrpSpPr>
          <p:grpSpPr>
            <a:xfrm>
              <a:off x="5168391" y="4313809"/>
              <a:ext cx="816534" cy="550898"/>
              <a:chOff x="5312083" y="4456602"/>
              <a:chExt cx="1087437" cy="733666"/>
            </a:xfrm>
          </p:grpSpPr>
          <p:sp>
            <p:nvSpPr>
              <p:cNvPr id="21" name="Freeform 14">
                <a:extLst>
                  <a:ext uri="{FF2B5EF4-FFF2-40B4-BE49-F238E27FC236}">
                    <a16:creationId xmlns="" xmlns:a16="http://schemas.microsoft.com/office/drawing/2014/main" id="{56BC970C-3CC0-224C-9331-D95AE760B9C4}"/>
                  </a:ext>
                </a:extLst>
              </p:cNvPr>
              <p:cNvSpPr>
                <a:spLocks/>
              </p:cNvSpPr>
              <p:nvPr/>
            </p:nvSpPr>
            <p:spPr bwMode="auto">
              <a:xfrm rot="21326996">
                <a:off x="5312083" y="4456602"/>
                <a:ext cx="1087437" cy="488949"/>
              </a:xfrm>
              <a:custGeom>
                <a:avLst/>
                <a:gdLst>
                  <a:gd name="T0" fmla="*/ 552 w 685"/>
                  <a:gd name="T1" fmla="*/ 300 h 308"/>
                  <a:gd name="T2" fmla="*/ 487 w 685"/>
                  <a:gd name="T3" fmla="*/ 221 h 308"/>
                  <a:gd name="T4" fmla="*/ 420 w 685"/>
                  <a:gd name="T5" fmla="*/ 154 h 308"/>
                  <a:gd name="T6" fmla="*/ 327 w 685"/>
                  <a:gd name="T7" fmla="*/ 101 h 308"/>
                  <a:gd name="T8" fmla="*/ 219 w 685"/>
                  <a:gd name="T9" fmla="*/ 65 h 308"/>
                  <a:gd name="T10" fmla="*/ 123 w 685"/>
                  <a:gd name="T11" fmla="*/ 39 h 308"/>
                  <a:gd name="T12" fmla="*/ 36 w 685"/>
                  <a:gd name="T13" fmla="*/ 17 h 308"/>
                  <a:gd name="T14" fmla="*/ 10 w 685"/>
                  <a:gd name="T15" fmla="*/ 5 h 308"/>
                  <a:gd name="T16" fmla="*/ 99 w 685"/>
                  <a:gd name="T17" fmla="*/ 3 h 308"/>
                  <a:gd name="T18" fmla="*/ 223 w 685"/>
                  <a:gd name="T19" fmla="*/ 22 h 308"/>
                  <a:gd name="T20" fmla="*/ 315 w 685"/>
                  <a:gd name="T21" fmla="*/ 34 h 308"/>
                  <a:gd name="T22" fmla="*/ 408 w 685"/>
                  <a:gd name="T23" fmla="*/ 36 h 308"/>
                  <a:gd name="T24" fmla="*/ 523 w 685"/>
                  <a:gd name="T25" fmla="*/ 27 h 308"/>
                  <a:gd name="T26" fmla="*/ 598 w 685"/>
                  <a:gd name="T27" fmla="*/ 41 h 308"/>
                  <a:gd name="T28" fmla="*/ 675 w 685"/>
                  <a:gd name="T29" fmla="*/ 58 h 308"/>
                  <a:gd name="T30" fmla="*/ 658 w 685"/>
                  <a:gd name="T31" fmla="*/ 68 h 308"/>
                  <a:gd name="T32" fmla="*/ 636 w 685"/>
                  <a:gd name="T33" fmla="*/ 92 h 308"/>
                  <a:gd name="T34" fmla="*/ 612 w 685"/>
                  <a:gd name="T35" fmla="*/ 156 h 308"/>
                  <a:gd name="T36" fmla="*/ 607 w 685"/>
                  <a:gd name="T37" fmla="*/ 188 h 308"/>
                  <a:gd name="T38" fmla="*/ 607 w 685"/>
                  <a:gd name="T39" fmla="*/ 269 h 308"/>
                  <a:gd name="T40" fmla="*/ 552 w 685"/>
                  <a:gd name="T41" fmla="*/ 300 h 3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5"/>
                  <a:gd name="T64" fmla="*/ 0 h 308"/>
                  <a:gd name="T65" fmla="*/ 685 w 685"/>
                  <a:gd name="T66" fmla="*/ 308 h 3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5" h="308">
                    <a:moveTo>
                      <a:pt x="552" y="300"/>
                    </a:moveTo>
                    <a:cubicBezTo>
                      <a:pt x="532" y="292"/>
                      <a:pt x="509" y="245"/>
                      <a:pt x="487" y="221"/>
                    </a:cubicBezTo>
                    <a:cubicBezTo>
                      <a:pt x="465" y="197"/>
                      <a:pt x="447" y="174"/>
                      <a:pt x="420" y="154"/>
                    </a:cubicBezTo>
                    <a:cubicBezTo>
                      <a:pt x="393" y="134"/>
                      <a:pt x="360" y="116"/>
                      <a:pt x="327" y="101"/>
                    </a:cubicBezTo>
                    <a:cubicBezTo>
                      <a:pt x="294" y="86"/>
                      <a:pt x="253" y="75"/>
                      <a:pt x="219" y="65"/>
                    </a:cubicBezTo>
                    <a:cubicBezTo>
                      <a:pt x="185" y="55"/>
                      <a:pt x="153" y="47"/>
                      <a:pt x="123" y="39"/>
                    </a:cubicBezTo>
                    <a:cubicBezTo>
                      <a:pt x="93" y="31"/>
                      <a:pt x="55" y="23"/>
                      <a:pt x="36" y="17"/>
                    </a:cubicBezTo>
                    <a:cubicBezTo>
                      <a:pt x="17" y="11"/>
                      <a:pt x="0" y="7"/>
                      <a:pt x="10" y="5"/>
                    </a:cubicBezTo>
                    <a:cubicBezTo>
                      <a:pt x="20" y="3"/>
                      <a:pt x="64" y="0"/>
                      <a:pt x="99" y="3"/>
                    </a:cubicBezTo>
                    <a:cubicBezTo>
                      <a:pt x="134" y="6"/>
                      <a:pt x="187" y="17"/>
                      <a:pt x="223" y="22"/>
                    </a:cubicBezTo>
                    <a:cubicBezTo>
                      <a:pt x="259" y="27"/>
                      <a:pt x="284" y="32"/>
                      <a:pt x="315" y="34"/>
                    </a:cubicBezTo>
                    <a:cubicBezTo>
                      <a:pt x="346" y="36"/>
                      <a:pt x="373" y="37"/>
                      <a:pt x="408" y="36"/>
                    </a:cubicBezTo>
                    <a:cubicBezTo>
                      <a:pt x="443" y="35"/>
                      <a:pt x="491" y="26"/>
                      <a:pt x="523" y="27"/>
                    </a:cubicBezTo>
                    <a:cubicBezTo>
                      <a:pt x="555" y="28"/>
                      <a:pt x="573" y="36"/>
                      <a:pt x="598" y="41"/>
                    </a:cubicBezTo>
                    <a:cubicBezTo>
                      <a:pt x="623" y="46"/>
                      <a:pt x="665" y="54"/>
                      <a:pt x="675" y="58"/>
                    </a:cubicBezTo>
                    <a:cubicBezTo>
                      <a:pt x="685" y="62"/>
                      <a:pt x="665" y="62"/>
                      <a:pt x="658" y="68"/>
                    </a:cubicBezTo>
                    <a:cubicBezTo>
                      <a:pt x="651" y="74"/>
                      <a:pt x="644" y="77"/>
                      <a:pt x="636" y="92"/>
                    </a:cubicBezTo>
                    <a:cubicBezTo>
                      <a:pt x="628" y="107"/>
                      <a:pt x="617" y="140"/>
                      <a:pt x="612" y="156"/>
                    </a:cubicBezTo>
                    <a:cubicBezTo>
                      <a:pt x="607" y="172"/>
                      <a:pt x="608" y="169"/>
                      <a:pt x="607" y="188"/>
                    </a:cubicBezTo>
                    <a:cubicBezTo>
                      <a:pt x="606" y="207"/>
                      <a:pt x="616" y="250"/>
                      <a:pt x="607" y="269"/>
                    </a:cubicBezTo>
                    <a:cubicBezTo>
                      <a:pt x="598" y="288"/>
                      <a:pt x="572" y="308"/>
                      <a:pt x="552" y="300"/>
                    </a:cubicBezTo>
                    <a:close/>
                  </a:path>
                </a:pathLst>
              </a:custGeom>
              <a:noFill/>
              <a:ln w="12700" cap="flat" cmpd="sng">
                <a:solidFill>
                  <a:srgbClr val="00B050"/>
                </a:solidFill>
                <a:prstDash val="solid"/>
                <a:round/>
                <a:headEnd type="none" w="sm" len="sm"/>
                <a:tailEnd type="none" w="sm" len="sm"/>
              </a:ln>
            </p:spPr>
            <p:txBody>
              <a:bodyPr/>
              <a:lstStyle/>
              <a:p>
                <a:endParaRPr lang="el-GR"/>
              </a:p>
            </p:txBody>
          </p:sp>
          <p:grpSp>
            <p:nvGrpSpPr>
              <p:cNvPr id="22" name="Group 38">
                <a:extLst>
                  <a:ext uri="{FF2B5EF4-FFF2-40B4-BE49-F238E27FC236}">
                    <a16:creationId xmlns="" xmlns:a16="http://schemas.microsoft.com/office/drawing/2014/main" id="{CA4E9835-72CC-614C-B058-51D5F55482D4}"/>
                  </a:ext>
                </a:extLst>
              </p:cNvPr>
              <p:cNvGrpSpPr>
                <a:grpSpLocks/>
              </p:cNvGrpSpPr>
              <p:nvPr/>
            </p:nvGrpSpPr>
            <p:grpSpPr bwMode="auto">
              <a:xfrm rot="528210">
                <a:off x="6116696" y="4661013"/>
                <a:ext cx="216610" cy="529255"/>
                <a:chOff x="5291" y="2424"/>
                <a:chExt cx="213" cy="462"/>
              </a:xfrm>
              <a:solidFill>
                <a:schemeClr val="bg1"/>
              </a:solidFill>
            </p:grpSpPr>
            <p:sp>
              <p:nvSpPr>
                <p:cNvPr id="27" name="Freeform 36">
                  <a:extLst>
                    <a:ext uri="{FF2B5EF4-FFF2-40B4-BE49-F238E27FC236}">
                      <a16:creationId xmlns="" xmlns:a16="http://schemas.microsoft.com/office/drawing/2014/main" id="{1267B54A-10F6-5F40-8C3A-C86D060012D7}"/>
                    </a:ext>
                  </a:extLst>
                </p:cNvPr>
                <p:cNvSpPr>
                  <a:spLocks/>
                </p:cNvSpPr>
                <p:nvPr/>
              </p:nvSpPr>
              <p:spPr bwMode="auto">
                <a:xfrm rot="1343150">
                  <a:off x="5316" y="2652"/>
                  <a:ext cx="182" cy="234"/>
                </a:xfrm>
                <a:custGeom>
                  <a:avLst/>
                  <a:gdLst>
                    <a:gd name="T0" fmla="*/ 1 w 182"/>
                    <a:gd name="T1" fmla="*/ 68 h 234"/>
                    <a:gd name="T2" fmla="*/ 0 w 182"/>
                    <a:gd name="T3" fmla="*/ 83 h 234"/>
                    <a:gd name="T4" fmla="*/ 15 w 182"/>
                    <a:gd name="T5" fmla="*/ 104 h 234"/>
                    <a:gd name="T6" fmla="*/ 36 w 182"/>
                    <a:gd name="T7" fmla="*/ 121 h 234"/>
                    <a:gd name="T8" fmla="*/ 60 w 182"/>
                    <a:gd name="T9" fmla="*/ 136 h 234"/>
                    <a:gd name="T10" fmla="*/ 91 w 182"/>
                    <a:gd name="T11" fmla="*/ 158 h 234"/>
                    <a:gd name="T12" fmla="*/ 114 w 182"/>
                    <a:gd name="T13" fmla="*/ 183 h 234"/>
                    <a:gd name="T14" fmla="*/ 121 w 182"/>
                    <a:gd name="T15" fmla="*/ 200 h 234"/>
                    <a:gd name="T16" fmla="*/ 138 w 182"/>
                    <a:gd name="T17" fmla="*/ 215 h 234"/>
                    <a:gd name="T18" fmla="*/ 164 w 182"/>
                    <a:gd name="T19" fmla="*/ 232 h 234"/>
                    <a:gd name="T20" fmla="*/ 173 w 182"/>
                    <a:gd name="T21" fmla="*/ 233 h 234"/>
                    <a:gd name="T22" fmla="*/ 179 w 182"/>
                    <a:gd name="T23" fmla="*/ 228 h 234"/>
                    <a:gd name="T24" fmla="*/ 181 w 182"/>
                    <a:gd name="T25" fmla="*/ 190 h 234"/>
                    <a:gd name="T26" fmla="*/ 177 w 182"/>
                    <a:gd name="T27" fmla="*/ 139 h 234"/>
                    <a:gd name="T28" fmla="*/ 169 w 182"/>
                    <a:gd name="T29" fmla="*/ 91 h 234"/>
                    <a:gd name="T30" fmla="*/ 156 w 182"/>
                    <a:gd name="T31" fmla="*/ 56 h 234"/>
                    <a:gd name="T32" fmla="*/ 142 w 182"/>
                    <a:gd name="T33" fmla="*/ 29 h 234"/>
                    <a:gd name="T34" fmla="*/ 128 w 182"/>
                    <a:gd name="T35" fmla="*/ 13 h 234"/>
                    <a:gd name="T36" fmla="*/ 109 w 182"/>
                    <a:gd name="T37" fmla="*/ 0 h 234"/>
                    <a:gd name="T38" fmla="*/ 101 w 182"/>
                    <a:gd name="T39" fmla="*/ 9 h 234"/>
                    <a:gd name="T40" fmla="*/ 97 w 182"/>
                    <a:gd name="T41" fmla="*/ 26 h 234"/>
                    <a:gd name="T42" fmla="*/ 98 w 182"/>
                    <a:gd name="T43" fmla="*/ 55 h 234"/>
                    <a:gd name="T44" fmla="*/ 92 w 182"/>
                    <a:gd name="T45" fmla="*/ 70 h 234"/>
                    <a:gd name="T46" fmla="*/ 86 w 182"/>
                    <a:gd name="T47" fmla="*/ 77 h 234"/>
                    <a:gd name="T48" fmla="*/ 66 w 182"/>
                    <a:gd name="T49" fmla="*/ 84 h 234"/>
                    <a:gd name="T50" fmla="*/ 44 w 182"/>
                    <a:gd name="T51" fmla="*/ 74 h 234"/>
                    <a:gd name="T52" fmla="*/ 27 w 182"/>
                    <a:gd name="T53" fmla="*/ 68 h 234"/>
                    <a:gd name="T54" fmla="*/ 13 w 182"/>
                    <a:gd name="T55" fmla="*/ 66 h 234"/>
                    <a:gd name="T56" fmla="*/ 1 w 182"/>
                    <a:gd name="T57" fmla="*/ 68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234"/>
                    <a:gd name="T89" fmla="*/ 182 w 182"/>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234">
                      <a:moveTo>
                        <a:pt x="1" y="68"/>
                      </a:moveTo>
                      <a:lnTo>
                        <a:pt x="0" y="83"/>
                      </a:lnTo>
                      <a:lnTo>
                        <a:pt x="15" y="104"/>
                      </a:lnTo>
                      <a:lnTo>
                        <a:pt x="36" y="121"/>
                      </a:lnTo>
                      <a:lnTo>
                        <a:pt x="60" y="136"/>
                      </a:lnTo>
                      <a:lnTo>
                        <a:pt x="91" y="158"/>
                      </a:lnTo>
                      <a:lnTo>
                        <a:pt x="114" y="183"/>
                      </a:lnTo>
                      <a:lnTo>
                        <a:pt x="121" y="200"/>
                      </a:lnTo>
                      <a:lnTo>
                        <a:pt x="138" y="215"/>
                      </a:lnTo>
                      <a:lnTo>
                        <a:pt x="164" y="232"/>
                      </a:lnTo>
                      <a:lnTo>
                        <a:pt x="173" y="233"/>
                      </a:lnTo>
                      <a:lnTo>
                        <a:pt x="179" y="228"/>
                      </a:lnTo>
                      <a:lnTo>
                        <a:pt x="181" y="190"/>
                      </a:lnTo>
                      <a:lnTo>
                        <a:pt x="177" y="139"/>
                      </a:lnTo>
                      <a:lnTo>
                        <a:pt x="169" y="91"/>
                      </a:lnTo>
                      <a:lnTo>
                        <a:pt x="156" y="56"/>
                      </a:lnTo>
                      <a:lnTo>
                        <a:pt x="142" y="29"/>
                      </a:lnTo>
                      <a:lnTo>
                        <a:pt x="128" y="13"/>
                      </a:lnTo>
                      <a:lnTo>
                        <a:pt x="109" y="0"/>
                      </a:lnTo>
                      <a:lnTo>
                        <a:pt x="101" y="9"/>
                      </a:lnTo>
                      <a:lnTo>
                        <a:pt x="97" y="26"/>
                      </a:lnTo>
                      <a:lnTo>
                        <a:pt x="98" y="55"/>
                      </a:lnTo>
                      <a:lnTo>
                        <a:pt x="92" y="70"/>
                      </a:lnTo>
                      <a:lnTo>
                        <a:pt x="86" y="77"/>
                      </a:lnTo>
                      <a:lnTo>
                        <a:pt x="66" y="84"/>
                      </a:lnTo>
                      <a:lnTo>
                        <a:pt x="44" y="74"/>
                      </a:lnTo>
                      <a:lnTo>
                        <a:pt x="27" y="68"/>
                      </a:lnTo>
                      <a:lnTo>
                        <a:pt x="13" y="66"/>
                      </a:lnTo>
                      <a:lnTo>
                        <a:pt x="1" y="68"/>
                      </a:lnTo>
                    </a:path>
                  </a:pathLst>
                </a:custGeom>
                <a:grpFill/>
                <a:ln w="12700" cap="rnd" cmpd="sng">
                  <a:solidFill>
                    <a:srgbClr val="FF0000"/>
                  </a:solidFill>
                  <a:prstDash val="solid"/>
                  <a:round/>
                  <a:headEnd/>
                  <a:tailEnd/>
                </a:ln>
              </p:spPr>
              <p:txBody>
                <a:bodyPr/>
                <a:lstStyle/>
                <a:p>
                  <a:endParaRPr lang="el-GR"/>
                </a:p>
              </p:txBody>
            </p:sp>
            <p:sp>
              <p:nvSpPr>
                <p:cNvPr id="28" name="Freeform 37">
                  <a:extLst>
                    <a:ext uri="{FF2B5EF4-FFF2-40B4-BE49-F238E27FC236}">
                      <a16:creationId xmlns="" xmlns:a16="http://schemas.microsoft.com/office/drawing/2014/main" id="{0CC850EF-4149-3D4D-AA06-487954E1FF7C}"/>
                    </a:ext>
                  </a:extLst>
                </p:cNvPr>
                <p:cNvSpPr>
                  <a:spLocks/>
                </p:cNvSpPr>
                <p:nvPr/>
              </p:nvSpPr>
              <p:spPr bwMode="auto">
                <a:xfrm rot="1072723">
                  <a:off x="5291" y="2424"/>
                  <a:ext cx="213" cy="296"/>
                </a:xfrm>
                <a:custGeom>
                  <a:avLst/>
                  <a:gdLst>
                    <a:gd name="T0" fmla="*/ 212 w 213"/>
                    <a:gd name="T1" fmla="*/ 211 h 296"/>
                    <a:gd name="T2" fmla="*/ 185 w 213"/>
                    <a:gd name="T3" fmla="*/ 172 h 296"/>
                    <a:gd name="T4" fmla="*/ 147 w 213"/>
                    <a:gd name="T5" fmla="*/ 119 h 296"/>
                    <a:gd name="T6" fmla="*/ 116 w 213"/>
                    <a:gd name="T7" fmla="*/ 83 h 296"/>
                    <a:gd name="T8" fmla="*/ 87 w 213"/>
                    <a:gd name="T9" fmla="*/ 49 h 296"/>
                    <a:gd name="T10" fmla="*/ 45 w 213"/>
                    <a:gd name="T11" fmla="*/ 17 h 296"/>
                    <a:gd name="T12" fmla="*/ 18 w 213"/>
                    <a:gd name="T13" fmla="*/ 0 h 296"/>
                    <a:gd name="T14" fmla="*/ 8 w 213"/>
                    <a:gd name="T15" fmla="*/ 2 h 296"/>
                    <a:gd name="T16" fmla="*/ 0 w 213"/>
                    <a:gd name="T17" fmla="*/ 12 h 296"/>
                    <a:gd name="T18" fmla="*/ 3 w 213"/>
                    <a:gd name="T19" fmla="*/ 57 h 296"/>
                    <a:gd name="T20" fmla="*/ 19 w 213"/>
                    <a:gd name="T21" fmla="*/ 116 h 296"/>
                    <a:gd name="T22" fmla="*/ 37 w 213"/>
                    <a:gd name="T23" fmla="*/ 159 h 296"/>
                    <a:gd name="T24" fmla="*/ 60 w 213"/>
                    <a:gd name="T25" fmla="*/ 206 h 296"/>
                    <a:gd name="T26" fmla="*/ 91 w 213"/>
                    <a:gd name="T27" fmla="*/ 258 h 296"/>
                    <a:gd name="T28" fmla="*/ 104 w 213"/>
                    <a:gd name="T29" fmla="*/ 279 h 296"/>
                    <a:gd name="T30" fmla="*/ 116 w 213"/>
                    <a:gd name="T31" fmla="*/ 277 h 296"/>
                    <a:gd name="T32" fmla="*/ 130 w 213"/>
                    <a:gd name="T33" fmla="*/ 279 h 296"/>
                    <a:gd name="T34" fmla="*/ 147 w 213"/>
                    <a:gd name="T35" fmla="*/ 285 h 296"/>
                    <a:gd name="T36" fmla="*/ 169 w 213"/>
                    <a:gd name="T37" fmla="*/ 295 h 296"/>
                    <a:gd name="T38" fmla="*/ 189 w 213"/>
                    <a:gd name="T39" fmla="*/ 288 h 296"/>
                    <a:gd name="T40" fmla="*/ 195 w 213"/>
                    <a:gd name="T41" fmla="*/ 281 h 296"/>
                    <a:gd name="T42" fmla="*/ 201 w 213"/>
                    <a:gd name="T43" fmla="*/ 266 h 296"/>
                    <a:gd name="T44" fmla="*/ 200 w 213"/>
                    <a:gd name="T45" fmla="*/ 237 h 296"/>
                    <a:gd name="T46" fmla="*/ 204 w 213"/>
                    <a:gd name="T47" fmla="*/ 220 h 296"/>
                    <a:gd name="T48" fmla="*/ 212 w 213"/>
                    <a:gd name="T49" fmla="*/ 211 h 2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3"/>
                    <a:gd name="T76" fmla="*/ 0 h 296"/>
                    <a:gd name="T77" fmla="*/ 213 w 213"/>
                    <a:gd name="T78" fmla="*/ 296 h 2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3" h="296">
                      <a:moveTo>
                        <a:pt x="212" y="211"/>
                      </a:moveTo>
                      <a:lnTo>
                        <a:pt x="185" y="172"/>
                      </a:lnTo>
                      <a:lnTo>
                        <a:pt x="147" y="119"/>
                      </a:lnTo>
                      <a:lnTo>
                        <a:pt x="116" y="83"/>
                      </a:lnTo>
                      <a:lnTo>
                        <a:pt x="87" y="49"/>
                      </a:lnTo>
                      <a:lnTo>
                        <a:pt x="45" y="17"/>
                      </a:lnTo>
                      <a:lnTo>
                        <a:pt x="18" y="0"/>
                      </a:lnTo>
                      <a:lnTo>
                        <a:pt x="8" y="2"/>
                      </a:lnTo>
                      <a:lnTo>
                        <a:pt x="0" y="12"/>
                      </a:lnTo>
                      <a:lnTo>
                        <a:pt x="3" y="57"/>
                      </a:lnTo>
                      <a:lnTo>
                        <a:pt x="19" y="116"/>
                      </a:lnTo>
                      <a:lnTo>
                        <a:pt x="37" y="159"/>
                      </a:lnTo>
                      <a:lnTo>
                        <a:pt x="60" y="206"/>
                      </a:lnTo>
                      <a:lnTo>
                        <a:pt x="91" y="258"/>
                      </a:lnTo>
                      <a:lnTo>
                        <a:pt x="104" y="279"/>
                      </a:lnTo>
                      <a:lnTo>
                        <a:pt x="116" y="277"/>
                      </a:lnTo>
                      <a:lnTo>
                        <a:pt x="130" y="279"/>
                      </a:lnTo>
                      <a:lnTo>
                        <a:pt x="147" y="285"/>
                      </a:lnTo>
                      <a:lnTo>
                        <a:pt x="169" y="295"/>
                      </a:lnTo>
                      <a:lnTo>
                        <a:pt x="189" y="288"/>
                      </a:lnTo>
                      <a:lnTo>
                        <a:pt x="195" y="281"/>
                      </a:lnTo>
                      <a:lnTo>
                        <a:pt x="201" y="266"/>
                      </a:lnTo>
                      <a:lnTo>
                        <a:pt x="200" y="237"/>
                      </a:lnTo>
                      <a:lnTo>
                        <a:pt x="204" y="220"/>
                      </a:lnTo>
                      <a:lnTo>
                        <a:pt x="212" y="211"/>
                      </a:lnTo>
                    </a:path>
                  </a:pathLst>
                </a:custGeom>
                <a:grpFill/>
                <a:ln w="12700" cap="rnd" cmpd="sng">
                  <a:solidFill>
                    <a:srgbClr val="FF0000"/>
                  </a:solidFill>
                  <a:prstDash val="solid"/>
                  <a:round/>
                  <a:headEnd/>
                  <a:tailEnd/>
                </a:ln>
              </p:spPr>
              <p:txBody>
                <a:bodyPr/>
                <a:lstStyle/>
                <a:p>
                  <a:endParaRPr lang="el-GR"/>
                </a:p>
              </p:txBody>
            </p:sp>
          </p:grpSp>
          <p:grpSp>
            <p:nvGrpSpPr>
              <p:cNvPr id="23" name="Group 45">
                <a:extLst>
                  <a:ext uri="{FF2B5EF4-FFF2-40B4-BE49-F238E27FC236}">
                    <a16:creationId xmlns="" xmlns:a16="http://schemas.microsoft.com/office/drawing/2014/main" id="{2BC7D5C3-CC56-5947-BF0A-17A0D1615344}"/>
                  </a:ext>
                </a:extLst>
              </p:cNvPr>
              <p:cNvGrpSpPr>
                <a:grpSpLocks/>
              </p:cNvGrpSpPr>
              <p:nvPr/>
            </p:nvGrpSpPr>
            <p:grpSpPr bwMode="auto">
              <a:xfrm rot="21115886">
                <a:off x="5557646" y="4472521"/>
                <a:ext cx="285666" cy="555161"/>
                <a:chOff x="4734" y="2133"/>
                <a:chExt cx="298" cy="515"/>
              </a:xfrm>
            </p:grpSpPr>
            <p:sp>
              <p:nvSpPr>
                <p:cNvPr id="24" name="Freeform 42">
                  <a:extLst>
                    <a:ext uri="{FF2B5EF4-FFF2-40B4-BE49-F238E27FC236}">
                      <a16:creationId xmlns="" xmlns:a16="http://schemas.microsoft.com/office/drawing/2014/main" id="{1DB284E1-3AD5-AA49-9C11-9DBC69248AAF}"/>
                    </a:ext>
                  </a:extLst>
                </p:cNvPr>
                <p:cNvSpPr>
                  <a:spLocks/>
                </p:cNvSpPr>
                <p:nvPr/>
              </p:nvSpPr>
              <p:spPr bwMode="auto">
                <a:xfrm>
                  <a:off x="4734" y="2455"/>
                  <a:ext cx="250" cy="193"/>
                </a:xfrm>
                <a:custGeom>
                  <a:avLst/>
                  <a:gdLst>
                    <a:gd name="T0" fmla="*/ 57 w 250"/>
                    <a:gd name="T1" fmla="*/ 0 h 193"/>
                    <a:gd name="T2" fmla="*/ 23 w 250"/>
                    <a:gd name="T3" fmla="*/ 52 h 193"/>
                    <a:gd name="T4" fmla="*/ 9 w 250"/>
                    <a:gd name="T5" fmla="*/ 70 h 193"/>
                    <a:gd name="T6" fmla="*/ 0 w 250"/>
                    <a:gd name="T7" fmla="*/ 90 h 193"/>
                    <a:gd name="T8" fmla="*/ 0 w 250"/>
                    <a:gd name="T9" fmla="*/ 120 h 193"/>
                    <a:gd name="T10" fmla="*/ 14 w 250"/>
                    <a:gd name="T11" fmla="*/ 122 h 193"/>
                    <a:gd name="T12" fmla="*/ 12 w 250"/>
                    <a:gd name="T13" fmla="*/ 101 h 193"/>
                    <a:gd name="T14" fmla="*/ 14 w 250"/>
                    <a:gd name="T15" fmla="*/ 122 h 193"/>
                    <a:gd name="T16" fmla="*/ 25 w 250"/>
                    <a:gd name="T17" fmla="*/ 140 h 193"/>
                    <a:gd name="T18" fmla="*/ 46 w 250"/>
                    <a:gd name="T19" fmla="*/ 160 h 193"/>
                    <a:gd name="T20" fmla="*/ 61 w 250"/>
                    <a:gd name="T21" fmla="*/ 165 h 193"/>
                    <a:gd name="T22" fmla="*/ 93 w 250"/>
                    <a:gd name="T23" fmla="*/ 151 h 193"/>
                    <a:gd name="T24" fmla="*/ 114 w 250"/>
                    <a:gd name="T25" fmla="*/ 149 h 193"/>
                    <a:gd name="T26" fmla="*/ 111 w 250"/>
                    <a:gd name="T27" fmla="*/ 131 h 193"/>
                    <a:gd name="T28" fmla="*/ 116 w 250"/>
                    <a:gd name="T29" fmla="*/ 104 h 193"/>
                    <a:gd name="T30" fmla="*/ 111 w 250"/>
                    <a:gd name="T31" fmla="*/ 131 h 193"/>
                    <a:gd name="T32" fmla="*/ 114 w 250"/>
                    <a:gd name="T33" fmla="*/ 149 h 193"/>
                    <a:gd name="T34" fmla="*/ 145 w 250"/>
                    <a:gd name="T35" fmla="*/ 183 h 193"/>
                    <a:gd name="T36" fmla="*/ 154 w 250"/>
                    <a:gd name="T37" fmla="*/ 192 h 193"/>
                    <a:gd name="T38" fmla="*/ 163 w 250"/>
                    <a:gd name="T39" fmla="*/ 192 h 193"/>
                    <a:gd name="T40" fmla="*/ 218 w 250"/>
                    <a:gd name="T41" fmla="*/ 181 h 193"/>
                    <a:gd name="T42" fmla="*/ 236 w 250"/>
                    <a:gd name="T43" fmla="*/ 169 h 193"/>
                    <a:gd name="T44" fmla="*/ 245 w 250"/>
                    <a:gd name="T45" fmla="*/ 156 h 193"/>
                    <a:gd name="T46" fmla="*/ 249 w 250"/>
                    <a:gd name="T47" fmla="*/ 140 h 193"/>
                    <a:gd name="T48" fmla="*/ 245 w 250"/>
                    <a:gd name="T49" fmla="*/ 86 h 193"/>
                    <a:gd name="T50" fmla="*/ 245 w 250"/>
                    <a:gd name="T51" fmla="*/ 65 h 193"/>
                    <a:gd name="T52" fmla="*/ 247 w 250"/>
                    <a:gd name="T53" fmla="*/ 36 h 193"/>
                    <a:gd name="T54" fmla="*/ 213 w 250"/>
                    <a:gd name="T55" fmla="*/ 27 h 193"/>
                    <a:gd name="T56" fmla="*/ 193 w 250"/>
                    <a:gd name="T57" fmla="*/ 22 h 193"/>
                    <a:gd name="T58" fmla="*/ 154 w 250"/>
                    <a:gd name="T59" fmla="*/ 18 h 193"/>
                    <a:gd name="T60" fmla="*/ 82 w 250"/>
                    <a:gd name="T61" fmla="*/ 0 h 193"/>
                    <a:gd name="T62" fmla="*/ 57 w 250"/>
                    <a:gd name="T63" fmla="*/ 0 h 1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0"/>
                    <a:gd name="T97" fmla="*/ 0 h 193"/>
                    <a:gd name="T98" fmla="*/ 250 w 250"/>
                    <a:gd name="T99" fmla="*/ 193 h 1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0" h="193">
                      <a:moveTo>
                        <a:pt x="57" y="0"/>
                      </a:moveTo>
                      <a:lnTo>
                        <a:pt x="23" y="52"/>
                      </a:lnTo>
                      <a:lnTo>
                        <a:pt x="9" y="70"/>
                      </a:lnTo>
                      <a:lnTo>
                        <a:pt x="0" y="90"/>
                      </a:lnTo>
                      <a:lnTo>
                        <a:pt x="0" y="120"/>
                      </a:lnTo>
                      <a:lnTo>
                        <a:pt x="14" y="122"/>
                      </a:lnTo>
                      <a:lnTo>
                        <a:pt x="12" y="101"/>
                      </a:lnTo>
                      <a:lnTo>
                        <a:pt x="14" y="122"/>
                      </a:lnTo>
                      <a:lnTo>
                        <a:pt x="25" y="140"/>
                      </a:lnTo>
                      <a:lnTo>
                        <a:pt x="46" y="160"/>
                      </a:lnTo>
                      <a:lnTo>
                        <a:pt x="61" y="165"/>
                      </a:lnTo>
                      <a:lnTo>
                        <a:pt x="93" y="151"/>
                      </a:lnTo>
                      <a:lnTo>
                        <a:pt x="114" y="149"/>
                      </a:lnTo>
                      <a:lnTo>
                        <a:pt x="111" y="131"/>
                      </a:lnTo>
                      <a:lnTo>
                        <a:pt x="116" y="104"/>
                      </a:lnTo>
                      <a:lnTo>
                        <a:pt x="111" y="131"/>
                      </a:lnTo>
                      <a:lnTo>
                        <a:pt x="114" y="149"/>
                      </a:lnTo>
                      <a:lnTo>
                        <a:pt x="145" y="183"/>
                      </a:lnTo>
                      <a:lnTo>
                        <a:pt x="154" y="192"/>
                      </a:lnTo>
                      <a:lnTo>
                        <a:pt x="163" y="192"/>
                      </a:lnTo>
                      <a:lnTo>
                        <a:pt x="218" y="181"/>
                      </a:lnTo>
                      <a:lnTo>
                        <a:pt x="236" y="169"/>
                      </a:lnTo>
                      <a:lnTo>
                        <a:pt x="245" y="156"/>
                      </a:lnTo>
                      <a:lnTo>
                        <a:pt x="249" y="140"/>
                      </a:lnTo>
                      <a:lnTo>
                        <a:pt x="245" y="86"/>
                      </a:lnTo>
                      <a:lnTo>
                        <a:pt x="245" y="65"/>
                      </a:lnTo>
                      <a:lnTo>
                        <a:pt x="247" y="36"/>
                      </a:lnTo>
                      <a:lnTo>
                        <a:pt x="213" y="27"/>
                      </a:lnTo>
                      <a:lnTo>
                        <a:pt x="193" y="22"/>
                      </a:lnTo>
                      <a:lnTo>
                        <a:pt x="154" y="18"/>
                      </a:lnTo>
                      <a:lnTo>
                        <a:pt x="82" y="0"/>
                      </a:lnTo>
                      <a:lnTo>
                        <a:pt x="57" y="0"/>
                      </a:lnTo>
                    </a:path>
                  </a:pathLst>
                </a:custGeom>
                <a:noFill/>
                <a:ln w="12700" cap="rnd" cmpd="sng">
                  <a:solidFill>
                    <a:srgbClr val="00B050"/>
                  </a:solidFill>
                  <a:prstDash val="solid"/>
                  <a:round/>
                  <a:headEnd/>
                  <a:tailEnd/>
                </a:ln>
              </p:spPr>
              <p:txBody>
                <a:bodyPr/>
                <a:lstStyle/>
                <a:p>
                  <a:endParaRPr lang="el-GR"/>
                </a:p>
              </p:txBody>
            </p:sp>
            <p:sp>
              <p:nvSpPr>
                <p:cNvPr id="25" name="Freeform 43">
                  <a:extLst>
                    <a:ext uri="{FF2B5EF4-FFF2-40B4-BE49-F238E27FC236}">
                      <a16:creationId xmlns="" xmlns:a16="http://schemas.microsoft.com/office/drawing/2014/main" id="{D4D34EC8-6463-664D-8868-C80F5BF12D1B}"/>
                    </a:ext>
                  </a:extLst>
                </p:cNvPr>
                <p:cNvSpPr>
                  <a:spLocks/>
                </p:cNvSpPr>
                <p:nvPr/>
              </p:nvSpPr>
              <p:spPr bwMode="auto">
                <a:xfrm>
                  <a:off x="4791" y="2153"/>
                  <a:ext cx="241" cy="339"/>
                </a:xfrm>
                <a:custGeom>
                  <a:avLst/>
                  <a:gdLst>
                    <a:gd name="T0" fmla="*/ 190 w 241"/>
                    <a:gd name="T1" fmla="*/ 338 h 339"/>
                    <a:gd name="T2" fmla="*/ 197 w 241"/>
                    <a:gd name="T3" fmla="*/ 286 h 339"/>
                    <a:gd name="T4" fmla="*/ 211 w 241"/>
                    <a:gd name="T5" fmla="*/ 234 h 339"/>
                    <a:gd name="T6" fmla="*/ 233 w 241"/>
                    <a:gd name="T7" fmla="*/ 163 h 339"/>
                    <a:gd name="T8" fmla="*/ 240 w 241"/>
                    <a:gd name="T9" fmla="*/ 136 h 339"/>
                    <a:gd name="T10" fmla="*/ 238 w 241"/>
                    <a:gd name="T11" fmla="*/ 114 h 339"/>
                    <a:gd name="T12" fmla="*/ 224 w 241"/>
                    <a:gd name="T13" fmla="*/ 73 h 339"/>
                    <a:gd name="T14" fmla="*/ 211 w 241"/>
                    <a:gd name="T15" fmla="*/ 43 h 339"/>
                    <a:gd name="T16" fmla="*/ 192 w 241"/>
                    <a:gd name="T17" fmla="*/ 32 h 339"/>
                    <a:gd name="T18" fmla="*/ 186 w 241"/>
                    <a:gd name="T19" fmla="*/ 34 h 339"/>
                    <a:gd name="T20" fmla="*/ 177 w 241"/>
                    <a:gd name="T21" fmla="*/ 48 h 339"/>
                    <a:gd name="T22" fmla="*/ 177 w 241"/>
                    <a:gd name="T23" fmla="*/ 71 h 339"/>
                    <a:gd name="T24" fmla="*/ 181 w 241"/>
                    <a:gd name="T25" fmla="*/ 105 h 339"/>
                    <a:gd name="T26" fmla="*/ 167 w 241"/>
                    <a:gd name="T27" fmla="*/ 141 h 339"/>
                    <a:gd name="T28" fmla="*/ 143 w 241"/>
                    <a:gd name="T29" fmla="*/ 170 h 339"/>
                    <a:gd name="T30" fmla="*/ 138 w 241"/>
                    <a:gd name="T31" fmla="*/ 172 h 339"/>
                    <a:gd name="T32" fmla="*/ 129 w 241"/>
                    <a:gd name="T33" fmla="*/ 182 h 339"/>
                    <a:gd name="T34" fmla="*/ 115 w 241"/>
                    <a:gd name="T35" fmla="*/ 168 h 339"/>
                    <a:gd name="T36" fmla="*/ 109 w 241"/>
                    <a:gd name="T37" fmla="*/ 118 h 339"/>
                    <a:gd name="T38" fmla="*/ 106 w 241"/>
                    <a:gd name="T39" fmla="*/ 71 h 339"/>
                    <a:gd name="T40" fmla="*/ 109 w 241"/>
                    <a:gd name="T41" fmla="*/ 39 h 339"/>
                    <a:gd name="T42" fmla="*/ 111 w 241"/>
                    <a:gd name="T43" fmla="*/ 12 h 339"/>
                    <a:gd name="T44" fmla="*/ 100 w 241"/>
                    <a:gd name="T45" fmla="*/ 0 h 339"/>
                    <a:gd name="T46" fmla="*/ 90 w 241"/>
                    <a:gd name="T47" fmla="*/ 7 h 339"/>
                    <a:gd name="T48" fmla="*/ 66 w 241"/>
                    <a:gd name="T49" fmla="*/ 34 h 339"/>
                    <a:gd name="T50" fmla="*/ 50 w 241"/>
                    <a:gd name="T51" fmla="*/ 71 h 339"/>
                    <a:gd name="T52" fmla="*/ 47 w 241"/>
                    <a:gd name="T53" fmla="*/ 102 h 339"/>
                    <a:gd name="T54" fmla="*/ 41 w 241"/>
                    <a:gd name="T55" fmla="*/ 166 h 339"/>
                    <a:gd name="T56" fmla="*/ 38 w 241"/>
                    <a:gd name="T57" fmla="*/ 216 h 339"/>
                    <a:gd name="T58" fmla="*/ 32 w 241"/>
                    <a:gd name="T59" fmla="*/ 243 h 339"/>
                    <a:gd name="T60" fmla="*/ 0 w 241"/>
                    <a:gd name="T61" fmla="*/ 302 h 339"/>
                    <a:gd name="T62" fmla="*/ 25 w 241"/>
                    <a:gd name="T63" fmla="*/ 302 h 339"/>
                    <a:gd name="T64" fmla="*/ 97 w 241"/>
                    <a:gd name="T65" fmla="*/ 320 h 339"/>
                    <a:gd name="T66" fmla="*/ 136 w 241"/>
                    <a:gd name="T67" fmla="*/ 324 h 339"/>
                    <a:gd name="T68" fmla="*/ 156 w 241"/>
                    <a:gd name="T69" fmla="*/ 329 h 339"/>
                    <a:gd name="T70" fmla="*/ 190 w 241"/>
                    <a:gd name="T71" fmla="*/ 338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1"/>
                    <a:gd name="T109" fmla="*/ 0 h 339"/>
                    <a:gd name="T110" fmla="*/ 241 w 241"/>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1" h="339">
                      <a:moveTo>
                        <a:pt x="190" y="338"/>
                      </a:moveTo>
                      <a:lnTo>
                        <a:pt x="197" y="286"/>
                      </a:lnTo>
                      <a:lnTo>
                        <a:pt x="211" y="234"/>
                      </a:lnTo>
                      <a:lnTo>
                        <a:pt x="233" y="163"/>
                      </a:lnTo>
                      <a:lnTo>
                        <a:pt x="240" y="136"/>
                      </a:lnTo>
                      <a:lnTo>
                        <a:pt x="238" y="114"/>
                      </a:lnTo>
                      <a:lnTo>
                        <a:pt x="224" y="73"/>
                      </a:lnTo>
                      <a:lnTo>
                        <a:pt x="211" y="43"/>
                      </a:lnTo>
                      <a:lnTo>
                        <a:pt x="192" y="32"/>
                      </a:lnTo>
                      <a:lnTo>
                        <a:pt x="186" y="34"/>
                      </a:lnTo>
                      <a:lnTo>
                        <a:pt x="177" y="48"/>
                      </a:lnTo>
                      <a:lnTo>
                        <a:pt x="177" y="71"/>
                      </a:lnTo>
                      <a:lnTo>
                        <a:pt x="181" y="105"/>
                      </a:lnTo>
                      <a:lnTo>
                        <a:pt x="167" y="141"/>
                      </a:lnTo>
                      <a:lnTo>
                        <a:pt x="143" y="170"/>
                      </a:lnTo>
                      <a:lnTo>
                        <a:pt x="138" y="172"/>
                      </a:lnTo>
                      <a:lnTo>
                        <a:pt x="129" y="182"/>
                      </a:lnTo>
                      <a:lnTo>
                        <a:pt x="115" y="168"/>
                      </a:lnTo>
                      <a:lnTo>
                        <a:pt x="109" y="118"/>
                      </a:lnTo>
                      <a:lnTo>
                        <a:pt x="106" y="71"/>
                      </a:lnTo>
                      <a:lnTo>
                        <a:pt x="109" y="39"/>
                      </a:lnTo>
                      <a:lnTo>
                        <a:pt x="111" y="12"/>
                      </a:lnTo>
                      <a:lnTo>
                        <a:pt x="100" y="0"/>
                      </a:lnTo>
                      <a:lnTo>
                        <a:pt x="90" y="7"/>
                      </a:lnTo>
                      <a:lnTo>
                        <a:pt x="66" y="34"/>
                      </a:lnTo>
                      <a:lnTo>
                        <a:pt x="50" y="71"/>
                      </a:lnTo>
                      <a:lnTo>
                        <a:pt x="47" y="102"/>
                      </a:lnTo>
                      <a:lnTo>
                        <a:pt x="41" y="166"/>
                      </a:lnTo>
                      <a:lnTo>
                        <a:pt x="38" y="216"/>
                      </a:lnTo>
                      <a:lnTo>
                        <a:pt x="32" y="243"/>
                      </a:lnTo>
                      <a:lnTo>
                        <a:pt x="0" y="302"/>
                      </a:lnTo>
                      <a:lnTo>
                        <a:pt x="25" y="302"/>
                      </a:lnTo>
                      <a:lnTo>
                        <a:pt x="97" y="320"/>
                      </a:lnTo>
                      <a:lnTo>
                        <a:pt x="136" y="324"/>
                      </a:lnTo>
                      <a:lnTo>
                        <a:pt x="156" y="329"/>
                      </a:lnTo>
                      <a:lnTo>
                        <a:pt x="190" y="338"/>
                      </a:lnTo>
                    </a:path>
                  </a:pathLst>
                </a:custGeom>
                <a:noFill/>
                <a:ln w="12700" cap="rnd" cmpd="sng">
                  <a:solidFill>
                    <a:srgbClr val="00B050"/>
                  </a:solidFill>
                  <a:prstDash val="solid"/>
                  <a:round/>
                  <a:headEnd/>
                  <a:tailEnd/>
                </a:ln>
              </p:spPr>
              <p:txBody>
                <a:bodyPr/>
                <a:lstStyle/>
                <a:p>
                  <a:endParaRPr lang="el-GR"/>
                </a:p>
              </p:txBody>
            </p:sp>
            <p:sp>
              <p:nvSpPr>
                <p:cNvPr id="26" name="Freeform 44">
                  <a:extLst>
                    <a:ext uri="{FF2B5EF4-FFF2-40B4-BE49-F238E27FC236}">
                      <a16:creationId xmlns="" xmlns:a16="http://schemas.microsoft.com/office/drawing/2014/main" id="{7AA40F98-CCF4-9447-A3FC-A38A20D50049}"/>
                    </a:ext>
                  </a:extLst>
                </p:cNvPr>
                <p:cNvSpPr>
                  <a:spLocks/>
                </p:cNvSpPr>
                <p:nvPr/>
              </p:nvSpPr>
              <p:spPr bwMode="auto">
                <a:xfrm>
                  <a:off x="4897" y="2133"/>
                  <a:ext cx="76" cy="203"/>
                </a:xfrm>
                <a:custGeom>
                  <a:avLst/>
                  <a:gdLst>
                    <a:gd name="T0" fmla="*/ 71 w 76"/>
                    <a:gd name="T1" fmla="*/ 68 h 203"/>
                    <a:gd name="T2" fmla="*/ 71 w 76"/>
                    <a:gd name="T3" fmla="*/ 91 h 203"/>
                    <a:gd name="T4" fmla="*/ 75 w 76"/>
                    <a:gd name="T5" fmla="*/ 125 h 203"/>
                    <a:gd name="T6" fmla="*/ 61 w 76"/>
                    <a:gd name="T7" fmla="*/ 161 h 203"/>
                    <a:gd name="T8" fmla="*/ 37 w 76"/>
                    <a:gd name="T9" fmla="*/ 190 h 203"/>
                    <a:gd name="T10" fmla="*/ 32 w 76"/>
                    <a:gd name="T11" fmla="*/ 192 h 203"/>
                    <a:gd name="T12" fmla="*/ 23 w 76"/>
                    <a:gd name="T13" fmla="*/ 202 h 203"/>
                    <a:gd name="T14" fmla="*/ 9 w 76"/>
                    <a:gd name="T15" fmla="*/ 188 h 203"/>
                    <a:gd name="T16" fmla="*/ 3 w 76"/>
                    <a:gd name="T17" fmla="*/ 138 h 203"/>
                    <a:gd name="T18" fmla="*/ 0 w 76"/>
                    <a:gd name="T19" fmla="*/ 91 h 203"/>
                    <a:gd name="T20" fmla="*/ 3 w 76"/>
                    <a:gd name="T21" fmla="*/ 59 h 203"/>
                    <a:gd name="T22" fmla="*/ 12 w 76"/>
                    <a:gd name="T23" fmla="*/ 41 h 203"/>
                    <a:gd name="T24" fmla="*/ 28 w 76"/>
                    <a:gd name="T25" fmla="*/ 9 h 203"/>
                    <a:gd name="T26" fmla="*/ 43 w 76"/>
                    <a:gd name="T27" fmla="*/ 0 h 203"/>
                    <a:gd name="T28" fmla="*/ 52 w 76"/>
                    <a:gd name="T29" fmla="*/ 11 h 203"/>
                    <a:gd name="T30" fmla="*/ 57 w 76"/>
                    <a:gd name="T31" fmla="*/ 29 h 203"/>
                    <a:gd name="T32" fmla="*/ 71 w 76"/>
                    <a:gd name="T33" fmla="*/ 68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203"/>
                    <a:gd name="T53" fmla="*/ 76 w 76"/>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203">
                      <a:moveTo>
                        <a:pt x="71" y="68"/>
                      </a:moveTo>
                      <a:lnTo>
                        <a:pt x="71" y="91"/>
                      </a:lnTo>
                      <a:lnTo>
                        <a:pt x="75" y="125"/>
                      </a:lnTo>
                      <a:lnTo>
                        <a:pt x="61" y="161"/>
                      </a:lnTo>
                      <a:lnTo>
                        <a:pt x="37" y="190"/>
                      </a:lnTo>
                      <a:lnTo>
                        <a:pt x="32" y="192"/>
                      </a:lnTo>
                      <a:lnTo>
                        <a:pt x="23" y="202"/>
                      </a:lnTo>
                      <a:lnTo>
                        <a:pt x="9" y="188"/>
                      </a:lnTo>
                      <a:lnTo>
                        <a:pt x="3" y="138"/>
                      </a:lnTo>
                      <a:lnTo>
                        <a:pt x="0" y="91"/>
                      </a:lnTo>
                      <a:lnTo>
                        <a:pt x="3" y="59"/>
                      </a:lnTo>
                      <a:lnTo>
                        <a:pt x="12" y="41"/>
                      </a:lnTo>
                      <a:lnTo>
                        <a:pt x="28" y="9"/>
                      </a:lnTo>
                      <a:lnTo>
                        <a:pt x="43" y="0"/>
                      </a:lnTo>
                      <a:lnTo>
                        <a:pt x="52" y="11"/>
                      </a:lnTo>
                      <a:lnTo>
                        <a:pt x="57" y="29"/>
                      </a:lnTo>
                      <a:lnTo>
                        <a:pt x="71" y="68"/>
                      </a:lnTo>
                    </a:path>
                  </a:pathLst>
                </a:custGeom>
                <a:noFill/>
                <a:ln w="12700" cap="rnd" cmpd="sng">
                  <a:solidFill>
                    <a:srgbClr val="00B050"/>
                  </a:solidFill>
                  <a:prstDash val="solid"/>
                  <a:round/>
                  <a:headEnd/>
                  <a:tailEnd/>
                </a:ln>
              </p:spPr>
              <p:txBody>
                <a:bodyPr/>
                <a:lstStyle/>
                <a:p>
                  <a:endParaRPr lang="el-GR"/>
                </a:p>
              </p:txBody>
            </p:sp>
          </p:grpSp>
        </p:grpSp>
        <p:grpSp>
          <p:nvGrpSpPr>
            <p:cNvPr id="29" name="Group 26">
              <a:extLst>
                <a:ext uri="{FF2B5EF4-FFF2-40B4-BE49-F238E27FC236}">
                  <a16:creationId xmlns="" xmlns:a16="http://schemas.microsoft.com/office/drawing/2014/main" id="{10008D42-E648-094B-8D4C-0712D54CDA17}"/>
                </a:ext>
              </a:extLst>
            </p:cNvPr>
            <p:cNvGrpSpPr>
              <a:grpSpLocks noChangeAspect="1"/>
            </p:cNvGrpSpPr>
            <p:nvPr/>
          </p:nvGrpSpPr>
          <p:grpSpPr>
            <a:xfrm>
              <a:off x="4286871" y="3980729"/>
              <a:ext cx="1499181" cy="1424482"/>
              <a:chOff x="4302505" y="4056004"/>
              <a:chExt cx="1996561" cy="1897076"/>
            </a:xfrm>
          </p:grpSpPr>
          <p:sp>
            <p:nvSpPr>
              <p:cNvPr id="30" name="Freeform 13">
                <a:extLst>
                  <a:ext uri="{FF2B5EF4-FFF2-40B4-BE49-F238E27FC236}">
                    <a16:creationId xmlns="" xmlns:a16="http://schemas.microsoft.com/office/drawing/2014/main" id="{529DA191-F1CF-A94D-97C1-82F72884D70F}"/>
                  </a:ext>
                </a:extLst>
              </p:cNvPr>
              <p:cNvSpPr>
                <a:spLocks/>
              </p:cNvSpPr>
              <p:nvPr/>
            </p:nvSpPr>
            <p:spPr bwMode="auto">
              <a:xfrm rot="20834457">
                <a:off x="4302505" y="4056004"/>
                <a:ext cx="1976241" cy="1897076"/>
              </a:xfrm>
              <a:custGeom>
                <a:avLst/>
                <a:gdLst>
                  <a:gd name="T0" fmla="*/ 132 w 1182"/>
                  <a:gd name="T1" fmla="*/ 88 h 1167"/>
                  <a:gd name="T2" fmla="*/ 117 w 1182"/>
                  <a:gd name="T3" fmla="*/ 49 h 1167"/>
                  <a:gd name="T4" fmla="*/ 83 w 1182"/>
                  <a:gd name="T5" fmla="*/ 6 h 1167"/>
                  <a:gd name="T6" fmla="*/ 21 w 1182"/>
                  <a:gd name="T7" fmla="*/ 15 h 1167"/>
                  <a:gd name="T8" fmla="*/ 2 w 1182"/>
                  <a:gd name="T9" fmla="*/ 78 h 1167"/>
                  <a:gd name="T10" fmla="*/ 10 w 1182"/>
                  <a:gd name="T11" fmla="*/ 133 h 1167"/>
                  <a:gd name="T12" fmla="*/ 42 w 1182"/>
                  <a:gd name="T13" fmla="*/ 229 h 1167"/>
                  <a:gd name="T14" fmla="*/ 57 w 1182"/>
                  <a:gd name="T15" fmla="*/ 356 h 1167"/>
                  <a:gd name="T16" fmla="*/ 81 w 1182"/>
                  <a:gd name="T17" fmla="*/ 488 h 1167"/>
                  <a:gd name="T18" fmla="*/ 112 w 1182"/>
                  <a:gd name="T19" fmla="*/ 637 h 1167"/>
                  <a:gd name="T20" fmla="*/ 162 w 1182"/>
                  <a:gd name="T21" fmla="*/ 747 h 1167"/>
                  <a:gd name="T22" fmla="*/ 275 w 1182"/>
                  <a:gd name="T23" fmla="*/ 824 h 1167"/>
                  <a:gd name="T24" fmla="*/ 419 w 1182"/>
                  <a:gd name="T25" fmla="*/ 898 h 1167"/>
                  <a:gd name="T26" fmla="*/ 567 w 1182"/>
                  <a:gd name="T27" fmla="*/ 978 h 1167"/>
                  <a:gd name="T28" fmla="*/ 717 w 1182"/>
                  <a:gd name="T29" fmla="*/ 1052 h 1167"/>
                  <a:gd name="T30" fmla="*/ 855 w 1182"/>
                  <a:gd name="T31" fmla="*/ 1125 h 1167"/>
                  <a:gd name="T32" fmla="*/ 962 w 1182"/>
                  <a:gd name="T33" fmla="*/ 1160 h 1167"/>
                  <a:gd name="T34" fmla="*/ 1050 w 1182"/>
                  <a:gd name="T35" fmla="*/ 1155 h 1167"/>
                  <a:gd name="T36" fmla="*/ 1077 w 1182"/>
                  <a:gd name="T37" fmla="*/ 1088 h 1167"/>
                  <a:gd name="T38" fmla="*/ 1092 w 1182"/>
                  <a:gd name="T39" fmla="*/ 1003 h 1167"/>
                  <a:gd name="T40" fmla="*/ 1115 w 1182"/>
                  <a:gd name="T41" fmla="*/ 918 h 1167"/>
                  <a:gd name="T42" fmla="*/ 1144 w 1182"/>
                  <a:gd name="T43" fmla="*/ 855 h 1167"/>
                  <a:gd name="T44" fmla="*/ 1182 w 1182"/>
                  <a:gd name="T45" fmla="*/ 792 h 11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82"/>
                  <a:gd name="T70" fmla="*/ 0 h 1167"/>
                  <a:gd name="T71" fmla="*/ 1182 w 1182"/>
                  <a:gd name="T72" fmla="*/ 1167 h 1167"/>
                  <a:gd name="connsiteX0" fmla="*/ 1117 w 10000"/>
                  <a:gd name="connsiteY0" fmla="*/ 906 h 10152"/>
                  <a:gd name="connsiteX1" fmla="*/ 990 w 10000"/>
                  <a:gd name="connsiteY1" fmla="*/ 572 h 10152"/>
                  <a:gd name="connsiteX2" fmla="*/ 702 w 10000"/>
                  <a:gd name="connsiteY2" fmla="*/ 203 h 10152"/>
                  <a:gd name="connsiteX3" fmla="*/ 212 w 10000"/>
                  <a:gd name="connsiteY3" fmla="*/ 103 h 10152"/>
                  <a:gd name="connsiteX4" fmla="*/ 17 w 10000"/>
                  <a:gd name="connsiteY4" fmla="*/ 820 h 10152"/>
                  <a:gd name="connsiteX5" fmla="*/ 85 w 10000"/>
                  <a:gd name="connsiteY5" fmla="*/ 1292 h 10152"/>
                  <a:gd name="connsiteX6" fmla="*/ 355 w 10000"/>
                  <a:gd name="connsiteY6" fmla="*/ 2114 h 10152"/>
                  <a:gd name="connsiteX7" fmla="*/ 482 w 10000"/>
                  <a:gd name="connsiteY7" fmla="*/ 3203 h 10152"/>
                  <a:gd name="connsiteX8" fmla="*/ 685 w 10000"/>
                  <a:gd name="connsiteY8" fmla="*/ 4334 h 10152"/>
                  <a:gd name="connsiteX9" fmla="*/ 948 w 10000"/>
                  <a:gd name="connsiteY9" fmla="*/ 5610 h 10152"/>
                  <a:gd name="connsiteX10" fmla="*/ 1371 w 10000"/>
                  <a:gd name="connsiteY10" fmla="*/ 6553 h 10152"/>
                  <a:gd name="connsiteX11" fmla="*/ 2327 w 10000"/>
                  <a:gd name="connsiteY11" fmla="*/ 7213 h 10152"/>
                  <a:gd name="connsiteX12" fmla="*/ 3545 w 10000"/>
                  <a:gd name="connsiteY12" fmla="*/ 7847 h 10152"/>
                  <a:gd name="connsiteX13" fmla="*/ 4797 w 10000"/>
                  <a:gd name="connsiteY13" fmla="*/ 8532 h 10152"/>
                  <a:gd name="connsiteX14" fmla="*/ 6066 w 10000"/>
                  <a:gd name="connsiteY14" fmla="*/ 9167 h 10152"/>
                  <a:gd name="connsiteX15" fmla="*/ 7234 w 10000"/>
                  <a:gd name="connsiteY15" fmla="*/ 9792 h 10152"/>
                  <a:gd name="connsiteX16" fmla="*/ 8139 w 10000"/>
                  <a:gd name="connsiteY16" fmla="*/ 10092 h 10152"/>
                  <a:gd name="connsiteX17" fmla="*/ 8883 w 10000"/>
                  <a:gd name="connsiteY17" fmla="*/ 10049 h 10152"/>
                  <a:gd name="connsiteX18" fmla="*/ 9112 w 10000"/>
                  <a:gd name="connsiteY18" fmla="*/ 9475 h 10152"/>
                  <a:gd name="connsiteX19" fmla="*/ 9239 w 10000"/>
                  <a:gd name="connsiteY19" fmla="*/ 8747 h 10152"/>
                  <a:gd name="connsiteX20" fmla="*/ 9433 w 10000"/>
                  <a:gd name="connsiteY20" fmla="*/ 8018 h 10152"/>
                  <a:gd name="connsiteX21" fmla="*/ 9679 w 10000"/>
                  <a:gd name="connsiteY21" fmla="*/ 7478 h 10152"/>
                  <a:gd name="connsiteX22" fmla="*/ 10000 w 10000"/>
                  <a:gd name="connsiteY22" fmla="*/ 6939 h 10152"/>
                  <a:gd name="connsiteX0" fmla="*/ 1117 w 10000"/>
                  <a:gd name="connsiteY0" fmla="*/ 933 h 10179"/>
                  <a:gd name="connsiteX1" fmla="*/ 990 w 10000"/>
                  <a:gd name="connsiteY1" fmla="*/ 599 h 10179"/>
                  <a:gd name="connsiteX2" fmla="*/ 813 w 10000"/>
                  <a:gd name="connsiteY2" fmla="*/ 78 h 10179"/>
                  <a:gd name="connsiteX3" fmla="*/ 212 w 10000"/>
                  <a:gd name="connsiteY3" fmla="*/ 130 h 10179"/>
                  <a:gd name="connsiteX4" fmla="*/ 17 w 10000"/>
                  <a:gd name="connsiteY4" fmla="*/ 847 h 10179"/>
                  <a:gd name="connsiteX5" fmla="*/ 85 w 10000"/>
                  <a:gd name="connsiteY5" fmla="*/ 1319 h 10179"/>
                  <a:gd name="connsiteX6" fmla="*/ 355 w 10000"/>
                  <a:gd name="connsiteY6" fmla="*/ 2141 h 10179"/>
                  <a:gd name="connsiteX7" fmla="*/ 482 w 10000"/>
                  <a:gd name="connsiteY7" fmla="*/ 3230 h 10179"/>
                  <a:gd name="connsiteX8" fmla="*/ 685 w 10000"/>
                  <a:gd name="connsiteY8" fmla="*/ 4361 h 10179"/>
                  <a:gd name="connsiteX9" fmla="*/ 948 w 10000"/>
                  <a:gd name="connsiteY9" fmla="*/ 5637 h 10179"/>
                  <a:gd name="connsiteX10" fmla="*/ 1371 w 10000"/>
                  <a:gd name="connsiteY10" fmla="*/ 6580 h 10179"/>
                  <a:gd name="connsiteX11" fmla="*/ 2327 w 10000"/>
                  <a:gd name="connsiteY11" fmla="*/ 7240 h 10179"/>
                  <a:gd name="connsiteX12" fmla="*/ 3545 w 10000"/>
                  <a:gd name="connsiteY12" fmla="*/ 7874 h 10179"/>
                  <a:gd name="connsiteX13" fmla="*/ 4797 w 10000"/>
                  <a:gd name="connsiteY13" fmla="*/ 8559 h 10179"/>
                  <a:gd name="connsiteX14" fmla="*/ 6066 w 10000"/>
                  <a:gd name="connsiteY14" fmla="*/ 9194 h 10179"/>
                  <a:gd name="connsiteX15" fmla="*/ 7234 w 10000"/>
                  <a:gd name="connsiteY15" fmla="*/ 9819 h 10179"/>
                  <a:gd name="connsiteX16" fmla="*/ 8139 w 10000"/>
                  <a:gd name="connsiteY16" fmla="*/ 10119 h 10179"/>
                  <a:gd name="connsiteX17" fmla="*/ 8883 w 10000"/>
                  <a:gd name="connsiteY17" fmla="*/ 10076 h 10179"/>
                  <a:gd name="connsiteX18" fmla="*/ 9112 w 10000"/>
                  <a:gd name="connsiteY18" fmla="*/ 9502 h 10179"/>
                  <a:gd name="connsiteX19" fmla="*/ 9239 w 10000"/>
                  <a:gd name="connsiteY19" fmla="*/ 8774 h 10179"/>
                  <a:gd name="connsiteX20" fmla="*/ 9433 w 10000"/>
                  <a:gd name="connsiteY20" fmla="*/ 8045 h 10179"/>
                  <a:gd name="connsiteX21" fmla="*/ 9679 w 10000"/>
                  <a:gd name="connsiteY21" fmla="*/ 7505 h 10179"/>
                  <a:gd name="connsiteX22" fmla="*/ 10000 w 10000"/>
                  <a:gd name="connsiteY22" fmla="*/ 6966 h 10179"/>
                  <a:gd name="connsiteX0" fmla="*/ 1117 w 10000"/>
                  <a:gd name="connsiteY0" fmla="*/ 931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8 w 10003"/>
                  <a:gd name="connsiteY0" fmla="*/ 1108 h 10211"/>
                  <a:gd name="connsiteX1" fmla="*/ 1118 w 10003"/>
                  <a:gd name="connsiteY1" fmla="*/ 561 h 10211"/>
                  <a:gd name="connsiteX2" fmla="*/ 816 w 10003"/>
                  <a:gd name="connsiteY2" fmla="*/ 110 h 10211"/>
                  <a:gd name="connsiteX3" fmla="*/ 215 w 10003"/>
                  <a:gd name="connsiteY3" fmla="*/ 162 h 10211"/>
                  <a:gd name="connsiteX4" fmla="*/ 20 w 10003"/>
                  <a:gd name="connsiteY4" fmla="*/ 879 h 10211"/>
                  <a:gd name="connsiteX5" fmla="*/ 88 w 10003"/>
                  <a:gd name="connsiteY5" fmla="*/ 1351 h 10211"/>
                  <a:gd name="connsiteX6" fmla="*/ 358 w 10003"/>
                  <a:gd name="connsiteY6" fmla="*/ 2173 h 10211"/>
                  <a:gd name="connsiteX7" fmla="*/ 485 w 10003"/>
                  <a:gd name="connsiteY7" fmla="*/ 3262 h 10211"/>
                  <a:gd name="connsiteX8" fmla="*/ 688 w 10003"/>
                  <a:gd name="connsiteY8" fmla="*/ 4393 h 10211"/>
                  <a:gd name="connsiteX9" fmla="*/ 951 w 10003"/>
                  <a:gd name="connsiteY9" fmla="*/ 5669 h 10211"/>
                  <a:gd name="connsiteX10" fmla="*/ 1374 w 10003"/>
                  <a:gd name="connsiteY10" fmla="*/ 6612 h 10211"/>
                  <a:gd name="connsiteX11" fmla="*/ 2330 w 10003"/>
                  <a:gd name="connsiteY11" fmla="*/ 7272 h 10211"/>
                  <a:gd name="connsiteX12" fmla="*/ 3548 w 10003"/>
                  <a:gd name="connsiteY12" fmla="*/ 7906 h 10211"/>
                  <a:gd name="connsiteX13" fmla="*/ 4800 w 10003"/>
                  <a:gd name="connsiteY13" fmla="*/ 8591 h 10211"/>
                  <a:gd name="connsiteX14" fmla="*/ 6069 w 10003"/>
                  <a:gd name="connsiteY14" fmla="*/ 9226 h 10211"/>
                  <a:gd name="connsiteX15" fmla="*/ 7237 w 10003"/>
                  <a:gd name="connsiteY15" fmla="*/ 9851 h 10211"/>
                  <a:gd name="connsiteX16" fmla="*/ 8142 w 10003"/>
                  <a:gd name="connsiteY16" fmla="*/ 10151 h 10211"/>
                  <a:gd name="connsiteX17" fmla="*/ 8886 w 10003"/>
                  <a:gd name="connsiteY17" fmla="*/ 10108 h 10211"/>
                  <a:gd name="connsiteX18" fmla="*/ 9115 w 10003"/>
                  <a:gd name="connsiteY18" fmla="*/ 9534 h 10211"/>
                  <a:gd name="connsiteX19" fmla="*/ 9242 w 10003"/>
                  <a:gd name="connsiteY19" fmla="*/ 8806 h 10211"/>
                  <a:gd name="connsiteX20" fmla="*/ 9436 w 10003"/>
                  <a:gd name="connsiteY20" fmla="*/ 8077 h 10211"/>
                  <a:gd name="connsiteX21" fmla="*/ 9682 w 10003"/>
                  <a:gd name="connsiteY21" fmla="*/ 7537 h 10211"/>
                  <a:gd name="connsiteX22" fmla="*/ 10003 w 10003"/>
                  <a:gd name="connsiteY22" fmla="*/ 6998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682 w 10176"/>
                  <a:gd name="connsiteY21" fmla="*/ 7537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506 w 10176"/>
                  <a:gd name="connsiteY20" fmla="*/ 8203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811 w 10176"/>
                  <a:gd name="connsiteY20" fmla="*/ 7668 h 10211"/>
                  <a:gd name="connsiteX21" fmla="*/ 10176 w 10176"/>
                  <a:gd name="connsiteY21"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811 w 10176"/>
                  <a:gd name="connsiteY19" fmla="*/ 7668 h 10240"/>
                  <a:gd name="connsiteX20" fmla="*/ 10176 w 10176"/>
                  <a:gd name="connsiteY20" fmla="*/ 7072 h 10240"/>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491 w 10176"/>
                  <a:gd name="connsiteY19" fmla="*/ 8206 h 10240"/>
                  <a:gd name="connsiteX20" fmla="*/ 10176 w 10176"/>
                  <a:gd name="connsiteY20" fmla="*/ 7072 h 10240"/>
                  <a:gd name="connsiteX0" fmla="*/ 1148 w 10135"/>
                  <a:gd name="connsiteY0" fmla="*/ 1108 h 10240"/>
                  <a:gd name="connsiteX1" fmla="*/ 1118 w 10135"/>
                  <a:gd name="connsiteY1" fmla="*/ 561 h 10240"/>
                  <a:gd name="connsiteX2" fmla="*/ 816 w 10135"/>
                  <a:gd name="connsiteY2" fmla="*/ 110 h 10240"/>
                  <a:gd name="connsiteX3" fmla="*/ 215 w 10135"/>
                  <a:gd name="connsiteY3" fmla="*/ 162 h 10240"/>
                  <a:gd name="connsiteX4" fmla="*/ 20 w 10135"/>
                  <a:gd name="connsiteY4" fmla="*/ 879 h 10240"/>
                  <a:gd name="connsiteX5" fmla="*/ 88 w 10135"/>
                  <a:gd name="connsiteY5" fmla="*/ 1351 h 10240"/>
                  <a:gd name="connsiteX6" fmla="*/ 358 w 10135"/>
                  <a:gd name="connsiteY6" fmla="*/ 2173 h 10240"/>
                  <a:gd name="connsiteX7" fmla="*/ 485 w 10135"/>
                  <a:gd name="connsiteY7" fmla="*/ 3262 h 10240"/>
                  <a:gd name="connsiteX8" fmla="*/ 688 w 10135"/>
                  <a:gd name="connsiteY8" fmla="*/ 4393 h 10240"/>
                  <a:gd name="connsiteX9" fmla="*/ 951 w 10135"/>
                  <a:gd name="connsiteY9" fmla="*/ 5669 h 10240"/>
                  <a:gd name="connsiteX10" fmla="*/ 1374 w 10135"/>
                  <a:gd name="connsiteY10" fmla="*/ 6612 h 10240"/>
                  <a:gd name="connsiteX11" fmla="*/ 2330 w 10135"/>
                  <a:gd name="connsiteY11" fmla="*/ 7272 h 10240"/>
                  <a:gd name="connsiteX12" fmla="*/ 3548 w 10135"/>
                  <a:gd name="connsiteY12" fmla="*/ 7906 h 10240"/>
                  <a:gd name="connsiteX13" fmla="*/ 4800 w 10135"/>
                  <a:gd name="connsiteY13" fmla="*/ 8591 h 10240"/>
                  <a:gd name="connsiteX14" fmla="*/ 6069 w 10135"/>
                  <a:gd name="connsiteY14" fmla="*/ 9226 h 10240"/>
                  <a:gd name="connsiteX15" fmla="*/ 7237 w 10135"/>
                  <a:gd name="connsiteY15" fmla="*/ 9851 h 10240"/>
                  <a:gd name="connsiteX16" fmla="*/ 8142 w 10135"/>
                  <a:gd name="connsiteY16" fmla="*/ 10151 h 10240"/>
                  <a:gd name="connsiteX17" fmla="*/ 8886 w 10135"/>
                  <a:gd name="connsiteY17" fmla="*/ 10108 h 10240"/>
                  <a:gd name="connsiteX18" fmla="*/ 9228 w 10135"/>
                  <a:gd name="connsiteY18" fmla="*/ 9362 h 10240"/>
                  <a:gd name="connsiteX19" fmla="*/ 9491 w 10135"/>
                  <a:gd name="connsiteY19" fmla="*/ 8206 h 10240"/>
                  <a:gd name="connsiteX20" fmla="*/ 10135 w 10135"/>
                  <a:gd name="connsiteY20" fmla="*/ 7089 h 1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35" h="10240">
                    <a:moveTo>
                      <a:pt x="1148" y="1108"/>
                    </a:moveTo>
                    <a:cubicBezTo>
                      <a:pt x="1131" y="1057"/>
                      <a:pt x="1173" y="727"/>
                      <a:pt x="1118" y="561"/>
                    </a:cubicBezTo>
                    <a:cubicBezTo>
                      <a:pt x="1063" y="395"/>
                      <a:pt x="966" y="176"/>
                      <a:pt x="816" y="110"/>
                    </a:cubicBezTo>
                    <a:cubicBezTo>
                      <a:pt x="666" y="44"/>
                      <a:pt x="430" y="0"/>
                      <a:pt x="215" y="162"/>
                    </a:cubicBezTo>
                    <a:cubicBezTo>
                      <a:pt x="0" y="324"/>
                      <a:pt x="37" y="708"/>
                      <a:pt x="20" y="879"/>
                    </a:cubicBezTo>
                    <a:cubicBezTo>
                      <a:pt x="3" y="1051"/>
                      <a:pt x="28" y="1136"/>
                      <a:pt x="88" y="1351"/>
                    </a:cubicBezTo>
                    <a:cubicBezTo>
                      <a:pt x="147" y="1565"/>
                      <a:pt x="291" y="1856"/>
                      <a:pt x="358" y="2173"/>
                    </a:cubicBezTo>
                    <a:cubicBezTo>
                      <a:pt x="426" y="2490"/>
                      <a:pt x="434" y="2893"/>
                      <a:pt x="485" y="3262"/>
                    </a:cubicBezTo>
                    <a:cubicBezTo>
                      <a:pt x="536" y="3630"/>
                      <a:pt x="612" y="3990"/>
                      <a:pt x="688" y="4393"/>
                    </a:cubicBezTo>
                    <a:cubicBezTo>
                      <a:pt x="764" y="4795"/>
                      <a:pt x="832" y="5301"/>
                      <a:pt x="951" y="5669"/>
                    </a:cubicBezTo>
                    <a:cubicBezTo>
                      <a:pt x="1069" y="6038"/>
                      <a:pt x="1145" y="6346"/>
                      <a:pt x="1374" y="6612"/>
                    </a:cubicBezTo>
                    <a:cubicBezTo>
                      <a:pt x="1602" y="6878"/>
                      <a:pt x="1966" y="7058"/>
                      <a:pt x="2330" y="7272"/>
                    </a:cubicBezTo>
                    <a:cubicBezTo>
                      <a:pt x="2693" y="7486"/>
                      <a:pt x="3133" y="7683"/>
                      <a:pt x="3548" y="7906"/>
                    </a:cubicBezTo>
                    <a:cubicBezTo>
                      <a:pt x="3962" y="8129"/>
                      <a:pt x="4377" y="8369"/>
                      <a:pt x="4800" y="8591"/>
                    </a:cubicBezTo>
                    <a:cubicBezTo>
                      <a:pt x="5223" y="8814"/>
                      <a:pt x="5663" y="9020"/>
                      <a:pt x="6069" y="9226"/>
                    </a:cubicBezTo>
                    <a:cubicBezTo>
                      <a:pt x="6475" y="9431"/>
                      <a:pt x="6890" y="9697"/>
                      <a:pt x="7237" y="9851"/>
                    </a:cubicBezTo>
                    <a:cubicBezTo>
                      <a:pt x="7583" y="10005"/>
                      <a:pt x="7871" y="10108"/>
                      <a:pt x="8142" y="10151"/>
                    </a:cubicBezTo>
                    <a:cubicBezTo>
                      <a:pt x="8412" y="10194"/>
                      <a:pt x="8705" y="10240"/>
                      <a:pt x="8886" y="10108"/>
                    </a:cubicBezTo>
                    <a:cubicBezTo>
                      <a:pt x="9067" y="9976"/>
                      <a:pt x="9127" y="9679"/>
                      <a:pt x="9228" y="9362"/>
                    </a:cubicBezTo>
                    <a:cubicBezTo>
                      <a:pt x="9329" y="9045"/>
                      <a:pt x="9314" y="8616"/>
                      <a:pt x="9491" y="8206"/>
                    </a:cubicBezTo>
                    <a:cubicBezTo>
                      <a:pt x="9603" y="8018"/>
                      <a:pt x="10067" y="7200"/>
                      <a:pt x="10135" y="7089"/>
                    </a:cubicBezTo>
                  </a:path>
                </a:pathLst>
              </a:custGeom>
              <a:noFill/>
              <a:ln w="12700" cap="flat" cmpd="sng">
                <a:solidFill>
                  <a:srgbClr val="FF0000"/>
                </a:solidFill>
                <a:prstDash val="solid"/>
                <a:round/>
                <a:headEnd type="none" w="sm" len="sm"/>
                <a:tailEnd type="none" w="sm" len="sm"/>
              </a:ln>
            </p:spPr>
            <p:txBody>
              <a:bodyPr/>
              <a:lstStyle/>
              <a:p>
                <a:endParaRPr lang="el-GR" dirty="0"/>
              </a:p>
            </p:txBody>
          </p:sp>
          <p:grpSp>
            <p:nvGrpSpPr>
              <p:cNvPr id="31" name="Group 41">
                <a:extLst>
                  <a:ext uri="{FF2B5EF4-FFF2-40B4-BE49-F238E27FC236}">
                    <a16:creationId xmlns="" xmlns:a16="http://schemas.microsoft.com/office/drawing/2014/main" id="{6D5F26B2-9B99-8F4B-A279-65414EC82312}"/>
                  </a:ext>
                </a:extLst>
              </p:cNvPr>
              <p:cNvGrpSpPr>
                <a:grpSpLocks/>
              </p:cNvGrpSpPr>
              <p:nvPr/>
            </p:nvGrpSpPr>
            <p:grpSpPr bwMode="auto">
              <a:xfrm rot="342526">
                <a:off x="6016189" y="5084737"/>
                <a:ext cx="282877" cy="469191"/>
                <a:chOff x="5122" y="2816"/>
                <a:chExt cx="304" cy="448"/>
              </a:xfrm>
            </p:grpSpPr>
            <p:sp>
              <p:nvSpPr>
                <p:cNvPr id="35" name="Freeform 39">
                  <a:extLst>
                    <a:ext uri="{FF2B5EF4-FFF2-40B4-BE49-F238E27FC236}">
                      <a16:creationId xmlns="" xmlns:a16="http://schemas.microsoft.com/office/drawing/2014/main" id="{391EB5CA-89AC-2042-9F27-09E268A6A2E4}"/>
                    </a:ext>
                  </a:extLst>
                </p:cNvPr>
                <p:cNvSpPr>
                  <a:spLocks/>
                </p:cNvSpPr>
                <p:nvPr/>
              </p:nvSpPr>
              <p:spPr bwMode="auto">
                <a:xfrm rot="863089">
                  <a:off x="5259" y="2816"/>
                  <a:ext cx="167" cy="225"/>
                </a:xfrm>
                <a:custGeom>
                  <a:avLst/>
                  <a:gdLst>
                    <a:gd name="T0" fmla="*/ 118 w 167"/>
                    <a:gd name="T1" fmla="*/ 224 h 225"/>
                    <a:gd name="T2" fmla="*/ 136 w 167"/>
                    <a:gd name="T3" fmla="*/ 197 h 225"/>
                    <a:gd name="T4" fmla="*/ 145 w 167"/>
                    <a:gd name="T5" fmla="*/ 177 h 225"/>
                    <a:gd name="T6" fmla="*/ 152 w 167"/>
                    <a:gd name="T7" fmla="*/ 163 h 225"/>
                    <a:gd name="T8" fmla="*/ 163 w 167"/>
                    <a:gd name="T9" fmla="*/ 107 h 225"/>
                    <a:gd name="T10" fmla="*/ 166 w 167"/>
                    <a:gd name="T11" fmla="*/ 34 h 225"/>
                    <a:gd name="T12" fmla="*/ 163 w 167"/>
                    <a:gd name="T13" fmla="*/ 16 h 225"/>
                    <a:gd name="T14" fmla="*/ 154 w 167"/>
                    <a:gd name="T15" fmla="*/ 5 h 225"/>
                    <a:gd name="T16" fmla="*/ 141 w 167"/>
                    <a:gd name="T17" fmla="*/ 0 h 225"/>
                    <a:gd name="T18" fmla="*/ 127 w 167"/>
                    <a:gd name="T19" fmla="*/ 14 h 225"/>
                    <a:gd name="T20" fmla="*/ 118 w 167"/>
                    <a:gd name="T21" fmla="*/ 39 h 225"/>
                    <a:gd name="T22" fmla="*/ 111 w 167"/>
                    <a:gd name="T23" fmla="*/ 57 h 225"/>
                    <a:gd name="T24" fmla="*/ 93 w 167"/>
                    <a:gd name="T25" fmla="*/ 80 h 225"/>
                    <a:gd name="T26" fmla="*/ 73 w 167"/>
                    <a:gd name="T27" fmla="*/ 93 h 225"/>
                    <a:gd name="T28" fmla="*/ 39 w 167"/>
                    <a:gd name="T29" fmla="*/ 116 h 225"/>
                    <a:gd name="T30" fmla="*/ 21 w 167"/>
                    <a:gd name="T31" fmla="*/ 125 h 225"/>
                    <a:gd name="T32" fmla="*/ 12 w 167"/>
                    <a:gd name="T33" fmla="*/ 138 h 225"/>
                    <a:gd name="T34" fmla="*/ 0 w 167"/>
                    <a:gd name="T35" fmla="*/ 168 h 225"/>
                    <a:gd name="T36" fmla="*/ 9 w 167"/>
                    <a:gd name="T37" fmla="*/ 172 h 225"/>
                    <a:gd name="T38" fmla="*/ 23 w 167"/>
                    <a:gd name="T39" fmla="*/ 172 h 225"/>
                    <a:gd name="T40" fmla="*/ 62 w 167"/>
                    <a:gd name="T41" fmla="*/ 159 h 225"/>
                    <a:gd name="T42" fmla="*/ 75 w 167"/>
                    <a:gd name="T43" fmla="*/ 152 h 225"/>
                    <a:gd name="T44" fmla="*/ 89 w 167"/>
                    <a:gd name="T45" fmla="*/ 152 h 225"/>
                    <a:gd name="T46" fmla="*/ 98 w 167"/>
                    <a:gd name="T47" fmla="*/ 161 h 225"/>
                    <a:gd name="T48" fmla="*/ 105 w 167"/>
                    <a:gd name="T49" fmla="*/ 197 h 225"/>
                    <a:gd name="T50" fmla="*/ 111 w 167"/>
                    <a:gd name="T51" fmla="*/ 213 h 225"/>
                    <a:gd name="T52" fmla="*/ 118 w 167"/>
                    <a:gd name="T53" fmla="*/ 224 h 2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
                    <a:gd name="T82" fmla="*/ 0 h 225"/>
                    <a:gd name="T83" fmla="*/ 167 w 167"/>
                    <a:gd name="T84" fmla="*/ 225 h 2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 h="225">
                      <a:moveTo>
                        <a:pt x="118" y="224"/>
                      </a:moveTo>
                      <a:lnTo>
                        <a:pt x="136" y="197"/>
                      </a:lnTo>
                      <a:lnTo>
                        <a:pt x="145" y="177"/>
                      </a:lnTo>
                      <a:lnTo>
                        <a:pt x="152" y="163"/>
                      </a:lnTo>
                      <a:lnTo>
                        <a:pt x="163" y="107"/>
                      </a:lnTo>
                      <a:lnTo>
                        <a:pt x="166" y="34"/>
                      </a:lnTo>
                      <a:lnTo>
                        <a:pt x="163" y="16"/>
                      </a:lnTo>
                      <a:lnTo>
                        <a:pt x="154" y="5"/>
                      </a:lnTo>
                      <a:lnTo>
                        <a:pt x="141" y="0"/>
                      </a:lnTo>
                      <a:lnTo>
                        <a:pt x="127" y="14"/>
                      </a:lnTo>
                      <a:lnTo>
                        <a:pt x="118" y="39"/>
                      </a:lnTo>
                      <a:lnTo>
                        <a:pt x="111" y="57"/>
                      </a:lnTo>
                      <a:lnTo>
                        <a:pt x="93" y="80"/>
                      </a:lnTo>
                      <a:lnTo>
                        <a:pt x="73" y="93"/>
                      </a:lnTo>
                      <a:lnTo>
                        <a:pt x="39" y="116"/>
                      </a:lnTo>
                      <a:lnTo>
                        <a:pt x="21" y="125"/>
                      </a:lnTo>
                      <a:lnTo>
                        <a:pt x="12" y="138"/>
                      </a:lnTo>
                      <a:lnTo>
                        <a:pt x="0" y="168"/>
                      </a:lnTo>
                      <a:lnTo>
                        <a:pt x="9" y="172"/>
                      </a:lnTo>
                      <a:lnTo>
                        <a:pt x="23" y="172"/>
                      </a:lnTo>
                      <a:lnTo>
                        <a:pt x="62" y="159"/>
                      </a:lnTo>
                      <a:lnTo>
                        <a:pt x="75" y="152"/>
                      </a:lnTo>
                      <a:lnTo>
                        <a:pt x="89" y="152"/>
                      </a:lnTo>
                      <a:lnTo>
                        <a:pt x="98" y="161"/>
                      </a:lnTo>
                      <a:lnTo>
                        <a:pt x="105" y="197"/>
                      </a:lnTo>
                      <a:lnTo>
                        <a:pt x="111" y="213"/>
                      </a:lnTo>
                      <a:lnTo>
                        <a:pt x="118" y="224"/>
                      </a:lnTo>
                    </a:path>
                  </a:pathLst>
                </a:custGeom>
                <a:noFill/>
                <a:ln w="12700" cap="rnd" cmpd="sng">
                  <a:solidFill>
                    <a:srgbClr val="FF0000"/>
                  </a:solidFill>
                  <a:prstDash val="solid"/>
                  <a:round/>
                  <a:headEnd/>
                  <a:tailEnd/>
                </a:ln>
              </p:spPr>
              <p:txBody>
                <a:bodyPr/>
                <a:lstStyle/>
                <a:p>
                  <a:endParaRPr lang="el-GR" dirty="0"/>
                </a:p>
              </p:txBody>
            </p:sp>
            <p:sp>
              <p:nvSpPr>
                <p:cNvPr id="36" name="Freeform 40">
                  <a:extLst>
                    <a:ext uri="{FF2B5EF4-FFF2-40B4-BE49-F238E27FC236}">
                      <a16:creationId xmlns="" xmlns:a16="http://schemas.microsoft.com/office/drawing/2014/main" id="{572CA5EF-2AD0-4C48-9872-729A7B44E84E}"/>
                    </a:ext>
                  </a:extLst>
                </p:cNvPr>
                <p:cNvSpPr>
                  <a:spLocks/>
                </p:cNvSpPr>
                <p:nvPr/>
              </p:nvSpPr>
              <p:spPr bwMode="auto">
                <a:xfrm rot="863089">
                  <a:off x="5122" y="2948"/>
                  <a:ext cx="193" cy="316"/>
                </a:xfrm>
                <a:custGeom>
                  <a:avLst/>
                  <a:gdLst>
                    <a:gd name="T0" fmla="*/ 111 w 230"/>
                    <a:gd name="T1" fmla="*/ 16 h 316"/>
                    <a:gd name="T2" fmla="*/ 80 w 230"/>
                    <a:gd name="T3" fmla="*/ 72 h 316"/>
                    <a:gd name="T4" fmla="*/ 62 w 230"/>
                    <a:gd name="T5" fmla="*/ 111 h 316"/>
                    <a:gd name="T6" fmla="*/ 19 w 230"/>
                    <a:gd name="T7" fmla="*/ 197 h 316"/>
                    <a:gd name="T8" fmla="*/ 5 w 230"/>
                    <a:gd name="T9" fmla="*/ 251 h 316"/>
                    <a:gd name="T10" fmla="*/ 0 w 230"/>
                    <a:gd name="T11" fmla="*/ 285 h 316"/>
                    <a:gd name="T12" fmla="*/ 5 w 230"/>
                    <a:gd name="T13" fmla="*/ 301 h 316"/>
                    <a:gd name="T14" fmla="*/ 12 w 230"/>
                    <a:gd name="T15" fmla="*/ 310 h 316"/>
                    <a:gd name="T16" fmla="*/ 23 w 230"/>
                    <a:gd name="T17" fmla="*/ 315 h 316"/>
                    <a:gd name="T18" fmla="*/ 41 w 230"/>
                    <a:gd name="T19" fmla="*/ 315 h 316"/>
                    <a:gd name="T20" fmla="*/ 62 w 230"/>
                    <a:gd name="T21" fmla="*/ 299 h 316"/>
                    <a:gd name="T22" fmla="*/ 98 w 230"/>
                    <a:gd name="T23" fmla="*/ 269 h 316"/>
                    <a:gd name="T24" fmla="*/ 116 w 230"/>
                    <a:gd name="T25" fmla="*/ 249 h 316"/>
                    <a:gd name="T26" fmla="*/ 141 w 230"/>
                    <a:gd name="T27" fmla="*/ 213 h 316"/>
                    <a:gd name="T28" fmla="*/ 168 w 230"/>
                    <a:gd name="T29" fmla="*/ 172 h 316"/>
                    <a:gd name="T30" fmla="*/ 229 w 230"/>
                    <a:gd name="T31" fmla="*/ 72 h 316"/>
                    <a:gd name="T32" fmla="*/ 222 w 230"/>
                    <a:gd name="T33" fmla="*/ 61 h 316"/>
                    <a:gd name="T34" fmla="*/ 216 w 230"/>
                    <a:gd name="T35" fmla="*/ 45 h 316"/>
                    <a:gd name="T36" fmla="*/ 209 w 230"/>
                    <a:gd name="T37" fmla="*/ 9 h 316"/>
                    <a:gd name="T38" fmla="*/ 200 w 230"/>
                    <a:gd name="T39" fmla="*/ 0 h 316"/>
                    <a:gd name="T40" fmla="*/ 186 w 230"/>
                    <a:gd name="T41" fmla="*/ 0 h 316"/>
                    <a:gd name="T42" fmla="*/ 173 w 230"/>
                    <a:gd name="T43" fmla="*/ 7 h 316"/>
                    <a:gd name="T44" fmla="*/ 134 w 230"/>
                    <a:gd name="T45" fmla="*/ 20 h 316"/>
                    <a:gd name="T46" fmla="*/ 120 w 230"/>
                    <a:gd name="T47" fmla="*/ 20 h 316"/>
                    <a:gd name="T48" fmla="*/ 111 w 230"/>
                    <a:gd name="T49" fmla="*/ 16 h 3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0"/>
                    <a:gd name="T76" fmla="*/ 0 h 316"/>
                    <a:gd name="T77" fmla="*/ 230 w 230"/>
                    <a:gd name="T78" fmla="*/ 316 h 3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0" h="316">
                      <a:moveTo>
                        <a:pt x="111" y="16"/>
                      </a:moveTo>
                      <a:lnTo>
                        <a:pt x="80" y="72"/>
                      </a:lnTo>
                      <a:lnTo>
                        <a:pt x="62" y="111"/>
                      </a:lnTo>
                      <a:lnTo>
                        <a:pt x="19" y="197"/>
                      </a:lnTo>
                      <a:lnTo>
                        <a:pt x="5" y="251"/>
                      </a:lnTo>
                      <a:lnTo>
                        <a:pt x="0" y="285"/>
                      </a:lnTo>
                      <a:lnTo>
                        <a:pt x="5" y="301"/>
                      </a:lnTo>
                      <a:lnTo>
                        <a:pt x="12" y="310"/>
                      </a:lnTo>
                      <a:lnTo>
                        <a:pt x="23" y="315"/>
                      </a:lnTo>
                      <a:lnTo>
                        <a:pt x="41" y="315"/>
                      </a:lnTo>
                      <a:lnTo>
                        <a:pt x="62" y="299"/>
                      </a:lnTo>
                      <a:lnTo>
                        <a:pt x="98" y="269"/>
                      </a:lnTo>
                      <a:lnTo>
                        <a:pt x="116" y="249"/>
                      </a:lnTo>
                      <a:lnTo>
                        <a:pt x="141" y="213"/>
                      </a:lnTo>
                      <a:lnTo>
                        <a:pt x="168" y="172"/>
                      </a:lnTo>
                      <a:lnTo>
                        <a:pt x="229" y="72"/>
                      </a:lnTo>
                      <a:lnTo>
                        <a:pt x="222" y="61"/>
                      </a:lnTo>
                      <a:lnTo>
                        <a:pt x="216" y="45"/>
                      </a:lnTo>
                      <a:lnTo>
                        <a:pt x="209" y="9"/>
                      </a:lnTo>
                      <a:lnTo>
                        <a:pt x="200" y="0"/>
                      </a:lnTo>
                      <a:lnTo>
                        <a:pt x="186" y="0"/>
                      </a:lnTo>
                      <a:lnTo>
                        <a:pt x="173" y="7"/>
                      </a:lnTo>
                      <a:lnTo>
                        <a:pt x="134" y="20"/>
                      </a:lnTo>
                      <a:lnTo>
                        <a:pt x="120" y="20"/>
                      </a:lnTo>
                      <a:lnTo>
                        <a:pt x="111" y="16"/>
                      </a:lnTo>
                    </a:path>
                  </a:pathLst>
                </a:custGeom>
                <a:noFill/>
                <a:ln w="12700" cap="rnd" cmpd="sng">
                  <a:solidFill>
                    <a:srgbClr val="FF0000"/>
                  </a:solidFill>
                  <a:prstDash val="solid"/>
                  <a:round/>
                  <a:headEnd/>
                  <a:tailEnd/>
                </a:ln>
              </p:spPr>
              <p:txBody>
                <a:bodyPr/>
                <a:lstStyle/>
                <a:p>
                  <a:endParaRPr lang="el-GR"/>
                </a:p>
              </p:txBody>
            </p:sp>
          </p:grpSp>
          <p:grpSp>
            <p:nvGrpSpPr>
              <p:cNvPr id="32" name="Group 42">
                <a:extLst>
                  <a:ext uri="{FF2B5EF4-FFF2-40B4-BE49-F238E27FC236}">
                    <a16:creationId xmlns="" xmlns:a16="http://schemas.microsoft.com/office/drawing/2014/main" id="{653663A4-1E24-FC4C-BE52-2FC1055E7E48}"/>
                  </a:ext>
                </a:extLst>
              </p:cNvPr>
              <p:cNvGrpSpPr/>
              <p:nvPr/>
            </p:nvGrpSpPr>
            <p:grpSpPr>
              <a:xfrm rot="21115886">
                <a:off x="5474281" y="4997594"/>
                <a:ext cx="381607" cy="499106"/>
                <a:chOff x="6919680" y="4587410"/>
                <a:chExt cx="561975" cy="735013"/>
              </a:xfrm>
            </p:grpSpPr>
            <p:sp>
              <p:nvSpPr>
                <p:cNvPr id="33" name="Freeform 46">
                  <a:extLst>
                    <a:ext uri="{FF2B5EF4-FFF2-40B4-BE49-F238E27FC236}">
                      <a16:creationId xmlns="" xmlns:a16="http://schemas.microsoft.com/office/drawing/2014/main" id="{A2EEEC15-FAD6-8443-A7C2-E85C994AB4E7}"/>
                    </a:ext>
                  </a:extLst>
                </p:cNvPr>
                <p:cNvSpPr>
                  <a:spLocks/>
                </p:cNvSpPr>
                <p:nvPr/>
              </p:nvSpPr>
              <p:spPr bwMode="auto">
                <a:xfrm>
                  <a:off x="7133992" y="4587410"/>
                  <a:ext cx="347663" cy="323850"/>
                </a:xfrm>
                <a:custGeom>
                  <a:avLst/>
                  <a:gdLst>
                    <a:gd name="T0" fmla="*/ 0 w 246"/>
                    <a:gd name="T1" fmla="*/ 2147483647 h 204"/>
                    <a:gd name="T2" fmla="*/ 2147483647 w 246"/>
                    <a:gd name="T3" fmla="*/ 2147483647 h 204"/>
                    <a:gd name="T4" fmla="*/ 2147483647 w 246"/>
                    <a:gd name="T5" fmla="*/ 2147483647 h 204"/>
                    <a:gd name="T6" fmla="*/ 2147483647 w 246"/>
                    <a:gd name="T7" fmla="*/ 2147483647 h 204"/>
                    <a:gd name="T8" fmla="*/ 2147483647 w 246"/>
                    <a:gd name="T9" fmla="*/ 0 h 204"/>
                    <a:gd name="T10" fmla="*/ 2147483647 w 246"/>
                    <a:gd name="T11" fmla="*/ 2147483647 h 204"/>
                    <a:gd name="T12" fmla="*/ 2147483647 w 246"/>
                    <a:gd name="T13" fmla="*/ 2147483647 h 204"/>
                    <a:gd name="T14" fmla="*/ 2147483647 w 246"/>
                    <a:gd name="T15" fmla="*/ 2147483647 h 204"/>
                    <a:gd name="T16" fmla="*/ 2147483647 w 246"/>
                    <a:gd name="T17" fmla="*/ 2147483647 h 204"/>
                    <a:gd name="T18" fmla="*/ 2147483647 w 246"/>
                    <a:gd name="T19" fmla="*/ 2147483647 h 204"/>
                    <a:gd name="T20" fmla="*/ 2147483647 w 246"/>
                    <a:gd name="T21" fmla="*/ 2147483647 h 204"/>
                    <a:gd name="T22" fmla="*/ 2147483647 w 246"/>
                    <a:gd name="T23" fmla="*/ 2147483647 h 204"/>
                    <a:gd name="T24" fmla="*/ 2147483647 w 246"/>
                    <a:gd name="T25" fmla="*/ 2147483647 h 204"/>
                    <a:gd name="T26" fmla="*/ 2147483647 w 246"/>
                    <a:gd name="T27" fmla="*/ 2147483647 h 204"/>
                    <a:gd name="T28" fmla="*/ 2147483647 w 246"/>
                    <a:gd name="T29" fmla="*/ 2147483647 h 204"/>
                    <a:gd name="T30" fmla="*/ 2147483647 w 246"/>
                    <a:gd name="T31" fmla="*/ 2147483647 h 204"/>
                    <a:gd name="T32" fmla="*/ 2147483647 w 246"/>
                    <a:gd name="T33" fmla="*/ 2147483647 h 204"/>
                    <a:gd name="T34" fmla="*/ 2147483647 w 246"/>
                    <a:gd name="T35" fmla="*/ 2147483647 h 204"/>
                    <a:gd name="T36" fmla="*/ 2147483647 w 246"/>
                    <a:gd name="T37" fmla="*/ 2147483647 h 204"/>
                    <a:gd name="T38" fmla="*/ 2147483647 w 246"/>
                    <a:gd name="T39" fmla="*/ 2147483647 h 204"/>
                    <a:gd name="T40" fmla="*/ 2147483647 w 246"/>
                    <a:gd name="T41" fmla="*/ 2147483647 h 204"/>
                    <a:gd name="T42" fmla="*/ 2147483647 w 246"/>
                    <a:gd name="T43" fmla="*/ 2147483647 h 204"/>
                    <a:gd name="T44" fmla="*/ 2147483647 w 246"/>
                    <a:gd name="T45" fmla="*/ 2147483647 h 204"/>
                    <a:gd name="T46" fmla="*/ 2147483647 w 246"/>
                    <a:gd name="T47" fmla="*/ 2147483647 h 204"/>
                    <a:gd name="T48" fmla="*/ 2147483647 w 246"/>
                    <a:gd name="T49" fmla="*/ 2147483647 h 204"/>
                    <a:gd name="T50" fmla="*/ 2147483647 w 246"/>
                    <a:gd name="T51" fmla="*/ 2147483647 h 204"/>
                    <a:gd name="T52" fmla="*/ 2147483647 w 246"/>
                    <a:gd name="T53" fmla="*/ 2147483647 h 204"/>
                    <a:gd name="T54" fmla="*/ 2147483647 w 246"/>
                    <a:gd name="T55" fmla="*/ 2147483647 h 204"/>
                    <a:gd name="T56" fmla="*/ 2147483647 w 246"/>
                    <a:gd name="T57" fmla="*/ 2147483647 h 204"/>
                    <a:gd name="T58" fmla="*/ 2147483647 w 246"/>
                    <a:gd name="T59" fmla="*/ 2147483647 h 204"/>
                    <a:gd name="T60" fmla="*/ 0 w 246"/>
                    <a:gd name="T61" fmla="*/ 2147483647 h 20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6"/>
                    <a:gd name="T94" fmla="*/ 0 h 204"/>
                    <a:gd name="T95" fmla="*/ 246 w 246"/>
                    <a:gd name="T96" fmla="*/ 204 h 20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6" h="204">
                      <a:moveTo>
                        <a:pt x="0" y="124"/>
                      </a:moveTo>
                      <a:lnTo>
                        <a:pt x="9" y="81"/>
                      </a:lnTo>
                      <a:lnTo>
                        <a:pt x="14" y="45"/>
                      </a:lnTo>
                      <a:lnTo>
                        <a:pt x="23" y="25"/>
                      </a:lnTo>
                      <a:lnTo>
                        <a:pt x="45" y="0"/>
                      </a:lnTo>
                      <a:lnTo>
                        <a:pt x="73" y="6"/>
                      </a:lnTo>
                      <a:lnTo>
                        <a:pt x="77" y="20"/>
                      </a:lnTo>
                      <a:lnTo>
                        <a:pt x="48" y="61"/>
                      </a:lnTo>
                      <a:lnTo>
                        <a:pt x="77" y="20"/>
                      </a:lnTo>
                      <a:lnTo>
                        <a:pt x="89" y="13"/>
                      </a:lnTo>
                      <a:lnTo>
                        <a:pt x="100" y="11"/>
                      </a:lnTo>
                      <a:lnTo>
                        <a:pt x="120" y="18"/>
                      </a:lnTo>
                      <a:lnTo>
                        <a:pt x="152" y="38"/>
                      </a:lnTo>
                      <a:lnTo>
                        <a:pt x="159" y="63"/>
                      </a:lnTo>
                      <a:lnTo>
                        <a:pt x="152" y="83"/>
                      </a:lnTo>
                      <a:lnTo>
                        <a:pt x="138" y="106"/>
                      </a:lnTo>
                      <a:lnTo>
                        <a:pt x="152" y="83"/>
                      </a:lnTo>
                      <a:lnTo>
                        <a:pt x="159" y="63"/>
                      </a:lnTo>
                      <a:lnTo>
                        <a:pt x="172" y="56"/>
                      </a:lnTo>
                      <a:lnTo>
                        <a:pt x="199" y="59"/>
                      </a:lnTo>
                      <a:lnTo>
                        <a:pt x="220" y="65"/>
                      </a:lnTo>
                      <a:lnTo>
                        <a:pt x="240" y="74"/>
                      </a:lnTo>
                      <a:lnTo>
                        <a:pt x="245" y="88"/>
                      </a:lnTo>
                      <a:lnTo>
                        <a:pt x="242" y="124"/>
                      </a:lnTo>
                      <a:lnTo>
                        <a:pt x="233" y="145"/>
                      </a:lnTo>
                      <a:lnTo>
                        <a:pt x="199" y="176"/>
                      </a:lnTo>
                      <a:lnTo>
                        <a:pt x="179" y="203"/>
                      </a:lnTo>
                      <a:lnTo>
                        <a:pt x="136" y="197"/>
                      </a:lnTo>
                      <a:lnTo>
                        <a:pt x="95" y="179"/>
                      </a:lnTo>
                      <a:lnTo>
                        <a:pt x="48" y="156"/>
                      </a:lnTo>
                      <a:lnTo>
                        <a:pt x="0" y="124"/>
                      </a:lnTo>
                    </a:path>
                  </a:pathLst>
                </a:custGeom>
                <a:noFill/>
                <a:ln w="12700" cap="rnd" cmpd="sng">
                  <a:solidFill>
                    <a:srgbClr val="00B050"/>
                  </a:solidFill>
                  <a:prstDash val="solid"/>
                  <a:round/>
                  <a:headEnd/>
                  <a:tailEnd/>
                </a:ln>
              </p:spPr>
              <p:txBody>
                <a:bodyPr/>
                <a:lstStyle/>
                <a:p>
                  <a:endParaRPr lang="el-GR"/>
                </a:p>
              </p:txBody>
            </p:sp>
            <p:sp>
              <p:nvSpPr>
                <p:cNvPr id="34" name="Freeform 47">
                  <a:extLst>
                    <a:ext uri="{FF2B5EF4-FFF2-40B4-BE49-F238E27FC236}">
                      <a16:creationId xmlns="" xmlns:a16="http://schemas.microsoft.com/office/drawing/2014/main" id="{7749FC77-5C53-B04A-8D7F-34E2B2474055}"/>
                    </a:ext>
                  </a:extLst>
                </p:cNvPr>
                <p:cNvSpPr>
                  <a:spLocks/>
                </p:cNvSpPr>
                <p:nvPr/>
              </p:nvSpPr>
              <p:spPr bwMode="auto">
                <a:xfrm>
                  <a:off x="6919680" y="4784260"/>
                  <a:ext cx="468312" cy="538163"/>
                </a:xfrm>
                <a:custGeom>
                  <a:avLst/>
                  <a:gdLst>
                    <a:gd name="T0" fmla="*/ 2147483647 w 332"/>
                    <a:gd name="T1" fmla="*/ 2147483647 h 339"/>
                    <a:gd name="T2" fmla="*/ 2147483647 w 332"/>
                    <a:gd name="T3" fmla="*/ 2147483647 h 339"/>
                    <a:gd name="T4" fmla="*/ 2147483647 w 332"/>
                    <a:gd name="T5" fmla="*/ 2147483647 h 339"/>
                    <a:gd name="T6" fmla="*/ 2147483647 w 332"/>
                    <a:gd name="T7" fmla="*/ 2147483647 h 339"/>
                    <a:gd name="T8" fmla="*/ 2147483647 w 332"/>
                    <a:gd name="T9" fmla="*/ 0 h 339"/>
                    <a:gd name="T10" fmla="*/ 2147483647 w 332"/>
                    <a:gd name="T11" fmla="*/ 2147483647 h 339"/>
                    <a:gd name="T12" fmla="*/ 2147483647 w 332"/>
                    <a:gd name="T13" fmla="*/ 2147483647 h 339"/>
                    <a:gd name="T14" fmla="*/ 2147483647 w 332"/>
                    <a:gd name="T15" fmla="*/ 2147483647 h 339"/>
                    <a:gd name="T16" fmla="*/ 2147483647 w 332"/>
                    <a:gd name="T17" fmla="*/ 2147483647 h 339"/>
                    <a:gd name="T18" fmla="*/ 0 w 332"/>
                    <a:gd name="T19" fmla="*/ 2147483647 h 339"/>
                    <a:gd name="T20" fmla="*/ 2147483647 w 332"/>
                    <a:gd name="T21" fmla="*/ 2147483647 h 339"/>
                    <a:gd name="T22" fmla="*/ 2147483647 w 332"/>
                    <a:gd name="T23" fmla="*/ 2147483647 h 339"/>
                    <a:gd name="T24" fmla="*/ 2147483647 w 332"/>
                    <a:gd name="T25" fmla="*/ 2147483647 h 339"/>
                    <a:gd name="T26" fmla="*/ 2147483647 w 332"/>
                    <a:gd name="T27" fmla="*/ 2147483647 h 339"/>
                    <a:gd name="T28" fmla="*/ 2147483647 w 332"/>
                    <a:gd name="T29" fmla="*/ 2147483647 h 339"/>
                    <a:gd name="T30" fmla="*/ 2147483647 w 332"/>
                    <a:gd name="T31" fmla="*/ 2147483647 h 339"/>
                    <a:gd name="T32" fmla="*/ 2147483647 w 332"/>
                    <a:gd name="T33" fmla="*/ 2147483647 h 339"/>
                    <a:gd name="T34" fmla="*/ 2147483647 w 332"/>
                    <a:gd name="T35" fmla="*/ 2147483647 h 339"/>
                    <a:gd name="T36" fmla="*/ 2147483647 w 332"/>
                    <a:gd name="T37" fmla="*/ 2147483647 h 339"/>
                    <a:gd name="T38" fmla="*/ 2147483647 w 332"/>
                    <a:gd name="T39" fmla="*/ 2147483647 h 339"/>
                    <a:gd name="T40" fmla="*/ 2147483647 w 332"/>
                    <a:gd name="T41" fmla="*/ 2147483647 h 339"/>
                    <a:gd name="T42" fmla="*/ 2147483647 w 332"/>
                    <a:gd name="T43" fmla="*/ 2147483647 h 339"/>
                    <a:gd name="T44" fmla="*/ 2147483647 w 332"/>
                    <a:gd name="T45" fmla="*/ 2147483647 h 339"/>
                    <a:gd name="T46" fmla="*/ 2147483647 w 332"/>
                    <a:gd name="T47" fmla="*/ 2147483647 h 339"/>
                    <a:gd name="T48" fmla="*/ 2147483647 w 332"/>
                    <a:gd name="T49" fmla="*/ 2147483647 h 339"/>
                    <a:gd name="T50" fmla="*/ 2147483647 w 332"/>
                    <a:gd name="T51" fmla="*/ 2147483647 h 339"/>
                    <a:gd name="T52" fmla="*/ 2147483647 w 332"/>
                    <a:gd name="T53" fmla="*/ 2147483647 h 339"/>
                    <a:gd name="T54" fmla="*/ 2147483647 w 332"/>
                    <a:gd name="T55" fmla="*/ 2147483647 h 339"/>
                    <a:gd name="T56" fmla="*/ 2147483647 w 332"/>
                    <a:gd name="T57" fmla="*/ 2147483647 h 339"/>
                    <a:gd name="T58" fmla="*/ 2147483647 w 332"/>
                    <a:gd name="T59" fmla="*/ 2147483647 h 339"/>
                    <a:gd name="T60" fmla="*/ 2147483647 w 332"/>
                    <a:gd name="T61" fmla="*/ 2147483647 h 339"/>
                    <a:gd name="T62" fmla="*/ 2147483647 w 332"/>
                    <a:gd name="T63" fmla="*/ 2147483647 h 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2"/>
                    <a:gd name="T97" fmla="*/ 0 h 339"/>
                    <a:gd name="T98" fmla="*/ 332 w 332"/>
                    <a:gd name="T99" fmla="*/ 339 h 3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2" h="339">
                      <a:moveTo>
                        <a:pt x="331" y="79"/>
                      </a:moveTo>
                      <a:lnTo>
                        <a:pt x="288" y="73"/>
                      </a:lnTo>
                      <a:lnTo>
                        <a:pt x="247" y="55"/>
                      </a:lnTo>
                      <a:lnTo>
                        <a:pt x="200" y="32"/>
                      </a:lnTo>
                      <a:lnTo>
                        <a:pt x="152" y="0"/>
                      </a:lnTo>
                      <a:lnTo>
                        <a:pt x="132" y="50"/>
                      </a:lnTo>
                      <a:lnTo>
                        <a:pt x="75" y="122"/>
                      </a:lnTo>
                      <a:lnTo>
                        <a:pt x="34" y="199"/>
                      </a:lnTo>
                      <a:lnTo>
                        <a:pt x="5" y="233"/>
                      </a:lnTo>
                      <a:lnTo>
                        <a:pt x="0" y="265"/>
                      </a:lnTo>
                      <a:lnTo>
                        <a:pt x="7" y="274"/>
                      </a:lnTo>
                      <a:lnTo>
                        <a:pt x="32" y="270"/>
                      </a:lnTo>
                      <a:lnTo>
                        <a:pt x="57" y="256"/>
                      </a:lnTo>
                      <a:lnTo>
                        <a:pt x="91" y="213"/>
                      </a:lnTo>
                      <a:lnTo>
                        <a:pt x="197" y="127"/>
                      </a:lnTo>
                      <a:lnTo>
                        <a:pt x="202" y="136"/>
                      </a:lnTo>
                      <a:lnTo>
                        <a:pt x="207" y="154"/>
                      </a:lnTo>
                      <a:lnTo>
                        <a:pt x="202" y="179"/>
                      </a:lnTo>
                      <a:lnTo>
                        <a:pt x="188" y="209"/>
                      </a:lnTo>
                      <a:lnTo>
                        <a:pt x="161" y="256"/>
                      </a:lnTo>
                      <a:lnTo>
                        <a:pt x="136" y="283"/>
                      </a:lnTo>
                      <a:lnTo>
                        <a:pt x="121" y="310"/>
                      </a:lnTo>
                      <a:lnTo>
                        <a:pt x="125" y="331"/>
                      </a:lnTo>
                      <a:lnTo>
                        <a:pt x="136" y="338"/>
                      </a:lnTo>
                      <a:lnTo>
                        <a:pt x="161" y="333"/>
                      </a:lnTo>
                      <a:lnTo>
                        <a:pt x="207" y="301"/>
                      </a:lnTo>
                      <a:lnTo>
                        <a:pt x="245" y="270"/>
                      </a:lnTo>
                      <a:lnTo>
                        <a:pt x="259" y="252"/>
                      </a:lnTo>
                      <a:lnTo>
                        <a:pt x="277" y="211"/>
                      </a:lnTo>
                      <a:lnTo>
                        <a:pt x="288" y="156"/>
                      </a:lnTo>
                      <a:lnTo>
                        <a:pt x="304" y="122"/>
                      </a:lnTo>
                      <a:lnTo>
                        <a:pt x="331" y="79"/>
                      </a:lnTo>
                    </a:path>
                  </a:pathLst>
                </a:custGeom>
                <a:noFill/>
                <a:ln w="12700" cap="rnd" cmpd="sng">
                  <a:solidFill>
                    <a:srgbClr val="00B050"/>
                  </a:solidFill>
                  <a:prstDash val="solid"/>
                  <a:round/>
                  <a:headEnd/>
                  <a:tailEnd/>
                </a:ln>
              </p:spPr>
              <p:txBody>
                <a:bodyPr/>
                <a:lstStyle/>
                <a:p>
                  <a:endParaRPr lang="el-GR"/>
                </a:p>
              </p:txBody>
            </p:sp>
          </p:grpSp>
        </p:grpSp>
      </p:grpSp>
      <p:grpSp>
        <p:nvGrpSpPr>
          <p:cNvPr id="72" name="Group 71">
            <a:extLst>
              <a:ext uri="{FF2B5EF4-FFF2-40B4-BE49-F238E27FC236}">
                <a16:creationId xmlns="" xmlns:a16="http://schemas.microsoft.com/office/drawing/2014/main" id="{ECE9BB32-75E1-4B4F-8AA0-147BE39B9D13}"/>
              </a:ext>
            </a:extLst>
          </p:cNvPr>
          <p:cNvGrpSpPr>
            <a:grpSpLocks noChangeAspect="1"/>
          </p:cNvGrpSpPr>
          <p:nvPr/>
        </p:nvGrpSpPr>
        <p:grpSpPr>
          <a:xfrm>
            <a:off x="8511339" y="522909"/>
            <a:ext cx="1986267" cy="2014267"/>
            <a:chOff x="7618462" y="4132767"/>
            <a:chExt cx="816539" cy="828053"/>
          </a:xfrm>
        </p:grpSpPr>
        <p:grpSp>
          <p:nvGrpSpPr>
            <p:cNvPr id="37" name="Group 23">
              <a:extLst>
                <a:ext uri="{FF2B5EF4-FFF2-40B4-BE49-F238E27FC236}">
                  <a16:creationId xmlns="" xmlns:a16="http://schemas.microsoft.com/office/drawing/2014/main" id="{34A2175F-6834-314C-B91B-DF498265037C}"/>
                </a:ext>
              </a:extLst>
            </p:cNvPr>
            <p:cNvGrpSpPr>
              <a:grpSpLocks noChangeAspect="1"/>
            </p:cNvGrpSpPr>
            <p:nvPr/>
          </p:nvGrpSpPr>
          <p:grpSpPr>
            <a:xfrm>
              <a:off x="7618462" y="4132767"/>
              <a:ext cx="816539" cy="474664"/>
              <a:chOff x="5340254" y="4456602"/>
              <a:chExt cx="1087437" cy="632143"/>
            </a:xfrm>
          </p:grpSpPr>
          <p:sp>
            <p:nvSpPr>
              <p:cNvPr id="38" name="Freeform 14">
                <a:extLst>
                  <a:ext uri="{FF2B5EF4-FFF2-40B4-BE49-F238E27FC236}">
                    <a16:creationId xmlns="" xmlns:a16="http://schemas.microsoft.com/office/drawing/2014/main" id="{1255A339-7B20-4340-90CD-954665CAE936}"/>
                  </a:ext>
                </a:extLst>
              </p:cNvPr>
              <p:cNvSpPr>
                <a:spLocks/>
              </p:cNvSpPr>
              <p:nvPr/>
            </p:nvSpPr>
            <p:spPr bwMode="auto">
              <a:xfrm rot="21326996">
                <a:off x="5340254" y="4456602"/>
                <a:ext cx="1087437" cy="488950"/>
              </a:xfrm>
              <a:custGeom>
                <a:avLst/>
                <a:gdLst>
                  <a:gd name="T0" fmla="*/ 552 w 685"/>
                  <a:gd name="T1" fmla="*/ 300 h 308"/>
                  <a:gd name="T2" fmla="*/ 487 w 685"/>
                  <a:gd name="T3" fmla="*/ 221 h 308"/>
                  <a:gd name="T4" fmla="*/ 420 w 685"/>
                  <a:gd name="T5" fmla="*/ 154 h 308"/>
                  <a:gd name="T6" fmla="*/ 327 w 685"/>
                  <a:gd name="T7" fmla="*/ 101 h 308"/>
                  <a:gd name="T8" fmla="*/ 219 w 685"/>
                  <a:gd name="T9" fmla="*/ 65 h 308"/>
                  <a:gd name="T10" fmla="*/ 123 w 685"/>
                  <a:gd name="T11" fmla="*/ 39 h 308"/>
                  <a:gd name="T12" fmla="*/ 36 w 685"/>
                  <a:gd name="T13" fmla="*/ 17 h 308"/>
                  <a:gd name="T14" fmla="*/ 10 w 685"/>
                  <a:gd name="T15" fmla="*/ 5 h 308"/>
                  <a:gd name="T16" fmla="*/ 99 w 685"/>
                  <a:gd name="T17" fmla="*/ 3 h 308"/>
                  <a:gd name="T18" fmla="*/ 223 w 685"/>
                  <a:gd name="T19" fmla="*/ 22 h 308"/>
                  <a:gd name="T20" fmla="*/ 315 w 685"/>
                  <a:gd name="T21" fmla="*/ 34 h 308"/>
                  <a:gd name="T22" fmla="*/ 408 w 685"/>
                  <a:gd name="T23" fmla="*/ 36 h 308"/>
                  <a:gd name="T24" fmla="*/ 523 w 685"/>
                  <a:gd name="T25" fmla="*/ 27 h 308"/>
                  <a:gd name="T26" fmla="*/ 598 w 685"/>
                  <a:gd name="T27" fmla="*/ 41 h 308"/>
                  <a:gd name="T28" fmla="*/ 675 w 685"/>
                  <a:gd name="T29" fmla="*/ 58 h 308"/>
                  <a:gd name="T30" fmla="*/ 658 w 685"/>
                  <a:gd name="T31" fmla="*/ 68 h 308"/>
                  <a:gd name="T32" fmla="*/ 636 w 685"/>
                  <a:gd name="T33" fmla="*/ 92 h 308"/>
                  <a:gd name="T34" fmla="*/ 612 w 685"/>
                  <a:gd name="T35" fmla="*/ 156 h 308"/>
                  <a:gd name="T36" fmla="*/ 607 w 685"/>
                  <a:gd name="T37" fmla="*/ 188 h 308"/>
                  <a:gd name="T38" fmla="*/ 607 w 685"/>
                  <a:gd name="T39" fmla="*/ 269 h 308"/>
                  <a:gd name="T40" fmla="*/ 552 w 685"/>
                  <a:gd name="T41" fmla="*/ 300 h 3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5"/>
                  <a:gd name="T64" fmla="*/ 0 h 308"/>
                  <a:gd name="T65" fmla="*/ 685 w 685"/>
                  <a:gd name="T66" fmla="*/ 308 h 3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5" h="308">
                    <a:moveTo>
                      <a:pt x="552" y="300"/>
                    </a:moveTo>
                    <a:cubicBezTo>
                      <a:pt x="532" y="292"/>
                      <a:pt x="509" y="245"/>
                      <a:pt x="487" y="221"/>
                    </a:cubicBezTo>
                    <a:cubicBezTo>
                      <a:pt x="465" y="197"/>
                      <a:pt x="447" y="174"/>
                      <a:pt x="420" y="154"/>
                    </a:cubicBezTo>
                    <a:cubicBezTo>
                      <a:pt x="393" y="134"/>
                      <a:pt x="360" y="116"/>
                      <a:pt x="327" y="101"/>
                    </a:cubicBezTo>
                    <a:cubicBezTo>
                      <a:pt x="294" y="86"/>
                      <a:pt x="253" y="75"/>
                      <a:pt x="219" y="65"/>
                    </a:cubicBezTo>
                    <a:cubicBezTo>
                      <a:pt x="185" y="55"/>
                      <a:pt x="153" y="47"/>
                      <a:pt x="123" y="39"/>
                    </a:cubicBezTo>
                    <a:cubicBezTo>
                      <a:pt x="93" y="31"/>
                      <a:pt x="55" y="23"/>
                      <a:pt x="36" y="17"/>
                    </a:cubicBezTo>
                    <a:cubicBezTo>
                      <a:pt x="17" y="11"/>
                      <a:pt x="0" y="7"/>
                      <a:pt x="10" y="5"/>
                    </a:cubicBezTo>
                    <a:cubicBezTo>
                      <a:pt x="20" y="3"/>
                      <a:pt x="64" y="0"/>
                      <a:pt x="99" y="3"/>
                    </a:cubicBezTo>
                    <a:cubicBezTo>
                      <a:pt x="134" y="6"/>
                      <a:pt x="187" y="17"/>
                      <a:pt x="223" y="22"/>
                    </a:cubicBezTo>
                    <a:cubicBezTo>
                      <a:pt x="259" y="27"/>
                      <a:pt x="284" y="32"/>
                      <a:pt x="315" y="34"/>
                    </a:cubicBezTo>
                    <a:cubicBezTo>
                      <a:pt x="346" y="36"/>
                      <a:pt x="373" y="37"/>
                      <a:pt x="408" y="36"/>
                    </a:cubicBezTo>
                    <a:cubicBezTo>
                      <a:pt x="443" y="35"/>
                      <a:pt x="491" y="26"/>
                      <a:pt x="523" y="27"/>
                    </a:cubicBezTo>
                    <a:cubicBezTo>
                      <a:pt x="555" y="28"/>
                      <a:pt x="573" y="36"/>
                      <a:pt x="598" y="41"/>
                    </a:cubicBezTo>
                    <a:cubicBezTo>
                      <a:pt x="623" y="46"/>
                      <a:pt x="665" y="54"/>
                      <a:pt x="675" y="58"/>
                    </a:cubicBezTo>
                    <a:cubicBezTo>
                      <a:pt x="685" y="62"/>
                      <a:pt x="665" y="62"/>
                      <a:pt x="658" y="68"/>
                    </a:cubicBezTo>
                    <a:cubicBezTo>
                      <a:pt x="651" y="74"/>
                      <a:pt x="644" y="77"/>
                      <a:pt x="636" y="92"/>
                    </a:cubicBezTo>
                    <a:cubicBezTo>
                      <a:pt x="628" y="107"/>
                      <a:pt x="617" y="140"/>
                      <a:pt x="612" y="156"/>
                    </a:cubicBezTo>
                    <a:cubicBezTo>
                      <a:pt x="607" y="172"/>
                      <a:pt x="608" y="169"/>
                      <a:pt x="607" y="188"/>
                    </a:cubicBezTo>
                    <a:cubicBezTo>
                      <a:pt x="606" y="207"/>
                      <a:pt x="616" y="250"/>
                      <a:pt x="607" y="269"/>
                    </a:cubicBezTo>
                    <a:cubicBezTo>
                      <a:pt x="598" y="288"/>
                      <a:pt x="572" y="308"/>
                      <a:pt x="552" y="300"/>
                    </a:cubicBezTo>
                    <a:close/>
                  </a:path>
                </a:pathLst>
              </a:custGeom>
              <a:noFill/>
              <a:ln w="12700" cap="flat" cmpd="sng">
                <a:solidFill>
                  <a:srgbClr val="FF0000"/>
                </a:solidFill>
                <a:prstDash val="solid"/>
                <a:round/>
                <a:headEnd type="none" w="sm" len="sm"/>
                <a:tailEnd type="none" w="sm" len="sm"/>
              </a:ln>
            </p:spPr>
            <p:txBody>
              <a:bodyPr/>
              <a:lstStyle/>
              <a:p>
                <a:endParaRPr lang="el-GR"/>
              </a:p>
            </p:txBody>
          </p:sp>
          <p:grpSp>
            <p:nvGrpSpPr>
              <p:cNvPr id="39" name="Group 38">
                <a:extLst>
                  <a:ext uri="{FF2B5EF4-FFF2-40B4-BE49-F238E27FC236}">
                    <a16:creationId xmlns="" xmlns:a16="http://schemas.microsoft.com/office/drawing/2014/main" id="{672EF200-F8AC-3E4D-A004-A7082527F713}"/>
                  </a:ext>
                </a:extLst>
              </p:cNvPr>
              <p:cNvGrpSpPr>
                <a:grpSpLocks/>
              </p:cNvGrpSpPr>
              <p:nvPr/>
            </p:nvGrpSpPr>
            <p:grpSpPr bwMode="auto">
              <a:xfrm rot="528210">
                <a:off x="6097404" y="4578964"/>
                <a:ext cx="289831" cy="509781"/>
                <a:chOff x="5258" y="2351"/>
                <a:chExt cx="285" cy="445"/>
              </a:xfrm>
              <a:solidFill>
                <a:schemeClr val="bg1"/>
              </a:solidFill>
            </p:grpSpPr>
            <p:sp>
              <p:nvSpPr>
                <p:cNvPr id="44" name="Freeform 36">
                  <a:extLst>
                    <a:ext uri="{FF2B5EF4-FFF2-40B4-BE49-F238E27FC236}">
                      <a16:creationId xmlns="" xmlns:a16="http://schemas.microsoft.com/office/drawing/2014/main" id="{14F171CC-16CB-6C47-81C5-59BDEDED0EF4}"/>
                    </a:ext>
                  </a:extLst>
                </p:cNvPr>
                <p:cNvSpPr>
                  <a:spLocks/>
                </p:cNvSpPr>
                <p:nvPr/>
              </p:nvSpPr>
              <p:spPr bwMode="auto">
                <a:xfrm>
                  <a:off x="5361" y="2562"/>
                  <a:ext cx="182" cy="234"/>
                </a:xfrm>
                <a:custGeom>
                  <a:avLst/>
                  <a:gdLst>
                    <a:gd name="T0" fmla="*/ 1 w 182"/>
                    <a:gd name="T1" fmla="*/ 68 h 234"/>
                    <a:gd name="T2" fmla="*/ 0 w 182"/>
                    <a:gd name="T3" fmla="*/ 83 h 234"/>
                    <a:gd name="T4" fmla="*/ 15 w 182"/>
                    <a:gd name="T5" fmla="*/ 104 h 234"/>
                    <a:gd name="T6" fmla="*/ 36 w 182"/>
                    <a:gd name="T7" fmla="*/ 121 h 234"/>
                    <a:gd name="T8" fmla="*/ 60 w 182"/>
                    <a:gd name="T9" fmla="*/ 136 h 234"/>
                    <a:gd name="T10" fmla="*/ 91 w 182"/>
                    <a:gd name="T11" fmla="*/ 158 h 234"/>
                    <a:gd name="T12" fmla="*/ 114 w 182"/>
                    <a:gd name="T13" fmla="*/ 183 h 234"/>
                    <a:gd name="T14" fmla="*/ 121 w 182"/>
                    <a:gd name="T15" fmla="*/ 200 h 234"/>
                    <a:gd name="T16" fmla="*/ 138 w 182"/>
                    <a:gd name="T17" fmla="*/ 215 h 234"/>
                    <a:gd name="T18" fmla="*/ 164 w 182"/>
                    <a:gd name="T19" fmla="*/ 232 h 234"/>
                    <a:gd name="T20" fmla="*/ 173 w 182"/>
                    <a:gd name="T21" fmla="*/ 233 h 234"/>
                    <a:gd name="T22" fmla="*/ 179 w 182"/>
                    <a:gd name="T23" fmla="*/ 228 h 234"/>
                    <a:gd name="T24" fmla="*/ 181 w 182"/>
                    <a:gd name="T25" fmla="*/ 190 h 234"/>
                    <a:gd name="T26" fmla="*/ 177 w 182"/>
                    <a:gd name="T27" fmla="*/ 139 h 234"/>
                    <a:gd name="T28" fmla="*/ 169 w 182"/>
                    <a:gd name="T29" fmla="*/ 91 h 234"/>
                    <a:gd name="T30" fmla="*/ 156 w 182"/>
                    <a:gd name="T31" fmla="*/ 56 h 234"/>
                    <a:gd name="T32" fmla="*/ 142 w 182"/>
                    <a:gd name="T33" fmla="*/ 29 h 234"/>
                    <a:gd name="T34" fmla="*/ 128 w 182"/>
                    <a:gd name="T35" fmla="*/ 13 h 234"/>
                    <a:gd name="T36" fmla="*/ 109 w 182"/>
                    <a:gd name="T37" fmla="*/ 0 h 234"/>
                    <a:gd name="T38" fmla="*/ 101 w 182"/>
                    <a:gd name="T39" fmla="*/ 9 h 234"/>
                    <a:gd name="T40" fmla="*/ 97 w 182"/>
                    <a:gd name="T41" fmla="*/ 26 h 234"/>
                    <a:gd name="T42" fmla="*/ 98 w 182"/>
                    <a:gd name="T43" fmla="*/ 55 h 234"/>
                    <a:gd name="T44" fmla="*/ 92 w 182"/>
                    <a:gd name="T45" fmla="*/ 70 h 234"/>
                    <a:gd name="T46" fmla="*/ 86 w 182"/>
                    <a:gd name="T47" fmla="*/ 77 h 234"/>
                    <a:gd name="T48" fmla="*/ 66 w 182"/>
                    <a:gd name="T49" fmla="*/ 84 h 234"/>
                    <a:gd name="T50" fmla="*/ 44 w 182"/>
                    <a:gd name="T51" fmla="*/ 74 h 234"/>
                    <a:gd name="T52" fmla="*/ 27 w 182"/>
                    <a:gd name="T53" fmla="*/ 68 h 234"/>
                    <a:gd name="T54" fmla="*/ 13 w 182"/>
                    <a:gd name="T55" fmla="*/ 66 h 234"/>
                    <a:gd name="T56" fmla="*/ 1 w 182"/>
                    <a:gd name="T57" fmla="*/ 68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234"/>
                    <a:gd name="T89" fmla="*/ 182 w 182"/>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234">
                      <a:moveTo>
                        <a:pt x="1" y="68"/>
                      </a:moveTo>
                      <a:lnTo>
                        <a:pt x="0" y="83"/>
                      </a:lnTo>
                      <a:lnTo>
                        <a:pt x="15" y="104"/>
                      </a:lnTo>
                      <a:lnTo>
                        <a:pt x="36" y="121"/>
                      </a:lnTo>
                      <a:lnTo>
                        <a:pt x="60" y="136"/>
                      </a:lnTo>
                      <a:lnTo>
                        <a:pt x="91" y="158"/>
                      </a:lnTo>
                      <a:lnTo>
                        <a:pt x="114" y="183"/>
                      </a:lnTo>
                      <a:lnTo>
                        <a:pt x="121" y="200"/>
                      </a:lnTo>
                      <a:lnTo>
                        <a:pt x="138" y="215"/>
                      </a:lnTo>
                      <a:lnTo>
                        <a:pt x="164" y="232"/>
                      </a:lnTo>
                      <a:lnTo>
                        <a:pt x="173" y="233"/>
                      </a:lnTo>
                      <a:lnTo>
                        <a:pt x="179" y="228"/>
                      </a:lnTo>
                      <a:lnTo>
                        <a:pt x="181" y="190"/>
                      </a:lnTo>
                      <a:lnTo>
                        <a:pt x="177" y="139"/>
                      </a:lnTo>
                      <a:lnTo>
                        <a:pt x="169" y="91"/>
                      </a:lnTo>
                      <a:lnTo>
                        <a:pt x="156" y="56"/>
                      </a:lnTo>
                      <a:lnTo>
                        <a:pt x="142" y="29"/>
                      </a:lnTo>
                      <a:lnTo>
                        <a:pt x="128" y="13"/>
                      </a:lnTo>
                      <a:lnTo>
                        <a:pt x="109" y="0"/>
                      </a:lnTo>
                      <a:lnTo>
                        <a:pt x="101" y="9"/>
                      </a:lnTo>
                      <a:lnTo>
                        <a:pt x="97" y="26"/>
                      </a:lnTo>
                      <a:lnTo>
                        <a:pt x="98" y="55"/>
                      </a:lnTo>
                      <a:lnTo>
                        <a:pt x="92" y="70"/>
                      </a:lnTo>
                      <a:lnTo>
                        <a:pt x="86" y="77"/>
                      </a:lnTo>
                      <a:lnTo>
                        <a:pt x="66" y="84"/>
                      </a:lnTo>
                      <a:lnTo>
                        <a:pt x="44" y="74"/>
                      </a:lnTo>
                      <a:lnTo>
                        <a:pt x="27" y="68"/>
                      </a:lnTo>
                      <a:lnTo>
                        <a:pt x="13" y="66"/>
                      </a:lnTo>
                      <a:lnTo>
                        <a:pt x="1" y="68"/>
                      </a:lnTo>
                    </a:path>
                  </a:pathLst>
                </a:custGeom>
                <a:grpFill/>
                <a:ln w="12700" cap="rnd" cmpd="sng">
                  <a:solidFill>
                    <a:srgbClr val="00B050"/>
                  </a:solidFill>
                  <a:prstDash val="solid"/>
                  <a:round/>
                  <a:headEnd/>
                  <a:tailEnd/>
                </a:ln>
              </p:spPr>
              <p:txBody>
                <a:bodyPr/>
                <a:lstStyle/>
                <a:p>
                  <a:endParaRPr lang="el-GR"/>
                </a:p>
              </p:txBody>
            </p:sp>
            <p:sp>
              <p:nvSpPr>
                <p:cNvPr id="45" name="Freeform 37">
                  <a:extLst>
                    <a:ext uri="{FF2B5EF4-FFF2-40B4-BE49-F238E27FC236}">
                      <a16:creationId xmlns="" xmlns:a16="http://schemas.microsoft.com/office/drawing/2014/main" id="{FDCEFCF2-C27B-FF43-952A-9AC4524202CB}"/>
                    </a:ext>
                  </a:extLst>
                </p:cNvPr>
                <p:cNvSpPr>
                  <a:spLocks/>
                </p:cNvSpPr>
                <p:nvPr/>
              </p:nvSpPr>
              <p:spPr bwMode="auto">
                <a:xfrm>
                  <a:off x="5258" y="2351"/>
                  <a:ext cx="213" cy="296"/>
                </a:xfrm>
                <a:custGeom>
                  <a:avLst/>
                  <a:gdLst>
                    <a:gd name="T0" fmla="*/ 212 w 213"/>
                    <a:gd name="T1" fmla="*/ 211 h 296"/>
                    <a:gd name="T2" fmla="*/ 185 w 213"/>
                    <a:gd name="T3" fmla="*/ 172 h 296"/>
                    <a:gd name="T4" fmla="*/ 147 w 213"/>
                    <a:gd name="T5" fmla="*/ 119 h 296"/>
                    <a:gd name="T6" fmla="*/ 116 w 213"/>
                    <a:gd name="T7" fmla="*/ 83 h 296"/>
                    <a:gd name="T8" fmla="*/ 87 w 213"/>
                    <a:gd name="T9" fmla="*/ 49 h 296"/>
                    <a:gd name="T10" fmla="*/ 45 w 213"/>
                    <a:gd name="T11" fmla="*/ 17 h 296"/>
                    <a:gd name="T12" fmla="*/ 18 w 213"/>
                    <a:gd name="T13" fmla="*/ 0 h 296"/>
                    <a:gd name="T14" fmla="*/ 8 w 213"/>
                    <a:gd name="T15" fmla="*/ 2 h 296"/>
                    <a:gd name="T16" fmla="*/ 0 w 213"/>
                    <a:gd name="T17" fmla="*/ 12 h 296"/>
                    <a:gd name="T18" fmla="*/ 3 w 213"/>
                    <a:gd name="T19" fmla="*/ 57 h 296"/>
                    <a:gd name="T20" fmla="*/ 19 w 213"/>
                    <a:gd name="T21" fmla="*/ 116 h 296"/>
                    <a:gd name="T22" fmla="*/ 37 w 213"/>
                    <a:gd name="T23" fmla="*/ 159 h 296"/>
                    <a:gd name="T24" fmla="*/ 60 w 213"/>
                    <a:gd name="T25" fmla="*/ 206 h 296"/>
                    <a:gd name="T26" fmla="*/ 91 w 213"/>
                    <a:gd name="T27" fmla="*/ 258 h 296"/>
                    <a:gd name="T28" fmla="*/ 104 w 213"/>
                    <a:gd name="T29" fmla="*/ 279 h 296"/>
                    <a:gd name="T30" fmla="*/ 116 w 213"/>
                    <a:gd name="T31" fmla="*/ 277 h 296"/>
                    <a:gd name="T32" fmla="*/ 130 w 213"/>
                    <a:gd name="T33" fmla="*/ 279 h 296"/>
                    <a:gd name="T34" fmla="*/ 147 w 213"/>
                    <a:gd name="T35" fmla="*/ 285 h 296"/>
                    <a:gd name="T36" fmla="*/ 169 w 213"/>
                    <a:gd name="T37" fmla="*/ 295 h 296"/>
                    <a:gd name="T38" fmla="*/ 189 w 213"/>
                    <a:gd name="T39" fmla="*/ 288 h 296"/>
                    <a:gd name="T40" fmla="*/ 195 w 213"/>
                    <a:gd name="T41" fmla="*/ 281 h 296"/>
                    <a:gd name="T42" fmla="*/ 201 w 213"/>
                    <a:gd name="T43" fmla="*/ 266 h 296"/>
                    <a:gd name="T44" fmla="*/ 200 w 213"/>
                    <a:gd name="T45" fmla="*/ 237 h 296"/>
                    <a:gd name="T46" fmla="*/ 204 w 213"/>
                    <a:gd name="T47" fmla="*/ 220 h 296"/>
                    <a:gd name="T48" fmla="*/ 212 w 213"/>
                    <a:gd name="T49" fmla="*/ 211 h 2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3"/>
                    <a:gd name="T76" fmla="*/ 0 h 296"/>
                    <a:gd name="T77" fmla="*/ 213 w 213"/>
                    <a:gd name="T78" fmla="*/ 296 h 2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3" h="296">
                      <a:moveTo>
                        <a:pt x="212" y="211"/>
                      </a:moveTo>
                      <a:lnTo>
                        <a:pt x="185" y="172"/>
                      </a:lnTo>
                      <a:lnTo>
                        <a:pt x="147" y="119"/>
                      </a:lnTo>
                      <a:lnTo>
                        <a:pt x="116" y="83"/>
                      </a:lnTo>
                      <a:lnTo>
                        <a:pt x="87" y="49"/>
                      </a:lnTo>
                      <a:lnTo>
                        <a:pt x="45" y="17"/>
                      </a:lnTo>
                      <a:lnTo>
                        <a:pt x="18" y="0"/>
                      </a:lnTo>
                      <a:lnTo>
                        <a:pt x="8" y="2"/>
                      </a:lnTo>
                      <a:lnTo>
                        <a:pt x="0" y="12"/>
                      </a:lnTo>
                      <a:lnTo>
                        <a:pt x="3" y="57"/>
                      </a:lnTo>
                      <a:lnTo>
                        <a:pt x="19" y="116"/>
                      </a:lnTo>
                      <a:lnTo>
                        <a:pt x="37" y="159"/>
                      </a:lnTo>
                      <a:lnTo>
                        <a:pt x="60" y="206"/>
                      </a:lnTo>
                      <a:lnTo>
                        <a:pt x="91" y="258"/>
                      </a:lnTo>
                      <a:lnTo>
                        <a:pt x="104" y="279"/>
                      </a:lnTo>
                      <a:lnTo>
                        <a:pt x="116" y="277"/>
                      </a:lnTo>
                      <a:lnTo>
                        <a:pt x="130" y="279"/>
                      </a:lnTo>
                      <a:lnTo>
                        <a:pt x="147" y="285"/>
                      </a:lnTo>
                      <a:lnTo>
                        <a:pt x="169" y="295"/>
                      </a:lnTo>
                      <a:lnTo>
                        <a:pt x="189" y="288"/>
                      </a:lnTo>
                      <a:lnTo>
                        <a:pt x="195" y="281"/>
                      </a:lnTo>
                      <a:lnTo>
                        <a:pt x="201" y="266"/>
                      </a:lnTo>
                      <a:lnTo>
                        <a:pt x="200" y="237"/>
                      </a:lnTo>
                      <a:lnTo>
                        <a:pt x="204" y="220"/>
                      </a:lnTo>
                      <a:lnTo>
                        <a:pt x="212" y="211"/>
                      </a:lnTo>
                    </a:path>
                  </a:pathLst>
                </a:custGeom>
                <a:grpFill/>
                <a:ln w="12700" cap="rnd" cmpd="sng">
                  <a:solidFill>
                    <a:srgbClr val="00B050"/>
                  </a:solidFill>
                  <a:prstDash val="solid"/>
                  <a:round/>
                  <a:headEnd/>
                  <a:tailEnd/>
                </a:ln>
              </p:spPr>
              <p:txBody>
                <a:bodyPr/>
                <a:lstStyle/>
                <a:p>
                  <a:endParaRPr lang="el-GR"/>
                </a:p>
              </p:txBody>
            </p:sp>
          </p:grpSp>
          <p:grpSp>
            <p:nvGrpSpPr>
              <p:cNvPr id="40" name="Group 45">
                <a:extLst>
                  <a:ext uri="{FF2B5EF4-FFF2-40B4-BE49-F238E27FC236}">
                    <a16:creationId xmlns="" xmlns:a16="http://schemas.microsoft.com/office/drawing/2014/main" id="{C4270200-8DC6-F140-B32B-083C66E7F768}"/>
                  </a:ext>
                </a:extLst>
              </p:cNvPr>
              <p:cNvGrpSpPr>
                <a:grpSpLocks/>
              </p:cNvGrpSpPr>
              <p:nvPr/>
            </p:nvGrpSpPr>
            <p:grpSpPr bwMode="auto">
              <a:xfrm rot="21115886">
                <a:off x="5476767" y="4479591"/>
                <a:ext cx="285665" cy="547615"/>
                <a:chOff x="4650" y="2129"/>
                <a:chExt cx="298" cy="508"/>
              </a:xfrm>
            </p:grpSpPr>
            <p:sp>
              <p:nvSpPr>
                <p:cNvPr id="41" name="Freeform 42">
                  <a:extLst>
                    <a:ext uri="{FF2B5EF4-FFF2-40B4-BE49-F238E27FC236}">
                      <a16:creationId xmlns="" xmlns:a16="http://schemas.microsoft.com/office/drawing/2014/main" id="{586D0DD3-10B0-D44E-8B02-E00958992075}"/>
                    </a:ext>
                  </a:extLst>
                </p:cNvPr>
                <p:cNvSpPr>
                  <a:spLocks/>
                </p:cNvSpPr>
                <p:nvPr/>
              </p:nvSpPr>
              <p:spPr bwMode="auto">
                <a:xfrm>
                  <a:off x="4650" y="2444"/>
                  <a:ext cx="250" cy="193"/>
                </a:xfrm>
                <a:custGeom>
                  <a:avLst/>
                  <a:gdLst>
                    <a:gd name="T0" fmla="*/ 57 w 250"/>
                    <a:gd name="T1" fmla="*/ 0 h 193"/>
                    <a:gd name="T2" fmla="*/ 23 w 250"/>
                    <a:gd name="T3" fmla="*/ 52 h 193"/>
                    <a:gd name="T4" fmla="*/ 9 w 250"/>
                    <a:gd name="T5" fmla="*/ 70 h 193"/>
                    <a:gd name="T6" fmla="*/ 0 w 250"/>
                    <a:gd name="T7" fmla="*/ 90 h 193"/>
                    <a:gd name="T8" fmla="*/ 0 w 250"/>
                    <a:gd name="T9" fmla="*/ 120 h 193"/>
                    <a:gd name="T10" fmla="*/ 14 w 250"/>
                    <a:gd name="T11" fmla="*/ 122 h 193"/>
                    <a:gd name="T12" fmla="*/ 12 w 250"/>
                    <a:gd name="T13" fmla="*/ 101 h 193"/>
                    <a:gd name="T14" fmla="*/ 14 w 250"/>
                    <a:gd name="T15" fmla="*/ 122 h 193"/>
                    <a:gd name="T16" fmla="*/ 25 w 250"/>
                    <a:gd name="T17" fmla="*/ 140 h 193"/>
                    <a:gd name="T18" fmla="*/ 46 w 250"/>
                    <a:gd name="T19" fmla="*/ 160 h 193"/>
                    <a:gd name="T20" fmla="*/ 61 w 250"/>
                    <a:gd name="T21" fmla="*/ 165 h 193"/>
                    <a:gd name="T22" fmla="*/ 93 w 250"/>
                    <a:gd name="T23" fmla="*/ 151 h 193"/>
                    <a:gd name="T24" fmla="*/ 114 w 250"/>
                    <a:gd name="T25" fmla="*/ 149 h 193"/>
                    <a:gd name="T26" fmla="*/ 111 w 250"/>
                    <a:gd name="T27" fmla="*/ 131 h 193"/>
                    <a:gd name="T28" fmla="*/ 116 w 250"/>
                    <a:gd name="T29" fmla="*/ 104 h 193"/>
                    <a:gd name="T30" fmla="*/ 111 w 250"/>
                    <a:gd name="T31" fmla="*/ 131 h 193"/>
                    <a:gd name="T32" fmla="*/ 114 w 250"/>
                    <a:gd name="T33" fmla="*/ 149 h 193"/>
                    <a:gd name="T34" fmla="*/ 145 w 250"/>
                    <a:gd name="T35" fmla="*/ 183 h 193"/>
                    <a:gd name="T36" fmla="*/ 154 w 250"/>
                    <a:gd name="T37" fmla="*/ 192 h 193"/>
                    <a:gd name="T38" fmla="*/ 163 w 250"/>
                    <a:gd name="T39" fmla="*/ 192 h 193"/>
                    <a:gd name="T40" fmla="*/ 218 w 250"/>
                    <a:gd name="T41" fmla="*/ 181 h 193"/>
                    <a:gd name="T42" fmla="*/ 236 w 250"/>
                    <a:gd name="T43" fmla="*/ 169 h 193"/>
                    <a:gd name="T44" fmla="*/ 245 w 250"/>
                    <a:gd name="T45" fmla="*/ 156 h 193"/>
                    <a:gd name="T46" fmla="*/ 249 w 250"/>
                    <a:gd name="T47" fmla="*/ 140 h 193"/>
                    <a:gd name="T48" fmla="*/ 245 w 250"/>
                    <a:gd name="T49" fmla="*/ 86 h 193"/>
                    <a:gd name="T50" fmla="*/ 245 w 250"/>
                    <a:gd name="T51" fmla="*/ 65 h 193"/>
                    <a:gd name="T52" fmla="*/ 247 w 250"/>
                    <a:gd name="T53" fmla="*/ 36 h 193"/>
                    <a:gd name="T54" fmla="*/ 213 w 250"/>
                    <a:gd name="T55" fmla="*/ 27 h 193"/>
                    <a:gd name="T56" fmla="*/ 193 w 250"/>
                    <a:gd name="T57" fmla="*/ 22 h 193"/>
                    <a:gd name="T58" fmla="*/ 154 w 250"/>
                    <a:gd name="T59" fmla="*/ 18 h 193"/>
                    <a:gd name="T60" fmla="*/ 82 w 250"/>
                    <a:gd name="T61" fmla="*/ 0 h 193"/>
                    <a:gd name="T62" fmla="*/ 57 w 250"/>
                    <a:gd name="T63" fmla="*/ 0 h 1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0"/>
                    <a:gd name="T97" fmla="*/ 0 h 193"/>
                    <a:gd name="T98" fmla="*/ 250 w 250"/>
                    <a:gd name="T99" fmla="*/ 193 h 1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0" h="193">
                      <a:moveTo>
                        <a:pt x="57" y="0"/>
                      </a:moveTo>
                      <a:lnTo>
                        <a:pt x="23" y="52"/>
                      </a:lnTo>
                      <a:lnTo>
                        <a:pt x="9" y="70"/>
                      </a:lnTo>
                      <a:lnTo>
                        <a:pt x="0" y="90"/>
                      </a:lnTo>
                      <a:lnTo>
                        <a:pt x="0" y="120"/>
                      </a:lnTo>
                      <a:lnTo>
                        <a:pt x="14" y="122"/>
                      </a:lnTo>
                      <a:lnTo>
                        <a:pt x="12" y="101"/>
                      </a:lnTo>
                      <a:lnTo>
                        <a:pt x="14" y="122"/>
                      </a:lnTo>
                      <a:lnTo>
                        <a:pt x="25" y="140"/>
                      </a:lnTo>
                      <a:lnTo>
                        <a:pt x="46" y="160"/>
                      </a:lnTo>
                      <a:lnTo>
                        <a:pt x="61" y="165"/>
                      </a:lnTo>
                      <a:lnTo>
                        <a:pt x="93" y="151"/>
                      </a:lnTo>
                      <a:lnTo>
                        <a:pt x="114" y="149"/>
                      </a:lnTo>
                      <a:lnTo>
                        <a:pt x="111" y="131"/>
                      </a:lnTo>
                      <a:lnTo>
                        <a:pt x="116" y="104"/>
                      </a:lnTo>
                      <a:lnTo>
                        <a:pt x="111" y="131"/>
                      </a:lnTo>
                      <a:lnTo>
                        <a:pt x="114" y="149"/>
                      </a:lnTo>
                      <a:lnTo>
                        <a:pt x="145" y="183"/>
                      </a:lnTo>
                      <a:lnTo>
                        <a:pt x="154" y="192"/>
                      </a:lnTo>
                      <a:lnTo>
                        <a:pt x="163" y="192"/>
                      </a:lnTo>
                      <a:lnTo>
                        <a:pt x="218" y="181"/>
                      </a:lnTo>
                      <a:lnTo>
                        <a:pt x="236" y="169"/>
                      </a:lnTo>
                      <a:lnTo>
                        <a:pt x="245" y="156"/>
                      </a:lnTo>
                      <a:lnTo>
                        <a:pt x="249" y="140"/>
                      </a:lnTo>
                      <a:lnTo>
                        <a:pt x="245" y="86"/>
                      </a:lnTo>
                      <a:lnTo>
                        <a:pt x="245" y="65"/>
                      </a:lnTo>
                      <a:lnTo>
                        <a:pt x="247" y="36"/>
                      </a:lnTo>
                      <a:lnTo>
                        <a:pt x="213" y="27"/>
                      </a:lnTo>
                      <a:lnTo>
                        <a:pt x="193" y="22"/>
                      </a:lnTo>
                      <a:lnTo>
                        <a:pt x="154" y="18"/>
                      </a:lnTo>
                      <a:lnTo>
                        <a:pt x="82" y="0"/>
                      </a:lnTo>
                      <a:lnTo>
                        <a:pt x="57" y="0"/>
                      </a:lnTo>
                    </a:path>
                  </a:pathLst>
                </a:custGeom>
                <a:noFill/>
                <a:ln w="12700" cap="rnd" cmpd="sng">
                  <a:solidFill>
                    <a:srgbClr val="00B050"/>
                  </a:solidFill>
                  <a:prstDash val="solid"/>
                  <a:round/>
                  <a:headEnd/>
                  <a:tailEnd/>
                </a:ln>
              </p:spPr>
              <p:txBody>
                <a:bodyPr/>
                <a:lstStyle/>
                <a:p>
                  <a:endParaRPr lang="el-GR"/>
                </a:p>
              </p:txBody>
            </p:sp>
            <p:sp>
              <p:nvSpPr>
                <p:cNvPr id="42" name="Freeform 43">
                  <a:extLst>
                    <a:ext uri="{FF2B5EF4-FFF2-40B4-BE49-F238E27FC236}">
                      <a16:creationId xmlns="" xmlns:a16="http://schemas.microsoft.com/office/drawing/2014/main" id="{635CF5C5-5E2C-6D44-9E16-54D25DDFB790}"/>
                    </a:ext>
                  </a:extLst>
                </p:cNvPr>
                <p:cNvSpPr>
                  <a:spLocks/>
                </p:cNvSpPr>
                <p:nvPr/>
              </p:nvSpPr>
              <p:spPr bwMode="auto">
                <a:xfrm>
                  <a:off x="4707" y="2142"/>
                  <a:ext cx="241" cy="339"/>
                </a:xfrm>
                <a:custGeom>
                  <a:avLst/>
                  <a:gdLst>
                    <a:gd name="T0" fmla="*/ 190 w 241"/>
                    <a:gd name="T1" fmla="*/ 338 h 339"/>
                    <a:gd name="T2" fmla="*/ 197 w 241"/>
                    <a:gd name="T3" fmla="*/ 286 h 339"/>
                    <a:gd name="T4" fmla="*/ 211 w 241"/>
                    <a:gd name="T5" fmla="*/ 234 h 339"/>
                    <a:gd name="T6" fmla="*/ 233 w 241"/>
                    <a:gd name="T7" fmla="*/ 163 h 339"/>
                    <a:gd name="T8" fmla="*/ 240 w 241"/>
                    <a:gd name="T9" fmla="*/ 136 h 339"/>
                    <a:gd name="T10" fmla="*/ 238 w 241"/>
                    <a:gd name="T11" fmla="*/ 114 h 339"/>
                    <a:gd name="T12" fmla="*/ 224 w 241"/>
                    <a:gd name="T13" fmla="*/ 73 h 339"/>
                    <a:gd name="T14" fmla="*/ 211 w 241"/>
                    <a:gd name="T15" fmla="*/ 43 h 339"/>
                    <a:gd name="T16" fmla="*/ 192 w 241"/>
                    <a:gd name="T17" fmla="*/ 32 h 339"/>
                    <a:gd name="T18" fmla="*/ 186 w 241"/>
                    <a:gd name="T19" fmla="*/ 34 h 339"/>
                    <a:gd name="T20" fmla="*/ 177 w 241"/>
                    <a:gd name="T21" fmla="*/ 48 h 339"/>
                    <a:gd name="T22" fmla="*/ 177 w 241"/>
                    <a:gd name="T23" fmla="*/ 71 h 339"/>
                    <a:gd name="T24" fmla="*/ 181 w 241"/>
                    <a:gd name="T25" fmla="*/ 105 h 339"/>
                    <a:gd name="T26" fmla="*/ 167 w 241"/>
                    <a:gd name="T27" fmla="*/ 141 h 339"/>
                    <a:gd name="T28" fmla="*/ 143 w 241"/>
                    <a:gd name="T29" fmla="*/ 170 h 339"/>
                    <a:gd name="T30" fmla="*/ 138 w 241"/>
                    <a:gd name="T31" fmla="*/ 172 h 339"/>
                    <a:gd name="T32" fmla="*/ 129 w 241"/>
                    <a:gd name="T33" fmla="*/ 182 h 339"/>
                    <a:gd name="T34" fmla="*/ 115 w 241"/>
                    <a:gd name="T35" fmla="*/ 168 h 339"/>
                    <a:gd name="T36" fmla="*/ 109 w 241"/>
                    <a:gd name="T37" fmla="*/ 118 h 339"/>
                    <a:gd name="T38" fmla="*/ 106 w 241"/>
                    <a:gd name="T39" fmla="*/ 71 h 339"/>
                    <a:gd name="T40" fmla="*/ 109 w 241"/>
                    <a:gd name="T41" fmla="*/ 39 h 339"/>
                    <a:gd name="T42" fmla="*/ 111 w 241"/>
                    <a:gd name="T43" fmla="*/ 12 h 339"/>
                    <a:gd name="T44" fmla="*/ 100 w 241"/>
                    <a:gd name="T45" fmla="*/ 0 h 339"/>
                    <a:gd name="T46" fmla="*/ 90 w 241"/>
                    <a:gd name="T47" fmla="*/ 7 h 339"/>
                    <a:gd name="T48" fmla="*/ 66 w 241"/>
                    <a:gd name="T49" fmla="*/ 34 h 339"/>
                    <a:gd name="T50" fmla="*/ 50 w 241"/>
                    <a:gd name="T51" fmla="*/ 71 h 339"/>
                    <a:gd name="T52" fmla="*/ 47 w 241"/>
                    <a:gd name="T53" fmla="*/ 102 h 339"/>
                    <a:gd name="T54" fmla="*/ 41 w 241"/>
                    <a:gd name="T55" fmla="*/ 166 h 339"/>
                    <a:gd name="T56" fmla="*/ 38 w 241"/>
                    <a:gd name="T57" fmla="*/ 216 h 339"/>
                    <a:gd name="T58" fmla="*/ 32 w 241"/>
                    <a:gd name="T59" fmla="*/ 243 h 339"/>
                    <a:gd name="T60" fmla="*/ 0 w 241"/>
                    <a:gd name="T61" fmla="*/ 302 h 339"/>
                    <a:gd name="T62" fmla="*/ 25 w 241"/>
                    <a:gd name="T63" fmla="*/ 302 h 339"/>
                    <a:gd name="T64" fmla="*/ 97 w 241"/>
                    <a:gd name="T65" fmla="*/ 320 h 339"/>
                    <a:gd name="T66" fmla="*/ 136 w 241"/>
                    <a:gd name="T67" fmla="*/ 324 h 339"/>
                    <a:gd name="T68" fmla="*/ 156 w 241"/>
                    <a:gd name="T69" fmla="*/ 329 h 339"/>
                    <a:gd name="T70" fmla="*/ 190 w 241"/>
                    <a:gd name="T71" fmla="*/ 338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1"/>
                    <a:gd name="T109" fmla="*/ 0 h 339"/>
                    <a:gd name="T110" fmla="*/ 241 w 241"/>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1" h="339">
                      <a:moveTo>
                        <a:pt x="190" y="338"/>
                      </a:moveTo>
                      <a:lnTo>
                        <a:pt x="197" y="286"/>
                      </a:lnTo>
                      <a:lnTo>
                        <a:pt x="211" y="234"/>
                      </a:lnTo>
                      <a:lnTo>
                        <a:pt x="233" y="163"/>
                      </a:lnTo>
                      <a:lnTo>
                        <a:pt x="240" y="136"/>
                      </a:lnTo>
                      <a:lnTo>
                        <a:pt x="238" y="114"/>
                      </a:lnTo>
                      <a:lnTo>
                        <a:pt x="224" y="73"/>
                      </a:lnTo>
                      <a:lnTo>
                        <a:pt x="211" y="43"/>
                      </a:lnTo>
                      <a:lnTo>
                        <a:pt x="192" y="32"/>
                      </a:lnTo>
                      <a:lnTo>
                        <a:pt x="186" y="34"/>
                      </a:lnTo>
                      <a:lnTo>
                        <a:pt x="177" y="48"/>
                      </a:lnTo>
                      <a:lnTo>
                        <a:pt x="177" y="71"/>
                      </a:lnTo>
                      <a:lnTo>
                        <a:pt x="181" y="105"/>
                      </a:lnTo>
                      <a:lnTo>
                        <a:pt x="167" y="141"/>
                      </a:lnTo>
                      <a:lnTo>
                        <a:pt x="143" y="170"/>
                      </a:lnTo>
                      <a:lnTo>
                        <a:pt x="138" y="172"/>
                      </a:lnTo>
                      <a:lnTo>
                        <a:pt x="129" y="182"/>
                      </a:lnTo>
                      <a:lnTo>
                        <a:pt x="115" y="168"/>
                      </a:lnTo>
                      <a:lnTo>
                        <a:pt x="109" y="118"/>
                      </a:lnTo>
                      <a:lnTo>
                        <a:pt x="106" y="71"/>
                      </a:lnTo>
                      <a:lnTo>
                        <a:pt x="109" y="39"/>
                      </a:lnTo>
                      <a:lnTo>
                        <a:pt x="111" y="12"/>
                      </a:lnTo>
                      <a:lnTo>
                        <a:pt x="100" y="0"/>
                      </a:lnTo>
                      <a:lnTo>
                        <a:pt x="90" y="7"/>
                      </a:lnTo>
                      <a:lnTo>
                        <a:pt x="66" y="34"/>
                      </a:lnTo>
                      <a:lnTo>
                        <a:pt x="50" y="71"/>
                      </a:lnTo>
                      <a:lnTo>
                        <a:pt x="47" y="102"/>
                      </a:lnTo>
                      <a:lnTo>
                        <a:pt x="41" y="166"/>
                      </a:lnTo>
                      <a:lnTo>
                        <a:pt x="38" y="216"/>
                      </a:lnTo>
                      <a:lnTo>
                        <a:pt x="32" y="243"/>
                      </a:lnTo>
                      <a:lnTo>
                        <a:pt x="0" y="302"/>
                      </a:lnTo>
                      <a:lnTo>
                        <a:pt x="25" y="302"/>
                      </a:lnTo>
                      <a:lnTo>
                        <a:pt x="97" y="320"/>
                      </a:lnTo>
                      <a:lnTo>
                        <a:pt x="136" y="324"/>
                      </a:lnTo>
                      <a:lnTo>
                        <a:pt x="156" y="329"/>
                      </a:lnTo>
                      <a:lnTo>
                        <a:pt x="190" y="338"/>
                      </a:lnTo>
                    </a:path>
                  </a:pathLst>
                </a:custGeom>
                <a:noFill/>
                <a:ln w="12700" cap="rnd" cmpd="sng">
                  <a:solidFill>
                    <a:srgbClr val="00B050"/>
                  </a:solidFill>
                  <a:prstDash val="solid"/>
                  <a:round/>
                  <a:headEnd/>
                  <a:tailEnd/>
                </a:ln>
              </p:spPr>
              <p:txBody>
                <a:bodyPr/>
                <a:lstStyle/>
                <a:p>
                  <a:endParaRPr lang="el-GR"/>
                </a:p>
              </p:txBody>
            </p:sp>
            <p:sp>
              <p:nvSpPr>
                <p:cNvPr id="43" name="Freeform 44">
                  <a:extLst>
                    <a:ext uri="{FF2B5EF4-FFF2-40B4-BE49-F238E27FC236}">
                      <a16:creationId xmlns="" xmlns:a16="http://schemas.microsoft.com/office/drawing/2014/main" id="{6757F057-8B0C-2F45-99A0-C3AC61277068}"/>
                    </a:ext>
                  </a:extLst>
                </p:cNvPr>
                <p:cNvSpPr>
                  <a:spLocks/>
                </p:cNvSpPr>
                <p:nvPr/>
              </p:nvSpPr>
              <p:spPr bwMode="auto">
                <a:xfrm>
                  <a:off x="4818" y="2129"/>
                  <a:ext cx="76" cy="203"/>
                </a:xfrm>
                <a:custGeom>
                  <a:avLst/>
                  <a:gdLst>
                    <a:gd name="T0" fmla="*/ 71 w 76"/>
                    <a:gd name="T1" fmla="*/ 68 h 203"/>
                    <a:gd name="T2" fmla="*/ 71 w 76"/>
                    <a:gd name="T3" fmla="*/ 91 h 203"/>
                    <a:gd name="T4" fmla="*/ 75 w 76"/>
                    <a:gd name="T5" fmla="*/ 125 h 203"/>
                    <a:gd name="T6" fmla="*/ 61 w 76"/>
                    <a:gd name="T7" fmla="*/ 161 h 203"/>
                    <a:gd name="T8" fmla="*/ 37 w 76"/>
                    <a:gd name="T9" fmla="*/ 190 h 203"/>
                    <a:gd name="T10" fmla="*/ 32 w 76"/>
                    <a:gd name="T11" fmla="*/ 192 h 203"/>
                    <a:gd name="T12" fmla="*/ 23 w 76"/>
                    <a:gd name="T13" fmla="*/ 202 h 203"/>
                    <a:gd name="T14" fmla="*/ 9 w 76"/>
                    <a:gd name="T15" fmla="*/ 188 h 203"/>
                    <a:gd name="T16" fmla="*/ 3 w 76"/>
                    <a:gd name="T17" fmla="*/ 138 h 203"/>
                    <a:gd name="T18" fmla="*/ 0 w 76"/>
                    <a:gd name="T19" fmla="*/ 91 h 203"/>
                    <a:gd name="T20" fmla="*/ 3 w 76"/>
                    <a:gd name="T21" fmla="*/ 59 h 203"/>
                    <a:gd name="T22" fmla="*/ 12 w 76"/>
                    <a:gd name="T23" fmla="*/ 41 h 203"/>
                    <a:gd name="T24" fmla="*/ 28 w 76"/>
                    <a:gd name="T25" fmla="*/ 9 h 203"/>
                    <a:gd name="T26" fmla="*/ 43 w 76"/>
                    <a:gd name="T27" fmla="*/ 0 h 203"/>
                    <a:gd name="T28" fmla="*/ 52 w 76"/>
                    <a:gd name="T29" fmla="*/ 11 h 203"/>
                    <a:gd name="T30" fmla="*/ 57 w 76"/>
                    <a:gd name="T31" fmla="*/ 29 h 203"/>
                    <a:gd name="T32" fmla="*/ 71 w 76"/>
                    <a:gd name="T33" fmla="*/ 68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203"/>
                    <a:gd name="T53" fmla="*/ 76 w 76"/>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203">
                      <a:moveTo>
                        <a:pt x="71" y="68"/>
                      </a:moveTo>
                      <a:lnTo>
                        <a:pt x="71" y="91"/>
                      </a:lnTo>
                      <a:lnTo>
                        <a:pt x="75" y="125"/>
                      </a:lnTo>
                      <a:lnTo>
                        <a:pt x="61" y="161"/>
                      </a:lnTo>
                      <a:lnTo>
                        <a:pt x="37" y="190"/>
                      </a:lnTo>
                      <a:lnTo>
                        <a:pt x="32" y="192"/>
                      </a:lnTo>
                      <a:lnTo>
                        <a:pt x="23" y="202"/>
                      </a:lnTo>
                      <a:lnTo>
                        <a:pt x="9" y="188"/>
                      </a:lnTo>
                      <a:lnTo>
                        <a:pt x="3" y="138"/>
                      </a:lnTo>
                      <a:lnTo>
                        <a:pt x="0" y="91"/>
                      </a:lnTo>
                      <a:lnTo>
                        <a:pt x="3" y="59"/>
                      </a:lnTo>
                      <a:lnTo>
                        <a:pt x="12" y="41"/>
                      </a:lnTo>
                      <a:lnTo>
                        <a:pt x="28" y="9"/>
                      </a:lnTo>
                      <a:lnTo>
                        <a:pt x="43" y="0"/>
                      </a:lnTo>
                      <a:lnTo>
                        <a:pt x="52" y="11"/>
                      </a:lnTo>
                      <a:lnTo>
                        <a:pt x="57" y="29"/>
                      </a:lnTo>
                      <a:lnTo>
                        <a:pt x="71" y="68"/>
                      </a:lnTo>
                    </a:path>
                  </a:pathLst>
                </a:custGeom>
                <a:noFill/>
                <a:ln w="12700" cap="rnd" cmpd="sng">
                  <a:solidFill>
                    <a:srgbClr val="00B050"/>
                  </a:solidFill>
                  <a:prstDash val="solid"/>
                  <a:round/>
                  <a:headEnd/>
                  <a:tailEnd/>
                </a:ln>
              </p:spPr>
              <p:txBody>
                <a:bodyPr/>
                <a:lstStyle/>
                <a:p>
                  <a:endParaRPr lang="el-GR"/>
                </a:p>
              </p:txBody>
            </p:sp>
          </p:grpSp>
        </p:grpSp>
        <p:grpSp>
          <p:nvGrpSpPr>
            <p:cNvPr id="46" name="Group 26">
              <a:extLst>
                <a:ext uri="{FF2B5EF4-FFF2-40B4-BE49-F238E27FC236}">
                  <a16:creationId xmlns="" xmlns:a16="http://schemas.microsoft.com/office/drawing/2014/main" id="{D68C85C4-FBBC-B540-B0FE-82B33561D699}"/>
                </a:ext>
              </a:extLst>
            </p:cNvPr>
            <p:cNvGrpSpPr>
              <a:grpSpLocks noChangeAspect="1"/>
            </p:cNvGrpSpPr>
            <p:nvPr/>
          </p:nvGrpSpPr>
          <p:grpSpPr>
            <a:xfrm>
              <a:off x="7628303" y="4517192"/>
              <a:ext cx="653519" cy="443628"/>
              <a:chOff x="5245930" y="4997605"/>
              <a:chExt cx="870334" cy="590808"/>
            </a:xfrm>
          </p:grpSpPr>
          <p:grpSp>
            <p:nvGrpSpPr>
              <p:cNvPr id="48" name="Group 41">
                <a:extLst>
                  <a:ext uri="{FF2B5EF4-FFF2-40B4-BE49-F238E27FC236}">
                    <a16:creationId xmlns="" xmlns:a16="http://schemas.microsoft.com/office/drawing/2014/main" id="{B7134FE7-1258-FD49-A87F-A14FA0F50D34}"/>
                  </a:ext>
                </a:extLst>
              </p:cNvPr>
              <p:cNvGrpSpPr>
                <a:grpSpLocks/>
              </p:cNvGrpSpPr>
              <p:nvPr/>
            </p:nvGrpSpPr>
            <p:grpSpPr bwMode="auto">
              <a:xfrm rot="342526">
                <a:off x="5857579" y="5098272"/>
                <a:ext cx="258685" cy="490141"/>
                <a:chOff x="4955" y="2845"/>
                <a:chExt cx="278" cy="468"/>
              </a:xfrm>
            </p:grpSpPr>
            <p:sp>
              <p:nvSpPr>
                <p:cNvPr id="52" name="Freeform 39">
                  <a:extLst>
                    <a:ext uri="{FF2B5EF4-FFF2-40B4-BE49-F238E27FC236}">
                      <a16:creationId xmlns="" xmlns:a16="http://schemas.microsoft.com/office/drawing/2014/main" id="{E8A271E3-3DF1-D943-9C75-68961255A5C6}"/>
                    </a:ext>
                  </a:extLst>
                </p:cNvPr>
                <p:cNvSpPr>
                  <a:spLocks/>
                </p:cNvSpPr>
                <p:nvPr/>
              </p:nvSpPr>
              <p:spPr bwMode="auto">
                <a:xfrm>
                  <a:off x="5066" y="2845"/>
                  <a:ext cx="167" cy="225"/>
                </a:xfrm>
                <a:custGeom>
                  <a:avLst/>
                  <a:gdLst>
                    <a:gd name="T0" fmla="*/ 118 w 167"/>
                    <a:gd name="T1" fmla="*/ 224 h 225"/>
                    <a:gd name="T2" fmla="*/ 136 w 167"/>
                    <a:gd name="T3" fmla="*/ 197 h 225"/>
                    <a:gd name="T4" fmla="*/ 145 w 167"/>
                    <a:gd name="T5" fmla="*/ 177 h 225"/>
                    <a:gd name="T6" fmla="*/ 152 w 167"/>
                    <a:gd name="T7" fmla="*/ 163 h 225"/>
                    <a:gd name="T8" fmla="*/ 163 w 167"/>
                    <a:gd name="T9" fmla="*/ 107 h 225"/>
                    <a:gd name="T10" fmla="*/ 166 w 167"/>
                    <a:gd name="T11" fmla="*/ 34 h 225"/>
                    <a:gd name="T12" fmla="*/ 163 w 167"/>
                    <a:gd name="T13" fmla="*/ 16 h 225"/>
                    <a:gd name="T14" fmla="*/ 154 w 167"/>
                    <a:gd name="T15" fmla="*/ 5 h 225"/>
                    <a:gd name="T16" fmla="*/ 141 w 167"/>
                    <a:gd name="T17" fmla="*/ 0 h 225"/>
                    <a:gd name="T18" fmla="*/ 127 w 167"/>
                    <a:gd name="T19" fmla="*/ 14 h 225"/>
                    <a:gd name="T20" fmla="*/ 118 w 167"/>
                    <a:gd name="T21" fmla="*/ 39 h 225"/>
                    <a:gd name="T22" fmla="*/ 111 w 167"/>
                    <a:gd name="T23" fmla="*/ 57 h 225"/>
                    <a:gd name="T24" fmla="*/ 93 w 167"/>
                    <a:gd name="T25" fmla="*/ 80 h 225"/>
                    <a:gd name="T26" fmla="*/ 73 w 167"/>
                    <a:gd name="T27" fmla="*/ 93 h 225"/>
                    <a:gd name="T28" fmla="*/ 39 w 167"/>
                    <a:gd name="T29" fmla="*/ 116 h 225"/>
                    <a:gd name="T30" fmla="*/ 21 w 167"/>
                    <a:gd name="T31" fmla="*/ 125 h 225"/>
                    <a:gd name="T32" fmla="*/ 12 w 167"/>
                    <a:gd name="T33" fmla="*/ 138 h 225"/>
                    <a:gd name="T34" fmla="*/ 0 w 167"/>
                    <a:gd name="T35" fmla="*/ 168 h 225"/>
                    <a:gd name="T36" fmla="*/ 9 w 167"/>
                    <a:gd name="T37" fmla="*/ 172 h 225"/>
                    <a:gd name="T38" fmla="*/ 23 w 167"/>
                    <a:gd name="T39" fmla="*/ 172 h 225"/>
                    <a:gd name="T40" fmla="*/ 62 w 167"/>
                    <a:gd name="T41" fmla="*/ 159 h 225"/>
                    <a:gd name="T42" fmla="*/ 75 w 167"/>
                    <a:gd name="T43" fmla="*/ 152 h 225"/>
                    <a:gd name="T44" fmla="*/ 89 w 167"/>
                    <a:gd name="T45" fmla="*/ 152 h 225"/>
                    <a:gd name="T46" fmla="*/ 98 w 167"/>
                    <a:gd name="T47" fmla="*/ 161 h 225"/>
                    <a:gd name="T48" fmla="*/ 105 w 167"/>
                    <a:gd name="T49" fmla="*/ 197 h 225"/>
                    <a:gd name="T50" fmla="*/ 111 w 167"/>
                    <a:gd name="T51" fmla="*/ 213 h 225"/>
                    <a:gd name="T52" fmla="*/ 118 w 167"/>
                    <a:gd name="T53" fmla="*/ 224 h 2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
                    <a:gd name="T82" fmla="*/ 0 h 225"/>
                    <a:gd name="T83" fmla="*/ 167 w 167"/>
                    <a:gd name="T84" fmla="*/ 225 h 2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 h="225">
                      <a:moveTo>
                        <a:pt x="118" y="224"/>
                      </a:moveTo>
                      <a:lnTo>
                        <a:pt x="136" y="197"/>
                      </a:lnTo>
                      <a:lnTo>
                        <a:pt x="145" y="177"/>
                      </a:lnTo>
                      <a:lnTo>
                        <a:pt x="152" y="163"/>
                      </a:lnTo>
                      <a:lnTo>
                        <a:pt x="163" y="107"/>
                      </a:lnTo>
                      <a:lnTo>
                        <a:pt x="166" y="34"/>
                      </a:lnTo>
                      <a:lnTo>
                        <a:pt x="163" y="16"/>
                      </a:lnTo>
                      <a:lnTo>
                        <a:pt x="154" y="5"/>
                      </a:lnTo>
                      <a:lnTo>
                        <a:pt x="141" y="0"/>
                      </a:lnTo>
                      <a:lnTo>
                        <a:pt x="127" y="14"/>
                      </a:lnTo>
                      <a:lnTo>
                        <a:pt x="118" y="39"/>
                      </a:lnTo>
                      <a:lnTo>
                        <a:pt x="111" y="57"/>
                      </a:lnTo>
                      <a:lnTo>
                        <a:pt x="93" y="80"/>
                      </a:lnTo>
                      <a:lnTo>
                        <a:pt x="73" y="93"/>
                      </a:lnTo>
                      <a:lnTo>
                        <a:pt x="39" y="116"/>
                      </a:lnTo>
                      <a:lnTo>
                        <a:pt x="21" y="125"/>
                      </a:lnTo>
                      <a:lnTo>
                        <a:pt x="12" y="138"/>
                      </a:lnTo>
                      <a:lnTo>
                        <a:pt x="0" y="168"/>
                      </a:lnTo>
                      <a:lnTo>
                        <a:pt x="9" y="172"/>
                      </a:lnTo>
                      <a:lnTo>
                        <a:pt x="23" y="172"/>
                      </a:lnTo>
                      <a:lnTo>
                        <a:pt x="62" y="159"/>
                      </a:lnTo>
                      <a:lnTo>
                        <a:pt x="75" y="152"/>
                      </a:lnTo>
                      <a:lnTo>
                        <a:pt x="89" y="152"/>
                      </a:lnTo>
                      <a:lnTo>
                        <a:pt x="98" y="161"/>
                      </a:lnTo>
                      <a:lnTo>
                        <a:pt x="105" y="197"/>
                      </a:lnTo>
                      <a:lnTo>
                        <a:pt x="111" y="213"/>
                      </a:lnTo>
                      <a:lnTo>
                        <a:pt x="118" y="224"/>
                      </a:lnTo>
                    </a:path>
                  </a:pathLst>
                </a:custGeom>
                <a:noFill/>
                <a:ln w="12700" cap="rnd" cmpd="sng">
                  <a:solidFill>
                    <a:srgbClr val="00B050"/>
                  </a:solidFill>
                  <a:prstDash val="solid"/>
                  <a:round/>
                  <a:headEnd/>
                  <a:tailEnd/>
                </a:ln>
              </p:spPr>
              <p:txBody>
                <a:bodyPr/>
                <a:lstStyle/>
                <a:p>
                  <a:endParaRPr lang="el-GR"/>
                </a:p>
              </p:txBody>
            </p:sp>
            <p:sp>
              <p:nvSpPr>
                <p:cNvPr id="53" name="Freeform 40">
                  <a:extLst>
                    <a:ext uri="{FF2B5EF4-FFF2-40B4-BE49-F238E27FC236}">
                      <a16:creationId xmlns="" xmlns:a16="http://schemas.microsoft.com/office/drawing/2014/main" id="{363E3ED3-33FD-A644-A574-175A1EDB5DBF}"/>
                    </a:ext>
                  </a:extLst>
                </p:cNvPr>
                <p:cNvSpPr>
                  <a:spLocks/>
                </p:cNvSpPr>
                <p:nvPr/>
              </p:nvSpPr>
              <p:spPr bwMode="auto">
                <a:xfrm>
                  <a:off x="4955" y="2997"/>
                  <a:ext cx="230" cy="316"/>
                </a:xfrm>
                <a:custGeom>
                  <a:avLst/>
                  <a:gdLst>
                    <a:gd name="T0" fmla="*/ 111 w 230"/>
                    <a:gd name="T1" fmla="*/ 16 h 316"/>
                    <a:gd name="T2" fmla="*/ 80 w 230"/>
                    <a:gd name="T3" fmla="*/ 72 h 316"/>
                    <a:gd name="T4" fmla="*/ 62 w 230"/>
                    <a:gd name="T5" fmla="*/ 111 h 316"/>
                    <a:gd name="T6" fmla="*/ 19 w 230"/>
                    <a:gd name="T7" fmla="*/ 197 h 316"/>
                    <a:gd name="T8" fmla="*/ 5 w 230"/>
                    <a:gd name="T9" fmla="*/ 251 h 316"/>
                    <a:gd name="T10" fmla="*/ 0 w 230"/>
                    <a:gd name="T11" fmla="*/ 285 h 316"/>
                    <a:gd name="T12" fmla="*/ 5 w 230"/>
                    <a:gd name="T13" fmla="*/ 301 h 316"/>
                    <a:gd name="T14" fmla="*/ 12 w 230"/>
                    <a:gd name="T15" fmla="*/ 310 h 316"/>
                    <a:gd name="T16" fmla="*/ 23 w 230"/>
                    <a:gd name="T17" fmla="*/ 315 h 316"/>
                    <a:gd name="T18" fmla="*/ 41 w 230"/>
                    <a:gd name="T19" fmla="*/ 315 h 316"/>
                    <a:gd name="T20" fmla="*/ 62 w 230"/>
                    <a:gd name="T21" fmla="*/ 299 h 316"/>
                    <a:gd name="T22" fmla="*/ 98 w 230"/>
                    <a:gd name="T23" fmla="*/ 269 h 316"/>
                    <a:gd name="T24" fmla="*/ 116 w 230"/>
                    <a:gd name="T25" fmla="*/ 249 h 316"/>
                    <a:gd name="T26" fmla="*/ 141 w 230"/>
                    <a:gd name="T27" fmla="*/ 213 h 316"/>
                    <a:gd name="T28" fmla="*/ 168 w 230"/>
                    <a:gd name="T29" fmla="*/ 172 h 316"/>
                    <a:gd name="T30" fmla="*/ 229 w 230"/>
                    <a:gd name="T31" fmla="*/ 72 h 316"/>
                    <a:gd name="T32" fmla="*/ 222 w 230"/>
                    <a:gd name="T33" fmla="*/ 61 h 316"/>
                    <a:gd name="T34" fmla="*/ 216 w 230"/>
                    <a:gd name="T35" fmla="*/ 45 h 316"/>
                    <a:gd name="T36" fmla="*/ 209 w 230"/>
                    <a:gd name="T37" fmla="*/ 9 h 316"/>
                    <a:gd name="T38" fmla="*/ 200 w 230"/>
                    <a:gd name="T39" fmla="*/ 0 h 316"/>
                    <a:gd name="T40" fmla="*/ 186 w 230"/>
                    <a:gd name="T41" fmla="*/ 0 h 316"/>
                    <a:gd name="T42" fmla="*/ 173 w 230"/>
                    <a:gd name="T43" fmla="*/ 7 h 316"/>
                    <a:gd name="T44" fmla="*/ 134 w 230"/>
                    <a:gd name="T45" fmla="*/ 20 h 316"/>
                    <a:gd name="T46" fmla="*/ 120 w 230"/>
                    <a:gd name="T47" fmla="*/ 20 h 316"/>
                    <a:gd name="T48" fmla="*/ 111 w 230"/>
                    <a:gd name="T49" fmla="*/ 16 h 3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0"/>
                    <a:gd name="T76" fmla="*/ 0 h 316"/>
                    <a:gd name="T77" fmla="*/ 230 w 230"/>
                    <a:gd name="T78" fmla="*/ 316 h 3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0" h="316">
                      <a:moveTo>
                        <a:pt x="111" y="16"/>
                      </a:moveTo>
                      <a:lnTo>
                        <a:pt x="80" y="72"/>
                      </a:lnTo>
                      <a:lnTo>
                        <a:pt x="62" y="111"/>
                      </a:lnTo>
                      <a:lnTo>
                        <a:pt x="19" y="197"/>
                      </a:lnTo>
                      <a:lnTo>
                        <a:pt x="5" y="251"/>
                      </a:lnTo>
                      <a:lnTo>
                        <a:pt x="0" y="285"/>
                      </a:lnTo>
                      <a:lnTo>
                        <a:pt x="5" y="301"/>
                      </a:lnTo>
                      <a:lnTo>
                        <a:pt x="12" y="310"/>
                      </a:lnTo>
                      <a:lnTo>
                        <a:pt x="23" y="315"/>
                      </a:lnTo>
                      <a:lnTo>
                        <a:pt x="41" y="315"/>
                      </a:lnTo>
                      <a:lnTo>
                        <a:pt x="62" y="299"/>
                      </a:lnTo>
                      <a:lnTo>
                        <a:pt x="98" y="269"/>
                      </a:lnTo>
                      <a:lnTo>
                        <a:pt x="116" y="249"/>
                      </a:lnTo>
                      <a:lnTo>
                        <a:pt x="141" y="213"/>
                      </a:lnTo>
                      <a:lnTo>
                        <a:pt x="168" y="172"/>
                      </a:lnTo>
                      <a:lnTo>
                        <a:pt x="229" y="72"/>
                      </a:lnTo>
                      <a:lnTo>
                        <a:pt x="222" y="61"/>
                      </a:lnTo>
                      <a:lnTo>
                        <a:pt x="216" y="45"/>
                      </a:lnTo>
                      <a:lnTo>
                        <a:pt x="209" y="9"/>
                      </a:lnTo>
                      <a:lnTo>
                        <a:pt x="200" y="0"/>
                      </a:lnTo>
                      <a:lnTo>
                        <a:pt x="186" y="0"/>
                      </a:lnTo>
                      <a:lnTo>
                        <a:pt x="173" y="7"/>
                      </a:lnTo>
                      <a:lnTo>
                        <a:pt x="134" y="20"/>
                      </a:lnTo>
                      <a:lnTo>
                        <a:pt x="120" y="20"/>
                      </a:lnTo>
                      <a:lnTo>
                        <a:pt x="111" y="16"/>
                      </a:lnTo>
                    </a:path>
                  </a:pathLst>
                </a:custGeom>
                <a:noFill/>
                <a:ln w="12700" cap="rnd" cmpd="sng">
                  <a:solidFill>
                    <a:srgbClr val="00B050"/>
                  </a:solidFill>
                  <a:prstDash val="solid"/>
                  <a:round/>
                  <a:headEnd/>
                  <a:tailEnd/>
                </a:ln>
              </p:spPr>
              <p:txBody>
                <a:bodyPr/>
                <a:lstStyle/>
                <a:p>
                  <a:endParaRPr lang="el-GR"/>
                </a:p>
              </p:txBody>
            </p:sp>
          </p:grpSp>
          <p:grpSp>
            <p:nvGrpSpPr>
              <p:cNvPr id="49" name="Group 42">
                <a:extLst>
                  <a:ext uri="{FF2B5EF4-FFF2-40B4-BE49-F238E27FC236}">
                    <a16:creationId xmlns="" xmlns:a16="http://schemas.microsoft.com/office/drawing/2014/main" id="{BCE59D7B-BE6B-0D41-B3BE-184B3A90E3B7}"/>
                  </a:ext>
                </a:extLst>
              </p:cNvPr>
              <p:cNvGrpSpPr/>
              <p:nvPr/>
            </p:nvGrpSpPr>
            <p:grpSpPr>
              <a:xfrm rot="21115886">
                <a:off x="5245930" y="4997605"/>
                <a:ext cx="381585" cy="499116"/>
                <a:chOff x="6586778" y="4540212"/>
                <a:chExt cx="561947" cy="735025"/>
              </a:xfrm>
            </p:grpSpPr>
            <p:sp>
              <p:nvSpPr>
                <p:cNvPr id="50" name="Freeform 46">
                  <a:extLst>
                    <a:ext uri="{FF2B5EF4-FFF2-40B4-BE49-F238E27FC236}">
                      <a16:creationId xmlns="" xmlns:a16="http://schemas.microsoft.com/office/drawing/2014/main" id="{125A34F1-0A79-F94A-B4A1-B7566EFEDE7B}"/>
                    </a:ext>
                  </a:extLst>
                </p:cNvPr>
                <p:cNvSpPr>
                  <a:spLocks/>
                </p:cNvSpPr>
                <p:nvPr/>
              </p:nvSpPr>
              <p:spPr bwMode="auto">
                <a:xfrm>
                  <a:off x="6801060" y="4540212"/>
                  <a:ext cx="347665" cy="323849"/>
                </a:xfrm>
                <a:custGeom>
                  <a:avLst/>
                  <a:gdLst>
                    <a:gd name="T0" fmla="*/ 0 w 246"/>
                    <a:gd name="T1" fmla="*/ 2147483647 h 204"/>
                    <a:gd name="T2" fmla="*/ 2147483647 w 246"/>
                    <a:gd name="T3" fmla="*/ 2147483647 h 204"/>
                    <a:gd name="T4" fmla="*/ 2147483647 w 246"/>
                    <a:gd name="T5" fmla="*/ 2147483647 h 204"/>
                    <a:gd name="T6" fmla="*/ 2147483647 w 246"/>
                    <a:gd name="T7" fmla="*/ 2147483647 h 204"/>
                    <a:gd name="T8" fmla="*/ 2147483647 w 246"/>
                    <a:gd name="T9" fmla="*/ 0 h 204"/>
                    <a:gd name="T10" fmla="*/ 2147483647 w 246"/>
                    <a:gd name="T11" fmla="*/ 2147483647 h 204"/>
                    <a:gd name="T12" fmla="*/ 2147483647 w 246"/>
                    <a:gd name="T13" fmla="*/ 2147483647 h 204"/>
                    <a:gd name="T14" fmla="*/ 2147483647 w 246"/>
                    <a:gd name="T15" fmla="*/ 2147483647 h 204"/>
                    <a:gd name="T16" fmla="*/ 2147483647 w 246"/>
                    <a:gd name="T17" fmla="*/ 2147483647 h 204"/>
                    <a:gd name="T18" fmla="*/ 2147483647 w 246"/>
                    <a:gd name="T19" fmla="*/ 2147483647 h 204"/>
                    <a:gd name="T20" fmla="*/ 2147483647 w 246"/>
                    <a:gd name="T21" fmla="*/ 2147483647 h 204"/>
                    <a:gd name="T22" fmla="*/ 2147483647 w 246"/>
                    <a:gd name="T23" fmla="*/ 2147483647 h 204"/>
                    <a:gd name="T24" fmla="*/ 2147483647 w 246"/>
                    <a:gd name="T25" fmla="*/ 2147483647 h 204"/>
                    <a:gd name="T26" fmla="*/ 2147483647 w 246"/>
                    <a:gd name="T27" fmla="*/ 2147483647 h 204"/>
                    <a:gd name="T28" fmla="*/ 2147483647 w 246"/>
                    <a:gd name="T29" fmla="*/ 2147483647 h 204"/>
                    <a:gd name="T30" fmla="*/ 2147483647 w 246"/>
                    <a:gd name="T31" fmla="*/ 2147483647 h 204"/>
                    <a:gd name="T32" fmla="*/ 2147483647 w 246"/>
                    <a:gd name="T33" fmla="*/ 2147483647 h 204"/>
                    <a:gd name="T34" fmla="*/ 2147483647 w 246"/>
                    <a:gd name="T35" fmla="*/ 2147483647 h 204"/>
                    <a:gd name="T36" fmla="*/ 2147483647 w 246"/>
                    <a:gd name="T37" fmla="*/ 2147483647 h 204"/>
                    <a:gd name="T38" fmla="*/ 2147483647 w 246"/>
                    <a:gd name="T39" fmla="*/ 2147483647 h 204"/>
                    <a:gd name="T40" fmla="*/ 2147483647 w 246"/>
                    <a:gd name="T41" fmla="*/ 2147483647 h 204"/>
                    <a:gd name="T42" fmla="*/ 2147483647 w 246"/>
                    <a:gd name="T43" fmla="*/ 2147483647 h 204"/>
                    <a:gd name="T44" fmla="*/ 2147483647 w 246"/>
                    <a:gd name="T45" fmla="*/ 2147483647 h 204"/>
                    <a:gd name="T46" fmla="*/ 2147483647 w 246"/>
                    <a:gd name="T47" fmla="*/ 2147483647 h 204"/>
                    <a:gd name="T48" fmla="*/ 2147483647 w 246"/>
                    <a:gd name="T49" fmla="*/ 2147483647 h 204"/>
                    <a:gd name="T50" fmla="*/ 2147483647 w 246"/>
                    <a:gd name="T51" fmla="*/ 2147483647 h 204"/>
                    <a:gd name="T52" fmla="*/ 2147483647 w 246"/>
                    <a:gd name="T53" fmla="*/ 2147483647 h 204"/>
                    <a:gd name="T54" fmla="*/ 2147483647 w 246"/>
                    <a:gd name="T55" fmla="*/ 2147483647 h 204"/>
                    <a:gd name="T56" fmla="*/ 2147483647 w 246"/>
                    <a:gd name="T57" fmla="*/ 2147483647 h 204"/>
                    <a:gd name="T58" fmla="*/ 2147483647 w 246"/>
                    <a:gd name="T59" fmla="*/ 2147483647 h 204"/>
                    <a:gd name="T60" fmla="*/ 0 w 246"/>
                    <a:gd name="T61" fmla="*/ 2147483647 h 20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6"/>
                    <a:gd name="T94" fmla="*/ 0 h 204"/>
                    <a:gd name="T95" fmla="*/ 246 w 246"/>
                    <a:gd name="T96" fmla="*/ 204 h 20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6" h="204">
                      <a:moveTo>
                        <a:pt x="0" y="124"/>
                      </a:moveTo>
                      <a:lnTo>
                        <a:pt x="9" y="81"/>
                      </a:lnTo>
                      <a:lnTo>
                        <a:pt x="14" y="45"/>
                      </a:lnTo>
                      <a:lnTo>
                        <a:pt x="23" y="25"/>
                      </a:lnTo>
                      <a:lnTo>
                        <a:pt x="45" y="0"/>
                      </a:lnTo>
                      <a:lnTo>
                        <a:pt x="73" y="6"/>
                      </a:lnTo>
                      <a:lnTo>
                        <a:pt x="77" y="20"/>
                      </a:lnTo>
                      <a:lnTo>
                        <a:pt x="48" y="61"/>
                      </a:lnTo>
                      <a:lnTo>
                        <a:pt x="77" y="20"/>
                      </a:lnTo>
                      <a:lnTo>
                        <a:pt x="89" y="13"/>
                      </a:lnTo>
                      <a:lnTo>
                        <a:pt x="100" y="11"/>
                      </a:lnTo>
                      <a:lnTo>
                        <a:pt x="120" y="18"/>
                      </a:lnTo>
                      <a:lnTo>
                        <a:pt x="152" y="38"/>
                      </a:lnTo>
                      <a:lnTo>
                        <a:pt x="159" y="63"/>
                      </a:lnTo>
                      <a:lnTo>
                        <a:pt x="152" y="83"/>
                      </a:lnTo>
                      <a:lnTo>
                        <a:pt x="138" y="106"/>
                      </a:lnTo>
                      <a:lnTo>
                        <a:pt x="152" y="83"/>
                      </a:lnTo>
                      <a:lnTo>
                        <a:pt x="159" y="63"/>
                      </a:lnTo>
                      <a:lnTo>
                        <a:pt x="172" y="56"/>
                      </a:lnTo>
                      <a:lnTo>
                        <a:pt x="199" y="59"/>
                      </a:lnTo>
                      <a:lnTo>
                        <a:pt x="220" y="65"/>
                      </a:lnTo>
                      <a:lnTo>
                        <a:pt x="240" y="74"/>
                      </a:lnTo>
                      <a:lnTo>
                        <a:pt x="245" y="88"/>
                      </a:lnTo>
                      <a:lnTo>
                        <a:pt x="242" y="124"/>
                      </a:lnTo>
                      <a:lnTo>
                        <a:pt x="233" y="145"/>
                      </a:lnTo>
                      <a:lnTo>
                        <a:pt x="199" y="176"/>
                      </a:lnTo>
                      <a:lnTo>
                        <a:pt x="179" y="203"/>
                      </a:lnTo>
                      <a:lnTo>
                        <a:pt x="136" y="197"/>
                      </a:lnTo>
                      <a:lnTo>
                        <a:pt x="95" y="179"/>
                      </a:lnTo>
                      <a:lnTo>
                        <a:pt x="48" y="156"/>
                      </a:lnTo>
                      <a:lnTo>
                        <a:pt x="0" y="124"/>
                      </a:lnTo>
                    </a:path>
                  </a:pathLst>
                </a:custGeom>
                <a:noFill/>
                <a:ln w="12700" cap="rnd" cmpd="sng">
                  <a:solidFill>
                    <a:srgbClr val="00B050"/>
                  </a:solidFill>
                  <a:prstDash val="solid"/>
                  <a:round/>
                  <a:headEnd/>
                  <a:tailEnd/>
                </a:ln>
              </p:spPr>
              <p:txBody>
                <a:bodyPr/>
                <a:lstStyle/>
                <a:p>
                  <a:endParaRPr lang="el-GR"/>
                </a:p>
              </p:txBody>
            </p:sp>
            <p:sp>
              <p:nvSpPr>
                <p:cNvPr id="51" name="Freeform 47">
                  <a:extLst>
                    <a:ext uri="{FF2B5EF4-FFF2-40B4-BE49-F238E27FC236}">
                      <a16:creationId xmlns="" xmlns:a16="http://schemas.microsoft.com/office/drawing/2014/main" id="{E147B9F8-E0C1-E945-8659-FFB9EF3887DB}"/>
                    </a:ext>
                  </a:extLst>
                </p:cNvPr>
                <p:cNvSpPr>
                  <a:spLocks/>
                </p:cNvSpPr>
                <p:nvPr/>
              </p:nvSpPr>
              <p:spPr bwMode="auto">
                <a:xfrm>
                  <a:off x="6586778" y="4737071"/>
                  <a:ext cx="468313" cy="538166"/>
                </a:xfrm>
                <a:custGeom>
                  <a:avLst/>
                  <a:gdLst>
                    <a:gd name="T0" fmla="*/ 2147483647 w 332"/>
                    <a:gd name="T1" fmla="*/ 2147483647 h 339"/>
                    <a:gd name="T2" fmla="*/ 2147483647 w 332"/>
                    <a:gd name="T3" fmla="*/ 2147483647 h 339"/>
                    <a:gd name="T4" fmla="*/ 2147483647 w 332"/>
                    <a:gd name="T5" fmla="*/ 2147483647 h 339"/>
                    <a:gd name="T6" fmla="*/ 2147483647 w 332"/>
                    <a:gd name="T7" fmla="*/ 2147483647 h 339"/>
                    <a:gd name="T8" fmla="*/ 2147483647 w 332"/>
                    <a:gd name="T9" fmla="*/ 0 h 339"/>
                    <a:gd name="T10" fmla="*/ 2147483647 w 332"/>
                    <a:gd name="T11" fmla="*/ 2147483647 h 339"/>
                    <a:gd name="T12" fmla="*/ 2147483647 w 332"/>
                    <a:gd name="T13" fmla="*/ 2147483647 h 339"/>
                    <a:gd name="T14" fmla="*/ 2147483647 w 332"/>
                    <a:gd name="T15" fmla="*/ 2147483647 h 339"/>
                    <a:gd name="T16" fmla="*/ 2147483647 w 332"/>
                    <a:gd name="T17" fmla="*/ 2147483647 h 339"/>
                    <a:gd name="T18" fmla="*/ 0 w 332"/>
                    <a:gd name="T19" fmla="*/ 2147483647 h 339"/>
                    <a:gd name="T20" fmla="*/ 2147483647 w 332"/>
                    <a:gd name="T21" fmla="*/ 2147483647 h 339"/>
                    <a:gd name="T22" fmla="*/ 2147483647 w 332"/>
                    <a:gd name="T23" fmla="*/ 2147483647 h 339"/>
                    <a:gd name="T24" fmla="*/ 2147483647 w 332"/>
                    <a:gd name="T25" fmla="*/ 2147483647 h 339"/>
                    <a:gd name="T26" fmla="*/ 2147483647 w 332"/>
                    <a:gd name="T27" fmla="*/ 2147483647 h 339"/>
                    <a:gd name="T28" fmla="*/ 2147483647 w 332"/>
                    <a:gd name="T29" fmla="*/ 2147483647 h 339"/>
                    <a:gd name="T30" fmla="*/ 2147483647 w 332"/>
                    <a:gd name="T31" fmla="*/ 2147483647 h 339"/>
                    <a:gd name="T32" fmla="*/ 2147483647 w 332"/>
                    <a:gd name="T33" fmla="*/ 2147483647 h 339"/>
                    <a:gd name="T34" fmla="*/ 2147483647 w 332"/>
                    <a:gd name="T35" fmla="*/ 2147483647 h 339"/>
                    <a:gd name="T36" fmla="*/ 2147483647 w 332"/>
                    <a:gd name="T37" fmla="*/ 2147483647 h 339"/>
                    <a:gd name="T38" fmla="*/ 2147483647 w 332"/>
                    <a:gd name="T39" fmla="*/ 2147483647 h 339"/>
                    <a:gd name="T40" fmla="*/ 2147483647 w 332"/>
                    <a:gd name="T41" fmla="*/ 2147483647 h 339"/>
                    <a:gd name="T42" fmla="*/ 2147483647 w 332"/>
                    <a:gd name="T43" fmla="*/ 2147483647 h 339"/>
                    <a:gd name="T44" fmla="*/ 2147483647 w 332"/>
                    <a:gd name="T45" fmla="*/ 2147483647 h 339"/>
                    <a:gd name="T46" fmla="*/ 2147483647 w 332"/>
                    <a:gd name="T47" fmla="*/ 2147483647 h 339"/>
                    <a:gd name="T48" fmla="*/ 2147483647 w 332"/>
                    <a:gd name="T49" fmla="*/ 2147483647 h 339"/>
                    <a:gd name="T50" fmla="*/ 2147483647 w 332"/>
                    <a:gd name="T51" fmla="*/ 2147483647 h 339"/>
                    <a:gd name="T52" fmla="*/ 2147483647 w 332"/>
                    <a:gd name="T53" fmla="*/ 2147483647 h 339"/>
                    <a:gd name="T54" fmla="*/ 2147483647 w 332"/>
                    <a:gd name="T55" fmla="*/ 2147483647 h 339"/>
                    <a:gd name="T56" fmla="*/ 2147483647 w 332"/>
                    <a:gd name="T57" fmla="*/ 2147483647 h 339"/>
                    <a:gd name="T58" fmla="*/ 2147483647 w 332"/>
                    <a:gd name="T59" fmla="*/ 2147483647 h 339"/>
                    <a:gd name="T60" fmla="*/ 2147483647 w 332"/>
                    <a:gd name="T61" fmla="*/ 2147483647 h 339"/>
                    <a:gd name="T62" fmla="*/ 2147483647 w 332"/>
                    <a:gd name="T63" fmla="*/ 2147483647 h 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2"/>
                    <a:gd name="T97" fmla="*/ 0 h 339"/>
                    <a:gd name="T98" fmla="*/ 332 w 332"/>
                    <a:gd name="T99" fmla="*/ 339 h 3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2" h="339">
                      <a:moveTo>
                        <a:pt x="331" y="79"/>
                      </a:moveTo>
                      <a:lnTo>
                        <a:pt x="288" y="73"/>
                      </a:lnTo>
                      <a:lnTo>
                        <a:pt x="247" y="55"/>
                      </a:lnTo>
                      <a:lnTo>
                        <a:pt x="200" y="32"/>
                      </a:lnTo>
                      <a:lnTo>
                        <a:pt x="152" y="0"/>
                      </a:lnTo>
                      <a:lnTo>
                        <a:pt x="132" y="50"/>
                      </a:lnTo>
                      <a:lnTo>
                        <a:pt x="75" y="122"/>
                      </a:lnTo>
                      <a:lnTo>
                        <a:pt x="34" y="199"/>
                      </a:lnTo>
                      <a:lnTo>
                        <a:pt x="5" y="233"/>
                      </a:lnTo>
                      <a:lnTo>
                        <a:pt x="0" y="265"/>
                      </a:lnTo>
                      <a:lnTo>
                        <a:pt x="7" y="274"/>
                      </a:lnTo>
                      <a:lnTo>
                        <a:pt x="32" y="270"/>
                      </a:lnTo>
                      <a:lnTo>
                        <a:pt x="57" y="256"/>
                      </a:lnTo>
                      <a:lnTo>
                        <a:pt x="91" y="213"/>
                      </a:lnTo>
                      <a:lnTo>
                        <a:pt x="197" y="127"/>
                      </a:lnTo>
                      <a:lnTo>
                        <a:pt x="202" y="136"/>
                      </a:lnTo>
                      <a:lnTo>
                        <a:pt x="207" y="154"/>
                      </a:lnTo>
                      <a:lnTo>
                        <a:pt x="202" y="179"/>
                      </a:lnTo>
                      <a:lnTo>
                        <a:pt x="188" y="209"/>
                      </a:lnTo>
                      <a:lnTo>
                        <a:pt x="161" y="256"/>
                      </a:lnTo>
                      <a:lnTo>
                        <a:pt x="136" y="283"/>
                      </a:lnTo>
                      <a:lnTo>
                        <a:pt x="121" y="310"/>
                      </a:lnTo>
                      <a:lnTo>
                        <a:pt x="125" y="331"/>
                      </a:lnTo>
                      <a:lnTo>
                        <a:pt x="136" y="338"/>
                      </a:lnTo>
                      <a:lnTo>
                        <a:pt x="161" y="333"/>
                      </a:lnTo>
                      <a:lnTo>
                        <a:pt x="207" y="301"/>
                      </a:lnTo>
                      <a:lnTo>
                        <a:pt x="245" y="270"/>
                      </a:lnTo>
                      <a:lnTo>
                        <a:pt x="259" y="252"/>
                      </a:lnTo>
                      <a:lnTo>
                        <a:pt x="277" y="211"/>
                      </a:lnTo>
                      <a:lnTo>
                        <a:pt x="288" y="156"/>
                      </a:lnTo>
                      <a:lnTo>
                        <a:pt x="304" y="122"/>
                      </a:lnTo>
                      <a:lnTo>
                        <a:pt x="331" y="79"/>
                      </a:lnTo>
                    </a:path>
                  </a:pathLst>
                </a:custGeom>
                <a:noFill/>
                <a:ln w="12700" cap="rnd" cmpd="sng">
                  <a:solidFill>
                    <a:srgbClr val="00B050"/>
                  </a:solidFill>
                  <a:prstDash val="solid"/>
                  <a:round/>
                  <a:headEnd/>
                  <a:tailEnd/>
                </a:ln>
              </p:spPr>
              <p:txBody>
                <a:bodyPr/>
                <a:lstStyle/>
                <a:p>
                  <a:endParaRPr lang="el-GR"/>
                </a:p>
              </p:txBody>
            </p:sp>
          </p:grpSp>
        </p:grpSp>
      </p:grpSp>
      <p:grpSp>
        <p:nvGrpSpPr>
          <p:cNvPr id="70" name="Group 69">
            <a:extLst>
              <a:ext uri="{FF2B5EF4-FFF2-40B4-BE49-F238E27FC236}">
                <a16:creationId xmlns="" xmlns:a16="http://schemas.microsoft.com/office/drawing/2014/main" id="{8800E673-E387-3440-9FA9-4A463B835567}"/>
              </a:ext>
            </a:extLst>
          </p:cNvPr>
          <p:cNvGrpSpPr>
            <a:grpSpLocks noChangeAspect="1"/>
          </p:cNvGrpSpPr>
          <p:nvPr/>
        </p:nvGrpSpPr>
        <p:grpSpPr>
          <a:xfrm>
            <a:off x="2593200" y="847195"/>
            <a:ext cx="2084818" cy="1812609"/>
            <a:chOff x="9393199" y="2408881"/>
            <a:chExt cx="881552" cy="766448"/>
          </a:xfrm>
        </p:grpSpPr>
        <p:grpSp>
          <p:nvGrpSpPr>
            <p:cNvPr id="4" name="Group 23">
              <a:extLst>
                <a:ext uri="{FF2B5EF4-FFF2-40B4-BE49-F238E27FC236}">
                  <a16:creationId xmlns="" xmlns:a16="http://schemas.microsoft.com/office/drawing/2014/main" id="{F4D33B59-7E42-9745-956C-5816583FB323}"/>
                </a:ext>
              </a:extLst>
            </p:cNvPr>
            <p:cNvGrpSpPr>
              <a:grpSpLocks noChangeAspect="1"/>
            </p:cNvGrpSpPr>
            <p:nvPr/>
          </p:nvGrpSpPr>
          <p:grpSpPr>
            <a:xfrm>
              <a:off x="9458212" y="2408881"/>
              <a:ext cx="816539" cy="478932"/>
              <a:chOff x="5347261" y="4497989"/>
              <a:chExt cx="1087437" cy="637824"/>
            </a:xfrm>
          </p:grpSpPr>
          <p:sp>
            <p:nvSpPr>
              <p:cNvPr id="5" name="Freeform 14">
                <a:extLst>
                  <a:ext uri="{FF2B5EF4-FFF2-40B4-BE49-F238E27FC236}">
                    <a16:creationId xmlns="" xmlns:a16="http://schemas.microsoft.com/office/drawing/2014/main" id="{4B765E85-AA88-B64E-A151-E0E39DC3F260}"/>
                  </a:ext>
                </a:extLst>
              </p:cNvPr>
              <p:cNvSpPr>
                <a:spLocks/>
              </p:cNvSpPr>
              <p:nvPr/>
            </p:nvSpPr>
            <p:spPr bwMode="auto">
              <a:xfrm rot="21326996">
                <a:off x="5347261" y="4497989"/>
                <a:ext cx="1087437" cy="488950"/>
              </a:xfrm>
              <a:custGeom>
                <a:avLst/>
                <a:gdLst>
                  <a:gd name="T0" fmla="*/ 552 w 685"/>
                  <a:gd name="T1" fmla="*/ 300 h 308"/>
                  <a:gd name="T2" fmla="*/ 487 w 685"/>
                  <a:gd name="T3" fmla="*/ 221 h 308"/>
                  <a:gd name="T4" fmla="*/ 420 w 685"/>
                  <a:gd name="T5" fmla="*/ 154 h 308"/>
                  <a:gd name="T6" fmla="*/ 327 w 685"/>
                  <a:gd name="T7" fmla="*/ 101 h 308"/>
                  <a:gd name="T8" fmla="*/ 219 w 685"/>
                  <a:gd name="T9" fmla="*/ 65 h 308"/>
                  <a:gd name="T10" fmla="*/ 123 w 685"/>
                  <a:gd name="T11" fmla="*/ 39 h 308"/>
                  <a:gd name="T12" fmla="*/ 36 w 685"/>
                  <a:gd name="T13" fmla="*/ 17 h 308"/>
                  <a:gd name="T14" fmla="*/ 10 w 685"/>
                  <a:gd name="T15" fmla="*/ 5 h 308"/>
                  <a:gd name="T16" fmla="*/ 99 w 685"/>
                  <a:gd name="T17" fmla="*/ 3 h 308"/>
                  <a:gd name="T18" fmla="*/ 223 w 685"/>
                  <a:gd name="T19" fmla="*/ 22 h 308"/>
                  <a:gd name="T20" fmla="*/ 315 w 685"/>
                  <a:gd name="T21" fmla="*/ 34 h 308"/>
                  <a:gd name="T22" fmla="*/ 408 w 685"/>
                  <a:gd name="T23" fmla="*/ 36 h 308"/>
                  <a:gd name="T24" fmla="*/ 523 w 685"/>
                  <a:gd name="T25" fmla="*/ 27 h 308"/>
                  <a:gd name="T26" fmla="*/ 598 w 685"/>
                  <a:gd name="T27" fmla="*/ 41 h 308"/>
                  <a:gd name="T28" fmla="*/ 675 w 685"/>
                  <a:gd name="T29" fmla="*/ 58 h 308"/>
                  <a:gd name="T30" fmla="*/ 658 w 685"/>
                  <a:gd name="T31" fmla="*/ 68 h 308"/>
                  <a:gd name="T32" fmla="*/ 636 w 685"/>
                  <a:gd name="T33" fmla="*/ 92 h 308"/>
                  <a:gd name="T34" fmla="*/ 612 w 685"/>
                  <a:gd name="T35" fmla="*/ 156 h 308"/>
                  <a:gd name="T36" fmla="*/ 607 w 685"/>
                  <a:gd name="T37" fmla="*/ 188 h 308"/>
                  <a:gd name="T38" fmla="*/ 607 w 685"/>
                  <a:gd name="T39" fmla="*/ 269 h 308"/>
                  <a:gd name="T40" fmla="*/ 552 w 685"/>
                  <a:gd name="T41" fmla="*/ 300 h 3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5"/>
                  <a:gd name="T64" fmla="*/ 0 h 308"/>
                  <a:gd name="T65" fmla="*/ 685 w 685"/>
                  <a:gd name="T66" fmla="*/ 308 h 3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5" h="308">
                    <a:moveTo>
                      <a:pt x="552" y="300"/>
                    </a:moveTo>
                    <a:cubicBezTo>
                      <a:pt x="532" y="292"/>
                      <a:pt x="509" y="245"/>
                      <a:pt x="487" y="221"/>
                    </a:cubicBezTo>
                    <a:cubicBezTo>
                      <a:pt x="465" y="197"/>
                      <a:pt x="447" y="174"/>
                      <a:pt x="420" y="154"/>
                    </a:cubicBezTo>
                    <a:cubicBezTo>
                      <a:pt x="393" y="134"/>
                      <a:pt x="360" y="116"/>
                      <a:pt x="327" y="101"/>
                    </a:cubicBezTo>
                    <a:cubicBezTo>
                      <a:pt x="294" y="86"/>
                      <a:pt x="253" y="75"/>
                      <a:pt x="219" y="65"/>
                    </a:cubicBezTo>
                    <a:cubicBezTo>
                      <a:pt x="185" y="55"/>
                      <a:pt x="153" y="47"/>
                      <a:pt x="123" y="39"/>
                    </a:cubicBezTo>
                    <a:cubicBezTo>
                      <a:pt x="93" y="31"/>
                      <a:pt x="55" y="23"/>
                      <a:pt x="36" y="17"/>
                    </a:cubicBezTo>
                    <a:cubicBezTo>
                      <a:pt x="17" y="11"/>
                      <a:pt x="0" y="7"/>
                      <a:pt x="10" y="5"/>
                    </a:cubicBezTo>
                    <a:cubicBezTo>
                      <a:pt x="20" y="3"/>
                      <a:pt x="64" y="0"/>
                      <a:pt x="99" y="3"/>
                    </a:cubicBezTo>
                    <a:cubicBezTo>
                      <a:pt x="134" y="6"/>
                      <a:pt x="187" y="17"/>
                      <a:pt x="223" y="22"/>
                    </a:cubicBezTo>
                    <a:cubicBezTo>
                      <a:pt x="259" y="27"/>
                      <a:pt x="284" y="32"/>
                      <a:pt x="315" y="34"/>
                    </a:cubicBezTo>
                    <a:cubicBezTo>
                      <a:pt x="346" y="36"/>
                      <a:pt x="373" y="37"/>
                      <a:pt x="408" y="36"/>
                    </a:cubicBezTo>
                    <a:cubicBezTo>
                      <a:pt x="443" y="35"/>
                      <a:pt x="491" y="26"/>
                      <a:pt x="523" y="27"/>
                    </a:cubicBezTo>
                    <a:cubicBezTo>
                      <a:pt x="555" y="28"/>
                      <a:pt x="573" y="36"/>
                      <a:pt x="598" y="41"/>
                    </a:cubicBezTo>
                    <a:cubicBezTo>
                      <a:pt x="623" y="46"/>
                      <a:pt x="665" y="54"/>
                      <a:pt x="675" y="58"/>
                    </a:cubicBezTo>
                    <a:cubicBezTo>
                      <a:pt x="685" y="62"/>
                      <a:pt x="665" y="62"/>
                      <a:pt x="658" y="68"/>
                    </a:cubicBezTo>
                    <a:cubicBezTo>
                      <a:pt x="651" y="74"/>
                      <a:pt x="644" y="77"/>
                      <a:pt x="636" y="92"/>
                    </a:cubicBezTo>
                    <a:cubicBezTo>
                      <a:pt x="628" y="107"/>
                      <a:pt x="617" y="140"/>
                      <a:pt x="612" y="156"/>
                    </a:cubicBezTo>
                    <a:cubicBezTo>
                      <a:pt x="607" y="172"/>
                      <a:pt x="608" y="169"/>
                      <a:pt x="607" y="188"/>
                    </a:cubicBezTo>
                    <a:cubicBezTo>
                      <a:pt x="606" y="207"/>
                      <a:pt x="616" y="250"/>
                      <a:pt x="607" y="269"/>
                    </a:cubicBezTo>
                    <a:cubicBezTo>
                      <a:pt x="598" y="288"/>
                      <a:pt x="572" y="308"/>
                      <a:pt x="552" y="300"/>
                    </a:cubicBezTo>
                    <a:close/>
                  </a:path>
                </a:pathLst>
              </a:custGeom>
              <a:noFill/>
              <a:ln w="12700" cap="flat" cmpd="sng">
                <a:solidFill>
                  <a:srgbClr val="00B050"/>
                </a:solidFill>
                <a:prstDash val="solid"/>
                <a:round/>
                <a:headEnd type="none" w="sm" len="sm"/>
                <a:tailEnd type="none" w="sm" len="sm"/>
              </a:ln>
            </p:spPr>
            <p:txBody>
              <a:bodyPr/>
              <a:lstStyle/>
              <a:p>
                <a:endParaRPr lang="el-GR"/>
              </a:p>
            </p:txBody>
          </p:sp>
          <p:grpSp>
            <p:nvGrpSpPr>
              <p:cNvPr id="6" name="Group 38">
                <a:extLst>
                  <a:ext uri="{FF2B5EF4-FFF2-40B4-BE49-F238E27FC236}">
                    <a16:creationId xmlns="" xmlns:a16="http://schemas.microsoft.com/office/drawing/2014/main" id="{DB3BAA6F-A715-A946-B64D-1407E43F750B}"/>
                  </a:ext>
                </a:extLst>
              </p:cNvPr>
              <p:cNvGrpSpPr>
                <a:grpSpLocks/>
              </p:cNvGrpSpPr>
              <p:nvPr/>
            </p:nvGrpSpPr>
            <p:grpSpPr bwMode="auto">
              <a:xfrm rot="528210">
                <a:off x="6116859" y="4626032"/>
                <a:ext cx="289831" cy="509781"/>
                <a:chOff x="5284" y="2389"/>
                <a:chExt cx="285" cy="445"/>
              </a:xfrm>
              <a:solidFill>
                <a:schemeClr val="bg1"/>
              </a:solidFill>
            </p:grpSpPr>
            <p:sp>
              <p:nvSpPr>
                <p:cNvPr id="11" name="Freeform 36">
                  <a:extLst>
                    <a:ext uri="{FF2B5EF4-FFF2-40B4-BE49-F238E27FC236}">
                      <a16:creationId xmlns="" xmlns:a16="http://schemas.microsoft.com/office/drawing/2014/main" id="{2976B076-8FE4-5D47-B460-12E22A56532B}"/>
                    </a:ext>
                  </a:extLst>
                </p:cNvPr>
                <p:cNvSpPr>
                  <a:spLocks/>
                </p:cNvSpPr>
                <p:nvPr/>
              </p:nvSpPr>
              <p:spPr bwMode="auto">
                <a:xfrm>
                  <a:off x="5387" y="2600"/>
                  <a:ext cx="182" cy="234"/>
                </a:xfrm>
                <a:custGeom>
                  <a:avLst/>
                  <a:gdLst>
                    <a:gd name="T0" fmla="*/ 1 w 182"/>
                    <a:gd name="T1" fmla="*/ 68 h 234"/>
                    <a:gd name="T2" fmla="*/ 0 w 182"/>
                    <a:gd name="T3" fmla="*/ 83 h 234"/>
                    <a:gd name="T4" fmla="*/ 15 w 182"/>
                    <a:gd name="T5" fmla="*/ 104 h 234"/>
                    <a:gd name="T6" fmla="*/ 36 w 182"/>
                    <a:gd name="T7" fmla="*/ 121 h 234"/>
                    <a:gd name="T8" fmla="*/ 60 w 182"/>
                    <a:gd name="T9" fmla="*/ 136 h 234"/>
                    <a:gd name="T10" fmla="*/ 91 w 182"/>
                    <a:gd name="T11" fmla="*/ 158 h 234"/>
                    <a:gd name="T12" fmla="*/ 114 w 182"/>
                    <a:gd name="T13" fmla="*/ 183 h 234"/>
                    <a:gd name="T14" fmla="*/ 121 w 182"/>
                    <a:gd name="T15" fmla="*/ 200 h 234"/>
                    <a:gd name="T16" fmla="*/ 138 w 182"/>
                    <a:gd name="T17" fmla="*/ 215 h 234"/>
                    <a:gd name="T18" fmla="*/ 164 w 182"/>
                    <a:gd name="T19" fmla="*/ 232 h 234"/>
                    <a:gd name="T20" fmla="*/ 173 w 182"/>
                    <a:gd name="T21" fmla="*/ 233 h 234"/>
                    <a:gd name="T22" fmla="*/ 179 w 182"/>
                    <a:gd name="T23" fmla="*/ 228 h 234"/>
                    <a:gd name="T24" fmla="*/ 181 w 182"/>
                    <a:gd name="T25" fmla="*/ 190 h 234"/>
                    <a:gd name="T26" fmla="*/ 177 w 182"/>
                    <a:gd name="T27" fmla="*/ 139 h 234"/>
                    <a:gd name="T28" fmla="*/ 169 w 182"/>
                    <a:gd name="T29" fmla="*/ 91 h 234"/>
                    <a:gd name="T30" fmla="*/ 156 w 182"/>
                    <a:gd name="T31" fmla="*/ 56 h 234"/>
                    <a:gd name="T32" fmla="*/ 142 w 182"/>
                    <a:gd name="T33" fmla="*/ 29 h 234"/>
                    <a:gd name="T34" fmla="*/ 128 w 182"/>
                    <a:gd name="T35" fmla="*/ 13 h 234"/>
                    <a:gd name="T36" fmla="*/ 109 w 182"/>
                    <a:gd name="T37" fmla="*/ 0 h 234"/>
                    <a:gd name="T38" fmla="*/ 101 w 182"/>
                    <a:gd name="T39" fmla="*/ 9 h 234"/>
                    <a:gd name="T40" fmla="*/ 97 w 182"/>
                    <a:gd name="T41" fmla="*/ 26 h 234"/>
                    <a:gd name="T42" fmla="*/ 98 w 182"/>
                    <a:gd name="T43" fmla="*/ 55 h 234"/>
                    <a:gd name="T44" fmla="*/ 92 w 182"/>
                    <a:gd name="T45" fmla="*/ 70 h 234"/>
                    <a:gd name="T46" fmla="*/ 86 w 182"/>
                    <a:gd name="T47" fmla="*/ 77 h 234"/>
                    <a:gd name="T48" fmla="*/ 66 w 182"/>
                    <a:gd name="T49" fmla="*/ 84 h 234"/>
                    <a:gd name="T50" fmla="*/ 44 w 182"/>
                    <a:gd name="T51" fmla="*/ 74 h 234"/>
                    <a:gd name="T52" fmla="*/ 27 w 182"/>
                    <a:gd name="T53" fmla="*/ 68 h 234"/>
                    <a:gd name="T54" fmla="*/ 13 w 182"/>
                    <a:gd name="T55" fmla="*/ 66 h 234"/>
                    <a:gd name="T56" fmla="*/ 1 w 182"/>
                    <a:gd name="T57" fmla="*/ 68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234"/>
                    <a:gd name="T89" fmla="*/ 182 w 182"/>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234">
                      <a:moveTo>
                        <a:pt x="1" y="68"/>
                      </a:moveTo>
                      <a:lnTo>
                        <a:pt x="0" y="83"/>
                      </a:lnTo>
                      <a:lnTo>
                        <a:pt x="15" y="104"/>
                      </a:lnTo>
                      <a:lnTo>
                        <a:pt x="36" y="121"/>
                      </a:lnTo>
                      <a:lnTo>
                        <a:pt x="60" y="136"/>
                      </a:lnTo>
                      <a:lnTo>
                        <a:pt x="91" y="158"/>
                      </a:lnTo>
                      <a:lnTo>
                        <a:pt x="114" y="183"/>
                      </a:lnTo>
                      <a:lnTo>
                        <a:pt x="121" y="200"/>
                      </a:lnTo>
                      <a:lnTo>
                        <a:pt x="138" y="215"/>
                      </a:lnTo>
                      <a:lnTo>
                        <a:pt x="164" y="232"/>
                      </a:lnTo>
                      <a:lnTo>
                        <a:pt x="173" y="233"/>
                      </a:lnTo>
                      <a:lnTo>
                        <a:pt x="179" y="228"/>
                      </a:lnTo>
                      <a:lnTo>
                        <a:pt x="181" y="190"/>
                      </a:lnTo>
                      <a:lnTo>
                        <a:pt x="177" y="139"/>
                      </a:lnTo>
                      <a:lnTo>
                        <a:pt x="169" y="91"/>
                      </a:lnTo>
                      <a:lnTo>
                        <a:pt x="156" y="56"/>
                      </a:lnTo>
                      <a:lnTo>
                        <a:pt x="142" y="29"/>
                      </a:lnTo>
                      <a:lnTo>
                        <a:pt x="128" y="13"/>
                      </a:lnTo>
                      <a:lnTo>
                        <a:pt x="109" y="0"/>
                      </a:lnTo>
                      <a:lnTo>
                        <a:pt x="101" y="9"/>
                      </a:lnTo>
                      <a:lnTo>
                        <a:pt x="97" y="26"/>
                      </a:lnTo>
                      <a:lnTo>
                        <a:pt x="98" y="55"/>
                      </a:lnTo>
                      <a:lnTo>
                        <a:pt x="92" y="70"/>
                      </a:lnTo>
                      <a:lnTo>
                        <a:pt x="86" y="77"/>
                      </a:lnTo>
                      <a:lnTo>
                        <a:pt x="66" y="84"/>
                      </a:lnTo>
                      <a:lnTo>
                        <a:pt x="44" y="74"/>
                      </a:lnTo>
                      <a:lnTo>
                        <a:pt x="27" y="68"/>
                      </a:lnTo>
                      <a:lnTo>
                        <a:pt x="13" y="66"/>
                      </a:lnTo>
                      <a:lnTo>
                        <a:pt x="1" y="68"/>
                      </a:lnTo>
                    </a:path>
                  </a:pathLst>
                </a:custGeom>
                <a:grpFill/>
                <a:ln w="12700" cap="rnd" cmpd="sng">
                  <a:solidFill>
                    <a:srgbClr val="00B050"/>
                  </a:solidFill>
                  <a:prstDash val="solid"/>
                  <a:round/>
                  <a:headEnd/>
                  <a:tailEnd/>
                </a:ln>
              </p:spPr>
              <p:txBody>
                <a:bodyPr/>
                <a:lstStyle/>
                <a:p>
                  <a:endParaRPr lang="el-GR"/>
                </a:p>
              </p:txBody>
            </p:sp>
            <p:sp>
              <p:nvSpPr>
                <p:cNvPr id="12" name="Freeform 37">
                  <a:extLst>
                    <a:ext uri="{FF2B5EF4-FFF2-40B4-BE49-F238E27FC236}">
                      <a16:creationId xmlns="" xmlns:a16="http://schemas.microsoft.com/office/drawing/2014/main" id="{8504431F-F33D-2A4A-9E89-E99F933A8DF1}"/>
                    </a:ext>
                  </a:extLst>
                </p:cNvPr>
                <p:cNvSpPr>
                  <a:spLocks/>
                </p:cNvSpPr>
                <p:nvPr/>
              </p:nvSpPr>
              <p:spPr bwMode="auto">
                <a:xfrm>
                  <a:off x="5284" y="2389"/>
                  <a:ext cx="213" cy="296"/>
                </a:xfrm>
                <a:custGeom>
                  <a:avLst/>
                  <a:gdLst>
                    <a:gd name="T0" fmla="*/ 212 w 213"/>
                    <a:gd name="T1" fmla="*/ 211 h 296"/>
                    <a:gd name="T2" fmla="*/ 185 w 213"/>
                    <a:gd name="T3" fmla="*/ 172 h 296"/>
                    <a:gd name="T4" fmla="*/ 147 w 213"/>
                    <a:gd name="T5" fmla="*/ 119 h 296"/>
                    <a:gd name="T6" fmla="*/ 116 w 213"/>
                    <a:gd name="T7" fmla="*/ 83 h 296"/>
                    <a:gd name="T8" fmla="*/ 87 w 213"/>
                    <a:gd name="T9" fmla="*/ 49 h 296"/>
                    <a:gd name="T10" fmla="*/ 45 w 213"/>
                    <a:gd name="T11" fmla="*/ 17 h 296"/>
                    <a:gd name="T12" fmla="*/ 18 w 213"/>
                    <a:gd name="T13" fmla="*/ 0 h 296"/>
                    <a:gd name="T14" fmla="*/ 8 w 213"/>
                    <a:gd name="T15" fmla="*/ 2 h 296"/>
                    <a:gd name="T16" fmla="*/ 0 w 213"/>
                    <a:gd name="T17" fmla="*/ 12 h 296"/>
                    <a:gd name="T18" fmla="*/ 3 w 213"/>
                    <a:gd name="T19" fmla="*/ 57 h 296"/>
                    <a:gd name="T20" fmla="*/ 19 w 213"/>
                    <a:gd name="T21" fmla="*/ 116 h 296"/>
                    <a:gd name="T22" fmla="*/ 37 w 213"/>
                    <a:gd name="T23" fmla="*/ 159 h 296"/>
                    <a:gd name="T24" fmla="*/ 60 w 213"/>
                    <a:gd name="T25" fmla="*/ 206 h 296"/>
                    <a:gd name="T26" fmla="*/ 91 w 213"/>
                    <a:gd name="T27" fmla="*/ 258 h 296"/>
                    <a:gd name="T28" fmla="*/ 104 w 213"/>
                    <a:gd name="T29" fmla="*/ 279 h 296"/>
                    <a:gd name="T30" fmla="*/ 116 w 213"/>
                    <a:gd name="T31" fmla="*/ 277 h 296"/>
                    <a:gd name="T32" fmla="*/ 130 w 213"/>
                    <a:gd name="T33" fmla="*/ 279 h 296"/>
                    <a:gd name="T34" fmla="*/ 147 w 213"/>
                    <a:gd name="T35" fmla="*/ 285 h 296"/>
                    <a:gd name="T36" fmla="*/ 169 w 213"/>
                    <a:gd name="T37" fmla="*/ 295 h 296"/>
                    <a:gd name="T38" fmla="*/ 189 w 213"/>
                    <a:gd name="T39" fmla="*/ 288 h 296"/>
                    <a:gd name="T40" fmla="*/ 195 w 213"/>
                    <a:gd name="T41" fmla="*/ 281 h 296"/>
                    <a:gd name="T42" fmla="*/ 201 w 213"/>
                    <a:gd name="T43" fmla="*/ 266 h 296"/>
                    <a:gd name="T44" fmla="*/ 200 w 213"/>
                    <a:gd name="T45" fmla="*/ 237 h 296"/>
                    <a:gd name="T46" fmla="*/ 204 w 213"/>
                    <a:gd name="T47" fmla="*/ 220 h 296"/>
                    <a:gd name="T48" fmla="*/ 212 w 213"/>
                    <a:gd name="T49" fmla="*/ 211 h 2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3"/>
                    <a:gd name="T76" fmla="*/ 0 h 296"/>
                    <a:gd name="T77" fmla="*/ 213 w 213"/>
                    <a:gd name="T78" fmla="*/ 296 h 2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3" h="296">
                      <a:moveTo>
                        <a:pt x="212" y="211"/>
                      </a:moveTo>
                      <a:lnTo>
                        <a:pt x="185" y="172"/>
                      </a:lnTo>
                      <a:lnTo>
                        <a:pt x="147" y="119"/>
                      </a:lnTo>
                      <a:lnTo>
                        <a:pt x="116" y="83"/>
                      </a:lnTo>
                      <a:lnTo>
                        <a:pt x="87" y="49"/>
                      </a:lnTo>
                      <a:lnTo>
                        <a:pt x="45" y="17"/>
                      </a:lnTo>
                      <a:lnTo>
                        <a:pt x="18" y="0"/>
                      </a:lnTo>
                      <a:lnTo>
                        <a:pt x="8" y="2"/>
                      </a:lnTo>
                      <a:lnTo>
                        <a:pt x="0" y="12"/>
                      </a:lnTo>
                      <a:lnTo>
                        <a:pt x="3" y="57"/>
                      </a:lnTo>
                      <a:lnTo>
                        <a:pt x="19" y="116"/>
                      </a:lnTo>
                      <a:lnTo>
                        <a:pt x="37" y="159"/>
                      </a:lnTo>
                      <a:lnTo>
                        <a:pt x="60" y="206"/>
                      </a:lnTo>
                      <a:lnTo>
                        <a:pt x="91" y="258"/>
                      </a:lnTo>
                      <a:lnTo>
                        <a:pt x="104" y="279"/>
                      </a:lnTo>
                      <a:lnTo>
                        <a:pt x="116" y="277"/>
                      </a:lnTo>
                      <a:lnTo>
                        <a:pt x="130" y="279"/>
                      </a:lnTo>
                      <a:lnTo>
                        <a:pt x="147" y="285"/>
                      </a:lnTo>
                      <a:lnTo>
                        <a:pt x="169" y="295"/>
                      </a:lnTo>
                      <a:lnTo>
                        <a:pt x="189" y="288"/>
                      </a:lnTo>
                      <a:lnTo>
                        <a:pt x="195" y="281"/>
                      </a:lnTo>
                      <a:lnTo>
                        <a:pt x="201" y="266"/>
                      </a:lnTo>
                      <a:lnTo>
                        <a:pt x="200" y="237"/>
                      </a:lnTo>
                      <a:lnTo>
                        <a:pt x="204" y="220"/>
                      </a:lnTo>
                      <a:lnTo>
                        <a:pt x="212" y="211"/>
                      </a:lnTo>
                    </a:path>
                  </a:pathLst>
                </a:custGeom>
                <a:grpFill/>
                <a:ln w="12700" cap="rnd" cmpd="sng">
                  <a:solidFill>
                    <a:srgbClr val="00B050"/>
                  </a:solidFill>
                  <a:prstDash val="solid"/>
                  <a:round/>
                  <a:headEnd/>
                  <a:tailEnd/>
                </a:ln>
              </p:spPr>
              <p:txBody>
                <a:bodyPr/>
                <a:lstStyle/>
                <a:p>
                  <a:endParaRPr lang="el-GR"/>
                </a:p>
              </p:txBody>
            </p:sp>
          </p:grpSp>
          <p:grpSp>
            <p:nvGrpSpPr>
              <p:cNvPr id="7" name="Group 45">
                <a:extLst>
                  <a:ext uri="{FF2B5EF4-FFF2-40B4-BE49-F238E27FC236}">
                    <a16:creationId xmlns="" xmlns:a16="http://schemas.microsoft.com/office/drawing/2014/main" id="{017B260F-FD50-744D-BB22-FC2BC394989A}"/>
                  </a:ext>
                </a:extLst>
              </p:cNvPr>
              <p:cNvGrpSpPr>
                <a:grpSpLocks/>
              </p:cNvGrpSpPr>
              <p:nvPr/>
            </p:nvGrpSpPr>
            <p:grpSpPr bwMode="auto">
              <a:xfrm rot="21115886">
                <a:off x="5475757" y="4499406"/>
                <a:ext cx="285666" cy="561629"/>
                <a:chOff x="4645" y="2147"/>
                <a:chExt cx="298" cy="521"/>
              </a:xfrm>
            </p:grpSpPr>
            <p:sp>
              <p:nvSpPr>
                <p:cNvPr id="8" name="Freeform 42">
                  <a:extLst>
                    <a:ext uri="{FF2B5EF4-FFF2-40B4-BE49-F238E27FC236}">
                      <a16:creationId xmlns="" xmlns:a16="http://schemas.microsoft.com/office/drawing/2014/main" id="{1774D874-98D8-6F43-BF10-733ABDF4F526}"/>
                    </a:ext>
                  </a:extLst>
                </p:cNvPr>
                <p:cNvSpPr>
                  <a:spLocks/>
                </p:cNvSpPr>
                <p:nvPr/>
              </p:nvSpPr>
              <p:spPr bwMode="auto">
                <a:xfrm>
                  <a:off x="4645" y="2475"/>
                  <a:ext cx="250" cy="193"/>
                </a:xfrm>
                <a:custGeom>
                  <a:avLst/>
                  <a:gdLst>
                    <a:gd name="T0" fmla="*/ 57 w 250"/>
                    <a:gd name="T1" fmla="*/ 0 h 193"/>
                    <a:gd name="T2" fmla="*/ 23 w 250"/>
                    <a:gd name="T3" fmla="*/ 52 h 193"/>
                    <a:gd name="T4" fmla="*/ 9 w 250"/>
                    <a:gd name="T5" fmla="*/ 70 h 193"/>
                    <a:gd name="T6" fmla="*/ 0 w 250"/>
                    <a:gd name="T7" fmla="*/ 90 h 193"/>
                    <a:gd name="T8" fmla="*/ 0 w 250"/>
                    <a:gd name="T9" fmla="*/ 120 h 193"/>
                    <a:gd name="T10" fmla="*/ 14 w 250"/>
                    <a:gd name="T11" fmla="*/ 122 h 193"/>
                    <a:gd name="T12" fmla="*/ 12 w 250"/>
                    <a:gd name="T13" fmla="*/ 101 h 193"/>
                    <a:gd name="T14" fmla="*/ 14 w 250"/>
                    <a:gd name="T15" fmla="*/ 122 h 193"/>
                    <a:gd name="T16" fmla="*/ 25 w 250"/>
                    <a:gd name="T17" fmla="*/ 140 h 193"/>
                    <a:gd name="T18" fmla="*/ 46 w 250"/>
                    <a:gd name="T19" fmla="*/ 160 h 193"/>
                    <a:gd name="T20" fmla="*/ 61 w 250"/>
                    <a:gd name="T21" fmla="*/ 165 h 193"/>
                    <a:gd name="T22" fmla="*/ 93 w 250"/>
                    <a:gd name="T23" fmla="*/ 151 h 193"/>
                    <a:gd name="T24" fmla="*/ 114 w 250"/>
                    <a:gd name="T25" fmla="*/ 149 h 193"/>
                    <a:gd name="T26" fmla="*/ 111 w 250"/>
                    <a:gd name="T27" fmla="*/ 131 h 193"/>
                    <a:gd name="T28" fmla="*/ 116 w 250"/>
                    <a:gd name="T29" fmla="*/ 104 h 193"/>
                    <a:gd name="T30" fmla="*/ 111 w 250"/>
                    <a:gd name="T31" fmla="*/ 131 h 193"/>
                    <a:gd name="T32" fmla="*/ 114 w 250"/>
                    <a:gd name="T33" fmla="*/ 149 h 193"/>
                    <a:gd name="T34" fmla="*/ 145 w 250"/>
                    <a:gd name="T35" fmla="*/ 183 h 193"/>
                    <a:gd name="T36" fmla="*/ 154 w 250"/>
                    <a:gd name="T37" fmla="*/ 192 h 193"/>
                    <a:gd name="T38" fmla="*/ 163 w 250"/>
                    <a:gd name="T39" fmla="*/ 192 h 193"/>
                    <a:gd name="T40" fmla="*/ 218 w 250"/>
                    <a:gd name="T41" fmla="*/ 181 h 193"/>
                    <a:gd name="T42" fmla="*/ 236 w 250"/>
                    <a:gd name="T43" fmla="*/ 169 h 193"/>
                    <a:gd name="T44" fmla="*/ 245 w 250"/>
                    <a:gd name="T45" fmla="*/ 156 h 193"/>
                    <a:gd name="T46" fmla="*/ 249 w 250"/>
                    <a:gd name="T47" fmla="*/ 140 h 193"/>
                    <a:gd name="T48" fmla="*/ 245 w 250"/>
                    <a:gd name="T49" fmla="*/ 86 h 193"/>
                    <a:gd name="T50" fmla="*/ 245 w 250"/>
                    <a:gd name="T51" fmla="*/ 65 h 193"/>
                    <a:gd name="T52" fmla="*/ 247 w 250"/>
                    <a:gd name="T53" fmla="*/ 36 h 193"/>
                    <a:gd name="T54" fmla="*/ 213 w 250"/>
                    <a:gd name="T55" fmla="*/ 27 h 193"/>
                    <a:gd name="T56" fmla="*/ 193 w 250"/>
                    <a:gd name="T57" fmla="*/ 22 h 193"/>
                    <a:gd name="T58" fmla="*/ 154 w 250"/>
                    <a:gd name="T59" fmla="*/ 18 h 193"/>
                    <a:gd name="T60" fmla="*/ 82 w 250"/>
                    <a:gd name="T61" fmla="*/ 0 h 193"/>
                    <a:gd name="T62" fmla="*/ 57 w 250"/>
                    <a:gd name="T63" fmla="*/ 0 h 1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0"/>
                    <a:gd name="T97" fmla="*/ 0 h 193"/>
                    <a:gd name="T98" fmla="*/ 250 w 250"/>
                    <a:gd name="T99" fmla="*/ 193 h 1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0" h="193">
                      <a:moveTo>
                        <a:pt x="57" y="0"/>
                      </a:moveTo>
                      <a:lnTo>
                        <a:pt x="23" y="52"/>
                      </a:lnTo>
                      <a:lnTo>
                        <a:pt x="9" y="70"/>
                      </a:lnTo>
                      <a:lnTo>
                        <a:pt x="0" y="90"/>
                      </a:lnTo>
                      <a:lnTo>
                        <a:pt x="0" y="120"/>
                      </a:lnTo>
                      <a:lnTo>
                        <a:pt x="14" y="122"/>
                      </a:lnTo>
                      <a:lnTo>
                        <a:pt x="12" y="101"/>
                      </a:lnTo>
                      <a:lnTo>
                        <a:pt x="14" y="122"/>
                      </a:lnTo>
                      <a:lnTo>
                        <a:pt x="25" y="140"/>
                      </a:lnTo>
                      <a:lnTo>
                        <a:pt x="46" y="160"/>
                      </a:lnTo>
                      <a:lnTo>
                        <a:pt x="61" y="165"/>
                      </a:lnTo>
                      <a:lnTo>
                        <a:pt x="93" y="151"/>
                      </a:lnTo>
                      <a:lnTo>
                        <a:pt x="114" y="149"/>
                      </a:lnTo>
                      <a:lnTo>
                        <a:pt x="111" y="131"/>
                      </a:lnTo>
                      <a:lnTo>
                        <a:pt x="116" y="104"/>
                      </a:lnTo>
                      <a:lnTo>
                        <a:pt x="111" y="131"/>
                      </a:lnTo>
                      <a:lnTo>
                        <a:pt x="114" y="149"/>
                      </a:lnTo>
                      <a:lnTo>
                        <a:pt x="145" y="183"/>
                      </a:lnTo>
                      <a:lnTo>
                        <a:pt x="154" y="192"/>
                      </a:lnTo>
                      <a:lnTo>
                        <a:pt x="163" y="192"/>
                      </a:lnTo>
                      <a:lnTo>
                        <a:pt x="218" y="181"/>
                      </a:lnTo>
                      <a:lnTo>
                        <a:pt x="236" y="169"/>
                      </a:lnTo>
                      <a:lnTo>
                        <a:pt x="245" y="156"/>
                      </a:lnTo>
                      <a:lnTo>
                        <a:pt x="249" y="140"/>
                      </a:lnTo>
                      <a:lnTo>
                        <a:pt x="245" y="86"/>
                      </a:lnTo>
                      <a:lnTo>
                        <a:pt x="245" y="65"/>
                      </a:lnTo>
                      <a:lnTo>
                        <a:pt x="247" y="36"/>
                      </a:lnTo>
                      <a:lnTo>
                        <a:pt x="213" y="27"/>
                      </a:lnTo>
                      <a:lnTo>
                        <a:pt x="193" y="22"/>
                      </a:lnTo>
                      <a:lnTo>
                        <a:pt x="154" y="18"/>
                      </a:lnTo>
                      <a:lnTo>
                        <a:pt x="82" y="0"/>
                      </a:lnTo>
                      <a:lnTo>
                        <a:pt x="57" y="0"/>
                      </a:lnTo>
                    </a:path>
                  </a:pathLst>
                </a:custGeom>
                <a:noFill/>
                <a:ln w="12700" cap="rnd" cmpd="sng">
                  <a:solidFill>
                    <a:srgbClr val="00B050"/>
                  </a:solidFill>
                  <a:prstDash val="solid"/>
                  <a:round/>
                  <a:headEnd/>
                  <a:tailEnd/>
                </a:ln>
              </p:spPr>
              <p:txBody>
                <a:bodyPr/>
                <a:lstStyle/>
                <a:p>
                  <a:endParaRPr lang="el-GR"/>
                </a:p>
              </p:txBody>
            </p:sp>
            <p:sp>
              <p:nvSpPr>
                <p:cNvPr id="9" name="Freeform 43">
                  <a:extLst>
                    <a:ext uri="{FF2B5EF4-FFF2-40B4-BE49-F238E27FC236}">
                      <a16:creationId xmlns="" xmlns:a16="http://schemas.microsoft.com/office/drawing/2014/main" id="{2F660F22-DEA1-1244-92D7-1B9113A79FA7}"/>
                    </a:ext>
                  </a:extLst>
                </p:cNvPr>
                <p:cNvSpPr>
                  <a:spLocks/>
                </p:cNvSpPr>
                <p:nvPr/>
              </p:nvSpPr>
              <p:spPr bwMode="auto">
                <a:xfrm>
                  <a:off x="4702" y="2173"/>
                  <a:ext cx="241" cy="339"/>
                </a:xfrm>
                <a:custGeom>
                  <a:avLst/>
                  <a:gdLst>
                    <a:gd name="T0" fmla="*/ 190 w 241"/>
                    <a:gd name="T1" fmla="*/ 338 h 339"/>
                    <a:gd name="T2" fmla="*/ 197 w 241"/>
                    <a:gd name="T3" fmla="*/ 286 h 339"/>
                    <a:gd name="T4" fmla="*/ 211 w 241"/>
                    <a:gd name="T5" fmla="*/ 234 h 339"/>
                    <a:gd name="T6" fmla="*/ 233 w 241"/>
                    <a:gd name="T7" fmla="*/ 163 h 339"/>
                    <a:gd name="T8" fmla="*/ 240 w 241"/>
                    <a:gd name="T9" fmla="*/ 136 h 339"/>
                    <a:gd name="T10" fmla="*/ 238 w 241"/>
                    <a:gd name="T11" fmla="*/ 114 h 339"/>
                    <a:gd name="T12" fmla="*/ 224 w 241"/>
                    <a:gd name="T13" fmla="*/ 73 h 339"/>
                    <a:gd name="T14" fmla="*/ 211 w 241"/>
                    <a:gd name="T15" fmla="*/ 43 h 339"/>
                    <a:gd name="T16" fmla="*/ 192 w 241"/>
                    <a:gd name="T17" fmla="*/ 32 h 339"/>
                    <a:gd name="T18" fmla="*/ 186 w 241"/>
                    <a:gd name="T19" fmla="*/ 34 h 339"/>
                    <a:gd name="T20" fmla="*/ 177 w 241"/>
                    <a:gd name="T21" fmla="*/ 48 h 339"/>
                    <a:gd name="T22" fmla="*/ 177 w 241"/>
                    <a:gd name="T23" fmla="*/ 71 h 339"/>
                    <a:gd name="T24" fmla="*/ 181 w 241"/>
                    <a:gd name="T25" fmla="*/ 105 h 339"/>
                    <a:gd name="T26" fmla="*/ 167 w 241"/>
                    <a:gd name="T27" fmla="*/ 141 h 339"/>
                    <a:gd name="T28" fmla="*/ 143 w 241"/>
                    <a:gd name="T29" fmla="*/ 170 h 339"/>
                    <a:gd name="T30" fmla="*/ 138 w 241"/>
                    <a:gd name="T31" fmla="*/ 172 h 339"/>
                    <a:gd name="T32" fmla="*/ 129 w 241"/>
                    <a:gd name="T33" fmla="*/ 182 h 339"/>
                    <a:gd name="T34" fmla="*/ 115 w 241"/>
                    <a:gd name="T35" fmla="*/ 168 h 339"/>
                    <a:gd name="T36" fmla="*/ 109 w 241"/>
                    <a:gd name="T37" fmla="*/ 118 h 339"/>
                    <a:gd name="T38" fmla="*/ 106 w 241"/>
                    <a:gd name="T39" fmla="*/ 71 h 339"/>
                    <a:gd name="T40" fmla="*/ 109 w 241"/>
                    <a:gd name="T41" fmla="*/ 39 h 339"/>
                    <a:gd name="T42" fmla="*/ 111 w 241"/>
                    <a:gd name="T43" fmla="*/ 12 h 339"/>
                    <a:gd name="T44" fmla="*/ 100 w 241"/>
                    <a:gd name="T45" fmla="*/ 0 h 339"/>
                    <a:gd name="T46" fmla="*/ 90 w 241"/>
                    <a:gd name="T47" fmla="*/ 7 h 339"/>
                    <a:gd name="T48" fmla="*/ 66 w 241"/>
                    <a:gd name="T49" fmla="*/ 34 h 339"/>
                    <a:gd name="T50" fmla="*/ 50 w 241"/>
                    <a:gd name="T51" fmla="*/ 71 h 339"/>
                    <a:gd name="T52" fmla="*/ 47 w 241"/>
                    <a:gd name="T53" fmla="*/ 102 h 339"/>
                    <a:gd name="T54" fmla="*/ 41 w 241"/>
                    <a:gd name="T55" fmla="*/ 166 h 339"/>
                    <a:gd name="T56" fmla="*/ 38 w 241"/>
                    <a:gd name="T57" fmla="*/ 216 h 339"/>
                    <a:gd name="T58" fmla="*/ 32 w 241"/>
                    <a:gd name="T59" fmla="*/ 243 h 339"/>
                    <a:gd name="T60" fmla="*/ 0 w 241"/>
                    <a:gd name="T61" fmla="*/ 302 h 339"/>
                    <a:gd name="T62" fmla="*/ 25 w 241"/>
                    <a:gd name="T63" fmla="*/ 302 h 339"/>
                    <a:gd name="T64" fmla="*/ 97 w 241"/>
                    <a:gd name="T65" fmla="*/ 320 h 339"/>
                    <a:gd name="T66" fmla="*/ 136 w 241"/>
                    <a:gd name="T67" fmla="*/ 324 h 339"/>
                    <a:gd name="T68" fmla="*/ 156 w 241"/>
                    <a:gd name="T69" fmla="*/ 329 h 339"/>
                    <a:gd name="T70" fmla="*/ 190 w 241"/>
                    <a:gd name="T71" fmla="*/ 338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1"/>
                    <a:gd name="T109" fmla="*/ 0 h 339"/>
                    <a:gd name="T110" fmla="*/ 241 w 241"/>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1" h="339">
                      <a:moveTo>
                        <a:pt x="190" y="338"/>
                      </a:moveTo>
                      <a:lnTo>
                        <a:pt x="197" y="286"/>
                      </a:lnTo>
                      <a:lnTo>
                        <a:pt x="211" y="234"/>
                      </a:lnTo>
                      <a:lnTo>
                        <a:pt x="233" y="163"/>
                      </a:lnTo>
                      <a:lnTo>
                        <a:pt x="240" y="136"/>
                      </a:lnTo>
                      <a:lnTo>
                        <a:pt x="238" y="114"/>
                      </a:lnTo>
                      <a:lnTo>
                        <a:pt x="224" y="73"/>
                      </a:lnTo>
                      <a:lnTo>
                        <a:pt x="211" y="43"/>
                      </a:lnTo>
                      <a:lnTo>
                        <a:pt x="192" y="32"/>
                      </a:lnTo>
                      <a:lnTo>
                        <a:pt x="186" y="34"/>
                      </a:lnTo>
                      <a:lnTo>
                        <a:pt x="177" y="48"/>
                      </a:lnTo>
                      <a:lnTo>
                        <a:pt x="177" y="71"/>
                      </a:lnTo>
                      <a:lnTo>
                        <a:pt x="181" y="105"/>
                      </a:lnTo>
                      <a:lnTo>
                        <a:pt x="167" y="141"/>
                      </a:lnTo>
                      <a:lnTo>
                        <a:pt x="143" y="170"/>
                      </a:lnTo>
                      <a:lnTo>
                        <a:pt x="138" y="172"/>
                      </a:lnTo>
                      <a:lnTo>
                        <a:pt x="129" y="182"/>
                      </a:lnTo>
                      <a:lnTo>
                        <a:pt x="115" y="168"/>
                      </a:lnTo>
                      <a:lnTo>
                        <a:pt x="109" y="118"/>
                      </a:lnTo>
                      <a:lnTo>
                        <a:pt x="106" y="71"/>
                      </a:lnTo>
                      <a:lnTo>
                        <a:pt x="109" y="39"/>
                      </a:lnTo>
                      <a:lnTo>
                        <a:pt x="111" y="12"/>
                      </a:lnTo>
                      <a:lnTo>
                        <a:pt x="100" y="0"/>
                      </a:lnTo>
                      <a:lnTo>
                        <a:pt x="90" y="7"/>
                      </a:lnTo>
                      <a:lnTo>
                        <a:pt x="66" y="34"/>
                      </a:lnTo>
                      <a:lnTo>
                        <a:pt x="50" y="71"/>
                      </a:lnTo>
                      <a:lnTo>
                        <a:pt x="47" y="102"/>
                      </a:lnTo>
                      <a:lnTo>
                        <a:pt x="41" y="166"/>
                      </a:lnTo>
                      <a:lnTo>
                        <a:pt x="38" y="216"/>
                      </a:lnTo>
                      <a:lnTo>
                        <a:pt x="32" y="243"/>
                      </a:lnTo>
                      <a:lnTo>
                        <a:pt x="0" y="302"/>
                      </a:lnTo>
                      <a:lnTo>
                        <a:pt x="25" y="302"/>
                      </a:lnTo>
                      <a:lnTo>
                        <a:pt x="97" y="320"/>
                      </a:lnTo>
                      <a:lnTo>
                        <a:pt x="136" y="324"/>
                      </a:lnTo>
                      <a:lnTo>
                        <a:pt x="156" y="329"/>
                      </a:lnTo>
                      <a:lnTo>
                        <a:pt x="190" y="338"/>
                      </a:lnTo>
                    </a:path>
                  </a:pathLst>
                </a:custGeom>
                <a:noFill/>
                <a:ln w="12700" cap="rnd" cmpd="sng">
                  <a:solidFill>
                    <a:srgbClr val="00B050"/>
                  </a:solidFill>
                  <a:prstDash val="solid"/>
                  <a:round/>
                  <a:headEnd/>
                  <a:tailEnd/>
                </a:ln>
              </p:spPr>
              <p:txBody>
                <a:bodyPr/>
                <a:lstStyle/>
                <a:p>
                  <a:endParaRPr lang="el-GR"/>
                </a:p>
              </p:txBody>
            </p:sp>
            <p:sp>
              <p:nvSpPr>
                <p:cNvPr id="10" name="Freeform 44">
                  <a:extLst>
                    <a:ext uri="{FF2B5EF4-FFF2-40B4-BE49-F238E27FC236}">
                      <a16:creationId xmlns="" xmlns:a16="http://schemas.microsoft.com/office/drawing/2014/main" id="{778873DC-AA99-3C4E-A53C-B64D3EF6C9FC}"/>
                    </a:ext>
                  </a:extLst>
                </p:cNvPr>
                <p:cNvSpPr>
                  <a:spLocks/>
                </p:cNvSpPr>
                <p:nvPr/>
              </p:nvSpPr>
              <p:spPr bwMode="auto">
                <a:xfrm>
                  <a:off x="4808" y="2147"/>
                  <a:ext cx="76" cy="203"/>
                </a:xfrm>
                <a:custGeom>
                  <a:avLst/>
                  <a:gdLst>
                    <a:gd name="T0" fmla="*/ 71 w 76"/>
                    <a:gd name="T1" fmla="*/ 68 h 203"/>
                    <a:gd name="T2" fmla="*/ 71 w 76"/>
                    <a:gd name="T3" fmla="*/ 91 h 203"/>
                    <a:gd name="T4" fmla="*/ 75 w 76"/>
                    <a:gd name="T5" fmla="*/ 125 h 203"/>
                    <a:gd name="T6" fmla="*/ 61 w 76"/>
                    <a:gd name="T7" fmla="*/ 161 h 203"/>
                    <a:gd name="T8" fmla="*/ 37 w 76"/>
                    <a:gd name="T9" fmla="*/ 190 h 203"/>
                    <a:gd name="T10" fmla="*/ 32 w 76"/>
                    <a:gd name="T11" fmla="*/ 192 h 203"/>
                    <a:gd name="T12" fmla="*/ 23 w 76"/>
                    <a:gd name="T13" fmla="*/ 202 h 203"/>
                    <a:gd name="T14" fmla="*/ 9 w 76"/>
                    <a:gd name="T15" fmla="*/ 188 h 203"/>
                    <a:gd name="T16" fmla="*/ 3 w 76"/>
                    <a:gd name="T17" fmla="*/ 138 h 203"/>
                    <a:gd name="T18" fmla="*/ 0 w 76"/>
                    <a:gd name="T19" fmla="*/ 91 h 203"/>
                    <a:gd name="T20" fmla="*/ 3 w 76"/>
                    <a:gd name="T21" fmla="*/ 59 h 203"/>
                    <a:gd name="T22" fmla="*/ 12 w 76"/>
                    <a:gd name="T23" fmla="*/ 41 h 203"/>
                    <a:gd name="T24" fmla="*/ 28 w 76"/>
                    <a:gd name="T25" fmla="*/ 9 h 203"/>
                    <a:gd name="T26" fmla="*/ 43 w 76"/>
                    <a:gd name="T27" fmla="*/ 0 h 203"/>
                    <a:gd name="T28" fmla="*/ 52 w 76"/>
                    <a:gd name="T29" fmla="*/ 11 h 203"/>
                    <a:gd name="T30" fmla="*/ 57 w 76"/>
                    <a:gd name="T31" fmla="*/ 29 h 203"/>
                    <a:gd name="T32" fmla="*/ 71 w 76"/>
                    <a:gd name="T33" fmla="*/ 68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203"/>
                    <a:gd name="T53" fmla="*/ 76 w 76"/>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203">
                      <a:moveTo>
                        <a:pt x="71" y="68"/>
                      </a:moveTo>
                      <a:lnTo>
                        <a:pt x="71" y="91"/>
                      </a:lnTo>
                      <a:lnTo>
                        <a:pt x="75" y="125"/>
                      </a:lnTo>
                      <a:lnTo>
                        <a:pt x="61" y="161"/>
                      </a:lnTo>
                      <a:lnTo>
                        <a:pt x="37" y="190"/>
                      </a:lnTo>
                      <a:lnTo>
                        <a:pt x="32" y="192"/>
                      </a:lnTo>
                      <a:lnTo>
                        <a:pt x="23" y="202"/>
                      </a:lnTo>
                      <a:lnTo>
                        <a:pt x="9" y="188"/>
                      </a:lnTo>
                      <a:lnTo>
                        <a:pt x="3" y="138"/>
                      </a:lnTo>
                      <a:lnTo>
                        <a:pt x="0" y="91"/>
                      </a:lnTo>
                      <a:lnTo>
                        <a:pt x="3" y="59"/>
                      </a:lnTo>
                      <a:lnTo>
                        <a:pt x="12" y="41"/>
                      </a:lnTo>
                      <a:lnTo>
                        <a:pt x="28" y="9"/>
                      </a:lnTo>
                      <a:lnTo>
                        <a:pt x="43" y="0"/>
                      </a:lnTo>
                      <a:lnTo>
                        <a:pt x="52" y="11"/>
                      </a:lnTo>
                      <a:lnTo>
                        <a:pt x="57" y="29"/>
                      </a:lnTo>
                      <a:lnTo>
                        <a:pt x="71" y="68"/>
                      </a:lnTo>
                    </a:path>
                  </a:pathLst>
                </a:custGeom>
                <a:noFill/>
                <a:ln w="12700" cap="rnd" cmpd="sng">
                  <a:solidFill>
                    <a:srgbClr val="00B050"/>
                  </a:solidFill>
                  <a:prstDash val="solid"/>
                  <a:round/>
                  <a:headEnd/>
                  <a:tailEnd/>
                </a:ln>
              </p:spPr>
              <p:txBody>
                <a:bodyPr/>
                <a:lstStyle/>
                <a:p>
                  <a:endParaRPr lang="el-GR"/>
                </a:p>
              </p:txBody>
            </p:sp>
          </p:grpSp>
        </p:grpSp>
        <p:grpSp>
          <p:nvGrpSpPr>
            <p:cNvPr id="13" name="Group 26">
              <a:extLst>
                <a:ext uri="{FF2B5EF4-FFF2-40B4-BE49-F238E27FC236}">
                  <a16:creationId xmlns="" xmlns:a16="http://schemas.microsoft.com/office/drawing/2014/main" id="{1656380E-117C-044E-94C3-5295987C811E}"/>
                </a:ext>
              </a:extLst>
            </p:cNvPr>
            <p:cNvGrpSpPr>
              <a:grpSpLocks noChangeAspect="1"/>
            </p:cNvGrpSpPr>
            <p:nvPr/>
          </p:nvGrpSpPr>
          <p:grpSpPr>
            <a:xfrm>
              <a:off x="9393199" y="2779112"/>
              <a:ext cx="658421" cy="396217"/>
              <a:chOff x="5256877" y="4998346"/>
              <a:chExt cx="876864" cy="527668"/>
            </a:xfrm>
          </p:grpSpPr>
          <p:grpSp>
            <p:nvGrpSpPr>
              <p:cNvPr id="14" name="Group 41">
                <a:extLst>
                  <a:ext uri="{FF2B5EF4-FFF2-40B4-BE49-F238E27FC236}">
                    <a16:creationId xmlns="" xmlns:a16="http://schemas.microsoft.com/office/drawing/2014/main" id="{ED358236-632F-2242-8A91-7AE8C5D1C0DB}"/>
                  </a:ext>
                </a:extLst>
              </p:cNvPr>
              <p:cNvGrpSpPr>
                <a:grpSpLocks/>
              </p:cNvGrpSpPr>
              <p:nvPr/>
            </p:nvGrpSpPr>
            <p:grpSpPr bwMode="auto">
              <a:xfrm rot="342526">
                <a:off x="5875986" y="5035872"/>
                <a:ext cx="257755" cy="490142"/>
                <a:chOff x="4968" y="2784"/>
                <a:chExt cx="277" cy="468"/>
              </a:xfrm>
            </p:grpSpPr>
            <p:sp>
              <p:nvSpPr>
                <p:cNvPr id="18" name="Freeform 39">
                  <a:extLst>
                    <a:ext uri="{FF2B5EF4-FFF2-40B4-BE49-F238E27FC236}">
                      <a16:creationId xmlns="" xmlns:a16="http://schemas.microsoft.com/office/drawing/2014/main" id="{D484D6A7-5E77-8E40-893B-F4BCBF539BFE}"/>
                    </a:ext>
                  </a:extLst>
                </p:cNvPr>
                <p:cNvSpPr>
                  <a:spLocks/>
                </p:cNvSpPr>
                <p:nvPr/>
              </p:nvSpPr>
              <p:spPr bwMode="auto">
                <a:xfrm>
                  <a:off x="5078" y="2784"/>
                  <a:ext cx="167" cy="225"/>
                </a:xfrm>
                <a:custGeom>
                  <a:avLst/>
                  <a:gdLst>
                    <a:gd name="T0" fmla="*/ 118 w 167"/>
                    <a:gd name="T1" fmla="*/ 224 h 225"/>
                    <a:gd name="T2" fmla="*/ 136 w 167"/>
                    <a:gd name="T3" fmla="*/ 197 h 225"/>
                    <a:gd name="T4" fmla="*/ 145 w 167"/>
                    <a:gd name="T5" fmla="*/ 177 h 225"/>
                    <a:gd name="T6" fmla="*/ 152 w 167"/>
                    <a:gd name="T7" fmla="*/ 163 h 225"/>
                    <a:gd name="T8" fmla="*/ 163 w 167"/>
                    <a:gd name="T9" fmla="*/ 107 h 225"/>
                    <a:gd name="T10" fmla="*/ 166 w 167"/>
                    <a:gd name="T11" fmla="*/ 34 h 225"/>
                    <a:gd name="T12" fmla="*/ 163 w 167"/>
                    <a:gd name="T13" fmla="*/ 16 h 225"/>
                    <a:gd name="T14" fmla="*/ 154 w 167"/>
                    <a:gd name="T15" fmla="*/ 5 h 225"/>
                    <a:gd name="T16" fmla="*/ 141 w 167"/>
                    <a:gd name="T17" fmla="*/ 0 h 225"/>
                    <a:gd name="T18" fmla="*/ 127 w 167"/>
                    <a:gd name="T19" fmla="*/ 14 h 225"/>
                    <a:gd name="T20" fmla="*/ 118 w 167"/>
                    <a:gd name="T21" fmla="*/ 39 h 225"/>
                    <a:gd name="T22" fmla="*/ 111 w 167"/>
                    <a:gd name="T23" fmla="*/ 57 h 225"/>
                    <a:gd name="T24" fmla="*/ 93 w 167"/>
                    <a:gd name="T25" fmla="*/ 80 h 225"/>
                    <a:gd name="T26" fmla="*/ 73 w 167"/>
                    <a:gd name="T27" fmla="*/ 93 h 225"/>
                    <a:gd name="T28" fmla="*/ 39 w 167"/>
                    <a:gd name="T29" fmla="*/ 116 h 225"/>
                    <a:gd name="T30" fmla="*/ 21 w 167"/>
                    <a:gd name="T31" fmla="*/ 125 h 225"/>
                    <a:gd name="T32" fmla="*/ 12 w 167"/>
                    <a:gd name="T33" fmla="*/ 138 h 225"/>
                    <a:gd name="T34" fmla="*/ 0 w 167"/>
                    <a:gd name="T35" fmla="*/ 168 h 225"/>
                    <a:gd name="T36" fmla="*/ 9 w 167"/>
                    <a:gd name="T37" fmla="*/ 172 h 225"/>
                    <a:gd name="T38" fmla="*/ 23 w 167"/>
                    <a:gd name="T39" fmla="*/ 172 h 225"/>
                    <a:gd name="T40" fmla="*/ 62 w 167"/>
                    <a:gd name="T41" fmla="*/ 159 h 225"/>
                    <a:gd name="T42" fmla="*/ 75 w 167"/>
                    <a:gd name="T43" fmla="*/ 152 h 225"/>
                    <a:gd name="T44" fmla="*/ 89 w 167"/>
                    <a:gd name="T45" fmla="*/ 152 h 225"/>
                    <a:gd name="T46" fmla="*/ 98 w 167"/>
                    <a:gd name="T47" fmla="*/ 161 h 225"/>
                    <a:gd name="T48" fmla="*/ 105 w 167"/>
                    <a:gd name="T49" fmla="*/ 197 h 225"/>
                    <a:gd name="T50" fmla="*/ 111 w 167"/>
                    <a:gd name="T51" fmla="*/ 213 h 225"/>
                    <a:gd name="T52" fmla="*/ 118 w 167"/>
                    <a:gd name="T53" fmla="*/ 224 h 2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
                    <a:gd name="T82" fmla="*/ 0 h 225"/>
                    <a:gd name="T83" fmla="*/ 167 w 167"/>
                    <a:gd name="T84" fmla="*/ 225 h 2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 h="225">
                      <a:moveTo>
                        <a:pt x="118" y="224"/>
                      </a:moveTo>
                      <a:lnTo>
                        <a:pt x="136" y="197"/>
                      </a:lnTo>
                      <a:lnTo>
                        <a:pt x="145" y="177"/>
                      </a:lnTo>
                      <a:lnTo>
                        <a:pt x="152" y="163"/>
                      </a:lnTo>
                      <a:lnTo>
                        <a:pt x="163" y="107"/>
                      </a:lnTo>
                      <a:lnTo>
                        <a:pt x="166" y="34"/>
                      </a:lnTo>
                      <a:lnTo>
                        <a:pt x="163" y="16"/>
                      </a:lnTo>
                      <a:lnTo>
                        <a:pt x="154" y="5"/>
                      </a:lnTo>
                      <a:lnTo>
                        <a:pt x="141" y="0"/>
                      </a:lnTo>
                      <a:lnTo>
                        <a:pt x="127" y="14"/>
                      </a:lnTo>
                      <a:lnTo>
                        <a:pt x="118" y="39"/>
                      </a:lnTo>
                      <a:lnTo>
                        <a:pt x="111" y="57"/>
                      </a:lnTo>
                      <a:lnTo>
                        <a:pt x="93" y="80"/>
                      </a:lnTo>
                      <a:lnTo>
                        <a:pt x="73" y="93"/>
                      </a:lnTo>
                      <a:lnTo>
                        <a:pt x="39" y="116"/>
                      </a:lnTo>
                      <a:lnTo>
                        <a:pt x="21" y="125"/>
                      </a:lnTo>
                      <a:lnTo>
                        <a:pt x="12" y="138"/>
                      </a:lnTo>
                      <a:lnTo>
                        <a:pt x="0" y="168"/>
                      </a:lnTo>
                      <a:lnTo>
                        <a:pt x="9" y="172"/>
                      </a:lnTo>
                      <a:lnTo>
                        <a:pt x="23" y="172"/>
                      </a:lnTo>
                      <a:lnTo>
                        <a:pt x="62" y="159"/>
                      </a:lnTo>
                      <a:lnTo>
                        <a:pt x="75" y="152"/>
                      </a:lnTo>
                      <a:lnTo>
                        <a:pt x="89" y="152"/>
                      </a:lnTo>
                      <a:lnTo>
                        <a:pt x="98" y="161"/>
                      </a:lnTo>
                      <a:lnTo>
                        <a:pt x="105" y="197"/>
                      </a:lnTo>
                      <a:lnTo>
                        <a:pt x="111" y="213"/>
                      </a:lnTo>
                      <a:lnTo>
                        <a:pt x="118" y="224"/>
                      </a:lnTo>
                    </a:path>
                  </a:pathLst>
                </a:custGeom>
                <a:noFill/>
                <a:ln w="12700" cap="rnd" cmpd="sng">
                  <a:solidFill>
                    <a:srgbClr val="00B050"/>
                  </a:solidFill>
                  <a:prstDash val="solid"/>
                  <a:round/>
                  <a:headEnd/>
                  <a:tailEnd/>
                </a:ln>
              </p:spPr>
              <p:txBody>
                <a:bodyPr/>
                <a:lstStyle/>
                <a:p>
                  <a:endParaRPr lang="el-GR"/>
                </a:p>
              </p:txBody>
            </p:sp>
            <p:sp>
              <p:nvSpPr>
                <p:cNvPr id="19" name="Freeform 40">
                  <a:extLst>
                    <a:ext uri="{FF2B5EF4-FFF2-40B4-BE49-F238E27FC236}">
                      <a16:creationId xmlns="" xmlns:a16="http://schemas.microsoft.com/office/drawing/2014/main" id="{8189E14F-D625-1247-B730-DC38F99E1650}"/>
                    </a:ext>
                  </a:extLst>
                </p:cNvPr>
                <p:cNvSpPr>
                  <a:spLocks/>
                </p:cNvSpPr>
                <p:nvPr/>
              </p:nvSpPr>
              <p:spPr bwMode="auto">
                <a:xfrm>
                  <a:off x="4968" y="2936"/>
                  <a:ext cx="230" cy="316"/>
                </a:xfrm>
                <a:custGeom>
                  <a:avLst/>
                  <a:gdLst>
                    <a:gd name="T0" fmla="*/ 111 w 230"/>
                    <a:gd name="T1" fmla="*/ 16 h 316"/>
                    <a:gd name="T2" fmla="*/ 80 w 230"/>
                    <a:gd name="T3" fmla="*/ 72 h 316"/>
                    <a:gd name="T4" fmla="*/ 62 w 230"/>
                    <a:gd name="T5" fmla="*/ 111 h 316"/>
                    <a:gd name="T6" fmla="*/ 19 w 230"/>
                    <a:gd name="T7" fmla="*/ 197 h 316"/>
                    <a:gd name="T8" fmla="*/ 5 w 230"/>
                    <a:gd name="T9" fmla="*/ 251 h 316"/>
                    <a:gd name="T10" fmla="*/ 0 w 230"/>
                    <a:gd name="T11" fmla="*/ 285 h 316"/>
                    <a:gd name="T12" fmla="*/ 5 w 230"/>
                    <a:gd name="T13" fmla="*/ 301 h 316"/>
                    <a:gd name="T14" fmla="*/ 12 w 230"/>
                    <a:gd name="T15" fmla="*/ 310 h 316"/>
                    <a:gd name="T16" fmla="*/ 23 w 230"/>
                    <a:gd name="T17" fmla="*/ 315 h 316"/>
                    <a:gd name="T18" fmla="*/ 41 w 230"/>
                    <a:gd name="T19" fmla="*/ 315 h 316"/>
                    <a:gd name="T20" fmla="*/ 62 w 230"/>
                    <a:gd name="T21" fmla="*/ 299 h 316"/>
                    <a:gd name="T22" fmla="*/ 98 w 230"/>
                    <a:gd name="T23" fmla="*/ 269 h 316"/>
                    <a:gd name="T24" fmla="*/ 116 w 230"/>
                    <a:gd name="T25" fmla="*/ 249 h 316"/>
                    <a:gd name="T26" fmla="*/ 141 w 230"/>
                    <a:gd name="T27" fmla="*/ 213 h 316"/>
                    <a:gd name="T28" fmla="*/ 168 w 230"/>
                    <a:gd name="T29" fmla="*/ 172 h 316"/>
                    <a:gd name="T30" fmla="*/ 229 w 230"/>
                    <a:gd name="T31" fmla="*/ 72 h 316"/>
                    <a:gd name="T32" fmla="*/ 222 w 230"/>
                    <a:gd name="T33" fmla="*/ 61 h 316"/>
                    <a:gd name="T34" fmla="*/ 216 w 230"/>
                    <a:gd name="T35" fmla="*/ 45 h 316"/>
                    <a:gd name="T36" fmla="*/ 209 w 230"/>
                    <a:gd name="T37" fmla="*/ 9 h 316"/>
                    <a:gd name="T38" fmla="*/ 200 w 230"/>
                    <a:gd name="T39" fmla="*/ 0 h 316"/>
                    <a:gd name="T40" fmla="*/ 186 w 230"/>
                    <a:gd name="T41" fmla="*/ 0 h 316"/>
                    <a:gd name="T42" fmla="*/ 173 w 230"/>
                    <a:gd name="T43" fmla="*/ 7 h 316"/>
                    <a:gd name="T44" fmla="*/ 134 w 230"/>
                    <a:gd name="T45" fmla="*/ 20 h 316"/>
                    <a:gd name="T46" fmla="*/ 120 w 230"/>
                    <a:gd name="T47" fmla="*/ 20 h 316"/>
                    <a:gd name="T48" fmla="*/ 111 w 230"/>
                    <a:gd name="T49" fmla="*/ 16 h 3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0"/>
                    <a:gd name="T76" fmla="*/ 0 h 316"/>
                    <a:gd name="T77" fmla="*/ 230 w 230"/>
                    <a:gd name="T78" fmla="*/ 316 h 3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0" h="316">
                      <a:moveTo>
                        <a:pt x="111" y="16"/>
                      </a:moveTo>
                      <a:lnTo>
                        <a:pt x="80" y="72"/>
                      </a:lnTo>
                      <a:lnTo>
                        <a:pt x="62" y="111"/>
                      </a:lnTo>
                      <a:lnTo>
                        <a:pt x="19" y="197"/>
                      </a:lnTo>
                      <a:lnTo>
                        <a:pt x="5" y="251"/>
                      </a:lnTo>
                      <a:lnTo>
                        <a:pt x="0" y="285"/>
                      </a:lnTo>
                      <a:lnTo>
                        <a:pt x="5" y="301"/>
                      </a:lnTo>
                      <a:lnTo>
                        <a:pt x="12" y="310"/>
                      </a:lnTo>
                      <a:lnTo>
                        <a:pt x="23" y="315"/>
                      </a:lnTo>
                      <a:lnTo>
                        <a:pt x="41" y="315"/>
                      </a:lnTo>
                      <a:lnTo>
                        <a:pt x="62" y="299"/>
                      </a:lnTo>
                      <a:lnTo>
                        <a:pt x="98" y="269"/>
                      </a:lnTo>
                      <a:lnTo>
                        <a:pt x="116" y="249"/>
                      </a:lnTo>
                      <a:lnTo>
                        <a:pt x="141" y="213"/>
                      </a:lnTo>
                      <a:lnTo>
                        <a:pt x="168" y="172"/>
                      </a:lnTo>
                      <a:lnTo>
                        <a:pt x="229" y="72"/>
                      </a:lnTo>
                      <a:lnTo>
                        <a:pt x="222" y="61"/>
                      </a:lnTo>
                      <a:lnTo>
                        <a:pt x="216" y="45"/>
                      </a:lnTo>
                      <a:lnTo>
                        <a:pt x="209" y="9"/>
                      </a:lnTo>
                      <a:lnTo>
                        <a:pt x="200" y="0"/>
                      </a:lnTo>
                      <a:lnTo>
                        <a:pt x="186" y="0"/>
                      </a:lnTo>
                      <a:lnTo>
                        <a:pt x="173" y="7"/>
                      </a:lnTo>
                      <a:lnTo>
                        <a:pt x="134" y="20"/>
                      </a:lnTo>
                      <a:lnTo>
                        <a:pt x="120" y="20"/>
                      </a:lnTo>
                      <a:lnTo>
                        <a:pt x="111" y="16"/>
                      </a:lnTo>
                    </a:path>
                  </a:pathLst>
                </a:custGeom>
                <a:noFill/>
                <a:ln w="12700" cap="rnd" cmpd="sng">
                  <a:solidFill>
                    <a:srgbClr val="00B050"/>
                  </a:solidFill>
                  <a:prstDash val="solid"/>
                  <a:round/>
                  <a:headEnd/>
                  <a:tailEnd/>
                </a:ln>
              </p:spPr>
              <p:txBody>
                <a:bodyPr/>
                <a:lstStyle/>
                <a:p>
                  <a:endParaRPr lang="el-GR"/>
                </a:p>
              </p:txBody>
            </p:sp>
          </p:grpSp>
          <p:grpSp>
            <p:nvGrpSpPr>
              <p:cNvPr id="15" name="Group 42">
                <a:extLst>
                  <a:ext uri="{FF2B5EF4-FFF2-40B4-BE49-F238E27FC236}">
                    <a16:creationId xmlns="" xmlns:a16="http://schemas.microsoft.com/office/drawing/2014/main" id="{07CFC028-9B74-CD4A-90A7-FE80C36B5B98}"/>
                  </a:ext>
                </a:extLst>
              </p:cNvPr>
              <p:cNvGrpSpPr/>
              <p:nvPr/>
            </p:nvGrpSpPr>
            <p:grpSpPr>
              <a:xfrm rot="21115886">
                <a:off x="5256877" y="4998346"/>
                <a:ext cx="392379" cy="497583"/>
                <a:chOff x="6602604" y="4544706"/>
                <a:chExt cx="577838" cy="732772"/>
              </a:xfrm>
            </p:grpSpPr>
            <p:sp>
              <p:nvSpPr>
                <p:cNvPr id="16" name="Freeform 46">
                  <a:extLst>
                    <a:ext uri="{FF2B5EF4-FFF2-40B4-BE49-F238E27FC236}">
                      <a16:creationId xmlns="" xmlns:a16="http://schemas.microsoft.com/office/drawing/2014/main" id="{1EE0D416-350D-F342-8A51-FFAF7323548C}"/>
                    </a:ext>
                  </a:extLst>
                </p:cNvPr>
                <p:cNvSpPr>
                  <a:spLocks/>
                </p:cNvSpPr>
                <p:nvPr/>
              </p:nvSpPr>
              <p:spPr bwMode="auto">
                <a:xfrm>
                  <a:off x="6832775" y="4544706"/>
                  <a:ext cx="347667" cy="323853"/>
                </a:xfrm>
                <a:custGeom>
                  <a:avLst/>
                  <a:gdLst>
                    <a:gd name="T0" fmla="*/ 0 w 246"/>
                    <a:gd name="T1" fmla="*/ 2147483647 h 204"/>
                    <a:gd name="T2" fmla="*/ 2147483647 w 246"/>
                    <a:gd name="T3" fmla="*/ 2147483647 h 204"/>
                    <a:gd name="T4" fmla="*/ 2147483647 w 246"/>
                    <a:gd name="T5" fmla="*/ 2147483647 h 204"/>
                    <a:gd name="T6" fmla="*/ 2147483647 w 246"/>
                    <a:gd name="T7" fmla="*/ 2147483647 h 204"/>
                    <a:gd name="T8" fmla="*/ 2147483647 w 246"/>
                    <a:gd name="T9" fmla="*/ 0 h 204"/>
                    <a:gd name="T10" fmla="*/ 2147483647 w 246"/>
                    <a:gd name="T11" fmla="*/ 2147483647 h 204"/>
                    <a:gd name="T12" fmla="*/ 2147483647 w 246"/>
                    <a:gd name="T13" fmla="*/ 2147483647 h 204"/>
                    <a:gd name="T14" fmla="*/ 2147483647 w 246"/>
                    <a:gd name="T15" fmla="*/ 2147483647 h 204"/>
                    <a:gd name="T16" fmla="*/ 2147483647 w 246"/>
                    <a:gd name="T17" fmla="*/ 2147483647 h 204"/>
                    <a:gd name="T18" fmla="*/ 2147483647 w 246"/>
                    <a:gd name="T19" fmla="*/ 2147483647 h 204"/>
                    <a:gd name="T20" fmla="*/ 2147483647 w 246"/>
                    <a:gd name="T21" fmla="*/ 2147483647 h 204"/>
                    <a:gd name="T22" fmla="*/ 2147483647 w 246"/>
                    <a:gd name="T23" fmla="*/ 2147483647 h 204"/>
                    <a:gd name="T24" fmla="*/ 2147483647 w 246"/>
                    <a:gd name="T25" fmla="*/ 2147483647 h 204"/>
                    <a:gd name="T26" fmla="*/ 2147483647 w 246"/>
                    <a:gd name="T27" fmla="*/ 2147483647 h 204"/>
                    <a:gd name="T28" fmla="*/ 2147483647 w 246"/>
                    <a:gd name="T29" fmla="*/ 2147483647 h 204"/>
                    <a:gd name="T30" fmla="*/ 2147483647 w 246"/>
                    <a:gd name="T31" fmla="*/ 2147483647 h 204"/>
                    <a:gd name="T32" fmla="*/ 2147483647 w 246"/>
                    <a:gd name="T33" fmla="*/ 2147483647 h 204"/>
                    <a:gd name="T34" fmla="*/ 2147483647 w 246"/>
                    <a:gd name="T35" fmla="*/ 2147483647 h 204"/>
                    <a:gd name="T36" fmla="*/ 2147483647 w 246"/>
                    <a:gd name="T37" fmla="*/ 2147483647 h 204"/>
                    <a:gd name="T38" fmla="*/ 2147483647 w 246"/>
                    <a:gd name="T39" fmla="*/ 2147483647 h 204"/>
                    <a:gd name="T40" fmla="*/ 2147483647 w 246"/>
                    <a:gd name="T41" fmla="*/ 2147483647 h 204"/>
                    <a:gd name="T42" fmla="*/ 2147483647 w 246"/>
                    <a:gd name="T43" fmla="*/ 2147483647 h 204"/>
                    <a:gd name="T44" fmla="*/ 2147483647 w 246"/>
                    <a:gd name="T45" fmla="*/ 2147483647 h 204"/>
                    <a:gd name="T46" fmla="*/ 2147483647 w 246"/>
                    <a:gd name="T47" fmla="*/ 2147483647 h 204"/>
                    <a:gd name="T48" fmla="*/ 2147483647 w 246"/>
                    <a:gd name="T49" fmla="*/ 2147483647 h 204"/>
                    <a:gd name="T50" fmla="*/ 2147483647 w 246"/>
                    <a:gd name="T51" fmla="*/ 2147483647 h 204"/>
                    <a:gd name="T52" fmla="*/ 2147483647 w 246"/>
                    <a:gd name="T53" fmla="*/ 2147483647 h 204"/>
                    <a:gd name="T54" fmla="*/ 2147483647 w 246"/>
                    <a:gd name="T55" fmla="*/ 2147483647 h 204"/>
                    <a:gd name="T56" fmla="*/ 2147483647 w 246"/>
                    <a:gd name="T57" fmla="*/ 2147483647 h 204"/>
                    <a:gd name="T58" fmla="*/ 2147483647 w 246"/>
                    <a:gd name="T59" fmla="*/ 2147483647 h 204"/>
                    <a:gd name="T60" fmla="*/ 0 w 246"/>
                    <a:gd name="T61" fmla="*/ 2147483647 h 20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6"/>
                    <a:gd name="T94" fmla="*/ 0 h 204"/>
                    <a:gd name="T95" fmla="*/ 246 w 246"/>
                    <a:gd name="T96" fmla="*/ 204 h 20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6" h="204">
                      <a:moveTo>
                        <a:pt x="0" y="124"/>
                      </a:moveTo>
                      <a:lnTo>
                        <a:pt x="9" y="81"/>
                      </a:lnTo>
                      <a:lnTo>
                        <a:pt x="14" y="45"/>
                      </a:lnTo>
                      <a:lnTo>
                        <a:pt x="23" y="25"/>
                      </a:lnTo>
                      <a:lnTo>
                        <a:pt x="45" y="0"/>
                      </a:lnTo>
                      <a:lnTo>
                        <a:pt x="73" y="6"/>
                      </a:lnTo>
                      <a:lnTo>
                        <a:pt x="77" y="20"/>
                      </a:lnTo>
                      <a:lnTo>
                        <a:pt x="48" y="61"/>
                      </a:lnTo>
                      <a:lnTo>
                        <a:pt x="77" y="20"/>
                      </a:lnTo>
                      <a:lnTo>
                        <a:pt x="89" y="13"/>
                      </a:lnTo>
                      <a:lnTo>
                        <a:pt x="100" y="11"/>
                      </a:lnTo>
                      <a:lnTo>
                        <a:pt x="120" y="18"/>
                      </a:lnTo>
                      <a:lnTo>
                        <a:pt x="152" y="38"/>
                      </a:lnTo>
                      <a:lnTo>
                        <a:pt x="159" y="63"/>
                      </a:lnTo>
                      <a:lnTo>
                        <a:pt x="152" y="83"/>
                      </a:lnTo>
                      <a:lnTo>
                        <a:pt x="138" y="106"/>
                      </a:lnTo>
                      <a:lnTo>
                        <a:pt x="152" y="83"/>
                      </a:lnTo>
                      <a:lnTo>
                        <a:pt x="159" y="63"/>
                      </a:lnTo>
                      <a:lnTo>
                        <a:pt x="172" y="56"/>
                      </a:lnTo>
                      <a:lnTo>
                        <a:pt x="199" y="59"/>
                      </a:lnTo>
                      <a:lnTo>
                        <a:pt x="220" y="65"/>
                      </a:lnTo>
                      <a:lnTo>
                        <a:pt x="240" y="74"/>
                      </a:lnTo>
                      <a:lnTo>
                        <a:pt x="245" y="88"/>
                      </a:lnTo>
                      <a:lnTo>
                        <a:pt x="242" y="124"/>
                      </a:lnTo>
                      <a:lnTo>
                        <a:pt x="233" y="145"/>
                      </a:lnTo>
                      <a:lnTo>
                        <a:pt x="199" y="176"/>
                      </a:lnTo>
                      <a:lnTo>
                        <a:pt x="179" y="203"/>
                      </a:lnTo>
                      <a:lnTo>
                        <a:pt x="136" y="197"/>
                      </a:lnTo>
                      <a:lnTo>
                        <a:pt x="95" y="179"/>
                      </a:lnTo>
                      <a:lnTo>
                        <a:pt x="48" y="156"/>
                      </a:lnTo>
                      <a:lnTo>
                        <a:pt x="0" y="124"/>
                      </a:lnTo>
                    </a:path>
                  </a:pathLst>
                </a:custGeom>
                <a:noFill/>
                <a:ln w="12700" cap="rnd" cmpd="sng">
                  <a:solidFill>
                    <a:srgbClr val="00B050"/>
                  </a:solidFill>
                  <a:prstDash val="solid"/>
                  <a:round/>
                  <a:headEnd/>
                  <a:tailEnd/>
                </a:ln>
              </p:spPr>
              <p:txBody>
                <a:bodyPr/>
                <a:lstStyle/>
                <a:p>
                  <a:endParaRPr lang="el-GR"/>
                </a:p>
              </p:txBody>
            </p:sp>
            <p:sp>
              <p:nvSpPr>
                <p:cNvPr id="17" name="Freeform 47">
                  <a:extLst>
                    <a:ext uri="{FF2B5EF4-FFF2-40B4-BE49-F238E27FC236}">
                      <a16:creationId xmlns="" xmlns:a16="http://schemas.microsoft.com/office/drawing/2014/main" id="{D502E0B5-DC8B-EF4D-8CEA-96A8905CD08D}"/>
                    </a:ext>
                  </a:extLst>
                </p:cNvPr>
                <p:cNvSpPr>
                  <a:spLocks/>
                </p:cNvSpPr>
                <p:nvPr/>
              </p:nvSpPr>
              <p:spPr bwMode="auto">
                <a:xfrm>
                  <a:off x="6602604" y="4739313"/>
                  <a:ext cx="468310" cy="538165"/>
                </a:xfrm>
                <a:custGeom>
                  <a:avLst/>
                  <a:gdLst>
                    <a:gd name="T0" fmla="*/ 2147483647 w 332"/>
                    <a:gd name="T1" fmla="*/ 2147483647 h 339"/>
                    <a:gd name="T2" fmla="*/ 2147483647 w 332"/>
                    <a:gd name="T3" fmla="*/ 2147483647 h 339"/>
                    <a:gd name="T4" fmla="*/ 2147483647 w 332"/>
                    <a:gd name="T5" fmla="*/ 2147483647 h 339"/>
                    <a:gd name="T6" fmla="*/ 2147483647 w 332"/>
                    <a:gd name="T7" fmla="*/ 2147483647 h 339"/>
                    <a:gd name="T8" fmla="*/ 2147483647 w 332"/>
                    <a:gd name="T9" fmla="*/ 0 h 339"/>
                    <a:gd name="T10" fmla="*/ 2147483647 w 332"/>
                    <a:gd name="T11" fmla="*/ 2147483647 h 339"/>
                    <a:gd name="T12" fmla="*/ 2147483647 w 332"/>
                    <a:gd name="T13" fmla="*/ 2147483647 h 339"/>
                    <a:gd name="T14" fmla="*/ 2147483647 w 332"/>
                    <a:gd name="T15" fmla="*/ 2147483647 h 339"/>
                    <a:gd name="T16" fmla="*/ 2147483647 w 332"/>
                    <a:gd name="T17" fmla="*/ 2147483647 h 339"/>
                    <a:gd name="T18" fmla="*/ 0 w 332"/>
                    <a:gd name="T19" fmla="*/ 2147483647 h 339"/>
                    <a:gd name="T20" fmla="*/ 2147483647 w 332"/>
                    <a:gd name="T21" fmla="*/ 2147483647 h 339"/>
                    <a:gd name="T22" fmla="*/ 2147483647 w 332"/>
                    <a:gd name="T23" fmla="*/ 2147483647 h 339"/>
                    <a:gd name="T24" fmla="*/ 2147483647 w 332"/>
                    <a:gd name="T25" fmla="*/ 2147483647 h 339"/>
                    <a:gd name="T26" fmla="*/ 2147483647 w 332"/>
                    <a:gd name="T27" fmla="*/ 2147483647 h 339"/>
                    <a:gd name="T28" fmla="*/ 2147483647 w 332"/>
                    <a:gd name="T29" fmla="*/ 2147483647 h 339"/>
                    <a:gd name="T30" fmla="*/ 2147483647 w 332"/>
                    <a:gd name="T31" fmla="*/ 2147483647 h 339"/>
                    <a:gd name="T32" fmla="*/ 2147483647 w 332"/>
                    <a:gd name="T33" fmla="*/ 2147483647 h 339"/>
                    <a:gd name="T34" fmla="*/ 2147483647 w 332"/>
                    <a:gd name="T35" fmla="*/ 2147483647 h 339"/>
                    <a:gd name="T36" fmla="*/ 2147483647 w 332"/>
                    <a:gd name="T37" fmla="*/ 2147483647 h 339"/>
                    <a:gd name="T38" fmla="*/ 2147483647 w 332"/>
                    <a:gd name="T39" fmla="*/ 2147483647 h 339"/>
                    <a:gd name="T40" fmla="*/ 2147483647 w 332"/>
                    <a:gd name="T41" fmla="*/ 2147483647 h 339"/>
                    <a:gd name="T42" fmla="*/ 2147483647 w 332"/>
                    <a:gd name="T43" fmla="*/ 2147483647 h 339"/>
                    <a:gd name="T44" fmla="*/ 2147483647 w 332"/>
                    <a:gd name="T45" fmla="*/ 2147483647 h 339"/>
                    <a:gd name="T46" fmla="*/ 2147483647 w 332"/>
                    <a:gd name="T47" fmla="*/ 2147483647 h 339"/>
                    <a:gd name="T48" fmla="*/ 2147483647 w 332"/>
                    <a:gd name="T49" fmla="*/ 2147483647 h 339"/>
                    <a:gd name="T50" fmla="*/ 2147483647 w 332"/>
                    <a:gd name="T51" fmla="*/ 2147483647 h 339"/>
                    <a:gd name="T52" fmla="*/ 2147483647 w 332"/>
                    <a:gd name="T53" fmla="*/ 2147483647 h 339"/>
                    <a:gd name="T54" fmla="*/ 2147483647 w 332"/>
                    <a:gd name="T55" fmla="*/ 2147483647 h 339"/>
                    <a:gd name="T56" fmla="*/ 2147483647 w 332"/>
                    <a:gd name="T57" fmla="*/ 2147483647 h 339"/>
                    <a:gd name="T58" fmla="*/ 2147483647 w 332"/>
                    <a:gd name="T59" fmla="*/ 2147483647 h 339"/>
                    <a:gd name="T60" fmla="*/ 2147483647 w 332"/>
                    <a:gd name="T61" fmla="*/ 2147483647 h 339"/>
                    <a:gd name="T62" fmla="*/ 2147483647 w 332"/>
                    <a:gd name="T63" fmla="*/ 2147483647 h 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2"/>
                    <a:gd name="T97" fmla="*/ 0 h 339"/>
                    <a:gd name="T98" fmla="*/ 332 w 332"/>
                    <a:gd name="T99" fmla="*/ 339 h 3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2" h="339">
                      <a:moveTo>
                        <a:pt x="331" y="79"/>
                      </a:moveTo>
                      <a:lnTo>
                        <a:pt x="288" y="73"/>
                      </a:lnTo>
                      <a:lnTo>
                        <a:pt x="247" y="55"/>
                      </a:lnTo>
                      <a:lnTo>
                        <a:pt x="200" y="32"/>
                      </a:lnTo>
                      <a:lnTo>
                        <a:pt x="152" y="0"/>
                      </a:lnTo>
                      <a:lnTo>
                        <a:pt x="132" y="50"/>
                      </a:lnTo>
                      <a:lnTo>
                        <a:pt x="75" y="122"/>
                      </a:lnTo>
                      <a:lnTo>
                        <a:pt x="34" y="199"/>
                      </a:lnTo>
                      <a:lnTo>
                        <a:pt x="5" y="233"/>
                      </a:lnTo>
                      <a:lnTo>
                        <a:pt x="0" y="265"/>
                      </a:lnTo>
                      <a:lnTo>
                        <a:pt x="7" y="274"/>
                      </a:lnTo>
                      <a:lnTo>
                        <a:pt x="32" y="270"/>
                      </a:lnTo>
                      <a:lnTo>
                        <a:pt x="57" y="256"/>
                      </a:lnTo>
                      <a:lnTo>
                        <a:pt x="91" y="213"/>
                      </a:lnTo>
                      <a:lnTo>
                        <a:pt x="197" y="127"/>
                      </a:lnTo>
                      <a:lnTo>
                        <a:pt x="202" y="136"/>
                      </a:lnTo>
                      <a:lnTo>
                        <a:pt x="207" y="154"/>
                      </a:lnTo>
                      <a:lnTo>
                        <a:pt x="202" y="179"/>
                      </a:lnTo>
                      <a:lnTo>
                        <a:pt x="188" y="209"/>
                      </a:lnTo>
                      <a:lnTo>
                        <a:pt x="161" y="256"/>
                      </a:lnTo>
                      <a:lnTo>
                        <a:pt x="136" y="283"/>
                      </a:lnTo>
                      <a:lnTo>
                        <a:pt x="121" y="310"/>
                      </a:lnTo>
                      <a:lnTo>
                        <a:pt x="125" y="331"/>
                      </a:lnTo>
                      <a:lnTo>
                        <a:pt x="136" y="338"/>
                      </a:lnTo>
                      <a:lnTo>
                        <a:pt x="161" y="333"/>
                      </a:lnTo>
                      <a:lnTo>
                        <a:pt x="207" y="301"/>
                      </a:lnTo>
                      <a:lnTo>
                        <a:pt x="245" y="270"/>
                      </a:lnTo>
                      <a:lnTo>
                        <a:pt x="259" y="252"/>
                      </a:lnTo>
                      <a:lnTo>
                        <a:pt x="277" y="211"/>
                      </a:lnTo>
                      <a:lnTo>
                        <a:pt x="288" y="156"/>
                      </a:lnTo>
                      <a:lnTo>
                        <a:pt x="304" y="122"/>
                      </a:lnTo>
                      <a:lnTo>
                        <a:pt x="331" y="79"/>
                      </a:lnTo>
                    </a:path>
                  </a:pathLst>
                </a:custGeom>
                <a:noFill/>
                <a:ln w="12700" cap="rnd" cmpd="sng">
                  <a:solidFill>
                    <a:srgbClr val="00B050"/>
                  </a:solidFill>
                  <a:prstDash val="solid"/>
                  <a:round/>
                  <a:headEnd/>
                  <a:tailEnd/>
                </a:ln>
              </p:spPr>
              <p:txBody>
                <a:bodyPr/>
                <a:lstStyle/>
                <a:p>
                  <a:endParaRPr lang="el-GR"/>
                </a:p>
              </p:txBody>
            </p:sp>
          </p:grpSp>
        </p:grpSp>
      </p:grpSp>
      <p:grpSp>
        <p:nvGrpSpPr>
          <p:cNvPr id="73" name="Group 72">
            <a:extLst>
              <a:ext uri="{FF2B5EF4-FFF2-40B4-BE49-F238E27FC236}">
                <a16:creationId xmlns="" xmlns:a16="http://schemas.microsoft.com/office/drawing/2014/main" id="{41BCC64D-35B8-1647-9672-8EC593DAE2BC}"/>
              </a:ext>
            </a:extLst>
          </p:cNvPr>
          <p:cNvGrpSpPr>
            <a:grpSpLocks noChangeAspect="1"/>
          </p:cNvGrpSpPr>
          <p:nvPr/>
        </p:nvGrpSpPr>
        <p:grpSpPr>
          <a:xfrm>
            <a:off x="8193409" y="3792646"/>
            <a:ext cx="2750687" cy="2311971"/>
            <a:chOff x="9934787" y="4235032"/>
            <a:chExt cx="1091912" cy="917758"/>
          </a:xfrm>
        </p:grpSpPr>
        <p:grpSp>
          <p:nvGrpSpPr>
            <p:cNvPr id="55" name="Group 45">
              <a:extLst>
                <a:ext uri="{FF2B5EF4-FFF2-40B4-BE49-F238E27FC236}">
                  <a16:creationId xmlns="" xmlns:a16="http://schemas.microsoft.com/office/drawing/2014/main" id="{AC3149C4-627A-CB42-BE44-1A674BD1A300}"/>
                </a:ext>
              </a:extLst>
            </p:cNvPr>
            <p:cNvGrpSpPr>
              <a:grpSpLocks/>
            </p:cNvGrpSpPr>
            <p:nvPr/>
          </p:nvGrpSpPr>
          <p:grpSpPr bwMode="auto">
            <a:xfrm rot="21115886">
              <a:off x="10333088" y="4235032"/>
              <a:ext cx="213062" cy="410386"/>
              <a:chOff x="4665" y="2179"/>
              <a:chExt cx="296" cy="507"/>
            </a:xfrm>
          </p:grpSpPr>
          <p:sp>
            <p:nvSpPr>
              <p:cNvPr id="56" name="Freeform 42">
                <a:extLst>
                  <a:ext uri="{FF2B5EF4-FFF2-40B4-BE49-F238E27FC236}">
                    <a16:creationId xmlns="" xmlns:a16="http://schemas.microsoft.com/office/drawing/2014/main" id="{4FF9A569-2478-F94F-B5BE-1812AF139FB7}"/>
                  </a:ext>
                </a:extLst>
              </p:cNvPr>
              <p:cNvSpPr>
                <a:spLocks/>
              </p:cNvSpPr>
              <p:nvPr/>
            </p:nvSpPr>
            <p:spPr bwMode="auto">
              <a:xfrm>
                <a:off x="4665" y="2493"/>
                <a:ext cx="250" cy="193"/>
              </a:xfrm>
              <a:custGeom>
                <a:avLst/>
                <a:gdLst>
                  <a:gd name="T0" fmla="*/ 57 w 250"/>
                  <a:gd name="T1" fmla="*/ 0 h 193"/>
                  <a:gd name="T2" fmla="*/ 23 w 250"/>
                  <a:gd name="T3" fmla="*/ 52 h 193"/>
                  <a:gd name="T4" fmla="*/ 9 w 250"/>
                  <a:gd name="T5" fmla="*/ 70 h 193"/>
                  <a:gd name="T6" fmla="*/ 0 w 250"/>
                  <a:gd name="T7" fmla="*/ 90 h 193"/>
                  <a:gd name="T8" fmla="*/ 0 w 250"/>
                  <a:gd name="T9" fmla="*/ 120 h 193"/>
                  <a:gd name="T10" fmla="*/ 14 w 250"/>
                  <a:gd name="T11" fmla="*/ 122 h 193"/>
                  <a:gd name="T12" fmla="*/ 12 w 250"/>
                  <a:gd name="T13" fmla="*/ 101 h 193"/>
                  <a:gd name="T14" fmla="*/ 14 w 250"/>
                  <a:gd name="T15" fmla="*/ 122 h 193"/>
                  <a:gd name="T16" fmla="*/ 25 w 250"/>
                  <a:gd name="T17" fmla="*/ 140 h 193"/>
                  <a:gd name="T18" fmla="*/ 46 w 250"/>
                  <a:gd name="T19" fmla="*/ 160 h 193"/>
                  <a:gd name="T20" fmla="*/ 61 w 250"/>
                  <a:gd name="T21" fmla="*/ 165 h 193"/>
                  <a:gd name="T22" fmla="*/ 93 w 250"/>
                  <a:gd name="T23" fmla="*/ 151 h 193"/>
                  <a:gd name="T24" fmla="*/ 114 w 250"/>
                  <a:gd name="T25" fmla="*/ 149 h 193"/>
                  <a:gd name="T26" fmla="*/ 111 w 250"/>
                  <a:gd name="T27" fmla="*/ 131 h 193"/>
                  <a:gd name="T28" fmla="*/ 116 w 250"/>
                  <a:gd name="T29" fmla="*/ 104 h 193"/>
                  <a:gd name="T30" fmla="*/ 111 w 250"/>
                  <a:gd name="T31" fmla="*/ 131 h 193"/>
                  <a:gd name="T32" fmla="*/ 114 w 250"/>
                  <a:gd name="T33" fmla="*/ 149 h 193"/>
                  <a:gd name="T34" fmla="*/ 145 w 250"/>
                  <a:gd name="T35" fmla="*/ 183 h 193"/>
                  <a:gd name="T36" fmla="*/ 154 w 250"/>
                  <a:gd name="T37" fmla="*/ 192 h 193"/>
                  <a:gd name="T38" fmla="*/ 163 w 250"/>
                  <a:gd name="T39" fmla="*/ 192 h 193"/>
                  <a:gd name="T40" fmla="*/ 218 w 250"/>
                  <a:gd name="T41" fmla="*/ 181 h 193"/>
                  <a:gd name="T42" fmla="*/ 236 w 250"/>
                  <a:gd name="T43" fmla="*/ 169 h 193"/>
                  <a:gd name="T44" fmla="*/ 245 w 250"/>
                  <a:gd name="T45" fmla="*/ 156 h 193"/>
                  <a:gd name="T46" fmla="*/ 249 w 250"/>
                  <a:gd name="T47" fmla="*/ 140 h 193"/>
                  <a:gd name="T48" fmla="*/ 245 w 250"/>
                  <a:gd name="T49" fmla="*/ 86 h 193"/>
                  <a:gd name="T50" fmla="*/ 245 w 250"/>
                  <a:gd name="T51" fmla="*/ 65 h 193"/>
                  <a:gd name="T52" fmla="*/ 247 w 250"/>
                  <a:gd name="T53" fmla="*/ 36 h 193"/>
                  <a:gd name="T54" fmla="*/ 213 w 250"/>
                  <a:gd name="T55" fmla="*/ 27 h 193"/>
                  <a:gd name="T56" fmla="*/ 193 w 250"/>
                  <a:gd name="T57" fmla="*/ 22 h 193"/>
                  <a:gd name="T58" fmla="*/ 154 w 250"/>
                  <a:gd name="T59" fmla="*/ 18 h 193"/>
                  <a:gd name="T60" fmla="*/ 82 w 250"/>
                  <a:gd name="T61" fmla="*/ 0 h 193"/>
                  <a:gd name="T62" fmla="*/ 57 w 250"/>
                  <a:gd name="T63" fmla="*/ 0 h 1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0"/>
                  <a:gd name="T97" fmla="*/ 0 h 193"/>
                  <a:gd name="T98" fmla="*/ 250 w 250"/>
                  <a:gd name="T99" fmla="*/ 193 h 1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0" h="193">
                    <a:moveTo>
                      <a:pt x="57" y="0"/>
                    </a:moveTo>
                    <a:lnTo>
                      <a:pt x="23" y="52"/>
                    </a:lnTo>
                    <a:lnTo>
                      <a:pt x="9" y="70"/>
                    </a:lnTo>
                    <a:lnTo>
                      <a:pt x="0" y="90"/>
                    </a:lnTo>
                    <a:lnTo>
                      <a:pt x="0" y="120"/>
                    </a:lnTo>
                    <a:lnTo>
                      <a:pt x="14" y="122"/>
                    </a:lnTo>
                    <a:lnTo>
                      <a:pt x="12" y="101"/>
                    </a:lnTo>
                    <a:lnTo>
                      <a:pt x="14" y="122"/>
                    </a:lnTo>
                    <a:lnTo>
                      <a:pt x="25" y="140"/>
                    </a:lnTo>
                    <a:lnTo>
                      <a:pt x="46" y="160"/>
                    </a:lnTo>
                    <a:lnTo>
                      <a:pt x="61" y="165"/>
                    </a:lnTo>
                    <a:lnTo>
                      <a:pt x="93" y="151"/>
                    </a:lnTo>
                    <a:lnTo>
                      <a:pt x="114" y="149"/>
                    </a:lnTo>
                    <a:lnTo>
                      <a:pt x="111" y="131"/>
                    </a:lnTo>
                    <a:lnTo>
                      <a:pt x="116" y="104"/>
                    </a:lnTo>
                    <a:lnTo>
                      <a:pt x="111" y="131"/>
                    </a:lnTo>
                    <a:lnTo>
                      <a:pt x="114" y="149"/>
                    </a:lnTo>
                    <a:lnTo>
                      <a:pt x="145" y="183"/>
                    </a:lnTo>
                    <a:lnTo>
                      <a:pt x="154" y="192"/>
                    </a:lnTo>
                    <a:lnTo>
                      <a:pt x="163" y="192"/>
                    </a:lnTo>
                    <a:lnTo>
                      <a:pt x="218" y="181"/>
                    </a:lnTo>
                    <a:lnTo>
                      <a:pt x="236" y="169"/>
                    </a:lnTo>
                    <a:lnTo>
                      <a:pt x="245" y="156"/>
                    </a:lnTo>
                    <a:lnTo>
                      <a:pt x="249" y="140"/>
                    </a:lnTo>
                    <a:lnTo>
                      <a:pt x="245" y="86"/>
                    </a:lnTo>
                    <a:lnTo>
                      <a:pt x="245" y="65"/>
                    </a:lnTo>
                    <a:lnTo>
                      <a:pt x="247" y="36"/>
                    </a:lnTo>
                    <a:lnTo>
                      <a:pt x="213" y="27"/>
                    </a:lnTo>
                    <a:lnTo>
                      <a:pt x="193" y="22"/>
                    </a:lnTo>
                    <a:lnTo>
                      <a:pt x="154" y="18"/>
                    </a:lnTo>
                    <a:lnTo>
                      <a:pt x="82" y="0"/>
                    </a:lnTo>
                    <a:lnTo>
                      <a:pt x="57" y="0"/>
                    </a:lnTo>
                  </a:path>
                </a:pathLst>
              </a:custGeom>
              <a:noFill/>
              <a:ln w="12700" cap="rnd" cmpd="sng">
                <a:solidFill>
                  <a:srgbClr val="00B050"/>
                </a:solidFill>
                <a:prstDash val="solid"/>
                <a:round/>
                <a:headEnd/>
                <a:tailEnd/>
              </a:ln>
            </p:spPr>
            <p:txBody>
              <a:bodyPr/>
              <a:lstStyle/>
              <a:p>
                <a:endParaRPr lang="el-GR"/>
              </a:p>
            </p:txBody>
          </p:sp>
          <p:sp>
            <p:nvSpPr>
              <p:cNvPr id="57" name="Freeform 43">
                <a:extLst>
                  <a:ext uri="{FF2B5EF4-FFF2-40B4-BE49-F238E27FC236}">
                    <a16:creationId xmlns="" xmlns:a16="http://schemas.microsoft.com/office/drawing/2014/main" id="{E64A82A8-7A08-B948-939F-D286FEB9B783}"/>
                  </a:ext>
                </a:extLst>
              </p:cNvPr>
              <p:cNvSpPr>
                <a:spLocks/>
              </p:cNvSpPr>
              <p:nvPr/>
            </p:nvSpPr>
            <p:spPr bwMode="auto">
              <a:xfrm>
                <a:off x="4720" y="2199"/>
                <a:ext cx="241" cy="339"/>
              </a:xfrm>
              <a:custGeom>
                <a:avLst/>
                <a:gdLst>
                  <a:gd name="T0" fmla="*/ 190 w 241"/>
                  <a:gd name="T1" fmla="*/ 338 h 339"/>
                  <a:gd name="T2" fmla="*/ 197 w 241"/>
                  <a:gd name="T3" fmla="*/ 286 h 339"/>
                  <a:gd name="T4" fmla="*/ 211 w 241"/>
                  <a:gd name="T5" fmla="*/ 234 h 339"/>
                  <a:gd name="T6" fmla="*/ 233 w 241"/>
                  <a:gd name="T7" fmla="*/ 163 h 339"/>
                  <a:gd name="T8" fmla="*/ 240 w 241"/>
                  <a:gd name="T9" fmla="*/ 136 h 339"/>
                  <a:gd name="T10" fmla="*/ 238 w 241"/>
                  <a:gd name="T11" fmla="*/ 114 h 339"/>
                  <a:gd name="T12" fmla="*/ 224 w 241"/>
                  <a:gd name="T13" fmla="*/ 73 h 339"/>
                  <a:gd name="T14" fmla="*/ 211 w 241"/>
                  <a:gd name="T15" fmla="*/ 43 h 339"/>
                  <a:gd name="T16" fmla="*/ 192 w 241"/>
                  <a:gd name="T17" fmla="*/ 32 h 339"/>
                  <a:gd name="T18" fmla="*/ 186 w 241"/>
                  <a:gd name="T19" fmla="*/ 34 h 339"/>
                  <a:gd name="T20" fmla="*/ 177 w 241"/>
                  <a:gd name="T21" fmla="*/ 48 h 339"/>
                  <a:gd name="T22" fmla="*/ 177 w 241"/>
                  <a:gd name="T23" fmla="*/ 71 h 339"/>
                  <a:gd name="T24" fmla="*/ 181 w 241"/>
                  <a:gd name="T25" fmla="*/ 105 h 339"/>
                  <a:gd name="T26" fmla="*/ 167 w 241"/>
                  <a:gd name="T27" fmla="*/ 141 h 339"/>
                  <a:gd name="T28" fmla="*/ 143 w 241"/>
                  <a:gd name="T29" fmla="*/ 170 h 339"/>
                  <a:gd name="T30" fmla="*/ 138 w 241"/>
                  <a:gd name="T31" fmla="*/ 172 h 339"/>
                  <a:gd name="T32" fmla="*/ 129 w 241"/>
                  <a:gd name="T33" fmla="*/ 182 h 339"/>
                  <a:gd name="T34" fmla="*/ 115 w 241"/>
                  <a:gd name="T35" fmla="*/ 168 h 339"/>
                  <a:gd name="T36" fmla="*/ 109 w 241"/>
                  <a:gd name="T37" fmla="*/ 118 h 339"/>
                  <a:gd name="T38" fmla="*/ 106 w 241"/>
                  <a:gd name="T39" fmla="*/ 71 h 339"/>
                  <a:gd name="T40" fmla="*/ 109 w 241"/>
                  <a:gd name="T41" fmla="*/ 39 h 339"/>
                  <a:gd name="T42" fmla="*/ 111 w 241"/>
                  <a:gd name="T43" fmla="*/ 12 h 339"/>
                  <a:gd name="T44" fmla="*/ 100 w 241"/>
                  <a:gd name="T45" fmla="*/ 0 h 339"/>
                  <a:gd name="T46" fmla="*/ 90 w 241"/>
                  <a:gd name="T47" fmla="*/ 7 h 339"/>
                  <a:gd name="T48" fmla="*/ 66 w 241"/>
                  <a:gd name="T49" fmla="*/ 34 h 339"/>
                  <a:gd name="T50" fmla="*/ 50 w 241"/>
                  <a:gd name="T51" fmla="*/ 71 h 339"/>
                  <a:gd name="T52" fmla="*/ 47 w 241"/>
                  <a:gd name="T53" fmla="*/ 102 h 339"/>
                  <a:gd name="T54" fmla="*/ 41 w 241"/>
                  <a:gd name="T55" fmla="*/ 166 h 339"/>
                  <a:gd name="T56" fmla="*/ 38 w 241"/>
                  <a:gd name="T57" fmla="*/ 216 h 339"/>
                  <a:gd name="T58" fmla="*/ 32 w 241"/>
                  <a:gd name="T59" fmla="*/ 243 h 339"/>
                  <a:gd name="T60" fmla="*/ 0 w 241"/>
                  <a:gd name="T61" fmla="*/ 302 h 339"/>
                  <a:gd name="T62" fmla="*/ 25 w 241"/>
                  <a:gd name="T63" fmla="*/ 302 h 339"/>
                  <a:gd name="T64" fmla="*/ 97 w 241"/>
                  <a:gd name="T65" fmla="*/ 320 h 339"/>
                  <a:gd name="T66" fmla="*/ 136 w 241"/>
                  <a:gd name="T67" fmla="*/ 324 h 339"/>
                  <a:gd name="T68" fmla="*/ 156 w 241"/>
                  <a:gd name="T69" fmla="*/ 329 h 339"/>
                  <a:gd name="T70" fmla="*/ 190 w 241"/>
                  <a:gd name="T71" fmla="*/ 338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1"/>
                  <a:gd name="T109" fmla="*/ 0 h 339"/>
                  <a:gd name="T110" fmla="*/ 241 w 241"/>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1" h="339">
                    <a:moveTo>
                      <a:pt x="190" y="338"/>
                    </a:moveTo>
                    <a:lnTo>
                      <a:pt x="197" y="286"/>
                    </a:lnTo>
                    <a:lnTo>
                      <a:pt x="211" y="234"/>
                    </a:lnTo>
                    <a:lnTo>
                      <a:pt x="233" y="163"/>
                    </a:lnTo>
                    <a:lnTo>
                      <a:pt x="240" y="136"/>
                    </a:lnTo>
                    <a:lnTo>
                      <a:pt x="238" y="114"/>
                    </a:lnTo>
                    <a:lnTo>
                      <a:pt x="224" y="73"/>
                    </a:lnTo>
                    <a:lnTo>
                      <a:pt x="211" y="43"/>
                    </a:lnTo>
                    <a:lnTo>
                      <a:pt x="192" y="32"/>
                    </a:lnTo>
                    <a:lnTo>
                      <a:pt x="186" y="34"/>
                    </a:lnTo>
                    <a:lnTo>
                      <a:pt x="177" y="48"/>
                    </a:lnTo>
                    <a:lnTo>
                      <a:pt x="177" y="71"/>
                    </a:lnTo>
                    <a:lnTo>
                      <a:pt x="181" y="105"/>
                    </a:lnTo>
                    <a:lnTo>
                      <a:pt x="167" y="141"/>
                    </a:lnTo>
                    <a:lnTo>
                      <a:pt x="143" y="170"/>
                    </a:lnTo>
                    <a:lnTo>
                      <a:pt x="138" y="172"/>
                    </a:lnTo>
                    <a:lnTo>
                      <a:pt x="129" y="182"/>
                    </a:lnTo>
                    <a:lnTo>
                      <a:pt x="115" y="168"/>
                    </a:lnTo>
                    <a:lnTo>
                      <a:pt x="109" y="118"/>
                    </a:lnTo>
                    <a:lnTo>
                      <a:pt x="106" y="71"/>
                    </a:lnTo>
                    <a:lnTo>
                      <a:pt x="109" y="39"/>
                    </a:lnTo>
                    <a:lnTo>
                      <a:pt x="111" y="12"/>
                    </a:lnTo>
                    <a:lnTo>
                      <a:pt x="100" y="0"/>
                    </a:lnTo>
                    <a:lnTo>
                      <a:pt x="90" y="7"/>
                    </a:lnTo>
                    <a:lnTo>
                      <a:pt x="66" y="34"/>
                    </a:lnTo>
                    <a:lnTo>
                      <a:pt x="50" y="71"/>
                    </a:lnTo>
                    <a:lnTo>
                      <a:pt x="47" y="102"/>
                    </a:lnTo>
                    <a:lnTo>
                      <a:pt x="41" y="166"/>
                    </a:lnTo>
                    <a:lnTo>
                      <a:pt x="38" y="216"/>
                    </a:lnTo>
                    <a:lnTo>
                      <a:pt x="32" y="243"/>
                    </a:lnTo>
                    <a:lnTo>
                      <a:pt x="0" y="302"/>
                    </a:lnTo>
                    <a:lnTo>
                      <a:pt x="25" y="302"/>
                    </a:lnTo>
                    <a:lnTo>
                      <a:pt x="97" y="320"/>
                    </a:lnTo>
                    <a:lnTo>
                      <a:pt x="136" y="324"/>
                    </a:lnTo>
                    <a:lnTo>
                      <a:pt x="156" y="329"/>
                    </a:lnTo>
                    <a:lnTo>
                      <a:pt x="190" y="338"/>
                    </a:lnTo>
                  </a:path>
                </a:pathLst>
              </a:custGeom>
              <a:noFill/>
              <a:ln w="12700" cap="rnd" cmpd="sng">
                <a:solidFill>
                  <a:srgbClr val="00B050"/>
                </a:solidFill>
                <a:prstDash val="solid"/>
                <a:round/>
                <a:headEnd/>
                <a:tailEnd/>
              </a:ln>
            </p:spPr>
            <p:txBody>
              <a:bodyPr/>
              <a:lstStyle/>
              <a:p>
                <a:endParaRPr lang="el-GR"/>
              </a:p>
            </p:txBody>
          </p:sp>
          <p:sp>
            <p:nvSpPr>
              <p:cNvPr id="58" name="Freeform 44">
                <a:extLst>
                  <a:ext uri="{FF2B5EF4-FFF2-40B4-BE49-F238E27FC236}">
                    <a16:creationId xmlns="" xmlns:a16="http://schemas.microsoft.com/office/drawing/2014/main" id="{225443EB-22D6-0342-A01B-00AD69588DF6}"/>
                  </a:ext>
                </a:extLst>
              </p:cNvPr>
              <p:cNvSpPr>
                <a:spLocks/>
              </p:cNvSpPr>
              <p:nvPr/>
            </p:nvSpPr>
            <p:spPr bwMode="auto">
              <a:xfrm>
                <a:off x="4826" y="2179"/>
                <a:ext cx="76" cy="203"/>
              </a:xfrm>
              <a:custGeom>
                <a:avLst/>
                <a:gdLst>
                  <a:gd name="T0" fmla="*/ 71 w 76"/>
                  <a:gd name="T1" fmla="*/ 68 h 203"/>
                  <a:gd name="T2" fmla="*/ 71 w 76"/>
                  <a:gd name="T3" fmla="*/ 91 h 203"/>
                  <a:gd name="T4" fmla="*/ 75 w 76"/>
                  <a:gd name="T5" fmla="*/ 125 h 203"/>
                  <a:gd name="T6" fmla="*/ 61 w 76"/>
                  <a:gd name="T7" fmla="*/ 161 h 203"/>
                  <a:gd name="T8" fmla="*/ 37 w 76"/>
                  <a:gd name="T9" fmla="*/ 190 h 203"/>
                  <a:gd name="T10" fmla="*/ 32 w 76"/>
                  <a:gd name="T11" fmla="*/ 192 h 203"/>
                  <a:gd name="T12" fmla="*/ 23 w 76"/>
                  <a:gd name="T13" fmla="*/ 202 h 203"/>
                  <a:gd name="T14" fmla="*/ 9 w 76"/>
                  <a:gd name="T15" fmla="*/ 188 h 203"/>
                  <a:gd name="T16" fmla="*/ 3 w 76"/>
                  <a:gd name="T17" fmla="*/ 138 h 203"/>
                  <a:gd name="T18" fmla="*/ 0 w 76"/>
                  <a:gd name="T19" fmla="*/ 91 h 203"/>
                  <a:gd name="T20" fmla="*/ 3 w 76"/>
                  <a:gd name="T21" fmla="*/ 59 h 203"/>
                  <a:gd name="T22" fmla="*/ 12 w 76"/>
                  <a:gd name="T23" fmla="*/ 41 h 203"/>
                  <a:gd name="T24" fmla="*/ 28 w 76"/>
                  <a:gd name="T25" fmla="*/ 9 h 203"/>
                  <a:gd name="T26" fmla="*/ 43 w 76"/>
                  <a:gd name="T27" fmla="*/ 0 h 203"/>
                  <a:gd name="T28" fmla="*/ 52 w 76"/>
                  <a:gd name="T29" fmla="*/ 11 h 203"/>
                  <a:gd name="T30" fmla="*/ 57 w 76"/>
                  <a:gd name="T31" fmla="*/ 29 h 203"/>
                  <a:gd name="T32" fmla="*/ 71 w 76"/>
                  <a:gd name="T33" fmla="*/ 68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203"/>
                  <a:gd name="T53" fmla="*/ 76 w 76"/>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203">
                    <a:moveTo>
                      <a:pt x="71" y="68"/>
                    </a:moveTo>
                    <a:lnTo>
                      <a:pt x="71" y="91"/>
                    </a:lnTo>
                    <a:lnTo>
                      <a:pt x="75" y="125"/>
                    </a:lnTo>
                    <a:lnTo>
                      <a:pt x="61" y="161"/>
                    </a:lnTo>
                    <a:lnTo>
                      <a:pt x="37" y="190"/>
                    </a:lnTo>
                    <a:lnTo>
                      <a:pt x="32" y="192"/>
                    </a:lnTo>
                    <a:lnTo>
                      <a:pt x="23" y="202"/>
                    </a:lnTo>
                    <a:lnTo>
                      <a:pt x="9" y="188"/>
                    </a:lnTo>
                    <a:lnTo>
                      <a:pt x="3" y="138"/>
                    </a:lnTo>
                    <a:lnTo>
                      <a:pt x="0" y="91"/>
                    </a:lnTo>
                    <a:lnTo>
                      <a:pt x="3" y="59"/>
                    </a:lnTo>
                    <a:lnTo>
                      <a:pt x="12" y="41"/>
                    </a:lnTo>
                    <a:lnTo>
                      <a:pt x="28" y="9"/>
                    </a:lnTo>
                    <a:lnTo>
                      <a:pt x="43" y="0"/>
                    </a:lnTo>
                    <a:lnTo>
                      <a:pt x="52" y="11"/>
                    </a:lnTo>
                    <a:lnTo>
                      <a:pt x="57" y="29"/>
                    </a:lnTo>
                    <a:lnTo>
                      <a:pt x="71" y="68"/>
                    </a:lnTo>
                  </a:path>
                </a:pathLst>
              </a:custGeom>
              <a:noFill/>
              <a:ln w="12700" cap="rnd" cmpd="sng">
                <a:solidFill>
                  <a:srgbClr val="00B050"/>
                </a:solidFill>
                <a:prstDash val="solid"/>
                <a:round/>
                <a:headEnd/>
                <a:tailEnd/>
              </a:ln>
            </p:spPr>
            <p:txBody>
              <a:bodyPr/>
              <a:lstStyle/>
              <a:p>
                <a:endParaRPr lang="el-GR"/>
              </a:p>
            </p:txBody>
          </p:sp>
        </p:grpSp>
        <p:grpSp>
          <p:nvGrpSpPr>
            <p:cNvPr id="59" name="Group 26">
              <a:extLst>
                <a:ext uri="{FF2B5EF4-FFF2-40B4-BE49-F238E27FC236}">
                  <a16:creationId xmlns="" xmlns:a16="http://schemas.microsoft.com/office/drawing/2014/main" id="{67CEF2EB-D1A4-C340-A63C-7C3EFF78AAC9}"/>
                </a:ext>
              </a:extLst>
            </p:cNvPr>
            <p:cNvGrpSpPr>
              <a:grpSpLocks noChangeAspect="1"/>
            </p:cNvGrpSpPr>
            <p:nvPr/>
          </p:nvGrpSpPr>
          <p:grpSpPr>
            <a:xfrm>
              <a:off x="10154528" y="4580272"/>
              <a:ext cx="651535" cy="465055"/>
              <a:chOff x="5256877" y="4998346"/>
              <a:chExt cx="867690" cy="619364"/>
            </a:xfrm>
          </p:grpSpPr>
          <p:grpSp>
            <p:nvGrpSpPr>
              <p:cNvPr id="60" name="Group 41">
                <a:extLst>
                  <a:ext uri="{FF2B5EF4-FFF2-40B4-BE49-F238E27FC236}">
                    <a16:creationId xmlns="" xmlns:a16="http://schemas.microsoft.com/office/drawing/2014/main" id="{275B5F79-DF00-7A4E-AEC0-A534BADB03D1}"/>
                  </a:ext>
                </a:extLst>
              </p:cNvPr>
              <p:cNvGrpSpPr>
                <a:grpSpLocks/>
              </p:cNvGrpSpPr>
              <p:nvPr/>
            </p:nvGrpSpPr>
            <p:grpSpPr bwMode="auto">
              <a:xfrm rot="342526">
                <a:off x="5866812" y="5127568"/>
                <a:ext cx="257755" cy="490142"/>
                <a:chOff x="4968" y="2872"/>
                <a:chExt cx="277" cy="468"/>
              </a:xfrm>
            </p:grpSpPr>
            <p:sp>
              <p:nvSpPr>
                <p:cNvPr id="64" name="Freeform 39">
                  <a:extLst>
                    <a:ext uri="{FF2B5EF4-FFF2-40B4-BE49-F238E27FC236}">
                      <a16:creationId xmlns="" xmlns:a16="http://schemas.microsoft.com/office/drawing/2014/main" id="{A55FAD80-0C1D-EF4E-AF93-00AAE6CEA872}"/>
                    </a:ext>
                  </a:extLst>
                </p:cNvPr>
                <p:cNvSpPr>
                  <a:spLocks/>
                </p:cNvSpPr>
                <p:nvPr/>
              </p:nvSpPr>
              <p:spPr bwMode="auto">
                <a:xfrm>
                  <a:off x="5078" y="2872"/>
                  <a:ext cx="167" cy="225"/>
                </a:xfrm>
                <a:custGeom>
                  <a:avLst/>
                  <a:gdLst>
                    <a:gd name="T0" fmla="*/ 118 w 167"/>
                    <a:gd name="T1" fmla="*/ 224 h 225"/>
                    <a:gd name="T2" fmla="*/ 136 w 167"/>
                    <a:gd name="T3" fmla="*/ 197 h 225"/>
                    <a:gd name="T4" fmla="*/ 145 w 167"/>
                    <a:gd name="T5" fmla="*/ 177 h 225"/>
                    <a:gd name="T6" fmla="*/ 152 w 167"/>
                    <a:gd name="T7" fmla="*/ 163 h 225"/>
                    <a:gd name="T8" fmla="*/ 163 w 167"/>
                    <a:gd name="T9" fmla="*/ 107 h 225"/>
                    <a:gd name="T10" fmla="*/ 166 w 167"/>
                    <a:gd name="T11" fmla="*/ 34 h 225"/>
                    <a:gd name="T12" fmla="*/ 163 w 167"/>
                    <a:gd name="T13" fmla="*/ 16 h 225"/>
                    <a:gd name="T14" fmla="*/ 154 w 167"/>
                    <a:gd name="T15" fmla="*/ 5 h 225"/>
                    <a:gd name="T16" fmla="*/ 141 w 167"/>
                    <a:gd name="T17" fmla="*/ 0 h 225"/>
                    <a:gd name="T18" fmla="*/ 127 w 167"/>
                    <a:gd name="T19" fmla="*/ 14 h 225"/>
                    <a:gd name="T20" fmla="*/ 118 w 167"/>
                    <a:gd name="T21" fmla="*/ 39 h 225"/>
                    <a:gd name="T22" fmla="*/ 111 w 167"/>
                    <a:gd name="T23" fmla="*/ 57 h 225"/>
                    <a:gd name="T24" fmla="*/ 93 w 167"/>
                    <a:gd name="T25" fmla="*/ 80 h 225"/>
                    <a:gd name="T26" fmla="*/ 73 w 167"/>
                    <a:gd name="T27" fmla="*/ 93 h 225"/>
                    <a:gd name="T28" fmla="*/ 39 w 167"/>
                    <a:gd name="T29" fmla="*/ 116 h 225"/>
                    <a:gd name="T30" fmla="*/ 21 w 167"/>
                    <a:gd name="T31" fmla="*/ 125 h 225"/>
                    <a:gd name="T32" fmla="*/ 12 w 167"/>
                    <a:gd name="T33" fmla="*/ 138 h 225"/>
                    <a:gd name="T34" fmla="*/ 0 w 167"/>
                    <a:gd name="T35" fmla="*/ 168 h 225"/>
                    <a:gd name="T36" fmla="*/ 9 w 167"/>
                    <a:gd name="T37" fmla="*/ 172 h 225"/>
                    <a:gd name="T38" fmla="*/ 23 w 167"/>
                    <a:gd name="T39" fmla="*/ 172 h 225"/>
                    <a:gd name="T40" fmla="*/ 62 w 167"/>
                    <a:gd name="T41" fmla="*/ 159 h 225"/>
                    <a:gd name="T42" fmla="*/ 75 w 167"/>
                    <a:gd name="T43" fmla="*/ 152 h 225"/>
                    <a:gd name="T44" fmla="*/ 89 w 167"/>
                    <a:gd name="T45" fmla="*/ 152 h 225"/>
                    <a:gd name="T46" fmla="*/ 98 w 167"/>
                    <a:gd name="T47" fmla="*/ 161 h 225"/>
                    <a:gd name="T48" fmla="*/ 105 w 167"/>
                    <a:gd name="T49" fmla="*/ 197 h 225"/>
                    <a:gd name="T50" fmla="*/ 111 w 167"/>
                    <a:gd name="T51" fmla="*/ 213 h 225"/>
                    <a:gd name="T52" fmla="*/ 118 w 167"/>
                    <a:gd name="T53" fmla="*/ 224 h 2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
                    <a:gd name="T82" fmla="*/ 0 h 225"/>
                    <a:gd name="T83" fmla="*/ 167 w 167"/>
                    <a:gd name="T84" fmla="*/ 225 h 2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 h="225">
                      <a:moveTo>
                        <a:pt x="118" y="224"/>
                      </a:moveTo>
                      <a:lnTo>
                        <a:pt x="136" y="197"/>
                      </a:lnTo>
                      <a:lnTo>
                        <a:pt x="145" y="177"/>
                      </a:lnTo>
                      <a:lnTo>
                        <a:pt x="152" y="163"/>
                      </a:lnTo>
                      <a:lnTo>
                        <a:pt x="163" y="107"/>
                      </a:lnTo>
                      <a:lnTo>
                        <a:pt x="166" y="34"/>
                      </a:lnTo>
                      <a:lnTo>
                        <a:pt x="163" y="16"/>
                      </a:lnTo>
                      <a:lnTo>
                        <a:pt x="154" y="5"/>
                      </a:lnTo>
                      <a:lnTo>
                        <a:pt x="141" y="0"/>
                      </a:lnTo>
                      <a:lnTo>
                        <a:pt x="127" y="14"/>
                      </a:lnTo>
                      <a:lnTo>
                        <a:pt x="118" y="39"/>
                      </a:lnTo>
                      <a:lnTo>
                        <a:pt x="111" y="57"/>
                      </a:lnTo>
                      <a:lnTo>
                        <a:pt x="93" y="80"/>
                      </a:lnTo>
                      <a:lnTo>
                        <a:pt x="73" y="93"/>
                      </a:lnTo>
                      <a:lnTo>
                        <a:pt x="39" y="116"/>
                      </a:lnTo>
                      <a:lnTo>
                        <a:pt x="21" y="125"/>
                      </a:lnTo>
                      <a:lnTo>
                        <a:pt x="12" y="138"/>
                      </a:lnTo>
                      <a:lnTo>
                        <a:pt x="0" y="168"/>
                      </a:lnTo>
                      <a:lnTo>
                        <a:pt x="9" y="172"/>
                      </a:lnTo>
                      <a:lnTo>
                        <a:pt x="23" y="172"/>
                      </a:lnTo>
                      <a:lnTo>
                        <a:pt x="62" y="159"/>
                      </a:lnTo>
                      <a:lnTo>
                        <a:pt x="75" y="152"/>
                      </a:lnTo>
                      <a:lnTo>
                        <a:pt x="89" y="152"/>
                      </a:lnTo>
                      <a:lnTo>
                        <a:pt x="98" y="161"/>
                      </a:lnTo>
                      <a:lnTo>
                        <a:pt x="105" y="197"/>
                      </a:lnTo>
                      <a:lnTo>
                        <a:pt x="111" y="213"/>
                      </a:lnTo>
                      <a:lnTo>
                        <a:pt x="118" y="224"/>
                      </a:lnTo>
                    </a:path>
                  </a:pathLst>
                </a:custGeom>
                <a:noFill/>
                <a:ln w="12700" cap="rnd" cmpd="sng">
                  <a:solidFill>
                    <a:srgbClr val="00B050"/>
                  </a:solidFill>
                  <a:prstDash val="solid"/>
                  <a:round/>
                  <a:headEnd/>
                  <a:tailEnd/>
                </a:ln>
              </p:spPr>
              <p:txBody>
                <a:bodyPr/>
                <a:lstStyle/>
                <a:p>
                  <a:endParaRPr lang="el-GR"/>
                </a:p>
              </p:txBody>
            </p:sp>
            <p:sp>
              <p:nvSpPr>
                <p:cNvPr id="65" name="Freeform 40">
                  <a:extLst>
                    <a:ext uri="{FF2B5EF4-FFF2-40B4-BE49-F238E27FC236}">
                      <a16:creationId xmlns="" xmlns:a16="http://schemas.microsoft.com/office/drawing/2014/main" id="{CAF3E1EE-BC97-5A4C-84B5-9B28C736291C}"/>
                    </a:ext>
                  </a:extLst>
                </p:cNvPr>
                <p:cNvSpPr>
                  <a:spLocks/>
                </p:cNvSpPr>
                <p:nvPr/>
              </p:nvSpPr>
              <p:spPr bwMode="auto">
                <a:xfrm>
                  <a:off x="4968" y="3024"/>
                  <a:ext cx="230" cy="316"/>
                </a:xfrm>
                <a:custGeom>
                  <a:avLst/>
                  <a:gdLst>
                    <a:gd name="T0" fmla="*/ 111 w 230"/>
                    <a:gd name="T1" fmla="*/ 16 h 316"/>
                    <a:gd name="T2" fmla="*/ 80 w 230"/>
                    <a:gd name="T3" fmla="*/ 72 h 316"/>
                    <a:gd name="T4" fmla="*/ 62 w 230"/>
                    <a:gd name="T5" fmla="*/ 111 h 316"/>
                    <a:gd name="T6" fmla="*/ 19 w 230"/>
                    <a:gd name="T7" fmla="*/ 197 h 316"/>
                    <a:gd name="T8" fmla="*/ 5 w 230"/>
                    <a:gd name="T9" fmla="*/ 251 h 316"/>
                    <a:gd name="T10" fmla="*/ 0 w 230"/>
                    <a:gd name="T11" fmla="*/ 285 h 316"/>
                    <a:gd name="T12" fmla="*/ 5 w 230"/>
                    <a:gd name="T13" fmla="*/ 301 h 316"/>
                    <a:gd name="T14" fmla="*/ 12 w 230"/>
                    <a:gd name="T15" fmla="*/ 310 h 316"/>
                    <a:gd name="T16" fmla="*/ 23 w 230"/>
                    <a:gd name="T17" fmla="*/ 315 h 316"/>
                    <a:gd name="T18" fmla="*/ 41 w 230"/>
                    <a:gd name="T19" fmla="*/ 315 h 316"/>
                    <a:gd name="T20" fmla="*/ 62 w 230"/>
                    <a:gd name="T21" fmla="*/ 299 h 316"/>
                    <a:gd name="T22" fmla="*/ 98 w 230"/>
                    <a:gd name="T23" fmla="*/ 269 h 316"/>
                    <a:gd name="T24" fmla="*/ 116 w 230"/>
                    <a:gd name="T25" fmla="*/ 249 h 316"/>
                    <a:gd name="T26" fmla="*/ 141 w 230"/>
                    <a:gd name="T27" fmla="*/ 213 h 316"/>
                    <a:gd name="T28" fmla="*/ 168 w 230"/>
                    <a:gd name="T29" fmla="*/ 172 h 316"/>
                    <a:gd name="T30" fmla="*/ 229 w 230"/>
                    <a:gd name="T31" fmla="*/ 72 h 316"/>
                    <a:gd name="T32" fmla="*/ 222 w 230"/>
                    <a:gd name="T33" fmla="*/ 61 h 316"/>
                    <a:gd name="T34" fmla="*/ 216 w 230"/>
                    <a:gd name="T35" fmla="*/ 45 h 316"/>
                    <a:gd name="T36" fmla="*/ 209 w 230"/>
                    <a:gd name="T37" fmla="*/ 9 h 316"/>
                    <a:gd name="T38" fmla="*/ 200 w 230"/>
                    <a:gd name="T39" fmla="*/ 0 h 316"/>
                    <a:gd name="T40" fmla="*/ 186 w 230"/>
                    <a:gd name="T41" fmla="*/ 0 h 316"/>
                    <a:gd name="T42" fmla="*/ 173 w 230"/>
                    <a:gd name="T43" fmla="*/ 7 h 316"/>
                    <a:gd name="T44" fmla="*/ 134 w 230"/>
                    <a:gd name="T45" fmla="*/ 20 h 316"/>
                    <a:gd name="T46" fmla="*/ 120 w 230"/>
                    <a:gd name="T47" fmla="*/ 20 h 316"/>
                    <a:gd name="T48" fmla="*/ 111 w 230"/>
                    <a:gd name="T49" fmla="*/ 16 h 3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0"/>
                    <a:gd name="T76" fmla="*/ 0 h 316"/>
                    <a:gd name="T77" fmla="*/ 230 w 230"/>
                    <a:gd name="T78" fmla="*/ 316 h 3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0" h="316">
                      <a:moveTo>
                        <a:pt x="111" y="16"/>
                      </a:moveTo>
                      <a:lnTo>
                        <a:pt x="80" y="72"/>
                      </a:lnTo>
                      <a:lnTo>
                        <a:pt x="62" y="111"/>
                      </a:lnTo>
                      <a:lnTo>
                        <a:pt x="19" y="197"/>
                      </a:lnTo>
                      <a:lnTo>
                        <a:pt x="5" y="251"/>
                      </a:lnTo>
                      <a:lnTo>
                        <a:pt x="0" y="285"/>
                      </a:lnTo>
                      <a:lnTo>
                        <a:pt x="5" y="301"/>
                      </a:lnTo>
                      <a:lnTo>
                        <a:pt x="12" y="310"/>
                      </a:lnTo>
                      <a:lnTo>
                        <a:pt x="23" y="315"/>
                      </a:lnTo>
                      <a:lnTo>
                        <a:pt x="41" y="315"/>
                      </a:lnTo>
                      <a:lnTo>
                        <a:pt x="62" y="299"/>
                      </a:lnTo>
                      <a:lnTo>
                        <a:pt x="98" y="269"/>
                      </a:lnTo>
                      <a:lnTo>
                        <a:pt x="116" y="249"/>
                      </a:lnTo>
                      <a:lnTo>
                        <a:pt x="141" y="213"/>
                      </a:lnTo>
                      <a:lnTo>
                        <a:pt x="168" y="172"/>
                      </a:lnTo>
                      <a:lnTo>
                        <a:pt x="229" y="72"/>
                      </a:lnTo>
                      <a:lnTo>
                        <a:pt x="222" y="61"/>
                      </a:lnTo>
                      <a:lnTo>
                        <a:pt x="216" y="45"/>
                      </a:lnTo>
                      <a:lnTo>
                        <a:pt x="209" y="9"/>
                      </a:lnTo>
                      <a:lnTo>
                        <a:pt x="200" y="0"/>
                      </a:lnTo>
                      <a:lnTo>
                        <a:pt x="186" y="0"/>
                      </a:lnTo>
                      <a:lnTo>
                        <a:pt x="173" y="7"/>
                      </a:lnTo>
                      <a:lnTo>
                        <a:pt x="134" y="20"/>
                      </a:lnTo>
                      <a:lnTo>
                        <a:pt x="120" y="20"/>
                      </a:lnTo>
                      <a:lnTo>
                        <a:pt x="111" y="16"/>
                      </a:lnTo>
                    </a:path>
                  </a:pathLst>
                </a:custGeom>
                <a:noFill/>
                <a:ln w="12700" cap="rnd" cmpd="sng">
                  <a:solidFill>
                    <a:srgbClr val="00B050"/>
                  </a:solidFill>
                  <a:prstDash val="solid"/>
                  <a:round/>
                  <a:headEnd/>
                  <a:tailEnd/>
                </a:ln>
              </p:spPr>
              <p:txBody>
                <a:bodyPr/>
                <a:lstStyle/>
                <a:p>
                  <a:endParaRPr lang="el-GR"/>
                </a:p>
              </p:txBody>
            </p:sp>
          </p:grpSp>
          <p:grpSp>
            <p:nvGrpSpPr>
              <p:cNvPr id="61" name="Group 42">
                <a:extLst>
                  <a:ext uri="{FF2B5EF4-FFF2-40B4-BE49-F238E27FC236}">
                    <a16:creationId xmlns="" xmlns:a16="http://schemas.microsoft.com/office/drawing/2014/main" id="{7BAF8D39-64A3-954E-8A67-51FB6526F5C6}"/>
                  </a:ext>
                </a:extLst>
              </p:cNvPr>
              <p:cNvGrpSpPr/>
              <p:nvPr/>
            </p:nvGrpSpPr>
            <p:grpSpPr>
              <a:xfrm rot="21115886">
                <a:off x="5256877" y="4998346"/>
                <a:ext cx="392379" cy="497583"/>
                <a:chOff x="6602604" y="4544706"/>
                <a:chExt cx="577838" cy="732772"/>
              </a:xfrm>
            </p:grpSpPr>
            <p:sp>
              <p:nvSpPr>
                <p:cNvPr id="62" name="Freeform 46">
                  <a:extLst>
                    <a:ext uri="{FF2B5EF4-FFF2-40B4-BE49-F238E27FC236}">
                      <a16:creationId xmlns="" xmlns:a16="http://schemas.microsoft.com/office/drawing/2014/main" id="{70DFD0BD-8F4C-0B4D-8328-26F186B07416}"/>
                    </a:ext>
                  </a:extLst>
                </p:cNvPr>
                <p:cNvSpPr>
                  <a:spLocks/>
                </p:cNvSpPr>
                <p:nvPr/>
              </p:nvSpPr>
              <p:spPr bwMode="auto">
                <a:xfrm>
                  <a:off x="6832775" y="4544706"/>
                  <a:ext cx="347667" cy="323853"/>
                </a:xfrm>
                <a:custGeom>
                  <a:avLst/>
                  <a:gdLst>
                    <a:gd name="T0" fmla="*/ 0 w 246"/>
                    <a:gd name="T1" fmla="*/ 2147483647 h 204"/>
                    <a:gd name="T2" fmla="*/ 2147483647 w 246"/>
                    <a:gd name="T3" fmla="*/ 2147483647 h 204"/>
                    <a:gd name="T4" fmla="*/ 2147483647 w 246"/>
                    <a:gd name="T5" fmla="*/ 2147483647 h 204"/>
                    <a:gd name="T6" fmla="*/ 2147483647 w 246"/>
                    <a:gd name="T7" fmla="*/ 2147483647 h 204"/>
                    <a:gd name="T8" fmla="*/ 2147483647 w 246"/>
                    <a:gd name="T9" fmla="*/ 0 h 204"/>
                    <a:gd name="T10" fmla="*/ 2147483647 w 246"/>
                    <a:gd name="T11" fmla="*/ 2147483647 h 204"/>
                    <a:gd name="T12" fmla="*/ 2147483647 w 246"/>
                    <a:gd name="T13" fmla="*/ 2147483647 h 204"/>
                    <a:gd name="T14" fmla="*/ 2147483647 w 246"/>
                    <a:gd name="T15" fmla="*/ 2147483647 h 204"/>
                    <a:gd name="T16" fmla="*/ 2147483647 w 246"/>
                    <a:gd name="T17" fmla="*/ 2147483647 h 204"/>
                    <a:gd name="T18" fmla="*/ 2147483647 w 246"/>
                    <a:gd name="T19" fmla="*/ 2147483647 h 204"/>
                    <a:gd name="T20" fmla="*/ 2147483647 w 246"/>
                    <a:gd name="T21" fmla="*/ 2147483647 h 204"/>
                    <a:gd name="T22" fmla="*/ 2147483647 w 246"/>
                    <a:gd name="T23" fmla="*/ 2147483647 h 204"/>
                    <a:gd name="T24" fmla="*/ 2147483647 w 246"/>
                    <a:gd name="T25" fmla="*/ 2147483647 h 204"/>
                    <a:gd name="T26" fmla="*/ 2147483647 w 246"/>
                    <a:gd name="T27" fmla="*/ 2147483647 h 204"/>
                    <a:gd name="T28" fmla="*/ 2147483647 w 246"/>
                    <a:gd name="T29" fmla="*/ 2147483647 h 204"/>
                    <a:gd name="T30" fmla="*/ 2147483647 w 246"/>
                    <a:gd name="T31" fmla="*/ 2147483647 h 204"/>
                    <a:gd name="T32" fmla="*/ 2147483647 w 246"/>
                    <a:gd name="T33" fmla="*/ 2147483647 h 204"/>
                    <a:gd name="T34" fmla="*/ 2147483647 w 246"/>
                    <a:gd name="T35" fmla="*/ 2147483647 h 204"/>
                    <a:gd name="T36" fmla="*/ 2147483647 w 246"/>
                    <a:gd name="T37" fmla="*/ 2147483647 h 204"/>
                    <a:gd name="T38" fmla="*/ 2147483647 w 246"/>
                    <a:gd name="T39" fmla="*/ 2147483647 h 204"/>
                    <a:gd name="T40" fmla="*/ 2147483647 w 246"/>
                    <a:gd name="T41" fmla="*/ 2147483647 h 204"/>
                    <a:gd name="T42" fmla="*/ 2147483647 w 246"/>
                    <a:gd name="T43" fmla="*/ 2147483647 h 204"/>
                    <a:gd name="T44" fmla="*/ 2147483647 w 246"/>
                    <a:gd name="T45" fmla="*/ 2147483647 h 204"/>
                    <a:gd name="T46" fmla="*/ 2147483647 w 246"/>
                    <a:gd name="T47" fmla="*/ 2147483647 h 204"/>
                    <a:gd name="T48" fmla="*/ 2147483647 w 246"/>
                    <a:gd name="T49" fmla="*/ 2147483647 h 204"/>
                    <a:gd name="T50" fmla="*/ 2147483647 w 246"/>
                    <a:gd name="T51" fmla="*/ 2147483647 h 204"/>
                    <a:gd name="T52" fmla="*/ 2147483647 w 246"/>
                    <a:gd name="T53" fmla="*/ 2147483647 h 204"/>
                    <a:gd name="T54" fmla="*/ 2147483647 w 246"/>
                    <a:gd name="T55" fmla="*/ 2147483647 h 204"/>
                    <a:gd name="T56" fmla="*/ 2147483647 w 246"/>
                    <a:gd name="T57" fmla="*/ 2147483647 h 204"/>
                    <a:gd name="T58" fmla="*/ 2147483647 w 246"/>
                    <a:gd name="T59" fmla="*/ 2147483647 h 204"/>
                    <a:gd name="T60" fmla="*/ 0 w 246"/>
                    <a:gd name="T61" fmla="*/ 2147483647 h 20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6"/>
                    <a:gd name="T94" fmla="*/ 0 h 204"/>
                    <a:gd name="T95" fmla="*/ 246 w 246"/>
                    <a:gd name="T96" fmla="*/ 204 h 20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6" h="204">
                      <a:moveTo>
                        <a:pt x="0" y="124"/>
                      </a:moveTo>
                      <a:lnTo>
                        <a:pt x="9" y="81"/>
                      </a:lnTo>
                      <a:lnTo>
                        <a:pt x="14" y="45"/>
                      </a:lnTo>
                      <a:lnTo>
                        <a:pt x="23" y="25"/>
                      </a:lnTo>
                      <a:lnTo>
                        <a:pt x="45" y="0"/>
                      </a:lnTo>
                      <a:lnTo>
                        <a:pt x="73" y="6"/>
                      </a:lnTo>
                      <a:lnTo>
                        <a:pt x="77" y="20"/>
                      </a:lnTo>
                      <a:lnTo>
                        <a:pt x="48" y="61"/>
                      </a:lnTo>
                      <a:lnTo>
                        <a:pt x="77" y="20"/>
                      </a:lnTo>
                      <a:lnTo>
                        <a:pt x="89" y="13"/>
                      </a:lnTo>
                      <a:lnTo>
                        <a:pt x="100" y="11"/>
                      </a:lnTo>
                      <a:lnTo>
                        <a:pt x="120" y="18"/>
                      </a:lnTo>
                      <a:lnTo>
                        <a:pt x="152" y="38"/>
                      </a:lnTo>
                      <a:lnTo>
                        <a:pt x="159" y="63"/>
                      </a:lnTo>
                      <a:lnTo>
                        <a:pt x="152" y="83"/>
                      </a:lnTo>
                      <a:lnTo>
                        <a:pt x="138" y="106"/>
                      </a:lnTo>
                      <a:lnTo>
                        <a:pt x="152" y="83"/>
                      </a:lnTo>
                      <a:lnTo>
                        <a:pt x="159" y="63"/>
                      </a:lnTo>
                      <a:lnTo>
                        <a:pt x="172" y="56"/>
                      </a:lnTo>
                      <a:lnTo>
                        <a:pt x="199" y="59"/>
                      </a:lnTo>
                      <a:lnTo>
                        <a:pt x="220" y="65"/>
                      </a:lnTo>
                      <a:lnTo>
                        <a:pt x="240" y="74"/>
                      </a:lnTo>
                      <a:lnTo>
                        <a:pt x="245" y="88"/>
                      </a:lnTo>
                      <a:lnTo>
                        <a:pt x="242" y="124"/>
                      </a:lnTo>
                      <a:lnTo>
                        <a:pt x="233" y="145"/>
                      </a:lnTo>
                      <a:lnTo>
                        <a:pt x="199" y="176"/>
                      </a:lnTo>
                      <a:lnTo>
                        <a:pt x="179" y="203"/>
                      </a:lnTo>
                      <a:lnTo>
                        <a:pt x="136" y="197"/>
                      </a:lnTo>
                      <a:lnTo>
                        <a:pt x="95" y="179"/>
                      </a:lnTo>
                      <a:lnTo>
                        <a:pt x="48" y="156"/>
                      </a:lnTo>
                      <a:lnTo>
                        <a:pt x="0" y="124"/>
                      </a:lnTo>
                    </a:path>
                  </a:pathLst>
                </a:custGeom>
                <a:noFill/>
                <a:ln w="12700" cap="rnd" cmpd="sng">
                  <a:solidFill>
                    <a:srgbClr val="00B050"/>
                  </a:solidFill>
                  <a:prstDash val="solid"/>
                  <a:round/>
                  <a:headEnd/>
                  <a:tailEnd/>
                </a:ln>
              </p:spPr>
              <p:txBody>
                <a:bodyPr/>
                <a:lstStyle/>
                <a:p>
                  <a:endParaRPr lang="el-GR"/>
                </a:p>
              </p:txBody>
            </p:sp>
            <p:sp>
              <p:nvSpPr>
                <p:cNvPr id="63" name="Freeform 47">
                  <a:extLst>
                    <a:ext uri="{FF2B5EF4-FFF2-40B4-BE49-F238E27FC236}">
                      <a16:creationId xmlns="" xmlns:a16="http://schemas.microsoft.com/office/drawing/2014/main" id="{C2A916FE-61AD-FF4E-A629-2559D445A9B9}"/>
                    </a:ext>
                  </a:extLst>
                </p:cNvPr>
                <p:cNvSpPr>
                  <a:spLocks/>
                </p:cNvSpPr>
                <p:nvPr/>
              </p:nvSpPr>
              <p:spPr bwMode="auto">
                <a:xfrm>
                  <a:off x="6602604" y="4739313"/>
                  <a:ext cx="468310" cy="538165"/>
                </a:xfrm>
                <a:custGeom>
                  <a:avLst/>
                  <a:gdLst>
                    <a:gd name="T0" fmla="*/ 2147483647 w 332"/>
                    <a:gd name="T1" fmla="*/ 2147483647 h 339"/>
                    <a:gd name="T2" fmla="*/ 2147483647 w 332"/>
                    <a:gd name="T3" fmla="*/ 2147483647 h 339"/>
                    <a:gd name="T4" fmla="*/ 2147483647 w 332"/>
                    <a:gd name="T5" fmla="*/ 2147483647 h 339"/>
                    <a:gd name="T6" fmla="*/ 2147483647 w 332"/>
                    <a:gd name="T7" fmla="*/ 2147483647 h 339"/>
                    <a:gd name="T8" fmla="*/ 2147483647 w 332"/>
                    <a:gd name="T9" fmla="*/ 0 h 339"/>
                    <a:gd name="T10" fmla="*/ 2147483647 w 332"/>
                    <a:gd name="T11" fmla="*/ 2147483647 h 339"/>
                    <a:gd name="T12" fmla="*/ 2147483647 w 332"/>
                    <a:gd name="T13" fmla="*/ 2147483647 h 339"/>
                    <a:gd name="T14" fmla="*/ 2147483647 w 332"/>
                    <a:gd name="T15" fmla="*/ 2147483647 h 339"/>
                    <a:gd name="T16" fmla="*/ 2147483647 w 332"/>
                    <a:gd name="T17" fmla="*/ 2147483647 h 339"/>
                    <a:gd name="T18" fmla="*/ 0 w 332"/>
                    <a:gd name="T19" fmla="*/ 2147483647 h 339"/>
                    <a:gd name="T20" fmla="*/ 2147483647 w 332"/>
                    <a:gd name="T21" fmla="*/ 2147483647 h 339"/>
                    <a:gd name="T22" fmla="*/ 2147483647 w 332"/>
                    <a:gd name="T23" fmla="*/ 2147483647 h 339"/>
                    <a:gd name="T24" fmla="*/ 2147483647 w 332"/>
                    <a:gd name="T25" fmla="*/ 2147483647 h 339"/>
                    <a:gd name="T26" fmla="*/ 2147483647 w 332"/>
                    <a:gd name="T27" fmla="*/ 2147483647 h 339"/>
                    <a:gd name="T28" fmla="*/ 2147483647 w 332"/>
                    <a:gd name="T29" fmla="*/ 2147483647 h 339"/>
                    <a:gd name="T30" fmla="*/ 2147483647 w 332"/>
                    <a:gd name="T31" fmla="*/ 2147483647 h 339"/>
                    <a:gd name="T32" fmla="*/ 2147483647 w 332"/>
                    <a:gd name="T33" fmla="*/ 2147483647 h 339"/>
                    <a:gd name="T34" fmla="*/ 2147483647 w 332"/>
                    <a:gd name="T35" fmla="*/ 2147483647 h 339"/>
                    <a:gd name="T36" fmla="*/ 2147483647 w 332"/>
                    <a:gd name="T37" fmla="*/ 2147483647 h 339"/>
                    <a:gd name="T38" fmla="*/ 2147483647 w 332"/>
                    <a:gd name="T39" fmla="*/ 2147483647 h 339"/>
                    <a:gd name="T40" fmla="*/ 2147483647 w 332"/>
                    <a:gd name="T41" fmla="*/ 2147483647 h 339"/>
                    <a:gd name="T42" fmla="*/ 2147483647 w 332"/>
                    <a:gd name="T43" fmla="*/ 2147483647 h 339"/>
                    <a:gd name="T44" fmla="*/ 2147483647 w 332"/>
                    <a:gd name="T45" fmla="*/ 2147483647 h 339"/>
                    <a:gd name="T46" fmla="*/ 2147483647 w 332"/>
                    <a:gd name="T47" fmla="*/ 2147483647 h 339"/>
                    <a:gd name="T48" fmla="*/ 2147483647 w 332"/>
                    <a:gd name="T49" fmla="*/ 2147483647 h 339"/>
                    <a:gd name="T50" fmla="*/ 2147483647 w 332"/>
                    <a:gd name="T51" fmla="*/ 2147483647 h 339"/>
                    <a:gd name="T52" fmla="*/ 2147483647 w 332"/>
                    <a:gd name="T53" fmla="*/ 2147483647 h 339"/>
                    <a:gd name="T54" fmla="*/ 2147483647 w 332"/>
                    <a:gd name="T55" fmla="*/ 2147483647 h 339"/>
                    <a:gd name="T56" fmla="*/ 2147483647 w 332"/>
                    <a:gd name="T57" fmla="*/ 2147483647 h 339"/>
                    <a:gd name="T58" fmla="*/ 2147483647 w 332"/>
                    <a:gd name="T59" fmla="*/ 2147483647 h 339"/>
                    <a:gd name="T60" fmla="*/ 2147483647 w 332"/>
                    <a:gd name="T61" fmla="*/ 2147483647 h 339"/>
                    <a:gd name="T62" fmla="*/ 2147483647 w 332"/>
                    <a:gd name="T63" fmla="*/ 2147483647 h 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2"/>
                    <a:gd name="T97" fmla="*/ 0 h 339"/>
                    <a:gd name="T98" fmla="*/ 332 w 332"/>
                    <a:gd name="T99" fmla="*/ 339 h 3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2" h="339">
                      <a:moveTo>
                        <a:pt x="331" y="79"/>
                      </a:moveTo>
                      <a:lnTo>
                        <a:pt x="288" y="73"/>
                      </a:lnTo>
                      <a:lnTo>
                        <a:pt x="247" y="55"/>
                      </a:lnTo>
                      <a:lnTo>
                        <a:pt x="200" y="32"/>
                      </a:lnTo>
                      <a:lnTo>
                        <a:pt x="152" y="0"/>
                      </a:lnTo>
                      <a:lnTo>
                        <a:pt x="132" y="50"/>
                      </a:lnTo>
                      <a:lnTo>
                        <a:pt x="75" y="122"/>
                      </a:lnTo>
                      <a:lnTo>
                        <a:pt x="34" y="199"/>
                      </a:lnTo>
                      <a:lnTo>
                        <a:pt x="5" y="233"/>
                      </a:lnTo>
                      <a:lnTo>
                        <a:pt x="0" y="265"/>
                      </a:lnTo>
                      <a:lnTo>
                        <a:pt x="7" y="274"/>
                      </a:lnTo>
                      <a:lnTo>
                        <a:pt x="32" y="270"/>
                      </a:lnTo>
                      <a:lnTo>
                        <a:pt x="57" y="256"/>
                      </a:lnTo>
                      <a:lnTo>
                        <a:pt x="91" y="213"/>
                      </a:lnTo>
                      <a:lnTo>
                        <a:pt x="197" y="127"/>
                      </a:lnTo>
                      <a:lnTo>
                        <a:pt x="202" y="136"/>
                      </a:lnTo>
                      <a:lnTo>
                        <a:pt x="207" y="154"/>
                      </a:lnTo>
                      <a:lnTo>
                        <a:pt x="202" y="179"/>
                      </a:lnTo>
                      <a:lnTo>
                        <a:pt x="188" y="209"/>
                      </a:lnTo>
                      <a:lnTo>
                        <a:pt x="161" y="256"/>
                      </a:lnTo>
                      <a:lnTo>
                        <a:pt x="136" y="283"/>
                      </a:lnTo>
                      <a:lnTo>
                        <a:pt x="121" y="310"/>
                      </a:lnTo>
                      <a:lnTo>
                        <a:pt x="125" y="331"/>
                      </a:lnTo>
                      <a:lnTo>
                        <a:pt x="136" y="338"/>
                      </a:lnTo>
                      <a:lnTo>
                        <a:pt x="161" y="333"/>
                      </a:lnTo>
                      <a:lnTo>
                        <a:pt x="207" y="301"/>
                      </a:lnTo>
                      <a:lnTo>
                        <a:pt x="245" y="270"/>
                      </a:lnTo>
                      <a:lnTo>
                        <a:pt x="259" y="252"/>
                      </a:lnTo>
                      <a:lnTo>
                        <a:pt x="277" y="211"/>
                      </a:lnTo>
                      <a:lnTo>
                        <a:pt x="288" y="156"/>
                      </a:lnTo>
                      <a:lnTo>
                        <a:pt x="304" y="122"/>
                      </a:lnTo>
                      <a:lnTo>
                        <a:pt x="331" y="79"/>
                      </a:lnTo>
                    </a:path>
                  </a:pathLst>
                </a:custGeom>
                <a:noFill/>
                <a:ln w="12700" cap="rnd" cmpd="sng">
                  <a:solidFill>
                    <a:srgbClr val="00B050"/>
                  </a:solidFill>
                  <a:prstDash val="solid"/>
                  <a:round/>
                  <a:headEnd/>
                  <a:tailEnd/>
                </a:ln>
              </p:spPr>
              <p:txBody>
                <a:bodyPr/>
                <a:lstStyle/>
                <a:p>
                  <a:endParaRPr lang="el-GR"/>
                </a:p>
              </p:txBody>
            </p:sp>
          </p:grpSp>
        </p:grpSp>
        <p:sp>
          <p:nvSpPr>
            <p:cNvPr id="66" name="Freeform 13">
              <a:extLst>
                <a:ext uri="{FF2B5EF4-FFF2-40B4-BE49-F238E27FC236}">
                  <a16:creationId xmlns="" xmlns:a16="http://schemas.microsoft.com/office/drawing/2014/main" id="{F7E211B1-0ADF-2442-94B6-D301A46CD10E}"/>
                </a:ext>
              </a:extLst>
            </p:cNvPr>
            <p:cNvSpPr>
              <a:spLocks/>
            </p:cNvSpPr>
            <p:nvPr/>
          </p:nvSpPr>
          <p:spPr bwMode="auto">
            <a:xfrm rot="21326996">
              <a:off x="9934787" y="4296834"/>
              <a:ext cx="828982" cy="855956"/>
            </a:xfrm>
            <a:custGeom>
              <a:avLst/>
              <a:gdLst>
                <a:gd name="T0" fmla="*/ 132 w 1182"/>
                <a:gd name="T1" fmla="*/ 88 h 1167"/>
                <a:gd name="T2" fmla="*/ 117 w 1182"/>
                <a:gd name="T3" fmla="*/ 49 h 1167"/>
                <a:gd name="T4" fmla="*/ 83 w 1182"/>
                <a:gd name="T5" fmla="*/ 6 h 1167"/>
                <a:gd name="T6" fmla="*/ 21 w 1182"/>
                <a:gd name="T7" fmla="*/ 15 h 1167"/>
                <a:gd name="T8" fmla="*/ 2 w 1182"/>
                <a:gd name="T9" fmla="*/ 78 h 1167"/>
                <a:gd name="T10" fmla="*/ 10 w 1182"/>
                <a:gd name="T11" fmla="*/ 133 h 1167"/>
                <a:gd name="T12" fmla="*/ 42 w 1182"/>
                <a:gd name="T13" fmla="*/ 229 h 1167"/>
                <a:gd name="T14" fmla="*/ 57 w 1182"/>
                <a:gd name="T15" fmla="*/ 356 h 1167"/>
                <a:gd name="T16" fmla="*/ 81 w 1182"/>
                <a:gd name="T17" fmla="*/ 488 h 1167"/>
                <a:gd name="T18" fmla="*/ 112 w 1182"/>
                <a:gd name="T19" fmla="*/ 637 h 1167"/>
                <a:gd name="T20" fmla="*/ 162 w 1182"/>
                <a:gd name="T21" fmla="*/ 747 h 1167"/>
                <a:gd name="T22" fmla="*/ 275 w 1182"/>
                <a:gd name="T23" fmla="*/ 824 h 1167"/>
                <a:gd name="T24" fmla="*/ 419 w 1182"/>
                <a:gd name="T25" fmla="*/ 898 h 1167"/>
                <a:gd name="T26" fmla="*/ 567 w 1182"/>
                <a:gd name="T27" fmla="*/ 978 h 1167"/>
                <a:gd name="T28" fmla="*/ 717 w 1182"/>
                <a:gd name="T29" fmla="*/ 1052 h 1167"/>
                <a:gd name="T30" fmla="*/ 855 w 1182"/>
                <a:gd name="T31" fmla="*/ 1125 h 1167"/>
                <a:gd name="T32" fmla="*/ 962 w 1182"/>
                <a:gd name="T33" fmla="*/ 1160 h 1167"/>
                <a:gd name="T34" fmla="*/ 1050 w 1182"/>
                <a:gd name="T35" fmla="*/ 1155 h 1167"/>
                <a:gd name="T36" fmla="*/ 1077 w 1182"/>
                <a:gd name="T37" fmla="*/ 1088 h 1167"/>
                <a:gd name="T38" fmla="*/ 1092 w 1182"/>
                <a:gd name="T39" fmla="*/ 1003 h 1167"/>
                <a:gd name="T40" fmla="*/ 1115 w 1182"/>
                <a:gd name="T41" fmla="*/ 918 h 1167"/>
                <a:gd name="T42" fmla="*/ 1144 w 1182"/>
                <a:gd name="T43" fmla="*/ 855 h 1167"/>
                <a:gd name="T44" fmla="*/ 1182 w 1182"/>
                <a:gd name="T45" fmla="*/ 792 h 11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82"/>
                <a:gd name="T70" fmla="*/ 0 h 1167"/>
                <a:gd name="T71" fmla="*/ 1182 w 1182"/>
                <a:gd name="T72" fmla="*/ 1167 h 1167"/>
                <a:gd name="connsiteX0" fmla="*/ 1117 w 10000"/>
                <a:gd name="connsiteY0" fmla="*/ 906 h 10152"/>
                <a:gd name="connsiteX1" fmla="*/ 990 w 10000"/>
                <a:gd name="connsiteY1" fmla="*/ 572 h 10152"/>
                <a:gd name="connsiteX2" fmla="*/ 702 w 10000"/>
                <a:gd name="connsiteY2" fmla="*/ 203 h 10152"/>
                <a:gd name="connsiteX3" fmla="*/ 212 w 10000"/>
                <a:gd name="connsiteY3" fmla="*/ 103 h 10152"/>
                <a:gd name="connsiteX4" fmla="*/ 17 w 10000"/>
                <a:gd name="connsiteY4" fmla="*/ 820 h 10152"/>
                <a:gd name="connsiteX5" fmla="*/ 85 w 10000"/>
                <a:gd name="connsiteY5" fmla="*/ 1292 h 10152"/>
                <a:gd name="connsiteX6" fmla="*/ 355 w 10000"/>
                <a:gd name="connsiteY6" fmla="*/ 2114 h 10152"/>
                <a:gd name="connsiteX7" fmla="*/ 482 w 10000"/>
                <a:gd name="connsiteY7" fmla="*/ 3203 h 10152"/>
                <a:gd name="connsiteX8" fmla="*/ 685 w 10000"/>
                <a:gd name="connsiteY8" fmla="*/ 4334 h 10152"/>
                <a:gd name="connsiteX9" fmla="*/ 948 w 10000"/>
                <a:gd name="connsiteY9" fmla="*/ 5610 h 10152"/>
                <a:gd name="connsiteX10" fmla="*/ 1371 w 10000"/>
                <a:gd name="connsiteY10" fmla="*/ 6553 h 10152"/>
                <a:gd name="connsiteX11" fmla="*/ 2327 w 10000"/>
                <a:gd name="connsiteY11" fmla="*/ 7213 h 10152"/>
                <a:gd name="connsiteX12" fmla="*/ 3545 w 10000"/>
                <a:gd name="connsiteY12" fmla="*/ 7847 h 10152"/>
                <a:gd name="connsiteX13" fmla="*/ 4797 w 10000"/>
                <a:gd name="connsiteY13" fmla="*/ 8532 h 10152"/>
                <a:gd name="connsiteX14" fmla="*/ 6066 w 10000"/>
                <a:gd name="connsiteY14" fmla="*/ 9167 h 10152"/>
                <a:gd name="connsiteX15" fmla="*/ 7234 w 10000"/>
                <a:gd name="connsiteY15" fmla="*/ 9792 h 10152"/>
                <a:gd name="connsiteX16" fmla="*/ 8139 w 10000"/>
                <a:gd name="connsiteY16" fmla="*/ 10092 h 10152"/>
                <a:gd name="connsiteX17" fmla="*/ 8883 w 10000"/>
                <a:gd name="connsiteY17" fmla="*/ 10049 h 10152"/>
                <a:gd name="connsiteX18" fmla="*/ 9112 w 10000"/>
                <a:gd name="connsiteY18" fmla="*/ 9475 h 10152"/>
                <a:gd name="connsiteX19" fmla="*/ 9239 w 10000"/>
                <a:gd name="connsiteY19" fmla="*/ 8747 h 10152"/>
                <a:gd name="connsiteX20" fmla="*/ 9433 w 10000"/>
                <a:gd name="connsiteY20" fmla="*/ 8018 h 10152"/>
                <a:gd name="connsiteX21" fmla="*/ 9679 w 10000"/>
                <a:gd name="connsiteY21" fmla="*/ 7478 h 10152"/>
                <a:gd name="connsiteX22" fmla="*/ 10000 w 10000"/>
                <a:gd name="connsiteY22" fmla="*/ 6939 h 10152"/>
                <a:gd name="connsiteX0" fmla="*/ 1117 w 10000"/>
                <a:gd name="connsiteY0" fmla="*/ 933 h 10179"/>
                <a:gd name="connsiteX1" fmla="*/ 990 w 10000"/>
                <a:gd name="connsiteY1" fmla="*/ 599 h 10179"/>
                <a:gd name="connsiteX2" fmla="*/ 813 w 10000"/>
                <a:gd name="connsiteY2" fmla="*/ 78 h 10179"/>
                <a:gd name="connsiteX3" fmla="*/ 212 w 10000"/>
                <a:gd name="connsiteY3" fmla="*/ 130 h 10179"/>
                <a:gd name="connsiteX4" fmla="*/ 17 w 10000"/>
                <a:gd name="connsiteY4" fmla="*/ 847 h 10179"/>
                <a:gd name="connsiteX5" fmla="*/ 85 w 10000"/>
                <a:gd name="connsiteY5" fmla="*/ 1319 h 10179"/>
                <a:gd name="connsiteX6" fmla="*/ 355 w 10000"/>
                <a:gd name="connsiteY6" fmla="*/ 2141 h 10179"/>
                <a:gd name="connsiteX7" fmla="*/ 482 w 10000"/>
                <a:gd name="connsiteY7" fmla="*/ 3230 h 10179"/>
                <a:gd name="connsiteX8" fmla="*/ 685 w 10000"/>
                <a:gd name="connsiteY8" fmla="*/ 4361 h 10179"/>
                <a:gd name="connsiteX9" fmla="*/ 948 w 10000"/>
                <a:gd name="connsiteY9" fmla="*/ 5637 h 10179"/>
                <a:gd name="connsiteX10" fmla="*/ 1371 w 10000"/>
                <a:gd name="connsiteY10" fmla="*/ 6580 h 10179"/>
                <a:gd name="connsiteX11" fmla="*/ 2327 w 10000"/>
                <a:gd name="connsiteY11" fmla="*/ 7240 h 10179"/>
                <a:gd name="connsiteX12" fmla="*/ 3545 w 10000"/>
                <a:gd name="connsiteY12" fmla="*/ 7874 h 10179"/>
                <a:gd name="connsiteX13" fmla="*/ 4797 w 10000"/>
                <a:gd name="connsiteY13" fmla="*/ 8559 h 10179"/>
                <a:gd name="connsiteX14" fmla="*/ 6066 w 10000"/>
                <a:gd name="connsiteY14" fmla="*/ 9194 h 10179"/>
                <a:gd name="connsiteX15" fmla="*/ 7234 w 10000"/>
                <a:gd name="connsiteY15" fmla="*/ 9819 h 10179"/>
                <a:gd name="connsiteX16" fmla="*/ 8139 w 10000"/>
                <a:gd name="connsiteY16" fmla="*/ 10119 h 10179"/>
                <a:gd name="connsiteX17" fmla="*/ 8883 w 10000"/>
                <a:gd name="connsiteY17" fmla="*/ 10076 h 10179"/>
                <a:gd name="connsiteX18" fmla="*/ 9112 w 10000"/>
                <a:gd name="connsiteY18" fmla="*/ 9502 h 10179"/>
                <a:gd name="connsiteX19" fmla="*/ 9239 w 10000"/>
                <a:gd name="connsiteY19" fmla="*/ 8774 h 10179"/>
                <a:gd name="connsiteX20" fmla="*/ 9433 w 10000"/>
                <a:gd name="connsiteY20" fmla="*/ 8045 h 10179"/>
                <a:gd name="connsiteX21" fmla="*/ 9679 w 10000"/>
                <a:gd name="connsiteY21" fmla="*/ 7505 h 10179"/>
                <a:gd name="connsiteX22" fmla="*/ 10000 w 10000"/>
                <a:gd name="connsiteY22" fmla="*/ 6966 h 10179"/>
                <a:gd name="connsiteX0" fmla="*/ 1117 w 10000"/>
                <a:gd name="connsiteY0" fmla="*/ 931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8 w 10003"/>
                <a:gd name="connsiteY0" fmla="*/ 1108 h 10211"/>
                <a:gd name="connsiteX1" fmla="*/ 1118 w 10003"/>
                <a:gd name="connsiteY1" fmla="*/ 561 h 10211"/>
                <a:gd name="connsiteX2" fmla="*/ 816 w 10003"/>
                <a:gd name="connsiteY2" fmla="*/ 110 h 10211"/>
                <a:gd name="connsiteX3" fmla="*/ 215 w 10003"/>
                <a:gd name="connsiteY3" fmla="*/ 162 h 10211"/>
                <a:gd name="connsiteX4" fmla="*/ 20 w 10003"/>
                <a:gd name="connsiteY4" fmla="*/ 879 h 10211"/>
                <a:gd name="connsiteX5" fmla="*/ 88 w 10003"/>
                <a:gd name="connsiteY5" fmla="*/ 1351 h 10211"/>
                <a:gd name="connsiteX6" fmla="*/ 358 w 10003"/>
                <a:gd name="connsiteY6" fmla="*/ 2173 h 10211"/>
                <a:gd name="connsiteX7" fmla="*/ 485 w 10003"/>
                <a:gd name="connsiteY7" fmla="*/ 3262 h 10211"/>
                <a:gd name="connsiteX8" fmla="*/ 688 w 10003"/>
                <a:gd name="connsiteY8" fmla="*/ 4393 h 10211"/>
                <a:gd name="connsiteX9" fmla="*/ 951 w 10003"/>
                <a:gd name="connsiteY9" fmla="*/ 5669 h 10211"/>
                <a:gd name="connsiteX10" fmla="*/ 1374 w 10003"/>
                <a:gd name="connsiteY10" fmla="*/ 6612 h 10211"/>
                <a:gd name="connsiteX11" fmla="*/ 2330 w 10003"/>
                <a:gd name="connsiteY11" fmla="*/ 7272 h 10211"/>
                <a:gd name="connsiteX12" fmla="*/ 3548 w 10003"/>
                <a:gd name="connsiteY12" fmla="*/ 7906 h 10211"/>
                <a:gd name="connsiteX13" fmla="*/ 4800 w 10003"/>
                <a:gd name="connsiteY13" fmla="*/ 8591 h 10211"/>
                <a:gd name="connsiteX14" fmla="*/ 6069 w 10003"/>
                <a:gd name="connsiteY14" fmla="*/ 9226 h 10211"/>
                <a:gd name="connsiteX15" fmla="*/ 7237 w 10003"/>
                <a:gd name="connsiteY15" fmla="*/ 9851 h 10211"/>
                <a:gd name="connsiteX16" fmla="*/ 8142 w 10003"/>
                <a:gd name="connsiteY16" fmla="*/ 10151 h 10211"/>
                <a:gd name="connsiteX17" fmla="*/ 8886 w 10003"/>
                <a:gd name="connsiteY17" fmla="*/ 10108 h 10211"/>
                <a:gd name="connsiteX18" fmla="*/ 9115 w 10003"/>
                <a:gd name="connsiteY18" fmla="*/ 9534 h 10211"/>
                <a:gd name="connsiteX19" fmla="*/ 9242 w 10003"/>
                <a:gd name="connsiteY19" fmla="*/ 8806 h 10211"/>
                <a:gd name="connsiteX20" fmla="*/ 9436 w 10003"/>
                <a:gd name="connsiteY20" fmla="*/ 8077 h 10211"/>
                <a:gd name="connsiteX21" fmla="*/ 9682 w 10003"/>
                <a:gd name="connsiteY21" fmla="*/ 7537 h 10211"/>
                <a:gd name="connsiteX22" fmla="*/ 10003 w 10003"/>
                <a:gd name="connsiteY22" fmla="*/ 6998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682 w 10176"/>
                <a:gd name="connsiteY21" fmla="*/ 7537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506 w 10176"/>
                <a:gd name="connsiteY20" fmla="*/ 8203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811 w 10176"/>
                <a:gd name="connsiteY20" fmla="*/ 7668 h 10211"/>
                <a:gd name="connsiteX21" fmla="*/ 10176 w 10176"/>
                <a:gd name="connsiteY21"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811 w 10176"/>
                <a:gd name="connsiteY19" fmla="*/ 7668 h 10240"/>
                <a:gd name="connsiteX20" fmla="*/ 10176 w 10176"/>
                <a:gd name="connsiteY20" fmla="*/ 7072 h 10240"/>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491 w 10176"/>
                <a:gd name="connsiteY19" fmla="*/ 8206 h 10240"/>
                <a:gd name="connsiteX20" fmla="*/ 10176 w 10176"/>
                <a:gd name="connsiteY20" fmla="*/ 7072 h 10240"/>
                <a:gd name="connsiteX0" fmla="*/ 1148 w 10135"/>
                <a:gd name="connsiteY0" fmla="*/ 1108 h 10240"/>
                <a:gd name="connsiteX1" fmla="*/ 1118 w 10135"/>
                <a:gd name="connsiteY1" fmla="*/ 561 h 10240"/>
                <a:gd name="connsiteX2" fmla="*/ 816 w 10135"/>
                <a:gd name="connsiteY2" fmla="*/ 110 h 10240"/>
                <a:gd name="connsiteX3" fmla="*/ 215 w 10135"/>
                <a:gd name="connsiteY3" fmla="*/ 162 h 10240"/>
                <a:gd name="connsiteX4" fmla="*/ 20 w 10135"/>
                <a:gd name="connsiteY4" fmla="*/ 879 h 10240"/>
                <a:gd name="connsiteX5" fmla="*/ 88 w 10135"/>
                <a:gd name="connsiteY5" fmla="*/ 1351 h 10240"/>
                <a:gd name="connsiteX6" fmla="*/ 358 w 10135"/>
                <a:gd name="connsiteY6" fmla="*/ 2173 h 10240"/>
                <a:gd name="connsiteX7" fmla="*/ 485 w 10135"/>
                <a:gd name="connsiteY7" fmla="*/ 3262 h 10240"/>
                <a:gd name="connsiteX8" fmla="*/ 688 w 10135"/>
                <a:gd name="connsiteY8" fmla="*/ 4393 h 10240"/>
                <a:gd name="connsiteX9" fmla="*/ 951 w 10135"/>
                <a:gd name="connsiteY9" fmla="*/ 5669 h 10240"/>
                <a:gd name="connsiteX10" fmla="*/ 1374 w 10135"/>
                <a:gd name="connsiteY10" fmla="*/ 6612 h 10240"/>
                <a:gd name="connsiteX11" fmla="*/ 2330 w 10135"/>
                <a:gd name="connsiteY11" fmla="*/ 7272 h 10240"/>
                <a:gd name="connsiteX12" fmla="*/ 3548 w 10135"/>
                <a:gd name="connsiteY12" fmla="*/ 7906 h 10240"/>
                <a:gd name="connsiteX13" fmla="*/ 4800 w 10135"/>
                <a:gd name="connsiteY13" fmla="*/ 8591 h 10240"/>
                <a:gd name="connsiteX14" fmla="*/ 6069 w 10135"/>
                <a:gd name="connsiteY14" fmla="*/ 9226 h 10240"/>
                <a:gd name="connsiteX15" fmla="*/ 7237 w 10135"/>
                <a:gd name="connsiteY15" fmla="*/ 9851 h 10240"/>
                <a:gd name="connsiteX16" fmla="*/ 8142 w 10135"/>
                <a:gd name="connsiteY16" fmla="*/ 10151 h 10240"/>
                <a:gd name="connsiteX17" fmla="*/ 8886 w 10135"/>
                <a:gd name="connsiteY17" fmla="*/ 10108 h 10240"/>
                <a:gd name="connsiteX18" fmla="*/ 9228 w 10135"/>
                <a:gd name="connsiteY18" fmla="*/ 9362 h 10240"/>
                <a:gd name="connsiteX19" fmla="*/ 9491 w 10135"/>
                <a:gd name="connsiteY19" fmla="*/ 8206 h 10240"/>
                <a:gd name="connsiteX20" fmla="*/ 10135 w 10135"/>
                <a:gd name="connsiteY20" fmla="*/ 7089 h 1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35" h="10240">
                  <a:moveTo>
                    <a:pt x="1148" y="1108"/>
                  </a:moveTo>
                  <a:cubicBezTo>
                    <a:pt x="1131" y="1057"/>
                    <a:pt x="1173" y="727"/>
                    <a:pt x="1118" y="561"/>
                  </a:cubicBezTo>
                  <a:cubicBezTo>
                    <a:pt x="1063" y="395"/>
                    <a:pt x="966" y="176"/>
                    <a:pt x="816" y="110"/>
                  </a:cubicBezTo>
                  <a:cubicBezTo>
                    <a:pt x="666" y="44"/>
                    <a:pt x="430" y="0"/>
                    <a:pt x="215" y="162"/>
                  </a:cubicBezTo>
                  <a:cubicBezTo>
                    <a:pt x="0" y="324"/>
                    <a:pt x="37" y="708"/>
                    <a:pt x="20" y="879"/>
                  </a:cubicBezTo>
                  <a:cubicBezTo>
                    <a:pt x="3" y="1051"/>
                    <a:pt x="28" y="1136"/>
                    <a:pt x="88" y="1351"/>
                  </a:cubicBezTo>
                  <a:cubicBezTo>
                    <a:pt x="147" y="1565"/>
                    <a:pt x="291" y="1856"/>
                    <a:pt x="358" y="2173"/>
                  </a:cubicBezTo>
                  <a:cubicBezTo>
                    <a:pt x="426" y="2490"/>
                    <a:pt x="434" y="2893"/>
                    <a:pt x="485" y="3262"/>
                  </a:cubicBezTo>
                  <a:cubicBezTo>
                    <a:pt x="536" y="3630"/>
                    <a:pt x="612" y="3990"/>
                    <a:pt x="688" y="4393"/>
                  </a:cubicBezTo>
                  <a:cubicBezTo>
                    <a:pt x="764" y="4795"/>
                    <a:pt x="832" y="5301"/>
                    <a:pt x="951" y="5669"/>
                  </a:cubicBezTo>
                  <a:cubicBezTo>
                    <a:pt x="1069" y="6038"/>
                    <a:pt x="1145" y="6346"/>
                    <a:pt x="1374" y="6612"/>
                  </a:cubicBezTo>
                  <a:cubicBezTo>
                    <a:pt x="1602" y="6878"/>
                    <a:pt x="1966" y="7058"/>
                    <a:pt x="2330" y="7272"/>
                  </a:cubicBezTo>
                  <a:cubicBezTo>
                    <a:pt x="2693" y="7486"/>
                    <a:pt x="3133" y="7683"/>
                    <a:pt x="3548" y="7906"/>
                  </a:cubicBezTo>
                  <a:cubicBezTo>
                    <a:pt x="3962" y="8129"/>
                    <a:pt x="4377" y="8369"/>
                    <a:pt x="4800" y="8591"/>
                  </a:cubicBezTo>
                  <a:cubicBezTo>
                    <a:pt x="5223" y="8814"/>
                    <a:pt x="5663" y="9020"/>
                    <a:pt x="6069" y="9226"/>
                  </a:cubicBezTo>
                  <a:cubicBezTo>
                    <a:pt x="6475" y="9431"/>
                    <a:pt x="6890" y="9697"/>
                    <a:pt x="7237" y="9851"/>
                  </a:cubicBezTo>
                  <a:cubicBezTo>
                    <a:pt x="7583" y="10005"/>
                    <a:pt x="7871" y="10108"/>
                    <a:pt x="8142" y="10151"/>
                  </a:cubicBezTo>
                  <a:cubicBezTo>
                    <a:pt x="8412" y="10194"/>
                    <a:pt x="8705" y="10240"/>
                    <a:pt x="8886" y="10108"/>
                  </a:cubicBezTo>
                  <a:cubicBezTo>
                    <a:pt x="9067" y="9976"/>
                    <a:pt x="9127" y="9679"/>
                    <a:pt x="9228" y="9362"/>
                  </a:cubicBezTo>
                  <a:cubicBezTo>
                    <a:pt x="9329" y="9045"/>
                    <a:pt x="9314" y="8616"/>
                    <a:pt x="9491" y="8206"/>
                  </a:cubicBezTo>
                  <a:cubicBezTo>
                    <a:pt x="9603" y="8018"/>
                    <a:pt x="10067" y="7200"/>
                    <a:pt x="10135" y="7089"/>
                  </a:cubicBezTo>
                </a:path>
              </a:pathLst>
            </a:custGeom>
            <a:noFill/>
            <a:ln w="12700" cap="flat" cmpd="sng">
              <a:solidFill>
                <a:srgbClr val="FF0000"/>
              </a:solidFill>
              <a:prstDash val="solid"/>
              <a:round/>
              <a:headEnd type="none" w="sm" len="sm"/>
              <a:tailEnd type="none" w="sm" len="sm"/>
            </a:ln>
          </p:spPr>
          <p:txBody>
            <a:bodyPr/>
            <a:lstStyle/>
            <a:p>
              <a:endParaRPr lang="el-GR" dirty="0"/>
            </a:p>
          </p:txBody>
        </p:sp>
        <p:sp>
          <p:nvSpPr>
            <p:cNvPr id="67" name="Freeform 14">
              <a:extLst>
                <a:ext uri="{FF2B5EF4-FFF2-40B4-BE49-F238E27FC236}">
                  <a16:creationId xmlns="" xmlns:a16="http://schemas.microsoft.com/office/drawing/2014/main" id="{4B119A89-39A1-9C4B-ACDC-1BEEEC334EB6}"/>
                </a:ext>
              </a:extLst>
            </p:cNvPr>
            <p:cNvSpPr>
              <a:spLocks/>
            </p:cNvSpPr>
            <p:nvPr/>
          </p:nvSpPr>
          <p:spPr bwMode="auto">
            <a:xfrm rot="21326996">
              <a:off x="10208131" y="4261339"/>
              <a:ext cx="816539" cy="367142"/>
            </a:xfrm>
            <a:custGeom>
              <a:avLst/>
              <a:gdLst>
                <a:gd name="T0" fmla="*/ 552 w 685"/>
                <a:gd name="T1" fmla="*/ 300 h 308"/>
                <a:gd name="T2" fmla="*/ 487 w 685"/>
                <a:gd name="T3" fmla="*/ 221 h 308"/>
                <a:gd name="T4" fmla="*/ 420 w 685"/>
                <a:gd name="T5" fmla="*/ 154 h 308"/>
                <a:gd name="T6" fmla="*/ 327 w 685"/>
                <a:gd name="T7" fmla="*/ 101 h 308"/>
                <a:gd name="T8" fmla="*/ 219 w 685"/>
                <a:gd name="T9" fmla="*/ 65 h 308"/>
                <a:gd name="T10" fmla="*/ 123 w 685"/>
                <a:gd name="T11" fmla="*/ 39 h 308"/>
                <a:gd name="T12" fmla="*/ 36 w 685"/>
                <a:gd name="T13" fmla="*/ 17 h 308"/>
                <a:gd name="T14" fmla="*/ 10 w 685"/>
                <a:gd name="T15" fmla="*/ 5 h 308"/>
                <a:gd name="T16" fmla="*/ 99 w 685"/>
                <a:gd name="T17" fmla="*/ 3 h 308"/>
                <a:gd name="T18" fmla="*/ 223 w 685"/>
                <a:gd name="T19" fmla="*/ 22 h 308"/>
                <a:gd name="T20" fmla="*/ 315 w 685"/>
                <a:gd name="T21" fmla="*/ 34 h 308"/>
                <a:gd name="T22" fmla="*/ 408 w 685"/>
                <a:gd name="T23" fmla="*/ 36 h 308"/>
                <a:gd name="T24" fmla="*/ 523 w 685"/>
                <a:gd name="T25" fmla="*/ 27 h 308"/>
                <a:gd name="T26" fmla="*/ 598 w 685"/>
                <a:gd name="T27" fmla="*/ 41 h 308"/>
                <a:gd name="T28" fmla="*/ 675 w 685"/>
                <a:gd name="T29" fmla="*/ 58 h 308"/>
                <a:gd name="T30" fmla="*/ 658 w 685"/>
                <a:gd name="T31" fmla="*/ 68 h 308"/>
                <a:gd name="T32" fmla="*/ 636 w 685"/>
                <a:gd name="T33" fmla="*/ 92 h 308"/>
                <a:gd name="T34" fmla="*/ 612 w 685"/>
                <a:gd name="T35" fmla="*/ 156 h 308"/>
                <a:gd name="T36" fmla="*/ 607 w 685"/>
                <a:gd name="T37" fmla="*/ 188 h 308"/>
                <a:gd name="T38" fmla="*/ 607 w 685"/>
                <a:gd name="T39" fmla="*/ 269 h 308"/>
                <a:gd name="T40" fmla="*/ 552 w 685"/>
                <a:gd name="T41" fmla="*/ 300 h 3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5"/>
                <a:gd name="T64" fmla="*/ 0 h 308"/>
                <a:gd name="T65" fmla="*/ 685 w 685"/>
                <a:gd name="T66" fmla="*/ 308 h 3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5" h="308">
                  <a:moveTo>
                    <a:pt x="552" y="300"/>
                  </a:moveTo>
                  <a:cubicBezTo>
                    <a:pt x="532" y="292"/>
                    <a:pt x="509" y="245"/>
                    <a:pt x="487" y="221"/>
                  </a:cubicBezTo>
                  <a:cubicBezTo>
                    <a:pt x="465" y="197"/>
                    <a:pt x="447" y="174"/>
                    <a:pt x="420" y="154"/>
                  </a:cubicBezTo>
                  <a:cubicBezTo>
                    <a:pt x="393" y="134"/>
                    <a:pt x="360" y="116"/>
                    <a:pt x="327" y="101"/>
                  </a:cubicBezTo>
                  <a:cubicBezTo>
                    <a:pt x="294" y="86"/>
                    <a:pt x="253" y="75"/>
                    <a:pt x="219" y="65"/>
                  </a:cubicBezTo>
                  <a:cubicBezTo>
                    <a:pt x="185" y="55"/>
                    <a:pt x="153" y="47"/>
                    <a:pt x="123" y="39"/>
                  </a:cubicBezTo>
                  <a:cubicBezTo>
                    <a:pt x="93" y="31"/>
                    <a:pt x="55" y="23"/>
                    <a:pt x="36" y="17"/>
                  </a:cubicBezTo>
                  <a:cubicBezTo>
                    <a:pt x="17" y="11"/>
                    <a:pt x="0" y="7"/>
                    <a:pt x="10" y="5"/>
                  </a:cubicBezTo>
                  <a:cubicBezTo>
                    <a:pt x="20" y="3"/>
                    <a:pt x="64" y="0"/>
                    <a:pt x="99" y="3"/>
                  </a:cubicBezTo>
                  <a:cubicBezTo>
                    <a:pt x="134" y="6"/>
                    <a:pt x="187" y="17"/>
                    <a:pt x="223" y="22"/>
                  </a:cubicBezTo>
                  <a:cubicBezTo>
                    <a:pt x="259" y="27"/>
                    <a:pt x="284" y="32"/>
                    <a:pt x="315" y="34"/>
                  </a:cubicBezTo>
                  <a:cubicBezTo>
                    <a:pt x="346" y="36"/>
                    <a:pt x="373" y="37"/>
                    <a:pt x="408" y="36"/>
                  </a:cubicBezTo>
                  <a:cubicBezTo>
                    <a:pt x="443" y="35"/>
                    <a:pt x="491" y="26"/>
                    <a:pt x="523" y="27"/>
                  </a:cubicBezTo>
                  <a:cubicBezTo>
                    <a:pt x="555" y="28"/>
                    <a:pt x="573" y="36"/>
                    <a:pt x="598" y="41"/>
                  </a:cubicBezTo>
                  <a:cubicBezTo>
                    <a:pt x="623" y="46"/>
                    <a:pt x="665" y="54"/>
                    <a:pt x="675" y="58"/>
                  </a:cubicBezTo>
                  <a:cubicBezTo>
                    <a:pt x="685" y="62"/>
                    <a:pt x="665" y="62"/>
                    <a:pt x="658" y="68"/>
                  </a:cubicBezTo>
                  <a:cubicBezTo>
                    <a:pt x="651" y="74"/>
                    <a:pt x="644" y="77"/>
                    <a:pt x="636" y="92"/>
                  </a:cubicBezTo>
                  <a:cubicBezTo>
                    <a:pt x="628" y="107"/>
                    <a:pt x="617" y="140"/>
                    <a:pt x="612" y="156"/>
                  </a:cubicBezTo>
                  <a:cubicBezTo>
                    <a:pt x="607" y="172"/>
                    <a:pt x="608" y="169"/>
                    <a:pt x="607" y="188"/>
                  </a:cubicBezTo>
                  <a:cubicBezTo>
                    <a:pt x="606" y="207"/>
                    <a:pt x="616" y="250"/>
                    <a:pt x="607" y="269"/>
                  </a:cubicBezTo>
                  <a:cubicBezTo>
                    <a:pt x="598" y="288"/>
                    <a:pt x="572" y="308"/>
                    <a:pt x="552" y="300"/>
                  </a:cubicBezTo>
                  <a:close/>
                </a:path>
              </a:pathLst>
            </a:custGeom>
            <a:noFill/>
            <a:ln w="12700" cap="flat" cmpd="sng">
              <a:solidFill>
                <a:srgbClr val="FF0000"/>
              </a:solidFill>
              <a:prstDash val="solid"/>
              <a:round/>
              <a:headEnd type="none" w="sm" len="sm"/>
              <a:tailEnd type="none" w="sm" len="sm"/>
            </a:ln>
          </p:spPr>
          <p:txBody>
            <a:bodyPr/>
            <a:lstStyle/>
            <a:p>
              <a:endParaRPr lang="el-GR"/>
            </a:p>
          </p:txBody>
        </p:sp>
        <p:sp>
          <p:nvSpPr>
            <p:cNvPr id="68" name="Freeform 36">
              <a:extLst>
                <a:ext uri="{FF2B5EF4-FFF2-40B4-BE49-F238E27FC236}">
                  <a16:creationId xmlns="" xmlns:a16="http://schemas.microsoft.com/office/drawing/2014/main" id="{A4817D61-C9C0-774D-94DC-F2A3C088C0E5}"/>
                </a:ext>
              </a:extLst>
            </p:cNvPr>
            <p:cNvSpPr>
              <a:spLocks/>
            </p:cNvSpPr>
            <p:nvPr/>
          </p:nvSpPr>
          <p:spPr bwMode="auto">
            <a:xfrm rot="20847823">
              <a:off x="10887723" y="4522381"/>
              <a:ext cx="138976" cy="201283"/>
            </a:xfrm>
            <a:custGeom>
              <a:avLst/>
              <a:gdLst>
                <a:gd name="T0" fmla="*/ 1 w 182"/>
                <a:gd name="T1" fmla="*/ 68 h 234"/>
                <a:gd name="T2" fmla="*/ 0 w 182"/>
                <a:gd name="T3" fmla="*/ 83 h 234"/>
                <a:gd name="T4" fmla="*/ 15 w 182"/>
                <a:gd name="T5" fmla="*/ 104 h 234"/>
                <a:gd name="T6" fmla="*/ 36 w 182"/>
                <a:gd name="T7" fmla="*/ 121 h 234"/>
                <a:gd name="T8" fmla="*/ 60 w 182"/>
                <a:gd name="T9" fmla="*/ 136 h 234"/>
                <a:gd name="T10" fmla="*/ 91 w 182"/>
                <a:gd name="T11" fmla="*/ 158 h 234"/>
                <a:gd name="T12" fmla="*/ 114 w 182"/>
                <a:gd name="T13" fmla="*/ 183 h 234"/>
                <a:gd name="T14" fmla="*/ 121 w 182"/>
                <a:gd name="T15" fmla="*/ 200 h 234"/>
                <a:gd name="T16" fmla="*/ 138 w 182"/>
                <a:gd name="T17" fmla="*/ 215 h 234"/>
                <a:gd name="T18" fmla="*/ 164 w 182"/>
                <a:gd name="T19" fmla="*/ 232 h 234"/>
                <a:gd name="T20" fmla="*/ 173 w 182"/>
                <a:gd name="T21" fmla="*/ 233 h 234"/>
                <a:gd name="T22" fmla="*/ 179 w 182"/>
                <a:gd name="T23" fmla="*/ 228 h 234"/>
                <a:gd name="T24" fmla="*/ 181 w 182"/>
                <a:gd name="T25" fmla="*/ 190 h 234"/>
                <a:gd name="T26" fmla="*/ 177 w 182"/>
                <a:gd name="T27" fmla="*/ 139 h 234"/>
                <a:gd name="T28" fmla="*/ 169 w 182"/>
                <a:gd name="T29" fmla="*/ 91 h 234"/>
                <a:gd name="T30" fmla="*/ 156 w 182"/>
                <a:gd name="T31" fmla="*/ 56 h 234"/>
                <a:gd name="T32" fmla="*/ 142 w 182"/>
                <a:gd name="T33" fmla="*/ 29 h 234"/>
                <a:gd name="T34" fmla="*/ 128 w 182"/>
                <a:gd name="T35" fmla="*/ 13 h 234"/>
                <a:gd name="T36" fmla="*/ 109 w 182"/>
                <a:gd name="T37" fmla="*/ 0 h 234"/>
                <a:gd name="T38" fmla="*/ 101 w 182"/>
                <a:gd name="T39" fmla="*/ 9 h 234"/>
                <a:gd name="T40" fmla="*/ 97 w 182"/>
                <a:gd name="T41" fmla="*/ 26 h 234"/>
                <a:gd name="T42" fmla="*/ 98 w 182"/>
                <a:gd name="T43" fmla="*/ 55 h 234"/>
                <a:gd name="T44" fmla="*/ 92 w 182"/>
                <a:gd name="T45" fmla="*/ 70 h 234"/>
                <a:gd name="T46" fmla="*/ 86 w 182"/>
                <a:gd name="T47" fmla="*/ 77 h 234"/>
                <a:gd name="T48" fmla="*/ 66 w 182"/>
                <a:gd name="T49" fmla="*/ 84 h 234"/>
                <a:gd name="T50" fmla="*/ 44 w 182"/>
                <a:gd name="T51" fmla="*/ 74 h 234"/>
                <a:gd name="T52" fmla="*/ 27 w 182"/>
                <a:gd name="T53" fmla="*/ 68 h 234"/>
                <a:gd name="T54" fmla="*/ 13 w 182"/>
                <a:gd name="T55" fmla="*/ 66 h 234"/>
                <a:gd name="T56" fmla="*/ 1 w 182"/>
                <a:gd name="T57" fmla="*/ 68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234"/>
                <a:gd name="T89" fmla="*/ 182 w 182"/>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234">
                  <a:moveTo>
                    <a:pt x="1" y="68"/>
                  </a:moveTo>
                  <a:lnTo>
                    <a:pt x="0" y="83"/>
                  </a:lnTo>
                  <a:lnTo>
                    <a:pt x="15" y="104"/>
                  </a:lnTo>
                  <a:lnTo>
                    <a:pt x="36" y="121"/>
                  </a:lnTo>
                  <a:lnTo>
                    <a:pt x="60" y="136"/>
                  </a:lnTo>
                  <a:lnTo>
                    <a:pt x="91" y="158"/>
                  </a:lnTo>
                  <a:lnTo>
                    <a:pt x="114" y="183"/>
                  </a:lnTo>
                  <a:lnTo>
                    <a:pt x="121" y="200"/>
                  </a:lnTo>
                  <a:lnTo>
                    <a:pt x="138" y="215"/>
                  </a:lnTo>
                  <a:lnTo>
                    <a:pt x="164" y="232"/>
                  </a:lnTo>
                  <a:lnTo>
                    <a:pt x="173" y="233"/>
                  </a:lnTo>
                  <a:lnTo>
                    <a:pt x="179" y="228"/>
                  </a:lnTo>
                  <a:lnTo>
                    <a:pt x="181" y="190"/>
                  </a:lnTo>
                  <a:lnTo>
                    <a:pt x="177" y="139"/>
                  </a:lnTo>
                  <a:lnTo>
                    <a:pt x="169" y="91"/>
                  </a:lnTo>
                  <a:lnTo>
                    <a:pt x="156" y="56"/>
                  </a:lnTo>
                  <a:lnTo>
                    <a:pt x="142" y="29"/>
                  </a:lnTo>
                  <a:lnTo>
                    <a:pt x="128" y="13"/>
                  </a:lnTo>
                  <a:lnTo>
                    <a:pt x="109" y="0"/>
                  </a:lnTo>
                  <a:lnTo>
                    <a:pt x="101" y="9"/>
                  </a:lnTo>
                  <a:lnTo>
                    <a:pt x="97" y="26"/>
                  </a:lnTo>
                  <a:lnTo>
                    <a:pt x="98" y="55"/>
                  </a:lnTo>
                  <a:lnTo>
                    <a:pt x="92" y="70"/>
                  </a:lnTo>
                  <a:lnTo>
                    <a:pt x="86" y="77"/>
                  </a:lnTo>
                  <a:lnTo>
                    <a:pt x="66" y="84"/>
                  </a:lnTo>
                  <a:lnTo>
                    <a:pt x="44" y="74"/>
                  </a:lnTo>
                  <a:lnTo>
                    <a:pt x="27" y="68"/>
                  </a:lnTo>
                  <a:lnTo>
                    <a:pt x="13" y="66"/>
                  </a:lnTo>
                  <a:lnTo>
                    <a:pt x="1" y="68"/>
                  </a:lnTo>
                </a:path>
              </a:pathLst>
            </a:custGeom>
            <a:solidFill>
              <a:schemeClr val="bg1"/>
            </a:solidFill>
            <a:ln w="12700" cap="rnd" cmpd="sng">
              <a:solidFill>
                <a:srgbClr val="FF0000"/>
              </a:solidFill>
              <a:prstDash val="solid"/>
              <a:round/>
              <a:headEnd/>
              <a:tailEnd/>
            </a:ln>
          </p:spPr>
          <p:txBody>
            <a:bodyPr/>
            <a:lstStyle/>
            <a:p>
              <a:endParaRPr lang="el-GR"/>
            </a:p>
          </p:txBody>
        </p:sp>
        <p:sp>
          <p:nvSpPr>
            <p:cNvPr id="69" name="Freeform 37">
              <a:extLst>
                <a:ext uri="{FF2B5EF4-FFF2-40B4-BE49-F238E27FC236}">
                  <a16:creationId xmlns="" xmlns:a16="http://schemas.microsoft.com/office/drawing/2014/main" id="{BE3BB7FF-7DCA-E241-A399-9BD91583926F}"/>
                </a:ext>
              </a:extLst>
            </p:cNvPr>
            <p:cNvSpPr>
              <a:spLocks/>
            </p:cNvSpPr>
            <p:nvPr/>
          </p:nvSpPr>
          <p:spPr bwMode="auto">
            <a:xfrm rot="20847823">
              <a:off x="10782751" y="4353792"/>
              <a:ext cx="162648" cy="254614"/>
            </a:xfrm>
            <a:custGeom>
              <a:avLst/>
              <a:gdLst>
                <a:gd name="T0" fmla="*/ 212 w 213"/>
                <a:gd name="T1" fmla="*/ 211 h 296"/>
                <a:gd name="T2" fmla="*/ 185 w 213"/>
                <a:gd name="T3" fmla="*/ 172 h 296"/>
                <a:gd name="T4" fmla="*/ 147 w 213"/>
                <a:gd name="T5" fmla="*/ 119 h 296"/>
                <a:gd name="T6" fmla="*/ 116 w 213"/>
                <a:gd name="T7" fmla="*/ 83 h 296"/>
                <a:gd name="T8" fmla="*/ 87 w 213"/>
                <a:gd name="T9" fmla="*/ 49 h 296"/>
                <a:gd name="T10" fmla="*/ 45 w 213"/>
                <a:gd name="T11" fmla="*/ 17 h 296"/>
                <a:gd name="T12" fmla="*/ 18 w 213"/>
                <a:gd name="T13" fmla="*/ 0 h 296"/>
                <a:gd name="T14" fmla="*/ 8 w 213"/>
                <a:gd name="T15" fmla="*/ 2 h 296"/>
                <a:gd name="T16" fmla="*/ 0 w 213"/>
                <a:gd name="T17" fmla="*/ 12 h 296"/>
                <a:gd name="T18" fmla="*/ 3 w 213"/>
                <a:gd name="T19" fmla="*/ 57 h 296"/>
                <a:gd name="T20" fmla="*/ 19 w 213"/>
                <a:gd name="T21" fmla="*/ 116 h 296"/>
                <a:gd name="T22" fmla="*/ 37 w 213"/>
                <a:gd name="T23" fmla="*/ 159 h 296"/>
                <a:gd name="T24" fmla="*/ 60 w 213"/>
                <a:gd name="T25" fmla="*/ 206 h 296"/>
                <a:gd name="T26" fmla="*/ 91 w 213"/>
                <a:gd name="T27" fmla="*/ 258 h 296"/>
                <a:gd name="T28" fmla="*/ 104 w 213"/>
                <a:gd name="T29" fmla="*/ 279 h 296"/>
                <a:gd name="T30" fmla="*/ 116 w 213"/>
                <a:gd name="T31" fmla="*/ 277 h 296"/>
                <a:gd name="T32" fmla="*/ 130 w 213"/>
                <a:gd name="T33" fmla="*/ 279 h 296"/>
                <a:gd name="T34" fmla="*/ 147 w 213"/>
                <a:gd name="T35" fmla="*/ 285 h 296"/>
                <a:gd name="T36" fmla="*/ 169 w 213"/>
                <a:gd name="T37" fmla="*/ 295 h 296"/>
                <a:gd name="T38" fmla="*/ 189 w 213"/>
                <a:gd name="T39" fmla="*/ 288 h 296"/>
                <a:gd name="T40" fmla="*/ 195 w 213"/>
                <a:gd name="T41" fmla="*/ 281 h 296"/>
                <a:gd name="T42" fmla="*/ 201 w 213"/>
                <a:gd name="T43" fmla="*/ 266 h 296"/>
                <a:gd name="T44" fmla="*/ 200 w 213"/>
                <a:gd name="T45" fmla="*/ 237 h 296"/>
                <a:gd name="T46" fmla="*/ 204 w 213"/>
                <a:gd name="T47" fmla="*/ 220 h 296"/>
                <a:gd name="T48" fmla="*/ 212 w 213"/>
                <a:gd name="T49" fmla="*/ 211 h 2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3"/>
                <a:gd name="T76" fmla="*/ 0 h 296"/>
                <a:gd name="T77" fmla="*/ 213 w 213"/>
                <a:gd name="T78" fmla="*/ 296 h 2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3" h="296">
                  <a:moveTo>
                    <a:pt x="212" y="211"/>
                  </a:moveTo>
                  <a:lnTo>
                    <a:pt x="185" y="172"/>
                  </a:lnTo>
                  <a:lnTo>
                    <a:pt x="147" y="119"/>
                  </a:lnTo>
                  <a:lnTo>
                    <a:pt x="116" y="83"/>
                  </a:lnTo>
                  <a:lnTo>
                    <a:pt x="87" y="49"/>
                  </a:lnTo>
                  <a:lnTo>
                    <a:pt x="45" y="17"/>
                  </a:lnTo>
                  <a:lnTo>
                    <a:pt x="18" y="0"/>
                  </a:lnTo>
                  <a:lnTo>
                    <a:pt x="8" y="2"/>
                  </a:lnTo>
                  <a:lnTo>
                    <a:pt x="0" y="12"/>
                  </a:lnTo>
                  <a:lnTo>
                    <a:pt x="3" y="57"/>
                  </a:lnTo>
                  <a:lnTo>
                    <a:pt x="19" y="116"/>
                  </a:lnTo>
                  <a:lnTo>
                    <a:pt x="37" y="159"/>
                  </a:lnTo>
                  <a:lnTo>
                    <a:pt x="60" y="206"/>
                  </a:lnTo>
                  <a:lnTo>
                    <a:pt x="91" y="258"/>
                  </a:lnTo>
                  <a:lnTo>
                    <a:pt x="104" y="279"/>
                  </a:lnTo>
                  <a:lnTo>
                    <a:pt x="116" y="277"/>
                  </a:lnTo>
                  <a:lnTo>
                    <a:pt x="130" y="279"/>
                  </a:lnTo>
                  <a:lnTo>
                    <a:pt x="147" y="285"/>
                  </a:lnTo>
                  <a:lnTo>
                    <a:pt x="169" y="295"/>
                  </a:lnTo>
                  <a:lnTo>
                    <a:pt x="189" y="288"/>
                  </a:lnTo>
                  <a:lnTo>
                    <a:pt x="195" y="281"/>
                  </a:lnTo>
                  <a:lnTo>
                    <a:pt x="201" y="266"/>
                  </a:lnTo>
                  <a:lnTo>
                    <a:pt x="200" y="237"/>
                  </a:lnTo>
                  <a:lnTo>
                    <a:pt x="204" y="220"/>
                  </a:lnTo>
                  <a:lnTo>
                    <a:pt x="212" y="211"/>
                  </a:lnTo>
                </a:path>
              </a:pathLst>
            </a:custGeom>
            <a:solidFill>
              <a:schemeClr val="bg1"/>
            </a:solidFill>
            <a:ln w="12700" cap="rnd" cmpd="sng">
              <a:solidFill>
                <a:srgbClr val="FF0000"/>
              </a:solidFill>
              <a:prstDash val="solid"/>
              <a:round/>
              <a:headEnd/>
              <a:tailEnd/>
            </a:ln>
          </p:spPr>
          <p:txBody>
            <a:bodyPr/>
            <a:lstStyle/>
            <a:p>
              <a:endParaRPr lang="el-GR"/>
            </a:p>
          </p:txBody>
        </p:sp>
      </p:grpSp>
      <p:sp>
        <p:nvSpPr>
          <p:cNvPr id="74" name="TextBox 73">
            <a:extLst>
              <a:ext uri="{FF2B5EF4-FFF2-40B4-BE49-F238E27FC236}">
                <a16:creationId xmlns="" xmlns:a16="http://schemas.microsoft.com/office/drawing/2014/main" id="{177668FE-C37E-1647-8089-9591B6BCA017}"/>
              </a:ext>
            </a:extLst>
          </p:cNvPr>
          <p:cNvSpPr txBox="1"/>
          <p:nvPr/>
        </p:nvSpPr>
        <p:spPr>
          <a:xfrm>
            <a:off x="2159235" y="3086273"/>
            <a:ext cx="2287806" cy="276999"/>
          </a:xfrm>
          <a:prstGeom prst="rect">
            <a:avLst/>
          </a:prstGeom>
          <a:noFill/>
        </p:spPr>
        <p:txBody>
          <a:bodyPr wrap="none" rtlCol="0">
            <a:spAutoFit/>
          </a:bodyPr>
          <a:lstStyle/>
          <a:p>
            <a:r>
              <a:rPr lang="el-GR" sz="1200" dirty="0" err="1"/>
              <a:t>οπισθογναθισμός</a:t>
            </a:r>
            <a:r>
              <a:rPr lang="el-GR" sz="1200" dirty="0"/>
              <a:t> κάτω </a:t>
            </a:r>
            <a:r>
              <a:rPr lang="el-GR" sz="1200" dirty="0" smtClean="0"/>
              <a:t>γνάθου</a:t>
            </a:r>
            <a:endParaRPr lang="x-none" sz="1200" dirty="0"/>
          </a:p>
        </p:txBody>
      </p:sp>
      <p:sp>
        <p:nvSpPr>
          <p:cNvPr id="75" name="TextBox 74">
            <a:extLst>
              <a:ext uri="{FF2B5EF4-FFF2-40B4-BE49-F238E27FC236}">
                <a16:creationId xmlns="" xmlns:a16="http://schemas.microsoft.com/office/drawing/2014/main" id="{01959AEA-0452-CC4C-AAAB-F859FA797BDE}"/>
              </a:ext>
            </a:extLst>
          </p:cNvPr>
          <p:cNvSpPr txBox="1"/>
          <p:nvPr/>
        </p:nvSpPr>
        <p:spPr>
          <a:xfrm>
            <a:off x="7922013" y="3092431"/>
            <a:ext cx="2792752" cy="276999"/>
          </a:xfrm>
          <a:prstGeom prst="rect">
            <a:avLst/>
          </a:prstGeom>
          <a:noFill/>
        </p:spPr>
        <p:txBody>
          <a:bodyPr wrap="none" rtlCol="0">
            <a:spAutoFit/>
          </a:bodyPr>
          <a:lstStyle/>
          <a:p>
            <a:r>
              <a:rPr lang="el-GR" sz="1200" dirty="0" err="1"/>
              <a:t>οπισθογναθισμός</a:t>
            </a:r>
            <a:r>
              <a:rPr lang="el-GR" sz="1200" dirty="0"/>
              <a:t> άνω και κάτω </a:t>
            </a:r>
            <a:r>
              <a:rPr lang="el-GR" sz="1200" dirty="0" smtClean="0"/>
              <a:t>γνάθου</a:t>
            </a:r>
            <a:endParaRPr lang="x-none" sz="1200" dirty="0"/>
          </a:p>
        </p:txBody>
      </p:sp>
      <p:sp>
        <p:nvSpPr>
          <p:cNvPr id="76" name="TextBox 75">
            <a:extLst>
              <a:ext uri="{FF2B5EF4-FFF2-40B4-BE49-F238E27FC236}">
                <a16:creationId xmlns="" xmlns:a16="http://schemas.microsoft.com/office/drawing/2014/main" id="{C21F3D90-C08B-8B48-A521-B99B0463A8AF}"/>
              </a:ext>
            </a:extLst>
          </p:cNvPr>
          <p:cNvSpPr txBox="1"/>
          <p:nvPr/>
        </p:nvSpPr>
        <p:spPr>
          <a:xfrm>
            <a:off x="1838339" y="6131333"/>
            <a:ext cx="3854068" cy="461665"/>
          </a:xfrm>
          <a:prstGeom prst="rect">
            <a:avLst/>
          </a:prstGeom>
          <a:noFill/>
        </p:spPr>
        <p:txBody>
          <a:bodyPr wrap="none" rtlCol="0">
            <a:spAutoFit/>
          </a:bodyPr>
          <a:lstStyle/>
          <a:p>
            <a:r>
              <a:rPr lang="el-GR" sz="1200" dirty="0"/>
              <a:t>μειωμένη γωνία βάσης κάτω γνάθου, υπερώια απόκλιση</a:t>
            </a:r>
          </a:p>
          <a:p>
            <a:r>
              <a:rPr lang="el-GR" sz="1200" dirty="0"/>
              <a:t>άνω τομέων και χειλική απόκλιση κάτω τομέων</a:t>
            </a:r>
            <a:endParaRPr lang="x-none" sz="1200" dirty="0"/>
          </a:p>
        </p:txBody>
      </p:sp>
      <p:sp>
        <p:nvSpPr>
          <p:cNvPr id="77" name="TextBox 76">
            <a:extLst>
              <a:ext uri="{FF2B5EF4-FFF2-40B4-BE49-F238E27FC236}">
                <a16:creationId xmlns="" xmlns:a16="http://schemas.microsoft.com/office/drawing/2014/main" id="{E5A3AA5F-226F-6D4B-A426-9B1C4056F6D1}"/>
              </a:ext>
            </a:extLst>
          </p:cNvPr>
          <p:cNvSpPr txBox="1"/>
          <p:nvPr/>
        </p:nvSpPr>
        <p:spPr>
          <a:xfrm>
            <a:off x="7280381" y="6127424"/>
            <a:ext cx="4468026" cy="461665"/>
          </a:xfrm>
          <a:prstGeom prst="rect">
            <a:avLst/>
          </a:prstGeom>
          <a:noFill/>
        </p:spPr>
        <p:txBody>
          <a:bodyPr wrap="square" rtlCol="0">
            <a:spAutoFit/>
          </a:bodyPr>
          <a:lstStyle/>
          <a:p>
            <a:pPr algn="ctr"/>
            <a:r>
              <a:rPr lang="el-GR" sz="1200" dirty="0"/>
              <a:t>προγναθισμός άνω γνάθου με αυξημένη χειλική απόκλιση άνω τομέων και</a:t>
            </a:r>
            <a:r>
              <a:rPr lang="en-US" sz="1200" dirty="0"/>
              <a:t> </a:t>
            </a:r>
            <a:r>
              <a:rPr lang="el-GR" sz="1200" dirty="0" err="1"/>
              <a:t>οπισθογναθισμός</a:t>
            </a:r>
            <a:r>
              <a:rPr lang="el-GR" sz="1200" dirty="0"/>
              <a:t> κάτω </a:t>
            </a:r>
            <a:r>
              <a:rPr lang="el-GR" sz="1200" dirty="0" smtClean="0"/>
              <a:t>γνάθου</a:t>
            </a:r>
            <a:endParaRPr lang="x-none" sz="1200" dirty="0"/>
          </a:p>
        </p:txBody>
      </p:sp>
      <p:cxnSp>
        <p:nvCxnSpPr>
          <p:cNvPr id="78" name="Straight Connector 77">
            <a:extLst>
              <a:ext uri="{FF2B5EF4-FFF2-40B4-BE49-F238E27FC236}">
                <a16:creationId xmlns="" xmlns:a16="http://schemas.microsoft.com/office/drawing/2014/main" id="{CBD76E69-68CD-334B-96DC-FFA7202CB655}"/>
              </a:ext>
            </a:extLst>
          </p:cNvPr>
          <p:cNvCxnSpPr>
            <a:cxnSpLocks/>
          </p:cNvCxnSpPr>
          <p:nvPr/>
        </p:nvCxnSpPr>
        <p:spPr>
          <a:xfrm flipH="1" flipV="1">
            <a:off x="0" y="3440717"/>
            <a:ext cx="12192000" cy="19972"/>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9" name="Freeform 13">
            <a:extLst>
              <a:ext uri="{FF2B5EF4-FFF2-40B4-BE49-F238E27FC236}">
                <a16:creationId xmlns="" xmlns:a16="http://schemas.microsoft.com/office/drawing/2014/main" id="{0E9E6EAF-D82C-2B46-AC9C-BC10AFF01F0B}"/>
              </a:ext>
            </a:extLst>
          </p:cNvPr>
          <p:cNvSpPr>
            <a:spLocks/>
          </p:cNvSpPr>
          <p:nvPr/>
        </p:nvSpPr>
        <p:spPr bwMode="auto">
          <a:xfrm rot="21326996">
            <a:off x="1870358" y="947762"/>
            <a:ext cx="2088328" cy="2156282"/>
          </a:xfrm>
          <a:custGeom>
            <a:avLst/>
            <a:gdLst>
              <a:gd name="T0" fmla="*/ 132 w 1182"/>
              <a:gd name="T1" fmla="*/ 88 h 1167"/>
              <a:gd name="T2" fmla="*/ 117 w 1182"/>
              <a:gd name="T3" fmla="*/ 49 h 1167"/>
              <a:gd name="T4" fmla="*/ 83 w 1182"/>
              <a:gd name="T5" fmla="*/ 6 h 1167"/>
              <a:gd name="T6" fmla="*/ 21 w 1182"/>
              <a:gd name="T7" fmla="*/ 15 h 1167"/>
              <a:gd name="T8" fmla="*/ 2 w 1182"/>
              <a:gd name="T9" fmla="*/ 78 h 1167"/>
              <a:gd name="T10" fmla="*/ 10 w 1182"/>
              <a:gd name="T11" fmla="*/ 133 h 1167"/>
              <a:gd name="T12" fmla="*/ 42 w 1182"/>
              <a:gd name="T13" fmla="*/ 229 h 1167"/>
              <a:gd name="T14" fmla="*/ 57 w 1182"/>
              <a:gd name="T15" fmla="*/ 356 h 1167"/>
              <a:gd name="T16" fmla="*/ 81 w 1182"/>
              <a:gd name="T17" fmla="*/ 488 h 1167"/>
              <a:gd name="T18" fmla="*/ 112 w 1182"/>
              <a:gd name="T19" fmla="*/ 637 h 1167"/>
              <a:gd name="T20" fmla="*/ 162 w 1182"/>
              <a:gd name="T21" fmla="*/ 747 h 1167"/>
              <a:gd name="T22" fmla="*/ 275 w 1182"/>
              <a:gd name="T23" fmla="*/ 824 h 1167"/>
              <a:gd name="T24" fmla="*/ 419 w 1182"/>
              <a:gd name="T25" fmla="*/ 898 h 1167"/>
              <a:gd name="T26" fmla="*/ 567 w 1182"/>
              <a:gd name="T27" fmla="*/ 978 h 1167"/>
              <a:gd name="T28" fmla="*/ 717 w 1182"/>
              <a:gd name="T29" fmla="*/ 1052 h 1167"/>
              <a:gd name="T30" fmla="*/ 855 w 1182"/>
              <a:gd name="T31" fmla="*/ 1125 h 1167"/>
              <a:gd name="T32" fmla="*/ 962 w 1182"/>
              <a:gd name="T33" fmla="*/ 1160 h 1167"/>
              <a:gd name="T34" fmla="*/ 1050 w 1182"/>
              <a:gd name="T35" fmla="*/ 1155 h 1167"/>
              <a:gd name="T36" fmla="*/ 1077 w 1182"/>
              <a:gd name="T37" fmla="*/ 1088 h 1167"/>
              <a:gd name="T38" fmla="*/ 1092 w 1182"/>
              <a:gd name="T39" fmla="*/ 1003 h 1167"/>
              <a:gd name="T40" fmla="*/ 1115 w 1182"/>
              <a:gd name="T41" fmla="*/ 918 h 1167"/>
              <a:gd name="T42" fmla="*/ 1144 w 1182"/>
              <a:gd name="T43" fmla="*/ 855 h 1167"/>
              <a:gd name="T44" fmla="*/ 1182 w 1182"/>
              <a:gd name="T45" fmla="*/ 792 h 11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82"/>
              <a:gd name="T70" fmla="*/ 0 h 1167"/>
              <a:gd name="T71" fmla="*/ 1182 w 1182"/>
              <a:gd name="T72" fmla="*/ 1167 h 1167"/>
              <a:gd name="connsiteX0" fmla="*/ 1117 w 10000"/>
              <a:gd name="connsiteY0" fmla="*/ 906 h 10152"/>
              <a:gd name="connsiteX1" fmla="*/ 990 w 10000"/>
              <a:gd name="connsiteY1" fmla="*/ 572 h 10152"/>
              <a:gd name="connsiteX2" fmla="*/ 702 w 10000"/>
              <a:gd name="connsiteY2" fmla="*/ 203 h 10152"/>
              <a:gd name="connsiteX3" fmla="*/ 212 w 10000"/>
              <a:gd name="connsiteY3" fmla="*/ 103 h 10152"/>
              <a:gd name="connsiteX4" fmla="*/ 17 w 10000"/>
              <a:gd name="connsiteY4" fmla="*/ 820 h 10152"/>
              <a:gd name="connsiteX5" fmla="*/ 85 w 10000"/>
              <a:gd name="connsiteY5" fmla="*/ 1292 h 10152"/>
              <a:gd name="connsiteX6" fmla="*/ 355 w 10000"/>
              <a:gd name="connsiteY6" fmla="*/ 2114 h 10152"/>
              <a:gd name="connsiteX7" fmla="*/ 482 w 10000"/>
              <a:gd name="connsiteY7" fmla="*/ 3203 h 10152"/>
              <a:gd name="connsiteX8" fmla="*/ 685 w 10000"/>
              <a:gd name="connsiteY8" fmla="*/ 4334 h 10152"/>
              <a:gd name="connsiteX9" fmla="*/ 948 w 10000"/>
              <a:gd name="connsiteY9" fmla="*/ 5610 h 10152"/>
              <a:gd name="connsiteX10" fmla="*/ 1371 w 10000"/>
              <a:gd name="connsiteY10" fmla="*/ 6553 h 10152"/>
              <a:gd name="connsiteX11" fmla="*/ 2327 w 10000"/>
              <a:gd name="connsiteY11" fmla="*/ 7213 h 10152"/>
              <a:gd name="connsiteX12" fmla="*/ 3545 w 10000"/>
              <a:gd name="connsiteY12" fmla="*/ 7847 h 10152"/>
              <a:gd name="connsiteX13" fmla="*/ 4797 w 10000"/>
              <a:gd name="connsiteY13" fmla="*/ 8532 h 10152"/>
              <a:gd name="connsiteX14" fmla="*/ 6066 w 10000"/>
              <a:gd name="connsiteY14" fmla="*/ 9167 h 10152"/>
              <a:gd name="connsiteX15" fmla="*/ 7234 w 10000"/>
              <a:gd name="connsiteY15" fmla="*/ 9792 h 10152"/>
              <a:gd name="connsiteX16" fmla="*/ 8139 w 10000"/>
              <a:gd name="connsiteY16" fmla="*/ 10092 h 10152"/>
              <a:gd name="connsiteX17" fmla="*/ 8883 w 10000"/>
              <a:gd name="connsiteY17" fmla="*/ 10049 h 10152"/>
              <a:gd name="connsiteX18" fmla="*/ 9112 w 10000"/>
              <a:gd name="connsiteY18" fmla="*/ 9475 h 10152"/>
              <a:gd name="connsiteX19" fmla="*/ 9239 w 10000"/>
              <a:gd name="connsiteY19" fmla="*/ 8747 h 10152"/>
              <a:gd name="connsiteX20" fmla="*/ 9433 w 10000"/>
              <a:gd name="connsiteY20" fmla="*/ 8018 h 10152"/>
              <a:gd name="connsiteX21" fmla="*/ 9679 w 10000"/>
              <a:gd name="connsiteY21" fmla="*/ 7478 h 10152"/>
              <a:gd name="connsiteX22" fmla="*/ 10000 w 10000"/>
              <a:gd name="connsiteY22" fmla="*/ 6939 h 10152"/>
              <a:gd name="connsiteX0" fmla="*/ 1117 w 10000"/>
              <a:gd name="connsiteY0" fmla="*/ 933 h 10179"/>
              <a:gd name="connsiteX1" fmla="*/ 990 w 10000"/>
              <a:gd name="connsiteY1" fmla="*/ 599 h 10179"/>
              <a:gd name="connsiteX2" fmla="*/ 813 w 10000"/>
              <a:gd name="connsiteY2" fmla="*/ 78 h 10179"/>
              <a:gd name="connsiteX3" fmla="*/ 212 w 10000"/>
              <a:gd name="connsiteY3" fmla="*/ 130 h 10179"/>
              <a:gd name="connsiteX4" fmla="*/ 17 w 10000"/>
              <a:gd name="connsiteY4" fmla="*/ 847 h 10179"/>
              <a:gd name="connsiteX5" fmla="*/ 85 w 10000"/>
              <a:gd name="connsiteY5" fmla="*/ 1319 h 10179"/>
              <a:gd name="connsiteX6" fmla="*/ 355 w 10000"/>
              <a:gd name="connsiteY6" fmla="*/ 2141 h 10179"/>
              <a:gd name="connsiteX7" fmla="*/ 482 w 10000"/>
              <a:gd name="connsiteY7" fmla="*/ 3230 h 10179"/>
              <a:gd name="connsiteX8" fmla="*/ 685 w 10000"/>
              <a:gd name="connsiteY8" fmla="*/ 4361 h 10179"/>
              <a:gd name="connsiteX9" fmla="*/ 948 w 10000"/>
              <a:gd name="connsiteY9" fmla="*/ 5637 h 10179"/>
              <a:gd name="connsiteX10" fmla="*/ 1371 w 10000"/>
              <a:gd name="connsiteY10" fmla="*/ 6580 h 10179"/>
              <a:gd name="connsiteX11" fmla="*/ 2327 w 10000"/>
              <a:gd name="connsiteY11" fmla="*/ 7240 h 10179"/>
              <a:gd name="connsiteX12" fmla="*/ 3545 w 10000"/>
              <a:gd name="connsiteY12" fmla="*/ 7874 h 10179"/>
              <a:gd name="connsiteX13" fmla="*/ 4797 w 10000"/>
              <a:gd name="connsiteY13" fmla="*/ 8559 h 10179"/>
              <a:gd name="connsiteX14" fmla="*/ 6066 w 10000"/>
              <a:gd name="connsiteY14" fmla="*/ 9194 h 10179"/>
              <a:gd name="connsiteX15" fmla="*/ 7234 w 10000"/>
              <a:gd name="connsiteY15" fmla="*/ 9819 h 10179"/>
              <a:gd name="connsiteX16" fmla="*/ 8139 w 10000"/>
              <a:gd name="connsiteY16" fmla="*/ 10119 h 10179"/>
              <a:gd name="connsiteX17" fmla="*/ 8883 w 10000"/>
              <a:gd name="connsiteY17" fmla="*/ 10076 h 10179"/>
              <a:gd name="connsiteX18" fmla="*/ 9112 w 10000"/>
              <a:gd name="connsiteY18" fmla="*/ 9502 h 10179"/>
              <a:gd name="connsiteX19" fmla="*/ 9239 w 10000"/>
              <a:gd name="connsiteY19" fmla="*/ 8774 h 10179"/>
              <a:gd name="connsiteX20" fmla="*/ 9433 w 10000"/>
              <a:gd name="connsiteY20" fmla="*/ 8045 h 10179"/>
              <a:gd name="connsiteX21" fmla="*/ 9679 w 10000"/>
              <a:gd name="connsiteY21" fmla="*/ 7505 h 10179"/>
              <a:gd name="connsiteX22" fmla="*/ 10000 w 10000"/>
              <a:gd name="connsiteY22" fmla="*/ 6966 h 10179"/>
              <a:gd name="connsiteX0" fmla="*/ 1117 w 10000"/>
              <a:gd name="connsiteY0" fmla="*/ 931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8 w 10003"/>
              <a:gd name="connsiteY0" fmla="*/ 1108 h 10211"/>
              <a:gd name="connsiteX1" fmla="*/ 1118 w 10003"/>
              <a:gd name="connsiteY1" fmla="*/ 561 h 10211"/>
              <a:gd name="connsiteX2" fmla="*/ 816 w 10003"/>
              <a:gd name="connsiteY2" fmla="*/ 110 h 10211"/>
              <a:gd name="connsiteX3" fmla="*/ 215 w 10003"/>
              <a:gd name="connsiteY3" fmla="*/ 162 h 10211"/>
              <a:gd name="connsiteX4" fmla="*/ 20 w 10003"/>
              <a:gd name="connsiteY4" fmla="*/ 879 h 10211"/>
              <a:gd name="connsiteX5" fmla="*/ 88 w 10003"/>
              <a:gd name="connsiteY5" fmla="*/ 1351 h 10211"/>
              <a:gd name="connsiteX6" fmla="*/ 358 w 10003"/>
              <a:gd name="connsiteY6" fmla="*/ 2173 h 10211"/>
              <a:gd name="connsiteX7" fmla="*/ 485 w 10003"/>
              <a:gd name="connsiteY7" fmla="*/ 3262 h 10211"/>
              <a:gd name="connsiteX8" fmla="*/ 688 w 10003"/>
              <a:gd name="connsiteY8" fmla="*/ 4393 h 10211"/>
              <a:gd name="connsiteX9" fmla="*/ 951 w 10003"/>
              <a:gd name="connsiteY9" fmla="*/ 5669 h 10211"/>
              <a:gd name="connsiteX10" fmla="*/ 1374 w 10003"/>
              <a:gd name="connsiteY10" fmla="*/ 6612 h 10211"/>
              <a:gd name="connsiteX11" fmla="*/ 2330 w 10003"/>
              <a:gd name="connsiteY11" fmla="*/ 7272 h 10211"/>
              <a:gd name="connsiteX12" fmla="*/ 3548 w 10003"/>
              <a:gd name="connsiteY12" fmla="*/ 7906 h 10211"/>
              <a:gd name="connsiteX13" fmla="*/ 4800 w 10003"/>
              <a:gd name="connsiteY13" fmla="*/ 8591 h 10211"/>
              <a:gd name="connsiteX14" fmla="*/ 6069 w 10003"/>
              <a:gd name="connsiteY14" fmla="*/ 9226 h 10211"/>
              <a:gd name="connsiteX15" fmla="*/ 7237 w 10003"/>
              <a:gd name="connsiteY15" fmla="*/ 9851 h 10211"/>
              <a:gd name="connsiteX16" fmla="*/ 8142 w 10003"/>
              <a:gd name="connsiteY16" fmla="*/ 10151 h 10211"/>
              <a:gd name="connsiteX17" fmla="*/ 8886 w 10003"/>
              <a:gd name="connsiteY17" fmla="*/ 10108 h 10211"/>
              <a:gd name="connsiteX18" fmla="*/ 9115 w 10003"/>
              <a:gd name="connsiteY18" fmla="*/ 9534 h 10211"/>
              <a:gd name="connsiteX19" fmla="*/ 9242 w 10003"/>
              <a:gd name="connsiteY19" fmla="*/ 8806 h 10211"/>
              <a:gd name="connsiteX20" fmla="*/ 9436 w 10003"/>
              <a:gd name="connsiteY20" fmla="*/ 8077 h 10211"/>
              <a:gd name="connsiteX21" fmla="*/ 9682 w 10003"/>
              <a:gd name="connsiteY21" fmla="*/ 7537 h 10211"/>
              <a:gd name="connsiteX22" fmla="*/ 10003 w 10003"/>
              <a:gd name="connsiteY22" fmla="*/ 6998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682 w 10176"/>
              <a:gd name="connsiteY21" fmla="*/ 7537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506 w 10176"/>
              <a:gd name="connsiteY20" fmla="*/ 8203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811 w 10176"/>
              <a:gd name="connsiteY20" fmla="*/ 7668 h 10211"/>
              <a:gd name="connsiteX21" fmla="*/ 10176 w 10176"/>
              <a:gd name="connsiteY21"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811 w 10176"/>
              <a:gd name="connsiteY19" fmla="*/ 7668 h 10240"/>
              <a:gd name="connsiteX20" fmla="*/ 10176 w 10176"/>
              <a:gd name="connsiteY20" fmla="*/ 7072 h 10240"/>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491 w 10176"/>
              <a:gd name="connsiteY19" fmla="*/ 8206 h 10240"/>
              <a:gd name="connsiteX20" fmla="*/ 10176 w 10176"/>
              <a:gd name="connsiteY20" fmla="*/ 7072 h 10240"/>
              <a:gd name="connsiteX0" fmla="*/ 1148 w 10135"/>
              <a:gd name="connsiteY0" fmla="*/ 1108 h 10240"/>
              <a:gd name="connsiteX1" fmla="*/ 1118 w 10135"/>
              <a:gd name="connsiteY1" fmla="*/ 561 h 10240"/>
              <a:gd name="connsiteX2" fmla="*/ 816 w 10135"/>
              <a:gd name="connsiteY2" fmla="*/ 110 h 10240"/>
              <a:gd name="connsiteX3" fmla="*/ 215 w 10135"/>
              <a:gd name="connsiteY3" fmla="*/ 162 h 10240"/>
              <a:gd name="connsiteX4" fmla="*/ 20 w 10135"/>
              <a:gd name="connsiteY4" fmla="*/ 879 h 10240"/>
              <a:gd name="connsiteX5" fmla="*/ 88 w 10135"/>
              <a:gd name="connsiteY5" fmla="*/ 1351 h 10240"/>
              <a:gd name="connsiteX6" fmla="*/ 358 w 10135"/>
              <a:gd name="connsiteY6" fmla="*/ 2173 h 10240"/>
              <a:gd name="connsiteX7" fmla="*/ 485 w 10135"/>
              <a:gd name="connsiteY7" fmla="*/ 3262 h 10240"/>
              <a:gd name="connsiteX8" fmla="*/ 688 w 10135"/>
              <a:gd name="connsiteY8" fmla="*/ 4393 h 10240"/>
              <a:gd name="connsiteX9" fmla="*/ 951 w 10135"/>
              <a:gd name="connsiteY9" fmla="*/ 5669 h 10240"/>
              <a:gd name="connsiteX10" fmla="*/ 1374 w 10135"/>
              <a:gd name="connsiteY10" fmla="*/ 6612 h 10240"/>
              <a:gd name="connsiteX11" fmla="*/ 2330 w 10135"/>
              <a:gd name="connsiteY11" fmla="*/ 7272 h 10240"/>
              <a:gd name="connsiteX12" fmla="*/ 3548 w 10135"/>
              <a:gd name="connsiteY12" fmla="*/ 7906 h 10240"/>
              <a:gd name="connsiteX13" fmla="*/ 4800 w 10135"/>
              <a:gd name="connsiteY13" fmla="*/ 8591 h 10240"/>
              <a:gd name="connsiteX14" fmla="*/ 6069 w 10135"/>
              <a:gd name="connsiteY14" fmla="*/ 9226 h 10240"/>
              <a:gd name="connsiteX15" fmla="*/ 7237 w 10135"/>
              <a:gd name="connsiteY15" fmla="*/ 9851 h 10240"/>
              <a:gd name="connsiteX16" fmla="*/ 8142 w 10135"/>
              <a:gd name="connsiteY16" fmla="*/ 10151 h 10240"/>
              <a:gd name="connsiteX17" fmla="*/ 8886 w 10135"/>
              <a:gd name="connsiteY17" fmla="*/ 10108 h 10240"/>
              <a:gd name="connsiteX18" fmla="*/ 9228 w 10135"/>
              <a:gd name="connsiteY18" fmla="*/ 9362 h 10240"/>
              <a:gd name="connsiteX19" fmla="*/ 9491 w 10135"/>
              <a:gd name="connsiteY19" fmla="*/ 8206 h 10240"/>
              <a:gd name="connsiteX20" fmla="*/ 10135 w 10135"/>
              <a:gd name="connsiteY20" fmla="*/ 7089 h 1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35" h="10240">
                <a:moveTo>
                  <a:pt x="1148" y="1108"/>
                </a:moveTo>
                <a:cubicBezTo>
                  <a:pt x="1131" y="1057"/>
                  <a:pt x="1173" y="727"/>
                  <a:pt x="1118" y="561"/>
                </a:cubicBezTo>
                <a:cubicBezTo>
                  <a:pt x="1063" y="395"/>
                  <a:pt x="966" y="176"/>
                  <a:pt x="816" y="110"/>
                </a:cubicBezTo>
                <a:cubicBezTo>
                  <a:pt x="666" y="44"/>
                  <a:pt x="430" y="0"/>
                  <a:pt x="215" y="162"/>
                </a:cubicBezTo>
                <a:cubicBezTo>
                  <a:pt x="0" y="324"/>
                  <a:pt x="37" y="708"/>
                  <a:pt x="20" y="879"/>
                </a:cubicBezTo>
                <a:cubicBezTo>
                  <a:pt x="3" y="1051"/>
                  <a:pt x="28" y="1136"/>
                  <a:pt x="88" y="1351"/>
                </a:cubicBezTo>
                <a:cubicBezTo>
                  <a:pt x="147" y="1565"/>
                  <a:pt x="291" y="1856"/>
                  <a:pt x="358" y="2173"/>
                </a:cubicBezTo>
                <a:cubicBezTo>
                  <a:pt x="426" y="2490"/>
                  <a:pt x="434" y="2893"/>
                  <a:pt x="485" y="3262"/>
                </a:cubicBezTo>
                <a:cubicBezTo>
                  <a:pt x="536" y="3630"/>
                  <a:pt x="612" y="3990"/>
                  <a:pt x="688" y="4393"/>
                </a:cubicBezTo>
                <a:cubicBezTo>
                  <a:pt x="764" y="4795"/>
                  <a:pt x="832" y="5301"/>
                  <a:pt x="951" y="5669"/>
                </a:cubicBezTo>
                <a:cubicBezTo>
                  <a:pt x="1069" y="6038"/>
                  <a:pt x="1145" y="6346"/>
                  <a:pt x="1374" y="6612"/>
                </a:cubicBezTo>
                <a:cubicBezTo>
                  <a:pt x="1602" y="6878"/>
                  <a:pt x="1966" y="7058"/>
                  <a:pt x="2330" y="7272"/>
                </a:cubicBezTo>
                <a:cubicBezTo>
                  <a:pt x="2693" y="7486"/>
                  <a:pt x="3133" y="7683"/>
                  <a:pt x="3548" y="7906"/>
                </a:cubicBezTo>
                <a:cubicBezTo>
                  <a:pt x="3962" y="8129"/>
                  <a:pt x="4377" y="8369"/>
                  <a:pt x="4800" y="8591"/>
                </a:cubicBezTo>
                <a:cubicBezTo>
                  <a:pt x="5223" y="8814"/>
                  <a:pt x="5663" y="9020"/>
                  <a:pt x="6069" y="9226"/>
                </a:cubicBezTo>
                <a:cubicBezTo>
                  <a:pt x="6475" y="9431"/>
                  <a:pt x="6890" y="9697"/>
                  <a:pt x="7237" y="9851"/>
                </a:cubicBezTo>
                <a:cubicBezTo>
                  <a:pt x="7583" y="10005"/>
                  <a:pt x="7871" y="10108"/>
                  <a:pt x="8142" y="10151"/>
                </a:cubicBezTo>
                <a:cubicBezTo>
                  <a:pt x="8412" y="10194"/>
                  <a:pt x="8705" y="10240"/>
                  <a:pt x="8886" y="10108"/>
                </a:cubicBezTo>
                <a:cubicBezTo>
                  <a:pt x="9067" y="9976"/>
                  <a:pt x="9127" y="9679"/>
                  <a:pt x="9228" y="9362"/>
                </a:cubicBezTo>
                <a:cubicBezTo>
                  <a:pt x="9329" y="9045"/>
                  <a:pt x="9314" y="8616"/>
                  <a:pt x="9491" y="8206"/>
                </a:cubicBezTo>
                <a:cubicBezTo>
                  <a:pt x="9603" y="8018"/>
                  <a:pt x="10067" y="7200"/>
                  <a:pt x="10135" y="7089"/>
                </a:cubicBezTo>
              </a:path>
            </a:pathLst>
          </a:custGeom>
          <a:noFill/>
          <a:ln w="12700" cap="flat" cmpd="sng">
            <a:solidFill>
              <a:srgbClr val="FF0000"/>
            </a:solidFill>
            <a:prstDash val="solid"/>
            <a:round/>
            <a:headEnd type="none" w="sm" len="sm"/>
            <a:tailEnd type="none" w="sm" len="sm"/>
          </a:ln>
        </p:spPr>
        <p:txBody>
          <a:bodyPr/>
          <a:lstStyle/>
          <a:p>
            <a:endParaRPr lang="el-GR" dirty="0"/>
          </a:p>
        </p:txBody>
      </p:sp>
      <p:sp>
        <p:nvSpPr>
          <p:cNvPr id="80" name="Freeform 13">
            <a:extLst>
              <a:ext uri="{FF2B5EF4-FFF2-40B4-BE49-F238E27FC236}">
                <a16:creationId xmlns="" xmlns:a16="http://schemas.microsoft.com/office/drawing/2014/main" id="{23C09684-AD6E-144D-AFF1-63709472F0A8}"/>
              </a:ext>
            </a:extLst>
          </p:cNvPr>
          <p:cNvSpPr>
            <a:spLocks/>
          </p:cNvSpPr>
          <p:nvPr/>
        </p:nvSpPr>
        <p:spPr bwMode="auto">
          <a:xfrm rot="21326996">
            <a:off x="7902461" y="716531"/>
            <a:ext cx="2088328" cy="2156282"/>
          </a:xfrm>
          <a:custGeom>
            <a:avLst/>
            <a:gdLst>
              <a:gd name="T0" fmla="*/ 132 w 1182"/>
              <a:gd name="T1" fmla="*/ 88 h 1167"/>
              <a:gd name="T2" fmla="*/ 117 w 1182"/>
              <a:gd name="T3" fmla="*/ 49 h 1167"/>
              <a:gd name="T4" fmla="*/ 83 w 1182"/>
              <a:gd name="T5" fmla="*/ 6 h 1167"/>
              <a:gd name="T6" fmla="*/ 21 w 1182"/>
              <a:gd name="T7" fmla="*/ 15 h 1167"/>
              <a:gd name="T8" fmla="*/ 2 w 1182"/>
              <a:gd name="T9" fmla="*/ 78 h 1167"/>
              <a:gd name="T10" fmla="*/ 10 w 1182"/>
              <a:gd name="T11" fmla="*/ 133 h 1167"/>
              <a:gd name="T12" fmla="*/ 42 w 1182"/>
              <a:gd name="T13" fmla="*/ 229 h 1167"/>
              <a:gd name="T14" fmla="*/ 57 w 1182"/>
              <a:gd name="T15" fmla="*/ 356 h 1167"/>
              <a:gd name="T16" fmla="*/ 81 w 1182"/>
              <a:gd name="T17" fmla="*/ 488 h 1167"/>
              <a:gd name="T18" fmla="*/ 112 w 1182"/>
              <a:gd name="T19" fmla="*/ 637 h 1167"/>
              <a:gd name="T20" fmla="*/ 162 w 1182"/>
              <a:gd name="T21" fmla="*/ 747 h 1167"/>
              <a:gd name="T22" fmla="*/ 275 w 1182"/>
              <a:gd name="T23" fmla="*/ 824 h 1167"/>
              <a:gd name="T24" fmla="*/ 419 w 1182"/>
              <a:gd name="T25" fmla="*/ 898 h 1167"/>
              <a:gd name="T26" fmla="*/ 567 w 1182"/>
              <a:gd name="T27" fmla="*/ 978 h 1167"/>
              <a:gd name="T28" fmla="*/ 717 w 1182"/>
              <a:gd name="T29" fmla="*/ 1052 h 1167"/>
              <a:gd name="T30" fmla="*/ 855 w 1182"/>
              <a:gd name="T31" fmla="*/ 1125 h 1167"/>
              <a:gd name="T32" fmla="*/ 962 w 1182"/>
              <a:gd name="T33" fmla="*/ 1160 h 1167"/>
              <a:gd name="T34" fmla="*/ 1050 w 1182"/>
              <a:gd name="T35" fmla="*/ 1155 h 1167"/>
              <a:gd name="T36" fmla="*/ 1077 w 1182"/>
              <a:gd name="T37" fmla="*/ 1088 h 1167"/>
              <a:gd name="T38" fmla="*/ 1092 w 1182"/>
              <a:gd name="T39" fmla="*/ 1003 h 1167"/>
              <a:gd name="T40" fmla="*/ 1115 w 1182"/>
              <a:gd name="T41" fmla="*/ 918 h 1167"/>
              <a:gd name="T42" fmla="*/ 1144 w 1182"/>
              <a:gd name="T43" fmla="*/ 855 h 1167"/>
              <a:gd name="T44" fmla="*/ 1182 w 1182"/>
              <a:gd name="T45" fmla="*/ 792 h 11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82"/>
              <a:gd name="T70" fmla="*/ 0 h 1167"/>
              <a:gd name="T71" fmla="*/ 1182 w 1182"/>
              <a:gd name="T72" fmla="*/ 1167 h 1167"/>
              <a:gd name="connsiteX0" fmla="*/ 1117 w 10000"/>
              <a:gd name="connsiteY0" fmla="*/ 906 h 10152"/>
              <a:gd name="connsiteX1" fmla="*/ 990 w 10000"/>
              <a:gd name="connsiteY1" fmla="*/ 572 h 10152"/>
              <a:gd name="connsiteX2" fmla="*/ 702 w 10000"/>
              <a:gd name="connsiteY2" fmla="*/ 203 h 10152"/>
              <a:gd name="connsiteX3" fmla="*/ 212 w 10000"/>
              <a:gd name="connsiteY3" fmla="*/ 103 h 10152"/>
              <a:gd name="connsiteX4" fmla="*/ 17 w 10000"/>
              <a:gd name="connsiteY4" fmla="*/ 820 h 10152"/>
              <a:gd name="connsiteX5" fmla="*/ 85 w 10000"/>
              <a:gd name="connsiteY5" fmla="*/ 1292 h 10152"/>
              <a:gd name="connsiteX6" fmla="*/ 355 w 10000"/>
              <a:gd name="connsiteY6" fmla="*/ 2114 h 10152"/>
              <a:gd name="connsiteX7" fmla="*/ 482 w 10000"/>
              <a:gd name="connsiteY7" fmla="*/ 3203 h 10152"/>
              <a:gd name="connsiteX8" fmla="*/ 685 w 10000"/>
              <a:gd name="connsiteY8" fmla="*/ 4334 h 10152"/>
              <a:gd name="connsiteX9" fmla="*/ 948 w 10000"/>
              <a:gd name="connsiteY9" fmla="*/ 5610 h 10152"/>
              <a:gd name="connsiteX10" fmla="*/ 1371 w 10000"/>
              <a:gd name="connsiteY10" fmla="*/ 6553 h 10152"/>
              <a:gd name="connsiteX11" fmla="*/ 2327 w 10000"/>
              <a:gd name="connsiteY11" fmla="*/ 7213 h 10152"/>
              <a:gd name="connsiteX12" fmla="*/ 3545 w 10000"/>
              <a:gd name="connsiteY12" fmla="*/ 7847 h 10152"/>
              <a:gd name="connsiteX13" fmla="*/ 4797 w 10000"/>
              <a:gd name="connsiteY13" fmla="*/ 8532 h 10152"/>
              <a:gd name="connsiteX14" fmla="*/ 6066 w 10000"/>
              <a:gd name="connsiteY14" fmla="*/ 9167 h 10152"/>
              <a:gd name="connsiteX15" fmla="*/ 7234 w 10000"/>
              <a:gd name="connsiteY15" fmla="*/ 9792 h 10152"/>
              <a:gd name="connsiteX16" fmla="*/ 8139 w 10000"/>
              <a:gd name="connsiteY16" fmla="*/ 10092 h 10152"/>
              <a:gd name="connsiteX17" fmla="*/ 8883 w 10000"/>
              <a:gd name="connsiteY17" fmla="*/ 10049 h 10152"/>
              <a:gd name="connsiteX18" fmla="*/ 9112 w 10000"/>
              <a:gd name="connsiteY18" fmla="*/ 9475 h 10152"/>
              <a:gd name="connsiteX19" fmla="*/ 9239 w 10000"/>
              <a:gd name="connsiteY19" fmla="*/ 8747 h 10152"/>
              <a:gd name="connsiteX20" fmla="*/ 9433 w 10000"/>
              <a:gd name="connsiteY20" fmla="*/ 8018 h 10152"/>
              <a:gd name="connsiteX21" fmla="*/ 9679 w 10000"/>
              <a:gd name="connsiteY21" fmla="*/ 7478 h 10152"/>
              <a:gd name="connsiteX22" fmla="*/ 10000 w 10000"/>
              <a:gd name="connsiteY22" fmla="*/ 6939 h 10152"/>
              <a:gd name="connsiteX0" fmla="*/ 1117 w 10000"/>
              <a:gd name="connsiteY0" fmla="*/ 933 h 10179"/>
              <a:gd name="connsiteX1" fmla="*/ 990 w 10000"/>
              <a:gd name="connsiteY1" fmla="*/ 599 h 10179"/>
              <a:gd name="connsiteX2" fmla="*/ 813 w 10000"/>
              <a:gd name="connsiteY2" fmla="*/ 78 h 10179"/>
              <a:gd name="connsiteX3" fmla="*/ 212 w 10000"/>
              <a:gd name="connsiteY3" fmla="*/ 130 h 10179"/>
              <a:gd name="connsiteX4" fmla="*/ 17 w 10000"/>
              <a:gd name="connsiteY4" fmla="*/ 847 h 10179"/>
              <a:gd name="connsiteX5" fmla="*/ 85 w 10000"/>
              <a:gd name="connsiteY5" fmla="*/ 1319 h 10179"/>
              <a:gd name="connsiteX6" fmla="*/ 355 w 10000"/>
              <a:gd name="connsiteY6" fmla="*/ 2141 h 10179"/>
              <a:gd name="connsiteX7" fmla="*/ 482 w 10000"/>
              <a:gd name="connsiteY7" fmla="*/ 3230 h 10179"/>
              <a:gd name="connsiteX8" fmla="*/ 685 w 10000"/>
              <a:gd name="connsiteY8" fmla="*/ 4361 h 10179"/>
              <a:gd name="connsiteX9" fmla="*/ 948 w 10000"/>
              <a:gd name="connsiteY9" fmla="*/ 5637 h 10179"/>
              <a:gd name="connsiteX10" fmla="*/ 1371 w 10000"/>
              <a:gd name="connsiteY10" fmla="*/ 6580 h 10179"/>
              <a:gd name="connsiteX11" fmla="*/ 2327 w 10000"/>
              <a:gd name="connsiteY11" fmla="*/ 7240 h 10179"/>
              <a:gd name="connsiteX12" fmla="*/ 3545 w 10000"/>
              <a:gd name="connsiteY12" fmla="*/ 7874 h 10179"/>
              <a:gd name="connsiteX13" fmla="*/ 4797 w 10000"/>
              <a:gd name="connsiteY13" fmla="*/ 8559 h 10179"/>
              <a:gd name="connsiteX14" fmla="*/ 6066 w 10000"/>
              <a:gd name="connsiteY14" fmla="*/ 9194 h 10179"/>
              <a:gd name="connsiteX15" fmla="*/ 7234 w 10000"/>
              <a:gd name="connsiteY15" fmla="*/ 9819 h 10179"/>
              <a:gd name="connsiteX16" fmla="*/ 8139 w 10000"/>
              <a:gd name="connsiteY16" fmla="*/ 10119 h 10179"/>
              <a:gd name="connsiteX17" fmla="*/ 8883 w 10000"/>
              <a:gd name="connsiteY17" fmla="*/ 10076 h 10179"/>
              <a:gd name="connsiteX18" fmla="*/ 9112 w 10000"/>
              <a:gd name="connsiteY18" fmla="*/ 9502 h 10179"/>
              <a:gd name="connsiteX19" fmla="*/ 9239 w 10000"/>
              <a:gd name="connsiteY19" fmla="*/ 8774 h 10179"/>
              <a:gd name="connsiteX20" fmla="*/ 9433 w 10000"/>
              <a:gd name="connsiteY20" fmla="*/ 8045 h 10179"/>
              <a:gd name="connsiteX21" fmla="*/ 9679 w 10000"/>
              <a:gd name="connsiteY21" fmla="*/ 7505 h 10179"/>
              <a:gd name="connsiteX22" fmla="*/ 10000 w 10000"/>
              <a:gd name="connsiteY22" fmla="*/ 6966 h 10179"/>
              <a:gd name="connsiteX0" fmla="*/ 1117 w 10000"/>
              <a:gd name="connsiteY0" fmla="*/ 931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8 w 10003"/>
              <a:gd name="connsiteY0" fmla="*/ 1108 h 10211"/>
              <a:gd name="connsiteX1" fmla="*/ 1118 w 10003"/>
              <a:gd name="connsiteY1" fmla="*/ 561 h 10211"/>
              <a:gd name="connsiteX2" fmla="*/ 816 w 10003"/>
              <a:gd name="connsiteY2" fmla="*/ 110 h 10211"/>
              <a:gd name="connsiteX3" fmla="*/ 215 w 10003"/>
              <a:gd name="connsiteY3" fmla="*/ 162 h 10211"/>
              <a:gd name="connsiteX4" fmla="*/ 20 w 10003"/>
              <a:gd name="connsiteY4" fmla="*/ 879 h 10211"/>
              <a:gd name="connsiteX5" fmla="*/ 88 w 10003"/>
              <a:gd name="connsiteY5" fmla="*/ 1351 h 10211"/>
              <a:gd name="connsiteX6" fmla="*/ 358 w 10003"/>
              <a:gd name="connsiteY6" fmla="*/ 2173 h 10211"/>
              <a:gd name="connsiteX7" fmla="*/ 485 w 10003"/>
              <a:gd name="connsiteY7" fmla="*/ 3262 h 10211"/>
              <a:gd name="connsiteX8" fmla="*/ 688 w 10003"/>
              <a:gd name="connsiteY8" fmla="*/ 4393 h 10211"/>
              <a:gd name="connsiteX9" fmla="*/ 951 w 10003"/>
              <a:gd name="connsiteY9" fmla="*/ 5669 h 10211"/>
              <a:gd name="connsiteX10" fmla="*/ 1374 w 10003"/>
              <a:gd name="connsiteY10" fmla="*/ 6612 h 10211"/>
              <a:gd name="connsiteX11" fmla="*/ 2330 w 10003"/>
              <a:gd name="connsiteY11" fmla="*/ 7272 h 10211"/>
              <a:gd name="connsiteX12" fmla="*/ 3548 w 10003"/>
              <a:gd name="connsiteY12" fmla="*/ 7906 h 10211"/>
              <a:gd name="connsiteX13" fmla="*/ 4800 w 10003"/>
              <a:gd name="connsiteY13" fmla="*/ 8591 h 10211"/>
              <a:gd name="connsiteX14" fmla="*/ 6069 w 10003"/>
              <a:gd name="connsiteY14" fmla="*/ 9226 h 10211"/>
              <a:gd name="connsiteX15" fmla="*/ 7237 w 10003"/>
              <a:gd name="connsiteY15" fmla="*/ 9851 h 10211"/>
              <a:gd name="connsiteX16" fmla="*/ 8142 w 10003"/>
              <a:gd name="connsiteY16" fmla="*/ 10151 h 10211"/>
              <a:gd name="connsiteX17" fmla="*/ 8886 w 10003"/>
              <a:gd name="connsiteY17" fmla="*/ 10108 h 10211"/>
              <a:gd name="connsiteX18" fmla="*/ 9115 w 10003"/>
              <a:gd name="connsiteY18" fmla="*/ 9534 h 10211"/>
              <a:gd name="connsiteX19" fmla="*/ 9242 w 10003"/>
              <a:gd name="connsiteY19" fmla="*/ 8806 h 10211"/>
              <a:gd name="connsiteX20" fmla="*/ 9436 w 10003"/>
              <a:gd name="connsiteY20" fmla="*/ 8077 h 10211"/>
              <a:gd name="connsiteX21" fmla="*/ 9682 w 10003"/>
              <a:gd name="connsiteY21" fmla="*/ 7537 h 10211"/>
              <a:gd name="connsiteX22" fmla="*/ 10003 w 10003"/>
              <a:gd name="connsiteY22" fmla="*/ 6998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682 w 10176"/>
              <a:gd name="connsiteY21" fmla="*/ 7537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506 w 10176"/>
              <a:gd name="connsiteY20" fmla="*/ 8203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811 w 10176"/>
              <a:gd name="connsiteY20" fmla="*/ 7668 h 10211"/>
              <a:gd name="connsiteX21" fmla="*/ 10176 w 10176"/>
              <a:gd name="connsiteY21"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811 w 10176"/>
              <a:gd name="connsiteY19" fmla="*/ 7668 h 10240"/>
              <a:gd name="connsiteX20" fmla="*/ 10176 w 10176"/>
              <a:gd name="connsiteY20" fmla="*/ 7072 h 10240"/>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491 w 10176"/>
              <a:gd name="connsiteY19" fmla="*/ 8206 h 10240"/>
              <a:gd name="connsiteX20" fmla="*/ 10176 w 10176"/>
              <a:gd name="connsiteY20" fmla="*/ 7072 h 10240"/>
              <a:gd name="connsiteX0" fmla="*/ 1148 w 10135"/>
              <a:gd name="connsiteY0" fmla="*/ 1108 h 10240"/>
              <a:gd name="connsiteX1" fmla="*/ 1118 w 10135"/>
              <a:gd name="connsiteY1" fmla="*/ 561 h 10240"/>
              <a:gd name="connsiteX2" fmla="*/ 816 w 10135"/>
              <a:gd name="connsiteY2" fmla="*/ 110 h 10240"/>
              <a:gd name="connsiteX3" fmla="*/ 215 w 10135"/>
              <a:gd name="connsiteY3" fmla="*/ 162 h 10240"/>
              <a:gd name="connsiteX4" fmla="*/ 20 w 10135"/>
              <a:gd name="connsiteY4" fmla="*/ 879 h 10240"/>
              <a:gd name="connsiteX5" fmla="*/ 88 w 10135"/>
              <a:gd name="connsiteY5" fmla="*/ 1351 h 10240"/>
              <a:gd name="connsiteX6" fmla="*/ 358 w 10135"/>
              <a:gd name="connsiteY6" fmla="*/ 2173 h 10240"/>
              <a:gd name="connsiteX7" fmla="*/ 485 w 10135"/>
              <a:gd name="connsiteY7" fmla="*/ 3262 h 10240"/>
              <a:gd name="connsiteX8" fmla="*/ 688 w 10135"/>
              <a:gd name="connsiteY8" fmla="*/ 4393 h 10240"/>
              <a:gd name="connsiteX9" fmla="*/ 951 w 10135"/>
              <a:gd name="connsiteY9" fmla="*/ 5669 h 10240"/>
              <a:gd name="connsiteX10" fmla="*/ 1374 w 10135"/>
              <a:gd name="connsiteY10" fmla="*/ 6612 h 10240"/>
              <a:gd name="connsiteX11" fmla="*/ 2330 w 10135"/>
              <a:gd name="connsiteY11" fmla="*/ 7272 h 10240"/>
              <a:gd name="connsiteX12" fmla="*/ 3548 w 10135"/>
              <a:gd name="connsiteY12" fmla="*/ 7906 h 10240"/>
              <a:gd name="connsiteX13" fmla="*/ 4800 w 10135"/>
              <a:gd name="connsiteY13" fmla="*/ 8591 h 10240"/>
              <a:gd name="connsiteX14" fmla="*/ 6069 w 10135"/>
              <a:gd name="connsiteY14" fmla="*/ 9226 h 10240"/>
              <a:gd name="connsiteX15" fmla="*/ 7237 w 10135"/>
              <a:gd name="connsiteY15" fmla="*/ 9851 h 10240"/>
              <a:gd name="connsiteX16" fmla="*/ 8142 w 10135"/>
              <a:gd name="connsiteY16" fmla="*/ 10151 h 10240"/>
              <a:gd name="connsiteX17" fmla="*/ 8886 w 10135"/>
              <a:gd name="connsiteY17" fmla="*/ 10108 h 10240"/>
              <a:gd name="connsiteX18" fmla="*/ 9228 w 10135"/>
              <a:gd name="connsiteY18" fmla="*/ 9362 h 10240"/>
              <a:gd name="connsiteX19" fmla="*/ 9491 w 10135"/>
              <a:gd name="connsiteY19" fmla="*/ 8206 h 10240"/>
              <a:gd name="connsiteX20" fmla="*/ 10135 w 10135"/>
              <a:gd name="connsiteY20" fmla="*/ 7089 h 1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35" h="10240">
                <a:moveTo>
                  <a:pt x="1148" y="1108"/>
                </a:moveTo>
                <a:cubicBezTo>
                  <a:pt x="1131" y="1057"/>
                  <a:pt x="1173" y="727"/>
                  <a:pt x="1118" y="561"/>
                </a:cubicBezTo>
                <a:cubicBezTo>
                  <a:pt x="1063" y="395"/>
                  <a:pt x="966" y="176"/>
                  <a:pt x="816" y="110"/>
                </a:cubicBezTo>
                <a:cubicBezTo>
                  <a:pt x="666" y="44"/>
                  <a:pt x="430" y="0"/>
                  <a:pt x="215" y="162"/>
                </a:cubicBezTo>
                <a:cubicBezTo>
                  <a:pt x="0" y="324"/>
                  <a:pt x="37" y="708"/>
                  <a:pt x="20" y="879"/>
                </a:cubicBezTo>
                <a:cubicBezTo>
                  <a:pt x="3" y="1051"/>
                  <a:pt x="28" y="1136"/>
                  <a:pt x="88" y="1351"/>
                </a:cubicBezTo>
                <a:cubicBezTo>
                  <a:pt x="147" y="1565"/>
                  <a:pt x="291" y="1856"/>
                  <a:pt x="358" y="2173"/>
                </a:cubicBezTo>
                <a:cubicBezTo>
                  <a:pt x="426" y="2490"/>
                  <a:pt x="434" y="2893"/>
                  <a:pt x="485" y="3262"/>
                </a:cubicBezTo>
                <a:cubicBezTo>
                  <a:pt x="536" y="3630"/>
                  <a:pt x="612" y="3990"/>
                  <a:pt x="688" y="4393"/>
                </a:cubicBezTo>
                <a:cubicBezTo>
                  <a:pt x="764" y="4795"/>
                  <a:pt x="832" y="5301"/>
                  <a:pt x="951" y="5669"/>
                </a:cubicBezTo>
                <a:cubicBezTo>
                  <a:pt x="1069" y="6038"/>
                  <a:pt x="1145" y="6346"/>
                  <a:pt x="1374" y="6612"/>
                </a:cubicBezTo>
                <a:cubicBezTo>
                  <a:pt x="1602" y="6878"/>
                  <a:pt x="1966" y="7058"/>
                  <a:pt x="2330" y="7272"/>
                </a:cubicBezTo>
                <a:cubicBezTo>
                  <a:pt x="2693" y="7486"/>
                  <a:pt x="3133" y="7683"/>
                  <a:pt x="3548" y="7906"/>
                </a:cubicBezTo>
                <a:cubicBezTo>
                  <a:pt x="3962" y="8129"/>
                  <a:pt x="4377" y="8369"/>
                  <a:pt x="4800" y="8591"/>
                </a:cubicBezTo>
                <a:cubicBezTo>
                  <a:pt x="5223" y="8814"/>
                  <a:pt x="5663" y="9020"/>
                  <a:pt x="6069" y="9226"/>
                </a:cubicBezTo>
                <a:cubicBezTo>
                  <a:pt x="6475" y="9431"/>
                  <a:pt x="6890" y="9697"/>
                  <a:pt x="7237" y="9851"/>
                </a:cubicBezTo>
                <a:cubicBezTo>
                  <a:pt x="7583" y="10005"/>
                  <a:pt x="7871" y="10108"/>
                  <a:pt x="8142" y="10151"/>
                </a:cubicBezTo>
                <a:cubicBezTo>
                  <a:pt x="8412" y="10194"/>
                  <a:pt x="8705" y="10240"/>
                  <a:pt x="8886" y="10108"/>
                </a:cubicBezTo>
                <a:cubicBezTo>
                  <a:pt x="9067" y="9976"/>
                  <a:pt x="9127" y="9679"/>
                  <a:pt x="9228" y="9362"/>
                </a:cubicBezTo>
                <a:cubicBezTo>
                  <a:pt x="9329" y="9045"/>
                  <a:pt x="9314" y="8616"/>
                  <a:pt x="9491" y="8206"/>
                </a:cubicBezTo>
                <a:cubicBezTo>
                  <a:pt x="9603" y="8018"/>
                  <a:pt x="10067" y="7200"/>
                  <a:pt x="10135" y="7089"/>
                </a:cubicBezTo>
              </a:path>
            </a:pathLst>
          </a:custGeom>
          <a:noFill/>
          <a:ln w="12700" cap="flat" cmpd="sng">
            <a:solidFill>
              <a:srgbClr val="FF0000"/>
            </a:solidFill>
            <a:prstDash val="solid"/>
            <a:round/>
            <a:headEnd type="none" w="sm" len="sm"/>
            <a:tailEnd type="none" w="sm" len="sm"/>
          </a:ln>
        </p:spPr>
        <p:txBody>
          <a:bodyPr/>
          <a:lstStyle/>
          <a:p>
            <a:endParaRPr lang="el-GR" dirty="0"/>
          </a:p>
        </p:txBody>
      </p:sp>
      <p:sp>
        <p:nvSpPr>
          <p:cNvPr id="82" name="TextBox 81">
            <a:extLst>
              <a:ext uri="{FF2B5EF4-FFF2-40B4-BE49-F238E27FC236}">
                <a16:creationId xmlns="" xmlns:a16="http://schemas.microsoft.com/office/drawing/2014/main" id="{16750681-1F00-9A4B-9FC4-26B75CFE5AF9}"/>
              </a:ext>
            </a:extLst>
          </p:cNvPr>
          <p:cNvSpPr txBox="1"/>
          <p:nvPr/>
        </p:nvSpPr>
        <p:spPr>
          <a:xfrm>
            <a:off x="3146710" y="133162"/>
            <a:ext cx="5865132" cy="338554"/>
          </a:xfrm>
          <a:prstGeom prst="rect">
            <a:avLst/>
          </a:prstGeom>
          <a:noFill/>
        </p:spPr>
        <p:txBody>
          <a:bodyPr wrap="none" rtlCol="0">
            <a:spAutoFit/>
          </a:bodyPr>
          <a:lstStyle/>
          <a:p>
            <a:r>
              <a:rPr lang="el-GR" sz="1600" dirty="0">
                <a:solidFill>
                  <a:srgbClr val="FF0000"/>
                </a:solidFill>
              </a:rPr>
              <a:t>Συνδυασμοί οδοντικών και σκελετικών προβλημάτων στη ΙΙ Τάξη </a:t>
            </a:r>
            <a:endParaRPr lang="x-none" sz="1600" dirty="0">
              <a:solidFill>
                <a:srgbClr val="FF0000"/>
              </a:solidFill>
            </a:endParaRPr>
          </a:p>
        </p:txBody>
      </p:sp>
    </p:spTree>
    <p:extLst>
      <p:ext uri="{BB962C8B-B14F-4D97-AF65-F5344CB8AC3E}">
        <p14:creationId xmlns="" xmlns:p14="http://schemas.microsoft.com/office/powerpoint/2010/main" val="37003075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 xmlns:a16="http://schemas.microsoft.com/office/drawing/2014/main" id="{28C8DAA8-6551-B84C-B7A1-68615A435658}"/>
              </a:ext>
            </a:extLst>
          </p:cNvPr>
          <p:cNvSpPr txBox="1"/>
          <p:nvPr/>
        </p:nvSpPr>
        <p:spPr>
          <a:xfrm>
            <a:off x="1477503" y="1205628"/>
            <a:ext cx="9331778" cy="338554"/>
          </a:xfrm>
          <a:prstGeom prst="rect">
            <a:avLst/>
          </a:prstGeom>
          <a:noFill/>
        </p:spPr>
        <p:txBody>
          <a:bodyPr wrap="square" rtlCol="0">
            <a:spAutoFit/>
          </a:bodyPr>
          <a:lstStyle/>
          <a:p>
            <a:pPr algn="ctr"/>
            <a:r>
              <a:rPr lang="el-GR" sz="1600" dirty="0"/>
              <a:t>σε συνδυασμό με την αναφορά της απόκλισης των προσθίων δοντιών </a:t>
            </a:r>
            <a:endParaRPr lang="x-none" sz="1600" dirty="0"/>
          </a:p>
        </p:txBody>
      </p:sp>
      <p:sp>
        <p:nvSpPr>
          <p:cNvPr id="24" name="TextBox 23">
            <a:extLst>
              <a:ext uri="{FF2B5EF4-FFF2-40B4-BE49-F238E27FC236}">
                <a16:creationId xmlns="" xmlns:a16="http://schemas.microsoft.com/office/drawing/2014/main" id="{1A292DAE-1BC8-4F4C-8BCC-B1CB317CF539}"/>
              </a:ext>
            </a:extLst>
          </p:cNvPr>
          <p:cNvSpPr txBox="1"/>
          <p:nvPr/>
        </p:nvSpPr>
        <p:spPr>
          <a:xfrm>
            <a:off x="1477503" y="346173"/>
            <a:ext cx="9331778" cy="892552"/>
          </a:xfrm>
          <a:prstGeom prst="rect">
            <a:avLst/>
          </a:prstGeom>
          <a:noFill/>
        </p:spPr>
        <p:txBody>
          <a:bodyPr wrap="square" rtlCol="0">
            <a:spAutoFit/>
          </a:bodyPr>
          <a:lstStyle/>
          <a:p>
            <a:pPr algn="ctr"/>
            <a:r>
              <a:rPr lang="el-GR" dirty="0"/>
              <a:t>Περιγραφή των οδοντικών φραγμών </a:t>
            </a:r>
          </a:p>
          <a:p>
            <a:pPr algn="ctr"/>
            <a:endParaRPr lang="el-GR" dirty="0"/>
          </a:p>
          <a:p>
            <a:pPr algn="ctr"/>
            <a:r>
              <a:rPr lang="el-GR" sz="1600" dirty="0"/>
              <a:t>Προτείνεται η αναφορά της της οδοντικής Τάξης κατά </a:t>
            </a:r>
            <a:r>
              <a:rPr lang="en-US" sz="1600" dirty="0"/>
              <a:t>Angle, </a:t>
            </a:r>
            <a:r>
              <a:rPr lang="el-GR" sz="1600" dirty="0"/>
              <a:t>γομφίων και κυνοδόντων </a:t>
            </a:r>
            <a:endParaRPr lang="x-none" sz="1600" dirty="0"/>
          </a:p>
        </p:txBody>
      </p:sp>
      <p:pic>
        <p:nvPicPr>
          <p:cNvPr id="3" name="Picture 2">
            <a:extLst>
              <a:ext uri="{FF2B5EF4-FFF2-40B4-BE49-F238E27FC236}">
                <a16:creationId xmlns="" xmlns:a16="http://schemas.microsoft.com/office/drawing/2014/main" id="{CD4E0A58-FEAA-AD40-AD6D-EB41BAB47EEE}"/>
              </a:ext>
            </a:extLst>
          </p:cNvPr>
          <p:cNvPicPr>
            <a:picLocks noChangeAspect="1"/>
          </p:cNvPicPr>
          <p:nvPr/>
        </p:nvPicPr>
        <p:blipFill rotWithShape="1">
          <a:blip r:embed="rId2" cstate="email">
            <a:duotone>
              <a:schemeClr val="accent2">
                <a:shade val="45000"/>
                <a:satMod val="135000"/>
              </a:schemeClr>
              <a:prstClr val="white"/>
            </a:duotone>
            <a:extLst>
              <a:ext uri="{BEBA8EAE-BF5A-486C-A8C5-ECC9F3942E4B}">
                <a14:imgProps xmlns="" xmlns:a14="http://schemas.microsoft.com/office/drawing/2010/main">
                  <a14:imgLayer r:embed="rId3">
                    <a14:imgEffect>
                      <a14:saturation sat="0"/>
                    </a14:imgEffect>
                    <a14:imgEffect>
                      <a14:brightnessContrast bright="20000" contrast="-20000"/>
                    </a14:imgEffect>
                  </a14:imgLayer>
                </a14:imgProps>
              </a:ext>
            </a:extLst>
          </a:blip>
          <a:srcRect/>
          <a:stretch/>
        </p:blipFill>
        <p:spPr>
          <a:xfrm>
            <a:off x="0" y="0"/>
            <a:ext cx="1701678" cy="6858000"/>
          </a:xfrm>
          <a:prstGeom prst="rect">
            <a:avLst/>
          </a:prstGeom>
        </p:spPr>
      </p:pic>
      <p:sp>
        <p:nvSpPr>
          <p:cNvPr id="25" name="Rectangle 24">
            <a:extLst>
              <a:ext uri="{FF2B5EF4-FFF2-40B4-BE49-F238E27FC236}">
                <a16:creationId xmlns="" xmlns:a16="http://schemas.microsoft.com/office/drawing/2014/main" id="{57C5962C-9834-A549-BF9C-C2D8CB99A6EF}"/>
              </a:ext>
            </a:extLst>
          </p:cNvPr>
          <p:cNvSpPr/>
          <p:nvPr/>
        </p:nvSpPr>
        <p:spPr>
          <a:xfrm>
            <a:off x="0" y="0"/>
            <a:ext cx="541867" cy="428466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solidFill>
                <a:schemeClr val="bg1">
                  <a:lumMod val="50000"/>
                </a:schemeClr>
              </a:solidFill>
            </a:endParaRPr>
          </a:p>
        </p:txBody>
      </p:sp>
      <p:pic>
        <p:nvPicPr>
          <p:cNvPr id="27" name="Picture 26">
            <a:extLst>
              <a:ext uri="{FF2B5EF4-FFF2-40B4-BE49-F238E27FC236}">
                <a16:creationId xmlns="" xmlns:a16="http://schemas.microsoft.com/office/drawing/2014/main" id="{8C0AB0CA-4091-344B-91EA-CD8B0FEA4BB6}"/>
              </a:ext>
            </a:extLst>
          </p:cNvPr>
          <p:cNvPicPr>
            <a:picLocks noChangeAspect="1"/>
          </p:cNvPicPr>
          <p:nvPr/>
        </p:nvPicPr>
        <p:blipFill>
          <a:blip r:embed="rId4" cstate="email"/>
          <a:stretch>
            <a:fillRect/>
          </a:stretch>
        </p:blipFill>
        <p:spPr>
          <a:xfrm>
            <a:off x="7689490" y="1992834"/>
            <a:ext cx="4051278" cy="2197246"/>
          </a:xfrm>
          <a:prstGeom prst="rect">
            <a:avLst/>
          </a:prstGeom>
        </p:spPr>
      </p:pic>
      <p:pic>
        <p:nvPicPr>
          <p:cNvPr id="29" name="Picture 28">
            <a:extLst>
              <a:ext uri="{FF2B5EF4-FFF2-40B4-BE49-F238E27FC236}">
                <a16:creationId xmlns="" xmlns:a16="http://schemas.microsoft.com/office/drawing/2014/main" id="{740CB792-F2C4-4D42-A860-3FAEC7F1B079}"/>
              </a:ext>
            </a:extLst>
          </p:cNvPr>
          <p:cNvPicPr>
            <a:picLocks noChangeAspect="1"/>
          </p:cNvPicPr>
          <p:nvPr/>
        </p:nvPicPr>
        <p:blipFill rotWithShape="1">
          <a:blip r:embed="rId5" cstate="email"/>
          <a:srcRect/>
          <a:stretch/>
        </p:blipFill>
        <p:spPr>
          <a:xfrm>
            <a:off x="7679706" y="4284666"/>
            <a:ext cx="4051278" cy="2103172"/>
          </a:xfrm>
          <a:prstGeom prst="rect">
            <a:avLst/>
          </a:prstGeom>
        </p:spPr>
      </p:pic>
      <p:pic>
        <p:nvPicPr>
          <p:cNvPr id="31" name="Picture 30">
            <a:extLst>
              <a:ext uri="{FF2B5EF4-FFF2-40B4-BE49-F238E27FC236}">
                <a16:creationId xmlns="" xmlns:a16="http://schemas.microsoft.com/office/drawing/2014/main" id="{B268043E-BED8-0D42-8907-0756F980ABE7}"/>
              </a:ext>
            </a:extLst>
          </p:cNvPr>
          <p:cNvPicPr>
            <a:picLocks noChangeAspect="1"/>
          </p:cNvPicPr>
          <p:nvPr/>
        </p:nvPicPr>
        <p:blipFill rotWithShape="1">
          <a:blip r:embed="rId6" cstate="email"/>
          <a:srcRect/>
          <a:stretch/>
        </p:blipFill>
        <p:spPr>
          <a:xfrm>
            <a:off x="1701678" y="2770582"/>
            <a:ext cx="5141287" cy="2538013"/>
          </a:xfrm>
          <a:prstGeom prst="rect">
            <a:avLst/>
          </a:prstGeom>
        </p:spPr>
      </p:pic>
      <p:sp>
        <p:nvSpPr>
          <p:cNvPr id="32" name="TextBox 31">
            <a:extLst>
              <a:ext uri="{FF2B5EF4-FFF2-40B4-BE49-F238E27FC236}">
                <a16:creationId xmlns="" xmlns:a16="http://schemas.microsoft.com/office/drawing/2014/main" id="{B15C4C7C-4652-BE43-97D9-46A3F630E3BA}"/>
              </a:ext>
            </a:extLst>
          </p:cNvPr>
          <p:cNvSpPr txBox="1"/>
          <p:nvPr/>
        </p:nvSpPr>
        <p:spPr>
          <a:xfrm>
            <a:off x="1701678" y="5511497"/>
            <a:ext cx="6497619" cy="1077218"/>
          </a:xfrm>
          <a:prstGeom prst="rect">
            <a:avLst/>
          </a:prstGeom>
          <a:noFill/>
        </p:spPr>
        <p:txBody>
          <a:bodyPr wrap="square" rtlCol="0">
            <a:spAutoFit/>
          </a:bodyPr>
          <a:lstStyle/>
          <a:p>
            <a:r>
              <a:rPr lang="el-GR" sz="1600" dirty="0"/>
              <a:t>ΙΙ Τάξη, 2</a:t>
            </a:r>
            <a:r>
              <a:rPr lang="el-GR" sz="1600" baseline="30000" dirty="0"/>
              <a:t>η</a:t>
            </a:r>
            <a:r>
              <a:rPr lang="el-GR" sz="1600" dirty="0"/>
              <a:t> κατηγορία</a:t>
            </a:r>
          </a:p>
          <a:p>
            <a:r>
              <a:rPr lang="el-GR" sz="1600" dirty="0"/>
              <a:t>ΙΙ Τάξη γομφίων και κυνοδόντων δεξιά </a:t>
            </a:r>
          </a:p>
          <a:p>
            <a:r>
              <a:rPr lang="el-GR" sz="1600" dirty="0"/>
              <a:t>ΙΙ Τάξη γομφίων, Ι τάξη κυνοδόντων αριστερά </a:t>
            </a:r>
          </a:p>
          <a:p>
            <a:r>
              <a:rPr lang="el-GR" sz="1600" dirty="0"/>
              <a:t>	με αυξημένη κατακόρυφη πρόταξη </a:t>
            </a:r>
            <a:endParaRPr lang="x-none" sz="1600" dirty="0"/>
          </a:p>
        </p:txBody>
      </p:sp>
      <p:cxnSp>
        <p:nvCxnSpPr>
          <p:cNvPr id="10" name="Straight Connector 9">
            <a:extLst>
              <a:ext uri="{FF2B5EF4-FFF2-40B4-BE49-F238E27FC236}">
                <a16:creationId xmlns="" xmlns:a16="http://schemas.microsoft.com/office/drawing/2014/main" id="{1735DA7D-DD79-1A4B-86EE-610F631EB6C4}"/>
              </a:ext>
            </a:extLst>
          </p:cNvPr>
          <p:cNvCxnSpPr>
            <a:cxnSpLocks/>
          </p:cNvCxnSpPr>
          <p:nvPr/>
        </p:nvCxnSpPr>
        <p:spPr>
          <a:xfrm flipH="1">
            <a:off x="3433313" y="729917"/>
            <a:ext cx="5184476" cy="35473"/>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8279920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32B48B60-DF11-FA4E-AFB7-7DEB6588B858}"/>
              </a:ext>
            </a:extLst>
          </p:cNvPr>
          <p:cNvPicPr>
            <a:picLocks noChangeAspect="1"/>
          </p:cNvPicPr>
          <p:nvPr/>
        </p:nvPicPr>
        <p:blipFill rotWithShape="1">
          <a:blip r:embed="rId2" cstate="email"/>
          <a:srcRect/>
          <a:stretch/>
        </p:blipFill>
        <p:spPr>
          <a:xfrm>
            <a:off x="-99892" y="0"/>
            <a:ext cx="2695266" cy="6858000"/>
          </a:xfrm>
          <a:prstGeom prst="rect">
            <a:avLst/>
          </a:prstGeom>
        </p:spPr>
      </p:pic>
      <p:sp>
        <p:nvSpPr>
          <p:cNvPr id="3" name="TextBox 2">
            <a:extLst>
              <a:ext uri="{FF2B5EF4-FFF2-40B4-BE49-F238E27FC236}">
                <a16:creationId xmlns="" xmlns:a16="http://schemas.microsoft.com/office/drawing/2014/main" id="{140D8C37-9567-6C44-B3E4-55EA90E5D853}"/>
              </a:ext>
            </a:extLst>
          </p:cNvPr>
          <p:cNvSpPr txBox="1"/>
          <p:nvPr/>
        </p:nvSpPr>
        <p:spPr>
          <a:xfrm>
            <a:off x="2662012" y="2776640"/>
            <a:ext cx="9435993" cy="2308324"/>
          </a:xfrm>
          <a:prstGeom prst="rect">
            <a:avLst/>
          </a:prstGeom>
          <a:noFill/>
        </p:spPr>
        <p:txBody>
          <a:bodyPr wrap="square" rtlCol="0">
            <a:spAutoFit/>
          </a:bodyPr>
          <a:lstStyle/>
          <a:p>
            <a:r>
              <a:rPr lang="el-GR" sz="1600" dirty="0">
                <a:solidFill>
                  <a:srgbClr val="00B050"/>
                </a:solidFill>
              </a:rPr>
              <a:t>Φυσιολογικού μεγέθους </a:t>
            </a:r>
            <a:r>
              <a:rPr lang="el-GR" sz="1600" dirty="0"/>
              <a:t>άνω </a:t>
            </a:r>
            <a:r>
              <a:rPr lang="el-GR" sz="1600" dirty="0" smtClean="0"/>
              <a:t>γνάθος </a:t>
            </a:r>
            <a:r>
              <a:rPr lang="el-GR" sz="1600" dirty="0"/>
              <a:t>σε </a:t>
            </a:r>
            <a:r>
              <a:rPr lang="el-GR" sz="1600" dirty="0">
                <a:solidFill>
                  <a:srgbClr val="00B050"/>
                </a:solidFill>
              </a:rPr>
              <a:t>φυσιολογική θέση </a:t>
            </a:r>
            <a:r>
              <a:rPr lang="el-GR" sz="1600" dirty="0"/>
              <a:t>σε σχέση με την πρόσθια βάση του κρανίου</a:t>
            </a:r>
          </a:p>
          <a:p>
            <a:endParaRPr lang="el-GR" sz="1600" dirty="0" smtClean="0"/>
          </a:p>
          <a:p>
            <a:r>
              <a:rPr lang="el-GR" sz="1600" dirty="0" smtClean="0">
                <a:solidFill>
                  <a:srgbClr val="FF0000"/>
                </a:solidFill>
              </a:rPr>
              <a:t>Μικρού </a:t>
            </a:r>
            <a:r>
              <a:rPr lang="el-GR" sz="1600" dirty="0">
                <a:solidFill>
                  <a:srgbClr val="FF0000"/>
                </a:solidFill>
              </a:rPr>
              <a:t>μεγέθους </a:t>
            </a:r>
            <a:r>
              <a:rPr lang="el-GR" sz="1600" dirty="0"/>
              <a:t>κάτω γνάθος </a:t>
            </a:r>
            <a:r>
              <a:rPr lang="el-GR" sz="1600" dirty="0">
                <a:solidFill>
                  <a:srgbClr val="FF0000"/>
                </a:solidFill>
              </a:rPr>
              <a:t>οπίσθια τοποθετημένη </a:t>
            </a:r>
            <a:r>
              <a:rPr lang="el-GR" sz="1600" dirty="0"/>
              <a:t>ως προς την πρόσθια βάση του κρανίου</a:t>
            </a:r>
          </a:p>
          <a:p>
            <a:endParaRPr lang="el-GR" sz="1600" dirty="0"/>
          </a:p>
          <a:p>
            <a:endParaRPr lang="el-GR" sz="1600" dirty="0"/>
          </a:p>
          <a:p>
            <a:r>
              <a:rPr lang="el-GR" sz="1600" dirty="0">
                <a:solidFill>
                  <a:srgbClr val="00B050"/>
                </a:solidFill>
              </a:rPr>
              <a:t>Φυσιολογική απόκλιση και θέση </a:t>
            </a:r>
            <a:r>
              <a:rPr lang="el-GR" sz="1600" dirty="0"/>
              <a:t>των άνω τομέων ως προς την οστική τους βάση και το </a:t>
            </a:r>
            <a:r>
              <a:rPr lang="el-GR" sz="1600" dirty="0" smtClean="0"/>
              <a:t>πρόσωπο</a:t>
            </a:r>
          </a:p>
          <a:p>
            <a:endParaRPr lang="el-GR" sz="1600" dirty="0"/>
          </a:p>
          <a:p>
            <a:r>
              <a:rPr lang="el-GR" sz="1600" dirty="0">
                <a:solidFill>
                  <a:srgbClr val="FF0000"/>
                </a:solidFill>
              </a:rPr>
              <a:t>Χειλική απόκλιση </a:t>
            </a:r>
            <a:r>
              <a:rPr lang="el-GR" sz="1600" dirty="0"/>
              <a:t>των κάτω τομέων ως προς την οστική τους βάση και</a:t>
            </a:r>
            <a:r>
              <a:rPr lang="el-GR" sz="1600" dirty="0">
                <a:solidFill>
                  <a:srgbClr val="FF0000"/>
                </a:solidFill>
              </a:rPr>
              <a:t> οπίσθια θέση </a:t>
            </a:r>
            <a:r>
              <a:rPr lang="el-GR" sz="1600" dirty="0"/>
              <a:t>ως προς το </a:t>
            </a:r>
            <a:r>
              <a:rPr lang="el-GR" sz="1600" dirty="0" smtClean="0"/>
              <a:t>πρόσωπο</a:t>
            </a:r>
          </a:p>
          <a:p>
            <a:endParaRPr lang="el-GR" sz="1600" dirty="0"/>
          </a:p>
        </p:txBody>
      </p:sp>
      <p:sp>
        <p:nvSpPr>
          <p:cNvPr id="2" name="TextBox 1">
            <a:extLst>
              <a:ext uri="{FF2B5EF4-FFF2-40B4-BE49-F238E27FC236}">
                <a16:creationId xmlns="" xmlns:a16="http://schemas.microsoft.com/office/drawing/2014/main" id="{6110ADDA-B595-D341-AB71-729089495CDD}"/>
              </a:ext>
            </a:extLst>
          </p:cNvPr>
          <p:cNvSpPr txBox="1"/>
          <p:nvPr/>
        </p:nvSpPr>
        <p:spPr>
          <a:xfrm>
            <a:off x="4717997" y="1398494"/>
            <a:ext cx="5191101" cy="646331"/>
          </a:xfrm>
          <a:prstGeom prst="rect">
            <a:avLst/>
          </a:prstGeom>
          <a:noFill/>
        </p:spPr>
        <p:txBody>
          <a:bodyPr wrap="none" rtlCol="0">
            <a:spAutoFit/>
          </a:bodyPr>
          <a:lstStyle/>
          <a:p>
            <a:r>
              <a:rPr lang="el-GR" dirty="0"/>
              <a:t>για αυτό το κορίτσι θα λέγαμε</a:t>
            </a:r>
          </a:p>
          <a:p>
            <a:r>
              <a:rPr lang="el-GR" dirty="0"/>
              <a:t>ΙΙ Τάξη, 1</a:t>
            </a:r>
            <a:r>
              <a:rPr lang="el-GR" baseline="30000" dirty="0"/>
              <a:t>η</a:t>
            </a:r>
            <a:r>
              <a:rPr lang="el-GR" dirty="0"/>
              <a:t> κατηγορία κατά </a:t>
            </a:r>
            <a:r>
              <a:rPr lang="en-US" dirty="0"/>
              <a:t>Angle - </a:t>
            </a:r>
            <a:r>
              <a:rPr lang="el-GR" dirty="0" err="1"/>
              <a:t>οδοντοσκελετική</a:t>
            </a:r>
            <a:r>
              <a:rPr lang="en-US" dirty="0"/>
              <a:t> </a:t>
            </a:r>
            <a:endParaRPr lang="x-none" dirty="0"/>
          </a:p>
        </p:txBody>
      </p:sp>
      <p:sp>
        <p:nvSpPr>
          <p:cNvPr id="4" name="Rectangle 3">
            <a:extLst>
              <a:ext uri="{FF2B5EF4-FFF2-40B4-BE49-F238E27FC236}">
                <a16:creationId xmlns="" xmlns:a16="http://schemas.microsoft.com/office/drawing/2014/main" id="{A293C4EC-1B53-F74A-9D84-C322AB4E61B4}"/>
              </a:ext>
            </a:extLst>
          </p:cNvPr>
          <p:cNvSpPr/>
          <p:nvPr/>
        </p:nvSpPr>
        <p:spPr>
          <a:xfrm>
            <a:off x="3995745" y="79023"/>
            <a:ext cx="4200509" cy="646331"/>
          </a:xfrm>
          <a:prstGeom prst="rect">
            <a:avLst/>
          </a:prstGeom>
        </p:spPr>
        <p:txBody>
          <a:bodyPr wrap="none">
            <a:spAutoFit/>
          </a:bodyPr>
          <a:lstStyle/>
          <a:p>
            <a:pPr algn="ctr"/>
            <a:r>
              <a:rPr lang="el-GR"/>
              <a:t>Περιγραφή των οδοντικών φραγμών </a:t>
            </a:r>
            <a:r>
              <a:rPr lang="el-GR"/>
              <a:t>και </a:t>
            </a:r>
            <a:endParaRPr lang="el-GR" smtClean="0"/>
          </a:p>
          <a:p>
            <a:pPr algn="ctr"/>
            <a:r>
              <a:rPr lang="el-GR" smtClean="0"/>
              <a:t>του </a:t>
            </a:r>
            <a:r>
              <a:rPr lang="el-GR"/>
              <a:t>σκελετικού υποστρώματος </a:t>
            </a:r>
          </a:p>
        </p:txBody>
      </p:sp>
      <p:cxnSp>
        <p:nvCxnSpPr>
          <p:cNvPr id="6" name="Straight Arrow Connector 5">
            <a:extLst>
              <a:ext uri="{FF2B5EF4-FFF2-40B4-BE49-F238E27FC236}">
                <a16:creationId xmlns="" xmlns:a16="http://schemas.microsoft.com/office/drawing/2014/main" id="{F2DA3234-6627-BE4C-B0BD-D4F42D68A762}"/>
              </a:ext>
            </a:extLst>
          </p:cNvPr>
          <p:cNvCxnSpPr/>
          <p:nvPr/>
        </p:nvCxnSpPr>
        <p:spPr>
          <a:xfrm flipH="1">
            <a:off x="2845468" y="1618247"/>
            <a:ext cx="1798721" cy="5867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A69A062C-7DC3-854E-9419-2FC71263EEB3}"/>
              </a:ext>
            </a:extLst>
          </p:cNvPr>
          <p:cNvCxnSpPr>
            <a:cxnSpLocks/>
          </p:cNvCxnSpPr>
          <p:nvPr/>
        </p:nvCxnSpPr>
        <p:spPr>
          <a:xfrm flipH="1">
            <a:off x="3433313" y="729917"/>
            <a:ext cx="5184476" cy="35473"/>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 xmlns:a16="http://schemas.microsoft.com/office/drawing/2014/main" id="{901C0B19-B026-8440-A474-DBDE5FDE7DF1}"/>
              </a:ext>
            </a:extLst>
          </p:cNvPr>
          <p:cNvSpPr txBox="1"/>
          <p:nvPr/>
        </p:nvSpPr>
        <p:spPr>
          <a:xfrm>
            <a:off x="1884895" y="6517367"/>
            <a:ext cx="4935967" cy="261610"/>
          </a:xfrm>
          <a:prstGeom prst="rect">
            <a:avLst/>
          </a:prstGeom>
          <a:noFill/>
        </p:spPr>
        <p:txBody>
          <a:bodyPr wrap="none" rtlCol="0">
            <a:spAutoFit/>
          </a:bodyPr>
          <a:lstStyle/>
          <a:p>
            <a:r>
              <a:rPr lang="x-none" sz="1100" dirty="0"/>
              <a:t> </a:t>
            </a:r>
            <a:r>
              <a:rPr lang="el-GR" sz="1100" dirty="0"/>
              <a:t>οι παραπάνω </a:t>
            </a:r>
            <a:r>
              <a:rPr lang="el-GR" sz="1100" dirty="0" smtClean="0"/>
              <a:t>διαπιστώσεις </a:t>
            </a:r>
            <a:r>
              <a:rPr lang="el-GR" sz="1100" dirty="0"/>
              <a:t>προκύπτουν μετά από την κεφαλομετρική ανάλυση</a:t>
            </a:r>
            <a:endParaRPr lang="x-none" sz="1100" dirty="0"/>
          </a:p>
        </p:txBody>
      </p:sp>
    </p:spTree>
    <p:extLst>
      <p:ext uri="{BB962C8B-B14F-4D97-AF65-F5344CB8AC3E}">
        <p14:creationId xmlns="" xmlns:p14="http://schemas.microsoft.com/office/powerpoint/2010/main" val="7158123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Untitled-3.jpg"/>
          <p:cNvPicPr>
            <a:picLocks noChangeAspect="1"/>
          </p:cNvPicPr>
          <p:nvPr/>
        </p:nvPicPr>
        <p:blipFill>
          <a:blip r:embed="rId3" cstate="email"/>
          <a:stretch>
            <a:fillRect/>
          </a:stretch>
        </p:blipFill>
        <p:spPr>
          <a:xfrm>
            <a:off x="9302750" y="0"/>
            <a:ext cx="2889250" cy="6858000"/>
          </a:xfrm>
          <a:prstGeom prst="rect">
            <a:avLst/>
          </a:prstGeom>
        </p:spPr>
      </p:pic>
      <p:pic>
        <p:nvPicPr>
          <p:cNvPr id="14" name="Picture 13">
            <a:extLst>
              <a:ext uri="{FF2B5EF4-FFF2-40B4-BE49-F238E27FC236}">
                <a16:creationId xmlns="" xmlns:a16="http://schemas.microsoft.com/office/drawing/2014/main" id="{D56E1B0E-06CE-E14C-9947-20571B955BB5}"/>
              </a:ext>
            </a:extLst>
          </p:cNvPr>
          <p:cNvPicPr>
            <a:picLocks noChangeAspect="1"/>
          </p:cNvPicPr>
          <p:nvPr/>
        </p:nvPicPr>
        <p:blipFill rotWithShape="1">
          <a:blip r:embed="rId4" cstate="email">
            <a:grayscl/>
            <a:extLst>
              <a:ext uri="{BEBA8EAE-BF5A-486C-A8C5-ECC9F3942E4B}">
                <a14:imgProps xmlns="" xmlns:a14="http://schemas.microsoft.com/office/drawing/2010/main">
                  <a14:imgLayer r:embed="rId5">
                    <a14:imgEffect>
                      <a14:saturation sat="33000"/>
                    </a14:imgEffect>
                    <a14:imgEffect>
                      <a14:brightnessContrast bright="20000" contrast="-20000"/>
                    </a14:imgEffect>
                  </a14:imgLayer>
                </a14:imgProps>
              </a:ext>
            </a:extLst>
          </a:blip>
          <a:srcRect/>
          <a:stretch/>
        </p:blipFill>
        <p:spPr>
          <a:xfrm>
            <a:off x="-22989" y="0"/>
            <a:ext cx="5829487" cy="5878403"/>
          </a:xfrm>
          <a:prstGeom prst="rect">
            <a:avLst/>
          </a:prstGeom>
        </p:spPr>
      </p:pic>
      <p:sp>
        <p:nvSpPr>
          <p:cNvPr id="2" name="TextBox 1">
            <a:extLst>
              <a:ext uri="{FF2B5EF4-FFF2-40B4-BE49-F238E27FC236}">
                <a16:creationId xmlns="" xmlns:a16="http://schemas.microsoft.com/office/drawing/2014/main" id="{2E290AA2-EC06-6943-8B48-D64A1E91FC13}"/>
              </a:ext>
            </a:extLst>
          </p:cNvPr>
          <p:cNvSpPr txBox="1"/>
          <p:nvPr/>
        </p:nvSpPr>
        <p:spPr>
          <a:xfrm>
            <a:off x="5152116" y="794931"/>
            <a:ext cx="2101922" cy="369332"/>
          </a:xfrm>
          <a:prstGeom prst="rect">
            <a:avLst/>
          </a:prstGeom>
          <a:noFill/>
        </p:spPr>
        <p:txBody>
          <a:bodyPr wrap="none" rtlCol="0">
            <a:spAutoFit/>
          </a:bodyPr>
          <a:lstStyle/>
          <a:p>
            <a:r>
              <a:rPr lang="el-GR" dirty="0"/>
              <a:t>ΙΙ τάξη, 2 κατηγορία</a:t>
            </a:r>
            <a:endParaRPr lang="x-none" dirty="0"/>
          </a:p>
        </p:txBody>
      </p:sp>
      <p:cxnSp>
        <p:nvCxnSpPr>
          <p:cNvPr id="10" name="Straight Connector 9">
            <a:extLst>
              <a:ext uri="{FF2B5EF4-FFF2-40B4-BE49-F238E27FC236}">
                <a16:creationId xmlns="" xmlns:a16="http://schemas.microsoft.com/office/drawing/2014/main" id="{FC782327-F361-3147-BC02-4C87D0B880A8}"/>
              </a:ext>
            </a:extLst>
          </p:cNvPr>
          <p:cNvCxnSpPr>
            <a:cxnSpLocks/>
          </p:cNvCxnSpPr>
          <p:nvPr/>
        </p:nvCxnSpPr>
        <p:spPr>
          <a:xfrm flipH="1" flipV="1">
            <a:off x="9002943" y="552554"/>
            <a:ext cx="1" cy="5878404"/>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 xmlns:a16="http://schemas.microsoft.com/office/drawing/2014/main" id="{1F80E6C3-CD23-8F46-BA54-267612E72EBF}"/>
              </a:ext>
            </a:extLst>
          </p:cNvPr>
          <p:cNvSpPr txBox="1"/>
          <p:nvPr/>
        </p:nvSpPr>
        <p:spPr>
          <a:xfrm>
            <a:off x="5328820" y="2621650"/>
            <a:ext cx="3303661" cy="2862322"/>
          </a:xfrm>
          <a:prstGeom prst="rect">
            <a:avLst/>
          </a:prstGeom>
          <a:noFill/>
        </p:spPr>
        <p:txBody>
          <a:bodyPr wrap="none" rtlCol="0">
            <a:spAutoFit/>
          </a:bodyPr>
          <a:lstStyle/>
          <a:p>
            <a:pPr marL="285750" indent="-285750">
              <a:buClr>
                <a:srgbClr val="0070C0"/>
              </a:buClr>
              <a:buFont typeface="Arial" panose="020B0604020202020204" pitchFamily="34" charset="0"/>
              <a:buChar char="•"/>
            </a:pPr>
            <a:r>
              <a:rPr lang="el-GR" dirty="0" smtClean="0"/>
              <a:t>προπέτεια </a:t>
            </a:r>
            <a:r>
              <a:rPr lang="el-GR" dirty="0"/>
              <a:t>της ρινός</a:t>
            </a:r>
          </a:p>
          <a:p>
            <a:pPr marL="285750" indent="-285750">
              <a:buClr>
                <a:srgbClr val="0070C0"/>
              </a:buClr>
              <a:buFont typeface="Arial" panose="020B0604020202020204" pitchFamily="34" charset="0"/>
              <a:buChar char="•"/>
            </a:pPr>
            <a:r>
              <a:rPr lang="el-GR" dirty="0"/>
              <a:t>αυξημένη </a:t>
            </a:r>
            <a:r>
              <a:rPr lang="el-GR" dirty="0" err="1"/>
              <a:t>ρινοχειλική</a:t>
            </a:r>
            <a:r>
              <a:rPr lang="el-GR" dirty="0"/>
              <a:t> γωνία</a:t>
            </a:r>
          </a:p>
          <a:p>
            <a:pPr marL="285750" indent="-285750">
              <a:buClr>
                <a:srgbClr val="0070C0"/>
              </a:buClr>
              <a:buFont typeface="Arial" panose="020B0604020202020204" pitchFamily="34" charset="0"/>
              <a:buChar char="•"/>
            </a:pPr>
            <a:r>
              <a:rPr lang="el-GR" dirty="0"/>
              <a:t>έντονη </a:t>
            </a:r>
            <a:r>
              <a:rPr lang="el-GR" dirty="0" err="1"/>
              <a:t>γενειοχειλική</a:t>
            </a:r>
            <a:r>
              <a:rPr lang="el-GR" dirty="0"/>
              <a:t> αύλακα</a:t>
            </a:r>
          </a:p>
          <a:p>
            <a:pPr marL="285750" indent="-285750">
              <a:buClr>
                <a:srgbClr val="0070C0"/>
              </a:buClr>
              <a:buFont typeface="Arial" panose="020B0604020202020204" pitchFamily="34" charset="0"/>
              <a:buChar char="•"/>
            </a:pPr>
            <a:r>
              <a:rPr lang="el-GR" dirty="0"/>
              <a:t>προτεταμένος πώγωνας</a:t>
            </a:r>
          </a:p>
          <a:p>
            <a:pPr>
              <a:buClr>
                <a:srgbClr val="0070C0"/>
              </a:buClr>
            </a:pPr>
            <a:endParaRPr lang="el-GR" dirty="0"/>
          </a:p>
          <a:p>
            <a:pPr marL="285750" indent="-285750">
              <a:buClr>
                <a:srgbClr val="0070C0"/>
              </a:buClr>
              <a:buFont typeface="Wingdings" pitchFamily="2" charset="2"/>
              <a:buChar char="§"/>
            </a:pPr>
            <a:r>
              <a:rPr lang="el-GR" dirty="0"/>
              <a:t>κυρτή </a:t>
            </a:r>
            <a:r>
              <a:rPr lang="el-GR" dirty="0" smtClean="0"/>
              <a:t>κατατομή </a:t>
            </a:r>
            <a:endParaRPr lang="el-GR" dirty="0"/>
          </a:p>
          <a:p>
            <a:pPr>
              <a:buClr>
                <a:srgbClr val="0070C0"/>
              </a:buClr>
            </a:pPr>
            <a:r>
              <a:rPr lang="el-GR" dirty="0"/>
              <a:t>      (</a:t>
            </a:r>
            <a:r>
              <a:rPr lang="el-GR" dirty="0" err="1"/>
              <a:t>κυρτοκοίλη</a:t>
            </a:r>
            <a:r>
              <a:rPr lang="el-GR" dirty="0" smtClean="0"/>
              <a:t>)</a:t>
            </a:r>
          </a:p>
          <a:p>
            <a:pPr marL="285750" indent="-285750">
              <a:buClr>
                <a:srgbClr val="0070C0"/>
              </a:buClr>
              <a:buFont typeface="Wingdings" pitchFamily="2" charset="2"/>
              <a:buChar char="§"/>
            </a:pPr>
            <a:endParaRPr lang="el-GR" dirty="0"/>
          </a:p>
          <a:p>
            <a:pPr>
              <a:buClr>
                <a:srgbClr val="0070C0"/>
              </a:buClr>
            </a:pPr>
            <a:r>
              <a:rPr lang="el-GR" dirty="0"/>
              <a:t>	</a:t>
            </a:r>
            <a:endParaRPr lang="el-GR" dirty="0" smtClean="0"/>
          </a:p>
          <a:p>
            <a:pPr>
              <a:buClr>
                <a:srgbClr val="0070C0"/>
              </a:buClr>
            </a:pPr>
            <a:endParaRPr lang="el-GR" dirty="0"/>
          </a:p>
        </p:txBody>
      </p:sp>
      <p:sp>
        <p:nvSpPr>
          <p:cNvPr id="4" name="TextBox 3">
            <a:extLst>
              <a:ext uri="{FF2B5EF4-FFF2-40B4-BE49-F238E27FC236}">
                <a16:creationId xmlns="" xmlns:a16="http://schemas.microsoft.com/office/drawing/2014/main" id="{BC405DD6-D8D3-CD49-8710-1B499431434E}"/>
              </a:ext>
            </a:extLst>
          </p:cNvPr>
          <p:cNvSpPr txBox="1"/>
          <p:nvPr/>
        </p:nvSpPr>
        <p:spPr>
          <a:xfrm>
            <a:off x="5152116" y="1232947"/>
            <a:ext cx="3850826" cy="646331"/>
          </a:xfrm>
          <a:prstGeom prst="rect">
            <a:avLst/>
          </a:prstGeom>
          <a:noFill/>
        </p:spPr>
        <p:txBody>
          <a:bodyPr wrap="square" rtlCol="0">
            <a:spAutoFit/>
          </a:bodyPr>
          <a:lstStyle/>
          <a:p>
            <a:r>
              <a:rPr lang="el-GR" dirty="0"/>
              <a:t>Χαρακτηριστικά μαλακών μορίων και</a:t>
            </a:r>
          </a:p>
          <a:p>
            <a:r>
              <a:rPr lang="el-GR" dirty="0"/>
              <a:t>κατατομή του προσώπου  </a:t>
            </a:r>
            <a:endParaRPr lang="x-none" dirty="0"/>
          </a:p>
        </p:txBody>
      </p:sp>
      <p:cxnSp>
        <p:nvCxnSpPr>
          <p:cNvPr id="8" name="Straight Arrow Connector 7">
            <a:extLst>
              <a:ext uri="{FF2B5EF4-FFF2-40B4-BE49-F238E27FC236}">
                <a16:creationId xmlns="" xmlns:a16="http://schemas.microsoft.com/office/drawing/2014/main" id="{61021341-AE2A-2F47-80CB-31032FB7F745}"/>
              </a:ext>
            </a:extLst>
          </p:cNvPr>
          <p:cNvCxnSpPr>
            <a:cxnSpLocks/>
          </p:cNvCxnSpPr>
          <p:nvPr/>
        </p:nvCxnSpPr>
        <p:spPr>
          <a:xfrm flipH="1" flipV="1">
            <a:off x="3648859" y="1049277"/>
            <a:ext cx="1749089" cy="2003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C8FDF723-02D3-724B-A6C1-8AF4DA63E0E4}"/>
              </a:ext>
            </a:extLst>
          </p:cNvPr>
          <p:cNvCxnSpPr>
            <a:cxnSpLocks/>
          </p:cNvCxnSpPr>
          <p:nvPr/>
        </p:nvCxnSpPr>
        <p:spPr>
          <a:xfrm flipH="1">
            <a:off x="3106214" y="3657601"/>
            <a:ext cx="2291734" cy="437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877A44E5-1A9A-EA4B-85ED-9E339F6C4749}"/>
              </a:ext>
            </a:extLst>
          </p:cNvPr>
          <p:cNvCxnSpPr>
            <a:cxnSpLocks/>
          </p:cNvCxnSpPr>
          <p:nvPr/>
        </p:nvCxnSpPr>
        <p:spPr>
          <a:xfrm flipH="1" flipV="1">
            <a:off x="2800201" y="2853317"/>
            <a:ext cx="2597747" cy="437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60905DE5-BF58-9B48-AA70-168D8A05BF62}"/>
              </a:ext>
            </a:extLst>
          </p:cNvPr>
          <p:cNvCxnSpPr>
            <a:cxnSpLocks/>
          </p:cNvCxnSpPr>
          <p:nvPr/>
        </p:nvCxnSpPr>
        <p:spPr>
          <a:xfrm flipH="1" flipV="1">
            <a:off x="4791814" y="979598"/>
            <a:ext cx="606134" cy="1728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DD11A88B-EF0B-254F-808C-D93A3949A738}"/>
              </a:ext>
            </a:extLst>
          </p:cNvPr>
          <p:cNvCxnSpPr>
            <a:cxnSpLocks/>
          </p:cNvCxnSpPr>
          <p:nvPr/>
        </p:nvCxnSpPr>
        <p:spPr>
          <a:xfrm flipH="1" flipV="1">
            <a:off x="10925250" y="552885"/>
            <a:ext cx="1" cy="5878404"/>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 xmlns:a16="http://schemas.microsoft.com/office/drawing/2014/main" id="{DED78BD9-D662-5C49-B7D7-43A15D47F634}"/>
              </a:ext>
            </a:extLst>
          </p:cNvPr>
          <p:cNvCxnSpPr>
            <a:cxnSpLocks/>
          </p:cNvCxnSpPr>
          <p:nvPr/>
        </p:nvCxnSpPr>
        <p:spPr>
          <a:xfrm>
            <a:off x="7326711" y="4428604"/>
            <a:ext cx="1377015" cy="4487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196981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E73C55C6-DE22-7A4F-B462-E68AEF4775DF}"/>
              </a:ext>
            </a:extLst>
          </p:cNvPr>
          <p:cNvPicPr>
            <a:picLocks noChangeAspect="1"/>
          </p:cNvPicPr>
          <p:nvPr/>
        </p:nvPicPr>
        <p:blipFill rotWithShape="1">
          <a:blip r:embed="rId2" cstate="email"/>
          <a:srcRect/>
          <a:stretch/>
        </p:blipFill>
        <p:spPr>
          <a:xfrm>
            <a:off x="3970426" y="73573"/>
            <a:ext cx="4251148" cy="1998048"/>
          </a:xfrm>
          <a:prstGeom prst="rect">
            <a:avLst/>
          </a:prstGeom>
        </p:spPr>
      </p:pic>
      <p:pic>
        <p:nvPicPr>
          <p:cNvPr id="11" name="Picture 10">
            <a:extLst>
              <a:ext uri="{FF2B5EF4-FFF2-40B4-BE49-F238E27FC236}">
                <a16:creationId xmlns="" xmlns:a16="http://schemas.microsoft.com/office/drawing/2014/main" id="{88E1661B-465C-714F-A819-05392C6DFC53}"/>
              </a:ext>
            </a:extLst>
          </p:cNvPr>
          <p:cNvPicPr>
            <a:picLocks noChangeAspect="1"/>
          </p:cNvPicPr>
          <p:nvPr/>
        </p:nvPicPr>
        <p:blipFill rotWithShape="1">
          <a:blip r:embed="rId3" cstate="email"/>
          <a:srcRect/>
          <a:stretch/>
        </p:blipFill>
        <p:spPr>
          <a:xfrm>
            <a:off x="3970425" y="2071621"/>
            <a:ext cx="4251149" cy="2503076"/>
          </a:xfrm>
          <a:prstGeom prst="rect">
            <a:avLst/>
          </a:prstGeom>
        </p:spPr>
      </p:pic>
      <p:pic>
        <p:nvPicPr>
          <p:cNvPr id="13" name="Picture 12">
            <a:extLst>
              <a:ext uri="{FF2B5EF4-FFF2-40B4-BE49-F238E27FC236}">
                <a16:creationId xmlns="" xmlns:a16="http://schemas.microsoft.com/office/drawing/2014/main" id="{79DD1D49-6D30-E741-B741-CF16B48A21E3}"/>
              </a:ext>
            </a:extLst>
          </p:cNvPr>
          <p:cNvPicPr>
            <a:picLocks noChangeAspect="1"/>
          </p:cNvPicPr>
          <p:nvPr/>
        </p:nvPicPr>
        <p:blipFill rotWithShape="1">
          <a:blip r:embed="rId4" cstate="email">
            <a:extLst>
              <a:ext uri="{BEBA8EAE-BF5A-486C-A8C5-ECC9F3942E4B}">
                <a14:imgProps xmlns="" xmlns:a14="http://schemas.microsoft.com/office/drawing/2010/main">
                  <a14:imgLayer r:embed="rId7">
                    <a14:imgEffect>
                      <a14:saturation sat="91000"/>
                    </a14:imgEffect>
                    <a14:imgEffect>
                      <a14:brightnessContrast bright="14000"/>
                    </a14:imgEffect>
                  </a14:imgLayer>
                </a14:imgProps>
              </a:ext>
            </a:extLst>
          </a:blip>
          <a:srcRect/>
          <a:stretch/>
        </p:blipFill>
        <p:spPr>
          <a:xfrm flipH="1">
            <a:off x="3970424" y="4574697"/>
            <a:ext cx="4251150" cy="2146663"/>
          </a:xfrm>
          <a:prstGeom prst="rect">
            <a:avLst/>
          </a:prstGeom>
        </p:spPr>
      </p:pic>
      <p:sp>
        <p:nvSpPr>
          <p:cNvPr id="2" name="TextBox 1">
            <a:extLst>
              <a:ext uri="{FF2B5EF4-FFF2-40B4-BE49-F238E27FC236}">
                <a16:creationId xmlns="" xmlns:a16="http://schemas.microsoft.com/office/drawing/2014/main" id="{2E290AA2-EC06-6943-8B48-D64A1E91FC13}"/>
              </a:ext>
            </a:extLst>
          </p:cNvPr>
          <p:cNvSpPr txBox="1"/>
          <p:nvPr/>
        </p:nvSpPr>
        <p:spPr>
          <a:xfrm>
            <a:off x="8558017" y="1819103"/>
            <a:ext cx="3066096" cy="1077218"/>
          </a:xfrm>
          <a:prstGeom prst="rect">
            <a:avLst/>
          </a:prstGeom>
          <a:noFill/>
        </p:spPr>
        <p:txBody>
          <a:bodyPr wrap="none" rtlCol="0">
            <a:spAutoFit/>
          </a:bodyPr>
          <a:lstStyle/>
          <a:p>
            <a:r>
              <a:rPr lang="el-GR" sz="1600" smtClean="0"/>
              <a:t>Άνδρας </a:t>
            </a:r>
            <a:r>
              <a:rPr lang="el-GR" sz="1600">
                <a:solidFill>
                  <a:srgbClr val="FF0000"/>
                </a:solidFill>
              </a:rPr>
              <a:t>19 ετών </a:t>
            </a:r>
            <a:r>
              <a:rPr lang="el-GR" sz="1600"/>
              <a:t>που δεν έλαβε </a:t>
            </a:r>
          </a:p>
          <a:p>
            <a:r>
              <a:rPr lang="el-GR" sz="1600"/>
              <a:t>εγκαίρως ορθοδοντική θεραπεία </a:t>
            </a:r>
          </a:p>
          <a:p>
            <a:r>
              <a:rPr lang="el-GR" sz="1600"/>
              <a:t>για ανωμαλία σύγκλεισης</a:t>
            </a:r>
          </a:p>
          <a:p>
            <a:r>
              <a:rPr lang="el-GR" sz="1600"/>
              <a:t>ΙΙ τάξης, </a:t>
            </a:r>
            <a:r>
              <a:rPr lang="el-GR" sz="1600"/>
              <a:t>2</a:t>
            </a:r>
            <a:r>
              <a:rPr lang="el-GR" sz="1600" baseline="30000"/>
              <a:t>ης</a:t>
            </a:r>
            <a:r>
              <a:rPr lang="el-GR" sz="1600"/>
              <a:t> </a:t>
            </a:r>
            <a:r>
              <a:rPr lang="el-GR" sz="1600" smtClean="0"/>
              <a:t>κατηγορίας</a:t>
            </a:r>
            <a:endParaRPr lang="el-GR" sz="1600"/>
          </a:p>
        </p:txBody>
      </p:sp>
      <p:cxnSp>
        <p:nvCxnSpPr>
          <p:cNvPr id="10" name="Straight Connector 9">
            <a:extLst>
              <a:ext uri="{FF2B5EF4-FFF2-40B4-BE49-F238E27FC236}">
                <a16:creationId xmlns="" xmlns:a16="http://schemas.microsoft.com/office/drawing/2014/main" id="{FC782327-F361-3147-BC02-4C87D0B880A8}"/>
              </a:ext>
            </a:extLst>
          </p:cNvPr>
          <p:cNvCxnSpPr>
            <a:cxnSpLocks/>
          </p:cNvCxnSpPr>
          <p:nvPr/>
        </p:nvCxnSpPr>
        <p:spPr>
          <a:xfrm flipH="1" flipV="1">
            <a:off x="8523889" y="489797"/>
            <a:ext cx="1" cy="5878404"/>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 xmlns:a16="http://schemas.microsoft.com/office/drawing/2014/main" id="{1B752AB5-FDD9-B242-8F89-31FE5985F36B}"/>
              </a:ext>
            </a:extLst>
          </p:cNvPr>
          <p:cNvSpPr txBox="1"/>
          <p:nvPr/>
        </p:nvSpPr>
        <p:spPr>
          <a:xfrm>
            <a:off x="8558017" y="3838568"/>
            <a:ext cx="3327449" cy="1077218"/>
          </a:xfrm>
          <a:prstGeom prst="rect">
            <a:avLst/>
          </a:prstGeom>
          <a:noFill/>
        </p:spPr>
        <p:txBody>
          <a:bodyPr wrap="none" rtlCol="0">
            <a:spAutoFit/>
          </a:bodyPr>
          <a:lstStyle/>
          <a:p>
            <a:r>
              <a:rPr lang="el-GR" sz="1600"/>
              <a:t>Λόγω της υπερσύγκλεισης </a:t>
            </a:r>
          </a:p>
          <a:p>
            <a:r>
              <a:rPr lang="el-GR" sz="1600"/>
              <a:t>προκλήθηκε εκτεταμένη βλάβη του </a:t>
            </a:r>
          </a:p>
          <a:p>
            <a:r>
              <a:rPr lang="el-GR" sz="1600"/>
              <a:t>περιοδοντίου στα κάτω πρόσθια </a:t>
            </a:r>
          </a:p>
          <a:p>
            <a:r>
              <a:rPr lang="el-GR" sz="1600"/>
              <a:t>δόντια </a:t>
            </a:r>
            <a:endParaRPr lang="el-GR" sz="1600"/>
          </a:p>
        </p:txBody>
      </p:sp>
      <p:sp>
        <p:nvSpPr>
          <p:cNvPr id="3" name="Rectangle 2">
            <a:extLst>
              <a:ext uri="{FF2B5EF4-FFF2-40B4-BE49-F238E27FC236}">
                <a16:creationId xmlns="" xmlns:a16="http://schemas.microsoft.com/office/drawing/2014/main" id="{F0DA250A-6BA1-0544-A50D-8A76B64A7CD2}"/>
              </a:ext>
            </a:extLst>
          </p:cNvPr>
          <p:cNvSpPr/>
          <p:nvPr/>
        </p:nvSpPr>
        <p:spPr>
          <a:xfrm>
            <a:off x="10412948" y="6415267"/>
            <a:ext cx="1574470" cy="246221"/>
          </a:xfrm>
          <a:prstGeom prst="rect">
            <a:avLst/>
          </a:prstGeom>
        </p:spPr>
        <p:txBody>
          <a:bodyPr wrap="none">
            <a:spAutoFit/>
          </a:bodyPr>
          <a:lstStyle/>
          <a:p>
            <a:r>
              <a:rPr lang="el-GR" sz="1000" dirty="0" err="1"/>
              <a:t>Κεφαλομετρική</a:t>
            </a:r>
            <a:r>
              <a:rPr lang="el-GR" sz="1000" dirty="0"/>
              <a:t> ανάλυση </a:t>
            </a:r>
            <a:endParaRPr lang="x-none" sz="1000" dirty="0"/>
          </a:p>
        </p:txBody>
      </p:sp>
      <p:cxnSp>
        <p:nvCxnSpPr>
          <p:cNvPr id="5" name="Straight Arrow Connector 4">
            <a:extLst>
              <a:ext uri="{FF2B5EF4-FFF2-40B4-BE49-F238E27FC236}">
                <a16:creationId xmlns="" xmlns:a16="http://schemas.microsoft.com/office/drawing/2014/main" id="{803D5B5E-D078-304D-9055-B872266ED563}"/>
              </a:ext>
            </a:extLst>
          </p:cNvPr>
          <p:cNvCxnSpPr/>
          <p:nvPr/>
        </p:nvCxnSpPr>
        <p:spPr>
          <a:xfrm>
            <a:off x="10412948" y="6661488"/>
            <a:ext cx="157447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Untitled-3.jpg"/>
          <p:cNvPicPr>
            <a:picLocks noChangeAspect="1"/>
          </p:cNvPicPr>
          <p:nvPr/>
        </p:nvPicPr>
        <p:blipFill>
          <a:blip r:embed="rId8" cstate="email"/>
          <a:stretch>
            <a:fillRect/>
          </a:stretch>
        </p:blipFill>
        <p:spPr>
          <a:xfrm>
            <a:off x="0" y="0"/>
            <a:ext cx="2889250" cy="6858000"/>
          </a:xfrm>
          <a:prstGeom prst="rect">
            <a:avLst/>
          </a:prstGeom>
        </p:spPr>
      </p:pic>
    </p:spTree>
    <p:extLst>
      <p:ext uri="{BB962C8B-B14F-4D97-AF65-F5344CB8AC3E}">
        <p14:creationId xmlns="" xmlns:p14="http://schemas.microsoft.com/office/powerpoint/2010/main" val="15534982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Untitled-3.jpg"/>
          <p:cNvPicPr>
            <a:picLocks noChangeAspect="1"/>
          </p:cNvPicPr>
          <p:nvPr/>
        </p:nvPicPr>
        <p:blipFill>
          <a:blip r:embed="rId2" cstate="email"/>
          <a:stretch>
            <a:fillRect/>
          </a:stretch>
        </p:blipFill>
        <p:spPr>
          <a:xfrm>
            <a:off x="516376" y="1191914"/>
            <a:ext cx="5209489" cy="3603651"/>
          </a:xfrm>
          <a:prstGeom prst="rect">
            <a:avLst/>
          </a:prstGeom>
        </p:spPr>
      </p:pic>
      <p:pic>
        <p:nvPicPr>
          <p:cNvPr id="3076" name="Picture 4">
            <a:extLst>
              <a:ext uri="{FF2B5EF4-FFF2-40B4-BE49-F238E27FC236}">
                <a16:creationId xmlns="" xmlns:a16="http://schemas.microsoft.com/office/drawing/2014/main" id="{8738A778-390E-0847-8BEE-AB74873C6B71}"/>
              </a:ext>
            </a:extLst>
          </p:cNvPr>
          <p:cNvPicPr>
            <a:picLocks noChangeAspect="1" noChangeArrowheads="1"/>
          </p:cNvPicPr>
          <p:nvPr/>
        </p:nvPicPr>
        <p:blipFill>
          <a:blip r:embed="rId3" cstate="email">
            <a:extLst>
              <a:ext uri="{28A0092B-C50C-407E-A947-70E740481C1C}">
                <a14:useLocalDpi xmlns="" xmlns:a14="http://schemas.microsoft.com/office/drawing/2010/main" val="0"/>
              </a:ext>
            </a:extLst>
          </a:blip>
          <a:srcRect r="17480" b="40025"/>
          <a:stretch>
            <a:fillRect/>
          </a:stretch>
        </p:blipFill>
        <p:spPr bwMode="auto">
          <a:xfrm>
            <a:off x="5612091" y="1196129"/>
            <a:ext cx="6579910" cy="47741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 xmlns:a16="http://schemas.microsoft.com/office/drawing/2014/main" id="{27F7BDBE-0409-0A49-AC5A-B7850253C196}"/>
              </a:ext>
            </a:extLst>
          </p:cNvPr>
          <p:cNvSpPr txBox="1"/>
          <p:nvPr/>
        </p:nvSpPr>
        <p:spPr>
          <a:xfrm>
            <a:off x="1831608" y="566689"/>
            <a:ext cx="3082364" cy="338554"/>
          </a:xfrm>
          <a:prstGeom prst="rect">
            <a:avLst/>
          </a:prstGeom>
          <a:noFill/>
        </p:spPr>
        <p:txBody>
          <a:bodyPr wrap="square" rtlCol="0">
            <a:spAutoFit/>
          </a:bodyPr>
          <a:lstStyle/>
          <a:p>
            <a:r>
              <a:rPr lang="el-GR" sz="1600"/>
              <a:t>Κεφαλομετρική </a:t>
            </a:r>
            <a:r>
              <a:rPr lang="el-GR" sz="1600"/>
              <a:t>ανάλυση </a:t>
            </a:r>
            <a:endParaRPr lang="el-GR" sz="1600"/>
          </a:p>
        </p:txBody>
      </p:sp>
      <p:sp>
        <p:nvSpPr>
          <p:cNvPr id="5" name="Rectangle 4">
            <a:extLst>
              <a:ext uri="{FF2B5EF4-FFF2-40B4-BE49-F238E27FC236}">
                <a16:creationId xmlns="" xmlns:a16="http://schemas.microsoft.com/office/drawing/2014/main" id="{501140C7-E979-6042-B1B9-FD2FA30DBDB3}"/>
              </a:ext>
            </a:extLst>
          </p:cNvPr>
          <p:cNvSpPr/>
          <p:nvPr/>
        </p:nvSpPr>
        <p:spPr>
          <a:xfrm>
            <a:off x="10191750" y="1058080"/>
            <a:ext cx="1282700" cy="1089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TextBox 8">
            <a:extLst>
              <a:ext uri="{FF2B5EF4-FFF2-40B4-BE49-F238E27FC236}">
                <a16:creationId xmlns="" xmlns:a16="http://schemas.microsoft.com/office/drawing/2014/main" id="{62A4AA25-FDA5-D041-9539-D4327F0AACC3}"/>
              </a:ext>
            </a:extLst>
          </p:cNvPr>
          <p:cNvSpPr txBox="1"/>
          <p:nvPr/>
        </p:nvSpPr>
        <p:spPr>
          <a:xfrm>
            <a:off x="-38764" y="5071663"/>
            <a:ext cx="5650855" cy="584775"/>
          </a:xfrm>
          <a:prstGeom prst="rect">
            <a:avLst/>
          </a:prstGeom>
          <a:noFill/>
        </p:spPr>
        <p:txBody>
          <a:bodyPr wrap="square" rtlCol="0">
            <a:spAutoFit/>
          </a:bodyPr>
          <a:lstStyle/>
          <a:p>
            <a:pPr algn="ctr"/>
            <a:r>
              <a:rPr lang="el-GR" sz="1600" smtClean="0"/>
              <a:t>Άνδρας </a:t>
            </a:r>
            <a:r>
              <a:rPr lang="el-GR" sz="1600"/>
              <a:t>19 ετών </a:t>
            </a:r>
            <a:r>
              <a:rPr lang="el-GR" sz="1600"/>
              <a:t>με </a:t>
            </a:r>
            <a:r>
              <a:rPr lang="el-GR" sz="1600" smtClean="0"/>
              <a:t>σκελετικ</a:t>
            </a:r>
            <a:r>
              <a:rPr lang="el-GR" sz="1600" smtClean="0"/>
              <a:t>ή </a:t>
            </a:r>
            <a:r>
              <a:rPr lang="el-GR" sz="1600"/>
              <a:t>και οδοντική </a:t>
            </a:r>
            <a:r>
              <a:rPr lang="el-GR" sz="1600"/>
              <a:t>ανωμαλία </a:t>
            </a:r>
            <a:r>
              <a:rPr lang="el-GR" sz="1600" smtClean="0"/>
              <a:t>σύγκλεισης</a:t>
            </a:r>
            <a:r>
              <a:rPr lang="el-GR" sz="1600" smtClean="0"/>
              <a:t> </a:t>
            </a:r>
            <a:r>
              <a:rPr lang="el-GR" sz="1600" smtClean="0"/>
              <a:t>ΙΙ </a:t>
            </a:r>
            <a:r>
              <a:rPr lang="el-GR" sz="1600" smtClean="0"/>
              <a:t>Tάξης</a:t>
            </a:r>
            <a:r>
              <a:rPr lang="el-GR" sz="1600"/>
              <a:t>, </a:t>
            </a:r>
            <a:r>
              <a:rPr lang="el-GR" sz="1600"/>
              <a:t>2</a:t>
            </a:r>
            <a:r>
              <a:rPr lang="el-GR" sz="1600" baseline="30000"/>
              <a:t>ης</a:t>
            </a:r>
            <a:r>
              <a:rPr lang="el-GR" sz="1600"/>
              <a:t> </a:t>
            </a:r>
            <a:r>
              <a:rPr lang="el-GR" sz="1600" smtClean="0"/>
              <a:t>κατηγορίας</a:t>
            </a:r>
            <a:endParaRPr lang="el-GR" sz="1600"/>
          </a:p>
        </p:txBody>
      </p:sp>
      <p:sp>
        <p:nvSpPr>
          <p:cNvPr id="8" name="TextBox 7">
            <a:extLst>
              <a:ext uri="{FF2B5EF4-FFF2-40B4-BE49-F238E27FC236}">
                <a16:creationId xmlns="" xmlns:a16="http://schemas.microsoft.com/office/drawing/2014/main" id="{26BCB8AC-F6AA-8840-A583-9D50422F6C2F}"/>
              </a:ext>
            </a:extLst>
          </p:cNvPr>
          <p:cNvSpPr txBox="1"/>
          <p:nvPr/>
        </p:nvSpPr>
        <p:spPr>
          <a:xfrm>
            <a:off x="599284" y="6426763"/>
            <a:ext cx="11676594" cy="261610"/>
          </a:xfrm>
          <a:prstGeom prst="rect">
            <a:avLst/>
          </a:prstGeom>
          <a:noFill/>
        </p:spPr>
        <p:txBody>
          <a:bodyPr wrap="none" rtlCol="0">
            <a:spAutoFit/>
          </a:bodyPr>
          <a:lstStyle/>
          <a:p>
            <a:r>
              <a:rPr lang="el-GR" sz="1100" dirty="0" smtClean="0"/>
              <a:t>Παρατηρήστε </a:t>
            </a:r>
            <a:r>
              <a:rPr lang="el-GR" sz="1100" dirty="0"/>
              <a:t>ότι η μέτρηση της </a:t>
            </a:r>
            <a:r>
              <a:rPr lang="el-GR" sz="1100" dirty="0" err="1"/>
              <a:t>διατομικής</a:t>
            </a:r>
            <a:r>
              <a:rPr lang="el-GR" sz="1100" dirty="0"/>
              <a:t> γωνίας είναι</a:t>
            </a:r>
            <a:r>
              <a:rPr lang="el-GR" sz="1100" dirty="0">
                <a:solidFill>
                  <a:srgbClr val="FF0000"/>
                </a:solidFill>
              </a:rPr>
              <a:t> 173,2</a:t>
            </a:r>
            <a:r>
              <a:rPr lang="el-GR" sz="1100" baseline="30000" dirty="0">
                <a:solidFill>
                  <a:srgbClr val="FF0000"/>
                </a:solidFill>
              </a:rPr>
              <a:t>0</a:t>
            </a:r>
            <a:r>
              <a:rPr lang="el-GR" sz="1100" dirty="0"/>
              <a:t>. Η φυσιολογική τιμή όταν οι τομείς βρίσκονται σε κανονική </a:t>
            </a:r>
            <a:r>
              <a:rPr lang="el-GR" sz="1100" dirty="0" err="1"/>
              <a:t>χειλεογλωσσική</a:t>
            </a:r>
            <a:r>
              <a:rPr lang="el-GR" sz="1100" dirty="0"/>
              <a:t> απόκλιση ως προς την οστική τους βάση είναι </a:t>
            </a:r>
            <a:r>
              <a:rPr lang="en-US" sz="1100" dirty="0">
                <a:solidFill>
                  <a:srgbClr val="00B050"/>
                </a:solidFill>
              </a:rPr>
              <a:t>135</a:t>
            </a:r>
            <a:r>
              <a:rPr lang="en-US" sz="1100" baseline="30000" dirty="0">
                <a:solidFill>
                  <a:srgbClr val="00B050"/>
                </a:solidFill>
              </a:rPr>
              <a:t>0</a:t>
            </a:r>
            <a:r>
              <a:rPr lang="el-GR" sz="1100" dirty="0"/>
              <a:t> </a:t>
            </a:r>
            <a:endParaRPr lang="x-none" sz="1100" dirty="0"/>
          </a:p>
        </p:txBody>
      </p:sp>
      <p:cxnSp>
        <p:nvCxnSpPr>
          <p:cNvPr id="11" name="Straight Connector 10">
            <a:extLst>
              <a:ext uri="{FF2B5EF4-FFF2-40B4-BE49-F238E27FC236}">
                <a16:creationId xmlns="" xmlns:a16="http://schemas.microsoft.com/office/drawing/2014/main" id="{35535DDB-5D1B-2D4F-A34E-0198BD997CE5}"/>
              </a:ext>
            </a:extLst>
          </p:cNvPr>
          <p:cNvCxnSpPr>
            <a:cxnSpLocks/>
          </p:cNvCxnSpPr>
          <p:nvPr/>
        </p:nvCxnSpPr>
        <p:spPr>
          <a:xfrm flipH="1">
            <a:off x="516376" y="6688373"/>
            <a:ext cx="11413957" cy="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 xmlns:a16="http://schemas.microsoft.com/office/drawing/2014/main" id="{5614AC58-617A-8044-AD69-8A191CDF362E}"/>
              </a:ext>
            </a:extLst>
          </p:cNvPr>
          <p:cNvSpPr/>
          <p:nvPr/>
        </p:nvSpPr>
        <p:spPr>
          <a:xfrm>
            <a:off x="11742429" y="3933646"/>
            <a:ext cx="362309" cy="379562"/>
          </a:xfrm>
          <a:prstGeom prst="ellipse">
            <a:avLst/>
          </a:prstGeom>
          <a:solidFill>
            <a:srgbClr val="FF00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 xmlns:p14="http://schemas.microsoft.com/office/powerpoint/2010/main" val="38957005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Untitled-3.jpg"/>
          <p:cNvPicPr>
            <a:picLocks noChangeAspect="1"/>
          </p:cNvPicPr>
          <p:nvPr/>
        </p:nvPicPr>
        <p:blipFill>
          <a:blip r:embed="rId3" cstate="email"/>
          <a:stretch>
            <a:fillRect/>
          </a:stretch>
        </p:blipFill>
        <p:spPr>
          <a:xfrm>
            <a:off x="0" y="0"/>
            <a:ext cx="1841500" cy="6858000"/>
          </a:xfrm>
          <a:prstGeom prst="rect">
            <a:avLst/>
          </a:prstGeom>
        </p:spPr>
      </p:pic>
      <p:cxnSp>
        <p:nvCxnSpPr>
          <p:cNvPr id="8" name="Straight Connector 7">
            <a:extLst>
              <a:ext uri="{FF2B5EF4-FFF2-40B4-BE49-F238E27FC236}">
                <a16:creationId xmlns="" xmlns:a16="http://schemas.microsoft.com/office/drawing/2014/main" id="{B7A8754C-6A7F-E143-8BF0-4B06FE9CDCC6}"/>
              </a:ext>
            </a:extLst>
          </p:cNvPr>
          <p:cNvCxnSpPr>
            <a:cxnSpLocks/>
          </p:cNvCxnSpPr>
          <p:nvPr/>
        </p:nvCxnSpPr>
        <p:spPr>
          <a:xfrm>
            <a:off x="-39902" y="3587571"/>
            <a:ext cx="2076215" cy="0"/>
          </a:xfrm>
          <a:prstGeom prst="line">
            <a:avLst/>
          </a:prstGeom>
          <a:noFill/>
          <a:ln w="28575" cap="flat" cmpd="sng" algn="ctr">
            <a:solidFill>
              <a:srgbClr val="FF0000"/>
            </a:solidFill>
            <a:prstDash val="solid"/>
          </a:ln>
          <a:effectLst/>
        </p:spPr>
      </p:cxnSp>
      <p:cxnSp>
        <p:nvCxnSpPr>
          <p:cNvPr id="9" name="Straight Connector 8">
            <a:extLst>
              <a:ext uri="{FF2B5EF4-FFF2-40B4-BE49-F238E27FC236}">
                <a16:creationId xmlns="" xmlns:a16="http://schemas.microsoft.com/office/drawing/2014/main" id="{B0E43D52-D40D-C645-A162-66E2EAB195EC}"/>
              </a:ext>
            </a:extLst>
          </p:cNvPr>
          <p:cNvCxnSpPr>
            <a:cxnSpLocks/>
          </p:cNvCxnSpPr>
          <p:nvPr/>
        </p:nvCxnSpPr>
        <p:spPr>
          <a:xfrm>
            <a:off x="1274172" y="240412"/>
            <a:ext cx="0" cy="6617588"/>
          </a:xfrm>
          <a:prstGeom prst="line">
            <a:avLst/>
          </a:prstGeom>
          <a:noFill/>
          <a:ln w="25400" cap="flat" cmpd="sng" algn="ctr">
            <a:solidFill>
              <a:srgbClr val="FF0000"/>
            </a:solidFill>
            <a:prstDash val="solid"/>
          </a:ln>
          <a:effectLst>
            <a:outerShdw dist="20000" sx="1000" sy="1000" rotWithShape="0">
              <a:srgbClr val="FF0000"/>
            </a:outerShdw>
          </a:effectLst>
        </p:spPr>
      </p:cxnSp>
      <p:sp>
        <p:nvSpPr>
          <p:cNvPr id="10" name="TextBox 9">
            <a:extLst>
              <a:ext uri="{FF2B5EF4-FFF2-40B4-BE49-F238E27FC236}">
                <a16:creationId xmlns="" xmlns:a16="http://schemas.microsoft.com/office/drawing/2014/main" id="{40B95118-C6D2-1748-B88F-43069E5C1A93}"/>
              </a:ext>
            </a:extLst>
          </p:cNvPr>
          <p:cNvSpPr txBox="1"/>
          <p:nvPr/>
        </p:nvSpPr>
        <p:spPr>
          <a:xfrm>
            <a:off x="1794119" y="3342895"/>
            <a:ext cx="616483" cy="261610"/>
          </a:xfrm>
          <a:prstGeom prst="rect">
            <a:avLst/>
          </a:prstGeom>
          <a:solidFill>
            <a:srgbClr val="FF0000"/>
          </a:solidFill>
        </p:spPr>
        <p:txBody>
          <a:bodyPr wrap="square" rtlCol="0">
            <a:spAutoFit/>
          </a:bodyPr>
          <a:lstStyle/>
          <a:p>
            <a:r>
              <a:rPr lang="en-US" sz="1100" dirty="0">
                <a:solidFill>
                  <a:schemeClr val="bg1"/>
                </a:solidFill>
              </a:rPr>
              <a:t>FH</a:t>
            </a:r>
          </a:p>
        </p:txBody>
      </p:sp>
      <p:sp>
        <p:nvSpPr>
          <p:cNvPr id="11" name="TextBox 10">
            <a:extLst>
              <a:ext uri="{FF2B5EF4-FFF2-40B4-BE49-F238E27FC236}">
                <a16:creationId xmlns="" xmlns:a16="http://schemas.microsoft.com/office/drawing/2014/main" id="{FED05C15-63B0-6C4A-B518-4F64691A0CA9}"/>
              </a:ext>
            </a:extLst>
          </p:cNvPr>
          <p:cNvSpPr txBox="1"/>
          <p:nvPr/>
        </p:nvSpPr>
        <p:spPr>
          <a:xfrm>
            <a:off x="1274172" y="250578"/>
            <a:ext cx="1606036" cy="261610"/>
          </a:xfrm>
          <a:prstGeom prst="rect">
            <a:avLst/>
          </a:prstGeom>
          <a:solidFill>
            <a:srgbClr val="FF0000"/>
          </a:solidFill>
        </p:spPr>
        <p:txBody>
          <a:bodyPr wrap="square" rtlCol="0">
            <a:spAutoFit/>
          </a:bodyPr>
          <a:lstStyle/>
          <a:p>
            <a:pPr algn="just"/>
            <a:r>
              <a:rPr lang="el-GR" sz="1100" dirty="0">
                <a:solidFill>
                  <a:schemeClr val="bg1"/>
                </a:solidFill>
              </a:rPr>
              <a:t>Επίπεδο Αρμονίας</a:t>
            </a:r>
            <a:endParaRPr lang="en-US" sz="1100" dirty="0">
              <a:solidFill>
                <a:schemeClr val="bg1"/>
              </a:solidFill>
            </a:endParaRPr>
          </a:p>
        </p:txBody>
      </p:sp>
      <p:pic>
        <p:nvPicPr>
          <p:cNvPr id="14" name="Picture 13">
            <a:extLst>
              <a:ext uri="{FF2B5EF4-FFF2-40B4-BE49-F238E27FC236}">
                <a16:creationId xmlns="" xmlns:a16="http://schemas.microsoft.com/office/drawing/2014/main" id="{547EE38D-8EF4-F04F-8D4C-BC3F707D87D3}"/>
              </a:ext>
            </a:extLst>
          </p:cNvPr>
          <p:cNvPicPr>
            <a:picLocks noChangeAspect="1"/>
          </p:cNvPicPr>
          <p:nvPr/>
        </p:nvPicPr>
        <p:blipFill rotWithShape="1">
          <a:blip r:embed="rId4" cstate="email"/>
          <a:srcRect/>
          <a:stretch/>
        </p:blipFill>
        <p:spPr>
          <a:xfrm>
            <a:off x="8682759" y="240412"/>
            <a:ext cx="2738845" cy="1398094"/>
          </a:xfrm>
          <a:prstGeom prst="rect">
            <a:avLst/>
          </a:prstGeom>
        </p:spPr>
      </p:pic>
      <p:pic>
        <p:nvPicPr>
          <p:cNvPr id="16" name="Picture 15">
            <a:extLst>
              <a:ext uri="{FF2B5EF4-FFF2-40B4-BE49-F238E27FC236}">
                <a16:creationId xmlns="" xmlns:a16="http://schemas.microsoft.com/office/drawing/2014/main" id="{43932BFE-D4D1-DA4A-9EF4-731D8EA13AC0}"/>
              </a:ext>
            </a:extLst>
          </p:cNvPr>
          <p:cNvPicPr>
            <a:picLocks noChangeAspect="1"/>
          </p:cNvPicPr>
          <p:nvPr/>
        </p:nvPicPr>
        <p:blipFill>
          <a:blip r:embed="rId5" cstate="email"/>
          <a:stretch>
            <a:fillRect/>
          </a:stretch>
        </p:blipFill>
        <p:spPr>
          <a:xfrm>
            <a:off x="8682760" y="1727207"/>
            <a:ext cx="2738845" cy="1569952"/>
          </a:xfrm>
          <a:prstGeom prst="rect">
            <a:avLst/>
          </a:prstGeom>
        </p:spPr>
      </p:pic>
      <p:pic>
        <p:nvPicPr>
          <p:cNvPr id="17" name="Picture 16">
            <a:extLst>
              <a:ext uri="{FF2B5EF4-FFF2-40B4-BE49-F238E27FC236}">
                <a16:creationId xmlns="" xmlns:a16="http://schemas.microsoft.com/office/drawing/2014/main" id="{CA24CB6A-AB39-9142-96DC-D8FAE9A510F8}"/>
              </a:ext>
            </a:extLst>
          </p:cNvPr>
          <p:cNvPicPr>
            <a:picLocks noChangeAspect="1"/>
          </p:cNvPicPr>
          <p:nvPr/>
        </p:nvPicPr>
        <p:blipFill>
          <a:blip r:embed="rId6" cstate="email"/>
          <a:stretch>
            <a:fillRect/>
          </a:stretch>
        </p:blipFill>
        <p:spPr>
          <a:xfrm>
            <a:off x="8682760" y="3385860"/>
            <a:ext cx="2771144" cy="1482046"/>
          </a:xfrm>
          <a:prstGeom prst="rect">
            <a:avLst/>
          </a:prstGeom>
        </p:spPr>
      </p:pic>
      <p:pic>
        <p:nvPicPr>
          <p:cNvPr id="13" name="Picture 12">
            <a:extLst>
              <a:ext uri="{FF2B5EF4-FFF2-40B4-BE49-F238E27FC236}">
                <a16:creationId xmlns="" xmlns:a16="http://schemas.microsoft.com/office/drawing/2014/main" id="{1ECD8914-FE0A-4545-A41B-3222A4E09456}"/>
              </a:ext>
            </a:extLst>
          </p:cNvPr>
          <p:cNvPicPr>
            <a:picLocks noChangeAspect="1"/>
          </p:cNvPicPr>
          <p:nvPr/>
        </p:nvPicPr>
        <p:blipFill rotWithShape="1">
          <a:blip r:embed="rId7" cstate="email"/>
          <a:srcRect/>
          <a:stretch/>
        </p:blipFill>
        <p:spPr>
          <a:xfrm>
            <a:off x="8682760" y="5044513"/>
            <a:ext cx="2833335" cy="1482046"/>
          </a:xfrm>
          <a:prstGeom prst="rect">
            <a:avLst/>
          </a:prstGeom>
        </p:spPr>
      </p:pic>
      <p:pic>
        <p:nvPicPr>
          <p:cNvPr id="15" name="Picture 4">
            <a:extLst>
              <a:ext uri="{FF2B5EF4-FFF2-40B4-BE49-F238E27FC236}">
                <a16:creationId xmlns="" xmlns:a16="http://schemas.microsoft.com/office/drawing/2014/main" id="{2C5FC42B-8A20-D14B-B7A7-0CB3BBFFC470}"/>
              </a:ext>
            </a:extLst>
          </p:cNvPr>
          <p:cNvPicPr>
            <a:picLocks noChangeAspect="1" noChangeArrowheads="1"/>
          </p:cNvPicPr>
          <p:nvPr/>
        </p:nvPicPr>
        <p:blipFill rotWithShape="1">
          <a:blip r:embed="rId8" cstate="email"/>
          <a:srcRect l="18361" t="1865" r="44964" b="40025"/>
          <a:stretch/>
        </p:blipFill>
        <p:spPr bwMode="auto">
          <a:xfrm>
            <a:off x="2239985" y="2010951"/>
            <a:ext cx="4335378" cy="6858000"/>
          </a:xfrm>
          <a:prstGeom prst="rect">
            <a:avLst/>
          </a:prstGeom>
          <a:noFill/>
          <a:ln w="9525">
            <a:noFill/>
            <a:miter lim="800000"/>
            <a:headEnd/>
            <a:tailEnd/>
          </a:ln>
          <a:effectLst/>
        </p:spPr>
      </p:pic>
      <p:sp>
        <p:nvSpPr>
          <p:cNvPr id="6" name="Oval 5">
            <a:extLst>
              <a:ext uri="{FF2B5EF4-FFF2-40B4-BE49-F238E27FC236}">
                <a16:creationId xmlns="" xmlns:a16="http://schemas.microsoft.com/office/drawing/2014/main" id="{B2C3C7E2-8BFA-2646-B352-9E2B912FF3D3}"/>
              </a:ext>
            </a:extLst>
          </p:cNvPr>
          <p:cNvSpPr/>
          <p:nvPr/>
        </p:nvSpPr>
        <p:spPr>
          <a:xfrm>
            <a:off x="2036313" y="2547851"/>
            <a:ext cx="374289" cy="6017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0" name="Rectangle 19">
            <a:extLst>
              <a:ext uri="{FF2B5EF4-FFF2-40B4-BE49-F238E27FC236}">
                <a16:creationId xmlns="" xmlns:a16="http://schemas.microsoft.com/office/drawing/2014/main" id="{E613EB4F-CD20-2A47-82B5-C340FFBDC439}"/>
              </a:ext>
            </a:extLst>
          </p:cNvPr>
          <p:cNvSpPr/>
          <p:nvPr/>
        </p:nvSpPr>
        <p:spPr>
          <a:xfrm>
            <a:off x="3137761" y="540283"/>
            <a:ext cx="5229250" cy="219644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smtClean="0">
                <a:solidFill>
                  <a:prstClr val="black"/>
                </a:solidFill>
              </a:rPr>
              <a:t>Άνδρας</a:t>
            </a:r>
            <a:r>
              <a:rPr kumimoji="0" lang="el-GR" sz="1600" b="0" i="0" u="none" strike="noStrike" kern="1200" cap="none" spc="0" normalizeH="0" baseline="0" noProof="0" smtClean="0">
                <a:ln>
                  <a:noFill/>
                </a:ln>
                <a:solidFill>
                  <a:prstClr val="black"/>
                </a:solidFill>
                <a:effectLst/>
                <a:uLnTx/>
                <a:uFillTx/>
                <a:ea typeface="+mn-ea"/>
                <a:cs typeface="+mn-cs"/>
              </a:rPr>
              <a:t> </a:t>
            </a:r>
            <a:r>
              <a:rPr lang="el-GR" sz="1600" dirty="0">
                <a:solidFill>
                  <a:prstClr val="black"/>
                </a:solidFill>
              </a:rPr>
              <a:t>27</a:t>
            </a:r>
            <a:r>
              <a:rPr kumimoji="0" lang="el-GR" sz="1600" b="0" i="0" u="none" strike="noStrike" kern="1200" cap="none" spc="0" normalizeH="0" baseline="0" noProof="0" dirty="0">
                <a:ln>
                  <a:noFill/>
                </a:ln>
                <a:solidFill>
                  <a:prstClr val="black"/>
                </a:solidFill>
                <a:effectLst/>
                <a:uLnTx/>
                <a:uFillTx/>
                <a:ea typeface="+mn-ea"/>
                <a:cs typeface="+mn-cs"/>
              </a:rPr>
              <a:t> ετών</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0" i="0" u="none" strike="noStrike" kern="1200" cap="none" spc="0" normalizeH="0" baseline="0" noProof="0" dirty="0">
                <a:ln>
                  <a:noFill/>
                </a:ln>
                <a:solidFill>
                  <a:prstClr val="black"/>
                </a:solidFill>
                <a:effectLst/>
                <a:uLnTx/>
                <a:uFillTx/>
                <a:ea typeface="+mn-ea"/>
                <a:cs typeface="+mn-cs"/>
              </a:rPr>
              <a:t>ΙΙ, 1 Τάξη σκελετική &amp; οδοντική</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600" dirty="0" err="1">
                <a:solidFill>
                  <a:prstClr val="black"/>
                </a:solidFill>
              </a:rPr>
              <a:t>οπισθο</a:t>
            </a:r>
            <a:r>
              <a:rPr kumimoji="0" lang="el-GR" sz="1600" b="0" i="0" u="none" strike="noStrike" kern="1200" cap="none" spc="0" normalizeH="0" baseline="0" noProof="0" dirty="0" err="1">
                <a:ln>
                  <a:noFill/>
                </a:ln>
                <a:solidFill>
                  <a:prstClr val="black"/>
                </a:solidFill>
                <a:effectLst/>
                <a:uLnTx/>
                <a:uFillTx/>
                <a:ea typeface="+mn-ea"/>
                <a:cs typeface="+mn-cs"/>
              </a:rPr>
              <a:t>γναθισμός</a:t>
            </a:r>
            <a:r>
              <a:rPr kumimoji="0" lang="el-GR" sz="1600" b="0" i="0" u="none" strike="noStrike" kern="1200" cap="none" spc="0" normalizeH="0" baseline="0" noProof="0" dirty="0">
                <a:ln>
                  <a:noFill/>
                </a:ln>
                <a:solidFill>
                  <a:prstClr val="black"/>
                </a:solidFill>
                <a:effectLst/>
                <a:uLnTx/>
                <a:uFillTx/>
                <a:ea typeface="+mn-ea"/>
                <a:cs typeface="+mn-cs"/>
              </a:rPr>
              <a:t> άνω και κάτω γνάθου</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600" dirty="0">
                <a:solidFill>
                  <a:prstClr val="black"/>
                </a:solidFill>
              </a:rPr>
              <a:t>αυξημένη χειλική απόκλιση των άνω προσθίων</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l-GR" sz="1600" dirty="0">
              <a:solidFill>
                <a:prstClr val="black"/>
              </a:solidFill>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l-GR" sz="1600" dirty="0">
              <a:solidFill>
                <a:prstClr val="black"/>
              </a:solidFill>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l-GR" sz="1600" dirty="0">
              <a:solidFill>
                <a:prstClr val="black"/>
              </a:solidFill>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1600" b="0" i="0" u="none" strike="noStrike" kern="1200" cap="none" spc="0" normalizeH="0" baseline="0" noProof="0" dirty="0">
              <a:ln>
                <a:noFill/>
              </a:ln>
              <a:solidFill>
                <a:prstClr val="black"/>
              </a:solidFill>
              <a:effectLst/>
              <a:uLnTx/>
              <a:uFillTx/>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uLnTx/>
              <a:uFillTx/>
              <a:ea typeface="+mn-ea"/>
              <a:cs typeface="+mn-cs"/>
            </a:endParaRPr>
          </a:p>
        </p:txBody>
      </p:sp>
      <p:sp>
        <p:nvSpPr>
          <p:cNvPr id="4" name="Parallelogram 3">
            <a:extLst>
              <a:ext uri="{FF2B5EF4-FFF2-40B4-BE49-F238E27FC236}">
                <a16:creationId xmlns="" xmlns:a16="http://schemas.microsoft.com/office/drawing/2014/main" id="{B524C49D-8373-4C44-8D84-28B231A4C727}"/>
              </a:ext>
            </a:extLst>
          </p:cNvPr>
          <p:cNvSpPr/>
          <p:nvPr/>
        </p:nvSpPr>
        <p:spPr>
          <a:xfrm>
            <a:off x="5407032" y="2562692"/>
            <a:ext cx="1824191" cy="601737"/>
          </a:xfrm>
          <a:prstGeom prst="parallelogram">
            <a:avLst/>
          </a:prstGeom>
          <a:solidFill>
            <a:srgbClr val="FF0000">
              <a:alpha val="4000"/>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x-none" dirty="0"/>
          </a:p>
        </p:txBody>
      </p:sp>
      <p:sp>
        <p:nvSpPr>
          <p:cNvPr id="5" name="TextBox 4">
            <a:extLst>
              <a:ext uri="{FF2B5EF4-FFF2-40B4-BE49-F238E27FC236}">
                <a16:creationId xmlns="" xmlns:a16="http://schemas.microsoft.com/office/drawing/2014/main" id="{66425D08-8320-064F-8D45-3C8E9A486DAF}"/>
              </a:ext>
            </a:extLst>
          </p:cNvPr>
          <p:cNvSpPr txBox="1"/>
          <p:nvPr/>
        </p:nvSpPr>
        <p:spPr>
          <a:xfrm>
            <a:off x="6277663" y="2564265"/>
            <a:ext cx="455574" cy="600164"/>
          </a:xfrm>
          <a:prstGeom prst="rect">
            <a:avLst/>
          </a:prstGeom>
          <a:noFill/>
        </p:spPr>
        <p:txBody>
          <a:bodyPr wrap="none" rtlCol="0">
            <a:spAutoFit/>
          </a:bodyPr>
          <a:lstStyle/>
          <a:p>
            <a:r>
              <a:rPr lang="en-US" sz="1100" dirty="0"/>
              <a:t>SNA</a:t>
            </a:r>
          </a:p>
          <a:p>
            <a:r>
              <a:rPr lang="en-US" sz="1100" dirty="0"/>
              <a:t>SNB</a:t>
            </a:r>
          </a:p>
          <a:p>
            <a:r>
              <a:rPr lang="en-US" sz="1100" dirty="0"/>
              <a:t>ANB</a:t>
            </a:r>
            <a:endParaRPr lang="x-none" sz="1100" dirty="0"/>
          </a:p>
        </p:txBody>
      </p:sp>
    </p:spTree>
    <p:extLst>
      <p:ext uri="{BB962C8B-B14F-4D97-AF65-F5344CB8AC3E}">
        <p14:creationId xmlns="" xmlns:p14="http://schemas.microsoft.com/office/powerpoint/2010/main" val="145487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81D402D-7941-2946-A0A0-0C8F48184192}"/>
              </a:ext>
            </a:extLst>
          </p:cNvPr>
          <p:cNvSpPr txBox="1"/>
          <p:nvPr/>
        </p:nvSpPr>
        <p:spPr>
          <a:xfrm>
            <a:off x="5727032" y="517358"/>
            <a:ext cx="845616" cy="369332"/>
          </a:xfrm>
          <a:prstGeom prst="rect">
            <a:avLst/>
          </a:prstGeom>
          <a:noFill/>
        </p:spPr>
        <p:txBody>
          <a:bodyPr wrap="none" rtlCol="0">
            <a:spAutoFit/>
          </a:bodyPr>
          <a:lstStyle/>
          <a:p>
            <a:r>
              <a:rPr lang="el-GR" dirty="0"/>
              <a:t>ΙΙ Τάξη </a:t>
            </a:r>
            <a:endParaRPr lang="x-none" dirty="0"/>
          </a:p>
        </p:txBody>
      </p:sp>
      <p:sp>
        <p:nvSpPr>
          <p:cNvPr id="3" name="TextBox 2">
            <a:extLst>
              <a:ext uri="{FF2B5EF4-FFF2-40B4-BE49-F238E27FC236}">
                <a16:creationId xmlns="" xmlns:a16="http://schemas.microsoft.com/office/drawing/2014/main" id="{85E1A17F-A14A-7148-B996-1AFF009D393D}"/>
              </a:ext>
            </a:extLst>
          </p:cNvPr>
          <p:cNvSpPr txBox="1"/>
          <p:nvPr/>
        </p:nvSpPr>
        <p:spPr>
          <a:xfrm>
            <a:off x="4822190" y="1064795"/>
            <a:ext cx="2563651" cy="369332"/>
          </a:xfrm>
          <a:prstGeom prst="rect">
            <a:avLst/>
          </a:prstGeom>
          <a:noFill/>
        </p:spPr>
        <p:txBody>
          <a:bodyPr wrap="none" rtlCol="0">
            <a:spAutoFit/>
          </a:bodyPr>
          <a:lstStyle/>
          <a:p>
            <a:r>
              <a:rPr lang="el-GR"/>
              <a:t>Αισθητικά  </a:t>
            </a:r>
            <a:r>
              <a:rPr lang="el-GR"/>
              <a:t>προβλήματα </a:t>
            </a:r>
            <a:endParaRPr lang="el-GR"/>
          </a:p>
        </p:txBody>
      </p:sp>
      <p:sp>
        <p:nvSpPr>
          <p:cNvPr id="6" name="TextBox 5">
            <a:extLst>
              <a:ext uri="{FF2B5EF4-FFF2-40B4-BE49-F238E27FC236}">
                <a16:creationId xmlns="" xmlns:a16="http://schemas.microsoft.com/office/drawing/2014/main" id="{976C453B-071E-2547-9A12-8C158DC432DA}"/>
              </a:ext>
            </a:extLst>
          </p:cNvPr>
          <p:cNvSpPr txBox="1"/>
          <p:nvPr/>
        </p:nvSpPr>
        <p:spPr>
          <a:xfrm>
            <a:off x="2597727" y="1724890"/>
            <a:ext cx="9181408" cy="4278094"/>
          </a:xfrm>
          <a:prstGeom prst="rect">
            <a:avLst/>
          </a:prstGeom>
          <a:noFill/>
        </p:spPr>
        <p:txBody>
          <a:bodyPr wrap="square" rtlCol="0">
            <a:spAutoFit/>
          </a:bodyPr>
          <a:lstStyle/>
          <a:p>
            <a:r>
              <a:rPr lang="el-GR" sz="1600"/>
              <a:t/>
            </a:r>
            <a:br>
              <a:rPr lang="el-GR" sz="1600"/>
            </a:br>
            <a:endParaRPr lang="el-GR" sz="1600"/>
          </a:p>
          <a:p>
            <a:r>
              <a:rPr lang="el-GR" sz="1600"/>
              <a:t>Ένας λόγος για τη θεραπεία ασθενών με σύγκλειση ΙΙ Τάξης είναι η βελτίωση των αισθητικών προβλημάτων</a:t>
            </a:r>
            <a:r>
              <a:rPr lang="el-GR" sz="1600"/>
              <a:t>. </a:t>
            </a:r>
            <a:endParaRPr lang="el-GR" sz="1600" smtClean="0"/>
          </a:p>
          <a:p>
            <a:endParaRPr lang="el-GR" sz="1600" smtClean="0"/>
          </a:p>
          <a:p>
            <a:r>
              <a:rPr lang="el-GR" sz="1600" smtClean="0"/>
              <a:t>Εκτός </a:t>
            </a:r>
            <a:r>
              <a:rPr lang="el-GR" sz="1600"/>
              <a:t>των αισθητικών προβλημάτων που προκύπτουν από την αυξημένη οριζόντια ή κατακόρυφη πρόταξη που συχνά συνοδεύονται και από άλλες οδοντικές αποκλίσεις (στροφές, συνωστισμός κ.α.)</a:t>
            </a:r>
          </a:p>
          <a:p>
            <a:endParaRPr lang="el-GR" sz="1600"/>
          </a:p>
          <a:p>
            <a:r>
              <a:rPr lang="el-GR" sz="1600"/>
              <a:t>η </a:t>
            </a:r>
            <a:r>
              <a:rPr lang="el-GR" sz="1600">
                <a:solidFill>
                  <a:srgbClr val="FF0000"/>
                </a:solidFill>
              </a:rPr>
              <a:t>κυρτή κατατομή </a:t>
            </a:r>
            <a:r>
              <a:rPr lang="el-GR" sz="1600"/>
              <a:t>του προσώπου και η </a:t>
            </a:r>
            <a:r>
              <a:rPr lang="el-GR" sz="1600">
                <a:solidFill>
                  <a:srgbClr val="FF0000"/>
                </a:solidFill>
              </a:rPr>
              <a:t>οπίσθια</a:t>
            </a:r>
            <a:r>
              <a:rPr lang="el-GR" sz="1600"/>
              <a:t> θέση του πώγωνα, χαρακτηριστικά της ΙΙ Τάξης, προβληματίζουν έντονα τους οδοντιάτρους. </a:t>
            </a:r>
          </a:p>
          <a:p>
            <a:endParaRPr lang="el-GR" sz="1600"/>
          </a:p>
          <a:p>
            <a:r>
              <a:rPr lang="el-GR" sz="1600"/>
              <a:t> Η κυρτή κατατομή προσώπου θεωρείται λιγότερο αρεστή, αισθητικά, σε σχέση με την ευθεία κατατομή. </a:t>
            </a:r>
          </a:p>
          <a:p>
            <a:endParaRPr lang="el-GR" sz="1600"/>
          </a:p>
          <a:p>
            <a:r>
              <a:rPr lang="el-GR" sz="1600"/>
              <a:t>Οδοντίατροι και κοινή γνώμη συμφωνούν ότι η ευθεία κατατομή σε ένα πρόσωπο λιγότερο οπισθογναθικό αυξάνει την ελκυστικότητα.</a:t>
            </a:r>
          </a:p>
          <a:p>
            <a:endParaRPr lang="el-GR" sz="1600"/>
          </a:p>
        </p:txBody>
      </p:sp>
      <p:sp>
        <p:nvSpPr>
          <p:cNvPr id="10" name="Rectangle 9">
            <a:extLst>
              <a:ext uri="{FF2B5EF4-FFF2-40B4-BE49-F238E27FC236}">
                <a16:creationId xmlns="" xmlns:a16="http://schemas.microsoft.com/office/drawing/2014/main" id="{DD309515-67C2-0A48-BDB5-084540FAEF46}"/>
              </a:ext>
            </a:extLst>
          </p:cNvPr>
          <p:cNvSpPr/>
          <p:nvPr/>
        </p:nvSpPr>
        <p:spPr>
          <a:xfrm>
            <a:off x="1762298" y="5724619"/>
            <a:ext cx="8981902" cy="923330"/>
          </a:xfrm>
          <a:prstGeom prst="rect">
            <a:avLst/>
          </a:prstGeom>
        </p:spPr>
        <p:txBody>
          <a:bodyPr wrap="square">
            <a:spAutoFit/>
          </a:bodyPr>
          <a:lstStyle/>
          <a:p>
            <a:r>
              <a:rPr lang="en-GB" sz="900" dirty="0">
                <a:latin typeface="Calibri" panose="020F0502020204030204" pitchFamily="34" charset="0"/>
              </a:rPr>
              <a:t/>
            </a:r>
            <a:br>
              <a:rPr lang="en-GB" sz="900" dirty="0">
                <a:latin typeface="Calibri" panose="020F0502020204030204" pitchFamily="34" charset="0"/>
              </a:rPr>
            </a:br>
            <a:endParaRPr lang="en-GB" sz="900" dirty="0">
              <a:latin typeface="Calibri" panose="020F0502020204030204" pitchFamily="34" charset="0"/>
            </a:endParaRPr>
          </a:p>
          <a:p>
            <a:pPr marL="171450" indent="-171450" algn="just">
              <a:buFont typeface="Arial" panose="020B0604020202020204" pitchFamily="34" charset="0"/>
              <a:buChar char="•"/>
            </a:pPr>
            <a:r>
              <a:rPr lang="en-GB" sz="900" dirty="0">
                <a:solidFill>
                  <a:srgbClr val="221E1F"/>
                </a:solidFill>
                <a:latin typeface="Calibri" panose="020F0502020204030204" pitchFamily="34" charset="0"/>
              </a:rPr>
              <a:t>Czarnecki ST, Nanda RS, Currier GF. Perceptions of a balanced facial profile. Am J </a:t>
            </a:r>
            <a:r>
              <a:rPr lang="en-GB" sz="900" dirty="0" err="1">
                <a:solidFill>
                  <a:srgbClr val="221E1F"/>
                </a:solidFill>
                <a:latin typeface="Calibri" panose="020F0502020204030204" pitchFamily="34" charset="0"/>
              </a:rPr>
              <a:t>Orthod</a:t>
            </a:r>
            <a:r>
              <a:rPr lang="en-GB" sz="900" dirty="0">
                <a:solidFill>
                  <a:srgbClr val="221E1F"/>
                </a:solidFill>
                <a:latin typeface="Calibri" panose="020F0502020204030204" pitchFamily="34" charset="0"/>
              </a:rPr>
              <a:t> </a:t>
            </a:r>
            <a:r>
              <a:rPr lang="en-GB" sz="900" dirty="0" err="1">
                <a:solidFill>
                  <a:srgbClr val="221E1F"/>
                </a:solidFill>
                <a:latin typeface="Calibri" panose="020F0502020204030204" pitchFamily="34" charset="0"/>
              </a:rPr>
              <a:t>Dentofac</a:t>
            </a:r>
            <a:r>
              <a:rPr lang="en-GB" sz="900" dirty="0">
                <a:solidFill>
                  <a:srgbClr val="221E1F"/>
                </a:solidFill>
                <a:latin typeface="Calibri" panose="020F0502020204030204" pitchFamily="34" charset="0"/>
              </a:rPr>
              <a:t> </a:t>
            </a:r>
            <a:r>
              <a:rPr lang="en-GB" sz="900" dirty="0" err="1">
                <a:solidFill>
                  <a:srgbClr val="221E1F"/>
                </a:solidFill>
                <a:latin typeface="Calibri" panose="020F0502020204030204" pitchFamily="34" charset="0"/>
              </a:rPr>
              <a:t>Orthop</a:t>
            </a:r>
            <a:r>
              <a:rPr lang="en-GB" sz="900" dirty="0">
                <a:solidFill>
                  <a:srgbClr val="221E1F"/>
                </a:solidFill>
                <a:latin typeface="Calibri" panose="020F0502020204030204" pitchFamily="34" charset="0"/>
              </a:rPr>
              <a:t> 1993; 104(2): 180–187. </a:t>
            </a:r>
          </a:p>
          <a:p>
            <a:pPr marL="171450" indent="-171450" algn="just">
              <a:buFont typeface="Arial" panose="020B0604020202020204" pitchFamily="34" charset="0"/>
              <a:buChar char="•"/>
            </a:pPr>
            <a:r>
              <a:rPr lang="en-GB" sz="900" dirty="0" err="1">
                <a:solidFill>
                  <a:srgbClr val="221E1F"/>
                </a:solidFill>
                <a:latin typeface="Calibri" panose="020F0502020204030204" pitchFamily="34" charset="0"/>
              </a:rPr>
              <a:t>Michiels</a:t>
            </a:r>
            <a:r>
              <a:rPr lang="en-GB" sz="900" dirty="0">
                <a:solidFill>
                  <a:srgbClr val="221E1F"/>
                </a:solidFill>
                <a:latin typeface="Calibri" panose="020F0502020204030204" pitchFamily="34" charset="0"/>
              </a:rPr>
              <a:t> G, Sather AH. Determinants of facial attractiveness in a sample of white women. Int J Adult </a:t>
            </a:r>
            <a:r>
              <a:rPr lang="en-GB" sz="900" dirty="0" err="1">
                <a:solidFill>
                  <a:srgbClr val="221E1F"/>
                </a:solidFill>
                <a:latin typeface="Calibri" panose="020F0502020204030204" pitchFamily="34" charset="0"/>
              </a:rPr>
              <a:t>Orthod</a:t>
            </a:r>
            <a:r>
              <a:rPr lang="en-GB" sz="900" dirty="0">
                <a:solidFill>
                  <a:srgbClr val="221E1F"/>
                </a:solidFill>
                <a:latin typeface="Calibri" panose="020F0502020204030204" pitchFamily="34" charset="0"/>
              </a:rPr>
              <a:t> Orthognathic </a:t>
            </a:r>
            <a:r>
              <a:rPr lang="en-GB" sz="900" dirty="0" err="1">
                <a:solidFill>
                  <a:srgbClr val="221E1F"/>
                </a:solidFill>
                <a:latin typeface="Calibri" panose="020F0502020204030204" pitchFamily="34" charset="0"/>
              </a:rPr>
              <a:t>Surg</a:t>
            </a:r>
            <a:r>
              <a:rPr lang="en-GB" sz="900" dirty="0">
                <a:solidFill>
                  <a:srgbClr val="221E1F"/>
                </a:solidFill>
                <a:latin typeface="Calibri" panose="020F0502020204030204" pitchFamily="34" charset="0"/>
              </a:rPr>
              <a:t> 1994; 9(2): 95–103.</a:t>
            </a:r>
            <a:endParaRPr lang="el-GR" sz="900" dirty="0">
              <a:solidFill>
                <a:srgbClr val="221E1F"/>
              </a:solidFill>
              <a:latin typeface="Calibri" panose="020F0502020204030204" pitchFamily="34" charset="0"/>
            </a:endParaRPr>
          </a:p>
          <a:p>
            <a:pPr marL="171450" indent="-171450" algn="just">
              <a:buFont typeface="Arial" panose="020B0604020202020204" pitchFamily="34" charset="0"/>
              <a:buChar char="•"/>
            </a:pPr>
            <a:r>
              <a:rPr lang="en-GB" sz="900" dirty="0">
                <a:solidFill>
                  <a:srgbClr val="221E1F"/>
                </a:solidFill>
                <a:latin typeface="Calibri" panose="020F0502020204030204" pitchFamily="34" charset="0"/>
              </a:rPr>
              <a:t>Maple JR, </a:t>
            </a:r>
            <a:r>
              <a:rPr lang="en-GB" sz="900" dirty="0" err="1">
                <a:solidFill>
                  <a:srgbClr val="221E1F"/>
                </a:solidFill>
                <a:latin typeface="Calibri" panose="020F0502020204030204" pitchFamily="34" charset="0"/>
              </a:rPr>
              <a:t>Vig</a:t>
            </a:r>
            <a:r>
              <a:rPr lang="en-GB" sz="900" dirty="0">
                <a:solidFill>
                  <a:srgbClr val="221E1F"/>
                </a:solidFill>
                <a:latin typeface="Calibri" panose="020F0502020204030204" pitchFamily="34" charset="0"/>
              </a:rPr>
              <a:t> KW, Beck FM, et al. A comparison of providers’ and consumers’ perceptions of facial-profile attractiveness. Am J </a:t>
            </a:r>
            <a:r>
              <a:rPr lang="en-GB" sz="900" dirty="0" err="1">
                <a:solidFill>
                  <a:srgbClr val="221E1F"/>
                </a:solidFill>
                <a:latin typeface="Calibri" panose="020F0502020204030204" pitchFamily="34" charset="0"/>
              </a:rPr>
              <a:t>Orthod</a:t>
            </a:r>
            <a:r>
              <a:rPr lang="en-GB" sz="900" dirty="0">
                <a:solidFill>
                  <a:srgbClr val="221E1F"/>
                </a:solidFill>
                <a:latin typeface="Calibri" panose="020F0502020204030204" pitchFamily="34" charset="0"/>
              </a:rPr>
              <a:t> Dentofacial </a:t>
            </a:r>
            <a:r>
              <a:rPr lang="en-GB" sz="900" dirty="0" err="1">
                <a:solidFill>
                  <a:srgbClr val="221E1F"/>
                </a:solidFill>
                <a:latin typeface="Calibri" panose="020F0502020204030204" pitchFamily="34" charset="0"/>
              </a:rPr>
              <a:t>Orthop</a:t>
            </a:r>
            <a:r>
              <a:rPr lang="en-GB" sz="900" dirty="0">
                <a:solidFill>
                  <a:srgbClr val="221E1F"/>
                </a:solidFill>
                <a:latin typeface="Calibri" panose="020F0502020204030204" pitchFamily="34" charset="0"/>
              </a:rPr>
              <a:t> 2005; 128(6): 690–696. </a:t>
            </a:r>
          </a:p>
          <a:p>
            <a:pPr algn="just"/>
            <a:endParaRPr lang="en-GB" sz="900" dirty="0">
              <a:solidFill>
                <a:srgbClr val="221E1F"/>
              </a:solidFill>
              <a:effectLst/>
              <a:latin typeface="Calibri" panose="020F0502020204030204" pitchFamily="34" charset="0"/>
            </a:endParaRPr>
          </a:p>
        </p:txBody>
      </p:sp>
      <p:pic>
        <p:nvPicPr>
          <p:cNvPr id="8" name="Picture 7" descr="Untitled-3.jpg"/>
          <p:cNvPicPr>
            <a:picLocks noChangeAspect="1"/>
          </p:cNvPicPr>
          <p:nvPr/>
        </p:nvPicPr>
        <p:blipFill>
          <a:blip r:embed="rId2" cstate="email"/>
          <a:stretch>
            <a:fillRect/>
          </a:stretch>
        </p:blipFill>
        <p:spPr>
          <a:xfrm>
            <a:off x="0" y="0"/>
            <a:ext cx="1771650" cy="6858000"/>
          </a:xfrm>
          <a:prstGeom prst="rect">
            <a:avLst/>
          </a:prstGeom>
        </p:spPr>
      </p:pic>
    </p:spTree>
    <p:extLst>
      <p:ext uri="{BB962C8B-B14F-4D97-AF65-F5344CB8AC3E}">
        <p14:creationId xmlns="" xmlns:p14="http://schemas.microsoft.com/office/powerpoint/2010/main" val="3402476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Untitled-3.jpg"/>
          <p:cNvPicPr>
            <a:picLocks noChangeAspect="1"/>
          </p:cNvPicPr>
          <p:nvPr/>
        </p:nvPicPr>
        <p:blipFill>
          <a:blip r:embed="rId2" cstate="email"/>
          <a:stretch>
            <a:fillRect/>
          </a:stretch>
        </p:blipFill>
        <p:spPr>
          <a:xfrm>
            <a:off x="0" y="364236"/>
            <a:ext cx="5156200" cy="6108700"/>
          </a:xfrm>
          <a:prstGeom prst="rect">
            <a:avLst/>
          </a:prstGeom>
        </p:spPr>
      </p:pic>
      <p:sp>
        <p:nvSpPr>
          <p:cNvPr id="9" name="Freeform 8">
            <a:extLst>
              <a:ext uri="{FF2B5EF4-FFF2-40B4-BE49-F238E27FC236}">
                <a16:creationId xmlns="" xmlns:a16="http://schemas.microsoft.com/office/drawing/2014/main" id="{EF2943FA-FA82-DD48-8BE4-0BA8802A1D8B}"/>
              </a:ext>
            </a:extLst>
          </p:cNvPr>
          <p:cNvSpPr/>
          <p:nvPr/>
        </p:nvSpPr>
        <p:spPr>
          <a:xfrm>
            <a:off x="4141644" y="5313961"/>
            <a:ext cx="321122" cy="371083"/>
          </a:xfrm>
          <a:custGeom>
            <a:avLst/>
            <a:gdLst>
              <a:gd name="connsiteX0" fmla="*/ 263302 w 321122"/>
              <a:gd name="connsiteY0" fmla="*/ 22970 h 371083"/>
              <a:gd name="connsiteX1" fmla="*/ 162191 w 321122"/>
              <a:gd name="connsiteY1" fmla="*/ 36158 h 371083"/>
              <a:gd name="connsiteX2" fmla="*/ 157794 w 321122"/>
              <a:gd name="connsiteY2" fmla="*/ 110893 h 371083"/>
              <a:gd name="connsiteX3" fmla="*/ 83060 w 321122"/>
              <a:gd name="connsiteY3" fmla="*/ 207608 h 371083"/>
              <a:gd name="connsiteX4" fmla="*/ 39098 w 321122"/>
              <a:gd name="connsiteY4" fmla="*/ 286739 h 371083"/>
              <a:gd name="connsiteX5" fmla="*/ 17118 w 321122"/>
              <a:gd name="connsiteY5" fmla="*/ 339493 h 371083"/>
              <a:gd name="connsiteX6" fmla="*/ 307264 w 321122"/>
              <a:gd name="connsiteY6" fmla="*/ 348285 h 371083"/>
              <a:gd name="connsiteX7" fmla="*/ 263302 w 321122"/>
              <a:gd name="connsiteY7" fmla="*/ 22970 h 37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122" h="371083">
                <a:moveTo>
                  <a:pt x="263302" y="22970"/>
                </a:moveTo>
                <a:cubicBezTo>
                  <a:pt x="239123" y="-29051"/>
                  <a:pt x="179776" y="21504"/>
                  <a:pt x="162191" y="36158"/>
                </a:cubicBezTo>
                <a:cubicBezTo>
                  <a:pt x="144606" y="50812"/>
                  <a:pt x="170982" y="82318"/>
                  <a:pt x="157794" y="110893"/>
                </a:cubicBezTo>
                <a:cubicBezTo>
                  <a:pt x="144606" y="139468"/>
                  <a:pt x="102843" y="178300"/>
                  <a:pt x="83060" y="207608"/>
                </a:cubicBezTo>
                <a:cubicBezTo>
                  <a:pt x="63277" y="236916"/>
                  <a:pt x="50088" y="264758"/>
                  <a:pt x="39098" y="286739"/>
                </a:cubicBezTo>
                <a:cubicBezTo>
                  <a:pt x="28108" y="308720"/>
                  <a:pt x="-27576" y="329235"/>
                  <a:pt x="17118" y="339493"/>
                </a:cubicBezTo>
                <a:cubicBezTo>
                  <a:pt x="61812" y="349751"/>
                  <a:pt x="266233" y="399573"/>
                  <a:pt x="307264" y="348285"/>
                </a:cubicBezTo>
                <a:cubicBezTo>
                  <a:pt x="348295" y="296997"/>
                  <a:pt x="287481" y="74991"/>
                  <a:pt x="263302" y="229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Freeform 10">
            <a:extLst>
              <a:ext uri="{FF2B5EF4-FFF2-40B4-BE49-F238E27FC236}">
                <a16:creationId xmlns="" xmlns:a16="http://schemas.microsoft.com/office/drawing/2014/main" id="{E5906FCE-F545-3D46-97D0-D1D10E8D8CE3}"/>
              </a:ext>
            </a:extLst>
          </p:cNvPr>
          <p:cNvSpPr/>
          <p:nvPr/>
        </p:nvSpPr>
        <p:spPr>
          <a:xfrm>
            <a:off x="4386125" y="5224769"/>
            <a:ext cx="43068" cy="137808"/>
          </a:xfrm>
          <a:custGeom>
            <a:avLst/>
            <a:gdLst>
              <a:gd name="connsiteX0" fmla="*/ 11250 w 43068"/>
              <a:gd name="connsiteY0" fmla="*/ 137806 h 137808"/>
              <a:gd name="connsiteX1" fmla="*/ 1725 w 43068"/>
              <a:gd name="connsiteY1" fmla="*/ 17156 h 137808"/>
              <a:gd name="connsiteX2" fmla="*/ 43000 w 43068"/>
              <a:gd name="connsiteY2" fmla="*/ 13981 h 137808"/>
              <a:gd name="connsiteX3" fmla="*/ 11250 w 43068"/>
              <a:gd name="connsiteY3" fmla="*/ 137806 h 137808"/>
            </a:gdLst>
            <a:ahLst/>
            <a:cxnLst>
              <a:cxn ang="0">
                <a:pos x="connsiteX0" y="connsiteY0"/>
              </a:cxn>
              <a:cxn ang="0">
                <a:pos x="connsiteX1" y="connsiteY1"/>
              </a:cxn>
              <a:cxn ang="0">
                <a:pos x="connsiteX2" y="connsiteY2"/>
              </a:cxn>
              <a:cxn ang="0">
                <a:pos x="connsiteX3" y="connsiteY3"/>
              </a:cxn>
            </a:cxnLst>
            <a:rect l="l" t="t" r="r" b="b"/>
            <a:pathLst>
              <a:path w="43068" h="137808">
                <a:moveTo>
                  <a:pt x="11250" y="137806"/>
                </a:moveTo>
                <a:cubicBezTo>
                  <a:pt x="4371" y="138335"/>
                  <a:pt x="-3567" y="37793"/>
                  <a:pt x="1725" y="17156"/>
                </a:cubicBezTo>
                <a:cubicBezTo>
                  <a:pt x="7017" y="-3481"/>
                  <a:pt x="41413" y="-6656"/>
                  <a:pt x="43000" y="13981"/>
                </a:cubicBezTo>
                <a:cubicBezTo>
                  <a:pt x="44587" y="34618"/>
                  <a:pt x="18129" y="137277"/>
                  <a:pt x="11250" y="1378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Freeform 12">
            <a:extLst>
              <a:ext uri="{FF2B5EF4-FFF2-40B4-BE49-F238E27FC236}">
                <a16:creationId xmlns="" xmlns:a16="http://schemas.microsoft.com/office/drawing/2014/main" id="{36D1BEE7-BFFA-3643-A369-D481BA1019D4}"/>
              </a:ext>
            </a:extLst>
          </p:cNvPr>
          <p:cNvSpPr/>
          <p:nvPr/>
        </p:nvSpPr>
        <p:spPr>
          <a:xfrm>
            <a:off x="4197917" y="5336352"/>
            <a:ext cx="128847" cy="257664"/>
          </a:xfrm>
          <a:custGeom>
            <a:avLst/>
            <a:gdLst>
              <a:gd name="connsiteX0" fmla="*/ 12133 w 128847"/>
              <a:gd name="connsiteY0" fmla="*/ 207198 h 257664"/>
              <a:gd name="connsiteX1" fmla="*/ 18483 w 128847"/>
              <a:gd name="connsiteY1" fmla="*/ 38923 h 257664"/>
              <a:gd name="connsiteX2" fmla="*/ 5783 w 128847"/>
              <a:gd name="connsiteY2" fmla="*/ 19873 h 257664"/>
              <a:gd name="connsiteX3" fmla="*/ 126433 w 128847"/>
              <a:gd name="connsiteY3" fmla="*/ 16698 h 257664"/>
              <a:gd name="connsiteX4" fmla="*/ 81983 w 128847"/>
              <a:gd name="connsiteY4" fmla="*/ 245298 h 257664"/>
              <a:gd name="connsiteX5" fmla="*/ 12133 w 128847"/>
              <a:gd name="connsiteY5" fmla="*/ 207198 h 2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847" h="257664">
                <a:moveTo>
                  <a:pt x="12133" y="207198"/>
                </a:moveTo>
                <a:cubicBezTo>
                  <a:pt x="1550" y="172802"/>
                  <a:pt x="19541" y="70144"/>
                  <a:pt x="18483" y="38923"/>
                </a:cubicBezTo>
                <a:cubicBezTo>
                  <a:pt x="17425" y="7702"/>
                  <a:pt x="-12209" y="23577"/>
                  <a:pt x="5783" y="19873"/>
                </a:cubicBezTo>
                <a:cubicBezTo>
                  <a:pt x="23775" y="16169"/>
                  <a:pt x="113733" y="-20873"/>
                  <a:pt x="126433" y="16698"/>
                </a:cubicBezTo>
                <a:cubicBezTo>
                  <a:pt x="139133" y="54269"/>
                  <a:pt x="98387" y="213548"/>
                  <a:pt x="81983" y="245298"/>
                </a:cubicBezTo>
                <a:cubicBezTo>
                  <a:pt x="65579" y="277048"/>
                  <a:pt x="22716" y="241594"/>
                  <a:pt x="12133" y="20719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TextBox 13">
            <a:extLst>
              <a:ext uri="{FF2B5EF4-FFF2-40B4-BE49-F238E27FC236}">
                <a16:creationId xmlns="" xmlns:a16="http://schemas.microsoft.com/office/drawing/2014/main" id="{2A74F1EA-BC27-2344-99EF-B00B5E4B95CC}"/>
              </a:ext>
            </a:extLst>
          </p:cNvPr>
          <p:cNvSpPr txBox="1"/>
          <p:nvPr/>
        </p:nvSpPr>
        <p:spPr>
          <a:xfrm>
            <a:off x="6715354" y="2340864"/>
            <a:ext cx="2077877" cy="646331"/>
          </a:xfrm>
          <a:prstGeom prst="rect">
            <a:avLst/>
          </a:prstGeom>
          <a:noFill/>
        </p:spPr>
        <p:txBody>
          <a:bodyPr wrap="none" rtlCol="0">
            <a:spAutoFit/>
          </a:bodyPr>
          <a:lstStyle/>
          <a:p>
            <a:r>
              <a:rPr lang="el-GR" dirty="0"/>
              <a:t>ΙΙ Τάξη</a:t>
            </a:r>
          </a:p>
          <a:p>
            <a:r>
              <a:rPr lang="el-GR" dirty="0"/>
              <a:t>1η &amp; 2η κατηγορία  </a:t>
            </a:r>
            <a:endParaRPr lang="x-none" dirty="0"/>
          </a:p>
        </p:txBody>
      </p:sp>
      <p:pic>
        <p:nvPicPr>
          <p:cNvPr id="15" name="Picture 14">
            <a:extLst>
              <a:ext uri="{FF2B5EF4-FFF2-40B4-BE49-F238E27FC236}">
                <a16:creationId xmlns="" xmlns:a16="http://schemas.microsoft.com/office/drawing/2014/main" id="{06C83CA9-8785-AE4E-B4EE-847DDA606120}"/>
              </a:ext>
            </a:extLst>
          </p:cNvPr>
          <p:cNvPicPr>
            <a:picLocks noChangeAspect="1"/>
          </p:cNvPicPr>
          <p:nvPr/>
        </p:nvPicPr>
        <p:blipFill rotWithShape="1">
          <a:blip r:embed="rId3" cstate="email">
            <a:alphaModFix/>
          </a:blip>
          <a:srcRect/>
          <a:stretch/>
        </p:blipFill>
        <p:spPr>
          <a:xfrm flipH="1">
            <a:off x="6715354" y="3068983"/>
            <a:ext cx="2795711" cy="1407300"/>
          </a:xfrm>
          <a:prstGeom prst="rect">
            <a:avLst/>
          </a:prstGeom>
        </p:spPr>
      </p:pic>
    </p:spTree>
    <p:extLst>
      <p:ext uri="{BB962C8B-B14F-4D97-AF65-F5344CB8AC3E}">
        <p14:creationId xmlns="" xmlns:p14="http://schemas.microsoft.com/office/powerpoint/2010/main" val="17022227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81D402D-7941-2946-A0A0-0C8F48184192}"/>
              </a:ext>
            </a:extLst>
          </p:cNvPr>
          <p:cNvSpPr txBox="1"/>
          <p:nvPr/>
        </p:nvSpPr>
        <p:spPr>
          <a:xfrm>
            <a:off x="5727032" y="517358"/>
            <a:ext cx="845616" cy="369332"/>
          </a:xfrm>
          <a:prstGeom prst="rect">
            <a:avLst/>
          </a:prstGeom>
          <a:noFill/>
        </p:spPr>
        <p:txBody>
          <a:bodyPr wrap="none" rtlCol="0">
            <a:spAutoFit/>
          </a:bodyPr>
          <a:lstStyle/>
          <a:p>
            <a:r>
              <a:rPr lang="el-GR" dirty="0"/>
              <a:t>ΙΙ Τάξη </a:t>
            </a:r>
            <a:endParaRPr lang="x-none" dirty="0"/>
          </a:p>
        </p:txBody>
      </p:sp>
      <p:sp>
        <p:nvSpPr>
          <p:cNvPr id="3" name="TextBox 2">
            <a:extLst>
              <a:ext uri="{FF2B5EF4-FFF2-40B4-BE49-F238E27FC236}">
                <a16:creationId xmlns="" xmlns:a16="http://schemas.microsoft.com/office/drawing/2014/main" id="{85E1A17F-A14A-7148-B996-1AFF009D393D}"/>
              </a:ext>
            </a:extLst>
          </p:cNvPr>
          <p:cNvSpPr txBox="1"/>
          <p:nvPr/>
        </p:nvSpPr>
        <p:spPr>
          <a:xfrm>
            <a:off x="5499006" y="1141809"/>
            <a:ext cx="1530419" cy="646331"/>
          </a:xfrm>
          <a:prstGeom prst="rect">
            <a:avLst/>
          </a:prstGeom>
          <a:noFill/>
        </p:spPr>
        <p:txBody>
          <a:bodyPr wrap="none" rtlCol="0">
            <a:spAutoFit/>
          </a:bodyPr>
          <a:lstStyle/>
          <a:p>
            <a:r>
              <a:rPr lang="el-GR" dirty="0"/>
              <a:t>Λειτουργικά   </a:t>
            </a:r>
          </a:p>
          <a:p>
            <a:r>
              <a:rPr lang="el-GR" dirty="0"/>
              <a:t>προβλήματα </a:t>
            </a:r>
            <a:endParaRPr lang="x-none" dirty="0"/>
          </a:p>
        </p:txBody>
      </p:sp>
      <p:pic>
        <p:nvPicPr>
          <p:cNvPr id="5" name="Picture 4">
            <a:extLst>
              <a:ext uri="{FF2B5EF4-FFF2-40B4-BE49-F238E27FC236}">
                <a16:creationId xmlns="" xmlns:a16="http://schemas.microsoft.com/office/drawing/2014/main" id="{01433305-4FCE-C148-9199-849D353943A4}"/>
              </a:ext>
            </a:extLst>
          </p:cNvPr>
          <p:cNvPicPr>
            <a:picLocks noChangeAspect="1"/>
          </p:cNvPicPr>
          <p:nvPr/>
        </p:nvPicPr>
        <p:blipFill rotWithShape="1">
          <a:blip r:embed="rId3" cstate="email"/>
          <a:srcRect/>
          <a:stretch/>
        </p:blipFill>
        <p:spPr>
          <a:xfrm>
            <a:off x="192542" y="702024"/>
            <a:ext cx="4841930" cy="1855384"/>
          </a:xfrm>
          <a:prstGeom prst="rect">
            <a:avLst/>
          </a:prstGeom>
        </p:spPr>
      </p:pic>
      <p:sp>
        <p:nvSpPr>
          <p:cNvPr id="7" name="Rectangle 6">
            <a:extLst>
              <a:ext uri="{FF2B5EF4-FFF2-40B4-BE49-F238E27FC236}">
                <a16:creationId xmlns="" xmlns:a16="http://schemas.microsoft.com/office/drawing/2014/main" id="{3766C41D-FBCD-4A4D-887E-AD0FE8710D78}"/>
              </a:ext>
            </a:extLst>
          </p:cNvPr>
          <p:cNvSpPr/>
          <p:nvPr/>
        </p:nvSpPr>
        <p:spPr>
          <a:xfrm>
            <a:off x="6675156" y="3429000"/>
            <a:ext cx="5324302" cy="2554545"/>
          </a:xfrm>
          <a:prstGeom prst="rect">
            <a:avLst/>
          </a:prstGeom>
        </p:spPr>
        <p:txBody>
          <a:bodyPr wrap="square">
            <a:spAutoFit/>
          </a:bodyPr>
          <a:lstStyle/>
          <a:p>
            <a:pPr marL="285750" indent="-285750">
              <a:buFont typeface="Arial" panose="020B0604020202020204" pitchFamily="34" charset="0"/>
              <a:buChar char="•"/>
            </a:pPr>
            <a:r>
              <a:rPr lang="el-GR" sz="1600"/>
              <a:t>Σε άτομα ΙΙ Τάξης η μασητική ικανότητα (ικανότητα λειοτρίβησης των τροφών) έχει αναφερθεί </a:t>
            </a:r>
            <a:r>
              <a:rPr lang="el-GR" sz="1600">
                <a:solidFill>
                  <a:srgbClr val="FF0000"/>
                </a:solidFill>
              </a:rPr>
              <a:t>στο 60% του φυσιολογικού. </a:t>
            </a:r>
          </a:p>
          <a:p>
            <a:pPr marL="285750" indent="-285750" algn="just">
              <a:buFont typeface="Arial" panose="020B0604020202020204" pitchFamily="34" charset="0"/>
              <a:buChar char="•"/>
            </a:pPr>
            <a:r>
              <a:rPr lang="el-GR" sz="1600"/>
              <a:t>Το μέγεθος των τεμαχιδίων λειοτριβημένης τροφής σε άτομα ΙΙ Τάξης είναι περίπου </a:t>
            </a:r>
            <a:r>
              <a:rPr lang="el-GR" sz="1600">
                <a:solidFill>
                  <a:srgbClr val="FF0000"/>
                </a:solidFill>
              </a:rPr>
              <a:t>15% μεγαλύτερο </a:t>
            </a:r>
            <a:r>
              <a:rPr lang="el-GR" sz="1600"/>
              <a:t>συγκριτικά με αυτό που παρατηρείται σε άτομα με αρμονική σύγκλειση. </a:t>
            </a:r>
          </a:p>
          <a:p>
            <a:pPr marL="285750" indent="-285750" algn="just">
              <a:buFont typeface="Arial" panose="020B0604020202020204" pitchFamily="34" charset="0"/>
              <a:buChar char="•"/>
            </a:pPr>
            <a:r>
              <a:rPr lang="el-GR" sz="1600"/>
              <a:t>Η περιορισμένη ικανότητα λειοτρίβησης των τροφών έχει συνδεθεί άμεσα με τη μείωση των επιφανειών επαφής που συσχετίζεται με τις ανωμαλίες ΙΙ Τάξης</a:t>
            </a:r>
            <a:r>
              <a:rPr lang="el-GR" sz="1600" smtClean="0"/>
              <a:t>.</a:t>
            </a:r>
            <a:endParaRPr lang="el-GR" sz="1600"/>
          </a:p>
        </p:txBody>
      </p:sp>
      <p:sp>
        <p:nvSpPr>
          <p:cNvPr id="11" name="TextBox 10">
            <a:extLst>
              <a:ext uri="{FF2B5EF4-FFF2-40B4-BE49-F238E27FC236}">
                <a16:creationId xmlns="" xmlns:a16="http://schemas.microsoft.com/office/drawing/2014/main" id="{CABD901B-86B7-B34D-BD23-7C1AEF788098}"/>
              </a:ext>
            </a:extLst>
          </p:cNvPr>
          <p:cNvSpPr txBox="1"/>
          <p:nvPr/>
        </p:nvSpPr>
        <p:spPr>
          <a:xfrm>
            <a:off x="1428149" y="4470906"/>
            <a:ext cx="2957861" cy="369332"/>
          </a:xfrm>
          <a:prstGeom prst="rect">
            <a:avLst/>
          </a:prstGeom>
          <a:noFill/>
          <a:ln>
            <a:solidFill>
              <a:srgbClr val="FF0000"/>
            </a:solidFill>
          </a:ln>
        </p:spPr>
        <p:txBody>
          <a:bodyPr wrap="none" rtlCol="0">
            <a:spAutoFit/>
          </a:bodyPr>
          <a:lstStyle/>
          <a:p>
            <a:r>
              <a:rPr lang="el-GR"/>
              <a:t>μείωση επιφανειών </a:t>
            </a:r>
            <a:r>
              <a:rPr lang="el-GR"/>
              <a:t>επαφής </a:t>
            </a:r>
            <a:endParaRPr lang="el-GR"/>
          </a:p>
        </p:txBody>
      </p:sp>
      <p:sp>
        <p:nvSpPr>
          <p:cNvPr id="12" name="TextBox 11">
            <a:extLst>
              <a:ext uri="{FF2B5EF4-FFF2-40B4-BE49-F238E27FC236}">
                <a16:creationId xmlns="" xmlns:a16="http://schemas.microsoft.com/office/drawing/2014/main" id="{96C51BC9-9F38-9549-B76F-5DE0CB447B35}"/>
              </a:ext>
            </a:extLst>
          </p:cNvPr>
          <p:cNvSpPr txBox="1"/>
          <p:nvPr/>
        </p:nvSpPr>
        <p:spPr>
          <a:xfrm>
            <a:off x="1428149" y="5294322"/>
            <a:ext cx="3232103" cy="369332"/>
          </a:xfrm>
          <a:prstGeom prst="rect">
            <a:avLst/>
          </a:prstGeom>
          <a:noFill/>
          <a:ln>
            <a:solidFill>
              <a:srgbClr val="FF0000"/>
            </a:solidFill>
          </a:ln>
        </p:spPr>
        <p:txBody>
          <a:bodyPr wrap="none" rtlCol="0">
            <a:spAutoFit/>
          </a:bodyPr>
          <a:lstStyle/>
          <a:p>
            <a:r>
              <a:rPr lang="el-GR"/>
              <a:t>μειωμένες μασητικές δυνάμεις </a:t>
            </a:r>
          </a:p>
        </p:txBody>
      </p:sp>
      <p:sp>
        <p:nvSpPr>
          <p:cNvPr id="13" name="TextBox 12">
            <a:extLst>
              <a:ext uri="{FF2B5EF4-FFF2-40B4-BE49-F238E27FC236}">
                <a16:creationId xmlns="" xmlns:a16="http://schemas.microsoft.com/office/drawing/2014/main" id="{0599FB06-891E-D140-8E96-FE1F593703F7}"/>
              </a:ext>
            </a:extLst>
          </p:cNvPr>
          <p:cNvSpPr txBox="1"/>
          <p:nvPr/>
        </p:nvSpPr>
        <p:spPr>
          <a:xfrm>
            <a:off x="407324" y="3580421"/>
            <a:ext cx="5417702" cy="369332"/>
          </a:xfrm>
          <a:prstGeom prst="rect">
            <a:avLst/>
          </a:prstGeom>
          <a:noFill/>
          <a:ln>
            <a:solidFill>
              <a:srgbClr val="FF0000"/>
            </a:solidFill>
          </a:ln>
        </p:spPr>
        <p:txBody>
          <a:bodyPr wrap="none" rtlCol="0">
            <a:spAutoFit/>
          </a:bodyPr>
          <a:lstStyle/>
          <a:p>
            <a:r>
              <a:rPr lang="el-GR"/>
              <a:t>μεταβολή στο πρότυπο κινηματικής της κάτω </a:t>
            </a:r>
            <a:r>
              <a:rPr lang="el-GR"/>
              <a:t>γνάθου </a:t>
            </a:r>
            <a:endParaRPr lang="el-GR"/>
          </a:p>
        </p:txBody>
      </p:sp>
      <p:sp>
        <p:nvSpPr>
          <p:cNvPr id="16" name="Rectangle 15">
            <a:extLst>
              <a:ext uri="{FF2B5EF4-FFF2-40B4-BE49-F238E27FC236}">
                <a16:creationId xmlns="" xmlns:a16="http://schemas.microsoft.com/office/drawing/2014/main" id="{1C016D92-6566-0C43-AF22-472F9954415A}"/>
              </a:ext>
            </a:extLst>
          </p:cNvPr>
          <p:cNvSpPr/>
          <p:nvPr/>
        </p:nvSpPr>
        <p:spPr>
          <a:xfrm>
            <a:off x="691342" y="6100055"/>
            <a:ext cx="11288684" cy="584775"/>
          </a:xfrm>
          <a:prstGeom prst="rect">
            <a:avLst/>
          </a:prstGeom>
        </p:spPr>
        <p:txBody>
          <a:bodyPr wrap="square">
            <a:spAutoFit/>
          </a:bodyPr>
          <a:lstStyle/>
          <a:p>
            <a:endParaRPr lang="en-GB" sz="800" dirty="0">
              <a:latin typeface="Calibri" panose="020F0502020204030204" pitchFamily="34" charset="0"/>
            </a:endParaRPr>
          </a:p>
          <a:p>
            <a:pPr marL="171450" indent="-171450" algn="just">
              <a:buFont typeface="Arial" panose="020B0604020202020204" pitchFamily="34" charset="0"/>
              <a:buChar char="•"/>
            </a:pPr>
            <a:r>
              <a:rPr lang="en-GB" sz="800" dirty="0" err="1">
                <a:solidFill>
                  <a:srgbClr val="000000"/>
                </a:solidFill>
                <a:latin typeface="Calibri" panose="020F0502020204030204" pitchFamily="34" charset="0"/>
              </a:rPr>
              <a:t>Henrikson</a:t>
            </a:r>
            <a:r>
              <a:rPr lang="en-GB" sz="800" dirty="0">
                <a:solidFill>
                  <a:srgbClr val="000000"/>
                </a:solidFill>
                <a:latin typeface="Calibri" panose="020F0502020204030204" pitchFamily="34" charset="0"/>
              </a:rPr>
              <a:t> T, Ekberg EC, </a:t>
            </a:r>
            <a:r>
              <a:rPr lang="en-GB" sz="800" dirty="0" err="1">
                <a:solidFill>
                  <a:srgbClr val="000000"/>
                </a:solidFill>
                <a:latin typeface="Calibri" panose="020F0502020204030204" pitchFamily="34" charset="0"/>
              </a:rPr>
              <a:t>Nilner</a:t>
            </a:r>
            <a:r>
              <a:rPr lang="en-GB" sz="800" dirty="0">
                <a:solidFill>
                  <a:srgbClr val="000000"/>
                </a:solidFill>
                <a:latin typeface="Calibri" panose="020F0502020204030204" pitchFamily="34" charset="0"/>
              </a:rPr>
              <a:t> M. Masticatory efficiency and ability in relation </a:t>
            </a:r>
            <a:r>
              <a:rPr lang="en-GB" sz="800" dirty="0">
                <a:solidFill>
                  <a:srgbClr val="221E1F"/>
                </a:solidFill>
                <a:latin typeface="Calibri" panose="020F0502020204030204" pitchFamily="34" charset="0"/>
              </a:rPr>
              <a:t>to occlusion and mandibular dysfunction in girls. Int J </a:t>
            </a:r>
            <a:r>
              <a:rPr lang="en-GB" sz="800" dirty="0" err="1">
                <a:solidFill>
                  <a:srgbClr val="221E1F"/>
                </a:solidFill>
                <a:latin typeface="Calibri" panose="020F0502020204030204" pitchFamily="34" charset="0"/>
              </a:rPr>
              <a:t>Prosthodont</a:t>
            </a:r>
            <a:r>
              <a:rPr lang="en-GB" sz="800" dirty="0">
                <a:solidFill>
                  <a:srgbClr val="221E1F"/>
                </a:solidFill>
                <a:latin typeface="Calibri" panose="020F0502020204030204" pitchFamily="34" charset="0"/>
              </a:rPr>
              <a:t> 1998; 11(2): 125–132. </a:t>
            </a:r>
          </a:p>
          <a:p>
            <a:pPr marL="171450" indent="-171450" algn="just">
              <a:buFont typeface="Arial" panose="020B0604020202020204" pitchFamily="34" charset="0"/>
              <a:buChar char="•"/>
            </a:pPr>
            <a:r>
              <a:rPr lang="en-GB" sz="800" dirty="0">
                <a:solidFill>
                  <a:srgbClr val="221E1F"/>
                </a:solidFill>
                <a:latin typeface="Calibri" panose="020F0502020204030204" pitchFamily="34" charset="0"/>
              </a:rPr>
              <a:t>English JD, </a:t>
            </a:r>
            <a:r>
              <a:rPr lang="en-GB" sz="800" dirty="0" err="1">
                <a:solidFill>
                  <a:srgbClr val="221E1F"/>
                </a:solidFill>
                <a:latin typeface="Calibri" panose="020F0502020204030204" pitchFamily="34" charset="0"/>
              </a:rPr>
              <a:t>Buschang</a:t>
            </a:r>
            <a:r>
              <a:rPr lang="en-GB" sz="800" dirty="0">
                <a:solidFill>
                  <a:srgbClr val="221E1F"/>
                </a:solidFill>
                <a:latin typeface="Calibri" panose="020F0502020204030204" pitchFamily="34" charset="0"/>
              </a:rPr>
              <a:t> PH, Throckmorton GS. Does malocclusion affect masticatory performance? Angle </a:t>
            </a:r>
            <a:r>
              <a:rPr lang="en-GB" sz="800" dirty="0" err="1">
                <a:solidFill>
                  <a:srgbClr val="221E1F"/>
                </a:solidFill>
                <a:latin typeface="Calibri" panose="020F0502020204030204" pitchFamily="34" charset="0"/>
              </a:rPr>
              <a:t>Orthod</a:t>
            </a:r>
            <a:r>
              <a:rPr lang="en-GB" sz="800" dirty="0">
                <a:solidFill>
                  <a:srgbClr val="221E1F"/>
                </a:solidFill>
                <a:latin typeface="Calibri" panose="020F0502020204030204" pitchFamily="34" charset="0"/>
              </a:rPr>
              <a:t> 2002; 72(1): 21–27. </a:t>
            </a:r>
          </a:p>
          <a:p>
            <a:pPr marL="171450" indent="-171450" algn="just">
              <a:buFont typeface="Arial" panose="020B0604020202020204" pitchFamily="34" charset="0"/>
              <a:buChar char="•"/>
            </a:pPr>
            <a:r>
              <a:rPr lang="en-GB" sz="800" dirty="0">
                <a:solidFill>
                  <a:srgbClr val="221E1F"/>
                </a:solidFill>
                <a:latin typeface="Calibri" panose="020F0502020204030204" pitchFamily="34" charset="0"/>
              </a:rPr>
              <a:t>Owens S, </a:t>
            </a:r>
            <a:r>
              <a:rPr lang="en-GB" sz="800" dirty="0" err="1">
                <a:solidFill>
                  <a:srgbClr val="221E1F"/>
                </a:solidFill>
                <a:latin typeface="Calibri" panose="020F0502020204030204" pitchFamily="34" charset="0"/>
              </a:rPr>
              <a:t>Buschang</a:t>
            </a:r>
            <a:r>
              <a:rPr lang="en-GB" sz="800" dirty="0">
                <a:solidFill>
                  <a:srgbClr val="221E1F"/>
                </a:solidFill>
                <a:latin typeface="Calibri" panose="020F0502020204030204" pitchFamily="34" charset="0"/>
              </a:rPr>
              <a:t> PH, Throckmorton GS, et al. Masticatory performance and areas of occlusal contact and near contact in subjects with normal occlusion and malocclusion. Am J </a:t>
            </a:r>
            <a:r>
              <a:rPr lang="en-GB" sz="800" dirty="0" err="1">
                <a:solidFill>
                  <a:srgbClr val="221E1F"/>
                </a:solidFill>
                <a:latin typeface="Calibri" panose="020F0502020204030204" pitchFamily="34" charset="0"/>
              </a:rPr>
              <a:t>Orthod</a:t>
            </a:r>
            <a:r>
              <a:rPr lang="en-GB" sz="800" dirty="0">
                <a:solidFill>
                  <a:srgbClr val="221E1F"/>
                </a:solidFill>
                <a:latin typeface="Calibri" panose="020F0502020204030204" pitchFamily="34" charset="0"/>
              </a:rPr>
              <a:t> </a:t>
            </a:r>
            <a:r>
              <a:rPr lang="en-GB" sz="800" dirty="0" err="1">
                <a:solidFill>
                  <a:srgbClr val="221E1F"/>
                </a:solidFill>
                <a:latin typeface="Calibri" panose="020F0502020204030204" pitchFamily="34" charset="0"/>
              </a:rPr>
              <a:t>Dentofac</a:t>
            </a:r>
            <a:r>
              <a:rPr lang="en-GB" sz="800" dirty="0">
                <a:solidFill>
                  <a:srgbClr val="221E1F"/>
                </a:solidFill>
                <a:latin typeface="Calibri" panose="020F0502020204030204" pitchFamily="34" charset="0"/>
              </a:rPr>
              <a:t> </a:t>
            </a:r>
            <a:r>
              <a:rPr lang="en-GB" sz="800" dirty="0" err="1">
                <a:solidFill>
                  <a:srgbClr val="221E1F"/>
                </a:solidFill>
                <a:latin typeface="Calibri" panose="020F0502020204030204" pitchFamily="34" charset="0"/>
              </a:rPr>
              <a:t>Orthop</a:t>
            </a:r>
            <a:r>
              <a:rPr lang="en-GB" sz="800" dirty="0">
                <a:solidFill>
                  <a:srgbClr val="221E1F"/>
                </a:solidFill>
                <a:latin typeface="Calibri" panose="020F0502020204030204" pitchFamily="34" charset="0"/>
              </a:rPr>
              <a:t> 2002; 121(6): 602–609. </a:t>
            </a:r>
            <a:endParaRPr lang="en-GB" sz="800" dirty="0">
              <a:solidFill>
                <a:srgbClr val="221E1F"/>
              </a:solidFill>
              <a:effectLst/>
              <a:latin typeface="Calibri" panose="020F0502020204030204" pitchFamily="34" charset="0"/>
            </a:endParaRPr>
          </a:p>
        </p:txBody>
      </p:sp>
      <p:pic>
        <p:nvPicPr>
          <p:cNvPr id="18" name="Picture 17">
            <a:extLst>
              <a:ext uri="{FF2B5EF4-FFF2-40B4-BE49-F238E27FC236}">
                <a16:creationId xmlns="" xmlns:a16="http://schemas.microsoft.com/office/drawing/2014/main" id="{9BB3A035-09F0-2B4D-B1FF-B2AC9809A4CF}"/>
              </a:ext>
            </a:extLst>
          </p:cNvPr>
          <p:cNvPicPr>
            <a:picLocks noChangeAspect="1"/>
          </p:cNvPicPr>
          <p:nvPr/>
        </p:nvPicPr>
        <p:blipFill rotWithShape="1">
          <a:blip r:embed="rId4" cstate="email"/>
          <a:srcRect/>
          <a:stretch/>
        </p:blipFill>
        <p:spPr>
          <a:xfrm>
            <a:off x="7493960" y="702025"/>
            <a:ext cx="4505498" cy="1855384"/>
          </a:xfrm>
          <a:prstGeom prst="rect">
            <a:avLst/>
          </a:prstGeom>
        </p:spPr>
      </p:pic>
      <p:sp>
        <p:nvSpPr>
          <p:cNvPr id="19" name="Down Arrow 18">
            <a:extLst>
              <a:ext uri="{FF2B5EF4-FFF2-40B4-BE49-F238E27FC236}">
                <a16:creationId xmlns="" xmlns:a16="http://schemas.microsoft.com/office/drawing/2014/main" id="{1DC7AFA6-9F1C-7146-AC1C-A937D93C5D39}"/>
              </a:ext>
            </a:extLst>
          </p:cNvPr>
          <p:cNvSpPr/>
          <p:nvPr/>
        </p:nvSpPr>
        <p:spPr>
          <a:xfrm>
            <a:off x="2907079" y="3949753"/>
            <a:ext cx="45719" cy="42036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 name="Down Arrow 20">
            <a:extLst>
              <a:ext uri="{FF2B5EF4-FFF2-40B4-BE49-F238E27FC236}">
                <a16:creationId xmlns="" xmlns:a16="http://schemas.microsoft.com/office/drawing/2014/main" id="{C96E4D20-AED5-0547-945F-C582DF1A62BB}"/>
              </a:ext>
            </a:extLst>
          </p:cNvPr>
          <p:cNvSpPr/>
          <p:nvPr/>
        </p:nvSpPr>
        <p:spPr>
          <a:xfrm>
            <a:off x="2913708" y="4851400"/>
            <a:ext cx="45719" cy="42036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 xmlns:p14="http://schemas.microsoft.com/office/powerpoint/2010/main" val="19531970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B9A0B36E-5AAD-F348-8892-0A35AAE6CF66}"/>
              </a:ext>
            </a:extLst>
          </p:cNvPr>
          <p:cNvSpPr/>
          <p:nvPr/>
        </p:nvSpPr>
        <p:spPr>
          <a:xfrm>
            <a:off x="3047999" y="2690335"/>
            <a:ext cx="8282247" cy="1754326"/>
          </a:xfrm>
          <a:prstGeom prst="rect">
            <a:avLst/>
          </a:prstGeom>
        </p:spPr>
        <p:txBody>
          <a:bodyPr wrap="square">
            <a:spAutoFit/>
          </a:bodyPr>
          <a:lstStyle/>
          <a:p>
            <a:r>
              <a:rPr lang="el-GR" dirty="0"/>
              <a:t>Η λειτουργική μασητική παρέκκλιση είναι πιο εμφανής σε άτομα ΙΙ Τάξης με </a:t>
            </a:r>
            <a:r>
              <a:rPr lang="el-GR" dirty="0" err="1">
                <a:solidFill>
                  <a:srgbClr val="FF0000"/>
                </a:solidFill>
              </a:rPr>
              <a:t>υπεραποκλίνοντα</a:t>
            </a:r>
            <a:r>
              <a:rPr lang="el-GR" dirty="0">
                <a:solidFill>
                  <a:srgbClr val="FF0000"/>
                </a:solidFill>
              </a:rPr>
              <a:t> σκελετικά επίπεδα</a:t>
            </a:r>
          </a:p>
          <a:p>
            <a:endParaRPr lang="el-GR" dirty="0">
              <a:solidFill>
                <a:srgbClr val="FF0000"/>
              </a:solidFill>
            </a:endParaRPr>
          </a:p>
          <a:p>
            <a:r>
              <a:rPr lang="el-GR" dirty="0"/>
              <a:t>Τα άτομα αυτά έχουν ατροφικότερους μασητικούς </a:t>
            </a:r>
            <a:r>
              <a:rPr lang="el-GR" dirty="0" smtClean="0"/>
              <a:t>μυς </a:t>
            </a:r>
            <a:r>
              <a:rPr lang="el-GR" dirty="0"/>
              <a:t>και ηπιότερες μασητικές δυνάμεις σε σύγκριση με τους ασθενείς που έχουν </a:t>
            </a:r>
            <a:r>
              <a:rPr lang="el-GR" dirty="0" err="1"/>
              <a:t>υποαποκλίνοντα</a:t>
            </a:r>
            <a:r>
              <a:rPr lang="el-GR" dirty="0"/>
              <a:t> τύπο προσώπου. </a:t>
            </a:r>
            <a:endParaRPr lang="x-none" dirty="0"/>
          </a:p>
        </p:txBody>
      </p:sp>
      <p:sp>
        <p:nvSpPr>
          <p:cNvPr id="7" name="Rectangle 6">
            <a:extLst>
              <a:ext uri="{FF2B5EF4-FFF2-40B4-BE49-F238E27FC236}">
                <a16:creationId xmlns="" xmlns:a16="http://schemas.microsoft.com/office/drawing/2014/main" id="{EBAE3A79-B2DB-5F47-8A2B-C8CBEE4390B5}"/>
              </a:ext>
            </a:extLst>
          </p:cNvPr>
          <p:cNvSpPr/>
          <p:nvPr/>
        </p:nvSpPr>
        <p:spPr>
          <a:xfrm>
            <a:off x="2261063" y="5741245"/>
            <a:ext cx="9667702" cy="861774"/>
          </a:xfrm>
          <a:prstGeom prst="rect">
            <a:avLst/>
          </a:prstGeom>
        </p:spPr>
        <p:txBody>
          <a:bodyPr wrap="square">
            <a:spAutoFit/>
          </a:bodyPr>
          <a:lstStyle/>
          <a:p>
            <a:r>
              <a:rPr lang="en-GB" sz="1000" dirty="0">
                <a:latin typeface="Calibri" panose="020F0502020204030204" pitchFamily="34" charset="0"/>
              </a:rPr>
              <a:t/>
            </a:r>
            <a:br>
              <a:rPr lang="en-GB" sz="1000" dirty="0">
                <a:latin typeface="Calibri" panose="020F0502020204030204" pitchFamily="34" charset="0"/>
              </a:rPr>
            </a:br>
            <a:endParaRPr lang="en-GB" sz="1000" dirty="0">
              <a:latin typeface="Calibri" panose="020F0502020204030204" pitchFamily="34" charset="0"/>
            </a:endParaRPr>
          </a:p>
          <a:p>
            <a:pPr marL="171450" indent="-171450" algn="just">
              <a:buFont typeface="Arial" panose="020B0604020202020204" pitchFamily="34" charset="0"/>
              <a:buChar char="•"/>
            </a:pPr>
            <a:r>
              <a:rPr lang="en-GB" sz="1000" dirty="0" err="1">
                <a:solidFill>
                  <a:srgbClr val="221E1F"/>
                </a:solidFill>
                <a:latin typeface="Calibri" panose="020F0502020204030204" pitchFamily="34" charset="0"/>
              </a:rPr>
              <a:t>Proffit</a:t>
            </a:r>
            <a:r>
              <a:rPr lang="en-GB" sz="1000" dirty="0">
                <a:solidFill>
                  <a:srgbClr val="221E1F"/>
                </a:solidFill>
                <a:latin typeface="Calibri" panose="020F0502020204030204" pitchFamily="34" charset="0"/>
              </a:rPr>
              <a:t> WR, Fields HW, Nixon WL. Occlusal forces in normal- and long-face adults. J Dent Res 1983; 62 (5): 566–70. </a:t>
            </a:r>
            <a:endParaRPr lang="el-GR" sz="1000" dirty="0">
              <a:solidFill>
                <a:srgbClr val="221E1F"/>
              </a:solidFill>
              <a:latin typeface="Calibri" panose="020F0502020204030204" pitchFamily="34" charset="0"/>
            </a:endParaRPr>
          </a:p>
          <a:p>
            <a:pPr marL="171450" indent="-171450" algn="just">
              <a:buFont typeface="Arial" panose="020B0604020202020204" pitchFamily="34" charset="0"/>
              <a:buChar char="•"/>
            </a:pPr>
            <a:r>
              <a:rPr lang="en-GB" sz="1000" dirty="0">
                <a:solidFill>
                  <a:srgbClr val="221E1F"/>
                </a:solidFill>
                <a:latin typeface="Calibri" panose="020F0502020204030204" pitchFamily="34" charset="0"/>
              </a:rPr>
              <a:t>García-Morales P, </a:t>
            </a:r>
            <a:r>
              <a:rPr lang="en-GB" sz="1000" dirty="0" err="1">
                <a:solidFill>
                  <a:srgbClr val="221E1F"/>
                </a:solidFill>
                <a:latin typeface="Calibri" panose="020F0502020204030204" pitchFamily="34" charset="0"/>
              </a:rPr>
              <a:t>Buschang</a:t>
            </a:r>
            <a:r>
              <a:rPr lang="en-GB" sz="1000" dirty="0">
                <a:solidFill>
                  <a:srgbClr val="221E1F"/>
                </a:solidFill>
                <a:latin typeface="Calibri" panose="020F0502020204030204" pitchFamily="34" charset="0"/>
              </a:rPr>
              <a:t> PH, Throckmorton GS, English JD. Maximum bite force, muscle efficiency and mechanical advantage in children with vertical growth patterns. Eur J </a:t>
            </a:r>
            <a:r>
              <a:rPr lang="en-GB" sz="1000" dirty="0" err="1">
                <a:solidFill>
                  <a:srgbClr val="221E1F"/>
                </a:solidFill>
                <a:latin typeface="Calibri" panose="020F0502020204030204" pitchFamily="34" charset="0"/>
              </a:rPr>
              <a:t>Orthod</a:t>
            </a:r>
            <a:r>
              <a:rPr lang="en-GB" sz="1000" dirty="0">
                <a:solidFill>
                  <a:srgbClr val="221E1F"/>
                </a:solidFill>
                <a:latin typeface="Calibri" panose="020F0502020204030204" pitchFamily="34" charset="0"/>
              </a:rPr>
              <a:t> 2003; 25(3): 265–272. </a:t>
            </a:r>
            <a:endParaRPr lang="en-GB" sz="1000" dirty="0">
              <a:solidFill>
                <a:srgbClr val="221E1F"/>
              </a:solidFill>
              <a:effectLst/>
              <a:latin typeface="Calibri" panose="020F0502020204030204" pitchFamily="34" charset="0"/>
            </a:endParaRPr>
          </a:p>
        </p:txBody>
      </p:sp>
      <p:sp>
        <p:nvSpPr>
          <p:cNvPr id="8" name="TextBox 7">
            <a:extLst>
              <a:ext uri="{FF2B5EF4-FFF2-40B4-BE49-F238E27FC236}">
                <a16:creationId xmlns="" xmlns:a16="http://schemas.microsoft.com/office/drawing/2014/main" id="{0A3D00DC-D937-D74A-9110-0F320FF051DB}"/>
              </a:ext>
            </a:extLst>
          </p:cNvPr>
          <p:cNvSpPr txBox="1"/>
          <p:nvPr/>
        </p:nvSpPr>
        <p:spPr>
          <a:xfrm>
            <a:off x="5727032" y="517358"/>
            <a:ext cx="845616" cy="369332"/>
          </a:xfrm>
          <a:prstGeom prst="rect">
            <a:avLst/>
          </a:prstGeom>
          <a:noFill/>
        </p:spPr>
        <p:txBody>
          <a:bodyPr wrap="none" rtlCol="0">
            <a:spAutoFit/>
          </a:bodyPr>
          <a:lstStyle/>
          <a:p>
            <a:r>
              <a:rPr lang="el-GR" dirty="0"/>
              <a:t>ΙΙ Τάξη </a:t>
            </a:r>
            <a:endParaRPr lang="x-none" dirty="0"/>
          </a:p>
        </p:txBody>
      </p:sp>
      <p:sp>
        <p:nvSpPr>
          <p:cNvPr id="9" name="TextBox 8">
            <a:extLst>
              <a:ext uri="{FF2B5EF4-FFF2-40B4-BE49-F238E27FC236}">
                <a16:creationId xmlns="" xmlns:a16="http://schemas.microsoft.com/office/drawing/2014/main" id="{1AA271D1-7515-E94A-8A42-FEBC01BE919E}"/>
              </a:ext>
            </a:extLst>
          </p:cNvPr>
          <p:cNvSpPr txBox="1"/>
          <p:nvPr/>
        </p:nvSpPr>
        <p:spPr>
          <a:xfrm>
            <a:off x="5499006" y="1141809"/>
            <a:ext cx="1530419" cy="646331"/>
          </a:xfrm>
          <a:prstGeom prst="rect">
            <a:avLst/>
          </a:prstGeom>
          <a:noFill/>
        </p:spPr>
        <p:txBody>
          <a:bodyPr wrap="none" rtlCol="0">
            <a:spAutoFit/>
          </a:bodyPr>
          <a:lstStyle/>
          <a:p>
            <a:r>
              <a:rPr lang="el-GR" dirty="0"/>
              <a:t>Λειτουργικά   </a:t>
            </a:r>
          </a:p>
          <a:p>
            <a:r>
              <a:rPr lang="el-GR" dirty="0"/>
              <a:t>προβλήματα </a:t>
            </a:r>
            <a:endParaRPr lang="x-none" dirty="0"/>
          </a:p>
        </p:txBody>
      </p:sp>
      <p:pic>
        <p:nvPicPr>
          <p:cNvPr id="10" name="Picture 9" descr="Untitled-3.jpg"/>
          <p:cNvPicPr>
            <a:picLocks noChangeAspect="1"/>
          </p:cNvPicPr>
          <p:nvPr/>
        </p:nvPicPr>
        <p:blipFill>
          <a:blip r:embed="rId2" cstate="email"/>
          <a:stretch>
            <a:fillRect/>
          </a:stretch>
        </p:blipFill>
        <p:spPr>
          <a:xfrm>
            <a:off x="0" y="0"/>
            <a:ext cx="2000250" cy="6858000"/>
          </a:xfrm>
          <a:prstGeom prst="rect">
            <a:avLst/>
          </a:prstGeom>
        </p:spPr>
      </p:pic>
    </p:spTree>
    <p:extLst>
      <p:ext uri="{BB962C8B-B14F-4D97-AF65-F5344CB8AC3E}">
        <p14:creationId xmlns="" xmlns:p14="http://schemas.microsoft.com/office/powerpoint/2010/main" val="30626749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7366A79-FAAC-5243-8937-DE3454326B62}"/>
              </a:ext>
            </a:extLst>
          </p:cNvPr>
          <p:cNvPicPr>
            <a:picLocks noChangeAspect="1"/>
          </p:cNvPicPr>
          <p:nvPr/>
        </p:nvPicPr>
        <p:blipFill rotWithShape="1">
          <a:blip r:embed="rId2" cstate="email"/>
          <a:srcRect/>
          <a:stretch/>
        </p:blipFill>
        <p:spPr>
          <a:xfrm>
            <a:off x="1080653" y="236909"/>
            <a:ext cx="11023023" cy="4699000"/>
          </a:xfrm>
          <a:prstGeom prst="rect">
            <a:avLst/>
          </a:prstGeom>
        </p:spPr>
      </p:pic>
      <p:sp>
        <p:nvSpPr>
          <p:cNvPr id="3" name="Rectangle 2">
            <a:extLst>
              <a:ext uri="{FF2B5EF4-FFF2-40B4-BE49-F238E27FC236}">
                <a16:creationId xmlns="" xmlns:a16="http://schemas.microsoft.com/office/drawing/2014/main" id="{0E7CA23B-E6BF-8544-8502-D17CBD815699}"/>
              </a:ext>
            </a:extLst>
          </p:cNvPr>
          <p:cNvSpPr/>
          <p:nvPr/>
        </p:nvSpPr>
        <p:spPr>
          <a:xfrm>
            <a:off x="47501" y="5243670"/>
            <a:ext cx="12096997" cy="923330"/>
          </a:xfrm>
          <a:prstGeom prst="rect">
            <a:avLst/>
          </a:prstGeom>
        </p:spPr>
        <p:txBody>
          <a:bodyPr wrap="square">
            <a:spAutoFit/>
          </a:bodyPr>
          <a:lstStyle/>
          <a:p>
            <a:pPr algn="ctr"/>
            <a:r>
              <a:rPr lang="el-GR" dirty="0"/>
              <a:t>Ποσοστά ατόμων με φυσιολογική </a:t>
            </a:r>
            <a:r>
              <a:rPr lang="el-GR" dirty="0" smtClean="0"/>
              <a:t>σύγκλειση, </a:t>
            </a:r>
            <a:r>
              <a:rPr lang="el-GR" dirty="0"/>
              <a:t>με ανωμαλία σύγκλεισης Ι Τάξης και με ανωμαλία σύγκλεισης ΙΙ Τάξης που εμφανίζουν φυσιολογική ικανότητα (0% -100% κλίμακα μέτρησης ικανότητας ) να δαγκώσουν ή να μασήσουν μπριζόλες, παϊδάκια και άλλα σκληρά κρέατα.</a:t>
            </a:r>
            <a:endParaRPr lang="el-GR" dirty="0">
              <a:effectLst/>
            </a:endParaRPr>
          </a:p>
        </p:txBody>
      </p:sp>
      <p:sp>
        <p:nvSpPr>
          <p:cNvPr id="4" name="Rectangle 3">
            <a:extLst>
              <a:ext uri="{FF2B5EF4-FFF2-40B4-BE49-F238E27FC236}">
                <a16:creationId xmlns="" xmlns:a16="http://schemas.microsoft.com/office/drawing/2014/main" id="{C34E79FA-CE10-F246-9823-A387EA6A73F0}"/>
              </a:ext>
            </a:extLst>
          </p:cNvPr>
          <p:cNvSpPr/>
          <p:nvPr/>
        </p:nvSpPr>
        <p:spPr>
          <a:xfrm>
            <a:off x="415635" y="6344092"/>
            <a:ext cx="11990119" cy="276999"/>
          </a:xfrm>
          <a:prstGeom prst="rect">
            <a:avLst/>
          </a:prstGeom>
        </p:spPr>
        <p:txBody>
          <a:bodyPr wrap="square">
            <a:spAutoFit/>
          </a:bodyPr>
          <a:lstStyle/>
          <a:p>
            <a:pPr marL="171450" indent="-171450" algn="ctr">
              <a:buFont typeface="Arial" panose="020B0604020202020204" pitchFamily="34" charset="0"/>
              <a:buChar char="•"/>
            </a:pPr>
            <a:r>
              <a:rPr lang="en-GB" sz="1200" dirty="0"/>
              <a:t>English JD, </a:t>
            </a:r>
            <a:r>
              <a:rPr lang="en-GB" sz="1200" dirty="0" err="1"/>
              <a:t>Buschang</a:t>
            </a:r>
            <a:r>
              <a:rPr lang="en-GB" sz="1200" dirty="0"/>
              <a:t> PH, Throckmorton GS. Does malocclusion affect masticato</a:t>
            </a:r>
            <a:r>
              <a:rPr lang="en-GB" sz="1200" dirty="0">
                <a:solidFill>
                  <a:srgbClr val="221E1F"/>
                </a:solidFill>
              </a:rPr>
              <a:t>ry performance? Angle </a:t>
            </a:r>
            <a:r>
              <a:rPr lang="en-GB" sz="1200" dirty="0" err="1">
                <a:solidFill>
                  <a:srgbClr val="221E1F"/>
                </a:solidFill>
              </a:rPr>
              <a:t>Orthod</a:t>
            </a:r>
            <a:r>
              <a:rPr lang="en-GB" sz="1200" dirty="0">
                <a:solidFill>
                  <a:srgbClr val="221E1F"/>
                </a:solidFill>
              </a:rPr>
              <a:t> 2002; 72(1): 21–27. </a:t>
            </a:r>
            <a:endParaRPr lang="en-GB" sz="1200" dirty="0">
              <a:effectLst/>
            </a:endParaRPr>
          </a:p>
        </p:txBody>
      </p:sp>
    </p:spTree>
    <p:extLst>
      <p:ext uri="{BB962C8B-B14F-4D97-AF65-F5344CB8AC3E}">
        <p14:creationId xmlns="" xmlns:p14="http://schemas.microsoft.com/office/powerpoint/2010/main" val="19913454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Untitled-3.jpg"/>
          <p:cNvPicPr>
            <a:picLocks noChangeAspect="1"/>
          </p:cNvPicPr>
          <p:nvPr/>
        </p:nvPicPr>
        <p:blipFill>
          <a:blip r:embed="rId2" cstate="email"/>
          <a:stretch>
            <a:fillRect/>
          </a:stretch>
        </p:blipFill>
        <p:spPr>
          <a:xfrm>
            <a:off x="846815" y="896526"/>
            <a:ext cx="3689986" cy="4776023"/>
          </a:xfrm>
          <a:prstGeom prst="rect">
            <a:avLst/>
          </a:prstGeom>
        </p:spPr>
      </p:pic>
      <p:sp>
        <p:nvSpPr>
          <p:cNvPr id="2" name="TextBox 1">
            <a:extLst>
              <a:ext uri="{FF2B5EF4-FFF2-40B4-BE49-F238E27FC236}">
                <a16:creationId xmlns="" xmlns:a16="http://schemas.microsoft.com/office/drawing/2014/main" id="{24CF2DF2-D8D4-3249-BE05-4A13F1205E48}"/>
              </a:ext>
            </a:extLst>
          </p:cNvPr>
          <p:cNvSpPr txBox="1"/>
          <p:nvPr/>
        </p:nvSpPr>
        <p:spPr>
          <a:xfrm>
            <a:off x="5120699" y="3429000"/>
            <a:ext cx="1990866" cy="830997"/>
          </a:xfrm>
          <a:prstGeom prst="rect">
            <a:avLst/>
          </a:prstGeom>
          <a:noFill/>
        </p:spPr>
        <p:txBody>
          <a:bodyPr wrap="none" rtlCol="0">
            <a:spAutoFit/>
          </a:bodyPr>
          <a:lstStyle/>
          <a:p>
            <a:pPr algn="ctr"/>
            <a:r>
              <a:rPr lang="el-GR" sz="1600"/>
              <a:t>Ι Φάση θεραπείας   </a:t>
            </a:r>
          </a:p>
          <a:p>
            <a:pPr algn="ctr"/>
            <a:r>
              <a:rPr lang="el-GR" sz="1600"/>
              <a:t>έναντι </a:t>
            </a:r>
          </a:p>
          <a:p>
            <a:pPr algn="ctr"/>
            <a:r>
              <a:rPr lang="el-GR" sz="1600"/>
              <a:t>ΙΙ </a:t>
            </a:r>
            <a:r>
              <a:rPr lang="el-GR" sz="1600"/>
              <a:t>Φάσεων </a:t>
            </a:r>
            <a:r>
              <a:rPr lang="el-GR" sz="1600" smtClean="0"/>
              <a:t>θεραπείας</a:t>
            </a:r>
            <a:endParaRPr lang="el-GR" sz="1600"/>
          </a:p>
        </p:txBody>
      </p:sp>
      <p:sp>
        <p:nvSpPr>
          <p:cNvPr id="3" name="TextBox 2">
            <a:extLst>
              <a:ext uri="{FF2B5EF4-FFF2-40B4-BE49-F238E27FC236}">
                <a16:creationId xmlns="" xmlns:a16="http://schemas.microsoft.com/office/drawing/2014/main" id="{BA9D34E3-C892-A443-A97E-7A3FA57F11EE}"/>
              </a:ext>
            </a:extLst>
          </p:cNvPr>
          <p:cNvSpPr txBox="1"/>
          <p:nvPr/>
        </p:nvSpPr>
        <p:spPr>
          <a:xfrm>
            <a:off x="5303754" y="1699214"/>
            <a:ext cx="1486304" cy="861774"/>
          </a:xfrm>
          <a:prstGeom prst="rect">
            <a:avLst/>
          </a:prstGeom>
          <a:noFill/>
        </p:spPr>
        <p:txBody>
          <a:bodyPr wrap="none" rtlCol="0">
            <a:spAutoFit/>
          </a:bodyPr>
          <a:lstStyle/>
          <a:p>
            <a:pPr algn="ctr"/>
            <a:r>
              <a:rPr lang="el-GR" sz="1600"/>
              <a:t>ΙΙ Τάξη</a:t>
            </a:r>
          </a:p>
          <a:p>
            <a:pPr algn="ctr"/>
            <a:r>
              <a:rPr lang="el-GR" sz="1600">
                <a:solidFill>
                  <a:srgbClr val="FF0000"/>
                </a:solidFill>
              </a:rPr>
              <a:t>πότε</a:t>
            </a:r>
            <a:r>
              <a:rPr lang="el-GR" sz="1600"/>
              <a:t> ξεκινάμε </a:t>
            </a:r>
          </a:p>
          <a:p>
            <a:pPr algn="ctr"/>
            <a:r>
              <a:rPr lang="el-GR" sz="1600"/>
              <a:t>τη </a:t>
            </a:r>
            <a:r>
              <a:rPr lang="el-GR" sz="1600" smtClean="0"/>
              <a:t>θεραπεία</a:t>
            </a:r>
            <a:r>
              <a:rPr lang="el-GR" sz="1600" smtClean="0"/>
              <a:t>; </a:t>
            </a:r>
            <a:endParaRPr lang="el-GR" sz="1600"/>
          </a:p>
        </p:txBody>
      </p:sp>
      <p:pic>
        <p:nvPicPr>
          <p:cNvPr id="5" name="Picture 4">
            <a:extLst>
              <a:ext uri="{FF2B5EF4-FFF2-40B4-BE49-F238E27FC236}">
                <a16:creationId xmlns="" xmlns:a16="http://schemas.microsoft.com/office/drawing/2014/main" id="{CB92F8EF-E7BA-C946-89C5-01DC88B3622C}"/>
              </a:ext>
            </a:extLst>
          </p:cNvPr>
          <p:cNvPicPr>
            <a:picLocks noChangeAspect="1"/>
          </p:cNvPicPr>
          <p:nvPr/>
        </p:nvPicPr>
        <p:blipFill rotWithShape="1">
          <a:blip r:embed="rId3" cstate="email"/>
          <a:srcRect/>
          <a:stretch/>
        </p:blipFill>
        <p:spPr>
          <a:xfrm flipH="1">
            <a:off x="7940018" y="3481967"/>
            <a:ext cx="3596425" cy="1988108"/>
          </a:xfrm>
          <a:prstGeom prst="rect">
            <a:avLst/>
          </a:prstGeom>
        </p:spPr>
      </p:pic>
      <p:pic>
        <p:nvPicPr>
          <p:cNvPr id="7" name="Picture 6">
            <a:extLst>
              <a:ext uri="{FF2B5EF4-FFF2-40B4-BE49-F238E27FC236}">
                <a16:creationId xmlns="" xmlns:a16="http://schemas.microsoft.com/office/drawing/2014/main" id="{E8D764BD-5C47-084A-AA10-96647F8AE452}"/>
              </a:ext>
            </a:extLst>
          </p:cNvPr>
          <p:cNvPicPr>
            <a:picLocks noChangeAspect="1"/>
          </p:cNvPicPr>
          <p:nvPr/>
        </p:nvPicPr>
        <p:blipFill rotWithShape="1">
          <a:blip r:embed="rId4" cstate="email"/>
          <a:srcRect/>
          <a:stretch/>
        </p:blipFill>
        <p:spPr>
          <a:xfrm flipH="1">
            <a:off x="7940350" y="930830"/>
            <a:ext cx="3486091" cy="2142057"/>
          </a:xfrm>
          <a:prstGeom prst="rect">
            <a:avLst/>
          </a:prstGeom>
        </p:spPr>
      </p:pic>
      <p:sp>
        <p:nvSpPr>
          <p:cNvPr id="11" name="TextBox 10">
            <a:extLst>
              <a:ext uri="{FF2B5EF4-FFF2-40B4-BE49-F238E27FC236}">
                <a16:creationId xmlns="" xmlns:a16="http://schemas.microsoft.com/office/drawing/2014/main" id="{39DBF6CB-746D-4E41-A6FE-235C01E8F5A2}"/>
              </a:ext>
            </a:extLst>
          </p:cNvPr>
          <p:cNvSpPr txBox="1"/>
          <p:nvPr/>
        </p:nvSpPr>
        <p:spPr>
          <a:xfrm>
            <a:off x="562169" y="6095550"/>
            <a:ext cx="11201400" cy="584775"/>
          </a:xfrm>
          <a:prstGeom prst="rect">
            <a:avLst/>
          </a:prstGeom>
          <a:noFill/>
        </p:spPr>
        <p:txBody>
          <a:bodyPr wrap="square" rtlCol="0">
            <a:spAutoFit/>
          </a:bodyPr>
          <a:lstStyle/>
          <a:p>
            <a:pPr algn="ctr"/>
            <a:r>
              <a:rPr lang="el-GR" sz="1600" smtClean="0"/>
              <a:t>Κορ</a:t>
            </a:r>
            <a:r>
              <a:rPr lang="el-GR" sz="1600" smtClean="0"/>
              <a:t>ίτσι </a:t>
            </a:r>
            <a:r>
              <a:rPr lang="el-GR" sz="1600"/>
              <a:t>8 ετών στη </a:t>
            </a:r>
            <a:r>
              <a:rPr lang="el-GR" sz="1600">
                <a:solidFill>
                  <a:srgbClr val="FF0000"/>
                </a:solidFill>
              </a:rPr>
              <a:t>Φάση Ι θεραπείας </a:t>
            </a:r>
            <a:r>
              <a:rPr lang="el-GR" sz="1600"/>
              <a:t>ανωμαλίας σύγκλεισης ΙΙ, 1 με εξωστοματικό τόξο υψηλής έλξης </a:t>
            </a:r>
            <a:r>
              <a:rPr lang="el-GR" sz="1600"/>
              <a:t>και </a:t>
            </a:r>
            <a:endParaRPr lang="el-GR" sz="1600" smtClean="0"/>
          </a:p>
          <a:p>
            <a:pPr algn="ctr"/>
            <a:r>
              <a:rPr lang="el-GR" sz="1600" smtClean="0"/>
              <a:t>ορθοδοντικό </a:t>
            </a:r>
            <a:r>
              <a:rPr lang="el-GR" sz="1600"/>
              <a:t>μηχανισμό </a:t>
            </a:r>
            <a:r>
              <a:rPr lang="el-GR" sz="1600"/>
              <a:t>αγκίστρων </a:t>
            </a:r>
            <a:r>
              <a:rPr lang="el-GR" sz="1600" smtClean="0"/>
              <a:t>2</a:t>
            </a:r>
            <a:r>
              <a:rPr lang="el-GR" sz="1600" smtClean="0"/>
              <a:t>x4 </a:t>
            </a:r>
            <a:endParaRPr lang="el-GR" sz="1600"/>
          </a:p>
        </p:txBody>
      </p:sp>
      <p:sp>
        <p:nvSpPr>
          <p:cNvPr id="4" name="TextBox 3">
            <a:extLst>
              <a:ext uri="{FF2B5EF4-FFF2-40B4-BE49-F238E27FC236}">
                <a16:creationId xmlns="" xmlns:a16="http://schemas.microsoft.com/office/drawing/2014/main" id="{760AA23B-873E-2D40-93BC-26FCFFFBDD61}"/>
              </a:ext>
            </a:extLst>
          </p:cNvPr>
          <p:cNvSpPr txBox="1"/>
          <p:nvPr/>
        </p:nvSpPr>
        <p:spPr>
          <a:xfrm>
            <a:off x="3585335" y="259175"/>
            <a:ext cx="5256054" cy="369332"/>
          </a:xfrm>
          <a:prstGeom prst="rect">
            <a:avLst/>
          </a:prstGeom>
          <a:noFill/>
        </p:spPr>
        <p:txBody>
          <a:bodyPr wrap="none" rtlCol="0">
            <a:spAutoFit/>
          </a:bodyPr>
          <a:lstStyle/>
          <a:p>
            <a:r>
              <a:rPr lang="el-GR" dirty="0"/>
              <a:t>Το </a:t>
            </a:r>
            <a:r>
              <a:rPr lang="el-GR" dirty="0">
                <a:solidFill>
                  <a:srgbClr val="FF0000"/>
                </a:solidFill>
              </a:rPr>
              <a:t>έγκαιρο</a:t>
            </a:r>
            <a:r>
              <a:rPr lang="el-GR" dirty="0"/>
              <a:t> της ορθοδοντικής θεραπείας στη ΙΙ Τάξη</a:t>
            </a:r>
            <a:endParaRPr lang="x-none" dirty="0"/>
          </a:p>
        </p:txBody>
      </p:sp>
      <p:cxnSp>
        <p:nvCxnSpPr>
          <p:cNvPr id="10" name="Straight Connector 9">
            <a:extLst>
              <a:ext uri="{FF2B5EF4-FFF2-40B4-BE49-F238E27FC236}">
                <a16:creationId xmlns="" xmlns:a16="http://schemas.microsoft.com/office/drawing/2014/main" id="{580EBD03-A3F9-A244-8E74-AAFD9E8A7477}"/>
              </a:ext>
            </a:extLst>
          </p:cNvPr>
          <p:cNvCxnSpPr>
            <a:cxnSpLocks/>
          </p:cNvCxnSpPr>
          <p:nvPr/>
        </p:nvCxnSpPr>
        <p:spPr>
          <a:xfrm flipH="1">
            <a:off x="822937" y="628507"/>
            <a:ext cx="10603504" cy="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 xmlns:a16="http://schemas.microsoft.com/office/drawing/2014/main" id="{8B5C6C92-A2E7-EF48-8E2F-64CF9123C62B}"/>
              </a:ext>
            </a:extLst>
          </p:cNvPr>
          <p:cNvSpPr txBox="1"/>
          <p:nvPr/>
        </p:nvSpPr>
        <p:spPr>
          <a:xfrm>
            <a:off x="7863897" y="3073275"/>
            <a:ext cx="1127232" cy="261610"/>
          </a:xfrm>
          <a:prstGeom prst="rect">
            <a:avLst/>
          </a:prstGeom>
          <a:noFill/>
        </p:spPr>
        <p:txBody>
          <a:bodyPr wrap="none" rtlCol="0">
            <a:spAutoFit/>
          </a:bodyPr>
          <a:lstStyle/>
          <a:p>
            <a:r>
              <a:rPr lang="el-GR" sz="1050" dirty="0">
                <a:solidFill>
                  <a:schemeClr val="bg1">
                    <a:lumMod val="50000"/>
                  </a:schemeClr>
                </a:solidFill>
              </a:rPr>
              <a:t>αρχή θεραπείας</a:t>
            </a:r>
            <a:endParaRPr lang="x-none" sz="1050" dirty="0">
              <a:solidFill>
                <a:schemeClr val="bg1">
                  <a:lumMod val="50000"/>
                </a:schemeClr>
              </a:solidFill>
            </a:endParaRPr>
          </a:p>
        </p:txBody>
      </p:sp>
      <p:sp>
        <p:nvSpPr>
          <p:cNvPr id="15" name="TextBox 14">
            <a:extLst>
              <a:ext uri="{FF2B5EF4-FFF2-40B4-BE49-F238E27FC236}">
                <a16:creationId xmlns="" xmlns:a16="http://schemas.microsoft.com/office/drawing/2014/main" id="{879116CB-187B-1242-B9A1-C5E61C246127}"/>
              </a:ext>
            </a:extLst>
          </p:cNvPr>
          <p:cNvSpPr txBox="1"/>
          <p:nvPr/>
        </p:nvSpPr>
        <p:spPr>
          <a:xfrm>
            <a:off x="7837381" y="5418633"/>
            <a:ext cx="2270173" cy="253916"/>
          </a:xfrm>
          <a:prstGeom prst="rect">
            <a:avLst/>
          </a:prstGeom>
          <a:noFill/>
        </p:spPr>
        <p:txBody>
          <a:bodyPr wrap="none" rtlCol="0">
            <a:spAutoFit/>
          </a:bodyPr>
          <a:lstStyle/>
          <a:p>
            <a:r>
              <a:rPr lang="el-GR" sz="1050" dirty="0">
                <a:solidFill>
                  <a:schemeClr val="bg1">
                    <a:lumMod val="50000"/>
                  </a:schemeClr>
                </a:solidFill>
              </a:rPr>
              <a:t>προς το τέλος της Ι Φάσης θεραπείας</a:t>
            </a:r>
            <a:endParaRPr lang="x-none" sz="1050" dirty="0">
              <a:solidFill>
                <a:schemeClr val="bg1">
                  <a:lumMod val="50000"/>
                </a:schemeClr>
              </a:solidFill>
            </a:endParaRPr>
          </a:p>
        </p:txBody>
      </p:sp>
    </p:spTree>
    <p:extLst>
      <p:ext uri="{BB962C8B-B14F-4D97-AF65-F5344CB8AC3E}">
        <p14:creationId xmlns="" xmlns:p14="http://schemas.microsoft.com/office/powerpoint/2010/main" val="30694605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D64E269-474D-8A4E-8EAC-46F3B83290DB}"/>
              </a:ext>
            </a:extLst>
          </p:cNvPr>
          <p:cNvSpPr txBox="1"/>
          <p:nvPr/>
        </p:nvSpPr>
        <p:spPr>
          <a:xfrm>
            <a:off x="2647275" y="589818"/>
            <a:ext cx="7040325" cy="646331"/>
          </a:xfrm>
          <a:prstGeom prst="rect">
            <a:avLst/>
          </a:prstGeom>
          <a:noFill/>
        </p:spPr>
        <p:txBody>
          <a:bodyPr wrap="none" rtlCol="0">
            <a:spAutoFit/>
          </a:bodyPr>
          <a:lstStyle/>
          <a:p>
            <a:r>
              <a:rPr lang="el-GR" dirty="0"/>
              <a:t>Η σημασία της έγκαιρης θεραπευτικής παρέμβασης σε </a:t>
            </a:r>
            <a:r>
              <a:rPr lang="el-GR" dirty="0">
                <a:solidFill>
                  <a:srgbClr val="FF0000"/>
                </a:solidFill>
              </a:rPr>
              <a:t>1 ή σε 2 Φάσεις </a:t>
            </a:r>
            <a:endParaRPr lang="x-none" dirty="0">
              <a:solidFill>
                <a:srgbClr val="FF0000"/>
              </a:solidFill>
            </a:endParaRPr>
          </a:p>
          <a:p>
            <a:r>
              <a:rPr lang="el-GR" dirty="0"/>
              <a:t> </a:t>
            </a:r>
            <a:endParaRPr lang="x-none" dirty="0"/>
          </a:p>
        </p:txBody>
      </p:sp>
      <p:sp>
        <p:nvSpPr>
          <p:cNvPr id="5" name="TextBox 4">
            <a:extLst>
              <a:ext uri="{FF2B5EF4-FFF2-40B4-BE49-F238E27FC236}">
                <a16:creationId xmlns="" xmlns:a16="http://schemas.microsoft.com/office/drawing/2014/main" id="{4262C232-9B9C-A847-807B-9D3A54349F9C}"/>
              </a:ext>
            </a:extLst>
          </p:cNvPr>
          <p:cNvSpPr txBox="1"/>
          <p:nvPr/>
        </p:nvSpPr>
        <p:spPr>
          <a:xfrm>
            <a:off x="898798" y="2113312"/>
            <a:ext cx="5017168" cy="4524315"/>
          </a:xfrm>
          <a:prstGeom prst="rect">
            <a:avLst/>
          </a:prstGeom>
          <a:noFill/>
        </p:spPr>
        <p:txBody>
          <a:bodyPr wrap="square" rtlCol="0">
            <a:spAutoFit/>
          </a:bodyPr>
          <a:lstStyle/>
          <a:p>
            <a:r>
              <a:rPr lang="el-GR" u="sng" dirty="0"/>
              <a:t>πλεονεκτήματα</a:t>
            </a:r>
            <a:r>
              <a:rPr lang="el-GR" u="sng" dirty="0">
                <a:solidFill>
                  <a:schemeClr val="accent6">
                    <a:lumMod val="75000"/>
                  </a:schemeClr>
                </a:solidFill>
              </a:rPr>
              <a:t> </a:t>
            </a:r>
          </a:p>
          <a:p>
            <a:pPr marL="285750" indent="-285750">
              <a:buFont typeface="Arial" panose="020B0604020202020204" pitchFamily="34" charset="0"/>
              <a:buChar char="•"/>
            </a:pPr>
            <a:r>
              <a:rPr lang="el-GR" dirty="0" smtClean="0"/>
              <a:t>εκμετάλλευση </a:t>
            </a:r>
            <a:r>
              <a:rPr lang="el-GR" dirty="0"/>
              <a:t>του δυναμικού αύξησης </a:t>
            </a:r>
          </a:p>
          <a:p>
            <a:pPr marL="285750" indent="-285750">
              <a:buFont typeface="Arial" panose="020B0604020202020204" pitchFamily="34" charset="0"/>
              <a:buChar char="•"/>
            </a:pPr>
            <a:r>
              <a:rPr lang="el-GR" dirty="0"/>
              <a:t>βελτίωση των σκελετικών δυσαρμονιών </a:t>
            </a:r>
          </a:p>
          <a:p>
            <a:pPr marL="285750" indent="-285750">
              <a:buFont typeface="Arial" panose="020B0604020202020204" pitchFamily="34" charset="0"/>
              <a:buChar char="•"/>
            </a:pPr>
            <a:r>
              <a:rPr lang="el-GR" dirty="0"/>
              <a:t>αξιοποίηση της μεταβατικής </a:t>
            </a:r>
            <a:r>
              <a:rPr lang="el-GR" dirty="0" smtClean="0"/>
              <a:t>οδοντοφυΐας </a:t>
            </a:r>
            <a:r>
              <a:rPr lang="el-GR" dirty="0"/>
              <a:t>&amp; διαχείριση της ανάπτυξης των οδοντικών τόξων </a:t>
            </a:r>
          </a:p>
          <a:p>
            <a:pPr marL="285750" indent="-285750">
              <a:buFont typeface="Arial" panose="020B0604020202020204" pitchFamily="34" charset="0"/>
              <a:buChar char="•"/>
            </a:pPr>
            <a:r>
              <a:rPr lang="el-GR" dirty="0"/>
              <a:t>εξάλειψη λειτουργικών παρεκκλίσεων </a:t>
            </a:r>
          </a:p>
          <a:p>
            <a:pPr marL="285750" indent="-285750">
              <a:buFont typeface="Arial" panose="020B0604020202020204" pitchFamily="34" charset="0"/>
              <a:buChar char="•"/>
            </a:pPr>
            <a:r>
              <a:rPr lang="el-GR" dirty="0"/>
              <a:t>πρόληψη-μείωση των τραυματισμών </a:t>
            </a:r>
          </a:p>
          <a:p>
            <a:pPr marL="285750" indent="-285750">
              <a:buFont typeface="Arial" panose="020B0604020202020204" pitchFamily="34" charset="0"/>
              <a:buChar char="•"/>
            </a:pPr>
            <a:r>
              <a:rPr lang="el-GR" dirty="0"/>
              <a:t>πρόληψη των περιοδοντικών προβλημάτων</a:t>
            </a:r>
          </a:p>
          <a:p>
            <a:pPr marL="285750" indent="-285750">
              <a:buFont typeface="Arial" panose="020B0604020202020204" pitchFamily="34" charset="0"/>
              <a:buChar char="•"/>
            </a:pPr>
            <a:r>
              <a:rPr lang="el-GR" dirty="0"/>
              <a:t>η καλύτερη συνεργασία από την πλευρά των ασθενών</a:t>
            </a:r>
          </a:p>
          <a:p>
            <a:pPr marL="285750" indent="-285750">
              <a:buFont typeface="Arial" panose="020B0604020202020204" pitchFamily="34" charset="0"/>
              <a:buChar char="•"/>
            </a:pPr>
            <a:r>
              <a:rPr lang="el-GR" dirty="0"/>
              <a:t> βελτίωση της αυτοεκτίμησης &amp; συναισθηματική ικανοποίηση</a:t>
            </a:r>
          </a:p>
          <a:p>
            <a:pPr marL="285750" indent="-285750">
              <a:buFont typeface="Arial" panose="020B0604020202020204" pitchFamily="34" charset="0"/>
              <a:buChar char="•"/>
            </a:pPr>
            <a:r>
              <a:rPr lang="el-GR" dirty="0"/>
              <a:t>η πιθανότητα μιας απλούστερης και με λιγότερες εξαγωγές δεύτερης φάσης  </a:t>
            </a:r>
          </a:p>
          <a:p>
            <a:pPr marL="285750" indent="-285750">
              <a:buFont typeface="Arial" panose="020B0604020202020204" pitchFamily="34" charset="0"/>
              <a:buChar char="•"/>
            </a:pPr>
            <a:r>
              <a:rPr lang="el-GR" dirty="0"/>
              <a:t>θέματα διαχείρισης του </a:t>
            </a:r>
            <a:r>
              <a:rPr lang="el-GR" dirty="0" smtClean="0"/>
              <a:t>ιατρείου</a:t>
            </a:r>
            <a:endParaRPr lang="el-GR" dirty="0"/>
          </a:p>
        </p:txBody>
      </p:sp>
      <p:sp>
        <p:nvSpPr>
          <p:cNvPr id="6" name="Rectangle 5">
            <a:extLst>
              <a:ext uri="{FF2B5EF4-FFF2-40B4-BE49-F238E27FC236}">
                <a16:creationId xmlns="" xmlns:a16="http://schemas.microsoft.com/office/drawing/2014/main" id="{9CB1DD86-1C34-664C-B6C5-16B22FF352C6}"/>
              </a:ext>
            </a:extLst>
          </p:cNvPr>
          <p:cNvSpPr/>
          <p:nvPr/>
        </p:nvSpPr>
        <p:spPr>
          <a:xfrm>
            <a:off x="2969679" y="4190804"/>
            <a:ext cx="6096000" cy="646331"/>
          </a:xfrm>
          <a:prstGeom prst="rect">
            <a:avLst/>
          </a:prstGeom>
        </p:spPr>
        <p:txBody>
          <a:bodyPr>
            <a:spAutoFit/>
          </a:bodyPr>
          <a:lstStyle/>
          <a:p>
            <a:r>
              <a:rPr lang="x-none" dirty="0">
                <a:latin typeface="Helvetica" pitchFamily="2" charset="0"/>
              </a:rPr>
              <a:t/>
            </a:r>
            <a:br>
              <a:rPr lang="x-none" dirty="0">
                <a:latin typeface="Helvetica" pitchFamily="2" charset="0"/>
              </a:rPr>
            </a:br>
            <a:endParaRPr lang="x-none" dirty="0">
              <a:latin typeface="Helvetica" pitchFamily="2" charset="0"/>
            </a:endParaRPr>
          </a:p>
        </p:txBody>
      </p:sp>
      <p:sp>
        <p:nvSpPr>
          <p:cNvPr id="7" name="TextBox 6">
            <a:extLst>
              <a:ext uri="{FF2B5EF4-FFF2-40B4-BE49-F238E27FC236}">
                <a16:creationId xmlns="" xmlns:a16="http://schemas.microsoft.com/office/drawing/2014/main" id="{B2C17E8B-0348-E34F-B6EF-C836E4E48B49}"/>
              </a:ext>
            </a:extLst>
          </p:cNvPr>
          <p:cNvSpPr txBox="1"/>
          <p:nvPr/>
        </p:nvSpPr>
        <p:spPr>
          <a:xfrm>
            <a:off x="6692573" y="2113312"/>
            <a:ext cx="4454104" cy="2031325"/>
          </a:xfrm>
          <a:prstGeom prst="rect">
            <a:avLst/>
          </a:prstGeom>
          <a:noFill/>
        </p:spPr>
        <p:txBody>
          <a:bodyPr wrap="none" rtlCol="0">
            <a:spAutoFit/>
          </a:bodyPr>
          <a:lstStyle/>
          <a:p>
            <a:r>
              <a:rPr lang="el-GR" u="sng" dirty="0"/>
              <a:t>μειονεκτήματα</a:t>
            </a:r>
            <a:r>
              <a:rPr lang="el-GR" dirty="0">
                <a:solidFill>
                  <a:srgbClr val="FF0000"/>
                </a:solidFill>
              </a:rPr>
              <a:t> </a:t>
            </a:r>
          </a:p>
          <a:p>
            <a:pPr marL="285750" indent="-285750">
              <a:buFont typeface="Arial" panose="020B0604020202020204" pitchFamily="34" charset="0"/>
              <a:buChar char="•"/>
            </a:pPr>
            <a:r>
              <a:rPr lang="el-GR" dirty="0"/>
              <a:t>μικρή αποτελεσματικότητα, </a:t>
            </a:r>
          </a:p>
          <a:p>
            <a:pPr marL="285750" indent="-285750">
              <a:buFont typeface="Arial" panose="020B0604020202020204" pitchFamily="34" charset="0"/>
              <a:buChar char="•"/>
            </a:pPr>
            <a:r>
              <a:rPr lang="el-GR" dirty="0"/>
              <a:t>ο παρατεταμένος χρόνος θεραπείας</a:t>
            </a:r>
          </a:p>
          <a:p>
            <a:pPr marL="285750" indent="-285750">
              <a:buFont typeface="Arial" panose="020B0604020202020204" pitchFamily="34" charset="0"/>
              <a:buChar char="•"/>
            </a:pPr>
            <a:r>
              <a:rPr lang="el-GR" dirty="0"/>
              <a:t>η ανωριμότητα των ασθενών </a:t>
            </a:r>
          </a:p>
          <a:p>
            <a:pPr marL="285750" indent="-285750">
              <a:buFont typeface="Arial" panose="020B0604020202020204" pitchFamily="34" charset="0"/>
              <a:buChar char="•"/>
            </a:pPr>
            <a:r>
              <a:rPr lang="el-GR" dirty="0"/>
              <a:t>μη ικανοποιητική στοματική υγιεινή &amp; </a:t>
            </a:r>
          </a:p>
          <a:p>
            <a:r>
              <a:rPr lang="el-GR" dirty="0"/>
              <a:t>      φροντίδα των ορθοδοντικών συσκευών, </a:t>
            </a:r>
          </a:p>
          <a:p>
            <a:pPr marL="285750" indent="-285750">
              <a:buFont typeface="Arial" panose="020B0604020202020204" pitchFamily="34" charset="0"/>
              <a:buChar char="•"/>
            </a:pPr>
            <a:r>
              <a:rPr lang="el-GR" dirty="0"/>
              <a:t>αυξημένο κόστος της θεραπείας </a:t>
            </a:r>
          </a:p>
        </p:txBody>
      </p:sp>
      <p:sp>
        <p:nvSpPr>
          <p:cNvPr id="9" name="TextBox 8">
            <a:extLst>
              <a:ext uri="{FF2B5EF4-FFF2-40B4-BE49-F238E27FC236}">
                <a16:creationId xmlns="" xmlns:a16="http://schemas.microsoft.com/office/drawing/2014/main" id="{91D3827F-D90A-9549-8CA3-FB7DF0B031F9}"/>
              </a:ext>
            </a:extLst>
          </p:cNvPr>
          <p:cNvSpPr txBox="1"/>
          <p:nvPr/>
        </p:nvSpPr>
        <p:spPr>
          <a:xfrm>
            <a:off x="1047253" y="1258750"/>
            <a:ext cx="10240367" cy="646331"/>
          </a:xfrm>
          <a:prstGeom prst="rect">
            <a:avLst/>
          </a:prstGeom>
          <a:noFill/>
        </p:spPr>
        <p:txBody>
          <a:bodyPr wrap="none" rtlCol="0">
            <a:spAutoFit/>
          </a:bodyPr>
          <a:lstStyle/>
          <a:p>
            <a:pPr algn="ctr"/>
            <a:r>
              <a:rPr lang="el-GR"/>
              <a:t>Ορθοδοντική θεραπεία 2 Φάσεων</a:t>
            </a:r>
          </a:p>
          <a:p>
            <a:r>
              <a:rPr lang="el-GR">
                <a:solidFill>
                  <a:srgbClr val="FF0000"/>
                </a:solidFill>
              </a:rPr>
              <a:t> Φάση Ι </a:t>
            </a:r>
            <a:r>
              <a:rPr lang="el-GR"/>
              <a:t>με </a:t>
            </a:r>
            <a:r>
              <a:rPr lang="el-GR">
                <a:solidFill>
                  <a:srgbClr val="FF0000"/>
                </a:solidFill>
              </a:rPr>
              <a:t>αναχαιτιστική θεραπεία </a:t>
            </a:r>
            <a:r>
              <a:rPr lang="el-GR"/>
              <a:t>-  διατήρηση και αργότερα  </a:t>
            </a:r>
            <a:r>
              <a:rPr lang="el-GR">
                <a:solidFill>
                  <a:srgbClr val="FF0000"/>
                </a:solidFill>
              </a:rPr>
              <a:t>Φάση ΙΙ </a:t>
            </a:r>
            <a:r>
              <a:rPr lang="el-GR"/>
              <a:t>για ολοκλήρωση της </a:t>
            </a:r>
            <a:r>
              <a:rPr lang="el-GR"/>
              <a:t>θεραπείας </a:t>
            </a:r>
            <a:endParaRPr lang="el-GR"/>
          </a:p>
        </p:txBody>
      </p:sp>
      <p:sp>
        <p:nvSpPr>
          <p:cNvPr id="8" name="TextBox 7">
            <a:extLst>
              <a:ext uri="{FF2B5EF4-FFF2-40B4-BE49-F238E27FC236}">
                <a16:creationId xmlns="" xmlns:a16="http://schemas.microsoft.com/office/drawing/2014/main" id="{D1CD18BB-A3F5-C549-A64B-E305D404F1DD}"/>
              </a:ext>
            </a:extLst>
          </p:cNvPr>
          <p:cNvSpPr txBox="1"/>
          <p:nvPr/>
        </p:nvSpPr>
        <p:spPr>
          <a:xfrm>
            <a:off x="3585335" y="259175"/>
            <a:ext cx="5256054" cy="369332"/>
          </a:xfrm>
          <a:prstGeom prst="rect">
            <a:avLst/>
          </a:prstGeom>
          <a:noFill/>
        </p:spPr>
        <p:txBody>
          <a:bodyPr wrap="none" rtlCol="0">
            <a:spAutoFit/>
          </a:bodyPr>
          <a:lstStyle/>
          <a:p>
            <a:r>
              <a:rPr lang="el-GR" dirty="0"/>
              <a:t>Το </a:t>
            </a:r>
            <a:r>
              <a:rPr lang="el-GR" dirty="0">
                <a:solidFill>
                  <a:srgbClr val="FF0000"/>
                </a:solidFill>
              </a:rPr>
              <a:t>έγκαιρο</a:t>
            </a:r>
            <a:r>
              <a:rPr lang="el-GR" dirty="0"/>
              <a:t> της ορθοδοντικής θεραπείας στη ΙΙ Τάξη</a:t>
            </a:r>
            <a:endParaRPr lang="x-none" dirty="0"/>
          </a:p>
        </p:txBody>
      </p:sp>
      <p:cxnSp>
        <p:nvCxnSpPr>
          <p:cNvPr id="10" name="Straight Connector 9">
            <a:extLst>
              <a:ext uri="{FF2B5EF4-FFF2-40B4-BE49-F238E27FC236}">
                <a16:creationId xmlns="" xmlns:a16="http://schemas.microsoft.com/office/drawing/2014/main" id="{1C878E8D-7090-1B44-BB37-8AD725FFBACC}"/>
              </a:ext>
            </a:extLst>
          </p:cNvPr>
          <p:cNvCxnSpPr>
            <a:cxnSpLocks/>
          </p:cNvCxnSpPr>
          <p:nvPr/>
        </p:nvCxnSpPr>
        <p:spPr>
          <a:xfrm flipH="1">
            <a:off x="3663995" y="628507"/>
            <a:ext cx="5026002" cy="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 xmlns:a16="http://schemas.microsoft.com/office/drawing/2014/main" id="{1DE74246-FBDF-3540-A1F2-F5D893A27C5E}"/>
              </a:ext>
            </a:extLst>
          </p:cNvPr>
          <p:cNvGrpSpPr>
            <a:grpSpLocks noChangeAspect="1"/>
          </p:cNvGrpSpPr>
          <p:nvPr/>
        </p:nvGrpSpPr>
        <p:grpSpPr>
          <a:xfrm>
            <a:off x="6692573" y="4677307"/>
            <a:ext cx="5037700" cy="1385760"/>
            <a:chOff x="2677886" y="3093971"/>
            <a:chExt cx="8039018" cy="2211356"/>
          </a:xfrm>
        </p:grpSpPr>
        <p:pic>
          <p:nvPicPr>
            <p:cNvPr id="12" name="Picture 11">
              <a:extLst>
                <a:ext uri="{FF2B5EF4-FFF2-40B4-BE49-F238E27FC236}">
                  <a16:creationId xmlns="" xmlns:a16="http://schemas.microsoft.com/office/drawing/2014/main" id="{9A2AD6AD-9238-924C-88FC-44C955772D21}"/>
                </a:ext>
              </a:extLst>
            </p:cNvPr>
            <p:cNvPicPr>
              <a:picLocks noChangeAspect="1"/>
            </p:cNvPicPr>
            <p:nvPr/>
          </p:nvPicPr>
          <p:blipFill rotWithShape="1">
            <a:blip r:embed="rId3" cstate="email"/>
            <a:srcRect/>
            <a:stretch/>
          </p:blipFill>
          <p:spPr>
            <a:xfrm>
              <a:off x="7013511" y="3093971"/>
              <a:ext cx="3703393" cy="2211356"/>
            </a:xfrm>
            <a:prstGeom prst="rect">
              <a:avLst/>
            </a:prstGeom>
          </p:spPr>
        </p:pic>
        <p:pic>
          <p:nvPicPr>
            <p:cNvPr id="13" name="Picture 12">
              <a:extLst>
                <a:ext uri="{FF2B5EF4-FFF2-40B4-BE49-F238E27FC236}">
                  <a16:creationId xmlns="" xmlns:a16="http://schemas.microsoft.com/office/drawing/2014/main" id="{6E237794-671F-F340-8EF8-055DC5185612}"/>
                </a:ext>
              </a:extLst>
            </p:cNvPr>
            <p:cNvPicPr>
              <a:picLocks noChangeAspect="1"/>
            </p:cNvPicPr>
            <p:nvPr/>
          </p:nvPicPr>
          <p:blipFill rotWithShape="1">
            <a:blip r:embed="rId4" cstate="email">
              <a:extLst>
                <a:ext uri="{BEBA8EAE-BF5A-486C-A8C5-ECC9F3942E4B}">
                  <a14:imgProps xmlns="" xmlns:a14="http://schemas.microsoft.com/office/drawing/2010/main">
                    <a14:imgLayer r:embed="rId5">
                      <a14:imgEffect>
                        <a14:brightnessContrast bright="21000"/>
                      </a14:imgEffect>
                    </a14:imgLayer>
                  </a14:imgProps>
                </a:ext>
              </a:extLst>
            </a:blip>
            <a:srcRect/>
            <a:stretch/>
          </p:blipFill>
          <p:spPr>
            <a:xfrm>
              <a:off x="5227864" y="3093971"/>
              <a:ext cx="1736271" cy="2211356"/>
            </a:xfrm>
            <a:prstGeom prst="rect">
              <a:avLst/>
            </a:prstGeom>
          </p:spPr>
        </p:pic>
        <p:pic>
          <p:nvPicPr>
            <p:cNvPr id="14" name="Picture 13">
              <a:extLst>
                <a:ext uri="{FF2B5EF4-FFF2-40B4-BE49-F238E27FC236}">
                  <a16:creationId xmlns="" xmlns:a16="http://schemas.microsoft.com/office/drawing/2014/main" id="{B758A2E9-524D-3649-8D3F-0DA57D19CC76}"/>
                </a:ext>
              </a:extLst>
            </p:cNvPr>
            <p:cNvPicPr>
              <a:picLocks noChangeAspect="1"/>
            </p:cNvPicPr>
            <p:nvPr/>
          </p:nvPicPr>
          <p:blipFill rotWithShape="1">
            <a:blip r:embed="rId6" cstate="email">
              <a:extLst>
                <a:ext uri="{BEBA8EAE-BF5A-486C-A8C5-ECC9F3942E4B}">
                  <a14:imgProps xmlns="" xmlns:a14="http://schemas.microsoft.com/office/drawing/2010/main">
                    <a14:imgLayer r:embed="rId7">
                      <a14:imgEffect>
                        <a14:brightnessContrast bright="16000"/>
                      </a14:imgEffect>
                    </a14:imgLayer>
                  </a14:imgProps>
                </a:ext>
              </a:extLst>
            </a:blip>
            <a:srcRect/>
            <a:stretch/>
          </p:blipFill>
          <p:spPr>
            <a:xfrm>
              <a:off x="2677886" y="3093971"/>
              <a:ext cx="2500604" cy="2211356"/>
            </a:xfrm>
            <a:prstGeom prst="rect">
              <a:avLst/>
            </a:prstGeom>
          </p:spPr>
        </p:pic>
      </p:grpSp>
      <p:sp>
        <p:nvSpPr>
          <p:cNvPr id="4" name="TextBox 3">
            <a:extLst>
              <a:ext uri="{FF2B5EF4-FFF2-40B4-BE49-F238E27FC236}">
                <a16:creationId xmlns="" xmlns:a16="http://schemas.microsoft.com/office/drawing/2014/main" id="{E3386428-9C85-7947-A553-41A0B4AC9DAF}"/>
              </a:ext>
            </a:extLst>
          </p:cNvPr>
          <p:cNvSpPr txBox="1"/>
          <p:nvPr/>
        </p:nvSpPr>
        <p:spPr>
          <a:xfrm>
            <a:off x="6651227" y="6037463"/>
            <a:ext cx="3419719" cy="276999"/>
          </a:xfrm>
          <a:prstGeom prst="rect">
            <a:avLst/>
          </a:prstGeom>
          <a:noFill/>
        </p:spPr>
        <p:txBody>
          <a:bodyPr wrap="none" rtlCol="0">
            <a:spAutoFit/>
          </a:bodyPr>
          <a:lstStyle/>
          <a:p>
            <a:r>
              <a:rPr lang="el-GR" sz="1200" smtClean="0">
                <a:solidFill>
                  <a:schemeClr val="bg1">
                    <a:lumMod val="50000"/>
                  </a:schemeClr>
                </a:solidFill>
              </a:rPr>
              <a:t>Κορ</a:t>
            </a:r>
            <a:r>
              <a:rPr lang="el-GR" sz="1200" smtClean="0">
                <a:solidFill>
                  <a:schemeClr val="bg1">
                    <a:lumMod val="50000"/>
                  </a:schemeClr>
                </a:solidFill>
              </a:rPr>
              <a:t>ίτσι </a:t>
            </a:r>
            <a:r>
              <a:rPr lang="el-GR" sz="1200">
                <a:solidFill>
                  <a:schemeClr val="bg1">
                    <a:lumMod val="50000"/>
                  </a:schemeClr>
                </a:solidFill>
              </a:rPr>
              <a:t>7.7 ετών</a:t>
            </a:r>
            <a:r>
              <a:rPr lang="el-GR" sz="1200">
                <a:solidFill>
                  <a:schemeClr val="bg1">
                    <a:lumMod val="50000"/>
                  </a:schemeClr>
                </a:solidFill>
              </a:rPr>
              <a:t>, </a:t>
            </a:r>
            <a:r>
              <a:rPr lang="el-GR" sz="1200" smtClean="0">
                <a:solidFill>
                  <a:schemeClr val="bg1">
                    <a:lumMod val="50000"/>
                  </a:schemeClr>
                </a:solidFill>
              </a:rPr>
              <a:t>πρ</a:t>
            </a:r>
            <a:r>
              <a:rPr lang="el-GR" sz="1200" smtClean="0">
                <a:solidFill>
                  <a:schemeClr val="bg1">
                    <a:lumMod val="50000"/>
                  </a:schemeClr>
                </a:solidFill>
              </a:rPr>
              <a:t>έπει </a:t>
            </a:r>
            <a:r>
              <a:rPr lang="el-GR" sz="1200">
                <a:solidFill>
                  <a:schemeClr val="bg1">
                    <a:lumMod val="50000"/>
                  </a:schemeClr>
                </a:solidFill>
              </a:rPr>
              <a:t>να αρχίσει θεραπεία </a:t>
            </a:r>
            <a:r>
              <a:rPr lang="el-GR" sz="1200">
                <a:solidFill>
                  <a:schemeClr val="bg1">
                    <a:lumMod val="50000"/>
                  </a:schemeClr>
                </a:solidFill>
              </a:rPr>
              <a:t>ή </a:t>
            </a:r>
            <a:r>
              <a:rPr lang="el-GR" sz="1200" smtClean="0">
                <a:solidFill>
                  <a:schemeClr val="bg1">
                    <a:lumMod val="50000"/>
                  </a:schemeClr>
                </a:solidFill>
              </a:rPr>
              <a:t>όχι;</a:t>
            </a:r>
            <a:endParaRPr lang="el-GR" sz="1200">
              <a:solidFill>
                <a:schemeClr val="bg1">
                  <a:lumMod val="50000"/>
                </a:schemeClr>
              </a:solidFill>
            </a:endParaRPr>
          </a:p>
        </p:txBody>
      </p:sp>
    </p:spTree>
    <p:extLst>
      <p:ext uri="{BB962C8B-B14F-4D97-AF65-F5344CB8AC3E}">
        <p14:creationId xmlns="" xmlns:p14="http://schemas.microsoft.com/office/powerpoint/2010/main" val="34472531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Untitled-3.jpg"/>
          <p:cNvPicPr>
            <a:picLocks noChangeAspect="1"/>
          </p:cNvPicPr>
          <p:nvPr/>
        </p:nvPicPr>
        <p:blipFill>
          <a:blip r:embed="rId2" cstate="email"/>
          <a:stretch>
            <a:fillRect/>
          </a:stretch>
        </p:blipFill>
        <p:spPr>
          <a:xfrm>
            <a:off x="186060" y="1041459"/>
            <a:ext cx="3472950" cy="4486158"/>
          </a:xfrm>
          <a:prstGeom prst="rect">
            <a:avLst/>
          </a:prstGeom>
        </p:spPr>
      </p:pic>
      <p:pic>
        <p:nvPicPr>
          <p:cNvPr id="24" name="Picture 23" descr="Untitled-4.jpg"/>
          <p:cNvPicPr>
            <a:picLocks noChangeAspect="1"/>
          </p:cNvPicPr>
          <p:nvPr/>
        </p:nvPicPr>
        <p:blipFill>
          <a:blip r:embed="rId3" cstate="email"/>
          <a:stretch>
            <a:fillRect/>
          </a:stretch>
        </p:blipFill>
        <p:spPr>
          <a:xfrm>
            <a:off x="8737454" y="1041459"/>
            <a:ext cx="3253418" cy="4486158"/>
          </a:xfrm>
          <a:prstGeom prst="rect">
            <a:avLst/>
          </a:prstGeom>
        </p:spPr>
      </p:pic>
      <p:sp>
        <p:nvSpPr>
          <p:cNvPr id="14" name="Rectangle 13"/>
          <p:cNvSpPr/>
          <p:nvPr/>
        </p:nvSpPr>
        <p:spPr>
          <a:xfrm>
            <a:off x="6421385" y="-929103"/>
            <a:ext cx="11169112" cy="592047"/>
          </a:xfrm>
          <a:prstGeom prst="rect">
            <a:avLst/>
          </a:prstGeom>
          <a:noFill/>
          <a:ln>
            <a:noFill/>
          </a:ln>
          <a:effectLst>
            <a:glow>
              <a:schemeClr val="accent1">
                <a:alpha val="40000"/>
              </a:schemeClr>
            </a:glow>
            <a:outerShdw sx="1000" sy="1000" algn="ctr" rotWithShape="0">
              <a:srgbClr val="000000"/>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l-GR" sz="2000" dirty="0">
                <a:solidFill>
                  <a:schemeClr val="tx1"/>
                </a:solidFill>
              </a:rPr>
              <a:t>Πότε πρέπει να ξεκινήσει η ορθοδοντική θεραπεία?</a:t>
            </a:r>
            <a:r>
              <a:rPr lang="el-GR" sz="2000" b="1" dirty="0">
                <a:solidFill>
                  <a:schemeClr val="tx1"/>
                </a:solidFill>
              </a:rPr>
              <a:t>       </a:t>
            </a:r>
            <a:endParaRPr lang="en-US" sz="2000" dirty="0">
              <a:solidFill>
                <a:schemeClr val="tx1"/>
              </a:solidFill>
            </a:endParaRPr>
          </a:p>
        </p:txBody>
      </p:sp>
      <p:pic>
        <p:nvPicPr>
          <p:cNvPr id="9" name="Picture 8">
            <a:extLst>
              <a:ext uri="{FF2B5EF4-FFF2-40B4-BE49-F238E27FC236}">
                <a16:creationId xmlns="" xmlns:a16="http://schemas.microsoft.com/office/drawing/2014/main" id="{6D61779D-B146-7246-B776-6F4B6A70DA6A}"/>
              </a:ext>
            </a:extLst>
          </p:cNvPr>
          <p:cNvPicPr>
            <a:picLocks noChangeAspect="1"/>
          </p:cNvPicPr>
          <p:nvPr/>
        </p:nvPicPr>
        <p:blipFill rotWithShape="1">
          <a:blip r:embed="rId4" cstate="email"/>
          <a:srcRect/>
          <a:stretch/>
        </p:blipFill>
        <p:spPr>
          <a:xfrm>
            <a:off x="2164898" y="5632304"/>
            <a:ext cx="1850873" cy="983624"/>
          </a:xfrm>
          <a:prstGeom prst="rect">
            <a:avLst/>
          </a:prstGeom>
        </p:spPr>
      </p:pic>
      <p:pic>
        <p:nvPicPr>
          <p:cNvPr id="10" name="Picture 9">
            <a:extLst>
              <a:ext uri="{FF2B5EF4-FFF2-40B4-BE49-F238E27FC236}">
                <a16:creationId xmlns="" xmlns:a16="http://schemas.microsoft.com/office/drawing/2014/main" id="{319AAB1F-1D9C-AC4B-92D6-DCB2C973BE61}"/>
              </a:ext>
            </a:extLst>
          </p:cNvPr>
          <p:cNvPicPr>
            <a:picLocks noChangeAspect="1"/>
          </p:cNvPicPr>
          <p:nvPr/>
        </p:nvPicPr>
        <p:blipFill rotWithShape="1">
          <a:blip r:embed="rId5" cstate="email"/>
          <a:srcRect/>
          <a:stretch/>
        </p:blipFill>
        <p:spPr>
          <a:xfrm>
            <a:off x="4133932" y="5623576"/>
            <a:ext cx="1850872" cy="983624"/>
          </a:xfrm>
          <a:prstGeom prst="rect">
            <a:avLst/>
          </a:prstGeom>
        </p:spPr>
      </p:pic>
      <p:pic>
        <p:nvPicPr>
          <p:cNvPr id="6" name="Picture 5"/>
          <p:cNvPicPr>
            <a:picLocks noChangeAspect="1"/>
          </p:cNvPicPr>
          <p:nvPr/>
        </p:nvPicPr>
        <p:blipFill rotWithShape="1">
          <a:blip r:embed="rId6" cstate="email">
            <a:extLst>
              <a:ext uri="{28A0092B-C50C-407E-A947-70E740481C1C}">
                <a14:useLocalDpi xmlns="" xmlns:a14="http://schemas.microsoft.com/office/drawing/2010/main" val="0"/>
              </a:ext>
            </a:extLst>
          </a:blip>
          <a:srcRect r="-957"/>
          <a:stretch/>
        </p:blipFill>
        <p:spPr>
          <a:xfrm>
            <a:off x="186059" y="5623576"/>
            <a:ext cx="1860679" cy="1001081"/>
          </a:xfrm>
          <a:prstGeom prst="rect">
            <a:avLst/>
          </a:prstGeom>
        </p:spPr>
      </p:pic>
      <p:pic>
        <p:nvPicPr>
          <p:cNvPr id="15" name="Picture 14"/>
          <p:cNvPicPr>
            <a:picLocks noChangeAspect="1"/>
          </p:cNvPicPr>
          <p:nvPr/>
        </p:nvPicPr>
        <p:blipFill rotWithShape="1">
          <a:blip r:embed="rId7" cstate="email">
            <a:extLst>
              <a:ext uri="{28A0092B-C50C-407E-A947-70E740481C1C}">
                <a14:useLocalDpi xmlns="" xmlns:a14="http://schemas.microsoft.com/office/drawing/2010/main" val="0"/>
              </a:ext>
            </a:extLst>
          </a:blip>
          <a:srcRect/>
          <a:stretch/>
        </p:blipFill>
        <p:spPr>
          <a:xfrm flipH="1">
            <a:off x="10210579" y="5636826"/>
            <a:ext cx="1909342" cy="939734"/>
          </a:xfrm>
          <a:prstGeom prst="rect">
            <a:avLst/>
          </a:prstGeom>
        </p:spPr>
      </p:pic>
      <p:pic>
        <p:nvPicPr>
          <p:cNvPr id="16" name="Picture 15"/>
          <p:cNvPicPr>
            <a:picLocks noChangeAspect="1"/>
          </p:cNvPicPr>
          <p:nvPr/>
        </p:nvPicPr>
        <p:blipFill rotWithShape="1">
          <a:blip r:embed="rId8" cstate="email">
            <a:extLst>
              <a:ext uri="{28A0092B-C50C-407E-A947-70E740481C1C}">
                <a14:useLocalDpi xmlns="" xmlns:a14="http://schemas.microsoft.com/office/drawing/2010/main" val="0"/>
              </a:ext>
            </a:extLst>
          </a:blip>
          <a:srcRect/>
          <a:stretch/>
        </p:blipFill>
        <p:spPr>
          <a:xfrm flipH="1">
            <a:off x="6169128" y="5623576"/>
            <a:ext cx="1902870" cy="966234"/>
          </a:xfrm>
          <a:prstGeom prst="rect">
            <a:avLst/>
          </a:prstGeom>
        </p:spPr>
      </p:pic>
      <p:pic>
        <p:nvPicPr>
          <p:cNvPr id="17" name="Picture 16"/>
          <p:cNvPicPr>
            <a:picLocks noChangeAspect="1"/>
          </p:cNvPicPr>
          <p:nvPr/>
        </p:nvPicPr>
        <p:blipFill rotWithShape="1">
          <a:blip r:embed="rId9" cstate="email">
            <a:extLst>
              <a:ext uri="{28A0092B-C50C-407E-A947-70E740481C1C}">
                <a14:useLocalDpi xmlns="" xmlns:a14="http://schemas.microsoft.com/office/drawing/2010/main" val="0"/>
              </a:ext>
            </a:extLst>
          </a:blip>
          <a:srcRect/>
          <a:stretch/>
        </p:blipFill>
        <p:spPr>
          <a:xfrm>
            <a:off x="8175383" y="5650076"/>
            <a:ext cx="1931811" cy="939734"/>
          </a:xfrm>
          <a:prstGeom prst="rect">
            <a:avLst/>
          </a:prstGeom>
        </p:spPr>
      </p:pic>
      <p:sp>
        <p:nvSpPr>
          <p:cNvPr id="28" name="Oval 27"/>
          <p:cNvSpPr/>
          <p:nvPr/>
        </p:nvSpPr>
        <p:spPr>
          <a:xfrm>
            <a:off x="3832287" y="977592"/>
            <a:ext cx="998603" cy="879424"/>
          </a:xfrm>
          <a:prstGeom prst="ellipse">
            <a:avLst/>
          </a:prstGeom>
          <a:solidFill>
            <a:srgbClr val="FF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bg1"/>
                </a:solidFill>
              </a:rPr>
              <a:t> </a:t>
            </a:r>
            <a:endParaRPr lang="el-GR" sz="700" dirty="0">
              <a:solidFill>
                <a:schemeClr val="bg1"/>
              </a:solidFill>
            </a:endParaRPr>
          </a:p>
          <a:p>
            <a:pPr algn="ctr"/>
            <a:r>
              <a:rPr lang="en-US" sz="900" b="1" dirty="0">
                <a:solidFill>
                  <a:schemeClr val="bg1"/>
                </a:solidFill>
                <a:latin typeface="Avenir" panose="02000503020000020003" pitchFamily="2" charset="0"/>
              </a:rPr>
              <a:t>TRAUMA ALERT </a:t>
            </a:r>
            <a:endParaRPr lang="en-US" sz="900" b="1" dirty="0">
              <a:solidFill>
                <a:schemeClr val="bg1"/>
              </a:solidFill>
            </a:endParaRPr>
          </a:p>
        </p:txBody>
      </p:sp>
      <p:sp>
        <p:nvSpPr>
          <p:cNvPr id="2" name="TextBox 1">
            <a:extLst>
              <a:ext uri="{FF2B5EF4-FFF2-40B4-BE49-F238E27FC236}">
                <a16:creationId xmlns="" xmlns:a16="http://schemas.microsoft.com/office/drawing/2014/main" id="{A3477C9A-FA74-0541-9D86-0CF38A24F769}"/>
              </a:ext>
            </a:extLst>
          </p:cNvPr>
          <p:cNvSpPr txBox="1"/>
          <p:nvPr/>
        </p:nvSpPr>
        <p:spPr>
          <a:xfrm>
            <a:off x="3778605" y="1869027"/>
            <a:ext cx="4845990" cy="3046988"/>
          </a:xfrm>
          <a:prstGeom prst="rect">
            <a:avLst/>
          </a:prstGeom>
          <a:noFill/>
        </p:spPr>
        <p:txBody>
          <a:bodyPr wrap="square" rtlCol="0">
            <a:spAutoFit/>
          </a:bodyPr>
          <a:lstStyle/>
          <a:p>
            <a:r>
              <a:rPr lang="el-GR" sz="1600" dirty="0"/>
              <a:t>Κορίτσι 7.5 ετών που έλαβε  ορθοδοντική</a:t>
            </a:r>
          </a:p>
          <a:p>
            <a:r>
              <a:rPr lang="el-GR" sz="1600" dirty="0"/>
              <a:t>θεραπεία σε 2 Φάσεις</a:t>
            </a:r>
          </a:p>
          <a:p>
            <a:endParaRPr lang="el-GR" sz="1600" dirty="0"/>
          </a:p>
          <a:p>
            <a:pPr marL="285750" indent="-285750">
              <a:buFont typeface="Wingdings" pitchFamily="2" charset="2"/>
              <a:buChar char="§"/>
            </a:pPr>
            <a:r>
              <a:rPr lang="el-GR" sz="1600" dirty="0" smtClean="0"/>
              <a:t>H  </a:t>
            </a:r>
            <a:r>
              <a:rPr lang="el-GR" sz="1600" dirty="0"/>
              <a:t>Φάση Ι διήρκησε 14 μήνες και περιλάμβανε </a:t>
            </a:r>
            <a:r>
              <a:rPr lang="el-GR" sz="1600" dirty="0" err="1"/>
              <a:t>εξωστοματικό</a:t>
            </a:r>
            <a:r>
              <a:rPr lang="el-GR" sz="1600" dirty="0"/>
              <a:t> τόξο και μηχανισμό αγκίστρων </a:t>
            </a:r>
            <a:r>
              <a:rPr lang="el-GR" sz="1600" dirty="0" smtClean="0"/>
              <a:t>2x4  </a:t>
            </a:r>
            <a:r>
              <a:rPr lang="el-GR" sz="1600" dirty="0"/>
              <a:t>με σκοπό τη βελτίωση της σκελετικής δυσαρμονίας και τη μείωση της οριζόντιας πρόταξης</a:t>
            </a:r>
            <a:r>
              <a:rPr lang="el-GR" sz="1600" dirty="0" smtClean="0"/>
              <a:t>.</a:t>
            </a:r>
          </a:p>
          <a:p>
            <a:pPr marL="285750" indent="-285750">
              <a:buFont typeface="Wingdings" pitchFamily="2" charset="2"/>
              <a:buChar char="§"/>
            </a:pPr>
            <a:r>
              <a:rPr lang="el-GR" sz="1600" dirty="0" smtClean="0"/>
              <a:t> </a:t>
            </a:r>
            <a:r>
              <a:rPr lang="el-GR" sz="1600" dirty="0"/>
              <a:t>Η Φάση ΙΙ ξεκίνησε στην ηλικία των 11 ετών και αποσκοπούσε στην τελειοποίηση της σύγκλεισης με ακίνητα ορθοδοντικά άγκιστρα σε όλα τα </a:t>
            </a:r>
            <a:r>
              <a:rPr lang="el-GR" sz="1600" dirty="0" smtClean="0"/>
              <a:t>δόντια</a:t>
            </a:r>
            <a:endParaRPr lang="el-GR" sz="1600" dirty="0"/>
          </a:p>
        </p:txBody>
      </p:sp>
      <p:sp>
        <p:nvSpPr>
          <p:cNvPr id="18" name="TextBox 17">
            <a:extLst>
              <a:ext uri="{FF2B5EF4-FFF2-40B4-BE49-F238E27FC236}">
                <a16:creationId xmlns="" xmlns:a16="http://schemas.microsoft.com/office/drawing/2014/main" id="{CE4D8FD0-FA7B-6F4C-9BC1-569FA29342E1}"/>
              </a:ext>
            </a:extLst>
          </p:cNvPr>
          <p:cNvSpPr txBox="1"/>
          <p:nvPr/>
        </p:nvSpPr>
        <p:spPr>
          <a:xfrm>
            <a:off x="3435515" y="424016"/>
            <a:ext cx="5812938" cy="646331"/>
          </a:xfrm>
          <a:prstGeom prst="rect">
            <a:avLst/>
          </a:prstGeom>
          <a:noFill/>
        </p:spPr>
        <p:txBody>
          <a:bodyPr wrap="none" rtlCol="0">
            <a:spAutoFit/>
          </a:bodyPr>
          <a:lstStyle/>
          <a:p>
            <a:pPr lvl="0" algn="ctr"/>
            <a:r>
              <a:rPr lang="el-GR"/>
              <a:t>Πότε πρέπει να ξεκινήσει η </a:t>
            </a:r>
            <a:r>
              <a:rPr lang="el-GR"/>
              <a:t>ορθοδοντική </a:t>
            </a:r>
            <a:r>
              <a:rPr lang="el-GR" smtClean="0"/>
              <a:t>θεραπεία</a:t>
            </a:r>
            <a:r>
              <a:rPr lang="el-GR" smtClean="0"/>
              <a:t>;</a:t>
            </a:r>
            <a:r>
              <a:rPr lang="el-GR" b="1" smtClean="0"/>
              <a:t>       </a:t>
            </a:r>
            <a:endParaRPr lang="el-GR" smtClean="0"/>
          </a:p>
          <a:p>
            <a:r>
              <a:rPr lang="el-GR" smtClean="0"/>
              <a:t> </a:t>
            </a:r>
            <a:endParaRPr lang="el-GR"/>
          </a:p>
        </p:txBody>
      </p:sp>
      <p:sp>
        <p:nvSpPr>
          <p:cNvPr id="21" name="TextBox 20">
            <a:extLst>
              <a:ext uri="{FF2B5EF4-FFF2-40B4-BE49-F238E27FC236}">
                <a16:creationId xmlns="" xmlns:a16="http://schemas.microsoft.com/office/drawing/2014/main" id="{CF48FE56-0187-AC41-8965-46FD75098EEF}"/>
              </a:ext>
            </a:extLst>
          </p:cNvPr>
          <p:cNvSpPr txBox="1"/>
          <p:nvPr/>
        </p:nvSpPr>
        <p:spPr>
          <a:xfrm>
            <a:off x="3573573" y="69723"/>
            <a:ext cx="5256054" cy="369332"/>
          </a:xfrm>
          <a:prstGeom prst="rect">
            <a:avLst/>
          </a:prstGeom>
          <a:noFill/>
        </p:spPr>
        <p:txBody>
          <a:bodyPr wrap="none" rtlCol="0">
            <a:spAutoFit/>
          </a:bodyPr>
          <a:lstStyle/>
          <a:p>
            <a:r>
              <a:rPr lang="el-GR" dirty="0"/>
              <a:t>Το </a:t>
            </a:r>
            <a:r>
              <a:rPr lang="el-GR" dirty="0">
                <a:solidFill>
                  <a:srgbClr val="FF0000"/>
                </a:solidFill>
              </a:rPr>
              <a:t>έγκαιρο</a:t>
            </a:r>
            <a:r>
              <a:rPr lang="el-GR" dirty="0"/>
              <a:t> της ορθοδοντικής θεραπείας στη ΙΙ Τάξη</a:t>
            </a:r>
            <a:endParaRPr lang="x-none" dirty="0"/>
          </a:p>
        </p:txBody>
      </p:sp>
      <p:cxnSp>
        <p:nvCxnSpPr>
          <p:cNvPr id="22" name="Straight Connector 21">
            <a:extLst>
              <a:ext uri="{FF2B5EF4-FFF2-40B4-BE49-F238E27FC236}">
                <a16:creationId xmlns="" xmlns:a16="http://schemas.microsoft.com/office/drawing/2014/main" id="{5B31479C-B265-984F-9613-15D3B3B360AF}"/>
              </a:ext>
            </a:extLst>
          </p:cNvPr>
          <p:cNvCxnSpPr>
            <a:cxnSpLocks/>
          </p:cNvCxnSpPr>
          <p:nvPr/>
        </p:nvCxnSpPr>
        <p:spPr>
          <a:xfrm flipH="1">
            <a:off x="3573573" y="439055"/>
            <a:ext cx="5163881" cy="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 xmlns:a16="http://schemas.microsoft.com/office/drawing/2014/main" id="{6B2931AA-CD57-8440-80D3-51A256F81CA7}"/>
              </a:ext>
            </a:extLst>
          </p:cNvPr>
          <p:cNvSpPr/>
          <p:nvPr/>
        </p:nvSpPr>
        <p:spPr>
          <a:xfrm>
            <a:off x="72079" y="6589810"/>
            <a:ext cx="1018227" cy="261610"/>
          </a:xfrm>
          <a:prstGeom prst="rect">
            <a:avLst/>
          </a:prstGeom>
        </p:spPr>
        <p:txBody>
          <a:bodyPr wrap="none">
            <a:spAutoFit/>
          </a:bodyPr>
          <a:lstStyle/>
          <a:p>
            <a:r>
              <a:rPr lang="el-GR" sz="1100" dirty="0">
                <a:solidFill>
                  <a:schemeClr val="bg1">
                    <a:lumMod val="50000"/>
                  </a:schemeClr>
                </a:solidFill>
              </a:rPr>
              <a:t>Αρχή Φάσης Ι </a:t>
            </a:r>
            <a:endParaRPr lang="x-none" sz="1100" dirty="0">
              <a:solidFill>
                <a:schemeClr val="bg1">
                  <a:lumMod val="50000"/>
                </a:schemeClr>
              </a:solidFill>
            </a:endParaRPr>
          </a:p>
        </p:txBody>
      </p:sp>
      <p:sp>
        <p:nvSpPr>
          <p:cNvPr id="23" name="Rectangle 22">
            <a:extLst>
              <a:ext uri="{FF2B5EF4-FFF2-40B4-BE49-F238E27FC236}">
                <a16:creationId xmlns="" xmlns:a16="http://schemas.microsoft.com/office/drawing/2014/main" id="{943A0AD2-516C-7B44-9A59-34261BA21C51}"/>
              </a:ext>
            </a:extLst>
          </p:cNvPr>
          <p:cNvSpPr/>
          <p:nvPr/>
        </p:nvSpPr>
        <p:spPr>
          <a:xfrm>
            <a:off x="6096000" y="6589810"/>
            <a:ext cx="1116011" cy="261610"/>
          </a:xfrm>
          <a:prstGeom prst="rect">
            <a:avLst/>
          </a:prstGeom>
        </p:spPr>
        <p:txBody>
          <a:bodyPr wrap="none">
            <a:spAutoFit/>
          </a:bodyPr>
          <a:lstStyle/>
          <a:p>
            <a:r>
              <a:rPr lang="el-GR" sz="1100" dirty="0">
                <a:solidFill>
                  <a:schemeClr val="bg1">
                    <a:lumMod val="50000"/>
                  </a:schemeClr>
                </a:solidFill>
              </a:rPr>
              <a:t>Τέλος Φάσης ΙΙ </a:t>
            </a:r>
            <a:endParaRPr lang="x-none" sz="1100" dirty="0">
              <a:solidFill>
                <a:schemeClr val="bg1">
                  <a:lumMod val="50000"/>
                </a:schemeClr>
              </a:solidFill>
            </a:endParaRPr>
          </a:p>
        </p:txBody>
      </p:sp>
    </p:spTree>
    <p:extLst>
      <p:ext uri="{BB962C8B-B14F-4D97-AF65-F5344CB8AC3E}">
        <p14:creationId xmlns="" xmlns:p14="http://schemas.microsoft.com/office/powerpoint/2010/main" val="160660291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254061D-9F06-664C-817C-E457F6994222}"/>
              </a:ext>
            </a:extLst>
          </p:cNvPr>
          <p:cNvSpPr txBox="1"/>
          <p:nvPr/>
        </p:nvSpPr>
        <p:spPr>
          <a:xfrm>
            <a:off x="1943100" y="904262"/>
            <a:ext cx="2066400" cy="338554"/>
          </a:xfrm>
          <a:prstGeom prst="rect">
            <a:avLst/>
          </a:prstGeom>
          <a:noFill/>
        </p:spPr>
        <p:txBody>
          <a:bodyPr wrap="none" rtlCol="0">
            <a:spAutoFit/>
          </a:bodyPr>
          <a:lstStyle/>
          <a:p>
            <a:r>
              <a:rPr lang="el-GR" sz="1600" dirty="0"/>
              <a:t>αποτελεσματικότητα </a:t>
            </a:r>
            <a:endParaRPr lang="x-none" sz="1600" dirty="0"/>
          </a:p>
        </p:txBody>
      </p:sp>
      <p:sp>
        <p:nvSpPr>
          <p:cNvPr id="3" name="TextBox 2">
            <a:extLst>
              <a:ext uri="{FF2B5EF4-FFF2-40B4-BE49-F238E27FC236}">
                <a16:creationId xmlns="" xmlns:a16="http://schemas.microsoft.com/office/drawing/2014/main" id="{80E3454F-4437-6940-A074-9B208F7A7443}"/>
              </a:ext>
            </a:extLst>
          </p:cNvPr>
          <p:cNvSpPr txBox="1"/>
          <p:nvPr/>
        </p:nvSpPr>
        <p:spPr>
          <a:xfrm>
            <a:off x="8169442" y="904262"/>
            <a:ext cx="1556645" cy="338554"/>
          </a:xfrm>
          <a:prstGeom prst="rect">
            <a:avLst/>
          </a:prstGeom>
          <a:noFill/>
        </p:spPr>
        <p:txBody>
          <a:bodyPr wrap="none" rtlCol="0">
            <a:spAutoFit/>
          </a:bodyPr>
          <a:lstStyle/>
          <a:p>
            <a:r>
              <a:rPr lang="el-GR" sz="1600" dirty="0"/>
              <a:t>αποδοτικότητα </a:t>
            </a:r>
            <a:endParaRPr lang="x-none" sz="1600" dirty="0"/>
          </a:p>
        </p:txBody>
      </p:sp>
      <p:sp>
        <p:nvSpPr>
          <p:cNvPr id="4" name="TextBox 3">
            <a:extLst>
              <a:ext uri="{FF2B5EF4-FFF2-40B4-BE49-F238E27FC236}">
                <a16:creationId xmlns="" xmlns:a16="http://schemas.microsoft.com/office/drawing/2014/main" id="{C6BC3B72-5154-D349-8634-B8B6D4F73CF7}"/>
              </a:ext>
            </a:extLst>
          </p:cNvPr>
          <p:cNvSpPr txBox="1"/>
          <p:nvPr/>
        </p:nvSpPr>
        <p:spPr>
          <a:xfrm>
            <a:off x="986589" y="1502413"/>
            <a:ext cx="4121449" cy="584775"/>
          </a:xfrm>
          <a:prstGeom prst="rect">
            <a:avLst/>
          </a:prstGeom>
          <a:noFill/>
        </p:spPr>
        <p:txBody>
          <a:bodyPr wrap="none" rtlCol="0">
            <a:spAutoFit/>
          </a:bodyPr>
          <a:lstStyle/>
          <a:p>
            <a:r>
              <a:rPr lang="el-GR" sz="1600"/>
              <a:t>Η έννοια της αποτελεσματικότητας εκφράζει </a:t>
            </a:r>
          </a:p>
          <a:p>
            <a:r>
              <a:rPr lang="el-GR" sz="1600"/>
              <a:t>την ικανότητα επίλυσης ενός </a:t>
            </a:r>
            <a:r>
              <a:rPr lang="el-GR" sz="1600"/>
              <a:t>προβλήματος</a:t>
            </a:r>
            <a:r>
              <a:rPr lang="el-GR" sz="1600" smtClean="0"/>
              <a:t>.</a:t>
            </a:r>
            <a:endParaRPr lang="el-GR" sz="1600"/>
          </a:p>
        </p:txBody>
      </p:sp>
      <p:sp>
        <p:nvSpPr>
          <p:cNvPr id="5" name="Rectangle 4">
            <a:extLst>
              <a:ext uri="{FF2B5EF4-FFF2-40B4-BE49-F238E27FC236}">
                <a16:creationId xmlns="" xmlns:a16="http://schemas.microsoft.com/office/drawing/2014/main" id="{50768BDC-2EF9-7342-B4CC-4FB93BB3B506}"/>
              </a:ext>
            </a:extLst>
          </p:cNvPr>
          <p:cNvSpPr/>
          <p:nvPr/>
        </p:nvSpPr>
        <p:spPr>
          <a:xfrm>
            <a:off x="6096000" y="1441987"/>
            <a:ext cx="6096000" cy="584775"/>
          </a:xfrm>
          <a:prstGeom prst="rect">
            <a:avLst/>
          </a:prstGeom>
        </p:spPr>
        <p:txBody>
          <a:bodyPr>
            <a:spAutoFit/>
          </a:bodyPr>
          <a:lstStyle/>
          <a:p>
            <a:r>
              <a:rPr lang="el-GR" sz="1600"/>
              <a:t>Η αποδοτικότητα είναι μία έννοια που συσχετίζει το αποτέλεσμα με τον χρόνο που απαιτήθηκε για την επίτευξη </a:t>
            </a:r>
            <a:r>
              <a:rPr lang="el-GR" sz="1600"/>
              <a:t>του</a:t>
            </a:r>
            <a:r>
              <a:rPr lang="el-GR" sz="1600" smtClean="0"/>
              <a:t>.</a:t>
            </a:r>
            <a:endParaRPr lang="el-GR" sz="1600"/>
          </a:p>
        </p:txBody>
      </p:sp>
      <p:sp>
        <p:nvSpPr>
          <p:cNvPr id="6" name="Rectangle 5">
            <a:extLst>
              <a:ext uri="{FF2B5EF4-FFF2-40B4-BE49-F238E27FC236}">
                <a16:creationId xmlns="" xmlns:a16="http://schemas.microsoft.com/office/drawing/2014/main" id="{065F0F8E-07AD-EF40-B7F9-CF1E34E680D5}"/>
              </a:ext>
            </a:extLst>
          </p:cNvPr>
          <p:cNvSpPr/>
          <p:nvPr/>
        </p:nvSpPr>
        <p:spPr>
          <a:xfrm>
            <a:off x="986589" y="4480085"/>
            <a:ext cx="10419347" cy="830997"/>
          </a:xfrm>
          <a:prstGeom prst="rect">
            <a:avLst/>
          </a:prstGeom>
        </p:spPr>
        <p:txBody>
          <a:bodyPr wrap="square">
            <a:spAutoFit/>
          </a:bodyPr>
          <a:lstStyle/>
          <a:p>
            <a:r>
              <a:rPr lang="el-GR" sz="1600"/>
              <a:t>Η θεραπεία των ορθοδοντικών ανωμαλιών στα παιδιά ενδείκνυται σε περιπτώσεις όπου υπάρχουν ενδείξεις υπέρ της βελτίωσης της ποιότητας του αποτελέσματος (αποτελεσματικότητα) και της ελάττωσης του χρόνου για την επίτευξή του (αποδοτικότητα</a:t>
            </a:r>
            <a:r>
              <a:rPr lang="el-GR" sz="1600"/>
              <a:t>). </a:t>
            </a:r>
            <a:endParaRPr lang="el-GR" sz="1600"/>
          </a:p>
        </p:txBody>
      </p:sp>
      <p:sp>
        <p:nvSpPr>
          <p:cNvPr id="7" name="TextBox 6">
            <a:extLst>
              <a:ext uri="{FF2B5EF4-FFF2-40B4-BE49-F238E27FC236}">
                <a16:creationId xmlns="" xmlns:a16="http://schemas.microsoft.com/office/drawing/2014/main" id="{480EE20F-3023-244E-8C27-6AF9B1E3FAFC}"/>
              </a:ext>
            </a:extLst>
          </p:cNvPr>
          <p:cNvSpPr txBox="1"/>
          <p:nvPr/>
        </p:nvSpPr>
        <p:spPr>
          <a:xfrm>
            <a:off x="986589" y="5444289"/>
            <a:ext cx="9104800" cy="584775"/>
          </a:xfrm>
          <a:prstGeom prst="rect">
            <a:avLst/>
          </a:prstGeom>
          <a:noFill/>
        </p:spPr>
        <p:txBody>
          <a:bodyPr wrap="none" rtlCol="0">
            <a:spAutoFit/>
          </a:bodyPr>
          <a:lstStyle/>
          <a:p>
            <a:r>
              <a:rPr lang="el-GR" sz="1600"/>
              <a:t>Εάν υπάρχει επιστημονική τεκμηρίωση ότι το εκάστοτε πρόβλημα θα αντιμετωπιστεί αποτελεσματικά </a:t>
            </a:r>
          </a:p>
          <a:p>
            <a:r>
              <a:rPr lang="el-GR" sz="1600"/>
              <a:t>με μία πρώιμη έναρξη, τότε η ορθοδοντική παρέμβαση </a:t>
            </a:r>
            <a:r>
              <a:rPr lang="el-GR" sz="1600"/>
              <a:t>επιβάλλεται</a:t>
            </a:r>
            <a:r>
              <a:rPr lang="el-GR" sz="1600" smtClean="0"/>
              <a:t>.</a:t>
            </a:r>
            <a:endParaRPr lang="el-GR" sz="1600"/>
          </a:p>
        </p:txBody>
      </p:sp>
      <p:pic>
        <p:nvPicPr>
          <p:cNvPr id="9" name="Picture 8">
            <a:extLst>
              <a:ext uri="{FF2B5EF4-FFF2-40B4-BE49-F238E27FC236}">
                <a16:creationId xmlns="" xmlns:a16="http://schemas.microsoft.com/office/drawing/2014/main" id="{173203A7-FF96-3144-B860-3ECB3E7BEF6F}"/>
              </a:ext>
            </a:extLst>
          </p:cNvPr>
          <p:cNvPicPr>
            <a:picLocks noChangeAspect="1"/>
          </p:cNvPicPr>
          <p:nvPr/>
        </p:nvPicPr>
        <p:blipFill rotWithShape="1">
          <a:blip r:embed="rId2" cstate="email"/>
          <a:srcRect/>
          <a:stretch/>
        </p:blipFill>
        <p:spPr>
          <a:xfrm>
            <a:off x="61376" y="2590575"/>
            <a:ext cx="2784093" cy="1073736"/>
          </a:xfrm>
          <a:prstGeom prst="rect">
            <a:avLst/>
          </a:prstGeom>
        </p:spPr>
      </p:pic>
      <p:pic>
        <p:nvPicPr>
          <p:cNvPr id="11" name="Picture 10">
            <a:extLst>
              <a:ext uri="{FF2B5EF4-FFF2-40B4-BE49-F238E27FC236}">
                <a16:creationId xmlns="" xmlns:a16="http://schemas.microsoft.com/office/drawing/2014/main" id="{C5D98204-A632-3242-92A1-DF2EB8910DB6}"/>
              </a:ext>
            </a:extLst>
          </p:cNvPr>
          <p:cNvPicPr>
            <a:picLocks noChangeAspect="1"/>
          </p:cNvPicPr>
          <p:nvPr/>
        </p:nvPicPr>
        <p:blipFill rotWithShape="1">
          <a:blip r:embed="rId3" cstate="email"/>
          <a:srcRect/>
          <a:stretch/>
        </p:blipFill>
        <p:spPr>
          <a:xfrm>
            <a:off x="5541376" y="2590575"/>
            <a:ext cx="2562809" cy="1073736"/>
          </a:xfrm>
          <a:prstGeom prst="rect">
            <a:avLst/>
          </a:prstGeom>
        </p:spPr>
      </p:pic>
      <p:pic>
        <p:nvPicPr>
          <p:cNvPr id="14" name="Picture 13">
            <a:extLst>
              <a:ext uri="{FF2B5EF4-FFF2-40B4-BE49-F238E27FC236}">
                <a16:creationId xmlns="" xmlns:a16="http://schemas.microsoft.com/office/drawing/2014/main" id="{26DAE4D5-9B85-C746-8899-159C52988ED2}"/>
              </a:ext>
            </a:extLst>
          </p:cNvPr>
          <p:cNvPicPr>
            <a:picLocks noChangeAspect="1"/>
          </p:cNvPicPr>
          <p:nvPr/>
        </p:nvPicPr>
        <p:blipFill>
          <a:blip r:embed="rId4" cstate="email">
            <a:extLst>
              <a:ext uri="{BEBA8EAE-BF5A-486C-A8C5-ECC9F3942E4B}">
                <a14:imgProps xmlns="" xmlns:a14="http://schemas.microsoft.com/office/drawing/2010/main">
                  <a14:imgLayer r:embed="rId5">
                    <a14:imgEffect>
                      <a14:brightnessContrast bright="40000" contrast="20000"/>
                    </a14:imgEffect>
                  </a14:imgLayer>
                </a14:imgProps>
              </a:ext>
            </a:extLst>
          </a:blip>
          <a:stretch>
            <a:fillRect/>
          </a:stretch>
        </p:blipFill>
        <p:spPr>
          <a:xfrm>
            <a:off x="3292252" y="2608188"/>
            <a:ext cx="1609838" cy="1073225"/>
          </a:xfrm>
          <a:prstGeom prst="rect">
            <a:avLst/>
          </a:prstGeom>
        </p:spPr>
      </p:pic>
      <p:cxnSp>
        <p:nvCxnSpPr>
          <p:cNvPr id="16" name="Straight Connector 15">
            <a:extLst>
              <a:ext uri="{FF2B5EF4-FFF2-40B4-BE49-F238E27FC236}">
                <a16:creationId xmlns="" xmlns:a16="http://schemas.microsoft.com/office/drawing/2014/main" id="{83A54DF0-66D3-0144-AF6F-50ABC26B5EBF}"/>
              </a:ext>
            </a:extLst>
          </p:cNvPr>
          <p:cNvCxnSpPr>
            <a:cxnSpLocks/>
          </p:cNvCxnSpPr>
          <p:nvPr/>
        </p:nvCxnSpPr>
        <p:spPr>
          <a:xfrm>
            <a:off x="1721858" y="1341521"/>
            <a:ext cx="265419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9464EFDF-9625-8649-9A4C-147FD4825B00}"/>
              </a:ext>
            </a:extLst>
          </p:cNvPr>
          <p:cNvCxnSpPr>
            <a:cxnSpLocks/>
          </p:cNvCxnSpPr>
          <p:nvPr/>
        </p:nvCxnSpPr>
        <p:spPr>
          <a:xfrm>
            <a:off x="198521" y="3767889"/>
            <a:ext cx="1169469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6EBCE514-76E2-7E4B-BAC7-4F9EA8621561}"/>
              </a:ext>
            </a:extLst>
          </p:cNvPr>
          <p:cNvCxnSpPr/>
          <p:nvPr/>
        </p:nvCxnSpPr>
        <p:spPr>
          <a:xfrm>
            <a:off x="2808049" y="3127443"/>
            <a:ext cx="5715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7793A0D6-98C6-0740-AD18-BD2C30AF2636}"/>
              </a:ext>
            </a:extLst>
          </p:cNvPr>
          <p:cNvCxnSpPr/>
          <p:nvPr/>
        </p:nvCxnSpPr>
        <p:spPr>
          <a:xfrm>
            <a:off x="4902090" y="3154456"/>
            <a:ext cx="5715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 xmlns:a16="http://schemas.microsoft.com/office/drawing/2014/main" id="{29876718-2F4E-4141-845A-07F0B957FAF4}"/>
              </a:ext>
            </a:extLst>
          </p:cNvPr>
          <p:cNvPicPr>
            <a:picLocks noChangeAspect="1"/>
          </p:cNvPicPr>
          <p:nvPr/>
        </p:nvPicPr>
        <p:blipFill rotWithShape="1">
          <a:blip r:embed="rId6" cstate="email"/>
          <a:srcRect/>
          <a:stretch/>
        </p:blipFill>
        <p:spPr>
          <a:xfrm flipH="1">
            <a:off x="9396542" y="2608188"/>
            <a:ext cx="2430377" cy="1094203"/>
          </a:xfrm>
          <a:prstGeom prst="rect">
            <a:avLst/>
          </a:prstGeom>
        </p:spPr>
      </p:pic>
      <p:cxnSp>
        <p:nvCxnSpPr>
          <p:cNvPr id="23" name="Straight Arrow Connector 22">
            <a:extLst>
              <a:ext uri="{FF2B5EF4-FFF2-40B4-BE49-F238E27FC236}">
                <a16:creationId xmlns="" xmlns:a16="http://schemas.microsoft.com/office/drawing/2014/main" id="{47748C9E-BDC2-564E-8209-6493DEFBCA52}"/>
              </a:ext>
            </a:extLst>
          </p:cNvPr>
          <p:cNvCxnSpPr>
            <a:cxnSpLocks/>
          </p:cNvCxnSpPr>
          <p:nvPr/>
        </p:nvCxnSpPr>
        <p:spPr>
          <a:xfrm>
            <a:off x="8242858" y="3127443"/>
            <a:ext cx="82293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 xmlns:a16="http://schemas.microsoft.com/office/drawing/2014/main" id="{593F9F15-6F0A-FF46-91A8-A036BF84C150}"/>
              </a:ext>
            </a:extLst>
          </p:cNvPr>
          <p:cNvSpPr txBox="1"/>
          <p:nvPr/>
        </p:nvSpPr>
        <p:spPr>
          <a:xfrm>
            <a:off x="8242858" y="2848295"/>
            <a:ext cx="1103187" cy="338554"/>
          </a:xfrm>
          <a:prstGeom prst="rect">
            <a:avLst/>
          </a:prstGeom>
          <a:noFill/>
        </p:spPr>
        <p:txBody>
          <a:bodyPr wrap="none" rtlCol="0">
            <a:spAutoFit/>
          </a:bodyPr>
          <a:lstStyle/>
          <a:p>
            <a:r>
              <a:rPr lang="el-GR" sz="1600" dirty="0"/>
              <a:t>διάλειμμα </a:t>
            </a:r>
            <a:endParaRPr lang="x-none" sz="1600" dirty="0"/>
          </a:p>
        </p:txBody>
      </p:sp>
      <p:sp>
        <p:nvSpPr>
          <p:cNvPr id="26" name="TextBox 25">
            <a:extLst>
              <a:ext uri="{FF2B5EF4-FFF2-40B4-BE49-F238E27FC236}">
                <a16:creationId xmlns="" xmlns:a16="http://schemas.microsoft.com/office/drawing/2014/main" id="{53EE694D-B3C2-4045-A506-7EFC6A99ECB4}"/>
              </a:ext>
            </a:extLst>
          </p:cNvPr>
          <p:cNvSpPr txBox="1"/>
          <p:nvPr/>
        </p:nvSpPr>
        <p:spPr>
          <a:xfrm>
            <a:off x="8242858" y="3175403"/>
            <a:ext cx="1170513" cy="338554"/>
          </a:xfrm>
          <a:prstGeom prst="rect">
            <a:avLst/>
          </a:prstGeom>
          <a:noFill/>
        </p:spPr>
        <p:txBody>
          <a:bodyPr wrap="none" rtlCol="0">
            <a:spAutoFit/>
          </a:bodyPr>
          <a:lstStyle/>
          <a:p>
            <a:r>
              <a:rPr lang="el-GR" sz="1600" dirty="0"/>
              <a:t>συντήρηση</a:t>
            </a:r>
            <a:endParaRPr lang="x-none" sz="1600" dirty="0"/>
          </a:p>
        </p:txBody>
      </p:sp>
      <p:sp>
        <p:nvSpPr>
          <p:cNvPr id="29" name="TextBox 28">
            <a:extLst>
              <a:ext uri="{FF2B5EF4-FFF2-40B4-BE49-F238E27FC236}">
                <a16:creationId xmlns="" xmlns:a16="http://schemas.microsoft.com/office/drawing/2014/main" id="{24B33DCF-C58F-4B44-84BB-2770710D881D}"/>
              </a:ext>
            </a:extLst>
          </p:cNvPr>
          <p:cNvSpPr txBox="1"/>
          <p:nvPr/>
        </p:nvSpPr>
        <p:spPr>
          <a:xfrm>
            <a:off x="8609001" y="3766564"/>
            <a:ext cx="3443571" cy="261610"/>
          </a:xfrm>
          <a:prstGeom prst="rect">
            <a:avLst/>
          </a:prstGeom>
          <a:noFill/>
        </p:spPr>
        <p:txBody>
          <a:bodyPr wrap="none" rtlCol="0">
            <a:spAutoFit/>
          </a:bodyPr>
          <a:lstStyle/>
          <a:p>
            <a:r>
              <a:rPr lang="el-GR" sz="1100" dirty="0">
                <a:solidFill>
                  <a:schemeClr val="bg1">
                    <a:lumMod val="50000"/>
                  </a:schemeClr>
                </a:solidFill>
              </a:rPr>
              <a:t>Ασθενής 8 ετών, θα είναι η θεραπεία τελικά αποδοτική</a:t>
            </a:r>
            <a:r>
              <a:rPr lang="en-US" sz="1100" dirty="0">
                <a:solidFill>
                  <a:schemeClr val="bg1">
                    <a:lumMod val="50000"/>
                  </a:schemeClr>
                </a:solidFill>
              </a:rPr>
              <a:t>;</a:t>
            </a:r>
            <a:endParaRPr lang="x-none" sz="1100" dirty="0">
              <a:solidFill>
                <a:schemeClr val="bg1">
                  <a:lumMod val="50000"/>
                </a:schemeClr>
              </a:solidFill>
            </a:endParaRPr>
          </a:p>
        </p:txBody>
      </p:sp>
      <p:sp>
        <p:nvSpPr>
          <p:cNvPr id="21" name="TextBox 20">
            <a:extLst>
              <a:ext uri="{FF2B5EF4-FFF2-40B4-BE49-F238E27FC236}">
                <a16:creationId xmlns="" xmlns:a16="http://schemas.microsoft.com/office/drawing/2014/main" id="{A731491B-F468-CE42-90E2-1DA1DDCBB232}"/>
              </a:ext>
            </a:extLst>
          </p:cNvPr>
          <p:cNvSpPr txBox="1"/>
          <p:nvPr/>
        </p:nvSpPr>
        <p:spPr>
          <a:xfrm>
            <a:off x="3585335" y="259175"/>
            <a:ext cx="5256054" cy="369332"/>
          </a:xfrm>
          <a:prstGeom prst="rect">
            <a:avLst/>
          </a:prstGeom>
          <a:noFill/>
        </p:spPr>
        <p:txBody>
          <a:bodyPr wrap="none" rtlCol="0">
            <a:spAutoFit/>
          </a:bodyPr>
          <a:lstStyle/>
          <a:p>
            <a:r>
              <a:rPr lang="el-GR" dirty="0"/>
              <a:t>Το </a:t>
            </a:r>
            <a:r>
              <a:rPr lang="el-GR" dirty="0">
                <a:solidFill>
                  <a:srgbClr val="FF0000"/>
                </a:solidFill>
              </a:rPr>
              <a:t>έγκαιρο</a:t>
            </a:r>
            <a:r>
              <a:rPr lang="el-GR" dirty="0"/>
              <a:t> της ορθοδοντικής θεραπείας στη ΙΙ Τάξη</a:t>
            </a:r>
            <a:endParaRPr lang="x-none" dirty="0"/>
          </a:p>
        </p:txBody>
      </p:sp>
      <p:cxnSp>
        <p:nvCxnSpPr>
          <p:cNvPr id="24" name="Straight Connector 23">
            <a:extLst>
              <a:ext uri="{FF2B5EF4-FFF2-40B4-BE49-F238E27FC236}">
                <a16:creationId xmlns="" xmlns:a16="http://schemas.microsoft.com/office/drawing/2014/main" id="{D9D68009-636F-D24F-8656-9B4B76E881E8}"/>
              </a:ext>
            </a:extLst>
          </p:cNvPr>
          <p:cNvCxnSpPr>
            <a:cxnSpLocks/>
          </p:cNvCxnSpPr>
          <p:nvPr/>
        </p:nvCxnSpPr>
        <p:spPr>
          <a:xfrm flipH="1">
            <a:off x="3585335" y="628507"/>
            <a:ext cx="5256054" cy="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 xmlns:a16="http://schemas.microsoft.com/office/drawing/2014/main" id="{DD38EB96-CEDB-5247-A8B0-354E0E53053B}"/>
              </a:ext>
            </a:extLst>
          </p:cNvPr>
          <p:cNvCxnSpPr>
            <a:cxnSpLocks/>
          </p:cNvCxnSpPr>
          <p:nvPr/>
        </p:nvCxnSpPr>
        <p:spPr>
          <a:xfrm>
            <a:off x="7640576" y="1341521"/>
            <a:ext cx="265419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1641295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ECFE6A2-E0F3-C145-A16F-F90179DEDBEA}"/>
              </a:ext>
            </a:extLst>
          </p:cNvPr>
          <p:cNvSpPr/>
          <p:nvPr/>
        </p:nvSpPr>
        <p:spPr>
          <a:xfrm>
            <a:off x="1497932" y="1969422"/>
            <a:ext cx="9847847" cy="923330"/>
          </a:xfrm>
          <a:prstGeom prst="rect">
            <a:avLst/>
          </a:prstGeom>
        </p:spPr>
        <p:txBody>
          <a:bodyPr wrap="square">
            <a:spAutoFit/>
          </a:bodyPr>
          <a:lstStyle/>
          <a:p>
            <a:r>
              <a:rPr lang="el-GR"/>
              <a:t>Ένα </a:t>
            </a:r>
            <a:r>
              <a:rPr lang="el-GR" smtClean="0"/>
              <a:t>πρωτόκολλο </a:t>
            </a:r>
            <a:r>
              <a:rPr lang="el-GR"/>
              <a:t>επανεξέτασης των ασθενών ανά τακτά χρονικά διαστήματα κατά τη διάρκεια της αύξησης και ανάπτυξης επιτρέπει στον κλινικό να αξιολογήσει τον παράγοντα κόστος/όφελος της πρώιμης </a:t>
            </a:r>
            <a:r>
              <a:rPr lang="el-GR"/>
              <a:t>θεραπείας</a:t>
            </a:r>
            <a:r>
              <a:rPr lang="el-GR" smtClean="0"/>
              <a:t>.</a:t>
            </a:r>
            <a:endParaRPr lang="el-GR"/>
          </a:p>
        </p:txBody>
      </p:sp>
      <p:sp>
        <p:nvSpPr>
          <p:cNvPr id="3" name="TextBox 2">
            <a:extLst>
              <a:ext uri="{FF2B5EF4-FFF2-40B4-BE49-F238E27FC236}">
                <a16:creationId xmlns="" xmlns:a16="http://schemas.microsoft.com/office/drawing/2014/main" id="{4834D562-463D-4C4A-8493-426CEB366D2B}"/>
              </a:ext>
            </a:extLst>
          </p:cNvPr>
          <p:cNvSpPr txBox="1"/>
          <p:nvPr/>
        </p:nvSpPr>
        <p:spPr>
          <a:xfrm>
            <a:off x="1497932" y="978068"/>
            <a:ext cx="4536819" cy="646331"/>
          </a:xfrm>
          <a:prstGeom prst="rect">
            <a:avLst/>
          </a:prstGeom>
          <a:noFill/>
        </p:spPr>
        <p:txBody>
          <a:bodyPr wrap="none" rtlCol="0">
            <a:spAutoFit/>
          </a:bodyPr>
          <a:lstStyle/>
          <a:p>
            <a:r>
              <a:rPr lang="el-GR">
                <a:solidFill>
                  <a:srgbClr val="FF0000"/>
                </a:solidFill>
              </a:rPr>
              <a:t>Επανεξέταση </a:t>
            </a:r>
          </a:p>
          <a:p>
            <a:r>
              <a:rPr lang="el-GR"/>
              <a:t>μια εύκολη και πιθανά ωφέλιμα </a:t>
            </a:r>
            <a:r>
              <a:rPr lang="el-GR"/>
              <a:t>προσέγγιση </a:t>
            </a:r>
            <a:endParaRPr lang="el-GR"/>
          </a:p>
        </p:txBody>
      </p:sp>
      <p:sp>
        <p:nvSpPr>
          <p:cNvPr id="4" name="TextBox 3">
            <a:extLst>
              <a:ext uri="{FF2B5EF4-FFF2-40B4-BE49-F238E27FC236}">
                <a16:creationId xmlns="" xmlns:a16="http://schemas.microsoft.com/office/drawing/2014/main" id="{0DCF753B-EDEF-004C-9BCD-55BF4B02B415}"/>
              </a:ext>
            </a:extLst>
          </p:cNvPr>
          <p:cNvSpPr txBox="1"/>
          <p:nvPr/>
        </p:nvSpPr>
        <p:spPr>
          <a:xfrm>
            <a:off x="1497932" y="4132302"/>
            <a:ext cx="9988632" cy="1200329"/>
          </a:xfrm>
          <a:prstGeom prst="rect">
            <a:avLst/>
          </a:prstGeom>
          <a:noFill/>
        </p:spPr>
        <p:txBody>
          <a:bodyPr wrap="none" rtlCol="0">
            <a:spAutoFit/>
          </a:bodyPr>
          <a:lstStyle/>
          <a:p>
            <a:r>
              <a:rPr lang="el-GR"/>
              <a:t>Ακόμα </a:t>
            </a:r>
          </a:p>
          <a:p>
            <a:r>
              <a:rPr lang="el-GR"/>
              <a:t>Οι κλινικοί πρέπει να κατανοήσουν ότι στη διάρκεια της διαμόρφωσης της οδοντικής σύγκλεισης </a:t>
            </a:r>
          </a:p>
          <a:p>
            <a:r>
              <a:rPr lang="el-GR"/>
              <a:t>δεν απαντώνται μόνο μια σειρά ιδανικών χαρακτηριστικών αλλά και ένα ευρύ φάσμα φυσιολογικών </a:t>
            </a:r>
          </a:p>
          <a:p>
            <a:r>
              <a:rPr lang="el-GR" smtClean="0"/>
              <a:t>χαρακτηριστικών</a:t>
            </a:r>
            <a:endParaRPr lang="el-GR"/>
          </a:p>
        </p:txBody>
      </p:sp>
      <p:sp>
        <p:nvSpPr>
          <p:cNvPr id="5" name="TextBox 4">
            <a:extLst>
              <a:ext uri="{FF2B5EF4-FFF2-40B4-BE49-F238E27FC236}">
                <a16:creationId xmlns="" xmlns:a16="http://schemas.microsoft.com/office/drawing/2014/main" id="{209A6BC0-9F95-D44A-8088-C85905196B41}"/>
              </a:ext>
            </a:extLst>
          </p:cNvPr>
          <p:cNvSpPr txBox="1"/>
          <p:nvPr/>
        </p:nvSpPr>
        <p:spPr>
          <a:xfrm>
            <a:off x="1437773" y="5343299"/>
            <a:ext cx="5252079" cy="369332"/>
          </a:xfrm>
          <a:prstGeom prst="rect">
            <a:avLst/>
          </a:prstGeom>
          <a:noFill/>
        </p:spPr>
        <p:txBody>
          <a:bodyPr wrap="none" rtlCol="0">
            <a:spAutoFit/>
          </a:bodyPr>
          <a:lstStyle/>
          <a:p>
            <a:r>
              <a:rPr lang="el-GR">
                <a:solidFill>
                  <a:srgbClr val="FF0000"/>
                </a:solidFill>
              </a:rPr>
              <a:t>που δεν πρέπει να εκλαμβάνονται ως </a:t>
            </a:r>
            <a:r>
              <a:rPr lang="el-GR">
                <a:solidFill>
                  <a:srgbClr val="FF0000"/>
                </a:solidFill>
              </a:rPr>
              <a:t>παρεκκλίσεις </a:t>
            </a:r>
            <a:r>
              <a:rPr lang="el-GR" smtClean="0">
                <a:solidFill>
                  <a:srgbClr val="FF0000"/>
                </a:solidFill>
              </a:rPr>
              <a:t>.</a:t>
            </a:r>
            <a:endParaRPr lang="el-GR">
              <a:solidFill>
                <a:srgbClr val="FF0000"/>
              </a:solidFill>
            </a:endParaRPr>
          </a:p>
        </p:txBody>
      </p:sp>
      <p:sp>
        <p:nvSpPr>
          <p:cNvPr id="6" name="TextBox 5">
            <a:extLst>
              <a:ext uri="{FF2B5EF4-FFF2-40B4-BE49-F238E27FC236}">
                <a16:creationId xmlns="" xmlns:a16="http://schemas.microsoft.com/office/drawing/2014/main" id="{4E816658-FF7F-9A47-92C5-4448A553F0AE}"/>
              </a:ext>
            </a:extLst>
          </p:cNvPr>
          <p:cNvSpPr txBox="1"/>
          <p:nvPr/>
        </p:nvSpPr>
        <p:spPr>
          <a:xfrm>
            <a:off x="1527534" y="3396724"/>
            <a:ext cx="1467068"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l-GR" dirty="0"/>
              <a:t>ανά εξάμηνο </a:t>
            </a:r>
            <a:endParaRPr lang="x-none" dirty="0"/>
          </a:p>
        </p:txBody>
      </p:sp>
      <p:sp>
        <p:nvSpPr>
          <p:cNvPr id="7" name="TextBox 6">
            <a:extLst>
              <a:ext uri="{FF2B5EF4-FFF2-40B4-BE49-F238E27FC236}">
                <a16:creationId xmlns="" xmlns:a16="http://schemas.microsoft.com/office/drawing/2014/main" id="{A9B4D847-94AD-254A-AC28-AEBC2ED4681A}"/>
              </a:ext>
            </a:extLst>
          </p:cNvPr>
          <p:cNvSpPr txBox="1"/>
          <p:nvPr/>
        </p:nvSpPr>
        <p:spPr>
          <a:xfrm>
            <a:off x="3354553" y="3396724"/>
            <a:ext cx="106875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l-GR" dirty="0"/>
              <a:t>ανά έτος </a:t>
            </a:r>
            <a:endParaRPr lang="x-none" dirty="0"/>
          </a:p>
        </p:txBody>
      </p:sp>
      <p:sp>
        <p:nvSpPr>
          <p:cNvPr id="8" name="TextBox 7">
            <a:extLst>
              <a:ext uri="{FF2B5EF4-FFF2-40B4-BE49-F238E27FC236}">
                <a16:creationId xmlns="" xmlns:a16="http://schemas.microsoft.com/office/drawing/2014/main" id="{00028BEE-C741-A24B-AABB-1501E86B1092}"/>
              </a:ext>
            </a:extLst>
          </p:cNvPr>
          <p:cNvSpPr txBox="1"/>
          <p:nvPr/>
        </p:nvSpPr>
        <p:spPr>
          <a:xfrm>
            <a:off x="4918434" y="3388797"/>
            <a:ext cx="2355132"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l-GR" dirty="0"/>
              <a:t>όποτε κρίνει ο ειδικός </a:t>
            </a:r>
            <a:endParaRPr lang="x-none" dirty="0"/>
          </a:p>
        </p:txBody>
      </p:sp>
    </p:spTree>
    <p:extLst>
      <p:ext uri="{BB962C8B-B14F-4D97-AF65-F5344CB8AC3E}">
        <p14:creationId xmlns="" xmlns:p14="http://schemas.microsoft.com/office/powerpoint/2010/main" val="5329925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0025.JPG">
            <a:extLst>
              <a:ext uri="{FF2B5EF4-FFF2-40B4-BE49-F238E27FC236}">
                <a16:creationId xmlns="" xmlns:a16="http://schemas.microsoft.com/office/drawing/2014/main" id="{2316973D-F21D-2642-AE2C-C39BD51A5300}"/>
              </a:ext>
            </a:extLst>
          </p:cNvPr>
          <p:cNvPicPr>
            <a:picLocks noChangeAspect="1"/>
          </p:cNvPicPr>
          <p:nvPr/>
        </p:nvPicPr>
        <p:blipFill rotWithShape="1">
          <a:blip r:embed="rId3" cstate="email">
            <a:extLst>
              <a:ext uri="{28A0092B-C50C-407E-A947-70E740481C1C}">
                <a14:useLocalDpi xmlns="" xmlns:a14="http://schemas.microsoft.com/office/drawing/2010/main"/>
              </a:ext>
            </a:extLst>
          </a:blip>
          <a:srcRect/>
          <a:stretch/>
        </p:blipFill>
        <p:spPr>
          <a:xfrm flipH="1">
            <a:off x="76308" y="1104004"/>
            <a:ext cx="5914067" cy="2519777"/>
          </a:xfrm>
          <a:prstGeom prst="rect">
            <a:avLst/>
          </a:prstGeom>
        </p:spPr>
      </p:pic>
      <p:pic>
        <p:nvPicPr>
          <p:cNvPr id="10" name="Picture 9">
            <a:extLst>
              <a:ext uri="{FF2B5EF4-FFF2-40B4-BE49-F238E27FC236}">
                <a16:creationId xmlns="" xmlns:a16="http://schemas.microsoft.com/office/drawing/2014/main" id="{3D890C49-9859-5747-B1C9-944CB4BD2393}"/>
              </a:ext>
            </a:extLst>
          </p:cNvPr>
          <p:cNvPicPr>
            <a:picLocks noChangeAspect="1"/>
          </p:cNvPicPr>
          <p:nvPr/>
        </p:nvPicPr>
        <p:blipFill rotWithShape="1">
          <a:blip r:embed="rId4" cstate="email">
            <a:extLst>
              <a:ext uri="{28A0092B-C50C-407E-A947-70E740481C1C}">
                <a14:useLocalDpi xmlns="" xmlns:a14="http://schemas.microsoft.com/office/drawing/2010/main"/>
              </a:ext>
            </a:extLst>
          </a:blip>
          <a:srcRect/>
          <a:stretch/>
        </p:blipFill>
        <p:spPr>
          <a:xfrm flipH="1">
            <a:off x="6186562" y="1104003"/>
            <a:ext cx="5914068" cy="2519777"/>
          </a:xfrm>
          <a:prstGeom prst="rect">
            <a:avLst/>
          </a:prstGeom>
        </p:spPr>
      </p:pic>
      <p:pic>
        <p:nvPicPr>
          <p:cNvPr id="11" name="Picture 10">
            <a:extLst>
              <a:ext uri="{FF2B5EF4-FFF2-40B4-BE49-F238E27FC236}">
                <a16:creationId xmlns="" xmlns:a16="http://schemas.microsoft.com/office/drawing/2014/main" id="{EF79CEEC-3EA0-0141-8FC9-301A4D2B8747}"/>
              </a:ext>
            </a:extLst>
          </p:cNvPr>
          <p:cNvPicPr>
            <a:picLocks noChangeAspect="1"/>
          </p:cNvPicPr>
          <p:nvPr/>
        </p:nvPicPr>
        <p:blipFill rotWithShape="1">
          <a:blip r:embed="rId5" cstate="email"/>
          <a:srcRect/>
          <a:stretch/>
        </p:blipFill>
        <p:spPr>
          <a:xfrm flipH="1">
            <a:off x="55437" y="3903090"/>
            <a:ext cx="5914066" cy="2519777"/>
          </a:xfrm>
          <a:prstGeom prst="rect">
            <a:avLst/>
          </a:prstGeom>
        </p:spPr>
      </p:pic>
      <p:pic>
        <p:nvPicPr>
          <p:cNvPr id="12" name="Picture 11">
            <a:extLst>
              <a:ext uri="{FF2B5EF4-FFF2-40B4-BE49-F238E27FC236}">
                <a16:creationId xmlns="" xmlns:a16="http://schemas.microsoft.com/office/drawing/2014/main" id="{FE118D93-B838-554D-8D91-9B5B93EFCC6D}"/>
              </a:ext>
            </a:extLst>
          </p:cNvPr>
          <p:cNvPicPr>
            <a:picLocks noChangeAspect="1"/>
          </p:cNvPicPr>
          <p:nvPr/>
        </p:nvPicPr>
        <p:blipFill rotWithShape="1">
          <a:blip r:embed="rId6" cstate="email"/>
          <a:srcRect/>
          <a:stretch/>
        </p:blipFill>
        <p:spPr>
          <a:xfrm>
            <a:off x="6201624" y="3903090"/>
            <a:ext cx="5899006" cy="2530736"/>
          </a:xfrm>
          <a:prstGeom prst="rect">
            <a:avLst/>
          </a:prstGeom>
        </p:spPr>
      </p:pic>
      <p:sp>
        <p:nvSpPr>
          <p:cNvPr id="2" name="TextBox 1">
            <a:extLst>
              <a:ext uri="{FF2B5EF4-FFF2-40B4-BE49-F238E27FC236}">
                <a16:creationId xmlns="" xmlns:a16="http://schemas.microsoft.com/office/drawing/2014/main" id="{53590831-84A8-A045-8F1F-8CA8CA44E8F3}"/>
              </a:ext>
            </a:extLst>
          </p:cNvPr>
          <p:cNvSpPr txBox="1"/>
          <p:nvPr/>
        </p:nvSpPr>
        <p:spPr>
          <a:xfrm>
            <a:off x="0" y="3533758"/>
            <a:ext cx="1757276" cy="369332"/>
          </a:xfrm>
          <a:prstGeom prst="rect">
            <a:avLst/>
          </a:prstGeom>
          <a:noFill/>
        </p:spPr>
        <p:txBody>
          <a:bodyPr wrap="none" rtlCol="0">
            <a:spAutoFit/>
          </a:bodyPr>
          <a:lstStyle/>
          <a:p>
            <a:r>
              <a:rPr lang="el-GR" dirty="0"/>
              <a:t>6 ετών, 4 μηνών</a:t>
            </a:r>
            <a:endParaRPr lang="x-none" dirty="0"/>
          </a:p>
        </p:txBody>
      </p:sp>
      <p:sp>
        <p:nvSpPr>
          <p:cNvPr id="14" name="TextBox 13">
            <a:extLst>
              <a:ext uri="{FF2B5EF4-FFF2-40B4-BE49-F238E27FC236}">
                <a16:creationId xmlns="" xmlns:a16="http://schemas.microsoft.com/office/drawing/2014/main" id="{6D658238-D69B-9449-A38C-15449BFA400B}"/>
              </a:ext>
            </a:extLst>
          </p:cNvPr>
          <p:cNvSpPr txBox="1"/>
          <p:nvPr/>
        </p:nvSpPr>
        <p:spPr>
          <a:xfrm>
            <a:off x="6165690" y="3560270"/>
            <a:ext cx="1715598" cy="369332"/>
          </a:xfrm>
          <a:prstGeom prst="rect">
            <a:avLst/>
          </a:prstGeom>
          <a:noFill/>
        </p:spPr>
        <p:txBody>
          <a:bodyPr wrap="none" rtlCol="0">
            <a:spAutoFit/>
          </a:bodyPr>
          <a:lstStyle/>
          <a:p>
            <a:r>
              <a:rPr lang="el-GR" dirty="0"/>
              <a:t>7 ετών, 7 μηνών</a:t>
            </a:r>
            <a:endParaRPr lang="x-none" dirty="0"/>
          </a:p>
        </p:txBody>
      </p:sp>
      <p:sp>
        <p:nvSpPr>
          <p:cNvPr id="15" name="TextBox 14">
            <a:extLst>
              <a:ext uri="{FF2B5EF4-FFF2-40B4-BE49-F238E27FC236}">
                <a16:creationId xmlns="" xmlns:a16="http://schemas.microsoft.com/office/drawing/2014/main" id="{8692403F-DE6E-634A-B94A-634FFF12E3CD}"/>
              </a:ext>
            </a:extLst>
          </p:cNvPr>
          <p:cNvSpPr txBox="1"/>
          <p:nvPr/>
        </p:nvSpPr>
        <p:spPr>
          <a:xfrm>
            <a:off x="0" y="6423029"/>
            <a:ext cx="1754070" cy="369332"/>
          </a:xfrm>
          <a:prstGeom prst="rect">
            <a:avLst/>
          </a:prstGeom>
          <a:noFill/>
        </p:spPr>
        <p:txBody>
          <a:bodyPr wrap="none" rtlCol="0">
            <a:spAutoFit/>
          </a:bodyPr>
          <a:lstStyle/>
          <a:p>
            <a:r>
              <a:rPr lang="el-GR" dirty="0"/>
              <a:t>8 ετών, 4 μηνών</a:t>
            </a:r>
            <a:endParaRPr lang="x-none" dirty="0"/>
          </a:p>
        </p:txBody>
      </p:sp>
      <p:sp>
        <p:nvSpPr>
          <p:cNvPr id="16" name="TextBox 15">
            <a:extLst>
              <a:ext uri="{FF2B5EF4-FFF2-40B4-BE49-F238E27FC236}">
                <a16:creationId xmlns="" xmlns:a16="http://schemas.microsoft.com/office/drawing/2014/main" id="{72B2CE62-210A-1C4B-86F4-AFFE988F14EB}"/>
              </a:ext>
            </a:extLst>
          </p:cNvPr>
          <p:cNvSpPr txBox="1"/>
          <p:nvPr/>
        </p:nvSpPr>
        <p:spPr>
          <a:xfrm>
            <a:off x="6201624" y="6443319"/>
            <a:ext cx="1757276" cy="369332"/>
          </a:xfrm>
          <a:prstGeom prst="rect">
            <a:avLst/>
          </a:prstGeom>
          <a:noFill/>
        </p:spPr>
        <p:txBody>
          <a:bodyPr wrap="none" rtlCol="0">
            <a:spAutoFit/>
          </a:bodyPr>
          <a:lstStyle/>
          <a:p>
            <a:r>
              <a:rPr lang="el-GR" dirty="0"/>
              <a:t>9 ετών, 4 μηνών</a:t>
            </a:r>
            <a:endParaRPr lang="x-none" dirty="0"/>
          </a:p>
        </p:txBody>
      </p:sp>
      <p:sp>
        <p:nvSpPr>
          <p:cNvPr id="17" name="TextBox 16">
            <a:extLst>
              <a:ext uri="{FF2B5EF4-FFF2-40B4-BE49-F238E27FC236}">
                <a16:creationId xmlns="" xmlns:a16="http://schemas.microsoft.com/office/drawing/2014/main" id="{5947FB36-8F73-5A4B-AD81-18A8589ADFA4}"/>
              </a:ext>
            </a:extLst>
          </p:cNvPr>
          <p:cNvSpPr txBox="1"/>
          <p:nvPr/>
        </p:nvSpPr>
        <p:spPr>
          <a:xfrm>
            <a:off x="3585335" y="259175"/>
            <a:ext cx="5256054" cy="369332"/>
          </a:xfrm>
          <a:prstGeom prst="rect">
            <a:avLst/>
          </a:prstGeom>
          <a:noFill/>
        </p:spPr>
        <p:txBody>
          <a:bodyPr wrap="none" rtlCol="0">
            <a:spAutoFit/>
          </a:bodyPr>
          <a:lstStyle/>
          <a:p>
            <a:r>
              <a:rPr lang="el-GR" dirty="0"/>
              <a:t>Το </a:t>
            </a:r>
            <a:r>
              <a:rPr lang="el-GR" dirty="0">
                <a:solidFill>
                  <a:srgbClr val="FF0000"/>
                </a:solidFill>
              </a:rPr>
              <a:t>έγκαιρο</a:t>
            </a:r>
            <a:r>
              <a:rPr lang="el-GR" dirty="0"/>
              <a:t> της ορθοδοντικής θεραπείας στη ΙΙ Τάξη</a:t>
            </a:r>
            <a:endParaRPr lang="x-none" dirty="0"/>
          </a:p>
        </p:txBody>
      </p:sp>
      <p:cxnSp>
        <p:nvCxnSpPr>
          <p:cNvPr id="18" name="Straight Connector 17">
            <a:extLst>
              <a:ext uri="{FF2B5EF4-FFF2-40B4-BE49-F238E27FC236}">
                <a16:creationId xmlns="" xmlns:a16="http://schemas.microsoft.com/office/drawing/2014/main" id="{70165B18-B567-F845-B4E7-6F86C33AB42C}"/>
              </a:ext>
            </a:extLst>
          </p:cNvPr>
          <p:cNvCxnSpPr>
            <a:cxnSpLocks/>
          </p:cNvCxnSpPr>
          <p:nvPr/>
        </p:nvCxnSpPr>
        <p:spPr>
          <a:xfrm flipH="1">
            <a:off x="3585335" y="628507"/>
            <a:ext cx="5072690" cy="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 xmlns:a16="http://schemas.microsoft.com/office/drawing/2014/main" id="{A501AA2D-BF63-2C40-B78F-B701EDBCFBE7}"/>
              </a:ext>
            </a:extLst>
          </p:cNvPr>
          <p:cNvSpPr txBox="1"/>
          <p:nvPr/>
        </p:nvSpPr>
        <p:spPr>
          <a:xfrm>
            <a:off x="3144832" y="690062"/>
            <a:ext cx="6083460" cy="307777"/>
          </a:xfrm>
          <a:prstGeom prst="rect">
            <a:avLst/>
          </a:prstGeom>
          <a:noFill/>
        </p:spPr>
        <p:txBody>
          <a:bodyPr wrap="none" rtlCol="0">
            <a:spAutoFit/>
          </a:bodyPr>
          <a:lstStyle/>
          <a:p>
            <a:r>
              <a:rPr lang="el-GR" sz="1400" dirty="0">
                <a:solidFill>
                  <a:srgbClr val="FF0000"/>
                </a:solidFill>
              </a:rPr>
              <a:t>Επανεξέταση </a:t>
            </a:r>
            <a:r>
              <a:rPr lang="el-GR" sz="1400" dirty="0"/>
              <a:t>αγοριού που παρουσιάστηκε με ΙΙ Τάξη, 1</a:t>
            </a:r>
            <a:r>
              <a:rPr lang="el-GR" sz="1400" baseline="30000" dirty="0"/>
              <a:t>η</a:t>
            </a:r>
            <a:r>
              <a:rPr lang="el-GR" sz="1400" dirty="0"/>
              <a:t> κατηγορία ανά 1 έτος</a:t>
            </a:r>
            <a:endParaRPr lang="x-none" sz="1400" dirty="0">
              <a:solidFill>
                <a:srgbClr val="FF0000"/>
              </a:solidFill>
            </a:endParaRPr>
          </a:p>
        </p:txBody>
      </p:sp>
      <p:sp>
        <p:nvSpPr>
          <p:cNvPr id="20" name="TextBox 19">
            <a:extLst>
              <a:ext uri="{FF2B5EF4-FFF2-40B4-BE49-F238E27FC236}">
                <a16:creationId xmlns="" xmlns:a16="http://schemas.microsoft.com/office/drawing/2014/main" id="{5498ABB2-C237-FE46-BE8B-49B0C3A2C4D8}"/>
              </a:ext>
            </a:extLst>
          </p:cNvPr>
          <p:cNvSpPr txBox="1"/>
          <p:nvPr/>
        </p:nvSpPr>
        <p:spPr>
          <a:xfrm>
            <a:off x="10516542" y="6504874"/>
            <a:ext cx="1584088" cy="307777"/>
          </a:xfrm>
          <a:prstGeom prst="rect">
            <a:avLst/>
          </a:prstGeom>
          <a:noFill/>
        </p:spPr>
        <p:txBody>
          <a:bodyPr wrap="none" rtlCol="0">
            <a:spAutoFit/>
          </a:bodyPr>
          <a:lstStyle/>
          <a:p>
            <a:r>
              <a:rPr lang="en-US" sz="1400" dirty="0">
                <a:solidFill>
                  <a:schemeClr val="bg1">
                    <a:lumMod val="65000"/>
                  </a:schemeClr>
                </a:solidFill>
              </a:rPr>
              <a:t>© </a:t>
            </a:r>
            <a:r>
              <a:rPr lang="en-US" sz="1050" dirty="0" err="1">
                <a:solidFill>
                  <a:schemeClr val="bg1">
                    <a:lumMod val="65000"/>
                  </a:schemeClr>
                </a:solidFill>
              </a:rPr>
              <a:t>D.Konstantonis</a:t>
            </a:r>
            <a:r>
              <a:rPr lang="en-US" sz="1050" dirty="0">
                <a:solidFill>
                  <a:schemeClr val="bg1">
                    <a:lumMod val="65000"/>
                  </a:schemeClr>
                </a:solidFill>
              </a:rPr>
              <a:t>, 20</a:t>
            </a:r>
            <a:r>
              <a:rPr lang="el-GR" sz="1050" dirty="0">
                <a:solidFill>
                  <a:schemeClr val="bg1">
                    <a:lumMod val="65000"/>
                  </a:schemeClr>
                </a:solidFill>
              </a:rPr>
              <a:t>2</a:t>
            </a:r>
            <a:r>
              <a:rPr lang="en-US" sz="1050" dirty="0">
                <a:solidFill>
                  <a:schemeClr val="bg1">
                    <a:lumMod val="65000"/>
                  </a:schemeClr>
                </a:solidFill>
              </a:rPr>
              <a:t>1</a:t>
            </a:r>
            <a:r>
              <a:rPr lang="en-US" sz="1400" dirty="0">
                <a:solidFill>
                  <a:schemeClr val="bg1">
                    <a:lumMod val="65000"/>
                  </a:schemeClr>
                </a:solidFill>
              </a:rPr>
              <a:t> </a:t>
            </a:r>
          </a:p>
        </p:txBody>
      </p:sp>
    </p:spTree>
    <p:extLst>
      <p:ext uri="{BB962C8B-B14F-4D97-AF65-F5344CB8AC3E}">
        <p14:creationId xmlns="" xmlns:p14="http://schemas.microsoft.com/office/powerpoint/2010/main" val="31616143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2131BD4-6C3E-204E-A274-1AF722F9B48E}"/>
              </a:ext>
            </a:extLst>
          </p:cNvPr>
          <p:cNvPicPr>
            <a:picLocks noChangeAspect="1"/>
          </p:cNvPicPr>
          <p:nvPr/>
        </p:nvPicPr>
        <p:blipFill rotWithShape="1">
          <a:blip r:embed="rId2" cstate="email">
            <a:extLst>
              <a:ext uri="{28A0092B-C50C-407E-A947-70E740481C1C}">
                <a14:useLocalDpi xmlns="" xmlns:a14="http://schemas.microsoft.com/office/drawing/2010/main" val="0"/>
              </a:ext>
            </a:extLst>
          </a:blip>
          <a:srcRect/>
          <a:stretch/>
        </p:blipFill>
        <p:spPr bwMode="auto">
          <a:xfrm>
            <a:off x="0" y="0"/>
            <a:ext cx="405237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1DC2B4F9-C102-0D43-A7FF-F0241671C12B}"/>
              </a:ext>
            </a:extLst>
          </p:cNvPr>
          <p:cNvSpPr txBox="1"/>
          <p:nvPr/>
        </p:nvSpPr>
        <p:spPr>
          <a:xfrm>
            <a:off x="6167438" y="2357798"/>
            <a:ext cx="4401077" cy="1446550"/>
          </a:xfrm>
          <a:prstGeom prst="rect">
            <a:avLst/>
          </a:prstGeom>
          <a:noFill/>
        </p:spPr>
        <p:txBody>
          <a:bodyPr wrap="none" rtlCol="0">
            <a:spAutoFit/>
          </a:bodyPr>
          <a:lstStyle/>
          <a:p>
            <a:r>
              <a:rPr lang="el-GR" sz="2000" dirty="0"/>
              <a:t>ΙΙ Τάξη</a:t>
            </a:r>
          </a:p>
          <a:p>
            <a:r>
              <a:rPr lang="el-GR" sz="2000" dirty="0"/>
              <a:t>1η &amp; 2η κατηγορία </a:t>
            </a:r>
          </a:p>
          <a:p>
            <a:endParaRPr lang="el-GR" sz="2000" dirty="0"/>
          </a:p>
          <a:p>
            <a:r>
              <a:rPr lang="el-GR" sz="2800" dirty="0"/>
              <a:t>ΟΡΘΟΔΟΝΤΙΚΗ ΘΕΡΑΠΕΙΑ </a:t>
            </a:r>
            <a:endParaRPr lang="x-none" sz="2800" dirty="0"/>
          </a:p>
        </p:txBody>
      </p:sp>
      <p:sp>
        <p:nvSpPr>
          <p:cNvPr id="6" name="TextBox 5">
            <a:extLst>
              <a:ext uri="{FF2B5EF4-FFF2-40B4-BE49-F238E27FC236}">
                <a16:creationId xmlns="" xmlns:a16="http://schemas.microsoft.com/office/drawing/2014/main" id="{6E680F6D-1D71-1E44-A88F-BFB49614B9F4}"/>
              </a:ext>
            </a:extLst>
          </p:cNvPr>
          <p:cNvSpPr txBox="1"/>
          <p:nvPr/>
        </p:nvSpPr>
        <p:spPr>
          <a:xfrm>
            <a:off x="775458" y="6488668"/>
            <a:ext cx="2326855" cy="369332"/>
          </a:xfrm>
          <a:prstGeom prst="rect">
            <a:avLst/>
          </a:prstGeom>
          <a:noFill/>
        </p:spPr>
        <p:txBody>
          <a:bodyPr wrap="none" rtlCol="0">
            <a:spAutoFit/>
          </a:bodyPr>
          <a:lstStyle/>
          <a:p>
            <a:r>
              <a:rPr lang="el-GR" dirty="0">
                <a:solidFill>
                  <a:schemeClr val="bg1"/>
                </a:solidFill>
              </a:rPr>
              <a:t>ΙΙ Τάξη, 2</a:t>
            </a:r>
            <a:r>
              <a:rPr lang="el-GR" baseline="30000" dirty="0">
                <a:solidFill>
                  <a:schemeClr val="bg1"/>
                </a:solidFill>
              </a:rPr>
              <a:t>η</a:t>
            </a:r>
            <a:r>
              <a:rPr lang="el-GR" dirty="0">
                <a:solidFill>
                  <a:schemeClr val="bg1"/>
                </a:solidFill>
              </a:rPr>
              <a:t> κατηγορία? </a:t>
            </a:r>
            <a:endParaRPr lang="x-none" dirty="0">
              <a:solidFill>
                <a:schemeClr val="bg1"/>
              </a:solidFill>
            </a:endParaRPr>
          </a:p>
        </p:txBody>
      </p:sp>
    </p:spTree>
    <p:extLst>
      <p:ext uri="{BB962C8B-B14F-4D97-AF65-F5344CB8AC3E}">
        <p14:creationId xmlns="" xmlns:p14="http://schemas.microsoft.com/office/powerpoint/2010/main" val="1255207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C8E37685-1266-0A4F-9B15-7B0A168CC07A}"/>
              </a:ext>
            </a:extLst>
          </p:cNvPr>
          <p:cNvPicPr>
            <a:picLocks noChangeAspect="1" noChangeArrowheads="1"/>
          </p:cNvPicPr>
          <p:nvPr/>
        </p:nvPicPr>
        <p:blipFill rotWithShape="1">
          <a:blip r:embed="rId2" cstate="email">
            <a:extLst>
              <a:ext uri="{28A0092B-C50C-407E-A947-70E740481C1C}">
                <a14:useLocalDpi xmlns="" xmlns:a14="http://schemas.microsoft.com/office/drawing/2010/main" val="0"/>
              </a:ext>
            </a:extLst>
          </a:blip>
          <a:srcRect/>
          <a:stretch/>
        </p:blipFill>
        <p:spPr bwMode="auto">
          <a:xfrm>
            <a:off x="8431480" y="938521"/>
            <a:ext cx="3380509" cy="474186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E15A5EC2-1057-6F4F-93DB-F3D7EA530C5C}"/>
              </a:ext>
            </a:extLst>
          </p:cNvPr>
          <p:cNvSpPr txBox="1"/>
          <p:nvPr/>
        </p:nvSpPr>
        <p:spPr>
          <a:xfrm>
            <a:off x="2365625" y="2621062"/>
            <a:ext cx="4551118" cy="738664"/>
          </a:xfrm>
          <a:prstGeom prst="rect">
            <a:avLst/>
          </a:prstGeom>
          <a:noFill/>
        </p:spPr>
        <p:txBody>
          <a:bodyPr wrap="none" rtlCol="0">
            <a:spAutoFit/>
          </a:bodyPr>
          <a:lstStyle/>
          <a:p>
            <a:r>
              <a:rPr lang="el-GR" sz="1400" dirty="0"/>
              <a:t>Η </a:t>
            </a:r>
            <a:r>
              <a:rPr lang="el-GR" sz="1400" dirty="0" smtClean="0"/>
              <a:t>επίτευξη ιδανικής </a:t>
            </a:r>
            <a:r>
              <a:rPr lang="el-GR" sz="1400" dirty="0"/>
              <a:t>οδοντικής σύγκλεισης πρέπει να είναι </a:t>
            </a:r>
          </a:p>
          <a:p>
            <a:r>
              <a:rPr lang="el-GR" sz="1400" dirty="0"/>
              <a:t>ο υψηλότερος σκοπός του ορθοδοντικού</a:t>
            </a:r>
          </a:p>
          <a:p>
            <a:r>
              <a:rPr lang="en-US" sz="1400" dirty="0"/>
              <a:t>Edward Angle (USA, 1899)</a:t>
            </a:r>
            <a:endParaRPr lang="x-none" sz="1400" dirty="0"/>
          </a:p>
        </p:txBody>
      </p:sp>
      <p:sp>
        <p:nvSpPr>
          <p:cNvPr id="5" name="Rectangle 4">
            <a:extLst>
              <a:ext uri="{FF2B5EF4-FFF2-40B4-BE49-F238E27FC236}">
                <a16:creationId xmlns="" xmlns:a16="http://schemas.microsoft.com/office/drawing/2014/main" id="{007678CD-4C1A-1A41-9BFE-46ED10F6DEA3}"/>
              </a:ext>
            </a:extLst>
          </p:cNvPr>
          <p:cNvSpPr/>
          <p:nvPr/>
        </p:nvSpPr>
        <p:spPr>
          <a:xfrm>
            <a:off x="7944592" y="2992582"/>
            <a:ext cx="1009403" cy="2006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TextBox 5">
            <a:extLst>
              <a:ext uri="{FF2B5EF4-FFF2-40B4-BE49-F238E27FC236}">
                <a16:creationId xmlns="" xmlns:a16="http://schemas.microsoft.com/office/drawing/2014/main" id="{0DA48103-2F56-E041-AA6A-19EA1A0A28EF}"/>
              </a:ext>
            </a:extLst>
          </p:cNvPr>
          <p:cNvSpPr txBox="1"/>
          <p:nvPr/>
        </p:nvSpPr>
        <p:spPr>
          <a:xfrm>
            <a:off x="2278201" y="1623459"/>
            <a:ext cx="4798108" cy="369332"/>
          </a:xfrm>
          <a:prstGeom prst="rect">
            <a:avLst/>
          </a:prstGeom>
          <a:noFill/>
        </p:spPr>
        <p:txBody>
          <a:bodyPr wrap="none" rtlCol="0">
            <a:spAutoFit/>
          </a:bodyPr>
          <a:lstStyle/>
          <a:p>
            <a:r>
              <a:rPr lang="x-none"/>
              <a:t> </a:t>
            </a:r>
            <a:r>
              <a:rPr lang="el-GR" dirty="0" smtClean="0"/>
              <a:t>Ταξινόμηση ανωμαλιών </a:t>
            </a:r>
            <a:r>
              <a:rPr lang="el-GR" dirty="0"/>
              <a:t>σύγκλεισης κατά</a:t>
            </a:r>
            <a:r>
              <a:rPr lang="en-US" dirty="0"/>
              <a:t> Angle</a:t>
            </a:r>
            <a:endParaRPr lang="x-none" dirty="0"/>
          </a:p>
        </p:txBody>
      </p:sp>
      <p:cxnSp>
        <p:nvCxnSpPr>
          <p:cNvPr id="7" name="Straight Connector 6">
            <a:extLst>
              <a:ext uri="{FF2B5EF4-FFF2-40B4-BE49-F238E27FC236}">
                <a16:creationId xmlns="" xmlns:a16="http://schemas.microsoft.com/office/drawing/2014/main" id="{A4F9DAAC-ECE4-8648-BF55-F8FA0D2686CF}"/>
              </a:ext>
            </a:extLst>
          </p:cNvPr>
          <p:cNvCxnSpPr>
            <a:cxnSpLocks/>
          </p:cNvCxnSpPr>
          <p:nvPr/>
        </p:nvCxnSpPr>
        <p:spPr>
          <a:xfrm flipH="1">
            <a:off x="2210621" y="2123152"/>
            <a:ext cx="5819888" cy="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 xmlns:a16="http://schemas.microsoft.com/office/drawing/2014/main" id="{30F4DA0E-BC80-314D-AC01-394B308917BF}"/>
              </a:ext>
            </a:extLst>
          </p:cNvPr>
          <p:cNvSpPr txBox="1"/>
          <p:nvPr/>
        </p:nvSpPr>
        <p:spPr>
          <a:xfrm>
            <a:off x="2365625" y="3710880"/>
            <a:ext cx="4586384" cy="738664"/>
          </a:xfrm>
          <a:prstGeom prst="rect">
            <a:avLst/>
          </a:prstGeom>
          <a:noFill/>
        </p:spPr>
        <p:txBody>
          <a:bodyPr wrap="square" rtlCol="0">
            <a:spAutoFit/>
          </a:bodyPr>
          <a:lstStyle/>
          <a:p>
            <a:r>
              <a:rPr lang="el-GR" sz="1400" dirty="0" smtClean="0"/>
              <a:t>Πρότεινε </a:t>
            </a:r>
            <a:r>
              <a:rPr lang="el-GR" sz="1400" dirty="0"/>
              <a:t>να καταταγούν οι ανωμαλίες σύγκλεισης σε 3 Τάξεις, Ι, ΙΙ και ΙΙ.</a:t>
            </a:r>
          </a:p>
          <a:p>
            <a:r>
              <a:rPr lang="el-GR" sz="1400" dirty="0"/>
              <a:t>Για την ΙΙ Τάξη θα υπήρχαν 2 κατηγορίες, η 1 και 2.</a:t>
            </a:r>
            <a:endParaRPr lang="x-none" sz="1400" dirty="0"/>
          </a:p>
        </p:txBody>
      </p:sp>
    </p:spTree>
    <p:extLst>
      <p:ext uri="{BB962C8B-B14F-4D97-AF65-F5344CB8AC3E}">
        <p14:creationId xmlns="" xmlns:p14="http://schemas.microsoft.com/office/powerpoint/2010/main" val="6063304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77BFDD2E-7672-C545-A04D-40DEDCA55DB7}"/>
              </a:ext>
            </a:extLst>
          </p:cNvPr>
          <p:cNvSpPr txBox="1">
            <a:spLocks/>
          </p:cNvSpPr>
          <p:nvPr/>
        </p:nvSpPr>
        <p:spPr>
          <a:xfrm>
            <a:off x="5094553" y="2343311"/>
            <a:ext cx="58365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dirty="0">
                <a:solidFill>
                  <a:srgbClr val="FF0000"/>
                </a:solidFill>
              </a:rPr>
              <a:t>Με σύμμαχο την αύξηση</a:t>
            </a:r>
            <a:endParaRPr lang="en-US" dirty="0">
              <a:solidFill>
                <a:srgbClr val="FF0000"/>
              </a:solidFill>
            </a:endParaRPr>
          </a:p>
        </p:txBody>
      </p:sp>
      <p:sp>
        <p:nvSpPr>
          <p:cNvPr id="7" name="Freeform 8">
            <a:extLst>
              <a:ext uri="{FF2B5EF4-FFF2-40B4-BE49-F238E27FC236}">
                <a16:creationId xmlns="" xmlns:a16="http://schemas.microsoft.com/office/drawing/2014/main" id="{415BC194-C04B-234B-9BE6-ED2C20B657A8}"/>
              </a:ext>
            </a:extLst>
          </p:cNvPr>
          <p:cNvSpPr>
            <a:spLocks/>
          </p:cNvSpPr>
          <p:nvPr/>
        </p:nvSpPr>
        <p:spPr bwMode="auto">
          <a:xfrm>
            <a:off x="423064" y="2638155"/>
            <a:ext cx="2794812" cy="2508703"/>
          </a:xfrm>
          <a:custGeom>
            <a:avLst/>
            <a:gdLst>
              <a:gd name="T0" fmla="*/ 302 w 306"/>
              <a:gd name="T1" fmla="*/ 171 h 275"/>
              <a:gd name="T2" fmla="*/ 296 w 306"/>
              <a:gd name="T3" fmla="*/ 181 h 275"/>
              <a:gd name="T4" fmla="*/ 292 w 306"/>
              <a:gd name="T5" fmla="*/ 192 h 275"/>
              <a:gd name="T6" fmla="*/ 290 w 306"/>
              <a:gd name="T7" fmla="*/ 201 h 275"/>
              <a:gd name="T8" fmla="*/ 290 w 306"/>
              <a:gd name="T9" fmla="*/ 212 h 275"/>
              <a:gd name="T10" fmla="*/ 291 w 306"/>
              <a:gd name="T11" fmla="*/ 224 h 275"/>
              <a:gd name="T12" fmla="*/ 293 w 306"/>
              <a:gd name="T13" fmla="*/ 235 h 275"/>
              <a:gd name="T14" fmla="*/ 293 w 306"/>
              <a:gd name="T15" fmla="*/ 246 h 275"/>
              <a:gd name="T16" fmla="*/ 291 w 306"/>
              <a:gd name="T17" fmla="*/ 259 h 275"/>
              <a:gd name="T18" fmla="*/ 287 w 306"/>
              <a:gd name="T19" fmla="*/ 269 h 275"/>
              <a:gd name="T20" fmla="*/ 276 w 306"/>
              <a:gd name="T21" fmla="*/ 275 h 275"/>
              <a:gd name="T22" fmla="*/ 265 w 306"/>
              <a:gd name="T23" fmla="*/ 275 h 275"/>
              <a:gd name="T24" fmla="*/ 254 w 306"/>
              <a:gd name="T25" fmla="*/ 275 h 275"/>
              <a:gd name="T26" fmla="*/ 245 w 306"/>
              <a:gd name="T27" fmla="*/ 274 h 275"/>
              <a:gd name="T28" fmla="*/ 234 w 306"/>
              <a:gd name="T29" fmla="*/ 272 h 275"/>
              <a:gd name="T30" fmla="*/ 223 w 306"/>
              <a:gd name="T31" fmla="*/ 269 h 275"/>
              <a:gd name="T32" fmla="*/ 212 w 306"/>
              <a:gd name="T33" fmla="*/ 266 h 275"/>
              <a:gd name="T34" fmla="*/ 202 w 306"/>
              <a:gd name="T35" fmla="*/ 262 h 275"/>
              <a:gd name="T36" fmla="*/ 192 w 306"/>
              <a:gd name="T37" fmla="*/ 258 h 275"/>
              <a:gd name="T38" fmla="*/ 181 w 306"/>
              <a:gd name="T39" fmla="*/ 253 h 275"/>
              <a:gd name="T40" fmla="*/ 171 w 306"/>
              <a:gd name="T41" fmla="*/ 248 h 275"/>
              <a:gd name="T42" fmla="*/ 161 w 306"/>
              <a:gd name="T43" fmla="*/ 243 h 275"/>
              <a:gd name="T44" fmla="*/ 150 w 306"/>
              <a:gd name="T45" fmla="*/ 237 h 275"/>
              <a:gd name="T46" fmla="*/ 140 w 306"/>
              <a:gd name="T47" fmla="*/ 232 h 275"/>
              <a:gd name="T48" fmla="*/ 129 w 306"/>
              <a:gd name="T49" fmla="*/ 227 h 275"/>
              <a:gd name="T50" fmla="*/ 119 w 306"/>
              <a:gd name="T51" fmla="*/ 222 h 275"/>
              <a:gd name="T52" fmla="*/ 108 w 306"/>
              <a:gd name="T53" fmla="*/ 217 h 275"/>
              <a:gd name="T54" fmla="*/ 98 w 306"/>
              <a:gd name="T55" fmla="*/ 213 h 275"/>
              <a:gd name="T56" fmla="*/ 87 w 306"/>
              <a:gd name="T57" fmla="*/ 209 h 275"/>
              <a:gd name="T58" fmla="*/ 77 w 306"/>
              <a:gd name="T59" fmla="*/ 205 h 275"/>
              <a:gd name="T60" fmla="*/ 66 w 306"/>
              <a:gd name="T61" fmla="*/ 201 h 275"/>
              <a:gd name="T62" fmla="*/ 57 w 306"/>
              <a:gd name="T63" fmla="*/ 195 h 275"/>
              <a:gd name="T64" fmla="*/ 48 w 306"/>
              <a:gd name="T65" fmla="*/ 187 h 275"/>
              <a:gd name="T66" fmla="*/ 41 w 306"/>
              <a:gd name="T67" fmla="*/ 179 h 275"/>
              <a:gd name="T68" fmla="*/ 35 w 306"/>
              <a:gd name="T69" fmla="*/ 169 h 275"/>
              <a:gd name="T70" fmla="*/ 31 w 306"/>
              <a:gd name="T71" fmla="*/ 158 h 275"/>
              <a:gd name="T72" fmla="*/ 29 w 306"/>
              <a:gd name="T73" fmla="*/ 147 h 275"/>
              <a:gd name="T74" fmla="*/ 27 w 306"/>
              <a:gd name="T75" fmla="*/ 136 h 275"/>
              <a:gd name="T76" fmla="*/ 26 w 306"/>
              <a:gd name="T77" fmla="*/ 124 h 275"/>
              <a:gd name="T78" fmla="*/ 24 w 306"/>
              <a:gd name="T79" fmla="*/ 112 h 275"/>
              <a:gd name="T80" fmla="*/ 22 w 306"/>
              <a:gd name="T81" fmla="*/ 101 h 275"/>
              <a:gd name="T82" fmla="*/ 20 w 306"/>
              <a:gd name="T83" fmla="*/ 90 h 275"/>
              <a:gd name="T84" fmla="*/ 17 w 306"/>
              <a:gd name="T85" fmla="*/ 79 h 275"/>
              <a:gd name="T86" fmla="*/ 15 w 306"/>
              <a:gd name="T87" fmla="*/ 68 h 275"/>
              <a:gd name="T88" fmla="*/ 12 w 306"/>
              <a:gd name="T89" fmla="*/ 57 h 275"/>
              <a:gd name="T90" fmla="*/ 9 w 306"/>
              <a:gd name="T91" fmla="*/ 46 h 275"/>
              <a:gd name="T92" fmla="*/ 7 w 306"/>
              <a:gd name="T93" fmla="*/ 34 h 275"/>
              <a:gd name="T94" fmla="*/ 4 w 306"/>
              <a:gd name="T95" fmla="*/ 23 h 275"/>
              <a:gd name="T96" fmla="*/ 2 w 306"/>
              <a:gd name="T97" fmla="*/ 12 h 275"/>
              <a:gd name="T98" fmla="*/ 0 w 306"/>
              <a:gd name="T99"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6" h="275">
                <a:moveTo>
                  <a:pt x="306" y="164"/>
                </a:moveTo>
                <a:lnTo>
                  <a:pt x="304" y="167"/>
                </a:lnTo>
                <a:lnTo>
                  <a:pt x="302" y="171"/>
                </a:lnTo>
                <a:lnTo>
                  <a:pt x="300" y="174"/>
                </a:lnTo>
                <a:lnTo>
                  <a:pt x="298" y="178"/>
                </a:lnTo>
                <a:lnTo>
                  <a:pt x="296" y="181"/>
                </a:lnTo>
                <a:lnTo>
                  <a:pt x="295" y="184"/>
                </a:lnTo>
                <a:lnTo>
                  <a:pt x="293" y="188"/>
                </a:lnTo>
                <a:lnTo>
                  <a:pt x="292" y="192"/>
                </a:lnTo>
                <a:lnTo>
                  <a:pt x="291" y="195"/>
                </a:lnTo>
                <a:lnTo>
                  <a:pt x="291" y="197"/>
                </a:lnTo>
                <a:lnTo>
                  <a:pt x="290" y="201"/>
                </a:lnTo>
                <a:lnTo>
                  <a:pt x="290" y="204"/>
                </a:lnTo>
                <a:lnTo>
                  <a:pt x="290" y="208"/>
                </a:lnTo>
                <a:lnTo>
                  <a:pt x="290" y="212"/>
                </a:lnTo>
                <a:lnTo>
                  <a:pt x="290" y="216"/>
                </a:lnTo>
                <a:lnTo>
                  <a:pt x="291" y="220"/>
                </a:lnTo>
                <a:lnTo>
                  <a:pt x="291" y="224"/>
                </a:lnTo>
                <a:lnTo>
                  <a:pt x="291" y="228"/>
                </a:lnTo>
                <a:lnTo>
                  <a:pt x="292" y="231"/>
                </a:lnTo>
                <a:lnTo>
                  <a:pt x="293" y="235"/>
                </a:lnTo>
                <a:lnTo>
                  <a:pt x="293" y="239"/>
                </a:lnTo>
                <a:lnTo>
                  <a:pt x="293" y="243"/>
                </a:lnTo>
                <a:lnTo>
                  <a:pt x="293" y="246"/>
                </a:lnTo>
                <a:lnTo>
                  <a:pt x="293" y="250"/>
                </a:lnTo>
                <a:lnTo>
                  <a:pt x="292" y="254"/>
                </a:lnTo>
                <a:lnTo>
                  <a:pt x="291" y="259"/>
                </a:lnTo>
                <a:lnTo>
                  <a:pt x="290" y="262"/>
                </a:lnTo>
                <a:lnTo>
                  <a:pt x="288" y="266"/>
                </a:lnTo>
                <a:lnTo>
                  <a:pt x="287" y="269"/>
                </a:lnTo>
                <a:lnTo>
                  <a:pt x="283" y="272"/>
                </a:lnTo>
                <a:lnTo>
                  <a:pt x="280" y="274"/>
                </a:lnTo>
                <a:lnTo>
                  <a:pt x="276" y="275"/>
                </a:lnTo>
                <a:lnTo>
                  <a:pt x="272" y="275"/>
                </a:lnTo>
                <a:lnTo>
                  <a:pt x="268" y="275"/>
                </a:lnTo>
                <a:lnTo>
                  <a:pt x="265" y="275"/>
                </a:lnTo>
                <a:lnTo>
                  <a:pt x="261" y="275"/>
                </a:lnTo>
                <a:lnTo>
                  <a:pt x="257" y="275"/>
                </a:lnTo>
                <a:lnTo>
                  <a:pt x="254" y="275"/>
                </a:lnTo>
                <a:lnTo>
                  <a:pt x="252" y="275"/>
                </a:lnTo>
                <a:lnTo>
                  <a:pt x="248" y="274"/>
                </a:lnTo>
                <a:lnTo>
                  <a:pt x="245" y="274"/>
                </a:lnTo>
                <a:lnTo>
                  <a:pt x="241" y="274"/>
                </a:lnTo>
                <a:lnTo>
                  <a:pt x="237" y="273"/>
                </a:lnTo>
                <a:lnTo>
                  <a:pt x="234" y="272"/>
                </a:lnTo>
                <a:lnTo>
                  <a:pt x="230" y="271"/>
                </a:lnTo>
                <a:lnTo>
                  <a:pt x="226" y="271"/>
                </a:lnTo>
                <a:lnTo>
                  <a:pt x="223" y="269"/>
                </a:lnTo>
                <a:lnTo>
                  <a:pt x="220" y="268"/>
                </a:lnTo>
                <a:lnTo>
                  <a:pt x="216" y="267"/>
                </a:lnTo>
                <a:lnTo>
                  <a:pt x="212" y="266"/>
                </a:lnTo>
                <a:lnTo>
                  <a:pt x="209" y="265"/>
                </a:lnTo>
                <a:lnTo>
                  <a:pt x="206" y="264"/>
                </a:lnTo>
                <a:lnTo>
                  <a:pt x="202" y="262"/>
                </a:lnTo>
                <a:lnTo>
                  <a:pt x="199" y="261"/>
                </a:lnTo>
                <a:lnTo>
                  <a:pt x="195" y="259"/>
                </a:lnTo>
                <a:lnTo>
                  <a:pt x="192" y="258"/>
                </a:lnTo>
                <a:lnTo>
                  <a:pt x="188" y="256"/>
                </a:lnTo>
                <a:lnTo>
                  <a:pt x="185" y="255"/>
                </a:lnTo>
                <a:lnTo>
                  <a:pt x="181" y="253"/>
                </a:lnTo>
                <a:lnTo>
                  <a:pt x="178" y="251"/>
                </a:lnTo>
                <a:lnTo>
                  <a:pt x="174" y="250"/>
                </a:lnTo>
                <a:lnTo>
                  <a:pt x="171" y="248"/>
                </a:lnTo>
                <a:lnTo>
                  <a:pt x="168" y="246"/>
                </a:lnTo>
                <a:lnTo>
                  <a:pt x="164" y="245"/>
                </a:lnTo>
                <a:lnTo>
                  <a:pt x="161" y="243"/>
                </a:lnTo>
                <a:lnTo>
                  <a:pt x="157" y="241"/>
                </a:lnTo>
                <a:lnTo>
                  <a:pt x="154" y="239"/>
                </a:lnTo>
                <a:lnTo>
                  <a:pt x="150" y="237"/>
                </a:lnTo>
                <a:lnTo>
                  <a:pt x="147" y="235"/>
                </a:lnTo>
                <a:lnTo>
                  <a:pt x="143" y="234"/>
                </a:lnTo>
                <a:lnTo>
                  <a:pt x="140" y="232"/>
                </a:lnTo>
                <a:lnTo>
                  <a:pt x="137" y="230"/>
                </a:lnTo>
                <a:lnTo>
                  <a:pt x="133" y="229"/>
                </a:lnTo>
                <a:lnTo>
                  <a:pt x="129" y="227"/>
                </a:lnTo>
                <a:lnTo>
                  <a:pt x="126" y="225"/>
                </a:lnTo>
                <a:lnTo>
                  <a:pt x="123" y="223"/>
                </a:lnTo>
                <a:lnTo>
                  <a:pt x="119" y="222"/>
                </a:lnTo>
                <a:lnTo>
                  <a:pt x="115" y="220"/>
                </a:lnTo>
                <a:lnTo>
                  <a:pt x="112" y="218"/>
                </a:lnTo>
                <a:lnTo>
                  <a:pt x="108" y="217"/>
                </a:lnTo>
                <a:lnTo>
                  <a:pt x="105" y="215"/>
                </a:lnTo>
                <a:lnTo>
                  <a:pt x="101" y="214"/>
                </a:lnTo>
                <a:lnTo>
                  <a:pt x="98" y="213"/>
                </a:lnTo>
                <a:lnTo>
                  <a:pt x="95" y="212"/>
                </a:lnTo>
                <a:lnTo>
                  <a:pt x="91" y="211"/>
                </a:lnTo>
                <a:lnTo>
                  <a:pt x="87" y="209"/>
                </a:lnTo>
                <a:lnTo>
                  <a:pt x="84" y="208"/>
                </a:lnTo>
                <a:lnTo>
                  <a:pt x="80" y="206"/>
                </a:lnTo>
                <a:lnTo>
                  <a:pt x="77" y="205"/>
                </a:lnTo>
                <a:lnTo>
                  <a:pt x="73" y="204"/>
                </a:lnTo>
                <a:lnTo>
                  <a:pt x="70" y="202"/>
                </a:lnTo>
                <a:lnTo>
                  <a:pt x="66" y="201"/>
                </a:lnTo>
                <a:lnTo>
                  <a:pt x="63" y="199"/>
                </a:lnTo>
                <a:lnTo>
                  <a:pt x="60" y="197"/>
                </a:lnTo>
                <a:lnTo>
                  <a:pt x="57" y="195"/>
                </a:lnTo>
                <a:lnTo>
                  <a:pt x="54" y="193"/>
                </a:lnTo>
                <a:lnTo>
                  <a:pt x="51" y="190"/>
                </a:lnTo>
                <a:lnTo>
                  <a:pt x="48" y="187"/>
                </a:lnTo>
                <a:lnTo>
                  <a:pt x="46" y="185"/>
                </a:lnTo>
                <a:lnTo>
                  <a:pt x="43" y="182"/>
                </a:lnTo>
                <a:lnTo>
                  <a:pt x="41" y="179"/>
                </a:lnTo>
                <a:lnTo>
                  <a:pt x="39" y="176"/>
                </a:lnTo>
                <a:lnTo>
                  <a:pt x="37" y="172"/>
                </a:lnTo>
                <a:lnTo>
                  <a:pt x="35" y="169"/>
                </a:lnTo>
                <a:lnTo>
                  <a:pt x="33" y="165"/>
                </a:lnTo>
                <a:lnTo>
                  <a:pt x="32" y="162"/>
                </a:lnTo>
                <a:lnTo>
                  <a:pt x="31" y="158"/>
                </a:lnTo>
                <a:lnTo>
                  <a:pt x="30" y="155"/>
                </a:lnTo>
                <a:lnTo>
                  <a:pt x="29" y="151"/>
                </a:lnTo>
                <a:lnTo>
                  <a:pt x="29" y="147"/>
                </a:lnTo>
                <a:lnTo>
                  <a:pt x="28" y="143"/>
                </a:lnTo>
                <a:lnTo>
                  <a:pt x="27" y="139"/>
                </a:lnTo>
                <a:lnTo>
                  <a:pt x="27" y="136"/>
                </a:lnTo>
                <a:lnTo>
                  <a:pt x="27" y="132"/>
                </a:lnTo>
                <a:lnTo>
                  <a:pt x="26" y="128"/>
                </a:lnTo>
                <a:lnTo>
                  <a:pt x="26" y="124"/>
                </a:lnTo>
                <a:lnTo>
                  <a:pt x="25" y="121"/>
                </a:lnTo>
                <a:lnTo>
                  <a:pt x="25" y="116"/>
                </a:lnTo>
                <a:lnTo>
                  <a:pt x="24" y="112"/>
                </a:lnTo>
                <a:lnTo>
                  <a:pt x="24" y="108"/>
                </a:lnTo>
                <a:lnTo>
                  <a:pt x="23" y="105"/>
                </a:lnTo>
                <a:lnTo>
                  <a:pt x="22" y="101"/>
                </a:lnTo>
                <a:lnTo>
                  <a:pt x="22" y="97"/>
                </a:lnTo>
                <a:lnTo>
                  <a:pt x="21" y="94"/>
                </a:lnTo>
                <a:lnTo>
                  <a:pt x="20" y="90"/>
                </a:lnTo>
                <a:lnTo>
                  <a:pt x="19" y="86"/>
                </a:lnTo>
                <a:lnTo>
                  <a:pt x="19" y="82"/>
                </a:lnTo>
                <a:lnTo>
                  <a:pt x="17" y="79"/>
                </a:lnTo>
                <a:lnTo>
                  <a:pt x="17" y="75"/>
                </a:lnTo>
                <a:lnTo>
                  <a:pt x="16" y="71"/>
                </a:lnTo>
                <a:lnTo>
                  <a:pt x="15" y="68"/>
                </a:lnTo>
                <a:lnTo>
                  <a:pt x="14" y="64"/>
                </a:lnTo>
                <a:lnTo>
                  <a:pt x="13" y="60"/>
                </a:lnTo>
                <a:lnTo>
                  <a:pt x="12" y="57"/>
                </a:lnTo>
                <a:lnTo>
                  <a:pt x="11" y="53"/>
                </a:lnTo>
                <a:lnTo>
                  <a:pt x="10" y="50"/>
                </a:lnTo>
                <a:lnTo>
                  <a:pt x="9" y="46"/>
                </a:lnTo>
                <a:lnTo>
                  <a:pt x="8" y="42"/>
                </a:lnTo>
                <a:lnTo>
                  <a:pt x="7" y="39"/>
                </a:lnTo>
                <a:lnTo>
                  <a:pt x="7" y="34"/>
                </a:lnTo>
                <a:lnTo>
                  <a:pt x="5" y="31"/>
                </a:lnTo>
                <a:lnTo>
                  <a:pt x="5" y="27"/>
                </a:lnTo>
                <a:lnTo>
                  <a:pt x="4" y="23"/>
                </a:lnTo>
                <a:lnTo>
                  <a:pt x="3" y="20"/>
                </a:lnTo>
                <a:lnTo>
                  <a:pt x="3" y="16"/>
                </a:lnTo>
                <a:lnTo>
                  <a:pt x="2" y="12"/>
                </a:lnTo>
                <a:lnTo>
                  <a:pt x="1" y="8"/>
                </a:lnTo>
                <a:lnTo>
                  <a:pt x="0" y="5"/>
                </a:lnTo>
                <a:lnTo>
                  <a:pt x="0" y="0"/>
                </a:lnTo>
                <a:lnTo>
                  <a:pt x="0" y="0"/>
                </a:lnTo>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 name="Freeform 9">
            <a:extLst>
              <a:ext uri="{FF2B5EF4-FFF2-40B4-BE49-F238E27FC236}">
                <a16:creationId xmlns="" xmlns:a16="http://schemas.microsoft.com/office/drawing/2014/main" id="{D0896AD6-7D4C-8C46-9443-F94145FF90B8}"/>
              </a:ext>
            </a:extLst>
          </p:cNvPr>
          <p:cNvSpPr>
            <a:spLocks/>
          </p:cNvSpPr>
          <p:nvPr/>
        </p:nvSpPr>
        <p:spPr bwMode="auto">
          <a:xfrm>
            <a:off x="248489" y="1243174"/>
            <a:ext cx="2896647" cy="1868596"/>
          </a:xfrm>
          <a:custGeom>
            <a:avLst/>
            <a:gdLst>
              <a:gd name="T0" fmla="*/ 317 w 317"/>
              <a:gd name="T1" fmla="*/ 0 h 205"/>
              <a:gd name="T2" fmla="*/ 184 w 317"/>
              <a:gd name="T3" fmla="*/ 38 h 205"/>
              <a:gd name="T4" fmla="*/ 87 w 317"/>
              <a:gd name="T5" fmla="*/ 66 h 205"/>
              <a:gd name="T6" fmla="*/ 69 w 317"/>
              <a:gd name="T7" fmla="*/ 69 h 205"/>
              <a:gd name="T8" fmla="*/ 0 w 317"/>
              <a:gd name="T9" fmla="*/ 205 h 205"/>
            </a:gdLst>
            <a:ahLst/>
            <a:cxnLst>
              <a:cxn ang="0">
                <a:pos x="T0" y="T1"/>
              </a:cxn>
              <a:cxn ang="0">
                <a:pos x="T2" y="T3"/>
              </a:cxn>
              <a:cxn ang="0">
                <a:pos x="T4" y="T5"/>
              </a:cxn>
              <a:cxn ang="0">
                <a:pos x="T6" y="T7"/>
              </a:cxn>
              <a:cxn ang="0">
                <a:pos x="T8" y="T9"/>
              </a:cxn>
            </a:cxnLst>
            <a:rect l="0" t="0" r="r" b="b"/>
            <a:pathLst>
              <a:path w="317" h="205">
                <a:moveTo>
                  <a:pt x="317" y="0"/>
                </a:moveTo>
                <a:lnTo>
                  <a:pt x="184" y="38"/>
                </a:lnTo>
                <a:lnTo>
                  <a:pt x="87" y="66"/>
                </a:lnTo>
                <a:lnTo>
                  <a:pt x="69" y="69"/>
                </a:lnTo>
                <a:lnTo>
                  <a:pt x="0" y="205"/>
                </a:lnTo>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 name="Freeform 10">
            <a:extLst>
              <a:ext uri="{FF2B5EF4-FFF2-40B4-BE49-F238E27FC236}">
                <a16:creationId xmlns="" xmlns:a16="http://schemas.microsoft.com/office/drawing/2014/main" id="{451BDDEB-0AEF-D445-855B-7670935891E0}"/>
              </a:ext>
            </a:extLst>
          </p:cNvPr>
          <p:cNvSpPr>
            <a:spLocks/>
          </p:cNvSpPr>
          <p:nvPr/>
        </p:nvSpPr>
        <p:spPr bwMode="auto">
          <a:xfrm>
            <a:off x="3445792" y="3559522"/>
            <a:ext cx="320054" cy="418656"/>
          </a:xfrm>
          <a:custGeom>
            <a:avLst/>
            <a:gdLst>
              <a:gd name="T0" fmla="*/ 0 w 198"/>
              <a:gd name="T1" fmla="*/ 79 h 259"/>
              <a:gd name="T2" fmla="*/ 0 w 198"/>
              <a:gd name="T3" fmla="*/ 96 h 259"/>
              <a:gd name="T4" fmla="*/ 17 w 198"/>
              <a:gd name="T5" fmla="*/ 118 h 259"/>
              <a:gd name="T6" fmla="*/ 40 w 198"/>
              <a:gd name="T7" fmla="*/ 135 h 259"/>
              <a:gd name="T8" fmla="*/ 68 w 198"/>
              <a:gd name="T9" fmla="*/ 152 h 259"/>
              <a:gd name="T10" fmla="*/ 102 w 198"/>
              <a:gd name="T11" fmla="*/ 175 h 259"/>
              <a:gd name="T12" fmla="*/ 125 w 198"/>
              <a:gd name="T13" fmla="*/ 203 h 259"/>
              <a:gd name="T14" fmla="*/ 136 w 198"/>
              <a:gd name="T15" fmla="*/ 225 h 259"/>
              <a:gd name="T16" fmla="*/ 153 w 198"/>
              <a:gd name="T17" fmla="*/ 237 h 259"/>
              <a:gd name="T18" fmla="*/ 181 w 198"/>
              <a:gd name="T19" fmla="*/ 254 h 259"/>
              <a:gd name="T20" fmla="*/ 192 w 198"/>
              <a:gd name="T21" fmla="*/ 259 h 259"/>
              <a:gd name="T22" fmla="*/ 198 w 198"/>
              <a:gd name="T23" fmla="*/ 254 h 259"/>
              <a:gd name="T24" fmla="*/ 198 w 198"/>
              <a:gd name="T25" fmla="*/ 209 h 259"/>
              <a:gd name="T26" fmla="*/ 198 w 198"/>
              <a:gd name="T27" fmla="*/ 152 h 259"/>
              <a:gd name="T28" fmla="*/ 187 w 198"/>
              <a:gd name="T29" fmla="*/ 101 h 259"/>
              <a:gd name="T30" fmla="*/ 170 w 198"/>
              <a:gd name="T31" fmla="*/ 62 h 259"/>
              <a:gd name="T32" fmla="*/ 153 w 198"/>
              <a:gd name="T33" fmla="*/ 34 h 259"/>
              <a:gd name="T34" fmla="*/ 136 w 198"/>
              <a:gd name="T35" fmla="*/ 17 h 259"/>
              <a:gd name="T36" fmla="*/ 119 w 198"/>
              <a:gd name="T37" fmla="*/ 0 h 259"/>
              <a:gd name="T38" fmla="*/ 108 w 198"/>
              <a:gd name="T39" fmla="*/ 11 h 259"/>
              <a:gd name="T40" fmla="*/ 108 w 198"/>
              <a:gd name="T41" fmla="*/ 28 h 259"/>
              <a:gd name="T42" fmla="*/ 108 w 198"/>
              <a:gd name="T43" fmla="*/ 62 h 259"/>
              <a:gd name="T44" fmla="*/ 102 w 198"/>
              <a:gd name="T45" fmla="*/ 79 h 259"/>
              <a:gd name="T46" fmla="*/ 96 w 198"/>
              <a:gd name="T47" fmla="*/ 90 h 259"/>
              <a:gd name="T48" fmla="*/ 74 w 198"/>
              <a:gd name="T49" fmla="*/ 96 h 259"/>
              <a:gd name="T50" fmla="*/ 45 w 198"/>
              <a:gd name="T51" fmla="*/ 84 h 259"/>
              <a:gd name="T52" fmla="*/ 28 w 198"/>
              <a:gd name="T53" fmla="*/ 79 h 259"/>
              <a:gd name="T54" fmla="*/ 12 w 198"/>
              <a:gd name="T55" fmla="*/ 73 h 259"/>
              <a:gd name="T56" fmla="*/ 0 w 198"/>
              <a:gd name="T57" fmla="*/ 7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8" h="259">
                <a:moveTo>
                  <a:pt x="0" y="79"/>
                </a:moveTo>
                <a:lnTo>
                  <a:pt x="0" y="96"/>
                </a:lnTo>
                <a:lnTo>
                  <a:pt x="17" y="118"/>
                </a:lnTo>
                <a:lnTo>
                  <a:pt x="40" y="135"/>
                </a:lnTo>
                <a:lnTo>
                  <a:pt x="68" y="152"/>
                </a:lnTo>
                <a:lnTo>
                  <a:pt x="102" y="175"/>
                </a:lnTo>
                <a:lnTo>
                  <a:pt x="125" y="203"/>
                </a:lnTo>
                <a:lnTo>
                  <a:pt x="136" y="225"/>
                </a:lnTo>
                <a:lnTo>
                  <a:pt x="153" y="237"/>
                </a:lnTo>
                <a:lnTo>
                  <a:pt x="181" y="254"/>
                </a:lnTo>
                <a:lnTo>
                  <a:pt x="192" y="259"/>
                </a:lnTo>
                <a:lnTo>
                  <a:pt x="198" y="254"/>
                </a:lnTo>
                <a:lnTo>
                  <a:pt x="198" y="209"/>
                </a:lnTo>
                <a:lnTo>
                  <a:pt x="198" y="152"/>
                </a:lnTo>
                <a:lnTo>
                  <a:pt x="187" y="101"/>
                </a:lnTo>
                <a:lnTo>
                  <a:pt x="170" y="62"/>
                </a:lnTo>
                <a:lnTo>
                  <a:pt x="153" y="34"/>
                </a:lnTo>
                <a:lnTo>
                  <a:pt x="136" y="17"/>
                </a:lnTo>
                <a:lnTo>
                  <a:pt x="119" y="0"/>
                </a:lnTo>
                <a:lnTo>
                  <a:pt x="108" y="11"/>
                </a:lnTo>
                <a:lnTo>
                  <a:pt x="108" y="28"/>
                </a:lnTo>
                <a:lnTo>
                  <a:pt x="108" y="62"/>
                </a:lnTo>
                <a:lnTo>
                  <a:pt x="102" y="79"/>
                </a:lnTo>
                <a:lnTo>
                  <a:pt x="96" y="90"/>
                </a:lnTo>
                <a:lnTo>
                  <a:pt x="74" y="96"/>
                </a:lnTo>
                <a:lnTo>
                  <a:pt x="45" y="84"/>
                </a:lnTo>
                <a:lnTo>
                  <a:pt x="28" y="79"/>
                </a:lnTo>
                <a:lnTo>
                  <a:pt x="12" y="73"/>
                </a:lnTo>
                <a:lnTo>
                  <a:pt x="0" y="79"/>
                </a:lnTo>
                <a:close/>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 name="Freeform 11">
            <a:extLst>
              <a:ext uri="{FF2B5EF4-FFF2-40B4-BE49-F238E27FC236}">
                <a16:creationId xmlns="" xmlns:a16="http://schemas.microsoft.com/office/drawing/2014/main" id="{03F7B7AC-6CAA-1844-94F9-A530748EA4F4}"/>
              </a:ext>
            </a:extLst>
          </p:cNvPr>
          <p:cNvSpPr>
            <a:spLocks/>
          </p:cNvSpPr>
          <p:nvPr/>
        </p:nvSpPr>
        <p:spPr bwMode="auto">
          <a:xfrm>
            <a:off x="3255053" y="3184509"/>
            <a:ext cx="383094" cy="530190"/>
          </a:xfrm>
          <a:custGeom>
            <a:avLst/>
            <a:gdLst>
              <a:gd name="T0" fmla="*/ 237 w 237"/>
              <a:gd name="T1" fmla="*/ 232 h 328"/>
              <a:gd name="T2" fmla="*/ 209 w 237"/>
              <a:gd name="T3" fmla="*/ 192 h 328"/>
              <a:gd name="T4" fmla="*/ 163 w 237"/>
              <a:gd name="T5" fmla="*/ 136 h 328"/>
              <a:gd name="T6" fmla="*/ 130 w 237"/>
              <a:gd name="T7" fmla="*/ 91 h 328"/>
              <a:gd name="T8" fmla="*/ 96 w 237"/>
              <a:gd name="T9" fmla="*/ 57 h 328"/>
              <a:gd name="T10" fmla="*/ 50 w 237"/>
              <a:gd name="T11" fmla="*/ 23 h 328"/>
              <a:gd name="T12" fmla="*/ 22 w 237"/>
              <a:gd name="T13" fmla="*/ 0 h 328"/>
              <a:gd name="T14" fmla="*/ 11 w 237"/>
              <a:gd name="T15" fmla="*/ 0 h 328"/>
              <a:gd name="T16" fmla="*/ 0 w 237"/>
              <a:gd name="T17" fmla="*/ 17 h 328"/>
              <a:gd name="T18" fmla="*/ 5 w 237"/>
              <a:gd name="T19" fmla="*/ 68 h 328"/>
              <a:gd name="T20" fmla="*/ 28 w 237"/>
              <a:gd name="T21" fmla="*/ 130 h 328"/>
              <a:gd name="T22" fmla="*/ 45 w 237"/>
              <a:gd name="T23" fmla="*/ 181 h 328"/>
              <a:gd name="T24" fmla="*/ 67 w 237"/>
              <a:gd name="T25" fmla="*/ 232 h 328"/>
              <a:gd name="T26" fmla="*/ 107 w 237"/>
              <a:gd name="T27" fmla="*/ 288 h 328"/>
              <a:gd name="T28" fmla="*/ 118 w 237"/>
              <a:gd name="T29" fmla="*/ 311 h 328"/>
              <a:gd name="T30" fmla="*/ 130 w 237"/>
              <a:gd name="T31" fmla="*/ 305 h 328"/>
              <a:gd name="T32" fmla="*/ 146 w 237"/>
              <a:gd name="T33" fmla="*/ 311 h 328"/>
              <a:gd name="T34" fmla="*/ 163 w 237"/>
              <a:gd name="T35" fmla="*/ 316 h 328"/>
              <a:gd name="T36" fmla="*/ 192 w 237"/>
              <a:gd name="T37" fmla="*/ 328 h 328"/>
              <a:gd name="T38" fmla="*/ 214 w 237"/>
              <a:gd name="T39" fmla="*/ 322 h 328"/>
              <a:gd name="T40" fmla="*/ 220 w 237"/>
              <a:gd name="T41" fmla="*/ 311 h 328"/>
              <a:gd name="T42" fmla="*/ 226 w 237"/>
              <a:gd name="T43" fmla="*/ 294 h 328"/>
              <a:gd name="T44" fmla="*/ 226 w 237"/>
              <a:gd name="T45" fmla="*/ 260 h 328"/>
              <a:gd name="T46" fmla="*/ 226 w 237"/>
              <a:gd name="T47" fmla="*/ 243 h 328"/>
              <a:gd name="T48" fmla="*/ 237 w 237"/>
              <a:gd name="T49" fmla="*/ 23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7" h="328">
                <a:moveTo>
                  <a:pt x="237" y="232"/>
                </a:moveTo>
                <a:lnTo>
                  <a:pt x="209" y="192"/>
                </a:lnTo>
                <a:lnTo>
                  <a:pt x="163" y="136"/>
                </a:lnTo>
                <a:lnTo>
                  <a:pt x="130" y="91"/>
                </a:lnTo>
                <a:lnTo>
                  <a:pt x="96" y="57"/>
                </a:lnTo>
                <a:lnTo>
                  <a:pt x="50" y="23"/>
                </a:lnTo>
                <a:lnTo>
                  <a:pt x="22" y="0"/>
                </a:lnTo>
                <a:lnTo>
                  <a:pt x="11" y="0"/>
                </a:lnTo>
                <a:lnTo>
                  <a:pt x="0" y="17"/>
                </a:lnTo>
                <a:lnTo>
                  <a:pt x="5" y="68"/>
                </a:lnTo>
                <a:lnTo>
                  <a:pt x="28" y="130"/>
                </a:lnTo>
                <a:lnTo>
                  <a:pt x="45" y="181"/>
                </a:lnTo>
                <a:lnTo>
                  <a:pt x="67" y="232"/>
                </a:lnTo>
                <a:lnTo>
                  <a:pt x="107" y="288"/>
                </a:lnTo>
                <a:lnTo>
                  <a:pt x="118" y="311"/>
                </a:lnTo>
                <a:lnTo>
                  <a:pt x="130" y="305"/>
                </a:lnTo>
                <a:lnTo>
                  <a:pt x="146" y="311"/>
                </a:lnTo>
                <a:lnTo>
                  <a:pt x="163" y="316"/>
                </a:lnTo>
                <a:lnTo>
                  <a:pt x="192" y="328"/>
                </a:lnTo>
                <a:lnTo>
                  <a:pt x="214" y="322"/>
                </a:lnTo>
                <a:lnTo>
                  <a:pt x="220" y="311"/>
                </a:lnTo>
                <a:lnTo>
                  <a:pt x="226" y="294"/>
                </a:lnTo>
                <a:lnTo>
                  <a:pt x="226" y="260"/>
                </a:lnTo>
                <a:lnTo>
                  <a:pt x="226" y="243"/>
                </a:lnTo>
                <a:lnTo>
                  <a:pt x="237" y="232"/>
                </a:lnTo>
                <a:close/>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 name="Freeform 12">
            <a:extLst>
              <a:ext uri="{FF2B5EF4-FFF2-40B4-BE49-F238E27FC236}">
                <a16:creationId xmlns="" xmlns:a16="http://schemas.microsoft.com/office/drawing/2014/main" id="{E52F29E8-0E08-DF44-8DA2-3D6B43B622AA}"/>
              </a:ext>
            </a:extLst>
          </p:cNvPr>
          <p:cNvSpPr>
            <a:spLocks/>
          </p:cNvSpPr>
          <p:nvPr/>
        </p:nvSpPr>
        <p:spPr bwMode="auto">
          <a:xfrm>
            <a:off x="3099876" y="3787439"/>
            <a:ext cx="245698" cy="310355"/>
          </a:xfrm>
          <a:custGeom>
            <a:avLst/>
            <a:gdLst>
              <a:gd name="T0" fmla="*/ 96 w 152"/>
              <a:gd name="T1" fmla="*/ 192 h 192"/>
              <a:gd name="T2" fmla="*/ 113 w 152"/>
              <a:gd name="T3" fmla="*/ 169 h 192"/>
              <a:gd name="T4" fmla="*/ 124 w 152"/>
              <a:gd name="T5" fmla="*/ 152 h 192"/>
              <a:gd name="T6" fmla="*/ 129 w 152"/>
              <a:gd name="T7" fmla="*/ 141 h 192"/>
              <a:gd name="T8" fmla="*/ 146 w 152"/>
              <a:gd name="T9" fmla="*/ 90 h 192"/>
              <a:gd name="T10" fmla="*/ 152 w 152"/>
              <a:gd name="T11" fmla="*/ 34 h 192"/>
              <a:gd name="T12" fmla="*/ 152 w 152"/>
              <a:gd name="T13" fmla="*/ 17 h 192"/>
              <a:gd name="T14" fmla="*/ 146 w 152"/>
              <a:gd name="T15" fmla="*/ 6 h 192"/>
              <a:gd name="T16" fmla="*/ 135 w 152"/>
              <a:gd name="T17" fmla="*/ 0 h 192"/>
              <a:gd name="T18" fmla="*/ 124 w 152"/>
              <a:gd name="T19" fmla="*/ 11 h 192"/>
              <a:gd name="T20" fmla="*/ 113 w 152"/>
              <a:gd name="T21" fmla="*/ 34 h 192"/>
              <a:gd name="T22" fmla="*/ 107 w 152"/>
              <a:gd name="T23" fmla="*/ 45 h 192"/>
              <a:gd name="T24" fmla="*/ 84 w 152"/>
              <a:gd name="T25" fmla="*/ 62 h 192"/>
              <a:gd name="T26" fmla="*/ 67 w 152"/>
              <a:gd name="T27" fmla="*/ 73 h 192"/>
              <a:gd name="T28" fmla="*/ 39 w 152"/>
              <a:gd name="T29" fmla="*/ 90 h 192"/>
              <a:gd name="T30" fmla="*/ 22 w 152"/>
              <a:gd name="T31" fmla="*/ 96 h 192"/>
              <a:gd name="T32" fmla="*/ 16 w 152"/>
              <a:gd name="T33" fmla="*/ 107 h 192"/>
              <a:gd name="T34" fmla="*/ 0 w 152"/>
              <a:gd name="T35" fmla="*/ 130 h 192"/>
              <a:gd name="T36" fmla="*/ 5 w 152"/>
              <a:gd name="T37" fmla="*/ 135 h 192"/>
              <a:gd name="T38" fmla="*/ 16 w 152"/>
              <a:gd name="T39" fmla="*/ 135 h 192"/>
              <a:gd name="T40" fmla="*/ 56 w 152"/>
              <a:gd name="T41" fmla="*/ 130 h 192"/>
              <a:gd name="T42" fmla="*/ 67 w 152"/>
              <a:gd name="T43" fmla="*/ 124 h 192"/>
              <a:gd name="T44" fmla="*/ 79 w 152"/>
              <a:gd name="T45" fmla="*/ 130 h 192"/>
              <a:gd name="T46" fmla="*/ 84 w 152"/>
              <a:gd name="T47" fmla="*/ 135 h 192"/>
              <a:gd name="T48" fmla="*/ 84 w 152"/>
              <a:gd name="T49" fmla="*/ 163 h 192"/>
              <a:gd name="T50" fmla="*/ 90 w 152"/>
              <a:gd name="T51" fmla="*/ 180 h 192"/>
              <a:gd name="T52" fmla="*/ 96 w 152"/>
              <a:gd name="T53"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2" h="192">
                <a:moveTo>
                  <a:pt x="96" y="192"/>
                </a:moveTo>
                <a:lnTo>
                  <a:pt x="113" y="169"/>
                </a:lnTo>
                <a:lnTo>
                  <a:pt x="124" y="152"/>
                </a:lnTo>
                <a:lnTo>
                  <a:pt x="129" y="141"/>
                </a:lnTo>
                <a:lnTo>
                  <a:pt x="146" y="90"/>
                </a:lnTo>
                <a:lnTo>
                  <a:pt x="152" y="34"/>
                </a:lnTo>
                <a:lnTo>
                  <a:pt x="152" y="17"/>
                </a:lnTo>
                <a:lnTo>
                  <a:pt x="146" y="6"/>
                </a:lnTo>
                <a:lnTo>
                  <a:pt x="135" y="0"/>
                </a:lnTo>
                <a:lnTo>
                  <a:pt x="124" y="11"/>
                </a:lnTo>
                <a:lnTo>
                  <a:pt x="113" y="34"/>
                </a:lnTo>
                <a:lnTo>
                  <a:pt x="107" y="45"/>
                </a:lnTo>
                <a:lnTo>
                  <a:pt x="84" y="62"/>
                </a:lnTo>
                <a:lnTo>
                  <a:pt x="67" y="73"/>
                </a:lnTo>
                <a:lnTo>
                  <a:pt x="39" y="90"/>
                </a:lnTo>
                <a:lnTo>
                  <a:pt x="22" y="96"/>
                </a:lnTo>
                <a:lnTo>
                  <a:pt x="16" y="107"/>
                </a:lnTo>
                <a:lnTo>
                  <a:pt x="0" y="130"/>
                </a:lnTo>
                <a:lnTo>
                  <a:pt x="5" y="135"/>
                </a:lnTo>
                <a:lnTo>
                  <a:pt x="16" y="135"/>
                </a:lnTo>
                <a:lnTo>
                  <a:pt x="56" y="130"/>
                </a:lnTo>
                <a:lnTo>
                  <a:pt x="67" y="124"/>
                </a:lnTo>
                <a:lnTo>
                  <a:pt x="79" y="130"/>
                </a:lnTo>
                <a:lnTo>
                  <a:pt x="84" y="135"/>
                </a:lnTo>
                <a:lnTo>
                  <a:pt x="84" y="163"/>
                </a:lnTo>
                <a:lnTo>
                  <a:pt x="90" y="180"/>
                </a:lnTo>
                <a:lnTo>
                  <a:pt x="96" y="192"/>
                </a:lnTo>
                <a:close/>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 name="Freeform 13">
            <a:extLst>
              <a:ext uri="{FF2B5EF4-FFF2-40B4-BE49-F238E27FC236}">
                <a16:creationId xmlns="" xmlns:a16="http://schemas.microsoft.com/office/drawing/2014/main" id="{2470AAAE-8D9B-2740-8003-AC49513B2534}"/>
              </a:ext>
            </a:extLst>
          </p:cNvPr>
          <p:cNvSpPr>
            <a:spLocks/>
          </p:cNvSpPr>
          <p:nvPr/>
        </p:nvSpPr>
        <p:spPr bwMode="auto">
          <a:xfrm>
            <a:off x="2907520" y="3987876"/>
            <a:ext cx="347533" cy="410574"/>
          </a:xfrm>
          <a:custGeom>
            <a:avLst/>
            <a:gdLst>
              <a:gd name="T0" fmla="*/ 119 w 215"/>
              <a:gd name="T1" fmla="*/ 6 h 254"/>
              <a:gd name="T2" fmla="*/ 85 w 215"/>
              <a:gd name="T3" fmla="*/ 51 h 254"/>
              <a:gd name="T4" fmla="*/ 68 w 215"/>
              <a:gd name="T5" fmla="*/ 85 h 254"/>
              <a:gd name="T6" fmla="*/ 22 w 215"/>
              <a:gd name="T7" fmla="*/ 152 h 254"/>
              <a:gd name="T8" fmla="*/ 5 w 215"/>
              <a:gd name="T9" fmla="*/ 197 h 254"/>
              <a:gd name="T10" fmla="*/ 0 w 215"/>
              <a:gd name="T11" fmla="*/ 226 h 254"/>
              <a:gd name="T12" fmla="*/ 0 w 215"/>
              <a:gd name="T13" fmla="*/ 237 h 254"/>
              <a:gd name="T14" fmla="*/ 5 w 215"/>
              <a:gd name="T15" fmla="*/ 248 h 254"/>
              <a:gd name="T16" fmla="*/ 17 w 215"/>
              <a:gd name="T17" fmla="*/ 254 h 254"/>
              <a:gd name="T18" fmla="*/ 28 w 215"/>
              <a:gd name="T19" fmla="*/ 254 h 254"/>
              <a:gd name="T20" fmla="*/ 51 w 215"/>
              <a:gd name="T21" fmla="*/ 243 h 254"/>
              <a:gd name="T22" fmla="*/ 85 w 215"/>
              <a:gd name="T23" fmla="*/ 220 h 254"/>
              <a:gd name="T24" fmla="*/ 102 w 215"/>
              <a:gd name="T25" fmla="*/ 203 h 254"/>
              <a:gd name="T26" fmla="*/ 130 w 215"/>
              <a:gd name="T27" fmla="*/ 181 h 254"/>
              <a:gd name="T28" fmla="*/ 152 w 215"/>
              <a:gd name="T29" fmla="*/ 147 h 254"/>
              <a:gd name="T30" fmla="*/ 215 w 215"/>
              <a:gd name="T31" fmla="*/ 68 h 254"/>
              <a:gd name="T32" fmla="*/ 209 w 215"/>
              <a:gd name="T33" fmla="*/ 56 h 254"/>
              <a:gd name="T34" fmla="*/ 203 w 215"/>
              <a:gd name="T35" fmla="*/ 39 h 254"/>
              <a:gd name="T36" fmla="*/ 203 w 215"/>
              <a:gd name="T37" fmla="*/ 11 h 254"/>
              <a:gd name="T38" fmla="*/ 198 w 215"/>
              <a:gd name="T39" fmla="*/ 6 h 254"/>
              <a:gd name="T40" fmla="*/ 186 w 215"/>
              <a:gd name="T41" fmla="*/ 0 h 254"/>
              <a:gd name="T42" fmla="*/ 175 w 215"/>
              <a:gd name="T43" fmla="*/ 6 h 254"/>
              <a:gd name="T44" fmla="*/ 135 w 215"/>
              <a:gd name="T45" fmla="*/ 11 h 254"/>
              <a:gd name="T46" fmla="*/ 124 w 215"/>
              <a:gd name="T47" fmla="*/ 11 h 254"/>
              <a:gd name="T48" fmla="*/ 119 w 215"/>
              <a:gd name="T49" fmla="*/ 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5" h="254">
                <a:moveTo>
                  <a:pt x="119" y="6"/>
                </a:moveTo>
                <a:lnTo>
                  <a:pt x="85" y="51"/>
                </a:lnTo>
                <a:lnTo>
                  <a:pt x="68" y="85"/>
                </a:lnTo>
                <a:lnTo>
                  <a:pt x="22" y="152"/>
                </a:lnTo>
                <a:lnTo>
                  <a:pt x="5" y="197"/>
                </a:lnTo>
                <a:lnTo>
                  <a:pt x="0" y="226"/>
                </a:lnTo>
                <a:lnTo>
                  <a:pt x="0" y="237"/>
                </a:lnTo>
                <a:lnTo>
                  <a:pt x="5" y="248"/>
                </a:lnTo>
                <a:lnTo>
                  <a:pt x="17" y="254"/>
                </a:lnTo>
                <a:lnTo>
                  <a:pt x="28" y="254"/>
                </a:lnTo>
                <a:lnTo>
                  <a:pt x="51" y="243"/>
                </a:lnTo>
                <a:lnTo>
                  <a:pt x="85" y="220"/>
                </a:lnTo>
                <a:lnTo>
                  <a:pt x="102" y="203"/>
                </a:lnTo>
                <a:lnTo>
                  <a:pt x="130" y="181"/>
                </a:lnTo>
                <a:lnTo>
                  <a:pt x="152" y="147"/>
                </a:lnTo>
                <a:lnTo>
                  <a:pt x="215" y="68"/>
                </a:lnTo>
                <a:lnTo>
                  <a:pt x="209" y="56"/>
                </a:lnTo>
                <a:lnTo>
                  <a:pt x="203" y="39"/>
                </a:lnTo>
                <a:lnTo>
                  <a:pt x="203" y="11"/>
                </a:lnTo>
                <a:lnTo>
                  <a:pt x="198" y="6"/>
                </a:lnTo>
                <a:lnTo>
                  <a:pt x="186" y="0"/>
                </a:lnTo>
                <a:lnTo>
                  <a:pt x="175" y="6"/>
                </a:lnTo>
                <a:lnTo>
                  <a:pt x="135" y="11"/>
                </a:lnTo>
                <a:lnTo>
                  <a:pt x="124" y="11"/>
                </a:lnTo>
                <a:lnTo>
                  <a:pt x="119" y="6"/>
                </a:lnTo>
                <a:close/>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 name="Freeform 14">
            <a:extLst>
              <a:ext uri="{FF2B5EF4-FFF2-40B4-BE49-F238E27FC236}">
                <a16:creationId xmlns="" xmlns:a16="http://schemas.microsoft.com/office/drawing/2014/main" id="{209ECC65-91A0-1D44-A2F9-39EECF0002E9}"/>
              </a:ext>
            </a:extLst>
          </p:cNvPr>
          <p:cNvSpPr>
            <a:spLocks/>
          </p:cNvSpPr>
          <p:nvPr/>
        </p:nvSpPr>
        <p:spPr bwMode="auto">
          <a:xfrm>
            <a:off x="2176893" y="3559522"/>
            <a:ext cx="428355" cy="300656"/>
          </a:xfrm>
          <a:custGeom>
            <a:avLst/>
            <a:gdLst>
              <a:gd name="T0" fmla="*/ 51 w 265"/>
              <a:gd name="T1" fmla="*/ 5 h 186"/>
              <a:gd name="T2" fmla="*/ 22 w 265"/>
              <a:gd name="T3" fmla="*/ 56 h 186"/>
              <a:gd name="T4" fmla="*/ 11 w 265"/>
              <a:gd name="T5" fmla="*/ 79 h 186"/>
              <a:gd name="T6" fmla="*/ 0 w 265"/>
              <a:gd name="T7" fmla="*/ 101 h 186"/>
              <a:gd name="T8" fmla="*/ 5 w 265"/>
              <a:gd name="T9" fmla="*/ 130 h 186"/>
              <a:gd name="T10" fmla="*/ 17 w 265"/>
              <a:gd name="T11" fmla="*/ 130 h 186"/>
              <a:gd name="T12" fmla="*/ 17 w 265"/>
              <a:gd name="T13" fmla="*/ 113 h 186"/>
              <a:gd name="T14" fmla="*/ 17 w 265"/>
              <a:gd name="T15" fmla="*/ 130 h 186"/>
              <a:gd name="T16" fmla="*/ 34 w 265"/>
              <a:gd name="T17" fmla="*/ 152 h 186"/>
              <a:gd name="T18" fmla="*/ 56 w 265"/>
              <a:gd name="T19" fmla="*/ 169 h 186"/>
              <a:gd name="T20" fmla="*/ 73 w 265"/>
              <a:gd name="T21" fmla="*/ 175 h 186"/>
              <a:gd name="T22" fmla="*/ 107 w 265"/>
              <a:gd name="T23" fmla="*/ 152 h 186"/>
              <a:gd name="T24" fmla="*/ 124 w 265"/>
              <a:gd name="T25" fmla="*/ 147 h 186"/>
              <a:gd name="T26" fmla="*/ 118 w 265"/>
              <a:gd name="T27" fmla="*/ 130 h 186"/>
              <a:gd name="T28" fmla="*/ 124 w 265"/>
              <a:gd name="T29" fmla="*/ 101 h 186"/>
              <a:gd name="T30" fmla="*/ 118 w 265"/>
              <a:gd name="T31" fmla="*/ 130 h 186"/>
              <a:gd name="T32" fmla="*/ 124 w 265"/>
              <a:gd name="T33" fmla="*/ 147 h 186"/>
              <a:gd name="T34" fmla="*/ 158 w 265"/>
              <a:gd name="T35" fmla="*/ 180 h 186"/>
              <a:gd name="T36" fmla="*/ 169 w 265"/>
              <a:gd name="T37" fmla="*/ 186 h 186"/>
              <a:gd name="T38" fmla="*/ 181 w 265"/>
              <a:gd name="T39" fmla="*/ 186 h 186"/>
              <a:gd name="T40" fmla="*/ 237 w 265"/>
              <a:gd name="T41" fmla="*/ 169 h 186"/>
              <a:gd name="T42" fmla="*/ 248 w 265"/>
              <a:gd name="T43" fmla="*/ 152 h 186"/>
              <a:gd name="T44" fmla="*/ 260 w 265"/>
              <a:gd name="T45" fmla="*/ 141 h 186"/>
              <a:gd name="T46" fmla="*/ 265 w 265"/>
              <a:gd name="T47" fmla="*/ 124 h 186"/>
              <a:gd name="T48" fmla="*/ 248 w 265"/>
              <a:gd name="T49" fmla="*/ 68 h 186"/>
              <a:gd name="T50" fmla="*/ 248 w 265"/>
              <a:gd name="T51" fmla="*/ 51 h 186"/>
              <a:gd name="T52" fmla="*/ 248 w 265"/>
              <a:gd name="T53" fmla="*/ 17 h 186"/>
              <a:gd name="T54" fmla="*/ 209 w 265"/>
              <a:gd name="T55" fmla="*/ 11 h 186"/>
              <a:gd name="T56" fmla="*/ 192 w 265"/>
              <a:gd name="T57" fmla="*/ 11 h 186"/>
              <a:gd name="T58" fmla="*/ 152 w 265"/>
              <a:gd name="T59" fmla="*/ 11 h 186"/>
              <a:gd name="T60" fmla="*/ 73 w 265"/>
              <a:gd name="T61" fmla="*/ 0 h 186"/>
              <a:gd name="T62" fmla="*/ 51 w 265"/>
              <a:gd name="T63" fmla="*/ 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5" h="186">
                <a:moveTo>
                  <a:pt x="51" y="5"/>
                </a:moveTo>
                <a:lnTo>
                  <a:pt x="22" y="56"/>
                </a:lnTo>
                <a:lnTo>
                  <a:pt x="11" y="79"/>
                </a:lnTo>
                <a:lnTo>
                  <a:pt x="0" y="101"/>
                </a:lnTo>
                <a:lnTo>
                  <a:pt x="5" y="130"/>
                </a:lnTo>
                <a:lnTo>
                  <a:pt x="17" y="130"/>
                </a:lnTo>
                <a:lnTo>
                  <a:pt x="17" y="113"/>
                </a:lnTo>
                <a:lnTo>
                  <a:pt x="17" y="130"/>
                </a:lnTo>
                <a:lnTo>
                  <a:pt x="34" y="152"/>
                </a:lnTo>
                <a:lnTo>
                  <a:pt x="56" y="169"/>
                </a:lnTo>
                <a:lnTo>
                  <a:pt x="73" y="175"/>
                </a:lnTo>
                <a:lnTo>
                  <a:pt x="107" y="152"/>
                </a:lnTo>
                <a:lnTo>
                  <a:pt x="124" y="147"/>
                </a:lnTo>
                <a:lnTo>
                  <a:pt x="118" y="130"/>
                </a:lnTo>
                <a:lnTo>
                  <a:pt x="124" y="101"/>
                </a:lnTo>
                <a:lnTo>
                  <a:pt x="118" y="130"/>
                </a:lnTo>
                <a:lnTo>
                  <a:pt x="124" y="147"/>
                </a:lnTo>
                <a:lnTo>
                  <a:pt x="158" y="180"/>
                </a:lnTo>
                <a:lnTo>
                  <a:pt x="169" y="186"/>
                </a:lnTo>
                <a:lnTo>
                  <a:pt x="181" y="186"/>
                </a:lnTo>
                <a:lnTo>
                  <a:pt x="237" y="169"/>
                </a:lnTo>
                <a:lnTo>
                  <a:pt x="248" y="152"/>
                </a:lnTo>
                <a:lnTo>
                  <a:pt x="260" y="141"/>
                </a:lnTo>
                <a:lnTo>
                  <a:pt x="265" y="124"/>
                </a:lnTo>
                <a:lnTo>
                  <a:pt x="248" y="68"/>
                </a:lnTo>
                <a:lnTo>
                  <a:pt x="248" y="51"/>
                </a:lnTo>
                <a:lnTo>
                  <a:pt x="248" y="17"/>
                </a:lnTo>
                <a:lnTo>
                  <a:pt x="209" y="11"/>
                </a:lnTo>
                <a:lnTo>
                  <a:pt x="192" y="11"/>
                </a:lnTo>
                <a:lnTo>
                  <a:pt x="152" y="11"/>
                </a:lnTo>
                <a:lnTo>
                  <a:pt x="73" y="0"/>
                </a:lnTo>
                <a:lnTo>
                  <a:pt x="51" y="5"/>
                </a:lnTo>
                <a:close/>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 name="Freeform 15">
            <a:extLst>
              <a:ext uri="{FF2B5EF4-FFF2-40B4-BE49-F238E27FC236}">
                <a16:creationId xmlns="" xmlns:a16="http://schemas.microsoft.com/office/drawing/2014/main" id="{C3D34B22-7C34-AA43-9424-6DA5EFF549E2}"/>
              </a:ext>
            </a:extLst>
          </p:cNvPr>
          <p:cNvSpPr>
            <a:spLocks/>
          </p:cNvSpPr>
          <p:nvPr/>
        </p:nvSpPr>
        <p:spPr bwMode="auto">
          <a:xfrm>
            <a:off x="2259331" y="3048729"/>
            <a:ext cx="355615" cy="538272"/>
          </a:xfrm>
          <a:custGeom>
            <a:avLst/>
            <a:gdLst>
              <a:gd name="T0" fmla="*/ 197 w 220"/>
              <a:gd name="T1" fmla="*/ 333 h 333"/>
              <a:gd name="T2" fmla="*/ 197 w 220"/>
              <a:gd name="T3" fmla="*/ 276 h 333"/>
              <a:gd name="T4" fmla="*/ 203 w 220"/>
              <a:gd name="T5" fmla="*/ 226 h 333"/>
              <a:gd name="T6" fmla="*/ 220 w 220"/>
              <a:gd name="T7" fmla="*/ 152 h 333"/>
              <a:gd name="T8" fmla="*/ 220 w 220"/>
              <a:gd name="T9" fmla="*/ 124 h 333"/>
              <a:gd name="T10" fmla="*/ 220 w 220"/>
              <a:gd name="T11" fmla="*/ 101 h 333"/>
              <a:gd name="T12" fmla="*/ 197 w 220"/>
              <a:gd name="T13" fmla="*/ 62 h 333"/>
              <a:gd name="T14" fmla="*/ 180 w 220"/>
              <a:gd name="T15" fmla="*/ 34 h 333"/>
              <a:gd name="T16" fmla="*/ 164 w 220"/>
              <a:gd name="T17" fmla="*/ 22 h 333"/>
              <a:gd name="T18" fmla="*/ 158 w 220"/>
              <a:gd name="T19" fmla="*/ 28 h 333"/>
              <a:gd name="T20" fmla="*/ 147 w 220"/>
              <a:gd name="T21" fmla="*/ 39 h 333"/>
              <a:gd name="T22" fmla="*/ 152 w 220"/>
              <a:gd name="T23" fmla="*/ 62 h 333"/>
              <a:gd name="T24" fmla="*/ 158 w 220"/>
              <a:gd name="T25" fmla="*/ 96 h 333"/>
              <a:gd name="T26" fmla="*/ 152 w 220"/>
              <a:gd name="T27" fmla="*/ 135 h 333"/>
              <a:gd name="T28" fmla="*/ 130 w 220"/>
              <a:gd name="T29" fmla="*/ 169 h 333"/>
              <a:gd name="T30" fmla="*/ 124 w 220"/>
              <a:gd name="T31" fmla="*/ 175 h 333"/>
              <a:gd name="T32" fmla="*/ 118 w 220"/>
              <a:gd name="T33" fmla="*/ 180 h 333"/>
              <a:gd name="T34" fmla="*/ 101 w 220"/>
              <a:gd name="T35" fmla="*/ 169 h 333"/>
              <a:gd name="T36" fmla="*/ 90 w 220"/>
              <a:gd name="T37" fmla="*/ 118 h 333"/>
              <a:gd name="T38" fmla="*/ 79 w 220"/>
              <a:gd name="T39" fmla="*/ 73 h 333"/>
              <a:gd name="T40" fmla="*/ 79 w 220"/>
              <a:gd name="T41" fmla="*/ 39 h 333"/>
              <a:gd name="T42" fmla="*/ 79 w 220"/>
              <a:gd name="T43" fmla="*/ 11 h 333"/>
              <a:gd name="T44" fmla="*/ 62 w 220"/>
              <a:gd name="T45" fmla="*/ 0 h 333"/>
              <a:gd name="T46" fmla="*/ 56 w 220"/>
              <a:gd name="T47" fmla="*/ 6 h 333"/>
              <a:gd name="T48" fmla="*/ 34 w 220"/>
              <a:gd name="T49" fmla="*/ 39 h 333"/>
              <a:gd name="T50" fmla="*/ 22 w 220"/>
              <a:gd name="T51" fmla="*/ 79 h 333"/>
              <a:gd name="T52" fmla="*/ 22 w 220"/>
              <a:gd name="T53" fmla="*/ 113 h 333"/>
              <a:gd name="T54" fmla="*/ 22 w 220"/>
              <a:gd name="T55" fmla="*/ 175 h 333"/>
              <a:gd name="T56" fmla="*/ 28 w 220"/>
              <a:gd name="T57" fmla="*/ 226 h 333"/>
              <a:gd name="T58" fmla="*/ 22 w 220"/>
              <a:gd name="T59" fmla="*/ 254 h 333"/>
              <a:gd name="T60" fmla="*/ 0 w 220"/>
              <a:gd name="T61" fmla="*/ 321 h 333"/>
              <a:gd name="T62" fmla="*/ 22 w 220"/>
              <a:gd name="T63" fmla="*/ 316 h 333"/>
              <a:gd name="T64" fmla="*/ 101 w 220"/>
              <a:gd name="T65" fmla="*/ 327 h 333"/>
              <a:gd name="T66" fmla="*/ 141 w 220"/>
              <a:gd name="T67" fmla="*/ 327 h 333"/>
              <a:gd name="T68" fmla="*/ 158 w 220"/>
              <a:gd name="T69" fmla="*/ 327 h 333"/>
              <a:gd name="T70" fmla="*/ 197 w 220"/>
              <a:gd name="T71"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0" h="333">
                <a:moveTo>
                  <a:pt x="197" y="333"/>
                </a:moveTo>
                <a:lnTo>
                  <a:pt x="197" y="276"/>
                </a:lnTo>
                <a:lnTo>
                  <a:pt x="203" y="226"/>
                </a:lnTo>
                <a:lnTo>
                  <a:pt x="220" y="152"/>
                </a:lnTo>
                <a:lnTo>
                  <a:pt x="220" y="124"/>
                </a:lnTo>
                <a:lnTo>
                  <a:pt x="220" y="101"/>
                </a:lnTo>
                <a:lnTo>
                  <a:pt x="197" y="62"/>
                </a:lnTo>
                <a:lnTo>
                  <a:pt x="180" y="34"/>
                </a:lnTo>
                <a:lnTo>
                  <a:pt x="164" y="22"/>
                </a:lnTo>
                <a:lnTo>
                  <a:pt x="158" y="28"/>
                </a:lnTo>
                <a:lnTo>
                  <a:pt x="147" y="39"/>
                </a:lnTo>
                <a:lnTo>
                  <a:pt x="152" y="62"/>
                </a:lnTo>
                <a:lnTo>
                  <a:pt x="158" y="96"/>
                </a:lnTo>
                <a:lnTo>
                  <a:pt x="152" y="135"/>
                </a:lnTo>
                <a:lnTo>
                  <a:pt x="130" y="169"/>
                </a:lnTo>
                <a:lnTo>
                  <a:pt x="124" y="175"/>
                </a:lnTo>
                <a:lnTo>
                  <a:pt x="118" y="180"/>
                </a:lnTo>
                <a:lnTo>
                  <a:pt x="101" y="169"/>
                </a:lnTo>
                <a:lnTo>
                  <a:pt x="90" y="118"/>
                </a:lnTo>
                <a:lnTo>
                  <a:pt x="79" y="73"/>
                </a:lnTo>
                <a:lnTo>
                  <a:pt x="79" y="39"/>
                </a:lnTo>
                <a:lnTo>
                  <a:pt x="79" y="11"/>
                </a:lnTo>
                <a:lnTo>
                  <a:pt x="62" y="0"/>
                </a:lnTo>
                <a:lnTo>
                  <a:pt x="56" y="6"/>
                </a:lnTo>
                <a:lnTo>
                  <a:pt x="34" y="39"/>
                </a:lnTo>
                <a:lnTo>
                  <a:pt x="22" y="79"/>
                </a:lnTo>
                <a:lnTo>
                  <a:pt x="22" y="113"/>
                </a:lnTo>
                <a:lnTo>
                  <a:pt x="22" y="175"/>
                </a:lnTo>
                <a:lnTo>
                  <a:pt x="28" y="226"/>
                </a:lnTo>
                <a:lnTo>
                  <a:pt x="22" y="254"/>
                </a:lnTo>
                <a:lnTo>
                  <a:pt x="0" y="321"/>
                </a:lnTo>
                <a:lnTo>
                  <a:pt x="22" y="316"/>
                </a:lnTo>
                <a:lnTo>
                  <a:pt x="101" y="327"/>
                </a:lnTo>
                <a:lnTo>
                  <a:pt x="141" y="327"/>
                </a:lnTo>
                <a:lnTo>
                  <a:pt x="158" y="327"/>
                </a:lnTo>
                <a:lnTo>
                  <a:pt x="197" y="333"/>
                </a:lnTo>
                <a:close/>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 name="Freeform 16">
            <a:extLst>
              <a:ext uri="{FF2B5EF4-FFF2-40B4-BE49-F238E27FC236}">
                <a16:creationId xmlns="" xmlns:a16="http://schemas.microsoft.com/office/drawing/2014/main" id="{3D9AAAB0-A546-A34D-BCD9-FE2034170251}"/>
              </a:ext>
            </a:extLst>
          </p:cNvPr>
          <p:cNvSpPr>
            <a:spLocks/>
          </p:cNvSpPr>
          <p:nvPr/>
        </p:nvSpPr>
        <p:spPr bwMode="auto">
          <a:xfrm>
            <a:off x="2387029" y="3003469"/>
            <a:ext cx="127698" cy="336218"/>
          </a:xfrm>
          <a:custGeom>
            <a:avLst/>
            <a:gdLst>
              <a:gd name="T0" fmla="*/ 68 w 79"/>
              <a:gd name="T1" fmla="*/ 67 h 208"/>
              <a:gd name="T2" fmla="*/ 73 w 79"/>
              <a:gd name="T3" fmla="*/ 90 h 208"/>
              <a:gd name="T4" fmla="*/ 79 w 79"/>
              <a:gd name="T5" fmla="*/ 124 h 208"/>
              <a:gd name="T6" fmla="*/ 73 w 79"/>
              <a:gd name="T7" fmla="*/ 163 h 208"/>
              <a:gd name="T8" fmla="*/ 51 w 79"/>
              <a:gd name="T9" fmla="*/ 197 h 208"/>
              <a:gd name="T10" fmla="*/ 45 w 79"/>
              <a:gd name="T11" fmla="*/ 203 h 208"/>
              <a:gd name="T12" fmla="*/ 39 w 79"/>
              <a:gd name="T13" fmla="*/ 208 h 208"/>
              <a:gd name="T14" fmla="*/ 22 w 79"/>
              <a:gd name="T15" fmla="*/ 197 h 208"/>
              <a:gd name="T16" fmla="*/ 11 w 79"/>
              <a:gd name="T17" fmla="*/ 146 h 208"/>
              <a:gd name="T18" fmla="*/ 0 w 79"/>
              <a:gd name="T19" fmla="*/ 101 h 208"/>
              <a:gd name="T20" fmla="*/ 0 w 79"/>
              <a:gd name="T21" fmla="*/ 67 h 208"/>
              <a:gd name="T22" fmla="*/ 5 w 79"/>
              <a:gd name="T23" fmla="*/ 50 h 208"/>
              <a:gd name="T24" fmla="*/ 22 w 79"/>
              <a:gd name="T25" fmla="*/ 11 h 208"/>
              <a:gd name="T26" fmla="*/ 34 w 79"/>
              <a:gd name="T27" fmla="*/ 0 h 208"/>
              <a:gd name="T28" fmla="*/ 45 w 79"/>
              <a:gd name="T29" fmla="*/ 11 h 208"/>
              <a:gd name="T30" fmla="*/ 51 w 79"/>
              <a:gd name="T31" fmla="*/ 28 h 208"/>
              <a:gd name="T32" fmla="*/ 68 w 79"/>
              <a:gd name="T33" fmla="*/ 67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 h="208">
                <a:moveTo>
                  <a:pt x="68" y="67"/>
                </a:moveTo>
                <a:lnTo>
                  <a:pt x="73" y="90"/>
                </a:lnTo>
                <a:lnTo>
                  <a:pt x="79" y="124"/>
                </a:lnTo>
                <a:lnTo>
                  <a:pt x="73" y="163"/>
                </a:lnTo>
                <a:lnTo>
                  <a:pt x="51" y="197"/>
                </a:lnTo>
                <a:lnTo>
                  <a:pt x="45" y="203"/>
                </a:lnTo>
                <a:lnTo>
                  <a:pt x="39" y="208"/>
                </a:lnTo>
                <a:lnTo>
                  <a:pt x="22" y="197"/>
                </a:lnTo>
                <a:lnTo>
                  <a:pt x="11" y="146"/>
                </a:lnTo>
                <a:lnTo>
                  <a:pt x="0" y="101"/>
                </a:lnTo>
                <a:lnTo>
                  <a:pt x="0" y="67"/>
                </a:lnTo>
                <a:lnTo>
                  <a:pt x="5" y="50"/>
                </a:lnTo>
                <a:lnTo>
                  <a:pt x="22" y="11"/>
                </a:lnTo>
                <a:lnTo>
                  <a:pt x="34" y="0"/>
                </a:lnTo>
                <a:lnTo>
                  <a:pt x="45" y="11"/>
                </a:lnTo>
                <a:lnTo>
                  <a:pt x="51" y="28"/>
                </a:lnTo>
                <a:lnTo>
                  <a:pt x="68" y="67"/>
                </a:lnTo>
                <a:close/>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6" name="Freeform 17">
            <a:extLst>
              <a:ext uri="{FF2B5EF4-FFF2-40B4-BE49-F238E27FC236}">
                <a16:creationId xmlns="" xmlns:a16="http://schemas.microsoft.com/office/drawing/2014/main" id="{051A7877-6F5F-1B4F-9945-F47D3F4855CD}"/>
              </a:ext>
            </a:extLst>
          </p:cNvPr>
          <p:cNvSpPr>
            <a:spLocks/>
          </p:cNvSpPr>
          <p:nvPr/>
        </p:nvSpPr>
        <p:spPr bwMode="auto">
          <a:xfrm>
            <a:off x="2066975" y="3805219"/>
            <a:ext cx="365314" cy="273177"/>
          </a:xfrm>
          <a:custGeom>
            <a:avLst/>
            <a:gdLst>
              <a:gd name="T0" fmla="*/ 0 w 226"/>
              <a:gd name="T1" fmla="*/ 124 h 169"/>
              <a:gd name="T2" fmla="*/ 0 w 226"/>
              <a:gd name="T3" fmla="*/ 79 h 169"/>
              <a:gd name="T4" fmla="*/ 0 w 226"/>
              <a:gd name="T5" fmla="*/ 45 h 169"/>
              <a:gd name="T6" fmla="*/ 0 w 226"/>
              <a:gd name="T7" fmla="*/ 28 h 169"/>
              <a:gd name="T8" fmla="*/ 17 w 226"/>
              <a:gd name="T9" fmla="*/ 0 h 169"/>
              <a:gd name="T10" fmla="*/ 45 w 226"/>
              <a:gd name="T11" fmla="*/ 0 h 169"/>
              <a:gd name="T12" fmla="*/ 51 w 226"/>
              <a:gd name="T13" fmla="*/ 11 h 169"/>
              <a:gd name="T14" fmla="*/ 34 w 226"/>
              <a:gd name="T15" fmla="*/ 57 h 169"/>
              <a:gd name="T16" fmla="*/ 51 w 226"/>
              <a:gd name="T17" fmla="*/ 11 h 169"/>
              <a:gd name="T18" fmla="*/ 62 w 226"/>
              <a:gd name="T19" fmla="*/ 0 h 169"/>
              <a:gd name="T20" fmla="*/ 73 w 226"/>
              <a:gd name="T21" fmla="*/ 0 h 169"/>
              <a:gd name="T22" fmla="*/ 96 w 226"/>
              <a:gd name="T23" fmla="*/ 0 h 169"/>
              <a:gd name="T24" fmla="*/ 124 w 226"/>
              <a:gd name="T25" fmla="*/ 17 h 169"/>
              <a:gd name="T26" fmla="*/ 136 w 226"/>
              <a:gd name="T27" fmla="*/ 40 h 169"/>
              <a:gd name="T28" fmla="*/ 136 w 226"/>
              <a:gd name="T29" fmla="*/ 57 h 169"/>
              <a:gd name="T30" fmla="*/ 124 w 226"/>
              <a:gd name="T31" fmla="*/ 85 h 169"/>
              <a:gd name="T32" fmla="*/ 136 w 226"/>
              <a:gd name="T33" fmla="*/ 57 h 169"/>
              <a:gd name="T34" fmla="*/ 136 w 226"/>
              <a:gd name="T35" fmla="*/ 40 h 169"/>
              <a:gd name="T36" fmla="*/ 147 w 226"/>
              <a:gd name="T37" fmla="*/ 28 h 169"/>
              <a:gd name="T38" fmla="*/ 175 w 226"/>
              <a:gd name="T39" fmla="*/ 28 h 169"/>
              <a:gd name="T40" fmla="*/ 192 w 226"/>
              <a:gd name="T41" fmla="*/ 28 h 169"/>
              <a:gd name="T42" fmla="*/ 215 w 226"/>
              <a:gd name="T43" fmla="*/ 34 h 169"/>
              <a:gd name="T44" fmla="*/ 220 w 226"/>
              <a:gd name="T45" fmla="*/ 45 h 169"/>
              <a:gd name="T46" fmla="*/ 226 w 226"/>
              <a:gd name="T47" fmla="*/ 79 h 169"/>
              <a:gd name="T48" fmla="*/ 220 w 226"/>
              <a:gd name="T49" fmla="*/ 102 h 169"/>
              <a:gd name="T50" fmla="*/ 192 w 226"/>
              <a:gd name="T51" fmla="*/ 136 h 169"/>
              <a:gd name="T52" fmla="*/ 181 w 226"/>
              <a:gd name="T53" fmla="*/ 169 h 169"/>
              <a:gd name="T54" fmla="*/ 141 w 226"/>
              <a:gd name="T55" fmla="*/ 169 h 169"/>
              <a:gd name="T56" fmla="*/ 96 w 226"/>
              <a:gd name="T57" fmla="*/ 158 h 169"/>
              <a:gd name="T58" fmla="*/ 51 w 226"/>
              <a:gd name="T59" fmla="*/ 147 h 169"/>
              <a:gd name="T60" fmla="*/ 0 w 226"/>
              <a:gd name="T61" fmla="*/ 12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6" h="169">
                <a:moveTo>
                  <a:pt x="0" y="124"/>
                </a:moveTo>
                <a:lnTo>
                  <a:pt x="0" y="79"/>
                </a:lnTo>
                <a:lnTo>
                  <a:pt x="0" y="45"/>
                </a:lnTo>
                <a:lnTo>
                  <a:pt x="0" y="28"/>
                </a:lnTo>
                <a:lnTo>
                  <a:pt x="17" y="0"/>
                </a:lnTo>
                <a:lnTo>
                  <a:pt x="45" y="0"/>
                </a:lnTo>
                <a:lnTo>
                  <a:pt x="51" y="11"/>
                </a:lnTo>
                <a:lnTo>
                  <a:pt x="34" y="57"/>
                </a:lnTo>
                <a:lnTo>
                  <a:pt x="51" y="11"/>
                </a:lnTo>
                <a:lnTo>
                  <a:pt x="62" y="0"/>
                </a:lnTo>
                <a:lnTo>
                  <a:pt x="73" y="0"/>
                </a:lnTo>
                <a:lnTo>
                  <a:pt x="96" y="0"/>
                </a:lnTo>
                <a:lnTo>
                  <a:pt x="124" y="17"/>
                </a:lnTo>
                <a:lnTo>
                  <a:pt x="136" y="40"/>
                </a:lnTo>
                <a:lnTo>
                  <a:pt x="136" y="57"/>
                </a:lnTo>
                <a:lnTo>
                  <a:pt x="124" y="85"/>
                </a:lnTo>
                <a:lnTo>
                  <a:pt x="136" y="57"/>
                </a:lnTo>
                <a:lnTo>
                  <a:pt x="136" y="40"/>
                </a:lnTo>
                <a:lnTo>
                  <a:pt x="147" y="28"/>
                </a:lnTo>
                <a:lnTo>
                  <a:pt x="175" y="28"/>
                </a:lnTo>
                <a:lnTo>
                  <a:pt x="192" y="28"/>
                </a:lnTo>
                <a:lnTo>
                  <a:pt x="215" y="34"/>
                </a:lnTo>
                <a:lnTo>
                  <a:pt x="220" y="45"/>
                </a:lnTo>
                <a:lnTo>
                  <a:pt x="226" y="79"/>
                </a:lnTo>
                <a:lnTo>
                  <a:pt x="220" y="102"/>
                </a:lnTo>
                <a:lnTo>
                  <a:pt x="192" y="136"/>
                </a:lnTo>
                <a:lnTo>
                  <a:pt x="181" y="169"/>
                </a:lnTo>
                <a:lnTo>
                  <a:pt x="141" y="169"/>
                </a:lnTo>
                <a:lnTo>
                  <a:pt x="96" y="158"/>
                </a:lnTo>
                <a:lnTo>
                  <a:pt x="51" y="147"/>
                </a:lnTo>
                <a:lnTo>
                  <a:pt x="0" y="124"/>
                </a:lnTo>
                <a:close/>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7" name="Freeform 18">
            <a:extLst>
              <a:ext uri="{FF2B5EF4-FFF2-40B4-BE49-F238E27FC236}">
                <a16:creationId xmlns="" xmlns:a16="http://schemas.microsoft.com/office/drawing/2014/main" id="{5D218F0B-23C3-0A48-99D5-F4453B35407F}"/>
              </a:ext>
            </a:extLst>
          </p:cNvPr>
          <p:cNvSpPr>
            <a:spLocks/>
          </p:cNvSpPr>
          <p:nvPr/>
        </p:nvSpPr>
        <p:spPr bwMode="auto">
          <a:xfrm>
            <a:off x="1911798" y="4005657"/>
            <a:ext cx="447752" cy="510793"/>
          </a:xfrm>
          <a:custGeom>
            <a:avLst/>
            <a:gdLst>
              <a:gd name="T0" fmla="*/ 277 w 277"/>
              <a:gd name="T1" fmla="*/ 45 h 316"/>
              <a:gd name="T2" fmla="*/ 237 w 277"/>
              <a:gd name="T3" fmla="*/ 45 h 316"/>
              <a:gd name="T4" fmla="*/ 192 w 277"/>
              <a:gd name="T5" fmla="*/ 34 h 316"/>
              <a:gd name="T6" fmla="*/ 147 w 277"/>
              <a:gd name="T7" fmla="*/ 23 h 316"/>
              <a:gd name="T8" fmla="*/ 96 w 277"/>
              <a:gd name="T9" fmla="*/ 0 h 316"/>
              <a:gd name="T10" fmla="*/ 85 w 277"/>
              <a:gd name="T11" fmla="*/ 51 h 316"/>
              <a:gd name="T12" fmla="*/ 45 w 277"/>
              <a:gd name="T13" fmla="*/ 124 h 316"/>
              <a:gd name="T14" fmla="*/ 17 w 277"/>
              <a:gd name="T15" fmla="*/ 203 h 316"/>
              <a:gd name="T16" fmla="*/ 0 w 277"/>
              <a:gd name="T17" fmla="*/ 243 h 316"/>
              <a:gd name="T18" fmla="*/ 0 w 277"/>
              <a:gd name="T19" fmla="*/ 271 h 316"/>
              <a:gd name="T20" fmla="*/ 6 w 277"/>
              <a:gd name="T21" fmla="*/ 282 h 316"/>
              <a:gd name="T22" fmla="*/ 28 w 277"/>
              <a:gd name="T23" fmla="*/ 271 h 316"/>
              <a:gd name="T24" fmla="*/ 51 w 277"/>
              <a:gd name="T25" fmla="*/ 254 h 316"/>
              <a:gd name="T26" fmla="*/ 73 w 277"/>
              <a:gd name="T27" fmla="*/ 209 h 316"/>
              <a:gd name="T28" fmla="*/ 158 w 277"/>
              <a:gd name="T29" fmla="*/ 113 h 316"/>
              <a:gd name="T30" fmla="*/ 164 w 277"/>
              <a:gd name="T31" fmla="*/ 113 h 316"/>
              <a:gd name="T32" fmla="*/ 169 w 277"/>
              <a:gd name="T33" fmla="*/ 136 h 316"/>
              <a:gd name="T34" fmla="*/ 175 w 277"/>
              <a:gd name="T35" fmla="*/ 158 h 316"/>
              <a:gd name="T36" fmla="*/ 164 w 277"/>
              <a:gd name="T37" fmla="*/ 186 h 316"/>
              <a:gd name="T38" fmla="*/ 147 w 277"/>
              <a:gd name="T39" fmla="*/ 237 h 316"/>
              <a:gd name="T40" fmla="*/ 130 w 277"/>
              <a:gd name="T41" fmla="*/ 265 h 316"/>
              <a:gd name="T42" fmla="*/ 119 w 277"/>
              <a:gd name="T43" fmla="*/ 294 h 316"/>
              <a:gd name="T44" fmla="*/ 124 w 277"/>
              <a:gd name="T45" fmla="*/ 316 h 316"/>
              <a:gd name="T46" fmla="*/ 136 w 277"/>
              <a:gd name="T47" fmla="*/ 316 h 316"/>
              <a:gd name="T48" fmla="*/ 158 w 277"/>
              <a:gd name="T49" fmla="*/ 311 h 316"/>
              <a:gd name="T50" fmla="*/ 198 w 277"/>
              <a:gd name="T51" fmla="*/ 271 h 316"/>
              <a:gd name="T52" fmla="*/ 226 w 277"/>
              <a:gd name="T53" fmla="*/ 237 h 316"/>
              <a:gd name="T54" fmla="*/ 237 w 277"/>
              <a:gd name="T55" fmla="*/ 215 h 316"/>
              <a:gd name="T56" fmla="*/ 249 w 277"/>
              <a:gd name="T57" fmla="*/ 175 h 316"/>
              <a:gd name="T58" fmla="*/ 249 w 277"/>
              <a:gd name="T59" fmla="*/ 124 h 316"/>
              <a:gd name="T60" fmla="*/ 254 w 277"/>
              <a:gd name="T61" fmla="*/ 91 h 316"/>
              <a:gd name="T62" fmla="*/ 277 w 277"/>
              <a:gd name="T63" fmla="*/ 4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7" h="316">
                <a:moveTo>
                  <a:pt x="277" y="45"/>
                </a:moveTo>
                <a:lnTo>
                  <a:pt x="237" y="45"/>
                </a:lnTo>
                <a:lnTo>
                  <a:pt x="192" y="34"/>
                </a:lnTo>
                <a:lnTo>
                  <a:pt x="147" y="23"/>
                </a:lnTo>
                <a:lnTo>
                  <a:pt x="96" y="0"/>
                </a:lnTo>
                <a:lnTo>
                  <a:pt x="85" y="51"/>
                </a:lnTo>
                <a:lnTo>
                  <a:pt x="45" y="124"/>
                </a:lnTo>
                <a:lnTo>
                  <a:pt x="17" y="203"/>
                </a:lnTo>
                <a:lnTo>
                  <a:pt x="0" y="243"/>
                </a:lnTo>
                <a:lnTo>
                  <a:pt x="0" y="271"/>
                </a:lnTo>
                <a:lnTo>
                  <a:pt x="6" y="282"/>
                </a:lnTo>
                <a:lnTo>
                  <a:pt x="28" y="271"/>
                </a:lnTo>
                <a:lnTo>
                  <a:pt x="51" y="254"/>
                </a:lnTo>
                <a:lnTo>
                  <a:pt x="73" y="209"/>
                </a:lnTo>
                <a:lnTo>
                  <a:pt x="158" y="113"/>
                </a:lnTo>
                <a:lnTo>
                  <a:pt x="164" y="113"/>
                </a:lnTo>
                <a:lnTo>
                  <a:pt x="169" y="136"/>
                </a:lnTo>
                <a:lnTo>
                  <a:pt x="175" y="158"/>
                </a:lnTo>
                <a:lnTo>
                  <a:pt x="164" y="186"/>
                </a:lnTo>
                <a:lnTo>
                  <a:pt x="147" y="237"/>
                </a:lnTo>
                <a:lnTo>
                  <a:pt x="130" y="265"/>
                </a:lnTo>
                <a:lnTo>
                  <a:pt x="119" y="294"/>
                </a:lnTo>
                <a:lnTo>
                  <a:pt x="124" y="316"/>
                </a:lnTo>
                <a:lnTo>
                  <a:pt x="136" y="316"/>
                </a:lnTo>
                <a:lnTo>
                  <a:pt x="158" y="311"/>
                </a:lnTo>
                <a:lnTo>
                  <a:pt x="198" y="271"/>
                </a:lnTo>
                <a:lnTo>
                  <a:pt x="226" y="237"/>
                </a:lnTo>
                <a:lnTo>
                  <a:pt x="237" y="215"/>
                </a:lnTo>
                <a:lnTo>
                  <a:pt x="249" y="175"/>
                </a:lnTo>
                <a:lnTo>
                  <a:pt x="249" y="124"/>
                </a:lnTo>
                <a:lnTo>
                  <a:pt x="254" y="91"/>
                </a:lnTo>
                <a:lnTo>
                  <a:pt x="277" y="45"/>
                </a:lnTo>
                <a:close/>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 name="Line 19">
            <a:extLst>
              <a:ext uri="{FF2B5EF4-FFF2-40B4-BE49-F238E27FC236}">
                <a16:creationId xmlns="" xmlns:a16="http://schemas.microsoft.com/office/drawing/2014/main" id="{79B2B5A7-E3C9-5546-A534-A9F67B05E656}"/>
              </a:ext>
            </a:extLst>
          </p:cNvPr>
          <p:cNvSpPr>
            <a:spLocks noChangeShapeType="1"/>
          </p:cNvSpPr>
          <p:nvPr/>
        </p:nvSpPr>
        <p:spPr bwMode="auto">
          <a:xfrm flipV="1">
            <a:off x="140188" y="2200102"/>
            <a:ext cx="2539415" cy="172958"/>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Line 20">
            <a:extLst>
              <a:ext uri="{FF2B5EF4-FFF2-40B4-BE49-F238E27FC236}">
                <a16:creationId xmlns="" xmlns:a16="http://schemas.microsoft.com/office/drawing/2014/main" id="{9E486D1B-AE41-334F-8E6B-C88F6E8A5738}"/>
              </a:ext>
            </a:extLst>
          </p:cNvPr>
          <p:cNvSpPr>
            <a:spLocks noChangeShapeType="1"/>
          </p:cNvSpPr>
          <p:nvPr/>
        </p:nvSpPr>
        <p:spPr bwMode="auto">
          <a:xfrm>
            <a:off x="1006596" y="1844487"/>
            <a:ext cx="74356"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0" name="Line 21">
            <a:extLst>
              <a:ext uri="{FF2B5EF4-FFF2-40B4-BE49-F238E27FC236}">
                <a16:creationId xmlns="" xmlns:a16="http://schemas.microsoft.com/office/drawing/2014/main" id="{A333AC6E-F644-C141-8527-980791A4D0F4}"/>
              </a:ext>
            </a:extLst>
          </p:cNvPr>
          <p:cNvSpPr>
            <a:spLocks noChangeShapeType="1"/>
          </p:cNvSpPr>
          <p:nvPr/>
        </p:nvSpPr>
        <p:spPr bwMode="auto">
          <a:xfrm>
            <a:off x="1043774" y="1817008"/>
            <a:ext cx="0" cy="64657"/>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1" name="Line 22">
            <a:extLst>
              <a:ext uri="{FF2B5EF4-FFF2-40B4-BE49-F238E27FC236}">
                <a16:creationId xmlns="" xmlns:a16="http://schemas.microsoft.com/office/drawing/2014/main" id="{E8F6E0AA-946F-C04C-A222-496B40C9693E}"/>
              </a:ext>
            </a:extLst>
          </p:cNvPr>
          <p:cNvSpPr>
            <a:spLocks noChangeShapeType="1"/>
          </p:cNvSpPr>
          <p:nvPr/>
        </p:nvSpPr>
        <p:spPr bwMode="auto">
          <a:xfrm>
            <a:off x="3363354" y="3877959"/>
            <a:ext cx="74356"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2" name="Line 23">
            <a:extLst>
              <a:ext uri="{FF2B5EF4-FFF2-40B4-BE49-F238E27FC236}">
                <a16:creationId xmlns="" xmlns:a16="http://schemas.microsoft.com/office/drawing/2014/main" id="{6A8342FC-90C4-254D-9B4C-A97415429400}"/>
              </a:ext>
            </a:extLst>
          </p:cNvPr>
          <p:cNvSpPr>
            <a:spLocks noChangeShapeType="1"/>
          </p:cNvSpPr>
          <p:nvPr/>
        </p:nvSpPr>
        <p:spPr bwMode="auto">
          <a:xfrm>
            <a:off x="3400532" y="3850480"/>
            <a:ext cx="0" cy="64657"/>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3" name="Line 24">
            <a:extLst>
              <a:ext uri="{FF2B5EF4-FFF2-40B4-BE49-F238E27FC236}">
                <a16:creationId xmlns="" xmlns:a16="http://schemas.microsoft.com/office/drawing/2014/main" id="{FA0F125A-C3AB-8048-B2AF-AE712685D51F}"/>
              </a:ext>
            </a:extLst>
          </p:cNvPr>
          <p:cNvSpPr>
            <a:spLocks noChangeShapeType="1"/>
          </p:cNvSpPr>
          <p:nvPr/>
        </p:nvSpPr>
        <p:spPr bwMode="auto">
          <a:xfrm>
            <a:off x="3062698" y="3869877"/>
            <a:ext cx="63041"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 name="Line 25">
            <a:extLst>
              <a:ext uri="{FF2B5EF4-FFF2-40B4-BE49-F238E27FC236}">
                <a16:creationId xmlns="" xmlns:a16="http://schemas.microsoft.com/office/drawing/2014/main" id="{31868ADE-1464-614B-9150-E6AA3FD549F6}"/>
              </a:ext>
            </a:extLst>
          </p:cNvPr>
          <p:cNvSpPr>
            <a:spLocks noChangeShapeType="1"/>
          </p:cNvSpPr>
          <p:nvPr/>
        </p:nvSpPr>
        <p:spPr bwMode="auto">
          <a:xfrm>
            <a:off x="3099876" y="3842397"/>
            <a:ext cx="0" cy="63041"/>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 name="Line 26">
            <a:extLst>
              <a:ext uri="{FF2B5EF4-FFF2-40B4-BE49-F238E27FC236}">
                <a16:creationId xmlns="" xmlns:a16="http://schemas.microsoft.com/office/drawing/2014/main" id="{04B9E673-D1E3-F548-84C2-0C5485D7FB43}"/>
              </a:ext>
            </a:extLst>
          </p:cNvPr>
          <p:cNvSpPr>
            <a:spLocks noChangeShapeType="1"/>
          </p:cNvSpPr>
          <p:nvPr/>
        </p:nvSpPr>
        <p:spPr bwMode="auto">
          <a:xfrm>
            <a:off x="3308395" y="3915137"/>
            <a:ext cx="64657"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6" name="Line 27">
            <a:extLst>
              <a:ext uri="{FF2B5EF4-FFF2-40B4-BE49-F238E27FC236}">
                <a16:creationId xmlns="" xmlns:a16="http://schemas.microsoft.com/office/drawing/2014/main" id="{D1E58637-59ED-D943-ABE5-2A2A54C343D6}"/>
              </a:ext>
            </a:extLst>
          </p:cNvPr>
          <p:cNvSpPr>
            <a:spLocks noChangeShapeType="1"/>
          </p:cNvSpPr>
          <p:nvPr/>
        </p:nvSpPr>
        <p:spPr bwMode="auto">
          <a:xfrm>
            <a:off x="3335875" y="3877959"/>
            <a:ext cx="0" cy="72739"/>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 name="Line 28">
            <a:extLst>
              <a:ext uri="{FF2B5EF4-FFF2-40B4-BE49-F238E27FC236}">
                <a16:creationId xmlns="" xmlns:a16="http://schemas.microsoft.com/office/drawing/2014/main" id="{3DD93A70-CA3F-AD43-9F1C-2D43B9AAA91F}"/>
              </a:ext>
            </a:extLst>
          </p:cNvPr>
          <p:cNvSpPr>
            <a:spLocks noChangeShapeType="1"/>
          </p:cNvSpPr>
          <p:nvPr/>
        </p:nvSpPr>
        <p:spPr bwMode="auto">
          <a:xfrm>
            <a:off x="3728668" y="3832699"/>
            <a:ext cx="64657"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8" name="Line 29">
            <a:extLst>
              <a:ext uri="{FF2B5EF4-FFF2-40B4-BE49-F238E27FC236}">
                <a16:creationId xmlns="" xmlns:a16="http://schemas.microsoft.com/office/drawing/2014/main" id="{6201CBD1-5FD8-D846-AFD0-08008655858E}"/>
              </a:ext>
            </a:extLst>
          </p:cNvPr>
          <p:cNvSpPr>
            <a:spLocks noChangeShapeType="1"/>
          </p:cNvSpPr>
          <p:nvPr/>
        </p:nvSpPr>
        <p:spPr bwMode="auto">
          <a:xfrm>
            <a:off x="3765846" y="3797137"/>
            <a:ext cx="0" cy="72739"/>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 name="Line 30">
            <a:extLst>
              <a:ext uri="{FF2B5EF4-FFF2-40B4-BE49-F238E27FC236}">
                <a16:creationId xmlns="" xmlns:a16="http://schemas.microsoft.com/office/drawing/2014/main" id="{EAFA883E-4399-4140-8E45-E7B452025D27}"/>
              </a:ext>
            </a:extLst>
          </p:cNvPr>
          <p:cNvSpPr>
            <a:spLocks noChangeShapeType="1"/>
          </p:cNvSpPr>
          <p:nvPr/>
        </p:nvSpPr>
        <p:spPr bwMode="auto">
          <a:xfrm>
            <a:off x="1664484" y="2903250"/>
            <a:ext cx="64657"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 name="Line 31">
            <a:extLst>
              <a:ext uri="{FF2B5EF4-FFF2-40B4-BE49-F238E27FC236}">
                <a16:creationId xmlns="" xmlns:a16="http://schemas.microsoft.com/office/drawing/2014/main" id="{960DF1CE-6DD8-2549-9E56-33F4ED6FCC49}"/>
              </a:ext>
            </a:extLst>
          </p:cNvPr>
          <p:cNvSpPr>
            <a:spLocks noChangeShapeType="1"/>
          </p:cNvSpPr>
          <p:nvPr/>
        </p:nvSpPr>
        <p:spPr bwMode="auto">
          <a:xfrm>
            <a:off x="1701662" y="2875771"/>
            <a:ext cx="0" cy="63041"/>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1" name="Line 32">
            <a:extLst>
              <a:ext uri="{FF2B5EF4-FFF2-40B4-BE49-F238E27FC236}">
                <a16:creationId xmlns="" xmlns:a16="http://schemas.microsoft.com/office/drawing/2014/main" id="{E6343527-FFFF-9140-BD2D-ADE727E19F55}"/>
              </a:ext>
            </a:extLst>
          </p:cNvPr>
          <p:cNvSpPr>
            <a:spLocks noChangeShapeType="1"/>
          </p:cNvSpPr>
          <p:nvPr/>
        </p:nvSpPr>
        <p:spPr bwMode="auto">
          <a:xfrm>
            <a:off x="2842863" y="4661929"/>
            <a:ext cx="72739"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 name="Line 33">
            <a:extLst>
              <a:ext uri="{FF2B5EF4-FFF2-40B4-BE49-F238E27FC236}">
                <a16:creationId xmlns="" xmlns:a16="http://schemas.microsoft.com/office/drawing/2014/main" id="{8E166E75-7B6A-434D-8080-8080C31B7C15}"/>
              </a:ext>
            </a:extLst>
          </p:cNvPr>
          <p:cNvSpPr>
            <a:spLocks noChangeShapeType="1"/>
          </p:cNvSpPr>
          <p:nvPr/>
        </p:nvSpPr>
        <p:spPr bwMode="auto">
          <a:xfrm>
            <a:off x="2880041" y="4626367"/>
            <a:ext cx="0" cy="72739"/>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3" name="Freeform 34">
            <a:extLst>
              <a:ext uri="{FF2B5EF4-FFF2-40B4-BE49-F238E27FC236}">
                <a16:creationId xmlns="" xmlns:a16="http://schemas.microsoft.com/office/drawing/2014/main" id="{72F232AA-DF30-FF4F-8597-0292CCDEE0B9}"/>
              </a:ext>
            </a:extLst>
          </p:cNvPr>
          <p:cNvSpPr>
            <a:spLocks/>
          </p:cNvSpPr>
          <p:nvPr/>
        </p:nvSpPr>
        <p:spPr bwMode="auto">
          <a:xfrm>
            <a:off x="1911798" y="2948510"/>
            <a:ext cx="1736048" cy="619094"/>
          </a:xfrm>
          <a:custGeom>
            <a:avLst/>
            <a:gdLst>
              <a:gd name="T0" fmla="*/ 0 w 190"/>
              <a:gd name="T1" fmla="*/ 19 h 68"/>
              <a:gd name="T2" fmla="*/ 172 w 190"/>
              <a:gd name="T3" fmla="*/ 0 h 68"/>
              <a:gd name="T4" fmla="*/ 166 w 190"/>
              <a:gd name="T5" fmla="*/ 19 h 68"/>
              <a:gd name="T6" fmla="*/ 190 w 190"/>
              <a:gd name="T7" fmla="*/ 68 h 68"/>
            </a:gdLst>
            <a:ahLst/>
            <a:cxnLst>
              <a:cxn ang="0">
                <a:pos x="T0" y="T1"/>
              </a:cxn>
              <a:cxn ang="0">
                <a:pos x="T2" y="T3"/>
              </a:cxn>
              <a:cxn ang="0">
                <a:pos x="T4" y="T5"/>
              </a:cxn>
              <a:cxn ang="0">
                <a:pos x="T6" y="T7"/>
              </a:cxn>
            </a:cxnLst>
            <a:rect l="0" t="0" r="r" b="b"/>
            <a:pathLst>
              <a:path w="190" h="68">
                <a:moveTo>
                  <a:pt x="0" y="19"/>
                </a:moveTo>
                <a:lnTo>
                  <a:pt x="172" y="0"/>
                </a:lnTo>
                <a:lnTo>
                  <a:pt x="166" y="19"/>
                </a:lnTo>
                <a:lnTo>
                  <a:pt x="190" y="68"/>
                </a:lnTo>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 name="Oval 35">
            <a:extLst>
              <a:ext uri="{FF2B5EF4-FFF2-40B4-BE49-F238E27FC236}">
                <a16:creationId xmlns="" xmlns:a16="http://schemas.microsoft.com/office/drawing/2014/main" id="{0BD465FC-F704-1740-9484-292AC4A5644C}"/>
              </a:ext>
            </a:extLst>
          </p:cNvPr>
          <p:cNvSpPr>
            <a:spLocks noChangeArrowheads="1"/>
          </p:cNvSpPr>
          <p:nvPr/>
        </p:nvSpPr>
        <p:spPr bwMode="auto">
          <a:xfrm>
            <a:off x="30271" y="2373060"/>
            <a:ext cx="237616" cy="237616"/>
          </a:xfrm>
          <a:prstGeom prst="ellipse">
            <a:avLst/>
          </a:prstGeom>
          <a:noFill/>
          <a:ln w="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5" name="Freeform 36">
            <a:extLst>
              <a:ext uri="{FF2B5EF4-FFF2-40B4-BE49-F238E27FC236}">
                <a16:creationId xmlns="" xmlns:a16="http://schemas.microsoft.com/office/drawing/2014/main" id="{F32311DF-9F1E-0C49-BE11-9CC5E039C186}"/>
              </a:ext>
            </a:extLst>
          </p:cNvPr>
          <p:cNvSpPr>
            <a:spLocks/>
          </p:cNvSpPr>
          <p:nvPr/>
        </p:nvSpPr>
        <p:spPr bwMode="auto">
          <a:xfrm>
            <a:off x="3373053" y="942518"/>
            <a:ext cx="1032900" cy="2880483"/>
          </a:xfrm>
          <a:custGeom>
            <a:avLst/>
            <a:gdLst>
              <a:gd name="T0" fmla="*/ 3 w 113"/>
              <a:gd name="T1" fmla="*/ 3 h 316"/>
              <a:gd name="T2" fmla="*/ 2 w 113"/>
              <a:gd name="T3" fmla="*/ 11 h 316"/>
              <a:gd name="T4" fmla="*/ 1 w 113"/>
              <a:gd name="T5" fmla="*/ 18 h 316"/>
              <a:gd name="T6" fmla="*/ 0 w 113"/>
              <a:gd name="T7" fmla="*/ 25 h 316"/>
              <a:gd name="T8" fmla="*/ 0 w 113"/>
              <a:gd name="T9" fmla="*/ 33 h 316"/>
              <a:gd name="T10" fmla="*/ 0 w 113"/>
              <a:gd name="T11" fmla="*/ 40 h 316"/>
              <a:gd name="T12" fmla="*/ 1 w 113"/>
              <a:gd name="T13" fmla="*/ 45 h 316"/>
              <a:gd name="T14" fmla="*/ 3 w 113"/>
              <a:gd name="T15" fmla="*/ 52 h 316"/>
              <a:gd name="T16" fmla="*/ 6 w 113"/>
              <a:gd name="T17" fmla="*/ 59 h 316"/>
              <a:gd name="T18" fmla="*/ 10 w 113"/>
              <a:gd name="T19" fmla="*/ 65 h 316"/>
              <a:gd name="T20" fmla="*/ 15 w 113"/>
              <a:gd name="T21" fmla="*/ 71 h 316"/>
              <a:gd name="T22" fmla="*/ 20 w 113"/>
              <a:gd name="T23" fmla="*/ 77 h 316"/>
              <a:gd name="T24" fmla="*/ 24 w 113"/>
              <a:gd name="T25" fmla="*/ 82 h 316"/>
              <a:gd name="T26" fmla="*/ 29 w 113"/>
              <a:gd name="T27" fmla="*/ 88 h 316"/>
              <a:gd name="T28" fmla="*/ 34 w 113"/>
              <a:gd name="T29" fmla="*/ 94 h 316"/>
              <a:gd name="T30" fmla="*/ 39 w 113"/>
              <a:gd name="T31" fmla="*/ 99 h 316"/>
              <a:gd name="T32" fmla="*/ 44 w 113"/>
              <a:gd name="T33" fmla="*/ 105 h 316"/>
              <a:gd name="T34" fmla="*/ 49 w 113"/>
              <a:gd name="T35" fmla="*/ 111 h 316"/>
              <a:gd name="T36" fmla="*/ 54 w 113"/>
              <a:gd name="T37" fmla="*/ 116 h 316"/>
              <a:gd name="T38" fmla="*/ 59 w 113"/>
              <a:gd name="T39" fmla="*/ 122 h 316"/>
              <a:gd name="T40" fmla="*/ 64 w 113"/>
              <a:gd name="T41" fmla="*/ 127 h 316"/>
              <a:gd name="T42" fmla="*/ 70 w 113"/>
              <a:gd name="T43" fmla="*/ 132 h 316"/>
              <a:gd name="T44" fmla="*/ 76 w 113"/>
              <a:gd name="T45" fmla="*/ 136 h 316"/>
              <a:gd name="T46" fmla="*/ 81 w 113"/>
              <a:gd name="T47" fmla="*/ 141 h 316"/>
              <a:gd name="T48" fmla="*/ 87 w 113"/>
              <a:gd name="T49" fmla="*/ 147 h 316"/>
              <a:gd name="T50" fmla="*/ 93 w 113"/>
              <a:gd name="T51" fmla="*/ 152 h 316"/>
              <a:gd name="T52" fmla="*/ 98 w 113"/>
              <a:gd name="T53" fmla="*/ 158 h 316"/>
              <a:gd name="T54" fmla="*/ 104 w 113"/>
              <a:gd name="T55" fmla="*/ 164 h 316"/>
              <a:gd name="T56" fmla="*/ 108 w 113"/>
              <a:gd name="T57" fmla="*/ 171 h 316"/>
              <a:gd name="T58" fmla="*/ 111 w 113"/>
              <a:gd name="T59" fmla="*/ 178 h 316"/>
              <a:gd name="T60" fmla="*/ 113 w 113"/>
              <a:gd name="T61" fmla="*/ 184 h 316"/>
              <a:gd name="T62" fmla="*/ 112 w 113"/>
              <a:gd name="T63" fmla="*/ 191 h 316"/>
              <a:gd name="T64" fmla="*/ 110 w 113"/>
              <a:gd name="T65" fmla="*/ 198 h 316"/>
              <a:gd name="T66" fmla="*/ 106 w 113"/>
              <a:gd name="T67" fmla="*/ 204 h 316"/>
              <a:gd name="T68" fmla="*/ 100 w 113"/>
              <a:gd name="T69" fmla="*/ 210 h 316"/>
              <a:gd name="T70" fmla="*/ 94 w 113"/>
              <a:gd name="T71" fmla="*/ 215 h 316"/>
              <a:gd name="T72" fmla="*/ 87 w 113"/>
              <a:gd name="T73" fmla="*/ 219 h 316"/>
              <a:gd name="T74" fmla="*/ 79 w 113"/>
              <a:gd name="T75" fmla="*/ 223 h 316"/>
              <a:gd name="T76" fmla="*/ 72 w 113"/>
              <a:gd name="T77" fmla="*/ 228 h 316"/>
              <a:gd name="T78" fmla="*/ 66 w 113"/>
              <a:gd name="T79" fmla="*/ 232 h 316"/>
              <a:gd name="T80" fmla="*/ 62 w 113"/>
              <a:gd name="T81" fmla="*/ 237 h 316"/>
              <a:gd name="T82" fmla="*/ 61 w 113"/>
              <a:gd name="T83" fmla="*/ 242 h 316"/>
              <a:gd name="T84" fmla="*/ 62 w 113"/>
              <a:gd name="T85" fmla="*/ 249 h 316"/>
              <a:gd name="T86" fmla="*/ 64 w 113"/>
              <a:gd name="T87" fmla="*/ 257 h 316"/>
              <a:gd name="T88" fmla="*/ 67 w 113"/>
              <a:gd name="T89" fmla="*/ 266 h 316"/>
              <a:gd name="T90" fmla="*/ 70 w 113"/>
              <a:gd name="T91" fmla="*/ 273 h 316"/>
              <a:gd name="T92" fmla="*/ 74 w 113"/>
              <a:gd name="T93" fmla="*/ 278 h 316"/>
              <a:gd name="T94" fmla="*/ 79 w 113"/>
              <a:gd name="T95" fmla="*/ 285 h 316"/>
              <a:gd name="T96" fmla="*/ 83 w 113"/>
              <a:gd name="T97" fmla="*/ 291 h 316"/>
              <a:gd name="T98" fmla="*/ 83 w 113"/>
              <a:gd name="T99" fmla="*/ 297 h 316"/>
              <a:gd name="T100" fmla="*/ 79 w 113"/>
              <a:gd name="T101" fmla="*/ 304 h 316"/>
              <a:gd name="T102" fmla="*/ 72 w 113"/>
              <a:gd name="T103" fmla="*/ 309 h 316"/>
              <a:gd name="T104" fmla="*/ 67 w 113"/>
              <a:gd name="T105" fmla="*/ 312 h 316"/>
              <a:gd name="T106" fmla="*/ 59 w 113"/>
              <a:gd name="T107" fmla="*/ 314 h 316"/>
              <a:gd name="T108" fmla="*/ 52 w 113"/>
              <a:gd name="T109" fmla="*/ 315 h 316"/>
              <a:gd name="T110" fmla="*/ 46 w 113"/>
              <a:gd name="T111" fmla="*/ 31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 h="316">
                <a:moveTo>
                  <a:pt x="3" y="0"/>
                </a:moveTo>
                <a:lnTo>
                  <a:pt x="3" y="3"/>
                </a:lnTo>
                <a:lnTo>
                  <a:pt x="2" y="7"/>
                </a:lnTo>
                <a:lnTo>
                  <a:pt x="2" y="11"/>
                </a:lnTo>
                <a:lnTo>
                  <a:pt x="1" y="14"/>
                </a:lnTo>
                <a:lnTo>
                  <a:pt x="1" y="18"/>
                </a:lnTo>
                <a:lnTo>
                  <a:pt x="1" y="21"/>
                </a:lnTo>
                <a:lnTo>
                  <a:pt x="0" y="25"/>
                </a:lnTo>
                <a:lnTo>
                  <a:pt x="0" y="29"/>
                </a:lnTo>
                <a:lnTo>
                  <a:pt x="0" y="33"/>
                </a:lnTo>
                <a:lnTo>
                  <a:pt x="0" y="36"/>
                </a:lnTo>
                <a:lnTo>
                  <a:pt x="0" y="40"/>
                </a:lnTo>
                <a:lnTo>
                  <a:pt x="0" y="44"/>
                </a:lnTo>
                <a:lnTo>
                  <a:pt x="1" y="45"/>
                </a:lnTo>
                <a:lnTo>
                  <a:pt x="1" y="48"/>
                </a:lnTo>
                <a:lnTo>
                  <a:pt x="3" y="52"/>
                </a:lnTo>
                <a:lnTo>
                  <a:pt x="4" y="55"/>
                </a:lnTo>
                <a:lnTo>
                  <a:pt x="6" y="59"/>
                </a:lnTo>
                <a:lnTo>
                  <a:pt x="8" y="62"/>
                </a:lnTo>
                <a:lnTo>
                  <a:pt x="10" y="65"/>
                </a:lnTo>
                <a:lnTo>
                  <a:pt x="13" y="68"/>
                </a:lnTo>
                <a:lnTo>
                  <a:pt x="15" y="71"/>
                </a:lnTo>
                <a:lnTo>
                  <a:pt x="18" y="74"/>
                </a:lnTo>
                <a:lnTo>
                  <a:pt x="20" y="77"/>
                </a:lnTo>
                <a:lnTo>
                  <a:pt x="21" y="79"/>
                </a:lnTo>
                <a:lnTo>
                  <a:pt x="24" y="82"/>
                </a:lnTo>
                <a:lnTo>
                  <a:pt x="27" y="85"/>
                </a:lnTo>
                <a:lnTo>
                  <a:pt x="29" y="88"/>
                </a:lnTo>
                <a:lnTo>
                  <a:pt x="32" y="91"/>
                </a:lnTo>
                <a:lnTo>
                  <a:pt x="34" y="94"/>
                </a:lnTo>
                <a:lnTo>
                  <a:pt x="37" y="97"/>
                </a:lnTo>
                <a:lnTo>
                  <a:pt x="39" y="99"/>
                </a:lnTo>
                <a:lnTo>
                  <a:pt x="41" y="102"/>
                </a:lnTo>
                <a:lnTo>
                  <a:pt x="44" y="105"/>
                </a:lnTo>
                <a:lnTo>
                  <a:pt x="46" y="108"/>
                </a:lnTo>
                <a:lnTo>
                  <a:pt x="49" y="111"/>
                </a:lnTo>
                <a:lnTo>
                  <a:pt x="51" y="114"/>
                </a:lnTo>
                <a:lnTo>
                  <a:pt x="54" y="116"/>
                </a:lnTo>
                <a:lnTo>
                  <a:pt x="56" y="119"/>
                </a:lnTo>
                <a:lnTo>
                  <a:pt x="59" y="122"/>
                </a:lnTo>
                <a:lnTo>
                  <a:pt x="62" y="124"/>
                </a:lnTo>
                <a:lnTo>
                  <a:pt x="64" y="127"/>
                </a:lnTo>
                <a:lnTo>
                  <a:pt x="68" y="129"/>
                </a:lnTo>
                <a:lnTo>
                  <a:pt x="70" y="132"/>
                </a:lnTo>
                <a:lnTo>
                  <a:pt x="73" y="134"/>
                </a:lnTo>
                <a:lnTo>
                  <a:pt x="76" y="136"/>
                </a:lnTo>
                <a:lnTo>
                  <a:pt x="78" y="139"/>
                </a:lnTo>
                <a:lnTo>
                  <a:pt x="81" y="141"/>
                </a:lnTo>
                <a:lnTo>
                  <a:pt x="85" y="144"/>
                </a:lnTo>
                <a:lnTo>
                  <a:pt x="87" y="147"/>
                </a:lnTo>
                <a:lnTo>
                  <a:pt x="90" y="149"/>
                </a:lnTo>
                <a:lnTo>
                  <a:pt x="93" y="152"/>
                </a:lnTo>
                <a:lnTo>
                  <a:pt x="95" y="155"/>
                </a:lnTo>
                <a:lnTo>
                  <a:pt x="98" y="158"/>
                </a:lnTo>
                <a:lnTo>
                  <a:pt x="101" y="161"/>
                </a:lnTo>
                <a:lnTo>
                  <a:pt x="104" y="164"/>
                </a:lnTo>
                <a:lnTo>
                  <a:pt x="106" y="167"/>
                </a:lnTo>
                <a:lnTo>
                  <a:pt x="108" y="171"/>
                </a:lnTo>
                <a:lnTo>
                  <a:pt x="110" y="174"/>
                </a:lnTo>
                <a:lnTo>
                  <a:pt x="111" y="178"/>
                </a:lnTo>
                <a:lnTo>
                  <a:pt x="112" y="181"/>
                </a:lnTo>
                <a:lnTo>
                  <a:pt x="113" y="184"/>
                </a:lnTo>
                <a:lnTo>
                  <a:pt x="113" y="188"/>
                </a:lnTo>
                <a:lnTo>
                  <a:pt x="112" y="191"/>
                </a:lnTo>
                <a:lnTo>
                  <a:pt x="112" y="194"/>
                </a:lnTo>
                <a:lnTo>
                  <a:pt x="110" y="198"/>
                </a:lnTo>
                <a:lnTo>
                  <a:pt x="108" y="201"/>
                </a:lnTo>
                <a:lnTo>
                  <a:pt x="106" y="204"/>
                </a:lnTo>
                <a:lnTo>
                  <a:pt x="103" y="207"/>
                </a:lnTo>
                <a:lnTo>
                  <a:pt x="100" y="210"/>
                </a:lnTo>
                <a:lnTo>
                  <a:pt x="97" y="212"/>
                </a:lnTo>
                <a:lnTo>
                  <a:pt x="94" y="215"/>
                </a:lnTo>
                <a:lnTo>
                  <a:pt x="91" y="217"/>
                </a:lnTo>
                <a:lnTo>
                  <a:pt x="87" y="219"/>
                </a:lnTo>
                <a:lnTo>
                  <a:pt x="83" y="222"/>
                </a:lnTo>
                <a:lnTo>
                  <a:pt x="79" y="223"/>
                </a:lnTo>
                <a:lnTo>
                  <a:pt x="75" y="225"/>
                </a:lnTo>
                <a:lnTo>
                  <a:pt x="72" y="228"/>
                </a:lnTo>
                <a:lnTo>
                  <a:pt x="69" y="229"/>
                </a:lnTo>
                <a:lnTo>
                  <a:pt x="66" y="232"/>
                </a:lnTo>
                <a:lnTo>
                  <a:pt x="64" y="234"/>
                </a:lnTo>
                <a:lnTo>
                  <a:pt x="62" y="237"/>
                </a:lnTo>
                <a:lnTo>
                  <a:pt x="61" y="239"/>
                </a:lnTo>
                <a:lnTo>
                  <a:pt x="61" y="242"/>
                </a:lnTo>
                <a:lnTo>
                  <a:pt x="61" y="246"/>
                </a:lnTo>
                <a:lnTo>
                  <a:pt x="62" y="249"/>
                </a:lnTo>
                <a:lnTo>
                  <a:pt x="63" y="254"/>
                </a:lnTo>
                <a:lnTo>
                  <a:pt x="64" y="257"/>
                </a:lnTo>
                <a:lnTo>
                  <a:pt x="66" y="262"/>
                </a:lnTo>
                <a:lnTo>
                  <a:pt x="67" y="266"/>
                </a:lnTo>
                <a:lnTo>
                  <a:pt x="69" y="269"/>
                </a:lnTo>
                <a:lnTo>
                  <a:pt x="70" y="273"/>
                </a:lnTo>
                <a:lnTo>
                  <a:pt x="72" y="276"/>
                </a:lnTo>
                <a:lnTo>
                  <a:pt x="74" y="278"/>
                </a:lnTo>
                <a:lnTo>
                  <a:pt x="76" y="282"/>
                </a:lnTo>
                <a:lnTo>
                  <a:pt x="79" y="285"/>
                </a:lnTo>
                <a:lnTo>
                  <a:pt x="81" y="288"/>
                </a:lnTo>
                <a:lnTo>
                  <a:pt x="83" y="291"/>
                </a:lnTo>
                <a:lnTo>
                  <a:pt x="83" y="294"/>
                </a:lnTo>
                <a:lnTo>
                  <a:pt x="83" y="297"/>
                </a:lnTo>
                <a:lnTo>
                  <a:pt x="81" y="300"/>
                </a:lnTo>
                <a:lnTo>
                  <a:pt x="79" y="304"/>
                </a:lnTo>
                <a:lnTo>
                  <a:pt x="76" y="306"/>
                </a:lnTo>
                <a:lnTo>
                  <a:pt x="72" y="309"/>
                </a:lnTo>
                <a:lnTo>
                  <a:pt x="69" y="311"/>
                </a:lnTo>
                <a:lnTo>
                  <a:pt x="67" y="312"/>
                </a:lnTo>
                <a:lnTo>
                  <a:pt x="63" y="313"/>
                </a:lnTo>
                <a:lnTo>
                  <a:pt x="59" y="314"/>
                </a:lnTo>
                <a:lnTo>
                  <a:pt x="55" y="315"/>
                </a:lnTo>
                <a:lnTo>
                  <a:pt x="52" y="315"/>
                </a:lnTo>
                <a:lnTo>
                  <a:pt x="48" y="316"/>
                </a:lnTo>
                <a:lnTo>
                  <a:pt x="46" y="316"/>
                </a:lnTo>
                <a:lnTo>
                  <a:pt x="46" y="316"/>
                </a:lnTo>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6" name="Freeform 37">
            <a:extLst>
              <a:ext uri="{FF2B5EF4-FFF2-40B4-BE49-F238E27FC236}">
                <a16:creationId xmlns="" xmlns:a16="http://schemas.microsoft.com/office/drawing/2014/main" id="{847023B6-F02B-094C-93FA-CC82A1703071}"/>
              </a:ext>
            </a:extLst>
          </p:cNvPr>
          <p:cNvSpPr>
            <a:spLocks/>
          </p:cNvSpPr>
          <p:nvPr/>
        </p:nvSpPr>
        <p:spPr bwMode="auto">
          <a:xfrm>
            <a:off x="2131633" y="3978178"/>
            <a:ext cx="1643912" cy="1605117"/>
          </a:xfrm>
          <a:custGeom>
            <a:avLst/>
            <a:gdLst>
              <a:gd name="T0" fmla="*/ 169 w 180"/>
              <a:gd name="T1" fmla="*/ 1 h 176"/>
              <a:gd name="T2" fmla="*/ 176 w 180"/>
              <a:gd name="T3" fmla="*/ 5 h 176"/>
              <a:gd name="T4" fmla="*/ 179 w 180"/>
              <a:gd name="T5" fmla="*/ 9 h 176"/>
              <a:gd name="T6" fmla="*/ 180 w 180"/>
              <a:gd name="T7" fmla="*/ 17 h 176"/>
              <a:gd name="T8" fmla="*/ 177 w 180"/>
              <a:gd name="T9" fmla="*/ 25 h 176"/>
              <a:gd name="T10" fmla="*/ 171 w 180"/>
              <a:gd name="T11" fmla="*/ 30 h 176"/>
              <a:gd name="T12" fmla="*/ 166 w 180"/>
              <a:gd name="T13" fmla="*/ 32 h 176"/>
              <a:gd name="T14" fmla="*/ 159 w 180"/>
              <a:gd name="T15" fmla="*/ 35 h 176"/>
              <a:gd name="T16" fmla="*/ 152 w 180"/>
              <a:gd name="T17" fmla="*/ 39 h 176"/>
              <a:gd name="T18" fmla="*/ 147 w 180"/>
              <a:gd name="T19" fmla="*/ 43 h 176"/>
              <a:gd name="T20" fmla="*/ 143 w 180"/>
              <a:gd name="T21" fmla="*/ 49 h 176"/>
              <a:gd name="T22" fmla="*/ 141 w 180"/>
              <a:gd name="T23" fmla="*/ 55 h 176"/>
              <a:gd name="T24" fmla="*/ 142 w 180"/>
              <a:gd name="T25" fmla="*/ 62 h 176"/>
              <a:gd name="T26" fmla="*/ 144 w 180"/>
              <a:gd name="T27" fmla="*/ 70 h 176"/>
              <a:gd name="T28" fmla="*/ 148 w 180"/>
              <a:gd name="T29" fmla="*/ 77 h 176"/>
              <a:gd name="T30" fmla="*/ 150 w 180"/>
              <a:gd name="T31" fmla="*/ 85 h 176"/>
              <a:gd name="T32" fmla="*/ 152 w 180"/>
              <a:gd name="T33" fmla="*/ 92 h 176"/>
              <a:gd name="T34" fmla="*/ 152 w 180"/>
              <a:gd name="T35" fmla="*/ 99 h 176"/>
              <a:gd name="T36" fmla="*/ 151 w 180"/>
              <a:gd name="T37" fmla="*/ 107 h 176"/>
              <a:gd name="T38" fmla="*/ 149 w 180"/>
              <a:gd name="T39" fmla="*/ 114 h 176"/>
              <a:gd name="T40" fmla="*/ 145 w 180"/>
              <a:gd name="T41" fmla="*/ 121 h 176"/>
              <a:gd name="T42" fmla="*/ 140 w 180"/>
              <a:gd name="T43" fmla="*/ 127 h 176"/>
              <a:gd name="T44" fmla="*/ 135 w 180"/>
              <a:gd name="T45" fmla="*/ 133 h 176"/>
              <a:gd name="T46" fmla="*/ 129 w 180"/>
              <a:gd name="T47" fmla="*/ 137 h 176"/>
              <a:gd name="T48" fmla="*/ 123 w 180"/>
              <a:gd name="T49" fmla="*/ 141 h 176"/>
              <a:gd name="T50" fmla="*/ 116 w 180"/>
              <a:gd name="T51" fmla="*/ 144 h 176"/>
              <a:gd name="T52" fmla="*/ 109 w 180"/>
              <a:gd name="T53" fmla="*/ 147 h 176"/>
              <a:gd name="T54" fmla="*/ 104 w 180"/>
              <a:gd name="T55" fmla="*/ 149 h 176"/>
              <a:gd name="T56" fmla="*/ 97 w 180"/>
              <a:gd name="T57" fmla="*/ 151 h 176"/>
              <a:gd name="T58" fmla="*/ 90 w 180"/>
              <a:gd name="T59" fmla="*/ 153 h 176"/>
              <a:gd name="T60" fmla="*/ 83 w 180"/>
              <a:gd name="T61" fmla="*/ 156 h 176"/>
              <a:gd name="T62" fmla="*/ 75 w 180"/>
              <a:gd name="T63" fmla="*/ 158 h 176"/>
              <a:gd name="T64" fmla="*/ 68 w 180"/>
              <a:gd name="T65" fmla="*/ 160 h 176"/>
              <a:gd name="T66" fmla="*/ 61 w 180"/>
              <a:gd name="T67" fmla="*/ 162 h 176"/>
              <a:gd name="T68" fmla="*/ 53 w 180"/>
              <a:gd name="T69" fmla="*/ 164 h 176"/>
              <a:gd name="T70" fmla="*/ 46 w 180"/>
              <a:gd name="T71" fmla="*/ 166 h 176"/>
              <a:gd name="T72" fmla="*/ 39 w 180"/>
              <a:gd name="T73" fmla="*/ 167 h 176"/>
              <a:gd name="T74" fmla="*/ 32 w 180"/>
              <a:gd name="T75" fmla="*/ 169 h 176"/>
              <a:gd name="T76" fmla="*/ 24 w 180"/>
              <a:gd name="T77" fmla="*/ 170 h 176"/>
              <a:gd name="T78" fmla="*/ 17 w 180"/>
              <a:gd name="T79" fmla="*/ 172 h 176"/>
              <a:gd name="T80" fmla="*/ 9 w 180"/>
              <a:gd name="T81" fmla="*/ 174 h 176"/>
              <a:gd name="T82" fmla="*/ 2 w 180"/>
              <a:gd name="T83" fmla="*/ 175 h 176"/>
              <a:gd name="T84" fmla="*/ 0 w 180"/>
              <a:gd name="T8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0" h="176">
                <a:moveTo>
                  <a:pt x="165" y="0"/>
                </a:moveTo>
                <a:lnTo>
                  <a:pt x="169" y="1"/>
                </a:lnTo>
                <a:lnTo>
                  <a:pt x="173" y="3"/>
                </a:lnTo>
                <a:lnTo>
                  <a:pt x="176" y="5"/>
                </a:lnTo>
                <a:lnTo>
                  <a:pt x="177" y="6"/>
                </a:lnTo>
                <a:lnTo>
                  <a:pt x="179" y="9"/>
                </a:lnTo>
                <a:lnTo>
                  <a:pt x="180" y="13"/>
                </a:lnTo>
                <a:lnTo>
                  <a:pt x="180" y="17"/>
                </a:lnTo>
                <a:lnTo>
                  <a:pt x="179" y="21"/>
                </a:lnTo>
                <a:lnTo>
                  <a:pt x="177" y="25"/>
                </a:lnTo>
                <a:lnTo>
                  <a:pt x="174" y="28"/>
                </a:lnTo>
                <a:lnTo>
                  <a:pt x="171" y="30"/>
                </a:lnTo>
                <a:lnTo>
                  <a:pt x="168" y="31"/>
                </a:lnTo>
                <a:lnTo>
                  <a:pt x="166" y="32"/>
                </a:lnTo>
                <a:lnTo>
                  <a:pt x="162" y="34"/>
                </a:lnTo>
                <a:lnTo>
                  <a:pt x="159" y="35"/>
                </a:lnTo>
                <a:lnTo>
                  <a:pt x="155" y="37"/>
                </a:lnTo>
                <a:lnTo>
                  <a:pt x="152" y="39"/>
                </a:lnTo>
                <a:lnTo>
                  <a:pt x="150" y="40"/>
                </a:lnTo>
                <a:lnTo>
                  <a:pt x="147" y="43"/>
                </a:lnTo>
                <a:lnTo>
                  <a:pt x="145" y="46"/>
                </a:lnTo>
                <a:lnTo>
                  <a:pt x="143" y="49"/>
                </a:lnTo>
                <a:lnTo>
                  <a:pt x="141" y="53"/>
                </a:lnTo>
                <a:lnTo>
                  <a:pt x="141" y="55"/>
                </a:lnTo>
                <a:lnTo>
                  <a:pt x="141" y="59"/>
                </a:lnTo>
                <a:lnTo>
                  <a:pt x="142" y="62"/>
                </a:lnTo>
                <a:lnTo>
                  <a:pt x="143" y="66"/>
                </a:lnTo>
                <a:lnTo>
                  <a:pt x="144" y="70"/>
                </a:lnTo>
                <a:lnTo>
                  <a:pt x="146" y="74"/>
                </a:lnTo>
                <a:lnTo>
                  <a:pt x="148" y="77"/>
                </a:lnTo>
                <a:lnTo>
                  <a:pt x="149" y="81"/>
                </a:lnTo>
                <a:lnTo>
                  <a:pt x="150" y="85"/>
                </a:lnTo>
                <a:lnTo>
                  <a:pt x="151" y="88"/>
                </a:lnTo>
                <a:lnTo>
                  <a:pt x="152" y="92"/>
                </a:lnTo>
                <a:lnTo>
                  <a:pt x="152" y="96"/>
                </a:lnTo>
                <a:lnTo>
                  <a:pt x="152" y="99"/>
                </a:lnTo>
                <a:lnTo>
                  <a:pt x="152" y="103"/>
                </a:lnTo>
                <a:lnTo>
                  <a:pt x="151" y="107"/>
                </a:lnTo>
                <a:lnTo>
                  <a:pt x="150" y="111"/>
                </a:lnTo>
                <a:lnTo>
                  <a:pt x="149" y="114"/>
                </a:lnTo>
                <a:lnTo>
                  <a:pt x="147" y="118"/>
                </a:lnTo>
                <a:lnTo>
                  <a:pt x="145" y="121"/>
                </a:lnTo>
                <a:lnTo>
                  <a:pt x="143" y="124"/>
                </a:lnTo>
                <a:lnTo>
                  <a:pt x="140" y="127"/>
                </a:lnTo>
                <a:lnTo>
                  <a:pt x="137" y="130"/>
                </a:lnTo>
                <a:lnTo>
                  <a:pt x="135" y="133"/>
                </a:lnTo>
                <a:lnTo>
                  <a:pt x="133" y="135"/>
                </a:lnTo>
                <a:lnTo>
                  <a:pt x="129" y="137"/>
                </a:lnTo>
                <a:lnTo>
                  <a:pt x="126" y="139"/>
                </a:lnTo>
                <a:lnTo>
                  <a:pt x="123" y="141"/>
                </a:lnTo>
                <a:lnTo>
                  <a:pt x="120" y="143"/>
                </a:lnTo>
                <a:lnTo>
                  <a:pt x="116" y="144"/>
                </a:lnTo>
                <a:lnTo>
                  <a:pt x="113" y="146"/>
                </a:lnTo>
                <a:lnTo>
                  <a:pt x="109" y="147"/>
                </a:lnTo>
                <a:lnTo>
                  <a:pt x="106" y="149"/>
                </a:lnTo>
                <a:lnTo>
                  <a:pt x="104" y="149"/>
                </a:lnTo>
                <a:lnTo>
                  <a:pt x="101" y="150"/>
                </a:lnTo>
                <a:lnTo>
                  <a:pt x="97" y="151"/>
                </a:lnTo>
                <a:lnTo>
                  <a:pt x="94" y="152"/>
                </a:lnTo>
                <a:lnTo>
                  <a:pt x="90" y="153"/>
                </a:lnTo>
                <a:lnTo>
                  <a:pt x="86" y="155"/>
                </a:lnTo>
                <a:lnTo>
                  <a:pt x="83" y="156"/>
                </a:lnTo>
                <a:lnTo>
                  <a:pt x="79" y="157"/>
                </a:lnTo>
                <a:lnTo>
                  <a:pt x="75" y="158"/>
                </a:lnTo>
                <a:lnTo>
                  <a:pt x="72" y="159"/>
                </a:lnTo>
                <a:lnTo>
                  <a:pt x="68" y="160"/>
                </a:lnTo>
                <a:lnTo>
                  <a:pt x="64" y="161"/>
                </a:lnTo>
                <a:lnTo>
                  <a:pt x="61" y="162"/>
                </a:lnTo>
                <a:lnTo>
                  <a:pt x="57" y="163"/>
                </a:lnTo>
                <a:lnTo>
                  <a:pt x="53" y="164"/>
                </a:lnTo>
                <a:lnTo>
                  <a:pt x="50" y="164"/>
                </a:lnTo>
                <a:lnTo>
                  <a:pt x="46" y="166"/>
                </a:lnTo>
                <a:lnTo>
                  <a:pt x="42" y="166"/>
                </a:lnTo>
                <a:lnTo>
                  <a:pt x="39" y="167"/>
                </a:lnTo>
                <a:lnTo>
                  <a:pt x="35" y="168"/>
                </a:lnTo>
                <a:lnTo>
                  <a:pt x="32" y="169"/>
                </a:lnTo>
                <a:lnTo>
                  <a:pt x="28" y="170"/>
                </a:lnTo>
                <a:lnTo>
                  <a:pt x="24" y="170"/>
                </a:lnTo>
                <a:lnTo>
                  <a:pt x="21" y="171"/>
                </a:lnTo>
                <a:lnTo>
                  <a:pt x="17" y="172"/>
                </a:lnTo>
                <a:lnTo>
                  <a:pt x="13" y="173"/>
                </a:lnTo>
                <a:lnTo>
                  <a:pt x="9" y="174"/>
                </a:lnTo>
                <a:lnTo>
                  <a:pt x="6" y="175"/>
                </a:lnTo>
                <a:lnTo>
                  <a:pt x="2" y="175"/>
                </a:lnTo>
                <a:lnTo>
                  <a:pt x="0" y="176"/>
                </a:lnTo>
                <a:lnTo>
                  <a:pt x="0" y="176"/>
                </a:lnTo>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 name="Line 38">
            <a:extLst>
              <a:ext uri="{FF2B5EF4-FFF2-40B4-BE49-F238E27FC236}">
                <a16:creationId xmlns="" xmlns:a16="http://schemas.microsoft.com/office/drawing/2014/main" id="{4C87A052-48F2-6046-A056-929DC83E6EAA}"/>
              </a:ext>
            </a:extLst>
          </p:cNvPr>
          <p:cNvSpPr>
            <a:spLocks noChangeShapeType="1"/>
          </p:cNvSpPr>
          <p:nvPr/>
        </p:nvSpPr>
        <p:spPr bwMode="auto">
          <a:xfrm>
            <a:off x="1116513" y="1734569"/>
            <a:ext cx="72739"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8" name="Line 39">
            <a:extLst>
              <a:ext uri="{FF2B5EF4-FFF2-40B4-BE49-F238E27FC236}">
                <a16:creationId xmlns="" xmlns:a16="http://schemas.microsoft.com/office/drawing/2014/main" id="{C9C57649-3700-E246-A4B2-EA8D5772431C}"/>
              </a:ext>
            </a:extLst>
          </p:cNvPr>
          <p:cNvSpPr>
            <a:spLocks noChangeShapeType="1"/>
          </p:cNvSpPr>
          <p:nvPr/>
        </p:nvSpPr>
        <p:spPr bwMode="auto">
          <a:xfrm>
            <a:off x="1153691" y="1707090"/>
            <a:ext cx="0" cy="64657"/>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 name="Line 40">
            <a:extLst>
              <a:ext uri="{FF2B5EF4-FFF2-40B4-BE49-F238E27FC236}">
                <a16:creationId xmlns="" xmlns:a16="http://schemas.microsoft.com/office/drawing/2014/main" id="{3654BD7D-60EA-824B-B621-04CAD4D61F8F}"/>
              </a:ext>
            </a:extLst>
          </p:cNvPr>
          <p:cNvSpPr>
            <a:spLocks noChangeShapeType="1"/>
          </p:cNvSpPr>
          <p:nvPr/>
        </p:nvSpPr>
        <p:spPr bwMode="auto">
          <a:xfrm>
            <a:off x="843336" y="1871966"/>
            <a:ext cx="63041"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 name="Line 41">
            <a:extLst>
              <a:ext uri="{FF2B5EF4-FFF2-40B4-BE49-F238E27FC236}">
                <a16:creationId xmlns="" xmlns:a16="http://schemas.microsoft.com/office/drawing/2014/main" id="{4CB91887-F5A4-324E-89FE-AC614A0823A6}"/>
              </a:ext>
            </a:extLst>
          </p:cNvPr>
          <p:cNvSpPr>
            <a:spLocks noChangeShapeType="1"/>
          </p:cNvSpPr>
          <p:nvPr/>
        </p:nvSpPr>
        <p:spPr bwMode="auto">
          <a:xfrm>
            <a:off x="878898" y="1834788"/>
            <a:ext cx="0" cy="74356"/>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1" name="Line 42">
            <a:extLst>
              <a:ext uri="{FF2B5EF4-FFF2-40B4-BE49-F238E27FC236}">
                <a16:creationId xmlns="" xmlns:a16="http://schemas.microsoft.com/office/drawing/2014/main" id="{B0F7C22E-67B6-CD4D-B2D4-4E4A18994933}"/>
              </a:ext>
            </a:extLst>
          </p:cNvPr>
          <p:cNvSpPr>
            <a:spLocks noChangeShapeType="1"/>
          </p:cNvSpPr>
          <p:nvPr/>
        </p:nvSpPr>
        <p:spPr bwMode="auto">
          <a:xfrm>
            <a:off x="2505029" y="1306215"/>
            <a:ext cx="72739"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2" name="Line 43">
            <a:extLst>
              <a:ext uri="{FF2B5EF4-FFF2-40B4-BE49-F238E27FC236}">
                <a16:creationId xmlns="" xmlns:a16="http://schemas.microsoft.com/office/drawing/2014/main" id="{004B6C28-6CA9-1C49-A9C7-1C035B275E6D}"/>
              </a:ext>
            </a:extLst>
          </p:cNvPr>
          <p:cNvSpPr>
            <a:spLocks noChangeShapeType="1"/>
          </p:cNvSpPr>
          <p:nvPr/>
        </p:nvSpPr>
        <p:spPr bwMode="auto">
          <a:xfrm>
            <a:off x="2542207" y="1278736"/>
            <a:ext cx="0" cy="64657"/>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3" name="Line 44">
            <a:extLst>
              <a:ext uri="{FF2B5EF4-FFF2-40B4-BE49-F238E27FC236}">
                <a16:creationId xmlns="" xmlns:a16="http://schemas.microsoft.com/office/drawing/2014/main" id="{DFDFA888-CB0B-0C4F-8E33-27DAE5B8F133}"/>
              </a:ext>
            </a:extLst>
          </p:cNvPr>
          <p:cNvSpPr>
            <a:spLocks noChangeShapeType="1"/>
          </p:cNvSpPr>
          <p:nvPr/>
        </p:nvSpPr>
        <p:spPr bwMode="auto">
          <a:xfrm>
            <a:off x="2514727" y="1160736"/>
            <a:ext cx="72739"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4" name="Line 45">
            <a:extLst>
              <a:ext uri="{FF2B5EF4-FFF2-40B4-BE49-F238E27FC236}">
                <a16:creationId xmlns="" xmlns:a16="http://schemas.microsoft.com/office/drawing/2014/main" id="{5CCEA049-8478-A94C-A698-F8B117DB05B7}"/>
              </a:ext>
            </a:extLst>
          </p:cNvPr>
          <p:cNvSpPr>
            <a:spLocks noChangeShapeType="1"/>
          </p:cNvSpPr>
          <p:nvPr/>
        </p:nvSpPr>
        <p:spPr bwMode="auto">
          <a:xfrm>
            <a:off x="2550289" y="1123558"/>
            <a:ext cx="0" cy="74356"/>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 name="Line 46">
            <a:extLst>
              <a:ext uri="{FF2B5EF4-FFF2-40B4-BE49-F238E27FC236}">
                <a16:creationId xmlns="" xmlns:a16="http://schemas.microsoft.com/office/drawing/2014/main" id="{B87B8285-82D0-F040-9B3A-B32D783B8FB2}"/>
              </a:ext>
            </a:extLst>
          </p:cNvPr>
          <p:cNvSpPr>
            <a:spLocks noChangeShapeType="1"/>
          </p:cNvSpPr>
          <p:nvPr/>
        </p:nvSpPr>
        <p:spPr bwMode="auto">
          <a:xfrm>
            <a:off x="1025993" y="1962486"/>
            <a:ext cx="72739"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6" name="Line 47">
            <a:extLst>
              <a:ext uri="{FF2B5EF4-FFF2-40B4-BE49-F238E27FC236}">
                <a16:creationId xmlns="" xmlns:a16="http://schemas.microsoft.com/office/drawing/2014/main" id="{45A6FFA0-57A4-CA45-9A23-B545A4A5E306}"/>
              </a:ext>
            </a:extLst>
          </p:cNvPr>
          <p:cNvSpPr>
            <a:spLocks noChangeShapeType="1"/>
          </p:cNvSpPr>
          <p:nvPr/>
        </p:nvSpPr>
        <p:spPr bwMode="auto">
          <a:xfrm>
            <a:off x="1061554" y="1926925"/>
            <a:ext cx="0" cy="72739"/>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7" name="Freeform 48">
            <a:extLst>
              <a:ext uri="{FF2B5EF4-FFF2-40B4-BE49-F238E27FC236}">
                <a16:creationId xmlns="" xmlns:a16="http://schemas.microsoft.com/office/drawing/2014/main" id="{5CA186EB-F7AD-AD46-A001-F8E0FA2A493B}"/>
              </a:ext>
            </a:extLst>
          </p:cNvPr>
          <p:cNvSpPr>
            <a:spLocks/>
          </p:cNvSpPr>
          <p:nvPr/>
        </p:nvSpPr>
        <p:spPr bwMode="auto">
          <a:xfrm>
            <a:off x="2642425" y="4133355"/>
            <a:ext cx="575450" cy="1021585"/>
          </a:xfrm>
          <a:custGeom>
            <a:avLst/>
            <a:gdLst>
              <a:gd name="T0" fmla="*/ 61 w 63"/>
              <a:gd name="T1" fmla="*/ 3 h 112"/>
              <a:gd name="T2" fmla="*/ 57 w 63"/>
              <a:gd name="T3" fmla="*/ 10 h 112"/>
              <a:gd name="T4" fmla="*/ 53 w 63"/>
              <a:gd name="T5" fmla="*/ 17 h 112"/>
              <a:gd name="T6" fmla="*/ 50 w 63"/>
              <a:gd name="T7" fmla="*/ 24 h 112"/>
              <a:gd name="T8" fmla="*/ 48 w 63"/>
              <a:gd name="T9" fmla="*/ 31 h 112"/>
              <a:gd name="T10" fmla="*/ 47 w 63"/>
              <a:gd name="T11" fmla="*/ 37 h 112"/>
              <a:gd name="T12" fmla="*/ 47 w 63"/>
              <a:gd name="T13" fmla="*/ 44 h 112"/>
              <a:gd name="T14" fmla="*/ 47 w 63"/>
              <a:gd name="T15" fmla="*/ 52 h 112"/>
              <a:gd name="T16" fmla="*/ 48 w 63"/>
              <a:gd name="T17" fmla="*/ 60 h 112"/>
              <a:gd name="T18" fmla="*/ 49 w 63"/>
              <a:gd name="T19" fmla="*/ 67 h 112"/>
              <a:gd name="T20" fmla="*/ 50 w 63"/>
              <a:gd name="T21" fmla="*/ 75 h 112"/>
              <a:gd name="T22" fmla="*/ 50 w 63"/>
              <a:gd name="T23" fmla="*/ 82 h 112"/>
              <a:gd name="T24" fmla="*/ 49 w 63"/>
              <a:gd name="T25" fmla="*/ 90 h 112"/>
              <a:gd name="T26" fmla="*/ 47 w 63"/>
              <a:gd name="T27" fmla="*/ 98 h 112"/>
              <a:gd name="T28" fmla="*/ 44 w 63"/>
              <a:gd name="T29" fmla="*/ 105 h 112"/>
              <a:gd name="T30" fmla="*/ 37 w 63"/>
              <a:gd name="T31" fmla="*/ 110 h 112"/>
              <a:gd name="T32" fmla="*/ 29 w 63"/>
              <a:gd name="T33" fmla="*/ 112 h 112"/>
              <a:gd name="T34" fmla="*/ 22 w 63"/>
              <a:gd name="T35" fmla="*/ 111 h 112"/>
              <a:gd name="T36" fmla="*/ 14 w 63"/>
              <a:gd name="T37" fmla="*/ 108 h 112"/>
              <a:gd name="T38" fmla="*/ 8 w 63"/>
              <a:gd name="T39" fmla="*/ 104 h 112"/>
              <a:gd name="T40" fmla="*/ 4 w 63"/>
              <a:gd name="T41" fmla="*/ 98 h 112"/>
              <a:gd name="T42" fmla="*/ 1 w 63"/>
              <a:gd name="T43" fmla="*/ 91 h 112"/>
              <a:gd name="T44" fmla="*/ 0 w 63"/>
              <a:gd name="T45" fmla="*/ 83 h 112"/>
              <a:gd name="T46" fmla="*/ 0 w 63"/>
              <a:gd name="T47" fmla="*/ 76 h 112"/>
              <a:gd name="T48" fmla="*/ 1 w 63"/>
              <a:gd name="T49" fmla="*/ 69 h 112"/>
              <a:gd name="T50" fmla="*/ 2 w 63"/>
              <a:gd name="T51" fmla="*/ 62 h 112"/>
              <a:gd name="T52" fmla="*/ 4 w 63"/>
              <a:gd name="T53" fmla="*/ 54 h 112"/>
              <a:gd name="T54" fmla="*/ 7 w 63"/>
              <a:gd name="T55" fmla="*/ 47 h 112"/>
              <a:gd name="T56" fmla="*/ 10 w 63"/>
              <a:gd name="T57" fmla="*/ 40 h 112"/>
              <a:gd name="T58" fmla="*/ 13 w 63"/>
              <a:gd name="T59" fmla="*/ 33 h 112"/>
              <a:gd name="T60" fmla="*/ 16 w 63"/>
              <a:gd name="T61" fmla="*/ 26 h 112"/>
              <a:gd name="T62" fmla="*/ 20 w 63"/>
              <a:gd name="T63" fmla="*/ 20 h 112"/>
              <a:gd name="T64" fmla="*/ 24 w 63"/>
              <a:gd name="T65" fmla="*/ 13 h 112"/>
              <a:gd name="T66" fmla="*/ 28 w 63"/>
              <a:gd name="T67" fmla="*/ 6 h 112"/>
              <a:gd name="T68" fmla="*/ 29 w 63"/>
              <a:gd name="T69" fmla="*/ 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 h="112">
                <a:moveTo>
                  <a:pt x="63" y="0"/>
                </a:moveTo>
                <a:lnTo>
                  <a:pt x="61" y="3"/>
                </a:lnTo>
                <a:lnTo>
                  <a:pt x="59" y="7"/>
                </a:lnTo>
                <a:lnTo>
                  <a:pt x="57" y="10"/>
                </a:lnTo>
                <a:lnTo>
                  <a:pt x="55" y="14"/>
                </a:lnTo>
                <a:lnTo>
                  <a:pt x="53" y="17"/>
                </a:lnTo>
                <a:lnTo>
                  <a:pt x="52" y="20"/>
                </a:lnTo>
                <a:lnTo>
                  <a:pt x="50" y="24"/>
                </a:lnTo>
                <a:lnTo>
                  <a:pt x="49" y="28"/>
                </a:lnTo>
                <a:lnTo>
                  <a:pt x="48" y="31"/>
                </a:lnTo>
                <a:lnTo>
                  <a:pt x="48" y="33"/>
                </a:lnTo>
                <a:lnTo>
                  <a:pt x="47" y="37"/>
                </a:lnTo>
                <a:lnTo>
                  <a:pt x="47" y="40"/>
                </a:lnTo>
                <a:lnTo>
                  <a:pt x="47" y="44"/>
                </a:lnTo>
                <a:lnTo>
                  <a:pt x="47" y="48"/>
                </a:lnTo>
                <a:lnTo>
                  <a:pt x="47" y="52"/>
                </a:lnTo>
                <a:lnTo>
                  <a:pt x="48" y="56"/>
                </a:lnTo>
                <a:lnTo>
                  <a:pt x="48" y="60"/>
                </a:lnTo>
                <a:lnTo>
                  <a:pt x="48" y="64"/>
                </a:lnTo>
                <a:lnTo>
                  <a:pt x="49" y="67"/>
                </a:lnTo>
                <a:lnTo>
                  <a:pt x="50" y="71"/>
                </a:lnTo>
                <a:lnTo>
                  <a:pt x="50" y="75"/>
                </a:lnTo>
                <a:lnTo>
                  <a:pt x="50" y="79"/>
                </a:lnTo>
                <a:lnTo>
                  <a:pt x="50" y="82"/>
                </a:lnTo>
                <a:lnTo>
                  <a:pt x="50" y="86"/>
                </a:lnTo>
                <a:lnTo>
                  <a:pt x="49" y="90"/>
                </a:lnTo>
                <a:lnTo>
                  <a:pt x="48" y="95"/>
                </a:lnTo>
                <a:lnTo>
                  <a:pt x="47" y="98"/>
                </a:lnTo>
                <a:lnTo>
                  <a:pt x="45" y="102"/>
                </a:lnTo>
                <a:lnTo>
                  <a:pt x="44" y="105"/>
                </a:lnTo>
                <a:lnTo>
                  <a:pt x="40" y="108"/>
                </a:lnTo>
                <a:lnTo>
                  <a:pt x="37" y="110"/>
                </a:lnTo>
                <a:lnTo>
                  <a:pt x="33" y="112"/>
                </a:lnTo>
                <a:lnTo>
                  <a:pt x="29" y="112"/>
                </a:lnTo>
                <a:lnTo>
                  <a:pt x="25" y="112"/>
                </a:lnTo>
                <a:lnTo>
                  <a:pt x="22" y="111"/>
                </a:lnTo>
                <a:lnTo>
                  <a:pt x="18" y="110"/>
                </a:lnTo>
                <a:lnTo>
                  <a:pt x="14" y="108"/>
                </a:lnTo>
                <a:lnTo>
                  <a:pt x="11" y="106"/>
                </a:lnTo>
                <a:lnTo>
                  <a:pt x="8" y="104"/>
                </a:lnTo>
                <a:lnTo>
                  <a:pt x="6" y="101"/>
                </a:lnTo>
                <a:lnTo>
                  <a:pt x="4" y="98"/>
                </a:lnTo>
                <a:lnTo>
                  <a:pt x="2" y="95"/>
                </a:lnTo>
                <a:lnTo>
                  <a:pt x="1" y="91"/>
                </a:lnTo>
                <a:lnTo>
                  <a:pt x="0" y="87"/>
                </a:lnTo>
                <a:lnTo>
                  <a:pt x="0" y="83"/>
                </a:lnTo>
                <a:lnTo>
                  <a:pt x="0" y="79"/>
                </a:lnTo>
                <a:lnTo>
                  <a:pt x="0" y="76"/>
                </a:lnTo>
                <a:lnTo>
                  <a:pt x="0" y="73"/>
                </a:lnTo>
                <a:lnTo>
                  <a:pt x="1" y="69"/>
                </a:lnTo>
                <a:lnTo>
                  <a:pt x="2" y="65"/>
                </a:lnTo>
                <a:lnTo>
                  <a:pt x="2" y="62"/>
                </a:lnTo>
                <a:lnTo>
                  <a:pt x="3" y="58"/>
                </a:lnTo>
                <a:lnTo>
                  <a:pt x="4" y="54"/>
                </a:lnTo>
                <a:lnTo>
                  <a:pt x="5" y="51"/>
                </a:lnTo>
                <a:lnTo>
                  <a:pt x="7" y="47"/>
                </a:lnTo>
                <a:lnTo>
                  <a:pt x="8" y="44"/>
                </a:lnTo>
                <a:lnTo>
                  <a:pt x="10" y="40"/>
                </a:lnTo>
                <a:lnTo>
                  <a:pt x="11" y="37"/>
                </a:lnTo>
                <a:lnTo>
                  <a:pt x="13" y="33"/>
                </a:lnTo>
                <a:lnTo>
                  <a:pt x="14" y="30"/>
                </a:lnTo>
                <a:lnTo>
                  <a:pt x="16" y="26"/>
                </a:lnTo>
                <a:lnTo>
                  <a:pt x="18" y="23"/>
                </a:lnTo>
                <a:lnTo>
                  <a:pt x="20" y="20"/>
                </a:lnTo>
                <a:lnTo>
                  <a:pt x="22" y="17"/>
                </a:lnTo>
                <a:lnTo>
                  <a:pt x="24" y="13"/>
                </a:lnTo>
                <a:lnTo>
                  <a:pt x="26" y="10"/>
                </a:lnTo>
                <a:lnTo>
                  <a:pt x="28" y="6"/>
                </a:lnTo>
                <a:lnTo>
                  <a:pt x="29" y="5"/>
                </a:lnTo>
                <a:lnTo>
                  <a:pt x="29" y="5"/>
                </a:lnTo>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8" name="Freeform 49">
            <a:extLst>
              <a:ext uri="{FF2B5EF4-FFF2-40B4-BE49-F238E27FC236}">
                <a16:creationId xmlns="" xmlns:a16="http://schemas.microsoft.com/office/drawing/2014/main" id="{95D5CA6B-C78F-C349-BEA1-BA8DC74487AE}"/>
              </a:ext>
            </a:extLst>
          </p:cNvPr>
          <p:cNvSpPr>
            <a:spLocks/>
          </p:cNvSpPr>
          <p:nvPr/>
        </p:nvSpPr>
        <p:spPr bwMode="auto">
          <a:xfrm>
            <a:off x="385886" y="2701196"/>
            <a:ext cx="2841688" cy="2699442"/>
          </a:xfrm>
          <a:custGeom>
            <a:avLst/>
            <a:gdLst>
              <a:gd name="T0" fmla="*/ 308 w 311"/>
              <a:gd name="T1" fmla="*/ 200 h 296"/>
              <a:gd name="T2" fmla="*/ 305 w 311"/>
              <a:gd name="T3" fmla="*/ 210 h 296"/>
              <a:gd name="T4" fmla="*/ 304 w 311"/>
              <a:gd name="T5" fmla="*/ 221 h 296"/>
              <a:gd name="T6" fmla="*/ 306 w 311"/>
              <a:gd name="T7" fmla="*/ 232 h 296"/>
              <a:gd name="T8" fmla="*/ 308 w 311"/>
              <a:gd name="T9" fmla="*/ 244 h 296"/>
              <a:gd name="T10" fmla="*/ 309 w 311"/>
              <a:gd name="T11" fmla="*/ 255 h 296"/>
              <a:gd name="T12" fmla="*/ 309 w 311"/>
              <a:gd name="T13" fmla="*/ 266 h 296"/>
              <a:gd name="T14" fmla="*/ 307 w 311"/>
              <a:gd name="T15" fmla="*/ 279 h 296"/>
              <a:gd name="T16" fmla="*/ 303 w 311"/>
              <a:gd name="T17" fmla="*/ 290 h 296"/>
              <a:gd name="T18" fmla="*/ 294 w 311"/>
              <a:gd name="T19" fmla="*/ 295 h 296"/>
              <a:gd name="T20" fmla="*/ 282 w 311"/>
              <a:gd name="T21" fmla="*/ 295 h 296"/>
              <a:gd name="T22" fmla="*/ 270 w 311"/>
              <a:gd name="T23" fmla="*/ 296 h 296"/>
              <a:gd name="T24" fmla="*/ 259 w 311"/>
              <a:gd name="T25" fmla="*/ 295 h 296"/>
              <a:gd name="T26" fmla="*/ 248 w 311"/>
              <a:gd name="T27" fmla="*/ 294 h 296"/>
              <a:gd name="T28" fmla="*/ 238 w 311"/>
              <a:gd name="T29" fmla="*/ 291 h 296"/>
              <a:gd name="T30" fmla="*/ 227 w 311"/>
              <a:gd name="T31" fmla="*/ 288 h 296"/>
              <a:gd name="T32" fmla="*/ 217 w 311"/>
              <a:gd name="T33" fmla="*/ 284 h 296"/>
              <a:gd name="T34" fmla="*/ 206 w 311"/>
              <a:gd name="T35" fmla="*/ 279 h 296"/>
              <a:gd name="T36" fmla="*/ 196 w 311"/>
              <a:gd name="T37" fmla="*/ 274 h 296"/>
              <a:gd name="T38" fmla="*/ 186 w 311"/>
              <a:gd name="T39" fmla="*/ 268 h 296"/>
              <a:gd name="T40" fmla="*/ 176 w 311"/>
              <a:gd name="T41" fmla="*/ 262 h 296"/>
              <a:gd name="T42" fmla="*/ 165 w 311"/>
              <a:gd name="T43" fmla="*/ 257 h 296"/>
              <a:gd name="T44" fmla="*/ 155 w 311"/>
              <a:gd name="T45" fmla="*/ 251 h 296"/>
              <a:gd name="T46" fmla="*/ 144 w 311"/>
              <a:gd name="T47" fmla="*/ 246 h 296"/>
              <a:gd name="T48" fmla="*/ 134 w 311"/>
              <a:gd name="T49" fmla="*/ 241 h 296"/>
              <a:gd name="T50" fmla="*/ 123 w 311"/>
              <a:gd name="T51" fmla="*/ 236 h 296"/>
              <a:gd name="T52" fmla="*/ 112 w 311"/>
              <a:gd name="T53" fmla="*/ 232 h 296"/>
              <a:gd name="T54" fmla="*/ 102 w 311"/>
              <a:gd name="T55" fmla="*/ 229 h 296"/>
              <a:gd name="T56" fmla="*/ 91 w 311"/>
              <a:gd name="T57" fmla="*/ 226 h 296"/>
              <a:gd name="T58" fmla="*/ 80 w 311"/>
              <a:gd name="T59" fmla="*/ 222 h 296"/>
              <a:gd name="T60" fmla="*/ 70 w 311"/>
              <a:gd name="T61" fmla="*/ 218 h 296"/>
              <a:gd name="T62" fmla="*/ 61 w 311"/>
              <a:gd name="T63" fmla="*/ 211 h 296"/>
              <a:gd name="T64" fmla="*/ 52 w 311"/>
              <a:gd name="T65" fmla="*/ 204 h 296"/>
              <a:gd name="T66" fmla="*/ 46 w 311"/>
              <a:gd name="T67" fmla="*/ 194 h 296"/>
              <a:gd name="T68" fmla="*/ 40 w 311"/>
              <a:gd name="T69" fmla="*/ 185 h 296"/>
              <a:gd name="T70" fmla="*/ 36 w 311"/>
              <a:gd name="T71" fmla="*/ 175 h 296"/>
              <a:gd name="T72" fmla="*/ 32 w 311"/>
              <a:gd name="T73" fmla="*/ 164 h 296"/>
              <a:gd name="T74" fmla="*/ 30 w 311"/>
              <a:gd name="T75" fmla="*/ 153 h 296"/>
              <a:gd name="T76" fmla="*/ 28 w 311"/>
              <a:gd name="T77" fmla="*/ 142 h 296"/>
              <a:gd name="T78" fmla="*/ 27 w 311"/>
              <a:gd name="T79" fmla="*/ 130 h 296"/>
              <a:gd name="T80" fmla="*/ 26 w 311"/>
              <a:gd name="T81" fmla="*/ 119 h 296"/>
              <a:gd name="T82" fmla="*/ 24 w 311"/>
              <a:gd name="T83" fmla="*/ 106 h 296"/>
              <a:gd name="T84" fmla="*/ 22 w 311"/>
              <a:gd name="T85" fmla="*/ 95 h 296"/>
              <a:gd name="T86" fmla="*/ 20 w 311"/>
              <a:gd name="T87" fmla="*/ 84 h 296"/>
              <a:gd name="T88" fmla="*/ 18 w 311"/>
              <a:gd name="T89" fmla="*/ 72 h 296"/>
              <a:gd name="T90" fmla="*/ 16 w 311"/>
              <a:gd name="T91" fmla="*/ 61 h 296"/>
              <a:gd name="T92" fmla="*/ 14 w 311"/>
              <a:gd name="T93" fmla="*/ 50 h 296"/>
              <a:gd name="T94" fmla="*/ 11 w 311"/>
              <a:gd name="T95" fmla="*/ 39 h 296"/>
              <a:gd name="T96" fmla="*/ 8 w 311"/>
              <a:gd name="T97" fmla="*/ 29 h 296"/>
              <a:gd name="T98" fmla="*/ 5 w 311"/>
              <a:gd name="T99" fmla="*/ 18 h 296"/>
              <a:gd name="T100" fmla="*/ 2 w 311"/>
              <a:gd name="T101" fmla="*/ 7 h 296"/>
              <a:gd name="T102" fmla="*/ 0 w 311"/>
              <a:gd name="T103"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1" h="296">
                <a:moveTo>
                  <a:pt x="311" y="193"/>
                </a:moveTo>
                <a:lnTo>
                  <a:pt x="309" y="196"/>
                </a:lnTo>
                <a:lnTo>
                  <a:pt x="308" y="200"/>
                </a:lnTo>
                <a:lnTo>
                  <a:pt x="306" y="204"/>
                </a:lnTo>
                <a:lnTo>
                  <a:pt x="305" y="207"/>
                </a:lnTo>
                <a:lnTo>
                  <a:pt x="305" y="210"/>
                </a:lnTo>
                <a:lnTo>
                  <a:pt x="304" y="214"/>
                </a:lnTo>
                <a:lnTo>
                  <a:pt x="304" y="217"/>
                </a:lnTo>
                <a:lnTo>
                  <a:pt x="304" y="221"/>
                </a:lnTo>
                <a:lnTo>
                  <a:pt x="305" y="225"/>
                </a:lnTo>
                <a:lnTo>
                  <a:pt x="305" y="228"/>
                </a:lnTo>
                <a:lnTo>
                  <a:pt x="306" y="232"/>
                </a:lnTo>
                <a:lnTo>
                  <a:pt x="306" y="236"/>
                </a:lnTo>
                <a:lnTo>
                  <a:pt x="307" y="240"/>
                </a:lnTo>
                <a:lnTo>
                  <a:pt x="308" y="244"/>
                </a:lnTo>
                <a:lnTo>
                  <a:pt x="308" y="247"/>
                </a:lnTo>
                <a:lnTo>
                  <a:pt x="309" y="251"/>
                </a:lnTo>
                <a:lnTo>
                  <a:pt x="309" y="255"/>
                </a:lnTo>
                <a:lnTo>
                  <a:pt x="309" y="258"/>
                </a:lnTo>
                <a:lnTo>
                  <a:pt x="309" y="262"/>
                </a:lnTo>
                <a:lnTo>
                  <a:pt x="309" y="266"/>
                </a:lnTo>
                <a:lnTo>
                  <a:pt x="309" y="270"/>
                </a:lnTo>
                <a:lnTo>
                  <a:pt x="308" y="275"/>
                </a:lnTo>
                <a:lnTo>
                  <a:pt x="307" y="279"/>
                </a:lnTo>
                <a:lnTo>
                  <a:pt x="306" y="283"/>
                </a:lnTo>
                <a:lnTo>
                  <a:pt x="305" y="287"/>
                </a:lnTo>
                <a:lnTo>
                  <a:pt x="303" y="290"/>
                </a:lnTo>
                <a:lnTo>
                  <a:pt x="301" y="292"/>
                </a:lnTo>
                <a:lnTo>
                  <a:pt x="298" y="294"/>
                </a:lnTo>
                <a:lnTo>
                  <a:pt x="294" y="295"/>
                </a:lnTo>
                <a:lnTo>
                  <a:pt x="290" y="295"/>
                </a:lnTo>
                <a:lnTo>
                  <a:pt x="286" y="295"/>
                </a:lnTo>
                <a:lnTo>
                  <a:pt x="282" y="295"/>
                </a:lnTo>
                <a:lnTo>
                  <a:pt x="278" y="296"/>
                </a:lnTo>
                <a:lnTo>
                  <a:pt x="274" y="296"/>
                </a:lnTo>
                <a:lnTo>
                  <a:pt x="270" y="296"/>
                </a:lnTo>
                <a:lnTo>
                  <a:pt x="266" y="296"/>
                </a:lnTo>
                <a:lnTo>
                  <a:pt x="263" y="296"/>
                </a:lnTo>
                <a:lnTo>
                  <a:pt x="259" y="295"/>
                </a:lnTo>
                <a:lnTo>
                  <a:pt x="255" y="295"/>
                </a:lnTo>
                <a:lnTo>
                  <a:pt x="252" y="294"/>
                </a:lnTo>
                <a:lnTo>
                  <a:pt x="248" y="294"/>
                </a:lnTo>
                <a:lnTo>
                  <a:pt x="244" y="293"/>
                </a:lnTo>
                <a:lnTo>
                  <a:pt x="241" y="292"/>
                </a:lnTo>
                <a:lnTo>
                  <a:pt x="238" y="291"/>
                </a:lnTo>
                <a:lnTo>
                  <a:pt x="234" y="290"/>
                </a:lnTo>
                <a:lnTo>
                  <a:pt x="230" y="289"/>
                </a:lnTo>
                <a:lnTo>
                  <a:pt x="227" y="288"/>
                </a:lnTo>
                <a:lnTo>
                  <a:pt x="224" y="286"/>
                </a:lnTo>
                <a:lnTo>
                  <a:pt x="220" y="285"/>
                </a:lnTo>
                <a:lnTo>
                  <a:pt x="217" y="284"/>
                </a:lnTo>
                <a:lnTo>
                  <a:pt x="213" y="282"/>
                </a:lnTo>
                <a:lnTo>
                  <a:pt x="210" y="281"/>
                </a:lnTo>
                <a:lnTo>
                  <a:pt x="206" y="279"/>
                </a:lnTo>
                <a:lnTo>
                  <a:pt x="203" y="277"/>
                </a:lnTo>
                <a:lnTo>
                  <a:pt x="199" y="275"/>
                </a:lnTo>
                <a:lnTo>
                  <a:pt x="196" y="274"/>
                </a:lnTo>
                <a:lnTo>
                  <a:pt x="193" y="272"/>
                </a:lnTo>
                <a:lnTo>
                  <a:pt x="189" y="270"/>
                </a:lnTo>
                <a:lnTo>
                  <a:pt x="186" y="268"/>
                </a:lnTo>
                <a:lnTo>
                  <a:pt x="182" y="266"/>
                </a:lnTo>
                <a:lnTo>
                  <a:pt x="179" y="264"/>
                </a:lnTo>
                <a:lnTo>
                  <a:pt x="176" y="262"/>
                </a:lnTo>
                <a:lnTo>
                  <a:pt x="172" y="261"/>
                </a:lnTo>
                <a:lnTo>
                  <a:pt x="168" y="259"/>
                </a:lnTo>
                <a:lnTo>
                  <a:pt x="165" y="257"/>
                </a:lnTo>
                <a:lnTo>
                  <a:pt x="162" y="255"/>
                </a:lnTo>
                <a:lnTo>
                  <a:pt x="158" y="253"/>
                </a:lnTo>
                <a:lnTo>
                  <a:pt x="155" y="251"/>
                </a:lnTo>
                <a:lnTo>
                  <a:pt x="151" y="250"/>
                </a:lnTo>
                <a:lnTo>
                  <a:pt x="148" y="248"/>
                </a:lnTo>
                <a:lnTo>
                  <a:pt x="144" y="246"/>
                </a:lnTo>
                <a:lnTo>
                  <a:pt x="141" y="244"/>
                </a:lnTo>
                <a:lnTo>
                  <a:pt x="137" y="242"/>
                </a:lnTo>
                <a:lnTo>
                  <a:pt x="134" y="241"/>
                </a:lnTo>
                <a:lnTo>
                  <a:pt x="130" y="239"/>
                </a:lnTo>
                <a:lnTo>
                  <a:pt x="127" y="238"/>
                </a:lnTo>
                <a:lnTo>
                  <a:pt x="123" y="236"/>
                </a:lnTo>
                <a:lnTo>
                  <a:pt x="119" y="235"/>
                </a:lnTo>
                <a:lnTo>
                  <a:pt x="116" y="233"/>
                </a:lnTo>
                <a:lnTo>
                  <a:pt x="112" y="232"/>
                </a:lnTo>
                <a:lnTo>
                  <a:pt x="110" y="231"/>
                </a:lnTo>
                <a:lnTo>
                  <a:pt x="106" y="230"/>
                </a:lnTo>
                <a:lnTo>
                  <a:pt x="102" y="229"/>
                </a:lnTo>
                <a:lnTo>
                  <a:pt x="99" y="228"/>
                </a:lnTo>
                <a:lnTo>
                  <a:pt x="95" y="227"/>
                </a:lnTo>
                <a:lnTo>
                  <a:pt x="91" y="226"/>
                </a:lnTo>
                <a:lnTo>
                  <a:pt x="88" y="225"/>
                </a:lnTo>
                <a:lnTo>
                  <a:pt x="84" y="224"/>
                </a:lnTo>
                <a:lnTo>
                  <a:pt x="80" y="222"/>
                </a:lnTo>
                <a:lnTo>
                  <a:pt x="77" y="221"/>
                </a:lnTo>
                <a:lnTo>
                  <a:pt x="74" y="219"/>
                </a:lnTo>
                <a:lnTo>
                  <a:pt x="70" y="218"/>
                </a:lnTo>
                <a:lnTo>
                  <a:pt x="67" y="216"/>
                </a:lnTo>
                <a:lnTo>
                  <a:pt x="64" y="214"/>
                </a:lnTo>
                <a:lnTo>
                  <a:pt x="61" y="211"/>
                </a:lnTo>
                <a:lnTo>
                  <a:pt x="58" y="209"/>
                </a:lnTo>
                <a:lnTo>
                  <a:pt x="55" y="207"/>
                </a:lnTo>
                <a:lnTo>
                  <a:pt x="52" y="204"/>
                </a:lnTo>
                <a:lnTo>
                  <a:pt x="50" y="200"/>
                </a:lnTo>
                <a:lnTo>
                  <a:pt x="48" y="197"/>
                </a:lnTo>
                <a:lnTo>
                  <a:pt x="46" y="194"/>
                </a:lnTo>
                <a:lnTo>
                  <a:pt x="43" y="191"/>
                </a:lnTo>
                <a:lnTo>
                  <a:pt x="42" y="188"/>
                </a:lnTo>
                <a:lnTo>
                  <a:pt x="40" y="185"/>
                </a:lnTo>
                <a:lnTo>
                  <a:pt x="39" y="182"/>
                </a:lnTo>
                <a:lnTo>
                  <a:pt x="37" y="178"/>
                </a:lnTo>
                <a:lnTo>
                  <a:pt x="36" y="175"/>
                </a:lnTo>
                <a:lnTo>
                  <a:pt x="35" y="171"/>
                </a:lnTo>
                <a:lnTo>
                  <a:pt x="34" y="168"/>
                </a:lnTo>
                <a:lnTo>
                  <a:pt x="32" y="164"/>
                </a:lnTo>
                <a:lnTo>
                  <a:pt x="32" y="160"/>
                </a:lnTo>
                <a:lnTo>
                  <a:pt x="31" y="157"/>
                </a:lnTo>
                <a:lnTo>
                  <a:pt x="30" y="153"/>
                </a:lnTo>
                <a:lnTo>
                  <a:pt x="29" y="149"/>
                </a:lnTo>
                <a:lnTo>
                  <a:pt x="29" y="145"/>
                </a:lnTo>
                <a:lnTo>
                  <a:pt x="28" y="142"/>
                </a:lnTo>
                <a:lnTo>
                  <a:pt x="28" y="138"/>
                </a:lnTo>
                <a:lnTo>
                  <a:pt x="27" y="134"/>
                </a:lnTo>
                <a:lnTo>
                  <a:pt x="27" y="130"/>
                </a:lnTo>
                <a:lnTo>
                  <a:pt x="26" y="126"/>
                </a:lnTo>
                <a:lnTo>
                  <a:pt x="26" y="123"/>
                </a:lnTo>
                <a:lnTo>
                  <a:pt x="26" y="119"/>
                </a:lnTo>
                <a:lnTo>
                  <a:pt x="25" y="114"/>
                </a:lnTo>
                <a:lnTo>
                  <a:pt x="24" y="110"/>
                </a:lnTo>
                <a:lnTo>
                  <a:pt x="24" y="106"/>
                </a:lnTo>
                <a:lnTo>
                  <a:pt x="23" y="103"/>
                </a:lnTo>
                <a:lnTo>
                  <a:pt x="23" y="99"/>
                </a:lnTo>
                <a:lnTo>
                  <a:pt x="22" y="95"/>
                </a:lnTo>
                <a:lnTo>
                  <a:pt x="22" y="91"/>
                </a:lnTo>
                <a:lnTo>
                  <a:pt x="21" y="87"/>
                </a:lnTo>
                <a:lnTo>
                  <a:pt x="20" y="84"/>
                </a:lnTo>
                <a:lnTo>
                  <a:pt x="20" y="80"/>
                </a:lnTo>
                <a:lnTo>
                  <a:pt x="19" y="76"/>
                </a:lnTo>
                <a:lnTo>
                  <a:pt x="18" y="72"/>
                </a:lnTo>
                <a:lnTo>
                  <a:pt x="18" y="69"/>
                </a:lnTo>
                <a:lnTo>
                  <a:pt x="17" y="65"/>
                </a:lnTo>
                <a:lnTo>
                  <a:pt x="16" y="61"/>
                </a:lnTo>
                <a:lnTo>
                  <a:pt x="15" y="58"/>
                </a:lnTo>
                <a:lnTo>
                  <a:pt x="15" y="54"/>
                </a:lnTo>
                <a:lnTo>
                  <a:pt x="14" y="50"/>
                </a:lnTo>
                <a:lnTo>
                  <a:pt x="13" y="47"/>
                </a:lnTo>
                <a:lnTo>
                  <a:pt x="12" y="43"/>
                </a:lnTo>
                <a:lnTo>
                  <a:pt x="11" y="39"/>
                </a:lnTo>
                <a:lnTo>
                  <a:pt x="10" y="36"/>
                </a:lnTo>
                <a:lnTo>
                  <a:pt x="9" y="32"/>
                </a:lnTo>
                <a:lnTo>
                  <a:pt x="8" y="29"/>
                </a:lnTo>
                <a:lnTo>
                  <a:pt x="7" y="25"/>
                </a:lnTo>
                <a:lnTo>
                  <a:pt x="6" y="21"/>
                </a:lnTo>
                <a:lnTo>
                  <a:pt x="5" y="18"/>
                </a:lnTo>
                <a:lnTo>
                  <a:pt x="4" y="14"/>
                </a:lnTo>
                <a:lnTo>
                  <a:pt x="3" y="10"/>
                </a:lnTo>
                <a:lnTo>
                  <a:pt x="2" y="7"/>
                </a:lnTo>
                <a:lnTo>
                  <a:pt x="1" y="3"/>
                </a:lnTo>
                <a:lnTo>
                  <a:pt x="0" y="0"/>
                </a:lnTo>
                <a:lnTo>
                  <a:pt x="0" y="0"/>
                </a:lnTo>
              </a:path>
            </a:pathLst>
          </a:custGeom>
          <a:noFill/>
          <a:ln w="0">
            <a:solidFill>
              <a:srgbClr val="0000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9" name="Freeform 50">
            <a:extLst>
              <a:ext uri="{FF2B5EF4-FFF2-40B4-BE49-F238E27FC236}">
                <a16:creationId xmlns="" xmlns:a16="http://schemas.microsoft.com/office/drawing/2014/main" id="{2883C271-935D-914D-AC24-67D7A19DCA6D}"/>
              </a:ext>
            </a:extLst>
          </p:cNvPr>
          <p:cNvSpPr>
            <a:spLocks/>
          </p:cNvSpPr>
          <p:nvPr/>
        </p:nvSpPr>
        <p:spPr bwMode="auto">
          <a:xfrm>
            <a:off x="203229" y="1223777"/>
            <a:ext cx="2996866" cy="1897692"/>
          </a:xfrm>
          <a:custGeom>
            <a:avLst/>
            <a:gdLst>
              <a:gd name="T0" fmla="*/ 328 w 328"/>
              <a:gd name="T1" fmla="*/ 0 h 208"/>
              <a:gd name="T2" fmla="*/ 157 w 328"/>
              <a:gd name="T3" fmla="*/ 44 h 208"/>
              <a:gd name="T4" fmla="*/ 92 w 328"/>
              <a:gd name="T5" fmla="*/ 68 h 208"/>
              <a:gd name="T6" fmla="*/ 74 w 328"/>
              <a:gd name="T7" fmla="*/ 71 h 208"/>
              <a:gd name="T8" fmla="*/ 0 w 328"/>
              <a:gd name="T9" fmla="*/ 208 h 208"/>
            </a:gdLst>
            <a:ahLst/>
            <a:cxnLst>
              <a:cxn ang="0">
                <a:pos x="T0" y="T1"/>
              </a:cxn>
              <a:cxn ang="0">
                <a:pos x="T2" y="T3"/>
              </a:cxn>
              <a:cxn ang="0">
                <a:pos x="T4" y="T5"/>
              </a:cxn>
              <a:cxn ang="0">
                <a:pos x="T6" y="T7"/>
              </a:cxn>
              <a:cxn ang="0">
                <a:pos x="T8" y="T9"/>
              </a:cxn>
            </a:cxnLst>
            <a:rect l="0" t="0" r="r" b="b"/>
            <a:pathLst>
              <a:path w="328" h="208">
                <a:moveTo>
                  <a:pt x="328" y="0"/>
                </a:moveTo>
                <a:lnTo>
                  <a:pt x="157" y="44"/>
                </a:lnTo>
                <a:lnTo>
                  <a:pt x="92" y="68"/>
                </a:lnTo>
                <a:lnTo>
                  <a:pt x="74" y="71"/>
                </a:lnTo>
                <a:lnTo>
                  <a:pt x="0" y="208"/>
                </a:lnTo>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0" name="Freeform 51">
            <a:extLst>
              <a:ext uri="{FF2B5EF4-FFF2-40B4-BE49-F238E27FC236}">
                <a16:creationId xmlns="" xmlns:a16="http://schemas.microsoft.com/office/drawing/2014/main" id="{F24E9460-17A9-A544-BD15-3D8083FC89A4}"/>
              </a:ext>
            </a:extLst>
          </p:cNvPr>
          <p:cNvSpPr>
            <a:spLocks/>
          </p:cNvSpPr>
          <p:nvPr/>
        </p:nvSpPr>
        <p:spPr bwMode="auto">
          <a:xfrm>
            <a:off x="3300313" y="3650042"/>
            <a:ext cx="310355" cy="438053"/>
          </a:xfrm>
          <a:custGeom>
            <a:avLst/>
            <a:gdLst>
              <a:gd name="T0" fmla="*/ 0 w 192"/>
              <a:gd name="T1" fmla="*/ 57 h 271"/>
              <a:gd name="T2" fmla="*/ 0 w 192"/>
              <a:gd name="T3" fmla="*/ 74 h 271"/>
              <a:gd name="T4" fmla="*/ 11 w 192"/>
              <a:gd name="T5" fmla="*/ 102 h 271"/>
              <a:gd name="T6" fmla="*/ 34 w 192"/>
              <a:gd name="T7" fmla="*/ 124 h 271"/>
              <a:gd name="T8" fmla="*/ 56 w 192"/>
              <a:gd name="T9" fmla="*/ 141 h 271"/>
              <a:gd name="T10" fmla="*/ 90 w 192"/>
              <a:gd name="T11" fmla="*/ 169 h 271"/>
              <a:gd name="T12" fmla="*/ 113 w 192"/>
              <a:gd name="T13" fmla="*/ 203 h 271"/>
              <a:gd name="T14" fmla="*/ 118 w 192"/>
              <a:gd name="T15" fmla="*/ 226 h 271"/>
              <a:gd name="T16" fmla="*/ 130 w 192"/>
              <a:gd name="T17" fmla="*/ 248 h 271"/>
              <a:gd name="T18" fmla="*/ 158 w 192"/>
              <a:gd name="T19" fmla="*/ 265 h 271"/>
              <a:gd name="T20" fmla="*/ 169 w 192"/>
              <a:gd name="T21" fmla="*/ 271 h 271"/>
              <a:gd name="T22" fmla="*/ 175 w 192"/>
              <a:gd name="T23" fmla="*/ 265 h 271"/>
              <a:gd name="T24" fmla="*/ 186 w 192"/>
              <a:gd name="T25" fmla="*/ 220 h 271"/>
              <a:gd name="T26" fmla="*/ 192 w 192"/>
              <a:gd name="T27" fmla="*/ 169 h 271"/>
              <a:gd name="T28" fmla="*/ 192 w 192"/>
              <a:gd name="T29" fmla="*/ 113 h 271"/>
              <a:gd name="T30" fmla="*/ 175 w 192"/>
              <a:gd name="T31" fmla="*/ 68 h 271"/>
              <a:gd name="T32" fmla="*/ 164 w 192"/>
              <a:gd name="T33" fmla="*/ 40 h 271"/>
              <a:gd name="T34" fmla="*/ 152 w 192"/>
              <a:gd name="T35" fmla="*/ 17 h 271"/>
              <a:gd name="T36" fmla="*/ 135 w 192"/>
              <a:gd name="T37" fmla="*/ 0 h 271"/>
              <a:gd name="T38" fmla="*/ 124 w 192"/>
              <a:gd name="T39" fmla="*/ 6 h 271"/>
              <a:gd name="T40" fmla="*/ 118 w 192"/>
              <a:gd name="T41" fmla="*/ 28 h 271"/>
              <a:gd name="T42" fmla="*/ 113 w 192"/>
              <a:gd name="T43" fmla="*/ 62 h 271"/>
              <a:gd name="T44" fmla="*/ 107 w 192"/>
              <a:gd name="T45" fmla="*/ 74 h 271"/>
              <a:gd name="T46" fmla="*/ 96 w 192"/>
              <a:gd name="T47" fmla="*/ 85 h 271"/>
              <a:gd name="T48" fmla="*/ 73 w 192"/>
              <a:gd name="T49" fmla="*/ 85 h 271"/>
              <a:gd name="T50" fmla="*/ 51 w 192"/>
              <a:gd name="T51" fmla="*/ 74 h 271"/>
              <a:gd name="T52" fmla="*/ 34 w 192"/>
              <a:gd name="T53" fmla="*/ 62 h 271"/>
              <a:gd name="T54" fmla="*/ 17 w 192"/>
              <a:gd name="T55" fmla="*/ 57 h 271"/>
              <a:gd name="T56" fmla="*/ 0 w 192"/>
              <a:gd name="T57" fmla="*/ 5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271">
                <a:moveTo>
                  <a:pt x="0" y="57"/>
                </a:moveTo>
                <a:lnTo>
                  <a:pt x="0" y="74"/>
                </a:lnTo>
                <a:lnTo>
                  <a:pt x="11" y="102"/>
                </a:lnTo>
                <a:lnTo>
                  <a:pt x="34" y="124"/>
                </a:lnTo>
                <a:lnTo>
                  <a:pt x="56" y="141"/>
                </a:lnTo>
                <a:lnTo>
                  <a:pt x="90" y="169"/>
                </a:lnTo>
                <a:lnTo>
                  <a:pt x="113" y="203"/>
                </a:lnTo>
                <a:lnTo>
                  <a:pt x="118" y="226"/>
                </a:lnTo>
                <a:lnTo>
                  <a:pt x="130" y="248"/>
                </a:lnTo>
                <a:lnTo>
                  <a:pt x="158" y="265"/>
                </a:lnTo>
                <a:lnTo>
                  <a:pt x="169" y="271"/>
                </a:lnTo>
                <a:lnTo>
                  <a:pt x="175" y="265"/>
                </a:lnTo>
                <a:lnTo>
                  <a:pt x="186" y="220"/>
                </a:lnTo>
                <a:lnTo>
                  <a:pt x="192" y="169"/>
                </a:lnTo>
                <a:lnTo>
                  <a:pt x="192" y="113"/>
                </a:lnTo>
                <a:lnTo>
                  <a:pt x="175" y="68"/>
                </a:lnTo>
                <a:lnTo>
                  <a:pt x="164" y="40"/>
                </a:lnTo>
                <a:lnTo>
                  <a:pt x="152" y="17"/>
                </a:lnTo>
                <a:lnTo>
                  <a:pt x="135" y="0"/>
                </a:lnTo>
                <a:lnTo>
                  <a:pt x="124" y="6"/>
                </a:lnTo>
                <a:lnTo>
                  <a:pt x="118" y="28"/>
                </a:lnTo>
                <a:lnTo>
                  <a:pt x="113" y="62"/>
                </a:lnTo>
                <a:lnTo>
                  <a:pt x="107" y="74"/>
                </a:lnTo>
                <a:lnTo>
                  <a:pt x="96" y="85"/>
                </a:lnTo>
                <a:lnTo>
                  <a:pt x="73" y="85"/>
                </a:lnTo>
                <a:lnTo>
                  <a:pt x="51" y="74"/>
                </a:lnTo>
                <a:lnTo>
                  <a:pt x="34" y="62"/>
                </a:lnTo>
                <a:lnTo>
                  <a:pt x="17" y="57"/>
                </a:lnTo>
                <a:lnTo>
                  <a:pt x="0" y="57"/>
                </a:lnTo>
                <a:close/>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 name="Freeform 52">
            <a:extLst>
              <a:ext uri="{FF2B5EF4-FFF2-40B4-BE49-F238E27FC236}">
                <a16:creationId xmlns="" xmlns:a16="http://schemas.microsoft.com/office/drawing/2014/main" id="{EDDCB255-380B-C04E-AA4F-A3B9A6C6D6F7}"/>
              </a:ext>
            </a:extLst>
          </p:cNvPr>
          <p:cNvSpPr>
            <a:spLocks/>
          </p:cNvSpPr>
          <p:nvPr/>
        </p:nvSpPr>
        <p:spPr bwMode="auto">
          <a:xfrm>
            <a:off x="3180697" y="3211989"/>
            <a:ext cx="337834" cy="575450"/>
          </a:xfrm>
          <a:custGeom>
            <a:avLst/>
            <a:gdLst>
              <a:gd name="T0" fmla="*/ 209 w 209"/>
              <a:gd name="T1" fmla="*/ 271 h 356"/>
              <a:gd name="T2" fmla="*/ 187 w 209"/>
              <a:gd name="T3" fmla="*/ 220 h 356"/>
              <a:gd name="T4" fmla="*/ 153 w 209"/>
              <a:gd name="T5" fmla="*/ 153 h 356"/>
              <a:gd name="T6" fmla="*/ 125 w 209"/>
              <a:gd name="T7" fmla="*/ 108 h 356"/>
              <a:gd name="T8" fmla="*/ 96 w 209"/>
              <a:gd name="T9" fmla="*/ 68 h 356"/>
              <a:gd name="T10" fmla="*/ 57 w 209"/>
              <a:gd name="T11" fmla="*/ 29 h 356"/>
              <a:gd name="T12" fmla="*/ 29 w 209"/>
              <a:gd name="T13" fmla="*/ 0 h 356"/>
              <a:gd name="T14" fmla="*/ 12 w 209"/>
              <a:gd name="T15" fmla="*/ 0 h 356"/>
              <a:gd name="T16" fmla="*/ 0 w 209"/>
              <a:gd name="T17" fmla="*/ 12 h 356"/>
              <a:gd name="T18" fmla="*/ 0 w 209"/>
              <a:gd name="T19" fmla="*/ 62 h 356"/>
              <a:gd name="T20" fmla="*/ 12 w 209"/>
              <a:gd name="T21" fmla="*/ 130 h 356"/>
              <a:gd name="T22" fmla="*/ 23 w 209"/>
              <a:gd name="T23" fmla="*/ 187 h 356"/>
              <a:gd name="T24" fmla="*/ 40 w 209"/>
              <a:gd name="T25" fmla="*/ 237 h 356"/>
              <a:gd name="T26" fmla="*/ 68 w 209"/>
              <a:gd name="T27" fmla="*/ 305 h 356"/>
              <a:gd name="T28" fmla="*/ 74 w 209"/>
              <a:gd name="T29" fmla="*/ 328 h 356"/>
              <a:gd name="T30" fmla="*/ 91 w 209"/>
              <a:gd name="T31" fmla="*/ 328 h 356"/>
              <a:gd name="T32" fmla="*/ 108 w 209"/>
              <a:gd name="T33" fmla="*/ 333 h 356"/>
              <a:gd name="T34" fmla="*/ 125 w 209"/>
              <a:gd name="T35" fmla="*/ 345 h 356"/>
              <a:gd name="T36" fmla="*/ 147 w 209"/>
              <a:gd name="T37" fmla="*/ 356 h 356"/>
              <a:gd name="T38" fmla="*/ 170 w 209"/>
              <a:gd name="T39" fmla="*/ 356 h 356"/>
              <a:gd name="T40" fmla="*/ 181 w 209"/>
              <a:gd name="T41" fmla="*/ 345 h 356"/>
              <a:gd name="T42" fmla="*/ 187 w 209"/>
              <a:gd name="T43" fmla="*/ 333 h 356"/>
              <a:gd name="T44" fmla="*/ 192 w 209"/>
              <a:gd name="T45" fmla="*/ 299 h 356"/>
              <a:gd name="T46" fmla="*/ 198 w 209"/>
              <a:gd name="T47" fmla="*/ 277 h 356"/>
              <a:gd name="T48" fmla="*/ 209 w 209"/>
              <a:gd name="T49" fmla="*/ 271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9" h="356">
                <a:moveTo>
                  <a:pt x="209" y="271"/>
                </a:moveTo>
                <a:lnTo>
                  <a:pt x="187" y="220"/>
                </a:lnTo>
                <a:lnTo>
                  <a:pt x="153" y="153"/>
                </a:lnTo>
                <a:lnTo>
                  <a:pt x="125" y="108"/>
                </a:lnTo>
                <a:lnTo>
                  <a:pt x="96" y="68"/>
                </a:lnTo>
                <a:lnTo>
                  <a:pt x="57" y="29"/>
                </a:lnTo>
                <a:lnTo>
                  <a:pt x="29" y="0"/>
                </a:lnTo>
                <a:lnTo>
                  <a:pt x="12" y="0"/>
                </a:lnTo>
                <a:lnTo>
                  <a:pt x="0" y="12"/>
                </a:lnTo>
                <a:lnTo>
                  <a:pt x="0" y="62"/>
                </a:lnTo>
                <a:lnTo>
                  <a:pt x="12" y="130"/>
                </a:lnTo>
                <a:lnTo>
                  <a:pt x="23" y="187"/>
                </a:lnTo>
                <a:lnTo>
                  <a:pt x="40" y="237"/>
                </a:lnTo>
                <a:lnTo>
                  <a:pt x="68" y="305"/>
                </a:lnTo>
                <a:lnTo>
                  <a:pt x="74" y="328"/>
                </a:lnTo>
                <a:lnTo>
                  <a:pt x="91" y="328"/>
                </a:lnTo>
                <a:lnTo>
                  <a:pt x="108" y="333"/>
                </a:lnTo>
                <a:lnTo>
                  <a:pt x="125" y="345"/>
                </a:lnTo>
                <a:lnTo>
                  <a:pt x="147" y="356"/>
                </a:lnTo>
                <a:lnTo>
                  <a:pt x="170" y="356"/>
                </a:lnTo>
                <a:lnTo>
                  <a:pt x="181" y="345"/>
                </a:lnTo>
                <a:lnTo>
                  <a:pt x="187" y="333"/>
                </a:lnTo>
                <a:lnTo>
                  <a:pt x="192" y="299"/>
                </a:lnTo>
                <a:lnTo>
                  <a:pt x="198" y="277"/>
                </a:lnTo>
                <a:lnTo>
                  <a:pt x="209" y="271"/>
                </a:lnTo>
                <a:close/>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2" name="Freeform 53">
            <a:extLst>
              <a:ext uri="{FF2B5EF4-FFF2-40B4-BE49-F238E27FC236}">
                <a16:creationId xmlns="" xmlns:a16="http://schemas.microsoft.com/office/drawing/2014/main" id="{29062913-8B82-A14D-9611-F599106B3EF9}"/>
              </a:ext>
            </a:extLst>
          </p:cNvPr>
          <p:cNvSpPr>
            <a:spLocks/>
          </p:cNvSpPr>
          <p:nvPr/>
        </p:nvSpPr>
        <p:spPr bwMode="auto">
          <a:xfrm>
            <a:off x="3200094" y="4042835"/>
            <a:ext cx="310355" cy="337834"/>
          </a:xfrm>
          <a:custGeom>
            <a:avLst/>
            <a:gdLst>
              <a:gd name="T0" fmla="*/ 101 w 192"/>
              <a:gd name="T1" fmla="*/ 209 h 209"/>
              <a:gd name="T2" fmla="*/ 124 w 192"/>
              <a:gd name="T3" fmla="*/ 186 h 209"/>
              <a:gd name="T4" fmla="*/ 141 w 192"/>
              <a:gd name="T5" fmla="*/ 169 h 209"/>
              <a:gd name="T6" fmla="*/ 147 w 192"/>
              <a:gd name="T7" fmla="*/ 158 h 209"/>
              <a:gd name="T8" fmla="*/ 169 w 192"/>
              <a:gd name="T9" fmla="*/ 107 h 209"/>
              <a:gd name="T10" fmla="*/ 192 w 192"/>
              <a:gd name="T11" fmla="*/ 39 h 209"/>
              <a:gd name="T12" fmla="*/ 192 w 192"/>
              <a:gd name="T13" fmla="*/ 17 h 209"/>
              <a:gd name="T14" fmla="*/ 180 w 192"/>
              <a:gd name="T15" fmla="*/ 5 h 209"/>
              <a:gd name="T16" fmla="*/ 169 w 192"/>
              <a:gd name="T17" fmla="*/ 0 h 209"/>
              <a:gd name="T18" fmla="*/ 158 w 192"/>
              <a:gd name="T19" fmla="*/ 5 h 209"/>
              <a:gd name="T20" fmla="*/ 141 w 192"/>
              <a:gd name="T21" fmla="*/ 28 h 209"/>
              <a:gd name="T22" fmla="*/ 130 w 192"/>
              <a:gd name="T23" fmla="*/ 45 h 209"/>
              <a:gd name="T24" fmla="*/ 107 w 192"/>
              <a:gd name="T25" fmla="*/ 62 h 209"/>
              <a:gd name="T26" fmla="*/ 84 w 192"/>
              <a:gd name="T27" fmla="*/ 73 h 209"/>
              <a:gd name="T28" fmla="*/ 51 w 192"/>
              <a:gd name="T29" fmla="*/ 90 h 209"/>
              <a:gd name="T30" fmla="*/ 28 w 192"/>
              <a:gd name="T31" fmla="*/ 90 h 209"/>
              <a:gd name="T32" fmla="*/ 17 w 192"/>
              <a:gd name="T33" fmla="*/ 107 h 209"/>
              <a:gd name="T34" fmla="*/ 0 w 192"/>
              <a:gd name="T35" fmla="*/ 130 h 209"/>
              <a:gd name="T36" fmla="*/ 5 w 192"/>
              <a:gd name="T37" fmla="*/ 135 h 209"/>
              <a:gd name="T38" fmla="*/ 22 w 192"/>
              <a:gd name="T39" fmla="*/ 141 h 209"/>
              <a:gd name="T40" fmla="*/ 62 w 192"/>
              <a:gd name="T41" fmla="*/ 135 h 209"/>
              <a:gd name="T42" fmla="*/ 79 w 192"/>
              <a:gd name="T43" fmla="*/ 130 h 209"/>
              <a:gd name="T44" fmla="*/ 90 w 192"/>
              <a:gd name="T45" fmla="*/ 135 h 209"/>
              <a:gd name="T46" fmla="*/ 96 w 192"/>
              <a:gd name="T47" fmla="*/ 147 h 209"/>
              <a:gd name="T48" fmla="*/ 96 w 192"/>
              <a:gd name="T49" fmla="*/ 180 h 209"/>
              <a:gd name="T50" fmla="*/ 96 w 192"/>
              <a:gd name="T51" fmla="*/ 197 h 209"/>
              <a:gd name="T52" fmla="*/ 101 w 192"/>
              <a:gd name="T53"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2" h="209">
                <a:moveTo>
                  <a:pt x="101" y="209"/>
                </a:moveTo>
                <a:lnTo>
                  <a:pt x="124" y="186"/>
                </a:lnTo>
                <a:lnTo>
                  <a:pt x="141" y="169"/>
                </a:lnTo>
                <a:lnTo>
                  <a:pt x="147" y="158"/>
                </a:lnTo>
                <a:lnTo>
                  <a:pt x="169" y="107"/>
                </a:lnTo>
                <a:lnTo>
                  <a:pt x="192" y="39"/>
                </a:lnTo>
                <a:lnTo>
                  <a:pt x="192" y="17"/>
                </a:lnTo>
                <a:lnTo>
                  <a:pt x="180" y="5"/>
                </a:lnTo>
                <a:lnTo>
                  <a:pt x="169" y="0"/>
                </a:lnTo>
                <a:lnTo>
                  <a:pt x="158" y="5"/>
                </a:lnTo>
                <a:lnTo>
                  <a:pt x="141" y="28"/>
                </a:lnTo>
                <a:lnTo>
                  <a:pt x="130" y="45"/>
                </a:lnTo>
                <a:lnTo>
                  <a:pt x="107" y="62"/>
                </a:lnTo>
                <a:lnTo>
                  <a:pt x="84" y="73"/>
                </a:lnTo>
                <a:lnTo>
                  <a:pt x="51" y="90"/>
                </a:lnTo>
                <a:lnTo>
                  <a:pt x="28" y="90"/>
                </a:lnTo>
                <a:lnTo>
                  <a:pt x="17" y="107"/>
                </a:lnTo>
                <a:lnTo>
                  <a:pt x="0" y="130"/>
                </a:lnTo>
                <a:lnTo>
                  <a:pt x="5" y="135"/>
                </a:lnTo>
                <a:lnTo>
                  <a:pt x="22" y="141"/>
                </a:lnTo>
                <a:lnTo>
                  <a:pt x="62" y="135"/>
                </a:lnTo>
                <a:lnTo>
                  <a:pt x="79" y="130"/>
                </a:lnTo>
                <a:lnTo>
                  <a:pt x="90" y="135"/>
                </a:lnTo>
                <a:lnTo>
                  <a:pt x="96" y="147"/>
                </a:lnTo>
                <a:lnTo>
                  <a:pt x="96" y="180"/>
                </a:lnTo>
                <a:lnTo>
                  <a:pt x="96" y="197"/>
                </a:lnTo>
                <a:lnTo>
                  <a:pt x="101" y="209"/>
                </a:lnTo>
                <a:close/>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3" name="Freeform 54">
            <a:extLst>
              <a:ext uri="{FF2B5EF4-FFF2-40B4-BE49-F238E27FC236}">
                <a16:creationId xmlns="" xmlns:a16="http://schemas.microsoft.com/office/drawing/2014/main" id="{BAA6E8C4-B266-2E49-AB3F-C55D9A4E0A83}"/>
              </a:ext>
            </a:extLst>
          </p:cNvPr>
          <p:cNvSpPr>
            <a:spLocks/>
          </p:cNvSpPr>
          <p:nvPr/>
        </p:nvSpPr>
        <p:spPr bwMode="auto">
          <a:xfrm>
            <a:off x="2925301" y="4252971"/>
            <a:ext cx="438053" cy="446135"/>
          </a:xfrm>
          <a:custGeom>
            <a:avLst/>
            <a:gdLst>
              <a:gd name="T0" fmla="*/ 170 w 271"/>
              <a:gd name="T1" fmla="*/ 0 h 276"/>
              <a:gd name="T2" fmla="*/ 124 w 271"/>
              <a:gd name="T3" fmla="*/ 50 h 276"/>
              <a:gd name="T4" fmla="*/ 102 w 271"/>
              <a:gd name="T5" fmla="*/ 79 h 276"/>
              <a:gd name="T6" fmla="*/ 40 w 271"/>
              <a:gd name="T7" fmla="*/ 152 h 276"/>
              <a:gd name="T8" fmla="*/ 17 w 271"/>
              <a:gd name="T9" fmla="*/ 208 h 276"/>
              <a:gd name="T10" fmla="*/ 0 w 271"/>
              <a:gd name="T11" fmla="*/ 237 h 276"/>
              <a:gd name="T12" fmla="*/ 0 w 271"/>
              <a:gd name="T13" fmla="*/ 253 h 276"/>
              <a:gd name="T14" fmla="*/ 11 w 271"/>
              <a:gd name="T15" fmla="*/ 265 h 276"/>
              <a:gd name="T16" fmla="*/ 17 w 271"/>
              <a:gd name="T17" fmla="*/ 270 h 276"/>
              <a:gd name="T18" fmla="*/ 34 w 271"/>
              <a:gd name="T19" fmla="*/ 276 h 276"/>
              <a:gd name="T20" fmla="*/ 57 w 271"/>
              <a:gd name="T21" fmla="*/ 265 h 276"/>
              <a:gd name="T22" fmla="*/ 102 w 271"/>
              <a:gd name="T23" fmla="*/ 242 h 276"/>
              <a:gd name="T24" fmla="*/ 124 w 271"/>
              <a:gd name="T25" fmla="*/ 225 h 276"/>
              <a:gd name="T26" fmla="*/ 153 w 271"/>
              <a:gd name="T27" fmla="*/ 197 h 276"/>
              <a:gd name="T28" fmla="*/ 187 w 271"/>
              <a:gd name="T29" fmla="*/ 163 h 276"/>
              <a:gd name="T30" fmla="*/ 271 w 271"/>
              <a:gd name="T31" fmla="*/ 79 h 276"/>
              <a:gd name="T32" fmla="*/ 266 w 271"/>
              <a:gd name="T33" fmla="*/ 67 h 276"/>
              <a:gd name="T34" fmla="*/ 266 w 271"/>
              <a:gd name="T35" fmla="*/ 50 h 276"/>
              <a:gd name="T36" fmla="*/ 266 w 271"/>
              <a:gd name="T37" fmla="*/ 17 h 276"/>
              <a:gd name="T38" fmla="*/ 260 w 271"/>
              <a:gd name="T39" fmla="*/ 5 h 276"/>
              <a:gd name="T40" fmla="*/ 249 w 271"/>
              <a:gd name="T41" fmla="*/ 0 h 276"/>
              <a:gd name="T42" fmla="*/ 232 w 271"/>
              <a:gd name="T43" fmla="*/ 5 h 276"/>
              <a:gd name="T44" fmla="*/ 192 w 271"/>
              <a:gd name="T45" fmla="*/ 11 h 276"/>
              <a:gd name="T46" fmla="*/ 175 w 271"/>
              <a:gd name="T47" fmla="*/ 5 h 276"/>
              <a:gd name="T48" fmla="*/ 170 w 271"/>
              <a:gd name="T49"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1" h="276">
                <a:moveTo>
                  <a:pt x="170" y="0"/>
                </a:moveTo>
                <a:lnTo>
                  <a:pt x="124" y="50"/>
                </a:lnTo>
                <a:lnTo>
                  <a:pt x="102" y="79"/>
                </a:lnTo>
                <a:lnTo>
                  <a:pt x="40" y="152"/>
                </a:lnTo>
                <a:lnTo>
                  <a:pt x="17" y="208"/>
                </a:lnTo>
                <a:lnTo>
                  <a:pt x="0" y="237"/>
                </a:lnTo>
                <a:lnTo>
                  <a:pt x="0" y="253"/>
                </a:lnTo>
                <a:lnTo>
                  <a:pt x="11" y="265"/>
                </a:lnTo>
                <a:lnTo>
                  <a:pt x="17" y="270"/>
                </a:lnTo>
                <a:lnTo>
                  <a:pt x="34" y="276"/>
                </a:lnTo>
                <a:lnTo>
                  <a:pt x="57" y="265"/>
                </a:lnTo>
                <a:lnTo>
                  <a:pt x="102" y="242"/>
                </a:lnTo>
                <a:lnTo>
                  <a:pt x="124" y="225"/>
                </a:lnTo>
                <a:lnTo>
                  <a:pt x="153" y="197"/>
                </a:lnTo>
                <a:lnTo>
                  <a:pt x="187" y="163"/>
                </a:lnTo>
                <a:lnTo>
                  <a:pt x="271" y="79"/>
                </a:lnTo>
                <a:lnTo>
                  <a:pt x="266" y="67"/>
                </a:lnTo>
                <a:lnTo>
                  <a:pt x="266" y="50"/>
                </a:lnTo>
                <a:lnTo>
                  <a:pt x="266" y="17"/>
                </a:lnTo>
                <a:lnTo>
                  <a:pt x="260" y="5"/>
                </a:lnTo>
                <a:lnTo>
                  <a:pt x="249" y="0"/>
                </a:lnTo>
                <a:lnTo>
                  <a:pt x="232" y="5"/>
                </a:lnTo>
                <a:lnTo>
                  <a:pt x="192" y="11"/>
                </a:lnTo>
                <a:lnTo>
                  <a:pt x="175" y="5"/>
                </a:lnTo>
                <a:lnTo>
                  <a:pt x="170" y="0"/>
                </a:lnTo>
                <a:close/>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4" name="Freeform 55">
            <a:extLst>
              <a:ext uri="{FF2B5EF4-FFF2-40B4-BE49-F238E27FC236}">
                <a16:creationId xmlns="" xmlns:a16="http://schemas.microsoft.com/office/drawing/2014/main" id="{96011605-57EE-E048-99C1-3C03AB776132}"/>
              </a:ext>
            </a:extLst>
          </p:cNvPr>
          <p:cNvSpPr>
            <a:spLocks/>
          </p:cNvSpPr>
          <p:nvPr/>
        </p:nvSpPr>
        <p:spPr bwMode="auto">
          <a:xfrm>
            <a:off x="2139715" y="3687220"/>
            <a:ext cx="392793" cy="282876"/>
          </a:xfrm>
          <a:custGeom>
            <a:avLst/>
            <a:gdLst>
              <a:gd name="T0" fmla="*/ 40 w 243"/>
              <a:gd name="T1" fmla="*/ 5 h 175"/>
              <a:gd name="T2" fmla="*/ 17 w 243"/>
              <a:gd name="T3" fmla="*/ 56 h 175"/>
              <a:gd name="T4" fmla="*/ 6 w 243"/>
              <a:gd name="T5" fmla="*/ 79 h 175"/>
              <a:gd name="T6" fmla="*/ 0 w 243"/>
              <a:gd name="T7" fmla="*/ 101 h 175"/>
              <a:gd name="T8" fmla="*/ 0 w 243"/>
              <a:gd name="T9" fmla="*/ 130 h 175"/>
              <a:gd name="T10" fmla="*/ 17 w 243"/>
              <a:gd name="T11" fmla="*/ 130 h 175"/>
              <a:gd name="T12" fmla="*/ 11 w 243"/>
              <a:gd name="T13" fmla="*/ 107 h 175"/>
              <a:gd name="T14" fmla="*/ 17 w 243"/>
              <a:gd name="T15" fmla="*/ 130 h 175"/>
              <a:gd name="T16" fmla="*/ 28 w 243"/>
              <a:gd name="T17" fmla="*/ 146 h 175"/>
              <a:gd name="T18" fmla="*/ 51 w 243"/>
              <a:gd name="T19" fmla="*/ 163 h 175"/>
              <a:gd name="T20" fmla="*/ 68 w 243"/>
              <a:gd name="T21" fmla="*/ 163 h 175"/>
              <a:gd name="T22" fmla="*/ 96 w 243"/>
              <a:gd name="T23" fmla="*/ 146 h 175"/>
              <a:gd name="T24" fmla="*/ 113 w 243"/>
              <a:gd name="T25" fmla="*/ 141 h 175"/>
              <a:gd name="T26" fmla="*/ 113 w 243"/>
              <a:gd name="T27" fmla="*/ 124 h 175"/>
              <a:gd name="T28" fmla="*/ 113 w 243"/>
              <a:gd name="T29" fmla="*/ 101 h 175"/>
              <a:gd name="T30" fmla="*/ 113 w 243"/>
              <a:gd name="T31" fmla="*/ 124 h 175"/>
              <a:gd name="T32" fmla="*/ 113 w 243"/>
              <a:gd name="T33" fmla="*/ 141 h 175"/>
              <a:gd name="T34" fmla="*/ 147 w 243"/>
              <a:gd name="T35" fmla="*/ 169 h 175"/>
              <a:gd name="T36" fmla="*/ 158 w 243"/>
              <a:gd name="T37" fmla="*/ 175 h 175"/>
              <a:gd name="T38" fmla="*/ 170 w 243"/>
              <a:gd name="T39" fmla="*/ 175 h 175"/>
              <a:gd name="T40" fmla="*/ 215 w 243"/>
              <a:gd name="T41" fmla="*/ 158 h 175"/>
              <a:gd name="T42" fmla="*/ 232 w 243"/>
              <a:gd name="T43" fmla="*/ 146 h 175"/>
              <a:gd name="T44" fmla="*/ 243 w 243"/>
              <a:gd name="T45" fmla="*/ 130 h 175"/>
              <a:gd name="T46" fmla="*/ 243 w 243"/>
              <a:gd name="T47" fmla="*/ 113 h 175"/>
              <a:gd name="T48" fmla="*/ 232 w 243"/>
              <a:gd name="T49" fmla="*/ 62 h 175"/>
              <a:gd name="T50" fmla="*/ 226 w 243"/>
              <a:gd name="T51" fmla="*/ 45 h 175"/>
              <a:gd name="T52" fmla="*/ 226 w 243"/>
              <a:gd name="T53" fmla="*/ 17 h 175"/>
              <a:gd name="T54" fmla="*/ 192 w 243"/>
              <a:gd name="T55" fmla="*/ 11 h 175"/>
              <a:gd name="T56" fmla="*/ 175 w 243"/>
              <a:gd name="T57" fmla="*/ 11 h 175"/>
              <a:gd name="T58" fmla="*/ 136 w 243"/>
              <a:gd name="T59" fmla="*/ 11 h 175"/>
              <a:gd name="T60" fmla="*/ 68 w 243"/>
              <a:gd name="T61" fmla="*/ 0 h 175"/>
              <a:gd name="T62" fmla="*/ 40 w 243"/>
              <a:gd name="T63" fmla="*/ 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 h="175">
                <a:moveTo>
                  <a:pt x="40" y="5"/>
                </a:moveTo>
                <a:lnTo>
                  <a:pt x="17" y="56"/>
                </a:lnTo>
                <a:lnTo>
                  <a:pt x="6" y="79"/>
                </a:lnTo>
                <a:lnTo>
                  <a:pt x="0" y="101"/>
                </a:lnTo>
                <a:lnTo>
                  <a:pt x="0" y="130"/>
                </a:lnTo>
                <a:lnTo>
                  <a:pt x="17" y="130"/>
                </a:lnTo>
                <a:lnTo>
                  <a:pt x="11" y="107"/>
                </a:lnTo>
                <a:lnTo>
                  <a:pt x="17" y="130"/>
                </a:lnTo>
                <a:lnTo>
                  <a:pt x="28" y="146"/>
                </a:lnTo>
                <a:lnTo>
                  <a:pt x="51" y="163"/>
                </a:lnTo>
                <a:lnTo>
                  <a:pt x="68" y="163"/>
                </a:lnTo>
                <a:lnTo>
                  <a:pt x="96" y="146"/>
                </a:lnTo>
                <a:lnTo>
                  <a:pt x="113" y="141"/>
                </a:lnTo>
                <a:lnTo>
                  <a:pt x="113" y="124"/>
                </a:lnTo>
                <a:lnTo>
                  <a:pt x="113" y="101"/>
                </a:lnTo>
                <a:lnTo>
                  <a:pt x="113" y="124"/>
                </a:lnTo>
                <a:lnTo>
                  <a:pt x="113" y="141"/>
                </a:lnTo>
                <a:lnTo>
                  <a:pt x="147" y="169"/>
                </a:lnTo>
                <a:lnTo>
                  <a:pt x="158" y="175"/>
                </a:lnTo>
                <a:lnTo>
                  <a:pt x="170" y="175"/>
                </a:lnTo>
                <a:lnTo>
                  <a:pt x="215" y="158"/>
                </a:lnTo>
                <a:lnTo>
                  <a:pt x="232" y="146"/>
                </a:lnTo>
                <a:lnTo>
                  <a:pt x="243" y="130"/>
                </a:lnTo>
                <a:lnTo>
                  <a:pt x="243" y="113"/>
                </a:lnTo>
                <a:lnTo>
                  <a:pt x="232" y="62"/>
                </a:lnTo>
                <a:lnTo>
                  <a:pt x="226" y="45"/>
                </a:lnTo>
                <a:lnTo>
                  <a:pt x="226" y="17"/>
                </a:lnTo>
                <a:lnTo>
                  <a:pt x="192" y="11"/>
                </a:lnTo>
                <a:lnTo>
                  <a:pt x="175" y="11"/>
                </a:lnTo>
                <a:lnTo>
                  <a:pt x="136" y="11"/>
                </a:lnTo>
                <a:lnTo>
                  <a:pt x="68" y="0"/>
                </a:lnTo>
                <a:lnTo>
                  <a:pt x="40" y="5"/>
                </a:lnTo>
                <a:close/>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5" name="Freeform 56">
            <a:extLst>
              <a:ext uri="{FF2B5EF4-FFF2-40B4-BE49-F238E27FC236}">
                <a16:creationId xmlns="" xmlns:a16="http://schemas.microsoft.com/office/drawing/2014/main" id="{A2667CA1-E9AF-E849-BCA0-74BE040985E3}"/>
              </a:ext>
            </a:extLst>
          </p:cNvPr>
          <p:cNvSpPr>
            <a:spLocks/>
          </p:cNvSpPr>
          <p:nvPr/>
        </p:nvSpPr>
        <p:spPr bwMode="auto">
          <a:xfrm>
            <a:off x="2204372" y="3211989"/>
            <a:ext cx="337834" cy="502710"/>
          </a:xfrm>
          <a:custGeom>
            <a:avLst/>
            <a:gdLst>
              <a:gd name="T0" fmla="*/ 186 w 209"/>
              <a:gd name="T1" fmla="*/ 311 h 311"/>
              <a:gd name="T2" fmla="*/ 186 w 209"/>
              <a:gd name="T3" fmla="*/ 260 h 311"/>
              <a:gd name="T4" fmla="*/ 192 w 209"/>
              <a:gd name="T5" fmla="*/ 209 h 311"/>
              <a:gd name="T6" fmla="*/ 203 w 209"/>
              <a:gd name="T7" fmla="*/ 141 h 311"/>
              <a:gd name="T8" fmla="*/ 209 w 209"/>
              <a:gd name="T9" fmla="*/ 113 h 311"/>
              <a:gd name="T10" fmla="*/ 203 w 209"/>
              <a:gd name="T11" fmla="*/ 91 h 311"/>
              <a:gd name="T12" fmla="*/ 186 w 209"/>
              <a:gd name="T13" fmla="*/ 57 h 311"/>
              <a:gd name="T14" fmla="*/ 169 w 209"/>
              <a:gd name="T15" fmla="*/ 29 h 311"/>
              <a:gd name="T16" fmla="*/ 152 w 209"/>
              <a:gd name="T17" fmla="*/ 23 h 311"/>
              <a:gd name="T18" fmla="*/ 141 w 209"/>
              <a:gd name="T19" fmla="*/ 23 h 311"/>
              <a:gd name="T20" fmla="*/ 135 w 209"/>
              <a:gd name="T21" fmla="*/ 40 h 311"/>
              <a:gd name="T22" fmla="*/ 141 w 209"/>
              <a:gd name="T23" fmla="*/ 57 h 311"/>
              <a:gd name="T24" fmla="*/ 147 w 209"/>
              <a:gd name="T25" fmla="*/ 91 h 311"/>
              <a:gd name="T26" fmla="*/ 141 w 209"/>
              <a:gd name="T27" fmla="*/ 125 h 311"/>
              <a:gd name="T28" fmla="*/ 118 w 209"/>
              <a:gd name="T29" fmla="*/ 158 h 311"/>
              <a:gd name="T30" fmla="*/ 118 w 209"/>
              <a:gd name="T31" fmla="*/ 158 h 311"/>
              <a:gd name="T32" fmla="*/ 107 w 209"/>
              <a:gd name="T33" fmla="*/ 170 h 311"/>
              <a:gd name="T34" fmla="*/ 96 w 209"/>
              <a:gd name="T35" fmla="*/ 158 h 311"/>
              <a:gd name="T36" fmla="*/ 79 w 209"/>
              <a:gd name="T37" fmla="*/ 113 h 311"/>
              <a:gd name="T38" fmla="*/ 73 w 209"/>
              <a:gd name="T39" fmla="*/ 68 h 311"/>
              <a:gd name="T40" fmla="*/ 73 w 209"/>
              <a:gd name="T41" fmla="*/ 40 h 311"/>
              <a:gd name="T42" fmla="*/ 73 w 209"/>
              <a:gd name="T43" fmla="*/ 12 h 311"/>
              <a:gd name="T44" fmla="*/ 56 w 209"/>
              <a:gd name="T45" fmla="*/ 0 h 311"/>
              <a:gd name="T46" fmla="*/ 51 w 209"/>
              <a:gd name="T47" fmla="*/ 6 h 311"/>
              <a:gd name="T48" fmla="*/ 28 w 209"/>
              <a:gd name="T49" fmla="*/ 40 h 311"/>
              <a:gd name="T50" fmla="*/ 17 w 209"/>
              <a:gd name="T51" fmla="*/ 74 h 311"/>
              <a:gd name="T52" fmla="*/ 22 w 209"/>
              <a:gd name="T53" fmla="*/ 108 h 311"/>
              <a:gd name="T54" fmla="*/ 22 w 209"/>
              <a:gd name="T55" fmla="*/ 164 h 311"/>
              <a:gd name="T56" fmla="*/ 28 w 209"/>
              <a:gd name="T57" fmla="*/ 215 h 311"/>
              <a:gd name="T58" fmla="*/ 22 w 209"/>
              <a:gd name="T59" fmla="*/ 237 h 311"/>
              <a:gd name="T60" fmla="*/ 0 w 209"/>
              <a:gd name="T61" fmla="*/ 299 h 311"/>
              <a:gd name="T62" fmla="*/ 28 w 209"/>
              <a:gd name="T63" fmla="*/ 294 h 311"/>
              <a:gd name="T64" fmla="*/ 96 w 209"/>
              <a:gd name="T65" fmla="*/ 305 h 311"/>
              <a:gd name="T66" fmla="*/ 135 w 209"/>
              <a:gd name="T67" fmla="*/ 305 h 311"/>
              <a:gd name="T68" fmla="*/ 152 w 209"/>
              <a:gd name="T69" fmla="*/ 305 h 311"/>
              <a:gd name="T70" fmla="*/ 186 w 209"/>
              <a:gd name="T71"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9" h="311">
                <a:moveTo>
                  <a:pt x="186" y="311"/>
                </a:moveTo>
                <a:lnTo>
                  <a:pt x="186" y="260"/>
                </a:lnTo>
                <a:lnTo>
                  <a:pt x="192" y="209"/>
                </a:lnTo>
                <a:lnTo>
                  <a:pt x="203" y="141"/>
                </a:lnTo>
                <a:lnTo>
                  <a:pt x="209" y="113"/>
                </a:lnTo>
                <a:lnTo>
                  <a:pt x="203" y="91"/>
                </a:lnTo>
                <a:lnTo>
                  <a:pt x="186" y="57"/>
                </a:lnTo>
                <a:lnTo>
                  <a:pt x="169" y="29"/>
                </a:lnTo>
                <a:lnTo>
                  <a:pt x="152" y="23"/>
                </a:lnTo>
                <a:lnTo>
                  <a:pt x="141" y="23"/>
                </a:lnTo>
                <a:lnTo>
                  <a:pt x="135" y="40"/>
                </a:lnTo>
                <a:lnTo>
                  <a:pt x="141" y="57"/>
                </a:lnTo>
                <a:lnTo>
                  <a:pt x="147" y="91"/>
                </a:lnTo>
                <a:lnTo>
                  <a:pt x="141" y="125"/>
                </a:lnTo>
                <a:lnTo>
                  <a:pt x="118" y="158"/>
                </a:lnTo>
                <a:lnTo>
                  <a:pt x="118" y="158"/>
                </a:lnTo>
                <a:lnTo>
                  <a:pt x="107" y="170"/>
                </a:lnTo>
                <a:lnTo>
                  <a:pt x="96" y="158"/>
                </a:lnTo>
                <a:lnTo>
                  <a:pt x="79" y="113"/>
                </a:lnTo>
                <a:lnTo>
                  <a:pt x="73" y="68"/>
                </a:lnTo>
                <a:lnTo>
                  <a:pt x="73" y="40"/>
                </a:lnTo>
                <a:lnTo>
                  <a:pt x="73" y="12"/>
                </a:lnTo>
                <a:lnTo>
                  <a:pt x="56" y="0"/>
                </a:lnTo>
                <a:lnTo>
                  <a:pt x="51" y="6"/>
                </a:lnTo>
                <a:lnTo>
                  <a:pt x="28" y="40"/>
                </a:lnTo>
                <a:lnTo>
                  <a:pt x="17" y="74"/>
                </a:lnTo>
                <a:lnTo>
                  <a:pt x="22" y="108"/>
                </a:lnTo>
                <a:lnTo>
                  <a:pt x="22" y="164"/>
                </a:lnTo>
                <a:lnTo>
                  <a:pt x="28" y="215"/>
                </a:lnTo>
                <a:lnTo>
                  <a:pt x="22" y="237"/>
                </a:lnTo>
                <a:lnTo>
                  <a:pt x="0" y="299"/>
                </a:lnTo>
                <a:lnTo>
                  <a:pt x="28" y="294"/>
                </a:lnTo>
                <a:lnTo>
                  <a:pt x="96" y="305"/>
                </a:lnTo>
                <a:lnTo>
                  <a:pt x="135" y="305"/>
                </a:lnTo>
                <a:lnTo>
                  <a:pt x="152" y="305"/>
                </a:lnTo>
                <a:lnTo>
                  <a:pt x="186" y="311"/>
                </a:lnTo>
                <a:close/>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6" name="Freeform 57">
            <a:extLst>
              <a:ext uri="{FF2B5EF4-FFF2-40B4-BE49-F238E27FC236}">
                <a16:creationId xmlns="" xmlns:a16="http://schemas.microsoft.com/office/drawing/2014/main" id="{EE920DE6-4232-C549-9A42-06D36769197F}"/>
              </a:ext>
            </a:extLst>
          </p:cNvPr>
          <p:cNvSpPr>
            <a:spLocks/>
          </p:cNvSpPr>
          <p:nvPr/>
        </p:nvSpPr>
        <p:spPr bwMode="auto">
          <a:xfrm>
            <a:off x="2322372" y="3176427"/>
            <a:ext cx="119616" cy="310355"/>
          </a:xfrm>
          <a:custGeom>
            <a:avLst/>
            <a:gdLst>
              <a:gd name="T0" fmla="*/ 62 w 74"/>
              <a:gd name="T1" fmla="*/ 62 h 192"/>
              <a:gd name="T2" fmla="*/ 68 w 74"/>
              <a:gd name="T3" fmla="*/ 79 h 192"/>
              <a:gd name="T4" fmla="*/ 74 w 74"/>
              <a:gd name="T5" fmla="*/ 113 h 192"/>
              <a:gd name="T6" fmla="*/ 68 w 74"/>
              <a:gd name="T7" fmla="*/ 147 h 192"/>
              <a:gd name="T8" fmla="*/ 45 w 74"/>
              <a:gd name="T9" fmla="*/ 180 h 192"/>
              <a:gd name="T10" fmla="*/ 45 w 74"/>
              <a:gd name="T11" fmla="*/ 180 h 192"/>
              <a:gd name="T12" fmla="*/ 34 w 74"/>
              <a:gd name="T13" fmla="*/ 192 h 192"/>
              <a:gd name="T14" fmla="*/ 23 w 74"/>
              <a:gd name="T15" fmla="*/ 180 h 192"/>
              <a:gd name="T16" fmla="*/ 6 w 74"/>
              <a:gd name="T17" fmla="*/ 135 h 192"/>
              <a:gd name="T18" fmla="*/ 0 w 74"/>
              <a:gd name="T19" fmla="*/ 90 h 192"/>
              <a:gd name="T20" fmla="*/ 0 w 74"/>
              <a:gd name="T21" fmla="*/ 62 h 192"/>
              <a:gd name="T22" fmla="*/ 6 w 74"/>
              <a:gd name="T23" fmla="*/ 39 h 192"/>
              <a:gd name="T24" fmla="*/ 17 w 74"/>
              <a:gd name="T25" fmla="*/ 5 h 192"/>
              <a:gd name="T26" fmla="*/ 28 w 74"/>
              <a:gd name="T27" fmla="*/ 0 h 192"/>
              <a:gd name="T28" fmla="*/ 40 w 74"/>
              <a:gd name="T29" fmla="*/ 5 h 192"/>
              <a:gd name="T30" fmla="*/ 45 w 74"/>
              <a:gd name="T31" fmla="*/ 22 h 192"/>
              <a:gd name="T32" fmla="*/ 62 w 74"/>
              <a:gd name="T33" fmla="*/ 6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192">
                <a:moveTo>
                  <a:pt x="62" y="62"/>
                </a:moveTo>
                <a:lnTo>
                  <a:pt x="68" y="79"/>
                </a:lnTo>
                <a:lnTo>
                  <a:pt x="74" y="113"/>
                </a:lnTo>
                <a:lnTo>
                  <a:pt x="68" y="147"/>
                </a:lnTo>
                <a:lnTo>
                  <a:pt x="45" y="180"/>
                </a:lnTo>
                <a:lnTo>
                  <a:pt x="45" y="180"/>
                </a:lnTo>
                <a:lnTo>
                  <a:pt x="34" y="192"/>
                </a:lnTo>
                <a:lnTo>
                  <a:pt x="23" y="180"/>
                </a:lnTo>
                <a:lnTo>
                  <a:pt x="6" y="135"/>
                </a:lnTo>
                <a:lnTo>
                  <a:pt x="0" y="90"/>
                </a:lnTo>
                <a:lnTo>
                  <a:pt x="0" y="62"/>
                </a:lnTo>
                <a:lnTo>
                  <a:pt x="6" y="39"/>
                </a:lnTo>
                <a:lnTo>
                  <a:pt x="17" y="5"/>
                </a:lnTo>
                <a:lnTo>
                  <a:pt x="28" y="0"/>
                </a:lnTo>
                <a:lnTo>
                  <a:pt x="40" y="5"/>
                </a:lnTo>
                <a:lnTo>
                  <a:pt x="45" y="22"/>
                </a:lnTo>
                <a:lnTo>
                  <a:pt x="62" y="62"/>
                </a:lnTo>
                <a:close/>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7" name="Freeform 58">
            <a:extLst>
              <a:ext uri="{FF2B5EF4-FFF2-40B4-BE49-F238E27FC236}">
                <a16:creationId xmlns="" xmlns:a16="http://schemas.microsoft.com/office/drawing/2014/main" id="{891D486E-B721-704F-9C00-6610EC02BFC5}"/>
              </a:ext>
            </a:extLst>
          </p:cNvPr>
          <p:cNvSpPr>
            <a:spLocks/>
          </p:cNvSpPr>
          <p:nvPr/>
        </p:nvSpPr>
        <p:spPr bwMode="auto">
          <a:xfrm>
            <a:off x="2167194" y="3932918"/>
            <a:ext cx="420272" cy="300656"/>
          </a:xfrm>
          <a:custGeom>
            <a:avLst/>
            <a:gdLst>
              <a:gd name="T0" fmla="*/ 6 w 260"/>
              <a:gd name="T1" fmla="*/ 141 h 186"/>
              <a:gd name="T2" fmla="*/ 0 w 260"/>
              <a:gd name="T3" fmla="*/ 96 h 186"/>
              <a:gd name="T4" fmla="*/ 0 w 260"/>
              <a:gd name="T5" fmla="*/ 57 h 186"/>
              <a:gd name="T6" fmla="*/ 6 w 260"/>
              <a:gd name="T7" fmla="*/ 34 h 186"/>
              <a:gd name="T8" fmla="*/ 23 w 260"/>
              <a:gd name="T9" fmla="*/ 0 h 186"/>
              <a:gd name="T10" fmla="*/ 51 w 260"/>
              <a:gd name="T11" fmla="*/ 0 h 186"/>
              <a:gd name="T12" fmla="*/ 62 w 260"/>
              <a:gd name="T13" fmla="*/ 11 h 186"/>
              <a:gd name="T14" fmla="*/ 40 w 260"/>
              <a:gd name="T15" fmla="*/ 62 h 186"/>
              <a:gd name="T16" fmla="*/ 62 w 260"/>
              <a:gd name="T17" fmla="*/ 11 h 186"/>
              <a:gd name="T18" fmla="*/ 68 w 260"/>
              <a:gd name="T19" fmla="*/ 6 h 186"/>
              <a:gd name="T20" fmla="*/ 79 w 260"/>
              <a:gd name="T21" fmla="*/ 0 h 186"/>
              <a:gd name="T22" fmla="*/ 102 w 260"/>
              <a:gd name="T23" fmla="*/ 0 h 186"/>
              <a:gd name="T24" fmla="*/ 141 w 260"/>
              <a:gd name="T25" fmla="*/ 17 h 186"/>
              <a:gd name="T26" fmla="*/ 158 w 260"/>
              <a:gd name="T27" fmla="*/ 40 h 186"/>
              <a:gd name="T28" fmla="*/ 153 w 260"/>
              <a:gd name="T29" fmla="*/ 62 h 186"/>
              <a:gd name="T30" fmla="*/ 147 w 260"/>
              <a:gd name="T31" fmla="*/ 90 h 186"/>
              <a:gd name="T32" fmla="*/ 153 w 260"/>
              <a:gd name="T33" fmla="*/ 62 h 186"/>
              <a:gd name="T34" fmla="*/ 158 w 260"/>
              <a:gd name="T35" fmla="*/ 40 h 186"/>
              <a:gd name="T36" fmla="*/ 170 w 260"/>
              <a:gd name="T37" fmla="*/ 28 h 186"/>
              <a:gd name="T38" fmla="*/ 198 w 260"/>
              <a:gd name="T39" fmla="*/ 28 h 186"/>
              <a:gd name="T40" fmla="*/ 221 w 260"/>
              <a:gd name="T41" fmla="*/ 28 h 186"/>
              <a:gd name="T42" fmla="*/ 243 w 260"/>
              <a:gd name="T43" fmla="*/ 34 h 186"/>
              <a:gd name="T44" fmla="*/ 254 w 260"/>
              <a:gd name="T45" fmla="*/ 45 h 186"/>
              <a:gd name="T46" fmla="*/ 260 w 260"/>
              <a:gd name="T47" fmla="*/ 85 h 186"/>
              <a:gd name="T48" fmla="*/ 254 w 260"/>
              <a:gd name="T49" fmla="*/ 107 h 186"/>
              <a:gd name="T50" fmla="*/ 226 w 260"/>
              <a:gd name="T51" fmla="*/ 152 h 186"/>
              <a:gd name="T52" fmla="*/ 209 w 260"/>
              <a:gd name="T53" fmla="*/ 186 h 186"/>
              <a:gd name="T54" fmla="*/ 164 w 260"/>
              <a:gd name="T55" fmla="*/ 186 h 186"/>
              <a:gd name="T56" fmla="*/ 119 w 260"/>
              <a:gd name="T57" fmla="*/ 181 h 186"/>
              <a:gd name="T58" fmla="*/ 62 w 260"/>
              <a:gd name="T59" fmla="*/ 169 h 186"/>
              <a:gd name="T60" fmla="*/ 6 w 260"/>
              <a:gd name="T61" fmla="*/ 14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0" h="186">
                <a:moveTo>
                  <a:pt x="6" y="141"/>
                </a:moveTo>
                <a:lnTo>
                  <a:pt x="0" y="96"/>
                </a:lnTo>
                <a:lnTo>
                  <a:pt x="0" y="57"/>
                </a:lnTo>
                <a:lnTo>
                  <a:pt x="6" y="34"/>
                </a:lnTo>
                <a:lnTo>
                  <a:pt x="23" y="0"/>
                </a:lnTo>
                <a:lnTo>
                  <a:pt x="51" y="0"/>
                </a:lnTo>
                <a:lnTo>
                  <a:pt x="62" y="11"/>
                </a:lnTo>
                <a:lnTo>
                  <a:pt x="40" y="62"/>
                </a:lnTo>
                <a:lnTo>
                  <a:pt x="62" y="11"/>
                </a:lnTo>
                <a:lnTo>
                  <a:pt x="68" y="6"/>
                </a:lnTo>
                <a:lnTo>
                  <a:pt x="79" y="0"/>
                </a:lnTo>
                <a:lnTo>
                  <a:pt x="102" y="0"/>
                </a:lnTo>
                <a:lnTo>
                  <a:pt x="141" y="17"/>
                </a:lnTo>
                <a:lnTo>
                  <a:pt x="158" y="40"/>
                </a:lnTo>
                <a:lnTo>
                  <a:pt x="153" y="62"/>
                </a:lnTo>
                <a:lnTo>
                  <a:pt x="147" y="90"/>
                </a:lnTo>
                <a:lnTo>
                  <a:pt x="153" y="62"/>
                </a:lnTo>
                <a:lnTo>
                  <a:pt x="158" y="40"/>
                </a:lnTo>
                <a:lnTo>
                  <a:pt x="170" y="28"/>
                </a:lnTo>
                <a:lnTo>
                  <a:pt x="198" y="28"/>
                </a:lnTo>
                <a:lnTo>
                  <a:pt x="221" y="28"/>
                </a:lnTo>
                <a:lnTo>
                  <a:pt x="243" y="34"/>
                </a:lnTo>
                <a:lnTo>
                  <a:pt x="254" y="45"/>
                </a:lnTo>
                <a:lnTo>
                  <a:pt x="260" y="85"/>
                </a:lnTo>
                <a:lnTo>
                  <a:pt x="254" y="107"/>
                </a:lnTo>
                <a:lnTo>
                  <a:pt x="226" y="152"/>
                </a:lnTo>
                <a:lnTo>
                  <a:pt x="209" y="186"/>
                </a:lnTo>
                <a:lnTo>
                  <a:pt x="164" y="186"/>
                </a:lnTo>
                <a:lnTo>
                  <a:pt x="119" y="181"/>
                </a:lnTo>
                <a:lnTo>
                  <a:pt x="62" y="169"/>
                </a:lnTo>
                <a:lnTo>
                  <a:pt x="6" y="141"/>
                </a:lnTo>
                <a:close/>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8" name="Freeform 59">
            <a:extLst>
              <a:ext uri="{FF2B5EF4-FFF2-40B4-BE49-F238E27FC236}">
                <a16:creationId xmlns="" xmlns:a16="http://schemas.microsoft.com/office/drawing/2014/main" id="{17E6E404-944F-9A4A-9D4D-C2B9218EE917}"/>
              </a:ext>
            </a:extLst>
          </p:cNvPr>
          <p:cNvSpPr>
            <a:spLocks/>
          </p:cNvSpPr>
          <p:nvPr/>
        </p:nvSpPr>
        <p:spPr bwMode="auto">
          <a:xfrm>
            <a:off x="2012017" y="4160835"/>
            <a:ext cx="493012" cy="583532"/>
          </a:xfrm>
          <a:custGeom>
            <a:avLst/>
            <a:gdLst>
              <a:gd name="T0" fmla="*/ 305 w 305"/>
              <a:gd name="T1" fmla="*/ 45 h 361"/>
              <a:gd name="T2" fmla="*/ 260 w 305"/>
              <a:gd name="T3" fmla="*/ 45 h 361"/>
              <a:gd name="T4" fmla="*/ 215 w 305"/>
              <a:gd name="T5" fmla="*/ 40 h 361"/>
              <a:gd name="T6" fmla="*/ 158 w 305"/>
              <a:gd name="T7" fmla="*/ 28 h 361"/>
              <a:gd name="T8" fmla="*/ 102 w 305"/>
              <a:gd name="T9" fmla="*/ 0 h 361"/>
              <a:gd name="T10" fmla="*/ 90 w 305"/>
              <a:gd name="T11" fmla="*/ 62 h 361"/>
              <a:gd name="T12" fmla="*/ 45 w 305"/>
              <a:gd name="T13" fmla="*/ 153 h 361"/>
              <a:gd name="T14" fmla="*/ 23 w 305"/>
              <a:gd name="T15" fmla="*/ 243 h 361"/>
              <a:gd name="T16" fmla="*/ 0 w 305"/>
              <a:gd name="T17" fmla="*/ 282 h 361"/>
              <a:gd name="T18" fmla="*/ 0 w 305"/>
              <a:gd name="T19" fmla="*/ 316 h 361"/>
              <a:gd name="T20" fmla="*/ 11 w 305"/>
              <a:gd name="T21" fmla="*/ 322 h 361"/>
              <a:gd name="T22" fmla="*/ 40 w 305"/>
              <a:gd name="T23" fmla="*/ 316 h 361"/>
              <a:gd name="T24" fmla="*/ 62 w 305"/>
              <a:gd name="T25" fmla="*/ 294 h 361"/>
              <a:gd name="T26" fmla="*/ 85 w 305"/>
              <a:gd name="T27" fmla="*/ 243 h 361"/>
              <a:gd name="T28" fmla="*/ 181 w 305"/>
              <a:gd name="T29" fmla="*/ 124 h 361"/>
              <a:gd name="T30" fmla="*/ 181 w 305"/>
              <a:gd name="T31" fmla="*/ 130 h 361"/>
              <a:gd name="T32" fmla="*/ 192 w 305"/>
              <a:gd name="T33" fmla="*/ 153 h 361"/>
              <a:gd name="T34" fmla="*/ 192 w 305"/>
              <a:gd name="T35" fmla="*/ 175 h 361"/>
              <a:gd name="T36" fmla="*/ 192 w 305"/>
              <a:gd name="T37" fmla="*/ 215 h 361"/>
              <a:gd name="T38" fmla="*/ 170 w 305"/>
              <a:gd name="T39" fmla="*/ 271 h 361"/>
              <a:gd name="T40" fmla="*/ 153 w 305"/>
              <a:gd name="T41" fmla="*/ 305 h 361"/>
              <a:gd name="T42" fmla="*/ 141 w 305"/>
              <a:gd name="T43" fmla="*/ 339 h 361"/>
              <a:gd name="T44" fmla="*/ 153 w 305"/>
              <a:gd name="T45" fmla="*/ 361 h 361"/>
              <a:gd name="T46" fmla="*/ 164 w 305"/>
              <a:gd name="T47" fmla="*/ 361 h 361"/>
              <a:gd name="T48" fmla="*/ 187 w 305"/>
              <a:gd name="T49" fmla="*/ 350 h 361"/>
              <a:gd name="T50" fmla="*/ 232 w 305"/>
              <a:gd name="T51" fmla="*/ 305 h 361"/>
              <a:gd name="T52" fmla="*/ 260 w 305"/>
              <a:gd name="T53" fmla="*/ 265 h 361"/>
              <a:gd name="T54" fmla="*/ 271 w 305"/>
              <a:gd name="T55" fmla="*/ 243 h 361"/>
              <a:gd name="T56" fmla="*/ 283 w 305"/>
              <a:gd name="T57" fmla="*/ 192 h 361"/>
              <a:gd name="T58" fmla="*/ 277 w 305"/>
              <a:gd name="T59" fmla="*/ 136 h 361"/>
              <a:gd name="T60" fmla="*/ 288 w 305"/>
              <a:gd name="T61" fmla="*/ 96 h 361"/>
              <a:gd name="T62" fmla="*/ 305 w 305"/>
              <a:gd name="T63" fmla="*/ 4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361">
                <a:moveTo>
                  <a:pt x="305" y="45"/>
                </a:moveTo>
                <a:lnTo>
                  <a:pt x="260" y="45"/>
                </a:lnTo>
                <a:lnTo>
                  <a:pt x="215" y="40"/>
                </a:lnTo>
                <a:lnTo>
                  <a:pt x="158" y="28"/>
                </a:lnTo>
                <a:lnTo>
                  <a:pt x="102" y="0"/>
                </a:lnTo>
                <a:lnTo>
                  <a:pt x="90" y="62"/>
                </a:lnTo>
                <a:lnTo>
                  <a:pt x="45" y="153"/>
                </a:lnTo>
                <a:lnTo>
                  <a:pt x="23" y="243"/>
                </a:lnTo>
                <a:lnTo>
                  <a:pt x="0" y="282"/>
                </a:lnTo>
                <a:lnTo>
                  <a:pt x="0" y="316"/>
                </a:lnTo>
                <a:lnTo>
                  <a:pt x="11" y="322"/>
                </a:lnTo>
                <a:lnTo>
                  <a:pt x="40" y="316"/>
                </a:lnTo>
                <a:lnTo>
                  <a:pt x="62" y="294"/>
                </a:lnTo>
                <a:lnTo>
                  <a:pt x="85" y="243"/>
                </a:lnTo>
                <a:lnTo>
                  <a:pt x="181" y="124"/>
                </a:lnTo>
                <a:lnTo>
                  <a:pt x="181" y="130"/>
                </a:lnTo>
                <a:lnTo>
                  <a:pt x="192" y="153"/>
                </a:lnTo>
                <a:lnTo>
                  <a:pt x="192" y="175"/>
                </a:lnTo>
                <a:lnTo>
                  <a:pt x="192" y="215"/>
                </a:lnTo>
                <a:lnTo>
                  <a:pt x="170" y="271"/>
                </a:lnTo>
                <a:lnTo>
                  <a:pt x="153" y="305"/>
                </a:lnTo>
                <a:lnTo>
                  <a:pt x="141" y="339"/>
                </a:lnTo>
                <a:lnTo>
                  <a:pt x="153" y="361"/>
                </a:lnTo>
                <a:lnTo>
                  <a:pt x="164" y="361"/>
                </a:lnTo>
                <a:lnTo>
                  <a:pt x="187" y="350"/>
                </a:lnTo>
                <a:lnTo>
                  <a:pt x="232" y="305"/>
                </a:lnTo>
                <a:lnTo>
                  <a:pt x="260" y="265"/>
                </a:lnTo>
                <a:lnTo>
                  <a:pt x="271" y="243"/>
                </a:lnTo>
                <a:lnTo>
                  <a:pt x="283" y="192"/>
                </a:lnTo>
                <a:lnTo>
                  <a:pt x="277" y="136"/>
                </a:lnTo>
                <a:lnTo>
                  <a:pt x="288" y="96"/>
                </a:lnTo>
                <a:lnTo>
                  <a:pt x="305" y="45"/>
                </a:lnTo>
                <a:close/>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9" name="Line 60">
            <a:extLst>
              <a:ext uri="{FF2B5EF4-FFF2-40B4-BE49-F238E27FC236}">
                <a16:creationId xmlns="" xmlns:a16="http://schemas.microsoft.com/office/drawing/2014/main" id="{2B8B8B62-CF40-D348-81D3-8B6E0C8FACEC}"/>
              </a:ext>
            </a:extLst>
          </p:cNvPr>
          <p:cNvSpPr>
            <a:spLocks noChangeShapeType="1"/>
          </p:cNvSpPr>
          <p:nvPr/>
        </p:nvSpPr>
        <p:spPr bwMode="auto">
          <a:xfrm flipV="1">
            <a:off x="130489" y="2182321"/>
            <a:ext cx="2474758" cy="227917"/>
          </a:xfrm>
          <a:prstGeom prst="line">
            <a:avLst/>
          </a:prstGeom>
          <a:noFill/>
          <a:ln w="0">
            <a:solidFill>
              <a:srgbClr val="808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0" name="Line 61">
            <a:extLst>
              <a:ext uri="{FF2B5EF4-FFF2-40B4-BE49-F238E27FC236}">
                <a16:creationId xmlns="" xmlns:a16="http://schemas.microsoft.com/office/drawing/2014/main" id="{E0FD33C0-30BD-CF4D-B567-2C4D54DDA9D7}"/>
              </a:ext>
            </a:extLst>
          </p:cNvPr>
          <p:cNvSpPr>
            <a:spLocks noChangeShapeType="1"/>
          </p:cNvSpPr>
          <p:nvPr/>
        </p:nvSpPr>
        <p:spPr bwMode="auto">
          <a:xfrm>
            <a:off x="1006596" y="1844487"/>
            <a:ext cx="74356"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1" name="Line 62">
            <a:extLst>
              <a:ext uri="{FF2B5EF4-FFF2-40B4-BE49-F238E27FC236}">
                <a16:creationId xmlns="" xmlns:a16="http://schemas.microsoft.com/office/drawing/2014/main" id="{06D5C33C-497A-9142-AB75-29483AE6412A}"/>
              </a:ext>
            </a:extLst>
          </p:cNvPr>
          <p:cNvSpPr>
            <a:spLocks noChangeShapeType="1"/>
          </p:cNvSpPr>
          <p:nvPr/>
        </p:nvSpPr>
        <p:spPr bwMode="auto">
          <a:xfrm>
            <a:off x="1043774" y="1817008"/>
            <a:ext cx="0" cy="646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2" name="Line 63">
            <a:extLst>
              <a:ext uri="{FF2B5EF4-FFF2-40B4-BE49-F238E27FC236}">
                <a16:creationId xmlns="" xmlns:a16="http://schemas.microsoft.com/office/drawing/2014/main" id="{83A707D5-6742-6445-9224-148912AF0354}"/>
              </a:ext>
            </a:extLst>
          </p:cNvPr>
          <p:cNvSpPr>
            <a:spLocks noChangeShapeType="1"/>
          </p:cNvSpPr>
          <p:nvPr/>
        </p:nvSpPr>
        <p:spPr bwMode="auto">
          <a:xfrm>
            <a:off x="3272834" y="4050917"/>
            <a:ext cx="63041"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 name="Line 64">
            <a:extLst>
              <a:ext uri="{FF2B5EF4-FFF2-40B4-BE49-F238E27FC236}">
                <a16:creationId xmlns="" xmlns:a16="http://schemas.microsoft.com/office/drawing/2014/main" id="{4D6BD79E-3F98-7649-8666-D769777F4B4A}"/>
              </a:ext>
            </a:extLst>
          </p:cNvPr>
          <p:cNvSpPr>
            <a:spLocks noChangeShapeType="1"/>
          </p:cNvSpPr>
          <p:nvPr/>
        </p:nvSpPr>
        <p:spPr bwMode="auto">
          <a:xfrm>
            <a:off x="3300313" y="4015356"/>
            <a:ext cx="0" cy="6304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 name="Line 65">
            <a:extLst>
              <a:ext uri="{FF2B5EF4-FFF2-40B4-BE49-F238E27FC236}">
                <a16:creationId xmlns="" xmlns:a16="http://schemas.microsoft.com/office/drawing/2014/main" id="{7E2D6C07-DFFE-1E45-BD80-DF8C2CD8575B}"/>
              </a:ext>
            </a:extLst>
          </p:cNvPr>
          <p:cNvSpPr>
            <a:spLocks noChangeShapeType="1"/>
          </p:cNvSpPr>
          <p:nvPr/>
        </p:nvSpPr>
        <p:spPr bwMode="auto">
          <a:xfrm>
            <a:off x="3190396" y="4042835"/>
            <a:ext cx="64657"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5" name="Line 66">
            <a:extLst>
              <a:ext uri="{FF2B5EF4-FFF2-40B4-BE49-F238E27FC236}">
                <a16:creationId xmlns="" xmlns:a16="http://schemas.microsoft.com/office/drawing/2014/main" id="{495E87CD-2E3B-CF47-9899-4D01F8DC0911}"/>
              </a:ext>
            </a:extLst>
          </p:cNvPr>
          <p:cNvSpPr>
            <a:spLocks noChangeShapeType="1"/>
          </p:cNvSpPr>
          <p:nvPr/>
        </p:nvSpPr>
        <p:spPr bwMode="auto">
          <a:xfrm>
            <a:off x="3227574" y="4005657"/>
            <a:ext cx="0" cy="72739"/>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6" name="Line 67">
            <a:extLst>
              <a:ext uri="{FF2B5EF4-FFF2-40B4-BE49-F238E27FC236}">
                <a16:creationId xmlns="" xmlns:a16="http://schemas.microsoft.com/office/drawing/2014/main" id="{967622C6-2685-2A48-AE13-3332BCD29C6A}"/>
              </a:ext>
            </a:extLst>
          </p:cNvPr>
          <p:cNvSpPr>
            <a:spLocks noChangeShapeType="1"/>
          </p:cNvSpPr>
          <p:nvPr/>
        </p:nvSpPr>
        <p:spPr bwMode="auto">
          <a:xfrm>
            <a:off x="3455491" y="4225492"/>
            <a:ext cx="63041"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7" name="Line 68">
            <a:extLst>
              <a:ext uri="{FF2B5EF4-FFF2-40B4-BE49-F238E27FC236}">
                <a16:creationId xmlns="" xmlns:a16="http://schemas.microsoft.com/office/drawing/2014/main" id="{B598B7C6-A788-5A4C-99B1-52AD2F69E365}"/>
              </a:ext>
            </a:extLst>
          </p:cNvPr>
          <p:cNvSpPr>
            <a:spLocks noChangeShapeType="1"/>
          </p:cNvSpPr>
          <p:nvPr/>
        </p:nvSpPr>
        <p:spPr bwMode="auto">
          <a:xfrm>
            <a:off x="3491052" y="4188314"/>
            <a:ext cx="0" cy="72739"/>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8" name="Line 69">
            <a:extLst>
              <a:ext uri="{FF2B5EF4-FFF2-40B4-BE49-F238E27FC236}">
                <a16:creationId xmlns="" xmlns:a16="http://schemas.microsoft.com/office/drawing/2014/main" id="{63A050D5-D307-3B49-AA2D-9F099C1C0556}"/>
              </a:ext>
            </a:extLst>
          </p:cNvPr>
          <p:cNvSpPr>
            <a:spLocks noChangeShapeType="1"/>
          </p:cNvSpPr>
          <p:nvPr/>
        </p:nvSpPr>
        <p:spPr bwMode="auto">
          <a:xfrm>
            <a:off x="3573490" y="3915137"/>
            <a:ext cx="74356"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9" name="Line 70">
            <a:extLst>
              <a:ext uri="{FF2B5EF4-FFF2-40B4-BE49-F238E27FC236}">
                <a16:creationId xmlns="" xmlns:a16="http://schemas.microsoft.com/office/drawing/2014/main" id="{C632ACAA-517F-AA42-9102-5855B9BCCC90}"/>
              </a:ext>
            </a:extLst>
          </p:cNvPr>
          <p:cNvSpPr>
            <a:spLocks noChangeShapeType="1"/>
          </p:cNvSpPr>
          <p:nvPr/>
        </p:nvSpPr>
        <p:spPr bwMode="auto">
          <a:xfrm>
            <a:off x="3610668" y="3877959"/>
            <a:ext cx="0" cy="72739"/>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0" name="Line 71">
            <a:extLst>
              <a:ext uri="{FF2B5EF4-FFF2-40B4-BE49-F238E27FC236}">
                <a16:creationId xmlns="" xmlns:a16="http://schemas.microsoft.com/office/drawing/2014/main" id="{D18254B0-575A-2F40-AF40-2F56869E7EA3}"/>
              </a:ext>
            </a:extLst>
          </p:cNvPr>
          <p:cNvSpPr>
            <a:spLocks noChangeShapeType="1"/>
          </p:cNvSpPr>
          <p:nvPr/>
        </p:nvSpPr>
        <p:spPr bwMode="auto">
          <a:xfrm>
            <a:off x="1656402" y="2984072"/>
            <a:ext cx="72739"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1" name="Line 72">
            <a:extLst>
              <a:ext uri="{FF2B5EF4-FFF2-40B4-BE49-F238E27FC236}">
                <a16:creationId xmlns="" xmlns:a16="http://schemas.microsoft.com/office/drawing/2014/main" id="{58DB4BEA-8B39-5B4F-ACB2-D04C379D66F0}"/>
              </a:ext>
            </a:extLst>
          </p:cNvPr>
          <p:cNvSpPr>
            <a:spLocks noChangeShapeType="1"/>
          </p:cNvSpPr>
          <p:nvPr/>
        </p:nvSpPr>
        <p:spPr bwMode="auto">
          <a:xfrm>
            <a:off x="1691963" y="2948510"/>
            <a:ext cx="0" cy="72739"/>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2" name="Line 73">
            <a:extLst>
              <a:ext uri="{FF2B5EF4-FFF2-40B4-BE49-F238E27FC236}">
                <a16:creationId xmlns="" xmlns:a16="http://schemas.microsoft.com/office/drawing/2014/main" id="{6DB66EEE-66D0-E546-8E0B-3E10432840B4}"/>
              </a:ext>
            </a:extLst>
          </p:cNvPr>
          <p:cNvSpPr>
            <a:spLocks noChangeShapeType="1"/>
          </p:cNvSpPr>
          <p:nvPr/>
        </p:nvSpPr>
        <p:spPr bwMode="auto">
          <a:xfrm>
            <a:off x="2935000" y="4927024"/>
            <a:ext cx="63041"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3" name="Line 74">
            <a:extLst>
              <a:ext uri="{FF2B5EF4-FFF2-40B4-BE49-F238E27FC236}">
                <a16:creationId xmlns="" xmlns:a16="http://schemas.microsoft.com/office/drawing/2014/main" id="{1F8CC69E-0040-674D-A3B2-0B9EF8878D30}"/>
              </a:ext>
            </a:extLst>
          </p:cNvPr>
          <p:cNvSpPr>
            <a:spLocks noChangeShapeType="1"/>
          </p:cNvSpPr>
          <p:nvPr/>
        </p:nvSpPr>
        <p:spPr bwMode="auto">
          <a:xfrm>
            <a:off x="2970561" y="4899544"/>
            <a:ext cx="0" cy="646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4" name="Freeform 75">
            <a:extLst>
              <a:ext uri="{FF2B5EF4-FFF2-40B4-BE49-F238E27FC236}">
                <a16:creationId xmlns="" xmlns:a16="http://schemas.microsoft.com/office/drawing/2014/main" id="{B640587B-DFB7-6842-B5F7-908FD6D84059}"/>
              </a:ext>
            </a:extLst>
          </p:cNvPr>
          <p:cNvSpPr>
            <a:spLocks/>
          </p:cNvSpPr>
          <p:nvPr/>
        </p:nvSpPr>
        <p:spPr bwMode="auto">
          <a:xfrm>
            <a:off x="1866538" y="2975990"/>
            <a:ext cx="1651994" cy="674052"/>
          </a:xfrm>
          <a:custGeom>
            <a:avLst/>
            <a:gdLst>
              <a:gd name="T0" fmla="*/ 0 w 181"/>
              <a:gd name="T1" fmla="*/ 24 h 74"/>
              <a:gd name="T2" fmla="*/ 181 w 181"/>
              <a:gd name="T3" fmla="*/ 0 h 74"/>
              <a:gd name="T4" fmla="*/ 166 w 181"/>
              <a:gd name="T5" fmla="*/ 20 h 74"/>
              <a:gd name="T6" fmla="*/ 181 w 181"/>
              <a:gd name="T7" fmla="*/ 74 h 74"/>
            </a:gdLst>
            <a:ahLst/>
            <a:cxnLst>
              <a:cxn ang="0">
                <a:pos x="T0" y="T1"/>
              </a:cxn>
              <a:cxn ang="0">
                <a:pos x="T2" y="T3"/>
              </a:cxn>
              <a:cxn ang="0">
                <a:pos x="T4" y="T5"/>
              </a:cxn>
              <a:cxn ang="0">
                <a:pos x="T6" y="T7"/>
              </a:cxn>
            </a:cxnLst>
            <a:rect l="0" t="0" r="r" b="b"/>
            <a:pathLst>
              <a:path w="181" h="74">
                <a:moveTo>
                  <a:pt x="0" y="24"/>
                </a:moveTo>
                <a:lnTo>
                  <a:pt x="181" y="0"/>
                </a:lnTo>
                <a:lnTo>
                  <a:pt x="166" y="20"/>
                </a:lnTo>
                <a:lnTo>
                  <a:pt x="181" y="74"/>
                </a:lnTo>
              </a:path>
            </a:pathLst>
          </a:custGeom>
          <a:noFill/>
          <a:ln w="0">
            <a:solidFill>
              <a:srgbClr val="0000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5" name="Oval 76">
            <a:extLst>
              <a:ext uri="{FF2B5EF4-FFF2-40B4-BE49-F238E27FC236}">
                <a16:creationId xmlns="" xmlns:a16="http://schemas.microsoft.com/office/drawing/2014/main" id="{F777CB6E-1BF2-EE45-B9DF-FDAF98515245}"/>
              </a:ext>
            </a:extLst>
          </p:cNvPr>
          <p:cNvSpPr>
            <a:spLocks noChangeArrowheads="1"/>
          </p:cNvSpPr>
          <p:nvPr/>
        </p:nvSpPr>
        <p:spPr bwMode="auto">
          <a:xfrm>
            <a:off x="20572" y="2410238"/>
            <a:ext cx="237616" cy="237616"/>
          </a:xfrm>
          <a:prstGeom prst="ellipse">
            <a:avLst/>
          </a:prstGeom>
          <a:noFill/>
          <a:ln w="0">
            <a:solidFill>
              <a:srgbClr val="8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6" name="Freeform 77">
            <a:extLst>
              <a:ext uri="{FF2B5EF4-FFF2-40B4-BE49-F238E27FC236}">
                <a16:creationId xmlns="" xmlns:a16="http://schemas.microsoft.com/office/drawing/2014/main" id="{50D84FB7-03B9-D341-B50B-F178282CA49B}"/>
              </a:ext>
            </a:extLst>
          </p:cNvPr>
          <p:cNvSpPr>
            <a:spLocks/>
          </p:cNvSpPr>
          <p:nvPr/>
        </p:nvSpPr>
        <p:spPr bwMode="auto">
          <a:xfrm>
            <a:off x="3373053" y="932819"/>
            <a:ext cx="1123420" cy="3017879"/>
          </a:xfrm>
          <a:custGeom>
            <a:avLst/>
            <a:gdLst>
              <a:gd name="T0" fmla="*/ 5 w 123"/>
              <a:gd name="T1" fmla="*/ 4 h 331"/>
              <a:gd name="T2" fmla="*/ 4 w 123"/>
              <a:gd name="T3" fmla="*/ 11 h 331"/>
              <a:gd name="T4" fmla="*/ 2 w 123"/>
              <a:gd name="T5" fmla="*/ 19 h 331"/>
              <a:gd name="T6" fmla="*/ 2 w 123"/>
              <a:gd name="T7" fmla="*/ 24 h 331"/>
              <a:gd name="T8" fmla="*/ 1 w 123"/>
              <a:gd name="T9" fmla="*/ 32 h 331"/>
              <a:gd name="T10" fmla="*/ 1 w 123"/>
              <a:gd name="T11" fmla="*/ 39 h 331"/>
              <a:gd name="T12" fmla="*/ 2 w 123"/>
              <a:gd name="T13" fmla="*/ 45 h 331"/>
              <a:gd name="T14" fmla="*/ 5 w 123"/>
              <a:gd name="T15" fmla="*/ 51 h 331"/>
              <a:gd name="T16" fmla="*/ 10 w 123"/>
              <a:gd name="T17" fmla="*/ 57 h 331"/>
              <a:gd name="T18" fmla="*/ 15 w 123"/>
              <a:gd name="T19" fmla="*/ 63 h 331"/>
              <a:gd name="T20" fmla="*/ 21 w 123"/>
              <a:gd name="T21" fmla="*/ 68 h 331"/>
              <a:gd name="T22" fmla="*/ 26 w 123"/>
              <a:gd name="T23" fmla="*/ 73 h 331"/>
              <a:gd name="T24" fmla="*/ 31 w 123"/>
              <a:gd name="T25" fmla="*/ 79 h 331"/>
              <a:gd name="T26" fmla="*/ 37 w 123"/>
              <a:gd name="T27" fmla="*/ 85 h 331"/>
              <a:gd name="T28" fmla="*/ 41 w 123"/>
              <a:gd name="T29" fmla="*/ 91 h 331"/>
              <a:gd name="T30" fmla="*/ 46 w 123"/>
              <a:gd name="T31" fmla="*/ 97 h 331"/>
              <a:gd name="T32" fmla="*/ 50 w 123"/>
              <a:gd name="T33" fmla="*/ 103 h 331"/>
              <a:gd name="T34" fmla="*/ 55 w 123"/>
              <a:gd name="T35" fmla="*/ 109 h 331"/>
              <a:gd name="T36" fmla="*/ 60 w 123"/>
              <a:gd name="T37" fmla="*/ 115 h 331"/>
              <a:gd name="T38" fmla="*/ 64 w 123"/>
              <a:gd name="T39" fmla="*/ 120 h 331"/>
              <a:gd name="T40" fmla="*/ 69 w 123"/>
              <a:gd name="T41" fmla="*/ 127 h 331"/>
              <a:gd name="T42" fmla="*/ 75 w 123"/>
              <a:gd name="T43" fmla="*/ 132 h 331"/>
              <a:gd name="T44" fmla="*/ 80 w 123"/>
              <a:gd name="T45" fmla="*/ 137 h 331"/>
              <a:gd name="T46" fmla="*/ 85 w 123"/>
              <a:gd name="T47" fmla="*/ 142 h 331"/>
              <a:gd name="T48" fmla="*/ 91 w 123"/>
              <a:gd name="T49" fmla="*/ 147 h 331"/>
              <a:gd name="T50" fmla="*/ 96 w 123"/>
              <a:gd name="T51" fmla="*/ 153 h 331"/>
              <a:gd name="T52" fmla="*/ 102 w 123"/>
              <a:gd name="T53" fmla="*/ 159 h 331"/>
              <a:gd name="T54" fmla="*/ 107 w 123"/>
              <a:gd name="T55" fmla="*/ 164 h 331"/>
              <a:gd name="T56" fmla="*/ 112 w 123"/>
              <a:gd name="T57" fmla="*/ 171 h 331"/>
              <a:gd name="T58" fmla="*/ 117 w 123"/>
              <a:gd name="T59" fmla="*/ 177 h 331"/>
              <a:gd name="T60" fmla="*/ 120 w 123"/>
              <a:gd name="T61" fmla="*/ 184 h 331"/>
              <a:gd name="T62" fmla="*/ 122 w 123"/>
              <a:gd name="T63" fmla="*/ 191 h 331"/>
              <a:gd name="T64" fmla="*/ 123 w 123"/>
              <a:gd name="T65" fmla="*/ 198 h 331"/>
              <a:gd name="T66" fmla="*/ 122 w 123"/>
              <a:gd name="T67" fmla="*/ 204 h 331"/>
              <a:gd name="T68" fmla="*/ 119 w 123"/>
              <a:gd name="T69" fmla="*/ 211 h 331"/>
              <a:gd name="T70" fmla="*/ 114 w 123"/>
              <a:gd name="T71" fmla="*/ 218 h 331"/>
              <a:gd name="T72" fmla="*/ 109 w 123"/>
              <a:gd name="T73" fmla="*/ 224 h 331"/>
              <a:gd name="T74" fmla="*/ 102 w 123"/>
              <a:gd name="T75" fmla="*/ 229 h 331"/>
              <a:gd name="T76" fmla="*/ 96 w 123"/>
              <a:gd name="T77" fmla="*/ 233 h 331"/>
              <a:gd name="T78" fmla="*/ 89 w 123"/>
              <a:gd name="T79" fmla="*/ 237 h 331"/>
              <a:gd name="T80" fmla="*/ 82 w 123"/>
              <a:gd name="T81" fmla="*/ 241 h 331"/>
              <a:gd name="T82" fmla="*/ 76 w 123"/>
              <a:gd name="T83" fmla="*/ 245 h 331"/>
              <a:gd name="T84" fmla="*/ 70 w 123"/>
              <a:gd name="T85" fmla="*/ 249 h 331"/>
              <a:gd name="T86" fmla="*/ 66 w 123"/>
              <a:gd name="T87" fmla="*/ 254 h 331"/>
              <a:gd name="T88" fmla="*/ 63 w 123"/>
              <a:gd name="T89" fmla="*/ 261 h 331"/>
              <a:gd name="T90" fmla="*/ 61 w 123"/>
              <a:gd name="T91" fmla="*/ 268 h 331"/>
              <a:gd name="T92" fmla="*/ 60 w 123"/>
              <a:gd name="T93" fmla="*/ 275 h 331"/>
              <a:gd name="T94" fmla="*/ 60 w 123"/>
              <a:gd name="T95" fmla="*/ 283 h 331"/>
              <a:gd name="T96" fmla="*/ 61 w 123"/>
              <a:gd name="T97" fmla="*/ 290 h 331"/>
              <a:gd name="T98" fmla="*/ 63 w 123"/>
              <a:gd name="T99" fmla="*/ 296 h 331"/>
              <a:gd name="T100" fmla="*/ 66 w 123"/>
              <a:gd name="T101" fmla="*/ 303 h 331"/>
              <a:gd name="T102" fmla="*/ 67 w 123"/>
              <a:gd name="T103" fmla="*/ 309 h 331"/>
              <a:gd name="T104" fmla="*/ 64 w 123"/>
              <a:gd name="T105" fmla="*/ 315 h 331"/>
              <a:gd name="T106" fmla="*/ 58 w 123"/>
              <a:gd name="T107" fmla="*/ 321 h 331"/>
              <a:gd name="T108" fmla="*/ 52 w 123"/>
              <a:gd name="T109" fmla="*/ 324 h 331"/>
              <a:gd name="T110" fmla="*/ 45 w 123"/>
              <a:gd name="T111" fmla="*/ 327 h 331"/>
              <a:gd name="T112" fmla="*/ 38 w 123"/>
              <a:gd name="T113" fmla="*/ 329 h 331"/>
              <a:gd name="T114" fmla="*/ 33 w 123"/>
              <a:gd name="T115"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331">
                <a:moveTo>
                  <a:pt x="6" y="0"/>
                </a:moveTo>
                <a:lnTo>
                  <a:pt x="5" y="4"/>
                </a:lnTo>
                <a:lnTo>
                  <a:pt x="4" y="7"/>
                </a:lnTo>
                <a:lnTo>
                  <a:pt x="4" y="11"/>
                </a:lnTo>
                <a:lnTo>
                  <a:pt x="3" y="15"/>
                </a:lnTo>
                <a:lnTo>
                  <a:pt x="2" y="19"/>
                </a:lnTo>
                <a:lnTo>
                  <a:pt x="2" y="20"/>
                </a:lnTo>
                <a:lnTo>
                  <a:pt x="2" y="24"/>
                </a:lnTo>
                <a:lnTo>
                  <a:pt x="1" y="28"/>
                </a:lnTo>
                <a:lnTo>
                  <a:pt x="1" y="32"/>
                </a:lnTo>
                <a:lnTo>
                  <a:pt x="0" y="36"/>
                </a:lnTo>
                <a:lnTo>
                  <a:pt x="1" y="39"/>
                </a:lnTo>
                <a:lnTo>
                  <a:pt x="1" y="41"/>
                </a:lnTo>
                <a:lnTo>
                  <a:pt x="2" y="45"/>
                </a:lnTo>
                <a:lnTo>
                  <a:pt x="3" y="48"/>
                </a:lnTo>
                <a:lnTo>
                  <a:pt x="5" y="51"/>
                </a:lnTo>
                <a:lnTo>
                  <a:pt x="7" y="54"/>
                </a:lnTo>
                <a:lnTo>
                  <a:pt x="10" y="57"/>
                </a:lnTo>
                <a:lnTo>
                  <a:pt x="12" y="60"/>
                </a:lnTo>
                <a:lnTo>
                  <a:pt x="15" y="63"/>
                </a:lnTo>
                <a:lnTo>
                  <a:pt x="18" y="66"/>
                </a:lnTo>
                <a:lnTo>
                  <a:pt x="21" y="68"/>
                </a:lnTo>
                <a:lnTo>
                  <a:pt x="24" y="71"/>
                </a:lnTo>
                <a:lnTo>
                  <a:pt x="26" y="73"/>
                </a:lnTo>
                <a:lnTo>
                  <a:pt x="29" y="76"/>
                </a:lnTo>
                <a:lnTo>
                  <a:pt x="31" y="79"/>
                </a:lnTo>
                <a:lnTo>
                  <a:pt x="34" y="82"/>
                </a:lnTo>
                <a:lnTo>
                  <a:pt x="37" y="85"/>
                </a:lnTo>
                <a:lnTo>
                  <a:pt x="39" y="88"/>
                </a:lnTo>
                <a:lnTo>
                  <a:pt x="41" y="91"/>
                </a:lnTo>
                <a:lnTo>
                  <a:pt x="44" y="94"/>
                </a:lnTo>
                <a:lnTo>
                  <a:pt x="46" y="97"/>
                </a:lnTo>
                <a:lnTo>
                  <a:pt x="48" y="100"/>
                </a:lnTo>
                <a:lnTo>
                  <a:pt x="50" y="103"/>
                </a:lnTo>
                <a:lnTo>
                  <a:pt x="53" y="106"/>
                </a:lnTo>
                <a:lnTo>
                  <a:pt x="55" y="109"/>
                </a:lnTo>
                <a:lnTo>
                  <a:pt x="57" y="112"/>
                </a:lnTo>
                <a:lnTo>
                  <a:pt x="60" y="115"/>
                </a:lnTo>
                <a:lnTo>
                  <a:pt x="62" y="117"/>
                </a:lnTo>
                <a:lnTo>
                  <a:pt x="64" y="120"/>
                </a:lnTo>
                <a:lnTo>
                  <a:pt x="67" y="124"/>
                </a:lnTo>
                <a:lnTo>
                  <a:pt x="69" y="127"/>
                </a:lnTo>
                <a:lnTo>
                  <a:pt x="72" y="129"/>
                </a:lnTo>
                <a:lnTo>
                  <a:pt x="75" y="132"/>
                </a:lnTo>
                <a:lnTo>
                  <a:pt x="77" y="134"/>
                </a:lnTo>
                <a:lnTo>
                  <a:pt x="80" y="137"/>
                </a:lnTo>
                <a:lnTo>
                  <a:pt x="82" y="139"/>
                </a:lnTo>
                <a:lnTo>
                  <a:pt x="85" y="142"/>
                </a:lnTo>
                <a:lnTo>
                  <a:pt x="88" y="145"/>
                </a:lnTo>
                <a:lnTo>
                  <a:pt x="91" y="147"/>
                </a:lnTo>
                <a:lnTo>
                  <a:pt x="93" y="150"/>
                </a:lnTo>
                <a:lnTo>
                  <a:pt x="96" y="153"/>
                </a:lnTo>
                <a:lnTo>
                  <a:pt x="99" y="156"/>
                </a:lnTo>
                <a:lnTo>
                  <a:pt x="102" y="159"/>
                </a:lnTo>
                <a:lnTo>
                  <a:pt x="104" y="161"/>
                </a:lnTo>
                <a:lnTo>
                  <a:pt x="107" y="164"/>
                </a:lnTo>
                <a:lnTo>
                  <a:pt x="109" y="167"/>
                </a:lnTo>
                <a:lnTo>
                  <a:pt x="112" y="171"/>
                </a:lnTo>
                <a:lnTo>
                  <a:pt x="114" y="174"/>
                </a:lnTo>
                <a:lnTo>
                  <a:pt x="117" y="177"/>
                </a:lnTo>
                <a:lnTo>
                  <a:pt x="119" y="181"/>
                </a:lnTo>
                <a:lnTo>
                  <a:pt x="120" y="184"/>
                </a:lnTo>
                <a:lnTo>
                  <a:pt x="122" y="187"/>
                </a:lnTo>
                <a:lnTo>
                  <a:pt x="122" y="191"/>
                </a:lnTo>
                <a:lnTo>
                  <a:pt x="123" y="195"/>
                </a:lnTo>
                <a:lnTo>
                  <a:pt x="123" y="198"/>
                </a:lnTo>
                <a:lnTo>
                  <a:pt x="123" y="201"/>
                </a:lnTo>
                <a:lnTo>
                  <a:pt x="122" y="204"/>
                </a:lnTo>
                <a:lnTo>
                  <a:pt x="120" y="208"/>
                </a:lnTo>
                <a:lnTo>
                  <a:pt x="119" y="211"/>
                </a:lnTo>
                <a:lnTo>
                  <a:pt x="117" y="215"/>
                </a:lnTo>
                <a:lnTo>
                  <a:pt x="114" y="218"/>
                </a:lnTo>
                <a:lnTo>
                  <a:pt x="112" y="221"/>
                </a:lnTo>
                <a:lnTo>
                  <a:pt x="109" y="224"/>
                </a:lnTo>
                <a:lnTo>
                  <a:pt x="106" y="226"/>
                </a:lnTo>
                <a:lnTo>
                  <a:pt x="102" y="229"/>
                </a:lnTo>
                <a:lnTo>
                  <a:pt x="99" y="231"/>
                </a:lnTo>
                <a:lnTo>
                  <a:pt x="96" y="233"/>
                </a:lnTo>
                <a:lnTo>
                  <a:pt x="92" y="235"/>
                </a:lnTo>
                <a:lnTo>
                  <a:pt x="89" y="237"/>
                </a:lnTo>
                <a:lnTo>
                  <a:pt x="86" y="239"/>
                </a:lnTo>
                <a:lnTo>
                  <a:pt x="82" y="241"/>
                </a:lnTo>
                <a:lnTo>
                  <a:pt x="79" y="243"/>
                </a:lnTo>
                <a:lnTo>
                  <a:pt x="76" y="245"/>
                </a:lnTo>
                <a:lnTo>
                  <a:pt x="73" y="247"/>
                </a:lnTo>
                <a:lnTo>
                  <a:pt x="70" y="249"/>
                </a:lnTo>
                <a:lnTo>
                  <a:pt x="68" y="252"/>
                </a:lnTo>
                <a:lnTo>
                  <a:pt x="66" y="254"/>
                </a:lnTo>
                <a:lnTo>
                  <a:pt x="64" y="257"/>
                </a:lnTo>
                <a:lnTo>
                  <a:pt x="63" y="261"/>
                </a:lnTo>
                <a:lnTo>
                  <a:pt x="61" y="264"/>
                </a:lnTo>
                <a:lnTo>
                  <a:pt x="61" y="268"/>
                </a:lnTo>
                <a:lnTo>
                  <a:pt x="60" y="272"/>
                </a:lnTo>
                <a:lnTo>
                  <a:pt x="60" y="275"/>
                </a:lnTo>
                <a:lnTo>
                  <a:pt x="60" y="279"/>
                </a:lnTo>
                <a:lnTo>
                  <a:pt x="60" y="283"/>
                </a:lnTo>
                <a:lnTo>
                  <a:pt x="60" y="286"/>
                </a:lnTo>
                <a:lnTo>
                  <a:pt x="61" y="290"/>
                </a:lnTo>
                <a:lnTo>
                  <a:pt x="62" y="292"/>
                </a:lnTo>
                <a:lnTo>
                  <a:pt x="63" y="296"/>
                </a:lnTo>
                <a:lnTo>
                  <a:pt x="65" y="299"/>
                </a:lnTo>
                <a:lnTo>
                  <a:pt x="66" y="303"/>
                </a:lnTo>
                <a:lnTo>
                  <a:pt x="67" y="307"/>
                </a:lnTo>
                <a:lnTo>
                  <a:pt x="67" y="309"/>
                </a:lnTo>
                <a:lnTo>
                  <a:pt x="66" y="312"/>
                </a:lnTo>
                <a:lnTo>
                  <a:pt x="64" y="315"/>
                </a:lnTo>
                <a:lnTo>
                  <a:pt x="61" y="319"/>
                </a:lnTo>
                <a:lnTo>
                  <a:pt x="58" y="321"/>
                </a:lnTo>
                <a:lnTo>
                  <a:pt x="54" y="323"/>
                </a:lnTo>
                <a:lnTo>
                  <a:pt x="52" y="324"/>
                </a:lnTo>
                <a:lnTo>
                  <a:pt x="49" y="326"/>
                </a:lnTo>
                <a:lnTo>
                  <a:pt x="45" y="327"/>
                </a:lnTo>
                <a:lnTo>
                  <a:pt x="42" y="329"/>
                </a:lnTo>
                <a:lnTo>
                  <a:pt x="38" y="329"/>
                </a:lnTo>
                <a:lnTo>
                  <a:pt x="35" y="331"/>
                </a:lnTo>
                <a:lnTo>
                  <a:pt x="33" y="331"/>
                </a:lnTo>
                <a:lnTo>
                  <a:pt x="33" y="331"/>
                </a:lnTo>
              </a:path>
            </a:pathLst>
          </a:custGeom>
          <a:noFill/>
          <a:ln w="17526">
            <a:solidFill>
              <a:srgbClr val="0000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 name="Freeform 78">
            <a:extLst>
              <a:ext uri="{FF2B5EF4-FFF2-40B4-BE49-F238E27FC236}">
                <a16:creationId xmlns="" xmlns:a16="http://schemas.microsoft.com/office/drawing/2014/main" id="{60FE713E-C58E-5D4B-A15E-2AE4C740D609}"/>
              </a:ext>
            </a:extLst>
          </p:cNvPr>
          <p:cNvSpPr>
            <a:spLocks/>
          </p:cNvSpPr>
          <p:nvPr/>
        </p:nvSpPr>
        <p:spPr bwMode="auto">
          <a:xfrm>
            <a:off x="2377330" y="3978178"/>
            <a:ext cx="1516214" cy="1614816"/>
          </a:xfrm>
          <a:custGeom>
            <a:avLst/>
            <a:gdLst>
              <a:gd name="T0" fmla="*/ 151 w 166"/>
              <a:gd name="T1" fmla="*/ 2 h 177"/>
              <a:gd name="T2" fmla="*/ 156 w 166"/>
              <a:gd name="T3" fmla="*/ 7 h 177"/>
              <a:gd name="T4" fmla="*/ 161 w 166"/>
              <a:gd name="T5" fmla="*/ 12 h 177"/>
              <a:gd name="T6" fmla="*/ 164 w 166"/>
              <a:gd name="T7" fmla="*/ 18 h 177"/>
              <a:gd name="T8" fmla="*/ 166 w 166"/>
              <a:gd name="T9" fmla="*/ 26 h 177"/>
              <a:gd name="T10" fmla="*/ 165 w 166"/>
              <a:gd name="T11" fmla="*/ 34 h 177"/>
              <a:gd name="T12" fmla="*/ 161 w 166"/>
              <a:gd name="T13" fmla="*/ 40 h 177"/>
              <a:gd name="T14" fmla="*/ 154 w 166"/>
              <a:gd name="T15" fmla="*/ 45 h 177"/>
              <a:gd name="T16" fmla="*/ 147 w 166"/>
              <a:gd name="T17" fmla="*/ 49 h 177"/>
              <a:gd name="T18" fmla="*/ 141 w 166"/>
              <a:gd name="T19" fmla="*/ 53 h 177"/>
              <a:gd name="T20" fmla="*/ 137 w 166"/>
              <a:gd name="T21" fmla="*/ 57 h 177"/>
              <a:gd name="T22" fmla="*/ 132 w 166"/>
              <a:gd name="T23" fmla="*/ 63 h 177"/>
              <a:gd name="T24" fmla="*/ 130 w 166"/>
              <a:gd name="T25" fmla="*/ 70 h 177"/>
              <a:gd name="T26" fmla="*/ 132 w 166"/>
              <a:gd name="T27" fmla="*/ 77 h 177"/>
              <a:gd name="T28" fmla="*/ 136 w 166"/>
              <a:gd name="T29" fmla="*/ 84 h 177"/>
              <a:gd name="T30" fmla="*/ 139 w 166"/>
              <a:gd name="T31" fmla="*/ 90 h 177"/>
              <a:gd name="T32" fmla="*/ 140 w 166"/>
              <a:gd name="T33" fmla="*/ 98 h 177"/>
              <a:gd name="T34" fmla="*/ 141 w 166"/>
              <a:gd name="T35" fmla="*/ 105 h 177"/>
              <a:gd name="T36" fmla="*/ 140 w 166"/>
              <a:gd name="T37" fmla="*/ 112 h 177"/>
              <a:gd name="T38" fmla="*/ 139 w 166"/>
              <a:gd name="T39" fmla="*/ 120 h 177"/>
              <a:gd name="T40" fmla="*/ 138 w 166"/>
              <a:gd name="T41" fmla="*/ 127 h 177"/>
              <a:gd name="T42" fmla="*/ 135 w 166"/>
              <a:gd name="T43" fmla="*/ 134 h 177"/>
              <a:gd name="T44" fmla="*/ 132 w 166"/>
              <a:gd name="T45" fmla="*/ 141 h 177"/>
              <a:gd name="T46" fmla="*/ 127 w 166"/>
              <a:gd name="T47" fmla="*/ 147 h 177"/>
              <a:gd name="T48" fmla="*/ 122 w 166"/>
              <a:gd name="T49" fmla="*/ 152 h 177"/>
              <a:gd name="T50" fmla="*/ 116 w 166"/>
              <a:gd name="T51" fmla="*/ 156 h 177"/>
              <a:gd name="T52" fmla="*/ 109 w 166"/>
              <a:gd name="T53" fmla="*/ 161 h 177"/>
              <a:gd name="T54" fmla="*/ 102 w 166"/>
              <a:gd name="T55" fmla="*/ 164 h 177"/>
              <a:gd name="T56" fmla="*/ 96 w 166"/>
              <a:gd name="T57" fmla="*/ 167 h 177"/>
              <a:gd name="T58" fmla="*/ 88 w 166"/>
              <a:gd name="T59" fmla="*/ 169 h 177"/>
              <a:gd name="T60" fmla="*/ 81 w 166"/>
              <a:gd name="T61" fmla="*/ 171 h 177"/>
              <a:gd name="T62" fmla="*/ 74 w 166"/>
              <a:gd name="T63" fmla="*/ 173 h 177"/>
              <a:gd name="T64" fmla="*/ 66 w 166"/>
              <a:gd name="T65" fmla="*/ 174 h 177"/>
              <a:gd name="T66" fmla="*/ 59 w 166"/>
              <a:gd name="T67" fmla="*/ 175 h 177"/>
              <a:gd name="T68" fmla="*/ 51 w 166"/>
              <a:gd name="T69" fmla="*/ 176 h 177"/>
              <a:gd name="T70" fmla="*/ 44 w 166"/>
              <a:gd name="T71" fmla="*/ 177 h 177"/>
              <a:gd name="T72" fmla="*/ 36 w 166"/>
              <a:gd name="T73" fmla="*/ 177 h 177"/>
              <a:gd name="T74" fmla="*/ 28 w 166"/>
              <a:gd name="T75" fmla="*/ 177 h 177"/>
              <a:gd name="T76" fmla="*/ 21 w 166"/>
              <a:gd name="T77" fmla="*/ 177 h 177"/>
              <a:gd name="T78" fmla="*/ 13 w 166"/>
              <a:gd name="T79" fmla="*/ 177 h 177"/>
              <a:gd name="T80" fmla="*/ 6 w 166"/>
              <a:gd name="T81" fmla="*/ 177 h 177"/>
              <a:gd name="T82" fmla="*/ 0 w 166"/>
              <a:gd name="T83"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6" h="177">
                <a:moveTo>
                  <a:pt x="148" y="0"/>
                </a:moveTo>
                <a:lnTo>
                  <a:pt x="151" y="2"/>
                </a:lnTo>
                <a:lnTo>
                  <a:pt x="153" y="4"/>
                </a:lnTo>
                <a:lnTo>
                  <a:pt x="156" y="7"/>
                </a:lnTo>
                <a:lnTo>
                  <a:pt x="159" y="9"/>
                </a:lnTo>
                <a:lnTo>
                  <a:pt x="161" y="12"/>
                </a:lnTo>
                <a:lnTo>
                  <a:pt x="163" y="14"/>
                </a:lnTo>
                <a:lnTo>
                  <a:pt x="164" y="18"/>
                </a:lnTo>
                <a:lnTo>
                  <a:pt x="166" y="22"/>
                </a:lnTo>
                <a:lnTo>
                  <a:pt x="166" y="26"/>
                </a:lnTo>
                <a:lnTo>
                  <a:pt x="166" y="29"/>
                </a:lnTo>
                <a:lnTo>
                  <a:pt x="165" y="34"/>
                </a:lnTo>
                <a:lnTo>
                  <a:pt x="163" y="37"/>
                </a:lnTo>
                <a:lnTo>
                  <a:pt x="161" y="40"/>
                </a:lnTo>
                <a:lnTo>
                  <a:pt x="158" y="42"/>
                </a:lnTo>
                <a:lnTo>
                  <a:pt x="154" y="45"/>
                </a:lnTo>
                <a:lnTo>
                  <a:pt x="151" y="47"/>
                </a:lnTo>
                <a:lnTo>
                  <a:pt x="147" y="49"/>
                </a:lnTo>
                <a:lnTo>
                  <a:pt x="144" y="51"/>
                </a:lnTo>
                <a:lnTo>
                  <a:pt x="141" y="53"/>
                </a:lnTo>
                <a:lnTo>
                  <a:pt x="138" y="55"/>
                </a:lnTo>
                <a:lnTo>
                  <a:pt x="137" y="57"/>
                </a:lnTo>
                <a:lnTo>
                  <a:pt x="134" y="60"/>
                </a:lnTo>
                <a:lnTo>
                  <a:pt x="132" y="63"/>
                </a:lnTo>
                <a:lnTo>
                  <a:pt x="130" y="67"/>
                </a:lnTo>
                <a:lnTo>
                  <a:pt x="130" y="70"/>
                </a:lnTo>
                <a:lnTo>
                  <a:pt x="130" y="73"/>
                </a:lnTo>
                <a:lnTo>
                  <a:pt x="132" y="77"/>
                </a:lnTo>
                <a:lnTo>
                  <a:pt x="133" y="80"/>
                </a:lnTo>
                <a:lnTo>
                  <a:pt x="136" y="84"/>
                </a:lnTo>
                <a:lnTo>
                  <a:pt x="137" y="87"/>
                </a:lnTo>
                <a:lnTo>
                  <a:pt x="139" y="90"/>
                </a:lnTo>
                <a:lnTo>
                  <a:pt x="139" y="94"/>
                </a:lnTo>
                <a:lnTo>
                  <a:pt x="140" y="98"/>
                </a:lnTo>
                <a:lnTo>
                  <a:pt x="141" y="102"/>
                </a:lnTo>
                <a:lnTo>
                  <a:pt x="141" y="105"/>
                </a:lnTo>
                <a:lnTo>
                  <a:pt x="140" y="109"/>
                </a:lnTo>
                <a:lnTo>
                  <a:pt x="140" y="112"/>
                </a:lnTo>
                <a:lnTo>
                  <a:pt x="140" y="116"/>
                </a:lnTo>
                <a:lnTo>
                  <a:pt x="139" y="120"/>
                </a:lnTo>
                <a:lnTo>
                  <a:pt x="138" y="124"/>
                </a:lnTo>
                <a:lnTo>
                  <a:pt x="138" y="127"/>
                </a:lnTo>
                <a:lnTo>
                  <a:pt x="136" y="131"/>
                </a:lnTo>
                <a:lnTo>
                  <a:pt x="135" y="134"/>
                </a:lnTo>
                <a:lnTo>
                  <a:pt x="133" y="138"/>
                </a:lnTo>
                <a:lnTo>
                  <a:pt x="132" y="141"/>
                </a:lnTo>
                <a:lnTo>
                  <a:pt x="130" y="144"/>
                </a:lnTo>
                <a:lnTo>
                  <a:pt x="127" y="147"/>
                </a:lnTo>
                <a:lnTo>
                  <a:pt x="125" y="149"/>
                </a:lnTo>
                <a:lnTo>
                  <a:pt x="122" y="152"/>
                </a:lnTo>
                <a:lnTo>
                  <a:pt x="119" y="154"/>
                </a:lnTo>
                <a:lnTo>
                  <a:pt x="116" y="156"/>
                </a:lnTo>
                <a:lnTo>
                  <a:pt x="113" y="159"/>
                </a:lnTo>
                <a:lnTo>
                  <a:pt x="109" y="161"/>
                </a:lnTo>
                <a:lnTo>
                  <a:pt x="106" y="162"/>
                </a:lnTo>
                <a:lnTo>
                  <a:pt x="102" y="164"/>
                </a:lnTo>
                <a:lnTo>
                  <a:pt x="99" y="166"/>
                </a:lnTo>
                <a:lnTo>
                  <a:pt x="96" y="167"/>
                </a:lnTo>
                <a:lnTo>
                  <a:pt x="92" y="168"/>
                </a:lnTo>
                <a:lnTo>
                  <a:pt x="88" y="169"/>
                </a:lnTo>
                <a:lnTo>
                  <a:pt x="85" y="170"/>
                </a:lnTo>
                <a:lnTo>
                  <a:pt x="81" y="171"/>
                </a:lnTo>
                <a:lnTo>
                  <a:pt x="77" y="172"/>
                </a:lnTo>
                <a:lnTo>
                  <a:pt x="74" y="173"/>
                </a:lnTo>
                <a:lnTo>
                  <a:pt x="70" y="174"/>
                </a:lnTo>
                <a:lnTo>
                  <a:pt x="66" y="174"/>
                </a:lnTo>
                <a:lnTo>
                  <a:pt x="62" y="175"/>
                </a:lnTo>
                <a:lnTo>
                  <a:pt x="59" y="175"/>
                </a:lnTo>
                <a:lnTo>
                  <a:pt x="55" y="176"/>
                </a:lnTo>
                <a:lnTo>
                  <a:pt x="51" y="176"/>
                </a:lnTo>
                <a:lnTo>
                  <a:pt x="48" y="177"/>
                </a:lnTo>
                <a:lnTo>
                  <a:pt x="44" y="177"/>
                </a:lnTo>
                <a:lnTo>
                  <a:pt x="40" y="177"/>
                </a:lnTo>
                <a:lnTo>
                  <a:pt x="36" y="177"/>
                </a:lnTo>
                <a:lnTo>
                  <a:pt x="32" y="177"/>
                </a:lnTo>
                <a:lnTo>
                  <a:pt x="28" y="177"/>
                </a:lnTo>
                <a:lnTo>
                  <a:pt x="25" y="177"/>
                </a:lnTo>
                <a:lnTo>
                  <a:pt x="21" y="177"/>
                </a:lnTo>
                <a:lnTo>
                  <a:pt x="17" y="177"/>
                </a:lnTo>
                <a:lnTo>
                  <a:pt x="13" y="177"/>
                </a:lnTo>
                <a:lnTo>
                  <a:pt x="9" y="177"/>
                </a:lnTo>
                <a:lnTo>
                  <a:pt x="6" y="177"/>
                </a:lnTo>
                <a:lnTo>
                  <a:pt x="2" y="177"/>
                </a:lnTo>
                <a:lnTo>
                  <a:pt x="0" y="177"/>
                </a:lnTo>
                <a:lnTo>
                  <a:pt x="0" y="177"/>
                </a:lnTo>
              </a:path>
            </a:pathLst>
          </a:custGeom>
          <a:noFill/>
          <a:ln w="17526">
            <a:solidFill>
              <a:srgbClr val="0000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8" name="Line 79">
            <a:extLst>
              <a:ext uri="{FF2B5EF4-FFF2-40B4-BE49-F238E27FC236}">
                <a16:creationId xmlns="" xmlns:a16="http://schemas.microsoft.com/office/drawing/2014/main" id="{B3B72C17-26BF-434A-BBAF-92B71BDC9EF6}"/>
              </a:ext>
            </a:extLst>
          </p:cNvPr>
          <p:cNvSpPr>
            <a:spLocks noChangeShapeType="1"/>
          </p:cNvSpPr>
          <p:nvPr/>
        </p:nvSpPr>
        <p:spPr bwMode="auto">
          <a:xfrm>
            <a:off x="1116513" y="1734569"/>
            <a:ext cx="64657"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9" name="Line 80">
            <a:extLst>
              <a:ext uri="{FF2B5EF4-FFF2-40B4-BE49-F238E27FC236}">
                <a16:creationId xmlns="" xmlns:a16="http://schemas.microsoft.com/office/drawing/2014/main" id="{028F6F9E-A0AD-064D-9A99-C4A552EA9F6C}"/>
              </a:ext>
            </a:extLst>
          </p:cNvPr>
          <p:cNvSpPr>
            <a:spLocks noChangeShapeType="1"/>
          </p:cNvSpPr>
          <p:nvPr/>
        </p:nvSpPr>
        <p:spPr bwMode="auto">
          <a:xfrm>
            <a:off x="1143993" y="1707090"/>
            <a:ext cx="0" cy="646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0" name="Line 81">
            <a:extLst>
              <a:ext uri="{FF2B5EF4-FFF2-40B4-BE49-F238E27FC236}">
                <a16:creationId xmlns="" xmlns:a16="http://schemas.microsoft.com/office/drawing/2014/main" id="{9811B155-24D7-864D-BB9D-0B4A8C7BDB86}"/>
              </a:ext>
            </a:extLst>
          </p:cNvPr>
          <p:cNvSpPr>
            <a:spLocks noChangeShapeType="1"/>
          </p:cNvSpPr>
          <p:nvPr/>
        </p:nvSpPr>
        <p:spPr bwMode="auto">
          <a:xfrm>
            <a:off x="851418" y="1871966"/>
            <a:ext cx="64657"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1" name="Line 82">
            <a:extLst>
              <a:ext uri="{FF2B5EF4-FFF2-40B4-BE49-F238E27FC236}">
                <a16:creationId xmlns="" xmlns:a16="http://schemas.microsoft.com/office/drawing/2014/main" id="{C8961FD9-32C6-A040-B89A-069429B9496B}"/>
              </a:ext>
            </a:extLst>
          </p:cNvPr>
          <p:cNvSpPr>
            <a:spLocks noChangeShapeType="1"/>
          </p:cNvSpPr>
          <p:nvPr/>
        </p:nvSpPr>
        <p:spPr bwMode="auto">
          <a:xfrm>
            <a:off x="878898" y="1844487"/>
            <a:ext cx="0" cy="646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2" name="Line 83">
            <a:extLst>
              <a:ext uri="{FF2B5EF4-FFF2-40B4-BE49-F238E27FC236}">
                <a16:creationId xmlns="" xmlns:a16="http://schemas.microsoft.com/office/drawing/2014/main" id="{87FF4C1B-8A89-0640-AAAB-8D4690955329}"/>
              </a:ext>
            </a:extLst>
          </p:cNvPr>
          <p:cNvSpPr>
            <a:spLocks noChangeShapeType="1"/>
          </p:cNvSpPr>
          <p:nvPr/>
        </p:nvSpPr>
        <p:spPr bwMode="auto">
          <a:xfrm>
            <a:off x="2679603" y="1243174"/>
            <a:ext cx="63041"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3" name="Line 84">
            <a:extLst>
              <a:ext uri="{FF2B5EF4-FFF2-40B4-BE49-F238E27FC236}">
                <a16:creationId xmlns="" xmlns:a16="http://schemas.microsoft.com/office/drawing/2014/main" id="{B7DD6EB0-4E91-8247-9E0B-307BA334BEAD}"/>
              </a:ext>
            </a:extLst>
          </p:cNvPr>
          <p:cNvSpPr>
            <a:spLocks noChangeShapeType="1"/>
          </p:cNvSpPr>
          <p:nvPr/>
        </p:nvSpPr>
        <p:spPr bwMode="auto">
          <a:xfrm>
            <a:off x="2707083" y="1205996"/>
            <a:ext cx="0" cy="6465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4" name="Line 85">
            <a:extLst>
              <a:ext uri="{FF2B5EF4-FFF2-40B4-BE49-F238E27FC236}">
                <a16:creationId xmlns="" xmlns:a16="http://schemas.microsoft.com/office/drawing/2014/main" id="{4E428AB9-CC4A-564B-84DA-8272AD26B11D}"/>
              </a:ext>
            </a:extLst>
          </p:cNvPr>
          <p:cNvSpPr>
            <a:spLocks noChangeShapeType="1"/>
          </p:cNvSpPr>
          <p:nvPr/>
        </p:nvSpPr>
        <p:spPr bwMode="auto">
          <a:xfrm>
            <a:off x="2660206" y="1105777"/>
            <a:ext cx="72739"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 name="Line 86">
            <a:extLst>
              <a:ext uri="{FF2B5EF4-FFF2-40B4-BE49-F238E27FC236}">
                <a16:creationId xmlns="" xmlns:a16="http://schemas.microsoft.com/office/drawing/2014/main" id="{11D28136-A3B5-8B41-8CB9-023BD7AF1029}"/>
              </a:ext>
            </a:extLst>
          </p:cNvPr>
          <p:cNvSpPr>
            <a:spLocks noChangeShapeType="1"/>
          </p:cNvSpPr>
          <p:nvPr/>
        </p:nvSpPr>
        <p:spPr bwMode="auto">
          <a:xfrm>
            <a:off x="2697384" y="1070216"/>
            <a:ext cx="0" cy="72739"/>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6" name="Line 87">
            <a:extLst>
              <a:ext uri="{FF2B5EF4-FFF2-40B4-BE49-F238E27FC236}">
                <a16:creationId xmlns="" xmlns:a16="http://schemas.microsoft.com/office/drawing/2014/main" id="{0AA1CD4B-7F70-6943-B666-403CBB4019EA}"/>
              </a:ext>
            </a:extLst>
          </p:cNvPr>
          <p:cNvSpPr>
            <a:spLocks noChangeShapeType="1"/>
          </p:cNvSpPr>
          <p:nvPr/>
        </p:nvSpPr>
        <p:spPr bwMode="auto">
          <a:xfrm>
            <a:off x="1025993" y="1962486"/>
            <a:ext cx="63041"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7" name="Line 88">
            <a:extLst>
              <a:ext uri="{FF2B5EF4-FFF2-40B4-BE49-F238E27FC236}">
                <a16:creationId xmlns="" xmlns:a16="http://schemas.microsoft.com/office/drawing/2014/main" id="{8430D98B-F3F7-DC49-A9CF-54A1A68C97EE}"/>
              </a:ext>
            </a:extLst>
          </p:cNvPr>
          <p:cNvSpPr>
            <a:spLocks noChangeShapeType="1"/>
          </p:cNvSpPr>
          <p:nvPr/>
        </p:nvSpPr>
        <p:spPr bwMode="auto">
          <a:xfrm>
            <a:off x="1061554" y="1926925"/>
            <a:ext cx="0" cy="6304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8" name="Freeform 89">
            <a:extLst>
              <a:ext uri="{FF2B5EF4-FFF2-40B4-BE49-F238E27FC236}">
                <a16:creationId xmlns="" xmlns:a16="http://schemas.microsoft.com/office/drawing/2014/main" id="{64488044-A6B1-024E-BD5E-AA39CF4EB388}"/>
              </a:ext>
            </a:extLst>
          </p:cNvPr>
          <p:cNvSpPr>
            <a:spLocks/>
          </p:cNvSpPr>
          <p:nvPr/>
        </p:nvSpPr>
        <p:spPr bwMode="auto">
          <a:xfrm>
            <a:off x="2732946" y="4461491"/>
            <a:ext cx="494628" cy="939147"/>
          </a:xfrm>
          <a:custGeom>
            <a:avLst/>
            <a:gdLst>
              <a:gd name="T0" fmla="*/ 52 w 54"/>
              <a:gd name="T1" fmla="*/ 3 h 103"/>
              <a:gd name="T2" fmla="*/ 49 w 54"/>
              <a:gd name="T3" fmla="*/ 11 h 103"/>
              <a:gd name="T4" fmla="*/ 48 w 54"/>
              <a:gd name="T5" fmla="*/ 17 h 103"/>
              <a:gd name="T6" fmla="*/ 47 w 54"/>
              <a:gd name="T7" fmla="*/ 24 h 103"/>
              <a:gd name="T8" fmla="*/ 48 w 54"/>
              <a:gd name="T9" fmla="*/ 32 h 103"/>
              <a:gd name="T10" fmla="*/ 49 w 54"/>
              <a:gd name="T11" fmla="*/ 39 h 103"/>
              <a:gd name="T12" fmla="*/ 50 w 54"/>
              <a:gd name="T13" fmla="*/ 47 h 103"/>
              <a:gd name="T14" fmla="*/ 51 w 54"/>
              <a:gd name="T15" fmla="*/ 54 h 103"/>
              <a:gd name="T16" fmla="*/ 52 w 54"/>
              <a:gd name="T17" fmla="*/ 62 h 103"/>
              <a:gd name="T18" fmla="*/ 52 w 54"/>
              <a:gd name="T19" fmla="*/ 69 h 103"/>
              <a:gd name="T20" fmla="*/ 52 w 54"/>
              <a:gd name="T21" fmla="*/ 77 h 103"/>
              <a:gd name="T22" fmla="*/ 50 w 54"/>
              <a:gd name="T23" fmla="*/ 86 h 103"/>
              <a:gd name="T24" fmla="*/ 48 w 54"/>
              <a:gd name="T25" fmla="*/ 93 h 103"/>
              <a:gd name="T26" fmla="*/ 44 w 54"/>
              <a:gd name="T27" fmla="*/ 99 h 103"/>
              <a:gd name="T28" fmla="*/ 37 w 54"/>
              <a:gd name="T29" fmla="*/ 102 h 103"/>
              <a:gd name="T30" fmla="*/ 29 w 54"/>
              <a:gd name="T31" fmla="*/ 103 h 103"/>
              <a:gd name="T32" fmla="*/ 21 w 54"/>
              <a:gd name="T33" fmla="*/ 101 h 103"/>
              <a:gd name="T34" fmla="*/ 14 w 54"/>
              <a:gd name="T35" fmla="*/ 98 h 103"/>
              <a:gd name="T36" fmla="*/ 8 w 54"/>
              <a:gd name="T37" fmla="*/ 93 h 103"/>
              <a:gd name="T38" fmla="*/ 4 w 54"/>
              <a:gd name="T39" fmla="*/ 88 h 103"/>
              <a:gd name="T40" fmla="*/ 1 w 54"/>
              <a:gd name="T41" fmla="*/ 82 h 103"/>
              <a:gd name="T42" fmla="*/ 0 w 54"/>
              <a:gd name="T43" fmla="*/ 74 h 103"/>
              <a:gd name="T44" fmla="*/ 0 w 54"/>
              <a:gd name="T45" fmla="*/ 66 h 103"/>
              <a:gd name="T46" fmla="*/ 0 w 54"/>
              <a:gd name="T47" fmla="*/ 61 h 103"/>
              <a:gd name="T48" fmla="*/ 1 w 54"/>
              <a:gd name="T49" fmla="*/ 53 h 103"/>
              <a:gd name="T50" fmla="*/ 3 w 54"/>
              <a:gd name="T51" fmla="*/ 46 h 103"/>
              <a:gd name="T52" fmla="*/ 6 w 54"/>
              <a:gd name="T53" fmla="*/ 39 h 103"/>
              <a:gd name="T54" fmla="*/ 9 w 54"/>
              <a:gd name="T55" fmla="*/ 32 h 103"/>
              <a:gd name="T56" fmla="*/ 12 w 54"/>
              <a:gd name="T57" fmla="*/ 25 h 103"/>
              <a:gd name="T58" fmla="*/ 16 w 54"/>
              <a:gd name="T59" fmla="*/ 19 h 103"/>
              <a:gd name="T60" fmla="*/ 21 w 54"/>
              <a:gd name="T61" fmla="*/ 12 h 103"/>
              <a:gd name="T62" fmla="*/ 25 w 54"/>
              <a:gd name="T63" fmla="*/ 6 h 103"/>
              <a:gd name="T64" fmla="*/ 28 w 54"/>
              <a:gd name="T65" fmla="*/ 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103">
                <a:moveTo>
                  <a:pt x="54" y="0"/>
                </a:moveTo>
                <a:lnTo>
                  <a:pt x="52" y="3"/>
                </a:lnTo>
                <a:lnTo>
                  <a:pt x="51" y="7"/>
                </a:lnTo>
                <a:lnTo>
                  <a:pt x="49" y="11"/>
                </a:lnTo>
                <a:lnTo>
                  <a:pt x="48" y="14"/>
                </a:lnTo>
                <a:lnTo>
                  <a:pt x="48" y="17"/>
                </a:lnTo>
                <a:lnTo>
                  <a:pt x="47" y="21"/>
                </a:lnTo>
                <a:lnTo>
                  <a:pt x="47" y="24"/>
                </a:lnTo>
                <a:lnTo>
                  <a:pt x="47" y="28"/>
                </a:lnTo>
                <a:lnTo>
                  <a:pt x="48" y="32"/>
                </a:lnTo>
                <a:lnTo>
                  <a:pt x="48" y="35"/>
                </a:lnTo>
                <a:lnTo>
                  <a:pt x="49" y="39"/>
                </a:lnTo>
                <a:lnTo>
                  <a:pt x="49" y="43"/>
                </a:lnTo>
                <a:lnTo>
                  <a:pt x="50" y="47"/>
                </a:lnTo>
                <a:lnTo>
                  <a:pt x="51" y="51"/>
                </a:lnTo>
                <a:lnTo>
                  <a:pt x="51" y="54"/>
                </a:lnTo>
                <a:lnTo>
                  <a:pt x="52" y="58"/>
                </a:lnTo>
                <a:lnTo>
                  <a:pt x="52" y="62"/>
                </a:lnTo>
                <a:lnTo>
                  <a:pt x="52" y="66"/>
                </a:lnTo>
                <a:lnTo>
                  <a:pt x="52" y="69"/>
                </a:lnTo>
                <a:lnTo>
                  <a:pt x="52" y="73"/>
                </a:lnTo>
                <a:lnTo>
                  <a:pt x="52" y="77"/>
                </a:lnTo>
                <a:lnTo>
                  <a:pt x="51" y="82"/>
                </a:lnTo>
                <a:lnTo>
                  <a:pt x="50" y="86"/>
                </a:lnTo>
                <a:lnTo>
                  <a:pt x="49" y="90"/>
                </a:lnTo>
                <a:lnTo>
                  <a:pt x="48" y="93"/>
                </a:lnTo>
                <a:lnTo>
                  <a:pt x="46" y="97"/>
                </a:lnTo>
                <a:lnTo>
                  <a:pt x="44" y="99"/>
                </a:lnTo>
                <a:lnTo>
                  <a:pt x="41" y="101"/>
                </a:lnTo>
                <a:lnTo>
                  <a:pt x="37" y="102"/>
                </a:lnTo>
                <a:lnTo>
                  <a:pt x="33" y="103"/>
                </a:lnTo>
                <a:lnTo>
                  <a:pt x="29" y="103"/>
                </a:lnTo>
                <a:lnTo>
                  <a:pt x="25" y="102"/>
                </a:lnTo>
                <a:lnTo>
                  <a:pt x="21" y="101"/>
                </a:lnTo>
                <a:lnTo>
                  <a:pt x="17" y="100"/>
                </a:lnTo>
                <a:lnTo>
                  <a:pt x="14" y="98"/>
                </a:lnTo>
                <a:lnTo>
                  <a:pt x="11" y="96"/>
                </a:lnTo>
                <a:lnTo>
                  <a:pt x="8" y="93"/>
                </a:lnTo>
                <a:lnTo>
                  <a:pt x="6" y="90"/>
                </a:lnTo>
                <a:lnTo>
                  <a:pt x="4" y="88"/>
                </a:lnTo>
                <a:lnTo>
                  <a:pt x="3" y="85"/>
                </a:lnTo>
                <a:lnTo>
                  <a:pt x="1" y="82"/>
                </a:lnTo>
                <a:lnTo>
                  <a:pt x="1" y="78"/>
                </a:lnTo>
                <a:lnTo>
                  <a:pt x="0" y="74"/>
                </a:lnTo>
                <a:lnTo>
                  <a:pt x="0" y="70"/>
                </a:lnTo>
                <a:lnTo>
                  <a:pt x="0" y="66"/>
                </a:lnTo>
                <a:lnTo>
                  <a:pt x="0" y="65"/>
                </a:lnTo>
                <a:lnTo>
                  <a:pt x="0" y="61"/>
                </a:lnTo>
                <a:lnTo>
                  <a:pt x="0" y="57"/>
                </a:lnTo>
                <a:lnTo>
                  <a:pt x="1" y="53"/>
                </a:lnTo>
                <a:lnTo>
                  <a:pt x="2" y="49"/>
                </a:lnTo>
                <a:lnTo>
                  <a:pt x="3" y="46"/>
                </a:lnTo>
                <a:lnTo>
                  <a:pt x="4" y="43"/>
                </a:lnTo>
                <a:lnTo>
                  <a:pt x="6" y="39"/>
                </a:lnTo>
                <a:lnTo>
                  <a:pt x="7" y="35"/>
                </a:lnTo>
                <a:lnTo>
                  <a:pt x="9" y="32"/>
                </a:lnTo>
                <a:lnTo>
                  <a:pt x="11" y="29"/>
                </a:lnTo>
                <a:lnTo>
                  <a:pt x="12" y="25"/>
                </a:lnTo>
                <a:lnTo>
                  <a:pt x="14" y="22"/>
                </a:lnTo>
                <a:lnTo>
                  <a:pt x="16" y="19"/>
                </a:lnTo>
                <a:lnTo>
                  <a:pt x="18" y="15"/>
                </a:lnTo>
                <a:lnTo>
                  <a:pt x="21" y="12"/>
                </a:lnTo>
                <a:lnTo>
                  <a:pt x="23" y="9"/>
                </a:lnTo>
                <a:lnTo>
                  <a:pt x="25" y="6"/>
                </a:lnTo>
                <a:lnTo>
                  <a:pt x="28" y="1"/>
                </a:lnTo>
                <a:lnTo>
                  <a:pt x="28" y="1"/>
                </a:lnTo>
              </a:path>
            </a:pathLst>
          </a:custGeom>
          <a:noFill/>
          <a:ln w="0">
            <a:solidFill>
              <a:srgbClr val="0000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 name="TextBox 1">
            <a:extLst>
              <a:ext uri="{FF2B5EF4-FFF2-40B4-BE49-F238E27FC236}">
                <a16:creationId xmlns="" xmlns:a16="http://schemas.microsoft.com/office/drawing/2014/main" id="{148AE9F6-D62C-B141-8CB6-AD740994316D}"/>
              </a:ext>
            </a:extLst>
          </p:cNvPr>
          <p:cNvSpPr txBox="1"/>
          <p:nvPr/>
        </p:nvSpPr>
        <p:spPr>
          <a:xfrm>
            <a:off x="4440064" y="5154106"/>
            <a:ext cx="5374606" cy="738664"/>
          </a:xfrm>
          <a:prstGeom prst="rect">
            <a:avLst/>
          </a:prstGeom>
          <a:noFill/>
        </p:spPr>
        <p:txBody>
          <a:bodyPr wrap="square" rtlCol="0">
            <a:spAutoFit/>
          </a:bodyPr>
          <a:lstStyle/>
          <a:p>
            <a:r>
              <a:rPr lang="el-GR" sz="1400" dirty="0" err="1"/>
              <a:t>Αλληλεπίθεση</a:t>
            </a:r>
            <a:r>
              <a:rPr lang="el-GR" sz="1400" dirty="0"/>
              <a:t> </a:t>
            </a:r>
            <a:r>
              <a:rPr lang="el-GR" sz="1400" dirty="0" err="1"/>
              <a:t>κεφαλομετρικών</a:t>
            </a:r>
            <a:r>
              <a:rPr lang="el-GR" sz="1400" dirty="0"/>
              <a:t> ιχνογραφημάτων</a:t>
            </a:r>
          </a:p>
          <a:p>
            <a:r>
              <a:rPr lang="el-GR" sz="1400" dirty="0"/>
              <a:t>Η αύξηση επήλθε προς τα κάτω κι εμπρός (ευνοϊκή φορά) </a:t>
            </a:r>
          </a:p>
          <a:p>
            <a:r>
              <a:rPr lang="el-GR" sz="1400" dirty="0">
                <a:solidFill>
                  <a:srgbClr val="FF0000"/>
                </a:solidFill>
              </a:rPr>
              <a:t>κόκκινο</a:t>
            </a:r>
            <a:r>
              <a:rPr lang="en-US" sz="1400" dirty="0">
                <a:solidFill>
                  <a:srgbClr val="FF0000"/>
                </a:solidFill>
              </a:rPr>
              <a:t>:</a:t>
            </a:r>
            <a:r>
              <a:rPr lang="el-GR" sz="1400" dirty="0">
                <a:solidFill>
                  <a:srgbClr val="FF0000"/>
                </a:solidFill>
              </a:rPr>
              <a:t> αρχή </a:t>
            </a:r>
            <a:r>
              <a:rPr lang="el-GR" sz="1400" dirty="0"/>
              <a:t>– </a:t>
            </a:r>
            <a:r>
              <a:rPr lang="el-GR" sz="1400" dirty="0" smtClean="0">
                <a:solidFill>
                  <a:schemeClr val="accent1">
                    <a:lumMod val="75000"/>
                  </a:schemeClr>
                </a:solidFill>
              </a:rPr>
              <a:t>μπλε</a:t>
            </a:r>
            <a:r>
              <a:rPr lang="en-US" sz="1400" dirty="0" smtClean="0">
                <a:solidFill>
                  <a:schemeClr val="accent1">
                    <a:lumMod val="75000"/>
                  </a:schemeClr>
                </a:solidFill>
              </a:rPr>
              <a:t>:</a:t>
            </a:r>
            <a:r>
              <a:rPr lang="el-GR" sz="1400" dirty="0" smtClean="0">
                <a:solidFill>
                  <a:schemeClr val="accent1">
                    <a:lumMod val="75000"/>
                  </a:schemeClr>
                </a:solidFill>
              </a:rPr>
              <a:t> </a:t>
            </a:r>
            <a:r>
              <a:rPr lang="el-GR" sz="1400" dirty="0">
                <a:solidFill>
                  <a:schemeClr val="accent1">
                    <a:lumMod val="75000"/>
                  </a:schemeClr>
                </a:solidFill>
              </a:rPr>
              <a:t>τέλος </a:t>
            </a:r>
            <a:endParaRPr lang="x-none" sz="1400" dirty="0">
              <a:solidFill>
                <a:schemeClr val="accent1">
                  <a:lumMod val="75000"/>
                </a:schemeClr>
              </a:solidFill>
            </a:endParaRPr>
          </a:p>
        </p:txBody>
      </p:sp>
    </p:spTree>
    <p:extLst>
      <p:ext uri="{BB962C8B-B14F-4D97-AF65-F5344CB8AC3E}">
        <p14:creationId xmlns="" xmlns:p14="http://schemas.microsoft.com/office/powerpoint/2010/main" val="232197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1A61F90-19B5-6340-852C-CFCAB289179A}"/>
              </a:ext>
            </a:extLst>
          </p:cNvPr>
          <p:cNvSpPr/>
          <p:nvPr/>
        </p:nvSpPr>
        <p:spPr>
          <a:xfrm>
            <a:off x="5331849" y="616366"/>
            <a:ext cx="2065544" cy="788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ea typeface="+mn-ea"/>
                <a:cs typeface="+mn-cs"/>
              </a:rPr>
              <a:t>Ασθενής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 name="TextBox 1">
            <a:extLst>
              <a:ext uri="{FF2B5EF4-FFF2-40B4-BE49-F238E27FC236}">
                <a16:creationId xmlns="" xmlns:a16="http://schemas.microsoft.com/office/drawing/2014/main" id="{12854DE2-C069-B146-8523-851E73835014}"/>
              </a:ext>
            </a:extLst>
          </p:cNvPr>
          <p:cNvSpPr txBox="1"/>
          <p:nvPr/>
        </p:nvSpPr>
        <p:spPr>
          <a:xfrm>
            <a:off x="4836695" y="2761247"/>
            <a:ext cx="3336234" cy="646331"/>
          </a:xfrm>
          <a:prstGeom prst="rect">
            <a:avLst/>
          </a:prstGeom>
          <a:noFill/>
        </p:spPr>
        <p:txBody>
          <a:bodyPr wrap="none" rtlCol="0">
            <a:spAutoFit/>
          </a:bodyPr>
          <a:lstStyle/>
          <a:p>
            <a:r>
              <a:rPr lang="el-GR" smtClean="0"/>
              <a:t>κορ</a:t>
            </a:r>
            <a:r>
              <a:rPr lang="el-GR" smtClean="0"/>
              <a:t>ίτσι </a:t>
            </a:r>
            <a:r>
              <a:rPr lang="el-GR"/>
              <a:t>11 ετών</a:t>
            </a:r>
          </a:p>
          <a:p>
            <a:r>
              <a:rPr lang="el-GR"/>
              <a:t>ΙΙ Τάξη, 1</a:t>
            </a:r>
            <a:r>
              <a:rPr lang="el-GR" baseline="30000"/>
              <a:t>η</a:t>
            </a:r>
            <a:r>
              <a:rPr lang="el-GR"/>
              <a:t> κατηγορία </a:t>
            </a:r>
            <a:r>
              <a:rPr lang="el-GR"/>
              <a:t>κατά </a:t>
            </a:r>
            <a:r>
              <a:rPr lang="el-GR" smtClean="0"/>
              <a:t>Angle </a:t>
            </a:r>
            <a:endParaRPr lang="el-GR"/>
          </a:p>
        </p:txBody>
      </p:sp>
      <p:pic>
        <p:nvPicPr>
          <p:cNvPr id="8" name="Picture 7" descr="Untitled-3.jpg"/>
          <p:cNvPicPr>
            <a:picLocks noChangeAspect="1"/>
          </p:cNvPicPr>
          <p:nvPr/>
        </p:nvPicPr>
        <p:blipFill>
          <a:blip r:embed="rId2" cstate="email"/>
          <a:stretch>
            <a:fillRect/>
          </a:stretch>
        </p:blipFill>
        <p:spPr>
          <a:xfrm>
            <a:off x="0" y="0"/>
            <a:ext cx="2241550" cy="6858000"/>
          </a:xfrm>
          <a:prstGeom prst="rect">
            <a:avLst/>
          </a:prstGeom>
        </p:spPr>
      </p:pic>
    </p:spTree>
    <p:extLst>
      <p:ext uri="{BB962C8B-B14F-4D97-AF65-F5344CB8AC3E}">
        <p14:creationId xmlns="" xmlns:p14="http://schemas.microsoft.com/office/powerpoint/2010/main" val="29555683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Untitled-3.jpg"/>
          <p:cNvPicPr>
            <a:picLocks noChangeAspect="1"/>
          </p:cNvPicPr>
          <p:nvPr/>
        </p:nvPicPr>
        <p:blipFill>
          <a:blip r:embed="rId2" cstate="email"/>
          <a:stretch>
            <a:fillRect/>
          </a:stretch>
        </p:blipFill>
        <p:spPr>
          <a:xfrm>
            <a:off x="93676" y="2009785"/>
            <a:ext cx="8386763" cy="3280667"/>
          </a:xfrm>
          <a:prstGeom prst="rect">
            <a:avLst/>
          </a:prstGeom>
        </p:spPr>
      </p:pic>
      <p:sp>
        <p:nvSpPr>
          <p:cNvPr id="4" name="Rectangle 3">
            <a:extLst>
              <a:ext uri="{FF2B5EF4-FFF2-40B4-BE49-F238E27FC236}">
                <a16:creationId xmlns="" xmlns:a16="http://schemas.microsoft.com/office/drawing/2014/main" id="{672590D2-498E-D749-AACB-245AB27EA672}"/>
              </a:ext>
            </a:extLst>
          </p:cNvPr>
          <p:cNvSpPr/>
          <p:nvPr/>
        </p:nvSpPr>
        <p:spPr>
          <a:xfrm>
            <a:off x="743168" y="491545"/>
            <a:ext cx="7696702" cy="788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600" dirty="0">
              <a:solidFill>
                <a:schemeClr val="tx1"/>
              </a:solidFill>
            </a:endParaRPr>
          </a:p>
          <a:p>
            <a:r>
              <a:rPr lang="el-GR" sz="1600" dirty="0">
                <a:solidFill>
                  <a:schemeClr val="tx1"/>
                </a:solidFill>
              </a:rPr>
              <a:t>Κορίτσι 11 ετών παραπέμφθηκε από τον οδοντίατρο της για ορθοδοντική εξέταση</a:t>
            </a:r>
          </a:p>
          <a:p>
            <a:endParaRPr lang="en-US" sz="1600" dirty="0">
              <a:solidFill>
                <a:schemeClr val="tx1"/>
              </a:solidFill>
            </a:endParaRPr>
          </a:p>
        </p:txBody>
      </p:sp>
      <p:sp>
        <p:nvSpPr>
          <p:cNvPr id="9" name="Rectangle 8">
            <a:extLst>
              <a:ext uri="{FF2B5EF4-FFF2-40B4-BE49-F238E27FC236}">
                <a16:creationId xmlns="" xmlns:a16="http://schemas.microsoft.com/office/drawing/2014/main" id="{F039E012-DE68-7F4E-A2CC-D7E07581909E}"/>
              </a:ext>
            </a:extLst>
          </p:cNvPr>
          <p:cNvSpPr/>
          <p:nvPr/>
        </p:nvSpPr>
        <p:spPr>
          <a:xfrm>
            <a:off x="713678" y="264066"/>
            <a:ext cx="7696702" cy="788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600" dirty="0">
              <a:solidFill>
                <a:schemeClr val="tx1"/>
              </a:solidFill>
            </a:endParaRPr>
          </a:p>
          <a:p>
            <a:endParaRPr lang="en-US" sz="1600" dirty="0">
              <a:solidFill>
                <a:schemeClr val="tx1"/>
              </a:solidFill>
            </a:endParaRPr>
          </a:p>
        </p:txBody>
      </p:sp>
      <p:pic>
        <p:nvPicPr>
          <p:cNvPr id="17" name="Picture 16" descr="IMG_2507.JPG">
            <a:extLst>
              <a:ext uri="{FF2B5EF4-FFF2-40B4-BE49-F238E27FC236}">
                <a16:creationId xmlns="" xmlns:a16="http://schemas.microsoft.com/office/drawing/2014/main" id="{405A1DB5-06ED-D84F-9216-61A68A9921E6}"/>
              </a:ext>
            </a:extLst>
          </p:cNvPr>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flipH="1">
            <a:off x="8725086" y="2763224"/>
            <a:ext cx="3200809" cy="1621297"/>
          </a:xfrm>
          <a:prstGeom prst="rect">
            <a:avLst/>
          </a:prstGeom>
        </p:spPr>
      </p:pic>
      <p:pic>
        <p:nvPicPr>
          <p:cNvPr id="18" name="Picture 17" descr="IMG_2509.JPG">
            <a:extLst>
              <a:ext uri="{FF2B5EF4-FFF2-40B4-BE49-F238E27FC236}">
                <a16:creationId xmlns="" xmlns:a16="http://schemas.microsoft.com/office/drawing/2014/main" id="{B6FB87A1-1A98-D84C-9542-5F1DDA9FA043}"/>
              </a:ext>
            </a:extLst>
          </p:cNvPr>
          <p:cNvPicPr>
            <a:picLocks noChangeAspect="1"/>
          </p:cNvPicPr>
          <p:nvPr/>
        </p:nvPicPr>
        <p:blipFill rotWithShape="1">
          <a:blip r:embed="rId4" cstate="email">
            <a:extLst>
              <a:ext uri="{28A0092B-C50C-407E-A947-70E740481C1C}">
                <a14:useLocalDpi xmlns="" xmlns:a14="http://schemas.microsoft.com/office/drawing/2010/main" val="0"/>
              </a:ext>
            </a:extLst>
          </a:blip>
          <a:srcRect/>
          <a:stretch/>
        </p:blipFill>
        <p:spPr>
          <a:xfrm flipH="1">
            <a:off x="8721024" y="4370418"/>
            <a:ext cx="3200809" cy="1686545"/>
          </a:xfrm>
          <a:prstGeom prst="rect">
            <a:avLst/>
          </a:prstGeom>
        </p:spPr>
      </p:pic>
      <p:pic>
        <p:nvPicPr>
          <p:cNvPr id="19" name="Picture 18" descr="IMG_2506.JPG">
            <a:extLst>
              <a:ext uri="{FF2B5EF4-FFF2-40B4-BE49-F238E27FC236}">
                <a16:creationId xmlns="" xmlns:a16="http://schemas.microsoft.com/office/drawing/2014/main" id="{2FAA5FE7-9E41-754B-80DD-47EED9F7256E}"/>
              </a:ext>
            </a:extLst>
          </p:cNvPr>
          <p:cNvPicPr>
            <a:picLocks noChangeAspect="1"/>
          </p:cNvPicPr>
          <p:nvPr/>
        </p:nvPicPr>
        <p:blipFill rotWithShape="1">
          <a:blip r:embed="rId5" cstate="email">
            <a:extLst>
              <a:ext uri="{28A0092B-C50C-407E-A947-70E740481C1C}">
                <a14:useLocalDpi xmlns="" xmlns:a14="http://schemas.microsoft.com/office/drawing/2010/main" val="0"/>
              </a:ext>
            </a:extLst>
          </a:blip>
          <a:srcRect/>
          <a:stretch/>
        </p:blipFill>
        <p:spPr>
          <a:xfrm>
            <a:off x="8727893" y="1199136"/>
            <a:ext cx="3193940" cy="1621297"/>
          </a:xfrm>
          <a:prstGeom prst="rect">
            <a:avLst/>
          </a:prstGeom>
        </p:spPr>
      </p:pic>
      <p:sp>
        <p:nvSpPr>
          <p:cNvPr id="23" name="Rectangle 22">
            <a:extLst>
              <a:ext uri="{FF2B5EF4-FFF2-40B4-BE49-F238E27FC236}">
                <a16:creationId xmlns="" xmlns:a16="http://schemas.microsoft.com/office/drawing/2014/main" id="{E8779B75-D5B3-6B41-9D8B-ABDE39321527}"/>
              </a:ext>
            </a:extLst>
          </p:cNvPr>
          <p:cNvSpPr/>
          <p:nvPr/>
        </p:nvSpPr>
        <p:spPr>
          <a:xfrm>
            <a:off x="794782" y="11435"/>
            <a:ext cx="7696702" cy="788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FF0000"/>
                </a:solidFill>
                <a:effectLst/>
                <a:uLnTx/>
                <a:uFillTx/>
                <a:ea typeface="+mn-ea"/>
                <a:cs typeface="+mn-cs"/>
              </a:rPr>
              <a:t>Ασθενής #</a:t>
            </a:r>
            <a:r>
              <a:rPr lang="el-GR" sz="1600" dirty="0">
                <a:solidFill>
                  <a:srgbClr val="FF0000"/>
                </a:solidFill>
              </a:rPr>
              <a:t>1</a:t>
            </a:r>
            <a:endParaRPr kumimoji="0" lang="el-GR" sz="1600" b="0" i="0" u="none" strike="noStrike" kern="1200" cap="none" spc="0" normalizeH="0" baseline="0" noProof="0" dirty="0">
              <a:ln>
                <a:noFill/>
              </a:ln>
              <a:solidFill>
                <a:srgbClr val="FF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 xmlns:p14="http://schemas.microsoft.com/office/powerpoint/2010/main" val="3977923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Untitled-3.jpg"/>
          <p:cNvPicPr>
            <a:picLocks noChangeAspect="1"/>
          </p:cNvPicPr>
          <p:nvPr/>
        </p:nvPicPr>
        <p:blipFill>
          <a:blip r:embed="rId2" cstate="email"/>
          <a:stretch>
            <a:fillRect/>
          </a:stretch>
        </p:blipFill>
        <p:spPr>
          <a:xfrm>
            <a:off x="6514550" y="622665"/>
            <a:ext cx="4005430" cy="5287423"/>
          </a:xfrm>
          <a:prstGeom prst="rect">
            <a:avLst/>
          </a:prstGeom>
        </p:spPr>
      </p:pic>
      <p:pic>
        <p:nvPicPr>
          <p:cNvPr id="19" name="Picture 18" descr="Untitled-3.jpg"/>
          <p:cNvPicPr>
            <a:picLocks noChangeAspect="1"/>
          </p:cNvPicPr>
          <p:nvPr/>
        </p:nvPicPr>
        <p:blipFill>
          <a:blip r:embed="rId2" cstate="email"/>
          <a:stretch>
            <a:fillRect/>
          </a:stretch>
        </p:blipFill>
        <p:spPr>
          <a:xfrm>
            <a:off x="1734207" y="665801"/>
            <a:ext cx="4005430" cy="5287423"/>
          </a:xfrm>
          <a:prstGeom prst="rect">
            <a:avLst/>
          </a:prstGeom>
        </p:spPr>
      </p:pic>
      <p:cxnSp>
        <p:nvCxnSpPr>
          <p:cNvPr id="12" name="Straight Connector 11">
            <a:extLst>
              <a:ext uri="{FF2B5EF4-FFF2-40B4-BE49-F238E27FC236}">
                <a16:creationId xmlns="" xmlns:a16="http://schemas.microsoft.com/office/drawing/2014/main" id="{215A1481-EEA0-6943-B8E1-E45A44DE7A0B}"/>
              </a:ext>
            </a:extLst>
          </p:cNvPr>
          <p:cNvCxnSpPr>
            <a:cxnSpLocks/>
          </p:cNvCxnSpPr>
          <p:nvPr/>
        </p:nvCxnSpPr>
        <p:spPr>
          <a:xfrm>
            <a:off x="5194576" y="666979"/>
            <a:ext cx="0" cy="5252552"/>
          </a:xfrm>
          <a:prstGeom prst="line">
            <a:avLst/>
          </a:prstGeom>
          <a:ln>
            <a:solidFill>
              <a:schemeClr val="tx2">
                <a:lumMod val="60000"/>
                <a:lumOff val="40000"/>
              </a:schemeClr>
            </a:solidFill>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 xmlns:a16="http://schemas.microsoft.com/office/drawing/2014/main" id="{6101CD80-6614-AB41-ABA1-2118C7134FAC}"/>
              </a:ext>
            </a:extLst>
          </p:cNvPr>
          <p:cNvSpPr txBox="1"/>
          <p:nvPr/>
        </p:nvSpPr>
        <p:spPr>
          <a:xfrm rot="5400000">
            <a:off x="4602669" y="2196800"/>
            <a:ext cx="1428951" cy="284231"/>
          </a:xfrm>
          <a:prstGeom prst="rect">
            <a:avLst/>
          </a:prstGeom>
          <a:noFill/>
        </p:spPr>
        <p:txBody>
          <a:bodyPr wrap="none" rtlCol="0">
            <a:spAutoFit/>
          </a:bodyPr>
          <a:lstStyle/>
          <a:p>
            <a:r>
              <a:rPr lang="el-GR" dirty="0"/>
              <a:t> </a:t>
            </a:r>
            <a:r>
              <a:rPr lang="en-US" dirty="0"/>
              <a:t>Na Perpendicular</a:t>
            </a:r>
          </a:p>
        </p:txBody>
      </p:sp>
      <p:cxnSp>
        <p:nvCxnSpPr>
          <p:cNvPr id="24" name="Straight Connector 23">
            <a:extLst>
              <a:ext uri="{FF2B5EF4-FFF2-40B4-BE49-F238E27FC236}">
                <a16:creationId xmlns="" xmlns:a16="http://schemas.microsoft.com/office/drawing/2014/main" id="{0DA0473A-D8B1-2A41-9B26-98F06094F499}"/>
              </a:ext>
            </a:extLst>
          </p:cNvPr>
          <p:cNvCxnSpPr>
            <a:cxnSpLocks/>
          </p:cNvCxnSpPr>
          <p:nvPr/>
        </p:nvCxnSpPr>
        <p:spPr>
          <a:xfrm>
            <a:off x="9695541" y="825216"/>
            <a:ext cx="623786" cy="5098274"/>
          </a:xfrm>
          <a:prstGeom prst="line">
            <a:avLst/>
          </a:prstGeom>
          <a:ln>
            <a:solidFill>
              <a:schemeClr val="tx2">
                <a:lumMod val="60000"/>
                <a:lumOff val="40000"/>
              </a:schemeClr>
            </a:solidFill>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 xmlns:a16="http://schemas.microsoft.com/office/drawing/2014/main" id="{5AC2A73D-80F3-2448-A06B-EC910B6CCC56}"/>
              </a:ext>
            </a:extLst>
          </p:cNvPr>
          <p:cNvCxnSpPr>
            <a:cxnSpLocks/>
          </p:cNvCxnSpPr>
          <p:nvPr/>
        </p:nvCxnSpPr>
        <p:spPr>
          <a:xfrm flipH="1">
            <a:off x="9473877" y="1782261"/>
            <a:ext cx="1627994" cy="4252061"/>
          </a:xfrm>
          <a:prstGeom prst="line">
            <a:avLst/>
          </a:prstGeom>
          <a:ln>
            <a:solidFill>
              <a:schemeClr val="tx2">
                <a:lumMod val="60000"/>
                <a:lumOff val="40000"/>
              </a:schemeClr>
            </a:solidFill>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36" name="Curved Up Arrow 35">
            <a:extLst>
              <a:ext uri="{FF2B5EF4-FFF2-40B4-BE49-F238E27FC236}">
                <a16:creationId xmlns="" xmlns:a16="http://schemas.microsoft.com/office/drawing/2014/main" id="{8AF83099-FBFD-E34B-84E9-EA0005E6FDDE}"/>
              </a:ext>
            </a:extLst>
          </p:cNvPr>
          <p:cNvSpPr/>
          <p:nvPr/>
        </p:nvSpPr>
        <p:spPr>
          <a:xfrm rot="12457138">
            <a:off x="10016589" y="1943473"/>
            <a:ext cx="874782" cy="466603"/>
          </a:xfrm>
          <a:prstGeom prst="curved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37" name="TextBox 36">
            <a:extLst>
              <a:ext uri="{FF2B5EF4-FFF2-40B4-BE49-F238E27FC236}">
                <a16:creationId xmlns="" xmlns:a16="http://schemas.microsoft.com/office/drawing/2014/main" id="{626CFEC3-45C8-B741-8745-F40AD1D53D50}"/>
              </a:ext>
            </a:extLst>
          </p:cNvPr>
          <p:cNvSpPr txBox="1"/>
          <p:nvPr/>
        </p:nvSpPr>
        <p:spPr>
          <a:xfrm>
            <a:off x="10041428" y="642842"/>
            <a:ext cx="1531447" cy="646331"/>
          </a:xfrm>
          <a:prstGeom prst="rect">
            <a:avLst/>
          </a:prstGeom>
          <a:solidFill>
            <a:schemeClr val="bg1"/>
          </a:solidFill>
        </p:spPr>
        <p:txBody>
          <a:bodyPr wrap="square" rtlCol="0">
            <a:spAutoFit/>
          </a:bodyPr>
          <a:lstStyle/>
          <a:p>
            <a:r>
              <a:rPr lang="el-GR" sz="1200" dirty="0">
                <a:latin typeface="Century Gothic" panose="020B0502020202020204" pitchFamily="34" charset="0"/>
              </a:rPr>
              <a:t>Γωνία κυρτότητας προσώπου</a:t>
            </a:r>
            <a:endParaRPr lang="en-US" sz="1200" dirty="0">
              <a:latin typeface="Century Gothic" panose="020B0502020202020204" pitchFamily="34" charset="0"/>
            </a:endParaRPr>
          </a:p>
          <a:p>
            <a:r>
              <a:rPr lang="en-US" sz="1200" dirty="0">
                <a:solidFill>
                  <a:srgbClr val="FF0000"/>
                </a:solidFill>
                <a:latin typeface="Century Gothic" panose="020B0502020202020204" pitchFamily="34" charset="0"/>
              </a:rPr>
              <a:t>26</a:t>
            </a:r>
            <a:r>
              <a:rPr lang="en-US" sz="1200" baseline="30000" dirty="0">
                <a:solidFill>
                  <a:srgbClr val="FF0000"/>
                </a:solidFill>
                <a:latin typeface="Century Gothic" panose="020B0502020202020204" pitchFamily="34" charset="0"/>
              </a:rPr>
              <a:t>○  </a:t>
            </a:r>
            <a:r>
              <a:rPr lang="en-US" sz="1200" dirty="0">
                <a:latin typeface="Century Gothic" panose="020B0502020202020204" pitchFamily="34" charset="0"/>
              </a:rPr>
              <a:t>(13</a:t>
            </a:r>
            <a:r>
              <a:rPr lang="en-US" sz="1200" baseline="30000" dirty="0">
                <a:latin typeface="Century Gothic" panose="020B0502020202020204" pitchFamily="34" charset="0"/>
              </a:rPr>
              <a:t>○</a:t>
            </a:r>
            <a:r>
              <a:rPr lang="en-US" sz="1200" dirty="0">
                <a:latin typeface="Century Gothic" panose="020B0502020202020204" pitchFamily="34" charset="0"/>
              </a:rPr>
              <a:t> - SD 5</a:t>
            </a:r>
            <a:r>
              <a:rPr lang="en-US" sz="1200" baseline="30000" dirty="0">
                <a:latin typeface="Century Gothic" panose="020B0502020202020204" pitchFamily="34" charset="0"/>
              </a:rPr>
              <a:t>○</a:t>
            </a:r>
            <a:r>
              <a:rPr lang="en-US" sz="1200" dirty="0">
                <a:latin typeface="Century Gothic" panose="020B0502020202020204" pitchFamily="34" charset="0"/>
              </a:rPr>
              <a:t>)</a:t>
            </a:r>
          </a:p>
        </p:txBody>
      </p:sp>
      <p:sp>
        <p:nvSpPr>
          <p:cNvPr id="3" name="TextBox 2">
            <a:extLst>
              <a:ext uri="{FF2B5EF4-FFF2-40B4-BE49-F238E27FC236}">
                <a16:creationId xmlns="" xmlns:a16="http://schemas.microsoft.com/office/drawing/2014/main" id="{D99D857E-8B02-E34C-A285-E50FF1E81DAA}"/>
              </a:ext>
            </a:extLst>
          </p:cNvPr>
          <p:cNvSpPr txBox="1"/>
          <p:nvPr/>
        </p:nvSpPr>
        <p:spPr>
          <a:xfrm>
            <a:off x="9958274" y="2944046"/>
            <a:ext cx="337030" cy="284231"/>
          </a:xfrm>
          <a:prstGeom prst="rect">
            <a:avLst/>
          </a:prstGeom>
          <a:noFill/>
        </p:spPr>
        <p:txBody>
          <a:bodyPr wrap="none" rtlCol="0">
            <a:spAutoFit/>
          </a:bodyPr>
          <a:lstStyle/>
          <a:p>
            <a:r>
              <a:rPr lang="en-US" dirty="0">
                <a:latin typeface="Century Gothic" panose="020B0502020202020204" pitchFamily="34" charset="0"/>
              </a:rPr>
              <a:t>N’</a:t>
            </a:r>
          </a:p>
        </p:txBody>
      </p:sp>
      <p:sp>
        <p:nvSpPr>
          <p:cNvPr id="14" name="TextBox 13">
            <a:extLst>
              <a:ext uri="{FF2B5EF4-FFF2-40B4-BE49-F238E27FC236}">
                <a16:creationId xmlns="" xmlns:a16="http://schemas.microsoft.com/office/drawing/2014/main" id="{A2151FF0-D96C-A745-8950-C520EE9DCFB5}"/>
              </a:ext>
            </a:extLst>
          </p:cNvPr>
          <p:cNvSpPr txBox="1"/>
          <p:nvPr/>
        </p:nvSpPr>
        <p:spPr>
          <a:xfrm>
            <a:off x="10150816" y="4172847"/>
            <a:ext cx="437940" cy="369332"/>
          </a:xfrm>
          <a:prstGeom prst="rect">
            <a:avLst/>
          </a:prstGeom>
          <a:noFill/>
        </p:spPr>
        <p:txBody>
          <a:bodyPr wrap="none" rtlCol="0">
            <a:spAutoFit/>
          </a:bodyPr>
          <a:lstStyle/>
          <a:p>
            <a:r>
              <a:rPr lang="en-US" dirty="0" smtClean="0">
                <a:latin typeface="Century Gothic" panose="020B0502020202020204" pitchFamily="34" charset="0"/>
              </a:rPr>
              <a:t>A</a:t>
            </a:r>
            <a:r>
              <a:rPr lang="el-GR" dirty="0" smtClean="0">
                <a:latin typeface="Century Gothic" panose="020B0502020202020204" pitchFamily="34" charset="0"/>
              </a:rPr>
              <a:t>’</a:t>
            </a:r>
            <a:endParaRPr lang="en-US" dirty="0">
              <a:latin typeface="Century Gothic" panose="020B0502020202020204" pitchFamily="34" charset="0"/>
            </a:endParaRPr>
          </a:p>
        </p:txBody>
      </p:sp>
      <p:sp>
        <p:nvSpPr>
          <p:cNvPr id="15" name="TextBox 14">
            <a:extLst>
              <a:ext uri="{FF2B5EF4-FFF2-40B4-BE49-F238E27FC236}">
                <a16:creationId xmlns="" xmlns:a16="http://schemas.microsoft.com/office/drawing/2014/main" id="{E0638A5F-CDE1-764C-9823-5746FC6AB28B}"/>
              </a:ext>
            </a:extLst>
          </p:cNvPr>
          <p:cNvSpPr txBox="1"/>
          <p:nvPr/>
        </p:nvSpPr>
        <p:spPr>
          <a:xfrm>
            <a:off x="9695541" y="5304391"/>
            <a:ext cx="429554" cy="284231"/>
          </a:xfrm>
          <a:prstGeom prst="rect">
            <a:avLst/>
          </a:prstGeom>
          <a:noFill/>
        </p:spPr>
        <p:txBody>
          <a:bodyPr wrap="none" rtlCol="0">
            <a:spAutoFit/>
          </a:bodyPr>
          <a:lstStyle/>
          <a:p>
            <a:r>
              <a:rPr lang="en-US" dirty="0" err="1">
                <a:latin typeface="Century Gothic" panose="020B0502020202020204" pitchFamily="34" charset="0"/>
              </a:rPr>
              <a:t>Pg</a:t>
            </a:r>
            <a:r>
              <a:rPr lang="en-US" dirty="0">
                <a:latin typeface="Century Gothic" panose="020B0502020202020204" pitchFamily="34" charset="0"/>
              </a:rPr>
              <a:t>’</a:t>
            </a:r>
          </a:p>
        </p:txBody>
      </p:sp>
      <p:cxnSp>
        <p:nvCxnSpPr>
          <p:cNvPr id="9" name="Straight Connector 8">
            <a:extLst>
              <a:ext uri="{FF2B5EF4-FFF2-40B4-BE49-F238E27FC236}">
                <a16:creationId xmlns="" xmlns:a16="http://schemas.microsoft.com/office/drawing/2014/main" id="{4A9236D4-B28B-E84C-8CAC-B2B0DA2202DF}"/>
              </a:ext>
            </a:extLst>
          </p:cNvPr>
          <p:cNvCxnSpPr>
            <a:cxnSpLocks/>
          </p:cNvCxnSpPr>
          <p:nvPr/>
        </p:nvCxnSpPr>
        <p:spPr>
          <a:xfrm>
            <a:off x="1758229" y="3736583"/>
            <a:ext cx="4248040" cy="0"/>
          </a:xfrm>
          <a:prstGeom prst="line">
            <a:avLst/>
          </a:prstGeom>
          <a:ln>
            <a:solidFill>
              <a:schemeClr val="tx2">
                <a:lumMod val="60000"/>
                <a:lumOff val="40000"/>
              </a:schemeClr>
            </a:solidFill>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 xmlns:a16="http://schemas.microsoft.com/office/drawing/2014/main" id="{9FBB4B16-5634-3D47-BB85-CB7865C6674E}"/>
              </a:ext>
            </a:extLst>
          </p:cNvPr>
          <p:cNvSpPr txBox="1"/>
          <p:nvPr/>
        </p:nvSpPr>
        <p:spPr>
          <a:xfrm>
            <a:off x="3640914" y="3437538"/>
            <a:ext cx="1047312" cy="284231"/>
          </a:xfrm>
          <a:prstGeom prst="rect">
            <a:avLst/>
          </a:prstGeom>
          <a:noFill/>
        </p:spPr>
        <p:txBody>
          <a:bodyPr wrap="none" rtlCol="0">
            <a:spAutoFit/>
          </a:bodyPr>
          <a:lstStyle/>
          <a:p>
            <a:r>
              <a:rPr lang="el-GR" dirty="0"/>
              <a:t> </a:t>
            </a:r>
            <a:r>
              <a:rPr lang="en-US" dirty="0"/>
              <a:t>F Horizontal</a:t>
            </a:r>
          </a:p>
        </p:txBody>
      </p:sp>
      <p:sp>
        <p:nvSpPr>
          <p:cNvPr id="4" name="TextBox 3">
            <a:extLst>
              <a:ext uri="{FF2B5EF4-FFF2-40B4-BE49-F238E27FC236}">
                <a16:creationId xmlns="" xmlns:a16="http://schemas.microsoft.com/office/drawing/2014/main" id="{DF8F439B-AB00-7845-A400-1FDC9A037786}"/>
              </a:ext>
            </a:extLst>
          </p:cNvPr>
          <p:cNvSpPr txBox="1"/>
          <p:nvPr/>
        </p:nvSpPr>
        <p:spPr>
          <a:xfrm>
            <a:off x="1849821" y="6267084"/>
            <a:ext cx="3697807" cy="338554"/>
          </a:xfrm>
          <a:prstGeom prst="rect">
            <a:avLst/>
          </a:prstGeom>
          <a:noFill/>
        </p:spPr>
        <p:txBody>
          <a:bodyPr wrap="none" rtlCol="0">
            <a:spAutoFit/>
          </a:bodyPr>
          <a:lstStyle/>
          <a:p>
            <a:r>
              <a:rPr lang="el-GR" sz="1600" dirty="0"/>
              <a:t>Εκτίμηση της κατατομής του προσώπου </a:t>
            </a:r>
            <a:endParaRPr lang="x-none" sz="1600" dirty="0"/>
          </a:p>
        </p:txBody>
      </p:sp>
    </p:spTree>
    <p:extLst>
      <p:ext uri="{BB962C8B-B14F-4D97-AF65-F5344CB8AC3E}">
        <p14:creationId xmlns="" xmlns:p14="http://schemas.microsoft.com/office/powerpoint/2010/main" val="17715359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Freeform 16"/>
          <p:cNvSpPr>
            <a:spLocks/>
          </p:cNvSpPr>
          <p:nvPr/>
        </p:nvSpPr>
        <p:spPr bwMode="auto">
          <a:xfrm rot="21326996">
            <a:off x="4612369" y="1577524"/>
            <a:ext cx="3650744" cy="1939375"/>
          </a:xfrm>
          <a:custGeom>
            <a:avLst/>
            <a:gdLst>
              <a:gd name="T0" fmla="*/ 1361 w 1361"/>
              <a:gd name="T1" fmla="*/ 68 h 723"/>
              <a:gd name="T2" fmla="*/ 1315 w 1361"/>
              <a:gd name="T3" fmla="*/ 44 h 723"/>
              <a:gd name="T4" fmla="*/ 1251 w 1361"/>
              <a:gd name="T5" fmla="*/ 23 h 723"/>
              <a:gd name="T6" fmla="*/ 1174 w 1361"/>
              <a:gd name="T7" fmla="*/ 6 h 723"/>
              <a:gd name="T8" fmla="*/ 1121 w 1361"/>
              <a:gd name="T9" fmla="*/ 1 h 723"/>
              <a:gd name="T10" fmla="*/ 1049 w 1361"/>
              <a:gd name="T11" fmla="*/ 8 h 723"/>
              <a:gd name="T12" fmla="*/ 951 w 1361"/>
              <a:gd name="T13" fmla="*/ 47 h 723"/>
              <a:gd name="T14" fmla="*/ 879 w 1361"/>
              <a:gd name="T15" fmla="*/ 78 h 723"/>
              <a:gd name="T16" fmla="*/ 792 w 1361"/>
              <a:gd name="T17" fmla="*/ 100 h 723"/>
              <a:gd name="T18" fmla="*/ 660 w 1361"/>
              <a:gd name="T19" fmla="*/ 131 h 723"/>
              <a:gd name="T20" fmla="*/ 540 w 1361"/>
              <a:gd name="T21" fmla="*/ 155 h 723"/>
              <a:gd name="T22" fmla="*/ 471 w 1361"/>
              <a:gd name="T23" fmla="*/ 164 h 723"/>
              <a:gd name="T24" fmla="*/ 442 w 1361"/>
              <a:gd name="T25" fmla="*/ 179 h 723"/>
              <a:gd name="T26" fmla="*/ 437 w 1361"/>
              <a:gd name="T27" fmla="*/ 210 h 723"/>
              <a:gd name="T28" fmla="*/ 430 w 1361"/>
              <a:gd name="T29" fmla="*/ 244 h 723"/>
              <a:gd name="T30" fmla="*/ 408 w 1361"/>
              <a:gd name="T31" fmla="*/ 265 h 723"/>
              <a:gd name="T32" fmla="*/ 377 w 1361"/>
              <a:gd name="T33" fmla="*/ 282 h 723"/>
              <a:gd name="T34" fmla="*/ 355 w 1361"/>
              <a:gd name="T35" fmla="*/ 275 h 723"/>
              <a:gd name="T36" fmla="*/ 346 w 1361"/>
              <a:gd name="T37" fmla="*/ 256 h 723"/>
              <a:gd name="T38" fmla="*/ 339 w 1361"/>
              <a:gd name="T39" fmla="*/ 224 h 723"/>
              <a:gd name="T40" fmla="*/ 341 w 1361"/>
              <a:gd name="T41" fmla="*/ 186 h 723"/>
              <a:gd name="T42" fmla="*/ 331 w 1361"/>
              <a:gd name="T43" fmla="*/ 167 h 723"/>
              <a:gd name="T44" fmla="*/ 310 w 1361"/>
              <a:gd name="T45" fmla="*/ 164 h 723"/>
              <a:gd name="T46" fmla="*/ 293 w 1361"/>
              <a:gd name="T47" fmla="*/ 184 h 723"/>
              <a:gd name="T48" fmla="*/ 264 w 1361"/>
              <a:gd name="T49" fmla="*/ 241 h 723"/>
              <a:gd name="T50" fmla="*/ 226 w 1361"/>
              <a:gd name="T51" fmla="*/ 318 h 723"/>
              <a:gd name="T52" fmla="*/ 175 w 1361"/>
              <a:gd name="T53" fmla="*/ 388 h 723"/>
              <a:gd name="T54" fmla="*/ 132 w 1361"/>
              <a:gd name="T55" fmla="*/ 469 h 723"/>
              <a:gd name="T56" fmla="*/ 72 w 1361"/>
              <a:gd name="T57" fmla="*/ 563 h 723"/>
              <a:gd name="T58" fmla="*/ 27 w 1361"/>
              <a:gd name="T59" fmla="*/ 640 h 723"/>
              <a:gd name="T60" fmla="*/ 5 w 1361"/>
              <a:gd name="T61" fmla="*/ 671 h 723"/>
              <a:gd name="T62" fmla="*/ 5 w 1361"/>
              <a:gd name="T63" fmla="*/ 716 h 723"/>
              <a:gd name="T64" fmla="*/ 36 w 1361"/>
              <a:gd name="T65" fmla="*/ 716 h 723"/>
              <a:gd name="T66" fmla="*/ 115 w 1361"/>
              <a:gd name="T67" fmla="*/ 671 h 723"/>
              <a:gd name="T68" fmla="*/ 190 w 1361"/>
              <a:gd name="T69" fmla="*/ 613 h 723"/>
              <a:gd name="T70" fmla="*/ 293 w 1361"/>
              <a:gd name="T71" fmla="*/ 548 h 723"/>
              <a:gd name="T72" fmla="*/ 408 w 1361"/>
              <a:gd name="T73" fmla="*/ 493 h 723"/>
              <a:gd name="T74" fmla="*/ 547 w 1361"/>
              <a:gd name="T75" fmla="*/ 431 h 723"/>
              <a:gd name="T76" fmla="*/ 636 w 1361"/>
              <a:gd name="T77" fmla="*/ 376 h 723"/>
              <a:gd name="T78" fmla="*/ 679 w 1361"/>
              <a:gd name="T79" fmla="*/ 301 h 723"/>
              <a:gd name="T80" fmla="*/ 694 w 1361"/>
              <a:gd name="T81" fmla="*/ 208 h 723"/>
              <a:gd name="T82" fmla="*/ 691 w 1361"/>
              <a:gd name="T83" fmla="*/ 164 h 723"/>
              <a:gd name="T84" fmla="*/ 687 w 1361"/>
              <a:gd name="T85" fmla="*/ 145 h 723"/>
              <a:gd name="T86" fmla="*/ 672 w 1361"/>
              <a:gd name="T87" fmla="*/ 92 h 723"/>
              <a:gd name="T88" fmla="*/ 651 w 1361"/>
              <a:gd name="T89" fmla="*/ 59 h 7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61"/>
              <a:gd name="T136" fmla="*/ 0 h 723"/>
              <a:gd name="T137" fmla="*/ 1361 w 1361"/>
              <a:gd name="T138" fmla="*/ 723 h 7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61" h="723">
                <a:moveTo>
                  <a:pt x="1361" y="68"/>
                </a:moveTo>
                <a:cubicBezTo>
                  <a:pt x="1347" y="59"/>
                  <a:pt x="1333" y="51"/>
                  <a:pt x="1315" y="44"/>
                </a:cubicBezTo>
                <a:cubicBezTo>
                  <a:pt x="1297" y="37"/>
                  <a:pt x="1274" y="29"/>
                  <a:pt x="1251" y="23"/>
                </a:cubicBezTo>
                <a:cubicBezTo>
                  <a:pt x="1228" y="17"/>
                  <a:pt x="1196" y="10"/>
                  <a:pt x="1174" y="6"/>
                </a:cubicBezTo>
                <a:cubicBezTo>
                  <a:pt x="1152" y="2"/>
                  <a:pt x="1142" y="1"/>
                  <a:pt x="1121" y="1"/>
                </a:cubicBezTo>
                <a:cubicBezTo>
                  <a:pt x="1100" y="1"/>
                  <a:pt x="1077" y="0"/>
                  <a:pt x="1049" y="8"/>
                </a:cubicBezTo>
                <a:cubicBezTo>
                  <a:pt x="1021" y="16"/>
                  <a:pt x="979" y="35"/>
                  <a:pt x="951" y="47"/>
                </a:cubicBezTo>
                <a:cubicBezTo>
                  <a:pt x="923" y="59"/>
                  <a:pt x="905" y="69"/>
                  <a:pt x="879" y="78"/>
                </a:cubicBezTo>
                <a:cubicBezTo>
                  <a:pt x="853" y="87"/>
                  <a:pt x="828" y="91"/>
                  <a:pt x="792" y="100"/>
                </a:cubicBezTo>
                <a:cubicBezTo>
                  <a:pt x="756" y="109"/>
                  <a:pt x="702" y="122"/>
                  <a:pt x="660" y="131"/>
                </a:cubicBezTo>
                <a:cubicBezTo>
                  <a:pt x="618" y="140"/>
                  <a:pt x="571" y="150"/>
                  <a:pt x="540" y="155"/>
                </a:cubicBezTo>
                <a:cubicBezTo>
                  <a:pt x="509" y="160"/>
                  <a:pt x="487" y="160"/>
                  <a:pt x="471" y="164"/>
                </a:cubicBezTo>
                <a:cubicBezTo>
                  <a:pt x="455" y="168"/>
                  <a:pt x="448" y="171"/>
                  <a:pt x="442" y="179"/>
                </a:cubicBezTo>
                <a:cubicBezTo>
                  <a:pt x="436" y="187"/>
                  <a:pt x="439" y="199"/>
                  <a:pt x="437" y="210"/>
                </a:cubicBezTo>
                <a:cubicBezTo>
                  <a:pt x="435" y="221"/>
                  <a:pt x="435" y="235"/>
                  <a:pt x="430" y="244"/>
                </a:cubicBezTo>
                <a:cubicBezTo>
                  <a:pt x="425" y="253"/>
                  <a:pt x="417" y="259"/>
                  <a:pt x="408" y="265"/>
                </a:cubicBezTo>
                <a:cubicBezTo>
                  <a:pt x="399" y="271"/>
                  <a:pt x="386" y="280"/>
                  <a:pt x="377" y="282"/>
                </a:cubicBezTo>
                <a:cubicBezTo>
                  <a:pt x="368" y="284"/>
                  <a:pt x="360" y="279"/>
                  <a:pt x="355" y="275"/>
                </a:cubicBezTo>
                <a:cubicBezTo>
                  <a:pt x="350" y="271"/>
                  <a:pt x="349" y="264"/>
                  <a:pt x="346" y="256"/>
                </a:cubicBezTo>
                <a:cubicBezTo>
                  <a:pt x="343" y="248"/>
                  <a:pt x="340" y="236"/>
                  <a:pt x="339" y="224"/>
                </a:cubicBezTo>
                <a:cubicBezTo>
                  <a:pt x="338" y="212"/>
                  <a:pt x="342" y="195"/>
                  <a:pt x="341" y="186"/>
                </a:cubicBezTo>
                <a:cubicBezTo>
                  <a:pt x="340" y="177"/>
                  <a:pt x="336" y="171"/>
                  <a:pt x="331" y="167"/>
                </a:cubicBezTo>
                <a:cubicBezTo>
                  <a:pt x="326" y="163"/>
                  <a:pt x="316" y="161"/>
                  <a:pt x="310" y="164"/>
                </a:cubicBezTo>
                <a:cubicBezTo>
                  <a:pt x="304" y="167"/>
                  <a:pt x="301" y="171"/>
                  <a:pt x="293" y="184"/>
                </a:cubicBezTo>
                <a:cubicBezTo>
                  <a:pt x="285" y="197"/>
                  <a:pt x="275" y="219"/>
                  <a:pt x="264" y="241"/>
                </a:cubicBezTo>
                <a:cubicBezTo>
                  <a:pt x="253" y="263"/>
                  <a:pt x="241" y="294"/>
                  <a:pt x="226" y="318"/>
                </a:cubicBezTo>
                <a:cubicBezTo>
                  <a:pt x="211" y="342"/>
                  <a:pt x="191" y="363"/>
                  <a:pt x="175" y="388"/>
                </a:cubicBezTo>
                <a:cubicBezTo>
                  <a:pt x="159" y="413"/>
                  <a:pt x="149" y="440"/>
                  <a:pt x="132" y="469"/>
                </a:cubicBezTo>
                <a:cubicBezTo>
                  <a:pt x="115" y="498"/>
                  <a:pt x="89" y="535"/>
                  <a:pt x="72" y="563"/>
                </a:cubicBezTo>
                <a:cubicBezTo>
                  <a:pt x="55" y="591"/>
                  <a:pt x="38" y="622"/>
                  <a:pt x="27" y="640"/>
                </a:cubicBezTo>
                <a:cubicBezTo>
                  <a:pt x="16" y="658"/>
                  <a:pt x="9" y="658"/>
                  <a:pt x="5" y="671"/>
                </a:cubicBezTo>
                <a:cubicBezTo>
                  <a:pt x="1" y="684"/>
                  <a:pt x="0" y="709"/>
                  <a:pt x="5" y="716"/>
                </a:cubicBezTo>
                <a:cubicBezTo>
                  <a:pt x="10" y="723"/>
                  <a:pt x="18" y="723"/>
                  <a:pt x="36" y="716"/>
                </a:cubicBezTo>
                <a:cubicBezTo>
                  <a:pt x="54" y="709"/>
                  <a:pt x="89" y="688"/>
                  <a:pt x="115" y="671"/>
                </a:cubicBezTo>
                <a:cubicBezTo>
                  <a:pt x="141" y="654"/>
                  <a:pt x="160" y="634"/>
                  <a:pt x="190" y="613"/>
                </a:cubicBezTo>
                <a:cubicBezTo>
                  <a:pt x="220" y="592"/>
                  <a:pt x="257" y="568"/>
                  <a:pt x="293" y="548"/>
                </a:cubicBezTo>
                <a:cubicBezTo>
                  <a:pt x="329" y="528"/>
                  <a:pt x="366" y="512"/>
                  <a:pt x="408" y="493"/>
                </a:cubicBezTo>
                <a:cubicBezTo>
                  <a:pt x="450" y="474"/>
                  <a:pt x="509" y="450"/>
                  <a:pt x="547" y="431"/>
                </a:cubicBezTo>
                <a:cubicBezTo>
                  <a:pt x="585" y="412"/>
                  <a:pt x="614" y="398"/>
                  <a:pt x="636" y="376"/>
                </a:cubicBezTo>
                <a:cubicBezTo>
                  <a:pt x="658" y="354"/>
                  <a:pt x="669" y="329"/>
                  <a:pt x="679" y="301"/>
                </a:cubicBezTo>
                <a:cubicBezTo>
                  <a:pt x="689" y="273"/>
                  <a:pt x="692" y="231"/>
                  <a:pt x="694" y="208"/>
                </a:cubicBezTo>
                <a:cubicBezTo>
                  <a:pt x="696" y="185"/>
                  <a:pt x="692" y="174"/>
                  <a:pt x="691" y="164"/>
                </a:cubicBezTo>
                <a:cubicBezTo>
                  <a:pt x="690" y="154"/>
                  <a:pt x="690" y="157"/>
                  <a:pt x="687" y="145"/>
                </a:cubicBezTo>
                <a:cubicBezTo>
                  <a:pt x="684" y="133"/>
                  <a:pt x="678" y="106"/>
                  <a:pt x="672" y="92"/>
                </a:cubicBezTo>
                <a:cubicBezTo>
                  <a:pt x="666" y="78"/>
                  <a:pt x="658" y="68"/>
                  <a:pt x="651" y="59"/>
                </a:cubicBezTo>
              </a:path>
            </a:pathLst>
          </a:custGeom>
          <a:noFill/>
          <a:ln w="28575" cap="flat" cmpd="sng">
            <a:solidFill>
              <a:schemeClr val="bg1">
                <a:lumMod val="50000"/>
              </a:schemeClr>
            </a:solidFill>
            <a:prstDash val="solid"/>
            <a:round/>
            <a:headEnd type="none" w="sm" len="sm"/>
            <a:tailEnd type="none" w="sm" len="sm"/>
          </a:ln>
        </p:spPr>
        <p:txBody>
          <a:bodyPr/>
          <a:lstStyle/>
          <a:p>
            <a:pPr fontAlgn="base">
              <a:spcBef>
                <a:spcPct val="0"/>
              </a:spcBef>
              <a:spcAft>
                <a:spcPct val="0"/>
              </a:spcAft>
            </a:pPr>
            <a:endParaRPr lang="el-GR" sz="2400">
              <a:solidFill>
                <a:srgbClr val="005078"/>
              </a:solidFill>
              <a:latin typeface="Georgia" pitchFamily="18" charset="0"/>
            </a:endParaRPr>
          </a:p>
        </p:txBody>
      </p:sp>
      <p:sp>
        <p:nvSpPr>
          <p:cNvPr id="139272" name="Freeform 17"/>
          <p:cNvSpPr>
            <a:spLocks/>
          </p:cNvSpPr>
          <p:nvPr/>
        </p:nvSpPr>
        <p:spPr bwMode="auto">
          <a:xfrm rot="21326996">
            <a:off x="8237182" y="420814"/>
            <a:ext cx="571259" cy="2146146"/>
          </a:xfrm>
          <a:custGeom>
            <a:avLst/>
            <a:gdLst>
              <a:gd name="T0" fmla="*/ 1414 w 2957"/>
              <a:gd name="T1" fmla="*/ 2418 h 2488"/>
              <a:gd name="T2" fmla="*/ 1347 w 2957"/>
              <a:gd name="T3" fmla="*/ 2440 h 2488"/>
              <a:gd name="T4" fmla="*/ 1275 w 2957"/>
              <a:gd name="T5" fmla="*/ 2445 h 2488"/>
              <a:gd name="T6" fmla="*/ 1194 w 2957"/>
              <a:gd name="T7" fmla="*/ 2478 h 2488"/>
              <a:gd name="T8" fmla="*/ 1126 w 2957"/>
              <a:gd name="T9" fmla="*/ 2479 h 2488"/>
              <a:gd name="T10" fmla="*/ 1026 w 2957"/>
              <a:gd name="T11" fmla="*/ 2421 h 2488"/>
              <a:gd name="T12" fmla="*/ 908 w 2957"/>
              <a:gd name="T13" fmla="*/ 2418 h 2488"/>
              <a:gd name="T14" fmla="*/ 742 w 2957"/>
              <a:gd name="T15" fmla="*/ 2374 h 2488"/>
              <a:gd name="T16" fmla="*/ 555 w 2957"/>
              <a:gd name="T17" fmla="*/ 2291 h 2488"/>
              <a:gd name="T18" fmla="*/ 387 w 2957"/>
              <a:gd name="T19" fmla="*/ 2190 h 2488"/>
              <a:gd name="T20" fmla="*/ 229 w 2957"/>
              <a:gd name="T21" fmla="*/ 2080 h 2488"/>
              <a:gd name="T22" fmla="*/ 119 w 2957"/>
              <a:gd name="T23" fmla="*/ 1931 h 2488"/>
              <a:gd name="T24" fmla="*/ 26 w 2957"/>
              <a:gd name="T25" fmla="*/ 1711 h 2488"/>
              <a:gd name="T26" fmla="*/ 0 w 2957"/>
              <a:gd name="T27" fmla="*/ 1484 h 2488"/>
              <a:gd name="T28" fmla="*/ 26 w 2957"/>
              <a:gd name="T29" fmla="*/ 1239 h 2488"/>
              <a:gd name="T30" fmla="*/ 131 w 2957"/>
              <a:gd name="T31" fmla="*/ 890 h 2488"/>
              <a:gd name="T32" fmla="*/ 320 w 2957"/>
              <a:gd name="T33" fmla="*/ 568 h 2488"/>
              <a:gd name="T34" fmla="*/ 628 w 2957"/>
              <a:gd name="T35" fmla="*/ 262 h 2488"/>
              <a:gd name="T36" fmla="*/ 995 w 2957"/>
              <a:gd name="T37" fmla="*/ 61 h 2488"/>
              <a:gd name="T38" fmla="*/ 1467 w 2957"/>
              <a:gd name="T39" fmla="*/ 6 h 2488"/>
              <a:gd name="T40" fmla="*/ 2025 w 2957"/>
              <a:gd name="T41" fmla="*/ 96 h 2488"/>
              <a:gd name="T42" fmla="*/ 2444 w 2957"/>
              <a:gd name="T43" fmla="*/ 210 h 2488"/>
              <a:gd name="T44" fmla="*/ 2688 w 2957"/>
              <a:gd name="T45" fmla="*/ 375 h 2488"/>
              <a:gd name="T46" fmla="*/ 2836 w 2957"/>
              <a:gd name="T47" fmla="*/ 567 h 2488"/>
              <a:gd name="T48" fmla="*/ 2879 w 2957"/>
              <a:gd name="T49" fmla="*/ 664 h 2488"/>
              <a:gd name="T50" fmla="*/ 2912 w 2957"/>
              <a:gd name="T51" fmla="*/ 904 h 2488"/>
              <a:gd name="T52" fmla="*/ 2906 w 2957"/>
              <a:gd name="T53" fmla="*/ 1143 h 2488"/>
              <a:gd name="T54" fmla="*/ 2903 w 2957"/>
              <a:gd name="T55" fmla="*/ 1499 h 2488"/>
              <a:gd name="T56" fmla="*/ 2880 w 2957"/>
              <a:gd name="T57" fmla="*/ 1623 h 2488"/>
              <a:gd name="T58" fmla="*/ 2854 w 2957"/>
              <a:gd name="T59" fmla="*/ 1684 h 2488"/>
              <a:gd name="T60" fmla="*/ 2784 w 2957"/>
              <a:gd name="T61" fmla="*/ 1719 h 2488"/>
              <a:gd name="T62" fmla="*/ 2744 w 2957"/>
              <a:gd name="T63" fmla="*/ 1749 h 2488"/>
              <a:gd name="T64" fmla="*/ 2783 w 2957"/>
              <a:gd name="T65" fmla="*/ 1792 h 2488"/>
              <a:gd name="T66" fmla="*/ 2874 w 2957"/>
              <a:gd name="T67" fmla="*/ 1869 h 2488"/>
              <a:gd name="T68" fmla="*/ 2951 w 2957"/>
              <a:gd name="T69" fmla="*/ 1936 h 2488"/>
              <a:gd name="T70" fmla="*/ 2912 w 2957"/>
              <a:gd name="T71" fmla="*/ 1864 h 2488"/>
              <a:gd name="T72" fmla="*/ 2845 w 2957"/>
              <a:gd name="T73" fmla="*/ 1737 h 2488"/>
              <a:gd name="T74" fmla="*/ 2845 w 2957"/>
              <a:gd name="T75" fmla="*/ 1684 h 24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57"/>
              <a:gd name="T115" fmla="*/ 0 h 2488"/>
              <a:gd name="T116" fmla="*/ 2957 w 2957"/>
              <a:gd name="T117" fmla="*/ 2488 h 2488"/>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591 w 10000"/>
              <a:gd name="connsiteY23" fmla="*/ 2279 h 10000"/>
              <a:gd name="connsiteX24" fmla="*/ 9736 w 10000"/>
              <a:gd name="connsiteY24" fmla="*/ 2669 h 10000"/>
              <a:gd name="connsiteX25" fmla="*/ 9828 w 10000"/>
              <a:gd name="connsiteY25" fmla="*/ 4594 h 10000"/>
              <a:gd name="connsiteX26" fmla="*/ 9817 w 10000"/>
              <a:gd name="connsiteY26" fmla="*/ 6025 h 10000"/>
              <a:gd name="connsiteX27" fmla="*/ 9740 w 10000"/>
              <a:gd name="connsiteY27" fmla="*/ 6523 h 10000"/>
              <a:gd name="connsiteX28" fmla="*/ 9652 w 10000"/>
              <a:gd name="connsiteY28" fmla="*/ 6768 h 10000"/>
              <a:gd name="connsiteX29" fmla="*/ 9415 w 10000"/>
              <a:gd name="connsiteY29" fmla="*/ 6909 h 10000"/>
              <a:gd name="connsiteX30" fmla="*/ 9280 w 10000"/>
              <a:gd name="connsiteY30" fmla="*/ 7030 h 10000"/>
              <a:gd name="connsiteX31" fmla="*/ 9412 w 10000"/>
              <a:gd name="connsiteY31" fmla="*/ 7203 h 10000"/>
              <a:gd name="connsiteX32" fmla="*/ 9719 w 10000"/>
              <a:gd name="connsiteY32" fmla="*/ 7512 h 10000"/>
              <a:gd name="connsiteX33" fmla="*/ 9980 w 10000"/>
              <a:gd name="connsiteY33" fmla="*/ 7781 h 10000"/>
              <a:gd name="connsiteX34" fmla="*/ 9848 w 10000"/>
              <a:gd name="connsiteY34" fmla="*/ 7492 h 10000"/>
              <a:gd name="connsiteX35" fmla="*/ 9621 w 10000"/>
              <a:gd name="connsiteY35" fmla="*/ 6982 h 10000"/>
              <a:gd name="connsiteX36" fmla="*/ 9621 w 10000"/>
              <a:gd name="connsiteY36"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591 w 10000"/>
              <a:gd name="connsiteY23" fmla="*/ 2279 h 10000"/>
              <a:gd name="connsiteX24" fmla="*/ 9828 w 10000"/>
              <a:gd name="connsiteY24" fmla="*/ 4594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591 w 10000"/>
              <a:gd name="connsiteY23" fmla="*/ 2279 h 10000"/>
              <a:gd name="connsiteX24" fmla="*/ 9828 w 10000"/>
              <a:gd name="connsiteY24" fmla="*/ 4594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650 w 10000"/>
              <a:gd name="connsiteY23" fmla="*/ 2627 h 10000"/>
              <a:gd name="connsiteX24" fmla="*/ 9828 w 10000"/>
              <a:gd name="connsiteY24" fmla="*/ 4594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650 w 10000"/>
              <a:gd name="connsiteY23" fmla="*/ 2627 h 10000"/>
              <a:gd name="connsiteX24" fmla="*/ 9828 w 10000"/>
              <a:gd name="connsiteY24" fmla="*/ 4594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650 w 10000"/>
              <a:gd name="connsiteY23" fmla="*/ 2627 h 10000"/>
              <a:gd name="connsiteX24" fmla="*/ 9932 w 10000"/>
              <a:gd name="connsiteY24" fmla="*/ 4579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650 w 10000"/>
              <a:gd name="connsiteY22" fmla="*/ 2627 h 10000"/>
              <a:gd name="connsiteX23" fmla="*/ 9932 w 10000"/>
              <a:gd name="connsiteY23" fmla="*/ 4579 h 10000"/>
              <a:gd name="connsiteX24" fmla="*/ 9817 w 10000"/>
              <a:gd name="connsiteY24" fmla="*/ 6025 h 10000"/>
              <a:gd name="connsiteX25" fmla="*/ 9740 w 10000"/>
              <a:gd name="connsiteY25" fmla="*/ 6523 h 10000"/>
              <a:gd name="connsiteX26" fmla="*/ 9652 w 10000"/>
              <a:gd name="connsiteY26" fmla="*/ 6768 h 10000"/>
              <a:gd name="connsiteX27" fmla="*/ 9415 w 10000"/>
              <a:gd name="connsiteY27" fmla="*/ 6909 h 10000"/>
              <a:gd name="connsiteX28" fmla="*/ 9280 w 10000"/>
              <a:gd name="connsiteY28" fmla="*/ 7030 h 10000"/>
              <a:gd name="connsiteX29" fmla="*/ 9412 w 10000"/>
              <a:gd name="connsiteY29" fmla="*/ 7203 h 10000"/>
              <a:gd name="connsiteX30" fmla="*/ 9719 w 10000"/>
              <a:gd name="connsiteY30" fmla="*/ 7512 h 10000"/>
              <a:gd name="connsiteX31" fmla="*/ 9980 w 10000"/>
              <a:gd name="connsiteY31" fmla="*/ 7781 h 10000"/>
              <a:gd name="connsiteX32" fmla="*/ 9848 w 10000"/>
              <a:gd name="connsiteY32" fmla="*/ 7492 h 10000"/>
              <a:gd name="connsiteX33" fmla="*/ 9621 w 10000"/>
              <a:gd name="connsiteY33" fmla="*/ 6982 h 10000"/>
              <a:gd name="connsiteX34" fmla="*/ 9621 w 10000"/>
              <a:gd name="connsiteY34" fmla="*/ 6768 h 10000"/>
              <a:gd name="connsiteX0" fmla="*/ 4782 w 10000"/>
              <a:gd name="connsiteY0" fmla="*/ 9767 h 10048"/>
              <a:gd name="connsiteX1" fmla="*/ 4555 w 10000"/>
              <a:gd name="connsiteY1" fmla="*/ 9855 h 10048"/>
              <a:gd name="connsiteX2" fmla="*/ 4312 w 10000"/>
              <a:gd name="connsiteY2" fmla="*/ 9875 h 10048"/>
              <a:gd name="connsiteX3" fmla="*/ 4038 w 10000"/>
              <a:gd name="connsiteY3" fmla="*/ 10008 h 10048"/>
              <a:gd name="connsiteX4" fmla="*/ 3808 w 10000"/>
              <a:gd name="connsiteY4" fmla="*/ 10012 h 10048"/>
              <a:gd name="connsiteX5" fmla="*/ 3470 w 10000"/>
              <a:gd name="connsiteY5" fmla="*/ 9779 h 10048"/>
              <a:gd name="connsiteX6" fmla="*/ 3071 w 10000"/>
              <a:gd name="connsiteY6" fmla="*/ 9767 h 10048"/>
              <a:gd name="connsiteX7" fmla="*/ 2509 w 10000"/>
              <a:gd name="connsiteY7" fmla="*/ 9590 h 10048"/>
              <a:gd name="connsiteX8" fmla="*/ 1877 w 10000"/>
              <a:gd name="connsiteY8" fmla="*/ 9256 h 10048"/>
              <a:gd name="connsiteX9" fmla="*/ 1309 w 10000"/>
              <a:gd name="connsiteY9" fmla="*/ 8850 h 10048"/>
              <a:gd name="connsiteX10" fmla="*/ 774 w 10000"/>
              <a:gd name="connsiteY10" fmla="*/ 8408 h 10048"/>
              <a:gd name="connsiteX11" fmla="*/ 402 w 10000"/>
              <a:gd name="connsiteY11" fmla="*/ 7809 h 10048"/>
              <a:gd name="connsiteX12" fmla="*/ 88 w 10000"/>
              <a:gd name="connsiteY12" fmla="*/ 6925 h 10048"/>
              <a:gd name="connsiteX13" fmla="*/ 0 w 10000"/>
              <a:gd name="connsiteY13" fmla="*/ 6013 h 10048"/>
              <a:gd name="connsiteX14" fmla="*/ 88 w 10000"/>
              <a:gd name="connsiteY14" fmla="*/ 5028 h 10048"/>
              <a:gd name="connsiteX15" fmla="*/ 443 w 10000"/>
              <a:gd name="connsiteY15" fmla="*/ 3625 h 10048"/>
              <a:gd name="connsiteX16" fmla="*/ 1082 w 10000"/>
              <a:gd name="connsiteY16" fmla="*/ 2331 h 10048"/>
              <a:gd name="connsiteX17" fmla="*/ 2124 w 10000"/>
              <a:gd name="connsiteY17" fmla="*/ 1101 h 10048"/>
              <a:gd name="connsiteX18" fmla="*/ 3365 w 10000"/>
              <a:gd name="connsiteY18" fmla="*/ 293 h 10048"/>
              <a:gd name="connsiteX19" fmla="*/ 4961 w 10000"/>
              <a:gd name="connsiteY19" fmla="*/ 72 h 10048"/>
              <a:gd name="connsiteX20" fmla="*/ 6848 w 10000"/>
              <a:gd name="connsiteY20" fmla="*/ 434 h 10048"/>
              <a:gd name="connsiteX21" fmla="*/ 9650 w 10000"/>
              <a:gd name="connsiteY21" fmla="*/ 2675 h 10048"/>
              <a:gd name="connsiteX22" fmla="*/ 9932 w 10000"/>
              <a:gd name="connsiteY22" fmla="*/ 4627 h 10048"/>
              <a:gd name="connsiteX23" fmla="*/ 9817 w 10000"/>
              <a:gd name="connsiteY23" fmla="*/ 6073 h 10048"/>
              <a:gd name="connsiteX24" fmla="*/ 9740 w 10000"/>
              <a:gd name="connsiteY24" fmla="*/ 6571 h 10048"/>
              <a:gd name="connsiteX25" fmla="*/ 9652 w 10000"/>
              <a:gd name="connsiteY25" fmla="*/ 6816 h 10048"/>
              <a:gd name="connsiteX26" fmla="*/ 9415 w 10000"/>
              <a:gd name="connsiteY26" fmla="*/ 6957 h 10048"/>
              <a:gd name="connsiteX27" fmla="*/ 9280 w 10000"/>
              <a:gd name="connsiteY27" fmla="*/ 7078 h 10048"/>
              <a:gd name="connsiteX28" fmla="*/ 9412 w 10000"/>
              <a:gd name="connsiteY28" fmla="*/ 7251 h 10048"/>
              <a:gd name="connsiteX29" fmla="*/ 9719 w 10000"/>
              <a:gd name="connsiteY29" fmla="*/ 7560 h 10048"/>
              <a:gd name="connsiteX30" fmla="*/ 9980 w 10000"/>
              <a:gd name="connsiteY30" fmla="*/ 7829 h 10048"/>
              <a:gd name="connsiteX31" fmla="*/ 9848 w 10000"/>
              <a:gd name="connsiteY31" fmla="*/ 7540 h 10048"/>
              <a:gd name="connsiteX32" fmla="*/ 9621 w 10000"/>
              <a:gd name="connsiteY32" fmla="*/ 7030 h 10048"/>
              <a:gd name="connsiteX33" fmla="*/ 9621 w 10000"/>
              <a:gd name="connsiteY33" fmla="*/ 6816 h 10048"/>
              <a:gd name="connsiteX0" fmla="*/ 4782 w 10000"/>
              <a:gd name="connsiteY0" fmla="*/ 9738 h 10019"/>
              <a:gd name="connsiteX1" fmla="*/ 4555 w 10000"/>
              <a:gd name="connsiteY1" fmla="*/ 9826 h 10019"/>
              <a:gd name="connsiteX2" fmla="*/ 4312 w 10000"/>
              <a:gd name="connsiteY2" fmla="*/ 9846 h 10019"/>
              <a:gd name="connsiteX3" fmla="*/ 4038 w 10000"/>
              <a:gd name="connsiteY3" fmla="*/ 9979 h 10019"/>
              <a:gd name="connsiteX4" fmla="*/ 3808 w 10000"/>
              <a:gd name="connsiteY4" fmla="*/ 9983 h 10019"/>
              <a:gd name="connsiteX5" fmla="*/ 3470 w 10000"/>
              <a:gd name="connsiteY5" fmla="*/ 9750 h 10019"/>
              <a:gd name="connsiteX6" fmla="*/ 3071 w 10000"/>
              <a:gd name="connsiteY6" fmla="*/ 9738 h 10019"/>
              <a:gd name="connsiteX7" fmla="*/ 2509 w 10000"/>
              <a:gd name="connsiteY7" fmla="*/ 9561 h 10019"/>
              <a:gd name="connsiteX8" fmla="*/ 1877 w 10000"/>
              <a:gd name="connsiteY8" fmla="*/ 9227 h 10019"/>
              <a:gd name="connsiteX9" fmla="*/ 1309 w 10000"/>
              <a:gd name="connsiteY9" fmla="*/ 8821 h 10019"/>
              <a:gd name="connsiteX10" fmla="*/ 774 w 10000"/>
              <a:gd name="connsiteY10" fmla="*/ 8379 h 10019"/>
              <a:gd name="connsiteX11" fmla="*/ 402 w 10000"/>
              <a:gd name="connsiteY11" fmla="*/ 7780 h 10019"/>
              <a:gd name="connsiteX12" fmla="*/ 88 w 10000"/>
              <a:gd name="connsiteY12" fmla="*/ 6896 h 10019"/>
              <a:gd name="connsiteX13" fmla="*/ 0 w 10000"/>
              <a:gd name="connsiteY13" fmla="*/ 5984 h 10019"/>
              <a:gd name="connsiteX14" fmla="*/ 88 w 10000"/>
              <a:gd name="connsiteY14" fmla="*/ 4999 h 10019"/>
              <a:gd name="connsiteX15" fmla="*/ 443 w 10000"/>
              <a:gd name="connsiteY15" fmla="*/ 3596 h 10019"/>
              <a:gd name="connsiteX16" fmla="*/ 1082 w 10000"/>
              <a:gd name="connsiteY16" fmla="*/ 2302 h 10019"/>
              <a:gd name="connsiteX17" fmla="*/ 2124 w 10000"/>
              <a:gd name="connsiteY17" fmla="*/ 1072 h 10019"/>
              <a:gd name="connsiteX18" fmla="*/ 3365 w 10000"/>
              <a:gd name="connsiteY18" fmla="*/ 264 h 10019"/>
              <a:gd name="connsiteX19" fmla="*/ 4961 w 10000"/>
              <a:gd name="connsiteY19" fmla="*/ 43 h 10019"/>
              <a:gd name="connsiteX20" fmla="*/ 6848 w 10000"/>
              <a:gd name="connsiteY20" fmla="*/ 405 h 10019"/>
              <a:gd name="connsiteX21" fmla="*/ 9621 w 10000"/>
              <a:gd name="connsiteY21" fmla="*/ 2472 h 10019"/>
              <a:gd name="connsiteX22" fmla="*/ 9932 w 10000"/>
              <a:gd name="connsiteY22" fmla="*/ 4598 h 10019"/>
              <a:gd name="connsiteX23" fmla="*/ 9817 w 10000"/>
              <a:gd name="connsiteY23" fmla="*/ 6044 h 10019"/>
              <a:gd name="connsiteX24" fmla="*/ 9740 w 10000"/>
              <a:gd name="connsiteY24" fmla="*/ 6542 h 10019"/>
              <a:gd name="connsiteX25" fmla="*/ 9652 w 10000"/>
              <a:gd name="connsiteY25" fmla="*/ 6787 h 10019"/>
              <a:gd name="connsiteX26" fmla="*/ 9415 w 10000"/>
              <a:gd name="connsiteY26" fmla="*/ 6928 h 10019"/>
              <a:gd name="connsiteX27" fmla="*/ 9280 w 10000"/>
              <a:gd name="connsiteY27" fmla="*/ 7049 h 10019"/>
              <a:gd name="connsiteX28" fmla="*/ 9412 w 10000"/>
              <a:gd name="connsiteY28" fmla="*/ 7222 h 10019"/>
              <a:gd name="connsiteX29" fmla="*/ 9719 w 10000"/>
              <a:gd name="connsiteY29" fmla="*/ 7531 h 10019"/>
              <a:gd name="connsiteX30" fmla="*/ 9980 w 10000"/>
              <a:gd name="connsiteY30" fmla="*/ 7800 h 10019"/>
              <a:gd name="connsiteX31" fmla="*/ 9848 w 10000"/>
              <a:gd name="connsiteY31" fmla="*/ 7511 h 10019"/>
              <a:gd name="connsiteX32" fmla="*/ 9621 w 10000"/>
              <a:gd name="connsiteY32" fmla="*/ 7001 h 10019"/>
              <a:gd name="connsiteX33" fmla="*/ 9621 w 10000"/>
              <a:gd name="connsiteY33" fmla="*/ 6787 h 10019"/>
              <a:gd name="connsiteX0" fmla="*/ 4782 w 10086"/>
              <a:gd name="connsiteY0" fmla="*/ 9738 h 10019"/>
              <a:gd name="connsiteX1" fmla="*/ 4555 w 10086"/>
              <a:gd name="connsiteY1" fmla="*/ 9826 h 10019"/>
              <a:gd name="connsiteX2" fmla="*/ 4312 w 10086"/>
              <a:gd name="connsiteY2" fmla="*/ 9846 h 10019"/>
              <a:gd name="connsiteX3" fmla="*/ 4038 w 10086"/>
              <a:gd name="connsiteY3" fmla="*/ 9979 h 10019"/>
              <a:gd name="connsiteX4" fmla="*/ 3808 w 10086"/>
              <a:gd name="connsiteY4" fmla="*/ 9983 h 10019"/>
              <a:gd name="connsiteX5" fmla="*/ 3470 w 10086"/>
              <a:gd name="connsiteY5" fmla="*/ 9750 h 10019"/>
              <a:gd name="connsiteX6" fmla="*/ 3071 w 10086"/>
              <a:gd name="connsiteY6" fmla="*/ 9738 h 10019"/>
              <a:gd name="connsiteX7" fmla="*/ 2509 w 10086"/>
              <a:gd name="connsiteY7" fmla="*/ 9561 h 10019"/>
              <a:gd name="connsiteX8" fmla="*/ 1877 w 10086"/>
              <a:gd name="connsiteY8" fmla="*/ 9227 h 10019"/>
              <a:gd name="connsiteX9" fmla="*/ 1309 w 10086"/>
              <a:gd name="connsiteY9" fmla="*/ 8821 h 10019"/>
              <a:gd name="connsiteX10" fmla="*/ 774 w 10086"/>
              <a:gd name="connsiteY10" fmla="*/ 8379 h 10019"/>
              <a:gd name="connsiteX11" fmla="*/ 402 w 10086"/>
              <a:gd name="connsiteY11" fmla="*/ 7780 h 10019"/>
              <a:gd name="connsiteX12" fmla="*/ 88 w 10086"/>
              <a:gd name="connsiteY12" fmla="*/ 6896 h 10019"/>
              <a:gd name="connsiteX13" fmla="*/ 0 w 10086"/>
              <a:gd name="connsiteY13" fmla="*/ 5984 h 10019"/>
              <a:gd name="connsiteX14" fmla="*/ 88 w 10086"/>
              <a:gd name="connsiteY14" fmla="*/ 4999 h 10019"/>
              <a:gd name="connsiteX15" fmla="*/ 443 w 10086"/>
              <a:gd name="connsiteY15" fmla="*/ 3596 h 10019"/>
              <a:gd name="connsiteX16" fmla="*/ 1082 w 10086"/>
              <a:gd name="connsiteY16" fmla="*/ 2302 h 10019"/>
              <a:gd name="connsiteX17" fmla="*/ 2124 w 10086"/>
              <a:gd name="connsiteY17" fmla="*/ 1072 h 10019"/>
              <a:gd name="connsiteX18" fmla="*/ 3365 w 10086"/>
              <a:gd name="connsiteY18" fmla="*/ 264 h 10019"/>
              <a:gd name="connsiteX19" fmla="*/ 4961 w 10086"/>
              <a:gd name="connsiteY19" fmla="*/ 43 h 10019"/>
              <a:gd name="connsiteX20" fmla="*/ 6848 w 10086"/>
              <a:gd name="connsiteY20" fmla="*/ 405 h 10019"/>
              <a:gd name="connsiteX21" fmla="*/ 9621 w 10086"/>
              <a:gd name="connsiteY21" fmla="*/ 2472 h 10019"/>
              <a:gd name="connsiteX22" fmla="*/ 9932 w 10086"/>
              <a:gd name="connsiteY22" fmla="*/ 4598 h 10019"/>
              <a:gd name="connsiteX23" fmla="*/ 9817 w 10086"/>
              <a:gd name="connsiteY23" fmla="*/ 6044 h 10019"/>
              <a:gd name="connsiteX24" fmla="*/ 9740 w 10086"/>
              <a:gd name="connsiteY24" fmla="*/ 6542 h 10019"/>
              <a:gd name="connsiteX25" fmla="*/ 9652 w 10086"/>
              <a:gd name="connsiteY25" fmla="*/ 6787 h 10019"/>
              <a:gd name="connsiteX26" fmla="*/ 9415 w 10086"/>
              <a:gd name="connsiteY26" fmla="*/ 6928 h 10019"/>
              <a:gd name="connsiteX27" fmla="*/ 9280 w 10086"/>
              <a:gd name="connsiteY27" fmla="*/ 7049 h 10019"/>
              <a:gd name="connsiteX28" fmla="*/ 9412 w 10086"/>
              <a:gd name="connsiteY28" fmla="*/ 7222 h 10019"/>
              <a:gd name="connsiteX29" fmla="*/ 9719 w 10086"/>
              <a:gd name="connsiteY29" fmla="*/ 7531 h 10019"/>
              <a:gd name="connsiteX30" fmla="*/ 9980 w 10086"/>
              <a:gd name="connsiteY30" fmla="*/ 7800 h 10019"/>
              <a:gd name="connsiteX31" fmla="*/ 9848 w 10086"/>
              <a:gd name="connsiteY31" fmla="*/ 7511 h 10019"/>
              <a:gd name="connsiteX32" fmla="*/ 9621 w 10086"/>
              <a:gd name="connsiteY32" fmla="*/ 7001 h 10019"/>
              <a:gd name="connsiteX33" fmla="*/ 9621 w 10086"/>
              <a:gd name="connsiteY33" fmla="*/ 6787 h 10019"/>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356 w 10000"/>
              <a:gd name="connsiteY21" fmla="*/ 2110 h 10000"/>
              <a:gd name="connsiteX22" fmla="*/ 9932 w 10000"/>
              <a:gd name="connsiteY22" fmla="*/ 457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251 w 10000"/>
              <a:gd name="connsiteY21" fmla="*/ 2149 h 10000"/>
              <a:gd name="connsiteX22" fmla="*/ 9932 w 10000"/>
              <a:gd name="connsiteY22" fmla="*/ 457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166 w 10000"/>
              <a:gd name="connsiteY21" fmla="*/ 2190 h 10000"/>
              <a:gd name="connsiteX22" fmla="*/ 9932 w 10000"/>
              <a:gd name="connsiteY22" fmla="*/ 457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166 w 10000"/>
              <a:gd name="connsiteY21" fmla="*/ 2190 h 10000"/>
              <a:gd name="connsiteX22" fmla="*/ 9830 w 10000"/>
              <a:gd name="connsiteY22" fmla="*/ 456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166 w 10000"/>
              <a:gd name="connsiteY21" fmla="*/ 2190 h 10000"/>
              <a:gd name="connsiteX22" fmla="*/ 9830 w 10000"/>
              <a:gd name="connsiteY22" fmla="*/ 456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976 w 10000"/>
              <a:gd name="connsiteY21" fmla="*/ 2270 h 10000"/>
              <a:gd name="connsiteX22" fmla="*/ 9830 w 10000"/>
              <a:gd name="connsiteY22" fmla="*/ 456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39 h 10020"/>
              <a:gd name="connsiteX1" fmla="*/ 4555 w 10000"/>
              <a:gd name="connsiteY1" fmla="*/ 9827 h 10020"/>
              <a:gd name="connsiteX2" fmla="*/ 4312 w 10000"/>
              <a:gd name="connsiteY2" fmla="*/ 9847 h 10020"/>
              <a:gd name="connsiteX3" fmla="*/ 4038 w 10000"/>
              <a:gd name="connsiteY3" fmla="*/ 9980 h 10020"/>
              <a:gd name="connsiteX4" fmla="*/ 3808 w 10000"/>
              <a:gd name="connsiteY4" fmla="*/ 9984 h 10020"/>
              <a:gd name="connsiteX5" fmla="*/ 3470 w 10000"/>
              <a:gd name="connsiteY5" fmla="*/ 9751 h 10020"/>
              <a:gd name="connsiteX6" fmla="*/ 3071 w 10000"/>
              <a:gd name="connsiteY6" fmla="*/ 9739 h 10020"/>
              <a:gd name="connsiteX7" fmla="*/ 2509 w 10000"/>
              <a:gd name="connsiteY7" fmla="*/ 9562 h 10020"/>
              <a:gd name="connsiteX8" fmla="*/ 1877 w 10000"/>
              <a:gd name="connsiteY8" fmla="*/ 9228 h 10020"/>
              <a:gd name="connsiteX9" fmla="*/ 1309 w 10000"/>
              <a:gd name="connsiteY9" fmla="*/ 8822 h 10020"/>
              <a:gd name="connsiteX10" fmla="*/ 774 w 10000"/>
              <a:gd name="connsiteY10" fmla="*/ 8380 h 10020"/>
              <a:gd name="connsiteX11" fmla="*/ 402 w 10000"/>
              <a:gd name="connsiteY11" fmla="*/ 7781 h 10020"/>
              <a:gd name="connsiteX12" fmla="*/ 88 w 10000"/>
              <a:gd name="connsiteY12" fmla="*/ 6897 h 10020"/>
              <a:gd name="connsiteX13" fmla="*/ 0 w 10000"/>
              <a:gd name="connsiteY13" fmla="*/ 5985 h 10020"/>
              <a:gd name="connsiteX14" fmla="*/ 88 w 10000"/>
              <a:gd name="connsiteY14" fmla="*/ 5000 h 10020"/>
              <a:gd name="connsiteX15" fmla="*/ 443 w 10000"/>
              <a:gd name="connsiteY15" fmla="*/ 3597 h 10020"/>
              <a:gd name="connsiteX16" fmla="*/ 1082 w 10000"/>
              <a:gd name="connsiteY16" fmla="*/ 2303 h 10020"/>
              <a:gd name="connsiteX17" fmla="*/ 2124 w 10000"/>
              <a:gd name="connsiteY17" fmla="*/ 1073 h 10020"/>
              <a:gd name="connsiteX18" fmla="*/ 3365 w 10000"/>
              <a:gd name="connsiteY18" fmla="*/ 265 h 10020"/>
              <a:gd name="connsiteX19" fmla="*/ 4961 w 10000"/>
              <a:gd name="connsiteY19" fmla="*/ 44 h 10020"/>
              <a:gd name="connsiteX20" fmla="*/ 6881 w 10000"/>
              <a:gd name="connsiteY20" fmla="*/ 531 h 10020"/>
              <a:gd name="connsiteX21" fmla="*/ 8976 w 10000"/>
              <a:gd name="connsiteY21" fmla="*/ 2290 h 10020"/>
              <a:gd name="connsiteX22" fmla="*/ 9830 w 10000"/>
              <a:gd name="connsiteY22" fmla="*/ 4589 h 10020"/>
              <a:gd name="connsiteX23" fmla="*/ 9817 w 10000"/>
              <a:gd name="connsiteY23" fmla="*/ 6045 h 10020"/>
              <a:gd name="connsiteX24" fmla="*/ 9740 w 10000"/>
              <a:gd name="connsiteY24" fmla="*/ 6543 h 10020"/>
              <a:gd name="connsiteX25" fmla="*/ 9652 w 10000"/>
              <a:gd name="connsiteY25" fmla="*/ 6788 h 10020"/>
              <a:gd name="connsiteX26" fmla="*/ 9415 w 10000"/>
              <a:gd name="connsiteY26" fmla="*/ 6929 h 10020"/>
              <a:gd name="connsiteX27" fmla="*/ 9280 w 10000"/>
              <a:gd name="connsiteY27" fmla="*/ 7050 h 10020"/>
              <a:gd name="connsiteX28" fmla="*/ 9412 w 10000"/>
              <a:gd name="connsiteY28" fmla="*/ 7223 h 10020"/>
              <a:gd name="connsiteX29" fmla="*/ 9719 w 10000"/>
              <a:gd name="connsiteY29" fmla="*/ 7532 h 10020"/>
              <a:gd name="connsiteX30" fmla="*/ 9980 w 10000"/>
              <a:gd name="connsiteY30" fmla="*/ 7801 h 10020"/>
              <a:gd name="connsiteX31" fmla="*/ 9848 w 10000"/>
              <a:gd name="connsiteY31" fmla="*/ 7512 h 10020"/>
              <a:gd name="connsiteX32" fmla="*/ 9621 w 10000"/>
              <a:gd name="connsiteY32" fmla="*/ 7002 h 10020"/>
              <a:gd name="connsiteX33" fmla="*/ 9621 w 10000"/>
              <a:gd name="connsiteY33" fmla="*/ 6788 h 10020"/>
              <a:gd name="connsiteX0" fmla="*/ 4555 w 10000"/>
              <a:gd name="connsiteY0" fmla="*/ 9827 h 10020"/>
              <a:gd name="connsiteX1" fmla="*/ 4312 w 10000"/>
              <a:gd name="connsiteY1" fmla="*/ 9847 h 10020"/>
              <a:gd name="connsiteX2" fmla="*/ 4038 w 10000"/>
              <a:gd name="connsiteY2" fmla="*/ 9980 h 10020"/>
              <a:gd name="connsiteX3" fmla="*/ 3808 w 10000"/>
              <a:gd name="connsiteY3" fmla="*/ 9984 h 10020"/>
              <a:gd name="connsiteX4" fmla="*/ 3470 w 10000"/>
              <a:gd name="connsiteY4" fmla="*/ 9751 h 10020"/>
              <a:gd name="connsiteX5" fmla="*/ 3071 w 10000"/>
              <a:gd name="connsiteY5" fmla="*/ 9739 h 10020"/>
              <a:gd name="connsiteX6" fmla="*/ 2509 w 10000"/>
              <a:gd name="connsiteY6" fmla="*/ 9562 h 10020"/>
              <a:gd name="connsiteX7" fmla="*/ 1877 w 10000"/>
              <a:gd name="connsiteY7" fmla="*/ 9228 h 10020"/>
              <a:gd name="connsiteX8" fmla="*/ 1309 w 10000"/>
              <a:gd name="connsiteY8" fmla="*/ 8822 h 10020"/>
              <a:gd name="connsiteX9" fmla="*/ 774 w 10000"/>
              <a:gd name="connsiteY9" fmla="*/ 8380 h 10020"/>
              <a:gd name="connsiteX10" fmla="*/ 402 w 10000"/>
              <a:gd name="connsiteY10" fmla="*/ 7781 h 10020"/>
              <a:gd name="connsiteX11" fmla="*/ 88 w 10000"/>
              <a:gd name="connsiteY11" fmla="*/ 6897 h 10020"/>
              <a:gd name="connsiteX12" fmla="*/ 0 w 10000"/>
              <a:gd name="connsiteY12" fmla="*/ 5985 h 10020"/>
              <a:gd name="connsiteX13" fmla="*/ 88 w 10000"/>
              <a:gd name="connsiteY13" fmla="*/ 5000 h 10020"/>
              <a:gd name="connsiteX14" fmla="*/ 443 w 10000"/>
              <a:gd name="connsiteY14" fmla="*/ 3597 h 10020"/>
              <a:gd name="connsiteX15" fmla="*/ 1082 w 10000"/>
              <a:gd name="connsiteY15" fmla="*/ 2303 h 10020"/>
              <a:gd name="connsiteX16" fmla="*/ 2124 w 10000"/>
              <a:gd name="connsiteY16" fmla="*/ 1073 h 10020"/>
              <a:gd name="connsiteX17" fmla="*/ 3365 w 10000"/>
              <a:gd name="connsiteY17" fmla="*/ 265 h 10020"/>
              <a:gd name="connsiteX18" fmla="*/ 4961 w 10000"/>
              <a:gd name="connsiteY18" fmla="*/ 44 h 10020"/>
              <a:gd name="connsiteX19" fmla="*/ 6881 w 10000"/>
              <a:gd name="connsiteY19" fmla="*/ 531 h 10020"/>
              <a:gd name="connsiteX20" fmla="*/ 8976 w 10000"/>
              <a:gd name="connsiteY20" fmla="*/ 2290 h 10020"/>
              <a:gd name="connsiteX21" fmla="*/ 9830 w 10000"/>
              <a:gd name="connsiteY21" fmla="*/ 4589 h 10020"/>
              <a:gd name="connsiteX22" fmla="*/ 9817 w 10000"/>
              <a:gd name="connsiteY22" fmla="*/ 6045 h 10020"/>
              <a:gd name="connsiteX23" fmla="*/ 9740 w 10000"/>
              <a:gd name="connsiteY23" fmla="*/ 6543 h 10020"/>
              <a:gd name="connsiteX24" fmla="*/ 9652 w 10000"/>
              <a:gd name="connsiteY24" fmla="*/ 6788 h 10020"/>
              <a:gd name="connsiteX25" fmla="*/ 9415 w 10000"/>
              <a:gd name="connsiteY25" fmla="*/ 6929 h 10020"/>
              <a:gd name="connsiteX26" fmla="*/ 9280 w 10000"/>
              <a:gd name="connsiteY26" fmla="*/ 7050 h 10020"/>
              <a:gd name="connsiteX27" fmla="*/ 9412 w 10000"/>
              <a:gd name="connsiteY27" fmla="*/ 7223 h 10020"/>
              <a:gd name="connsiteX28" fmla="*/ 9719 w 10000"/>
              <a:gd name="connsiteY28" fmla="*/ 7532 h 10020"/>
              <a:gd name="connsiteX29" fmla="*/ 9980 w 10000"/>
              <a:gd name="connsiteY29" fmla="*/ 7801 h 10020"/>
              <a:gd name="connsiteX30" fmla="*/ 9848 w 10000"/>
              <a:gd name="connsiteY30" fmla="*/ 7512 h 10020"/>
              <a:gd name="connsiteX31" fmla="*/ 9621 w 10000"/>
              <a:gd name="connsiteY31" fmla="*/ 7002 h 10020"/>
              <a:gd name="connsiteX32" fmla="*/ 9621 w 10000"/>
              <a:gd name="connsiteY32" fmla="*/ 6788 h 10020"/>
              <a:gd name="connsiteX0" fmla="*/ 4312 w 10000"/>
              <a:gd name="connsiteY0" fmla="*/ 9847 h 10020"/>
              <a:gd name="connsiteX1" fmla="*/ 4038 w 10000"/>
              <a:gd name="connsiteY1" fmla="*/ 9980 h 10020"/>
              <a:gd name="connsiteX2" fmla="*/ 3808 w 10000"/>
              <a:gd name="connsiteY2" fmla="*/ 9984 h 10020"/>
              <a:gd name="connsiteX3" fmla="*/ 3470 w 10000"/>
              <a:gd name="connsiteY3" fmla="*/ 9751 h 10020"/>
              <a:gd name="connsiteX4" fmla="*/ 3071 w 10000"/>
              <a:gd name="connsiteY4" fmla="*/ 9739 h 10020"/>
              <a:gd name="connsiteX5" fmla="*/ 2509 w 10000"/>
              <a:gd name="connsiteY5" fmla="*/ 9562 h 10020"/>
              <a:gd name="connsiteX6" fmla="*/ 1877 w 10000"/>
              <a:gd name="connsiteY6" fmla="*/ 9228 h 10020"/>
              <a:gd name="connsiteX7" fmla="*/ 1309 w 10000"/>
              <a:gd name="connsiteY7" fmla="*/ 8822 h 10020"/>
              <a:gd name="connsiteX8" fmla="*/ 774 w 10000"/>
              <a:gd name="connsiteY8" fmla="*/ 8380 h 10020"/>
              <a:gd name="connsiteX9" fmla="*/ 402 w 10000"/>
              <a:gd name="connsiteY9" fmla="*/ 7781 h 10020"/>
              <a:gd name="connsiteX10" fmla="*/ 88 w 10000"/>
              <a:gd name="connsiteY10" fmla="*/ 6897 h 10020"/>
              <a:gd name="connsiteX11" fmla="*/ 0 w 10000"/>
              <a:gd name="connsiteY11" fmla="*/ 5985 h 10020"/>
              <a:gd name="connsiteX12" fmla="*/ 88 w 10000"/>
              <a:gd name="connsiteY12" fmla="*/ 5000 h 10020"/>
              <a:gd name="connsiteX13" fmla="*/ 443 w 10000"/>
              <a:gd name="connsiteY13" fmla="*/ 3597 h 10020"/>
              <a:gd name="connsiteX14" fmla="*/ 1082 w 10000"/>
              <a:gd name="connsiteY14" fmla="*/ 2303 h 10020"/>
              <a:gd name="connsiteX15" fmla="*/ 2124 w 10000"/>
              <a:gd name="connsiteY15" fmla="*/ 1073 h 10020"/>
              <a:gd name="connsiteX16" fmla="*/ 3365 w 10000"/>
              <a:gd name="connsiteY16" fmla="*/ 265 h 10020"/>
              <a:gd name="connsiteX17" fmla="*/ 4961 w 10000"/>
              <a:gd name="connsiteY17" fmla="*/ 44 h 10020"/>
              <a:gd name="connsiteX18" fmla="*/ 6881 w 10000"/>
              <a:gd name="connsiteY18" fmla="*/ 531 h 10020"/>
              <a:gd name="connsiteX19" fmla="*/ 8976 w 10000"/>
              <a:gd name="connsiteY19" fmla="*/ 2290 h 10020"/>
              <a:gd name="connsiteX20" fmla="*/ 9830 w 10000"/>
              <a:gd name="connsiteY20" fmla="*/ 4589 h 10020"/>
              <a:gd name="connsiteX21" fmla="*/ 9817 w 10000"/>
              <a:gd name="connsiteY21" fmla="*/ 6045 h 10020"/>
              <a:gd name="connsiteX22" fmla="*/ 9740 w 10000"/>
              <a:gd name="connsiteY22" fmla="*/ 6543 h 10020"/>
              <a:gd name="connsiteX23" fmla="*/ 9652 w 10000"/>
              <a:gd name="connsiteY23" fmla="*/ 6788 h 10020"/>
              <a:gd name="connsiteX24" fmla="*/ 9415 w 10000"/>
              <a:gd name="connsiteY24" fmla="*/ 6929 h 10020"/>
              <a:gd name="connsiteX25" fmla="*/ 9280 w 10000"/>
              <a:gd name="connsiteY25" fmla="*/ 7050 h 10020"/>
              <a:gd name="connsiteX26" fmla="*/ 9412 w 10000"/>
              <a:gd name="connsiteY26" fmla="*/ 7223 h 10020"/>
              <a:gd name="connsiteX27" fmla="*/ 9719 w 10000"/>
              <a:gd name="connsiteY27" fmla="*/ 7532 h 10020"/>
              <a:gd name="connsiteX28" fmla="*/ 9980 w 10000"/>
              <a:gd name="connsiteY28" fmla="*/ 7801 h 10020"/>
              <a:gd name="connsiteX29" fmla="*/ 9848 w 10000"/>
              <a:gd name="connsiteY29" fmla="*/ 7512 h 10020"/>
              <a:gd name="connsiteX30" fmla="*/ 9621 w 10000"/>
              <a:gd name="connsiteY30" fmla="*/ 7002 h 10020"/>
              <a:gd name="connsiteX31" fmla="*/ 9621 w 10000"/>
              <a:gd name="connsiteY31" fmla="*/ 6788 h 10020"/>
              <a:gd name="connsiteX0" fmla="*/ 4038 w 10000"/>
              <a:gd name="connsiteY0" fmla="*/ 9980 h 10020"/>
              <a:gd name="connsiteX1" fmla="*/ 3808 w 10000"/>
              <a:gd name="connsiteY1" fmla="*/ 9984 h 10020"/>
              <a:gd name="connsiteX2" fmla="*/ 3470 w 10000"/>
              <a:gd name="connsiteY2" fmla="*/ 9751 h 10020"/>
              <a:gd name="connsiteX3" fmla="*/ 3071 w 10000"/>
              <a:gd name="connsiteY3" fmla="*/ 9739 h 10020"/>
              <a:gd name="connsiteX4" fmla="*/ 2509 w 10000"/>
              <a:gd name="connsiteY4" fmla="*/ 9562 h 10020"/>
              <a:gd name="connsiteX5" fmla="*/ 1877 w 10000"/>
              <a:gd name="connsiteY5" fmla="*/ 9228 h 10020"/>
              <a:gd name="connsiteX6" fmla="*/ 1309 w 10000"/>
              <a:gd name="connsiteY6" fmla="*/ 8822 h 10020"/>
              <a:gd name="connsiteX7" fmla="*/ 774 w 10000"/>
              <a:gd name="connsiteY7" fmla="*/ 8380 h 10020"/>
              <a:gd name="connsiteX8" fmla="*/ 402 w 10000"/>
              <a:gd name="connsiteY8" fmla="*/ 7781 h 10020"/>
              <a:gd name="connsiteX9" fmla="*/ 88 w 10000"/>
              <a:gd name="connsiteY9" fmla="*/ 6897 h 10020"/>
              <a:gd name="connsiteX10" fmla="*/ 0 w 10000"/>
              <a:gd name="connsiteY10" fmla="*/ 5985 h 10020"/>
              <a:gd name="connsiteX11" fmla="*/ 88 w 10000"/>
              <a:gd name="connsiteY11" fmla="*/ 5000 h 10020"/>
              <a:gd name="connsiteX12" fmla="*/ 443 w 10000"/>
              <a:gd name="connsiteY12" fmla="*/ 3597 h 10020"/>
              <a:gd name="connsiteX13" fmla="*/ 1082 w 10000"/>
              <a:gd name="connsiteY13" fmla="*/ 2303 h 10020"/>
              <a:gd name="connsiteX14" fmla="*/ 2124 w 10000"/>
              <a:gd name="connsiteY14" fmla="*/ 1073 h 10020"/>
              <a:gd name="connsiteX15" fmla="*/ 3365 w 10000"/>
              <a:gd name="connsiteY15" fmla="*/ 265 h 10020"/>
              <a:gd name="connsiteX16" fmla="*/ 4961 w 10000"/>
              <a:gd name="connsiteY16" fmla="*/ 44 h 10020"/>
              <a:gd name="connsiteX17" fmla="*/ 6881 w 10000"/>
              <a:gd name="connsiteY17" fmla="*/ 531 h 10020"/>
              <a:gd name="connsiteX18" fmla="*/ 8976 w 10000"/>
              <a:gd name="connsiteY18" fmla="*/ 2290 h 10020"/>
              <a:gd name="connsiteX19" fmla="*/ 9830 w 10000"/>
              <a:gd name="connsiteY19" fmla="*/ 4589 h 10020"/>
              <a:gd name="connsiteX20" fmla="*/ 9817 w 10000"/>
              <a:gd name="connsiteY20" fmla="*/ 6045 h 10020"/>
              <a:gd name="connsiteX21" fmla="*/ 9740 w 10000"/>
              <a:gd name="connsiteY21" fmla="*/ 6543 h 10020"/>
              <a:gd name="connsiteX22" fmla="*/ 9652 w 10000"/>
              <a:gd name="connsiteY22" fmla="*/ 6788 h 10020"/>
              <a:gd name="connsiteX23" fmla="*/ 9415 w 10000"/>
              <a:gd name="connsiteY23" fmla="*/ 6929 h 10020"/>
              <a:gd name="connsiteX24" fmla="*/ 9280 w 10000"/>
              <a:gd name="connsiteY24" fmla="*/ 7050 h 10020"/>
              <a:gd name="connsiteX25" fmla="*/ 9412 w 10000"/>
              <a:gd name="connsiteY25" fmla="*/ 7223 h 10020"/>
              <a:gd name="connsiteX26" fmla="*/ 9719 w 10000"/>
              <a:gd name="connsiteY26" fmla="*/ 7532 h 10020"/>
              <a:gd name="connsiteX27" fmla="*/ 9980 w 10000"/>
              <a:gd name="connsiteY27" fmla="*/ 7801 h 10020"/>
              <a:gd name="connsiteX28" fmla="*/ 9848 w 10000"/>
              <a:gd name="connsiteY28" fmla="*/ 7512 h 10020"/>
              <a:gd name="connsiteX29" fmla="*/ 9621 w 10000"/>
              <a:gd name="connsiteY29" fmla="*/ 7002 h 10020"/>
              <a:gd name="connsiteX30" fmla="*/ 9621 w 10000"/>
              <a:gd name="connsiteY30" fmla="*/ 6788 h 10020"/>
              <a:gd name="connsiteX0" fmla="*/ 3808 w 10000"/>
              <a:gd name="connsiteY0" fmla="*/ 9984 h 9984"/>
              <a:gd name="connsiteX1" fmla="*/ 3470 w 10000"/>
              <a:gd name="connsiteY1" fmla="*/ 9751 h 9984"/>
              <a:gd name="connsiteX2" fmla="*/ 3071 w 10000"/>
              <a:gd name="connsiteY2" fmla="*/ 9739 h 9984"/>
              <a:gd name="connsiteX3" fmla="*/ 2509 w 10000"/>
              <a:gd name="connsiteY3" fmla="*/ 9562 h 9984"/>
              <a:gd name="connsiteX4" fmla="*/ 1877 w 10000"/>
              <a:gd name="connsiteY4" fmla="*/ 9228 h 9984"/>
              <a:gd name="connsiteX5" fmla="*/ 1309 w 10000"/>
              <a:gd name="connsiteY5" fmla="*/ 8822 h 9984"/>
              <a:gd name="connsiteX6" fmla="*/ 774 w 10000"/>
              <a:gd name="connsiteY6" fmla="*/ 8380 h 9984"/>
              <a:gd name="connsiteX7" fmla="*/ 402 w 10000"/>
              <a:gd name="connsiteY7" fmla="*/ 7781 h 9984"/>
              <a:gd name="connsiteX8" fmla="*/ 88 w 10000"/>
              <a:gd name="connsiteY8" fmla="*/ 6897 h 9984"/>
              <a:gd name="connsiteX9" fmla="*/ 0 w 10000"/>
              <a:gd name="connsiteY9" fmla="*/ 5985 h 9984"/>
              <a:gd name="connsiteX10" fmla="*/ 88 w 10000"/>
              <a:gd name="connsiteY10" fmla="*/ 5000 h 9984"/>
              <a:gd name="connsiteX11" fmla="*/ 443 w 10000"/>
              <a:gd name="connsiteY11" fmla="*/ 3597 h 9984"/>
              <a:gd name="connsiteX12" fmla="*/ 1082 w 10000"/>
              <a:gd name="connsiteY12" fmla="*/ 2303 h 9984"/>
              <a:gd name="connsiteX13" fmla="*/ 2124 w 10000"/>
              <a:gd name="connsiteY13" fmla="*/ 1073 h 9984"/>
              <a:gd name="connsiteX14" fmla="*/ 3365 w 10000"/>
              <a:gd name="connsiteY14" fmla="*/ 265 h 9984"/>
              <a:gd name="connsiteX15" fmla="*/ 4961 w 10000"/>
              <a:gd name="connsiteY15" fmla="*/ 44 h 9984"/>
              <a:gd name="connsiteX16" fmla="*/ 6881 w 10000"/>
              <a:gd name="connsiteY16" fmla="*/ 531 h 9984"/>
              <a:gd name="connsiteX17" fmla="*/ 8976 w 10000"/>
              <a:gd name="connsiteY17" fmla="*/ 2290 h 9984"/>
              <a:gd name="connsiteX18" fmla="*/ 9830 w 10000"/>
              <a:gd name="connsiteY18" fmla="*/ 4589 h 9984"/>
              <a:gd name="connsiteX19" fmla="*/ 9817 w 10000"/>
              <a:gd name="connsiteY19" fmla="*/ 6045 h 9984"/>
              <a:gd name="connsiteX20" fmla="*/ 9740 w 10000"/>
              <a:gd name="connsiteY20" fmla="*/ 6543 h 9984"/>
              <a:gd name="connsiteX21" fmla="*/ 9652 w 10000"/>
              <a:gd name="connsiteY21" fmla="*/ 6788 h 9984"/>
              <a:gd name="connsiteX22" fmla="*/ 9415 w 10000"/>
              <a:gd name="connsiteY22" fmla="*/ 6929 h 9984"/>
              <a:gd name="connsiteX23" fmla="*/ 9280 w 10000"/>
              <a:gd name="connsiteY23" fmla="*/ 7050 h 9984"/>
              <a:gd name="connsiteX24" fmla="*/ 9412 w 10000"/>
              <a:gd name="connsiteY24" fmla="*/ 7223 h 9984"/>
              <a:gd name="connsiteX25" fmla="*/ 9719 w 10000"/>
              <a:gd name="connsiteY25" fmla="*/ 7532 h 9984"/>
              <a:gd name="connsiteX26" fmla="*/ 9980 w 10000"/>
              <a:gd name="connsiteY26" fmla="*/ 7801 h 9984"/>
              <a:gd name="connsiteX27" fmla="*/ 9848 w 10000"/>
              <a:gd name="connsiteY27" fmla="*/ 7512 h 9984"/>
              <a:gd name="connsiteX28" fmla="*/ 9621 w 10000"/>
              <a:gd name="connsiteY28" fmla="*/ 7002 h 9984"/>
              <a:gd name="connsiteX29" fmla="*/ 9621 w 10000"/>
              <a:gd name="connsiteY29" fmla="*/ 6788 h 9984"/>
              <a:gd name="connsiteX0" fmla="*/ 3470 w 10000"/>
              <a:gd name="connsiteY0" fmla="*/ 9767 h 9787"/>
              <a:gd name="connsiteX1" fmla="*/ 3071 w 10000"/>
              <a:gd name="connsiteY1" fmla="*/ 9755 h 9787"/>
              <a:gd name="connsiteX2" fmla="*/ 2509 w 10000"/>
              <a:gd name="connsiteY2" fmla="*/ 9577 h 9787"/>
              <a:gd name="connsiteX3" fmla="*/ 1877 w 10000"/>
              <a:gd name="connsiteY3" fmla="*/ 9243 h 9787"/>
              <a:gd name="connsiteX4" fmla="*/ 1309 w 10000"/>
              <a:gd name="connsiteY4" fmla="*/ 8836 h 9787"/>
              <a:gd name="connsiteX5" fmla="*/ 774 w 10000"/>
              <a:gd name="connsiteY5" fmla="*/ 8393 h 9787"/>
              <a:gd name="connsiteX6" fmla="*/ 402 w 10000"/>
              <a:gd name="connsiteY6" fmla="*/ 7793 h 9787"/>
              <a:gd name="connsiteX7" fmla="*/ 88 w 10000"/>
              <a:gd name="connsiteY7" fmla="*/ 6908 h 9787"/>
              <a:gd name="connsiteX8" fmla="*/ 0 w 10000"/>
              <a:gd name="connsiteY8" fmla="*/ 5995 h 9787"/>
              <a:gd name="connsiteX9" fmla="*/ 88 w 10000"/>
              <a:gd name="connsiteY9" fmla="*/ 5008 h 9787"/>
              <a:gd name="connsiteX10" fmla="*/ 443 w 10000"/>
              <a:gd name="connsiteY10" fmla="*/ 3603 h 9787"/>
              <a:gd name="connsiteX11" fmla="*/ 1082 w 10000"/>
              <a:gd name="connsiteY11" fmla="*/ 2307 h 9787"/>
              <a:gd name="connsiteX12" fmla="*/ 2124 w 10000"/>
              <a:gd name="connsiteY12" fmla="*/ 1075 h 9787"/>
              <a:gd name="connsiteX13" fmla="*/ 3365 w 10000"/>
              <a:gd name="connsiteY13" fmla="*/ 265 h 9787"/>
              <a:gd name="connsiteX14" fmla="*/ 4961 w 10000"/>
              <a:gd name="connsiteY14" fmla="*/ 44 h 9787"/>
              <a:gd name="connsiteX15" fmla="*/ 6881 w 10000"/>
              <a:gd name="connsiteY15" fmla="*/ 532 h 9787"/>
              <a:gd name="connsiteX16" fmla="*/ 8976 w 10000"/>
              <a:gd name="connsiteY16" fmla="*/ 2294 h 9787"/>
              <a:gd name="connsiteX17" fmla="*/ 9830 w 10000"/>
              <a:gd name="connsiteY17" fmla="*/ 4596 h 9787"/>
              <a:gd name="connsiteX18" fmla="*/ 9817 w 10000"/>
              <a:gd name="connsiteY18" fmla="*/ 6055 h 9787"/>
              <a:gd name="connsiteX19" fmla="*/ 9740 w 10000"/>
              <a:gd name="connsiteY19" fmla="*/ 6553 h 9787"/>
              <a:gd name="connsiteX20" fmla="*/ 9652 w 10000"/>
              <a:gd name="connsiteY20" fmla="*/ 6799 h 9787"/>
              <a:gd name="connsiteX21" fmla="*/ 9415 w 10000"/>
              <a:gd name="connsiteY21" fmla="*/ 6940 h 9787"/>
              <a:gd name="connsiteX22" fmla="*/ 9280 w 10000"/>
              <a:gd name="connsiteY22" fmla="*/ 7061 h 9787"/>
              <a:gd name="connsiteX23" fmla="*/ 9412 w 10000"/>
              <a:gd name="connsiteY23" fmla="*/ 7235 h 9787"/>
              <a:gd name="connsiteX24" fmla="*/ 9719 w 10000"/>
              <a:gd name="connsiteY24" fmla="*/ 7544 h 9787"/>
              <a:gd name="connsiteX25" fmla="*/ 9980 w 10000"/>
              <a:gd name="connsiteY25" fmla="*/ 7814 h 9787"/>
              <a:gd name="connsiteX26" fmla="*/ 9848 w 10000"/>
              <a:gd name="connsiteY26" fmla="*/ 7524 h 9787"/>
              <a:gd name="connsiteX27" fmla="*/ 9621 w 10000"/>
              <a:gd name="connsiteY27" fmla="*/ 7013 h 9787"/>
              <a:gd name="connsiteX28" fmla="*/ 9621 w 10000"/>
              <a:gd name="connsiteY28" fmla="*/ 6799 h 9787"/>
              <a:gd name="connsiteX0" fmla="*/ 3071 w 10000"/>
              <a:gd name="connsiteY0" fmla="*/ 9967 h 9967"/>
              <a:gd name="connsiteX1" fmla="*/ 2509 w 10000"/>
              <a:gd name="connsiteY1" fmla="*/ 9785 h 9967"/>
              <a:gd name="connsiteX2" fmla="*/ 1877 w 10000"/>
              <a:gd name="connsiteY2" fmla="*/ 9444 h 9967"/>
              <a:gd name="connsiteX3" fmla="*/ 1309 w 10000"/>
              <a:gd name="connsiteY3" fmla="*/ 9028 h 9967"/>
              <a:gd name="connsiteX4" fmla="*/ 774 w 10000"/>
              <a:gd name="connsiteY4" fmla="*/ 8576 h 9967"/>
              <a:gd name="connsiteX5" fmla="*/ 402 w 10000"/>
              <a:gd name="connsiteY5" fmla="*/ 7963 h 9967"/>
              <a:gd name="connsiteX6" fmla="*/ 88 w 10000"/>
              <a:gd name="connsiteY6" fmla="*/ 7058 h 9967"/>
              <a:gd name="connsiteX7" fmla="*/ 0 w 10000"/>
              <a:gd name="connsiteY7" fmla="*/ 6125 h 9967"/>
              <a:gd name="connsiteX8" fmla="*/ 88 w 10000"/>
              <a:gd name="connsiteY8" fmla="*/ 5117 h 9967"/>
              <a:gd name="connsiteX9" fmla="*/ 443 w 10000"/>
              <a:gd name="connsiteY9" fmla="*/ 3681 h 9967"/>
              <a:gd name="connsiteX10" fmla="*/ 1082 w 10000"/>
              <a:gd name="connsiteY10" fmla="*/ 2357 h 9967"/>
              <a:gd name="connsiteX11" fmla="*/ 2124 w 10000"/>
              <a:gd name="connsiteY11" fmla="*/ 1098 h 9967"/>
              <a:gd name="connsiteX12" fmla="*/ 3365 w 10000"/>
              <a:gd name="connsiteY12" fmla="*/ 271 h 9967"/>
              <a:gd name="connsiteX13" fmla="*/ 4961 w 10000"/>
              <a:gd name="connsiteY13" fmla="*/ 45 h 9967"/>
              <a:gd name="connsiteX14" fmla="*/ 6881 w 10000"/>
              <a:gd name="connsiteY14" fmla="*/ 544 h 9967"/>
              <a:gd name="connsiteX15" fmla="*/ 8976 w 10000"/>
              <a:gd name="connsiteY15" fmla="*/ 2344 h 9967"/>
              <a:gd name="connsiteX16" fmla="*/ 9830 w 10000"/>
              <a:gd name="connsiteY16" fmla="*/ 4696 h 9967"/>
              <a:gd name="connsiteX17" fmla="*/ 9817 w 10000"/>
              <a:gd name="connsiteY17" fmla="*/ 6187 h 9967"/>
              <a:gd name="connsiteX18" fmla="*/ 9740 w 10000"/>
              <a:gd name="connsiteY18" fmla="*/ 6696 h 9967"/>
              <a:gd name="connsiteX19" fmla="*/ 9652 w 10000"/>
              <a:gd name="connsiteY19" fmla="*/ 6947 h 9967"/>
              <a:gd name="connsiteX20" fmla="*/ 9415 w 10000"/>
              <a:gd name="connsiteY20" fmla="*/ 7091 h 9967"/>
              <a:gd name="connsiteX21" fmla="*/ 9280 w 10000"/>
              <a:gd name="connsiteY21" fmla="*/ 7215 h 9967"/>
              <a:gd name="connsiteX22" fmla="*/ 9412 w 10000"/>
              <a:gd name="connsiteY22" fmla="*/ 7392 h 9967"/>
              <a:gd name="connsiteX23" fmla="*/ 9719 w 10000"/>
              <a:gd name="connsiteY23" fmla="*/ 7708 h 9967"/>
              <a:gd name="connsiteX24" fmla="*/ 9980 w 10000"/>
              <a:gd name="connsiteY24" fmla="*/ 7984 h 9967"/>
              <a:gd name="connsiteX25" fmla="*/ 9848 w 10000"/>
              <a:gd name="connsiteY25" fmla="*/ 7688 h 9967"/>
              <a:gd name="connsiteX26" fmla="*/ 9621 w 10000"/>
              <a:gd name="connsiteY26" fmla="*/ 7166 h 9967"/>
              <a:gd name="connsiteX27" fmla="*/ 9621 w 10000"/>
              <a:gd name="connsiteY27" fmla="*/ 6947 h 9967"/>
              <a:gd name="connsiteX0" fmla="*/ 2509 w 10000"/>
              <a:gd name="connsiteY0" fmla="*/ 9817 h 9817"/>
              <a:gd name="connsiteX1" fmla="*/ 1877 w 10000"/>
              <a:gd name="connsiteY1" fmla="*/ 9475 h 9817"/>
              <a:gd name="connsiteX2" fmla="*/ 1309 w 10000"/>
              <a:gd name="connsiteY2" fmla="*/ 9058 h 9817"/>
              <a:gd name="connsiteX3" fmla="*/ 774 w 10000"/>
              <a:gd name="connsiteY3" fmla="*/ 8604 h 9817"/>
              <a:gd name="connsiteX4" fmla="*/ 402 w 10000"/>
              <a:gd name="connsiteY4" fmla="*/ 7989 h 9817"/>
              <a:gd name="connsiteX5" fmla="*/ 88 w 10000"/>
              <a:gd name="connsiteY5" fmla="*/ 7081 h 9817"/>
              <a:gd name="connsiteX6" fmla="*/ 0 w 10000"/>
              <a:gd name="connsiteY6" fmla="*/ 6145 h 9817"/>
              <a:gd name="connsiteX7" fmla="*/ 88 w 10000"/>
              <a:gd name="connsiteY7" fmla="*/ 5134 h 9817"/>
              <a:gd name="connsiteX8" fmla="*/ 443 w 10000"/>
              <a:gd name="connsiteY8" fmla="*/ 3693 h 9817"/>
              <a:gd name="connsiteX9" fmla="*/ 1082 w 10000"/>
              <a:gd name="connsiteY9" fmla="*/ 2365 h 9817"/>
              <a:gd name="connsiteX10" fmla="*/ 2124 w 10000"/>
              <a:gd name="connsiteY10" fmla="*/ 1102 h 9817"/>
              <a:gd name="connsiteX11" fmla="*/ 3365 w 10000"/>
              <a:gd name="connsiteY11" fmla="*/ 272 h 9817"/>
              <a:gd name="connsiteX12" fmla="*/ 4961 w 10000"/>
              <a:gd name="connsiteY12" fmla="*/ 45 h 9817"/>
              <a:gd name="connsiteX13" fmla="*/ 6881 w 10000"/>
              <a:gd name="connsiteY13" fmla="*/ 546 h 9817"/>
              <a:gd name="connsiteX14" fmla="*/ 8976 w 10000"/>
              <a:gd name="connsiteY14" fmla="*/ 2352 h 9817"/>
              <a:gd name="connsiteX15" fmla="*/ 9830 w 10000"/>
              <a:gd name="connsiteY15" fmla="*/ 4712 h 9817"/>
              <a:gd name="connsiteX16" fmla="*/ 9817 w 10000"/>
              <a:gd name="connsiteY16" fmla="*/ 6207 h 9817"/>
              <a:gd name="connsiteX17" fmla="*/ 9740 w 10000"/>
              <a:gd name="connsiteY17" fmla="*/ 6718 h 9817"/>
              <a:gd name="connsiteX18" fmla="*/ 9652 w 10000"/>
              <a:gd name="connsiteY18" fmla="*/ 6970 h 9817"/>
              <a:gd name="connsiteX19" fmla="*/ 9415 w 10000"/>
              <a:gd name="connsiteY19" fmla="*/ 7114 h 9817"/>
              <a:gd name="connsiteX20" fmla="*/ 9280 w 10000"/>
              <a:gd name="connsiteY20" fmla="*/ 7239 h 9817"/>
              <a:gd name="connsiteX21" fmla="*/ 9412 w 10000"/>
              <a:gd name="connsiteY21" fmla="*/ 7416 h 9817"/>
              <a:gd name="connsiteX22" fmla="*/ 9719 w 10000"/>
              <a:gd name="connsiteY22" fmla="*/ 7734 h 9817"/>
              <a:gd name="connsiteX23" fmla="*/ 9980 w 10000"/>
              <a:gd name="connsiteY23" fmla="*/ 8010 h 9817"/>
              <a:gd name="connsiteX24" fmla="*/ 9848 w 10000"/>
              <a:gd name="connsiteY24" fmla="*/ 7713 h 9817"/>
              <a:gd name="connsiteX25" fmla="*/ 9621 w 10000"/>
              <a:gd name="connsiteY25" fmla="*/ 7190 h 9817"/>
              <a:gd name="connsiteX26" fmla="*/ 9621 w 10000"/>
              <a:gd name="connsiteY26" fmla="*/ 6970 h 9817"/>
              <a:gd name="connsiteX0" fmla="*/ 1877 w 10000"/>
              <a:gd name="connsiteY0" fmla="*/ 9652 h 9652"/>
              <a:gd name="connsiteX1" fmla="*/ 1309 w 10000"/>
              <a:gd name="connsiteY1" fmla="*/ 9227 h 9652"/>
              <a:gd name="connsiteX2" fmla="*/ 774 w 10000"/>
              <a:gd name="connsiteY2" fmla="*/ 8764 h 9652"/>
              <a:gd name="connsiteX3" fmla="*/ 402 w 10000"/>
              <a:gd name="connsiteY3" fmla="*/ 8138 h 9652"/>
              <a:gd name="connsiteX4" fmla="*/ 88 w 10000"/>
              <a:gd name="connsiteY4" fmla="*/ 7213 h 9652"/>
              <a:gd name="connsiteX5" fmla="*/ 0 w 10000"/>
              <a:gd name="connsiteY5" fmla="*/ 6260 h 9652"/>
              <a:gd name="connsiteX6" fmla="*/ 88 w 10000"/>
              <a:gd name="connsiteY6" fmla="*/ 5230 h 9652"/>
              <a:gd name="connsiteX7" fmla="*/ 443 w 10000"/>
              <a:gd name="connsiteY7" fmla="*/ 3762 h 9652"/>
              <a:gd name="connsiteX8" fmla="*/ 1082 w 10000"/>
              <a:gd name="connsiteY8" fmla="*/ 2409 h 9652"/>
              <a:gd name="connsiteX9" fmla="*/ 2124 w 10000"/>
              <a:gd name="connsiteY9" fmla="*/ 1123 h 9652"/>
              <a:gd name="connsiteX10" fmla="*/ 3365 w 10000"/>
              <a:gd name="connsiteY10" fmla="*/ 277 h 9652"/>
              <a:gd name="connsiteX11" fmla="*/ 4961 w 10000"/>
              <a:gd name="connsiteY11" fmla="*/ 46 h 9652"/>
              <a:gd name="connsiteX12" fmla="*/ 6881 w 10000"/>
              <a:gd name="connsiteY12" fmla="*/ 556 h 9652"/>
              <a:gd name="connsiteX13" fmla="*/ 8976 w 10000"/>
              <a:gd name="connsiteY13" fmla="*/ 2396 h 9652"/>
              <a:gd name="connsiteX14" fmla="*/ 9830 w 10000"/>
              <a:gd name="connsiteY14" fmla="*/ 4800 h 9652"/>
              <a:gd name="connsiteX15" fmla="*/ 9817 w 10000"/>
              <a:gd name="connsiteY15" fmla="*/ 6323 h 9652"/>
              <a:gd name="connsiteX16" fmla="*/ 9740 w 10000"/>
              <a:gd name="connsiteY16" fmla="*/ 6843 h 9652"/>
              <a:gd name="connsiteX17" fmla="*/ 9652 w 10000"/>
              <a:gd name="connsiteY17" fmla="*/ 7100 h 9652"/>
              <a:gd name="connsiteX18" fmla="*/ 9415 w 10000"/>
              <a:gd name="connsiteY18" fmla="*/ 7247 h 9652"/>
              <a:gd name="connsiteX19" fmla="*/ 9280 w 10000"/>
              <a:gd name="connsiteY19" fmla="*/ 7374 h 9652"/>
              <a:gd name="connsiteX20" fmla="*/ 9412 w 10000"/>
              <a:gd name="connsiteY20" fmla="*/ 7554 h 9652"/>
              <a:gd name="connsiteX21" fmla="*/ 9719 w 10000"/>
              <a:gd name="connsiteY21" fmla="*/ 7878 h 9652"/>
              <a:gd name="connsiteX22" fmla="*/ 9980 w 10000"/>
              <a:gd name="connsiteY22" fmla="*/ 8159 h 9652"/>
              <a:gd name="connsiteX23" fmla="*/ 9848 w 10000"/>
              <a:gd name="connsiteY23" fmla="*/ 7857 h 9652"/>
              <a:gd name="connsiteX24" fmla="*/ 9621 w 10000"/>
              <a:gd name="connsiteY24" fmla="*/ 7324 h 9652"/>
              <a:gd name="connsiteX25" fmla="*/ 9621 w 10000"/>
              <a:gd name="connsiteY25" fmla="*/ 7100 h 9652"/>
              <a:gd name="connsiteX0" fmla="*/ 1309 w 10000"/>
              <a:gd name="connsiteY0" fmla="*/ 9560 h 9560"/>
              <a:gd name="connsiteX1" fmla="*/ 774 w 10000"/>
              <a:gd name="connsiteY1" fmla="*/ 9080 h 9560"/>
              <a:gd name="connsiteX2" fmla="*/ 402 w 10000"/>
              <a:gd name="connsiteY2" fmla="*/ 8431 h 9560"/>
              <a:gd name="connsiteX3" fmla="*/ 88 w 10000"/>
              <a:gd name="connsiteY3" fmla="*/ 7473 h 9560"/>
              <a:gd name="connsiteX4" fmla="*/ 0 w 10000"/>
              <a:gd name="connsiteY4" fmla="*/ 6486 h 9560"/>
              <a:gd name="connsiteX5" fmla="*/ 88 w 10000"/>
              <a:gd name="connsiteY5" fmla="*/ 5419 h 9560"/>
              <a:gd name="connsiteX6" fmla="*/ 443 w 10000"/>
              <a:gd name="connsiteY6" fmla="*/ 3898 h 9560"/>
              <a:gd name="connsiteX7" fmla="*/ 1082 w 10000"/>
              <a:gd name="connsiteY7" fmla="*/ 2496 h 9560"/>
              <a:gd name="connsiteX8" fmla="*/ 2124 w 10000"/>
              <a:gd name="connsiteY8" fmla="*/ 1163 h 9560"/>
              <a:gd name="connsiteX9" fmla="*/ 3365 w 10000"/>
              <a:gd name="connsiteY9" fmla="*/ 287 h 9560"/>
              <a:gd name="connsiteX10" fmla="*/ 4961 w 10000"/>
              <a:gd name="connsiteY10" fmla="*/ 48 h 9560"/>
              <a:gd name="connsiteX11" fmla="*/ 6881 w 10000"/>
              <a:gd name="connsiteY11" fmla="*/ 576 h 9560"/>
              <a:gd name="connsiteX12" fmla="*/ 8976 w 10000"/>
              <a:gd name="connsiteY12" fmla="*/ 2482 h 9560"/>
              <a:gd name="connsiteX13" fmla="*/ 9830 w 10000"/>
              <a:gd name="connsiteY13" fmla="*/ 4973 h 9560"/>
              <a:gd name="connsiteX14" fmla="*/ 9817 w 10000"/>
              <a:gd name="connsiteY14" fmla="*/ 6551 h 9560"/>
              <a:gd name="connsiteX15" fmla="*/ 9740 w 10000"/>
              <a:gd name="connsiteY15" fmla="*/ 7090 h 9560"/>
              <a:gd name="connsiteX16" fmla="*/ 9652 w 10000"/>
              <a:gd name="connsiteY16" fmla="*/ 7356 h 9560"/>
              <a:gd name="connsiteX17" fmla="*/ 9415 w 10000"/>
              <a:gd name="connsiteY17" fmla="*/ 7508 h 9560"/>
              <a:gd name="connsiteX18" fmla="*/ 9280 w 10000"/>
              <a:gd name="connsiteY18" fmla="*/ 7640 h 9560"/>
              <a:gd name="connsiteX19" fmla="*/ 9412 w 10000"/>
              <a:gd name="connsiteY19" fmla="*/ 7826 h 9560"/>
              <a:gd name="connsiteX20" fmla="*/ 9719 w 10000"/>
              <a:gd name="connsiteY20" fmla="*/ 8162 h 9560"/>
              <a:gd name="connsiteX21" fmla="*/ 9980 w 10000"/>
              <a:gd name="connsiteY21" fmla="*/ 8453 h 9560"/>
              <a:gd name="connsiteX22" fmla="*/ 9848 w 10000"/>
              <a:gd name="connsiteY22" fmla="*/ 8140 h 9560"/>
              <a:gd name="connsiteX23" fmla="*/ 9621 w 10000"/>
              <a:gd name="connsiteY23" fmla="*/ 7588 h 9560"/>
              <a:gd name="connsiteX24" fmla="*/ 9621 w 10000"/>
              <a:gd name="connsiteY24" fmla="*/ 7356 h 9560"/>
              <a:gd name="connsiteX0" fmla="*/ 774 w 10000"/>
              <a:gd name="connsiteY0" fmla="*/ 9498 h 9498"/>
              <a:gd name="connsiteX1" fmla="*/ 402 w 10000"/>
              <a:gd name="connsiteY1" fmla="*/ 8819 h 9498"/>
              <a:gd name="connsiteX2" fmla="*/ 88 w 10000"/>
              <a:gd name="connsiteY2" fmla="*/ 7817 h 9498"/>
              <a:gd name="connsiteX3" fmla="*/ 0 w 10000"/>
              <a:gd name="connsiteY3" fmla="*/ 6785 h 9498"/>
              <a:gd name="connsiteX4" fmla="*/ 88 w 10000"/>
              <a:gd name="connsiteY4" fmla="*/ 5668 h 9498"/>
              <a:gd name="connsiteX5" fmla="*/ 443 w 10000"/>
              <a:gd name="connsiteY5" fmla="*/ 4077 h 9498"/>
              <a:gd name="connsiteX6" fmla="*/ 1082 w 10000"/>
              <a:gd name="connsiteY6" fmla="*/ 2611 h 9498"/>
              <a:gd name="connsiteX7" fmla="*/ 2124 w 10000"/>
              <a:gd name="connsiteY7" fmla="*/ 1217 h 9498"/>
              <a:gd name="connsiteX8" fmla="*/ 3365 w 10000"/>
              <a:gd name="connsiteY8" fmla="*/ 300 h 9498"/>
              <a:gd name="connsiteX9" fmla="*/ 4961 w 10000"/>
              <a:gd name="connsiteY9" fmla="*/ 50 h 9498"/>
              <a:gd name="connsiteX10" fmla="*/ 6881 w 10000"/>
              <a:gd name="connsiteY10" fmla="*/ 603 h 9498"/>
              <a:gd name="connsiteX11" fmla="*/ 8976 w 10000"/>
              <a:gd name="connsiteY11" fmla="*/ 2596 h 9498"/>
              <a:gd name="connsiteX12" fmla="*/ 9830 w 10000"/>
              <a:gd name="connsiteY12" fmla="*/ 5202 h 9498"/>
              <a:gd name="connsiteX13" fmla="*/ 9817 w 10000"/>
              <a:gd name="connsiteY13" fmla="*/ 6853 h 9498"/>
              <a:gd name="connsiteX14" fmla="*/ 9740 w 10000"/>
              <a:gd name="connsiteY14" fmla="*/ 7416 h 9498"/>
              <a:gd name="connsiteX15" fmla="*/ 9652 w 10000"/>
              <a:gd name="connsiteY15" fmla="*/ 7695 h 9498"/>
              <a:gd name="connsiteX16" fmla="*/ 9415 w 10000"/>
              <a:gd name="connsiteY16" fmla="*/ 7854 h 9498"/>
              <a:gd name="connsiteX17" fmla="*/ 9280 w 10000"/>
              <a:gd name="connsiteY17" fmla="*/ 7992 h 9498"/>
              <a:gd name="connsiteX18" fmla="*/ 9412 w 10000"/>
              <a:gd name="connsiteY18" fmla="*/ 8186 h 9498"/>
              <a:gd name="connsiteX19" fmla="*/ 9719 w 10000"/>
              <a:gd name="connsiteY19" fmla="*/ 8538 h 9498"/>
              <a:gd name="connsiteX20" fmla="*/ 9980 w 10000"/>
              <a:gd name="connsiteY20" fmla="*/ 8842 h 9498"/>
              <a:gd name="connsiteX21" fmla="*/ 9848 w 10000"/>
              <a:gd name="connsiteY21" fmla="*/ 8515 h 9498"/>
              <a:gd name="connsiteX22" fmla="*/ 9621 w 10000"/>
              <a:gd name="connsiteY22" fmla="*/ 7937 h 9498"/>
              <a:gd name="connsiteX23" fmla="*/ 9621 w 10000"/>
              <a:gd name="connsiteY23" fmla="*/ 7695 h 9498"/>
              <a:gd name="connsiteX0" fmla="*/ 402 w 10000"/>
              <a:gd name="connsiteY0" fmla="*/ 9285 h 9314"/>
              <a:gd name="connsiteX1" fmla="*/ 88 w 10000"/>
              <a:gd name="connsiteY1" fmla="*/ 8230 h 9314"/>
              <a:gd name="connsiteX2" fmla="*/ 0 w 10000"/>
              <a:gd name="connsiteY2" fmla="*/ 7144 h 9314"/>
              <a:gd name="connsiteX3" fmla="*/ 88 w 10000"/>
              <a:gd name="connsiteY3" fmla="*/ 5968 h 9314"/>
              <a:gd name="connsiteX4" fmla="*/ 443 w 10000"/>
              <a:gd name="connsiteY4" fmla="*/ 4292 h 9314"/>
              <a:gd name="connsiteX5" fmla="*/ 1082 w 10000"/>
              <a:gd name="connsiteY5" fmla="*/ 2749 h 9314"/>
              <a:gd name="connsiteX6" fmla="*/ 2124 w 10000"/>
              <a:gd name="connsiteY6" fmla="*/ 1281 h 9314"/>
              <a:gd name="connsiteX7" fmla="*/ 3365 w 10000"/>
              <a:gd name="connsiteY7" fmla="*/ 316 h 9314"/>
              <a:gd name="connsiteX8" fmla="*/ 4961 w 10000"/>
              <a:gd name="connsiteY8" fmla="*/ 53 h 9314"/>
              <a:gd name="connsiteX9" fmla="*/ 6881 w 10000"/>
              <a:gd name="connsiteY9" fmla="*/ 635 h 9314"/>
              <a:gd name="connsiteX10" fmla="*/ 8976 w 10000"/>
              <a:gd name="connsiteY10" fmla="*/ 2733 h 9314"/>
              <a:gd name="connsiteX11" fmla="*/ 9830 w 10000"/>
              <a:gd name="connsiteY11" fmla="*/ 5477 h 9314"/>
              <a:gd name="connsiteX12" fmla="*/ 9817 w 10000"/>
              <a:gd name="connsiteY12" fmla="*/ 7215 h 9314"/>
              <a:gd name="connsiteX13" fmla="*/ 9740 w 10000"/>
              <a:gd name="connsiteY13" fmla="*/ 7808 h 9314"/>
              <a:gd name="connsiteX14" fmla="*/ 9652 w 10000"/>
              <a:gd name="connsiteY14" fmla="*/ 8102 h 9314"/>
              <a:gd name="connsiteX15" fmla="*/ 9415 w 10000"/>
              <a:gd name="connsiteY15" fmla="*/ 8269 h 9314"/>
              <a:gd name="connsiteX16" fmla="*/ 9280 w 10000"/>
              <a:gd name="connsiteY16" fmla="*/ 8414 h 9314"/>
              <a:gd name="connsiteX17" fmla="*/ 9412 w 10000"/>
              <a:gd name="connsiteY17" fmla="*/ 8619 h 9314"/>
              <a:gd name="connsiteX18" fmla="*/ 9719 w 10000"/>
              <a:gd name="connsiteY18" fmla="*/ 8989 h 9314"/>
              <a:gd name="connsiteX19" fmla="*/ 9980 w 10000"/>
              <a:gd name="connsiteY19" fmla="*/ 9309 h 9314"/>
              <a:gd name="connsiteX20" fmla="*/ 9848 w 10000"/>
              <a:gd name="connsiteY20" fmla="*/ 8965 h 9314"/>
              <a:gd name="connsiteX21" fmla="*/ 9621 w 10000"/>
              <a:gd name="connsiteY21" fmla="*/ 8356 h 9314"/>
              <a:gd name="connsiteX22" fmla="*/ 9621 w 10000"/>
              <a:gd name="connsiteY22" fmla="*/ 8102 h 9314"/>
              <a:gd name="connsiteX0" fmla="*/ 88 w 10000"/>
              <a:gd name="connsiteY0" fmla="*/ 8836 h 10000"/>
              <a:gd name="connsiteX1" fmla="*/ 0 w 10000"/>
              <a:gd name="connsiteY1" fmla="*/ 7670 h 10000"/>
              <a:gd name="connsiteX2" fmla="*/ 88 w 10000"/>
              <a:gd name="connsiteY2" fmla="*/ 6408 h 10000"/>
              <a:gd name="connsiteX3" fmla="*/ 443 w 10000"/>
              <a:gd name="connsiteY3" fmla="*/ 4608 h 10000"/>
              <a:gd name="connsiteX4" fmla="*/ 1082 w 10000"/>
              <a:gd name="connsiteY4" fmla="*/ 2951 h 10000"/>
              <a:gd name="connsiteX5" fmla="*/ 2124 w 10000"/>
              <a:gd name="connsiteY5" fmla="*/ 1375 h 10000"/>
              <a:gd name="connsiteX6" fmla="*/ 3365 w 10000"/>
              <a:gd name="connsiteY6" fmla="*/ 339 h 10000"/>
              <a:gd name="connsiteX7" fmla="*/ 4961 w 10000"/>
              <a:gd name="connsiteY7" fmla="*/ 57 h 10000"/>
              <a:gd name="connsiteX8" fmla="*/ 6881 w 10000"/>
              <a:gd name="connsiteY8" fmla="*/ 682 h 10000"/>
              <a:gd name="connsiteX9" fmla="*/ 8976 w 10000"/>
              <a:gd name="connsiteY9" fmla="*/ 2934 h 10000"/>
              <a:gd name="connsiteX10" fmla="*/ 9830 w 10000"/>
              <a:gd name="connsiteY10" fmla="*/ 5880 h 10000"/>
              <a:gd name="connsiteX11" fmla="*/ 9817 w 10000"/>
              <a:gd name="connsiteY11" fmla="*/ 7746 h 10000"/>
              <a:gd name="connsiteX12" fmla="*/ 9740 w 10000"/>
              <a:gd name="connsiteY12" fmla="*/ 8383 h 10000"/>
              <a:gd name="connsiteX13" fmla="*/ 9652 w 10000"/>
              <a:gd name="connsiteY13" fmla="*/ 8699 h 10000"/>
              <a:gd name="connsiteX14" fmla="*/ 9415 w 10000"/>
              <a:gd name="connsiteY14" fmla="*/ 8878 h 10000"/>
              <a:gd name="connsiteX15" fmla="*/ 9280 w 10000"/>
              <a:gd name="connsiteY15" fmla="*/ 9034 h 10000"/>
              <a:gd name="connsiteX16" fmla="*/ 9412 w 10000"/>
              <a:gd name="connsiteY16" fmla="*/ 9254 h 10000"/>
              <a:gd name="connsiteX17" fmla="*/ 9719 w 10000"/>
              <a:gd name="connsiteY17" fmla="*/ 9651 h 10000"/>
              <a:gd name="connsiteX18" fmla="*/ 9980 w 10000"/>
              <a:gd name="connsiteY18" fmla="*/ 9995 h 10000"/>
              <a:gd name="connsiteX19" fmla="*/ 9848 w 10000"/>
              <a:gd name="connsiteY19" fmla="*/ 9625 h 10000"/>
              <a:gd name="connsiteX20" fmla="*/ 9621 w 10000"/>
              <a:gd name="connsiteY20" fmla="*/ 8971 h 10000"/>
              <a:gd name="connsiteX21" fmla="*/ 9621 w 10000"/>
              <a:gd name="connsiteY21" fmla="*/ 8699 h 10000"/>
              <a:gd name="connsiteX0" fmla="*/ 0 w 10000"/>
              <a:gd name="connsiteY0" fmla="*/ 7670 h 10000"/>
              <a:gd name="connsiteX1" fmla="*/ 88 w 10000"/>
              <a:gd name="connsiteY1" fmla="*/ 6408 h 10000"/>
              <a:gd name="connsiteX2" fmla="*/ 443 w 10000"/>
              <a:gd name="connsiteY2" fmla="*/ 4608 h 10000"/>
              <a:gd name="connsiteX3" fmla="*/ 1082 w 10000"/>
              <a:gd name="connsiteY3" fmla="*/ 2951 h 10000"/>
              <a:gd name="connsiteX4" fmla="*/ 2124 w 10000"/>
              <a:gd name="connsiteY4" fmla="*/ 1375 h 10000"/>
              <a:gd name="connsiteX5" fmla="*/ 3365 w 10000"/>
              <a:gd name="connsiteY5" fmla="*/ 339 h 10000"/>
              <a:gd name="connsiteX6" fmla="*/ 4961 w 10000"/>
              <a:gd name="connsiteY6" fmla="*/ 57 h 10000"/>
              <a:gd name="connsiteX7" fmla="*/ 6881 w 10000"/>
              <a:gd name="connsiteY7" fmla="*/ 682 h 10000"/>
              <a:gd name="connsiteX8" fmla="*/ 8976 w 10000"/>
              <a:gd name="connsiteY8" fmla="*/ 2934 h 10000"/>
              <a:gd name="connsiteX9" fmla="*/ 9830 w 10000"/>
              <a:gd name="connsiteY9" fmla="*/ 5880 h 10000"/>
              <a:gd name="connsiteX10" fmla="*/ 9817 w 10000"/>
              <a:gd name="connsiteY10" fmla="*/ 7746 h 10000"/>
              <a:gd name="connsiteX11" fmla="*/ 9740 w 10000"/>
              <a:gd name="connsiteY11" fmla="*/ 8383 h 10000"/>
              <a:gd name="connsiteX12" fmla="*/ 9652 w 10000"/>
              <a:gd name="connsiteY12" fmla="*/ 8699 h 10000"/>
              <a:gd name="connsiteX13" fmla="*/ 9415 w 10000"/>
              <a:gd name="connsiteY13" fmla="*/ 8878 h 10000"/>
              <a:gd name="connsiteX14" fmla="*/ 9280 w 10000"/>
              <a:gd name="connsiteY14" fmla="*/ 9034 h 10000"/>
              <a:gd name="connsiteX15" fmla="*/ 9412 w 10000"/>
              <a:gd name="connsiteY15" fmla="*/ 9254 h 10000"/>
              <a:gd name="connsiteX16" fmla="*/ 9719 w 10000"/>
              <a:gd name="connsiteY16" fmla="*/ 9651 h 10000"/>
              <a:gd name="connsiteX17" fmla="*/ 9980 w 10000"/>
              <a:gd name="connsiteY17" fmla="*/ 9995 h 10000"/>
              <a:gd name="connsiteX18" fmla="*/ 9848 w 10000"/>
              <a:gd name="connsiteY18" fmla="*/ 9625 h 10000"/>
              <a:gd name="connsiteX19" fmla="*/ 9621 w 10000"/>
              <a:gd name="connsiteY19" fmla="*/ 8971 h 10000"/>
              <a:gd name="connsiteX20" fmla="*/ 9621 w 10000"/>
              <a:gd name="connsiteY20" fmla="*/ 8699 h 10000"/>
              <a:gd name="connsiteX0" fmla="*/ 0 w 9912"/>
              <a:gd name="connsiteY0" fmla="*/ 6408 h 10000"/>
              <a:gd name="connsiteX1" fmla="*/ 355 w 9912"/>
              <a:gd name="connsiteY1" fmla="*/ 4608 h 10000"/>
              <a:gd name="connsiteX2" fmla="*/ 994 w 9912"/>
              <a:gd name="connsiteY2" fmla="*/ 2951 h 10000"/>
              <a:gd name="connsiteX3" fmla="*/ 2036 w 9912"/>
              <a:gd name="connsiteY3" fmla="*/ 1375 h 10000"/>
              <a:gd name="connsiteX4" fmla="*/ 3277 w 9912"/>
              <a:gd name="connsiteY4" fmla="*/ 339 h 10000"/>
              <a:gd name="connsiteX5" fmla="*/ 4873 w 9912"/>
              <a:gd name="connsiteY5" fmla="*/ 57 h 10000"/>
              <a:gd name="connsiteX6" fmla="*/ 6793 w 9912"/>
              <a:gd name="connsiteY6" fmla="*/ 682 h 10000"/>
              <a:gd name="connsiteX7" fmla="*/ 8888 w 9912"/>
              <a:gd name="connsiteY7" fmla="*/ 2934 h 10000"/>
              <a:gd name="connsiteX8" fmla="*/ 9742 w 9912"/>
              <a:gd name="connsiteY8" fmla="*/ 5880 h 10000"/>
              <a:gd name="connsiteX9" fmla="*/ 9729 w 9912"/>
              <a:gd name="connsiteY9" fmla="*/ 7746 h 10000"/>
              <a:gd name="connsiteX10" fmla="*/ 9652 w 9912"/>
              <a:gd name="connsiteY10" fmla="*/ 8383 h 10000"/>
              <a:gd name="connsiteX11" fmla="*/ 9564 w 9912"/>
              <a:gd name="connsiteY11" fmla="*/ 8699 h 10000"/>
              <a:gd name="connsiteX12" fmla="*/ 9327 w 9912"/>
              <a:gd name="connsiteY12" fmla="*/ 8878 h 10000"/>
              <a:gd name="connsiteX13" fmla="*/ 9192 w 9912"/>
              <a:gd name="connsiteY13" fmla="*/ 9034 h 10000"/>
              <a:gd name="connsiteX14" fmla="*/ 9324 w 9912"/>
              <a:gd name="connsiteY14" fmla="*/ 9254 h 10000"/>
              <a:gd name="connsiteX15" fmla="*/ 9631 w 9912"/>
              <a:gd name="connsiteY15" fmla="*/ 9651 h 10000"/>
              <a:gd name="connsiteX16" fmla="*/ 9892 w 9912"/>
              <a:gd name="connsiteY16" fmla="*/ 9995 h 10000"/>
              <a:gd name="connsiteX17" fmla="*/ 9760 w 9912"/>
              <a:gd name="connsiteY17" fmla="*/ 9625 h 10000"/>
              <a:gd name="connsiteX18" fmla="*/ 9533 w 9912"/>
              <a:gd name="connsiteY18" fmla="*/ 8971 h 10000"/>
              <a:gd name="connsiteX19" fmla="*/ 9533 w 9912"/>
              <a:gd name="connsiteY19" fmla="*/ 8699 h 10000"/>
              <a:gd name="connsiteX0" fmla="*/ 0 w 9642"/>
              <a:gd name="connsiteY0" fmla="*/ 4608 h 10000"/>
              <a:gd name="connsiteX1" fmla="*/ 645 w 9642"/>
              <a:gd name="connsiteY1" fmla="*/ 2951 h 10000"/>
              <a:gd name="connsiteX2" fmla="*/ 1696 w 9642"/>
              <a:gd name="connsiteY2" fmla="*/ 1375 h 10000"/>
              <a:gd name="connsiteX3" fmla="*/ 2948 w 9642"/>
              <a:gd name="connsiteY3" fmla="*/ 339 h 10000"/>
              <a:gd name="connsiteX4" fmla="*/ 4558 w 9642"/>
              <a:gd name="connsiteY4" fmla="*/ 57 h 10000"/>
              <a:gd name="connsiteX5" fmla="*/ 6495 w 9642"/>
              <a:gd name="connsiteY5" fmla="*/ 682 h 10000"/>
              <a:gd name="connsiteX6" fmla="*/ 8609 w 9642"/>
              <a:gd name="connsiteY6" fmla="*/ 2934 h 10000"/>
              <a:gd name="connsiteX7" fmla="*/ 9470 w 9642"/>
              <a:gd name="connsiteY7" fmla="*/ 5880 h 10000"/>
              <a:gd name="connsiteX8" fmla="*/ 9457 w 9642"/>
              <a:gd name="connsiteY8" fmla="*/ 7746 h 10000"/>
              <a:gd name="connsiteX9" fmla="*/ 9380 w 9642"/>
              <a:gd name="connsiteY9" fmla="*/ 8383 h 10000"/>
              <a:gd name="connsiteX10" fmla="*/ 9291 w 9642"/>
              <a:gd name="connsiteY10" fmla="*/ 8699 h 10000"/>
              <a:gd name="connsiteX11" fmla="*/ 9052 w 9642"/>
              <a:gd name="connsiteY11" fmla="*/ 8878 h 10000"/>
              <a:gd name="connsiteX12" fmla="*/ 8916 w 9642"/>
              <a:gd name="connsiteY12" fmla="*/ 9034 h 10000"/>
              <a:gd name="connsiteX13" fmla="*/ 9049 w 9642"/>
              <a:gd name="connsiteY13" fmla="*/ 9254 h 10000"/>
              <a:gd name="connsiteX14" fmla="*/ 9359 w 9642"/>
              <a:gd name="connsiteY14" fmla="*/ 9651 h 10000"/>
              <a:gd name="connsiteX15" fmla="*/ 9622 w 9642"/>
              <a:gd name="connsiteY15" fmla="*/ 9995 h 10000"/>
              <a:gd name="connsiteX16" fmla="*/ 9489 w 9642"/>
              <a:gd name="connsiteY16" fmla="*/ 9625 h 10000"/>
              <a:gd name="connsiteX17" fmla="*/ 9260 w 9642"/>
              <a:gd name="connsiteY17" fmla="*/ 8971 h 10000"/>
              <a:gd name="connsiteX18" fmla="*/ 9260 w 9642"/>
              <a:gd name="connsiteY18" fmla="*/ 8699 h 10000"/>
              <a:gd name="connsiteX0" fmla="*/ 0 w 9331"/>
              <a:gd name="connsiteY0" fmla="*/ 2951 h 10000"/>
              <a:gd name="connsiteX1" fmla="*/ 1090 w 9331"/>
              <a:gd name="connsiteY1" fmla="*/ 1375 h 10000"/>
              <a:gd name="connsiteX2" fmla="*/ 2388 w 9331"/>
              <a:gd name="connsiteY2" fmla="*/ 339 h 10000"/>
              <a:gd name="connsiteX3" fmla="*/ 4058 w 9331"/>
              <a:gd name="connsiteY3" fmla="*/ 57 h 10000"/>
              <a:gd name="connsiteX4" fmla="*/ 6067 w 9331"/>
              <a:gd name="connsiteY4" fmla="*/ 682 h 10000"/>
              <a:gd name="connsiteX5" fmla="*/ 8260 w 9331"/>
              <a:gd name="connsiteY5" fmla="*/ 2934 h 10000"/>
              <a:gd name="connsiteX6" fmla="*/ 9153 w 9331"/>
              <a:gd name="connsiteY6" fmla="*/ 5880 h 10000"/>
              <a:gd name="connsiteX7" fmla="*/ 9139 w 9331"/>
              <a:gd name="connsiteY7" fmla="*/ 7746 h 10000"/>
              <a:gd name="connsiteX8" fmla="*/ 9059 w 9331"/>
              <a:gd name="connsiteY8" fmla="*/ 8383 h 10000"/>
              <a:gd name="connsiteX9" fmla="*/ 8967 w 9331"/>
              <a:gd name="connsiteY9" fmla="*/ 8699 h 10000"/>
              <a:gd name="connsiteX10" fmla="*/ 8719 w 9331"/>
              <a:gd name="connsiteY10" fmla="*/ 8878 h 10000"/>
              <a:gd name="connsiteX11" fmla="*/ 8578 w 9331"/>
              <a:gd name="connsiteY11" fmla="*/ 9034 h 10000"/>
              <a:gd name="connsiteX12" fmla="*/ 8716 w 9331"/>
              <a:gd name="connsiteY12" fmla="*/ 9254 h 10000"/>
              <a:gd name="connsiteX13" fmla="*/ 9037 w 9331"/>
              <a:gd name="connsiteY13" fmla="*/ 9651 h 10000"/>
              <a:gd name="connsiteX14" fmla="*/ 9310 w 9331"/>
              <a:gd name="connsiteY14" fmla="*/ 9995 h 10000"/>
              <a:gd name="connsiteX15" fmla="*/ 9172 w 9331"/>
              <a:gd name="connsiteY15" fmla="*/ 9625 h 10000"/>
              <a:gd name="connsiteX16" fmla="*/ 8935 w 9331"/>
              <a:gd name="connsiteY16" fmla="*/ 8971 h 10000"/>
              <a:gd name="connsiteX17" fmla="*/ 8935 w 9331"/>
              <a:gd name="connsiteY17" fmla="*/ 8699 h 10000"/>
              <a:gd name="connsiteX0" fmla="*/ 0 w 8832"/>
              <a:gd name="connsiteY0" fmla="*/ 1375 h 10000"/>
              <a:gd name="connsiteX1" fmla="*/ 1391 w 8832"/>
              <a:gd name="connsiteY1" fmla="*/ 339 h 10000"/>
              <a:gd name="connsiteX2" fmla="*/ 3181 w 8832"/>
              <a:gd name="connsiteY2" fmla="*/ 57 h 10000"/>
              <a:gd name="connsiteX3" fmla="*/ 5334 w 8832"/>
              <a:gd name="connsiteY3" fmla="*/ 682 h 10000"/>
              <a:gd name="connsiteX4" fmla="*/ 7684 w 8832"/>
              <a:gd name="connsiteY4" fmla="*/ 2934 h 10000"/>
              <a:gd name="connsiteX5" fmla="*/ 8641 w 8832"/>
              <a:gd name="connsiteY5" fmla="*/ 5880 h 10000"/>
              <a:gd name="connsiteX6" fmla="*/ 8626 w 8832"/>
              <a:gd name="connsiteY6" fmla="*/ 7746 h 10000"/>
              <a:gd name="connsiteX7" fmla="*/ 8540 w 8832"/>
              <a:gd name="connsiteY7" fmla="*/ 8383 h 10000"/>
              <a:gd name="connsiteX8" fmla="*/ 8442 w 8832"/>
              <a:gd name="connsiteY8" fmla="*/ 8699 h 10000"/>
              <a:gd name="connsiteX9" fmla="*/ 8176 w 8832"/>
              <a:gd name="connsiteY9" fmla="*/ 8878 h 10000"/>
              <a:gd name="connsiteX10" fmla="*/ 8025 w 8832"/>
              <a:gd name="connsiteY10" fmla="*/ 9034 h 10000"/>
              <a:gd name="connsiteX11" fmla="*/ 8173 w 8832"/>
              <a:gd name="connsiteY11" fmla="*/ 9254 h 10000"/>
              <a:gd name="connsiteX12" fmla="*/ 8517 w 8832"/>
              <a:gd name="connsiteY12" fmla="*/ 9651 h 10000"/>
              <a:gd name="connsiteX13" fmla="*/ 8809 w 8832"/>
              <a:gd name="connsiteY13" fmla="*/ 9995 h 10000"/>
              <a:gd name="connsiteX14" fmla="*/ 8662 w 8832"/>
              <a:gd name="connsiteY14" fmla="*/ 9625 h 10000"/>
              <a:gd name="connsiteX15" fmla="*/ 8408 w 8832"/>
              <a:gd name="connsiteY15" fmla="*/ 8971 h 10000"/>
              <a:gd name="connsiteX16" fmla="*/ 8408 w 8832"/>
              <a:gd name="connsiteY16" fmla="*/ 8699 h 10000"/>
              <a:gd name="connsiteX0" fmla="*/ 0 w 8425"/>
              <a:gd name="connsiteY0" fmla="*/ 339 h 10000"/>
              <a:gd name="connsiteX1" fmla="*/ 2027 w 8425"/>
              <a:gd name="connsiteY1" fmla="*/ 57 h 10000"/>
              <a:gd name="connsiteX2" fmla="*/ 4464 w 8425"/>
              <a:gd name="connsiteY2" fmla="*/ 682 h 10000"/>
              <a:gd name="connsiteX3" fmla="*/ 7125 w 8425"/>
              <a:gd name="connsiteY3" fmla="*/ 2934 h 10000"/>
              <a:gd name="connsiteX4" fmla="*/ 8209 w 8425"/>
              <a:gd name="connsiteY4" fmla="*/ 5880 h 10000"/>
              <a:gd name="connsiteX5" fmla="*/ 8192 w 8425"/>
              <a:gd name="connsiteY5" fmla="*/ 7746 h 10000"/>
              <a:gd name="connsiteX6" fmla="*/ 8094 w 8425"/>
              <a:gd name="connsiteY6" fmla="*/ 8383 h 10000"/>
              <a:gd name="connsiteX7" fmla="*/ 7983 w 8425"/>
              <a:gd name="connsiteY7" fmla="*/ 8699 h 10000"/>
              <a:gd name="connsiteX8" fmla="*/ 7682 w 8425"/>
              <a:gd name="connsiteY8" fmla="*/ 8878 h 10000"/>
              <a:gd name="connsiteX9" fmla="*/ 7511 w 8425"/>
              <a:gd name="connsiteY9" fmla="*/ 9034 h 10000"/>
              <a:gd name="connsiteX10" fmla="*/ 7679 w 8425"/>
              <a:gd name="connsiteY10" fmla="*/ 9254 h 10000"/>
              <a:gd name="connsiteX11" fmla="*/ 8068 w 8425"/>
              <a:gd name="connsiteY11" fmla="*/ 9651 h 10000"/>
              <a:gd name="connsiteX12" fmla="*/ 8399 w 8425"/>
              <a:gd name="connsiteY12" fmla="*/ 9995 h 10000"/>
              <a:gd name="connsiteX13" fmla="*/ 8233 w 8425"/>
              <a:gd name="connsiteY13" fmla="*/ 9625 h 10000"/>
              <a:gd name="connsiteX14" fmla="*/ 7945 w 8425"/>
              <a:gd name="connsiteY14" fmla="*/ 8971 h 10000"/>
              <a:gd name="connsiteX15" fmla="*/ 7945 w 8425"/>
              <a:gd name="connsiteY15" fmla="*/ 8699 h 10000"/>
              <a:gd name="connsiteX0" fmla="*/ 0 w 7594"/>
              <a:gd name="connsiteY0" fmla="*/ 0 h 9943"/>
              <a:gd name="connsiteX1" fmla="*/ 2893 w 7594"/>
              <a:gd name="connsiteY1" fmla="*/ 625 h 9943"/>
              <a:gd name="connsiteX2" fmla="*/ 6051 w 7594"/>
              <a:gd name="connsiteY2" fmla="*/ 2877 h 9943"/>
              <a:gd name="connsiteX3" fmla="*/ 7338 w 7594"/>
              <a:gd name="connsiteY3" fmla="*/ 5823 h 9943"/>
              <a:gd name="connsiteX4" fmla="*/ 7317 w 7594"/>
              <a:gd name="connsiteY4" fmla="*/ 7689 h 9943"/>
              <a:gd name="connsiteX5" fmla="*/ 7201 w 7594"/>
              <a:gd name="connsiteY5" fmla="*/ 8326 h 9943"/>
              <a:gd name="connsiteX6" fmla="*/ 7069 w 7594"/>
              <a:gd name="connsiteY6" fmla="*/ 8642 h 9943"/>
              <a:gd name="connsiteX7" fmla="*/ 6712 w 7594"/>
              <a:gd name="connsiteY7" fmla="*/ 8821 h 9943"/>
              <a:gd name="connsiteX8" fmla="*/ 6509 w 7594"/>
              <a:gd name="connsiteY8" fmla="*/ 8977 h 9943"/>
              <a:gd name="connsiteX9" fmla="*/ 6709 w 7594"/>
              <a:gd name="connsiteY9" fmla="*/ 9197 h 9943"/>
              <a:gd name="connsiteX10" fmla="*/ 7170 w 7594"/>
              <a:gd name="connsiteY10" fmla="*/ 9594 h 9943"/>
              <a:gd name="connsiteX11" fmla="*/ 7563 w 7594"/>
              <a:gd name="connsiteY11" fmla="*/ 9938 h 9943"/>
              <a:gd name="connsiteX12" fmla="*/ 7366 w 7594"/>
              <a:gd name="connsiteY12" fmla="*/ 9568 h 9943"/>
              <a:gd name="connsiteX13" fmla="*/ 7024 w 7594"/>
              <a:gd name="connsiteY13" fmla="*/ 8914 h 9943"/>
              <a:gd name="connsiteX14" fmla="*/ 7024 w 7594"/>
              <a:gd name="connsiteY14" fmla="*/ 8642 h 9943"/>
              <a:gd name="connsiteX0" fmla="*/ 0 w 6190"/>
              <a:gd name="connsiteY0" fmla="*/ 0 h 9371"/>
              <a:gd name="connsiteX1" fmla="*/ 4158 w 6190"/>
              <a:gd name="connsiteY1" fmla="*/ 2264 h 9371"/>
              <a:gd name="connsiteX2" fmla="*/ 5853 w 6190"/>
              <a:gd name="connsiteY2" fmla="*/ 5227 h 9371"/>
              <a:gd name="connsiteX3" fmla="*/ 5825 w 6190"/>
              <a:gd name="connsiteY3" fmla="*/ 7104 h 9371"/>
              <a:gd name="connsiteX4" fmla="*/ 5672 w 6190"/>
              <a:gd name="connsiteY4" fmla="*/ 7745 h 9371"/>
              <a:gd name="connsiteX5" fmla="*/ 5499 w 6190"/>
              <a:gd name="connsiteY5" fmla="*/ 8063 h 9371"/>
              <a:gd name="connsiteX6" fmla="*/ 5029 w 6190"/>
              <a:gd name="connsiteY6" fmla="*/ 8243 h 9371"/>
              <a:gd name="connsiteX7" fmla="*/ 4761 w 6190"/>
              <a:gd name="connsiteY7" fmla="*/ 8399 h 9371"/>
              <a:gd name="connsiteX8" fmla="*/ 5025 w 6190"/>
              <a:gd name="connsiteY8" fmla="*/ 8621 h 9371"/>
              <a:gd name="connsiteX9" fmla="*/ 5632 w 6190"/>
              <a:gd name="connsiteY9" fmla="*/ 9020 h 9371"/>
              <a:gd name="connsiteX10" fmla="*/ 6149 w 6190"/>
              <a:gd name="connsiteY10" fmla="*/ 9366 h 9371"/>
              <a:gd name="connsiteX11" fmla="*/ 5890 w 6190"/>
              <a:gd name="connsiteY11" fmla="*/ 8994 h 9371"/>
              <a:gd name="connsiteX12" fmla="*/ 5439 w 6190"/>
              <a:gd name="connsiteY12" fmla="*/ 8336 h 9371"/>
              <a:gd name="connsiteX13" fmla="*/ 5439 w 6190"/>
              <a:gd name="connsiteY13" fmla="*/ 8063 h 9371"/>
              <a:gd name="connsiteX0" fmla="*/ 0 w 3283"/>
              <a:gd name="connsiteY0" fmla="*/ 0 h 7584"/>
              <a:gd name="connsiteX1" fmla="*/ 2739 w 3283"/>
              <a:gd name="connsiteY1" fmla="*/ 3162 h 7584"/>
              <a:gd name="connsiteX2" fmla="*/ 2693 w 3283"/>
              <a:gd name="connsiteY2" fmla="*/ 5165 h 7584"/>
              <a:gd name="connsiteX3" fmla="*/ 2446 w 3283"/>
              <a:gd name="connsiteY3" fmla="*/ 5849 h 7584"/>
              <a:gd name="connsiteX4" fmla="*/ 2167 w 3283"/>
              <a:gd name="connsiteY4" fmla="*/ 6188 h 7584"/>
              <a:gd name="connsiteX5" fmla="*/ 1407 w 3283"/>
              <a:gd name="connsiteY5" fmla="*/ 6380 h 7584"/>
              <a:gd name="connsiteX6" fmla="*/ 974 w 3283"/>
              <a:gd name="connsiteY6" fmla="*/ 6547 h 7584"/>
              <a:gd name="connsiteX7" fmla="*/ 1401 w 3283"/>
              <a:gd name="connsiteY7" fmla="*/ 6784 h 7584"/>
              <a:gd name="connsiteX8" fmla="*/ 2382 w 3283"/>
              <a:gd name="connsiteY8" fmla="*/ 7209 h 7584"/>
              <a:gd name="connsiteX9" fmla="*/ 3217 w 3283"/>
              <a:gd name="connsiteY9" fmla="*/ 7579 h 7584"/>
              <a:gd name="connsiteX10" fmla="*/ 2798 w 3283"/>
              <a:gd name="connsiteY10" fmla="*/ 7182 h 7584"/>
              <a:gd name="connsiteX11" fmla="*/ 2070 w 3283"/>
              <a:gd name="connsiteY11" fmla="*/ 6480 h 7584"/>
              <a:gd name="connsiteX12" fmla="*/ 2070 w 3283"/>
              <a:gd name="connsiteY12" fmla="*/ 6188 h 7584"/>
              <a:gd name="connsiteX0" fmla="*/ 5376 w 7033"/>
              <a:gd name="connsiteY0" fmla="*/ 0 h 5831"/>
              <a:gd name="connsiteX1" fmla="*/ 5236 w 7033"/>
              <a:gd name="connsiteY1" fmla="*/ 2641 h 5831"/>
              <a:gd name="connsiteX2" fmla="*/ 4484 w 7033"/>
              <a:gd name="connsiteY2" fmla="*/ 3543 h 5831"/>
              <a:gd name="connsiteX3" fmla="*/ 3634 w 7033"/>
              <a:gd name="connsiteY3" fmla="*/ 3990 h 5831"/>
              <a:gd name="connsiteX4" fmla="*/ 1319 w 7033"/>
              <a:gd name="connsiteY4" fmla="*/ 4243 h 5831"/>
              <a:gd name="connsiteX5" fmla="*/ 0 w 7033"/>
              <a:gd name="connsiteY5" fmla="*/ 4464 h 5831"/>
              <a:gd name="connsiteX6" fmla="*/ 1300 w 7033"/>
              <a:gd name="connsiteY6" fmla="*/ 4776 h 5831"/>
              <a:gd name="connsiteX7" fmla="*/ 4289 w 7033"/>
              <a:gd name="connsiteY7" fmla="*/ 5337 h 5831"/>
              <a:gd name="connsiteX8" fmla="*/ 6832 w 7033"/>
              <a:gd name="connsiteY8" fmla="*/ 5824 h 5831"/>
              <a:gd name="connsiteX9" fmla="*/ 5556 w 7033"/>
              <a:gd name="connsiteY9" fmla="*/ 5301 h 5831"/>
              <a:gd name="connsiteX10" fmla="*/ 3338 w 7033"/>
              <a:gd name="connsiteY10" fmla="*/ 4375 h 5831"/>
              <a:gd name="connsiteX11" fmla="*/ 3338 w 7033"/>
              <a:gd name="connsiteY11" fmla="*/ 3990 h 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33" h="5831">
                <a:moveTo>
                  <a:pt x="5376" y="0"/>
                </a:moveTo>
                <a:cubicBezTo>
                  <a:pt x="6747" y="1136"/>
                  <a:pt x="5379" y="2057"/>
                  <a:pt x="5236" y="2641"/>
                </a:cubicBezTo>
                <a:cubicBezTo>
                  <a:pt x="5114" y="3224"/>
                  <a:pt x="4761" y="3319"/>
                  <a:pt x="4484" y="3543"/>
                </a:cubicBezTo>
                <a:cubicBezTo>
                  <a:pt x="4219" y="3773"/>
                  <a:pt x="4155" y="3874"/>
                  <a:pt x="3634" y="3990"/>
                </a:cubicBezTo>
                <a:cubicBezTo>
                  <a:pt x="3101" y="4105"/>
                  <a:pt x="1907" y="4162"/>
                  <a:pt x="1319" y="4243"/>
                </a:cubicBezTo>
                <a:cubicBezTo>
                  <a:pt x="731" y="4324"/>
                  <a:pt x="0" y="4375"/>
                  <a:pt x="0" y="4464"/>
                </a:cubicBezTo>
                <a:cubicBezTo>
                  <a:pt x="0" y="4551"/>
                  <a:pt x="557" y="4630"/>
                  <a:pt x="1300" y="4776"/>
                </a:cubicBezTo>
                <a:cubicBezTo>
                  <a:pt x="2010" y="4923"/>
                  <a:pt x="3372" y="5161"/>
                  <a:pt x="4289" y="5337"/>
                </a:cubicBezTo>
                <a:cubicBezTo>
                  <a:pt x="5211" y="5513"/>
                  <a:pt x="6631" y="5831"/>
                  <a:pt x="6832" y="5824"/>
                </a:cubicBezTo>
                <a:cubicBezTo>
                  <a:pt x="7033" y="5815"/>
                  <a:pt x="6153" y="5541"/>
                  <a:pt x="5556" y="5301"/>
                </a:cubicBezTo>
                <a:cubicBezTo>
                  <a:pt x="4946" y="5060"/>
                  <a:pt x="3692" y="4593"/>
                  <a:pt x="3338" y="4375"/>
                </a:cubicBezTo>
                <a:cubicBezTo>
                  <a:pt x="2964" y="4155"/>
                  <a:pt x="3405" y="4105"/>
                  <a:pt x="3338" y="3990"/>
                </a:cubicBezTo>
              </a:path>
            </a:pathLst>
          </a:custGeom>
          <a:noFill/>
          <a:ln w="28575" cap="flat" cmpd="sng">
            <a:solidFill>
              <a:schemeClr val="bg1">
                <a:lumMod val="50000"/>
              </a:schemeClr>
            </a:solidFill>
            <a:prstDash val="solid"/>
            <a:round/>
            <a:headEnd type="none" w="sm" len="sm"/>
            <a:tailEnd type="none" w="sm" len="sm"/>
          </a:ln>
        </p:spPr>
        <p:txBody>
          <a:bodyPr/>
          <a:lstStyle/>
          <a:p>
            <a:pPr fontAlgn="base">
              <a:spcBef>
                <a:spcPct val="0"/>
              </a:spcBef>
              <a:spcAft>
                <a:spcPct val="0"/>
              </a:spcAft>
            </a:pPr>
            <a:endParaRPr lang="el-GR" sz="2400">
              <a:solidFill>
                <a:srgbClr val="005078"/>
              </a:solidFill>
              <a:latin typeface="Georgia" pitchFamily="18" charset="0"/>
            </a:endParaRPr>
          </a:p>
        </p:txBody>
      </p:sp>
      <p:sp>
        <p:nvSpPr>
          <p:cNvPr id="139276" name="Freeform 21"/>
          <p:cNvSpPr>
            <a:spLocks/>
          </p:cNvSpPr>
          <p:nvPr/>
        </p:nvSpPr>
        <p:spPr bwMode="auto">
          <a:xfrm rot="21326996">
            <a:off x="6536826" y="2572842"/>
            <a:ext cx="271248" cy="992197"/>
          </a:xfrm>
          <a:custGeom>
            <a:avLst/>
            <a:gdLst>
              <a:gd name="T0" fmla="*/ 42 w 87"/>
              <a:gd name="T1" fmla="*/ 250 h 259"/>
              <a:gd name="T2" fmla="*/ 56 w 87"/>
              <a:gd name="T3" fmla="*/ 168 h 259"/>
              <a:gd name="T4" fmla="*/ 80 w 87"/>
              <a:gd name="T5" fmla="*/ 94 h 259"/>
              <a:gd name="T6" fmla="*/ 85 w 87"/>
              <a:gd name="T7" fmla="*/ 38 h 259"/>
              <a:gd name="T8" fmla="*/ 68 w 87"/>
              <a:gd name="T9" fmla="*/ 5 h 259"/>
              <a:gd name="T10" fmla="*/ 35 w 87"/>
              <a:gd name="T11" fmla="*/ 7 h 259"/>
              <a:gd name="T12" fmla="*/ 13 w 87"/>
              <a:gd name="T13" fmla="*/ 31 h 259"/>
              <a:gd name="T14" fmla="*/ 1 w 87"/>
              <a:gd name="T15" fmla="*/ 106 h 259"/>
              <a:gd name="T16" fmla="*/ 18 w 87"/>
              <a:gd name="T17" fmla="*/ 185 h 259"/>
              <a:gd name="T18" fmla="*/ 35 w 87"/>
              <a:gd name="T19" fmla="*/ 221 h 259"/>
              <a:gd name="T20" fmla="*/ 42 w 87"/>
              <a:gd name="T21" fmla="*/ 250 h 2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259"/>
              <a:gd name="T35" fmla="*/ 87 w 87"/>
              <a:gd name="T36" fmla="*/ 259 h 2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259">
                <a:moveTo>
                  <a:pt x="42" y="250"/>
                </a:moveTo>
                <a:cubicBezTo>
                  <a:pt x="45" y="241"/>
                  <a:pt x="50" y="194"/>
                  <a:pt x="56" y="168"/>
                </a:cubicBezTo>
                <a:cubicBezTo>
                  <a:pt x="62" y="142"/>
                  <a:pt x="75" y="116"/>
                  <a:pt x="80" y="94"/>
                </a:cubicBezTo>
                <a:cubicBezTo>
                  <a:pt x="85" y="72"/>
                  <a:pt x="87" y="53"/>
                  <a:pt x="85" y="38"/>
                </a:cubicBezTo>
                <a:cubicBezTo>
                  <a:pt x="83" y="23"/>
                  <a:pt x="76" y="10"/>
                  <a:pt x="68" y="5"/>
                </a:cubicBezTo>
                <a:cubicBezTo>
                  <a:pt x="60" y="0"/>
                  <a:pt x="44" y="3"/>
                  <a:pt x="35" y="7"/>
                </a:cubicBezTo>
                <a:cubicBezTo>
                  <a:pt x="26" y="11"/>
                  <a:pt x="19" y="15"/>
                  <a:pt x="13" y="31"/>
                </a:cubicBezTo>
                <a:cubicBezTo>
                  <a:pt x="7" y="47"/>
                  <a:pt x="0" y="80"/>
                  <a:pt x="1" y="106"/>
                </a:cubicBezTo>
                <a:cubicBezTo>
                  <a:pt x="2" y="132"/>
                  <a:pt x="12" y="166"/>
                  <a:pt x="18" y="185"/>
                </a:cubicBezTo>
                <a:cubicBezTo>
                  <a:pt x="24" y="204"/>
                  <a:pt x="31" y="211"/>
                  <a:pt x="35" y="221"/>
                </a:cubicBezTo>
                <a:cubicBezTo>
                  <a:pt x="39" y="231"/>
                  <a:pt x="39" y="259"/>
                  <a:pt x="42" y="250"/>
                </a:cubicBezTo>
                <a:close/>
              </a:path>
            </a:pathLst>
          </a:custGeom>
          <a:noFill/>
          <a:ln w="28575" cap="flat" cmpd="sng">
            <a:solidFill>
              <a:schemeClr val="bg1">
                <a:lumMod val="50000"/>
              </a:schemeClr>
            </a:solidFill>
            <a:prstDash val="solid"/>
            <a:round/>
            <a:headEnd type="none" w="sm" len="sm"/>
            <a:tailEnd type="none" w="sm" len="sm"/>
          </a:ln>
        </p:spPr>
        <p:txBody>
          <a:bodyPr/>
          <a:lstStyle/>
          <a:p>
            <a:pPr fontAlgn="base">
              <a:spcBef>
                <a:spcPct val="0"/>
              </a:spcBef>
              <a:spcAft>
                <a:spcPct val="0"/>
              </a:spcAft>
            </a:pPr>
            <a:endParaRPr lang="el-GR" sz="2400">
              <a:solidFill>
                <a:srgbClr val="005078"/>
              </a:solidFill>
              <a:latin typeface="Georgia" pitchFamily="18" charset="0"/>
            </a:endParaRPr>
          </a:p>
        </p:txBody>
      </p:sp>
      <p:sp>
        <p:nvSpPr>
          <p:cNvPr id="139277" name="Freeform 22"/>
          <p:cNvSpPr>
            <a:spLocks/>
          </p:cNvSpPr>
          <p:nvPr/>
        </p:nvSpPr>
        <p:spPr bwMode="auto">
          <a:xfrm rot="21326996">
            <a:off x="7922967" y="2041710"/>
            <a:ext cx="342247" cy="1067633"/>
          </a:xfrm>
          <a:custGeom>
            <a:avLst/>
            <a:gdLst>
              <a:gd name="T0" fmla="*/ 130 w 130"/>
              <a:gd name="T1" fmla="*/ 202 h 262"/>
              <a:gd name="T2" fmla="*/ 108 w 130"/>
              <a:gd name="T3" fmla="*/ 248 h 262"/>
              <a:gd name="T4" fmla="*/ 53 w 130"/>
              <a:gd name="T5" fmla="*/ 248 h 262"/>
              <a:gd name="T6" fmla="*/ 7 w 130"/>
              <a:gd name="T7" fmla="*/ 161 h 262"/>
              <a:gd name="T8" fmla="*/ 12 w 130"/>
              <a:gd name="T9" fmla="*/ 0 h 262"/>
              <a:gd name="T10" fmla="*/ 0 60000 65536"/>
              <a:gd name="T11" fmla="*/ 0 60000 65536"/>
              <a:gd name="T12" fmla="*/ 0 60000 65536"/>
              <a:gd name="T13" fmla="*/ 0 60000 65536"/>
              <a:gd name="T14" fmla="*/ 0 60000 65536"/>
              <a:gd name="T15" fmla="*/ 0 w 130"/>
              <a:gd name="T16" fmla="*/ 0 h 262"/>
              <a:gd name="T17" fmla="*/ 130 w 130"/>
              <a:gd name="T18" fmla="*/ 262 h 262"/>
              <a:gd name="connsiteX0" fmla="*/ 9957 w 9957"/>
              <a:gd name="connsiteY0" fmla="*/ 7710 h 11153"/>
              <a:gd name="connsiteX1" fmla="*/ 8265 w 9957"/>
              <a:gd name="connsiteY1" fmla="*/ 9466 h 11153"/>
              <a:gd name="connsiteX2" fmla="*/ 3849 w 9957"/>
              <a:gd name="connsiteY2" fmla="*/ 10619 h 11153"/>
              <a:gd name="connsiteX3" fmla="*/ 495 w 9957"/>
              <a:gd name="connsiteY3" fmla="*/ 6145 h 11153"/>
              <a:gd name="connsiteX4" fmla="*/ 880 w 9957"/>
              <a:gd name="connsiteY4" fmla="*/ 0 h 11153"/>
              <a:gd name="connsiteX0" fmla="*/ 10000 w 10000"/>
              <a:gd name="connsiteY0" fmla="*/ 6913 h 9755"/>
              <a:gd name="connsiteX1" fmla="*/ 3866 w 10000"/>
              <a:gd name="connsiteY1" fmla="*/ 9521 h 9755"/>
              <a:gd name="connsiteX2" fmla="*/ 497 w 10000"/>
              <a:gd name="connsiteY2" fmla="*/ 5510 h 9755"/>
              <a:gd name="connsiteX3" fmla="*/ 884 w 10000"/>
              <a:gd name="connsiteY3" fmla="*/ 0 h 9755"/>
              <a:gd name="connsiteX0" fmla="*/ 10006 w 10006"/>
              <a:gd name="connsiteY0" fmla="*/ 7087 h 10825"/>
              <a:gd name="connsiteX1" fmla="*/ 3909 w 10006"/>
              <a:gd name="connsiteY1" fmla="*/ 10585 h 10825"/>
              <a:gd name="connsiteX2" fmla="*/ 503 w 10006"/>
              <a:gd name="connsiteY2" fmla="*/ 5648 h 10825"/>
              <a:gd name="connsiteX3" fmla="*/ 890 w 10006"/>
              <a:gd name="connsiteY3" fmla="*/ 0 h 10825"/>
              <a:gd name="connsiteX0" fmla="*/ 10006 w 10006"/>
              <a:gd name="connsiteY0" fmla="*/ 7087 h 10946"/>
              <a:gd name="connsiteX1" fmla="*/ 3909 w 10006"/>
              <a:gd name="connsiteY1" fmla="*/ 10585 h 10946"/>
              <a:gd name="connsiteX2" fmla="*/ 503 w 10006"/>
              <a:gd name="connsiteY2" fmla="*/ 5648 h 10946"/>
              <a:gd name="connsiteX3" fmla="*/ 890 w 10006"/>
              <a:gd name="connsiteY3" fmla="*/ 0 h 10946"/>
              <a:gd name="connsiteX0" fmla="*/ 9857 w 9857"/>
              <a:gd name="connsiteY0" fmla="*/ 10104 h 13963"/>
              <a:gd name="connsiteX1" fmla="*/ 3760 w 9857"/>
              <a:gd name="connsiteY1" fmla="*/ 13602 h 13963"/>
              <a:gd name="connsiteX2" fmla="*/ 354 w 9857"/>
              <a:gd name="connsiteY2" fmla="*/ 8665 h 13963"/>
              <a:gd name="connsiteX3" fmla="*/ 1633 w 9857"/>
              <a:gd name="connsiteY3" fmla="*/ 0 h 13963"/>
            </a:gdLst>
            <a:ahLst/>
            <a:cxnLst>
              <a:cxn ang="0">
                <a:pos x="connsiteX0" y="connsiteY0"/>
              </a:cxn>
              <a:cxn ang="0">
                <a:pos x="connsiteX1" y="connsiteY1"/>
              </a:cxn>
              <a:cxn ang="0">
                <a:pos x="connsiteX2" y="connsiteY2"/>
              </a:cxn>
              <a:cxn ang="0">
                <a:pos x="connsiteX3" y="connsiteY3"/>
              </a:cxn>
            </a:cxnLst>
            <a:rect l="l" t="t" r="r" b="b"/>
            <a:pathLst>
              <a:path w="9857" h="13963">
                <a:moveTo>
                  <a:pt x="9857" y="10104"/>
                </a:moveTo>
                <a:cubicBezTo>
                  <a:pt x="8579" y="10660"/>
                  <a:pt x="6412" y="13963"/>
                  <a:pt x="3760" y="13602"/>
                </a:cubicBezTo>
                <a:cubicBezTo>
                  <a:pt x="1108" y="13241"/>
                  <a:pt x="709" y="10932"/>
                  <a:pt x="354" y="8665"/>
                </a:cubicBezTo>
                <a:cubicBezTo>
                  <a:pt x="0" y="6398"/>
                  <a:pt x="1170" y="2105"/>
                  <a:pt x="1633" y="0"/>
                </a:cubicBezTo>
              </a:path>
            </a:pathLst>
          </a:custGeom>
          <a:noFill/>
          <a:ln w="28575" cap="flat" cmpd="sng">
            <a:solidFill>
              <a:schemeClr val="bg1">
                <a:lumMod val="50000"/>
              </a:schemeClr>
            </a:solidFill>
            <a:prstDash val="solid"/>
            <a:round/>
            <a:headEnd type="none" w="sm" len="sm"/>
            <a:tailEnd type="none" w="sm" len="sm"/>
          </a:ln>
        </p:spPr>
        <p:txBody>
          <a:bodyPr/>
          <a:lstStyle/>
          <a:p>
            <a:pPr fontAlgn="base">
              <a:spcBef>
                <a:spcPct val="0"/>
              </a:spcBef>
              <a:spcAft>
                <a:spcPct val="0"/>
              </a:spcAft>
            </a:pPr>
            <a:endParaRPr lang="el-GR" sz="2400">
              <a:solidFill>
                <a:srgbClr val="005078"/>
              </a:solidFill>
              <a:latin typeface="Georgia" pitchFamily="18" charset="0"/>
            </a:endParaRPr>
          </a:p>
        </p:txBody>
      </p:sp>
      <p:sp>
        <p:nvSpPr>
          <p:cNvPr id="28" name="Oval 27"/>
          <p:cNvSpPr/>
          <p:nvPr/>
        </p:nvSpPr>
        <p:spPr>
          <a:xfrm>
            <a:off x="4488750" y="3101828"/>
            <a:ext cx="260222" cy="260221"/>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l-GR" sz="2400">
              <a:solidFill>
                <a:srgbClr val="FFFFFF"/>
              </a:solidFill>
            </a:endParaRPr>
          </a:p>
        </p:txBody>
      </p:sp>
      <p:grpSp>
        <p:nvGrpSpPr>
          <p:cNvPr id="2" name="Group 23"/>
          <p:cNvGrpSpPr/>
          <p:nvPr/>
        </p:nvGrpSpPr>
        <p:grpSpPr>
          <a:xfrm>
            <a:off x="6898818" y="3715532"/>
            <a:ext cx="1837442" cy="1062644"/>
            <a:chOff x="5420813" y="4456602"/>
            <a:chExt cx="1087437" cy="628895"/>
          </a:xfrm>
        </p:grpSpPr>
        <p:sp>
          <p:nvSpPr>
            <p:cNvPr id="139269" name="Freeform 14"/>
            <p:cNvSpPr>
              <a:spLocks/>
            </p:cNvSpPr>
            <p:nvPr/>
          </p:nvSpPr>
          <p:spPr bwMode="auto">
            <a:xfrm rot="21326996">
              <a:off x="5420813" y="4456602"/>
              <a:ext cx="1087437" cy="488950"/>
            </a:xfrm>
            <a:custGeom>
              <a:avLst/>
              <a:gdLst>
                <a:gd name="T0" fmla="*/ 552 w 685"/>
                <a:gd name="T1" fmla="*/ 300 h 308"/>
                <a:gd name="T2" fmla="*/ 487 w 685"/>
                <a:gd name="T3" fmla="*/ 221 h 308"/>
                <a:gd name="T4" fmla="*/ 420 w 685"/>
                <a:gd name="T5" fmla="*/ 154 h 308"/>
                <a:gd name="T6" fmla="*/ 327 w 685"/>
                <a:gd name="T7" fmla="*/ 101 h 308"/>
                <a:gd name="T8" fmla="*/ 219 w 685"/>
                <a:gd name="T9" fmla="*/ 65 h 308"/>
                <a:gd name="T10" fmla="*/ 123 w 685"/>
                <a:gd name="T11" fmla="*/ 39 h 308"/>
                <a:gd name="T12" fmla="*/ 36 w 685"/>
                <a:gd name="T13" fmla="*/ 17 h 308"/>
                <a:gd name="T14" fmla="*/ 10 w 685"/>
                <a:gd name="T15" fmla="*/ 5 h 308"/>
                <a:gd name="T16" fmla="*/ 99 w 685"/>
                <a:gd name="T17" fmla="*/ 3 h 308"/>
                <a:gd name="T18" fmla="*/ 223 w 685"/>
                <a:gd name="T19" fmla="*/ 22 h 308"/>
                <a:gd name="T20" fmla="*/ 315 w 685"/>
                <a:gd name="T21" fmla="*/ 34 h 308"/>
                <a:gd name="T22" fmla="*/ 408 w 685"/>
                <a:gd name="T23" fmla="*/ 36 h 308"/>
                <a:gd name="T24" fmla="*/ 523 w 685"/>
                <a:gd name="T25" fmla="*/ 27 h 308"/>
                <a:gd name="T26" fmla="*/ 598 w 685"/>
                <a:gd name="T27" fmla="*/ 41 h 308"/>
                <a:gd name="T28" fmla="*/ 675 w 685"/>
                <a:gd name="T29" fmla="*/ 58 h 308"/>
                <a:gd name="T30" fmla="*/ 658 w 685"/>
                <a:gd name="T31" fmla="*/ 68 h 308"/>
                <a:gd name="T32" fmla="*/ 636 w 685"/>
                <a:gd name="T33" fmla="*/ 92 h 308"/>
                <a:gd name="T34" fmla="*/ 612 w 685"/>
                <a:gd name="T35" fmla="*/ 156 h 308"/>
                <a:gd name="T36" fmla="*/ 607 w 685"/>
                <a:gd name="T37" fmla="*/ 188 h 308"/>
                <a:gd name="T38" fmla="*/ 607 w 685"/>
                <a:gd name="T39" fmla="*/ 269 h 308"/>
                <a:gd name="T40" fmla="*/ 552 w 685"/>
                <a:gd name="T41" fmla="*/ 300 h 3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5"/>
                <a:gd name="T64" fmla="*/ 0 h 308"/>
                <a:gd name="T65" fmla="*/ 685 w 685"/>
                <a:gd name="T66" fmla="*/ 308 h 3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5" h="308">
                  <a:moveTo>
                    <a:pt x="552" y="300"/>
                  </a:moveTo>
                  <a:cubicBezTo>
                    <a:pt x="532" y="292"/>
                    <a:pt x="509" y="245"/>
                    <a:pt x="487" y="221"/>
                  </a:cubicBezTo>
                  <a:cubicBezTo>
                    <a:pt x="465" y="197"/>
                    <a:pt x="447" y="174"/>
                    <a:pt x="420" y="154"/>
                  </a:cubicBezTo>
                  <a:cubicBezTo>
                    <a:pt x="393" y="134"/>
                    <a:pt x="360" y="116"/>
                    <a:pt x="327" y="101"/>
                  </a:cubicBezTo>
                  <a:cubicBezTo>
                    <a:pt x="294" y="86"/>
                    <a:pt x="253" y="75"/>
                    <a:pt x="219" y="65"/>
                  </a:cubicBezTo>
                  <a:cubicBezTo>
                    <a:pt x="185" y="55"/>
                    <a:pt x="153" y="47"/>
                    <a:pt x="123" y="39"/>
                  </a:cubicBezTo>
                  <a:cubicBezTo>
                    <a:pt x="93" y="31"/>
                    <a:pt x="55" y="23"/>
                    <a:pt x="36" y="17"/>
                  </a:cubicBezTo>
                  <a:cubicBezTo>
                    <a:pt x="17" y="11"/>
                    <a:pt x="0" y="7"/>
                    <a:pt x="10" y="5"/>
                  </a:cubicBezTo>
                  <a:cubicBezTo>
                    <a:pt x="20" y="3"/>
                    <a:pt x="64" y="0"/>
                    <a:pt x="99" y="3"/>
                  </a:cubicBezTo>
                  <a:cubicBezTo>
                    <a:pt x="134" y="6"/>
                    <a:pt x="187" y="17"/>
                    <a:pt x="223" y="22"/>
                  </a:cubicBezTo>
                  <a:cubicBezTo>
                    <a:pt x="259" y="27"/>
                    <a:pt x="284" y="32"/>
                    <a:pt x="315" y="34"/>
                  </a:cubicBezTo>
                  <a:cubicBezTo>
                    <a:pt x="346" y="36"/>
                    <a:pt x="373" y="37"/>
                    <a:pt x="408" y="36"/>
                  </a:cubicBezTo>
                  <a:cubicBezTo>
                    <a:pt x="443" y="35"/>
                    <a:pt x="491" y="26"/>
                    <a:pt x="523" y="27"/>
                  </a:cubicBezTo>
                  <a:cubicBezTo>
                    <a:pt x="555" y="28"/>
                    <a:pt x="573" y="36"/>
                    <a:pt x="598" y="41"/>
                  </a:cubicBezTo>
                  <a:cubicBezTo>
                    <a:pt x="623" y="46"/>
                    <a:pt x="665" y="54"/>
                    <a:pt x="675" y="58"/>
                  </a:cubicBezTo>
                  <a:cubicBezTo>
                    <a:pt x="685" y="62"/>
                    <a:pt x="665" y="62"/>
                    <a:pt x="658" y="68"/>
                  </a:cubicBezTo>
                  <a:cubicBezTo>
                    <a:pt x="651" y="74"/>
                    <a:pt x="644" y="77"/>
                    <a:pt x="636" y="92"/>
                  </a:cubicBezTo>
                  <a:cubicBezTo>
                    <a:pt x="628" y="107"/>
                    <a:pt x="617" y="140"/>
                    <a:pt x="612" y="156"/>
                  </a:cubicBezTo>
                  <a:cubicBezTo>
                    <a:pt x="607" y="172"/>
                    <a:pt x="608" y="169"/>
                    <a:pt x="607" y="188"/>
                  </a:cubicBezTo>
                  <a:cubicBezTo>
                    <a:pt x="606" y="207"/>
                    <a:pt x="616" y="250"/>
                    <a:pt x="607" y="269"/>
                  </a:cubicBezTo>
                  <a:cubicBezTo>
                    <a:pt x="598" y="288"/>
                    <a:pt x="572" y="308"/>
                    <a:pt x="552" y="300"/>
                  </a:cubicBezTo>
                  <a:close/>
                </a:path>
              </a:pathLst>
            </a:custGeom>
            <a:noFill/>
            <a:ln w="28575" cap="flat" cmpd="sng">
              <a:solidFill>
                <a:srgbClr val="0070C0"/>
              </a:solidFill>
              <a:prstDash val="solid"/>
              <a:round/>
              <a:headEnd type="none" w="sm" len="sm"/>
              <a:tailEnd type="none" w="sm" len="sm"/>
            </a:ln>
          </p:spPr>
          <p:txBody>
            <a:bodyPr/>
            <a:lstStyle/>
            <a:p>
              <a:pPr fontAlgn="base">
                <a:spcBef>
                  <a:spcPct val="0"/>
                </a:spcBef>
                <a:spcAft>
                  <a:spcPct val="0"/>
                </a:spcAft>
              </a:pPr>
              <a:endParaRPr lang="el-GR" sz="2400">
                <a:solidFill>
                  <a:srgbClr val="005078"/>
                </a:solidFill>
                <a:latin typeface="Georgia" pitchFamily="18" charset="0"/>
              </a:endParaRPr>
            </a:p>
          </p:txBody>
        </p:sp>
        <p:grpSp>
          <p:nvGrpSpPr>
            <p:cNvPr id="3" name="Group 38"/>
            <p:cNvGrpSpPr>
              <a:grpSpLocks/>
            </p:cNvGrpSpPr>
            <p:nvPr/>
          </p:nvGrpSpPr>
          <p:grpSpPr bwMode="auto">
            <a:xfrm rot="528210">
              <a:off x="6181259" y="4575716"/>
              <a:ext cx="289831" cy="509781"/>
              <a:chOff x="5339" y="2337"/>
              <a:chExt cx="285" cy="445"/>
            </a:xfrm>
            <a:solidFill>
              <a:schemeClr val="bg1"/>
            </a:solidFill>
          </p:grpSpPr>
          <p:sp>
            <p:nvSpPr>
              <p:cNvPr id="32" name="Freeform 36"/>
              <p:cNvSpPr>
                <a:spLocks/>
              </p:cNvSpPr>
              <p:nvPr/>
            </p:nvSpPr>
            <p:spPr bwMode="auto">
              <a:xfrm>
                <a:off x="5442" y="2548"/>
                <a:ext cx="182" cy="234"/>
              </a:xfrm>
              <a:custGeom>
                <a:avLst/>
                <a:gdLst>
                  <a:gd name="T0" fmla="*/ 1 w 182"/>
                  <a:gd name="T1" fmla="*/ 68 h 234"/>
                  <a:gd name="T2" fmla="*/ 0 w 182"/>
                  <a:gd name="T3" fmla="*/ 83 h 234"/>
                  <a:gd name="T4" fmla="*/ 15 w 182"/>
                  <a:gd name="T5" fmla="*/ 104 h 234"/>
                  <a:gd name="T6" fmla="*/ 36 w 182"/>
                  <a:gd name="T7" fmla="*/ 121 h 234"/>
                  <a:gd name="T8" fmla="*/ 60 w 182"/>
                  <a:gd name="T9" fmla="*/ 136 h 234"/>
                  <a:gd name="T10" fmla="*/ 91 w 182"/>
                  <a:gd name="T11" fmla="*/ 158 h 234"/>
                  <a:gd name="T12" fmla="*/ 114 w 182"/>
                  <a:gd name="T13" fmla="*/ 183 h 234"/>
                  <a:gd name="T14" fmla="*/ 121 w 182"/>
                  <a:gd name="T15" fmla="*/ 200 h 234"/>
                  <a:gd name="T16" fmla="*/ 138 w 182"/>
                  <a:gd name="T17" fmla="*/ 215 h 234"/>
                  <a:gd name="T18" fmla="*/ 164 w 182"/>
                  <a:gd name="T19" fmla="*/ 232 h 234"/>
                  <a:gd name="T20" fmla="*/ 173 w 182"/>
                  <a:gd name="T21" fmla="*/ 233 h 234"/>
                  <a:gd name="T22" fmla="*/ 179 w 182"/>
                  <a:gd name="T23" fmla="*/ 228 h 234"/>
                  <a:gd name="T24" fmla="*/ 181 w 182"/>
                  <a:gd name="T25" fmla="*/ 190 h 234"/>
                  <a:gd name="T26" fmla="*/ 177 w 182"/>
                  <a:gd name="T27" fmla="*/ 139 h 234"/>
                  <a:gd name="T28" fmla="*/ 169 w 182"/>
                  <a:gd name="T29" fmla="*/ 91 h 234"/>
                  <a:gd name="T30" fmla="*/ 156 w 182"/>
                  <a:gd name="T31" fmla="*/ 56 h 234"/>
                  <a:gd name="T32" fmla="*/ 142 w 182"/>
                  <a:gd name="T33" fmla="*/ 29 h 234"/>
                  <a:gd name="T34" fmla="*/ 128 w 182"/>
                  <a:gd name="T35" fmla="*/ 13 h 234"/>
                  <a:gd name="T36" fmla="*/ 109 w 182"/>
                  <a:gd name="T37" fmla="*/ 0 h 234"/>
                  <a:gd name="T38" fmla="*/ 101 w 182"/>
                  <a:gd name="T39" fmla="*/ 9 h 234"/>
                  <a:gd name="T40" fmla="*/ 97 w 182"/>
                  <a:gd name="T41" fmla="*/ 26 h 234"/>
                  <a:gd name="T42" fmla="*/ 98 w 182"/>
                  <a:gd name="T43" fmla="*/ 55 h 234"/>
                  <a:gd name="T44" fmla="*/ 92 w 182"/>
                  <a:gd name="T45" fmla="*/ 70 h 234"/>
                  <a:gd name="T46" fmla="*/ 86 w 182"/>
                  <a:gd name="T47" fmla="*/ 77 h 234"/>
                  <a:gd name="T48" fmla="*/ 66 w 182"/>
                  <a:gd name="T49" fmla="*/ 84 h 234"/>
                  <a:gd name="T50" fmla="*/ 44 w 182"/>
                  <a:gd name="T51" fmla="*/ 74 h 234"/>
                  <a:gd name="T52" fmla="*/ 27 w 182"/>
                  <a:gd name="T53" fmla="*/ 68 h 234"/>
                  <a:gd name="T54" fmla="*/ 13 w 182"/>
                  <a:gd name="T55" fmla="*/ 66 h 234"/>
                  <a:gd name="T56" fmla="*/ 1 w 182"/>
                  <a:gd name="T57" fmla="*/ 68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234"/>
                  <a:gd name="T89" fmla="*/ 182 w 182"/>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234">
                    <a:moveTo>
                      <a:pt x="1" y="68"/>
                    </a:moveTo>
                    <a:lnTo>
                      <a:pt x="0" y="83"/>
                    </a:lnTo>
                    <a:lnTo>
                      <a:pt x="15" y="104"/>
                    </a:lnTo>
                    <a:lnTo>
                      <a:pt x="36" y="121"/>
                    </a:lnTo>
                    <a:lnTo>
                      <a:pt x="60" y="136"/>
                    </a:lnTo>
                    <a:lnTo>
                      <a:pt x="91" y="158"/>
                    </a:lnTo>
                    <a:lnTo>
                      <a:pt x="114" y="183"/>
                    </a:lnTo>
                    <a:lnTo>
                      <a:pt x="121" y="200"/>
                    </a:lnTo>
                    <a:lnTo>
                      <a:pt x="138" y="215"/>
                    </a:lnTo>
                    <a:lnTo>
                      <a:pt x="164" y="232"/>
                    </a:lnTo>
                    <a:lnTo>
                      <a:pt x="173" y="233"/>
                    </a:lnTo>
                    <a:lnTo>
                      <a:pt x="179" y="228"/>
                    </a:lnTo>
                    <a:lnTo>
                      <a:pt x="181" y="190"/>
                    </a:lnTo>
                    <a:lnTo>
                      <a:pt x="177" y="139"/>
                    </a:lnTo>
                    <a:lnTo>
                      <a:pt x="169" y="91"/>
                    </a:lnTo>
                    <a:lnTo>
                      <a:pt x="156" y="56"/>
                    </a:lnTo>
                    <a:lnTo>
                      <a:pt x="142" y="29"/>
                    </a:lnTo>
                    <a:lnTo>
                      <a:pt x="128" y="13"/>
                    </a:lnTo>
                    <a:lnTo>
                      <a:pt x="109" y="0"/>
                    </a:lnTo>
                    <a:lnTo>
                      <a:pt x="101" y="9"/>
                    </a:lnTo>
                    <a:lnTo>
                      <a:pt x="97" y="26"/>
                    </a:lnTo>
                    <a:lnTo>
                      <a:pt x="98" y="55"/>
                    </a:lnTo>
                    <a:lnTo>
                      <a:pt x="92" y="70"/>
                    </a:lnTo>
                    <a:lnTo>
                      <a:pt x="86" y="77"/>
                    </a:lnTo>
                    <a:lnTo>
                      <a:pt x="66" y="84"/>
                    </a:lnTo>
                    <a:lnTo>
                      <a:pt x="44" y="74"/>
                    </a:lnTo>
                    <a:lnTo>
                      <a:pt x="27" y="68"/>
                    </a:lnTo>
                    <a:lnTo>
                      <a:pt x="13" y="66"/>
                    </a:lnTo>
                    <a:lnTo>
                      <a:pt x="1" y="68"/>
                    </a:lnTo>
                  </a:path>
                </a:pathLst>
              </a:custGeom>
              <a:grpFill/>
              <a:ln w="25400" cap="rnd" cmpd="sng">
                <a:solidFill>
                  <a:srgbClr val="0070C0"/>
                </a:solidFill>
                <a:prstDash val="solid"/>
                <a:round/>
                <a:headEnd/>
                <a:tailEnd/>
              </a:ln>
            </p:spPr>
            <p:txBody>
              <a:bodyPr/>
              <a:lstStyle/>
              <a:p>
                <a:pPr fontAlgn="base">
                  <a:spcBef>
                    <a:spcPct val="0"/>
                  </a:spcBef>
                  <a:spcAft>
                    <a:spcPct val="0"/>
                  </a:spcAft>
                </a:pPr>
                <a:endParaRPr lang="el-GR" sz="2400">
                  <a:solidFill>
                    <a:srgbClr val="005078"/>
                  </a:solidFill>
                  <a:latin typeface="Georgia" pitchFamily="18" charset="0"/>
                </a:endParaRPr>
              </a:p>
            </p:txBody>
          </p:sp>
          <p:sp>
            <p:nvSpPr>
              <p:cNvPr id="33" name="Freeform 37"/>
              <p:cNvSpPr>
                <a:spLocks/>
              </p:cNvSpPr>
              <p:nvPr/>
            </p:nvSpPr>
            <p:spPr bwMode="auto">
              <a:xfrm>
                <a:off x="5339" y="2337"/>
                <a:ext cx="213" cy="296"/>
              </a:xfrm>
              <a:custGeom>
                <a:avLst/>
                <a:gdLst>
                  <a:gd name="T0" fmla="*/ 212 w 213"/>
                  <a:gd name="T1" fmla="*/ 211 h 296"/>
                  <a:gd name="T2" fmla="*/ 185 w 213"/>
                  <a:gd name="T3" fmla="*/ 172 h 296"/>
                  <a:gd name="T4" fmla="*/ 147 w 213"/>
                  <a:gd name="T5" fmla="*/ 119 h 296"/>
                  <a:gd name="T6" fmla="*/ 116 w 213"/>
                  <a:gd name="T7" fmla="*/ 83 h 296"/>
                  <a:gd name="T8" fmla="*/ 87 w 213"/>
                  <a:gd name="T9" fmla="*/ 49 h 296"/>
                  <a:gd name="T10" fmla="*/ 45 w 213"/>
                  <a:gd name="T11" fmla="*/ 17 h 296"/>
                  <a:gd name="T12" fmla="*/ 18 w 213"/>
                  <a:gd name="T13" fmla="*/ 0 h 296"/>
                  <a:gd name="T14" fmla="*/ 8 w 213"/>
                  <a:gd name="T15" fmla="*/ 2 h 296"/>
                  <a:gd name="T16" fmla="*/ 0 w 213"/>
                  <a:gd name="T17" fmla="*/ 12 h 296"/>
                  <a:gd name="T18" fmla="*/ 3 w 213"/>
                  <a:gd name="T19" fmla="*/ 57 h 296"/>
                  <a:gd name="T20" fmla="*/ 19 w 213"/>
                  <a:gd name="T21" fmla="*/ 116 h 296"/>
                  <a:gd name="T22" fmla="*/ 37 w 213"/>
                  <a:gd name="T23" fmla="*/ 159 h 296"/>
                  <a:gd name="T24" fmla="*/ 60 w 213"/>
                  <a:gd name="T25" fmla="*/ 206 h 296"/>
                  <a:gd name="T26" fmla="*/ 91 w 213"/>
                  <a:gd name="T27" fmla="*/ 258 h 296"/>
                  <a:gd name="T28" fmla="*/ 104 w 213"/>
                  <a:gd name="T29" fmla="*/ 279 h 296"/>
                  <a:gd name="T30" fmla="*/ 116 w 213"/>
                  <a:gd name="T31" fmla="*/ 277 h 296"/>
                  <a:gd name="T32" fmla="*/ 130 w 213"/>
                  <a:gd name="T33" fmla="*/ 279 h 296"/>
                  <a:gd name="T34" fmla="*/ 147 w 213"/>
                  <a:gd name="T35" fmla="*/ 285 h 296"/>
                  <a:gd name="T36" fmla="*/ 169 w 213"/>
                  <a:gd name="T37" fmla="*/ 295 h 296"/>
                  <a:gd name="T38" fmla="*/ 189 w 213"/>
                  <a:gd name="T39" fmla="*/ 288 h 296"/>
                  <a:gd name="T40" fmla="*/ 195 w 213"/>
                  <a:gd name="T41" fmla="*/ 281 h 296"/>
                  <a:gd name="T42" fmla="*/ 201 w 213"/>
                  <a:gd name="T43" fmla="*/ 266 h 296"/>
                  <a:gd name="T44" fmla="*/ 200 w 213"/>
                  <a:gd name="T45" fmla="*/ 237 h 296"/>
                  <a:gd name="T46" fmla="*/ 204 w 213"/>
                  <a:gd name="T47" fmla="*/ 220 h 296"/>
                  <a:gd name="T48" fmla="*/ 212 w 213"/>
                  <a:gd name="T49" fmla="*/ 211 h 2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3"/>
                  <a:gd name="T76" fmla="*/ 0 h 296"/>
                  <a:gd name="T77" fmla="*/ 213 w 213"/>
                  <a:gd name="T78" fmla="*/ 296 h 2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3" h="296">
                    <a:moveTo>
                      <a:pt x="212" y="211"/>
                    </a:moveTo>
                    <a:lnTo>
                      <a:pt x="185" y="172"/>
                    </a:lnTo>
                    <a:lnTo>
                      <a:pt x="147" y="119"/>
                    </a:lnTo>
                    <a:lnTo>
                      <a:pt x="116" y="83"/>
                    </a:lnTo>
                    <a:lnTo>
                      <a:pt x="87" y="49"/>
                    </a:lnTo>
                    <a:lnTo>
                      <a:pt x="45" y="17"/>
                    </a:lnTo>
                    <a:lnTo>
                      <a:pt x="18" y="0"/>
                    </a:lnTo>
                    <a:lnTo>
                      <a:pt x="8" y="2"/>
                    </a:lnTo>
                    <a:lnTo>
                      <a:pt x="0" y="12"/>
                    </a:lnTo>
                    <a:lnTo>
                      <a:pt x="3" y="57"/>
                    </a:lnTo>
                    <a:lnTo>
                      <a:pt x="19" y="116"/>
                    </a:lnTo>
                    <a:lnTo>
                      <a:pt x="37" y="159"/>
                    </a:lnTo>
                    <a:lnTo>
                      <a:pt x="60" y="206"/>
                    </a:lnTo>
                    <a:lnTo>
                      <a:pt x="91" y="258"/>
                    </a:lnTo>
                    <a:lnTo>
                      <a:pt x="104" y="279"/>
                    </a:lnTo>
                    <a:lnTo>
                      <a:pt x="116" y="277"/>
                    </a:lnTo>
                    <a:lnTo>
                      <a:pt x="130" y="279"/>
                    </a:lnTo>
                    <a:lnTo>
                      <a:pt x="147" y="285"/>
                    </a:lnTo>
                    <a:lnTo>
                      <a:pt x="169" y="295"/>
                    </a:lnTo>
                    <a:lnTo>
                      <a:pt x="189" y="288"/>
                    </a:lnTo>
                    <a:lnTo>
                      <a:pt x="195" y="281"/>
                    </a:lnTo>
                    <a:lnTo>
                      <a:pt x="201" y="266"/>
                    </a:lnTo>
                    <a:lnTo>
                      <a:pt x="200" y="237"/>
                    </a:lnTo>
                    <a:lnTo>
                      <a:pt x="204" y="220"/>
                    </a:lnTo>
                    <a:lnTo>
                      <a:pt x="212" y="211"/>
                    </a:lnTo>
                  </a:path>
                </a:pathLst>
              </a:custGeom>
              <a:grpFill/>
              <a:ln w="25400" cap="rnd" cmpd="sng">
                <a:solidFill>
                  <a:srgbClr val="0070C0"/>
                </a:solidFill>
                <a:prstDash val="solid"/>
                <a:round/>
                <a:headEnd/>
                <a:tailEnd/>
              </a:ln>
            </p:spPr>
            <p:txBody>
              <a:bodyPr/>
              <a:lstStyle/>
              <a:p>
                <a:pPr fontAlgn="base">
                  <a:spcBef>
                    <a:spcPct val="0"/>
                  </a:spcBef>
                  <a:spcAft>
                    <a:spcPct val="0"/>
                  </a:spcAft>
                </a:pPr>
                <a:endParaRPr lang="el-GR" sz="2400">
                  <a:solidFill>
                    <a:srgbClr val="005078"/>
                  </a:solidFill>
                  <a:latin typeface="Georgia" pitchFamily="18" charset="0"/>
                </a:endParaRPr>
              </a:p>
            </p:txBody>
          </p:sp>
        </p:grpSp>
        <p:grpSp>
          <p:nvGrpSpPr>
            <p:cNvPr id="4" name="Group 45"/>
            <p:cNvGrpSpPr>
              <a:grpSpLocks/>
            </p:cNvGrpSpPr>
            <p:nvPr/>
          </p:nvGrpSpPr>
          <p:grpSpPr bwMode="auto">
            <a:xfrm rot="21115886">
              <a:off x="5557646" y="4472521"/>
              <a:ext cx="285666" cy="555161"/>
              <a:chOff x="4734" y="2133"/>
              <a:chExt cx="298" cy="515"/>
            </a:xfrm>
          </p:grpSpPr>
          <p:sp>
            <p:nvSpPr>
              <p:cNvPr id="38" name="Freeform 42"/>
              <p:cNvSpPr>
                <a:spLocks/>
              </p:cNvSpPr>
              <p:nvPr/>
            </p:nvSpPr>
            <p:spPr bwMode="auto">
              <a:xfrm>
                <a:off x="4734" y="2455"/>
                <a:ext cx="250" cy="193"/>
              </a:xfrm>
              <a:custGeom>
                <a:avLst/>
                <a:gdLst>
                  <a:gd name="T0" fmla="*/ 57 w 250"/>
                  <a:gd name="T1" fmla="*/ 0 h 193"/>
                  <a:gd name="T2" fmla="*/ 23 w 250"/>
                  <a:gd name="T3" fmla="*/ 52 h 193"/>
                  <a:gd name="T4" fmla="*/ 9 w 250"/>
                  <a:gd name="T5" fmla="*/ 70 h 193"/>
                  <a:gd name="T6" fmla="*/ 0 w 250"/>
                  <a:gd name="T7" fmla="*/ 90 h 193"/>
                  <a:gd name="T8" fmla="*/ 0 w 250"/>
                  <a:gd name="T9" fmla="*/ 120 h 193"/>
                  <a:gd name="T10" fmla="*/ 14 w 250"/>
                  <a:gd name="T11" fmla="*/ 122 h 193"/>
                  <a:gd name="T12" fmla="*/ 12 w 250"/>
                  <a:gd name="T13" fmla="*/ 101 h 193"/>
                  <a:gd name="T14" fmla="*/ 14 w 250"/>
                  <a:gd name="T15" fmla="*/ 122 h 193"/>
                  <a:gd name="T16" fmla="*/ 25 w 250"/>
                  <a:gd name="T17" fmla="*/ 140 h 193"/>
                  <a:gd name="T18" fmla="*/ 46 w 250"/>
                  <a:gd name="T19" fmla="*/ 160 h 193"/>
                  <a:gd name="T20" fmla="*/ 61 w 250"/>
                  <a:gd name="T21" fmla="*/ 165 h 193"/>
                  <a:gd name="T22" fmla="*/ 93 w 250"/>
                  <a:gd name="T23" fmla="*/ 151 h 193"/>
                  <a:gd name="T24" fmla="*/ 114 w 250"/>
                  <a:gd name="T25" fmla="*/ 149 h 193"/>
                  <a:gd name="T26" fmla="*/ 111 w 250"/>
                  <a:gd name="T27" fmla="*/ 131 h 193"/>
                  <a:gd name="T28" fmla="*/ 116 w 250"/>
                  <a:gd name="T29" fmla="*/ 104 h 193"/>
                  <a:gd name="T30" fmla="*/ 111 w 250"/>
                  <a:gd name="T31" fmla="*/ 131 h 193"/>
                  <a:gd name="T32" fmla="*/ 114 w 250"/>
                  <a:gd name="T33" fmla="*/ 149 h 193"/>
                  <a:gd name="T34" fmla="*/ 145 w 250"/>
                  <a:gd name="T35" fmla="*/ 183 h 193"/>
                  <a:gd name="T36" fmla="*/ 154 w 250"/>
                  <a:gd name="T37" fmla="*/ 192 h 193"/>
                  <a:gd name="T38" fmla="*/ 163 w 250"/>
                  <a:gd name="T39" fmla="*/ 192 h 193"/>
                  <a:gd name="T40" fmla="*/ 218 w 250"/>
                  <a:gd name="T41" fmla="*/ 181 h 193"/>
                  <a:gd name="T42" fmla="*/ 236 w 250"/>
                  <a:gd name="T43" fmla="*/ 169 h 193"/>
                  <a:gd name="T44" fmla="*/ 245 w 250"/>
                  <a:gd name="T45" fmla="*/ 156 h 193"/>
                  <a:gd name="T46" fmla="*/ 249 w 250"/>
                  <a:gd name="T47" fmla="*/ 140 h 193"/>
                  <a:gd name="T48" fmla="*/ 245 w 250"/>
                  <a:gd name="T49" fmla="*/ 86 h 193"/>
                  <a:gd name="T50" fmla="*/ 245 w 250"/>
                  <a:gd name="T51" fmla="*/ 65 h 193"/>
                  <a:gd name="T52" fmla="*/ 247 w 250"/>
                  <a:gd name="T53" fmla="*/ 36 h 193"/>
                  <a:gd name="T54" fmla="*/ 213 w 250"/>
                  <a:gd name="T55" fmla="*/ 27 h 193"/>
                  <a:gd name="T56" fmla="*/ 193 w 250"/>
                  <a:gd name="T57" fmla="*/ 22 h 193"/>
                  <a:gd name="T58" fmla="*/ 154 w 250"/>
                  <a:gd name="T59" fmla="*/ 18 h 193"/>
                  <a:gd name="T60" fmla="*/ 82 w 250"/>
                  <a:gd name="T61" fmla="*/ 0 h 193"/>
                  <a:gd name="T62" fmla="*/ 57 w 250"/>
                  <a:gd name="T63" fmla="*/ 0 h 1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0"/>
                  <a:gd name="T97" fmla="*/ 0 h 193"/>
                  <a:gd name="T98" fmla="*/ 250 w 250"/>
                  <a:gd name="T99" fmla="*/ 193 h 1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0" h="193">
                    <a:moveTo>
                      <a:pt x="57" y="0"/>
                    </a:moveTo>
                    <a:lnTo>
                      <a:pt x="23" y="52"/>
                    </a:lnTo>
                    <a:lnTo>
                      <a:pt x="9" y="70"/>
                    </a:lnTo>
                    <a:lnTo>
                      <a:pt x="0" y="90"/>
                    </a:lnTo>
                    <a:lnTo>
                      <a:pt x="0" y="120"/>
                    </a:lnTo>
                    <a:lnTo>
                      <a:pt x="14" y="122"/>
                    </a:lnTo>
                    <a:lnTo>
                      <a:pt x="12" y="101"/>
                    </a:lnTo>
                    <a:lnTo>
                      <a:pt x="14" y="122"/>
                    </a:lnTo>
                    <a:lnTo>
                      <a:pt x="25" y="140"/>
                    </a:lnTo>
                    <a:lnTo>
                      <a:pt x="46" y="160"/>
                    </a:lnTo>
                    <a:lnTo>
                      <a:pt x="61" y="165"/>
                    </a:lnTo>
                    <a:lnTo>
                      <a:pt x="93" y="151"/>
                    </a:lnTo>
                    <a:lnTo>
                      <a:pt x="114" y="149"/>
                    </a:lnTo>
                    <a:lnTo>
                      <a:pt x="111" y="131"/>
                    </a:lnTo>
                    <a:lnTo>
                      <a:pt x="116" y="104"/>
                    </a:lnTo>
                    <a:lnTo>
                      <a:pt x="111" y="131"/>
                    </a:lnTo>
                    <a:lnTo>
                      <a:pt x="114" y="149"/>
                    </a:lnTo>
                    <a:lnTo>
                      <a:pt x="145" y="183"/>
                    </a:lnTo>
                    <a:lnTo>
                      <a:pt x="154" y="192"/>
                    </a:lnTo>
                    <a:lnTo>
                      <a:pt x="163" y="192"/>
                    </a:lnTo>
                    <a:lnTo>
                      <a:pt x="218" y="181"/>
                    </a:lnTo>
                    <a:lnTo>
                      <a:pt x="236" y="169"/>
                    </a:lnTo>
                    <a:lnTo>
                      <a:pt x="245" y="156"/>
                    </a:lnTo>
                    <a:lnTo>
                      <a:pt x="249" y="140"/>
                    </a:lnTo>
                    <a:lnTo>
                      <a:pt x="245" y="86"/>
                    </a:lnTo>
                    <a:lnTo>
                      <a:pt x="245" y="65"/>
                    </a:lnTo>
                    <a:lnTo>
                      <a:pt x="247" y="36"/>
                    </a:lnTo>
                    <a:lnTo>
                      <a:pt x="213" y="27"/>
                    </a:lnTo>
                    <a:lnTo>
                      <a:pt x="193" y="22"/>
                    </a:lnTo>
                    <a:lnTo>
                      <a:pt x="154" y="18"/>
                    </a:lnTo>
                    <a:lnTo>
                      <a:pt x="82" y="0"/>
                    </a:lnTo>
                    <a:lnTo>
                      <a:pt x="57" y="0"/>
                    </a:lnTo>
                  </a:path>
                </a:pathLst>
              </a:custGeom>
              <a:noFill/>
              <a:ln w="25400" cap="rnd" cmpd="sng">
                <a:solidFill>
                  <a:srgbClr val="0070C0"/>
                </a:solidFill>
                <a:prstDash val="solid"/>
                <a:round/>
                <a:headEnd/>
                <a:tailEnd/>
              </a:ln>
            </p:spPr>
            <p:txBody>
              <a:bodyPr/>
              <a:lstStyle/>
              <a:p>
                <a:pPr fontAlgn="base">
                  <a:spcBef>
                    <a:spcPct val="0"/>
                  </a:spcBef>
                  <a:spcAft>
                    <a:spcPct val="0"/>
                  </a:spcAft>
                </a:pPr>
                <a:endParaRPr lang="el-GR" sz="2400">
                  <a:solidFill>
                    <a:srgbClr val="005078"/>
                  </a:solidFill>
                  <a:latin typeface="Georgia" pitchFamily="18" charset="0"/>
                </a:endParaRPr>
              </a:p>
            </p:txBody>
          </p:sp>
          <p:sp>
            <p:nvSpPr>
              <p:cNvPr id="39" name="Freeform 43"/>
              <p:cNvSpPr>
                <a:spLocks/>
              </p:cNvSpPr>
              <p:nvPr/>
            </p:nvSpPr>
            <p:spPr bwMode="auto">
              <a:xfrm>
                <a:off x="4791" y="2153"/>
                <a:ext cx="241" cy="339"/>
              </a:xfrm>
              <a:custGeom>
                <a:avLst/>
                <a:gdLst>
                  <a:gd name="T0" fmla="*/ 190 w 241"/>
                  <a:gd name="T1" fmla="*/ 338 h 339"/>
                  <a:gd name="T2" fmla="*/ 197 w 241"/>
                  <a:gd name="T3" fmla="*/ 286 h 339"/>
                  <a:gd name="T4" fmla="*/ 211 w 241"/>
                  <a:gd name="T5" fmla="*/ 234 h 339"/>
                  <a:gd name="T6" fmla="*/ 233 w 241"/>
                  <a:gd name="T7" fmla="*/ 163 h 339"/>
                  <a:gd name="T8" fmla="*/ 240 w 241"/>
                  <a:gd name="T9" fmla="*/ 136 h 339"/>
                  <a:gd name="T10" fmla="*/ 238 w 241"/>
                  <a:gd name="T11" fmla="*/ 114 h 339"/>
                  <a:gd name="T12" fmla="*/ 224 w 241"/>
                  <a:gd name="T13" fmla="*/ 73 h 339"/>
                  <a:gd name="T14" fmla="*/ 211 w 241"/>
                  <a:gd name="T15" fmla="*/ 43 h 339"/>
                  <a:gd name="T16" fmla="*/ 192 w 241"/>
                  <a:gd name="T17" fmla="*/ 32 h 339"/>
                  <a:gd name="T18" fmla="*/ 186 w 241"/>
                  <a:gd name="T19" fmla="*/ 34 h 339"/>
                  <a:gd name="T20" fmla="*/ 177 w 241"/>
                  <a:gd name="T21" fmla="*/ 48 h 339"/>
                  <a:gd name="T22" fmla="*/ 177 w 241"/>
                  <a:gd name="T23" fmla="*/ 71 h 339"/>
                  <a:gd name="T24" fmla="*/ 181 w 241"/>
                  <a:gd name="T25" fmla="*/ 105 h 339"/>
                  <a:gd name="T26" fmla="*/ 167 w 241"/>
                  <a:gd name="T27" fmla="*/ 141 h 339"/>
                  <a:gd name="T28" fmla="*/ 143 w 241"/>
                  <a:gd name="T29" fmla="*/ 170 h 339"/>
                  <a:gd name="T30" fmla="*/ 138 w 241"/>
                  <a:gd name="T31" fmla="*/ 172 h 339"/>
                  <a:gd name="T32" fmla="*/ 129 w 241"/>
                  <a:gd name="T33" fmla="*/ 182 h 339"/>
                  <a:gd name="T34" fmla="*/ 115 w 241"/>
                  <a:gd name="T35" fmla="*/ 168 h 339"/>
                  <a:gd name="T36" fmla="*/ 109 w 241"/>
                  <a:gd name="T37" fmla="*/ 118 h 339"/>
                  <a:gd name="T38" fmla="*/ 106 w 241"/>
                  <a:gd name="T39" fmla="*/ 71 h 339"/>
                  <a:gd name="T40" fmla="*/ 109 w 241"/>
                  <a:gd name="T41" fmla="*/ 39 h 339"/>
                  <a:gd name="T42" fmla="*/ 111 w 241"/>
                  <a:gd name="T43" fmla="*/ 12 h 339"/>
                  <a:gd name="T44" fmla="*/ 100 w 241"/>
                  <a:gd name="T45" fmla="*/ 0 h 339"/>
                  <a:gd name="T46" fmla="*/ 90 w 241"/>
                  <a:gd name="T47" fmla="*/ 7 h 339"/>
                  <a:gd name="T48" fmla="*/ 66 w 241"/>
                  <a:gd name="T49" fmla="*/ 34 h 339"/>
                  <a:gd name="T50" fmla="*/ 50 w 241"/>
                  <a:gd name="T51" fmla="*/ 71 h 339"/>
                  <a:gd name="T52" fmla="*/ 47 w 241"/>
                  <a:gd name="T53" fmla="*/ 102 h 339"/>
                  <a:gd name="T54" fmla="*/ 41 w 241"/>
                  <a:gd name="T55" fmla="*/ 166 h 339"/>
                  <a:gd name="T56" fmla="*/ 38 w 241"/>
                  <a:gd name="T57" fmla="*/ 216 h 339"/>
                  <a:gd name="T58" fmla="*/ 32 w 241"/>
                  <a:gd name="T59" fmla="*/ 243 h 339"/>
                  <a:gd name="T60" fmla="*/ 0 w 241"/>
                  <a:gd name="T61" fmla="*/ 302 h 339"/>
                  <a:gd name="T62" fmla="*/ 25 w 241"/>
                  <a:gd name="T63" fmla="*/ 302 h 339"/>
                  <a:gd name="T64" fmla="*/ 97 w 241"/>
                  <a:gd name="T65" fmla="*/ 320 h 339"/>
                  <a:gd name="T66" fmla="*/ 136 w 241"/>
                  <a:gd name="T67" fmla="*/ 324 h 339"/>
                  <a:gd name="T68" fmla="*/ 156 w 241"/>
                  <a:gd name="T69" fmla="*/ 329 h 339"/>
                  <a:gd name="T70" fmla="*/ 190 w 241"/>
                  <a:gd name="T71" fmla="*/ 338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1"/>
                  <a:gd name="T109" fmla="*/ 0 h 339"/>
                  <a:gd name="T110" fmla="*/ 241 w 241"/>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1" h="339">
                    <a:moveTo>
                      <a:pt x="190" y="338"/>
                    </a:moveTo>
                    <a:lnTo>
                      <a:pt x="197" y="286"/>
                    </a:lnTo>
                    <a:lnTo>
                      <a:pt x="211" y="234"/>
                    </a:lnTo>
                    <a:lnTo>
                      <a:pt x="233" y="163"/>
                    </a:lnTo>
                    <a:lnTo>
                      <a:pt x="240" y="136"/>
                    </a:lnTo>
                    <a:lnTo>
                      <a:pt x="238" y="114"/>
                    </a:lnTo>
                    <a:lnTo>
                      <a:pt x="224" y="73"/>
                    </a:lnTo>
                    <a:lnTo>
                      <a:pt x="211" y="43"/>
                    </a:lnTo>
                    <a:lnTo>
                      <a:pt x="192" y="32"/>
                    </a:lnTo>
                    <a:lnTo>
                      <a:pt x="186" y="34"/>
                    </a:lnTo>
                    <a:lnTo>
                      <a:pt x="177" y="48"/>
                    </a:lnTo>
                    <a:lnTo>
                      <a:pt x="177" y="71"/>
                    </a:lnTo>
                    <a:lnTo>
                      <a:pt x="181" y="105"/>
                    </a:lnTo>
                    <a:lnTo>
                      <a:pt x="167" y="141"/>
                    </a:lnTo>
                    <a:lnTo>
                      <a:pt x="143" y="170"/>
                    </a:lnTo>
                    <a:lnTo>
                      <a:pt x="138" y="172"/>
                    </a:lnTo>
                    <a:lnTo>
                      <a:pt x="129" y="182"/>
                    </a:lnTo>
                    <a:lnTo>
                      <a:pt x="115" y="168"/>
                    </a:lnTo>
                    <a:lnTo>
                      <a:pt x="109" y="118"/>
                    </a:lnTo>
                    <a:lnTo>
                      <a:pt x="106" y="71"/>
                    </a:lnTo>
                    <a:lnTo>
                      <a:pt x="109" y="39"/>
                    </a:lnTo>
                    <a:lnTo>
                      <a:pt x="111" y="12"/>
                    </a:lnTo>
                    <a:lnTo>
                      <a:pt x="100" y="0"/>
                    </a:lnTo>
                    <a:lnTo>
                      <a:pt x="90" y="7"/>
                    </a:lnTo>
                    <a:lnTo>
                      <a:pt x="66" y="34"/>
                    </a:lnTo>
                    <a:lnTo>
                      <a:pt x="50" y="71"/>
                    </a:lnTo>
                    <a:lnTo>
                      <a:pt x="47" y="102"/>
                    </a:lnTo>
                    <a:lnTo>
                      <a:pt x="41" y="166"/>
                    </a:lnTo>
                    <a:lnTo>
                      <a:pt x="38" y="216"/>
                    </a:lnTo>
                    <a:lnTo>
                      <a:pt x="32" y="243"/>
                    </a:lnTo>
                    <a:lnTo>
                      <a:pt x="0" y="302"/>
                    </a:lnTo>
                    <a:lnTo>
                      <a:pt x="25" y="302"/>
                    </a:lnTo>
                    <a:lnTo>
                      <a:pt x="97" y="320"/>
                    </a:lnTo>
                    <a:lnTo>
                      <a:pt x="136" y="324"/>
                    </a:lnTo>
                    <a:lnTo>
                      <a:pt x="156" y="329"/>
                    </a:lnTo>
                    <a:lnTo>
                      <a:pt x="190" y="338"/>
                    </a:lnTo>
                  </a:path>
                </a:pathLst>
              </a:custGeom>
              <a:noFill/>
              <a:ln w="25400" cap="rnd" cmpd="sng">
                <a:solidFill>
                  <a:srgbClr val="0070C0"/>
                </a:solidFill>
                <a:prstDash val="solid"/>
                <a:round/>
                <a:headEnd/>
                <a:tailEnd/>
              </a:ln>
            </p:spPr>
            <p:txBody>
              <a:bodyPr/>
              <a:lstStyle/>
              <a:p>
                <a:pPr fontAlgn="base">
                  <a:spcBef>
                    <a:spcPct val="0"/>
                  </a:spcBef>
                  <a:spcAft>
                    <a:spcPct val="0"/>
                  </a:spcAft>
                </a:pPr>
                <a:endParaRPr lang="el-GR" sz="2400">
                  <a:solidFill>
                    <a:srgbClr val="005078"/>
                  </a:solidFill>
                  <a:latin typeface="Georgia" pitchFamily="18" charset="0"/>
                </a:endParaRPr>
              </a:p>
            </p:txBody>
          </p:sp>
          <p:sp>
            <p:nvSpPr>
              <p:cNvPr id="40" name="Freeform 44"/>
              <p:cNvSpPr>
                <a:spLocks/>
              </p:cNvSpPr>
              <p:nvPr/>
            </p:nvSpPr>
            <p:spPr bwMode="auto">
              <a:xfrm>
                <a:off x="4897" y="2133"/>
                <a:ext cx="76" cy="203"/>
              </a:xfrm>
              <a:custGeom>
                <a:avLst/>
                <a:gdLst>
                  <a:gd name="T0" fmla="*/ 71 w 76"/>
                  <a:gd name="T1" fmla="*/ 68 h 203"/>
                  <a:gd name="T2" fmla="*/ 71 w 76"/>
                  <a:gd name="T3" fmla="*/ 91 h 203"/>
                  <a:gd name="T4" fmla="*/ 75 w 76"/>
                  <a:gd name="T5" fmla="*/ 125 h 203"/>
                  <a:gd name="T6" fmla="*/ 61 w 76"/>
                  <a:gd name="T7" fmla="*/ 161 h 203"/>
                  <a:gd name="T8" fmla="*/ 37 w 76"/>
                  <a:gd name="T9" fmla="*/ 190 h 203"/>
                  <a:gd name="T10" fmla="*/ 32 w 76"/>
                  <a:gd name="T11" fmla="*/ 192 h 203"/>
                  <a:gd name="T12" fmla="*/ 23 w 76"/>
                  <a:gd name="T13" fmla="*/ 202 h 203"/>
                  <a:gd name="T14" fmla="*/ 9 w 76"/>
                  <a:gd name="T15" fmla="*/ 188 h 203"/>
                  <a:gd name="T16" fmla="*/ 3 w 76"/>
                  <a:gd name="T17" fmla="*/ 138 h 203"/>
                  <a:gd name="T18" fmla="*/ 0 w 76"/>
                  <a:gd name="T19" fmla="*/ 91 h 203"/>
                  <a:gd name="T20" fmla="*/ 3 w 76"/>
                  <a:gd name="T21" fmla="*/ 59 h 203"/>
                  <a:gd name="T22" fmla="*/ 12 w 76"/>
                  <a:gd name="T23" fmla="*/ 41 h 203"/>
                  <a:gd name="T24" fmla="*/ 28 w 76"/>
                  <a:gd name="T25" fmla="*/ 9 h 203"/>
                  <a:gd name="T26" fmla="*/ 43 w 76"/>
                  <a:gd name="T27" fmla="*/ 0 h 203"/>
                  <a:gd name="T28" fmla="*/ 52 w 76"/>
                  <a:gd name="T29" fmla="*/ 11 h 203"/>
                  <a:gd name="T30" fmla="*/ 57 w 76"/>
                  <a:gd name="T31" fmla="*/ 29 h 203"/>
                  <a:gd name="T32" fmla="*/ 71 w 76"/>
                  <a:gd name="T33" fmla="*/ 68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203"/>
                  <a:gd name="T53" fmla="*/ 76 w 76"/>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203">
                    <a:moveTo>
                      <a:pt x="71" y="68"/>
                    </a:moveTo>
                    <a:lnTo>
                      <a:pt x="71" y="91"/>
                    </a:lnTo>
                    <a:lnTo>
                      <a:pt x="75" y="125"/>
                    </a:lnTo>
                    <a:lnTo>
                      <a:pt x="61" y="161"/>
                    </a:lnTo>
                    <a:lnTo>
                      <a:pt x="37" y="190"/>
                    </a:lnTo>
                    <a:lnTo>
                      <a:pt x="32" y="192"/>
                    </a:lnTo>
                    <a:lnTo>
                      <a:pt x="23" y="202"/>
                    </a:lnTo>
                    <a:lnTo>
                      <a:pt x="9" y="188"/>
                    </a:lnTo>
                    <a:lnTo>
                      <a:pt x="3" y="138"/>
                    </a:lnTo>
                    <a:lnTo>
                      <a:pt x="0" y="91"/>
                    </a:lnTo>
                    <a:lnTo>
                      <a:pt x="3" y="59"/>
                    </a:lnTo>
                    <a:lnTo>
                      <a:pt x="12" y="41"/>
                    </a:lnTo>
                    <a:lnTo>
                      <a:pt x="28" y="9"/>
                    </a:lnTo>
                    <a:lnTo>
                      <a:pt x="43" y="0"/>
                    </a:lnTo>
                    <a:lnTo>
                      <a:pt x="52" y="11"/>
                    </a:lnTo>
                    <a:lnTo>
                      <a:pt x="57" y="29"/>
                    </a:lnTo>
                    <a:lnTo>
                      <a:pt x="71" y="68"/>
                    </a:lnTo>
                  </a:path>
                </a:pathLst>
              </a:custGeom>
              <a:noFill/>
              <a:ln w="25400" cap="rnd" cmpd="sng">
                <a:solidFill>
                  <a:srgbClr val="0070C0"/>
                </a:solidFill>
                <a:prstDash val="solid"/>
                <a:round/>
                <a:headEnd/>
                <a:tailEnd/>
              </a:ln>
            </p:spPr>
            <p:txBody>
              <a:bodyPr/>
              <a:lstStyle/>
              <a:p>
                <a:pPr fontAlgn="base">
                  <a:spcBef>
                    <a:spcPct val="0"/>
                  </a:spcBef>
                  <a:spcAft>
                    <a:spcPct val="0"/>
                  </a:spcAft>
                </a:pPr>
                <a:endParaRPr lang="el-GR" sz="2400">
                  <a:solidFill>
                    <a:srgbClr val="005078"/>
                  </a:solidFill>
                  <a:latin typeface="Georgia" pitchFamily="18" charset="0"/>
                </a:endParaRPr>
              </a:p>
            </p:txBody>
          </p:sp>
        </p:grpSp>
      </p:grpSp>
      <p:grpSp>
        <p:nvGrpSpPr>
          <p:cNvPr id="5" name="Group 26"/>
          <p:cNvGrpSpPr/>
          <p:nvPr/>
        </p:nvGrpSpPr>
        <p:grpSpPr>
          <a:xfrm>
            <a:off x="5009215" y="3038643"/>
            <a:ext cx="3463839" cy="3205489"/>
            <a:chOff x="4302505" y="4056004"/>
            <a:chExt cx="2049973" cy="1897076"/>
          </a:xfrm>
        </p:grpSpPr>
        <p:sp>
          <p:nvSpPr>
            <p:cNvPr id="139268" name="Freeform 13"/>
            <p:cNvSpPr>
              <a:spLocks/>
            </p:cNvSpPr>
            <p:nvPr/>
          </p:nvSpPr>
          <p:spPr bwMode="auto">
            <a:xfrm rot="21326996">
              <a:off x="4302505" y="4056004"/>
              <a:ext cx="1976241" cy="1897076"/>
            </a:xfrm>
            <a:custGeom>
              <a:avLst/>
              <a:gdLst>
                <a:gd name="T0" fmla="*/ 132 w 1182"/>
                <a:gd name="T1" fmla="*/ 88 h 1167"/>
                <a:gd name="T2" fmla="*/ 117 w 1182"/>
                <a:gd name="T3" fmla="*/ 49 h 1167"/>
                <a:gd name="T4" fmla="*/ 83 w 1182"/>
                <a:gd name="T5" fmla="*/ 6 h 1167"/>
                <a:gd name="T6" fmla="*/ 21 w 1182"/>
                <a:gd name="T7" fmla="*/ 15 h 1167"/>
                <a:gd name="T8" fmla="*/ 2 w 1182"/>
                <a:gd name="T9" fmla="*/ 78 h 1167"/>
                <a:gd name="T10" fmla="*/ 10 w 1182"/>
                <a:gd name="T11" fmla="*/ 133 h 1167"/>
                <a:gd name="T12" fmla="*/ 42 w 1182"/>
                <a:gd name="T13" fmla="*/ 229 h 1167"/>
                <a:gd name="T14" fmla="*/ 57 w 1182"/>
                <a:gd name="T15" fmla="*/ 356 h 1167"/>
                <a:gd name="T16" fmla="*/ 81 w 1182"/>
                <a:gd name="T17" fmla="*/ 488 h 1167"/>
                <a:gd name="T18" fmla="*/ 112 w 1182"/>
                <a:gd name="T19" fmla="*/ 637 h 1167"/>
                <a:gd name="T20" fmla="*/ 162 w 1182"/>
                <a:gd name="T21" fmla="*/ 747 h 1167"/>
                <a:gd name="T22" fmla="*/ 275 w 1182"/>
                <a:gd name="T23" fmla="*/ 824 h 1167"/>
                <a:gd name="T24" fmla="*/ 419 w 1182"/>
                <a:gd name="T25" fmla="*/ 898 h 1167"/>
                <a:gd name="T26" fmla="*/ 567 w 1182"/>
                <a:gd name="T27" fmla="*/ 978 h 1167"/>
                <a:gd name="T28" fmla="*/ 717 w 1182"/>
                <a:gd name="T29" fmla="*/ 1052 h 1167"/>
                <a:gd name="T30" fmla="*/ 855 w 1182"/>
                <a:gd name="T31" fmla="*/ 1125 h 1167"/>
                <a:gd name="T32" fmla="*/ 962 w 1182"/>
                <a:gd name="T33" fmla="*/ 1160 h 1167"/>
                <a:gd name="T34" fmla="*/ 1050 w 1182"/>
                <a:gd name="T35" fmla="*/ 1155 h 1167"/>
                <a:gd name="T36" fmla="*/ 1077 w 1182"/>
                <a:gd name="T37" fmla="*/ 1088 h 1167"/>
                <a:gd name="T38" fmla="*/ 1092 w 1182"/>
                <a:gd name="T39" fmla="*/ 1003 h 1167"/>
                <a:gd name="T40" fmla="*/ 1115 w 1182"/>
                <a:gd name="T41" fmla="*/ 918 h 1167"/>
                <a:gd name="T42" fmla="*/ 1144 w 1182"/>
                <a:gd name="T43" fmla="*/ 855 h 1167"/>
                <a:gd name="T44" fmla="*/ 1182 w 1182"/>
                <a:gd name="T45" fmla="*/ 792 h 11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82"/>
                <a:gd name="T70" fmla="*/ 0 h 1167"/>
                <a:gd name="T71" fmla="*/ 1182 w 1182"/>
                <a:gd name="T72" fmla="*/ 1167 h 1167"/>
                <a:gd name="connsiteX0" fmla="*/ 1117 w 10000"/>
                <a:gd name="connsiteY0" fmla="*/ 906 h 10152"/>
                <a:gd name="connsiteX1" fmla="*/ 990 w 10000"/>
                <a:gd name="connsiteY1" fmla="*/ 572 h 10152"/>
                <a:gd name="connsiteX2" fmla="*/ 702 w 10000"/>
                <a:gd name="connsiteY2" fmla="*/ 203 h 10152"/>
                <a:gd name="connsiteX3" fmla="*/ 212 w 10000"/>
                <a:gd name="connsiteY3" fmla="*/ 103 h 10152"/>
                <a:gd name="connsiteX4" fmla="*/ 17 w 10000"/>
                <a:gd name="connsiteY4" fmla="*/ 820 h 10152"/>
                <a:gd name="connsiteX5" fmla="*/ 85 w 10000"/>
                <a:gd name="connsiteY5" fmla="*/ 1292 h 10152"/>
                <a:gd name="connsiteX6" fmla="*/ 355 w 10000"/>
                <a:gd name="connsiteY6" fmla="*/ 2114 h 10152"/>
                <a:gd name="connsiteX7" fmla="*/ 482 w 10000"/>
                <a:gd name="connsiteY7" fmla="*/ 3203 h 10152"/>
                <a:gd name="connsiteX8" fmla="*/ 685 w 10000"/>
                <a:gd name="connsiteY8" fmla="*/ 4334 h 10152"/>
                <a:gd name="connsiteX9" fmla="*/ 948 w 10000"/>
                <a:gd name="connsiteY9" fmla="*/ 5610 h 10152"/>
                <a:gd name="connsiteX10" fmla="*/ 1371 w 10000"/>
                <a:gd name="connsiteY10" fmla="*/ 6553 h 10152"/>
                <a:gd name="connsiteX11" fmla="*/ 2327 w 10000"/>
                <a:gd name="connsiteY11" fmla="*/ 7213 h 10152"/>
                <a:gd name="connsiteX12" fmla="*/ 3545 w 10000"/>
                <a:gd name="connsiteY12" fmla="*/ 7847 h 10152"/>
                <a:gd name="connsiteX13" fmla="*/ 4797 w 10000"/>
                <a:gd name="connsiteY13" fmla="*/ 8532 h 10152"/>
                <a:gd name="connsiteX14" fmla="*/ 6066 w 10000"/>
                <a:gd name="connsiteY14" fmla="*/ 9167 h 10152"/>
                <a:gd name="connsiteX15" fmla="*/ 7234 w 10000"/>
                <a:gd name="connsiteY15" fmla="*/ 9792 h 10152"/>
                <a:gd name="connsiteX16" fmla="*/ 8139 w 10000"/>
                <a:gd name="connsiteY16" fmla="*/ 10092 h 10152"/>
                <a:gd name="connsiteX17" fmla="*/ 8883 w 10000"/>
                <a:gd name="connsiteY17" fmla="*/ 10049 h 10152"/>
                <a:gd name="connsiteX18" fmla="*/ 9112 w 10000"/>
                <a:gd name="connsiteY18" fmla="*/ 9475 h 10152"/>
                <a:gd name="connsiteX19" fmla="*/ 9239 w 10000"/>
                <a:gd name="connsiteY19" fmla="*/ 8747 h 10152"/>
                <a:gd name="connsiteX20" fmla="*/ 9433 w 10000"/>
                <a:gd name="connsiteY20" fmla="*/ 8018 h 10152"/>
                <a:gd name="connsiteX21" fmla="*/ 9679 w 10000"/>
                <a:gd name="connsiteY21" fmla="*/ 7478 h 10152"/>
                <a:gd name="connsiteX22" fmla="*/ 10000 w 10000"/>
                <a:gd name="connsiteY22" fmla="*/ 6939 h 10152"/>
                <a:gd name="connsiteX0" fmla="*/ 1117 w 10000"/>
                <a:gd name="connsiteY0" fmla="*/ 933 h 10179"/>
                <a:gd name="connsiteX1" fmla="*/ 990 w 10000"/>
                <a:gd name="connsiteY1" fmla="*/ 599 h 10179"/>
                <a:gd name="connsiteX2" fmla="*/ 813 w 10000"/>
                <a:gd name="connsiteY2" fmla="*/ 78 h 10179"/>
                <a:gd name="connsiteX3" fmla="*/ 212 w 10000"/>
                <a:gd name="connsiteY3" fmla="*/ 130 h 10179"/>
                <a:gd name="connsiteX4" fmla="*/ 17 w 10000"/>
                <a:gd name="connsiteY4" fmla="*/ 847 h 10179"/>
                <a:gd name="connsiteX5" fmla="*/ 85 w 10000"/>
                <a:gd name="connsiteY5" fmla="*/ 1319 h 10179"/>
                <a:gd name="connsiteX6" fmla="*/ 355 w 10000"/>
                <a:gd name="connsiteY6" fmla="*/ 2141 h 10179"/>
                <a:gd name="connsiteX7" fmla="*/ 482 w 10000"/>
                <a:gd name="connsiteY7" fmla="*/ 3230 h 10179"/>
                <a:gd name="connsiteX8" fmla="*/ 685 w 10000"/>
                <a:gd name="connsiteY8" fmla="*/ 4361 h 10179"/>
                <a:gd name="connsiteX9" fmla="*/ 948 w 10000"/>
                <a:gd name="connsiteY9" fmla="*/ 5637 h 10179"/>
                <a:gd name="connsiteX10" fmla="*/ 1371 w 10000"/>
                <a:gd name="connsiteY10" fmla="*/ 6580 h 10179"/>
                <a:gd name="connsiteX11" fmla="*/ 2327 w 10000"/>
                <a:gd name="connsiteY11" fmla="*/ 7240 h 10179"/>
                <a:gd name="connsiteX12" fmla="*/ 3545 w 10000"/>
                <a:gd name="connsiteY12" fmla="*/ 7874 h 10179"/>
                <a:gd name="connsiteX13" fmla="*/ 4797 w 10000"/>
                <a:gd name="connsiteY13" fmla="*/ 8559 h 10179"/>
                <a:gd name="connsiteX14" fmla="*/ 6066 w 10000"/>
                <a:gd name="connsiteY14" fmla="*/ 9194 h 10179"/>
                <a:gd name="connsiteX15" fmla="*/ 7234 w 10000"/>
                <a:gd name="connsiteY15" fmla="*/ 9819 h 10179"/>
                <a:gd name="connsiteX16" fmla="*/ 8139 w 10000"/>
                <a:gd name="connsiteY16" fmla="*/ 10119 h 10179"/>
                <a:gd name="connsiteX17" fmla="*/ 8883 w 10000"/>
                <a:gd name="connsiteY17" fmla="*/ 10076 h 10179"/>
                <a:gd name="connsiteX18" fmla="*/ 9112 w 10000"/>
                <a:gd name="connsiteY18" fmla="*/ 9502 h 10179"/>
                <a:gd name="connsiteX19" fmla="*/ 9239 w 10000"/>
                <a:gd name="connsiteY19" fmla="*/ 8774 h 10179"/>
                <a:gd name="connsiteX20" fmla="*/ 9433 w 10000"/>
                <a:gd name="connsiteY20" fmla="*/ 8045 h 10179"/>
                <a:gd name="connsiteX21" fmla="*/ 9679 w 10000"/>
                <a:gd name="connsiteY21" fmla="*/ 7505 h 10179"/>
                <a:gd name="connsiteX22" fmla="*/ 10000 w 10000"/>
                <a:gd name="connsiteY22" fmla="*/ 6966 h 10179"/>
                <a:gd name="connsiteX0" fmla="*/ 1117 w 10000"/>
                <a:gd name="connsiteY0" fmla="*/ 931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8 w 10003"/>
                <a:gd name="connsiteY0" fmla="*/ 1108 h 10211"/>
                <a:gd name="connsiteX1" fmla="*/ 1118 w 10003"/>
                <a:gd name="connsiteY1" fmla="*/ 561 h 10211"/>
                <a:gd name="connsiteX2" fmla="*/ 816 w 10003"/>
                <a:gd name="connsiteY2" fmla="*/ 110 h 10211"/>
                <a:gd name="connsiteX3" fmla="*/ 215 w 10003"/>
                <a:gd name="connsiteY3" fmla="*/ 162 h 10211"/>
                <a:gd name="connsiteX4" fmla="*/ 20 w 10003"/>
                <a:gd name="connsiteY4" fmla="*/ 879 h 10211"/>
                <a:gd name="connsiteX5" fmla="*/ 88 w 10003"/>
                <a:gd name="connsiteY5" fmla="*/ 1351 h 10211"/>
                <a:gd name="connsiteX6" fmla="*/ 358 w 10003"/>
                <a:gd name="connsiteY6" fmla="*/ 2173 h 10211"/>
                <a:gd name="connsiteX7" fmla="*/ 485 w 10003"/>
                <a:gd name="connsiteY7" fmla="*/ 3262 h 10211"/>
                <a:gd name="connsiteX8" fmla="*/ 688 w 10003"/>
                <a:gd name="connsiteY8" fmla="*/ 4393 h 10211"/>
                <a:gd name="connsiteX9" fmla="*/ 951 w 10003"/>
                <a:gd name="connsiteY9" fmla="*/ 5669 h 10211"/>
                <a:gd name="connsiteX10" fmla="*/ 1374 w 10003"/>
                <a:gd name="connsiteY10" fmla="*/ 6612 h 10211"/>
                <a:gd name="connsiteX11" fmla="*/ 2330 w 10003"/>
                <a:gd name="connsiteY11" fmla="*/ 7272 h 10211"/>
                <a:gd name="connsiteX12" fmla="*/ 3548 w 10003"/>
                <a:gd name="connsiteY12" fmla="*/ 7906 h 10211"/>
                <a:gd name="connsiteX13" fmla="*/ 4800 w 10003"/>
                <a:gd name="connsiteY13" fmla="*/ 8591 h 10211"/>
                <a:gd name="connsiteX14" fmla="*/ 6069 w 10003"/>
                <a:gd name="connsiteY14" fmla="*/ 9226 h 10211"/>
                <a:gd name="connsiteX15" fmla="*/ 7237 w 10003"/>
                <a:gd name="connsiteY15" fmla="*/ 9851 h 10211"/>
                <a:gd name="connsiteX16" fmla="*/ 8142 w 10003"/>
                <a:gd name="connsiteY16" fmla="*/ 10151 h 10211"/>
                <a:gd name="connsiteX17" fmla="*/ 8886 w 10003"/>
                <a:gd name="connsiteY17" fmla="*/ 10108 h 10211"/>
                <a:gd name="connsiteX18" fmla="*/ 9115 w 10003"/>
                <a:gd name="connsiteY18" fmla="*/ 9534 h 10211"/>
                <a:gd name="connsiteX19" fmla="*/ 9242 w 10003"/>
                <a:gd name="connsiteY19" fmla="*/ 8806 h 10211"/>
                <a:gd name="connsiteX20" fmla="*/ 9436 w 10003"/>
                <a:gd name="connsiteY20" fmla="*/ 8077 h 10211"/>
                <a:gd name="connsiteX21" fmla="*/ 9682 w 10003"/>
                <a:gd name="connsiteY21" fmla="*/ 7537 h 10211"/>
                <a:gd name="connsiteX22" fmla="*/ 10003 w 10003"/>
                <a:gd name="connsiteY22" fmla="*/ 6998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682 w 10176"/>
                <a:gd name="connsiteY21" fmla="*/ 7537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506 w 10176"/>
                <a:gd name="connsiteY20" fmla="*/ 8203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811 w 10176"/>
                <a:gd name="connsiteY20" fmla="*/ 7668 h 10211"/>
                <a:gd name="connsiteX21" fmla="*/ 10176 w 10176"/>
                <a:gd name="connsiteY21"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811 w 10176"/>
                <a:gd name="connsiteY19" fmla="*/ 7668 h 10240"/>
                <a:gd name="connsiteX20" fmla="*/ 10176 w 10176"/>
                <a:gd name="connsiteY20" fmla="*/ 7072 h 10240"/>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491 w 10176"/>
                <a:gd name="connsiteY19" fmla="*/ 8206 h 10240"/>
                <a:gd name="connsiteX20" fmla="*/ 10176 w 10176"/>
                <a:gd name="connsiteY20" fmla="*/ 7072 h 10240"/>
                <a:gd name="connsiteX0" fmla="*/ 1148 w 10135"/>
                <a:gd name="connsiteY0" fmla="*/ 1108 h 10240"/>
                <a:gd name="connsiteX1" fmla="*/ 1118 w 10135"/>
                <a:gd name="connsiteY1" fmla="*/ 561 h 10240"/>
                <a:gd name="connsiteX2" fmla="*/ 816 w 10135"/>
                <a:gd name="connsiteY2" fmla="*/ 110 h 10240"/>
                <a:gd name="connsiteX3" fmla="*/ 215 w 10135"/>
                <a:gd name="connsiteY3" fmla="*/ 162 h 10240"/>
                <a:gd name="connsiteX4" fmla="*/ 20 w 10135"/>
                <a:gd name="connsiteY4" fmla="*/ 879 h 10240"/>
                <a:gd name="connsiteX5" fmla="*/ 88 w 10135"/>
                <a:gd name="connsiteY5" fmla="*/ 1351 h 10240"/>
                <a:gd name="connsiteX6" fmla="*/ 358 w 10135"/>
                <a:gd name="connsiteY6" fmla="*/ 2173 h 10240"/>
                <a:gd name="connsiteX7" fmla="*/ 485 w 10135"/>
                <a:gd name="connsiteY7" fmla="*/ 3262 h 10240"/>
                <a:gd name="connsiteX8" fmla="*/ 688 w 10135"/>
                <a:gd name="connsiteY8" fmla="*/ 4393 h 10240"/>
                <a:gd name="connsiteX9" fmla="*/ 951 w 10135"/>
                <a:gd name="connsiteY9" fmla="*/ 5669 h 10240"/>
                <a:gd name="connsiteX10" fmla="*/ 1374 w 10135"/>
                <a:gd name="connsiteY10" fmla="*/ 6612 h 10240"/>
                <a:gd name="connsiteX11" fmla="*/ 2330 w 10135"/>
                <a:gd name="connsiteY11" fmla="*/ 7272 h 10240"/>
                <a:gd name="connsiteX12" fmla="*/ 3548 w 10135"/>
                <a:gd name="connsiteY12" fmla="*/ 7906 h 10240"/>
                <a:gd name="connsiteX13" fmla="*/ 4800 w 10135"/>
                <a:gd name="connsiteY13" fmla="*/ 8591 h 10240"/>
                <a:gd name="connsiteX14" fmla="*/ 6069 w 10135"/>
                <a:gd name="connsiteY14" fmla="*/ 9226 h 10240"/>
                <a:gd name="connsiteX15" fmla="*/ 7237 w 10135"/>
                <a:gd name="connsiteY15" fmla="*/ 9851 h 10240"/>
                <a:gd name="connsiteX16" fmla="*/ 8142 w 10135"/>
                <a:gd name="connsiteY16" fmla="*/ 10151 h 10240"/>
                <a:gd name="connsiteX17" fmla="*/ 8886 w 10135"/>
                <a:gd name="connsiteY17" fmla="*/ 10108 h 10240"/>
                <a:gd name="connsiteX18" fmla="*/ 9228 w 10135"/>
                <a:gd name="connsiteY18" fmla="*/ 9362 h 10240"/>
                <a:gd name="connsiteX19" fmla="*/ 9491 w 10135"/>
                <a:gd name="connsiteY19" fmla="*/ 8206 h 10240"/>
                <a:gd name="connsiteX20" fmla="*/ 10135 w 10135"/>
                <a:gd name="connsiteY20" fmla="*/ 7089 h 1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35" h="10240">
                  <a:moveTo>
                    <a:pt x="1148" y="1108"/>
                  </a:moveTo>
                  <a:cubicBezTo>
                    <a:pt x="1131" y="1057"/>
                    <a:pt x="1173" y="727"/>
                    <a:pt x="1118" y="561"/>
                  </a:cubicBezTo>
                  <a:cubicBezTo>
                    <a:pt x="1063" y="395"/>
                    <a:pt x="966" y="176"/>
                    <a:pt x="816" y="110"/>
                  </a:cubicBezTo>
                  <a:cubicBezTo>
                    <a:pt x="666" y="44"/>
                    <a:pt x="430" y="0"/>
                    <a:pt x="215" y="162"/>
                  </a:cubicBezTo>
                  <a:cubicBezTo>
                    <a:pt x="0" y="324"/>
                    <a:pt x="37" y="708"/>
                    <a:pt x="20" y="879"/>
                  </a:cubicBezTo>
                  <a:cubicBezTo>
                    <a:pt x="3" y="1051"/>
                    <a:pt x="28" y="1136"/>
                    <a:pt x="88" y="1351"/>
                  </a:cubicBezTo>
                  <a:cubicBezTo>
                    <a:pt x="147" y="1565"/>
                    <a:pt x="291" y="1856"/>
                    <a:pt x="358" y="2173"/>
                  </a:cubicBezTo>
                  <a:cubicBezTo>
                    <a:pt x="426" y="2490"/>
                    <a:pt x="434" y="2893"/>
                    <a:pt x="485" y="3262"/>
                  </a:cubicBezTo>
                  <a:cubicBezTo>
                    <a:pt x="536" y="3630"/>
                    <a:pt x="612" y="3990"/>
                    <a:pt x="688" y="4393"/>
                  </a:cubicBezTo>
                  <a:cubicBezTo>
                    <a:pt x="764" y="4795"/>
                    <a:pt x="832" y="5301"/>
                    <a:pt x="951" y="5669"/>
                  </a:cubicBezTo>
                  <a:cubicBezTo>
                    <a:pt x="1069" y="6038"/>
                    <a:pt x="1145" y="6346"/>
                    <a:pt x="1374" y="6612"/>
                  </a:cubicBezTo>
                  <a:cubicBezTo>
                    <a:pt x="1602" y="6878"/>
                    <a:pt x="1966" y="7058"/>
                    <a:pt x="2330" y="7272"/>
                  </a:cubicBezTo>
                  <a:cubicBezTo>
                    <a:pt x="2693" y="7486"/>
                    <a:pt x="3133" y="7683"/>
                    <a:pt x="3548" y="7906"/>
                  </a:cubicBezTo>
                  <a:cubicBezTo>
                    <a:pt x="3962" y="8129"/>
                    <a:pt x="4377" y="8369"/>
                    <a:pt x="4800" y="8591"/>
                  </a:cubicBezTo>
                  <a:cubicBezTo>
                    <a:pt x="5223" y="8814"/>
                    <a:pt x="5663" y="9020"/>
                    <a:pt x="6069" y="9226"/>
                  </a:cubicBezTo>
                  <a:cubicBezTo>
                    <a:pt x="6475" y="9431"/>
                    <a:pt x="6890" y="9697"/>
                    <a:pt x="7237" y="9851"/>
                  </a:cubicBezTo>
                  <a:cubicBezTo>
                    <a:pt x="7583" y="10005"/>
                    <a:pt x="7871" y="10108"/>
                    <a:pt x="8142" y="10151"/>
                  </a:cubicBezTo>
                  <a:cubicBezTo>
                    <a:pt x="8412" y="10194"/>
                    <a:pt x="8705" y="10240"/>
                    <a:pt x="8886" y="10108"/>
                  </a:cubicBezTo>
                  <a:cubicBezTo>
                    <a:pt x="9067" y="9976"/>
                    <a:pt x="9127" y="9679"/>
                    <a:pt x="9228" y="9362"/>
                  </a:cubicBezTo>
                  <a:cubicBezTo>
                    <a:pt x="9329" y="9045"/>
                    <a:pt x="9314" y="8616"/>
                    <a:pt x="9491" y="8206"/>
                  </a:cubicBezTo>
                  <a:cubicBezTo>
                    <a:pt x="9603" y="8018"/>
                    <a:pt x="10067" y="7200"/>
                    <a:pt x="10135" y="7089"/>
                  </a:cubicBezTo>
                </a:path>
              </a:pathLst>
            </a:custGeom>
            <a:noFill/>
            <a:ln w="28575" cap="flat" cmpd="sng">
              <a:solidFill>
                <a:schemeClr val="bg1">
                  <a:lumMod val="50000"/>
                </a:schemeClr>
              </a:solidFill>
              <a:prstDash val="solid"/>
              <a:round/>
              <a:headEnd type="none" w="sm" len="sm"/>
              <a:tailEnd type="none" w="sm" len="sm"/>
            </a:ln>
          </p:spPr>
          <p:txBody>
            <a:bodyPr/>
            <a:lstStyle/>
            <a:p>
              <a:pPr fontAlgn="base">
                <a:spcBef>
                  <a:spcPct val="0"/>
                </a:spcBef>
                <a:spcAft>
                  <a:spcPct val="0"/>
                </a:spcAft>
              </a:pPr>
              <a:endParaRPr lang="el-GR" sz="2400">
                <a:solidFill>
                  <a:srgbClr val="005078"/>
                </a:solidFill>
                <a:latin typeface="Georgia" pitchFamily="18" charset="0"/>
              </a:endParaRPr>
            </a:p>
          </p:txBody>
        </p:sp>
        <p:grpSp>
          <p:nvGrpSpPr>
            <p:cNvPr id="6" name="Group 41"/>
            <p:cNvGrpSpPr>
              <a:grpSpLocks/>
            </p:cNvGrpSpPr>
            <p:nvPr/>
          </p:nvGrpSpPr>
          <p:grpSpPr bwMode="auto">
            <a:xfrm rot="342526">
              <a:off x="6093793" y="5036634"/>
              <a:ext cx="258685" cy="490141"/>
              <a:chOff x="5201" y="2764"/>
              <a:chExt cx="278" cy="468"/>
            </a:xfrm>
          </p:grpSpPr>
          <p:sp>
            <p:nvSpPr>
              <p:cNvPr id="35" name="Freeform 39"/>
              <p:cNvSpPr>
                <a:spLocks/>
              </p:cNvSpPr>
              <p:nvPr/>
            </p:nvSpPr>
            <p:spPr bwMode="auto">
              <a:xfrm>
                <a:off x="5312" y="2764"/>
                <a:ext cx="167" cy="225"/>
              </a:xfrm>
              <a:custGeom>
                <a:avLst/>
                <a:gdLst>
                  <a:gd name="T0" fmla="*/ 118 w 167"/>
                  <a:gd name="T1" fmla="*/ 224 h 225"/>
                  <a:gd name="T2" fmla="*/ 136 w 167"/>
                  <a:gd name="T3" fmla="*/ 197 h 225"/>
                  <a:gd name="T4" fmla="*/ 145 w 167"/>
                  <a:gd name="T5" fmla="*/ 177 h 225"/>
                  <a:gd name="T6" fmla="*/ 152 w 167"/>
                  <a:gd name="T7" fmla="*/ 163 h 225"/>
                  <a:gd name="T8" fmla="*/ 163 w 167"/>
                  <a:gd name="T9" fmla="*/ 107 h 225"/>
                  <a:gd name="T10" fmla="*/ 166 w 167"/>
                  <a:gd name="T11" fmla="*/ 34 h 225"/>
                  <a:gd name="T12" fmla="*/ 163 w 167"/>
                  <a:gd name="T13" fmla="*/ 16 h 225"/>
                  <a:gd name="T14" fmla="*/ 154 w 167"/>
                  <a:gd name="T15" fmla="*/ 5 h 225"/>
                  <a:gd name="T16" fmla="*/ 141 w 167"/>
                  <a:gd name="T17" fmla="*/ 0 h 225"/>
                  <a:gd name="T18" fmla="*/ 127 w 167"/>
                  <a:gd name="T19" fmla="*/ 14 h 225"/>
                  <a:gd name="T20" fmla="*/ 118 w 167"/>
                  <a:gd name="T21" fmla="*/ 39 h 225"/>
                  <a:gd name="T22" fmla="*/ 111 w 167"/>
                  <a:gd name="T23" fmla="*/ 57 h 225"/>
                  <a:gd name="T24" fmla="*/ 93 w 167"/>
                  <a:gd name="T25" fmla="*/ 80 h 225"/>
                  <a:gd name="T26" fmla="*/ 73 w 167"/>
                  <a:gd name="T27" fmla="*/ 93 h 225"/>
                  <a:gd name="T28" fmla="*/ 39 w 167"/>
                  <a:gd name="T29" fmla="*/ 116 h 225"/>
                  <a:gd name="T30" fmla="*/ 21 w 167"/>
                  <a:gd name="T31" fmla="*/ 125 h 225"/>
                  <a:gd name="T32" fmla="*/ 12 w 167"/>
                  <a:gd name="T33" fmla="*/ 138 h 225"/>
                  <a:gd name="T34" fmla="*/ 0 w 167"/>
                  <a:gd name="T35" fmla="*/ 168 h 225"/>
                  <a:gd name="T36" fmla="*/ 9 w 167"/>
                  <a:gd name="T37" fmla="*/ 172 h 225"/>
                  <a:gd name="T38" fmla="*/ 23 w 167"/>
                  <a:gd name="T39" fmla="*/ 172 h 225"/>
                  <a:gd name="T40" fmla="*/ 62 w 167"/>
                  <a:gd name="T41" fmla="*/ 159 h 225"/>
                  <a:gd name="T42" fmla="*/ 75 w 167"/>
                  <a:gd name="T43" fmla="*/ 152 h 225"/>
                  <a:gd name="T44" fmla="*/ 89 w 167"/>
                  <a:gd name="T45" fmla="*/ 152 h 225"/>
                  <a:gd name="T46" fmla="*/ 98 w 167"/>
                  <a:gd name="T47" fmla="*/ 161 h 225"/>
                  <a:gd name="T48" fmla="*/ 105 w 167"/>
                  <a:gd name="T49" fmla="*/ 197 h 225"/>
                  <a:gd name="T50" fmla="*/ 111 w 167"/>
                  <a:gd name="T51" fmla="*/ 213 h 225"/>
                  <a:gd name="T52" fmla="*/ 118 w 167"/>
                  <a:gd name="T53" fmla="*/ 224 h 2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
                  <a:gd name="T82" fmla="*/ 0 h 225"/>
                  <a:gd name="T83" fmla="*/ 167 w 167"/>
                  <a:gd name="T84" fmla="*/ 225 h 2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 h="225">
                    <a:moveTo>
                      <a:pt x="118" y="224"/>
                    </a:moveTo>
                    <a:lnTo>
                      <a:pt x="136" y="197"/>
                    </a:lnTo>
                    <a:lnTo>
                      <a:pt x="145" y="177"/>
                    </a:lnTo>
                    <a:lnTo>
                      <a:pt x="152" y="163"/>
                    </a:lnTo>
                    <a:lnTo>
                      <a:pt x="163" y="107"/>
                    </a:lnTo>
                    <a:lnTo>
                      <a:pt x="166" y="34"/>
                    </a:lnTo>
                    <a:lnTo>
                      <a:pt x="163" y="16"/>
                    </a:lnTo>
                    <a:lnTo>
                      <a:pt x="154" y="5"/>
                    </a:lnTo>
                    <a:lnTo>
                      <a:pt x="141" y="0"/>
                    </a:lnTo>
                    <a:lnTo>
                      <a:pt x="127" y="14"/>
                    </a:lnTo>
                    <a:lnTo>
                      <a:pt x="118" y="39"/>
                    </a:lnTo>
                    <a:lnTo>
                      <a:pt x="111" y="57"/>
                    </a:lnTo>
                    <a:lnTo>
                      <a:pt x="93" y="80"/>
                    </a:lnTo>
                    <a:lnTo>
                      <a:pt x="73" y="93"/>
                    </a:lnTo>
                    <a:lnTo>
                      <a:pt x="39" y="116"/>
                    </a:lnTo>
                    <a:lnTo>
                      <a:pt x="21" y="125"/>
                    </a:lnTo>
                    <a:lnTo>
                      <a:pt x="12" y="138"/>
                    </a:lnTo>
                    <a:lnTo>
                      <a:pt x="0" y="168"/>
                    </a:lnTo>
                    <a:lnTo>
                      <a:pt x="9" y="172"/>
                    </a:lnTo>
                    <a:lnTo>
                      <a:pt x="23" y="172"/>
                    </a:lnTo>
                    <a:lnTo>
                      <a:pt x="62" y="159"/>
                    </a:lnTo>
                    <a:lnTo>
                      <a:pt x="75" y="152"/>
                    </a:lnTo>
                    <a:lnTo>
                      <a:pt x="89" y="152"/>
                    </a:lnTo>
                    <a:lnTo>
                      <a:pt x="98" y="161"/>
                    </a:lnTo>
                    <a:lnTo>
                      <a:pt x="105" y="197"/>
                    </a:lnTo>
                    <a:lnTo>
                      <a:pt x="111" y="213"/>
                    </a:lnTo>
                    <a:lnTo>
                      <a:pt x="118" y="224"/>
                    </a:lnTo>
                  </a:path>
                </a:pathLst>
              </a:custGeom>
              <a:noFill/>
              <a:ln w="25400" cap="rnd" cmpd="sng">
                <a:solidFill>
                  <a:schemeClr val="bg1">
                    <a:lumMod val="50000"/>
                  </a:schemeClr>
                </a:solidFill>
                <a:prstDash val="solid"/>
                <a:round/>
                <a:headEnd/>
                <a:tailEnd/>
              </a:ln>
            </p:spPr>
            <p:txBody>
              <a:bodyPr/>
              <a:lstStyle/>
              <a:p>
                <a:pPr fontAlgn="base">
                  <a:spcBef>
                    <a:spcPct val="0"/>
                  </a:spcBef>
                  <a:spcAft>
                    <a:spcPct val="0"/>
                  </a:spcAft>
                </a:pPr>
                <a:endParaRPr lang="el-GR" sz="2400">
                  <a:solidFill>
                    <a:srgbClr val="005078"/>
                  </a:solidFill>
                  <a:latin typeface="Georgia" pitchFamily="18" charset="0"/>
                </a:endParaRPr>
              </a:p>
            </p:txBody>
          </p:sp>
          <p:sp>
            <p:nvSpPr>
              <p:cNvPr id="36" name="Freeform 40"/>
              <p:cNvSpPr>
                <a:spLocks/>
              </p:cNvSpPr>
              <p:nvPr/>
            </p:nvSpPr>
            <p:spPr bwMode="auto">
              <a:xfrm>
                <a:off x="5201" y="2916"/>
                <a:ext cx="230" cy="316"/>
              </a:xfrm>
              <a:custGeom>
                <a:avLst/>
                <a:gdLst>
                  <a:gd name="T0" fmla="*/ 111 w 230"/>
                  <a:gd name="T1" fmla="*/ 16 h 316"/>
                  <a:gd name="T2" fmla="*/ 80 w 230"/>
                  <a:gd name="T3" fmla="*/ 72 h 316"/>
                  <a:gd name="T4" fmla="*/ 62 w 230"/>
                  <a:gd name="T5" fmla="*/ 111 h 316"/>
                  <a:gd name="T6" fmla="*/ 19 w 230"/>
                  <a:gd name="T7" fmla="*/ 197 h 316"/>
                  <a:gd name="T8" fmla="*/ 5 w 230"/>
                  <a:gd name="T9" fmla="*/ 251 h 316"/>
                  <a:gd name="T10" fmla="*/ 0 w 230"/>
                  <a:gd name="T11" fmla="*/ 285 h 316"/>
                  <a:gd name="T12" fmla="*/ 5 w 230"/>
                  <a:gd name="T13" fmla="*/ 301 h 316"/>
                  <a:gd name="T14" fmla="*/ 12 w 230"/>
                  <a:gd name="T15" fmla="*/ 310 h 316"/>
                  <a:gd name="T16" fmla="*/ 23 w 230"/>
                  <a:gd name="T17" fmla="*/ 315 h 316"/>
                  <a:gd name="T18" fmla="*/ 41 w 230"/>
                  <a:gd name="T19" fmla="*/ 315 h 316"/>
                  <a:gd name="T20" fmla="*/ 62 w 230"/>
                  <a:gd name="T21" fmla="*/ 299 h 316"/>
                  <a:gd name="T22" fmla="*/ 98 w 230"/>
                  <a:gd name="T23" fmla="*/ 269 h 316"/>
                  <a:gd name="T24" fmla="*/ 116 w 230"/>
                  <a:gd name="T25" fmla="*/ 249 h 316"/>
                  <a:gd name="T26" fmla="*/ 141 w 230"/>
                  <a:gd name="T27" fmla="*/ 213 h 316"/>
                  <a:gd name="T28" fmla="*/ 168 w 230"/>
                  <a:gd name="T29" fmla="*/ 172 h 316"/>
                  <a:gd name="T30" fmla="*/ 229 w 230"/>
                  <a:gd name="T31" fmla="*/ 72 h 316"/>
                  <a:gd name="T32" fmla="*/ 222 w 230"/>
                  <a:gd name="T33" fmla="*/ 61 h 316"/>
                  <a:gd name="T34" fmla="*/ 216 w 230"/>
                  <a:gd name="T35" fmla="*/ 45 h 316"/>
                  <a:gd name="T36" fmla="*/ 209 w 230"/>
                  <a:gd name="T37" fmla="*/ 9 h 316"/>
                  <a:gd name="T38" fmla="*/ 200 w 230"/>
                  <a:gd name="T39" fmla="*/ 0 h 316"/>
                  <a:gd name="T40" fmla="*/ 186 w 230"/>
                  <a:gd name="T41" fmla="*/ 0 h 316"/>
                  <a:gd name="T42" fmla="*/ 173 w 230"/>
                  <a:gd name="T43" fmla="*/ 7 h 316"/>
                  <a:gd name="T44" fmla="*/ 134 w 230"/>
                  <a:gd name="T45" fmla="*/ 20 h 316"/>
                  <a:gd name="T46" fmla="*/ 120 w 230"/>
                  <a:gd name="T47" fmla="*/ 20 h 316"/>
                  <a:gd name="T48" fmla="*/ 111 w 230"/>
                  <a:gd name="T49" fmla="*/ 16 h 3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0"/>
                  <a:gd name="T76" fmla="*/ 0 h 316"/>
                  <a:gd name="T77" fmla="*/ 230 w 230"/>
                  <a:gd name="T78" fmla="*/ 316 h 3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0" h="316">
                    <a:moveTo>
                      <a:pt x="111" y="16"/>
                    </a:moveTo>
                    <a:lnTo>
                      <a:pt x="80" y="72"/>
                    </a:lnTo>
                    <a:lnTo>
                      <a:pt x="62" y="111"/>
                    </a:lnTo>
                    <a:lnTo>
                      <a:pt x="19" y="197"/>
                    </a:lnTo>
                    <a:lnTo>
                      <a:pt x="5" y="251"/>
                    </a:lnTo>
                    <a:lnTo>
                      <a:pt x="0" y="285"/>
                    </a:lnTo>
                    <a:lnTo>
                      <a:pt x="5" y="301"/>
                    </a:lnTo>
                    <a:lnTo>
                      <a:pt x="12" y="310"/>
                    </a:lnTo>
                    <a:lnTo>
                      <a:pt x="23" y="315"/>
                    </a:lnTo>
                    <a:lnTo>
                      <a:pt x="41" y="315"/>
                    </a:lnTo>
                    <a:lnTo>
                      <a:pt x="62" y="299"/>
                    </a:lnTo>
                    <a:lnTo>
                      <a:pt x="98" y="269"/>
                    </a:lnTo>
                    <a:lnTo>
                      <a:pt x="116" y="249"/>
                    </a:lnTo>
                    <a:lnTo>
                      <a:pt x="141" y="213"/>
                    </a:lnTo>
                    <a:lnTo>
                      <a:pt x="168" y="172"/>
                    </a:lnTo>
                    <a:lnTo>
                      <a:pt x="229" y="72"/>
                    </a:lnTo>
                    <a:lnTo>
                      <a:pt x="222" y="61"/>
                    </a:lnTo>
                    <a:lnTo>
                      <a:pt x="216" y="45"/>
                    </a:lnTo>
                    <a:lnTo>
                      <a:pt x="209" y="9"/>
                    </a:lnTo>
                    <a:lnTo>
                      <a:pt x="200" y="0"/>
                    </a:lnTo>
                    <a:lnTo>
                      <a:pt x="186" y="0"/>
                    </a:lnTo>
                    <a:lnTo>
                      <a:pt x="173" y="7"/>
                    </a:lnTo>
                    <a:lnTo>
                      <a:pt x="134" y="20"/>
                    </a:lnTo>
                    <a:lnTo>
                      <a:pt x="120" y="20"/>
                    </a:lnTo>
                    <a:lnTo>
                      <a:pt x="111" y="16"/>
                    </a:lnTo>
                  </a:path>
                </a:pathLst>
              </a:custGeom>
              <a:noFill/>
              <a:ln w="25400" cap="rnd" cmpd="sng">
                <a:solidFill>
                  <a:schemeClr val="bg1">
                    <a:lumMod val="50000"/>
                  </a:schemeClr>
                </a:solidFill>
                <a:prstDash val="solid"/>
                <a:round/>
                <a:headEnd/>
                <a:tailEnd/>
              </a:ln>
            </p:spPr>
            <p:txBody>
              <a:bodyPr/>
              <a:lstStyle/>
              <a:p>
                <a:pPr fontAlgn="base">
                  <a:spcBef>
                    <a:spcPct val="0"/>
                  </a:spcBef>
                  <a:spcAft>
                    <a:spcPct val="0"/>
                  </a:spcAft>
                </a:pPr>
                <a:endParaRPr lang="el-GR" sz="2400">
                  <a:solidFill>
                    <a:srgbClr val="005078"/>
                  </a:solidFill>
                  <a:latin typeface="Georgia" pitchFamily="18" charset="0"/>
                </a:endParaRPr>
              </a:p>
            </p:txBody>
          </p:sp>
        </p:grpSp>
        <p:grpSp>
          <p:nvGrpSpPr>
            <p:cNvPr id="7" name="Group 42"/>
            <p:cNvGrpSpPr/>
            <p:nvPr/>
          </p:nvGrpSpPr>
          <p:grpSpPr>
            <a:xfrm rot="21115886">
              <a:off x="5474281" y="4997594"/>
              <a:ext cx="381607" cy="499106"/>
              <a:chOff x="6919680" y="4587410"/>
              <a:chExt cx="561975" cy="735013"/>
            </a:xfrm>
          </p:grpSpPr>
          <p:sp>
            <p:nvSpPr>
              <p:cNvPr id="41" name="Freeform 46"/>
              <p:cNvSpPr>
                <a:spLocks/>
              </p:cNvSpPr>
              <p:nvPr/>
            </p:nvSpPr>
            <p:spPr bwMode="auto">
              <a:xfrm>
                <a:off x="7133992" y="4587410"/>
                <a:ext cx="347663" cy="323850"/>
              </a:xfrm>
              <a:custGeom>
                <a:avLst/>
                <a:gdLst>
                  <a:gd name="T0" fmla="*/ 0 w 246"/>
                  <a:gd name="T1" fmla="*/ 2147483647 h 204"/>
                  <a:gd name="T2" fmla="*/ 2147483647 w 246"/>
                  <a:gd name="T3" fmla="*/ 2147483647 h 204"/>
                  <a:gd name="T4" fmla="*/ 2147483647 w 246"/>
                  <a:gd name="T5" fmla="*/ 2147483647 h 204"/>
                  <a:gd name="T6" fmla="*/ 2147483647 w 246"/>
                  <a:gd name="T7" fmla="*/ 2147483647 h 204"/>
                  <a:gd name="T8" fmla="*/ 2147483647 w 246"/>
                  <a:gd name="T9" fmla="*/ 0 h 204"/>
                  <a:gd name="T10" fmla="*/ 2147483647 w 246"/>
                  <a:gd name="T11" fmla="*/ 2147483647 h 204"/>
                  <a:gd name="T12" fmla="*/ 2147483647 w 246"/>
                  <a:gd name="T13" fmla="*/ 2147483647 h 204"/>
                  <a:gd name="T14" fmla="*/ 2147483647 w 246"/>
                  <a:gd name="T15" fmla="*/ 2147483647 h 204"/>
                  <a:gd name="T16" fmla="*/ 2147483647 w 246"/>
                  <a:gd name="T17" fmla="*/ 2147483647 h 204"/>
                  <a:gd name="T18" fmla="*/ 2147483647 w 246"/>
                  <a:gd name="T19" fmla="*/ 2147483647 h 204"/>
                  <a:gd name="T20" fmla="*/ 2147483647 w 246"/>
                  <a:gd name="T21" fmla="*/ 2147483647 h 204"/>
                  <a:gd name="T22" fmla="*/ 2147483647 w 246"/>
                  <a:gd name="T23" fmla="*/ 2147483647 h 204"/>
                  <a:gd name="T24" fmla="*/ 2147483647 w 246"/>
                  <a:gd name="T25" fmla="*/ 2147483647 h 204"/>
                  <a:gd name="T26" fmla="*/ 2147483647 w 246"/>
                  <a:gd name="T27" fmla="*/ 2147483647 h 204"/>
                  <a:gd name="T28" fmla="*/ 2147483647 w 246"/>
                  <a:gd name="T29" fmla="*/ 2147483647 h 204"/>
                  <a:gd name="T30" fmla="*/ 2147483647 w 246"/>
                  <a:gd name="T31" fmla="*/ 2147483647 h 204"/>
                  <a:gd name="T32" fmla="*/ 2147483647 w 246"/>
                  <a:gd name="T33" fmla="*/ 2147483647 h 204"/>
                  <a:gd name="T34" fmla="*/ 2147483647 w 246"/>
                  <a:gd name="T35" fmla="*/ 2147483647 h 204"/>
                  <a:gd name="T36" fmla="*/ 2147483647 w 246"/>
                  <a:gd name="T37" fmla="*/ 2147483647 h 204"/>
                  <a:gd name="T38" fmla="*/ 2147483647 w 246"/>
                  <a:gd name="T39" fmla="*/ 2147483647 h 204"/>
                  <a:gd name="T40" fmla="*/ 2147483647 w 246"/>
                  <a:gd name="T41" fmla="*/ 2147483647 h 204"/>
                  <a:gd name="T42" fmla="*/ 2147483647 w 246"/>
                  <a:gd name="T43" fmla="*/ 2147483647 h 204"/>
                  <a:gd name="T44" fmla="*/ 2147483647 w 246"/>
                  <a:gd name="T45" fmla="*/ 2147483647 h 204"/>
                  <a:gd name="T46" fmla="*/ 2147483647 w 246"/>
                  <a:gd name="T47" fmla="*/ 2147483647 h 204"/>
                  <a:gd name="T48" fmla="*/ 2147483647 w 246"/>
                  <a:gd name="T49" fmla="*/ 2147483647 h 204"/>
                  <a:gd name="T50" fmla="*/ 2147483647 w 246"/>
                  <a:gd name="T51" fmla="*/ 2147483647 h 204"/>
                  <a:gd name="T52" fmla="*/ 2147483647 w 246"/>
                  <a:gd name="T53" fmla="*/ 2147483647 h 204"/>
                  <a:gd name="T54" fmla="*/ 2147483647 w 246"/>
                  <a:gd name="T55" fmla="*/ 2147483647 h 204"/>
                  <a:gd name="T56" fmla="*/ 2147483647 w 246"/>
                  <a:gd name="T57" fmla="*/ 2147483647 h 204"/>
                  <a:gd name="T58" fmla="*/ 2147483647 w 246"/>
                  <a:gd name="T59" fmla="*/ 2147483647 h 204"/>
                  <a:gd name="T60" fmla="*/ 0 w 246"/>
                  <a:gd name="T61" fmla="*/ 2147483647 h 20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6"/>
                  <a:gd name="T94" fmla="*/ 0 h 204"/>
                  <a:gd name="T95" fmla="*/ 246 w 246"/>
                  <a:gd name="T96" fmla="*/ 204 h 20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6" h="204">
                    <a:moveTo>
                      <a:pt x="0" y="124"/>
                    </a:moveTo>
                    <a:lnTo>
                      <a:pt x="9" y="81"/>
                    </a:lnTo>
                    <a:lnTo>
                      <a:pt x="14" y="45"/>
                    </a:lnTo>
                    <a:lnTo>
                      <a:pt x="23" y="25"/>
                    </a:lnTo>
                    <a:lnTo>
                      <a:pt x="45" y="0"/>
                    </a:lnTo>
                    <a:lnTo>
                      <a:pt x="73" y="6"/>
                    </a:lnTo>
                    <a:lnTo>
                      <a:pt x="77" y="20"/>
                    </a:lnTo>
                    <a:lnTo>
                      <a:pt x="48" y="61"/>
                    </a:lnTo>
                    <a:lnTo>
                      <a:pt x="77" y="20"/>
                    </a:lnTo>
                    <a:lnTo>
                      <a:pt x="89" y="13"/>
                    </a:lnTo>
                    <a:lnTo>
                      <a:pt x="100" y="11"/>
                    </a:lnTo>
                    <a:lnTo>
                      <a:pt x="120" y="18"/>
                    </a:lnTo>
                    <a:lnTo>
                      <a:pt x="152" y="38"/>
                    </a:lnTo>
                    <a:lnTo>
                      <a:pt x="159" y="63"/>
                    </a:lnTo>
                    <a:lnTo>
                      <a:pt x="152" y="83"/>
                    </a:lnTo>
                    <a:lnTo>
                      <a:pt x="138" y="106"/>
                    </a:lnTo>
                    <a:lnTo>
                      <a:pt x="152" y="83"/>
                    </a:lnTo>
                    <a:lnTo>
                      <a:pt x="159" y="63"/>
                    </a:lnTo>
                    <a:lnTo>
                      <a:pt x="172" y="56"/>
                    </a:lnTo>
                    <a:lnTo>
                      <a:pt x="199" y="59"/>
                    </a:lnTo>
                    <a:lnTo>
                      <a:pt x="220" y="65"/>
                    </a:lnTo>
                    <a:lnTo>
                      <a:pt x="240" y="74"/>
                    </a:lnTo>
                    <a:lnTo>
                      <a:pt x="245" y="88"/>
                    </a:lnTo>
                    <a:lnTo>
                      <a:pt x="242" y="124"/>
                    </a:lnTo>
                    <a:lnTo>
                      <a:pt x="233" y="145"/>
                    </a:lnTo>
                    <a:lnTo>
                      <a:pt x="199" y="176"/>
                    </a:lnTo>
                    <a:lnTo>
                      <a:pt x="179" y="203"/>
                    </a:lnTo>
                    <a:lnTo>
                      <a:pt x="136" y="197"/>
                    </a:lnTo>
                    <a:lnTo>
                      <a:pt x="95" y="179"/>
                    </a:lnTo>
                    <a:lnTo>
                      <a:pt x="48" y="156"/>
                    </a:lnTo>
                    <a:lnTo>
                      <a:pt x="0" y="124"/>
                    </a:lnTo>
                  </a:path>
                </a:pathLst>
              </a:custGeom>
              <a:noFill/>
              <a:ln w="25400" cap="rnd" cmpd="sng">
                <a:solidFill>
                  <a:schemeClr val="bg1">
                    <a:lumMod val="50000"/>
                  </a:schemeClr>
                </a:solidFill>
                <a:prstDash val="solid"/>
                <a:round/>
                <a:headEnd/>
                <a:tailEnd/>
              </a:ln>
            </p:spPr>
            <p:txBody>
              <a:bodyPr/>
              <a:lstStyle/>
              <a:p>
                <a:pPr fontAlgn="base">
                  <a:spcBef>
                    <a:spcPct val="0"/>
                  </a:spcBef>
                  <a:spcAft>
                    <a:spcPct val="0"/>
                  </a:spcAft>
                </a:pPr>
                <a:endParaRPr lang="el-GR" sz="2400">
                  <a:solidFill>
                    <a:srgbClr val="005078"/>
                  </a:solidFill>
                  <a:latin typeface="Georgia" pitchFamily="18" charset="0"/>
                </a:endParaRPr>
              </a:p>
            </p:txBody>
          </p:sp>
          <p:sp>
            <p:nvSpPr>
              <p:cNvPr id="42" name="Freeform 47"/>
              <p:cNvSpPr>
                <a:spLocks/>
              </p:cNvSpPr>
              <p:nvPr/>
            </p:nvSpPr>
            <p:spPr bwMode="auto">
              <a:xfrm>
                <a:off x="6919680" y="4784260"/>
                <a:ext cx="468312" cy="538163"/>
              </a:xfrm>
              <a:custGeom>
                <a:avLst/>
                <a:gdLst>
                  <a:gd name="T0" fmla="*/ 2147483647 w 332"/>
                  <a:gd name="T1" fmla="*/ 2147483647 h 339"/>
                  <a:gd name="T2" fmla="*/ 2147483647 w 332"/>
                  <a:gd name="T3" fmla="*/ 2147483647 h 339"/>
                  <a:gd name="T4" fmla="*/ 2147483647 w 332"/>
                  <a:gd name="T5" fmla="*/ 2147483647 h 339"/>
                  <a:gd name="T6" fmla="*/ 2147483647 w 332"/>
                  <a:gd name="T7" fmla="*/ 2147483647 h 339"/>
                  <a:gd name="T8" fmla="*/ 2147483647 w 332"/>
                  <a:gd name="T9" fmla="*/ 0 h 339"/>
                  <a:gd name="T10" fmla="*/ 2147483647 w 332"/>
                  <a:gd name="T11" fmla="*/ 2147483647 h 339"/>
                  <a:gd name="T12" fmla="*/ 2147483647 w 332"/>
                  <a:gd name="T13" fmla="*/ 2147483647 h 339"/>
                  <a:gd name="T14" fmla="*/ 2147483647 w 332"/>
                  <a:gd name="T15" fmla="*/ 2147483647 h 339"/>
                  <a:gd name="T16" fmla="*/ 2147483647 w 332"/>
                  <a:gd name="T17" fmla="*/ 2147483647 h 339"/>
                  <a:gd name="T18" fmla="*/ 0 w 332"/>
                  <a:gd name="T19" fmla="*/ 2147483647 h 339"/>
                  <a:gd name="T20" fmla="*/ 2147483647 w 332"/>
                  <a:gd name="T21" fmla="*/ 2147483647 h 339"/>
                  <a:gd name="T22" fmla="*/ 2147483647 w 332"/>
                  <a:gd name="T23" fmla="*/ 2147483647 h 339"/>
                  <a:gd name="T24" fmla="*/ 2147483647 w 332"/>
                  <a:gd name="T25" fmla="*/ 2147483647 h 339"/>
                  <a:gd name="T26" fmla="*/ 2147483647 w 332"/>
                  <a:gd name="T27" fmla="*/ 2147483647 h 339"/>
                  <a:gd name="T28" fmla="*/ 2147483647 w 332"/>
                  <a:gd name="T29" fmla="*/ 2147483647 h 339"/>
                  <a:gd name="T30" fmla="*/ 2147483647 w 332"/>
                  <a:gd name="T31" fmla="*/ 2147483647 h 339"/>
                  <a:gd name="T32" fmla="*/ 2147483647 w 332"/>
                  <a:gd name="T33" fmla="*/ 2147483647 h 339"/>
                  <a:gd name="T34" fmla="*/ 2147483647 w 332"/>
                  <a:gd name="T35" fmla="*/ 2147483647 h 339"/>
                  <a:gd name="T36" fmla="*/ 2147483647 w 332"/>
                  <a:gd name="T37" fmla="*/ 2147483647 h 339"/>
                  <a:gd name="T38" fmla="*/ 2147483647 w 332"/>
                  <a:gd name="T39" fmla="*/ 2147483647 h 339"/>
                  <a:gd name="T40" fmla="*/ 2147483647 w 332"/>
                  <a:gd name="T41" fmla="*/ 2147483647 h 339"/>
                  <a:gd name="T42" fmla="*/ 2147483647 w 332"/>
                  <a:gd name="T43" fmla="*/ 2147483647 h 339"/>
                  <a:gd name="T44" fmla="*/ 2147483647 w 332"/>
                  <a:gd name="T45" fmla="*/ 2147483647 h 339"/>
                  <a:gd name="T46" fmla="*/ 2147483647 w 332"/>
                  <a:gd name="T47" fmla="*/ 2147483647 h 339"/>
                  <a:gd name="T48" fmla="*/ 2147483647 w 332"/>
                  <a:gd name="T49" fmla="*/ 2147483647 h 339"/>
                  <a:gd name="T50" fmla="*/ 2147483647 w 332"/>
                  <a:gd name="T51" fmla="*/ 2147483647 h 339"/>
                  <a:gd name="T52" fmla="*/ 2147483647 w 332"/>
                  <a:gd name="T53" fmla="*/ 2147483647 h 339"/>
                  <a:gd name="T54" fmla="*/ 2147483647 w 332"/>
                  <a:gd name="T55" fmla="*/ 2147483647 h 339"/>
                  <a:gd name="T56" fmla="*/ 2147483647 w 332"/>
                  <a:gd name="T57" fmla="*/ 2147483647 h 339"/>
                  <a:gd name="T58" fmla="*/ 2147483647 w 332"/>
                  <a:gd name="T59" fmla="*/ 2147483647 h 339"/>
                  <a:gd name="T60" fmla="*/ 2147483647 w 332"/>
                  <a:gd name="T61" fmla="*/ 2147483647 h 339"/>
                  <a:gd name="T62" fmla="*/ 2147483647 w 332"/>
                  <a:gd name="T63" fmla="*/ 2147483647 h 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2"/>
                  <a:gd name="T97" fmla="*/ 0 h 339"/>
                  <a:gd name="T98" fmla="*/ 332 w 332"/>
                  <a:gd name="T99" fmla="*/ 339 h 3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2" h="339">
                    <a:moveTo>
                      <a:pt x="331" y="79"/>
                    </a:moveTo>
                    <a:lnTo>
                      <a:pt x="288" y="73"/>
                    </a:lnTo>
                    <a:lnTo>
                      <a:pt x="247" y="55"/>
                    </a:lnTo>
                    <a:lnTo>
                      <a:pt x="200" y="32"/>
                    </a:lnTo>
                    <a:lnTo>
                      <a:pt x="152" y="0"/>
                    </a:lnTo>
                    <a:lnTo>
                      <a:pt x="132" y="50"/>
                    </a:lnTo>
                    <a:lnTo>
                      <a:pt x="75" y="122"/>
                    </a:lnTo>
                    <a:lnTo>
                      <a:pt x="34" y="199"/>
                    </a:lnTo>
                    <a:lnTo>
                      <a:pt x="5" y="233"/>
                    </a:lnTo>
                    <a:lnTo>
                      <a:pt x="0" y="265"/>
                    </a:lnTo>
                    <a:lnTo>
                      <a:pt x="7" y="274"/>
                    </a:lnTo>
                    <a:lnTo>
                      <a:pt x="32" y="270"/>
                    </a:lnTo>
                    <a:lnTo>
                      <a:pt x="57" y="256"/>
                    </a:lnTo>
                    <a:lnTo>
                      <a:pt x="91" y="213"/>
                    </a:lnTo>
                    <a:lnTo>
                      <a:pt x="197" y="127"/>
                    </a:lnTo>
                    <a:lnTo>
                      <a:pt x="202" y="136"/>
                    </a:lnTo>
                    <a:lnTo>
                      <a:pt x="207" y="154"/>
                    </a:lnTo>
                    <a:lnTo>
                      <a:pt x="202" y="179"/>
                    </a:lnTo>
                    <a:lnTo>
                      <a:pt x="188" y="209"/>
                    </a:lnTo>
                    <a:lnTo>
                      <a:pt x="161" y="256"/>
                    </a:lnTo>
                    <a:lnTo>
                      <a:pt x="136" y="283"/>
                    </a:lnTo>
                    <a:lnTo>
                      <a:pt x="121" y="310"/>
                    </a:lnTo>
                    <a:lnTo>
                      <a:pt x="125" y="331"/>
                    </a:lnTo>
                    <a:lnTo>
                      <a:pt x="136" y="338"/>
                    </a:lnTo>
                    <a:lnTo>
                      <a:pt x="161" y="333"/>
                    </a:lnTo>
                    <a:lnTo>
                      <a:pt x="207" y="301"/>
                    </a:lnTo>
                    <a:lnTo>
                      <a:pt x="245" y="270"/>
                    </a:lnTo>
                    <a:lnTo>
                      <a:pt x="259" y="252"/>
                    </a:lnTo>
                    <a:lnTo>
                      <a:pt x="277" y="211"/>
                    </a:lnTo>
                    <a:lnTo>
                      <a:pt x="288" y="156"/>
                    </a:lnTo>
                    <a:lnTo>
                      <a:pt x="304" y="122"/>
                    </a:lnTo>
                    <a:lnTo>
                      <a:pt x="331" y="79"/>
                    </a:lnTo>
                  </a:path>
                </a:pathLst>
              </a:custGeom>
              <a:noFill/>
              <a:ln w="25400" cap="rnd" cmpd="sng">
                <a:solidFill>
                  <a:schemeClr val="bg1">
                    <a:lumMod val="50000"/>
                  </a:schemeClr>
                </a:solidFill>
                <a:prstDash val="solid"/>
                <a:round/>
                <a:headEnd/>
                <a:tailEnd/>
              </a:ln>
            </p:spPr>
            <p:txBody>
              <a:bodyPr/>
              <a:lstStyle/>
              <a:p>
                <a:pPr fontAlgn="base">
                  <a:spcBef>
                    <a:spcPct val="0"/>
                  </a:spcBef>
                  <a:spcAft>
                    <a:spcPct val="0"/>
                  </a:spcAft>
                </a:pPr>
                <a:endParaRPr lang="el-GR" sz="2400">
                  <a:solidFill>
                    <a:srgbClr val="005078"/>
                  </a:solidFill>
                  <a:latin typeface="Georgia" pitchFamily="18" charset="0"/>
                </a:endParaRPr>
              </a:p>
            </p:txBody>
          </p:sp>
        </p:grpSp>
      </p:grpSp>
      <p:cxnSp>
        <p:nvCxnSpPr>
          <p:cNvPr id="30" name="Straight Connector 29"/>
          <p:cNvCxnSpPr>
            <a:endCxn id="139272" idx="11"/>
          </p:cNvCxnSpPr>
          <p:nvPr/>
        </p:nvCxnSpPr>
        <p:spPr>
          <a:xfrm flipV="1">
            <a:off x="5613115" y="1889270"/>
            <a:ext cx="2926616" cy="360771"/>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054960" y="1387012"/>
            <a:ext cx="697627" cy="400110"/>
          </a:xfrm>
          <a:prstGeom prst="rect">
            <a:avLst/>
          </a:prstGeom>
          <a:noFill/>
        </p:spPr>
        <p:txBody>
          <a:bodyPr wrap="none" rtlCol="0">
            <a:spAutoFit/>
          </a:bodyPr>
          <a:lstStyle/>
          <a:p>
            <a:pPr fontAlgn="base">
              <a:spcBef>
                <a:spcPct val="0"/>
              </a:spcBef>
              <a:spcAft>
                <a:spcPct val="0"/>
              </a:spcAft>
            </a:pPr>
            <a:r>
              <a:rPr lang="en-US" sz="2000" dirty="0">
                <a:solidFill>
                  <a:srgbClr val="005078"/>
                </a:solidFill>
                <a:latin typeface="Georgia" pitchFamily="18" charset="0"/>
              </a:rPr>
              <a:t>SNA</a:t>
            </a:r>
            <a:endParaRPr lang="el-GR" sz="2000" dirty="0">
              <a:solidFill>
                <a:srgbClr val="005078"/>
              </a:solidFill>
              <a:latin typeface="Georgia" pitchFamily="18" charset="0"/>
            </a:endParaRPr>
          </a:p>
        </p:txBody>
      </p:sp>
      <p:sp>
        <p:nvSpPr>
          <p:cNvPr id="34" name="TextBox 33"/>
          <p:cNvSpPr txBox="1"/>
          <p:nvPr/>
        </p:nvSpPr>
        <p:spPr>
          <a:xfrm>
            <a:off x="1014759" y="406217"/>
            <a:ext cx="3736472" cy="1569660"/>
          </a:xfrm>
          <a:prstGeom prst="rect">
            <a:avLst/>
          </a:prstGeom>
          <a:noFill/>
        </p:spPr>
        <p:txBody>
          <a:bodyPr wrap="none" rtlCol="0">
            <a:spAutoFit/>
          </a:bodyPr>
          <a:lstStyle/>
          <a:p>
            <a:pPr fontAlgn="base">
              <a:spcBef>
                <a:spcPct val="0"/>
              </a:spcBef>
              <a:spcAft>
                <a:spcPct val="0"/>
              </a:spcAft>
            </a:pPr>
            <a:r>
              <a:rPr lang="en-US" sz="2400" dirty="0">
                <a:solidFill>
                  <a:srgbClr val="005078"/>
                </a:solidFill>
              </a:rPr>
              <a:t>Steiner Analysis</a:t>
            </a:r>
          </a:p>
          <a:p>
            <a:pPr fontAlgn="base">
              <a:spcBef>
                <a:spcPct val="0"/>
              </a:spcBef>
              <a:spcAft>
                <a:spcPct val="0"/>
              </a:spcAft>
            </a:pPr>
            <a:r>
              <a:rPr lang="el-GR" sz="2400" dirty="0">
                <a:solidFill>
                  <a:srgbClr val="005078"/>
                </a:solidFill>
              </a:rPr>
              <a:t>Θέση της άνω γνάθου</a:t>
            </a:r>
          </a:p>
          <a:p>
            <a:pPr fontAlgn="base">
              <a:spcBef>
                <a:spcPct val="0"/>
              </a:spcBef>
              <a:spcAft>
                <a:spcPct val="0"/>
              </a:spcAft>
            </a:pPr>
            <a:r>
              <a:rPr lang="el-GR" sz="2400" dirty="0">
                <a:solidFill>
                  <a:srgbClr val="005078"/>
                </a:solidFill>
              </a:rPr>
              <a:t>στο </a:t>
            </a:r>
            <a:r>
              <a:rPr lang="el-GR" sz="2400" dirty="0" err="1">
                <a:solidFill>
                  <a:srgbClr val="005078"/>
                </a:solidFill>
              </a:rPr>
              <a:t>προσθιοπίσθιο</a:t>
            </a:r>
            <a:r>
              <a:rPr lang="el-GR" sz="2400" dirty="0">
                <a:solidFill>
                  <a:srgbClr val="005078"/>
                </a:solidFill>
              </a:rPr>
              <a:t> επίπεδο</a:t>
            </a:r>
          </a:p>
          <a:p>
            <a:pPr fontAlgn="base">
              <a:spcBef>
                <a:spcPct val="0"/>
              </a:spcBef>
              <a:spcAft>
                <a:spcPct val="0"/>
              </a:spcAft>
            </a:pPr>
            <a:r>
              <a:rPr lang="el-GR" sz="2400" dirty="0">
                <a:solidFill>
                  <a:srgbClr val="005078"/>
                </a:solidFill>
              </a:rPr>
              <a:t> </a:t>
            </a:r>
          </a:p>
        </p:txBody>
      </p:sp>
      <p:sp>
        <p:nvSpPr>
          <p:cNvPr id="37" name="Oval 36"/>
          <p:cNvSpPr/>
          <p:nvPr/>
        </p:nvSpPr>
        <p:spPr>
          <a:xfrm>
            <a:off x="8489878" y="3965824"/>
            <a:ext cx="102742" cy="1027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l-GR" sz="2400">
              <a:solidFill>
                <a:srgbClr val="FFFFFF"/>
              </a:solidFill>
              <a:latin typeface="Georgia"/>
            </a:endParaRPr>
          </a:p>
        </p:txBody>
      </p:sp>
      <p:cxnSp>
        <p:nvCxnSpPr>
          <p:cNvPr id="49" name="Straight Connector 48"/>
          <p:cNvCxnSpPr>
            <a:stCxn id="139272" idx="11"/>
            <a:endCxn id="37" idx="0"/>
          </p:cNvCxnSpPr>
          <p:nvPr/>
        </p:nvCxnSpPr>
        <p:spPr>
          <a:xfrm>
            <a:off x="8539731" y="1889270"/>
            <a:ext cx="1518" cy="2076555"/>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50" name="Pie 49"/>
          <p:cNvSpPr/>
          <p:nvPr/>
        </p:nvSpPr>
        <p:spPr>
          <a:xfrm>
            <a:off x="8001000" y="1348740"/>
            <a:ext cx="1074420" cy="1074420"/>
          </a:xfrm>
          <a:prstGeom prst="pie">
            <a:avLst>
              <a:gd name="adj1" fmla="val 5400000"/>
              <a:gd name="adj2" fmla="val 10353367"/>
            </a:avLst>
          </a:prstGeom>
          <a:solidFill>
            <a:srgbClr val="FF6600">
              <a:alpha val="50196"/>
            </a:srgb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l-GR" sz="2400">
              <a:solidFill>
                <a:srgbClr val="005078"/>
              </a:solidFill>
              <a:latin typeface="Georgia"/>
            </a:endParaRPr>
          </a:p>
        </p:txBody>
      </p:sp>
      <p:cxnSp>
        <p:nvCxnSpPr>
          <p:cNvPr id="45" name="Straight Arrow Connector 44"/>
          <p:cNvCxnSpPr/>
          <p:nvPr/>
        </p:nvCxnSpPr>
        <p:spPr>
          <a:xfrm flipH="1">
            <a:off x="8284395" y="1613043"/>
            <a:ext cx="801384" cy="544530"/>
          </a:xfrm>
          <a:prstGeom prst="straightConnector1">
            <a:avLst/>
          </a:prstGeom>
          <a:ln w="28575">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8253574" y="1469204"/>
            <a:ext cx="381836" cy="400110"/>
          </a:xfrm>
          <a:prstGeom prst="rect">
            <a:avLst/>
          </a:prstGeom>
          <a:noFill/>
        </p:spPr>
        <p:txBody>
          <a:bodyPr wrap="none" rtlCol="0">
            <a:spAutoFit/>
          </a:bodyPr>
          <a:lstStyle/>
          <a:p>
            <a:pPr fontAlgn="base">
              <a:spcBef>
                <a:spcPct val="0"/>
              </a:spcBef>
              <a:spcAft>
                <a:spcPct val="0"/>
              </a:spcAft>
            </a:pPr>
            <a:r>
              <a:rPr lang="en-US" sz="2000" dirty="0">
                <a:solidFill>
                  <a:srgbClr val="005078"/>
                </a:solidFill>
                <a:latin typeface="Georgia" pitchFamily="18" charset="0"/>
              </a:rPr>
              <a:t>N</a:t>
            </a:r>
            <a:endParaRPr lang="el-GR" sz="2000" dirty="0">
              <a:solidFill>
                <a:srgbClr val="005078"/>
              </a:solidFill>
              <a:latin typeface="Georgia" pitchFamily="18" charset="0"/>
            </a:endParaRPr>
          </a:p>
        </p:txBody>
      </p:sp>
      <p:sp>
        <p:nvSpPr>
          <p:cNvPr id="59" name="TextBox 58"/>
          <p:cNvSpPr txBox="1"/>
          <p:nvPr/>
        </p:nvSpPr>
        <p:spPr>
          <a:xfrm>
            <a:off x="5457292" y="1816813"/>
            <a:ext cx="328936" cy="400110"/>
          </a:xfrm>
          <a:prstGeom prst="rect">
            <a:avLst/>
          </a:prstGeom>
          <a:noFill/>
        </p:spPr>
        <p:txBody>
          <a:bodyPr wrap="none" rtlCol="0">
            <a:spAutoFit/>
          </a:bodyPr>
          <a:lstStyle/>
          <a:p>
            <a:pPr fontAlgn="base">
              <a:spcBef>
                <a:spcPct val="0"/>
              </a:spcBef>
              <a:spcAft>
                <a:spcPct val="0"/>
              </a:spcAft>
            </a:pPr>
            <a:r>
              <a:rPr lang="en-US" sz="2000" dirty="0">
                <a:solidFill>
                  <a:srgbClr val="005078"/>
                </a:solidFill>
                <a:latin typeface="Georgia" pitchFamily="18" charset="0"/>
              </a:rPr>
              <a:t>S</a:t>
            </a:r>
            <a:endParaRPr lang="el-GR" sz="2000" dirty="0">
              <a:solidFill>
                <a:srgbClr val="005078"/>
              </a:solidFill>
              <a:latin typeface="Georgia" pitchFamily="18" charset="0"/>
            </a:endParaRPr>
          </a:p>
        </p:txBody>
      </p:sp>
      <p:sp>
        <p:nvSpPr>
          <p:cNvPr id="62" name="TextBox 61"/>
          <p:cNvSpPr txBox="1"/>
          <p:nvPr/>
        </p:nvSpPr>
        <p:spPr>
          <a:xfrm>
            <a:off x="8643994" y="3801439"/>
            <a:ext cx="356188" cy="400110"/>
          </a:xfrm>
          <a:prstGeom prst="rect">
            <a:avLst/>
          </a:prstGeom>
          <a:noFill/>
        </p:spPr>
        <p:txBody>
          <a:bodyPr wrap="none" rtlCol="0">
            <a:spAutoFit/>
          </a:bodyPr>
          <a:lstStyle/>
          <a:p>
            <a:pPr fontAlgn="base">
              <a:spcBef>
                <a:spcPct val="0"/>
              </a:spcBef>
              <a:spcAft>
                <a:spcPct val="0"/>
              </a:spcAft>
            </a:pPr>
            <a:r>
              <a:rPr lang="en-US" sz="2000" dirty="0">
                <a:solidFill>
                  <a:srgbClr val="005078"/>
                </a:solidFill>
                <a:latin typeface="Georgia" pitchFamily="18" charset="0"/>
              </a:rPr>
              <a:t>A</a:t>
            </a:r>
            <a:endParaRPr lang="el-GR" sz="2000" dirty="0">
              <a:solidFill>
                <a:srgbClr val="005078"/>
              </a:solidFill>
              <a:latin typeface="Georgia" pitchFamily="18" charset="0"/>
            </a:endParaRPr>
          </a:p>
        </p:txBody>
      </p:sp>
      <p:sp>
        <p:nvSpPr>
          <p:cNvPr id="44" name="Rectangle 43"/>
          <p:cNvSpPr/>
          <p:nvPr/>
        </p:nvSpPr>
        <p:spPr>
          <a:xfrm>
            <a:off x="1014759" y="2422458"/>
            <a:ext cx="3190501" cy="2923877"/>
          </a:xfrm>
          <a:prstGeom prst="rect">
            <a:avLst/>
          </a:prstGeom>
        </p:spPr>
        <p:txBody>
          <a:bodyPr wrap="square">
            <a:spAutoFit/>
          </a:bodyPr>
          <a:lstStyle/>
          <a:p>
            <a:r>
              <a:rPr lang="en-US" sz="2000" dirty="0">
                <a:solidFill>
                  <a:prstClr val="black"/>
                </a:solidFill>
              </a:rPr>
              <a:t/>
            </a:r>
            <a:br>
              <a:rPr lang="en-US" sz="2000" dirty="0">
                <a:solidFill>
                  <a:prstClr val="black"/>
                </a:solidFill>
              </a:rPr>
            </a:br>
            <a:r>
              <a:rPr lang="el-GR" sz="2000" dirty="0">
                <a:solidFill>
                  <a:prstClr val="black"/>
                </a:solidFill>
              </a:rPr>
              <a:t>Γωνία </a:t>
            </a:r>
            <a:r>
              <a:rPr lang="en-US" sz="2000" dirty="0">
                <a:solidFill>
                  <a:srgbClr val="254061"/>
                </a:solidFill>
              </a:rPr>
              <a:t>SNA</a:t>
            </a:r>
          </a:p>
          <a:p>
            <a:r>
              <a:rPr lang="el-GR" dirty="0">
                <a:solidFill>
                  <a:prstClr val="black">
                    <a:lumMod val="95000"/>
                    <a:lumOff val="5000"/>
                  </a:prstClr>
                </a:solidFill>
              </a:rPr>
              <a:t>Μέση τιμή</a:t>
            </a:r>
            <a:r>
              <a:rPr lang="en-US" dirty="0">
                <a:solidFill>
                  <a:prstClr val="black">
                    <a:lumMod val="95000"/>
                    <a:lumOff val="5000"/>
                  </a:prstClr>
                </a:solidFill>
              </a:rPr>
              <a:t>:</a:t>
            </a:r>
            <a:r>
              <a:rPr lang="el-GR" dirty="0">
                <a:solidFill>
                  <a:prstClr val="black">
                    <a:lumMod val="95000"/>
                    <a:lumOff val="5000"/>
                  </a:prstClr>
                </a:solidFill>
              </a:rPr>
              <a:t> </a:t>
            </a:r>
            <a:r>
              <a:rPr lang="en-US" dirty="0">
                <a:solidFill>
                  <a:prstClr val="black">
                    <a:lumMod val="95000"/>
                    <a:lumOff val="5000"/>
                  </a:prstClr>
                </a:solidFill>
              </a:rPr>
              <a:t>82</a:t>
            </a:r>
            <a:r>
              <a:rPr lang="en-US" dirty="0">
                <a:solidFill>
                  <a:prstClr val="black">
                    <a:lumMod val="95000"/>
                    <a:lumOff val="5000"/>
                  </a:prstClr>
                </a:solidFill>
                <a:cs typeface="Times New Roman" pitchFamily="18" charset="0"/>
              </a:rPr>
              <a:t>°</a:t>
            </a:r>
            <a:endParaRPr lang="el-GR" dirty="0">
              <a:solidFill>
                <a:prstClr val="black">
                  <a:lumMod val="95000"/>
                  <a:lumOff val="5000"/>
                </a:prstClr>
              </a:solidFill>
              <a:cs typeface="Times New Roman" pitchFamily="18" charset="0"/>
            </a:endParaRPr>
          </a:p>
          <a:p>
            <a:endParaRPr lang="en-US" dirty="0">
              <a:solidFill>
                <a:prstClr val="black">
                  <a:lumMod val="95000"/>
                  <a:lumOff val="5000"/>
                </a:prstClr>
              </a:solidFill>
              <a:cs typeface="Times New Roman" pitchFamily="18" charset="0"/>
            </a:endParaRPr>
          </a:p>
          <a:p>
            <a:pPr marL="285750" indent="-285750">
              <a:buClr>
                <a:schemeClr val="accent2">
                  <a:lumMod val="75000"/>
                </a:schemeClr>
              </a:buClr>
              <a:buFont typeface="Wingdings" pitchFamily="2" charset="2"/>
              <a:buChar char="§"/>
            </a:pPr>
            <a:r>
              <a:rPr lang="el-GR" dirty="0">
                <a:solidFill>
                  <a:prstClr val="black">
                    <a:lumMod val="95000"/>
                    <a:lumOff val="5000"/>
                  </a:prstClr>
                </a:solidFill>
                <a:cs typeface="Times New Roman" pitchFamily="18" charset="0"/>
              </a:rPr>
              <a:t>Μεγαλύτερη τιμή υποδεικνύει πιο πρόσθια θέση της άνω γνάθου ενώ</a:t>
            </a:r>
          </a:p>
          <a:p>
            <a:pPr marL="285750" indent="-285750">
              <a:buClr>
                <a:schemeClr val="accent2">
                  <a:lumMod val="75000"/>
                </a:schemeClr>
              </a:buClr>
              <a:buFont typeface="Wingdings" pitchFamily="2" charset="2"/>
              <a:buChar char="§"/>
            </a:pPr>
            <a:r>
              <a:rPr lang="el-GR" dirty="0">
                <a:solidFill>
                  <a:prstClr val="black">
                    <a:lumMod val="95000"/>
                    <a:lumOff val="5000"/>
                  </a:prstClr>
                </a:solidFill>
                <a:cs typeface="Times New Roman" pitchFamily="18" charset="0"/>
              </a:rPr>
              <a:t>Μειωμένη τιμή υποδεικνύει πιο οπίσθια θέση της άνω γνάθου</a:t>
            </a:r>
            <a:endParaRPr lang="en-US" dirty="0">
              <a:solidFill>
                <a:prstClr val="black">
                  <a:lumMod val="95000"/>
                  <a:lumOff val="5000"/>
                </a:prstClr>
              </a:solidFill>
            </a:endParaRPr>
          </a:p>
        </p:txBody>
      </p:sp>
    </p:spTree>
    <p:extLst>
      <p:ext uri="{BB962C8B-B14F-4D97-AF65-F5344CB8AC3E}">
        <p14:creationId xmlns="" xmlns:p14="http://schemas.microsoft.com/office/powerpoint/2010/main" val="24758730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Freeform 16"/>
          <p:cNvSpPr>
            <a:spLocks/>
          </p:cNvSpPr>
          <p:nvPr/>
        </p:nvSpPr>
        <p:spPr bwMode="auto">
          <a:xfrm rot="21326996">
            <a:off x="4612369" y="1577524"/>
            <a:ext cx="3650744" cy="1939375"/>
          </a:xfrm>
          <a:custGeom>
            <a:avLst/>
            <a:gdLst>
              <a:gd name="T0" fmla="*/ 1361 w 1361"/>
              <a:gd name="T1" fmla="*/ 68 h 723"/>
              <a:gd name="T2" fmla="*/ 1315 w 1361"/>
              <a:gd name="T3" fmla="*/ 44 h 723"/>
              <a:gd name="T4" fmla="*/ 1251 w 1361"/>
              <a:gd name="T5" fmla="*/ 23 h 723"/>
              <a:gd name="T6" fmla="*/ 1174 w 1361"/>
              <a:gd name="T7" fmla="*/ 6 h 723"/>
              <a:gd name="T8" fmla="*/ 1121 w 1361"/>
              <a:gd name="T9" fmla="*/ 1 h 723"/>
              <a:gd name="T10" fmla="*/ 1049 w 1361"/>
              <a:gd name="T11" fmla="*/ 8 h 723"/>
              <a:gd name="T12" fmla="*/ 951 w 1361"/>
              <a:gd name="T13" fmla="*/ 47 h 723"/>
              <a:gd name="T14" fmla="*/ 879 w 1361"/>
              <a:gd name="T15" fmla="*/ 78 h 723"/>
              <a:gd name="T16" fmla="*/ 792 w 1361"/>
              <a:gd name="T17" fmla="*/ 100 h 723"/>
              <a:gd name="T18" fmla="*/ 660 w 1361"/>
              <a:gd name="T19" fmla="*/ 131 h 723"/>
              <a:gd name="T20" fmla="*/ 540 w 1361"/>
              <a:gd name="T21" fmla="*/ 155 h 723"/>
              <a:gd name="T22" fmla="*/ 471 w 1361"/>
              <a:gd name="T23" fmla="*/ 164 h 723"/>
              <a:gd name="T24" fmla="*/ 442 w 1361"/>
              <a:gd name="T25" fmla="*/ 179 h 723"/>
              <a:gd name="T26" fmla="*/ 437 w 1361"/>
              <a:gd name="T27" fmla="*/ 210 h 723"/>
              <a:gd name="T28" fmla="*/ 430 w 1361"/>
              <a:gd name="T29" fmla="*/ 244 h 723"/>
              <a:gd name="T30" fmla="*/ 408 w 1361"/>
              <a:gd name="T31" fmla="*/ 265 h 723"/>
              <a:gd name="T32" fmla="*/ 377 w 1361"/>
              <a:gd name="T33" fmla="*/ 282 h 723"/>
              <a:gd name="T34" fmla="*/ 355 w 1361"/>
              <a:gd name="T35" fmla="*/ 275 h 723"/>
              <a:gd name="T36" fmla="*/ 346 w 1361"/>
              <a:gd name="T37" fmla="*/ 256 h 723"/>
              <a:gd name="T38" fmla="*/ 339 w 1361"/>
              <a:gd name="T39" fmla="*/ 224 h 723"/>
              <a:gd name="T40" fmla="*/ 341 w 1361"/>
              <a:gd name="T41" fmla="*/ 186 h 723"/>
              <a:gd name="T42" fmla="*/ 331 w 1361"/>
              <a:gd name="T43" fmla="*/ 167 h 723"/>
              <a:gd name="T44" fmla="*/ 310 w 1361"/>
              <a:gd name="T45" fmla="*/ 164 h 723"/>
              <a:gd name="T46" fmla="*/ 293 w 1361"/>
              <a:gd name="T47" fmla="*/ 184 h 723"/>
              <a:gd name="T48" fmla="*/ 264 w 1361"/>
              <a:gd name="T49" fmla="*/ 241 h 723"/>
              <a:gd name="T50" fmla="*/ 226 w 1361"/>
              <a:gd name="T51" fmla="*/ 318 h 723"/>
              <a:gd name="T52" fmla="*/ 175 w 1361"/>
              <a:gd name="T53" fmla="*/ 388 h 723"/>
              <a:gd name="T54" fmla="*/ 132 w 1361"/>
              <a:gd name="T55" fmla="*/ 469 h 723"/>
              <a:gd name="T56" fmla="*/ 72 w 1361"/>
              <a:gd name="T57" fmla="*/ 563 h 723"/>
              <a:gd name="T58" fmla="*/ 27 w 1361"/>
              <a:gd name="T59" fmla="*/ 640 h 723"/>
              <a:gd name="T60" fmla="*/ 5 w 1361"/>
              <a:gd name="T61" fmla="*/ 671 h 723"/>
              <a:gd name="T62" fmla="*/ 5 w 1361"/>
              <a:gd name="T63" fmla="*/ 716 h 723"/>
              <a:gd name="T64" fmla="*/ 36 w 1361"/>
              <a:gd name="T65" fmla="*/ 716 h 723"/>
              <a:gd name="T66" fmla="*/ 115 w 1361"/>
              <a:gd name="T67" fmla="*/ 671 h 723"/>
              <a:gd name="T68" fmla="*/ 190 w 1361"/>
              <a:gd name="T69" fmla="*/ 613 h 723"/>
              <a:gd name="T70" fmla="*/ 293 w 1361"/>
              <a:gd name="T71" fmla="*/ 548 h 723"/>
              <a:gd name="T72" fmla="*/ 408 w 1361"/>
              <a:gd name="T73" fmla="*/ 493 h 723"/>
              <a:gd name="T74" fmla="*/ 547 w 1361"/>
              <a:gd name="T75" fmla="*/ 431 h 723"/>
              <a:gd name="T76" fmla="*/ 636 w 1361"/>
              <a:gd name="T77" fmla="*/ 376 h 723"/>
              <a:gd name="T78" fmla="*/ 679 w 1361"/>
              <a:gd name="T79" fmla="*/ 301 h 723"/>
              <a:gd name="T80" fmla="*/ 694 w 1361"/>
              <a:gd name="T81" fmla="*/ 208 h 723"/>
              <a:gd name="T82" fmla="*/ 691 w 1361"/>
              <a:gd name="T83" fmla="*/ 164 h 723"/>
              <a:gd name="T84" fmla="*/ 687 w 1361"/>
              <a:gd name="T85" fmla="*/ 145 h 723"/>
              <a:gd name="T86" fmla="*/ 672 w 1361"/>
              <a:gd name="T87" fmla="*/ 92 h 723"/>
              <a:gd name="T88" fmla="*/ 651 w 1361"/>
              <a:gd name="T89" fmla="*/ 59 h 7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61"/>
              <a:gd name="T136" fmla="*/ 0 h 723"/>
              <a:gd name="T137" fmla="*/ 1361 w 1361"/>
              <a:gd name="T138" fmla="*/ 723 h 7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61" h="723">
                <a:moveTo>
                  <a:pt x="1361" y="68"/>
                </a:moveTo>
                <a:cubicBezTo>
                  <a:pt x="1347" y="59"/>
                  <a:pt x="1333" y="51"/>
                  <a:pt x="1315" y="44"/>
                </a:cubicBezTo>
                <a:cubicBezTo>
                  <a:pt x="1297" y="37"/>
                  <a:pt x="1274" y="29"/>
                  <a:pt x="1251" y="23"/>
                </a:cubicBezTo>
                <a:cubicBezTo>
                  <a:pt x="1228" y="17"/>
                  <a:pt x="1196" y="10"/>
                  <a:pt x="1174" y="6"/>
                </a:cubicBezTo>
                <a:cubicBezTo>
                  <a:pt x="1152" y="2"/>
                  <a:pt x="1142" y="1"/>
                  <a:pt x="1121" y="1"/>
                </a:cubicBezTo>
                <a:cubicBezTo>
                  <a:pt x="1100" y="1"/>
                  <a:pt x="1077" y="0"/>
                  <a:pt x="1049" y="8"/>
                </a:cubicBezTo>
                <a:cubicBezTo>
                  <a:pt x="1021" y="16"/>
                  <a:pt x="979" y="35"/>
                  <a:pt x="951" y="47"/>
                </a:cubicBezTo>
                <a:cubicBezTo>
                  <a:pt x="923" y="59"/>
                  <a:pt x="905" y="69"/>
                  <a:pt x="879" y="78"/>
                </a:cubicBezTo>
                <a:cubicBezTo>
                  <a:pt x="853" y="87"/>
                  <a:pt x="828" y="91"/>
                  <a:pt x="792" y="100"/>
                </a:cubicBezTo>
                <a:cubicBezTo>
                  <a:pt x="756" y="109"/>
                  <a:pt x="702" y="122"/>
                  <a:pt x="660" y="131"/>
                </a:cubicBezTo>
                <a:cubicBezTo>
                  <a:pt x="618" y="140"/>
                  <a:pt x="571" y="150"/>
                  <a:pt x="540" y="155"/>
                </a:cubicBezTo>
                <a:cubicBezTo>
                  <a:pt x="509" y="160"/>
                  <a:pt x="487" y="160"/>
                  <a:pt x="471" y="164"/>
                </a:cubicBezTo>
                <a:cubicBezTo>
                  <a:pt x="455" y="168"/>
                  <a:pt x="448" y="171"/>
                  <a:pt x="442" y="179"/>
                </a:cubicBezTo>
                <a:cubicBezTo>
                  <a:pt x="436" y="187"/>
                  <a:pt x="439" y="199"/>
                  <a:pt x="437" y="210"/>
                </a:cubicBezTo>
                <a:cubicBezTo>
                  <a:pt x="435" y="221"/>
                  <a:pt x="435" y="235"/>
                  <a:pt x="430" y="244"/>
                </a:cubicBezTo>
                <a:cubicBezTo>
                  <a:pt x="425" y="253"/>
                  <a:pt x="417" y="259"/>
                  <a:pt x="408" y="265"/>
                </a:cubicBezTo>
                <a:cubicBezTo>
                  <a:pt x="399" y="271"/>
                  <a:pt x="386" y="280"/>
                  <a:pt x="377" y="282"/>
                </a:cubicBezTo>
                <a:cubicBezTo>
                  <a:pt x="368" y="284"/>
                  <a:pt x="360" y="279"/>
                  <a:pt x="355" y="275"/>
                </a:cubicBezTo>
                <a:cubicBezTo>
                  <a:pt x="350" y="271"/>
                  <a:pt x="349" y="264"/>
                  <a:pt x="346" y="256"/>
                </a:cubicBezTo>
                <a:cubicBezTo>
                  <a:pt x="343" y="248"/>
                  <a:pt x="340" y="236"/>
                  <a:pt x="339" y="224"/>
                </a:cubicBezTo>
                <a:cubicBezTo>
                  <a:pt x="338" y="212"/>
                  <a:pt x="342" y="195"/>
                  <a:pt x="341" y="186"/>
                </a:cubicBezTo>
                <a:cubicBezTo>
                  <a:pt x="340" y="177"/>
                  <a:pt x="336" y="171"/>
                  <a:pt x="331" y="167"/>
                </a:cubicBezTo>
                <a:cubicBezTo>
                  <a:pt x="326" y="163"/>
                  <a:pt x="316" y="161"/>
                  <a:pt x="310" y="164"/>
                </a:cubicBezTo>
                <a:cubicBezTo>
                  <a:pt x="304" y="167"/>
                  <a:pt x="301" y="171"/>
                  <a:pt x="293" y="184"/>
                </a:cubicBezTo>
                <a:cubicBezTo>
                  <a:pt x="285" y="197"/>
                  <a:pt x="275" y="219"/>
                  <a:pt x="264" y="241"/>
                </a:cubicBezTo>
                <a:cubicBezTo>
                  <a:pt x="253" y="263"/>
                  <a:pt x="241" y="294"/>
                  <a:pt x="226" y="318"/>
                </a:cubicBezTo>
                <a:cubicBezTo>
                  <a:pt x="211" y="342"/>
                  <a:pt x="191" y="363"/>
                  <a:pt x="175" y="388"/>
                </a:cubicBezTo>
                <a:cubicBezTo>
                  <a:pt x="159" y="413"/>
                  <a:pt x="149" y="440"/>
                  <a:pt x="132" y="469"/>
                </a:cubicBezTo>
                <a:cubicBezTo>
                  <a:pt x="115" y="498"/>
                  <a:pt x="89" y="535"/>
                  <a:pt x="72" y="563"/>
                </a:cubicBezTo>
                <a:cubicBezTo>
                  <a:pt x="55" y="591"/>
                  <a:pt x="38" y="622"/>
                  <a:pt x="27" y="640"/>
                </a:cubicBezTo>
                <a:cubicBezTo>
                  <a:pt x="16" y="658"/>
                  <a:pt x="9" y="658"/>
                  <a:pt x="5" y="671"/>
                </a:cubicBezTo>
                <a:cubicBezTo>
                  <a:pt x="1" y="684"/>
                  <a:pt x="0" y="709"/>
                  <a:pt x="5" y="716"/>
                </a:cubicBezTo>
                <a:cubicBezTo>
                  <a:pt x="10" y="723"/>
                  <a:pt x="18" y="723"/>
                  <a:pt x="36" y="716"/>
                </a:cubicBezTo>
                <a:cubicBezTo>
                  <a:pt x="54" y="709"/>
                  <a:pt x="89" y="688"/>
                  <a:pt x="115" y="671"/>
                </a:cubicBezTo>
                <a:cubicBezTo>
                  <a:pt x="141" y="654"/>
                  <a:pt x="160" y="634"/>
                  <a:pt x="190" y="613"/>
                </a:cubicBezTo>
                <a:cubicBezTo>
                  <a:pt x="220" y="592"/>
                  <a:pt x="257" y="568"/>
                  <a:pt x="293" y="548"/>
                </a:cubicBezTo>
                <a:cubicBezTo>
                  <a:pt x="329" y="528"/>
                  <a:pt x="366" y="512"/>
                  <a:pt x="408" y="493"/>
                </a:cubicBezTo>
                <a:cubicBezTo>
                  <a:pt x="450" y="474"/>
                  <a:pt x="509" y="450"/>
                  <a:pt x="547" y="431"/>
                </a:cubicBezTo>
                <a:cubicBezTo>
                  <a:pt x="585" y="412"/>
                  <a:pt x="614" y="398"/>
                  <a:pt x="636" y="376"/>
                </a:cubicBezTo>
                <a:cubicBezTo>
                  <a:pt x="658" y="354"/>
                  <a:pt x="669" y="329"/>
                  <a:pt x="679" y="301"/>
                </a:cubicBezTo>
                <a:cubicBezTo>
                  <a:pt x="689" y="273"/>
                  <a:pt x="692" y="231"/>
                  <a:pt x="694" y="208"/>
                </a:cubicBezTo>
                <a:cubicBezTo>
                  <a:pt x="696" y="185"/>
                  <a:pt x="692" y="174"/>
                  <a:pt x="691" y="164"/>
                </a:cubicBezTo>
                <a:cubicBezTo>
                  <a:pt x="690" y="154"/>
                  <a:pt x="690" y="157"/>
                  <a:pt x="687" y="145"/>
                </a:cubicBezTo>
                <a:cubicBezTo>
                  <a:pt x="684" y="133"/>
                  <a:pt x="678" y="106"/>
                  <a:pt x="672" y="92"/>
                </a:cubicBezTo>
                <a:cubicBezTo>
                  <a:pt x="666" y="78"/>
                  <a:pt x="658" y="68"/>
                  <a:pt x="651" y="59"/>
                </a:cubicBezTo>
              </a:path>
            </a:pathLst>
          </a:custGeom>
          <a:noFill/>
          <a:ln w="28575" cap="flat" cmpd="sng">
            <a:solidFill>
              <a:schemeClr val="bg1">
                <a:lumMod val="50000"/>
              </a:schemeClr>
            </a:solidFill>
            <a:prstDash val="solid"/>
            <a:round/>
            <a:headEnd type="none" w="sm" len="sm"/>
            <a:tailEnd type="none" w="sm" len="sm"/>
          </a:ln>
        </p:spPr>
        <p:txBody>
          <a:bodyPr/>
          <a:lstStyle/>
          <a:p>
            <a:pPr fontAlgn="base">
              <a:spcBef>
                <a:spcPct val="0"/>
              </a:spcBef>
              <a:spcAft>
                <a:spcPct val="0"/>
              </a:spcAft>
            </a:pPr>
            <a:endParaRPr lang="el-GR" sz="2400">
              <a:solidFill>
                <a:srgbClr val="005078"/>
              </a:solidFill>
              <a:latin typeface="Georgia" pitchFamily="18" charset="0"/>
            </a:endParaRPr>
          </a:p>
        </p:txBody>
      </p:sp>
      <p:sp>
        <p:nvSpPr>
          <p:cNvPr id="139272" name="Freeform 17"/>
          <p:cNvSpPr>
            <a:spLocks/>
          </p:cNvSpPr>
          <p:nvPr/>
        </p:nvSpPr>
        <p:spPr bwMode="auto">
          <a:xfrm rot="21326996">
            <a:off x="8237182" y="420814"/>
            <a:ext cx="571259" cy="2146146"/>
          </a:xfrm>
          <a:custGeom>
            <a:avLst/>
            <a:gdLst>
              <a:gd name="T0" fmla="*/ 1414 w 2957"/>
              <a:gd name="T1" fmla="*/ 2418 h 2488"/>
              <a:gd name="T2" fmla="*/ 1347 w 2957"/>
              <a:gd name="T3" fmla="*/ 2440 h 2488"/>
              <a:gd name="T4" fmla="*/ 1275 w 2957"/>
              <a:gd name="T5" fmla="*/ 2445 h 2488"/>
              <a:gd name="T6" fmla="*/ 1194 w 2957"/>
              <a:gd name="T7" fmla="*/ 2478 h 2488"/>
              <a:gd name="T8" fmla="*/ 1126 w 2957"/>
              <a:gd name="T9" fmla="*/ 2479 h 2488"/>
              <a:gd name="T10" fmla="*/ 1026 w 2957"/>
              <a:gd name="T11" fmla="*/ 2421 h 2488"/>
              <a:gd name="T12" fmla="*/ 908 w 2957"/>
              <a:gd name="T13" fmla="*/ 2418 h 2488"/>
              <a:gd name="T14" fmla="*/ 742 w 2957"/>
              <a:gd name="T15" fmla="*/ 2374 h 2488"/>
              <a:gd name="T16" fmla="*/ 555 w 2957"/>
              <a:gd name="T17" fmla="*/ 2291 h 2488"/>
              <a:gd name="T18" fmla="*/ 387 w 2957"/>
              <a:gd name="T19" fmla="*/ 2190 h 2488"/>
              <a:gd name="T20" fmla="*/ 229 w 2957"/>
              <a:gd name="T21" fmla="*/ 2080 h 2488"/>
              <a:gd name="T22" fmla="*/ 119 w 2957"/>
              <a:gd name="T23" fmla="*/ 1931 h 2488"/>
              <a:gd name="T24" fmla="*/ 26 w 2957"/>
              <a:gd name="T25" fmla="*/ 1711 h 2488"/>
              <a:gd name="T26" fmla="*/ 0 w 2957"/>
              <a:gd name="T27" fmla="*/ 1484 h 2488"/>
              <a:gd name="T28" fmla="*/ 26 w 2957"/>
              <a:gd name="T29" fmla="*/ 1239 h 2488"/>
              <a:gd name="T30" fmla="*/ 131 w 2957"/>
              <a:gd name="T31" fmla="*/ 890 h 2488"/>
              <a:gd name="T32" fmla="*/ 320 w 2957"/>
              <a:gd name="T33" fmla="*/ 568 h 2488"/>
              <a:gd name="T34" fmla="*/ 628 w 2957"/>
              <a:gd name="T35" fmla="*/ 262 h 2488"/>
              <a:gd name="T36" fmla="*/ 995 w 2957"/>
              <a:gd name="T37" fmla="*/ 61 h 2488"/>
              <a:gd name="T38" fmla="*/ 1467 w 2957"/>
              <a:gd name="T39" fmla="*/ 6 h 2488"/>
              <a:gd name="T40" fmla="*/ 2025 w 2957"/>
              <a:gd name="T41" fmla="*/ 96 h 2488"/>
              <a:gd name="T42" fmla="*/ 2444 w 2957"/>
              <a:gd name="T43" fmla="*/ 210 h 2488"/>
              <a:gd name="T44" fmla="*/ 2688 w 2957"/>
              <a:gd name="T45" fmla="*/ 375 h 2488"/>
              <a:gd name="T46" fmla="*/ 2836 w 2957"/>
              <a:gd name="T47" fmla="*/ 567 h 2488"/>
              <a:gd name="T48" fmla="*/ 2879 w 2957"/>
              <a:gd name="T49" fmla="*/ 664 h 2488"/>
              <a:gd name="T50" fmla="*/ 2912 w 2957"/>
              <a:gd name="T51" fmla="*/ 904 h 2488"/>
              <a:gd name="T52" fmla="*/ 2906 w 2957"/>
              <a:gd name="T53" fmla="*/ 1143 h 2488"/>
              <a:gd name="T54" fmla="*/ 2903 w 2957"/>
              <a:gd name="T55" fmla="*/ 1499 h 2488"/>
              <a:gd name="T56" fmla="*/ 2880 w 2957"/>
              <a:gd name="T57" fmla="*/ 1623 h 2488"/>
              <a:gd name="T58" fmla="*/ 2854 w 2957"/>
              <a:gd name="T59" fmla="*/ 1684 h 2488"/>
              <a:gd name="T60" fmla="*/ 2784 w 2957"/>
              <a:gd name="T61" fmla="*/ 1719 h 2488"/>
              <a:gd name="T62" fmla="*/ 2744 w 2957"/>
              <a:gd name="T63" fmla="*/ 1749 h 2488"/>
              <a:gd name="T64" fmla="*/ 2783 w 2957"/>
              <a:gd name="T65" fmla="*/ 1792 h 2488"/>
              <a:gd name="T66" fmla="*/ 2874 w 2957"/>
              <a:gd name="T67" fmla="*/ 1869 h 2488"/>
              <a:gd name="T68" fmla="*/ 2951 w 2957"/>
              <a:gd name="T69" fmla="*/ 1936 h 2488"/>
              <a:gd name="T70" fmla="*/ 2912 w 2957"/>
              <a:gd name="T71" fmla="*/ 1864 h 2488"/>
              <a:gd name="T72" fmla="*/ 2845 w 2957"/>
              <a:gd name="T73" fmla="*/ 1737 h 2488"/>
              <a:gd name="T74" fmla="*/ 2845 w 2957"/>
              <a:gd name="T75" fmla="*/ 1684 h 24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57"/>
              <a:gd name="T115" fmla="*/ 0 h 2488"/>
              <a:gd name="T116" fmla="*/ 2957 w 2957"/>
              <a:gd name="T117" fmla="*/ 2488 h 2488"/>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591 w 10000"/>
              <a:gd name="connsiteY23" fmla="*/ 2279 h 10000"/>
              <a:gd name="connsiteX24" fmla="*/ 9736 w 10000"/>
              <a:gd name="connsiteY24" fmla="*/ 2669 h 10000"/>
              <a:gd name="connsiteX25" fmla="*/ 9828 w 10000"/>
              <a:gd name="connsiteY25" fmla="*/ 4594 h 10000"/>
              <a:gd name="connsiteX26" fmla="*/ 9817 w 10000"/>
              <a:gd name="connsiteY26" fmla="*/ 6025 h 10000"/>
              <a:gd name="connsiteX27" fmla="*/ 9740 w 10000"/>
              <a:gd name="connsiteY27" fmla="*/ 6523 h 10000"/>
              <a:gd name="connsiteX28" fmla="*/ 9652 w 10000"/>
              <a:gd name="connsiteY28" fmla="*/ 6768 h 10000"/>
              <a:gd name="connsiteX29" fmla="*/ 9415 w 10000"/>
              <a:gd name="connsiteY29" fmla="*/ 6909 h 10000"/>
              <a:gd name="connsiteX30" fmla="*/ 9280 w 10000"/>
              <a:gd name="connsiteY30" fmla="*/ 7030 h 10000"/>
              <a:gd name="connsiteX31" fmla="*/ 9412 w 10000"/>
              <a:gd name="connsiteY31" fmla="*/ 7203 h 10000"/>
              <a:gd name="connsiteX32" fmla="*/ 9719 w 10000"/>
              <a:gd name="connsiteY32" fmla="*/ 7512 h 10000"/>
              <a:gd name="connsiteX33" fmla="*/ 9980 w 10000"/>
              <a:gd name="connsiteY33" fmla="*/ 7781 h 10000"/>
              <a:gd name="connsiteX34" fmla="*/ 9848 w 10000"/>
              <a:gd name="connsiteY34" fmla="*/ 7492 h 10000"/>
              <a:gd name="connsiteX35" fmla="*/ 9621 w 10000"/>
              <a:gd name="connsiteY35" fmla="*/ 6982 h 10000"/>
              <a:gd name="connsiteX36" fmla="*/ 9621 w 10000"/>
              <a:gd name="connsiteY36"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591 w 10000"/>
              <a:gd name="connsiteY23" fmla="*/ 2279 h 10000"/>
              <a:gd name="connsiteX24" fmla="*/ 9828 w 10000"/>
              <a:gd name="connsiteY24" fmla="*/ 4594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591 w 10000"/>
              <a:gd name="connsiteY23" fmla="*/ 2279 h 10000"/>
              <a:gd name="connsiteX24" fmla="*/ 9828 w 10000"/>
              <a:gd name="connsiteY24" fmla="*/ 4594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650 w 10000"/>
              <a:gd name="connsiteY23" fmla="*/ 2627 h 10000"/>
              <a:gd name="connsiteX24" fmla="*/ 9828 w 10000"/>
              <a:gd name="connsiteY24" fmla="*/ 4594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650 w 10000"/>
              <a:gd name="connsiteY23" fmla="*/ 2627 h 10000"/>
              <a:gd name="connsiteX24" fmla="*/ 9828 w 10000"/>
              <a:gd name="connsiteY24" fmla="*/ 4594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650 w 10000"/>
              <a:gd name="connsiteY23" fmla="*/ 2627 h 10000"/>
              <a:gd name="connsiteX24" fmla="*/ 9932 w 10000"/>
              <a:gd name="connsiteY24" fmla="*/ 4579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650 w 10000"/>
              <a:gd name="connsiteY22" fmla="*/ 2627 h 10000"/>
              <a:gd name="connsiteX23" fmla="*/ 9932 w 10000"/>
              <a:gd name="connsiteY23" fmla="*/ 4579 h 10000"/>
              <a:gd name="connsiteX24" fmla="*/ 9817 w 10000"/>
              <a:gd name="connsiteY24" fmla="*/ 6025 h 10000"/>
              <a:gd name="connsiteX25" fmla="*/ 9740 w 10000"/>
              <a:gd name="connsiteY25" fmla="*/ 6523 h 10000"/>
              <a:gd name="connsiteX26" fmla="*/ 9652 w 10000"/>
              <a:gd name="connsiteY26" fmla="*/ 6768 h 10000"/>
              <a:gd name="connsiteX27" fmla="*/ 9415 w 10000"/>
              <a:gd name="connsiteY27" fmla="*/ 6909 h 10000"/>
              <a:gd name="connsiteX28" fmla="*/ 9280 w 10000"/>
              <a:gd name="connsiteY28" fmla="*/ 7030 h 10000"/>
              <a:gd name="connsiteX29" fmla="*/ 9412 w 10000"/>
              <a:gd name="connsiteY29" fmla="*/ 7203 h 10000"/>
              <a:gd name="connsiteX30" fmla="*/ 9719 w 10000"/>
              <a:gd name="connsiteY30" fmla="*/ 7512 h 10000"/>
              <a:gd name="connsiteX31" fmla="*/ 9980 w 10000"/>
              <a:gd name="connsiteY31" fmla="*/ 7781 h 10000"/>
              <a:gd name="connsiteX32" fmla="*/ 9848 w 10000"/>
              <a:gd name="connsiteY32" fmla="*/ 7492 h 10000"/>
              <a:gd name="connsiteX33" fmla="*/ 9621 w 10000"/>
              <a:gd name="connsiteY33" fmla="*/ 6982 h 10000"/>
              <a:gd name="connsiteX34" fmla="*/ 9621 w 10000"/>
              <a:gd name="connsiteY34" fmla="*/ 6768 h 10000"/>
              <a:gd name="connsiteX0" fmla="*/ 4782 w 10000"/>
              <a:gd name="connsiteY0" fmla="*/ 9767 h 10048"/>
              <a:gd name="connsiteX1" fmla="*/ 4555 w 10000"/>
              <a:gd name="connsiteY1" fmla="*/ 9855 h 10048"/>
              <a:gd name="connsiteX2" fmla="*/ 4312 w 10000"/>
              <a:gd name="connsiteY2" fmla="*/ 9875 h 10048"/>
              <a:gd name="connsiteX3" fmla="*/ 4038 w 10000"/>
              <a:gd name="connsiteY3" fmla="*/ 10008 h 10048"/>
              <a:gd name="connsiteX4" fmla="*/ 3808 w 10000"/>
              <a:gd name="connsiteY4" fmla="*/ 10012 h 10048"/>
              <a:gd name="connsiteX5" fmla="*/ 3470 w 10000"/>
              <a:gd name="connsiteY5" fmla="*/ 9779 h 10048"/>
              <a:gd name="connsiteX6" fmla="*/ 3071 w 10000"/>
              <a:gd name="connsiteY6" fmla="*/ 9767 h 10048"/>
              <a:gd name="connsiteX7" fmla="*/ 2509 w 10000"/>
              <a:gd name="connsiteY7" fmla="*/ 9590 h 10048"/>
              <a:gd name="connsiteX8" fmla="*/ 1877 w 10000"/>
              <a:gd name="connsiteY8" fmla="*/ 9256 h 10048"/>
              <a:gd name="connsiteX9" fmla="*/ 1309 w 10000"/>
              <a:gd name="connsiteY9" fmla="*/ 8850 h 10048"/>
              <a:gd name="connsiteX10" fmla="*/ 774 w 10000"/>
              <a:gd name="connsiteY10" fmla="*/ 8408 h 10048"/>
              <a:gd name="connsiteX11" fmla="*/ 402 w 10000"/>
              <a:gd name="connsiteY11" fmla="*/ 7809 h 10048"/>
              <a:gd name="connsiteX12" fmla="*/ 88 w 10000"/>
              <a:gd name="connsiteY12" fmla="*/ 6925 h 10048"/>
              <a:gd name="connsiteX13" fmla="*/ 0 w 10000"/>
              <a:gd name="connsiteY13" fmla="*/ 6013 h 10048"/>
              <a:gd name="connsiteX14" fmla="*/ 88 w 10000"/>
              <a:gd name="connsiteY14" fmla="*/ 5028 h 10048"/>
              <a:gd name="connsiteX15" fmla="*/ 443 w 10000"/>
              <a:gd name="connsiteY15" fmla="*/ 3625 h 10048"/>
              <a:gd name="connsiteX16" fmla="*/ 1082 w 10000"/>
              <a:gd name="connsiteY16" fmla="*/ 2331 h 10048"/>
              <a:gd name="connsiteX17" fmla="*/ 2124 w 10000"/>
              <a:gd name="connsiteY17" fmla="*/ 1101 h 10048"/>
              <a:gd name="connsiteX18" fmla="*/ 3365 w 10000"/>
              <a:gd name="connsiteY18" fmla="*/ 293 h 10048"/>
              <a:gd name="connsiteX19" fmla="*/ 4961 w 10000"/>
              <a:gd name="connsiteY19" fmla="*/ 72 h 10048"/>
              <a:gd name="connsiteX20" fmla="*/ 6848 w 10000"/>
              <a:gd name="connsiteY20" fmla="*/ 434 h 10048"/>
              <a:gd name="connsiteX21" fmla="*/ 9650 w 10000"/>
              <a:gd name="connsiteY21" fmla="*/ 2675 h 10048"/>
              <a:gd name="connsiteX22" fmla="*/ 9932 w 10000"/>
              <a:gd name="connsiteY22" fmla="*/ 4627 h 10048"/>
              <a:gd name="connsiteX23" fmla="*/ 9817 w 10000"/>
              <a:gd name="connsiteY23" fmla="*/ 6073 h 10048"/>
              <a:gd name="connsiteX24" fmla="*/ 9740 w 10000"/>
              <a:gd name="connsiteY24" fmla="*/ 6571 h 10048"/>
              <a:gd name="connsiteX25" fmla="*/ 9652 w 10000"/>
              <a:gd name="connsiteY25" fmla="*/ 6816 h 10048"/>
              <a:gd name="connsiteX26" fmla="*/ 9415 w 10000"/>
              <a:gd name="connsiteY26" fmla="*/ 6957 h 10048"/>
              <a:gd name="connsiteX27" fmla="*/ 9280 w 10000"/>
              <a:gd name="connsiteY27" fmla="*/ 7078 h 10048"/>
              <a:gd name="connsiteX28" fmla="*/ 9412 w 10000"/>
              <a:gd name="connsiteY28" fmla="*/ 7251 h 10048"/>
              <a:gd name="connsiteX29" fmla="*/ 9719 w 10000"/>
              <a:gd name="connsiteY29" fmla="*/ 7560 h 10048"/>
              <a:gd name="connsiteX30" fmla="*/ 9980 w 10000"/>
              <a:gd name="connsiteY30" fmla="*/ 7829 h 10048"/>
              <a:gd name="connsiteX31" fmla="*/ 9848 w 10000"/>
              <a:gd name="connsiteY31" fmla="*/ 7540 h 10048"/>
              <a:gd name="connsiteX32" fmla="*/ 9621 w 10000"/>
              <a:gd name="connsiteY32" fmla="*/ 7030 h 10048"/>
              <a:gd name="connsiteX33" fmla="*/ 9621 w 10000"/>
              <a:gd name="connsiteY33" fmla="*/ 6816 h 10048"/>
              <a:gd name="connsiteX0" fmla="*/ 4782 w 10000"/>
              <a:gd name="connsiteY0" fmla="*/ 9738 h 10019"/>
              <a:gd name="connsiteX1" fmla="*/ 4555 w 10000"/>
              <a:gd name="connsiteY1" fmla="*/ 9826 h 10019"/>
              <a:gd name="connsiteX2" fmla="*/ 4312 w 10000"/>
              <a:gd name="connsiteY2" fmla="*/ 9846 h 10019"/>
              <a:gd name="connsiteX3" fmla="*/ 4038 w 10000"/>
              <a:gd name="connsiteY3" fmla="*/ 9979 h 10019"/>
              <a:gd name="connsiteX4" fmla="*/ 3808 w 10000"/>
              <a:gd name="connsiteY4" fmla="*/ 9983 h 10019"/>
              <a:gd name="connsiteX5" fmla="*/ 3470 w 10000"/>
              <a:gd name="connsiteY5" fmla="*/ 9750 h 10019"/>
              <a:gd name="connsiteX6" fmla="*/ 3071 w 10000"/>
              <a:gd name="connsiteY6" fmla="*/ 9738 h 10019"/>
              <a:gd name="connsiteX7" fmla="*/ 2509 w 10000"/>
              <a:gd name="connsiteY7" fmla="*/ 9561 h 10019"/>
              <a:gd name="connsiteX8" fmla="*/ 1877 w 10000"/>
              <a:gd name="connsiteY8" fmla="*/ 9227 h 10019"/>
              <a:gd name="connsiteX9" fmla="*/ 1309 w 10000"/>
              <a:gd name="connsiteY9" fmla="*/ 8821 h 10019"/>
              <a:gd name="connsiteX10" fmla="*/ 774 w 10000"/>
              <a:gd name="connsiteY10" fmla="*/ 8379 h 10019"/>
              <a:gd name="connsiteX11" fmla="*/ 402 w 10000"/>
              <a:gd name="connsiteY11" fmla="*/ 7780 h 10019"/>
              <a:gd name="connsiteX12" fmla="*/ 88 w 10000"/>
              <a:gd name="connsiteY12" fmla="*/ 6896 h 10019"/>
              <a:gd name="connsiteX13" fmla="*/ 0 w 10000"/>
              <a:gd name="connsiteY13" fmla="*/ 5984 h 10019"/>
              <a:gd name="connsiteX14" fmla="*/ 88 w 10000"/>
              <a:gd name="connsiteY14" fmla="*/ 4999 h 10019"/>
              <a:gd name="connsiteX15" fmla="*/ 443 w 10000"/>
              <a:gd name="connsiteY15" fmla="*/ 3596 h 10019"/>
              <a:gd name="connsiteX16" fmla="*/ 1082 w 10000"/>
              <a:gd name="connsiteY16" fmla="*/ 2302 h 10019"/>
              <a:gd name="connsiteX17" fmla="*/ 2124 w 10000"/>
              <a:gd name="connsiteY17" fmla="*/ 1072 h 10019"/>
              <a:gd name="connsiteX18" fmla="*/ 3365 w 10000"/>
              <a:gd name="connsiteY18" fmla="*/ 264 h 10019"/>
              <a:gd name="connsiteX19" fmla="*/ 4961 w 10000"/>
              <a:gd name="connsiteY19" fmla="*/ 43 h 10019"/>
              <a:gd name="connsiteX20" fmla="*/ 6848 w 10000"/>
              <a:gd name="connsiteY20" fmla="*/ 405 h 10019"/>
              <a:gd name="connsiteX21" fmla="*/ 9621 w 10000"/>
              <a:gd name="connsiteY21" fmla="*/ 2472 h 10019"/>
              <a:gd name="connsiteX22" fmla="*/ 9932 w 10000"/>
              <a:gd name="connsiteY22" fmla="*/ 4598 h 10019"/>
              <a:gd name="connsiteX23" fmla="*/ 9817 w 10000"/>
              <a:gd name="connsiteY23" fmla="*/ 6044 h 10019"/>
              <a:gd name="connsiteX24" fmla="*/ 9740 w 10000"/>
              <a:gd name="connsiteY24" fmla="*/ 6542 h 10019"/>
              <a:gd name="connsiteX25" fmla="*/ 9652 w 10000"/>
              <a:gd name="connsiteY25" fmla="*/ 6787 h 10019"/>
              <a:gd name="connsiteX26" fmla="*/ 9415 w 10000"/>
              <a:gd name="connsiteY26" fmla="*/ 6928 h 10019"/>
              <a:gd name="connsiteX27" fmla="*/ 9280 w 10000"/>
              <a:gd name="connsiteY27" fmla="*/ 7049 h 10019"/>
              <a:gd name="connsiteX28" fmla="*/ 9412 w 10000"/>
              <a:gd name="connsiteY28" fmla="*/ 7222 h 10019"/>
              <a:gd name="connsiteX29" fmla="*/ 9719 w 10000"/>
              <a:gd name="connsiteY29" fmla="*/ 7531 h 10019"/>
              <a:gd name="connsiteX30" fmla="*/ 9980 w 10000"/>
              <a:gd name="connsiteY30" fmla="*/ 7800 h 10019"/>
              <a:gd name="connsiteX31" fmla="*/ 9848 w 10000"/>
              <a:gd name="connsiteY31" fmla="*/ 7511 h 10019"/>
              <a:gd name="connsiteX32" fmla="*/ 9621 w 10000"/>
              <a:gd name="connsiteY32" fmla="*/ 7001 h 10019"/>
              <a:gd name="connsiteX33" fmla="*/ 9621 w 10000"/>
              <a:gd name="connsiteY33" fmla="*/ 6787 h 10019"/>
              <a:gd name="connsiteX0" fmla="*/ 4782 w 10086"/>
              <a:gd name="connsiteY0" fmla="*/ 9738 h 10019"/>
              <a:gd name="connsiteX1" fmla="*/ 4555 w 10086"/>
              <a:gd name="connsiteY1" fmla="*/ 9826 h 10019"/>
              <a:gd name="connsiteX2" fmla="*/ 4312 w 10086"/>
              <a:gd name="connsiteY2" fmla="*/ 9846 h 10019"/>
              <a:gd name="connsiteX3" fmla="*/ 4038 w 10086"/>
              <a:gd name="connsiteY3" fmla="*/ 9979 h 10019"/>
              <a:gd name="connsiteX4" fmla="*/ 3808 w 10086"/>
              <a:gd name="connsiteY4" fmla="*/ 9983 h 10019"/>
              <a:gd name="connsiteX5" fmla="*/ 3470 w 10086"/>
              <a:gd name="connsiteY5" fmla="*/ 9750 h 10019"/>
              <a:gd name="connsiteX6" fmla="*/ 3071 w 10086"/>
              <a:gd name="connsiteY6" fmla="*/ 9738 h 10019"/>
              <a:gd name="connsiteX7" fmla="*/ 2509 w 10086"/>
              <a:gd name="connsiteY7" fmla="*/ 9561 h 10019"/>
              <a:gd name="connsiteX8" fmla="*/ 1877 w 10086"/>
              <a:gd name="connsiteY8" fmla="*/ 9227 h 10019"/>
              <a:gd name="connsiteX9" fmla="*/ 1309 w 10086"/>
              <a:gd name="connsiteY9" fmla="*/ 8821 h 10019"/>
              <a:gd name="connsiteX10" fmla="*/ 774 w 10086"/>
              <a:gd name="connsiteY10" fmla="*/ 8379 h 10019"/>
              <a:gd name="connsiteX11" fmla="*/ 402 w 10086"/>
              <a:gd name="connsiteY11" fmla="*/ 7780 h 10019"/>
              <a:gd name="connsiteX12" fmla="*/ 88 w 10086"/>
              <a:gd name="connsiteY12" fmla="*/ 6896 h 10019"/>
              <a:gd name="connsiteX13" fmla="*/ 0 w 10086"/>
              <a:gd name="connsiteY13" fmla="*/ 5984 h 10019"/>
              <a:gd name="connsiteX14" fmla="*/ 88 w 10086"/>
              <a:gd name="connsiteY14" fmla="*/ 4999 h 10019"/>
              <a:gd name="connsiteX15" fmla="*/ 443 w 10086"/>
              <a:gd name="connsiteY15" fmla="*/ 3596 h 10019"/>
              <a:gd name="connsiteX16" fmla="*/ 1082 w 10086"/>
              <a:gd name="connsiteY16" fmla="*/ 2302 h 10019"/>
              <a:gd name="connsiteX17" fmla="*/ 2124 w 10086"/>
              <a:gd name="connsiteY17" fmla="*/ 1072 h 10019"/>
              <a:gd name="connsiteX18" fmla="*/ 3365 w 10086"/>
              <a:gd name="connsiteY18" fmla="*/ 264 h 10019"/>
              <a:gd name="connsiteX19" fmla="*/ 4961 w 10086"/>
              <a:gd name="connsiteY19" fmla="*/ 43 h 10019"/>
              <a:gd name="connsiteX20" fmla="*/ 6848 w 10086"/>
              <a:gd name="connsiteY20" fmla="*/ 405 h 10019"/>
              <a:gd name="connsiteX21" fmla="*/ 9621 w 10086"/>
              <a:gd name="connsiteY21" fmla="*/ 2472 h 10019"/>
              <a:gd name="connsiteX22" fmla="*/ 9932 w 10086"/>
              <a:gd name="connsiteY22" fmla="*/ 4598 h 10019"/>
              <a:gd name="connsiteX23" fmla="*/ 9817 w 10086"/>
              <a:gd name="connsiteY23" fmla="*/ 6044 h 10019"/>
              <a:gd name="connsiteX24" fmla="*/ 9740 w 10086"/>
              <a:gd name="connsiteY24" fmla="*/ 6542 h 10019"/>
              <a:gd name="connsiteX25" fmla="*/ 9652 w 10086"/>
              <a:gd name="connsiteY25" fmla="*/ 6787 h 10019"/>
              <a:gd name="connsiteX26" fmla="*/ 9415 w 10086"/>
              <a:gd name="connsiteY26" fmla="*/ 6928 h 10019"/>
              <a:gd name="connsiteX27" fmla="*/ 9280 w 10086"/>
              <a:gd name="connsiteY27" fmla="*/ 7049 h 10019"/>
              <a:gd name="connsiteX28" fmla="*/ 9412 w 10086"/>
              <a:gd name="connsiteY28" fmla="*/ 7222 h 10019"/>
              <a:gd name="connsiteX29" fmla="*/ 9719 w 10086"/>
              <a:gd name="connsiteY29" fmla="*/ 7531 h 10019"/>
              <a:gd name="connsiteX30" fmla="*/ 9980 w 10086"/>
              <a:gd name="connsiteY30" fmla="*/ 7800 h 10019"/>
              <a:gd name="connsiteX31" fmla="*/ 9848 w 10086"/>
              <a:gd name="connsiteY31" fmla="*/ 7511 h 10019"/>
              <a:gd name="connsiteX32" fmla="*/ 9621 w 10086"/>
              <a:gd name="connsiteY32" fmla="*/ 7001 h 10019"/>
              <a:gd name="connsiteX33" fmla="*/ 9621 w 10086"/>
              <a:gd name="connsiteY33" fmla="*/ 6787 h 10019"/>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356 w 10000"/>
              <a:gd name="connsiteY21" fmla="*/ 2110 h 10000"/>
              <a:gd name="connsiteX22" fmla="*/ 9932 w 10000"/>
              <a:gd name="connsiteY22" fmla="*/ 457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251 w 10000"/>
              <a:gd name="connsiteY21" fmla="*/ 2149 h 10000"/>
              <a:gd name="connsiteX22" fmla="*/ 9932 w 10000"/>
              <a:gd name="connsiteY22" fmla="*/ 457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166 w 10000"/>
              <a:gd name="connsiteY21" fmla="*/ 2190 h 10000"/>
              <a:gd name="connsiteX22" fmla="*/ 9932 w 10000"/>
              <a:gd name="connsiteY22" fmla="*/ 457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166 w 10000"/>
              <a:gd name="connsiteY21" fmla="*/ 2190 h 10000"/>
              <a:gd name="connsiteX22" fmla="*/ 9830 w 10000"/>
              <a:gd name="connsiteY22" fmla="*/ 456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166 w 10000"/>
              <a:gd name="connsiteY21" fmla="*/ 2190 h 10000"/>
              <a:gd name="connsiteX22" fmla="*/ 9830 w 10000"/>
              <a:gd name="connsiteY22" fmla="*/ 456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976 w 10000"/>
              <a:gd name="connsiteY21" fmla="*/ 2270 h 10000"/>
              <a:gd name="connsiteX22" fmla="*/ 9830 w 10000"/>
              <a:gd name="connsiteY22" fmla="*/ 456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39 h 10020"/>
              <a:gd name="connsiteX1" fmla="*/ 4555 w 10000"/>
              <a:gd name="connsiteY1" fmla="*/ 9827 h 10020"/>
              <a:gd name="connsiteX2" fmla="*/ 4312 w 10000"/>
              <a:gd name="connsiteY2" fmla="*/ 9847 h 10020"/>
              <a:gd name="connsiteX3" fmla="*/ 4038 w 10000"/>
              <a:gd name="connsiteY3" fmla="*/ 9980 h 10020"/>
              <a:gd name="connsiteX4" fmla="*/ 3808 w 10000"/>
              <a:gd name="connsiteY4" fmla="*/ 9984 h 10020"/>
              <a:gd name="connsiteX5" fmla="*/ 3470 w 10000"/>
              <a:gd name="connsiteY5" fmla="*/ 9751 h 10020"/>
              <a:gd name="connsiteX6" fmla="*/ 3071 w 10000"/>
              <a:gd name="connsiteY6" fmla="*/ 9739 h 10020"/>
              <a:gd name="connsiteX7" fmla="*/ 2509 w 10000"/>
              <a:gd name="connsiteY7" fmla="*/ 9562 h 10020"/>
              <a:gd name="connsiteX8" fmla="*/ 1877 w 10000"/>
              <a:gd name="connsiteY8" fmla="*/ 9228 h 10020"/>
              <a:gd name="connsiteX9" fmla="*/ 1309 w 10000"/>
              <a:gd name="connsiteY9" fmla="*/ 8822 h 10020"/>
              <a:gd name="connsiteX10" fmla="*/ 774 w 10000"/>
              <a:gd name="connsiteY10" fmla="*/ 8380 h 10020"/>
              <a:gd name="connsiteX11" fmla="*/ 402 w 10000"/>
              <a:gd name="connsiteY11" fmla="*/ 7781 h 10020"/>
              <a:gd name="connsiteX12" fmla="*/ 88 w 10000"/>
              <a:gd name="connsiteY12" fmla="*/ 6897 h 10020"/>
              <a:gd name="connsiteX13" fmla="*/ 0 w 10000"/>
              <a:gd name="connsiteY13" fmla="*/ 5985 h 10020"/>
              <a:gd name="connsiteX14" fmla="*/ 88 w 10000"/>
              <a:gd name="connsiteY14" fmla="*/ 5000 h 10020"/>
              <a:gd name="connsiteX15" fmla="*/ 443 w 10000"/>
              <a:gd name="connsiteY15" fmla="*/ 3597 h 10020"/>
              <a:gd name="connsiteX16" fmla="*/ 1082 w 10000"/>
              <a:gd name="connsiteY16" fmla="*/ 2303 h 10020"/>
              <a:gd name="connsiteX17" fmla="*/ 2124 w 10000"/>
              <a:gd name="connsiteY17" fmla="*/ 1073 h 10020"/>
              <a:gd name="connsiteX18" fmla="*/ 3365 w 10000"/>
              <a:gd name="connsiteY18" fmla="*/ 265 h 10020"/>
              <a:gd name="connsiteX19" fmla="*/ 4961 w 10000"/>
              <a:gd name="connsiteY19" fmla="*/ 44 h 10020"/>
              <a:gd name="connsiteX20" fmla="*/ 6881 w 10000"/>
              <a:gd name="connsiteY20" fmla="*/ 531 h 10020"/>
              <a:gd name="connsiteX21" fmla="*/ 8976 w 10000"/>
              <a:gd name="connsiteY21" fmla="*/ 2290 h 10020"/>
              <a:gd name="connsiteX22" fmla="*/ 9830 w 10000"/>
              <a:gd name="connsiteY22" fmla="*/ 4589 h 10020"/>
              <a:gd name="connsiteX23" fmla="*/ 9817 w 10000"/>
              <a:gd name="connsiteY23" fmla="*/ 6045 h 10020"/>
              <a:gd name="connsiteX24" fmla="*/ 9740 w 10000"/>
              <a:gd name="connsiteY24" fmla="*/ 6543 h 10020"/>
              <a:gd name="connsiteX25" fmla="*/ 9652 w 10000"/>
              <a:gd name="connsiteY25" fmla="*/ 6788 h 10020"/>
              <a:gd name="connsiteX26" fmla="*/ 9415 w 10000"/>
              <a:gd name="connsiteY26" fmla="*/ 6929 h 10020"/>
              <a:gd name="connsiteX27" fmla="*/ 9280 w 10000"/>
              <a:gd name="connsiteY27" fmla="*/ 7050 h 10020"/>
              <a:gd name="connsiteX28" fmla="*/ 9412 w 10000"/>
              <a:gd name="connsiteY28" fmla="*/ 7223 h 10020"/>
              <a:gd name="connsiteX29" fmla="*/ 9719 w 10000"/>
              <a:gd name="connsiteY29" fmla="*/ 7532 h 10020"/>
              <a:gd name="connsiteX30" fmla="*/ 9980 w 10000"/>
              <a:gd name="connsiteY30" fmla="*/ 7801 h 10020"/>
              <a:gd name="connsiteX31" fmla="*/ 9848 w 10000"/>
              <a:gd name="connsiteY31" fmla="*/ 7512 h 10020"/>
              <a:gd name="connsiteX32" fmla="*/ 9621 w 10000"/>
              <a:gd name="connsiteY32" fmla="*/ 7002 h 10020"/>
              <a:gd name="connsiteX33" fmla="*/ 9621 w 10000"/>
              <a:gd name="connsiteY33" fmla="*/ 6788 h 10020"/>
              <a:gd name="connsiteX0" fmla="*/ 4555 w 10000"/>
              <a:gd name="connsiteY0" fmla="*/ 9827 h 10020"/>
              <a:gd name="connsiteX1" fmla="*/ 4312 w 10000"/>
              <a:gd name="connsiteY1" fmla="*/ 9847 h 10020"/>
              <a:gd name="connsiteX2" fmla="*/ 4038 w 10000"/>
              <a:gd name="connsiteY2" fmla="*/ 9980 h 10020"/>
              <a:gd name="connsiteX3" fmla="*/ 3808 w 10000"/>
              <a:gd name="connsiteY3" fmla="*/ 9984 h 10020"/>
              <a:gd name="connsiteX4" fmla="*/ 3470 w 10000"/>
              <a:gd name="connsiteY4" fmla="*/ 9751 h 10020"/>
              <a:gd name="connsiteX5" fmla="*/ 3071 w 10000"/>
              <a:gd name="connsiteY5" fmla="*/ 9739 h 10020"/>
              <a:gd name="connsiteX6" fmla="*/ 2509 w 10000"/>
              <a:gd name="connsiteY6" fmla="*/ 9562 h 10020"/>
              <a:gd name="connsiteX7" fmla="*/ 1877 w 10000"/>
              <a:gd name="connsiteY7" fmla="*/ 9228 h 10020"/>
              <a:gd name="connsiteX8" fmla="*/ 1309 w 10000"/>
              <a:gd name="connsiteY8" fmla="*/ 8822 h 10020"/>
              <a:gd name="connsiteX9" fmla="*/ 774 w 10000"/>
              <a:gd name="connsiteY9" fmla="*/ 8380 h 10020"/>
              <a:gd name="connsiteX10" fmla="*/ 402 w 10000"/>
              <a:gd name="connsiteY10" fmla="*/ 7781 h 10020"/>
              <a:gd name="connsiteX11" fmla="*/ 88 w 10000"/>
              <a:gd name="connsiteY11" fmla="*/ 6897 h 10020"/>
              <a:gd name="connsiteX12" fmla="*/ 0 w 10000"/>
              <a:gd name="connsiteY12" fmla="*/ 5985 h 10020"/>
              <a:gd name="connsiteX13" fmla="*/ 88 w 10000"/>
              <a:gd name="connsiteY13" fmla="*/ 5000 h 10020"/>
              <a:gd name="connsiteX14" fmla="*/ 443 w 10000"/>
              <a:gd name="connsiteY14" fmla="*/ 3597 h 10020"/>
              <a:gd name="connsiteX15" fmla="*/ 1082 w 10000"/>
              <a:gd name="connsiteY15" fmla="*/ 2303 h 10020"/>
              <a:gd name="connsiteX16" fmla="*/ 2124 w 10000"/>
              <a:gd name="connsiteY16" fmla="*/ 1073 h 10020"/>
              <a:gd name="connsiteX17" fmla="*/ 3365 w 10000"/>
              <a:gd name="connsiteY17" fmla="*/ 265 h 10020"/>
              <a:gd name="connsiteX18" fmla="*/ 4961 w 10000"/>
              <a:gd name="connsiteY18" fmla="*/ 44 h 10020"/>
              <a:gd name="connsiteX19" fmla="*/ 6881 w 10000"/>
              <a:gd name="connsiteY19" fmla="*/ 531 h 10020"/>
              <a:gd name="connsiteX20" fmla="*/ 8976 w 10000"/>
              <a:gd name="connsiteY20" fmla="*/ 2290 h 10020"/>
              <a:gd name="connsiteX21" fmla="*/ 9830 w 10000"/>
              <a:gd name="connsiteY21" fmla="*/ 4589 h 10020"/>
              <a:gd name="connsiteX22" fmla="*/ 9817 w 10000"/>
              <a:gd name="connsiteY22" fmla="*/ 6045 h 10020"/>
              <a:gd name="connsiteX23" fmla="*/ 9740 w 10000"/>
              <a:gd name="connsiteY23" fmla="*/ 6543 h 10020"/>
              <a:gd name="connsiteX24" fmla="*/ 9652 w 10000"/>
              <a:gd name="connsiteY24" fmla="*/ 6788 h 10020"/>
              <a:gd name="connsiteX25" fmla="*/ 9415 w 10000"/>
              <a:gd name="connsiteY25" fmla="*/ 6929 h 10020"/>
              <a:gd name="connsiteX26" fmla="*/ 9280 w 10000"/>
              <a:gd name="connsiteY26" fmla="*/ 7050 h 10020"/>
              <a:gd name="connsiteX27" fmla="*/ 9412 w 10000"/>
              <a:gd name="connsiteY27" fmla="*/ 7223 h 10020"/>
              <a:gd name="connsiteX28" fmla="*/ 9719 w 10000"/>
              <a:gd name="connsiteY28" fmla="*/ 7532 h 10020"/>
              <a:gd name="connsiteX29" fmla="*/ 9980 w 10000"/>
              <a:gd name="connsiteY29" fmla="*/ 7801 h 10020"/>
              <a:gd name="connsiteX30" fmla="*/ 9848 w 10000"/>
              <a:gd name="connsiteY30" fmla="*/ 7512 h 10020"/>
              <a:gd name="connsiteX31" fmla="*/ 9621 w 10000"/>
              <a:gd name="connsiteY31" fmla="*/ 7002 h 10020"/>
              <a:gd name="connsiteX32" fmla="*/ 9621 w 10000"/>
              <a:gd name="connsiteY32" fmla="*/ 6788 h 10020"/>
              <a:gd name="connsiteX0" fmla="*/ 4312 w 10000"/>
              <a:gd name="connsiteY0" fmla="*/ 9847 h 10020"/>
              <a:gd name="connsiteX1" fmla="*/ 4038 w 10000"/>
              <a:gd name="connsiteY1" fmla="*/ 9980 h 10020"/>
              <a:gd name="connsiteX2" fmla="*/ 3808 w 10000"/>
              <a:gd name="connsiteY2" fmla="*/ 9984 h 10020"/>
              <a:gd name="connsiteX3" fmla="*/ 3470 w 10000"/>
              <a:gd name="connsiteY3" fmla="*/ 9751 h 10020"/>
              <a:gd name="connsiteX4" fmla="*/ 3071 w 10000"/>
              <a:gd name="connsiteY4" fmla="*/ 9739 h 10020"/>
              <a:gd name="connsiteX5" fmla="*/ 2509 w 10000"/>
              <a:gd name="connsiteY5" fmla="*/ 9562 h 10020"/>
              <a:gd name="connsiteX6" fmla="*/ 1877 w 10000"/>
              <a:gd name="connsiteY6" fmla="*/ 9228 h 10020"/>
              <a:gd name="connsiteX7" fmla="*/ 1309 w 10000"/>
              <a:gd name="connsiteY7" fmla="*/ 8822 h 10020"/>
              <a:gd name="connsiteX8" fmla="*/ 774 w 10000"/>
              <a:gd name="connsiteY8" fmla="*/ 8380 h 10020"/>
              <a:gd name="connsiteX9" fmla="*/ 402 w 10000"/>
              <a:gd name="connsiteY9" fmla="*/ 7781 h 10020"/>
              <a:gd name="connsiteX10" fmla="*/ 88 w 10000"/>
              <a:gd name="connsiteY10" fmla="*/ 6897 h 10020"/>
              <a:gd name="connsiteX11" fmla="*/ 0 w 10000"/>
              <a:gd name="connsiteY11" fmla="*/ 5985 h 10020"/>
              <a:gd name="connsiteX12" fmla="*/ 88 w 10000"/>
              <a:gd name="connsiteY12" fmla="*/ 5000 h 10020"/>
              <a:gd name="connsiteX13" fmla="*/ 443 w 10000"/>
              <a:gd name="connsiteY13" fmla="*/ 3597 h 10020"/>
              <a:gd name="connsiteX14" fmla="*/ 1082 w 10000"/>
              <a:gd name="connsiteY14" fmla="*/ 2303 h 10020"/>
              <a:gd name="connsiteX15" fmla="*/ 2124 w 10000"/>
              <a:gd name="connsiteY15" fmla="*/ 1073 h 10020"/>
              <a:gd name="connsiteX16" fmla="*/ 3365 w 10000"/>
              <a:gd name="connsiteY16" fmla="*/ 265 h 10020"/>
              <a:gd name="connsiteX17" fmla="*/ 4961 w 10000"/>
              <a:gd name="connsiteY17" fmla="*/ 44 h 10020"/>
              <a:gd name="connsiteX18" fmla="*/ 6881 w 10000"/>
              <a:gd name="connsiteY18" fmla="*/ 531 h 10020"/>
              <a:gd name="connsiteX19" fmla="*/ 8976 w 10000"/>
              <a:gd name="connsiteY19" fmla="*/ 2290 h 10020"/>
              <a:gd name="connsiteX20" fmla="*/ 9830 w 10000"/>
              <a:gd name="connsiteY20" fmla="*/ 4589 h 10020"/>
              <a:gd name="connsiteX21" fmla="*/ 9817 w 10000"/>
              <a:gd name="connsiteY21" fmla="*/ 6045 h 10020"/>
              <a:gd name="connsiteX22" fmla="*/ 9740 w 10000"/>
              <a:gd name="connsiteY22" fmla="*/ 6543 h 10020"/>
              <a:gd name="connsiteX23" fmla="*/ 9652 w 10000"/>
              <a:gd name="connsiteY23" fmla="*/ 6788 h 10020"/>
              <a:gd name="connsiteX24" fmla="*/ 9415 w 10000"/>
              <a:gd name="connsiteY24" fmla="*/ 6929 h 10020"/>
              <a:gd name="connsiteX25" fmla="*/ 9280 w 10000"/>
              <a:gd name="connsiteY25" fmla="*/ 7050 h 10020"/>
              <a:gd name="connsiteX26" fmla="*/ 9412 w 10000"/>
              <a:gd name="connsiteY26" fmla="*/ 7223 h 10020"/>
              <a:gd name="connsiteX27" fmla="*/ 9719 w 10000"/>
              <a:gd name="connsiteY27" fmla="*/ 7532 h 10020"/>
              <a:gd name="connsiteX28" fmla="*/ 9980 w 10000"/>
              <a:gd name="connsiteY28" fmla="*/ 7801 h 10020"/>
              <a:gd name="connsiteX29" fmla="*/ 9848 w 10000"/>
              <a:gd name="connsiteY29" fmla="*/ 7512 h 10020"/>
              <a:gd name="connsiteX30" fmla="*/ 9621 w 10000"/>
              <a:gd name="connsiteY30" fmla="*/ 7002 h 10020"/>
              <a:gd name="connsiteX31" fmla="*/ 9621 w 10000"/>
              <a:gd name="connsiteY31" fmla="*/ 6788 h 10020"/>
              <a:gd name="connsiteX0" fmla="*/ 4038 w 10000"/>
              <a:gd name="connsiteY0" fmla="*/ 9980 h 10020"/>
              <a:gd name="connsiteX1" fmla="*/ 3808 w 10000"/>
              <a:gd name="connsiteY1" fmla="*/ 9984 h 10020"/>
              <a:gd name="connsiteX2" fmla="*/ 3470 w 10000"/>
              <a:gd name="connsiteY2" fmla="*/ 9751 h 10020"/>
              <a:gd name="connsiteX3" fmla="*/ 3071 w 10000"/>
              <a:gd name="connsiteY3" fmla="*/ 9739 h 10020"/>
              <a:gd name="connsiteX4" fmla="*/ 2509 w 10000"/>
              <a:gd name="connsiteY4" fmla="*/ 9562 h 10020"/>
              <a:gd name="connsiteX5" fmla="*/ 1877 w 10000"/>
              <a:gd name="connsiteY5" fmla="*/ 9228 h 10020"/>
              <a:gd name="connsiteX6" fmla="*/ 1309 w 10000"/>
              <a:gd name="connsiteY6" fmla="*/ 8822 h 10020"/>
              <a:gd name="connsiteX7" fmla="*/ 774 w 10000"/>
              <a:gd name="connsiteY7" fmla="*/ 8380 h 10020"/>
              <a:gd name="connsiteX8" fmla="*/ 402 w 10000"/>
              <a:gd name="connsiteY8" fmla="*/ 7781 h 10020"/>
              <a:gd name="connsiteX9" fmla="*/ 88 w 10000"/>
              <a:gd name="connsiteY9" fmla="*/ 6897 h 10020"/>
              <a:gd name="connsiteX10" fmla="*/ 0 w 10000"/>
              <a:gd name="connsiteY10" fmla="*/ 5985 h 10020"/>
              <a:gd name="connsiteX11" fmla="*/ 88 w 10000"/>
              <a:gd name="connsiteY11" fmla="*/ 5000 h 10020"/>
              <a:gd name="connsiteX12" fmla="*/ 443 w 10000"/>
              <a:gd name="connsiteY12" fmla="*/ 3597 h 10020"/>
              <a:gd name="connsiteX13" fmla="*/ 1082 w 10000"/>
              <a:gd name="connsiteY13" fmla="*/ 2303 h 10020"/>
              <a:gd name="connsiteX14" fmla="*/ 2124 w 10000"/>
              <a:gd name="connsiteY14" fmla="*/ 1073 h 10020"/>
              <a:gd name="connsiteX15" fmla="*/ 3365 w 10000"/>
              <a:gd name="connsiteY15" fmla="*/ 265 h 10020"/>
              <a:gd name="connsiteX16" fmla="*/ 4961 w 10000"/>
              <a:gd name="connsiteY16" fmla="*/ 44 h 10020"/>
              <a:gd name="connsiteX17" fmla="*/ 6881 w 10000"/>
              <a:gd name="connsiteY17" fmla="*/ 531 h 10020"/>
              <a:gd name="connsiteX18" fmla="*/ 8976 w 10000"/>
              <a:gd name="connsiteY18" fmla="*/ 2290 h 10020"/>
              <a:gd name="connsiteX19" fmla="*/ 9830 w 10000"/>
              <a:gd name="connsiteY19" fmla="*/ 4589 h 10020"/>
              <a:gd name="connsiteX20" fmla="*/ 9817 w 10000"/>
              <a:gd name="connsiteY20" fmla="*/ 6045 h 10020"/>
              <a:gd name="connsiteX21" fmla="*/ 9740 w 10000"/>
              <a:gd name="connsiteY21" fmla="*/ 6543 h 10020"/>
              <a:gd name="connsiteX22" fmla="*/ 9652 w 10000"/>
              <a:gd name="connsiteY22" fmla="*/ 6788 h 10020"/>
              <a:gd name="connsiteX23" fmla="*/ 9415 w 10000"/>
              <a:gd name="connsiteY23" fmla="*/ 6929 h 10020"/>
              <a:gd name="connsiteX24" fmla="*/ 9280 w 10000"/>
              <a:gd name="connsiteY24" fmla="*/ 7050 h 10020"/>
              <a:gd name="connsiteX25" fmla="*/ 9412 w 10000"/>
              <a:gd name="connsiteY25" fmla="*/ 7223 h 10020"/>
              <a:gd name="connsiteX26" fmla="*/ 9719 w 10000"/>
              <a:gd name="connsiteY26" fmla="*/ 7532 h 10020"/>
              <a:gd name="connsiteX27" fmla="*/ 9980 w 10000"/>
              <a:gd name="connsiteY27" fmla="*/ 7801 h 10020"/>
              <a:gd name="connsiteX28" fmla="*/ 9848 w 10000"/>
              <a:gd name="connsiteY28" fmla="*/ 7512 h 10020"/>
              <a:gd name="connsiteX29" fmla="*/ 9621 w 10000"/>
              <a:gd name="connsiteY29" fmla="*/ 7002 h 10020"/>
              <a:gd name="connsiteX30" fmla="*/ 9621 w 10000"/>
              <a:gd name="connsiteY30" fmla="*/ 6788 h 10020"/>
              <a:gd name="connsiteX0" fmla="*/ 3808 w 10000"/>
              <a:gd name="connsiteY0" fmla="*/ 9984 h 9984"/>
              <a:gd name="connsiteX1" fmla="*/ 3470 w 10000"/>
              <a:gd name="connsiteY1" fmla="*/ 9751 h 9984"/>
              <a:gd name="connsiteX2" fmla="*/ 3071 w 10000"/>
              <a:gd name="connsiteY2" fmla="*/ 9739 h 9984"/>
              <a:gd name="connsiteX3" fmla="*/ 2509 w 10000"/>
              <a:gd name="connsiteY3" fmla="*/ 9562 h 9984"/>
              <a:gd name="connsiteX4" fmla="*/ 1877 w 10000"/>
              <a:gd name="connsiteY4" fmla="*/ 9228 h 9984"/>
              <a:gd name="connsiteX5" fmla="*/ 1309 w 10000"/>
              <a:gd name="connsiteY5" fmla="*/ 8822 h 9984"/>
              <a:gd name="connsiteX6" fmla="*/ 774 w 10000"/>
              <a:gd name="connsiteY6" fmla="*/ 8380 h 9984"/>
              <a:gd name="connsiteX7" fmla="*/ 402 w 10000"/>
              <a:gd name="connsiteY7" fmla="*/ 7781 h 9984"/>
              <a:gd name="connsiteX8" fmla="*/ 88 w 10000"/>
              <a:gd name="connsiteY8" fmla="*/ 6897 h 9984"/>
              <a:gd name="connsiteX9" fmla="*/ 0 w 10000"/>
              <a:gd name="connsiteY9" fmla="*/ 5985 h 9984"/>
              <a:gd name="connsiteX10" fmla="*/ 88 w 10000"/>
              <a:gd name="connsiteY10" fmla="*/ 5000 h 9984"/>
              <a:gd name="connsiteX11" fmla="*/ 443 w 10000"/>
              <a:gd name="connsiteY11" fmla="*/ 3597 h 9984"/>
              <a:gd name="connsiteX12" fmla="*/ 1082 w 10000"/>
              <a:gd name="connsiteY12" fmla="*/ 2303 h 9984"/>
              <a:gd name="connsiteX13" fmla="*/ 2124 w 10000"/>
              <a:gd name="connsiteY13" fmla="*/ 1073 h 9984"/>
              <a:gd name="connsiteX14" fmla="*/ 3365 w 10000"/>
              <a:gd name="connsiteY14" fmla="*/ 265 h 9984"/>
              <a:gd name="connsiteX15" fmla="*/ 4961 w 10000"/>
              <a:gd name="connsiteY15" fmla="*/ 44 h 9984"/>
              <a:gd name="connsiteX16" fmla="*/ 6881 w 10000"/>
              <a:gd name="connsiteY16" fmla="*/ 531 h 9984"/>
              <a:gd name="connsiteX17" fmla="*/ 8976 w 10000"/>
              <a:gd name="connsiteY17" fmla="*/ 2290 h 9984"/>
              <a:gd name="connsiteX18" fmla="*/ 9830 w 10000"/>
              <a:gd name="connsiteY18" fmla="*/ 4589 h 9984"/>
              <a:gd name="connsiteX19" fmla="*/ 9817 w 10000"/>
              <a:gd name="connsiteY19" fmla="*/ 6045 h 9984"/>
              <a:gd name="connsiteX20" fmla="*/ 9740 w 10000"/>
              <a:gd name="connsiteY20" fmla="*/ 6543 h 9984"/>
              <a:gd name="connsiteX21" fmla="*/ 9652 w 10000"/>
              <a:gd name="connsiteY21" fmla="*/ 6788 h 9984"/>
              <a:gd name="connsiteX22" fmla="*/ 9415 w 10000"/>
              <a:gd name="connsiteY22" fmla="*/ 6929 h 9984"/>
              <a:gd name="connsiteX23" fmla="*/ 9280 w 10000"/>
              <a:gd name="connsiteY23" fmla="*/ 7050 h 9984"/>
              <a:gd name="connsiteX24" fmla="*/ 9412 w 10000"/>
              <a:gd name="connsiteY24" fmla="*/ 7223 h 9984"/>
              <a:gd name="connsiteX25" fmla="*/ 9719 w 10000"/>
              <a:gd name="connsiteY25" fmla="*/ 7532 h 9984"/>
              <a:gd name="connsiteX26" fmla="*/ 9980 w 10000"/>
              <a:gd name="connsiteY26" fmla="*/ 7801 h 9984"/>
              <a:gd name="connsiteX27" fmla="*/ 9848 w 10000"/>
              <a:gd name="connsiteY27" fmla="*/ 7512 h 9984"/>
              <a:gd name="connsiteX28" fmla="*/ 9621 w 10000"/>
              <a:gd name="connsiteY28" fmla="*/ 7002 h 9984"/>
              <a:gd name="connsiteX29" fmla="*/ 9621 w 10000"/>
              <a:gd name="connsiteY29" fmla="*/ 6788 h 9984"/>
              <a:gd name="connsiteX0" fmla="*/ 3470 w 10000"/>
              <a:gd name="connsiteY0" fmla="*/ 9767 h 9787"/>
              <a:gd name="connsiteX1" fmla="*/ 3071 w 10000"/>
              <a:gd name="connsiteY1" fmla="*/ 9755 h 9787"/>
              <a:gd name="connsiteX2" fmla="*/ 2509 w 10000"/>
              <a:gd name="connsiteY2" fmla="*/ 9577 h 9787"/>
              <a:gd name="connsiteX3" fmla="*/ 1877 w 10000"/>
              <a:gd name="connsiteY3" fmla="*/ 9243 h 9787"/>
              <a:gd name="connsiteX4" fmla="*/ 1309 w 10000"/>
              <a:gd name="connsiteY4" fmla="*/ 8836 h 9787"/>
              <a:gd name="connsiteX5" fmla="*/ 774 w 10000"/>
              <a:gd name="connsiteY5" fmla="*/ 8393 h 9787"/>
              <a:gd name="connsiteX6" fmla="*/ 402 w 10000"/>
              <a:gd name="connsiteY6" fmla="*/ 7793 h 9787"/>
              <a:gd name="connsiteX7" fmla="*/ 88 w 10000"/>
              <a:gd name="connsiteY7" fmla="*/ 6908 h 9787"/>
              <a:gd name="connsiteX8" fmla="*/ 0 w 10000"/>
              <a:gd name="connsiteY8" fmla="*/ 5995 h 9787"/>
              <a:gd name="connsiteX9" fmla="*/ 88 w 10000"/>
              <a:gd name="connsiteY9" fmla="*/ 5008 h 9787"/>
              <a:gd name="connsiteX10" fmla="*/ 443 w 10000"/>
              <a:gd name="connsiteY10" fmla="*/ 3603 h 9787"/>
              <a:gd name="connsiteX11" fmla="*/ 1082 w 10000"/>
              <a:gd name="connsiteY11" fmla="*/ 2307 h 9787"/>
              <a:gd name="connsiteX12" fmla="*/ 2124 w 10000"/>
              <a:gd name="connsiteY12" fmla="*/ 1075 h 9787"/>
              <a:gd name="connsiteX13" fmla="*/ 3365 w 10000"/>
              <a:gd name="connsiteY13" fmla="*/ 265 h 9787"/>
              <a:gd name="connsiteX14" fmla="*/ 4961 w 10000"/>
              <a:gd name="connsiteY14" fmla="*/ 44 h 9787"/>
              <a:gd name="connsiteX15" fmla="*/ 6881 w 10000"/>
              <a:gd name="connsiteY15" fmla="*/ 532 h 9787"/>
              <a:gd name="connsiteX16" fmla="*/ 8976 w 10000"/>
              <a:gd name="connsiteY16" fmla="*/ 2294 h 9787"/>
              <a:gd name="connsiteX17" fmla="*/ 9830 w 10000"/>
              <a:gd name="connsiteY17" fmla="*/ 4596 h 9787"/>
              <a:gd name="connsiteX18" fmla="*/ 9817 w 10000"/>
              <a:gd name="connsiteY18" fmla="*/ 6055 h 9787"/>
              <a:gd name="connsiteX19" fmla="*/ 9740 w 10000"/>
              <a:gd name="connsiteY19" fmla="*/ 6553 h 9787"/>
              <a:gd name="connsiteX20" fmla="*/ 9652 w 10000"/>
              <a:gd name="connsiteY20" fmla="*/ 6799 h 9787"/>
              <a:gd name="connsiteX21" fmla="*/ 9415 w 10000"/>
              <a:gd name="connsiteY21" fmla="*/ 6940 h 9787"/>
              <a:gd name="connsiteX22" fmla="*/ 9280 w 10000"/>
              <a:gd name="connsiteY22" fmla="*/ 7061 h 9787"/>
              <a:gd name="connsiteX23" fmla="*/ 9412 w 10000"/>
              <a:gd name="connsiteY23" fmla="*/ 7235 h 9787"/>
              <a:gd name="connsiteX24" fmla="*/ 9719 w 10000"/>
              <a:gd name="connsiteY24" fmla="*/ 7544 h 9787"/>
              <a:gd name="connsiteX25" fmla="*/ 9980 w 10000"/>
              <a:gd name="connsiteY25" fmla="*/ 7814 h 9787"/>
              <a:gd name="connsiteX26" fmla="*/ 9848 w 10000"/>
              <a:gd name="connsiteY26" fmla="*/ 7524 h 9787"/>
              <a:gd name="connsiteX27" fmla="*/ 9621 w 10000"/>
              <a:gd name="connsiteY27" fmla="*/ 7013 h 9787"/>
              <a:gd name="connsiteX28" fmla="*/ 9621 w 10000"/>
              <a:gd name="connsiteY28" fmla="*/ 6799 h 9787"/>
              <a:gd name="connsiteX0" fmla="*/ 3071 w 10000"/>
              <a:gd name="connsiteY0" fmla="*/ 9967 h 9967"/>
              <a:gd name="connsiteX1" fmla="*/ 2509 w 10000"/>
              <a:gd name="connsiteY1" fmla="*/ 9785 h 9967"/>
              <a:gd name="connsiteX2" fmla="*/ 1877 w 10000"/>
              <a:gd name="connsiteY2" fmla="*/ 9444 h 9967"/>
              <a:gd name="connsiteX3" fmla="*/ 1309 w 10000"/>
              <a:gd name="connsiteY3" fmla="*/ 9028 h 9967"/>
              <a:gd name="connsiteX4" fmla="*/ 774 w 10000"/>
              <a:gd name="connsiteY4" fmla="*/ 8576 h 9967"/>
              <a:gd name="connsiteX5" fmla="*/ 402 w 10000"/>
              <a:gd name="connsiteY5" fmla="*/ 7963 h 9967"/>
              <a:gd name="connsiteX6" fmla="*/ 88 w 10000"/>
              <a:gd name="connsiteY6" fmla="*/ 7058 h 9967"/>
              <a:gd name="connsiteX7" fmla="*/ 0 w 10000"/>
              <a:gd name="connsiteY7" fmla="*/ 6125 h 9967"/>
              <a:gd name="connsiteX8" fmla="*/ 88 w 10000"/>
              <a:gd name="connsiteY8" fmla="*/ 5117 h 9967"/>
              <a:gd name="connsiteX9" fmla="*/ 443 w 10000"/>
              <a:gd name="connsiteY9" fmla="*/ 3681 h 9967"/>
              <a:gd name="connsiteX10" fmla="*/ 1082 w 10000"/>
              <a:gd name="connsiteY10" fmla="*/ 2357 h 9967"/>
              <a:gd name="connsiteX11" fmla="*/ 2124 w 10000"/>
              <a:gd name="connsiteY11" fmla="*/ 1098 h 9967"/>
              <a:gd name="connsiteX12" fmla="*/ 3365 w 10000"/>
              <a:gd name="connsiteY12" fmla="*/ 271 h 9967"/>
              <a:gd name="connsiteX13" fmla="*/ 4961 w 10000"/>
              <a:gd name="connsiteY13" fmla="*/ 45 h 9967"/>
              <a:gd name="connsiteX14" fmla="*/ 6881 w 10000"/>
              <a:gd name="connsiteY14" fmla="*/ 544 h 9967"/>
              <a:gd name="connsiteX15" fmla="*/ 8976 w 10000"/>
              <a:gd name="connsiteY15" fmla="*/ 2344 h 9967"/>
              <a:gd name="connsiteX16" fmla="*/ 9830 w 10000"/>
              <a:gd name="connsiteY16" fmla="*/ 4696 h 9967"/>
              <a:gd name="connsiteX17" fmla="*/ 9817 w 10000"/>
              <a:gd name="connsiteY17" fmla="*/ 6187 h 9967"/>
              <a:gd name="connsiteX18" fmla="*/ 9740 w 10000"/>
              <a:gd name="connsiteY18" fmla="*/ 6696 h 9967"/>
              <a:gd name="connsiteX19" fmla="*/ 9652 w 10000"/>
              <a:gd name="connsiteY19" fmla="*/ 6947 h 9967"/>
              <a:gd name="connsiteX20" fmla="*/ 9415 w 10000"/>
              <a:gd name="connsiteY20" fmla="*/ 7091 h 9967"/>
              <a:gd name="connsiteX21" fmla="*/ 9280 w 10000"/>
              <a:gd name="connsiteY21" fmla="*/ 7215 h 9967"/>
              <a:gd name="connsiteX22" fmla="*/ 9412 w 10000"/>
              <a:gd name="connsiteY22" fmla="*/ 7392 h 9967"/>
              <a:gd name="connsiteX23" fmla="*/ 9719 w 10000"/>
              <a:gd name="connsiteY23" fmla="*/ 7708 h 9967"/>
              <a:gd name="connsiteX24" fmla="*/ 9980 w 10000"/>
              <a:gd name="connsiteY24" fmla="*/ 7984 h 9967"/>
              <a:gd name="connsiteX25" fmla="*/ 9848 w 10000"/>
              <a:gd name="connsiteY25" fmla="*/ 7688 h 9967"/>
              <a:gd name="connsiteX26" fmla="*/ 9621 w 10000"/>
              <a:gd name="connsiteY26" fmla="*/ 7166 h 9967"/>
              <a:gd name="connsiteX27" fmla="*/ 9621 w 10000"/>
              <a:gd name="connsiteY27" fmla="*/ 6947 h 9967"/>
              <a:gd name="connsiteX0" fmla="*/ 2509 w 10000"/>
              <a:gd name="connsiteY0" fmla="*/ 9817 h 9817"/>
              <a:gd name="connsiteX1" fmla="*/ 1877 w 10000"/>
              <a:gd name="connsiteY1" fmla="*/ 9475 h 9817"/>
              <a:gd name="connsiteX2" fmla="*/ 1309 w 10000"/>
              <a:gd name="connsiteY2" fmla="*/ 9058 h 9817"/>
              <a:gd name="connsiteX3" fmla="*/ 774 w 10000"/>
              <a:gd name="connsiteY3" fmla="*/ 8604 h 9817"/>
              <a:gd name="connsiteX4" fmla="*/ 402 w 10000"/>
              <a:gd name="connsiteY4" fmla="*/ 7989 h 9817"/>
              <a:gd name="connsiteX5" fmla="*/ 88 w 10000"/>
              <a:gd name="connsiteY5" fmla="*/ 7081 h 9817"/>
              <a:gd name="connsiteX6" fmla="*/ 0 w 10000"/>
              <a:gd name="connsiteY6" fmla="*/ 6145 h 9817"/>
              <a:gd name="connsiteX7" fmla="*/ 88 w 10000"/>
              <a:gd name="connsiteY7" fmla="*/ 5134 h 9817"/>
              <a:gd name="connsiteX8" fmla="*/ 443 w 10000"/>
              <a:gd name="connsiteY8" fmla="*/ 3693 h 9817"/>
              <a:gd name="connsiteX9" fmla="*/ 1082 w 10000"/>
              <a:gd name="connsiteY9" fmla="*/ 2365 h 9817"/>
              <a:gd name="connsiteX10" fmla="*/ 2124 w 10000"/>
              <a:gd name="connsiteY10" fmla="*/ 1102 h 9817"/>
              <a:gd name="connsiteX11" fmla="*/ 3365 w 10000"/>
              <a:gd name="connsiteY11" fmla="*/ 272 h 9817"/>
              <a:gd name="connsiteX12" fmla="*/ 4961 w 10000"/>
              <a:gd name="connsiteY12" fmla="*/ 45 h 9817"/>
              <a:gd name="connsiteX13" fmla="*/ 6881 w 10000"/>
              <a:gd name="connsiteY13" fmla="*/ 546 h 9817"/>
              <a:gd name="connsiteX14" fmla="*/ 8976 w 10000"/>
              <a:gd name="connsiteY14" fmla="*/ 2352 h 9817"/>
              <a:gd name="connsiteX15" fmla="*/ 9830 w 10000"/>
              <a:gd name="connsiteY15" fmla="*/ 4712 h 9817"/>
              <a:gd name="connsiteX16" fmla="*/ 9817 w 10000"/>
              <a:gd name="connsiteY16" fmla="*/ 6207 h 9817"/>
              <a:gd name="connsiteX17" fmla="*/ 9740 w 10000"/>
              <a:gd name="connsiteY17" fmla="*/ 6718 h 9817"/>
              <a:gd name="connsiteX18" fmla="*/ 9652 w 10000"/>
              <a:gd name="connsiteY18" fmla="*/ 6970 h 9817"/>
              <a:gd name="connsiteX19" fmla="*/ 9415 w 10000"/>
              <a:gd name="connsiteY19" fmla="*/ 7114 h 9817"/>
              <a:gd name="connsiteX20" fmla="*/ 9280 w 10000"/>
              <a:gd name="connsiteY20" fmla="*/ 7239 h 9817"/>
              <a:gd name="connsiteX21" fmla="*/ 9412 w 10000"/>
              <a:gd name="connsiteY21" fmla="*/ 7416 h 9817"/>
              <a:gd name="connsiteX22" fmla="*/ 9719 w 10000"/>
              <a:gd name="connsiteY22" fmla="*/ 7734 h 9817"/>
              <a:gd name="connsiteX23" fmla="*/ 9980 w 10000"/>
              <a:gd name="connsiteY23" fmla="*/ 8010 h 9817"/>
              <a:gd name="connsiteX24" fmla="*/ 9848 w 10000"/>
              <a:gd name="connsiteY24" fmla="*/ 7713 h 9817"/>
              <a:gd name="connsiteX25" fmla="*/ 9621 w 10000"/>
              <a:gd name="connsiteY25" fmla="*/ 7190 h 9817"/>
              <a:gd name="connsiteX26" fmla="*/ 9621 w 10000"/>
              <a:gd name="connsiteY26" fmla="*/ 6970 h 9817"/>
              <a:gd name="connsiteX0" fmla="*/ 1877 w 10000"/>
              <a:gd name="connsiteY0" fmla="*/ 9652 h 9652"/>
              <a:gd name="connsiteX1" fmla="*/ 1309 w 10000"/>
              <a:gd name="connsiteY1" fmla="*/ 9227 h 9652"/>
              <a:gd name="connsiteX2" fmla="*/ 774 w 10000"/>
              <a:gd name="connsiteY2" fmla="*/ 8764 h 9652"/>
              <a:gd name="connsiteX3" fmla="*/ 402 w 10000"/>
              <a:gd name="connsiteY3" fmla="*/ 8138 h 9652"/>
              <a:gd name="connsiteX4" fmla="*/ 88 w 10000"/>
              <a:gd name="connsiteY4" fmla="*/ 7213 h 9652"/>
              <a:gd name="connsiteX5" fmla="*/ 0 w 10000"/>
              <a:gd name="connsiteY5" fmla="*/ 6260 h 9652"/>
              <a:gd name="connsiteX6" fmla="*/ 88 w 10000"/>
              <a:gd name="connsiteY6" fmla="*/ 5230 h 9652"/>
              <a:gd name="connsiteX7" fmla="*/ 443 w 10000"/>
              <a:gd name="connsiteY7" fmla="*/ 3762 h 9652"/>
              <a:gd name="connsiteX8" fmla="*/ 1082 w 10000"/>
              <a:gd name="connsiteY8" fmla="*/ 2409 h 9652"/>
              <a:gd name="connsiteX9" fmla="*/ 2124 w 10000"/>
              <a:gd name="connsiteY9" fmla="*/ 1123 h 9652"/>
              <a:gd name="connsiteX10" fmla="*/ 3365 w 10000"/>
              <a:gd name="connsiteY10" fmla="*/ 277 h 9652"/>
              <a:gd name="connsiteX11" fmla="*/ 4961 w 10000"/>
              <a:gd name="connsiteY11" fmla="*/ 46 h 9652"/>
              <a:gd name="connsiteX12" fmla="*/ 6881 w 10000"/>
              <a:gd name="connsiteY12" fmla="*/ 556 h 9652"/>
              <a:gd name="connsiteX13" fmla="*/ 8976 w 10000"/>
              <a:gd name="connsiteY13" fmla="*/ 2396 h 9652"/>
              <a:gd name="connsiteX14" fmla="*/ 9830 w 10000"/>
              <a:gd name="connsiteY14" fmla="*/ 4800 h 9652"/>
              <a:gd name="connsiteX15" fmla="*/ 9817 w 10000"/>
              <a:gd name="connsiteY15" fmla="*/ 6323 h 9652"/>
              <a:gd name="connsiteX16" fmla="*/ 9740 w 10000"/>
              <a:gd name="connsiteY16" fmla="*/ 6843 h 9652"/>
              <a:gd name="connsiteX17" fmla="*/ 9652 w 10000"/>
              <a:gd name="connsiteY17" fmla="*/ 7100 h 9652"/>
              <a:gd name="connsiteX18" fmla="*/ 9415 w 10000"/>
              <a:gd name="connsiteY18" fmla="*/ 7247 h 9652"/>
              <a:gd name="connsiteX19" fmla="*/ 9280 w 10000"/>
              <a:gd name="connsiteY19" fmla="*/ 7374 h 9652"/>
              <a:gd name="connsiteX20" fmla="*/ 9412 w 10000"/>
              <a:gd name="connsiteY20" fmla="*/ 7554 h 9652"/>
              <a:gd name="connsiteX21" fmla="*/ 9719 w 10000"/>
              <a:gd name="connsiteY21" fmla="*/ 7878 h 9652"/>
              <a:gd name="connsiteX22" fmla="*/ 9980 w 10000"/>
              <a:gd name="connsiteY22" fmla="*/ 8159 h 9652"/>
              <a:gd name="connsiteX23" fmla="*/ 9848 w 10000"/>
              <a:gd name="connsiteY23" fmla="*/ 7857 h 9652"/>
              <a:gd name="connsiteX24" fmla="*/ 9621 w 10000"/>
              <a:gd name="connsiteY24" fmla="*/ 7324 h 9652"/>
              <a:gd name="connsiteX25" fmla="*/ 9621 w 10000"/>
              <a:gd name="connsiteY25" fmla="*/ 7100 h 9652"/>
              <a:gd name="connsiteX0" fmla="*/ 1309 w 10000"/>
              <a:gd name="connsiteY0" fmla="*/ 9560 h 9560"/>
              <a:gd name="connsiteX1" fmla="*/ 774 w 10000"/>
              <a:gd name="connsiteY1" fmla="*/ 9080 h 9560"/>
              <a:gd name="connsiteX2" fmla="*/ 402 w 10000"/>
              <a:gd name="connsiteY2" fmla="*/ 8431 h 9560"/>
              <a:gd name="connsiteX3" fmla="*/ 88 w 10000"/>
              <a:gd name="connsiteY3" fmla="*/ 7473 h 9560"/>
              <a:gd name="connsiteX4" fmla="*/ 0 w 10000"/>
              <a:gd name="connsiteY4" fmla="*/ 6486 h 9560"/>
              <a:gd name="connsiteX5" fmla="*/ 88 w 10000"/>
              <a:gd name="connsiteY5" fmla="*/ 5419 h 9560"/>
              <a:gd name="connsiteX6" fmla="*/ 443 w 10000"/>
              <a:gd name="connsiteY6" fmla="*/ 3898 h 9560"/>
              <a:gd name="connsiteX7" fmla="*/ 1082 w 10000"/>
              <a:gd name="connsiteY7" fmla="*/ 2496 h 9560"/>
              <a:gd name="connsiteX8" fmla="*/ 2124 w 10000"/>
              <a:gd name="connsiteY8" fmla="*/ 1163 h 9560"/>
              <a:gd name="connsiteX9" fmla="*/ 3365 w 10000"/>
              <a:gd name="connsiteY9" fmla="*/ 287 h 9560"/>
              <a:gd name="connsiteX10" fmla="*/ 4961 w 10000"/>
              <a:gd name="connsiteY10" fmla="*/ 48 h 9560"/>
              <a:gd name="connsiteX11" fmla="*/ 6881 w 10000"/>
              <a:gd name="connsiteY11" fmla="*/ 576 h 9560"/>
              <a:gd name="connsiteX12" fmla="*/ 8976 w 10000"/>
              <a:gd name="connsiteY12" fmla="*/ 2482 h 9560"/>
              <a:gd name="connsiteX13" fmla="*/ 9830 w 10000"/>
              <a:gd name="connsiteY13" fmla="*/ 4973 h 9560"/>
              <a:gd name="connsiteX14" fmla="*/ 9817 w 10000"/>
              <a:gd name="connsiteY14" fmla="*/ 6551 h 9560"/>
              <a:gd name="connsiteX15" fmla="*/ 9740 w 10000"/>
              <a:gd name="connsiteY15" fmla="*/ 7090 h 9560"/>
              <a:gd name="connsiteX16" fmla="*/ 9652 w 10000"/>
              <a:gd name="connsiteY16" fmla="*/ 7356 h 9560"/>
              <a:gd name="connsiteX17" fmla="*/ 9415 w 10000"/>
              <a:gd name="connsiteY17" fmla="*/ 7508 h 9560"/>
              <a:gd name="connsiteX18" fmla="*/ 9280 w 10000"/>
              <a:gd name="connsiteY18" fmla="*/ 7640 h 9560"/>
              <a:gd name="connsiteX19" fmla="*/ 9412 w 10000"/>
              <a:gd name="connsiteY19" fmla="*/ 7826 h 9560"/>
              <a:gd name="connsiteX20" fmla="*/ 9719 w 10000"/>
              <a:gd name="connsiteY20" fmla="*/ 8162 h 9560"/>
              <a:gd name="connsiteX21" fmla="*/ 9980 w 10000"/>
              <a:gd name="connsiteY21" fmla="*/ 8453 h 9560"/>
              <a:gd name="connsiteX22" fmla="*/ 9848 w 10000"/>
              <a:gd name="connsiteY22" fmla="*/ 8140 h 9560"/>
              <a:gd name="connsiteX23" fmla="*/ 9621 w 10000"/>
              <a:gd name="connsiteY23" fmla="*/ 7588 h 9560"/>
              <a:gd name="connsiteX24" fmla="*/ 9621 w 10000"/>
              <a:gd name="connsiteY24" fmla="*/ 7356 h 9560"/>
              <a:gd name="connsiteX0" fmla="*/ 774 w 10000"/>
              <a:gd name="connsiteY0" fmla="*/ 9498 h 9498"/>
              <a:gd name="connsiteX1" fmla="*/ 402 w 10000"/>
              <a:gd name="connsiteY1" fmla="*/ 8819 h 9498"/>
              <a:gd name="connsiteX2" fmla="*/ 88 w 10000"/>
              <a:gd name="connsiteY2" fmla="*/ 7817 h 9498"/>
              <a:gd name="connsiteX3" fmla="*/ 0 w 10000"/>
              <a:gd name="connsiteY3" fmla="*/ 6785 h 9498"/>
              <a:gd name="connsiteX4" fmla="*/ 88 w 10000"/>
              <a:gd name="connsiteY4" fmla="*/ 5668 h 9498"/>
              <a:gd name="connsiteX5" fmla="*/ 443 w 10000"/>
              <a:gd name="connsiteY5" fmla="*/ 4077 h 9498"/>
              <a:gd name="connsiteX6" fmla="*/ 1082 w 10000"/>
              <a:gd name="connsiteY6" fmla="*/ 2611 h 9498"/>
              <a:gd name="connsiteX7" fmla="*/ 2124 w 10000"/>
              <a:gd name="connsiteY7" fmla="*/ 1217 h 9498"/>
              <a:gd name="connsiteX8" fmla="*/ 3365 w 10000"/>
              <a:gd name="connsiteY8" fmla="*/ 300 h 9498"/>
              <a:gd name="connsiteX9" fmla="*/ 4961 w 10000"/>
              <a:gd name="connsiteY9" fmla="*/ 50 h 9498"/>
              <a:gd name="connsiteX10" fmla="*/ 6881 w 10000"/>
              <a:gd name="connsiteY10" fmla="*/ 603 h 9498"/>
              <a:gd name="connsiteX11" fmla="*/ 8976 w 10000"/>
              <a:gd name="connsiteY11" fmla="*/ 2596 h 9498"/>
              <a:gd name="connsiteX12" fmla="*/ 9830 w 10000"/>
              <a:gd name="connsiteY12" fmla="*/ 5202 h 9498"/>
              <a:gd name="connsiteX13" fmla="*/ 9817 w 10000"/>
              <a:gd name="connsiteY13" fmla="*/ 6853 h 9498"/>
              <a:gd name="connsiteX14" fmla="*/ 9740 w 10000"/>
              <a:gd name="connsiteY14" fmla="*/ 7416 h 9498"/>
              <a:gd name="connsiteX15" fmla="*/ 9652 w 10000"/>
              <a:gd name="connsiteY15" fmla="*/ 7695 h 9498"/>
              <a:gd name="connsiteX16" fmla="*/ 9415 w 10000"/>
              <a:gd name="connsiteY16" fmla="*/ 7854 h 9498"/>
              <a:gd name="connsiteX17" fmla="*/ 9280 w 10000"/>
              <a:gd name="connsiteY17" fmla="*/ 7992 h 9498"/>
              <a:gd name="connsiteX18" fmla="*/ 9412 w 10000"/>
              <a:gd name="connsiteY18" fmla="*/ 8186 h 9498"/>
              <a:gd name="connsiteX19" fmla="*/ 9719 w 10000"/>
              <a:gd name="connsiteY19" fmla="*/ 8538 h 9498"/>
              <a:gd name="connsiteX20" fmla="*/ 9980 w 10000"/>
              <a:gd name="connsiteY20" fmla="*/ 8842 h 9498"/>
              <a:gd name="connsiteX21" fmla="*/ 9848 w 10000"/>
              <a:gd name="connsiteY21" fmla="*/ 8515 h 9498"/>
              <a:gd name="connsiteX22" fmla="*/ 9621 w 10000"/>
              <a:gd name="connsiteY22" fmla="*/ 7937 h 9498"/>
              <a:gd name="connsiteX23" fmla="*/ 9621 w 10000"/>
              <a:gd name="connsiteY23" fmla="*/ 7695 h 9498"/>
              <a:gd name="connsiteX0" fmla="*/ 402 w 10000"/>
              <a:gd name="connsiteY0" fmla="*/ 9285 h 9314"/>
              <a:gd name="connsiteX1" fmla="*/ 88 w 10000"/>
              <a:gd name="connsiteY1" fmla="*/ 8230 h 9314"/>
              <a:gd name="connsiteX2" fmla="*/ 0 w 10000"/>
              <a:gd name="connsiteY2" fmla="*/ 7144 h 9314"/>
              <a:gd name="connsiteX3" fmla="*/ 88 w 10000"/>
              <a:gd name="connsiteY3" fmla="*/ 5968 h 9314"/>
              <a:gd name="connsiteX4" fmla="*/ 443 w 10000"/>
              <a:gd name="connsiteY4" fmla="*/ 4292 h 9314"/>
              <a:gd name="connsiteX5" fmla="*/ 1082 w 10000"/>
              <a:gd name="connsiteY5" fmla="*/ 2749 h 9314"/>
              <a:gd name="connsiteX6" fmla="*/ 2124 w 10000"/>
              <a:gd name="connsiteY6" fmla="*/ 1281 h 9314"/>
              <a:gd name="connsiteX7" fmla="*/ 3365 w 10000"/>
              <a:gd name="connsiteY7" fmla="*/ 316 h 9314"/>
              <a:gd name="connsiteX8" fmla="*/ 4961 w 10000"/>
              <a:gd name="connsiteY8" fmla="*/ 53 h 9314"/>
              <a:gd name="connsiteX9" fmla="*/ 6881 w 10000"/>
              <a:gd name="connsiteY9" fmla="*/ 635 h 9314"/>
              <a:gd name="connsiteX10" fmla="*/ 8976 w 10000"/>
              <a:gd name="connsiteY10" fmla="*/ 2733 h 9314"/>
              <a:gd name="connsiteX11" fmla="*/ 9830 w 10000"/>
              <a:gd name="connsiteY11" fmla="*/ 5477 h 9314"/>
              <a:gd name="connsiteX12" fmla="*/ 9817 w 10000"/>
              <a:gd name="connsiteY12" fmla="*/ 7215 h 9314"/>
              <a:gd name="connsiteX13" fmla="*/ 9740 w 10000"/>
              <a:gd name="connsiteY13" fmla="*/ 7808 h 9314"/>
              <a:gd name="connsiteX14" fmla="*/ 9652 w 10000"/>
              <a:gd name="connsiteY14" fmla="*/ 8102 h 9314"/>
              <a:gd name="connsiteX15" fmla="*/ 9415 w 10000"/>
              <a:gd name="connsiteY15" fmla="*/ 8269 h 9314"/>
              <a:gd name="connsiteX16" fmla="*/ 9280 w 10000"/>
              <a:gd name="connsiteY16" fmla="*/ 8414 h 9314"/>
              <a:gd name="connsiteX17" fmla="*/ 9412 w 10000"/>
              <a:gd name="connsiteY17" fmla="*/ 8619 h 9314"/>
              <a:gd name="connsiteX18" fmla="*/ 9719 w 10000"/>
              <a:gd name="connsiteY18" fmla="*/ 8989 h 9314"/>
              <a:gd name="connsiteX19" fmla="*/ 9980 w 10000"/>
              <a:gd name="connsiteY19" fmla="*/ 9309 h 9314"/>
              <a:gd name="connsiteX20" fmla="*/ 9848 w 10000"/>
              <a:gd name="connsiteY20" fmla="*/ 8965 h 9314"/>
              <a:gd name="connsiteX21" fmla="*/ 9621 w 10000"/>
              <a:gd name="connsiteY21" fmla="*/ 8356 h 9314"/>
              <a:gd name="connsiteX22" fmla="*/ 9621 w 10000"/>
              <a:gd name="connsiteY22" fmla="*/ 8102 h 9314"/>
              <a:gd name="connsiteX0" fmla="*/ 88 w 10000"/>
              <a:gd name="connsiteY0" fmla="*/ 8836 h 10000"/>
              <a:gd name="connsiteX1" fmla="*/ 0 w 10000"/>
              <a:gd name="connsiteY1" fmla="*/ 7670 h 10000"/>
              <a:gd name="connsiteX2" fmla="*/ 88 w 10000"/>
              <a:gd name="connsiteY2" fmla="*/ 6408 h 10000"/>
              <a:gd name="connsiteX3" fmla="*/ 443 w 10000"/>
              <a:gd name="connsiteY3" fmla="*/ 4608 h 10000"/>
              <a:gd name="connsiteX4" fmla="*/ 1082 w 10000"/>
              <a:gd name="connsiteY4" fmla="*/ 2951 h 10000"/>
              <a:gd name="connsiteX5" fmla="*/ 2124 w 10000"/>
              <a:gd name="connsiteY5" fmla="*/ 1375 h 10000"/>
              <a:gd name="connsiteX6" fmla="*/ 3365 w 10000"/>
              <a:gd name="connsiteY6" fmla="*/ 339 h 10000"/>
              <a:gd name="connsiteX7" fmla="*/ 4961 w 10000"/>
              <a:gd name="connsiteY7" fmla="*/ 57 h 10000"/>
              <a:gd name="connsiteX8" fmla="*/ 6881 w 10000"/>
              <a:gd name="connsiteY8" fmla="*/ 682 h 10000"/>
              <a:gd name="connsiteX9" fmla="*/ 8976 w 10000"/>
              <a:gd name="connsiteY9" fmla="*/ 2934 h 10000"/>
              <a:gd name="connsiteX10" fmla="*/ 9830 w 10000"/>
              <a:gd name="connsiteY10" fmla="*/ 5880 h 10000"/>
              <a:gd name="connsiteX11" fmla="*/ 9817 w 10000"/>
              <a:gd name="connsiteY11" fmla="*/ 7746 h 10000"/>
              <a:gd name="connsiteX12" fmla="*/ 9740 w 10000"/>
              <a:gd name="connsiteY12" fmla="*/ 8383 h 10000"/>
              <a:gd name="connsiteX13" fmla="*/ 9652 w 10000"/>
              <a:gd name="connsiteY13" fmla="*/ 8699 h 10000"/>
              <a:gd name="connsiteX14" fmla="*/ 9415 w 10000"/>
              <a:gd name="connsiteY14" fmla="*/ 8878 h 10000"/>
              <a:gd name="connsiteX15" fmla="*/ 9280 w 10000"/>
              <a:gd name="connsiteY15" fmla="*/ 9034 h 10000"/>
              <a:gd name="connsiteX16" fmla="*/ 9412 w 10000"/>
              <a:gd name="connsiteY16" fmla="*/ 9254 h 10000"/>
              <a:gd name="connsiteX17" fmla="*/ 9719 w 10000"/>
              <a:gd name="connsiteY17" fmla="*/ 9651 h 10000"/>
              <a:gd name="connsiteX18" fmla="*/ 9980 w 10000"/>
              <a:gd name="connsiteY18" fmla="*/ 9995 h 10000"/>
              <a:gd name="connsiteX19" fmla="*/ 9848 w 10000"/>
              <a:gd name="connsiteY19" fmla="*/ 9625 h 10000"/>
              <a:gd name="connsiteX20" fmla="*/ 9621 w 10000"/>
              <a:gd name="connsiteY20" fmla="*/ 8971 h 10000"/>
              <a:gd name="connsiteX21" fmla="*/ 9621 w 10000"/>
              <a:gd name="connsiteY21" fmla="*/ 8699 h 10000"/>
              <a:gd name="connsiteX0" fmla="*/ 0 w 10000"/>
              <a:gd name="connsiteY0" fmla="*/ 7670 h 10000"/>
              <a:gd name="connsiteX1" fmla="*/ 88 w 10000"/>
              <a:gd name="connsiteY1" fmla="*/ 6408 h 10000"/>
              <a:gd name="connsiteX2" fmla="*/ 443 w 10000"/>
              <a:gd name="connsiteY2" fmla="*/ 4608 h 10000"/>
              <a:gd name="connsiteX3" fmla="*/ 1082 w 10000"/>
              <a:gd name="connsiteY3" fmla="*/ 2951 h 10000"/>
              <a:gd name="connsiteX4" fmla="*/ 2124 w 10000"/>
              <a:gd name="connsiteY4" fmla="*/ 1375 h 10000"/>
              <a:gd name="connsiteX5" fmla="*/ 3365 w 10000"/>
              <a:gd name="connsiteY5" fmla="*/ 339 h 10000"/>
              <a:gd name="connsiteX6" fmla="*/ 4961 w 10000"/>
              <a:gd name="connsiteY6" fmla="*/ 57 h 10000"/>
              <a:gd name="connsiteX7" fmla="*/ 6881 w 10000"/>
              <a:gd name="connsiteY7" fmla="*/ 682 h 10000"/>
              <a:gd name="connsiteX8" fmla="*/ 8976 w 10000"/>
              <a:gd name="connsiteY8" fmla="*/ 2934 h 10000"/>
              <a:gd name="connsiteX9" fmla="*/ 9830 w 10000"/>
              <a:gd name="connsiteY9" fmla="*/ 5880 h 10000"/>
              <a:gd name="connsiteX10" fmla="*/ 9817 w 10000"/>
              <a:gd name="connsiteY10" fmla="*/ 7746 h 10000"/>
              <a:gd name="connsiteX11" fmla="*/ 9740 w 10000"/>
              <a:gd name="connsiteY11" fmla="*/ 8383 h 10000"/>
              <a:gd name="connsiteX12" fmla="*/ 9652 w 10000"/>
              <a:gd name="connsiteY12" fmla="*/ 8699 h 10000"/>
              <a:gd name="connsiteX13" fmla="*/ 9415 w 10000"/>
              <a:gd name="connsiteY13" fmla="*/ 8878 h 10000"/>
              <a:gd name="connsiteX14" fmla="*/ 9280 w 10000"/>
              <a:gd name="connsiteY14" fmla="*/ 9034 h 10000"/>
              <a:gd name="connsiteX15" fmla="*/ 9412 w 10000"/>
              <a:gd name="connsiteY15" fmla="*/ 9254 h 10000"/>
              <a:gd name="connsiteX16" fmla="*/ 9719 w 10000"/>
              <a:gd name="connsiteY16" fmla="*/ 9651 h 10000"/>
              <a:gd name="connsiteX17" fmla="*/ 9980 w 10000"/>
              <a:gd name="connsiteY17" fmla="*/ 9995 h 10000"/>
              <a:gd name="connsiteX18" fmla="*/ 9848 w 10000"/>
              <a:gd name="connsiteY18" fmla="*/ 9625 h 10000"/>
              <a:gd name="connsiteX19" fmla="*/ 9621 w 10000"/>
              <a:gd name="connsiteY19" fmla="*/ 8971 h 10000"/>
              <a:gd name="connsiteX20" fmla="*/ 9621 w 10000"/>
              <a:gd name="connsiteY20" fmla="*/ 8699 h 10000"/>
              <a:gd name="connsiteX0" fmla="*/ 0 w 9912"/>
              <a:gd name="connsiteY0" fmla="*/ 6408 h 10000"/>
              <a:gd name="connsiteX1" fmla="*/ 355 w 9912"/>
              <a:gd name="connsiteY1" fmla="*/ 4608 h 10000"/>
              <a:gd name="connsiteX2" fmla="*/ 994 w 9912"/>
              <a:gd name="connsiteY2" fmla="*/ 2951 h 10000"/>
              <a:gd name="connsiteX3" fmla="*/ 2036 w 9912"/>
              <a:gd name="connsiteY3" fmla="*/ 1375 h 10000"/>
              <a:gd name="connsiteX4" fmla="*/ 3277 w 9912"/>
              <a:gd name="connsiteY4" fmla="*/ 339 h 10000"/>
              <a:gd name="connsiteX5" fmla="*/ 4873 w 9912"/>
              <a:gd name="connsiteY5" fmla="*/ 57 h 10000"/>
              <a:gd name="connsiteX6" fmla="*/ 6793 w 9912"/>
              <a:gd name="connsiteY6" fmla="*/ 682 h 10000"/>
              <a:gd name="connsiteX7" fmla="*/ 8888 w 9912"/>
              <a:gd name="connsiteY7" fmla="*/ 2934 h 10000"/>
              <a:gd name="connsiteX8" fmla="*/ 9742 w 9912"/>
              <a:gd name="connsiteY8" fmla="*/ 5880 h 10000"/>
              <a:gd name="connsiteX9" fmla="*/ 9729 w 9912"/>
              <a:gd name="connsiteY9" fmla="*/ 7746 h 10000"/>
              <a:gd name="connsiteX10" fmla="*/ 9652 w 9912"/>
              <a:gd name="connsiteY10" fmla="*/ 8383 h 10000"/>
              <a:gd name="connsiteX11" fmla="*/ 9564 w 9912"/>
              <a:gd name="connsiteY11" fmla="*/ 8699 h 10000"/>
              <a:gd name="connsiteX12" fmla="*/ 9327 w 9912"/>
              <a:gd name="connsiteY12" fmla="*/ 8878 h 10000"/>
              <a:gd name="connsiteX13" fmla="*/ 9192 w 9912"/>
              <a:gd name="connsiteY13" fmla="*/ 9034 h 10000"/>
              <a:gd name="connsiteX14" fmla="*/ 9324 w 9912"/>
              <a:gd name="connsiteY14" fmla="*/ 9254 h 10000"/>
              <a:gd name="connsiteX15" fmla="*/ 9631 w 9912"/>
              <a:gd name="connsiteY15" fmla="*/ 9651 h 10000"/>
              <a:gd name="connsiteX16" fmla="*/ 9892 w 9912"/>
              <a:gd name="connsiteY16" fmla="*/ 9995 h 10000"/>
              <a:gd name="connsiteX17" fmla="*/ 9760 w 9912"/>
              <a:gd name="connsiteY17" fmla="*/ 9625 h 10000"/>
              <a:gd name="connsiteX18" fmla="*/ 9533 w 9912"/>
              <a:gd name="connsiteY18" fmla="*/ 8971 h 10000"/>
              <a:gd name="connsiteX19" fmla="*/ 9533 w 9912"/>
              <a:gd name="connsiteY19" fmla="*/ 8699 h 10000"/>
              <a:gd name="connsiteX0" fmla="*/ 0 w 9642"/>
              <a:gd name="connsiteY0" fmla="*/ 4608 h 10000"/>
              <a:gd name="connsiteX1" fmla="*/ 645 w 9642"/>
              <a:gd name="connsiteY1" fmla="*/ 2951 h 10000"/>
              <a:gd name="connsiteX2" fmla="*/ 1696 w 9642"/>
              <a:gd name="connsiteY2" fmla="*/ 1375 h 10000"/>
              <a:gd name="connsiteX3" fmla="*/ 2948 w 9642"/>
              <a:gd name="connsiteY3" fmla="*/ 339 h 10000"/>
              <a:gd name="connsiteX4" fmla="*/ 4558 w 9642"/>
              <a:gd name="connsiteY4" fmla="*/ 57 h 10000"/>
              <a:gd name="connsiteX5" fmla="*/ 6495 w 9642"/>
              <a:gd name="connsiteY5" fmla="*/ 682 h 10000"/>
              <a:gd name="connsiteX6" fmla="*/ 8609 w 9642"/>
              <a:gd name="connsiteY6" fmla="*/ 2934 h 10000"/>
              <a:gd name="connsiteX7" fmla="*/ 9470 w 9642"/>
              <a:gd name="connsiteY7" fmla="*/ 5880 h 10000"/>
              <a:gd name="connsiteX8" fmla="*/ 9457 w 9642"/>
              <a:gd name="connsiteY8" fmla="*/ 7746 h 10000"/>
              <a:gd name="connsiteX9" fmla="*/ 9380 w 9642"/>
              <a:gd name="connsiteY9" fmla="*/ 8383 h 10000"/>
              <a:gd name="connsiteX10" fmla="*/ 9291 w 9642"/>
              <a:gd name="connsiteY10" fmla="*/ 8699 h 10000"/>
              <a:gd name="connsiteX11" fmla="*/ 9052 w 9642"/>
              <a:gd name="connsiteY11" fmla="*/ 8878 h 10000"/>
              <a:gd name="connsiteX12" fmla="*/ 8916 w 9642"/>
              <a:gd name="connsiteY12" fmla="*/ 9034 h 10000"/>
              <a:gd name="connsiteX13" fmla="*/ 9049 w 9642"/>
              <a:gd name="connsiteY13" fmla="*/ 9254 h 10000"/>
              <a:gd name="connsiteX14" fmla="*/ 9359 w 9642"/>
              <a:gd name="connsiteY14" fmla="*/ 9651 h 10000"/>
              <a:gd name="connsiteX15" fmla="*/ 9622 w 9642"/>
              <a:gd name="connsiteY15" fmla="*/ 9995 h 10000"/>
              <a:gd name="connsiteX16" fmla="*/ 9489 w 9642"/>
              <a:gd name="connsiteY16" fmla="*/ 9625 h 10000"/>
              <a:gd name="connsiteX17" fmla="*/ 9260 w 9642"/>
              <a:gd name="connsiteY17" fmla="*/ 8971 h 10000"/>
              <a:gd name="connsiteX18" fmla="*/ 9260 w 9642"/>
              <a:gd name="connsiteY18" fmla="*/ 8699 h 10000"/>
              <a:gd name="connsiteX0" fmla="*/ 0 w 9331"/>
              <a:gd name="connsiteY0" fmla="*/ 2951 h 10000"/>
              <a:gd name="connsiteX1" fmla="*/ 1090 w 9331"/>
              <a:gd name="connsiteY1" fmla="*/ 1375 h 10000"/>
              <a:gd name="connsiteX2" fmla="*/ 2388 w 9331"/>
              <a:gd name="connsiteY2" fmla="*/ 339 h 10000"/>
              <a:gd name="connsiteX3" fmla="*/ 4058 w 9331"/>
              <a:gd name="connsiteY3" fmla="*/ 57 h 10000"/>
              <a:gd name="connsiteX4" fmla="*/ 6067 w 9331"/>
              <a:gd name="connsiteY4" fmla="*/ 682 h 10000"/>
              <a:gd name="connsiteX5" fmla="*/ 8260 w 9331"/>
              <a:gd name="connsiteY5" fmla="*/ 2934 h 10000"/>
              <a:gd name="connsiteX6" fmla="*/ 9153 w 9331"/>
              <a:gd name="connsiteY6" fmla="*/ 5880 h 10000"/>
              <a:gd name="connsiteX7" fmla="*/ 9139 w 9331"/>
              <a:gd name="connsiteY7" fmla="*/ 7746 h 10000"/>
              <a:gd name="connsiteX8" fmla="*/ 9059 w 9331"/>
              <a:gd name="connsiteY8" fmla="*/ 8383 h 10000"/>
              <a:gd name="connsiteX9" fmla="*/ 8967 w 9331"/>
              <a:gd name="connsiteY9" fmla="*/ 8699 h 10000"/>
              <a:gd name="connsiteX10" fmla="*/ 8719 w 9331"/>
              <a:gd name="connsiteY10" fmla="*/ 8878 h 10000"/>
              <a:gd name="connsiteX11" fmla="*/ 8578 w 9331"/>
              <a:gd name="connsiteY11" fmla="*/ 9034 h 10000"/>
              <a:gd name="connsiteX12" fmla="*/ 8716 w 9331"/>
              <a:gd name="connsiteY12" fmla="*/ 9254 h 10000"/>
              <a:gd name="connsiteX13" fmla="*/ 9037 w 9331"/>
              <a:gd name="connsiteY13" fmla="*/ 9651 h 10000"/>
              <a:gd name="connsiteX14" fmla="*/ 9310 w 9331"/>
              <a:gd name="connsiteY14" fmla="*/ 9995 h 10000"/>
              <a:gd name="connsiteX15" fmla="*/ 9172 w 9331"/>
              <a:gd name="connsiteY15" fmla="*/ 9625 h 10000"/>
              <a:gd name="connsiteX16" fmla="*/ 8935 w 9331"/>
              <a:gd name="connsiteY16" fmla="*/ 8971 h 10000"/>
              <a:gd name="connsiteX17" fmla="*/ 8935 w 9331"/>
              <a:gd name="connsiteY17" fmla="*/ 8699 h 10000"/>
              <a:gd name="connsiteX0" fmla="*/ 0 w 8832"/>
              <a:gd name="connsiteY0" fmla="*/ 1375 h 10000"/>
              <a:gd name="connsiteX1" fmla="*/ 1391 w 8832"/>
              <a:gd name="connsiteY1" fmla="*/ 339 h 10000"/>
              <a:gd name="connsiteX2" fmla="*/ 3181 w 8832"/>
              <a:gd name="connsiteY2" fmla="*/ 57 h 10000"/>
              <a:gd name="connsiteX3" fmla="*/ 5334 w 8832"/>
              <a:gd name="connsiteY3" fmla="*/ 682 h 10000"/>
              <a:gd name="connsiteX4" fmla="*/ 7684 w 8832"/>
              <a:gd name="connsiteY4" fmla="*/ 2934 h 10000"/>
              <a:gd name="connsiteX5" fmla="*/ 8641 w 8832"/>
              <a:gd name="connsiteY5" fmla="*/ 5880 h 10000"/>
              <a:gd name="connsiteX6" fmla="*/ 8626 w 8832"/>
              <a:gd name="connsiteY6" fmla="*/ 7746 h 10000"/>
              <a:gd name="connsiteX7" fmla="*/ 8540 w 8832"/>
              <a:gd name="connsiteY7" fmla="*/ 8383 h 10000"/>
              <a:gd name="connsiteX8" fmla="*/ 8442 w 8832"/>
              <a:gd name="connsiteY8" fmla="*/ 8699 h 10000"/>
              <a:gd name="connsiteX9" fmla="*/ 8176 w 8832"/>
              <a:gd name="connsiteY9" fmla="*/ 8878 h 10000"/>
              <a:gd name="connsiteX10" fmla="*/ 8025 w 8832"/>
              <a:gd name="connsiteY10" fmla="*/ 9034 h 10000"/>
              <a:gd name="connsiteX11" fmla="*/ 8173 w 8832"/>
              <a:gd name="connsiteY11" fmla="*/ 9254 h 10000"/>
              <a:gd name="connsiteX12" fmla="*/ 8517 w 8832"/>
              <a:gd name="connsiteY12" fmla="*/ 9651 h 10000"/>
              <a:gd name="connsiteX13" fmla="*/ 8809 w 8832"/>
              <a:gd name="connsiteY13" fmla="*/ 9995 h 10000"/>
              <a:gd name="connsiteX14" fmla="*/ 8662 w 8832"/>
              <a:gd name="connsiteY14" fmla="*/ 9625 h 10000"/>
              <a:gd name="connsiteX15" fmla="*/ 8408 w 8832"/>
              <a:gd name="connsiteY15" fmla="*/ 8971 h 10000"/>
              <a:gd name="connsiteX16" fmla="*/ 8408 w 8832"/>
              <a:gd name="connsiteY16" fmla="*/ 8699 h 10000"/>
              <a:gd name="connsiteX0" fmla="*/ 0 w 8425"/>
              <a:gd name="connsiteY0" fmla="*/ 339 h 10000"/>
              <a:gd name="connsiteX1" fmla="*/ 2027 w 8425"/>
              <a:gd name="connsiteY1" fmla="*/ 57 h 10000"/>
              <a:gd name="connsiteX2" fmla="*/ 4464 w 8425"/>
              <a:gd name="connsiteY2" fmla="*/ 682 h 10000"/>
              <a:gd name="connsiteX3" fmla="*/ 7125 w 8425"/>
              <a:gd name="connsiteY3" fmla="*/ 2934 h 10000"/>
              <a:gd name="connsiteX4" fmla="*/ 8209 w 8425"/>
              <a:gd name="connsiteY4" fmla="*/ 5880 h 10000"/>
              <a:gd name="connsiteX5" fmla="*/ 8192 w 8425"/>
              <a:gd name="connsiteY5" fmla="*/ 7746 h 10000"/>
              <a:gd name="connsiteX6" fmla="*/ 8094 w 8425"/>
              <a:gd name="connsiteY6" fmla="*/ 8383 h 10000"/>
              <a:gd name="connsiteX7" fmla="*/ 7983 w 8425"/>
              <a:gd name="connsiteY7" fmla="*/ 8699 h 10000"/>
              <a:gd name="connsiteX8" fmla="*/ 7682 w 8425"/>
              <a:gd name="connsiteY8" fmla="*/ 8878 h 10000"/>
              <a:gd name="connsiteX9" fmla="*/ 7511 w 8425"/>
              <a:gd name="connsiteY9" fmla="*/ 9034 h 10000"/>
              <a:gd name="connsiteX10" fmla="*/ 7679 w 8425"/>
              <a:gd name="connsiteY10" fmla="*/ 9254 h 10000"/>
              <a:gd name="connsiteX11" fmla="*/ 8068 w 8425"/>
              <a:gd name="connsiteY11" fmla="*/ 9651 h 10000"/>
              <a:gd name="connsiteX12" fmla="*/ 8399 w 8425"/>
              <a:gd name="connsiteY12" fmla="*/ 9995 h 10000"/>
              <a:gd name="connsiteX13" fmla="*/ 8233 w 8425"/>
              <a:gd name="connsiteY13" fmla="*/ 9625 h 10000"/>
              <a:gd name="connsiteX14" fmla="*/ 7945 w 8425"/>
              <a:gd name="connsiteY14" fmla="*/ 8971 h 10000"/>
              <a:gd name="connsiteX15" fmla="*/ 7945 w 8425"/>
              <a:gd name="connsiteY15" fmla="*/ 8699 h 10000"/>
              <a:gd name="connsiteX0" fmla="*/ 0 w 7594"/>
              <a:gd name="connsiteY0" fmla="*/ 0 h 9943"/>
              <a:gd name="connsiteX1" fmla="*/ 2893 w 7594"/>
              <a:gd name="connsiteY1" fmla="*/ 625 h 9943"/>
              <a:gd name="connsiteX2" fmla="*/ 6051 w 7594"/>
              <a:gd name="connsiteY2" fmla="*/ 2877 h 9943"/>
              <a:gd name="connsiteX3" fmla="*/ 7338 w 7594"/>
              <a:gd name="connsiteY3" fmla="*/ 5823 h 9943"/>
              <a:gd name="connsiteX4" fmla="*/ 7317 w 7594"/>
              <a:gd name="connsiteY4" fmla="*/ 7689 h 9943"/>
              <a:gd name="connsiteX5" fmla="*/ 7201 w 7594"/>
              <a:gd name="connsiteY5" fmla="*/ 8326 h 9943"/>
              <a:gd name="connsiteX6" fmla="*/ 7069 w 7594"/>
              <a:gd name="connsiteY6" fmla="*/ 8642 h 9943"/>
              <a:gd name="connsiteX7" fmla="*/ 6712 w 7594"/>
              <a:gd name="connsiteY7" fmla="*/ 8821 h 9943"/>
              <a:gd name="connsiteX8" fmla="*/ 6509 w 7594"/>
              <a:gd name="connsiteY8" fmla="*/ 8977 h 9943"/>
              <a:gd name="connsiteX9" fmla="*/ 6709 w 7594"/>
              <a:gd name="connsiteY9" fmla="*/ 9197 h 9943"/>
              <a:gd name="connsiteX10" fmla="*/ 7170 w 7594"/>
              <a:gd name="connsiteY10" fmla="*/ 9594 h 9943"/>
              <a:gd name="connsiteX11" fmla="*/ 7563 w 7594"/>
              <a:gd name="connsiteY11" fmla="*/ 9938 h 9943"/>
              <a:gd name="connsiteX12" fmla="*/ 7366 w 7594"/>
              <a:gd name="connsiteY12" fmla="*/ 9568 h 9943"/>
              <a:gd name="connsiteX13" fmla="*/ 7024 w 7594"/>
              <a:gd name="connsiteY13" fmla="*/ 8914 h 9943"/>
              <a:gd name="connsiteX14" fmla="*/ 7024 w 7594"/>
              <a:gd name="connsiteY14" fmla="*/ 8642 h 9943"/>
              <a:gd name="connsiteX0" fmla="*/ 0 w 6190"/>
              <a:gd name="connsiteY0" fmla="*/ 0 h 9371"/>
              <a:gd name="connsiteX1" fmla="*/ 4158 w 6190"/>
              <a:gd name="connsiteY1" fmla="*/ 2264 h 9371"/>
              <a:gd name="connsiteX2" fmla="*/ 5853 w 6190"/>
              <a:gd name="connsiteY2" fmla="*/ 5227 h 9371"/>
              <a:gd name="connsiteX3" fmla="*/ 5825 w 6190"/>
              <a:gd name="connsiteY3" fmla="*/ 7104 h 9371"/>
              <a:gd name="connsiteX4" fmla="*/ 5672 w 6190"/>
              <a:gd name="connsiteY4" fmla="*/ 7745 h 9371"/>
              <a:gd name="connsiteX5" fmla="*/ 5499 w 6190"/>
              <a:gd name="connsiteY5" fmla="*/ 8063 h 9371"/>
              <a:gd name="connsiteX6" fmla="*/ 5029 w 6190"/>
              <a:gd name="connsiteY6" fmla="*/ 8243 h 9371"/>
              <a:gd name="connsiteX7" fmla="*/ 4761 w 6190"/>
              <a:gd name="connsiteY7" fmla="*/ 8399 h 9371"/>
              <a:gd name="connsiteX8" fmla="*/ 5025 w 6190"/>
              <a:gd name="connsiteY8" fmla="*/ 8621 h 9371"/>
              <a:gd name="connsiteX9" fmla="*/ 5632 w 6190"/>
              <a:gd name="connsiteY9" fmla="*/ 9020 h 9371"/>
              <a:gd name="connsiteX10" fmla="*/ 6149 w 6190"/>
              <a:gd name="connsiteY10" fmla="*/ 9366 h 9371"/>
              <a:gd name="connsiteX11" fmla="*/ 5890 w 6190"/>
              <a:gd name="connsiteY11" fmla="*/ 8994 h 9371"/>
              <a:gd name="connsiteX12" fmla="*/ 5439 w 6190"/>
              <a:gd name="connsiteY12" fmla="*/ 8336 h 9371"/>
              <a:gd name="connsiteX13" fmla="*/ 5439 w 6190"/>
              <a:gd name="connsiteY13" fmla="*/ 8063 h 9371"/>
              <a:gd name="connsiteX0" fmla="*/ 0 w 3283"/>
              <a:gd name="connsiteY0" fmla="*/ 0 h 7584"/>
              <a:gd name="connsiteX1" fmla="*/ 2739 w 3283"/>
              <a:gd name="connsiteY1" fmla="*/ 3162 h 7584"/>
              <a:gd name="connsiteX2" fmla="*/ 2693 w 3283"/>
              <a:gd name="connsiteY2" fmla="*/ 5165 h 7584"/>
              <a:gd name="connsiteX3" fmla="*/ 2446 w 3283"/>
              <a:gd name="connsiteY3" fmla="*/ 5849 h 7584"/>
              <a:gd name="connsiteX4" fmla="*/ 2167 w 3283"/>
              <a:gd name="connsiteY4" fmla="*/ 6188 h 7584"/>
              <a:gd name="connsiteX5" fmla="*/ 1407 w 3283"/>
              <a:gd name="connsiteY5" fmla="*/ 6380 h 7584"/>
              <a:gd name="connsiteX6" fmla="*/ 974 w 3283"/>
              <a:gd name="connsiteY6" fmla="*/ 6547 h 7584"/>
              <a:gd name="connsiteX7" fmla="*/ 1401 w 3283"/>
              <a:gd name="connsiteY7" fmla="*/ 6784 h 7584"/>
              <a:gd name="connsiteX8" fmla="*/ 2382 w 3283"/>
              <a:gd name="connsiteY8" fmla="*/ 7209 h 7584"/>
              <a:gd name="connsiteX9" fmla="*/ 3217 w 3283"/>
              <a:gd name="connsiteY9" fmla="*/ 7579 h 7584"/>
              <a:gd name="connsiteX10" fmla="*/ 2798 w 3283"/>
              <a:gd name="connsiteY10" fmla="*/ 7182 h 7584"/>
              <a:gd name="connsiteX11" fmla="*/ 2070 w 3283"/>
              <a:gd name="connsiteY11" fmla="*/ 6480 h 7584"/>
              <a:gd name="connsiteX12" fmla="*/ 2070 w 3283"/>
              <a:gd name="connsiteY12" fmla="*/ 6188 h 7584"/>
              <a:gd name="connsiteX0" fmla="*/ 5376 w 7033"/>
              <a:gd name="connsiteY0" fmla="*/ 0 h 5831"/>
              <a:gd name="connsiteX1" fmla="*/ 5236 w 7033"/>
              <a:gd name="connsiteY1" fmla="*/ 2641 h 5831"/>
              <a:gd name="connsiteX2" fmla="*/ 4484 w 7033"/>
              <a:gd name="connsiteY2" fmla="*/ 3543 h 5831"/>
              <a:gd name="connsiteX3" fmla="*/ 3634 w 7033"/>
              <a:gd name="connsiteY3" fmla="*/ 3990 h 5831"/>
              <a:gd name="connsiteX4" fmla="*/ 1319 w 7033"/>
              <a:gd name="connsiteY4" fmla="*/ 4243 h 5831"/>
              <a:gd name="connsiteX5" fmla="*/ 0 w 7033"/>
              <a:gd name="connsiteY5" fmla="*/ 4464 h 5831"/>
              <a:gd name="connsiteX6" fmla="*/ 1300 w 7033"/>
              <a:gd name="connsiteY6" fmla="*/ 4776 h 5831"/>
              <a:gd name="connsiteX7" fmla="*/ 4289 w 7033"/>
              <a:gd name="connsiteY7" fmla="*/ 5337 h 5831"/>
              <a:gd name="connsiteX8" fmla="*/ 6832 w 7033"/>
              <a:gd name="connsiteY8" fmla="*/ 5824 h 5831"/>
              <a:gd name="connsiteX9" fmla="*/ 5556 w 7033"/>
              <a:gd name="connsiteY9" fmla="*/ 5301 h 5831"/>
              <a:gd name="connsiteX10" fmla="*/ 3338 w 7033"/>
              <a:gd name="connsiteY10" fmla="*/ 4375 h 5831"/>
              <a:gd name="connsiteX11" fmla="*/ 3338 w 7033"/>
              <a:gd name="connsiteY11" fmla="*/ 3990 h 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33" h="5831">
                <a:moveTo>
                  <a:pt x="5376" y="0"/>
                </a:moveTo>
                <a:cubicBezTo>
                  <a:pt x="6747" y="1136"/>
                  <a:pt x="5379" y="2057"/>
                  <a:pt x="5236" y="2641"/>
                </a:cubicBezTo>
                <a:cubicBezTo>
                  <a:pt x="5114" y="3224"/>
                  <a:pt x="4761" y="3319"/>
                  <a:pt x="4484" y="3543"/>
                </a:cubicBezTo>
                <a:cubicBezTo>
                  <a:pt x="4219" y="3773"/>
                  <a:pt x="4155" y="3874"/>
                  <a:pt x="3634" y="3990"/>
                </a:cubicBezTo>
                <a:cubicBezTo>
                  <a:pt x="3101" y="4105"/>
                  <a:pt x="1907" y="4162"/>
                  <a:pt x="1319" y="4243"/>
                </a:cubicBezTo>
                <a:cubicBezTo>
                  <a:pt x="731" y="4324"/>
                  <a:pt x="0" y="4375"/>
                  <a:pt x="0" y="4464"/>
                </a:cubicBezTo>
                <a:cubicBezTo>
                  <a:pt x="0" y="4551"/>
                  <a:pt x="557" y="4630"/>
                  <a:pt x="1300" y="4776"/>
                </a:cubicBezTo>
                <a:cubicBezTo>
                  <a:pt x="2010" y="4923"/>
                  <a:pt x="3372" y="5161"/>
                  <a:pt x="4289" y="5337"/>
                </a:cubicBezTo>
                <a:cubicBezTo>
                  <a:pt x="5211" y="5513"/>
                  <a:pt x="6631" y="5831"/>
                  <a:pt x="6832" y="5824"/>
                </a:cubicBezTo>
                <a:cubicBezTo>
                  <a:pt x="7033" y="5815"/>
                  <a:pt x="6153" y="5541"/>
                  <a:pt x="5556" y="5301"/>
                </a:cubicBezTo>
                <a:cubicBezTo>
                  <a:pt x="4946" y="5060"/>
                  <a:pt x="3692" y="4593"/>
                  <a:pt x="3338" y="4375"/>
                </a:cubicBezTo>
                <a:cubicBezTo>
                  <a:pt x="2964" y="4155"/>
                  <a:pt x="3405" y="4105"/>
                  <a:pt x="3338" y="3990"/>
                </a:cubicBezTo>
              </a:path>
            </a:pathLst>
          </a:custGeom>
          <a:noFill/>
          <a:ln w="28575" cap="flat" cmpd="sng">
            <a:solidFill>
              <a:schemeClr val="bg1">
                <a:lumMod val="50000"/>
              </a:schemeClr>
            </a:solidFill>
            <a:prstDash val="solid"/>
            <a:round/>
            <a:headEnd type="none" w="sm" len="sm"/>
            <a:tailEnd type="none" w="sm" len="sm"/>
          </a:ln>
        </p:spPr>
        <p:txBody>
          <a:bodyPr/>
          <a:lstStyle/>
          <a:p>
            <a:pPr fontAlgn="base">
              <a:spcBef>
                <a:spcPct val="0"/>
              </a:spcBef>
              <a:spcAft>
                <a:spcPct val="0"/>
              </a:spcAft>
            </a:pPr>
            <a:endParaRPr lang="el-GR" sz="2400">
              <a:solidFill>
                <a:srgbClr val="005078"/>
              </a:solidFill>
              <a:latin typeface="Georgia" pitchFamily="18" charset="0"/>
            </a:endParaRPr>
          </a:p>
        </p:txBody>
      </p:sp>
      <p:sp>
        <p:nvSpPr>
          <p:cNvPr id="139276" name="Freeform 21"/>
          <p:cNvSpPr>
            <a:spLocks/>
          </p:cNvSpPr>
          <p:nvPr/>
        </p:nvSpPr>
        <p:spPr bwMode="auto">
          <a:xfrm rot="21326996">
            <a:off x="6536826" y="2572842"/>
            <a:ext cx="271248" cy="992197"/>
          </a:xfrm>
          <a:custGeom>
            <a:avLst/>
            <a:gdLst>
              <a:gd name="T0" fmla="*/ 42 w 87"/>
              <a:gd name="T1" fmla="*/ 250 h 259"/>
              <a:gd name="T2" fmla="*/ 56 w 87"/>
              <a:gd name="T3" fmla="*/ 168 h 259"/>
              <a:gd name="T4" fmla="*/ 80 w 87"/>
              <a:gd name="T5" fmla="*/ 94 h 259"/>
              <a:gd name="T6" fmla="*/ 85 w 87"/>
              <a:gd name="T7" fmla="*/ 38 h 259"/>
              <a:gd name="T8" fmla="*/ 68 w 87"/>
              <a:gd name="T9" fmla="*/ 5 h 259"/>
              <a:gd name="T10" fmla="*/ 35 w 87"/>
              <a:gd name="T11" fmla="*/ 7 h 259"/>
              <a:gd name="T12" fmla="*/ 13 w 87"/>
              <a:gd name="T13" fmla="*/ 31 h 259"/>
              <a:gd name="T14" fmla="*/ 1 w 87"/>
              <a:gd name="T15" fmla="*/ 106 h 259"/>
              <a:gd name="T16" fmla="*/ 18 w 87"/>
              <a:gd name="T17" fmla="*/ 185 h 259"/>
              <a:gd name="T18" fmla="*/ 35 w 87"/>
              <a:gd name="T19" fmla="*/ 221 h 259"/>
              <a:gd name="T20" fmla="*/ 42 w 87"/>
              <a:gd name="T21" fmla="*/ 250 h 2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259"/>
              <a:gd name="T35" fmla="*/ 87 w 87"/>
              <a:gd name="T36" fmla="*/ 259 h 2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259">
                <a:moveTo>
                  <a:pt x="42" y="250"/>
                </a:moveTo>
                <a:cubicBezTo>
                  <a:pt x="45" y="241"/>
                  <a:pt x="50" y="194"/>
                  <a:pt x="56" y="168"/>
                </a:cubicBezTo>
                <a:cubicBezTo>
                  <a:pt x="62" y="142"/>
                  <a:pt x="75" y="116"/>
                  <a:pt x="80" y="94"/>
                </a:cubicBezTo>
                <a:cubicBezTo>
                  <a:pt x="85" y="72"/>
                  <a:pt x="87" y="53"/>
                  <a:pt x="85" y="38"/>
                </a:cubicBezTo>
                <a:cubicBezTo>
                  <a:pt x="83" y="23"/>
                  <a:pt x="76" y="10"/>
                  <a:pt x="68" y="5"/>
                </a:cubicBezTo>
                <a:cubicBezTo>
                  <a:pt x="60" y="0"/>
                  <a:pt x="44" y="3"/>
                  <a:pt x="35" y="7"/>
                </a:cubicBezTo>
                <a:cubicBezTo>
                  <a:pt x="26" y="11"/>
                  <a:pt x="19" y="15"/>
                  <a:pt x="13" y="31"/>
                </a:cubicBezTo>
                <a:cubicBezTo>
                  <a:pt x="7" y="47"/>
                  <a:pt x="0" y="80"/>
                  <a:pt x="1" y="106"/>
                </a:cubicBezTo>
                <a:cubicBezTo>
                  <a:pt x="2" y="132"/>
                  <a:pt x="12" y="166"/>
                  <a:pt x="18" y="185"/>
                </a:cubicBezTo>
                <a:cubicBezTo>
                  <a:pt x="24" y="204"/>
                  <a:pt x="31" y="211"/>
                  <a:pt x="35" y="221"/>
                </a:cubicBezTo>
                <a:cubicBezTo>
                  <a:pt x="39" y="231"/>
                  <a:pt x="39" y="259"/>
                  <a:pt x="42" y="250"/>
                </a:cubicBezTo>
                <a:close/>
              </a:path>
            </a:pathLst>
          </a:custGeom>
          <a:noFill/>
          <a:ln w="28575" cap="flat" cmpd="sng">
            <a:solidFill>
              <a:schemeClr val="bg1">
                <a:lumMod val="50000"/>
              </a:schemeClr>
            </a:solidFill>
            <a:prstDash val="solid"/>
            <a:round/>
            <a:headEnd type="none" w="sm" len="sm"/>
            <a:tailEnd type="none" w="sm" len="sm"/>
          </a:ln>
        </p:spPr>
        <p:txBody>
          <a:bodyPr/>
          <a:lstStyle/>
          <a:p>
            <a:pPr fontAlgn="base">
              <a:spcBef>
                <a:spcPct val="0"/>
              </a:spcBef>
              <a:spcAft>
                <a:spcPct val="0"/>
              </a:spcAft>
            </a:pPr>
            <a:endParaRPr lang="el-GR" sz="2400">
              <a:solidFill>
                <a:srgbClr val="005078"/>
              </a:solidFill>
              <a:latin typeface="Georgia" pitchFamily="18" charset="0"/>
            </a:endParaRPr>
          </a:p>
        </p:txBody>
      </p:sp>
      <p:sp>
        <p:nvSpPr>
          <p:cNvPr id="139277" name="Freeform 22"/>
          <p:cNvSpPr>
            <a:spLocks/>
          </p:cNvSpPr>
          <p:nvPr/>
        </p:nvSpPr>
        <p:spPr bwMode="auto">
          <a:xfrm rot="21326996">
            <a:off x="7922967" y="2041710"/>
            <a:ext cx="342247" cy="1067633"/>
          </a:xfrm>
          <a:custGeom>
            <a:avLst/>
            <a:gdLst>
              <a:gd name="T0" fmla="*/ 130 w 130"/>
              <a:gd name="T1" fmla="*/ 202 h 262"/>
              <a:gd name="T2" fmla="*/ 108 w 130"/>
              <a:gd name="T3" fmla="*/ 248 h 262"/>
              <a:gd name="T4" fmla="*/ 53 w 130"/>
              <a:gd name="T5" fmla="*/ 248 h 262"/>
              <a:gd name="T6" fmla="*/ 7 w 130"/>
              <a:gd name="T7" fmla="*/ 161 h 262"/>
              <a:gd name="T8" fmla="*/ 12 w 130"/>
              <a:gd name="T9" fmla="*/ 0 h 262"/>
              <a:gd name="T10" fmla="*/ 0 60000 65536"/>
              <a:gd name="T11" fmla="*/ 0 60000 65536"/>
              <a:gd name="T12" fmla="*/ 0 60000 65536"/>
              <a:gd name="T13" fmla="*/ 0 60000 65536"/>
              <a:gd name="T14" fmla="*/ 0 60000 65536"/>
              <a:gd name="T15" fmla="*/ 0 w 130"/>
              <a:gd name="T16" fmla="*/ 0 h 262"/>
              <a:gd name="T17" fmla="*/ 130 w 130"/>
              <a:gd name="T18" fmla="*/ 262 h 262"/>
              <a:gd name="connsiteX0" fmla="*/ 9957 w 9957"/>
              <a:gd name="connsiteY0" fmla="*/ 7710 h 11153"/>
              <a:gd name="connsiteX1" fmla="*/ 8265 w 9957"/>
              <a:gd name="connsiteY1" fmla="*/ 9466 h 11153"/>
              <a:gd name="connsiteX2" fmla="*/ 3849 w 9957"/>
              <a:gd name="connsiteY2" fmla="*/ 10619 h 11153"/>
              <a:gd name="connsiteX3" fmla="*/ 495 w 9957"/>
              <a:gd name="connsiteY3" fmla="*/ 6145 h 11153"/>
              <a:gd name="connsiteX4" fmla="*/ 880 w 9957"/>
              <a:gd name="connsiteY4" fmla="*/ 0 h 11153"/>
              <a:gd name="connsiteX0" fmla="*/ 10000 w 10000"/>
              <a:gd name="connsiteY0" fmla="*/ 6913 h 9755"/>
              <a:gd name="connsiteX1" fmla="*/ 3866 w 10000"/>
              <a:gd name="connsiteY1" fmla="*/ 9521 h 9755"/>
              <a:gd name="connsiteX2" fmla="*/ 497 w 10000"/>
              <a:gd name="connsiteY2" fmla="*/ 5510 h 9755"/>
              <a:gd name="connsiteX3" fmla="*/ 884 w 10000"/>
              <a:gd name="connsiteY3" fmla="*/ 0 h 9755"/>
              <a:gd name="connsiteX0" fmla="*/ 10006 w 10006"/>
              <a:gd name="connsiteY0" fmla="*/ 7087 h 10825"/>
              <a:gd name="connsiteX1" fmla="*/ 3909 w 10006"/>
              <a:gd name="connsiteY1" fmla="*/ 10585 h 10825"/>
              <a:gd name="connsiteX2" fmla="*/ 503 w 10006"/>
              <a:gd name="connsiteY2" fmla="*/ 5648 h 10825"/>
              <a:gd name="connsiteX3" fmla="*/ 890 w 10006"/>
              <a:gd name="connsiteY3" fmla="*/ 0 h 10825"/>
              <a:gd name="connsiteX0" fmla="*/ 10006 w 10006"/>
              <a:gd name="connsiteY0" fmla="*/ 7087 h 10946"/>
              <a:gd name="connsiteX1" fmla="*/ 3909 w 10006"/>
              <a:gd name="connsiteY1" fmla="*/ 10585 h 10946"/>
              <a:gd name="connsiteX2" fmla="*/ 503 w 10006"/>
              <a:gd name="connsiteY2" fmla="*/ 5648 h 10946"/>
              <a:gd name="connsiteX3" fmla="*/ 890 w 10006"/>
              <a:gd name="connsiteY3" fmla="*/ 0 h 10946"/>
              <a:gd name="connsiteX0" fmla="*/ 9857 w 9857"/>
              <a:gd name="connsiteY0" fmla="*/ 10104 h 13963"/>
              <a:gd name="connsiteX1" fmla="*/ 3760 w 9857"/>
              <a:gd name="connsiteY1" fmla="*/ 13602 h 13963"/>
              <a:gd name="connsiteX2" fmla="*/ 354 w 9857"/>
              <a:gd name="connsiteY2" fmla="*/ 8665 h 13963"/>
              <a:gd name="connsiteX3" fmla="*/ 1633 w 9857"/>
              <a:gd name="connsiteY3" fmla="*/ 0 h 13963"/>
            </a:gdLst>
            <a:ahLst/>
            <a:cxnLst>
              <a:cxn ang="0">
                <a:pos x="connsiteX0" y="connsiteY0"/>
              </a:cxn>
              <a:cxn ang="0">
                <a:pos x="connsiteX1" y="connsiteY1"/>
              </a:cxn>
              <a:cxn ang="0">
                <a:pos x="connsiteX2" y="connsiteY2"/>
              </a:cxn>
              <a:cxn ang="0">
                <a:pos x="connsiteX3" y="connsiteY3"/>
              </a:cxn>
            </a:cxnLst>
            <a:rect l="l" t="t" r="r" b="b"/>
            <a:pathLst>
              <a:path w="9857" h="13963">
                <a:moveTo>
                  <a:pt x="9857" y="10104"/>
                </a:moveTo>
                <a:cubicBezTo>
                  <a:pt x="8579" y="10660"/>
                  <a:pt x="6412" y="13963"/>
                  <a:pt x="3760" y="13602"/>
                </a:cubicBezTo>
                <a:cubicBezTo>
                  <a:pt x="1108" y="13241"/>
                  <a:pt x="709" y="10932"/>
                  <a:pt x="354" y="8665"/>
                </a:cubicBezTo>
                <a:cubicBezTo>
                  <a:pt x="0" y="6398"/>
                  <a:pt x="1170" y="2105"/>
                  <a:pt x="1633" y="0"/>
                </a:cubicBezTo>
              </a:path>
            </a:pathLst>
          </a:custGeom>
          <a:noFill/>
          <a:ln w="28575" cap="flat" cmpd="sng">
            <a:solidFill>
              <a:schemeClr val="bg1">
                <a:lumMod val="50000"/>
              </a:schemeClr>
            </a:solidFill>
            <a:prstDash val="solid"/>
            <a:round/>
            <a:headEnd type="none" w="sm" len="sm"/>
            <a:tailEnd type="none" w="sm" len="sm"/>
          </a:ln>
        </p:spPr>
        <p:txBody>
          <a:bodyPr/>
          <a:lstStyle/>
          <a:p>
            <a:pPr fontAlgn="base">
              <a:spcBef>
                <a:spcPct val="0"/>
              </a:spcBef>
              <a:spcAft>
                <a:spcPct val="0"/>
              </a:spcAft>
            </a:pPr>
            <a:endParaRPr lang="el-GR" sz="2400">
              <a:solidFill>
                <a:srgbClr val="005078"/>
              </a:solidFill>
              <a:latin typeface="Georgia" pitchFamily="18" charset="0"/>
            </a:endParaRPr>
          </a:p>
        </p:txBody>
      </p:sp>
      <p:grpSp>
        <p:nvGrpSpPr>
          <p:cNvPr id="2" name="Group 23"/>
          <p:cNvGrpSpPr/>
          <p:nvPr/>
        </p:nvGrpSpPr>
        <p:grpSpPr>
          <a:xfrm>
            <a:off x="6898818" y="3715532"/>
            <a:ext cx="1837442" cy="1062644"/>
            <a:chOff x="5420813" y="4456602"/>
            <a:chExt cx="1087437" cy="628895"/>
          </a:xfrm>
        </p:grpSpPr>
        <p:sp>
          <p:nvSpPr>
            <p:cNvPr id="139269" name="Freeform 14"/>
            <p:cNvSpPr>
              <a:spLocks/>
            </p:cNvSpPr>
            <p:nvPr/>
          </p:nvSpPr>
          <p:spPr bwMode="auto">
            <a:xfrm rot="21326996">
              <a:off x="5420813" y="4456602"/>
              <a:ext cx="1087437" cy="488950"/>
            </a:xfrm>
            <a:custGeom>
              <a:avLst/>
              <a:gdLst>
                <a:gd name="T0" fmla="*/ 552 w 685"/>
                <a:gd name="T1" fmla="*/ 300 h 308"/>
                <a:gd name="T2" fmla="*/ 487 w 685"/>
                <a:gd name="T3" fmla="*/ 221 h 308"/>
                <a:gd name="T4" fmla="*/ 420 w 685"/>
                <a:gd name="T5" fmla="*/ 154 h 308"/>
                <a:gd name="T6" fmla="*/ 327 w 685"/>
                <a:gd name="T7" fmla="*/ 101 h 308"/>
                <a:gd name="T8" fmla="*/ 219 w 685"/>
                <a:gd name="T9" fmla="*/ 65 h 308"/>
                <a:gd name="T10" fmla="*/ 123 w 685"/>
                <a:gd name="T11" fmla="*/ 39 h 308"/>
                <a:gd name="T12" fmla="*/ 36 w 685"/>
                <a:gd name="T13" fmla="*/ 17 h 308"/>
                <a:gd name="T14" fmla="*/ 10 w 685"/>
                <a:gd name="T15" fmla="*/ 5 h 308"/>
                <a:gd name="T16" fmla="*/ 99 w 685"/>
                <a:gd name="T17" fmla="*/ 3 h 308"/>
                <a:gd name="T18" fmla="*/ 223 w 685"/>
                <a:gd name="T19" fmla="*/ 22 h 308"/>
                <a:gd name="T20" fmla="*/ 315 w 685"/>
                <a:gd name="T21" fmla="*/ 34 h 308"/>
                <a:gd name="T22" fmla="*/ 408 w 685"/>
                <a:gd name="T23" fmla="*/ 36 h 308"/>
                <a:gd name="T24" fmla="*/ 523 w 685"/>
                <a:gd name="T25" fmla="*/ 27 h 308"/>
                <a:gd name="T26" fmla="*/ 598 w 685"/>
                <a:gd name="T27" fmla="*/ 41 h 308"/>
                <a:gd name="T28" fmla="*/ 675 w 685"/>
                <a:gd name="T29" fmla="*/ 58 h 308"/>
                <a:gd name="T30" fmla="*/ 658 w 685"/>
                <a:gd name="T31" fmla="*/ 68 h 308"/>
                <a:gd name="T32" fmla="*/ 636 w 685"/>
                <a:gd name="T33" fmla="*/ 92 h 308"/>
                <a:gd name="T34" fmla="*/ 612 w 685"/>
                <a:gd name="T35" fmla="*/ 156 h 308"/>
                <a:gd name="T36" fmla="*/ 607 w 685"/>
                <a:gd name="T37" fmla="*/ 188 h 308"/>
                <a:gd name="T38" fmla="*/ 607 w 685"/>
                <a:gd name="T39" fmla="*/ 269 h 308"/>
                <a:gd name="T40" fmla="*/ 552 w 685"/>
                <a:gd name="T41" fmla="*/ 300 h 3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5"/>
                <a:gd name="T64" fmla="*/ 0 h 308"/>
                <a:gd name="T65" fmla="*/ 685 w 685"/>
                <a:gd name="T66" fmla="*/ 308 h 3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5" h="308">
                  <a:moveTo>
                    <a:pt x="552" y="300"/>
                  </a:moveTo>
                  <a:cubicBezTo>
                    <a:pt x="532" y="292"/>
                    <a:pt x="509" y="245"/>
                    <a:pt x="487" y="221"/>
                  </a:cubicBezTo>
                  <a:cubicBezTo>
                    <a:pt x="465" y="197"/>
                    <a:pt x="447" y="174"/>
                    <a:pt x="420" y="154"/>
                  </a:cubicBezTo>
                  <a:cubicBezTo>
                    <a:pt x="393" y="134"/>
                    <a:pt x="360" y="116"/>
                    <a:pt x="327" y="101"/>
                  </a:cubicBezTo>
                  <a:cubicBezTo>
                    <a:pt x="294" y="86"/>
                    <a:pt x="253" y="75"/>
                    <a:pt x="219" y="65"/>
                  </a:cubicBezTo>
                  <a:cubicBezTo>
                    <a:pt x="185" y="55"/>
                    <a:pt x="153" y="47"/>
                    <a:pt x="123" y="39"/>
                  </a:cubicBezTo>
                  <a:cubicBezTo>
                    <a:pt x="93" y="31"/>
                    <a:pt x="55" y="23"/>
                    <a:pt x="36" y="17"/>
                  </a:cubicBezTo>
                  <a:cubicBezTo>
                    <a:pt x="17" y="11"/>
                    <a:pt x="0" y="7"/>
                    <a:pt x="10" y="5"/>
                  </a:cubicBezTo>
                  <a:cubicBezTo>
                    <a:pt x="20" y="3"/>
                    <a:pt x="64" y="0"/>
                    <a:pt x="99" y="3"/>
                  </a:cubicBezTo>
                  <a:cubicBezTo>
                    <a:pt x="134" y="6"/>
                    <a:pt x="187" y="17"/>
                    <a:pt x="223" y="22"/>
                  </a:cubicBezTo>
                  <a:cubicBezTo>
                    <a:pt x="259" y="27"/>
                    <a:pt x="284" y="32"/>
                    <a:pt x="315" y="34"/>
                  </a:cubicBezTo>
                  <a:cubicBezTo>
                    <a:pt x="346" y="36"/>
                    <a:pt x="373" y="37"/>
                    <a:pt x="408" y="36"/>
                  </a:cubicBezTo>
                  <a:cubicBezTo>
                    <a:pt x="443" y="35"/>
                    <a:pt x="491" y="26"/>
                    <a:pt x="523" y="27"/>
                  </a:cubicBezTo>
                  <a:cubicBezTo>
                    <a:pt x="555" y="28"/>
                    <a:pt x="573" y="36"/>
                    <a:pt x="598" y="41"/>
                  </a:cubicBezTo>
                  <a:cubicBezTo>
                    <a:pt x="623" y="46"/>
                    <a:pt x="665" y="54"/>
                    <a:pt x="675" y="58"/>
                  </a:cubicBezTo>
                  <a:cubicBezTo>
                    <a:pt x="685" y="62"/>
                    <a:pt x="665" y="62"/>
                    <a:pt x="658" y="68"/>
                  </a:cubicBezTo>
                  <a:cubicBezTo>
                    <a:pt x="651" y="74"/>
                    <a:pt x="644" y="77"/>
                    <a:pt x="636" y="92"/>
                  </a:cubicBezTo>
                  <a:cubicBezTo>
                    <a:pt x="628" y="107"/>
                    <a:pt x="617" y="140"/>
                    <a:pt x="612" y="156"/>
                  </a:cubicBezTo>
                  <a:cubicBezTo>
                    <a:pt x="607" y="172"/>
                    <a:pt x="608" y="169"/>
                    <a:pt x="607" y="188"/>
                  </a:cubicBezTo>
                  <a:cubicBezTo>
                    <a:pt x="606" y="207"/>
                    <a:pt x="616" y="250"/>
                    <a:pt x="607" y="269"/>
                  </a:cubicBezTo>
                  <a:cubicBezTo>
                    <a:pt x="598" y="288"/>
                    <a:pt x="572" y="308"/>
                    <a:pt x="552" y="300"/>
                  </a:cubicBezTo>
                  <a:close/>
                </a:path>
              </a:pathLst>
            </a:custGeom>
            <a:noFill/>
            <a:ln w="28575" cap="flat" cmpd="sng">
              <a:solidFill>
                <a:schemeClr val="bg1">
                  <a:lumMod val="50000"/>
                </a:schemeClr>
              </a:solidFill>
              <a:prstDash val="solid"/>
              <a:round/>
              <a:headEnd type="none" w="sm" len="sm"/>
              <a:tailEnd type="none" w="sm" len="sm"/>
            </a:ln>
          </p:spPr>
          <p:txBody>
            <a:bodyPr/>
            <a:lstStyle/>
            <a:p>
              <a:pPr fontAlgn="base">
                <a:spcBef>
                  <a:spcPct val="0"/>
                </a:spcBef>
                <a:spcAft>
                  <a:spcPct val="0"/>
                </a:spcAft>
              </a:pPr>
              <a:endParaRPr lang="el-GR" sz="2400">
                <a:solidFill>
                  <a:srgbClr val="005078"/>
                </a:solidFill>
                <a:latin typeface="Georgia" pitchFamily="18" charset="0"/>
              </a:endParaRPr>
            </a:p>
          </p:txBody>
        </p:sp>
        <p:grpSp>
          <p:nvGrpSpPr>
            <p:cNvPr id="3" name="Group 38"/>
            <p:cNvGrpSpPr>
              <a:grpSpLocks/>
            </p:cNvGrpSpPr>
            <p:nvPr/>
          </p:nvGrpSpPr>
          <p:grpSpPr bwMode="auto">
            <a:xfrm rot="528210">
              <a:off x="6181259" y="4575716"/>
              <a:ext cx="289831" cy="509781"/>
              <a:chOff x="5339" y="2337"/>
              <a:chExt cx="285" cy="445"/>
            </a:xfrm>
            <a:solidFill>
              <a:schemeClr val="bg1"/>
            </a:solidFill>
          </p:grpSpPr>
          <p:sp>
            <p:nvSpPr>
              <p:cNvPr id="32" name="Freeform 36"/>
              <p:cNvSpPr>
                <a:spLocks/>
              </p:cNvSpPr>
              <p:nvPr/>
            </p:nvSpPr>
            <p:spPr bwMode="auto">
              <a:xfrm>
                <a:off x="5442" y="2548"/>
                <a:ext cx="182" cy="234"/>
              </a:xfrm>
              <a:custGeom>
                <a:avLst/>
                <a:gdLst>
                  <a:gd name="T0" fmla="*/ 1 w 182"/>
                  <a:gd name="T1" fmla="*/ 68 h 234"/>
                  <a:gd name="T2" fmla="*/ 0 w 182"/>
                  <a:gd name="T3" fmla="*/ 83 h 234"/>
                  <a:gd name="T4" fmla="*/ 15 w 182"/>
                  <a:gd name="T5" fmla="*/ 104 h 234"/>
                  <a:gd name="T6" fmla="*/ 36 w 182"/>
                  <a:gd name="T7" fmla="*/ 121 h 234"/>
                  <a:gd name="T8" fmla="*/ 60 w 182"/>
                  <a:gd name="T9" fmla="*/ 136 h 234"/>
                  <a:gd name="T10" fmla="*/ 91 w 182"/>
                  <a:gd name="T11" fmla="*/ 158 h 234"/>
                  <a:gd name="T12" fmla="*/ 114 w 182"/>
                  <a:gd name="T13" fmla="*/ 183 h 234"/>
                  <a:gd name="T14" fmla="*/ 121 w 182"/>
                  <a:gd name="T15" fmla="*/ 200 h 234"/>
                  <a:gd name="T16" fmla="*/ 138 w 182"/>
                  <a:gd name="T17" fmla="*/ 215 h 234"/>
                  <a:gd name="T18" fmla="*/ 164 w 182"/>
                  <a:gd name="T19" fmla="*/ 232 h 234"/>
                  <a:gd name="T20" fmla="*/ 173 w 182"/>
                  <a:gd name="T21" fmla="*/ 233 h 234"/>
                  <a:gd name="T22" fmla="*/ 179 w 182"/>
                  <a:gd name="T23" fmla="*/ 228 h 234"/>
                  <a:gd name="T24" fmla="*/ 181 w 182"/>
                  <a:gd name="T25" fmla="*/ 190 h 234"/>
                  <a:gd name="T26" fmla="*/ 177 w 182"/>
                  <a:gd name="T27" fmla="*/ 139 h 234"/>
                  <a:gd name="T28" fmla="*/ 169 w 182"/>
                  <a:gd name="T29" fmla="*/ 91 h 234"/>
                  <a:gd name="T30" fmla="*/ 156 w 182"/>
                  <a:gd name="T31" fmla="*/ 56 h 234"/>
                  <a:gd name="T32" fmla="*/ 142 w 182"/>
                  <a:gd name="T33" fmla="*/ 29 h 234"/>
                  <a:gd name="T34" fmla="*/ 128 w 182"/>
                  <a:gd name="T35" fmla="*/ 13 h 234"/>
                  <a:gd name="T36" fmla="*/ 109 w 182"/>
                  <a:gd name="T37" fmla="*/ 0 h 234"/>
                  <a:gd name="T38" fmla="*/ 101 w 182"/>
                  <a:gd name="T39" fmla="*/ 9 h 234"/>
                  <a:gd name="T40" fmla="*/ 97 w 182"/>
                  <a:gd name="T41" fmla="*/ 26 h 234"/>
                  <a:gd name="T42" fmla="*/ 98 w 182"/>
                  <a:gd name="T43" fmla="*/ 55 h 234"/>
                  <a:gd name="T44" fmla="*/ 92 w 182"/>
                  <a:gd name="T45" fmla="*/ 70 h 234"/>
                  <a:gd name="T46" fmla="*/ 86 w 182"/>
                  <a:gd name="T47" fmla="*/ 77 h 234"/>
                  <a:gd name="T48" fmla="*/ 66 w 182"/>
                  <a:gd name="T49" fmla="*/ 84 h 234"/>
                  <a:gd name="T50" fmla="*/ 44 w 182"/>
                  <a:gd name="T51" fmla="*/ 74 h 234"/>
                  <a:gd name="T52" fmla="*/ 27 w 182"/>
                  <a:gd name="T53" fmla="*/ 68 h 234"/>
                  <a:gd name="T54" fmla="*/ 13 w 182"/>
                  <a:gd name="T55" fmla="*/ 66 h 234"/>
                  <a:gd name="T56" fmla="*/ 1 w 182"/>
                  <a:gd name="T57" fmla="*/ 68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234"/>
                  <a:gd name="T89" fmla="*/ 182 w 182"/>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234">
                    <a:moveTo>
                      <a:pt x="1" y="68"/>
                    </a:moveTo>
                    <a:lnTo>
                      <a:pt x="0" y="83"/>
                    </a:lnTo>
                    <a:lnTo>
                      <a:pt x="15" y="104"/>
                    </a:lnTo>
                    <a:lnTo>
                      <a:pt x="36" y="121"/>
                    </a:lnTo>
                    <a:lnTo>
                      <a:pt x="60" y="136"/>
                    </a:lnTo>
                    <a:lnTo>
                      <a:pt x="91" y="158"/>
                    </a:lnTo>
                    <a:lnTo>
                      <a:pt x="114" y="183"/>
                    </a:lnTo>
                    <a:lnTo>
                      <a:pt x="121" y="200"/>
                    </a:lnTo>
                    <a:lnTo>
                      <a:pt x="138" y="215"/>
                    </a:lnTo>
                    <a:lnTo>
                      <a:pt x="164" y="232"/>
                    </a:lnTo>
                    <a:lnTo>
                      <a:pt x="173" y="233"/>
                    </a:lnTo>
                    <a:lnTo>
                      <a:pt x="179" y="228"/>
                    </a:lnTo>
                    <a:lnTo>
                      <a:pt x="181" y="190"/>
                    </a:lnTo>
                    <a:lnTo>
                      <a:pt x="177" y="139"/>
                    </a:lnTo>
                    <a:lnTo>
                      <a:pt x="169" y="91"/>
                    </a:lnTo>
                    <a:lnTo>
                      <a:pt x="156" y="56"/>
                    </a:lnTo>
                    <a:lnTo>
                      <a:pt x="142" y="29"/>
                    </a:lnTo>
                    <a:lnTo>
                      <a:pt x="128" y="13"/>
                    </a:lnTo>
                    <a:lnTo>
                      <a:pt x="109" y="0"/>
                    </a:lnTo>
                    <a:lnTo>
                      <a:pt x="101" y="9"/>
                    </a:lnTo>
                    <a:lnTo>
                      <a:pt x="97" y="26"/>
                    </a:lnTo>
                    <a:lnTo>
                      <a:pt x="98" y="55"/>
                    </a:lnTo>
                    <a:lnTo>
                      <a:pt x="92" y="70"/>
                    </a:lnTo>
                    <a:lnTo>
                      <a:pt x="86" y="77"/>
                    </a:lnTo>
                    <a:lnTo>
                      <a:pt x="66" y="84"/>
                    </a:lnTo>
                    <a:lnTo>
                      <a:pt x="44" y="74"/>
                    </a:lnTo>
                    <a:lnTo>
                      <a:pt x="27" y="68"/>
                    </a:lnTo>
                    <a:lnTo>
                      <a:pt x="13" y="66"/>
                    </a:lnTo>
                    <a:lnTo>
                      <a:pt x="1" y="68"/>
                    </a:lnTo>
                  </a:path>
                </a:pathLst>
              </a:custGeom>
              <a:grpFill/>
              <a:ln w="25400" cap="rnd" cmpd="sng">
                <a:solidFill>
                  <a:schemeClr val="bg1">
                    <a:lumMod val="50000"/>
                  </a:schemeClr>
                </a:solidFill>
                <a:prstDash val="solid"/>
                <a:round/>
                <a:headEnd/>
                <a:tailEnd/>
              </a:ln>
            </p:spPr>
            <p:txBody>
              <a:bodyPr/>
              <a:lstStyle/>
              <a:p>
                <a:pPr fontAlgn="base">
                  <a:spcBef>
                    <a:spcPct val="0"/>
                  </a:spcBef>
                  <a:spcAft>
                    <a:spcPct val="0"/>
                  </a:spcAft>
                </a:pPr>
                <a:endParaRPr lang="el-GR" sz="2400">
                  <a:solidFill>
                    <a:srgbClr val="005078"/>
                  </a:solidFill>
                  <a:latin typeface="Georgia" pitchFamily="18" charset="0"/>
                </a:endParaRPr>
              </a:p>
            </p:txBody>
          </p:sp>
          <p:sp>
            <p:nvSpPr>
              <p:cNvPr id="33" name="Freeform 37"/>
              <p:cNvSpPr>
                <a:spLocks/>
              </p:cNvSpPr>
              <p:nvPr/>
            </p:nvSpPr>
            <p:spPr bwMode="auto">
              <a:xfrm>
                <a:off x="5339" y="2337"/>
                <a:ext cx="213" cy="296"/>
              </a:xfrm>
              <a:custGeom>
                <a:avLst/>
                <a:gdLst>
                  <a:gd name="T0" fmla="*/ 212 w 213"/>
                  <a:gd name="T1" fmla="*/ 211 h 296"/>
                  <a:gd name="T2" fmla="*/ 185 w 213"/>
                  <a:gd name="T3" fmla="*/ 172 h 296"/>
                  <a:gd name="T4" fmla="*/ 147 w 213"/>
                  <a:gd name="T5" fmla="*/ 119 h 296"/>
                  <a:gd name="T6" fmla="*/ 116 w 213"/>
                  <a:gd name="T7" fmla="*/ 83 h 296"/>
                  <a:gd name="T8" fmla="*/ 87 w 213"/>
                  <a:gd name="T9" fmla="*/ 49 h 296"/>
                  <a:gd name="T10" fmla="*/ 45 w 213"/>
                  <a:gd name="T11" fmla="*/ 17 h 296"/>
                  <a:gd name="T12" fmla="*/ 18 w 213"/>
                  <a:gd name="T13" fmla="*/ 0 h 296"/>
                  <a:gd name="T14" fmla="*/ 8 w 213"/>
                  <a:gd name="T15" fmla="*/ 2 h 296"/>
                  <a:gd name="T16" fmla="*/ 0 w 213"/>
                  <a:gd name="T17" fmla="*/ 12 h 296"/>
                  <a:gd name="T18" fmla="*/ 3 w 213"/>
                  <a:gd name="T19" fmla="*/ 57 h 296"/>
                  <a:gd name="T20" fmla="*/ 19 w 213"/>
                  <a:gd name="T21" fmla="*/ 116 h 296"/>
                  <a:gd name="T22" fmla="*/ 37 w 213"/>
                  <a:gd name="T23" fmla="*/ 159 h 296"/>
                  <a:gd name="T24" fmla="*/ 60 w 213"/>
                  <a:gd name="T25" fmla="*/ 206 h 296"/>
                  <a:gd name="T26" fmla="*/ 91 w 213"/>
                  <a:gd name="T27" fmla="*/ 258 h 296"/>
                  <a:gd name="T28" fmla="*/ 104 w 213"/>
                  <a:gd name="T29" fmla="*/ 279 h 296"/>
                  <a:gd name="T30" fmla="*/ 116 w 213"/>
                  <a:gd name="T31" fmla="*/ 277 h 296"/>
                  <a:gd name="T32" fmla="*/ 130 w 213"/>
                  <a:gd name="T33" fmla="*/ 279 h 296"/>
                  <a:gd name="T34" fmla="*/ 147 w 213"/>
                  <a:gd name="T35" fmla="*/ 285 h 296"/>
                  <a:gd name="T36" fmla="*/ 169 w 213"/>
                  <a:gd name="T37" fmla="*/ 295 h 296"/>
                  <a:gd name="T38" fmla="*/ 189 w 213"/>
                  <a:gd name="T39" fmla="*/ 288 h 296"/>
                  <a:gd name="T40" fmla="*/ 195 w 213"/>
                  <a:gd name="T41" fmla="*/ 281 h 296"/>
                  <a:gd name="T42" fmla="*/ 201 w 213"/>
                  <a:gd name="T43" fmla="*/ 266 h 296"/>
                  <a:gd name="T44" fmla="*/ 200 w 213"/>
                  <a:gd name="T45" fmla="*/ 237 h 296"/>
                  <a:gd name="T46" fmla="*/ 204 w 213"/>
                  <a:gd name="T47" fmla="*/ 220 h 296"/>
                  <a:gd name="T48" fmla="*/ 212 w 213"/>
                  <a:gd name="T49" fmla="*/ 211 h 2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3"/>
                  <a:gd name="T76" fmla="*/ 0 h 296"/>
                  <a:gd name="T77" fmla="*/ 213 w 213"/>
                  <a:gd name="T78" fmla="*/ 296 h 2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3" h="296">
                    <a:moveTo>
                      <a:pt x="212" y="211"/>
                    </a:moveTo>
                    <a:lnTo>
                      <a:pt x="185" y="172"/>
                    </a:lnTo>
                    <a:lnTo>
                      <a:pt x="147" y="119"/>
                    </a:lnTo>
                    <a:lnTo>
                      <a:pt x="116" y="83"/>
                    </a:lnTo>
                    <a:lnTo>
                      <a:pt x="87" y="49"/>
                    </a:lnTo>
                    <a:lnTo>
                      <a:pt x="45" y="17"/>
                    </a:lnTo>
                    <a:lnTo>
                      <a:pt x="18" y="0"/>
                    </a:lnTo>
                    <a:lnTo>
                      <a:pt x="8" y="2"/>
                    </a:lnTo>
                    <a:lnTo>
                      <a:pt x="0" y="12"/>
                    </a:lnTo>
                    <a:lnTo>
                      <a:pt x="3" y="57"/>
                    </a:lnTo>
                    <a:lnTo>
                      <a:pt x="19" y="116"/>
                    </a:lnTo>
                    <a:lnTo>
                      <a:pt x="37" y="159"/>
                    </a:lnTo>
                    <a:lnTo>
                      <a:pt x="60" y="206"/>
                    </a:lnTo>
                    <a:lnTo>
                      <a:pt x="91" y="258"/>
                    </a:lnTo>
                    <a:lnTo>
                      <a:pt x="104" y="279"/>
                    </a:lnTo>
                    <a:lnTo>
                      <a:pt x="116" y="277"/>
                    </a:lnTo>
                    <a:lnTo>
                      <a:pt x="130" y="279"/>
                    </a:lnTo>
                    <a:lnTo>
                      <a:pt x="147" y="285"/>
                    </a:lnTo>
                    <a:lnTo>
                      <a:pt x="169" y="295"/>
                    </a:lnTo>
                    <a:lnTo>
                      <a:pt x="189" y="288"/>
                    </a:lnTo>
                    <a:lnTo>
                      <a:pt x="195" y="281"/>
                    </a:lnTo>
                    <a:lnTo>
                      <a:pt x="201" y="266"/>
                    </a:lnTo>
                    <a:lnTo>
                      <a:pt x="200" y="237"/>
                    </a:lnTo>
                    <a:lnTo>
                      <a:pt x="204" y="220"/>
                    </a:lnTo>
                    <a:lnTo>
                      <a:pt x="212" y="211"/>
                    </a:lnTo>
                  </a:path>
                </a:pathLst>
              </a:custGeom>
              <a:grpFill/>
              <a:ln w="25400" cap="rnd" cmpd="sng">
                <a:solidFill>
                  <a:schemeClr val="bg1">
                    <a:lumMod val="50000"/>
                  </a:schemeClr>
                </a:solidFill>
                <a:prstDash val="solid"/>
                <a:round/>
                <a:headEnd/>
                <a:tailEnd/>
              </a:ln>
            </p:spPr>
            <p:txBody>
              <a:bodyPr/>
              <a:lstStyle/>
              <a:p>
                <a:pPr fontAlgn="base">
                  <a:spcBef>
                    <a:spcPct val="0"/>
                  </a:spcBef>
                  <a:spcAft>
                    <a:spcPct val="0"/>
                  </a:spcAft>
                </a:pPr>
                <a:endParaRPr lang="el-GR" sz="2400">
                  <a:solidFill>
                    <a:srgbClr val="005078"/>
                  </a:solidFill>
                  <a:latin typeface="Georgia" pitchFamily="18" charset="0"/>
                </a:endParaRPr>
              </a:p>
            </p:txBody>
          </p:sp>
        </p:grpSp>
        <p:grpSp>
          <p:nvGrpSpPr>
            <p:cNvPr id="4" name="Group 45"/>
            <p:cNvGrpSpPr>
              <a:grpSpLocks/>
            </p:cNvGrpSpPr>
            <p:nvPr/>
          </p:nvGrpSpPr>
          <p:grpSpPr bwMode="auto">
            <a:xfrm rot="21115886">
              <a:off x="5557646" y="4472521"/>
              <a:ext cx="285666" cy="555161"/>
              <a:chOff x="4734" y="2133"/>
              <a:chExt cx="298" cy="515"/>
            </a:xfrm>
          </p:grpSpPr>
          <p:sp>
            <p:nvSpPr>
              <p:cNvPr id="38" name="Freeform 42"/>
              <p:cNvSpPr>
                <a:spLocks/>
              </p:cNvSpPr>
              <p:nvPr/>
            </p:nvSpPr>
            <p:spPr bwMode="auto">
              <a:xfrm>
                <a:off x="4734" y="2455"/>
                <a:ext cx="250" cy="193"/>
              </a:xfrm>
              <a:custGeom>
                <a:avLst/>
                <a:gdLst>
                  <a:gd name="T0" fmla="*/ 57 w 250"/>
                  <a:gd name="T1" fmla="*/ 0 h 193"/>
                  <a:gd name="T2" fmla="*/ 23 w 250"/>
                  <a:gd name="T3" fmla="*/ 52 h 193"/>
                  <a:gd name="T4" fmla="*/ 9 w 250"/>
                  <a:gd name="T5" fmla="*/ 70 h 193"/>
                  <a:gd name="T6" fmla="*/ 0 w 250"/>
                  <a:gd name="T7" fmla="*/ 90 h 193"/>
                  <a:gd name="T8" fmla="*/ 0 w 250"/>
                  <a:gd name="T9" fmla="*/ 120 h 193"/>
                  <a:gd name="T10" fmla="*/ 14 w 250"/>
                  <a:gd name="T11" fmla="*/ 122 h 193"/>
                  <a:gd name="T12" fmla="*/ 12 w 250"/>
                  <a:gd name="T13" fmla="*/ 101 h 193"/>
                  <a:gd name="T14" fmla="*/ 14 w 250"/>
                  <a:gd name="T15" fmla="*/ 122 h 193"/>
                  <a:gd name="T16" fmla="*/ 25 w 250"/>
                  <a:gd name="T17" fmla="*/ 140 h 193"/>
                  <a:gd name="T18" fmla="*/ 46 w 250"/>
                  <a:gd name="T19" fmla="*/ 160 h 193"/>
                  <a:gd name="T20" fmla="*/ 61 w 250"/>
                  <a:gd name="T21" fmla="*/ 165 h 193"/>
                  <a:gd name="T22" fmla="*/ 93 w 250"/>
                  <a:gd name="T23" fmla="*/ 151 h 193"/>
                  <a:gd name="T24" fmla="*/ 114 w 250"/>
                  <a:gd name="T25" fmla="*/ 149 h 193"/>
                  <a:gd name="T26" fmla="*/ 111 w 250"/>
                  <a:gd name="T27" fmla="*/ 131 h 193"/>
                  <a:gd name="T28" fmla="*/ 116 w 250"/>
                  <a:gd name="T29" fmla="*/ 104 h 193"/>
                  <a:gd name="T30" fmla="*/ 111 w 250"/>
                  <a:gd name="T31" fmla="*/ 131 h 193"/>
                  <a:gd name="T32" fmla="*/ 114 w 250"/>
                  <a:gd name="T33" fmla="*/ 149 h 193"/>
                  <a:gd name="T34" fmla="*/ 145 w 250"/>
                  <a:gd name="T35" fmla="*/ 183 h 193"/>
                  <a:gd name="T36" fmla="*/ 154 w 250"/>
                  <a:gd name="T37" fmla="*/ 192 h 193"/>
                  <a:gd name="T38" fmla="*/ 163 w 250"/>
                  <a:gd name="T39" fmla="*/ 192 h 193"/>
                  <a:gd name="T40" fmla="*/ 218 w 250"/>
                  <a:gd name="T41" fmla="*/ 181 h 193"/>
                  <a:gd name="T42" fmla="*/ 236 w 250"/>
                  <a:gd name="T43" fmla="*/ 169 h 193"/>
                  <a:gd name="T44" fmla="*/ 245 w 250"/>
                  <a:gd name="T45" fmla="*/ 156 h 193"/>
                  <a:gd name="T46" fmla="*/ 249 w 250"/>
                  <a:gd name="T47" fmla="*/ 140 h 193"/>
                  <a:gd name="T48" fmla="*/ 245 w 250"/>
                  <a:gd name="T49" fmla="*/ 86 h 193"/>
                  <a:gd name="T50" fmla="*/ 245 w 250"/>
                  <a:gd name="T51" fmla="*/ 65 h 193"/>
                  <a:gd name="T52" fmla="*/ 247 w 250"/>
                  <a:gd name="T53" fmla="*/ 36 h 193"/>
                  <a:gd name="T54" fmla="*/ 213 w 250"/>
                  <a:gd name="T55" fmla="*/ 27 h 193"/>
                  <a:gd name="T56" fmla="*/ 193 w 250"/>
                  <a:gd name="T57" fmla="*/ 22 h 193"/>
                  <a:gd name="T58" fmla="*/ 154 w 250"/>
                  <a:gd name="T59" fmla="*/ 18 h 193"/>
                  <a:gd name="T60" fmla="*/ 82 w 250"/>
                  <a:gd name="T61" fmla="*/ 0 h 193"/>
                  <a:gd name="T62" fmla="*/ 57 w 250"/>
                  <a:gd name="T63" fmla="*/ 0 h 1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0"/>
                  <a:gd name="T97" fmla="*/ 0 h 193"/>
                  <a:gd name="T98" fmla="*/ 250 w 250"/>
                  <a:gd name="T99" fmla="*/ 193 h 1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0" h="193">
                    <a:moveTo>
                      <a:pt x="57" y="0"/>
                    </a:moveTo>
                    <a:lnTo>
                      <a:pt x="23" y="52"/>
                    </a:lnTo>
                    <a:lnTo>
                      <a:pt x="9" y="70"/>
                    </a:lnTo>
                    <a:lnTo>
                      <a:pt x="0" y="90"/>
                    </a:lnTo>
                    <a:lnTo>
                      <a:pt x="0" y="120"/>
                    </a:lnTo>
                    <a:lnTo>
                      <a:pt x="14" y="122"/>
                    </a:lnTo>
                    <a:lnTo>
                      <a:pt x="12" y="101"/>
                    </a:lnTo>
                    <a:lnTo>
                      <a:pt x="14" y="122"/>
                    </a:lnTo>
                    <a:lnTo>
                      <a:pt x="25" y="140"/>
                    </a:lnTo>
                    <a:lnTo>
                      <a:pt x="46" y="160"/>
                    </a:lnTo>
                    <a:lnTo>
                      <a:pt x="61" y="165"/>
                    </a:lnTo>
                    <a:lnTo>
                      <a:pt x="93" y="151"/>
                    </a:lnTo>
                    <a:lnTo>
                      <a:pt x="114" y="149"/>
                    </a:lnTo>
                    <a:lnTo>
                      <a:pt x="111" y="131"/>
                    </a:lnTo>
                    <a:lnTo>
                      <a:pt x="116" y="104"/>
                    </a:lnTo>
                    <a:lnTo>
                      <a:pt x="111" y="131"/>
                    </a:lnTo>
                    <a:lnTo>
                      <a:pt x="114" y="149"/>
                    </a:lnTo>
                    <a:lnTo>
                      <a:pt x="145" y="183"/>
                    </a:lnTo>
                    <a:lnTo>
                      <a:pt x="154" y="192"/>
                    </a:lnTo>
                    <a:lnTo>
                      <a:pt x="163" y="192"/>
                    </a:lnTo>
                    <a:lnTo>
                      <a:pt x="218" y="181"/>
                    </a:lnTo>
                    <a:lnTo>
                      <a:pt x="236" y="169"/>
                    </a:lnTo>
                    <a:lnTo>
                      <a:pt x="245" y="156"/>
                    </a:lnTo>
                    <a:lnTo>
                      <a:pt x="249" y="140"/>
                    </a:lnTo>
                    <a:lnTo>
                      <a:pt x="245" y="86"/>
                    </a:lnTo>
                    <a:lnTo>
                      <a:pt x="245" y="65"/>
                    </a:lnTo>
                    <a:lnTo>
                      <a:pt x="247" y="36"/>
                    </a:lnTo>
                    <a:lnTo>
                      <a:pt x="213" y="27"/>
                    </a:lnTo>
                    <a:lnTo>
                      <a:pt x="193" y="22"/>
                    </a:lnTo>
                    <a:lnTo>
                      <a:pt x="154" y="18"/>
                    </a:lnTo>
                    <a:lnTo>
                      <a:pt x="82" y="0"/>
                    </a:lnTo>
                    <a:lnTo>
                      <a:pt x="57" y="0"/>
                    </a:lnTo>
                  </a:path>
                </a:pathLst>
              </a:custGeom>
              <a:noFill/>
              <a:ln w="25400" cap="rnd" cmpd="sng">
                <a:solidFill>
                  <a:schemeClr val="bg1">
                    <a:lumMod val="50000"/>
                  </a:schemeClr>
                </a:solidFill>
                <a:prstDash val="solid"/>
                <a:round/>
                <a:headEnd/>
                <a:tailEnd/>
              </a:ln>
            </p:spPr>
            <p:txBody>
              <a:bodyPr/>
              <a:lstStyle/>
              <a:p>
                <a:pPr fontAlgn="base">
                  <a:spcBef>
                    <a:spcPct val="0"/>
                  </a:spcBef>
                  <a:spcAft>
                    <a:spcPct val="0"/>
                  </a:spcAft>
                </a:pPr>
                <a:endParaRPr lang="el-GR" sz="2400">
                  <a:solidFill>
                    <a:srgbClr val="005078"/>
                  </a:solidFill>
                  <a:latin typeface="Georgia" pitchFamily="18" charset="0"/>
                </a:endParaRPr>
              </a:p>
            </p:txBody>
          </p:sp>
          <p:sp>
            <p:nvSpPr>
              <p:cNvPr id="39" name="Freeform 43"/>
              <p:cNvSpPr>
                <a:spLocks/>
              </p:cNvSpPr>
              <p:nvPr/>
            </p:nvSpPr>
            <p:spPr bwMode="auto">
              <a:xfrm>
                <a:off x="4791" y="2153"/>
                <a:ext cx="241" cy="339"/>
              </a:xfrm>
              <a:custGeom>
                <a:avLst/>
                <a:gdLst>
                  <a:gd name="T0" fmla="*/ 190 w 241"/>
                  <a:gd name="T1" fmla="*/ 338 h 339"/>
                  <a:gd name="T2" fmla="*/ 197 w 241"/>
                  <a:gd name="T3" fmla="*/ 286 h 339"/>
                  <a:gd name="T4" fmla="*/ 211 w 241"/>
                  <a:gd name="T5" fmla="*/ 234 h 339"/>
                  <a:gd name="T6" fmla="*/ 233 w 241"/>
                  <a:gd name="T7" fmla="*/ 163 h 339"/>
                  <a:gd name="T8" fmla="*/ 240 w 241"/>
                  <a:gd name="T9" fmla="*/ 136 h 339"/>
                  <a:gd name="T10" fmla="*/ 238 w 241"/>
                  <a:gd name="T11" fmla="*/ 114 h 339"/>
                  <a:gd name="T12" fmla="*/ 224 w 241"/>
                  <a:gd name="T13" fmla="*/ 73 h 339"/>
                  <a:gd name="T14" fmla="*/ 211 w 241"/>
                  <a:gd name="T15" fmla="*/ 43 h 339"/>
                  <a:gd name="T16" fmla="*/ 192 w 241"/>
                  <a:gd name="T17" fmla="*/ 32 h 339"/>
                  <a:gd name="T18" fmla="*/ 186 w 241"/>
                  <a:gd name="T19" fmla="*/ 34 h 339"/>
                  <a:gd name="T20" fmla="*/ 177 w 241"/>
                  <a:gd name="T21" fmla="*/ 48 h 339"/>
                  <a:gd name="T22" fmla="*/ 177 w 241"/>
                  <a:gd name="T23" fmla="*/ 71 h 339"/>
                  <a:gd name="T24" fmla="*/ 181 w 241"/>
                  <a:gd name="T25" fmla="*/ 105 h 339"/>
                  <a:gd name="T26" fmla="*/ 167 w 241"/>
                  <a:gd name="T27" fmla="*/ 141 h 339"/>
                  <a:gd name="T28" fmla="*/ 143 w 241"/>
                  <a:gd name="T29" fmla="*/ 170 h 339"/>
                  <a:gd name="T30" fmla="*/ 138 w 241"/>
                  <a:gd name="T31" fmla="*/ 172 h 339"/>
                  <a:gd name="T32" fmla="*/ 129 w 241"/>
                  <a:gd name="T33" fmla="*/ 182 h 339"/>
                  <a:gd name="T34" fmla="*/ 115 w 241"/>
                  <a:gd name="T35" fmla="*/ 168 h 339"/>
                  <a:gd name="T36" fmla="*/ 109 w 241"/>
                  <a:gd name="T37" fmla="*/ 118 h 339"/>
                  <a:gd name="T38" fmla="*/ 106 w 241"/>
                  <a:gd name="T39" fmla="*/ 71 h 339"/>
                  <a:gd name="T40" fmla="*/ 109 w 241"/>
                  <a:gd name="T41" fmla="*/ 39 h 339"/>
                  <a:gd name="T42" fmla="*/ 111 w 241"/>
                  <a:gd name="T43" fmla="*/ 12 h 339"/>
                  <a:gd name="T44" fmla="*/ 100 w 241"/>
                  <a:gd name="T45" fmla="*/ 0 h 339"/>
                  <a:gd name="T46" fmla="*/ 90 w 241"/>
                  <a:gd name="T47" fmla="*/ 7 h 339"/>
                  <a:gd name="T48" fmla="*/ 66 w 241"/>
                  <a:gd name="T49" fmla="*/ 34 h 339"/>
                  <a:gd name="T50" fmla="*/ 50 w 241"/>
                  <a:gd name="T51" fmla="*/ 71 h 339"/>
                  <a:gd name="T52" fmla="*/ 47 w 241"/>
                  <a:gd name="T53" fmla="*/ 102 h 339"/>
                  <a:gd name="T54" fmla="*/ 41 w 241"/>
                  <a:gd name="T55" fmla="*/ 166 h 339"/>
                  <a:gd name="T56" fmla="*/ 38 w 241"/>
                  <a:gd name="T57" fmla="*/ 216 h 339"/>
                  <a:gd name="T58" fmla="*/ 32 w 241"/>
                  <a:gd name="T59" fmla="*/ 243 h 339"/>
                  <a:gd name="T60" fmla="*/ 0 w 241"/>
                  <a:gd name="T61" fmla="*/ 302 h 339"/>
                  <a:gd name="T62" fmla="*/ 25 w 241"/>
                  <a:gd name="T63" fmla="*/ 302 h 339"/>
                  <a:gd name="T64" fmla="*/ 97 w 241"/>
                  <a:gd name="T65" fmla="*/ 320 h 339"/>
                  <a:gd name="T66" fmla="*/ 136 w 241"/>
                  <a:gd name="T67" fmla="*/ 324 h 339"/>
                  <a:gd name="T68" fmla="*/ 156 w 241"/>
                  <a:gd name="T69" fmla="*/ 329 h 339"/>
                  <a:gd name="T70" fmla="*/ 190 w 241"/>
                  <a:gd name="T71" fmla="*/ 338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1"/>
                  <a:gd name="T109" fmla="*/ 0 h 339"/>
                  <a:gd name="T110" fmla="*/ 241 w 241"/>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1" h="339">
                    <a:moveTo>
                      <a:pt x="190" y="338"/>
                    </a:moveTo>
                    <a:lnTo>
                      <a:pt x="197" y="286"/>
                    </a:lnTo>
                    <a:lnTo>
                      <a:pt x="211" y="234"/>
                    </a:lnTo>
                    <a:lnTo>
                      <a:pt x="233" y="163"/>
                    </a:lnTo>
                    <a:lnTo>
                      <a:pt x="240" y="136"/>
                    </a:lnTo>
                    <a:lnTo>
                      <a:pt x="238" y="114"/>
                    </a:lnTo>
                    <a:lnTo>
                      <a:pt x="224" y="73"/>
                    </a:lnTo>
                    <a:lnTo>
                      <a:pt x="211" y="43"/>
                    </a:lnTo>
                    <a:lnTo>
                      <a:pt x="192" y="32"/>
                    </a:lnTo>
                    <a:lnTo>
                      <a:pt x="186" y="34"/>
                    </a:lnTo>
                    <a:lnTo>
                      <a:pt x="177" y="48"/>
                    </a:lnTo>
                    <a:lnTo>
                      <a:pt x="177" y="71"/>
                    </a:lnTo>
                    <a:lnTo>
                      <a:pt x="181" y="105"/>
                    </a:lnTo>
                    <a:lnTo>
                      <a:pt x="167" y="141"/>
                    </a:lnTo>
                    <a:lnTo>
                      <a:pt x="143" y="170"/>
                    </a:lnTo>
                    <a:lnTo>
                      <a:pt x="138" y="172"/>
                    </a:lnTo>
                    <a:lnTo>
                      <a:pt x="129" y="182"/>
                    </a:lnTo>
                    <a:lnTo>
                      <a:pt x="115" y="168"/>
                    </a:lnTo>
                    <a:lnTo>
                      <a:pt x="109" y="118"/>
                    </a:lnTo>
                    <a:lnTo>
                      <a:pt x="106" y="71"/>
                    </a:lnTo>
                    <a:lnTo>
                      <a:pt x="109" y="39"/>
                    </a:lnTo>
                    <a:lnTo>
                      <a:pt x="111" y="12"/>
                    </a:lnTo>
                    <a:lnTo>
                      <a:pt x="100" y="0"/>
                    </a:lnTo>
                    <a:lnTo>
                      <a:pt x="90" y="7"/>
                    </a:lnTo>
                    <a:lnTo>
                      <a:pt x="66" y="34"/>
                    </a:lnTo>
                    <a:lnTo>
                      <a:pt x="50" y="71"/>
                    </a:lnTo>
                    <a:lnTo>
                      <a:pt x="47" y="102"/>
                    </a:lnTo>
                    <a:lnTo>
                      <a:pt x="41" y="166"/>
                    </a:lnTo>
                    <a:lnTo>
                      <a:pt x="38" y="216"/>
                    </a:lnTo>
                    <a:lnTo>
                      <a:pt x="32" y="243"/>
                    </a:lnTo>
                    <a:lnTo>
                      <a:pt x="0" y="302"/>
                    </a:lnTo>
                    <a:lnTo>
                      <a:pt x="25" y="302"/>
                    </a:lnTo>
                    <a:lnTo>
                      <a:pt x="97" y="320"/>
                    </a:lnTo>
                    <a:lnTo>
                      <a:pt x="136" y="324"/>
                    </a:lnTo>
                    <a:lnTo>
                      <a:pt x="156" y="329"/>
                    </a:lnTo>
                    <a:lnTo>
                      <a:pt x="190" y="338"/>
                    </a:lnTo>
                  </a:path>
                </a:pathLst>
              </a:custGeom>
              <a:noFill/>
              <a:ln w="25400" cap="rnd" cmpd="sng">
                <a:solidFill>
                  <a:schemeClr val="bg1">
                    <a:lumMod val="50000"/>
                  </a:schemeClr>
                </a:solidFill>
                <a:prstDash val="solid"/>
                <a:round/>
                <a:headEnd/>
                <a:tailEnd/>
              </a:ln>
            </p:spPr>
            <p:txBody>
              <a:bodyPr/>
              <a:lstStyle/>
              <a:p>
                <a:pPr fontAlgn="base">
                  <a:spcBef>
                    <a:spcPct val="0"/>
                  </a:spcBef>
                  <a:spcAft>
                    <a:spcPct val="0"/>
                  </a:spcAft>
                </a:pPr>
                <a:endParaRPr lang="el-GR" sz="2400">
                  <a:solidFill>
                    <a:srgbClr val="005078"/>
                  </a:solidFill>
                  <a:latin typeface="Georgia" pitchFamily="18" charset="0"/>
                </a:endParaRPr>
              </a:p>
            </p:txBody>
          </p:sp>
          <p:sp>
            <p:nvSpPr>
              <p:cNvPr id="40" name="Freeform 44"/>
              <p:cNvSpPr>
                <a:spLocks/>
              </p:cNvSpPr>
              <p:nvPr/>
            </p:nvSpPr>
            <p:spPr bwMode="auto">
              <a:xfrm>
                <a:off x="4897" y="2133"/>
                <a:ext cx="76" cy="203"/>
              </a:xfrm>
              <a:custGeom>
                <a:avLst/>
                <a:gdLst>
                  <a:gd name="T0" fmla="*/ 71 w 76"/>
                  <a:gd name="T1" fmla="*/ 68 h 203"/>
                  <a:gd name="T2" fmla="*/ 71 w 76"/>
                  <a:gd name="T3" fmla="*/ 91 h 203"/>
                  <a:gd name="T4" fmla="*/ 75 w 76"/>
                  <a:gd name="T5" fmla="*/ 125 h 203"/>
                  <a:gd name="T6" fmla="*/ 61 w 76"/>
                  <a:gd name="T7" fmla="*/ 161 h 203"/>
                  <a:gd name="T8" fmla="*/ 37 w 76"/>
                  <a:gd name="T9" fmla="*/ 190 h 203"/>
                  <a:gd name="T10" fmla="*/ 32 w 76"/>
                  <a:gd name="T11" fmla="*/ 192 h 203"/>
                  <a:gd name="T12" fmla="*/ 23 w 76"/>
                  <a:gd name="T13" fmla="*/ 202 h 203"/>
                  <a:gd name="T14" fmla="*/ 9 w 76"/>
                  <a:gd name="T15" fmla="*/ 188 h 203"/>
                  <a:gd name="T16" fmla="*/ 3 w 76"/>
                  <a:gd name="T17" fmla="*/ 138 h 203"/>
                  <a:gd name="T18" fmla="*/ 0 w 76"/>
                  <a:gd name="T19" fmla="*/ 91 h 203"/>
                  <a:gd name="T20" fmla="*/ 3 w 76"/>
                  <a:gd name="T21" fmla="*/ 59 h 203"/>
                  <a:gd name="T22" fmla="*/ 12 w 76"/>
                  <a:gd name="T23" fmla="*/ 41 h 203"/>
                  <a:gd name="T24" fmla="*/ 28 w 76"/>
                  <a:gd name="T25" fmla="*/ 9 h 203"/>
                  <a:gd name="T26" fmla="*/ 43 w 76"/>
                  <a:gd name="T27" fmla="*/ 0 h 203"/>
                  <a:gd name="T28" fmla="*/ 52 w 76"/>
                  <a:gd name="T29" fmla="*/ 11 h 203"/>
                  <a:gd name="T30" fmla="*/ 57 w 76"/>
                  <a:gd name="T31" fmla="*/ 29 h 203"/>
                  <a:gd name="T32" fmla="*/ 71 w 76"/>
                  <a:gd name="T33" fmla="*/ 68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203"/>
                  <a:gd name="T53" fmla="*/ 76 w 76"/>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203">
                    <a:moveTo>
                      <a:pt x="71" y="68"/>
                    </a:moveTo>
                    <a:lnTo>
                      <a:pt x="71" y="91"/>
                    </a:lnTo>
                    <a:lnTo>
                      <a:pt x="75" y="125"/>
                    </a:lnTo>
                    <a:lnTo>
                      <a:pt x="61" y="161"/>
                    </a:lnTo>
                    <a:lnTo>
                      <a:pt x="37" y="190"/>
                    </a:lnTo>
                    <a:lnTo>
                      <a:pt x="32" y="192"/>
                    </a:lnTo>
                    <a:lnTo>
                      <a:pt x="23" y="202"/>
                    </a:lnTo>
                    <a:lnTo>
                      <a:pt x="9" y="188"/>
                    </a:lnTo>
                    <a:lnTo>
                      <a:pt x="3" y="138"/>
                    </a:lnTo>
                    <a:lnTo>
                      <a:pt x="0" y="91"/>
                    </a:lnTo>
                    <a:lnTo>
                      <a:pt x="3" y="59"/>
                    </a:lnTo>
                    <a:lnTo>
                      <a:pt x="12" y="41"/>
                    </a:lnTo>
                    <a:lnTo>
                      <a:pt x="28" y="9"/>
                    </a:lnTo>
                    <a:lnTo>
                      <a:pt x="43" y="0"/>
                    </a:lnTo>
                    <a:lnTo>
                      <a:pt x="52" y="11"/>
                    </a:lnTo>
                    <a:lnTo>
                      <a:pt x="57" y="29"/>
                    </a:lnTo>
                    <a:lnTo>
                      <a:pt x="71" y="68"/>
                    </a:lnTo>
                  </a:path>
                </a:pathLst>
              </a:custGeom>
              <a:noFill/>
              <a:ln w="25400" cap="rnd" cmpd="sng">
                <a:solidFill>
                  <a:schemeClr val="bg1">
                    <a:lumMod val="50000"/>
                  </a:schemeClr>
                </a:solidFill>
                <a:prstDash val="solid"/>
                <a:round/>
                <a:headEnd/>
                <a:tailEnd/>
              </a:ln>
            </p:spPr>
            <p:txBody>
              <a:bodyPr/>
              <a:lstStyle/>
              <a:p>
                <a:pPr fontAlgn="base">
                  <a:spcBef>
                    <a:spcPct val="0"/>
                  </a:spcBef>
                  <a:spcAft>
                    <a:spcPct val="0"/>
                  </a:spcAft>
                </a:pPr>
                <a:endParaRPr lang="el-GR" sz="2400">
                  <a:solidFill>
                    <a:srgbClr val="005078"/>
                  </a:solidFill>
                  <a:latin typeface="Georgia" pitchFamily="18" charset="0"/>
                </a:endParaRPr>
              </a:p>
            </p:txBody>
          </p:sp>
        </p:grpSp>
      </p:grpSp>
      <p:grpSp>
        <p:nvGrpSpPr>
          <p:cNvPr id="5" name="Group 26"/>
          <p:cNvGrpSpPr/>
          <p:nvPr/>
        </p:nvGrpSpPr>
        <p:grpSpPr>
          <a:xfrm>
            <a:off x="5009215" y="3038643"/>
            <a:ext cx="3463839" cy="3205489"/>
            <a:chOff x="4302505" y="4056004"/>
            <a:chExt cx="2049973" cy="1897076"/>
          </a:xfrm>
        </p:grpSpPr>
        <p:sp>
          <p:nvSpPr>
            <p:cNvPr id="139268" name="Freeform 13"/>
            <p:cNvSpPr>
              <a:spLocks/>
            </p:cNvSpPr>
            <p:nvPr/>
          </p:nvSpPr>
          <p:spPr bwMode="auto">
            <a:xfrm rot="21326996">
              <a:off x="4302505" y="4056004"/>
              <a:ext cx="1976241" cy="1897076"/>
            </a:xfrm>
            <a:custGeom>
              <a:avLst/>
              <a:gdLst>
                <a:gd name="T0" fmla="*/ 132 w 1182"/>
                <a:gd name="T1" fmla="*/ 88 h 1167"/>
                <a:gd name="T2" fmla="*/ 117 w 1182"/>
                <a:gd name="T3" fmla="*/ 49 h 1167"/>
                <a:gd name="T4" fmla="*/ 83 w 1182"/>
                <a:gd name="T5" fmla="*/ 6 h 1167"/>
                <a:gd name="T6" fmla="*/ 21 w 1182"/>
                <a:gd name="T7" fmla="*/ 15 h 1167"/>
                <a:gd name="T8" fmla="*/ 2 w 1182"/>
                <a:gd name="T9" fmla="*/ 78 h 1167"/>
                <a:gd name="T10" fmla="*/ 10 w 1182"/>
                <a:gd name="T11" fmla="*/ 133 h 1167"/>
                <a:gd name="T12" fmla="*/ 42 w 1182"/>
                <a:gd name="T13" fmla="*/ 229 h 1167"/>
                <a:gd name="T14" fmla="*/ 57 w 1182"/>
                <a:gd name="T15" fmla="*/ 356 h 1167"/>
                <a:gd name="T16" fmla="*/ 81 w 1182"/>
                <a:gd name="T17" fmla="*/ 488 h 1167"/>
                <a:gd name="T18" fmla="*/ 112 w 1182"/>
                <a:gd name="T19" fmla="*/ 637 h 1167"/>
                <a:gd name="T20" fmla="*/ 162 w 1182"/>
                <a:gd name="T21" fmla="*/ 747 h 1167"/>
                <a:gd name="T22" fmla="*/ 275 w 1182"/>
                <a:gd name="T23" fmla="*/ 824 h 1167"/>
                <a:gd name="T24" fmla="*/ 419 w 1182"/>
                <a:gd name="T25" fmla="*/ 898 h 1167"/>
                <a:gd name="T26" fmla="*/ 567 w 1182"/>
                <a:gd name="T27" fmla="*/ 978 h 1167"/>
                <a:gd name="T28" fmla="*/ 717 w 1182"/>
                <a:gd name="T29" fmla="*/ 1052 h 1167"/>
                <a:gd name="T30" fmla="*/ 855 w 1182"/>
                <a:gd name="T31" fmla="*/ 1125 h 1167"/>
                <a:gd name="T32" fmla="*/ 962 w 1182"/>
                <a:gd name="T33" fmla="*/ 1160 h 1167"/>
                <a:gd name="T34" fmla="*/ 1050 w 1182"/>
                <a:gd name="T35" fmla="*/ 1155 h 1167"/>
                <a:gd name="T36" fmla="*/ 1077 w 1182"/>
                <a:gd name="T37" fmla="*/ 1088 h 1167"/>
                <a:gd name="T38" fmla="*/ 1092 w 1182"/>
                <a:gd name="T39" fmla="*/ 1003 h 1167"/>
                <a:gd name="T40" fmla="*/ 1115 w 1182"/>
                <a:gd name="T41" fmla="*/ 918 h 1167"/>
                <a:gd name="T42" fmla="*/ 1144 w 1182"/>
                <a:gd name="T43" fmla="*/ 855 h 1167"/>
                <a:gd name="T44" fmla="*/ 1182 w 1182"/>
                <a:gd name="T45" fmla="*/ 792 h 11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82"/>
                <a:gd name="T70" fmla="*/ 0 h 1167"/>
                <a:gd name="T71" fmla="*/ 1182 w 1182"/>
                <a:gd name="T72" fmla="*/ 1167 h 1167"/>
                <a:gd name="connsiteX0" fmla="*/ 1117 w 10000"/>
                <a:gd name="connsiteY0" fmla="*/ 906 h 10152"/>
                <a:gd name="connsiteX1" fmla="*/ 990 w 10000"/>
                <a:gd name="connsiteY1" fmla="*/ 572 h 10152"/>
                <a:gd name="connsiteX2" fmla="*/ 702 w 10000"/>
                <a:gd name="connsiteY2" fmla="*/ 203 h 10152"/>
                <a:gd name="connsiteX3" fmla="*/ 212 w 10000"/>
                <a:gd name="connsiteY3" fmla="*/ 103 h 10152"/>
                <a:gd name="connsiteX4" fmla="*/ 17 w 10000"/>
                <a:gd name="connsiteY4" fmla="*/ 820 h 10152"/>
                <a:gd name="connsiteX5" fmla="*/ 85 w 10000"/>
                <a:gd name="connsiteY5" fmla="*/ 1292 h 10152"/>
                <a:gd name="connsiteX6" fmla="*/ 355 w 10000"/>
                <a:gd name="connsiteY6" fmla="*/ 2114 h 10152"/>
                <a:gd name="connsiteX7" fmla="*/ 482 w 10000"/>
                <a:gd name="connsiteY7" fmla="*/ 3203 h 10152"/>
                <a:gd name="connsiteX8" fmla="*/ 685 w 10000"/>
                <a:gd name="connsiteY8" fmla="*/ 4334 h 10152"/>
                <a:gd name="connsiteX9" fmla="*/ 948 w 10000"/>
                <a:gd name="connsiteY9" fmla="*/ 5610 h 10152"/>
                <a:gd name="connsiteX10" fmla="*/ 1371 w 10000"/>
                <a:gd name="connsiteY10" fmla="*/ 6553 h 10152"/>
                <a:gd name="connsiteX11" fmla="*/ 2327 w 10000"/>
                <a:gd name="connsiteY11" fmla="*/ 7213 h 10152"/>
                <a:gd name="connsiteX12" fmla="*/ 3545 w 10000"/>
                <a:gd name="connsiteY12" fmla="*/ 7847 h 10152"/>
                <a:gd name="connsiteX13" fmla="*/ 4797 w 10000"/>
                <a:gd name="connsiteY13" fmla="*/ 8532 h 10152"/>
                <a:gd name="connsiteX14" fmla="*/ 6066 w 10000"/>
                <a:gd name="connsiteY14" fmla="*/ 9167 h 10152"/>
                <a:gd name="connsiteX15" fmla="*/ 7234 w 10000"/>
                <a:gd name="connsiteY15" fmla="*/ 9792 h 10152"/>
                <a:gd name="connsiteX16" fmla="*/ 8139 w 10000"/>
                <a:gd name="connsiteY16" fmla="*/ 10092 h 10152"/>
                <a:gd name="connsiteX17" fmla="*/ 8883 w 10000"/>
                <a:gd name="connsiteY17" fmla="*/ 10049 h 10152"/>
                <a:gd name="connsiteX18" fmla="*/ 9112 w 10000"/>
                <a:gd name="connsiteY18" fmla="*/ 9475 h 10152"/>
                <a:gd name="connsiteX19" fmla="*/ 9239 w 10000"/>
                <a:gd name="connsiteY19" fmla="*/ 8747 h 10152"/>
                <a:gd name="connsiteX20" fmla="*/ 9433 w 10000"/>
                <a:gd name="connsiteY20" fmla="*/ 8018 h 10152"/>
                <a:gd name="connsiteX21" fmla="*/ 9679 w 10000"/>
                <a:gd name="connsiteY21" fmla="*/ 7478 h 10152"/>
                <a:gd name="connsiteX22" fmla="*/ 10000 w 10000"/>
                <a:gd name="connsiteY22" fmla="*/ 6939 h 10152"/>
                <a:gd name="connsiteX0" fmla="*/ 1117 w 10000"/>
                <a:gd name="connsiteY0" fmla="*/ 933 h 10179"/>
                <a:gd name="connsiteX1" fmla="*/ 990 w 10000"/>
                <a:gd name="connsiteY1" fmla="*/ 599 h 10179"/>
                <a:gd name="connsiteX2" fmla="*/ 813 w 10000"/>
                <a:gd name="connsiteY2" fmla="*/ 78 h 10179"/>
                <a:gd name="connsiteX3" fmla="*/ 212 w 10000"/>
                <a:gd name="connsiteY3" fmla="*/ 130 h 10179"/>
                <a:gd name="connsiteX4" fmla="*/ 17 w 10000"/>
                <a:gd name="connsiteY4" fmla="*/ 847 h 10179"/>
                <a:gd name="connsiteX5" fmla="*/ 85 w 10000"/>
                <a:gd name="connsiteY5" fmla="*/ 1319 h 10179"/>
                <a:gd name="connsiteX6" fmla="*/ 355 w 10000"/>
                <a:gd name="connsiteY6" fmla="*/ 2141 h 10179"/>
                <a:gd name="connsiteX7" fmla="*/ 482 w 10000"/>
                <a:gd name="connsiteY7" fmla="*/ 3230 h 10179"/>
                <a:gd name="connsiteX8" fmla="*/ 685 w 10000"/>
                <a:gd name="connsiteY8" fmla="*/ 4361 h 10179"/>
                <a:gd name="connsiteX9" fmla="*/ 948 w 10000"/>
                <a:gd name="connsiteY9" fmla="*/ 5637 h 10179"/>
                <a:gd name="connsiteX10" fmla="*/ 1371 w 10000"/>
                <a:gd name="connsiteY10" fmla="*/ 6580 h 10179"/>
                <a:gd name="connsiteX11" fmla="*/ 2327 w 10000"/>
                <a:gd name="connsiteY11" fmla="*/ 7240 h 10179"/>
                <a:gd name="connsiteX12" fmla="*/ 3545 w 10000"/>
                <a:gd name="connsiteY12" fmla="*/ 7874 h 10179"/>
                <a:gd name="connsiteX13" fmla="*/ 4797 w 10000"/>
                <a:gd name="connsiteY13" fmla="*/ 8559 h 10179"/>
                <a:gd name="connsiteX14" fmla="*/ 6066 w 10000"/>
                <a:gd name="connsiteY14" fmla="*/ 9194 h 10179"/>
                <a:gd name="connsiteX15" fmla="*/ 7234 w 10000"/>
                <a:gd name="connsiteY15" fmla="*/ 9819 h 10179"/>
                <a:gd name="connsiteX16" fmla="*/ 8139 w 10000"/>
                <a:gd name="connsiteY16" fmla="*/ 10119 h 10179"/>
                <a:gd name="connsiteX17" fmla="*/ 8883 w 10000"/>
                <a:gd name="connsiteY17" fmla="*/ 10076 h 10179"/>
                <a:gd name="connsiteX18" fmla="*/ 9112 w 10000"/>
                <a:gd name="connsiteY18" fmla="*/ 9502 h 10179"/>
                <a:gd name="connsiteX19" fmla="*/ 9239 w 10000"/>
                <a:gd name="connsiteY19" fmla="*/ 8774 h 10179"/>
                <a:gd name="connsiteX20" fmla="*/ 9433 w 10000"/>
                <a:gd name="connsiteY20" fmla="*/ 8045 h 10179"/>
                <a:gd name="connsiteX21" fmla="*/ 9679 w 10000"/>
                <a:gd name="connsiteY21" fmla="*/ 7505 h 10179"/>
                <a:gd name="connsiteX22" fmla="*/ 10000 w 10000"/>
                <a:gd name="connsiteY22" fmla="*/ 6966 h 10179"/>
                <a:gd name="connsiteX0" fmla="*/ 1117 w 10000"/>
                <a:gd name="connsiteY0" fmla="*/ 931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8 w 10003"/>
                <a:gd name="connsiteY0" fmla="*/ 1108 h 10211"/>
                <a:gd name="connsiteX1" fmla="*/ 1118 w 10003"/>
                <a:gd name="connsiteY1" fmla="*/ 561 h 10211"/>
                <a:gd name="connsiteX2" fmla="*/ 816 w 10003"/>
                <a:gd name="connsiteY2" fmla="*/ 110 h 10211"/>
                <a:gd name="connsiteX3" fmla="*/ 215 w 10003"/>
                <a:gd name="connsiteY3" fmla="*/ 162 h 10211"/>
                <a:gd name="connsiteX4" fmla="*/ 20 w 10003"/>
                <a:gd name="connsiteY4" fmla="*/ 879 h 10211"/>
                <a:gd name="connsiteX5" fmla="*/ 88 w 10003"/>
                <a:gd name="connsiteY5" fmla="*/ 1351 h 10211"/>
                <a:gd name="connsiteX6" fmla="*/ 358 w 10003"/>
                <a:gd name="connsiteY6" fmla="*/ 2173 h 10211"/>
                <a:gd name="connsiteX7" fmla="*/ 485 w 10003"/>
                <a:gd name="connsiteY7" fmla="*/ 3262 h 10211"/>
                <a:gd name="connsiteX8" fmla="*/ 688 w 10003"/>
                <a:gd name="connsiteY8" fmla="*/ 4393 h 10211"/>
                <a:gd name="connsiteX9" fmla="*/ 951 w 10003"/>
                <a:gd name="connsiteY9" fmla="*/ 5669 h 10211"/>
                <a:gd name="connsiteX10" fmla="*/ 1374 w 10003"/>
                <a:gd name="connsiteY10" fmla="*/ 6612 h 10211"/>
                <a:gd name="connsiteX11" fmla="*/ 2330 w 10003"/>
                <a:gd name="connsiteY11" fmla="*/ 7272 h 10211"/>
                <a:gd name="connsiteX12" fmla="*/ 3548 w 10003"/>
                <a:gd name="connsiteY12" fmla="*/ 7906 h 10211"/>
                <a:gd name="connsiteX13" fmla="*/ 4800 w 10003"/>
                <a:gd name="connsiteY13" fmla="*/ 8591 h 10211"/>
                <a:gd name="connsiteX14" fmla="*/ 6069 w 10003"/>
                <a:gd name="connsiteY14" fmla="*/ 9226 h 10211"/>
                <a:gd name="connsiteX15" fmla="*/ 7237 w 10003"/>
                <a:gd name="connsiteY15" fmla="*/ 9851 h 10211"/>
                <a:gd name="connsiteX16" fmla="*/ 8142 w 10003"/>
                <a:gd name="connsiteY16" fmla="*/ 10151 h 10211"/>
                <a:gd name="connsiteX17" fmla="*/ 8886 w 10003"/>
                <a:gd name="connsiteY17" fmla="*/ 10108 h 10211"/>
                <a:gd name="connsiteX18" fmla="*/ 9115 w 10003"/>
                <a:gd name="connsiteY18" fmla="*/ 9534 h 10211"/>
                <a:gd name="connsiteX19" fmla="*/ 9242 w 10003"/>
                <a:gd name="connsiteY19" fmla="*/ 8806 h 10211"/>
                <a:gd name="connsiteX20" fmla="*/ 9436 w 10003"/>
                <a:gd name="connsiteY20" fmla="*/ 8077 h 10211"/>
                <a:gd name="connsiteX21" fmla="*/ 9682 w 10003"/>
                <a:gd name="connsiteY21" fmla="*/ 7537 h 10211"/>
                <a:gd name="connsiteX22" fmla="*/ 10003 w 10003"/>
                <a:gd name="connsiteY22" fmla="*/ 6998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682 w 10176"/>
                <a:gd name="connsiteY21" fmla="*/ 7537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506 w 10176"/>
                <a:gd name="connsiteY20" fmla="*/ 8203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811 w 10176"/>
                <a:gd name="connsiteY20" fmla="*/ 7668 h 10211"/>
                <a:gd name="connsiteX21" fmla="*/ 10176 w 10176"/>
                <a:gd name="connsiteY21"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811 w 10176"/>
                <a:gd name="connsiteY19" fmla="*/ 7668 h 10240"/>
                <a:gd name="connsiteX20" fmla="*/ 10176 w 10176"/>
                <a:gd name="connsiteY20" fmla="*/ 7072 h 10240"/>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491 w 10176"/>
                <a:gd name="connsiteY19" fmla="*/ 8206 h 10240"/>
                <a:gd name="connsiteX20" fmla="*/ 10176 w 10176"/>
                <a:gd name="connsiteY20" fmla="*/ 7072 h 10240"/>
                <a:gd name="connsiteX0" fmla="*/ 1148 w 10135"/>
                <a:gd name="connsiteY0" fmla="*/ 1108 h 10240"/>
                <a:gd name="connsiteX1" fmla="*/ 1118 w 10135"/>
                <a:gd name="connsiteY1" fmla="*/ 561 h 10240"/>
                <a:gd name="connsiteX2" fmla="*/ 816 w 10135"/>
                <a:gd name="connsiteY2" fmla="*/ 110 h 10240"/>
                <a:gd name="connsiteX3" fmla="*/ 215 w 10135"/>
                <a:gd name="connsiteY3" fmla="*/ 162 h 10240"/>
                <a:gd name="connsiteX4" fmla="*/ 20 w 10135"/>
                <a:gd name="connsiteY4" fmla="*/ 879 h 10240"/>
                <a:gd name="connsiteX5" fmla="*/ 88 w 10135"/>
                <a:gd name="connsiteY5" fmla="*/ 1351 h 10240"/>
                <a:gd name="connsiteX6" fmla="*/ 358 w 10135"/>
                <a:gd name="connsiteY6" fmla="*/ 2173 h 10240"/>
                <a:gd name="connsiteX7" fmla="*/ 485 w 10135"/>
                <a:gd name="connsiteY7" fmla="*/ 3262 h 10240"/>
                <a:gd name="connsiteX8" fmla="*/ 688 w 10135"/>
                <a:gd name="connsiteY8" fmla="*/ 4393 h 10240"/>
                <a:gd name="connsiteX9" fmla="*/ 951 w 10135"/>
                <a:gd name="connsiteY9" fmla="*/ 5669 h 10240"/>
                <a:gd name="connsiteX10" fmla="*/ 1374 w 10135"/>
                <a:gd name="connsiteY10" fmla="*/ 6612 h 10240"/>
                <a:gd name="connsiteX11" fmla="*/ 2330 w 10135"/>
                <a:gd name="connsiteY11" fmla="*/ 7272 h 10240"/>
                <a:gd name="connsiteX12" fmla="*/ 3548 w 10135"/>
                <a:gd name="connsiteY12" fmla="*/ 7906 h 10240"/>
                <a:gd name="connsiteX13" fmla="*/ 4800 w 10135"/>
                <a:gd name="connsiteY13" fmla="*/ 8591 h 10240"/>
                <a:gd name="connsiteX14" fmla="*/ 6069 w 10135"/>
                <a:gd name="connsiteY14" fmla="*/ 9226 h 10240"/>
                <a:gd name="connsiteX15" fmla="*/ 7237 w 10135"/>
                <a:gd name="connsiteY15" fmla="*/ 9851 h 10240"/>
                <a:gd name="connsiteX16" fmla="*/ 8142 w 10135"/>
                <a:gd name="connsiteY16" fmla="*/ 10151 h 10240"/>
                <a:gd name="connsiteX17" fmla="*/ 8886 w 10135"/>
                <a:gd name="connsiteY17" fmla="*/ 10108 h 10240"/>
                <a:gd name="connsiteX18" fmla="*/ 9228 w 10135"/>
                <a:gd name="connsiteY18" fmla="*/ 9362 h 10240"/>
                <a:gd name="connsiteX19" fmla="*/ 9491 w 10135"/>
                <a:gd name="connsiteY19" fmla="*/ 8206 h 10240"/>
                <a:gd name="connsiteX20" fmla="*/ 10135 w 10135"/>
                <a:gd name="connsiteY20" fmla="*/ 7089 h 1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35" h="10240">
                  <a:moveTo>
                    <a:pt x="1148" y="1108"/>
                  </a:moveTo>
                  <a:cubicBezTo>
                    <a:pt x="1131" y="1057"/>
                    <a:pt x="1173" y="727"/>
                    <a:pt x="1118" y="561"/>
                  </a:cubicBezTo>
                  <a:cubicBezTo>
                    <a:pt x="1063" y="395"/>
                    <a:pt x="966" y="176"/>
                    <a:pt x="816" y="110"/>
                  </a:cubicBezTo>
                  <a:cubicBezTo>
                    <a:pt x="666" y="44"/>
                    <a:pt x="430" y="0"/>
                    <a:pt x="215" y="162"/>
                  </a:cubicBezTo>
                  <a:cubicBezTo>
                    <a:pt x="0" y="324"/>
                    <a:pt x="37" y="708"/>
                    <a:pt x="20" y="879"/>
                  </a:cubicBezTo>
                  <a:cubicBezTo>
                    <a:pt x="3" y="1051"/>
                    <a:pt x="28" y="1136"/>
                    <a:pt x="88" y="1351"/>
                  </a:cubicBezTo>
                  <a:cubicBezTo>
                    <a:pt x="147" y="1565"/>
                    <a:pt x="291" y="1856"/>
                    <a:pt x="358" y="2173"/>
                  </a:cubicBezTo>
                  <a:cubicBezTo>
                    <a:pt x="426" y="2490"/>
                    <a:pt x="434" y="2893"/>
                    <a:pt x="485" y="3262"/>
                  </a:cubicBezTo>
                  <a:cubicBezTo>
                    <a:pt x="536" y="3630"/>
                    <a:pt x="612" y="3990"/>
                    <a:pt x="688" y="4393"/>
                  </a:cubicBezTo>
                  <a:cubicBezTo>
                    <a:pt x="764" y="4795"/>
                    <a:pt x="832" y="5301"/>
                    <a:pt x="951" y="5669"/>
                  </a:cubicBezTo>
                  <a:cubicBezTo>
                    <a:pt x="1069" y="6038"/>
                    <a:pt x="1145" y="6346"/>
                    <a:pt x="1374" y="6612"/>
                  </a:cubicBezTo>
                  <a:cubicBezTo>
                    <a:pt x="1602" y="6878"/>
                    <a:pt x="1966" y="7058"/>
                    <a:pt x="2330" y="7272"/>
                  </a:cubicBezTo>
                  <a:cubicBezTo>
                    <a:pt x="2693" y="7486"/>
                    <a:pt x="3133" y="7683"/>
                    <a:pt x="3548" y="7906"/>
                  </a:cubicBezTo>
                  <a:cubicBezTo>
                    <a:pt x="3962" y="8129"/>
                    <a:pt x="4377" y="8369"/>
                    <a:pt x="4800" y="8591"/>
                  </a:cubicBezTo>
                  <a:cubicBezTo>
                    <a:pt x="5223" y="8814"/>
                    <a:pt x="5663" y="9020"/>
                    <a:pt x="6069" y="9226"/>
                  </a:cubicBezTo>
                  <a:cubicBezTo>
                    <a:pt x="6475" y="9431"/>
                    <a:pt x="6890" y="9697"/>
                    <a:pt x="7237" y="9851"/>
                  </a:cubicBezTo>
                  <a:cubicBezTo>
                    <a:pt x="7583" y="10005"/>
                    <a:pt x="7871" y="10108"/>
                    <a:pt x="8142" y="10151"/>
                  </a:cubicBezTo>
                  <a:cubicBezTo>
                    <a:pt x="8412" y="10194"/>
                    <a:pt x="8705" y="10240"/>
                    <a:pt x="8886" y="10108"/>
                  </a:cubicBezTo>
                  <a:cubicBezTo>
                    <a:pt x="9067" y="9976"/>
                    <a:pt x="9127" y="9679"/>
                    <a:pt x="9228" y="9362"/>
                  </a:cubicBezTo>
                  <a:cubicBezTo>
                    <a:pt x="9329" y="9045"/>
                    <a:pt x="9314" y="8616"/>
                    <a:pt x="9491" y="8206"/>
                  </a:cubicBezTo>
                  <a:cubicBezTo>
                    <a:pt x="9603" y="8018"/>
                    <a:pt x="10067" y="7200"/>
                    <a:pt x="10135" y="7089"/>
                  </a:cubicBezTo>
                </a:path>
              </a:pathLst>
            </a:custGeom>
            <a:noFill/>
            <a:ln w="28575" cap="flat" cmpd="sng">
              <a:solidFill>
                <a:srgbClr val="0070C0"/>
              </a:solidFill>
              <a:prstDash val="solid"/>
              <a:round/>
              <a:headEnd type="none" w="sm" len="sm"/>
              <a:tailEnd type="none" w="sm" len="sm"/>
            </a:ln>
          </p:spPr>
          <p:txBody>
            <a:bodyPr/>
            <a:lstStyle/>
            <a:p>
              <a:pPr fontAlgn="base">
                <a:spcBef>
                  <a:spcPct val="0"/>
                </a:spcBef>
                <a:spcAft>
                  <a:spcPct val="0"/>
                </a:spcAft>
              </a:pPr>
              <a:endParaRPr lang="el-GR" sz="2400">
                <a:solidFill>
                  <a:srgbClr val="005078"/>
                </a:solidFill>
                <a:latin typeface="Georgia" pitchFamily="18" charset="0"/>
              </a:endParaRPr>
            </a:p>
          </p:txBody>
        </p:sp>
        <p:grpSp>
          <p:nvGrpSpPr>
            <p:cNvPr id="6" name="Group 41"/>
            <p:cNvGrpSpPr>
              <a:grpSpLocks/>
            </p:cNvGrpSpPr>
            <p:nvPr/>
          </p:nvGrpSpPr>
          <p:grpSpPr bwMode="auto">
            <a:xfrm rot="342526">
              <a:off x="6093793" y="5036634"/>
              <a:ext cx="258685" cy="490141"/>
              <a:chOff x="5201" y="2764"/>
              <a:chExt cx="278" cy="468"/>
            </a:xfrm>
          </p:grpSpPr>
          <p:sp>
            <p:nvSpPr>
              <p:cNvPr id="35" name="Freeform 39"/>
              <p:cNvSpPr>
                <a:spLocks/>
              </p:cNvSpPr>
              <p:nvPr/>
            </p:nvSpPr>
            <p:spPr bwMode="auto">
              <a:xfrm>
                <a:off x="5312" y="2764"/>
                <a:ext cx="167" cy="225"/>
              </a:xfrm>
              <a:custGeom>
                <a:avLst/>
                <a:gdLst>
                  <a:gd name="T0" fmla="*/ 118 w 167"/>
                  <a:gd name="T1" fmla="*/ 224 h 225"/>
                  <a:gd name="T2" fmla="*/ 136 w 167"/>
                  <a:gd name="T3" fmla="*/ 197 h 225"/>
                  <a:gd name="T4" fmla="*/ 145 w 167"/>
                  <a:gd name="T5" fmla="*/ 177 h 225"/>
                  <a:gd name="T6" fmla="*/ 152 w 167"/>
                  <a:gd name="T7" fmla="*/ 163 h 225"/>
                  <a:gd name="T8" fmla="*/ 163 w 167"/>
                  <a:gd name="T9" fmla="*/ 107 h 225"/>
                  <a:gd name="T10" fmla="*/ 166 w 167"/>
                  <a:gd name="T11" fmla="*/ 34 h 225"/>
                  <a:gd name="T12" fmla="*/ 163 w 167"/>
                  <a:gd name="T13" fmla="*/ 16 h 225"/>
                  <a:gd name="T14" fmla="*/ 154 w 167"/>
                  <a:gd name="T15" fmla="*/ 5 h 225"/>
                  <a:gd name="T16" fmla="*/ 141 w 167"/>
                  <a:gd name="T17" fmla="*/ 0 h 225"/>
                  <a:gd name="T18" fmla="*/ 127 w 167"/>
                  <a:gd name="T19" fmla="*/ 14 h 225"/>
                  <a:gd name="T20" fmla="*/ 118 w 167"/>
                  <a:gd name="T21" fmla="*/ 39 h 225"/>
                  <a:gd name="T22" fmla="*/ 111 w 167"/>
                  <a:gd name="T23" fmla="*/ 57 h 225"/>
                  <a:gd name="T24" fmla="*/ 93 w 167"/>
                  <a:gd name="T25" fmla="*/ 80 h 225"/>
                  <a:gd name="T26" fmla="*/ 73 w 167"/>
                  <a:gd name="T27" fmla="*/ 93 h 225"/>
                  <a:gd name="T28" fmla="*/ 39 w 167"/>
                  <a:gd name="T29" fmla="*/ 116 h 225"/>
                  <a:gd name="T30" fmla="*/ 21 w 167"/>
                  <a:gd name="T31" fmla="*/ 125 h 225"/>
                  <a:gd name="T32" fmla="*/ 12 w 167"/>
                  <a:gd name="T33" fmla="*/ 138 h 225"/>
                  <a:gd name="T34" fmla="*/ 0 w 167"/>
                  <a:gd name="T35" fmla="*/ 168 h 225"/>
                  <a:gd name="T36" fmla="*/ 9 w 167"/>
                  <a:gd name="T37" fmla="*/ 172 h 225"/>
                  <a:gd name="T38" fmla="*/ 23 w 167"/>
                  <a:gd name="T39" fmla="*/ 172 h 225"/>
                  <a:gd name="T40" fmla="*/ 62 w 167"/>
                  <a:gd name="T41" fmla="*/ 159 h 225"/>
                  <a:gd name="T42" fmla="*/ 75 w 167"/>
                  <a:gd name="T43" fmla="*/ 152 h 225"/>
                  <a:gd name="T44" fmla="*/ 89 w 167"/>
                  <a:gd name="T45" fmla="*/ 152 h 225"/>
                  <a:gd name="T46" fmla="*/ 98 w 167"/>
                  <a:gd name="T47" fmla="*/ 161 h 225"/>
                  <a:gd name="T48" fmla="*/ 105 w 167"/>
                  <a:gd name="T49" fmla="*/ 197 h 225"/>
                  <a:gd name="T50" fmla="*/ 111 w 167"/>
                  <a:gd name="T51" fmla="*/ 213 h 225"/>
                  <a:gd name="T52" fmla="*/ 118 w 167"/>
                  <a:gd name="T53" fmla="*/ 224 h 2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
                  <a:gd name="T82" fmla="*/ 0 h 225"/>
                  <a:gd name="T83" fmla="*/ 167 w 167"/>
                  <a:gd name="T84" fmla="*/ 225 h 2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 h="225">
                    <a:moveTo>
                      <a:pt x="118" y="224"/>
                    </a:moveTo>
                    <a:lnTo>
                      <a:pt x="136" y="197"/>
                    </a:lnTo>
                    <a:lnTo>
                      <a:pt x="145" y="177"/>
                    </a:lnTo>
                    <a:lnTo>
                      <a:pt x="152" y="163"/>
                    </a:lnTo>
                    <a:lnTo>
                      <a:pt x="163" y="107"/>
                    </a:lnTo>
                    <a:lnTo>
                      <a:pt x="166" y="34"/>
                    </a:lnTo>
                    <a:lnTo>
                      <a:pt x="163" y="16"/>
                    </a:lnTo>
                    <a:lnTo>
                      <a:pt x="154" y="5"/>
                    </a:lnTo>
                    <a:lnTo>
                      <a:pt x="141" y="0"/>
                    </a:lnTo>
                    <a:lnTo>
                      <a:pt x="127" y="14"/>
                    </a:lnTo>
                    <a:lnTo>
                      <a:pt x="118" y="39"/>
                    </a:lnTo>
                    <a:lnTo>
                      <a:pt x="111" y="57"/>
                    </a:lnTo>
                    <a:lnTo>
                      <a:pt x="93" y="80"/>
                    </a:lnTo>
                    <a:lnTo>
                      <a:pt x="73" y="93"/>
                    </a:lnTo>
                    <a:lnTo>
                      <a:pt x="39" y="116"/>
                    </a:lnTo>
                    <a:lnTo>
                      <a:pt x="21" y="125"/>
                    </a:lnTo>
                    <a:lnTo>
                      <a:pt x="12" y="138"/>
                    </a:lnTo>
                    <a:lnTo>
                      <a:pt x="0" y="168"/>
                    </a:lnTo>
                    <a:lnTo>
                      <a:pt x="9" y="172"/>
                    </a:lnTo>
                    <a:lnTo>
                      <a:pt x="23" y="172"/>
                    </a:lnTo>
                    <a:lnTo>
                      <a:pt x="62" y="159"/>
                    </a:lnTo>
                    <a:lnTo>
                      <a:pt x="75" y="152"/>
                    </a:lnTo>
                    <a:lnTo>
                      <a:pt x="89" y="152"/>
                    </a:lnTo>
                    <a:lnTo>
                      <a:pt x="98" y="161"/>
                    </a:lnTo>
                    <a:lnTo>
                      <a:pt x="105" y="197"/>
                    </a:lnTo>
                    <a:lnTo>
                      <a:pt x="111" y="213"/>
                    </a:lnTo>
                    <a:lnTo>
                      <a:pt x="118" y="224"/>
                    </a:lnTo>
                  </a:path>
                </a:pathLst>
              </a:custGeom>
              <a:noFill/>
              <a:ln w="25400" cap="rnd" cmpd="sng">
                <a:solidFill>
                  <a:srgbClr val="0070C0"/>
                </a:solidFill>
                <a:prstDash val="solid"/>
                <a:round/>
                <a:headEnd/>
                <a:tailEnd/>
              </a:ln>
            </p:spPr>
            <p:txBody>
              <a:bodyPr/>
              <a:lstStyle/>
              <a:p>
                <a:pPr fontAlgn="base">
                  <a:spcBef>
                    <a:spcPct val="0"/>
                  </a:spcBef>
                  <a:spcAft>
                    <a:spcPct val="0"/>
                  </a:spcAft>
                </a:pPr>
                <a:endParaRPr lang="el-GR" sz="2400">
                  <a:solidFill>
                    <a:srgbClr val="005078"/>
                  </a:solidFill>
                  <a:latin typeface="Georgia" pitchFamily="18" charset="0"/>
                </a:endParaRPr>
              </a:p>
            </p:txBody>
          </p:sp>
          <p:sp>
            <p:nvSpPr>
              <p:cNvPr id="36" name="Freeform 40"/>
              <p:cNvSpPr>
                <a:spLocks/>
              </p:cNvSpPr>
              <p:nvPr/>
            </p:nvSpPr>
            <p:spPr bwMode="auto">
              <a:xfrm>
                <a:off x="5201" y="2916"/>
                <a:ext cx="230" cy="316"/>
              </a:xfrm>
              <a:custGeom>
                <a:avLst/>
                <a:gdLst>
                  <a:gd name="T0" fmla="*/ 111 w 230"/>
                  <a:gd name="T1" fmla="*/ 16 h 316"/>
                  <a:gd name="T2" fmla="*/ 80 w 230"/>
                  <a:gd name="T3" fmla="*/ 72 h 316"/>
                  <a:gd name="T4" fmla="*/ 62 w 230"/>
                  <a:gd name="T5" fmla="*/ 111 h 316"/>
                  <a:gd name="T6" fmla="*/ 19 w 230"/>
                  <a:gd name="T7" fmla="*/ 197 h 316"/>
                  <a:gd name="T8" fmla="*/ 5 w 230"/>
                  <a:gd name="T9" fmla="*/ 251 h 316"/>
                  <a:gd name="T10" fmla="*/ 0 w 230"/>
                  <a:gd name="T11" fmla="*/ 285 h 316"/>
                  <a:gd name="T12" fmla="*/ 5 w 230"/>
                  <a:gd name="T13" fmla="*/ 301 h 316"/>
                  <a:gd name="T14" fmla="*/ 12 w 230"/>
                  <a:gd name="T15" fmla="*/ 310 h 316"/>
                  <a:gd name="T16" fmla="*/ 23 w 230"/>
                  <a:gd name="T17" fmla="*/ 315 h 316"/>
                  <a:gd name="T18" fmla="*/ 41 w 230"/>
                  <a:gd name="T19" fmla="*/ 315 h 316"/>
                  <a:gd name="T20" fmla="*/ 62 w 230"/>
                  <a:gd name="T21" fmla="*/ 299 h 316"/>
                  <a:gd name="T22" fmla="*/ 98 w 230"/>
                  <a:gd name="T23" fmla="*/ 269 h 316"/>
                  <a:gd name="T24" fmla="*/ 116 w 230"/>
                  <a:gd name="T25" fmla="*/ 249 h 316"/>
                  <a:gd name="T26" fmla="*/ 141 w 230"/>
                  <a:gd name="T27" fmla="*/ 213 h 316"/>
                  <a:gd name="T28" fmla="*/ 168 w 230"/>
                  <a:gd name="T29" fmla="*/ 172 h 316"/>
                  <a:gd name="T30" fmla="*/ 229 w 230"/>
                  <a:gd name="T31" fmla="*/ 72 h 316"/>
                  <a:gd name="T32" fmla="*/ 222 w 230"/>
                  <a:gd name="T33" fmla="*/ 61 h 316"/>
                  <a:gd name="T34" fmla="*/ 216 w 230"/>
                  <a:gd name="T35" fmla="*/ 45 h 316"/>
                  <a:gd name="T36" fmla="*/ 209 w 230"/>
                  <a:gd name="T37" fmla="*/ 9 h 316"/>
                  <a:gd name="T38" fmla="*/ 200 w 230"/>
                  <a:gd name="T39" fmla="*/ 0 h 316"/>
                  <a:gd name="T40" fmla="*/ 186 w 230"/>
                  <a:gd name="T41" fmla="*/ 0 h 316"/>
                  <a:gd name="T42" fmla="*/ 173 w 230"/>
                  <a:gd name="T43" fmla="*/ 7 h 316"/>
                  <a:gd name="T44" fmla="*/ 134 w 230"/>
                  <a:gd name="T45" fmla="*/ 20 h 316"/>
                  <a:gd name="T46" fmla="*/ 120 w 230"/>
                  <a:gd name="T47" fmla="*/ 20 h 316"/>
                  <a:gd name="T48" fmla="*/ 111 w 230"/>
                  <a:gd name="T49" fmla="*/ 16 h 3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0"/>
                  <a:gd name="T76" fmla="*/ 0 h 316"/>
                  <a:gd name="T77" fmla="*/ 230 w 230"/>
                  <a:gd name="T78" fmla="*/ 316 h 3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0" h="316">
                    <a:moveTo>
                      <a:pt x="111" y="16"/>
                    </a:moveTo>
                    <a:lnTo>
                      <a:pt x="80" y="72"/>
                    </a:lnTo>
                    <a:lnTo>
                      <a:pt x="62" y="111"/>
                    </a:lnTo>
                    <a:lnTo>
                      <a:pt x="19" y="197"/>
                    </a:lnTo>
                    <a:lnTo>
                      <a:pt x="5" y="251"/>
                    </a:lnTo>
                    <a:lnTo>
                      <a:pt x="0" y="285"/>
                    </a:lnTo>
                    <a:lnTo>
                      <a:pt x="5" y="301"/>
                    </a:lnTo>
                    <a:lnTo>
                      <a:pt x="12" y="310"/>
                    </a:lnTo>
                    <a:lnTo>
                      <a:pt x="23" y="315"/>
                    </a:lnTo>
                    <a:lnTo>
                      <a:pt x="41" y="315"/>
                    </a:lnTo>
                    <a:lnTo>
                      <a:pt x="62" y="299"/>
                    </a:lnTo>
                    <a:lnTo>
                      <a:pt x="98" y="269"/>
                    </a:lnTo>
                    <a:lnTo>
                      <a:pt x="116" y="249"/>
                    </a:lnTo>
                    <a:lnTo>
                      <a:pt x="141" y="213"/>
                    </a:lnTo>
                    <a:lnTo>
                      <a:pt x="168" y="172"/>
                    </a:lnTo>
                    <a:lnTo>
                      <a:pt x="229" y="72"/>
                    </a:lnTo>
                    <a:lnTo>
                      <a:pt x="222" y="61"/>
                    </a:lnTo>
                    <a:lnTo>
                      <a:pt x="216" y="45"/>
                    </a:lnTo>
                    <a:lnTo>
                      <a:pt x="209" y="9"/>
                    </a:lnTo>
                    <a:lnTo>
                      <a:pt x="200" y="0"/>
                    </a:lnTo>
                    <a:lnTo>
                      <a:pt x="186" y="0"/>
                    </a:lnTo>
                    <a:lnTo>
                      <a:pt x="173" y="7"/>
                    </a:lnTo>
                    <a:lnTo>
                      <a:pt x="134" y="20"/>
                    </a:lnTo>
                    <a:lnTo>
                      <a:pt x="120" y="20"/>
                    </a:lnTo>
                    <a:lnTo>
                      <a:pt x="111" y="16"/>
                    </a:lnTo>
                  </a:path>
                </a:pathLst>
              </a:custGeom>
              <a:noFill/>
              <a:ln w="25400" cap="rnd" cmpd="sng">
                <a:solidFill>
                  <a:srgbClr val="0070C0"/>
                </a:solidFill>
                <a:prstDash val="solid"/>
                <a:round/>
                <a:headEnd/>
                <a:tailEnd/>
              </a:ln>
            </p:spPr>
            <p:txBody>
              <a:bodyPr/>
              <a:lstStyle/>
              <a:p>
                <a:pPr fontAlgn="base">
                  <a:spcBef>
                    <a:spcPct val="0"/>
                  </a:spcBef>
                  <a:spcAft>
                    <a:spcPct val="0"/>
                  </a:spcAft>
                </a:pPr>
                <a:endParaRPr lang="el-GR" sz="2400">
                  <a:solidFill>
                    <a:srgbClr val="005078"/>
                  </a:solidFill>
                  <a:latin typeface="Georgia" pitchFamily="18" charset="0"/>
                </a:endParaRPr>
              </a:p>
            </p:txBody>
          </p:sp>
        </p:grpSp>
        <p:grpSp>
          <p:nvGrpSpPr>
            <p:cNvPr id="7" name="Group 42"/>
            <p:cNvGrpSpPr/>
            <p:nvPr/>
          </p:nvGrpSpPr>
          <p:grpSpPr>
            <a:xfrm rot="21115886">
              <a:off x="5474281" y="4997594"/>
              <a:ext cx="381607" cy="499106"/>
              <a:chOff x="6919680" y="4587410"/>
              <a:chExt cx="561975" cy="735013"/>
            </a:xfrm>
          </p:grpSpPr>
          <p:sp>
            <p:nvSpPr>
              <p:cNvPr id="41" name="Freeform 46"/>
              <p:cNvSpPr>
                <a:spLocks/>
              </p:cNvSpPr>
              <p:nvPr/>
            </p:nvSpPr>
            <p:spPr bwMode="auto">
              <a:xfrm>
                <a:off x="7133992" y="4587410"/>
                <a:ext cx="347663" cy="323850"/>
              </a:xfrm>
              <a:custGeom>
                <a:avLst/>
                <a:gdLst>
                  <a:gd name="T0" fmla="*/ 0 w 246"/>
                  <a:gd name="T1" fmla="*/ 2147483647 h 204"/>
                  <a:gd name="T2" fmla="*/ 2147483647 w 246"/>
                  <a:gd name="T3" fmla="*/ 2147483647 h 204"/>
                  <a:gd name="T4" fmla="*/ 2147483647 w 246"/>
                  <a:gd name="T5" fmla="*/ 2147483647 h 204"/>
                  <a:gd name="T6" fmla="*/ 2147483647 w 246"/>
                  <a:gd name="T7" fmla="*/ 2147483647 h 204"/>
                  <a:gd name="T8" fmla="*/ 2147483647 w 246"/>
                  <a:gd name="T9" fmla="*/ 0 h 204"/>
                  <a:gd name="T10" fmla="*/ 2147483647 w 246"/>
                  <a:gd name="T11" fmla="*/ 2147483647 h 204"/>
                  <a:gd name="T12" fmla="*/ 2147483647 w 246"/>
                  <a:gd name="T13" fmla="*/ 2147483647 h 204"/>
                  <a:gd name="T14" fmla="*/ 2147483647 w 246"/>
                  <a:gd name="T15" fmla="*/ 2147483647 h 204"/>
                  <a:gd name="T16" fmla="*/ 2147483647 w 246"/>
                  <a:gd name="T17" fmla="*/ 2147483647 h 204"/>
                  <a:gd name="T18" fmla="*/ 2147483647 w 246"/>
                  <a:gd name="T19" fmla="*/ 2147483647 h 204"/>
                  <a:gd name="T20" fmla="*/ 2147483647 w 246"/>
                  <a:gd name="T21" fmla="*/ 2147483647 h 204"/>
                  <a:gd name="T22" fmla="*/ 2147483647 w 246"/>
                  <a:gd name="T23" fmla="*/ 2147483647 h 204"/>
                  <a:gd name="T24" fmla="*/ 2147483647 w 246"/>
                  <a:gd name="T25" fmla="*/ 2147483647 h 204"/>
                  <a:gd name="T26" fmla="*/ 2147483647 w 246"/>
                  <a:gd name="T27" fmla="*/ 2147483647 h 204"/>
                  <a:gd name="T28" fmla="*/ 2147483647 w 246"/>
                  <a:gd name="T29" fmla="*/ 2147483647 h 204"/>
                  <a:gd name="T30" fmla="*/ 2147483647 w 246"/>
                  <a:gd name="T31" fmla="*/ 2147483647 h 204"/>
                  <a:gd name="T32" fmla="*/ 2147483647 w 246"/>
                  <a:gd name="T33" fmla="*/ 2147483647 h 204"/>
                  <a:gd name="T34" fmla="*/ 2147483647 w 246"/>
                  <a:gd name="T35" fmla="*/ 2147483647 h 204"/>
                  <a:gd name="T36" fmla="*/ 2147483647 w 246"/>
                  <a:gd name="T37" fmla="*/ 2147483647 h 204"/>
                  <a:gd name="T38" fmla="*/ 2147483647 w 246"/>
                  <a:gd name="T39" fmla="*/ 2147483647 h 204"/>
                  <a:gd name="T40" fmla="*/ 2147483647 w 246"/>
                  <a:gd name="T41" fmla="*/ 2147483647 h 204"/>
                  <a:gd name="T42" fmla="*/ 2147483647 w 246"/>
                  <a:gd name="T43" fmla="*/ 2147483647 h 204"/>
                  <a:gd name="T44" fmla="*/ 2147483647 w 246"/>
                  <a:gd name="T45" fmla="*/ 2147483647 h 204"/>
                  <a:gd name="T46" fmla="*/ 2147483647 w 246"/>
                  <a:gd name="T47" fmla="*/ 2147483647 h 204"/>
                  <a:gd name="T48" fmla="*/ 2147483647 w 246"/>
                  <a:gd name="T49" fmla="*/ 2147483647 h 204"/>
                  <a:gd name="T50" fmla="*/ 2147483647 w 246"/>
                  <a:gd name="T51" fmla="*/ 2147483647 h 204"/>
                  <a:gd name="T52" fmla="*/ 2147483647 w 246"/>
                  <a:gd name="T53" fmla="*/ 2147483647 h 204"/>
                  <a:gd name="T54" fmla="*/ 2147483647 w 246"/>
                  <a:gd name="T55" fmla="*/ 2147483647 h 204"/>
                  <a:gd name="T56" fmla="*/ 2147483647 w 246"/>
                  <a:gd name="T57" fmla="*/ 2147483647 h 204"/>
                  <a:gd name="T58" fmla="*/ 2147483647 w 246"/>
                  <a:gd name="T59" fmla="*/ 2147483647 h 204"/>
                  <a:gd name="T60" fmla="*/ 0 w 246"/>
                  <a:gd name="T61" fmla="*/ 2147483647 h 20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6"/>
                  <a:gd name="T94" fmla="*/ 0 h 204"/>
                  <a:gd name="T95" fmla="*/ 246 w 246"/>
                  <a:gd name="T96" fmla="*/ 204 h 20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6" h="204">
                    <a:moveTo>
                      <a:pt x="0" y="124"/>
                    </a:moveTo>
                    <a:lnTo>
                      <a:pt x="9" y="81"/>
                    </a:lnTo>
                    <a:lnTo>
                      <a:pt x="14" y="45"/>
                    </a:lnTo>
                    <a:lnTo>
                      <a:pt x="23" y="25"/>
                    </a:lnTo>
                    <a:lnTo>
                      <a:pt x="45" y="0"/>
                    </a:lnTo>
                    <a:lnTo>
                      <a:pt x="73" y="6"/>
                    </a:lnTo>
                    <a:lnTo>
                      <a:pt x="77" y="20"/>
                    </a:lnTo>
                    <a:lnTo>
                      <a:pt x="48" y="61"/>
                    </a:lnTo>
                    <a:lnTo>
                      <a:pt x="77" y="20"/>
                    </a:lnTo>
                    <a:lnTo>
                      <a:pt x="89" y="13"/>
                    </a:lnTo>
                    <a:lnTo>
                      <a:pt x="100" y="11"/>
                    </a:lnTo>
                    <a:lnTo>
                      <a:pt x="120" y="18"/>
                    </a:lnTo>
                    <a:lnTo>
                      <a:pt x="152" y="38"/>
                    </a:lnTo>
                    <a:lnTo>
                      <a:pt x="159" y="63"/>
                    </a:lnTo>
                    <a:lnTo>
                      <a:pt x="152" y="83"/>
                    </a:lnTo>
                    <a:lnTo>
                      <a:pt x="138" y="106"/>
                    </a:lnTo>
                    <a:lnTo>
                      <a:pt x="152" y="83"/>
                    </a:lnTo>
                    <a:lnTo>
                      <a:pt x="159" y="63"/>
                    </a:lnTo>
                    <a:lnTo>
                      <a:pt x="172" y="56"/>
                    </a:lnTo>
                    <a:lnTo>
                      <a:pt x="199" y="59"/>
                    </a:lnTo>
                    <a:lnTo>
                      <a:pt x="220" y="65"/>
                    </a:lnTo>
                    <a:lnTo>
                      <a:pt x="240" y="74"/>
                    </a:lnTo>
                    <a:lnTo>
                      <a:pt x="245" y="88"/>
                    </a:lnTo>
                    <a:lnTo>
                      <a:pt x="242" y="124"/>
                    </a:lnTo>
                    <a:lnTo>
                      <a:pt x="233" y="145"/>
                    </a:lnTo>
                    <a:lnTo>
                      <a:pt x="199" y="176"/>
                    </a:lnTo>
                    <a:lnTo>
                      <a:pt x="179" y="203"/>
                    </a:lnTo>
                    <a:lnTo>
                      <a:pt x="136" y="197"/>
                    </a:lnTo>
                    <a:lnTo>
                      <a:pt x="95" y="179"/>
                    </a:lnTo>
                    <a:lnTo>
                      <a:pt x="48" y="156"/>
                    </a:lnTo>
                    <a:lnTo>
                      <a:pt x="0" y="124"/>
                    </a:lnTo>
                  </a:path>
                </a:pathLst>
              </a:custGeom>
              <a:noFill/>
              <a:ln w="25400" cap="rnd" cmpd="sng">
                <a:solidFill>
                  <a:srgbClr val="0070C0"/>
                </a:solidFill>
                <a:prstDash val="solid"/>
                <a:round/>
                <a:headEnd/>
                <a:tailEnd/>
              </a:ln>
            </p:spPr>
            <p:txBody>
              <a:bodyPr/>
              <a:lstStyle/>
              <a:p>
                <a:pPr fontAlgn="base">
                  <a:spcBef>
                    <a:spcPct val="0"/>
                  </a:spcBef>
                  <a:spcAft>
                    <a:spcPct val="0"/>
                  </a:spcAft>
                </a:pPr>
                <a:endParaRPr lang="el-GR" sz="2400">
                  <a:solidFill>
                    <a:srgbClr val="005078"/>
                  </a:solidFill>
                  <a:latin typeface="Georgia" pitchFamily="18" charset="0"/>
                </a:endParaRPr>
              </a:p>
            </p:txBody>
          </p:sp>
          <p:sp>
            <p:nvSpPr>
              <p:cNvPr id="42" name="Freeform 47"/>
              <p:cNvSpPr>
                <a:spLocks/>
              </p:cNvSpPr>
              <p:nvPr/>
            </p:nvSpPr>
            <p:spPr bwMode="auto">
              <a:xfrm>
                <a:off x="6919680" y="4784260"/>
                <a:ext cx="468312" cy="538163"/>
              </a:xfrm>
              <a:custGeom>
                <a:avLst/>
                <a:gdLst>
                  <a:gd name="T0" fmla="*/ 2147483647 w 332"/>
                  <a:gd name="T1" fmla="*/ 2147483647 h 339"/>
                  <a:gd name="T2" fmla="*/ 2147483647 w 332"/>
                  <a:gd name="T3" fmla="*/ 2147483647 h 339"/>
                  <a:gd name="T4" fmla="*/ 2147483647 w 332"/>
                  <a:gd name="T5" fmla="*/ 2147483647 h 339"/>
                  <a:gd name="T6" fmla="*/ 2147483647 w 332"/>
                  <a:gd name="T7" fmla="*/ 2147483647 h 339"/>
                  <a:gd name="T8" fmla="*/ 2147483647 w 332"/>
                  <a:gd name="T9" fmla="*/ 0 h 339"/>
                  <a:gd name="T10" fmla="*/ 2147483647 w 332"/>
                  <a:gd name="T11" fmla="*/ 2147483647 h 339"/>
                  <a:gd name="T12" fmla="*/ 2147483647 w 332"/>
                  <a:gd name="T13" fmla="*/ 2147483647 h 339"/>
                  <a:gd name="T14" fmla="*/ 2147483647 w 332"/>
                  <a:gd name="T15" fmla="*/ 2147483647 h 339"/>
                  <a:gd name="T16" fmla="*/ 2147483647 w 332"/>
                  <a:gd name="T17" fmla="*/ 2147483647 h 339"/>
                  <a:gd name="T18" fmla="*/ 0 w 332"/>
                  <a:gd name="T19" fmla="*/ 2147483647 h 339"/>
                  <a:gd name="T20" fmla="*/ 2147483647 w 332"/>
                  <a:gd name="T21" fmla="*/ 2147483647 h 339"/>
                  <a:gd name="T22" fmla="*/ 2147483647 w 332"/>
                  <a:gd name="T23" fmla="*/ 2147483647 h 339"/>
                  <a:gd name="T24" fmla="*/ 2147483647 w 332"/>
                  <a:gd name="T25" fmla="*/ 2147483647 h 339"/>
                  <a:gd name="T26" fmla="*/ 2147483647 w 332"/>
                  <a:gd name="T27" fmla="*/ 2147483647 h 339"/>
                  <a:gd name="T28" fmla="*/ 2147483647 w 332"/>
                  <a:gd name="T29" fmla="*/ 2147483647 h 339"/>
                  <a:gd name="T30" fmla="*/ 2147483647 w 332"/>
                  <a:gd name="T31" fmla="*/ 2147483647 h 339"/>
                  <a:gd name="T32" fmla="*/ 2147483647 w 332"/>
                  <a:gd name="T33" fmla="*/ 2147483647 h 339"/>
                  <a:gd name="T34" fmla="*/ 2147483647 w 332"/>
                  <a:gd name="T35" fmla="*/ 2147483647 h 339"/>
                  <a:gd name="T36" fmla="*/ 2147483647 w 332"/>
                  <a:gd name="T37" fmla="*/ 2147483647 h 339"/>
                  <a:gd name="T38" fmla="*/ 2147483647 w 332"/>
                  <a:gd name="T39" fmla="*/ 2147483647 h 339"/>
                  <a:gd name="T40" fmla="*/ 2147483647 w 332"/>
                  <a:gd name="T41" fmla="*/ 2147483647 h 339"/>
                  <a:gd name="T42" fmla="*/ 2147483647 w 332"/>
                  <a:gd name="T43" fmla="*/ 2147483647 h 339"/>
                  <a:gd name="T44" fmla="*/ 2147483647 w 332"/>
                  <a:gd name="T45" fmla="*/ 2147483647 h 339"/>
                  <a:gd name="T46" fmla="*/ 2147483647 w 332"/>
                  <a:gd name="T47" fmla="*/ 2147483647 h 339"/>
                  <a:gd name="T48" fmla="*/ 2147483647 w 332"/>
                  <a:gd name="T49" fmla="*/ 2147483647 h 339"/>
                  <a:gd name="T50" fmla="*/ 2147483647 w 332"/>
                  <a:gd name="T51" fmla="*/ 2147483647 h 339"/>
                  <a:gd name="T52" fmla="*/ 2147483647 w 332"/>
                  <a:gd name="T53" fmla="*/ 2147483647 h 339"/>
                  <a:gd name="T54" fmla="*/ 2147483647 w 332"/>
                  <a:gd name="T55" fmla="*/ 2147483647 h 339"/>
                  <a:gd name="T56" fmla="*/ 2147483647 w 332"/>
                  <a:gd name="T57" fmla="*/ 2147483647 h 339"/>
                  <a:gd name="T58" fmla="*/ 2147483647 w 332"/>
                  <a:gd name="T59" fmla="*/ 2147483647 h 339"/>
                  <a:gd name="T60" fmla="*/ 2147483647 w 332"/>
                  <a:gd name="T61" fmla="*/ 2147483647 h 339"/>
                  <a:gd name="T62" fmla="*/ 2147483647 w 332"/>
                  <a:gd name="T63" fmla="*/ 2147483647 h 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2"/>
                  <a:gd name="T97" fmla="*/ 0 h 339"/>
                  <a:gd name="T98" fmla="*/ 332 w 332"/>
                  <a:gd name="T99" fmla="*/ 339 h 3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2" h="339">
                    <a:moveTo>
                      <a:pt x="331" y="79"/>
                    </a:moveTo>
                    <a:lnTo>
                      <a:pt x="288" y="73"/>
                    </a:lnTo>
                    <a:lnTo>
                      <a:pt x="247" y="55"/>
                    </a:lnTo>
                    <a:lnTo>
                      <a:pt x="200" y="32"/>
                    </a:lnTo>
                    <a:lnTo>
                      <a:pt x="152" y="0"/>
                    </a:lnTo>
                    <a:lnTo>
                      <a:pt x="132" y="50"/>
                    </a:lnTo>
                    <a:lnTo>
                      <a:pt x="75" y="122"/>
                    </a:lnTo>
                    <a:lnTo>
                      <a:pt x="34" y="199"/>
                    </a:lnTo>
                    <a:lnTo>
                      <a:pt x="5" y="233"/>
                    </a:lnTo>
                    <a:lnTo>
                      <a:pt x="0" y="265"/>
                    </a:lnTo>
                    <a:lnTo>
                      <a:pt x="7" y="274"/>
                    </a:lnTo>
                    <a:lnTo>
                      <a:pt x="32" y="270"/>
                    </a:lnTo>
                    <a:lnTo>
                      <a:pt x="57" y="256"/>
                    </a:lnTo>
                    <a:lnTo>
                      <a:pt x="91" y="213"/>
                    </a:lnTo>
                    <a:lnTo>
                      <a:pt x="197" y="127"/>
                    </a:lnTo>
                    <a:lnTo>
                      <a:pt x="202" y="136"/>
                    </a:lnTo>
                    <a:lnTo>
                      <a:pt x="207" y="154"/>
                    </a:lnTo>
                    <a:lnTo>
                      <a:pt x="202" y="179"/>
                    </a:lnTo>
                    <a:lnTo>
                      <a:pt x="188" y="209"/>
                    </a:lnTo>
                    <a:lnTo>
                      <a:pt x="161" y="256"/>
                    </a:lnTo>
                    <a:lnTo>
                      <a:pt x="136" y="283"/>
                    </a:lnTo>
                    <a:lnTo>
                      <a:pt x="121" y="310"/>
                    </a:lnTo>
                    <a:lnTo>
                      <a:pt x="125" y="331"/>
                    </a:lnTo>
                    <a:lnTo>
                      <a:pt x="136" y="338"/>
                    </a:lnTo>
                    <a:lnTo>
                      <a:pt x="161" y="333"/>
                    </a:lnTo>
                    <a:lnTo>
                      <a:pt x="207" y="301"/>
                    </a:lnTo>
                    <a:lnTo>
                      <a:pt x="245" y="270"/>
                    </a:lnTo>
                    <a:lnTo>
                      <a:pt x="259" y="252"/>
                    </a:lnTo>
                    <a:lnTo>
                      <a:pt x="277" y="211"/>
                    </a:lnTo>
                    <a:lnTo>
                      <a:pt x="288" y="156"/>
                    </a:lnTo>
                    <a:lnTo>
                      <a:pt x="304" y="122"/>
                    </a:lnTo>
                    <a:lnTo>
                      <a:pt x="331" y="79"/>
                    </a:lnTo>
                  </a:path>
                </a:pathLst>
              </a:custGeom>
              <a:noFill/>
              <a:ln w="25400" cap="rnd" cmpd="sng">
                <a:solidFill>
                  <a:srgbClr val="0070C0"/>
                </a:solidFill>
                <a:prstDash val="solid"/>
                <a:round/>
                <a:headEnd/>
                <a:tailEnd/>
              </a:ln>
            </p:spPr>
            <p:txBody>
              <a:bodyPr/>
              <a:lstStyle/>
              <a:p>
                <a:pPr fontAlgn="base">
                  <a:spcBef>
                    <a:spcPct val="0"/>
                  </a:spcBef>
                  <a:spcAft>
                    <a:spcPct val="0"/>
                  </a:spcAft>
                </a:pPr>
                <a:endParaRPr lang="el-GR" sz="2400">
                  <a:solidFill>
                    <a:srgbClr val="005078"/>
                  </a:solidFill>
                  <a:latin typeface="Georgia" pitchFamily="18" charset="0"/>
                </a:endParaRPr>
              </a:p>
            </p:txBody>
          </p:sp>
        </p:grpSp>
      </p:grpSp>
      <p:cxnSp>
        <p:nvCxnSpPr>
          <p:cNvPr id="30" name="Straight Connector 29"/>
          <p:cNvCxnSpPr>
            <a:endCxn id="139272" idx="11"/>
          </p:cNvCxnSpPr>
          <p:nvPr/>
        </p:nvCxnSpPr>
        <p:spPr>
          <a:xfrm flipV="1">
            <a:off x="5613115" y="1889270"/>
            <a:ext cx="2926616" cy="360771"/>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054960" y="1387012"/>
            <a:ext cx="697627" cy="400110"/>
          </a:xfrm>
          <a:prstGeom prst="rect">
            <a:avLst/>
          </a:prstGeom>
          <a:noFill/>
        </p:spPr>
        <p:txBody>
          <a:bodyPr wrap="none" rtlCol="0">
            <a:spAutoFit/>
          </a:bodyPr>
          <a:lstStyle/>
          <a:p>
            <a:pPr fontAlgn="base">
              <a:spcBef>
                <a:spcPct val="0"/>
              </a:spcBef>
              <a:spcAft>
                <a:spcPct val="0"/>
              </a:spcAft>
            </a:pPr>
            <a:r>
              <a:rPr lang="en-US" sz="2000" dirty="0">
                <a:solidFill>
                  <a:srgbClr val="005078"/>
                </a:solidFill>
                <a:latin typeface="Georgia" pitchFamily="18" charset="0"/>
              </a:rPr>
              <a:t>SNB</a:t>
            </a:r>
            <a:endParaRPr lang="el-GR" sz="2000" dirty="0">
              <a:solidFill>
                <a:srgbClr val="005078"/>
              </a:solidFill>
              <a:latin typeface="Georgia" pitchFamily="18" charset="0"/>
            </a:endParaRPr>
          </a:p>
        </p:txBody>
      </p:sp>
      <p:sp>
        <p:nvSpPr>
          <p:cNvPr id="37" name="Oval 36"/>
          <p:cNvSpPr/>
          <p:nvPr/>
        </p:nvSpPr>
        <p:spPr>
          <a:xfrm>
            <a:off x="8120009" y="5486399"/>
            <a:ext cx="102742" cy="1027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l-GR" sz="2400">
              <a:solidFill>
                <a:srgbClr val="FFFFFF"/>
              </a:solidFill>
              <a:latin typeface="Georgia"/>
            </a:endParaRPr>
          </a:p>
        </p:txBody>
      </p:sp>
      <p:cxnSp>
        <p:nvCxnSpPr>
          <p:cNvPr id="49" name="Straight Connector 48"/>
          <p:cNvCxnSpPr>
            <a:stCxn id="139272" idx="11"/>
            <a:endCxn id="37" idx="0"/>
          </p:cNvCxnSpPr>
          <p:nvPr/>
        </p:nvCxnSpPr>
        <p:spPr>
          <a:xfrm flipH="1">
            <a:off x="8171381" y="1889269"/>
            <a:ext cx="368351" cy="359713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50" name="Pie 49"/>
          <p:cNvSpPr/>
          <p:nvPr/>
        </p:nvSpPr>
        <p:spPr>
          <a:xfrm>
            <a:off x="8001000" y="1348740"/>
            <a:ext cx="1074420" cy="1074420"/>
          </a:xfrm>
          <a:prstGeom prst="pie">
            <a:avLst>
              <a:gd name="adj1" fmla="val 5743363"/>
              <a:gd name="adj2" fmla="val 10353367"/>
            </a:avLst>
          </a:prstGeom>
          <a:solidFill>
            <a:srgbClr val="FF6600">
              <a:alpha val="50196"/>
            </a:srgb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l-GR" sz="2400">
              <a:solidFill>
                <a:srgbClr val="005078"/>
              </a:solidFill>
              <a:latin typeface="Georgia"/>
            </a:endParaRPr>
          </a:p>
        </p:txBody>
      </p:sp>
      <p:sp>
        <p:nvSpPr>
          <p:cNvPr id="58" name="TextBox 57"/>
          <p:cNvSpPr txBox="1"/>
          <p:nvPr/>
        </p:nvSpPr>
        <p:spPr>
          <a:xfrm>
            <a:off x="8253574" y="1469204"/>
            <a:ext cx="381836" cy="400110"/>
          </a:xfrm>
          <a:prstGeom prst="rect">
            <a:avLst/>
          </a:prstGeom>
          <a:noFill/>
        </p:spPr>
        <p:txBody>
          <a:bodyPr wrap="none" rtlCol="0">
            <a:spAutoFit/>
          </a:bodyPr>
          <a:lstStyle/>
          <a:p>
            <a:pPr fontAlgn="base">
              <a:spcBef>
                <a:spcPct val="0"/>
              </a:spcBef>
              <a:spcAft>
                <a:spcPct val="0"/>
              </a:spcAft>
            </a:pPr>
            <a:r>
              <a:rPr lang="en-US" sz="2000" dirty="0">
                <a:solidFill>
                  <a:srgbClr val="005078"/>
                </a:solidFill>
                <a:latin typeface="Georgia" pitchFamily="18" charset="0"/>
              </a:rPr>
              <a:t>N</a:t>
            </a:r>
            <a:endParaRPr lang="el-GR" sz="2000" dirty="0">
              <a:solidFill>
                <a:srgbClr val="005078"/>
              </a:solidFill>
              <a:latin typeface="Georgia" pitchFamily="18" charset="0"/>
            </a:endParaRPr>
          </a:p>
        </p:txBody>
      </p:sp>
      <p:sp>
        <p:nvSpPr>
          <p:cNvPr id="59" name="TextBox 58"/>
          <p:cNvSpPr txBox="1"/>
          <p:nvPr/>
        </p:nvSpPr>
        <p:spPr>
          <a:xfrm>
            <a:off x="5457292" y="1816813"/>
            <a:ext cx="328936" cy="400110"/>
          </a:xfrm>
          <a:prstGeom prst="rect">
            <a:avLst/>
          </a:prstGeom>
          <a:noFill/>
        </p:spPr>
        <p:txBody>
          <a:bodyPr wrap="none" rtlCol="0">
            <a:spAutoFit/>
          </a:bodyPr>
          <a:lstStyle/>
          <a:p>
            <a:pPr fontAlgn="base">
              <a:spcBef>
                <a:spcPct val="0"/>
              </a:spcBef>
              <a:spcAft>
                <a:spcPct val="0"/>
              </a:spcAft>
            </a:pPr>
            <a:r>
              <a:rPr lang="en-US" sz="2000" dirty="0">
                <a:solidFill>
                  <a:srgbClr val="005078"/>
                </a:solidFill>
                <a:latin typeface="Georgia" pitchFamily="18" charset="0"/>
              </a:rPr>
              <a:t>S</a:t>
            </a:r>
            <a:endParaRPr lang="el-GR" sz="2000" dirty="0">
              <a:solidFill>
                <a:srgbClr val="005078"/>
              </a:solidFill>
              <a:latin typeface="Georgia" pitchFamily="18" charset="0"/>
            </a:endParaRPr>
          </a:p>
        </p:txBody>
      </p:sp>
      <p:sp>
        <p:nvSpPr>
          <p:cNvPr id="54" name="TextBox 53"/>
          <p:cNvSpPr txBox="1"/>
          <p:nvPr/>
        </p:nvSpPr>
        <p:spPr>
          <a:xfrm>
            <a:off x="8354607" y="5299754"/>
            <a:ext cx="356188" cy="400110"/>
          </a:xfrm>
          <a:prstGeom prst="rect">
            <a:avLst/>
          </a:prstGeom>
          <a:noFill/>
        </p:spPr>
        <p:txBody>
          <a:bodyPr wrap="none" rtlCol="0">
            <a:spAutoFit/>
          </a:bodyPr>
          <a:lstStyle/>
          <a:p>
            <a:pPr fontAlgn="base">
              <a:spcBef>
                <a:spcPct val="0"/>
              </a:spcBef>
              <a:spcAft>
                <a:spcPct val="0"/>
              </a:spcAft>
            </a:pPr>
            <a:r>
              <a:rPr lang="en-US" sz="2000" dirty="0">
                <a:solidFill>
                  <a:srgbClr val="005078"/>
                </a:solidFill>
                <a:latin typeface="Georgia" pitchFamily="18" charset="0"/>
              </a:rPr>
              <a:t>B</a:t>
            </a:r>
            <a:endParaRPr lang="el-GR" sz="2000" dirty="0">
              <a:solidFill>
                <a:srgbClr val="005078"/>
              </a:solidFill>
              <a:latin typeface="Georgia" pitchFamily="18" charset="0"/>
            </a:endParaRPr>
          </a:p>
        </p:txBody>
      </p:sp>
      <p:cxnSp>
        <p:nvCxnSpPr>
          <p:cNvPr id="45" name="Straight Arrow Connector 44"/>
          <p:cNvCxnSpPr/>
          <p:nvPr/>
        </p:nvCxnSpPr>
        <p:spPr>
          <a:xfrm flipH="1">
            <a:off x="8284395" y="1613043"/>
            <a:ext cx="801384" cy="544530"/>
          </a:xfrm>
          <a:prstGeom prst="straightConnector1">
            <a:avLst/>
          </a:prstGeom>
          <a:ln w="28575">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 xmlns:a16="http://schemas.microsoft.com/office/drawing/2014/main" id="{F954E098-230A-2E46-8752-F1CF5EDA453C}"/>
              </a:ext>
            </a:extLst>
          </p:cNvPr>
          <p:cNvSpPr txBox="1"/>
          <p:nvPr/>
        </p:nvSpPr>
        <p:spPr>
          <a:xfrm>
            <a:off x="1014759" y="406217"/>
            <a:ext cx="3150671" cy="1323439"/>
          </a:xfrm>
          <a:prstGeom prst="rect">
            <a:avLst/>
          </a:prstGeom>
          <a:noFill/>
        </p:spPr>
        <p:txBody>
          <a:bodyPr wrap="none" rtlCol="0">
            <a:spAutoFit/>
          </a:bodyPr>
          <a:lstStyle/>
          <a:p>
            <a:pPr fontAlgn="base">
              <a:spcBef>
                <a:spcPct val="0"/>
              </a:spcBef>
              <a:spcAft>
                <a:spcPct val="0"/>
              </a:spcAft>
            </a:pPr>
            <a:r>
              <a:rPr lang="en-US" sz="2000" dirty="0">
                <a:solidFill>
                  <a:srgbClr val="005078"/>
                </a:solidFill>
              </a:rPr>
              <a:t>Steiner Analysis</a:t>
            </a:r>
          </a:p>
          <a:p>
            <a:pPr fontAlgn="base">
              <a:spcBef>
                <a:spcPct val="0"/>
              </a:spcBef>
              <a:spcAft>
                <a:spcPct val="0"/>
              </a:spcAft>
            </a:pPr>
            <a:r>
              <a:rPr lang="el-GR" sz="2000" dirty="0">
                <a:solidFill>
                  <a:srgbClr val="005078"/>
                </a:solidFill>
              </a:rPr>
              <a:t>Θέση της κάτω γνάθου</a:t>
            </a:r>
          </a:p>
          <a:p>
            <a:pPr fontAlgn="base">
              <a:spcBef>
                <a:spcPct val="0"/>
              </a:spcBef>
              <a:spcAft>
                <a:spcPct val="0"/>
              </a:spcAft>
            </a:pPr>
            <a:r>
              <a:rPr lang="el-GR" sz="2000" dirty="0">
                <a:solidFill>
                  <a:srgbClr val="005078"/>
                </a:solidFill>
              </a:rPr>
              <a:t>στο </a:t>
            </a:r>
            <a:r>
              <a:rPr lang="el-GR" sz="2000" dirty="0" err="1">
                <a:solidFill>
                  <a:srgbClr val="005078"/>
                </a:solidFill>
              </a:rPr>
              <a:t>προσθιοπίσθιο</a:t>
            </a:r>
            <a:r>
              <a:rPr lang="el-GR" sz="2000" dirty="0">
                <a:solidFill>
                  <a:srgbClr val="005078"/>
                </a:solidFill>
              </a:rPr>
              <a:t> επίπεδο</a:t>
            </a:r>
          </a:p>
          <a:p>
            <a:pPr fontAlgn="base">
              <a:spcBef>
                <a:spcPct val="0"/>
              </a:spcBef>
              <a:spcAft>
                <a:spcPct val="0"/>
              </a:spcAft>
            </a:pPr>
            <a:r>
              <a:rPr lang="el-GR" sz="2000" dirty="0">
                <a:solidFill>
                  <a:srgbClr val="005078"/>
                </a:solidFill>
              </a:rPr>
              <a:t> </a:t>
            </a:r>
          </a:p>
        </p:txBody>
      </p:sp>
      <p:sp>
        <p:nvSpPr>
          <p:cNvPr id="46" name="Rectangle 45">
            <a:extLst>
              <a:ext uri="{FF2B5EF4-FFF2-40B4-BE49-F238E27FC236}">
                <a16:creationId xmlns="" xmlns:a16="http://schemas.microsoft.com/office/drawing/2014/main" id="{4D23DE8D-99A0-2C42-84EA-2420B34EDD9F}"/>
              </a:ext>
            </a:extLst>
          </p:cNvPr>
          <p:cNvSpPr/>
          <p:nvPr/>
        </p:nvSpPr>
        <p:spPr>
          <a:xfrm>
            <a:off x="1014759" y="2422458"/>
            <a:ext cx="3190501" cy="2862322"/>
          </a:xfrm>
          <a:prstGeom prst="rect">
            <a:avLst/>
          </a:prstGeom>
        </p:spPr>
        <p:txBody>
          <a:bodyPr wrap="square">
            <a:spAutoFit/>
          </a:bodyPr>
          <a:lstStyle/>
          <a:p>
            <a:r>
              <a:rPr lang="el-GR" dirty="0" smtClean="0">
                <a:solidFill>
                  <a:prstClr val="black"/>
                </a:solidFill>
              </a:rPr>
              <a:t/>
            </a:r>
            <a:br>
              <a:rPr lang="el-GR" dirty="0" smtClean="0">
                <a:solidFill>
                  <a:prstClr val="black"/>
                </a:solidFill>
              </a:rPr>
            </a:br>
            <a:r>
              <a:rPr lang="el-GR" dirty="0" smtClean="0">
                <a:solidFill>
                  <a:prstClr val="black"/>
                </a:solidFill>
              </a:rPr>
              <a:t>Γωνία </a:t>
            </a:r>
            <a:r>
              <a:rPr lang="el-GR" dirty="0" smtClean="0">
                <a:solidFill>
                  <a:srgbClr val="254061"/>
                </a:solidFill>
              </a:rPr>
              <a:t>SNB</a:t>
            </a:r>
          </a:p>
          <a:p>
            <a:r>
              <a:rPr lang="el-GR" dirty="0" smtClean="0">
                <a:solidFill>
                  <a:prstClr val="black">
                    <a:lumMod val="95000"/>
                    <a:lumOff val="5000"/>
                  </a:prstClr>
                </a:solidFill>
              </a:rPr>
              <a:t>Μέση τιμή: 80</a:t>
            </a:r>
            <a:r>
              <a:rPr lang="el-GR" dirty="0" smtClean="0">
                <a:solidFill>
                  <a:prstClr val="black">
                    <a:lumMod val="95000"/>
                    <a:lumOff val="5000"/>
                  </a:prstClr>
                </a:solidFill>
                <a:cs typeface="Times New Roman" pitchFamily="18" charset="0"/>
              </a:rPr>
              <a:t>°</a:t>
            </a:r>
            <a:endParaRPr lang="el-GR" dirty="0">
              <a:solidFill>
                <a:prstClr val="black">
                  <a:lumMod val="95000"/>
                  <a:lumOff val="5000"/>
                </a:prstClr>
              </a:solidFill>
              <a:cs typeface="Times New Roman" pitchFamily="18" charset="0"/>
            </a:endParaRPr>
          </a:p>
          <a:p>
            <a:endParaRPr lang="el-GR" dirty="0" smtClean="0">
              <a:solidFill>
                <a:prstClr val="black">
                  <a:lumMod val="95000"/>
                  <a:lumOff val="5000"/>
                </a:prstClr>
              </a:solidFill>
              <a:cs typeface="Times New Roman" pitchFamily="18" charset="0"/>
            </a:endParaRPr>
          </a:p>
          <a:p>
            <a:pPr marL="285750" indent="-285750">
              <a:buClr>
                <a:schemeClr val="accent2">
                  <a:lumMod val="75000"/>
                </a:schemeClr>
              </a:buClr>
              <a:buFont typeface="Wingdings" pitchFamily="2" charset="2"/>
              <a:buChar char="§"/>
            </a:pPr>
            <a:r>
              <a:rPr lang="el-GR" dirty="0" smtClean="0">
                <a:solidFill>
                  <a:prstClr val="black">
                    <a:lumMod val="95000"/>
                    <a:lumOff val="5000"/>
                  </a:prstClr>
                </a:solidFill>
                <a:cs typeface="Times New Roman" pitchFamily="18" charset="0"/>
              </a:rPr>
              <a:t>Μεγαλύτερη </a:t>
            </a:r>
            <a:r>
              <a:rPr lang="el-GR" dirty="0">
                <a:solidFill>
                  <a:prstClr val="black">
                    <a:lumMod val="95000"/>
                    <a:lumOff val="5000"/>
                  </a:prstClr>
                </a:solidFill>
                <a:cs typeface="Times New Roman" pitchFamily="18" charset="0"/>
              </a:rPr>
              <a:t>τιμή υποδεικνύει πιο πρόσθια θέση της κάτω γνάθου ενώ</a:t>
            </a:r>
          </a:p>
          <a:p>
            <a:pPr marL="285750" indent="-285750">
              <a:buClr>
                <a:schemeClr val="accent2">
                  <a:lumMod val="75000"/>
                </a:schemeClr>
              </a:buClr>
              <a:buFont typeface="Wingdings" pitchFamily="2" charset="2"/>
              <a:buChar char="§"/>
            </a:pPr>
            <a:r>
              <a:rPr lang="el-GR" dirty="0">
                <a:solidFill>
                  <a:prstClr val="black">
                    <a:lumMod val="95000"/>
                    <a:lumOff val="5000"/>
                  </a:prstClr>
                </a:solidFill>
                <a:cs typeface="Times New Roman" pitchFamily="18" charset="0"/>
              </a:rPr>
              <a:t>Μειωμένη τιμή υποδεικνύει </a:t>
            </a:r>
            <a:r>
              <a:rPr lang="el-GR" dirty="0" smtClean="0">
                <a:solidFill>
                  <a:prstClr val="black">
                    <a:lumMod val="95000"/>
                    <a:lumOff val="5000"/>
                  </a:prstClr>
                </a:solidFill>
                <a:cs typeface="Times New Roman" pitchFamily="18" charset="0"/>
              </a:rPr>
              <a:t>ότι </a:t>
            </a:r>
            <a:r>
              <a:rPr lang="el-GR" dirty="0">
                <a:solidFill>
                  <a:prstClr val="black">
                    <a:lumMod val="95000"/>
                    <a:lumOff val="5000"/>
                  </a:prstClr>
                </a:solidFill>
                <a:cs typeface="Times New Roman" pitchFamily="18" charset="0"/>
              </a:rPr>
              <a:t>η κάτω γνάθος  βρίσκεται σε οπίσθια </a:t>
            </a:r>
            <a:r>
              <a:rPr lang="el-GR" dirty="0" smtClean="0">
                <a:solidFill>
                  <a:prstClr val="black">
                    <a:lumMod val="95000"/>
                    <a:lumOff val="5000"/>
                  </a:prstClr>
                </a:solidFill>
                <a:cs typeface="Times New Roman" pitchFamily="18" charset="0"/>
              </a:rPr>
              <a:t>θέση</a:t>
            </a:r>
            <a:endParaRPr lang="el-GR" dirty="0">
              <a:solidFill>
                <a:prstClr val="black">
                  <a:lumMod val="95000"/>
                  <a:lumOff val="5000"/>
                </a:prstClr>
              </a:solidFill>
            </a:endParaRPr>
          </a:p>
        </p:txBody>
      </p:sp>
    </p:spTree>
    <p:extLst>
      <p:ext uri="{BB962C8B-B14F-4D97-AF65-F5344CB8AC3E}">
        <p14:creationId xmlns="" xmlns:p14="http://schemas.microsoft.com/office/powerpoint/2010/main" val="29240462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1" name="Freeform 16"/>
          <p:cNvSpPr>
            <a:spLocks/>
          </p:cNvSpPr>
          <p:nvPr/>
        </p:nvSpPr>
        <p:spPr bwMode="auto">
          <a:xfrm rot="21326996">
            <a:off x="4612369" y="1577524"/>
            <a:ext cx="3650744" cy="1939375"/>
          </a:xfrm>
          <a:custGeom>
            <a:avLst/>
            <a:gdLst>
              <a:gd name="T0" fmla="*/ 1361 w 1361"/>
              <a:gd name="T1" fmla="*/ 68 h 723"/>
              <a:gd name="T2" fmla="*/ 1315 w 1361"/>
              <a:gd name="T3" fmla="*/ 44 h 723"/>
              <a:gd name="T4" fmla="*/ 1251 w 1361"/>
              <a:gd name="T5" fmla="*/ 23 h 723"/>
              <a:gd name="T6" fmla="*/ 1174 w 1361"/>
              <a:gd name="T7" fmla="*/ 6 h 723"/>
              <a:gd name="T8" fmla="*/ 1121 w 1361"/>
              <a:gd name="T9" fmla="*/ 1 h 723"/>
              <a:gd name="T10" fmla="*/ 1049 w 1361"/>
              <a:gd name="T11" fmla="*/ 8 h 723"/>
              <a:gd name="T12" fmla="*/ 951 w 1361"/>
              <a:gd name="T13" fmla="*/ 47 h 723"/>
              <a:gd name="T14" fmla="*/ 879 w 1361"/>
              <a:gd name="T15" fmla="*/ 78 h 723"/>
              <a:gd name="T16" fmla="*/ 792 w 1361"/>
              <a:gd name="T17" fmla="*/ 100 h 723"/>
              <a:gd name="T18" fmla="*/ 660 w 1361"/>
              <a:gd name="T19" fmla="*/ 131 h 723"/>
              <a:gd name="T20" fmla="*/ 540 w 1361"/>
              <a:gd name="T21" fmla="*/ 155 h 723"/>
              <a:gd name="T22" fmla="*/ 471 w 1361"/>
              <a:gd name="T23" fmla="*/ 164 h 723"/>
              <a:gd name="T24" fmla="*/ 442 w 1361"/>
              <a:gd name="T25" fmla="*/ 179 h 723"/>
              <a:gd name="T26" fmla="*/ 437 w 1361"/>
              <a:gd name="T27" fmla="*/ 210 h 723"/>
              <a:gd name="T28" fmla="*/ 430 w 1361"/>
              <a:gd name="T29" fmla="*/ 244 h 723"/>
              <a:gd name="T30" fmla="*/ 408 w 1361"/>
              <a:gd name="T31" fmla="*/ 265 h 723"/>
              <a:gd name="T32" fmla="*/ 377 w 1361"/>
              <a:gd name="T33" fmla="*/ 282 h 723"/>
              <a:gd name="T34" fmla="*/ 355 w 1361"/>
              <a:gd name="T35" fmla="*/ 275 h 723"/>
              <a:gd name="T36" fmla="*/ 346 w 1361"/>
              <a:gd name="T37" fmla="*/ 256 h 723"/>
              <a:gd name="T38" fmla="*/ 339 w 1361"/>
              <a:gd name="T39" fmla="*/ 224 h 723"/>
              <a:gd name="T40" fmla="*/ 341 w 1361"/>
              <a:gd name="T41" fmla="*/ 186 h 723"/>
              <a:gd name="T42" fmla="*/ 331 w 1361"/>
              <a:gd name="T43" fmla="*/ 167 h 723"/>
              <a:gd name="T44" fmla="*/ 310 w 1361"/>
              <a:gd name="T45" fmla="*/ 164 h 723"/>
              <a:gd name="T46" fmla="*/ 293 w 1361"/>
              <a:gd name="T47" fmla="*/ 184 h 723"/>
              <a:gd name="T48" fmla="*/ 264 w 1361"/>
              <a:gd name="T49" fmla="*/ 241 h 723"/>
              <a:gd name="T50" fmla="*/ 226 w 1361"/>
              <a:gd name="T51" fmla="*/ 318 h 723"/>
              <a:gd name="T52" fmla="*/ 175 w 1361"/>
              <a:gd name="T53" fmla="*/ 388 h 723"/>
              <a:gd name="T54" fmla="*/ 132 w 1361"/>
              <a:gd name="T55" fmla="*/ 469 h 723"/>
              <a:gd name="T56" fmla="*/ 72 w 1361"/>
              <a:gd name="T57" fmla="*/ 563 h 723"/>
              <a:gd name="T58" fmla="*/ 27 w 1361"/>
              <a:gd name="T59" fmla="*/ 640 h 723"/>
              <a:gd name="T60" fmla="*/ 5 w 1361"/>
              <a:gd name="T61" fmla="*/ 671 h 723"/>
              <a:gd name="T62" fmla="*/ 5 w 1361"/>
              <a:gd name="T63" fmla="*/ 716 h 723"/>
              <a:gd name="T64" fmla="*/ 36 w 1361"/>
              <a:gd name="T65" fmla="*/ 716 h 723"/>
              <a:gd name="T66" fmla="*/ 115 w 1361"/>
              <a:gd name="T67" fmla="*/ 671 h 723"/>
              <a:gd name="T68" fmla="*/ 190 w 1361"/>
              <a:gd name="T69" fmla="*/ 613 h 723"/>
              <a:gd name="T70" fmla="*/ 293 w 1361"/>
              <a:gd name="T71" fmla="*/ 548 h 723"/>
              <a:gd name="T72" fmla="*/ 408 w 1361"/>
              <a:gd name="T73" fmla="*/ 493 h 723"/>
              <a:gd name="T74" fmla="*/ 547 w 1361"/>
              <a:gd name="T75" fmla="*/ 431 h 723"/>
              <a:gd name="T76" fmla="*/ 636 w 1361"/>
              <a:gd name="T77" fmla="*/ 376 h 723"/>
              <a:gd name="T78" fmla="*/ 679 w 1361"/>
              <a:gd name="T79" fmla="*/ 301 h 723"/>
              <a:gd name="T80" fmla="*/ 694 w 1361"/>
              <a:gd name="T81" fmla="*/ 208 h 723"/>
              <a:gd name="T82" fmla="*/ 691 w 1361"/>
              <a:gd name="T83" fmla="*/ 164 h 723"/>
              <a:gd name="T84" fmla="*/ 687 w 1361"/>
              <a:gd name="T85" fmla="*/ 145 h 723"/>
              <a:gd name="T86" fmla="*/ 672 w 1361"/>
              <a:gd name="T87" fmla="*/ 92 h 723"/>
              <a:gd name="T88" fmla="*/ 651 w 1361"/>
              <a:gd name="T89" fmla="*/ 59 h 7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61"/>
              <a:gd name="T136" fmla="*/ 0 h 723"/>
              <a:gd name="T137" fmla="*/ 1361 w 1361"/>
              <a:gd name="T138" fmla="*/ 723 h 7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61" h="723">
                <a:moveTo>
                  <a:pt x="1361" y="68"/>
                </a:moveTo>
                <a:cubicBezTo>
                  <a:pt x="1347" y="59"/>
                  <a:pt x="1333" y="51"/>
                  <a:pt x="1315" y="44"/>
                </a:cubicBezTo>
                <a:cubicBezTo>
                  <a:pt x="1297" y="37"/>
                  <a:pt x="1274" y="29"/>
                  <a:pt x="1251" y="23"/>
                </a:cubicBezTo>
                <a:cubicBezTo>
                  <a:pt x="1228" y="17"/>
                  <a:pt x="1196" y="10"/>
                  <a:pt x="1174" y="6"/>
                </a:cubicBezTo>
                <a:cubicBezTo>
                  <a:pt x="1152" y="2"/>
                  <a:pt x="1142" y="1"/>
                  <a:pt x="1121" y="1"/>
                </a:cubicBezTo>
                <a:cubicBezTo>
                  <a:pt x="1100" y="1"/>
                  <a:pt x="1077" y="0"/>
                  <a:pt x="1049" y="8"/>
                </a:cubicBezTo>
                <a:cubicBezTo>
                  <a:pt x="1021" y="16"/>
                  <a:pt x="979" y="35"/>
                  <a:pt x="951" y="47"/>
                </a:cubicBezTo>
                <a:cubicBezTo>
                  <a:pt x="923" y="59"/>
                  <a:pt x="905" y="69"/>
                  <a:pt x="879" y="78"/>
                </a:cubicBezTo>
                <a:cubicBezTo>
                  <a:pt x="853" y="87"/>
                  <a:pt x="828" y="91"/>
                  <a:pt x="792" y="100"/>
                </a:cubicBezTo>
                <a:cubicBezTo>
                  <a:pt x="756" y="109"/>
                  <a:pt x="702" y="122"/>
                  <a:pt x="660" y="131"/>
                </a:cubicBezTo>
                <a:cubicBezTo>
                  <a:pt x="618" y="140"/>
                  <a:pt x="571" y="150"/>
                  <a:pt x="540" y="155"/>
                </a:cubicBezTo>
                <a:cubicBezTo>
                  <a:pt x="509" y="160"/>
                  <a:pt x="487" y="160"/>
                  <a:pt x="471" y="164"/>
                </a:cubicBezTo>
                <a:cubicBezTo>
                  <a:pt x="455" y="168"/>
                  <a:pt x="448" y="171"/>
                  <a:pt x="442" y="179"/>
                </a:cubicBezTo>
                <a:cubicBezTo>
                  <a:pt x="436" y="187"/>
                  <a:pt x="439" y="199"/>
                  <a:pt x="437" y="210"/>
                </a:cubicBezTo>
                <a:cubicBezTo>
                  <a:pt x="435" y="221"/>
                  <a:pt x="435" y="235"/>
                  <a:pt x="430" y="244"/>
                </a:cubicBezTo>
                <a:cubicBezTo>
                  <a:pt x="425" y="253"/>
                  <a:pt x="417" y="259"/>
                  <a:pt x="408" y="265"/>
                </a:cubicBezTo>
                <a:cubicBezTo>
                  <a:pt x="399" y="271"/>
                  <a:pt x="386" y="280"/>
                  <a:pt x="377" y="282"/>
                </a:cubicBezTo>
                <a:cubicBezTo>
                  <a:pt x="368" y="284"/>
                  <a:pt x="360" y="279"/>
                  <a:pt x="355" y="275"/>
                </a:cubicBezTo>
                <a:cubicBezTo>
                  <a:pt x="350" y="271"/>
                  <a:pt x="349" y="264"/>
                  <a:pt x="346" y="256"/>
                </a:cubicBezTo>
                <a:cubicBezTo>
                  <a:pt x="343" y="248"/>
                  <a:pt x="340" y="236"/>
                  <a:pt x="339" y="224"/>
                </a:cubicBezTo>
                <a:cubicBezTo>
                  <a:pt x="338" y="212"/>
                  <a:pt x="342" y="195"/>
                  <a:pt x="341" y="186"/>
                </a:cubicBezTo>
                <a:cubicBezTo>
                  <a:pt x="340" y="177"/>
                  <a:pt x="336" y="171"/>
                  <a:pt x="331" y="167"/>
                </a:cubicBezTo>
                <a:cubicBezTo>
                  <a:pt x="326" y="163"/>
                  <a:pt x="316" y="161"/>
                  <a:pt x="310" y="164"/>
                </a:cubicBezTo>
                <a:cubicBezTo>
                  <a:pt x="304" y="167"/>
                  <a:pt x="301" y="171"/>
                  <a:pt x="293" y="184"/>
                </a:cubicBezTo>
                <a:cubicBezTo>
                  <a:pt x="285" y="197"/>
                  <a:pt x="275" y="219"/>
                  <a:pt x="264" y="241"/>
                </a:cubicBezTo>
                <a:cubicBezTo>
                  <a:pt x="253" y="263"/>
                  <a:pt x="241" y="294"/>
                  <a:pt x="226" y="318"/>
                </a:cubicBezTo>
                <a:cubicBezTo>
                  <a:pt x="211" y="342"/>
                  <a:pt x="191" y="363"/>
                  <a:pt x="175" y="388"/>
                </a:cubicBezTo>
                <a:cubicBezTo>
                  <a:pt x="159" y="413"/>
                  <a:pt x="149" y="440"/>
                  <a:pt x="132" y="469"/>
                </a:cubicBezTo>
                <a:cubicBezTo>
                  <a:pt x="115" y="498"/>
                  <a:pt x="89" y="535"/>
                  <a:pt x="72" y="563"/>
                </a:cubicBezTo>
                <a:cubicBezTo>
                  <a:pt x="55" y="591"/>
                  <a:pt x="38" y="622"/>
                  <a:pt x="27" y="640"/>
                </a:cubicBezTo>
                <a:cubicBezTo>
                  <a:pt x="16" y="658"/>
                  <a:pt x="9" y="658"/>
                  <a:pt x="5" y="671"/>
                </a:cubicBezTo>
                <a:cubicBezTo>
                  <a:pt x="1" y="684"/>
                  <a:pt x="0" y="709"/>
                  <a:pt x="5" y="716"/>
                </a:cubicBezTo>
                <a:cubicBezTo>
                  <a:pt x="10" y="723"/>
                  <a:pt x="18" y="723"/>
                  <a:pt x="36" y="716"/>
                </a:cubicBezTo>
                <a:cubicBezTo>
                  <a:pt x="54" y="709"/>
                  <a:pt x="89" y="688"/>
                  <a:pt x="115" y="671"/>
                </a:cubicBezTo>
                <a:cubicBezTo>
                  <a:pt x="141" y="654"/>
                  <a:pt x="160" y="634"/>
                  <a:pt x="190" y="613"/>
                </a:cubicBezTo>
                <a:cubicBezTo>
                  <a:pt x="220" y="592"/>
                  <a:pt x="257" y="568"/>
                  <a:pt x="293" y="548"/>
                </a:cubicBezTo>
                <a:cubicBezTo>
                  <a:pt x="329" y="528"/>
                  <a:pt x="366" y="512"/>
                  <a:pt x="408" y="493"/>
                </a:cubicBezTo>
                <a:cubicBezTo>
                  <a:pt x="450" y="474"/>
                  <a:pt x="509" y="450"/>
                  <a:pt x="547" y="431"/>
                </a:cubicBezTo>
                <a:cubicBezTo>
                  <a:pt x="585" y="412"/>
                  <a:pt x="614" y="398"/>
                  <a:pt x="636" y="376"/>
                </a:cubicBezTo>
                <a:cubicBezTo>
                  <a:pt x="658" y="354"/>
                  <a:pt x="669" y="329"/>
                  <a:pt x="679" y="301"/>
                </a:cubicBezTo>
                <a:cubicBezTo>
                  <a:pt x="689" y="273"/>
                  <a:pt x="692" y="231"/>
                  <a:pt x="694" y="208"/>
                </a:cubicBezTo>
                <a:cubicBezTo>
                  <a:pt x="696" y="185"/>
                  <a:pt x="692" y="174"/>
                  <a:pt x="691" y="164"/>
                </a:cubicBezTo>
                <a:cubicBezTo>
                  <a:pt x="690" y="154"/>
                  <a:pt x="690" y="157"/>
                  <a:pt x="687" y="145"/>
                </a:cubicBezTo>
                <a:cubicBezTo>
                  <a:pt x="684" y="133"/>
                  <a:pt x="678" y="106"/>
                  <a:pt x="672" y="92"/>
                </a:cubicBezTo>
                <a:cubicBezTo>
                  <a:pt x="666" y="78"/>
                  <a:pt x="658" y="68"/>
                  <a:pt x="651" y="59"/>
                </a:cubicBezTo>
              </a:path>
            </a:pathLst>
          </a:custGeom>
          <a:noFill/>
          <a:ln w="28575" cap="flat" cmpd="sng">
            <a:solidFill>
              <a:schemeClr val="bg1">
                <a:lumMod val="50000"/>
              </a:schemeClr>
            </a:solidFill>
            <a:prstDash val="solid"/>
            <a:round/>
            <a:headEnd type="none" w="sm" len="sm"/>
            <a:tailEnd type="none" w="sm" len="sm"/>
          </a:ln>
        </p:spPr>
        <p:txBody>
          <a:bodyPr/>
          <a:lstStyle/>
          <a:p>
            <a:endParaRPr lang="el-GR"/>
          </a:p>
        </p:txBody>
      </p:sp>
      <p:sp>
        <p:nvSpPr>
          <p:cNvPr id="139272" name="Freeform 17"/>
          <p:cNvSpPr>
            <a:spLocks/>
          </p:cNvSpPr>
          <p:nvPr/>
        </p:nvSpPr>
        <p:spPr bwMode="auto">
          <a:xfrm rot="21326996">
            <a:off x="8237182" y="420814"/>
            <a:ext cx="571259" cy="2146146"/>
          </a:xfrm>
          <a:custGeom>
            <a:avLst/>
            <a:gdLst>
              <a:gd name="T0" fmla="*/ 1414 w 2957"/>
              <a:gd name="T1" fmla="*/ 2418 h 2488"/>
              <a:gd name="T2" fmla="*/ 1347 w 2957"/>
              <a:gd name="T3" fmla="*/ 2440 h 2488"/>
              <a:gd name="T4" fmla="*/ 1275 w 2957"/>
              <a:gd name="T5" fmla="*/ 2445 h 2488"/>
              <a:gd name="T6" fmla="*/ 1194 w 2957"/>
              <a:gd name="T7" fmla="*/ 2478 h 2488"/>
              <a:gd name="T8" fmla="*/ 1126 w 2957"/>
              <a:gd name="T9" fmla="*/ 2479 h 2488"/>
              <a:gd name="T10" fmla="*/ 1026 w 2957"/>
              <a:gd name="T11" fmla="*/ 2421 h 2488"/>
              <a:gd name="T12" fmla="*/ 908 w 2957"/>
              <a:gd name="T13" fmla="*/ 2418 h 2488"/>
              <a:gd name="T14" fmla="*/ 742 w 2957"/>
              <a:gd name="T15" fmla="*/ 2374 h 2488"/>
              <a:gd name="T16" fmla="*/ 555 w 2957"/>
              <a:gd name="T17" fmla="*/ 2291 h 2488"/>
              <a:gd name="T18" fmla="*/ 387 w 2957"/>
              <a:gd name="T19" fmla="*/ 2190 h 2488"/>
              <a:gd name="T20" fmla="*/ 229 w 2957"/>
              <a:gd name="T21" fmla="*/ 2080 h 2488"/>
              <a:gd name="T22" fmla="*/ 119 w 2957"/>
              <a:gd name="T23" fmla="*/ 1931 h 2488"/>
              <a:gd name="T24" fmla="*/ 26 w 2957"/>
              <a:gd name="T25" fmla="*/ 1711 h 2488"/>
              <a:gd name="T26" fmla="*/ 0 w 2957"/>
              <a:gd name="T27" fmla="*/ 1484 h 2488"/>
              <a:gd name="T28" fmla="*/ 26 w 2957"/>
              <a:gd name="T29" fmla="*/ 1239 h 2488"/>
              <a:gd name="T30" fmla="*/ 131 w 2957"/>
              <a:gd name="T31" fmla="*/ 890 h 2488"/>
              <a:gd name="T32" fmla="*/ 320 w 2957"/>
              <a:gd name="T33" fmla="*/ 568 h 2488"/>
              <a:gd name="T34" fmla="*/ 628 w 2957"/>
              <a:gd name="T35" fmla="*/ 262 h 2488"/>
              <a:gd name="T36" fmla="*/ 995 w 2957"/>
              <a:gd name="T37" fmla="*/ 61 h 2488"/>
              <a:gd name="T38" fmla="*/ 1467 w 2957"/>
              <a:gd name="T39" fmla="*/ 6 h 2488"/>
              <a:gd name="T40" fmla="*/ 2025 w 2957"/>
              <a:gd name="T41" fmla="*/ 96 h 2488"/>
              <a:gd name="T42" fmla="*/ 2444 w 2957"/>
              <a:gd name="T43" fmla="*/ 210 h 2488"/>
              <a:gd name="T44" fmla="*/ 2688 w 2957"/>
              <a:gd name="T45" fmla="*/ 375 h 2488"/>
              <a:gd name="T46" fmla="*/ 2836 w 2957"/>
              <a:gd name="T47" fmla="*/ 567 h 2488"/>
              <a:gd name="T48" fmla="*/ 2879 w 2957"/>
              <a:gd name="T49" fmla="*/ 664 h 2488"/>
              <a:gd name="T50" fmla="*/ 2912 w 2957"/>
              <a:gd name="T51" fmla="*/ 904 h 2488"/>
              <a:gd name="T52" fmla="*/ 2906 w 2957"/>
              <a:gd name="T53" fmla="*/ 1143 h 2488"/>
              <a:gd name="T54" fmla="*/ 2903 w 2957"/>
              <a:gd name="T55" fmla="*/ 1499 h 2488"/>
              <a:gd name="T56" fmla="*/ 2880 w 2957"/>
              <a:gd name="T57" fmla="*/ 1623 h 2488"/>
              <a:gd name="T58" fmla="*/ 2854 w 2957"/>
              <a:gd name="T59" fmla="*/ 1684 h 2488"/>
              <a:gd name="T60" fmla="*/ 2784 w 2957"/>
              <a:gd name="T61" fmla="*/ 1719 h 2488"/>
              <a:gd name="T62" fmla="*/ 2744 w 2957"/>
              <a:gd name="T63" fmla="*/ 1749 h 2488"/>
              <a:gd name="T64" fmla="*/ 2783 w 2957"/>
              <a:gd name="T65" fmla="*/ 1792 h 2488"/>
              <a:gd name="T66" fmla="*/ 2874 w 2957"/>
              <a:gd name="T67" fmla="*/ 1869 h 2488"/>
              <a:gd name="T68" fmla="*/ 2951 w 2957"/>
              <a:gd name="T69" fmla="*/ 1936 h 2488"/>
              <a:gd name="T70" fmla="*/ 2912 w 2957"/>
              <a:gd name="T71" fmla="*/ 1864 h 2488"/>
              <a:gd name="T72" fmla="*/ 2845 w 2957"/>
              <a:gd name="T73" fmla="*/ 1737 h 2488"/>
              <a:gd name="T74" fmla="*/ 2845 w 2957"/>
              <a:gd name="T75" fmla="*/ 1684 h 24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57"/>
              <a:gd name="T115" fmla="*/ 0 h 2488"/>
              <a:gd name="T116" fmla="*/ 2957 w 2957"/>
              <a:gd name="T117" fmla="*/ 2488 h 2488"/>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591 w 10000"/>
              <a:gd name="connsiteY23" fmla="*/ 2279 h 10000"/>
              <a:gd name="connsiteX24" fmla="*/ 9736 w 10000"/>
              <a:gd name="connsiteY24" fmla="*/ 2669 h 10000"/>
              <a:gd name="connsiteX25" fmla="*/ 9828 w 10000"/>
              <a:gd name="connsiteY25" fmla="*/ 4594 h 10000"/>
              <a:gd name="connsiteX26" fmla="*/ 9817 w 10000"/>
              <a:gd name="connsiteY26" fmla="*/ 6025 h 10000"/>
              <a:gd name="connsiteX27" fmla="*/ 9740 w 10000"/>
              <a:gd name="connsiteY27" fmla="*/ 6523 h 10000"/>
              <a:gd name="connsiteX28" fmla="*/ 9652 w 10000"/>
              <a:gd name="connsiteY28" fmla="*/ 6768 h 10000"/>
              <a:gd name="connsiteX29" fmla="*/ 9415 w 10000"/>
              <a:gd name="connsiteY29" fmla="*/ 6909 h 10000"/>
              <a:gd name="connsiteX30" fmla="*/ 9280 w 10000"/>
              <a:gd name="connsiteY30" fmla="*/ 7030 h 10000"/>
              <a:gd name="connsiteX31" fmla="*/ 9412 w 10000"/>
              <a:gd name="connsiteY31" fmla="*/ 7203 h 10000"/>
              <a:gd name="connsiteX32" fmla="*/ 9719 w 10000"/>
              <a:gd name="connsiteY32" fmla="*/ 7512 h 10000"/>
              <a:gd name="connsiteX33" fmla="*/ 9980 w 10000"/>
              <a:gd name="connsiteY33" fmla="*/ 7781 h 10000"/>
              <a:gd name="connsiteX34" fmla="*/ 9848 w 10000"/>
              <a:gd name="connsiteY34" fmla="*/ 7492 h 10000"/>
              <a:gd name="connsiteX35" fmla="*/ 9621 w 10000"/>
              <a:gd name="connsiteY35" fmla="*/ 6982 h 10000"/>
              <a:gd name="connsiteX36" fmla="*/ 9621 w 10000"/>
              <a:gd name="connsiteY36"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591 w 10000"/>
              <a:gd name="connsiteY23" fmla="*/ 2279 h 10000"/>
              <a:gd name="connsiteX24" fmla="*/ 9828 w 10000"/>
              <a:gd name="connsiteY24" fmla="*/ 4594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591 w 10000"/>
              <a:gd name="connsiteY23" fmla="*/ 2279 h 10000"/>
              <a:gd name="connsiteX24" fmla="*/ 9828 w 10000"/>
              <a:gd name="connsiteY24" fmla="*/ 4594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650 w 10000"/>
              <a:gd name="connsiteY23" fmla="*/ 2627 h 10000"/>
              <a:gd name="connsiteX24" fmla="*/ 9828 w 10000"/>
              <a:gd name="connsiteY24" fmla="*/ 4594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650 w 10000"/>
              <a:gd name="connsiteY23" fmla="*/ 2627 h 10000"/>
              <a:gd name="connsiteX24" fmla="*/ 9828 w 10000"/>
              <a:gd name="connsiteY24" fmla="*/ 4594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090 w 10000"/>
              <a:gd name="connsiteY22" fmla="*/ 1507 h 10000"/>
              <a:gd name="connsiteX23" fmla="*/ 9650 w 10000"/>
              <a:gd name="connsiteY23" fmla="*/ 2627 h 10000"/>
              <a:gd name="connsiteX24" fmla="*/ 9932 w 10000"/>
              <a:gd name="connsiteY24" fmla="*/ 4579 h 10000"/>
              <a:gd name="connsiteX25" fmla="*/ 9817 w 10000"/>
              <a:gd name="connsiteY25" fmla="*/ 6025 h 10000"/>
              <a:gd name="connsiteX26" fmla="*/ 9740 w 10000"/>
              <a:gd name="connsiteY26" fmla="*/ 6523 h 10000"/>
              <a:gd name="connsiteX27" fmla="*/ 9652 w 10000"/>
              <a:gd name="connsiteY27" fmla="*/ 6768 h 10000"/>
              <a:gd name="connsiteX28" fmla="*/ 9415 w 10000"/>
              <a:gd name="connsiteY28" fmla="*/ 6909 h 10000"/>
              <a:gd name="connsiteX29" fmla="*/ 9280 w 10000"/>
              <a:gd name="connsiteY29" fmla="*/ 7030 h 10000"/>
              <a:gd name="connsiteX30" fmla="*/ 9412 w 10000"/>
              <a:gd name="connsiteY30" fmla="*/ 7203 h 10000"/>
              <a:gd name="connsiteX31" fmla="*/ 9719 w 10000"/>
              <a:gd name="connsiteY31" fmla="*/ 7512 h 10000"/>
              <a:gd name="connsiteX32" fmla="*/ 9980 w 10000"/>
              <a:gd name="connsiteY32" fmla="*/ 7781 h 10000"/>
              <a:gd name="connsiteX33" fmla="*/ 9848 w 10000"/>
              <a:gd name="connsiteY33" fmla="*/ 7492 h 10000"/>
              <a:gd name="connsiteX34" fmla="*/ 9621 w 10000"/>
              <a:gd name="connsiteY34" fmla="*/ 6982 h 10000"/>
              <a:gd name="connsiteX35" fmla="*/ 9621 w 10000"/>
              <a:gd name="connsiteY35"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265 w 10000"/>
              <a:gd name="connsiteY21" fmla="*/ 844 h 10000"/>
              <a:gd name="connsiteX22" fmla="*/ 9650 w 10000"/>
              <a:gd name="connsiteY22" fmla="*/ 2627 h 10000"/>
              <a:gd name="connsiteX23" fmla="*/ 9932 w 10000"/>
              <a:gd name="connsiteY23" fmla="*/ 4579 h 10000"/>
              <a:gd name="connsiteX24" fmla="*/ 9817 w 10000"/>
              <a:gd name="connsiteY24" fmla="*/ 6025 h 10000"/>
              <a:gd name="connsiteX25" fmla="*/ 9740 w 10000"/>
              <a:gd name="connsiteY25" fmla="*/ 6523 h 10000"/>
              <a:gd name="connsiteX26" fmla="*/ 9652 w 10000"/>
              <a:gd name="connsiteY26" fmla="*/ 6768 h 10000"/>
              <a:gd name="connsiteX27" fmla="*/ 9415 w 10000"/>
              <a:gd name="connsiteY27" fmla="*/ 6909 h 10000"/>
              <a:gd name="connsiteX28" fmla="*/ 9280 w 10000"/>
              <a:gd name="connsiteY28" fmla="*/ 7030 h 10000"/>
              <a:gd name="connsiteX29" fmla="*/ 9412 w 10000"/>
              <a:gd name="connsiteY29" fmla="*/ 7203 h 10000"/>
              <a:gd name="connsiteX30" fmla="*/ 9719 w 10000"/>
              <a:gd name="connsiteY30" fmla="*/ 7512 h 10000"/>
              <a:gd name="connsiteX31" fmla="*/ 9980 w 10000"/>
              <a:gd name="connsiteY31" fmla="*/ 7781 h 10000"/>
              <a:gd name="connsiteX32" fmla="*/ 9848 w 10000"/>
              <a:gd name="connsiteY32" fmla="*/ 7492 h 10000"/>
              <a:gd name="connsiteX33" fmla="*/ 9621 w 10000"/>
              <a:gd name="connsiteY33" fmla="*/ 6982 h 10000"/>
              <a:gd name="connsiteX34" fmla="*/ 9621 w 10000"/>
              <a:gd name="connsiteY34" fmla="*/ 6768 h 10000"/>
              <a:gd name="connsiteX0" fmla="*/ 4782 w 10000"/>
              <a:gd name="connsiteY0" fmla="*/ 9767 h 10048"/>
              <a:gd name="connsiteX1" fmla="*/ 4555 w 10000"/>
              <a:gd name="connsiteY1" fmla="*/ 9855 h 10048"/>
              <a:gd name="connsiteX2" fmla="*/ 4312 w 10000"/>
              <a:gd name="connsiteY2" fmla="*/ 9875 h 10048"/>
              <a:gd name="connsiteX3" fmla="*/ 4038 w 10000"/>
              <a:gd name="connsiteY3" fmla="*/ 10008 h 10048"/>
              <a:gd name="connsiteX4" fmla="*/ 3808 w 10000"/>
              <a:gd name="connsiteY4" fmla="*/ 10012 h 10048"/>
              <a:gd name="connsiteX5" fmla="*/ 3470 w 10000"/>
              <a:gd name="connsiteY5" fmla="*/ 9779 h 10048"/>
              <a:gd name="connsiteX6" fmla="*/ 3071 w 10000"/>
              <a:gd name="connsiteY6" fmla="*/ 9767 h 10048"/>
              <a:gd name="connsiteX7" fmla="*/ 2509 w 10000"/>
              <a:gd name="connsiteY7" fmla="*/ 9590 h 10048"/>
              <a:gd name="connsiteX8" fmla="*/ 1877 w 10000"/>
              <a:gd name="connsiteY8" fmla="*/ 9256 h 10048"/>
              <a:gd name="connsiteX9" fmla="*/ 1309 w 10000"/>
              <a:gd name="connsiteY9" fmla="*/ 8850 h 10048"/>
              <a:gd name="connsiteX10" fmla="*/ 774 w 10000"/>
              <a:gd name="connsiteY10" fmla="*/ 8408 h 10048"/>
              <a:gd name="connsiteX11" fmla="*/ 402 w 10000"/>
              <a:gd name="connsiteY11" fmla="*/ 7809 h 10048"/>
              <a:gd name="connsiteX12" fmla="*/ 88 w 10000"/>
              <a:gd name="connsiteY12" fmla="*/ 6925 h 10048"/>
              <a:gd name="connsiteX13" fmla="*/ 0 w 10000"/>
              <a:gd name="connsiteY13" fmla="*/ 6013 h 10048"/>
              <a:gd name="connsiteX14" fmla="*/ 88 w 10000"/>
              <a:gd name="connsiteY14" fmla="*/ 5028 h 10048"/>
              <a:gd name="connsiteX15" fmla="*/ 443 w 10000"/>
              <a:gd name="connsiteY15" fmla="*/ 3625 h 10048"/>
              <a:gd name="connsiteX16" fmla="*/ 1082 w 10000"/>
              <a:gd name="connsiteY16" fmla="*/ 2331 h 10048"/>
              <a:gd name="connsiteX17" fmla="*/ 2124 w 10000"/>
              <a:gd name="connsiteY17" fmla="*/ 1101 h 10048"/>
              <a:gd name="connsiteX18" fmla="*/ 3365 w 10000"/>
              <a:gd name="connsiteY18" fmla="*/ 293 h 10048"/>
              <a:gd name="connsiteX19" fmla="*/ 4961 w 10000"/>
              <a:gd name="connsiteY19" fmla="*/ 72 h 10048"/>
              <a:gd name="connsiteX20" fmla="*/ 6848 w 10000"/>
              <a:gd name="connsiteY20" fmla="*/ 434 h 10048"/>
              <a:gd name="connsiteX21" fmla="*/ 9650 w 10000"/>
              <a:gd name="connsiteY21" fmla="*/ 2675 h 10048"/>
              <a:gd name="connsiteX22" fmla="*/ 9932 w 10000"/>
              <a:gd name="connsiteY22" fmla="*/ 4627 h 10048"/>
              <a:gd name="connsiteX23" fmla="*/ 9817 w 10000"/>
              <a:gd name="connsiteY23" fmla="*/ 6073 h 10048"/>
              <a:gd name="connsiteX24" fmla="*/ 9740 w 10000"/>
              <a:gd name="connsiteY24" fmla="*/ 6571 h 10048"/>
              <a:gd name="connsiteX25" fmla="*/ 9652 w 10000"/>
              <a:gd name="connsiteY25" fmla="*/ 6816 h 10048"/>
              <a:gd name="connsiteX26" fmla="*/ 9415 w 10000"/>
              <a:gd name="connsiteY26" fmla="*/ 6957 h 10048"/>
              <a:gd name="connsiteX27" fmla="*/ 9280 w 10000"/>
              <a:gd name="connsiteY27" fmla="*/ 7078 h 10048"/>
              <a:gd name="connsiteX28" fmla="*/ 9412 w 10000"/>
              <a:gd name="connsiteY28" fmla="*/ 7251 h 10048"/>
              <a:gd name="connsiteX29" fmla="*/ 9719 w 10000"/>
              <a:gd name="connsiteY29" fmla="*/ 7560 h 10048"/>
              <a:gd name="connsiteX30" fmla="*/ 9980 w 10000"/>
              <a:gd name="connsiteY30" fmla="*/ 7829 h 10048"/>
              <a:gd name="connsiteX31" fmla="*/ 9848 w 10000"/>
              <a:gd name="connsiteY31" fmla="*/ 7540 h 10048"/>
              <a:gd name="connsiteX32" fmla="*/ 9621 w 10000"/>
              <a:gd name="connsiteY32" fmla="*/ 7030 h 10048"/>
              <a:gd name="connsiteX33" fmla="*/ 9621 w 10000"/>
              <a:gd name="connsiteY33" fmla="*/ 6816 h 10048"/>
              <a:gd name="connsiteX0" fmla="*/ 4782 w 10000"/>
              <a:gd name="connsiteY0" fmla="*/ 9738 h 10019"/>
              <a:gd name="connsiteX1" fmla="*/ 4555 w 10000"/>
              <a:gd name="connsiteY1" fmla="*/ 9826 h 10019"/>
              <a:gd name="connsiteX2" fmla="*/ 4312 w 10000"/>
              <a:gd name="connsiteY2" fmla="*/ 9846 h 10019"/>
              <a:gd name="connsiteX3" fmla="*/ 4038 w 10000"/>
              <a:gd name="connsiteY3" fmla="*/ 9979 h 10019"/>
              <a:gd name="connsiteX4" fmla="*/ 3808 w 10000"/>
              <a:gd name="connsiteY4" fmla="*/ 9983 h 10019"/>
              <a:gd name="connsiteX5" fmla="*/ 3470 w 10000"/>
              <a:gd name="connsiteY5" fmla="*/ 9750 h 10019"/>
              <a:gd name="connsiteX6" fmla="*/ 3071 w 10000"/>
              <a:gd name="connsiteY6" fmla="*/ 9738 h 10019"/>
              <a:gd name="connsiteX7" fmla="*/ 2509 w 10000"/>
              <a:gd name="connsiteY7" fmla="*/ 9561 h 10019"/>
              <a:gd name="connsiteX8" fmla="*/ 1877 w 10000"/>
              <a:gd name="connsiteY8" fmla="*/ 9227 h 10019"/>
              <a:gd name="connsiteX9" fmla="*/ 1309 w 10000"/>
              <a:gd name="connsiteY9" fmla="*/ 8821 h 10019"/>
              <a:gd name="connsiteX10" fmla="*/ 774 w 10000"/>
              <a:gd name="connsiteY10" fmla="*/ 8379 h 10019"/>
              <a:gd name="connsiteX11" fmla="*/ 402 w 10000"/>
              <a:gd name="connsiteY11" fmla="*/ 7780 h 10019"/>
              <a:gd name="connsiteX12" fmla="*/ 88 w 10000"/>
              <a:gd name="connsiteY12" fmla="*/ 6896 h 10019"/>
              <a:gd name="connsiteX13" fmla="*/ 0 w 10000"/>
              <a:gd name="connsiteY13" fmla="*/ 5984 h 10019"/>
              <a:gd name="connsiteX14" fmla="*/ 88 w 10000"/>
              <a:gd name="connsiteY14" fmla="*/ 4999 h 10019"/>
              <a:gd name="connsiteX15" fmla="*/ 443 w 10000"/>
              <a:gd name="connsiteY15" fmla="*/ 3596 h 10019"/>
              <a:gd name="connsiteX16" fmla="*/ 1082 w 10000"/>
              <a:gd name="connsiteY16" fmla="*/ 2302 h 10019"/>
              <a:gd name="connsiteX17" fmla="*/ 2124 w 10000"/>
              <a:gd name="connsiteY17" fmla="*/ 1072 h 10019"/>
              <a:gd name="connsiteX18" fmla="*/ 3365 w 10000"/>
              <a:gd name="connsiteY18" fmla="*/ 264 h 10019"/>
              <a:gd name="connsiteX19" fmla="*/ 4961 w 10000"/>
              <a:gd name="connsiteY19" fmla="*/ 43 h 10019"/>
              <a:gd name="connsiteX20" fmla="*/ 6848 w 10000"/>
              <a:gd name="connsiteY20" fmla="*/ 405 h 10019"/>
              <a:gd name="connsiteX21" fmla="*/ 9621 w 10000"/>
              <a:gd name="connsiteY21" fmla="*/ 2472 h 10019"/>
              <a:gd name="connsiteX22" fmla="*/ 9932 w 10000"/>
              <a:gd name="connsiteY22" fmla="*/ 4598 h 10019"/>
              <a:gd name="connsiteX23" fmla="*/ 9817 w 10000"/>
              <a:gd name="connsiteY23" fmla="*/ 6044 h 10019"/>
              <a:gd name="connsiteX24" fmla="*/ 9740 w 10000"/>
              <a:gd name="connsiteY24" fmla="*/ 6542 h 10019"/>
              <a:gd name="connsiteX25" fmla="*/ 9652 w 10000"/>
              <a:gd name="connsiteY25" fmla="*/ 6787 h 10019"/>
              <a:gd name="connsiteX26" fmla="*/ 9415 w 10000"/>
              <a:gd name="connsiteY26" fmla="*/ 6928 h 10019"/>
              <a:gd name="connsiteX27" fmla="*/ 9280 w 10000"/>
              <a:gd name="connsiteY27" fmla="*/ 7049 h 10019"/>
              <a:gd name="connsiteX28" fmla="*/ 9412 w 10000"/>
              <a:gd name="connsiteY28" fmla="*/ 7222 h 10019"/>
              <a:gd name="connsiteX29" fmla="*/ 9719 w 10000"/>
              <a:gd name="connsiteY29" fmla="*/ 7531 h 10019"/>
              <a:gd name="connsiteX30" fmla="*/ 9980 w 10000"/>
              <a:gd name="connsiteY30" fmla="*/ 7800 h 10019"/>
              <a:gd name="connsiteX31" fmla="*/ 9848 w 10000"/>
              <a:gd name="connsiteY31" fmla="*/ 7511 h 10019"/>
              <a:gd name="connsiteX32" fmla="*/ 9621 w 10000"/>
              <a:gd name="connsiteY32" fmla="*/ 7001 h 10019"/>
              <a:gd name="connsiteX33" fmla="*/ 9621 w 10000"/>
              <a:gd name="connsiteY33" fmla="*/ 6787 h 10019"/>
              <a:gd name="connsiteX0" fmla="*/ 4782 w 10086"/>
              <a:gd name="connsiteY0" fmla="*/ 9738 h 10019"/>
              <a:gd name="connsiteX1" fmla="*/ 4555 w 10086"/>
              <a:gd name="connsiteY1" fmla="*/ 9826 h 10019"/>
              <a:gd name="connsiteX2" fmla="*/ 4312 w 10086"/>
              <a:gd name="connsiteY2" fmla="*/ 9846 h 10019"/>
              <a:gd name="connsiteX3" fmla="*/ 4038 w 10086"/>
              <a:gd name="connsiteY3" fmla="*/ 9979 h 10019"/>
              <a:gd name="connsiteX4" fmla="*/ 3808 w 10086"/>
              <a:gd name="connsiteY4" fmla="*/ 9983 h 10019"/>
              <a:gd name="connsiteX5" fmla="*/ 3470 w 10086"/>
              <a:gd name="connsiteY5" fmla="*/ 9750 h 10019"/>
              <a:gd name="connsiteX6" fmla="*/ 3071 w 10086"/>
              <a:gd name="connsiteY6" fmla="*/ 9738 h 10019"/>
              <a:gd name="connsiteX7" fmla="*/ 2509 w 10086"/>
              <a:gd name="connsiteY7" fmla="*/ 9561 h 10019"/>
              <a:gd name="connsiteX8" fmla="*/ 1877 w 10086"/>
              <a:gd name="connsiteY8" fmla="*/ 9227 h 10019"/>
              <a:gd name="connsiteX9" fmla="*/ 1309 w 10086"/>
              <a:gd name="connsiteY9" fmla="*/ 8821 h 10019"/>
              <a:gd name="connsiteX10" fmla="*/ 774 w 10086"/>
              <a:gd name="connsiteY10" fmla="*/ 8379 h 10019"/>
              <a:gd name="connsiteX11" fmla="*/ 402 w 10086"/>
              <a:gd name="connsiteY11" fmla="*/ 7780 h 10019"/>
              <a:gd name="connsiteX12" fmla="*/ 88 w 10086"/>
              <a:gd name="connsiteY12" fmla="*/ 6896 h 10019"/>
              <a:gd name="connsiteX13" fmla="*/ 0 w 10086"/>
              <a:gd name="connsiteY13" fmla="*/ 5984 h 10019"/>
              <a:gd name="connsiteX14" fmla="*/ 88 w 10086"/>
              <a:gd name="connsiteY14" fmla="*/ 4999 h 10019"/>
              <a:gd name="connsiteX15" fmla="*/ 443 w 10086"/>
              <a:gd name="connsiteY15" fmla="*/ 3596 h 10019"/>
              <a:gd name="connsiteX16" fmla="*/ 1082 w 10086"/>
              <a:gd name="connsiteY16" fmla="*/ 2302 h 10019"/>
              <a:gd name="connsiteX17" fmla="*/ 2124 w 10086"/>
              <a:gd name="connsiteY17" fmla="*/ 1072 h 10019"/>
              <a:gd name="connsiteX18" fmla="*/ 3365 w 10086"/>
              <a:gd name="connsiteY18" fmla="*/ 264 h 10019"/>
              <a:gd name="connsiteX19" fmla="*/ 4961 w 10086"/>
              <a:gd name="connsiteY19" fmla="*/ 43 h 10019"/>
              <a:gd name="connsiteX20" fmla="*/ 6848 w 10086"/>
              <a:gd name="connsiteY20" fmla="*/ 405 h 10019"/>
              <a:gd name="connsiteX21" fmla="*/ 9621 w 10086"/>
              <a:gd name="connsiteY21" fmla="*/ 2472 h 10019"/>
              <a:gd name="connsiteX22" fmla="*/ 9932 w 10086"/>
              <a:gd name="connsiteY22" fmla="*/ 4598 h 10019"/>
              <a:gd name="connsiteX23" fmla="*/ 9817 w 10086"/>
              <a:gd name="connsiteY23" fmla="*/ 6044 h 10019"/>
              <a:gd name="connsiteX24" fmla="*/ 9740 w 10086"/>
              <a:gd name="connsiteY24" fmla="*/ 6542 h 10019"/>
              <a:gd name="connsiteX25" fmla="*/ 9652 w 10086"/>
              <a:gd name="connsiteY25" fmla="*/ 6787 h 10019"/>
              <a:gd name="connsiteX26" fmla="*/ 9415 w 10086"/>
              <a:gd name="connsiteY26" fmla="*/ 6928 h 10019"/>
              <a:gd name="connsiteX27" fmla="*/ 9280 w 10086"/>
              <a:gd name="connsiteY27" fmla="*/ 7049 h 10019"/>
              <a:gd name="connsiteX28" fmla="*/ 9412 w 10086"/>
              <a:gd name="connsiteY28" fmla="*/ 7222 h 10019"/>
              <a:gd name="connsiteX29" fmla="*/ 9719 w 10086"/>
              <a:gd name="connsiteY29" fmla="*/ 7531 h 10019"/>
              <a:gd name="connsiteX30" fmla="*/ 9980 w 10086"/>
              <a:gd name="connsiteY30" fmla="*/ 7800 h 10019"/>
              <a:gd name="connsiteX31" fmla="*/ 9848 w 10086"/>
              <a:gd name="connsiteY31" fmla="*/ 7511 h 10019"/>
              <a:gd name="connsiteX32" fmla="*/ 9621 w 10086"/>
              <a:gd name="connsiteY32" fmla="*/ 7001 h 10019"/>
              <a:gd name="connsiteX33" fmla="*/ 9621 w 10086"/>
              <a:gd name="connsiteY33" fmla="*/ 6787 h 10019"/>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356 w 10000"/>
              <a:gd name="connsiteY21" fmla="*/ 2110 h 10000"/>
              <a:gd name="connsiteX22" fmla="*/ 9932 w 10000"/>
              <a:gd name="connsiteY22" fmla="*/ 457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251 w 10000"/>
              <a:gd name="connsiteY21" fmla="*/ 2149 h 10000"/>
              <a:gd name="connsiteX22" fmla="*/ 9932 w 10000"/>
              <a:gd name="connsiteY22" fmla="*/ 457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166 w 10000"/>
              <a:gd name="connsiteY21" fmla="*/ 2190 h 10000"/>
              <a:gd name="connsiteX22" fmla="*/ 9932 w 10000"/>
              <a:gd name="connsiteY22" fmla="*/ 457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166 w 10000"/>
              <a:gd name="connsiteY21" fmla="*/ 2190 h 10000"/>
              <a:gd name="connsiteX22" fmla="*/ 9830 w 10000"/>
              <a:gd name="connsiteY22" fmla="*/ 456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9166 w 10000"/>
              <a:gd name="connsiteY21" fmla="*/ 2190 h 10000"/>
              <a:gd name="connsiteX22" fmla="*/ 9830 w 10000"/>
              <a:gd name="connsiteY22" fmla="*/ 456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19 h 10000"/>
              <a:gd name="connsiteX1" fmla="*/ 4555 w 10000"/>
              <a:gd name="connsiteY1" fmla="*/ 9807 h 10000"/>
              <a:gd name="connsiteX2" fmla="*/ 4312 w 10000"/>
              <a:gd name="connsiteY2" fmla="*/ 9827 h 10000"/>
              <a:gd name="connsiteX3" fmla="*/ 4038 w 10000"/>
              <a:gd name="connsiteY3" fmla="*/ 9960 h 10000"/>
              <a:gd name="connsiteX4" fmla="*/ 3808 w 10000"/>
              <a:gd name="connsiteY4" fmla="*/ 9964 h 10000"/>
              <a:gd name="connsiteX5" fmla="*/ 3470 w 10000"/>
              <a:gd name="connsiteY5" fmla="*/ 9731 h 10000"/>
              <a:gd name="connsiteX6" fmla="*/ 3071 w 10000"/>
              <a:gd name="connsiteY6" fmla="*/ 9719 h 10000"/>
              <a:gd name="connsiteX7" fmla="*/ 2509 w 10000"/>
              <a:gd name="connsiteY7" fmla="*/ 9542 h 10000"/>
              <a:gd name="connsiteX8" fmla="*/ 1877 w 10000"/>
              <a:gd name="connsiteY8" fmla="*/ 9208 h 10000"/>
              <a:gd name="connsiteX9" fmla="*/ 1309 w 10000"/>
              <a:gd name="connsiteY9" fmla="*/ 8802 h 10000"/>
              <a:gd name="connsiteX10" fmla="*/ 774 w 10000"/>
              <a:gd name="connsiteY10" fmla="*/ 8360 h 10000"/>
              <a:gd name="connsiteX11" fmla="*/ 402 w 10000"/>
              <a:gd name="connsiteY11" fmla="*/ 7761 h 10000"/>
              <a:gd name="connsiteX12" fmla="*/ 88 w 10000"/>
              <a:gd name="connsiteY12" fmla="*/ 6877 h 10000"/>
              <a:gd name="connsiteX13" fmla="*/ 0 w 10000"/>
              <a:gd name="connsiteY13" fmla="*/ 5965 h 10000"/>
              <a:gd name="connsiteX14" fmla="*/ 88 w 10000"/>
              <a:gd name="connsiteY14" fmla="*/ 4980 h 10000"/>
              <a:gd name="connsiteX15" fmla="*/ 443 w 10000"/>
              <a:gd name="connsiteY15" fmla="*/ 3577 h 10000"/>
              <a:gd name="connsiteX16" fmla="*/ 1082 w 10000"/>
              <a:gd name="connsiteY16" fmla="*/ 2283 h 10000"/>
              <a:gd name="connsiteX17" fmla="*/ 2124 w 10000"/>
              <a:gd name="connsiteY17" fmla="*/ 1053 h 10000"/>
              <a:gd name="connsiteX18" fmla="*/ 3365 w 10000"/>
              <a:gd name="connsiteY18" fmla="*/ 245 h 10000"/>
              <a:gd name="connsiteX19" fmla="*/ 4961 w 10000"/>
              <a:gd name="connsiteY19" fmla="*/ 24 h 10000"/>
              <a:gd name="connsiteX20" fmla="*/ 6848 w 10000"/>
              <a:gd name="connsiteY20" fmla="*/ 386 h 10000"/>
              <a:gd name="connsiteX21" fmla="*/ 8976 w 10000"/>
              <a:gd name="connsiteY21" fmla="*/ 2270 h 10000"/>
              <a:gd name="connsiteX22" fmla="*/ 9830 w 10000"/>
              <a:gd name="connsiteY22" fmla="*/ 4569 h 10000"/>
              <a:gd name="connsiteX23" fmla="*/ 9817 w 10000"/>
              <a:gd name="connsiteY23" fmla="*/ 6025 h 10000"/>
              <a:gd name="connsiteX24" fmla="*/ 9740 w 10000"/>
              <a:gd name="connsiteY24" fmla="*/ 6523 h 10000"/>
              <a:gd name="connsiteX25" fmla="*/ 9652 w 10000"/>
              <a:gd name="connsiteY25" fmla="*/ 6768 h 10000"/>
              <a:gd name="connsiteX26" fmla="*/ 9415 w 10000"/>
              <a:gd name="connsiteY26" fmla="*/ 6909 h 10000"/>
              <a:gd name="connsiteX27" fmla="*/ 9280 w 10000"/>
              <a:gd name="connsiteY27" fmla="*/ 7030 h 10000"/>
              <a:gd name="connsiteX28" fmla="*/ 9412 w 10000"/>
              <a:gd name="connsiteY28" fmla="*/ 7203 h 10000"/>
              <a:gd name="connsiteX29" fmla="*/ 9719 w 10000"/>
              <a:gd name="connsiteY29" fmla="*/ 7512 h 10000"/>
              <a:gd name="connsiteX30" fmla="*/ 9980 w 10000"/>
              <a:gd name="connsiteY30" fmla="*/ 7781 h 10000"/>
              <a:gd name="connsiteX31" fmla="*/ 9848 w 10000"/>
              <a:gd name="connsiteY31" fmla="*/ 7492 h 10000"/>
              <a:gd name="connsiteX32" fmla="*/ 9621 w 10000"/>
              <a:gd name="connsiteY32" fmla="*/ 6982 h 10000"/>
              <a:gd name="connsiteX33" fmla="*/ 9621 w 10000"/>
              <a:gd name="connsiteY33" fmla="*/ 6768 h 10000"/>
              <a:gd name="connsiteX0" fmla="*/ 4782 w 10000"/>
              <a:gd name="connsiteY0" fmla="*/ 9739 h 10020"/>
              <a:gd name="connsiteX1" fmla="*/ 4555 w 10000"/>
              <a:gd name="connsiteY1" fmla="*/ 9827 h 10020"/>
              <a:gd name="connsiteX2" fmla="*/ 4312 w 10000"/>
              <a:gd name="connsiteY2" fmla="*/ 9847 h 10020"/>
              <a:gd name="connsiteX3" fmla="*/ 4038 w 10000"/>
              <a:gd name="connsiteY3" fmla="*/ 9980 h 10020"/>
              <a:gd name="connsiteX4" fmla="*/ 3808 w 10000"/>
              <a:gd name="connsiteY4" fmla="*/ 9984 h 10020"/>
              <a:gd name="connsiteX5" fmla="*/ 3470 w 10000"/>
              <a:gd name="connsiteY5" fmla="*/ 9751 h 10020"/>
              <a:gd name="connsiteX6" fmla="*/ 3071 w 10000"/>
              <a:gd name="connsiteY6" fmla="*/ 9739 h 10020"/>
              <a:gd name="connsiteX7" fmla="*/ 2509 w 10000"/>
              <a:gd name="connsiteY7" fmla="*/ 9562 h 10020"/>
              <a:gd name="connsiteX8" fmla="*/ 1877 w 10000"/>
              <a:gd name="connsiteY8" fmla="*/ 9228 h 10020"/>
              <a:gd name="connsiteX9" fmla="*/ 1309 w 10000"/>
              <a:gd name="connsiteY9" fmla="*/ 8822 h 10020"/>
              <a:gd name="connsiteX10" fmla="*/ 774 w 10000"/>
              <a:gd name="connsiteY10" fmla="*/ 8380 h 10020"/>
              <a:gd name="connsiteX11" fmla="*/ 402 w 10000"/>
              <a:gd name="connsiteY11" fmla="*/ 7781 h 10020"/>
              <a:gd name="connsiteX12" fmla="*/ 88 w 10000"/>
              <a:gd name="connsiteY12" fmla="*/ 6897 h 10020"/>
              <a:gd name="connsiteX13" fmla="*/ 0 w 10000"/>
              <a:gd name="connsiteY13" fmla="*/ 5985 h 10020"/>
              <a:gd name="connsiteX14" fmla="*/ 88 w 10000"/>
              <a:gd name="connsiteY14" fmla="*/ 5000 h 10020"/>
              <a:gd name="connsiteX15" fmla="*/ 443 w 10000"/>
              <a:gd name="connsiteY15" fmla="*/ 3597 h 10020"/>
              <a:gd name="connsiteX16" fmla="*/ 1082 w 10000"/>
              <a:gd name="connsiteY16" fmla="*/ 2303 h 10020"/>
              <a:gd name="connsiteX17" fmla="*/ 2124 w 10000"/>
              <a:gd name="connsiteY17" fmla="*/ 1073 h 10020"/>
              <a:gd name="connsiteX18" fmla="*/ 3365 w 10000"/>
              <a:gd name="connsiteY18" fmla="*/ 265 h 10020"/>
              <a:gd name="connsiteX19" fmla="*/ 4961 w 10000"/>
              <a:gd name="connsiteY19" fmla="*/ 44 h 10020"/>
              <a:gd name="connsiteX20" fmla="*/ 6881 w 10000"/>
              <a:gd name="connsiteY20" fmla="*/ 531 h 10020"/>
              <a:gd name="connsiteX21" fmla="*/ 8976 w 10000"/>
              <a:gd name="connsiteY21" fmla="*/ 2290 h 10020"/>
              <a:gd name="connsiteX22" fmla="*/ 9830 w 10000"/>
              <a:gd name="connsiteY22" fmla="*/ 4589 h 10020"/>
              <a:gd name="connsiteX23" fmla="*/ 9817 w 10000"/>
              <a:gd name="connsiteY23" fmla="*/ 6045 h 10020"/>
              <a:gd name="connsiteX24" fmla="*/ 9740 w 10000"/>
              <a:gd name="connsiteY24" fmla="*/ 6543 h 10020"/>
              <a:gd name="connsiteX25" fmla="*/ 9652 w 10000"/>
              <a:gd name="connsiteY25" fmla="*/ 6788 h 10020"/>
              <a:gd name="connsiteX26" fmla="*/ 9415 w 10000"/>
              <a:gd name="connsiteY26" fmla="*/ 6929 h 10020"/>
              <a:gd name="connsiteX27" fmla="*/ 9280 w 10000"/>
              <a:gd name="connsiteY27" fmla="*/ 7050 h 10020"/>
              <a:gd name="connsiteX28" fmla="*/ 9412 w 10000"/>
              <a:gd name="connsiteY28" fmla="*/ 7223 h 10020"/>
              <a:gd name="connsiteX29" fmla="*/ 9719 w 10000"/>
              <a:gd name="connsiteY29" fmla="*/ 7532 h 10020"/>
              <a:gd name="connsiteX30" fmla="*/ 9980 w 10000"/>
              <a:gd name="connsiteY30" fmla="*/ 7801 h 10020"/>
              <a:gd name="connsiteX31" fmla="*/ 9848 w 10000"/>
              <a:gd name="connsiteY31" fmla="*/ 7512 h 10020"/>
              <a:gd name="connsiteX32" fmla="*/ 9621 w 10000"/>
              <a:gd name="connsiteY32" fmla="*/ 7002 h 10020"/>
              <a:gd name="connsiteX33" fmla="*/ 9621 w 10000"/>
              <a:gd name="connsiteY33" fmla="*/ 6788 h 10020"/>
              <a:gd name="connsiteX0" fmla="*/ 4555 w 10000"/>
              <a:gd name="connsiteY0" fmla="*/ 9827 h 10020"/>
              <a:gd name="connsiteX1" fmla="*/ 4312 w 10000"/>
              <a:gd name="connsiteY1" fmla="*/ 9847 h 10020"/>
              <a:gd name="connsiteX2" fmla="*/ 4038 w 10000"/>
              <a:gd name="connsiteY2" fmla="*/ 9980 h 10020"/>
              <a:gd name="connsiteX3" fmla="*/ 3808 w 10000"/>
              <a:gd name="connsiteY3" fmla="*/ 9984 h 10020"/>
              <a:gd name="connsiteX4" fmla="*/ 3470 w 10000"/>
              <a:gd name="connsiteY4" fmla="*/ 9751 h 10020"/>
              <a:gd name="connsiteX5" fmla="*/ 3071 w 10000"/>
              <a:gd name="connsiteY5" fmla="*/ 9739 h 10020"/>
              <a:gd name="connsiteX6" fmla="*/ 2509 w 10000"/>
              <a:gd name="connsiteY6" fmla="*/ 9562 h 10020"/>
              <a:gd name="connsiteX7" fmla="*/ 1877 w 10000"/>
              <a:gd name="connsiteY7" fmla="*/ 9228 h 10020"/>
              <a:gd name="connsiteX8" fmla="*/ 1309 w 10000"/>
              <a:gd name="connsiteY8" fmla="*/ 8822 h 10020"/>
              <a:gd name="connsiteX9" fmla="*/ 774 w 10000"/>
              <a:gd name="connsiteY9" fmla="*/ 8380 h 10020"/>
              <a:gd name="connsiteX10" fmla="*/ 402 w 10000"/>
              <a:gd name="connsiteY10" fmla="*/ 7781 h 10020"/>
              <a:gd name="connsiteX11" fmla="*/ 88 w 10000"/>
              <a:gd name="connsiteY11" fmla="*/ 6897 h 10020"/>
              <a:gd name="connsiteX12" fmla="*/ 0 w 10000"/>
              <a:gd name="connsiteY12" fmla="*/ 5985 h 10020"/>
              <a:gd name="connsiteX13" fmla="*/ 88 w 10000"/>
              <a:gd name="connsiteY13" fmla="*/ 5000 h 10020"/>
              <a:gd name="connsiteX14" fmla="*/ 443 w 10000"/>
              <a:gd name="connsiteY14" fmla="*/ 3597 h 10020"/>
              <a:gd name="connsiteX15" fmla="*/ 1082 w 10000"/>
              <a:gd name="connsiteY15" fmla="*/ 2303 h 10020"/>
              <a:gd name="connsiteX16" fmla="*/ 2124 w 10000"/>
              <a:gd name="connsiteY16" fmla="*/ 1073 h 10020"/>
              <a:gd name="connsiteX17" fmla="*/ 3365 w 10000"/>
              <a:gd name="connsiteY17" fmla="*/ 265 h 10020"/>
              <a:gd name="connsiteX18" fmla="*/ 4961 w 10000"/>
              <a:gd name="connsiteY18" fmla="*/ 44 h 10020"/>
              <a:gd name="connsiteX19" fmla="*/ 6881 w 10000"/>
              <a:gd name="connsiteY19" fmla="*/ 531 h 10020"/>
              <a:gd name="connsiteX20" fmla="*/ 8976 w 10000"/>
              <a:gd name="connsiteY20" fmla="*/ 2290 h 10020"/>
              <a:gd name="connsiteX21" fmla="*/ 9830 w 10000"/>
              <a:gd name="connsiteY21" fmla="*/ 4589 h 10020"/>
              <a:gd name="connsiteX22" fmla="*/ 9817 w 10000"/>
              <a:gd name="connsiteY22" fmla="*/ 6045 h 10020"/>
              <a:gd name="connsiteX23" fmla="*/ 9740 w 10000"/>
              <a:gd name="connsiteY23" fmla="*/ 6543 h 10020"/>
              <a:gd name="connsiteX24" fmla="*/ 9652 w 10000"/>
              <a:gd name="connsiteY24" fmla="*/ 6788 h 10020"/>
              <a:gd name="connsiteX25" fmla="*/ 9415 w 10000"/>
              <a:gd name="connsiteY25" fmla="*/ 6929 h 10020"/>
              <a:gd name="connsiteX26" fmla="*/ 9280 w 10000"/>
              <a:gd name="connsiteY26" fmla="*/ 7050 h 10020"/>
              <a:gd name="connsiteX27" fmla="*/ 9412 w 10000"/>
              <a:gd name="connsiteY27" fmla="*/ 7223 h 10020"/>
              <a:gd name="connsiteX28" fmla="*/ 9719 w 10000"/>
              <a:gd name="connsiteY28" fmla="*/ 7532 h 10020"/>
              <a:gd name="connsiteX29" fmla="*/ 9980 w 10000"/>
              <a:gd name="connsiteY29" fmla="*/ 7801 h 10020"/>
              <a:gd name="connsiteX30" fmla="*/ 9848 w 10000"/>
              <a:gd name="connsiteY30" fmla="*/ 7512 h 10020"/>
              <a:gd name="connsiteX31" fmla="*/ 9621 w 10000"/>
              <a:gd name="connsiteY31" fmla="*/ 7002 h 10020"/>
              <a:gd name="connsiteX32" fmla="*/ 9621 w 10000"/>
              <a:gd name="connsiteY32" fmla="*/ 6788 h 10020"/>
              <a:gd name="connsiteX0" fmla="*/ 4312 w 10000"/>
              <a:gd name="connsiteY0" fmla="*/ 9847 h 10020"/>
              <a:gd name="connsiteX1" fmla="*/ 4038 w 10000"/>
              <a:gd name="connsiteY1" fmla="*/ 9980 h 10020"/>
              <a:gd name="connsiteX2" fmla="*/ 3808 w 10000"/>
              <a:gd name="connsiteY2" fmla="*/ 9984 h 10020"/>
              <a:gd name="connsiteX3" fmla="*/ 3470 w 10000"/>
              <a:gd name="connsiteY3" fmla="*/ 9751 h 10020"/>
              <a:gd name="connsiteX4" fmla="*/ 3071 w 10000"/>
              <a:gd name="connsiteY4" fmla="*/ 9739 h 10020"/>
              <a:gd name="connsiteX5" fmla="*/ 2509 w 10000"/>
              <a:gd name="connsiteY5" fmla="*/ 9562 h 10020"/>
              <a:gd name="connsiteX6" fmla="*/ 1877 w 10000"/>
              <a:gd name="connsiteY6" fmla="*/ 9228 h 10020"/>
              <a:gd name="connsiteX7" fmla="*/ 1309 w 10000"/>
              <a:gd name="connsiteY7" fmla="*/ 8822 h 10020"/>
              <a:gd name="connsiteX8" fmla="*/ 774 w 10000"/>
              <a:gd name="connsiteY8" fmla="*/ 8380 h 10020"/>
              <a:gd name="connsiteX9" fmla="*/ 402 w 10000"/>
              <a:gd name="connsiteY9" fmla="*/ 7781 h 10020"/>
              <a:gd name="connsiteX10" fmla="*/ 88 w 10000"/>
              <a:gd name="connsiteY10" fmla="*/ 6897 h 10020"/>
              <a:gd name="connsiteX11" fmla="*/ 0 w 10000"/>
              <a:gd name="connsiteY11" fmla="*/ 5985 h 10020"/>
              <a:gd name="connsiteX12" fmla="*/ 88 w 10000"/>
              <a:gd name="connsiteY12" fmla="*/ 5000 h 10020"/>
              <a:gd name="connsiteX13" fmla="*/ 443 w 10000"/>
              <a:gd name="connsiteY13" fmla="*/ 3597 h 10020"/>
              <a:gd name="connsiteX14" fmla="*/ 1082 w 10000"/>
              <a:gd name="connsiteY14" fmla="*/ 2303 h 10020"/>
              <a:gd name="connsiteX15" fmla="*/ 2124 w 10000"/>
              <a:gd name="connsiteY15" fmla="*/ 1073 h 10020"/>
              <a:gd name="connsiteX16" fmla="*/ 3365 w 10000"/>
              <a:gd name="connsiteY16" fmla="*/ 265 h 10020"/>
              <a:gd name="connsiteX17" fmla="*/ 4961 w 10000"/>
              <a:gd name="connsiteY17" fmla="*/ 44 h 10020"/>
              <a:gd name="connsiteX18" fmla="*/ 6881 w 10000"/>
              <a:gd name="connsiteY18" fmla="*/ 531 h 10020"/>
              <a:gd name="connsiteX19" fmla="*/ 8976 w 10000"/>
              <a:gd name="connsiteY19" fmla="*/ 2290 h 10020"/>
              <a:gd name="connsiteX20" fmla="*/ 9830 w 10000"/>
              <a:gd name="connsiteY20" fmla="*/ 4589 h 10020"/>
              <a:gd name="connsiteX21" fmla="*/ 9817 w 10000"/>
              <a:gd name="connsiteY21" fmla="*/ 6045 h 10020"/>
              <a:gd name="connsiteX22" fmla="*/ 9740 w 10000"/>
              <a:gd name="connsiteY22" fmla="*/ 6543 h 10020"/>
              <a:gd name="connsiteX23" fmla="*/ 9652 w 10000"/>
              <a:gd name="connsiteY23" fmla="*/ 6788 h 10020"/>
              <a:gd name="connsiteX24" fmla="*/ 9415 w 10000"/>
              <a:gd name="connsiteY24" fmla="*/ 6929 h 10020"/>
              <a:gd name="connsiteX25" fmla="*/ 9280 w 10000"/>
              <a:gd name="connsiteY25" fmla="*/ 7050 h 10020"/>
              <a:gd name="connsiteX26" fmla="*/ 9412 w 10000"/>
              <a:gd name="connsiteY26" fmla="*/ 7223 h 10020"/>
              <a:gd name="connsiteX27" fmla="*/ 9719 w 10000"/>
              <a:gd name="connsiteY27" fmla="*/ 7532 h 10020"/>
              <a:gd name="connsiteX28" fmla="*/ 9980 w 10000"/>
              <a:gd name="connsiteY28" fmla="*/ 7801 h 10020"/>
              <a:gd name="connsiteX29" fmla="*/ 9848 w 10000"/>
              <a:gd name="connsiteY29" fmla="*/ 7512 h 10020"/>
              <a:gd name="connsiteX30" fmla="*/ 9621 w 10000"/>
              <a:gd name="connsiteY30" fmla="*/ 7002 h 10020"/>
              <a:gd name="connsiteX31" fmla="*/ 9621 w 10000"/>
              <a:gd name="connsiteY31" fmla="*/ 6788 h 10020"/>
              <a:gd name="connsiteX0" fmla="*/ 4038 w 10000"/>
              <a:gd name="connsiteY0" fmla="*/ 9980 h 10020"/>
              <a:gd name="connsiteX1" fmla="*/ 3808 w 10000"/>
              <a:gd name="connsiteY1" fmla="*/ 9984 h 10020"/>
              <a:gd name="connsiteX2" fmla="*/ 3470 w 10000"/>
              <a:gd name="connsiteY2" fmla="*/ 9751 h 10020"/>
              <a:gd name="connsiteX3" fmla="*/ 3071 w 10000"/>
              <a:gd name="connsiteY3" fmla="*/ 9739 h 10020"/>
              <a:gd name="connsiteX4" fmla="*/ 2509 w 10000"/>
              <a:gd name="connsiteY4" fmla="*/ 9562 h 10020"/>
              <a:gd name="connsiteX5" fmla="*/ 1877 w 10000"/>
              <a:gd name="connsiteY5" fmla="*/ 9228 h 10020"/>
              <a:gd name="connsiteX6" fmla="*/ 1309 w 10000"/>
              <a:gd name="connsiteY6" fmla="*/ 8822 h 10020"/>
              <a:gd name="connsiteX7" fmla="*/ 774 w 10000"/>
              <a:gd name="connsiteY7" fmla="*/ 8380 h 10020"/>
              <a:gd name="connsiteX8" fmla="*/ 402 w 10000"/>
              <a:gd name="connsiteY8" fmla="*/ 7781 h 10020"/>
              <a:gd name="connsiteX9" fmla="*/ 88 w 10000"/>
              <a:gd name="connsiteY9" fmla="*/ 6897 h 10020"/>
              <a:gd name="connsiteX10" fmla="*/ 0 w 10000"/>
              <a:gd name="connsiteY10" fmla="*/ 5985 h 10020"/>
              <a:gd name="connsiteX11" fmla="*/ 88 w 10000"/>
              <a:gd name="connsiteY11" fmla="*/ 5000 h 10020"/>
              <a:gd name="connsiteX12" fmla="*/ 443 w 10000"/>
              <a:gd name="connsiteY12" fmla="*/ 3597 h 10020"/>
              <a:gd name="connsiteX13" fmla="*/ 1082 w 10000"/>
              <a:gd name="connsiteY13" fmla="*/ 2303 h 10020"/>
              <a:gd name="connsiteX14" fmla="*/ 2124 w 10000"/>
              <a:gd name="connsiteY14" fmla="*/ 1073 h 10020"/>
              <a:gd name="connsiteX15" fmla="*/ 3365 w 10000"/>
              <a:gd name="connsiteY15" fmla="*/ 265 h 10020"/>
              <a:gd name="connsiteX16" fmla="*/ 4961 w 10000"/>
              <a:gd name="connsiteY16" fmla="*/ 44 h 10020"/>
              <a:gd name="connsiteX17" fmla="*/ 6881 w 10000"/>
              <a:gd name="connsiteY17" fmla="*/ 531 h 10020"/>
              <a:gd name="connsiteX18" fmla="*/ 8976 w 10000"/>
              <a:gd name="connsiteY18" fmla="*/ 2290 h 10020"/>
              <a:gd name="connsiteX19" fmla="*/ 9830 w 10000"/>
              <a:gd name="connsiteY19" fmla="*/ 4589 h 10020"/>
              <a:gd name="connsiteX20" fmla="*/ 9817 w 10000"/>
              <a:gd name="connsiteY20" fmla="*/ 6045 h 10020"/>
              <a:gd name="connsiteX21" fmla="*/ 9740 w 10000"/>
              <a:gd name="connsiteY21" fmla="*/ 6543 h 10020"/>
              <a:gd name="connsiteX22" fmla="*/ 9652 w 10000"/>
              <a:gd name="connsiteY22" fmla="*/ 6788 h 10020"/>
              <a:gd name="connsiteX23" fmla="*/ 9415 w 10000"/>
              <a:gd name="connsiteY23" fmla="*/ 6929 h 10020"/>
              <a:gd name="connsiteX24" fmla="*/ 9280 w 10000"/>
              <a:gd name="connsiteY24" fmla="*/ 7050 h 10020"/>
              <a:gd name="connsiteX25" fmla="*/ 9412 w 10000"/>
              <a:gd name="connsiteY25" fmla="*/ 7223 h 10020"/>
              <a:gd name="connsiteX26" fmla="*/ 9719 w 10000"/>
              <a:gd name="connsiteY26" fmla="*/ 7532 h 10020"/>
              <a:gd name="connsiteX27" fmla="*/ 9980 w 10000"/>
              <a:gd name="connsiteY27" fmla="*/ 7801 h 10020"/>
              <a:gd name="connsiteX28" fmla="*/ 9848 w 10000"/>
              <a:gd name="connsiteY28" fmla="*/ 7512 h 10020"/>
              <a:gd name="connsiteX29" fmla="*/ 9621 w 10000"/>
              <a:gd name="connsiteY29" fmla="*/ 7002 h 10020"/>
              <a:gd name="connsiteX30" fmla="*/ 9621 w 10000"/>
              <a:gd name="connsiteY30" fmla="*/ 6788 h 10020"/>
              <a:gd name="connsiteX0" fmla="*/ 3808 w 10000"/>
              <a:gd name="connsiteY0" fmla="*/ 9984 h 9984"/>
              <a:gd name="connsiteX1" fmla="*/ 3470 w 10000"/>
              <a:gd name="connsiteY1" fmla="*/ 9751 h 9984"/>
              <a:gd name="connsiteX2" fmla="*/ 3071 w 10000"/>
              <a:gd name="connsiteY2" fmla="*/ 9739 h 9984"/>
              <a:gd name="connsiteX3" fmla="*/ 2509 w 10000"/>
              <a:gd name="connsiteY3" fmla="*/ 9562 h 9984"/>
              <a:gd name="connsiteX4" fmla="*/ 1877 w 10000"/>
              <a:gd name="connsiteY4" fmla="*/ 9228 h 9984"/>
              <a:gd name="connsiteX5" fmla="*/ 1309 w 10000"/>
              <a:gd name="connsiteY5" fmla="*/ 8822 h 9984"/>
              <a:gd name="connsiteX6" fmla="*/ 774 w 10000"/>
              <a:gd name="connsiteY6" fmla="*/ 8380 h 9984"/>
              <a:gd name="connsiteX7" fmla="*/ 402 w 10000"/>
              <a:gd name="connsiteY7" fmla="*/ 7781 h 9984"/>
              <a:gd name="connsiteX8" fmla="*/ 88 w 10000"/>
              <a:gd name="connsiteY8" fmla="*/ 6897 h 9984"/>
              <a:gd name="connsiteX9" fmla="*/ 0 w 10000"/>
              <a:gd name="connsiteY9" fmla="*/ 5985 h 9984"/>
              <a:gd name="connsiteX10" fmla="*/ 88 w 10000"/>
              <a:gd name="connsiteY10" fmla="*/ 5000 h 9984"/>
              <a:gd name="connsiteX11" fmla="*/ 443 w 10000"/>
              <a:gd name="connsiteY11" fmla="*/ 3597 h 9984"/>
              <a:gd name="connsiteX12" fmla="*/ 1082 w 10000"/>
              <a:gd name="connsiteY12" fmla="*/ 2303 h 9984"/>
              <a:gd name="connsiteX13" fmla="*/ 2124 w 10000"/>
              <a:gd name="connsiteY13" fmla="*/ 1073 h 9984"/>
              <a:gd name="connsiteX14" fmla="*/ 3365 w 10000"/>
              <a:gd name="connsiteY14" fmla="*/ 265 h 9984"/>
              <a:gd name="connsiteX15" fmla="*/ 4961 w 10000"/>
              <a:gd name="connsiteY15" fmla="*/ 44 h 9984"/>
              <a:gd name="connsiteX16" fmla="*/ 6881 w 10000"/>
              <a:gd name="connsiteY16" fmla="*/ 531 h 9984"/>
              <a:gd name="connsiteX17" fmla="*/ 8976 w 10000"/>
              <a:gd name="connsiteY17" fmla="*/ 2290 h 9984"/>
              <a:gd name="connsiteX18" fmla="*/ 9830 w 10000"/>
              <a:gd name="connsiteY18" fmla="*/ 4589 h 9984"/>
              <a:gd name="connsiteX19" fmla="*/ 9817 w 10000"/>
              <a:gd name="connsiteY19" fmla="*/ 6045 h 9984"/>
              <a:gd name="connsiteX20" fmla="*/ 9740 w 10000"/>
              <a:gd name="connsiteY20" fmla="*/ 6543 h 9984"/>
              <a:gd name="connsiteX21" fmla="*/ 9652 w 10000"/>
              <a:gd name="connsiteY21" fmla="*/ 6788 h 9984"/>
              <a:gd name="connsiteX22" fmla="*/ 9415 w 10000"/>
              <a:gd name="connsiteY22" fmla="*/ 6929 h 9984"/>
              <a:gd name="connsiteX23" fmla="*/ 9280 w 10000"/>
              <a:gd name="connsiteY23" fmla="*/ 7050 h 9984"/>
              <a:gd name="connsiteX24" fmla="*/ 9412 w 10000"/>
              <a:gd name="connsiteY24" fmla="*/ 7223 h 9984"/>
              <a:gd name="connsiteX25" fmla="*/ 9719 w 10000"/>
              <a:gd name="connsiteY25" fmla="*/ 7532 h 9984"/>
              <a:gd name="connsiteX26" fmla="*/ 9980 w 10000"/>
              <a:gd name="connsiteY26" fmla="*/ 7801 h 9984"/>
              <a:gd name="connsiteX27" fmla="*/ 9848 w 10000"/>
              <a:gd name="connsiteY27" fmla="*/ 7512 h 9984"/>
              <a:gd name="connsiteX28" fmla="*/ 9621 w 10000"/>
              <a:gd name="connsiteY28" fmla="*/ 7002 h 9984"/>
              <a:gd name="connsiteX29" fmla="*/ 9621 w 10000"/>
              <a:gd name="connsiteY29" fmla="*/ 6788 h 9984"/>
              <a:gd name="connsiteX0" fmla="*/ 3470 w 10000"/>
              <a:gd name="connsiteY0" fmla="*/ 9767 h 9787"/>
              <a:gd name="connsiteX1" fmla="*/ 3071 w 10000"/>
              <a:gd name="connsiteY1" fmla="*/ 9755 h 9787"/>
              <a:gd name="connsiteX2" fmla="*/ 2509 w 10000"/>
              <a:gd name="connsiteY2" fmla="*/ 9577 h 9787"/>
              <a:gd name="connsiteX3" fmla="*/ 1877 w 10000"/>
              <a:gd name="connsiteY3" fmla="*/ 9243 h 9787"/>
              <a:gd name="connsiteX4" fmla="*/ 1309 w 10000"/>
              <a:gd name="connsiteY4" fmla="*/ 8836 h 9787"/>
              <a:gd name="connsiteX5" fmla="*/ 774 w 10000"/>
              <a:gd name="connsiteY5" fmla="*/ 8393 h 9787"/>
              <a:gd name="connsiteX6" fmla="*/ 402 w 10000"/>
              <a:gd name="connsiteY6" fmla="*/ 7793 h 9787"/>
              <a:gd name="connsiteX7" fmla="*/ 88 w 10000"/>
              <a:gd name="connsiteY7" fmla="*/ 6908 h 9787"/>
              <a:gd name="connsiteX8" fmla="*/ 0 w 10000"/>
              <a:gd name="connsiteY8" fmla="*/ 5995 h 9787"/>
              <a:gd name="connsiteX9" fmla="*/ 88 w 10000"/>
              <a:gd name="connsiteY9" fmla="*/ 5008 h 9787"/>
              <a:gd name="connsiteX10" fmla="*/ 443 w 10000"/>
              <a:gd name="connsiteY10" fmla="*/ 3603 h 9787"/>
              <a:gd name="connsiteX11" fmla="*/ 1082 w 10000"/>
              <a:gd name="connsiteY11" fmla="*/ 2307 h 9787"/>
              <a:gd name="connsiteX12" fmla="*/ 2124 w 10000"/>
              <a:gd name="connsiteY12" fmla="*/ 1075 h 9787"/>
              <a:gd name="connsiteX13" fmla="*/ 3365 w 10000"/>
              <a:gd name="connsiteY13" fmla="*/ 265 h 9787"/>
              <a:gd name="connsiteX14" fmla="*/ 4961 w 10000"/>
              <a:gd name="connsiteY14" fmla="*/ 44 h 9787"/>
              <a:gd name="connsiteX15" fmla="*/ 6881 w 10000"/>
              <a:gd name="connsiteY15" fmla="*/ 532 h 9787"/>
              <a:gd name="connsiteX16" fmla="*/ 8976 w 10000"/>
              <a:gd name="connsiteY16" fmla="*/ 2294 h 9787"/>
              <a:gd name="connsiteX17" fmla="*/ 9830 w 10000"/>
              <a:gd name="connsiteY17" fmla="*/ 4596 h 9787"/>
              <a:gd name="connsiteX18" fmla="*/ 9817 w 10000"/>
              <a:gd name="connsiteY18" fmla="*/ 6055 h 9787"/>
              <a:gd name="connsiteX19" fmla="*/ 9740 w 10000"/>
              <a:gd name="connsiteY19" fmla="*/ 6553 h 9787"/>
              <a:gd name="connsiteX20" fmla="*/ 9652 w 10000"/>
              <a:gd name="connsiteY20" fmla="*/ 6799 h 9787"/>
              <a:gd name="connsiteX21" fmla="*/ 9415 w 10000"/>
              <a:gd name="connsiteY21" fmla="*/ 6940 h 9787"/>
              <a:gd name="connsiteX22" fmla="*/ 9280 w 10000"/>
              <a:gd name="connsiteY22" fmla="*/ 7061 h 9787"/>
              <a:gd name="connsiteX23" fmla="*/ 9412 w 10000"/>
              <a:gd name="connsiteY23" fmla="*/ 7235 h 9787"/>
              <a:gd name="connsiteX24" fmla="*/ 9719 w 10000"/>
              <a:gd name="connsiteY24" fmla="*/ 7544 h 9787"/>
              <a:gd name="connsiteX25" fmla="*/ 9980 w 10000"/>
              <a:gd name="connsiteY25" fmla="*/ 7814 h 9787"/>
              <a:gd name="connsiteX26" fmla="*/ 9848 w 10000"/>
              <a:gd name="connsiteY26" fmla="*/ 7524 h 9787"/>
              <a:gd name="connsiteX27" fmla="*/ 9621 w 10000"/>
              <a:gd name="connsiteY27" fmla="*/ 7013 h 9787"/>
              <a:gd name="connsiteX28" fmla="*/ 9621 w 10000"/>
              <a:gd name="connsiteY28" fmla="*/ 6799 h 9787"/>
              <a:gd name="connsiteX0" fmla="*/ 3071 w 10000"/>
              <a:gd name="connsiteY0" fmla="*/ 9967 h 9967"/>
              <a:gd name="connsiteX1" fmla="*/ 2509 w 10000"/>
              <a:gd name="connsiteY1" fmla="*/ 9785 h 9967"/>
              <a:gd name="connsiteX2" fmla="*/ 1877 w 10000"/>
              <a:gd name="connsiteY2" fmla="*/ 9444 h 9967"/>
              <a:gd name="connsiteX3" fmla="*/ 1309 w 10000"/>
              <a:gd name="connsiteY3" fmla="*/ 9028 h 9967"/>
              <a:gd name="connsiteX4" fmla="*/ 774 w 10000"/>
              <a:gd name="connsiteY4" fmla="*/ 8576 h 9967"/>
              <a:gd name="connsiteX5" fmla="*/ 402 w 10000"/>
              <a:gd name="connsiteY5" fmla="*/ 7963 h 9967"/>
              <a:gd name="connsiteX6" fmla="*/ 88 w 10000"/>
              <a:gd name="connsiteY6" fmla="*/ 7058 h 9967"/>
              <a:gd name="connsiteX7" fmla="*/ 0 w 10000"/>
              <a:gd name="connsiteY7" fmla="*/ 6125 h 9967"/>
              <a:gd name="connsiteX8" fmla="*/ 88 w 10000"/>
              <a:gd name="connsiteY8" fmla="*/ 5117 h 9967"/>
              <a:gd name="connsiteX9" fmla="*/ 443 w 10000"/>
              <a:gd name="connsiteY9" fmla="*/ 3681 h 9967"/>
              <a:gd name="connsiteX10" fmla="*/ 1082 w 10000"/>
              <a:gd name="connsiteY10" fmla="*/ 2357 h 9967"/>
              <a:gd name="connsiteX11" fmla="*/ 2124 w 10000"/>
              <a:gd name="connsiteY11" fmla="*/ 1098 h 9967"/>
              <a:gd name="connsiteX12" fmla="*/ 3365 w 10000"/>
              <a:gd name="connsiteY12" fmla="*/ 271 h 9967"/>
              <a:gd name="connsiteX13" fmla="*/ 4961 w 10000"/>
              <a:gd name="connsiteY13" fmla="*/ 45 h 9967"/>
              <a:gd name="connsiteX14" fmla="*/ 6881 w 10000"/>
              <a:gd name="connsiteY14" fmla="*/ 544 h 9967"/>
              <a:gd name="connsiteX15" fmla="*/ 8976 w 10000"/>
              <a:gd name="connsiteY15" fmla="*/ 2344 h 9967"/>
              <a:gd name="connsiteX16" fmla="*/ 9830 w 10000"/>
              <a:gd name="connsiteY16" fmla="*/ 4696 h 9967"/>
              <a:gd name="connsiteX17" fmla="*/ 9817 w 10000"/>
              <a:gd name="connsiteY17" fmla="*/ 6187 h 9967"/>
              <a:gd name="connsiteX18" fmla="*/ 9740 w 10000"/>
              <a:gd name="connsiteY18" fmla="*/ 6696 h 9967"/>
              <a:gd name="connsiteX19" fmla="*/ 9652 w 10000"/>
              <a:gd name="connsiteY19" fmla="*/ 6947 h 9967"/>
              <a:gd name="connsiteX20" fmla="*/ 9415 w 10000"/>
              <a:gd name="connsiteY20" fmla="*/ 7091 h 9967"/>
              <a:gd name="connsiteX21" fmla="*/ 9280 w 10000"/>
              <a:gd name="connsiteY21" fmla="*/ 7215 h 9967"/>
              <a:gd name="connsiteX22" fmla="*/ 9412 w 10000"/>
              <a:gd name="connsiteY22" fmla="*/ 7392 h 9967"/>
              <a:gd name="connsiteX23" fmla="*/ 9719 w 10000"/>
              <a:gd name="connsiteY23" fmla="*/ 7708 h 9967"/>
              <a:gd name="connsiteX24" fmla="*/ 9980 w 10000"/>
              <a:gd name="connsiteY24" fmla="*/ 7984 h 9967"/>
              <a:gd name="connsiteX25" fmla="*/ 9848 w 10000"/>
              <a:gd name="connsiteY25" fmla="*/ 7688 h 9967"/>
              <a:gd name="connsiteX26" fmla="*/ 9621 w 10000"/>
              <a:gd name="connsiteY26" fmla="*/ 7166 h 9967"/>
              <a:gd name="connsiteX27" fmla="*/ 9621 w 10000"/>
              <a:gd name="connsiteY27" fmla="*/ 6947 h 9967"/>
              <a:gd name="connsiteX0" fmla="*/ 2509 w 10000"/>
              <a:gd name="connsiteY0" fmla="*/ 9817 h 9817"/>
              <a:gd name="connsiteX1" fmla="*/ 1877 w 10000"/>
              <a:gd name="connsiteY1" fmla="*/ 9475 h 9817"/>
              <a:gd name="connsiteX2" fmla="*/ 1309 w 10000"/>
              <a:gd name="connsiteY2" fmla="*/ 9058 h 9817"/>
              <a:gd name="connsiteX3" fmla="*/ 774 w 10000"/>
              <a:gd name="connsiteY3" fmla="*/ 8604 h 9817"/>
              <a:gd name="connsiteX4" fmla="*/ 402 w 10000"/>
              <a:gd name="connsiteY4" fmla="*/ 7989 h 9817"/>
              <a:gd name="connsiteX5" fmla="*/ 88 w 10000"/>
              <a:gd name="connsiteY5" fmla="*/ 7081 h 9817"/>
              <a:gd name="connsiteX6" fmla="*/ 0 w 10000"/>
              <a:gd name="connsiteY6" fmla="*/ 6145 h 9817"/>
              <a:gd name="connsiteX7" fmla="*/ 88 w 10000"/>
              <a:gd name="connsiteY7" fmla="*/ 5134 h 9817"/>
              <a:gd name="connsiteX8" fmla="*/ 443 w 10000"/>
              <a:gd name="connsiteY8" fmla="*/ 3693 h 9817"/>
              <a:gd name="connsiteX9" fmla="*/ 1082 w 10000"/>
              <a:gd name="connsiteY9" fmla="*/ 2365 h 9817"/>
              <a:gd name="connsiteX10" fmla="*/ 2124 w 10000"/>
              <a:gd name="connsiteY10" fmla="*/ 1102 h 9817"/>
              <a:gd name="connsiteX11" fmla="*/ 3365 w 10000"/>
              <a:gd name="connsiteY11" fmla="*/ 272 h 9817"/>
              <a:gd name="connsiteX12" fmla="*/ 4961 w 10000"/>
              <a:gd name="connsiteY12" fmla="*/ 45 h 9817"/>
              <a:gd name="connsiteX13" fmla="*/ 6881 w 10000"/>
              <a:gd name="connsiteY13" fmla="*/ 546 h 9817"/>
              <a:gd name="connsiteX14" fmla="*/ 8976 w 10000"/>
              <a:gd name="connsiteY14" fmla="*/ 2352 h 9817"/>
              <a:gd name="connsiteX15" fmla="*/ 9830 w 10000"/>
              <a:gd name="connsiteY15" fmla="*/ 4712 h 9817"/>
              <a:gd name="connsiteX16" fmla="*/ 9817 w 10000"/>
              <a:gd name="connsiteY16" fmla="*/ 6207 h 9817"/>
              <a:gd name="connsiteX17" fmla="*/ 9740 w 10000"/>
              <a:gd name="connsiteY17" fmla="*/ 6718 h 9817"/>
              <a:gd name="connsiteX18" fmla="*/ 9652 w 10000"/>
              <a:gd name="connsiteY18" fmla="*/ 6970 h 9817"/>
              <a:gd name="connsiteX19" fmla="*/ 9415 w 10000"/>
              <a:gd name="connsiteY19" fmla="*/ 7114 h 9817"/>
              <a:gd name="connsiteX20" fmla="*/ 9280 w 10000"/>
              <a:gd name="connsiteY20" fmla="*/ 7239 h 9817"/>
              <a:gd name="connsiteX21" fmla="*/ 9412 w 10000"/>
              <a:gd name="connsiteY21" fmla="*/ 7416 h 9817"/>
              <a:gd name="connsiteX22" fmla="*/ 9719 w 10000"/>
              <a:gd name="connsiteY22" fmla="*/ 7734 h 9817"/>
              <a:gd name="connsiteX23" fmla="*/ 9980 w 10000"/>
              <a:gd name="connsiteY23" fmla="*/ 8010 h 9817"/>
              <a:gd name="connsiteX24" fmla="*/ 9848 w 10000"/>
              <a:gd name="connsiteY24" fmla="*/ 7713 h 9817"/>
              <a:gd name="connsiteX25" fmla="*/ 9621 w 10000"/>
              <a:gd name="connsiteY25" fmla="*/ 7190 h 9817"/>
              <a:gd name="connsiteX26" fmla="*/ 9621 w 10000"/>
              <a:gd name="connsiteY26" fmla="*/ 6970 h 9817"/>
              <a:gd name="connsiteX0" fmla="*/ 1877 w 10000"/>
              <a:gd name="connsiteY0" fmla="*/ 9652 h 9652"/>
              <a:gd name="connsiteX1" fmla="*/ 1309 w 10000"/>
              <a:gd name="connsiteY1" fmla="*/ 9227 h 9652"/>
              <a:gd name="connsiteX2" fmla="*/ 774 w 10000"/>
              <a:gd name="connsiteY2" fmla="*/ 8764 h 9652"/>
              <a:gd name="connsiteX3" fmla="*/ 402 w 10000"/>
              <a:gd name="connsiteY3" fmla="*/ 8138 h 9652"/>
              <a:gd name="connsiteX4" fmla="*/ 88 w 10000"/>
              <a:gd name="connsiteY4" fmla="*/ 7213 h 9652"/>
              <a:gd name="connsiteX5" fmla="*/ 0 w 10000"/>
              <a:gd name="connsiteY5" fmla="*/ 6260 h 9652"/>
              <a:gd name="connsiteX6" fmla="*/ 88 w 10000"/>
              <a:gd name="connsiteY6" fmla="*/ 5230 h 9652"/>
              <a:gd name="connsiteX7" fmla="*/ 443 w 10000"/>
              <a:gd name="connsiteY7" fmla="*/ 3762 h 9652"/>
              <a:gd name="connsiteX8" fmla="*/ 1082 w 10000"/>
              <a:gd name="connsiteY8" fmla="*/ 2409 h 9652"/>
              <a:gd name="connsiteX9" fmla="*/ 2124 w 10000"/>
              <a:gd name="connsiteY9" fmla="*/ 1123 h 9652"/>
              <a:gd name="connsiteX10" fmla="*/ 3365 w 10000"/>
              <a:gd name="connsiteY10" fmla="*/ 277 h 9652"/>
              <a:gd name="connsiteX11" fmla="*/ 4961 w 10000"/>
              <a:gd name="connsiteY11" fmla="*/ 46 h 9652"/>
              <a:gd name="connsiteX12" fmla="*/ 6881 w 10000"/>
              <a:gd name="connsiteY12" fmla="*/ 556 h 9652"/>
              <a:gd name="connsiteX13" fmla="*/ 8976 w 10000"/>
              <a:gd name="connsiteY13" fmla="*/ 2396 h 9652"/>
              <a:gd name="connsiteX14" fmla="*/ 9830 w 10000"/>
              <a:gd name="connsiteY14" fmla="*/ 4800 h 9652"/>
              <a:gd name="connsiteX15" fmla="*/ 9817 w 10000"/>
              <a:gd name="connsiteY15" fmla="*/ 6323 h 9652"/>
              <a:gd name="connsiteX16" fmla="*/ 9740 w 10000"/>
              <a:gd name="connsiteY16" fmla="*/ 6843 h 9652"/>
              <a:gd name="connsiteX17" fmla="*/ 9652 w 10000"/>
              <a:gd name="connsiteY17" fmla="*/ 7100 h 9652"/>
              <a:gd name="connsiteX18" fmla="*/ 9415 w 10000"/>
              <a:gd name="connsiteY18" fmla="*/ 7247 h 9652"/>
              <a:gd name="connsiteX19" fmla="*/ 9280 w 10000"/>
              <a:gd name="connsiteY19" fmla="*/ 7374 h 9652"/>
              <a:gd name="connsiteX20" fmla="*/ 9412 w 10000"/>
              <a:gd name="connsiteY20" fmla="*/ 7554 h 9652"/>
              <a:gd name="connsiteX21" fmla="*/ 9719 w 10000"/>
              <a:gd name="connsiteY21" fmla="*/ 7878 h 9652"/>
              <a:gd name="connsiteX22" fmla="*/ 9980 w 10000"/>
              <a:gd name="connsiteY22" fmla="*/ 8159 h 9652"/>
              <a:gd name="connsiteX23" fmla="*/ 9848 w 10000"/>
              <a:gd name="connsiteY23" fmla="*/ 7857 h 9652"/>
              <a:gd name="connsiteX24" fmla="*/ 9621 w 10000"/>
              <a:gd name="connsiteY24" fmla="*/ 7324 h 9652"/>
              <a:gd name="connsiteX25" fmla="*/ 9621 w 10000"/>
              <a:gd name="connsiteY25" fmla="*/ 7100 h 9652"/>
              <a:gd name="connsiteX0" fmla="*/ 1309 w 10000"/>
              <a:gd name="connsiteY0" fmla="*/ 9560 h 9560"/>
              <a:gd name="connsiteX1" fmla="*/ 774 w 10000"/>
              <a:gd name="connsiteY1" fmla="*/ 9080 h 9560"/>
              <a:gd name="connsiteX2" fmla="*/ 402 w 10000"/>
              <a:gd name="connsiteY2" fmla="*/ 8431 h 9560"/>
              <a:gd name="connsiteX3" fmla="*/ 88 w 10000"/>
              <a:gd name="connsiteY3" fmla="*/ 7473 h 9560"/>
              <a:gd name="connsiteX4" fmla="*/ 0 w 10000"/>
              <a:gd name="connsiteY4" fmla="*/ 6486 h 9560"/>
              <a:gd name="connsiteX5" fmla="*/ 88 w 10000"/>
              <a:gd name="connsiteY5" fmla="*/ 5419 h 9560"/>
              <a:gd name="connsiteX6" fmla="*/ 443 w 10000"/>
              <a:gd name="connsiteY6" fmla="*/ 3898 h 9560"/>
              <a:gd name="connsiteX7" fmla="*/ 1082 w 10000"/>
              <a:gd name="connsiteY7" fmla="*/ 2496 h 9560"/>
              <a:gd name="connsiteX8" fmla="*/ 2124 w 10000"/>
              <a:gd name="connsiteY8" fmla="*/ 1163 h 9560"/>
              <a:gd name="connsiteX9" fmla="*/ 3365 w 10000"/>
              <a:gd name="connsiteY9" fmla="*/ 287 h 9560"/>
              <a:gd name="connsiteX10" fmla="*/ 4961 w 10000"/>
              <a:gd name="connsiteY10" fmla="*/ 48 h 9560"/>
              <a:gd name="connsiteX11" fmla="*/ 6881 w 10000"/>
              <a:gd name="connsiteY11" fmla="*/ 576 h 9560"/>
              <a:gd name="connsiteX12" fmla="*/ 8976 w 10000"/>
              <a:gd name="connsiteY12" fmla="*/ 2482 h 9560"/>
              <a:gd name="connsiteX13" fmla="*/ 9830 w 10000"/>
              <a:gd name="connsiteY13" fmla="*/ 4973 h 9560"/>
              <a:gd name="connsiteX14" fmla="*/ 9817 w 10000"/>
              <a:gd name="connsiteY14" fmla="*/ 6551 h 9560"/>
              <a:gd name="connsiteX15" fmla="*/ 9740 w 10000"/>
              <a:gd name="connsiteY15" fmla="*/ 7090 h 9560"/>
              <a:gd name="connsiteX16" fmla="*/ 9652 w 10000"/>
              <a:gd name="connsiteY16" fmla="*/ 7356 h 9560"/>
              <a:gd name="connsiteX17" fmla="*/ 9415 w 10000"/>
              <a:gd name="connsiteY17" fmla="*/ 7508 h 9560"/>
              <a:gd name="connsiteX18" fmla="*/ 9280 w 10000"/>
              <a:gd name="connsiteY18" fmla="*/ 7640 h 9560"/>
              <a:gd name="connsiteX19" fmla="*/ 9412 w 10000"/>
              <a:gd name="connsiteY19" fmla="*/ 7826 h 9560"/>
              <a:gd name="connsiteX20" fmla="*/ 9719 w 10000"/>
              <a:gd name="connsiteY20" fmla="*/ 8162 h 9560"/>
              <a:gd name="connsiteX21" fmla="*/ 9980 w 10000"/>
              <a:gd name="connsiteY21" fmla="*/ 8453 h 9560"/>
              <a:gd name="connsiteX22" fmla="*/ 9848 w 10000"/>
              <a:gd name="connsiteY22" fmla="*/ 8140 h 9560"/>
              <a:gd name="connsiteX23" fmla="*/ 9621 w 10000"/>
              <a:gd name="connsiteY23" fmla="*/ 7588 h 9560"/>
              <a:gd name="connsiteX24" fmla="*/ 9621 w 10000"/>
              <a:gd name="connsiteY24" fmla="*/ 7356 h 9560"/>
              <a:gd name="connsiteX0" fmla="*/ 774 w 10000"/>
              <a:gd name="connsiteY0" fmla="*/ 9498 h 9498"/>
              <a:gd name="connsiteX1" fmla="*/ 402 w 10000"/>
              <a:gd name="connsiteY1" fmla="*/ 8819 h 9498"/>
              <a:gd name="connsiteX2" fmla="*/ 88 w 10000"/>
              <a:gd name="connsiteY2" fmla="*/ 7817 h 9498"/>
              <a:gd name="connsiteX3" fmla="*/ 0 w 10000"/>
              <a:gd name="connsiteY3" fmla="*/ 6785 h 9498"/>
              <a:gd name="connsiteX4" fmla="*/ 88 w 10000"/>
              <a:gd name="connsiteY4" fmla="*/ 5668 h 9498"/>
              <a:gd name="connsiteX5" fmla="*/ 443 w 10000"/>
              <a:gd name="connsiteY5" fmla="*/ 4077 h 9498"/>
              <a:gd name="connsiteX6" fmla="*/ 1082 w 10000"/>
              <a:gd name="connsiteY6" fmla="*/ 2611 h 9498"/>
              <a:gd name="connsiteX7" fmla="*/ 2124 w 10000"/>
              <a:gd name="connsiteY7" fmla="*/ 1217 h 9498"/>
              <a:gd name="connsiteX8" fmla="*/ 3365 w 10000"/>
              <a:gd name="connsiteY8" fmla="*/ 300 h 9498"/>
              <a:gd name="connsiteX9" fmla="*/ 4961 w 10000"/>
              <a:gd name="connsiteY9" fmla="*/ 50 h 9498"/>
              <a:gd name="connsiteX10" fmla="*/ 6881 w 10000"/>
              <a:gd name="connsiteY10" fmla="*/ 603 h 9498"/>
              <a:gd name="connsiteX11" fmla="*/ 8976 w 10000"/>
              <a:gd name="connsiteY11" fmla="*/ 2596 h 9498"/>
              <a:gd name="connsiteX12" fmla="*/ 9830 w 10000"/>
              <a:gd name="connsiteY12" fmla="*/ 5202 h 9498"/>
              <a:gd name="connsiteX13" fmla="*/ 9817 w 10000"/>
              <a:gd name="connsiteY13" fmla="*/ 6853 h 9498"/>
              <a:gd name="connsiteX14" fmla="*/ 9740 w 10000"/>
              <a:gd name="connsiteY14" fmla="*/ 7416 h 9498"/>
              <a:gd name="connsiteX15" fmla="*/ 9652 w 10000"/>
              <a:gd name="connsiteY15" fmla="*/ 7695 h 9498"/>
              <a:gd name="connsiteX16" fmla="*/ 9415 w 10000"/>
              <a:gd name="connsiteY16" fmla="*/ 7854 h 9498"/>
              <a:gd name="connsiteX17" fmla="*/ 9280 w 10000"/>
              <a:gd name="connsiteY17" fmla="*/ 7992 h 9498"/>
              <a:gd name="connsiteX18" fmla="*/ 9412 w 10000"/>
              <a:gd name="connsiteY18" fmla="*/ 8186 h 9498"/>
              <a:gd name="connsiteX19" fmla="*/ 9719 w 10000"/>
              <a:gd name="connsiteY19" fmla="*/ 8538 h 9498"/>
              <a:gd name="connsiteX20" fmla="*/ 9980 w 10000"/>
              <a:gd name="connsiteY20" fmla="*/ 8842 h 9498"/>
              <a:gd name="connsiteX21" fmla="*/ 9848 w 10000"/>
              <a:gd name="connsiteY21" fmla="*/ 8515 h 9498"/>
              <a:gd name="connsiteX22" fmla="*/ 9621 w 10000"/>
              <a:gd name="connsiteY22" fmla="*/ 7937 h 9498"/>
              <a:gd name="connsiteX23" fmla="*/ 9621 w 10000"/>
              <a:gd name="connsiteY23" fmla="*/ 7695 h 9498"/>
              <a:gd name="connsiteX0" fmla="*/ 402 w 10000"/>
              <a:gd name="connsiteY0" fmla="*/ 9285 h 9314"/>
              <a:gd name="connsiteX1" fmla="*/ 88 w 10000"/>
              <a:gd name="connsiteY1" fmla="*/ 8230 h 9314"/>
              <a:gd name="connsiteX2" fmla="*/ 0 w 10000"/>
              <a:gd name="connsiteY2" fmla="*/ 7144 h 9314"/>
              <a:gd name="connsiteX3" fmla="*/ 88 w 10000"/>
              <a:gd name="connsiteY3" fmla="*/ 5968 h 9314"/>
              <a:gd name="connsiteX4" fmla="*/ 443 w 10000"/>
              <a:gd name="connsiteY4" fmla="*/ 4292 h 9314"/>
              <a:gd name="connsiteX5" fmla="*/ 1082 w 10000"/>
              <a:gd name="connsiteY5" fmla="*/ 2749 h 9314"/>
              <a:gd name="connsiteX6" fmla="*/ 2124 w 10000"/>
              <a:gd name="connsiteY6" fmla="*/ 1281 h 9314"/>
              <a:gd name="connsiteX7" fmla="*/ 3365 w 10000"/>
              <a:gd name="connsiteY7" fmla="*/ 316 h 9314"/>
              <a:gd name="connsiteX8" fmla="*/ 4961 w 10000"/>
              <a:gd name="connsiteY8" fmla="*/ 53 h 9314"/>
              <a:gd name="connsiteX9" fmla="*/ 6881 w 10000"/>
              <a:gd name="connsiteY9" fmla="*/ 635 h 9314"/>
              <a:gd name="connsiteX10" fmla="*/ 8976 w 10000"/>
              <a:gd name="connsiteY10" fmla="*/ 2733 h 9314"/>
              <a:gd name="connsiteX11" fmla="*/ 9830 w 10000"/>
              <a:gd name="connsiteY11" fmla="*/ 5477 h 9314"/>
              <a:gd name="connsiteX12" fmla="*/ 9817 w 10000"/>
              <a:gd name="connsiteY12" fmla="*/ 7215 h 9314"/>
              <a:gd name="connsiteX13" fmla="*/ 9740 w 10000"/>
              <a:gd name="connsiteY13" fmla="*/ 7808 h 9314"/>
              <a:gd name="connsiteX14" fmla="*/ 9652 w 10000"/>
              <a:gd name="connsiteY14" fmla="*/ 8102 h 9314"/>
              <a:gd name="connsiteX15" fmla="*/ 9415 w 10000"/>
              <a:gd name="connsiteY15" fmla="*/ 8269 h 9314"/>
              <a:gd name="connsiteX16" fmla="*/ 9280 w 10000"/>
              <a:gd name="connsiteY16" fmla="*/ 8414 h 9314"/>
              <a:gd name="connsiteX17" fmla="*/ 9412 w 10000"/>
              <a:gd name="connsiteY17" fmla="*/ 8619 h 9314"/>
              <a:gd name="connsiteX18" fmla="*/ 9719 w 10000"/>
              <a:gd name="connsiteY18" fmla="*/ 8989 h 9314"/>
              <a:gd name="connsiteX19" fmla="*/ 9980 w 10000"/>
              <a:gd name="connsiteY19" fmla="*/ 9309 h 9314"/>
              <a:gd name="connsiteX20" fmla="*/ 9848 w 10000"/>
              <a:gd name="connsiteY20" fmla="*/ 8965 h 9314"/>
              <a:gd name="connsiteX21" fmla="*/ 9621 w 10000"/>
              <a:gd name="connsiteY21" fmla="*/ 8356 h 9314"/>
              <a:gd name="connsiteX22" fmla="*/ 9621 w 10000"/>
              <a:gd name="connsiteY22" fmla="*/ 8102 h 9314"/>
              <a:gd name="connsiteX0" fmla="*/ 88 w 10000"/>
              <a:gd name="connsiteY0" fmla="*/ 8836 h 10000"/>
              <a:gd name="connsiteX1" fmla="*/ 0 w 10000"/>
              <a:gd name="connsiteY1" fmla="*/ 7670 h 10000"/>
              <a:gd name="connsiteX2" fmla="*/ 88 w 10000"/>
              <a:gd name="connsiteY2" fmla="*/ 6408 h 10000"/>
              <a:gd name="connsiteX3" fmla="*/ 443 w 10000"/>
              <a:gd name="connsiteY3" fmla="*/ 4608 h 10000"/>
              <a:gd name="connsiteX4" fmla="*/ 1082 w 10000"/>
              <a:gd name="connsiteY4" fmla="*/ 2951 h 10000"/>
              <a:gd name="connsiteX5" fmla="*/ 2124 w 10000"/>
              <a:gd name="connsiteY5" fmla="*/ 1375 h 10000"/>
              <a:gd name="connsiteX6" fmla="*/ 3365 w 10000"/>
              <a:gd name="connsiteY6" fmla="*/ 339 h 10000"/>
              <a:gd name="connsiteX7" fmla="*/ 4961 w 10000"/>
              <a:gd name="connsiteY7" fmla="*/ 57 h 10000"/>
              <a:gd name="connsiteX8" fmla="*/ 6881 w 10000"/>
              <a:gd name="connsiteY8" fmla="*/ 682 h 10000"/>
              <a:gd name="connsiteX9" fmla="*/ 8976 w 10000"/>
              <a:gd name="connsiteY9" fmla="*/ 2934 h 10000"/>
              <a:gd name="connsiteX10" fmla="*/ 9830 w 10000"/>
              <a:gd name="connsiteY10" fmla="*/ 5880 h 10000"/>
              <a:gd name="connsiteX11" fmla="*/ 9817 w 10000"/>
              <a:gd name="connsiteY11" fmla="*/ 7746 h 10000"/>
              <a:gd name="connsiteX12" fmla="*/ 9740 w 10000"/>
              <a:gd name="connsiteY12" fmla="*/ 8383 h 10000"/>
              <a:gd name="connsiteX13" fmla="*/ 9652 w 10000"/>
              <a:gd name="connsiteY13" fmla="*/ 8699 h 10000"/>
              <a:gd name="connsiteX14" fmla="*/ 9415 w 10000"/>
              <a:gd name="connsiteY14" fmla="*/ 8878 h 10000"/>
              <a:gd name="connsiteX15" fmla="*/ 9280 w 10000"/>
              <a:gd name="connsiteY15" fmla="*/ 9034 h 10000"/>
              <a:gd name="connsiteX16" fmla="*/ 9412 w 10000"/>
              <a:gd name="connsiteY16" fmla="*/ 9254 h 10000"/>
              <a:gd name="connsiteX17" fmla="*/ 9719 w 10000"/>
              <a:gd name="connsiteY17" fmla="*/ 9651 h 10000"/>
              <a:gd name="connsiteX18" fmla="*/ 9980 w 10000"/>
              <a:gd name="connsiteY18" fmla="*/ 9995 h 10000"/>
              <a:gd name="connsiteX19" fmla="*/ 9848 w 10000"/>
              <a:gd name="connsiteY19" fmla="*/ 9625 h 10000"/>
              <a:gd name="connsiteX20" fmla="*/ 9621 w 10000"/>
              <a:gd name="connsiteY20" fmla="*/ 8971 h 10000"/>
              <a:gd name="connsiteX21" fmla="*/ 9621 w 10000"/>
              <a:gd name="connsiteY21" fmla="*/ 8699 h 10000"/>
              <a:gd name="connsiteX0" fmla="*/ 0 w 10000"/>
              <a:gd name="connsiteY0" fmla="*/ 7670 h 10000"/>
              <a:gd name="connsiteX1" fmla="*/ 88 w 10000"/>
              <a:gd name="connsiteY1" fmla="*/ 6408 h 10000"/>
              <a:gd name="connsiteX2" fmla="*/ 443 w 10000"/>
              <a:gd name="connsiteY2" fmla="*/ 4608 h 10000"/>
              <a:gd name="connsiteX3" fmla="*/ 1082 w 10000"/>
              <a:gd name="connsiteY3" fmla="*/ 2951 h 10000"/>
              <a:gd name="connsiteX4" fmla="*/ 2124 w 10000"/>
              <a:gd name="connsiteY4" fmla="*/ 1375 h 10000"/>
              <a:gd name="connsiteX5" fmla="*/ 3365 w 10000"/>
              <a:gd name="connsiteY5" fmla="*/ 339 h 10000"/>
              <a:gd name="connsiteX6" fmla="*/ 4961 w 10000"/>
              <a:gd name="connsiteY6" fmla="*/ 57 h 10000"/>
              <a:gd name="connsiteX7" fmla="*/ 6881 w 10000"/>
              <a:gd name="connsiteY7" fmla="*/ 682 h 10000"/>
              <a:gd name="connsiteX8" fmla="*/ 8976 w 10000"/>
              <a:gd name="connsiteY8" fmla="*/ 2934 h 10000"/>
              <a:gd name="connsiteX9" fmla="*/ 9830 w 10000"/>
              <a:gd name="connsiteY9" fmla="*/ 5880 h 10000"/>
              <a:gd name="connsiteX10" fmla="*/ 9817 w 10000"/>
              <a:gd name="connsiteY10" fmla="*/ 7746 h 10000"/>
              <a:gd name="connsiteX11" fmla="*/ 9740 w 10000"/>
              <a:gd name="connsiteY11" fmla="*/ 8383 h 10000"/>
              <a:gd name="connsiteX12" fmla="*/ 9652 w 10000"/>
              <a:gd name="connsiteY12" fmla="*/ 8699 h 10000"/>
              <a:gd name="connsiteX13" fmla="*/ 9415 w 10000"/>
              <a:gd name="connsiteY13" fmla="*/ 8878 h 10000"/>
              <a:gd name="connsiteX14" fmla="*/ 9280 w 10000"/>
              <a:gd name="connsiteY14" fmla="*/ 9034 h 10000"/>
              <a:gd name="connsiteX15" fmla="*/ 9412 w 10000"/>
              <a:gd name="connsiteY15" fmla="*/ 9254 h 10000"/>
              <a:gd name="connsiteX16" fmla="*/ 9719 w 10000"/>
              <a:gd name="connsiteY16" fmla="*/ 9651 h 10000"/>
              <a:gd name="connsiteX17" fmla="*/ 9980 w 10000"/>
              <a:gd name="connsiteY17" fmla="*/ 9995 h 10000"/>
              <a:gd name="connsiteX18" fmla="*/ 9848 w 10000"/>
              <a:gd name="connsiteY18" fmla="*/ 9625 h 10000"/>
              <a:gd name="connsiteX19" fmla="*/ 9621 w 10000"/>
              <a:gd name="connsiteY19" fmla="*/ 8971 h 10000"/>
              <a:gd name="connsiteX20" fmla="*/ 9621 w 10000"/>
              <a:gd name="connsiteY20" fmla="*/ 8699 h 10000"/>
              <a:gd name="connsiteX0" fmla="*/ 0 w 9912"/>
              <a:gd name="connsiteY0" fmla="*/ 6408 h 10000"/>
              <a:gd name="connsiteX1" fmla="*/ 355 w 9912"/>
              <a:gd name="connsiteY1" fmla="*/ 4608 h 10000"/>
              <a:gd name="connsiteX2" fmla="*/ 994 w 9912"/>
              <a:gd name="connsiteY2" fmla="*/ 2951 h 10000"/>
              <a:gd name="connsiteX3" fmla="*/ 2036 w 9912"/>
              <a:gd name="connsiteY3" fmla="*/ 1375 h 10000"/>
              <a:gd name="connsiteX4" fmla="*/ 3277 w 9912"/>
              <a:gd name="connsiteY4" fmla="*/ 339 h 10000"/>
              <a:gd name="connsiteX5" fmla="*/ 4873 w 9912"/>
              <a:gd name="connsiteY5" fmla="*/ 57 h 10000"/>
              <a:gd name="connsiteX6" fmla="*/ 6793 w 9912"/>
              <a:gd name="connsiteY6" fmla="*/ 682 h 10000"/>
              <a:gd name="connsiteX7" fmla="*/ 8888 w 9912"/>
              <a:gd name="connsiteY7" fmla="*/ 2934 h 10000"/>
              <a:gd name="connsiteX8" fmla="*/ 9742 w 9912"/>
              <a:gd name="connsiteY8" fmla="*/ 5880 h 10000"/>
              <a:gd name="connsiteX9" fmla="*/ 9729 w 9912"/>
              <a:gd name="connsiteY9" fmla="*/ 7746 h 10000"/>
              <a:gd name="connsiteX10" fmla="*/ 9652 w 9912"/>
              <a:gd name="connsiteY10" fmla="*/ 8383 h 10000"/>
              <a:gd name="connsiteX11" fmla="*/ 9564 w 9912"/>
              <a:gd name="connsiteY11" fmla="*/ 8699 h 10000"/>
              <a:gd name="connsiteX12" fmla="*/ 9327 w 9912"/>
              <a:gd name="connsiteY12" fmla="*/ 8878 h 10000"/>
              <a:gd name="connsiteX13" fmla="*/ 9192 w 9912"/>
              <a:gd name="connsiteY13" fmla="*/ 9034 h 10000"/>
              <a:gd name="connsiteX14" fmla="*/ 9324 w 9912"/>
              <a:gd name="connsiteY14" fmla="*/ 9254 h 10000"/>
              <a:gd name="connsiteX15" fmla="*/ 9631 w 9912"/>
              <a:gd name="connsiteY15" fmla="*/ 9651 h 10000"/>
              <a:gd name="connsiteX16" fmla="*/ 9892 w 9912"/>
              <a:gd name="connsiteY16" fmla="*/ 9995 h 10000"/>
              <a:gd name="connsiteX17" fmla="*/ 9760 w 9912"/>
              <a:gd name="connsiteY17" fmla="*/ 9625 h 10000"/>
              <a:gd name="connsiteX18" fmla="*/ 9533 w 9912"/>
              <a:gd name="connsiteY18" fmla="*/ 8971 h 10000"/>
              <a:gd name="connsiteX19" fmla="*/ 9533 w 9912"/>
              <a:gd name="connsiteY19" fmla="*/ 8699 h 10000"/>
              <a:gd name="connsiteX0" fmla="*/ 0 w 9642"/>
              <a:gd name="connsiteY0" fmla="*/ 4608 h 10000"/>
              <a:gd name="connsiteX1" fmla="*/ 645 w 9642"/>
              <a:gd name="connsiteY1" fmla="*/ 2951 h 10000"/>
              <a:gd name="connsiteX2" fmla="*/ 1696 w 9642"/>
              <a:gd name="connsiteY2" fmla="*/ 1375 h 10000"/>
              <a:gd name="connsiteX3" fmla="*/ 2948 w 9642"/>
              <a:gd name="connsiteY3" fmla="*/ 339 h 10000"/>
              <a:gd name="connsiteX4" fmla="*/ 4558 w 9642"/>
              <a:gd name="connsiteY4" fmla="*/ 57 h 10000"/>
              <a:gd name="connsiteX5" fmla="*/ 6495 w 9642"/>
              <a:gd name="connsiteY5" fmla="*/ 682 h 10000"/>
              <a:gd name="connsiteX6" fmla="*/ 8609 w 9642"/>
              <a:gd name="connsiteY6" fmla="*/ 2934 h 10000"/>
              <a:gd name="connsiteX7" fmla="*/ 9470 w 9642"/>
              <a:gd name="connsiteY7" fmla="*/ 5880 h 10000"/>
              <a:gd name="connsiteX8" fmla="*/ 9457 w 9642"/>
              <a:gd name="connsiteY8" fmla="*/ 7746 h 10000"/>
              <a:gd name="connsiteX9" fmla="*/ 9380 w 9642"/>
              <a:gd name="connsiteY9" fmla="*/ 8383 h 10000"/>
              <a:gd name="connsiteX10" fmla="*/ 9291 w 9642"/>
              <a:gd name="connsiteY10" fmla="*/ 8699 h 10000"/>
              <a:gd name="connsiteX11" fmla="*/ 9052 w 9642"/>
              <a:gd name="connsiteY11" fmla="*/ 8878 h 10000"/>
              <a:gd name="connsiteX12" fmla="*/ 8916 w 9642"/>
              <a:gd name="connsiteY12" fmla="*/ 9034 h 10000"/>
              <a:gd name="connsiteX13" fmla="*/ 9049 w 9642"/>
              <a:gd name="connsiteY13" fmla="*/ 9254 h 10000"/>
              <a:gd name="connsiteX14" fmla="*/ 9359 w 9642"/>
              <a:gd name="connsiteY14" fmla="*/ 9651 h 10000"/>
              <a:gd name="connsiteX15" fmla="*/ 9622 w 9642"/>
              <a:gd name="connsiteY15" fmla="*/ 9995 h 10000"/>
              <a:gd name="connsiteX16" fmla="*/ 9489 w 9642"/>
              <a:gd name="connsiteY16" fmla="*/ 9625 h 10000"/>
              <a:gd name="connsiteX17" fmla="*/ 9260 w 9642"/>
              <a:gd name="connsiteY17" fmla="*/ 8971 h 10000"/>
              <a:gd name="connsiteX18" fmla="*/ 9260 w 9642"/>
              <a:gd name="connsiteY18" fmla="*/ 8699 h 10000"/>
              <a:gd name="connsiteX0" fmla="*/ 0 w 9331"/>
              <a:gd name="connsiteY0" fmla="*/ 2951 h 10000"/>
              <a:gd name="connsiteX1" fmla="*/ 1090 w 9331"/>
              <a:gd name="connsiteY1" fmla="*/ 1375 h 10000"/>
              <a:gd name="connsiteX2" fmla="*/ 2388 w 9331"/>
              <a:gd name="connsiteY2" fmla="*/ 339 h 10000"/>
              <a:gd name="connsiteX3" fmla="*/ 4058 w 9331"/>
              <a:gd name="connsiteY3" fmla="*/ 57 h 10000"/>
              <a:gd name="connsiteX4" fmla="*/ 6067 w 9331"/>
              <a:gd name="connsiteY4" fmla="*/ 682 h 10000"/>
              <a:gd name="connsiteX5" fmla="*/ 8260 w 9331"/>
              <a:gd name="connsiteY5" fmla="*/ 2934 h 10000"/>
              <a:gd name="connsiteX6" fmla="*/ 9153 w 9331"/>
              <a:gd name="connsiteY6" fmla="*/ 5880 h 10000"/>
              <a:gd name="connsiteX7" fmla="*/ 9139 w 9331"/>
              <a:gd name="connsiteY7" fmla="*/ 7746 h 10000"/>
              <a:gd name="connsiteX8" fmla="*/ 9059 w 9331"/>
              <a:gd name="connsiteY8" fmla="*/ 8383 h 10000"/>
              <a:gd name="connsiteX9" fmla="*/ 8967 w 9331"/>
              <a:gd name="connsiteY9" fmla="*/ 8699 h 10000"/>
              <a:gd name="connsiteX10" fmla="*/ 8719 w 9331"/>
              <a:gd name="connsiteY10" fmla="*/ 8878 h 10000"/>
              <a:gd name="connsiteX11" fmla="*/ 8578 w 9331"/>
              <a:gd name="connsiteY11" fmla="*/ 9034 h 10000"/>
              <a:gd name="connsiteX12" fmla="*/ 8716 w 9331"/>
              <a:gd name="connsiteY12" fmla="*/ 9254 h 10000"/>
              <a:gd name="connsiteX13" fmla="*/ 9037 w 9331"/>
              <a:gd name="connsiteY13" fmla="*/ 9651 h 10000"/>
              <a:gd name="connsiteX14" fmla="*/ 9310 w 9331"/>
              <a:gd name="connsiteY14" fmla="*/ 9995 h 10000"/>
              <a:gd name="connsiteX15" fmla="*/ 9172 w 9331"/>
              <a:gd name="connsiteY15" fmla="*/ 9625 h 10000"/>
              <a:gd name="connsiteX16" fmla="*/ 8935 w 9331"/>
              <a:gd name="connsiteY16" fmla="*/ 8971 h 10000"/>
              <a:gd name="connsiteX17" fmla="*/ 8935 w 9331"/>
              <a:gd name="connsiteY17" fmla="*/ 8699 h 10000"/>
              <a:gd name="connsiteX0" fmla="*/ 0 w 8832"/>
              <a:gd name="connsiteY0" fmla="*/ 1375 h 10000"/>
              <a:gd name="connsiteX1" fmla="*/ 1391 w 8832"/>
              <a:gd name="connsiteY1" fmla="*/ 339 h 10000"/>
              <a:gd name="connsiteX2" fmla="*/ 3181 w 8832"/>
              <a:gd name="connsiteY2" fmla="*/ 57 h 10000"/>
              <a:gd name="connsiteX3" fmla="*/ 5334 w 8832"/>
              <a:gd name="connsiteY3" fmla="*/ 682 h 10000"/>
              <a:gd name="connsiteX4" fmla="*/ 7684 w 8832"/>
              <a:gd name="connsiteY4" fmla="*/ 2934 h 10000"/>
              <a:gd name="connsiteX5" fmla="*/ 8641 w 8832"/>
              <a:gd name="connsiteY5" fmla="*/ 5880 h 10000"/>
              <a:gd name="connsiteX6" fmla="*/ 8626 w 8832"/>
              <a:gd name="connsiteY6" fmla="*/ 7746 h 10000"/>
              <a:gd name="connsiteX7" fmla="*/ 8540 w 8832"/>
              <a:gd name="connsiteY7" fmla="*/ 8383 h 10000"/>
              <a:gd name="connsiteX8" fmla="*/ 8442 w 8832"/>
              <a:gd name="connsiteY8" fmla="*/ 8699 h 10000"/>
              <a:gd name="connsiteX9" fmla="*/ 8176 w 8832"/>
              <a:gd name="connsiteY9" fmla="*/ 8878 h 10000"/>
              <a:gd name="connsiteX10" fmla="*/ 8025 w 8832"/>
              <a:gd name="connsiteY10" fmla="*/ 9034 h 10000"/>
              <a:gd name="connsiteX11" fmla="*/ 8173 w 8832"/>
              <a:gd name="connsiteY11" fmla="*/ 9254 h 10000"/>
              <a:gd name="connsiteX12" fmla="*/ 8517 w 8832"/>
              <a:gd name="connsiteY12" fmla="*/ 9651 h 10000"/>
              <a:gd name="connsiteX13" fmla="*/ 8809 w 8832"/>
              <a:gd name="connsiteY13" fmla="*/ 9995 h 10000"/>
              <a:gd name="connsiteX14" fmla="*/ 8662 w 8832"/>
              <a:gd name="connsiteY14" fmla="*/ 9625 h 10000"/>
              <a:gd name="connsiteX15" fmla="*/ 8408 w 8832"/>
              <a:gd name="connsiteY15" fmla="*/ 8971 h 10000"/>
              <a:gd name="connsiteX16" fmla="*/ 8408 w 8832"/>
              <a:gd name="connsiteY16" fmla="*/ 8699 h 10000"/>
              <a:gd name="connsiteX0" fmla="*/ 0 w 8425"/>
              <a:gd name="connsiteY0" fmla="*/ 339 h 10000"/>
              <a:gd name="connsiteX1" fmla="*/ 2027 w 8425"/>
              <a:gd name="connsiteY1" fmla="*/ 57 h 10000"/>
              <a:gd name="connsiteX2" fmla="*/ 4464 w 8425"/>
              <a:gd name="connsiteY2" fmla="*/ 682 h 10000"/>
              <a:gd name="connsiteX3" fmla="*/ 7125 w 8425"/>
              <a:gd name="connsiteY3" fmla="*/ 2934 h 10000"/>
              <a:gd name="connsiteX4" fmla="*/ 8209 w 8425"/>
              <a:gd name="connsiteY4" fmla="*/ 5880 h 10000"/>
              <a:gd name="connsiteX5" fmla="*/ 8192 w 8425"/>
              <a:gd name="connsiteY5" fmla="*/ 7746 h 10000"/>
              <a:gd name="connsiteX6" fmla="*/ 8094 w 8425"/>
              <a:gd name="connsiteY6" fmla="*/ 8383 h 10000"/>
              <a:gd name="connsiteX7" fmla="*/ 7983 w 8425"/>
              <a:gd name="connsiteY7" fmla="*/ 8699 h 10000"/>
              <a:gd name="connsiteX8" fmla="*/ 7682 w 8425"/>
              <a:gd name="connsiteY8" fmla="*/ 8878 h 10000"/>
              <a:gd name="connsiteX9" fmla="*/ 7511 w 8425"/>
              <a:gd name="connsiteY9" fmla="*/ 9034 h 10000"/>
              <a:gd name="connsiteX10" fmla="*/ 7679 w 8425"/>
              <a:gd name="connsiteY10" fmla="*/ 9254 h 10000"/>
              <a:gd name="connsiteX11" fmla="*/ 8068 w 8425"/>
              <a:gd name="connsiteY11" fmla="*/ 9651 h 10000"/>
              <a:gd name="connsiteX12" fmla="*/ 8399 w 8425"/>
              <a:gd name="connsiteY12" fmla="*/ 9995 h 10000"/>
              <a:gd name="connsiteX13" fmla="*/ 8233 w 8425"/>
              <a:gd name="connsiteY13" fmla="*/ 9625 h 10000"/>
              <a:gd name="connsiteX14" fmla="*/ 7945 w 8425"/>
              <a:gd name="connsiteY14" fmla="*/ 8971 h 10000"/>
              <a:gd name="connsiteX15" fmla="*/ 7945 w 8425"/>
              <a:gd name="connsiteY15" fmla="*/ 8699 h 10000"/>
              <a:gd name="connsiteX0" fmla="*/ 0 w 7594"/>
              <a:gd name="connsiteY0" fmla="*/ 0 h 9943"/>
              <a:gd name="connsiteX1" fmla="*/ 2893 w 7594"/>
              <a:gd name="connsiteY1" fmla="*/ 625 h 9943"/>
              <a:gd name="connsiteX2" fmla="*/ 6051 w 7594"/>
              <a:gd name="connsiteY2" fmla="*/ 2877 h 9943"/>
              <a:gd name="connsiteX3" fmla="*/ 7338 w 7594"/>
              <a:gd name="connsiteY3" fmla="*/ 5823 h 9943"/>
              <a:gd name="connsiteX4" fmla="*/ 7317 w 7594"/>
              <a:gd name="connsiteY4" fmla="*/ 7689 h 9943"/>
              <a:gd name="connsiteX5" fmla="*/ 7201 w 7594"/>
              <a:gd name="connsiteY5" fmla="*/ 8326 h 9943"/>
              <a:gd name="connsiteX6" fmla="*/ 7069 w 7594"/>
              <a:gd name="connsiteY6" fmla="*/ 8642 h 9943"/>
              <a:gd name="connsiteX7" fmla="*/ 6712 w 7594"/>
              <a:gd name="connsiteY7" fmla="*/ 8821 h 9943"/>
              <a:gd name="connsiteX8" fmla="*/ 6509 w 7594"/>
              <a:gd name="connsiteY8" fmla="*/ 8977 h 9943"/>
              <a:gd name="connsiteX9" fmla="*/ 6709 w 7594"/>
              <a:gd name="connsiteY9" fmla="*/ 9197 h 9943"/>
              <a:gd name="connsiteX10" fmla="*/ 7170 w 7594"/>
              <a:gd name="connsiteY10" fmla="*/ 9594 h 9943"/>
              <a:gd name="connsiteX11" fmla="*/ 7563 w 7594"/>
              <a:gd name="connsiteY11" fmla="*/ 9938 h 9943"/>
              <a:gd name="connsiteX12" fmla="*/ 7366 w 7594"/>
              <a:gd name="connsiteY12" fmla="*/ 9568 h 9943"/>
              <a:gd name="connsiteX13" fmla="*/ 7024 w 7594"/>
              <a:gd name="connsiteY13" fmla="*/ 8914 h 9943"/>
              <a:gd name="connsiteX14" fmla="*/ 7024 w 7594"/>
              <a:gd name="connsiteY14" fmla="*/ 8642 h 9943"/>
              <a:gd name="connsiteX0" fmla="*/ 0 w 6190"/>
              <a:gd name="connsiteY0" fmla="*/ 0 h 9371"/>
              <a:gd name="connsiteX1" fmla="*/ 4158 w 6190"/>
              <a:gd name="connsiteY1" fmla="*/ 2264 h 9371"/>
              <a:gd name="connsiteX2" fmla="*/ 5853 w 6190"/>
              <a:gd name="connsiteY2" fmla="*/ 5227 h 9371"/>
              <a:gd name="connsiteX3" fmla="*/ 5825 w 6190"/>
              <a:gd name="connsiteY3" fmla="*/ 7104 h 9371"/>
              <a:gd name="connsiteX4" fmla="*/ 5672 w 6190"/>
              <a:gd name="connsiteY4" fmla="*/ 7745 h 9371"/>
              <a:gd name="connsiteX5" fmla="*/ 5499 w 6190"/>
              <a:gd name="connsiteY5" fmla="*/ 8063 h 9371"/>
              <a:gd name="connsiteX6" fmla="*/ 5029 w 6190"/>
              <a:gd name="connsiteY6" fmla="*/ 8243 h 9371"/>
              <a:gd name="connsiteX7" fmla="*/ 4761 w 6190"/>
              <a:gd name="connsiteY7" fmla="*/ 8399 h 9371"/>
              <a:gd name="connsiteX8" fmla="*/ 5025 w 6190"/>
              <a:gd name="connsiteY8" fmla="*/ 8621 h 9371"/>
              <a:gd name="connsiteX9" fmla="*/ 5632 w 6190"/>
              <a:gd name="connsiteY9" fmla="*/ 9020 h 9371"/>
              <a:gd name="connsiteX10" fmla="*/ 6149 w 6190"/>
              <a:gd name="connsiteY10" fmla="*/ 9366 h 9371"/>
              <a:gd name="connsiteX11" fmla="*/ 5890 w 6190"/>
              <a:gd name="connsiteY11" fmla="*/ 8994 h 9371"/>
              <a:gd name="connsiteX12" fmla="*/ 5439 w 6190"/>
              <a:gd name="connsiteY12" fmla="*/ 8336 h 9371"/>
              <a:gd name="connsiteX13" fmla="*/ 5439 w 6190"/>
              <a:gd name="connsiteY13" fmla="*/ 8063 h 9371"/>
              <a:gd name="connsiteX0" fmla="*/ 0 w 3283"/>
              <a:gd name="connsiteY0" fmla="*/ 0 h 7584"/>
              <a:gd name="connsiteX1" fmla="*/ 2739 w 3283"/>
              <a:gd name="connsiteY1" fmla="*/ 3162 h 7584"/>
              <a:gd name="connsiteX2" fmla="*/ 2693 w 3283"/>
              <a:gd name="connsiteY2" fmla="*/ 5165 h 7584"/>
              <a:gd name="connsiteX3" fmla="*/ 2446 w 3283"/>
              <a:gd name="connsiteY3" fmla="*/ 5849 h 7584"/>
              <a:gd name="connsiteX4" fmla="*/ 2167 w 3283"/>
              <a:gd name="connsiteY4" fmla="*/ 6188 h 7584"/>
              <a:gd name="connsiteX5" fmla="*/ 1407 w 3283"/>
              <a:gd name="connsiteY5" fmla="*/ 6380 h 7584"/>
              <a:gd name="connsiteX6" fmla="*/ 974 w 3283"/>
              <a:gd name="connsiteY6" fmla="*/ 6547 h 7584"/>
              <a:gd name="connsiteX7" fmla="*/ 1401 w 3283"/>
              <a:gd name="connsiteY7" fmla="*/ 6784 h 7584"/>
              <a:gd name="connsiteX8" fmla="*/ 2382 w 3283"/>
              <a:gd name="connsiteY8" fmla="*/ 7209 h 7584"/>
              <a:gd name="connsiteX9" fmla="*/ 3217 w 3283"/>
              <a:gd name="connsiteY9" fmla="*/ 7579 h 7584"/>
              <a:gd name="connsiteX10" fmla="*/ 2798 w 3283"/>
              <a:gd name="connsiteY10" fmla="*/ 7182 h 7584"/>
              <a:gd name="connsiteX11" fmla="*/ 2070 w 3283"/>
              <a:gd name="connsiteY11" fmla="*/ 6480 h 7584"/>
              <a:gd name="connsiteX12" fmla="*/ 2070 w 3283"/>
              <a:gd name="connsiteY12" fmla="*/ 6188 h 7584"/>
              <a:gd name="connsiteX0" fmla="*/ 5376 w 7033"/>
              <a:gd name="connsiteY0" fmla="*/ 0 h 5831"/>
              <a:gd name="connsiteX1" fmla="*/ 5236 w 7033"/>
              <a:gd name="connsiteY1" fmla="*/ 2641 h 5831"/>
              <a:gd name="connsiteX2" fmla="*/ 4484 w 7033"/>
              <a:gd name="connsiteY2" fmla="*/ 3543 h 5831"/>
              <a:gd name="connsiteX3" fmla="*/ 3634 w 7033"/>
              <a:gd name="connsiteY3" fmla="*/ 3990 h 5831"/>
              <a:gd name="connsiteX4" fmla="*/ 1319 w 7033"/>
              <a:gd name="connsiteY4" fmla="*/ 4243 h 5831"/>
              <a:gd name="connsiteX5" fmla="*/ 0 w 7033"/>
              <a:gd name="connsiteY5" fmla="*/ 4464 h 5831"/>
              <a:gd name="connsiteX6" fmla="*/ 1300 w 7033"/>
              <a:gd name="connsiteY6" fmla="*/ 4776 h 5831"/>
              <a:gd name="connsiteX7" fmla="*/ 4289 w 7033"/>
              <a:gd name="connsiteY7" fmla="*/ 5337 h 5831"/>
              <a:gd name="connsiteX8" fmla="*/ 6832 w 7033"/>
              <a:gd name="connsiteY8" fmla="*/ 5824 h 5831"/>
              <a:gd name="connsiteX9" fmla="*/ 5556 w 7033"/>
              <a:gd name="connsiteY9" fmla="*/ 5301 h 5831"/>
              <a:gd name="connsiteX10" fmla="*/ 3338 w 7033"/>
              <a:gd name="connsiteY10" fmla="*/ 4375 h 5831"/>
              <a:gd name="connsiteX11" fmla="*/ 3338 w 7033"/>
              <a:gd name="connsiteY11" fmla="*/ 3990 h 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33" h="5831">
                <a:moveTo>
                  <a:pt x="5376" y="0"/>
                </a:moveTo>
                <a:cubicBezTo>
                  <a:pt x="6747" y="1136"/>
                  <a:pt x="5379" y="2057"/>
                  <a:pt x="5236" y="2641"/>
                </a:cubicBezTo>
                <a:cubicBezTo>
                  <a:pt x="5114" y="3224"/>
                  <a:pt x="4761" y="3319"/>
                  <a:pt x="4484" y="3543"/>
                </a:cubicBezTo>
                <a:cubicBezTo>
                  <a:pt x="4219" y="3773"/>
                  <a:pt x="4155" y="3874"/>
                  <a:pt x="3634" y="3990"/>
                </a:cubicBezTo>
                <a:cubicBezTo>
                  <a:pt x="3101" y="4105"/>
                  <a:pt x="1907" y="4162"/>
                  <a:pt x="1319" y="4243"/>
                </a:cubicBezTo>
                <a:cubicBezTo>
                  <a:pt x="731" y="4324"/>
                  <a:pt x="0" y="4375"/>
                  <a:pt x="0" y="4464"/>
                </a:cubicBezTo>
                <a:cubicBezTo>
                  <a:pt x="0" y="4551"/>
                  <a:pt x="557" y="4630"/>
                  <a:pt x="1300" y="4776"/>
                </a:cubicBezTo>
                <a:cubicBezTo>
                  <a:pt x="2010" y="4923"/>
                  <a:pt x="3372" y="5161"/>
                  <a:pt x="4289" y="5337"/>
                </a:cubicBezTo>
                <a:cubicBezTo>
                  <a:pt x="5211" y="5513"/>
                  <a:pt x="6631" y="5831"/>
                  <a:pt x="6832" y="5824"/>
                </a:cubicBezTo>
                <a:cubicBezTo>
                  <a:pt x="7033" y="5815"/>
                  <a:pt x="6153" y="5541"/>
                  <a:pt x="5556" y="5301"/>
                </a:cubicBezTo>
                <a:cubicBezTo>
                  <a:pt x="4946" y="5060"/>
                  <a:pt x="3692" y="4593"/>
                  <a:pt x="3338" y="4375"/>
                </a:cubicBezTo>
                <a:cubicBezTo>
                  <a:pt x="2964" y="4155"/>
                  <a:pt x="3405" y="4105"/>
                  <a:pt x="3338" y="3990"/>
                </a:cubicBezTo>
              </a:path>
            </a:pathLst>
          </a:custGeom>
          <a:noFill/>
          <a:ln w="28575" cap="flat" cmpd="sng">
            <a:solidFill>
              <a:schemeClr val="bg1">
                <a:lumMod val="50000"/>
              </a:schemeClr>
            </a:solidFill>
            <a:prstDash val="solid"/>
            <a:round/>
            <a:headEnd type="none" w="sm" len="sm"/>
            <a:tailEnd type="none" w="sm" len="sm"/>
          </a:ln>
        </p:spPr>
        <p:txBody>
          <a:bodyPr/>
          <a:lstStyle/>
          <a:p>
            <a:endParaRPr lang="el-GR"/>
          </a:p>
        </p:txBody>
      </p:sp>
      <p:sp>
        <p:nvSpPr>
          <p:cNvPr id="139276" name="Freeform 21"/>
          <p:cNvSpPr>
            <a:spLocks/>
          </p:cNvSpPr>
          <p:nvPr/>
        </p:nvSpPr>
        <p:spPr bwMode="auto">
          <a:xfrm rot="21326996">
            <a:off x="6536826" y="2572842"/>
            <a:ext cx="271248" cy="992197"/>
          </a:xfrm>
          <a:custGeom>
            <a:avLst/>
            <a:gdLst>
              <a:gd name="T0" fmla="*/ 42 w 87"/>
              <a:gd name="T1" fmla="*/ 250 h 259"/>
              <a:gd name="T2" fmla="*/ 56 w 87"/>
              <a:gd name="T3" fmla="*/ 168 h 259"/>
              <a:gd name="T4" fmla="*/ 80 w 87"/>
              <a:gd name="T5" fmla="*/ 94 h 259"/>
              <a:gd name="T6" fmla="*/ 85 w 87"/>
              <a:gd name="T7" fmla="*/ 38 h 259"/>
              <a:gd name="T8" fmla="*/ 68 w 87"/>
              <a:gd name="T9" fmla="*/ 5 h 259"/>
              <a:gd name="T10" fmla="*/ 35 w 87"/>
              <a:gd name="T11" fmla="*/ 7 h 259"/>
              <a:gd name="T12" fmla="*/ 13 w 87"/>
              <a:gd name="T13" fmla="*/ 31 h 259"/>
              <a:gd name="T14" fmla="*/ 1 w 87"/>
              <a:gd name="T15" fmla="*/ 106 h 259"/>
              <a:gd name="T16" fmla="*/ 18 w 87"/>
              <a:gd name="T17" fmla="*/ 185 h 259"/>
              <a:gd name="T18" fmla="*/ 35 w 87"/>
              <a:gd name="T19" fmla="*/ 221 h 259"/>
              <a:gd name="T20" fmla="*/ 42 w 87"/>
              <a:gd name="T21" fmla="*/ 250 h 2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259"/>
              <a:gd name="T35" fmla="*/ 87 w 87"/>
              <a:gd name="T36" fmla="*/ 259 h 2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259">
                <a:moveTo>
                  <a:pt x="42" y="250"/>
                </a:moveTo>
                <a:cubicBezTo>
                  <a:pt x="45" y="241"/>
                  <a:pt x="50" y="194"/>
                  <a:pt x="56" y="168"/>
                </a:cubicBezTo>
                <a:cubicBezTo>
                  <a:pt x="62" y="142"/>
                  <a:pt x="75" y="116"/>
                  <a:pt x="80" y="94"/>
                </a:cubicBezTo>
                <a:cubicBezTo>
                  <a:pt x="85" y="72"/>
                  <a:pt x="87" y="53"/>
                  <a:pt x="85" y="38"/>
                </a:cubicBezTo>
                <a:cubicBezTo>
                  <a:pt x="83" y="23"/>
                  <a:pt x="76" y="10"/>
                  <a:pt x="68" y="5"/>
                </a:cubicBezTo>
                <a:cubicBezTo>
                  <a:pt x="60" y="0"/>
                  <a:pt x="44" y="3"/>
                  <a:pt x="35" y="7"/>
                </a:cubicBezTo>
                <a:cubicBezTo>
                  <a:pt x="26" y="11"/>
                  <a:pt x="19" y="15"/>
                  <a:pt x="13" y="31"/>
                </a:cubicBezTo>
                <a:cubicBezTo>
                  <a:pt x="7" y="47"/>
                  <a:pt x="0" y="80"/>
                  <a:pt x="1" y="106"/>
                </a:cubicBezTo>
                <a:cubicBezTo>
                  <a:pt x="2" y="132"/>
                  <a:pt x="12" y="166"/>
                  <a:pt x="18" y="185"/>
                </a:cubicBezTo>
                <a:cubicBezTo>
                  <a:pt x="24" y="204"/>
                  <a:pt x="31" y="211"/>
                  <a:pt x="35" y="221"/>
                </a:cubicBezTo>
                <a:cubicBezTo>
                  <a:pt x="39" y="231"/>
                  <a:pt x="39" y="259"/>
                  <a:pt x="42" y="250"/>
                </a:cubicBezTo>
                <a:close/>
              </a:path>
            </a:pathLst>
          </a:custGeom>
          <a:noFill/>
          <a:ln w="28575" cap="flat" cmpd="sng">
            <a:solidFill>
              <a:schemeClr val="bg1">
                <a:lumMod val="50000"/>
              </a:schemeClr>
            </a:solidFill>
            <a:prstDash val="solid"/>
            <a:round/>
            <a:headEnd type="none" w="sm" len="sm"/>
            <a:tailEnd type="none" w="sm" len="sm"/>
          </a:ln>
        </p:spPr>
        <p:txBody>
          <a:bodyPr/>
          <a:lstStyle/>
          <a:p>
            <a:endParaRPr lang="el-GR"/>
          </a:p>
        </p:txBody>
      </p:sp>
      <p:sp>
        <p:nvSpPr>
          <p:cNvPr id="139277" name="Freeform 22"/>
          <p:cNvSpPr>
            <a:spLocks/>
          </p:cNvSpPr>
          <p:nvPr/>
        </p:nvSpPr>
        <p:spPr bwMode="auto">
          <a:xfrm rot="21326996">
            <a:off x="7922967" y="2041710"/>
            <a:ext cx="342247" cy="1067633"/>
          </a:xfrm>
          <a:custGeom>
            <a:avLst/>
            <a:gdLst>
              <a:gd name="T0" fmla="*/ 130 w 130"/>
              <a:gd name="T1" fmla="*/ 202 h 262"/>
              <a:gd name="T2" fmla="*/ 108 w 130"/>
              <a:gd name="T3" fmla="*/ 248 h 262"/>
              <a:gd name="T4" fmla="*/ 53 w 130"/>
              <a:gd name="T5" fmla="*/ 248 h 262"/>
              <a:gd name="T6" fmla="*/ 7 w 130"/>
              <a:gd name="T7" fmla="*/ 161 h 262"/>
              <a:gd name="T8" fmla="*/ 12 w 130"/>
              <a:gd name="T9" fmla="*/ 0 h 262"/>
              <a:gd name="T10" fmla="*/ 0 60000 65536"/>
              <a:gd name="T11" fmla="*/ 0 60000 65536"/>
              <a:gd name="T12" fmla="*/ 0 60000 65536"/>
              <a:gd name="T13" fmla="*/ 0 60000 65536"/>
              <a:gd name="T14" fmla="*/ 0 60000 65536"/>
              <a:gd name="T15" fmla="*/ 0 w 130"/>
              <a:gd name="T16" fmla="*/ 0 h 262"/>
              <a:gd name="T17" fmla="*/ 130 w 130"/>
              <a:gd name="T18" fmla="*/ 262 h 262"/>
              <a:gd name="connsiteX0" fmla="*/ 9957 w 9957"/>
              <a:gd name="connsiteY0" fmla="*/ 7710 h 11153"/>
              <a:gd name="connsiteX1" fmla="*/ 8265 w 9957"/>
              <a:gd name="connsiteY1" fmla="*/ 9466 h 11153"/>
              <a:gd name="connsiteX2" fmla="*/ 3849 w 9957"/>
              <a:gd name="connsiteY2" fmla="*/ 10619 h 11153"/>
              <a:gd name="connsiteX3" fmla="*/ 495 w 9957"/>
              <a:gd name="connsiteY3" fmla="*/ 6145 h 11153"/>
              <a:gd name="connsiteX4" fmla="*/ 880 w 9957"/>
              <a:gd name="connsiteY4" fmla="*/ 0 h 11153"/>
              <a:gd name="connsiteX0" fmla="*/ 10000 w 10000"/>
              <a:gd name="connsiteY0" fmla="*/ 6913 h 9755"/>
              <a:gd name="connsiteX1" fmla="*/ 3866 w 10000"/>
              <a:gd name="connsiteY1" fmla="*/ 9521 h 9755"/>
              <a:gd name="connsiteX2" fmla="*/ 497 w 10000"/>
              <a:gd name="connsiteY2" fmla="*/ 5510 h 9755"/>
              <a:gd name="connsiteX3" fmla="*/ 884 w 10000"/>
              <a:gd name="connsiteY3" fmla="*/ 0 h 9755"/>
              <a:gd name="connsiteX0" fmla="*/ 10006 w 10006"/>
              <a:gd name="connsiteY0" fmla="*/ 7087 h 10825"/>
              <a:gd name="connsiteX1" fmla="*/ 3909 w 10006"/>
              <a:gd name="connsiteY1" fmla="*/ 10585 h 10825"/>
              <a:gd name="connsiteX2" fmla="*/ 503 w 10006"/>
              <a:gd name="connsiteY2" fmla="*/ 5648 h 10825"/>
              <a:gd name="connsiteX3" fmla="*/ 890 w 10006"/>
              <a:gd name="connsiteY3" fmla="*/ 0 h 10825"/>
              <a:gd name="connsiteX0" fmla="*/ 10006 w 10006"/>
              <a:gd name="connsiteY0" fmla="*/ 7087 h 10946"/>
              <a:gd name="connsiteX1" fmla="*/ 3909 w 10006"/>
              <a:gd name="connsiteY1" fmla="*/ 10585 h 10946"/>
              <a:gd name="connsiteX2" fmla="*/ 503 w 10006"/>
              <a:gd name="connsiteY2" fmla="*/ 5648 h 10946"/>
              <a:gd name="connsiteX3" fmla="*/ 890 w 10006"/>
              <a:gd name="connsiteY3" fmla="*/ 0 h 10946"/>
              <a:gd name="connsiteX0" fmla="*/ 9857 w 9857"/>
              <a:gd name="connsiteY0" fmla="*/ 10104 h 13963"/>
              <a:gd name="connsiteX1" fmla="*/ 3760 w 9857"/>
              <a:gd name="connsiteY1" fmla="*/ 13602 h 13963"/>
              <a:gd name="connsiteX2" fmla="*/ 354 w 9857"/>
              <a:gd name="connsiteY2" fmla="*/ 8665 h 13963"/>
              <a:gd name="connsiteX3" fmla="*/ 1633 w 9857"/>
              <a:gd name="connsiteY3" fmla="*/ 0 h 13963"/>
            </a:gdLst>
            <a:ahLst/>
            <a:cxnLst>
              <a:cxn ang="0">
                <a:pos x="connsiteX0" y="connsiteY0"/>
              </a:cxn>
              <a:cxn ang="0">
                <a:pos x="connsiteX1" y="connsiteY1"/>
              </a:cxn>
              <a:cxn ang="0">
                <a:pos x="connsiteX2" y="connsiteY2"/>
              </a:cxn>
              <a:cxn ang="0">
                <a:pos x="connsiteX3" y="connsiteY3"/>
              </a:cxn>
            </a:cxnLst>
            <a:rect l="l" t="t" r="r" b="b"/>
            <a:pathLst>
              <a:path w="9857" h="13963">
                <a:moveTo>
                  <a:pt x="9857" y="10104"/>
                </a:moveTo>
                <a:cubicBezTo>
                  <a:pt x="8579" y="10660"/>
                  <a:pt x="6412" y="13963"/>
                  <a:pt x="3760" y="13602"/>
                </a:cubicBezTo>
                <a:cubicBezTo>
                  <a:pt x="1108" y="13241"/>
                  <a:pt x="709" y="10932"/>
                  <a:pt x="354" y="8665"/>
                </a:cubicBezTo>
                <a:cubicBezTo>
                  <a:pt x="0" y="6398"/>
                  <a:pt x="1170" y="2105"/>
                  <a:pt x="1633" y="0"/>
                </a:cubicBezTo>
              </a:path>
            </a:pathLst>
          </a:custGeom>
          <a:noFill/>
          <a:ln w="28575" cap="flat" cmpd="sng">
            <a:solidFill>
              <a:schemeClr val="bg1">
                <a:lumMod val="50000"/>
              </a:schemeClr>
            </a:solidFill>
            <a:prstDash val="solid"/>
            <a:round/>
            <a:headEnd type="none" w="sm" len="sm"/>
            <a:tailEnd type="none" w="sm" len="sm"/>
          </a:ln>
        </p:spPr>
        <p:txBody>
          <a:bodyPr/>
          <a:lstStyle/>
          <a:p>
            <a:endParaRPr lang="el-GR"/>
          </a:p>
        </p:txBody>
      </p:sp>
      <p:sp>
        <p:nvSpPr>
          <p:cNvPr id="28" name="Oval 27"/>
          <p:cNvSpPr/>
          <p:nvPr/>
        </p:nvSpPr>
        <p:spPr>
          <a:xfrm>
            <a:off x="4488750" y="3101828"/>
            <a:ext cx="260222" cy="260221"/>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 name="Group 23"/>
          <p:cNvGrpSpPr/>
          <p:nvPr/>
        </p:nvGrpSpPr>
        <p:grpSpPr>
          <a:xfrm>
            <a:off x="6898818" y="3715532"/>
            <a:ext cx="1837442" cy="1062644"/>
            <a:chOff x="5420813" y="4456602"/>
            <a:chExt cx="1087437" cy="628895"/>
          </a:xfrm>
        </p:grpSpPr>
        <p:sp>
          <p:nvSpPr>
            <p:cNvPr id="139269" name="Freeform 14"/>
            <p:cNvSpPr>
              <a:spLocks/>
            </p:cNvSpPr>
            <p:nvPr/>
          </p:nvSpPr>
          <p:spPr bwMode="auto">
            <a:xfrm rot="21326996">
              <a:off x="5420813" y="4456602"/>
              <a:ext cx="1087437" cy="488950"/>
            </a:xfrm>
            <a:custGeom>
              <a:avLst/>
              <a:gdLst>
                <a:gd name="T0" fmla="*/ 552 w 685"/>
                <a:gd name="T1" fmla="*/ 300 h 308"/>
                <a:gd name="T2" fmla="*/ 487 w 685"/>
                <a:gd name="T3" fmla="*/ 221 h 308"/>
                <a:gd name="T4" fmla="*/ 420 w 685"/>
                <a:gd name="T5" fmla="*/ 154 h 308"/>
                <a:gd name="T6" fmla="*/ 327 w 685"/>
                <a:gd name="T7" fmla="*/ 101 h 308"/>
                <a:gd name="T8" fmla="*/ 219 w 685"/>
                <a:gd name="T9" fmla="*/ 65 h 308"/>
                <a:gd name="T10" fmla="*/ 123 w 685"/>
                <a:gd name="T11" fmla="*/ 39 h 308"/>
                <a:gd name="T12" fmla="*/ 36 w 685"/>
                <a:gd name="T13" fmla="*/ 17 h 308"/>
                <a:gd name="T14" fmla="*/ 10 w 685"/>
                <a:gd name="T15" fmla="*/ 5 h 308"/>
                <a:gd name="T16" fmla="*/ 99 w 685"/>
                <a:gd name="T17" fmla="*/ 3 h 308"/>
                <a:gd name="T18" fmla="*/ 223 w 685"/>
                <a:gd name="T19" fmla="*/ 22 h 308"/>
                <a:gd name="T20" fmla="*/ 315 w 685"/>
                <a:gd name="T21" fmla="*/ 34 h 308"/>
                <a:gd name="T22" fmla="*/ 408 w 685"/>
                <a:gd name="T23" fmla="*/ 36 h 308"/>
                <a:gd name="T24" fmla="*/ 523 w 685"/>
                <a:gd name="T25" fmla="*/ 27 h 308"/>
                <a:gd name="T26" fmla="*/ 598 w 685"/>
                <a:gd name="T27" fmla="*/ 41 h 308"/>
                <a:gd name="T28" fmla="*/ 675 w 685"/>
                <a:gd name="T29" fmla="*/ 58 h 308"/>
                <a:gd name="T30" fmla="*/ 658 w 685"/>
                <a:gd name="T31" fmla="*/ 68 h 308"/>
                <a:gd name="T32" fmla="*/ 636 w 685"/>
                <a:gd name="T33" fmla="*/ 92 h 308"/>
                <a:gd name="T34" fmla="*/ 612 w 685"/>
                <a:gd name="T35" fmla="*/ 156 h 308"/>
                <a:gd name="T36" fmla="*/ 607 w 685"/>
                <a:gd name="T37" fmla="*/ 188 h 308"/>
                <a:gd name="T38" fmla="*/ 607 w 685"/>
                <a:gd name="T39" fmla="*/ 269 h 308"/>
                <a:gd name="T40" fmla="*/ 552 w 685"/>
                <a:gd name="T41" fmla="*/ 300 h 3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5"/>
                <a:gd name="T64" fmla="*/ 0 h 308"/>
                <a:gd name="T65" fmla="*/ 685 w 685"/>
                <a:gd name="T66" fmla="*/ 308 h 3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5" h="308">
                  <a:moveTo>
                    <a:pt x="552" y="300"/>
                  </a:moveTo>
                  <a:cubicBezTo>
                    <a:pt x="532" y="292"/>
                    <a:pt x="509" y="245"/>
                    <a:pt x="487" y="221"/>
                  </a:cubicBezTo>
                  <a:cubicBezTo>
                    <a:pt x="465" y="197"/>
                    <a:pt x="447" y="174"/>
                    <a:pt x="420" y="154"/>
                  </a:cubicBezTo>
                  <a:cubicBezTo>
                    <a:pt x="393" y="134"/>
                    <a:pt x="360" y="116"/>
                    <a:pt x="327" y="101"/>
                  </a:cubicBezTo>
                  <a:cubicBezTo>
                    <a:pt x="294" y="86"/>
                    <a:pt x="253" y="75"/>
                    <a:pt x="219" y="65"/>
                  </a:cubicBezTo>
                  <a:cubicBezTo>
                    <a:pt x="185" y="55"/>
                    <a:pt x="153" y="47"/>
                    <a:pt x="123" y="39"/>
                  </a:cubicBezTo>
                  <a:cubicBezTo>
                    <a:pt x="93" y="31"/>
                    <a:pt x="55" y="23"/>
                    <a:pt x="36" y="17"/>
                  </a:cubicBezTo>
                  <a:cubicBezTo>
                    <a:pt x="17" y="11"/>
                    <a:pt x="0" y="7"/>
                    <a:pt x="10" y="5"/>
                  </a:cubicBezTo>
                  <a:cubicBezTo>
                    <a:pt x="20" y="3"/>
                    <a:pt x="64" y="0"/>
                    <a:pt x="99" y="3"/>
                  </a:cubicBezTo>
                  <a:cubicBezTo>
                    <a:pt x="134" y="6"/>
                    <a:pt x="187" y="17"/>
                    <a:pt x="223" y="22"/>
                  </a:cubicBezTo>
                  <a:cubicBezTo>
                    <a:pt x="259" y="27"/>
                    <a:pt x="284" y="32"/>
                    <a:pt x="315" y="34"/>
                  </a:cubicBezTo>
                  <a:cubicBezTo>
                    <a:pt x="346" y="36"/>
                    <a:pt x="373" y="37"/>
                    <a:pt x="408" y="36"/>
                  </a:cubicBezTo>
                  <a:cubicBezTo>
                    <a:pt x="443" y="35"/>
                    <a:pt x="491" y="26"/>
                    <a:pt x="523" y="27"/>
                  </a:cubicBezTo>
                  <a:cubicBezTo>
                    <a:pt x="555" y="28"/>
                    <a:pt x="573" y="36"/>
                    <a:pt x="598" y="41"/>
                  </a:cubicBezTo>
                  <a:cubicBezTo>
                    <a:pt x="623" y="46"/>
                    <a:pt x="665" y="54"/>
                    <a:pt x="675" y="58"/>
                  </a:cubicBezTo>
                  <a:cubicBezTo>
                    <a:pt x="685" y="62"/>
                    <a:pt x="665" y="62"/>
                    <a:pt x="658" y="68"/>
                  </a:cubicBezTo>
                  <a:cubicBezTo>
                    <a:pt x="651" y="74"/>
                    <a:pt x="644" y="77"/>
                    <a:pt x="636" y="92"/>
                  </a:cubicBezTo>
                  <a:cubicBezTo>
                    <a:pt x="628" y="107"/>
                    <a:pt x="617" y="140"/>
                    <a:pt x="612" y="156"/>
                  </a:cubicBezTo>
                  <a:cubicBezTo>
                    <a:pt x="607" y="172"/>
                    <a:pt x="608" y="169"/>
                    <a:pt x="607" y="188"/>
                  </a:cubicBezTo>
                  <a:cubicBezTo>
                    <a:pt x="606" y="207"/>
                    <a:pt x="616" y="250"/>
                    <a:pt x="607" y="269"/>
                  </a:cubicBezTo>
                  <a:cubicBezTo>
                    <a:pt x="598" y="288"/>
                    <a:pt x="572" y="308"/>
                    <a:pt x="552" y="300"/>
                  </a:cubicBezTo>
                  <a:close/>
                </a:path>
              </a:pathLst>
            </a:custGeom>
            <a:noFill/>
            <a:ln w="28575" cap="flat" cmpd="sng">
              <a:solidFill>
                <a:srgbClr val="0070C0"/>
              </a:solidFill>
              <a:prstDash val="solid"/>
              <a:round/>
              <a:headEnd type="none" w="sm" len="sm"/>
              <a:tailEnd type="none" w="sm" len="sm"/>
            </a:ln>
          </p:spPr>
          <p:txBody>
            <a:bodyPr/>
            <a:lstStyle/>
            <a:p>
              <a:endParaRPr lang="el-GR"/>
            </a:p>
          </p:txBody>
        </p:sp>
        <p:grpSp>
          <p:nvGrpSpPr>
            <p:cNvPr id="3" name="Group 38"/>
            <p:cNvGrpSpPr>
              <a:grpSpLocks/>
            </p:cNvGrpSpPr>
            <p:nvPr/>
          </p:nvGrpSpPr>
          <p:grpSpPr bwMode="auto">
            <a:xfrm rot="528210">
              <a:off x="6181259" y="4575716"/>
              <a:ext cx="289831" cy="509781"/>
              <a:chOff x="5339" y="2337"/>
              <a:chExt cx="285" cy="445"/>
            </a:xfrm>
            <a:solidFill>
              <a:schemeClr val="bg1"/>
            </a:solidFill>
          </p:grpSpPr>
          <p:sp>
            <p:nvSpPr>
              <p:cNvPr id="32" name="Freeform 36"/>
              <p:cNvSpPr>
                <a:spLocks/>
              </p:cNvSpPr>
              <p:nvPr/>
            </p:nvSpPr>
            <p:spPr bwMode="auto">
              <a:xfrm>
                <a:off x="5442" y="2548"/>
                <a:ext cx="182" cy="234"/>
              </a:xfrm>
              <a:custGeom>
                <a:avLst/>
                <a:gdLst>
                  <a:gd name="T0" fmla="*/ 1 w 182"/>
                  <a:gd name="T1" fmla="*/ 68 h 234"/>
                  <a:gd name="T2" fmla="*/ 0 w 182"/>
                  <a:gd name="T3" fmla="*/ 83 h 234"/>
                  <a:gd name="T4" fmla="*/ 15 w 182"/>
                  <a:gd name="T5" fmla="*/ 104 h 234"/>
                  <a:gd name="T6" fmla="*/ 36 w 182"/>
                  <a:gd name="T7" fmla="*/ 121 h 234"/>
                  <a:gd name="T8" fmla="*/ 60 w 182"/>
                  <a:gd name="T9" fmla="*/ 136 h 234"/>
                  <a:gd name="T10" fmla="*/ 91 w 182"/>
                  <a:gd name="T11" fmla="*/ 158 h 234"/>
                  <a:gd name="T12" fmla="*/ 114 w 182"/>
                  <a:gd name="T13" fmla="*/ 183 h 234"/>
                  <a:gd name="T14" fmla="*/ 121 w 182"/>
                  <a:gd name="T15" fmla="*/ 200 h 234"/>
                  <a:gd name="T16" fmla="*/ 138 w 182"/>
                  <a:gd name="T17" fmla="*/ 215 h 234"/>
                  <a:gd name="T18" fmla="*/ 164 w 182"/>
                  <a:gd name="T19" fmla="*/ 232 h 234"/>
                  <a:gd name="T20" fmla="*/ 173 w 182"/>
                  <a:gd name="T21" fmla="*/ 233 h 234"/>
                  <a:gd name="T22" fmla="*/ 179 w 182"/>
                  <a:gd name="T23" fmla="*/ 228 h 234"/>
                  <a:gd name="T24" fmla="*/ 181 w 182"/>
                  <a:gd name="T25" fmla="*/ 190 h 234"/>
                  <a:gd name="T26" fmla="*/ 177 w 182"/>
                  <a:gd name="T27" fmla="*/ 139 h 234"/>
                  <a:gd name="T28" fmla="*/ 169 w 182"/>
                  <a:gd name="T29" fmla="*/ 91 h 234"/>
                  <a:gd name="T30" fmla="*/ 156 w 182"/>
                  <a:gd name="T31" fmla="*/ 56 h 234"/>
                  <a:gd name="T32" fmla="*/ 142 w 182"/>
                  <a:gd name="T33" fmla="*/ 29 h 234"/>
                  <a:gd name="T34" fmla="*/ 128 w 182"/>
                  <a:gd name="T35" fmla="*/ 13 h 234"/>
                  <a:gd name="T36" fmla="*/ 109 w 182"/>
                  <a:gd name="T37" fmla="*/ 0 h 234"/>
                  <a:gd name="T38" fmla="*/ 101 w 182"/>
                  <a:gd name="T39" fmla="*/ 9 h 234"/>
                  <a:gd name="T40" fmla="*/ 97 w 182"/>
                  <a:gd name="T41" fmla="*/ 26 h 234"/>
                  <a:gd name="T42" fmla="*/ 98 w 182"/>
                  <a:gd name="T43" fmla="*/ 55 h 234"/>
                  <a:gd name="T44" fmla="*/ 92 w 182"/>
                  <a:gd name="T45" fmla="*/ 70 h 234"/>
                  <a:gd name="T46" fmla="*/ 86 w 182"/>
                  <a:gd name="T47" fmla="*/ 77 h 234"/>
                  <a:gd name="T48" fmla="*/ 66 w 182"/>
                  <a:gd name="T49" fmla="*/ 84 h 234"/>
                  <a:gd name="T50" fmla="*/ 44 w 182"/>
                  <a:gd name="T51" fmla="*/ 74 h 234"/>
                  <a:gd name="T52" fmla="*/ 27 w 182"/>
                  <a:gd name="T53" fmla="*/ 68 h 234"/>
                  <a:gd name="T54" fmla="*/ 13 w 182"/>
                  <a:gd name="T55" fmla="*/ 66 h 234"/>
                  <a:gd name="T56" fmla="*/ 1 w 182"/>
                  <a:gd name="T57" fmla="*/ 68 h 2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234"/>
                  <a:gd name="T89" fmla="*/ 182 w 182"/>
                  <a:gd name="T90" fmla="*/ 234 h 2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234">
                    <a:moveTo>
                      <a:pt x="1" y="68"/>
                    </a:moveTo>
                    <a:lnTo>
                      <a:pt x="0" y="83"/>
                    </a:lnTo>
                    <a:lnTo>
                      <a:pt x="15" y="104"/>
                    </a:lnTo>
                    <a:lnTo>
                      <a:pt x="36" y="121"/>
                    </a:lnTo>
                    <a:lnTo>
                      <a:pt x="60" y="136"/>
                    </a:lnTo>
                    <a:lnTo>
                      <a:pt x="91" y="158"/>
                    </a:lnTo>
                    <a:lnTo>
                      <a:pt x="114" y="183"/>
                    </a:lnTo>
                    <a:lnTo>
                      <a:pt x="121" y="200"/>
                    </a:lnTo>
                    <a:lnTo>
                      <a:pt x="138" y="215"/>
                    </a:lnTo>
                    <a:lnTo>
                      <a:pt x="164" y="232"/>
                    </a:lnTo>
                    <a:lnTo>
                      <a:pt x="173" y="233"/>
                    </a:lnTo>
                    <a:lnTo>
                      <a:pt x="179" y="228"/>
                    </a:lnTo>
                    <a:lnTo>
                      <a:pt x="181" y="190"/>
                    </a:lnTo>
                    <a:lnTo>
                      <a:pt x="177" y="139"/>
                    </a:lnTo>
                    <a:lnTo>
                      <a:pt x="169" y="91"/>
                    </a:lnTo>
                    <a:lnTo>
                      <a:pt x="156" y="56"/>
                    </a:lnTo>
                    <a:lnTo>
                      <a:pt x="142" y="29"/>
                    </a:lnTo>
                    <a:lnTo>
                      <a:pt x="128" y="13"/>
                    </a:lnTo>
                    <a:lnTo>
                      <a:pt x="109" y="0"/>
                    </a:lnTo>
                    <a:lnTo>
                      <a:pt x="101" y="9"/>
                    </a:lnTo>
                    <a:lnTo>
                      <a:pt x="97" y="26"/>
                    </a:lnTo>
                    <a:lnTo>
                      <a:pt x="98" y="55"/>
                    </a:lnTo>
                    <a:lnTo>
                      <a:pt x="92" y="70"/>
                    </a:lnTo>
                    <a:lnTo>
                      <a:pt x="86" y="77"/>
                    </a:lnTo>
                    <a:lnTo>
                      <a:pt x="66" y="84"/>
                    </a:lnTo>
                    <a:lnTo>
                      <a:pt x="44" y="74"/>
                    </a:lnTo>
                    <a:lnTo>
                      <a:pt x="27" y="68"/>
                    </a:lnTo>
                    <a:lnTo>
                      <a:pt x="13" y="66"/>
                    </a:lnTo>
                    <a:lnTo>
                      <a:pt x="1" y="68"/>
                    </a:lnTo>
                  </a:path>
                </a:pathLst>
              </a:custGeom>
              <a:grpFill/>
              <a:ln w="25400" cap="rnd" cmpd="sng">
                <a:solidFill>
                  <a:srgbClr val="0070C0"/>
                </a:solidFill>
                <a:prstDash val="solid"/>
                <a:round/>
                <a:headEnd/>
                <a:tailEnd/>
              </a:ln>
            </p:spPr>
            <p:txBody>
              <a:bodyPr/>
              <a:lstStyle/>
              <a:p>
                <a:endParaRPr lang="el-GR"/>
              </a:p>
            </p:txBody>
          </p:sp>
          <p:sp>
            <p:nvSpPr>
              <p:cNvPr id="33" name="Freeform 37"/>
              <p:cNvSpPr>
                <a:spLocks/>
              </p:cNvSpPr>
              <p:nvPr/>
            </p:nvSpPr>
            <p:spPr bwMode="auto">
              <a:xfrm>
                <a:off x="5339" y="2337"/>
                <a:ext cx="213" cy="296"/>
              </a:xfrm>
              <a:custGeom>
                <a:avLst/>
                <a:gdLst>
                  <a:gd name="T0" fmla="*/ 212 w 213"/>
                  <a:gd name="T1" fmla="*/ 211 h 296"/>
                  <a:gd name="T2" fmla="*/ 185 w 213"/>
                  <a:gd name="T3" fmla="*/ 172 h 296"/>
                  <a:gd name="T4" fmla="*/ 147 w 213"/>
                  <a:gd name="T5" fmla="*/ 119 h 296"/>
                  <a:gd name="T6" fmla="*/ 116 w 213"/>
                  <a:gd name="T7" fmla="*/ 83 h 296"/>
                  <a:gd name="T8" fmla="*/ 87 w 213"/>
                  <a:gd name="T9" fmla="*/ 49 h 296"/>
                  <a:gd name="T10" fmla="*/ 45 w 213"/>
                  <a:gd name="T11" fmla="*/ 17 h 296"/>
                  <a:gd name="T12" fmla="*/ 18 w 213"/>
                  <a:gd name="T13" fmla="*/ 0 h 296"/>
                  <a:gd name="T14" fmla="*/ 8 w 213"/>
                  <a:gd name="T15" fmla="*/ 2 h 296"/>
                  <a:gd name="T16" fmla="*/ 0 w 213"/>
                  <a:gd name="T17" fmla="*/ 12 h 296"/>
                  <a:gd name="T18" fmla="*/ 3 w 213"/>
                  <a:gd name="T19" fmla="*/ 57 h 296"/>
                  <a:gd name="T20" fmla="*/ 19 w 213"/>
                  <a:gd name="T21" fmla="*/ 116 h 296"/>
                  <a:gd name="T22" fmla="*/ 37 w 213"/>
                  <a:gd name="T23" fmla="*/ 159 h 296"/>
                  <a:gd name="T24" fmla="*/ 60 w 213"/>
                  <a:gd name="T25" fmla="*/ 206 h 296"/>
                  <a:gd name="T26" fmla="*/ 91 w 213"/>
                  <a:gd name="T27" fmla="*/ 258 h 296"/>
                  <a:gd name="T28" fmla="*/ 104 w 213"/>
                  <a:gd name="T29" fmla="*/ 279 h 296"/>
                  <a:gd name="T30" fmla="*/ 116 w 213"/>
                  <a:gd name="T31" fmla="*/ 277 h 296"/>
                  <a:gd name="T32" fmla="*/ 130 w 213"/>
                  <a:gd name="T33" fmla="*/ 279 h 296"/>
                  <a:gd name="T34" fmla="*/ 147 w 213"/>
                  <a:gd name="T35" fmla="*/ 285 h 296"/>
                  <a:gd name="T36" fmla="*/ 169 w 213"/>
                  <a:gd name="T37" fmla="*/ 295 h 296"/>
                  <a:gd name="T38" fmla="*/ 189 w 213"/>
                  <a:gd name="T39" fmla="*/ 288 h 296"/>
                  <a:gd name="T40" fmla="*/ 195 w 213"/>
                  <a:gd name="T41" fmla="*/ 281 h 296"/>
                  <a:gd name="T42" fmla="*/ 201 w 213"/>
                  <a:gd name="T43" fmla="*/ 266 h 296"/>
                  <a:gd name="T44" fmla="*/ 200 w 213"/>
                  <a:gd name="T45" fmla="*/ 237 h 296"/>
                  <a:gd name="T46" fmla="*/ 204 w 213"/>
                  <a:gd name="T47" fmla="*/ 220 h 296"/>
                  <a:gd name="T48" fmla="*/ 212 w 213"/>
                  <a:gd name="T49" fmla="*/ 211 h 2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3"/>
                  <a:gd name="T76" fmla="*/ 0 h 296"/>
                  <a:gd name="T77" fmla="*/ 213 w 213"/>
                  <a:gd name="T78" fmla="*/ 296 h 2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3" h="296">
                    <a:moveTo>
                      <a:pt x="212" y="211"/>
                    </a:moveTo>
                    <a:lnTo>
                      <a:pt x="185" y="172"/>
                    </a:lnTo>
                    <a:lnTo>
                      <a:pt x="147" y="119"/>
                    </a:lnTo>
                    <a:lnTo>
                      <a:pt x="116" y="83"/>
                    </a:lnTo>
                    <a:lnTo>
                      <a:pt x="87" y="49"/>
                    </a:lnTo>
                    <a:lnTo>
                      <a:pt x="45" y="17"/>
                    </a:lnTo>
                    <a:lnTo>
                      <a:pt x="18" y="0"/>
                    </a:lnTo>
                    <a:lnTo>
                      <a:pt x="8" y="2"/>
                    </a:lnTo>
                    <a:lnTo>
                      <a:pt x="0" y="12"/>
                    </a:lnTo>
                    <a:lnTo>
                      <a:pt x="3" y="57"/>
                    </a:lnTo>
                    <a:lnTo>
                      <a:pt x="19" y="116"/>
                    </a:lnTo>
                    <a:lnTo>
                      <a:pt x="37" y="159"/>
                    </a:lnTo>
                    <a:lnTo>
                      <a:pt x="60" y="206"/>
                    </a:lnTo>
                    <a:lnTo>
                      <a:pt x="91" y="258"/>
                    </a:lnTo>
                    <a:lnTo>
                      <a:pt x="104" y="279"/>
                    </a:lnTo>
                    <a:lnTo>
                      <a:pt x="116" y="277"/>
                    </a:lnTo>
                    <a:lnTo>
                      <a:pt x="130" y="279"/>
                    </a:lnTo>
                    <a:lnTo>
                      <a:pt x="147" y="285"/>
                    </a:lnTo>
                    <a:lnTo>
                      <a:pt x="169" y="295"/>
                    </a:lnTo>
                    <a:lnTo>
                      <a:pt x="189" y="288"/>
                    </a:lnTo>
                    <a:lnTo>
                      <a:pt x="195" y="281"/>
                    </a:lnTo>
                    <a:lnTo>
                      <a:pt x="201" y="266"/>
                    </a:lnTo>
                    <a:lnTo>
                      <a:pt x="200" y="237"/>
                    </a:lnTo>
                    <a:lnTo>
                      <a:pt x="204" y="220"/>
                    </a:lnTo>
                    <a:lnTo>
                      <a:pt x="212" y="211"/>
                    </a:lnTo>
                  </a:path>
                </a:pathLst>
              </a:custGeom>
              <a:grpFill/>
              <a:ln w="25400" cap="rnd" cmpd="sng">
                <a:solidFill>
                  <a:srgbClr val="0070C0"/>
                </a:solidFill>
                <a:prstDash val="solid"/>
                <a:round/>
                <a:headEnd/>
                <a:tailEnd/>
              </a:ln>
            </p:spPr>
            <p:txBody>
              <a:bodyPr/>
              <a:lstStyle/>
              <a:p>
                <a:endParaRPr lang="el-GR"/>
              </a:p>
            </p:txBody>
          </p:sp>
        </p:grpSp>
        <p:grpSp>
          <p:nvGrpSpPr>
            <p:cNvPr id="4" name="Group 45"/>
            <p:cNvGrpSpPr>
              <a:grpSpLocks/>
            </p:cNvGrpSpPr>
            <p:nvPr/>
          </p:nvGrpSpPr>
          <p:grpSpPr bwMode="auto">
            <a:xfrm rot="21115886">
              <a:off x="5557646" y="4472521"/>
              <a:ext cx="285666" cy="555161"/>
              <a:chOff x="4734" y="2133"/>
              <a:chExt cx="298" cy="515"/>
            </a:xfrm>
          </p:grpSpPr>
          <p:sp>
            <p:nvSpPr>
              <p:cNvPr id="38" name="Freeform 42"/>
              <p:cNvSpPr>
                <a:spLocks/>
              </p:cNvSpPr>
              <p:nvPr/>
            </p:nvSpPr>
            <p:spPr bwMode="auto">
              <a:xfrm>
                <a:off x="4734" y="2455"/>
                <a:ext cx="250" cy="193"/>
              </a:xfrm>
              <a:custGeom>
                <a:avLst/>
                <a:gdLst>
                  <a:gd name="T0" fmla="*/ 57 w 250"/>
                  <a:gd name="T1" fmla="*/ 0 h 193"/>
                  <a:gd name="T2" fmla="*/ 23 w 250"/>
                  <a:gd name="T3" fmla="*/ 52 h 193"/>
                  <a:gd name="T4" fmla="*/ 9 w 250"/>
                  <a:gd name="T5" fmla="*/ 70 h 193"/>
                  <a:gd name="T6" fmla="*/ 0 w 250"/>
                  <a:gd name="T7" fmla="*/ 90 h 193"/>
                  <a:gd name="T8" fmla="*/ 0 w 250"/>
                  <a:gd name="T9" fmla="*/ 120 h 193"/>
                  <a:gd name="T10" fmla="*/ 14 w 250"/>
                  <a:gd name="T11" fmla="*/ 122 h 193"/>
                  <a:gd name="T12" fmla="*/ 12 w 250"/>
                  <a:gd name="T13" fmla="*/ 101 h 193"/>
                  <a:gd name="T14" fmla="*/ 14 w 250"/>
                  <a:gd name="T15" fmla="*/ 122 h 193"/>
                  <a:gd name="T16" fmla="*/ 25 w 250"/>
                  <a:gd name="T17" fmla="*/ 140 h 193"/>
                  <a:gd name="T18" fmla="*/ 46 w 250"/>
                  <a:gd name="T19" fmla="*/ 160 h 193"/>
                  <a:gd name="T20" fmla="*/ 61 w 250"/>
                  <a:gd name="T21" fmla="*/ 165 h 193"/>
                  <a:gd name="T22" fmla="*/ 93 w 250"/>
                  <a:gd name="T23" fmla="*/ 151 h 193"/>
                  <a:gd name="T24" fmla="*/ 114 w 250"/>
                  <a:gd name="T25" fmla="*/ 149 h 193"/>
                  <a:gd name="T26" fmla="*/ 111 w 250"/>
                  <a:gd name="T27" fmla="*/ 131 h 193"/>
                  <a:gd name="T28" fmla="*/ 116 w 250"/>
                  <a:gd name="T29" fmla="*/ 104 h 193"/>
                  <a:gd name="T30" fmla="*/ 111 w 250"/>
                  <a:gd name="T31" fmla="*/ 131 h 193"/>
                  <a:gd name="T32" fmla="*/ 114 w 250"/>
                  <a:gd name="T33" fmla="*/ 149 h 193"/>
                  <a:gd name="T34" fmla="*/ 145 w 250"/>
                  <a:gd name="T35" fmla="*/ 183 h 193"/>
                  <a:gd name="T36" fmla="*/ 154 w 250"/>
                  <a:gd name="T37" fmla="*/ 192 h 193"/>
                  <a:gd name="T38" fmla="*/ 163 w 250"/>
                  <a:gd name="T39" fmla="*/ 192 h 193"/>
                  <a:gd name="T40" fmla="*/ 218 w 250"/>
                  <a:gd name="T41" fmla="*/ 181 h 193"/>
                  <a:gd name="T42" fmla="*/ 236 w 250"/>
                  <a:gd name="T43" fmla="*/ 169 h 193"/>
                  <a:gd name="T44" fmla="*/ 245 w 250"/>
                  <a:gd name="T45" fmla="*/ 156 h 193"/>
                  <a:gd name="T46" fmla="*/ 249 w 250"/>
                  <a:gd name="T47" fmla="*/ 140 h 193"/>
                  <a:gd name="T48" fmla="*/ 245 w 250"/>
                  <a:gd name="T49" fmla="*/ 86 h 193"/>
                  <a:gd name="T50" fmla="*/ 245 w 250"/>
                  <a:gd name="T51" fmla="*/ 65 h 193"/>
                  <a:gd name="T52" fmla="*/ 247 w 250"/>
                  <a:gd name="T53" fmla="*/ 36 h 193"/>
                  <a:gd name="T54" fmla="*/ 213 w 250"/>
                  <a:gd name="T55" fmla="*/ 27 h 193"/>
                  <a:gd name="T56" fmla="*/ 193 w 250"/>
                  <a:gd name="T57" fmla="*/ 22 h 193"/>
                  <a:gd name="T58" fmla="*/ 154 w 250"/>
                  <a:gd name="T59" fmla="*/ 18 h 193"/>
                  <a:gd name="T60" fmla="*/ 82 w 250"/>
                  <a:gd name="T61" fmla="*/ 0 h 193"/>
                  <a:gd name="T62" fmla="*/ 57 w 250"/>
                  <a:gd name="T63" fmla="*/ 0 h 1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0"/>
                  <a:gd name="T97" fmla="*/ 0 h 193"/>
                  <a:gd name="T98" fmla="*/ 250 w 250"/>
                  <a:gd name="T99" fmla="*/ 193 h 19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0" h="193">
                    <a:moveTo>
                      <a:pt x="57" y="0"/>
                    </a:moveTo>
                    <a:lnTo>
                      <a:pt x="23" y="52"/>
                    </a:lnTo>
                    <a:lnTo>
                      <a:pt x="9" y="70"/>
                    </a:lnTo>
                    <a:lnTo>
                      <a:pt x="0" y="90"/>
                    </a:lnTo>
                    <a:lnTo>
                      <a:pt x="0" y="120"/>
                    </a:lnTo>
                    <a:lnTo>
                      <a:pt x="14" y="122"/>
                    </a:lnTo>
                    <a:lnTo>
                      <a:pt x="12" y="101"/>
                    </a:lnTo>
                    <a:lnTo>
                      <a:pt x="14" y="122"/>
                    </a:lnTo>
                    <a:lnTo>
                      <a:pt x="25" y="140"/>
                    </a:lnTo>
                    <a:lnTo>
                      <a:pt x="46" y="160"/>
                    </a:lnTo>
                    <a:lnTo>
                      <a:pt x="61" y="165"/>
                    </a:lnTo>
                    <a:lnTo>
                      <a:pt x="93" y="151"/>
                    </a:lnTo>
                    <a:lnTo>
                      <a:pt x="114" y="149"/>
                    </a:lnTo>
                    <a:lnTo>
                      <a:pt x="111" y="131"/>
                    </a:lnTo>
                    <a:lnTo>
                      <a:pt x="116" y="104"/>
                    </a:lnTo>
                    <a:lnTo>
                      <a:pt x="111" y="131"/>
                    </a:lnTo>
                    <a:lnTo>
                      <a:pt x="114" y="149"/>
                    </a:lnTo>
                    <a:lnTo>
                      <a:pt x="145" y="183"/>
                    </a:lnTo>
                    <a:lnTo>
                      <a:pt x="154" y="192"/>
                    </a:lnTo>
                    <a:lnTo>
                      <a:pt x="163" y="192"/>
                    </a:lnTo>
                    <a:lnTo>
                      <a:pt x="218" y="181"/>
                    </a:lnTo>
                    <a:lnTo>
                      <a:pt x="236" y="169"/>
                    </a:lnTo>
                    <a:lnTo>
                      <a:pt x="245" y="156"/>
                    </a:lnTo>
                    <a:lnTo>
                      <a:pt x="249" y="140"/>
                    </a:lnTo>
                    <a:lnTo>
                      <a:pt x="245" y="86"/>
                    </a:lnTo>
                    <a:lnTo>
                      <a:pt x="245" y="65"/>
                    </a:lnTo>
                    <a:lnTo>
                      <a:pt x="247" y="36"/>
                    </a:lnTo>
                    <a:lnTo>
                      <a:pt x="213" y="27"/>
                    </a:lnTo>
                    <a:lnTo>
                      <a:pt x="193" y="22"/>
                    </a:lnTo>
                    <a:lnTo>
                      <a:pt x="154" y="18"/>
                    </a:lnTo>
                    <a:lnTo>
                      <a:pt x="82" y="0"/>
                    </a:lnTo>
                    <a:lnTo>
                      <a:pt x="57" y="0"/>
                    </a:lnTo>
                  </a:path>
                </a:pathLst>
              </a:custGeom>
              <a:noFill/>
              <a:ln w="25400" cap="rnd" cmpd="sng">
                <a:solidFill>
                  <a:srgbClr val="0070C0"/>
                </a:solidFill>
                <a:prstDash val="solid"/>
                <a:round/>
                <a:headEnd/>
                <a:tailEnd/>
              </a:ln>
            </p:spPr>
            <p:txBody>
              <a:bodyPr/>
              <a:lstStyle/>
              <a:p>
                <a:endParaRPr lang="el-GR"/>
              </a:p>
            </p:txBody>
          </p:sp>
          <p:sp>
            <p:nvSpPr>
              <p:cNvPr id="39" name="Freeform 43"/>
              <p:cNvSpPr>
                <a:spLocks/>
              </p:cNvSpPr>
              <p:nvPr/>
            </p:nvSpPr>
            <p:spPr bwMode="auto">
              <a:xfrm>
                <a:off x="4791" y="2153"/>
                <a:ext cx="241" cy="339"/>
              </a:xfrm>
              <a:custGeom>
                <a:avLst/>
                <a:gdLst>
                  <a:gd name="T0" fmla="*/ 190 w 241"/>
                  <a:gd name="T1" fmla="*/ 338 h 339"/>
                  <a:gd name="T2" fmla="*/ 197 w 241"/>
                  <a:gd name="T3" fmla="*/ 286 h 339"/>
                  <a:gd name="T4" fmla="*/ 211 w 241"/>
                  <a:gd name="T5" fmla="*/ 234 h 339"/>
                  <a:gd name="T6" fmla="*/ 233 w 241"/>
                  <a:gd name="T7" fmla="*/ 163 h 339"/>
                  <a:gd name="T8" fmla="*/ 240 w 241"/>
                  <a:gd name="T9" fmla="*/ 136 h 339"/>
                  <a:gd name="T10" fmla="*/ 238 w 241"/>
                  <a:gd name="T11" fmla="*/ 114 h 339"/>
                  <a:gd name="T12" fmla="*/ 224 w 241"/>
                  <a:gd name="T13" fmla="*/ 73 h 339"/>
                  <a:gd name="T14" fmla="*/ 211 w 241"/>
                  <a:gd name="T15" fmla="*/ 43 h 339"/>
                  <a:gd name="T16" fmla="*/ 192 w 241"/>
                  <a:gd name="T17" fmla="*/ 32 h 339"/>
                  <a:gd name="T18" fmla="*/ 186 w 241"/>
                  <a:gd name="T19" fmla="*/ 34 h 339"/>
                  <a:gd name="T20" fmla="*/ 177 w 241"/>
                  <a:gd name="T21" fmla="*/ 48 h 339"/>
                  <a:gd name="T22" fmla="*/ 177 w 241"/>
                  <a:gd name="T23" fmla="*/ 71 h 339"/>
                  <a:gd name="T24" fmla="*/ 181 w 241"/>
                  <a:gd name="T25" fmla="*/ 105 h 339"/>
                  <a:gd name="T26" fmla="*/ 167 w 241"/>
                  <a:gd name="T27" fmla="*/ 141 h 339"/>
                  <a:gd name="T28" fmla="*/ 143 w 241"/>
                  <a:gd name="T29" fmla="*/ 170 h 339"/>
                  <a:gd name="T30" fmla="*/ 138 w 241"/>
                  <a:gd name="T31" fmla="*/ 172 h 339"/>
                  <a:gd name="T32" fmla="*/ 129 w 241"/>
                  <a:gd name="T33" fmla="*/ 182 h 339"/>
                  <a:gd name="T34" fmla="*/ 115 w 241"/>
                  <a:gd name="T35" fmla="*/ 168 h 339"/>
                  <a:gd name="T36" fmla="*/ 109 w 241"/>
                  <a:gd name="T37" fmla="*/ 118 h 339"/>
                  <a:gd name="T38" fmla="*/ 106 w 241"/>
                  <a:gd name="T39" fmla="*/ 71 h 339"/>
                  <a:gd name="T40" fmla="*/ 109 w 241"/>
                  <a:gd name="T41" fmla="*/ 39 h 339"/>
                  <a:gd name="T42" fmla="*/ 111 w 241"/>
                  <a:gd name="T43" fmla="*/ 12 h 339"/>
                  <a:gd name="T44" fmla="*/ 100 w 241"/>
                  <a:gd name="T45" fmla="*/ 0 h 339"/>
                  <a:gd name="T46" fmla="*/ 90 w 241"/>
                  <a:gd name="T47" fmla="*/ 7 h 339"/>
                  <a:gd name="T48" fmla="*/ 66 w 241"/>
                  <a:gd name="T49" fmla="*/ 34 h 339"/>
                  <a:gd name="T50" fmla="*/ 50 w 241"/>
                  <a:gd name="T51" fmla="*/ 71 h 339"/>
                  <a:gd name="T52" fmla="*/ 47 w 241"/>
                  <a:gd name="T53" fmla="*/ 102 h 339"/>
                  <a:gd name="T54" fmla="*/ 41 w 241"/>
                  <a:gd name="T55" fmla="*/ 166 h 339"/>
                  <a:gd name="T56" fmla="*/ 38 w 241"/>
                  <a:gd name="T57" fmla="*/ 216 h 339"/>
                  <a:gd name="T58" fmla="*/ 32 w 241"/>
                  <a:gd name="T59" fmla="*/ 243 h 339"/>
                  <a:gd name="T60" fmla="*/ 0 w 241"/>
                  <a:gd name="T61" fmla="*/ 302 h 339"/>
                  <a:gd name="T62" fmla="*/ 25 w 241"/>
                  <a:gd name="T63" fmla="*/ 302 h 339"/>
                  <a:gd name="T64" fmla="*/ 97 w 241"/>
                  <a:gd name="T65" fmla="*/ 320 h 339"/>
                  <a:gd name="T66" fmla="*/ 136 w 241"/>
                  <a:gd name="T67" fmla="*/ 324 h 339"/>
                  <a:gd name="T68" fmla="*/ 156 w 241"/>
                  <a:gd name="T69" fmla="*/ 329 h 339"/>
                  <a:gd name="T70" fmla="*/ 190 w 241"/>
                  <a:gd name="T71" fmla="*/ 338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1"/>
                  <a:gd name="T109" fmla="*/ 0 h 339"/>
                  <a:gd name="T110" fmla="*/ 241 w 241"/>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1" h="339">
                    <a:moveTo>
                      <a:pt x="190" y="338"/>
                    </a:moveTo>
                    <a:lnTo>
                      <a:pt x="197" y="286"/>
                    </a:lnTo>
                    <a:lnTo>
                      <a:pt x="211" y="234"/>
                    </a:lnTo>
                    <a:lnTo>
                      <a:pt x="233" y="163"/>
                    </a:lnTo>
                    <a:lnTo>
                      <a:pt x="240" y="136"/>
                    </a:lnTo>
                    <a:lnTo>
                      <a:pt x="238" y="114"/>
                    </a:lnTo>
                    <a:lnTo>
                      <a:pt x="224" y="73"/>
                    </a:lnTo>
                    <a:lnTo>
                      <a:pt x="211" y="43"/>
                    </a:lnTo>
                    <a:lnTo>
                      <a:pt x="192" y="32"/>
                    </a:lnTo>
                    <a:lnTo>
                      <a:pt x="186" y="34"/>
                    </a:lnTo>
                    <a:lnTo>
                      <a:pt x="177" y="48"/>
                    </a:lnTo>
                    <a:lnTo>
                      <a:pt x="177" y="71"/>
                    </a:lnTo>
                    <a:lnTo>
                      <a:pt x="181" y="105"/>
                    </a:lnTo>
                    <a:lnTo>
                      <a:pt x="167" y="141"/>
                    </a:lnTo>
                    <a:lnTo>
                      <a:pt x="143" y="170"/>
                    </a:lnTo>
                    <a:lnTo>
                      <a:pt x="138" y="172"/>
                    </a:lnTo>
                    <a:lnTo>
                      <a:pt x="129" y="182"/>
                    </a:lnTo>
                    <a:lnTo>
                      <a:pt x="115" y="168"/>
                    </a:lnTo>
                    <a:lnTo>
                      <a:pt x="109" y="118"/>
                    </a:lnTo>
                    <a:lnTo>
                      <a:pt x="106" y="71"/>
                    </a:lnTo>
                    <a:lnTo>
                      <a:pt x="109" y="39"/>
                    </a:lnTo>
                    <a:lnTo>
                      <a:pt x="111" y="12"/>
                    </a:lnTo>
                    <a:lnTo>
                      <a:pt x="100" y="0"/>
                    </a:lnTo>
                    <a:lnTo>
                      <a:pt x="90" y="7"/>
                    </a:lnTo>
                    <a:lnTo>
                      <a:pt x="66" y="34"/>
                    </a:lnTo>
                    <a:lnTo>
                      <a:pt x="50" y="71"/>
                    </a:lnTo>
                    <a:lnTo>
                      <a:pt x="47" y="102"/>
                    </a:lnTo>
                    <a:lnTo>
                      <a:pt x="41" y="166"/>
                    </a:lnTo>
                    <a:lnTo>
                      <a:pt x="38" y="216"/>
                    </a:lnTo>
                    <a:lnTo>
                      <a:pt x="32" y="243"/>
                    </a:lnTo>
                    <a:lnTo>
                      <a:pt x="0" y="302"/>
                    </a:lnTo>
                    <a:lnTo>
                      <a:pt x="25" y="302"/>
                    </a:lnTo>
                    <a:lnTo>
                      <a:pt x="97" y="320"/>
                    </a:lnTo>
                    <a:lnTo>
                      <a:pt x="136" y="324"/>
                    </a:lnTo>
                    <a:lnTo>
                      <a:pt x="156" y="329"/>
                    </a:lnTo>
                    <a:lnTo>
                      <a:pt x="190" y="338"/>
                    </a:lnTo>
                  </a:path>
                </a:pathLst>
              </a:custGeom>
              <a:noFill/>
              <a:ln w="25400" cap="rnd" cmpd="sng">
                <a:solidFill>
                  <a:srgbClr val="0070C0"/>
                </a:solidFill>
                <a:prstDash val="solid"/>
                <a:round/>
                <a:headEnd/>
                <a:tailEnd/>
              </a:ln>
            </p:spPr>
            <p:txBody>
              <a:bodyPr/>
              <a:lstStyle/>
              <a:p>
                <a:endParaRPr lang="el-GR"/>
              </a:p>
            </p:txBody>
          </p:sp>
          <p:sp>
            <p:nvSpPr>
              <p:cNvPr id="40" name="Freeform 44"/>
              <p:cNvSpPr>
                <a:spLocks/>
              </p:cNvSpPr>
              <p:nvPr/>
            </p:nvSpPr>
            <p:spPr bwMode="auto">
              <a:xfrm>
                <a:off x="4897" y="2133"/>
                <a:ext cx="76" cy="203"/>
              </a:xfrm>
              <a:custGeom>
                <a:avLst/>
                <a:gdLst>
                  <a:gd name="T0" fmla="*/ 71 w 76"/>
                  <a:gd name="T1" fmla="*/ 68 h 203"/>
                  <a:gd name="T2" fmla="*/ 71 w 76"/>
                  <a:gd name="T3" fmla="*/ 91 h 203"/>
                  <a:gd name="T4" fmla="*/ 75 w 76"/>
                  <a:gd name="T5" fmla="*/ 125 h 203"/>
                  <a:gd name="T6" fmla="*/ 61 w 76"/>
                  <a:gd name="T7" fmla="*/ 161 h 203"/>
                  <a:gd name="T8" fmla="*/ 37 w 76"/>
                  <a:gd name="T9" fmla="*/ 190 h 203"/>
                  <a:gd name="T10" fmla="*/ 32 w 76"/>
                  <a:gd name="T11" fmla="*/ 192 h 203"/>
                  <a:gd name="T12" fmla="*/ 23 w 76"/>
                  <a:gd name="T13" fmla="*/ 202 h 203"/>
                  <a:gd name="T14" fmla="*/ 9 w 76"/>
                  <a:gd name="T15" fmla="*/ 188 h 203"/>
                  <a:gd name="T16" fmla="*/ 3 w 76"/>
                  <a:gd name="T17" fmla="*/ 138 h 203"/>
                  <a:gd name="T18" fmla="*/ 0 w 76"/>
                  <a:gd name="T19" fmla="*/ 91 h 203"/>
                  <a:gd name="T20" fmla="*/ 3 w 76"/>
                  <a:gd name="T21" fmla="*/ 59 h 203"/>
                  <a:gd name="T22" fmla="*/ 12 w 76"/>
                  <a:gd name="T23" fmla="*/ 41 h 203"/>
                  <a:gd name="T24" fmla="*/ 28 w 76"/>
                  <a:gd name="T25" fmla="*/ 9 h 203"/>
                  <a:gd name="T26" fmla="*/ 43 w 76"/>
                  <a:gd name="T27" fmla="*/ 0 h 203"/>
                  <a:gd name="T28" fmla="*/ 52 w 76"/>
                  <a:gd name="T29" fmla="*/ 11 h 203"/>
                  <a:gd name="T30" fmla="*/ 57 w 76"/>
                  <a:gd name="T31" fmla="*/ 29 h 203"/>
                  <a:gd name="T32" fmla="*/ 71 w 76"/>
                  <a:gd name="T33" fmla="*/ 68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203"/>
                  <a:gd name="T53" fmla="*/ 76 w 76"/>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203">
                    <a:moveTo>
                      <a:pt x="71" y="68"/>
                    </a:moveTo>
                    <a:lnTo>
                      <a:pt x="71" y="91"/>
                    </a:lnTo>
                    <a:lnTo>
                      <a:pt x="75" y="125"/>
                    </a:lnTo>
                    <a:lnTo>
                      <a:pt x="61" y="161"/>
                    </a:lnTo>
                    <a:lnTo>
                      <a:pt x="37" y="190"/>
                    </a:lnTo>
                    <a:lnTo>
                      <a:pt x="32" y="192"/>
                    </a:lnTo>
                    <a:lnTo>
                      <a:pt x="23" y="202"/>
                    </a:lnTo>
                    <a:lnTo>
                      <a:pt x="9" y="188"/>
                    </a:lnTo>
                    <a:lnTo>
                      <a:pt x="3" y="138"/>
                    </a:lnTo>
                    <a:lnTo>
                      <a:pt x="0" y="91"/>
                    </a:lnTo>
                    <a:lnTo>
                      <a:pt x="3" y="59"/>
                    </a:lnTo>
                    <a:lnTo>
                      <a:pt x="12" y="41"/>
                    </a:lnTo>
                    <a:lnTo>
                      <a:pt x="28" y="9"/>
                    </a:lnTo>
                    <a:lnTo>
                      <a:pt x="43" y="0"/>
                    </a:lnTo>
                    <a:lnTo>
                      <a:pt x="52" y="11"/>
                    </a:lnTo>
                    <a:lnTo>
                      <a:pt x="57" y="29"/>
                    </a:lnTo>
                    <a:lnTo>
                      <a:pt x="71" y="68"/>
                    </a:lnTo>
                  </a:path>
                </a:pathLst>
              </a:custGeom>
              <a:noFill/>
              <a:ln w="25400" cap="rnd" cmpd="sng">
                <a:solidFill>
                  <a:srgbClr val="0070C0"/>
                </a:solidFill>
                <a:prstDash val="solid"/>
                <a:round/>
                <a:headEnd/>
                <a:tailEnd/>
              </a:ln>
            </p:spPr>
            <p:txBody>
              <a:bodyPr/>
              <a:lstStyle/>
              <a:p>
                <a:endParaRPr lang="el-GR"/>
              </a:p>
            </p:txBody>
          </p:sp>
        </p:grpSp>
      </p:grpSp>
      <p:grpSp>
        <p:nvGrpSpPr>
          <p:cNvPr id="5" name="Group 26"/>
          <p:cNvGrpSpPr/>
          <p:nvPr/>
        </p:nvGrpSpPr>
        <p:grpSpPr>
          <a:xfrm>
            <a:off x="5009215" y="3038643"/>
            <a:ext cx="3463839" cy="3205489"/>
            <a:chOff x="4302505" y="4056004"/>
            <a:chExt cx="2049973" cy="1897076"/>
          </a:xfrm>
        </p:grpSpPr>
        <p:sp>
          <p:nvSpPr>
            <p:cNvPr id="139268" name="Freeform 13"/>
            <p:cNvSpPr>
              <a:spLocks/>
            </p:cNvSpPr>
            <p:nvPr/>
          </p:nvSpPr>
          <p:spPr bwMode="auto">
            <a:xfrm rot="21326996">
              <a:off x="4302505" y="4056004"/>
              <a:ext cx="1976241" cy="1897076"/>
            </a:xfrm>
            <a:custGeom>
              <a:avLst/>
              <a:gdLst>
                <a:gd name="T0" fmla="*/ 132 w 1182"/>
                <a:gd name="T1" fmla="*/ 88 h 1167"/>
                <a:gd name="T2" fmla="*/ 117 w 1182"/>
                <a:gd name="T3" fmla="*/ 49 h 1167"/>
                <a:gd name="T4" fmla="*/ 83 w 1182"/>
                <a:gd name="T5" fmla="*/ 6 h 1167"/>
                <a:gd name="T6" fmla="*/ 21 w 1182"/>
                <a:gd name="T7" fmla="*/ 15 h 1167"/>
                <a:gd name="T8" fmla="*/ 2 w 1182"/>
                <a:gd name="T9" fmla="*/ 78 h 1167"/>
                <a:gd name="T10" fmla="*/ 10 w 1182"/>
                <a:gd name="T11" fmla="*/ 133 h 1167"/>
                <a:gd name="T12" fmla="*/ 42 w 1182"/>
                <a:gd name="T13" fmla="*/ 229 h 1167"/>
                <a:gd name="T14" fmla="*/ 57 w 1182"/>
                <a:gd name="T15" fmla="*/ 356 h 1167"/>
                <a:gd name="T16" fmla="*/ 81 w 1182"/>
                <a:gd name="T17" fmla="*/ 488 h 1167"/>
                <a:gd name="T18" fmla="*/ 112 w 1182"/>
                <a:gd name="T19" fmla="*/ 637 h 1167"/>
                <a:gd name="T20" fmla="*/ 162 w 1182"/>
                <a:gd name="T21" fmla="*/ 747 h 1167"/>
                <a:gd name="T22" fmla="*/ 275 w 1182"/>
                <a:gd name="T23" fmla="*/ 824 h 1167"/>
                <a:gd name="T24" fmla="*/ 419 w 1182"/>
                <a:gd name="T25" fmla="*/ 898 h 1167"/>
                <a:gd name="T26" fmla="*/ 567 w 1182"/>
                <a:gd name="T27" fmla="*/ 978 h 1167"/>
                <a:gd name="T28" fmla="*/ 717 w 1182"/>
                <a:gd name="T29" fmla="*/ 1052 h 1167"/>
                <a:gd name="T30" fmla="*/ 855 w 1182"/>
                <a:gd name="T31" fmla="*/ 1125 h 1167"/>
                <a:gd name="T32" fmla="*/ 962 w 1182"/>
                <a:gd name="T33" fmla="*/ 1160 h 1167"/>
                <a:gd name="T34" fmla="*/ 1050 w 1182"/>
                <a:gd name="T35" fmla="*/ 1155 h 1167"/>
                <a:gd name="T36" fmla="*/ 1077 w 1182"/>
                <a:gd name="T37" fmla="*/ 1088 h 1167"/>
                <a:gd name="T38" fmla="*/ 1092 w 1182"/>
                <a:gd name="T39" fmla="*/ 1003 h 1167"/>
                <a:gd name="T40" fmla="*/ 1115 w 1182"/>
                <a:gd name="T41" fmla="*/ 918 h 1167"/>
                <a:gd name="T42" fmla="*/ 1144 w 1182"/>
                <a:gd name="T43" fmla="*/ 855 h 1167"/>
                <a:gd name="T44" fmla="*/ 1182 w 1182"/>
                <a:gd name="T45" fmla="*/ 792 h 11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82"/>
                <a:gd name="T70" fmla="*/ 0 h 1167"/>
                <a:gd name="T71" fmla="*/ 1182 w 1182"/>
                <a:gd name="T72" fmla="*/ 1167 h 1167"/>
                <a:gd name="connsiteX0" fmla="*/ 1117 w 10000"/>
                <a:gd name="connsiteY0" fmla="*/ 906 h 10152"/>
                <a:gd name="connsiteX1" fmla="*/ 990 w 10000"/>
                <a:gd name="connsiteY1" fmla="*/ 572 h 10152"/>
                <a:gd name="connsiteX2" fmla="*/ 702 w 10000"/>
                <a:gd name="connsiteY2" fmla="*/ 203 h 10152"/>
                <a:gd name="connsiteX3" fmla="*/ 212 w 10000"/>
                <a:gd name="connsiteY3" fmla="*/ 103 h 10152"/>
                <a:gd name="connsiteX4" fmla="*/ 17 w 10000"/>
                <a:gd name="connsiteY4" fmla="*/ 820 h 10152"/>
                <a:gd name="connsiteX5" fmla="*/ 85 w 10000"/>
                <a:gd name="connsiteY5" fmla="*/ 1292 h 10152"/>
                <a:gd name="connsiteX6" fmla="*/ 355 w 10000"/>
                <a:gd name="connsiteY6" fmla="*/ 2114 h 10152"/>
                <a:gd name="connsiteX7" fmla="*/ 482 w 10000"/>
                <a:gd name="connsiteY7" fmla="*/ 3203 h 10152"/>
                <a:gd name="connsiteX8" fmla="*/ 685 w 10000"/>
                <a:gd name="connsiteY8" fmla="*/ 4334 h 10152"/>
                <a:gd name="connsiteX9" fmla="*/ 948 w 10000"/>
                <a:gd name="connsiteY9" fmla="*/ 5610 h 10152"/>
                <a:gd name="connsiteX10" fmla="*/ 1371 w 10000"/>
                <a:gd name="connsiteY10" fmla="*/ 6553 h 10152"/>
                <a:gd name="connsiteX11" fmla="*/ 2327 w 10000"/>
                <a:gd name="connsiteY11" fmla="*/ 7213 h 10152"/>
                <a:gd name="connsiteX12" fmla="*/ 3545 w 10000"/>
                <a:gd name="connsiteY12" fmla="*/ 7847 h 10152"/>
                <a:gd name="connsiteX13" fmla="*/ 4797 w 10000"/>
                <a:gd name="connsiteY13" fmla="*/ 8532 h 10152"/>
                <a:gd name="connsiteX14" fmla="*/ 6066 w 10000"/>
                <a:gd name="connsiteY14" fmla="*/ 9167 h 10152"/>
                <a:gd name="connsiteX15" fmla="*/ 7234 w 10000"/>
                <a:gd name="connsiteY15" fmla="*/ 9792 h 10152"/>
                <a:gd name="connsiteX16" fmla="*/ 8139 w 10000"/>
                <a:gd name="connsiteY16" fmla="*/ 10092 h 10152"/>
                <a:gd name="connsiteX17" fmla="*/ 8883 w 10000"/>
                <a:gd name="connsiteY17" fmla="*/ 10049 h 10152"/>
                <a:gd name="connsiteX18" fmla="*/ 9112 w 10000"/>
                <a:gd name="connsiteY18" fmla="*/ 9475 h 10152"/>
                <a:gd name="connsiteX19" fmla="*/ 9239 w 10000"/>
                <a:gd name="connsiteY19" fmla="*/ 8747 h 10152"/>
                <a:gd name="connsiteX20" fmla="*/ 9433 w 10000"/>
                <a:gd name="connsiteY20" fmla="*/ 8018 h 10152"/>
                <a:gd name="connsiteX21" fmla="*/ 9679 w 10000"/>
                <a:gd name="connsiteY21" fmla="*/ 7478 h 10152"/>
                <a:gd name="connsiteX22" fmla="*/ 10000 w 10000"/>
                <a:gd name="connsiteY22" fmla="*/ 6939 h 10152"/>
                <a:gd name="connsiteX0" fmla="*/ 1117 w 10000"/>
                <a:gd name="connsiteY0" fmla="*/ 933 h 10179"/>
                <a:gd name="connsiteX1" fmla="*/ 990 w 10000"/>
                <a:gd name="connsiteY1" fmla="*/ 599 h 10179"/>
                <a:gd name="connsiteX2" fmla="*/ 813 w 10000"/>
                <a:gd name="connsiteY2" fmla="*/ 78 h 10179"/>
                <a:gd name="connsiteX3" fmla="*/ 212 w 10000"/>
                <a:gd name="connsiteY3" fmla="*/ 130 h 10179"/>
                <a:gd name="connsiteX4" fmla="*/ 17 w 10000"/>
                <a:gd name="connsiteY4" fmla="*/ 847 h 10179"/>
                <a:gd name="connsiteX5" fmla="*/ 85 w 10000"/>
                <a:gd name="connsiteY5" fmla="*/ 1319 h 10179"/>
                <a:gd name="connsiteX6" fmla="*/ 355 w 10000"/>
                <a:gd name="connsiteY6" fmla="*/ 2141 h 10179"/>
                <a:gd name="connsiteX7" fmla="*/ 482 w 10000"/>
                <a:gd name="connsiteY7" fmla="*/ 3230 h 10179"/>
                <a:gd name="connsiteX8" fmla="*/ 685 w 10000"/>
                <a:gd name="connsiteY8" fmla="*/ 4361 h 10179"/>
                <a:gd name="connsiteX9" fmla="*/ 948 w 10000"/>
                <a:gd name="connsiteY9" fmla="*/ 5637 h 10179"/>
                <a:gd name="connsiteX10" fmla="*/ 1371 w 10000"/>
                <a:gd name="connsiteY10" fmla="*/ 6580 h 10179"/>
                <a:gd name="connsiteX11" fmla="*/ 2327 w 10000"/>
                <a:gd name="connsiteY11" fmla="*/ 7240 h 10179"/>
                <a:gd name="connsiteX12" fmla="*/ 3545 w 10000"/>
                <a:gd name="connsiteY12" fmla="*/ 7874 h 10179"/>
                <a:gd name="connsiteX13" fmla="*/ 4797 w 10000"/>
                <a:gd name="connsiteY13" fmla="*/ 8559 h 10179"/>
                <a:gd name="connsiteX14" fmla="*/ 6066 w 10000"/>
                <a:gd name="connsiteY14" fmla="*/ 9194 h 10179"/>
                <a:gd name="connsiteX15" fmla="*/ 7234 w 10000"/>
                <a:gd name="connsiteY15" fmla="*/ 9819 h 10179"/>
                <a:gd name="connsiteX16" fmla="*/ 8139 w 10000"/>
                <a:gd name="connsiteY16" fmla="*/ 10119 h 10179"/>
                <a:gd name="connsiteX17" fmla="*/ 8883 w 10000"/>
                <a:gd name="connsiteY17" fmla="*/ 10076 h 10179"/>
                <a:gd name="connsiteX18" fmla="*/ 9112 w 10000"/>
                <a:gd name="connsiteY18" fmla="*/ 9502 h 10179"/>
                <a:gd name="connsiteX19" fmla="*/ 9239 w 10000"/>
                <a:gd name="connsiteY19" fmla="*/ 8774 h 10179"/>
                <a:gd name="connsiteX20" fmla="*/ 9433 w 10000"/>
                <a:gd name="connsiteY20" fmla="*/ 8045 h 10179"/>
                <a:gd name="connsiteX21" fmla="*/ 9679 w 10000"/>
                <a:gd name="connsiteY21" fmla="*/ 7505 h 10179"/>
                <a:gd name="connsiteX22" fmla="*/ 10000 w 10000"/>
                <a:gd name="connsiteY22" fmla="*/ 6966 h 10179"/>
                <a:gd name="connsiteX0" fmla="*/ 1117 w 10000"/>
                <a:gd name="connsiteY0" fmla="*/ 931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5 w 10000"/>
                <a:gd name="connsiteY0" fmla="*/ 1074 h 10177"/>
                <a:gd name="connsiteX1" fmla="*/ 1115 w 10000"/>
                <a:gd name="connsiteY1" fmla="*/ 527 h 10177"/>
                <a:gd name="connsiteX2" fmla="*/ 813 w 10000"/>
                <a:gd name="connsiteY2" fmla="*/ 76 h 10177"/>
                <a:gd name="connsiteX3" fmla="*/ 212 w 10000"/>
                <a:gd name="connsiteY3" fmla="*/ 128 h 10177"/>
                <a:gd name="connsiteX4" fmla="*/ 17 w 10000"/>
                <a:gd name="connsiteY4" fmla="*/ 845 h 10177"/>
                <a:gd name="connsiteX5" fmla="*/ 85 w 10000"/>
                <a:gd name="connsiteY5" fmla="*/ 1317 h 10177"/>
                <a:gd name="connsiteX6" fmla="*/ 355 w 10000"/>
                <a:gd name="connsiteY6" fmla="*/ 2139 h 10177"/>
                <a:gd name="connsiteX7" fmla="*/ 482 w 10000"/>
                <a:gd name="connsiteY7" fmla="*/ 3228 h 10177"/>
                <a:gd name="connsiteX8" fmla="*/ 685 w 10000"/>
                <a:gd name="connsiteY8" fmla="*/ 4359 h 10177"/>
                <a:gd name="connsiteX9" fmla="*/ 948 w 10000"/>
                <a:gd name="connsiteY9" fmla="*/ 5635 h 10177"/>
                <a:gd name="connsiteX10" fmla="*/ 1371 w 10000"/>
                <a:gd name="connsiteY10" fmla="*/ 6578 h 10177"/>
                <a:gd name="connsiteX11" fmla="*/ 2327 w 10000"/>
                <a:gd name="connsiteY11" fmla="*/ 7238 h 10177"/>
                <a:gd name="connsiteX12" fmla="*/ 3545 w 10000"/>
                <a:gd name="connsiteY12" fmla="*/ 7872 h 10177"/>
                <a:gd name="connsiteX13" fmla="*/ 4797 w 10000"/>
                <a:gd name="connsiteY13" fmla="*/ 8557 h 10177"/>
                <a:gd name="connsiteX14" fmla="*/ 6066 w 10000"/>
                <a:gd name="connsiteY14" fmla="*/ 9192 h 10177"/>
                <a:gd name="connsiteX15" fmla="*/ 7234 w 10000"/>
                <a:gd name="connsiteY15" fmla="*/ 9817 h 10177"/>
                <a:gd name="connsiteX16" fmla="*/ 8139 w 10000"/>
                <a:gd name="connsiteY16" fmla="*/ 10117 h 10177"/>
                <a:gd name="connsiteX17" fmla="*/ 8883 w 10000"/>
                <a:gd name="connsiteY17" fmla="*/ 10074 h 10177"/>
                <a:gd name="connsiteX18" fmla="*/ 9112 w 10000"/>
                <a:gd name="connsiteY18" fmla="*/ 9500 h 10177"/>
                <a:gd name="connsiteX19" fmla="*/ 9239 w 10000"/>
                <a:gd name="connsiteY19" fmla="*/ 8772 h 10177"/>
                <a:gd name="connsiteX20" fmla="*/ 9433 w 10000"/>
                <a:gd name="connsiteY20" fmla="*/ 8043 h 10177"/>
                <a:gd name="connsiteX21" fmla="*/ 9679 w 10000"/>
                <a:gd name="connsiteY21" fmla="*/ 7503 h 10177"/>
                <a:gd name="connsiteX22" fmla="*/ 10000 w 10000"/>
                <a:gd name="connsiteY22" fmla="*/ 6964 h 10177"/>
                <a:gd name="connsiteX0" fmla="*/ 1148 w 10003"/>
                <a:gd name="connsiteY0" fmla="*/ 1108 h 10211"/>
                <a:gd name="connsiteX1" fmla="*/ 1118 w 10003"/>
                <a:gd name="connsiteY1" fmla="*/ 561 h 10211"/>
                <a:gd name="connsiteX2" fmla="*/ 816 w 10003"/>
                <a:gd name="connsiteY2" fmla="*/ 110 h 10211"/>
                <a:gd name="connsiteX3" fmla="*/ 215 w 10003"/>
                <a:gd name="connsiteY3" fmla="*/ 162 h 10211"/>
                <a:gd name="connsiteX4" fmla="*/ 20 w 10003"/>
                <a:gd name="connsiteY4" fmla="*/ 879 h 10211"/>
                <a:gd name="connsiteX5" fmla="*/ 88 w 10003"/>
                <a:gd name="connsiteY5" fmla="*/ 1351 h 10211"/>
                <a:gd name="connsiteX6" fmla="*/ 358 w 10003"/>
                <a:gd name="connsiteY6" fmla="*/ 2173 h 10211"/>
                <a:gd name="connsiteX7" fmla="*/ 485 w 10003"/>
                <a:gd name="connsiteY7" fmla="*/ 3262 h 10211"/>
                <a:gd name="connsiteX8" fmla="*/ 688 w 10003"/>
                <a:gd name="connsiteY8" fmla="*/ 4393 h 10211"/>
                <a:gd name="connsiteX9" fmla="*/ 951 w 10003"/>
                <a:gd name="connsiteY9" fmla="*/ 5669 h 10211"/>
                <a:gd name="connsiteX10" fmla="*/ 1374 w 10003"/>
                <a:gd name="connsiteY10" fmla="*/ 6612 h 10211"/>
                <a:gd name="connsiteX11" fmla="*/ 2330 w 10003"/>
                <a:gd name="connsiteY11" fmla="*/ 7272 h 10211"/>
                <a:gd name="connsiteX12" fmla="*/ 3548 w 10003"/>
                <a:gd name="connsiteY12" fmla="*/ 7906 h 10211"/>
                <a:gd name="connsiteX13" fmla="*/ 4800 w 10003"/>
                <a:gd name="connsiteY13" fmla="*/ 8591 h 10211"/>
                <a:gd name="connsiteX14" fmla="*/ 6069 w 10003"/>
                <a:gd name="connsiteY14" fmla="*/ 9226 h 10211"/>
                <a:gd name="connsiteX15" fmla="*/ 7237 w 10003"/>
                <a:gd name="connsiteY15" fmla="*/ 9851 h 10211"/>
                <a:gd name="connsiteX16" fmla="*/ 8142 w 10003"/>
                <a:gd name="connsiteY16" fmla="*/ 10151 h 10211"/>
                <a:gd name="connsiteX17" fmla="*/ 8886 w 10003"/>
                <a:gd name="connsiteY17" fmla="*/ 10108 h 10211"/>
                <a:gd name="connsiteX18" fmla="*/ 9115 w 10003"/>
                <a:gd name="connsiteY18" fmla="*/ 9534 h 10211"/>
                <a:gd name="connsiteX19" fmla="*/ 9242 w 10003"/>
                <a:gd name="connsiteY19" fmla="*/ 8806 h 10211"/>
                <a:gd name="connsiteX20" fmla="*/ 9436 w 10003"/>
                <a:gd name="connsiteY20" fmla="*/ 8077 h 10211"/>
                <a:gd name="connsiteX21" fmla="*/ 9682 w 10003"/>
                <a:gd name="connsiteY21" fmla="*/ 7537 h 10211"/>
                <a:gd name="connsiteX22" fmla="*/ 10003 w 10003"/>
                <a:gd name="connsiteY22" fmla="*/ 6998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682 w 10176"/>
                <a:gd name="connsiteY21" fmla="*/ 7537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436 w 10176"/>
                <a:gd name="connsiteY20" fmla="*/ 8077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506 w 10176"/>
                <a:gd name="connsiteY20" fmla="*/ 8203 h 10211"/>
                <a:gd name="connsiteX21" fmla="*/ 9811 w 10176"/>
                <a:gd name="connsiteY21" fmla="*/ 7668 h 10211"/>
                <a:gd name="connsiteX22" fmla="*/ 10176 w 10176"/>
                <a:gd name="connsiteY22"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242 w 10176"/>
                <a:gd name="connsiteY19" fmla="*/ 8806 h 10211"/>
                <a:gd name="connsiteX20" fmla="*/ 9811 w 10176"/>
                <a:gd name="connsiteY20" fmla="*/ 7668 h 10211"/>
                <a:gd name="connsiteX21" fmla="*/ 10176 w 10176"/>
                <a:gd name="connsiteY21"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11"/>
                <a:gd name="connsiteX1" fmla="*/ 1118 w 10176"/>
                <a:gd name="connsiteY1" fmla="*/ 561 h 10211"/>
                <a:gd name="connsiteX2" fmla="*/ 816 w 10176"/>
                <a:gd name="connsiteY2" fmla="*/ 110 h 10211"/>
                <a:gd name="connsiteX3" fmla="*/ 215 w 10176"/>
                <a:gd name="connsiteY3" fmla="*/ 162 h 10211"/>
                <a:gd name="connsiteX4" fmla="*/ 20 w 10176"/>
                <a:gd name="connsiteY4" fmla="*/ 879 h 10211"/>
                <a:gd name="connsiteX5" fmla="*/ 88 w 10176"/>
                <a:gd name="connsiteY5" fmla="*/ 1351 h 10211"/>
                <a:gd name="connsiteX6" fmla="*/ 358 w 10176"/>
                <a:gd name="connsiteY6" fmla="*/ 2173 h 10211"/>
                <a:gd name="connsiteX7" fmla="*/ 485 w 10176"/>
                <a:gd name="connsiteY7" fmla="*/ 3262 h 10211"/>
                <a:gd name="connsiteX8" fmla="*/ 688 w 10176"/>
                <a:gd name="connsiteY8" fmla="*/ 4393 h 10211"/>
                <a:gd name="connsiteX9" fmla="*/ 951 w 10176"/>
                <a:gd name="connsiteY9" fmla="*/ 5669 h 10211"/>
                <a:gd name="connsiteX10" fmla="*/ 1374 w 10176"/>
                <a:gd name="connsiteY10" fmla="*/ 6612 h 10211"/>
                <a:gd name="connsiteX11" fmla="*/ 2330 w 10176"/>
                <a:gd name="connsiteY11" fmla="*/ 7272 h 10211"/>
                <a:gd name="connsiteX12" fmla="*/ 3548 w 10176"/>
                <a:gd name="connsiteY12" fmla="*/ 7906 h 10211"/>
                <a:gd name="connsiteX13" fmla="*/ 4800 w 10176"/>
                <a:gd name="connsiteY13" fmla="*/ 8591 h 10211"/>
                <a:gd name="connsiteX14" fmla="*/ 6069 w 10176"/>
                <a:gd name="connsiteY14" fmla="*/ 9226 h 10211"/>
                <a:gd name="connsiteX15" fmla="*/ 7237 w 10176"/>
                <a:gd name="connsiteY15" fmla="*/ 9851 h 10211"/>
                <a:gd name="connsiteX16" fmla="*/ 8142 w 10176"/>
                <a:gd name="connsiteY16" fmla="*/ 10151 h 10211"/>
                <a:gd name="connsiteX17" fmla="*/ 8886 w 10176"/>
                <a:gd name="connsiteY17" fmla="*/ 10108 h 10211"/>
                <a:gd name="connsiteX18" fmla="*/ 9115 w 10176"/>
                <a:gd name="connsiteY18" fmla="*/ 9534 h 10211"/>
                <a:gd name="connsiteX19" fmla="*/ 9811 w 10176"/>
                <a:gd name="connsiteY19" fmla="*/ 7668 h 10211"/>
                <a:gd name="connsiteX20" fmla="*/ 10176 w 10176"/>
                <a:gd name="connsiteY20" fmla="*/ 7072 h 10211"/>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811 w 10176"/>
                <a:gd name="connsiteY19" fmla="*/ 7668 h 10240"/>
                <a:gd name="connsiteX20" fmla="*/ 10176 w 10176"/>
                <a:gd name="connsiteY20" fmla="*/ 7072 h 10240"/>
                <a:gd name="connsiteX0" fmla="*/ 1148 w 10176"/>
                <a:gd name="connsiteY0" fmla="*/ 1108 h 10240"/>
                <a:gd name="connsiteX1" fmla="*/ 1118 w 10176"/>
                <a:gd name="connsiteY1" fmla="*/ 561 h 10240"/>
                <a:gd name="connsiteX2" fmla="*/ 816 w 10176"/>
                <a:gd name="connsiteY2" fmla="*/ 110 h 10240"/>
                <a:gd name="connsiteX3" fmla="*/ 215 w 10176"/>
                <a:gd name="connsiteY3" fmla="*/ 162 h 10240"/>
                <a:gd name="connsiteX4" fmla="*/ 20 w 10176"/>
                <a:gd name="connsiteY4" fmla="*/ 879 h 10240"/>
                <a:gd name="connsiteX5" fmla="*/ 88 w 10176"/>
                <a:gd name="connsiteY5" fmla="*/ 1351 h 10240"/>
                <a:gd name="connsiteX6" fmla="*/ 358 w 10176"/>
                <a:gd name="connsiteY6" fmla="*/ 2173 h 10240"/>
                <a:gd name="connsiteX7" fmla="*/ 485 w 10176"/>
                <a:gd name="connsiteY7" fmla="*/ 3262 h 10240"/>
                <a:gd name="connsiteX8" fmla="*/ 688 w 10176"/>
                <a:gd name="connsiteY8" fmla="*/ 4393 h 10240"/>
                <a:gd name="connsiteX9" fmla="*/ 951 w 10176"/>
                <a:gd name="connsiteY9" fmla="*/ 5669 h 10240"/>
                <a:gd name="connsiteX10" fmla="*/ 1374 w 10176"/>
                <a:gd name="connsiteY10" fmla="*/ 6612 h 10240"/>
                <a:gd name="connsiteX11" fmla="*/ 2330 w 10176"/>
                <a:gd name="connsiteY11" fmla="*/ 7272 h 10240"/>
                <a:gd name="connsiteX12" fmla="*/ 3548 w 10176"/>
                <a:gd name="connsiteY12" fmla="*/ 7906 h 10240"/>
                <a:gd name="connsiteX13" fmla="*/ 4800 w 10176"/>
                <a:gd name="connsiteY13" fmla="*/ 8591 h 10240"/>
                <a:gd name="connsiteX14" fmla="*/ 6069 w 10176"/>
                <a:gd name="connsiteY14" fmla="*/ 9226 h 10240"/>
                <a:gd name="connsiteX15" fmla="*/ 7237 w 10176"/>
                <a:gd name="connsiteY15" fmla="*/ 9851 h 10240"/>
                <a:gd name="connsiteX16" fmla="*/ 8142 w 10176"/>
                <a:gd name="connsiteY16" fmla="*/ 10151 h 10240"/>
                <a:gd name="connsiteX17" fmla="*/ 8886 w 10176"/>
                <a:gd name="connsiteY17" fmla="*/ 10108 h 10240"/>
                <a:gd name="connsiteX18" fmla="*/ 9228 w 10176"/>
                <a:gd name="connsiteY18" fmla="*/ 9362 h 10240"/>
                <a:gd name="connsiteX19" fmla="*/ 9491 w 10176"/>
                <a:gd name="connsiteY19" fmla="*/ 8206 h 10240"/>
                <a:gd name="connsiteX20" fmla="*/ 10176 w 10176"/>
                <a:gd name="connsiteY20" fmla="*/ 7072 h 10240"/>
                <a:gd name="connsiteX0" fmla="*/ 1148 w 10135"/>
                <a:gd name="connsiteY0" fmla="*/ 1108 h 10240"/>
                <a:gd name="connsiteX1" fmla="*/ 1118 w 10135"/>
                <a:gd name="connsiteY1" fmla="*/ 561 h 10240"/>
                <a:gd name="connsiteX2" fmla="*/ 816 w 10135"/>
                <a:gd name="connsiteY2" fmla="*/ 110 h 10240"/>
                <a:gd name="connsiteX3" fmla="*/ 215 w 10135"/>
                <a:gd name="connsiteY3" fmla="*/ 162 h 10240"/>
                <a:gd name="connsiteX4" fmla="*/ 20 w 10135"/>
                <a:gd name="connsiteY4" fmla="*/ 879 h 10240"/>
                <a:gd name="connsiteX5" fmla="*/ 88 w 10135"/>
                <a:gd name="connsiteY5" fmla="*/ 1351 h 10240"/>
                <a:gd name="connsiteX6" fmla="*/ 358 w 10135"/>
                <a:gd name="connsiteY6" fmla="*/ 2173 h 10240"/>
                <a:gd name="connsiteX7" fmla="*/ 485 w 10135"/>
                <a:gd name="connsiteY7" fmla="*/ 3262 h 10240"/>
                <a:gd name="connsiteX8" fmla="*/ 688 w 10135"/>
                <a:gd name="connsiteY8" fmla="*/ 4393 h 10240"/>
                <a:gd name="connsiteX9" fmla="*/ 951 w 10135"/>
                <a:gd name="connsiteY9" fmla="*/ 5669 h 10240"/>
                <a:gd name="connsiteX10" fmla="*/ 1374 w 10135"/>
                <a:gd name="connsiteY10" fmla="*/ 6612 h 10240"/>
                <a:gd name="connsiteX11" fmla="*/ 2330 w 10135"/>
                <a:gd name="connsiteY11" fmla="*/ 7272 h 10240"/>
                <a:gd name="connsiteX12" fmla="*/ 3548 w 10135"/>
                <a:gd name="connsiteY12" fmla="*/ 7906 h 10240"/>
                <a:gd name="connsiteX13" fmla="*/ 4800 w 10135"/>
                <a:gd name="connsiteY13" fmla="*/ 8591 h 10240"/>
                <a:gd name="connsiteX14" fmla="*/ 6069 w 10135"/>
                <a:gd name="connsiteY14" fmla="*/ 9226 h 10240"/>
                <a:gd name="connsiteX15" fmla="*/ 7237 w 10135"/>
                <a:gd name="connsiteY15" fmla="*/ 9851 h 10240"/>
                <a:gd name="connsiteX16" fmla="*/ 8142 w 10135"/>
                <a:gd name="connsiteY16" fmla="*/ 10151 h 10240"/>
                <a:gd name="connsiteX17" fmla="*/ 8886 w 10135"/>
                <a:gd name="connsiteY17" fmla="*/ 10108 h 10240"/>
                <a:gd name="connsiteX18" fmla="*/ 9228 w 10135"/>
                <a:gd name="connsiteY18" fmla="*/ 9362 h 10240"/>
                <a:gd name="connsiteX19" fmla="*/ 9491 w 10135"/>
                <a:gd name="connsiteY19" fmla="*/ 8206 h 10240"/>
                <a:gd name="connsiteX20" fmla="*/ 10135 w 10135"/>
                <a:gd name="connsiteY20" fmla="*/ 7089 h 1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35" h="10240">
                  <a:moveTo>
                    <a:pt x="1148" y="1108"/>
                  </a:moveTo>
                  <a:cubicBezTo>
                    <a:pt x="1131" y="1057"/>
                    <a:pt x="1173" y="727"/>
                    <a:pt x="1118" y="561"/>
                  </a:cubicBezTo>
                  <a:cubicBezTo>
                    <a:pt x="1063" y="395"/>
                    <a:pt x="966" y="176"/>
                    <a:pt x="816" y="110"/>
                  </a:cubicBezTo>
                  <a:cubicBezTo>
                    <a:pt x="666" y="44"/>
                    <a:pt x="430" y="0"/>
                    <a:pt x="215" y="162"/>
                  </a:cubicBezTo>
                  <a:cubicBezTo>
                    <a:pt x="0" y="324"/>
                    <a:pt x="37" y="708"/>
                    <a:pt x="20" y="879"/>
                  </a:cubicBezTo>
                  <a:cubicBezTo>
                    <a:pt x="3" y="1051"/>
                    <a:pt x="28" y="1136"/>
                    <a:pt x="88" y="1351"/>
                  </a:cubicBezTo>
                  <a:cubicBezTo>
                    <a:pt x="147" y="1565"/>
                    <a:pt x="291" y="1856"/>
                    <a:pt x="358" y="2173"/>
                  </a:cubicBezTo>
                  <a:cubicBezTo>
                    <a:pt x="426" y="2490"/>
                    <a:pt x="434" y="2893"/>
                    <a:pt x="485" y="3262"/>
                  </a:cubicBezTo>
                  <a:cubicBezTo>
                    <a:pt x="536" y="3630"/>
                    <a:pt x="612" y="3990"/>
                    <a:pt x="688" y="4393"/>
                  </a:cubicBezTo>
                  <a:cubicBezTo>
                    <a:pt x="764" y="4795"/>
                    <a:pt x="832" y="5301"/>
                    <a:pt x="951" y="5669"/>
                  </a:cubicBezTo>
                  <a:cubicBezTo>
                    <a:pt x="1069" y="6038"/>
                    <a:pt x="1145" y="6346"/>
                    <a:pt x="1374" y="6612"/>
                  </a:cubicBezTo>
                  <a:cubicBezTo>
                    <a:pt x="1602" y="6878"/>
                    <a:pt x="1966" y="7058"/>
                    <a:pt x="2330" y="7272"/>
                  </a:cubicBezTo>
                  <a:cubicBezTo>
                    <a:pt x="2693" y="7486"/>
                    <a:pt x="3133" y="7683"/>
                    <a:pt x="3548" y="7906"/>
                  </a:cubicBezTo>
                  <a:cubicBezTo>
                    <a:pt x="3962" y="8129"/>
                    <a:pt x="4377" y="8369"/>
                    <a:pt x="4800" y="8591"/>
                  </a:cubicBezTo>
                  <a:cubicBezTo>
                    <a:pt x="5223" y="8814"/>
                    <a:pt x="5663" y="9020"/>
                    <a:pt x="6069" y="9226"/>
                  </a:cubicBezTo>
                  <a:cubicBezTo>
                    <a:pt x="6475" y="9431"/>
                    <a:pt x="6890" y="9697"/>
                    <a:pt x="7237" y="9851"/>
                  </a:cubicBezTo>
                  <a:cubicBezTo>
                    <a:pt x="7583" y="10005"/>
                    <a:pt x="7871" y="10108"/>
                    <a:pt x="8142" y="10151"/>
                  </a:cubicBezTo>
                  <a:cubicBezTo>
                    <a:pt x="8412" y="10194"/>
                    <a:pt x="8705" y="10240"/>
                    <a:pt x="8886" y="10108"/>
                  </a:cubicBezTo>
                  <a:cubicBezTo>
                    <a:pt x="9067" y="9976"/>
                    <a:pt x="9127" y="9679"/>
                    <a:pt x="9228" y="9362"/>
                  </a:cubicBezTo>
                  <a:cubicBezTo>
                    <a:pt x="9329" y="9045"/>
                    <a:pt x="9314" y="8616"/>
                    <a:pt x="9491" y="8206"/>
                  </a:cubicBezTo>
                  <a:cubicBezTo>
                    <a:pt x="9603" y="8018"/>
                    <a:pt x="10067" y="7200"/>
                    <a:pt x="10135" y="7089"/>
                  </a:cubicBezTo>
                </a:path>
              </a:pathLst>
            </a:custGeom>
            <a:noFill/>
            <a:ln w="28575" cap="flat" cmpd="sng">
              <a:solidFill>
                <a:srgbClr val="0070C0"/>
              </a:solidFill>
              <a:prstDash val="solid"/>
              <a:round/>
              <a:headEnd type="none" w="sm" len="sm"/>
              <a:tailEnd type="none" w="sm" len="sm"/>
            </a:ln>
          </p:spPr>
          <p:txBody>
            <a:bodyPr/>
            <a:lstStyle/>
            <a:p>
              <a:endParaRPr lang="el-GR"/>
            </a:p>
          </p:txBody>
        </p:sp>
        <p:grpSp>
          <p:nvGrpSpPr>
            <p:cNvPr id="6" name="Group 41"/>
            <p:cNvGrpSpPr>
              <a:grpSpLocks/>
            </p:cNvGrpSpPr>
            <p:nvPr/>
          </p:nvGrpSpPr>
          <p:grpSpPr bwMode="auto">
            <a:xfrm rot="342526">
              <a:off x="6093793" y="5036634"/>
              <a:ext cx="258685" cy="490141"/>
              <a:chOff x="5201" y="2764"/>
              <a:chExt cx="278" cy="468"/>
            </a:xfrm>
          </p:grpSpPr>
          <p:sp>
            <p:nvSpPr>
              <p:cNvPr id="35" name="Freeform 39"/>
              <p:cNvSpPr>
                <a:spLocks/>
              </p:cNvSpPr>
              <p:nvPr/>
            </p:nvSpPr>
            <p:spPr bwMode="auto">
              <a:xfrm>
                <a:off x="5312" y="2764"/>
                <a:ext cx="167" cy="225"/>
              </a:xfrm>
              <a:custGeom>
                <a:avLst/>
                <a:gdLst>
                  <a:gd name="T0" fmla="*/ 118 w 167"/>
                  <a:gd name="T1" fmla="*/ 224 h 225"/>
                  <a:gd name="T2" fmla="*/ 136 w 167"/>
                  <a:gd name="T3" fmla="*/ 197 h 225"/>
                  <a:gd name="T4" fmla="*/ 145 w 167"/>
                  <a:gd name="T5" fmla="*/ 177 h 225"/>
                  <a:gd name="T6" fmla="*/ 152 w 167"/>
                  <a:gd name="T7" fmla="*/ 163 h 225"/>
                  <a:gd name="T8" fmla="*/ 163 w 167"/>
                  <a:gd name="T9" fmla="*/ 107 h 225"/>
                  <a:gd name="T10" fmla="*/ 166 w 167"/>
                  <a:gd name="T11" fmla="*/ 34 h 225"/>
                  <a:gd name="T12" fmla="*/ 163 w 167"/>
                  <a:gd name="T13" fmla="*/ 16 h 225"/>
                  <a:gd name="T14" fmla="*/ 154 w 167"/>
                  <a:gd name="T15" fmla="*/ 5 h 225"/>
                  <a:gd name="T16" fmla="*/ 141 w 167"/>
                  <a:gd name="T17" fmla="*/ 0 h 225"/>
                  <a:gd name="T18" fmla="*/ 127 w 167"/>
                  <a:gd name="T19" fmla="*/ 14 h 225"/>
                  <a:gd name="T20" fmla="*/ 118 w 167"/>
                  <a:gd name="T21" fmla="*/ 39 h 225"/>
                  <a:gd name="T22" fmla="*/ 111 w 167"/>
                  <a:gd name="T23" fmla="*/ 57 h 225"/>
                  <a:gd name="T24" fmla="*/ 93 w 167"/>
                  <a:gd name="T25" fmla="*/ 80 h 225"/>
                  <a:gd name="T26" fmla="*/ 73 w 167"/>
                  <a:gd name="T27" fmla="*/ 93 h 225"/>
                  <a:gd name="T28" fmla="*/ 39 w 167"/>
                  <a:gd name="T29" fmla="*/ 116 h 225"/>
                  <a:gd name="T30" fmla="*/ 21 w 167"/>
                  <a:gd name="T31" fmla="*/ 125 h 225"/>
                  <a:gd name="T32" fmla="*/ 12 w 167"/>
                  <a:gd name="T33" fmla="*/ 138 h 225"/>
                  <a:gd name="T34" fmla="*/ 0 w 167"/>
                  <a:gd name="T35" fmla="*/ 168 h 225"/>
                  <a:gd name="T36" fmla="*/ 9 w 167"/>
                  <a:gd name="T37" fmla="*/ 172 h 225"/>
                  <a:gd name="T38" fmla="*/ 23 w 167"/>
                  <a:gd name="T39" fmla="*/ 172 h 225"/>
                  <a:gd name="T40" fmla="*/ 62 w 167"/>
                  <a:gd name="T41" fmla="*/ 159 h 225"/>
                  <a:gd name="T42" fmla="*/ 75 w 167"/>
                  <a:gd name="T43" fmla="*/ 152 h 225"/>
                  <a:gd name="T44" fmla="*/ 89 w 167"/>
                  <a:gd name="T45" fmla="*/ 152 h 225"/>
                  <a:gd name="T46" fmla="*/ 98 w 167"/>
                  <a:gd name="T47" fmla="*/ 161 h 225"/>
                  <a:gd name="T48" fmla="*/ 105 w 167"/>
                  <a:gd name="T49" fmla="*/ 197 h 225"/>
                  <a:gd name="T50" fmla="*/ 111 w 167"/>
                  <a:gd name="T51" fmla="*/ 213 h 225"/>
                  <a:gd name="T52" fmla="*/ 118 w 167"/>
                  <a:gd name="T53" fmla="*/ 224 h 2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
                  <a:gd name="T82" fmla="*/ 0 h 225"/>
                  <a:gd name="T83" fmla="*/ 167 w 167"/>
                  <a:gd name="T84" fmla="*/ 225 h 2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 h="225">
                    <a:moveTo>
                      <a:pt x="118" y="224"/>
                    </a:moveTo>
                    <a:lnTo>
                      <a:pt x="136" y="197"/>
                    </a:lnTo>
                    <a:lnTo>
                      <a:pt x="145" y="177"/>
                    </a:lnTo>
                    <a:lnTo>
                      <a:pt x="152" y="163"/>
                    </a:lnTo>
                    <a:lnTo>
                      <a:pt x="163" y="107"/>
                    </a:lnTo>
                    <a:lnTo>
                      <a:pt x="166" y="34"/>
                    </a:lnTo>
                    <a:lnTo>
                      <a:pt x="163" y="16"/>
                    </a:lnTo>
                    <a:lnTo>
                      <a:pt x="154" y="5"/>
                    </a:lnTo>
                    <a:lnTo>
                      <a:pt x="141" y="0"/>
                    </a:lnTo>
                    <a:lnTo>
                      <a:pt x="127" y="14"/>
                    </a:lnTo>
                    <a:lnTo>
                      <a:pt x="118" y="39"/>
                    </a:lnTo>
                    <a:lnTo>
                      <a:pt x="111" y="57"/>
                    </a:lnTo>
                    <a:lnTo>
                      <a:pt x="93" y="80"/>
                    </a:lnTo>
                    <a:lnTo>
                      <a:pt x="73" y="93"/>
                    </a:lnTo>
                    <a:lnTo>
                      <a:pt x="39" y="116"/>
                    </a:lnTo>
                    <a:lnTo>
                      <a:pt x="21" y="125"/>
                    </a:lnTo>
                    <a:lnTo>
                      <a:pt x="12" y="138"/>
                    </a:lnTo>
                    <a:lnTo>
                      <a:pt x="0" y="168"/>
                    </a:lnTo>
                    <a:lnTo>
                      <a:pt x="9" y="172"/>
                    </a:lnTo>
                    <a:lnTo>
                      <a:pt x="23" y="172"/>
                    </a:lnTo>
                    <a:lnTo>
                      <a:pt x="62" y="159"/>
                    </a:lnTo>
                    <a:lnTo>
                      <a:pt x="75" y="152"/>
                    </a:lnTo>
                    <a:lnTo>
                      <a:pt x="89" y="152"/>
                    </a:lnTo>
                    <a:lnTo>
                      <a:pt x="98" y="161"/>
                    </a:lnTo>
                    <a:lnTo>
                      <a:pt x="105" y="197"/>
                    </a:lnTo>
                    <a:lnTo>
                      <a:pt x="111" y="213"/>
                    </a:lnTo>
                    <a:lnTo>
                      <a:pt x="118" y="224"/>
                    </a:lnTo>
                  </a:path>
                </a:pathLst>
              </a:custGeom>
              <a:noFill/>
              <a:ln w="25400" cap="rnd" cmpd="sng">
                <a:solidFill>
                  <a:srgbClr val="0070C0"/>
                </a:solidFill>
                <a:prstDash val="solid"/>
                <a:round/>
                <a:headEnd/>
                <a:tailEnd/>
              </a:ln>
            </p:spPr>
            <p:txBody>
              <a:bodyPr/>
              <a:lstStyle/>
              <a:p>
                <a:endParaRPr lang="el-GR"/>
              </a:p>
            </p:txBody>
          </p:sp>
          <p:sp>
            <p:nvSpPr>
              <p:cNvPr id="36" name="Freeform 40"/>
              <p:cNvSpPr>
                <a:spLocks/>
              </p:cNvSpPr>
              <p:nvPr/>
            </p:nvSpPr>
            <p:spPr bwMode="auto">
              <a:xfrm>
                <a:off x="5201" y="2916"/>
                <a:ext cx="230" cy="316"/>
              </a:xfrm>
              <a:custGeom>
                <a:avLst/>
                <a:gdLst>
                  <a:gd name="T0" fmla="*/ 111 w 230"/>
                  <a:gd name="T1" fmla="*/ 16 h 316"/>
                  <a:gd name="T2" fmla="*/ 80 w 230"/>
                  <a:gd name="T3" fmla="*/ 72 h 316"/>
                  <a:gd name="T4" fmla="*/ 62 w 230"/>
                  <a:gd name="T5" fmla="*/ 111 h 316"/>
                  <a:gd name="T6" fmla="*/ 19 w 230"/>
                  <a:gd name="T7" fmla="*/ 197 h 316"/>
                  <a:gd name="T8" fmla="*/ 5 w 230"/>
                  <a:gd name="T9" fmla="*/ 251 h 316"/>
                  <a:gd name="T10" fmla="*/ 0 w 230"/>
                  <a:gd name="T11" fmla="*/ 285 h 316"/>
                  <a:gd name="T12" fmla="*/ 5 w 230"/>
                  <a:gd name="T13" fmla="*/ 301 h 316"/>
                  <a:gd name="T14" fmla="*/ 12 w 230"/>
                  <a:gd name="T15" fmla="*/ 310 h 316"/>
                  <a:gd name="T16" fmla="*/ 23 w 230"/>
                  <a:gd name="T17" fmla="*/ 315 h 316"/>
                  <a:gd name="T18" fmla="*/ 41 w 230"/>
                  <a:gd name="T19" fmla="*/ 315 h 316"/>
                  <a:gd name="T20" fmla="*/ 62 w 230"/>
                  <a:gd name="T21" fmla="*/ 299 h 316"/>
                  <a:gd name="T22" fmla="*/ 98 w 230"/>
                  <a:gd name="T23" fmla="*/ 269 h 316"/>
                  <a:gd name="T24" fmla="*/ 116 w 230"/>
                  <a:gd name="T25" fmla="*/ 249 h 316"/>
                  <a:gd name="T26" fmla="*/ 141 w 230"/>
                  <a:gd name="T27" fmla="*/ 213 h 316"/>
                  <a:gd name="T28" fmla="*/ 168 w 230"/>
                  <a:gd name="T29" fmla="*/ 172 h 316"/>
                  <a:gd name="T30" fmla="*/ 229 w 230"/>
                  <a:gd name="T31" fmla="*/ 72 h 316"/>
                  <a:gd name="T32" fmla="*/ 222 w 230"/>
                  <a:gd name="T33" fmla="*/ 61 h 316"/>
                  <a:gd name="T34" fmla="*/ 216 w 230"/>
                  <a:gd name="T35" fmla="*/ 45 h 316"/>
                  <a:gd name="T36" fmla="*/ 209 w 230"/>
                  <a:gd name="T37" fmla="*/ 9 h 316"/>
                  <a:gd name="T38" fmla="*/ 200 w 230"/>
                  <a:gd name="T39" fmla="*/ 0 h 316"/>
                  <a:gd name="T40" fmla="*/ 186 w 230"/>
                  <a:gd name="T41" fmla="*/ 0 h 316"/>
                  <a:gd name="T42" fmla="*/ 173 w 230"/>
                  <a:gd name="T43" fmla="*/ 7 h 316"/>
                  <a:gd name="T44" fmla="*/ 134 w 230"/>
                  <a:gd name="T45" fmla="*/ 20 h 316"/>
                  <a:gd name="T46" fmla="*/ 120 w 230"/>
                  <a:gd name="T47" fmla="*/ 20 h 316"/>
                  <a:gd name="T48" fmla="*/ 111 w 230"/>
                  <a:gd name="T49" fmla="*/ 16 h 3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0"/>
                  <a:gd name="T76" fmla="*/ 0 h 316"/>
                  <a:gd name="T77" fmla="*/ 230 w 230"/>
                  <a:gd name="T78" fmla="*/ 316 h 3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0" h="316">
                    <a:moveTo>
                      <a:pt x="111" y="16"/>
                    </a:moveTo>
                    <a:lnTo>
                      <a:pt x="80" y="72"/>
                    </a:lnTo>
                    <a:lnTo>
                      <a:pt x="62" y="111"/>
                    </a:lnTo>
                    <a:lnTo>
                      <a:pt x="19" y="197"/>
                    </a:lnTo>
                    <a:lnTo>
                      <a:pt x="5" y="251"/>
                    </a:lnTo>
                    <a:lnTo>
                      <a:pt x="0" y="285"/>
                    </a:lnTo>
                    <a:lnTo>
                      <a:pt x="5" y="301"/>
                    </a:lnTo>
                    <a:lnTo>
                      <a:pt x="12" y="310"/>
                    </a:lnTo>
                    <a:lnTo>
                      <a:pt x="23" y="315"/>
                    </a:lnTo>
                    <a:lnTo>
                      <a:pt x="41" y="315"/>
                    </a:lnTo>
                    <a:lnTo>
                      <a:pt x="62" y="299"/>
                    </a:lnTo>
                    <a:lnTo>
                      <a:pt x="98" y="269"/>
                    </a:lnTo>
                    <a:lnTo>
                      <a:pt x="116" y="249"/>
                    </a:lnTo>
                    <a:lnTo>
                      <a:pt x="141" y="213"/>
                    </a:lnTo>
                    <a:lnTo>
                      <a:pt x="168" y="172"/>
                    </a:lnTo>
                    <a:lnTo>
                      <a:pt x="229" y="72"/>
                    </a:lnTo>
                    <a:lnTo>
                      <a:pt x="222" y="61"/>
                    </a:lnTo>
                    <a:lnTo>
                      <a:pt x="216" y="45"/>
                    </a:lnTo>
                    <a:lnTo>
                      <a:pt x="209" y="9"/>
                    </a:lnTo>
                    <a:lnTo>
                      <a:pt x="200" y="0"/>
                    </a:lnTo>
                    <a:lnTo>
                      <a:pt x="186" y="0"/>
                    </a:lnTo>
                    <a:lnTo>
                      <a:pt x="173" y="7"/>
                    </a:lnTo>
                    <a:lnTo>
                      <a:pt x="134" y="20"/>
                    </a:lnTo>
                    <a:lnTo>
                      <a:pt x="120" y="20"/>
                    </a:lnTo>
                    <a:lnTo>
                      <a:pt x="111" y="16"/>
                    </a:lnTo>
                  </a:path>
                </a:pathLst>
              </a:custGeom>
              <a:noFill/>
              <a:ln w="25400" cap="rnd" cmpd="sng">
                <a:solidFill>
                  <a:srgbClr val="0070C0"/>
                </a:solidFill>
                <a:prstDash val="solid"/>
                <a:round/>
                <a:headEnd/>
                <a:tailEnd/>
              </a:ln>
            </p:spPr>
            <p:txBody>
              <a:bodyPr/>
              <a:lstStyle/>
              <a:p>
                <a:endParaRPr lang="el-GR"/>
              </a:p>
            </p:txBody>
          </p:sp>
        </p:grpSp>
        <p:grpSp>
          <p:nvGrpSpPr>
            <p:cNvPr id="7" name="Group 42"/>
            <p:cNvGrpSpPr/>
            <p:nvPr/>
          </p:nvGrpSpPr>
          <p:grpSpPr>
            <a:xfrm rot="21115886">
              <a:off x="5474281" y="4997594"/>
              <a:ext cx="381607" cy="499106"/>
              <a:chOff x="6919680" y="4587410"/>
              <a:chExt cx="561975" cy="735013"/>
            </a:xfrm>
          </p:grpSpPr>
          <p:sp>
            <p:nvSpPr>
              <p:cNvPr id="41" name="Freeform 46"/>
              <p:cNvSpPr>
                <a:spLocks/>
              </p:cNvSpPr>
              <p:nvPr/>
            </p:nvSpPr>
            <p:spPr bwMode="auto">
              <a:xfrm>
                <a:off x="7133992" y="4587410"/>
                <a:ext cx="347663" cy="323850"/>
              </a:xfrm>
              <a:custGeom>
                <a:avLst/>
                <a:gdLst>
                  <a:gd name="T0" fmla="*/ 0 w 246"/>
                  <a:gd name="T1" fmla="*/ 2147483647 h 204"/>
                  <a:gd name="T2" fmla="*/ 2147483647 w 246"/>
                  <a:gd name="T3" fmla="*/ 2147483647 h 204"/>
                  <a:gd name="T4" fmla="*/ 2147483647 w 246"/>
                  <a:gd name="T5" fmla="*/ 2147483647 h 204"/>
                  <a:gd name="T6" fmla="*/ 2147483647 w 246"/>
                  <a:gd name="T7" fmla="*/ 2147483647 h 204"/>
                  <a:gd name="T8" fmla="*/ 2147483647 w 246"/>
                  <a:gd name="T9" fmla="*/ 0 h 204"/>
                  <a:gd name="T10" fmla="*/ 2147483647 w 246"/>
                  <a:gd name="T11" fmla="*/ 2147483647 h 204"/>
                  <a:gd name="T12" fmla="*/ 2147483647 w 246"/>
                  <a:gd name="T13" fmla="*/ 2147483647 h 204"/>
                  <a:gd name="T14" fmla="*/ 2147483647 w 246"/>
                  <a:gd name="T15" fmla="*/ 2147483647 h 204"/>
                  <a:gd name="T16" fmla="*/ 2147483647 w 246"/>
                  <a:gd name="T17" fmla="*/ 2147483647 h 204"/>
                  <a:gd name="T18" fmla="*/ 2147483647 w 246"/>
                  <a:gd name="T19" fmla="*/ 2147483647 h 204"/>
                  <a:gd name="T20" fmla="*/ 2147483647 w 246"/>
                  <a:gd name="T21" fmla="*/ 2147483647 h 204"/>
                  <a:gd name="T22" fmla="*/ 2147483647 w 246"/>
                  <a:gd name="T23" fmla="*/ 2147483647 h 204"/>
                  <a:gd name="T24" fmla="*/ 2147483647 w 246"/>
                  <a:gd name="T25" fmla="*/ 2147483647 h 204"/>
                  <a:gd name="T26" fmla="*/ 2147483647 w 246"/>
                  <a:gd name="T27" fmla="*/ 2147483647 h 204"/>
                  <a:gd name="T28" fmla="*/ 2147483647 w 246"/>
                  <a:gd name="T29" fmla="*/ 2147483647 h 204"/>
                  <a:gd name="T30" fmla="*/ 2147483647 w 246"/>
                  <a:gd name="T31" fmla="*/ 2147483647 h 204"/>
                  <a:gd name="T32" fmla="*/ 2147483647 w 246"/>
                  <a:gd name="T33" fmla="*/ 2147483647 h 204"/>
                  <a:gd name="T34" fmla="*/ 2147483647 w 246"/>
                  <a:gd name="T35" fmla="*/ 2147483647 h 204"/>
                  <a:gd name="T36" fmla="*/ 2147483647 w 246"/>
                  <a:gd name="T37" fmla="*/ 2147483647 h 204"/>
                  <a:gd name="T38" fmla="*/ 2147483647 w 246"/>
                  <a:gd name="T39" fmla="*/ 2147483647 h 204"/>
                  <a:gd name="T40" fmla="*/ 2147483647 w 246"/>
                  <a:gd name="T41" fmla="*/ 2147483647 h 204"/>
                  <a:gd name="T42" fmla="*/ 2147483647 w 246"/>
                  <a:gd name="T43" fmla="*/ 2147483647 h 204"/>
                  <a:gd name="T44" fmla="*/ 2147483647 w 246"/>
                  <a:gd name="T45" fmla="*/ 2147483647 h 204"/>
                  <a:gd name="T46" fmla="*/ 2147483647 w 246"/>
                  <a:gd name="T47" fmla="*/ 2147483647 h 204"/>
                  <a:gd name="T48" fmla="*/ 2147483647 w 246"/>
                  <a:gd name="T49" fmla="*/ 2147483647 h 204"/>
                  <a:gd name="T50" fmla="*/ 2147483647 w 246"/>
                  <a:gd name="T51" fmla="*/ 2147483647 h 204"/>
                  <a:gd name="T52" fmla="*/ 2147483647 w 246"/>
                  <a:gd name="T53" fmla="*/ 2147483647 h 204"/>
                  <a:gd name="T54" fmla="*/ 2147483647 w 246"/>
                  <a:gd name="T55" fmla="*/ 2147483647 h 204"/>
                  <a:gd name="T56" fmla="*/ 2147483647 w 246"/>
                  <a:gd name="T57" fmla="*/ 2147483647 h 204"/>
                  <a:gd name="T58" fmla="*/ 2147483647 w 246"/>
                  <a:gd name="T59" fmla="*/ 2147483647 h 204"/>
                  <a:gd name="T60" fmla="*/ 0 w 246"/>
                  <a:gd name="T61" fmla="*/ 2147483647 h 20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46"/>
                  <a:gd name="T94" fmla="*/ 0 h 204"/>
                  <a:gd name="T95" fmla="*/ 246 w 246"/>
                  <a:gd name="T96" fmla="*/ 204 h 20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46" h="204">
                    <a:moveTo>
                      <a:pt x="0" y="124"/>
                    </a:moveTo>
                    <a:lnTo>
                      <a:pt x="9" y="81"/>
                    </a:lnTo>
                    <a:lnTo>
                      <a:pt x="14" y="45"/>
                    </a:lnTo>
                    <a:lnTo>
                      <a:pt x="23" y="25"/>
                    </a:lnTo>
                    <a:lnTo>
                      <a:pt x="45" y="0"/>
                    </a:lnTo>
                    <a:lnTo>
                      <a:pt x="73" y="6"/>
                    </a:lnTo>
                    <a:lnTo>
                      <a:pt x="77" y="20"/>
                    </a:lnTo>
                    <a:lnTo>
                      <a:pt x="48" y="61"/>
                    </a:lnTo>
                    <a:lnTo>
                      <a:pt x="77" y="20"/>
                    </a:lnTo>
                    <a:lnTo>
                      <a:pt x="89" y="13"/>
                    </a:lnTo>
                    <a:lnTo>
                      <a:pt x="100" y="11"/>
                    </a:lnTo>
                    <a:lnTo>
                      <a:pt x="120" y="18"/>
                    </a:lnTo>
                    <a:lnTo>
                      <a:pt x="152" y="38"/>
                    </a:lnTo>
                    <a:lnTo>
                      <a:pt x="159" y="63"/>
                    </a:lnTo>
                    <a:lnTo>
                      <a:pt x="152" y="83"/>
                    </a:lnTo>
                    <a:lnTo>
                      <a:pt x="138" y="106"/>
                    </a:lnTo>
                    <a:lnTo>
                      <a:pt x="152" y="83"/>
                    </a:lnTo>
                    <a:lnTo>
                      <a:pt x="159" y="63"/>
                    </a:lnTo>
                    <a:lnTo>
                      <a:pt x="172" y="56"/>
                    </a:lnTo>
                    <a:lnTo>
                      <a:pt x="199" y="59"/>
                    </a:lnTo>
                    <a:lnTo>
                      <a:pt x="220" y="65"/>
                    </a:lnTo>
                    <a:lnTo>
                      <a:pt x="240" y="74"/>
                    </a:lnTo>
                    <a:lnTo>
                      <a:pt x="245" y="88"/>
                    </a:lnTo>
                    <a:lnTo>
                      <a:pt x="242" y="124"/>
                    </a:lnTo>
                    <a:lnTo>
                      <a:pt x="233" y="145"/>
                    </a:lnTo>
                    <a:lnTo>
                      <a:pt x="199" y="176"/>
                    </a:lnTo>
                    <a:lnTo>
                      <a:pt x="179" y="203"/>
                    </a:lnTo>
                    <a:lnTo>
                      <a:pt x="136" y="197"/>
                    </a:lnTo>
                    <a:lnTo>
                      <a:pt x="95" y="179"/>
                    </a:lnTo>
                    <a:lnTo>
                      <a:pt x="48" y="156"/>
                    </a:lnTo>
                    <a:lnTo>
                      <a:pt x="0" y="124"/>
                    </a:lnTo>
                  </a:path>
                </a:pathLst>
              </a:custGeom>
              <a:noFill/>
              <a:ln w="25400" cap="rnd" cmpd="sng">
                <a:solidFill>
                  <a:srgbClr val="0070C0"/>
                </a:solidFill>
                <a:prstDash val="solid"/>
                <a:round/>
                <a:headEnd/>
                <a:tailEnd/>
              </a:ln>
            </p:spPr>
            <p:txBody>
              <a:bodyPr/>
              <a:lstStyle/>
              <a:p>
                <a:endParaRPr lang="el-GR"/>
              </a:p>
            </p:txBody>
          </p:sp>
          <p:sp>
            <p:nvSpPr>
              <p:cNvPr id="42" name="Freeform 47"/>
              <p:cNvSpPr>
                <a:spLocks/>
              </p:cNvSpPr>
              <p:nvPr/>
            </p:nvSpPr>
            <p:spPr bwMode="auto">
              <a:xfrm>
                <a:off x="6919680" y="4784260"/>
                <a:ext cx="468312" cy="538163"/>
              </a:xfrm>
              <a:custGeom>
                <a:avLst/>
                <a:gdLst>
                  <a:gd name="T0" fmla="*/ 2147483647 w 332"/>
                  <a:gd name="T1" fmla="*/ 2147483647 h 339"/>
                  <a:gd name="T2" fmla="*/ 2147483647 w 332"/>
                  <a:gd name="T3" fmla="*/ 2147483647 h 339"/>
                  <a:gd name="T4" fmla="*/ 2147483647 w 332"/>
                  <a:gd name="T5" fmla="*/ 2147483647 h 339"/>
                  <a:gd name="T6" fmla="*/ 2147483647 w 332"/>
                  <a:gd name="T7" fmla="*/ 2147483647 h 339"/>
                  <a:gd name="T8" fmla="*/ 2147483647 w 332"/>
                  <a:gd name="T9" fmla="*/ 0 h 339"/>
                  <a:gd name="T10" fmla="*/ 2147483647 w 332"/>
                  <a:gd name="T11" fmla="*/ 2147483647 h 339"/>
                  <a:gd name="T12" fmla="*/ 2147483647 w 332"/>
                  <a:gd name="T13" fmla="*/ 2147483647 h 339"/>
                  <a:gd name="T14" fmla="*/ 2147483647 w 332"/>
                  <a:gd name="T15" fmla="*/ 2147483647 h 339"/>
                  <a:gd name="T16" fmla="*/ 2147483647 w 332"/>
                  <a:gd name="T17" fmla="*/ 2147483647 h 339"/>
                  <a:gd name="T18" fmla="*/ 0 w 332"/>
                  <a:gd name="T19" fmla="*/ 2147483647 h 339"/>
                  <a:gd name="T20" fmla="*/ 2147483647 w 332"/>
                  <a:gd name="T21" fmla="*/ 2147483647 h 339"/>
                  <a:gd name="T22" fmla="*/ 2147483647 w 332"/>
                  <a:gd name="T23" fmla="*/ 2147483647 h 339"/>
                  <a:gd name="T24" fmla="*/ 2147483647 w 332"/>
                  <a:gd name="T25" fmla="*/ 2147483647 h 339"/>
                  <a:gd name="T26" fmla="*/ 2147483647 w 332"/>
                  <a:gd name="T27" fmla="*/ 2147483647 h 339"/>
                  <a:gd name="T28" fmla="*/ 2147483647 w 332"/>
                  <a:gd name="T29" fmla="*/ 2147483647 h 339"/>
                  <a:gd name="T30" fmla="*/ 2147483647 w 332"/>
                  <a:gd name="T31" fmla="*/ 2147483647 h 339"/>
                  <a:gd name="T32" fmla="*/ 2147483647 w 332"/>
                  <a:gd name="T33" fmla="*/ 2147483647 h 339"/>
                  <a:gd name="T34" fmla="*/ 2147483647 w 332"/>
                  <a:gd name="T35" fmla="*/ 2147483647 h 339"/>
                  <a:gd name="T36" fmla="*/ 2147483647 w 332"/>
                  <a:gd name="T37" fmla="*/ 2147483647 h 339"/>
                  <a:gd name="T38" fmla="*/ 2147483647 w 332"/>
                  <a:gd name="T39" fmla="*/ 2147483647 h 339"/>
                  <a:gd name="T40" fmla="*/ 2147483647 w 332"/>
                  <a:gd name="T41" fmla="*/ 2147483647 h 339"/>
                  <a:gd name="T42" fmla="*/ 2147483647 w 332"/>
                  <a:gd name="T43" fmla="*/ 2147483647 h 339"/>
                  <a:gd name="T44" fmla="*/ 2147483647 w 332"/>
                  <a:gd name="T45" fmla="*/ 2147483647 h 339"/>
                  <a:gd name="T46" fmla="*/ 2147483647 w 332"/>
                  <a:gd name="T47" fmla="*/ 2147483647 h 339"/>
                  <a:gd name="T48" fmla="*/ 2147483647 w 332"/>
                  <a:gd name="T49" fmla="*/ 2147483647 h 339"/>
                  <a:gd name="T50" fmla="*/ 2147483647 w 332"/>
                  <a:gd name="T51" fmla="*/ 2147483647 h 339"/>
                  <a:gd name="T52" fmla="*/ 2147483647 w 332"/>
                  <a:gd name="T53" fmla="*/ 2147483647 h 339"/>
                  <a:gd name="T54" fmla="*/ 2147483647 w 332"/>
                  <a:gd name="T55" fmla="*/ 2147483647 h 339"/>
                  <a:gd name="T56" fmla="*/ 2147483647 w 332"/>
                  <a:gd name="T57" fmla="*/ 2147483647 h 339"/>
                  <a:gd name="T58" fmla="*/ 2147483647 w 332"/>
                  <a:gd name="T59" fmla="*/ 2147483647 h 339"/>
                  <a:gd name="T60" fmla="*/ 2147483647 w 332"/>
                  <a:gd name="T61" fmla="*/ 2147483647 h 339"/>
                  <a:gd name="T62" fmla="*/ 2147483647 w 332"/>
                  <a:gd name="T63" fmla="*/ 2147483647 h 3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2"/>
                  <a:gd name="T97" fmla="*/ 0 h 339"/>
                  <a:gd name="T98" fmla="*/ 332 w 332"/>
                  <a:gd name="T99" fmla="*/ 339 h 3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2" h="339">
                    <a:moveTo>
                      <a:pt x="331" y="79"/>
                    </a:moveTo>
                    <a:lnTo>
                      <a:pt x="288" y="73"/>
                    </a:lnTo>
                    <a:lnTo>
                      <a:pt x="247" y="55"/>
                    </a:lnTo>
                    <a:lnTo>
                      <a:pt x="200" y="32"/>
                    </a:lnTo>
                    <a:lnTo>
                      <a:pt x="152" y="0"/>
                    </a:lnTo>
                    <a:lnTo>
                      <a:pt x="132" y="50"/>
                    </a:lnTo>
                    <a:lnTo>
                      <a:pt x="75" y="122"/>
                    </a:lnTo>
                    <a:lnTo>
                      <a:pt x="34" y="199"/>
                    </a:lnTo>
                    <a:lnTo>
                      <a:pt x="5" y="233"/>
                    </a:lnTo>
                    <a:lnTo>
                      <a:pt x="0" y="265"/>
                    </a:lnTo>
                    <a:lnTo>
                      <a:pt x="7" y="274"/>
                    </a:lnTo>
                    <a:lnTo>
                      <a:pt x="32" y="270"/>
                    </a:lnTo>
                    <a:lnTo>
                      <a:pt x="57" y="256"/>
                    </a:lnTo>
                    <a:lnTo>
                      <a:pt x="91" y="213"/>
                    </a:lnTo>
                    <a:lnTo>
                      <a:pt x="197" y="127"/>
                    </a:lnTo>
                    <a:lnTo>
                      <a:pt x="202" y="136"/>
                    </a:lnTo>
                    <a:lnTo>
                      <a:pt x="207" y="154"/>
                    </a:lnTo>
                    <a:lnTo>
                      <a:pt x="202" y="179"/>
                    </a:lnTo>
                    <a:lnTo>
                      <a:pt x="188" y="209"/>
                    </a:lnTo>
                    <a:lnTo>
                      <a:pt x="161" y="256"/>
                    </a:lnTo>
                    <a:lnTo>
                      <a:pt x="136" y="283"/>
                    </a:lnTo>
                    <a:lnTo>
                      <a:pt x="121" y="310"/>
                    </a:lnTo>
                    <a:lnTo>
                      <a:pt x="125" y="331"/>
                    </a:lnTo>
                    <a:lnTo>
                      <a:pt x="136" y="338"/>
                    </a:lnTo>
                    <a:lnTo>
                      <a:pt x="161" y="333"/>
                    </a:lnTo>
                    <a:lnTo>
                      <a:pt x="207" y="301"/>
                    </a:lnTo>
                    <a:lnTo>
                      <a:pt x="245" y="270"/>
                    </a:lnTo>
                    <a:lnTo>
                      <a:pt x="259" y="252"/>
                    </a:lnTo>
                    <a:lnTo>
                      <a:pt x="277" y="211"/>
                    </a:lnTo>
                    <a:lnTo>
                      <a:pt x="288" y="156"/>
                    </a:lnTo>
                    <a:lnTo>
                      <a:pt x="304" y="122"/>
                    </a:lnTo>
                    <a:lnTo>
                      <a:pt x="331" y="79"/>
                    </a:lnTo>
                  </a:path>
                </a:pathLst>
              </a:custGeom>
              <a:noFill/>
              <a:ln w="25400" cap="rnd" cmpd="sng">
                <a:solidFill>
                  <a:srgbClr val="0070C0"/>
                </a:solidFill>
                <a:prstDash val="solid"/>
                <a:round/>
                <a:headEnd/>
                <a:tailEnd/>
              </a:ln>
            </p:spPr>
            <p:txBody>
              <a:bodyPr/>
              <a:lstStyle/>
              <a:p>
                <a:endParaRPr lang="el-GR"/>
              </a:p>
            </p:txBody>
          </p:sp>
        </p:grpSp>
      </p:grpSp>
      <p:cxnSp>
        <p:nvCxnSpPr>
          <p:cNvPr id="30" name="Straight Connector 29"/>
          <p:cNvCxnSpPr>
            <a:endCxn id="139272" idx="11"/>
          </p:cNvCxnSpPr>
          <p:nvPr/>
        </p:nvCxnSpPr>
        <p:spPr>
          <a:xfrm flipV="1">
            <a:off x="5613115" y="1889270"/>
            <a:ext cx="2926616" cy="360771"/>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8" idx="0"/>
            <a:endCxn id="139277" idx="1"/>
          </p:cNvCxnSpPr>
          <p:nvPr/>
        </p:nvCxnSpPr>
        <p:spPr>
          <a:xfrm flipV="1">
            <a:off x="4618862" y="3083363"/>
            <a:ext cx="3474943" cy="18465"/>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9054960" y="1294546"/>
            <a:ext cx="678391" cy="400110"/>
          </a:xfrm>
          <a:prstGeom prst="rect">
            <a:avLst/>
          </a:prstGeom>
          <a:noFill/>
        </p:spPr>
        <p:txBody>
          <a:bodyPr wrap="none" rtlCol="0">
            <a:spAutoFit/>
          </a:bodyPr>
          <a:lstStyle/>
          <a:p>
            <a:r>
              <a:rPr lang="en-US" sz="2000" dirty="0"/>
              <a:t>ANB</a:t>
            </a:r>
            <a:endParaRPr lang="el-GR" sz="2000" dirty="0"/>
          </a:p>
        </p:txBody>
      </p:sp>
      <p:sp>
        <p:nvSpPr>
          <p:cNvPr id="37" name="Oval 36"/>
          <p:cNvSpPr/>
          <p:nvPr/>
        </p:nvSpPr>
        <p:spPr>
          <a:xfrm>
            <a:off x="8120009" y="5486399"/>
            <a:ext cx="102742" cy="1027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9" name="Straight Connector 48"/>
          <p:cNvCxnSpPr>
            <a:stCxn id="139272" idx="11"/>
            <a:endCxn id="37" idx="0"/>
          </p:cNvCxnSpPr>
          <p:nvPr/>
        </p:nvCxnSpPr>
        <p:spPr>
          <a:xfrm flipH="1">
            <a:off x="8171381" y="1889269"/>
            <a:ext cx="368351" cy="359713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0" name="Pie 49"/>
          <p:cNvSpPr/>
          <p:nvPr/>
        </p:nvSpPr>
        <p:spPr>
          <a:xfrm>
            <a:off x="8003959" y="1348740"/>
            <a:ext cx="1074420" cy="1074420"/>
          </a:xfrm>
          <a:prstGeom prst="pie">
            <a:avLst>
              <a:gd name="adj1" fmla="val 5268781"/>
              <a:gd name="adj2" fmla="val 5791300"/>
            </a:avLst>
          </a:prstGeom>
          <a:solidFill>
            <a:srgbClr val="FF99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cxnSp>
        <p:nvCxnSpPr>
          <p:cNvPr id="52" name="Straight Connector 51"/>
          <p:cNvCxnSpPr/>
          <p:nvPr/>
        </p:nvCxnSpPr>
        <p:spPr>
          <a:xfrm flipV="1">
            <a:off x="3363075" y="3071973"/>
            <a:ext cx="6318607" cy="20548"/>
          </a:xfrm>
          <a:prstGeom prst="line">
            <a:avLst/>
          </a:prstGeom>
          <a:ln w="12700">
            <a:solidFill>
              <a:srgbClr val="008000"/>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8253574" y="1469204"/>
            <a:ext cx="362600" cy="400110"/>
          </a:xfrm>
          <a:prstGeom prst="rect">
            <a:avLst/>
          </a:prstGeom>
          <a:noFill/>
        </p:spPr>
        <p:txBody>
          <a:bodyPr wrap="none" rtlCol="0">
            <a:spAutoFit/>
          </a:bodyPr>
          <a:lstStyle/>
          <a:p>
            <a:r>
              <a:rPr lang="en-US" sz="2000" dirty="0"/>
              <a:t>N</a:t>
            </a:r>
            <a:endParaRPr lang="el-GR" sz="2000" dirty="0"/>
          </a:p>
        </p:txBody>
      </p:sp>
      <p:sp>
        <p:nvSpPr>
          <p:cNvPr id="59" name="TextBox 58"/>
          <p:cNvSpPr txBox="1"/>
          <p:nvPr/>
        </p:nvSpPr>
        <p:spPr>
          <a:xfrm>
            <a:off x="5457292" y="1816813"/>
            <a:ext cx="328936" cy="400110"/>
          </a:xfrm>
          <a:prstGeom prst="rect">
            <a:avLst/>
          </a:prstGeom>
          <a:noFill/>
        </p:spPr>
        <p:txBody>
          <a:bodyPr wrap="none" rtlCol="0">
            <a:spAutoFit/>
          </a:bodyPr>
          <a:lstStyle/>
          <a:p>
            <a:r>
              <a:rPr lang="en-US" sz="2000" dirty="0"/>
              <a:t>S</a:t>
            </a:r>
            <a:endParaRPr lang="el-GR" sz="2000" dirty="0"/>
          </a:p>
        </p:txBody>
      </p:sp>
      <p:sp>
        <p:nvSpPr>
          <p:cNvPr id="60" name="TextBox 59"/>
          <p:cNvSpPr txBox="1"/>
          <p:nvPr/>
        </p:nvSpPr>
        <p:spPr>
          <a:xfrm>
            <a:off x="4212407" y="2719226"/>
            <a:ext cx="455509" cy="400110"/>
          </a:xfrm>
          <a:prstGeom prst="rect">
            <a:avLst/>
          </a:prstGeom>
          <a:noFill/>
        </p:spPr>
        <p:txBody>
          <a:bodyPr wrap="none" rtlCol="0">
            <a:spAutoFit/>
          </a:bodyPr>
          <a:lstStyle/>
          <a:p>
            <a:r>
              <a:rPr lang="en-US" sz="2000" dirty="0"/>
              <a:t>Po</a:t>
            </a:r>
            <a:endParaRPr lang="el-GR" sz="2000" dirty="0"/>
          </a:p>
        </p:txBody>
      </p:sp>
      <p:sp>
        <p:nvSpPr>
          <p:cNvPr id="61" name="TextBox 60"/>
          <p:cNvSpPr txBox="1"/>
          <p:nvPr/>
        </p:nvSpPr>
        <p:spPr>
          <a:xfrm>
            <a:off x="7518974" y="2686692"/>
            <a:ext cx="458780" cy="400110"/>
          </a:xfrm>
          <a:prstGeom prst="rect">
            <a:avLst/>
          </a:prstGeom>
          <a:noFill/>
        </p:spPr>
        <p:txBody>
          <a:bodyPr wrap="none" rtlCol="0">
            <a:spAutoFit/>
          </a:bodyPr>
          <a:lstStyle/>
          <a:p>
            <a:r>
              <a:rPr lang="en-US" sz="2000" dirty="0"/>
              <a:t>Or</a:t>
            </a:r>
            <a:endParaRPr lang="el-GR" sz="2000" dirty="0"/>
          </a:p>
        </p:txBody>
      </p:sp>
      <p:sp>
        <p:nvSpPr>
          <p:cNvPr id="62" name="TextBox 61"/>
          <p:cNvSpPr txBox="1"/>
          <p:nvPr/>
        </p:nvSpPr>
        <p:spPr>
          <a:xfrm>
            <a:off x="8643994" y="3801439"/>
            <a:ext cx="356188" cy="400110"/>
          </a:xfrm>
          <a:prstGeom prst="rect">
            <a:avLst/>
          </a:prstGeom>
          <a:noFill/>
        </p:spPr>
        <p:txBody>
          <a:bodyPr wrap="none" rtlCol="0">
            <a:spAutoFit/>
          </a:bodyPr>
          <a:lstStyle/>
          <a:p>
            <a:r>
              <a:rPr lang="en-US" sz="2000" dirty="0"/>
              <a:t>A</a:t>
            </a:r>
            <a:endParaRPr lang="el-GR" sz="2000" dirty="0"/>
          </a:p>
        </p:txBody>
      </p:sp>
      <p:sp>
        <p:nvSpPr>
          <p:cNvPr id="48" name="Oval 47"/>
          <p:cNvSpPr/>
          <p:nvPr/>
        </p:nvSpPr>
        <p:spPr>
          <a:xfrm>
            <a:off x="8108022" y="5864831"/>
            <a:ext cx="102742" cy="1027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Oval 50"/>
          <p:cNvSpPr/>
          <p:nvPr/>
        </p:nvSpPr>
        <p:spPr>
          <a:xfrm>
            <a:off x="8489878" y="3965824"/>
            <a:ext cx="102742" cy="1027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4" name="TextBox 53"/>
          <p:cNvSpPr txBox="1"/>
          <p:nvPr/>
        </p:nvSpPr>
        <p:spPr>
          <a:xfrm>
            <a:off x="8354607" y="5299754"/>
            <a:ext cx="336952" cy="400110"/>
          </a:xfrm>
          <a:prstGeom prst="rect">
            <a:avLst/>
          </a:prstGeom>
          <a:noFill/>
        </p:spPr>
        <p:txBody>
          <a:bodyPr wrap="none" rtlCol="0">
            <a:spAutoFit/>
          </a:bodyPr>
          <a:lstStyle/>
          <a:p>
            <a:r>
              <a:rPr lang="en-US" sz="2000" dirty="0"/>
              <a:t>B</a:t>
            </a:r>
            <a:endParaRPr lang="el-GR" sz="2000" dirty="0"/>
          </a:p>
        </p:txBody>
      </p:sp>
      <p:sp>
        <p:nvSpPr>
          <p:cNvPr id="55" name="TextBox 54"/>
          <p:cNvSpPr txBox="1"/>
          <p:nvPr/>
        </p:nvSpPr>
        <p:spPr>
          <a:xfrm>
            <a:off x="8198780" y="5709008"/>
            <a:ext cx="471604" cy="400110"/>
          </a:xfrm>
          <a:prstGeom prst="rect">
            <a:avLst/>
          </a:prstGeom>
          <a:noFill/>
        </p:spPr>
        <p:txBody>
          <a:bodyPr wrap="none" rtlCol="0">
            <a:spAutoFit/>
          </a:bodyPr>
          <a:lstStyle/>
          <a:p>
            <a:r>
              <a:rPr lang="en-US" sz="2000" dirty="0"/>
              <a:t>Pg</a:t>
            </a:r>
            <a:endParaRPr lang="el-GR" sz="2000" dirty="0"/>
          </a:p>
        </p:txBody>
      </p:sp>
      <p:cxnSp>
        <p:nvCxnSpPr>
          <p:cNvPr id="56" name="Straight Connector 55"/>
          <p:cNvCxnSpPr>
            <a:stCxn id="139272" idx="3"/>
            <a:endCxn id="51" idx="0"/>
          </p:cNvCxnSpPr>
          <p:nvPr/>
        </p:nvCxnSpPr>
        <p:spPr>
          <a:xfrm flipH="1">
            <a:off x="8541249" y="1887362"/>
            <a:ext cx="22448" cy="2078462"/>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8525523" y="1613043"/>
            <a:ext cx="560257" cy="692192"/>
          </a:xfrm>
          <a:prstGeom prst="straightConnector1">
            <a:avLst/>
          </a:prstGeom>
          <a:ln w="28575">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9075507" y="1592495"/>
            <a:ext cx="1272592" cy="369332"/>
          </a:xfrm>
          <a:prstGeom prst="rect">
            <a:avLst/>
          </a:prstGeom>
          <a:noFill/>
        </p:spPr>
        <p:txBody>
          <a:bodyPr wrap="none" rtlCol="0">
            <a:spAutoFit/>
          </a:bodyPr>
          <a:lstStyle/>
          <a:p>
            <a:r>
              <a:rPr lang="en-US" dirty="0"/>
              <a:t>= SNA-SNB</a:t>
            </a:r>
            <a:endParaRPr lang="el-GR" dirty="0"/>
          </a:p>
        </p:txBody>
      </p:sp>
      <p:sp>
        <p:nvSpPr>
          <p:cNvPr id="47" name="TextBox 46">
            <a:extLst>
              <a:ext uri="{FF2B5EF4-FFF2-40B4-BE49-F238E27FC236}">
                <a16:creationId xmlns="" xmlns:a16="http://schemas.microsoft.com/office/drawing/2014/main" id="{6768F57C-2A5B-3D4A-83A3-C72092FD6A7B}"/>
              </a:ext>
            </a:extLst>
          </p:cNvPr>
          <p:cNvSpPr txBox="1"/>
          <p:nvPr/>
        </p:nvSpPr>
        <p:spPr>
          <a:xfrm>
            <a:off x="1014759" y="406217"/>
            <a:ext cx="5543505" cy="1569660"/>
          </a:xfrm>
          <a:prstGeom prst="rect">
            <a:avLst/>
          </a:prstGeom>
          <a:noFill/>
        </p:spPr>
        <p:txBody>
          <a:bodyPr wrap="none" rtlCol="0">
            <a:spAutoFit/>
          </a:bodyPr>
          <a:lstStyle/>
          <a:p>
            <a:pPr fontAlgn="base">
              <a:spcBef>
                <a:spcPct val="0"/>
              </a:spcBef>
              <a:spcAft>
                <a:spcPct val="0"/>
              </a:spcAft>
            </a:pPr>
            <a:r>
              <a:rPr lang="el-GR" sz="2400" dirty="0" err="1" smtClean="0">
                <a:solidFill>
                  <a:srgbClr val="005078"/>
                </a:solidFill>
              </a:rPr>
              <a:t>Steiner</a:t>
            </a:r>
            <a:r>
              <a:rPr lang="el-GR" sz="2400" dirty="0" smtClean="0">
                <a:solidFill>
                  <a:srgbClr val="005078"/>
                </a:solidFill>
              </a:rPr>
              <a:t> </a:t>
            </a:r>
            <a:r>
              <a:rPr lang="el-GR" sz="2400" dirty="0" err="1" smtClean="0">
                <a:solidFill>
                  <a:srgbClr val="005078"/>
                </a:solidFill>
              </a:rPr>
              <a:t>Analysis</a:t>
            </a:r>
            <a:endParaRPr lang="el-GR" sz="2400" dirty="0" smtClean="0">
              <a:solidFill>
                <a:srgbClr val="005078"/>
              </a:solidFill>
            </a:endParaRPr>
          </a:p>
          <a:p>
            <a:pPr fontAlgn="base">
              <a:spcBef>
                <a:spcPct val="0"/>
              </a:spcBef>
              <a:spcAft>
                <a:spcPct val="0"/>
              </a:spcAft>
            </a:pPr>
            <a:r>
              <a:rPr lang="el-GR" sz="2400" dirty="0" smtClean="0">
                <a:solidFill>
                  <a:srgbClr val="005078"/>
                </a:solidFill>
                <a:latin typeface="Georgia" pitchFamily="18" charset="0"/>
              </a:rPr>
              <a:t>Θέση </a:t>
            </a:r>
            <a:r>
              <a:rPr lang="el-GR" sz="2400" dirty="0">
                <a:solidFill>
                  <a:srgbClr val="005078"/>
                </a:solidFill>
                <a:latin typeface="Georgia" pitchFamily="18" charset="0"/>
              </a:rPr>
              <a:t>της άνω ως προς την κάτω γνάθο </a:t>
            </a:r>
          </a:p>
          <a:p>
            <a:pPr fontAlgn="base">
              <a:spcBef>
                <a:spcPct val="0"/>
              </a:spcBef>
              <a:spcAft>
                <a:spcPct val="0"/>
              </a:spcAft>
            </a:pPr>
            <a:r>
              <a:rPr lang="el-GR" sz="2400" dirty="0">
                <a:solidFill>
                  <a:srgbClr val="005078"/>
                </a:solidFill>
                <a:latin typeface="Georgia" pitchFamily="18" charset="0"/>
              </a:rPr>
              <a:t>στο </a:t>
            </a:r>
            <a:r>
              <a:rPr lang="el-GR" sz="2400" dirty="0" err="1">
                <a:solidFill>
                  <a:srgbClr val="005078"/>
                </a:solidFill>
                <a:latin typeface="Georgia" pitchFamily="18" charset="0"/>
              </a:rPr>
              <a:t>προσθιοπίσθιο</a:t>
            </a:r>
            <a:r>
              <a:rPr lang="el-GR" sz="2400" dirty="0">
                <a:solidFill>
                  <a:srgbClr val="005078"/>
                </a:solidFill>
                <a:latin typeface="Georgia" pitchFamily="18" charset="0"/>
              </a:rPr>
              <a:t> επίπεδο</a:t>
            </a:r>
          </a:p>
          <a:p>
            <a:pPr fontAlgn="base">
              <a:spcBef>
                <a:spcPct val="0"/>
              </a:spcBef>
              <a:spcAft>
                <a:spcPct val="0"/>
              </a:spcAft>
            </a:pPr>
            <a:r>
              <a:rPr lang="el-GR" sz="2400" dirty="0">
                <a:solidFill>
                  <a:srgbClr val="005078"/>
                </a:solidFill>
                <a:latin typeface="Georgia" pitchFamily="18" charset="0"/>
              </a:rPr>
              <a:t> </a:t>
            </a:r>
          </a:p>
        </p:txBody>
      </p:sp>
      <p:sp>
        <p:nvSpPr>
          <p:cNvPr id="53" name="Rectangle 52">
            <a:extLst>
              <a:ext uri="{FF2B5EF4-FFF2-40B4-BE49-F238E27FC236}">
                <a16:creationId xmlns="" xmlns:a16="http://schemas.microsoft.com/office/drawing/2014/main" id="{73D019E9-C8F2-D848-A25F-049055808120}"/>
              </a:ext>
            </a:extLst>
          </p:cNvPr>
          <p:cNvSpPr/>
          <p:nvPr/>
        </p:nvSpPr>
        <p:spPr>
          <a:xfrm>
            <a:off x="1014759" y="2422458"/>
            <a:ext cx="3190501" cy="3970318"/>
          </a:xfrm>
          <a:prstGeom prst="rect">
            <a:avLst/>
          </a:prstGeom>
        </p:spPr>
        <p:txBody>
          <a:bodyPr wrap="square">
            <a:spAutoFit/>
          </a:bodyPr>
          <a:lstStyle/>
          <a:p>
            <a:r>
              <a:rPr lang="el-GR" smtClean="0">
                <a:solidFill>
                  <a:prstClr val="black"/>
                </a:solidFill>
                <a:latin typeface="Georgia"/>
              </a:rPr>
              <a:t/>
            </a:r>
            <a:br>
              <a:rPr lang="el-GR" smtClean="0">
                <a:solidFill>
                  <a:prstClr val="black"/>
                </a:solidFill>
                <a:latin typeface="Georgia"/>
              </a:rPr>
            </a:br>
            <a:r>
              <a:rPr lang="el-GR" smtClean="0">
                <a:solidFill>
                  <a:prstClr val="black"/>
                </a:solidFill>
              </a:rPr>
              <a:t>Γωνία </a:t>
            </a:r>
            <a:r>
              <a:rPr lang="el-GR" smtClean="0">
                <a:solidFill>
                  <a:srgbClr val="254061"/>
                </a:solidFill>
              </a:rPr>
              <a:t>ANB</a:t>
            </a:r>
          </a:p>
          <a:p>
            <a:r>
              <a:rPr lang="el-GR" smtClean="0">
                <a:solidFill>
                  <a:prstClr val="black">
                    <a:lumMod val="95000"/>
                    <a:lumOff val="5000"/>
                  </a:prstClr>
                </a:solidFill>
              </a:rPr>
              <a:t>Μέση </a:t>
            </a:r>
            <a:r>
              <a:rPr lang="el-GR" smtClean="0">
                <a:solidFill>
                  <a:prstClr val="black">
                    <a:lumMod val="95000"/>
                    <a:lumOff val="5000"/>
                  </a:prstClr>
                </a:solidFill>
              </a:rPr>
              <a:t>τιμή</a:t>
            </a:r>
            <a:r>
              <a:rPr lang="el-GR" smtClean="0">
                <a:solidFill>
                  <a:prstClr val="black">
                    <a:lumMod val="95000"/>
                    <a:lumOff val="5000"/>
                  </a:prstClr>
                </a:solidFill>
              </a:rPr>
              <a:t>: </a:t>
            </a:r>
            <a:r>
              <a:rPr lang="el-GR" smtClean="0">
                <a:solidFill>
                  <a:prstClr val="black">
                    <a:lumMod val="95000"/>
                    <a:lumOff val="5000"/>
                  </a:prstClr>
                </a:solidFill>
              </a:rPr>
              <a:t>2</a:t>
            </a:r>
            <a:r>
              <a:rPr lang="el-GR" smtClean="0">
                <a:solidFill>
                  <a:prstClr val="black">
                    <a:lumMod val="95000"/>
                    <a:lumOff val="5000"/>
                  </a:prstClr>
                </a:solidFill>
                <a:cs typeface="Times New Roman" pitchFamily="18" charset="0"/>
              </a:rPr>
              <a:t>°</a:t>
            </a:r>
            <a:endParaRPr lang="el-GR">
              <a:solidFill>
                <a:prstClr val="black">
                  <a:lumMod val="95000"/>
                  <a:lumOff val="5000"/>
                </a:prstClr>
              </a:solidFill>
              <a:cs typeface="Times New Roman" pitchFamily="18" charset="0"/>
            </a:endParaRPr>
          </a:p>
          <a:p>
            <a:endParaRPr lang="el-GR" smtClean="0">
              <a:solidFill>
                <a:prstClr val="black">
                  <a:lumMod val="95000"/>
                  <a:lumOff val="5000"/>
                </a:prstClr>
              </a:solidFill>
              <a:cs typeface="Times New Roman" pitchFamily="18" charset="0"/>
            </a:endParaRPr>
          </a:p>
          <a:p>
            <a:pPr marL="285750" indent="-285750">
              <a:buClr>
                <a:schemeClr val="accent2">
                  <a:lumMod val="75000"/>
                </a:schemeClr>
              </a:buClr>
              <a:buFont typeface="Wingdings" pitchFamily="2" charset="2"/>
              <a:buChar char="§"/>
            </a:pPr>
            <a:r>
              <a:rPr lang="el-GR" smtClean="0">
                <a:solidFill>
                  <a:prstClr val="black">
                    <a:lumMod val="95000"/>
                    <a:lumOff val="5000"/>
                  </a:prstClr>
                </a:solidFill>
                <a:cs typeface="Times New Roman" pitchFamily="18" charset="0"/>
              </a:rPr>
              <a:t>Η </a:t>
            </a:r>
            <a:r>
              <a:rPr lang="el-GR" smtClean="0">
                <a:solidFill>
                  <a:prstClr val="black">
                    <a:lumMod val="95000"/>
                    <a:lumOff val="5000"/>
                  </a:prstClr>
                </a:solidFill>
                <a:cs typeface="Times New Roman" pitchFamily="18" charset="0"/>
              </a:rPr>
              <a:t>γων</a:t>
            </a:r>
            <a:r>
              <a:rPr lang="el-GR" smtClean="0">
                <a:solidFill>
                  <a:prstClr val="black">
                    <a:lumMod val="95000"/>
                    <a:lumOff val="5000"/>
                  </a:prstClr>
                </a:solidFill>
                <a:cs typeface="Times New Roman" pitchFamily="18" charset="0"/>
              </a:rPr>
              <a:t>ία </a:t>
            </a:r>
            <a:r>
              <a:rPr lang="el-GR">
                <a:solidFill>
                  <a:prstClr val="black">
                    <a:lumMod val="95000"/>
                    <a:lumOff val="5000"/>
                  </a:prstClr>
                </a:solidFill>
                <a:cs typeface="Times New Roman" pitchFamily="18" charset="0"/>
              </a:rPr>
              <a:t>δίνει μια εκτίμηση της σκελετικής δυσαρμονίας μεταξύ των δύο γνάθων στο προσθιοπίσθιο επίπεδο</a:t>
            </a:r>
          </a:p>
          <a:p>
            <a:pPr marL="285750" indent="-285750">
              <a:buClr>
                <a:schemeClr val="accent2">
                  <a:lumMod val="75000"/>
                </a:schemeClr>
              </a:buClr>
              <a:buFont typeface="Wingdings" pitchFamily="2" charset="2"/>
              <a:buChar char="§"/>
            </a:pPr>
            <a:r>
              <a:rPr lang="el-GR">
                <a:solidFill>
                  <a:prstClr val="black">
                    <a:lumMod val="95000"/>
                    <a:lumOff val="5000"/>
                  </a:prstClr>
                </a:solidFill>
                <a:cs typeface="Times New Roman" pitchFamily="18" charset="0"/>
              </a:rPr>
              <a:t>Αυξημένη τιμή υποδεικνύει σκελετική σχέση ΙΙ Τάξης ενώ ελαττωμένη τιμή ή κάτω από το 0 δείχνει σκελετική σχέση </a:t>
            </a:r>
            <a:r>
              <a:rPr lang="el-GR">
                <a:solidFill>
                  <a:prstClr val="black">
                    <a:lumMod val="95000"/>
                    <a:lumOff val="5000"/>
                  </a:prstClr>
                </a:solidFill>
                <a:cs typeface="Times New Roman" pitchFamily="18" charset="0"/>
              </a:rPr>
              <a:t>ΙΙΙ </a:t>
            </a:r>
            <a:r>
              <a:rPr lang="el-GR" smtClean="0">
                <a:solidFill>
                  <a:prstClr val="black">
                    <a:lumMod val="95000"/>
                    <a:lumOff val="5000"/>
                  </a:prstClr>
                </a:solidFill>
                <a:cs typeface="Times New Roman" pitchFamily="18" charset="0"/>
              </a:rPr>
              <a:t>Τάξης</a:t>
            </a:r>
            <a:endParaRPr lang="el-GR">
              <a:solidFill>
                <a:prstClr val="black">
                  <a:lumMod val="95000"/>
                  <a:lumOff val="5000"/>
                </a:prstClr>
              </a:solidFill>
            </a:endParaRPr>
          </a:p>
        </p:txBody>
      </p:sp>
    </p:spTree>
    <p:extLst>
      <p:ext uri="{BB962C8B-B14F-4D97-AF65-F5344CB8AC3E}">
        <p14:creationId xmlns="" xmlns:p14="http://schemas.microsoft.com/office/powerpoint/2010/main" val="24626836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24000" y="0"/>
            <a:ext cx="9144000" cy="4317476"/>
            <a:chOff x="0" y="1270000"/>
            <a:chExt cx="9144000" cy="4317476"/>
          </a:xfrm>
        </p:grpSpPr>
        <p:pic>
          <p:nvPicPr>
            <p:cNvPr id="4" name="Picture 3"/>
            <p:cNvPicPr>
              <a:picLocks noChangeAspect="1"/>
            </p:cNvPicPr>
            <p:nvPr/>
          </p:nvPicPr>
          <p:blipFill>
            <a:blip r:embed="rId2" cstate="email"/>
            <a:stretch>
              <a:fillRect/>
            </a:stretch>
          </p:blipFill>
          <p:spPr>
            <a:xfrm>
              <a:off x="0" y="1270000"/>
              <a:ext cx="9144000" cy="4317476"/>
            </a:xfrm>
            <a:prstGeom prst="rect">
              <a:avLst/>
            </a:prstGeom>
          </p:spPr>
        </p:pic>
        <p:pic>
          <p:nvPicPr>
            <p:cNvPr id="5" name="Picture 4"/>
            <p:cNvPicPr>
              <a:picLocks noChangeAspect="1"/>
            </p:cNvPicPr>
            <p:nvPr/>
          </p:nvPicPr>
          <p:blipFill>
            <a:blip r:embed="rId3" cstate="email"/>
            <a:stretch>
              <a:fillRect/>
            </a:stretch>
          </p:blipFill>
          <p:spPr>
            <a:xfrm>
              <a:off x="898200" y="1536700"/>
              <a:ext cx="1705299" cy="1054100"/>
            </a:xfrm>
            <a:prstGeom prst="rect">
              <a:avLst/>
            </a:prstGeom>
          </p:spPr>
        </p:pic>
        <p:pic>
          <p:nvPicPr>
            <p:cNvPr id="6" name="Picture 5"/>
            <p:cNvPicPr>
              <a:picLocks noChangeAspect="1"/>
            </p:cNvPicPr>
            <p:nvPr/>
          </p:nvPicPr>
          <p:blipFill rotWithShape="1">
            <a:blip r:embed="rId4" cstate="email"/>
            <a:srcRect/>
            <a:stretch/>
          </p:blipFill>
          <p:spPr>
            <a:xfrm>
              <a:off x="6756400" y="1562100"/>
              <a:ext cx="1739900" cy="1177320"/>
            </a:xfrm>
            <a:prstGeom prst="rect">
              <a:avLst/>
            </a:prstGeom>
          </p:spPr>
        </p:pic>
      </p:grpSp>
      <p:sp>
        <p:nvSpPr>
          <p:cNvPr id="8" name="TextBox 7"/>
          <p:cNvSpPr txBox="1"/>
          <p:nvPr/>
        </p:nvSpPr>
        <p:spPr>
          <a:xfrm>
            <a:off x="2371618" y="4539214"/>
            <a:ext cx="7691914" cy="1754326"/>
          </a:xfrm>
          <a:prstGeom prst="rect">
            <a:avLst/>
          </a:prstGeom>
          <a:noFill/>
        </p:spPr>
        <p:txBody>
          <a:bodyPr wrap="none" rtlCol="0">
            <a:spAutoFit/>
          </a:bodyPr>
          <a:lstStyle/>
          <a:p>
            <a:r>
              <a:rPr lang="el-GR">
                <a:cs typeface="Andale Mono"/>
              </a:rPr>
              <a:t>Αν γνωρίζουμε τη </a:t>
            </a:r>
            <a:r>
              <a:rPr lang="el-GR">
                <a:cs typeface="Andale Mono"/>
              </a:rPr>
              <a:t>γωνία </a:t>
            </a:r>
            <a:r>
              <a:rPr lang="el-GR" smtClean="0">
                <a:cs typeface="Andale Mono"/>
              </a:rPr>
              <a:t>ANB</a:t>
            </a:r>
          </a:p>
          <a:p>
            <a:endParaRPr lang="el-GR" smtClean="0">
              <a:cs typeface="Andale Mono"/>
            </a:endParaRPr>
          </a:p>
          <a:p>
            <a:r>
              <a:rPr lang="el-GR" smtClean="0">
                <a:cs typeface="Andale Mono"/>
              </a:rPr>
              <a:t>α</a:t>
            </a:r>
            <a:r>
              <a:rPr lang="el-GR">
                <a:cs typeface="Andale Mono"/>
              </a:rPr>
              <a:t>) μπορούμε να αποφασίσουμε αν θα χρησιμοποιήσουμε </a:t>
            </a:r>
            <a:r>
              <a:rPr lang="el-GR">
                <a:cs typeface="Andale Mono"/>
              </a:rPr>
              <a:t>εξωστοματικό </a:t>
            </a:r>
            <a:r>
              <a:rPr lang="el-GR" smtClean="0">
                <a:cs typeface="Andale Mono"/>
              </a:rPr>
              <a:t>τόξο</a:t>
            </a:r>
            <a:endParaRPr lang="el-GR" smtClean="0">
              <a:cs typeface="Andale Mono"/>
            </a:endParaRPr>
          </a:p>
          <a:p>
            <a:r>
              <a:rPr lang="el-GR" smtClean="0">
                <a:cs typeface="Andale Mono"/>
              </a:rPr>
              <a:t>β</a:t>
            </a:r>
            <a:r>
              <a:rPr lang="el-GR">
                <a:cs typeface="Andale Mono"/>
              </a:rPr>
              <a:t>) να αποφασίσουμε αν θα χρησιμοποιήσουμε </a:t>
            </a:r>
            <a:r>
              <a:rPr lang="el-GR">
                <a:cs typeface="Andale Mono"/>
              </a:rPr>
              <a:t>μάσκα </a:t>
            </a:r>
            <a:r>
              <a:rPr lang="el-GR" smtClean="0">
                <a:cs typeface="Andale Mono"/>
              </a:rPr>
              <a:t>προσώπου</a:t>
            </a:r>
            <a:endParaRPr lang="el-GR" smtClean="0">
              <a:cs typeface="Andale Mono"/>
            </a:endParaRPr>
          </a:p>
          <a:p>
            <a:r>
              <a:rPr lang="el-GR" smtClean="0">
                <a:cs typeface="Andale Mono"/>
              </a:rPr>
              <a:t>γ</a:t>
            </a:r>
            <a:r>
              <a:rPr lang="el-GR">
                <a:cs typeface="Andale Mono"/>
              </a:rPr>
              <a:t>) </a:t>
            </a:r>
            <a:r>
              <a:rPr lang="el-GR" smtClean="0">
                <a:cs typeface="Andale Mono"/>
              </a:rPr>
              <a:t>όλα </a:t>
            </a:r>
            <a:r>
              <a:rPr lang="el-GR">
                <a:cs typeface="Andale Mono"/>
              </a:rPr>
              <a:t>τα </a:t>
            </a:r>
            <a:r>
              <a:rPr lang="el-GR" smtClean="0">
                <a:cs typeface="Andale Mono"/>
              </a:rPr>
              <a:t>παραπάνω</a:t>
            </a:r>
            <a:endParaRPr lang="el-GR" smtClean="0">
              <a:cs typeface="Andale Mono"/>
            </a:endParaRPr>
          </a:p>
          <a:p>
            <a:r>
              <a:rPr lang="el-GR" smtClean="0">
                <a:cs typeface="Andale Mono"/>
              </a:rPr>
              <a:t>δ</a:t>
            </a:r>
            <a:r>
              <a:rPr lang="el-GR">
                <a:cs typeface="Andale Mono"/>
              </a:rPr>
              <a:t>) κανένα από </a:t>
            </a:r>
            <a:r>
              <a:rPr lang="el-GR">
                <a:cs typeface="Andale Mono"/>
              </a:rPr>
              <a:t>τα </a:t>
            </a:r>
            <a:r>
              <a:rPr lang="el-GR" smtClean="0">
                <a:cs typeface="Andale Mono"/>
              </a:rPr>
              <a:t>παραπάνω</a:t>
            </a:r>
            <a:endParaRPr lang="el-GR">
              <a:cs typeface="Andale Mono"/>
            </a:endParaRPr>
          </a:p>
        </p:txBody>
      </p:sp>
      <p:sp>
        <p:nvSpPr>
          <p:cNvPr id="9" name="Oval 8"/>
          <p:cNvSpPr/>
          <p:nvPr/>
        </p:nvSpPr>
        <p:spPr>
          <a:xfrm>
            <a:off x="2269266" y="2827512"/>
            <a:ext cx="2016224" cy="864096"/>
          </a:xfrm>
          <a:prstGeom prst="ellipse">
            <a:avLst/>
          </a:prstGeom>
          <a:solidFill>
            <a:srgbClr val="FF26E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black"/>
                </a:solidFill>
              </a:rPr>
              <a:t>Quiz</a:t>
            </a:r>
            <a:endParaRPr lang="en-US" dirty="0"/>
          </a:p>
        </p:txBody>
      </p:sp>
      <p:sp>
        <p:nvSpPr>
          <p:cNvPr id="10" name="Donut 9"/>
          <p:cNvSpPr/>
          <p:nvPr/>
        </p:nvSpPr>
        <p:spPr>
          <a:xfrm>
            <a:off x="2151039" y="5594863"/>
            <a:ext cx="4058915" cy="1079500"/>
          </a:xfrm>
          <a:prstGeom prst="donut">
            <a:avLst/>
          </a:prstGeom>
          <a:solidFill>
            <a:srgbClr val="DA32D7"/>
          </a:solid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 xmlns:p14="http://schemas.microsoft.com/office/powerpoint/2010/main" val="58100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par>
                                <p:cTn id="28" presetID="25"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3" dur="1000" fill="hold"/>
                                        <p:tgtEl>
                                          <p:spTgt spid="7"/>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35"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style.rotation</p:attrName>
                                        </p:attrNameLst>
                                      </p:cBhvr>
                                      <p:tavLst>
                                        <p:tav tm="0">
                                          <p:val>
                                            <p:fltVal val="720"/>
                                          </p:val>
                                        </p:tav>
                                        <p:tav tm="100000">
                                          <p:val>
                                            <p:fltVal val="0"/>
                                          </p:val>
                                        </p:tav>
                                      </p:tavLst>
                                    </p:anim>
                                    <p:anim calcmode="lin" valueType="num">
                                      <p:cBhvr>
                                        <p:cTn id="44" dur="2000" fill="hold"/>
                                        <p:tgtEl>
                                          <p:spTgt spid="10"/>
                                        </p:tgtEl>
                                        <p:attrNameLst>
                                          <p:attrName>ppt_h</p:attrName>
                                        </p:attrNameLst>
                                      </p:cBhvr>
                                      <p:tavLst>
                                        <p:tav tm="0">
                                          <p:val>
                                            <p:fltVal val="0"/>
                                          </p:val>
                                        </p:tav>
                                        <p:tav tm="100000">
                                          <p:val>
                                            <p:strVal val="#ppt_h"/>
                                          </p:val>
                                        </p:tav>
                                      </p:tavLst>
                                    </p:anim>
                                    <p:anim calcmode="lin" valueType="num">
                                      <p:cBhvr>
                                        <p:cTn id="45" dur="2000" fill="hold"/>
                                        <p:tgtEl>
                                          <p:spTgt spid="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C438094C-0AC4-E340-BD30-C437822A12EE}"/>
              </a:ext>
            </a:extLst>
          </p:cNvPr>
          <p:cNvGrpSpPr>
            <a:grpSpLocks noChangeAspect="1"/>
          </p:cNvGrpSpPr>
          <p:nvPr/>
        </p:nvGrpSpPr>
        <p:grpSpPr>
          <a:xfrm>
            <a:off x="1429407" y="379468"/>
            <a:ext cx="9509120" cy="6204394"/>
            <a:chOff x="13252" y="-679797"/>
            <a:chExt cx="12165496" cy="7937593"/>
          </a:xfrm>
        </p:grpSpPr>
        <p:pic>
          <p:nvPicPr>
            <p:cNvPr id="3" name="Picture 2" descr="121224ΧΜ ceph 4-1-13 sav.jpg"/>
            <p:cNvPicPr>
              <a:picLocks noChangeAspect="1"/>
            </p:cNvPicPr>
            <p:nvPr/>
          </p:nvPicPr>
          <p:blipFill rotWithShape="1">
            <a:blip r:embed="rId2" cstate="email">
              <a:extLst>
                <a:ext uri="{28A0092B-C50C-407E-A947-70E740481C1C}">
                  <a14:useLocalDpi xmlns="" xmlns:a14="http://schemas.microsoft.com/office/drawing/2010/main" val="0"/>
                </a:ext>
              </a:extLst>
            </a:blip>
            <a:srcRect t="1757"/>
            <a:stretch/>
          </p:blipFill>
          <p:spPr>
            <a:xfrm>
              <a:off x="6082748" y="-679797"/>
              <a:ext cx="6096000" cy="7537797"/>
            </a:xfrm>
            <a:prstGeom prst="rect">
              <a:avLst/>
            </a:prstGeom>
          </p:spPr>
        </p:pic>
        <p:pic>
          <p:nvPicPr>
            <p:cNvPr id="4" name="Picture 4">
              <a:extLst>
                <a:ext uri="{FF2B5EF4-FFF2-40B4-BE49-F238E27FC236}">
                  <a16:creationId xmlns="" xmlns:a16="http://schemas.microsoft.com/office/drawing/2014/main" id="{9384FD4F-6BBC-6C4C-ABBF-C872A5B7BA0A}"/>
                </a:ext>
              </a:extLst>
            </p:cNvPr>
            <p:cNvPicPr>
              <a:picLocks noChangeAspect="1" noChangeArrowheads="1"/>
            </p:cNvPicPr>
            <p:nvPr/>
          </p:nvPicPr>
          <p:blipFill>
            <a:blip r:embed="rId3" cstate="email">
              <a:extLst>
                <a:ext uri="{28A0092B-C50C-407E-A947-70E740481C1C}">
                  <a14:useLocalDpi xmlns="" xmlns:a14="http://schemas.microsoft.com/office/drawing/2010/main" val="0"/>
                </a:ext>
              </a:extLst>
            </a:blip>
            <a:srcRect r="22475" b="25017"/>
            <a:stretch>
              <a:fillRect/>
            </a:stretch>
          </p:blipFill>
          <p:spPr bwMode="auto">
            <a:xfrm>
              <a:off x="13252" y="-679797"/>
              <a:ext cx="8222095" cy="79375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 name="Rectangle 4">
              <a:extLst>
                <a:ext uri="{FF2B5EF4-FFF2-40B4-BE49-F238E27FC236}">
                  <a16:creationId xmlns="" xmlns:a16="http://schemas.microsoft.com/office/drawing/2014/main" id="{B9DC7F59-7B9C-1943-B609-B6A2F52329D6}"/>
                </a:ext>
              </a:extLst>
            </p:cNvPr>
            <p:cNvSpPr/>
            <p:nvPr/>
          </p:nvSpPr>
          <p:spPr>
            <a:xfrm>
              <a:off x="252248" y="-283779"/>
              <a:ext cx="3592770" cy="82283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solidFill>
                  <a:schemeClr val="bg1">
                    <a:lumMod val="50000"/>
                  </a:schemeClr>
                </a:solidFill>
              </a:endParaRPr>
            </a:p>
          </p:txBody>
        </p:sp>
      </p:grpSp>
      <p:sp>
        <p:nvSpPr>
          <p:cNvPr id="6" name="TextBox 5">
            <a:extLst>
              <a:ext uri="{FF2B5EF4-FFF2-40B4-BE49-F238E27FC236}">
                <a16:creationId xmlns="" xmlns:a16="http://schemas.microsoft.com/office/drawing/2014/main" id="{036AA755-041A-E943-BD1E-9AD04DF95C9F}"/>
              </a:ext>
            </a:extLst>
          </p:cNvPr>
          <p:cNvSpPr txBox="1"/>
          <p:nvPr/>
        </p:nvSpPr>
        <p:spPr>
          <a:xfrm>
            <a:off x="1429407" y="6399196"/>
            <a:ext cx="2664319" cy="369332"/>
          </a:xfrm>
          <a:prstGeom prst="rect">
            <a:avLst/>
          </a:prstGeom>
          <a:noFill/>
        </p:spPr>
        <p:txBody>
          <a:bodyPr wrap="none" rtlCol="0">
            <a:spAutoFit/>
          </a:bodyPr>
          <a:lstStyle/>
          <a:p>
            <a:r>
              <a:rPr lang="el-GR" dirty="0" err="1"/>
              <a:t>κεφαλομετρική</a:t>
            </a:r>
            <a:r>
              <a:rPr lang="el-GR" dirty="0"/>
              <a:t> ανάλυση </a:t>
            </a:r>
            <a:endParaRPr lang="x-none" dirty="0"/>
          </a:p>
        </p:txBody>
      </p:sp>
    </p:spTree>
    <p:extLst>
      <p:ext uri="{BB962C8B-B14F-4D97-AF65-F5344CB8AC3E}">
        <p14:creationId xmlns="" xmlns:p14="http://schemas.microsoft.com/office/powerpoint/2010/main" val="3102912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ntitled-3.jpg"/>
          <p:cNvPicPr>
            <a:picLocks noChangeAspect="1"/>
          </p:cNvPicPr>
          <p:nvPr/>
        </p:nvPicPr>
        <p:blipFill>
          <a:blip r:embed="rId2" cstate="email"/>
          <a:stretch>
            <a:fillRect/>
          </a:stretch>
        </p:blipFill>
        <p:spPr>
          <a:xfrm>
            <a:off x="7249529" y="1283506"/>
            <a:ext cx="1822986" cy="4122361"/>
          </a:xfrm>
          <a:prstGeom prst="rect">
            <a:avLst/>
          </a:prstGeom>
        </p:spPr>
      </p:pic>
      <p:sp>
        <p:nvSpPr>
          <p:cNvPr id="2" name="TextBox 1">
            <a:extLst>
              <a:ext uri="{FF2B5EF4-FFF2-40B4-BE49-F238E27FC236}">
                <a16:creationId xmlns="" xmlns:a16="http://schemas.microsoft.com/office/drawing/2014/main" id="{975DCB15-2561-9A41-A4FA-2662B3676A80}"/>
              </a:ext>
            </a:extLst>
          </p:cNvPr>
          <p:cNvSpPr txBox="1"/>
          <p:nvPr/>
        </p:nvSpPr>
        <p:spPr>
          <a:xfrm>
            <a:off x="1051035" y="1495999"/>
            <a:ext cx="4467185" cy="1569660"/>
          </a:xfrm>
          <a:prstGeom prst="rect">
            <a:avLst/>
          </a:prstGeom>
          <a:noFill/>
        </p:spPr>
        <p:txBody>
          <a:bodyPr wrap="none" rtlCol="0">
            <a:spAutoFit/>
          </a:bodyPr>
          <a:lstStyle/>
          <a:p>
            <a:r>
              <a:rPr lang="el-GR" sz="1600" dirty="0"/>
              <a:t>Διάγνωση </a:t>
            </a:r>
          </a:p>
          <a:p>
            <a:pPr marL="285750" indent="-285750">
              <a:buFont typeface="Arial" panose="020B0604020202020204" pitchFamily="34" charset="0"/>
              <a:buChar char="•"/>
            </a:pPr>
            <a:r>
              <a:rPr lang="el-GR" sz="1600" dirty="0"/>
              <a:t>ΙΙ Τάξη, 1</a:t>
            </a:r>
            <a:r>
              <a:rPr lang="el-GR" sz="1600" baseline="30000" dirty="0"/>
              <a:t>η</a:t>
            </a:r>
            <a:r>
              <a:rPr lang="el-GR" sz="1600" dirty="0"/>
              <a:t> κατηγορία κατά </a:t>
            </a:r>
            <a:r>
              <a:rPr lang="el-GR" sz="1600" dirty="0" err="1" smtClean="0"/>
              <a:t>Angle</a:t>
            </a:r>
            <a:endParaRPr lang="el-GR" sz="1600" dirty="0"/>
          </a:p>
          <a:p>
            <a:pPr marL="285750" indent="-285750">
              <a:buFont typeface="Arial" panose="020B0604020202020204" pitchFamily="34" charset="0"/>
              <a:buChar char="•"/>
            </a:pPr>
            <a:r>
              <a:rPr lang="el-GR" sz="1600" dirty="0" smtClean="0"/>
              <a:t>σκελετική </a:t>
            </a:r>
            <a:r>
              <a:rPr lang="el-GR" sz="1600" dirty="0"/>
              <a:t>και οδοντική </a:t>
            </a:r>
            <a:r>
              <a:rPr lang="el-GR" sz="1600" dirty="0" smtClean="0"/>
              <a:t> </a:t>
            </a:r>
            <a:endParaRPr lang="el-GR" sz="1600" dirty="0"/>
          </a:p>
          <a:p>
            <a:pPr marL="285750" indent="-285750">
              <a:buFont typeface="Arial" panose="020B0604020202020204" pitchFamily="34" charset="0"/>
              <a:buChar char="•"/>
            </a:pPr>
            <a:r>
              <a:rPr lang="el-GR" sz="1600" dirty="0" smtClean="0"/>
              <a:t>σοβαρός </a:t>
            </a:r>
            <a:r>
              <a:rPr lang="el-GR" sz="1600" dirty="0" err="1"/>
              <a:t>οπισθογναθισμός</a:t>
            </a:r>
            <a:r>
              <a:rPr lang="el-GR" sz="1600" dirty="0"/>
              <a:t> της κάτω γνάθου </a:t>
            </a:r>
          </a:p>
          <a:p>
            <a:pPr marL="285750" indent="-285750">
              <a:buFont typeface="Arial" panose="020B0604020202020204" pitchFamily="34" charset="0"/>
              <a:buChar char="•"/>
            </a:pPr>
            <a:r>
              <a:rPr lang="el-GR" sz="1600" dirty="0"/>
              <a:t>αυξημένη οριζόντια πρόταξη</a:t>
            </a:r>
          </a:p>
          <a:p>
            <a:pPr marL="285750" indent="-285750">
              <a:buFont typeface="Arial" panose="020B0604020202020204" pitchFamily="34" charset="0"/>
              <a:buChar char="•"/>
            </a:pPr>
            <a:r>
              <a:rPr lang="el-GR" sz="1600" dirty="0"/>
              <a:t>έντονη χειλική απόκλιση των κάτω προσθίων </a:t>
            </a:r>
          </a:p>
        </p:txBody>
      </p:sp>
      <p:sp>
        <p:nvSpPr>
          <p:cNvPr id="3" name="TextBox 2">
            <a:extLst>
              <a:ext uri="{FF2B5EF4-FFF2-40B4-BE49-F238E27FC236}">
                <a16:creationId xmlns="" xmlns:a16="http://schemas.microsoft.com/office/drawing/2014/main" id="{716A342E-7594-D046-B1AE-C4DFF74F1037}"/>
              </a:ext>
            </a:extLst>
          </p:cNvPr>
          <p:cNvSpPr txBox="1"/>
          <p:nvPr/>
        </p:nvSpPr>
        <p:spPr>
          <a:xfrm>
            <a:off x="1051035" y="3986949"/>
            <a:ext cx="4049507" cy="1354217"/>
          </a:xfrm>
          <a:prstGeom prst="rect">
            <a:avLst/>
          </a:prstGeom>
          <a:noFill/>
        </p:spPr>
        <p:txBody>
          <a:bodyPr wrap="none" rtlCol="0">
            <a:spAutoFit/>
          </a:bodyPr>
          <a:lstStyle/>
          <a:p>
            <a:r>
              <a:rPr lang="el-GR" sz="1600" dirty="0"/>
              <a:t>Σχέδιο θεραπείας </a:t>
            </a:r>
          </a:p>
          <a:p>
            <a:pPr marL="285750" indent="-285750">
              <a:buFont typeface="Arial" panose="020B0604020202020204" pitchFamily="34" charset="0"/>
              <a:buChar char="•"/>
            </a:pPr>
            <a:r>
              <a:rPr lang="el-GR" sz="1600" dirty="0"/>
              <a:t>λειτουργικό μηχάνημα «</a:t>
            </a:r>
            <a:r>
              <a:rPr lang="el-GR" sz="1600" dirty="0" err="1"/>
              <a:t>ενεργοποιητής</a:t>
            </a:r>
            <a:r>
              <a:rPr lang="el-GR" sz="1600" dirty="0"/>
              <a:t>»</a:t>
            </a:r>
          </a:p>
          <a:p>
            <a:pPr marL="285750" indent="-285750">
              <a:buFont typeface="Arial" panose="020B0604020202020204" pitchFamily="34" charset="0"/>
              <a:buChar char="•"/>
            </a:pPr>
            <a:r>
              <a:rPr lang="el-GR" sz="1600" dirty="0" err="1"/>
              <a:t>εξωστοματικό</a:t>
            </a:r>
            <a:r>
              <a:rPr lang="el-GR" sz="1600" dirty="0"/>
              <a:t> τόξο αυχενικής έλξης </a:t>
            </a:r>
          </a:p>
          <a:p>
            <a:pPr marL="285750" indent="-285750">
              <a:buFont typeface="Arial" panose="020B0604020202020204" pitchFamily="34" charset="0"/>
              <a:buChar char="•"/>
            </a:pPr>
            <a:r>
              <a:rPr lang="el-GR" sz="1600" dirty="0"/>
              <a:t>ακίνητοι ορθοδοντικοί μηχανισμοί</a:t>
            </a:r>
          </a:p>
          <a:p>
            <a:pPr marL="285750" indent="-285750">
              <a:buFont typeface="Arial" panose="020B0604020202020204" pitchFamily="34" charset="0"/>
              <a:buChar char="•"/>
            </a:pPr>
            <a:r>
              <a:rPr lang="el-GR" sz="1600" dirty="0"/>
              <a:t>επανεκτίμηση για πιθανές εξαγωγές </a:t>
            </a:r>
          </a:p>
        </p:txBody>
      </p:sp>
      <p:pic>
        <p:nvPicPr>
          <p:cNvPr id="5" name="Picture 4" descr="IMG_2507.JPG">
            <a:extLst>
              <a:ext uri="{FF2B5EF4-FFF2-40B4-BE49-F238E27FC236}">
                <a16:creationId xmlns="" xmlns:a16="http://schemas.microsoft.com/office/drawing/2014/main" id="{AC3F52F0-8892-EC4F-AFEF-904026F0510D}"/>
              </a:ext>
            </a:extLst>
          </p:cNvPr>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flipH="1">
            <a:off x="9165793" y="3077748"/>
            <a:ext cx="2658344" cy="1346524"/>
          </a:xfrm>
          <a:prstGeom prst="rect">
            <a:avLst/>
          </a:prstGeom>
        </p:spPr>
      </p:pic>
    </p:spTree>
    <p:extLst>
      <p:ext uri="{BB962C8B-B14F-4D97-AF65-F5344CB8AC3E}">
        <p14:creationId xmlns="" xmlns:p14="http://schemas.microsoft.com/office/powerpoint/2010/main" val="22469505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383B8DA-7D2D-9F4B-B36B-9CBD4D38D148}"/>
              </a:ext>
            </a:extLst>
          </p:cNvPr>
          <p:cNvPicPr>
            <a:picLocks noChangeAspect="1"/>
          </p:cNvPicPr>
          <p:nvPr/>
        </p:nvPicPr>
        <p:blipFill rotWithShape="1">
          <a:blip r:embed="rId2" cstate="email"/>
          <a:srcRect/>
          <a:stretch/>
        </p:blipFill>
        <p:spPr>
          <a:xfrm>
            <a:off x="7672002" y="400251"/>
            <a:ext cx="3496289" cy="2279693"/>
          </a:xfrm>
          <a:prstGeom prst="rect">
            <a:avLst/>
          </a:prstGeom>
        </p:spPr>
      </p:pic>
      <p:pic>
        <p:nvPicPr>
          <p:cNvPr id="7" name="Picture 6">
            <a:extLst>
              <a:ext uri="{FF2B5EF4-FFF2-40B4-BE49-F238E27FC236}">
                <a16:creationId xmlns="" xmlns:a16="http://schemas.microsoft.com/office/drawing/2014/main" id="{9AAAA017-B30D-2746-AF55-9F5CD7E56C39}"/>
              </a:ext>
            </a:extLst>
          </p:cNvPr>
          <p:cNvPicPr>
            <a:picLocks noChangeAspect="1"/>
          </p:cNvPicPr>
          <p:nvPr/>
        </p:nvPicPr>
        <p:blipFill rotWithShape="1">
          <a:blip r:embed="rId3" cstate="email"/>
          <a:srcRect r="-2564"/>
          <a:stretch/>
        </p:blipFill>
        <p:spPr>
          <a:xfrm>
            <a:off x="7672002" y="2796754"/>
            <a:ext cx="3581159" cy="2279693"/>
          </a:xfrm>
          <a:prstGeom prst="rect">
            <a:avLst/>
          </a:prstGeom>
        </p:spPr>
      </p:pic>
      <p:sp>
        <p:nvSpPr>
          <p:cNvPr id="8" name="TextBox 7">
            <a:extLst>
              <a:ext uri="{FF2B5EF4-FFF2-40B4-BE49-F238E27FC236}">
                <a16:creationId xmlns="" xmlns:a16="http://schemas.microsoft.com/office/drawing/2014/main" id="{A538305A-C247-554D-ADC9-BA87B1201F23}"/>
              </a:ext>
            </a:extLst>
          </p:cNvPr>
          <p:cNvSpPr txBox="1"/>
          <p:nvPr/>
        </p:nvSpPr>
        <p:spPr>
          <a:xfrm>
            <a:off x="1791181" y="5306211"/>
            <a:ext cx="3581159" cy="830998"/>
          </a:xfrm>
          <a:prstGeom prst="rect">
            <a:avLst/>
          </a:prstGeom>
          <a:noFill/>
          <a:ln>
            <a:noFill/>
          </a:ln>
        </p:spPr>
        <p:txBody>
          <a:bodyPr wrap="square" rtlCol="0">
            <a:spAutoFit/>
          </a:bodyPr>
          <a:lstStyle/>
          <a:p>
            <a:r>
              <a:rPr lang="el-GR" sz="1200" dirty="0"/>
              <a:t>Στην Ι Τάξη το εγγύς παρειακό φύμα του πρώτου άνω μόνιμου γομφίου πρέπει να συγκλείνει με  την εγγύς παρειακή αύλακα του κάτω πρώτου μόνιμου γομφίου</a:t>
            </a:r>
          </a:p>
        </p:txBody>
      </p:sp>
      <p:pic>
        <p:nvPicPr>
          <p:cNvPr id="10" name="Picture 9">
            <a:extLst>
              <a:ext uri="{FF2B5EF4-FFF2-40B4-BE49-F238E27FC236}">
                <a16:creationId xmlns="" xmlns:a16="http://schemas.microsoft.com/office/drawing/2014/main" id="{D64564AD-D3A7-1349-B854-F1B6ED807318}"/>
              </a:ext>
            </a:extLst>
          </p:cNvPr>
          <p:cNvPicPr>
            <a:picLocks noChangeAspect="1"/>
          </p:cNvPicPr>
          <p:nvPr/>
        </p:nvPicPr>
        <p:blipFill rotWithShape="1">
          <a:blip r:embed="rId4" cstate="email"/>
          <a:srcRect/>
          <a:stretch/>
        </p:blipFill>
        <p:spPr>
          <a:xfrm>
            <a:off x="1792092" y="396624"/>
            <a:ext cx="3581160" cy="2279693"/>
          </a:xfrm>
          <a:prstGeom prst="rect">
            <a:avLst/>
          </a:prstGeom>
        </p:spPr>
      </p:pic>
      <p:pic>
        <p:nvPicPr>
          <p:cNvPr id="12" name="Picture 11">
            <a:extLst>
              <a:ext uri="{FF2B5EF4-FFF2-40B4-BE49-F238E27FC236}">
                <a16:creationId xmlns="" xmlns:a16="http://schemas.microsoft.com/office/drawing/2014/main" id="{CB4BD0CB-9D58-2F43-B21B-8252EA1B959E}"/>
              </a:ext>
            </a:extLst>
          </p:cNvPr>
          <p:cNvPicPr>
            <a:picLocks noChangeAspect="1"/>
          </p:cNvPicPr>
          <p:nvPr/>
        </p:nvPicPr>
        <p:blipFill rotWithShape="1">
          <a:blip r:embed="rId5" cstate="email"/>
          <a:srcRect/>
          <a:stretch/>
        </p:blipFill>
        <p:spPr>
          <a:xfrm>
            <a:off x="1792093" y="2789974"/>
            <a:ext cx="3581159" cy="2279693"/>
          </a:xfrm>
          <a:prstGeom prst="rect">
            <a:avLst/>
          </a:prstGeom>
        </p:spPr>
      </p:pic>
      <p:cxnSp>
        <p:nvCxnSpPr>
          <p:cNvPr id="15" name="Straight Connector 14">
            <a:extLst>
              <a:ext uri="{FF2B5EF4-FFF2-40B4-BE49-F238E27FC236}">
                <a16:creationId xmlns="" xmlns:a16="http://schemas.microsoft.com/office/drawing/2014/main" id="{9F42E4B4-7FB0-8C4E-8E91-1055AF67EECA}"/>
              </a:ext>
            </a:extLst>
          </p:cNvPr>
          <p:cNvCxnSpPr>
            <a:cxnSpLocks/>
          </p:cNvCxnSpPr>
          <p:nvPr/>
        </p:nvCxnSpPr>
        <p:spPr>
          <a:xfrm>
            <a:off x="3053334" y="1753704"/>
            <a:ext cx="0" cy="686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54DD3391-D893-234C-B68A-3F5885E8FAB9}"/>
              </a:ext>
            </a:extLst>
          </p:cNvPr>
          <p:cNvCxnSpPr>
            <a:cxnSpLocks/>
          </p:cNvCxnSpPr>
          <p:nvPr/>
        </p:nvCxnSpPr>
        <p:spPr>
          <a:xfrm>
            <a:off x="3054385" y="979092"/>
            <a:ext cx="0" cy="686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FBFB89A2-E473-E146-878E-C9CBB5B202DF}"/>
              </a:ext>
            </a:extLst>
          </p:cNvPr>
          <p:cNvCxnSpPr>
            <a:cxnSpLocks/>
          </p:cNvCxnSpPr>
          <p:nvPr/>
        </p:nvCxnSpPr>
        <p:spPr>
          <a:xfrm>
            <a:off x="3033143" y="3686777"/>
            <a:ext cx="0" cy="686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566D00D3-4637-864B-B893-37EB666252A7}"/>
              </a:ext>
            </a:extLst>
          </p:cNvPr>
          <p:cNvCxnSpPr>
            <a:cxnSpLocks/>
          </p:cNvCxnSpPr>
          <p:nvPr/>
        </p:nvCxnSpPr>
        <p:spPr>
          <a:xfrm>
            <a:off x="3034194" y="2912165"/>
            <a:ext cx="0" cy="686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B54F45EF-6E01-1C4C-8205-F5EDED352E80}"/>
              </a:ext>
            </a:extLst>
          </p:cNvPr>
          <p:cNvCxnSpPr>
            <a:cxnSpLocks/>
          </p:cNvCxnSpPr>
          <p:nvPr/>
        </p:nvCxnSpPr>
        <p:spPr>
          <a:xfrm>
            <a:off x="8185346" y="1718372"/>
            <a:ext cx="0" cy="686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BBE2AB0C-8312-C247-928D-E1A96E0B87AB}"/>
              </a:ext>
            </a:extLst>
          </p:cNvPr>
          <p:cNvCxnSpPr>
            <a:cxnSpLocks/>
          </p:cNvCxnSpPr>
          <p:nvPr/>
        </p:nvCxnSpPr>
        <p:spPr>
          <a:xfrm>
            <a:off x="8505234" y="985871"/>
            <a:ext cx="0" cy="686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F14FE42C-E571-9243-B942-DA5167A258BA}"/>
              </a:ext>
            </a:extLst>
          </p:cNvPr>
          <p:cNvCxnSpPr>
            <a:cxnSpLocks/>
          </p:cNvCxnSpPr>
          <p:nvPr/>
        </p:nvCxnSpPr>
        <p:spPr>
          <a:xfrm>
            <a:off x="8067036" y="4098565"/>
            <a:ext cx="0" cy="686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9406EBD3-F845-5D44-A452-88C1D71F3F7D}"/>
              </a:ext>
            </a:extLst>
          </p:cNvPr>
          <p:cNvCxnSpPr>
            <a:cxnSpLocks/>
          </p:cNvCxnSpPr>
          <p:nvPr/>
        </p:nvCxnSpPr>
        <p:spPr>
          <a:xfrm>
            <a:off x="8441066" y="3412240"/>
            <a:ext cx="0" cy="686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CD1E3BBB-4060-7546-8EB4-2C17AC1B86B1}"/>
              </a:ext>
            </a:extLst>
          </p:cNvPr>
          <p:cNvSpPr txBox="1"/>
          <p:nvPr/>
        </p:nvSpPr>
        <p:spPr>
          <a:xfrm>
            <a:off x="0" y="2457335"/>
            <a:ext cx="1604927" cy="523220"/>
          </a:xfrm>
          <a:prstGeom prst="rect">
            <a:avLst/>
          </a:prstGeom>
          <a:noFill/>
        </p:spPr>
        <p:txBody>
          <a:bodyPr wrap="none" rtlCol="0">
            <a:spAutoFit/>
          </a:bodyPr>
          <a:lstStyle/>
          <a:p>
            <a:r>
              <a:rPr lang="x-none" sz="1400" dirty="0"/>
              <a:t> </a:t>
            </a:r>
            <a:r>
              <a:rPr lang="el-GR" sz="1400" dirty="0"/>
              <a:t>Ι Τάξη</a:t>
            </a:r>
          </a:p>
          <a:p>
            <a:r>
              <a:rPr lang="el-GR" sz="1400" dirty="0"/>
              <a:t>ψηφιακά εκμαγεία</a:t>
            </a:r>
            <a:endParaRPr lang="x-none" sz="1400" dirty="0"/>
          </a:p>
        </p:txBody>
      </p:sp>
      <p:sp>
        <p:nvSpPr>
          <p:cNvPr id="19" name="TextBox 18">
            <a:extLst>
              <a:ext uri="{FF2B5EF4-FFF2-40B4-BE49-F238E27FC236}">
                <a16:creationId xmlns="" xmlns:a16="http://schemas.microsoft.com/office/drawing/2014/main" id="{957102DF-1FC8-ED47-9CB9-716BDA14EEE7}"/>
              </a:ext>
            </a:extLst>
          </p:cNvPr>
          <p:cNvSpPr txBox="1"/>
          <p:nvPr/>
        </p:nvSpPr>
        <p:spPr>
          <a:xfrm>
            <a:off x="5832030" y="2440029"/>
            <a:ext cx="1604927" cy="738664"/>
          </a:xfrm>
          <a:prstGeom prst="rect">
            <a:avLst/>
          </a:prstGeom>
          <a:noFill/>
        </p:spPr>
        <p:txBody>
          <a:bodyPr wrap="none" rtlCol="0">
            <a:spAutoFit/>
          </a:bodyPr>
          <a:lstStyle/>
          <a:p>
            <a:r>
              <a:rPr lang="x-none" sz="1400" dirty="0"/>
              <a:t> </a:t>
            </a:r>
            <a:r>
              <a:rPr lang="el-GR" sz="1400" dirty="0"/>
              <a:t>ΙΙ Τάξη</a:t>
            </a:r>
          </a:p>
          <a:p>
            <a:r>
              <a:rPr lang="el-GR" sz="1400" dirty="0"/>
              <a:t>ψηφιακά εκμαγεία</a:t>
            </a:r>
            <a:endParaRPr lang="x-none" sz="1400" dirty="0"/>
          </a:p>
          <a:p>
            <a:endParaRPr lang="x-none" sz="1400" dirty="0"/>
          </a:p>
        </p:txBody>
      </p:sp>
      <p:sp>
        <p:nvSpPr>
          <p:cNvPr id="3" name="TextBox 2">
            <a:extLst>
              <a:ext uri="{FF2B5EF4-FFF2-40B4-BE49-F238E27FC236}">
                <a16:creationId xmlns="" xmlns:a16="http://schemas.microsoft.com/office/drawing/2014/main" id="{1BB16A25-5FDA-7244-8B66-469DE4317C50}"/>
              </a:ext>
            </a:extLst>
          </p:cNvPr>
          <p:cNvSpPr txBox="1"/>
          <p:nvPr/>
        </p:nvSpPr>
        <p:spPr>
          <a:xfrm>
            <a:off x="7672002" y="5193258"/>
            <a:ext cx="3496289" cy="830997"/>
          </a:xfrm>
          <a:prstGeom prst="rect">
            <a:avLst/>
          </a:prstGeom>
          <a:noFill/>
          <a:ln>
            <a:noFill/>
          </a:ln>
        </p:spPr>
        <p:txBody>
          <a:bodyPr wrap="square" rtlCol="0">
            <a:spAutoFit/>
          </a:bodyPr>
          <a:lstStyle/>
          <a:p>
            <a:r>
              <a:rPr lang="el-GR" sz="1200" dirty="0"/>
              <a:t>στην ΙΙ Τάξη όμως</a:t>
            </a:r>
          </a:p>
          <a:p>
            <a:r>
              <a:rPr lang="el-GR" sz="1200" dirty="0"/>
              <a:t>ο κάτω πρώτος μόνιμος γομφίος (και ολόκληρο το κάτω οδοντικό τόξο) βρίσκεται </a:t>
            </a:r>
          </a:p>
          <a:p>
            <a:r>
              <a:rPr lang="el-GR" sz="1200" dirty="0"/>
              <a:t>άπω του άνω πρώτου μόνιμου γομφίου</a:t>
            </a:r>
            <a:endParaRPr lang="x-none" sz="1200" dirty="0"/>
          </a:p>
        </p:txBody>
      </p:sp>
      <p:sp>
        <p:nvSpPr>
          <p:cNvPr id="4" name="Rectangle 3">
            <a:extLst>
              <a:ext uri="{FF2B5EF4-FFF2-40B4-BE49-F238E27FC236}">
                <a16:creationId xmlns="" xmlns:a16="http://schemas.microsoft.com/office/drawing/2014/main" id="{2A63143F-7BB4-7940-807E-23BE3D94B3C5}"/>
              </a:ext>
            </a:extLst>
          </p:cNvPr>
          <p:cNvSpPr/>
          <p:nvPr/>
        </p:nvSpPr>
        <p:spPr>
          <a:xfrm>
            <a:off x="1791181" y="5019454"/>
            <a:ext cx="2435795" cy="276999"/>
          </a:xfrm>
          <a:prstGeom prst="rect">
            <a:avLst/>
          </a:prstGeom>
        </p:spPr>
        <p:txBody>
          <a:bodyPr wrap="none">
            <a:spAutoFit/>
          </a:bodyPr>
          <a:lstStyle/>
          <a:p>
            <a:r>
              <a:rPr lang="el-GR" sz="1200" dirty="0" smtClean="0"/>
              <a:t>Σύμφωνα με </a:t>
            </a:r>
            <a:r>
              <a:rPr lang="el-GR" sz="1200" dirty="0"/>
              <a:t>τον ορισμό του </a:t>
            </a:r>
            <a:r>
              <a:rPr lang="en-US" sz="1200" dirty="0"/>
              <a:t>Angle </a:t>
            </a:r>
            <a:endParaRPr lang="el-GR" sz="1200" dirty="0"/>
          </a:p>
        </p:txBody>
      </p:sp>
      <p:sp>
        <p:nvSpPr>
          <p:cNvPr id="6" name="Rectangle 5">
            <a:extLst>
              <a:ext uri="{FF2B5EF4-FFF2-40B4-BE49-F238E27FC236}">
                <a16:creationId xmlns="" xmlns:a16="http://schemas.microsoft.com/office/drawing/2014/main" id="{5244C54B-99BC-CE42-845D-E600C63958B6}"/>
              </a:ext>
            </a:extLst>
          </p:cNvPr>
          <p:cNvSpPr/>
          <p:nvPr/>
        </p:nvSpPr>
        <p:spPr>
          <a:xfrm>
            <a:off x="20184" y="6276893"/>
            <a:ext cx="12171816" cy="523220"/>
          </a:xfrm>
          <a:prstGeom prst="rect">
            <a:avLst/>
          </a:prstGeom>
        </p:spPr>
        <p:txBody>
          <a:bodyPr wrap="square">
            <a:spAutoFit/>
          </a:bodyPr>
          <a:lstStyle/>
          <a:p>
            <a:pPr algn="ctr"/>
            <a:r>
              <a:rPr lang="el-GR" sz="1400" dirty="0"/>
              <a:t>Η ορθοδοντική αυτή απόκλιση μπορεί να είναι μόνο οδοντική ή να συνυπάρχει με σκελετική ανωμαλία κατά την οποία η κάτω γνάθος βρίσκεται σε πιο οπίσθια θέση  από την άνω γνάθο σε σχέση με την πρόσθια βάση του κρανίου (ή το αντίθετο) </a:t>
            </a:r>
            <a:endParaRPr lang="x-none" sz="1400" dirty="0"/>
          </a:p>
        </p:txBody>
      </p:sp>
      <p:cxnSp>
        <p:nvCxnSpPr>
          <p:cNvPr id="21" name="Straight Connector 20">
            <a:extLst>
              <a:ext uri="{FF2B5EF4-FFF2-40B4-BE49-F238E27FC236}">
                <a16:creationId xmlns="" xmlns:a16="http://schemas.microsoft.com/office/drawing/2014/main" id="{6F2CDA0B-6994-974B-9C72-CF1580465175}"/>
              </a:ext>
            </a:extLst>
          </p:cNvPr>
          <p:cNvCxnSpPr>
            <a:cxnSpLocks/>
          </p:cNvCxnSpPr>
          <p:nvPr/>
        </p:nvCxnSpPr>
        <p:spPr>
          <a:xfrm flipH="1">
            <a:off x="481263" y="6276893"/>
            <a:ext cx="11213432" cy="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 xmlns:a16="http://schemas.microsoft.com/office/drawing/2014/main" id="{1C0A86CD-79B9-C948-AF2C-31B00D0A4CE1}"/>
              </a:ext>
            </a:extLst>
          </p:cNvPr>
          <p:cNvSpPr/>
          <p:nvPr/>
        </p:nvSpPr>
        <p:spPr>
          <a:xfrm rot="20482604">
            <a:off x="23477" y="295208"/>
            <a:ext cx="1938991" cy="338554"/>
          </a:xfrm>
          <a:prstGeom prst="rect">
            <a:avLst/>
          </a:prstGeom>
          <a:solidFill>
            <a:schemeClr val="bg1">
              <a:lumMod val="75000"/>
            </a:schemeClr>
          </a:solidFill>
        </p:spPr>
        <p:txBody>
          <a:bodyPr wrap="square">
            <a:spAutoFit/>
          </a:bodyPr>
          <a:lstStyle/>
          <a:p>
            <a:r>
              <a:rPr lang="el-GR" sz="1600" dirty="0"/>
              <a:t>Τάξη των γομφίων </a:t>
            </a:r>
            <a:endParaRPr lang="x-none" sz="1600" dirty="0"/>
          </a:p>
        </p:txBody>
      </p:sp>
    </p:spTree>
    <p:extLst>
      <p:ext uri="{BB962C8B-B14F-4D97-AF65-F5344CB8AC3E}">
        <p14:creationId xmlns="" xmlns:p14="http://schemas.microsoft.com/office/powerpoint/2010/main" val="6066078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ΟΡΘΟΔΟΝΤΙΚΟ  ΜΗΧΑΝΗΜΑ ΕΙΚΟΝΑ 2.JPG"/>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7313137" y="1679101"/>
            <a:ext cx="4147516" cy="3645085"/>
          </a:xfrm>
          <a:prstGeom prst="rect">
            <a:avLst/>
          </a:prstGeom>
        </p:spPr>
      </p:pic>
      <p:pic>
        <p:nvPicPr>
          <p:cNvPr id="6" name="Picture 5" descr="IMG_1282.JPG"/>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a:off x="445822" y="4228760"/>
            <a:ext cx="2592933" cy="1259055"/>
          </a:xfrm>
          <a:prstGeom prst="rect">
            <a:avLst/>
          </a:prstGeom>
        </p:spPr>
      </p:pic>
      <p:pic>
        <p:nvPicPr>
          <p:cNvPr id="7" name="Picture 6" descr="IMG_1281.JPG"/>
          <p:cNvPicPr>
            <a:picLocks noChangeAspect="1"/>
          </p:cNvPicPr>
          <p:nvPr/>
        </p:nvPicPr>
        <p:blipFill rotWithShape="1">
          <a:blip r:embed="rId4" cstate="email">
            <a:extLst>
              <a:ext uri="{28A0092B-C50C-407E-A947-70E740481C1C}">
                <a14:useLocalDpi xmlns="" xmlns:a14="http://schemas.microsoft.com/office/drawing/2010/main" val="0"/>
              </a:ext>
            </a:extLst>
          </a:blip>
          <a:srcRect/>
          <a:stretch/>
        </p:blipFill>
        <p:spPr>
          <a:xfrm>
            <a:off x="450596" y="2941859"/>
            <a:ext cx="2587257" cy="1451459"/>
          </a:xfrm>
          <a:prstGeom prst="rect">
            <a:avLst/>
          </a:prstGeom>
        </p:spPr>
      </p:pic>
      <p:pic>
        <p:nvPicPr>
          <p:cNvPr id="8" name="Picture 7" descr="IMG_1274.JPG"/>
          <p:cNvPicPr>
            <a:picLocks noChangeAspect="1"/>
          </p:cNvPicPr>
          <p:nvPr/>
        </p:nvPicPr>
        <p:blipFill rotWithShape="1">
          <a:blip r:embed="rId5" cstate="email">
            <a:extLst>
              <a:ext uri="{28A0092B-C50C-407E-A947-70E740481C1C}">
                <a14:useLocalDpi xmlns="" xmlns:a14="http://schemas.microsoft.com/office/drawing/2010/main" val="0"/>
              </a:ext>
            </a:extLst>
          </a:blip>
          <a:srcRect/>
          <a:stretch/>
        </p:blipFill>
        <p:spPr>
          <a:xfrm flipH="1">
            <a:off x="450597" y="5421959"/>
            <a:ext cx="2592933" cy="1385878"/>
          </a:xfrm>
          <a:prstGeom prst="rect">
            <a:avLst/>
          </a:prstGeom>
        </p:spPr>
      </p:pic>
      <p:pic>
        <p:nvPicPr>
          <p:cNvPr id="9" name="Picture 8" descr="IMG_2507.JPG"/>
          <p:cNvPicPr>
            <a:picLocks noChangeAspect="1"/>
          </p:cNvPicPr>
          <p:nvPr/>
        </p:nvPicPr>
        <p:blipFill rotWithShape="1">
          <a:blip r:embed="rId6" cstate="email">
            <a:extLst>
              <a:ext uri="{28A0092B-C50C-407E-A947-70E740481C1C}">
                <a14:useLocalDpi xmlns="" xmlns:a14="http://schemas.microsoft.com/office/drawing/2010/main" val="0"/>
              </a:ext>
            </a:extLst>
          </a:blip>
          <a:srcRect/>
          <a:stretch/>
        </p:blipFill>
        <p:spPr>
          <a:xfrm flipH="1">
            <a:off x="450593" y="1679099"/>
            <a:ext cx="2587259" cy="1310518"/>
          </a:xfrm>
          <a:prstGeom prst="rect">
            <a:avLst/>
          </a:prstGeom>
        </p:spPr>
      </p:pic>
      <p:sp>
        <p:nvSpPr>
          <p:cNvPr id="10" name="Rectangle 9"/>
          <p:cNvSpPr/>
          <p:nvPr/>
        </p:nvSpPr>
        <p:spPr>
          <a:xfrm>
            <a:off x="3649788" y="2981961"/>
            <a:ext cx="3209338" cy="1569660"/>
          </a:xfrm>
          <a:prstGeom prst="rect">
            <a:avLst/>
          </a:prstGeom>
          <a:solidFill>
            <a:schemeClr val="bg1"/>
          </a:solidFill>
        </p:spPr>
        <p:txBody>
          <a:bodyPr wrap="square">
            <a:spAutoFit/>
          </a:bodyPr>
          <a:lstStyle/>
          <a:p>
            <a:pPr algn="ctr"/>
            <a:r>
              <a:rPr lang="el-GR" sz="1600" dirty="0">
                <a:solidFill>
                  <a:srgbClr val="000000"/>
                </a:solidFill>
                <a:cs typeface="Arial"/>
              </a:rPr>
              <a:t>Στην ασθενή #1 λόγω της  έντονης δυσαρμονίας  μεταξύ άνω και κάτω γνάθου χρησιμοποιήθηκε κινητός μηχανισμός τύπου «</a:t>
            </a:r>
            <a:r>
              <a:rPr lang="el-GR" sz="1600" dirty="0" err="1">
                <a:solidFill>
                  <a:srgbClr val="000000"/>
                </a:solidFill>
                <a:cs typeface="Arial"/>
              </a:rPr>
              <a:t>ενεργοποιητή</a:t>
            </a:r>
            <a:r>
              <a:rPr lang="el-GR" sz="1600" dirty="0">
                <a:solidFill>
                  <a:srgbClr val="000000"/>
                </a:solidFill>
                <a:cs typeface="Arial"/>
              </a:rPr>
              <a:t>» σε συνδυασμό με </a:t>
            </a:r>
            <a:r>
              <a:rPr lang="el-GR" sz="1600" dirty="0" err="1">
                <a:solidFill>
                  <a:srgbClr val="000000"/>
                </a:solidFill>
                <a:cs typeface="Arial"/>
              </a:rPr>
              <a:t>εξωστοματικό</a:t>
            </a:r>
            <a:r>
              <a:rPr lang="el-GR" sz="1600" dirty="0">
                <a:solidFill>
                  <a:srgbClr val="000000"/>
                </a:solidFill>
                <a:cs typeface="Arial"/>
              </a:rPr>
              <a:t> τόξο.</a:t>
            </a:r>
          </a:p>
        </p:txBody>
      </p:sp>
      <p:sp>
        <p:nvSpPr>
          <p:cNvPr id="2" name="Rectangle 1"/>
          <p:cNvSpPr/>
          <p:nvPr/>
        </p:nvSpPr>
        <p:spPr>
          <a:xfrm>
            <a:off x="396738" y="649541"/>
            <a:ext cx="10734682" cy="103047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l-GR" sz="1600" dirty="0">
                <a:solidFill>
                  <a:srgbClr val="FF0000"/>
                </a:solidFill>
                <a:cs typeface="Arial"/>
              </a:rPr>
              <a:t>Λειτουργικά μηχανήματα</a:t>
            </a:r>
          </a:p>
          <a:p>
            <a:r>
              <a:rPr lang="el-GR" sz="1600" dirty="0">
                <a:solidFill>
                  <a:schemeClr val="tx1"/>
                </a:solidFill>
                <a:cs typeface="Arial"/>
              </a:rPr>
              <a:t>Χρησιμοποιούνται  σε ασθενείς που βρίσκονται σε ανάπτυξη με σκοπό τη μεγαλύτερη αύξηση της κάτω γνάθου προς τα εμπρός. Με αυτόν τον τρόπο επιτυγχάνεται ιδανική σύγκλειση και βελτίωση της κατατομής του προσώπου.</a:t>
            </a:r>
          </a:p>
        </p:txBody>
      </p:sp>
      <p:sp>
        <p:nvSpPr>
          <p:cNvPr id="12" name="Rectangle 11"/>
          <p:cNvSpPr/>
          <p:nvPr/>
        </p:nvSpPr>
        <p:spPr>
          <a:xfrm>
            <a:off x="8144668" y="5414726"/>
            <a:ext cx="2763277" cy="461665"/>
          </a:xfrm>
          <a:prstGeom prst="rect">
            <a:avLst/>
          </a:prstGeom>
          <a:solidFill>
            <a:schemeClr val="bg1"/>
          </a:solidFill>
        </p:spPr>
        <p:txBody>
          <a:bodyPr wrap="square">
            <a:spAutoFit/>
          </a:bodyPr>
          <a:lstStyle/>
          <a:p>
            <a:pPr algn="ctr"/>
            <a:r>
              <a:rPr lang="el-GR" sz="1200" dirty="0">
                <a:solidFill>
                  <a:srgbClr val="000000"/>
                </a:solidFill>
                <a:cs typeface="Arial"/>
              </a:rPr>
              <a:t>Κινητός μηχανισμός τύπου «</a:t>
            </a:r>
            <a:r>
              <a:rPr lang="el-GR" sz="1200" dirty="0" err="1">
                <a:solidFill>
                  <a:srgbClr val="000000"/>
                </a:solidFill>
                <a:cs typeface="Arial"/>
              </a:rPr>
              <a:t>ενεργοποιητή</a:t>
            </a:r>
            <a:r>
              <a:rPr lang="el-GR" sz="1200" dirty="0">
                <a:solidFill>
                  <a:srgbClr val="000000"/>
                </a:solidFill>
                <a:cs typeface="Arial"/>
              </a:rPr>
              <a:t>» </a:t>
            </a:r>
            <a:r>
              <a:rPr lang="el-GR" sz="1200" dirty="0" smtClean="0">
                <a:solidFill>
                  <a:srgbClr val="000000"/>
                </a:solidFill>
                <a:cs typeface="Arial"/>
              </a:rPr>
              <a:t>(</a:t>
            </a:r>
            <a:r>
              <a:rPr lang="el-GR" sz="1200" dirty="0" err="1" smtClean="0">
                <a:solidFill>
                  <a:srgbClr val="000000"/>
                </a:solidFill>
                <a:cs typeface="Arial"/>
              </a:rPr>
              <a:t>activator</a:t>
            </a:r>
            <a:r>
              <a:rPr lang="el-GR" sz="1200" dirty="0" smtClean="0">
                <a:solidFill>
                  <a:srgbClr val="000000"/>
                </a:solidFill>
                <a:cs typeface="Arial"/>
              </a:rPr>
              <a:t>)</a:t>
            </a:r>
            <a:endParaRPr lang="el-GR" sz="1200" dirty="0">
              <a:solidFill>
                <a:srgbClr val="000000"/>
              </a:solidFill>
              <a:cs typeface="Arial"/>
            </a:endParaRPr>
          </a:p>
        </p:txBody>
      </p:sp>
      <p:cxnSp>
        <p:nvCxnSpPr>
          <p:cNvPr id="14" name="Straight Connector 13"/>
          <p:cNvCxnSpPr/>
          <p:nvPr/>
        </p:nvCxnSpPr>
        <p:spPr>
          <a:xfrm>
            <a:off x="3068189" y="3766791"/>
            <a:ext cx="726889" cy="0"/>
          </a:xfrm>
          <a:prstGeom prst="line">
            <a:avLst/>
          </a:prstGeom>
          <a:ln>
            <a:solidFill>
              <a:srgbClr val="D9D9D9"/>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 xmlns:a16="http://schemas.microsoft.com/office/drawing/2014/main" id="{3930AC6E-31FD-A840-8A76-6244A5F326A4}"/>
              </a:ext>
            </a:extLst>
          </p:cNvPr>
          <p:cNvSpPr txBox="1"/>
          <p:nvPr/>
        </p:nvSpPr>
        <p:spPr>
          <a:xfrm>
            <a:off x="396738" y="174411"/>
            <a:ext cx="3256854" cy="369332"/>
          </a:xfrm>
          <a:prstGeom prst="rect">
            <a:avLst/>
          </a:prstGeom>
          <a:noFill/>
        </p:spPr>
        <p:txBody>
          <a:bodyPr wrap="none" rtlCol="0">
            <a:spAutoFit/>
          </a:bodyPr>
          <a:lstStyle/>
          <a:p>
            <a:r>
              <a:rPr lang="el-GR" dirty="0"/>
              <a:t>Ορθοδοντική θεραπεία ΙΙ Τάξης </a:t>
            </a:r>
            <a:endParaRPr lang="x-none" dirty="0"/>
          </a:p>
        </p:txBody>
      </p:sp>
      <p:cxnSp>
        <p:nvCxnSpPr>
          <p:cNvPr id="13" name="Straight Connector 12">
            <a:extLst>
              <a:ext uri="{FF2B5EF4-FFF2-40B4-BE49-F238E27FC236}">
                <a16:creationId xmlns="" xmlns:a16="http://schemas.microsoft.com/office/drawing/2014/main" id="{4991DFBA-D600-994A-B842-1ADC59BD92DA}"/>
              </a:ext>
            </a:extLst>
          </p:cNvPr>
          <p:cNvCxnSpPr>
            <a:cxnSpLocks/>
          </p:cNvCxnSpPr>
          <p:nvPr/>
        </p:nvCxnSpPr>
        <p:spPr>
          <a:xfrm flipH="1">
            <a:off x="445823" y="578868"/>
            <a:ext cx="11108868" cy="1793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4223300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274.JPG"/>
          <p:cNvPicPr>
            <a:picLocks noChangeAspect="1"/>
          </p:cNvPicPr>
          <p:nvPr/>
        </p:nvPicPr>
        <p:blipFill rotWithShape="1">
          <a:blip r:embed="rId2" cstate="email">
            <a:extLst>
              <a:ext uri="{28A0092B-C50C-407E-A947-70E740481C1C}">
                <a14:useLocalDpi xmlns="" xmlns:a14="http://schemas.microsoft.com/office/drawing/2010/main" val="0"/>
              </a:ext>
            </a:extLst>
          </a:blip>
          <a:srcRect/>
          <a:stretch/>
        </p:blipFill>
        <p:spPr>
          <a:xfrm flipH="1">
            <a:off x="7171637" y="2230116"/>
            <a:ext cx="3775391" cy="2017881"/>
          </a:xfrm>
          <a:prstGeom prst="rect">
            <a:avLst/>
          </a:prstGeom>
        </p:spPr>
      </p:pic>
      <p:pic>
        <p:nvPicPr>
          <p:cNvPr id="3" name="Picture 2" descr="IMG_1279.JPG"/>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flipH="1">
            <a:off x="7179508" y="4175810"/>
            <a:ext cx="3775392" cy="2017882"/>
          </a:xfrm>
          <a:prstGeom prst="rect">
            <a:avLst/>
          </a:prstGeom>
        </p:spPr>
      </p:pic>
      <p:pic>
        <p:nvPicPr>
          <p:cNvPr id="5" name="Picture 4" descr="IMG_1282.JPG"/>
          <p:cNvPicPr>
            <a:picLocks noChangeAspect="1"/>
          </p:cNvPicPr>
          <p:nvPr/>
        </p:nvPicPr>
        <p:blipFill rotWithShape="1">
          <a:blip r:embed="rId4" cstate="email">
            <a:extLst>
              <a:ext uri="{28A0092B-C50C-407E-A947-70E740481C1C}">
                <a14:useLocalDpi xmlns="" xmlns:a14="http://schemas.microsoft.com/office/drawing/2010/main" val="0"/>
              </a:ext>
            </a:extLst>
          </a:blip>
          <a:srcRect/>
          <a:stretch/>
        </p:blipFill>
        <p:spPr>
          <a:xfrm>
            <a:off x="1236513" y="3609975"/>
            <a:ext cx="5953422" cy="2583717"/>
          </a:xfrm>
          <a:prstGeom prst="rect">
            <a:avLst/>
          </a:prstGeom>
        </p:spPr>
      </p:pic>
      <p:pic>
        <p:nvPicPr>
          <p:cNvPr id="6" name="Picture 5" descr="IMG_1271.JPG"/>
          <p:cNvPicPr>
            <a:picLocks noChangeAspect="1"/>
          </p:cNvPicPr>
          <p:nvPr/>
        </p:nvPicPr>
        <p:blipFill rotWithShape="1">
          <a:blip r:embed="rId5" cstate="email">
            <a:extLst>
              <a:ext uri="{28A0092B-C50C-407E-A947-70E740481C1C}">
                <a14:useLocalDpi xmlns="" xmlns:a14="http://schemas.microsoft.com/office/drawing/2010/main" val="0"/>
              </a:ext>
            </a:extLst>
          </a:blip>
          <a:srcRect/>
          <a:stretch/>
        </p:blipFill>
        <p:spPr>
          <a:xfrm>
            <a:off x="7163765" y="421300"/>
            <a:ext cx="3791721" cy="1892517"/>
          </a:xfrm>
          <a:prstGeom prst="rect">
            <a:avLst/>
          </a:prstGeom>
        </p:spPr>
      </p:pic>
      <p:pic>
        <p:nvPicPr>
          <p:cNvPr id="7" name="Picture 6" descr="IMG_1281.JPG"/>
          <p:cNvPicPr>
            <a:picLocks noChangeAspect="1"/>
          </p:cNvPicPr>
          <p:nvPr/>
        </p:nvPicPr>
        <p:blipFill rotWithShape="1">
          <a:blip r:embed="rId6" cstate="email">
            <a:extLst>
              <a:ext uri="{28A0092B-C50C-407E-A947-70E740481C1C}">
                <a14:useLocalDpi xmlns="" xmlns:a14="http://schemas.microsoft.com/office/drawing/2010/main" val="0"/>
              </a:ext>
            </a:extLst>
          </a:blip>
          <a:srcRect/>
          <a:stretch/>
        </p:blipFill>
        <p:spPr>
          <a:xfrm>
            <a:off x="1242744" y="412059"/>
            <a:ext cx="5912562" cy="3316965"/>
          </a:xfrm>
          <a:prstGeom prst="rect">
            <a:avLst/>
          </a:prstGeom>
        </p:spPr>
      </p:pic>
      <p:sp>
        <p:nvSpPr>
          <p:cNvPr id="8" name="TextBox 7">
            <a:extLst>
              <a:ext uri="{FF2B5EF4-FFF2-40B4-BE49-F238E27FC236}">
                <a16:creationId xmlns="" xmlns:a16="http://schemas.microsoft.com/office/drawing/2014/main" id="{AEE083AC-9034-644B-BF0C-0027F10DF1DE}"/>
              </a:ext>
            </a:extLst>
          </p:cNvPr>
          <p:cNvSpPr txBox="1"/>
          <p:nvPr/>
        </p:nvSpPr>
        <p:spPr>
          <a:xfrm>
            <a:off x="1345323" y="6331529"/>
            <a:ext cx="6663559" cy="338554"/>
          </a:xfrm>
          <a:prstGeom prst="rect">
            <a:avLst/>
          </a:prstGeom>
          <a:noFill/>
        </p:spPr>
        <p:txBody>
          <a:bodyPr wrap="square" rtlCol="0">
            <a:spAutoFit/>
          </a:bodyPr>
          <a:lstStyle/>
          <a:p>
            <a:r>
              <a:rPr lang="el-GR" sz="1600" dirty="0"/>
              <a:t>Μετά την εφαρμογή των ορθοδοντικών μηχανισμών  </a:t>
            </a:r>
            <a:endParaRPr lang="x-none" sz="1600" dirty="0"/>
          </a:p>
        </p:txBody>
      </p:sp>
    </p:spTree>
    <p:extLst>
      <p:ext uri="{BB962C8B-B14F-4D97-AF65-F5344CB8AC3E}">
        <p14:creationId xmlns="" xmlns:p14="http://schemas.microsoft.com/office/powerpoint/2010/main" val="17180057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Untitled-3.jpg"/>
          <p:cNvPicPr>
            <a:picLocks noChangeAspect="1"/>
          </p:cNvPicPr>
          <p:nvPr/>
        </p:nvPicPr>
        <p:blipFill>
          <a:blip r:embed="rId2" cstate="email"/>
          <a:stretch>
            <a:fillRect/>
          </a:stretch>
        </p:blipFill>
        <p:spPr>
          <a:xfrm>
            <a:off x="355600" y="0"/>
            <a:ext cx="11518900" cy="6858000"/>
          </a:xfrm>
          <a:prstGeom prst="rect">
            <a:avLst/>
          </a:prstGeom>
        </p:spPr>
      </p:pic>
      <p:sp>
        <p:nvSpPr>
          <p:cNvPr id="6" name="Rectangle 5">
            <a:extLst>
              <a:ext uri="{FF2B5EF4-FFF2-40B4-BE49-F238E27FC236}">
                <a16:creationId xmlns="" xmlns:a16="http://schemas.microsoft.com/office/drawing/2014/main" id="{1916404C-CDDA-9745-B416-47292D8507FA}"/>
              </a:ext>
            </a:extLst>
          </p:cNvPr>
          <p:cNvSpPr/>
          <p:nvPr/>
        </p:nvSpPr>
        <p:spPr>
          <a:xfrm>
            <a:off x="3453388" y="-180872"/>
            <a:ext cx="7745546" cy="108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solidFill>
                  <a:schemeClr val="tx1"/>
                </a:solidFill>
                <a:latin typeface="Corbel" panose="020B0503020204020204" pitchFamily="34" charset="0"/>
              </a:rPr>
              <a:t>11 μήνες μετά την έναρξη της θεραπείας </a:t>
            </a:r>
            <a:endParaRPr lang="en-US" sz="1600" dirty="0">
              <a:solidFill>
                <a:schemeClr val="tx1"/>
              </a:solidFill>
              <a:latin typeface="Corbel" panose="020B0503020204020204" pitchFamily="34" charset="0"/>
            </a:endParaRPr>
          </a:p>
        </p:txBody>
      </p:sp>
    </p:spTree>
    <p:extLst>
      <p:ext uri="{BB962C8B-B14F-4D97-AF65-F5344CB8AC3E}">
        <p14:creationId xmlns="" xmlns:p14="http://schemas.microsoft.com/office/powerpoint/2010/main" val="32950541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ntitled-3.jpg"/>
          <p:cNvPicPr>
            <a:picLocks noChangeAspect="1"/>
          </p:cNvPicPr>
          <p:nvPr/>
        </p:nvPicPr>
        <p:blipFill>
          <a:blip r:embed="rId2" cstate="email"/>
          <a:stretch>
            <a:fillRect/>
          </a:stretch>
        </p:blipFill>
        <p:spPr>
          <a:xfrm>
            <a:off x="0" y="4702"/>
            <a:ext cx="2266950" cy="6858000"/>
          </a:xfrm>
          <a:prstGeom prst="rect">
            <a:avLst/>
          </a:prstGeom>
        </p:spPr>
      </p:pic>
      <p:pic>
        <p:nvPicPr>
          <p:cNvPr id="3" name="Picture 2" descr="IMG_3154.JPG"/>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flipH="1">
            <a:off x="4442655" y="3900646"/>
            <a:ext cx="7745544" cy="2952328"/>
          </a:xfrm>
          <a:prstGeom prst="rect">
            <a:avLst/>
          </a:prstGeom>
        </p:spPr>
      </p:pic>
      <p:pic>
        <p:nvPicPr>
          <p:cNvPr id="4" name="Picture 3" descr="IMG_3155.JPG"/>
          <p:cNvPicPr>
            <a:picLocks noChangeAspect="1"/>
          </p:cNvPicPr>
          <p:nvPr/>
        </p:nvPicPr>
        <p:blipFill rotWithShape="1">
          <a:blip r:embed="rId4" cstate="email">
            <a:extLst>
              <a:ext uri="{28A0092B-C50C-407E-A947-70E740481C1C}">
                <a14:useLocalDpi xmlns="" xmlns:a14="http://schemas.microsoft.com/office/drawing/2010/main" val="0"/>
              </a:ext>
            </a:extLst>
          </a:blip>
          <a:srcRect/>
          <a:stretch/>
        </p:blipFill>
        <p:spPr>
          <a:xfrm flipH="1">
            <a:off x="4448956" y="1080121"/>
            <a:ext cx="7743043" cy="2825552"/>
          </a:xfrm>
          <a:prstGeom prst="rect">
            <a:avLst/>
          </a:prstGeom>
        </p:spPr>
      </p:pic>
      <p:sp>
        <p:nvSpPr>
          <p:cNvPr id="10" name="Rectangle 9">
            <a:extLst>
              <a:ext uri="{FF2B5EF4-FFF2-40B4-BE49-F238E27FC236}">
                <a16:creationId xmlns="" xmlns:a16="http://schemas.microsoft.com/office/drawing/2014/main" id="{92F8DF40-69DC-D54E-B613-3190452F6D0E}"/>
              </a:ext>
            </a:extLst>
          </p:cNvPr>
          <p:cNvSpPr/>
          <p:nvPr/>
        </p:nvSpPr>
        <p:spPr>
          <a:xfrm>
            <a:off x="2730775" y="1"/>
            <a:ext cx="7745546" cy="108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solidFill>
                  <a:schemeClr val="tx1"/>
                </a:solidFill>
                <a:latin typeface="Century Gothic" panose="020B0502020202020204" pitchFamily="34" charset="0"/>
              </a:rPr>
              <a:t>16 μήνες μετά την έναρξη της θεραπείας</a:t>
            </a:r>
          </a:p>
          <a:p>
            <a:pPr algn="ctr"/>
            <a:r>
              <a:rPr lang="el-GR" sz="1600" dirty="0">
                <a:solidFill>
                  <a:schemeClr val="tx1"/>
                </a:solidFill>
                <a:latin typeface="Century Gothic" panose="020B0502020202020204" pitchFamily="34" charset="0"/>
              </a:rPr>
              <a:t> </a:t>
            </a:r>
            <a:endParaRPr lang="en-US" sz="1600" dirty="0">
              <a:solidFill>
                <a:schemeClr val="tx1"/>
              </a:solidFill>
              <a:latin typeface="Century Gothic" panose="020B0502020202020204" pitchFamily="34" charset="0"/>
            </a:endParaRPr>
          </a:p>
        </p:txBody>
      </p:sp>
    </p:spTree>
    <p:extLst>
      <p:ext uri="{BB962C8B-B14F-4D97-AF65-F5344CB8AC3E}">
        <p14:creationId xmlns="" xmlns:p14="http://schemas.microsoft.com/office/powerpoint/2010/main" val="18095090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Freeform 8"/>
          <p:cNvSpPr>
            <a:spLocks/>
          </p:cNvSpPr>
          <p:nvPr/>
        </p:nvSpPr>
        <p:spPr bwMode="auto">
          <a:xfrm>
            <a:off x="4648721" y="2807735"/>
            <a:ext cx="3326199" cy="2985692"/>
          </a:xfrm>
          <a:custGeom>
            <a:avLst/>
            <a:gdLst>
              <a:gd name="T0" fmla="*/ 302 w 306"/>
              <a:gd name="T1" fmla="*/ 171 h 275"/>
              <a:gd name="T2" fmla="*/ 296 w 306"/>
              <a:gd name="T3" fmla="*/ 181 h 275"/>
              <a:gd name="T4" fmla="*/ 292 w 306"/>
              <a:gd name="T5" fmla="*/ 192 h 275"/>
              <a:gd name="T6" fmla="*/ 290 w 306"/>
              <a:gd name="T7" fmla="*/ 201 h 275"/>
              <a:gd name="T8" fmla="*/ 290 w 306"/>
              <a:gd name="T9" fmla="*/ 212 h 275"/>
              <a:gd name="T10" fmla="*/ 291 w 306"/>
              <a:gd name="T11" fmla="*/ 224 h 275"/>
              <a:gd name="T12" fmla="*/ 293 w 306"/>
              <a:gd name="T13" fmla="*/ 235 h 275"/>
              <a:gd name="T14" fmla="*/ 293 w 306"/>
              <a:gd name="T15" fmla="*/ 246 h 275"/>
              <a:gd name="T16" fmla="*/ 291 w 306"/>
              <a:gd name="T17" fmla="*/ 259 h 275"/>
              <a:gd name="T18" fmla="*/ 287 w 306"/>
              <a:gd name="T19" fmla="*/ 269 h 275"/>
              <a:gd name="T20" fmla="*/ 276 w 306"/>
              <a:gd name="T21" fmla="*/ 275 h 275"/>
              <a:gd name="T22" fmla="*/ 265 w 306"/>
              <a:gd name="T23" fmla="*/ 275 h 275"/>
              <a:gd name="T24" fmla="*/ 254 w 306"/>
              <a:gd name="T25" fmla="*/ 275 h 275"/>
              <a:gd name="T26" fmla="*/ 245 w 306"/>
              <a:gd name="T27" fmla="*/ 274 h 275"/>
              <a:gd name="T28" fmla="*/ 234 w 306"/>
              <a:gd name="T29" fmla="*/ 272 h 275"/>
              <a:gd name="T30" fmla="*/ 223 w 306"/>
              <a:gd name="T31" fmla="*/ 269 h 275"/>
              <a:gd name="T32" fmla="*/ 212 w 306"/>
              <a:gd name="T33" fmla="*/ 266 h 275"/>
              <a:gd name="T34" fmla="*/ 202 w 306"/>
              <a:gd name="T35" fmla="*/ 262 h 275"/>
              <a:gd name="T36" fmla="*/ 192 w 306"/>
              <a:gd name="T37" fmla="*/ 258 h 275"/>
              <a:gd name="T38" fmla="*/ 181 w 306"/>
              <a:gd name="T39" fmla="*/ 253 h 275"/>
              <a:gd name="T40" fmla="*/ 171 w 306"/>
              <a:gd name="T41" fmla="*/ 248 h 275"/>
              <a:gd name="T42" fmla="*/ 161 w 306"/>
              <a:gd name="T43" fmla="*/ 243 h 275"/>
              <a:gd name="T44" fmla="*/ 150 w 306"/>
              <a:gd name="T45" fmla="*/ 237 h 275"/>
              <a:gd name="T46" fmla="*/ 140 w 306"/>
              <a:gd name="T47" fmla="*/ 232 h 275"/>
              <a:gd name="T48" fmla="*/ 129 w 306"/>
              <a:gd name="T49" fmla="*/ 227 h 275"/>
              <a:gd name="T50" fmla="*/ 119 w 306"/>
              <a:gd name="T51" fmla="*/ 222 h 275"/>
              <a:gd name="T52" fmla="*/ 108 w 306"/>
              <a:gd name="T53" fmla="*/ 217 h 275"/>
              <a:gd name="T54" fmla="*/ 98 w 306"/>
              <a:gd name="T55" fmla="*/ 213 h 275"/>
              <a:gd name="T56" fmla="*/ 87 w 306"/>
              <a:gd name="T57" fmla="*/ 209 h 275"/>
              <a:gd name="T58" fmla="*/ 77 w 306"/>
              <a:gd name="T59" fmla="*/ 205 h 275"/>
              <a:gd name="T60" fmla="*/ 66 w 306"/>
              <a:gd name="T61" fmla="*/ 201 h 275"/>
              <a:gd name="T62" fmla="*/ 57 w 306"/>
              <a:gd name="T63" fmla="*/ 195 h 275"/>
              <a:gd name="T64" fmla="*/ 48 w 306"/>
              <a:gd name="T65" fmla="*/ 187 h 275"/>
              <a:gd name="T66" fmla="*/ 41 w 306"/>
              <a:gd name="T67" fmla="*/ 179 h 275"/>
              <a:gd name="T68" fmla="*/ 35 w 306"/>
              <a:gd name="T69" fmla="*/ 169 h 275"/>
              <a:gd name="T70" fmla="*/ 31 w 306"/>
              <a:gd name="T71" fmla="*/ 158 h 275"/>
              <a:gd name="T72" fmla="*/ 29 w 306"/>
              <a:gd name="T73" fmla="*/ 147 h 275"/>
              <a:gd name="T74" fmla="*/ 27 w 306"/>
              <a:gd name="T75" fmla="*/ 136 h 275"/>
              <a:gd name="T76" fmla="*/ 26 w 306"/>
              <a:gd name="T77" fmla="*/ 124 h 275"/>
              <a:gd name="T78" fmla="*/ 24 w 306"/>
              <a:gd name="T79" fmla="*/ 112 h 275"/>
              <a:gd name="T80" fmla="*/ 22 w 306"/>
              <a:gd name="T81" fmla="*/ 101 h 275"/>
              <a:gd name="T82" fmla="*/ 20 w 306"/>
              <a:gd name="T83" fmla="*/ 90 h 275"/>
              <a:gd name="T84" fmla="*/ 17 w 306"/>
              <a:gd name="T85" fmla="*/ 79 h 275"/>
              <a:gd name="T86" fmla="*/ 15 w 306"/>
              <a:gd name="T87" fmla="*/ 68 h 275"/>
              <a:gd name="T88" fmla="*/ 12 w 306"/>
              <a:gd name="T89" fmla="*/ 57 h 275"/>
              <a:gd name="T90" fmla="*/ 9 w 306"/>
              <a:gd name="T91" fmla="*/ 46 h 275"/>
              <a:gd name="T92" fmla="*/ 7 w 306"/>
              <a:gd name="T93" fmla="*/ 34 h 275"/>
              <a:gd name="T94" fmla="*/ 4 w 306"/>
              <a:gd name="T95" fmla="*/ 23 h 275"/>
              <a:gd name="T96" fmla="*/ 2 w 306"/>
              <a:gd name="T97" fmla="*/ 12 h 275"/>
              <a:gd name="T98" fmla="*/ 0 w 306"/>
              <a:gd name="T99"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6" h="275">
                <a:moveTo>
                  <a:pt x="306" y="164"/>
                </a:moveTo>
                <a:lnTo>
                  <a:pt x="304" y="167"/>
                </a:lnTo>
                <a:lnTo>
                  <a:pt x="302" y="171"/>
                </a:lnTo>
                <a:lnTo>
                  <a:pt x="300" y="174"/>
                </a:lnTo>
                <a:lnTo>
                  <a:pt x="298" y="178"/>
                </a:lnTo>
                <a:lnTo>
                  <a:pt x="296" y="181"/>
                </a:lnTo>
                <a:lnTo>
                  <a:pt x="295" y="184"/>
                </a:lnTo>
                <a:lnTo>
                  <a:pt x="293" y="188"/>
                </a:lnTo>
                <a:lnTo>
                  <a:pt x="292" y="192"/>
                </a:lnTo>
                <a:lnTo>
                  <a:pt x="291" y="195"/>
                </a:lnTo>
                <a:lnTo>
                  <a:pt x="291" y="197"/>
                </a:lnTo>
                <a:lnTo>
                  <a:pt x="290" y="201"/>
                </a:lnTo>
                <a:lnTo>
                  <a:pt x="290" y="204"/>
                </a:lnTo>
                <a:lnTo>
                  <a:pt x="290" y="208"/>
                </a:lnTo>
                <a:lnTo>
                  <a:pt x="290" y="212"/>
                </a:lnTo>
                <a:lnTo>
                  <a:pt x="290" y="216"/>
                </a:lnTo>
                <a:lnTo>
                  <a:pt x="291" y="220"/>
                </a:lnTo>
                <a:lnTo>
                  <a:pt x="291" y="224"/>
                </a:lnTo>
                <a:lnTo>
                  <a:pt x="291" y="228"/>
                </a:lnTo>
                <a:lnTo>
                  <a:pt x="292" y="231"/>
                </a:lnTo>
                <a:lnTo>
                  <a:pt x="293" y="235"/>
                </a:lnTo>
                <a:lnTo>
                  <a:pt x="293" y="239"/>
                </a:lnTo>
                <a:lnTo>
                  <a:pt x="293" y="243"/>
                </a:lnTo>
                <a:lnTo>
                  <a:pt x="293" y="246"/>
                </a:lnTo>
                <a:lnTo>
                  <a:pt x="293" y="250"/>
                </a:lnTo>
                <a:lnTo>
                  <a:pt x="292" y="254"/>
                </a:lnTo>
                <a:lnTo>
                  <a:pt x="291" y="259"/>
                </a:lnTo>
                <a:lnTo>
                  <a:pt x="290" y="262"/>
                </a:lnTo>
                <a:lnTo>
                  <a:pt x="288" y="266"/>
                </a:lnTo>
                <a:lnTo>
                  <a:pt x="287" y="269"/>
                </a:lnTo>
                <a:lnTo>
                  <a:pt x="283" y="272"/>
                </a:lnTo>
                <a:lnTo>
                  <a:pt x="280" y="274"/>
                </a:lnTo>
                <a:lnTo>
                  <a:pt x="276" y="275"/>
                </a:lnTo>
                <a:lnTo>
                  <a:pt x="272" y="275"/>
                </a:lnTo>
                <a:lnTo>
                  <a:pt x="268" y="275"/>
                </a:lnTo>
                <a:lnTo>
                  <a:pt x="265" y="275"/>
                </a:lnTo>
                <a:lnTo>
                  <a:pt x="261" y="275"/>
                </a:lnTo>
                <a:lnTo>
                  <a:pt x="257" y="275"/>
                </a:lnTo>
                <a:lnTo>
                  <a:pt x="254" y="275"/>
                </a:lnTo>
                <a:lnTo>
                  <a:pt x="252" y="275"/>
                </a:lnTo>
                <a:lnTo>
                  <a:pt x="248" y="274"/>
                </a:lnTo>
                <a:lnTo>
                  <a:pt x="245" y="274"/>
                </a:lnTo>
                <a:lnTo>
                  <a:pt x="241" y="274"/>
                </a:lnTo>
                <a:lnTo>
                  <a:pt x="237" y="273"/>
                </a:lnTo>
                <a:lnTo>
                  <a:pt x="234" y="272"/>
                </a:lnTo>
                <a:lnTo>
                  <a:pt x="230" y="271"/>
                </a:lnTo>
                <a:lnTo>
                  <a:pt x="226" y="271"/>
                </a:lnTo>
                <a:lnTo>
                  <a:pt x="223" y="269"/>
                </a:lnTo>
                <a:lnTo>
                  <a:pt x="220" y="268"/>
                </a:lnTo>
                <a:lnTo>
                  <a:pt x="216" y="267"/>
                </a:lnTo>
                <a:lnTo>
                  <a:pt x="212" y="266"/>
                </a:lnTo>
                <a:lnTo>
                  <a:pt x="209" y="265"/>
                </a:lnTo>
                <a:lnTo>
                  <a:pt x="206" y="264"/>
                </a:lnTo>
                <a:lnTo>
                  <a:pt x="202" y="262"/>
                </a:lnTo>
                <a:lnTo>
                  <a:pt x="199" y="261"/>
                </a:lnTo>
                <a:lnTo>
                  <a:pt x="195" y="259"/>
                </a:lnTo>
                <a:lnTo>
                  <a:pt x="192" y="258"/>
                </a:lnTo>
                <a:lnTo>
                  <a:pt x="188" y="256"/>
                </a:lnTo>
                <a:lnTo>
                  <a:pt x="185" y="255"/>
                </a:lnTo>
                <a:lnTo>
                  <a:pt x="181" y="253"/>
                </a:lnTo>
                <a:lnTo>
                  <a:pt x="178" y="251"/>
                </a:lnTo>
                <a:lnTo>
                  <a:pt x="174" y="250"/>
                </a:lnTo>
                <a:lnTo>
                  <a:pt x="171" y="248"/>
                </a:lnTo>
                <a:lnTo>
                  <a:pt x="168" y="246"/>
                </a:lnTo>
                <a:lnTo>
                  <a:pt x="164" y="245"/>
                </a:lnTo>
                <a:lnTo>
                  <a:pt x="161" y="243"/>
                </a:lnTo>
                <a:lnTo>
                  <a:pt x="157" y="241"/>
                </a:lnTo>
                <a:lnTo>
                  <a:pt x="154" y="239"/>
                </a:lnTo>
                <a:lnTo>
                  <a:pt x="150" y="237"/>
                </a:lnTo>
                <a:lnTo>
                  <a:pt x="147" y="235"/>
                </a:lnTo>
                <a:lnTo>
                  <a:pt x="143" y="234"/>
                </a:lnTo>
                <a:lnTo>
                  <a:pt x="140" y="232"/>
                </a:lnTo>
                <a:lnTo>
                  <a:pt x="137" y="230"/>
                </a:lnTo>
                <a:lnTo>
                  <a:pt x="133" y="229"/>
                </a:lnTo>
                <a:lnTo>
                  <a:pt x="129" y="227"/>
                </a:lnTo>
                <a:lnTo>
                  <a:pt x="126" y="225"/>
                </a:lnTo>
                <a:lnTo>
                  <a:pt x="123" y="223"/>
                </a:lnTo>
                <a:lnTo>
                  <a:pt x="119" y="222"/>
                </a:lnTo>
                <a:lnTo>
                  <a:pt x="115" y="220"/>
                </a:lnTo>
                <a:lnTo>
                  <a:pt x="112" y="218"/>
                </a:lnTo>
                <a:lnTo>
                  <a:pt x="108" y="217"/>
                </a:lnTo>
                <a:lnTo>
                  <a:pt x="105" y="215"/>
                </a:lnTo>
                <a:lnTo>
                  <a:pt x="101" y="214"/>
                </a:lnTo>
                <a:lnTo>
                  <a:pt x="98" y="213"/>
                </a:lnTo>
                <a:lnTo>
                  <a:pt x="95" y="212"/>
                </a:lnTo>
                <a:lnTo>
                  <a:pt x="91" y="211"/>
                </a:lnTo>
                <a:lnTo>
                  <a:pt x="87" y="209"/>
                </a:lnTo>
                <a:lnTo>
                  <a:pt x="84" y="208"/>
                </a:lnTo>
                <a:lnTo>
                  <a:pt x="80" y="206"/>
                </a:lnTo>
                <a:lnTo>
                  <a:pt x="77" y="205"/>
                </a:lnTo>
                <a:lnTo>
                  <a:pt x="73" y="204"/>
                </a:lnTo>
                <a:lnTo>
                  <a:pt x="70" y="202"/>
                </a:lnTo>
                <a:lnTo>
                  <a:pt x="66" y="201"/>
                </a:lnTo>
                <a:lnTo>
                  <a:pt x="63" y="199"/>
                </a:lnTo>
                <a:lnTo>
                  <a:pt x="60" y="197"/>
                </a:lnTo>
                <a:lnTo>
                  <a:pt x="57" y="195"/>
                </a:lnTo>
                <a:lnTo>
                  <a:pt x="54" y="193"/>
                </a:lnTo>
                <a:lnTo>
                  <a:pt x="51" y="190"/>
                </a:lnTo>
                <a:lnTo>
                  <a:pt x="48" y="187"/>
                </a:lnTo>
                <a:lnTo>
                  <a:pt x="46" y="185"/>
                </a:lnTo>
                <a:lnTo>
                  <a:pt x="43" y="182"/>
                </a:lnTo>
                <a:lnTo>
                  <a:pt x="41" y="179"/>
                </a:lnTo>
                <a:lnTo>
                  <a:pt x="39" y="176"/>
                </a:lnTo>
                <a:lnTo>
                  <a:pt x="37" y="172"/>
                </a:lnTo>
                <a:lnTo>
                  <a:pt x="35" y="169"/>
                </a:lnTo>
                <a:lnTo>
                  <a:pt x="33" y="165"/>
                </a:lnTo>
                <a:lnTo>
                  <a:pt x="32" y="162"/>
                </a:lnTo>
                <a:lnTo>
                  <a:pt x="31" y="158"/>
                </a:lnTo>
                <a:lnTo>
                  <a:pt x="30" y="155"/>
                </a:lnTo>
                <a:lnTo>
                  <a:pt x="29" y="151"/>
                </a:lnTo>
                <a:lnTo>
                  <a:pt x="29" y="147"/>
                </a:lnTo>
                <a:lnTo>
                  <a:pt x="28" y="143"/>
                </a:lnTo>
                <a:lnTo>
                  <a:pt x="27" y="139"/>
                </a:lnTo>
                <a:lnTo>
                  <a:pt x="27" y="136"/>
                </a:lnTo>
                <a:lnTo>
                  <a:pt x="27" y="132"/>
                </a:lnTo>
                <a:lnTo>
                  <a:pt x="26" y="128"/>
                </a:lnTo>
                <a:lnTo>
                  <a:pt x="26" y="124"/>
                </a:lnTo>
                <a:lnTo>
                  <a:pt x="25" y="121"/>
                </a:lnTo>
                <a:lnTo>
                  <a:pt x="25" y="116"/>
                </a:lnTo>
                <a:lnTo>
                  <a:pt x="24" y="112"/>
                </a:lnTo>
                <a:lnTo>
                  <a:pt x="24" y="108"/>
                </a:lnTo>
                <a:lnTo>
                  <a:pt x="23" y="105"/>
                </a:lnTo>
                <a:lnTo>
                  <a:pt x="22" y="101"/>
                </a:lnTo>
                <a:lnTo>
                  <a:pt x="22" y="97"/>
                </a:lnTo>
                <a:lnTo>
                  <a:pt x="21" y="94"/>
                </a:lnTo>
                <a:lnTo>
                  <a:pt x="20" y="90"/>
                </a:lnTo>
                <a:lnTo>
                  <a:pt x="19" y="86"/>
                </a:lnTo>
                <a:lnTo>
                  <a:pt x="19" y="82"/>
                </a:lnTo>
                <a:lnTo>
                  <a:pt x="17" y="79"/>
                </a:lnTo>
                <a:lnTo>
                  <a:pt x="17" y="75"/>
                </a:lnTo>
                <a:lnTo>
                  <a:pt x="16" y="71"/>
                </a:lnTo>
                <a:lnTo>
                  <a:pt x="15" y="68"/>
                </a:lnTo>
                <a:lnTo>
                  <a:pt x="14" y="64"/>
                </a:lnTo>
                <a:lnTo>
                  <a:pt x="13" y="60"/>
                </a:lnTo>
                <a:lnTo>
                  <a:pt x="12" y="57"/>
                </a:lnTo>
                <a:lnTo>
                  <a:pt x="11" y="53"/>
                </a:lnTo>
                <a:lnTo>
                  <a:pt x="10" y="50"/>
                </a:lnTo>
                <a:lnTo>
                  <a:pt x="9" y="46"/>
                </a:lnTo>
                <a:lnTo>
                  <a:pt x="8" y="42"/>
                </a:lnTo>
                <a:lnTo>
                  <a:pt x="7" y="39"/>
                </a:lnTo>
                <a:lnTo>
                  <a:pt x="7" y="34"/>
                </a:lnTo>
                <a:lnTo>
                  <a:pt x="5" y="31"/>
                </a:lnTo>
                <a:lnTo>
                  <a:pt x="5" y="27"/>
                </a:lnTo>
                <a:lnTo>
                  <a:pt x="4" y="23"/>
                </a:lnTo>
                <a:lnTo>
                  <a:pt x="3" y="20"/>
                </a:lnTo>
                <a:lnTo>
                  <a:pt x="3" y="16"/>
                </a:lnTo>
                <a:lnTo>
                  <a:pt x="2" y="12"/>
                </a:lnTo>
                <a:lnTo>
                  <a:pt x="1" y="8"/>
                </a:lnTo>
                <a:lnTo>
                  <a:pt x="0" y="5"/>
                </a:lnTo>
                <a:lnTo>
                  <a:pt x="0" y="0"/>
                </a:lnTo>
                <a:lnTo>
                  <a:pt x="0" y="0"/>
                </a:lnTo>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29" name="Freeform 9"/>
          <p:cNvSpPr>
            <a:spLocks/>
          </p:cNvSpPr>
          <p:nvPr/>
        </p:nvSpPr>
        <p:spPr bwMode="auto">
          <a:xfrm>
            <a:off x="4440953" y="1147520"/>
            <a:ext cx="3447397" cy="2223879"/>
          </a:xfrm>
          <a:custGeom>
            <a:avLst/>
            <a:gdLst>
              <a:gd name="T0" fmla="*/ 317 w 317"/>
              <a:gd name="T1" fmla="*/ 0 h 205"/>
              <a:gd name="T2" fmla="*/ 184 w 317"/>
              <a:gd name="T3" fmla="*/ 38 h 205"/>
              <a:gd name="T4" fmla="*/ 87 w 317"/>
              <a:gd name="T5" fmla="*/ 66 h 205"/>
              <a:gd name="T6" fmla="*/ 69 w 317"/>
              <a:gd name="T7" fmla="*/ 69 h 205"/>
              <a:gd name="T8" fmla="*/ 0 w 317"/>
              <a:gd name="T9" fmla="*/ 205 h 205"/>
            </a:gdLst>
            <a:ahLst/>
            <a:cxnLst>
              <a:cxn ang="0">
                <a:pos x="T0" y="T1"/>
              </a:cxn>
              <a:cxn ang="0">
                <a:pos x="T2" y="T3"/>
              </a:cxn>
              <a:cxn ang="0">
                <a:pos x="T4" y="T5"/>
              </a:cxn>
              <a:cxn ang="0">
                <a:pos x="T6" y="T7"/>
              </a:cxn>
              <a:cxn ang="0">
                <a:pos x="T8" y="T9"/>
              </a:cxn>
            </a:cxnLst>
            <a:rect l="0" t="0" r="r" b="b"/>
            <a:pathLst>
              <a:path w="317" h="205">
                <a:moveTo>
                  <a:pt x="317" y="0"/>
                </a:moveTo>
                <a:lnTo>
                  <a:pt x="184" y="38"/>
                </a:lnTo>
                <a:lnTo>
                  <a:pt x="87" y="66"/>
                </a:lnTo>
                <a:lnTo>
                  <a:pt x="69" y="69"/>
                </a:lnTo>
                <a:lnTo>
                  <a:pt x="0" y="205"/>
                </a:lnTo>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30" name="Freeform 10"/>
          <p:cNvSpPr>
            <a:spLocks/>
          </p:cNvSpPr>
          <p:nvPr/>
        </p:nvSpPr>
        <p:spPr bwMode="auto">
          <a:xfrm>
            <a:off x="8246172" y="3904284"/>
            <a:ext cx="380907" cy="498257"/>
          </a:xfrm>
          <a:custGeom>
            <a:avLst/>
            <a:gdLst>
              <a:gd name="T0" fmla="*/ 0 w 198"/>
              <a:gd name="T1" fmla="*/ 79 h 259"/>
              <a:gd name="T2" fmla="*/ 0 w 198"/>
              <a:gd name="T3" fmla="*/ 96 h 259"/>
              <a:gd name="T4" fmla="*/ 17 w 198"/>
              <a:gd name="T5" fmla="*/ 118 h 259"/>
              <a:gd name="T6" fmla="*/ 40 w 198"/>
              <a:gd name="T7" fmla="*/ 135 h 259"/>
              <a:gd name="T8" fmla="*/ 68 w 198"/>
              <a:gd name="T9" fmla="*/ 152 h 259"/>
              <a:gd name="T10" fmla="*/ 102 w 198"/>
              <a:gd name="T11" fmla="*/ 175 h 259"/>
              <a:gd name="T12" fmla="*/ 125 w 198"/>
              <a:gd name="T13" fmla="*/ 203 h 259"/>
              <a:gd name="T14" fmla="*/ 136 w 198"/>
              <a:gd name="T15" fmla="*/ 225 h 259"/>
              <a:gd name="T16" fmla="*/ 153 w 198"/>
              <a:gd name="T17" fmla="*/ 237 h 259"/>
              <a:gd name="T18" fmla="*/ 181 w 198"/>
              <a:gd name="T19" fmla="*/ 254 h 259"/>
              <a:gd name="T20" fmla="*/ 192 w 198"/>
              <a:gd name="T21" fmla="*/ 259 h 259"/>
              <a:gd name="T22" fmla="*/ 198 w 198"/>
              <a:gd name="T23" fmla="*/ 254 h 259"/>
              <a:gd name="T24" fmla="*/ 198 w 198"/>
              <a:gd name="T25" fmla="*/ 209 h 259"/>
              <a:gd name="T26" fmla="*/ 198 w 198"/>
              <a:gd name="T27" fmla="*/ 152 h 259"/>
              <a:gd name="T28" fmla="*/ 187 w 198"/>
              <a:gd name="T29" fmla="*/ 101 h 259"/>
              <a:gd name="T30" fmla="*/ 170 w 198"/>
              <a:gd name="T31" fmla="*/ 62 h 259"/>
              <a:gd name="T32" fmla="*/ 153 w 198"/>
              <a:gd name="T33" fmla="*/ 34 h 259"/>
              <a:gd name="T34" fmla="*/ 136 w 198"/>
              <a:gd name="T35" fmla="*/ 17 h 259"/>
              <a:gd name="T36" fmla="*/ 119 w 198"/>
              <a:gd name="T37" fmla="*/ 0 h 259"/>
              <a:gd name="T38" fmla="*/ 108 w 198"/>
              <a:gd name="T39" fmla="*/ 11 h 259"/>
              <a:gd name="T40" fmla="*/ 108 w 198"/>
              <a:gd name="T41" fmla="*/ 28 h 259"/>
              <a:gd name="T42" fmla="*/ 108 w 198"/>
              <a:gd name="T43" fmla="*/ 62 h 259"/>
              <a:gd name="T44" fmla="*/ 102 w 198"/>
              <a:gd name="T45" fmla="*/ 79 h 259"/>
              <a:gd name="T46" fmla="*/ 96 w 198"/>
              <a:gd name="T47" fmla="*/ 90 h 259"/>
              <a:gd name="T48" fmla="*/ 74 w 198"/>
              <a:gd name="T49" fmla="*/ 96 h 259"/>
              <a:gd name="T50" fmla="*/ 45 w 198"/>
              <a:gd name="T51" fmla="*/ 84 h 259"/>
              <a:gd name="T52" fmla="*/ 28 w 198"/>
              <a:gd name="T53" fmla="*/ 79 h 259"/>
              <a:gd name="T54" fmla="*/ 12 w 198"/>
              <a:gd name="T55" fmla="*/ 73 h 259"/>
              <a:gd name="T56" fmla="*/ 0 w 198"/>
              <a:gd name="T57" fmla="*/ 7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8" h="259">
                <a:moveTo>
                  <a:pt x="0" y="79"/>
                </a:moveTo>
                <a:lnTo>
                  <a:pt x="0" y="96"/>
                </a:lnTo>
                <a:lnTo>
                  <a:pt x="17" y="118"/>
                </a:lnTo>
                <a:lnTo>
                  <a:pt x="40" y="135"/>
                </a:lnTo>
                <a:lnTo>
                  <a:pt x="68" y="152"/>
                </a:lnTo>
                <a:lnTo>
                  <a:pt x="102" y="175"/>
                </a:lnTo>
                <a:lnTo>
                  <a:pt x="125" y="203"/>
                </a:lnTo>
                <a:lnTo>
                  <a:pt x="136" y="225"/>
                </a:lnTo>
                <a:lnTo>
                  <a:pt x="153" y="237"/>
                </a:lnTo>
                <a:lnTo>
                  <a:pt x="181" y="254"/>
                </a:lnTo>
                <a:lnTo>
                  <a:pt x="192" y="259"/>
                </a:lnTo>
                <a:lnTo>
                  <a:pt x="198" y="254"/>
                </a:lnTo>
                <a:lnTo>
                  <a:pt x="198" y="209"/>
                </a:lnTo>
                <a:lnTo>
                  <a:pt x="198" y="152"/>
                </a:lnTo>
                <a:lnTo>
                  <a:pt x="187" y="101"/>
                </a:lnTo>
                <a:lnTo>
                  <a:pt x="170" y="62"/>
                </a:lnTo>
                <a:lnTo>
                  <a:pt x="153" y="34"/>
                </a:lnTo>
                <a:lnTo>
                  <a:pt x="136" y="17"/>
                </a:lnTo>
                <a:lnTo>
                  <a:pt x="119" y="0"/>
                </a:lnTo>
                <a:lnTo>
                  <a:pt x="108" y="11"/>
                </a:lnTo>
                <a:lnTo>
                  <a:pt x="108" y="28"/>
                </a:lnTo>
                <a:lnTo>
                  <a:pt x="108" y="62"/>
                </a:lnTo>
                <a:lnTo>
                  <a:pt x="102" y="79"/>
                </a:lnTo>
                <a:lnTo>
                  <a:pt x="96" y="90"/>
                </a:lnTo>
                <a:lnTo>
                  <a:pt x="74" y="96"/>
                </a:lnTo>
                <a:lnTo>
                  <a:pt x="45" y="84"/>
                </a:lnTo>
                <a:lnTo>
                  <a:pt x="28" y="79"/>
                </a:lnTo>
                <a:lnTo>
                  <a:pt x="12" y="73"/>
                </a:lnTo>
                <a:lnTo>
                  <a:pt x="0" y="79"/>
                </a:lnTo>
                <a:close/>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31" name="Freeform 11"/>
          <p:cNvSpPr>
            <a:spLocks/>
          </p:cNvSpPr>
          <p:nvPr/>
        </p:nvSpPr>
        <p:spPr bwMode="auto">
          <a:xfrm>
            <a:off x="8019167" y="3457969"/>
            <a:ext cx="455934" cy="630997"/>
          </a:xfrm>
          <a:custGeom>
            <a:avLst/>
            <a:gdLst>
              <a:gd name="T0" fmla="*/ 237 w 237"/>
              <a:gd name="T1" fmla="*/ 232 h 328"/>
              <a:gd name="T2" fmla="*/ 209 w 237"/>
              <a:gd name="T3" fmla="*/ 192 h 328"/>
              <a:gd name="T4" fmla="*/ 163 w 237"/>
              <a:gd name="T5" fmla="*/ 136 h 328"/>
              <a:gd name="T6" fmla="*/ 130 w 237"/>
              <a:gd name="T7" fmla="*/ 91 h 328"/>
              <a:gd name="T8" fmla="*/ 96 w 237"/>
              <a:gd name="T9" fmla="*/ 57 h 328"/>
              <a:gd name="T10" fmla="*/ 50 w 237"/>
              <a:gd name="T11" fmla="*/ 23 h 328"/>
              <a:gd name="T12" fmla="*/ 22 w 237"/>
              <a:gd name="T13" fmla="*/ 0 h 328"/>
              <a:gd name="T14" fmla="*/ 11 w 237"/>
              <a:gd name="T15" fmla="*/ 0 h 328"/>
              <a:gd name="T16" fmla="*/ 0 w 237"/>
              <a:gd name="T17" fmla="*/ 17 h 328"/>
              <a:gd name="T18" fmla="*/ 5 w 237"/>
              <a:gd name="T19" fmla="*/ 68 h 328"/>
              <a:gd name="T20" fmla="*/ 28 w 237"/>
              <a:gd name="T21" fmla="*/ 130 h 328"/>
              <a:gd name="T22" fmla="*/ 45 w 237"/>
              <a:gd name="T23" fmla="*/ 181 h 328"/>
              <a:gd name="T24" fmla="*/ 67 w 237"/>
              <a:gd name="T25" fmla="*/ 232 h 328"/>
              <a:gd name="T26" fmla="*/ 107 w 237"/>
              <a:gd name="T27" fmla="*/ 288 h 328"/>
              <a:gd name="T28" fmla="*/ 118 w 237"/>
              <a:gd name="T29" fmla="*/ 311 h 328"/>
              <a:gd name="T30" fmla="*/ 130 w 237"/>
              <a:gd name="T31" fmla="*/ 305 h 328"/>
              <a:gd name="T32" fmla="*/ 146 w 237"/>
              <a:gd name="T33" fmla="*/ 311 h 328"/>
              <a:gd name="T34" fmla="*/ 163 w 237"/>
              <a:gd name="T35" fmla="*/ 316 h 328"/>
              <a:gd name="T36" fmla="*/ 192 w 237"/>
              <a:gd name="T37" fmla="*/ 328 h 328"/>
              <a:gd name="T38" fmla="*/ 214 w 237"/>
              <a:gd name="T39" fmla="*/ 322 h 328"/>
              <a:gd name="T40" fmla="*/ 220 w 237"/>
              <a:gd name="T41" fmla="*/ 311 h 328"/>
              <a:gd name="T42" fmla="*/ 226 w 237"/>
              <a:gd name="T43" fmla="*/ 294 h 328"/>
              <a:gd name="T44" fmla="*/ 226 w 237"/>
              <a:gd name="T45" fmla="*/ 260 h 328"/>
              <a:gd name="T46" fmla="*/ 226 w 237"/>
              <a:gd name="T47" fmla="*/ 243 h 328"/>
              <a:gd name="T48" fmla="*/ 237 w 237"/>
              <a:gd name="T49" fmla="*/ 23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7" h="328">
                <a:moveTo>
                  <a:pt x="237" y="232"/>
                </a:moveTo>
                <a:lnTo>
                  <a:pt x="209" y="192"/>
                </a:lnTo>
                <a:lnTo>
                  <a:pt x="163" y="136"/>
                </a:lnTo>
                <a:lnTo>
                  <a:pt x="130" y="91"/>
                </a:lnTo>
                <a:lnTo>
                  <a:pt x="96" y="57"/>
                </a:lnTo>
                <a:lnTo>
                  <a:pt x="50" y="23"/>
                </a:lnTo>
                <a:lnTo>
                  <a:pt x="22" y="0"/>
                </a:lnTo>
                <a:lnTo>
                  <a:pt x="11" y="0"/>
                </a:lnTo>
                <a:lnTo>
                  <a:pt x="0" y="17"/>
                </a:lnTo>
                <a:lnTo>
                  <a:pt x="5" y="68"/>
                </a:lnTo>
                <a:lnTo>
                  <a:pt x="28" y="130"/>
                </a:lnTo>
                <a:lnTo>
                  <a:pt x="45" y="181"/>
                </a:lnTo>
                <a:lnTo>
                  <a:pt x="67" y="232"/>
                </a:lnTo>
                <a:lnTo>
                  <a:pt x="107" y="288"/>
                </a:lnTo>
                <a:lnTo>
                  <a:pt x="118" y="311"/>
                </a:lnTo>
                <a:lnTo>
                  <a:pt x="130" y="305"/>
                </a:lnTo>
                <a:lnTo>
                  <a:pt x="146" y="311"/>
                </a:lnTo>
                <a:lnTo>
                  <a:pt x="163" y="316"/>
                </a:lnTo>
                <a:lnTo>
                  <a:pt x="192" y="328"/>
                </a:lnTo>
                <a:lnTo>
                  <a:pt x="214" y="322"/>
                </a:lnTo>
                <a:lnTo>
                  <a:pt x="220" y="311"/>
                </a:lnTo>
                <a:lnTo>
                  <a:pt x="226" y="294"/>
                </a:lnTo>
                <a:lnTo>
                  <a:pt x="226" y="260"/>
                </a:lnTo>
                <a:lnTo>
                  <a:pt x="226" y="243"/>
                </a:lnTo>
                <a:lnTo>
                  <a:pt x="237" y="232"/>
                </a:lnTo>
                <a:close/>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32" name="Freeform 12"/>
          <p:cNvSpPr>
            <a:spLocks/>
          </p:cNvSpPr>
          <p:nvPr/>
        </p:nvSpPr>
        <p:spPr bwMode="auto">
          <a:xfrm>
            <a:off x="7834485" y="4175536"/>
            <a:ext cx="292413" cy="369364"/>
          </a:xfrm>
          <a:custGeom>
            <a:avLst/>
            <a:gdLst>
              <a:gd name="T0" fmla="*/ 96 w 152"/>
              <a:gd name="T1" fmla="*/ 192 h 192"/>
              <a:gd name="T2" fmla="*/ 113 w 152"/>
              <a:gd name="T3" fmla="*/ 169 h 192"/>
              <a:gd name="T4" fmla="*/ 124 w 152"/>
              <a:gd name="T5" fmla="*/ 152 h 192"/>
              <a:gd name="T6" fmla="*/ 129 w 152"/>
              <a:gd name="T7" fmla="*/ 141 h 192"/>
              <a:gd name="T8" fmla="*/ 146 w 152"/>
              <a:gd name="T9" fmla="*/ 90 h 192"/>
              <a:gd name="T10" fmla="*/ 152 w 152"/>
              <a:gd name="T11" fmla="*/ 34 h 192"/>
              <a:gd name="T12" fmla="*/ 152 w 152"/>
              <a:gd name="T13" fmla="*/ 17 h 192"/>
              <a:gd name="T14" fmla="*/ 146 w 152"/>
              <a:gd name="T15" fmla="*/ 6 h 192"/>
              <a:gd name="T16" fmla="*/ 135 w 152"/>
              <a:gd name="T17" fmla="*/ 0 h 192"/>
              <a:gd name="T18" fmla="*/ 124 w 152"/>
              <a:gd name="T19" fmla="*/ 11 h 192"/>
              <a:gd name="T20" fmla="*/ 113 w 152"/>
              <a:gd name="T21" fmla="*/ 34 h 192"/>
              <a:gd name="T22" fmla="*/ 107 w 152"/>
              <a:gd name="T23" fmla="*/ 45 h 192"/>
              <a:gd name="T24" fmla="*/ 84 w 152"/>
              <a:gd name="T25" fmla="*/ 62 h 192"/>
              <a:gd name="T26" fmla="*/ 67 w 152"/>
              <a:gd name="T27" fmla="*/ 73 h 192"/>
              <a:gd name="T28" fmla="*/ 39 w 152"/>
              <a:gd name="T29" fmla="*/ 90 h 192"/>
              <a:gd name="T30" fmla="*/ 22 w 152"/>
              <a:gd name="T31" fmla="*/ 96 h 192"/>
              <a:gd name="T32" fmla="*/ 16 w 152"/>
              <a:gd name="T33" fmla="*/ 107 h 192"/>
              <a:gd name="T34" fmla="*/ 0 w 152"/>
              <a:gd name="T35" fmla="*/ 130 h 192"/>
              <a:gd name="T36" fmla="*/ 5 w 152"/>
              <a:gd name="T37" fmla="*/ 135 h 192"/>
              <a:gd name="T38" fmla="*/ 16 w 152"/>
              <a:gd name="T39" fmla="*/ 135 h 192"/>
              <a:gd name="T40" fmla="*/ 56 w 152"/>
              <a:gd name="T41" fmla="*/ 130 h 192"/>
              <a:gd name="T42" fmla="*/ 67 w 152"/>
              <a:gd name="T43" fmla="*/ 124 h 192"/>
              <a:gd name="T44" fmla="*/ 79 w 152"/>
              <a:gd name="T45" fmla="*/ 130 h 192"/>
              <a:gd name="T46" fmla="*/ 84 w 152"/>
              <a:gd name="T47" fmla="*/ 135 h 192"/>
              <a:gd name="T48" fmla="*/ 84 w 152"/>
              <a:gd name="T49" fmla="*/ 163 h 192"/>
              <a:gd name="T50" fmla="*/ 90 w 152"/>
              <a:gd name="T51" fmla="*/ 180 h 192"/>
              <a:gd name="T52" fmla="*/ 96 w 152"/>
              <a:gd name="T53"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2" h="192">
                <a:moveTo>
                  <a:pt x="96" y="192"/>
                </a:moveTo>
                <a:lnTo>
                  <a:pt x="113" y="169"/>
                </a:lnTo>
                <a:lnTo>
                  <a:pt x="124" y="152"/>
                </a:lnTo>
                <a:lnTo>
                  <a:pt x="129" y="141"/>
                </a:lnTo>
                <a:lnTo>
                  <a:pt x="146" y="90"/>
                </a:lnTo>
                <a:lnTo>
                  <a:pt x="152" y="34"/>
                </a:lnTo>
                <a:lnTo>
                  <a:pt x="152" y="17"/>
                </a:lnTo>
                <a:lnTo>
                  <a:pt x="146" y="6"/>
                </a:lnTo>
                <a:lnTo>
                  <a:pt x="135" y="0"/>
                </a:lnTo>
                <a:lnTo>
                  <a:pt x="124" y="11"/>
                </a:lnTo>
                <a:lnTo>
                  <a:pt x="113" y="34"/>
                </a:lnTo>
                <a:lnTo>
                  <a:pt x="107" y="45"/>
                </a:lnTo>
                <a:lnTo>
                  <a:pt x="84" y="62"/>
                </a:lnTo>
                <a:lnTo>
                  <a:pt x="67" y="73"/>
                </a:lnTo>
                <a:lnTo>
                  <a:pt x="39" y="90"/>
                </a:lnTo>
                <a:lnTo>
                  <a:pt x="22" y="96"/>
                </a:lnTo>
                <a:lnTo>
                  <a:pt x="16" y="107"/>
                </a:lnTo>
                <a:lnTo>
                  <a:pt x="0" y="130"/>
                </a:lnTo>
                <a:lnTo>
                  <a:pt x="5" y="135"/>
                </a:lnTo>
                <a:lnTo>
                  <a:pt x="16" y="135"/>
                </a:lnTo>
                <a:lnTo>
                  <a:pt x="56" y="130"/>
                </a:lnTo>
                <a:lnTo>
                  <a:pt x="67" y="124"/>
                </a:lnTo>
                <a:lnTo>
                  <a:pt x="79" y="130"/>
                </a:lnTo>
                <a:lnTo>
                  <a:pt x="84" y="135"/>
                </a:lnTo>
                <a:lnTo>
                  <a:pt x="84" y="163"/>
                </a:lnTo>
                <a:lnTo>
                  <a:pt x="90" y="180"/>
                </a:lnTo>
                <a:lnTo>
                  <a:pt x="96" y="192"/>
                </a:lnTo>
                <a:close/>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33" name="Freeform 13"/>
          <p:cNvSpPr>
            <a:spLocks/>
          </p:cNvSpPr>
          <p:nvPr/>
        </p:nvSpPr>
        <p:spPr bwMode="auto">
          <a:xfrm>
            <a:off x="7605556" y="4414083"/>
            <a:ext cx="413611" cy="488638"/>
          </a:xfrm>
          <a:custGeom>
            <a:avLst/>
            <a:gdLst>
              <a:gd name="T0" fmla="*/ 119 w 215"/>
              <a:gd name="T1" fmla="*/ 6 h 254"/>
              <a:gd name="T2" fmla="*/ 85 w 215"/>
              <a:gd name="T3" fmla="*/ 51 h 254"/>
              <a:gd name="T4" fmla="*/ 68 w 215"/>
              <a:gd name="T5" fmla="*/ 85 h 254"/>
              <a:gd name="T6" fmla="*/ 22 w 215"/>
              <a:gd name="T7" fmla="*/ 152 h 254"/>
              <a:gd name="T8" fmla="*/ 5 w 215"/>
              <a:gd name="T9" fmla="*/ 197 h 254"/>
              <a:gd name="T10" fmla="*/ 0 w 215"/>
              <a:gd name="T11" fmla="*/ 226 h 254"/>
              <a:gd name="T12" fmla="*/ 0 w 215"/>
              <a:gd name="T13" fmla="*/ 237 h 254"/>
              <a:gd name="T14" fmla="*/ 5 w 215"/>
              <a:gd name="T15" fmla="*/ 248 h 254"/>
              <a:gd name="T16" fmla="*/ 17 w 215"/>
              <a:gd name="T17" fmla="*/ 254 h 254"/>
              <a:gd name="T18" fmla="*/ 28 w 215"/>
              <a:gd name="T19" fmla="*/ 254 h 254"/>
              <a:gd name="T20" fmla="*/ 51 w 215"/>
              <a:gd name="T21" fmla="*/ 243 h 254"/>
              <a:gd name="T22" fmla="*/ 85 w 215"/>
              <a:gd name="T23" fmla="*/ 220 h 254"/>
              <a:gd name="T24" fmla="*/ 102 w 215"/>
              <a:gd name="T25" fmla="*/ 203 h 254"/>
              <a:gd name="T26" fmla="*/ 130 w 215"/>
              <a:gd name="T27" fmla="*/ 181 h 254"/>
              <a:gd name="T28" fmla="*/ 152 w 215"/>
              <a:gd name="T29" fmla="*/ 147 h 254"/>
              <a:gd name="T30" fmla="*/ 215 w 215"/>
              <a:gd name="T31" fmla="*/ 68 h 254"/>
              <a:gd name="T32" fmla="*/ 209 w 215"/>
              <a:gd name="T33" fmla="*/ 56 h 254"/>
              <a:gd name="T34" fmla="*/ 203 w 215"/>
              <a:gd name="T35" fmla="*/ 39 h 254"/>
              <a:gd name="T36" fmla="*/ 203 w 215"/>
              <a:gd name="T37" fmla="*/ 11 h 254"/>
              <a:gd name="T38" fmla="*/ 198 w 215"/>
              <a:gd name="T39" fmla="*/ 6 h 254"/>
              <a:gd name="T40" fmla="*/ 186 w 215"/>
              <a:gd name="T41" fmla="*/ 0 h 254"/>
              <a:gd name="T42" fmla="*/ 175 w 215"/>
              <a:gd name="T43" fmla="*/ 6 h 254"/>
              <a:gd name="T44" fmla="*/ 135 w 215"/>
              <a:gd name="T45" fmla="*/ 11 h 254"/>
              <a:gd name="T46" fmla="*/ 124 w 215"/>
              <a:gd name="T47" fmla="*/ 11 h 254"/>
              <a:gd name="T48" fmla="*/ 119 w 215"/>
              <a:gd name="T49" fmla="*/ 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5" h="254">
                <a:moveTo>
                  <a:pt x="119" y="6"/>
                </a:moveTo>
                <a:lnTo>
                  <a:pt x="85" y="51"/>
                </a:lnTo>
                <a:lnTo>
                  <a:pt x="68" y="85"/>
                </a:lnTo>
                <a:lnTo>
                  <a:pt x="22" y="152"/>
                </a:lnTo>
                <a:lnTo>
                  <a:pt x="5" y="197"/>
                </a:lnTo>
                <a:lnTo>
                  <a:pt x="0" y="226"/>
                </a:lnTo>
                <a:lnTo>
                  <a:pt x="0" y="237"/>
                </a:lnTo>
                <a:lnTo>
                  <a:pt x="5" y="248"/>
                </a:lnTo>
                <a:lnTo>
                  <a:pt x="17" y="254"/>
                </a:lnTo>
                <a:lnTo>
                  <a:pt x="28" y="254"/>
                </a:lnTo>
                <a:lnTo>
                  <a:pt x="51" y="243"/>
                </a:lnTo>
                <a:lnTo>
                  <a:pt x="85" y="220"/>
                </a:lnTo>
                <a:lnTo>
                  <a:pt x="102" y="203"/>
                </a:lnTo>
                <a:lnTo>
                  <a:pt x="130" y="181"/>
                </a:lnTo>
                <a:lnTo>
                  <a:pt x="152" y="147"/>
                </a:lnTo>
                <a:lnTo>
                  <a:pt x="215" y="68"/>
                </a:lnTo>
                <a:lnTo>
                  <a:pt x="209" y="56"/>
                </a:lnTo>
                <a:lnTo>
                  <a:pt x="203" y="39"/>
                </a:lnTo>
                <a:lnTo>
                  <a:pt x="203" y="11"/>
                </a:lnTo>
                <a:lnTo>
                  <a:pt x="198" y="6"/>
                </a:lnTo>
                <a:lnTo>
                  <a:pt x="186" y="0"/>
                </a:lnTo>
                <a:lnTo>
                  <a:pt x="175" y="6"/>
                </a:lnTo>
                <a:lnTo>
                  <a:pt x="135" y="11"/>
                </a:lnTo>
                <a:lnTo>
                  <a:pt x="124" y="11"/>
                </a:lnTo>
                <a:lnTo>
                  <a:pt x="119" y="6"/>
                </a:lnTo>
                <a:close/>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34" name="Freeform 14"/>
          <p:cNvSpPr>
            <a:spLocks/>
          </p:cNvSpPr>
          <p:nvPr/>
        </p:nvSpPr>
        <p:spPr bwMode="auto">
          <a:xfrm>
            <a:off x="6736012" y="3904284"/>
            <a:ext cx="509799" cy="357821"/>
          </a:xfrm>
          <a:custGeom>
            <a:avLst/>
            <a:gdLst>
              <a:gd name="T0" fmla="*/ 51 w 265"/>
              <a:gd name="T1" fmla="*/ 5 h 186"/>
              <a:gd name="T2" fmla="*/ 22 w 265"/>
              <a:gd name="T3" fmla="*/ 56 h 186"/>
              <a:gd name="T4" fmla="*/ 11 w 265"/>
              <a:gd name="T5" fmla="*/ 79 h 186"/>
              <a:gd name="T6" fmla="*/ 0 w 265"/>
              <a:gd name="T7" fmla="*/ 101 h 186"/>
              <a:gd name="T8" fmla="*/ 5 w 265"/>
              <a:gd name="T9" fmla="*/ 130 h 186"/>
              <a:gd name="T10" fmla="*/ 17 w 265"/>
              <a:gd name="T11" fmla="*/ 130 h 186"/>
              <a:gd name="T12" fmla="*/ 17 w 265"/>
              <a:gd name="T13" fmla="*/ 113 h 186"/>
              <a:gd name="T14" fmla="*/ 17 w 265"/>
              <a:gd name="T15" fmla="*/ 130 h 186"/>
              <a:gd name="T16" fmla="*/ 34 w 265"/>
              <a:gd name="T17" fmla="*/ 152 h 186"/>
              <a:gd name="T18" fmla="*/ 56 w 265"/>
              <a:gd name="T19" fmla="*/ 169 h 186"/>
              <a:gd name="T20" fmla="*/ 73 w 265"/>
              <a:gd name="T21" fmla="*/ 175 h 186"/>
              <a:gd name="T22" fmla="*/ 107 w 265"/>
              <a:gd name="T23" fmla="*/ 152 h 186"/>
              <a:gd name="T24" fmla="*/ 124 w 265"/>
              <a:gd name="T25" fmla="*/ 147 h 186"/>
              <a:gd name="T26" fmla="*/ 118 w 265"/>
              <a:gd name="T27" fmla="*/ 130 h 186"/>
              <a:gd name="T28" fmla="*/ 124 w 265"/>
              <a:gd name="T29" fmla="*/ 101 h 186"/>
              <a:gd name="T30" fmla="*/ 118 w 265"/>
              <a:gd name="T31" fmla="*/ 130 h 186"/>
              <a:gd name="T32" fmla="*/ 124 w 265"/>
              <a:gd name="T33" fmla="*/ 147 h 186"/>
              <a:gd name="T34" fmla="*/ 158 w 265"/>
              <a:gd name="T35" fmla="*/ 180 h 186"/>
              <a:gd name="T36" fmla="*/ 169 w 265"/>
              <a:gd name="T37" fmla="*/ 186 h 186"/>
              <a:gd name="T38" fmla="*/ 181 w 265"/>
              <a:gd name="T39" fmla="*/ 186 h 186"/>
              <a:gd name="T40" fmla="*/ 237 w 265"/>
              <a:gd name="T41" fmla="*/ 169 h 186"/>
              <a:gd name="T42" fmla="*/ 248 w 265"/>
              <a:gd name="T43" fmla="*/ 152 h 186"/>
              <a:gd name="T44" fmla="*/ 260 w 265"/>
              <a:gd name="T45" fmla="*/ 141 h 186"/>
              <a:gd name="T46" fmla="*/ 265 w 265"/>
              <a:gd name="T47" fmla="*/ 124 h 186"/>
              <a:gd name="T48" fmla="*/ 248 w 265"/>
              <a:gd name="T49" fmla="*/ 68 h 186"/>
              <a:gd name="T50" fmla="*/ 248 w 265"/>
              <a:gd name="T51" fmla="*/ 51 h 186"/>
              <a:gd name="T52" fmla="*/ 248 w 265"/>
              <a:gd name="T53" fmla="*/ 17 h 186"/>
              <a:gd name="T54" fmla="*/ 209 w 265"/>
              <a:gd name="T55" fmla="*/ 11 h 186"/>
              <a:gd name="T56" fmla="*/ 192 w 265"/>
              <a:gd name="T57" fmla="*/ 11 h 186"/>
              <a:gd name="T58" fmla="*/ 152 w 265"/>
              <a:gd name="T59" fmla="*/ 11 h 186"/>
              <a:gd name="T60" fmla="*/ 73 w 265"/>
              <a:gd name="T61" fmla="*/ 0 h 186"/>
              <a:gd name="T62" fmla="*/ 51 w 265"/>
              <a:gd name="T63" fmla="*/ 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5" h="186">
                <a:moveTo>
                  <a:pt x="51" y="5"/>
                </a:moveTo>
                <a:lnTo>
                  <a:pt x="22" y="56"/>
                </a:lnTo>
                <a:lnTo>
                  <a:pt x="11" y="79"/>
                </a:lnTo>
                <a:lnTo>
                  <a:pt x="0" y="101"/>
                </a:lnTo>
                <a:lnTo>
                  <a:pt x="5" y="130"/>
                </a:lnTo>
                <a:lnTo>
                  <a:pt x="17" y="130"/>
                </a:lnTo>
                <a:lnTo>
                  <a:pt x="17" y="113"/>
                </a:lnTo>
                <a:lnTo>
                  <a:pt x="17" y="130"/>
                </a:lnTo>
                <a:lnTo>
                  <a:pt x="34" y="152"/>
                </a:lnTo>
                <a:lnTo>
                  <a:pt x="56" y="169"/>
                </a:lnTo>
                <a:lnTo>
                  <a:pt x="73" y="175"/>
                </a:lnTo>
                <a:lnTo>
                  <a:pt x="107" y="152"/>
                </a:lnTo>
                <a:lnTo>
                  <a:pt x="124" y="147"/>
                </a:lnTo>
                <a:lnTo>
                  <a:pt x="118" y="130"/>
                </a:lnTo>
                <a:lnTo>
                  <a:pt x="124" y="101"/>
                </a:lnTo>
                <a:lnTo>
                  <a:pt x="118" y="130"/>
                </a:lnTo>
                <a:lnTo>
                  <a:pt x="124" y="147"/>
                </a:lnTo>
                <a:lnTo>
                  <a:pt x="158" y="180"/>
                </a:lnTo>
                <a:lnTo>
                  <a:pt x="169" y="186"/>
                </a:lnTo>
                <a:lnTo>
                  <a:pt x="181" y="186"/>
                </a:lnTo>
                <a:lnTo>
                  <a:pt x="237" y="169"/>
                </a:lnTo>
                <a:lnTo>
                  <a:pt x="248" y="152"/>
                </a:lnTo>
                <a:lnTo>
                  <a:pt x="260" y="141"/>
                </a:lnTo>
                <a:lnTo>
                  <a:pt x="265" y="124"/>
                </a:lnTo>
                <a:lnTo>
                  <a:pt x="248" y="68"/>
                </a:lnTo>
                <a:lnTo>
                  <a:pt x="248" y="51"/>
                </a:lnTo>
                <a:lnTo>
                  <a:pt x="248" y="17"/>
                </a:lnTo>
                <a:lnTo>
                  <a:pt x="209" y="11"/>
                </a:lnTo>
                <a:lnTo>
                  <a:pt x="192" y="11"/>
                </a:lnTo>
                <a:lnTo>
                  <a:pt x="152" y="11"/>
                </a:lnTo>
                <a:lnTo>
                  <a:pt x="73" y="0"/>
                </a:lnTo>
                <a:lnTo>
                  <a:pt x="51" y="5"/>
                </a:lnTo>
                <a:close/>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35" name="Freeform 15"/>
          <p:cNvSpPr>
            <a:spLocks/>
          </p:cNvSpPr>
          <p:nvPr/>
        </p:nvSpPr>
        <p:spPr bwMode="auto">
          <a:xfrm>
            <a:off x="6834124" y="3296372"/>
            <a:ext cx="423230" cy="640616"/>
          </a:xfrm>
          <a:custGeom>
            <a:avLst/>
            <a:gdLst>
              <a:gd name="T0" fmla="*/ 197 w 220"/>
              <a:gd name="T1" fmla="*/ 333 h 333"/>
              <a:gd name="T2" fmla="*/ 197 w 220"/>
              <a:gd name="T3" fmla="*/ 276 h 333"/>
              <a:gd name="T4" fmla="*/ 203 w 220"/>
              <a:gd name="T5" fmla="*/ 226 h 333"/>
              <a:gd name="T6" fmla="*/ 220 w 220"/>
              <a:gd name="T7" fmla="*/ 152 h 333"/>
              <a:gd name="T8" fmla="*/ 220 w 220"/>
              <a:gd name="T9" fmla="*/ 124 h 333"/>
              <a:gd name="T10" fmla="*/ 220 w 220"/>
              <a:gd name="T11" fmla="*/ 101 h 333"/>
              <a:gd name="T12" fmla="*/ 197 w 220"/>
              <a:gd name="T13" fmla="*/ 62 h 333"/>
              <a:gd name="T14" fmla="*/ 180 w 220"/>
              <a:gd name="T15" fmla="*/ 34 h 333"/>
              <a:gd name="T16" fmla="*/ 164 w 220"/>
              <a:gd name="T17" fmla="*/ 22 h 333"/>
              <a:gd name="T18" fmla="*/ 158 w 220"/>
              <a:gd name="T19" fmla="*/ 28 h 333"/>
              <a:gd name="T20" fmla="*/ 147 w 220"/>
              <a:gd name="T21" fmla="*/ 39 h 333"/>
              <a:gd name="T22" fmla="*/ 152 w 220"/>
              <a:gd name="T23" fmla="*/ 62 h 333"/>
              <a:gd name="T24" fmla="*/ 158 w 220"/>
              <a:gd name="T25" fmla="*/ 96 h 333"/>
              <a:gd name="T26" fmla="*/ 152 w 220"/>
              <a:gd name="T27" fmla="*/ 135 h 333"/>
              <a:gd name="T28" fmla="*/ 130 w 220"/>
              <a:gd name="T29" fmla="*/ 169 h 333"/>
              <a:gd name="T30" fmla="*/ 124 w 220"/>
              <a:gd name="T31" fmla="*/ 175 h 333"/>
              <a:gd name="T32" fmla="*/ 118 w 220"/>
              <a:gd name="T33" fmla="*/ 180 h 333"/>
              <a:gd name="T34" fmla="*/ 101 w 220"/>
              <a:gd name="T35" fmla="*/ 169 h 333"/>
              <a:gd name="T36" fmla="*/ 90 w 220"/>
              <a:gd name="T37" fmla="*/ 118 h 333"/>
              <a:gd name="T38" fmla="*/ 79 w 220"/>
              <a:gd name="T39" fmla="*/ 73 h 333"/>
              <a:gd name="T40" fmla="*/ 79 w 220"/>
              <a:gd name="T41" fmla="*/ 39 h 333"/>
              <a:gd name="T42" fmla="*/ 79 w 220"/>
              <a:gd name="T43" fmla="*/ 11 h 333"/>
              <a:gd name="T44" fmla="*/ 62 w 220"/>
              <a:gd name="T45" fmla="*/ 0 h 333"/>
              <a:gd name="T46" fmla="*/ 56 w 220"/>
              <a:gd name="T47" fmla="*/ 6 h 333"/>
              <a:gd name="T48" fmla="*/ 34 w 220"/>
              <a:gd name="T49" fmla="*/ 39 h 333"/>
              <a:gd name="T50" fmla="*/ 22 w 220"/>
              <a:gd name="T51" fmla="*/ 79 h 333"/>
              <a:gd name="T52" fmla="*/ 22 w 220"/>
              <a:gd name="T53" fmla="*/ 113 h 333"/>
              <a:gd name="T54" fmla="*/ 22 w 220"/>
              <a:gd name="T55" fmla="*/ 175 h 333"/>
              <a:gd name="T56" fmla="*/ 28 w 220"/>
              <a:gd name="T57" fmla="*/ 226 h 333"/>
              <a:gd name="T58" fmla="*/ 22 w 220"/>
              <a:gd name="T59" fmla="*/ 254 h 333"/>
              <a:gd name="T60" fmla="*/ 0 w 220"/>
              <a:gd name="T61" fmla="*/ 321 h 333"/>
              <a:gd name="T62" fmla="*/ 22 w 220"/>
              <a:gd name="T63" fmla="*/ 316 h 333"/>
              <a:gd name="T64" fmla="*/ 101 w 220"/>
              <a:gd name="T65" fmla="*/ 327 h 333"/>
              <a:gd name="T66" fmla="*/ 141 w 220"/>
              <a:gd name="T67" fmla="*/ 327 h 333"/>
              <a:gd name="T68" fmla="*/ 158 w 220"/>
              <a:gd name="T69" fmla="*/ 327 h 333"/>
              <a:gd name="T70" fmla="*/ 197 w 220"/>
              <a:gd name="T71"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0" h="333">
                <a:moveTo>
                  <a:pt x="197" y="333"/>
                </a:moveTo>
                <a:lnTo>
                  <a:pt x="197" y="276"/>
                </a:lnTo>
                <a:lnTo>
                  <a:pt x="203" y="226"/>
                </a:lnTo>
                <a:lnTo>
                  <a:pt x="220" y="152"/>
                </a:lnTo>
                <a:lnTo>
                  <a:pt x="220" y="124"/>
                </a:lnTo>
                <a:lnTo>
                  <a:pt x="220" y="101"/>
                </a:lnTo>
                <a:lnTo>
                  <a:pt x="197" y="62"/>
                </a:lnTo>
                <a:lnTo>
                  <a:pt x="180" y="34"/>
                </a:lnTo>
                <a:lnTo>
                  <a:pt x="164" y="22"/>
                </a:lnTo>
                <a:lnTo>
                  <a:pt x="158" y="28"/>
                </a:lnTo>
                <a:lnTo>
                  <a:pt x="147" y="39"/>
                </a:lnTo>
                <a:lnTo>
                  <a:pt x="152" y="62"/>
                </a:lnTo>
                <a:lnTo>
                  <a:pt x="158" y="96"/>
                </a:lnTo>
                <a:lnTo>
                  <a:pt x="152" y="135"/>
                </a:lnTo>
                <a:lnTo>
                  <a:pt x="130" y="169"/>
                </a:lnTo>
                <a:lnTo>
                  <a:pt x="124" y="175"/>
                </a:lnTo>
                <a:lnTo>
                  <a:pt x="118" y="180"/>
                </a:lnTo>
                <a:lnTo>
                  <a:pt x="101" y="169"/>
                </a:lnTo>
                <a:lnTo>
                  <a:pt x="90" y="118"/>
                </a:lnTo>
                <a:lnTo>
                  <a:pt x="79" y="73"/>
                </a:lnTo>
                <a:lnTo>
                  <a:pt x="79" y="39"/>
                </a:lnTo>
                <a:lnTo>
                  <a:pt x="79" y="11"/>
                </a:lnTo>
                <a:lnTo>
                  <a:pt x="62" y="0"/>
                </a:lnTo>
                <a:lnTo>
                  <a:pt x="56" y="6"/>
                </a:lnTo>
                <a:lnTo>
                  <a:pt x="34" y="39"/>
                </a:lnTo>
                <a:lnTo>
                  <a:pt x="22" y="79"/>
                </a:lnTo>
                <a:lnTo>
                  <a:pt x="22" y="113"/>
                </a:lnTo>
                <a:lnTo>
                  <a:pt x="22" y="175"/>
                </a:lnTo>
                <a:lnTo>
                  <a:pt x="28" y="226"/>
                </a:lnTo>
                <a:lnTo>
                  <a:pt x="22" y="254"/>
                </a:lnTo>
                <a:lnTo>
                  <a:pt x="0" y="321"/>
                </a:lnTo>
                <a:lnTo>
                  <a:pt x="22" y="316"/>
                </a:lnTo>
                <a:lnTo>
                  <a:pt x="101" y="327"/>
                </a:lnTo>
                <a:lnTo>
                  <a:pt x="141" y="327"/>
                </a:lnTo>
                <a:lnTo>
                  <a:pt x="158" y="327"/>
                </a:lnTo>
                <a:lnTo>
                  <a:pt x="197" y="333"/>
                </a:lnTo>
                <a:close/>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36" name="Freeform 16"/>
          <p:cNvSpPr>
            <a:spLocks/>
          </p:cNvSpPr>
          <p:nvPr/>
        </p:nvSpPr>
        <p:spPr bwMode="auto">
          <a:xfrm>
            <a:off x="6986102" y="3242507"/>
            <a:ext cx="151978" cy="400144"/>
          </a:xfrm>
          <a:custGeom>
            <a:avLst/>
            <a:gdLst>
              <a:gd name="T0" fmla="*/ 68 w 79"/>
              <a:gd name="T1" fmla="*/ 67 h 208"/>
              <a:gd name="T2" fmla="*/ 73 w 79"/>
              <a:gd name="T3" fmla="*/ 90 h 208"/>
              <a:gd name="T4" fmla="*/ 79 w 79"/>
              <a:gd name="T5" fmla="*/ 124 h 208"/>
              <a:gd name="T6" fmla="*/ 73 w 79"/>
              <a:gd name="T7" fmla="*/ 163 h 208"/>
              <a:gd name="T8" fmla="*/ 51 w 79"/>
              <a:gd name="T9" fmla="*/ 197 h 208"/>
              <a:gd name="T10" fmla="*/ 45 w 79"/>
              <a:gd name="T11" fmla="*/ 203 h 208"/>
              <a:gd name="T12" fmla="*/ 39 w 79"/>
              <a:gd name="T13" fmla="*/ 208 h 208"/>
              <a:gd name="T14" fmla="*/ 22 w 79"/>
              <a:gd name="T15" fmla="*/ 197 h 208"/>
              <a:gd name="T16" fmla="*/ 11 w 79"/>
              <a:gd name="T17" fmla="*/ 146 h 208"/>
              <a:gd name="T18" fmla="*/ 0 w 79"/>
              <a:gd name="T19" fmla="*/ 101 h 208"/>
              <a:gd name="T20" fmla="*/ 0 w 79"/>
              <a:gd name="T21" fmla="*/ 67 h 208"/>
              <a:gd name="T22" fmla="*/ 5 w 79"/>
              <a:gd name="T23" fmla="*/ 50 h 208"/>
              <a:gd name="T24" fmla="*/ 22 w 79"/>
              <a:gd name="T25" fmla="*/ 11 h 208"/>
              <a:gd name="T26" fmla="*/ 34 w 79"/>
              <a:gd name="T27" fmla="*/ 0 h 208"/>
              <a:gd name="T28" fmla="*/ 45 w 79"/>
              <a:gd name="T29" fmla="*/ 11 h 208"/>
              <a:gd name="T30" fmla="*/ 51 w 79"/>
              <a:gd name="T31" fmla="*/ 28 h 208"/>
              <a:gd name="T32" fmla="*/ 68 w 79"/>
              <a:gd name="T33" fmla="*/ 67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 h="208">
                <a:moveTo>
                  <a:pt x="68" y="67"/>
                </a:moveTo>
                <a:lnTo>
                  <a:pt x="73" y="90"/>
                </a:lnTo>
                <a:lnTo>
                  <a:pt x="79" y="124"/>
                </a:lnTo>
                <a:lnTo>
                  <a:pt x="73" y="163"/>
                </a:lnTo>
                <a:lnTo>
                  <a:pt x="51" y="197"/>
                </a:lnTo>
                <a:lnTo>
                  <a:pt x="45" y="203"/>
                </a:lnTo>
                <a:lnTo>
                  <a:pt x="39" y="208"/>
                </a:lnTo>
                <a:lnTo>
                  <a:pt x="22" y="197"/>
                </a:lnTo>
                <a:lnTo>
                  <a:pt x="11" y="146"/>
                </a:lnTo>
                <a:lnTo>
                  <a:pt x="0" y="101"/>
                </a:lnTo>
                <a:lnTo>
                  <a:pt x="0" y="67"/>
                </a:lnTo>
                <a:lnTo>
                  <a:pt x="5" y="50"/>
                </a:lnTo>
                <a:lnTo>
                  <a:pt x="22" y="11"/>
                </a:lnTo>
                <a:lnTo>
                  <a:pt x="34" y="0"/>
                </a:lnTo>
                <a:lnTo>
                  <a:pt x="45" y="11"/>
                </a:lnTo>
                <a:lnTo>
                  <a:pt x="51" y="28"/>
                </a:lnTo>
                <a:lnTo>
                  <a:pt x="68" y="67"/>
                </a:lnTo>
                <a:close/>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37" name="Freeform 17"/>
          <p:cNvSpPr>
            <a:spLocks/>
          </p:cNvSpPr>
          <p:nvPr/>
        </p:nvSpPr>
        <p:spPr bwMode="auto">
          <a:xfrm>
            <a:off x="6605195" y="4196697"/>
            <a:ext cx="434772" cy="325117"/>
          </a:xfrm>
          <a:custGeom>
            <a:avLst/>
            <a:gdLst>
              <a:gd name="T0" fmla="*/ 0 w 226"/>
              <a:gd name="T1" fmla="*/ 124 h 169"/>
              <a:gd name="T2" fmla="*/ 0 w 226"/>
              <a:gd name="T3" fmla="*/ 79 h 169"/>
              <a:gd name="T4" fmla="*/ 0 w 226"/>
              <a:gd name="T5" fmla="*/ 45 h 169"/>
              <a:gd name="T6" fmla="*/ 0 w 226"/>
              <a:gd name="T7" fmla="*/ 28 h 169"/>
              <a:gd name="T8" fmla="*/ 17 w 226"/>
              <a:gd name="T9" fmla="*/ 0 h 169"/>
              <a:gd name="T10" fmla="*/ 45 w 226"/>
              <a:gd name="T11" fmla="*/ 0 h 169"/>
              <a:gd name="T12" fmla="*/ 51 w 226"/>
              <a:gd name="T13" fmla="*/ 11 h 169"/>
              <a:gd name="T14" fmla="*/ 34 w 226"/>
              <a:gd name="T15" fmla="*/ 57 h 169"/>
              <a:gd name="T16" fmla="*/ 51 w 226"/>
              <a:gd name="T17" fmla="*/ 11 h 169"/>
              <a:gd name="T18" fmla="*/ 62 w 226"/>
              <a:gd name="T19" fmla="*/ 0 h 169"/>
              <a:gd name="T20" fmla="*/ 73 w 226"/>
              <a:gd name="T21" fmla="*/ 0 h 169"/>
              <a:gd name="T22" fmla="*/ 96 w 226"/>
              <a:gd name="T23" fmla="*/ 0 h 169"/>
              <a:gd name="T24" fmla="*/ 124 w 226"/>
              <a:gd name="T25" fmla="*/ 17 h 169"/>
              <a:gd name="T26" fmla="*/ 136 w 226"/>
              <a:gd name="T27" fmla="*/ 40 h 169"/>
              <a:gd name="T28" fmla="*/ 136 w 226"/>
              <a:gd name="T29" fmla="*/ 57 h 169"/>
              <a:gd name="T30" fmla="*/ 124 w 226"/>
              <a:gd name="T31" fmla="*/ 85 h 169"/>
              <a:gd name="T32" fmla="*/ 136 w 226"/>
              <a:gd name="T33" fmla="*/ 57 h 169"/>
              <a:gd name="T34" fmla="*/ 136 w 226"/>
              <a:gd name="T35" fmla="*/ 40 h 169"/>
              <a:gd name="T36" fmla="*/ 147 w 226"/>
              <a:gd name="T37" fmla="*/ 28 h 169"/>
              <a:gd name="T38" fmla="*/ 175 w 226"/>
              <a:gd name="T39" fmla="*/ 28 h 169"/>
              <a:gd name="T40" fmla="*/ 192 w 226"/>
              <a:gd name="T41" fmla="*/ 28 h 169"/>
              <a:gd name="T42" fmla="*/ 215 w 226"/>
              <a:gd name="T43" fmla="*/ 34 h 169"/>
              <a:gd name="T44" fmla="*/ 220 w 226"/>
              <a:gd name="T45" fmla="*/ 45 h 169"/>
              <a:gd name="T46" fmla="*/ 226 w 226"/>
              <a:gd name="T47" fmla="*/ 79 h 169"/>
              <a:gd name="T48" fmla="*/ 220 w 226"/>
              <a:gd name="T49" fmla="*/ 102 h 169"/>
              <a:gd name="T50" fmla="*/ 192 w 226"/>
              <a:gd name="T51" fmla="*/ 136 h 169"/>
              <a:gd name="T52" fmla="*/ 181 w 226"/>
              <a:gd name="T53" fmla="*/ 169 h 169"/>
              <a:gd name="T54" fmla="*/ 141 w 226"/>
              <a:gd name="T55" fmla="*/ 169 h 169"/>
              <a:gd name="T56" fmla="*/ 96 w 226"/>
              <a:gd name="T57" fmla="*/ 158 h 169"/>
              <a:gd name="T58" fmla="*/ 51 w 226"/>
              <a:gd name="T59" fmla="*/ 147 h 169"/>
              <a:gd name="T60" fmla="*/ 0 w 226"/>
              <a:gd name="T61" fmla="*/ 12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6" h="169">
                <a:moveTo>
                  <a:pt x="0" y="124"/>
                </a:moveTo>
                <a:lnTo>
                  <a:pt x="0" y="79"/>
                </a:lnTo>
                <a:lnTo>
                  <a:pt x="0" y="45"/>
                </a:lnTo>
                <a:lnTo>
                  <a:pt x="0" y="28"/>
                </a:lnTo>
                <a:lnTo>
                  <a:pt x="17" y="0"/>
                </a:lnTo>
                <a:lnTo>
                  <a:pt x="45" y="0"/>
                </a:lnTo>
                <a:lnTo>
                  <a:pt x="51" y="11"/>
                </a:lnTo>
                <a:lnTo>
                  <a:pt x="34" y="57"/>
                </a:lnTo>
                <a:lnTo>
                  <a:pt x="51" y="11"/>
                </a:lnTo>
                <a:lnTo>
                  <a:pt x="62" y="0"/>
                </a:lnTo>
                <a:lnTo>
                  <a:pt x="73" y="0"/>
                </a:lnTo>
                <a:lnTo>
                  <a:pt x="96" y="0"/>
                </a:lnTo>
                <a:lnTo>
                  <a:pt x="124" y="17"/>
                </a:lnTo>
                <a:lnTo>
                  <a:pt x="136" y="40"/>
                </a:lnTo>
                <a:lnTo>
                  <a:pt x="136" y="57"/>
                </a:lnTo>
                <a:lnTo>
                  <a:pt x="124" y="85"/>
                </a:lnTo>
                <a:lnTo>
                  <a:pt x="136" y="57"/>
                </a:lnTo>
                <a:lnTo>
                  <a:pt x="136" y="40"/>
                </a:lnTo>
                <a:lnTo>
                  <a:pt x="147" y="28"/>
                </a:lnTo>
                <a:lnTo>
                  <a:pt x="175" y="28"/>
                </a:lnTo>
                <a:lnTo>
                  <a:pt x="192" y="28"/>
                </a:lnTo>
                <a:lnTo>
                  <a:pt x="215" y="34"/>
                </a:lnTo>
                <a:lnTo>
                  <a:pt x="220" y="45"/>
                </a:lnTo>
                <a:lnTo>
                  <a:pt x="226" y="79"/>
                </a:lnTo>
                <a:lnTo>
                  <a:pt x="220" y="102"/>
                </a:lnTo>
                <a:lnTo>
                  <a:pt x="192" y="136"/>
                </a:lnTo>
                <a:lnTo>
                  <a:pt x="181" y="169"/>
                </a:lnTo>
                <a:lnTo>
                  <a:pt x="141" y="169"/>
                </a:lnTo>
                <a:lnTo>
                  <a:pt x="96" y="158"/>
                </a:lnTo>
                <a:lnTo>
                  <a:pt x="51" y="147"/>
                </a:lnTo>
                <a:lnTo>
                  <a:pt x="0" y="124"/>
                </a:lnTo>
                <a:close/>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38" name="Freeform 18"/>
          <p:cNvSpPr>
            <a:spLocks/>
          </p:cNvSpPr>
          <p:nvPr/>
        </p:nvSpPr>
        <p:spPr bwMode="auto">
          <a:xfrm>
            <a:off x="6420513" y="4435245"/>
            <a:ext cx="532884" cy="607912"/>
          </a:xfrm>
          <a:custGeom>
            <a:avLst/>
            <a:gdLst>
              <a:gd name="T0" fmla="*/ 277 w 277"/>
              <a:gd name="T1" fmla="*/ 45 h 316"/>
              <a:gd name="T2" fmla="*/ 237 w 277"/>
              <a:gd name="T3" fmla="*/ 45 h 316"/>
              <a:gd name="T4" fmla="*/ 192 w 277"/>
              <a:gd name="T5" fmla="*/ 34 h 316"/>
              <a:gd name="T6" fmla="*/ 147 w 277"/>
              <a:gd name="T7" fmla="*/ 23 h 316"/>
              <a:gd name="T8" fmla="*/ 96 w 277"/>
              <a:gd name="T9" fmla="*/ 0 h 316"/>
              <a:gd name="T10" fmla="*/ 85 w 277"/>
              <a:gd name="T11" fmla="*/ 51 h 316"/>
              <a:gd name="T12" fmla="*/ 45 w 277"/>
              <a:gd name="T13" fmla="*/ 124 h 316"/>
              <a:gd name="T14" fmla="*/ 17 w 277"/>
              <a:gd name="T15" fmla="*/ 203 h 316"/>
              <a:gd name="T16" fmla="*/ 0 w 277"/>
              <a:gd name="T17" fmla="*/ 243 h 316"/>
              <a:gd name="T18" fmla="*/ 0 w 277"/>
              <a:gd name="T19" fmla="*/ 271 h 316"/>
              <a:gd name="T20" fmla="*/ 6 w 277"/>
              <a:gd name="T21" fmla="*/ 282 h 316"/>
              <a:gd name="T22" fmla="*/ 28 w 277"/>
              <a:gd name="T23" fmla="*/ 271 h 316"/>
              <a:gd name="T24" fmla="*/ 51 w 277"/>
              <a:gd name="T25" fmla="*/ 254 h 316"/>
              <a:gd name="T26" fmla="*/ 73 w 277"/>
              <a:gd name="T27" fmla="*/ 209 h 316"/>
              <a:gd name="T28" fmla="*/ 158 w 277"/>
              <a:gd name="T29" fmla="*/ 113 h 316"/>
              <a:gd name="T30" fmla="*/ 164 w 277"/>
              <a:gd name="T31" fmla="*/ 113 h 316"/>
              <a:gd name="T32" fmla="*/ 169 w 277"/>
              <a:gd name="T33" fmla="*/ 136 h 316"/>
              <a:gd name="T34" fmla="*/ 175 w 277"/>
              <a:gd name="T35" fmla="*/ 158 h 316"/>
              <a:gd name="T36" fmla="*/ 164 w 277"/>
              <a:gd name="T37" fmla="*/ 186 h 316"/>
              <a:gd name="T38" fmla="*/ 147 w 277"/>
              <a:gd name="T39" fmla="*/ 237 h 316"/>
              <a:gd name="T40" fmla="*/ 130 w 277"/>
              <a:gd name="T41" fmla="*/ 265 h 316"/>
              <a:gd name="T42" fmla="*/ 119 w 277"/>
              <a:gd name="T43" fmla="*/ 294 h 316"/>
              <a:gd name="T44" fmla="*/ 124 w 277"/>
              <a:gd name="T45" fmla="*/ 316 h 316"/>
              <a:gd name="T46" fmla="*/ 136 w 277"/>
              <a:gd name="T47" fmla="*/ 316 h 316"/>
              <a:gd name="T48" fmla="*/ 158 w 277"/>
              <a:gd name="T49" fmla="*/ 311 h 316"/>
              <a:gd name="T50" fmla="*/ 198 w 277"/>
              <a:gd name="T51" fmla="*/ 271 h 316"/>
              <a:gd name="T52" fmla="*/ 226 w 277"/>
              <a:gd name="T53" fmla="*/ 237 h 316"/>
              <a:gd name="T54" fmla="*/ 237 w 277"/>
              <a:gd name="T55" fmla="*/ 215 h 316"/>
              <a:gd name="T56" fmla="*/ 249 w 277"/>
              <a:gd name="T57" fmla="*/ 175 h 316"/>
              <a:gd name="T58" fmla="*/ 249 w 277"/>
              <a:gd name="T59" fmla="*/ 124 h 316"/>
              <a:gd name="T60" fmla="*/ 254 w 277"/>
              <a:gd name="T61" fmla="*/ 91 h 316"/>
              <a:gd name="T62" fmla="*/ 277 w 277"/>
              <a:gd name="T63" fmla="*/ 4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7" h="316">
                <a:moveTo>
                  <a:pt x="277" y="45"/>
                </a:moveTo>
                <a:lnTo>
                  <a:pt x="237" y="45"/>
                </a:lnTo>
                <a:lnTo>
                  <a:pt x="192" y="34"/>
                </a:lnTo>
                <a:lnTo>
                  <a:pt x="147" y="23"/>
                </a:lnTo>
                <a:lnTo>
                  <a:pt x="96" y="0"/>
                </a:lnTo>
                <a:lnTo>
                  <a:pt x="85" y="51"/>
                </a:lnTo>
                <a:lnTo>
                  <a:pt x="45" y="124"/>
                </a:lnTo>
                <a:lnTo>
                  <a:pt x="17" y="203"/>
                </a:lnTo>
                <a:lnTo>
                  <a:pt x="0" y="243"/>
                </a:lnTo>
                <a:lnTo>
                  <a:pt x="0" y="271"/>
                </a:lnTo>
                <a:lnTo>
                  <a:pt x="6" y="282"/>
                </a:lnTo>
                <a:lnTo>
                  <a:pt x="28" y="271"/>
                </a:lnTo>
                <a:lnTo>
                  <a:pt x="51" y="254"/>
                </a:lnTo>
                <a:lnTo>
                  <a:pt x="73" y="209"/>
                </a:lnTo>
                <a:lnTo>
                  <a:pt x="158" y="113"/>
                </a:lnTo>
                <a:lnTo>
                  <a:pt x="164" y="113"/>
                </a:lnTo>
                <a:lnTo>
                  <a:pt x="169" y="136"/>
                </a:lnTo>
                <a:lnTo>
                  <a:pt x="175" y="158"/>
                </a:lnTo>
                <a:lnTo>
                  <a:pt x="164" y="186"/>
                </a:lnTo>
                <a:lnTo>
                  <a:pt x="147" y="237"/>
                </a:lnTo>
                <a:lnTo>
                  <a:pt x="130" y="265"/>
                </a:lnTo>
                <a:lnTo>
                  <a:pt x="119" y="294"/>
                </a:lnTo>
                <a:lnTo>
                  <a:pt x="124" y="316"/>
                </a:lnTo>
                <a:lnTo>
                  <a:pt x="136" y="316"/>
                </a:lnTo>
                <a:lnTo>
                  <a:pt x="158" y="311"/>
                </a:lnTo>
                <a:lnTo>
                  <a:pt x="198" y="271"/>
                </a:lnTo>
                <a:lnTo>
                  <a:pt x="226" y="237"/>
                </a:lnTo>
                <a:lnTo>
                  <a:pt x="237" y="215"/>
                </a:lnTo>
                <a:lnTo>
                  <a:pt x="249" y="175"/>
                </a:lnTo>
                <a:lnTo>
                  <a:pt x="249" y="124"/>
                </a:lnTo>
                <a:lnTo>
                  <a:pt x="254" y="91"/>
                </a:lnTo>
                <a:lnTo>
                  <a:pt x="277" y="45"/>
                </a:lnTo>
                <a:close/>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39" name="Line 19"/>
          <p:cNvSpPr>
            <a:spLocks noChangeShapeType="1"/>
          </p:cNvSpPr>
          <p:nvPr/>
        </p:nvSpPr>
        <p:spPr bwMode="auto">
          <a:xfrm flipV="1">
            <a:off x="4312061" y="2286393"/>
            <a:ext cx="3022244" cy="205843"/>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40" name="Line 20"/>
          <p:cNvSpPr>
            <a:spLocks noChangeShapeType="1"/>
          </p:cNvSpPr>
          <p:nvPr/>
        </p:nvSpPr>
        <p:spPr bwMode="auto">
          <a:xfrm>
            <a:off x="5343202" y="1863163"/>
            <a:ext cx="88493"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41" name="Line 21"/>
          <p:cNvSpPr>
            <a:spLocks noChangeShapeType="1"/>
          </p:cNvSpPr>
          <p:nvPr/>
        </p:nvSpPr>
        <p:spPr bwMode="auto">
          <a:xfrm>
            <a:off x="5387449" y="1830459"/>
            <a:ext cx="0" cy="76951"/>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42" name="Line 22"/>
          <p:cNvSpPr>
            <a:spLocks noChangeShapeType="1"/>
          </p:cNvSpPr>
          <p:nvPr/>
        </p:nvSpPr>
        <p:spPr bwMode="auto">
          <a:xfrm>
            <a:off x="8148059" y="4283267"/>
            <a:ext cx="88493"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43" name="Line 23"/>
          <p:cNvSpPr>
            <a:spLocks noChangeShapeType="1"/>
          </p:cNvSpPr>
          <p:nvPr/>
        </p:nvSpPr>
        <p:spPr bwMode="auto">
          <a:xfrm>
            <a:off x="8192306" y="4250563"/>
            <a:ext cx="0" cy="76951"/>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44" name="Line 24"/>
          <p:cNvSpPr>
            <a:spLocks noChangeShapeType="1"/>
          </p:cNvSpPr>
          <p:nvPr/>
        </p:nvSpPr>
        <p:spPr bwMode="auto">
          <a:xfrm>
            <a:off x="7790238" y="4273648"/>
            <a:ext cx="75027"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45" name="Line 25"/>
          <p:cNvSpPr>
            <a:spLocks noChangeShapeType="1"/>
          </p:cNvSpPr>
          <p:nvPr/>
        </p:nvSpPr>
        <p:spPr bwMode="auto">
          <a:xfrm>
            <a:off x="7834485" y="4240944"/>
            <a:ext cx="0" cy="75027"/>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46" name="Line 26"/>
          <p:cNvSpPr>
            <a:spLocks noChangeShapeType="1"/>
          </p:cNvSpPr>
          <p:nvPr/>
        </p:nvSpPr>
        <p:spPr bwMode="auto">
          <a:xfrm>
            <a:off x="8082651" y="4327514"/>
            <a:ext cx="76951"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47" name="Line 27"/>
          <p:cNvSpPr>
            <a:spLocks noChangeShapeType="1"/>
          </p:cNvSpPr>
          <p:nvPr/>
        </p:nvSpPr>
        <p:spPr bwMode="auto">
          <a:xfrm>
            <a:off x="8115355" y="4283267"/>
            <a:ext cx="0" cy="8657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48" name="Line 28"/>
          <p:cNvSpPr>
            <a:spLocks noChangeShapeType="1"/>
          </p:cNvSpPr>
          <p:nvPr/>
        </p:nvSpPr>
        <p:spPr bwMode="auto">
          <a:xfrm>
            <a:off x="8582832" y="4229401"/>
            <a:ext cx="76951"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49" name="Line 29"/>
          <p:cNvSpPr>
            <a:spLocks noChangeShapeType="1"/>
          </p:cNvSpPr>
          <p:nvPr/>
        </p:nvSpPr>
        <p:spPr bwMode="auto">
          <a:xfrm>
            <a:off x="8627078" y="4187078"/>
            <a:ext cx="0" cy="8657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50" name="Line 30"/>
          <p:cNvSpPr>
            <a:spLocks noChangeShapeType="1"/>
          </p:cNvSpPr>
          <p:nvPr/>
        </p:nvSpPr>
        <p:spPr bwMode="auto">
          <a:xfrm>
            <a:off x="6126177" y="3123233"/>
            <a:ext cx="76951"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51" name="Line 31"/>
          <p:cNvSpPr>
            <a:spLocks noChangeShapeType="1"/>
          </p:cNvSpPr>
          <p:nvPr/>
        </p:nvSpPr>
        <p:spPr bwMode="auto">
          <a:xfrm>
            <a:off x="6170423" y="3090529"/>
            <a:ext cx="0" cy="75027"/>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52" name="Line 32"/>
          <p:cNvSpPr>
            <a:spLocks noChangeShapeType="1"/>
          </p:cNvSpPr>
          <p:nvPr/>
        </p:nvSpPr>
        <p:spPr bwMode="auto">
          <a:xfrm>
            <a:off x="7528605" y="5216296"/>
            <a:ext cx="86570"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53" name="Line 33"/>
          <p:cNvSpPr>
            <a:spLocks noChangeShapeType="1"/>
          </p:cNvSpPr>
          <p:nvPr/>
        </p:nvSpPr>
        <p:spPr bwMode="auto">
          <a:xfrm>
            <a:off x="7572852" y="5173973"/>
            <a:ext cx="0" cy="8657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54" name="Freeform 34"/>
          <p:cNvSpPr>
            <a:spLocks/>
          </p:cNvSpPr>
          <p:nvPr/>
        </p:nvSpPr>
        <p:spPr bwMode="auto">
          <a:xfrm>
            <a:off x="6420513" y="3177099"/>
            <a:ext cx="2066130" cy="736804"/>
          </a:xfrm>
          <a:custGeom>
            <a:avLst/>
            <a:gdLst>
              <a:gd name="T0" fmla="*/ 0 w 190"/>
              <a:gd name="T1" fmla="*/ 19 h 68"/>
              <a:gd name="T2" fmla="*/ 172 w 190"/>
              <a:gd name="T3" fmla="*/ 0 h 68"/>
              <a:gd name="T4" fmla="*/ 166 w 190"/>
              <a:gd name="T5" fmla="*/ 19 h 68"/>
              <a:gd name="T6" fmla="*/ 190 w 190"/>
              <a:gd name="T7" fmla="*/ 68 h 68"/>
            </a:gdLst>
            <a:ahLst/>
            <a:cxnLst>
              <a:cxn ang="0">
                <a:pos x="T0" y="T1"/>
              </a:cxn>
              <a:cxn ang="0">
                <a:pos x="T2" y="T3"/>
              </a:cxn>
              <a:cxn ang="0">
                <a:pos x="T4" y="T5"/>
              </a:cxn>
              <a:cxn ang="0">
                <a:pos x="T6" y="T7"/>
              </a:cxn>
            </a:cxnLst>
            <a:rect l="0" t="0" r="r" b="b"/>
            <a:pathLst>
              <a:path w="190" h="68">
                <a:moveTo>
                  <a:pt x="0" y="19"/>
                </a:moveTo>
                <a:lnTo>
                  <a:pt x="172" y="0"/>
                </a:lnTo>
                <a:lnTo>
                  <a:pt x="166" y="19"/>
                </a:lnTo>
                <a:lnTo>
                  <a:pt x="190" y="68"/>
                </a:lnTo>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55" name="Oval 35"/>
          <p:cNvSpPr>
            <a:spLocks noChangeArrowheads="1"/>
          </p:cNvSpPr>
          <p:nvPr/>
        </p:nvSpPr>
        <p:spPr bwMode="auto">
          <a:xfrm>
            <a:off x="4181244" y="2492236"/>
            <a:ext cx="282794" cy="282794"/>
          </a:xfrm>
          <a:prstGeom prst="ellipse">
            <a:avLst/>
          </a:prstGeom>
          <a:noFill/>
          <a:ln w="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56" name="Freeform 36"/>
          <p:cNvSpPr>
            <a:spLocks/>
          </p:cNvSpPr>
          <p:nvPr/>
        </p:nvSpPr>
        <p:spPr bwMode="auto">
          <a:xfrm>
            <a:off x="8159602" y="789699"/>
            <a:ext cx="1229289" cy="3428160"/>
          </a:xfrm>
          <a:custGeom>
            <a:avLst/>
            <a:gdLst>
              <a:gd name="T0" fmla="*/ 3 w 113"/>
              <a:gd name="T1" fmla="*/ 3 h 316"/>
              <a:gd name="T2" fmla="*/ 2 w 113"/>
              <a:gd name="T3" fmla="*/ 11 h 316"/>
              <a:gd name="T4" fmla="*/ 1 w 113"/>
              <a:gd name="T5" fmla="*/ 18 h 316"/>
              <a:gd name="T6" fmla="*/ 0 w 113"/>
              <a:gd name="T7" fmla="*/ 25 h 316"/>
              <a:gd name="T8" fmla="*/ 0 w 113"/>
              <a:gd name="T9" fmla="*/ 33 h 316"/>
              <a:gd name="T10" fmla="*/ 0 w 113"/>
              <a:gd name="T11" fmla="*/ 40 h 316"/>
              <a:gd name="T12" fmla="*/ 1 w 113"/>
              <a:gd name="T13" fmla="*/ 45 h 316"/>
              <a:gd name="T14" fmla="*/ 3 w 113"/>
              <a:gd name="T15" fmla="*/ 52 h 316"/>
              <a:gd name="T16" fmla="*/ 6 w 113"/>
              <a:gd name="T17" fmla="*/ 59 h 316"/>
              <a:gd name="T18" fmla="*/ 10 w 113"/>
              <a:gd name="T19" fmla="*/ 65 h 316"/>
              <a:gd name="T20" fmla="*/ 15 w 113"/>
              <a:gd name="T21" fmla="*/ 71 h 316"/>
              <a:gd name="T22" fmla="*/ 20 w 113"/>
              <a:gd name="T23" fmla="*/ 77 h 316"/>
              <a:gd name="T24" fmla="*/ 24 w 113"/>
              <a:gd name="T25" fmla="*/ 82 h 316"/>
              <a:gd name="T26" fmla="*/ 29 w 113"/>
              <a:gd name="T27" fmla="*/ 88 h 316"/>
              <a:gd name="T28" fmla="*/ 34 w 113"/>
              <a:gd name="T29" fmla="*/ 94 h 316"/>
              <a:gd name="T30" fmla="*/ 39 w 113"/>
              <a:gd name="T31" fmla="*/ 99 h 316"/>
              <a:gd name="T32" fmla="*/ 44 w 113"/>
              <a:gd name="T33" fmla="*/ 105 h 316"/>
              <a:gd name="T34" fmla="*/ 49 w 113"/>
              <a:gd name="T35" fmla="*/ 111 h 316"/>
              <a:gd name="T36" fmla="*/ 54 w 113"/>
              <a:gd name="T37" fmla="*/ 116 h 316"/>
              <a:gd name="T38" fmla="*/ 59 w 113"/>
              <a:gd name="T39" fmla="*/ 122 h 316"/>
              <a:gd name="T40" fmla="*/ 64 w 113"/>
              <a:gd name="T41" fmla="*/ 127 h 316"/>
              <a:gd name="T42" fmla="*/ 70 w 113"/>
              <a:gd name="T43" fmla="*/ 132 h 316"/>
              <a:gd name="T44" fmla="*/ 76 w 113"/>
              <a:gd name="T45" fmla="*/ 136 h 316"/>
              <a:gd name="T46" fmla="*/ 81 w 113"/>
              <a:gd name="T47" fmla="*/ 141 h 316"/>
              <a:gd name="T48" fmla="*/ 87 w 113"/>
              <a:gd name="T49" fmla="*/ 147 h 316"/>
              <a:gd name="T50" fmla="*/ 93 w 113"/>
              <a:gd name="T51" fmla="*/ 152 h 316"/>
              <a:gd name="T52" fmla="*/ 98 w 113"/>
              <a:gd name="T53" fmla="*/ 158 h 316"/>
              <a:gd name="T54" fmla="*/ 104 w 113"/>
              <a:gd name="T55" fmla="*/ 164 h 316"/>
              <a:gd name="T56" fmla="*/ 108 w 113"/>
              <a:gd name="T57" fmla="*/ 171 h 316"/>
              <a:gd name="T58" fmla="*/ 111 w 113"/>
              <a:gd name="T59" fmla="*/ 178 h 316"/>
              <a:gd name="T60" fmla="*/ 113 w 113"/>
              <a:gd name="T61" fmla="*/ 184 h 316"/>
              <a:gd name="T62" fmla="*/ 112 w 113"/>
              <a:gd name="T63" fmla="*/ 191 h 316"/>
              <a:gd name="T64" fmla="*/ 110 w 113"/>
              <a:gd name="T65" fmla="*/ 198 h 316"/>
              <a:gd name="T66" fmla="*/ 106 w 113"/>
              <a:gd name="T67" fmla="*/ 204 h 316"/>
              <a:gd name="T68" fmla="*/ 100 w 113"/>
              <a:gd name="T69" fmla="*/ 210 h 316"/>
              <a:gd name="T70" fmla="*/ 94 w 113"/>
              <a:gd name="T71" fmla="*/ 215 h 316"/>
              <a:gd name="T72" fmla="*/ 87 w 113"/>
              <a:gd name="T73" fmla="*/ 219 h 316"/>
              <a:gd name="T74" fmla="*/ 79 w 113"/>
              <a:gd name="T75" fmla="*/ 223 h 316"/>
              <a:gd name="T76" fmla="*/ 72 w 113"/>
              <a:gd name="T77" fmla="*/ 228 h 316"/>
              <a:gd name="T78" fmla="*/ 66 w 113"/>
              <a:gd name="T79" fmla="*/ 232 h 316"/>
              <a:gd name="T80" fmla="*/ 62 w 113"/>
              <a:gd name="T81" fmla="*/ 237 h 316"/>
              <a:gd name="T82" fmla="*/ 61 w 113"/>
              <a:gd name="T83" fmla="*/ 242 h 316"/>
              <a:gd name="T84" fmla="*/ 62 w 113"/>
              <a:gd name="T85" fmla="*/ 249 h 316"/>
              <a:gd name="T86" fmla="*/ 64 w 113"/>
              <a:gd name="T87" fmla="*/ 257 h 316"/>
              <a:gd name="T88" fmla="*/ 67 w 113"/>
              <a:gd name="T89" fmla="*/ 266 h 316"/>
              <a:gd name="T90" fmla="*/ 70 w 113"/>
              <a:gd name="T91" fmla="*/ 273 h 316"/>
              <a:gd name="T92" fmla="*/ 74 w 113"/>
              <a:gd name="T93" fmla="*/ 278 h 316"/>
              <a:gd name="T94" fmla="*/ 79 w 113"/>
              <a:gd name="T95" fmla="*/ 285 h 316"/>
              <a:gd name="T96" fmla="*/ 83 w 113"/>
              <a:gd name="T97" fmla="*/ 291 h 316"/>
              <a:gd name="T98" fmla="*/ 83 w 113"/>
              <a:gd name="T99" fmla="*/ 297 h 316"/>
              <a:gd name="T100" fmla="*/ 79 w 113"/>
              <a:gd name="T101" fmla="*/ 304 h 316"/>
              <a:gd name="T102" fmla="*/ 72 w 113"/>
              <a:gd name="T103" fmla="*/ 309 h 316"/>
              <a:gd name="T104" fmla="*/ 67 w 113"/>
              <a:gd name="T105" fmla="*/ 312 h 316"/>
              <a:gd name="T106" fmla="*/ 59 w 113"/>
              <a:gd name="T107" fmla="*/ 314 h 316"/>
              <a:gd name="T108" fmla="*/ 52 w 113"/>
              <a:gd name="T109" fmla="*/ 315 h 316"/>
              <a:gd name="T110" fmla="*/ 46 w 113"/>
              <a:gd name="T111" fmla="*/ 31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 h="316">
                <a:moveTo>
                  <a:pt x="3" y="0"/>
                </a:moveTo>
                <a:lnTo>
                  <a:pt x="3" y="3"/>
                </a:lnTo>
                <a:lnTo>
                  <a:pt x="2" y="7"/>
                </a:lnTo>
                <a:lnTo>
                  <a:pt x="2" y="11"/>
                </a:lnTo>
                <a:lnTo>
                  <a:pt x="1" y="14"/>
                </a:lnTo>
                <a:lnTo>
                  <a:pt x="1" y="18"/>
                </a:lnTo>
                <a:lnTo>
                  <a:pt x="1" y="21"/>
                </a:lnTo>
                <a:lnTo>
                  <a:pt x="0" y="25"/>
                </a:lnTo>
                <a:lnTo>
                  <a:pt x="0" y="29"/>
                </a:lnTo>
                <a:lnTo>
                  <a:pt x="0" y="33"/>
                </a:lnTo>
                <a:lnTo>
                  <a:pt x="0" y="36"/>
                </a:lnTo>
                <a:lnTo>
                  <a:pt x="0" y="40"/>
                </a:lnTo>
                <a:lnTo>
                  <a:pt x="0" y="44"/>
                </a:lnTo>
                <a:lnTo>
                  <a:pt x="1" y="45"/>
                </a:lnTo>
                <a:lnTo>
                  <a:pt x="1" y="48"/>
                </a:lnTo>
                <a:lnTo>
                  <a:pt x="3" y="52"/>
                </a:lnTo>
                <a:lnTo>
                  <a:pt x="4" y="55"/>
                </a:lnTo>
                <a:lnTo>
                  <a:pt x="6" y="59"/>
                </a:lnTo>
                <a:lnTo>
                  <a:pt x="8" y="62"/>
                </a:lnTo>
                <a:lnTo>
                  <a:pt x="10" y="65"/>
                </a:lnTo>
                <a:lnTo>
                  <a:pt x="13" y="68"/>
                </a:lnTo>
                <a:lnTo>
                  <a:pt x="15" y="71"/>
                </a:lnTo>
                <a:lnTo>
                  <a:pt x="18" y="74"/>
                </a:lnTo>
                <a:lnTo>
                  <a:pt x="20" y="77"/>
                </a:lnTo>
                <a:lnTo>
                  <a:pt x="21" y="79"/>
                </a:lnTo>
                <a:lnTo>
                  <a:pt x="24" y="82"/>
                </a:lnTo>
                <a:lnTo>
                  <a:pt x="27" y="85"/>
                </a:lnTo>
                <a:lnTo>
                  <a:pt x="29" y="88"/>
                </a:lnTo>
                <a:lnTo>
                  <a:pt x="32" y="91"/>
                </a:lnTo>
                <a:lnTo>
                  <a:pt x="34" y="94"/>
                </a:lnTo>
                <a:lnTo>
                  <a:pt x="37" y="97"/>
                </a:lnTo>
                <a:lnTo>
                  <a:pt x="39" y="99"/>
                </a:lnTo>
                <a:lnTo>
                  <a:pt x="41" y="102"/>
                </a:lnTo>
                <a:lnTo>
                  <a:pt x="44" y="105"/>
                </a:lnTo>
                <a:lnTo>
                  <a:pt x="46" y="108"/>
                </a:lnTo>
                <a:lnTo>
                  <a:pt x="49" y="111"/>
                </a:lnTo>
                <a:lnTo>
                  <a:pt x="51" y="114"/>
                </a:lnTo>
                <a:lnTo>
                  <a:pt x="54" y="116"/>
                </a:lnTo>
                <a:lnTo>
                  <a:pt x="56" y="119"/>
                </a:lnTo>
                <a:lnTo>
                  <a:pt x="59" y="122"/>
                </a:lnTo>
                <a:lnTo>
                  <a:pt x="62" y="124"/>
                </a:lnTo>
                <a:lnTo>
                  <a:pt x="64" y="127"/>
                </a:lnTo>
                <a:lnTo>
                  <a:pt x="68" y="129"/>
                </a:lnTo>
                <a:lnTo>
                  <a:pt x="70" y="132"/>
                </a:lnTo>
                <a:lnTo>
                  <a:pt x="73" y="134"/>
                </a:lnTo>
                <a:lnTo>
                  <a:pt x="76" y="136"/>
                </a:lnTo>
                <a:lnTo>
                  <a:pt x="78" y="139"/>
                </a:lnTo>
                <a:lnTo>
                  <a:pt x="81" y="141"/>
                </a:lnTo>
                <a:lnTo>
                  <a:pt x="85" y="144"/>
                </a:lnTo>
                <a:lnTo>
                  <a:pt x="87" y="147"/>
                </a:lnTo>
                <a:lnTo>
                  <a:pt x="90" y="149"/>
                </a:lnTo>
                <a:lnTo>
                  <a:pt x="93" y="152"/>
                </a:lnTo>
                <a:lnTo>
                  <a:pt x="95" y="155"/>
                </a:lnTo>
                <a:lnTo>
                  <a:pt x="98" y="158"/>
                </a:lnTo>
                <a:lnTo>
                  <a:pt x="101" y="161"/>
                </a:lnTo>
                <a:lnTo>
                  <a:pt x="104" y="164"/>
                </a:lnTo>
                <a:lnTo>
                  <a:pt x="106" y="167"/>
                </a:lnTo>
                <a:lnTo>
                  <a:pt x="108" y="171"/>
                </a:lnTo>
                <a:lnTo>
                  <a:pt x="110" y="174"/>
                </a:lnTo>
                <a:lnTo>
                  <a:pt x="111" y="178"/>
                </a:lnTo>
                <a:lnTo>
                  <a:pt x="112" y="181"/>
                </a:lnTo>
                <a:lnTo>
                  <a:pt x="113" y="184"/>
                </a:lnTo>
                <a:lnTo>
                  <a:pt x="113" y="188"/>
                </a:lnTo>
                <a:lnTo>
                  <a:pt x="112" y="191"/>
                </a:lnTo>
                <a:lnTo>
                  <a:pt x="112" y="194"/>
                </a:lnTo>
                <a:lnTo>
                  <a:pt x="110" y="198"/>
                </a:lnTo>
                <a:lnTo>
                  <a:pt x="108" y="201"/>
                </a:lnTo>
                <a:lnTo>
                  <a:pt x="106" y="204"/>
                </a:lnTo>
                <a:lnTo>
                  <a:pt x="103" y="207"/>
                </a:lnTo>
                <a:lnTo>
                  <a:pt x="100" y="210"/>
                </a:lnTo>
                <a:lnTo>
                  <a:pt x="97" y="212"/>
                </a:lnTo>
                <a:lnTo>
                  <a:pt x="94" y="215"/>
                </a:lnTo>
                <a:lnTo>
                  <a:pt x="91" y="217"/>
                </a:lnTo>
                <a:lnTo>
                  <a:pt x="87" y="219"/>
                </a:lnTo>
                <a:lnTo>
                  <a:pt x="83" y="222"/>
                </a:lnTo>
                <a:lnTo>
                  <a:pt x="79" y="223"/>
                </a:lnTo>
                <a:lnTo>
                  <a:pt x="75" y="225"/>
                </a:lnTo>
                <a:lnTo>
                  <a:pt x="72" y="228"/>
                </a:lnTo>
                <a:lnTo>
                  <a:pt x="69" y="229"/>
                </a:lnTo>
                <a:lnTo>
                  <a:pt x="66" y="232"/>
                </a:lnTo>
                <a:lnTo>
                  <a:pt x="64" y="234"/>
                </a:lnTo>
                <a:lnTo>
                  <a:pt x="62" y="237"/>
                </a:lnTo>
                <a:lnTo>
                  <a:pt x="61" y="239"/>
                </a:lnTo>
                <a:lnTo>
                  <a:pt x="61" y="242"/>
                </a:lnTo>
                <a:lnTo>
                  <a:pt x="61" y="246"/>
                </a:lnTo>
                <a:lnTo>
                  <a:pt x="62" y="249"/>
                </a:lnTo>
                <a:lnTo>
                  <a:pt x="63" y="254"/>
                </a:lnTo>
                <a:lnTo>
                  <a:pt x="64" y="257"/>
                </a:lnTo>
                <a:lnTo>
                  <a:pt x="66" y="262"/>
                </a:lnTo>
                <a:lnTo>
                  <a:pt x="67" y="266"/>
                </a:lnTo>
                <a:lnTo>
                  <a:pt x="69" y="269"/>
                </a:lnTo>
                <a:lnTo>
                  <a:pt x="70" y="273"/>
                </a:lnTo>
                <a:lnTo>
                  <a:pt x="72" y="276"/>
                </a:lnTo>
                <a:lnTo>
                  <a:pt x="74" y="278"/>
                </a:lnTo>
                <a:lnTo>
                  <a:pt x="76" y="282"/>
                </a:lnTo>
                <a:lnTo>
                  <a:pt x="79" y="285"/>
                </a:lnTo>
                <a:lnTo>
                  <a:pt x="81" y="288"/>
                </a:lnTo>
                <a:lnTo>
                  <a:pt x="83" y="291"/>
                </a:lnTo>
                <a:lnTo>
                  <a:pt x="83" y="294"/>
                </a:lnTo>
                <a:lnTo>
                  <a:pt x="83" y="297"/>
                </a:lnTo>
                <a:lnTo>
                  <a:pt x="81" y="300"/>
                </a:lnTo>
                <a:lnTo>
                  <a:pt x="79" y="304"/>
                </a:lnTo>
                <a:lnTo>
                  <a:pt x="76" y="306"/>
                </a:lnTo>
                <a:lnTo>
                  <a:pt x="72" y="309"/>
                </a:lnTo>
                <a:lnTo>
                  <a:pt x="69" y="311"/>
                </a:lnTo>
                <a:lnTo>
                  <a:pt x="67" y="312"/>
                </a:lnTo>
                <a:lnTo>
                  <a:pt x="63" y="313"/>
                </a:lnTo>
                <a:lnTo>
                  <a:pt x="59" y="314"/>
                </a:lnTo>
                <a:lnTo>
                  <a:pt x="55" y="315"/>
                </a:lnTo>
                <a:lnTo>
                  <a:pt x="52" y="315"/>
                </a:lnTo>
                <a:lnTo>
                  <a:pt x="48" y="316"/>
                </a:lnTo>
                <a:lnTo>
                  <a:pt x="46" y="316"/>
                </a:lnTo>
                <a:lnTo>
                  <a:pt x="46" y="316"/>
                </a:lnTo>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57" name="Freeform 37"/>
          <p:cNvSpPr>
            <a:spLocks/>
          </p:cNvSpPr>
          <p:nvPr/>
        </p:nvSpPr>
        <p:spPr bwMode="auto">
          <a:xfrm>
            <a:off x="6682146" y="4402541"/>
            <a:ext cx="1956475" cy="1910304"/>
          </a:xfrm>
          <a:custGeom>
            <a:avLst/>
            <a:gdLst>
              <a:gd name="T0" fmla="*/ 169 w 180"/>
              <a:gd name="T1" fmla="*/ 1 h 176"/>
              <a:gd name="T2" fmla="*/ 176 w 180"/>
              <a:gd name="T3" fmla="*/ 5 h 176"/>
              <a:gd name="T4" fmla="*/ 179 w 180"/>
              <a:gd name="T5" fmla="*/ 9 h 176"/>
              <a:gd name="T6" fmla="*/ 180 w 180"/>
              <a:gd name="T7" fmla="*/ 17 h 176"/>
              <a:gd name="T8" fmla="*/ 177 w 180"/>
              <a:gd name="T9" fmla="*/ 25 h 176"/>
              <a:gd name="T10" fmla="*/ 171 w 180"/>
              <a:gd name="T11" fmla="*/ 30 h 176"/>
              <a:gd name="T12" fmla="*/ 166 w 180"/>
              <a:gd name="T13" fmla="*/ 32 h 176"/>
              <a:gd name="T14" fmla="*/ 159 w 180"/>
              <a:gd name="T15" fmla="*/ 35 h 176"/>
              <a:gd name="T16" fmla="*/ 152 w 180"/>
              <a:gd name="T17" fmla="*/ 39 h 176"/>
              <a:gd name="T18" fmla="*/ 147 w 180"/>
              <a:gd name="T19" fmla="*/ 43 h 176"/>
              <a:gd name="T20" fmla="*/ 143 w 180"/>
              <a:gd name="T21" fmla="*/ 49 h 176"/>
              <a:gd name="T22" fmla="*/ 141 w 180"/>
              <a:gd name="T23" fmla="*/ 55 h 176"/>
              <a:gd name="T24" fmla="*/ 142 w 180"/>
              <a:gd name="T25" fmla="*/ 62 h 176"/>
              <a:gd name="T26" fmla="*/ 144 w 180"/>
              <a:gd name="T27" fmla="*/ 70 h 176"/>
              <a:gd name="T28" fmla="*/ 148 w 180"/>
              <a:gd name="T29" fmla="*/ 77 h 176"/>
              <a:gd name="T30" fmla="*/ 150 w 180"/>
              <a:gd name="T31" fmla="*/ 85 h 176"/>
              <a:gd name="T32" fmla="*/ 152 w 180"/>
              <a:gd name="T33" fmla="*/ 92 h 176"/>
              <a:gd name="T34" fmla="*/ 152 w 180"/>
              <a:gd name="T35" fmla="*/ 99 h 176"/>
              <a:gd name="T36" fmla="*/ 151 w 180"/>
              <a:gd name="T37" fmla="*/ 107 h 176"/>
              <a:gd name="T38" fmla="*/ 149 w 180"/>
              <a:gd name="T39" fmla="*/ 114 h 176"/>
              <a:gd name="T40" fmla="*/ 145 w 180"/>
              <a:gd name="T41" fmla="*/ 121 h 176"/>
              <a:gd name="T42" fmla="*/ 140 w 180"/>
              <a:gd name="T43" fmla="*/ 127 h 176"/>
              <a:gd name="T44" fmla="*/ 135 w 180"/>
              <a:gd name="T45" fmla="*/ 133 h 176"/>
              <a:gd name="T46" fmla="*/ 129 w 180"/>
              <a:gd name="T47" fmla="*/ 137 h 176"/>
              <a:gd name="T48" fmla="*/ 123 w 180"/>
              <a:gd name="T49" fmla="*/ 141 h 176"/>
              <a:gd name="T50" fmla="*/ 116 w 180"/>
              <a:gd name="T51" fmla="*/ 144 h 176"/>
              <a:gd name="T52" fmla="*/ 109 w 180"/>
              <a:gd name="T53" fmla="*/ 147 h 176"/>
              <a:gd name="T54" fmla="*/ 104 w 180"/>
              <a:gd name="T55" fmla="*/ 149 h 176"/>
              <a:gd name="T56" fmla="*/ 97 w 180"/>
              <a:gd name="T57" fmla="*/ 151 h 176"/>
              <a:gd name="T58" fmla="*/ 90 w 180"/>
              <a:gd name="T59" fmla="*/ 153 h 176"/>
              <a:gd name="T60" fmla="*/ 83 w 180"/>
              <a:gd name="T61" fmla="*/ 156 h 176"/>
              <a:gd name="T62" fmla="*/ 75 w 180"/>
              <a:gd name="T63" fmla="*/ 158 h 176"/>
              <a:gd name="T64" fmla="*/ 68 w 180"/>
              <a:gd name="T65" fmla="*/ 160 h 176"/>
              <a:gd name="T66" fmla="*/ 61 w 180"/>
              <a:gd name="T67" fmla="*/ 162 h 176"/>
              <a:gd name="T68" fmla="*/ 53 w 180"/>
              <a:gd name="T69" fmla="*/ 164 h 176"/>
              <a:gd name="T70" fmla="*/ 46 w 180"/>
              <a:gd name="T71" fmla="*/ 166 h 176"/>
              <a:gd name="T72" fmla="*/ 39 w 180"/>
              <a:gd name="T73" fmla="*/ 167 h 176"/>
              <a:gd name="T74" fmla="*/ 32 w 180"/>
              <a:gd name="T75" fmla="*/ 169 h 176"/>
              <a:gd name="T76" fmla="*/ 24 w 180"/>
              <a:gd name="T77" fmla="*/ 170 h 176"/>
              <a:gd name="T78" fmla="*/ 17 w 180"/>
              <a:gd name="T79" fmla="*/ 172 h 176"/>
              <a:gd name="T80" fmla="*/ 9 w 180"/>
              <a:gd name="T81" fmla="*/ 174 h 176"/>
              <a:gd name="T82" fmla="*/ 2 w 180"/>
              <a:gd name="T83" fmla="*/ 175 h 176"/>
              <a:gd name="T84" fmla="*/ 0 w 180"/>
              <a:gd name="T8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0" h="176">
                <a:moveTo>
                  <a:pt x="165" y="0"/>
                </a:moveTo>
                <a:lnTo>
                  <a:pt x="169" y="1"/>
                </a:lnTo>
                <a:lnTo>
                  <a:pt x="173" y="3"/>
                </a:lnTo>
                <a:lnTo>
                  <a:pt x="176" y="5"/>
                </a:lnTo>
                <a:lnTo>
                  <a:pt x="177" y="6"/>
                </a:lnTo>
                <a:lnTo>
                  <a:pt x="179" y="9"/>
                </a:lnTo>
                <a:lnTo>
                  <a:pt x="180" y="13"/>
                </a:lnTo>
                <a:lnTo>
                  <a:pt x="180" y="17"/>
                </a:lnTo>
                <a:lnTo>
                  <a:pt x="179" y="21"/>
                </a:lnTo>
                <a:lnTo>
                  <a:pt x="177" y="25"/>
                </a:lnTo>
                <a:lnTo>
                  <a:pt x="174" y="28"/>
                </a:lnTo>
                <a:lnTo>
                  <a:pt x="171" y="30"/>
                </a:lnTo>
                <a:lnTo>
                  <a:pt x="168" y="31"/>
                </a:lnTo>
                <a:lnTo>
                  <a:pt x="166" y="32"/>
                </a:lnTo>
                <a:lnTo>
                  <a:pt x="162" y="34"/>
                </a:lnTo>
                <a:lnTo>
                  <a:pt x="159" y="35"/>
                </a:lnTo>
                <a:lnTo>
                  <a:pt x="155" y="37"/>
                </a:lnTo>
                <a:lnTo>
                  <a:pt x="152" y="39"/>
                </a:lnTo>
                <a:lnTo>
                  <a:pt x="150" y="40"/>
                </a:lnTo>
                <a:lnTo>
                  <a:pt x="147" y="43"/>
                </a:lnTo>
                <a:lnTo>
                  <a:pt x="145" y="46"/>
                </a:lnTo>
                <a:lnTo>
                  <a:pt x="143" y="49"/>
                </a:lnTo>
                <a:lnTo>
                  <a:pt x="141" y="53"/>
                </a:lnTo>
                <a:lnTo>
                  <a:pt x="141" y="55"/>
                </a:lnTo>
                <a:lnTo>
                  <a:pt x="141" y="59"/>
                </a:lnTo>
                <a:lnTo>
                  <a:pt x="142" y="62"/>
                </a:lnTo>
                <a:lnTo>
                  <a:pt x="143" y="66"/>
                </a:lnTo>
                <a:lnTo>
                  <a:pt x="144" y="70"/>
                </a:lnTo>
                <a:lnTo>
                  <a:pt x="146" y="74"/>
                </a:lnTo>
                <a:lnTo>
                  <a:pt x="148" y="77"/>
                </a:lnTo>
                <a:lnTo>
                  <a:pt x="149" y="81"/>
                </a:lnTo>
                <a:lnTo>
                  <a:pt x="150" y="85"/>
                </a:lnTo>
                <a:lnTo>
                  <a:pt x="151" y="88"/>
                </a:lnTo>
                <a:lnTo>
                  <a:pt x="152" y="92"/>
                </a:lnTo>
                <a:lnTo>
                  <a:pt x="152" y="96"/>
                </a:lnTo>
                <a:lnTo>
                  <a:pt x="152" y="99"/>
                </a:lnTo>
                <a:lnTo>
                  <a:pt x="152" y="103"/>
                </a:lnTo>
                <a:lnTo>
                  <a:pt x="151" y="107"/>
                </a:lnTo>
                <a:lnTo>
                  <a:pt x="150" y="111"/>
                </a:lnTo>
                <a:lnTo>
                  <a:pt x="149" y="114"/>
                </a:lnTo>
                <a:lnTo>
                  <a:pt x="147" y="118"/>
                </a:lnTo>
                <a:lnTo>
                  <a:pt x="145" y="121"/>
                </a:lnTo>
                <a:lnTo>
                  <a:pt x="143" y="124"/>
                </a:lnTo>
                <a:lnTo>
                  <a:pt x="140" y="127"/>
                </a:lnTo>
                <a:lnTo>
                  <a:pt x="137" y="130"/>
                </a:lnTo>
                <a:lnTo>
                  <a:pt x="135" y="133"/>
                </a:lnTo>
                <a:lnTo>
                  <a:pt x="133" y="135"/>
                </a:lnTo>
                <a:lnTo>
                  <a:pt x="129" y="137"/>
                </a:lnTo>
                <a:lnTo>
                  <a:pt x="126" y="139"/>
                </a:lnTo>
                <a:lnTo>
                  <a:pt x="123" y="141"/>
                </a:lnTo>
                <a:lnTo>
                  <a:pt x="120" y="143"/>
                </a:lnTo>
                <a:lnTo>
                  <a:pt x="116" y="144"/>
                </a:lnTo>
                <a:lnTo>
                  <a:pt x="113" y="146"/>
                </a:lnTo>
                <a:lnTo>
                  <a:pt x="109" y="147"/>
                </a:lnTo>
                <a:lnTo>
                  <a:pt x="106" y="149"/>
                </a:lnTo>
                <a:lnTo>
                  <a:pt x="104" y="149"/>
                </a:lnTo>
                <a:lnTo>
                  <a:pt x="101" y="150"/>
                </a:lnTo>
                <a:lnTo>
                  <a:pt x="97" y="151"/>
                </a:lnTo>
                <a:lnTo>
                  <a:pt x="94" y="152"/>
                </a:lnTo>
                <a:lnTo>
                  <a:pt x="90" y="153"/>
                </a:lnTo>
                <a:lnTo>
                  <a:pt x="86" y="155"/>
                </a:lnTo>
                <a:lnTo>
                  <a:pt x="83" y="156"/>
                </a:lnTo>
                <a:lnTo>
                  <a:pt x="79" y="157"/>
                </a:lnTo>
                <a:lnTo>
                  <a:pt x="75" y="158"/>
                </a:lnTo>
                <a:lnTo>
                  <a:pt x="72" y="159"/>
                </a:lnTo>
                <a:lnTo>
                  <a:pt x="68" y="160"/>
                </a:lnTo>
                <a:lnTo>
                  <a:pt x="64" y="161"/>
                </a:lnTo>
                <a:lnTo>
                  <a:pt x="61" y="162"/>
                </a:lnTo>
                <a:lnTo>
                  <a:pt x="57" y="163"/>
                </a:lnTo>
                <a:lnTo>
                  <a:pt x="53" y="164"/>
                </a:lnTo>
                <a:lnTo>
                  <a:pt x="50" y="164"/>
                </a:lnTo>
                <a:lnTo>
                  <a:pt x="46" y="166"/>
                </a:lnTo>
                <a:lnTo>
                  <a:pt x="42" y="166"/>
                </a:lnTo>
                <a:lnTo>
                  <a:pt x="39" y="167"/>
                </a:lnTo>
                <a:lnTo>
                  <a:pt x="35" y="168"/>
                </a:lnTo>
                <a:lnTo>
                  <a:pt x="32" y="169"/>
                </a:lnTo>
                <a:lnTo>
                  <a:pt x="28" y="170"/>
                </a:lnTo>
                <a:lnTo>
                  <a:pt x="24" y="170"/>
                </a:lnTo>
                <a:lnTo>
                  <a:pt x="21" y="171"/>
                </a:lnTo>
                <a:lnTo>
                  <a:pt x="17" y="172"/>
                </a:lnTo>
                <a:lnTo>
                  <a:pt x="13" y="173"/>
                </a:lnTo>
                <a:lnTo>
                  <a:pt x="9" y="174"/>
                </a:lnTo>
                <a:lnTo>
                  <a:pt x="6" y="175"/>
                </a:lnTo>
                <a:lnTo>
                  <a:pt x="2" y="175"/>
                </a:lnTo>
                <a:lnTo>
                  <a:pt x="0" y="176"/>
                </a:lnTo>
                <a:lnTo>
                  <a:pt x="0" y="176"/>
                </a:lnTo>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58" name="Line 38"/>
          <p:cNvSpPr>
            <a:spLocks noChangeShapeType="1"/>
          </p:cNvSpPr>
          <p:nvPr/>
        </p:nvSpPr>
        <p:spPr bwMode="auto">
          <a:xfrm>
            <a:off x="5474018" y="1732347"/>
            <a:ext cx="86570"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59" name="Line 39"/>
          <p:cNvSpPr>
            <a:spLocks noChangeShapeType="1"/>
          </p:cNvSpPr>
          <p:nvPr/>
        </p:nvSpPr>
        <p:spPr bwMode="auto">
          <a:xfrm>
            <a:off x="5518265" y="1699643"/>
            <a:ext cx="0" cy="76951"/>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60" name="Line 40"/>
          <p:cNvSpPr>
            <a:spLocks noChangeShapeType="1"/>
          </p:cNvSpPr>
          <p:nvPr/>
        </p:nvSpPr>
        <p:spPr bwMode="auto">
          <a:xfrm>
            <a:off x="5148901" y="1895867"/>
            <a:ext cx="75027"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61" name="Line 41"/>
          <p:cNvSpPr>
            <a:spLocks noChangeShapeType="1"/>
          </p:cNvSpPr>
          <p:nvPr/>
        </p:nvSpPr>
        <p:spPr bwMode="auto">
          <a:xfrm>
            <a:off x="5191224" y="1851620"/>
            <a:ext cx="0" cy="88493"/>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62" name="Line 42"/>
          <p:cNvSpPr>
            <a:spLocks noChangeShapeType="1"/>
          </p:cNvSpPr>
          <p:nvPr/>
        </p:nvSpPr>
        <p:spPr bwMode="auto">
          <a:xfrm>
            <a:off x="7126537" y="1222547"/>
            <a:ext cx="86570"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63" name="Line 43"/>
          <p:cNvSpPr>
            <a:spLocks noChangeShapeType="1"/>
          </p:cNvSpPr>
          <p:nvPr/>
        </p:nvSpPr>
        <p:spPr bwMode="auto">
          <a:xfrm>
            <a:off x="7170784" y="1189843"/>
            <a:ext cx="0" cy="76951"/>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64" name="Line 44"/>
          <p:cNvSpPr>
            <a:spLocks noChangeShapeType="1"/>
          </p:cNvSpPr>
          <p:nvPr/>
        </p:nvSpPr>
        <p:spPr bwMode="auto">
          <a:xfrm>
            <a:off x="7138080" y="1049408"/>
            <a:ext cx="86570"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65" name="Line 45"/>
          <p:cNvSpPr>
            <a:spLocks noChangeShapeType="1"/>
          </p:cNvSpPr>
          <p:nvPr/>
        </p:nvSpPr>
        <p:spPr bwMode="auto">
          <a:xfrm>
            <a:off x="7180403" y="1005161"/>
            <a:ext cx="0" cy="88493"/>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66" name="Line 46"/>
          <p:cNvSpPr>
            <a:spLocks noChangeShapeType="1"/>
          </p:cNvSpPr>
          <p:nvPr/>
        </p:nvSpPr>
        <p:spPr bwMode="auto">
          <a:xfrm>
            <a:off x="5366287" y="2003598"/>
            <a:ext cx="86570" cy="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67" name="Line 47"/>
          <p:cNvSpPr>
            <a:spLocks noChangeShapeType="1"/>
          </p:cNvSpPr>
          <p:nvPr/>
        </p:nvSpPr>
        <p:spPr bwMode="auto">
          <a:xfrm>
            <a:off x="5408610" y="1961275"/>
            <a:ext cx="0" cy="86570"/>
          </a:xfrm>
          <a:prstGeom prst="line">
            <a:avLst/>
          </a:prstGeom>
          <a:noFill/>
          <a:ln w="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68" name="Freeform 48"/>
          <p:cNvSpPr>
            <a:spLocks/>
          </p:cNvSpPr>
          <p:nvPr/>
        </p:nvSpPr>
        <p:spPr bwMode="auto">
          <a:xfrm>
            <a:off x="7290058" y="4587223"/>
            <a:ext cx="684862" cy="1215823"/>
          </a:xfrm>
          <a:custGeom>
            <a:avLst/>
            <a:gdLst>
              <a:gd name="T0" fmla="*/ 61 w 63"/>
              <a:gd name="T1" fmla="*/ 3 h 112"/>
              <a:gd name="T2" fmla="*/ 57 w 63"/>
              <a:gd name="T3" fmla="*/ 10 h 112"/>
              <a:gd name="T4" fmla="*/ 53 w 63"/>
              <a:gd name="T5" fmla="*/ 17 h 112"/>
              <a:gd name="T6" fmla="*/ 50 w 63"/>
              <a:gd name="T7" fmla="*/ 24 h 112"/>
              <a:gd name="T8" fmla="*/ 48 w 63"/>
              <a:gd name="T9" fmla="*/ 31 h 112"/>
              <a:gd name="T10" fmla="*/ 47 w 63"/>
              <a:gd name="T11" fmla="*/ 37 h 112"/>
              <a:gd name="T12" fmla="*/ 47 w 63"/>
              <a:gd name="T13" fmla="*/ 44 h 112"/>
              <a:gd name="T14" fmla="*/ 47 w 63"/>
              <a:gd name="T15" fmla="*/ 52 h 112"/>
              <a:gd name="T16" fmla="*/ 48 w 63"/>
              <a:gd name="T17" fmla="*/ 60 h 112"/>
              <a:gd name="T18" fmla="*/ 49 w 63"/>
              <a:gd name="T19" fmla="*/ 67 h 112"/>
              <a:gd name="T20" fmla="*/ 50 w 63"/>
              <a:gd name="T21" fmla="*/ 75 h 112"/>
              <a:gd name="T22" fmla="*/ 50 w 63"/>
              <a:gd name="T23" fmla="*/ 82 h 112"/>
              <a:gd name="T24" fmla="*/ 49 w 63"/>
              <a:gd name="T25" fmla="*/ 90 h 112"/>
              <a:gd name="T26" fmla="*/ 47 w 63"/>
              <a:gd name="T27" fmla="*/ 98 h 112"/>
              <a:gd name="T28" fmla="*/ 44 w 63"/>
              <a:gd name="T29" fmla="*/ 105 h 112"/>
              <a:gd name="T30" fmla="*/ 37 w 63"/>
              <a:gd name="T31" fmla="*/ 110 h 112"/>
              <a:gd name="T32" fmla="*/ 29 w 63"/>
              <a:gd name="T33" fmla="*/ 112 h 112"/>
              <a:gd name="T34" fmla="*/ 22 w 63"/>
              <a:gd name="T35" fmla="*/ 111 h 112"/>
              <a:gd name="T36" fmla="*/ 14 w 63"/>
              <a:gd name="T37" fmla="*/ 108 h 112"/>
              <a:gd name="T38" fmla="*/ 8 w 63"/>
              <a:gd name="T39" fmla="*/ 104 h 112"/>
              <a:gd name="T40" fmla="*/ 4 w 63"/>
              <a:gd name="T41" fmla="*/ 98 h 112"/>
              <a:gd name="T42" fmla="*/ 1 w 63"/>
              <a:gd name="T43" fmla="*/ 91 h 112"/>
              <a:gd name="T44" fmla="*/ 0 w 63"/>
              <a:gd name="T45" fmla="*/ 83 h 112"/>
              <a:gd name="T46" fmla="*/ 0 w 63"/>
              <a:gd name="T47" fmla="*/ 76 h 112"/>
              <a:gd name="T48" fmla="*/ 1 w 63"/>
              <a:gd name="T49" fmla="*/ 69 h 112"/>
              <a:gd name="T50" fmla="*/ 2 w 63"/>
              <a:gd name="T51" fmla="*/ 62 h 112"/>
              <a:gd name="T52" fmla="*/ 4 w 63"/>
              <a:gd name="T53" fmla="*/ 54 h 112"/>
              <a:gd name="T54" fmla="*/ 7 w 63"/>
              <a:gd name="T55" fmla="*/ 47 h 112"/>
              <a:gd name="T56" fmla="*/ 10 w 63"/>
              <a:gd name="T57" fmla="*/ 40 h 112"/>
              <a:gd name="T58" fmla="*/ 13 w 63"/>
              <a:gd name="T59" fmla="*/ 33 h 112"/>
              <a:gd name="T60" fmla="*/ 16 w 63"/>
              <a:gd name="T61" fmla="*/ 26 h 112"/>
              <a:gd name="T62" fmla="*/ 20 w 63"/>
              <a:gd name="T63" fmla="*/ 20 h 112"/>
              <a:gd name="T64" fmla="*/ 24 w 63"/>
              <a:gd name="T65" fmla="*/ 13 h 112"/>
              <a:gd name="T66" fmla="*/ 28 w 63"/>
              <a:gd name="T67" fmla="*/ 6 h 112"/>
              <a:gd name="T68" fmla="*/ 29 w 63"/>
              <a:gd name="T69" fmla="*/ 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 h="112">
                <a:moveTo>
                  <a:pt x="63" y="0"/>
                </a:moveTo>
                <a:lnTo>
                  <a:pt x="61" y="3"/>
                </a:lnTo>
                <a:lnTo>
                  <a:pt x="59" y="7"/>
                </a:lnTo>
                <a:lnTo>
                  <a:pt x="57" y="10"/>
                </a:lnTo>
                <a:lnTo>
                  <a:pt x="55" y="14"/>
                </a:lnTo>
                <a:lnTo>
                  <a:pt x="53" y="17"/>
                </a:lnTo>
                <a:lnTo>
                  <a:pt x="52" y="20"/>
                </a:lnTo>
                <a:lnTo>
                  <a:pt x="50" y="24"/>
                </a:lnTo>
                <a:lnTo>
                  <a:pt x="49" y="28"/>
                </a:lnTo>
                <a:lnTo>
                  <a:pt x="48" y="31"/>
                </a:lnTo>
                <a:lnTo>
                  <a:pt x="48" y="33"/>
                </a:lnTo>
                <a:lnTo>
                  <a:pt x="47" y="37"/>
                </a:lnTo>
                <a:lnTo>
                  <a:pt x="47" y="40"/>
                </a:lnTo>
                <a:lnTo>
                  <a:pt x="47" y="44"/>
                </a:lnTo>
                <a:lnTo>
                  <a:pt x="47" y="48"/>
                </a:lnTo>
                <a:lnTo>
                  <a:pt x="47" y="52"/>
                </a:lnTo>
                <a:lnTo>
                  <a:pt x="48" y="56"/>
                </a:lnTo>
                <a:lnTo>
                  <a:pt x="48" y="60"/>
                </a:lnTo>
                <a:lnTo>
                  <a:pt x="48" y="64"/>
                </a:lnTo>
                <a:lnTo>
                  <a:pt x="49" y="67"/>
                </a:lnTo>
                <a:lnTo>
                  <a:pt x="50" y="71"/>
                </a:lnTo>
                <a:lnTo>
                  <a:pt x="50" y="75"/>
                </a:lnTo>
                <a:lnTo>
                  <a:pt x="50" y="79"/>
                </a:lnTo>
                <a:lnTo>
                  <a:pt x="50" y="82"/>
                </a:lnTo>
                <a:lnTo>
                  <a:pt x="50" y="86"/>
                </a:lnTo>
                <a:lnTo>
                  <a:pt x="49" y="90"/>
                </a:lnTo>
                <a:lnTo>
                  <a:pt x="48" y="95"/>
                </a:lnTo>
                <a:lnTo>
                  <a:pt x="47" y="98"/>
                </a:lnTo>
                <a:lnTo>
                  <a:pt x="45" y="102"/>
                </a:lnTo>
                <a:lnTo>
                  <a:pt x="44" y="105"/>
                </a:lnTo>
                <a:lnTo>
                  <a:pt x="40" y="108"/>
                </a:lnTo>
                <a:lnTo>
                  <a:pt x="37" y="110"/>
                </a:lnTo>
                <a:lnTo>
                  <a:pt x="33" y="112"/>
                </a:lnTo>
                <a:lnTo>
                  <a:pt x="29" y="112"/>
                </a:lnTo>
                <a:lnTo>
                  <a:pt x="25" y="112"/>
                </a:lnTo>
                <a:lnTo>
                  <a:pt x="22" y="111"/>
                </a:lnTo>
                <a:lnTo>
                  <a:pt x="18" y="110"/>
                </a:lnTo>
                <a:lnTo>
                  <a:pt x="14" y="108"/>
                </a:lnTo>
                <a:lnTo>
                  <a:pt x="11" y="106"/>
                </a:lnTo>
                <a:lnTo>
                  <a:pt x="8" y="104"/>
                </a:lnTo>
                <a:lnTo>
                  <a:pt x="6" y="101"/>
                </a:lnTo>
                <a:lnTo>
                  <a:pt x="4" y="98"/>
                </a:lnTo>
                <a:lnTo>
                  <a:pt x="2" y="95"/>
                </a:lnTo>
                <a:lnTo>
                  <a:pt x="1" y="91"/>
                </a:lnTo>
                <a:lnTo>
                  <a:pt x="0" y="87"/>
                </a:lnTo>
                <a:lnTo>
                  <a:pt x="0" y="83"/>
                </a:lnTo>
                <a:lnTo>
                  <a:pt x="0" y="79"/>
                </a:lnTo>
                <a:lnTo>
                  <a:pt x="0" y="76"/>
                </a:lnTo>
                <a:lnTo>
                  <a:pt x="0" y="73"/>
                </a:lnTo>
                <a:lnTo>
                  <a:pt x="1" y="69"/>
                </a:lnTo>
                <a:lnTo>
                  <a:pt x="2" y="65"/>
                </a:lnTo>
                <a:lnTo>
                  <a:pt x="2" y="62"/>
                </a:lnTo>
                <a:lnTo>
                  <a:pt x="3" y="58"/>
                </a:lnTo>
                <a:lnTo>
                  <a:pt x="4" y="54"/>
                </a:lnTo>
                <a:lnTo>
                  <a:pt x="5" y="51"/>
                </a:lnTo>
                <a:lnTo>
                  <a:pt x="7" y="47"/>
                </a:lnTo>
                <a:lnTo>
                  <a:pt x="8" y="44"/>
                </a:lnTo>
                <a:lnTo>
                  <a:pt x="10" y="40"/>
                </a:lnTo>
                <a:lnTo>
                  <a:pt x="11" y="37"/>
                </a:lnTo>
                <a:lnTo>
                  <a:pt x="13" y="33"/>
                </a:lnTo>
                <a:lnTo>
                  <a:pt x="14" y="30"/>
                </a:lnTo>
                <a:lnTo>
                  <a:pt x="16" y="26"/>
                </a:lnTo>
                <a:lnTo>
                  <a:pt x="18" y="23"/>
                </a:lnTo>
                <a:lnTo>
                  <a:pt x="20" y="20"/>
                </a:lnTo>
                <a:lnTo>
                  <a:pt x="22" y="17"/>
                </a:lnTo>
                <a:lnTo>
                  <a:pt x="24" y="13"/>
                </a:lnTo>
                <a:lnTo>
                  <a:pt x="26" y="10"/>
                </a:lnTo>
                <a:lnTo>
                  <a:pt x="28" y="6"/>
                </a:lnTo>
                <a:lnTo>
                  <a:pt x="29" y="5"/>
                </a:lnTo>
                <a:lnTo>
                  <a:pt x="29" y="5"/>
                </a:lnTo>
              </a:path>
            </a:pathLst>
          </a:custGeom>
          <a:noFill/>
          <a:ln w="0">
            <a:solidFill>
              <a:srgbClr val="FF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69" name="Freeform 49"/>
          <p:cNvSpPr>
            <a:spLocks/>
          </p:cNvSpPr>
          <p:nvPr/>
        </p:nvSpPr>
        <p:spPr bwMode="auto">
          <a:xfrm>
            <a:off x="4604474" y="2882762"/>
            <a:ext cx="3381989" cy="3212697"/>
          </a:xfrm>
          <a:custGeom>
            <a:avLst/>
            <a:gdLst>
              <a:gd name="T0" fmla="*/ 308 w 311"/>
              <a:gd name="T1" fmla="*/ 200 h 296"/>
              <a:gd name="T2" fmla="*/ 305 w 311"/>
              <a:gd name="T3" fmla="*/ 210 h 296"/>
              <a:gd name="T4" fmla="*/ 304 w 311"/>
              <a:gd name="T5" fmla="*/ 221 h 296"/>
              <a:gd name="T6" fmla="*/ 306 w 311"/>
              <a:gd name="T7" fmla="*/ 232 h 296"/>
              <a:gd name="T8" fmla="*/ 308 w 311"/>
              <a:gd name="T9" fmla="*/ 244 h 296"/>
              <a:gd name="T10" fmla="*/ 309 w 311"/>
              <a:gd name="T11" fmla="*/ 255 h 296"/>
              <a:gd name="T12" fmla="*/ 309 w 311"/>
              <a:gd name="T13" fmla="*/ 266 h 296"/>
              <a:gd name="T14" fmla="*/ 307 w 311"/>
              <a:gd name="T15" fmla="*/ 279 h 296"/>
              <a:gd name="T16" fmla="*/ 303 w 311"/>
              <a:gd name="T17" fmla="*/ 290 h 296"/>
              <a:gd name="T18" fmla="*/ 294 w 311"/>
              <a:gd name="T19" fmla="*/ 295 h 296"/>
              <a:gd name="T20" fmla="*/ 282 w 311"/>
              <a:gd name="T21" fmla="*/ 295 h 296"/>
              <a:gd name="T22" fmla="*/ 270 w 311"/>
              <a:gd name="T23" fmla="*/ 296 h 296"/>
              <a:gd name="T24" fmla="*/ 259 w 311"/>
              <a:gd name="T25" fmla="*/ 295 h 296"/>
              <a:gd name="T26" fmla="*/ 248 w 311"/>
              <a:gd name="T27" fmla="*/ 294 h 296"/>
              <a:gd name="T28" fmla="*/ 238 w 311"/>
              <a:gd name="T29" fmla="*/ 291 h 296"/>
              <a:gd name="T30" fmla="*/ 227 w 311"/>
              <a:gd name="T31" fmla="*/ 288 h 296"/>
              <a:gd name="T32" fmla="*/ 217 w 311"/>
              <a:gd name="T33" fmla="*/ 284 h 296"/>
              <a:gd name="T34" fmla="*/ 206 w 311"/>
              <a:gd name="T35" fmla="*/ 279 h 296"/>
              <a:gd name="T36" fmla="*/ 196 w 311"/>
              <a:gd name="T37" fmla="*/ 274 h 296"/>
              <a:gd name="T38" fmla="*/ 186 w 311"/>
              <a:gd name="T39" fmla="*/ 268 h 296"/>
              <a:gd name="T40" fmla="*/ 176 w 311"/>
              <a:gd name="T41" fmla="*/ 262 h 296"/>
              <a:gd name="T42" fmla="*/ 165 w 311"/>
              <a:gd name="T43" fmla="*/ 257 h 296"/>
              <a:gd name="T44" fmla="*/ 155 w 311"/>
              <a:gd name="T45" fmla="*/ 251 h 296"/>
              <a:gd name="T46" fmla="*/ 144 w 311"/>
              <a:gd name="T47" fmla="*/ 246 h 296"/>
              <a:gd name="T48" fmla="*/ 134 w 311"/>
              <a:gd name="T49" fmla="*/ 241 h 296"/>
              <a:gd name="T50" fmla="*/ 123 w 311"/>
              <a:gd name="T51" fmla="*/ 236 h 296"/>
              <a:gd name="T52" fmla="*/ 112 w 311"/>
              <a:gd name="T53" fmla="*/ 232 h 296"/>
              <a:gd name="T54" fmla="*/ 102 w 311"/>
              <a:gd name="T55" fmla="*/ 229 h 296"/>
              <a:gd name="T56" fmla="*/ 91 w 311"/>
              <a:gd name="T57" fmla="*/ 226 h 296"/>
              <a:gd name="T58" fmla="*/ 80 w 311"/>
              <a:gd name="T59" fmla="*/ 222 h 296"/>
              <a:gd name="T60" fmla="*/ 70 w 311"/>
              <a:gd name="T61" fmla="*/ 218 h 296"/>
              <a:gd name="T62" fmla="*/ 61 w 311"/>
              <a:gd name="T63" fmla="*/ 211 h 296"/>
              <a:gd name="T64" fmla="*/ 52 w 311"/>
              <a:gd name="T65" fmla="*/ 204 h 296"/>
              <a:gd name="T66" fmla="*/ 46 w 311"/>
              <a:gd name="T67" fmla="*/ 194 h 296"/>
              <a:gd name="T68" fmla="*/ 40 w 311"/>
              <a:gd name="T69" fmla="*/ 185 h 296"/>
              <a:gd name="T70" fmla="*/ 36 w 311"/>
              <a:gd name="T71" fmla="*/ 175 h 296"/>
              <a:gd name="T72" fmla="*/ 32 w 311"/>
              <a:gd name="T73" fmla="*/ 164 h 296"/>
              <a:gd name="T74" fmla="*/ 30 w 311"/>
              <a:gd name="T75" fmla="*/ 153 h 296"/>
              <a:gd name="T76" fmla="*/ 28 w 311"/>
              <a:gd name="T77" fmla="*/ 142 h 296"/>
              <a:gd name="T78" fmla="*/ 27 w 311"/>
              <a:gd name="T79" fmla="*/ 130 h 296"/>
              <a:gd name="T80" fmla="*/ 26 w 311"/>
              <a:gd name="T81" fmla="*/ 119 h 296"/>
              <a:gd name="T82" fmla="*/ 24 w 311"/>
              <a:gd name="T83" fmla="*/ 106 h 296"/>
              <a:gd name="T84" fmla="*/ 22 w 311"/>
              <a:gd name="T85" fmla="*/ 95 h 296"/>
              <a:gd name="T86" fmla="*/ 20 w 311"/>
              <a:gd name="T87" fmla="*/ 84 h 296"/>
              <a:gd name="T88" fmla="*/ 18 w 311"/>
              <a:gd name="T89" fmla="*/ 72 h 296"/>
              <a:gd name="T90" fmla="*/ 16 w 311"/>
              <a:gd name="T91" fmla="*/ 61 h 296"/>
              <a:gd name="T92" fmla="*/ 14 w 311"/>
              <a:gd name="T93" fmla="*/ 50 h 296"/>
              <a:gd name="T94" fmla="*/ 11 w 311"/>
              <a:gd name="T95" fmla="*/ 39 h 296"/>
              <a:gd name="T96" fmla="*/ 8 w 311"/>
              <a:gd name="T97" fmla="*/ 29 h 296"/>
              <a:gd name="T98" fmla="*/ 5 w 311"/>
              <a:gd name="T99" fmla="*/ 18 h 296"/>
              <a:gd name="T100" fmla="*/ 2 w 311"/>
              <a:gd name="T101" fmla="*/ 7 h 296"/>
              <a:gd name="T102" fmla="*/ 0 w 311"/>
              <a:gd name="T103"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1" h="296">
                <a:moveTo>
                  <a:pt x="311" y="193"/>
                </a:moveTo>
                <a:lnTo>
                  <a:pt x="309" y="196"/>
                </a:lnTo>
                <a:lnTo>
                  <a:pt x="308" y="200"/>
                </a:lnTo>
                <a:lnTo>
                  <a:pt x="306" y="204"/>
                </a:lnTo>
                <a:lnTo>
                  <a:pt x="305" y="207"/>
                </a:lnTo>
                <a:lnTo>
                  <a:pt x="305" y="210"/>
                </a:lnTo>
                <a:lnTo>
                  <a:pt x="304" y="214"/>
                </a:lnTo>
                <a:lnTo>
                  <a:pt x="304" y="217"/>
                </a:lnTo>
                <a:lnTo>
                  <a:pt x="304" y="221"/>
                </a:lnTo>
                <a:lnTo>
                  <a:pt x="305" y="225"/>
                </a:lnTo>
                <a:lnTo>
                  <a:pt x="305" y="228"/>
                </a:lnTo>
                <a:lnTo>
                  <a:pt x="306" y="232"/>
                </a:lnTo>
                <a:lnTo>
                  <a:pt x="306" y="236"/>
                </a:lnTo>
                <a:lnTo>
                  <a:pt x="307" y="240"/>
                </a:lnTo>
                <a:lnTo>
                  <a:pt x="308" y="244"/>
                </a:lnTo>
                <a:lnTo>
                  <a:pt x="308" y="247"/>
                </a:lnTo>
                <a:lnTo>
                  <a:pt x="309" y="251"/>
                </a:lnTo>
                <a:lnTo>
                  <a:pt x="309" y="255"/>
                </a:lnTo>
                <a:lnTo>
                  <a:pt x="309" y="258"/>
                </a:lnTo>
                <a:lnTo>
                  <a:pt x="309" y="262"/>
                </a:lnTo>
                <a:lnTo>
                  <a:pt x="309" y="266"/>
                </a:lnTo>
                <a:lnTo>
                  <a:pt x="309" y="270"/>
                </a:lnTo>
                <a:lnTo>
                  <a:pt x="308" y="275"/>
                </a:lnTo>
                <a:lnTo>
                  <a:pt x="307" y="279"/>
                </a:lnTo>
                <a:lnTo>
                  <a:pt x="306" y="283"/>
                </a:lnTo>
                <a:lnTo>
                  <a:pt x="305" y="287"/>
                </a:lnTo>
                <a:lnTo>
                  <a:pt x="303" y="290"/>
                </a:lnTo>
                <a:lnTo>
                  <a:pt x="301" y="292"/>
                </a:lnTo>
                <a:lnTo>
                  <a:pt x="298" y="294"/>
                </a:lnTo>
                <a:lnTo>
                  <a:pt x="294" y="295"/>
                </a:lnTo>
                <a:lnTo>
                  <a:pt x="290" y="295"/>
                </a:lnTo>
                <a:lnTo>
                  <a:pt x="286" y="295"/>
                </a:lnTo>
                <a:lnTo>
                  <a:pt x="282" y="295"/>
                </a:lnTo>
                <a:lnTo>
                  <a:pt x="278" y="296"/>
                </a:lnTo>
                <a:lnTo>
                  <a:pt x="274" y="296"/>
                </a:lnTo>
                <a:lnTo>
                  <a:pt x="270" y="296"/>
                </a:lnTo>
                <a:lnTo>
                  <a:pt x="266" y="296"/>
                </a:lnTo>
                <a:lnTo>
                  <a:pt x="263" y="296"/>
                </a:lnTo>
                <a:lnTo>
                  <a:pt x="259" y="295"/>
                </a:lnTo>
                <a:lnTo>
                  <a:pt x="255" y="295"/>
                </a:lnTo>
                <a:lnTo>
                  <a:pt x="252" y="294"/>
                </a:lnTo>
                <a:lnTo>
                  <a:pt x="248" y="294"/>
                </a:lnTo>
                <a:lnTo>
                  <a:pt x="244" y="293"/>
                </a:lnTo>
                <a:lnTo>
                  <a:pt x="241" y="292"/>
                </a:lnTo>
                <a:lnTo>
                  <a:pt x="238" y="291"/>
                </a:lnTo>
                <a:lnTo>
                  <a:pt x="234" y="290"/>
                </a:lnTo>
                <a:lnTo>
                  <a:pt x="230" y="289"/>
                </a:lnTo>
                <a:lnTo>
                  <a:pt x="227" y="288"/>
                </a:lnTo>
                <a:lnTo>
                  <a:pt x="224" y="286"/>
                </a:lnTo>
                <a:lnTo>
                  <a:pt x="220" y="285"/>
                </a:lnTo>
                <a:lnTo>
                  <a:pt x="217" y="284"/>
                </a:lnTo>
                <a:lnTo>
                  <a:pt x="213" y="282"/>
                </a:lnTo>
                <a:lnTo>
                  <a:pt x="210" y="281"/>
                </a:lnTo>
                <a:lnTo>
                  <a:pt x="206" y="279"/>
                </a:lnTo>
                <a:lnTo>
                  <a:pt x="203" y="277"/>
                </a:lnTo>
                <a:lnTo>
                  <a:pt x="199" y="275"/>
                </a:lnTo>
                <a:lnTo>
                  <a:pt x="196" y="274"/>
                </a:lnTo>
                <a:lnTo>
                  <a:pt x="193" y="272"/>
                </a:lnTo>
                <a:lnTo>
                  <a:pt x="189" y="270"/>
                </a:lnTo>
                <a:lnTo>
                  <a:pt x="186" y="268"/>
                </a:lnTo>
                <a:lnTo>
                  <a:pt x="182" y="266"/>
                </a:lnTo>
                <a:lnTo>
                  <a:pt x="179" y="264"/>
                </a:lnTo>
                <a:lnTo>
                  <a:pt x="176" y="262"/>
                </a:lnTo>
                <a:lnTo>
                  <a:pt x="172" y="261"/>
                </a:lnTo>
                <a:lnTo>
                  <a:pt x="168" y="259"/>
                </a:lnTo>
                <a:lnTo>
                  <a:pt x="165" y="257"/>
                </a:lnTo>
                <a:lnTo>
                  <a:pt x="162" y="255"/>
                </a:lnTo>
                <a:lnTo>
                  <a:pt x="158" y="253"/>
                </a:lnTo>
                <a:lnTo>
                  <a:pt x="155" y="251"/>
                </a:lnTo>
                <a:lnTo>
                  <a:pt x="151" y="250"/>
                </a:lnTo>
                <a:lnTo>
                  <a:pt x="148" y="248"/>
                </a:lnTo>
                <a:lnTo>
                  <a:pt x="144" y="246"/>
                </a:lnTo>
                <a:lnTo>
                  <a:pt x="141" y="244"/>
                </a:lnTo>
                <a:lnTo>
                  <a:pt x="137" y="242"/>
                </a:lnTo>
                <a:lnTo>
                  <a:pt x="134" y="241"/>
                </a:lnTo>
                <a:lnTo>
                  <a:pt x="130" y="239"/>
                </a:lnTo>
                <a:lnTo>
                  <a:pt x="127" y="238"/>
                </a:lnTo>
                <a:lnTo>
                  <a:pt x="123" y="236"/>
                </a:lnTo>
                <a:lnTo>
                  <a:pt x="119" y="235"/>
                </a:lnTo>
                <a:lnTo>
                  <a:pt x="116" y="233"/>
                </a:lnTo>
                <a:lnTo>
                  <a:pt x="112" y="232"/>
                </a:lnTo>
                <a:lnTo>
                  <a:pt x="110" y="231"/>
                </a:lnTo>
                <a:lnTo>
                  <a:pt x="106" y="230"/>
                </a:lnTo>
                <a:lnTo>
                  <a:pt x="102" y="229"/>
                </a:lnTo>
                <a:lnTo>
                  <a:pt x="99" y="228"/>
                </a:lnTo>
                <a:lnTo>
                  <a:pt x="95" y="227"/>
                </a:lnTo>
                <a:lnTo>
                  <a:pt x="91" y="226"/>
                </a:lnTo>
                <a:lnTo>
                  <a:pt x="88" y="225"/>
                </a:lnTo>
                <a:lnTo>
                  <a:pt x="84" y="224"/>
                </a:lnTo>
                <a:lnTo>
                  <a:pt x="80" y="222"/>
                </a:lnTo>
                <a:lnTo>
                  <a:pt x="77" y="221"/>
                </a:lnTo>
                <a:lnTo>
                  <a:pt x="74" y="219"/>
                </a:lnTo>
                <a:lnTo>
                  <a:pt x="70" y="218"/>
                </a:lnTo>
                <a:lnTo>
                  <a:pt x="67" y="216"/>
                </a:lnTo>
                <a:lnTo>
                  <a:pt x="64" y="214"/>
                </a:lnTo>
                <a:lnTo>
                  <a:pt x="61" y="211"/>
                </a:lnTo>
                <a:lnTo>
                  <a:pt x="58" y="209"/>
                </a:lnTo>
                <a:lnTo>
                  <a:pt x="55" y="207"/>
                </a:lnTo>
                <a:lnTo>
                  <a:pt x="52" y="204"/>
                </a:lnTo>
                <a:lnTo>
                  <a:pt x="50" y="200"/>
                </a:lnTo>
                <a:lnTo>
                  <a:pt x="48" y="197"/>
                </a:lnTo>
                <a:lnTo>
                  <a:pt x="46" y="194"/>
                </a:lnTo>
                <a:lnTo>
                  <a:pt x="43" y="191"/>
                </a:lnTo>
                <a:lnTo>
                  <a:pt x="42" y="188"/>
                </a:lnTo>
                <a:lnTo>
                  <a:pt x="40" y="185"/>
                </a:lnTo>
                <a:lnTo>
                  <a:pt x="39" y="182"/>
                </a:lnTo>
                <a:lnTo>
                  <a:pt x="37" y="178"/>
                </a:lnTo>
                <a:lnTo>
                  <a:pt x="36" y="175"/>
                </a:lnTo>
                <a:lnTo>
                  <a:pt x="35" y="171"/>
                </a:lnTo>
                <a:lnTo>
                  <a:pt x="34" y="168"/>
                </a:lnTo>
                <a:lnTo>
                  <a:pt x="32" y="164"/>
                </a:lnTo>
                <a:lnTo>
                  <a:pt x="32" y="160"/>
                </a:lnTo>
                <a:lnTo>
                  <a:pt x="31" y="157"/>
                </a:lnTo>
                <a:lnTo>
                  <a:pt x="30" y="153"/>
                </a:lnTo>
                <a:lnTo>
                  <a:pt x="29" y="149"/>
                </a:lnTo>
                <a:lnTo>
                  <a:pt x="29" y="145"/>
                </a:lnTo>
                <a:lnTo>
                  <a:pt x="28" y="142"/>
                </a:lnTo>
                <a:lnTo>
                  <a:pt x="28" y="138"/>
                </a:lnTo>
                <a:lnTo>
                  <a:pt x="27" y="134"/>
                </a:lnTo>
                <a:lnTo>
                  <a:pt x="27" y="130"/>
                </a:lnTo>
                <a:lnTo>
                  <a:pt x="26" y="126"/>
                </a:lnTo>
                <a:lnTo>
                  <a:pt x="26" y="123"/>
                </a:lnTo>
                <a:lnTo>
                  <a:pt x="26" y="119"/>
                </a:lnTo>
                <a:lnTo>
                  <a:pt x="25" y="114"/>
                </a:lnTo>
                <a:lnTo>
                  <a:pt x="24" y="110"/>
                </a:lnTo>
                <a:lnTo>
                  <a:pt x="24" y="106"/>
                </a:lnTo>
                <a:lnTo>
                  <a:pt x="23" y="103"/>
                </a:lnTo>
                <a:lnTo>
                  <a:pt x="23" y="99"/>
                </a:lnTo>
                <a:lnTo>
                  <a:pt x="22" y="95"/>
                </a:lnTo>
                <a:lnTo>
                  <a:pt x="22" y="91"/>
                </a:lnTo>
                <a:lnTo>
                  <a:pt x="21" y="87"/>
                </a:lnTo>
                <a:lnTo>
                  <a:pt x="20" y="84"/>
                </a:lnTo>
                <a:lnTo>
                  <a:pt x="20" y="80"/>
                </a:lnTo>
                <a:lnTo>
                  <a:pt x="19" y="76"/>
                </a:lnTo>
                <a:lnTo>
                  <a:pt x="18" y="72"/>
                </a:lnTo>
                <a:lnTo>
                  <a:pt x="18" y="69"/>
                </a:lnTo>
                <a:lnTo>
                  <a:pt x="17" y="65"/>
                </a:lnTo>
                <a:lnTo>
                  <a:pt x="16" y="61"/>
                </a:lnTo>
                <a:lnTo>
                  <a:pt x="15" y="58"/>
                </a:lnTo>
                <a:lnTo>
                  <a:pt x="15" y="54"/>
                </a:lnTo>
                <a:lnTo>
                  <a:pt x="14" y="50"/>
                </a:lnTo>
                <a:lnTo>
                  <a:pt x="13" y="47"/>
                </a:lnTo>
                <a:lnTo>
                  <a:pt x="12" y="43"/>
                </a:lnTo>
                <a:lnTo>
                  <a:pt x="11" y="39"/>
                </a:lnTo>
                <a:lnTo>
                  <a:pt x="10" y="36"/>
                </a:lnTo>
                <a:lnTo>
                  <a:pt x="9" y="32"/>
                </a:lnTo>
                <a:lnTo>
                  <a:pt x="8" y="29"/>
                </a:lnTo>
                <a:lnTo>
                  <a:pt x="7" y="25"/>
                </a:lnTo>
                <a:lnTo>
                  <a:pt x="6" y="21"/>
                </a:lnTo>
                <a:lnTo>
                  <a:pt x="5" y="18"/>
                </a:lnTo>
                <a:lnTo>
                  <a:pt x="4" y="14"/>
                </a:lnTo>
                <a:lnTo>
                  <a:pt x="3" y="10"/>
                </a:lnTo>
                <a:lnTo>
                  <a:pt x="2" y="7"/>
                </a:lnTo>
                <a:lnTo>
                  <a:pt x="1" y="3"/>
                </a:lnTo>
                <a:lnTo>
                  <a:pt x="0" y="0"/>
                </a:lnTo>
                <a:lnTo>
                  <a:pt x="0" y="0"/>
                </a:lnTo>
              </a:path>
            </a:pathLst>
          </a:custGeom>
          <a:noFill/>
          <a:ln w="0">
            <a:solidFill>
              <a:srgbClr val="0000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70" name="Freeform 50"/>
          <p:cNvSpPr>
            <a:spLocks/>
          </p:cNvSpPr>
          <p:nvPr/>
        </p:nvSpPr>
        <p:spPr bwMode="auto">
          <a:xfrm>
            <a:off x="4387088" y="1124435"/>
            <a:ext cx="3566671" cy="2258507"/>
          </a:xfrm>
          <a:custGeom>
            <a:avLst/>
            <a:gdLst>
              <a:gd name="T0" fmla="*/ 328 w 328"/>
              <a:gd name="T1" fmla="*/ 0 h 208"/>
              <a:gd name="T2" fmla="*/ 157 w 328"/>
              <a:gd name="T3" fmla="*/ 44 h 208"/>
              <a:gd name="T4" fmla="*/ 92 w 328"/>
              <a:gd name="T5" fmla="*/ 68 h 208"/>
              <a:gd name="T6" fmla="*/ 74 w 328"/>
              <a:gd name="T7" fmla="*/ 71 h 208"/>
              <a:gd name="T8" fmla="*/ 0 w 328"/>
              <a:gd name="T9" fmla="*/ 208 h 208"/>
            </a:gdLst>
            <a:ahLst/>
            <a:cxnLst>
              <a:cxn ang="0">
                <a:pos x="T0" y="T1"/>
              </a:cxn>
              <a:cxn ang="0">
                <a:pos x="T2" y="T3"/>
              </a:cxn>
              <a:cxn ang="0">
                <a:pos x="T4" y="T5"/>
              </a:cxn>
              <a:cxn ang="0">
                <a:pos x="T6" y="T7"/>
              </a:cxn>
              <a:cxn ang="0">
                <a:pos x="T8" y="T9"/>
              </a:cxn>
            </a:cxnLst>
            <a:rect l="0" t="0" r="r" b="b"/>
            <a:pathLst>
              <a:path w="328" h="208">
                <a:moveTo>
                  <a:pt x="328" y="0"/>
                </a:moveTo>
                <a:lnTo>
                  <a:pt x="157" y="44"/>
                </a:lnTo>
                <a:lnTo>
                  <a:pt x="92" y="68"/>
                </a:lnTo>
                <a:lnTo>
                  <a:pt x="74" y="71"/>
                </a:lnTo>
                <a:lnTo>
                  <a:pt x="0" y="208"/>
                </a:lnTo>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71" name="Freeform 51"/>
          <p:cNvSpPr>
            <a:spLocks/>
          </p:cNvSpPr>
          <p:nvPr/>
        </p:nvSpPr>
        <p:spPr bwMode="auto">
          <a:xfrm>
            <a:off x="8073032" y="4012015"/>
            <a:ext cx="369364" cy="521342"/>
          </a:xfrm>
          <a:custGeom>
            <a:avLst/>
            <a:gdLst>
              <a:gd name="T0" fmla="*/ 0 w 192"/>
              <a:gd name="T1" fmla="*/ 57 h 271"/>
              <a:gd name="T2" fmla="*/ 0 w 192"/>
              <a:gd name="T3" fmla="*/ 74 h 271"/>
              <a:gd name="T4" fmla="*/ 11 w 192"/>
              <a:gd name="T5" fmla="*/ 102 h 271"/>
              <a:gd name="T6" fmla="*/ 34 w 192"/>
              <a:gd name="T7" fmla="*/ 124 h 271"/>
              <a:gd name="T8" fmla="*/ 56 w 192"/>
              <a:gd name="T9" fmla="*/ 141 h 271"/>
              <a:gd name="T10" fmla="*/ 90 w 192"/>
              <a:gd name="T11" fmla="*/ 169 h 271"/>
              <a:gd name="T12" fmla="*/ 113 w 192"/>
              <a:gd name="T13" fmla="*/ 203 h 271"/>
              <a:gd name="T14" fmla="*/ 118 w 192"/>
              <a:gd name="T15" fmla="*/ 226 h 271"/>
              <a:gd name="T16" fmla="*/ 130 w 192"/>
              <a:gd name="T17" fmla="*/ 248 h 271"/>
              <a:gd name="T18" fmla="*/ 158 w 192"/>
              <a:gd name="T19" fmla="*/ 265 h 271"/>
              <a:gd name="T20" fmla="*/ 169 w 192"/>
              <a:gd name="T21" fmla="*/ 271 h 271"/>
              <a:gd name="T22" fmla="*/ 175 w 192"/>
              <a:gd name="T23" fmla="*/ 265 h 271"/>
              <a:gd name="T24" fmla="*/ 186 w 192"/>
              <a:gd name="T25" fmla="*/ 220 h 271"/>
              <a:gd name="T26" fmla="*/ 192 w 192"/>
              <a:gd name="T27" fmla="*/ 169 h 271"/>
              <a:gd name="T28" fmla="*/ 192 w 192"/>
              <a:gd name="T29" fmla="*/ 113 h 271"/>
              <a:gd name="T30" fmla="*/ 175 w 192"/>
              <a:gd name="T31" fmla="*/ 68 h 271"/>
              <a:gd name="T32" fmla="*/ 164 w 192"/>
              <a:gd name="T33" fmla="*/ 40 h 271"/>
              <a:gd name="T34" fmla="*/ 152 w 192"/>
              <a:gd name="T35" fmla="*/ 17 h 271"/>
              <a:gd name="T36" fmla="*/ 135 w 192"/>
              <a:gd name="T37" fmla="*/ 0 h 271"/>
              <a:gd name="T38" fmla="*/ 124 w 192"/>
              <a:gd name="T39" fmla="*/ 6 h 271"/>
              <a:gd name="T40" fmla="*/ 118 w 192"/>
              <a:gd name="T41" fmla="*/ 28 h 271"/>
              <a:gd name="T42" fmla="*/ 113 w 192"/>
              <a:gd name="T43" fmla="*/ 62 h 271"/>
              <a:gd name="T44" fmla="*/ 107 w 192"/>
              <a:gd name="T45" fmla="*/ 74 h 271"/>
              <a:gd name="T46" fmla="*/ 96 w 192"/>
              <a:gd name="T47" fmla="*/ 85 h 271"/>
              <a:gd name="T48" fmla="*/ 73 w 192"/>
              <a:gd name="T49" fmla="*/ 85 h 271"/>
              <a:gd name="T50" fmla="*/ 51 w 192"/>
              <a:gd name="T51" fmla="*/ 74 h 271"/>
              <a:gd name="T52" fmla="*/ 34 w 192"/>
              <a:gd name="T53" fmla="*/ 62 h 271"/>
              <a:gd name="T54" fmla="*/ 17 w 192"/>
              <a:gd name="T55" fmla="*/ 57 h 271"/>
              <a:gd name="T56" fmla="*/ 0 w 192"/>
              <a:gd name="T57" fmla="*/ 5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271">
                <a:moveTo>
                  <a:pt x="0" y="57"/>
                </a:moveTo>
                <a:lnTo>
                  <a:pt x="0" y="74"/>
                </a:lnTo>
                <a:lnTo>
                  <a:pt x="11" y="102"/>
                </a:lnTo>
                <a:lnTo>
                  <a:pt x="34" y="124"/>
                </a:lnTo>
                <a:lnTo>
                  <a:pt x="56" y="141"/>
                </a:lnTo>
                <a:lnTo>
                  <a:pt x="90" y="169"/>
                </a:lnTo>
                <a:lnTo>
                  <a:pt x="113" y="203"/>
                </a:lnTo>
                <a:lnTo>
                  <a:pt x="118" y="226"/>
                </a:lnTo>
                <a:lnTo>
                  <a:pt x="130" y="248"/>
                </a:lnTo>
                <a:lnTo>
                  <a:pt x="158" y="265"/>
                </a:lnTo>
                <a:lnTo>
                  <a:pt x="169" y="271"/>
                </a:lnTo>
                <a:lnTo>
                  <a:pt x="175" y="265"/>
                </a:lnTo>
                <a:lnTo>
                  <a:pt x="186" y="220"/>
                </a:lnTo>
                <a:lnTo>
                  <a:pt x="192" y="169"/>
                </a:lnTo>
                <a:lnTo>
                  <a:pt x="192" y="113"/>
                </a:lnTo>
                <a:lnTo>
                  <a:pt x="175" y="68"/>
                </a:lnTo>
                <a:lnTo>
                  <a:pt x="164" y="40"/>
                </a:lnTo>
                <a:lnTo>
                  <a:pt x="152" y="17"/>
                </a:lnTo>
                <a:lnTo>
                  <a:pt x="135" y="0"/>
                </a:lnTo>
                <a:lnTo>
                  <a:pt x="124" y="6"/>
                </a:lnTo>
                <a:lnTo>
                  <a:pt x="118" y="28"/>
                </a:lnTo>
                <a:lnTo>
                  <a:pt x="113" y="62"/>
                </a:lnTo>
                <a:lnTo>
                  <a:pt x="107" y="74"/>
                </a:lnTo>
                <a:lnTo>
                  <a:pt x="96" y="85"/>
                </a:lnTo>
                <a:lnTo>
                  <a:pt x="73" y="85"/>
                </a:lnTo>
                <a:lnTo>
                  <a:pt x="51" y="74"/>
                </a:lnTo>
                <a:lnTo>
                  <a:pt x="34" y="62"/>
                </a:lnTo>
                <a:lnTo>
                  <a:pt x="17" y="57"/>
                </a:lnTo>
                <a:lnTo>
                  <a:pt x="0" y="57"/>
                </a:lnTo>
                <a:close/>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72" name="Freeform 52"/>
          <p:cNvSpPr>
            <a:spLocks/>
          </p:cNvSpPr>
          <p:nvPr/>
        </p:nvSpPr>
        <p:spPr bwMode="auto">
          <a:xfrm>
            <a:off x="7930673" y="3490673"/>
            <a:ext cx="402068" cy="684862"/>
          </a:xfrm>
          <a:custGeom>
            <a:avLst/>
            <a:gdLst>
              <a:gd name="T0" fmla="*/ 209 w 209"/>
              <a:gd name="T1" fmla="*/ 271 h 356"/>
              <a:gd name="T2" fmla="*/ 187 w 209"/>
              <a:gd name="T3" fmla="*/ 220 h 356"/>
              <a:gd name="T4" fmla="*/ 153 w 209"/>
              <a:gd name="T5" fmla="*/ 153 h 356"/>
              <a:gd name="T6" fmla="*/ 125 w 209"/>
              <a:gd name="T7" fmla="*/ 108 h 356"/>
              <a:gd name="T8" fmla="*/ 96 w 209"/>
              <a:gd name="T9" fmla="*/ 68 h 356"/>
              <a:gd name="T10" fmla="*/ 57 w 209"/>
              <a:gd name="T11" fmla="*/ 29 h 356"/>
              <a:gd name="T12" fmla="*/ 29 w 209"/>
              <a:gd name="T13" fmla="*/ 0 h 356"/>
              <a:gd name="T14" fmla="*/ 12 w 209"/>
              <a:gd name="T15" fmla="*/ 0 h 356"/>
              <a:gd name="T16" fmla="*/ 0 w 209"/>
              <a:gd name="T17" fmla="*/ 12 h 356"/>
              <a:gd name="T18" fmla="*/ 0 w 209"/>
              <a:gd name="T19" fmla="*/ 62 h 356"/>
              <a:gd name="T20" fmla="*/ 12 w 209"/>
              <a:gd name="T21" fmla="*/ 130 h 356"/>
              <a:gd name="T22" fmla="*/ 23 w 209"/>
              <a:gd name="T23" fmla="*/ 187 h 356"/>
              <a:gd name="T24" fmla="*/ 40 w 209"/>
              <a:gd name="T25" fmla="*/ 237 h 356"/>
              <a:gd name="T26" fmla="*/ 68 w 209"/>
              <a:gd name="T27" fmla="*/ 305 h 356"/>
              <a:gd name="T28" fmla="*/ 74 w 209"/>
              <a:gd name="T29" fmla="*/ 328 h 356"/>
              <a:gd name="T30" fmla="*/ 91 w 209"/>
              <a:gd name="T31" fmla="*/ 328 h 356"/>
              <a:gd name="T32" fmla="*/ 108 w 209"/>
              <a:gd name="T33" fmla="*/ 333 h 356"/>
              <a:gd name="T34" fmla="*/ 125 w 209"/>
              <a:gd name="T35" fmla="*/ 345 h 356"/>
              <a:gd name="T36" fmla="*/ 147 w 209"/>
              <a:gd name="T37" fmla="*/ 356 h 356"/>
              <a:gd name="T38" fmla="*/ 170 w 209"/>
              <a:gd name="T39" fmla="*/ 356 h 356"/>
              <a:gd name="T40" fmla="*/ 181 w 209"/>
              <a:gd name="T41" fmla="*/ 345 h 356"/>
              <a:gd name="T42" fmla="*/ 187 w 209"/>
              <a:gd name="T43" fmla="*/ 333 h 356"/>
              <a:gd name="T44" fmla="*/ 192 w 209"/>
              <a:gd name="T45" fmla="*/ 299 h 356"/>
              <a:gd name="T46" fmla="*/ 198 w 209"/>
              <a:gd name="T47" fmla="*/ 277 h 356"/>
              <a:gd name="T48" fmla="*/ 209 w 209"/>
              <a:gd name="T49" fmla="*/ 271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9" h="356">
                <a:moveTo>
                  <a:pt x="209" y="271"/>
                </a:moveTo>
                <a:lnTo>
                  <a:pt x="187" y="220"/>
                </a:lnTo>
                <a:lnTo>
                  <a:pt x="153" y="153"/>
                </a:lnTo>
                <a:lnTo>
                  <a:pt x="125" y="108"/>
                </a:lnTo>
                <a:lnTo>
                  <a:pt x="96" y="68"/>
                </a:lnTo>
                <a:lnTo>
                  <a:pt x="57" y="29"/>
                </a:lnTo>
                <a:lnTo>
                  <a:pt x="29" y="0"/>
                </a:lnTo>
                <a:lnTo>
                  <a:pt x="12" y="0"/>
                </a:lnTo>
                <a:lnTo>
                  <a:pt x="0" y="12"/>
                </a:lnTo>
                <a:lnTo>
                  <a:pt x="0" y="62"/>
                </a:lnTo>
                <a:lnTo>
                  <a:pt x="12" y="130"/>
                </a:lnTo>
                <a:lnTo>
                  <a:pt x="23" y="187"/>
                </a:lnTo>
                <a:lnTo>
                  <a:pt x="40" y="237"/>
                </a:lnTo>
                <a:lnTo>
                  <a:pt x="68" y="305"/>
                </a:lnTo>
                <a:lnTo>
                  <a:pt x="74" y="328"/>
                </a:lnTo>
                <a:lnTo>
                  <a:pt x="91" y="328"/>
                </a:lnTo>
                <a:lnTo>
                  <a:pt x="108" y="333"/>
                </a:lnTo>
                <a:lnTo>
                  <a:pt x="125" y="345"/>
                </a:lnTo>
                <a:lnTo>
                  <a:pt x="147" y="356"/>
                </a:lnTo>
                <a:lnTo>
                  <a:pt x="170" y="356"/>
                </a:lnTo>
                <a:lnTo>
                  <a:pt x="181" y="345"/>
                </a:lnTo>
                <a:lnTo>
                  <a:pt x="187" y="333"/>
                </a:lnTo>
                <a:lnTo>
                  <a:pt x="192" y="299"/>
                </a:lnTo>
                <a:lnTo>
                  <a:pt x="198" y="277"/>
                </a:lnTo>
                <a:lnTo>
                  <a:pt x="209" y="271"/>
                </a:lnTo>
                <a:close/>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73" name="Freeform 53"/>
          <p:cNvSpPr>
            <a:spLocks/>
          </p:cNvSpPr>
          <p:nvPr/>
        </p:nvSpPr>
        <p:spPr bwMode="auto">
          <a:xfrm>
            <a:off x="7953759" y="4479491"/>
            <a:ext cx="369364" cy="402068"/>
          </a:xfrm>
          <a:custGeom>
            <a:avLst/>
            <a:gdLst>
              <a:gd name="T0" fmla="*/ 101 w 192"/>
              <a:gd name="T1" fmla="*/ 209 h 209"/>
              <a:gd name="T2" fmla="*/ 124 w 192"/>
              <a:gd name="T3" fmla="*/ 186 h 209"/>
              <a:gd name="T4" fmla="*/ 141 w 192"/>
              <a:gd name="T5" fmla="*/ 169 h 209"/>
              <a:gd name="T6" fmla="*/ 147 w 192"/>
              <a:gd name="T7" fmla="*/ 158 h 209"/>
              <a:gd name="T8" fmla="*/ 169 w 192"/>
              <a:gd name="T9" fmla="*/ 107 h 209"/>
              <a:gd name="T10" fmla="*/ 192 w 192"/>
              <a:gd name="T11" fmla="*/ 39 h 209"/>
              <a:gd name="T12" fmla="*/ 192 w 192"/>
              <a:gd name="T13" fmla="*/ 17 h 209"/>
              <a:gd name="T14" fmla="*/ 180 w 192"/>
              <a:gd name="T15" fmla="*/ 5 h 209"/>
              <a:gd name="T16" fmla="*/ 169 w 192"/>
              <a:gd name="T17" fmla="*/ 0 h 209"/>
              <a:gd name="T18" fmla="*/ 158 w 192"/>
              <a:gd name="T19" fmla="*/ 5 h 209"/>
              <a:gd name="T20" fmla="*/ 141 w 192"/>
              <a:gd name="T21" fmla="*/ 28 h 209"/>
              <a:gd name="T22" fmla="*/ 130 w 192"/>
              <a:gd name="T23" fmla="*/ 45 h 209"/>
              <a:gd name="T24" fmla="*/ 107 w 192"/>
              <a:gd name="T25" fmla="*/ 62 h 209"/>
              <a:gd name="T26" fmla="*/ 84 w 192"/>
              <a:gd name="T27" fmla="*/ 73 h 209"/>
              <a:gd name="T28" fmla="*/ 51 w 192"/>
              <a:gd name="T29" fmla="*/ 90 h 209"/>
              <a:gd name="T30" fmla="*/ 28 w 192"/>
              <a:gd name="T31" fmla="*/ 90 h 209"/>
              <a:gd name="T32" fmla="*/ 17 w 192"/>
              <a:gd name="T33" fmla="*/ 107 h 209"/>
              <a:gd name="T34" fmla="*/ 0 w 192"/>
              <a:gd name="T35" fmla="*/ 130 h 209"/>
              <a:gd name="T36" fmla="*/ 5 w 192"/>
              <a:gd name="T37" fmla="*/ 135 h 209"/>
              <a:gd name="T38" fmla="*/ 22 w 192"/>
              <a:gd name="T39" fmla="*/ 141 h 209"/>
              <a:gd name="T40" fmla="*/ 62 w 192"/>
              <a:gd name="T41" fmla="*/ 135 h 209"/>
              <a:gd name="T42" fmla="*/ 79 w 192"/>
              <a:gd name="T43" fmla="*/ 130 h 209"/>
              <a:gd name="T44" fmla="*/ 90 w 192"/>
              <a:gd name="T45" fmla="*/ 135 h 209"/>
              <a:gd name="T46" fmla="*/ 96 w 192"/>
              <a:gd name="T47" fmla="*/ 147 h 209"/>
              <a:gd name="T48" fmla="*/ 96 w 192"/>
              <a:gd name="T49" fmla="*/ 180 h 209"/>
              <a:gd name="T50" fmla="*/ 96 w 192"/>
              <a:gd name="T51" fmla="*/ 197 h 209"/>
              <a:gd name="T52" fmla="*/ 101 w 192"/>
              <a:gd name="T53"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2" h="209">
                <a:moveTo>
                  <a:pt x="101" y="209"/>
                </a:moveTo>
                <a:lnTo>
                  <a:pt x="124" y="186"/>
                </a:lnTo>
                <a:lnTo>
                  <a:pt x="141" y="169"/>
                </a:lnTo>
                <a:lnTo>
                  <a:pt x="147" y="158"/>
                </a:lnTo>
                <a:lnTo>
                  <a:pt x="169" y="107"/>
                </a:lnTo>
                <a:lnTo>
                  <a:pt x="192" y="39"/>
                </a:lnTo>
                <a:lnTo>
                  <a:pt x="192" y="17"/>
                </a:lnTo>
                <a:lnTo>
                  <a:pt x="180" y="5"/>
                </a:lnTo>
                <a:lnTo>
                  <a:pt x="169" y="0"/>
                </a:lnTo>
                <a:lnTo>
                  <a:pt x="158" y="5"/>
                </a:lnTo>
                <a:lnTo>
                  <a:pt x="141" y="28"/>
                </a:lnTo>
                <a:lnTo>
                  <a:pt x="130" y="45"/>
                </a:lnTo>
                <a:lnTo>
                  <a:pt x="107" y="62"/>
                </a:lnTo>
                <a:lnTo>
                  <a:pt x="84" y="73"/>
                </a:lnTo>
                <a:lnTo>
                  <a:pt x="51" y="90"/>
                </a:lnTo>
                <a:lnTo>
                  <a:pt x="28" y="90"/>
                </a:lnTo>
                <a:lnTo>
                  <a:pt x="17" y="107"/>
                </a:lnTo>
                <a:lnTo>
                  <a:pt x="0" y="130"/>
                </a:lnTo>
                <a:lnTo>
                  <a:pt x="5" y="135"/>
                </a:lnTo>
                <a:lnTo>
                  <a:pt x="22" y="141"/>
                </a:lnTo>
                <a:lnTo>
                  <a:pt x="62" y="135"/>
                </a:lnTo>
                <a:lnTo>
                  <a:pt x="79" y="130"/>
                </a:lnTo>
                <a:lnTo>
                  <a:pt x="90" y="135"/>
                </a:lnTo>
                <a:lnTo>
                  <a:pt x="96" y="147"/>
                </a:lnTo>
                <a:lnTo>
                  <a:pt x="96" y="180"/>
                </a:lnTo>
                <a:lnTo>
                  <a:pt x="96" y="197"/>
                </a:lnTo>
                <a:lnTo>
                  <a:pt x="101" y="209"/>
                </a:lnTo>
                <a:close/>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74" name="Freeform 54"/>
          <p:cNvSpPr>
            <a:spLocks/>
          </p:cNvSpPr>
          <p:nvPr/>
        </p:nvSpPr>
        <p:spPr bwMode="auto">
          <a:xfrm>
            <a:off x="7626718" y="4729582"/>
            <a:ext cx="521342" cy="530961"/>
          </a:xfrm>
          <a:custGeom>
            <a:avLst/>
            <a:gdLst>
              <a:gd name="T0" fmla="*/ 170 w 271"/>
              <a:gd name="T1" fmla="*/ 0 h 276"/>
              <a:gd name="T2" fmla="*/ 124 w 271"/>
              <a:gd name="T3" fmla="*/ 50 h 276"/>
              <a:gd name="T4" fmla="*/ 102 w 271"/>
              <a:gd name="T5" fmla="*/ 79 h 276"/>
              <a:gd name="T6" fmla="*/ 40 w 271"/>
              <a:gd name="T7" fmla="*/ 152 h 276"/>
              <a:gd name="T8" fmla="*/ 17 w 271"/>
              <a:gd name="T9" fmla="*/ 208 h 276"/>
              <a:gd name="T10" fmla="*/ 0 w 271"/>
              <a:gd name="T11" fmla="*/ 237 h 276"/>
              <a:gd name="T12" fmla="*/ 0 w 271"/>
              <a:gd name="T13" fmla="*/ 253 h 276"/>
              <a:gd name="T14" fmla="*/ 11 w 271"/>
              <a:gd name="T15" fmla="*/ 265 h 276"/>
              <a:gd name="T16" fmla="*/ 17 w 271"/>
              <a:gd name="T17" fmla="*/ 270 h 276"/>
              <a:gd name="T18" fmla="*/ 34 w 271"/>
              <a:gd name="T19" fmla="*/ 276 h 276"/>
              <a:gd name="T20" fmla="*/ 57 w 271"/>
              <a:gd name="T21" fmla="*/ 265 h 276"/>
              <a:gd name="T22" fmla="*/ 102 w 271"/>
              <a:gd name="T23" fmla="*/ 242 h 276"/>
              <a:gd name="T24" fmla="*/ 124 w 271"/>
              <a:gd name="T25" fmla="*/ 225 h 276"/>
              <a:gd name="T26" fmla="*/ 153 w 271"/>
              <a:gd name="T27" fmla="*/ 197 h 276"/>
              <a:gd name="T28" fmla="*/ 187 w 271"/>
              <a:gd name="T29" fmla="*/ 163 h 276"/>
              <a:gd name="T30" fmla="*/ 271 w 271"/>
              <a:gd name="T31" fmla="*/ 79 h 276"/>
              <a:gd name="T32" fmla="*/ 266 w 271"/>
              <a:gd name="T33" fmla="*/ 67 h 276"/>
              <a:gd name="T34" fmla="*/ 266 w 271"/>
              <a:gd name="T35" fmla="*/ 50 h 276"/>
              <a:gd name="T36" fmla="*/ 266 w 271"/>
              <a:gd name="T37" fmla="*/ 17 h 276"/>
              <a:gd name="T38" fmla="*/ 260 w 271"/>
              <a:gd name="T39" fmla="*/ 5 h 276"/>
              <a:gd name="T40" fmla="*/ 249 w 271"/>
              <a:gd name="T41" fmla="*/ 0 h 276"/>
              <a:gd name="T42" fmla="*/ 232 w 271"/>
              <a:gd name="T43" fmla="*/ 5 h 276"/>
              <a:gd name="T44" fmla="*/ 192 w 271"/>
              <a:gd name="T45" fmla="*/ 11 h 276"/>
              <a:gd name="T46" fmla="*/ 175 w 271"/>
              <a:gd name="T47" fmla="*/ 5 h 276"/>
              <a:gd name="T48" fmla="*/ 170 w 271"/>
              <a:gd name="T49"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1" h="276">
                <a:moveTo>
                  <a:pt x="170" y="0"/>
                </a:moveTo>
                <a:lnTo>
                  <a:pt x="124" y="50"/>
                </a:lnTo>
                <a:lnTo>
                  <a:pt x="102" y="79"/>
                </a:lnTo>
                <a:lnTo>
                  <a:pt x="40" y="152"/>
                </a:lnTo>
                <a:lnTo>
                  <a:pt x="17" y="208"/>
                </a:lnTo>
                <a:lnTo>
                  <a:pt x="0" y="237"/>
                </a:lnTo>
                <a:lnTo>
                  <a:pt x="0" y="253"/>
                </a:lnTo>
                <a:lnTo>
                  <a:pt x="11" y="265"/>
                </a:lnTo>
                <a:lnTo>
                  <a:pt x="17" y="270"/>
                </a:lnTo>
                <a:lnTo>
                  <a:pt x="34" y="276"/>
                </a:lnTo>
                <a:lnTo>
                  <a:pt x="57" y="265"/>
                </a:lnTo>
                <a:lnTo>
                  <a:pt x="102" y="242"/>
                </a:lnTo>
                <a:lnTo>
                  <a:pt x="124" y="225"/>
                </a:lnTo>
                <a:lnTo>
                  <a:pt x="153" y="197"/>
                </a:lnTo>
                <a:lnTo>
                  <a:pt x="187" y="163"/>
                </a:lnTo>
                <a:lnTo>
                  <a:pt x="271" y="79"/>
                </a:lnTo>
                <a:lnTo>
                  <a:pt x="266" y="67"/>
                </a:lnTo>
                <a:lnTo>
                  <a:pt x="266" y="50"/>
                </a:lnTo>
                <a:lnTo>
                  <a:pt x="266" y="17"/>
                </a:lnTo>
                <a:lnTo>
                  <a:pt x="260" y="5"/>
                </a:lnTo>
                <a:lnTo>
                  <a:pt x="249" y="0"/>
                </a:lnTo>
                <a:lnTo>
                  <a:pt x="232" y="5"/>
                </a:lnTo>
                <a:lnTo>
                  <a:pt x="192" y="11"/>
                </a:lnTo>
                <a:lnTo>
                  <a:pt x="175" y="5"/>
                </a:lnTo>
                <a:lnTo>
                  <a:pt x="170" y="0"/>
                </a:lnTo>
                <a:close/>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75" name="Freeform 55"/>
          <p:cNvSpPr>
            <a:spLocks/>
          </p:cNvSpPr>
          <p:nvPr/>
        </p:nvSpPr>
        <p:spPr bwMode="auto">
          <a:xfrm>
            <a:off x="6691765" y="4056262"/>
            <a:ext cx="467476" cy="336660"/>
          </a:xfrm>
          <a:custGeom>
            <a:avLst/>
            <a:gdLst>
              <a:gd name="T0" fmla="*/ 40 w 243"/>
              <a:gd name="T1" fmla="*/ 5 h 175"/>
              <a:gd name="T2" fmla="*/ 17 w 243"/>
              <a:gd name="T3" fmla="*/ 56 h 175"/>
              <a:gd name="T4" fmla="*/ 6 w 243"/>
              <a:gd name="T5" fmla="*/ 79 h 175"/>
              <a:gd name="T6" fmla="*/ 0 w 243"/>
              <a:gd name="T7" fmla="*/ 101 h 175"/>
              <a:gd name="T8" fmla="*/ 0 w 243"/>
              <a:gd name="T9" fmla="*/ 130 h 175"/>
              <a:gd name="T10" fmla="*/ 17 w 243"/>
              <a:gd name="T11" fmla="*/ 130 h 175"/>
              <a:gd name="T12" fmla="*/ 11 w 243"/>
              <a:gd name="T13" fmla="*/ 107 h 175"/>
              <a:gd name="T14" fmla="*/ 17 w 243"/>
              <a:gd name="T15" fmla="*/ 130 h 175"/>
              <a:gd name="T16" fmla="*/ 28 w 243"/>
              <a:gd name="T17" fmla="*/ 146 h 175"/>
              <a:gd name="T18" fmla="*/ 51 w 243"/>
              <a:gd name="T19" fmla="*/ 163 h 175"/>
              <a:gd name="T20" fmla="*/ 68 w 243"/>
              <a:gd name="T21" fmla="*/ 163 h 175"/>
              <a:gd name="T22" fmla="*/ 96 w 243"/>
              <a:gd name="T23" fmla="*/ 146 h 175"/>
              <a:gd name="T24" fmla="*/ 113 w 243"/>
              <a:gd name="T25" fmla="*/ 141 h 175"/>
              <a:gd name="T26" fmla="*/ 113 w 243"/>
              <a:gd name="T27" fmla="*/ 124 h 175"/>
              <a:gd name="T28" fmla="*/ 113 w 243"/>
              <a:gd name="T29" fmla="*/ 101 h 175"/>
              <a:gd name="T30" fmla="*/ 113 w 243"/>
              <a:gd name="T31" fmla="*/ 124 h 175"/>
              <a:gd name="T32" fmla="*/ 113 w 243"/>
              <a:gd name="T33" fmla="*/ 141 h 175"/>
              <a:gd name="T34" fmla="*/ 147 w 243"/>
              <a:gd name="T35" fmla="*/ 169 h 175"/>
              <a:gd name="T36" fmla="*/ 158 w 243"/>
              <a:gd name="T37" fmla="*/ 175 h 175"/>
              <a:gd name="T38" fmla="*/ 170 w 243"/>
              <a:gd name="T39" fmla="*/ 175 h 175"/>
              <a:gd name="T40" fmla="*/ 215 w 243"/>
              <a:gd name="T41" fmla="*/ 158 h 175"/>
              <a:gd name="T42" fmla="*/ 232 w 243"/>
              <a:gd name="T43" fmla="*/ 146 h 175"/>
              <a:gd name="T44" fmla="*/ 243 w 243"/>
              <a:gd name="T45" fmla="*/ 130 h 175"/>
              <a:gd name="T46" fmla="*/ 243 w 243"/>
              <a:gd name="T47" fmla="*/ 113 h 175"/>
              <a:gd name="T48" fmla="*/ 232 w 243"/>
              <a:gd name="T49" fmla="*/ 62 h 175"/>
              <a:gd name="T50" fmla="*/ 226 w 243"/>
              <a:gd name="T51" fmla="*/ 45 h 175"/>
              <a:gd name="T52" fmla="*/ 226 w 243"/>
              <a:gd name="T53" fmla="*/ 17 h 175"/>
              <a:gd name="T54" fmla="*/ 192 w 243"/>
              <a:gd name="T55" fmla="*/ 11 h 175"/>
              <a:gd name="T56" fmla="*/ 175 w 243"/>
              <a:gd name="T57" fmla="*/ 11 h 175"/>
              <a:gd name="T58" fmla="*/ 136 w 243"/>
              <a:gd name="T59" fmla="*/ 11 h 175"/>
              <a:gd name="T60" fmla="*/ 68 w 243"/>
              <a:gd name="T61" fmla="*/ 0 h 175"/>
              <a:gd name="T62" fmla="*/ 40 w 243"/>
              <a:gd name="T63" fmla="*/ 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3" h="175">
                <a:moveTo>
                  <a:pt x="40" y="5"/>
                </a:moveTo>
                <a:lnTo>
                  <a:pt x="17" y="56"/>
                </a:lnTo>
                <a:lnTo>
                  <a:pt x="6" y="79"/>
                </a:lnTo>
                <a:lnTo>
                  <a:pt x="0" y="101"/>
                </a:lnTo>
                <a:lnTo>
                  <a:pt x="0" y="130"/>
                </a:lnTo>
                <a:lnTo>
                  <a:pt x="17" y="130"/>
                </a:lnTo>
                <a:lnTo>
                  <a:pt x="11" y="107"/>
                </a:lnTo>
                <a:lnTo>
                  <a:pt x="17" y="130"/>
                </a:lnTo>
                <a:lnTo>
                  <a:pt x="28" y="146"/>
                </a:lnTo>
                <a:lnTo>
                  <a:pt x="51" y="163"/>
                </a:lnTo>
                <a:lnTo>
                  <a:pt x="68" y="163"/>
                </a:lnTo>
                <a:lnTo>
                  <a:pt x="96" y="146"/>
                </a:lnTo>
                <a:lnTo>
                  <a:pt x="113" y="141"/>
                </a:lnTo>
                <a:lnTo>
                  <a:pt x="113" y="124"/>
                </a:lnTo>
                <a:lnTo>
                  <a:pt x="113" y="101"/>
                </a:lnTo>
                <a:lnTo>
                  <a:pt x="113" y="124"/>
                </a:lnTo>
                <a:lnTo>
                  <a:pt x="113" y="141"/>
                </a:lnTo>
                <a:lnTo>
                  <a:pt x="147" y="169"/>
                </a:lnTo>
                <a:lnTo>
                  <a:pt x="158" y="175"/>
                </a:lnTo>
                <a:lnTo>
                  <a:pt x="170" y="175"/>
                </a:lnTo>
                <a:lnTo>
                  <a:pt x="215" y="158"/>
                </a:lnTo>
                <a:lnTo>
                  <a:pt x="232" y="146"/>
                </a:lnTo>
                <a:lnTo>
                  <a:pt x="243" y="130"/>
                </a:lnTo>
                <a:lnTo>
                  <a:pt x="243" y="113"/>
                </a:lnTo>
                <a:lnTo>
                  <a:pt x="232" y="62"/>
                </a:lnTo>
                <a:lnTo>
                  <a:pt x="226" y="45"/>
                </a:lnTo>
                <a:lnTo>
                  <a:pt x="226" y="17"/>
                </a:lnTo>
                <a:lnTo>
                  <a:pt x="192" y="11"/>
                </a:lnTo>
                <a:lnTo>
                  <a:pt x="175" y="11"/>
                </a:lnTo>
                <a:lnTo>
                  <a:pt x="136" y="11"/>
                </a:lnTo>
                <a:lnTo>
                  <a:pt x="68" y="0"/>
                </a:lnTo>
                <a:lnTo>
                  <a:pt x="40" y="5"/>
                </a:lnTo>
                <a:close/>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76" name="Freeform 56"/>
          <p:cNvSpPr>
            <a:spLocks/>
          </p:cNvSpPr>
          <p:nvPr/>
        </p:nvSpPr>
        <p:spPr bwMode="auto">
          <a:xfrm>
            <a:off x="6768716" y="3490673"/>
            <a:ext cx="402068" cy="598293"/>
          </a:xfrm>
          <a:custGeom>
            <a:avLst/>
            <a:gdLst>
              <a:gd name="T0" fmla="*/ 186 w 209"/>
              <a:gd name="T1" fmla="*/ 311 h 311"/>
              <a:gd name="T2" fmla="*/ 186 w 209"/>
              <a:gd name="T3" fmla="*/ 260 h 311"/>
              <a:gd name="T4" fmla="*/ 192 w 209"/>
              <a:gd name="T5" fmla="*/ 209 h 311"/>
              <a:gd name="T6" fmla="*/ 203 w 209"/>
              <a:gd name="T7" fmla="*/ 141 h 311"/>
              <a:gd name="T8" fmla="*/ 209 w 209"/>
              <a:gd name="T9" fmla="*/ 113 h 311"/>
              <a:gd name="T10" fmla="*/ 203 w 209"/>
              <a:gd name="T11" fmla="*/ 91 h 311"/>
              <a:gd name="T12" fmla="*/ 186 w 209"/>
              <a:gd name="T13" fmla="*/ 57 h 311"/>
              <a:gd name="T14" fmla="*/ 169 w 209"/>
              <a:gd name="T15" fmla="*/ 29 h 311"/>
              <a:gd name="T16" fmla="*/ 152 w 209"/>
              <a:gd name="T17" fmla="*/ 23 h 311"/>
              <a:gd name="T18" fmla="*/ 141 w 209"/>
              <a:gd name="T19" fmla="*/ 23 h 311"/>
              <a:gd name="T20" fmla="*/ 135 w 209"/>
              <a:gd name="T21" fmla="*/ 40 h 311"/>
              <a:gd name="T22" fmla="*/ 141 w 209"/>
              <a:gd name="T23" fmla="*/ 57 h 311"/>
              <a:gd name="T24" fmla="*/ 147 w 209"/>
              <a:gd name="T25" fmla="*/ 91 h 311"/>
              <a:gd name="T26" fmla="*/ 141 w 209"/>
              <a:gd name="T27" fmla="*/ 125 h 311"/>
              <a:gd name="T28" fmla="*/ 118 w 209"/>
              <a:gd name="T29" fmla="*/ 158 h 311"/>
              <a:gd name="T30" fmla="*/ 118 w 209"/>
              <a:gd name="T31" fmla="*/ 158 h 311"/>
              <a:gd name="T32" fmla="*/ 107 w 209"/>
              <a:gd name="T33" fmla="*/ 170 h 311"/>
              <a:gd name="T34" fmla="*/ 96 w 209"/>
              <a:gd name="T35" fmla="*/ 158 h 311"/>
              <a:gd name="T36" fmla="*/ 79 w 209"/>
              <a:gd name="T37" fmla="*/ 113 h 311"/>
              <a:gd name="T38" fmla="*/ 73 w 209"/>
              <a:gd name="T39" fmla="*/ 68 h 311"/>
              <a:gd name="T40" fmla="*/ 73 w 209"/>
              <a:gd name="T41" fmla="*/ 40 h 311"/>
              <a:gd name="T42" fmla="*/ 73 w 209"/>
              <a:gd name="T43" fmla="*/ 12 h 311"/>
              <a:gd name="T44" fmla="*/ 56 w 209"/>
              <a:gd name="T45" fmla="*/ 0 h 311"/>
              <a:gd name="T46" fmla="*/ 51 w 209"/>
              <a:gd name="T47" fmla="*/ 6 h 311"/>
              <a:gd name="T48" fmla="*/ 28 w 209"/>
              <a:gd name="T49" fmla="*/ 40 h 311"/>
              <a:gd name="T50" fmla="*/ 17 w 209"/>
              <a:gd name="T51" fmla="*/ 74 h 311"/>
              <a:gd name="T52" fmla="*/ 22 w 209"/>
              <a:gd name="T53" fmla="*/ 108 h 311"/>
              <a:gd name="T54" fmla="*/ 22 w 209"/>
              <a:gd name="T55" fmla="*/ 164 h 311"/>
              <a:gd name="T56" fmla="*/ 28 w 209"/>
              <a:gd name="T57" fmla="*/ 215 h 311"/>
              <a:gd name="T58" fmla="*/ 22 w 209"/>
              <a:gd name="T59" fmla="*/ 237 h 311"/>
              <a:gd name="T60" fmla="*/ 0 w 209"/>
              <a:gd name="T61" fmla="*/ 299 h 311"/>
              <a:gd name="T62" fmla="*/ 28 w 209"/>
              <a:gd name="T63" fmla="*/ 294 h 311"/>
              <a:gd name="T64" fmla="*/ 96 w 209"/>
              <a:gd name="T65" fmla="*/ 305 h 311"/>
              <a:gd name="T66" fmla="*/ 135 w 209"/>
              <a:gd name="T67" fmla="*/ 305 h 311"/>
              <a:gd name="T68" fmla="*/ 152 w 209"/>
              <a:gd name="T69" fmla="*/ 305 h 311"/>
              <a:gd name="T70" fmla="*/ 186 w 209"/>
              <a:gd name="T71"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9" h="311">
                <a:moveTo>
                  <a:pt x="186" y="311"/>
                </a:moveTo>
                <a:lnTo>
                  <a:pt x="186" y="260"/>
                </a:lnTo>
                <a:lnTo>
                  <a:pt x="192" y="209"/>
                </a:lnTo>
                <a:lnTo>
                  <a:pt x="203" y="141"/>
                </a:lnTo>
                <a:lnTo>
                  <a:pt x="209" y="113"/>
                </a:lnTo>
                <a:lnTo>
                  <a:pt x="203" y="91"/>
                </a:lnTo>
                <a:lnTo>
                  <a:pt x="186" y="57"/>
                </a:lnTo>
                <a:lnTo>
                  <a:pt x="169" y="29"/>
                </a:lnTo>
                <a:lnTo>
                  <a:pt x="152" y="23"/>
                </a:lnTo>
                <a:lnTo>
                  <a:pt x="141" y="23"/>
                </a:lnTo>
                <a:lnTo>
                  <a:pt x="135" y="40"/>
                </a:lnTo>
                <a:lnTo>
                  <a:pt x="141" y="57"/>
                </a:lnTo>
                <a:lnTo>
                  <a:pt x="147" y="91"/>
                </a:lnTo>
                <a:lnTo>
                  <a:pt x="141" y="125"/>
                </a:lnTo>
                <a:lnTo>
                  <a:pt x="118" y="158"/>
                </a:lnTo>
                <a:lnTo>
                  <a:pt x="118" y="158"/>
                </a:lnTo>
                <a:lnTo>
                  <a:pt x="107" y="170"/>
                </a:lnTo>
                <a:lnTo>
                  <a:pt x="96" y="158"/>
                </a:lnTo>
                <a:lnTo>
                  <a:pt x="79" y="113"/>
                </a:lnTo>
                <a:lnTo>
                  <a:pt x="73" y="68"/>
                </a:lnTo>
                <a:lnTo>
                  <a:pt x="73" y="40"/>
                </a:lnTo>
                <a:lnTo>
                  <a:pt x="73" y="12"/>
                </a:lnTo>
                <a:lnTo>
                  <a:pt x="56" y="0"/>
                </a:lnTo>
                <a:lnTo>
                  <a:pt x="51" y="6"/>
                </a:lnTo>
                <a:lnTo>
                  <a:pt x="28" y="40"/>
                </a:lnTo>
                <a:lnTo>
                  <a:pt x="17" y="74"/>
                </a:lnTo>
                <a:lnTo>
                  <a:pt x="22" y="108"/>
                </a:lnTo>
                <a:lnTo>
                  <a:pt x="22" y="164"/>
                </a:lnTo>
                <a:lnTo>
                  <a:pt x="28" y="215"/>
                </a:lnTo>
                <a:lnTo>
                  <a:pt x="22" y="237"/>
                </a:lnTo>
                <a:lnTo>
                  <a:pt x="0" y="299"/>
                </a:lnTo>
                <a:lnTo>
                  <a:pt x="28" y="294"/>
                </a:lnTo>
                <a:lnTo>
                  <a:pt x="96" y="305"/>
                </a:lnTo>
                <a:lnTo>
                  <a:pt x="135" y="305"/>
                </a:lnTo>
                <a:lnTo>
                  <a:pt x="152" y="305"/>
                </a:lnTo>
                <a:lnTo>
                  <a:pt x="186" y="311"/>
                </a:lnTo>
                <a:close/>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77" name="Freeform 57"/>
          <p:cNvSpPr>
            <a:spLocks/>
          </p:cNvSpPr>
          <p:nvPr/>
        </p:nvSpPr>
        <p:spPr bwMode="auto">
          <a:xfrm>
            <a:off x="6909151" y="3448350"/>
            <a:ext cx="142359" cy="369364"/>
          </a:xfrm>
          <a:custGeom>
            <a:avLst/>
            <a:gdLst>
              <a:gd name="T0" fmla="*/ 62 w 74"/>
              <a:gd name="T1" fmla="*/ 62 h 192"/>
              <a:gd name="T2" fmla="*/ 68 w 74"/>
              <a:gd name="T3" fmla="*/ 79 h 192"/>
              <a:gd name="T4" fmla="*/ 74 w 74"/>
              <a:gd name="T5" fmla="*/ 113 h 192"/>
              <a:gd name="T6" fmla="*/ 68 w 74"/>
              <a:gd name="T7" fmla="*/ 147 h 192"/>
              <a:gd name="T8" fmla="*/ 45 w 74"/>
              <a:gd name="T9" fmla="*/ 180 h 192"/>
              <a:gd name="T10" fmla="*/ 45 w 74"/>
              <a:gd name="T11" fmla="*/ 180 h 192"/>
              <a:gd name="T12" fmla="*/ 34 w 74"/>
              <a:gd name="T13" fmla="*/ 192 h 192"/>
              <a:gd name="T14" fmla="*/ 23 w 74"/>
              <a:gd name="T15" fmla="*/ 180 h 192"/>
              <a:gd name="T16" fmla="*/ 6 w 74"/>
              <a:gd name="T17" fmla="*/ 135 h 192"/>
              <a:gd name="T18" fmla="*/ 0 w 74"/>
              <a:gd name="T19" fmla="*/ 90 h 192"/>
              <a:gd name="T20" fmla="*/ 0 w 74"/>
              <a:gd name="T21" fmla="*/ 62 h 192"/>
              <a:gd name="T22" fmla="*/ 6 w 74"/>
              <a:gd name="T23" fmla="*/ 39 h 192"/>
              <a:gd name="T24" fmla="*/ 17 w 74"/>
              <a:gd name="T25" fmla="*/ 5 h 192"/>
              <a:gd name="T26" fmla="*/ 28 w 74"/>
              <a:gd name="T27" fmla="*/ 0 h 192"/>
              <a:gd name="T28" fmla="*/ 40 w 74"/>
              <a:gd name="T29" fmla="*/ 5 h 192"/>
              <a:gd name="T30" fmla="*/ 45 w 74"/>
              <a:gd name="T31" fmla="*/ 22 h 192"/>
              <a:gd name="T32" fmla="*/ 62 w 74"/>
              <a:gd name="T33" fmla="*/ 6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192">
                <a:moveTo>
                  <a:pt x="62" y="62"/>
                </a:moveTo>
                <a:lnTo>
                  <a:pt x="68" y="79"/>
                </a:lnTo>
                <a:lnTo>
                  <a:pt x="74" y="113"/>
                </a:lnTo>
                <a:lnTo>
                  <a:pt x="68" y="147"/>
                </a:lnTo>
                <a:lnTo>
                  <a:pt x="45" y="180"/>
                </a:lnTo>
                <a:lnTo>
                  <a:pt x="45" y="180"/>
                </a:lnTo>
                <a:lnTo>
                  <a:pt x="34" y="192"/>
                </a:lnTo>
                <a:lnTo>
                  <a:pt x="23" y="180"/>
                </a:lnTo>
                <a:lnTo>
                  <a:pt x="6" y="135"/>
                </a:lnTo>
                <a:lnTo>
                  <a:pt x="0" y="90"/>
                </a:lnTo>
                <a:lnTo>
                  <a:pt x="0" y="62"/>
                </a:lnTo>
                <a:lnTo>
                  <a:pt x="6" y="39"/>
                </a:lnTo>
                <a:lnTo>
                  <a:pt x="17" y="5"/>
                </a:lnTo>
                <a:lnTo>
                  <a:pt x="28" y="0"/>
                </a:lnTo>
                <a:lnTo>
                  <a:pt x="40" y="5"/>
                </a:lnTo>
                <a:lnTo>
                  <a:pt x="45" y="22"/>
                </a:lnTo>
                <a:lnTo>
                  <a:pt x="62" y="62"/>
                </a:lnTo>
                <a:close/>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78" name="Freeform 58"/>
          <p:cNvSpPr>
            <a:spLocks/>
          </p:cNvSpPr>
          <p:nvPr/>
        </p:nvSpPr>
        <p:spPr bwMode="auto">
          <a:xfrm>
            <a:off x="6724469" y="4348675"/>
            <a:ext cx="500180" cy="357821"/>
          </a:xfrm>
          <a:custGeom>
            <a:avLst/>
            <a:gdLst>
              <a:gd name="T0" fmla="*/ 6 w 260"/>
              <a:gd name="T1" fmla="*/ 141 h 186"/>
              <a:gd name="T2" fmla="*/ 0 w 260"/>
              <a:gd name="T3" fmla="*/ 96 h 186"/>
              <a:gd name="T4" fmla="*/ 0 w 260"/>
              <a:gd name="T5" fmla="*/ 57 h 186"/>
              <a:gd name="T6" fmla="*/ 6 w 260"/>
              <a:gd name="T7" fmla="*/ 34 h 186"/>
              <a:gd name="T8" fmla="*/ 23 w 260"/>
              <a:gd name="T9" fmla="*/ 0 h 186"/>
              <a:gd name="T10" fmla="*/ 51 w 260"/>
              <a:gd name="T11" fmla="*/ 0 h 186"/>
              <a:gd name="T12" fmla="*/ 62 w 260"/>
              <a:gd name="T13" fmla="*/ 11 h 186"/>
              <a:gd name="T14" fmla="*/ 40 w 260"/>
              <a:gd name="T15" fmla="*/ 62 h 186"/>
              <a:gd name="T16" fmla="*/ 62 w 260"/>
              <a:gd name="T17" fmla="*/ 11 h 186"/>
              <a:gd name="T18" fmla="*/ 68 w 260"/>
              <a:gd name="T19" fmla="*/ 6 h 186"/>
              <a:gd name="T20" fmla="*/ 79 w 260"/>
              <a:gd name="T21" fmla="*/ 0 h 186"/>
              <a:gd name="T22" fmla="*/ 102 w 260"/>
              <a:gd name="T23" fmla="*/ 0 h 186"/>
              <a:gd name="T24" fmla="*/ 141 w 260"/>
              <a:gd name="T25" fmla="*/ 17 h 186"/>
              <a:gd name="T26" fmla="*/ 158 w 260"/>
              <a:gd name="T27" fmla="*/ 40 h 186"/>
              <a:gd name="T28" fmla="*/ 153 w 260"/>
              <a:gd name="T29" fmla="*/ 62 h 186"/>
              <a:gd name="T30" fmla="*/ 147 w 260"/>
              <a:gd name="T31" fmla="*/ 90 h 186"/>
              <a:gd name="T32" fmla="*/ 153 w 260"/>
              <a:gd name="T33" fmla="*/ 62 h 186"/>
              <a:gd name="T34" fmla="*/ 158 w 260"/>
              <a:gd name="T35" fmla="*/ 40 h 186"/>
              <a:gd name="T36" fmla="*/ 170 w 260"/>
              <a:gd name="T37" fmla="*/ 28 h 186"/>
              <a:gd name="T38" fmla="*/ 198 w 260"/>
              <a:gd name="T39" fmla="*/ 28 h 186"/>
              <a:gd name="T40" fmla="*/ 221 w 260"/>
              <a:gd name="T41" fmla="*/ 28 h 186"/>
              <a:gd name="T42" fmla="*/ 243 w 260"/>
              <a:gd name="T43" fmla="*/ 34 h 186"/>
              <a:gd name="T44" fmla="*/ 254 w 260"/>
              <a:gd name="T45" fmla="*/ 45 h 186"/>
              <a:gd name="T46" fmla="*/ 260 w 260"/>
              <a:gd name="T47" fmla="*/ 85 h 186"/>
              <a:gd name="T48" fmla="*/ 254 w 260"/>
              <a:gd name="T49" fmla="*/ 107 h 186"/>
              <a:gd name="T50" fmla="*/ 226 w 260"/>
              <a:gd name="T51" fmla="*/ 152 h 186"/>
              <a:gd name="T52" fmla="*/ 209 w 260"/>
              <a:gd name="T53" fmla="*/ 186 h 186"/>
              <a:gd name="T54" fmla="*/ 164 w 260"/>
              <a:gd name="T55" fmla="*/ 186 h 186"/>
              <a:gd name="T56" fmla="*/ 119 w 260"/>
              <a:gd name="T57" fmla="*/ 181 h 186"/>
              <a:gd name="T58" fmla="*/ 62 w 260"/>
              <a:gd name="T59" fmla="*/ 169 h 186"/>
              <a:gd name="T60" fmla="*/ 6 w 260"/>
              <a:gd name="T61" fmla="*/ 14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0" h="186">
                <a:moveTo>
                  <a:pt x="6" y="141"/>
                </a:moveTo>
                <a:lnTo>
                  <a:pt x="0" y="96"/>
                </a:lnTo>
                <a:lnTo>
                  <a:pt x="0" y="57"/>
                </a:lnTo>
                <a:lnTo>
                  <a:pt x="6" y="34"/>
                </a:lnTo>
                <a:lnTo>
                  <a:pt x="23" y="0"/>
                </a:lnTo>
                <a:lnTo>
                  <a:pt x="51" y="0"/>
                </a:lnTo>
                <a:lnTo>
                  <a:pt x="62" y="11"/>
                </a:lnTo>
                <a:lnTo>
                  <a:pt x="40" y="62"/>
                </a:lnTo>
                <a:lnTo>
                  <a:pt x="62" y="11"/>
                </a:lnTo>
                <a:lnTo>
                  <a:pt x="68" y="6"/>
                </a:lnTo>
                <a:lnTo>
                  <a:pt x="79" y="0"/>
                </a:lnTo>
                <a:lnTo>
                  <a:pt x="102" y="0"/>
                </a:lnTo>
                <a:lnTo>
                  <a:pt x="141" y="17"/>
                </a:lnTo>
                <a:lnTo>
                  <a:pt x="158" y="40"/>
                </a:lnTo>
                <a:lnTo>
                  <a:pt x="153" y="62"/>
                </a:lnTo>
                <a:lnTo>
                  <a:pt x="147" y="90"/>
                </a:lnTo>
                <a:lnTo>
                  <a:pt x="153" y="62"/>
                </a:lnTo>
                <a:lnTo>
                  <a:pt x="158" y="40"/>
                </a:lnTo>
                <a:lnTo>
                  <a:pt x="170" y="28"/>
                </a:lnTo>
                <a:lnTo>
                  <a:pt x="198" y="28"/>
                </a:lnTo>
                <a:lnTo>
                  <a:pt x="221" y="28"/>
                </a:lnTo>
                <a:lnTo>
                  <a:pt x="243" y="34"/>
                </a:lnTo>
                <a:lnTo>
                  <a:pt x="254" y="45"/>
                </a:lnTo>
                <a:lnTo>
                  <a:pt x="260" y="85"/>
                </a:lnTo>
                <a:lnTo>
                  <a:pt x="254" y="107"/>
                </a:lnTo>
                <a:lnTo>
                  <a:pt x="226" y="152"/>
                </a:lnTo>
                <a:lnTo>
                  <a:pt x="209" y="186"/>
                </a:lnTo>
                <a:lnTo>
                  <a:pt x="164" y="186"/>
                </a:lnTo>
                <a:lnTo>
                  <a:pt x="119" y="181"/>
                </a:lnTo>
                <a:lnTo>
                  <a:pt x="62" y="169"/>
                </a:lnTo>
                <a:lnTo>
                  <a:pt x="6" y="141"/>
                </a:lnTo>
                <a:close/>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79" name="Freeform 59"/>
          <p:cNvSpPr>
            <a:spLocks/>
          </p:cNvSpPr>
          <p:nvPr/>
        </p:nvSpPr>
        <p:spPr bwMode="auto">
          <a:xfrm>
            <a:off x="6539787" y="4619927"/>
            <a:ext cx="586750" cy="694481"/>
          </a:xfrm>
          <a:custGeom>
            <a:avLst/>
            <a:gdLst>
              <a:gd name="T0" fmla="*/ 305 w 305"/>
              <a:gd name="T1" fmla="*/ 45 h 361"/>
              <a:gd name="T2" fmla="*/ 260 w 305"/>
              <a:gd name="T3" fmla="*/ 45 h 361"/>
              <a:gd name="T4" fmla="*/ 215 w 305"/>
              <a:gd name="T5" fmla="*/ 40 h 361"/>
              <a:gd name="T6" fmla="*/ 158 w 305"/>
              <a:gd name="T7" fmla="*/ 28 h 361"/>
              <a:gd name="T8" fmla="*/ 102 w 305"/>
              <a:gd name="T9" fmla="*/ 0 h 361"/>
              <a:gd name="T10" fmla="*/ 90 w 305"/>
              <a:gd name="T11" fmla="*/ 62 h 361"/>
              <a:gd name="T12" fmla="*/ 45 w 305"/>
              <a:gd name="T13" fmla="*/ 153 h 361"/>
              <a:gd name="T14" fmla="*/ 23 w 305"/>
              <a:gd name="T15" fmla="*/ 243 h 361"/>
              <a:gd name="T16" fmla="*/ 0 w 305"/>
              <a:gd name="T17" fmla="*/ 282 h 361"/>
              <a:gd name="T18" fmla="*/ 0 w 305"/>
              <a:gd name="T19" fmla="*/ 316 h 361"/>
              <a:gd name="T20" fmla="*/ 11 w 305"/>
              <a:gd name="T21" fmla="*/ 322 h 361"/>
              <a:gd name="T22" fmla="*/ 40 w 305"/>
              <a:gd name="T23" fmla="*/ 316 h 361"/>
              <a:gd name="T24" fmla="*/ 62 w 305"/>
              <a:gd name="T25" fmla="*/ 294 h 361"/>
              <a:gd name="T26" fmla="*/ 85 w 305"/>
              <a:gd name="T27" fmla="*/ 243 h 361"/>
              <a:gd name="T28" fmla="*/ 181 w 305"/>
              <a:gd name="T29" fmla="*/ 124 h 361"/>
              <a:gd name="T30" fmla="*/ 181 w 305"/>
              <a:gd name="T31" fmla="*/ 130 h 361"/>
              <a:gd name="T32" fmla="*/ 192 w 305"/>
              <a:gd name="T33" fmla="*/ 153 h 361"/>
              <a:gd name="T34" fmla="*/ 192 w 305"/>
              <a:gd name="T35" fmla="*/ 175 h 361"/>
              <a:gd name="T36" fmla="*/ 192 w 305"/>
              <a:gd name="T37" fmla="*/ 215 h 361"/>
              <a:gd name="T38" fmla="*/ 170 w 305"/>
              <a:gd name="T39" fmla="*/ 271 h 361"/>
              <a:gd name="T40" fmla="*/ 153 w 305"/>
              <a:gd name="T41" fmla="*/ 305 h 361"/>
              <a:gd name="T42" fmla="*/ 141 w 305"/>
              <a:gd name="T43" fmla="*/ 339 h 361"/>
              <a:gd name="T44" fmla="*/ 153 w 305"/>
              <a:gd name="T45" fmla="*/ 361 h 361"/>
              <a:gd name="T46" fmla="*/ 164 w 305"/>
              <a:gd name="T47" fmla="*/ 361 h 361"/>
              <a:gd name="T48" fmla="*/ 187 w 305"/>
              <a:gd name="T49" fmla="*/ 350 h 361"/>
              <a:gd name="T50" fmla="*/ 232 w 305"/>
              <a:gd name="T51" fmla="*/ 305 h 361"/>
              <a:gd name="T52" fmla="*/ 260 w 305"/>
              <a:gd name="T53" fmla="*/ 265 h 361"/>
              <a:gd name="T54" fmla="*/ 271 w 305"/>
              <a:gd name="T55" fmla="*/ 243 h 361"/>
              <a:gd name="T56" fmla="*/ 283 w 305"/>
              <a:gd name="T57" fmla="*/ 192 h 361"/>
              <a:gd name="T58" fmla="*/ 277 w 305"/>
              <a:gd name="T59" fmla="*/ 136 h 361"/>
              <a:gd name="T60" fmla="*/ 288 w 305"/>
              <a:gd name="T61" fmla="*/ 96 h 361"/>
              <a:gd name="T62" fmla="*/ 305 w 305"/>
              <a:gd name="T63" fmla="*/ 4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361">
                <a:moveTo>
                  <a:pt x="305" y="45"/>
                </a:moveTo>
                <a:lnTo>
                  <a:pt x="260" y="45"/>
                </a:lnTo>
                <a:lnTo>
                  <a:pt x="215" y="40"/>
                </a:lnTo>
                <a:lnTo>
                  <a:pt x="158" y="28"/>
                </a:lnTo>
                <a:lnTo>
                  <a:pt x="102" y="0"/>
                </a:lnTo>
                <a:lnTo>
                  <a:pt x="90" y="62"/>
                </a:lnTo>
                <a:lnTo>
                  <a:pt x="45" y="153"/>
                </a:lnTo>
                <a:lnTo>
                  <a:pt x="23" y="243"/>
                </a:lnTo>
                <a:lnTo>
                  <a:pt x="0" y="282"/>
                </a:lnTo>
                <a:lnTo>
                  <a:pt x="0" y="316"/>
                </a:lnTo>
                <a:lnTo>
                  <a:pt x="11" y="322"/>
                </a:lnTo>
                <a:lnTo>
                  <a:pt x="40" y="316"/>
                </a:lnTo>
                <a:lnTo>
                  <a:pt x="62" y="294"/>
                </a:lnTo>
                <a:lnTo>
                  <a:pt x="85" y="243"/>
                </a:lnTo>
                <a:lnTo>
                  <a:pt x="181" y="124"/>
                </a:lnTo>
                <a:lnTo>
                  <a:pt x="181" y="130"/>
                </a:lnTo>
                <a:lnTo>
                  <a:pt x="192" y="153"/>
                </a:lnTo>
                <a:lnTo>
                  <a:pt x="192" y="175"/>
                </a:lnTo>
                <a:lnTo>
                  <a:pt x="192" y="215"/>
                </a:lnTo>
                <a:lnTo>
                  <a:pt x="170" y="271"/>
                </a:lnTo>
                <a:lnTo>
                  <a:pt x="153" y="305"/>
                </a:lnTo>
                <a:lnTo>
                  <a:pt x="141" y="339"/>
                </a:lnTo>
                <a:lnTo>
                  <a:pt x="153" y="361"/>
                </a:lnTo>
                <a:lnTo>
                  <a:pt x="164" y="361"/>
                </a:lnTo>
                <a:lnTo>
                  <a:pt x="187" y="350"/>
                </a:lnTo>
                <a:lnTo>
                  <a:pt x="232" y="305"/>
                </a:lnTo>
                <a:lnTo>
                  <a:pt x="260" y="265"/>
                </a:lnTo>
                <a:lnTo>
                  <a:pt x="271" y="243"/>
                </a:lnTo>
                <a:lnTo>
                  <a:pt x="283" y="192"/>
                </a:lnTo>
                <a:lnTo>
                  <a:pt x="277" y="136"/>
                </a:lnTo>
                <a:lnTo>
                  <a:pt x="288" y="96"/>
                </a:lnTo>
                <a:lnTo>
                  <a:pt x="305" y="45"/>
                </a:lnTo>
                <a:close/>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80" name="Line 60"/>
          <p:cNvSpPr>
            <a:spLocks noChangeShapeType="1"/>
          </p:cNvSpPr>
          <p:nvPr/>
        </p:nvSpPr>
        <p:spPr bwMode="auto">
          <a:xfrm flipV="1">
            <a:off x="4300518" y="2265231"/>
            <a:ext cx="2945293" cy="271252"/>
          </a:xfrm>
          <a:prstGeom prst="line">
            <a:avLst/>
          </a:prstGeom>
          <a:noFill/>
          <a:ln w="0">
            <a:solidFill>
              <a:srgbClr val="808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81" name="Line 61"/>
          <p:cNvSpPr>
            <a:spLocks noChangeShapeType="1"/>
          </p:cNvSpPr>
          <p:nvPr/>
        </p:nvSpPr>
        <p:spPr bwMode="auto">
          <a:xfrm>
            <a:off x="5343202" y="1863163"/>
            <a:ext cx="88493"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82" name="Line 62"/>
          <p:cNvSpPr>
            <a:spLocks noChangeShapeType="1"/>
          </p:cNvSpPr>
          <p:nvPr/>
        </p:nvSpPr>
        <p:spPr bwMode="auto">
          <a:xfrm>
            <a:off x="5387449" y="1830459"/>
            <a:ext cx="0" cy="7695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83" name="Line 63"/>
          <p:cNvSpPr>
            <a:spLocks noChangeShapeType="1"/>
          </p:cNvSpPr>
          <p:nvPr/>
        </p:nvSpPr>
        <p:spPr bwMode="auto">
          <a:xfrm>
            <a:off x="8040328" y="4489110"/>
            <a:ext cx="75027"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84" name="Line 64"/>
          <p:cNvSpPr>
            <a:spLocks noChangeShapeType="1"/>
          </p:cNvSpPr>
          <p:nvPr/>
        </p:nvSpPr>
        <p:spPr bwMode="auto">
          <a:xfrm>
            <a:off x="8073032" y="4446787"/>
            <a:ext cx="0" cy="7502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85" name="Line 65"/>
          <p:cNvSpPr>
            <a:spLocks noChangeShapeType="1"/>
          </p:cNvSpPr>
          <p:nvPr/>
        </p:nvSpPr>
        <p:spPr bwMode="auto">
          <a:xfrm>
            <a:off x="7942216" y="4479491"/>
            <a:ext cx="76951"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86" name="Line 66"/>
          <p:cNvSpPr>
            <a:spLocks noChangeShapeType="1"/>
          </p:cNvSpPr>
          <p:nvPr/>
        </p:nvSpPr>
        <p:spPr bwMode="auto">
          <a:xfrm>
            <a:off x="7986463" y="4435245"/>
            <a:ext cx="0" cy="8657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87" name="Line 67"/>
          <p:cNvSpPr>
            <a:spLocks noChangeShapeType="1"/>
          </p:cNvSpPr>
          <p:nvPr/>
        </p:nvSpPr>
        <p:spPr bwMode="auto">
          <a:xfrm>
            <a:off x="8257714" y="4696878"/>
            <a:ext cx="75027"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88" name="Line 68"/>
          <p:cNvSpPr>
            <a:spLocks noChangeShapeType="1"/>
          </p:cNvSpPr>
          <p:nvPr/>
        </p:nvSpPr>
        <p:spPr bwMode="auto">
          <a:xfrm>
            <a:off x="8300037" y="4652631"/>
            <a:ext cx="0" cy="8657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89" name="Line 69"/>
          <p:cNvSpPr>
            <a:spLocks noChangeShapeType="1"/>
          </p:cNvSpPr>
          <p:nvPr/>
        </p:nvSpPr>
        <p:spPr bwMode="auto">
          <a:xfrm>
            <a:off x="8398150" y="4327514"/>
            <a:ext cx="88493"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90" name="Line 70"/>
          <p:cNvSpPr>
            <a:spLocks noChangeShapeType="1"/>
          </p:cNvSpPr>
          <p:nvPr/>
        </p:nvSpPr>
        <p:spPr bwMode="auto">
          <a:xfrm>
            <a:off x="8442396" y="4283267"/>
            <a:ext cx="0" cy="8657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91" name="Line 71"/>
          <p:cNvSpPr>
            <a:spLocks noChangeShapeType="1"/>
          </p:cNvSpPr>
          <p:nvPr/>
        </p:nvSpPr>
        <p:spPr bwMode="auto">
          <a:xfrm>
            <a:off x="6116558" y="3219422"/>
            <a:ext cx="8657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92" name="Line 72"/>
          <p:cNvSpPr>
            <a:spLocks noChangeShapeType="1"/>
          </p:cNvSpPr>
          <p:nvPr/>
        </p:nvSpPr>
        <p:spPr bwMode="auto">
          <a:xfrm>
            <a:off x="6158881" y="3177099"/>
            <a:ext cx="0" cy="8657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93" name="Line 73"/>
          <p:cNvSpPr>
            <a:spLocks noChangeShapeType="1"/>
          </p:cNvSpPr>
          <p:nvPr/>
        </p:nvSpPr>
        <p:spPr bwMode="auto">
          <a:xfrm>
            <a:off x="7638260" y="5531794"/>
            <a:ext cx="75027"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94" name="Line 74"/>
          <p:cNvSpPr>
            <a:spLocks noChangeShapeType="1"/>
          </p:cNvSpPr>
          <p:nvPr/>
        </p:nvSpPr>
        <p:spPr bwMode="auto">
          <a:xfrm>
            <a:off x="7680583" y="5499090"/>
            <a:ext cx="0" cy="7695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95" name="Freeform 75"/>
          <p:cNvSpPr>
            <a:spLocks/>
          </p:cNvSpPr>
          <p:nvPr/>
        </p:nvSpPr>
        <p:spPr bwMode="auto">
          <a:xfrm>
            <a:off x="6366648" y="3209803"/>
            <a:ext cx="1966094" cy="802212"/>
          </a:xfrm>
          <a:custGeom>
            <a:avLst/>
            <a:gdLst>
              <a:gd name="T0" fmla="*/ 0 w 181"/>
              <a:gd name="T1" fmla="*/ 24 h 74"/>
              <a:gd name="T2" fmla="*/ 181 w 181"/>
              <a:gd name="T3" fmla="*/ 0 h 74"/>
              <a:gd name="T4" fmla="*/ 166 w 181"/>
              <a:gd name="T5" fmla="*/ 20 h 74"/>
              <a:gd name="T6" fmla="*/ 181 w 181"/>
              <a:gd name="T7" fmla="*/ 74 h 74"/>
            </a:gdLst>
            <a:ahLst/>
            <a:cxnLst>
              <a:cxn ang="0">
                <a:pos x="T0" y="T1"/>
              </a:cxn>
              <a:cxn ang="0">
                <a:pos x="T2" y="T3"/>
              </a:cxn>
              <a:cxn ang="0">
                <a:pos x="T4" y="T5"/>
              </a:cxn>
              <a:cxn ang="0">
                <a:pos x="T6" y="T7"/>
              </a:cxn>
            </a:cxnLst>
            <a:rect l="0" t="0" r="r" b="b"/>
            <a:pathLst>
              <a:path w="181" h="74">
                <a:moveTo>
                  <a:pt x="0" y="24"/>
                </a:moveTo>
                <a:lnTo>
                  <a:pt x="181" y="0"/>
                </a:lnTo>
                <a:lnTo>
                  <a:pt x="166" y="20"/>
                </a:lnTo>
                <a:lnTo>
                  <a:pt x="181" y="74"/>
                </a:lnTo>
              </a:path>
            </a:pathLst>
          </a:custGeom>
          <a:noFill/>
          <a:ln w="0">
            <a:solidFill>
              <a:srgbClr val="0000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96" name="Oval 76"/>
          <p:cNvSpPr>
            <a:spLocks noChangeArrowheads="1"/>
          </p:cNvSpPr>
          <p:nvPr/>
        </p:nvSpPr>
        <p:spPr bwMode="auto">
          <a:xfrm>
            <a:off x="4169702" y="2536483"/>
            <a:ext cx="282794" cy="282794"/>
          </a:xfrm>
          <a:prstGeom prst="ellipse">
            <a:avLst/>
          </a:prstGeom>
          <a:noFill/>
          <a:ln w="0">
            <a:solidFill>
              <a:srgbClr val="8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97" name="Freeform 77"/>
          <p:cNvSpPr>
            <a:spLocks/>
          </p:cNvSpPr>
          <p:nvPr/>
        </p:nvSpPr>
        <p:spPr bwMode="auto">
          <a:xfrm>
            <a:off x="8159602" y="778156"/>
            <a:ext cx="1337021" cy="3591680"/>
          </a:xfrm>
          <a:custGeom>
            <a:avLst/>
            <a:gdLst>
              <a:gd name="T0" fmla="*/ 5 w 123"/>
              <a:gd name="T1" fmla="*/ 4 h 331"/>
              <a:gd name="T2" fmla="*/ 4 w 123"/>
              <a:gd name="T3" fmla="*/ 11 h 331"/>
              <a:gd name="T4" fmla="*/ 2 w 123"/>
              <a:gd name="T5" fmla="*/ 19 h 331"/>
              <a:gd name="T6" fmla="*/ 2 w 123"/>
              <a:gd name="T7" fmla="*/ 24 h 331"/>
              <a:gd name="T8" fmla="*/ 1 w 123"/>
              <a:gd name="T9" fmla="*/ 32 h 331"/>
              <a:gd name="T10" fmla="*/ 1 w 123"/>
              <a:gd name="T11" fmla="*/ 39 h 331"/>
              <a:gd name="T12" fmla="*/ 2 w 123"/>
              <a:gd name="T13" fmla="*/ 45 h 331"/>
              <a:gd name="T14" fmla="*/ 5 w 123"/>
              <a:gd name="T15" fmla="*/ 51 h 331"/>
              <a:gd name="T16" fmla="*/ 10 w 123"/>
              <a:gd name="T17" fmla="*/ 57 h 331"/>
              <a:gd name="T18" fmla="*/ 15 w 123"/>
              <a:gd name="T19" fmla="*/ 63 h 331"/>
              <a:gd name="T20" fmla="*/ 21 w 123"/>
              <a:gd name="T21" fmla="*/ 68 h 331"/>
              <a:gd name="T22" fmla="*/ 26 w 123"/>
              <a:gd name="T23" fmla="*/ 73 h 331"/>
              <a:gd name="T24" fmla="*/ 31 w 123"/>
              <a:gd name="T25" fmla="*/ 79 h 331"/>
              <a:gd name="T26" fmla="*/ 37 w 123"/>
              <a:gd name="T27" fmla="*/ 85 h 331"/>
              <a:gd name="T28" fmla="*/ 41 w 123"/>
              <a:gd name="T29" fmla="*/ 91 h 331"/>
              <a:gd name="T30" fmla="*/ 46 w 123"/>
              <a:gd name="T31" fmla="*/ 97 h 331"/>
              <a:gd name="T32" fmla="*/ 50 w 123"/>
              <a:gd name="T33" fmla="*/ 103 h 331"/>
              <a:gd name="T34" fmla="*/ 55 w 123"/>
              <a:gd name="T35" fmla="*/ 109 h 331"/>
              <a:gd name="T36" fmla="*/ 60 w 123"/>
              <a:gd name="T37" fmla="*/ 115 h 331"/>
              <a:gd name="T38" fmla="*/ 64 w 123"/>
              <a:gd name="T39" fmla="*/ 120 h 331"/>
              <a:gd name="T40" fmla="*/ 69 w 123"/>
              <a:gd name="T41" fmla="*/ 127 h 331"/>
              <a:gd name="T42" fmla="*/ 75 w 123"/>
              <a:gd name="T43" fmla="*/ 132 h 331"/>
              <a:gd name="T44" fmla="*/ 80 w 123"/>
              <a:gd name="T45" fmla="*/ 137 h 331"/>
              <a:gd name="T46" fmla="*/ 85 w 123"/>
              <a:gd name="T47" fmla="*/ 142 h 331"/>
              <a:gd name="T48" fmla="*/ 91 w 123"/>
              <a:gd name="T49" fmla="*/ 147 h 331"/>
              <a:gd name="T50" fmla="*/ 96 w 123"/>
              <a:gd name="T51" fmla="*/ 153 h 331"/>
              <a:gd name="T52" fmla="*/ 102 w 123"/>
              <a:gd name="T53" fmla="*/ 159 h 331"/>
              <a:gd name="T54" fmla="*/ 107 w 123"/>
              <a:gd name="T55" fmla="*/ 164 h 331"/>
              <a:gd name="T56" fmla="*/ 112 w 123"/>
              <a:gd name="T57" fmla="*/ 171 h 331"/>
              <a:gd name="T58" fmla="*/ 117 w 123"/>
              <a:gd name="T59" fmla="*/ 177 h 331"/>
              <a:gd name="T60" fmla="*/ 120 w 123"/>
              <a:gd name="T61" fmla="*/ 184 h 331"/>
              <a:gd name="T62" fmla="*/ 122 w 123"/>
              <a:gd name="T63" fmla="*/ 191 h 331"/>
              <a:gd name="T64" fmla="*/ 123 w 123"/>
              <a:gd name="T65" fmla="*/ 198 h 331"/>
              <a:gd name="T66" fmla="*/ 122 w 123"/>
              <a:gd name="T67" fmla="*/ 204 h 331"/>
              <a:gd name="T68" fmla="*/ 119 w 123"/>
              <a:gd name="T69" fmla="*/ 211 h 331"/>
              <a:gd name="T70" fmla="*/ 114 w 123"/>
              <a:gd name="T71" fmla="*/ 218 h 331"/>
              <a:gd name="T72" fmla="*/ 109 w 123"/>
              <a:gd name="T73" fmla="*/ 224 h 331"/>
              <a:gd name="T74" fmla="*/ 102 w 123"/>
              <a:gd name="T75" fmla="*/ 229 h 331"/>
              <a:gd name="T76" fmla="*/ 96 w 123"/>
              <a:gd name="T77" fmla="*/ 233 h 331"/>
              <a:gd name="T78" fmla="*/ 89 w 123"/>
              <a:gd name="T79" fmla="*/ 237 h 331"/>
              <a:gd name="T80" fmla="*/ 82 w 123"/>
              <a:gd name="T81" fmla="*/ 241 h 331"/>
              <a:gd name="T82" fmla="*/ 76 w 123"/>
              <a:gd name="T83" fmla="*/ 245 h 331"/>
              <a:gd name="T84" fmla="*/ 70 w 123"/>
              <a:gd name="T85" fmla="*/ 249 h 331"/>
              <a:gd name="T86" fmla="*/ 66 w 123"/>
              <a:gd name="T87" fmla="*/ 254 h 331"/>
              <a:gd name="T88" fmla="*/ 63 w 123"/>
              <a:gd name="T89" fmla="*/ 261 h 331"/>
              <a:gd name="T90" fmla="*/ 61 w 123"/>
              <a:gd name="T91" fmla="*/ 268 h 331"/>
              <a:gd name="T92" fmla="*/ 60 w 123"/>
              <a:gd name="T93" fmla="*/ 275 h 331"/>
              <a:gd name="T94" fmla="*/ 60 w 123"/>
              <a:gd name="T95" fmla="*/ 283 h 331"/>
              <a:gd name="T96" fmla="*/ 61 w 123"/>
              <a:gd name="T97" fmla="*/ 290 h 331"/>
              <a:gd name="T98" fmla="*/ 63 w 123"/>
              <a:gd name="T99" fmla="*/ 296 h 331"/>
              <a:gd name="T100" fmla="*/ 66 w 123"/>
              <a:gd name="T101" fmla="*/ 303 h 331"/>
              <a:gd name="T102" fmla="*/ 67 w 123"/>
              <a:gd name="T103" fmla="*/ 309 h 331"/>
              <a:gd name="T104" fmla="*/ 64 w 123"/>
              <a:gd name="T105" fmla="*/ 315 h 331"/>
              <a:gd name="T106" fmla="*/ 58 w 123"/>
              <a:gd name="T107" fmla="*/ 321 h 331"/>
              <a:gd name="T108" fmla="*/ 52 w 123"/>
              <a:gd name="T109" fmla="*/ 324 h 331"/>
              <a:gd name="T110" fmla="*/ 45 w 123"/>
              <a:gd name="T111" fmla="*/ 327 h 331"/>
              <a:gd name="T112" fmla="*/ 38 w 123"/>
              <a:gd name="T113" fmla="*/ 329 h 331"/>
              <a:gd name="T114" fmla="*/ 33 w 123"/>
              <a:gd name="T115"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331">
                <a:moveTo>
                  <a:pt x="6" y="0"/>
                </a:moveTo>
                <a:lnTo>
                  <a:pt x="5" y="4"/>
                </a:lnTo>
                <a:lnTo>
                  <a:pt x="4" y="7"/>
                </a:lnTo>
                <a:lnTo>
                  <a:pt x="4" y="11"/>
                </a:lnTo>
                <a:lnTo>
                  <a:pt x="3" y="15"/>
                </a:lnTo>
                <a:lnTo>
                  <a:pt x="2" y="19"/>
                </a:lnTo>
                <a:lnTo>
                  <a:pt x="2" y="20"/>
                </a:lnTo>
                <a:lnTo>
                  <a:pt x="2" y="24"/>
                </a:lnTo>
                <a:lnTo>
                  <a:pt x="1" y="28"/>
                </a:lnTo>
                <a:lnTo>
                  <a:pt x="1" y="32"/>
                </a:lnTo>
                <a:lnTo>
                  <a:pt x="0" y="36"/>
                </a:lnTo>
                <a:lnTo>
                  <a:pt x="1" y="39"/>
                </a:lnTo>
                <a:lnTo>
                  <a:pt x="1" y="41"/>
                </a:lnTo>
                <a:lnTo>
                  <a:pt x="2" y="45"/>
                </a:lnTo>
                <a:lnTo>
                  <a:pt x="3" y="48"/>
                </a:lnTo>
                <a:lnTo>
                  <a:pt x="5" y="51"/>
                </a:lnTo>
                <a:lnTo>
                  <a:pt x="7" y="54"/>
                </a:lnTo>
                <a:lnTo>
                  <a:pt x="10" y="57"/>
                </a:lnTo>
                <a:lnTo>
                  <a:pt x="12" y="60"/>
                </a:lnTo>
                <a:lnTo>
                  <a:pt x="15" y="63"/>
                </a:lnTo>
                <a:lnTo>
                  <a:pt x="18" y="66"/>
                </a:lnTo>
                <a:lnTo>
                  <a:pt x="21" y="68"/>
                </a:lnTo>
                <a:lnTo>
                  <a:pt x="24" y="71"/>
                </a:lnTo>
                <a:lnTo>
                  <a:pt x="26" y="73"/>
                </a:lnTo>
                <a:lnTo>
                  <a:pt x="29" y="76"/>
                </a:lnTo>
                <a:lnTo>
                  <a:pt x="31" y="79"/>
                </a:lnTo>
                <a:lnTo>
                  <a:pt x="34" y="82"/>
                </a:lnTo>
                <a:lnTo>
                  <a:pt x="37" y="85"/>
                </a:lnTo>
                <a:lnTo>
                  <a:pt x="39" y="88"/>
                </a:lnTo>
                <a:lnTo>
                  <a:pt x="41" y="91"/>
                </a:lnTo>
                <a:lnTo>
                  <a:pt x="44" y="94"/>
                </a:lnTo>
                <a:lnTo>
                  <a:pt x="46" y="97"/>
                </a:lnTo>
                <a:lnTo>
                  <a:pt x="48" y="100"/>
                </a:lnTo>
                <a:lnTo>
                  <a:pt x="50" y="103"/>
                </a:lnTo>
                <a:lnTo>
                  <a:pt x="53" y="106"/>
                </a:lnTo>
                <a:lnTo>
                  <a:pt x="55" y="109"/>
                </a:lnTo>
                <a:lnTo>
                  <a:pt x="57" y="112"/>
                </a:lnTo>
                <a:lnTo>
                  <a:pt x="60" y="115"/>
                </a:lnTo>
                <a:lnTo>
                  <a:pt x="62" y="117"/>
                </a:lnTo>
                <a:lnTo>
                  <a:pt x="64" y="120"/>
                </a:lnTo>
                <a:lnTo>
                  <a:pt x="67" y="124"/>
                </a:lnTo>
                <a:lnTo>
                  <a:pt x="69" y="127"/>
                </a:lnTo>
                <a:lnTo>
                  <a:pt x="72" y="129"/>
                </a:lnTo>
                <a:lnTo>
                  <a:pt x="75" y="132"/>
                </a:lnTo>
                <a:lnTo>
                  <a:pt x="77" y="134"/>
                </a:lnTo>
                <a:lnTo>
                  <a:pt x="80" y="137"/>
                </a:lnTo>
                <a:lnTo>
                  <a:pt x="82" y="139"/>
                </a:lnTo>
                <a:lnTo>
                  <a:pt x="85" y="142"/>
                </a:lnTo>
                <a:lnTo>
                  <a:pt x="88" y="145"/>
                </a:lnTo>
                <a:lnTo>
                  <a:pt x="91" y="147"/>
                </a:lnTo>
                <a:lnTo>
                  <a:pt x="93" y="150"/>
                </a:lnTo>
                <a:lnTo>
                  <a:pt x="96" y="153"/>
                </a:lnTo>
                <a:lnTo>
                  <a:pt x="99" y="156"/>
                </a:lnTo>
                <a:lnTo>
                  <a:pt x="102" y="159"/>
                </a:lnTo>
                <a:lnTo>
                  <a:pt x="104" y="161"/>
                </a:lnTo>
                <a:lnTo>
                  <a:pt x="107" y="164"/>
                </a:lnTo>
                <a:lnTo>
                  <a:pt x="109" y="167"/>
                </a:lnTo>
                <a:lnTo>
                  <a:pt x="112" y="171"/>
                </a:lnTo>
                <a:lnTo>
                  <a:pt x="114" y="174"/>
                </a:lnTo>
                <a:lnTo>
                  <a:pt x="117" y="177"/>
                </a:lnTo>
                <a:lnTo>
                  <a:pt x="119" y="181"/>
                </a:lnTo>
                <a:lnTo>
                  <a:pt x="120" y="184"/>
                </a:lnTo>
                <a:lnTo>
                  <a:pt x="122" y="187"/>
                </a:lnTo>
                <a:lnTo>
                  <a:pt x="122" y="191"/>
                </a:lnTo>
                <a:lnTo>
                  <a:pt x="123" y="195"/>
                </a:lnTo>
                <a:lnTo>
                  <a:pt x="123" y="198"/>
                </a:lnTo>
                <a:lnTo>
                  <a:pt x="123" y="201"/>
                </a:lnTo>
                <a:lnTo>
                  <a:pt x="122" y="204"/>
                </a:lnTo>
                <a:lnTo>
                  <a:pt x="120" y="208"/>
                </a:lnTo>
                <a:lnTo>
                  <a:pt x="119" y="211"/>
                </a:lnTo>
                <a:lnTo>
                  <a:pt x="117" y="215"/>
                </a:lnTo>
                <a:lnTo>
                  <a:pt x="114" y="218"/>
                </a:lnTo>
                <a:lnTo>
                  <a:pt x="112" y="221"/>
                </a:lnTo>
                <a:lnTo>
                  <a:pt x="109" y="224"/>
                </a:lnTo>
                <a:lnTo>
                  <a:pt x="106" y="226"/>
                </a:lnTo>
                <a:lnTo>
                  <a:pt x="102" y="229"/>
                </a:lnTo>
                <a:lnTo>
                  <a:pt x="99" y="231"/>
                </a:lnTo>
                <a:lnTo>
                  <a:pt x="96" y="233"/>
                </a:lnTo>
                <a:lnTo>
                  <a:pt x="92" y="235"/>
                </a:lnTo>
                <a:lnTo>
                  <a:pt x="89" y="237"/>
                </a:lnTo>
                <a:lnTo>
                  <a:pt x="86" y="239"/>
                </a:lnTo>
                <a:lnTo>
                  <a:pt x="82" y="241"/>
                </a:lnTo>
                <a:lnTo>
                  <a:pt x="79" y="243"/>
                </a:lnTo>
                <a:lnTo>
                  <a:pt x="76" y="245"/>
                </a:lnTo>
                <a:lnTo>
                  <a:pt x="73" y="247"/>
                </a:lnTo>
                <a:lnTo>
                  <a:pt x="70" y="249"/>
                </a:lnTo>
                <a:lnTo>
                  <a:pt x="68" y="252"/>
                </a:lnTo>
                <a:lnTo>
                  <a:pt x="66" y="254"/>
                </a:lnTo>
                <a:lnTo>
                  <a:pt x="64" y="257"/>
                </a:lnTo>
                <a:lnTo>
                  <a:pt x="63" y="261"/>
                </a:lnTo>
                <a:lnTo>
                  <a:pt x="61" y="264"/>
                </a:lnTo>
                <a:lnTo>
                  <a:pt x="61" y="268"/>
                </a:lnTo>
                <a:lnTo>
                  <a:pt x="60" y="272"/>
                </a:lnTo>
                <a:lnTo>
                  <a:pt x="60" y="275"/>
                </a:lnTo>
                <a:lnTo>
                  <a:pt x="60" y="279"/>
                </a:lnTo>
                <a:lnTo>
                  <a:pt x="60" y="283"/>
                </a:lnTo>
                <a:lnTo>
                  <a:pt x="60" y="286"/>
                </a:lnTo>
                <a:lnTo>
                  <a:pt x="61" y="290"/>
                </a:lnTo>
                <a:lnTo>
                  <a:pt x="62" y="292"/>
                </a:lnTo>
                <a:lnTo>
                  <a:pt x="63" y="296"/>
                </a:lnTo>
                <a:lnTo>
                  <a:pt x="65" y="299"/>
                </a:lnTo>
                <a:lnTo>
                  <a:pt x="66" y="303"/>
                </a:lnTo>
                <a:lnTo>
                  <a:pt x="67" y="307"/>
                </a:lnTo>
                <a:lnTo>
                  <a:pt x="67" y="309"/>
                </a:lnTo>
                <a:lnTo>
                  <a:pt x="66" y="312"/>
                </a:lnTo>
                <a:lnTo>
                  <a:pt x="64" y="315"/>
                </a:lnTo>
                <a:lnTo>
                  <a:pt x="61" y="319"/>
                </a:lnTo>
                <a:lnTo>
                  <a:pt x="58" y="321"/>
                </a:lnTo>
                <a:lnTo>
                  <a:pt x="54" y="323"/>
                </a:lnTo>
                <a:lnTo>
                  <a:pt x="52" y="324"/>
                </a:lnTo>
                <a:lnTo>
                  <a:pt x="49" y="326"/>
                </a:lnTo>
                <a:lnTo>
                  <a:pt x="45" y="327"/>
                </a:lnTo>
                <a:lnTo>
                  <a:pt x="42" y="329"/>
                </a:lnTo>
                <a:lnTo>
                  <a:pt x="38" y="329"/>
                </a:lnTo>
                <a:lnTo>
                  <a:pt x="35" y="331"/>
                </a:lnTo>
                <a:lnTo>
                  <a:pt x="33" y="331"/>
                </a:lnTo>
                <a:lnTo>
                  <a:pt x="33" y="331"/>
                </a:lnTo>
              </a:path>
            </a:pathLst>
          </a:custGeom>
          <a:noFill/>
          <a:ln w="17526">
            <a:solidFill>
              <a:srgbClr val="0000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98" name="Freeform 78"/>
          <p:cNvSpPr>
            <a:spLocks/>
          </p:cNvSpPr>
          <p:nvPr/>
        </p:nvSpPr>
        <p:spPr bwMode="auto">
          <a:xfrm>
            <a:off x="6974559" y="4402541"/>
            <a:ext cx="1804497" cy="1921847"/>
          </a:xfrm>
          <a:custGeom>
            <a:avLst/>
            <a:gdLst>
              <a:gd name="T0" fmla="*/ 151 w 166"/>
              <a:gd name="T1" fmla="*/ 2 h 177"/>
              <a:gd name="T2" fmla="*/ 156 w 166"/>
              <a:gd name="T3" fmla="*/ 7 h 177"/>
              <a:gd name="T4" fmla="*/ 161 w 166"/>
              <a:gd name="T5" fmla="*/ 12 h 177"/>
              <a:gd name="T6" fmla="*/ 164 w 166"/>
              <a:gd name="T7" fmla="*/ 18 h 177"/>
              <a:gd name="T8" fmla="*/ 166 w 166"/>
              <a:gd name="T9" fmla="*/ 26 h 177"/>
              <a:gd name="T10" fmla="*/ 165 w 166"/>
              <a:gd name="T11" fmla="*/ 34 h 177"/>
              <a:gd name="T12" fmla="*/ 161 w 166"/>
              <a:gd name="T13" fmla="*/ 40 h 177"/>
              <a:gd name="T14" fmla="*/ 154 w 166"/>
              <a:gd name="T15" fmla="*/ 45 h 177"/>
              <a:gd name="T16" fmla="*/ 147 w 166"/>
              <a:gd name="T17" fmla="*/ 49 h 177"/>
              <a:gd name="T18" fmla="*/ 141 w 166"/>
              <a:gd name="T19" fmla="*/ 53 h 177"/>
              <a:gd name="T20" fmla="*/ 137 w 166"/>
              <a:gd name="T21" fmla="*/ 57 h 177"/>
              <a:gd name="T22" fmla="*/ 132 w 166"/>
              <a:gd name="T23" fmla="*/ 63 h 177"/>
              <a:gd name="T24" fmla="*/ 130 w 166"/>
              <a:gd name="T25" fmla="*/ 70 h 177"/>
              <a:gd name="T26" fmla="*/ 132 w 166"/>
              <a:gd name="T27" fmla="*/ 77 h 177"/>
              <a:gd name="T28" fmla="*/ 136 w 166"/>
              <a:gd name="T29" fmla="*/ 84 h 177"/>
              <a:gd name="T30" fmla="*/ 139 w 166"/>
              <a:gd name="T31" fmla="*/ 90 h 177"/>
              <a:gd name="T32" fmla="*/ 140 w 166"/>
              <a:gd name="T33" fmla="*/ 98 h 177"/>
              <a:gd name="T34" fmla="*/ 141 w 166"/>
              <a:gd name="T35" fmla="*/ 105 h 177"/>
              <a:gd name="T36" fmla="*/ 140 w 166"/>
              <a:gd name="T37" fmla="*/ 112 h 177"/>
              <a:gd name="T38" fmla="*/ 139 w 166"/>
              <a:gd name="T39" fmla="*/ 120 h 177"/>
              <a:gd name="T40" fmla="*/ 138 w 166"/>
              <a:gd name="T41" fmla="*/ 127 h 177"/>
              <a:gd name="T42" fmla="*/ 135 w 166"/>
              <a:gd name="T43" fmla="*/ 134 h 177"/>
              <a:gd name="T44" fmla="*/ 132 w 166"/>
              <a:gd name="T45" fmla="*/ 141 h 177"/>
              <a:gd name="T46" fmla="*/ 127 w 166"/>
              <a:gd name="T47" fmla="*/ 147 h 177"/>
              <a:gd name="T48" fmla="*/ 122 w 166"/>
              <a:gd name="T49" fmla="*/ 152 h 177"/>
              <a:gd name="T50" fmla="*/ 116 w 166"/>
              <a:gd name="T51" fmla="*/ 156 h 177"/>
              <a:gd name="T52" fmla="*/ 109 w 166"/>
              <a:gd name="T53" fmla="*/ 161 h 177"/>
              <a:gd name="T54" fmla="*/ 102 w 166"/>
              <a:gd name="T55" fmla="*/ 164 h 177"/>
              <a:gd name="T56" fmla="*/ 96 w 166"/>
              <a:gd name="T57" fmla="*/ 167 h 177"/>
              <a:gd name="T58" fmla="*/ 88 w 166"/>
              <a:gd name="T59" fmla="*/ 169 h 177"/>
              <a:gd name="T60" fmla="*/ 81 w 166"/>
              <a:gd name="T61" fmla="*/ 171 h 177"/>
              <a:gd name="T62" fmla="*/ 74 w 166"/>
              <a:gd name="T63" fmla="*/ 173 h 177"/>
              <a:gd name="T64" fmla="*/ 66 w 166"/>
              <a:gd name="T65" fmla="*/ 174 h 177"/>
              <a:gd name="T66" fmla="*/ 59 w 166"/>
              <a:gd name="T67" fmla="*/ 175 h 177"/>
              <a:gd name="T68" fmla="*/ 51 w 166"/>
              <a:gd name="T69" fmla="*/ 176 h 177"/>
              <a:gd name="T70" fmla="*/ 44 w 166"/>
              <a:gd name="T71" fmla="*/ 177 h 177"/>
              <a:gd name="T72" fmla="*/ 36 w 166"/>
              <a:gd name="T73" fmla="*/ 177 h 177"/>
              <a:gd name="T74" fmla="*/ 28 w 166"/>
              <a:gd name="T75" fmla="*/ 177 h 177"/>
              <a:gd name="T76" fmla="*/ 21 w 166"/>
              <a:gd name="T77" fmla="*/ 177 h 177"/>
              <a:gd name="T78" fmla="*/ 13 w 166"/>
              <a:gd name="T79" fmla="*/ 177 h 177"/>
              <a:gd name="T80" fmla="*/ 6 w 166"/>
              <a:gd name="T81" fmla="*/ 177 h 177"/>
              <a:gd name="T82" fmla="*/ 0 w 166"/>
              <a:gd name="T83"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6" h="177">
                <a:moveTo>
                  <a:pt x="148" y="0"/>
                </a:moveTo>
                <a:lnTo>
                  <a:pt x="151" y="2"/>
                </a:lnTo>
                <a:lnTo>
                  <a:pt x="153" y="4"/>
                </a:lnTo>
                <a:lnTo>
                  <a:pt x="156" y="7"/>
                </a:lnTo>
                <a:lnTo>
                  <a:pt x="159" y="9"/>
                </a:lnTo>
                <a:lnTo>
                  <a:pt x="161" y="12"/>
                </a:lnTo>
                <a:lnTo>
                  <a:pt x="163" y="14"/>
                </a:lnTo>
                <a:lnTo>
                  <a:pt x="164" y="18"/>
                </a:lnTo>
                <a:lnTo>
                  <a:pt x="166" y="22"/>
                </a:lnTo>
                <a:lnTo>
                  <a:pt x="166" y="26"/>
                </a:lnTo>
                <a:lnTo>
                  <a:pt x="166" y="29"/>
                </a:lnTo>
                <a:lnTo>
                  <a:pt x="165" y="34"/>
                </a:lnTo>
                <a:lnTo>
                  <a:pt x="163" y="37"/>
                </a:lnTo>
                <a:lnTo>
                  <a:pt x="161" y="40"/>
                </a:lnTo>
                <a:lnTo>
                  <a:pt x="158" y="42"/>
                </a:lnTo>
                <a:lnTo>
                  <a:pt x="154" y="45"/>
                </a:lnTo>
                <a:lnTo>
                  <a:pt x="151" y="47"/>
                </a:lnTo>
                <a:lnTo>
                  <a:pt x="147" y="49"/>
                </a:lnTo>
                <a:lnTo>
                  <a:pt x="144" y="51"/>
                </a:lnTo>
                <a:lnTo>
                  <a:pt x="141" y="53"/>
                </a:lnTo>
                <a:lnTo>
                  <a:pt x="138" y="55"/>
                </a:lnTo>
                <a:lnTo>
                  <a:pt x="137" y="57"/>
                </a:lnTo>
                <a:lnTo>
                  <a:pt x="134" y="60"/>
                </a:lnTo>
                <a:lnTo>
                  <a:pt x="132" y="63"/>
                </a:lnTo>
                <a:lnTo>
                  <a:pt x="130" y="67"/>
                </a:lnTo>
                <a:lnTo>
                  <a:pt x="130" y="70"/>
                </a:lnTo>
                <a:lnTo>
                  <a:pt x="130" y="73"/>
                </a:lnTo>
                <a:lnTo>
                  <a:pt x="132" y="77"/>
                </a:lnTo>
                <a:lnTo>
                  <a:pt x="133" y="80"/>
                </a:lnTo>
                <a:lnTo>
                  <a:pt x="136" y="84"/>
                </a:lnTo>
                <a:lnTo>
                  <a:pt x="137" y="87"/>
                </a:lnTo>
                <a:lnTo>
                  <a:pt x="139" y="90"/>
                </a:lnTo>
                <a:lnTo>
                  <a:pt x="139" y="94"/>
                </a:lnTo>
                <a:lnTo>
                  <a:pt x="140" y="98"/>
                </a:lnTo>
                <a:lnTo>
                  <a:pt x="141" y="102"/>
                </a:lnTo>
                <a:lnTo>
                  <a:pt x="141" y="105"/>
                </a:lnTo>
                <a:lnTo>
                  <a:pt x="140" y="109"/>
                </a:lnTo>
                <a:lnTo>
                  <a:pt x="140" y="112"/>
                </a:lnTo>
                <a:lnTo>
                  <a:pt x="140" y="116"/>
                </a:lnTo>
                <a:lnTo>
                  <a:pt x="139" y="120"/>
                </a:lnTo>
                <a:lnTo>
                  <a:pt x="138" y="124"/>
                </a:lnTo>
                <a:lnTo>
                  <a:pt x="138" y="127"/>
                </a:lnTo>
                <a:lnTo>
                  <a:pt x="136" y="131"/>
                </a:lnTo>
                <a:lnTo>
                  <a:pt x="135" y="134"/>
                </a:lnTo>
                <a:lnTo>
                  <a:pt x="133" y="138"/>
                </a:lnTo>
                <a:lnTo>
                  <a:pt x="132" y="141"/>
                </a:lnTo>
                <a:lnTo>
                  <a:pt x="130" y="144"/>
                </a:lnTo>
                <a:lnTo>
                  <a:pt x="127" y="147"/>
                </a:lnTo>
                <a:lnTo>
                  <a:pt x="125" y="149"/>
                </a:lnTo>
                <a:lnTo>
                  <a:pt x="122" y="152"/>
                </a:lnTo>
                <a:lnTo>
                  <a:pt x="119" y="154"/>
                </a:lnTo>
                <a:lnTo>
                  <a:pt x="116" y="156"/>
                </a:lnTo>
                <a:lnTo>
                  <a:pt x="113" y="159"/>
                </a:lnTo>
                <a:lnTo>
                  <a:pt x="109" y="161"/>
                </a:lnTo>
                <a:lnTo>
                  <a:pt x="106" y="162"/>
                </a:lnTo>
                <a:lnTo>
                  <a:pt x="102" y="164"/>
                </a:lnTo>
                <a:lnTo>
                  <a:pt x="99" y="166"/>
                </a:lnTo>
                <a:lnTo>
                  <a:pt x="96" y="167"/>
                </a:lnTo>
                <a:lnTo>
                  <a:pt x="92" y="168"/>
                </a:lnTo>
                <a:lnTo>
                  <a:pt x="88" y="169"/>
                </a:lnTo>
                <a:lnTo>
                  <a:pt x="85" y="170"/>
                </a:lnTo>
                <a:lnTo>
                  <a:pt x="81" y="171"/>
                </a:lnTo>
                <a:lnTo>
                  <a:pt x="77" y="172"/>
                </a:lnTo>
                <a:lnTo>
                  <a:pt x="74" y="173"/>
                </a:lnTo>
                <a:lnTo>
                  <a:pt x="70" y="174"/>
                </a:lnTo>
                <a:lnTo>
                  <a:pt x="66" y="174"/>
                </a:lnTo>
                <a:lnTo>
                  <a:pt x="62" y="175"/>
                </a:lnTo>
                <a:lnTo>
                  <a:pt x="59" y="175"/>
                </a:lnTo>
                <a:lnTo>
                  <a:pt x="55" y="176"/>
                </a:lnTo>
                <a:lnTo>
                  <a:pt x="51" y="176"/>
                </a:lnTo>
                <a:lnTo>
                  <a:pt x="48" y="177"/>
                </a:lnTo>
                <a:lnTo>
                  <a:pt x="44" y="177"/>
                </a:lnTo>
                <a:lnTo>
                  <a:pt x="40" y="177"/>
                </a:lnTo>
                <a:lnTo>
                  <a:pt x="36" y="177"/>
                </a:lnTo>
                <a:lnTo>
                  <a:pt x="32" y="177"/>
                </a:lnTo>
                <a:lnTo>
                  <a:pt x="28" y="177"/>
                </a:lnTo>
                <a:lnTo>
                  <a:pt x="25" y="177"/>
                </a:lnTo>
                <a:lnTo>
                  <a:pt x="21" y="177"/>
                </a:lnTo>
                <a:lnTo>
                  <a:pt x="17" y="177"/>
                </a:lnTo>
                <a:lnTo>
                  <a:pt x="13" y="177"/>
                </a:lnTo>
                <a:lnTo>
                  <a:pt x="9" y="177"/>
                </a:lnTo>
                <a:lnTo>
                  <a:pt x="6" y="177"/>
                </a:lnTo>
                <a:lnTo>
                  <a:pt x="2" y="177"/>
                </a:lnTo>
                <a:lnTo>
                  <a:pt x="0" y="177"/>
                </a:lnTo>
                <a:lnTo>
                  <a:pt x="0" y="177"/>
                </a:lnTo>
              </a:path>
            </a:pathLst>
          </a:custGeom>
          <a:noFill/>
          <a:ln w="17526">
            <a:solidFill>
              <a:srgbClr val="0000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199" name="Line 79"/>
          <p:cNvSpPr>
            <a:spLocks noChangeShapeType="1"/>
          </p:cNvSpPr>
          <p:nvPr/>
        </p:nvSpPr>
        <p:spPr bwMode="auto">
          <a:xfrm>
            <a:off x="5474018" y="1732347"/>
            <a:ext cx="76951"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00" name="Line 80"/>
          <p:cNvSpPr>
            <a:spLocks noChangeShapeType="1"/>
          </p:cNvSpPr>
          <p:nvPr/>
        </p:nvSpPr>
        <p:spPr bwMode="auto">
          <a:xfrm>
            <a:off x="5506722" y="1699643"/>
            <a:ext cx="0" cy="7695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01" name="Line 81"/>
          <p:cNvSpPr>
            <a:spLocks noChangeShapeType="1"/>
          </p:cNvSpPr>
          <p:nvPr/>
        </p:nvSpPr>
        <p:spPr bwMode="auto">
          <a:xfrm>
            <a:off x="5158520" y="1895867"/>
            <a:ext cx="76951"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02" name="Line 82"/>
          <p:cNvSpPr>
            <a:spLocks noChangeShapeType="1"/>
          </p:cNvSpPr>
          <p:nvPr/>
        </p:nvSpPr>
        <p:spPr bwMode="auto">
          <a:xfrm>
            <a:off x="5191224" y="1863163"/>
            <a:ext cx="0" cy="7695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03" name="Line 83"/>
          <p:cNvSpPr>
            <a:spLocks noChangeShapeType="1"/>
          </p:cNvSpPr>
          <p:nvPr/>
        </p:nvSpPr>
        <p:spPr bwMode="auto">
          <a:xfrm>
            <a:off x="7334305" y="1147520"/>
            <a:ext cx="75027"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04" name="Line 84"/>
          <p:cNvSpPr>
            <a:spLocks noChangeShapeType="1"/>
          </p:cNvSpPr>
          <p:nvPr/>
        </p:nvSpPr>
        <p:spPr bwMode="auto">
          <a:xfrm>
            <a:off x="7367009" y="1103274"/>
            <a:ext cx="0" cy="7695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05" name="Line 85"/>
          <p:cNvSpPr>
            <a:spLocks noChangeShapeType="1"/>
          </p:cNvSpPr>
          <p:nvPr/>
        </p:nvSpPr>
        <p:spPr bwMode="auto">
          <a:xfrm>
            <a:off x="7311219" y="984000"/>
            <a:ext cx="86570"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06" name="Line 86"/>
          <p:cNvSpPr>
            <a:spLocks noChangeShapeType="1"/>
          </p:cNvSpPr>
          <p:nvPr/>
        </p:nvSpPr>
        <p:spPr bwMode="auto">
          <a:xfrm>
            <a:off x="7355466" y="941677"/>
            <a:ext cx="0" cy="8657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07" name="Line 87"/>
          <p:cNvSpPr>
            <a:spLocks noChangeShapeType="1"/>
          </p:cNvSpPr>
          <p:nvPr/>
        </p:nvSpPr>
        <p:spPr bwMode="auto">
          <a:xfrm>
            <a:off x="5366287" y="2003598"/>
            <a:ext cx="75027"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08" name="Line 88"/>
          <p:cNvSpPr>
            <a:spLocks noChangeShapeType="1"/>
          </p:cNvSpPr>
          <p:nvPr/>
        </p:nvSpPr>
        <p:spPr bwMode="auto">
          <a:xfrm>
            <a:off x="5408610" y="1961275"/>
            <a:ext cx="0" cy="7502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209" name="Freeform 89"/>
          <p:cNvSpPr>
            <a:spLocks/>
          </p:cNvSpPr>
          <p:nvPr/>
        </p:nvSpPr>
        <p:spPr bwMode="auto">
          <a:xfrm>
            <a:off x="7397789" y="4977748"/>
            <a:ext cx="588674" cy="1117711"/>
          </a:xfrm>
          <a:custGeom>
            <a:avLst/>
            <a:gdLst>
              <a:gd name="T0" fmla="*/ 52 w 54"/>
              <a:gd name="T1" fmla="*/ 3 h 103"/>
              <a:gd name="T2" fmla="*/ 49 w 54"/>
              <a:gd name="T3" fmla="*/ 11 h 103"/>
              <a:gd name="T4" fmla="*/ 48 w 54"/>
              <a:gd name="T5" fmla="*/ 17 h 103"/>
              <a:gd name="T6" fmla="*/ 47 w 54"/>
              <a:gd name="T7" fmla="*/ 24 h 103"/>
              <a:gd name="T8" fmla="*/ 48 w 54"/>
              <a:gd name="T9" fmla="*/ 32 h 103"/>
              <a:gd name="T10" fmla="*/ 49 w 54"/>
              <a:gd name="T11" fmla="*/ 39 h 103"/>
              <a:gd name="T12" fmla="*/ 50 w 54"/>
              <a:gd name="T13" fmla="*/ 47 h 103"/>
              <a:gd name="T14" fmla="*/ 51 w 54"/>
              <a:gd name="T15" fmla="*/ 54 h 103"/>
              <a:gd name="T16" fmla="*/ 52 w 54"/>
              <a:gd name="T17" fmla="*/ 62 h 103"/>
              <a:gd name="T18" fmla="*/ 52 w 54"/>
              <a:gd name="T19" fmla="*/ 69 h 103"/>
              <a:gd name="T20" fmla="*/ 52 w 54"/>
              <a:gd name="T21" fmla="*/ 77 h 103"/>
              <a:gd name="T22" fmla="*/ 50 w 54"/>
              <a:gd name="T23" fmla="*/ 86 h 103"/>
              <a:gd name="T24" fmla="*/ 48 w 54"/>
              <a:gd name="T25" fmla="*/ 93 h 103"/>
              <a:gd name="T26" fmla="*/ 44 w 54"/>
              <a:gd name="T27" fmla="*/ 99 h 103"/>
              <a:gd name="T28" fmla="*/ 37 w 54"/>
              <a:gd name="T29" fmla="*/ 102 h 103"/>
              <a:gd name="T30" fmla="*/ 29 w 54"/>
              <a:gd name="T31" fmla="*/ 103 h 103"/>
              <a:gd name="T32" fmla="*/ 21 w 54"/>
              <a:gd name="T33" fmla="*/ 101 h 103"/>
              <a:gd name="T34" fmla="*/ 14 w 54"/>
              <a:gd name="T35" fmla="*/ 98 h 103"/>
              <a:gd name="T36" fmla="*/ 8 w 54"/>
              <a:gd name="T37" fmla="*/ 93 h 103"/>
              <a:gd name="T38" fmla="*/ 4 w 54"/>
              <a:gd name="T39" fmla="*/ 88 h 103"/>
              <a:gd name="T40" fmla="*/ 1 w 54"/>
              <a:gd name="T41" fmla="*/ 82 h 103"/>
              <a:gd name="T42" fmla="*/ 0 w 54"/>
              <a:gd name="T43" fmla="*/ 74 h 103"/>
              <a:gd name="T44" fmla="*/ 0 w 54"/>
              <a:gd name="T45" fmla="*/ 66 h 103"/>
              <a:gd name="T46" fmla="*/ 0 w 54"/>
              <a:gd name="T47" fmla="*/ 61 h 103"/>
              <a:gd name="T48" fmla="*/ 1 w 54"/>
              <a:gd name="T49" fmla="*/ 53 h 103"/>
              <a:gd name="T50" fmla="*/ 3 w 54"/>
              <a:gd name="T51" fmla="*/ 46 h 103"/>
              <a:gd name="T52" fmla="*/ 6 w 54"/>
              <a:gd name="T53" fmla="*/ 39 h 103"/>
              <a:gd name="T54" fmla="*/ 9 w 54"/>
              <a:gd name="T55" fmla="*/ 32 h 103"/>
              <a:gd name="T56" fmla="*/ 12 w 54"/>
              <a:gd name="T57" fmla="*/ 25 h 103"/>
              <a:gd name="T58" fmla="*/ 16 w 54"/>
              <a:gd name="T59" fmla="*/ 19 h 103"/>
              <a:gd name="T60" fmla="*/ 21 w 54"/>
              <a:gd name="T61" fmla="*/ 12 h 103"/>
              <a:gd name="T62" fmla="*/ 25 w 54"/>
              <a:gd name="T63" fmla="*/ 6 h 103"/>
              <a:gd name="T64" fmla="*/ 28 w 54"/>
              <a:gd name="T65" fmla="*/ 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103">
                <a:moveTo>
                  <a:pt x="54" y="0"/>
                </a:moveTo>
                <a:lnTo>
                  <a:pt x="52" y="3"/>
                </a:lnTo>
                <a:lnTo>
                  <a:pt x="51" y="7"/>
                </a:lnTo>
                <a:lnTo>
                  <a:pt x="49" y="11"/>
                </a:lnTo>
                <a:lnTo>
                  <a:pt x="48" y="14"/>
                </a:lnTo>
                <a:lnTo>
                  <a:pt x="48" y="17"/>
                </a:lnTo>
                <a:lnTo>
                  <a:pt x="47" y="21"/>
                </a:lnTo>
                <a:lnTo>
                  <a:pt x="47" y="24"/>
                </a:lnTo>
                <a:lnTo>
                  <a:pt x="47" y="28"/>
                </a:lnTo>
                <a:lnTo>
                  <a:pt x="48" y="32"/>
                </a:lnTo>
                <a:lnTo>
                  <a:pt x="48" y="35"/>
                </a:lnTo>
                <a:lnTo>
                  <a:pt x="49" y="39"/>
                </a:lnTo>
                <a:lnTo>
                  <a:pt x="49" y="43"/>
                </a:lnTo>
                <a:lnTo>
                  <a:pt x="50" y="47"/>
                </a:lnTo>
                <a:lnTo>
                  <a:pt x="51" y="51"/>
                </a:lnTo>
                <a:lnTo>
                  <a:pt x="51" y="54"/>
                </a:lnTo>
                <a:lnTo>
                  <a:pt x="52" y="58"/>
                </a:lnTo>
                <a:lnTo>
                  <a:pt x="52" y="62"/>
                </a:lnTo>
                <a:lnTo>
                  <a:pt x="52" y="66"/>
                </a:lnTo>
                <a:lnTo>
                  <a:pt x="52" y="69"/>
                </a:lnTo>
                <a:lnTo>
                  <a:pt x="52" y="73"/>
                </a:lnTo>
                <a:lnTo>
                  <a:pt x="52" y="77"/>
                </a:lnTo>
                <a:lnTo>
                  <a:pt x="51" y="82"/>
                </a:lnTo>
                <a:lnTo>
                  <a:pt x="50" y="86"/>
                </a:lnTo>
                <a:lnTo>
                  <a:pt x="49" y="90"/>
                </a:lnTo>
                <a:lnTo>
                  <a:pt x="48" y="93"/>
                </a:lnTo>
                <a:lnTo>
                  <a:pt x="46" y="97"/>
                </a:lnTo>
                <a:lnTo>
                  <a:pt x="44" y="99"/>
                </a:lnTo>
                <a:lnTo>
                  <a:pt x="41" y="101"/>
                </a:lnTo>
                <a:lnTo>
                  <a:pt x="37" y="102"/>
                </a:lnTo>
                <a:lnTo>
                  <a:pt x="33" y="103"/>
                </a:lnTo>
                <a:lnTo>
                  <a:pt x="29" y="103"/>
                </a:lnTo>
                <a:lnTo>
                  <a:pt x="25" y="102"/>
                </a:lnTo>
                <a:lnTo>
                  <a:pt x="21" y="101"/>
                </a:lnTo>
                <a:lnTo>
                  <a:pt x="17" y="100"/>
                </a:lnTo>
                <a:lnTo>
                  <a:pt x="14" y="98"/>
                </a:lnTo>
                <a:lnTo>
                  <a:pt x="11" y="96"/>
                </a:lnTo>
                <a:lnTo>
                  <a:pt x="8" y="93"/>
                </a:lnTo>
                <a:lnTo>
                  <a:pt x="6" y="90"/>
                </a:lnTo>
                <a:lnTo>
                  <a:pt x="4" y="88"/>
                </a:lnTo>
                <a:lnTo>
                  <a:pt x="3" y="85"/>
                </a:lnTo>
                <a:lnTo>
                  <a:pt x="1" y="82"/>
                </a:lnTo>
                <a:lnTo>
                  <a:pt x="1" y="78"/>
                </a:lnTo>
                <a:lnTo>
                  <a:pt x="0" y="74"/>
                </a:lnTo>
                <a:lnTo>
                  <a:pt x="0" y="70"/>
                </a:lnTo>
                <a:lnTo>
                  <a:pt x="0" y="66"/>
                </a:lnTo>
                <a:lnTo>
                  <a:pt x="0" y="65"/>
                </a:lnTo>
                <a:lnTo>
                  <a:pt x="0" y="61"/>
                </a:lnTo>
                <a:lnTo>
                  <a:pt x="0" y="57"/>
                </a:lnTo>
                <a:lnTo>
                  <a:pt x="1" y="53"/>
                </a:lnTo>
                <a:lnTo>
                  <a:pt x="2" y="49"/>
                </a:lnTo>
                <a:lnTo>
                  <a:pt x="3" y="46"/>
                </a:lnTo>
                <a:lnTo>
                  <a:pt x="4" y="43"/>
                </a:lnTo>
                <a:lnTo>
                  <a:pt x="6" y="39"/>
                </a:lnTo>
                <a:lnTo>
                  <a:pt x="7" y="35"/>
                </a:lnTo>
                <a:lnTo>
                  <a:pt x="9" y="32"/>
                </a:lnTo>
                <a:lnTo>
                  <a:pt x="11" y="29"/>
                </a:lnTo>
                <a:lnTo>
                  <a:pt x="12" y="25"/>
                </a:lnTo>
                <a:lnTo>
                  <a:pt x="14" y="22"/>
                </a:lnTo>
                <a:lnTo>
                  <a:pt x="16" y="19"/>
                </a:lnTo>
                <a:lnTo>
                  <a:pt x="18" y="15"/>
                </a:lnTo>
                <a:lnTo>
                  <a:pt x="21" y="12"/>
                </a:lnTo>
                <a:lnTo>
                  <a:pt x="23" y="9"/>
                </a:lnTo>
                <a:lnTo>
                  <a:pt x="25" y="6"/>
                </a:lnTo>
                <a:lnTo>
                  <a:pt x="28" y="1"/>
                </a:lnTo>
                <a:lnTo>
                  <a:pt x="28" y="1"/>
                </a:lnTo>
              </a:path>
            </a:pathLst>
          </a:custGeom>
          <a:noFill/>
          <a:ln w="0">
            <a:solidFill>
              <a:srgbClr val="0000FF"/>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 name="TextBox 1"/>
          <p:cNvSpPr txBox="1"/>
          <p:nvPr/>
        </p:nvSpPr>
        <p:spPr>
          <a:xfrm>
            <a:off x="1054694" y="3186773"/>
            <a:ext cx="1673856" cy="584775"/>
          </a:xfrm>
          <a:prstGeom prst="rect">
            <a:avLst/>
          </a:prstGeom>
          <a:noFill/>
        </p:spPr>
        <p:txBody>
          <a:bodyPr wrap="none" rtlCol="0">
            <a:spAutoFit/>
          </a:bodyPr>
          <a:lstStyle/>
          <a:p>
            <a:r>
              <a:rPr lang="el-GR" sz="1600" dirty="0">
                <a:solidFill>
                  <a:srgbClr val="FF0000"/>
                </a:solidFill>
                <a:latin typeface="Century Gothic" panose="020B0502020202020204" pitchFamily="34" charset="0"/>
              </a:rPr>
              <a:t>κόκκινο</a:t>
            </a:r>
            <a:r>
              <a:rPr lang="en-US" sz="1600" dirty="0">
                <a:solidFill>
                  <a:srgbClr val="FF0000"/>
                </a:solidFill>
                <a:latin typeface="Century Gothic" panose="020B0502020202020204" pitchFamily="34" charset="0"/>
              </a:rPr>
              <a:t>: </a:t>
            </a:r>
            <a:r>
              <a:rPr lang="el-GR" sz="1600" dirty="0">
                <a:solidFill>
                  <a:srgbClr val="FF0000"/>
                </a:solidFill>
                <a:latin typeface="Century Gothic" panose="020B0502020202020204" pitchFamily="34" charset="0"/>
              </a:rPr>
              <a:t>αρχική</a:t>
            </a:r>
            <a:endParaRPr lang="en-US" sz="1600" dirty="0">
              <a:solidFill>
                <a:srgbClr val="FF0000"/>
              </a:solidFill>
              <a:latin typeface="Century Gothic" panose="020B0502020202020204" pitchFamily="34" charset="0"/>
            </a:endParaRPr>
          </a:p>
          <a:p>
            <a:r>
              <a:rPr lang="el-GR" sz="1600" dirty="0">
                <a:solidFill>
                  <a:srgbClr val="0000FF"/>
                </a:solidFill>
                <a:latin typeface="Century Gothic" panose="020B0502020202020204" pitchFamily="34" charset="0"/>
              </a:rPr>
              <a:t>μπλε</a:t>
            </a:r>
            <a:r>
              <a:rPr lang="en-US" sz="1600" dirty="0">
                <a:solidFill>
                  <a:srgbClr val="0000FF"/>
                </a:solidFill>
                <a:latin typeface="Century Gothic" panose="020B0502020202020204" pitchFamily="34" charset="0"/>
              </a:rPr>
              <a:t>: </a:t>
            </a:r>
            <a:r>
              <a:rPr lang="el-GR" sz="1600" dirty="0">
                <a:solidFill>
                  <a:srgbClr val="0000FF"/>
                </a:solidFill>
                <a:latin typeface="Century Gothic" panose="020B0502020202020204" pitchFamily="34" charset="0"/>
              </a:rPr>
              <a:t>πρόοδος</a:t>
            </a:r>
            <a:endParaRPr lang="en-US" sz="1600" dirty="0">
              <a:solidFill>
                <a:srgbClr val="0000FF"/>
              </a:solidFill>
              <a:latin typeface="Century Gothic" panose="020B0502020202020204" pitchFamily="34" charset="0"/>
            </a:endParaRPr>
          </a:p>
        </p:txBody>
      </p:sp>
      <p:sp>
        <p:nvSpPr>
          <p:cNvPr id="87" name="Rectangle 86">
            <a:extLst>
              <a:ext uri="{FF2B5EF4-FFF2-40B4-BE49-F238E27FC236}">
                <a16:creationId xmlns="" xmlns:a16="http://schemas.microsoft.com/office/drawing/2014/main" id="{2F79A07C-1A46-524B-AC65-03F1F5354B6B}"/>
              </a:ext>
            </a:extLst>
          </p:cNvPr>
          <p:cNvSpPr/>
          <p:nvPr/>
        </p:nvSpPr>
        <p:spPr>
          <a:xfrm>
            <a:off x="1650248" y="-43717"/>
            <a:ext cx="9188091" cy="108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err="1">
                <a:solidFill>
                  <a:schemeClr val="tx1"/>
                </a:solidFill>
                <a:latin typeface="Century Gothic" panose="020B0502020202020204" pitchFamily="34" charset="0"/>
              </a:rPr>
              <a:t>Αλληλεπίθεση</a:t>
            </a:r>
            <a:r>
              <a:rPr lang="el-GR" dirty="0">
                <a:solidFill>
                  <a:schemeClr val="tx1"/>
                </a:solidFill>
                <a:latin typeface="Century Gothic" panose="020B0502020202020204" pitchFamily="34" charset="0"/>
              </a:rPr>
              <a:t> </a:t>
            </a:r>
            <a:r>
              <a:rPr lang="el-GR" dirty="0" err="1">
                <a:solidFill>
                  <a:schemeClr val="tx1"/>
                </a:solidFill>
                <a:latin typeface="Century Gothic" panose="020B0502020202020204" pitchFamily="34" charset="0"/>
              </a:rPr>
              <a:t>κεφαλομετρικών</a:t>
            </a:r>
            <a:r>
              <a:rPr lang="el-GR" dirty="0">
                <a:solidFill>
                  <a:schemeClr val="tx1"/>
                </a:solidFill>
                <a:latin typeface="Century Gothic" panose="020B0502020202020204" pitchFamily="34" charset="0"/>
              </a:rPr>
              <a:t> ακτινογραφημάτων στους 22 μήνες θεραπείας </a:t>
            </a:r>
            <a:endParaRPr lang="en-US" dirty="0">
              <a:solidFill>
                <a:schemeClr val="tx1"/>
              </a:solidFill>
              <a:latin typeface="Century Gothic" panose="020B0502020202020204" pitchFamily="34" charset="0"/>
            </a:endParaRPr>
          </a:p>
        </p:txBody>
      </p:sp>
    </p:spTree>
    <p:extLst>
      <p:ext uri="{BB962C8B-B14F-4D97-AF65-F5344CB8AC3E}">
        <p14:creationId xmlns="" xmlns:p14="http://schemas.microsoft.com/office/powerpoint/2010/main" val="25164213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Untitled-3.jpg"/>
          <p:cNvPicPr>
            <a:picLocks noChangeAspect="1"/>
          </p:cNvPicPr>
          <p:nvPr/>
        </p:nvPicPr>
        <p:blipFill>
          <a:blip r:embed="rId2" cstate="email"/>
          <a:stretch>
            <a:fillRect/>
          </a:stretch>
        </p:blipFill>
        <p:spPr>
          <a:xfrm>
            <a:off x="1054145" y="0"/>
            <a:ext cx="4400550" cy="6858000"/>
          </a:xfrm>
          <a:prstGeom prst="rect">
            <a:avLst/>
          </a:prstGeom>
        </p:spPr>
      </p:pic>
      <p:cxnSp>
        <p:nvCxnSpPr>
          <p:cNvPr id="7" name="Straight Connector 6">
            <a:extLst>
              <a:ext uri="{FF2B5EF4-FFF2-40B4-BE49-F238E27FC236}">
                <a16:creationId xmlns="" xmlns:a16="http://schemas.microsoft.com/office/drawing/2014/main" id="{19FDA1BD-9A1A-C245-8B68-2832567B07D0}"/>
              </a:ext>
            </a:extLst>
          </p:cNvPr>
          <p:cNvCxnSpPr>
            <a:cxnSpLocks/>
          </p:cNvCxnSpPr>
          <p:nvPr/>
        </p:nvCxnSpPr>
        <p:spPr>
          <a:xfrm>
            <a:off x="4498362" y="-203957"/>
            <a:ext cx="5092" cy="6946918"/>
          </a:xfrm>
          <a:prstGeom prst="line">
            <a:avLst/>
          </a:prstGeom>
          <a:ln>
            <a:solidFill>
              <a:schemeClr val="accent6">
                <a:lumMod val="50000"/>
              </a:schemeClr>
            </a:solidFill>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 xmlns:a16="http://schemas.microsoft.com/office/drawing/2014/main" id="{4EE8E3F6-1556-614B-ADC7-446E677ECE4E}"/>
              </a:ext>
            </a:extLst>
          </p:cNvPr>
          <p:cNvCxnSpPr>
            <a:cxnSpLocks/>
          </p:cNvCxnSpPr>
          <p:nvPr/>
        </p:nvCxnSpPr>
        <p:spPr>
          <a:xfrm>
            <a:off x="2557589" y="-166776"/>
            <a:ext cx="5092" cy="6946918"/>
          </a:xfrm>
          <a:prstGeom prst="line">
            <a:avLst/>
          </a:prstGeom>
          <a:ln>
            <a:solidFill>
              <a:schemeClr val="accent6">
                <a:lumMod val="50000"/>
              </a:schemeClr>
            </a:solidFill>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graphicFrame>
        <p:nvGraphicFramePr>
          <p:cNvPr id="15" name="Table 14">
            <a:extLst>
              <a:ext uri="{FF2B5EF4-FFF2-40B4-BE49-F238E27FC236}">
                <a16:creationId xmlns="" xmlns:a16="http://schemas.microsoft.com/office/drawing/2014/main" id="{06B18815-772C-E34D-87B2-350BAA02679C}"/>
              </a:ext>
            </a:extLst>
          </p:cNvPr>
          <p:cNvGraphicFramePr>
            <a:graphicFrameLocks noGrp="1"/>
          </p:cNvGraphicFramePr>
          <p:nvPr>
            <p:extLst>
              <p:ext uri="{D42A27DB-BD31-4B8C-83A1-F6EECF244321}">
                <p14:modId xmlns="" xmlns:p14="http://schemas.microsoft.com/office/powerpoint/2010/main" val="1443435607"/>
              </p:ext>
            </p:extLst>
          </p:nvPr>
        </p:nvGraphicFramePr>
        <p:xfrm>
          <a:off x="6961556" y="5147252"/>
          <a:ext cx="4925643" cy="1188720"/>
        </p:xfrm>
        <a:graphic>
          <a:graphicData uri="http://schemas.openxmlformats.org/drawingml/2006/table">
            <a:tbl>
              <a:tblPr firstRow="1" bandRow="1">
                <a:tableStyleId>{93296810-A885-4BE3-A3E7-6D5BEEA58F35}</a:tableStyleId>
              </a:tblPr>
              <a:tblGrid>
                <a:gridCol w="856735">
                  <a:extLst>
                    <a:ext uri="{9D8B030D-6E8A-4147-A177-3AD203B41FA5}">
                      <a16:colId xmlns="" xmlns:a16="http://schemas.microsoft.com/office/drawing/2014/main" val="2773011827"/>
                    </a:ext>
                  </a:extLst>
                </a:gridCol>
                <a:gridCol w="550593">
                  <a:extLst>
                    <a:ext uri="{9D8B030D-6E8A-4147-A177-3AD203B41FA5}">
                      <a16:colId xmlns="" xmlns:a16="http://schemas.microsoft.com/office/drawing/2014/main" val="758772044"/>
                    </a:ext>
                  </a:extLst>
                </a:gridCol>
                <a:gridCol w="703663">
                  <a:extLst>
                    <a:ext uri="{9D8B030D-6E8A-4147-A177-3AD203B41FA5}">
                      <a16:colId xmlns="" xmlns:a16="http://schemas.microsoft.com/office/drawing/2014/main" val="185527804"/>
                    </a:ext>
                  </a:extLst>
                </a:gridCol>
                <a:gridCol w="703663">
                  <a:extLst>
                    <a:ext uri="{9D8B030D-6E8A-4147-A177-3AD203B41FA5}">
                      <a16:colId xmlns="" xmlns:a16="http://schemas.microsoft.com/office/drawing/2014/main" val="2608474453"/>
                    </a:ext>
                  </a:extLst>
                </a:gridCol>
                <a:gridCol w="703663">
                  <a:extLst>
                    <a:ext uri="{9D8B030D-6E8A-4147-A177-3AD203B41FA5}">
                      <a16:colId xmlns="" xmlns:a16="http://schemas.microsoft.com/office/drawing/2014/main" val="772973023"/>
                    </a:ext>
                  </a:extLst>
                </a:gridCol>
                <a:gridCol w="703663">
                  <a:extLst>
                    <a:ext uri="{9D8B030D-6E8A-4147-A177-3AD203B41FA5}">
                      <a16:colId xmlns="" xmlns:a16="http://schemas.microsoft.com/office/drawing/2014/main" val="2992577512"/>
                    </a:ext>
                  </a:extLst>
                </a:gridCol>
                <a:gridCol w="703663">
                  <a:extLst>
                    <a:ext uri="{9D8B030D-6E8A-4147-A177-3AD203B41FA5}">
                      <a16:colId xmlns="" xmlns:a16="http://schemas.microsoft.com/office/drawing/2014/main" val="1920252266"/>
                    </a:ext>
                  </a:extLst>
                </a:gridCol>
              </a:tblGrid>
              <a:tr h="0">
                <a:tc>
                  <a:txBody>
                    <a:bodyPr/>
                    <a:lstStyle/>
                    <a:p>
                      <a:endParaRPr lang="en-US" sz="1200" dirty="0"/>
                    </a:p>
                  </a:txBody>
                  <a:tcPr/>
                </a:tc>
                <a:tc>
                  <a:txBody>
                    <a:bodyPr/>
                    <a:lstStyle/>
                    <a:p>
                      <a:r>
                        <a:rPr lang="en-US" sz="1200" dirty="0"/>
                        <a:t>ANB</a:t>
                      </a:r>
                    </a:p>
                  </a:txBody>
                  <a:tcPr/>
                </a:tc>
                <a:tc>
                  <a:txBody>
                    <a:bodyPr/>
                    <a:lstStyle/>
                    <a:p>
                      <a:r>
                        <a:rPr lang="en-US" sz="1200" dirty="0"/>
                        <a:t>Wits</a:t>
                      </a:r>
                    </a:p>
                  </a:txBody>
                  <a:tcPr/>
                </a:tc>
                <a:tc>
                  <a:txBody>
                    <a:bodyPr/>
                    <a:lstStyle/>
                    <a:p>
                      <a:r>
                        <a:rPr lang="en-US" sz="1200" dirty="0"/>
                        <a:t>FMA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SNA</a:t>
                      </a:r>
                    </a:p>
                    <a:p>
                      <a:endParaRPr lang="en-US" sz="1200" dirty="0"/>
                    </a:p>
                  </a:txBody>
                  <a:tcPr/>
                </a:tc>
                <a:tc>
                  <a:txBody>
                    <a:bodyPr/>
                    <a:lstStyle/>
                    <a:p>
                      <a:r>
                        <a:rPr lang="en-US" sz="1200" dirty="0"/>
                        <a:t>SNB</a:t>
                      </a:r>
                    </a:p>
                  </a:txBody>
                  <a:tcPr/>
                </a:tc>
                <a:tc>
                  <a:txBody>
                    <a:bodyPr/>
                    <a:lstStyle/>
                    <a:p>
                      <a:r>
                        <a:rPr lang="en-US" sz="1200" dirty="0" err="1"/>
                        <a:t>Pg</a:t>
                      </a:r>
                      <a:r>
                        <a:rPr lang="en-US" sz="1200" dirty="0"/>
                        <a:t>/NB</a:t>
                      </a:r>
                    </a:p>
                  </a:txBody>
                  <a:tcPr/>
                </a:tc>
                <a:extLst>
                  <a:ext uri="{0D108BD9-81ED-4DB2-BD59-A6C34878D82A}">
                    <a16:rowId xmlns="" xmlns:a16="http://schemas.microsoft.com/office/drawing/2014/main" val="2930021919"/>
                  </a:ext>
                </a:extLst>
              </a:tr>
              <a:tr h="322204">
                <a:tc>
                  <a:txBody>
                    <a:bodyPr/>
                    <a:lstStyle/>
                    <a:p>
                      <a:r>
                        <a:rPr lang="en-US" dirty="0"/>
                        <a:t>start </a:t>
                      </a:r>
                    </a:p>
                  </a:txBody>
                  <a:tcPr/>
                </a:tc>
                <a:tc>
                  <a:txBody>
                    <a:bodyPr/>
                    <a:lstStyle/>
                    <a:p>
                      <a:r>
                        <a:rPr lang="en-US" dirty="0"/>
                        <a:t>9.6</a:t>
                      </a:r>
                    </a:p>
                  </a:txBody>
                  <a:tcPr/>
                </a:tc>
                <a:tc>
                  <a:txBody>
                    <a:bodyPr/>
                    <a:lstStyle/>
                    <a:p>
                      <a:r>
                        <a:rPr lang="en-US" dirty="0"/>
                        <a:t>7.1</a:t>
                      </a:r>
                    </a:p>
                  </a:txBody>
                  <a:tcPr/>
                </a:tc>
                <a:tc>
                  <a:txBody>
                    <a:bodyPr/>
                    <a:lstStyle/>
                    <a:p>
                      <a:r>
                        <a:rPr lang="en-US" dirty="0"/>
                        <a:t>28.3</a:t>
                      </a:r>
                    </a:p>
                  </a:txBody>
                  <a:tcPr/>
                </a:tc>
                <a:tc>
                  <a:txBody>
                    <a:bodyPr/>
                    <a:lstStyle/>
                    <a:p>
                      <a:r>
                        <a:rPr lang="en-US" dirty="0"/>
                        <a:t>82.3</a:t>
                      </a:r>
                    </a:p>
                  </a:txBody>
                  <a:tcPr/>
                </a:tc>
                <a:tc>
                  <a:txBody>
                    <a:bodyPr/>
                    <a:lstStyle/>
                    <a:p>
                      <a:r>
                        <a:rPr lang="en-US" dirty="0"/>
                        <a:t>72.7</a:t>
                      </a:r>
                    </a:p>
                  </a:txBody>
                  <a:tcPr/>
                </a:tc>
                <a:tc>
                  <a:txBody>
                    <a:bodyPr/>
                    <a:lstStyle/>
                    <a:p>
                      <a:r>
                        <a:rPr lang="en-US" dirty="0"/>
                        <a:t>0.4</a:t>
                      </a:r>
                    </a:p>
                  </a:txBody>
                  <a:tcPr/>
                </a:tc>
                <a:extLst>
                  <a:ext uri="{0D108BD9-81ED-4DB2-BD59-A6C34878D82A}">
                    <a16:rowId xmlns="" xmlns:a16="http://schemas.microsoft.com/office/drawing/2014/main" val="2907671096"/>
                  </a:ext>
                </a:extLst>
              </a:tr>
              <a:tr h="322204">
                <a:tc>
                  <a:txBody>
                    <a:bodyPr/>
                    <a:lstStyle/>
                    <a:p>
                      <a:r>
                        <a:rPr lang="en-US" dirty="0"/>
                        <a:t>22 m </a:t>
                      </a:r>
                    </a:p>
                  </a:txBody>
                  <a:tcPr/>
                </a:tc>
                <a:tc>
                  <a:txBody>
                    <a:bodyPr/>
                    <a:lstStyle/>
                    <a:p>
                      <a:r>
                        <a:rPr lang="en-US" dirty="0"/>
                        <a:t>6</a:t>
                      </a:r>
                    </a:p>
                  </a:txBody>
                  <a:tcPr/>
                </a:tc>
                <a:tc>
                  <a:txBody>
                    <a:bodyPr/>
                    <a:lstStyle/>
                    <a:p>
                      <a:r>
                        <a:rPr lang="en-US" dirty="0"/>
                        <a:t>2.5</a:t>
                      </a:r>
                    </a:p>
                  </a:txBody>
                  <a:tcPr/>
                </a:tc>
                <a:tc>
                  <a:txBody>
                    <a:bodyPr/>
                    <a:lstStyle/>
                    <a:p>
                      <a:r>
                        <a:rPr lang="en-US" dirty="0"/>
                        <a:t>29.2</a:t>
                      </a:r>
                    </a:p>
                  </a:txBody>
                  <a:tcPr/>
                </a:tc>
                <a:tc>
                  <a:txBody>
                    <a:bodyPr/>
                    <a:lstStyle/>
                    <a:p>
                      <a:r>
                        <a:rPr lang="en-US" dirty="0"/>
                        <a:t>79.5</a:t>
                      </a:r>
                    </a:p>
                  </a:txBody>
                  <a:tcPr/>
                </a:tc>
                <a:tc>
                  <a:txBody>
                    <a:bodyPr/>
                    <a:lstStyle/>
                    <a:p>
                      <a:r>
                        <a:rPr lang="en-US" dirty="0"/>
                        <a:t>73.5</a:t>
                      </a:r>
                    </a:p>
                  </a:txBody>
                  <a:tcPr/>
                </a:tc>
                <a:tc>
                  <a:txBody>
                    <a:bodyPr/>
                    <a:lstStyle/>
                    <a:p>
                      <a:r>
                        <a:rPr lang="en-US" dirty="0"/>
                        <a:t>1</a:t>
                      </a:r>
                    </a:p>
                  </a:txBody>
                  <a:tcPr/>
                </a:tc>
                <a:extLst>
                  <a:ext uri="{0D108BD9-81ED-4DB2-BD59-A6C34878D82A}">
                    <a16:rowId xmlns="" xmlns:a16="http://schemas.microsoft.com/office/drawing/2014/main" val="3496237543"/>
                  </a:ext>
                </a:extLst>
              </a:tr>
            </a:tbl>
          </a:graphicData>
        </a:graphic>
      </p:graphicFrame>
      <p:sp>
        <p:nvSpPr>
          <p:cNvPr id="17" name="TextBox 16">
            <a:extLst>
              <a:ext uri="{FF2B5EF4-FFF2-40B4-BE49-F238E27FC236}">
                <a16:creationId xmlns="" xmlns:a16="http://schemas.microsoft.com/office/drawing/2014/main" id="{4B0C9FD6-14D7-8C42-82D5-B6A8BE10877B}"/>
              </a:ext>
            </a:extLst>
          </p:cNvPr>
          <p:cNvSpPr txBox="1"/>
          <p:nvPr/>
        </p:nvSpPr>
        <p:spPr>
          <a:xfrm>
            <a:off x="11285584" y="3458736"/>
            <a:ext cx="616483" cy="523220"/>
          </a:xfrm>
          <a:prstGeom prst="rect">
            <a:avLst/>
          </a:prstGeom>
          <a:solidFill>
            <a:schemeClr val="accent6">
              <a:lumMod val="50000"/>
            </a:schemeClr>
          </a:solidFill>
        </p:spPr>
        <p:txBody>
          <a:bodyPr wrap="square" rtlCol="0">
            <a:spAutoFit/>
          </a:bodyPr>
          <a:lstStyle/>
          <a:p>
            <a:r>
              <a:rPr lang="en-US" sz="2800" dirty="0">
                <a:solidFill>
                  <a:schemeClr val="bg1"/>
                </a:solidFill>
              </a:rPr>
              <a:t>FH</a:t>
            </a:r>
          </a:p>
        </p:txBody>
      </p:sp>
      <p:sp>
        <p:nvSpPr>
          <p:cNvPr id="18" name="Down Arrow 17">
            <a:extLst>
              <a:ext uri="{FF2B5EF4-FFF2-40B4-BE49-F238E27FC236}">
                <a16:creationId xmlns="" xmlns:a16="http://schemas.microsoft.com/office/drawing/2014/main" id="{82BD0CB5-6235-FE47-8D19-AE65A6F8D81C}"/>
              </a:ext>
            </a:extLst>
          </p:cNvPr>
          <p:cNvSpPr/>
          <p:nvPr/>
        </p:nvSpPr>
        <p:spPr>
          <a:xfrm rot="20076692" flipV="1">
            <a:off x="2356548" y="6044010"/>
            <a:ext cx="215590" cy="512954"/>
          </a:xfrm>
          <a:prstGeom prst="downArrow">
            <a:avLst/>
          </a:prstGeom>
          <a:gradFill>
            <a:gsLst>
              <a:gs pos="96000">
                <a:schemeClr val="accent6">
                  <a:lumMod val="50000"/>
                </a:schemeClr>
              </a:gs>
              <a:gs pos="100000">
                <a:schemeClr val="accent1">
                  <a:tint val="50000"/>
                  <a:shade val="100000"/>
                  <a:satMod val="350000"/>
                </a:schemeClr>
              </a:gs>
            </a:gsLst>
          </a:gra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 xmlns:a16="http://schemas.microsoft.com/office/drawing/2014/main" id="{A0F136CC-3209-694D-A215-EEA9DCEA8A3A}"/>
              </a:ext>
            </a:extLst>
          </p:cNvPr>
          <p:cNvSpPr/>
          <p:nvPr/>
        </p:nvSpPr>
        <p:spPr>
          <a:xfrm rot="20076692" flipV="1">
            <a:off x="4627967" y="6044010"/>
            <a:ext cx="215590" cy="512954"/>
          </a:xfrm>
          <a:prstGeom prst="downArrow">
            <a:avLst/>
          </a:prstGeom>
          <a:gradFill>
            <a:gsLst>
              <a:gs pos="96000">
                <a:schemeClr val="accent6">
                  <a:lumMod val="50000"/>
                </a:schemeClr>
              </a:gs>
              <a:gs pos="100000">
                <a:schemeClr val="accent1">
                  <a:tint val="50000"/>
                  <a:shade val="100000"/>
                  <a:satMod val="350000"/>
                </a:schemeClr>
              </a:gs>
            </a:gsLst>
          </a:gra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6ECC4537-0155-9A41-BA2D-FD0A9D14119B}"/>
              </a:ext>
            </a:extLst>
          </p:cNvPr>
          <p:cNvSpPr txBox="1"/>
          <p:nvPr/>
        </p:nvSpPr>
        <p:spPr>
          <a:xfrm>
            <a:off x="4553734" y="220874"/>
            <a:ext cx="1575247" cy="307777"/>
          </a:xfrm>
          <a:prstGeom prst="rect">
            <a:avLst/>
          </a:prstGeom>
          <a:solidFill>
            <a:schemeClr val="accent6">
              <a:lumMod val="50000"/>
            </a:schemeClr>
          </a:solidFill>
        </p:spPr>
        <p:txBody>
          <a:bodyPr wrap="square" rtlCol="0">
            <a:spAutoFit/>
          </a:bodyPr>
          <a:lstStyle/>
          <a:p>
            <a:pPr algn="just"/>
            <a:r>
              <a:rPr lang="el-GR" sz="1400" dirty="0">
                <a:solidFill>
                  <a:schemeClr val="bg1"/>
                </a:solidFill>
              </a:rPr>
              <a:t>Επίπεδο Αρμονίας</a:t>
            </a:r>
            <a:endParaRPr lang="en-US" sz="1400" dirty="0">
              <a:solidFill>
                <a:schemeClr val="bg1"/>
              </a:solidFill>
            </a:endParaRPr>
          </a:p>
        </p:txBody>
      </p:sp>
      <p:cxnSp>
        <p:nvCxnSpPr>
          <p:cNvPr id="6" name="Straight Connector 5">
            <a:extLst>
              <a:ext uri="{FF2B5EF4-FFF2-40B4-BE49-F238E27FC236}">
                <a16:creationId xmlns="" xmlns:a16="http://schemas.microsoft.com/office/drawing/2014/main" id="{8C763F06-5A30-4942-98C0-9A9256034C32}"/>
              </a:ext>
            </a:extLst>
          </p:cNvPr>
          <p:cNvCxnSpPr>
            <a:cxnSpLocks/>
          </p:cNvCxnSpPr>
          <p:nvPr/>
        </p:nvCxnSpPr>
        <p:spPr>
          <a:xfrm>
            <a:off x="1012533" y="4001826"/>
            <a:ext cx="10904403" cy="0"/>
          </a:xfrm>
          <a:prstGeom prst="line">
            <a:avLst/>
          </a:prstGeom>
          <a:ln w="28575">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2" name="TextBox 1">
            <a:extLst>
              <a:ext uri="{FF2B5EF4-FFF2-40B4-BE49-F238E27FC236}">
                <a16:creationId xmlns="" xmlns:a16="http://schemas.microsoft.com/office/drawing/2014/main" id="{DB00BBBA-766A-D345-B78A-05932214B8CF}"/>
              </a:ext>
            </a:extLst>
          </p:cNvPr>
          <p:cNvSpPr txBox="1"/>
          <p:nvPr/>
        </p:nvSpPr>
        <p:spPr>
          <a:xfrm>
            <a:off x="6128981" y="2123500"/>
            <a:ext cx="5865901" cy="584775"/>
          </a:xfrm>
          <a:prstGeom prst="rect">
            <a:avLst/>
          </a:prstGeom>
          <a:noFill/>
        </p:spPr>
        <p:txBody>
          <a:bodyPr wrap="none" rtlCol="0">
            <a:spAutoFit/>
          </a:bodyPr>
          <a:lstStyle/>
          <a:p>
            <a:r>
              <a:rPr lang="el-GR" sz="1600" dirty="0"/>
              <a:t>Παρατηρούμε βελτίωση των μετρήσεων που αποτιμούν </a:t>
            </a:r>
          </a:p>
          <a:p>
            <a:r>
              <a:rPr lang="el-GR" sz="1600" dirty="0"/>
              <a:t>το σκελετικό υπόβαθρο της ασθενούς στο </a:t>
            </a:r>
            <a:r>
              <a:rPr lang="el-GR" sz="1600" dirty="0" err="1"/>
              <a:t>προσθιοπίσθιο</a:t>
            </a:r>
            <a:r>
              <a:rPr lang="el-GR" sz="1600" dirty="0"/>
              <a:t> επίπεδο</a:t>
            </a:r>
            <a:endParaRPr lang="x-none" sz="1600" dirty="0"/>
          </a:p>
        </p:txBody>
      </p:sp>
    </p:spTree>
    <p:extLst>
      <p:ext uri="{BB962C8B-B14F-4D97-AF65-F5344CB8AC3E}">
        <p14:creationId xmlns="" xmlns:p14="http://schemas.microsoft.com/office/powerpoint/2010/main" val="15465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heckerboard(across)">
                                      <p:cBhvr>
                                        <p:cTn id="21" dur="500"/>
                                        <p:tgtEl>
                                          <p:spTgt spid="18"/>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heckerboard(across)">
                                      <p:cBhvr>
                                        <p:cTn id="24" dur="500"/>
                                        <p:tgtEl>
                                          <p:spTgt spid="19"/>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heckerboard(across)">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Untitled-4.jpg"/>
          <p:cNvPicPr>
            <a:picLocks noChangeAspect="1"/>
          </p:cNvPicPr>
          <p:nvPr/>
        </p:nvPicPr>
        <p:blipFill>
          <a:blip r:embed="rId2" cstate="email"/>
          <a:stretch>
            <a:fillRect/>
          </a:stretch>
        </p:blipFill>
        <p:spPr>
          <a:xfrm>
            <a:off x="9905002" y="1462"/>
            <a:ext cx="2127250" cy="6858000"/>
          </a:xfrm>
          <a:prstGeom prst="rect">
            <a:avLst/>
          </a:prstGeom>
        </p:spPr>
      </p:pic>
      <p:pic>
        <p:nvPicPr>
          <p:cNvPr id="22" name="Picture 21" descr="Untitled-3.jpg"/>
          <p:cNvPicPr>
            <a:picLocks noChangeAspect="1"/>
          </p:cNvPicPr>
          <p:nvPr/>
        </p:nvPicPr>
        <p:blipFill>
          <a:blip r:embed="rId3" cstate="email"/>
          <a:stretch>
            <a:fillRect/>
          </a:stretch>
        </p:blipFill>
        <p:spPr>
          <a:xfrm>
            <a:off x="2761989" y="0"/>
            <a:ext cx="2520950" cy="6858000"/>
          </a:xfrm>
          <a:prstGeom prst="rect">
            <a:avLst/>
          </a:prstGeom>
        </p:spPr>
      </p:pic>
      <p:grpSp>
        <p:nvGrpSpPr>
          <p:cNvPr id="5" name="Group 17">
            <a:extLst>
              <a:ext uri="{FF2B5EF4-FFF2-40B4-BE49-F238E27FC236}">
                <a16:creationId xmlns="" xmlns:a16="http://schemas.microsoft.com/office/drawing/2014/main" id="{BBB9AD15-6E5C-3647-9854-DAD88B1F707D}"/>
              </a:ext>
            </a:extLst>
          </p:cNvPr>
          <p:cNvGrpSpPr/>
          <p:nvPr/>
        </p:nvGrpSpPr>
        <p:grpSpPr>
          <a:xfrm>
            <a:off x="10519091" y="-23528"/>
            <a:ext cx="1563556" cy="6799244"/>
            <a:chOff x="5395658" y="27473"/>
            <a:chExt cx="1563556" cy="6799244"/>
          </a:xfrm>
        </p:grpSpPr>
        <p:cxnSp>
          <p:nvCxnSpPr>
            <p:cNvPr id="3" name="Straight Connector 2">
              <a:extLst>
                <a:ext uri="{FF2B5EF4-FFF2-40B4-BE49-F238E27FC236}">
                  <a16:creationId xmlns="" xmlns:a16="http://schemas.microsoft.com/office/drawing/2014/main" id="{44406ED0-7EC3-8143-A735-94F2C185DFEB}"/>
                </a:ext>
              </a:extLst>
            </p:cNvPr>
            <p:cNvCxnSpPr>
              <a:cxnSpLocks/>
            </p:cNvCxnSpPr>
            <p:nvPr/>
          </p:nvCxnSpPr>
          <p:spPr>
            <a:xfrm>
              <a:off x="5395658" y="216385"/>
              <a:ext cx="1341421" cy="6610332"/>
            </a:xfrm>
            <a:prstGeom prst="line">
              <a:avLst/>
            </a:prstGeom>
            <a:ln>
              <a:solidFill>
                <a:schemeClr val="tx2">
                  <a:lumMod val="60000"/>
                  <a:lumOff val="40000"/>
                </a:schemeClr>
              </a:solidFill>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 xmlns:a16="http://schemas.microsoft.com/office/drawing/2014/main" id="{1ADA8C75-9234-2D4B-A187-0DD12159B317}"/>
                </a:ext>
              </a:extLst>
            </p:cNvPr>
            <p:cNvCxnSpPr>
              <a:cxnSpLocks/>
            </p:cNvCxnSpPr>
            <p:nvPr/>
          </p:nvCxnSpPr>
          <p:spPr>
            <a:xfrm flipH="1">
              <a:off x="5842388" y="593313"/>
              <a:ext cx="1116826" cy="6233404"/>
            </a:xfrm>
            <a:prstGeom prst="line">
              <a:avLst/>
            </a:prstGeom>
            <a:ln>
              <a:solidFill>
                <a:schemeClr val="tx2">
                  <a:lumMod val="60000"/>
                  <a:lumOff val="40000"/>
                </a:schemeClr>
              </a:solidFill>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 xmlns:a16="http://schemas.microsoft.com/office/drawing/2014/main" id="{71BCE840-8B20-0148-B860-581A25CD4426}"/>
                </a:ext>
              </a:extLst>
            </p:cNvPr>
            <p:cNvSpPr txBox="1"/>
            <p:nvPr/>
          </p:nvSpPr>
          <p:spPr>
            <a:xfrm>
              <a:off x="5468248" y="27473"/>
              <a:ext cx="1428750" cy="830997"/>
            </a:xfrm>
            <a:prstGeom prst="rect">
              <a:avLst/>
            </a:prstGeom>
            <a:solidFill>
              <a:schemeClr val="bg1"/>
            </a:solidFill>
          </p:spPr>
          <p:txBody>
            <a:bodyPr wrap="square" rtlCol="0">
              <a:spAutoFit/>
            </a:bodyPr>
            <a:lstStyle/>
            <a:p>
              <a:r>
                <a:rPr lang="el-GR" sz="1200" dirty="0">
                  <a:latin typeface="Century Gothic" panose="020B0502020202020204" pitchFamily="34" charset="0"/>
                </a:rPr>
                <a:t>Γωνία κυρτότητας προσώπου</a:t>
              </a:r>
              <a:endParaRPr lang="en-US" sz="1200" dirty="0">
                <a:latin typeface="Century Gothic" panose="020B0502020202020204" pitchFamily="34" charset="0"/>
              </a:endParaRPr>
            </a:p>
            <a:p>
              <a:r>
                <a:rPr lang="en-US" sz="1200" dirty="0">
                  <a:solidFill>
                    <a:srgbClr val="00B050"/>
                  </a:solidFill>
                  <a:latin typeface="Century Gothic" panose="020B0502020202020204" pitchFamily="34" charset="0"/>
                </a:rPr>
                <a:t>19</a:t>
              </a:r>
              <a:r>
                <a:rPr lang="en-US" sz="1200" baseline="30000" dirty="0">
                  <a:solidFill>
                    <a:srgbClr val="00B050"/>
                  </a:solidFill>
                  <a:latin typeface="Century Gothic" panose="020B0502020202020204" pitchFamily="34" charset="0"/>
                </a:rPr>
                <a:t>○  </a:t>
              </a:r>
              <a:r>
                <a:rPr lang="en-US" sz="1200" dirty="0">
                  <a:latin typeface="Century Gothic" panose="020B0502020202020204" pitchFamily="34" charset="0"/>
                </a:rPr>
                <a:t>(13</a:t>
              </a:r>
              <a:r>
                <a:rPr lang="en-US" sz="1200" baseline="30000" dirty="0">
                  <a:latin typeface="Century Gothic" panose="020B0502020202020204" pitchFamily="34" charset="0"/>
                </a:rPr>
                <a:t>○</a:t>
              </a:r>
              <a:r>
                <a:rPr lang="en-US" sz="1200" dirty="0">
                  <a:latin typeface="Century Gothic" panose="020B0502020202020204" pitchFamily="34" charset="0"/>
                </a:rPr>
                <a:t> - SD 5</a:t>
              </a:r>
              <a:r>
                <a:rPr lang="en-US" sz="1200" baseline="30000" dirty="0">
                  <a:latin typeface="Century Gothic" panose="020B0502020202020204" pitchFamily="34" charset="0"/>
                </a:rPr>
                <a:t>○</a:t>
              </a:r>
              <a:r>
                <a:rPr lang="en-US" sz="1200" dirty="0">
                  <a:latin typeface="Century Gothic" panose="020B0502020202020204" pitchFamily="34" charset="0"/>
                </a:rPr>
                <a:t>)</a:t>
              </a:r>
            </a:p>
          </p:txBody>
        </p:sp>
      </p:grpSp>
      <p:grpSp>
        <p:nvGrpSpPr>
          <p:cNvPr id="6" name="Group 26">
            <a:extLst>
              <a:ext uri="{FF2B5EF4-FFF2-40B4-BE49-F238E27FC236}">
                <a16:creationId xmlns="" xmlns:a16="http://schemas.microsoft.com/office/drawing/2014/main" id="{CD362C49-B47E-BD4B-9A40-3BFFC3B87028}"/>
              </a:ext>
            </a:extLst>
          </p:cNvPr>
          <p:cNvGrpSpPr/>
          <p:nvPr/>
        </p:nvGrpSpPr>
        <p:grpSpPr>
          <a:xfrm>
            <a:off x="3950427" y="7272"/>
            <a:ext cx="2166229" cy="7005731"/>
            <a:chOff x="10025772" y="-14967"/>
            <a:chExt cx="2166229" cy="7005731"/>
          </a:xfrm>
        </p:grpSpPr>
        <p:cxnSp>
          <p:nvCxnSpPr>
            <p:cNvPr id="20" name="Straight Connector 19">
              <a:extLst>
                <a:ext uri="{FF2B5EF4-FFF2-40B4-BE49-F238E27FC236}">
                  <a16:creationId xmlns="" xmlns:a16="http://schemas.microsoft.com/office/drawing/2014/main" id="{C7020D55-D1E6-8840-AAAB-5D40092ADD7B}"/>
                </a:ext>
              </a:extLst>
            </p:cNvPr>
            <p:cNvCxnSpPr>
              <a:cxnSpLocks/>
            </p:cNvCxnSpPr>
            <p:nvPr/>
          </p:nvCxnSpPr>
          <p:spPr>
            <a:xfrm>
              <a:off x="10313804" y="222012"/>
              <a:ext cx="810552" cy="6624736"/>
            </a:xfrm>
            <a:prstGeom prst="line">
              <a:avLst/>
            </a:prstGeom>
            <a:ln>
              <a:solidFill>
                <a:schemeClr val="tx2">
                  <a:lumMod val="60000"/>
                  <a:lumOff val="40000"/>
                </a:schemeClr>
              </a:solidFill>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 xmlns:a16="http://schemas.microsoft.com/office/drawing/2014/main" id="{A276B5DE-165D-E642-8DE8-BE75B06C9D4B}"/>
                </a:ext>
              </a:extLst>
            </p:cNvPr>
            <p:cNvCxnSpPr>
              <a:cxnSpLocks/>
            </p:cNvCxnSpPr>
            <p:nvPr/>
          </p:nvCxnSpPr>
          <p:spPr>
            <a:xfrm flipH="1">
              <a:off x="10025772" y="1465603"/>
              <a:ext cx="2115428" cy="5525161"/>
            </a:xfrm>
            <a:prstGeom prst="line">
              <a:avLst/>
            </a:prstGeom>
            <a:ln>
              <a:solidFill>
                <a:schemeClr val="tx2">
                  <a:lumMod val="60000"/>
                  <a:lumOff val="40000"/>
                </a:schemeClr>
              </a:solidFill>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 xmlns:a16="http://schemas.microsoft.com/office/drawing/2014/main" id="{D58A5FB5-BF4B-3C4F-A5F2-CF3BEFB3CE73}"/>
                </a:ext>
              </a:extLst>
            </p:cNvPr>
            <p:cNvSpPr txBox="1"/>
            <p:nvPr/>
          </p:nvSpPr>
          <p:spPr>
            <a:xfrm>
              <a:off x="10763251" y="-14967"/>
              <a:ext cx="1428750" cy="830997"/>
            </a:xfrm>
            <a:prstGeom prst="rect">
              <a:avLst/>
            </a:prstGeom>
            <a:solidFill>
              <a:schemeClr val="bg1"/>
            </a:solidFill>
          </p:spPr>
          <p:txBody>
            <a:bodyPr wrap="square" rtlCol="0">
              <a:spAutoFit/>
            </a:bodyPr>
            <a:lstStyle/>
            <a:p>
              <a:r>
                <a:rPr lang="el-GR" sz="1200" dirty="0">
                  <a:latin typeface="Century Gothic" panose="020B0502020202020204" pitchFamily="34" charset="0"/>
                </a:rPr>
                <a:t>Γωνία κυρτότητας προσώπου</a:t>
              </a:r>
              <a:endParaRPr lang="en-US" sz="1200" dirty="0">
                <a:latin typeface="Century Gothic" panose="020B0502020202020204" pitchFamily="34" charset="0"/>
              </a:endParaRPr>
            </a:p>
            <a:p>
              <a:r>
                <a:rPr lang="en-US" sz="1200" dirty="0">
                  <a:solidFill>
                    <a:srgbClr val="FF0000"/>
                  </a:solidFill>
                  <a:latin typeface="Century Gothic" panose="020B0502020202020204" pitchFamily="34" charset="0"/>
                </a:rPr>
                <a:t>26</a:t>
              </a:r>
              <a:r>
                <a:rPr lang="en-US" sz="1200" baseline="30000" dirty="0">
                  <a:solidFill>
                    <a:srgbClr val="FF0000"/>
                  </a:solidFill>
                  <a:latin typeface="Century Gothic" panose="020B0502020202020204" pitchFamily="34" charset="0"/>
                </a:rPr>
                <a:t>○  </a:t>
              </a:r>
              <a:r>
                <a:rPr lang="en-US" sz="1200" dirty="0">
                  <a:latin typeface="Century Gothic" panose="020B0502020202020204" pitchFamily="34" charset="0"/>
                </a:rPr>
                <a:t>(13</a:t>
              </a:r>
              <a:r>
                <a:rPr lang="en-US" sz="1200" baseline="30000" dirty="0">
                  <a:latin typeface="Century Gothic" panose="020B0502020202020204" pitchFamily="34" charset="0"/>
                </a:rPr>
                <a:t>○</a:t>
              </a:r>
              <a:r>
                <a:rPr lang="en-US" sz="1200" dirty="0">
                  <a:latin typeface="Century Gothic" panose="020B0502020202020204" pitchFamily="34" charset="0"/>
                </a:rPr>
                <a:t> - SD 5</a:t>
              </a:r>
              <a:r>
                <a:rPr lang="en-US" sz="1200" baseline="30000" dirty="0">
                  <a:latin typeface="Century Gothic" panose="020B0502020202020204" pitchFamily="34" charset="0"/>
                </a:rPr>
                <a:t>○</a:t>
              </a:r>
              <a:r>
                <a:rPr lang="en-US" sz="1200" dirty="0">
                  <a:latin typeface="Century Gothic" panose="020B0502020202020204" pitchFamily="34" charset="0"/>
                </a:rPr>
                <a:t>)</a:t>
              </a:r>
            </a:p>
          </p:txBody>
        </p:sp>
        <p:sp>
          <p:nvSpPr>
            <p:cNvPr id="24" name="TextBox 23">
              <a:extLst>
                <a:ext uri="{FF2B5EF4-FFF2-40B4-BE49-F238E27FC236}">
                  <a16:creationId xmlns="" xmlns:a16="http://schemas.microsoft.com/office/drawing/2014/main" id="{C123BDF5-7D76-FA47-90CB-46845DF596E4}"/>
                </a:ext>
              </a:extLst>
            </p:cNvPr>
            <p:cNvSpPr txBox="1"/>
            <p:nvPr/>
          </p:nvSpPr>
          <p:spPr>
            <a:xfrm>
              <a:off x="10655201" y="2975236"/>
              <a:ext cx="437940" cy="369332"/>
            </a:xfrm>
            <a:prstGeom prst="rect">
              <a:avLst/>
            </a:prstGeom>
            <a:noFill/>
          </p:spPr>
          <p:txBody>
            <a:bodyPr wrap="none" rtlCol="0">
              <a:spAutoFit/>
            </a:bodyPr>
            <a:lstStyle/>
            <a:p>
              <a:r>
                <a:rPr lang="en-US" dirty="0">
                  <a:latin typeface="Century Gothic" panose="020B0502020202020204" pitchFamily="34" charset="0"/>
                </a:rPr>
                <a:t>N’</a:t>
              </a:r>
            </a:p>
          </p:txBody>
        </p:sp>
        <p:sp>
          <p:nvSpPr>
            <p:cNvPr id="25" name="TextBox 24">
              <a:extLst>
                <a:ext uri="{FF2B5EF4-FFF2-40B4-BE49-F238E27FC236}">
                  <a16:creationId xmlns="" xmlns:a16="http://schemas.microsoft.com/office/drawing/2014/main" id="{53064507-3141-9B4C-A61A-EDADF9CBC725}"/>
                </a:ext>
              </a:extLst>
            </p:cNvPr>
            <p:cNvSpPr txBox="1"/>
            <p:nvPr/>
          </p:nvSpPr>
          <p:spPr>
            <a:xfrm>
              <a:off x="10905392" y="4571949"/>
              <a:ext cx="356188" cy="369332"/>
            </a:xfrm>
            <a:prstGeom prst="rect">
              <a:avLst/>
            </a:prstGeom>
            <a:noFill/>
          </p:spPr>
          <p:txBody>
            <a:bodyPr wrap="none" rtlCol="0">
              <a:spAutoFit/>
            </a:bodyPr>
            <a:lstStyle/>
            <a:p>
              <a:r>
                <a:rPr lang="en-US" dirty="0">
                  <a:latin typeface="Century Gothic" panose="020B0502020202020204" pitchFamily="34" charset="0"/>
                </a:rPr>
                <a:t>A</a:t>
              </a:r>
            </a:p>
          </p:txBody>
        </p:sp>
        <p:sp>
          <p:nvSpPr>
            <p:cNvPr id="26" name="TextBox 25">
              <a:extLst>
                <a:ext uri="{FF2B5EF4-FFF2-40B4-BE49-F238E27FC236}">
                  <a16:creationId xmlns="" xmlns:a16="http://schemas.microsoft.com/office/drawing/2014/main" id="{24D1EB34-A800-B547-8BC6-B75B0FAAE4F9}"/>
                </a:ext>
              </a:extLst>
            </p:cNvPr>
            <p:cNvSpPr txBox="1"/>
            <p:nvPr/>
          </p:nvSpPr>
          <p:spPr>
            <a:xfrm>
              <a:off x="10313804" y="6042286"/>
              <a:ext cx="558166" cy="369332"/>
            </a:xfrm>
            <a:prstGeom prst="rect">
              <a:avLst/>
            </a:prstGeom>
            <a:noFill/>
          </p:spPr>
          <p:txBody>
            <a:bodyPr wrap="none" rtlCol="0">
              <a:spAutoFit/>
            </a:bodyPr>
            <a:lstStyle/>
            <a:p>
              <a:r>
                <a:rPr lang="en-US" dirty="0" err="1">
                  <a:latin typeface="Century Gothic" panose="020B0502020202020204" pitchFamily="34" charset="0"/>
                </a:rPr>
                <a:t>Pg</a:t>
              </a:r>
              <a:r>
                <a:rPr lang="en-US" dirty="0">
                  <a:latin typeface="Century Gothic" panose="020B0502020202020204" pitchFamily="34" charset="0"/>
                </a:rPr>
                <a:t>’</a:t>
              </a:r>
            </a:p>
          </p:txBody>
        </p:sp>
      </p:grpSp>
      <p:sp>
        <p:nvSpPr>
          <p:cNvPr id="28" name="TextBox 27">
            <a:extLst>
              <a:ext uri="{FF2B5EF4-FFF2-40B4-BE49-F238E27FC236}">
                <a16:creationId xmlns="" xmlns:a16="http://schemas.microsoft.com/office/drawing/2014/main" id="{25845401-A400-0F42-852C-83C83975F454}"/>
              </a:ext>
            </a:extLst>
          </p:cNvPr>
          <p:cNvSpPr txBox="1"/>
          <p:nvPr/>
        </p:nvSpPr>
        <p:spPr>
          <a:xfrm>
            <a:off x="11083057" y="2752007"/>
            <a:ext cx="437940" cy="369332"/>
          </a:xfrm>
          <a:prstGeom prst="rect">
            <a:avLst/>
          </a:prstGeom>
          <a:noFill/>
        </p:spPr>
        <p:txBody>
          <a:bodyPr wrap="none" rtlCol="0">
            <a:spAutoFit/>
          </a:bodyPr>
          <a:lstStyle/>
          <a:p>
            <a:r>
              <a:rPr lang="en-US" dirty="0">
                <a:latin typeface="Century Gothic" panose="020B0502020202020204" pitchFamily="34" charset="0"/>
              </a:rPr>
              <a:t>N’</a:t>
            </a:r>
          </a:p>
        </p:txBody>
      </p:sp>
      <p:sp>
        <p:nvSpPr>
          <p:cNvPr id="29" name="TextBox 28">
            <a:extLst>
              <a:ext uri="{FF2B5EF4-FFF2-40B4-BE49-F238E27FC236}">
                <a16:creationId xmlns="" xmlns:a16="http://schemas.microsoft.com/office/drawing/2014/main" id="{3E4B01C9-E654-2546-B559-CD3337A9F624}"/>
              </a:ext>
            </a:extLst>
          </p:cNvPr>
          <p:cNvSpPr txBox="1"/>
          <p:nvPr/>
        </p:nvSpPr>
        <p:spPr>
          <a:xfrm>
            <a:off x="11454233" y="4341739"/>
            <a:ext cx="356188" cy="369332"/>
          </a:xfrm>
          <a:prstGeom prst="rect">
            <a:avLst/>
          </a:prstGeom>
          <a:noFill/>
        </p:spPr>
        <p:txBody>
          <a:bodyPr wrap="none" rtlCol="0">
            <a:spAutoFit/>
          </a:bodyPr>
          <a:lstStyle/>
          <a:p>
            <a:r>
              <a:rPr lang="en-US" dirty="0">
                <a:latin typeface="Century Gothic" panose="020B0502020202020204" pitchFamily="34" charset="0"/>
              </a:rPr>
              <a:t>A</a:t>
            </a:r>
          </a:p>
        </p:txBody>
      </p:sp>
      <p:sp>
        <p:nvSpPr>
          <p:cNvPr id="30" name="TextBox 29">
            <a:extLst>
              <a:ext uri="{FF2B5EF4-FFF2-40B4-BE49-F238E27FC236}">
                <a16:creationId xmlns="" xmlns:a16="http://schemas.microsoft.com/office/drawing/2014/main" id="{D6046297-6304-E842-A8E4-1C2EA2BAC7BF}"/>
              </a:ext>
            </a:extLst>
          </p:cNvPr>
          <p:cNvSpPr txBox="1"/>
          <p:nvPr/>
        </p:nvSpPr>
        <p:spPr>
          <a:xfrm>
            <a:off x="11090243" y="5746805"/>
            <a:ext cx="558166" cy="369332"/>
          </a:xfrm>
          <a:prstGeom prst="rect">
            <a:avLst/>
          </a:prstGeom>
          <a:noFill/>
        </p:spPr>
        <p:txBody>
          <a:bodyPr wrap="none" rtlCol="0">
            <a:spAutoFit/>
          </a:bodyPr>
          <a:lstStyle/>
          <a:p>
            <a:r>
              <a:rPr lang="en-US" dirty="0" err="1">
                <a:latin typeface="Century Gothic" panose="020B0502020202020204" pitchFamily="34" charset="0"/>
              </a:rPr>
              <a:t>Pg</a:t>
            </a:r>
            <a:r>
              <a:rPr lang="en-US" dirty="0">
                <a:latin typeface="Century Gothic" panose="020B0502020202020204" pitchFamily="34" charset="0"/>
              </a:rPr>
              <a:t>’</a:t>
            </a:r>
          </a:p>
        </p:txBody>
      </p:sp>
      <p:sp>
        <p:nvSpPr>
          <p:cNvPr id="31" name="Rectangle 30">
            <a:extLst>
              <a:ext uri="{FF2B5EF4-FFF2-40B4-BE49-F238E27FC236}">
                <a16:creationId xmlns="" xmlns:a16="http://schemas.microsoft.com/office/drawing/2014/main" id="{81094735-BCB2-144C-9AA8-0DDADABC6AE2}"/>
              </a:ext>
            </a:extLst>
          </p:cNvPr>
          <p:cNvSpPr/>
          <p:nvPr/>
        </p:nvSpPr>
        <p:spPr>
          <a:xfrm>
            <a:off x="109353" y="2876159"/>
            <a:ext cx="1948047" cy="136092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l-GR" dirty="0">
                <a:solidFill>
                  <a:schemeClr val="tx1"/>
                </a:solidFill>
              </a:rPr>
              <a:t>αρχή θεραπείας</a:t>
            </a:r>
            <a:endParaRPr lang="x-none" dirty="0">
              <a:solidFill>
                <a:schemeClr val="tx1"/>
              </a:solidFill>
            </a:endParaRPr>
          </a:p>
        </p:txBody>
      </p:sp>
      <p:sp>
        <p:nvSpPr>
          <p:cNvPr id="32" name="Rectangle 31">
            <a:extLst>
              <a:ext uri="{FF2B5EF4-FFF2-40B4-BE49-F238E27FC236}">
                <a16:creationId xmlns="" xmlns:a16="http://schemas.microsoft.com/office/drawing/2014/main" id="{0C2D74B0-6698-5045-B0B3-6C8EC067C9D4}"/>
              </a:ext>
            </a:extLst>
          </p:cNvPr>
          <p:cNvSpPr/>
          <p:nvPr/>
        </p:nvSpPr>
        <p:spPr>
          <a:xfrm>
            <a:off x="6158399" y="2876159"/>
            <a:ext cx="4204253" cy="136092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l-GR" dirty="0">
                <a:solidFill>
                  <a:schemeClr val="tx1"/>
                </a:solidFill>
              </a:rPr>
              <a:t>φωτογραφία προόδου</a:t>
            </a:r>
          </a:p>
          <a:p>
            <a:r>
              <a:rPr lang="el-GR" dirty="0">
                <a:solidFill>
                  <a:schemeClr val="tx1"/>
                </a:solidFill>
              </a:rPr>
              <a:t>βελτίωση της κυρτότητας του προσώπου</a:t>
            </a:r>
            <a:endParaRPr lang="x-none" dirty="0">
              <a:solidFill>
                <a:schemeClr val="tx1"/>
              </a:solidFill>
            </a:endParaRPr>
          </a:p>
        </p:txBody>
      </p:sp>
      <p:sp>
        <p:nvSpPr>
          <p:cNvPr id="8" name="Circular Arrow 7">
            <a:extLst>
              <a:ext uri="{FF2B5EF4-FFF2-40B4-BE49-F238E27FC236}">
                <a16:creationId xmlns="" xmlns:a16="http://schemas.microsoft.com/office/drawing/2014/main" id="{060A173B-4401-AB42-A92A-1E5F147BEBB5}"/>
              </a:ext>
            </a:extLst>
          </p:cNvPr>
          <p:cNvSpPr/>
          <p:nvPr/>
        </p:nvSpPr>
        <p:spPr>
          <a:xfrm rot="1288198" flipH="1">
            <a:off x="4531536" y="698783"/>
            <a:ext cx="1244031" cy="1969984"/>
          </a:xfrm>
          <a:prstGeom prst="circular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sp>
        <p:nvSpPr>
          <p:cNvPr id="33" name="Circular Arrow 32">
            <a:extLst>
              <a:ext uri="{FF2B5EF4-FFF2-40B4-BE49-F238E27FC236}">
                <a16:creationId xmlns="" xmlns:a16="http://schemas.microsoft.com/office/drawing/2014/main" id="{0ACEC665-2291-714F-9C94-14C665ADC6EF}"/>
              </a:ext>
            </a:extLst>
          </p:cNvPr>
          <p:cNvSpPr/>
          <p:nvPr/>
        </p:nvSpPr>
        <p:spPr>
          <a:xfrm rot="1288198" flipH="1">
            <a:off x="10680011" y="701628"/>
            <a:ext cx="1244031" cy="1969984"/>
          </a:xfrm>
          <a:prstGeom prst="circular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spTree>
    <p:extLst>
      <p:ext uri="{BB962C8B-B14F-4D97-AF65-F5344CB8AC3E}">
        <p14:creationId xmlns="" xmlns:p14="http://schemas.microsoft.com/office/powerpoint/2010/main" val="19642799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ntitled-3.jpg"/>
          <p:cNvPicPr>
            <a:picLocks noChangeAspect="1"/>
          </p:cNvPicPr>
          <p:nvPr/>
        </p:nvPicPr>
        <p:blipFill>
          <a:blip r:embed="rId3" cstate="email"/>
          <a:stretch>
            <a:fillRect/>
          </a:stretch>
        </p:blipFill>
        <p:spPr>
          <a:xfrm>
            <a:off x="3267509" y="134529"/>
            <a:ext cx="7249004" cy="6174370"/>
          </a:xfrm>
          <a:prstGeom prst="rect">
            <a:avLst/>
          </a:prstGeom>
        </p:spPr>
      </p:pic>
      <p:sp>
        <p:nvSpPr>
          <p:cNvPr id="10" name="TextBox 9">
            <a:extLst>
              <a:ext uri="{FF2B5EF4-FFF2-40B4-BE49-F238E27FC236}">
                <a16:creationId xmlns="" xmlns:a16="http://schemas.microsoft.com/office/drawing/2014/main" id="{0CFE9DB2-C233-114F-AF0A-0F1D1FC0BCDF}"/>
              </a:ext>
            </a:extLst>
          </p:cNvPr>
          <p:cNvSpPr txBox="1"/>
          <p:nvPr/>
        </p:nvSpPr>
        <p:spPr>
          <a:xfrm>
            <a:off x="3134826" y="6438200"/>
            <a:ext cx="1782219" cy="369332"/>
          </a:xfrm>
          <a:prstGeom prst="rect">
            <a:avLst/>
          </a:prstGeom>
          <a:noFill/>
        </p:spPr>
        <p:txBody>
          <a:bodyPr wrap="none" rtlCol="0">
            <a:spAutoFit/>
          </a:bodyPr>
          <a:lstStyle/>
          <a:p>
            <a:r>
              <a:rPr lang="el-GR" dirty="0"/>
              <a:t>αρχή θεραπείας </a:t>
            </a:r>
            <a:endParaRPr lang="x-none" dirty="0"/>
          </a:p>
        </p:txBody>
      </p:sp>
      <p:sp>
        <p:nvSpPr>
          <p:cNvPr id="11" name="TextBox 10">
            <a:extLst>
              <a:ext uri="{FF2B5EF4-FFF2-40B4-BE49-F238E27FC236}">
                <a16:creationId xmlns="" xmlns:a16="http://schemas.microsoft.com/office/drawing/2014/main" id="{D4E42E85-BCF2-F54B-8132-B8B78A8176D5}"/>
              </a:ext>
            </a:extLst>
          </p:cNvPr>
          <p:cNvSpPr txBox="1"/>
          <p:nvPr/>
        </p:nvSpPr>
        <p:spPr>
          <a:xfrm>
            <a:off x="5336259" y="6438200"/>
            <a:ext cx="2248436" cy="369332"/>
          </a:xfrm>
          <a:prstGeom prst="rect">
            <a:avLst/>
          </a:prstGeom>
          <a:noFill/>
        </p:spPr>
        <p:txBody>
          <a:bodyPr wrap="none" rtlCol="0">
            <a:spAutoFit/>
          </a:bodyPr>
          <a:lstStyle/>
          <a:p>
            <a:r>
              <a:rPr lang="el-GR" dirty="0"/>
              <a:t>11 μήνες σε θεραπεία</a:t>
            </a:r>
            <a:endParaRPr lang="x-none" dirty="0"/>
          </a:p>
        </p:txBody>
      </p:sp>
      <p:sp>
        <p:nvSpPr>
          <p:cNvPr id="12" name="TextBox 11">
            <a:extLst>
              <a:ext uri="{FF2B5EF4-FFF2-40B4-BE49-F238E27FC236}">
                <a16:creationId xmlns="" xmlns:a16="http://schemas.microsoft.com/office/drawing/2014/main" id="{7CEC2B53-10E3-194F-885E-AE9B49B0472B}"/>
              </a:ext>
            </a:extLst>
          </p:cNvPr>
          <p:cNvSpPr txBox="1"/>
          <p:nvPr/>
        </p:nvSpPr>
        <p:spPr>
          <a:xfrm>
            <a:off x="7933240" y="6438200"/>
            <a:ext cx="2266070" cy="369332"/>
          </a:xfrm>
          <a:prstGeom prst="rect">
            <a:avLst/>
          </a:prstGeom>
          <a:noFill/>
        </p:spPr>
        <p:txBody>
          <a:bodyPr wrap="none" rtlCol="0">
            <a:spAutoFit/>
          </a:bodyPr>
          <a:lstStyle/>
          <a:p>
            <a:r>
              <a:rPr lang="el-GR" dirty="0"/>
              <a:t>16 μήνες σε θεραπεία</a:t>
            </a:r>
            <a:endParaRPr lang="x-none" dirty="0"/>
          </a:p>
        </p:txBody>
      </p:sp>
      <p:sp>
        <p:nvSpPr>
          <p:cNvPr id="13" name="TextBox 12">
            <a:extLst>
              <a:ext uri="{FF2B5EF4-FFF2-40B4-BE49-F238E27FC236}">
                <a16:creationId xmlns="" xmlns:a16="http://schemas.microsoft.com/office/drawing/2014/main" id="{ED836D76-857C-7146-9376-10654CEA6287}"/>
              </a:ext>
            </a:extLst>
          </p:cNvPr>
          <p:cNvSpPr txBox="1"/>
          <p:nvPr/>
        </p:nvSpPr>
        <p:spPr>
          <a:xfrm>
            <a:off x="281423" y="3244334"/>
            <a:ext cx="2168158" cy="369332"/>
          </a:xfrm>
          <a:prstGeom prst="rect">
            <a:avLst/>
          </a:prstGeom>
          <a:noFill/>
        </p:spPr>
        <p:txBody>
          <a:bodyPr wrap="none" rtlCol="0">
            <a:spAutoFit/>
          </a:bodyPr>
          <a:lstStyle/>
          <a:p>
            <a:r>
              <a:rPr lang="el-GR" dirty="0"/>
              <a:t>ΙΙ Τάξη, 1</a:t>
            </a:r>
            <a:r>
              <a:rPr lang="el-GR" baseline="30000" dirty="0"/>
              <a:t>η</a:t>
            </a:r>
            <a:r>
              <a:rPr lang="el-GR" dirty="0"/>
              <a:t> κατηγορία</a:t>
            </a:r>
            <a:endParaRPr lang="x-none" dirty="0"/>
          </a:p>
        </p:txBody>
      </p:sp>
    </p:spTree>
    <p:extLst>
      <p:ext uri="{BB962C8B-B14F-4D97-AF65-F5344CB8AC3E}">
        <p14:creationId xmlns="" xmlns:p14="http://schemas.microsoft.com/office/powerpoint/2010/main" val="40576082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1A61F90-19B5-6340-852C-CFCAB289179A}"/>
              </a:ext>
            </a:extLst>
          </p:cNvPr>
          <p:cNvSpPr/>
          <p:nvPr/>
        </p:nvSpPr>
        <p:spPr>
          <a:xfrm>
            <a:off x="5063228" y="523060"/>
            <a:ext cx="2065544" cy="788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ea typeface="+mn-ea"/>
                <a:cs typeface="+mn-cs"/>
              </a:rPr>
              <a:t>Ασθενής #</a:t>
            </a:r>
            <a:r>
              <a:rPr lang="el-GR" dirty="0">
                <a:solidFill>
                  <a:srgbClr val="FF0000"/>
                </a:solidFill>
              </a:rPr>
              <a:t>2</a:t>
            </a:r>
            <a:endParaRPr kumimoji="0" lang="el-GR" sz="1800" b="0" i="0" u="none" strike="noStrike" kern="1200" cap="none" spc="0" normalizeH="0" baseline="0" noProof="0" dirty="0">
              <a:ln>
                <a:noFill/>
              </a:ln>
              <a:solidFill>
                <a:srgbClr val="FF000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pic>
        <p:nvPicPr>
          <p:cNvPr id="5" name="Picture 4">
            <a:extLst>
              <a:ext uri="{FF2B5EF4-FFF2-40B4-BE49-F238E27FC236}">
                <a16:creationId xmlns="" xmlns:a16="http://schemas.microsoft.com/office/drawing/2014/main" id="{0ACBE9B7-975B-F641-BB99-3EEFE4ABD744}"/>
              </a:ext>
            </a:extLst>
          </p:cNvPr>
          <p:cNvPicPr>
            <a:picLocks noChangeAspect="1"/>
          </p:cNvPicPr>
          <p:nvPr/>
        </p:nvPicPr>
        <p:blipFill rotWithShape="1">
          <a:blip r:embed="rId2" cstate="email"/>
          <a:srcRect/>
          <a:stretch/>
        </p:blipFill>
        <p:spPr>
          <a:xfrm flipH="1">
            <a:off x="502051" y="1909180"/>
            <a:ext cx="4839128" cy="2713566"/>
          </a:xfrm>
          <a:prstGeom prst="rect">
            <a:avLst/>
          </a:prstGeom>
        </p:spPr>
      </p:pic>
      <p:pic>
        <p:nvPicPr>
          <p:cNvPr id="8" name="Picture 7">
            <a:extLst>
              <a:ext uri="{FF2B5EF4-FFF2-40B4-BE49-F238E27FC236}">
                <a16:creationId xmlns="" xmlns:a16="http://schemas.microsoft.com/office/drawing/2014/main" id="{0AD65C03-43B3-D144-B482-677EE16E3567}"/>
              </a:ext>
            </a:extLst>
          </p:cNvPr>
          <p:cNvPicPr>
            <a:picLocks noChangeAspect="1"/>
          </p:cNvPicPr>
          <p:nvPr/>
        </p:nvPicPr>
        <p:blipFill rotWithShape="1">
          <a:blip r:embed="rId3" cstate="email"/>
          <a:srcRect/>
          <a:stretch/>
        </p:blipFill>
        <p:spPr>
          <a:xfrm flipH="1">
            <a:off x="6689297" y="1909179"/>
            <a:ext cx="4874518" cy="2713565"/>
          </a:xfrm>
          <a:prstGeom prst="rect">
            <a:avLst/>
          </a:prstGeom>
        </p:spPr>
      </p:pic>
      <p:sp>
        <p:nvSpPr>
          <p:cNvPr id="6" name="Rectangle 5">
            <a:extLst>
              <a:ext uri="{FF2B5EF4-FFF2-40B4-BE49-F238E27FC236}">
                <a16:creationId xmlns="" xmlns:a16="http://schemas.microsoft.com/office/drawing/2014/main" id="{A779E295-144D-9D49-8685-21F697736C0E}"/>
              </a:ext>
            </a:extLst>
          </p:cNvPr>
          <p:cNvSpPr/>
          <p:nvPr/>
        </p:nvSpPr>
        <p:spPr>
          <a:xfrm>
            <a:off x="3768437" y="1052250"/>
            <a:ext cx="4655126" cy="788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smtClean="0">
                <a:solidFill>
                  <a:prstClr val="black"/>
                </a:solidFill>
              </a:rPr>
              <a:t>Αγόρι</a:t>
            </a:r>
            <a:r>
              <a:rPr kumimoji="0" lang="el-GR" sz="1800" b="0" i="0" u="none" strike="noStrike" kern="1200" cap="none" spc="0" normalizeH="0" baseline="0" noProof="0" dirty="0" smtClean="0">
                <a:ln>
                  <a:noFill/>
                </a:ln>
                <a:solidFill>
                  <a:prstClr val="black"/>
                </a:solidFill>
                <a:effectLst/>
                <a:uLnTx/>
                <a:uFillTx/>
                <a:ea typeface="+mn-ea"/>
                <a:cs typeface="+mn-cs"/>
              </a:rPr>
              <a:t> </a:t>
            </a:r>
            <a:r>
              <a:rPr kumimoji="0" lang="el-GR" sz="1800" b="0" i="0" u="none" strike="noStrike" kern="1200" cap="none" spc="0" normalizeH="0" baseline="0" noProof="0" dirty="0">
                <a:ln>
                  <a:noFill/>
                </a:ln>
                <a:solidFill>
                  <a:prstClr val="black"/>
                </a:solidFill>
                <a:effectLst/>
                <a:uLnTx/>
                <a:uFillTx/>
                <a:ea typeface="+mn-ea"/>
                <a:cs typeface="+mn-cs"/>
              </a:rPr>
              <a:t>10 ετών με οδοντική ΙΙ, 1 </a:t>
            </a:r>
            <a:r>
              <a:rPr lang="el-GR" dirty="0" smtClean="0">
                <a:solidFill>
                  <a:prstClr val="black"/>
                </a:solidFill>
              </a:rPr>
              <a:t>Τ</a:t>
            </a:r>
            <a:r>
              <a:rPr kumimoji="0" lang="el-GR" sz="1800" b="0" i="0" u="none" strike="noStrike" kern="1200" cap="none" spc="0" normalizeH="0" baseline="0" noProof="0" dirty="0" err="1" smtClean="0">
                <a:ln>
                  <a:noFill/>
                </a:ln>
                <a:solidFill>
                  <a:prstClr val="black"/>
                </a:solidFill>
                <a:effectLst/>
                <a:uLnTx/>
                <a:uFillTx/>
                <a:ea typeface="+mn-ea"/>
                <a:cs typeface="+mn-cs"/>
              </a:rPr>
              <a:t>άξη</a:t>
            </a:r>
            <a:endParaRPr kumimoji="0" lang="el-GR" sz="18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 xmlns:p14="http://schemas.microsoft.com/office/powerpoint/2010/main" val="41947203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160D5C47-77FE-734C-8E0B-33633277072C}"/>
              </a:ext>
            </a:extLst>
          </p:cNvPr>
          <p:cNvPicPr>
            <a:picLocks noChangeAspect="1"/>
          </p:cNvPicPr>
          <p:nvPr/>
        </p:nvPicPr>
        <p:blipFill rotWithShape="1">
          <a:blip r:embed="rId2" cstate="email">
            <a:extLst>
              <a:ext uri="{BEBA8EAE-BF5A-486C-A8C5-ECC9F3942E4B}">
                <a14:imgProps xmlns="" xmlns:a14="http://schemas.microsoft.com/office/drawing/2010/main">
                  <a14:imgLayer r:embed="rId3">
                    <a14:imgEffect>
                      <a14:brightnessContrast bright="21000"/>
                    </a14:imgEffect>
                  </a14:imgLayer>
                </a14:imgProps>
              </a:ext>
            </a:extLst>
          </a:blip>
          <a:srcRect/>
          <a:stretch/>
        </p:blipFill>
        <p:spPr>
          <a:xfrm>
            <a:off x="833973" y="1419402"/>
            <a:ext cx="2948475" cy="1683297"/>
          </a:xfrm>
          <a:prstGeom prst="rect">
            <a:avLst/>
          </a:prstGeom>
        </p:spPr>
      </p:pic>
      <p:pic>
        <p:nvPicPr>
          <p:cNvPr id="8" name="Picture 7">
            <a:extLst>
              <a:ext uri="{FF2B5EF4-FFF2-40B4-BE49-F238E27FC236}">
                <a16:creationId xmlns="" xmlns:a16="http://schemas.microsoft.com/office/drawing/2014/main" id="{9D5249BD-BB5C-5D4E-A6A5-99B7299A4ECF}"/>
              </a:ext>
            </a:extLst>
          </p:cNvPr>
          <p:cNvPicPr>
            <a:picLocks noChangeAspect="1"/>
          </p:cNvPicPr>
          <p:nvPr/>
        </p:nvPicPr>
        <p:blipFill rotWithShape="1">
          <a:blip r:embed="rId4" cstate="email"/>
          <a:srcRect/>
          <a:stretch/>
        </p:blipFill>
        <p:spPr>
          <a:xfrm flipH="1">
            <a:off x="855381" y="4932172"/>
            <a:ext cx="2927066" cy="1641368"/>
          </a:xfrm>
          <a:prstGeom prst="rect">
            <a:avLst/>
          </a:prstGeom>
        </p:spPr>
      </p:pic>
      <p:pic>
        <p:nvPicPr>
          <p:cNvPr id="10" name="Picture 9">
            <a:extLst>
              <a:ext uri="{FF2B5EF4-FFF2-40B4-BE49-F238E27FC236}">
                <a16:creationId xmlns="" xmlns:a16="http://schemas.microsoft.com/office/drawing/2014/main" id="{C99B32CB-6D91-A144-B1BA-0DAB46AFCCDD}"/>
              </a:ext>
            </a:extLst>
          </p:cNvPr>
          <p:cNvPicPr>
            <a:picLocks noChangeAspect="1"/>
          </p:cNvPicPr>
          <p:nvPr/>
        </p:nvPicPr>
        <p:blipFill rotWithShape="1">
          <a:blip r:embed="rId5" cstate="email"/>
          <a:srcRect/>
          <a:stretch/>
        </p:blipFill>
        <p:spPr>
          <a:xfrm flipH="1">
            <a:off x="833972" y="3196554"/>
            <a:ext cx="2948475" cy="1641368"/>
          </a:xfrm>
          <a:prstGeom prst="rect">
            <a:avLst/>
          </a:prstGeom>
        </p:spPr>
      </p:pic>
      <p:sp>
        <p:nvSpPr>
          <p:cNvPr id="11" name="TextBox 10">
            <a:extLst>
              <a:ext uri="{FF2B5EF4-FFF2-40B4-BE49-F238E27FC236}">
                <a16:creationId xmlns="" xmlns:a16="http://schemas.microsoft.com/office/drawing/2014/main" id="{FBB521C1-6A0F-3B45-A0BC-D173CF028996}"/>
              </a:ext>
            </a:extLst>
          </p:cNvPr>
          <p:cNvSpPr txBox="1"/>
          <p:nvPr/>
        </p:nvSpPr>
        <p:spPr>
          <a:xfrm>
            <a:off x="794782" y="972177"/>
            <a:ext cx="1927131" cy="369332"/>
          </a:xfrm>
          <a:prstGeom prst="rect">
            <a:avLst/>
          </a:prstGeom>
          <a:noFill/>
        </p:spPr>
        <p:txBody>
          <a:bodyPr wrap="none" rtlCol="0">
            <a:spAutoFit/>
          </a:bodyPr>
          <a:lstStyle/>
          <a:p>
            <a:r>
              <a:rPr lang="el-GR" dirty="0"/>
              <a:t>Ασθενής  10 ετών </a:t>
            </a:r>
            <a:endParaRPr lang="x-none" dirty="0"/>
          </a:p>
        </p:txBody>
      </p:sp>
      <p:pic>
        <p:nvPicPr>
          <p:cNvPr id="12" name="Picture 11">
            <a:extLst>
              <a:ext uri="{FF2B5EF4-FFF2-40B4-BE49-F238E27FC236}">
                <a16:creationId xmlns="" xmlns:a16="http://schemas.microsoft.com/office/drawing/2014/main" id="{74C8ECB7-4334-7349-A0EB-44FD368B405C}"/>
              </a:ext>
            </a:extLst>
          </p:cNvPr>
          <p:cNvPicPr>
            <a:picLocks noChangeAspect="1"/>
          </p:cNvPicPr>
          <p:nvPr/>
        </p:nvPicPr>
        <p:blipFill rotWithShape="1">
          <a:blip r:embed="rId6" cstate="email"/>
          <a:srcRect/>
          <a:stretch/>
        </p:blipFill>
        <p:spPr>
          <a:xfrm flipH="1">
            <a:off x="5565675" y="1739403"/>
            <a:ext cx="4997893" cy="2802595"/>
          </a:xfrm>
          <a:prstGeom prst="rect">
            <a:avLst/>
          </a:prstGeom>
        </p:spPr>
      </p:pic>
      <p:sp>
        <p:nvSpPr>
          <p:cNvPr id="13" name="TextBox 12">
            <a:extLst>
              <a:ext uri="{FF2B5EF4-FFF2-40B4-BE49-F238E27FC236}">
                <a16:creationId xmlns="" xmlns:a16="http://schemas.microsoft.com/office/drawing/2014/main" id="{FAFB161C-96D6-C34E-915A-5ADF9D240585}"/>
              </a:ext>
            </a:extLst>
          </p:cNvPr>
          <p:cNvSpPr txBox="1"/>
          <p:nvPr/>
        </p:nvSpPr>
        <p:spPr>
          <a:xfrm>
            <a:off x="5747657" y="4814596"/>
            <a:ext cx="5248553" cy="646331"/>
          </a:xfrm>
          <a:prstGeom prst="rect">
            <a:avLst/>
          </a:prstGeom>
          <a:noFill/>
        </p:spPr>
        <p:txBody>
          <a:bodyPr wrap="none" rtlCol="0">
            <a:spAutoFit/>
          </a:bodyPr>
          <a:lstStyle/>
          <a:p>
            <a:r>
              <a:rPr lang="el-GR" dirty="0"/>
              <a:t>Πως περιγράφουμε την Τάξη κατά </a:t>
            </a:r>
            <a:r>
              <a:rPr lang="en-US" dirty="0"/>
              <a:t>Angle;</a:t>
            </a:r>
            <a:endParaRPr lang="el-GR" dirty="0"/>
          </a:p>
          <a:p>
            <a:r>
              <a:rPr lang="el-GR" dirty="0"/>
              <a:t>Ποιος ορθοδοντικός μηχανισμός θα χρησιμοποιηθεί</a:t>
            </a:r>
            <a:r>
              <a:rPr lang="en-US" dirty="0"/>
              <a:t>;</a:t>
            </a:r>
          </a:p>
        </p:txBody>
      </p:sp>
      <p:sp>
        <p:nvSpPr>
          <p:cNvPr id="9" name="Rectangle 8">
            <a:extLst>
              <a:ext uri="{FF2B5EF4-FFF2-40B4-BE49-F238E27FC236}">
                <a16:creationId xmlns="" xmlns:a16="http://schemas.microsoft.com/office/drawing/2014/main" id="{66DED65B-E3E4-884A-AB56-F039DC8CCBEA}"/>
              </a:ext>
            </a:extLst>
          </p:cNvPr>
          <p:cNvSpPr/>
          <p:nvPr/>
        </p:nvSpPr>
        <p:spPr>
          <a:xfrm>
            <a:off x="794782" y="11435"/>
            <a:ext cx="7696702" cy="788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ea typeface="+mn-ea"/>
                <a:cs typeface="+mn-cs"/>
              </a:rPr>
              <a:t>Ασθενής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2" name="TextBox 1">
            <a:extLst>
              <a:ext uri="{FF2B5EF4-FFF2-40B4-BE49-F238E27FC236}">
                <a16:creationId xmlns="" xmlns:a16="http://schemas.microsoft.com/office/drawing/2014/main" id="{7ABF99F0-BB81-984B-A38B-CDA1620423F0}"/>
              </a:ext>
            </a:extLst>
          </p:cNvPr>
          <p:cNvSpPr txBox="1"/>
          <p:nvPr/>
        </p:nvSpPr>
        <p:spPr>
          <a:xfrm>
            <a:off x="794782" y="699579"/>
            <a:ext cx="4910896" cy="369332"/>
          </a:xfrm>
          <a:prstGeom prst="rect">
            <a:avLst/>
          </a:prstGeom>
          <a:noFill/>
        </p:spPr>
        <p:txBody>
          <a:bodyPr wrap="none" rtlCol="0">
            <a:spAutoFit/>
          </a:bodyPr>
          <a:lstStyle/>
          <a:p>
            <a:r>
              <a:rPr lang="el-GR" dirty="0" smtClean="0"/>
              <a:t>Οδοντικές </a:t>
            </a:r>
            <a:r>
              <a:rPr lang="el-GR" dirty="0"/>
              <a:t>μετακινήσεις για την επίτευξη Ι Τάξης </a:t>
            </a:r>
            <a:endParaRPr lang="x-none" dirty="0"/>
          </a:p>
        </p:txBody>
      </p:sp>
    </p:spTree>
    <p:extLst>
      <p:ext uri="{BB962C8B-B14F-4D97-AF65-F5344CB8AC3E}">
        <p14:creationId xmlns="" xmlns:p14="http://schemas.microsoft.com/office/powerpoint/2010/main" val="2399749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CF96A24-6E1A-3547-BA9A-D86E0EDA3445}"/>
              </a:ext>
            </a:extLst>
          </p:cNvPr>
          <p:cNvSpPr txBox="1"/>
          <p:nvPr/>
        </p:nvSpPr>
        <p:spPr>
          <a:xfrm>
            <a:off x="1575881" y="6057197"/>
            <a:ext cx="3686843" cy="307777"/>
          </a:xfrm>
          <a:prstGeom prst="rect">
            <a:avLst/>
          </a:prstGeom>
          <a:noFill/>
        </p:spPr>
        <p:txBody>
          <a:bodyPr wrap="none" rtlCol="0">
            <a:spAutoFit/>
          </a:bodyPr>
          <a:lstStyle/>
          <a:p>
            <a:r>
              <a:rPr lang="el-GR" sz="1400" dirty="0"/>
              <a:t>ΙΙ Τάξη γομφίων, ΙΙ Τάξη κυνοδόντων, αριστερά</a:t>
            </a:r>
            <a:endParaRPr lang="x-none" sz="1400" dirty="0"/>
          </a:p>
        </p:txBody>
      </p:sp>
      <p:pic>
        <p:nvPicPr>
          <p:cNvPr id="6" name="Picture 5">
            <a:extLst>
              <a:ext uri="{FF2B5EF4-FFF2-40B4-BE49-F238E27FC236}">
                <a16:creationId xmlns="" xmlns:a16="http://schemas.microsoft.com/office/drawing/2014/main" id="{BBC0CDD0-3F7A-5047-B523-CC4252A134A1}"/>
              </a:ext>
            </a:extLst>
          </p:cNvPr>
          <p:cNvPicPr>
            <a:picLocks noChangeAspect="1"/>
          </p:cNvPicPr>
          <p:nvPr/>
        </p:nvPicPr>
        <p:blipFill rotWithShape="1">
          <a:blip r:embed="rId2" cstate="email"/>
          <a:srcRect/>
          <a:stretch/>
        </p:blipFill>
        <p:spPr>
          <a:xfrm>
            <a:off x="6324979" y="3791823"/>
            <a:ext cx="5067111" cy="2193929"/>
          </a:xfrm>
          <a:prstGeom prst="rect">
            <a:avLst/>
          </a:prstGeom>
        </p:spPr>
      </p:pic>
      <p:pic>
        <p:nvPicPr>
          <p:cNvPr id="8" name="Picture 7">
            <a:extLst>
              <a:ext uri="{FF2B5EF4-FFF2-40B4-BE49-F238E27FC236}">
                <a16:creationId xmlns="" xmlns:a16="http://schemas.microsoft.com/office/drawing/2014/main" id="{0DDFB9BC-6E5E-144A-80DF-149B9856FEC3}"/>
              </a:ext>
            </a:extLst>
          </p:cNvPr>
          <p:cNvPicPr>
            <a:picLocks noChangeAspect="1"/>
          </p:cNvPicPr>
          <p:nvPr/>
        </p:nvPicPr>
        <p:blipFill>
          <a:blip r:embed="rId3" cstate="email"/>
          <a:stretch>
            <a:fillRect/>
          </a:stretch>
        </p:blipFill>
        <p:spPr>
          <a:xfrm>
            <a:off x="812882" y="3791823"/>
            <a:ext cx="5067110" cy="2148216"/>
          </a:xfrm>
          <a:prstGeom prst="rect">
            <a:avLst/>
          </a:prstGeom>
        </p:spPr>
      </p:pic>
      <p:sp>
        <p:nvSpPr>
          <p:cNvPr id="9" name="TextBox 8">
            <a:extLst>
              <a:ext uri="{FF2B5EF4-FFF2-40B4-BE49-F238E27FC236}">
                <a16:creationId xmlns="" xmlns:a16="http://schemas.microsoft.com/office/drawing/2014/main" id="{0B16CEB1-6D26-CF4A-8739-8CD42C899D47}"/>
              </a:ext>
            </a:extLst>
          </p:cNvPr>
          <p:cNvSpPr txBox="1"/>
          <p:nvPr/>
        </p:nvSpPr>
        <p:spPr>
          <a:xfrm>
            <a:off x="7589886" y="6057197"/>
            <a:ext cx="3347135" cy="307777"/>
          </a:xfrm>
          <a:prstGeom prst="rect">
            <a:avLst/>
          </a:prstGeom>
          <a:noFill/>
        </p:spPr>
        <p:txBody>
          <a:bodyPr wrap="none" rtlCol="0">
            <a:spAutoFit/>
          </a:bodyPr>
          <a:lstStyle/>
          <a:p>
            <a:r>
              <a:rPr lang="el-GR" sz="1400" dirty="0"/>
              <a:t>Ι Τάξη γομφίων, ΙΙ Τάξη κυνοδόντων, δεξιά</a:t>
            </a:r>
            <a:endParaRPr lang="x-none" sz="1400" dirty="0"/>
          </a:p>
        </p:txBody>
      </p:sp>
      <p:sp>
        <p:nvSpPr>
          <p:cNvPr id="10" name="TextBox 9">
            <a:extLst>
              <a:ext uri="{FF2B5EF4-FFF2-40B4-BE49-F238E27FC236}">
                <a16:creationId xmlns="" xmlns:a16="http://schemas.microsoft.com/office/drawing/2014/main" id="{0450F8D5-18B9-DF41-9154-6AF3577D3AD5}"/>
              </a:ext>
            </a:extLst>
          </p:cNvPr>
          <p:cNvSpPr txBox="1"/>
          <p:nvPr/>
        </p:nvSpPr>
        <p:spPr>
          <a:xfrm>
            <a:off x="772849" y="1115438"/>
            <a:ext cx="5147175" cy="738664"/>
          </a:xfrm>
          <a:prstGeom prst="rect">
            <a:avLst/>
          </a:prstGeom>
          <a:noFill/>
        </p:spPr>
        <p:txBody>
          <a:bodyPr wrap="square" rtlCol="0">
            <a:spAutoFit/>
          </a:bodyPr>
          <a:lstStyle/>
          <a:p>
            <a:r>
              <a:rPr lang="el-GR" sz="1400" dirty="0" err="1"/>
              <a:t>Συγκλεισιακ</a:t>
            </a:r>
            <a:r>
              <a:rPr lang="en-US" sz="1400" dirty="0" err="1"/>
              <a:t>ά</a:t>
            </a:r>
            <a:endParaRPr lang="el-GR" sz="1400" dirty="0"/>
          </a:p>
          <a:p>
            <a:r>
              <a:rPr lang="el-GR" sz="1400" dirty="0"/>
              <a:t>ορίζουμε την Τάξη των γομφίων και</a:t>
            </a:r>
            <a:r>
              <a:rPr lang="en-US" sz="1400" dirty="0"/>
              <a:t> </a:t>
            </a:r>
            <a:r>
              <a:rPr lang="el-GR" sz="1400" dirty="0"/>
              <a:t>την Τάξη των κυνοδόντων </a:t>
            </a:r>
          </a:p>
          <a:p>
            <a:r>
              <a:rPr lang="el-GR" sz="1400" dirty="0"/>
              <a:t>και στα 2 ημιμόρια</a:t>
            </a:r>
            <a:endParaRPr lang="x-none" sz="1400" dirty="0"/>
          </a:p>
        </p:txBody>
      </p:sp>
      <p:pic>
        <p:nvPicPr>
          <p:cNvPr id="11" name="Picture 10">
            <a:extLst>
              <a:ext uri="{FF2B5EF4-FFF2-40B4-BE49-F238E27FC236}">
                <a16:creationId xmlns="" xmlns:a16="http://schemas.microsoft.com/office/drawing/2014/main" id="{D4B6BC05-4385-7F41-A8F3-762BF6B694E9}"/>
              </a:ext>
            </a:extLst>
          </p:cNvPr>
          <p:cNvPicPr>
            <a:picLocks noChangeAspect="1"/>
          </p:cNvPicPr>
          <p:nvPr/>
        </p:nvPicPr>
        <p:blipFill rotWithShape="1">
          <a:blip r:embed="rId4" cstate="email"/>
          <a:srcRect/>
          <a:stretch/>
        </p:blipFill>
        <p:spPr>
          <a:xfrm flipH="1">
            <a:off x="6324979" y="1115438"/>
            <a:ext cx="5134204" cy="2193929"/>
          </a:xfrm>
          <a:prstGeom prst="rect">
            <a:avLst/>
          </a:prstGeom>
        </p:spPr>
      </p:pic>
      <p:sp>
        <p:nvSpPr>
          <p:cNvPr id="12" name="TextBox 11">
            <a:extLst>
              <a:ext uri="{FF2B5EF4-FFF2-40B4-BE49-F238E27FC236}">
                <a16:creationId xmlns="" xmlns:a16="http://schemas.microsoft.com/office/drawing/2014/main" id="{10C03CFC-E011-0C4C-95EF-C70C9B436497}"/>
              </a:ext>
            </a:extLst>
          </p:cNvPr>
          <p:cNvSpPr txBox="1"/>
          <p:nvPr/>
        </p:nvSpPr>
        <p:spPr>
          <a:xfrm>
            <a:off x="754123" y="2074227"/>
            <a:ext cx="3793154" cy="954107"/>
          </a:xfrm>
          <a:prstGeom prst="rect">
            <a:avLst/>
          </a:prstGeom>
          <a:noFill/>
        </p:spPr>
        <p:txBody>
          <a:bodyPr wrap="none" rtlCol="0">
            <a:spAutoFit/>
          </a:bodyPr>
          <a:lstStyle/>
          <a:p>
            <a:r>
              <a:rPr lang="el-GR" sz="1400" dirty="0"/>
              <a:t>Στην Ι Τάξη κυνοδόντων ο άνω κυνόδοντας</a:t>
            </a:r>
          </a:p>
          <a:p>
            <a:r>
              <a:rPr lang="el-GR" sz="1400" dirty="0"/>
              <a:t>συγκλείνει μεταξύ του κάτω κυνόδοντα και του </a:t>
            </a:r>
          </a:p>
          <a:p>
            <a:r>
              <a:rPr lang="el-GR" sz="1400" dirty="0"/>
              <a:t>κάτω πρώτου προγομφίου</a:t>
            </a:r>
          </a:p>
          <a:p>
            <a:r>
              <a:rPr lang="el-GR" sz="1400" dirty="0"/>
              <a:t> </a:t>
            </a:r>
            <a:endParaRPr lang="x-none" sz="1400" dirty="0"/>
          </a:p>
        </p:txBody>
      </p:sp>
      <p:cxnSp>
        <p:nvCxnSpPr>
          <p:cNvPr id="13" name="Straight Arrow Connector 12">
            <a:extLst>
              <a:ext uri="{FF2B5EF4-FFF2-40B4-BE49-F238E27FC236}">
                <a16:creationId xmlns="" xmlns:a16="http://schemas.microsoft.com/office/drawing/2014/main" id="{D6C4EFC3-6FFE-AF41-BEFE-481B6CE35350}"/>
              </a:ext>
            </a:extLst>
          </p:cNvPr>
          <p:cNvCxnSpPr>
            <a:cxnSpLocks/>
          </p:cNvCxnSpPr>
          <p:nvPr/>
        </p:nvCxnSpPr>
        <p:spPr>
          <a:xfrm flipV="1">
            <a:off x="4672266" y="2371942"/>
            <a:ext cx="1150973" cy="1454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E8453E6E-FA6B-6442-A793-B91FA306166C}"/>
              </a:ext>
            </a:extLst>
          </p:cNvPr>
          <p:cNvSpPr txBox="1"/>
          <p:nvPr/>
        </p:nvSpPr>
        <p:spPr>
          <a:xfrm>
            <a:off x="7457553" y="3373636"/>
            <a:ext cx="3302251" cy="307777"/>
          </a:xfrm>
          <a:prstGeom prst="rect">
            <a:avLst/>
          </a:prstGeom>
          <a:noFill/>
        </p:spPr>
        <p:txBody>
          <a:bodyPr wrap="none" rtlCol="0">
            <a:spAutoFit/>
          </a:bodyPr>
          <a:lstStyle/>
          <a:p>
            <a:r>
              <a:rPr lang="el-GR" sz="1400" dirty="0"/>
              <a:t>Ι Τάξη γομφίων, Ι Τάξη κυνοδόντων, δεξιά</a:t>
            </a:r>
            <a:endParaRPr lang="x-none" sz="1400" dirty="0"/>
          </a:p>
        </p:txBody>
      </p:sp>
      <p:cxnSp>
        <p:nvCxnSpPr>
          <p:cNvPr id="16" name="Straight Arrow Connector 15">
            <a:extLst>
              <a:ext uri="{FF2B5EF4-FFF2-40B4-BE49-F238E27FC236}">
                <a16:creationId xmlns="" xmlns:a16="http://schemas.microsoft.com/office/drawing/2014/main" id="{20C5AED1-3F0C-514D-B6CA-3A4AAE69DFEC}"/>
              </a:ext>
            </a:extLst>
          </p:cNvPr>
          <p:cNvCxnSpPr>
            <a:cxnSpLocks/>
          </p:cNvCxnSpPr>
          <p:nvPr/>
        </p:nvCxnSpPr>
        <p:spPr>
          <a:xfrm>
            <a:off x="4661493" y="2520121"/>
            <a:ext cx="1337736" cy="10921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4519F6E5-B3A2-4A48-8233-D25829B60863}"/>
              </a:ext>
            </a:extLst>
          </p:cNvPr>
          <p:cNvCxnSpPr>
            <a:cxnSpLocks/>
          </p:cNvCxnSpPr>
          <p:nvPr/>
        </p:nvCxnSpPr>
        <p:spPr>
          <a:xfrm flipH="1">
            <a:off x="4576168" y="2522617"/>
            <a:ext cx="93381" cy="4487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 xmlns:a16="http://schemas.microsoft.com/office/drawing/2014/main" id="{C2190F58-24A8-F649-848B-98BCD5889C00}"/>
              </a:ext>
            </a:extLst>
          </p:cNvPr>
          <p:cNvSpPr/>
          <p:nvPr/>
        </p:nvSpPr>
        <p:spPr>
          <a:xfrm rot="20482604">
            <a:off x="53147" y="380682"/>
            <a:ext cx="2169990" cy="338554"/>
          </a:xfrm>
          <a:prstGeom prst="rect">
            <a:avLst/>
          </a:prstGeom>
          <a:solidFill>
            <a:schemeClr val="bg1">
              <a:lumMod val="75000"/>
            </a:schemeClr>
          </a:solidFill>
        </p:spPr>
        <p:txBody>
          <a:bodyPr wrap="square">
            <a:spAutoFit/>
          </a:bodyPr>
          <a:lstStyle/>
          <a:p>
            <a:r>
              <a:rPr lang="el-GR" sz="1600" dirty="0"/>
              <a:t>Τάξη των κυνοδόντων </a:t>
            </a:r>
            <a:endParaRPr lang="x-none" sz="1600" dirty="0"/>
          </a:p>
        </p:txBody>
      </p:sp>
    </p:spTree>
    <p:extLst>
      <p:ext uri="{BB962C8B-B14F-4D97-AF65-F5344CB8AC3E}">
        <p14:creationId xmlns="" xmlns:p14="http://schemas.microsoft.com/office/powerpoint/2010/main" val="6972176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2640" y="926096"/>
            <a:ext cx="11760570" cy="954107"/>
          </a:xfrm>
          <a:prstGeom prst="rect">
            <a:avLst/>
          </a:prstGeom>
        </p:spPr>
        <p:txBody>
          <a:bodyPr wrap="square">
            <a:spAutoFit/>
          </a:bodyPr>
          <a:lstStyle/>
          <a:p>
            <a:pPr algn="just"/>
            <a:r>
              <a:rPr lang="el-GR" sz="1400" dirty="0">
                <a:cs typeface="Arial"/>
              </a:rPr>
              <a:t>Χρησιμοποιείται για να ωθήσει τους άνω γομφίους προς τα άπω ώστε να επιτευχθεί μια αρμονική σύγκλειση. </a:t>
            </a:r>
          </a:p>
          <a:p>
            <a:pPr algn="just"/>
            <a:r>
              <a:rPr lang="el-GR" sz="1400" dirty="0">
                <a:cs typeface="Arial"/>
              </a:rPr>
              <a:t>Τοποθετείται σε ορθοδοντικούς δακτυλίους που έχουν συγκολληθεί στους άνω πρώτους γομφίους. </a:t>
            </a:r>
          </a:p>
          <a:p>
            <a:pPr algn="just"/>
            <a:r>
              <a:rPr lang="el-GR" sz="1400" dirty="0">
                <a:cs typeface="Arial"/>
              </a:rPr>
              <a:t>Είναι ορθοδοντικός μηχανισμός που εφαρμόζεται κυρίως στα παιδιά.</a:t>
            </a:r>
          </a:p>
          <a:p>
            <a:pPr algn="ctr"/>
            <a:endParaRPr lang="el-GR" sz="1400" dirty="0">
              <a:cs typeface="Arial"/>
            </a:endParaRPr>
          </a:p>
        </p:txBody>
      </p:sp>
      <p:sp>
        <p:nvSpPr>
          <p:cNvPr id="10" name="Rectangle 9"/>
          <p:cNvSpPr/>
          <p:nvPr/>
        </p:nvSpPr>
        <p:spPr>
          <a:xfrm>
            <a:off x="4171265" y="5776653"/>
            <a:ext cx="3870233" cy="646331"/>
          </a:xfrm>
          <a:prstGeom prst="rect">
            <a:avLst/>
          </a:prstGeom>
          <a:solidFill>
            <a:schemeClr val="bg1"/>
          </a:solidFill>
        </p:spPr>
        <p:txBody>
          <a:bodyPr wrap="square">
            <a:spAutoFit/>
          </a:bodyPr>
          <a:lstStyle/>
          <a:p>
            <a:pPr algn="ctr"/>
            <a:r>
              <a:rPr lang="el-GR" sz="1200" dirty="0">
                <a:solidFill>
                  <a:srgbClr val="000000"/>
                </a:solidFill>
                <a:cs typeface="Arial"/>
              </a:rPr>
              <a:t>Αγόρι ηλικίας 10 ετών με ΙΙ Τάξη, 1</a:t>
            </a:r>
            <a:r>
              <a:rPr lang="el-GR" sz="1200" baseline="30000" dirty="0">
                <a:solidFill>
                  <a:srgbClr val="000000"/>
                </a:solidFill>
                <a:cs typeface="Arial"/>
              </a:rPr>
              <a:t>η</a:t>
            </a:r>
            <a:r>
              <a:rPr lang="el-GR" sz="1200" dirty="0">
                <a:solidFill>
                  <a:srgbClr val="000000"/>
                </a:solidFill>
                <a:cs typeface="Arial"/>
              </a:rPr>
              <a:t> κατηγορία. Ο ασθενής φορά το </a:t>
            </a:r>
            <a:r>
              <a:rPr lang="el-GR" sz="1200" dirty="0" err="1">
                <a:solidFill>
                  <a:srgbClr val="000000"/>
                </a:solidFill>
                <a:cs typeface="Arial"/>
              </a:rPr>
              <a:t>εξωστοματικό</a:t>
            </a:r>
            <a:r>
              <a:rPr lang="el-GR" sz="1200" dirty="0">
                <a:solidFill>
                  <a:srgbClr val="000000"/>
                </a:solidFill>
                <a:cs typeface="Arial"/>
              </a:rPr>
              <a:t> τόξο σύμφωνα με τις οδηγίες του ορθοδοντικού κατ’ ελάχιστο 12 ώρες κάθε μέρα.</a:t>
            </a:r>
          </a:p>
        </p:txBody>
      </p:sp>
      <p:sp>
        <p:nvSpPr>
          <p:cNvPr id="2" name="Rectangle 1"/>
          <p:cNvSpPr/>
          <p:nvPr/>
        </p:nvSpPr>
        <p:spPr>
          <a:xfrm>
            <a:off x="122640" y="319680"/>
            <a:ext cx="12059045" cy="69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l-GR" dirty="0">
                <a:solidFill>
                  <a:srgbClr val="FF0000"/>
                </a:solidFill>
                <a:cs typeface="Arial"/>
              </a:rPr>
              <a:t>Εξωστοματικό τόξο </a:t>
            </a:r>
          </a:p>
        </p:txBody>
      </p:sp>
      <p:sp>
        <p:nvSpPr>
          <p:cNvPr id="12" name="Rectangle 11"/>
          <p:cNvSpPr/>
          <p:nvPr/>
        </p:nvSpPr>
        <p:spPr>
          <a:xfrm>
            <a:off x="4171265" y="5365978"/>
            <a:ext cx="3870233" cy="307777"/>
          </a:xfrm>
          <a:prstGeom prst="rect">
            <a:avLst/>
          </a:prstGeom>
          <a:solidFill>
            <a:srgbClr val="D9D9D9"/>
          </a:solidFill>
        </p:spPr>
        <p:txBody>
          <a:bodyPr wrap="square">
            <a:spAutoFit/>
          </a:bodyPr>
          <a:lstStyle/>
          <a:p>
            <a:pPr algn="ctr"/>
            <a:r>
              <a:rPr lang="el-GR" sz="1400" dirty="0">
                <a:solidFill>
                  <a:srgbClr val="000000"/>
                </a:solidFill>
                <a:cs typeface="Arial"/>
              </a:rPr>
              <a:t>Εξωστοματικό τόξο</a:t>
            </a:r>
          </a:p>
        </p:txBody>
      </p:sp>
      <p:pic>
        <p:nvPicPr>
          <p:cNvPr id="3" name="Picture 2" descr="2016-12-29 14.59.52.jpg"/>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4150130" y="2339643"/>
            <a:ext cx="3891367" cy="2594244"/>
          </a:xfrm>
          <a:prstGeom prst="rect">
            <a:avLst/>
          </a:prstGeom>
        </p:spPr>
      </p:pic>
      <p:pic>
        <p:nvPicPr>
          <p:cNvPr id="4" name="Picture 3" descr="IMG_0973.JPG"/>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rot="5400000">
            <a:off x="8165831" y="2361413"/>
            <a:ext cx="3890958" cy="3285347"/>
          </a:xfrm>
          <a:prstGeom prst="rect">
            <a:avLst/>
          </a:prstGeom>
        </p:spPr>
      </p:pic>
      <p:pic>
        <p:nvPicPr>
          <p:cNvPr id="6" name="Picture 5" descr="IMG_0976.JPG"/>
          <p:cNvPicPr>
            <a:picLocks noChangeAspect="1"/>
          </p:cNvPicPr>
          <p:nvPr/>
        </p:nvPicPr>
        <p:blipFill rotWithShape="1">
          <a:blip r:embed="rId4" cstate="email">
            <a:extLst>
              <a:ext uri="{28A0092B-C50C-407E-A947-70E740481C1C}">
                <a14:useLocalDpi xmlns="" xmlns:a14="http://schemas.microsoft.com/office/drawing/2010/main" val="0"/>
              </a:ext>
            </a:extLst>
          </a:blip>
          <a:srcRect/>
          <a:stretch/>
        </p:blipFill>
        <p:spPr>
          <a:xfrm rot="5400000">
            <a:off x="-245557" y="2740669"/>
            <a:ext cx="3972799" cy="2703728"/>
          </a:xfrm>
          <a:prstGeom prst="rect">
            <a:avLst/>
          </a:prstGeom>
        </p:spPr>
      </p:pic>
      <p:cxnSp>
        <p:nvCxnSpPr>
          <p:cNvPr id="16" name="Straight Connector 15"/>
          <p:cNvCxnSpPr/>
          <p:nvPr/>
        </p:nvCxnSpPr>
        <p:spPr>
          <a:xfrm flipH="1">
            <a:off x="4171264" y="4930589"/>
            <a:ext cx="1" cy="435386"/>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 xmlns:a16="http://schemas.microsoft.com/office/drawing/2014/main" id="{75015CF5-3D6B-C646-86EC-E6CAB7FBD3AE}"/>
              </a:ext>
            </a:extLst>
          </p:cNvPr>
          <p:cNvSpPr txBox="1"/>
          <p:nvPr/>
        </p:nvSpPr>
        <p:spPr>
          <a:xfrm>
            <a:off x="122640" y="135014"/>
            <a:ext cx="3296993" cy="369332"/>
          </a:xfrm>
          <a:prstGeom prst="rect">
            <a:avLst/>
          </a:prstGeom>
          <a:noFill/>
        </p:spPr>
        <p:txBody>
          <a:bodyPr wrap="none" rtlCol="0">
            <a:spAutoFit/>
          </a:bodyPr>
          <a:lstStyle/>
          <a:p>
            <a:r>
              <a:rPr lang="el-GR" dirty="0"/>
              <a:t>Ορθοδοντική Θεραπεία ΙΙ Τάξης </a:t>
            </a:r>
            <a:endParaRPr lang="x-none" dirty="0"/>
          </a:p>
        </p:txBody>
      </p:sp>
    </p:spTree>
    <p:extLst>
      <p:ext uri="{BB962C8B-B14F-4D97-AF65-F5344CB8AC3E}">
        <p14:creationId xmlns="" xmlns:p14="http://schemas.microsoft.com/office/powerpoint/2010/main" val="34598663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ED5E487-A2E5-054A-884A-3C19FFFDF28D}"/>
              </a:ext>
            </a:extLst>
          </p:cNvPr>
          <p:cNvPicPr>
            <a:picLocks noChangeAspect="1"/>
          </p:cNvPicPr>
          <p:nvPr/>
        </p:nvPicPr>
        <p:blipFill rotWithShape="1">
          <a:blip r:embed="rId2" cstate="email"/>
          <a:srcRect/>
          <a:stretch/>
        </p:blipFill>
        <p:spPr>
          <a:xfrm flipH="1">
            <a:off x="1313802" y="3181588"/>
            <a:ext cx="4142296" cy="2322815"/>
          </a:xfrm>
          <a:prstGeom prst="rect">
            <a:avLst/>
          </a:prstGeom>
        </p:spPr>
      </p:pic>
      <p:pic>
        <p:nvPicPr>
          <p:cNvPr id="5" name="Picture 4">
            <a:extLst>
              <a:ext uri="{FF2B5EF4-FFF2-40B4-BE49-F238E27FC236}">
                <a16:creationId xmlns="" xmlns:a16="http://schemas.microsoft.com/office/drawing/2014/main" id="{19EDF652-C802-C449-9CBF-AF1EB7D5DD82}"/>
              </a:ext>
            </a:extLst>
          </p:cNvPr>
          <p:cNvPicPr>
            <a:picLocks noChangeAspect="1"/>
          </p:cNvPicPr>
          <p:nvPr/>
        </p:nvPicPr>
        <p:blipFill rotWithShape="1">
          <a:blip r:embed="rId3" cstate="email"/>
          <a:srcRect/>
          <a:stretch/>
        </p:blipFill>
        <p:spPr>
          <a:xfrm flipH="1">
            <a:off x="1313802" y="584717"/>
            <a:ext cx="4172596" cy="2322816"/>
          </a:xfrm>
          <a:prstGeom prst="rect">
            <a:avLst/>
          </a:prstGeom>
        </p:spPr>
      </p:pic>
      <p:pic>
        <p:nvPicPr>
          <p:cNvPr id="9" name="Picture 8">
            <a:extLst>
              <a:ext uri="{FF2B5EF4-FFF2-40B4-BE49-F238E27FC236}">
                <a16:creationId xmlns="" xmlns:a16="http://schemas.microsoft.com/office/drawing/2014/main" id="{9BD72B48-A6F9-B949-9D6C-98CA33CB7938}"/>
              </a:ext>
            </a:extLst>
          </p:cNvPr>
          <p:cNvPicPr>
            <a:picLocks noChangeAspect="1"/>
          </p:cNvPicPr>
          <p:nvPr/>
        </p:nvPicPr>
        <p:blipFill>
          <a:blip r:embed="rId4" cstate="email"/>
          <a:stretch>
            <a:fillRect/>
          </a:stretch>
        </p:blipFill>
        <p:spPr>
          <a:xfrm flipH="1">
            <a:off x="6773385" y="3460761"/>
            <a:ext cx="2687855" cy="1827742"/>
          </a:xfrm>
          <a:prstGeom prst="rect">
            <a:avLst/>
          </a:prstGeom>
        </p:spPr>
      </p:pic>
      <p:pic>
        <p:nvPicPr>
          <p:cNvPr id="11" name="Picture 10">
            <a:extLst>
              <a:ext uri="{FF2B5EF4-FFF2-40B4-BE49-F238E27FC236}">
                <a16:creationId xmlns="" xmlns:a16="http://schemas.microsoft.com/office/drawing/2014/main" id="{6B3593AB-5AB5-7649-8927-2EDB5EFA40BB}"/>
              </a:ext>
            </a:extLst>
          </p:cNvPr>
          <p:cNvPicPr>
            <a:picLocks noChangeAspect="1"/>
          </p:cNvPicPr>
          <p:nvPr/>
        </p:nvPicPr>
        <p:blipFill rotWithShape="1">
          <a:blip r:embed="rId5" cstate="email"/>
          <a:srcRect/>
          <a:stretch/>
        </p:blipFill>
        <p:spPr>
          <a:xfrm flipH="1">
            <a:off x="6463004" y="3131167"/>
            <a:ext cx="4625907" cy="2373236"/>
          </a:xfrm>
          <a:prstGeom prst="rect">
            <a:avLst/>
          </a:prstGeom>
        </p:spPr>
      </p:pic>
      <p:pic>
        <p:nvPicPr>
          <p:cNvPr id="13" name="Picture 12">
            <a:extLst>
              <a:ext uri="{FF2B5EF4-FFF2-40B4-BE49-F238E27FC236}">
                <a16:creationId xmlns="" xmlns:a16="http://schemas.microsoft.com/office/drawing/2014/main" id="{92F03B1B-65F1-AD43-9253-89DC6D2FAC43}"/>
              </a:ext>
            </a:extLst>
          </p:cNvPr>
          <p:cNvPicPr>
            <a:picLocks noChangeAspect="1"/>
          </p:cNvPicPr>
          <p:nvPr/>
        </p:nvPicPr>
        <p:blipFill rotWithShape="1">
          <a:blip r:embed="rId6" cstate="email"/>
          <a:srcRect/>
          <a:stretch/>
        </p:blipFill>
        <p:spPr>
          <a:xfrm flipH="1">
            <a:off x="6463004" y="582249"/>
            <a:ext cx="4789714" cy="2322817"/>
          </a:xfrm>
          <a:prstGeom prst="rect">
            <a:avLst/>
          </a:prstGeom>
        </p:spPr>
      </p:pic>
      <p:sp>
        <p:nvSpPr>
          <p:cNvPr id="14" name="Right Arrow 13">
            <a:extLst>
              <a:ext uri="{FF2B5EF4-FFF2-40B4-BE49-F238E27FC236}">
                <a16:creationId xmlns="" xmlns:a16="http://schemas.microsoft.com/office/drawing/2014/main" id="{94B38A1C-72F0-ED45-B2E9-FB7B7822CD80}"/>
              </a:ext>
            </a:extLst>
          </p:cNvPr>
          <p:cNvSpPr/>
          <p:nvPr/>
        </p:nvSpPr>
        <p:spPr>
          <a:xfrm>
            <a:off x="4447591" y="1144556"/>
            <a:ext cx="771329" cy="45719"/>
          </a:xfrm>
          <a:prstGeom prst="rightArrow">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5" name="Right Arrow 14">
            <a:extLst>
              <a:ext uri="{FF2B5EF4-FFF2-40B4-BE49-F238E27FC236}">
                <a16:creationId xmlns="" xmlns:a16="http://schemas.microsoft.com/office/drawing/2014/main" id="{87C8CA86-F016-2A49-925A-612038C901C8}"/>
              </a:ext>
            </a:extLst>
          </p:cNvPr>
          <p:cNvSpPr/>
          <p:nvPr/>
        </p:nvSpPr>
        <p:spPr>
          <a:xfrm rot="10800000">
            <a:off x="1887894" y="3778899"/>
            <a:ext cx="771329" cy="45719"/>
          </a:xfrm>
          <a:prstGeom prst="rightArrow">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TextBox 15">
            <a:extLst>
              <a:ext uri="{FF2B5EF4-FFF2-40B4-BE49-F238E27FC236}">
                <a16:creationId xmlns="" xmlns:a16="http://schemas.microsoft.com/office/drawing/2014/main" id="{B55A6C23-5C7D-1144-BB91-38A64B53EC73}"/>
              </a:ext>
            </a:extLst>
          </p:cNvPr>
          <p:cNvSpPr txBox="1"/>
          <p:nvPr/>
        </p:nvSpPr>
        <p:spPr>
          <a:xfrm>
            <a:off x="1313802" y="215385"/>
            <a:ext cx="2120004" cy="338554"/>
          </a:xfrm>
          <a:prstGeom prst="rect">
            <a:avLst/>
          </a:prstGeom>
          <a:noFill/>
        </p:spPr>
        <p:txBody>
          <a:bodyPr wrap="none" rtlCol="0">
            <a:spAutoFit/>
          </a:bodyPr>
          <a:lstStyle/>
          <a:p>
            <a:r>
              <a:rPr lang="el-GR" sz="1600" dirty="0"/>
              <a:t>αρχικές φωτογραφίες </a:t>
            </a:r>
            <a:endParaRPr lang="x-none" sz="1600" dirty="0"/>
          </a:p>
        </p:txBody>
      </p:sp>
      <p:sp>
        <p:nvSpPr>
          <p:cNvPr id="17" name="TextBox 16">
            <a:extLst>
              <a:ext uri="{FF2B5EF4-FFF2-40B4-BE49-F238E27FC236}">
                <a16:creationId xmlns="" xmlns:a16="http://schemas.microsoft.com/office/drawing/2014/main" id="{63F56CD3-5655-F44C-BA77-98E9ED676D96}"/>
              </a:ext>
            </a:extLst>
          </p:cNvPr>
          <p:cNvSpPr txBox="1"/>
          <p:nvPr/>
        </p:nvSpPr>
        <p:spPr>
          <a:xfrm>
            <a:off x="6361472" y="215385"/>
            <a:ext cx="2234201" cy="338554"/>
          </a:xfrm>
          <a:prstGeom prst="rect">
            <a:avLst/>
          </a:prstGeom>
          <a:noFill/>
        </p:spPr>
        <p:txBody>
          <a:bodyPr wrap="none" rtlCol="0">
            <a:spAutoFit/>
          </a:bodyPr>
          <a:lstStyle/>
          <a:p>
            <a:r>
              <a:rPr lang="el-GR" sz="1600" dirty="0"/>
              <a:t>φωτογραφίες προόδου </a:t>
            </a:r>
            <a:endParaRPr lang="x-none" sz="1600" dirty="0"/>
          </a:p>
        </p:txBody>
      </p:sp>
      <p:sp>
        <p:nvSpPr>
          <p:cNvPr id="18" name="TextBox 17">
            <a:extLst>
              <a:ext uri="{FF2B5EF4-FFF2-40B4-BE49-F238E27FC236}">
                <a16:creationId xmlns="" xmlns:a16="http://schemas.microsoft.com/office/drawing/2014/main" id="{2BEDA0EA-31A8-A744-8255-0E094DC351D0}"/>
              </a:ext>
            </a:extLst>
          </p:cNvPr>
          <p:cNvSpPr txBox="1"/>
          <p:nvPr/>
        </p:nvSpPr>
        <p:spPr>
          <a:xfrm>
            <a:off x="1302324" y="5948131"/>
            <a:ext cx="7321556" cy="338554"/>
          </a:xfrm>
          <a:prstGeom prst="rect">
            <a:avLst/>
          </a:prstGeom>
          <a:noFill/>
        </p:spPr>
        <p:txBody>
          <a:bodyPr wrap="none" rtlCol="0">
            <a:spAutoFit/>
          </a:bodyPr>
          <a:lstStyle/>
          <a:p>
            <a:r>
              <a:rPr lang="el-GR" sz="1600" dirty="0"/>
              <a:t>Το </a:t>
            </a:r>
            <a:r>
              <a:rPr lang="el-GR" sz="1600" dirty="0" err="1"/>
              <a:t>εξωστοματικό</a:t>
            </a:r>
            <a:r>
              <a:rPr lang="el-GR" sz="1600" dirty="0"/>
              <a:t> τόξο ώθησε προς τα άπω τους άνω πρώτους μονίμους γομφίους </a:t>
            </a:r>
            <a:endParaRPr lang="x-none" sz="1600" dirty="0"/>
          </a:p>
        </p:txBody>
      </p:sp>
      <p:sp>
        <p:nvSpPr>
          <p:cNvPr id="19" name="TextBox 18">
            <a:extLst>
              <a:ext uri="{FF2B5EF4-FFF2-40B4-BE49-F238E27FC236}">
                <a16:creationId xmlns="" xmlns:a16="http://schemas.microsoft.com/office/drawing/2014/main" id="{7F87A307-A8A8-4D44-8A96-9B78134EDBA8}"/>
              </a:ext>
            </a:extLst>
          </p:cNvPr>
          <p:cNvSpPr txBox="1"/>
          <p:nvPr/>
        </p:nvSpPr>
        <p:spPr>
          <a:xfrm>
            <a:off x="1348371" y="6273283"/>
            <a:ext cx="2455288" cy="338554"/>
          </a:xfrm>
          <a:prstGeom prst="rect">
            <a:avLst/>
          </a:prstGeom>
          <a:noFill/>
        </p:spPr>
        <p:txBody>
          <a:bodyPr wrap="none" rtlCol="0">
            <a:spAutoFit/>
          </a:bodyPr>
          <a:lstStyle/>
          <a:p>
            <a:r>
              <a:rPr lang="el-GR" sz="1600" dirty="0"/>
              <a:t>Επίτευξη Ι Τάξης γομφίων </a:t>
            </a:r>
          </a:p>
        </p:txBody>
      </p:sp>
      <p:sp>
        <p:nvSpPr>
          <p:cNvPr id="2" name="Rectangle 1">
            <a:extLst>
              <a:ext uri="{FF2B5EF4-FFF2-40B4-BE49-F238E27FC236}">
                <a16:creationId xmlns="" xmlns:a16="http://schemas.microsoft.com/office/drawing/2014/main" id="{60E69B3B-89A8-0044-8D4D-8B6F21C90929}"/>
              </a:ext>
            </a:extLst>
          </p:cNvPr>
          <p:cNvSpPr/>
          <p:nvPr/>
        </p:nvSpPr>
        <p:spPr>
          <a:xfrm>
            <a:off x="1302324" y="5618097"/>
            <a:ext cx="7457209" cy="338554"/>
          </a:xfrm>
          <a:prstGeom prst="rect">
            <a:avLst/>
          </a:prstGeom>
        </p:spPr>
        <p:txBody>
          <a:bodyPr wrap="square">
            <a:spAutoFit/>
          </a:bodyPr>
          <a:lstStyle/>
          <a:p>
            <a:r>
              <a:rPr lang="el-GR" sz="1600" dirty="0"/>
              <a:t>Τα βέλη υποδεικνύουν την επιθυμητή φορά μετακίνησης των γομφίων </a:t>
            </a:r>
            <a:endParaRPr lang="x-none" sz="1600" dirty="0"/>
          </a:p>
        </p:txBody>
      </p:sp>
    </p:spTree>
    <p:extLst>
      <p:ext uri="{BB962C8B-B14F-4D97-AF65-F5344CB8AC3E}">
        <p14:creationId xmlns="" xmlns:p14="http://schemas.microsoft.com/office/powerpoint/2010/main" val="12521311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842AC34-1213-7A4E-A970-4F190E1B49D0}"/>
              </a:ext>
            </a:extLst>
          </p:cNvPr>
          <p:cNvPicPr>
            <a:picLocks noChangeAspect="1"/>
          </p:cNvPicPr>
          <p:nvPr/>
        </p:nvPicPr>
        <p:blipFill rotWithShape="1">
          <a:blip r:embed="rId2" cstate="screen">
            <a:extLst>
              <a:ext uri="{BEBA8EAE-BF5A-486C-A8C5-ECC9F3942E4B}">
                <a14:imgProps xmlns:a14="http://schemas.microsoft.com/office/drawing/2010/main" xmlns="">
                  <a14:imgLayer r:embed="rId3">
                    <a14:imgEffect>
                      <a14:brightnessContrast bright="10000"/>
                    </a14:imgEffect>
                  </a14:imgLayer>
                </a14:imgProps>
              </a:ext>
              <a:ext uri="{28A0092B-C50C-407E-A947-70E740481C1C}">
                <a14:useLocalDpi xmlns:a14="http://schemas.microsoft.com/office/drawing/2010/main" xmlns=""/>
              </a:ext>
            </a:extLst>
          </a:blip>
          <a:srcRect/>
          <a:stretch/>
        </p:blipFill>
        <p:spPr>
          <a:xfrm>
            <a:off x="0" y="0"/>
            <a:ext cx="2154514" cy="6858000"/>
          </a:xfrm>
          <a:prstGeom prst="rect">
            <a:avLst/>
          </a:prstGeom>
        </p:spPr>
      </p:pic>
      <p:sp>
        <p:nvSpPr>
          <p:cNvPr id="4" name="Rectangle 3">
            <a:extLst>
              <a:ext uri="{FF2B5EF4-FFF2-40B4-BE49-F238E27FC236}">
                <a16:creationId xmlns:a16="http://schemas.microsoft.com/office/drawing/2014/main" xmlns="" id="{11A61F90-19B5-6340-852C-CFCAB289179A}"/>
              </a:ext>
            </a:extLst>
          </p:cNvPr>
          <p:cNvSpPr/>
          <p:nvPr/>
        </p:nvSpPr>
        <p:spPr>
          <a:xfrm>
            <a:off x="5331849" y="616366"/>
            <a:ext cx="2065544" cy="788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ea typeface="+mn-ea"/>
                <a:cs typeface="+mn-cs"/>
              </a:rPr>
              <a:t>Ασθενής #</a:t>
            </a:r>
            <a:r>
              <a:rPr lang="el-GR" dirty="0">
                <a:solidFill>
                  <a:srgbClr val="FF0000"/>
                </a:solidFill>
              </a:rPr>
              <a:t>3</a:t>
            </a:r>
            <a:endParaRPr kumimoji="0" lang="el-GR" sz="1800" b="0" i="0" u="none" strike="noStrike" kern="1200" cap="none" spc="0" normalizeH="0" baseline="0" noProof="0" dirty="0">
              <a:ln>
                <a:noFill/>
              </a:ln>
              <a:solidFill>
                <a:srgbClr val="FF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 name="Rectangle 5">
            <a:extLst>
              <a:ext uri="{FF2B5EF4-FFF2-40B4-BE49-F238E27FC236}">
                <a16:creationId xmlns:a16="http://schemas.microsoft.com/office/drawing/2014/main" xmlns="" id="{862FBB6A-3583-314D-B297-125AF9F45F9C}"/>
              </a:ext>
            </a:extLst>
          </p:cNvPr>
          <p:cNvSpPr/>
          <p:nvPr/>
        </p:nvSpPr>
        <p:spPr>
          <a:xfrm>
            <a:off x="1" y="1881188"/>
            <a:ext cx="1181528" cy="270938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solidFill>
                <a:schemeClr val="bg1">
                  <a:lumMod val="50000"/>
                </a:schemeClr>
              </a:solidFill>
            </a:endParaRPr>
          </a:p>
        </p:txBody>
      </p:sp>
      <p:sp>
        <p:nvSpPr>
          <p:cNvPr id="8" name="Rectangle 7">
            <a:extLst>
              <a:ext uri="{FF2B5EF4-FFF2-40B4-BE49-F238E27FC236}">
                <a16:creationId xmlns:a16="http://schemas.microsoft.com/office/drawing/2014/main" xmlns="" id="{28AC2A46-6B78-B940-AF96-F6D9DA6D889E}"/>
              </a:ext>
            </a:extLst>
          </p:cNvPr>
          <p:cNvSpPr/>
          <p:nvPr/>
        </p:nvSpPr>
        <p:spPr>
          <a:xfrm>
            <a:off x="3338662" y="2841870"/>
            <a:ext cx="7696702" cy="788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smtClean="0">
                <a:solidFill>
                  <a:prstClr val="black"/>
                </a:solidFill>
              </a:rPr>
              <a:t>Αγόρι</a:t>
            </a:r>
            <a:r>
              <a:rPr kumimoji="0" lang="el-GR" sz="1800" b="0" i="0" u="none" strike="noStrike" kern="1200" cap="none" spc="0" normalizeH="0" baseline="0" noProof="0" dirty="0" smtClean="0">
                <a:ln>
                  <a:noFill/>
                </a:ln>
                <a:solidFill>
                  <a:prstClr val="black"/>
                </a:solidFill>
                <a:effectLst/>
                <a:uLnTx/>
                <a:uFillTx/>
                <a:ea typeface="+mn-ea"/>
                <a:cs typeface="+mn-cs"/>
              </a:rPr>
              <a:t> </a:t>
            </a:r>
            <a:r>
              <a:rPr kumimoji="0" lang="el-GR" sz="1800" b="0" i="0" u="none" strike="noStrike" kern="1200" cap="none" spc="0" normalizeH="0" baseline="0" noProof="0" dirty="0">
                <a:ln>
                  <a:noFill/>
                </a:ln>
                <a:solidFill>
                  <a:prstClr val="black"/>
                </a:solidFill>
                <a:effectLst/>
                <a:uLnTx/>
                <a:uFillTx/>
                <a:ea typeface="+mn-ea"/>
                <a:cs typeface="+mn-cs"/>
              </a:rPr>
              <a:t>11</a:t>
            </a:r>
            <a:r>
              <a:rPr kumimoji="0" lang="en-US" sz="1800" b="0" i="0" u="none" strike="noStrike" kern="1200" cap="none" spc="0" normalizeH="0" baseline="0" noProof="0" dirty="0">
                <a:ln>
                  <a:noFill/>
                </a:ln>
                <a:solidFill>
                  <a:prstClr val="black"/>
                </a:solidFill>
                <a:effectLst/>
                <a:uLnTx/>
                <a:uFillTx/>
                <a:ea typeface="+mn-ea"/>
                <a:cs typeface="+mn-cs"/>
              </a:rPr>
              <a:t>.5</a:t>
            </a:r>
            <a:r>
              <a:rPr kumimoji="0" lang="el-GR" sz="1800" b="0" i="0" u="none" strike="noStrike" kern="1200" cap="none" spc="0" normalizeH="0" baseline="0" noProof="0" dirty="0">
                <a:ln>
                  <a:noFill/>
                </a:ln>
                <a:solidFill>
                  <a:prstClr val="black"/>
                </a:solidFill>
                <a:effectLst/>
                <a:uLnTx/>
                <a:uFillTx/>
                <a:ea typeface="+mn-ea"/>
                <a:cs typeface="+mn-cs"/>
              </a:rPr>
              <a:t> ετών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ea typeface="+mn-ea"/>
                <a:cs typeface="+mn-cs"/>
              </a:rPr>
              <a:t>ΙΙ Τάξη, 2η κατηγορία με </a:t>
            </a:r>
            <a:r>
              <a:rPr kumimoji="0" lang="el-GR" sz="1800" b="0" i="0" u="none" strike="noStrike" kern="1200" cap="none" spc="0" normalizeH="0" baseline="0" noProof="0" dirty="0" err="1">
                <a:ln>
                  <a:noFill/>
                </a:ln>
                <a:solidFill>
                  <a:prstClr val="black"/>
                </a:solidFill>
                <a:effectLst/>
                <a:uLnTx/>
                <a:uFillTx/>
                <a:ea typeface="+mn-ea"/>
                <a:cs typeface="+mn-cs"/>
              </a:rPr>
              <a:t>υπογναθισμό</a:t>
            </a:r>
            <a:r>
              <a:rPr kumimoji="0" lang="el-GR" sz="1800" b="0" i="0" u="none" strike="noStrike" kern="1200" cap="none" spc="0" normalizeH="0" baseline="0" noProof="0" dirty="0">
                <a:ln>
                  <a:noFill/>
                </a:ln>
                <a:solidFill>
                  <a:prstClr val="black"/>
                </a:solidFill>
                <a:effectLst/>
                <a:uLnTx/>
                <a:uFillTx/>
                <a:ea typeface="+mn-ea"/>
                <a:cs typeface="+mn-cs"/>
              </a:rPr>
              <a:t> της κάτω γνάθου κ’ </a:t>
            </a:r>
            <a:r>
              <a:rPr lang="el-GR" dirty="0">
                <a:solidFill>
                  <a:prstClr val="black"/>
                </a:solidFill>
              </a:rPr>
              <a:t>προτεταμένους άνω τομείς</a:t>
            </a:r>
            <a:endParaRPr kumimoji="0" lang="el-GR"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xmlns="" val="40461939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F88CD75-0D5B-6A48-9357-CF5C66C70893}"/>
              </a:ext>
            </a:extLst>
          </p:cNvPr>
          <p:cNvPicPr>
            <a:picLocks noChangeAspect="1"/>
          </p:cNvPicPr>
          <p:nvPr/>
        </p:nvPicPr>
        <p:blipFill rotWithShape="1">
          <a:blip r:embed="rId2" cstate="screen">
            <a:extLst>
              <a:ext uri="{BEBA8EAE-BF5A-486C-A8C5-ECC9F3942E4B}">
                <a14:imgProps xmlns:a14="http://schemas.microsoft.com/office/drawing/2010/main" xmlns="">
                  <a14:imgLayer r:embed="rId3">
                    <a14:imgEffect>
                      <a14:brightnessContrast bright="11000"/>
                    </a14:imgEffect>
                  </a14:imgLayer>
                </a14:imgProps>
              </a:ext>
              <a:ext uri="{28A0092B-C50C-407E-A947-70E740481C1C}">
                <a14:useLocalDpi xmlns:a14="http://schemas.microsoft.com/office/drawing/2010/main" xmlns=""/>
              </a:ext>
            </a:extLst>
          </a:blip>
          <a:srcRect/>
          <a:stretch/>
        </p:blipFill>
        <p:spPr>
          <a:xfrm>
            <a:off x="18554" y="-57698"/>
            <a:ext cx="5233304" cy="6731394"/>
          </a:xfrm>
          <a:prstGeom prst="rect">
            <a:avLst/>
          </a:prstGeom>
        </p:spPr>
      </p:pic>
      <p:pic>
        <p:nvPicPr>
          <p:cNvPr id="12" name="Picture 11">
            <a:extLst>
              <a:ext uri="{FF2B5EF4-FFF2-40B4-BE49-F238E27FC236}">
                <a16:creationId xmlns:a16="http://schemas.microsoft.com/office/drawing/2014/main" xmlns="" id="{0424366D-834B-254E-9762-6D9A9D9E478F}"/>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6703263" y="2708275"/>
            <a:ext cx="4723594" cy="2280548"/>
          </a:xfrm>
          <a:prstGeom prst="rect">
            <a:avLst/>
          </a:prstGeom>
        </p:spPr>
      </p:pic>
      <p:pic>
        <p:nvPicPr>
          <p:cNvPr id="14" name="Picture 13">
            <a:extLst>
              <a:ext uri="{FF2B5EF4-FFF2-40B4-BE49-F238E27FC236}">
                <a16:creationId xmlns:a16="http://schemas.microsoft.com/office/drawing/2014/main" xmlns="" id="{6046E6F5-2C38-DB4C-B0EC-47B3B05656B0}"/>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6703263" y="4670310"/>
            <a:ext cx="4723596" cy="2003386"/>
          </a:xfrm>
          <a:prstGeom prst="rect">
            <a:avLst/>
          </a:prstGeom>
        </p:spPr>
      </p:pic>
      <p:sp>
        <p:nvSpPr>
          <p:cNvPr id="15" name="Rectangle 14">
            <a:extLst>
              <a:ext uri="{FF2B5EF4-FFF2-40B4-BE49-F238E27FC236}">
                <a16:creationId xmlns:a16="http://schemas.microsoft.com/office/drawing/2014/main" xmlns="" id="{08B1A833-5A7D-B24D-8E1F-ED9E5E34D1B1}"/>
              </a:ext>
            </a:extLst>
          </p:cNvPr>
          <p:cNvSpPr/>
          <p:nvPr/>
        </p:nvSpPr>
        <p:spPr>
          <a:xfrm>
            <a:off x="6461670" y="1592148"/>
            <a:ext cx="3745548" cy="523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Αρχή ορθοδοντικής θεραπείας</a:t>
            </a:r>
            <a:endParaRPr lang="en-US" dirty="0">
              <a:solidFill>
                <a:schemeClr val="tx1"/>
              </a:solidFill>
            </a:endParaRPr>
          </a:p>
        </p:txBody>
      </p:sp>
      <p:sp>
        <p:nvSpPr>
          <p:cNvPr id="13" name="Rectangle 12">
            <a:extLst>
              <a:ext uri="{FF2B5EF4-FFF2-40B4-BE49-F238E27FC236}">
                <a16:creationId xmlns:a16="http://schemas.microsoft.com/office/drawing/2014/main" xmlns="" id="{FD7BF89B-A9B4-2F4F-8313-70CE08D80BE1}"/>
              </a:ext>
            </a:extLst>
          </p:cNvPr>
          <p:cNvSpPr/>
          <p:nvPr/>
        </p:nvSpPr>
        <p:spPr>
          <a:xfrm>
            <a:off x="0" y="3096719"/>
            <a:ext cx="4338735" cy="11693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solidFill>
                <a:schemeClr val="bg1">
                  <a:lumMod val="50000"/>
                </a:schemeClr>
              </a:solidFill>
            </a:endParaRPr>
          </a:p>
        </p:txBody>
      </p:sp>
    </p:spTree>
    <p:extLst>
      <p:ext uri="{BB962C8B-B14F-4D97-AF65-F5344CB8AC3E}">
        <p14:creationId xmlns:p14="http://schemas.microsoft.com/office/powerpoint/2010/main" xmlns="" val="9726736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Ομάδα 99">
            <a:extLst>
              <a:ext uri="{FF2B5EF4-FFF2-40B4-BE49-F238E27FC236}">
                <a16:creationId xmlns:a16="http://schemas.microsoft.com/office/drawing/2014/main" xmlns="" id="{424BA2FE-EE3D-4D1D-86C4-781D53A85228}"/>
              </a:ext>
            </a:extLst>
          </p:cNvPr>
          <p:cNvGrpSpPr/>
          <p:nvPr/>
        </p:nvGrpSpPr>
        <p:grpSpPr>
          <a:xfrm>
            <a:off x="360000" y="-1253375"/>
            <a:ext cx="8618400" cy="7532604"/>
            <a:chOff x="360000" y="-1253375"/>
            <a:chExt cx="8618400" cy="7532604"/>
          </a:xfrm>
        </p:grpSpPr>
        <p:pic>
          <p:nvPicPr>
            <p:cNvPr id="2" name="Εικόνα 1">
              <a:extLst>
                <a:ext uri="{FF2B5EF4-FFF2-40B4-BE49-F238E27FC236}">
                  <a16:creationId xmlns:a16="http://schemas.microsoft.com/office/drawing/2014/main" xmlns="" id="{33350AC6-F882-470A-878C-ED821D10FAA0}"/>
                </a:ext>
              </a:extLst>
            </p:cNvPr>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rot="-211245">
              <a:off x="1566997" y="-1253375"/>
              <a:ext cx="5758275" cy="7395178"/>
            </a:xfrm>
            <a:prstGeom prst="rect">
              <a:avLst/>
            </a:prstGeom>
          </p:spPr>
        </p:pic>
        <p:sp>
          <p:nvSpPr>
            <p:cNvPr id="3" name="Ελεύθερη σχεδίαση: Σχήμα 2">
              <a:extLst>
                <a:ext uri="{FF2B5EF4-FFF2-40B4-BE49-F238E27FC236}">
                  <a16:creationId xmlns:a16="http://schemas.microsoft.com/office/drawing/2014/main" xmlns="" id="{17D08490-8720-4136-BB5E-4AD996F1FD3E}"/>
                </a:ext>
              </a:extLst>
            </p:cNvPr>
            <p:cNvSpPr/>
            <p:nvPr/>
          </p:nvSpPr>
          <p:spPr>
            <a:xfrm>
              <a:off x="2226018" y="591212"/>
              <a:ext cx="3200768" cy="1902836"/>
            </a:xfrm>
            <a:custGeom>
              <a:avLst/>
              <a:gdLst/>
              <a:ahLst/>
              <a:cxnLst/>
              <a:rect l="0" t="0" r="0" b="0"/>
              <a:pathLst>
                <a:path w="3200768" h="1902836">
                  <a:moveTo>
                    <a:pt x="0" y="1902835"/>
                  </a:moveTo>
                  <a:lnTo>
                    <a:pt x="857176" y="444172"/>
                  </a:lnTo>
                  <a:lnTo>
                    <a:pt x="3200767" y="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Ελεύθερη σχεδίαση: Σχήμα 3">
              <a:extLst>
                <a:ext uri="{FF2B5EF4-FFF2-40B4-BE49-F238E27FC236}">
                  <a16:creationId xmlns:a16="http://schemas.microsoft.com/office/drawing/2014/main" xmlns="" id="{C6E967BA-AE1D-4B9A-85C5-7653C4F69007}"/>
                </a:ext>
              </a:extLst>
            </p:cNvPr>
            <p:cNvSpPr/>
            <p:nvPr/>
          </p:nvSpPr>
          <p:spPr>
            <a:xfrm>
              <a:off x="2160000" y="1656000"/>
              <a:ext cx="2659242" cy="1"/>
            </a:xfrm>
            <a:custGeom>
              <a:avLst/>
              <a:gdLst/>
              <a:ahLst/>
              <a:cxnLst/>
              <a:rect l="0" t="0" r="0" b="0"/>
              <a:pathLst>
                <a:path w="2659242" h="1">
                  <a:moveTo>
                    <a:pt x="0" y="0"/>
                  </a:moveTo>
                  <a:lnTo>
                    <a:pt x="2659241" y="0"/>
                  </a:lnTo>
                </a:path>
              </a:pathLst>
            </a:cu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5" name="Ελεύθερη σχεδίαση: Σχήμα 4">
              <a:extLst>
                <a:ext uri="{FF2B5EF4-FFF2-40B4-BE49-F238E27FC236}">
                  <a16:creationId xmlns:a16="http://schemas.microsoft.com/office/drawing/2014/main" xmlns="" id="{EC0A748B-087C-4EAE-90E1-A4CFD2725167}"/>
                </a:ext>
              </a:extLst>
            </p:cNvPr>
            <p:cNvSpPr/>
            <p:nvPr/>
          </p:nvSpPr>
          <p:spPr>
            <a:xfrm>
              <a:off x="3860788" y="2323813"/>
              <a:ext cx="1954505" cy="188923"/>
            </a:xfrm>
            <a:custGeom>
              <a:avLst/>
              <a:gdLst/>
              <a:ahLst/>
              <a:cxnLst/>
              <a:rect l="0" t="0" r="0" b="0"/>
              <a:pathLst>
                <a:path w="1954505" h="188923">
                  <a:moveTo>
                    <a:pt x="0" y="188922"/>
                  </a:moveTo>
                  <a:lnTo>
                    <a:pt x="1954504" y="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Ελεύθερη σχεδίαση: Σχήμα 5">
              <a:extLst>
                <a:ext uri="{FF2B5EF4-FFF2-40B4-BE49-F238E27FC236}">
                  <a16:creationId xmlns:a16="http://schemas.microsoft.com/office/drawing/2014/main" xmlns="" id="{61DF7266-BB7A-41A5-841D-A3F74A6F78B4}"/>
                </a:ext>
              </a:extLst>
            </p:cNvPr>
            <p:cNvSpPr/>
            <p:nvPr/>
          </p:nvSpPr>
          <p:spPr>
            <a:xfrm>
              <a:off x="5597126" y="2323812"/>
              <a:ext cx="218165" cy="463919"/>
            </a:xfrm>
            <a:custGeom>
              <a:avLst/>
              <a:gdLst>
                <a:gd name="connsiteX0" fmla="*/ 217589 w 217589"/>
                <a:gd name="connsiteY0" fmla="*/ 0 h 463919"/>
                <a:gd name="connsiteX1" fmla="*/ 140120 w 217589"/>
                <a:gd name="connsiteY1" fmla="*/ 52809 h 463919"/>
                <a:gd name="connsiteX2" fmla="*/ 71880 w 217589"/>
                <a:gd name="connsiteY2" fmla="*/ 106795 h 463919"/>
                <a:gd name="connsiteX3" fmla="*/ 22097 w 217589"/>
                <a:gd name="connsiteY3" fmla="*/ 163137 h 463919"/>
                <a:gd name="connsiteX4" fmla="*/ 0 w 217589"/>
                <a:gd name="connsiteY4" fmla="*/ 223010 h 463919"/>
                <a:gd name="connsiteX5" fmla="*/ 8807 w 217589"/>
                <a:gd name="connsiteY5" fmla="*/ 279969 h 463919"/>
                <a:gd name="connsiteX6" fmla="*/ 39574 w 217589"/>
                <a:gd name="connsiteY6" fmla="*/ 339729 h 463919"/>
                <a:gd name="connsiteX7" fmla="*/ 84980 w 217589"/>
                <a:gd name="connsiteY7" fmla="*/ 401357 h 463919"/>
                <a:gd name="connsiteX8" fmla="*/ 137706 w 217589"/>
                <a:gd name="connsiteY8" fmla="*/ 463919 h 463919"/>
                <a:gd name="connsiteX0" fmla="*/ 217589 w 217589"/>
                <a:gd name="connsiteY0" fmla="*/ 0 h 463919"/>
                <a:gd name="connsiteX1" fmla="*/ 140120 w 217589"/>
                <a:gd name="connsiteY1" fmla="*/ 52809 h 463919"/>
                <a:gd name="connsiteX2" fmla="*/ 71880 w 217589"/>
                <a:gd name="connsiteY2" fmla="*/ 106795 h 463919"/>
                <a:gd name="connsiteX3" fmla="*/ 22097 w 217589"/>
                <a:gd name="connsiteY3" fmla="*/ 163137 h 463919"/>
                <a:gd name="connsiteX4" fmla="*/ 0 w 217589"/>
                <a:gd name="connsiteY4" fmla="*/ 223010 h 463919"/>
                <a:gd name="connsiteX5" fmla="*/ 8807 w 217589"/>
                <a:gd name="connsiteY5" fmla="*/ 279969 h 463919"/>
                <a:gd name="connsiteX6" fmla="*/ 39574 w 217589"/>
                <a:gd name="connsiteY6" fmla="*/ 339729 h 463919"/>
                <a:gd name="connsiteX7" fmla="*/ 84980 w 217589"/>
                <a:gd name="connsiteY7" fmla="*/ 401357 h 463919"/>
                <a:gd name="connsiteX8" fmla="*/ 137706 w 217589"/>
                <a:gd name="connsiteY8" fmla="*/ 463919 h 463919"/>
                <a:gd name="connsiteX0" fmla="*/ 218165 w 218165"/>
                <a:gd name="connsiteY0" fmla="*/ 0 h 463919"/>
                <a:gd name="connsiteX1" fmla="*/ 140696 w 218165"/>
                <a:gd name="connsiteY1" fmla="*/ 52809 h 463919"/>
                <a:gd name="connsiteX2" fmla="*/ 72456 w 218165"/>
                <a:gd name="connsiteY2" fmla="*/ 106795 h 463919"/>
                <a:gd name="connsiteX3" fmla="*/ 22673 w 218165"/>
                <a:gd name="connsiteY3" fmla="*/ 163137 h 463919"/>
                <a:gd name="connsiteX4" fmla="*/ 576 w 218165"/>
                <a:gd name="connsiteY4" fmla="*/ 223010 h 463919"/>
                <a:gd name="connsiteX5" fmla="*/ 9383 w 218165"/>
                <a:gd name="connsiteY5" fmla="*/ 279969 h 463919"/>
                <a:gd name="connsiteX6" fmla="*/ 40150 w 218165"/>
                <a:gd name="connsiteY6" fmla="*/ 339729 h 463919"/>
                <a:gd name="connsiteX7" fmla="*/ 85556 w 218165"/>
                <a:gd name="connsiteY7" fmla="*/ 401357 h 463919"/>
                <a:gd name="connsiteX8" fmla="*/ 138282 w 218165"/>
                <a:gd name="connsiteY8" fmla="*/ 463919 h 463919"/>
                <a:gd name="connsiteX0" fmla="*/ 218165 w 218165"/>
                <a:gd name="connsiteY0" fmla="*/ 0 h 463919"/>
                <a:gd name="connsiteX1" fmla="*/ 140696 w 218165"/>
                <a:gd name="connsiteY1" fmla="*/ 52809 h 463919"/>
                <a:gd name="connsiteX2" fmla="*/ 72456 w 218165"/>
                <a:gd name="connsiteY2" fmla="*/ 106795 h 463919"/>
                <a:gd name="connsiteX3" fmla="*/ 22673 w 218165"/>
                <a:gd name="connsiteY3" fmla="*/ 163137 h 463919"/>
                <a:gd name="connsiteX4" fmla="*/ 576 w 218165"/>
                <a:gd name="connsiteY4" fmla="*/ 223010 h 463919"/>
                <a:gd name="connsiteX5" fmla="*/ 9383 w 218165"/>
                <a:gd name="connsiteY5" fmla="*/ 279969 h 463919"/>
                <a:gd name="connsiteX6" fmla="*/ 40150 w 218165"/>
                <a:gd name="connsiteY6" fmla="*/ 339729 h 463919"/>
                <a:gd name="connsiteX7" fmla="*/ 85556 w 218165"/>
                <a:gd name="connsiteY7" fmla="*/ 401357 h 463919"/>
                <a:gd name="connsiteX8" fmla="*/ 138282 w 218165"/>
                <a:gd name="connsiteY8" fmla="*/ 463919 h 463919"/>
                <a:gd name="connsiteX0" fmla="*/ 218165 w 218165"/>
                <a:gd name="connsiteY0" fmla="*/ 0 h 463919"/>
                <a:gd name="connsiteX1" fmla="*/ 140696 w 218165"/>
                <a:gd name="connsiteY1" fmla="*/ 52809 h 463919"/>
                <a:gd name="connsiteX2" fmla="*/ 72456 w 218165"/>
                <a:gd name="connsiteY2" fmla="*/ 106795 h 463919"/>
                <a:gd name="connsiteX3" fmla="*/ 22673 w 218165"/>
                <a:gd name="connsiteY3" fmla="*/ 163137 h 463919"/>
                <a:gd name="connsiteX4" fmla="*/ 576 w 218165"/>
                <a:gd name="connsiteY4" fmla="*/ 223010 h 463919"/>
                <a:gd name="connsiteX5" fmla="*/ 9383 w 218165"/>
                <a:gd name="connsiteY5" fmla="*/ 279969 h 463919"/>
                <a:gd name="connsiteX6" fmla="*/ 40150 w 218165"/>
                <a:gd name="connsiteY6" fmla="*/ 339729 h 463919"/>
                <a:gd name="connsiteX7" fmla="*/ 85556 w 218165"/>
                <a:gd name="connsiteY7" fmla="*/ 401357 h 463919"/>
                <a:gd name="connsiteX8" fmla="*/ 138282 w 218165"/>
                <a:gd name="connsiteY8" fmla="*/ 463919 h 463919"/>
                <a:gd name="connsiteX0" fmla="*/ 218165 w 218165"/>
                <a:gd name="connsiteY0" fmla="*/ 0 h 463919"/>
                <a:gd name="connsiteX1" fmla="*/ 140696 w 218165"/>
                <a:gd name="connsiteY1" fmla="*/ 52809 h 463919"/>
                <a:gd name="connsiteX2" fmla="*/ 72456 w 218165"/>
                <a:gd name="connsiteY2" fmla="*/ 106795 h 463919"/>
                <a:gd name="connsiteX3" fmla="*/ 22673 w 218165"/>
                <a:gd name="connsiteY3" fmla="*/ 163137 h 463919"/>
                <a:gd name="connsiteX4" fmla="*/ 576 w 218165"/>
                <a:gd name="connsiteY4" fmla="*/ 223010 h 463919"/>
                <a:gd name="connsiteX5" fmla="*/ 9383 w 218165"/>
                <a:gd name="connsiteY5" fmla="*/ 279969 h 463919"/>
                <a:gd name="connsiteX6" fmla="*/ 40150 w 218165"/>
                <a:gd name="connsiteY6" fmla="*/ 339729 h 463919"/>
                <a:gd name="connsiteX7" fmla="*/ 85556 w 218165"/>
                <a:gd name="connsiteY7" fmla="*/ 401357 h 463919"/>
                <a:gd name="connsiteX8" fmla="*/ 138282 w 218165"/>
                <a:gd name="connsiteY8" fmla="*/ 463919 h 463919"/>
                <a:gd name="connsiteX0" fmla="*/ 218165 w 218165"/>
                <a:gd name="connsiteY0" fmla="*/ 0 h 463919"/>
                <a:gd name="connsiteX1" fmla="*/ 140696 w 218165"/>
                <a:gd name="connsiteY1" fmla="*/ 52809 h 463919"/>
                <a:gd name="connsiteX2" fmla="*/ 72456 w 218165"/>
                <a:gd name="connsiteY2" fmla="*/ 106795 h 463919"/>
                <a:gd name="connsiteX3" fmla="*/ 22673 w 218165"/>
                <a:gd name="connsiteY3" fmla="*/ 163137 h 463919"/>
                <a:gd name="connsiteX4" fmla="*/ 576 w 218165"/>
                <a:gd name="connsiteY4" fmla="*/ 223010 h 463919"/>
                <a:gd name="connsiteX5" fmla="*/ 9383 w 218165"/>
                <a:gd name="connsiteY5" fmla="*/ 279969 h 463919"/>
                <a:gd name="connsiteX6" fmla="*/ 40150 w 218165"/>
                <a:gd name="connsiteY6" fmla="*/ 339729 h 463919"/>
                <a:gd name="connsiteX7" fmla="*/ 85556 w 218165"/>
                <a:gd name="connsiteY7" fmla="*/ 401357 h 463919"/>
                <a:gd name="connsiteX8" fmla="*/ 138282 w 218165"/>
                <a:gd name="connsiteY8" fmla="*/ 463919 h 46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165" h="463919">
                  <a:moveTo>
                    <a:pt x="218165" y="0"/>
                  </a:moveTo>
                  <a:lnTo>
                    <a:pt x="140696" y="52809"/>
                  </a:lnTo>
                  <a:cubicBezTo>
                    <a:pt x="116411" y="70608"/>
                    <a:pt x="92126" y="88407"/>
                    <a:pt x="72456" y="106795"/>
                  </a:cubicBezTo>
                  <a:cubicBezTo>
                    <a:pt x="52786" y="125183"/>
                    <a:pt x="34653" y="143768"/>
                    <a:pt x="22673" y="163137"/>
                  </a:cubicBezTo>
                  <a:cubicBezTo>
                    <a:pt x="10693" y="182506"/>
                    <a:pt x="2791" y="203538"/>
                    <a:pt x="576" y="223010"/>
                  </a:cubicBezTo>
                  <a:cubicBezTo>
                    <a:pt x="-1639" y="242482"/>
                    <a:pt x="2787" y="260516"/>
                    <a:pt x="9383" y="279969"/>
                  </a:cubicBezTo>
                  <a:cubicBezTo>
                    <a:pt x="15979" y="299422"/>
                    <a:pt x="27454" y="319498"/>
                    <a:pt x="40150" y="339729"/>
                  </a:cubicBezTo>
                  <a:cubicBezTo>
                    <a:pt x="52846" y="359960"/>
                    <a:pt x="69201" y="380659"/>
                    <a:pt x="85556" y="401357"/>
                  </a:cubicBezTo>
                  <a:cubicBezTo>
                    <a:pt x="101911" y="422055"/>
                    <a:pt x="127298" y="450885"/>
                    <a:pt x="138282" y="463919"/>
                  </a:cubicBez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 name="Ελεύθερη σχεδίαση: Σχήμα 6">
              <a:extLst>
                <a:ext uri="{FF2B5EF4-FFF2-40B4-BE49-F238E27FC236}">
                  <a16:creationId xmlns:a16="http://schemas.microsoft.com/office/drawing/2014/main" xmlns="" id="{28357581-E56C-4CBC-A510-E449746F3F04}"/>
                </a:ext>
              </a:extLst>
            </p:cNvPr>
            <p:cNvSpPr/>
            <p:nvPr/>
          </p:nvSpPr>
          <p:spPr>
            <a:xfrm>
              <a:off x="5586078" y="2829001"/>
              <a:ext cx="326894" cy="360335"/>
            </a:xfrm>
            <a:custGeom>
              <a:avLst/>
              <a:gdLst/>
              <a:ahLst/>
              <a:cxnLst/>
              <a:rect l="0" t="0" r="0" b="0"/>
              <a:pathLst>
                <a:path w="326894" h="360335">
                  <a:moveTo>
                    <a:pt x="0" y="135084"/>
                  </a:moveTo>
                  <a:lnTo>
                    <a:pt x="3487" y="159139"/>
                  </a:lnTo>
                  <a:lnTo>
                    <a:pt x="29972" y="191065"/>
                  </a:lnTo>
                  <a:lnTo>
                    <a:pt x="71381" y="212106"/>
                  </a:lnTo>
                  <a:lnTo>
                    <a:pt x="110735" y="228864"/>
                  </a:lnTo>
                  <a:lnTo>
                    <a:pt x="165407" y="256870"/>
                  </a:lnTo>
                  <a:lnTo>
                    <a:pt x="210324" y="292967"/>
                  </a:lnTo>
                  <a:lnTo>
                    <a:pt x="225753" y="320590"/>
                  </a:lnTo>
                  <a:lnTo>
                    <a:pt x="255069" y="339686"/>
                  </a:lnTo>
                  <a:lnTo>
                    <a:pt x="300611" y="360294"/>
                  </a:lnTo>
                  <a:lnTo>
                    <a:pt x="318610" y="360334"/>
                  </a:lnTo>
                  <a:lnTo>
                    <a:pt x="326893" y="350468"/>
                  </a:lnTo>
                  <a:lnTo>
                    <a:pt x="319656" y="287604"/>
                  </a:lnTo>
                  <a:lnTo>
                    <a:pt x="304045" y="209230"/>
                  </a:lnTo>
                  <a:lnTo>
                    <a:pt x="278547" y="131572"/>
                  </a:lnTo>
                  <a:lnTo>
                    <a:pt x="245763" y="79420"/>
                  </a:lnTo>
                  <a:lnTo>
                    <a:pt x="217525" y="39967"/>
                  </a:lnTo>
                  <a:lnTo>
                    <a:pt x="189549" y="15267"/>
                  </a:lnTo>
                  <a:lnTo>
                    <a:pt x="157421" y="0"/>
                  </a:lnTo>
                  <a:lnTo>
                    <a:pt x="147797" y="15469"/>
                  </a:lnTo>
                  <a:lnTo>
                    <a:pt x="146850" y="43203"/>
                  </a:lnTo>
                  <a:lnTo>
                    <a:pt x="154560" y="92201"/>
                  </a:lnTo>
                  <a:lnTo>
                    <a:pt x="148897" y="117858"/>
                  </a:lnTo>
                  <a:lnTo>
                    <a:pt x="141047" y="131856"/>
                  </a:lnTo>
                  <a:lnTo>
                    <a:pt x="110330" y="145361"/>
                  </a:lnTo>
                  <a:lnTo>
                    <a:pt x="71994" y="135244"/>
                  </a:lnTo>
                  <a:lnTo>
                    <a:pt x="42508" y="126769"/>
                  </a:lnTo>
                  <a:lnTo>
                    <a:pt x="16980" y="128483"/>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Ελεύθερη σχεδίαση: Σχήμα 7">
              <a:extLst>
                <a:ext uri="{FF2B5EF4-FFF2-40B4-BE49-F238E27FC236}">
                  <a16:creationId xmlns:a16="http://schemas.microsoft.com/office/drawing/2014/main" xmlns="" id="{DDD4E132-133E-43E2-A71A-2197635A70EF}"/>
                </a:ext>
              </a:extLst>
            </p:cNvPr>
            <p:cNvSpPr/>
            <p:nvPr/>
          </p:nvSpPr>
          <p:spPr>
            <a:xfrm>
              <a:off x="5354617" y="2534165"/>
              <a:ext cx="388883" cy="440198"/>
            </a:xfrm>
            <a:custGeom>
              <a:avLst/>
              <a:gdLst/>
              <a:ahLst/>
              <a:cxnLst/>
              <a:rect l="0" t="0" r="0" b="0"/>
              <a:pathLst>
                <a:path w="388883" h="440198">
                  <a:moveTo>
                    <a:pt x="388882" y="294836"/>
                  </a:moveTo>
                  <a:lnTo>
                    <a:pt x="337666" y="238512"/>
                  </a:lnTo>
                  <a:lnTo>
                    <a:pt x="262303" y="160301"/>
                  </a:lnTo>
                  <a:lnTo>
                    <a:pt x="203107" y="110599"/>
                  </a:lnTo>
                  <a:lnTo>
                    <a:pt x="149361" y="63860"/>
                  </a:lnTo>
                  <a:lnTo>
                    <a:pt x="75390" y="23419"/>
                  </a:lnTo>
                  <a:lnTo>
                    <a:pt x="26020" y="0"/>
                  </a:lnTo>
                  <a:lnTo>
                    <a:pt x="9341" y="3356"/>
                  </a:lnTo>
                  <a:lnTo>
                    <a:pt x="0" y="24580"/>
                  </a:lnTo>
                  <a:lnTo>
                    <a:pt x="17838" y="96615"/>
                  </a:lnTo>
                  <a:lnTo>
                    <a:pt x="56881" y="186990"/>
                  </a:lnTo>
                  <a:lnTo>
                    <a:pt x="95681" y="253613"/>
                  </a:lnTo>
                  <a:lnTo>
                    <a:pt x="141707" y="321727"/>
                  </a:lnTo>
                  <a:lnTo>
                    <a:pt x="208221" y="398296"/>
                  </a:lnTo>
                  <a:lnTo>
                    <a:pt x="231461" y="429920"/>
                  </a:lnTo>
                  <a:lnTo>
                    <a:pt x="248441" y="423319"/>
                  </a:lnTo>
                  <a:lnTo>
                    <a:pt x="273969" y="421605"/>
                  </a:lnTo>
                  <a:lnTo>
                    <a:pt x="303455" y="430080"/>
                  </a:lnTo>
                  <a:lnTo>
                    <a:pt x="341791" y="440197"/>
                  </a:lnTo>
                  <a:lnTo>
                    <a:pt x="372508" y="426692"/>
                  </a:lnTo>
                  <a:lnTo>
                    <a:pt x="380358" y="412694"/>
                  </a:lnTo>
                  <a:lnTo>
                    <a:pt x="386021" y="387037"/>
                  </a:lnTo>
                  <a:lnTo>
                    <a:pt x="378311" y="338039"/>
                  </a:lnTo>
                  <a:lnTo>
                    <a:pt x="379258" y="310305"/>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Ελεύθερη σχεδίαση: Σχήμα 8">
              <a:extLst>
                <a:ext uri="{FF2B5EF4-FFF2-40B4-BE49-F238E27FC236}">
                  <a16:creationId xmlns:a16="http://schemas.microsoft.com/office/drawing/2014/main" xmlns="" id="{095393E5-302E-4A81-85CB-DEE955CF21D8}"/>
                </a:ext>
              </a:extLst>
            </p:cNvPr>
            <p:cNvSpPr/>
            <p:nvPr/>
          </p:nvSpPr>
          <p:spPr>
            <a:xfrm>
              <a:off x="4296271" y="2975445"/>
              <a:ext cx="348824" cy="244612"/>
            </a:xfrm>
            <a:custGeom>
              <a:avLst/>
              <a:gdLst/>
              <a:ahLst/>
              <a:cxnLst/>
              <a:rect l="0" t="0" r="0" b="0"/>
              <a:pathLst>
                <a:path w="348824" h="244612">
                  <a:moveTo>
                    <a:pt x="57436" y="5439"/>
                  </a:moveTo>
                  <a:lnTo>
                    <a:pt x="22706" y="82358"/>
                  </a:lnTo>
                  <a:lnTo>
                    <a:pt x="10286" y="110235"/>
                  </a:lnTo>
                  <a:lnTo>
                    <a:pt x="0" y="141596"/>
                  </a:lnTo>
                  <a:lnTo>
                    <a:pt x="7617" y="179319"/>
                  </a:lnTo>
                  <a:lnTo>
                    <a:pt x="25738" y="180020"/>
                  </a:lnTo>
                  <a:lnTo>
                    <a:pt x="17728" y="152489"/>
                  </a:lnTo>
                  <a:lnTo>
                    <a:pt x="25738" y="180020"/>
                  </a:lnTo>
                  <a:lnTo>
                    <a:pt x="46424" y="202369"/>
                  </a:lnTo>
                  <a:lnTo>
                    <a:pt x="77304" y="225113"/>
                  </a:lnTo>
                  <a:lnTo>
                    <a:pt x="98691" y="229342"/>
                  </a:lnTo>
                  <a:lnTo>
                    <a:pt x="139337" y="204825"/>
                  </a:lnTo>
                  <a:lnTo>
                    <a:pt x="165778" y="195639"/>
                  </a:lnTo>
                  <a:lnTo>
                    <a:pt x="159903" y="171593"/>
                  </a:lnTo>
                  <a:lnTo>
                    <a:pt x="161303" y="135352"/>
                  </a:lnTo>
                  <a:lnTo>
                    <a:pt x="159903" y="171593"/>
                  </a:lnTo>
                  <a:lnTo>
                    <a:pt x="165778" y="195639"/>
                  </a:lnTo>
                  <a:lnTo>
                    <a:pt x="216388" y="236158"/>
                  </a:lnTo>
                  <a:lnTo>
                    <a:pt x="229672" y="244611"/>
                  </a:lnTo>
                  <a:lnTo>
                    <a:pt x="243350" y="242871"/>
                  </a:lnTo>
                  <a:lnTo>
                    <a:pt x="313529" y="217227"/>
                  </a:lnTo>
                  <a:lnTo>
                    <a:pt x="334702" y="197629"/>
                  </a:lnTo>
                  <a:lnTo>
                    <a:pt x="345639" y="178770"/>
                  </a:lnTo>
                  <a:lnTo>
                    <a:pt x="348823" y="155074"/>
                  </a:lnTo>
                  <a:lnTo>
                    <a:pt x="328929" y="82849"/>
                  </a:lnTo>
                  <a:lnTo>
                    <a:pt x="326582" y="55536"/>
                  </a:lnTo>
                  <a:lnTo>
                    <a:pt x="322451" y="15679"/>
                  </a:lnTo>
                  <a:lnTo>
                    <a:pt x="273926" y="9267"/>
                  </a:lnTo>
                  <a:lnTo>
                    <a:pt x="245613" y="8173"/>
                  </a:lnTo>
                  <a:lnTo>
                    <a:pt x="193341" y="10690"/>
                  </a:lnTo>
                  <a:lnTo>
                    <a:pt x="92808" y="0"/>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Ελεύθερη σχεδίαση: Σχήμα 9">
              <a:extLst>
                <a:ext uri="{FF2B5EF4-FFF2-40B4-BE49-F238E27FC236}">
                  <a16:creationId xmlns:a16="http://schemas.microsoft.com/office/drawing/2014/main" xmlns="" id="{0C54EABA-5D3C-4260-A88C-B7546870F2E9}"/>
                </a:ext>
              </a:extLst>
            </p:cNvPr>
            <p:cNvSpPr/>
            <p:nvPr/>
          </p:nvSpPr>
          <p:spPr>
            <a:xfrm>
              <a:off x="4353707" y="2554971"/>
              <a:ext cx="290635" cy="436154"/>
            </a:xfrm>
            <a:custGeom>
              <a:avLst/>
              <a:gdLst/>
              <a:ahLst/>
              <a:cxnLst/>
              <a:rect l="0" t="0" r="0" b="0"/>
              <a:pathLst>
                <a:path w="290635" h="436154">
                  <a:moveTo>
                    <a:pt x="265015" y="436153"/>
                  </a:moveTo>
                  <a:lnTo>
                    <a:pt x="262153" y="363451"/>
                  </a:lnTo>
                  <a:lnTo>
                    <a:pt x="271749" y="291231"/>
                  </a:lnTo>
                  <a:lnTo>
                    <a:pt x="285793" y="191962"/>
                  </a:lnTo>
                  <a:lnTo>
                    <a:pt x="290634" y="154719"/>
                  </a:lnTo>
                  <a:lnTo>
                    <a:pt x="283976" y="121569"/>
                  </a:lnTo>
                  <a:lnTo>
                    <a:pt x="256455" y="70599"/>
                  </a:lnTo>
                  <a:lnTo>
                    <a:pt x="231763" y="34484"/>
                  </a:lnTo>
                  <a:lnTo>
                    <a:pt x="206108" y="23285"/>
                  </a:lnTo>
                  <a:lnTo>
                    <a:pt x="195741" y="27421"/>
                  </a:lnTo>
                  <a:lnTo>
                    <a:pt x="187025" y="47501"/>
                  </a:lnTo>
                  <a:lnTo>
                    <a:pt x="192639" y="78342"/>
                  </a:lnTo>
                  <a:lnTo>
                    <a:pt x="203390" y="122992"/>
                  </a:lnTo>
                  <a:lnTo>
                    <a:pt x="194538" y="175959"/>
                  </a:lnTo>
                  <a:lnTo>
                    <a:pt x="165651" y="219078"/>
                  </a:lnTo>
                  <a:lnTo>
                    <a:pt x="159769" y="224522"/>
                  </a:lnTo>
                  <a:lnTo>
                    <a:pt x="151272" y="238938"/>
                  </a:lnTo>
                  <a:lnTo>
                    <a:pt x="129234" y="222208"/>
                  </a:lnTo>
                  <a:lnTo>
                    <a:pt x="110254" y="155689"/>
                  </a:lnTo>
                  <a:lnTo>
                    <a:pt x="95673" y="92743"/>
                  </a:lnTo>
                  <a:lnTo>
                    <a:pt x="93938" y="49575"/>
                  </a:lnTo>
                  <a:lnTo>
                    <a:pt x="90852" y="12026"/>
                  </a:lnTo>
                  <a:lnTo>
                    <a:pt x="73169" y="0"/>
                  </a:lnTo>
                  <a:lnTo>
                    <a:pt x="61450" y="9756"/>
                  </a:lnTo>
                  <a:lnTo>
                    <a:pt x="34915" y="50697"/>
                  </a:lnTo>
                  <a:lnTo>
                    <a:pt x="19224" y="104534"/>
                  </a:lnTo>
                  <a:lnTo>
                    <a:pt x="23180" y="148922"/>
                  </a:lnTo>
                  <a:lnTo>
                    <a:pt x="26693" y="234125"/>
                  </a:lnTo>
                  <a:lnTo>
                    <a:pt x="35436" y="301382"/>
                  </a:lnTo>
                  <a:lnTo>
                    <a:pt x="31640" y="340934"/>
                  </a:lnTo>
                  <a:lnTo>
                    <a:pt x="0" y="425913"/>
                  </a:lnTo>
                  <a:lnTo>
                    <a:pt x="35372" y="420474"/>
                  </a:lnTo>
                  <a:lnTo>
                    <a:pt x="135905" y="431164"/>
                  </a:lnTo>
                  <a:lnTo>
                    <a:pt x="188177" y="428647"/>
                  </a:lnTo>
                  <a:lnTo>
                    <a:pt x="216490" y="429741"/>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Ελεύθερη σχεδίαση: Σχήμα 10">
              <a:extLst>
                <a:ext uri="{FF2B5EF4-FFF2-40B4-BE49-F238E27FC236}">
                  <a16:creationId xmlns:a16="http://schemas.microsoft.com/office/drawing/2014/main" xmlns="" id="{E565A833-262F-4E40-B7C1-30CD9D4A7402}"/>
                </a:ext>
              </a:extLst>
            </p:cNvPr>
            <p:cNvSpPr/>
            <p:nvPr/>
          </p:nvSpPr>
          <p:spPr>
            <a:xfrm>
              <a:off x="4447645" y="2516519"/>
              <a:ext cx="109453" cy="277391"/>
            </a:xfrm>
            <a:custGeom>
              <a:avLst/>
              <a:gdLst/>
              <a:ahLst/>
              <a:cxnLst/>
              <a:rect l="0" t="0" r="0" b="0"/>
              <a:pathLst>
                <a:path w="109453" h="277391">
                  <a:moveTo>
                    <a:pt x="93087" y="85953"/>
                  </a:moveTo>
                  <a:lnTo>
                    <a:pt x="98701" y="116794"/>
                  </a:lnTo>
                  <a:lnTo>
                    <a:pt x="109452" y="161444"/>
                  </a:lnTo>
                  <a:lnTo>
                    <a:pt x="100600" y="214411"/>
                  </a:lnTo>
                  <a:lnTo>
                    <a:pt x="71713" y="257530"/>
                  </a:lnTo>
                  <a:lnTo>
                    <a:pt x="65831" y="262974"/>
                  </a:lnTo>
                  <a:lnTo>
                    <a:pt x="57334" y="277390"/>
                  </a:lnTo>
                  <a:lnTo>
                    <a:pt x="35296" y="260660"/>
                  </a:lnTo>
                  <a:lnTo>
                    <a:pt x="16316" y="194141"/>
                  </a:lnTo>
                  <a:lnTo>
                    <a:pt x="1735" y="131195"/>
                  </a:lnTo>
                  <a:lnTo>
                    <a:pt x="0" y="88027"/>
                  </a:lnTo>
                  <a:lnTo>
                    <a:pt x="8935" y="62285"/>
                  </a:lnTo>
                  <a:lnTo>
                    <a:pt x="23274" y="14067"/>
                  </a:lnTo>
                  <a:lnTo>
                    <a:pt x="40831" y="0"/>
                  </a:lnTo>
                  <a:lnTo>
                    <a:pt x="55116" y="11895"/>
                  </a:lnTo>
                  <a:lnTo>
                    <a:pt x="65523" y="36116"/>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Ελεύθερη σχεδίαση: Σχήμα 11">
              <a:extLst>
                <a:ext uri="{FF2B5EF4-FFF2-40B4-BE49-F238E27FC236}">
                  <a16:creationId xmlns:a16="http://schemas.microsoft.com/office/drawing/2014/main" xmlns="" id="{07223EE1-CEFB-4CB3-AF15-01EA02F853C7}"/>
                </a:ext>
              </a:extLst>
            </p:cNvPr>
            <p:cNvSpPr/>
            <p:nvPr/>
          </p:nvSpPr>
          <p:spPr>
            <a:xfrm>
              <a:off x="5260934" y="3011924"/>
              <a:ext cx="239567" cy="344948"/>
            </a:xfrm>
            <a:custGeom>
              <a:avLst/>
              <a:gdLst/>
              <a:ahLst/>
              <a:cxnLst/>
              <a:rect l="0" t="0" r="0" b="0"/>
              <a:pathLst>
                <a:path w="239567" h="344948">
                  <a:moveTo>
                    <a:pt x="188120" y="344947"/>
                  </a:moveTo>
                  <a:lnTo>
                    <a:pt x="210044" y="299171"/>
                  </a:lnTo>
                  <a:lnTo>
                    <a:pt x="222907" y="268764"/>
                  </a:lnTo>
                  <a:lnTo>
                    <a:pt x="230382" y="245040"/>
                  </a:lnTo>
                  <a:lnTo>
                    <a:pt x="239566" y="156746"/>
                  </a:lnTo>
                  <a:lnTo>
                    <a:pt x="230998" y="46859"/>
                  </a:lnTo>
                  <a:lnTo>
                    <a:pt x="223436" y="19336"/>
                  </a:lnTo>
                  <a:lnTo>
                    <a:pt x="208650" y="2838"/>
                  </a:lnTo>
                  <a:lnTo>
                    <a:pt x="186806" y="0"/>
                  </a:lnTo>
                  <a:lnTo>
                    <a:pt x="169099" y="20675"/>
                  </a:lnTo>
                  <a:lnTo>
                    <a:pt x="160455" y="59267"/>
                  </a:lnTo>
                  <a:lnTo>
                    <a:pt x="151310" y="89966"/>
                  </a:lnTo>
                  <a:lnTo>
                    <a:pt x="127171" y="125845"/>
                  </a:lnTo>
                  <a:lnTo>
                    <a:pt x="98187" y="151992"/>
                  </a:lnTo>
                  <a:lnTo>
                    <a:pt x="51452" y="189835"/>
                  </a:lnTo>
                  <a:lnTo>
                    <a:pt x="25057" y="206835"/>
                  </a:lnTo>
                  <a:lnTo>
                    <a:pt x="13864" y="230267"/>
                  </a:lnTo>
                  <a:lnTo>
                    <a:pt x="0" y="278174"/>
                  </a:lnTo>
                  <a:lnTo>
                    <a:pt x="13032" y="283686"/>
                  </a:lnTo>
                  <a:lnTo>
                    <a:pt x="35461" y="279091"/>
                  </a:lnTo>
                  <a:lnTo>
                    <a:pt x="92930" y="252190"/>
                  </a:lnTo>
                  <a:lnTo>
                    <a:pt x="111765" y="240954"/>
                  </a:lnTo>
                  <a:lnTo>
                    <a:pt x="131729" y="239156"/>
                  </a:lnTo>
                  <a:lnTo>
                    <a:pt x="146181" y="250391"/>
                  </a:lnTo>
                  <a:lnTo>
                    <a:pt x="163935" y="305271"/>
                  </a:lnTo>
                  <a:lnTo>
                    <a:pt x="174879" y="327824"/>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Ελεύθερη σχεδίαση: Σχήμα 12">
              <a:extLst>
                <a:ext uri="{FF2B5EF4-FFF2-40B4-BE49-F238E27FC236}">
                  <a16:creationId xmlns:a16="http://schemas.microsoft.com/office/drawing/2014/main" xmlns="" id="{F51F141D-9EBD-468C-8C71-A639CAE6738A}"/>
                </a:ext>
              </a:extLst>
            </p:cNvPr>
            <p:cNvSpPr/>
            <p:nvPr/>
          </p:nvSpPr>
          <p:spPr>
            <a:xfrm>
              <a:off x="5134907" y="3251080"/>
              <a:ext cx="314148" cy="509020"/>
            </a:xfrm>
            <a:custGeom>
              <a:avLst/>
              <a:gdLst/>
              <a:ahLst/>
              <a:cxnLst/>
              <a:rect l="0" t="0" r="0" b="0"/>
              <a:pathLst>
                <a:path w="314148" h="509020">
                  <a:moveTo>
                    <a:pt x="126027" y="39018"/>
                  </a:moveTo>
                  <a:lnTo>
                    <a:pt x="85269" y="129319"/>
                  </a:lnTo>
                  <a:lnTo>
                    <a:pt x="65266" y="188711"/>
                  </a:lnTo>
                  <a:lnTo>
                    <a:pt x="11270" y="328465"/>
                  </a:lnTo>
                  <a:lnTo>
                    <a:pt x="373" y="414754"/>
                  </a:lnTo>
                  <a:lnTo>
                    <a:pt x="0" y="467087"/>
                  </a:lnTo>
                  <a:lnTo>
                    <a:pt x="6141" y="488889"/>
                  </a:lnTo>
                  <a:lnTo>
                    <a:pt x="20133" y="501210"/>
                  </a:lnTo>
                  <a:lnTo>
                    <a:pt x="38594" y="509019"/>
                  </a:lnTo>
                  <a:lnTo>
                    <a:pt x="63654" y="504256"/>
                  </a:lnTo>
                  <a:lnTo>
                    <a:pt x="93725" y="478568"/>
                  </a:lnTo>
                  <a:lnTo>
                    <a:pt x="144885" y="427235"/>
                  </a:lnTo>
                  <a:lnTo>
                    <a:pt x="169651" y="392901"/>
                  </a:lnTo>
                  <a:lnTo>
                    <a:pt x="201724" y="332213"/>
                  </a:lnTo>
                  <a:lnTo>
                    <a:pt x="235635" y="267181"/>
                  </a:lnTo>
                  <a:lnTo>
                    <a:pt x="314147" y="105791"/>
                  </a:lnTo>
                  <a:lnTo>
                    <a:pt x="300906" y="88668"/>
                  </a:lnTo>
                  <a:lnTo>
                    <a:pt x="289962" y="66115"/>
                  </a:lnTo>
                  <a:lnTo>
                    <a:pt x="272208" y="11235"/>
                  </a:lnTo>
                  <a:lnTo>
                    <a:pt x="257756" y="0"/>
                  </a:lnTo>
                  <a:lnTo>
                    <a:pt x="237792" y="1798"/>
                  </a:lnTo>
                  <a:lnTo>
                    <a:pt x="218957" y="13034"/>
                  </a:lnTo>
                  <a:lnTo>
                    <a:pt x="161488" y="39935"/>
                  </a:lnTo>
                  <a:lnTo>
                    <a:pt x="139059" y="44530"/>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Ελεύθερη σχεδίαση: Σχήμα 13">
              <a:extLst>
                <a:ext uri="{FF2B5EF4-FFF2-40B4-BE49-F238E27FC236}">
                  <a16:creationId xmlns:a16="http://schemas.microsoft.com/office/drawing/2014/main" xmlns="" id="{7AFF6A8F-D298-4C50-859D-CCFDEE3A8F54}"/>
                </a:ext>
              </a:extLst>
            </p:cNvPr>
            <p:cNvSpPr/>
            <p:nvPr/>
          </p:nvSpPr>
          <p:spPr>
            <a:xfrm>
              <a:off x="4233676" y="3197317"/>
              <a:ext cx="346623" cy="251277"/>
            </a:xfrm>
            <a:custGeom>
              <a:avLst/>
              <a:gdLst/>
              <a:ahLst/>
              <a:cxnLst/>
              <a:rect l="0" t="0" r="0" b="0"/>
              <a:pathLst>
                <a:path w="346623" h="251277">
                  <a:moveTo>
                    <a:pt x="6595" y="190004"/>
                  </a:moveTo>
                  <a:lnTo>
                    <a:pt x="3710" y="125845"/>
                  </a:lnTo>
                  <a:lnTo>
                    <a:pt x="0" y="74738"/>
                  </a:lnTo>
                  <a:lnTo>
                    <a:pt x="6594" y="43551"/>
                  </a:lnTo>
                  <a:lnTo>
                    <a:pt x="30087" y="1099"/>
                  </a:lnTo>
                  <a:lnTo>
                    <a:pt x="70203" y="550"/>
                  </a:lnTo>
                  <a:lnTo>
                    <a:pt x="81469" y="17448"/>
                  </a:lnTo>
                  <a:lnTo>
                    <a:pt x="53305" y="85042"/>
                  </a:lnTo>
                  <a:lnTo>
                    <a:pt x="81469" y="17448"/>
                  </a:lnTo>
                  <a:lnTo>
                    <a:pt x="95345" y="5220"/>
                  </a:lnTo>
                  <a:lnTo>
                    <a:pt x="110320" y="0"/>
                  </a:lnTo>
                  <a:lnTo>
                    <a:pt x="142468" y="3572"/>
                  </a:lnTo>
                  <a:lnTo>
                    <a:pt x="192888" y="22942"/>
                  </a:lnTo>
                  <a:lnTo>
                    <a:pt x="209375" y="54816"/>
                  </a:lnTo>
                  <a:lnTo>
                    <a:pt x="206764" y="83941"/>
                  </a:lnTo>
                  <a:lnTo>
                    <a:pt x="194263" y="123233"/>
                  </a:lnTo>
                  <a:lnTo>
                    <a:pt x="206764" y="83941"/>
                  </a:lnTo>
                  <a:lnTo>
                    <a:pt x="209375" y="54816"/>
                  </a:lnTo>
                  <a:lnTo>
                    <a:pt x="227234" y="40528"/>
                  </a:lnTo>
                  <a:lnTo>
                    <a:pt x="265290" y="35994"/>
                  </a:lnTo>
                  <a:lnTo>
                    <a:pt x="297438" y="39565"/>
                  </a:lnTo>
                  <a:lnTo>
                    <a:pt x="328624" y="46160"/>
                  </a:lnTo>
                  <a:lnTo>
                    <a:pt x="339890" y="63058"/>
                  </a:lnTo>
                  <a:lnTo>
                    <a:pt x="346622" y="115127"/>
                  </a:lnTo>
                  <a:lnTo>
                    <a:pt x="340028" y="146313"/>
                  </a:lnTo>
                  <a:lnTo>
                    <a:pt x="302660" y="200992"/>
                  </a:lnTo>
                  <a:lnTo>
                    <a:pt x="281228" y="247429"/>
                  </a:lnTo>
                  <a:lnTo>
                    <a:pt x="220092" y="251276"/>
                  </a:lnTo>
                  <a:lnTo>
                    <a:pt x="157719" y="238087"/>
                  </a:lnTo>
                  <a:lnTo>
                    <a:pt x="83256" y="221052"/>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Ελεύθερη σχεδίαση: Σχήμα 14">
              <a:extLst>
                <a:ext uri="{FF2B5EF4-FFF2-40B4-BE49-F238E27FC236}">
                  <a16:creationId xmlns:a16="http://schemas.microsoft.com/office/drawing/2014/main" xmlns="" id="{A73EFC05-2764-44DF-A322-B9DB9EAD416F}"/>
                </a:ext>
              </a:extLst>
            </p:cNvPr>
            <p:cNvSpPr/>
            <p:nvPr/>
          </p:nvSpPr>
          <p:spPr>
            <a:xfrm>
              <a:off x="4103988" y="3387321"/>
              <a:ext cx="410917" cy="481397"/>
            </a:xfrm>
            <a:custGeom>
              <a:avLst/>
              <a:gdLst/>
              <a:ahLst/>
              <a:cxnLst/>
              <a:rect l="0" t="0" r="0" b="0"/>
              <a:pathLst>
                <a:path w="410917" h="481397">
                  <a:moveTo>
                    <a:pt x="410916" y="57425"/>
                  </a:moveTo>
                  <a:lnTo>
                    <a:pt x="349780" y="61272"/>
                  </a:lnTo>
                  <a:lnTo>
                    <a:pt x="287407" y="48083"/>
                  </a:lnTo>
                  <a:lnTo>
                    <a:pt x="212944" y="31048"/>
                  </a:lnTo>
                  <a:lnTo>
                    <a:pt x="136283" y="0"/>
                  </a:lnTo>
                  <a:lnTo>
                    <a:pt x="121309" y="78447"/>
                  </a:lnTo>
                  <a:lnTo>
                    <a:pt x="63746" y="196598"/>
                  </a:lnTo>
                  <a:lnTo>
                    <a:pt x="31324" y="319420"/>
                  </a:lnTo>
                  <a:lnTo>
                    <a:pt x="0" y="376023"/>
                  </a:lnTo>
                  <a:lnTo>
                    <a:pt x="2611" y="420123"/>
                  </a:lnTo>
                  <a:lnTo>
                    <a:pt x="15800" y="430977"/>
                  </a:lnTo>
                  <a:lnTo>
                    <a:pt x="49734" y="418474"/>
                  </a:lnTo>
                  <a:lnTo>
                    <a:pt x="78447" y="390997"/>
                  </a:lnTo>
                  <a:lnTo>
                    <a:pt x="114579" y="319282"/>
                  </a:lnTo>
                  <a:lnTo>
                    <a:pt x="239873" y="166097"/>
                  </a:lnTo>
                  <a:lnTo>
                    <a:pt x="247017" y="175027"/>
                  </a:lnTo>
                  <a:lnTo>
                    <a:pt x="258420" y="201954"/>
                  </a:lnTo>
                  <a:lnTo>
                    <a:pt x="260893" y="236026"/>
                  </a:lnTo>
                  <a:lnTo>
                    <a:pt x="252513" y="283286"/>
                  </a:lnTo>
                  <a:lnTo>
                    <a:pt x="225449" y="357886"/>
                  </a:lnTo>
                  <a:lnTo>
                    <a:pt x="200994" y="403361"/>
                  </a:lnTo>
                  <a:lnTo>
                    <a:pt x="186569" y="448698"/>
                  </a:lnTo>
                  <a:lnTo>
                    <a:pt x="200995" y="476587"/>
                  </a:lnTo>
                  <a:lnTo>
                    <a:pt x="216107" y="481396"/>
                  </a:lnTo>
                  <a:lnTo>
                    <a:pt x="250041" y="468893"/>
                  </a:lnTo>
                  <a:lnTo>
                    <a:pt x="306369" y="406932"/>
                  </a:lnTo>
                  <a:lnTo>
                    <a:pt x="350743" y="351154"/>
                  </a:lnTo>
                  <a:lnTo>
                    <a:pt x="363382" y="321891"/>
                  </a:lnTo>
                  <a:lnTo>
                    <a:pt x="376571" y="259518"/>
                  </a:lnTo>
                  <a:lnTo>
                    <a:pt x="375471" y="179285"/>
                  </a:lnTo>
                  <a:lnTo>
                    <a:pt x="385775" y="125980"/>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Ελεύθερη σχεδίαση: Σχήμα 15">
              <a:extLst>
                <a:ext uri="{FF2B5EF4-FFF2-40B4-BE49-F238E27FC236}">
                  <a16:creationId xmlns:a16="http://schemas.microsoft.com/office/drawing/2014/main" xmlns="" id="{35FF7B9C-B0D9-4F2A-9DF6-AA1B20992FE0}"/>
                </a:ext>
              </a:extLst>
            </p:cNvPr>
            <p:cNvSpPr/>
            <p:nvPr/>
          </p:nvSpPr>
          <p:spPr>
            <a:xfrm>
              <a:off x="2624619" y="2909619"/>
              <a:ext cx="2845523" cy="1477185"/>
            </a:xfrm>
            <a:custGeom>
              <a:avLst/>
              <a:gdLst>
                <a:gd name="connsiteX0" fmla="*/ 2804770 w 2845192"/>
                <a:gd name="connsiteY0" fmla="*/ 486051 h 1476174"/>
                <a:gd name="connsiteX1" fmla="*/ 2783018 w 2845192"/>
                <a:gd name="connsiteY1" fmla="*/ 521793 h 1476174"/>
                <a:gd name="connsiteX2" fmla="*/ 2762909 w 2845192"/>
                <a:gd name="connsiteY2" fmla="*/ 557767 h 1476174"/>
                <a:gd name="connsiteX3" fmla="*/ 2746088 w 2845192"/>
                <a:gd name="connsiteY3" fmla="*/ 594208 h 1476174"/>
                <a:gd name="connsiteX4" fmla="*/ 2734198 w 2845192"/>
                <a:gd name="connsiteY4" fmla="*/ 631347 h 1476174"/>
                <a:gd name="connsiteX5" fmla="*/ 2728128 w 2845192"/>
                <a:gd name="connsiteY5" fmla="*/ 703819 h 1476174"/>
                <a:gd name="connsiteX6" fmla="*/ 2739333 w 2845192"/>
                <a:gd name="connsiteY6" fmla="*/ 778655 h 1476174"/>
                <a:gd name="connsiteX7" fmla="*/ 2761624 w 2845192"/>
                <a:gd name="connsiteY7" fmla="*/ 854896 h 1476174"/>
                <a:gd name="connsiteX8" fmla="*/ 2788809 w 2845192"/>
                <a:gd name="connsiteY8" fmla="*/ 931581 h 1476174"/>
                <a:gd name="connsiteX9" fmla="*/ 2817648 w 2845192"/>
                <a:gd name="connsiteY9" fmla="*/ 1016556 h 1476174"/>
                <a:gd name="connsiteX10" fmla="*/ 2838553 w 2845192"/>
                <a:gd name="connsiteY10" fmla="*/ 1100998 h 1476174"/>
                <a:gd name="connsiteX11" fmla="*/ 2845192 w 2845192"/>
                <a:gd name="connsiteY11" fmla="*/ 1185012 h 1476174"/>
                <a:gd name="connsiteX12" fmla="*/ 2831237 w 2845192"/>
                <a:gd name="connsiteY12" fmla="*/ 1268706 h 1476174"/>
                <a:gd name="connsiteX13" fmla="*/ 2800208 w 2845192"/>
                <a:gd name="connsiteY13" fmla="*/ 1337727 h 1476174"/>
                <a:gd name="connsiteX14" fmla="*/ 2754061 w 2845192"/>
                <a:gd name="connsiteY14" fmla="*/ 1399565 h 1476174"/>
                <a:gd name="connsiteX15" fmla="*/ 2696715 w 2845192"/>
                <a:gd name="connsiteY15" fmla="*/ 1447189 h 1476174"/>
                <a:gd name="connsiteX16" fmla="*/ 2632088 w 2845192"/>
                <a:gd name="connsiteY16" fmla="*/ 1473567 h 1476174"/>
                <a:gd name="connsiteX17" fmla="*/ 2577980 w 2845192"/>
                <a:gd name="connsiteY17" fmla="*/ 1476174 h 1476174"/>
                <a:gd name="connsiteX18" fmla="*/ 2522420 w 2845192"/>
                <a:gd name="connsiteY18" fmla="*/ 1466187 h 1476174"/>
                <a:gd name="connsiteX19" fmla="*/ 2466077 w 2845192"/>
                <a:gd name="connsiteY19" fmla="*/ 1448833 h 1476174"/>
                <a:gd name="connsiteX20" fmla="*/ 2409619 w 2845192"/>
                <a:gd name="connsiteY20" fmla="*/ 1429339 h 1476174"/>
                <a:gd name="connsiteX21" fmla="*/ 2321660 w 2845192"/>
                <a:gd name="connsiteY21" fmla="*/ 1403133 h 1476174"/>
                <a:gd name="connsiteX22" fmla="*/ 2234732 w 2845192"/>
                <a:gd name="connsiteY22" fmla="*/ 1382102 h 1476174"/>
                <a:gd name="connsiteX23" fmla="*/ 2148493 w 2845192"/>
                <a:gd name="connsiteY23" fmla="*/ 1363774 h 1476174"/>
                <a:gd name="connsiteX24" fmla="*/ 2062602 w 2845192"/>
                <a:gd name="connsiteY24" fmla="*/ 1345675 h 1476174"/>
                <a:gd name="connsiteX25" fmla="*/ 1780209 w 2845192"/>
                <a:gd name="connsiteY25" fmla="*/ 1274030 h 1476174"/>
                <a:gd name="connsiteX26" fmla="*/ 1497064 w 2845192"/>
                <a:gd name="connsiteY26" fmla="*/ 1192231 h 1476174"/>
                <a:gd name="connsiteX27" fmla="*/ 1212341 w 2845192"/>
                <a:gd name="connsiteY27" fmla="*/ 1114400 h 1476174"/>
                <a:gd name="connsiteX28" fmla="*/ 925214 w 2845192"/>
                <a:gd name="connsiteY28" fmla="*/ 1054660 h 1476174"/>
                <a:gd name="connsiteX29" fmla="*/ 828190 w 2845192"/>
                <a:gd name="connsiteY29" fmla="*/ 1040391 h 1476174"/>
                <a:gd name="connsiteX30" fmla="*/ 731116 w 2845192"/>
                <a:gd name="connsiteY30" fmla="*/ 1025879 h 1476174"/>
                <a:gd name="connsiteX31" fmla="*/ 634306 w 2845192"/>
                <a:gd name="connsiteY31" fmla="*/ 1007251 h 1476174"/>
                <a:gd name="connsiteX32" fmla="*/ 538071 w 2845192"/>
                <a:gd name="connsiteY32" fmla="*/ 980634 h 1476174"/>
                <a:gd name="connsiteX33" fmla="*/ 385496 w 2845192"/>
                <a:gd name="connsiteY33" fmla="*/ 913951 h 1476174"/>
                <a:gd name="connsiteX34" fmla="*/ 245943 w 2845192"/>
                <a:gd name="connsiteY34" fmla="*/ 820272 h 1476174"/>
                <a:gd name="connsiteX35" fmla="*/ 130089 w 2845192"/>
                <a:gd name="connsiteY35" fmla="*/ 703836 h 1476174"/>
                <a:gd name="connsiteX36" fmla="*/ 48613 w 2845192"/>
                <a:gd name="connsiteY36" fmla="*/ 568886 h 1476174"/>
                <a:gd name="connsiteX37" fmla="*/ 10914 w 2845192"/>
                <a:gd name="connsiteY37" fmla="*/ 436565 h 1476174"/>
                <a:gd name="connsiteX38" fmla="*/ 0 w 2845192"/>
                <a:gd name="connsiteY38" fmla="*/ 295758 h 1476174"/>
                <a:gd name="connsiteX39" fmla="*/ 6945 w 2845192"/>
                <a:gd name="connsiteY39" fmla="*/ 149294 h 1476174"/>
                <a:gd name="connsiteX40" fmla="*/ 22818 w 2845192"/>
                <a:gd name="connsiteY40" fmla="*/ 0 h 1476174"/>
                <a:gd name="connsiteX0" fmla="*/ 2804770 w 2845192"/>
                <a:gd name="connsiteY0" fmla="*/ 486051 h 1476174"/>
                <a:gd name="connsiteX1" fmla="*/ 2783018 w 2845192"/>
                <a:gd name="connsiteY1" fmla="*/ 521793 h 1476174"/>
                <a:gd name="connsiteX2" fmla="*/ 2762909 w 2845192"/>
                <a:gd name="connsiteY2" fmla="*/ 557767 h 1476174"/>
                <a:gd name="connsiteX3" fmla="*/ 2746088 w 2845192"/>
                <a:gd name="connsiteY3" fmla="*/ 594208 h 1476174"/>
                <a:gd name="connsiteX4" fmla="*/ 2734198 w 2845192"/>
                <a:gd name="connsiteY4" fmla="*/ 631347 h 1476174"/>
                <a:gd name="connsiteX5" fmla="*/ 2728128 w 2845192"/>
                <a:gd name="connsiteY5" fmla="*/ 703819 h 1476174"/>
                <a:gd name="connsiteX6" fmla="*/ 2739333 w 2845192"/>
                <a:gd name="connsiteY6" fmla="*/ 778655 h 1476174"/>
                <a:gd name="connsiteX7" fmla="*/ 2761624 w 2845192"/>
                <a:gd name="connsiteY7" fmla="*/ 854896 h 1476174"/>
                <a:gd name="connsiteX8" fmla="*/ 2788809 w 2845192"/>
                <a:gd name="connsiteY8" fmla="*/ 931581 h 1476174"/>
                <a:gd name="connsiteX9" fmla="*/ 2817648 w 2845192"/>
                <a:gd name="connsiteY9" fmla="*/ 1016556 h 1476174"/>
                <a:gd name="connsiteX10" fmla="*/ 2838553 w 2845192"/>
                <a:gd name="connsiteY10" fmla="*/ 1100998 h 1476174"/>
                <a:gd name="connsiteX11" fmla="*/ 2845192 w 2845192"/>
                <a:gd name="connsiteY11" fmla="*/ 1185012 h 1476174"/>
                <a:gd name="connsiteX12" fmla="*/ 2831237 w 2845192"/>
                <a:gd name="connsiteY12" fmla="*/ 1268706 h 1476174"/>
                <a:gd name="connsiteX13" fmla="*/ 2800208 w 2845192"/>
                <a:gd name="connsiteY13" fmla="*/ 1337727 h 1476174"/>
                <a:gd name="connsiteX14" fmla="*/ 2754061 w 2845192"/>
                <a:gd name="connsiteY14" fmla="*/ 1399565 h 1476174"/>
                <a:gd name="connsiteX15" fmla="*/ 2696715 w 2845192"/>
                <a:gd name="connsiteY15" fmla="*/ 1447189 h 1476174"/>
                <a:gd name="connsiteX16" fmla="*/ 2632088 w 2845192"/>
                <a:gd name="connsiteY16" fmla="*/ 1473567 h 1476174"/>
                <a:gd name="connsiteX17" fmla="*/ 2577980 w 2845192"/>
                <a:gd name="connsiteY17" fmla="*/ 1476174 h 1476174"/>
                <a:gd name="connsiteX18" fmla="*/ 2522420 w 2845192"/>
                <a:gd name="connsiteY18" fmla="*/ 1466187 h 1476174"/>
                <a:gd name="connsiteX19" fmla="*/ 2466077 w 2845192"/>
                <a:gd name="connsiteY19" fmla="*/ 1448833 h 1476174"/>
                <a:gd name="connsiteX20" fmla="*/ 2409619 w 2845192"/>
                <a:gd name="connsiteY20" fmla="*/ 1429339 h 1476174"/>
                <a:gd name="connsiteX21" fmla="*/ 2321660 w 2845192"/>
                <a:gd name="connsiteY21" fmla="*/ 1403133 h 1476174"/>
                <a:gd name="connsiteX22" fmla="*/ 2234732 w 2845192"/>
                <a:gd name="connsiteY22" fmla="*/ 1382102 h 1476174"/>
                <a:gd name="connsiteX23" fmla="*/ 2148493 w 2845192"/>
                <a:gd name="connsiteY23" fmla="*/ 1363774 h 1476174"/>
                <a:gd name="connsiteX24" fmla="*/ 2062602 w 2845192"/>
                <a:gd name="connsiteY24" fmla="*/ 1345675 h 1476174"/>
                <a:gd name="connsiteX25" fmla="*/ 1780209 w 2845192"/>
                <a:gd name="connsiteY25" fmla="*/ 1274030 h 1476174"/>
                <a:gd name="connsiteX26" fmla="*/ 1497064 w 2845192"/>
                <a:gd name="connsiteY26" fmla="*/ 1192231 h 1476174"/>
                <a:gd name="connsiteX27" fmla="*/ 1212341 w 2845192"/>
                <a:gd name="connsiteY27" fmla="*/ 1114400 h 1476174"/>
                <a:gd name="connsiteX28" fmla="*/ 925214 w 2845192"/>
                <a:gd name="connsiteY28" fmla="*/ 1054660 h 1476174"/>
                <a:gd name="connsiteX29" fmla="*/ 828190 w 2845192"/>
                <a:gd name="connsiteY29" fmla="*/ 1040391 h 1476174"/>
                <a:gd name="connsiteX30" fmla="*/ 731116 w 2845192"/>
                <a:gd name="connsiteY30" fmla="*/ 1025879 h 1476174"/>
                <a:gd name="connsiteX31" fmla="*/ 634306 w 2845192"/>
                <a:gd name="connsiteY31" fmla="*/ 1007251 h 1476174"/>
                <a:gd name="connsiteX32" fmla="*/ 538071 w 2845192"/>
                <a:gd name="connsiteY32" fmla="*/ 980634 h 1476174"/>
                <a:gd name="connsiteX33" fmla="*/ 385496 w 2845192"/>
                <a:gd name="connsiteY33" fmla="*/ 913951 h 1476174"/>
                <a:gd name="connsiteX34" fmla="*/ 245943 w 2845192"/>
                <a:gd name="connsiteY34" fmla="*/ 820272 h 1476174"/>
                <a:gd name="connsiteX35" fmla="*/ 130089 w 2845192"/>
                <a:gd name="connsiteY35" fmla="*/ 703836 h 1476174"/>
                <a:gd name="connsiteX36" fmla="*/ 48613 w 2845192"/>
                <a:gd name="connsiteY36" fmla="*/ 568886 h 1476174"/>
                <a:gd name="connsiteX37" fmla="*/ 10914 w 2845192"/>
                <a:gd name="connsiteY37" fmla="*/ 436565 h 1476174"/>
                <a:gd name="connsiteX38" fmla="*/ 0 w 2845192"/>
                <a:gd name="connsiteY38" fmla="*/ 295758 h 1476174"/>
                <a:gd name="connsiteX39" fmla="*/ 6945 w 2845192"/>
                <a:gd name="connsiteY39" fmla="*/ 149294 h 1476174"/>
                <a:gd name="connsiteX40" fmla="*/ 22818 w 2845192"/>
                <a:gd name="connsiteY40" fmla="*/ 0 h 1476174"/>
                <a:gd name="connsiteX0" fmla="*/ 2804770 w 2845192"/>
                <a:gd name="connsiteY0" fmla="*/ 486051 h 1476174"/>
                <a:gd name="connsiteX1" fmla="*/ 2783018 w 2845192"/>
                <a:gd name="connsiteY1" fmla="*/ 521793 h 1476174"/>
                <a:gd name="connsiteX2" fmla="*/ 2762909 w 2845192"/>
                <a:gd name="connsiteY2" fmla="*/ 557767 h 1476174"/>
                <a:gd name="connsiteX3" fmla="*/ 2746088 w 2845192"/>
                <a:gd name="connsiteY3" fmla="*/ 594208 h 1476174"/>
                <a:gd name="connsiteX4" fmla="*/ 2734198 w 2845192"/>
                <a:gd name="connsiteY4" fmla="*/ 631347 h 1476174"/>
                <a:gd name="connsiteX5" fmla="*/ 2728128 w 2845192"/>
                <a:gd name="connsiteY5" fmla="*/ 703819 h 1476174"/>
                <a:gd name="connsiteX6" fmla="*/ 2739333 w 2845192"/>
                <a:gd name="connsiteY6" fmla="*/ 778655 h 1476174"/>
                <a:gd name="connsiteX7" fmla="*/ 2761624 w 2845192"/>
                <a:gd name="connsiteY7" fmla="*/ 854896 h 1476174"/>
                <a:gd name="connsiteX8" fmla="*/ 2788809 w 2845192"/>
                <a:gd name="connsiteY8" fmla="*/ 931581 h 1476174"/>
                <a:gd name="connsiteX9" fmla="*/ 2817648 w 2845192"/>
                <a:gd name="connsiteY9" fmla="*/ 1016556 h 1476174"/>
                <a:gd name="connsiteX10" fmla="*/ 2838553 w 2845192"/>
                <a:gd name="connsiteY10" fmla="*/ 1100998 h 1476174"/>
                <a:gd name="connsiteX11" fmla="*/ 2845192 w 2845192"/>
                <a:gd name="connsiteY11" fmla="*/ 1185012 h 1476174"/>
                <a:gd name="connsiteX12" fmla="*/ 2831237 w 2845192"/>
                <a:gd name="connsiteY12" fmla="*/ 1268706 h 1476174"/>
                <a:gd name="connsiteX13" fmla="*/ 2800208 w 2845192"/>
                <a:gd name="connsiteY13" fmla="*/ 1337727 h 1476174"/>
                <a:gd name="connsiteX14" fmla="*/ 2754061 w 2845192"/>
                <a:gd name="connsiteY14" fmla="*/ 1399565 h 1476174"/>
                <a:gd name="connsiteX15" fmla="*/ 2696715 w 2845192"/>
                <a:gd name="connsiteY15" fmla="*/ 1447189 h 1476174"/>
                <a:gd name="connsiteX16" fmla="*/ 2632088 w 2845192"/>
                <a:gd name="connsiteY16" fmla="*/ 1473567 h 1476174"/>
                <a:gd name="connsiteX17" fmla="*/ 2577980 w 2845192"/>
                <a:gd name="connsiteY17" fmla="*/ 1476174 h 1476174"/>
                <a:gd name="connsiteX18" fmla="*/ 2522420 w 2845192"/>
                <a:gd name="connsiteY18" fmla="*/ 1466187 h 1476174"/>
                <a:gd name="connsiteX19" fmla="*/ 2466077 w 2845192"/>
                <a:gd name="connsiteY19" fmla="*/ 1448833 h 1476174"/>
                <a:gd name="connsiteX20" fmla="*/ 2409619 w 2845192"/>
                <a:gd name="connsiteY20" fmla="*/ 1429339 h 1476174"/>
                <a:gd name="connsiteX21" fmla="*/ 2321660 w 2845192"/>
                <a:gd name="connsiteY21" fmla="*/ 1403133 h 1476174"/>
                <a:gd name="connsiteX22" fmla="*/ 2234732 w 2845192"/>
                <a:gd name="connsiteY22" fmla="*/ 1382102 h 1476174"/>
                <a:gd name="connsiteX23" fmla="*/ 2148493 w 2845192"/>
                <a:gd name="connsiteY23" fmla="*/ 1363774 h 1476174"/>
                <a:gd name="connsiteX24" fmla="*/ 2062602 w 2845192"/>
                <a:gd name="connsiteY24" fmla="*/ 1345675 h 1476174"/>
                <a:gd name="connsiteX25" fmla="*/ 1780209 w 2845192"/>
                <a:gd name="connsiteY25" fmla="*/ 1274030 h 1476174"/>
                <a:gd name="connsiteX26" fmla="*/ 1497064 w 2845192"/>
                <a:gd name="connsiteY26" fmla="*/ 1192231 h 1476174"/>
                <a:gd name="connsiteX27" fmla="*/ 1212341 w 2845192"/>
                <a:gd name="connsiteY27" fmla="*/ 1114400 h 1476174"/>
                <a:gd name="connsiteX28" fmla="*/ 925214 w 2845192"/>
                <a:gd name="connsiteY28" fmla="*/ 1054660 h 1476174"/>
                <a:gd name="connsiteX29" fmla="*/ 828190 w 2845192"/>
                <a:gd name="connsiteY29" fmla="*/ 1040391 h 1476174"/>
                <a:gd name="connsiteX30" fmla="*/ 731116 w 2845192"/>
                <a:gd name="connsiteY30" fmla="*/ 1025879 h 1476174"/>
                <a:gd name="connsiteX31" fmla="*/ 634306 w 2845192"/>
                <a:gd name="connsiteY31" fmla="*/ 1007251 h 1476174"/>
                <a:gd name="connsiteX32" fmla="*/ 538071 w 2845192"/>
                <a:gd name="connsiteY32" fmla="*/ 980634 h 1476174"/>
                <a:gd name="connsiteX33" fmla="*/ 385496 w 2845192"/>
                <a:gd name="connsiteY33" fmla="*/ 913951 h 1476174"/>
                <a:gd name="connsiteX34" fmla="*/ 245943 w 2845192"/>
                <a:gd name="connsiteY34" fmla="*/ 820272 h 1476174"/>
                <a:gd name="connsiteX35" fmla="*/ 130089 w 2845192"/>
                <a:gd name="connsiteY35" fmla="*/ 703836 h 1476174"/>
                <a:gd name="connsiteX36" fmla="*/ 48613 w 2845192"/>
                <a:gd name="connsiteY36" fmla="*/ 568886 h 1476174"/>
                <a:gd name="connsiteX37" fmla="*/ 10914 w 2845192"/>
                <a:gd name="connsiteY37" fmla="*/ 436565 h 1476174"/>
                <a:gd name="connsiteX38" fmla="*/ 0 w 2845192"/>
                <a:gd name="connsiteY38" fmla="*/ 295758 h 1476174"/>
                <a:gd name="connsiteX39" fmla="*/ 6945 w 2845192"/>
                <a:gd name="connsiteY39" fmla="*/ 149294 h 1476174"/>
                <a:gd name="connsiteX40" fmla="*/ 22818 w 2845192"/>
                <a:gd name="connsiteY40" fmla="*/ 0 h 1476174"/>
                <a:gd name="connsiteX0" fmla="*/ 2804770 w 2845192"/>
                <a:gd name="connsiteY0" fmla="*/ 486051 h 1476174"/>
                <a:gd name="connsiteX1" fmla="*/ 2783018 w 2845192"/>
                <a:gd name="connsiteY1" fmla="*/ 521793 h 1476174"/>
                <a:gd name="connsiteX2" fmla="*/ 2762909 w 2845192"/>
                <a:gd name="connsiteY2" fmla="*/ 557767 h 1476174"/>
                <a:gd name="connsiteX3" fmla="*/ 2746088 w 2845192"/>
                <a:gd name="connsiteY3" fmla="*/ 594208 h 1476174"/>
                <a:gd name="connsiteX4" fmla="*/ 2734198 w 2845192"/>
                <a:gd name="connsiteY4" fmla="*/ 631347 h 1476174"/>
                <a:gd name="connsiteX5" fmla="*/ 2728128 w 2845192"/>
                <a:gd name="connsiteY5" fmla="*/ 703819 h 1476174"/>
                <a:gd name="connsiteX6" fmla="*/ 2739333 w 2845192"/>
                <a:gd name="connsiteY6" fmla="*/ 778655 h 1476174"/>
                <a:gd name="connsiteX7" fmla="*/ 2761624 w 2845192"/>
                <a:gd name="connsiteY7" fmla="*/ 854896 h 1476174"/>
                <a:gd name="connsiteX8" fmla="*/ 2788809 w 2845192"/>
                <a:gd name="connsiteY8" fmla="*/ 931581 h 1476174"/>
                <a:gd name="connsiteX9" fmla="*/ 2817648 w 2845192"/>
                <a:gd name="connsiteY9" fmla="*/ 1016556 h 1476174"/>
                <a:gd name="connsiteX10" fmla="*/ 2838553 w 2845192"/>
                <a:gd name="connsiteY10" fmla="*/ 1100998 h 1476174"/>
                <a:gd name="connsiteX11" fmla="*/ 2845192 w 2845192"/>
                <a:gd name="connsiteY11" fmla="*/ 1185012 h 1476174"/>
                <a:gd name="connsiteX12" fmla="*/ 2831237 w 2845192"/>
                <a:gd name="connsiteY12" fmla="*/ 1268706 h 1476174"/>
                <a:gd name="connsiteX13" fmla="*/ 2800208 w 2845192"/>
                <a:gd name="connsiteY13" fmla="*/ 1337727 h 1476174"/>
                <a:gd name="connsiteX14" fmla="*/ 2754061 w 2845192"/>
                <a:gd name="connsiteY14" fmla="*/ 1399565 h 1476174"/>
                <a:gd name="connsiteX15" fmla="*/ 2696715 w 2845192"/>
                <a:gd name="connsiteY15" fmla="*/ 1447189 h 1476174"/>
                <a:gd name="connsiteX16" fmla="*/ 2632088 w 2845192"/>
                <a:gd name="connsiteY16" fmla="*/ 1473567 h 1476174"/>
                <a:gd name="connsiteX17" fmla="*/ 2577980 w 2845192"/>
                <a:gd name="connsiteY17" fmla="*/ 1476174 h 1476174"/>
                <a:gd name="connsiteX18" fmla="*/ 2522420 w 2845192"/>
                <a:gd name="connsiteY18" fmla="*/ 1466187 h 1476174"/>
                <a:gd name="connsiteX19" fmla="*/ 2466077 w 2845192"/>
                <a:gd name="connsiteY19" fmla="*/ 1448833 h 1476174"/>
                <a:gd name="connsiteX20" fmla="*/ 2409619 w 2845192"/>
                <a:gd name="connsiteY20" fmla="*/ 1429339 h 1476174"/>
                <a:gd name="connsiteX21" fmla="*/ 2321660 w 2845192"/>
                <a:gd name="connsiteY21" fmla="*/ 1403133 h 1476174"/>
                <a:gd name="connsiteX22" fmla="*/ 2234732 w 2845192"/>
                <a:gd name="connsiteY22" fmla="*/ 1382102 h 1476174"/>
                <a:gd name="connsiteX23" fmla="*/ 2148493 w 2845192"/>
                <a:gd name="connsiteY23" fmla="*/ 1363774 h 1476174"/>
                <a:gd name="connsiteX24" fmla="*/ 2062602 w 2845192"/>
                <a:gd name="connsiteY24" fmla="*/ 1345675 h 1476174"/>
                <a:gd name="connsiteX25" fmla="*/ 1780209 w 2845192"/>
                <a:gd name="connsiteY25" fmla="*/ 1274030 h 1476174"/>
                <a:gd name="connsiteX26" fmla="*/ 1497064 w 2845192"/>
                <a:gd name="connsiteY26" fmla="*/ 1192231 h 1476174"/>
                <a:gd name="connsiteX27" fmla="*/ 1212341 w 2845192"/>
                <a:gd name="connsiteY27" fmla="*/ 1114400 h 1476174"/>
                <a:gd name="connsiteX28" fmla="*/ 925214 w 2845192"/>
                <a:gd name="connsiteY28" fmla="*/ 1054660 h 1476174"/>
                <a:gd name="connsiteX29" fmla="*/ 828190 w 2845192"/>
                <a:gd name="connsiteY29" fmla="*/ 1040391 h 1476174"/>
                <a:gd name="connsiteX30" fmla="*/ 731116 w 2845192"/>
                <a:gd name="connsiteY30" fmla="*/ 1025879 h 1476174"/>
                <a:gd name="connsiteX31" fmla="*/ 634306 w 2845192"/>
                <a:gd name="connsiteY31" fmla="*/ 1007251 h 1476174"/>
                <a:gd name="connsiteX32" fmla="*/ 538071 w 2845192"/>
                <a:gd name="connsiteY32" fmla="*/ 980634 h 1476174"/>
                <a:gd name="connsiteX33" fmla="*/ 385496 w 2845192"/>
                <a:gd name="connsiteY33" fmla="*/ 913951 h 1476174"/>
                <a:gd name="connsiteX34" fmla="*/ 245943 w 2845192"/>
                <a:gd name="connsiteY34" fmla="*/ 820272 h 1476174"/>
                <a:gd name="connsiteX35" fmla="*/ 130089 w 2845192"/>
                <a:gd name="connsiteY35" fmla="*/ 703836 h 1476174"/>
                <a:gd name="connsiteX36" fmla="*/ 48613 w 2845192"/>
                <a:gd name="connsiteY36" fmla="*/ 568886 h 1476174"/>
                <a:gd name="connsiteX37" fmla="*/ 10914 w 2845192"/>
                <a:gd name="connsiteY37" fmla="*/ 436565 h 1476174"/>
                <a:gd name="connsiteX38" fmla="*/ 0 w 2845192"/>
                <a:gd name="connsiteY38" fmla="*/ 295758 h 1476174"/>
                <a:gd name="connsiteX39" fmla="*/ 6945 w 2845192"/>
                <a:gd name="connsiteY39" fmla="*/ 149294 h 1476174"/>
                <a:gd name="connsiteX40" fmla="*/ 22818 w 2845192"/>
                <a:gd name="connsiteY40" fmla="*/ 0 h 1476174"/>
                <a:gd name="connsiteX0" fmla="*/ 2804770 w 2845192"/>
                <a:gd name="connsiteY0" fmla="*/ 486051 h 1476174"/>
                <a:gd name="connsiteX1" fmla="*/ 2783018 w 2845192"/>
                <a:gd name="connsiteY1" fmla="*/ 521793 h 1476174"/>
                <a:gd name="connsiteX2" fmla="*/ 2762909 w 2845192"/>
                <a:gd name="connsiteY2" fmla="*/ 557767 h 1476174"/>
                <a:gd name="connsiteX3" fmla="*/ 2746088 w 2845192"/>
                <a:gd name="connsiteY3" fmla="*/ 594208 h 1476174"/>
                <a:gd name="connsiteX4" fmla="*/ 2734198 w 2845192"/>
                <a:gd name="connsiteY4" fmla="*/ 631347 h 1476174"/>
                <a:gd name="connsiteX5" fmla="*/ 2728128 w 2845192"/>
                <a:gd name="connsiteY5" fmla="*/ 703819 h 1476174"/>
                <a:gd name="connsiteX6" fmla="*/ 2739333 w 2845192"/>
                <a:gd name="connsiteY6" fmla="*/ 778655 h 1476174"/>
                <a:gd name="connsiteX7" fmla="*/ 2761624 w 2845192"/>
                <a:gd name="connsiteY7" fmla="*/ 854896 h 1476174"/>
                <a:gd name="connsiteX8" fmla="*/ 2788809 w 2845192"/>
                <a:gd name="connsiteY8" fmla="*/ 931581 h 1476174"/>
                <a:gd name="connsiteX9" fmla="*/ 2817648 w 2845192"/>
                <a:gd name="connsiteY9" fmla="*/ 1016556 h 1476174"/>
                <a:gd name="connsiteX10" fmla="*/ 2838553 w 2845192"/>
                <a:gd name="connsiteY10" fmla="*/ 1100998 h 1476174"/>
                <a:gd name="connsiteX11" fmla="*/ 2845192 w 2845192"/>
                <a:gd name="connsiteY11" fmla="*/ 1185012 h 1476174"/>
                <a:gd name="connsiteX12" fmla="*/ 2831237 w 2845192"/>
                <a:gd name="connsiteY12" fmla="*/ 1268706 h 1476174"/>
                <a:gd name="connsiteX13" fmla="*/ 2800208 w 2845192"/>
                <a:gd name="connsiteY13" fmla="*/ 1337727 h 1476174"/>
                <a:gd name="connsiteX14" fmla="*/ 2754061 w 2845192"/>
                <a:gd name="connsiteY14" fmla="*/ 1399565 h 1476174"/>
                <a:gd name="connsiteX15" fmla="*/ 2696715 w 2845192"/>
                <a:gd name="connsiteY15" fmla="*/ 1447189 h 1476174"/>
                <a:gd name="connsiteX16" fmla="*/ 2632088 w 2845192"/>
                <a:gd name="connsiteY16" fmla="*/ 1473567 h 1476174"/>
                <a:gd name="connsiteX17" fmla="*/ 2577980 w 2845192"/>
                <a:gd name="connsiteY17" fmla="*/ 1476174 h 1476174"/>
                <a:gd name="connsiteX18" fmla="*/ 2522420 w 2845192"/>
                <a:gd name="connsiteY18" fmla="*/ 1466187 h 1476174"/>
                <a:gd name="connsiteX19" fmla="*/ 2466077 w 2845192"/>
                <a:gd name="connsiteY19" fmla="*/ 1448833 h 1476174"/>
                <a:gd name="connsiteX20" fmla="*/ 2409619 w 2845192"/>
                <a:gd name="connsiteY20" fmla="*/ 1429339 h 1476174"/>
                <a:gd name="connsiteX21" fmla="*/ 2321660 w 2845192"/>
                <a:gd name="connsiteY21" fmla="*/ 1403133 h 1476174"/>
                <a:gd name="connsiteX22" fmla="*/ 2234732 w 2845192"/>
                <a:gd name="connsiteY22" fmla="*/ 1382102 h 1476174"/>
                <a:gd name="connsiteX23" fmla="*/ 2148493 w 2845192"/>
                <a:gd name="connsiteY23" fmla="*/ 1363774 h 1476174"/>
                <a:gd name="connsiteX24" fmla="*/ 2062602 w 2845192"/>
                <a:gd name="connsiteY24" fmla="*/ 1345675 h 1476174"/>
                <a:gd name="connsiteX25" fmla="*/ 1780209 w 2845192"/>
                <a:gd name="connsiteY25" fmla="*/ 1274030 h 1476174"/>
                <a:gd name="connsiteX26" fmla="*/ 1497064 w 2845192"/>
                <a:gd name="connsiteY26" fmla="*/ 1192231 h 1476174"/>
                <a:gd name="connsiteX27" fmla="*/ 1212341 w 2845192"/>
                <a:gd name="connsiteY27" fmla="*/ 1114400 h 1476174"/>
                <a:gd name="connsiteX28" fmla="*/ 925214 w 2845192"/>
                <a:gd name="connsiteY28" fmla="*/ 1054660 h 1476174"/>
                <a:gd name="connsiteX29" fmla="*/ 828190 w 2845192"/>
                <a:gd name="connsiteY29" fmla="*/ 1040391 h 1476174"/>
                <a:gd name="connsiteX30" fmla="*/ 731116 w 2845192"/>
                <a:gd name="connsiteY30" fmla="*/ 1025879 h 1476174"/>
                <a:gd name="connsiteX31" fmla="*/ 634306 w 2845192"/>
                <a:gd name="connsiteY31" fmla="*/ 1007251 h 1476174"/>
                <a:gd name="connsiteX32" fmla="*/ 538071 w 2845192"/>
                <a:gd name="connsiteY32" fmla="*/ 980634 h 1476174"/>
                <a:gd name="connsiteX33" fmla="*/ 385496 w 2845192"/>
                <a:gd name="connsiteY33" fmla="*/ 913951 h 1476174"/>
                <a:gd name="connsiteX34" fmla="*/ 245943 w 2845192"/>
                <a:gd name="connsiteY34" fmla="*/ 820272 h 1476174"/>
                <a:gd name="connsiteX35" fmla="*/ 130089 w 2845192"/>
                <a:gd name="connsiteY35" fmla="*/ 703836 h 1476174"/>
                <a:gd name="connsiteX36" fmla="*/ 48613 w 2845192"/>
                <a:gd name="connsiteY36" fmla="*/ 568886 h 1476174"/>
                <a:gd name="connsiteX37" fmla="*/ 10914 w 2845192"/>
                <a:gd name="connsiteY37" fmla="*/ 436565 h 1476174"/>
                <a:gd name="connsiteX38" fmla="*/ 0 w 2845192"/>
                <a:gd name="connsiteY38" fmla="*/ 295758 h 1476174"/>
                <a:gd name="connsiteX39" fmla="*/ 6945 w 2845192"/>
                <a:gd name="connsiteY39" fmla="*/ 149294 h 1476174"/>
                <a:gd name="connsiteX40" fmla="*/ 22818 w 2845192"/>
                <a:gd name="connsiteY40" fmla="*/ 0 h 1476174"/>
                <a:gd name="connsiteX0" fmla="*/ 2804770 w 2845192"/>
                <a:gd name="connsiteY0" fmla="*/ 486051 h 1476174"/>
                <a:gd name="connsiteX1" fmla="*/ 2783018 w 2845192"/>
                <a:gd name="connsiteY1" fmla="*/ 521793 h 1476174"/>
                <a:gd name="connsiteX2" fmla="*/ 2762909 w 2845192"/>
                <a:gd name="connsiteY2" fmla="*/ 557767 h 1476174"/>
                <a:gd name="connsiteX3" fmla="*/ 2746088 w 2845192"/>
                <a:gd name="connsiteY3" fmla="*/ 594208 h 1476174"/>
                <a:gd name="connsiteX4" fmla="*/ 2734198 w 2845192"/>
                <a:gd name="connsiteY4" fmla="*/ 631347 h 1476174"/>
                <a:gd name="connsiteX5" fmla="*/ 2728128 w 2845192"/>
                <a:gd name="connsiteY5" fmla="*/ 703819 h 1476174"/>
                <a:gd name="connsiteX6" fmla="*/ 2739333 w 2845192"/>
                <a:gd name="connsiteY6" fmla="*/ 778655 h 1476174"/>
                <a:gd name="connsiteX7" fmla="*/ 2761624 w 2845192"/>
                <a:gd name="connsiteY7" fmla="*/ 854896 h 1476174"/>
                <a:gd name="connsiteX8" fmla="*/ 2788809 w 2845192"/>
                <a:gd name="connsiteY8" fmla="*/ 931581 h 1476174"/>
                <a:gd name="connsiteX9" fmla="*/ 2817648 w 2845192"/>
                <a:gd name="connsiteY9" fmla="*/ 1016556 h 1476174"/>
                <a:gd name="connsiteX10" fmla="*/ 2838553 w 2845192"/>
                <a:gd name="connsiteY10" fmla="*/ 1100998 h 1476174"/>
                <a:gd name="connsiteX11" fmla="*/ 2845192 w 2845192"/>
                <a:gd name="connsiteY11" fmla="*/ 1185012 h 1476174"/>
                <a:gd name="connsiteX12" fmla="*/ 2831237 w 2845192"/>
                <a:gd name="connsiteY12" fmla="*/ 1268706 h 1476174"/>
                <a:gd name="connsiteX13" fmla="*/ 2800208 w 2845192"/>
                <a:gd name="connsiteY13" fmla="*/ 1337727 h 1476174"/>
                <a:gd name="connsiteX14" fmla="*/ 2754061 w 2845192"/>
                <a:gd name="connsiteY14" fmla="*/ 1399565 h 1476174"/>
                <a:gd name="connsiteX15" fmla="*/ 2696715 w 2845192"/>
                <a:gd name="connsiteY15" fmla="*/ 1447189 h 1476174"/>
                <a:gd name="connsiteX16" fmla="*/ 2632088 w 2845192"/>
                <a:gd name="connsiteY16" fmla="*/ 1473567 h 1476174"/>
                <a:gd name="connsiteX17" fmla="*/ 2577980 w 2845192"/>
                <a:gd name="connsiteY17" fmla="*/ 1476174 h 1476174"/>
                <a:gd name="connsiteX18" fmla="*/ 2522420 w 2845192"/>
                <a:gd name="connsiteY18" fmla="*/ 1466187 h 1476174"/>
                <a:gd name="connsiteX19" fmla="*/ 2466077 w 2845192"/>
                <a:gd name="connsiteY19" fmla="*/ 1448833 h 1476174"/>
                <a:gd name="connsiteX20" fmla="*/ 2409619 w 2845192"/>
                <a:gd name="connsiteY20" fmla="*/ 1429339 h 1476174"/>
                <a:gd name="connsiteX21" fmla="*/ 2321660 w 2845192"/>
                <a:gd name="connsiteY21" fmla="*/ 1403133 h 1476174"/>
                <a:gd name="connsiteX22" fmla="*/ 2234732 w 2845192"/>
                <a:gd name="connsiteY22" fmla="*/ 1382102 h 1476174"/>
                <a:gd name="connsiteX23" fmla="*/ 2148493 w 2845192"/>
                <a:gd name="connsiteY23" fmla="*/ 1363774 h 1476174"/>
                <a:gd name="connsiteX24" fmla="*/ 2062602 w 2845192"/>
                <a:gd name="connsiteY24" fmla="*/ 1345675 h 1476174"/>
                <a:gd name="connsiteX25" fmla="*/ 1780209 w 2845192"/>
                <a:gd name="connsiteY25" fmla="*/ 1274030 h 1476174"/>
                <a:gd name="connsiteX26" fmla="*/ 1497064 w 2845192"/>
                <a:gd name="connsiteY26" fmla="*/ 1192231 h 1476174"/>
                <a:gd name="connsiteX27" fmla="*/ 1212341 w 2845192"/>
                <a:gd name="connsiteY27" fmla="*/ 1114400 h 1476174"/>
                <a:gd name="connsiteX28" fmla="*/ 925214 w 2845192"/>
                <a:gd name="connsiteY28" fmla="*/ 1054660 h 1476174"/>
                <a:gd name="connsiteX29" fmla="*/ 828190 w 2845192"/>
                <a:gd name="connsiteY29" fmla="*/ 1040391 h 1476174"/>
                <a:gd name="connsiteX30" fmla="*/ 731116 w 2845192"/>
                <a:gd name="connsiteY30" fmla="*/ 1025879 h 1476174"/>
                <a:gd name="connsiteX31" fmla="*/ 634306 w 2845192"/>
                <a:gd name="connsiteY31" fmla="*/ 1007251 h 1476174"/>
                <a:gd name="connsiteX32" fmla="*/ 538071 w 2845192"/>
                <a:gd name="connsiteY32" fmla="*/ 980634 h 1476174"/>
                <a:gd name="connsiteX33" fmla="*/ 385496 w 2845192"/>
                <a:gd name="connsiteY33" fmla="*/ 913951 h 1476174"/>
                <a:gd name="connsiteX34" fmla="*/ 245943 w 2845192"/>
                <a:gd name="connsiteY34" fmla="*/ 820272 h 1476174"/>
                <a:gd name="connsiteX35" fmla="*/ 130089 w 2845192"/>
                <a:gd name="connsiteY35" fmla="*/ 703836 h 1476174"/>
                <a:gd name="connsiteX36" fmla="*/ 48613 w 2845192"/>
                <a:gd name="connsiteY36" fmla="*/ 568886 h 1476174"/>
                <a:gd name="connsiteX37" fmla="*/ 10914 w 2845192"/>
                <a:gd name="connsiteY37" fmla="*/ 436565 h 1476174"/>
                <a:gd name="connsiteX38" fmla="*/ 0 w 2845192"/>
                <a:gd name="connsiteY38" fmla="*/ 295758 h 1476174"/>
                <a:gd name="connsiteX39" fmla="*/ 6945 w 2845192"/>
                <a:gd name="connsiteY39" fmla="*/ 149294 h 1476174"/>
                <a:gd name="connsiteX40" fmla="*/ 22818 w 2845192"/>
                <a:gd name="connsiteY40" fmla="*/ 0 h 1476174"/>
                <a:gd name="connsiteX0" fmla="*/ 2804770 w 2845192"/>
                <a:gd name="connsiteY0" fmla="*/ 486051 h 1476174"/>
                <a:gd name="connsiteX1" fmla="*/ 2783018 w 2845192"/>
                <a:gd name="connsiteY1" fmla="*/ 521793 h 1476174"/>
                <a:gd name="connsiteX2" fmla="*/ 2762909 w 2845192"/>
                <a:gd name="connsiteY2" fmla="*/ 557767 h 1476174"/>
                <a:gd name="connsiteX3" fmla="*/ 2746088 w 2845192"/>
                <a:gd name="connsiteY3" fmla="*/ 594208 h 1476174"/>
                <a:gd name="connsiteX4" fmla="*/ 2734198 w 2845192"/>
                <a:gd name="connsiteY4" fmla="*/ 631347 h 1476174"/>
                <a:gd name="connsiteX5" fmla="*/ 2728128 w 2845192"/>
                <a:gd name="connsiteY5" fmla="*/ 703819 h 1476174"/>
                <a:gd name="connsiteX6" fmla="*/ 2739333 w 2845192"/>
                <a:gd name="connsiteY6" fmla="*/ 778655 h 1476174"/>
                <a:gd name="connsiteX7" fmla="*/ 2761624 w 2845192"/>
                <a:gd name="connsiteY7" fmla="*/ 854896 h 1476174"/>
                <a:gd name="connsiteX8" fmla="*/ 2788809 w 2845192"/>
                <a:gd name="connsiteY8" fmla="*/ 931581 h 1476174"/>
                <a:gd name="connsiteX9" fmla="*/ 2817648 w 2845192"/>
                <a:gd name="connsiteY9" fmla="*/ 1016556 h 1476174"/>
                <a:gd name="connsiteX10" fmla="*/ 2838553 w 2845192"/>
                <a:gd name="connsiteY10" fmla="*/ 1100998 h 1476174"/>
                <a:gd name="connsiteX11" fmla="*/ 2845192 w 2845192"/>
                <a:gd name="connsiteY11" fmla="*/ 1185012 h 1476174"/>
                <a:gd name="connsiteX12" fmla="*/ 2831237 w 2845192"/>
                <a:gd name="connsiteY12" fmla="*/ 1268706 h 1476174"/>
                <a:gd name="connsiteX13" fmla="*/ 2800208 w 2845192"/>
                <a:gd name="connsiteY13" fmla="*/ 1337727 h 1476174"/>
                <a:gd name="connsiteX14" fmla="*/ 2754061 w 2845192"/>
                <a:gd name="connsiteY14" fmla="*/ 1399565 h 1476174"/>
                <a:gd name="connsiteX15" fmla="*/ 2696715 w 2845192"/>
                <a:gd name="connsiteY15" fmla="*/ 1447189 h 1476174"/>
                <a:gd name="connsiteX16" fmla="*/ 2632088 w 2845192"/>
                <a:gd name="connsiteY16" fmla="*/ 1473567 h 1476174"/>
                <a:gd name="connsiteX17" fmla="*/ 2577980 w 2845192"/>
                <a:gd name="connsiteY17" fmla="*/ 1476174 h 1476174"/>
                <a:gd name="connsiteX18" fmla="*/ 2522420 w 2845192"/>
                <a:gd name="connsiteY18" fmla="*/ 1466187 h 1476174"/>
                <a:gd name="connsiteX19" fmla="*/ 2466077 w 2845192"/>
                <a:gd name="connsiteY19" fmla="*/ 1448833 h 1476174"/>
                <a:gd name="connsiteX20" fmla="*/ 2409619 w 2845192"/>
                <a:gd name="connsiteY20" fmla="*/ 1429339 h 1476174"/>
                <a:gd name="connsiteX21" fmla="*/ 2321660 w 2845192"/>
                <a:gd name="connsiteY21" fmla="*/ 1403133 h 1476174"/>
                <a:gd name="connsiteX22" fmla="*/ 2234732 w 2845192"/>
                <a:gd name="connsiteY22" fmla="*/ 1382102 h 1476174"/>
                <a:gd name="connsiteX23" fmla="*/ 2148493 w 2845192"/>
                <a:gd name="connsiteY23" fmla="*/ 1363774 h 1476174"/>
                <a:gd name="connsiteX24" fmla="*/ 2062602 w 2845192"/>
                <a:gd name="connsiteY24" fmla="*/ 1345675 h 1476174"/>
                <a:gd name="connsiteX25" fmla="*/ 1780209 w 2845192"/>
                <a:gd name="connsiteY25" fmla="*/ 1274030 h 1476174"/>
                <a:gd name="connsiteX26" fmla="*/ 1497064 w 2845192"/>
                <a:gd name="connsiteY26" fmla="*/ 1192231 h 1476174"/>
                <a:gd name="connsiteX27" fmla="*/ 1212341 w 2845192"/>
                <a:gd name="connsiteY27" fmla="*/ 1114400 h 1476174"/>
                <a:gd name="connsiteX28" fmla="*/ 925214 w 2845192"/>
                <a:gd name="connsiteY28" fmla="*/ 1054660 h 1476174"/>
                <a:gd name="connsiteX29" fmla="*/ 828190 w 2845192"/>
                <a:gd name="connsiteY29" fmla="*/ 1040391 h 1476174"/>
                <a:gd name="connsiteX30" fmla="*/ 731116 w 2845192"/>
                <a:gd name="connsiteY30" fmla="*/ 1025879 h 1476174"/>
                <a:gd name="connsiteX31" fmla="*/ 634306 w 2845192"/>
                <a:gd name="connsiteY31" fmla="*/ 1007251 h 1476174"/>
                <a:gd name="connsiteX32" fmla="*/ 538071 w 2845192"/>
                <a:gd name="connsiteY32" fmla="*/ 980634 h 1476174"/>
                <a:gd name="connsiteX33" fmla="*/ 385496 w 2845192"/>
                <a:gd name="connsiteY33" fmla="*/ 913951 h 1476174"/>
                <a:gd name="connsiteX34" fmla="*/ 245943 w 2845192"/>
                <a:gd name="connsiteY34" fmla="*/ 820272 h 1476174"/>
                <a:gd name="connsiteX35" fmla="*/ 130089 w 2845192"/>
                <a:gd name="connsiteY35" fmla="*/ 703836 h 1476174"/>
                <a:gd name="connsiteX36" fmla="*/ 48613 w 2845192"/>
                <a:gd name="connsiteY36" fmla="*/ 568886 h 1476174"/>
                <a:gd name="connsiteX37" fmla="*/ 10914 w 2845192"/>
                <a:gd name="connsiteY37" fmla="*/ 436565 h 1476174"/>
                <a:gd name="connsiteX38" fmla="*/ 0 w 2845192"/>
                <a:gd name="connsiteY38" fmla="*/ 295758 h 1476174"/>
                <a:gd name="connsiteX39" fmla="*/ 6945 w 2845192"/>
                <a:gd name="connsiteY39" fmla="*/ 149294 h 1476174"/>
                <a:gd name="connsiteX40" fmla="*/ 22818 w 2845192"/>
                <a:gd name="connsiteY40" fmla="*/ 0 h 1476174"/>
                <a:gd name="connsiteX0" fmla="*/ 2804770 w 2845192"/>
                <a:gd name="connsiteY0" fmla="*/ 486051 h 1476174"/>
                <a:gd name="connsiteX1" fmla="*/ 2783018 w 2845192"/>
                <a:gd name="connsiteY1" fmla="*/ 521793 h 1476174"/>
                <a:gd name="connsiteX2" fmla="*/ 2762909 w 2845192"/>
                <a:gd name="connsiteY2" fmla="*/ 557767 h 1476174"/>
                <a:gd name="connsiteX3" fmla="*/ 2746088 w 2845192"/>
                <a:gd name="connsiteY3" fmla="*/ 594208 h 1476174"/>
                <a:gd name="connsiteX4" fmla="*/ 2734198 w 2845192"/>
                <a:gd name="connsiteY4" fmla="*/ 631347 h 1476174"/>
                <a:gd name="connsiteX5" fmla="*/ 2728128 w 2845192"/>
                <a:gd name="connsiteY5" fmla="*/ 703819 h 1476174"/>
                <a:gd name="connsiteX6" fmla="*/ 2739333 w 2845192"/>
                <a:gd name="connsiteY6" fmla="*/ 778655 h 1476174"/>
                <a:gd name="connsiteX7" fmla="*/ 2761624 w 2845192"/>
                <a:gd name="connsiteY7" fmla="*/ 854896 h 1476174"/>
                <a:gd name="connsiteX8" fmla="*/ 2788809 w 2845192"/>
                <a:gd name="connsiteY8" fmla="*/ 931581 h 1476174"/>
                <a:gd name="connsiteX9" fmla="*/ 2817648 w 2845192"/>
                <a:gd name="connsiteY9" fmla="*/ 1016556 h 1476174"/>
                <a:gd name="connsiteX10" fmla="*/ 2838553 w 2845192"/>
                <a:gd name="connsiteY10" fmla="*/ 1100998 h 1476174"/>
                <a:gd name="connsiteX11" fmla="*/ 2845192 w 2845192"/>
                <a:gd name="connsiteY11" fmla="*/ 1185012 h 1476174"/>
                <a:gd name="connsiteX12" fmla="*/ 2831237 w 2845192"/>
                <a:gd name="connsiteY12" fmla="*/ 1268706 h 1476174"/>
                <a:gd name="connsiteX13" fmla="*/ 2800208 w 2845192"/>
                <a:gd name="connsiteY13" fmla="*/ 1337727 h 1476174"/>
                <a:gd name="connsiteX14" fmla="*/ 2754061 w 2845192"/>
                <a:gd name="connsiteY14" fmla="*/ 1399565 h 1476174"/>
                <a:gd name="connsiteX15" fmla="*/ 2696715 w 2845192"/>
                <a:gd name="connsiteY15" fmla="*/ 1447189 h 1476174"/>
                <a:gd name="connsiteX16" fmla="*/ 2632088 w 2845192"/>
                <a:gd name="connsiteY16" fmla="*/ 1473567 h 1476174"/>
                <a:gd name="connsiteX17" fmla="*/ 2577980 w 2845192"/>
                <a:gd name="connsiteY17" fmla="*/ 1476174 h 1476174"/>
                <a:gd name="connsiteX18" fmla="*/ 2522420 w 2845192"/>
                <a:gd name="connsiteY18" fmla="*/ 1466187 h 1476174"/>
                <a:gd name="connsiteX19" fmla="*/ 2466077 w 2845192"/>
                <a:gd name="connsiteY19" fmla="*/ 1448833 h 1476174"/>
                <a:gd name="connsiteX20" fmla="*/ 2409619 w 2845192"/>
                <a:gd name="connsiteY20" fmla="*/ 1429339 h 1476174"/>
                <a:gd name="connsiteX21" fmla="*/ 2321660 w 2845192"/>
                <a:gd name="connsiteY21" fmla="*/ 1403133 h 1476174"/>
                <a:gd name="connsiteX22" fmla="*/ 2234732 w 2845192"/>
                <a:gd name="connsiteY22" fmla="*/ 1382102 h 1476174"/>
                <a:gd name="connsiteX23" fmla="*/ 2148493 w 2845192"/>
                <a:gd name="connsiteY23" fmla="*/ 1363774 h 1476174"/>
                <a:gd name="connsiteX24" fmla="*/ 2062602 w 2845192"/>
                <a:gd name="connsiteY24" fmla="*/ 1345675 h 1476174"/>
                <a:gd name="connsiteX25" fmla="*/ 1780209 w 2845192"/>
                <a:gd name="connsiteY25" fmla="*/ 1274030 h 1476174"/>
                <a:gd name="connsiteX26" fmla="*/ 1497064 w 2845192"/>
                <a:gd name="connsiteY26" fmla="*/ 1192231 h 1476174"/>
                <a:gd name="connsiteX27" fmla="*/ 1212341 w 2845192"/>
                <a:gd name="connsiteY27" fmla="*/ 1114400 h 1476174"/>
                <a:gd name="connsiteX28" fmla="*/ 925214 w 2845192"/>
                <a:gd name="connsiteY28" fmla="*/ 1054660 h 1476174"/>
                <a:gd name="connsiteX29" fmla="*/ 828190 w 2845192"/>
                <a:gd name="connsiteY29" fmla="*/ 1040391 h 1476174"/>
                <a:gd name="connsiteX30" fmla="*/ 731116 w 2845192"/>
                <a:gd name="connsiteY30" fmla="*/ 1025879 h 1476174"/>
                <a:gd name="connsiteX31" fmla="*/ 634306 w 2845192"/>
                <a:gd name="connsiteY31" fmla="*/ 1007251 h 1476174"/>
                <a:gd name="connsiteX32" fmla="*/ 538071 w 2845192"/>
                <a:gd name="connsiteY32" fmla="*/ 980634 h 1476174"/>
                <a:gd name="connsiteX33" fmla="*/ 385496 w 2845192"/>
                <a:gd name="connsiteY33" fmla="*/ 913951 h 1476174"/>
                <a:gd name="connsiteX34" fmla="*/ 245943 w 2845192"/>
                <a:gd name="connsiteY34" fmla="*/ 820272 h 1476174"/>
                <a:gd name="connsiteX35" fmla="*/ 130089 w 2845192"/>
                <a:gd name="connsiteY35" fmla="*/ 703836 h 1476174"/>
                <a:gd name="connsiteX36" fmla="*/ 48613 w 2845192"/>
                <a:gd name="connsiteY36" fmla="*/ 568886 h 1476174"/>
                <a:gd name="connsiteX37" fmla="*/ 10914 w 2845192"/>
                <a:gd name="connsiteY37" fmla="*/ 436565 h 1476174"/>
                <a:gd name="connsiteX38" fmla="*/ 0 w 2845192"/>
                <a:gd name="connsiteY38" fmla="*/ 295758 h 1476174"/>
                <a:gd name="connsiteX39" fmla="*/ 6945 w 2845192"/>
                <a:gd name="connsiteY39" fmla="*/ 149294 h 1476174"/>
                <a:gd name="connsiteX40" fmla="*/ 22818 w 2845192"/>
                <a:gd name="connsiteY40" fmla="*/ 0 h 1476174"/>
                <a:gd name="connsiteX0" fmla="*/ 2804770 w 2845448"/>
                <a:gd name="connsiteY0" fmla="*/ 486051 h 1476174"/>
                <a:gd name="connsiteX1" fmla="*/ 2783018 w 2845448"/>
                <a:gd name="connsiteY1" fmla="*/ 521793 h 1476174"/>
                <a:gd name="connsiteX2" fmla="*/ 2762909 w 2845448"/>
                <a:gd name="connsiteY2" fmla="*/ 557767 h 1476174"/>
                <a:gd name="connsiteX3" fmla="*/ 2746088 w 2845448"/>
                <a:gd name="connsiteY3" fmla="*/ 594208 h 1476174"/>
                <a:gd name="connsiteX4" fmla="*/ 2734198 w 2845448"/>
                <a:gd name="connsiteY4" fmla="*/ 631347 h 1476174"/>
                <a:gd name="connsiteX5" fmla="*/ 2728128 w 2845448"/>
                <a:gd name="connsiteY5" fmla="*/ 703819 h 1476174"/>
                <a:gd name="connsiteX6" fmla="*/ 2739333 w 2845448"/>
                <a:gd name="connsiteY6" fmla="*/ 778655 h 1476174"/>
                <a:gd name="connsiteX7" fmla="*/ 2761624 w 2845448"/>
                <a:gd name="connsiteY7" fmla="*/ 854896 h 1476174"/>
                <a:gd name="connsiteX8" fmla="*/ 2788809 w 2845448"/>
                <a:gd name="connsiteY8" fmla="*/ 931581 h 1476174"/>
                <a:gd name="connsiteX9" fmla="*/ 2817648 w 2845448"/>
                <a:gd name="connsiteY9" fmla="*/ 1016556 h 1476174"/>
                <a:gd name="connsiteX10" fmla="*/ 2838553 w 2845448"/>
                <a:gd name="connsiteY10" fmla="*/ 1100998 h 1476174"/>
                <a:gd name="connsiteX11" fmla="*/ 2845192 w 2845448"/>
                <a:gd name="connsiteY11" fmla="*/ 1185012 h 1476174"/>
                <a:gd name="connsiteX12" fmla="*/ 2831237 w 2845448"/>
                <a:gd name="connsiteY12" fmla="*/ 1268706 h 1476174"/>
                <a:gd name="connsiteX13" fmla="*/ 2800208 w 2845448"/>
                <a:gd name="connsiteY13" fmla="*/ 1337727 h 1476174"/>
                <a:gd name="connsiteX14" fmla="*/ 2754061 w 2845448"/>
                <a:gd name="connsiteY14" fmla="*/ 1399565 h 1476174"/>
                <a:gd name="connsiteX15" fmla="*/ 2696715 w 2845448"/>
                <a:gd name="connsiteY15" fmla="*/ 1447189 h 1476174"/>
                <a:gd name="connsiteX16" fmla="*/ 2632088 w 2845448"/>
                <a:gd name="connsiteY16" fmla="*/ 1473567 h 1476174"/>
                <a:gd name="connsiteX17" fmla="*/ 2577980 w 2845448"/>
                <a:gd name="connsiteY17" fmla="*/ 1476174 h 1476174"/>
                <a:gd name="connsiteX18" fmla="*/ 2522420 w 2845448"/>
                <a:gd name="connsiteY18" fmla="*/ 1466187 h 1476174"/>
                <a:gd name="connsiteX19" fmla="*/ 2466077 w 2845448"/>
                <a:gd name="connsiteY19" fmla="*/ 1448833 h 1476174"/>
                <a:gd name="connsiteX20" fmla="*/ 2409619 w 2845448"/>
                <a:gd name="connsiteY20" fmla="*/ 1429339 h 1476174"/>
                <a:gd name="connsiteX21" fmla="*/ 2321660 w 2845448"/>
                <a:gd name="connsiteY21" fmla="*/ 1403133 h 1476174"/>
                <a:gd name="connsiteX22" fmla="*/ 2234732 w 2845448"/>
                <a:gd name="connsiteY22" fmla="*/ 1382102 h 1476174"/>
                <a:gd name="connsiteX23" fmla="*/ 2148493 w 2845448"/>
                <a:gd name="connsiteY23" fmla="*/ 1363774 h 1476174"/>
                <a:gd name="connsiteX24" fmla="*/ 2062602 w 2845448"/>
                <a:gd name="connsiteY24" fmla="*/ 1345675 h 1476174"/>
                <a:gd name="connsiteX25" fmla="*/ 1780209 w 2845448"/>
                <a:gd name="connsiteY25" fmla="*/ 1274030 h 1476174"/>
                <a:gd name="connsiteX26" fmla="*/ 1497064 w 2845448"/>
                <a:gd name="connsiteY26" fmla="*/ 1192231 h 1476174"/>
                <a:gd name="connsiteX27" fmla="*/ 1212341 w 2845448"/>
                <a:gd name="connsiteY27" fmla="*/ 1114400 h 1476174"/>
                <a:gd name="connsiteX28" fmla="*/ 925214 w 2845448"/>
                <a:gd name="connsiteY28" fmla="*/ 1054660 h 1476174"/>
                <a:gd name="connsiteX29" fmla="*/ 828190 w 2845448"/>
                <a:gd name="connsiteY29" fmla="*/ 1040391 h 1476174"/>
                <a:gd name="connsiteX30" fmla="*/ 731116 w 2845448"/>
                <a:gd name="connsiteY30" fmla="*/ 1025879 h 1476174"/>
                <a:gd name="connsiteX31" fmla="*/ 634306 w 2845448"/>
                <a:gd name="connsiteY31" fmla="*/ 1007251 h 1476174"/>
                <a:gd name="connsiteX32" fmla="*/ 538071 w 2845448"/>
                <a:gd name="connsiteY32" fmla="*/ 980634 h 1476174"/>
                <a:gd name="connsiteX33" fmla="*/ 385496 w 2845448"/>
                <a:gd name="connsiteY33" fmla="*/ 913951 h 1476174"/>
                <a:gd name="connsiteX34" fmla="*/ 245943 w 2845448"/>
                <a:gd name="connsiteY34" fmla="*/ 820272 h 1476174"/>
                <a:gd name="connsiteX35" fmla="*/ 130089 w 2845448"/>
                <a:gd name="connsiteY35" fmla="*/ 703836 h 1476174"/>
                <a:gd name="connsiteX36" fmla="*/ 48613 w 2845448"/>
                <a:gd name="connsiteY36" fmla="*/ 568886 h 1476174"/>
                <a:gd name="connsiteX37" fmla="*/ 10914 w 2845448"/>
                <a:gd name="connsiteY37" fmla="*/ 436565 h 1476174"/>
                <a:gd name="connsiteX38" fmla="*/ 0 w 2845448"/>
                <a:gd name="connsiteY38" fmla="*/ 295758 h 1476174"/>
                <a:gd name="connsiteX39" fmla="*/ 6945 w 2845448"/>
                <a:gd name="connsiteY39" fmla="*/ 149294 h 1476174"/>
                <a:gd name="connsiteX40" fmla="*/ 22818 w 2845448"/>
                <a:gd name="connsiteY40" fmla="*/ 0 h 1476174"/>
                <a:gd name="connsiteX0" fmla="*/ 2804770 w 2845448"/>
                <a:gd name="connsiteY0" fmla="*/ 486051 h 1476174"/>
                <a:gd name="connsiteX1" fmla="*/ 2783018 w 2845448"/>
                <a:gd name="connsiteY1" fmla="*/ 521793 h 1476174"/>
                <a:gd name="connsiteX2" fmla="*/ 2762909 w 2845448"/>
                <a:gd name="connsiteY2" fmla="*/ 557767 h 1476174"/>
                <a:gd name="connsiteX3" fmla="*/ 2746088 w 2845448"/>
                <a:gd name="connsiteY3" fmla="*/ 594208 h 1476174"/>
                <a:gd name="connsiteX4" fmla="*/ 2734198 w 2845448"/>
                <a:gd name="connsiteY4" fmla="*/ 631347 h 1476174"/>
                <a:gd name="connsiteX5" fmla="*/ 2728128 w 2845448"/>
                <a:gd name="connsiteY5" fmla="*/ 703819 h 1476174"/>
                <a:gd name="connsiteX6" fmla="*/ 2739333 w 2845448"/>
                <a:gd name="connsiteY6" fmla="*/ 778655 h 1476174"/>
                <a:gd name="connsiteX7" fmla="*/ 2761624 w 2845448"/>
                <a:gd name="connsiteY7" fmla="*/ 854896 h 1476174"/>
                <a:gd name="connsiteX8" fmla="*/ 2788809 w 2845448"/>
                <a:gd name="connsiteY8" fmla="*/ 931581 h 1476174"/>
                <a:gd name="connsiteX9" fmla="*/ 2817648 w 2845448"/>
                <a:gd name="connsiteY9" fmla="*/ 1016556 h 1476174"/>
                <a:gd name="connsiteX10" fmla="*/ 2838553 w 2845448"/>
                <a:gd name="connsiteY10" fmla="*/ 1100998 h 1476174"/>
                <a:gd name="connsiteX11" fmla="*/ 2845192 w 2845448"/>
                <a:gd name="connsiteY11" fmla="*/ 1185012 h 1476174"/>
                <a:gd name="connsiteX12" fmla="*/ 2831237 w 2845448"/>
                <a:gd name="connsiteY12" fmla="*/ 1268706 h 1476174"/>
                <a:gd name="connsiteX13" fmla="*/ 2800208 w 2845448"/>
                <a:gd name="connsiteY13" fmla="*/ 1337727 h 1476174"/>
                <a:gd name="connsiteX14" fmla="*/ 2754061 w 2845448"/>
                <a:gd name="connsiteY14" fmla="*/ 1399565 h 1476174"/>
                <a:gd name="connsiteX15" fmla="*/ 2696715 w 2845448"/>
                <a:gd name="connsiteY15" fmla="*/ 1447189 h 1476174"/>
                <a:gd name="connsiteX16" fmla="*/ 2632088 w 2845448"/>
                <a:gd name="connsiteY16" fmla="*/ 1473567 h 1476174"/>
                <a:gd name="connsiteX17" fmla="*/ 2577980 w 2845448"/>
                <a:gd name="connsiteY17" fmla="*/ 1476174 h 1476174"/>
                <a:gd name="connsiteX18" fmla="*/ 2522420 w 2845448"/>
                <a:gd name="connsiteY18" fmla="*/ 1466187 h 1476174"/>
                <a:gd name="connsiteX19" fmla="*/ 2466077 w 2845448"/>
                <a:gd name="connsiteY19" fmla="*/ 1448833 h 1476174"/>
                <a:gd name="connsiteX20" fmla="*/ 2409619 w 2845448"/>
                <a:gd name="connsiteY20" fmla="*/ 1429339 h 1476174"/>
                <a:gd name="connsiteX21" fmla="*/ 2321660 w 2845448"/>
                <a:gd name="connsiteY21" fmla="*/ 1403133 h 1476174"/>
                <a:gd name="connsiteX22" fmla="*/ 2234732 w 2845448"/>
                <a:gd name="connsiteY22" fmla="*/ 1382102 h 1476174"/>
                <a:gd name="connsiteX23" fmla="*/ 2148493 w 2845448"/>
                <a:gd name="connsiteY23" fmla="*/ 1363774 h 1476174"/>
                <a:gd name="connsiteX24" fmla="*/ 2062602 w 2845448"/>
                <a:gd name="connsiteY24" fmla="*/ 1345675 h 1476174"/>
                <a:gd name="connsiteX25" fmla="*/ 1780209 w 2845448"/>
                <a:gd name="connsiteY25" fmla="*/ 1274030 h 1476174"/>
                <a:gd name="connsiteX26" fmla="*/ 1497064 w 2845448"/>
                <a:gd name="connsiteY26" fmla="*/ 1192231 h 1476174"/>
                <a:gd name="connsiteX27" fmla="*/ 1212341 w 2845448"/>
                <a:gd name="connsiteY27" fmla="*/ 1114400 h 1476174"/>
                <a:gd name="connsiteX28" fmla="*/ 925214 w 2845448"/>
                <a:gd name="connsiteY28" fmla="*/ 1054660 h 1476174"/>
                <a:gd name="connsiteX29" fmla="*/ 828190 w 2845448"/>
                <a:gd name="connsiteY29" fmla="*/ 1040391 h 1476174"/>
                <a:gd name="connsiteX30" fmla="*/ 731116 w 2845448"/>
                <a:gd name="connsiteY30" fmla="*/ 1025879 h 1476174"/>
                <a:gd name="connsiteX31" fmla="*/ 634306 w 2845448"/>
                <a:gd name="connsiteY31" fmla="*/ 1007251 h 1476174"/>
                <a:gd name="connsiteX32" fmla="*/ 538071 w 2845448"/>
                <a:gd name="connsiteY32" fmla="*/ 980634 h 1476174"/>
                <a:gd name="connsiteX33" fmla="*/ 385496 w 2845448"/>
                <a:gd name="connsiteY33" fmla="*/ 913951 h 1476174"/>
                <a:gd name="connsiteX34" fmla="*/ 245943 w 2845448"/>
                <a:gd name="connsiteY34" fmla="*/ 820272 h 1476174"/>
                <a:gd name="connsiteX35" fmla="*/ 130089 w 2845448"/>
                <a:gd name="connsiteY35" fmla="*/ 703836 h 1476174"/>
                <a:gd name="connsiteX36" fmla="*/ 48613 w 2845448"/>
                <a:gd name="connsiteY36" fmla="*/ 568886 h 1476174"/>
                <a:gd name="connsiteX37" fmla="*/ 10914 w 2845448"/>
                <a:gd name="connsiteY37" fmla="*/ 436565 h 1476174"/>
                <a:gd name="connsiteX38" fmla="*/ 0 w 2845448"/>
                <a:gd name="connsiteY38" fmla="*/ 295758 h 1476174"/>
                <a:gd name="connsiteX39" fmla="*/ 6945 w 2845448"/>
                <a:gd name="connsiteY39" fmla="*/ 149294 h 1476174"/>
                <a:gd name="connsiteX40" fmla="*/ 22818 w 2845448"/>
                <a:gd name="connsiteY40" fmla="*/ 0 h 1476174"/>
                <a:gd name="connsiteX0" fmla="*/ 2804770 w 2845448"/>
                <a:gd name="connsiteY0" fmla="*/ 486051 h 1476174"/>
                <a:gd name="connsiteX1" fmla="*/ 2783018 w 2845448"/>
                <a:gd name="connsiteY1" fmla="*/ 521793 h 1476174"/>
                <a:gd name="connsiteX2" fmla="*/ 2762909 w 2845448"/>
                <a:gd name="connsiteY2" fmla="*/ 557767 h 1476174"/>
                <a:gd name="connsiteX3" fmla="*/ 2746088 w 2845448"/>
                <a:gd name="connsiteY3" fmla="*/ 594208 h 1476174"/>
                <a:gd name="connsiteX4" fmla="*/ 2734198 w 2845448"/>
                <a:gd name="connsiteY4" fmla="*/ 631347 h 1476174"/>
                <a:gd name="connsiteX5" fmla="*/ 2728128 w 2845448"/>
                <a:gd name="connsiteY5" fmla="*/ 703819 h 1476174"/>
                <a:gd name="connsiteX6" fmla="*/ 2739333 w 2845448"/>
                <a:gd name="connsiteY6" fmla="*/ 778655 h 1476174"/>
                <a:gd name="connsiteX7" fmla="*/ 2761624 w 2845448"/>
                <a:gd name="connsiteY7" fmla="*/ 854896 h 1476174"/>
                <a:gd name="connsiteX8" fmla="*/ 2788809 w 2845448"/>
                <a:gd name="connsiteY8" fmla="*/ 931581 h 1476174"/>
                <a:gd name="connsiteX9" fmla="*/ 2817648 w 2845448"/>
                <a:gd name="connsiteY9" fmla="*/ 1016556 h 1476174"/>
                <a:gd name="connsiteX10" fmla="*/ 2838553 w 2845448"/>
                <a:gd name="connsiteY10" fmla="*/ 1100998 h 1476174"/>
                <a:gd name="connsiteX11" fmla="*/ 2845192 w 2845448"/>
                <a:gd name="connsiteY11" fmla="*/ 1185012 h 1476174"/>
                <a:gd name="connsiteX12" fmla="*/ 2831237 w 2845448"/>
                <a:gd name="connsiteY12" fmla="*/ 1268706 h 1476174"/>
                <a:gd name="connsiteX13" fmla="*/ 2800208 w 2845448"/>
                <a:gd name="connsiteY13" fmla="*/ 1337727 h 1476174"/>
                <a:gd name="connsiteX14" fmla="*/ 2754061 w 2845448"/>
                <a:gd name="connsiteY14" fmla="*/ 1399565 h 1476174"/>
                <a:gd name="connsiteX15" fmla="*/ 2696715 w 2845448"/>
                <a:gd name="connsiteY15" fmla="*/ 1447189 h 1476174"/>
                <a:gd name="connsiteX16" fmla="*/ 2632088 w 2845448"/>
                <a:gd name="connsiteY16" fmla="*/ 1473567 h 1476174"/>
                <a:gd name="connsiteX17" fmla="*/ 2577980 w 2845448"/>
                <a:gd name="connsiteY17" fmla="*/ 1476174 h 1476174"/>
                <a:gd name="connsiteX18" fmla="*/ 2522420 w 2845448"/>
                <a:gd name="connsiteY18" fmla="*/ 1466187 h 1476174"/>
                <a:gd name="connsiteX19" fmla="*/ 2466077 w 2845448"/>
                <a:gd name="connsiteY19" fmla="*/ 1448833 h 1476174"/>
                <a:gd name="connsiteX20" fmla="*/ 2409619 w 2845448"/>
                <a:gd name="connsiteY20" fmla="*/ 1429339 h 1476174"/>
                <a:gd name="connsiteX21" fmla="*/ 2321660 w 2845448"/>
                <a:gd name="connsiteY21" fmla="*/ 1403133 h 1476174"/>
                <a:gd name="connsiteX22" fmla="*/ 2234732 w 2845448"/>
                <a:gd name="connsiteY22" fmla="*/ 1382102 h 1476174"/>
                <a:gd name="connsiteX23" fmla="*/ 2148493 w 2845448"/>
                <a:gd name="connsiteY23" fmla="*/ 1363774 h 1476174"/>
                <a:gd name="connsiteX24" fmla="*/ 2062602 w 2845448"/>
                <a:gd name="connsiteY24" fmla="*/ 1345675 h 1476174"/>
                <a:gd name="connsiteX25" fmla="*/ 1780209 w 2845448"/>
                <a:gd name="connsiteY25" fmla="*/ 1274030 h 1476174"/>
                <a:gd name="connsiteX26" fmla="*/ 1497064 w 2845448"/>
                <a:gd name="connsiteY26" fmla="*/ 1192231 h 1476174"/>
                <a:gd name="connsiteX27" fmla="*/ 1212341 w 2845448"/>
                <a:gd name="connsiteY27" fmla="*/ 1114400 h 1476174"/>
                <a:gd name="connsiteX28" fmla="*/ 925214 w 2845448"/>
                <a:gd name="connsiteY28" fmla="*/ 1054660 h 1476174"/>
                <a:gd name="connsiteX29" fmla="*/ 828190 w 2845448"/>
                <a:gd name="connsiteY29" fmla="*/ 1040391 h 1476174"/>
                <a:gd name="connsiteX30" fmla="*/ 731116 w 2845448"/>
                <a:gd name="connsiteY30" fmla="*/ 1025879 h 1476174"/>
                <a:gd name="connsiteX31" fmla="*/ 634306 w 2845448"/>
                <a:gd name="connsiteY31" fmla="*/ 1007251 h 1476174"/>
                <a:gd name="connsiteX32" fmla="*/ 538071 w 2845448"/>
                <a:gd name="connsiteY32" fmla="*/ 980634 h 1476174"/>
                <a:gd name="connsiteX33" fmla="*/ 385496 w 2845448"/>
                <a:gd name="connsiteY33" fmla="*/ 913951 h 1476174"/>
                <a:gd name="connsiteX34" fmla="*/ 245943 w 2845448"/>
                <a:gd name="connsiteY34" fmla="*/ 820272 h 1476174"/>
                <a:gd name="connsiteX35" fmla="*/ 130089 w 2845448"/>
                <a:gd name="connsiteY35" fmla="*/ 703836 h 1476174"/>
                <a:gd name="connsiteX36" fmla="*/ 48613 w 2845448"/>
                <a:gd name="connsiteY36" fmla="*/ 568886 h 1476174"/>
                <a:gd name="connsiteX37" fmla="*/ 10914 w 2845448"/>
                <a:gd name="connsiteY37" fmla="*/ 436565 h 1476174"/>
                <a:gd name="connsiteX38" fmla="*/ 0 w 2845448"/>
                <a:gd name="connsiteY38" fmla="*/ 295758 h 1476174"/>
                <a:gd name="connsiteX39" fmla="*/ 6945 w 2845448"/>
                <a:gd name="connsiteY39" fmla="*/ 149294 h 1476174"/>
                <a:gd name="connsiteX40" fmla="*/ 22818 w 2845448"/>
                <a:gd name="connsiteY40" fmla="*/ 0 h 1476174"/>
                <a:gd name="connsiteX0" fmla="*/ 2804770 w 2845448"/>
                <a:gd name="connsiteY0" fmla="*/ 486051 h 1476174"/>
                <a:gd name="connsiteX1" fmla="*/ 2783018 w 2845448"/>
                <a:gd name="connsiteY1" fmla="*/ 521793 h 1476174"/>
                <a:gd name="connsiteX2" fmla="*/ 2762909 w 2845448"/>
                <a:gd name="connsiteY2" fmla="*/ 557767 h 1476174"/>
                <a:gd name="connsiteX3" fmla="*/ 2746088 w 2845448"/>
                <a:gd name="connsiteY3" fmla="*/ 594208 h 1476174"/>
                <a:gd name="connsiteX4" fmla="*/ 2734198 w 2845448"/>
                <a:gd name="connsiteY4" fmla="*/ 631347 h 1476174"/>
                <a:gd name="connsiteX5" fmla="*/ 2728128 w 2845448"/>
                <a:gd name="connsiteY5" fmla="*/ 703819 h 1476174"/>
                <a:gd name="connsiteX6" fmla="*/ 2739333 w 2845448"/>
                <a:gd name="connsiteY6" fmla="*/ 778655 h 1476174"/>
                <a:gd name="connsiteX7" fmla="*/ 2761624 w 2845448"/>
                <a:gd name="connsiteY7" fmla="*/ 854896 h 1476174"/>
                <a:gd name="connsiteX8" fmla="*/ 2788809 w 2845448"/>
                <a:gd name="connsiteY8" fmla="*/ 931581 h 1476174"/>
                <a:gd name="connsiteX9" fmla="*/ 2817648 w 2845448"/>
                <a:gd name="connsiteY9" fmla="*/ 1016556 h 1476174"/>
                <a:gd name="connsiteX10" fmla="*/ 2838553 w 2845448"/>
                <a:gd name="connsiteY10" fmla="*/ 1100998 h 1476174"/>
                <a:gd name="connsiteX11" fmla="*/ 2845192 w 2845448"/>
                <a:gd name="connsiteY11" fmla="*/ 1185012 h 1476174"/>
                <a:gd name="connsiteX12" fmla="*/ 2831237 w 2845448"/>
                <a:gd name="connsiteY12" fmla="*/ 1268706 h 1476174"/>
                <a:gd name="connsiteX13" fmla="*/ 2800208 w 2845448"/>
                <a:gd name="connsiteY13" fmla="*/ 1337727 h 1476174"/>
                <a:gd name="connsiteX14" fmla="*/ 2754061 w 2845448"/>
                <a:gd name="connsiteY14" fmla="*/ 1399565 h 1476174"/>
                <a:gd name="connsiteX15" fmla="*/ 2696715 w 2845448"/>
                <a:gd name="connsiteY15" fmla="*/ 1447189 h 1476174"/>
                <a:gd name="connsiteX16" fmla="*/ 2632088 w 2845448"/>
                <a:gd name="connsiteY16" fmla="*/ 1473567 h 1476174"/>
                <a:gd name="connsiteX17" fmla="*/ 2577980 w 2845448"/>
                <a:gd name="connsiteY17" fmla="*/ 1476174 h 1476174"/>
                <a:gd name="connsiteX18" fmla="*/ 2522420 w 2845448"/>
                <a:gd name="connsiteY18" fmla="*/ 1466187 h 1476174"/>
                <a:gd name="connsiteX19" fmla="*/ 2466077 w 2845448"/>
                <a:gd name="connsiteY19" fmla="*/ 1448833 h 1476174"/>
                <a:gd name="connsiteX20" fmla="*/ 2409619 w 2845448"/>
                <a:gd name="connsiteY20" fmla="*/ 1429339 h 1476174"/>
                <a:gd name="connsiteX21" fmla="*/ 2321660 w 2845448"/>
                <a:gd name="connsiteY21" fmla="*/ 1403133 h 1476174"/>
                <a:gd name="connsiteX22" fmla="*/ 2234732 w 2845448"/>
                <a:gd name="connsiteY22" fmla="*/ 1382102 h 1476174"/>
                <a:gd name="connsiteX23" fmla="*/ 2148493 w 2845448"/>
                <a:gd name="connsiteY23" fmla="*/ 1363774 h 1476174"/>
                <a:gd name="connsiteX24" fmla="*/ 2062602 w 2845448"/>
                <a:gd name="connsiteY24" fmla="*/ 1345675 h 1476174"/>
                <a:gd name="connsiteX25" fmla="*/ 1780209 w 2845448"/>
                <a:gd name="connsiteY25" fmla="*/ 1274030 h 1476174"/>
                <a:gd name="connsiteX26" fmla="*/ 1497064 w 2845448"/>
                <a:gd name="connsiteY26" fmla="*/ 1192231 h 1476174"/>
                <a:gd name="connsiteX27" fmla="*/ 1212341 w 2845448"/>
                <a:gd name="connsiteY27" fmla="*/ 1114400 h 1476174"/>
                <a:gd name="connsiteX28" fmla="*/ 925214 w 2845448"/>
                <a:gd name="connsiteY28" fmla="*/ 1054660 h 1476174"/>
                <a:gd name="connsiteX29" fmla="*/ 828190 w 2845448"/>
                <a:gd name="connsiteY29" fmla="*/ 1040391 h 1476174"/>
                <a:gd name="connsiteX30" fmla="*/ 731116 w 2845448"/>
                <a:gd name="connsiteY30" fmla="*/ 1025879 h 1476174"/>
                <a:gd name="connsiteX31" fmla="*/ 634306 w 2845448"/>
                <a:gd name="connsiteY31" fmla="*/ 1007251 h 1476174"/>
                <a:gd name="connsiteX32" fmla="*/ 538071 w 2845448"/>
                <a:gd name="connsiteY32" fmla="*/ 980634 h 1476174"/>
                <a:gd name="connsiteX33" fmla="*/ 385496 w 2845448"/>
                <a:gd name="connsiteY33" fmla="*/ 913951 h 1476174"/>
                <a:gd name="connsiteX34" fmla="*/ 245943 w 2845448"/>
                <a:gd name="connsiteY34" fmla="*/ 820272 h 1476174"/>
                <a:gd name="connsiteX35" fmla="*/ 130089 w 2845448"/>
                <a:gd name="connsiteY35" fmla="*/ 703836 h 1476174"/>
                <a:gd name="connsiteX36" fmla="*/ 48613 w 2845448"/>
                <a:gd name="connsiteY36" fmla="*/ 568886 h 1476174"/>
                <a:gd name="connsiteX37" fmla="*/ 10914 w 2845448"/>
                <a:gd name="connsiteY37" fmla="*/ 436565 h 1476174"/>
                <a:gd name="connsiteX38" fmla="*/ 0 w 2845448"/>
                <a:gd name="connsiteY38" fmla="*/ 295758 h 1476174"/>
                <a:gd name="connsiteX39" fmla="*/ 6945 w 2845448"/>
                <a:gd name="connsiteY39" fmla="*/ 149294 h 1476174"/>
                <a:gd name="connsiteX40" fmla="*/ 22818 w 2845448"/>
                <a:gd name="connsiteY40" fmla="*/ 0 h 1476174"/>
                <a:gd name="connsiteX0" fmla="*/ 2804770 w 2845448"/>
                <a:gd name="connsiteY0" fmla="*/ 486051 h 1476174"/>
                <a:gd name="connsiteX1" fmla="*/ 2783018 w 2845448"/>
                <a:gd name="connsiteY1" fmla="*/ 521793 h 1476174"/>
                <a:gd name="connsiteX2" fmla="*/ 2762909 w 2845448"/>
                <a:gd name="connsiteY2" fmla="*/ 557767 h 1476174"/>
                <a:gd name="connsiteX3" fmla="*/ 2746088 w 2845448"/>
                <a:gd name="connsiteY3" fmla="*/ 594208 h 1476174"/>
                <a:gd name="connsiteX4" fmla="*/ 2734198 w 2845448"/>
                <a:gd name="connsiteY4" fmla="*/ 631347 h 1476174"/>
                <a:gd name="connsiteX5" fmla="*/ 2728128 w 2845448"/>
                <a:gd name="connsiteY5" fmla="*/ 703819 h 1476174"/>
                <a:gd name="connsiteX6" fmla="*/ 2739333 w 2845448"/>
                <a:gd name="connsiteY6" fmla="*/ 778655 h 1476174"/>
                <a:gd name="connsiteX7" fmla="*/ 2761624 w 2845448"/>
                <a:gd name="connsiteY7" fmla="*/ 854896 h 1476174"/>
                <a:gd name="connsiteX8" fmla="*/ 2788809 w 2845448"/>
                <a:gd name="connsiteY8" fmla="*/ 931581 h 1476174"/>
                <a:gd name="connsiteX9" fmla="*/ 2817648 w 2845448"/>
                <a:gd name="connsiteY9" fmla="*/ 1016556 h 1476174"/>
                <a:gd name="connsiteX10" fmla="*/ 2838553 w 2845448"/>
                <a:gd name="connsiteY10" fmla="*/ 1100998 h 1476174"/>
                <a:gd name="connsiteX11" fmla="*/ 2845192 w 2845448"/>
                <a:gd name="connsiteY11" fmla="*/ 1185012 h 1476174"/>
                <a:gd name="connsiteX12" fmla="*/ 2831237 w 2845448"/>
                <a:gd name="connsiteY12" fmla="*/ 1268706 h 1476174"/>
                <a:gd name="connsiteX13" fmla="*/ 2800208 w 2845448"/>
                <a:gd name="connsiteY13" fmla="*/ 1337727 h 1476174"/>
                <a:gd name="connsiteX14" fmla="*/ 2754061 w 2845448"/>
                <a:gd name="connsiteY14" fmla="*/ 1399565 h 1476174"/>
                <a:gd name="connsiteX15" fmla="*/ 2696715 w 2845448"/>
                <a:gd name="connsiteY15" fmla="*/ 1447189 h 1476174"/>
                <a:gd name="connsiteX16" fmla="*/ 2632088 w 2845448"/>
                <a:gd name="connsiteY16" fmla="*/ 1473567 h 1476174"/>
                <a:gd name="connsiteX17" fmla="*/ 2577980 w 2845448"/>
                <a:gd name="connsiteY17" fmla="*/ 1476174 h 1476174"/>
                <a:gd name="connsiteX18" fmla="*/ 2522420 w 2845448"/>
                <a:gd name="connsiteY18" fmla="*/ 1466187 h 1476174"/>
                <a:gd name="connsiteX19" fmla="*/ 2466077 w 2845448"/>
                <a:gd name="connsiteY19" fmla="*/ 1448833 h 1476174"/>
                <a:gd name="connsiteX20" fmla="*/ 2409619 w 2845448"/>
                <a:gd name="connsiteY20" fmla="*/ 1429339 h 1476174"/>
                <a:gd name="connsiteX21" fmla="*/ 2321660 w 2845448"/>
                <a:gd name="connsiteY21" fmla="*/ 1403133 h 1476174"/>
                <a:gd name="connsiteX22" fmla="*/ 2234732 w 2845448"/>
                <a:gd name="connsiteY22" fmla="*/ 1382102 h 1476174"/>
                <a:gd name="connsiteX23" fmla="*/ 2148493 w 2845448"/>
                <a:gd name="connsiteY23" fmla="*/ 1363774 h 1476174"/>
                <a:gd name="connsiteX24" fmla="*/ 2062602 w 2845448"/>
                <a:gd name="connsiteY24" fmla="*/ 1345675 h 1476174"/>
                <a:gd name="connsiteX25" fmla="*/ 1780209 w 2845448"/>
                <a:gd name="connsiteY25" fmla="*/ 1274030 h 1476174"/>
                <a:gd name="connsiteX26" fmla="*/ 1497064 w 2845448"/>
                <a:gd name="connsiteY26" fmla="*/ 1192231 h 1476174"/>
                <a:gd name="connsiteX27" fmla="*/ 1212341 w 2845448"/>
                <a:gd name="connsiteY27" fmla="*/ 1114400 h 1476174"/>
                <a:gd name="connsiteX28" fmla="*/ 925214 w 2845448"/>
                <a:gd name="connsiteY28" fmla="*/ 1054660 h 1476174"/>
                <a:gd name="connsiteX29" fmla="*/ 828190 w 2845448"/>
                <a:gd name="connsiteY29" fmla="*/ 1040391 h 1476174"/>
                <a:gd name="connsiteX30" fmla="*/ 731116 w 2845448"/>
                <a:gd name="connsiteY30" fmla="*/ 1025879 h 1476174"/>
                <a:gd name="connsiteX31" fmla="*/ 634306 w 2845448"/>
                <a:gd name="connsiteY31" fmla="*/ 1007251 h 1476174"/>
                <a:gd name="connsiteX32" fmla="*/ 538071 w 2845448"/>
                <a:gd name="connsiteY32" fmla="*/ 980634 h 1476174"/>
                <a:gd name="connsiteX33" fmla="*/ 385496 w 2845448"/>
                <a:gd name="connsiteY33" fmla="*/ 913951 h 1476174"/>
                <a:gd name="connsiteX34" fmla="*/ 245943 w 2845448"/>
                <a:gd name="connsiteY34" fmla="*/ 820272 h 1476174"/>
                <a:gd name="connsiteX35" fmla="*/ 130089 w 2845448"/>
                <a:gd name="connsiteY35" fmla="*/ 703836 h 1476174"/>
                <a:gd name="connsiteX36" fmla="*/ 48613 w 2845448"/>
                <a:gd name="connsiteY36" fmla="*/ 568886 h 1476174"/>
                <a:gd name="connsiteX37" fmla="*/ 10914 w 2845448"/>
                <a:gd name="connsiteY37" fmla="*/ 436565 h 1476174"/>
                <a:gd name="connsiteX38" fmla="*/ 0 w 2845448"/>
                <a:gd name="connsiteY38" fmla="*/ 295758 h 1476174"/>
                <a:gd name="connsiteX39" fmla="*/ 6945 w 2845448"/>
                <a:gd name="connsiteY39" fmla="*/ 149294 h 1476174"/>
                <a:gd name="connsiteX40" fmla="*/ 22818 w 2845448"/>
                <a:gd name="connsiteY40" fmla="*/ 0 h 1476174"/>
                <a:gd name="connsiteX0" fmla="*/ 2804770 w 2845448"/>
                <a:gd name="connsiteY0" fmla="*/ 486051 h 1476174"/>
                <a:gd name="connsiteX1" fmla="*/ 2783018 w 2845448"/>
                <a:gd name="connsiteY1" fmla="*/ 521793 h 1476174"/>
                <a:gd name="connsiteX2" fmla="*/ 2762909 w 2845448"/>
                <a:gd name="connsiteY2" fmla="*/ 557767 h 1476174"/>
                <a:gd name="connsiteX3" fmla="*/ 2746088 w 2845448"/>
                <a:gd name="connsiteY3" fmla="*/ 594208 h 1476174"/>
                <a:gd name="connsiteX4" fmla="*/ 2734198 w 2845448"/>
                <a:gd name="connsiteY4" fmla="*/ 631347 h 1476174"/>
                <a:gd name="connsiteX5" fmla="*/ 2728128 w 2845448"/>
                <a:gd name="connsiteY5" fmla="*/ 703819 h 1476174"/>
                <a:gd name="connsiteX6" fmla="*/ 2739333 w 2845448"/>
                <a:gd name="connsiteY6" fmla="*/ 778655 h 1476174"/>
                <a:gd name="connsiteX7" fmla="*/ 2761624 w 2845448"/>
                <a:gd name="connsiteY7" fmla="*/ 854896 h 1476174"/>
                <a:gd name="connsiteX8" fmla="*/ 2788809 w 2845448"/>
                <a:gd name="connsiteY8" fmla="*/ 931581 h 1476174"/>
                <a:gd name="connsiteX9" fmla="*/ 2817648 w 2845448"/>
                <a:gd name="connsiteY9" fmla="*/ 1016556 h 1476174"/>
                <a:gd name="connsiteX10" fmla="*/ 2838553 w 2845448"/>
                <a:gd name="connsiteY10" fmla="*/ 1100998 h 1476174"/>
                <a:gd name="connsiteX11" fmla="*/ 2845192 w 2845448"/>
                <a:gd name="connsiteY11" fmla="*/ 1185012 h 1476174"/>
                <a:gd name="connsiteX12" fmla="*/ 2831237 w 2845448"/>
                <a:gd name="connsiteY12" fmla="*/ 1268706 h 1476174"/>
                <a:gd name="connsiteX13" fmla="*/ 2800208 w 2845448"/>
                <a:gd name="connsiteY13" fmla="*/ 1337727 h 1476174"/>
                <a:gd name="connsiteX14" fmla="*/ 2754061 w 2845448"/>
                <a:gd name="connsiteY14" fmla="*/ 1399565 h 1476174"/>
                <a:gd name="connsiteX15" fmla="*/ 2696715 w 2845448"/>
                <a:gd name="connsiteY15" fmla="*/ 1447189 h 1476174"/>
                <a:gd name="connsiteX16" fmla="*/ 2632088 w 2845448"/>
                <a:gd name="connsiteY16" fmla="*/ 1473567 h 1476174"/>
                <a:gd name="connsiteX17" fmla="*/ 2577980 w 2845448"/>
                <a:gd name="connsiteY17" fmla="*/ 1476174 h 1476174"/>
                <a:gd name="connsiteX18" fmla="*/ 2522420 w 2845448"/>
                <a:gd name="connsiteY18" fmla="*/ 1466187 h 1476174"/>
                <a:gd name="connsiteX19" fmla="*/ 2466077 w 2845448"/>
                <a:gd name="connsiteY19" fmla="*/ 1448833 h 1476174"/>
                <a:gd name="connsiteX20" fmla="*/ 2409619 w 2845448"/>
                <a:gd name="connsiteY20" fmla="*/ 1429339 h 1476174"/>
                <a:gd name="connsiteX21" fmla="*/ 2321660 w 2845448"/>
                <a:gd name="connsiteY21" fmla="*/ 1403133 h 1476174"/>
                <a:gd name="connsiteX22" fmla="*/ 2234732 w 2845448"/>
                <a:gd name="connsiteY22" fmla="*/ 1382102 h 1476174"/>
                <a:gd name="connsiteX23" fmla="*/ 2148493 w 2845448"/>
                <a:gd name="connsiteY23" fmla="*/ 1363774 h 1476174"/>
                <a:gd name="connsiteX24" fmla="*/ 2062602 w 2845448"/>
                <a:gd name="connsiteY24" fmla="*/ 1345675 h 1476174"/>
                <a:gd name="connsiteX25" fmla="*/ 1780209 w 2845448"/>
                <a:gd name="connsiteY25" fmla="*/ 1274030 h 1476174"/>
                <a:gd name="connsiteX26" fmla="*/ 1497064 w 2845448"/>
                <a:gd name="connsiteY26" fmla="*/ 1192231 h 1476174"/>
                <a:gd name="connsiteX27" fmla="*/ 1212341 w 2845448"/>
                <a:gd name="connsiteY27" fmla="*/ 1114400 h 1476174"/>
                <a:gd name="connsiteX28" fmla="*/ 925214 w 2845448"/>
                <a:gd name="connsiteY28" fmla="*/ 1054660 h 1476174"/>
                <a:gd name="connsiteX29" fmla="*/ 828190 w 2845448"/>
                <a:gd name="connsiteY29" fmla="*/ 1040391 h 1476174"/>
                <a:gd name="connsiteX30" fmla="*/ 731116 w 2845448"/>
                <a:gd name="connsiteY30" fmla="*/ 1025879 h 1476174"/>
                <a:gd name="connsiteX31" fmla="*/ 634306 w 2845448"/>
                <a:gd name="connsiteY31" fmla="*/ 1007251 h 1476174"/>
                <a:gd name="connsiteX32" fmla="*/ 538071 w 2845448"/>
                <a:gd name="connsiteY32" fmla="*/ 980634 h 1476174"/>
                <a:gd name="connsiteX33" fmla="*/ 385496 w 2845448"/>
                <a:gd name="connsiteY33" fmla="*/ 913951 h 1476174"/>
                <a:gd name="connsiteX34" fmla="*/ 245943 w 2845448"/>
                <a:gd name="connsiteY34" fmla="*/ 820272 h 1476174"/>
                <a:gd name="connsiteX35" fmla="*/ 130089 w 2845448"/>
                <a:gd name="connsiteY35" fmla="*/ 703836 h 1476174"/>
                <a:gd name="connsiteX36" fmla="*/ 48613 w 2845448"/>
                <a:gd name="connsiteY36" fmla="*/ 568886 h 1476174"/>
                <a:gd name="connsiteX37" fmla="*/ 10914 w 2845448"/>
                <a:gd name="connsiteY37" fmla="*/ 436565 h 1476174"/>
                <a:gd name="connsiteX38" fmla="*/ 0 w 2845448"/>
                <a:gd name="connsiteY38" fmla="*/ 295758 h 1476174"/>
                <a:gd name="connsiteX39" fmla="*/ 6945 w 2845448"/>
                <a:gd name="connsiteY39" fmla="*/ 149294 h 1476174"/>
                <a:gd name="connsiteX40" fmla="*/ 22818 w 2845448"/>
                <a:gd name="connsiteY40" fmla="*/ 0 h 1476174"/>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845 w 2845523"/>
                <a:gd name="connsiteY0" fmla="*/ 486051 h 1477185"/>
                <a:gd name="connsiteX1" fmla="*/ 2783093 w 2845523"/>
                <a:gd name="connsiteY1" fmla="*/ 521793 h 1477185"/>
                <a:gd name="connsiteX2" fmla="*/ 2762984 w 2845523"/>
                <a:gd name="connsiteY2" fmla="*/ 557767 h 1477185"/>
                <a:gd name="connsiteX3" fmla="*/ 2746163 w 2845523"/>
                <a:gd name="connsiteY3" fmla="*/ 594208 h 1477185"/>
                <a:gd name="connsiteX4" fmla="*/ 2734273 w 2845523"/>
                <a:gd name="connsiteY4" fmla="*/ 631347 h 1477185"/>
                <a:gd name="connsiteX5" fmla="*/ 2728203 w 2845523"/>
                <a:gd name="connsiteY5" fmla="*/ 703819 h 1477185"/>
                <a:gd name="connsiteX6" fmla="*/ 2739408 w 2845523"/>
                <a:gd name="connsiteY6" fmla="*/ 778655 h 1477185"/>
                <a:gd name="connsiteX7" fmla="*/ 2761699 w 2845523"/>
                <a:gd name="connsiteY7" fmla="*/ 854896 h 1477185"/>
                <a:gd name="connsiteX8" fmla="*/ 2788884 w 2845523"/>
                <a:gd name="connsiteY8" fmla="*/ 931581 h 1477185"/>
                <a:gd name="connsiteX9" fmla="*/ 2817723 w 2845523"/>
                <a:gd name="connsiteY9" fmla="*/ 1016556 h 1477185"/>
                <a:gd name="connsiteX10" fmla="*/ 2838628 w 2845523"/>
                <a:gd name="connsiteY10" fmla="*/ 1100998 h 1477185"/>
                <a:gd name="connsiteX11" fmla="*/ 2845267 w 2845523"/>
                <a:gd name="connsiteY11" fmla="*/ 1185012 h 1477185"/>
                <a:gd name="connsiteX12" fmla="*/ 2831312 w 2845523"/>
                <a:gd name="connsiteY12" fmla="*/ 1268706 h 1477185"/>
                <a:gd name="connsiteX13" fmla="*/ 2800283 w 2845523"/>
                <a:gd name="connsiteY13" fmla="*/ 1337727 h 1477185"/>
                <a:gd name="connsiteX14" fmla="*/ 2754136 w 2845523"/>
                <a:gd name="connsiteY14" fmla="*/ 1399565 h 1477185"/>
                <a:gd name="connsiteX15" fmla="*/ 2696790 w 2845523"/>
                <a:gd name="connsiteY15" fmla="*/ 1447189 h 1477185"/>
                <a:gd name="connsiteX16" fmla="*/ 2632163 w 2845523"/>
                <a:gd name="connsiteY16" fmla="*/ 1473567 h 1477185"/>
                <a:gd name="connsiteX17" fmla="*/ 2578055 w 2845523"/>
                <a:gd name="connsiteY17" fmla="*/ 1476174 h 1477185"/>
                <a:gd name="connsiteX18" fmla="*/ 2522495 w 2845523"/>
                <a:gd name="connsiteY18" fmla="*/ 1466187 h 1477185"/>
                <a:gd name="connsiteX19" fmla="*/ 2466152 w 2845523"/>
                <a:gd name="connsiteY19" fmla="*/ 1448833 h 1477185"/>
                <a:gd name="connsiteX20" fmla="*/ 2409694 w 2845523"/>
                <a:gd name="connsiteY20" fmla="*/ 1429339 h 1477185"/>
                <a:gd name="connsiteX21" fmla="*/ 2321735 w 2845523"/>
                <a:gd name="connsiteY21" fmla="*/ 1403133 h 1477185"/>
                <a:gd name="connsiteX22" fmla="*/ 2234807 w 2845523"/>
                <a:gd name="connsiteY22" fmla="*/ 1382102 h 1477185"/>
                <a:gd name="connsiteX23" fmla="*/ 2148568 w 2845523"/>
                <a:gd name="connsiteY23" fmla="*/ 1363774 h 1477185"/>
                <a:gd name="connsiteX24" fmla="*/ 2062677 w 2845523"/>
                <a:gd name="connsiteY24" fmla="*/ 1345675 h 1477185"/>
                <a:gd name="connsiteX25" fmla="*/ 1780284 w 2845523"/>
                <a:gd name="connsiteY25" fmla="*/ 1274030 h 1477185"/>
                <a:gd name="connsiteX26" fmla="*/ 1497139 w 2845523"/>
                <a:gd name="connsiteY26" fmla="*/ 1192231 h 1477185"/>
                <a:gd name="connsiteX27" fmla="*/ 1212416 w 2845523"/>
                <a:gd name="connsiteY27" fmla="*/ 1114400 h 1477185"/>
                <a:gd name="connsiteX28" fmla="*/ 925289 w 2845523"/>
                <a:gd name="connsiteY28" fmla="*/ 1054660 h 1477185"/>
                <a:gd name="connsiteX29" fmla="*/ 828265 w 2845523"/>
                <a:gd name="connsiteY29" fmla="*/ 1040391 h 1477185"/>
                <a:gd name="connsiteX30" fmla="*/ 731191 w 2845523"/>
                <a:gd name="connsiteY30" fmla="*/ 1025879 h 1477185"/>
                <a:gd name="connsiteX31" fmla="*/ 634381 w 2845523"/>
                <a:gd name="connsiteY31" fmla="*/ 1007251 h 1477185"/>
                <a:gd name="connsiteX32" fmla="*/ 538146 w 2845523"/>
                <a:gd name="connsiteY32" fmla="*/ 980634 h 1477185"/>
                <a:gd name="connsiteX33" fmla="*/ 385571 w 2845523"/>
                <a:gd name="connsiteY33" fmla="*/ 913951 h 1477185"/>
                <a:gd name="connsiteX34" fmla="*/ 246018 w 2845523"/>
                <a:gd name="connsiteY34" fmla="*/ 820272 h 1477185"/>
                <a:gd name="connsiteX35" fmla="*/ 130164 w 2845523"/>
                <a:gd name="connsiteY35" fmla="*/ 703836 h 1477185"/>
                <a:gd name="connsiteX36" fmla="*/ 48688 w 2845523"/>
                <a:gd name="connsiteY36" fmla="*/ 568886 h 1477185"/>
                <a:gd name="connsiteX37" fmla="*/ 10989 w 2845523"/>
                <a:gd name="connsiteY37" fmla="*/ 436565 h 1477185"/>
                <a:gd name="connsiteX38" fmla="*/ 75 w 2845523"/>
                <a:gd name="connsiteY38" fmla="*/ 295758 h 1477185"/>
                <a:gd name="connsiteX39" fmla="*/ 7020 w 2845523"/>
                <a:gd name="connsiteY39" fmla="*/ 149294 h 1477185"/>
                <a:gd name="connsiteX40" fmla="*/ 22893 w 2845523"/>
                <a:gd name="connsiteY40" fmla="*/ 0 h 1477185"/>
                <a:gd name="connsiteX0" fmla="*/ 2804845 w 2845523"/>
                <a:gd name="connsiteY0" fmla="*/ 486051 h 1477185"/>
                <a:gd name="connsiteX1" fmla="*/ 2783093 w 2845523"/>
                <a:gd name="connsiteY1" fmla="*/ 521793 h 1477185"/>
                <a:gd name="connsiteX2" fmla="*/ 2762984 w 2845523"/>
                <a:gd name="connsiteY2" fmla="*/ 557767 h 1477185"/>
                <a:gd name="connsiteX3" fmla="*/ 2746163 w 2845523"/>
                <a:gd name="connsiteY3" fmla="*/ 594208 h 1477185"/>
                <a:gd name="connsiteX4" fmla="*/ 2734273 w 2845523"/>
                <a:gd name="connsiteY4" fmla="*/ 631347 h 1477185"/>
                <a:gd name="connsiteX5" fmla="*/ 2728203 w 2845523"/>
                <a:gd name="connsiteY5" fmla="*/ 703819 h 1477185"/>
                <a:gd name="connsiteX6" fmla="*/ 2739408 w 2845523"/>
                <a:gd name="connsiteY6" fmla="*/ 778655 h 1477185"/>
                <a:gd name="connsiteX7" fmla="*/ 2761699 w 2845523"/>
                <a:gd name="connsiteY7" fmla="*/ 854896 h 1477185"/>
                <a:gd name="connsiteX8" fmla="*/ 2788884 w 2845523"/>
                <a:gd name="connsiteY8" fmla="*/ 931581 h 1477185"/>
                <a:gd name="connsiteX9" fmla="*/ 2817723 w 2845523"/>
                <a:gd name="connsiteY9" fmla="*/ 1016556 h 1477185"/>
                <a:gd name="connsiteX10" fmla="*/ 2838628 w 2845523"/>
                <a:gd name="connsiteY10" fmla="*/ 1100998 h 1477185"/>
                <a:gd name="connsiteX11" fmla="*/ 2845267 w 2845523"/>
                <a:gd name="connsiteY11" fmla="*/ 1185012 h 1477185"/>
                <a:gd name="connsiteX12" fmla="*/ 2831312 w 2845523"/>
                <a:gd name="connsiteY12" fmla="*/ 1268706 h 1477185"/>
                <a:gd name="connsiteX13" fmla="*/ 2800283 w 2845523"/>
                <a:gd name="connsiteY13" fmla="*/ 1337727 h 1477185"/>
                <a:gd name="connsiteX14" fmla="*/ 2754136 w 2845523"/>
                <a:gd name="connsiteY14" fmla="*/ 1399565 h 1477185"/>
                <a:gd name="connsiteX15" fmla="*/ 2696790 w 2845523"/>
                <a:gd name="connsiteY15" fmla="*/ 1447189 h 1477185"/>
                <a:gd name="connsiteX16" fmla="*/ 2632163 w 2845523"/>
                <a:gd name="connsiteY16" fmla="*/ 1473567 h 1477185"/>
                <a:gd name="connsiteX17" fmla="*/ 2578055 w 2845523"/>
                <a:gd name="connsiteY17" fmla="*/ 1476174 h 1477185"/>
                <a:gd name="connsiteX18" fmla="*/ 2522495 w 2845523"/>
                <a:gd name="connsiteY18" fmla="*/ 1466187 h 1477185"/>
                <a:gd name="connsiteX19" fmla="*/ 2466152 w 2845523"/>
                <a:gd name="connsiteY19" fmla="*/ 1448833 h 1477185"/>
                <a:gd name="connsiteX20" fmla="*/ 2409694 w 2845523"/>
                <a:gd name="connsiteY20" fmla="*/ 1429339 h 1477185"/>
                <a:gd name="connsiteX21" fmla="*/ 2321735 w 2845523"/>
                <a:gd name="connsiteY21" fmla="*/ 1403133 h 1477185"/>
                <a:gd name="connsiteX22" fmla="*/ 2234807 w 2845523"/>
                <a:gd name="connsiteY22" fmla="*/ 1382102 h 1477185"/>
                <a:gd name="connsiteX23" fmla="*/ 2148568 w 2845523"/>
                <a:gd name="connsiteY23" fmla="*/ 1363774 h 1477185"/>
                <a:gd name="connsiteX24" fmla="*/ 2062677 w 2845523"/>
                <a:gd name="connsiteY24" fmla="*/ 1345675 h 1477185"/>
                <a:gd name="connsiteX25" fmla="*/ 1780284 w 2845523"/>
                <a:gd name="connsiteY25" fmla="*/ 1274030 h 1477185"/>
                <a:gd name="connsiteX26" fmla="*/ 1497139 w 2845523"/>
                <a:gd name="connsiteY26" fmla="*/ 1192231 h 1477185"/>
                <a:gd name="connsiteX27" fmla="*/ 1212416 w 2845523"/>
                <a:gd name="connsiteY27" fmla="*/ 1114400 h 1477185"/>
                <a:gd name="connsiteX28" fmla="*/ 925289 w 2845523"/>
                <a:gd name="connsiteY28" fmla="*/ 1054660 h 1477185"/>
                <a:gd name="connsiteX29" fmla="*/ 828265 w 2845523"/>
                <a:gd name="connsiteY29" fmla="*/ 1040391 h 1477185"/>
                <a:gd name="connsiteX30" fmla="*/ 731191 w 2845523"/>
                <a:gd name="connsiteY30" fmla="*/ 1025879 h 1477185"/>
                <a:gd name="connsiteX31" fmla="*/ 634381 w 2845523"/>
                <a:gd name="connsiteY31" fmla="*/ 1007251 h 1477185"/>
                <a:gd name="connsiteX32" fmla="*/ 538146 w 2845523"/>
                <a:gd name="connsiteY32" fmla="*/ 980634 h 1477185"/>
                <a:gd name="connsiteX33" fmla="*/ 385571 w 2845523"/>
                <a:gd name="connsiteY33" fmla="*/ 913951 h 1477185"/>
                <a:gd name="connsiteX34" fmla="*/ 246018 w 2845523"/>
                <a:gd name="connsiteY34" fmla="*/ 820272 h 1477185"/>
                <a:gd name="connsiteX35" fmla="*/ 130164 w 2845523"/>
                <a:gd name="connsiteY35" fmla="*/ 703836 h 1477185"/>
                <a:gd name="connsiteX36" fmla="*/ 48688 w 2845523"/>
                <a:gd name="connsiteY36" fmla="*/ 568886 h 1477185"/>
                <a:gd name="connsiteX37" fmla="*/ 10989 w 2845523"/>
                <a:gd name="connsiteY37" fmla="*/ 436565 h 1477185"/>
                <a:gd name="connsiteX38" fmla="*/ 75 w 2845523"/>
                <a:gd name="connsiteY38" fmla="*/ 295758 h 1477185"/>
                <a:gd name="connsiteX39" fmla="*/ 7020 w 2845523"/>
                <a:gd name="connsiteY39" fmla="*/ 149294 h 1477185"/>
                <a:gd name="connsiteX40" fmla="*/ 22893 w 2845523"/>
                <a:gd name="connsiteY40" fmla="*/ 0 h 1477185"/>
                <a:gd name="connsiteX0" fmla="*/ 2804845 w 2845523"/>
                <a:gd name="connsiteY0" fmla="*/ 486051 h 1477185"/>
                <a:gd name="connsiteX1" fmla="*/ 2783093 w 2845523"/>
                <a:gd name="connsiteY1" fmla="*/ 521793 h 1477185"/>
                <a:gd name="connsiteX2" fmla="*/ 2762984 w 2845523"/>
                <a:gd name="connsiteY2" fmla="*/ 557767 h 1477185"/>
                <a:gd name="connsiteX3" fmla="*/ 2746163 w 2845523"/>
                <a:gd name="connsiteY3" fmla="*/ 594208 h 1477185"/>
                <a:gd name="connsiteX4" fmla="*/ 2734273 w 2845523"/>
                <a:gd name="connsiteY4" fmla="*/ 631347 h 1477185"/>
                <a:gd name="connsiteX5" fmla="*/ 2728203 w 2845523"/>
                <a:gd name="connsiteY5" fmla="*/ 703819 h 1477185"/>
                <a:gd name="connsiteX6" fmla="*/ 2739408 w 2845523"/>
                <a:gd name="connsiteY6" fmla="*/ 778655 h 1477185"/>
                <a:gd name="connsiteX7" fmla="*/ 2761699 w 2845523"/>
                <a:gd name="connsiteY7" fmla="*/ 854896 h 1477185"/>
                <a:gd name="connsiteX8" fmla="*/ 2788884 w 2845523"/>
                <a:gd name="connsiteY8" fmla="*/ 931581 h 1477185"/>
                <a:gd name="connsiteX9" fmla="*/ 2817723 w 2845523"/>
                <a:gd name="connsiteY9" fmla="*/ 1016556 h 1477185"/>
                <a:gd name="connsiteX10" fmla="*/ 2838628 w 2845523"/>
                <a:gd name="connsiteY10" fmla="*/ 1100998 h 1477185"/>
                <a:gd name="connsiteX11" fmla="*/ 2845267 w 2845523"/>
                <a:gd name="connsiteY11" fmla="*/ 1185012 h 1477185"/>
                <a:gd name="connsiteX12" fmla="*/ 2831312 w 2845523"/>
                <a:gd name="connsiteY12" fmla="*/ 1268706 h 1477185"/>
                <a:gd name="connsiteX13" fmla="*/ 2800283 w 2845523"/>
                <a:gd name="connsiteY13" fmla="*/ 1337727 h 1477185"/>
                <a:gd name="connsiteX14" fmla="*/ 2754136 w 2845523"/>
                <a:gd name="connsiteY14" fmla="*/ 1399565 h 1477185"/>
                <a:gd name="connsiteX15" fmla="*/ 2696790 w 2845523"/>
                <a:gd name="connsiteY15" fmla="*/ 1447189 h 1477185"/>
                <a:gd name="connsiteX16" fmla="*/ 2632163 w 2845523"/>
                <a:gd name="connsiteY16" fmla="*/ 1473567 h 1477185"/>
                <a:gd name="connsiteX17" fmla="*/ 2578055 w 2845523"/>
                <a:gd name="connsiteY17" fmla="*/ 1476174 h 1477185"/>
                <a:gd name="connsiteX18" fmla="*/ 2522495 w 2845523"/>
                <a:gd name="connsiteY18" fmla="*/ 1466187 h 1477185"/>
                <a:gd name="connsiteX19" fmla="*/ 2466152 w 2845523"/>
                <a:gd name="connsiteY19" fmla="*/ 1448833 h 1477185"/>
                <a:gd name="connsiteX20" fmla="*/ 2409694 w 2845523"/>
                <a:gd name="connsiteY20" fmla="*/ 1429339 h 1477185"/>
                <a:gd name="connsiteX21" fmla="*/ 2321735 w 2845523"/>
                <a:gd name="connsiteY21" fmla="*/ 1403133 h 1477185"/>
                <a:gd name="connsiteX22" fmla="*/ 2234807 w 2845523"/>
                <a:gd name="connsiteY22" fmla="*/ 1382102 h 1477185"/>
                <a:gd name="connsiteX23" fmla="*/ 2148568 w 2845523"/>
                <a:gd name="connsiteY23" fmla="*/ 1363774 h 1477185"/>
                <a:gd name="connsiteX24" fmla="*/ 2062677 w 2845523"/>
                <a:gd name="connsiteY24" fmla="*/ 1345675 h 1477185"/>
                <a:gd name="connsiteX25" fmla="*/ 1780284 w 2845523"/>
                <a:gd name="connsiteY25" fmla="*/ 1274030 h 1477185"/>
                <a:gd name="connsiteX26" fmla="*/ 1497139 w 2845523"/>
                <a:gd name="connsiteY26" fmla="*/ 1192231 h 1477185"/>
                <a:gd name="connsiteX27" fmla="*/ 1212416 w 2845523"/>
                <a:gd name="connsiteY27" fmla="*/ 1114400 h 1477185"/>
                <a:gd name="connsiteX28" fmla="*/ 925289 w 2845523"/>
                <a:gd name="connsiteY28" fmla="*/ 1054660 h 1477185"/>
                <a:gd name="connsiteX29" fmla="*/ 828265 w 2845523"/>
                <a:gd name="connsiteY29" fmla="*/ 1040391 h 1477185"/>
                <a:gd name="connsiteX30" fmla="*/ 731191 w 2845523"/>
                <a:gd name="connsiteY30" fmla="*/ 1025879 h 1477185"/>
                <a:gd name="connsiteX31" fmla="*/ 634381 w 2845523"/>
                <a:gd name="connsiteY31" fmla="*/ 1007251 h 1477185"/>
                <a:gd name="connsiteX32" fmla="*/ 538146 w 2845523"/>
                <a:gd name="connsiteY32" fmla="*/ 980634 h 1477185"/>
                <a:gd name="connsiteX33" fmla="*/ 385571 w 2845523"/>
                <a:gd name="connsiteY33" fmla="*/ 913951 h 1477185"/>
                <a:gd name="connsiteX34" fmla="*/ 246018 w 2845523"/>
                <a:gd name="connsiteY34" fmla="*/ 820272 h 1477185"/>
                <a:gd name="connsiteX35" fmla="*/ 130164 w 2845523"/>
                <a:gd name="connsiteY35" fmla="*/ 703836 h 1477185"/>
                <a:gd name="connsiteX36" fmla="*/ 48688 w 2845523"/>
                <a:gd name="connsiteY36" fmla="*/ 568886 h 1477185"/>
                <a:gd name="connsiteX37" fmla="*/ 10989 w 2845523"/>
                <a:gd name="connsiteY37" fmla="*/ 436565 h 1477185"/>
                <a:gd name="connsiteX38" fmla="*/ 75 w 2845523"/>
                <a:gd name="connsiteY38" fmla="*/ 295758 h 1477185"/>
                <a:gd name="connsiteX39" fmla="*/ 7020 w 2845523"/>
                <a:gd name="connsiteY39" fmla="*/ 149294 h 1477185"/>
                <a:gd name="connsiteX40" fmla="*/ 22893 w 2845523"/>
                <a:gd name="connsiteY40" fmla="*/ 0 h 1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45523" h="1477185">
                  <a:moveTo>
                    <a:pt x="2804845" y="486051"/>
                  </a:moveTo>
                  <a:lnTo>
                    <a:pt x="2783093" y="521793"/>
                  </a:lnTo>
                  <a:cubicBezTo>
                    <a:pt x="2776116" y="533746"/>
                    <a:pt x="2769139" y="545698"/>
                    <a:pt x="2762984" y="557767"/>
                  </a:cubicBezTo>
                  <a:cubicBezTo>
                    <a:pt x="2756829" y="569836"/>
                    <a:pt x="2750948" y="581945"/>
                    <a:pt x="2746163" y="594208"/>
                  </a:cubicBezTo>
                  <a:cubicBezTo>
                    <a:pt x="2741378" y="606471"/>
                    <a:pt x="2737266" y="613079"/>
                    <a:pt x="2734273" y="631347"/>
                  </a:cubicBezTo>
                  <a:cubicBezTo>
                    <a:pt x="2731280" y="649615"/>
                    <a:pt x="2727347" y="679268"/>
                    <a:pt x="2728203" y="703819"/>
                  </a:cubicBezTo>
                  <a:cubicBezTo>
                    <a:pt x="2729059" y="728370"/>
                    <a:pt x="2733825" y="753476"/>
                    <a:pt x="2739408" y="778655"/>
                  </a:cubicBezTo>
                  <a:cubicBezTo>
                    <a:pt x="2744991" y="803834"/>
                    <a:pt x="2753453" y="829408"/>
                    <a:pt x="2761699" y="854896"/>
                  </a:cubicBezTo>
                  <a:cubicBezTo>
                    <a:pt x="2769945" y="880384"/>
                    <a:pt x="2779547" y="904638"/>
                    <a:pt x="2788884" y="931581"/>
                  </a:cubicBezTo>
                  <a:cubicBezTo>
                    <a:pt x="2798221" y="958524"/>
                    <a:pt x="2809432" y="988320"/>
                    <a:pt x="2817723" y="1016556"/>
                  </a:cubicBezTo>
                  <a:cubicBezTo>
                    <a:pt x="2826014" y="1044792"/>
                    <a:pt x="2834037" y="1072922"/>
                    <a:pt x="2838628" y="1100998"/>
                  </a:cubicBezTo>
                  <a:cubicBezTo>
                    <a:pt x="2843219" y="1129074"/>
                    <a:pt x="2846486" y="1157061"/>
                    <a:pt x="2845267" y="1185012"/>
                  </a:cubicBezTo>
                  <a:cubicBezTo>
                    <a:pt x="2844048" y="1212963"/>
                    <a:pt x="2838809" y="1243254"/>
                    <a:pt x="2831312" y="1268706"/>
                  </a:cubicBezTo>
                  <a:cubicBezTo>
                    <a:pt x="2823815" y="1294159"/>
                    <a:pt x="2813146" y="1315917"/>
                    <a:pt x="2800283" y="1337727"/>
                  </a:cubicBezTo>
                  <a:cubicBezTo>
                    <a:pt x="2787420" y="1359537"/>
                    <a:pt x="2771385" y="1381321"/>
                    <a:pt x="2754136" y="1399565"/>
                  </a:cubicBezTo>
                  <a:cubicBezTo>
                    <a:pt x="2736887" y="1417809"/>
                    <a:pt x="2717119" y="1434855"/>
                    <a:pt x="2696790" y="1447189"/>
                  </a:cubicBezTo>
                  <a:cubicBezTo>
                    <a:pt x="2676461" y="1459523"/>
                    <a:pt x="2651952" y="1468736"/>
                    <a:pt x="2632163" y="1473567"/>
                  </a:cubicBezTo>
                  <a:cubicBezTo>
                    <a:pt x="2612374" y="1478398"/>
                    <a:pt x="2596333" y="1477404"/>
                    <a:pt x="2578055" y="1476174"/>
                  </a:cubicBezTo>
                  <a:cubicBezTo>
                    <a:pt x="2559777" y="1474944"/>
                    <a:pt x="2541145" y="1470744"/>
                    <a:pt x="2522495" y="1466187"/>
                  </a:cubicBezTo>
                  <a:cubicBezTo>
                    <a:pt x="2503845" y="1461630"/>
                    <a:pt x="2484952" y="1454974"/>
                    <a:pt x="2466152" y="1448833"/>
                  </a:cubicBezTo>
                  <a:cubicBezTo>
                    <a:pt x="2447352" y="1442692"/>
                    <a:pt x="2433764" y="1436956"/>
                    <a:pt x="2409694" y="1429339"/>
                  </a:cubicBezTo>
                  <a:cubicBezTo>
                    <a:pt x="2385625" y="1421722"/>
                    <a:pt x="2350883" y="1411006"/>
                    <a:pt x="2321735" y="1403133"/>
                  </a:cubicBezTo>
                  <a:cubicBezTo>
                    <a:pt x="2292587" y="1395260"/>
                    <a:pt x="2263668" y="1388662"/>
                    <a:pt x="2234807" y="1382102"/>
                  </a:cubicBezTo>
                  <a:cubicBezTo>
                    <a:pt x="2205946" y="1375542"/>
                    <a:pt x="2177256" y="1369845"/>
                    <a:pt x="2148568" y="1363774"/>
                  </a:cubicBezTo>
                  <a:cubicBezTo>
                    <a:pt x="2119880" y="1357703"/>
                    <a:pt x="2124058" y="1360632"/>
                    <a:pt x="2062677" y="1345675"/>
                  </a:cubicBezTo>
                  <a:cubicBezTo>
                    <a:pt x="2001296" y="1330718"/>
                    <a:pt x="1874540" y="1299604"/>
                    <a:pt x="1780284" y="1274030"/>
                  </a:cubicBezTo>
                  <a:cubicBezTo>
                    <a:pt x="1686028" y="1248456"/>
                    <a:pt x="1591784" y="1218836"/>
                    <a:pt x="1497139" y="1192231"/>
                  </a:cubicBezTo>
                  <a:cubicBezTo>
                    <a:pt x="1402494" y="1165626"/>
                    <a:pt x="1307724" y="1137328"/>
                    <a:pt x="1212416" y="1114400"/>
                  </a:cubicBezTo>
                  <a:cubicBezTo>
                    <a:pt x="1117108" y="1091472"/>
                    <a:pt x="989314" y="1066995"/>
                    <a:pt x="925289" y="1054660"/>
                  </a:cubicBezTo>
                  <a:cubicBezTo>
                    <a:pt x="861264" y="1042325"/>
                    <a:pt x="860615" y="1045188"/>
                    <a:pt x="828265" y="1040391"/>
                  </a:cubicBezTo>
                  <a:cubicBezTo>
                    <a:pt x="795915" y="1035594"/>
                    <a:pt x="763505" y="1031402"/>
                    <a:pt x="731191" y="1025879"/>
                  </a:cubicBezTo>
                  <a:cubicBezTo>
                    <a:pt x="698877" y="1020356"/>
                    <a:pt x="666555" y="1014792"/>
                    <a:pt x="634381" y="1007251"/>
                  </a:cubicBezTo>
                  <a:cubicBezTo>
                    <a:pt x="602207" y="999710"/>
                    <a:pt x="579614" y="996184"/>
                    <a:pt x="538146" y="980634"/>
                  </a:cubicBezTo>
                  <a:cubicBezTo>
                    <a:pt x="496678" y="965084"/>
                    <a:pt x="434259" y="940678"/>
                    <a:pt x="385571" y="913951"/>
                  </a:cubicBezTo>
                  <a:cubicBezTo>
                    <a:pt x="336883" y="887224"/>
                    <a:pt x="288586" y="855291"/>
                    <a:pt x="246018" y="820272"/>
                  </a:cubicBezTo>
                  <a:cubicBezTo>
                    <a:pt x="203450" y="785253"/>
                    <a:pt x="163052" y="745734"/>
                    <a:pt x="130164" y="703836"/>
                  </a:cubicBezTo>
                  <a:cubicBezTo>
                    <a:pt x="97276" y="661938"/>
                    <a:pt x="68551" y="613431"/>
                    <a:pt x="48688" y="568886"/>
                  </a:cubicBezTo>
                  <a:cubicBezTo>
                    <a:pt x="28826" y="524341"/>
                    <a:pt x="19091" y="482086"/>
                    <a:pt x="10989" y="436565"/>
                  </a:cubicBezTo>
                  <a:cubicBezTo>
                    <a:pt x="2887" y="391044"/>
                    <a:pt x="736" y="343636"/>
                    <a:pt x="75" y="295758"/>
                  </a:cubicBezTo>
                  <a:cubicBezTo>
                    <a:pt x="-586" y="247880"/>
                    <a:pt x="3217" y="198587"/>
                    <a:pt x="7020" y="149294"/>
                  </a:cubicBezTo>
                  <a:cubicBezTo>
                    <a:pt x="10823" y="100001"/>
                    <a:pt x="19586" y="31103"/>
                    <a:pt x="22893" y="0"/>
                  </a:cubicBez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cxnSp>
          <p:nvCxnSpPr>
            <p:cNvPr id="17" name="Ευθεία γραμμή σύνδεσης 16">
              <a:extLst>
                <a:ext uri="{FF2B5EF4-FFF2-40B4-BE49-F238E27FC236}">
                  <a16:creationId xmlns:a16="http://schemas.microsoft.com/office/drawing/2014/main" xmlns="" id="{CC6BC8F4-F66C-4268-AD40-89446FC14744}"/>
                </a:ext>
              </a:extLst>
            </p:cNvPr>
            <p:cNvCxnSpPr/>
            <p:nvPr/>
          </p:nvCxnSpPr>
          <p:spPr>
            <a:xfrm>
              <a:off x="5175871" y="4088528"/>
              <a:ext cx="71999" cy="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xmlns="" id="{59C4696D-4749-4D90-B07D-0467C864348C}"/>
                </a:ext>
              </a:extLst>
            </p:cNvPr>
            <p:cNvCxnSpPr/>
            <p:nvPr/>
          </p:nvCxnSpPr>
          <p:spPr>
            <a:xfrm>
              <a:off x="5211870" y="4052528"/>
              <a:ext cx="0" cy="7200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a:extLst>
                <a:ext uri="{FF2B5EF4-FFF2-40B4-BE49-F238E27FC236}">
                  <a16:creationId xmlns:a16="http://schemas.microsoft.com/office/drawing/2014/main" xmlns="" id="{B3694D8A-EDF4-421E-8D59-D96F8034B017}"/>
                </a:ext>
              </a:extLst>
            </p:cNvPr>
            <p:cNvCxnSpPr/>
            <p:nvPr/>
          </p:nvCxnSpPr>
          <p:spPr>
            <a:xfrm>
              <a:off x="5537324" y="3090455"/>
              <a:ext cx="72000" cy="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a:extLst>
                <a:ext uri="{FF2B5EF4-FFF2-40B4-BE49-F238E27FC236}">
                  <a16:creationId xmlns:a16="http://schemas.microsoft.com/office/drawing/2014/main" xmlns="" id="{B73EC8C8-677C-4AE2-82B6-9CC1A8F5C057}"/>
                </a:ext>
              </a:extLst>
            </p:cNvPr>
            <p:cNvCxnSpPr/>
            <p:nvPr/>
          </p:nvCxnSpPr>
          <p:spPr>
            <a:xfrm>
              <a:off x="5573324" y="3054455"/>
              <a:ext cx="0" cy="7200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a:extLst>
                <a:ext uri="{FF2B5EF4-FFF2-40B4-BE49-F238E27FC236}">
                  <a16:creationId xmlns:a16="http://schemas.microsoft.com/office/drawing/2014/main" xmlns="" id="{1076F028-4F2E-4989-B6D5-95D4C84942A7}"/>
                </a:ext>
              </a:extLst>
            </p:cNvPr>
            <p:cNvCxnSpPr/>
            <p:nvPr/>
          </p:nvCxnSpPr>
          <p:spPr>
            <a:xfrm>
              <a:off x="4149496" y="3208370"/>
              <a:ext cx="71999" cy="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a:extLst>
                <a:ext uri="{FF2B5EF4-FFF2-40B4-BE49-F238E27FC236}">
                  <a16:creationId xmlns:a16="http://schemas.microsoft.com/office/drawing/2014/main" xmlns="" id="{092D9AE7-8C7F-4BA6-B345-DF8475A0CD47}"/>
                </a:ext>
              </a:extLst>
            </p:cNvPr>
            <p:cNvCxnSpPr/>
            <p:nvPr/>
          </p:nvCxnSpPr>
          <p:spPr>
            <a:xfrm>
              <a:off x="4185495" y="3172370"/>
              <a:ext cx="0" cy="7200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23" name="Ορθογώνιο 22">
              <a:extLst>
                <a:ext uri="{FF2B5EF4-FFF2-40B4-BE49-F238E27FC236}">
                  <a16:creationId xmlns:a16="http://schemas.microsoft.com/office/drawing/2014/main" xmlns="" id="{A8AF79F0-D1D4-4A89-A5A8-708D0DF63D2E}"/>
                </a:ext>
              </a:extLst>
            </p:cNvPr>
            <p:cNvSpPr/>
            <p:nvPr/>
          </p:nvSpPr>
          <p:spPr>
            <a:xfrm>
              <a:off x="3035708" y="2633710"/>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Ορθογώνιο 23">
              <a:extLst>
                <a:ext uri="{FF2B5EF4-FFF2-40B4-BE49-F238E27FC236}">
                  <a16:creationId xmlns:a16="http://schemas.microsoft.com/office/drawing/2014/main" xmlns="" id="{219C7ECA-6A68-43B8-B561-35048BFF9753}"/>
                </a:ext>
              </a:extLst>
            </p:cNvPr>
            <p:cNvSpPr/>
            <p:nvPr/>
          </p:nvSpPr>
          <p:spPr>
            <a:xfrm>
              <a:off x="5699409" y="2751732"/>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Ορθογώνιο 24">
              <a:extLst>
                <a:ext uri="{FF2B5EF4-FFF2-40B4-BE49-F238E27FC236}">
                  <a16:creationId xmlns:a16="http://schemas.microsoft.com/office/drawing/2014/main" xmlns="" id="{6346D4BC-A4FA-4A92-8797-DE02D584BB9E}"/>
                </a:ext>
              </a:extLst>
            </p:cNvPr>
            <p:cNvSpPr/>
            <p:nvPr/>
          </p:nvSpPr>
          <p:spPr>
            <a:xfrm>
              <a:off x="3047194" y="999383"/>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Ορθογώνιο 25">
              <a:extLst>
                <a:ext uri="{FF2B5EF4-FFF2-40B4-BE49-F238E27FC236}">
                  <a16:creationId xmlns:a16="http://schemas.microsoft.com/office/drawing/2014/main" xmlns="" id="{566DEC8D-48AC-4A67-9849-954049FF701C}"/>
                </a:ext>
              </a:extLst>
            </p:cNvPr>
            <p:cNvSpPr/>
            <p:nvPr/>
          </p:nvSpPr>
          <p:spPr>
            <a:xfrm>
              <a:off x="3786293" y="2262251"/>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Ορθογώνιο 26">
              <a:extLst>
                <a:ext uri="{FF2B5EF4-FFF2-40B4-BE49-F238E27FC236}">
                  <a16:creationId xmlns:a16="http://schemas.microsoft.com/office/drawing/2014/main" xmlns="" id="{D1FB938D-ED82-4DB7-BFA4-249AAC76485B}"/>
                </a:ext>
              </a:extLst>
            </p:cNvPr>
            <p:cNvSpPr/>
            <p:nvPr/>
          </p:nvSpPr>
          <p:spPr>
            <a:xfrm>
              <a:off x="3824787" y="2476735"/>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Ορθογώνιο 27">
              <a:extLst>
                <a:ext uri="{FF2B5EF4-FFF2-40B4-BE49-F238E27FC236}">
                  <a16:creationId xmlns:a16="http://schemas.microsoft.com/office/drawing/2014/main" xmlns="" id="{5775C6E4-AE34-4551-9F05-7208D9944673}"/>
                </a:ext>
              </a:extLst>
            </p:cNvPr>
            <p:cNvSpPr/>
            <p:nvPr/>
          </p:nvSpPr>
          <p:spPr>
            <a:xfrm>
              <a:off x="4783241" y="1620000"/>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Ορθογώνιο 28">
              <a:extLst>
                <a:ext uri="{FF2B5EF4-FFF2-40B4-BE49-F238E27FC236}">
                  <a16:creationId xmlns:a16="http://schemas.microsoft.com/office/drawing/2014/main" xmlns="" id="{39B9C4CC-08BD-4555-8234-BD666024A349}"/>
                </a:ext>
              </a:extLst>
            </p:cNvPr>
            <p:cNvSpPr/>
            <p:nvPr/>
          </p:nvSpPr>
          <p:spPr>
            <a:xfrm>
              <a:off x="5390785" y="555212"/>
              <a:ext cx="71999"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Ορθογώνιο 29">
              <a:extLst>
                <a:ext uri="{FF2B5EF4-FFF2-40B4-BE49-F238E27FC236}">
                  <a16:creationId xmlns:a16="http://schemas.microsoft.com/office/drawing/2014/main" xmlns="" id="{6BBFC913-D3A5-463B-9F81-35561266FB12}"/>
                </a:ext>
              </a:extLst>
            </p:cNvPr>
            <p:cNvSpPr/>
            <p:nvPr/>
          </p:nvSpPr>
          <p:spPr>
            <a:xfrm>
              <a:off x="5393465" y="3359670"/>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Ορθογώνιο 30">
              <a:extLst>
                <a:ext uri="{FF2B5EF4-FFF2-40B4-BE49-F238E27FC236}">
                  <a16:creationId xmlns:a16="http://schemas.microsoft.com/office/drawing/2014/main" xmlns="" id="{E30EBCDC-0D00-4429-9808-FAB328705A54}"/>
                </a:ext>
              </a:extLst>
            </p:cNvPr>
            <p:cNvSpPr/>
            <p:nvPr/>
          </p:nvSpPr>
          <p:spPr>
            <a:xfrm>
              <a:off x="2190018" y="2458047"/>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Ορθογώνιο 31">
              <a:extLst>
                <a:ext uri="{FF2B5EF4-FFF2-40B4-BE49-F238E27FC236}">
                  <a16:creationId xmlns:a16="http://schemas.microsoft.com/office/drawing/2014/main" xmlns="" id="{5D79E3C4-4FA4-43E0-82B4-2BAAAD749695}"/>
                </a:ext>
              </a:extLst>
            </p:cNvPr>
            <p:cNvSpPr/>
            <p:nvPr/>
          </p:nvSpPr>
          <p:spPr>
            <a:xfrm>
              <a:off x="2570290" y="1882678"/>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Ορθογώνιο 32">
              <a:extLst>
                <a:ext uri="{FF2B5EF4-FFF2-40B4-BE49-F238E27FC236}">
                  <a16:creationId xmlns:a16="http://schemas.microsoft.com/office/drawing/2014/main" xmlns="" id="{17FBB52B-A4CD-4D10-A231-8629935AA47F}"/>
                </a:ext>
              </a:extLst>
            </p:cNvPr>
            <p:cNvSpPr/>
            <p:nvPr/>
          </p:nvSpPr>
          <p:spPr>
            <a:xfrm>
              <a:off x="2124000" y="1620000"/>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Ελεύθερη σχεδίαση: Σχήμα 33">
              <a:extLst>
                <a:ext uri="{FF2B5EF4-FFF2-40B4-BE49-F238E27FC236}">
                  <a16:creationId xmlns:a16="http://schemas.microsoft.com/office/drawing/2014/main" xmlns="" id="{D405DED5-052E-49DA-92A6-76CEDCBA0226}"/>
                </a:ext>
              </a:extLst>
            </p:cNvPr>
            <p:cNvSpPr/>
            <p:nvPr/>
          </p:nvSpPr>
          <p:spPr>
            <a:xfrm>
              <a:off x="4522403" y="714888"/>
              <a:ext cx="296837" cy="941111"/>
            </a:xfrm>
            <a:custGeom>
              <a:avLst/>
              <a:gdLst>
                <a:gd name="connsiteX0" fmla="*/ 185977 w 296730"/>
                <a:gd name="connsiteY0" fmla="*/ 0 h 941111"/>
                <a:gd name="connsiteX1" fmla="*/ 118490 w 296730"/>
                <a:gd name="connsiteY1" fmla="*/ 106016 h 941111"/>
                <a:gd name="connsiteX2" fmla="*/ 59400 w 296730"/>
                <a:gd name="connsiteY2" fmla="*/ 211610 h 941111"/>
                <a:gd name="connsiteX3" fmla="*/ 17104 w 296730"/>
                <a:gd name="connsiteY3" fmla="*/ 316360 h 941111"/>
                <a:gd name="connsiteX4" fmla="*/ 0 w 296730"/>
                <a:gd name="connsiteY4" fmla="*/ 419842 h 941111"/>
                <a:gd name="connsiteX5" fmla="*/ 24035 w 296730"/>
                <a:gd name="connsiteY5" fmla="*/ 552681 h 941111"/>
                <a:gd name="connsiteX6" fmla="*/ 91054 w 296730"/>
                <a:gd name="connsiteY6" fmla="*/ 683359 h 941111"/>
                <a:gd name="connsiteX7" fmla="*/ 186728 w 296730"/>
                <a:gd name="connsiteY7" fmla="*/ 812595 h 941111"/>
                <a:gd name="connsiteX8" fmla="*/ 296730 w 296730"/>
                <a:gd name="connsiteY8" fmla="*/ 941111 h 941111"/>
                <a:gd name="connsiteX0" fmla="*/ 186084 w 296837"/>
                <a:gd name="connsiteY0" fmla="*/ 0 h 941111"/>
                <a:gd name="connsiteX1" fmla="*/ 118597 w 296837"/>
                <a:gd name="connsiteY1" fmla="*/ 106016 h 941111"/>
                <a:gd name="connsiteX2" fmla="*/ 59507 w 296837"/>
                <a:gd name="connsiteY2" fmla="*/ 211610 h 941111"/>
                <a:gd name="connsiteX3" fmla="*/ 17211 w 296837"/>
                <a:gd name="connsiteY3" fmla="*/ 316360 h 941111"/>
                <a:gd name="connsiteX4" fmla="*/ 107 w 296837"/>
                <a:gd name="connsiteY4" fmla="*/ 419842 h 941111"/>
                <a:gd name="connsiteX5" fmla="*/ 24142 w 296837"/>
                <a:gd name="connsiteY5" fmla="*/ 552681 h 941111"/>
                <a:gd name="connsiteX6" fmla="*/ 91161 w 296837"/>
                <a:gd name="connsiteY6" fmla="*/ 683359 h 941111"/>
                <a:gd name="connsiteX7" fmla="*/ 186835 w 296837"/>
                <a:gd name="connsiteY7" fmla="*/ 812595 h 941111"/>
                <a:gd name="connsiteX8" fmla="*/ 296837 w 296837"/>
                <a:gd name="connsiteY8" fmla="*/ 941111 h 941111"/>
                <a:gd name="connsiteX0" fmla="*/ 186084 w 296837"/>
                <a:gd name="connsiteY0" fmla="*/ 0 h 941111"/>
                <a:gd name="connsiteX1" fmla="*/ 118597 w 296837"/>
                <a:gd name="connsiteY1" fmla="*/ 106016 h 941111"/>
                <a:gd name="connsiteX2" fmla="*/ 59507 w 296837"/>
                <a:gd name="connsiteY2" fmla="*/ 211610 h 941111"/>
                <a:gd name="connsiteX3" fmla="*/ 17211 w 296837"/>
                <a:gd name="connsiteY3" fmla="*/ 316360 h 941111"/>
                <a:gd name="connsiteX4" fmla="*/ 107 w 296837"/>
                <a:gd name="connsiteY4" fmla="*/ 419842 h 941111"/>
                <a:gd name="connsiteX5" fmla="*/ 24142 w 296837"/>
                <a:gd name="connsiteY5" fmla="*/ 552681 h 941111"/>
                <a:gd name="connsiteX6" fmla="*/ 91161 w 296837"/>
                <a:gd name="connsiteY6" fmla="*/ 683359 h 941111"/>
                <a:gd name="connsiteX7" fmla="*/ 186835 w 296837"/>
                <a:gd name="connsiteY7" fmla="*/ 812595 h 941111"/>
                <a:gd name="connsiteX8" fmla="*/ 296837 w 296837"/>
                <a:gd name="connsiteY8" fmla="*/ 941111 h 941111"/>
                <a:gd name="connsiteX0" fmla="*/ 186084 w 296837"/>
                <a:gd name="connsiteY0" fmla="*/ 0 h 941111"/>
                <a:gd name="connsiteX1" fmla="*/ 118597 w 296837"/>
                <a:gd name="connsiteY1" fmla="*/ 106016 h 941111"/>
                <a:gd name="connsiteX2" fmla="*/ 59507 w 296837"/>
                <a:gd name="connsiteY2" fmla="*/ 211610 h 941111"/>
                <a:gd name="connsiteX3" fmla="*/ 17211 w 296837"/>
                <a:gd name="connsiteY3" fmla="*/ 316360 h 941111"/>
                <a:gd name="connsiteX4" fmla="*/ 107 w 296837"/>
                <a:gd name="connsiteY4" fmla="*/ 419842 h 941111"/>
                <a:gd name="connsiteX5" fmla="*/ 24142 w 296837"/>
                <a:gd name="connsiteY5" fmla="*/ 552681 h 941111"/>
                <a:gd name="connsiteX6" fmla="*/ 91161 w 296837"/>
                <a:gd name="connsiteY6" fmla="*/ 683359 h 941111"/>
                <a:gd name="connsiteX7" fmla="*/ 186835 w 296837"/>
                <a:gd name="connsiteY7" fmla="*/ 812595 h 941111"/>
                <a:gd name="connsiteX8" fmla="*/ 296837 w 296837"/>
                <a:gd name="connsiteY8" fmla="*/ 941111 h 941111"/>
                <a:gd name="connsiteX0" fmla="*/ 186084 w 296837"/>
                <a:gd name="connsiteY0" fmla="*/ 0 h 941111"/>
                <a:gd name="connsiteX1" fmla="*/ 118597 w 296837"/>
                <a:gd name="connsiteY1" fmla="*/ 106016 h 941111"/>
                <a:gd name="connsiteX2" fmla="*/ 59507 w 296837"/>
                <a:gd name="connsiteY2" fmla="*/ 211610 h 941111"/>
                <a:gd name="connsiteX3" fmla="*/ 17211 w 296837"/>
                <a:gd name="connsiteY3" fmla="*/ 316360 h 941111"/>
                <a:gd name="connsiteX4" fmla="*/ 107 w 296837"/>
                <a:gd name="connsiteY4" fmla="*/ 419842 h 941111"/>
                <a:gd name="connsiteX5" fmla="*/ 24142 w 296837"/>
                <a:gd name="connsiteY5" fmla="*/ 552681 h 941111"/>
                <a:gd name="connsiteX6" fmla="*/ 91161 w 296837"/>
                <a:gd name="connsiteY6" fmla="*/ 683359 h 941111"/>
                <a:gd name="connsiteX7" fmla="*/ 186835 w 296837"/>
                <a:gd name="connsiteY7" fmla="*/ 812595 h 941111"/>
                <a:gd name="connsiteX8" fmla="*/ 296837 w 296837"/>
                <a:gd name="connsiteY8" fmla="*/ 941111 h 941111"/>
                <a:gd name="connsiteX0" fmla="*/ 186084 w 296837"/>
                <a:gd name="connsiteY0" fmla="*/ 0 h 941111"/>
                <a:gd name="connsiteX1" fmla="*/ 118597 w 296837"/>
                <a:gd name="connsiteY1" fmla="*/ 106016 h 941111"/>
                <a:gd name="connsiteX2" fmla="*/ 59507 w 296837"/>
                <a:gd name="connsiteY2" fmla="*/ 211610 h 941111"/>
                <a:gd name="connsiteX3" fmla="*/ 17211 w 296837"/>
                <a:gd name="connsiteY3" fmla="*/ 316360 h 941111"/>
                <a:gd name="connsiteX4" fmla="*/ 107 w 296837"/>
                <a:gd name="connsiteY4" fmla="*/ 419842 h 941111"/>
                <a:gd name="connsiteX5" fmla="*/ 24142 w 296837"/>
                <a:gd name="connsiteY5" fmla="*/ 552681 h 941111"/>
                <a:gd name="connsiteX6" fmla="*/ 91161 w 296837"/>
                <a:gd name="connsiteY6" fmla="*/ 683359 h 941111"/>
                <a:gd name="connsiteX7" fmla="*/ 186835 w 296837"/>
                <a:gd name="connsiteY7" fmla="*/ 812595 h 941111"/>
                <a:gd name="connsiteX8" fmla="*/ 296837 w 296837"/>
                <a:gd name="connsiteY8" fmla="*/ 941111 h 941111"/>
                <a:gd name="connsiteX0" fmla="*/ 186084 w 296837"/>
                <a:gd name="connsiteY0" fmla="*/ 0 h 941111"/>
                <a:gd name="connsiteX1" fmla="*/ 118597 w 296837"/>
                <a:gd name="connsiteY1" fmla="*/ 106016 h 941111"/>
                <a:gd name="connsiteX2" fmla="*/ 59507 w 296837"/>
                <a:gd name="connsiteY2" fmla="*/ 211610 h 941111"/>
                <a:gd name="connsiteX3" fmla="*/ 17211 w 296837"/>
                <a:gd name="connsiteY3" fmla="*/ 316360 h 941111"/>
                <a:gd name="connsiteX4" fmla="*/ 107 w 296837"/>
                <a:gd name="connsiteY4" fmla="*/ 419842 h 941111"/>
                <a:gd name="connsiteX5" fmla="*/ 24142 w 296837"/>
                <a:gd name="connsiteY5" fmla="*/ 552681 h 941111"/>
                <a:gd name="connsiteX6" fmla="*/ 91161 w 296837"/>
                <a:gd name="connsiteY6" fmla="*/ 683359 h 941111"/>
                <a:gd name="connsiteX7" fmla="*/ 186835 w 296837"/>
                <a:gd name="connsiteY7" fmla="*/ 812595 h 941111"/>
                <a:gd name="connsiteX8" fmla="*/ 296837 w 296837"/>
                <a:gd name="connsiteY8" fmla="*/ 941111 h 94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837" h="941111">
                  <a:moveTo>
                    <a:pt x="186084" y="0"/>
                  </a:moveTo>
                  <a:lnTo>
                    <a:pt x="118597" y="106016"/>
                  </a:lnTo>
                  <a:cubicBezTo>
                    <a:pt x="97501" y="141284"/>
                    <a:pt x="76405" y="176553"/>
                    <a:pt x="59507" y="211610"/>
                  </a:cubicBezTo>
                  <a:cubicBezTo>
                    <a:pt x="42609" y="246667"/>
                    <a:pt x="27111" y="281655"/>
                    <a:pt x="17211" y="316360"/>
                  </a:cubicBezTo>
                  <a:cubicBezTo>
                    <a:pt x="7311" y="351065"/>
                    <a:pt x="-1048" y="380455"/>
                    <a:pt x="107" y="419842"/>
                  </a:cubicBezTo>
                  <a:cubicBezTo>
                    <a:pt x="1262" y="459229"/>
                    <a:pt x="8966" y="508762"/>
                    <a:pt x="24142" y="552681"/>
                  </a:cubicBezTo>
                  <a:cubicBezTo>
                    <a:pt x="39318" y="596600"/>
                    <a:pt x="64046" y="640040"/>
                    <a:pt x="91161" y="683359"/>
                  </a:cubicBezTo>
                  <a:cubicBezTo>
                    <a:pt x="118276" y="726678"/>
                    <a:pt x="152556" y="769636"/>
                    <a:pt x="186835" y="812595"/>
                  </a:cubicBezTo>
                  <a:cubicBezTo>
                    <a:pt x="221114" y="855554"/>
                    <a:pt x="273920" y="914337"/>
                    <a:pt x="296837" y="941111"/>
                  </a:cubicBez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5" name="Οβάλ 34">
              <a:extLst>
                <a:ext uri="{FF2B5EF4-FFF2-40B4-BE49-F238E27FC236}">
                  <a16:creationId xmlns:a16="http://schemas.microsoft.com/office/drawing/2014/main" xmlns="" id="{2D4D7F1C-7A5B-4083-8F63-4FEE4FA33F7E}"/>
                </a:ext>
              </a:extLst>
            </p:cNvPr>
            <p:cNvSpPr/>
            <p:nvPr/>
          </p:nvSpPr>
          <p:spPr>
            <a:xfrm>
              <a:off x="2034000" y="1656000"/>
              <a:ext cx="252000" cy="252000"/>
            </a:xfrm>
            <a:prstGeom prst="ellipse">
              <a:avLst/>
            </a:pr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Ελεύθερη σχεδίαση: Σχήμα 35">
              <a:extLst>
                <a:ext uri="{FF2B5EF4-FFF2-40B4-BE49-F238E27FC236}">
                  <a16:creationId xmlns:a16="http://schemas.microsoft.com/office/drawing/2014/main" xmlns="" id="{E99E8F71-04A4-45B2-94AC-E1D7465C499C}"/>
                </a:ext>
              </a:extLst>
            </p:cNvPr>
            <p:cNvSpPr/>
            <p:nvPr/>
          </p:nvSpPr>
          <p:spPr>
            <a:xfrm>
              <a:off x="2496651" y="1923459"/>
              <a:ext cx="150863" cy="986161"/>
            </a:xfrm>
            <a:custGeom>
              <a:avLst/>
              <a:gdLst/>
              <a:ahLst/>
              <a:cxnLst/>
              <a:rect l="0" t="0" r="0" b="0"/>
              <a:pathLst>
                <a:path w="150863" h="986161">
                  <a:moveTo>
                    <a:pt x="150862" y="986160"/>
                  </a:moveTo>
                  <a:lnTo>
                    <a:pt x="55963" y="465318"/>
                  </a:lnTo>
                  <a:lnTo>
                    <a:pt x="0" y="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7" name="Ελεύθερη σχεδίαση: Σχήμα 36">
              <a:extLst>
                <a:ext uri="{FF2B5EF4-FFF2-40B4-BE49-F238E27FC236}">
                  <a16:creationId xmlns:a16="http://schemas.microsoft.com/office/drawing/2014/main" xmlns="" id="{BCD99AA8-4B90-4799-8554-118699EA6BC5}"/>
                </a:ext>
              </a:extLst>
            </p:cNvPr>
            <p:cNvSpPr/>
            <p:nvPr/>
          </p:nvSpPr>
          <p:spPr>
            <a:xfrm>
              <a:off x="5625071" y="258689"/>
              <a:ext cx="997017" cy="2949592"/>
            </a:xfrm>
            <a:custGeom>
              <a:avLst/>
              <a:gdLst>
                <a:gd name="connsiteX0" fmla="*/ 92734 w 993853"/>
                <a:gd name="connsiteY0" fmla="*/ 0 h 2949592"/>
                <a:gd name="connsiteX1" fmla="*/ 84283 w 993853"/>
                <a:gd name="connsiteY1" fmla="*/ 57942 h 2949592"/>
                <a:gd name="connsiteX2" fmla="*/ 74869 w 993853"/>
                <a:gd name="connsiteY2" fmla="*/ 116106 h 2949592"/>
                <a:gd name="connsiteX3" fmla="*/ 63529 w 993853"/>
                <a:gd name="connsiteY3" fmla="*/ 174712 h 2949592"/>
                <a:gd name="connsiteX4" fmla="*/ 49301 w 993853"/>
                <a:gd name="connsiteY4" fmla="*/ 233981 h 2949592"/>
                <a:gd name="connsiteX5" fmla="*/ 30369 w 993853"/>
                <a:gd name="connsiteY5" fmla="*/ 299674 h 2949592"/>
                <a:gd name="connsiteX6" fmla="*/ 12231 w 993853"/>
                <a:gd name="connsiteY6" fmla="*/ 365117 h 2949592"/>
                <a:gd name="connsiteX7" fmla="*/ 302 w 993853"/>
                <a:gd name="connsiteY7" fmla="*/ 428999 h 2949592"/>
                <a:gd name="connsiteX8" fmla="*/ 0 w 993853"/>
                <a:gd name="connsiteY8" fmla="*/ 490009 h 2949592"/>
                <a:gd name="connsiteX9" fmla="*/ 34605 w 993853"/>
                <a:gd name="connsiteY9" fmla="*/ 584934 h 2949592"/>
                <a:gd name="connsiteX10" fmla="*/ 103862 w 993853"/>
                <a:gd name="connsiteY10" fmla="*/ 670704 h 2949592"/>
                <a:gd name="connsiteX11" fmla="*/ 193227 w 993853"/>
                <a:gd name="connsiteY11" fmla="*/ 750243 h 2949592"/>
                <a:gd name="connsiteX12" fmla="*/ 288152 w 993853"/>
                <a:gd name="connsiteY12" fmla="*/ 826472 h 2949592"/>
                <a:gd name="connsiteX13" fmla="*/ 427436 w 993853"/>
                <a:gd name="connsiteY13" fmla="*/ 948195 h 2949592"/>
                <a:gd name="connsiteX14" fmla="*/ 551449 w 993853"/>
                <a:gd name="connsiteY14" fmla="*/ 1071977 h 2949592"/>
                <a:gd name="connsiteX15" fmla="*/ 668239 w 993853"/>
                <a:gd name="connsiteY15" fmla="*/ 1200884 h 2949592"/>
                <a:gd name="connsiteX16" fmla="*/ 785855 w 993853"/>
                <a:gd name="connsiteY16" fmla="*/ 1337981 h 2949592"/>
                <a:gd name="connsiteX17" fmla="*/ 859709 w 993853"/>
                <a:gd name="connsiteY17" fmla="*/ 1427288 h 2949592"/>
                <a:gd name="connsiteX18" fmla="*/ 926154 w 993853"/>
                <a:gd name="connsiteY18" fmla="*/ 1521039 h 2949592"/>
                <a:gd name="connsiteX19" fmla="*/ 974450 w 993853"/>
                <a:gd name="connsiteY19" fmla="*/ 1619452 h 2949592"/>
                <a:gd name="connsiteX20" fmla="*/ 993853 w 993853"/>
                <a:gd name="connsiteY20" fmla="*/ 1722746 h 2949592"/>
                <a:gd name="connsiteX21" fmla="*/ 982401 w 993853"/>
                <a:gd name="connsiteY21" fmla="*/ 1809425 h 2949592"/>
                <a:gd name="connsiteX22" fmla="*/ 947829 w 993853"/>
                <a:gd name="connsiteY22" fmla="*/ 1893837 h 2949592"/>
                <a:gd name="connsiteX23" fmla="*/ 893157 w 993853"/>
                <a:gd name="connsiteY23" fmla="*/ 1970351 h 2949592"/>
                <a:gd name="connsiteX24" fmla="*/ 821410 w 993853"/>
                <a:gd name="connsiteY24" fmla="*/ 2033335 h 2949592"/>
                <a:gd name="connsiteX25" fmla="*/ 741607 w 993853"/>
                <a:gd name="connsiteY25" fmla="*/ 2078060 h 2949592"/>
                <a:gd name="connsiteX26" fmla="*/ 660126 w 993853"/>
                <a:gd name="connsiteY26" fmla="*/ 2116000 h 2949592"/>
                <a:gd name="connsiteX27" fmla="*/ 587968 w 993853"/>
                <a:gd name="connsiteY27" fmla="*/ 2157655 h 2949592"/>
                <a:gd name="connsiteX28" fmla="*/ 536131 w 993853"/>
                <a:gd name="connsiteY28" fmla="*/ 2213527 h 2949592"/>
                <a:gd name="connsiteX29" fmla="*/ 518215 w 993853"/>
                <a:gd name="connsiteY29" fmla="*/ 2258876 h 2949592"/>
                <a:gd name="connsiteX30" fmla="*/ 509923 w 993853"/>
                <a:gd name="connsiteY30" fmla="*/ 2310615 h 2949592"/>
                <a:gd name="connsiteX31" fmla="*/ 508891 w 993853"/>
                <a:gd name="connsiteY31" fmla="*/ 2365672 h 2949592"/>
                <a:gd name="connsiteX32" fmla="*/ 512753 w 993853"/>
                <a:gd name="connsiteY32" fmla="*/ 2420975 h 2949592"/>
                <a:gd name="connsiteX33" fmla="*/ 517966 w 993853"/>
                <a:gd name="connsiteY33" fmla="*/ 2461651 h 2949592"/>
                <a:gd name="connsiteX34" fmla="*/ 526235 w 993853"/>
                <a:gd name="connsiteY34" fmla="*/ 2500660 h 2949592"/>
                <a:gd name="connsiteX35" fmla="*/ 539146 w 993853"/>
                <a:gd name="connsiteY35" fmla="*/ 2537979 h 2949592"/>
                <a:gd name="connsiteX36" fmla="*/ 558283 w 993853"/>
                <a:gd name="connsiteY36" fmla="*/ 2573585 h 2949592"/>
                <a:gd name="connsiteX37" fmla="*/ 579916 w 993853"/>
                <a:gd name="connsiteY37" fmla="*/ 2603000 h 2949592"/>
                <a:gd name="connsiteX38" fmla="*/ 602087 w 993853"/>
                <a:gd name="connsiteY38" fmla="*/ 2632000 h 2949592"/>
                <a:gd name="connsiteX39" fmla="*/ 619541 w 993853"/>
                <a:gd name="connsiteY39" fmla="*/ 2661455 h 2949592"/>
                <a:gd name="connsiteX40" fmla="*/ 627027 w 993853"/>
                <a:gd name="connsiteY40" fmla="*/ 2692237 h 2949592"/>
                <a:gd name="connsiteX41" fmla="*/ 625798 w 993853"/>
                <a:gd name="connsiteY41" fmla="*/ 2707510 h 2949592"/>
                <a:gd name="connsiteX42" fmla="*/ 621908 w 993853"/>
                <a:gd name="connsiteY42" fmla="*/ 2723126 h 2949592"/>
                <a:gd name="connsiteX43" fmla="*/ 616117 w 993853"/>
                <a:gd name="connsiteY43" fmla="*/ 2738932 h 2949592"/>
                <a:gd name="connsiteX44" fmla="*/ 609189 w 993853"/>
                <a:gd name="connsiteY44" fmla="*/ 2754777 h 2949592"/>
                <a:gd name="connsiteX45" fmla="*/ 582812 w 993853"/>
                <a:gd name="connsiteY45" fmla="*/ 2806378 h 2949592"/>
                <a:gd name="connsiteX46" fmla="*/ 551525 w 993853"/>
                <a:gd name="connsiteY46" fmla="*/ 2853586 h 2949592"/>
                <a:gd name="connsiteX47" fmla="*/ 514601 w 993853"/>
                <a:gd name="connsiteY47" fmla="*/ 2893266 h 2949592"/>
                <a:gd name="connsiteX48" fmla="*/ 471313 w 993853"/>
                <a:gd name="connsiteY48" fmla="*/ 2922284 h 2949592"/>
                <a:gd name="connsiteX49" fmla="*/ 436853 w 993853"/>
                <a:gd name="connsiteY49" fmla="*/ 2935081 h 2949592"/>
                <a:gd name="connsiteX50" fmla="*/ 399762 w 993853"/>
                <a:gd name="connsiteY50" fmla="*/ 2942761 h 2949592"/>
                <a:gd name="connsiteX51" fmla="*/ 360918 w 993853"/>
                <a:gd name="connsiteY51" fmla="*/ 2947030 h 2949592"/>
                <a:gd name="connsiteX52" fmla="*/ 321197 w 993853"/>
                <a:gd name="connsiteY52" fmla="*/ 2949592 h 2949592"/>
                <a:gd name="connsiteX0" fmla="*/ 92734 w 993853"/>
                <a:gd name="connsiteY0" fmla="*/ 0 h 2949592"/>
                <a:gd name="connsiteX1" fmla="*/ 84283 w 993853"/>
                <a:gd name="connsiteY1" fmla="*/ 57942 h 2949592"/>
                <a:gd name="connsiteX2" fmla="*/ 74869 w 993853"/>
                <a:gd name="connsiteY2" fmla="*/ 116106 h 2949592"/>
                <a:gd name="connsiteX3" fmla="*/ 63529 w 993853"/>
                <a:gd name="connsiteY3" fmla="*/ 174712 h 2949592"/>
                <a:gd name="connsiteX4" fmla="*/ 49301 w 993853"/>
                <a:gd name="connsiteY4" fmla="*/ 233981 h 2949592"/>
                <a:gd name="connsiteX5" fmla="*/ 30369 w 993853"/>
                <a:gd name="connsiteY5" fmla="*/ 299674 h 2949592"/>
                <a:gd name="connsiteX6" fmla="*/ 12231 w 993853"/>
                <a:gd name="connsiteY6" fmla="*/ 365117 h 2949592"/>
                <a:gd name="connsiteX7" fmla="*/ 302 w 993853"/>
                <a:gd name="connsiteY7" fmla="*/ 428999 h 2949592"/>
                <a:gd name="connsiteX8" fmla="*/ 0 w 993853"/>
                <a:gd name="connsiteY8" fmla="*/ 490009 h 2949592"/>
                <a:gd name="connsiteX9" fmla="*/ 34605 w 993853"/>
                <a:gd name="connsiteY9" fmla="*/ 584934 h 2949592"/>
                <a:gd name="connsiteX10" fmla="*/ 103862 w 993853"/>
                <a:gd name="connsiteY10" fmla="*/ 670704 h 2949592"/>
                <a:gd name="connsiteX11" fmla="*/ 193227 w 993853"/>
                <a:gd name="connsiteY11" fmla="*/ 750243 h 2949592"/>
                <a:gd name="connsiteX12" fmla="*/ 288152 w 993853"/>
                <a:gd name="connsiteY12" fmla="*/ 826472 h 2949592"/>
                <a:gd name="connsiteX13" fmla="*/ 427436 w 993853"/>
                <a:gd name="connsiteY13" fmla="*/ 948195 h 2949592"/>
                <a:gd name="connsiteX14" fmla="*/ 551449 w 993853"/>
                <a:gd name="connsiteY14" fmla="*/ 1071977 h 2949592"/>
                <a:gd name="connsiteX15" fmla="*/ 668239 w 993853"/>
                <a:gd name="connsiteY15" fmla="*/ 1200884 h 2949592"/>
                <a:gd name="connsiteX16" fmla="*/ 785855 w 993853"/>
                <a:gd name="connsiteY16" fmla="*/ 1337981 h 2949592"/>
                <a:gd name="connsiteX17" fmla="*/ 859709 w 993853"/>
                <a:gd name="connsiteY17" fmla="*/ 1427288 h 2949592"/>
                <a:gd name="connsiteX18" fmla="*/ 926154 w 993853"/>
                <a:gd name="connsiteY18" fmla="*/ 1521039 h 2949592"/>
                <a:gd name="connsiteX19" fmla="*/ 974450 w 993853"/>
                <a:gd name="connsiteY19" fmla="*/ 1619452 h 2949592"/>
                <a:gd name="connsiteX20" fmla="*/ 993853 w 993853"/>
                <a:gd name="connsiteY20" fmla="*/ 1722746 h 2949592"/>
                <a:gd name="connsiteX21" fmla="*/ 982401 w 993853"/>
                <a:gd name="connsiteY21" fmla="*/ 1809425 h 2949592"/>
                <a:gd name="connsiteX22" fmla="*/ 947829 w 993853"/>
                <a:gd name="connsiteY22" fmla="*/ 1893837 h 2949592"/>
                <a:gd name="connsiteX23" fmla="*/ 893157 w 993853"/>
                <a:gd name="connsiteY23" fmla="*/ 1970351 h 2949592"/>
                <a:gd name="connsiteX24" fmla="*/ 821410 w 993853"/>
                <a:gd name="connsiteY24" fmla="*/ 2033335 h 2949592"/>
                <a:gd name="connsiteX25" fmla="*/ 741607 w 993853"/>
                <a:gd name="connsiteY25" fmla="*/ 2078060 h 2949592"/>
                <a:gd name="connsiteX26" fmla="*/ 660126 w 993853"/>
                <a:gd name="connsiteY26" fmla="*/ 2116000 h 2949592"/>
                <a:gd name="connsiteX27" fmla="*/ 587968 w 993853"/>
                <a:gd name="connsiteY27" fmla="*/ 2157655 h 2949592"/>
                <a:gd name="connsiteX28" fmla="*/ 536131 w 993853"/>
                <a:gd name="connsiteY28" fmla="*/ 2213527 h 2949592"/>
                <a:gd name="connsiteX29" fmla="*/ 518215 w 993853"/>
                <a:gd name="connsiteY29" fmla="*/ 2258876 h 2949592"/>
                <a:gd name="connsiteX30" fmla="*/ 509923 w 993853"/>
                <a:gd name="connsiteY30" fmla="*/ 2310615 h 2949592"/>
                <a:gd name="connsiteX31" fmla="*/ 508891 w 993853"/>
                <a:gd name="connsiteY31" fmla="*/ 2365672 h 2949592"/>
                <a:gd name="connsiteX32" fmla="*/ 512753 w 993853"/>
                <a:gd name="connsiteY32" fmla="*/ 2420975 h 2949592"/>
                <a:gd name="connsiteX33" fmla="*/ 517966 w 993853"/>
                <a:gd name="connsiteY33" fmla="*/ 2461651 h 2949592"/>
                <a:gd name="connsiteX34" fmla="*/ 526235 w 993853"/>
                <a:gd name="connsiteY34" fmla="*/ 2500660 h 2949592"/>
                <a:gd name="connsiteX35" fmla="*/ 539146 w 993853"/>
                <a:gd name="connsiteY35" fmla="*/ 2537979 h 2949592"/>
                <a:gd name="connsiteX36" fmla="*/ 558283 w 993853"/>
                <a:gd name="connsiteY36" fmla="*/ 2573585 h 2949592"/>
                <a:gd name="connsiteX37" fmla="*/ 579916 w 993853"/>
                <a:gd name="connsiteY37" fmla="*/ 2603000 h 2949592"/>
                <a:gd name="connsiteX38" fmla="*/ 602087 w 993853"/>
                <a:gd name="connsiteY38" fmla="*/ 2632000 h 2949592"/>
                <a:gd name="connsiteX39" fmla="*/ 619541 w 993853"/>
                <a:gd name="connsiteY39" fmla="*/ 2661455 h 2949592"/>
                <a:gd name="connsiteX40" fmla="*/ 627027 w 993853"/>
                <a:gd name="connsiteY40" fmla="*/ 2692237 h 2949592"/>
                <a:gd name="connsiteX41" fmla="*/ 625798 w 993853"/>
                <a:gd name="connsiteY41" fmla="*/ 2707510 h 2949592"/>
                <a:gd name="connsiteX42" fmla="*/ 621908 w 993853"/>
                <a:gd name="connsiteY42" fmla="*/ 2723126 h 2949592"/>
                <a:gd name="connsiteX43" fmla="*/ 616117 w 993853"/>
                <a:gd name="connsiteY43" fmla="*/ 2738932 h 2949592"/>
                <a:gd name="connsiteX44" fmla="*/ 609189 w 993853"/>
                <a:gd name="connsiteY44" fmla="*/ 2754777 h 2949592"/>
                <a:gd name="connsiteX45" fmla="*/ 582812 w 993853"/>
                <a:gd name="connsiteY45" fmla="*/ 2806378 h 2949592"/>
                <a:gd name="connsiteX46" fmla="*/ 551525 w 993853"/>
                <a:gd name="connsiteY46" fmla="*/ 2853586 h 2949592"/>
                <a:gd name="connsiteX47" fmla="*/ 514601 w 993853"/>
                <a:gd name="connsiteY47" fmla="*/ 2893266 h 2949592"/>
                <a:gd name="connsiteX48" fmla="*/ 471313 w 993853"/>
                <a:gd name="connsiteY48" fmla="*/ 2922284 h 2949592"/>
                <a:gd name="connsiteX49" fmla="*/ 436853 w 993853"/>
                <a:gd name="connsiteY49" fmla="*/ 2935081 h 2949592"/>
                <a:gd name="connsiteX50" fmla="*/ 399762 w 993853"/>
                <a:gd name="connsiteY50" fmla="*/ 2942761 h 2949592"/>
                <a:gd name="connsiteX51" fmla="*/ 360918 w 993853"/>
                <a:gd name="connsiteY51" fmla="*/ 2947030 h 2949592"/>
                <a:gd name="connsiteX52" fmla="*/ 321197 w 993853"/>
                <a:gd name="connsiteY52" fmla="*/ 2949592 h 2949592"/>
                <a:gd name="connsiteX0" fmla="*/ 92734 w 993853"/>
                <a:gd name="connsiteY0" fmla="*/ 0 h 2949592"/>
                <a:gd name="connsiteX1" fmla="*/ 84283 w 993853"/>
                <a:gd name="connsiteY1" fmla="*/ 57942 h 2949592"/>
                <a:gd name="connsiteX2" fmla="*/ 74869 w 993853"/>
                <a:gd name="connsiteY2" fmla="*/ 116106 h 2949592"/>
                <a:gd name="connsiteX3" fmla="*/ 63529 w 993853"/>
                <a:gd name="connsiteY3" fmla="*/ 174712 h 2949592"/>
                <a:gd name="connsiteX4" fmla="*/ 49301 w 993853"/>
                <a:gd name="connsiteY4" fmla="*/ 233981 h 2949592"/>
                <a:gd name="connsiteX5" fmla="*/ 30369 w 993853"/>
                <a:gd name="connsiteY5" fmla="*/ 299674 h 2949592"/>
                <a:gd name="connsiteX6" fmla="*/ 12231 w 993853"/>
                <a:gd name="connsiteY6" fmla="*/ 365117 h 2949592"/>
                <a:gd name="connsiteX7" fmla="*/ 302 w 993853"/>
                <a:gd name="connsiteY7" fmla="*/ 428999 h 2949592"/>
                <a:gd name="connsiteX8" fmla="*/ 0 w 993853"/>
                <a:gd name="connsiteY8" fmla="*/ 490009 h 2949592"/>
                <a:gd name="connsiteX9" fmla="*/ 34605 w 993853"/>
                <a:gd name="connsiteY9" fmla="*/ 584934 h 2949592"/>
                <a:gd name="connsiteX10" fmla="*/ 103862 w 993853"/>
                <a:gd name="connsiteY10" fmla="*/ 670704 h 2949592"/>
                <a:gd name="connsiteX11" fmla="*/ 193227 w 993853"/>
                <a:gd name="connsiteY11" fmla="*/ 750243 h 2949592"/>
                <a:gd name="connsiteX12" fmla="*/ 288152 w 993853"/>
                <a:gd name="connsiteY12" fmla="*/ 826472 h 2949592"/>
                <a:gd name="connsiteX13" fmla="*/ 427436 w 993853"/>
                <a:gd name="connsiteY13" fmla="*/ 948195 h 2949592"/>
                <a:gd name="connsiteX14" fmla="*/ 551449 w 993853"/>
                <a:gd name="connsiteY14" fmla="*/ 1071977 h 2949592"/>
                <a:gd name="connsiteX15" fmla="*/ 668239 w 993853"/>
                <a:gd name="connsiteY15" fmla="*/ 1200884 h 2949592"/>
                <a:gd name="connsiteX16" fmla="*/ 785855 w 993853"/>
                <a:gd name="connsiteY16" fmla="*/ 1337981 h 2949592"/>
                <a:gd name="connsiteX17" fmla="*/ 859709 w 993853"/>
                <a:gd name="connsiteY17" fmla="*/ 1427288 h 2949592"/>
                <a:gd name="connsiteX18" fmla="*/ 926154 w 993853"/>
                <a:gd name="connsiteY18" fmla="*/ 1521039 h 2949592"/>
                <a:gd name="connsiteX19" fmla="*/ 974450 w 993853"/>
                <a:gd name="connsiteY19" fmla="*/ 1619452 h 2949592"/>
                <a:gd name="connsiteX20" fmla="*/ 993853 w 993853"/>
                <a:gd name="connsiteY20" fmla="*/ 1722746 h 2949592"/>
                <a:gd name="connsiteX21" fmla="*/ 982401 w 993853"/>
                <a:gd name="connsiteY21" fmla="*/ 1809425 h 2949592"/>
                <a:gd name="connsiteX22" fmla="*/ 947829 w 993853"/>
                <a:gd name="connsiteY22" fmla="*/ 1893837 h 2949592"/>
                <a:gd name="connsiteX23" fmla="*/ 893157 w 993853"/>
                <a:gd name="connsiteY23" fmla="*/ 1970351 h 2949592"/>
                <a:gd name="connsiteX24" fmla="*/ 821410 w 993853"/>
                <a:gd name="connsiteY24" fmla="*/ 2033335 h 2949592"/>
                <a:gd name="connsiteX25" fmla="*/ 741607 w 993853"/>
                <a:gd name="connsiteY25" fmla="*/ 2078060 h 2949592"/>
                <a:gd name="connsiteX26" fmla="*/ 660126 w 993853"/>
                <a:gd name="connsiteY26" fmla="*/ 2116000 h 2949592"/>
                <a:gd name="connsiteX27" fmla="*/ 587968 w 993853"/>
                <a:gd name="connsiteY27" fmla="*/ 2157655 h 2949592"/>
                <a:gd name="connsiteX28" fmla="*/ 536131 w 993853"/>
                <a:gd name="connsiteY28" fmla="*/ 2213527 h 2949592"/>
                <a:gd name="connsiteX29" fmla="*/ 518215 w 993853"/>
                <a:gd name="connsiteY29" fmla="*/ 2258876 h 2949592"/>
                <a:gd name="connsiteX30" fmla="*/ 509923 w 993853"/>
                <a:gd name="connsiteY30" fmla="*/ 2310615 h 2949592"/>
                <a:gd name="connsiteX31" fmla="*/ 508891 w 993853"/>
                <a:gd name="connsiteY31" fmla="*/ 2365672 h 2949592"/>
                <a:gd name="connsiteX32" fmla="*/ 512753 w 993853"/>
                <a:gd name="connsiteY32" fmla="*/ 2420975 h 2949592"/>
                <a:gd name="connsiteX33" fmla="*/ 517966 w 993853"/>
                <a:gd name="connsiteY33" fmla="*/ 2461651 h 2949592"/>
                <a:gd name="connsiteX34" fmla="*/ 526235 w 993853"/>
                <a:gd name="connsiteY34" fmla="*/ 2500660 h 2949592"/>
                <a:gd name="connsiteX35" fmla="*/ 539146 w 993853"/>
                <a:gd name="connsiteY35" fmla="*/ 2537979 h 2949592"/>
                <a:gd name="connsiteX36" fmla="*/ 558283 w 993853"/>
                <a:gd name="connsiteY36" fmla="*/ 2573585 h 2949592"/>
                <a:gd name="connsiteX37" fmla="*/ 579916 w 993853"/>
                <a:gd name="connsiteY37" fmla="*/ 2603000 h 2949592"/>
                <a:gd name="connsiteX38" fmla="*/ 602087 w 993853"/>
                <a:gd name="connsiteY38" fmla="*/ 2632000 h 2949592"/>
                <a:gd name="connsiteX39" fmla="*/ 619541 w 993853"/>
                <a:gd name="connsiteY39" fmla="*/ 2661455 h 2949592"/>
                <a:gd name="connsiteX40" fmla="*/ 627027 w 993853"/>
                <a:gd name="connsiteY40" fmla="*/ 2692237 h 2949592"/>
                <a:gd name="connsiteX41" fmla="*/ 625798 w 993853"/>
                <a:gd name="connsiteY41" fmla="*/ 2707510 h 2949592"/>
                <a:gd name="connsiteX42" fmla="*/ 621908 w 993853"/>
                <a:gd name="connsiteY42" fmla="*/ 2723126 h 2949592"/>
                <a:gd name="connsiteX43" fmla="*/ 616117 w 993853"/>
                <a:gd name="connsiteY43" fmla="*/ 2738932 h 2949592"/>
                <a:gd name="connsiteX44" fmla="*/ 609189 w 993853"/>
                <a:gd name="connsiteY44" fmla="*/ 2754777 h 2949592"/>
                <a:gd name="connsiteX45" fmla="*/ 582812 w 993853"/>
                <a:gd name="connsiteY45" fmla="*/ 2806378 h 2949592"/>
                <a:gd name="connsiteX46" fmla="*/ 551525 w 993853"/>
                <a:gd name="connsiteY46" fmla="*/ 2853586 h 2949592"/>
                <a:gd name="connsiteX47" fmla="*/ 514601 w 993853"/>
                <a:gd name="connsiteY47" fmla="*/ 2893266 h 2949592"/>
                <a:gd name="connsiteX48" fmla="*/ 471313 w 993853"/>
                <a:gd name="connsiteY48" fmla="*/ 2922284 h 2949592"/>
                <a:gd name="connsiteX49" fmla="*/ 436853 w 993853"/>
                <a:gd name="connsiteY49" fmla="*/ 2935081 h 2949592"/>
                <a:gd name="connsiteX50" fmla="*/ 399762 w 993853"/>
                <a:gd name="connsiteY50" fmla="*/ 2942761 h 2949592"/>
                <a:gd name="connsiteX51" fmla="*/ 360918 w 993853"/>
                <a:gd name="connsiteY51" fmla="*/ 2947030 h 2949592"/>
                <a:gd name="connsiteX52" fmla="*/ 321197 w 993853"/>
                <a:gd name="connsiteY52" fmla="*/ 2949592 h 2949592"/>
                <a:gd name="connsiteX0" fmla="*/ 92734 w 993853"/>
                <a:gd name="connsiteY0" fmla="*/ 0 h 2949592"/>
                <a:gd name="connsiteX1" fmla="*/ 84283 w 993853"/>
                <a:gd name="connsiteY1" fmla="*/ 57942 h 2949592"/>
                <a:gd name="connsiteX2" fmla="*/ 74869 w 993853"/>
                <a:gd name="connsiteY2" fmla="*/ 116106 h 2949592"/>
                <a:gd name="connsiteX3" fmla="*/ 63529 w 993853"/>
                <a:gd name="connsiteY3" fmla="*/ 174712 h 2949592"/>
                <a:gd name="connsiteX4" fmla="*/ 49301 w 993853"/>
                <a:gd name="connsiteY4" fmla="*/ 233981 h 2949592"/>
                <a:gd name="connsiteX5" fmla="*/ 30369 w 993853"/>
                <a:gd name="connsiteY5" fmla="*/ 299674 h 2949592"/>
                <a:gd name="connsiteX6" fmla="*/ 12231 w 993853"/>
                <a:gd name="connsiteY6" fmla="*/ 365117 h 2949592"/>
                <a:gd name="connsiteX7" fmla="*/ 302 w 993853"/>
                <a:gd name="connsiteY7" fmla="*/ 428999 h 2949592"/>
                <a:gd name="connsiteX8" fmla="*/ 0 w 993853"/>
                <a:gd name="connsiteY8" fmla="*/ 490009 h 2949592"/>
                <a:gd name="connsiteX9" fmla="*/ 34605 w 993853"/>
                <a:gd name="connsiteY9" fmla="*/ 584934 h 2949592"/>
                <a:gd name="connsiteX10" fmla="*/ 103862 w 993853"/>
                <a:gd name="connsiteY10" fmla="*/ 670704 h 2949592"/>
                <a:gd name="connsiteX11" fmla="*/ 193227 w 993853"/>
                <a:gd name="connsiteY11" fmla="*/ 750243 h 2949592"/>
                <a:gd name="connsiteX12" fmla="*/ 288152 w 993853"/>
                <a:gd name="connsiteY12" fmla="*/ 826472 h 2949592"/>
                <a:gd name="connsiteX13" fmla="*/ 427436 w 993853"/>
                <a:gd name="connsiteY13" fmla="*/ 948195 h 2949592"/>
                <a:gd name="connsiteX14" fmla="*/ 551449 w 993853"/>
                <a:gd name="connsiteY14" fmla="*/ 1071977 h 2949592"/>
                <a:gd name="connsiteX15" fmla="*/ 668239 w 993853"/>
                <a:gd name="connsiteY15" fmla="*/ 1200884 h 2949592"/>
                <a:gd name="connsiteX16" fmla="*/ 785855 w 993853"/>
                <a:gd name="connsiteY16" fmla="*/ 1337981 h 2949592"/>
                <a:gd name="connsiteX17" fmla="*/ 859709 w 993853"/>
                <a:gd name="connsiteY17" fmla="*/ 1427288 h 2949592"/>
                <a:gd name="connsiteX18" fmla="*/ 926154 w 993853"/>
                <a:gd name="connsiteY18" fmla="*/ 1521039 h 2949592"/>
                <a:gd name="connsiteX19" fmla="*/ 974450 w 993853"/>
                <a:gd name="connsiteY19" fmla="*/ 1619452 h 2949592"/>
                <a:gd name="connsiteX20" fmla="*/ 993853 w 993853"/>
                <a:gd name="connsiteY20" fmla="*/ 1722746 h 2949592"/>
                <a:gd name="connsiteX21" fmla="*/ 982401 w 993853"/>
                <a:gd name="connsiteY21" fmla="*/ 1809425 h 2949592"/>
                <a:gd name="connsiteX22" fmla="*/ 947829 w 993853"/>
                <a:gd name="connsiteY22" fmla="*/ 1893837 h 2949592"/>
                <a:gd name="connsiteX23" fmla="*/ 893157 w 993853"/>
                <a:gd name="connsiteY23" fmla="*/ 1970351 h 2949592"/>
                <a:gd name="connsiteX24" fmla="*/ 821410 w 993853"/>
                <a:gd name="connsiteY24" fmla="*/ 2033335 h 2949592"/>
                <a:gd name="connsiteX25" fmla="*/ 741607 w 993853"/>
                <a:gd name="connsiteY25" fmla="*/ 2078060 h 2949592"/>
                <a:gd name="connsiteX26" fmla="*/ 660126 w 993853"/>
                <a:gd name="connsiteY26" fmla="*/ 2116000 h 2949592"/>
                <a:gd name="connsiteX27" fmla="*/ 587968 w 993853"/>
                <a:gd name="connsiteY27" fmla="*/ 2157655 h 2949592"/>
                <a:gd name="connsiteX28" fmla="*/ 536131 w 993853"/>
                <a:gd name="connsiteY28" fmla="*/ 2213527 h 2949592"/>
                <a:gd name="connsiteX29" fmla="*/ 518215 w 993853"/>
                <a:gd name="connsiteY29" fmla="*/ 2258876 h 2949592"/>
                <a:gd name="connsiteX30" fmla="*/ 509923 w 993853"/>
                <a:gd name="connsiteY30" fmla="*/ 2310615 h 2949592"/>
                <a:gd name="connsiteX31" fmla="*/ 508891 w 993853"/>
                <a:gd name="connsiteY31" fmla="*/ 2365672 h 2949592"/>
                <a:gd name="connsiteX32" fmla="*/ 512753 w 993853"/>
                <a:gd name="connsiteY32" fmla="*/ 2420975 h 2949592"/>
                <a:gd name="connsiteX33" fmla="*/ 517966 w 993853"/>
                <a:gd name="connsiteY33" fmla="*/ 2461651 h 2949592"/>
                <a:gd name="connsiteX34" fmla="*/ 526235 w 993853"/>
                <a:gd name="connsiteY34" fmla="*/ 2500660 h 2949592"/>
                <a:gd name="connsiteX35" fmla="*/ 539146 w 993853"/>
                <a:gd name="connsiteY35" fmla="*/ 2537979 h 2949592"/>
                <a:gd name="connsiteX36" fmla="*/ 558283 w 993853"/>
                <a:gd name="connsiteY36" fmla="*/ 2573585 h 2949592"/>
                <a:gd name="connsiteX37" fmla="*/ 579916 w 993853"/>
                <a:gd name="connsiteY37" fmla="*/ 2603000 h 2949592"/>
                <a:gd name="connsiteX38" fmla="*/ 602087 w 993853"/>
                <a:gd name="connsiteY38" fmla="*/ 2632000 h 2949592"/>
                <a:gd name="connsiteX39" fmla="*/ 619541 w 993853"/>
                <a:gd name="connsiteY39" fmla="*/ 2661455 h 2949592"/>
                <a:gd name="connsiteX40" fmla="*/ 627027 w 993853"/>
                <a:gd name="connsiteY40" fmla="*/ 2692237 h 2949592"/>
                <a:gd name="connsiteX41" fmla="*/ 625798 w 993853"/>
                <a:gd name="connsiteY41" fmla="*/ 2707510 h 2949592"/>
                <a:gd name="connsiteX42" fmla="*/ 621908 w 993853"/>
                <a:gd name="connsiteY42" fmla="*/ 2723126 h 2949592"/>
                <a:gd name="connsiteX43" fmla="*/ 616117 w 993853"/>
                <a:gd name="connsiteY43" fmla="*/ 2738932 h 2949592"/>
                <a:gd name="connsiteX44" fmla="*/ 609189 w 993853"/>
                <a:gd name="connsiteY44" fmla="*/ 2754777 h 2949592"/>
                <a:gd name="connsiteX45" fmla="*/ 582812 w 993853"/>
                <a:gd name="connsiteY45" fmla="*/ 2806378 h 2949592"/>
                <a:gd name="connsiteX46" fmla="*/ 551525 w 993853"/>
                <a:gd name="connsiteY46" fmla="*/ 2853586 h 2949592"/>
                <a:gd name="connsiteX47" fmla="*/ 514601 w 993853"/>
                <a:gd name="connsiteY47" fmla="*/ 2893266 h 2949592"/>
                <a:gd name="connsiteX48" fmla="*/ 471313 w 993853"/>
                <a:gd name="connsiteY48" fmla="*/ 2922284 h 2949592"/>
                <a:gd name="connsiteX49" fmla="*/ 436853 w 993853"/>
                <a:gd name="connsiteY49" fmla="*/ 2935081 h 2949592"/>
                <a:gd name="connsiteX50" fmla="*/ 399762 w 993853"/>
                <a:gd name="connsiteY50" fmla="*/ 2942761 h 2949592"/>
                <a:gd name="connsiteX51" fmla="*/ 360918 w 993853"/>
                <a:gd name="connsiteY51" fmla="*/ 2947030 h 2949592"/>
                <a:gd name="connsiteX52" fmla="*/ 321197 w 993853"/>
                <a:gd name="connsiteY52" fmla="*/ 2949592 h 2949592"/>
                <a:gd name="connsiteX0" fmla="*/ 92734 w 993853"/>
                <a:gd name="connsiteY0" fmla="*/ 0 h 2949592"/>
                <a:gd name="connsiteX1" fmla="*/ 84283 w 993853"/>
                <a:gd name="connsiteY1" fmla="*/ 57942 h 2949592"/>
                <a:gd name="connsiteX2" fmla="*/ 74869 w 993853"/>
                <a:gd name="connsiteY2" fmla="*/ 116106 h 2949592"/>
                <a:gd name="connsiteX3" fmla="*/ 63529 w 993853"/>
                <a:gd name="connsiteY3" fmla="*/ 174712 h 2949592"/>
                <a:gd name="connsiteX4" fmla="*/ 49301 w 993853"/>
                <a:gd name="connsiteY4" fmla="*/ 233981 h 2949592"/>
                <a:gd name="connsiteX5" fmla="*/ 30369 w 993853"/>
                <a:gd name="connsiteY5" fmla="*/ 299674 h 2949592"/>
                <a:gd name="connsiteX6" fmla="*/ 12231 w 993853"/>
                <a:gd name="connsiteY6" fmla="*/ 365117 h 2949592"/>
                <a:gd name="connsiteX7" fmla="*/ 302 w 993853"/>
                <a:gd name="connsiteY7" fmla="*/ 428999 h 2949592"/>
                <a:gd name="connsiteX8" fmla="*/ 0 w 993853"/>
                <a:gd name="connsiteY8" fmla="*/ 490009 h 2949592"/>
                <a:gd name="connsiteX9" fmla="*/ 34605 w 993853"/>
                <a:gd name="connsiteY9" fmla="*/ 584934 h 2949592"/>
                <a:gd name="connsiteX10" fmla="*/ 103862 w 993853"/>
                <a:gd name="connsiteY10" fmla="*/ 670704 h 2949592"/>
                <a:gd name="connsiteX11" fmla="*/ 193227 w 993853"/>
                <a:gd name="connsiteY11" fmla="*/ 750243 h 2949592"/>
                <a:gd name="connsiteX12" fmla="*/ 288152 w 993853"/>
                <a:gd name="connsiteY12" fmla="*/ 826472 h 2949592"/>
                <a:gd name="connsiteX13" fmla="*/ 427436 w 993853"/>
                <a:gd name="connsiteY13" fmla="*/ 948195 h 2949592"/>
                <a:gd name="connsiteX14" fmla="*/ 551449 w 993853"/>
                <a:gd name="connsiteY14" fmla="*/ 1071977 h 2949592"/>
                <a:gd name="connsiteX15" fmla="*/ 668239 w 993853"/>
                <a:gd name="connsiteY15" fmla="*/ 1200884 h 2949592"/>
                <a:gd name="connsiteX16" fmla="*/ 785855 w 993853"/>
                <a:gd name="connsiteY16" fmla="*/ 1337981 h 2949592"/>
                <a:gd name="connsiteX17" fmla="*/ 859709 w 993853"/>
                <a:gd name="connsiteY17" fmla="*/ 1427288 h 2949592"/>
                <a:gd name="connsiteX18" fmla="*/ 926154 w 993853"/>
                <a:gd name="connsiteY18" fmla="*/ 1521039 h 2949592"/>
                <a:gd name="connsiteX19" fmla="*/ 974450 w 993853"/>
                <a:gd name="connsiteY19" fmla="*/ 1619452 h 2949592"/>
                <a:gd name="connsiteX20" fmla="*/ 993853 w 993853"/>
                <a:gd name="connsiteY20" fmla="*/ 1722746 h 2949592"/>
                <a:gd name="connsiteX21" fmla="*/ 982401 w 993853"/>
                <a:gd name="connsiteY21" fmla="*/ 1809425 h 2949592"/>
                <a:gd name="connsiteX22" fmla="*/ 947829 w 993853"/>
                <a:gd name="connsiteY22" fmla="*/ 1893837 h 2949592"/>
                <a:gd name="connsiteX23" fmla="*/ 893157 w 993853"/>
                <a:gd name="connsiteY23" fmla="*/ 1970351 h 2949592"/>
                <a:gd name="connsiteX24" fmla="*/ 821410 w 993853"/>
                <a:gd name="connsiteY24" fmla="*/ 2033335 h 2949592"/>
                <a:gd name="connsiteX25" fmla="*/ 741607 w 993853"/>
                <a:gd name="connsiteY25" fmla="*/ 2078060 h 2949592"/>
                <a:gd name="connsiteX26" fmla="*/ 660126 w 993853"/>
                <a:gd name="connsiteY26" fmla="*/ 2116000 h 2949592"/>
                <a:gd name="connsiteX27" fmla="*/ 587968 w 993853"/>
                <a:gd name="connsiteY27" fmla="*/ 2157655 h 2949592"/>
                <a:gd name="connsiteX28" fmla="*/ 536131 w 993853"/>
                <a:gd name="connsiteY28" fmla="*/ 2213527 h 2949592"/>
                <a:gd name="connsiteX29" fmla="*/ 518215 w 993853"/>
                <a:gd name="connsiteY29" fmla="*/ 2258876 h 2949592"/>
                <a:gd name="connsiteX30" fmla="*/ 509923 w 993853"/>
                <a:gd name="connsiteY30" fmla="*/ 2310615 h 2949592"/>
                <a:gd name="connsiteX31" fmla="*/ 508891 w 993853"/>
                <a:gd name="connsiteY31" fmla="*/ 2365672 h 2949592"/>
                <a:gd name="connsiteX32" fmla="*/ 512753 w 993853"/>
                <a:gd name="connsiteY32" fmla="*/ 2420975 h 2949592"/>
                <a:gd name="connsiteX33" fmla="*/ 517966 w 993853"/>
                <a:gd name="connsiteY33" fmla="*/ 2461651 h 2949592"/>
                <a:gd name="connsiteX34" fmla="*/ 526235 w 993853"/>
                <a:gd name="connsiteY34" fmla="*/ 2500660 h 2949592"/>
                <a:gd name="connsiteX35" fmla="*/ 539146 w 993853"/>
                <a:gd name="connsiteY35" fmla="*/ 2537979 h 2949592"/>
                <a:gd name="connsiteX36" fmla="*/ 558283 w 993853"/>
                <a:gd name="connsiteY36" fmla="*/ 2573585 h 2949592"/>
                <a:gd name="connsiteX37" fmla="*/ 579916 w 993853"/>
                <a:gd name="connsiteY37" fmla="*/ 2603000 h 2949592"/>
                <a:gd name="connsiteX38" fmla="*/ 602087 w 993853"/>
                <a:gd name="connsiteY38" fmla="*/ 2632000 h 2949592"/>
                <a:gd name="connsiteX39" fmla="*/ 619541 w 993853"/>
                <a:gd name="connsiteY39" fmla="*/ 2661455 h 2949592"/>
                <a:gd name="connsiteX40" fmla="*/ 627027 w 993853"/>
                <a:gd name="connsiteY40" fmla="*/ 2692237 h 2949592"/>
                <a:gd name="connsiteX41" fmla="*/ 625798 w 993853"/>
                <a:gd name="connsiteY41" fmla="*/ 2707510 h 2949592"/>
                <a:gd name="connsiteX42" fmla="*/ 621908 w 993853"/>
                <a:gd name="connsiteY42" fmla="*/ 2723126 h 2949592"/>
                <a:gd name="connsiteX43" fmla="*/ 616117 w 993853"/>
                <a:gd name="connsiteY43" fmla="*/ 2738932 h 2949592"/>
                <a:gd name="connsiteX44" fmla="*/ 609189 w 993853"/>
                <a:gd name="connsiteY44" fmla="*/ 2754777 h 2949592"/>
                <a:gd name="connsiteX45" fmla="*/ 582812 w 993853"/>
                <a:gd name="connsiteY45" fmla="*/ 2806378 h 2949592"/>
                <a:gd name="connsiteX46" fmla="*/ 551525 w 993853"/>
                <a:gd name="connsiteY46" fmla="*/ 2853586 h 2949592"/>
                <a:gd name="connsiteX47" fmla="*/ 514601 w 993853"/>
                <a:gd name="connsiteY47" fmla="*/ 2893266 h 2949592"/>
                <a:gd name="connsiteX48" fmla="*/ 471313 w 993853"/>
                <a:gd name="connsiteY48" fmla="*/ 2922284 h 2949592"/>
                <a:gd name="connsiteX49" fmla="*/ 436853 w 993853"/>
                <a:gd name="connsiteY49" fmla="*/ 2935081 h 2949592"/>
                <a:gd name="connsiteX50" fmla="*/ 399762 w 993853"/>
                <a:gd name="connsiteY50" fmla="*/ 2942761 h 2949592"/>
                <a:gd name="connsiteX51" fmla="*/ 360918 w 993853"/>
                <a:gd name="connsiteY51" fmla="*/ 2947030 h 2949592"/>
                <a:gd name="connsiteX52" fmla="*/ 321197 w 993853"/>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97017" h="2949592">
                  <a:moveTo>
                    <a:pt x="95689" y="0"/>
                  </a:moveTo>
                  <a:lnTo>
                    <a:pt x="87238" y="57942"/>
                  </a:lnTo>
                  <a:cubicBezTo>
                    <a:pt x="84260" y="77293"/>
                    <a:pt x="81283" y="96644"/>
                    <a:pt x="77824" y="116106"/>
                  </a:cubicBezTo>
                  <a:cubicBezTo>
                    <a:pt x="74365" y="135568"/>
                    <a:pt x="70745" y="155066"/>
                    <a:pt x="66484" y="174712"/>
                  </a:cubicBezTo>
                  <a:cubicBezTo>
                    <a:pt x="62223" y="194358"/>
                    <a:pt x="57783" y="213154"/>
                    <a:pt x="52256" y="233981"/>
                  </a:cubicBezTo>
                  <a:cubicBezTo>
                    <a:pt x="46729" y="254808"/>
                    <a:pt x="39502" y="277818"/>
                    <a:pt x="33324" y="299674"/>
                  </a:cubicBezTo>
                  <a:cubicBezTo>
                    <a:pt x="27146" y="321530"/>
                    <a:pt x="20197" y="343563"/>
                    <a:pt x="15186" y="365117"/>
                  </a:cubicBezTo>
                  <a:cubicBezTo>
                    <a:pt x="10175" y="386671"/>
                    <a:pt x="5295" y="408184"/>
                    <a:pt x="3257" y="428999"/>
                  </a:cubicBezTo>
                  <a:cubicBezTo>
                    <a:pt x="1219" y="449814"/>
                    <a:pt x="-2762" y="464020"/>
                    <a:pt x="2955" y="490009"/>
                  </a:cubicBezTo>
                  <a:cubicBezTo>
                    <a:pt x="8672" y="515998"/>
                    <a:pt x="20250" y="554818"/>
                    <a:pt x="37560" y="584934"/>
                  </a:cubicBezTo>
                  <a:cubicBezTo>
                    <a:pt x="54870" y="615050"/>
                    <a:pt x="80380" y="643153"/>
                    <a:pt x="106817" y="670704"/>
                  </a:cubicBezTo>
                  <a:cubicBezTo>
                    <a:pt x="133254" y="698256"/>
                    <a:pt x="165467" y="724282"/>
                    <a:pt x="196182" y="750243"/>
                  </a:cubicBezTo>
                  <a:cubicBezTo>
                    <a:pt x="226897" y="776204"/>
                    <a:pt x="252072" y="793480"/>
                    <a:pt x="291107" y="826472"/>
                  </a:cubicBezTo>
                  <a:cubicBezTo>
                    <a:pt x="330142" y="859464"/>
                    <a:pt x="386508" y="907278"/>
                    <a:pt x="430391" y="948195"/>
                  </a:cubicBezTo>
                  <a:cubicBezTo>
                    <a:pt x="474274" y="989113"/>
                    <a:pt x="514270" y="1029862"/>
                    <a:pt x="554404" y="1071977"/>
                  </a:cubicBezTo>
                  <a:cubicBezTo>
                    <a:pt x="594538" y="1114092"/>
                    <a:pt x="632126" y="1156550"/>
                    <a:pt x="671194" y="1200884"/>
                  </a:cubicBezTo>
                  <a:cubicBezTo>
                    <a:pt x="710262" y="1245218"/>
                    <a:pt x="756898" y="1300247"/>
                    <a:pt x="788810" y="1337981"/>
                  </a:cubicBezTo>
                  <a:cubicBezTo>
                    <a:pt x="820722" y="1375715"/>
                    <a:pt x="839281" y="1396778"/>
                    <a:pt x="862664" y="1427288"/>
                  </a:cubicBezTo>
                  <a:cubicBezTo>
                    <a:pt x="886047" y="1457798"/>
                    <a:pt x="909986" y="1489012"/>
                    <a:pt x="929109" y="1521039"/>
                  </a:cubicBezTo>
                  <a:cubicBezTo>
                    <a:pt x="948233" y="1553066"/>
                    <a:pt x="966122" y="1585834"/>
                    <a:pt x="977405" y="1619452"/>
                  </a:cubicBezTo>
                  <a:cubicBezTo>
                    <a:pt x="988688" y="1653070"/>
                    <a:pt x="995483" y="1691084"/>
                    <a:pt x="996808" y="1722746"/>
                  </a:cubicBezTo>
                  <a:cubicBezTo>
                    <a:pt x="998133" y="1754408"/>
                    <a:pt x="993027" y="1780910"/>
                    <a:pt x="985356" y="1809425"/>
                  </a:cubicBezTo>
                  <a:cubicBezTo>
                    <a:pt x="977685" y="1837940"/>
                    <a:pt x="965658" y="1867016"/>
                    <a:pt x="950784" y="1893837"/>
                  </a:cubicBezTo>
                  <a:cubicBezTo>
                    <a:pt x="935910" y="1920658"/>
                    <a:pt x="917182" y="1947101"/>
                    <a:pt x="896112" y="1970351"/>
                  </a:cubicBezTo>
                  <a:cubicBezTo>
                    <a:pt x="875042" y="1993601"/>
                    <a:pt x="849623" y="2015384"/>
                    <a:pt x="824365" y="2033335"/>
                  </a:cubicBezTo>
                  <a:cubicBezTo>
                    <a:pt x="799107" y="2051286"/>
                    <a:pt x="771443" y="2064283"/>
                    <a:pt x="744562" y="2078060"/>
                  </a:cubicBezTo>
                  <a:cubicBezTo>
                    <a:pt x="717681" y="2091837"/>
                    <a:pt x="688687" y="2102734"/>
                    <a:pt x="663081" y="2116000"/>
                  </a:cubicBezTo>
                  <a:cubicBezTo>
                    <a:pt x="637475" y="2129266"/>
                    <a:pt x="611589" y="2141401"/>
                    <a:pt x="590923" y="2157655"/>
                  </a:cubicBezTo>
                  <a:cubicBezTo>
                    <a:pt x="570257" y="2173910"/>
                    <a:pt x="550711" y="2196657"/>
                    <a:pt x="539086" y="2213527"/>
                  </a:cubicBezTo>
                  <a:cubicBezTo>
                    <a:pt x="527461" y="2230397"/>
                    <a:pt x="525538" y="2242695"/>
                    <a:pt x="521170" y="2258876"/>
                  </a:cubicBezTo>
                  <a:cubicBezTo>
                    <a:pt x="516802" y="2275057"/>
                    <a:pt x="514432" y="2292816"/>
                    <a:pt x="512878" y="2310615"/>
                  </a:cubicBezTo>
                  <a:cubicBezTo>
                    <a:pt x="511324" y="2328414"/>
                    <a:pt x="511374" y="2347279"/>
                    <a:pt x="511846" y="2365672"/>
                  </a:cubicBezTo>
                  <a:cubicBezTo>
                    <a:pt x="512318" y="2384065"/>
                    <a:pt x="514196" y="2404979"/>
                    <a:pt x="515708" y="2420975"/>
                  </a:cubicBezTo>
                  <a:cubicBezTo>
                    <a:pt x="517220" y="2436971"/>
                    <a:pt x="518674" y="2448370"/>
                    <a:pt x="520921" y="2461651"/>
                  </a:cubicBezTo>
                  <a:cubicBezTo>
                    <a:pt x="523168" y="2474932"/>
                    <a:pt x="525660" y="2487939"/>
                    <a:pt x="529190" y="2500660"/>
                  </a:cubicBezTo>
                  <a:cubicBezTo>
                    <a:pt x="532720" y="2513381"/>
                    <a:pt x="536760" y="2525825"/>
                    <a:pt x="542101" y="2537979"/>
                  </a:cubicBezTo>
                  <a:cubicBezTo>
                    <a:pt x="547442" y="2550133"/>
                    <a:pt x="554443" y="2562748"/>
                    <a:pt x="561238" y="2573585"/>
                  </a:cubicBezTo>
                  <a:cubicBezTo>
                    <a:pt x="568033" y="2584422"/>
                    <a:pt x="575570" y="2593264"/>
                    <a:pt x="582871" y="2603000"/>
                  </a:cubicBezTo>
                  <a:cubicBezTo>
                    <a:pt x="590172" y="2612736"/>
                    <a:pt x="598438" y="2622258"/>
                    <a:pt x="605042" y="2632000"/>
                  </a:cubicBezTo>
                  <a:cubicBezTo>
                    <a:pt x="611646" y="2641742"/>
                    <a:pt x="618339" y="2651416"/>
                    <a:pt x="622496" y="2661455"/>
                  </a:cubicBezTo>
                  <a:cubicBezTo>
                    <a:pt x="626653" y="2671494"/>
                    <a:pt x="628939" y="2684561"/>
                    <a:pt x="629982" y="2692237"/>
                  </a:cubicBezTo>
                  <a:cubicBezTo>
                    <a:pt x="631025" y="2699913"/>
                    <a:pt x="629606" y="2702362"/>
                    <a:pt x="628753" y="2707510"/>
                  </a:cubicBezTo>
                  <a:cubicBezTo>
                    <a:pt x="627900" y="2712658"/>
                    <a:pt x="626477" y="2717889"/>
                    <a:pt x="624863" y="2723126"/>
                  </a:cubicBezTo>
                  <a:cubicBezTo>
                    <a:pt x="623250" y="2728363"/>
                    <a:pt x="621192" y="2733657"/>
                    <a:pt x="619072" y="2738932"/>
                  </a:cubicBezTo>
                  <a:cubicBezTo>
                    <a:pt x="616952" y="2744207"/>
                    <a:pt x="617695" y="2743536"/>
                    <a:pt x="612144" y="2754777"/>
                  </a:cubicBezTo>
                  <a:cubicBezTo>
                    <a:pt x="606593" y="2766018"/>
                    <a:pt x="595378" y="2789910"/>
                    <a:pt x="585767" y="2806378"/>
                  </a:cubicBezTo>
                  <a:cubicBezTo>
                    <a:pt x="576156" y="2822846"/>
                    <a:pt x="565848" y="2839105"/>
                    <a:pt x="554480" y="2853586"/>
                  </a:cubicBezTo>
                  <a:cubicBezTo>
                    <a:pt x="543112" y="2868067"/>
                    <a:pt x="530925" y="2881816"/>
                    <a:pt x="517556" y="2893266"/>
                  </a:cubicBezTo>
                  <a:cubicBezTo>
                    <a:pt x="504187" y="2904716"/>
                    <a:pt x="487226" y="2915315"/>
                    <a:pt x="474268" y="2922284"/>
                  </a:cubicBezTo>
                  <a:cubicBezTo>
                    <a:pt x="461310" y="2929253"/>
                    <a:pt x="451733" y="2931668"/>
                    <a:pt x="439808" y="2935081"/>
                  </a:cubicBezTo>
                  <a:cubicBezTo>
                    <a:pt x="427883" y="2938494"/>
                    <a:pt x="415373" y="2940770"/>
                    <a:pt x="402717" y="2942761"/>
                  </a:cubicBezTo>
                  <a:cubicBezTo>
                    <a:pt x="390061" y="2944752"/>
                    <a:pt x="376967" y="2945892"/>
                    <a:pt x="363873" y="2947030"/>
                  </a:cubicBezTo>
                  <a:cubicBezTo>
                    <a:pt x="350779" y="2948169"/>
                    <a:pt x="332427" y="2949058"/>
                    <a:pt x="324152" y="2949592"/>
                  </a:cubicBezTo>
                </a:path>
              </a:pathLst>
            </a:custGeom>
            <a:ln w="13440">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8" name="Ελεύθερη σχεδίαση: Σχήμα 37">
              <a:extLst>
                <a:ext uri="{FF2B5EF4-FFF2-40B4-BE49-F238E27FC236}">
                  <a16:creationId xmlns:a16="http://schemas.microsoft.com/office/drawing/2014/main" xmlns="" id="{32C49659-3710-4B5C-97BF-F20FEF030062}"/>
                </a:ext>
              </a:extLst>
            </p:cNvPr>
            <p:cNvSpPr/>
            <p:nvPr/>
          </p:nvSpPr>
          <p:spPr>
            <a:xfrm>
              <a:off x="4298257" y="3229440"/>
              <a:ext cx="1697017" cy="1576699"/>
            </a:xfrm>
            <a:custGeom>
              <a:avLst/>
              <a:gdLst>
                <a:gd name="connsiteX0" fmla="*/ 1659497 w 1696996"/>
                <a:gd name="connsiteY0" fmla="*/ 0 h 1576699"/>
                <a:gd name="connsiteX1" fmla="*/ 1666017 w 1696996"/>
                <a:gd name="connsiteY1" fmla="*/ 11949 h 1576699"/>
                <a:gd name="connsiteX2" fmla="*/ 1672400 w 1696996"/>
                <a:gd name="connsiteY2" fmla="*/ 24026 h 1576699"/>
                <a:gd name="connsiteX3" fmla="*/ 1678507 w 1696996"/>
                <a:gd name="connsiteY3" fmla="*/ 36360 h 1576699"/>
                <a:gd name="connsiteX4" fmla="*/ 1684201 w 1696996"/>
                <a:gd name="connsiteY4" fmla="*/ 49079 h 1576699"/>
                <a:gd name="connsiteX5" fmla="*/ 1690452 w 1696996"/>
                <a:gd name="connsiteY5" fmla="*/ 65677 h 1576699"/>
                <a:gd name="connsiteX6" fmla="*/ 1694997 w 1696996"/>
                <a:gd name="connsiteY6" fmla="*/ 82756 h 1576699"/>
                <a:gd name="connsiteX7" fmla="*/ 1696996 w 1696996"/>
                <a:gd name="connsiteY7" fmla="*/ 99988 h 1576699"/>
                <a:gd name="connsiteX8" fmla="*/ 1695609 w 1696996"/>
                <a:gd name="connsiteY8" fmla="*/ 117047 h 1576699"/>
                <a:gd name="connsiteX9" fmla="*/ 1689409 w 1696996"/>
                <a:gd name="connsiteY9" fmla="*/ 135356 h 1576699"/>
                <a:gd name="connsiteX10" fmla="*/ 1678910 w 1696996"/>
                <a:gd name="connsiteY10" fmla="*/ 152163 h 1576699"/>
                <a:gd name="connsiteX11" fmla="*/ 1665045 w 1696996"/>
                <a:gd name="connsiteY11" fmla="*/ 166591 h 1576699"/>
                <a:gd name="connsiteX12" fmla="*/ 1648747 w 1696996"/>
                <a:gd name="connsiteY12" fmla="*/ 177757 h 1576699"/>
                <a:gd name="connsiteX13" fmla="*/ 1626346 w 1696996"/>
                <a:gd name="connsiteY13" fmla="*/ 186510 h 1576699"/>
                <a:gd name="connsiteX14" fmla="*/ 1602724 w 1696996"/>
                <a:gd name="connsiteY14" fmla="*/ 191569 h 1576699"/>
                <a:gd name="connsiteX15" fmla="*/ 1578987 w 1696996"/>
                <a:gd name="connsiteY15" fmla="*/ 195662 h 1576699"/>
                <a:gd name="connsiteX16" fmla="*/ 1556240 w 1696996"/>
                <a:gd name="connsiteY16" fmla="*/ 201519 h 1576699"/>
                <a:gd name="connsiteX17" fmla="*/ 1503738 w 1696996"/>
                <a:gd name="connsiteY17" fmla="*/ 238092 h 1576699"/>
                <a:gd name="connsiteX18" fmla="*/ 1467866 w 1696996"/>
                <a:gd name="connsiteY18" fmla="*/ 297986 h 1576699"/>
                <a:gd name="connsiteX19" fmla="*/ 1449176 w 1696996"/>
                <a:gd name="connsiteY19" fmla="*/ 370040 h 1576699"/>
                <a:gd name="connsiteX20" fmla="*/ 1448219 w 1696996"/>
                <a:gd name="connsiteY20" fmla="*/ 443089 h 1576699"/>
                <a:gd name="connsiteX21" fmla="*/ 1456088 w 1696996"/>
                <a:gd name="connsiteY21" fmla="*/ 483684 h 1576699"/>
                <a:gd name="connsiteX22" fmla="*/ 1468401 w 1696996"/>
                <a:gd name="connsiteY22" fmla="*/ 521790 h 1576699"/>
                <a:gd name="connsiteX23" fmla="*/ 1482906 w 1696996"/>
                <a:gd name="connsiteY23" fmla="*/ 558644 h 1576699"/>
                <a:gd name="connsiteX24" fmla="*/ 1497351 w 1696996"/>
                <a:gd name="connsiteY24" fmla="*/ 595477 h 1576699"/>
                <a:gd name="connsiteX25" fmla="*/ 1508118 w 1696996"/>
                <a:gd name="connsiteY25" fmla="*/ 627479 h 1576699"/>
                <a:gd name="connsiteX26" fmla="*/ 1517254 w 1696996"/>
                <a:gd name="connsiteY26" fmla="*/ 660198 h 1576699"/>
                <a:gd name="connsiteX27" fmla="*/ 1524788 w 1696996"/>
                <a:gd name="connsiteY27" fmla="*/ 693474 h 1576699"/>
                <a:gd name="connsiteX28" fmla="*/ 1530752 w 1696996"/>
                <a:gd name="connsiteY28" fmla="*/ 727149 h 1576699"/>
                <a:gd name="connsiteX29" fmla="*/ 1538324 w 1696996"/>
                <a:gd name="connsiteY29" fmla="*/ 801902 h 1576699"/>
                <a:gd name="connsiteX30" fmla="*/ 1537753 w 1696996"/>
                <a:gd name="connsiteY30" fmla="*/ 876987 h 1576699"/>
                <a:gd name="connsiteX31" fmla="*/ 1528322 w 1696996"/>
                <a:gd name="connsiteY31" fmla="*/ 951574 h 1576699"/>
                <a:gd name="connsiteX32" fmla="*/ 1509313 w 1696996"/>
                <a:gd name="connsiteY32" fmla="*/ 1024832 h 1576699"/>
                <a:gd name="connsiteX33" fmla="*/ 1476869 w 1696996"/>
                <a:gd name="connsiteY33" fmla="*/ 1102489 h 1576699"/>
                <a:gd name="connsiteX34" fmla="*/ 1433098 w 1696996"/>
                <a:gd name="connsiteY34" fmla="*/ 1174529 h 1576699"/>
                <a:gd name="connsiteX35" fmla="*/ 1379102 w 1696996"/>
                <a:gd name="connsiteY35" fmla="*/ 1237943 h 1576699"/>
                <a:gd name="connsiteX36" fmla="*/ 1315984 w 1696996"/>
                <a:gd name="connsiteY36" fmla="*/ 1289722 h 1576699"/>
                <a:gd name="connsiteX37" fmla="*/ 1239394 w 1696996"/>
                <a:gd name="connsiteY37" fmla="*/ 1330313 h 1576699"/>
                <a:gd name="connsiteX38" fmla="*/ 1156036 w 1696996"/>
                <a:gd name="connsiteY38" fmla="*/ 1358282 h 1576699"/>
                <a:gd name="connsiteX39" fmla="*/ 1068412 w 1696996"/>
                <a:gd name="connsiteY39" fmla="*/ 1377935 h 1576699"/>
                <a:gd name="connsiteX40" fmla="*/ 979026 w 1696996"/>
                <a:gd name="connsiteY40" fmla="*/ 1393580 h 1576699"/>
                <a:gd name="connsiteX41" fmla="*/ 729106 w 1696996"/>
                <a:gd name="connsiteY41" fmla="*/ 1437266 h 1576699"/>
                <a:gd name="connsiteX42" fmla="*/ 483612 w 1696996"/>
                <a:gd name="connsiteY42" fmla="*/ 1482746 h 1576699"/>
                <a:gd name="connsiteX43" fmla="*/ 241068 w 1696996"/>
                <a:gd name="connsiteY43" fmla="*/ 1529424 h 1576699"/>
                <a:gd name="connsiteX44" fmla="*/ 0 w 1696996"/>
                <a:gd name="connsiteY44" fmla="*/ 1576699 h 1576699"/>
                <a:gd name="connsiteX0" fmla="*/ 1659497 w 1696996"/>
                <a:gd name="connsiteY0" fmla="*/ 0 h 1576699"/>
                <a:gd name="connsiteX1" fmla="*/ 1666017 w 1696996"/>
                <a:gd name="connsiteY1" fmla="*/ 11949 h 1576699"/>
                <a:gd name="connsiteX2" fmla="*/ 1672400 w 1696996"/>
                <a:gd name="connsiteY2" fmla="*/ 24026 h 1576699"/>
                <a:gd name="connsiteX3" fmla="*/ 1678507 w 1696996"/>
                <a:gd name="connsiteY3" fmla="*/ 36360 h 1576699"/>
                <a:gd name="connsiteX4" fmla="*/ 1684201 w 1696996"/>
                <a:gd name="connsiteY4" fmla="*/ 49079 h 1576699"/>
                <a:gd name="connsiteX5" fmla="*/ 1690452 w 1696996"/>
                <a:gd name="connsiteY5" fmla="*/ 65677 h 1576699"/>
                <a:gd name="connsiteX6" fmla="*/ 1694997 w 1696996"/>
                <a:gd name="connsiteY6" fmla="*/ 82756 h 1576699"/>
                <a:gd name="connsiteX7" fmla="*/ 1696996 w 1696996"/>
                <a:gd name="connsiteY7" fmla="*/ 99988 h 1576699"/>
                <a:gd name="connsiteX8" fmla="*/ 1695609 w 1696996"/>
                <a:gd name="connsiteY8" fmla="*/ 117047 h 1576699"/>
                <a:gd name="connsiteX9" fmla="*/ 1689409 w 1696996"/>
                <a:gd name="connsiteY9" fmla="*/ 135356 h 1576699"/>
                <a:gd name="connsiteX10" fmla="*/ 1678910 w 1696996"/>
                <a:gd name="connsiteY10" fmla="*/ 152163 h 1576699"/>
                <a:gd name="connsiteX11" fmla="*/ 1665045 w 1696996"/>
                <a:gd name="connsiteY11" fmla="*/ 166591 h 1576699"/>
                <a:gd name="connsiteX12" fmla="*/ 1648747 w 1696996"/>
                <a:gd name="connsiteY12" fmla="*/ 177757 h 1576699"/>
                <a:gd name="connsiteX13" fmla="*/ 1626346 w 1696996"/>
                <a:gd name="connsiteY13" fmla="*/ 186510 h 1576699"/>
                <a:gd name="connsiteX14" fmla="*/ 1602724 w 1696996"/>
                <a:gd name="connsiteY14" fmla="*/ 191569 h 1576699"/>
                <a:gd name="connsiteX15" fmla="*/ 1578987 w 1696996"/>
                <a:gd name="connsiteY15" fmla="*/ 195662 h 1576699"/>
                <a:gd name="connsiteX16" fmla="*/ 1556240 w 1696996"/>
                <a:gd name="connsiteY16" fmla="*/ 201519 h 1576699"/>
                <a:gd name="connsiteX17" fmla="*/ 1503738 w 1696996"/>
                <a:gd name="connsiteY17" fmla="*/ 238092 h 1576699"/>
                <a:gd name="connsiteX18" fmla="*/ 1467866 w 1696996"/>
                <a:gd name="connsiteY18" fmla="*/ 297986 h 1576699"/>
                <a:gd name="connsiteX19" fmla="*/ 1449176 w 1696996"/>
                <a:gd name="connsiteY19" fmla="*/ 370040 h 1576699"/>
                <a:gd name="connsiteX20" fmla="*/ 1448219 w 1696996"/>
                <a:gd name="connsiteY20" fmla="*/ 443089 h 1576699"/>
                <a:gd name="connsiteX21" fmla="*/ 1456088 w 1696996"/>
                <a:gd name="connsiteY21" fmla="*/ 483684 h 1576699"/>
                <a:gd name="connsiteX22" fmla="*/ 1468401 w 1696996"/>
                <a:gd name="connsiteY22" fmla="*/ 521790 h 1576699"/>
                <a:gd name="connsiteX23" fmla="*/ 1482906 w 1696996"/>
                <a:gd name="connsiteY23" fmla="*/ 558644 h 1576699"/>
                <a:gd name="connsiteX24" fmla="*/ 1497351 w 1696996"/>
                <a:gd name="connsiteY24" fmla="*/ 595477 h 1576699"/>
                <a:gd name="connsiteX25" fmla="*/ 1508118 w 1696996"/>
                <a:gd name="connsiteY25" fmla="*/ 627479 h 1576699"/>
                <a:gd name="connsiteX26" fmla="*/ 1517254 w 1696996"/>
                <a:gd name="connsiteY26" fmla="*/ 660198 h 1576699"/>
                <a:gd name="connsiteX27" fmla="*/ 1524788 w 1696996"/>
                <a:gd name="connsiteY27" fmla="*/ 693474 h 1576699"/>
                <a:gd name="connsiteX28" fmla="*/ 1530752 w 1696996"/>
                <a:gd name="connsiteY28" fmla="*/ 727149 h 1576699"/>
                <a:gd name="connsiteX29" fmla="*/ 1538324 w 1696996"/>
                <a:gd name="connsiteY29" fmla="*/ 801902 h 1576699"/>
                <a:gd name="connsiteX30" fmla="*/ 1537753 w 1696996"/>
                <a:gd name="connsiteY30" fmla="*/ 876987 h 1576699"/>
                <a:gd name="connsiteX31" fmla="*/ 1528322 w 1696996"/>
                <a:gd name="connsiteY31" fmla="*/ 951574 h 1576699"/>
                <a:gd name="connsiteX32" fmla="*/ 1509313 w 1696996"/>
                <a:gd name="connsiteY32" fmla="*/ 1024832 h 1576699"/>
                <a:gd name="connsiteX33" fmla="*/ 1476869 w 1696996"/>
                <a:gd name="connsiteY33" fmla="*/ 1102489 h 1576699"/>
                <a:gd name="connsiteX34" fmla="*/ 1433098 w 1696996"/>
                <a:gd name="connsiteY34" fmla="*/ 1174529 h 1576699"/>
                <a:gd name="connsiteX35" fmla="*/ 1379102 w 1696996"/>
                <a:gd name="connsiteY35" fmla="*/ 1237943 h 1576699"/>
                <a:gd name="connsiteX36" fmla="*/ 1315984 w 1696996"/>
                <a:gd name="connsiteY36" fmla="*/ 1289722 h 1576699"/>
                <a:gd name="connsiteX37" fmla="*/ 1239394 w 1696996"/>
                <a:gd name="connsiteY37" fmla="*/ 1330313 h 1576699"/>
                <a:gd name="connsiteX38" fmla="*/ 1156036 w 1696996"/>
                <a:gd name="connsiteY38" fmla="*/ 1358282 h 1576699"/>
                <a:gd name="connsiteX39" fmla="*/ 1068412 w 1696996"/>
                <a:gd name="connsiteY39" fmla="*/ 1377935 h 1576699"/>
                <a:gd name="connsiteX40" fmla="*/ 979026 w 1696996"/>
                <a:gd name="connsiteY40" fmla="*/ 1393580 h 1576699"/>
                <a:gd name="connsiteX41" fmla="*/ 729106 w 1696996"/>
                <a:gd name="connsiteY41" fmla="*/ 1437266 h 1576699"/>
                <a:gd name="connsiteX42" fmla="*/ 483612 w 1696996"/>
                <a:gd name="connsiteY42" fmla="*/ 1482746 h 1576699"/>
                <a:gd name="connsiteX43" fmla="*/ 241068 w 1696996"/>
                <a:gd name="connsiteY43" fmla="*/ 1529424 h 1576699"/>
                <a:gd name="connsiteX44" fmla="*/ 0 w 1696996"/>
                <a:gd name="connsiteY44" fmla="*/ 1576699 h 1576699"/>
                <a:gd name="connsiteX0" fmla="*/ 1659497 w 1696996"/>
                <a:gd name="connsiteY0" fmla="*/ 0 h 1576699"/>
                <a:gd name="connsiteX1" fmla="*/ 1666017 w 1696996"/>
                <a:gd name="connsiteY1" fmla="*/ 11949 h 1576699"/>
                <a:gd name="connsiteX2" fmla="*/ 1672400 w 1696996"/>
                <a:gd name="connsiteY2" fmla="*/ 24026 h 1576699"/>
                <a:gd name="connsiteX3" fmla="*/ 1678507 w 1696996"/>
                <a:gd name="connsiteY3" fmla="*/ 36360 h 1576699"/>
                <a:gd name="connsiteX4" fmla="*/ 1684201 w 1696996"/>
                <a:gd name="connsiteY4" fmla="*/ 49079 h 1576699"/>
                <a:gd name="connsiteX5" fmla="*/ 1690452 w 1696996"/>
                <a:gd name="connsiteY5" fmla="*/ 65677 h 1576699"/>
                <a:gd name="connsiteX6" fmla="*/ 1694997 w 1696996"/>
                <a:gd name="connsiteY6" fmla="*/ 82756 h 1576699"/>
                <a:gd name="connsiteX7" fmla="*/ 1696996 w 1696996"/>
                <a:gd name="connsiteY7" fmla="*/ 99988 h 1576699"/>
                <a:gd name="connsiteX8" fmla="*/ 1695609 w 1696996"/>
                <a:gd name="connsiteY8" fmla="*/ 117047 h 1576699"/>
                <a:gd name="connsiteX9" fmla="*/ 1689409 w 1696996"/>
                <a:gd name="connsiteY9" fmla="*/ 135356 h 1576699"/>
                <a:gd name="connsiteX10" fmla="*/ 1678910 w 1696996"/>
                <a:gd name="connsiteY10" fmla="*/ 152163 h 1576699"/>
                <a:gd name="connsiteX11" fmla="*/ 1665045 w 1696996"/>
                <a:gd name="connsiteY11" fmla="*/ 166591 h 1576699"/>
                <a:gd name="connsiteX12" fmla="*/ 1648747 w 1696996"/>
                <a:gd name="connsiteY12" fmla="*/ 177757 h 1576699"/>
                <a:gd name="connsiteX13" fmla="*/ 1626346 w 1696996"/>
                <a:gd name="connsiteY13" fmla="*/ 186510 h 1576699"/>
                <a:gd name="connsiteX14" fmla="*/ 1602724 w 1696996"/>
                <a:gd name="connsiteY14" fmla="*/ 191569 h 1576699"/>
                <a:gd name="connsiteX15" fmla="*/ 1578987 w 1696996"/>
                <a:gd name="connsiteY15" fmla="*/ 195662 h 1576699"/>
                <a:gd name="connsiteX16" fmla="*/ 1556240 w 1696996"/>
                <a:gd name="connsiteY16" fmla="*/ 201519 h 1576699"/>
                <a:gd name="connsiteX17" fmla="*/ 1503738 w 1696996"/>
                <a:gd name="connsiteY17" fmla="*/ 238092 h 1576699"/>
                <a:gd name="connsiteX18" fmla="*/ 1467866 w 1696996"/>
                <a:gd name="connsiteY18" fmla="*/ 297986 h 1576699"/>
                <a:gd name="connsiteX19" fmla="*/ 1449176 w 1696996"/>
                <a:gd name="connsiteY19" fmla="*/ 370040 h 1576699"/>
                <a:gd name="connsiteX20" fmla="*/ 1448219 w 1696996"/>
                <a:gd name="connsiteY20" fmla="*/ 443089 h 1576699"/>
                <a:gd name="connsiteX21" fmla="*/ 1456088 w 1696996"/>
                <a:gd name="connsiteY21" fmla="*/ 483684 h 1576699"/>
                <a:gd name="connsiteX22" fmla="*/ 1468401 w 1696996"/>
                <a:gd name="connsiteY22" fmla="*/ 521790 h 1576699"/>
                <a:gd name="connsiteX23" fmla="*/ 1482906 w 1696996"/>
                <a:gd name="connsiteY23" fmla="*/ 558644 h 1576699"/>
                <a:gd name="connsiteX24" fmla="*/ 1497351 w 1696996"/>
                <a:gd name="connsiteY24" fmla="*/ 595477 h 1576699"/>
                <a:gd name="connsiteX25" fmla="*/ 1508118 w 1696996"/>
                <a:gd name="connsiteY25" fmla="*/ 627479 h 1576699"/>
                <a:gd name="connsiteX26" fmla="*/ 1517254 w 1696996"/>
                <a:gd name="connsiteY26" fmla="*/ 660198 h 1576699"/>
                <a:gd name="connsiteX27" fmla="*/ 1524788 w 1696996"/>
                <a:gd name="connsiteY27" fmla="*/ 693474 h 1576699"/>
                <a:gd name="connsiteX28" fmla="*/ 1530752 w 1696996"/>
                <a:gd name="connsiteY28" fmla="*/ 727149 h 1576699"/>
                <a:gd name="connsiteX29" fmla="*/ 1538324 w 1696996"/>
                <a:gd name="connsiteY29" fmla="*/ 801902 h 1576699"/>
                <a:gd name="connsiteX30" fmla="*/ 1537753 w 1696996"/>
                <a:gd name="connsiteY30" fmla="*/ 876987 h 1576699"/>
                <a:gd name="connsiteX31" fmla="*/ 1528322 w 1696996"/>
                <a:gd name="connsiteY31" fmla="*/ 951574 h 1576699"/>
                <a:gd name="connsiteX32" fmla="*/ 1509313 w 1696996"/>
                <a:gd name="connsiteY32" fmla="*/ 1024832 h 1576699"/>
                <a:gd name="connsiteX33" fmla="*/ 1476869 w 1696996"/>
                <a:gd name="connsiteY33" fmla="*/ 1102489 h 1576699"/>
                <a:gd name="connsiteX34" fmla="*/ 1433098 w 1696996"/>
                <a:gd name="connsiteY34" fmla="*/ 1174529 h 1576699"/>
                <a:gd name="connsiteX35" fmla="*/ 1379102 w 1696996"/>
                <a:gd name="connsiteY35" fmla="*/ 1237943 h 1576699"/>
                <a:gd name="connsiteX36" fmla="*/ 1315984 w 1696996"/>
                <a:gd name="connsiteY36" fmla="*/ 1289722 h 1576699"/>
                <a:gd name="connsiteX37" fmla="*/ 1239394 w 1696996"/>
                <a:gd name="connsiteY37" fmla="*/ 1330313 h 1576699"/>
                <a:gd name="connsiteX38" fmla="*/ 1156036 w 1696996"/>
                <a:gd name="connsiteY38" fmla="*/ 1358282 h 1576699"/>
                <a:gd name="connsiteX39" fmla="*/ 1068412 w 1696996"/>
                <a:gd name="connsiteY39" fmla="*/ 1377935 h 1576699"/>
                <a:gd name="connsiteX40" fmla="*/ 979026 w 1696996"/>
                <a:gd name="connsiteY40" fmla="*/ 1393580 h 1576699"/>
                <a:gd name="connsiteX41" fmla="*/ 729106 w 1696996"/>
                <a:gd name="connsiteY41" fmla="*/ 1437266 h 1576699"/>
                <a:gd name="connsiteX42" fmla="*/ 483612 w 1696996"/>
                <a:gd name="connsiteY42" fmla="*/ 1482746 h 1576699"/>
                <a:gd name="connsiteX43" fmla="*/ 241068 w 1696996"/>
                <a:gd name="connsiteY43" fmla="*/ 1529424 h 1576699"/>
                <a:gd name="connsiteX44" fmla="*/ 0 w 1696996"/>
                <a:gd name="connsiteY44" fmla="*/ 1576699 h 1576699"/>
                <a:gd name="connsiteX0" fmla="*/ 1659497 w 1696996"/>
                <a:gd name="connsiteY0" fmla="*/ 0 h 1576699"/>
                <a:gd name="connsiteX1" fmla="*/ 1666017 w 1696996"/>
                <a:gd name="connsiteY1" fmla="*/ 11949 h 1576699"/>
                <a:gd name="connsiteX2" fmla="*/ 1672400 w 1696996"/>
                <a:gd name="connsiteY2" fmla="*/ 24026 h 1576699"/>
                <a:gd name="connsiteX3" fmla="*/ 1678507 w 1696996"/>
                <a:gd name="connsiteY3" fmla="*/ 36360 h 1576699"/>
                <a:gd name="connsiteX4" fmla="*/ 1684201 w 1696996"/>
                <a:gd name="connsiteY4" fmla="*/ 49079 h 1576699"/>
                <a:gd name="connsiteX5" fmla="*/ 1690452 w 1696996"/>
                <a:gd name="connsiteY5" fmla="*/ 65677 h 1576699"/>
                <a:gd name="connsiteX6" fmla="*/ 1694997 w 1696996"/>
                <a:gd name="connsiteY6" fmla="*/ 82756 h 1576699"/>
                <a:gd name="connsiteX7" fmla="*/ 1696996 w 1696996"/>
                <a:gd name="connsiteY7" fmla="*/ 99988 h 1576699"/>
                <a:gd name="connsiteX8" fmla="*/ 1695609 w 1696996"/>
                <a:gd name="connsiteY8" fmla="*/ 117047 h 1576699"/>
                <a:gd name="connsiteX9" fmla="*/ 1689409 w 1696996"/>
                <a:gd name="connsiteY9" fmla="*/ 135356 h 1576699"/>
                <a:gd name="connsiteX10" fmla="*/ 1678910 w 1696996"/>
                <a:gd name="connsiteY10" fmla="*/ 152163 h 1576699"/>
                <a:gd name="connsiteX11" fmla="*/ 1665045 w 1696996"/>
                <a:gd name="connsiteY11" fmla="*/ 166591 h 1576699"/>
                <a:gd name="connsiteX12" fmla="*/ 1648747 w 1696996"/>
                <a:gd name="connsiteY12" fmla="*/ 177757 h 1576699"/>
                <a:gd name="connsiteX13" fmla="*/ 1626346 w 1696996"/>
                <a:gd name="connsiteY13" fmla="*/ 186510 h 1576699"/>
                <a:gd name="connsiteX14" fmla="*/ 1602724 w 1696996"/>
                <a:gd name="connsiteY14" fmla="*/ 191569 h 1576699"/>
                <a:gd name="connsiteX15" fmla="*/ 1578987 w 1696996"/>
                <a:gd name="connsiteY15" fmla="*/ 195662 h 1576699"/>
                <a:gd name="connsiteX16" fmla="*/ 1556240 w 1696996"/>
                <a:gd name="connsiteY16" fmla="*/ 201519 h 1576699"/>
                <a:gd name="connsiteX17" fmla="*/ 1503738 w 1696996"/>
                <a:gd name="connsiteY17" fmla="*/ 238092 h 1576699"/>
                <a:gd name="connsiteX18" fmla="*/ 1467866 w 1696996"/>
                <a:gd name="connsiteY18" fmla="*/ 297986 h 1576699"/>
                <a:gd name="connsiteX19" fmla="*/ 1449176 w 1696996"/>
                <a:gd name="connsiteY19" fmla="*/ 370040 h 1576699"/>
                <a:gd name="connsiteX20" fmla="*/ 1448219 w 1696996"/>
                <a:gd name="connsiteY20" fmla="*/ 443089 h 1576699"/>
                <a:gd name="connsiteX21" fmla="*/ 1456088 w 1696996"/>
                <a:gd name="connsiteY21" fmla="*/ 483684 h 1576699"/>
                <a:gd name="connsiteX22" fmla="*/ 1468401 w 1696996"/>
                <a:gd name="connsiteY22" fmla="*/ 521790 h 1576699"/>
                <a:gd name="connsiteX23" fmla="*/ 1482906 w 1696996"/>
                <a:gd name="connsiteY23" fmla="*/ 558644 h 1576699"/>
                <a:gd name="connsiteX24" fmla="*/ 1497351 w 1696996"/>
                <a:gd name="connsiteY24" fmla="*/ 595477 h 1576699"/>
                <a:gd name="connsiteX25" fmla="*/ 1508118 w 1696996"/>
                <a:gd name="connsiteY25" fmla="*/ 627479 h 1576699"/>
                <a:gd name="connsiteX26" fmla="*/ 1517254 w 1696996"/>
                <a:gd name="connsiteY26" fmla="*/ 660198 h 1576699"/>
                <a:gd name="connsiteX27" fmla="*/ 1524788 w 1696996"/>
                <a:gd name="connsiteY27" fmla="*/ 693474 h 1576699"/>
                <a:gd name="connsiteX28" fmla="*/ 1530752 w 1696996"/>
                <a:gd name="connsiteY28" fmla="*/ 727149 h 1576699"/>
                <a:gd name="connsiteX29" fmla="*/ 1538324 w 1696996"/>
                <a:gd name="connsiteY29" fmla="*/ 801902 h 1576699"/>
                <a:gd name="connsiteX30" fmla="*/ 1537753 w 1696996"/>
                <a:gd name="connsiteY30" fmla="*/ 876987 h 1576699"/>
                <a:gd name="connsiteX31" fmla="*/ 1528322 w 1696996"/>
                <a:gd name="connsiteY31" fmla="*/ 951574 h 1576699"/>
                <a:gd name="connsiteX32" fmla="*/ 1509313 w 1696996"/>
                <a:gd name="connsiteY32" fmla="*/ 1024832 h 1576699"/>
                <a:gd name="connsiteX33" fmla="*/ 1476869 w 1696996"/>
                <a:gd name="connsiteY33" fmla="*/ 1102489 h 1576699"/>
                <a:gd name="connsiteX34" fmla="*/ 1433098 w 1696996"/>
                <a:gd name="connsiteY34" fmla="*/ 1174529 h 1576699"/>
                <a:gd name="connsiteX35" fmla="*/ 1379102 w 1696996"/>
                <a:gd name="connsiteY35" fmla="*/ 1237943 h 1576699"/>
                <a:gd name="connsiteX36" fmla="*/ 1315984 w 1696996"/>
                <a:gd name="connsiteY36" fmla="*/ 1289722 h 1576699"/>
                <a:gd name="connsiteX37" fmla="*/ 1239394 w 1696996"/>
                <a:gd name="connsiteY37" fmla="*/ 1330313 h 1576699"/>
                <a:gd name="connsiteX38" fmla="*/ 1156036 w 1696996"/>
                <a:gd name="connsiteY38" fmla="*/ 1358282 h 1576699"/>
                <a:gd name="connsiteX39" fmla="*/ 1068412 w 1696996"/>
                <a:gd name="connsiteY39" fmla="*/ 1377935 h 1576699"/>
                <a:gd name="connsiteX40" fmla="*/ 979026 w 1696996"/>
                <a:gd name="connsiteY40" fmla="*/ 1393580 h 1576699"/>
                <a:gd name="connsiteX41" fmla="*/ 729106 w 1696996"/>
                <a:gd name="connsiteY41" fmla="*/ 1437266 h 1576699"/>
                <a:gd name="connsiteX42" fmla="*/ 483612 w 1696996"/>
                <a:gd name="connsiteY42" fmla="*/ 1482746 h 1576699"/>
                <a:gd name="connsiteX43" fmla="*/ 241068 w 1696996"/>
                <a:gd name="connsiteY43" fmla="*/ 1529424 h 1576699"/>
                <a:gd name="connsiteX44" fmla="*/ 0 w 1696996"/>
                <a:gd name="connsiteY44" fmla="*/ 1576699 h 1576699"/>
                <a:gd name="connsiteX0" fmla="*/ 1659497 w 1696996"/>
                <a:gd name="connsiteY0" fmla="*/ 0 h 1576699"/>
                <a:gd name="connsiteX1" fmla="*/ 1666017 w 1696996"/>
                <a:gd name="connsiteY1" fmla="*/ 11949 h 1576699"/>
                <a:gd name="connsiteX2" fmla="*/ 1672400 w 1696996"/>
                <a:gd name="connsiteY2" fmla="*/ 24026 h 1576699"/>
                <a:gd name="connsiteX3" fmla="*/ 1678507 w 1696996"/>
                <a:gd name="connsiteY3" fmla="*/ 36360 h 1576699"/>
                <a:gd name="connsiteX4" fmla="*/ 1684201 w 1696996"/>
                <a:gd name="connsiteY4" fmla="*/ 49079 h 1576699"/>
                <a:gd name="connsiteX5" fmla="*/ 1690452 w 1696996"/>
                <a:gd name="connsiteY5" fmla="*/ 65677 h 1576699"/>
                <a:gd name="connsiteX6" fmla="*/ 1694997 w 1696996"/>
                <a:gd name="connsiteY6" fmla="*/ 82756 h 1576699"/>
                <a:gd name="connsiteX7" fmla="*/ 1696996 w 1696996"/>
                <a:gd name="connsiteY7" fmla="*/ 99988 h 1576699"/>
                <a:gd name="connsiteX8" fmla="*/ 1695609 w 1696996"/>
                <a:gd name="connsiteY8" fmla="*/ 117047 h 1576699"/>
                <a:gd name="connsiteX9" fmla="*/ 1689409 w 1696996"/>
                <a:gd name="connsiteY9" fmla="*/ 135356 h 1576699"/>
                <a:gd name="connsiteX10" fmla="*/ 1678910 w 1696996"/>
                <a:gd name="connsiteY10" fmla="*/ 152163 h 1576699"/>
                <a:gd name="connsiteX11" fmla="*/ 1665045 w 1696996"/>
                <a:gd name="connsiteY11" fmla="*/ 166591 h 1576699"/>
                <a:gd name="connsiteX12" fmla="*/ 1648747 w 1696996"/>
                <a:gd name="connsiteY12" fmla="*/ 177757 h 1576699"/>
                <a:gd name="connsiteX13" fmla="*/ 1626346 w 1696996"/>
                <a:gd name="connsiteY13" fmla="*/ 186510 h 1576699"/>
                <a:gd name="connsiteX14" fmla="*/ 1602724 w 1696996"/>
                <a:gd name="connsiteY14" fmla="*/ 191569 h 1576699"/>
                <a:gd name="connsiteX15" fmla="*/ 1578987 w 1696996"/>
                <a:gd name="connsiteY15" fmla="*/ 195662 h 1576699"/>
                <a:gd name="connsiteX16" fmla="*/ 1556240 w 1696996"/>
                <a:gd name="connsiteY16" fmla="*/ 201519 h 1576699"/>
                <a:gd name="connsiteX17" fmla="*/ 1503738 w 1696996"/>
                <a:gd name="connsiteY17" fmla="*/ 238092 h 1576699"/>
                <a:gd name="connsiteX18" fmla="*/ 1467866 w 1696996"/>
                <a:gd name="connsiteY18" fmla="*/ 297986 h 1576699"/>
                <a:gd name="connsiteX19" fmla="*/ 1449176 w 1696996"/>
                <a:gd name="connsiteY19" fmla="*/ 370040 h 1576699"/>
                <a:gd name="connsiteX20" fmla="*/ 1448219 w 1696996"/>
                <a:gd name="connsiteY20" fmla="*/ 443089 h 1576699"/>
                <a:gd name="connsiteX21" fmla="*/ 1456088 w 1696996"/>
                <a:gd name="connsiteY21" fmla="*/ 483684 h 1576699"/>
                <a:gd name="connsiteX22" fmla="*/ 1468401 w 1696996"/>
                <a:gd name="connsiteY22" fmla="*/ 521790 h 1576699"/>
                <a:gd name="connsiteX23" fmla="*/ 1482906 w 1696996"/>
                <a:gd name="connsiteY23" fmla="*/ 558644 h 1576699"/>
                <a:gd name="connsiteX24" fmla="*/ 1497351 w 1696996"/>
                <a:gd name="connsiteY24" fmla="*/ 595477 h 1576699"/>
                <a:gd name="connsiteX25" fmla="*/ 1508118 w 1696996"/>
                <a:gd name="connsiteY25" fmla="*/ 627479 h 1576699"/>
                <a:gd name="connsiteX26" fmla="*/ 1517254 w 1696996"/>
                <a:gd name="connsiteY26" fmla="*/ 660198 h 1576699"/>
                <a:gd name="connsiteX27" fmla="*/ 1524788 w 1696996"/>
                <a:gd name="connsiteY27" fmla="*/ 693474 h 1576699"/>
                <a:gd name="connsiteX28" fmla="*/ 1530752 w 1696996"/>
                <a:gd name="connsiteY28" fmla="*/ 727149 h 1576699"/>
                <a:gd name="connsiteX29" fmla="*/ 1538324 w 1696996"/>
                <a:gd name="connsiteY29" fmla="*/ 801902 h 1576699"/>
                <a:gd name="connsiteX30" fmla="*/ 1537753 w 1696996"/>
                <a:gd name="connsiteY30" fmla="*/ 876987 h 1576699"/>
                <a:gd name="connsiteX31" fmla="*/ 1528322 w 1696996"/>
                <a:gd name="connsiteY31" fmla="*/ 951574 h 1576699"/>
                <a:gd name="connsiteX32" fmla="*/ 1509313 w 1696996"/>
                <a:gd name="connsiteY32" fmla="*/ 1024832 h 1576699"/>
                <a:gd name="connsiteX33" fmla="*/ 1476869 w 1696996"/>
                <a:gd name="connsiteY33" fmla="*/ 1102489 h 1576699"/>
                <a:gd name="connsiteX34" fmla="*/ 1433098 w 1696996"/>
                <a:gd name="connsiteY34" fmla="*/ 1174529 h 1576699"/>
                <a:gd name="connsiteX35" fmla="*/ 1379102 w 1696996"/>
                <a:gd name="connsiteY35" fmla="*/ 1237943 h 1576699"/>
                <a:gd name="connsiteX36" fmla="*/ 1315984 w 1696996"/>
                <a:gd name="connsiteY36" fmla="*/ 1289722 h 1576699"/>
                <a:gd name="connsiteX37" fmla="*/ 1239394 w 1696996"/>
                <a:gd name="connsiteY37" fmla="*/ 1330313 h 1576699"/>
                <a:gd name="connsiteX38" fmla="*/ 1156036 w 1696996"/>
                <a:gd name="connsiteY38" fmla="*/ 1358282 h 1576699"/>
                <a:gd name="connsiteX39" fmla="*/ 1068412 w 1696996"/>
                <a:gd name="connsiteY39" fmla="*/ 1377935 h 1576699"/>
                <a:gd name="connsiteX40" fmla="*/ 979026 w 1696996"/>
                <a:gd name="connsiteY40" fmla="*/ 1393580 h 1576699"/>
                <a:gd name="connsiteX41" fmla="*/ 729106 w 1696996"/>
                <a:gd name="connsiteY41" fmla="*/ 1437266 h 1576699"/>
                <a:gd name="connsiteX42" fmla="*/ 483612 w 1696996"/>
                <a:gd name="connsiteY42" fmla="*/ 1482746 h 1576699"/>
                <a:gd name="connsiteX43" fmla="*/ 241068 w 1696996"/>
                <a:gd name="connsiteY43" fmla="*/ 1529424 h 1576699"/>
                <a:gd name="connsiteX44" fmla="*/ 0 w 1696996"/>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97017" h="1576699">
                  <a:moveTo>
                    <a:pt x="1659497" y="0"/>
                  </a:moveTo>
                  <a:lnTo>
                    <a:pt x="1666017" y="11949"/>
                  </a:lnTo>
                  <a:cubicBezTo>
                    <a:pt x="1668168" y="15953"/>
                    <a:pt x="1670318" y="19958"/>
                    <a:pt x="1672400" y="24026"/>
                  </a:cubicBezTo>
                  <a:cubicBezTo>
                    <a:pt x="1674482" y="28094"/>
                    <a:pt x="1676540" y="32185"/>
                    <a:pt x="1678507" y="36360"/>
                  </a:cubicBezTo>
                  <a:cubicBezTo>
                    <a:pt x="1680474" y="40536"/>
                    <a:pt x="1682210" y="44193"/>
                    <a:pt x="1684201" y="49079"/>
                  </a:cubicBezTo>
                  <a:cubicBezTo>
                    <a:pt x="1686192" y="53965"/>
                    <a:pt x="1688653" y="60064"/>
                    <a:pt x="1690452" y="65677"/>
                  </a:cubicBezTo>
                  <a:cubicBezTo>
                    <a:pt x="1692251" y="71290"/>
                    <a:pt x="1693906" y="77038"/>
                    <a:pt x="1694997" y="82756"/>
                  </a:cubicBezTo>
                  <a:cubicBezTo>
                    <a:pt x="1696088" y="88474"/>
                    <a:pt x="1696894" y="94273"/>
                    <a:pt x="1696996" y="99988"/>
                  </a:cubicBezTo>
                  <a:cubicBezTo>
                    <a:pt x="1697098" y="105703"/>
                    <a:pt x="1696873" y="111152"/>
                    <a:pt x="1695609" y="117047"/>
                  </a:cubicBezTo>
                  <a:cubicBezTo>
                    <a:pt x="1694345" y="122942"/>
                    <a:pt x="1692192" y="129503"/>
                    <a:pt x="1689409" y="135356"/>
                  </a:cubicBezTo>
                  <a:cubicBezTo>
                    <a:pt x="1686626" y="141209"/>
                    <a:pt x="1682971" y="146957"/>
                    <a:pt x="1678910" y="152163"/>
                  </a:cubicBezTo>
                  <a:cubicBezTo>
                    <a:pt x="1674849" y="157369"/>
                    <a:pt x="1670072" y="162325"/>
                    <a:pt x="1665045" y="166591"/>
                  </a:cubicBezTo>
                  <a:cubicBezTo>
                    <a:pt x="1660018" y="170857"/>
                    <a:pt x="1655197" y="174437"/>
                    <a:pt x="1648747" y="177757"/>
                  </a:cubicBezTo>
                  <a:cubicBezTo>
                    <a:pt x="1642297" y="181077"/>
                    <a:pt x="1634016" y="184208"/>
                    <a:pt x="1626346" y="186510"/>
                  </a:cubicBezTo>
                  <a:cubicBezTo>
                    <a:pt x="1618676" y="188812"/>
                    <a:pt x="1610617" y="190044"/>
                    <a:pt x="1602724" y="191569"/>
                  </a:cubicBezTo>
                  <a:cubicBezTo>
                    <a:pt x="1594831" y="193094"/>
                    <a:pt x="1586734" y="194004"/>
                    <a:pt x="1578987" y="195662"/>
                  </a:cubicBezTo>
                  <a:cubicBezTo>
                    <a:pt x="1571240" y="197320"/>
                    <a:pt x="1568781" y="194447"/>
                    <a:pt x="1556240" y="201519"/>
                  </a:cubicBezTo>
                  <a:cubicBezTo>
                    <a:pt x="1543699" y="208591"/>
                    <a:pt x="1518467" y="222014"/>
                    <a:pt x="1503738" y="238092"/>
                  </a:cubicBezTo>
                  <a:cubicBezTo>
                    <a:pt x="1489009" y="254170"/>
                    <a:pt x="1476960" y="275995"/>
                    <a:pt x="1467866" y="297986"/>
                  </a:cubicBezTo>
                  <a:cubicBezTo>
                    <a:pt x="1458772" y="319977"/>
                    <a:pt x="1452451" y="345856"/>
                    <a:pt x="1449176" y="370040"/>
                  </a:cubicBezTo>
                  <a:cubicBezTo>
                    <a:pt x="1445902" y="394224"/>
                    <a:pt x="1447067" y="424148"/>
                    <a:pt x="1448219" y="443089"/>
                  </a:cubicBezTo>
                  <a:cubicBezTo>
                    <a:pt x="1449371" y="462030"/>
                    <a:pt x="1452724" y="470567"/>
                    <a:pt x="1456088" y="483684"/>
                  </a:cubicBezTo>
                  <a:cubicBezTo>
                    <a:pt x="1459452" y="496801"/>
                    <a:pt x="1463931" y="509297"/>
                    <a:pt x="1468401" y="521790"/>
                  </a:cubicBezTo>
                  <a:cubicBezTo>
                    <a:pt x="1472871" y="534283"/>
                    <a:pt x="1478081" y="546363"/>
                    <a:pt x="1482906" y="558644"/>
                  </a:cubicBezTo>
                  <a:cubicBezTo>
                    <a:pt x="1487731" y="570925"/>
                    <a:pt x="1493149" y="584005"/>
                    <a:pt x="1497351" y="595477"/>
                  </a:cubicBezTo>
                  <a:cubicBezTo>
                    <a:pt x="1501553" y="606949"/>
                    <a:pt x="1504801" y="616692"/>
                    <a:pt x="1508118" y="627479"/>
                  </a:cubicBezTo>
                  <a:cubicBezTo>
                    <a:pt x="1511435" y="638266"/>
                    <a:pt x="1514476" y="649199"/>
                    <a:pt x="1517254" y="660198"/>
                  </a:cubicBezTo>
                  <a:cubicBezTo>
                    <a:pt x="1520032" y="671197"/>
                    <a:pt x="1522538" y="682316"/>
                    <a:pt x="1524788" y="693474"/>
                  </a:cubicBezTo>
                  <a:cubicBezTo>
                    <a:pt x="1527038" y="704632"/>
                    <a:pt x="1528496" y="709078"/>
                    <a:pt x="1530752" y="727149"/>
                  </a:cubicBezTo>
                  <a:cubicBezTo>
                    <a:pt x="1533008" y="745220"/>
                    <a:pt x="1537157" y="776929"/>
                    <a:pt x="1538324" y="801902"/>
                  </a:cubicBezTo>
                  <a:cubicBezTo>
                    <a:pt x="1539491" y="826875"/>
                    <a:pt x="1539420" y="852042"/>
                    <a:pt x="1537753" y="876987"/>
                  </a:cubicBezTo>
                  <a:cubicBezTo>
                    <a:pt x="1536086" y="901932"/>
                    <a:pt x="1533062" y="926933"/>
                    <a:pt x="1528322" y="951574"/>
                  </a:cubicBezTo>
                  <a:cubicBezTo>
                    <a:pt x="1523582" y="976215"/>
                    <a:pt x="1517888" y="999680"/>
                    <a:pt x="1509313" y="1024832"/>
                  </a:cubicBezTo>
                  <a:cubicBezTo>
                    <a:pt x="1500738" y="1049984"/>
                    <a:pt x="1489571" y="1077540"/>
                    <a:pt x="1476869" y="1102489"/>
                  </a:cubicBezTo>
                  <a:cubicBezTo>
                    <a:pt x="1464167" y="1127438"/>
                    <a:pt x="1449392" y="1151953"/>
                    <a:pt x="1433098" y="1174529"/>
                  </a:cubicBezTo>
                  <a:cubicBezTo>
                    <a:pt x="1416804" y="1197105"/>
                    <a:pt x="1398621" y="1218744"/>
                    <a:pt x="1379102" y="1237943"/>
                  </a:cubicBezTo>
                  <a:cubicBezTo>
                    <a:pt x="1359583" y="1257142"/>
                    <a:pt x="1339269" y="1274327"/>
                    <a:pt x="1315984" y="1289722"/>
                  </a:cubicBezTo>
                  <a:cubicBezTo>
                    <a:pt x="1292699" y="1305117"/>
                    <a:pt x="1266052" y="1318886"/>
                    <a:pt x="1239394" y="1330313"/>
                  </a:cubicBezTo>
                  <a:cubicBezTo>
                    <a:pt x="1212736" y="1341740"/>
                    <a:pt x="1184533" y="1350345"/>
                    <a:pt x="1156036" y="1358282"/>
                  </a:cubicBezTo>
                  <a:cubicBezTo>
                    <a:pt x="1127539" y="1366219"/>
                    <a:pt x="1097914" y="1372052"/>
                    <a:pt x="1068412" y="1377935"/>
                  </a:cubicBezTo>
                  <a:cubicBezTo>
                    <a:pt x="1038910" y="1383818"/>
                    <a:pt x="1035577" y="1383692"/>
                    <a:pt x="979026" y="1393580"/>
                  </a:cubicBezTo>
                  <a:lnTo>
                    <a:pt x="729106" y="1437266"/>
                  </a:lnTo>
                  <a:lnTo>
                    <a:pt x="483612" y="1482746"/>
                  </a:lnTo>
                  <a:lnTo>
                    <a:pt x="241068" y="1529424"/>
                  </a:lnTo>
                  <a:lnTo>
                    <a:pt x="0" y="1576699"/>
                  </a:lnTo>
                </a:path>
              </a:pathLst>
            </a:custGeom>
            <a:ln w="13440">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9" name="Ελεύθερη σχεδίαση: Σχήμα 38">
              <a:extLst>
                <a:ext uri="{FF2B5EF4-FFF2-40B4-BE49-F238E27FC236}">
                  <a16:creationId xmlns:a16="http://schemas.microsoft.com/office/drawing/2014/main" xmlns="" id="{1DD16ACC-4FC2-41C0-9642-57CB20CD82BA}"/>
                </a:ext>
              </a:extLst>
            </p:cNvPr>
            <p:cNvSpPr/>
            <p:nvPr/>
          </p:nvSpPr>
          <p:spPr>
            <a:xfrm>
              <a:off x="4185495" y="3090455"/>
              <a:ext cx="1387830" cy="117916"/>
            </a:xfrm>
            <a:custGeom>
              <a:avLst/>
              <a:gdLst/>
              <a:ahLst/>
              <a:cxnLst/>
              <a:rect l="0" t="0" r="0" b="0"/>
              <a:pathLst>
                <a:path w="1387830" h="117916">
                  <a:moveTo>
                    <a:pt x="0" y="117915"/>
                  </a:moveTo>
                  <a:lnTo>
                    <a:pt x="1387829" y="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0" name="Ελεύθερη σχεδίαση: Σχήμα 39">
              <a:extLst>
                <a:ext uri="{FF2B5EF4-FFF2-40B4-BE49-F238E27FC236}">
                  <a16:creationId xmlns:a16="http://schemas.microsoft.com/office/drawing/2014/main" xmlns="" id="{92A6FE5B-8388-4133-9FB8-D005421B496D}"/>
                </a:ext>
              </a:extLst>
            </p:cNvPr>
            <p:cNvSpPr/>
            <p:nvPr/>
          </p:nvSpPr>
          <p:spPr>
            <a:xfrm>
              <a:off x="7920000" y="3240000"/>
              <a:ext cx="360001" cy="1440001"/>
            </a:xfrm>
            <a:custGeom>
              <a:avLst/>
              <a:gdLst/>
              <a:ahLst/>
              <a:cxnLst/>
              <a:rect l="0" t="0" r="0" b="0"/>
              <a:pathLst>
                <a:path w="360001" h="1440001">
                  <a:moveTo>
                    <a:pt x="0" y="0"/>
                  </a:moveTo>
                  <a:lnTo>
                    <a:pt x="360000" y="720000"/>
                  </a:lnTo>
                  <a:lnTo>
                    <a:pt x="0" y="144000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1" name="Ελεύθερη σχεδίαση: Σχήμα 40">
              <a:extLst>
                <a:ext uri="{FF2B5EF4-FFF2-40B4-BE49-F238E27FC236}">
                  <a16:creationId xmlns:a16="http://schemas.microsoft.com/office/drawing/2014/main" xmlns="" id="{D19DDCFD-2F6B-4EEC-A6FD-28788859497D}"/>
                </a:ext>
              </a:extLst>
            </p:cNvPr>
            <p:cNvSpPr/>
            <p:nvPr/>
          </p:nvSpPr>
          <p:spPr>
            <a:xfrm>
              <a:off x="7081200" y="5580000"/>
              <a:ext cx="1335601" cy="511201"/>
            </a:xfrm>
            <a:custGeom>
              <a:avLst/>
              <a:gdLst/>
              <a:ahLst/>
              <a:cxnLst/>
              <a:rect l="0" t="0" r="0" b="0"/>
              <a:pathLst>
                <a:path w="1335601" h="511201">
                  <a:moveTo>
                    <a:pt x="0" y="0"/>
                  </a:moveTo>
                  <a:lnTo>
                    <a:pt x="1335600" y="0"/>
                  </a:lnTo>
                  <a:lnTo>
                    <a:pt x="1119600" y="511200"/>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2" name="Ευθεία γραμμή σύνδεσης 41">
              <a:extLst>
                <a:ext uri="{FF2B5EF4-FFF2-40B4-BE49-F238E27FC236}">
                  <a16:creationId xmlns:a16="http://schemas.microsoft.com/office/drawing/2014/main" xmlns="" id="{C30179CB-5869-4D3A-BCBE-6C178C2A5FFD}"/>
                </a:ext>
              </a:extLst>
            </p:cNvPr>
            <p:cNvCxnSpPr/>
            <p:nvPr/>
          </p:nvCxnSpPr>
          <p:spPr>
            <a:xfrm flipH="1">
              <a:off x="5455932" y="2546823"/>
              <a:ext cx="141771" cy="1631502"/>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3" name="Ευθεία γραμμή σύνδεσης 42">
              <a:extLst>
                <a:ext uri="{FF2B5EF4-FFF2-40B4-BE49-F238E27FC236}">
                  <a16:creationId xmlns:a16="http://schemas.microsoft.com/office/drawing/2014/main" xmlns="" id="{4412E3DE-820F-4F48-A746-EC4150187059}"/>
                </a:ext>
              </a:extLst>
            </p:cNvPr>
            <p:cNvCxnSpPr/>
            <p:nvPr/>
          </p:nvCxnSpPr>
          <p:spPr>
            <a:xfrm flipV="1">
              <a:off x="5807570" y="1981435"/>
              <a:ext cx="814310" cy="2272838"/>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4" name="Ευθεία γραμμή σύνδεσης 43">
              <a:extLst>
                <a:ext uri="{FF2B5EF4-FFF2-40B4-BE49-F238E27FC236}">
                  <a16:creationId xmlns:a16="http://schemas.microsoft.com/office/drawing/2014/main" xmlns="" id="{2296F92B-E0CB-4913-9DFC-699FA5C4BF9E}"/>
                </a:ext>
              </a:extLst>
            </p:cNvPr>
            <p:cNvCxnSpPr/>
            <p:nvPr/>
          </p:nvCxnSpPr>
          <p:spPr>
            <a:xfrm flipH="1" flipV="1">
              <a:off x="2112456" y="3638761"/>
              <a:ext cx="3275048" cy="784194"/>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5" name="Ευθεία γραμμή σύνδεσης 44">
              <a:extLst>
                <a:ext uri="{FF2B5EF4-FFF2-40B4-BE49-F238E27FC236}">
                  <a16:creationId xmlns:a16="http://schemas.microsoft.com/office/drawing/2014/main" xmlns="" id="{EC74FF51-A46A-40B5-9FC4-1F16B5BD0259}"/>
                </a:ext>
              </a:extLst>
            </p:cNvPr>
            <p:cNvCxnSpPr/>
            <p:nvPr/>
          </p:nvCxnSpPr>
          <p:spPr>
            <a:xfrm flipH="1">
              <a:off x="4918813" y="3013844"/>
              <a:ext cx="548599" cy="1296886"/>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37A1A797-7912-460D-9D1A-41CE6DD1A0C0}"/>
                </a:ext>
              </a:extLst>
            </p:cNvPr>
            <p:cNvSpPr txBox="1"/>
            <p:nvPr/>
          </p:nvSpPr>
          <p:spPr>
            <a:xfrm>
              <a:off x="360000" y="72000"/>
              <a:ext cx="12276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SKELETAL MEASUR.</a:t>
              </a:r>
              <a:endParaRPr lang="el-GR" sz="988">
                <a:solidFill>
                  <a:srgbClr val="000000"/>
                </a:solidFill>
                <a:latin typeface="Tahoma" panose="020B0604030504040204" pitchFamily="34" charset="0"/>
              </a:endParaRPr>
            </a:p>
          </p:txBody>
        </p:sp>
        <p:sp>
          <p:nvSpPr>
            <p:cNvPr id="47" name="TextBox 46">
              <a:extLst>
                <a:ext uri="{FF2B5EF4-FFF2-40B4-BE49-F238E27FC236}">
                  <a16:creationId xmlns:a16="http://schemas.microsoft.com/office/drawing/2014/main" xmlns="" id="{EE24D2DE-14B5-4405-879A-2568B5FB8E70}"/>
                </a:ext>
              </a:extLst>
            </p:cNvPr>
            <p:cNvSpPr txBox="1"/>
            <p:nvPr/>
          </p:nvSpPr>
          <p:spPr>
            <a:xfrm>
              <a:off x="360000" y="216000"/>
              <a:ext cx="6264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SNA: 84,3</a:t>
              </a:r>
              <a:endParaRPr lang="el-GR" sz="988">
                <a:solidFill>
                  <a:srgbClr val="2C7BB6"/>
                </a:solidFill>
                <a:latin typeface="Tahoma" panose="020B0604030504040204" pitchFamily="34" charset="0"/>
              </a:endParaRPr>
            </a:p>
          </p:txBody>
        </p:sp>
        <p:sp>
          <p:nvSpPr>
            <p:cNvPr id="48" name="TextBox 47">
              <a:extLst>
                <a:ext uri="{FF2B5EF4-FFF2-40B4-BE49-F238E27FC236}">
                  <a16:creationId xmlns:a16="http://schemas.microsoft.com/office/drawing/2014/main" xmlns="" id="{45BA1B2E-48C0-45FC-B308-97CC7AA46423}"/>
                </a:ext>
              </a:extLst>
            </p:cNvPr>
            <p:cNvSpPr txBox="1"/>
            <p:nvPr/>
          </p:nvSpPr>
          <p:spPr>
            <a:xfrm>
              <a:off x="360000" y="360000"/>
              <a:ext cx="16596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Lande angle (FH-NA): 95**</a:t>
              </a:r>
              <a:endParaRPr lang="el-GR" sz="988">
                <a:solidFill>
                  <a:srgbClr val="FDAE61"/>
                </a:solidFill>
                <a:latin typeface="Tahoma" panose="020B0604030504040204" pitchFamily="34" charset="0"/>
              </a:endParaRPr>
            </a:p>
          </p:txBody>
        </p:sp>
        <p:sp>
          <p:nvSpPr>
            <p:cNvPr id="49" name="TextBox 48">
              <a:extLst>
                <a:ext uri="{FF2B5EF4-FFF2-40B4-BE49-F238E27FC236}">
                  <a16:creationId xmlns:a16="http://schemas.microsoft.com/office/drawing/2014/main" xmlns="" id="{96CA7AFE-DCC5-4290-8D10-F0DB853335C5}"/>
                </a:ext>
              </a:extLst>
            </p:cNvPr>
            <p:cNvSpPr txBox="1"/>
            <p:nvPr/>
          </p:nvSpPr>
          <p:spPr>
            <a:xfrm>
              <a:off x="360000" y="504000"/>
              <a:ext cx="6084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SNB: 77,9</a:t>
              </a:r>
              <a:endParaRPr lang="el-GR" sz="988">
                <a:solidFill>
                  <a:srgbClr val="2C7BB6"/>
                </a:solidFill>
                <a:latin typeface="Tahoma" panose="020B0604030504040204" pitchFamily="34" charset="0"/>
              </a:endParaRPr>
            </a:p>
          </p:txBody>
        </p:sp>
        <p:sp>
          <p:nvSpPr>
            <p:cNvPr id="50" name="TextBox 49">
              <a:extLst>
                <a:ext uri="{FF2B5EF4-FFF2-40B4-BE49-F238E27FC236}">
                  <a16:creationId xmlns:a16="http://schemas.microsoft.com/office/drawing/2014/main" xmlns="" id="{E1F50045-78BF-4E4B-AFF8-8B4F108FA481}"/>
                </a:ext>
              </a:extLst>
            </p:cNvPr>
            <p:cNvSpPr txBox="1"/>
            <p:nvPr/>
          </p:nvSpPr>
          <p:spPr>
            <a:xfrm>
              <a:off x="360000" y="648000"/>
              <a:ext cx="18108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Facial angle (FH-NPog): 90,5*</a:t>
              </a:r>
              <a:endParaRPr lang="el-GR" sz="988">
                <a:solidFill>
                  <a:srgbClr val="A4D0DF"/>
                </a:solidFill>
                <a:latin typeface="Tahoma" panose="020B0604030504040204" pitchFamily="34" charset="0"/>
              </a:endParaRPr>
            </a:p>
          </p:txBody>
        </p:sp>
        <p:sp>
          <p:nvSpPr>
            <p:cNvPr id="51" name="TextBox 50">
              <a:extLst>
                <a:ext uri="{FF2B5EF4-FFF2-40B4-BE49-F238E27FC236}">
                  <a16:creationId xmlns:a16="http://schemas.microsoft.com/office/drawing/2014/main" xmlns="" id="{9D02772B-F82E-423D-BA4F-2627B50D95D1}"/>
                </a:ext>
              </a:extLst>
            </p:cNvPr>
            <p:cNvSpPr txBox="1"/>
            <p:nvPr/>
          </p:nvSpPr>
          <p:spPr>
            <a:xfrm>
              <a:off x="360000" y="792000"/>
              <a:ext cx="7632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SNPog: 79,7</a:t>
              </a:r>
              <a:endParaRPr lang="el-GR" sz="988">
                <a:solidFill>
                  <a:srgbClr val="2C7BB6"/>
                </a:solidFill>
                <a:latin typeface="Tahoma" panose="020B0604030504040204" pitchFamily="34" charset="0"/>
              </a:endParaRPr>
            </a:p>
          </p:txBody>
        </p:sp>
        <p:sp>
          <p:nvSpPr>
            <p:cNvPr id="52" name="TextBox 51">
              <a:extLst>
                <a:ext uri="{FF2B5EF4-FFF2-40B4-BE49-F238E27FC236}">
                  <a16:creationId xmlns:a16="http://schemas.microsoft.com/office/drawing/2014/main" xmlns="" id="{A4797439-6FDA-4F39-85A6-1A8691D2AFB4}"/>
                </a:ext>
              </a:extLst>
            </p:cNvPr>
            <p:cNvSpPr txBox="1"/>
            <p:nvPr/>
          </p:nvSpPr>
          <p:spPr>
            <a:xfrm>
              <a:off x="7920000" y="4788000"/>
              <a:ext cx="2700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3,1*</a:t>
              </a:r>
            </a:p>
          </p:txBody>
        </p:sp>
        <p:sp>
          <p:nvSpPr>
            <p:cNvPr id="53" name="TextBox 52">
              <a:extLst>
                <a:ext uri="{FF2B5EF4-FFF2-40B4-BE49-F238E27FC236}">
                  <a16:creationId xmlns:a16="http://schemas.microsoft.com/office/drawing/2014/main" xmlns="" id="{A9875975-FDFE-4715-9CFB-AE18D7E64AF6}"/>
                </a:ext>
              </a:extLst>
            </p:cNvPr>
            <p:cNvSpPr txBox="1"/>
            <p:nvPr/>
          </p:nvSpPr>
          <p:spPr>
            <a:xfrm>
              <a:off x="360000" y="936000"/>
              <a:ext cx="7524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NSBa: 131,2</a:t>
              </a:r>
              <a:endParaRPr lang="el-GR" sz="988">
                <a:solidFill>
                  <a:srgbClr val="2C7BB6"/>
                </a:solidFill>
                <a:latin typeface="Tahoma" panose="020B0604030504040204" pitchFamily="34" charset="0"/>
              </a:endParaRPr>
            </a:p>
          </p:txBody>
        </p:sp>
        <p:sp>
          <p:nvSpPr>
            <p:cNvPr id="54" name="TextBox 53">
              <a:extLst>
                <a:ext uri="{FF2B5EF4-FFF2-40B4-BE49-F238E27FC236}">
                  <a16:creationId xmlns:a16="http://schemas.microsoft.com/office/drawing/2014/main" xmlns="" id="{75FA0D4F-9067-4BA4-91FC-8415D4537247}"/>
                </a:ext>
              </a:extLst>
            </p:cNvPr>
            <p:cNvSpPr txBox="1"/>
            <p:nvPr/>
          </p:nvSpPr>
          <p:spPr>
            <a:xfrm>
              <a:off x="360000" y="1080000"/>
              <a:ext cx="7776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ANB: 6,3***</a:t>
              </a:r>
              <a:endParaRPr lang="el-GR" sz="988">
                <a:solidFill>
                  <a:srgbClr val="D7191C"/>
                </a:solidFill>
                <a:latin typeface="Tahoma" panose="020B0604030504040204" pitchFamily="34" charset="0"/>
              </a:endParaRPr>
            </a:p>
          </p:txBody>
        </p:sp>
        <p:sp>
          <p:nvSpPr>
            <p:cNvPr id="55" name="TextBox 54">
              <a:extLst>
                <a:ext uri="{FF2B5EF4-FFF2-40B4-BE49-F238E27FC236}">
                  <a16:creationId xmlns:a16="http://schemas.microsoft.com/office/drawing/2014/main" xmlns="" id="{DFADAC18-FD40-42E0-980C-71D7F368A8AB}"/>
                </a:ext>
              </a:extLst>
            </p:cNvPr>
            <p:cNvSpPr txBox="1"/>
            <p:nvPr/>
          </p:nvSpPr>
          <p:spPr>
            <a:xfrm>
              <a:off x="360000" y="1224000"/>
              <a:ext cx="14652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Wits ABO (mm): 8,9***</a:t>
              </a:r>
              <a:endParaRPr lang="el-GR" sz="988">
                <a:solidFill>
                  <a:srgbClr val="D7191C"/>
                </a:solidFill>
                <a:latin typeface="Tahoma" panose="020B0604030504040204" pitchFamily="34" charset="0"/>
              </a:endParaRPr>
            </a:p>
          </p:txBody>
        </p:sp>
        <p:sp>
          <p:nvSpPr>
            <p:cNvPr id="56" name="TextBox 55">
              <a:extLst>
                <a:ext uri="{FF2B5EF4-FFF2-40B4-BE49-F238E27FC236}">
                  <a16:creationId xmlns:a16="http://schemas.microsoft.com/office/drawing/2014/main" xmlns="" id="{2E56CDE8-A285-4DF6-896D-68719F4DF3ED}"/>
                </a:ext>
              </a:extLst>
            </p:cNvPr>
            <p:cNvSpPr txBox="1"/>
            <p:nvPr/>
          </p:nvSpPr>
          <p:spPr>
            <a:xfrm>
              <a:off x="360000" y="1368000"/>
              <a:ext cx="8640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SN-PP: 5,2-**</a:t>
              </a:r>
              <a:endParaRPr lang="el-GR" sz="988">
                <a:solidFill>
                  <a:srgbClr val="FDAE61"/>
                </a:solidFill>
                <a:latin typeface="Tahoma" panose="020B0604030504040204" pitchFamily="34" charset="0"/>
              </a:endParaRPr>
            </a:p>
          </p:txBody>
        </p:sp>
        <p:sp>
          <p:nvSpPr>
            <p:cNvPr id="57" name="TextBox 56">
              <a:extLst>
                <a:ext uri="{FF2B5EF4-FFF2-40B4-BE49-F238E27FC236}">
                  <a16:creationId xmlns:a16="http://schemas.microsoft.com/office/drawing/2014/main" xmlns="" id="{A0BCEB22-217B-4759-B409-8DF3A2014F7F}"/>
                </a:ext>
              </a:extLst>
            </p:cNvPr>
            <p:cNvSpPr txBox="1"/>
            <p:nvPr/>
          </p:nvSpPr>
          <p:spPr>
            <a:xfrm>
              <a:off x="6530401" y="5580000"/>
              <a:ext cx="5508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13,5-***</a:t>
              </a:r>
            </a:p>
          </p:txBody>
        </p:sp>
        <p:sp>
          <p:nvSpPr>
            <p:cNvPr id="58" name="TextBox 57">
              <a:extLst>
                <a:ext uri="{FF2B5EF4-FFF2-40B4-BE49-F238E27FC236}">
                  <a16:creationId xmlns:a16="http://schemas.microsoft.com/office/drawing/2014/main" xmlns="" id="{EEDBBBBF-5BC8-4DC3-AA88-D5FD638A9DDB}"/>
                </a:ext>
              </a:extLst>
            </p:cNvPr>
            <p:cNvSpPr txBox="1"/>
            <p:nvPr/>
          </p:nvSpPr>
          <p:spPr>
            <a:xfrm>
              <a:off x="360000" y="1512000"/>
              <a:ext cx="7740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GoGn-SN: 30</a:t>
              </a:r>
              <a:endParaRPr lang="el-GR" sz="988">
                <a:solidFill>
                  <a:srgbClr val="2C7BB6"/>
                </a:solidFill>
                <a:latin typeface="Tahoma" panose="020B0604030504040204" pitchFamily="34" charset="0"/>
              </a:endParaRPr>
            </a:p>
          </p:txBody>
        </p:sp>
        <p:sp>
          <p:nvSpPr>
            <p:cNvPr id="59" name="TextBox 58">
              <a:extLst>
                <a:ext uri="{FF2B5EF4-FFF2-40B4-BE49-F238E27FC236}">
                  <a16:creationId xmlns:a16="http://schemas.microsoft.com/office/drawing/2014/main" xmlns="" id="{DCC6CA12-34EE-4183-8FA7-35E2653D7BFC}"/>
                </a:ext>
              </a:extLst>
            </p:cNvPr>
            <p:cNvSpPr txBox="1"/>
            <p:nvPr/>
          </p:nvSpPr>
          <p:spPr>
            <a:xfrm>
              <a:off x="360000" y="1656000"/>
              <a:ext cx="7128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MP-PP: 18,8</a:t>
              </a:r>
              <a:endParaRPr lang="el-GR" sz="988">
                <a:solidFill>
                  <a:srgbClr val="2C7BB6"/>
                </a:solidFill>
                <a:latin typeface="Tahoma" panose="020B0604030504040204" pitchFamily="34" charset="0"/>
              </a:endParaRPr>
            </a:p>
          </p:txBody>
        </p:sp>
        <p:sp>
          <p:nvSpPr>
            <p:cNvPr id="60" name="TextBox 59">
              <a:extLst>
                <a:ext uri="{FF2B5EF4-FFF2-40B4-BE49-F238E27FC236}">
                  <a16:creationId xmlns:a16="http://schemas.microsoft.com/office/drawing/2014/main" xmlns="" id="{4D460B97-D97A-429D-9C53-D735FF15E925}"/>
                </a:ext>
              </a:extLst>
            </p:cNvPr>
            <p:cNvSpPr txBox="1"/>
            <p:nvPr/>
          </p:nvSpPr>
          <p:spPr>
            <a:xfrm>
              <a:off x="360000" y="1800000"/>
              <a:ext cx="5796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Y-axis: 57</a:t>
              </a:r>
              <a:endParaRPr lang="el-GR" sz="988">
                <a:solidFill>
                  <a:srgbClr val="2C7BB6"/>
                </a:solidFill>
                <a:latin typeface="Tahoma" panose="020B0604030504040204" pitchFamily="34" charset="0"/>
              </a:endParaRPr>
            </a:p>
          </p:txBody>
        </p:sp>
        <p:sp>
          <p:nvSpPr>
            <p:cNvPr id="61" name="TextBox 60">
              <a:extLst>
                <a:ext uri="{FF2B5EF4-FFF2-40B4-BE49-F238E27FC236}">
                  <a16:creationId xmlns:a16="http://schemas.microsoft.com/office/drawing/2014/main" xmlns="" id="{2996702A-4FA1-4695-83B2-D9F1CABB7A9A}"/>
                </a:ext>
              </a:extLst>
            </p:cNvPr>
            <p:cNvSpPr txBox="1"/>
            <p:nvPr/>
          </p:nvSpPr>
          <p:spPr>
            <a:xfrm>
              <a:off x="360000" y="1944000"/>
              <a:ext cx="13284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Gonial angle: 113,6-**</a:t>
              </a:r>
              <a:endParaRPr lang="el-GR" sz="988">
                <a:solidFill>
                  <a:srgbClr val="FDAE61"/>
                </a:solidFill>
                <a:latin typeface="Tahoma" panose="020B0604030504040204" pitchFamily="34" charset="0"/>
              </a:endParaRPr>
            </a:p>
          </p:txBody>
        </p:sp>
        <p:sp>
          <p:nvSpPr>
            <p:cNvPr id="62" name="TextBox 61">
              <a:extLst>
                <a:ext uri="{FF2B5EF4-FFF2-40B4-BE49-F238E27FC236}">
                  <a16:creationId xmlns:a16="http://schemas.microsoft.com/office/drawing/2014/main" xmlns="" id="{6898D959-7CA9-46E0-B6CD-8421515304B8}"/>
                </a:ext>
              </a:extLst>
            </p:cNvPr>
            <p:cNvSpPr txBox="1"/>
            <p:nvPr/>
          </p:nvSpPr>
          <p:spPr>
            <a:xfrm>
              <a:off x="360000" y="2088000"/>
              <a:ext cx="11808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UFH \ TFH: 46,2***</a:t>
              </a:r>
              <a:endParaRPr lang="el-GR" sz="988">
                <a:solidFill>
                  <a:srgbClr val="D7191C"/>
                </a:solidFill>
                <a:latin typeface="Tahoma" panose="020B0604030504040204" pitchFamily="34" charset="0"/>
              </a:endParaRPr>
            </a:p>
          </p:txBody>
        </p:sp>
        <p:sp>
          <p:nvSpPr>
            <p:cNvPr id="63" name="TextBox 62">
              <a:extLst>
                <a:ext uri="{FF2B5EF4-FFF2-40B4-BE49-F238E27FC236}">
                  <a16:creationId xmlns:a16="http://schemas.microsoft.com/office/drawing/2014/main" xmlns="" id="{B731BBCA-B139-45C0-8DDE-51942015EF3D}"/>
                </a:ext>
              </a:extLst>
            </p:cNvPr>
            <p:cNvSpPr txBox="1"/>
            <p:nvPr/>
          </p:nvSpPr>
          <p:spPr>
            <a:xfrm>
              <a:off x="360000" y="2232000"/>
              <a:ext cx="12060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LFH \ TFH: 53,8-***</a:t>
              </a:r>
              <a:endParaRPr lang="el-GR" sz="988">
                <a:solidFill>
                  <a:srgbClr val="D7191C"/>
                </a:solidFill>
                <a:latin typeface="Tahoma" panose="020B0604030504040204" pitchFamily="34" charset="0"/>
              </a:endParaRPr>
            </a:p>
          </p:txBody>
        </p:sp>
        <p:sp>
          <p:nvSpPr>
            <p:cNvPr id="64" name="TextBox 63">
              <a:extLst>
                <a:ext uri="{FF2B5EF4-FFF2-40B4-BE49-F238E27FC236}">
                  <a16:creationId xmlns:a16="http://schemas.microsoft.com/office/drawing/2014/main" xmlns="" id="{3C6AB58B-9EFA-417C-81DD-19EB1799F25D}"/>
                </a:ext>
              </a:extLst>
            </p:cNvPr>
            <p:cNvSpPr txBox="1"/>
            <p:nvPr/>
          </p:nvSpPr>
          <p:spPr>
            <a:xfrm>
              <a:off x="360000" y="2520000"/>
              <a:ext cx="10656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DENTAL MEASUR.</a:t>
              </a:r>
              <a:endParaRPr lang="el-GR" sz="988">
                <a:solidFill>
                  <a:srgbClr val="000000"/>
                </a:solidFill>
                <a:latin typeface="Tahoma" panose="020B0604030504040204" pitchFamily="34" charset="0"/>
              </a:endParaRPr>
            </a:p>
          </p:txBody>
        </p:sp>
        <p:sp>
          <p:nvSpPr>
            <p:cNvPr id="65" name="TextBox 64">
              <a:extLst>
                <a:ext uri="{FF2B5EF4-FFF2-40B4-BE49-F238E27FC236}">
                  <a16:creationId xmlns:a16="http://schemas.microsoft.com/office/drawing/2014/main" xmlns="" id="{F15F7723-13E3-4FBE-A22D-E8A0423BB961}"/>
                </a:ext>
              </a:extLst>
            </p:cNvPr>
            <p:cNvSpPr txBox="1"/>
            <p:nvPr/>
          </p:nvSpPr>
          <p:spPr>
            <a:xfrm>
              <a:off x="360000" y="2664000"/>
              <a:ext cx="9972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U1-FH: 129,7***</a:t>
              </a:r>
              <a:endParaRPr lang="el-GR" sz="988">
                <a:solidFill>
                  <a:srgbClr val="D7191C"/>
                </a:solidFill>
                <a:latin typeface="Tahoma" panose="020B0604030504040204" pitchFamily="34" charset="0"/>
              </a:endParaRPr>
            </a:p>
          </p:txBody>
        </p:sp>
        <p:sp>
          <p:nvSpPr>
            <p:cNvPr id="66" name="TextBox 65">
              <a:extLst>
                <a:ext uri="{FF2B5EF4-FFF2-40B4-BE49-F238E27FC236}">
                  <a16:creationId xmlns:a16="http://schemas.microsoft.com/office/drawing/2014/main" xmlns="" id="{66B34502-1416-4D58-845B-5DD571F65966}"/>
                </a:ext>
              </a:extLst>
            </p:cNvPr>
            <p:cNvSpPr txBox="1"/>
            <p:nvPr/>
          </p:nvSpPr>
          <p:spPr>
            <a:xfrm>
              <a:off x="360000" y="2808000"/>
              <a:ext cx="8604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U1-SN: 118,9*</a:t>
              </a:r>
              <a:endParaRPr lang="el-GR" sz="988">
                <a:solidFill>
                  <a:srgbClr val="A4D0DF"/>
                </a:solidFill>
                <a:latin typeface="Tahoma" panose="020B0604030504040204" pitchFamily="34" charset="0"/>
              </a:endParaRPr>
            </a:p>
          </p:txBody>
        </p:sp>
        <p:sp>
          <p:nvSpPr>
            <p:cNvPr id="67" name="TextBox 66">
              <a:extLst>
                <a:ext uri="{FF2B5EF4-FFF2-40B4-BE49-F238E27FC236}">
                  <a16:creationId xmlns:a16="http://schemas.microsoft.com/office/drawing/2014/main" xmlns="" id="{FAD53262-7CAF-44A0-A760-83FE7A93D209}"/>
                </a:ext>
              </a:extLst>
            </p:cNvPr>
            <p:cNvSpPr txBox="1"/>
            <p:nvPr/>
          </p:nvSpPr>
          <p:spPr>
            <a:xfrm>
              <a:off x="360000" y="2952000"/>
              <a:ext cx="9108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U1-PP: 124,2**</a:t>
              </a:r>
              <a:endParaRPr lang="el-GR" sz="988">
                <a:solidFill>
                  <a:srgbClr val="FDAE61"/>
                </a:solidFill>
                <a:latin typeface="Tahoma" panose="020B0604030504040204" pitchFamily="34" charset="0"/>
              </a:endParaRPr>
            </a:p>
          </p:txBody>
        </p:sp>
        <p:sp>
          <p:nvSpPr>
            <p:cNvPr id="68" name="TextBox 67">
              <a:extLst>
                <a:ext uri="{FF2B5EF4-FFF2-40B4-BE49-F238E27FC236}">
                  <a16:creationId xmlns:a16="http://schemas.microsoft.com/office/drawing/2014/main" xmlns="" id="{DBD4D73F-6617-494F-8D43-9E14B48B2E90}"/>
                </a:ext>
              </a:extLst>
            </p:cNvPr>
            <p:cNvSpPr txBox="1"/>
            <p:nvPr/>
          </p:nvSpPr>
          <p:spPr>
            <a:xfrm>
              <a:off x="7448400" y="3420000"/>
              <a:ext cx="4716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34,7***</a:t>
              </a:r>
            </a:p>
          </p:txBody>
        </p:sp>
        <p:sp>
          <p:nvSpPr>
            <p:cNvPr id="69" name="TextBox 68">
              <a:extLst>
                <a:ext uri="{FF2B5EF4-FFF2-40B4-BE49-F238E27FC236}">
                  <a16:creationId xmlns:a16="http://schemas.microsoft.com/office/drawing/2014/main" xmlns="" id="{3E00ABA9-7CF6-48D1-B941-C0E21FEA4937}"/>
                </a:ext>
              </a:extLst>
            </p:cNvPr>
            <p:cNvSpPr txBox="1"/>
            <p:nvPr/>
          </p:nvSpPr>
          <p:spPr>
            <a:xfrm>
              <a:off x="8136000" y="3420000"/>
              <a:ext cx="2556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6,9*</a:t>
              </a:r>
            </a:p>
          </p:txBody>
        </p:sp>
        <p:sp>
          <p:nvSpPr>
            <p:cNvPr id="70" name="TextBox 69">
              <a:extLst>
                <a:ext uri="{FF2B5EF4-FFF2-40B4-BE49-F238E27FC236}">
                  <a16:creationId xmlns:a16="http://schemas.microsoft.com/office/drawing/2014/main" xmlns="" id="{8CA94B4B-5B64-4AE7-98CF-92F3FE0BBA1F}"/>
                </a:ext>
              </a:extLst>
            </p:cNvPr>
            <p:cNvSpPr txBox="1"/>
            <p:nvPr/>
          </p:nvSpPr>
          <p:spPr>
            <a:xfrm>
              <a:off x="360000" y="3096000"/>
              <a:ext cx="10620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U1-APog: 44,6***</a:t>
              </a:r>
              <a:endParaRPr lang="el-GR" sz="988">
                <a:solidFill>
                  <a:srgbClr val="D7191C"/>
                </a:solidFill>
                <a:latin typeface="Tahoma" panose="020B0604030504040204" pitchFamily="34" charset="0"/>
              </a:endParaRPr>
            </a:p>
          </p:txBody>
        </p:sp>
        <p:sp>
          <p:nvSpPr>
            <p:cNvPr id="71" name="TextBox 70">
              <a:extLst>
                <a:ext uri="{FF2B5EF4-FFF2-40B4-BE49-F238E27FC236}">
                  <a16:creationId xmlns:a16="http://schemas.microsoft.com/office/drawing/2014/main" xmlns="" id="{85810CC9-D3A9-4B1F-975C-F5F669382512}"/>
                </a:ext>
              </a:extLst>
            </p:cNvPr>
            <p:cNvSpPr txBox="1"/>
            <p:nvPr/>
          </p:nvSpPr>
          <p:spPr>
            <a:xfrm>
              <a:off x="360000" y="3240000"/>
              <a:ext cx="1400400" cy="152029"/>
            </a:xfrm>
            <a:prstGeom prst="rect">
              <a:avLst/>
            </a:prstGeom>
            <a:noFill/>
          </p:spPr>
          <p:txBody>
            <a:bodyPr vert="horz" lIns="0" tIns="0" rIns="0" bIns="0" rtlCol="0">
              <a:spAutoFit/>
            </a:bodyPr>
            <a:lstStyle/>
            <a:p>
              <a:r>
                <a:rPr lang="pl-PL" sz="988">
                  <a:solidFill>
                    <a:srgbClr val="FDAE61"/>
                  </a:solidFill>
                  <a:latin typeface="Tahoma" panose="020B0604030504040204" pitchFamily="34" charset="0"/>
                </a:rPr>
                <a:t>U1 to APog (mm): 10**</a:t>
              </a:r>
              <a:endParaRPr lang="el-GR" sz="988">
                <a:solidFill>
                  <a:srgbClr val="FDAE61"/>
                </a:solidFill>
                <a:latin typeface="Tahoma" panose="020B0604030504040204" pitchFamily="34" charset="0"/>
              </a:endParaRPr>
            </a:p>
          </p:txBody>
        </p:sp>
        <p:sp>
          <p:nvSpPr>
            <p:cNvPr id="72" name="TextBox 71">
              <a:extLst>
                <a:ext uri="{FF2B5EF4-FFF2-40B4-BE49-F238E27FC236}">
                  <a16:creationId xmlns:a16="http://schemas.microsoft.com/office/drawing/2014/main" xmlns="" id="{2B7C9972-CDA4-4CC2-B830-D19039EA64C1}"/>
                </a:ext>
              </a:extLst>
            </p:cNvPr>
            <p:cNvSpPr txBox="1"/>
            <p:nvPr/>
          </p:nvSpPr>
          <p:spPr>
            <a:xfrm>
              <a:off x="360000" y="3384000"/>
              <a:ext cx="9612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PP-FOP: 0,7-***</a:t>
              </a:r>
              <a:endParaRPr lang="el-GR" sz="988">
                <a:solidFill>
                  <a:srgbClr val="D7191C"/>
                </a:solidFill>
                <a:latin typeface="Tahoma" panose="020B0604030504040204" pitchFamily="34" charset="0"/>
              </a:endParaRPr>
            </a:p>
          </p:txBody>
        </p:sp>
        <p:sp>
          <p:nvSpPr>
            <p:cNvPr id="73" name="TextBox 72">
              <a:extLst>
                <a:ext uri="{FF2B5EF4-FFF2-40B4-BE49-F238E27FC236}">
                  <a16:creationId xmlns:a16="http://schemas.microsoft.com/office/drawing/2014/main" xmlns="" id="{9D3D4B0D-6A23-4445-8841-ABA6A810CA89}"/>
                </a:ext>
              </a:extLst>
            </p:cNvPr>
            <p:cNvSpPr txBox="1"/>
            <p:nvPr/>
          </p:nvSpPr>
          <p:spPr>
            <a:xfrm>
              <a:off x="360000" y="3528000"/>
              <a:ext cx="10476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AB-FOP: 71,6-***</a:t>
              </a:r>
              <a:endParaRPr lang="el-GR" sz="988">
                <a:solidFill>
                  <a:srgbClr val="D7191C"/>
                </a:solidFill>
                <a:latin typeface="Tahoma" panose="020B0604030504040204" pitchFamily="34" charset="0"/>
              </a:endParaRPr>
            </a:p>
          </p:txBody>
        </p:sp>
        <p:sp>
          <p:nvSpPr>
            <p:cNvPr id="74" name="TextBox 73">
              <a:extLst>
                <a:ext uri="{FF2B5EF4-FFF2-40B4-BE49-F238E27FC236}">
                  <a16:creationId xmlns:a16="http://schemas.microsoft.com/office/drawing/2014/main" xmlns="" id="{1B2B7213-C0B1-434B-9A40-A512E5B0A01F}"/>
                </a:ext>
              </a:extLst>
            </p:cNvPr>
            <p:cNvSpPr txBox="1"/>
            <p:nvPr/>
          </p:nvSpPr>
          <p:spPr>
            <a:xfrm>
              <a:off x="8416800" y="5544000"/>
              <a:ext cx="2556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67,1</a:t>
              </a:r>
            </a:p>
          </p:txBody>
        </p:sp>
        <p:sp>
          <p:nvSpPr>
            <p:cNvPr id="75" name="TextBox 74">
              <a:extLst>
                <a:ext uri="{FF2B5EF4-FFF2-40B4-BE49-F238E27FC236}">
                  <a16:creationId xmlns:a16="http://schemas.microsoft.com/office/drawing/2014/main" xmlns="" id="{8891D873-6150-4C86-B0DB-2B57B35294B8}"/>
                </a:ext>
              </a:extLst>
            </p:cNvPr>
            <p:cNvSpPr txBox="1"/>
            <p:nvPr/>
          </p:nvSpPr>
          <p:spPr>
            <a:xfrm>
              <a:off x="8200800" y="6127200"/>
              <a:ext cx="3276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99,5*</a:t>
              </a:r>
            </a:p>
          </p:txBody>
        </p:sp>
        <p:sp>
          <p:nvSpPr>
            <p:cNvPr id="76" name="TextBox 75">
              <a:extLst>
                <a:ext uri="{FF2B5EF4-FFF2-40B4-BE49-F238E27FC236}">
                  <a16:creationId xmlns:a16="http://schemas.microsoft.com/office/drawing/2014/main" xmlns="" id="{BFF82FBD-B031-4B53-96DE-94F4E448B11D}"/>
                </a:ext>
              </a:extLst>
            </p:cNvPr>
            <p:cNvSpPr txBox="1"/>
            <p:nvPr/>
          </p:nvSpPr>
          <p:spPr>
            <a:xfrm>
              <a:off x="360000" y="3672000"/>
              <a:ext cx="9540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L1-FOP: 62,2-**</a:t>
              </a:r>
              <a:endParaRPr lang="el-GR" sz="988">
                <a:solidFill>
                  <a:srgbClr val="FDAE61"/>
                </a:solidFill>
                <a:latin typeface="Tahoma" panose="020B0604030504040204" pitchFamily="34" charset="0"/>
              </a:endParaRPr>
            </a:p>
          </p:txBody>
        </p:sp>
        <p:sp>
          <p:nvSpPr>
            <p:cNvPr id="77" name="TextBox 76">
              <a:extLst>
                <a:ext uri="{FF2B5EF4-FFF2-40B4-BE49-F238E27FC236}">
                  <a16:creationId xmlns:a16="http://schemas.microsoft.com/office/drawing/2014/main" xmlns="" id="{63FFBE8A-DEED-496E-8DC4-884D6A919FF4}"/>
                </a:ext>
              </a:extLst>
            </p:cNvPr>
            <p:cNvSpPr txBox="1"/>
            <p:nvPr/>
          </p:nvSpPr>
          <p:spPr>
            <a:xfrm>
              <a:off x="7545601" y="4428000"/>
              <a:ext cx="3744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21,6-*</a:t>
              </a:r>
            </a:p>
          </p:txBody>
        </p:sp>
        <p:sp>
          <p:nvSpPr>
            <p:cNvPr id="78" name="TextBox 77">
              <a:extLst>
                <a:ext uri="{FF2B5EF4-FFF2-40B4-BE49-F238E27FC236}">
                  <a16:creationId xmlns:a16="http://schemas.microsoft.com/office/drawing/2014/main" xmlns="" id="{35BC716B-7339-428E-AB32-60C2E6902293}"/>
                </a:ext>
              </a:extLst>
            </p:cNvPr>
            <p:cNvSpPr txBox="1"/>
            <p:nvPr/>
          </p:nvSpPr>
          <p:spPr>
            <a:xfrm>
              <a:off x="8100000" y="4428000"/>
              <a:ext cx="1836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2,7</a:t>
              </a:r>
            </a:p>
          </p:txBody>
        </p:sp>
        <p:sp>
          <p:nvSpPr>
            <p:cNvPr id="79" name="TextBox 78">
              <a:extLst>
                <a:ext uri="{FF2B5EF4-FFF2-40B4-BE49-F238E27FC236}">
                  <a16:creationId xmlns:a16="http://schemas.microsoft.com/office/drawing/2014/main" xmlns="" id="{D74AFF03-B11C-42EA-B654-B4CDCDF5DB64}"/>
                </a:ext>
              </a:extLst>
            </p:cNvPr>
            <p:cNvSpPr txBox="1"/>
            <p:nvPr/>
          </p:nvSpPr>
          <p:spPr>
            <a:xfrm>
              <a:off x="360000" y="3816000"/>
              <a:ext cx="8316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L1-APog: 18-*</a:t>
              </a:r>
              <a:endParaRPr lang="el-GR" sz="988">
                <a:solidFill>
                  <a:srgbClr val="A4D0DF"/>
                </a:solidFill>
                <a:latin typeface="Tahoma" panose="020B0604030504040204" pitchFamily="34" charset="0"/>
              </a:endParaRPr>
            </a:p>
          </p:txBody>
        </p:sp>
        <p:sp>
          <p:nvSpPr>
            <p:cNvPr id="80" name="TextBox 79">
              <a:extLst>
                <a:ext uri="{FF2B5EF4-FFF2-40B4-BE49-F238E27FC236}">
                  <a16:creationId xmlns:a16="http://schemas.microsoft.com/office/drawing/2014/main" xmlns="" id="{B057859E-D1CE-4BFF-9897-616A99B4CDF4}"/>
                </a:ext>
              </a:extLst>
            </p:cNvPr>
            <p:cNvSpPr txBox="1"/>
            <p:nvPr/>
          </p:nvSpPr>
          <p:spPr>
            <a:xfrm>
              <a:off x="360000" y="3960000"/>
              <a:ext cx="14400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L1 to APog (mm): -2,5-*</a:t>
              </a:r>
              <a:endParaRPr lang="el-GR" sz="988">
                <a:solidFill>
                  <a:srgbClr val="A4D0DF"/>
                </a:solidFill>
                <a:latin typeface="Tahoma" panose="020B0604030504040204" pitchFamily="34" charset="0"/>
              </a:endParaRPr>
            </a:p>
          </p:txBody>
        </p:sp>
        <p:sp>
          <p:nvSpPr>
            <p:cNvPr id="81" name="TextBox 80">
              <a:extLst>
                <a:ext uri="{FF2B5EF4-FFF2-40B4-BE49-F238E27FC236}">
                  <a16:creationId xmlns:a16="http://schemas.microsoft.com/office/drawing/2014/main" xmlns="" id="{525CC842-1568-4AD1-BDD9-6BD9B85C01E4}"/>
                </a:ext>
              </a:extLst>
            </p:cNvPr>
            <p:cNvSpPr txBox="1"/>
            <p:nvPr/>
          </p:nvSpPr>
          <p:spPr>
            <a:xfrm>
              <a:off x="8388000" y="3888000"/>
              <a:ext cx="5904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117,4-***</a:t>
              </a:r>
            </a:p>
          </p:txBody>
        </p:sp>
        <p:sp>
          <p:nvSpPr>
            <p:cNvPr id="82" name="TextBox 81">
              <a:extLst>
                <a:ext uri="{FF2B5EF4-FFF2-40B4-BE49-F238E27FC236}">
                  <a16:creationId xmlns:a16="http://schemas.microsoft.com/office/drawing/2014/main" xmlns="" id="{8F42F659-C6A0-4B57-8FAE-1C99CFB4D458}"/>
                </a:ext>
              </a:extLst>
            </p:cNvPr>
            <p:cNvSpPr txBox="1"/>
            <p:nvPr/>
          </p:nvSpPr>
          <p:spPr>
            <a:xfrm>
              <a:off x="360000" y="4248000"/>
              <a:ext cx="13932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SOFT-TISSUE MEASUR.</a:t>
              </a:r>
              <a:endParaRPr lang="el-GR" sz="988">
                <a:solidFill>
                  <a:srgbClr val="000000"/>
                </a:solidFill>
                <a:latin typeface="Tahoma" panose="020B0604030504040204" pitchFamily="34" charset="0"/>
              </a:endParaRPr>
            </a:p>
          </p:txBody>
        </p:sp>
        <p:sp>
          <p:nvSpPr>
            <p:cNvPr id="83" name="TextBox 82">
              <a:extLst>
                <a:ext uri="{FF2B5EF4-FFF2-40B4-BE49-F238E27FC236}">
                  <a16:creationId xmlns:a16="http://schemas.microsoft.com/office/drawing/2014/main" xmlns="" id="{1F6FD3E5-3543-4770-86A9-05F934455D1D}"/>
                </a:ext>
              </a:extLst>
            </p:cNvPr>
            <p:cNvSpPr txBox="1"/>
            <p:nvPr/>
          </p:nvSpPr>
          <p:spPr>
            <a:xfrm>
              <a:off x="360000" y="4392000"/>
              <a:ext cx="14544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Labionasal angle: 111,5*</a:t>
              </a:r>
              <a:endParaRPr lang="el-GR" sz="988">
                <a:solidFill>
                  <a:srgbClr val="A4D0DF"/>
                </a:solidFill>
                <a:latin typeface="Tahoma" panose="020B0604030504040204" pitchFamily="34" charset="0"/>
              </a:endParaRPr>
            </a:p>
          </p:txBody>
        </p:sp>
        <p:sp>
          <p:nvSpPr>
            <p:cNvPr id="84" name="TextBox 83">
              <a:extLst>
                <a:ext uri="{FF2B5EF4-FFF2-40B4-BE49-F238E27FC236}">
                  <a16:creationId xmlns:a16="http://schemas.microsoft.com/office/drawing/2014/main" xmlns="" id="{EDE63221-E13D-4BAC-A26C-04AD4942AB5C}"/>
                </a:ext>
              </a:extLst>
            </p:cNvPr>
            <p:cNvSpPr txBox="1"/>
            <p:nvPr/>
          </p:nvSpPr>
          <p:spPr>
            <a:xfrm>
              <a:off x="360000" y="4536000"/>
              <a:ext cx="14004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Up. lip to E-Plane: -0,4*</a:t>
              </a:r>
              <a:endParaRPr lang="el-GR" sz="988">
                <a:solidFill>
                  <a:srgbClr val="A4D0DF"/>
                </a:solidFill>
                <a:latin typeface="Tahoma" panose="020B0604030504040204" pitchFamily="34" charset="0"/>
              </a:endParaRPr>
            </a:p>
          </p:txBody>
        </p:sp>
        <p:sp>
          <p:nvSpPr>
            <p:cNvPr id="85" name="TextBox 84">
              <a:extLst>
                <a:ext uri="{FF2B5EF4-FFF2-40B4-BE49-F238E27FC236}">
                  <a16:creationId xmlns:a16="http://schemas.microsoft.com/office/drawing/2014/main" xmlns="" id="{DBB0FDF5-9859-4C52-A257-9C1F14868123}"/>
                </a:ext>
              </a:extLst>
            </p:cNvPr>
            <p:cNvSpPr txBox="1"/>
            <p:nvPr/>
          </p:nvSpPr>
          <p:spPr>
            <a:xfrm>
              <a:off x="360000" y="4680000"/>
              <a:ext cx="15948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Low. lip to E-Plane: -3,6-**</a:t>
              </a:r>
              <a:endParaRPr lang="el-GR" sz="988">
                <a:solidFill>
                  <a:srgbClr val="FDAE61"/>
                </a:solidFill>
                <a:latin typeface="Tahoma" panose="020B0604030504040204" pitchFamily="34" charset="0"/>
              </a:endParaRPr>
            </a:p>
          </p:txBody>
        </p:sp>
        <p:sp>
          <p:nvSpPr>
            <p:cNvPr id="86" name="TextBox 85">
              <a:extLst>
                <a:ext uri="{FF2B5EF4-FFF2-40B4-BE49-F238E27FC236}">
                  <a16:creationId xmlns:a16="http://schemas.microsoft.com/office/drawing/2014/main" xmlns="" id="{BD629B67-5D4E-442F-95D7-31B111894BBF}"/>
                </a:ext>
              </a:extLst>
            </p:cNvPr>
            <p:cNvSpPr txBox="1"/>
            <p:nvPr/>
          </p:nvSpPr>
          <p:spPr>
            <a:xfrm>
              <a:off x="360000" y="4824000"/>
              <a:ext cx="15804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Z-angle (Merrifield): 70,9-*</a:t>
              </a:r>
              <a:endParaRPr lang="el-GR" sz="988">
                <a:solidFill>
                  <a:srgbClr val="A4D0DF"/>
                </a:solidFill>
                <a:latin typeface="Tahoma" panose="020B0604030504040204" pitchFamily="34" charset="0"/>
              </a:endParaRPr>
            </a:p>
          </p:txBody>
        </p:sp>
        <p:sp>
          <p:nvSpPr>
            <p:cNvPr id="87" name="TextBox 86">
              <a:extLst>
                <a:ext uri="{FF2B5EF4-FFF2-40B4-BE49-F238E27FC236}">
                  <a16:creationId xmlns:a16="http://schemas.microsoft.com/office/drawing/2014/main" xmlns="" id="{29DE795E-347A-41FC-A922-830936C62C2D}"/>
                </a:ext>
              </a:extLst>
            </p:cNvPr>
            <p:cNvSpPr txBox="1"/>
            <p:nvPr/>
          </p:nvSpPr>
          <p:spPr>
            <a:xfrm>
              <a:off x="360000" y="4968000"/>
              <a:ext cx="10116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H-angle: 17,8***</a:t>
              </a:r>
              <a:endParaRPr lang="el-GR" sz="988">
                <a:solidFill>
                  <a:srgbClr val="D7191C"/>
                </a:solidFill>
                <a:latin typeface="Tahoma" panose="020B0604030504040204" pitchFamily="34" charset="0"/>
              </a:endParaRPr>
            </a:p>
          </p:txBody>
        </p:sp>
        <p:sp>
          <p:nvSpPr>
            <p:cNvPr id="88" name="TextBox 87">
              <a:extLst>
                <a:ext uri="{FF2B5EF4-FFF2-40B4-BE49-F238E27FC236}">
                  <a16:creationId xmlns:a16="http://schemas.microsoft.com/office/drawing/2014/main" xmlns="" id="{B189956B-1CE1-4234-A79C-14E222CAED4A}"/>
                </a:ext>
              </a:extLst>
            </p:cNvPr>
            <p:cNvSpPr txBox="1"/>
            <p:nvPr/>
          </p:nvSpPr>
          <p:spPr>
            <a:xfrm>
              <a:off x="7790400" y="3024000"/>
              <a:ext cx="2556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6,3*</a:t>
              </a:r>
            </a:p>
          </p:txBody>
        </p:sp>
        <p:sp>
          <p:nvSpPr>
            <p:cNvPr id="89" name="TextBox 88">
              <a:extLst>
                <a:ext uri="{FF2B5EF4-FFF2-40B4-BE49-F238E27FC236}">
                  <a16:creationId xmlns:a16="http://schemas.microsoft.com/office/drawing/2014/main" xmlns="" id="{E0556BAC-2149-4D74-BD84-67FEFE7DAB87}"/>
                </a:ext>
              </a:extLst>
            </p:cNvPr>
            <p:cNvSpPr txBox="1"/>
            <p:nvPr/>
          </p:nvSpPr>
          <p:spPr>
            <a:xfrm>
              <a:off x="5425200" y="410400"/>
              <a:ext cx="2556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84,3</a:t>
              </a:r>
            </a:p>
          </p:txBody>
        </p:sp>
        <p:sp>
          <p:nvSpPr>
            <p:cNvPr id="90" name="TextBox 89">
              <a:extLst>
                <a:ext uri="{FF2B5EF4-FFF2-40B4-BE49-F238E27FC236}">
                  <a16:creationId xmlns:a16="http://schemas.microsoft.com/office/drawing/2014/main" xmlns="" id="{12A8B7E7-2135-4ABC-A0BD-B387C1F775BD}"/>
                </a:ext>
              </a:extLst>
            </p:cNvPr>
            <p:cNvSpPr txBox="1"/>
            <p:nvPr/>
          </p:nvSpPr>
          <p:spPr>
            <a:xfrm>
              <a:off x="5425200" y="590400"/>
              <a:ext cx="2556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77,9</a:t>
              </a:r>
            </a:p>
          </p:txBody>
        </p:sp>
        <p:sp>
          <p:nvSpPr>
            <p:cNvPr id="91" name="TextBox 90">
              <a:extLst>
                <a:ext uri="{FF2B5EF4-FFF2-40B4-BE49-F238E27FC236}">
                  <a16:creationId xmlns:a16="http://schemas.microsoft.com/office/drawing/2014/main" xmlns="" id="{9C4FB00B-15A1-4483-839E-5429DA1C36C1}"/>
                </a:ext>
              </a:extLst>
            </p:cNvPr>
            <p:cNvSpPr txBox="1"/>
            <p:nvPr/>
          </p:nvSpPr>
          <p:spPr>
            <a:xfrm>
              <a:off x="5425200" y="770400"/>
              <a:ext cx="2556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6,3*</a:t>
              </a:r>
            </a:p>
          </p:txBody>
        </p:sp>
        <p:sp>
          <p:nvSpPr>
            <p:cNvPr id="97" name="TextBox 96">
              <a:extLst>
                <a:ext uri="{FF2B5EF4-FFF2-40B4-BE49-F238E27FC236}">
                  <a16:creationId xmlns:a16="http://schemas.microsoft.com/office/drawing/2014/main" xmlns="" id="{0996705C-4C71-45E0-8432-F7FFE3DC3F6B}"/>
                </a:ext>
              </a:extLst>
            </p:cNvPr>
            <p:cNvSpPr txBox="1"/>
            <p:nvPr/>
          </p:nvSpPr>
          <p:spPr>
            <a:xfrm>
              <a:off x="360000" y="5544000"/>
              <a:ext cx="11736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PC3 Skeletal 14: 0,4</a:t>
              </a:r>
              <a:endParaRPr lang="el-GR" sz="988">
                <a:solidFill>
                  <a:srgbClr val="2C7BB6"/>
                </a:solidFill>
                <a:latin typeface="Tahoma" panose="020B0604030504040204" pitchFamily="34" charset="0"/>
              </a:endParaRPr>
            </a:p>
          </p:txBody>
        </p:sp>
        <p:sp>
          <p:nvSpPr>
            <p:cNvPr id="98" name="TextBox 97">
              <a:extLst>
                <a:ext uri="{FF2B5EF4-FFF2-40B4-BE49-F238E27FC236}">
                  <a16:creationId xmlns:a16="http://schemas.microsoft.com/office/drawing/2014/main" xmlns="" id="{79F5261C-0CF3-4ADC-A2D9-64493CDBC871}"/>
                </a:ext>
              </a:extLst>
            </p:cNvPr>
            <p:cNvSpPr txBox="1"/>
            <p:nvPr/>
          </p:nvSpPr>
          <p:spPr>
            <a:xfrm>
              <a:off x="360000" y="5400000"/>
              <a:ext cx="13392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PC2 Skeletal 14: -1,4-*</a:t>
              </a:r>
              <a:endParaRPr lang="el-GR" sz="988">
                <a:solidFill>
                  <a:srgbClr val="A4D0DF"/>
                </a:solidFill>
                <a:latin typeface="Tahoma" panose="020B0604030504040204" pitchFamily="34" charset="0"/>
              </a:endParaRPr>
            </a:p>
          </p:txBody>
        </p:sp>
        <p:sp>
          <p:nvSpPr>
            <p:cNvPr id="99" name="TextBox 98">
              <a:extLst>
                <a:ext uri="{FF2B5EF4-FFF2-40B4-BE49-F238E27FC236}">
                  <a16:creationId xmlns:a16="http://schemas.microsoft.com/office/drawing/2014/main" xmlns="" id="{CC6D3AE9-B547-4940-93E9-50A2BF917741}"/>
                </a:ext>
              </a:extLst>
            </p:cNvPr>
            <p:cNvSpPr txBox="1"/>
            <p:nvPr/>
          </p:nvSpPr>
          <p:spPr>
            <a:xfrm>
              <a:off x="360000" y="5256000"/>
              <a:ext cx="13392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PC1 Skeletal 14: -1,2-*</a:t>
              </a:r>
              <a:endParaRPr lang="el-GR" sz="988">
                <a:solidFill>
                  <a:srgbClr val="A4D0DF"/>
                </a:solidFill>
                <a:latin typeface="Tahoma" panose="020B0604030504040204" pitchFamily="34" charset="0"/>
              </a:endParaRPr>
            </a:p>
          </p:txBody>
        </p:sp>
      </p:grpSp>
      <p:sp>
        <p:nvSpPr>
          <p:cNvPr id="101" name="Rectangle 307">
            <a:extLst>
              <a:ext uri="{FF2B5EF4-FFF2-40B4-BE49-F238E27FC236}">
                <a16:creationId xmlns:a16="http://schemas.microsoft.com/office/drawing/2014/main" xmlns="" id="{549779BB-435A-A84B-B84F-942F8F304EAF}"/>
              </a:ext>
            </a:extLst>
          </p:cNvPr>
          <p:cNvSpPr>
            <a:spLocks noChangeArrowheads="1"/>
          </p:cNvSpPr>
          <p:nvPr/>
        </p:nvSpPr>
        <p:spPr bwMode="auto">
          <a:xfrm>
            <a:off x="7962208" y="1200765"/>
            <a:ext cx="3514808" cy="307777"/>
          </a:xfrm>
          <a:prstGeom prst="rect">
            <a:avLst/>
          </a:prstGeom>
          <a:noFill/>
          <a:ln>
            <a:noFill/>
          </a:ln>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2000" dirty="0">
                <a:solidFill>
                  <a:srgbClr val="000000"/>
                </a:solidFill>
                <a:latin typeface="Corbel" panose="020B0503020204020204" pitchFamily="34" charset="0"/>
              </a:rPr>
              <a:t>Αρχική </a:t>
            </a:r>
            <a:r>
              <a:rPr lang="el-GR" altLang="en-US" sz="2000" dirty="0" err="1">
                <a:solidFill>
                  <a:srgbClr val="000000"/>
                </a:solidFill>
                <a:latin typeface="Corbel" panose="020B0503020204020204" pitchFamily="34" charset="0"/>
              </a:rPr>
              <a:t>κεφαλομετρική</a:t>
            </a:r>
            <a:r>
              <a:rPr lang="el-GR" altLang="en-US" sz="2000" dirty="0">
                <a:solidFill>
                  <a:srgbClr val="000000"/>
                </a:solidFill>
                <a:latin typeface="Corbel" panose="020B0503020204020204" pitchFamily="34" charset="0"/>
              </a:rPr>
              <a:t> ανάλυση</a:t>
            </a:r>
            <a:endParaRPr lang="el-GR" altLang="en-US" sz="4400" dirty="0">
              <a:latin typeface="Corbel" panose="020B0503020204020204" pitchFamily="34" charset="0"/>
            </a:endParaRPr>
          </a:p>
        </p:txBody>
      </p:sp>
    </p:spTree>
    <p:extLst>
      <p:ext uri="{BB962C8B-B14F-4D97-AF65-F5344CB8AC3E}">
        <p14:creationId xmlns:p14="http://schemas.microsoft.com/office/powerpoint/2010/main" xmlns="" val="37664475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Ομάδα 98">
            <a:extLst>
              <a:ext uri="{FF2B5EF4-FFF2-40B4-BE49-F238E27FC236}">
                <a16:creationId xmlns:a16="http://schemas.microsoft.com/office/drawing/2014/main" xmlns="" id="{1CC6A71B-2FB0-479C-B4AD-35BD21788212}"/>
              </a:ext>
            </a:extLst>
          </p:cNvPr>
          <p:cNvGrpSpPr/>
          <p:nvPr/>
        </p:nvGrpSpPr>
        <p:grpSpPr>
          <a:xfrm>
            <a:off x="360000" y="72000"/>
            <a:ext cx="8618400" cy="6207229"/>
            <a:chOff x="360000" y="72000"/>
            <a:chExt cx="8618400" cy="6207229"/>
          </a:xfrm>
        </p:grpSpPr>
        <p:sp>
          <p:nvSpPr>
            <p:cNvPr id="2" name="Ελεύθερη σχεδίαση: Σχήμα 1">
              <a:extLst>
                <a:ext uri="{FF2B5EF4-FFF2-40B4-BE49-F238E27FC236}">
                  <a16:creationId xmlns:a16="http://schemas.microsoft.com/office/drawing/2014/main" xmlns="" id="{426FE6BD-D50A-46FF-9816-8051242BA6B8}"/>
                </a:ext>
              </a:extLst>
            </p:cNvPr>
            <p:cNvSpPr/>
            <p:nvPr/>
          </p:nvSpPr>
          <p:spPr>
            <a:xfrm>
              <a:off x="2226018" y="591212"/>
              <a:ext cx="3200768" cy="1902836"/>
            </a:xfrm>
            <a:custGeom>
              <a:avLst/>
              <a:gdLst/>
              <a:ahLst/>
              <a:cxnLst/>
              <a:rect l="0" t="0" r="0" b="0"/>
              <a:pathLst>
                <a:path w="3200768" h="1902836">
                  <a:moveTo>
                    <a:pt x="0" y="1902835"/>
                  </a:moveTo>
                  <a:lnTo>
                    <a:pt x="857176" y="444172"/>
                  </a:lnTo>
                  <a:lnTo>
                    <a:pt x="3200767" y="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 name="Ελεύθερη σχεδίαση: Σχήμα 2">
              <a:extLst>
                <a:ext uri="{FF2B5EF4-FFF2-40B4-BE49-F238E27FC236}">
                  <a16:creationId xmlns:a16="http://schemas.microsoft.com/office/drawing/2014/main" xmlns="" id="{DA0281ED-10A4-4E44-A687-D4501BDDA699}"/>
                </a:ext>
              </a:extLst>
            </p:cNvPr>
            <p:cNvSpPr/>
            <p:nvPr/>
          </p:nvSpPr>
          <p:spPr>
            <a:xfrm>
              <a:off x="2160000" y="1656000"/>
              <a:ext cx="2659242" cy="1"/>
            </a:xfrm>
            <a:custGeom>
              <a:avLst/>
              <a:gdLst/>
              <a:ahLst/>
              <a:cxnLst/>
              <a:rect l="0" t="0" r="0" b="0"/>
              <a:pathLst>
                <a:path w="2659242" h="1">
                  <a:moveTo>
                    <a:pt x="0" y="0"/>
                  </a:moveTo>
                  <a:lnTo>
                    <a:pt x="2659241" y="0"/>
                  </a:lnTo>
                </a:path>
              </a:pathLst>
            </a:cu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Ελεύθερη σχεδίαση: Σχήμα 3">
              <a:extLst>
                <a:ext uri="{FF2B5EF4-FFF2-40B4-BE49-F238E27FC236}">
                  <a16:creationId xmlns:a16="http://schemas.microsoft.com/office/drawing/2014/main" xmlns="" id="{04A94CBB-E5A8-4B39-B168-9F845E6E0D30}"/>
                </a:ext>
              </a:extLst>
            </p:cNvPr>
            <p:cNvSpPr/>
            <p:nvPr/>
          </p:nvSpPr>
          <p:spPr>
            <a:xfrm>
              <a:off x="3860788" y="2323813"/>
              <a:ext cx="1954505" cy="188923"/>
            </a:xfrm>
            <a:custGeom>
              <a:avLst/>
              <a:gdLst/>
              <a:ahLst/>
              <a:cxnLst/>
              <a:rect l="0" t="0" r="0" b="0"/>
              <a:pathLst>
                <a:path w="1954505" h="188923">
                  <a:moveTo>
                    <a:pt x="0" y="188922"/>
                  </a:moveTo>
                  <a:lnTo>
                    <a:pt x="1954504" y="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5" name="Ελεύθερη σχεδίαση: Σχήμα 4">
              <a:extLst>
                <a:ext uri="{FF2B5EF4-FFF2-40B4-BE49-F238E27FC236}">
                  <a16:creationId xmlns:a16="http://schemas.microsoft.com/office/drawing/2014/main" xmlns="" id="{CAAD2E6C-B030-4B90-A1BB-DEB74D7B3511}"/>
                </a:ext>
              </a:extLst>
            </p:cNvPr>
            <p:cNvSpPr/>
            <p:nvPr/>
          </p:nvSpPr>
          <p:spPr>
            <a:xfrm>
              <a:off x="5597126" y="2323812"/>
              <a:ext cx="218165" cy="463919"/>
            </a:xfrm>
            <a:custGeom>
              <a:avLst/>
              <a:gdLst>
                <a:gd name="connsiteX0" fmla="*/ 217589 w 217589"/>
                <a:gd name="connsiteY0" fmla="*/ 0 h 463919"/>
                <a:gd name="connsiteX1" fmla="*/ 140120 w 217589"/>
                <a:gd name="connsiteY1" fmla="*/ 52809 h 463919"/>
                <a:gd name="connsiteX2" fmla="*/ 71880 w 217589"/>
                <a:gd name="connsiteY2" fmla="*/ 106795 h 463919"/>
                <a:gd name="connsiteX3" fmla="*/ 22097 w 217589"/>
                <a:gd name="connsiteY3" fmla="*/ 163137 h 463919"/>
                <a:gd name="connsiteX4" fmla="*/ 0 w 217589"/>
                <a:gd name="connsiteY4" fmla="*/ 223010 h 463919"/>
                <a:gd name="connsiteX5" fmla="*/ 8807 w 217589"/>
                <a:gd name="connsiteY5" fmla="*/ 279969 h 463919"/>
                <a:gd name="connsiteX6" fmla="*/ 39574 w 217589"/>
                <a:gd name="connsiteY6" fmla="*/ 339729 h 463919"/>
                <a:gd name="connsiteX7" fmla="*/ 84980 w 217589"/>
                <a:gd name="connsiteY7" fmla="*/ 401357 h 463919"/>
                <a:gd name="connsiteX8" fmla="*/ 137706 w 217589"/>
                <a:gd name="connsiteY8" fmla="*/ 463919 h 463919"/>
                <a:gd name="connsiteX0" fmla="*/ 217589 w 217589"/>
                <a:gd name="connsiteY0" fmla="*/ 0 h 463919"/>
                <a:gd name="connsiteX1" fmla="*/ 140120 w 217589"/>
                <a:gd name="connsiteY1" fmla="*/ 52809 h 463919"/>
                <a:gd name="connsiteX2" fmla="*/ 71880 w 217589"/>
                <a:gd name="connsiteY2" fmla="*/ 106795 h 463919"/>
                <a:gd name="connsiteX3" fmla="*/ 22097 w 217589"/>
                <a:gd name="connsiteY3" fmla="*/ 163137 h 463919"/>
                <a:gd name="connsiteX4" fmla="*/ 0 w 217589"/>
                <a:gd name="connsiteY4" fmla="*/ 223010 h 463919"/>
                <a:gd name="connsiteX5" fmla="*/ 8807 w 217589"/>
                <a:gd name="connsiteY5" fmla="*/ 279969 h 463919"/>
                <a:gd name="connsiteX6" fmla="*/ 39574 w 217589"/>
                <a:gd name="connsiteY6" fmla="*/ 339729 h 463919"/>
                <a:gd name="connsiteX7" fmla="*/ 84980 w 217589"/>
                <a:gd name="connsiteY7" fmla="*/ 401357 h 463919"/>
                <a:gd name="connsiteX8" fmla="*/ 137706 w 217589"/>
                <a:gd name="connsiteY8" fmla="*/ 463919 h 463919"/>
                <a:gd name="connsiteX0" fmla="*/ 218165 w 218165"/>
                <a:gd name="connsiteY0" fmla="*/ 0 h 463919"/>
                <a:gd name="connsiteX1" fmla="*/ 140696 w 218165"/>
                <a:gd name="connsiteY1" fmla="*/ 52809 h 463919"/>
                <a:gd name="connsiteX2" fmla="*/ 72456 w 218165"/>
                <a:gd name="connsiteY2" fmla="*/ 106795 h 463919"/>
                <a:gd name="connsiteX3" fmla="*/ 22673 w 218165"/>
                <a:gd name="connsiteY3" fmla="*/ 163137 h 463919"/>
                <a:gd name="connsiteX4" fmla="*/ 576 w 218165"/>
                <a:gd name="connsiteY4" fmla="*/ 223010 h 463919"/>
                <a:gd name="connsiteX5" fmla="*/ 9383 w 218165"/>
                <a:gd name="connsiteY5" fmla="*/ 279969 h 463919"/>
                <a:gd name="connsiteX6" fmla="*/ 40150 w 218165"/>
                <a:gd name="connsiteY6" fmla="*/ 339729 h 463919"/>
                <a:gd name="connsiteX7" fmla="*/ 85556 w 218165"/>
                <a:gd name="connsiteY7" fmla="*/ 401357 h 463919"/>
                <a:gd name="connsiteX8" fmla="*/ 138282 w 218165"/>
                <a:gd name="connsiteY8" fmla="*/ 463919 h 463919"/>
                <a:gd name="connsiteX0" fmla="*/ 218165 w 218165"/>
                <a:gd name="connsiteY0" fmla="*/ 0 h 463919"/>
                <a:gd name="connsiteX1" fmla="*/ 140696 w 218165"/>
                <a:gd name="connsiteY1" fmla="*/ 52809 h 463919"/>
                <a:gd name="connsiteX2" fmla="*/ 72456 w 218165"/>
                <a:gd name="connsiteY2" fmla="*/ 106795 h 463919"/>
                <a:gd name="connsiteX3" fmla="*/ 22673 w 218165"/>
                <a:gd name="connsiteY3" fmla="*/ 163137 h 463919"/>
                <a:gd name="connsiteX4" fmla="*/ 576 w 218165"/>
                <a:gd name="connsiteY4" fmla="*/ 223010 h 463919"/>
                <a:gd name="connsiteX5" fmla="*/ 9383 w 218165"/>
                <a:gd name="connsiteY5" fmla="*/ 279969 h 463919"/>
                <a:gd name="connsiteX6" fmla="*/ 40150 w 218165"/>
                <a:gd name="connsiteY6" fmla="*/ 339729 h 463919"/>
                <a:gd name="connsiteX7" fmla="*/ 85556 w 218165"/>
                <a:gd name="connsiteY7" fmla="*/ 401357 h 463919"/>
                <a:gd name="connsiteX8" fmla="*/ 138282 w 218165"/>
                <a:gd name="connsiteY8" fmla="*/ 463919 h 463919"/>
                <a:gd name="connsiteX0" fmla="*/ 218165 w 218165"/>
                <a:gd name="connsiteY0" fmla="*/ 0 h 463919"/>
                <a:gd name="connsiteX1" fmla="*/ 140696 w 218165"/>
                <a:gd name="connsiteY1" fmla="*/ 52809 h 463919"/>
                <a:gd name="connsiteX2" fmla="*/ 72456 w 218165"/>
                <a:gd name="connsiteY2" fmla="*/ 106795 h 463919"/>
                <a:gd name="connsiteX3" fmla="*/ 22673 w 218165"/>
                <a:gd name="connsiteY3" fmla="*/ 163137 h 463919"/>
                <a:gd name="connsiteX4" fmla="*/ 576 w 218165"/>
                <a:gd name="connsiteY4" fmla="*/ 223010 h 463919"/>
                <a:gd name="connsiteX5" fmla="*/ 9383 w 218165"/>
                <a:gd name="connsiteY5" fmla="*/ 279969 h 463919"/>
                <a:gd name="connsiteX6" fmla="*/ 40150 w 218165"/>
                <a:gd name="connsiteY6" fmla="*/ 339729 h 463919"/>
                <a:gd name="connsiteX7" fmla="*/ 85556 w 218165"/>
                <a:gd name="connsiteY7" fmla="*/ 401357 h 463919"/>
                <a:gd name="connsiteX8" fmla="*/ 138282 w 218165"/>
                <a:gd name="connsiteY8" fmla="*/ 463919 h 463919"/>
                <a:gd name="connsiteX0" fmla="*/ 218165 w 218165"/>
                <a:gd name="connsiteY0" fmla="*/ 0 h 463919"/>
                <a:gd name="connsiteX1" fmla="*/ 140696 w 218165"/>
                <a:gd name="connsiteY1" fmla="*/ 52809 h 463919"/>
                <a:gd name="connsiteX2" fmla="*/ 72456 w 218165"/>
                <a:gd name="connsiteY2" fmla="*/ 106795 h 463919"/>
                <a:gd name="connsiteX3" fmla="*/ 22673 w 218165"/>
                <a:gd name="connsiteY3" fmla="*/ 163137 h 463919"/>
                <a:gd name="connsiteX4" fmla="*/ 576 w 218165"/>
                <a:gd name="connsiteY4" fmla="*/ 223010 h 463919"/>
                <a:gd name="connsiteX5" fmla="*/ 9383 w 218165"/>
                <a:gd name="connsiteY5" fmla="*/ 279969 h 463919"/>
                <a:gd name="connsiteX6" fmla="*/ 40150 w 218165"/>
                <a:gd name="connsiteY6" fmla="*/ 339729 h 463919"/>
                <a:gd name="connsiteX7" fmla="*/ 85556 w 218165"/>
                <a:gd name="connsiteY7" fmla="*/ 401357 h 463919"/>
                <a:gd name="connsiteX8" fmla="*/ 138282 w 218165"/>
                <a:gd name="connsiteY8" fmla="*/ 463919 h 463919"/>
                <a:gd name="connsiteX0" fmla="*/ 218165 w 218165"/>
                <a:gd name="connsiteY0" fmla="*/ 0 h 463919"/>
                <a:gd name="connsiteX1" fmla="*/ 140696 w 218165"/>
                <a:gd name="connsiteY1" fmla="*/ 52809 h 463919"/>
                <a:gd name="connsiteX2" fmla="*/ 72456 w 218165"/>
                <a:gd name="connsiteY2" fmla="*/ 106795 h 463919"/>
                <a:gd name="connsiteX3" fmla="*/ 22673 w 218165"/>
                <a:gd name="connsiteY3" fmla="*/ 163137 h 463919"/>
                <a:gd name="connsiteX4" fmla="*/ 576 w 218165"/>
                <a:gd name="connsiteY4" fmla="*/ 223010 h 463919"/>
                <a:gd name="connsiteX5" fmla="*/ 9383 w 218165"/>
                <a:gd name="connsiteY5" fmla="*/ 279969 h 463919"/>
                <a:gd name="connsiteX6" fmla="*/ 40150 w 218165"/>
                <a:gd name="connsiteY6" fmla="*/ 339729 h 463919"/>
                <a:gd name="connsiteX7" fmla="*/ 85556 w 218165"/>
                <a:gd name="connsiteY7" fmla="*/ 401357 h 463919"/>
                <a:gd name="connsiteX8" fmla="*/ 138282 w 218165"/>
                <a:gd name="connsiteY8" fmla="*/ 463919 h 46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165" h="463919">
                  <a:moveTo>
                    <a:pt x="218165" y="0"/>
                  </a:moveTo>
                  <a:lnTo>
                    <a:pt x="140696" y="52809"/>
                  </a:lnTo>
                  <a:cubicBezTo>
                    <a:pt x="116411" y="70608"/>
                    <a:pt x="92126" y="88407"/>
                    <a:pt x="72456" y="106795"/>
                  </a:cubicBezTo>
                  <a:cubicBezTo>
                    <a:pt x="52786" y="125183"/>
                    <a:pt x="34653" y="143768"/>
                    <a:pt x="22673" y="163137"/>
                  </a:cubicBezTo>
                  <a:cubicBezTo>
                    <a:pt x="10693" y="182506"/>
                    <a:pt x="2791" y="203538"/>
                    <a:pt x="576" y="223010"/>
                  </a:cubicBezTo>
                  <a:cubicBezTo>
                    <a:pt x="-1639" y="242482"/>
                    <a:pt x="2787" y="260516"/>
                    <a:pt x="9383" y="279969"/>
                  </a:cubicBezTo>
                  <a:cubicBezTo>
                    <a:pt x="15979" y="299422"/>
                    <a:pt x="27454" y="319498"/>
                    <a:pt x="40150" y="339729"/>
                  </a:cubicBezTo>
                  <a:cubicBezTo>
                    <a:pt x="52846" y="359960"/>
                    <a:pt x="69201" y="380659"/>
                    <a:pt x="85556" y="401357"/>
                  </a:cubicBezTo>
                  <a:cubicBezTo>
                    <a:pt x="101911" y="422055"/>
                    <a:pt x="127298" y="450885"/>
                    <a:pt x="138282" y="463919"/>
                  </a:cubicBez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Ελεύθερη σχεδίαση: Σχήμα 5">
              <a:extLst>
                <a:ext uri="{FF2B5EF4-FFF2-40B4-BE49-F238E27FC236}">
                  <a16:creationId xmlns:a16="http://schemas.microsoft.com/office/drawing/2014/main" xmlns="" id="{9266C8B3-4177-4C6E-82F2-20D9ACAAA60D}"/>
                </a:ext>
              </a:extLst>
            </p:cNvPr>
            <p:cNvSpPr/>
            <p:nvPr/>
          </p:nvSpPr>
          <p:spPr>
            <a:xfrm>
              <a:off x="5586078" y="2829001"/>
              <a:ext cx="326894" cy="360335"/>
            </a:xfrm>
            <a:custGeom>
              <a:avLst/>
              <a:gdLst/>
              <a:ahLst/>
              <a:cxnLst/>
              <a:rect l="0" t="0" r="0" b="0"/>
              <a:pathLst>
                <a:path w="326894" h="360335">
                  <a:moveTo>
                    <a:pt x="0" y="135084"/>
                  </a:moveTo>
                  <a:lnTo>
                    <a:pt x="3487" y="159139"/>
                  </a:lnTo>
                  <a:lnTo>
                    <a:pt x="29972" y="191065"/>
                  </a:lnTo>
                  <a:lnTo>
                    <a:pt x="71381" y="212106"/>
                  </a:lnTo>
                  <a:lnTo>
                    <a:pt x="110735" y="228864"/>
                  </a:lnTo>
                  <a:lnTo>
                    <a:pt x="165407" y="256870"/>
                  </a:lnTo>
                  <a:lnTo>
                    <a:pt x="210324" y="292967"/>
                  </a:lnTo>
                  <a:lnTo>
                    <a:pt x="225753" y="320590"/>
                  </a:lnTo>
                  <a:lnTo>
                    <a:pt x="255069" y="339686"/>
                  </a:lnTo>
                  <a:lnTo>
                    <a:pt x="300611" y="360294"/>
                  </a:lnTo>
                  <a:lnTo>
                    <a:pt x="318610" y="360334"/>
                  </a:lnTo>
                  <a:lnTo>
                    <a:pt x="326893" y="350468"/>
                  </a:lnTo>
                  <a:lnTo>
                    <a:pt x="319656" y="287604"/>
                  </a:lnTo>
                  <a:lnTo>
                    <a:pt x="304045" y="209230"/>
                  </a:lnTo>
                  <a:lnTo>
                    <a:pt x="278547" y="131572"/>
                  </a:lnTo>
                  <a:lnTo>
                    <a:pt x="245763" y="79420"/>
                  </a:lnTo>
                  <a:lnTo>
                    <a:pt x="217525" y="39967"/>
                  </a:lnTo>
                  <a:lnTo>
                    <a:pt x="189549" y="15267"/>
                  </a:lnTo>
                  <a:lnTo>
                    <a:pt x="157421" y="0"/>
                  </a:lnTo>
                  <a:lnTo>
                    <a:pt x="147797" y="15469"/>
                  </a:lnTo>
                  <a:lnTo>
                    <a:pt x="146850" y="43203"/>
                  </a:lnTo>
                  <a:lnTo>
                    <a:pt x="154560" y="92201"/>
                  </a:lnTo>
                  <a:lnTo>
                    <a:pt x="148897" y="117858"/>
                  </a:lnTo>
                  <a:lnTo>
                    <a:pt x="141047" y="131856"/>
                  </a:lnTo>
                  <a:lnTo>
                    <a:pt x="110330" y="145361"/>
                  </a:lnTo>
                  <a:lnTo>
                    <a:pt x="71994" y="135244"/>
                  </a:lnTo>
                  <a:lnTo>
                    <a:pt x="42508" y="126769"/>
                  </a:lnTo>
                  <a:lnTo>
                    <a:pt x="16980" y="128483"/>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Ελεύθερη σχεδίαση: Σχήμα 6">
              <a:extLst>
                <a:ext uri="{FF2B5EF4-FFF2-40B4-BE49-F238E27FC236}">
                  <a16:creationId xmlns:a16="http://schemas.microsoft.com/office/drawing/2014/main" xmlns="" id="{4E01D286-496D-4979-9BA8-21DD7C0731C3}"/>
                </a:ext>
              </a:extLst>
            </p:cNvPr>
            <p:cNvSpPr/>
            <p:nvPr/>
          </p:nvSpPr>
          <p:spPr>
            <a:xfrm>
              <a:off x="5354617" y="2534165"/>
              <a:ext cx="388883" cy="440198"/>
            </a:xfrm>
            <a:custGeom>
              <a:avLst/>
              <a:gdLst/>
              <a:ahLst/>
              <a:cxnLst/>
              <a:rect l="0" t="0" r="0" b="0"/>
              <a:pathLst>
                <a:path w="388883" h="440198">
                  <a:moveTo>
                    <a:pt x="388882" y="294836"/>
                  </a:moveTo>
                  <a:lnTo>
                    <a:pt x="337666" y="238512"/>
                  </a:lnTo>
                  <a:lnTo>
                    <a:pt x="262303" y="160301"/>
                  </a:lnTo>
                  <a:lnTo>
                    <a:pt x="203107" y="110599"/>
                  </a:lnTo>
                  <a:lnTo>
                    <a:pt x="149361" y="63860"/>
                  </a:lnTo>
                  <a:lnTo>
                    <a:pt x="75390" y="23419"/>
                  </a:lnTo>
                  <a:lnTo>
                    <a:pt x="26020" y="0"/>
                  </a:lnTo>
                  <a:lnTo>
                    <a:pt x="9341" y="3356"/>
                  </a:lnTo>
                  <a:lnTo>
                    <a:pt x="0" y="24580"/>
                  </a:lnTo>
                  <a:lnTo>
                    <a:pt x="17838" y="96615"/>
                  </a:lnTo>
                  <a:lnTo>
                    <a:pt x="56881" y="186990"/>
                  </a:lnTo>
                  <a:lnTo>
                    <a:pt x="95681" y="253613"/>
                  </a:lnTo>
                  <a:lnTo>
                    <a:pt x="141707" y="321727"/>
                  </a:lnTo>
                  <a:lnTo>
                    <a:pt x="208221" y="398296"/>
                  </a:lnTo>
                  <a:lnTo>
                    <a:pt x="231461" y="429920"/>
                  </a:lnTo>
                  <a:lnTo>
                    <a:pt x="248441" y="423319"/>
                  </a:lnTo>
                  <a:lnTo>
                    <a:pt x="273969" y="421605"/>
                  </a:lnTo>
                  <a:lnTo>
                    <a:pt x="303455" y="430080"/>
                  </a:lnTo>
                  <a:lnTo>
                    <a:pt x="341791" y="440197"/>
                  </a:lnTo>
                  <a:lnTo>
                    <a:pt x="372508" y="426692"/>
                  </a:lnTo>
                  <a:lnTo>
                    <a:pt x="380358" y="412694"/>
                  </a:lnTo>
                  <a:lnTo>
                    <a:pt x="386021" y="387037"/>
                  </a:lnTo>
                  <a:lnTo>
                    <a:pt x="378311" y="338039"/>
                  </a:lnTo>
                  <a:lnTo>
                    <a:pt x="379258" y="310305"/>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Ελεύθερη σχεδίαση: Σχήμα 7">
              <a:extLst>
                <a:ext uri="{FF2B5EF4-FFF2-40B4-BE49-F238E27FC236}">
                  <a16:creationId xmlns:a16="http://schemas.microsoft.com/office/drawing/2014/main" xmlns="" id="{F4177295-4AD2-45D4-9184-7B0AEFA9196A}"/>
                </a:ext>
              </a:extLst>
            </p:cNvPr>
            <p:cNvSpPr/>
            <p:nvPr/>
          </p:nvSpPr>
          <p:spPr>
            <a:xfrm>
              <a:off x="4296271" y="2975445"/>
              <a:ext cx="348824" cy="244612"/>
            </a:xfrm>
            <a:custGeom>
              <a:avLst/>
              <a:gdLst/>
              <a:ahLst/>
              <a:cxnLst/>
              <a:rect l="0" t="0" r="0" b="0"/>
              <a:pathLst>
                <a:path w="348824" h="244612">
                  <a:moveTo>
                    <a:pt x="57436" y="5439"/>
                  </a:moveTo>
                  <a:lnTo>
                    <a:pt x="22706" y="82358"/>
                  </a:lnTo>
                  <a:lnTo>
                    <a:pt x="10286" y="110235"/>
                  </a:lnTo>
                  <a:lnTo>
                    <a:pt x="0" y="141596"/>
                  </a:lnTo>
                  <a:lnTo>
                    <a:pt x="7617" y="179319"/>
                  </a:lnTo>
                  <a:lnTo>
                    <a:pt x="25738" y="180020"/>
                  </a:lnTo>
                  <a:lnTo>
                    <a:pt x="17728" y="152489"/>
                  </a:lnTo>
                  <a:lnTo>
                    <a:pt x="25738" y="180020"/>
                  </a:lnTo>
                  <a:lnTo>
                    <a:pt x="46424" y="202369"/>
                  </a:lnTo>
                  <a:lnTo>
                    <a:pt x="77304" y="225113"/>
                  </a:lnTo>
                  <a:lnTo>
                    <a:pt x="98691" y="229342"/>
                  </a:lnTo>
                  <a:lnTo>
                    <a:pt x="139337" y="204825"/>
                  </a:lnTo>
                  <a:lnTo>
                    <a:pt x="165778" y="195639"/>
                  </a:lnTo>
                  <a:lnTo>
                    <a:pt x="159903" y="171593"/>
                  </a:lnTo>
                  <a:lnTo>
                    <a:pt x="161303" y="135352"/>
                  </a:lnTo>
                  <a:lnTo>
                    <a:pt x="159903" y="171593"/>
                  </a:lnTo>
                  <a:lnTo>
                    <a:pt x="165778" y="195639"/>
                  </a:lnTo>
                  <a:lnTo>
                    <a:pt x="216388" y="236158"/>
                  </a:lnTo>
                  <a:lnTo>
                    <a:pt x="229672" y="244611"/>
                  </a:lnTo>
                  <a:lnTo>
                    <a:pt x="243350" y="242871"/>
                  </a:lnTo>
                  <a:lnTo>
                    <a:pt x="313529" y="217227"/>
                  </a:lnTo>
                  <a:lnTo>
                    <a:pt x="334702" y="197629"/>
                  </a:lnTo>
                  <a:lnTo>
                    <a:pt x="345639" y="178770"/>
                  </a:lnTo>
                  <a:lnTo>
                    <a:pt x="348823" y="155074"/>
                  </a:lnTo>
                  <a:lnTo>
                    <a:pt x="328929" y="82849"/>
                  </a:lnTo>
                  <a:lnTo>
                    <a:pt x="326582" y="55536"/>
                  </a:lnTo>
                  <a:lnTo>
                    <a:pt x="322451" y="15679"/>
                  </a:lnTo>
                  <a:lnTo>
                    <a:pt x="273926" y="9267"/>
                  </a:lnTo>
                  <a:lnTo>
                    <a:pt x="245613" y="8173"/>
                  </a:lnTo>
                  <a:lnTo>
                    <a:pt x="193341" y="10690"/>
                  </a:lnTo>
                  <a:lnTo>
                    <a:pt x="92808" y="0"/>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Ελεύθερη σχεδίαση: Σχήμα 8">
              <a:extLst>
                <a:ext uri="{FF2B5EF4-FFF2-40B4-BE49-F238E27FC236}">
                  <a16:creationId xmlns:a16="http://schemas.microsoft.com/office/drawing/2014/main" xmlns="" id="{BE757239-2D1E-4D53-A8CE-8A87EBE3B6EA}"/>
                </a:ext>
              </a:extLst>
            </p:cNvPr>
            <p:cNvSpPr/>
            <p:nvPr/>
          </p:nvSpPr>
          <p:spPr>
            <a:xfrm>
              <a:off x="4353707" y="2554971"/>
              <a:ext cx="290635" cy="436154"/>
            </a:xfrm>
            <a:custGeom>
              <a:avLst/>
              <a:gdLst/>
              <a:ahLst/>
              <a:cxnLst/>
              <a:rect l="0" t="0" r="0" b="0"/>
              <a:pathLst>
                <a:path w="290635" h="436154">
                  <a:moveTo>
                    <a:pt x="265015" y="436153"/>
                  </a:moveTo>
                  <a:lnTo>
                    <a:pt x="262153" y="363451"/>
                  </a:lnTo>
                  <a:lnTo>
                    <a:pt x="271749" y="291231"/>
                  </a:lnTo>
                  <a:lnTo>
                    <a:pt x="285793" y="191962"/>
                  </a:lnTo>
                  <a:lnTo>
                    <a:pt x="290634" y="154719"/>
                  </a:lnTo>
                  <a:lnTo>
                    <a:pt x="283976" y="121569"/>
                  </a:lnTo>
                  <a:lnTo>
                    <a:pt x="256455" y="70599"/>
                  </a:lnTo>
                  <a:lnTo>
                    <a:pt x="231763" y="34484"/>
                  </a:lnTo>
                  <a:lnTo>
                    <a:pt x="206108" y="23285"/>
                  </a:lnTo>
                  <a:lnTo>
                    <a:pt x="195741" y="27421"/>
                  </a:lnTo>
                  <a:lnTo>
                    <a:pt x="187025" y="47501"/>
                  </a:lnTo>
                  <a:lnTo>
                    <a:pt x="192639" y="78342"/>
                  </a:lnTo>
                  <a:lnTo>
                    <a:pt x="203390" y="122992"/>
                  </a:lnTo>
                  <a:lnTo>
                    <a:pt x="194538" y="175959"/>
                  </a:lnTo>
                  <a:lnTo>
                    <a:pt x="165651" y="219078"/>
                  </a:lnTo>
                  <a:lnTo>
                    <a:pt x="159769" y="224522"/>
                  </a:lnTo>
                  <a:lnTo>
                    <a:pt x="151272" y="238938"/>
                  </a:lnTo>
                  <a:lnTo>
                    <a:pt x="129234" y="222208"/>
                  </a:lnTo>
                  <a:lnTo>
                    <a:pt x="110254" y="155689"/>
                  </a:lnTo>
                  <a:lnTo>
                    <a:pt x="95673" y="92743"/>
                  </a:lnTo>
                  <a:lnTo>
                    <a:pt x="93938" y="49575"/>
                  </a:lnTo>
                  <a:lnTo>
                    <a:pt x="90852" y="12026"/>
                  </a:lnTo>
                  <a:lnTo>
                    <a:pt x="73169" y="0"/>
                  </a:lnTo>
                  <a:lnTo>
                    <a:pt x="61450" y="9756"/>
                  </a:lnTo>
                  <a:lnTo>
                    <a:pt x="34915" y="50697"/>
                  </a:lnTo>
                  <a:lnTo>
                    <a:pt x="19224" y="104534"/>
                  </a:lnTo>
                  <a:lnTo>
                    <a:pt x="23180" y="148922"/>
                  </a:lnTo>
                  <a:lnTo>
                    <a:pt x="26693" y="234125"/>
                  </a:lnTo>
                  <a:lnTo>
                    <a:pt x="35436" y="301382"/>
                  </a:lnTo>
                  <a:lnTo>
                    <a:pt x="31640" y="340934"/>
                  </a:lnTo>
                  <a:lnTo>
                    <a:pt x="0" y="425913"/>
                  </a:lnTo>
                  <a:lnTo>
                    <a:pt x="35372" y="420474"/>
                  </a:lnTo>
                  <a:lnTo>
                    <a:pt x="135905" y="431164"/>
                  </a:lnTo>
                  <a:lnTo>
                    <a:pt x="188177" y="428647"/>
                  </a:lnTo>
                  <a:lnTo>
                    <a:pt x="216490" y="429741"/>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Ελεύθερη σχεδίαση: Σχήμα 9">
              <a:extLst>
                <a:ext uri="{FF2B5EF4-FFF2-40B4-BE49-F238E27FC236}">
                  <a16:creationId xmlns:a16="http://schemas.microsoft.com/office/drawing/2014/main" xmlns="" id="{CCF4E9BE-33DD-4566-B407-77218C7AE5D6}"/>
                </a:ext>
              </a:extLst>
            </p:cNvPr>
            <p:cNvSpPr/>
            <p:nvPr/>
          </p:nvSpPr>
          <p:spPr>
            <a:xfrm>
              <a:off x="4447645" y="2516519"/>
              <a:ext cx="109453" cy="277391"/>
            </a:xfrm>
            <a:custGeom>
              <a:avLst/>
              <a:gdLst/>
              <a:ahLst/>
              <a:cxnLst/>
              <a:rect l="0" t="0" r="0" b="0"/>
              <a:pathLst>
                <a:path w="109453" h="277391">
                  <a:moveTo>
                    <a:pt x="93087" y="85953"/>
                  </a:moveTo>
                  <a:lnTo>
                    <a:pt x="98701" y="116794"/>
                  </a:lnTo>
                  <a:lnTo>
                    <a:pt x="109452" y="161444"/>
                  </a:lnTo>
                  <a:lnTo>
                    <a:pt x="100600" y="214411"/>
                  </a:lnTo>
                  <a:lnTo>
                    <a:pt x="71713" y="257530"/>
                  </a:lnTo>
                  <a:lnTo>
                    <a:pt x="65831" y="262974"/>
                  </a:lnTo>
                  <a:lnTo>
                    <a:pt x="57334" y="277390"/>
                  </a:lnTo>
                  <a:lnTo>
                    <a:pt x="35296" y="260660"/>
                  </a:lnTo>
                  <a:lnTo>
                    <a:pt x="16316" y="194141"/>
                  </a:lnTo>
                  <a:lnTo>
                    <a:pt x="1735" y="131195"/>
                  </a:lnTo>
                  <a:lnTo>
                    <a:pt x="0" y="88027"/>
                  </a:lnTo>
                  <a:lnTo>
                    <a:pt x="8935" y="62285"/>
                  </a:lnTo>
                  <a:lnTo>
                    <a:pt x="23274" y="14067"/>
                  </a:lnTo>
                  <a:lnTo>
                    <a:pt x="40831" y="0"/>
                  </a:lnTo>
                  <a:lnTo>
                    <a:pt x="55116" y="11895"/>
                  </a:lnTo>
                  <a:lnTo>
                    <a:pt x="65523" y="36116"/>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Ελεύθερη σχεδίαση: Σχήμα 10">
              <a:extLst>
                <a:ext uri="{FF2B5EF4-FFF2-40B4-BE49-F238E27FC236}">
                  <a16:creationId xmlns:a16="http://schemas.microsoft.com/office/drawing/2014/main" xmlns="" id="{B79826AC-CDC8-427B-91DB-746DBFC4194C}"/>
                </a:ext>
              </a:extLst>
            </p:cNvPr>
            <p:cNvSpPr/>
            <p:nvPr/>
          </p:nvSpPr>
          <p:spPr>
            <a:xfrm>
              <a:off x="5260934" y="3011924"/>
              <a:ext cx="239567" cy="344948"/>
            </a:xfrm>
            <a:custGeom>
              <a:avLst/>
              <a:gdLst/>
              <a:ahLst/>
              <a:cxnLst/>
              <a:rect l="0" t="0" r="0" b="0"/>
              <a:pathLst>
                <a:path w="239567" h="344948">
                  <a:moveTo>
                    <a:pt x="188120" y="344947"/>
                  </a:moveTo>
                  <a:lnTo>
                    <a:pt x="210044" y="299171"/>
                  </a:lnTo>
                  <a:lnTo>
                    <a:pt x="222907" y="268764"/>
                  </a:lnTo>
                  <a:lnTo>
                    <a:pt x="230382" y="245040"/>
                  </a:lnTo>
                  <a:lnTo>
                    <a:pt x="239566" y="156746"/>
                  </a:lnTo>
                  <a:lnTo>
                    <a:pt x="230998" y="46859"/>
                  </a:lnTo>
                  <a:lnTo>
                    <a:pt x="223436" y="19336"/>
                  </a:lnTo>
                  <a:lnTo>
                    <a:pt x="208650" y="2838"/>
                  </a:lnTo>
                  <a:lnTo>
                    <a:pt x="186806" y="0"/>
                  </a:lnTo>
                  <a:lnTo>
                    <a:pt x="169099" y="20675"/>
                  </a:lnTo>
                  <a:lnTo>
                    <a:pt x="160455" y="59267"/>
                  </a:lnTo>
                  <a:lnTo>
                    <a:pt x="151310" y="89966"/>
                  </a:lnTo>
                  <a:lnTo>
                    <a:pt x="127171" y="125845"/>
                  </a:lnTo>
                  <a:lnTo>
                    <a:pt x="98187" y="151992"/>
                  </a:lnTo>
                  <a:lnTo>
                    <a:pt x="51452" y="189835"/>
                  </a:lnTo>
                  <a:lnTo>
                    <a:pt x="25057" y="206835"/>
                  </a:lnTo>
                  <a:lnTo>
                    <a:pt x="13864" y="230267"/>
                  </a:lnTo>
                  <a:lnTo>
                    <a:pt x="0" y="278174"/>
                  </a:lnTo>
                  <a:lnTo>
                    <a:pt x="13032" y="283686"/>
                  </a:lnTo>
                  <a:lnTo>
                    <a:pt x="35461" y="279091"/>
                  </a:lnTo>
                  <a:lnTo>
                    <a:pt x="92930" y="252190"/>
                  </a:lnTo>
                  <a:lnTo>
                    <a:pt x="111765" y="240954"/>
                  </a:lnTo>
                  <a:lnTo>
                    <a:pt x="131729" y="239156"/>
                  </a:lnTo>
                  <a:lnTo>
                    <a:pt x="146181" y="250391"/>
                  </a:lnTo>
                  <a:lnTo>
                    <a:pt x="163935" y="305271"/>
                  </a:lnTo>
                  <a:lnTo>
                    <a:pt x="174879" y="327824"/>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Ελεύθερη σχεδίαση: Σχήμα 11">
              <a:extLst>
                <a:ext uri="{FF2B5EF4-FFF2-40B4-BE49-F238E27FC236}">
                  <a16:creationId xmlns:a16="http://schemas.microsoft.com/office/drawing/2014/main" xmlns="" id="{D2947DCE-2211-42D3-8EEC-C701D1CD32E4}"/>
                </a:ext>
              </a:extLst>
            </p:cNvPr>
            <p:cNvSpPr/>
            <p:nvPr/>
          </p:nvSpPr>
          <p:spPr>
            <a:xfrm>
              <a:off x="5134907" y="3251080"/>
              <a:ext cx="314148" cy="509020"/>
            </a:xfrm>
            <a:custGeom>
              <a:avLst/>
              <a:gdLst/>
              <a:ahLst/>
              <a:cxnLst/>
              <a:rect l="0" t="0" r="0" b="0"/>
              <a:pathLst>
                <a:path w="314148" h="509020">
                  <a:moveTo>
                    <a:pt x="126027" y="39018"/>
                  </a:moveTo>
                  <a:lnTo>
                    <a:pt x="85269" y="129319"/>
                  </a:lnTo>
                  <a:lnTo>
                    <a:pt x="65266" y="188711"/>
                  </a:lnTo>
                  <a:lnTo>
                    <a:pt x="11270" y="328465"/>
                  </a:lnTo>
                  <a:lnTo>
                    <a:pt x="373" y="414754"/>
                  </a:lnTo>
                  <a:lnTo>
                    <a:pt x="0" y="467087"/>
                  </a:lnTo>
                  <a:lnTo>
                    <a:pt x="6141" y="488889"/>
                  </a:lnTo>
                  <a:lnTo>
                    <a:pt x="20133" y="501210"/>
                  </a:lnTo>
                  <a:lnTo>
                    <a:pt x="38594" y="509019"/>
                  </a:lnTo>
                  <a:lnTo>
                    <a:pt x="63654" y="504256"/>
                  </a:lnTo>
                  <a:lnTo>
                    <a:pt x="93725" y="478568"/>
                  </a:lnTo>
                  <a:lnTo>
                    <a:pt x="144885" y="427235"/>
                  </a:lnTo>
                  <a:lnTo>
                    <a:pt x="169651" y="392901"/>
                  </a:lnTo>
                  <a:lnTo>
                    <a:pt x="201724" y="332213"/>
                  </a:lnTo>
                  <a:lnTo>
                    <a:pt x="235635" y="267181"/>
                  </a:lnTo>
                  <a:lnTo>
                    <a:pt x="314147" y="105791"/>
                  </a:lnTo>
                  <a:lnTo>
                    <a:pt x="300906" y="88668"/>
                  </a:lnTo>
                  <a:lnTo>
                    <a:pt x="289962" y="66115"/>
                  </a:lnTo>
                  <a:lnTo>
                    <a:pt x="272208" y="11235"/>
                  </a:lnTo>
                  <a:lnTo>
                    <a:pt x="257756" y="0"/>
                  </a:lnTo>
                  <a:lnTo>
                    <a:pt x="237792" y="1798"/>
                  </a:lnTo>
                  <a:lnTo>
                    <a:pt x="218957" y="13034"/>
                  </a:lnTo>
                  <a:lnTo>
                    <a:pt x="161488" y="39935"/>
                  </a:lnTo>
                  <a:lnTo>
                    <a:pt x="139059" y="44530"/>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Ελεύθερη σχεδίαση: Σχήμα 12">
              <a:extLst>
                <a:ext uri="{FF2B5EF4-FFF2-40B4-BE49-F238E27FC236}">
                  <a16:creationId xmlns:a16="http://schemas.microsoft.com/office/drawing/2014/main" xmlns="" id="{D8A03457-664D-48BD-9618-81C38A0FEA9A}"/>
                </a:ext>
              </a:extLst>
            </p:cNvPr>
            <p:cNvSpPr/>
            <p:nvPr/>
          </p:nvSpPr>
          <p:spPr>
            <a:xfrm>
              <a:off x="4233676" y="3197317"/>
              <a:ext cx="346623" cy="251277"/>
            </a:xfrm>
            <a:custGeom>
              <a:avLst/>
              <a:gdLst/>
              <a:ahLst/>
              <a:cxnLst/>
              <a:rect l="0" t="0" r="0" b="0"/>
              <a:pathLst>
                <a:path w="346623" h="251277">
                  <a:moveTo>
                    <a:pt x="6595" y="190004"/>
                  </a:moveTo>
                  <a:lnTo>
                    <a:pt x="3710" y="125845"/>
                  </a:lnTo>
                  <a:lnTo>
                    <a:pt x="0" y="74738"/>
                  </a:lnTo>
                  <a:lnTo>
                    <a:pt x="6594" y="43551"/>
                  </a:lnTo>
                  <a:lnTo>
                    <a:pt x="30087" y="1099"/>
                  </a:lnTo>
                  <a:lnTo>
                    <a:pt x="70203" y="550"/>
                  </a:lnTo>
                  <a:lnTo>
                    <a:pt x="81469" y="17448"/>
                  </a:lnTo>
                  <a:lnTo>
                    <a:pt x="53305" y="85042"/>
                  </a:lnTo>
                  <a:lnTo>
                    <a:pt x="81469" y="17448"/>
                  </a:lnTo>
                  <a:lnTo>
                    <a:pt x="95345" y="5220"/>
                  </a:lnTo>
                  <a:lnTo>
                    <a:pt x="110320" y="0"/>
                  </a:lnTo>
                  <a:lnTo>
                    <a:pt x="142468" y="3572"/>
                  </a:lnTo>
                  <a:lnTo>
                    <a:pt x="192888" y="22942"/>
                  </a:lnTo>
                  <a:lnTo>
                    <a:pt x="209375" y="54816"/>
                  </a:lnTo>
                  <a:lnTo>
                    <a:pt x="206764" y="83941"/>
                  </a:lnTo>
                  <a:lnTo>
                    <a:pt x="194263" y="123233"/>
                  </a:lnTo>
                  <a:lnTo>
                    <a:pt x="206764" y="83941"/>
                  </a:lnTo>
                  <a:lnTo>
                    <a:pt x="209375" y="54816"/>
                  </a:lnTo>
                  <a:lnTo>
                    <a:pt x="227234" y="40528"/>
                  </a:lnTo>
                  <a:lnTo>
                    <a:pt x="265290" y="35994"/>
                  </a:lnTo>
                  <a:lnTo>
                    <a:pt x="297438" y="39565"/>
                  </a:lnTo>
                  <a:lnTo>
                    <a:pt x="328624" y="46160"/>
                  </a:lnTo>
                  <a:lnTo>
                    <a:pt x="339890" y="63058"/>
                  </a:lnTo>
                  <a:lnTo>
                    <a:pt x="346622" y="115127"/>
                  </a:lnTo>
                  <a:lnTo>
                    <a:pt x="340028" y="146313"/>
                  </a:lnTo>
                  <a:lnTo>
                    <a:pt x="302660" y="200992"/>
                  </a:lnTo>
                  <a:lnTo>
                    <a:pt x="281228" y="247429"/>
                  </a:lnTo>
                  <a:lnTo>
                    <a:pt x="220092" y="251276"/>
                  </a:lnTo>
                  <a:lnTo>
                    <a:pt x="157719" y="238087"/>
                  </a:lnTo>
                  <a:lnTo>
                    <a:pt x="83256" y="221052"/>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Ελεύθερη σχεδίαση: Σχήμα 13">
              <a:extLst>
                <a:ext uri="{FF2B5EF4-FFF2-40B4-BE49-F238E27FC236}">
                  <a16:creationId xmlns:a16="http://schemas.microsoft.com/office/drawing/2014/main" xmlns="" id="{BEB796F1-D30C-4D12-A7F8-D33365933A5B}"/>
                </a:ext>
              </a:extLst>
            </p:cNvPr>
            <p:cNvSpPr/>
            <p:nvPr/>
          </p:nvSpPr>
          <p:spPr>
            <a:xfrm>
              <a:off x="4103988" y="3387321"/>
              <a:ext cx="410917" cy="481397"/>
            </a:xfrm>
            <a:custGeom>
              <a:avLst/>
              <a:gdLst/>
              <a:ahLst/>
              <a:cxnLst/>
              <a:rect l="0" t="0" r="0" b="0"/>
              <a:pathLst>
                <a:path w="410917" h="481397">
                  <a:moveTo>
                    <a:pt x="410916" y="57425"/>
                  </a:moveTo>
                  <a:lnTo>
                    <a:pt x="349780" y="61272"/>
                  </a:lnTo>
                  <a:lnTo>
                    <a:pt x="287407" y="48083"/>
                  </a:lnTo>
                  <a:lnTo>
                    <a:pt x="212944" y="31048"/>
                  </a:lnTo>
                  <a:lnTo>
                    <a:pt x="136283" y="0"/>
                  </a:lnTo>
                  <a:lnTo>
                    <a:pt x="121309" y="78447"/>
                  </a:lnTo>
                  <a:lnTo>
                    <a:pt x="63746" y="196598"/>
                  </a:lnTo>
                  <a:lnTo>
                    <a:pt x="31324" y="319420"/>
                  </a:lnTo>
                  <a:lnTo>
                    <a:pt x="0" y="376023"/>
                  </a:lnTo>
                  <a:lnTo>
                    <a:pt x="2611" y="420123"/>
                  </a:lnTo>
                  <a:lnTo>
                    <a:pt x="15800" y="430977"/>
                  </a:lnTo>
                  <a:lnTo>
                    <a:pt x="49734" y="418474"/>
                  </a:lnTo>
                  <a:lnTo>
                    <a:pt x="78447" y="390997"/>
                  </a:lnTo>
                  <a:lnTo>
                    <a:pt x="114579" y="319282"/>
                  </a:lnTo>
                  <a:lnTo>
                    <a:pt x="239873" y="166097"/>
                  </a:lnTo>
                  <a:lnTo>
                    <a:pt x="247017" y="175027"/>
                  </a:lnTo>
                  <a:lnTo>
                    <a:pt x="258420" y="201954"/>
                  </a:lnTo>
                  <a:lnTo>
                    <a:pt x="260893" y="236026"/>
                  </a:lnTo>
                  <a:lnTo>
                    <a:pt x="252513" y="283286"/>
                  </a:lnTo>
                  <a:lnTo>
                    <a:pt x="225449" y="357886"/>
                  </a:lnTo>
                  <a:lnTo>
                    <a:pt x="200994" y="403361"/>
                  </a:lnTo>
                  <a:lnTo>
                    <a:pt x="186569" y="448698"/>
                  </a:lnTo>
                  <a:lnTo>
                    <a:pt x="200995" y="476587"/>
                  </a:lnTo>
                  <a:lnTo>
                    <a:pt x="216107" y="481396"/>
                  </a:lnTo>
                  <a:lnTo>
                    <a:pt x="250041" y="468893"/>
                  </a:lnTo>
                  <a:lnTo>
                    <a:pt x="306369" y="406932"/>
                  </a:lnTo>
                  <a:lnTo>
                    <a:pt x="350743" y="351154"/>
                  </a:lnTo>
                  <a:lnTo>
                    <a:pt x="363382" y="321891"/>
                  </a:lnTo>
                  <a:lnTo>
                    <a:pt x="376571" y="259518"/>
                  </a:lnTo>
                  <a:lnTo>
                    <a:pt x="375471" y="179285"/>
                  </a:lnTo>
                  <a:lnTo>
                    <a:pt x="385775" y="125980"/>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Ελεύθερη σχεδίαση: Σχήμα 14">
              <a:extLst>
                <a:ext uri="{FF2B5EF4-FFF2-40B4-BE49-F238E27FC236}">
                  <a16:creationId xmlns:a16="http://schemas.microsoft.com/office/drawing/2014/main" xmlns="" id="{41DD96D4-6371-4D53-9838-BAEA661FB397}"/>
                </a:ext>
              </a:extLst>
            </p:cNvPr>
            <p:cNvSpPr/>
            <p:nvPr/>
          </p:nvSpPr>
          <p:spPr>
            <a:xfrm>
              <a:off x="2624619" y="2909619"/>
              <a:ext cx="2845523" cy="1477185"/>
            </a:xfrm>
            <a:custGeom>
              <a:avLst/>
              <a:gdLst>
                <a:gd name="connsiteX0" fmla="*/ 2804770 w 2845192"/>
                <a:gd name="connsiteY0" fmla="*/ 486051 h 1476174"/>
                <a:gd name="connsiteX1" fmla="*/ 2783018 w 2845192"/>
                <a:gd name="connsiteY1" fmla="*/ 521793 h 1476174"/>
                <a:gd name="connsiteX2" fmla="*/ 2762909 w 2845192"/>
                <a:gd name="connsiteY2" fmla="*/ 557767 h 1476174"/>
                <a:gd name="connsiteX3" fmla="*/ 2746088 w 2845192"/>
                <a:gd name="connsiteY3" fmla="*/ 594208 h 1476174"/>
                <a:gd name="connsiteX4" fmla="*/ 2734198 w 2845192"/>
                <a:gd name="connsiteY4" fmla="*/ 631347 h 1476174"/>
                <a:gd name="connsiteX5" fmla="*/ 2728128 w 2845192"/>
                <a:gd name="connsiteY5" fmla="*/ 703819 h 1476174"/>
                <a:gd name="connsiteX6" fmla="*/ 2739333 w 2845192"/>
                <a:gd name="connsiteY6" fmla="*/ 778655 h 1476174"/>
                <a:gd name="connsiteX7" fmla="*/ 2761624 w 2845192"/>
                <a:gd name="connsiteY7" fmla="*/ 854896 h 1476174"/>
                <a:gd name="connsiteX8" fmla="*/ 2788809 w 2845192"/>
                <a:gd name="connsiteY8" fmla="*/ 931581 h 1476174"/>
                <a:gd name="connsiteX9" fmla="*/ 2817648 w 2845192"/>
                <a:gd name="connsiteY9" fmla="*/ 1016556 h 1476174"/>
                <a:gd name="connsiteX10" fmla="*/ 2838553 w 2845192"/>
                <a:gd name="connsiteY10" fmla="*/ 1100998 h 1476174"/>
                <a:gd name="connsiteX11" fmla="*/ 2845192 w 2845192"/>
                <a:gd name="connsiteY11" fmla="*/ 1185012 h 1476174"/>
                <a:gd name="connsiteX12" fmla="*/ 2831237 w 2845192"/>
                <a:gd name="connsiteY12" fmla="*/ 1268706 h 1476174"/>
                <a:gd name="connsiteX13" fmla="*/ 2800208 w 2845192"/>
                <a:gd name="connsiteY13" fmla="*/ 1337727 h 1476174"/>
                <a:gd name="connsiteX14" fmla="*/ 2754061 w 2845192"/>
                <a:gd name="connsiteY14" fmla="*/ 1399565 h 1476174"/>
                <a:gd name="connsiteX15" fmla="*/ 2696715 w 2845192"/>
                <a:gd name="connsiteY15" fmla="*/ 1447189 h 1476174"/>
                <a:gd name="connsiteX16" fmla="*/ 2632088 w 2845192"/>
                <a:gd name="connsiteY16" fmla="*/ 1473567 h 1476174"/>
                <a:gd name="connsiteX17" fmla="*/ 2577980 w 2845192"/>
                <a:gd name="connsiteY17" fmla="*/ 1476174 h 1476174"/>
                <a:gd name="connsiteX18" fmla="*/ 2522420 w 2845192"/>
                <a:gd name="connsiteY18" fmla="*/ 1466187 h 1476174"/>
                <a:gd name="connsiteX19" fmla="*/ 2466077 w 2845192"/>
                <a:gd name="connsiteY19" fmla="*/ 1448833 h 1476174"/>
                <a:gd name="connsiteX20" fmla="*/ 2409619 w 2845192"/>
                <a:gd name="connsiteY20" fmla="*/ 1429339 h 1476174"/>
                <a:gd name="connsiteX21" fmla="*/ 2321660 w 2845192"/>
                <a:gd name="connsiteY21" fmla="*/ 1403133 h 1476174"/>
                <a:gd name="connsiteX22" fmla="*/ 2234732 w 2845192"/>
                <a:gd name="connsiteY22" fmla="*/ 1382102 h 1476174"/>
                <a:gd name="connsiteX23" fmla="*/ 2148493 w 2845192"/>
                <a:gd name="connsiteY23" fmla="*/ 1363774 h 1476174"/>
                <a:gd name="connsiteX24" fmla="*/ 2062602 w 2845192"/>
                <a:gd name="connsiteY24" fmla="*/ 1345675 h 1476174"/>
                <a:gd name="connsiteX25" fmla="*/ 1780209 w 2845192"/>
                <a:gd name="connsiteY25" fmla="*/ 1274030 h 1476174"/>
                <a:gd name="connsiteX26" fmla="*/ 1497064 w 2845192"/>
                <a:gd name="connsiteY26" fmla="*/ 1192231 h 1476174"/>
                <a:gd name="connsiteX27" fmla="*/ 1212341 w 2845192"/>
                <a:gd name="connsiteY27" fmla="*/ 1114400 h 1476174"/>
                <a:gd name="connsiteX28" fmla="*/ 925214 w 2845192"/>
                <a:gd name="connsiteY28" fmla="*/ 1054660 h 1476174"/>
                <a:gd name="connsiteX29" fmla="*/ 828190 w 2845192"/>
                <a:gd name="connsiteY29" fmla="*/ 1040391 h 1476174"/>
                <a:gd name="connsiteX30" fmla="*/ 731116 w 2845192"/>
                <a:gd name="connsiteY30" fmla="*/ 1025879 h 1476174"/>
                <a:gd name="connsiteX31" fmla="*/ 634306 w 2845192"/>
                <a:gd name="connsiteY31" fmla="*/ 1007251 h 1476174"/>
                <a:gd name="connsiteX32" fmla="*/ 538071 w 2845192"/>
                <a:gd name="connsiteY32" fmla="*/ 980634 h 1476174"/>
                <a:gd name="connsiteX33" fmla="*/ 385496 w 2845192"/>
                <a:gd name="connsiteY33" fmla="*/ 913951 h 1476174"/>
                <a:gd name="connsiteX34" fmla="*/ 245943 w 2845192"/>
                <a:gd name="connsiteY34" fmla="*/ 820272 h 1476174"/>
                <a:gd name="connsiteX35" fmla="*/ 130089 w 2845192"/>
                <a:gd name="connsiteY35" fmla="*/ 703836 h 1476174"/>
                <a:gd name="connsiteX36" fmla="*/ 48613 w 2845192"/>
                <a:gd name="connsiteY36" fmla="*/ 568886 h 1476174"/>
                <a:gd name="connsiteX37" fmla="*/ 10914 w 2845192"/>
                <a:gd name="connsiteY37" fmla="*/ 436565 h 1476174"/>
                <a:gd name="connsiteX38" fmla="*/ 0 w 2845192"/>
                <a:gd name="connsiteY38" fmla="*/ 295758 h 1476174"/>
                <a:gd name="connsiteX39" fmla="*/ 6945 w 2845192"/>
                <a:gd name="connsiteY39" fmla="*/ 149294 h 1476174"/>
                <a:gd name="connsiteX40" fmla="*/ 22818 w 2845192"/>
                <a:gd name="connsiteY40" fmla="*/ 0 h 1476174"/>
                <a:gd name="connsiteX0" fmla="*/ 2804770 w 2845192"/>
                <a:gd name="connsiteY0" fmla="*/ 486051 h 1476174"/>
                <a:gd name="connsiteX1" fmla="*/ 2783018 w 2845192"/>
                <a:gd name="connsiteY1" fmla="*/ 521793 h 1476174"/>
                <a:gd name="connsiteX2" fmla="*/ 2762909 w 2845192"/>
                <a:gd name="connsiteY2" fmla="*/ 557767 h 1476174"/>
                <a:gd name="connsiteX3" fmla="*/ 2746088 w 2845192"/>
                <a:gd name="connsiteY3" fmla="*/ 594208 h 1476174"/>
                <a:gd name="connsiteX4" fmla="*/ 2734198 w 2845192"/>
                <a:gd name="connsiteY4" fmla="*/ 631347 h 1476174"/>
                <a:gd name="connsiteX5" fmla="*/ 2728128 w 2845192"/>
                <a:gd name="connsiteY5" fmla="*/ 703819 h 1476174"/>
                <a:gd name="connsiteX6" fmla="*/ 2739333 w 2845192"/>
                <a:gd name="connsiteY6" fmla="*/ 778655 h 1476174"/>
                <a:gd name="connsiteX7" fmla="*/ 2761624 w 2845192"/>
                <a:gd name="connsiteY7" fmla="*/ 854896 h 1476174"/>
                <a:gd name="connsiteX8" fmla="*/ 2788809 w 2845192"/>
                <a:gd name="connsiteY8" fmla="*/ 931581 h 1476174"/>
                <a:gd name="connsiteX9" fmla="*/ 2817648 w 2845192"/>
                <a:gd name="connsiteY9" fmla="*/ 1016556 h 1476174"/>
                <a:gd name="connsiteX10" fmla="*/ 2838553 w 2845192"/>
                <a:gd name="connsiteY10" fmla="*/ 1100998 h 1476174"/>
                <a:gd name="connsiteX11" fmla="*/ 2845192 w 2845192"/>
                <a:gd name="connsiteY11" fmla="*/ 1185012 h 1476174"/>
                <a:gd name="connsiteX12" fmla="*/ 2831237 w 2845192"/>
                <a:gd name="connsiteY12" fmla="*/ 1268706 h 1476174"/>
                <a:gd name="connsiteX13" fmla="*/ 2800208 w 2845192"/>
                <a:gd name="connsiteY13" fmla="*/ 1337727 h 1476174"/>
                <a:gd name="connsiteX14" fmla="*/ 2754061 w 2845192"/>
                <a:gd name="connsiteY14" fmla="*/ 1399565 h 1476174"/>
                <a:gd name="connsiteX15" fmla="*/ 2696715 w 2845192"/>
                <a:gd name="connsiteY15" fmla="*/ 1447189 h 1476174"/>
                <a:gd name="connsiteX16" fmla="*/ 2632088 w 2845192"/>
                <a:gd name="connsiteY16" fmla="*/ 1473567 h 1476174"/>
                <a:gd name="connsiteX17" fmla="*/ 2577980 w 2845192"/>
                <a:gd name="connsiteY17" fmla="*/ 1476174 h 1476174"/>
                <a:gd name="connsiteX18" fmla="*/ 2522420 w 2845192"/>
                <a:gd name="connsiteY18" fmla="*/ 1466187 h 1476174"/>
                <a:gd name="connsiteX19" fmla="*/ 2466077 w 2845192"/>
                <a:gd name="connsiteY19" fmla="*/ 1448833 h 1476174"/>
                <a:gd name="connsiteX20" fmla="*/ 2409619 w 2845192"/>
                <a:gd name="connsiteY20" fmla="*/ 1429339 h 1476174"/>
                <a:gd name="connsiteX21" fmla="*/ 2321660 w 2845192"/>
                <a:gd name="connsiteY21" fmla="*/ 1403133 h 1476174"/>
                <a:gd name="connsiteX22" fmla="*/ 2234732 w 2845192"/>
                <a:gd name="connsiteY22" fmla="*/ 1382102 h 1476174"/>
                <a:gd name="connsiteX23" fmla="*/ 2148493 w 2845192"/>
                <a:gd name="connsiteY23" fmla="*/ 1363774 h 1476174"/>
                <a:gd name="connsiteX24" fmla="*/ 2062602 w 2845192"/>
                <a:gd name="connsiteY24" fmla="*/ 1345675 h 1476174"/>
                <a:gd name="connsiteX25" fmla="*/ 1780209 w 2845192"/>
                <a:gd name="connsiteY25" fmla="*/ 1274030 h 1476174"/>
                <a:gd name="connsiteX26" fmla="*/ 1497064 w 2845192"/>
                <a:gd name="connsiteY26" fmla="*/ 1192231 h 1476174"/>
                <a:gd name="connsiteX27" fmla="*/ 1212341 w 2845192"/>
                <a:gd name="connsiteY27" fmla="*/ 1114400 h 1476174"/>
                <a:gd name="connsiteX28" fmla="*/ 925214 w 2845192"/>
                <a:gd name="connsiteY28" fmla="*/ 1054660 h 1476174"/>
                <a:gd name="connsiteX29" fmla="*/ 828190 w 2845192"/>
                <a:gd name="connsiteY29" fmla="*/ 1040391 h 1476174"/>
                <a:gd name="connsiteX30" fmla="*/ 731116 w 2845192"/>
                <a:gd name="connsiteY30" fmla="*/ 1025879 h 1476174"/>
                <a:gd name="connsiteX31" fmla="*/ 634306 w 2845192"/>
                <a:gd name="connsiteY31" fmla="*/ 1007251 h 1476174"/>
                <a:gd name="connsiteX32" fmla="*/ 538071 w 2845192"/>
                <a:gd name="connsiteY32" fmla="*/ 980634 h 1476174"/>
                <a:gd name="connsiteX33" fmla="*/ 385496 w 2845192"/>
                <a:gd name="connsiteY33" fmla="*/ 913951 h 1476174"/>
                <a:gd name="connsiteX34" fmla="*/ 245943 w 2845192"/>
                <a:gd name="connsiteY34" fmla="*/ 820272 h 1476174"/>
                <a:gd name="connsiteX35" fmla="*/ 130089 w 2845192"/>
                <a:gd name="connsiteY35" fmla="*/ 703836 h 1476174"/>
                <a:gd name="connsiteX36" fmla="*/ 48613 w 2845192"/>
                <a:gd name="connsiteY36" fmla="*/ 568886 h 1476174"/>
                <a:gd name="connsiteX37" fmla="*/ 10914 w 2845192"/>
                <a:gd name="connsiteY37" fmla="*/ 436565 h 1476174"/>
                <a:gd name="connsiteX38" fmla="*/ 0 w 2845192"/>
                <a:gd name="connsiteY38" fmla="*/ 295758 h 1476174"/>
                <a:gd name="connsiteX39" fmla="*/ 6945 w 2845192"/>
                <a:gd name="connsiteY39" fmla="*/ 149294 h 1476174"/>
                <a:gd name="connsiteX40" fmla="*/ 22818 w 2845192"/>
                <a:gd name="connsiteY40" fmla="*/ 0 h 1476174"/>
                <a:gd name="connsiteX0" fmla="*/ 2804770 w 2845192"/>
                <a:gd name="connsiteY0" fmla="*/ 486051 h 1476174"/>
                <a:gd name="connsiteX1" fmla="*/ 2783018 w 2845192"/>
                <a:gd name="connsiteY1" fmla="*/ 521793 h 1476174"/>
                <a:gd name="connsiteX2" fmla="*/ 2762909 w 2845192"/>
                <a:gd name="connsiteY2" fmla="*/ 557767 h 1476174"/>
                <a:gd name="connsiteX3" fmla="*/ 2746088 w 2845192"/>
                <a:gd name="connsiteY3" fmla="*/ 594208 h 1476174"/>
                <a:gd name="connsiteX4" fmla="*/ 2734198 w 2845192"/>
                <a:gd name="connsiteY4" fmla="*/ 631347 h 1476174"/>
                <a:gd name="connsiteX5" fmla="*/ 2728128 w 2845192"/>
                <a:gd name="connsiteY5" fmla="*/ 703819 h 1476174"/>
                <a:gd name="connsiteX6" fmla="*/ 2739333 w 2845192"/>
                <a:gd name="connsiteY6" fmla="*/ 778655 h 1476174"/>
                <a:gd name="connsiteX7" fmla="*/ 2761624 w 2845192"/>
                <a:gd name="connsiteY7" fmla="*/ 854896 h 1476174"/>
                <a:gd name="connsiteX8" fmla="*/ 2788809 w 2845192"/>
                <a:gd name="connsiteY8" fmla="*/ 931581 h 1476174"/>
                <a:gd name="connsiteX9" fmla="*/ 2817648 w 2845192"/>
                <a:gd name="connsiteY9" fmla="*/ 1016556 h 1476174"/>
                <a:gd name="connsiteX10" fmla="*/ 2838553 w 2845192"/>
                <a:gd name="connsiteY10" fmla="*/ 1100998 h 1476174"/>
                <a:gd name="connsiteX11" fmla="*/ 2845192 w 2845192"/>
                <a:gd name="connsiteY11" fmla="*/ 1185012 h 1476174"/>
                <a:gd name="connsiteX12" fmla="*/ 2831237 w 2845192"/>
                <a:gd name="connsiteY12" fmla="*/ 1268706 h 1476174"/>
                <a:gd name="connsiteX13" fmla="*/ 2800208 w 2845192"/>
                <a:gd name="connsiteY13" fmla="*/ 1337727 h 1476174"/>
                <a:gd name="connsiteX14" fmla="*/ 2754061 w 2845192"/>
                <a:gd name="connsiteY14" fmla="*/ 1399565 h 1476174"/>
                <a:gd name="connsiteX15" fmla="*/ 2696715 w 2845192"/>
                <a:gd name="connsiteY15" fmla="*/ 1447189 h 1476174"/>
                <a:gd name="connsiteX16" fmla="*/ 2632088 w 2845192"/>
                <a:gd name="connsiteY16" fmla="*/ 1473567 h 1476174"/>
                <a:gd name="connsiteX17" fmla="*/ 2577980 w 2845192"/>
                <a:gd name="connsiteY17" fmla="*/ 1476174 h 1476174"/>
                <a:gd name="connsiteX18" fmla="*/ 2522420 w 2845192"/>
                <a:gd name="connsiteY18" fmla="*/ 1466187 h 1476174"/>
                <a:gd name="connsiteX19" fmla="*/ 2466077 w 2845192"/>
                <a:gd name="connsiteY19" fmla="*/ 1448833 h 1476174"/>
                <a:gd name="connsiteX20" fmla="*/ 2409619 w 2845192"/>
                <a:gd name="connsiteY20" fmla="*/ 1429339 h 1476174"/>
                <a:gd name="connsiteX21" fmla="*/ 2321660 w 2845192"/>
                <a:gd name="connsiteY21" fmla="*/ 1403133 h 1476174"/>
                <a:gd name="connsiteX22" fmla="*/ 2234732 w 2845192"/>
                <a:gd name="connsiteY22" fmla="*/ 1382102 h 1476174"/>
                <a:gd name="connsiteX23" fmla="*/ 2148493 w 2845192"/>
                <a:gd name="connsiteY23" fmla="*/ 1363774 h 1476174"/>
                <a:gd name="connsiteX24" fmla="*/ 2062602 w 2845192"/>
                <a:gd name="connsiteY24" fmla="*/ 1345675 h 1476174"/>
                <a:gd name="connsiteX25" fmla="*/ 1780209 w 2845192"/>
                <a:gd name="connsiteY25" fmla="*/ 1274030 h 1476174"/>
                <a:gd name="connsiteX26" fmla="*/ 1497064 w 2845192"/>
                <a:gd name="connsiteY26" fmla="*/ 1192231 h 1476174"/>
                <a:gd name="connsiteX27" fmla="*/ 1212341 w 2845192"/>
                <a:gd name="connsiteY27" fmla="*/ 1114400 h 1476174"/>
                <a:gd name="connsiteX28" fmla="*/ 925214 w 2845192"/>
                <a:gd name="connsiteY28" fmla="*/ 1054660 h 1476174"/>
                <a:gd name="connsiteX29" fmla="*/ 828190 w 2845192"/>
                <a:gd name="connsiteY29" fmla="*/ 1040391 h 1476174"/>
                <a:gd name="connsiteX30" fmla="*/ 731116 w 2845192"/>
                <a:gd name="connsiteY30" fmla="*/ 1025879 h 1476174"/>
                <a:gd name="connsiteX31" fmla="*/ 634306 w 2845192"/>
                <a:gd name="connsiteY31" fmla="*/ 1007251 h 1476174"/>
                <a:gd name="connsiteX32" fmla="*/ 538071 w 2845192"/>
                <a:gd name="connsiteY32" fmla="*/ 980634 h 1476174"/>
                <a:gd name="connsiteX33" fmla="*/ 385496 w 2845192"/>
                <a:gd name="connsiteY33" fmla="*/ 913951 h 1476174"/>
                <a:gd name="connsiteX34" fmla="*/ 245943 w 2845192"/>
                <a:gd name="connsiteY34" fmla="*/ 820272 h 1476174"/>
                <a:gd name="connsiteX35" fmla="*/ 130089 w 2845192"/>
                <a:gd name="connsiteY35" fmla="*/ 703836 h 1476174"/>
                <a:gd name="connsiteX36" fmla="*/ 48613 w 2845192"/>
                <a:gd name="connsiteY36" fmla="*/ 568886 h 1476174"/>
                <a:gd name="connsiteX37" fmla="*/ 10914 w 2845192"/>
                <a:gd name="connsiteY37" fmla="*/ 436565 h 1476174"/>
                <a:gd name="connsiteX38" fmla="*/ 0 w 2845192"/>
                <a:gd name="connsiteY38" fmla="*/ 295758 h 1476174"/>
                <a:gd name="connsiteX39" fmla="*/ 6945 w 2845192"/>
                <a:gd name="connsiteY39" fmla="*/ 149294 h 1476174"/>
                <a:gd name="connsiteX40" fmla="*/ 22818 w 2845192"/>
                <a:gd name="connsiteY40" fmla="*/ 0 h 1476174"/>
                <a:gd name="connsiteX0" fmla="*/ 2804770 w 2845192"/>
                <a:gd name="connsiteY0" fmla="*/ 486051 h 1476174"/>
                <a:gd name="connsiteX1" fmla="*/ 2783018 w 2845192"/>
                <a:gd name="connsiteY1" fmla="*/ 521793 h 1476174"/>
                <a:gd name="connsiteX2" fmla="*/ 2762909 w 2845192"/>
                <a:gd name="connsiteY2" fmla="*/ 557767 h 1476174"/>
                <a:gd name="connsiteX3" fmla="*/ 2746088 w 2845192"/>
                <a:gd name="connsiteY3" fmla="*/ 594208 h 1476174"/>
                <a:gd name="connsiteX4" fmla="*/ 2734198 w 2845192"/>
                <a:gd name="connsiteY4" fmla="*/ 631347 h 1476174"/>
                <a:gd name="connsiteX5" fmla="*/ 2728128 w 2845192"/>
                <a:gd name="connsiteY5" fmla="*/ 703819 h 1476174"/>
                <a:gd name="connsiteX6" fmla="*/ 2739333 w 2845192"/>
                <a:gd name="connsiteY6" fmla="*/ 778655 h 1476174"/>
                <a:gd name="connsiteX7" fmla="*/ 2761624 w 2845192"/>
                <a:gd name="connsiteY7" fmla="*/ 854896 h 1476174"/>
                <a:gd name="connsiteX8" fmla="*/ 2788809 w 2845192"/>
                <a:gd name="connsiteY8" fmla="*/ 931581 h 1476174"/>
                <a:gd name="connsiteX9" fmla="*/ 2817648 w 2845192"/>
                <a:gd name="connsiteY9" fmla="*/ 1016556 h 1476174"/>
                <a:gd name="connsiteX10" fmla="*/ 2838553 w 2845192"/>
                <a:gd name="connsiteY10" fmla="*/ 1100998 h 1476174"/>
                <a:gd name="connsiteX11" fmla="*/ 2845192 w 2845192"/>
                <a:gd name="connsiteY11" fmla="*/ 1185012 h 1476174"/>
                <a:gd name="connsiteX12" fmla="*/ 2831237 w 2845192"/>
                <a:gd name="connsiteY12" fmla="*/ 1268706 h 1476174"/>
                <a:gd name="connsiteX13" fmla="*/ 2800208 w 2845192"/>
                <a:gd name="connsiteY13" fmla="*/ 1337727 h 1476174"/>
                <a:gd name="connsiteX14" fmla="*/ 2754061 w 2845192"/>
                <a:gd name="connsiteY14" fmla="*/ 1399565 h 1476174"/>
                <a:gd name="connsiteX15" fmla="*/ 2696715 w 2845192"/>
                <a:gd name="connsiteY15" fmla="*/ 1447189 h 1476174"/>
                <a:gd name="connsiteX16" fmla="*/ 2632088 w 2845192"/>
                <a:gd name="connsiteY16" fmla="*/ 1473567 h 1476174"/>
                <a:gd name="connsiteX17" fmla="*/ 2577980 w 2845192"/>
                <a:gd name="connsiteY17" fmla="*/ 1476174 h 1476174"/>
                <a:gd name="connsiteX18" fmla="*/ 2522420 w 2845192"/>
                <a:gd name="connsiteY18" fmla="*/ 1466187 h 1476174"/>
                <a:gd name="connsiteX19" fmla="*/ 2466077 w 2845192"/>
                <a:gd name="connsiteY19" fmla="*/ 1448833 h 1476174"/>
                <a:gd name="connsiteX20" fmla="*/ 2409619 w 2845192"/>
                <a:gd name="connsiteY20" fmla="*/ 1429339 h 1476174"/>
                <a:gd name="connsiteX21" fmla="*/ 2321660 w 2845192"/>
                <a:gd name="connsiteY21" fmla="*/ 1403133 h 1476174"/>
                <a:gd name="connsiteX22" fmla="*/ 2234732 w 2845192"/>
                <a:gd name="connsiteY22" fmla="*/ 1382102 h 1476174"/>
                <a:gd name="connsiteX23" fmla="*/ 2148493 w 2845192"/>
                <a:gd name="connsiteY23" fmla="*/ 1363774 h 1476174"/>
                <a:gd name="connsiteX24" fmla="*/ 2062602 w 2845192"/>
                <a:gd name="connsiteY24" fmla="*/ 1345675 h 1476174"/>
                <a:gd name="connsiteX25" fmla="*/ 1780209 w 2845192"/>
                <a:gd name="connsiteY25" fmla="*/ 1274030 h 1476174"/>
                <a:gd name="connsiteX26" fmla="*/ 1497064 w 2845192"/>
                <a:gd name="connsiteY26" fmla="*/ 1192231 h 1476174"/>
                <a:gd name="connsiteX27" fmla="*/ 1212341 w 2845192"/>
                <a:gd name="connsiteY27" fmla="*/ 1114400 h 1476174"/>
                <a:gd name="connsiteX28" fmla="*/ 925214 w 2845192"/>
                <a:gd name="connsiteY28" fmla="*/ 1054660 h 1476174"/>
                <a:gd name="connsiteX29" fmla="*/ 828190 w 2845192"/>
                <a:gd name="connsiteY29" fmla="*/ 1040391 h 1476174"/>
                <a:gd name="connsiteX30" fmla="*/ 731116 w 2845192"/>
                <a:gd name="connsiteY30" fmla="*/ 1025879 h 1476174"/>
                <a:gd name="connsiteX31" fmla="*/ 634306 w 2845192"/>
                <a:gd name="connsiteY31" fmla="*/ 1007251 h 1476174"/>
                <a:gd name="connsiteX32" fmla="*/ 538071 w 2845192"/>
                <a:gd name="connsiteY32" fmla="*/ 980634 h 1476174"/>
                <a:gd name="connsiteX33" fmla="*/ 385496 w 2845192"/>
                <a:gd name="connsiteY33" fmla="*/ 913951 h 1476174"/>
                <a:gd name="connsiteX34" fmla="*/ 245943 w 2845192"/>
                <a:gd name="connsiteY34" fmla="*/ 820272 h 1476174"/>
                <a:gd name="connsiteX35" fmla="*/ 130089 w 2845192"/>
                <a:gd name="connsiteY35" fmla="*/ 703836 h 1476174"/>
                <a:gd name="connsiteX36" fmla="*/ 48613 w 2845192"/>
                <a:gd name="connsiteY36" fmla="*/ 568886 h 1476174"/>
                <a:gd name="connsiteX37" fmla="*/ 10914 w 2845192"/>
                <a:gd name="connsiteY37" fmla="*/ 436565 h 1476174"/>
                <a:gd name="connsiteX38" fmla="*/ 0 w 2845192"/>
                <a:gd name="connsiteY38" fmla="*/ 295758 h 1476174"/>
                <a:gd name="connsiteX39" fmla="*/ 6945 w 2845192"/>
                <a:gd name="connsiteY39" fmla="*/ 149294 h 1476174"/>
                <a:gd name="connsiteX40" fmla="*/ 22818 w 2845192"/>
                <a:gd name="connsiteY40" fmla="*/ 0 h 1476174"/>
                <a:gd name="connsiteX0" fmla="*/ 2804770 w 2845192"/>
                <a:gd name="connsiteY0" fmla="*/ 486051 h 1476174"/>
                <a:gd name="connsiteX1" fmla="*/ 2783018 w 2845192"/>
                <a:gd name="connsiteY1" fmla="*/ 521793 h 1476174"/>
                <a:gd name="connsiteX2" fmla="*/ 2762909 w 2845192"/>
                <a:gd name="connsiteY2" fmla="*/ 557767 h 1476174"/>
                <a:gd name="connsiteX3" fmla="*/ 2746088 w 2845192"/>
                <a:gd name="connsiteY3" fmla="*/ 594208 h 1476174"/>
                <a:gd name="connsiteX4" fmla="*/ 2734198 w 2845192"/>
                <a:gd name="connsiteY4" fmla="*/ 631347 h 1476174"/>
                <a:gd name="connsiteX5" fmla="*/ 2728128 w 2845192"/>
                <a:gd name="connsiteY5" fmla="*/ 703819 h 1476174"/>
                <a:gd name="connsiteX6" fmla="*/ 2739333 w 2845192"/>
                <a:gd name="connsiteY6" fmla="*/ 778655 h 1476174"/>
                <a:gd name="connsiteX7" fmla="*/ 2761624 w 2845192"/>
                <a:gd name="connsiteY7" fmla="*/ 854896 h 1476174"/>
                <a:gd name="connsiteX8" fmla="*/ 2788809 w 2845192"/>
                <a:gd name="connsiteY8" fmla="*/ 931581 h 1476174"/>
                <a:gd name="connsiteX9" fmla="*/ 2817648 w 2845192"/>
                <a:gd name="connsiteY9" fmla="*/ 1016556 h 1476174"/>
                <a:gd name="connsiteX10" fmla="*/ 2838553 w 2845192"/>
                <a:gd name="connsiteY10" fmla="*/ 1100998 h 1476174"/>
                <a:gd name="connsiteX11" fmla="*/ 2845192 w 2845192"/>
                <a:gd name="connsiteY11" fmla="*/ 1185012 h 1476174"/>
                <a:gd name="connsiteX12" fmla="*/ 2831237 w 2845192"/>
                <a:gd name="connsiteY12" fmla="*/ 1268706 h 1476174"/>
                <a:gd name="connsiteX13" fmla="*/ 2800208 w 2845192"/>
                <a:gd name="connsiteY13" fmla="*/ 1337727 h 1476174"/>
                <a:gd name="connsiteX14" fmla="*/ 2754061 w 2845192"/>
                <a:gd name="connsiteY14" fmla="*/ 1399565 h 1476174"/>
                <a:gd name="connsiteX15" fmla="*/ 2696715 w 2845192"/>
                <a:gd name="connsiteY15" fmla="*/ 1447189 h 1476174"/>
                <a:gd name="connsiteX16" fmla="*/ 2632088 w 2845192"/>
                <a:gd name="connsiteY16" fmla="*/ 1473567 h 1476174"/>
                <a:gd name="connsiteX17" fmla="*/ 2577980 w 2845192"/>
                <a:gd name="connsiteY17" fmla="*/ 1476174 h 1476174"/>
                <a:gd name="connsiteX18" fmla="*/ 2522420 w 2845192"/>
                <a:gd name="connsiteY18" fmla="*/ 1466187 h 1476174"/>
                <a:gd name="connsiteX19" fmla="*/ 2466077 w 2845192"/>
                <a:gd name="connsiteY19" fmla="*/ 1448833 h 1476174"/>
                <a:gd name="connsiteX20" fmla="*/ 2409619 w 2845192"/>
                <a:gd name="connsiteY20" fmla="*/ 1429339 h 1476174"/>
                <a:gd name="connsiteX21" fmla="*/ 2321660 w 2845192"/>
                <a:gd name="connsiteY21" fmla="*/ 1403133 h 1476174"/>
                <a:gd name="connsiteX22" fmla="*/ 2234732 w 2845192"/>
                <a:gd name="connsiteY22" fmla="*/ 1382102 h 1476174"/>
                <a:gd name="connsiteX23" fmla="*/ 2148493 w 2845192"/>
                <a:gd name="connsiteY23" fmla="*/ 1363774 h 1476174"/>
                <a:gd name="connsiteX24" fmla="*/ 2062602 w 2845192"/>
                <a:gd name="connsiteY24" fmla="*/ 1345675 h 1476174"/>
                <a:gd name="connsiteX25" fmla="*/ 1780209 w 2845192"/>
                <a:gd name="connsiteY25" fmla="*/ 1274030 h 1476174"/>
                <a:gd name="connsiteX26" fmla="*/ 1497064 w 2845192"/>
                <a:gd name="connsiteY26" fmla="*/ 1192231 h 1476174"/>
                <a:gd name="connsiteX27" fmla="*/ 1212341 w 2845192"/>
                <a:gd name="connsiteY27" fmla="*/ 1114400 h 1476174"/>
                <a:gd name="connsiteX28" fmla="*/ 925214 w 2845192"/>
                <a:gd name="connsiteY28" fmla="*/ 1054660 h 1476174"/>
                <a:gd name="connsiteX29" fmla="*/ 828190 w 2845192"/>
                <a:gd name="connsiteY29" fmla="*/ 1040391 h 1476174"/>
                <a:gd name="connsiteX30" fmla="*/ 731116 w 2845192"/>
                <a:gd name="connsiteY30" fmla="*/ 1025879 h 1476174"/>
                <a:gd name="connsiteX31" fmla="*/ 634306 w 2845192"/>
                <a:gd name="connsiteY31" fmla="*/ 1007251 h 1476174"/>
                <a:gd name="connsiteX32" fmla="*/ 538071 w 2845192"/>
                <a:gd name="connsiteY32" fmla="*/ 980634 h 1476174"/>
                <a:gd name="connsiteX33" fmla="*/ 385496 w 2845192"/>
                <a:gd name="connsiteY33" fmla="*/ 913951 h 1476174"/>
                <a:gd name="connsiteX34" fmla="*/ 245943 w 2845192"/>
                <a:gd name="connsiteY34" fmla="*/ 820272 h 1476174"/>
                <a:gd name="connsiteX35" fmla="*/ 130089 w 2845192"/>
                <a:gd name="connsiteY35" fmla="*/ 703836 h 1476174"/>
                <a:gd name="connsiteX36" fmla="*/ 48613 w 2845192"/>
                <a:gd name="connsiteY36" fmla="*/ 568886 h 1476174"/>
                <a:gd name="connsiteX37" fmla="*/ 10914 w 2845192"/>
                <a:gd name="connsiteY37" fmla="*/ 436565 h 1476174"/>
                <a:gd name="connsiteX38" fmla="*/ 0 w 2845192"/>
                <a:gd name="connsiteY38" fmla="*/ 295758 h 1476174"/>
                <a:gd name="connsiteX39" fmla="*/ 6945 w 2845192"/>
                <a:gd name="connsiteY39" fmla="*/ 149294 h 1476174"/>
                <a:gd name="connsiteX40" fmla="*/ 22818 w 2845192"/>
                <a:gd name="connsiteY40" fmla="*/ 0 h 1476174"/>
                <a:gd name="connsiteX0" fmla="*/ 2804770 w 2845192"/>
                <a:gd name="connsiteY0" fmla="*/ 486051 h 1476174"/>
                <a:gd name="connsiteX1" fmla="*/ 2783018 w 2845192"/>
                <a:gd name="connsiteY1" fmla="*/ 521793 h 1476174"/>
                <a:gd name="connsiteX2" fmla="*/ 2762909 w 2845192"/>
                <a:gd name="connsiteY2" fmla="*/ 557767 h 1476174"/>
                <a:gd name="connsiteX3" fmla="*/ 2746088 w 2845192"/>
                <a:gd name="connsiteY3" fmla="*/ 594208 h 1476174"/>
                <a:gd name="connsiteX4" fmla="*/ 2734198 w 2845192"/>
                <a:gd name="connsiteY4" fmla="*/ 631347 h 1476174"/>
                <a:gd name="connsiteX5" fmla="*/ 2728128 w 2845192"/>
                <a:gd name="connsiteY5" fmla="*/ 703819 h 1476174"/>
                <a:gd name="connsiteX6" fmla="*/ 2739333 w 2845192"/>
                <a:gd name="connsiteY6" fmla="*/ 778655 h 1476174"/>
                <a:gd name="connsiteX7" fmla="*/ 2761624 w 2845192"/>
                <a:gd name="connsiteY7" fmla="*/ 854896 h 1476174"/>
                <a:gd name="connsiteX8" fmla="*/ 2788809 w 2845192"/>
                <a:gd name="connsiteY8" fmla="*/ 931581 h 1476174"/>
                <a:gd name="connsiteX9" fmla="*/ 2817648 w 2845192"/>
                <a:gd name="connsiteY9" fmla="*/ 1016556 h 1476174"/>
                <a:gd name="connsiteX10" fmla="*/ 2838553 w 2845192"/>
                <a:gd name="connsiteY10" fmla="*/ 1100998 h 1476174"/>
                <a:gd name="connsiteX11" fmla="*/ 2845192 w 2845192"/>
                <a:gd name="connsiteY11" fmla="*/ 1185012 h 1476174"/>
                <a:gd name="connsiteX12" fmla="*/ 2831237 w 2845192"/>
                <a:gd name="connsiteY12" fmla="*/ 1268706 h 1476174"/>
                <a:gd name="connsiteX13" fmla="*/ 2800208 w 2845192"/>
                <a:gd name="connsiteY13" fmla="*/ 1337727 h 1476174"/>
                <a:gd name="connsiteX14" fmla="*/ 2754061 w 2845192"/>
                <a:gd name="connsiteY14" fmla="*/ 1399565 h 1476174"/>
                <a:gd name="connsiteX15" fmla="*/ 2696715 w 2845192"/>
                <a:gd name="connsiteY15" fmla="*/ 1447189 h 1476174"/>
                <a:gd name="connsiteX16" fmla="*/ 2632088 w 2845192"/>
                <a:gd name="connsiteY16" fmla="*/ 1473567 h 1476174"/>
                <a:gd name="connsiteX17" fmla="*/ 2577980 w 2845192"/>
                <a:gd name="connsiteY17" fmla="*/ 1476174 h 1476174"/>
                <a:gd name="connsiteX18" fmla="*/ 2522420 w 2845192"/>
                <a:gd name="connsiteY18" fmla="*/ 1466187 h 1476174"/>
                <a:gd name="connsiteX19" fmla="*/ 2466077 w 2845192"/>
                <a:gd name="connsiteY19" fmla="*/ 1448833 h 1476174"/>
                <a:gd name="connsiteX20" fmla="*/ 2409619 w 2845192"/>
                <a:gd name="connsiteY20" fmla="*/ 1429339 h 1476174"/>
                <a:gd name="connsiteX21" fmla="*/ 2321660 w 2845192"/>
                <a:gd name="connsiteY21" fmla="*/ 1403133 h 1476174"/>
                <a:gd name="connsiteX22" fmla="*/ 2234732 w 2845192"/>
                <a:gd name="connsiteY22" fmla="*/ 1382102 h 1476174"/>
                <a:gd name="connsiteX23" fmla="*/ 2148493 w 2845192"/>
                <a:gd name="connsiteY23" fmla="*/ 1363774 h 1476174"/>
                <a:gd name="connsiteX24" fmla="*/ 2062602 w 2845192"/>
                <a:gd name="connsiteY24" fmla="*/ 1345675 h 1476174"/>
                <a:gd name="connsiteX25" fmla="*/ 1780209 w 2845192"/>
                <a:gd name="connsiteY25" fmla="*/ 1274030 h 1476174"/>
                <a:gd name="connsiteX26" fmla="*/ 1497064 w 2845192"/>
                <a:gd name="connsiteY26" fmla="*/ 1192231 h 1476174"/>
                <a:gd name="connsiteX27" fmla="*/ 1212341 w 2845192"/>
                <a:gd name="connsiteY27" fmla="*/ 1114400 h 1476174"/>
                <a:gd name="connsiteX28" fmla="*/ 925214 w 2845192"/>
                <a:gd name="connsiteY28" fmla="*/ 1054660 h 1476174"/>
                <a:gd name="connsiteX29" fmla="*/ 828190 w 2845192"/>
                <a:gd name="connsiteY29" fmla="*/ 1040391 h 1476174"/>
                <a:gd name="connsiteX30" fmla="*/ 731116 w 2845192"/>
                <a:gd name="connsiteY30" fmla="*/ 1025879 h 1476174"/>
                <a:gd name="connsiteX31" fmla="*/ 634306 w 2845192"/>
                <a:gd name="connsiteY31" fmla="*/ 1007251 h 1476174"/>
                <a:gd name="connsiteX32" fmla="*/ 538071 w 2845192"/>
                <a:gd name="connsiteY32" fmla="*/ 980634 h 1476174"/>
                <a:gd name="connsiteX33" fmla="*/ 385496 w 2845192"/>
                <a:gd name="connsiteY33" fmla="*/ 913951 h 1476174"/>
                <a:gd name="connsiteX34" fmla="*/ 245943 w 2845192"/>
                <a:gd name="connsiteY34" fmla="*/ 820272 h 1476174"/>
                <a:gd name="connsiteX35" fmla="*/ 130089 w 2845192"/>
                <a:gd name="connsiteY35" fmla="*/ 703836 h 1476174"/>
                <a:gd name="connsiteX36" fmla="*/ 48613 w 2845192"/>
                <a:gd name="connsiteY36" fmla="*/ 568886 h 1476174"/>
                <a:gd name="connsiteX37" fmla="*/ 10914 w 2845192"/>
                <a:gd name="connsiteY37" fmla="*/ 436565 h 1476174"/>
                <a:gd name="connsiteX38" fmla="*/ 0 w 2845192"/>
                <a:gd name="connsiteY38" fmla="*/ 295758 h 1476174"/>
                <a:gd name="connsiteX39" fmla="*/ 6945 w 2845192"/>
                <a:gd name="connsiteY39" fmla="*/ 149294 h 1476174"/>
                <a:gd name="connsiteX40" fmla="*/ 22818 w 2845192"/>
                <a:gd name="connsiteY40" fmla="*/ 0 h 1476174"/>
                <a:gd name="connsiteX0" fmla="*/ 2804770 w 2845192"/>
                <a:gd name="connsiteY0" fmla="*/ 486051 h 1476174"/>
                <a:gd name="connsiteX1" fmla="*/ 2783018 w 2845192"/>
                <a:gd name="connsiteY1" fmla="*/ 521793 h 1476174"/>
                <a:gd name="connsiteX2" fmla="*/ 2762909 w 2845192"/>
                <a:gd name="connsiteY2" fmla="*/ 557767 h 1476174"/>
                <a:gd name="connsiteX3" fmla="*/ 2746088 w 2845192"/>
                <a:gd name="connsiteY3" fmla="*/ 594208 h 1476174"/>
                <a:gd name="connsiteX4" fmla="*/ 2734198 w 2845192"/>
                <a:gd name="connsiteY4" fmla="*/ 631347 h 1476174"/>
                <a:gd name="connsiteX5" fmla="*/ 2728128 w 2845192"/>
                <a:gd name="connsiteY5" fmla="*/ 703819 h 1476174"/>
                <a:gd name="connsiteX6" fmla="*/ 2739333 w 2845192"/>
                <a:gd name="connsiteY6" fmla="*/ 778655 h 1476174"/>
                <a:gd name="connsiteX7" fmla="*/ 2761624 w 2845192"/>
                <a:gd name="connsiteY7" fmla="*/ 854896 h 1476174"/>
                <a:gd name="connsiteX8" fmla="*/ 2788809 w 2845192"/>
                <a:gd name="connsiteY8" fmla="*/ 931581 h 1476174"/>
                <a:gd name="connsiteX9" fmla="*/ 2817648 w 2845192"/>
                <a:gd name="connsiteY9" fmla="*/ 1016556 h 1476174"/>
                <a:gd name="connsiteX10" fmla="*/ 2838553 w 2845192"/>
                <a:gd name="connsiteY10" fmla="*/ 1100998 h 1476174"/>
                <a:gd name="connsiteX11" fmla="*/ 2845192 w 2845192"/>
                <a:gd name="connsiteY11" fmla="*/ 1185012 h 1476174"/>
                <a:gd name="connsiteX12" fmla="*/ 2831237 w 2845192"/>
                <a:gd name="connsiteY12" fmla="*/ 1268706 h 1476174"/>
                <a:gd name="connsiteX13" fmla="*/ 2800208 w 2845192"/>
                <a:gd name="connsiteY13" fmla="*/ 1337727 h 1476174"/>
                <a:gd name="connsiteX14" fmla="*/ 2754061 w 2845192"/>
                <a:gd name="connsiteY14" fmla="*/ 1399565 h 1476174"/>
                <a:gd name="connsiteX15" fmla="*/ 2696715 w 2845192"/>
                <a:gd name="connsiteY15" fmla="*/ 1447189 h 1476174"/>
                <a:gd name="connsiteX16" fmla="*/ 2632088 w 2845192"/>
                <a:gd name="connsiteY16" fmla="*/ 1473567 h 1476174"/>
                <a:gd name="connsiteX17" fmla="*/ 2577980 w 2845192"/>
                <a:gd name="connsiteY17" fmla="*/ 1476174 h 1476174"/>
                <a:gd name="connsiteX18" fmla="*/ 2522420 w 2845192"/>
                <a:gd name="connsiteY18" fmla="*/ 1466187 h 1476174"/>
                <a:gd name="connsiteX19" fmla="*/ 2466077 w 2845192"/>
                <a:gd name="connsiteY19" fmla="*/ 1448833 h 1476174"/>
                <a:gd name="connsiteX20" fmla="*/ 2409619 w 2845192"/>
                <a:gd name="connsiteY20" fmla="*/ 1429339 h 1476174"/>
                <a:gd name="connsiteX21" fmla="*/ 2321660 w 2845192"/>
                <a:gd name="connsiteY21" fmla="*/ 1403133 h 1476174"/>
                <a:gd name="connsiteX22" fmla="*/ 2234732 w 2845192"/>
                <a:gd name="connsiteY22" fmla="*/ 1382102 h 1476174"/>
                <a:gd name="connsiteX23" fmla="*/ 2148493 w 2845192"/>
                <a:gd name="connsiteY23" fmla="*/ 1363774 h 1476174"/>
                <a:gd name="connsiteX24" fmla="*/ 2062602 w 2845192"/>
                <a:gd name="connsiteY24" fmla="*/ 1345675 h 1476174"/>
                <a:gd name="connsiteX25" fmla="*/ 1780209 w 2845192"/>
                <a:gd name="connsiteY25" fmla="*/ 1274030 h 1476174"/>
                <a:gd name="connsiteX26" fmla="*/ 1497064 w 2845192"/>
                <a:gd name="connsiteY26" fmla="*/ 1192231 h 1476174"/>
                <a:gd name="connsiteX27" fmla="*/ 1212341 w 2845192"/>
                <a:gd name="connsiteY27" fmla="*/ 1114400 h 1476174"/>
                <a:gd name="connsiteX28" fmla="*/ 925214 w 2845192"/>
                <a:gd name="connsiteY28" fmla="*/ 1054660 h 1476174"/>
                <a:gd name="connsiteX29" fmla="*/ 828190 w 2845192"/>
                <a:gd name="connsiteY29" fmla="*/ 1040391 h 1476174"/>
                <a:gd name="connsiteX30" fmla="*/ 731116 w 2845192"/>
                <a:gd name="connsiteY30" fmla="*/ 1025879 h 1476174"/>
                <a:gd name="connsiteX31" fmla="*/ 634306 w 2845192"/>
                <a:gd name="connsiteY31" fmla="*/ 1007251 h 1476174"/>
                <a:gd name="connsiteX32" fmla="*/ 538071 w 2845192"/>
                <a:gd name="connsiteY32" fmla="*/ 980634 h 1476174"/>
                <a:gd name="connsiteX33" fmla="*/ 385496 w 2845192"/>
                <a:gd name="connsiteY33" fmla="*/ 913951 h 1476174"/>
                <a:gd name="connsiteX34" fmla="*/ 245943 w 2845192"/>
                <a:gd name="connsiteY34" fmla="*/ 820272 h 1476174"/>
                <a:gd name="connsiteX35" fmla="*/ 130089 w 2845192"/>
                <a:gd name="connsiteY35" fmla="*/ 703836 h 1476174"/>
                <a:gd name="connsiteX36" fmla="*/ 48613 w 2845192"/>
                <a:gd name="connsiteY36" fmla="*/ 568886 h 1476174"/>
                <a:gd name="connsiteX37" fmla="*/ 10914 w 2845192"/>
                <a:gd name="connsiteY37" fmla="*/ 436565 h 1476174"/>
                <a:gd name="connsiteX38" fmla="*/ 0 w 2845192"/>
                <a:gd name="connsiteY38" fmla="*/ 295758 h 1476174"/>
                <a:gd name="connsiteX39" fmla="*/ 6945 w 2845192"/>
                <a:gd name="connsiteY39" fmla="*/ 149294 h 1476174"/>
                <a:gd name="connsiteX40" fmla="*/ 22818 w 2845192"/>
                <a:gd name="connsiteY40" fmla="*/ 0 h 1476174"/>
                <a:gd name="connsiteX0" fmla="*/ 2804770 w 2845192"/>
                <a:gd name="connsiteY0" fmla="*/ 486051 h 1476174"/>
                <a:gd name="connsiteX1" fmla="*/ 2783018 w 2845192"/>
                <a:gd name="connsiteY1" fmla="*/ 521793 h 1476174"/>
                <a:gd name="connsiteX2" fmla="*/ 2762909 w 2845192"/>
                <a:gd name="connsiteY2" fmla="*/ 557767 h 1476174"/>
                <a:gd name="connsiteX3" fmla="*/ 2746088 w 2845192"/>
                <a:gd name="connsiteY3" fmla="*/ 594208 h 1476174"/>
                <a:gd name="connsiteX4" fmla="*/ 2734198 w 2845192"/>
                <a:gd name="connsiteY4" fmla="*/ 631347 h 1476174"/>
                <a:gd name="connsiteX5" fmla="*/ 2728128 w 2845192"/>
                <a:gd name="connsiteY5" fmla="*/ 703819 h 1476174"/>
                <a:gd name="connsiteX6" fmla="*/ 2739333 w 2845192"/>
                <a:gd name="connsiteY6" fmla="*/ 778655 h 1476174"/>
                <a:gd name="connsiteX7" fmla="*/ 2761624 w 2845192"/>
                <a:gd name="connsiteY7" fmla="*/ 854896 h 1476174"/>
                <a:gd name="connsiteX8" fmla="*/ 2788809 w 2845192"/>
                <a:gd name="connsiteY8" fmla="*/ 931581 h 1476174"/>
                <a:gd name="connsiteX9" fmla="*/ 2817648 w 2845192"/>
                <a:gd name="connsiteY9" fmla="*/ 1016556 h 1476174"/>
                <a:gd name="connsiteX10" fmla="*/ 2838553 w 2845192"/>
                <a:gd name="connsiteY10" fmla="*/ 1100998 h 1476174"/>
                <a:gd name="connsiteX11" fmla="*/ 2845192 w 2845192"/>
                <a:gd name="connsiteY11" fmla="*/ 1185012 h 1476174"/>
                <a:gd name="connsiteX12" fmla="*/ 2831237 w 2845192"/>
                <a:gd name="connsiteY12" fmla="*/ 1268706 h 1476174"/>
                <a:gd name="connsiteX13" fmla="*/ 2800208 w 2845192"/>
                <a:gd name="connsiteY13" fmla="*/ 1337727 h 1476174"/>
                <a:gd name="connsiteX14" fmla="*/ 2754061 w 2845192"/>
                <a:gd name="connsiteY14" fmla="*/ 1399565 h 1476174"/>
                <a:gd name="connsiteX15" fmla="*/ 2696715 w 2845192"/>
                <a:gd name="connsiteY15" fmla="*/ 1447189 h 1476174"/>
                <a:gd name="connsiteX16" fmla="*/ 2632088 w 2845192"/>
                <a:gd name="connsiteY16" fmla="*/ 1473567 h 1476174"/>
                <a:gd name="connsiteX17" fmla="*/ 2577980 w 2845192"/>
                <a:gd name="connsiteY17" fmla="*/ 1476174 h 1476174"/>
                <a:gd name="connsiteX18" fmla="*/ 2522420 w 2845192"/>
                <a:gd name="connsiteY18" fmla="*/ 1466187 h 1476174"/>
                <a:gd name="connsiteX19" fmla="*/ 2466077 w 2845192"/>
                <a:gd name="connsiteY19" fmla="*/ 1448833 h 1476174"/>
                <a:gd name="connsiteX20" fmla="*/ 2409619 w 2845192"/>
                <a:gd name="connsiteY20" fmla="*/ 1429339 h 1476174"/>
                <a:gd name="connsiteX21" fmla="*/ 2321660 w 2845192"/>
                <a:gd name="connsiteY21" fmla="*/ 1403133 h 1476174"/>
                <a:gd name="connsiteX22" fmla="*/ 2234732 w 2845192"/>
                <a:gd name="connsiteY22" fmla="*/ 1382102 h 1476174"/>
                <a:gd name="connsiteX23" fmla="*/ 2148493 w 2845192"/>
                <a:gd name="connsiteY23" fmla="*/ 1363774 h 1476174"/>
                <a:gd name="connsiteX24" fmla="*/ 2062602 w 2845192"/>
                <a:gd name="connsiteY24" fmla="*/ 1345675 h 1476174"/>
                <a:gd name="connsiteX25" fmla="*/ 1780209 w 2845192"/>
                <a:gd name="connsiteY25" fmla="*/ 1274030 h 1476174"/>
                <a:gd name="connsiteX26" fmla="*/ 1497064 w 2845192"/>
                <a:gd name="connsiteY26" fmla="*/ 1192231 h 1476174"/>
                <a:gd name="connsiteX27" fmla="*/ 1212341 w 2845192"/>
                <a:gd name="connsiteY27" fmla="*/ 1114400 h 1476174"/>
                <a:gd name="connsiteX28" fmla="*/ 925214 w 2845192"/>
                <a:gd name="connsiteY28" fmla="*/ 1054660 h 1476174"/>
                <a:gd name="connsiteX29" fmla="*/ 828190 w 2845192"/>
                <a:gd name="connsiteY29" fmla="*/ 1040391 h 1476174"/>
                <a:gd name="connsiteX30" fmla="*/ 731116 w 2845192"/>
                <a:gd name="connsiteY30" fmla="*/ 1025879 h 1476174"/>
                <a:gd name="connsiteX31" fmla="*/ 634306 w 2845192"/>
                <a:gd name="connsiteY31" fmla="*/ 1007251 h 1476174"/>
                <a:gd name="connsiteX32" fmla="*/ 538071 w 2845192"/>
                <a:gd name="connsiteY32" fmla="*/ 980634 h 1476174"/>
                <a:gd name="connsiteX33" fmla="*/ 385496 w 2845192"/>
                <a:gd name="connsiteY33" fmla="*/ 913951 h 1476174"/>
                <a:gd name="connsiteX34" fmla="*/ 245943 w 2845192"/>
                <a:gd name="connsiteY34" fmla="*/ 820272 h 1476174"/>
                <a:gd name="connsiteX35" fmla="*/ 130089 w 2845192"/>
                <a:gd name="connsiteY35" fmla="*/ 703836 h 1476174"/>
                <a:gd name="connsiteX36" fmla="*/ 48613 w 2845192"/>
                <a:gd name="connsiteY36" fmla="*/ 568886 h 1476174"/>
                <a:gd name="connsiteX37" fmla="*/ 10914 w 2845192"/>
                <a:gd name="connsiteY37" fmla="*/ 436565 h 1476174"/>
                <a:gd name="connsiteX38" fmla="*/ 0 w 2845192"/>
                <a:gd name="connsiteY38" fmla="*/ 295758 h 1476174"/>
                <a:gd name="connsiteX39" fmla="*/ 6945 w 2845192"/>
                <a:gd name="connsiteY39" fmla="*/ 149294 h 1476174"/>
                <a:gd name="connsiteX40" fmla="*/ 22818 w 2845192"/>
                <a:gd name="connsiteY40" fmla="*/ 0 h 1476174"/>
                <a:gd name="connsiteX0" fmla="*/ 2804770 w 2845448"/>
                <a:gd name="connsiteY0" fmla="*/ 486051 h 1476174"/>
                <a:gd name="connsiteX1" fmla="*/ 2783018 w 2845448"/>
                <a:gd name="connsiteY1" fmla="*/ 521793 h 1476174"/>
                <a:gd name="connsiteX2" fmla="*/ 2762909 w 2845448"/>
                <a:gd name="connsiteY2" fmla="*/ 557767 h 1476174"/>
                <a:gd name="connsiteX3" fmla="*/ 2746088 w 2845448"/>
                <a:gd name="connsiteY3" fmla="*/ 594208 h 1476174"/>
                <a:gd name="connsiteX4" fmla="*/ 2734198 w 2845448"/>
                <a:gd name="connsiteY4" fmla="*/ 631347 h 1476174"/>
                <a:gd name="connsiteX5" fmla="*/ 2728128 w 2845448"/>
                <a:gd name="connsiteY5" fmla="*/ 703819 h 1476174"/>
                <a:gd name="connsiteX6" fmla="*/ 2739333 w 2845448"/>
                <a:gd name="connsiteY6" fmla="*/ 778655 h 1476174"/>
                <a:gd name="connsiteX7" fmla="*/ 2761624 w 2845448"/>
                <a:gd name="connsiteY7" fmla="*/ 854896 h 1476174"/>
                <a:gd name="connsiteX8" fmla="*/ 2788809 w 2845448"/>
                <a:gd name="connsiteY8" fmla="*/ 931581 h 1476174"/>
                <a:gd name="connsiteX9" fmla="*/ 2817648 w 2845448"/>
                <a:gd name="connsiteY9" fmla="*/ 1016556 h 1476174"/>
                <a:gd name="connsiteX10" fmla="*/ 2838553 w 2845448"/>
                <a:gd name="connsiteY10" fmla="*/ 1100998 h 1476174"/>
                <a:gd name="connsiteX11" fmla="*/ 2845192 w 2845448"/>
                <a:gd name="connsiteY11" fmla="*/ 1185012 h 1476174"/>
                <a:gd name="connsiteX12" fmla="*/ 2831237 w 2845448"/>
                <a:gd name="connsiteY12" fmla="*/ 1268706 h 1476174"/>
                <a:gd name="connsiteX13" fmla="*/ 2800208 w 2845448"/>
                <a:gd name="connsiteY13" fmla="*/ 1337727 h 1476174"/>
                <a:gd name="connsiteX14" fmla="*/ 2754061 w 2845448"/>
                <a:gd name="connsiteY14" fmla="*/ 1399565 h 1476174"/>
                <a:gd name="connsiteX15" fmla="*/ 2696715 w 2845448"/>
                <a:gd name="connsiteY15" fmla="*/ 1447189 h 1476174"/>
                <a:gd name="connsiteX16" fmla="*/ 2632088 w 2845448"/>
                <a:gd name="connsiteY16" fmla="*/ 1473567 h 1476174"/>
                <a:gd name="connsiteX17" fmla="*/ 2577980 w 2845448"/>
                <a:gd name="connsiteY17" fmla="*/ 1476174 h 1476174"/>
                <a:gd name="connsiteX18" fmla="*/ 2522420 w 2845448"/>
                <a:gd name="connsiteY18" fmla="*/ 1466187 h 1476174"/>
                <a:gd name="connsiteX19" fmla="*/ 2466077 w 2845448"/>
                <a:gd name="connsiteY19" fmla="*/ 1448833 h 1476174"/>
                <a:gd name="connsiteX20" fmla="*/ 2409619 w 2845448"/>
                <a:gd name="connsiteY20" fmla="*/ 1429339 h 1476174"/>
                <a:gd name="connsiteX21" fmla="*/ 2321660 w 2845448"/>
                <a:gd name="connsiteY21" fmla="*/ 1403133 h 1476174"/>
                <a:gd name="connsiteX22" fmla="*/ 2234732 w 2845448"/>
                <a:gd name="connsiteY22" fmla="*/ 1382102 h 1476174"/>
                <a:gd name="connsiteX23" fmla="*/ 2148493 w 2845448"/>
                <a:gd name="connsiteY23" fmla="*/ 1363774 h 1476174"/>
                <a:gd name="connsiteX24" fmla="*/ 2062602 w 2845448"/>
                <a:gd name="connsiteY24" fmla="*/ 1345675 h 1476174"/>
                <a:gd name="connsiteX25" fmla="*/ 1780209 w 2845448"/>
                <a:gd name="connsiteY25" fmla="*/ 1274030 h 1476174"/>
                <a:gd name="connsiteX26" fmla="*/ 1497064 w 2845448"/>
                <a:gd name="connsiteY26" fmla="*/ 1192231 h 1476174"/>
                <a:gd name="connsiteX27" fmla="*/ 1212341 w 2845448"/>
                <a:gd name="connsiteY27" fmla="*/ 1114400 h 1476174"/>
                <a:gd name="connsiteX28" fmla="*/ 925214 w 2845448"/>
                <a:gd name="connsiteY28" fmla="*/ 1054660 h 1476174"/>
                <a:gd name="connsiteX29" fmla="*/ 828190 w 2845448"/>
                <a:gd name="connsiteY29" fmla="*/ 1040391 h 1476174"/>
                <a:gd name="connsiteX30" fmla="*/ 731116 w 2845448"/>
                <a:gd name="connsiteY30" fmla="*/ 1025879 h 1476174"/>
                <a:gd name="connsiteX31" fmla="*/ 634306 w 2845448"/>
                <a:gd name="connsiteY31" fmla="*/ 1007251 h 1476174"/>
                <a:gd name="connsiteX32" fmla="*/ 538071 w 2845448"/>
                <a:gd name="connsiteY32" fmla="*/ 980634 h 1476174"/>
                <a:gd name="connsiteX33" fmla="*/ 385496 w 2845448"/>
                <a:gd name="connsiteY33" fmla="*/ 913951 h 1476174"/>
                <a:gd name="connsiteX34" fmla="*/ 245943 w 2845448"/>
                <a:gd name="connsiteY34" fmla="*/ 820272 h 1476174"/>
                <a:gd name="connsiteX35" fmla="*/ 130089 w 2845448"/>
                <a:gd name="connsiteY35" fmla="*/ 703836 h 1476174"/>
                <a:gd name="connsiteX36" fmla="*/ 48613 w 2845448"/>
                <a:gd name="connsiteY36" fmla="*/ 568886 h 1476174"/>
                <a:gd name="connsiteX37" fmla="*/ 10914 w 2845448"/>
                <a:gd name="connsiteY37" fmla="*/ 436565 h 1476174"/>
                <a:gd name="connsiteX38" fmla="*/ 0 w 2845448"/>
                <a:gd name="connsiteY38" fmla="*/ 295758 h 1476174"/>
                <a:gd name="connsiteX39" fmla="*/ 6945 w 2845448"/>
                <a:gd name="connsiteY39" fmla="*/ 149294 h 1476174"/>
                <a:gd name="connsiteX40" fmla="*/ 22818 w 2845448"/>
                <a:gd name="connsiteY40" fmla="*/ 0 h 1476174"/>
                <a:gd name="connsiteX0" fmla="*/ 2804770 w 2845448"/>
                <a:gd name="connsiteY0" fmla="*/ 486051 h 1476174"/>
                <a:gd name="connsiteX1" fmla="*/ 2783018 w 2845448"/>
                <a:gd name="connsiteY1" fmla="*/ 521793 h 1476174"/>
                <a:gd name="connsiteX2" fmla="*/ 2762909 w 2845448"/>
                <a:gd name="connsiteY2" fmla="*/ 557767 h 1476174"/>
                <a:gd name="connsiteX3" fmla="*/ 2746088 w 2845448"/>
                <a:gd name="connsiteY3" fmla="*/ 594208 h 1476174"/>
                <a:gd name="connsiteX4" fmla="*/ 2734198 w 2845448"/>
                <a:gd name="connsiteY4" fmla="*/ 631347 h 1476174"/>
                <a:gd name="connsiteX5" fmla="*/ 2728128 w 2845448"/>
                <a:gd name="connsiteY5" fmla="*/ 703819 h 1476174"/>
                <a:gd name="connsiteX6" fmla="*/ 2739333 w 2845448"/>
                <a:gd name="connsiteY6" fmla="*/ 778655 h 1476174"/>
                <a:gd name="connsiteX7" fmla="*/ 2761624 w 2845448"/>
                <a:gd name="connsiteY7" fmla="*/ 854896 h 1476174"/>
                <a:gd name="connsiteX8" fmla="*/ 2788809 w 2845448"/>
                <a:gd name="connsiteY8" fmla="*/ 931581 h 1476174"/>
                <a:gd name="connsiteX9" fmla="*/ 2817648 w 2845448"/>
                <a:gd name="connsiteY9" fmla="*/ 1016556 h 1476174"/>
                <a:gd name="connsiteX10" fmla="*/ 2838553 w 2845448"/>
                <a:gd name="connsiteY10" fmla="*/ 1100998 h 1476174"/>
                <a:gd name="connsiteX11" fmla="*/ 2845192 w 2845448"/>
                <a:gd name="connsiteY11" fmla="*/ 1185012 h 1476174"/>
                <a:gd name="connsiteX12" fmla="*/ 2831237 w 2845448"/>
                <a:gd name="connsiteY12" fmla="*/ 1268706 h 1476174"/>
                <a:gd name="connsiteX13" fmla="*/ 2800208 w 2845448"/>
                <a:gd name="connsiteY13" fmla="*/ 1337727 h 1476174"/>
                <a:gd name="connsiteX14" fmla="*/ 2754061 w 2845448"/>
                <a:gd name="connsiteY14" fmla="*/ 1399565 h 1476174"/>
                <a:gd name="connsiteX15" fmla="*/ 2696715 w 2845448"/>
                <a:gd name="connsiteY15" fmla="*/ 1447189 h 1476174"/>
                <a:gd name="connsiteX16" fmla="*/ 2632088 w 2845448"/>
                <a:gd name="connsiteY16" fmla="*/ 1473567 h 1476174"/>
                <a:gd name="connsiteX17" fmla="*/ 2577980 w 2845448"/>
                <a:gd name="connsiteY17" fmla="*/ 1476174 h 1476174"/>
                <a:gd name="connsiteX18" fmla="*/ 2522420 w 2845448"/>
                <a:gd name="connsiteY18" fmla="*/ 1466187 h 1476174"/>
                <a:gd name="connsiteX19" fmla="*/ 2466077 w 2845448"/>
                <a:gd name="connsiteY19" fmla="*/ 1448833 h 1476174"/>
                <a:gd name="connsiteX20" fmla="*/ 2409619 w 2845448"/>
                <a:gd name="connsiteY20" fmla="*/ 1429339 h 1476174"/>
                <a:gd name="connsiteX21" fmla="*/ 2321660 w 2845448"/>
                <a:gd name="connsiteY21" fmla="*/ 1403133 h 1476174"/>
                <a:gd name="connsiteX22" fmla="*/ 2234732 w 2845448"/>
                <a:gd name="connsiteY22" fmla="*/ 1382102 h 1476174"/>
                <a:gd name="connsiteX23" fmla="*/ 2148493 w 2845448"/>
                <a:gd name="connsiteY23" fmla="*/ 1363774 h 1476174"/>
                <a:gd name="connsiteX24" fmla="*/ 2062602 w 2845448"/>
                <a:gd name="connsiteY24" fmla="*/ 1345675 h 1476174"/>
                <a:gd name="connsiteX25" fmla="*/ 1780209 w 2845448"/>
                <a:gd name="connsiteY25" fmla="*/ 1274030 h 1476174"/>
                <a:gd name="connsiteX26" fmla="*/ 1497064 w 2845448"/>
                <a:gd name="connsiteY26" fmla="*/ 1192231 h 1476174"/>
                <a:gd name="connsiteX27" fmla="*/ 1212341 w 2845448"/>
                <a:gd name="connsiteY27" fmla="*/ 1114400 h 1476174"/>
                <a:gd name="connsiteX28" fmla="*/ 925214 w 2845448"/>
                <a:gd name="connsiteY28" fmla="*/ 1054660 h 1476174"/>
                <a:gd name="connsiteX29" fmla="*/ 828190 w 2845448"/>
                <a:gd name="connsiteY29" fmla="*/ 1040391 h 1476174"/>
                <a:gd name="connsiteX30" fmla="*/ 731116 w 2845448"/>
                <a:gd name="connsiteY30" fmla="*/ 1025879 h 1476174"/>
                <a:gd name="connsiteX31" fmla="*/ 634306 w 2845448"/>
                <a:gd name="connsiteY31" fmla="*/ 1007251 h 1476174"/>
                <a:gd name="connsiteX32" fmla="*/ 538071 w 2845448"/>
                <a:gd name="connsiteY32" fmla="*/ 980634 h 1476174"/>
                <a:gd name="connsiteX33" fmla="*/ 385496 w 2845448"/>
                <a:gd name="connsiteY33" fmla="*/ 913951 h 1476174"/>
                <a:gd name="connsiteX34" fmla="*/ 245943 w 2845448"/>
                <a:gd name="connsiteY34" fmla="*/ 820272 h 1476174"/>
                <a:gd name="connsiteX35" fmla="*/ 130089 w 2845448"/>
                <a:gd name="connsiteY35" fmla="*/ 703836 h 1476174"/>
                <a:gd name="connsiteX36" fmla="*/ 48613 w 2845448"/>
                <a:gd name="connsiteY36" fmla="*/ 568886 h 1476174"/>
                <a:gd name="connsiteX37" fmla="*/ 10914 w 2845448"/>
                <a:gd name="connsiteY37" fmla="*/ 436565 h 1476174"/>
                <a:gd name="connsiteX38" fmla="*/ 0 w 2845448"/>
                <a:gd name="connsiteY38" fmla="*/ 295758 h 1476174"/>
                <a:gd name="connsiteX39" fmla="*/ 6945 w 2845448"/>
                <a:gd name="connsiteY39" fmla="*/ 149294 h 1476174"/>
                <a:gd name="connsiteX40" fmla="*/ 22818 w 2845448"/>
                <a:gd name="connsiteY40" fmla="*/ 0 h 1476174"/>
                <a:gd name="connsiteX0" fmla="*/ 2804770 w 2845448"/>
                <a:gd name="connsiteY0" fmla="*/ 486051 h 1476174"/>
                <a:gd name="connsiteX1" fmla="*/ 2783018 w 2845448"/>
                <a:gd name="connsiteY1" fmla="*/ 521793 h 1476174"/>
                <a:gd name="connsiteX2" fmla="*/ 2762909 w 2845448"/>
                <a:gd name="connsiteY2" fmla="*/ 557767 h 1476174"/>
                <a:gd name="connsiteX3" fmla="*/ 2746088 w 2845448"/>
                <a:gd name="connsiteY3" fmla="*/ 594208 h 1476174"/>
                <a:gd name="connsiteX4" fmla="*/ 2734198 w 2845448"/>
                <a:gd name="connsiteY4" fmla="*/ 631347 h 1476174"/>
                <a:gd name="connsiteX5" fmla="*/ 2728128 w 2845448"/>
                <a:gd name="connsiteY5" fmla="*/ 703819 h 1476174"/>
                <a:gd name="connsiteX6" fmla="*/ 2739333 w 2845448"/>
                <a:gd name="connsiteY6" fmla="*/ 778655 h 1476174"/>
                <a:gd name="connsiteX7" fmla="*/ 2761624 w 2845448"/>
                <a:gd name="connsiteY7" fmla="*/ 854896 h 1476174"/>
                <a:gd name="connsiteX8" fmla="*/ 2788809 w 2845448"/>
                <a:gd name="connsiteY8" fmla="*/ 931581 h 1476174"/>
                <a:gd name="connsiteX9" fmla="*/ 2817648 w 2845448"/>
                <a:gd name="connsiteY9" fmla="*/ 1016556 h 1476174"/>
                <a:gd name="connsiteX10" fmla="*/ 2838553 w 2845448"/>
                <a:gd name="connsiteY10" fmla="*/ 1100998 h 1476174"/>
                <a:gd name="connsiteX11" fmla="*/ 2845192 w 2845448"/>
                <a:gd name="connsiteY11" fmla="*/ 1185012 h 1476174"/>
                <a:gd name="connsiteX12" fmla="*/ 2831237 w 2845448"/>
                <a:gd name="connsiteY12" fmla="*/ 1268706 h 1476174"/>
                <a:gd name="connsiteX13" fmla="*/ 2800208 w 2845448"/>
                <a:gd name="connsiteY13" fmla="*/ 1337727 h 1476174"/>
                <a:gd name="connsiteX14" fmla="*/ 2754061 w 2845448"/>
                <a:gd name="connsiteY14" fmla="*/ 1399565 h 1476174"/>
                <a:gd name="connsiteX15" fmla="*/ 2696715 w 2845448"/>
                <a:gd name="connsiteY15" fmla="*/ 1447189 h 1476174"/>
                <a:gd name="connsiteX16" fmla="*/ 2632088 w 2845448"/>
                <a:gd name="connsiteY16" fmla="*/ 1473567 h 1476174"/>
                <a:gd name="connsiteX17" fmla="*/ 2577980 w 2845448"/>
                <a:gd name="connsiteY17" fmla="*/ 1476174 h 1476174"/>
                <a:gd name="connsiteX18" fmla="*/ 2522420 w 2845448"/>
                <a:gd name="connsiteY18" fmla="*/ 1466187 h 1476174"/>
                <a:gd name="connsiteX19" fmla="*/ 2466077 w 2845448"/>
                <a:gd name="connsiteY19" fmla="*/ 1448833 h 1476174"/>
                <a:gd name="connsiteX20" fmla="*/ 2409619 w 2845448"/>
                <a:gd name="connsiteY20" fmla="*/ 1429339 h 1476174"/>
                <a:gd name="connsiteX21" fmla="*/ 2321660 w 2845448"/>
                <a:gd name="connsiteY21" fmla="*/ 1403133 h 1476174"/>
                <a:gd name="connsiteX22" fmla="*/ 2234732 w 2845448"/>
                <a:gd name="connsiteY22" fmla="*/ 1382102 h 1476174"/>
                <a:gd name="connsiteX23" fmla="*/ 2148493 w 2845448"/>
                <a:gd name="connsiteY23" fmla="*/ 1363774 h 1476174"/>
                <a:gd name="connsiteX24" fmla="*/ 2062602 w 2845448"/>
                <a:gd name="connsiteY24" fmla="*/ 1345675 h 1476174"/>
                <a:gd name="connsiteX25" fmla="*/ 1780209 w 2845448"/>
                <a:gd name="connsiteY25" fmla="*/ 1274030 h 1476174"/>
                <a:gd name="connsiteX26" fmla="*/ 1497064 w 2845448"/>
                <a:gd name="connsiteY26" fmla="*/ 1192231 h 1476174"/>
                <a:gd name="connsiteX27" fmla="*/ 1212341 w 2845448"/>
                <a:gd name="connsiteY27" fmla="*/ 1114400 h 1476174"/>
                <a:gd name="connsiteX28" fmla="*/ 925214 w 2845448"/>
                <a:gd name="connsiteY28" fmla="*/ 1054660 h 1476174"/>
                <a:gd name="connsiteX29" fmla="*/ 828190 w 2845448"/>
                <a:gd name="connsiteY29" fmla="*/ 1040391 h 1476174"/>
                <a:gd name="connsiteX30" fmla="*/ 731116 w 2845448"/>
                <a:gd name="connsiteY30" fmla="*/ 1025879 h 1476174"/>
                <a:gd name="connsiteX31" fmla="*/ 634306 w 2845448"/>
                <a:gd name="connsiteY31" fmla="*/ 1007251 h 1476174"/>
                <a:gd name="connsiteX32" fmla="*/ 538071 w 2845448"/>
                <a:gd name="connsiteY32" fmla="*/ 980634 h 1476174"/>
                <a:gd name="connsiteX33" fmla="*/ 385496 w 2845448"/>
                <a:gd name="connsiteY33" fmla="*/ 913951 h 1476174"/>
                <a:gd name="connsiteX34" fmla="*/ 245943 w 2845448"/>
                <a:gd name="connsiteY34" fmla="*/ 820272 h 1476174"/>
                <a:gd name="connsiteX35" fmla="*/ 130089 w 2845448"/>
                <a:gd name="connsiteY35" fmla="*/ 703836 h 1476174"/>
                <a:gd name="connsiteX36" fmla="*/ 48613 w 2845448"/>
                <a:gd name="connsiteY36" fmla="*/ 568886 h 1476174"/>
                <a:gd name="connsiteX37" fmla="*/ 10914 w 2845448"/>
                <a:gd name="connsiteY37" fmla="*/ 436565 h 1476174"/>
                <a:gd name="connsiteX38" fmla="*/ 0 w 2845448"/>
                <a:gd name="connsiteY38" fmla="*/ 295758 h 1476174"/>
                <a:gd name="connsiteX39" fmla="*/ 6945 w 2845448"/>
                <a:gd name="connsiteY39" fmla="*/ 149294 h 1476174"/>
                <a:gd name="connsiteX40" fmla="*/ 22818 w 2845448"/>
                <a:gd name="connsiteY40" fmla="*/ 0 h 1476174"/>
                <a:gd name="connsiteX0" fmla="*/ 2804770 w 2845448"/>
                <a:gd name="connsiteY0" fmla="*/ 486051 h 1476174"/>
                <a:gd name="connsiteX1" fmla="*/ 2783018 w 2845448"/>
                <a:gd name="connsiteY1" fmla="*/ 521793 h 1476174"/>
                <a:gd name="connsiteX2" fmla="*/ 2762909 w 2845448"/>
                <a:gd name="connsiteY2" fmla="*/ 557767 h 1476174"/>
                <a:gd name="connsiteX3" fmla="*/ 2746088 w 2845448"/>
                <a:gd name="connsiteY3" fmla="*/ 594208 h 1476174"/>
                <a:gd name="connsiteX4" fmla="*/ 2734198 w 2845448"/>
                <a:gd name="connsiteY4" fmla="*/ 631347 h 1476174"/>
                <a:gd name="connsiteX5" fmla="*/ 2728128 w 2845448"/>
                <a:gd name="connsiteY5" fmla="*/ 703819 h 1476174"/>
                <a:gd name="connsiteX6" fmla="*/ 2739333 w 2845448"/>
                <a:gd name="connsiteY6" fmla="*/ 778655 h 1476174"/>
                <a:gd name="connsiteX7" fmla="*/ 2761624 w 2845448"/>
                <a:gd name="connsiteY7" fmla="*/ 854896 h 1476174"/>
                <a:gd name="connsiteX8" fmla="*/ 2788809 w 2845448"/>
                <a:gd name="connsiteY8" fmla="*/ 931581 h 1476174"/>
                <a:gd name="connsiteX9" fmla="*/ 2817648 w 2845448"/>
                <a:gd name="connsiteY9" fmla="*/ 1016556 h 1476174"/>
                <a:gd name="connsiteX10" fmla="*/ 2838553 w 2845448"/>
                <a:gd name="connsiteY10" fmla="*/ 1100998 h 1476174"/>
                <a:gd name="connsiteX11" fmla="*/ 2845192 w 2845448"/>
                <a:gd name="connsiteY11" fmla="*/ 1185012 h 1476174"/>
                <a:gd name="connsiteX12" fmla="*/ 2831237 w 2845448"/>
                <a:gd name="connsiteY12" fmla="*/ 1268706 h 1476174"/>
                <a:gd name="connsiteX13" fmla="*/ 2800208 w 2845448"/>
                <a:gd name="connsiteY13" fmla="*/ 1337727 h 1476174"/>
                <a:gd name="connsiteX14" fmla="*/ 2754061 w 2845448"/>
                <a:gd name="connsiteY14" fmla="*/ 1399565 h 1476174"/>
                <a:gd name="connsiteX15" fmla="*/ 2696715 w 2845448"/>
                <a:gd name="connsiteY15" fmla="*/ 1447189 h 1476174"/>
                <a:gd name="connsiteX16" fmla="*/ 2632088 w 2845448"/>
                <a:gd name="connsiteY16" fmla="*/ 1473567 h 1476174"/>
                <a:gd name="connsiteX17" fmla="*/ 2577980 w 2845448"/>
                <a:gd name="connsiteY17" fmla="*/ 1476174 h 1476174"/>
                <a:gd name="connsiteX18" fmla="*/ 2522420 w 2845448"/>
                <a:gd name="connsiteY18" fmla="*/ 1466187 h 1476174"/>
                <a:gd name="connsiteX19" fmla="*/ 2466077 w 2845448"/>
                <a:gd name="connsiteY19" fmla="*/ 1448833 h 1476174"/>
                <a:gd name="connsiteX20" fmla="*/ 2409619 w 2845448"/>
                <a:gd name="connsiteY20" fmla="*/ 1429339 h 1476174"/>
                <a:gd name="connsiteX21" fmla="*/ 2321660 w 2845448"/>
                <a:gd name="connsiteY21" fmla="*/ 1403133 h 1476174"/>
                <a:gd name="connsiteX22" fmla="*/ 2234732 w 2845448"/>
                <a:gd name="connsiteY22" fmla="*/ 1382102 h 1476174"/>
                <a:gd name="connsiteX23" fmla="*/ 2148493 w 2845448"/>
                <a:gd name="connsiteY23" fmla="*/ 1363774 h 1476174"/>
                <a:gd name="connsiteX24" fmla="*/ 2062602 w 2845448"/>
                <a:gd name="connsiteY24" fmla="*/ 1345675 h 1476174"/>
                <a:gd name="connsiteX25" fmla="*/ 1780209 w 2845448"/>
                <a:gd name="connsiteY25" fmla="*/ 1274030 h 1476174"/>
                <a:gd name="connsiteX26" fmla="*/ 1497064 w 2845448"/>
                <a:gd name="connsiteY26" fmla="*/ 1192231 h 1476174"/>
                <a:gd name="connsiteX27" fmla="*/ 1212341 w 2845448"/>
                <a:gd name="connsiteY27" fmla="*/ 1114400 h 1476174"/>
                <a:gd name="connsiteX28" fmla="*/ 925214 w 2845448"/>
                <a:gd name="connsiteY28" fmla="*/ 1054660 h 1476174"/>
                <a:gd name="connsiteX29" fmla="*/ 828190 w 2845448"/>
                <a:gd name="connsiteY29" fmla="*/ 1040391 h 1476174"/>
                <a:gd name="connsiteX30" fmla="*/ 731116 w 2845448"/>
                <a:gd name="connsiteY30" fmla="*/ 1025879 h 1476174"/>
                <a:gd name="connsiteX31" fmla="*/ 634306 w 2845448"/>
                <a:gd name="connsiteY31" fmla="*/ 1007251 h 1476174"/>
                <a:gd name="connsiteX32" fmla="*/ 538071 w 2845448"/>
                <a:gd name="connsiteY32" fmla="*/ 980634 h 1476174"/>
                <a:gd name="connsiteX33" fmla="*/ 385496 w 2845448"/>
                <a:gd name="connsiteY33" fmla="*/ 913951 h 1476174"/>
                <a:gd name="connsiteX34" fmla="*/ 245943 w 2845448"/>
                <a:gd name="connsiteY34" fmla="*/ 820272 h 1476174"/>
                <a:gd name="connsiteX35" fmla="*/ 130089 w 2845448"/>
                <a:gd name="connsiteY35" fmla="*/ 703836 h 1476174"/>
                <a:gd name="connsiteX36" fmla="*/ 48613 w 2845448"/>
                <a:gd name="connsiteY36" fmla="*/ 568886 h 1476174"/>
                <a:gd name="connsiteX37" fmla="*/ 10914 w 2845448"/>
                <a:gd name="connsiteY37" fmla="*/ 436565 h 1476174"/>
                <a:gd name="connsiteX38" fmla="*/ 0 w 2845448"/>
                <a:gd name="connsiteY38" fmla="*/ 295758 h 1476174"/>
                <a:gd name="connsiteX39" fmla="*/ 6945 w 2845448"/>
                <a:gd name="connsiteY39" fmla="*/ 149294 h 1476174"/>
                <a:gd name="connsiteX40" fmla="*/ 22818 w 2845448"/>
                <a:gd name="connsiteY40" fmla="*/ 0 h 1476174"/>
                <a:gd name="connsiteX0" fmla="*/ 2804770 w 2845448"/>
                <a:gd name="connsiteY0" fmla="*/ 486051 h 1476174"/>
                <a:gd name="connsiteX1" fmla="*/ 2783018 w 2845448"/>
                <a:gd name="connsiteY1" fmla="*/ 521793 h 1476174"/>
                <a:gd name="connsiteX2" fmla="*/ 2762909 w 2845448"/>
                <a:gd name="connsiteY2" fmla="*/ 557767 h 1476174"/>
                <a:gd name="connsiteX3" fmla="*/ 2746088 w 2845448"/>
                <a:gd name="connsiteY3" fmla="*/ 594208 h 1476174"/>
                <a:gd name="connsiteX4" fmla="*/ 2734198 w 2845448"/>
                <a:gd name="connsiteY4" fmla="*/ 631347 h 1476174"/>
                <a:gd name="connsiteX5" fmla="*/ 2728128 w 2845448"/>
                <a:gd name="connsiteY5" fmla="*/ 703819 h 1476174"/>
                <a:gd name="connsiteX6" fmla="*/ 2739333 w 2845448"/>
                <a:gd name="connsiteY6" fmla="*/ 778655 h 1476174"/>
                <a:gd name="connsiteX7" fmla="*/ 2761624 w 2845448"/>
                <a:gd name="connsiteY7" fmla="*/ 854896 h 1476174"/>
                <a:gd name="connsiteX8" fmla="*/ 2788809 w 2845448"/>
                <a:gd name="connsiteY8" fmla="*/ 931581 h 1476174"/>
                <a:gd name="connsiteX9" fmla="*/ 2817648 w 2845448"/>
                <a:gd name="connsiteY9" fmla="*/ 1016556 h 1476174"/>
                <a:gd name="connsiteX10" fmla="*/ 2838553 w 2845448"/>
                <a:gd name="connsiteY10" fmla="*/ 1100998 h 1476174"/>
                <a:gd name="connsiteX11" fmla="*/ 2845192 w 2845448"/>
                <a:gd name="connsiteY11" fmla="*/ 1185012 h 1476174"/>
                <a:gd name="connsiteX12" fmla="*/ 2831237 w 2845448"/>
                <a:gd name="connsiteY12" fmla="*/ 1268706 h 1476174"/>
                <a:gd name="connsiteX13" fmla="*/ 2800208 w 2845448"/>
                <a:gd name="connsiteY13" fmla="*/ 1337727 h 1476174"/>
                <a:gd name="connsiteX14" fmla="*/ 2754061 w 2845448"/>
                <a:gd name="connsiteY14" fmla="*/ 1399565 h 1476174"/>
                <a:gd name="connsiteX15" fmla="*/ 2696715 w 2845448"/>
                <a:gd name="connsiteY15" fmla="*/ 1447189 h 1476174"/>
                <a:gd name="connsiteX16" fmla="*/ 2632088 w 2845448"/>
                <a:gd name="connsiteY16" fmla="*/ 1473567 h 1476174"/>
                <a:gd name="connsiteX17" fmla="*/ 2577980 w 2845448"/>
                <a:gd name="connsiteY17" fmla="*/ 1476174 h 1476174"/>
                <a:gd name="connsiteX18" fmla="*/ 2522420 w 2845448"/>
                <a:gd name="connsiteY18" fmla="*/ 1466187 h 1476174"/>
                <a:gd name="connsiteX19" fmla="*/ 2466077 w 2845448"/>
                <a:gd name="connsiteY19" fmla="*/ 1448833 h 1476174"/>
                <a:gd name="connsiteX20" fmla="*/ 2409619 w 2845448"/>
                <a:gd name="connsiteY20" fmla="*/ 1429339 h 1476174"/>
                <a:gd name="connsiteX21" fmla="*/ 2321660 w 2845448"/>
                <a:gd name="connsiteY21" fmla="*/ 1403133 h 1476174"/>
                <a:gd name="connsiteX22" fmla="*/ 2234732 w 2845448"/>
                <a:gd name="connsiteY22" fmla="*/ 1382102 h 1476174"/>
                <a:gd name="connsiteX23" fmla="*/ 2148493 w 2845448"/>
                <a:gd name="connsiteY23" fmla="*/ 1363774 h 1476174"/>
                <a:gd name="connsiteX24" fmla="*/ 2062602 w 2845448"/>
                <a:gd name="connsiteY24" fmla="*/ 1345675 h 1476174"/>
                <a:gd name="connsiteX25" fmla="*/ 1780209 w 2845448"/>
                <a:gd name="connsiteY25" fmla="*/ 1274030 h 1476174"/>
                <a:gd name="connsiteX26" fmla="*/ 1497064 w 2845448"/>
                <a:gd name="connsiteY26" fmla="*/ 1192231 h 1476174"/>
                <a:gd name="connsiteX27" fmla="*/ 1212341 w 2845448"/>
                <a:gd name="connsiteY27" fmla="*/ 1114400 h 1476174"/>
                <a:gd name="connsiteX28" fmla="*/ 925214 w 2845448"/>
                <a:gd name="connsiteY28" fmla="*/ 1054660 h 1476174"/>
                <a:gd name="connsiteX29" fmla="*/ 828190 w 2845448"/>
                <a:gd name="connsiteY29" fmla="*/ 1040391 h 1476174"/>
                <a:gd name="connsiteX30" fmla="*/ 731116 w 2845448"/>
                <a:gd name="connsiteY30" fmla="*/ 1025879 h 1476174"/>
                <a:gd name="connsiteX31" fmla="*/ 634306 w 2845448"/>
                <a:gd name="connsiteY31" fmla="*/ 1007251 h 1476174"/>
                <a:gd name="connsiteX32" fmla="*/ 538071 w 2845448"/>
                <a:gd name="connsiteY32" fmla="*/ 980634 h 1476174"/>
                <a:gd name="connsiteX33" fmla="*/ 385496 w 2845448"/>
                <a:gd name="connsiteY33" fmla="*/ 913951 h 1476174"/>
                <a:gd name="connsiteX34" fmla="*/ 245943 w 2845448"/>
                <a:gd name="connsiteY34" fmla="*/ 820272 h 1476174"/>
                <a:gd name="connsiteX35" fmla="*/ 130089 w 2845448"/>
                <a:gd name="connsiteY35" fmla="*/ 703836 h 1476174"/>
                <a:gd name="connsiteX36" fmla="*/ 48613 w 2845448"/>
                <a:gd name="connsiteY36" fmla="*/ 568886 h 1476174"/>
                <a:gd name="connsiteX37" fmla="*/ 10914 w 2845448"/>
                <a:gd name="connsiteY37" fmla="*/ 436565 h 1476174"/>
                <a:gd name="connsiteX38" fmla="*/ 0 w 2845448"/>
                <a:gd name="connsiteY38" fmla="*/ 295758 h 1476174"/>
                <a:gd name="connsiteX39" fmla="*/ 6945 w 2845448"/>
                <a:gd name="connsiteY39" fmla="*/ 149294 h 1476174"/>
                <a:gd name="connsiteX40" fmla="*/ 22818 w 2845448"/>
                <a:gd name="connsiteY40" fmla="*/ 0 h 1476174"/>
                <a:gd name="connsiteX0" fmla="*/ 2804770 w 2845448"/>
                <a:gd name="connsiteY0" fmla="*/ 486051 h 1476174"/>
                <a:gd name="connsiteX1" fmla="*/ 2783018 w 2845448"/>
                <a:gd name="connsiteY1" fmla="*/ 521793 h 1476174"/>
                <a:gd name="connsiteX2" fmla="*/ 2762909 w 2845448"/>
                <a:gd name="connsiteY2" fmla="*/ 557767 h 1476174"/>
                <a:gd name="connsiteX3" fmla="*/ 2746088 w 2845448"/>
                <a:gd name="connsiteY3" fmla="*/ 594208 h 1476174"/>
                <a:gd name="connsiteX4" fmla="*/ 2734198 w 2845448"/>
                <a:gd name="connsiteY4" fmla="*/ 631347 h 1476174"/>
                <a:gd name="connsiteX5" fmla="*/ 2728128 w 2845448"/>
                <a:gd name="connsiteY5" fmla="*/ 703819 h 1476174"/>
                <a:gd name="connsiteX6" fmla="*/ 2739333 w 2845448"/>
                <a:gd name="connsiteY6" fmla="*/ 778655 h 1476174"/>
                <a:gd name="connsiteX7" fmla="*/ 2761624 w 2845448"/>
                <a:gd name="connsiteY7" fmla="*/ 854896 h 1476174"/>
                <a:gd name="connsiteX8" fmla="*/ 2788809 w 2845448"/>
                <a:gd name="connsiteY8" fmla="*/ 931581 h 1476174"/>
                <a:gd name="connsiteX9" fmla="*/ 2817648 w 2845448"/>
                <a:gd name="connsiteY9" fmla="*/ 1016556 h 1476174"/>
                <a:gd name="connsiteX10" fmla="*/ 2838553 w 2845448"/>
                <a:gd name="connsiteY10" fmla="*/ 1100998 h 1476174"/>
                <a:gd name="connsiteX11" fmla="*/ 2845192 w 2845448"/>
                <a:gd name="connsiteY11" fmla="*/ 1185012 h 1476174"/>
                <a:gd name="connsiteX12" fmla="*/ 2831237 w 2845448"/>
                <a:gd name="connsiteY12" fmla="*/ 1268706 h 1476174"/>
                <a:gd name="connsiteX13" fmla="*/ 2800208 w 2845448"/>
                <a:gd name="connsiteY13" fmla="*/ 1337727 h 1476174"/>
                <a:gd name="connsiteX14" fmla="*/ 2754061 w 2845448"/>
                <a:gd name="connsiteY14" fmla="*/ 1399565 h 1476174"/>
                <a:gd name="connsiteX15" fmla="*/ 2696715 w 2845448"/>
                <a:gd name="connsiteY15" fmla="*/ 1447189 h 1476174"/>
                <a:gd name="connsiteX16" fmla="*/ 2632088 w 2845448"/>
                <a:gd name="connsiteY16" fmla="*/ 1473567 h 1476174"/>
                <a:gd name="connsiteX17" fmla="*/ 2577980 w 2845448"/>
                <a:gd name="connsiteY17" fmla="*/ 1476174 h 1476174"/>
                <a:gd name="connsiteX18" fmla="*/ 2522420 w 2845448"/>
                <a:gd name="connsiteY18" fmla="*/ 1466187 h 1476174"/>
                <a:gd name="connsiteX19" fmla="*/ 2466077 w 2845448"/>
                <a:gd name="connsiteY19" fmla="*/ 1448833 h 1476174"/>
                <a:gd name="connsiteX20" fmla="*/ 2409619 w 2845448"/>
                <a:gd name="connsiteY20" fmla="*/ 1429339 h 1476174"/>
                <a:gd name="connsiteX21" fmla="*/ 2321660 w 2845448"/>
                <a:gd name="connsiteY21" fmla="*/ 1403133 h 1476174"/>
                <a:gd name="connsiteX22" fmla="*/ 2234732 w 2845448"/>
                <a:gd name="connsiteY22" fmla="*/ 1382102 h 1476174"/>
                <a:gd name="connsiteX23" fmla="*/ 2148493 w 2845448"/>
                <a:gd name="connsiteY23" fmla="*/ 1363774 h 1476174"/>
                <a:gd name="connsiteX24" fmla="*/ 2062602 w 2845448"/>
                <a:gd name="connsiteY24" fmla="*/ 1345675 h 1476174"/>
                <a:gd name="connsiteX25" fmla="*/ 1780209 w 2845448"/>
                <a:gd name="connsiteY25" fmla="*/ 1274030 h 1476174"/>
                <a:gd name="connsiteX26" fmla="*/ 1497064 w 2845448"/>
                <a:gd name="connsiteY26" fmla="*/ 1192231 h 1476174"/>
                <a:gd name="connsiteX27" fmla="*/ 1212341 w 2845448"/>
                <a:gd name="connsiteY27" fmla="*/ 1114400 h 1476174"/>
                <a:gd name="connsiteX28" fmla="*/ 925214 w 2845448"/>
                <a:gd name="connsiteY28" fmla="*/ 1054660 h 1476174"/>
                <a:gd name="connsiteX29" fmla="*/ 828190 w 2845448"/>
                <a:gd name="connsiteY29" fmla="*/ 1040391 h 1476174"/>
                <a:gd name="connsiteX30" fmla="*/ 731116 w 2845448"/>
                <a:gd name="connsiteY30" fmla="*/ 1025879 h 1476174"/>
                <a:gd name="connsiteX31" fmla="*/ 634306 w 2845448"/>
                <a:gd name="connsiteY31" fmla="*/ 1007251 h 1476174"/>
                <a:gd name="connsiteX32" fmla="*/ 538071 w 2845448"/>
                <a:gd name="connsiteY32" fmla="*/ 980634 h 1476174"/>
                <a:gd name="connsiteX33" fmla="*/ 385496 w 2845448"/>
                <a:gd name="connsiteY33" fmla="*/ 913951 h 1476174"/>
                <a:gd name="connsiteX34" fmla="*/ 245943 w 2845448"/>
                <a:gd name="connsiteY34" fmla="*/ 820272 h 1476174"/>
                <a:gd name="connsiteX35" fmla="*/ 130089 w 2845448"/>
                <a:gd name="connsiteY35" fmla="*/ 703836 h 1476174"/>
                <a:gd name="connsiteX36" fmla="*/ 48613 w 2845448"/>
                <a:gd name="connsiteY36" fmla="*/ 568886 h 1476174"/>
                <a:gd name="connsiteX37" fmla="*/ 10914 w 2845448"/>
                <a:gd name="connsiteY37" fmla="*/ 436565 h 1476174"/>
                <a:gd name="connsiteX38" fmla="*/ 0 w 2845448"/>
                <a:gd name="connsiteY38" fmla="*/ 295758 h 1476174"/>
                <a:gd name="connsiteX39" fmla="*/ 6945 w 2845448"/>
                <a:gd name="connsiteY39" fmla="*/ 149294 h 1476174"/>
                <a:gd name="connsiteX40" fmla="*/ 22818 w 2845448"/>
                <a:gd name="connsiteY40" fmla="*/ 0 h 1476174"/>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770 w 2845448"/>
                <a:gd name="connsiteY0" fmla="*/ 486051 h 1477185"/>
                <a:gd name="connsiteX1" fmla="*/ 2783018 w 2845448"/>
                <a:gd name="connsiteY1" fmla="*/ 521793 h 1477185"/>
                <a:gd name="connsiteX2" fmla="*/ 2762909 w 2845448"/>
                <a:gd name="connsiteY2" fmla="*/ 557767 h 1477185"/>
                <a:gd name="connsiteX3" fmla="*/ 2746088 w 2845448"/>
                <a:gd name="connsiteY3" fmla="*/ 594208 h 1477185"/>
                <a:gd name="connsiteX4" fmla="*/ 2734198 w 2845448"/>
                <a:gd name="connsiteY4" fmla="*/ 631347 h 1477185"/>
                <a:gd name="connsiteX5" fmla="*/ 2728128 w 2845448"/>
                <a:gd name="connsiteY5" fmla="*/ 703819 h 1477185"/>
                <a:gd name="connsiteX6" fmla="*/ 2739333 w 2845448"/>
                <a:gd name="connsiteY6" fmla="*/ 778655 h 1477185"/>
                <a:gd name="connsiteX7" fmla="*/ 2761624 w 2845448"/>
                <a:gd name="connsiteY7" fmla="*/ 854896 h 1477185"/>
                <a:gd name="connsiteX8" fmla="*/ 2788809 w 2845448"/>
                <a:gd name="connsiteY8" fmla="*/ 931581 h 1477185"/>
                <a:gd name="connsiteX9" fmla="*/ 2817648 w 2845448"/>
                <a:gd name="connsiteY9" fmla="*/ 1016556 h 1477185"/>
                <a:gd name="connsiteX10" fmla="*/ 2838553 w 2845448"/>
                <a:gd name="connsiteY10" fmla="*/ 1100998 h 1477185"/>
                <a:gd name="connsiteX11" fmla="*/ 2845192 w 2845448"/>
                <a:gd name="connsiteY11" fmla="*/ 1185012 h 1477185"/>
                <a:gd name="connsiteX12" fmla="*/ 2831237 w 2845448"/>
                <a:gd name="connsiteY12" fmla="*/ 1268706 h 1477185"/>
                <a:gd name="connsiteX13" fmla="*/ 2800208 w 2845448"/>
                <a:gd name="connsiteY13" fmla="*/ 1337727 h 1477185"/>
                <a:gd name="connsiteX14" fmla="*/ 2754061 w 2845448"/>
                <a:gd name="connsiteY14" fmla="*/ 1399565 h 1477185"/>
                <a:gd name="connsiteX15" fmla="*/ 2696715 w 2845448"/>
                <a:gd name="connsiteY15" fmla="*/ 1447189 h 1477185"/>
                <a:gd name="connsiteX16" fmla="*/ 2632088 w 2845448"/>
                <a:gd name="connsiteY16" fmla="*/ 1473567 h 1477185"/>
                <a:gd name="connsiteX17" fmla="*/ 2577980 w 2845448"/>
                <a:gd name="connsiteY17" fmla="*/ 1476174 h 1477185"/>
                <a:gd name="connsiteX18" fmla="*/ 2522420 w 2845448"/>
                <a:gd name="connsiteY18" fmla="*/ 1466187 h 1477185"/>
                <a:gd name="connsiteX19" fmla="*/ 2466077 w 2845448"/>
                <a:gd name="connsiteY19" fmla="*/ 1448833 h 1477185"/>
                <a:gd name="connsiteX20" fmla="*/ 2409619 w 2845448"/>
                <a:gd name="connsiteY20" fmla="*/ 1429339 h 1477185"/>
                <a:gd name="connsiteX21" fmla="*/ 2321660 w 2845448"/>
                <a:gd name="connsiteY21" fmla="*/ 1403133 h 1477185"/>
                <a:gd name="connsiteX22" fmla="*/ 2234732 w 2845448"/>
                <a:gd name="connsiteY22" fmla="*/ 1382102 h 1477185"/>
                <a:gd name="connsiteX23" fmla="*/ 2148493 w 2845448"/>
                <a:gd name="connsiteY23" fmla="*/ 1363774 h 1477185"/>
                <a:gd name="connsiteX24" fmla="*/ 2062602 w 2845448"/>
                <a:gd name="connsiteY24" fmla="*/ 1345675 h 1477185"/>
                <a:gd name="connsiteX25" fmla="*/ 1780209 w 2845448"/>
                <a:gd name="connsiteY25" fmla="*/ 1274030 h 1477185"/>
                <a:gd name="connsiteX26" fmla="*/ 1497064 w 2845448"/>
                <a:gd name="connsiteY26" fmla="*/ 1192231 h 1477185"/>
                <a:gd name="connsiteX27" fmla="*/ 1212341 w 2845448"/>
                <a:gd name="connsiteY27" fmla="*/ 1114400 h 1477185"/>
                <a:gd name="connsiteX28" fmla="*/ 925214 w 2845448"/>
                <a:gd name="connsiteY28" fmla="*/ 1054660 h 1477185"/>
                <a:gd name="connsiteX29" fmla="*/ 828190 w 2845448"/>
                <a:gd name="connsiteY29" fmla="*/ 1040391 h 1477185"/>
                <a:gd name="connsiteX30" fmla="*/ 731116 w 2845448"/>
                <a:gd name="connsiteY30" fmla="*/ 1025879 h 1477185"/>
                <a:gd name="connsiteX31" fmla="*/ 634306 w 2845448"/>
                <a:gd name="connsiteY31" fmla="*/ 1007251 h 1477185"/>
                <a:gd name="connsiteX32" fmla="*/ 538071 w 2845448"/>
                <a:gd name="connsiteY32" fmla="*/ 980634 h 1477185"/>
                <a:gd name="connsiteX33" fmla="*/ 385496 w 2845448"/>
                <a:gd name="connsiteY33" fmla="*/ 913951 h 1477185"/>
                <a:gd name="connsiteX34" fmla="*/ 245943 w 2845448"/>
                <a:gd name="connsiteY34" fmla="*/ 820272 h 1477185"/>
                <a:gd name="connsiteX35" fmla="*/ 130089 w 2845448"/>
                <a:gd name="connsiteY35" fmla="*/ 703836 h 1477185"/>
                <a:gd name="connsiteX36" fmla="*/ 48613 w 2845448"/>
                <a:gd name="connsiteY36" fmla="*/ 568886 h 1477185"/>
                <a:gd name="connsiteX37" fmla="*/ 10914 w 2845448"/>
                <a:gd name="connsiteY37" fmla="*/ 436565 h 1477185"/>
                <a:gd name="connsiteX38" fmla="*/ 0 w 2845448"/>
                <a:gd name="connsiteY38" fmla="*/ 295758 h 1477185"/>
                <a:gd name="connsiteX39" fmla="*/ 6945 w 2845448"/>
                <a:gd name="connsiteY39" fmla="*/ 149294 h 1477185"/>
                <a:gd name="connsiteX40" fmla="*/ 22818 w 2845448"/>
                <a:gd name="connsiteY40" fmla="*/ 0 h 1477185"/>
                <a:gd name="connsiteX0" fmla="*/ 2804845 w 2845523"/>
                <a:gd name="connsiteY0" fmla="*/ 486051 h 1477185"/>
                <a:gd name="connsiteX1" fmla="*/ 2783093 w 2845523"/>
                <a:gd name="connsiteY1" fmla="*/ 521793 h 1477185"/>
                <a:gd name="connsiteX2" fmla="*/ 2762984 w 2845523"/>
                <a:gd name="connsiteY2" fmla="*/ 557767 h 1477185"/>
                <a:gd name="connsiteX3" fmla="*/ 2746163 w 2845523"/>
                <a:gd name="connsiteY3" fmla="*/ 594208 h 1477185"/>
                <a:gd name="connsiteX4" fmla="*/ 2734273 w 2845523"/>
                <a:gd name="connsiteY4" fmla="*/ 631347 h 1477185"/>
                <a:gd name="connsiteX5" fmla="*/ 2728203 w 2845523"/>
                <a:gd name="connsiteY5" fmla="*/ 703819 h 1477185"/>
                <a:gd name="connsiteX6" fmla="*/ 2739408 w 2845523"/>
                <a:gd name="connsiteY6" fmla="*/ 778655 h 1477185"/>
                <a:gd name="connsiteX7" fmla="*/ 2761699 w 2845523"/>
                <a:gd name="connsiteY7" fmla="*/ 854896 h 1477185"/>
                <a:gd name="connsiteX8" fmla="*/ 2788884 w 2845523"/>
                <a:gd name="connsiteY8" fmla="*/ 931581 h 1477185"/>
                <a:gd name="connsiteX9" fmla="*/ 2817723 w 2845523"/>
                <a:gd name="connsiteY9" fmla="*/ 1016556 h 1477185"/>
                <a:gd name="connsiteX10" fmla="*/ 2838628 w 2845523"/>
                <a:gd name="connsiteY10" fmla="*/ 1100998 h 1477185"/>
                <a:gd name="connsiteX11" fmla="*/ 2845267 w 2845523"/>
                <a:gd name="connsiteY11" fmla="*/ 1185012 h 1477185"/>
                <a:gd name="connsiteX12" fmla="*/ 2831312 w 2845523"/>
                <a:gd name="connsiteY12" fmla="*/ 1268706 h 1477185"/>
                <a:gd name="connsiteX13" fmla="*/ 2800283 w 2845523"/>
                <a:gd name="connsiteY13" fmla="*/ 1337727 h 1477185"/>
                <a:gd name="connsiteX14" fmla="*/ 2754136 w 2845523"/>
                <a:gd name="connsiteY14" fmla="*/ 1399565 h 1477185"/>
                <a:gd name="connsiteX15" fmla="*/ 2696790 w 2845523"/>
                <a:gd name="connsiteY15" fmla="*/ 1447189 h 1477185"/>
                <a:gd name="connsiteX16" fmla="*/ 2632163 w 2845523"/>
                <a:gd name="connsiteY16" fmla="*/ 1473567 h 1477185"/>
                <a:gd name="connsiteX17" fmla="*/ 2578055 w 2845523"/>
                <a:gd name="connsiteY17" fmla="*/ 1476174 h 1477185"/>
                <a:gd name="connsiteX18" fmla="*/ 2522495 w 2845523"/>
                <a:gd name="connsiteY18" fmla="*/ 1466187 h 1477185"/>
                <a:gd name="connsiteX19" fmla="*/ 2466152 w 2845523"/>
                <a:gd name="connsiteY19" fmla="*/ 1448833 h 1477185"/>
                <a:gd name="connsiteX20" fmla="*/ 2409694 w 2845523"/>
                <a:gd name="connsiteY20" fmla="*/ 1429339 h 1477185"/>
                <a:gd name="connsiteX21" fmla="*/ 2321735 w 2845523"/>
                <a:gd name="connsiteY21" fmla="*/ 1403133 h 1477185"/>
                <a:gd name="connsiteX22" fmla="*/ 2234807 w 2845523"/>
                <a:gd name="connsiteY22" fmla="*/ 1382102 h 1477185"/>
                <a:gd name="connsiteX23" fmla="*/ 2148568 w 2845523"/>
                <a:gd name="connsiteY23" fmla="*/ 1363774 h 1477185"/>
                <a:gd name="connsiteX24" fmla="*/ 2062677 w 2845523"/>
                <a:gd name="connsiteY24" fmla="*/ 1345675 h 1477185"/>
                <a:gd name="connsiteX25" fmla="*/ 1780284 w 2845523"/>
                <a:gd name="connsiteY25" fmla="*/ 1274030 h 1477185"/>
                <a:gd name="connsiteX26" fmla="*/ 1497139 w 2845523"/>
                <a:gd name="connsiteY26" fmla="*/ 1192231 h 1477185"/>
                <a:gd name="connsiteX27" fmla="*/ 1212416 w 2845523"/>
                <a:gd name="connsiteY27" fmla="*/ 1114400 h 1477185"/>
                <a:gd name="connsiteX28" fmla="*/ 925289 w 2845523"/>
                <a:gd name="connsiteY28" fmla="*/ 1054660 h 1477185"/>
                <a:gd name="connsiteX29" fmla="*/ 828265 w 2845523"/>
                <a:gd name="connsiteY29" fmla="*/ 1040391 h 1477185"/>
                <a:gd name="connsiteX30" fmla="*/ 731191 w 2845523"/>
                <a:gd name="connsiteY30" fmla="*/ 1025879 h 1477185"/>
                <a:gd name="connsiteX31" fmla="*/ 634381 w 2845523"/>
                <a:gd name="connsiteY31" fmla="*/ 1007251 h 1477185"/>
                <a:gd name="connsiteX32" fmla="*/ 538146 w 2845523"/>
                <a:gd name="connsiteY32" fmla="*/ 980634 h 1477185"/>
                <a:gd name="connsiteX33" fmla="*/ 385571 w 2845523"/>
                <a:gd name="connsiteY33" fmla="*/ 913951 h 1477185"/>
                <a:gd name="connsiteX34" fmla="*/ 246018 w 2845523"/>
                <a:gd name="connsiteY34" fmla="*/ 820272 h 1477185"/>
                <a:gd name="connsiteX35" fmla="*/ 130164 w 2845523"/>
                <a:gd name="connsiteY35" fmla="*/ 703836 h 1477185"/>
                <a:gd name="connsiteX36" fmla="*/ 48688 w 2845523"/>
                <a:gd name="connsiteY36" fmla="*/ 568886 h 1477185"/>
                <a:gd name="connsiteX37" fmla="*/ 10989 w 2845523"/>
                <a:gd name="connsiteY37" fmla="*/ 436565 h 1477185"/>
                <a:gd name="connsiteX38" fmla="*/ 75 w 2845523"/>
                <a:gd name="connsiteY38" fmla="*/ 295758 h 1477185"/>
                <a:gd name="connsiteX39" fmla="*/ 7020 w 2845523"/>
                <a:gd name="connsiteY39" fmla="*/ 149294 h 1477185"/>
                <a:gd name="connsiteX40" fmla="*/ 22893 w 2845523"/>
                <a:gd name="connsiteY40" fmla="*/ 0 h 1477185"/>
                <a:gd name="connsiteX0" fmla="*/ 2804845 w 2845523"/>
                <a:gd name="connsiteY0" fmla="*/ 486051 h 1477185"/>
                <a:gd name="connsiteX1" fmla="*/ 2783093 w 2845523"/>
                <a:gd name="connsiteY1" fmla="*/ 521793 h 1477185"/>
                <a:gd name="connsiteX2" fmla="*/ 2762984 w 2845523"/>
                <a:gd name="connsiteY2" fmla="*/ 557767 h 1477185"/>
                <a:gd name="connsiteX3" fmla="*/ 2746163 w 2845523"/>
                <a:gd name="connsiteY3" fmla="*/ 594208 h 1477185"/>
                <a:gd name="connsiteX4" fmla="*/ 2734273 w 2845523"/>
                <a:gd name="connsiteY4" fmla="*/ 631347 h 1477185"/>
                <a:gd name="connsiteX5" fmla="*/ 2728203 w 2845523"/>
                <a:gd name="connsiteY5" fmla="*/ 703819 h 1477185"/>
                <a:gd name="connsiteX6" fmla="*/ 2739408 w 2845523"/>
                <a:gd name="connsiteY6" fmla="*/ 778655 h 1477185"/>
                <a:gd name="connsiteX7" fmla="*/ 2761699 w 2845523"/>
                <a:gd name="connsiteY7" fmla="*/ 854896 h 1477185"/>
                <a:gd name="connsiteX8" fmla="*/ 2788884 w 2845523"/>
                <a:gd name="connsiteY8" fmla="*/ 931581 h 1477185"/>
                <a:gd name="connsiteX9" fmla="*/ 2817723 w 2845523"/>
                <a:gd name="connsiteY9" fmla="*/ 1016556 h 1477185"/>
                <a:gd name="connsiteX10" fmla="*/ 2838628 w 2845523"/>
                <a:gd name="connsiteY10" fmla="*/ 1100998 h 1477185"/>
                <a:gd name="connsiteX11" fmla="*/ 2845267 w 2845523"/>
                <a:gd name="connsiteY11" fmla="*/ 1185012 h 1477185"/>
                <a:gd name="connsiteX12" fmla="*/ 2831312 w 2845523"/>
                <a:gd name="connsiteY12" fmla="*/ 1268706 h 1477185"/>
                <a:gd name="connsiteX13" fmla="*/ 2800283 w 2845523"/>
                <a:gd name="connsiteY13" fmla="*/ 1337727 h 1477185"/>
                <a:gd name="connsiteX14" fmla="*/ 2754136 w 2845523"/>
                <a:gd name="connsiteY14" fmla="*/ 1399565 h 1477185"/>
                <a:gd name="connsiteX15" fmla="*/ 2696790 w 2845523"/>
                <a:gd name="connsiteY15" fmla="*/ 1447189 h 1477185"/>
                <a:gd name="connsiteX16" fmla="*/ 2632163 w 2845523"/>
                <a:gd name="connsiteY16" fmla="*/ 1473567 h 1477185"/>
                <a:gd name="connsiteX17" fmla="*/ 2578055 w 2845523"/>
                <a:gd name="connsiteY17" fmla="*/ 1476174 h 1477185"/>
                <a:gd name="connsiteX18" fmla="*/ 2522495 w 2845523"/>
                <a:gd name="connsiteY18" fmla="*/ 1466187 h 1477185"/>
                <a:gd name="connsiteX19" fmla="*/ 2466152 w 2845523"/>
                <a:gd name="connsiteY19" fmla="*/ 1448833 h 1477185"/>
                <a:gd name="connsiteX20" fmla="*/ 2409694 w 2845523"/>
                <a:gd name="connsiteY20" fmla="*/ 1429339 h 1477185"/>
                <a:gd name="connsiteX21" fmla="*/ 2321735 w 2845523"/>
                <a:gd name="connsiteY21" fmla="*/ 1403133 h 1477185"/>
                <a:gd name="connsiteX22" fmla="*/ 2234807 w 2845523"/>
                <a:gd name="connsiteY22" fmla="*/ 1382102 h 1477185"/>
                <a:gd name="connsiteX23" fmla="*/ 2148568 w 2845523"/>
                <a:gd name="connsiteY23" fmla="*/ 1363774 h 1477185"/>
                <a:gd name="connsiteX24" fmla="*/ 2062677 w 2845523"/>
                <a:gd name="connsiteY24" fmla="*/ 1345675 h 1477185"/>
                <a:gd name="connsiteX25" fmla="*/ 1780284 w 2845523"/>
                <a:gd name="connsiteY25" fmla="*/ 1274030 h 1477185"/>
                <a:gd name="connsiteX26" fmla="*/ 1497139 w 2845523"/>
                <a:gd name="connsiteY26" fmla="*/ 1192231 h 1477185"/>
                <a:gd name="connsiteX27" fmla="*/ 1212416 w 2845523"/>
                <a:gd name="connsiteY27" fmla="*/ 1114400 h 1477185"/>
                <a:gd name="connsiteX28" fmla="*/ 925289 w 2845523"/>
                <a:gd name="connsiteY28" fmla="*/ 1054660 h 1477185"/>
                <a:gd name="connsiteX29" fmla="*/ 828265 w 2845523"/>
                <a:gd name="connsiteY29" fmla="*/ 1040391 h 1477185"/>
                <a:gd name="connsiteX30" fmla="*/ 731191 w 2845523"/>
                <a:gd name="connsiteY30" fmla="*/ 1025879 h 1477185"/>
                <a:gd name="connsiteX31" fmla="*/ 634381 w 2845523"/>
                <a:gd name="connsiteY31" fmla="*/ 1007251 h 1477185"/>
                <a:gd name="connsiteX32" fmla="*/ 538146 w 2845523"/>
                <a:gd name="connsiteY32" fmla="*/ 980634 h 1477185"/>
                <a:gd name="connsiteX33" fmla="*/ 385571 w 2845523"/>
                <a:gd name="connsiteY33" fmla="*/ 913951 h 1477185"/>
                <a:gd name="connsiteX34" fmla="*/ 246018 w 2845523"/>
                <a:gd name="connsiteY34" fmla="*/ 820272 h 1477185"/>
                <a:gd name="connsiteX35" fmla="*/ 130164 w 2845523"/>
                <a:gd name="connsiteY35" fmla="*/ 703836 h 1477185"/>
                <a:gd name="connsiteX36" fmla="*/ 48688 w 2845523"/>
                <a:gd name="connsiteY36" fmla="*/ 568886 h 1477185"/>
                <a:gd name="connsiteX37" fmla="*/ 10989 w 2845523"/>
                <a:gd name="connsiteY37" fmla="*/ 436565 h 1477185"/>
                <a:gd name="connsiteX38" fmla="*/ 75 w 2845523"/>
                <a:gd name="connsiteY38" fmla="*/ 295758 h 1477185"/>
                <a:gd name="connsiteX39" fmla="*/ 7020 w 2845523"/>
                <a:gd name="connsiteY39" fmla="*/ 149294 h 1477185"/>
                <a:gd name="connsiteX40" fmla="*/ 22893 w 2845523"/>
                <a:gd name="connsiteY40" fmla="*/ 0 h 1477185"/>
                <a:gd name="connsiteX0" fmla="*/ 2804845 w 2845523"/>
                <a:gd name="connsiteY0" fmla="*/ 486051 h 1477185"/>
                <a:gd name="connsiteX1" fmla="*/ 2783093 w 2845523"/>
                <a:gd name="connsiteY1" fmla="*/ 521793 h 1477185"/>
                <a:gd name="connsiteX2" fmla="*/ 2762984 w 2845523"/>
                <a:gd name="connsiteY2" fmla="*/ 557767 h 1477185"/>
                <a:gd name="connsiteX3" fmla="*/ 2746163 w 2845523"/>
                <a:gd name="connsiteY3" fmla="*/ 594208 h 1477185"/>
                <a:gd name="connsiteX4" fmla="*/ 2734273 w 2845523"/>
                <a:gd name="connsiteY4" fmla="*/ 631347 h 1477185"/>
                <a:gd name="connsiteX5" fmla="*/ 2728203 w 2845523"/>
                <a:gd name="connsiteY5" fmla="*/ 703819 h 1477185"/>
                <a:gd name="connsiteX6" fmla="*/ 2739408 w 2845523"/>
                <a:gd name="connsiteY6" fmla="*/ 778655 h 1477185"/>
                <a:gd name="connsiteX7" fmla="*/ 2761699 w 2845523"/>
                <a:gd name="connsiteY7" fmla="*/ 854896 h 1477185"/>
                <a:gd name="connsiteX8" fmla="*/ 2788884 w 2845523"/>
                <a:gd name="connsiteY8" fmla="*/ 931581 h 1477185"/>
                <a:gd name="connsiteX9" fmla="*/ 2817723 w 2845523"/>
                <a:gd name="connsiteY9" fmla="*/ 1016556 h 1477185"/>
                <a:gd name="connsiteX10" fmla="*/ 2838628 w 2845523"/>
                <a:gd name="connsiteY10" fmla="*/ 1100998 h 1477185"/>
                <a:gd name="connsiteX11" fmla="*/ 2845267 w 2845523"/>
                <a:gd name="connsiteY11" fmla="*/ 1185012 h 1477185"/>
                <a:gd name="connsiteX12" fmla="*/ 2831312 w 2845523"/>
                <a:gd name="connsiteY12" fmla="*/ 1268706 h 1477185"/>
                <a:gd name="connsiteX13" fmla="*/ 2800283 w 2845523"/>
                <a:gd name="connsiteY13" fmla="*/ 1337727 h 1477185"/>
                <a:gd name="connsiteX14" fmla="*/ 2754136 w 2845523"/>
                <a:gd name="connsiteY14" fmla="*/ 1399565 h 1477185"/>
                <a:gd name="connsiteX15" fmla="*/ 2696790 w 2845523"/>
                <a:gd name="connsiteY15" fmla="*/ 1447189 h 1477185"/>
                <a:gd name="connsiteX16" fmla="*/ 2632163 w 2845523"/>
                <a:gd name="connsiteY16" fmla="*/ 1473567 h 1477185"/>
                <a:gd name="connsiteX17" fmla="*/ 2578055 w 2845523"/>
                <a:gd name="connsiteY17" fmla="*/ 1476174 h 1477185"/>
                <a:gd name="connsiteX18" fmla="*/ 2522495 w 2845523"/>
                <a:gd name="connsiteY18" fmla="*/ 1466187 h 1477185"/>
                <a:gd name="connsiteX19" fmla="*/ 2466152 w 2845523"/>
                <a:gd name="connsiteY19" fmla="*/ 1448833 h 1477185"/>
                <a:gd name="connsiteX20" fmla="*/ 2409694 w 2845523"/>
                <a:gd name="connsiteY20" fmla="*/ 1429339 h 1477185"/>
                <a:gd name="connsiteX21" fmla="*/ 2321735 w 2845523"/>
                <a:gd name="connsiteY21" fmla="*/ 1403133 h 1477185"/>
                <a:gd name="connsiteX22" fmla="*/ 2234807 w 2845523"/>
                <a:gd name="connsiteY22" fmla="*/ 1382102 h 1477185"/>
                <a:gd name="connsiteX23" fmla="*/ 2148568 w 2845523"/>
                <a:gd name="connsiteY23" fmla="*/ 1363774 h 1477185"/>
                <a:gd name="connsiteX24" fmla="*/ 2062677 w 2845523"/>
                <a:gd name="connsiteY24" fmla="*/ 1345675 h 1477185"/>
                <a:gd name="connsiteX25" fmla="*/ 1780284 w 2845523"/>
                <a:gd name="connsiteY25" fmla="*/ 1274030 h 1477185"/>
                <a:gd name="connsiteX26" fmla="*/ 1497139 w 2845523"/>
                <a:gd name="connsiteY26" fmla="*/ 1192231 h 1477185"/>
                <a:gd name="connsiteX27" fmla="*/ 1212416 w 2845523"/>
                <a:gd name="connsiteY27" fmla="*/ 1114400 h 1477185"/>
                <a:gd name="connsiteX28" fmla="*/ 925289 w 2845523"/>
                <a:gd name="connsiteY28" fmla="*/ 1054660 h 1477185"/>
                <a:gd name="connsiteX29" fmla="*/ 828265 w 2845523"/>
                <a:gd name="connsiteY29" fmla="*/ 1040391 h 1477185"/>
                <a:gd name="connsiteX30" fmla="*/ 731191 w 2845523"/>
                <a:gd name="connsiteY30" fmla="*/ 1025879 h 1477185"/>
                <a:gd name="connsiteX31" fmla="*/ 634381 w 2845523"/>
                <a:gd name="connsiteY31" fmla="*/ 1007251 h 1477185"/>
                <a:gd name="connsiteX32" fmla="*/ 538146 w 2845523"/>
                <a:gd name="connsiteY32" fmla="*/ 980634 h 1477185"/>
                <a:gd name="connsiteX33" fmla="*/ 385571 w 2845523"/>
                <a:gd name="connsiteY33" fmla="*/ 913951 h 1477185"/>
                <a:gd name="connsiteX34" fmla="*/ 246018 w 2845523"/>
                <a:gd name="connsiteY34" fmla="*/ 820272 h 1477185"/>
                <a:gd name="connsiteX35" fmla="*/ 130164 w 2845523"/>
                <a:gd name="connsiteY35" fmla="*/ 703836 h 1477185"/>
                <a:gd name="connsiteX36" fmla="*/ 48688 w 2845523"/>
                <a:gd name="connsiteY36" fmla="*/ 568886 h 1477185"/>
                <a:gd name="connsiteX37" fmla="*/ 10989 w 2845523"/>
                <a:gd name="connsiteY37" fmla="*/ 436565 h 1477185"/>
                <a:gd name="connsiteX38" fmla="*/ 75 w 2845523"/>
                <a:gd name="connsiteY38" fmla="*/ 295758 h 1477185"/>
                <a:gd name="connsiteX39" fmla="*/ 7020 w 2845523"/>
                <a:gd name="connsiteY39" fmla="*/ 149294 h 1477185"/>
                <a:gd name="connsiteX40" fmla="*/ 22893 w 2845523"/>
                <a:gd name="connsiteY40" fmla="*/ 0 h 147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45523" h="1477185">
                  <a:moveTo>
                    <a:pt x="2804845" y="486051"/>
                  </a:moveTo>
                  <a:lnTo>
                    <a:pt x="2783093" y="521793"/>
                  </a:lnTo>
                  <a:cubicBezTo>
                    <a:pt x="2776116" y="533746"/>
                    <a:pt x="2769139" y="545698"/>
                    <a:pt x="2762984" y="557767"/>
                  </a:cubicBezTo>
                  <a:cubicBezTo>
                    <a:pt x="2756829" y="569836"/>
                    <a:pt x="2750948" y="581945"/>
                    <a:pt x="2746163" y="594208"/>
                  </a:cubicBezTo>
                  <a:cubicBezTo>
                    <a:pt x="2741378" y="606471"/>
                    <a:pt x="2737266" y="613079"/>
                    <a:pt x="2734273" y="631347"/>
                  </a:cubicBezTo>
                  <a:cubicBezTo>
                    <a:pt x="2731280" y="649615"/>
                    <a:pt x="2727347" y="679268"/>
                    <a:pt x="2728203" y="703819"/>
                  </a:cubicBezTo>
                  <a:cubicBezTo>
                    <a:pt x="2729059" y="728370"/>
                    <a:pt x="2733825" y="753476"/>
                    <a:pt x="2739408" y="778655"/>
                  </a:cubicBezTo>
                  <a:cubicBezTo>
                    <a:pt x="2744991" y="803834"/>
                    <a:pt x="2753453" y="829408"/>
                    <a:pt x="2761699" y="854896"/>
                  </a:cubicBezTo>
                  <a:cubicBezTo>
                    <a:pt x="2769945" y="880384"/>
                    <a:pt x="2779547" y="904638"/>
                    <a:pt x="2788884" y="931581"/>
                  </a:cubicBezTo>
                  <a:cubicBezTo>
                    <a:pt x="2798221" y="958524"/>
                    <a:pt x="2809432" y="988320"/>
                    <a:pt x="2817723" y="1016556"/>
                  </a:cubicBezTo>
                  <a:cubicBezTo>
                    <a:pt x="2826014" y="1044792"/>
                    <a:pt x="2834037" y="1072922"/>
                    <a:pt x="2838628" y="1100998"/>
                  </a:cubicBezTo>
                  <a:cubicBezTo>
                    <a:pt x="2843219" y="1129074"/>
                    <a:pt x="2846486" y="1157061"/>
                    <a:pt x="2845267" y="1185012"/>
                  </a:cubicBezTo>
                  <a:cubicBezTo>
                    <a:pt x="2844048" y="1212963"/>
                    <a:pt x="2838809" y="1243254"/>
                    <a:pt x="2831312" y="1268706"/>
                  </a:cubicBezTo>
                  <a:cubicBezTo>
                    <a:pt x="2823815" y="1294159"/>
                    <a:pt x="2813146" y="1315917"/>
                    <a:pt x="2800283" y="1337727"/>
                  </a:cubicBezTo>
                  <a:cubicBezTo>
                    <a:pt x="2787420" y="1359537"/>
                    <a:pt x="2771385" y="1381321"/>
                    <a:pt x="2754136" y="1399565"/>
                  </a:cubicBezTo>
                  <a:cubicBezTo>
                    <a:pt x="2736887" y="1417809"/>
                    <a:pt x="2717119" y="1434855"/>
                    <a:pt x="2696790" y="1447189"/>
                  </a:cubicBezTo>
                  <a:cubicBezTo>
                    <a:pt x="2676461" y="1459523"/>
                    <a:pt x="2651952" y="1468736"/>
                    <a:pt x="2632163" y="1473567"/>
                  </a:cubicBezTo>
                  <a:cubicBezTo>
                    <a:pt x="2612374" y="1478398"/>
                    <a:pt x="2596333" y="1477404"/>
                    <a:pt x="2578055" y="1476174"/>
                  </a:cubicBezTo>
                  <a:cubicBezTo>
                    <a:pt x="2559777" y="1474944"/>
                    <a:pt x="2541145" y="1470744"/>
                    <a:pt x="2522495" y="1466187"/>
                  </a:cubicBezTo>
                  <a:cubicBezTo>
                    <a:pt x="2503845" y="1461630"/>
                    <a:pt x="2484952" y="1454974"/>
                    <a:pt x="2466152" y="1448833"/>
                  </a:cubicBezTo>
                  <a:cubicBezTo>
                    <a:pt x="2447352" y="1442692"/>
                    <a:pt x="2433764" y="1436956"/>
                    <a:pt x="2409694" y="1429339"/>
                  </a:cubicBezTo>
                  <a:cubicBezTo>
                    <a:pt x="2385625" y="1421722"/>
                    <a:pt x="2350883" y="1411006"/>
                    <a:pt x="2321735" y="1403133"/>
                  </a:cubicBezTo>
                  <a:cubicBezTo>
                    <a:pt x="2292587" y="1395260"/>
                    <a:pt x="2263668" y="1388662"/>
                    <a:pt x="2234807" y="1382102"/>
                  </a:cubicBezTo>
                  <a:cubicBezTo>
                    <a:pt x="2205946" y="1375542"/>
                    <a:pt x="2177256" y="1369845"/>
                    <a:pt x="2148568" y="1363774"/>
                  </a:cubicBezTo>
                  <a:cubicBezTo>
                    <a:pt x="2119880" y="1357703"/>
                    <a:pt x="2124058" y="1360632"/>
                    <a:pt x="2062677" y="1345675"/>
                  </a:cubicBezTo>
                  <a:cubicBezTo>
                    <a:pt x="2001296" y="1330718"/>
                    <a:pt x="1874540" y="1299604"/>
                    <a:pt x="1780284" y="1274030"/>
                  </a:cubicBezTo>
                  <a:cubicBezTo>
                    <a:pt x="1686028" y="1248456"/>
                    <a:pt x="1591784" y="1218836"/>
                    <a:pt x="1497139" y="1192231"/>
                  </a:cubicBezTo>
                  <a:cubicBezTo>
                    <a:pt x="1402494" y="1165626"/>
                    <a:pt x="1307724" y="1137328"/>
                    <a:pt x="1212416" y="1114400"/>
                  </a:cubicBezTo>
                  <a:cubicBezTo>
                    <a:pt x="1117108" y="1091472"/>
                    <a:pt x="989314" y="1066995"/>
                    <a:pt x="925289" y="1054660"/>
                  </a:cubicBezTo>
                  <a:cubicBezTo>
                    <a:pt x="861264" y="1042325"/>
                    <a:pt x="860615" y="1045188"/>
                    <a:pt x="828265" y="1040391"/>
                  </a:cubicBezTo>
                  <a:cubicBezTo>
                    <a:pt x="795915" y="1035594"/>
                    <a:pt x="763505" y="1031402"/>
                    <a:pt x="731191" y="1025879"/>
                  </a:cubicBezTo>
                  <a:cubicBezTo>
                    <a:pt x="698877" y="1020356"/>
                    <a:pt x="666555" y="1014792"/>
                    <a:pt x="634381" y="1007251"/>
                  </a:cubicBezTo>
                  <a:cubicBezTo>
                    <a:pt x="602207" y="999710"/>
                    <a:pt x="579614" y="996184"/>
                    <a:pt x="538146" y="980634"/>
                  </a:cubicBezTo>
                  <a:cubicBezTo>
                    <a:pt x="496678" y="965084"/>
                    <a:pt x="434259" y="940678"/>
                    <a:pt x="385571" y="913951"/>
                  </a:cubicBezTo>
                  <a:cubicBezTo>
                    <a:pt x="336883" y="887224"/>
                    <a:pt x="288586" y="855291"/>
                    <a:pt x="246018" y="820272"/>
                  </a:cubicBezTo>
                  <a:cubicBezTo>
                    <a:pt x="203450" y="785253"/>
                    <a:pt x="163052" y="745734"/>
                    <a:pt x="130164" y="703836"/>
                  </a:cubicBezTo>
                  <a:cubicBezTo>
                    <a:pt x="97276" y="661938"/>
                    <a:pt x="68551" y="613431"/>
                    <a:pt x="48688" y="568886"/>
                  </a:cubicBezTo>
                  <a:cubicBezTo>
                    <a:pt x="28826" y="524341"/>
                    <a:pt x="19091" y="482086"/>
                    <a:pt x="10989" y="436565"/>
                  </a:cubicBezTo>
                  <a:cubicBezTo>
                    <a:pt x="2887" y="391044"/>
                    <a:pt x="736" y="343636"/>
                    <a:pt x="75" y="295758"/>
                  </a:cubicBezTo>
                  <a:cubicBezTo>
                    <a:pt x="-586" y="247880"/>
                    <a:pt x="3217" y="198587"/>
                    <a:pt x="7020" y="149294"/>
                  </a:cubicBezTo>
                  <a:cubicBezTo>
                    <a:pt x="10823" y="100001"/>
                    <a:pt x="19586" y="31103"/>
                    <a:pt x="22893" y="0"/>
                  </a:cubicBez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cxnSp>
          <p:nvCxnSpPr>
            <p:cNvPr id="16" name="Ευθεία γραμμή σύνδεσης 15">
              <a:extLst>
                <a:ext uri="{FF2B5EF4-FFF2-40B4-BE49-F238E27FC236}">
                  <a16:creationId xmlns:a16="http://schemas.microsoft.com/office/drawing/2014/main" xmlns="" id="{5D39AA5D-AD6C-4CE9-BE41-FE2C3EC2289E}"/>
                </a:ext>
              </a:extLst>
            </p:cNvPr>
            <p:cNvCxnSpPr/>
            <p:nvPr/>
          </p:nvCxnSpPr>
          <p:spPr>
            <a:xfrm>
              <a:off x="5175871" y="4088528"/>
              <a:ext cx="71999" cy="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a:extLst>
                <a:ext uri="{FF2B5EF4-FFF2-40B4-BE49-F238E27FC236}">
                  <a16:creationId xmlns:a16="http://schemas.microsoft.com/office/drawing/2014/main" xmlns="" id="{FC917E5A-4A7C-41EA-9399-A5475ADFD65C}"/>
                </a:ext>
              </a:extLst>
            </p:cNvPr>
            <p:cNvCxnSpPr/>
            <p:nvPr/>
          </p:nvCxnSpPr>
          <p:spPr>
            <a:xfrm>
              <a:off x="5211870" y="4052528"/>
              <a:ext cx="0" cy="7200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xmlns="" id="{A1D871A1-D31E-4197-9B76-9731F1E16B6F}"/>
                </a:ext>
              </a:extLst>
            </p:cNvPr>
            <p:cNvCxnSpPr/>
            <p:nvPr/>
          </p:nvCxnSpPr>
          <p:spPr>
            <a:xfrm>
              <a:off x="5537324" y="3090455"/>
              <a:ext cx="72000" cy="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a:extLst>
                <a:ext uri="{FF2B5EF4-FFF2-40B4-BE49-F238E27FC236}">
                  <a16:creationId xmlns:a16="http://schemas.microsoft.com/office/drawing/2014/main" xmlns="" id="{4B87D370-46EE-4463-9DDD-3209322FE3CF}"/>
                </a:ext>
              </a:extLst>
            </p:cNvPr>
            <p:cNvCxnSpPr/>
            <p:nvPr/>
          </p:nvCxnSpPr>
          <p:spPr>
            <a:xfrm>
              <a:off x="5573324" y="3054455"/>
              <a:ext cx="0" cy="7200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a:extLst>
                <a:ext uri="{FF2B5EF4-FFF2-40B4-BE49-F238E27FC236}">
                  <a16:creationId xmlns:a16="http://schemas.microsoft.com/office/drawing/2014/main" xmlns="" id="{04FFDDA0-878E-4DB6-BECD-9CC139418101}"/>
                </a:ext>
              </a:extLst>
            </p:cNvPr>
            <p:cNvCxnSpPr/>
            <p:nvPr/>
          </p:nvCxnSpPr>
          <p:spPr>
            <a:xfrm>
              <a:off x="4149496" y="3208370"/>
              <a:ext cx="71999" cy="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a:extLst>
                <a:ext uri="{FF2B5EF4-FFF2-40B4-BE49-F238E27FC236}">
                  <a16:creationId xmlns:a16="http://schemas.microsoft.com/office/drawing/2014/main" xmlns="" id="{A2BE1917-155F-42B1-B0CB-0E4F813CE7FE}"/>
                </a:ext>
              </a:extLst>
            </p:cNvPr>
            <p:cNvCxnSpPr/>
            <p:nvPr/>
          </p:nvCxnSpPr>
          <p:spPr>
            <a:xfrm>
              <a:off x="4185495" y="3172370"/>
              <a:ext cx="0" cy="7200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22" name="Ορθογώνιο 21">
              <a:extLst>
                <a:ext uri="{FF2B5EF4-FFF2-40B4-BE49-F238E27FC236}">
                  <a16:creationId xmlns:a16="http://schemas.microsoft.com/office/drawing/2014/main" xmlns="" id="{7C8D8ED6-8C93-4BF6-B236-860E707FDC39}"/>
                </a:ext>
              </a:extLst>
            </p:cNvPr>
            <p:cNvSpPr/>
            <p:nvPr/>
          </p:nvSpPr>
          <p:spPr>
            <a:xfrm>
              <a:off x="3035708" y="2633710"/>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ρθογώνιο 22">
              <a:extLst>
                <a:ext uri="{FF2B5EF4-FFF2-40B4-BE49-F238E27FC236}">
                  <a16:creationId xmlns:a16="http://schemas.microsoft.com/office/drawing/2014/main" xmlns="" id="{9922BC0A-0CB8-428B-8290-57E8C069756B}"/>
                </a:ext>
              </a:extLst>
            </p:cNvPr>
            <p:cNvSpPr/>
            <p:nvPr/>
          </p:nvSpPr>
          <p:spPr>
            <a:xfrm>
              <a:off x="5699409" y="2751732"/>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Ορθογώνιο 23">
              <a:extLst>
                <a:ext uri="{FF2B5EF4-FFF2-40B4-BE49-F238E27FC236}">
                  <a16:creationId xmlns:a16="http://schemas.microsoft.com/office/drawing/2014/main" xmlns="" id="{951D7F5C-D37D-4733-A293-9E706CE474AE}"/>
                </a:ext>
              </a:extLst>
            </p:cNvPr>
            <p:cNvSpPr/>
            <p:nvPr/>
          </p:nvSpPr>
          <p:spPr>
            <a:xfrm>
              <a:off x="3047194" y="999383"/>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Ορθογώνιο 24">
              <a:extLst>
                <a:ext uri="{FF2B5EF4-FFF2-40B4-BE49-F238E27FC236}">
                  <a16:creationId xmlns:a16="http://schemas.microsoft.com/office/drawing/2014/main" xmlns="" id="{E2B4BA47-E67D-42E7-823C-60AD70924493}"/>
                </a:ext>
              </a:extLst>
            </p:cNvPr>
            <p:cNvSpPr/>
            <p:nvPr/>
          </p:nvSpPr>
          <p:spPr>
            <a:xfrm>
              <a:off x="3786293" y="2262251"/>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Ορθογώνιο 25">
              <a:extLst>
                <a:ext uri="{FF2B5EF4-FFF2-40B4-BE49-F238E27FC236}">
                  <a16:creationId xmlns:a16="http://schemas.microsoft.com/office/drawing/2014/main" xmlns="" id="{B02D1A5C-EECD-4EDA-8572-02387B2B1B84}"/>
                </a:ext>
              </a:extLst>
            </p:cNvPr>
            <p:cNvSpPr/>
            <p:nvPr/>
          </p:nvSpPr>
          <p:spPr>
            <a:xfrm>
              <a:off x="3824787" y="2476735"/>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Ορθογώνιο 26">
              <a:extLst>
                <a:ext uri="{FF2B5EF4-FFF2-40B4-BE49-F238E27FC236}">
                  <a16:creationId xmlns:a16="http://schemas.microsoft.com/office/drawing/2014/main" xmlns="" id="{CB5ECAC4-3341-423C-8250-2B8B4A6FE27E}"/>
                </a:ext>
              </a:extLst>
            </p:cNvPr>
            <p:cNvSpPr/>
            <p:nvPr/>
          </p:nvSpPr>
          <p:spPr>
            <a:xfrm>
              <a:off x="4783241" y="1620000"/>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Ορθογώνιο 27">
              <a:extLst>
                <a:ext uri="{FF2B5EF4-FFF2-40B4-BE49-F238E27FC236}">
                  <a16:creationId xmlns:a16="http://schemas.microsoft.com/office/drawing/2014/main" xmlns="" id="{006CA653-0F65-4C22-9F22-09E600A3D16B}"/>
                </a:ext>
              </a:extLst>
            </p:cNvPr>
            <p:cNvSpPr/>
            <p:nvPr/>
          </p:nvSpPr>
          <p:spPr>
            <a:xfrm>
              <a:off x="5390785" y="555212"/>
              <a:ext cx="71999"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Ορθογώνιο 28">
              <a:extLst>
                <a:ext uri="{FF2B5EF4-FFF2-40B4-BE49-F238E27FC236}">
                  <a16:creationId xmlns:a16="http://schemas.microsoft.com/office/drawing/2014/main" xmlns="" id="{F5396691-AFE9-4C6C-8DDE-12A1EA77BCBC}"/>
                </a:ext>
              </a:extLst>
            </p:cNvPr>
            <p:cNvSpPr/>
            <p:nvPr/>
          </p:nvSpPr>
          <p:spPr>
            <a:xfrm>
              <a:off x="5393465" y="3359670"/>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Ορθογώνιο 29">
              <a:extLst>
                <a:ext uri="{FF2B5EF4-FFF2-40B4-BE49-F238E27FC236}">
                  <a16:creationId xmlns:a16="http://schemas.microsoft.com/office/drawing/2014/main" xmlns="" id="{65CCC72A-634A-4C32-BA16-035AC31CB4E6}"/>
                </a:ext>
              </a:extLst>
            </p:cNvPr>
            <p:cNvSpPr/>
            <p:nvPr/>
          </p:nvSpPr>
          <p:spPr>
            <a:xfrm>
              <a:off x="2190018" y="2458047"/>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Ορθογώνιο 30">
              <a:extLst>
                <a:ext uri="{FF2B5EF4-FFF2-40B4-BE49-F238E27FC236}">
                  <a16:creationId xmlns:a16="http://schemas.microsoft.com/office/drawing/2014/main" xmlns="" id="{D0637D72-198F-4E3C-8B71-47B601BC7164}"/>
                </a:ext>
              </a:extLst>
            </p:cNvPr>
            <p:cNvSpPr/>
            <p:nvPr/>
          </p:nvSpPr>
          <p:spPr>
            <a:xfrm>
              <a:off x="2570290" y="1882678"/>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Ορθογώνιο 31">
              <a:extLst>
                <a:ext uri="{FF2B5EF4-FFF2-40B4-BE49-F238E27FC236}">
                  <a16:creationId xmlns:a16="http://schemas.microsoft.com/office/drawing/2014/main" xmlns="" id="{F6B1C979-ACE6-4162-9336-DF844047AEE1}"/>
                </a:ext>
              </a:extLst>
            </p:cNvPr>
            <p:cNvSpPr/>
            <p:nvPr/>
          </p:nvSpPr>
          <p:spPr>
            <a:xfrm>
              <a:off x="2124000" y="1620000"/>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Ελεύθερη σχεδίαση: Σχήμα 32">
              <a:extLst>
                <a:ext uri="{FF2B5EF4-FFF2-40B4-BE49-F238E27FC236}">
                  <a16:creationId xmlns:a16="http://schemas.microsoft.com/office/drawing/2014/main" xmlns="" id="{7344E406-E589-4140-AC90-32E98D6022BA}"/>
                </a:ext>
              </a:extLst>
            </p:cNvPr>
            <p:cNvSpPr/>
            <p:nvPr/>
          </p:nvSpPr>
          <p:spPr>
            <a:xfrm>
              <a:off x="4522403" y="714888"/>
              <a:ext cx="296837" cy="941111"/>
            </a:xfrm>
            <a:custGeom>
              <a:avLst/>
              <a:gdLst>
                <a:gd name="connsiteX0" fmla="*/ 185977 w 296730"/>
                <a:gd name="connsiteY0" fmla="*/ 0 h 941111"/>
                <a:gd name="connsiteX1" fmla="*/ 118490 w 296730"/>
                <a:gd name="connsiteY1" fmla="*/ 106016 h 941111"/>
                <a:gd name="connsiteX2" fmla="*/ 59400 w 296730"/>
                <a:gd name="connsiteY2" fmla="*/ 211610 h 941111"/>
                <a:gd name="connsiteX3" fmla="*/ 17104 w 296730"/>
                <a:gd name="connsiteY3" fmla="*/ 316360 h 941111"/>
                <a:gd name="connsiteX4" fmla="*/ 0 w 296730"/>
                <a:gd name="connsiteY4" fmla="*/ 419842 h 941111"/>
                <a:gd name="connsiteX5" fmla="*/ 24035 w 296730"/>
                <a:gd name="connsiteY5" fmla="*/ 552681 h 941111"/>
                <a:gd name="connsiteX6" fmla="*/ 91054 w 296730"/>
                <a:gd name="connsiteY6" fmla="*/ 683359 h 941111"/>
                <a:gd name="connsiteX7" fmla="*/ 186728 w 296730"/>
                <a:gd name="connsiteY7" fmla="*/ 812595 h 941111"/>
                <a:gd name="connsiteX8" fmla="*/ 296730 w 296730"/>
                <a:gd name="connsiteY8" fmla="*/ 941111 h 941111"/>
                <a:gd name="connsiteX0" fmla="*/ 186084 w 296837"/>
                <a:gd name="connsiteY0" fmla="*/ 0 h 941111"/>
                <a:gd name="connsiteX1" fmla="*/ 118597 w 296837"/>
                <a:gd name="connsiteY1" fmla="*/ 106016 h 941111"/>
                <a:gd name="connsiteX2" fmla="*/ 59507 w 296837"/>
                <a:gd name="connsiteY2" fmla="*/ 211610 h 941111"/>
                <a:gd name="connsiteX3" fmla="*/ 17211 w 296837"/>
                <a:gd name="connsiteY3" fmla="*/ 316360 h 941111"/>
                <a:gd name="connsiteX4" fmla="*/ 107 w 296837"/>
                <a:gd name="connsiteY4" fmla="*/ 419842 h 941111"/>
                <a:gd name="connsiteX5" fmla="*/ 24142 w 296837"/>
                <a:gd name="connsiteY5" fmla="*/ 552681 h 941111"/>
                <a:gd name="connsiteX6" fmla="*/ 91161 w 296837"/>
                <a:gd name="connsiteY6" fmla="*/ 683359 h 941111"/>
                <a:gd name="connsiteX7" fmla="*/ 186835 w 296837"/>
                <a:gd name="connsiteY7" fmla="*/ 812595 h 941111"/>
                <a:gd name="connsiteX8" fmla="*/ 296837 w 296837"/>
                <a:gd name="connsiteY8" fmla="*/ 941111 h 941111"/>
                <a:gd name="connsiteX0" fmla="*/ 186084 w 296837"/>
                <a:gd name="connsiteY0" fmla="*/ 0 h 941111"/>
                <a:gd name="connsiteX1" fmla="*/ 118597 w 296837"/>
                <a:gd name="connsiteY1" fmla="*/ 106016 h 941111"/>
                <a:gd name="connsiteX2" fmla="*/ 59507 w 296837"/>
                <a:gd name="connsiteY2" fmla="*/ 211610 h 941111"/>
                <a:gd name="connsiteX3" fmla="*/ 17211 w 296837"/>
                <a:gd name="connsiteY3" fmla="*/ 316360 h 941111"/>
                <a:gd name="connsiteX4" fmla="*/ 107 w 296837"/>
                <a:gd name="connsiteY4" fmla="*/ 419842 h 941111"/>
                <a:gd name="connsiteX5" fmla="*/ 24142 w 296837"/>
                <a:gd name="connsiteY5" fmla="*/ 552681 h 941111"/>
                <a:gd name="connsiteX6" fmla="*/ 91161 w 296837"/>
                <a:gd name="connsiteY6" fmla="*/ 683359 h 941111"/>
                <a:gd name="connsiteX7" fmla="*/ 186835 w 296837"/>
                <a:gd name="connsiteY7" fmla="*/ 812595 h 941111"/>
                <a:gd name="connsiteX8" fmla="*/ 296837 w 296837"/>
                <a:gd name="connsiteY8" fmla="*/ 941111 h 941111"/>
                <a:gd name="connsiteX0" fmla="*/ 186084 w 296837"/>
                <a:gd name="connsiteY0" fmla="*/ 0 h 941111"/>
                <a:gd name="connsiteX1" fmla="*/ 118597 w 296837"/>
                <a:gd name="connsiteY1" fmla="*/ 106016 h 941111"/>
                <a:gd name="connsiteX2" fmla="*/ 59507 w 296837"/>
                <a:gd name="connsiteY2" fmla="*/ 211610 h 941111"/>
                <a:gd name="connsiteX3" fmla="*/ 17211 w 296837"/>
                <a:gd name="connsiteY3" fmla="*/ 316360 h 941111"/>
                <a:gd name="connsiteX4" fmla="*/ 107 w 296837"/>
                <a:gd name="connsiteY4" fmla="*/ 419842 h 941111"/>
                <a:gd name="connsiteX5" fmla="*/ 24142 w 296837"/>
                <a:gd name="connsiteY5" fmla="*/ 552681 h 941111"/>
                <a:gd name="connsiteX6" fmla="*/ 91161 w 296837"/>
                <a:gd name="connsiteY6" fmla="*/ 683359 h 941111"/>
                <a:gd name="connsiteX7" fmla="*/ 186835 w 296837"/>
                <a:gd name="connsiteY7" fmla="*/ 812595 h 941111"/>
                <a:gd name="connsiteX8" fmla="*/ 296837 w 296837"/>
                <a:gd name="connsiteY8" fmla="*/ 941111 h 941111"/>
                <a:gd name="connsiteX0" fmla="*/ 186084 w 296837"/>
                <a:gd name="connsiteY0" fmla="*/ 0 h 941111"/>
                <a:gd name="connsiteX1" fmla="*/ 118597 w 296837"/>
                <a:gd name="connsiteY1" fmla="*/ 106016 h 941111"/>
                <a:gd name="connsiteX2" fmla="*/ 59507 w 296837"/>
                <a:gd name="connsiteY2" fmla="*/ 211610 h 941111"/>
                <a:gd name="connsiteX3" fmla="*/ 17211 w 296837"/>
                <a:gd name="connsiteY3" fmla="*/ 316360 h 941111"/>
                <a:gd name="connsiteX4" fmla="*/ 107 w 296837"/>
                <a:gd name="connsiteY4" fmla="*/ 419842 h 941111"/>
                <a:gd name="connsiteX5" fmla="*/ 24142 w 296837"/>
                <a:gd name="connsiteY5" fmla="*/ 552681 h 941111"/>
                <a:gd name="connsiteX6" fmla="*/ 91161 w 296837"/>
                <a:gd name="connsiteY6" fmla="*/ 683359 h 941111"/>
                <a:gd name="connsiteX7" fmla="*/ 186835 w 296837"/>
                <a:gd name="connsiteY7" fmla="*/ 812595 h 941111"/>
                <a:gd name="connsiteX8" fmla="*/ 296837 w 296837"/>
                <a:gd name="connsiteY8" fmla="*/ 941111 h 941111"/>
                <a:gd name="connsiteX0" fmla="*/ 186084 w 296837"/>
                <a:gd name="connsiteY0" fmla="*/ 0 h 941111"/>
                <a:gd name="connsiteX1" fmla="*/ 118597 w 296837"/>
                <a:gd name="connsiteY1" fmla="*/ 106016 h 941111"/>
                <a:gd name="connsiteX2" fmla="*/ 59507 w 296837"/>
                <a:gd name="connsiteY2" fmla="*/ 211610 h 941111"/>
                <a:gd name="connsiteX3" fmla="*/ 17211 w 296837"/>
                <a:gd name="connsiteY3" fmla="*/ 316360 h 941111"/>
                <a:gd name="connsiteX4" fmla="*/ 107 w 296837"/>
                <a:gd name="connsiteY4" fmla="*/ 419842 h 941111"/>
                <a:gd name="connsiteX5" fmla="*/ 24142 w 296837"/>
                <a:gd name="connsiteY5" fmla="*/ 552681 h 941111"/>
                <a:gd name="connsiteX6" fmla="*/ 91161 w 296837"/>
                <a:gd name="connsiteY6" fmla="*/ 683359 h 941111"/>
                <a:gd name="connsiteX7" fmla="*/ 186835 w 296837"/>
                <a:gd name="connsiteY7" fmla="*/ 812595 h 941111"/>
                <a:gd name="connsiteX8" fmla="*/ 296837 w 296837"/>
                <a:gd name="connsiteY8" fmla="*/ 941111 h 941111"/>
                <a:gd name="connsiteX0" fmla="*/ 186084 w 296837"/>
                <a:gd name="connsiteY0" fmla="*/ 0 h 941111"/>
                <a:gd name="connsiteX1" fmla="*/ 118597 w 296837"/>
                <a:gd name="connsiteY1" fmla="*/ 106016 h 941111"/>
                <a:gd name="connsiteX2" fmla="*/ 59507 w 296837"/>
                <a:gd name="connsiteY2" fmla="*/ 211610 h 941111"/>
                <a:gd name="connsiteX3" fmla="*/ 17211 w 296837"/>
                <a:gd name="connsiteY3" fmla="*/ 316360 h 941111"/>
                <a:gd name="connsiteX4" fmla="*/ 107 w 296837"/>
                <a:gd name="connsiteY4" fmla="*/ 419842 h 941111"/>
                <a:gd name="connsiteX5" fmla="*/ 24142 w 296837"/>
                <a:gd name="connsiteY5" fmla="*/ 552681 h 941111"/>
                <a:gd name="connsiteX6" fmla="*/ 91161 w 296837"/>
                <a:gd name="connsiteY6" fmla="*/ 683359 h 941111"/>
                <a:gd name="connsiteX7" fmla="*/ 186835 w 296837"/>
                <a:gd name="connsiteY7" fmla="*/ 812595 h 941111"/>
                <a:gd name="connsiteX8" fmla="*/ 296837 w 296837"/>
                <a:gd name="connsiteY8" fmla="*/ 941111 h 94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837" h="941111">
                  <a:moveTo>
                    <a:pt x="186084" y="0"/>
                  </a:moveTo>
                  <a:lnTo>
                    <a:pt x="118597" y="106016"/>
                  </a:lnTo>
                  <a:cubicBezTo>
                    <a:pt x="97501" y="141284"/>
                    <a:pt x="76405" y="176553"/>
                    <a:pt x="59507" y="211610"/>
                  </a:cubicBezTo>
                  <a:cubicBezTo>
                    <a:pt x="42609" y="246667"/>
                    <a:pt x="27111" y="281655"/>
                    <a:pt x="17211" y="316360"/>
                  </a:cubicBezTo>
                  <a:cubicBezTo>
                    <a:pt x="7311" y="351065"/>
                    <a:pt x="-1048" y="380455"/>
                    <a:pt x="107" y="419842"/>
                  </a:cubicBezTo>
                  <a:cubicBezTo>
                    <a:pt x="1262" y="459229"/>
                    <a:pt x="8966" y="508762"/>
                    <a:pt x="24142" y="552681"/>
                  </a:cubicBezTo>
                  <a:cubicBezTo>
                    <a:pt x="39318" y="596600"/>
                    <a:pt x="64046" y="640040"/>
                    <a:pt x="91161" y="683359"/>
                  </a:cubicBezTo>
                  <a:cubicBezTo>
                    <a:pt x="118276" y="726678"/>
                    <a:pt x="152556" y="769636"/>
                    <a:pt x="186835" y="812595"/>
                  </a:cubicBezTo>
                  <a:cubicBezTo>
                    <a:pt x="221114" y="855554"/>
                    <a:pt x="273920" y="914337"/>
                    <a:pt x="296837" y="941111"/>
                  </a:cubicBez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4" name="Οβάλ 33">
              <a:extLst>
                <a:ext uri="{FF2B5EF4-FFF2-40B4-BE49-F238E27FC236}">
                  <a16:creationId xmlns:a16="http://schemas.microsoft.com/office/drawing/2014/main" xmlns="" id="{20280204-561A-4179-90DC-33C805779E26}"/>
                </a:ext>
              </a:extLst>
            </p:cNvPr>
            <p:cNvSpPr/>
            <p:nvPr/>
          </p:nvSpPr>
          <p:spPr>
            <a:xfrm>
              <a:off x="2034000" y="1656000"/>
              <a:ext cx="252000" cy="252000"/>
            </a:xfrm>
            <a:prstGeom prst="ellipse">
              <a:avLst/>
            </a:pr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Ελεύθερη σχεδίαση: Σχήμα 34">
              <a:extLst>
                <a:ext uri="{FF2B5EF4-FFF2-40B4-BE49-F238E27FC236}">
                  <a16:creationId xmlns:a16="http://schemas.microsoft.com/office/drawing/2014/main" xmlns="" id="{5F6B56B2-E7B5-4581-AD4D-A3E9D84D819C}"/>
                </a:ext>
              </a:extLst>
            </p:cNvPr>
            <p:cNvSpPr/>
            <p:nvPr/>
          </p:nvSpPr>
          <p:spPr>
            <a:xfrm>
              <a:off x="2496651" y="1923459"/>
              <a:ext cx="150863" cy="986161"/>
            </a:xfrm>
            <a:custGeom>
              <a:avLst/>
              <a:gdLst/>
              <a:ahLst/>
              <a:cxnLst/>
              <a:rect l="0" t="0" r="0" b="0"/>
              <a:pathLst>
                <a:path w="150863" h="986161">
                  <a:moveTo>
                    <a:pt x="150862" y="986160"/>
                  </a:moveTo>
                  <a:lnTo>
                    <a:pt x="55963" y="465318"/>
                  </a:lnTo>
                  <a:lnTo>
                    <a:pt x="0" y="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6" name="Ελεύθερη σχεδίαση: Σχήμα 35">
              <a:extLst>
                <a:ext uri="{FF2B5EF4-FFF2-40B4-BE49-F238E27FC236}">
                  <a16:creationId xmlns:a16="http://schemas.microsoft.com/office/drawing/2014/main" xmlns="" id="{2F75E3DA-79DF-4F32-A415-8E106ECE69D8}"/>
                </a:ext>
              </a:extLst>
            </p:cNvPr>
            <p:cNvSpPr/>
            <p:nvPr/>
          </p:nvSpPr>
          <p:spPr>
            <a:xfrm>
              <a:off x="5625071" y="258689"/>
              <a:ext cx="997017" cy="2949592"/>
            </a:xfrm>
            <a:custGeom>
              <a:avLst/>
              <a:gdLst>
                <a:gd name="connsiteX0" fmla="*/ 92734 w 993853"/>
                <a:gd name="connsiteY0" fmla="*/ 0 h 2949592"/>
                <a:gd name="connsiteX1" fmla="*/ 84283 w 993853"/>
                <a:gd name="connsiteY1" fmla="*/ 57942 h 2949592"/>
                <a:gd name="connsiteX2" fmla="*/ 74869 w 993853"/>
                <a:gd name="connsiteY2" fmla="*/ 116106 h 2949592"/>
                <a:gd name="connsiteX3" fmla="*/ 63529 w 993853"/>
                <a:gd name="connsiteY3" fmla="*/ 174712 h 2949592"/>
                <a:gd name="connsiteX4" fmla="*/ 49301 w 993853"/>
                <a:gd name="connsiteY4" fmla="*/ 233981 h 2949592"/>
                <a:gd name="connsiteX5" fmla="*/ 30369 w 993853"/>
                <a:gd name="connsiteY5" fmla="*/ 299674 h 2949592"/>
                <a:gd name="connsiteX6" fmla="*/ 12231 w 993853"/>
                <a:gd name="connsiteY6" fmla="*/ 365117 h 2949592"/>
                <a:gd name="connsiteX7" fmla="*/ 302 w 993853"/>
                <a:gd name="connsiteY7" fmla="*/ 428999 h 2949592"/>
                <a:gd name="connsiteX8" fmla="*/ 0 w 993853"/>
                <a:gd name="connsiteY8" fmla="*/ 490009 h 2949592"/>
                <a:gd name="connsiteX9" fmla="*/ 34605 w 993853"/>
                <a:gd name="connsiteY9" fmla="*/ 584934 h 2949592"/>
                <a:gd name="connsiteX10" fmla="*/ 103862 w 993853"/>
                <a:gd name="connsiteY10" fmla="*/ 670704 h 2949592"/>
                <a:gd name="connsiteX11" fmla="*/ 193227 w 993853"/>
                <a:gd name="connsiteY11" fmla="*/ 750243 h 2949592"/>
                <a:gd name="connsiteX12" fmla="*/ 288152 w 993853"/>
                <a:gd name="connsiteY12" fmla="*/ 826472 h 2949592"/>
                <a:gd name="connsiteX13" fmla="*/ 427436 w 993853"/>
                <a:gd name="connsiteY13" fmla="*/ 948195 h 2949592"/>
                <a:gd name="connsiteX14" fmla="*/ 551449 w 993853"/>
                <a:gd name="connsiteY14" fmla="*/ 1071977 h 2949592"/>
                <a:gd name="connsiteX15" fmla="*/ 668239 w 993853"/>
                <a:gd name="connsiteY15" fmla="*/ 1200884 h 2949592"/>
                <a:gd name="connsiteX16" fmla="*/ 785855 w 993853"/>
                <a:gd name="connsiteY16" fmla="*/ 1337981 h 2949592"/>
                <a:gd name="connsiteX17" fmla="*/ 859709 w 993853"/>
                <a:gd name="connsiteY17" fmla="*/ 1427288 h 2949592"/>
                <a:gd name="connsiteX18" fmla="*/ 926154 w 993853"/>
                <a:gd name="connsiteY18" fmla="*/ 1521039 h 2949592"/>
                <a:gd name="connsiteX19" fmla="*/ 974450 w 993853"/>
                <a:gd name="connsiteY19" fmla="*/ 1619452 h 2949592"/>
                <a:gd name="connsiteX20" fmla="*/ 993853 w 993853"/>
                <a:gd name="connsiteY20" fmla="*/ 1722746 h 2949592"/>
                <a:gd name="connsiteX21" fmla="*/ 982401 w 993853"/>
                <a:gd name="connsiteY21" fmla="*/ 1809425 h 2949592"/>
                <a:gd name="connsiteX22" fmla="*/ 947829 w 993853"/>
                <a:gd name="connsiteY22" fmla="*/ 1893837 h 2949592"/>
                <a:gd name="connsiteX23" fmla="*/ 893157 w 993853"/>
                <a:gd name="connsiteY23" fmla="*/ 1970351 h 2949592"/>
                <a:gd name="connsiteX24" fmla="*/ 821410 w 993853"/>
                <a:gd name="connsiteY24" fmla="*/ 2033335 h 2949592"/>
                <a:gd name="connsiteX25" fmla="*/ 741607 w 993853"/>
                <a:gd name="connsiteY25" fmla="*/ 2078060 h 2949592"/>
                <a:gd name="connsiteX26" fmla="*/ 660126 w 993853"/>
                <a:gd name="connsiteY26" fmla="*/ 2116000 h 2949592"/>
                <a:gd name="connsiteX27" fmla="*/ 587968 w 993853"/>
                <a:gd name="connsiteY27" fmla="*/ 2157655 h 2949592"/>
                <a:gd name="connsiteX28" fmla="*/ 536131 w 993853"/>
                <a:gd name="connsiteY28" fmla="*/ 2213527 h 2949592"/>
                <a:gd name="connsiteX29" fmla="*/ 518215 w 993853"/>
                <a:gd name="connsiteY29" fmla="*/ 2258876 h 2949592"/>
                <a:gd name="connsiteX30" fmla="*/ 509923 w 993853"/>
                <a:gd name="connsiteY30" fmla="*/ 2310615 h 2949592"/>
                <a:gd name="connsiteX31" fmla="*/ 508891 w 993853"/>
                <a:gd name="connsiteY31" fmla="*/ 2365672 h 2949592"/>
                <a:gd name="connsiteX32" fmla="*/ 512753 w 993853"/>
                <a:gd name="connsiteY32" fmla="*/ 2420975 h 2949592"/>
                <a:gd name="connsiteX33" fmla="*/ 517966 w 993853"/>
                <a:gd name="connsiteY33" fmla="*/ 2461651 h 2949592"/>
                <a:gd name="connsiteX34" fmla="*/ 526235 w 993853"/>
                <a:gd name="connsiteY34" fmla="*/ 2500660 h 2949592"/>
                <a:gd name="connsiteX35" fmla="*/ 539146 w 993853"/>
                <a:gd name="connsiteY35" fmla="*/ 2537979 h 2949592"/>
                <a:gd name="connsiteX36" fmla="*/ 558283 w 993853"/>
                <a:gd name="connsiteY36" fmla="*/ 2573585 h 2949592"/>
                <a:gd name="connsiteX37" fmla="*/ 579916 w 993853"/>
                <a:gd name="connsiteY37" fmla="*/ 2603000 h 2949592"/>
                <a:gd name="connsiteX38" fmla="*/ 602087 w 993853"/>
                <a:gd name="connsiteY38" fmla="*/ 2632000 h 2949592"/>
                <a:gd name="connsiteX39" fmla="*/ 619541 w 993853"/>
                <a:gd name="connsiteY39" fmla="*/ 2661455 h 2949592"/>
                <a:gd name="connsiteX40" fmla="*/ 627027 w 993853"/>
                <a:gd name="connsiteY40" fmla="*/ 2692237 h 2949592"/>
                <a:gd name="connsiteX41" fmla="*/ 625798 w 993853"/>
                <a:gd name="connsiteY41" fmla="*/ 2707510 h 2949592"/>
                <a:gd name="connsiteX42" fmla="*/ 621908 w 993853"/>
                <a:gd name="connsiteY42" fmla="*/ 2723126 h 2949592"/>
                <a:gd name="connsiteX43" fmla="*/ 616117 w 993853"/>
                <a:gd name="connsiteY43" fmla="*/ 2738932 h 2949592"/>
                <a:gd name="connsiteX44" fmla="*/ 609189 w 993853"/>
                <a:gd name="connsiteY44" fmla="*/ 2754777 h 2949592"/>
                <a:gd name="connsiteX45" fmla="*/ 582812 w 993853"/>
                <a:gd name="connsiteY45" fmla="*/ 2806378 h 2949592"/>
                <a:gd name="connsiteX46" fmla="*/ 551525 w 993853"/>
                <a:gd name="connsiteY46" fmla="*/ 2853586 h 2949592"/>
                <a:gd name="connsiteX47" fmla="*/ 514601 w 993853"/>
                <a:gd name="connsiteY47" fmla="*/ 2893266 h 2949592"/>
                <a:gd name="connsiteX48" fmla="*/ 471313 w 993853"/>
                <a:gd name="connsiteY48" fmla="*/ 2922284 h 2949592"/>
                <a:gd name="connsiteX49" fmla="*/ 436853 w 993853"/>
                <a:gd name="connsiteY49" fmla="*/ 2935081 h 2949592"/>
                <a:gd name="connsiteX50" fmla="*/ 399762 w 993853"/>
                <a:gd name="connsiteY50" fmla="*/ 2942761 h 2949592"/>
                <a:gd name="connsiteX51" fmla="*/ 360918 w 993853"/>
                <a:gd name="connsiteY51" fmla="*/ 2947030 h 2949592"/>
                <a:gd name="connsiteX52" fmla="*/ 321197 w 993853"/>
                <a:gd name="connsiteY52" fmla="*/ 2949592 h 2949592"/>
                <a:gd name="connsiteX0" fmla="*/ 92734 w 993853"/>
                <a:gd name="connsiteY0" fmla="*/ 0 h 2949592"/>
                <a:gd name="connsiteX1" fmla="*/ 84283 w 993853"/>
                <a:gd name="connsiteY1" fmla="*/ 57942 h 2949592"/>
                <a:gd name="connsiteX2" fmla="*/ 74869 w 993853"/>
                <a:gd name="connsiteY2" fmla="*/ 116106 h 2949592"/>
                <a:gd name="connsiteX3" fmla="*/ 63529 w 993853"/>
                <a:gd name="connsiteY3" fmla="*/ 174712 h 2949592"/>
                <a:gd name="connsiteX4" fmla="*/ 49301 w 993853"/>
                <a:gd name="connsiteY4" fmla="*/ 233981 h 2949592"/>
                <a:gd name="connsiteX5" fmla="*/ 30369 w 993853"/>
                <a:gd name="connsiteY5" fmla="*/ 299674 h 2949592"/>
                <a:gd name="connsiteX6" fmla="*/ 12231 w 993853"/>
                <a:gd name="connsiteY6" fmla="*/ 365117 h 2949592"/>
                <a:gd name="connsiteX7" fmla="*/ 302 w 993853"/>
                <a:gd name="connsiteY7" fmla="*/ 428999 h 2949592"/>
                <a:gd name="connsiteX8" fmla="*/ 0 w 993853"/>
                <a:gd name="connsiteY8" fmla="*/ 490009 h 2949592"/>
                <a:gd name="connsiteX9" fmla="*/ 34605 w 993853"/>
                <a:gd name="connsiteY9" fmla="*/ 584934 h 2949592"/>
                <a:gd name="connsiteX10" fmla="*/ 103862 w 993853"/>
                <a:gd name="connsiteY10" fmla="*/ 670704 h 2949592"/>
                <a:gd name="connsiteX11" fmla="*/ 193227 w 993853"/>
                <a:gd name="connsiteY11" fmla="*/ 750243 h 2949592"/>
                <a:gd name="connsiteX12" fmla="*/ 288152 w 993853"/>
                <a:gd name="connsiteY12" fmla="*/ 826472 h 2949592"/>
                <a:gd name="connsiteX13" fmla="*/ 427436 w 993853"/>
                <a:gd name="connsiteY13" fmla="*/ 948195 h 2949592"/>
                <a:gd name="connsiteX14" fmla="*/ 551449 w 993853"/>
                <a:gd name="connsiteY14" fmla="*/ 1071977 h 2949592"/>
                <a:gd name="connsiteX15" fmla="*/ 668239 w 993853"/>
                <a:gd name="connsiteY15" fmla="*/ 1200884 h 2949592"/>
                <a:gd name="connsiteX16" fmla="*/ 785855 w 993853"/>
                <a:gd name="connsiteY16" fmla="*/ 1337981 h 2949592"/>
                <a:gd name="connsiteX17" fmla="*/ 859709 w 993853"/>
                <a:gd name="connsiteY17" fmla="*/ 1427288 h 2949592"/>
                <a:gd name="connsiteX18" fmla="*/ 926154 w 993853"/>
                <a:gd name="connsiteY18" fmla="*/ 1521039 h 2949592"/>
                <a:gd name="connsiteX19" fmla="*/ 974450 w 993853"/>
                <a:gd name="connsiteY19" fmla="*/ 1619452 h 2949592"/>
                <a:gd name="connsiteX20" fmla="*/ 993853 w 993853"/>
                <a:gd name="connsiteY20" fmla="*/ 1722746 h 2949592"/>
                <a:gd name="connsiteX21" fmla="*/ 982401 w 993853"/>
                <a:gd name="connsiteY21" fmla="*/ 1809425 h 2949592"/>
                <a:gd name="connsiteX22" fmla="*/ 947829 w 993853"/>
                <a:gd name="connsiteY22" fmla="*/ 1893837 h 2949592"/>
                <a:gd name="connsiteX23" fmla="*/ 893157 w 993853"/>
                <a:gd name="connsiteY23" fmla="*/ 1970351 h 2949592"/>
                <a:gd name="connsiteX24" fmla="*/ 821410 w 993853"/>
                <a:gd name="connsiteY24" fmla="*/ 2033335 h 2949592"/>
                <a:gd name="connsiteX25" fmla="*/ 741607 w 993853"/>
                <a:gd name="connsiteY25" fmla="*/ 2078060 h 2949592"/>
                <a:gd name="connsiteX26" fmla="*/ 660126 w 993853"/>
                <a:gd name="connsiteY26" fmla="*/ 2116000 h 2949592"/>
                <a:gd name="connsiteX27" fmla="*/ 587968 w 993853"/>
                <a:gd name="connsiteY27" fmla="*/ 2157655 h 2949592"/>
                <a:gd name="connsiteX28" fmla="*/ 536131 w 993853"/>
                <a:gd name="connsiteY28" fmla="*/ 2213527 h 2949592"/>
                <a:gd name="connsiteX29" fmla="*/ 518215 w 993853"/>
                <a:gd name="connsiteY29" fmla="*/ 2258876 h 2949592"/>
                <a:gd name="connsiteX30" fmla="*/ 509923 w 993853"/>
                <a:gd name="connsiteY30" fmla="*/ 2310615 h 2949592"/>
                <a:gd name="connsiteX31" fmla="*/ 508891 w 993853"/>
                <a:gd name="connsiteY31" fmla="*/ 2365672 h 2949592"/>
                <a:gd name="connsiteX32" fmla="*/ 512753 w 993853"/>
                <a:gd name="connsiteY32" fmla="*/ 2420975 h 2949592"/>
                <a:gd name="connsiteX33" fmla="*/ 517966 w 993853"/>
                <a:gd name="connsiteY33" fmla="*/ 2461651 h 2949592"/>
                <a:gd name="connsiteX34" fmla="*/ 526235 w 993853"/>
                <a:gd name="connsiteY34" fmla="*/ 2500660 h 2949592"/>
                <a:gd name="connsiteX35" fmla="*/ 539146 w 993853"/>
                <a:gd name="connsiteY35" fmla="*/ 2537979 h 2949592"/>
                <a:gd name="connsiteX36" fmla="*/ 558283 w 993853"/>
                <a:gd name="connsiteY36" fmla="*/ 2573585 h 2949592"/>
                <a:gd name="connsiteX37" fmla="*/ 579916 w 993853"/>
                <a:gd name="connsiteY37" fmla="*/ 2603000 h 2949592"/>
                <a:gd name="connsiteX38" fmla="*/ 602087 w 993853"/>
                <a:gd name="connsiteY38" fmla="*/ 2632000 h 2949592"/>
                <a:gd name="connsiteX39" fmla="*/ 619541 w 993853"/>
                <a:gd name="connsiteY39" fmla="*/ 2661455 h 2949592"/>
                <a:gd name="connsiteX40" fmla="*/ 627027 w 993853"/>
                <a:gd name="connsiteY40" fmla="*/ 2692237 h 2949592"/>
                <a:gd name="connsiteX41" fmla="*/ 625798 w 993853"/>
                <a:gd name="connsiteY41" fmla="*/ 2707510 h 2949592"/>
                <a:gd name="connsiteX42" fmla="*/ 621908 w 993853"/>
                <a:gd name="connsiteY42" fmla="*/ 2723126 h 2949592"/>
                <a:gd name="connsiteX43" fmla="*/ 616117 w 993853"/>
                <a:gd name="connsiteY43" fmla="*/ 2738932 h 2949592"/>
                <a:gd name="connsiteX44" fmla="*/ 609189 w 993853"/>
                <a:gd name="connsiteY44" fmla="*/ 2754777 h 2949592"/>
                <a:gd name="connsiteX45" fmla="*/ 582812 w 993853"/>
                <a:gd name="connsiteY45" fmla="*/ 2806378 h 2949592"/>
                <a:gd name="connsiteX46" fmla="*/ 551525 w 993853"/>
                <a:gd name="connsiteY46" fmla="*/ 2853586 h 2949592"/>
                <a:gd name="connsiteX47" fmla="*/ 514601 w 993853"/>
                <a:gd name="connsiteY47" fmla="*/ 2893266 h 2949592"/>
                <a:gd name="connsiteX48" fmla="*/ 471313 w 993853"/>
                <a:gd name="connsiteY48" fmla="*/ 2922284 h 2949592"/>
                <a:gd name="connsiteX49" fmla="*/ 436853 w 993853"/>
                <a:gd name="connsiteY49" fmla="*/ 2935081 h 2949592"/>
                <a:gd name="connsiteX50" fmla="*/ 399762 w 993853"/>
                <a:gd name="connsiteY50" fmla="*/ 2942761 h 2949592"/>
                <a:gd name="connsiteX51" fmla="*/ 360918 w 993853"/>
                <a:gd name="connsiteY51" fmla="*/ 2947030 h 2949592"/>
                <a:gd name="connsiteX52" fmla="*/ 321197 w 993853"/>
                <a:gd name="connsiteY52" fmla="*/ 2949592 h 2949592"/>
                <a:gd name="connsiteX0" fmla="*/ 92734 w 993853"/>
                <a:gd name="connsiteY0" fmla="*/ 0 h 2949592"/>
                <a:gd name="connsiteX1" fmla="*/ 84283 w 993853"/>
                <a:gd name="connsiteY1" fmla="*/ 57942 h 2949592"/>
                <a:gd name="connsiteX2" fmla="*/ 74869 w 993853"/>
                <a:gd name="connsiteY2" fmla="*/ 116106 h 2949592"/>
                <a:gd name="connsiteX3" fmla="*/ 63529 w 993853"/>
                <a:gd name="connsiteY3" fmla="*/ 174712 h 2949592"/>
                <a:gd name="connsiteX4" fmla="*/ 49301 w 993853"/>
                <a:gd name="connsiteY4" fmla="*/ 233981 h 2949592"/>
                <a:gd name="connsiteX5" fmla="*/ 30369 w 993853"/>
                <a:gd name="connsiteY5" fmla="*/ 299674 h 2949592"/>
                <a:gd name="connsiteX6" fmla="*/ 12231 w 993853"/>
                <a:gd name="connsiteY6" fmla="*/ 365117 h 2949592"/>
                <a:gd name="connsiteX7" fmla="*/ 302 w 993853"/>
                <a:gd name="connsiteY7" fmla="*/ 428999 h 2949592"/>
                <a:gd name="connsiteX8" fmla="*/ 0 w 993853"/>
                <a:gd name="connsiteY8" fmla="*/ 490009 h 2949592"/>
                <a:gd name="connsiteX9" fmla="*/ 34605 w 993853"/>
                <a:gd name="connsiteY9" fmla="*/ 584934 h 2949592"/>
                <a:gd name="connsiteX10" fmla="*/ 103862 w 993853"/>
                <a:gd name="connsiteY10" fmla="*/ 670704 h 2949592"/>
                <a:gd name="connsiteX11" fmla="*/ 193227 w 993853"/>
                <a:gd name="connsiteY11" fmla="*/ 750243 h 2949592"/>
                <a:gd name="connsiteX12" fmla="*/ 288152 w 993853"/>
                <a:gd name="connsiteY12" fmla="*/ 826472 h 2949592"/>
                <a:gd name="connsiteX13" fmla="*/ 427436 w 993853"/>
                <a:gd name="connsiteY13" fmla="*/ 948195 h 2949592"/>
                <a:gd name="connsiteX14" fmla="*/ 551449 w 993853"/>
                <a:gd name="connsiteY14" fmla="*/ 1071977 h 2949592"/>
                <a:gd name="connsiteX15" fmla="*/ 668239 w 993853"/>
                <a:gd name="connsiteY15" fmla="*/ 1200884 h 2949592"/>
                <a:gd name="connsiteX16" fmla="*/ 785855 w 993853"/>
                <a:gd name="connsiteY16" fmla="*/ 1337981 h 2949592"/>
                <a:gd name="connsiteX17" fmla="*/ 859709 w 993853"/>
                <a:gd name="connsiteY17" fmla="*/ 1427288 h 2949592"/>
                <a:gd name="connsiteX18" fmla="*/ 926154 w 993853"/>
                <a:gd name="connsiteY18" fmla="*/ 1521039 h 2949592"/>
                <a:gd name="connsiteX19" fmla="*/ 974450 w 993853"/>
                <a:gd name="connsiteY19" fmla="*/ 1619452 h 2949592"/>
                <a:gd name="connsiteX20" fmla="*/ 993853 w 993853"/>
                <a:gd name="connsiteY20" fmla="*/ 1722746 h 2949592"/>
                <a:gd name="connsiteX21" fmla="*/ 982401 w 993853"/>
                <a:gd name="connsiteY21" fmla="*/ 1809425 h 2949592"/>
                <a:gd name="connsiteX22" fmla="*/ 947829 w 993853"/>
                <a:gd name="connsiteY22" fmla="*/ 1893837 h 2949592"/>
                <a:gd name="connsiteX23" fmla="*/ 893157 w 993853"/>
                <a:gd name="connsiteY23" fmla="*/ 1970351 h 2949592"/>
                <a:gd name="connsiteX24" fmla="*/ 821410 w 993853"/>
                <a:gd name="connsiteY24" fmla="*/ 2033335 h 2949592"/>
                <a:gd name="connsiteX25" fmla="*/ 741607 w 993853"/>
                <a:gd name="connsiteY25" fmla="*/ 2078060 h 2949592"/>
                <a:gd name="connsiteX26" fmla="*/ 660126 w 993853"/>
                <a:gd name="connsiteY26" fmla="*/ 2116000 h 2949592"/>
                <a:gd name="connsiteX27" fmla="*/ 587968 w 993853"/>
                <a:gd name="connsiteY27" fmla="*/ 2157655 h 2949592"/>
                <a:gd name="connsiteX28" fmla="*/ 536131 w 993853"/>
                <a:gd name="connsiteY28" fmla="*/ 2213527 h 2949592"/>
                <a:gd name="connsiteX29" fmla="*/ 518215 w 993853"/>
                <a:gd name="connsiteY29" fmla="*/ 2258876 h 2949592"/>
                <a:gd name="connsiteX30" fmla="*/ 509923 w 993853"/>
                <a:gd name="connsiteY30" fmla="*/ 2310615 h 2949592"/>
                <a:gd name="connsiteX31" fmla="*/ 508891 w 993853"/>
                <a:gd name="connsiteY31" fmla="*/ 2365672 h 2949592"/>
                <a:gd name="connsiteX32" fmla="*/ 512753 w 993853"/>
                <a:gd name="connsiteY32" fmla="*/ 2420975 h 2949592"/>
                <a:gd name="connsiteX33" fmla="*/ 517966 w 993853"/>
                <a:gd name="connsiteY33" fmla="*/ 2461651 h 2949592"/>
                <a:gd name="connsiteX34" fmla="*/ 526235 w 993853"/>
                <a:gd name="connsiteY34" fmla="*/ 2500660 h 2949592"/>
                <a:gd name="connsiteX35" fmla="*/ 539146 w 993853"/>
                <a:gd name="connsiteY35" fmla="*/ 2537979 h 2949592"/>
                <a:gd name="connsiteX36" fmla="*/ 558283 w 993853"/>
                <a:gd name="connsiteY36" fmla="*/ 2573585 h 2949592"/>
                <a:gd name="connsiteX37" fmla="*/ 579916 w 993853"/>
                <a:gd name="connsiteY37" fmla="*/ 2603000 h 2949592"/>
                <a:gd name="connsiteX38" fmla="*/ 602087 w 993853"/>
                <a:gd name="connsiteY38" fmla="*/ 2632000 h 2949592"/>
                <a:gd name="connsiteX39" fmla="*/ 619541 w 993853"/>
                <a:gd name="connsiteY39" fmla="*/ 2661455 h 2949592"/>
                <a:gd name="connsiteX40" fmla="*/ 627027 w 993853"/>
                <a:gd name="connsiteY40" fmla="*/ 2692237 h 2949592"/>
                <a:gd name="connsiteX41" fmla="*/ 625798 w 993853"/>
                <a:gd name="connsiteY41" fmla="*/ 2707510 h 2949592"/>
                <a:gd name="connsiteX42" fmla="*/ 621908 w 993853"/>
                <a:gd name="connsiteY42" fmla="*/ 2723126 h 2949592"/>
                <a:gd name="connsiteX43" fmla="*/ 616117 w 993853"/>
                <a:gd name="connsiteY43" fmla="*/ 2738932 h 2949592"/>
                <a:gd name="connsiteX44" fmla="*/ 609189 w 993853"/>
                <a:gd name="connsiteY44" fmla="*/ 2754777 h 2949592"/>
                <a:gd name="connsiteX45" fmla="*/ 582812 w 993853"/>
                <a:gd name="connsiteY45" fmla="*/ 2806378 h 2949592"/>
                <a:gd name="connsiteX46" fmla="*/ 551525 w 993853"/>
                <a:gd name="connsiteY46" fmla="*/ 2853586 h 2949592"/>
                <a:gd name="connsiteX47" fmla="*/ 514601 w 993853"/>
                <a:gd name="connsiteY47" fmla="*/ 2893266 h 2949592"/>
                <a:gd name="connsiteX48" fmla="*/ 471313 w 993853"/>
                <a:gd name="connsiteY48" fmla="*/ 2922284 h 2949592"/>
                <a:gd name="connsiteX49" fmla="*/ 436853 w 993853"/>
                <a:gd name="connsiteY49" fmla="*/ 2935081 h 2949592"/>
                <a:gd name="connsiteX50" fmla="*/ 399762 w 993853"/>
                <a:gd name="connsiteY50" fmla="*/ 2942761 h 2949592"/>
                <a:gd name="connsiteX51" fmla="*/ 360918 w 993853"/>
                <a:gd name="connsiteY51" fmla="*/ 2947030 h 2949592"/>
                <a:gd name="connsiteX52" fmla="*/ 321197 w 993853"/>
                <a:gd name="connsiteY52" fmla="*/ 2949592 h 2949592"/>
                <a:gd name="connsiteX0" fmla="*/ 92734 w 993853"/>
                <a:gd name="connsiteY0" fmla="*/ 0 h 2949592"/>
                <a:gd name="connsiteX1" fmla="*/ 84283 w 993853"/>
                <a:gd name="connsiteY1" fmla="*/ 57942 h 2949592"/>
                <a:gd name="connsiteX2" fmla="*/ 74869 w 993853"/>
                <a:gd name="connsiteY2" fmla="*/ 116106 h 2949592"/>
                <a:gd name="connsiteX3" fmla="*/ 63529 w 993853"/>
                <a:gd name="connsiteY3" fmla="*/ 174712 h 2949592"/>
                <a:gd name="connsiteX4" fmla="*/ 49301 w 993853"/>
                <a:gd name="connsiteY4" fmla="*/ 233981 h 2949592"/>
                <a:gd name="connsiteX5" fmla="*/ 30369 w 993853"/>
                <a:gd name="connsiteY5" fmla="*/ 299674 h 2949592"/>
                <a:gd name="connsiteX6" fmla="*/ 12231 w 993853"/>
                <a:gd name="connsiteY6" fmla="*/ 365117 h 2949592"/>
                <a:gd name="connsiteX7" fmla="*/ 302 w 993853"/>
                <a:gd name="connsiteY7" fmla="*/ 428999 h 2949592"/>
                <a:gd name="connsiteX8" fmla="*/ 0 w 993853"/>
                <a:gd name="connsiteY8" fmla="*/ 490009 h 2949592"/>
                <a:gd name="connsiteX9" fmla="*/ 34605 w 993853"/>
                <a:gd name="connsiteY9" fmla="*/ 584934 h 2949592"/>
                <a:gd name="connsiteX10" fmla="*/ 103862 w 993853"/>
                <a:gd name="connsiteY10" fmla="*/ 670704 h 2949592"/>
                <a:gd name="connsiteX11" fmla="*/ 193227 w 993853"/>
                <a:gd name="connsiteY11" fmla="*/ 750243 h 2949592"/>
                <a:gd name="connsiteX12" fmla="*/ 288152 w 993853"/>
                <a:gd name="connsiteY12" fmla="*/ 826472 h 2949592"/>
                <a:gd name="connsiteX13" fmla="*/ 427436 w 993853"/>
                <a:gd name="connsiteY13" fmla="*/ 948195 h 2949592"/>
                <a:gd name="connsiteX14" fmla="*/ 551449 w 993853"/>
                <a:gd name="connsiteY14" fmla="*/ 1071977 h 2949592"/>
                <a:gd name="connsiteX15" fmla="*/ 668239 w 993853"/>
                <a:gd name="connsiteY15" fmla="*/ 1200884 h 2949592"/>
                <a:gd name="connsiteX16" fmla="*/ 785855 w 993853"/>
                <a:gd name="connsiteY16" fmla="*/ 1337981 h 2949592"/>
                <a:gd name="connsiteX17" fmla="*/ 859709 w 993853"/>
                <a:gd name="connsiteY17" fmla="*/ 1427288 h 2949592"/>
                <a:gd name="connsiteX18" fmla="*/ 926154 w 993853"/>
                <a:gd name="connsiteY18" fmla="*/ 1521039 h 2949592"/>
                <a:gd name="connsiteX19" fmla="*/ 974450 w 993853"/>
                <a:gd name="connsiteY19" fmla="*/ 1619452 h 2949592"/>
                <a:gd name="connsiteX20" fmla="*/ 993853 w 993853"/>
                <a:gd name="connsiteY20" fmla="*/ 1722746 h 2949592"/>
                <a:gd name="connsiteX21" fmla="*/ 982401 w 993853"/>
                <a:gd name="connsiteY21" fmla="*/ 1809425 h 2949592"/>
                <a:gd name="connsiteX22" fmla="*/ 947829 w 993853"/>
                <a:gd name="connsiteY22" fmla="*/ 1893837 h 2949592"/>
                <a:gd name="connsiteX23" fmla="*/ 893157 w 993853"/>
                <a:gd name="connsiteY23" fmla="*/ 1970351 h 2949592"/>
                <a:gd name="connsiteX24" fmla="*/ 821410 w 993853"/>
                <a:gd name="connsiteY24" fmla="*/ 2033335 h 2949592"/>
                <a:gd name="connsiteX25" fmla="*/ 741607 w 993853"/>
                <a:gd name="connsiteY25" fmla="*/ 2078060 h 2949592"/>
                <a:gd name="connsiteX26" fmla="*/ 660126 w 993853"/>
                <a:gd name="connsiteY26" fmla="*/ 2116000 h 2949592"/>
                <a:gd name="connsiteX27" fmla="*/ 587968 w 993853"/>
                <a:gd name="connsiteY27" fmla="*/ 2157655 h 2949592"/>
                <a:gd name="connsiteX28" fmla="*/ 536131 w 993853"/>
                <a:gd name="connsiteY28" fmla="*/ 2213527 h 2949592"/>
                <a:gd name="connsiteX29" fmla="*/ 518215 w 993853"/>
                <a:gd name="connsiteY29" fmla="*/ 2258876 h 2949592"/>
                <a:gd name="connsiteX30" fmla="*/ 509923 w 993853"/>
                <a:gd name="connsiteY30" fmla="*/ 2310615 h 2949592"/>
                <a:gd name="connsiteX31" fmla="*/ 508891 w 993853"/>
                <a:gd name="connsiteY31" fmla="*/ 2365672 h 2949592"/>
                <a:gd name="connsiteX32" fmla="*/ 512753 w 993853"/>
                <a:gd name="connsiteY32" fmla="*/ 2420975 h 2949592"/>
                <a:gd name="connsiteX33" fmla="*/ 517966 w 993853"/>
                <a:gd name="connsiteY33" fmla="*/ 2461651 h 2949592"/>
                <a:gd name="connsiteX34" fmla="*/ 526235 w 993853"/>
                <a:gd name="connsiteY34" fmla="*/ 2500660 h 2949592"/>
                <a:gd name="connsiteX35" fmla="*/ 539146 w 993853"/>
                <a:gd name="connsiteY35" fmla="*/ 2537979 h 2949592"/>
                <a:gd name="connsiteX36" fmla="*/ 558283 w 993853"/>
                <a:gd name="connsiteY36" fmla="*/ 2573585 h 2949592"/>
                <a:gd name="connsiteX37" fmla="*/ 579916 w 993853"/>
                <a:gd name="connsiteY37" fmla="*/ 2603000 h 2949592"/>
                <a:gd name="connsiteX38" fmla="*/ 602087 w 993853"/>
                <a:gd name="connsiteY38" fmla="*/ 2632000 h 2949592"/>
                <a:gd name="connsiteX39" fmla="*/ 619541 w 993853"/>
                <a:gd name="connsiteY39" fmla="*/ 2661455 h 2949592"/>
                <a:gd name="connsiteX40" fmla="*/ 627027 w 993853"/>
                <a:gd name="connsiteY40" fmla="*/ 2692237 h 2949592"/>
                <a:gd name="connsiteX41" fmla="*/ 625798 w 993853"/>
                <a:gd name="connsiteY41" fmla="*/ 2707510 h 2949592"/>
                <a:gd name="connsiteX42" fmla="*/ 621908 w 993853"/>
                <a:gd name="connsiteY42" fmla="*/ 2723126 h 2949592"/>
                <a:gd name="connsiteX43" fmla="*/ 616117 w 993853"/>
                <a:gd name="connsiteY43" fmla="*/ 2738932 h 2949592"/>
                <a:gd name="connsiteX44" fmla="*/ 609189 w 993853"/>
                <a:gd name="connsiteY44" fmla="*/ 2754777 h 2949592"/>
                <a:gd name="connsiteX45" fmla="*/ 582812 w 993853"/>
                <a:gd name="connsiteY45" fmla="*/ 2806378 h 2949592"/>
                <a:gd name="connsiteX46" fmla="*/ 551525 w 993853"/>
                <a:gd name="connsiteY46" fmla="*/ 2853586 h 2949592"/>
                <a:gd name="connsiteX47" fmla="*/ 514601 w 993853"/>
                <a:gd name="connsiteY47" fmla="*/ 2893266 h 2949592"/>
                <a:gd name="connsiteX48" fmla="*/ 471313 w 993853"/>
                <a:gd name="connsiteY48" fmla="*/ 2922284 h 2949592"/>
                <a:gd name="connsiteX49" fmla="*/ 436853 w 993853"/>
                <a:gd name="connsiteY49" fmla="*/ 2935081 h 2949592"/>
                <a:gd name="connsiteX50" fmla="*/ 399762 w 993853"/>
                <a:gd name="connsiteY50" fmla="*/ 2942761 h 2949592"/>
                <a:gd name="connsiteX51" fmla="*/ 360918 w 993853"/>
                <a:gd name="connsiteY51" fmla="*/ 2947030 h 2949592"/>
                <a:gd name="connsiteX52" fmla="*/ 321197 w 993853"/>
                <a:gd name="connsiteY52" fmla="*/ 2949592 h 2949592"/>
                <a:gd name="connsiteX0" fmla="*/ 92734 w 993853"/>
                <a:gd name="connsiteY0" fmla="*/ 0 h 2949592"/>
                <a:gd name="connsiteX1" fmla="*/ 84283 w 993853"/>
                <a:gd name="connsiteY1" fmla="*/ 57942 h 2949592"/>
                <a:gd name="connsiteX2" fmla="*/ 74869 w 993853"/>
                <a:gd name="connsiteY2" fmla="*/ 116106 h 2949592"/>
                <a:gd name="connsiteX3" fmla="*/ 63529 w 993853"/>
                <a:gd name="connsiteY3" fmla="*/ 174712 h 2949592"/>
                <a:gd name="connsiteX4" fmla="*/ 49301 w 993853"/>
                <a:gd name="connsiteY4" fmla="*/ 233981 h 2949592"/>
                <a:gd name="connsiteX5" fmla="*/ 30369 w 993853"/>
                <a:gd name="connsiteY5" fmla="*/ 299674 h 2949592"/>
                <a:gd name="connsiteX6" fmla="*/ 12231 w 993853"/>
                <a:gd name="connsiteY6" fmla="*/ 365117 h 2949592"/>
                <a:gd name="connsiteX7" fmla="*/ 302 w 993853"/>
                <a:gd name="connsiteY7" fmla="*/ 428999 h 2949592"/>
                <a:gd name="connsiteX8" fmla="*/ 0 w 993853"/>
                <a:gd name="connsiteY8" fmla="*/ 490009 h 2949592"/>
                <a:gd name="connsiteX9" fmla="*/ 34605 w 993853"/>
                <a:gd name="connsiteY9" fmla="*/ 584934 h 2949592"/>
                <a:gd name="connsiteX10" fmla="*/ 103862 w 993853"/>
                <a:gd name="connsiteY10" fmla="*/ 670704 h 2949592"/>
                <a:gd name="connsiteX11" fmla="*/ 193227 w 993853"/>
                <a:gd name="connsiteY11" fmla="*/ 750243 h 2949592"/>
                <a:gd name="connsiteX12" fmla="*/ 288152 w 993853"/>
                <a:gd name="connsiteY12" fmla="*/ 826472 h 2949592"/>
                <a:gd name="connsiteX13" fmla="*/ 427436 w 993853"/>
                <a:gd name="connsiteY13" fmla="*/ 948195 h 2949592"/>
                <a:gd name="connsiteX14" fmla="*/ 551449 w 993853"/>
                <a:gd name="connsiteY14" fmla="*/ 1071977 h 2949592"/>
                <a:gd name="connsiteX15" fmla="*/ 668239 w 993853"/>
                <a:gd name="connsiteY15" fmla="*/ 1200884 h 2949592"/>
                <a:gd name="connsiteX16" fmla="*/ 785855 w 993853"/>
                <a:gd name="connsiteY16" fmla="*/ 1337981 h 2949592"/>
                <a:gd name="connsiteX17" fmla="*/ 859709 w 993853"/>
                <a:gd name="connsiteY17" fmla="*/ 1427288 h 2949592"/>
                <a:gd name="connsiteX18" fmla="*/ 926154 w 993853"/>
                <a:gd name="connsiteY18" fmla="*/ 1521039 h 2949592"/>
                <a:gd name="connsiteX19" fmla="*/ 974450 w 993853"/>
                <a:gd name="connsiteY19" fmla="*/ 1619452 h 2949592"/>
                <a:gd name="connsiteX20" fmla="*/ 993853 w 993853"/>
                <a:gd name="connsiteY20" fmla="*/ 1722746 h 2949592"/>
                <a:gd name="connsiteX21" fmla="*/ 982401 w 993853"/>
                <a:gd name="connsiteY21" fmla="*/ 1809425 h 2949592"/>
                <a:gd name="connsiteX22" fmla="*/ 947829 w 993853"/>
                <a:gd name="connsiteY22" fmla="*/ 1893837 h 2949592"/>
                <a:gd name="connsiteX23" fmla="*/ 893157 w 993853"/>
                <a:gd name="connsiteY23" fmla="*/ 1970351 h 2949592"/>
                <a:gd name="connsiteX24" fmla="*/ 821410 w 993853"/>
                <a:gd name="connsiteY24" fmla="*/ 2033335 h 2949592"/>
                <a:gd name="connsiteX25" fmla="*/ 741607 w 993853"/>
                <a:gd name="connsiteY25" fmla="*/ 2078060 h 2949592"/>
                <a:gd name="connsiteX26" fmla="*/ 660126 w 993853"/>
                <a:gd name="connsiteY26" fmla="*/ 2116000 h 2949592"/>
                <a:gd name="connsiteX27" fmla="*/ 587968 w 993853"/>
                <a:gd name="connsiteY27" fmla="*/ 2157655 h 2949592"/>
                <a:gd name="connsiteX28" fmla="*/ 536131 w 993853"/>
                <a:gd name="connsiteY28" fmla="*/ 2213527 h 2949592"/>
                <a:gd name="connsiteX29" fmla="*/ 518215 w 993853"/>
                <a:gd name="connsiteY29" fmla="*/ 2258876 h 2949592"/>
                <a:gd name="connsiteX30" fmla="*/ 509923 w 993853"/>
                <a:gd name="connsiteY30" fmla="*/ 2310615 h 2949592"/>
                <a:gd name="connsiteX31" fmla="*/ 508891 w 993853"/>
                <a:gd name="connsiteY31" fmla="*/ 2365672 h 2949592"/>
                <a:gd name="connsiteX32" fmla="*/ 512753 w 993853"/>
                <a:gd name="connsiteY32" fmla="*/ 2420975 h 2949592"/>
                <a:gd name="connsiteX33" fmla="*/ 517966 w 993853"/>
                <a:gd name="connsiteY33" fmla="*/ 2461651 h 2949592"/>
                <a:gd name="connsiteX34" fmla="*/ 526235 w 993853"/>
                <a:gd name="connsiteY34" fmla="*/ 2500660 h 2949592"/>
                <a:gd name="connsiteX35" fmla="*/ 539146 w 993853"/>
                <a:gd name="connsiteY35" fmla="*/ 2537979 h 2949592"/>
                <a:gd name="connsiteX36" fmla="*/ 558283 w 993853"/>
                <a:gd name="connsiteY36" fmla="*/ 2573585 h 2949592"/>
                <a:gd name="connsiteX37" fmla="*/ 579916 w 993853"/>
                <a:gd name="connsiteY37" fmla="*/ 2603000 h 2949592"/>
                <a:gd name="connsiteX38" fmla="*/ 602087 w 993853"/>
                <a:gd name="connsiteY38" fmla="*/ 2632000 h 2949592"/>
                <a:gd name="connsiteX39" fmla="*/ 619541 w 993853"/>
                <a:gd name="connsiteY39" fmla="*/ 2661455 h 2949592"/>
                <a:gd name="connsiteX40" fmla="*/ 627027 w 993853"/>
                <a:gd name="connsiteY40" fmla="*/ 2692237 h 2949592"/>
                <a:gd name="connsiteX41" fmla="*/ 625798 w 993853"/>
                <a:gd name="connsiteY41" fmla="*/ 2707510 h 2949592"/>
                <a:gd name="connsiteX42" fmla="*/ 621908 w 993853"/>
                <a:gd name="connsiteY42" fmla="*/ 2723126 h 2949592"/>
                <a:gd name="connsiteX43" fmla="*/ 616117 w 993853"/>
                <a:gd name="connsiteY43" fmla="*/ 2738932 h 2949592"/>
                <a:gd name="connsiteX44" fmla="*/ 609189 w 993853"/>
                <a:gd name="connsiteY44" fmla="*/ 2754777 h 2949592"/>
                <a:gd name="connsiteX45" fmla="*/ 582812 w 993853"/>
                <a:gd name="connsiteY45" fmla="*/ 2806378 h 2949592"/>
                <a:gd name="connsiteX46" fmla="*/ 551525 w 993853"/>
                <a:gd name="connsiteY46" fmla="*/ 2853586 h 2949592"/>
                <a:gd name="connsiteX47" fmla="*/ 514601 w 993853"/>
                <a:gd name="connsiteY47" fmla="*/ 2893266 h 2949592"/>
                <a:gd name="connsiteX48" fmla="*/ 471313 w 993853"/>
                <a:gd name="connsiteY48" fmla="*/ 2922284 h 2949592"/>
                <a:gd name="connsiteX49" fmla="*/ 436853 w 993853"/>
                <a:gd name="connsiteY49" fmla="*/ 2935081 h 2949592"/>
                <a:gd name="connsiteX50" fmla="*/ 399762 w 993853"/>
                <a:gd name="connsiteY50" fmla="*/ 2942761 h 2949592"/>
                <a:gd name="connsiteX51" fmla="*/ 360918 w 993853"/>
                <a:gd name="connsiteY51" fmla="*/ 2947030 h 2949592"/>
                <a:gd name="connsiteX52" fmla="*/ 321197 w 993853"/>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6808"/>
                <a:gd name="connsiteY0" fmla="*/ 0 h 2949592"/>
                <a:gd name="connsiteX1" fmla="*/ 87238 w 996808"/>
                <a:gd name="connsiteY1" fmla="*/ 57942 h 2949592"/>
                <a:gd name="connsiteX2" fmla="*/ 77824 w 996808"/>
                <a:gd name="connsiteY2" fmla="*/ 116106 h 2949592"/>
                <a:gd name="connsiteX3" fmla="*/ 66484 w 996808"/>
                <a:gd name="connsiteY3" fmla="*/ 174712 h 2949592"/>
                <a:gd name="connsiteX4" fmla="*/ 52256 w 996808"/>
                <a:gd name="connsiteY4" fmla="*/ 233981 h 2949592"/>
                <a:gd name="connsiteX5" fmla="*/ 33324 w 996808"/>
                <a:gd name="connsiteY5" fmla="*/ 299674 h 2949592"/>
                <a:gd name="connsiteX6" fmla="*/ 15186 w 996808"/>
                <a:gd name="connsiteY6" fmla="*/ 365117 h 2949592"/>
                <a:gd name="connsiteX7" fmla="*/ 3257 w 996808"/>
                <a:gd name="connsiteY7" fmla="*/ 428999 h 2949592"/>
                <a:gd name="connsiteX8" fmla="*/ 2955 w 996808"/>
                <a:gd name="connsiteY8" fmla="*/ 490009 h 2949592"/>
                <a:gd name="connsiteX9" fmla="*/ 37560 w 996808"/>
                <a:gd name="connsiteY9" fmla="*/ 584934 h 2949592"/>
                <a:gd name="connsiteX10" fmla="*/ 106817 w 996808"/>
                <a:gd name="connsiteY10" fmla="*/ 670704 h 2949592"/>
                <a:gd name="connsiteX11" fmla="*/ 196182 w 996808"/>
                <a:gd name="connsiteY11" fmla="*/ 750243 h 2949592"/>
                <a:gd name="connsiteX12" fmla="*/ 291107 w 996808"/>
                <a:gd name="connsiteY12" fmla="*/ 826472 h 2949592"/>
                <a:gd name="connsiteX13" fmla="*/ 430391 w 996808"/>
                <a:gd name="connsiteY13" fmla="*/ 948195 h 2949592"/>
                <a:gd name="connsiteX14" fmla="*/ 554404 w 996808"/>
                <a:gd name="connsiteY14" fmla="*/ 1071977 h 2949592"/>
                <a:gd name="connsiteX15" fmla="*/ 671194 w 996808"/>
                <a:gd name="connsiteY15" fmla="*/ 1200884 h 2949592"/>
                <a:gd name="connsiteX16" fmla="*/ 788810 w 996808"/>
                <a:gd name="connsiteY16" fmla="*/ 1337981 h 2949592"/>
                <a:gd name="connsiteX17" fmla="*/ 862664 w 996808"/>
                <a:gd name="connsiteY17" fmla="*/ 1427288 h 2949592"/>
                <a:gd name="connsiteX18" fmla="*/ 929109 w 996808"/>
                <a:gd name="connsiteY18" fmla="*/ 1521039 h 2949592"/>
                <a:gd name="connsiteX19" fmla="*/ 977405 w 996808"/>
                <a:gd name="connsiteY19" fmla="*/ 1619452 h 2949592"/>
                <a:gd name="connsiteX20" fmla="*/ 996808 w 996808"/>
                <a:gd name="connsiteY20" fmla="*/ 1722746 h 2949592"/>
                <a:gd name="connsiteX21" fmla="*/ 985356 w 996808"/>
                <a:gd name="connsiteY21" fmla="*/ 1809425 h 2949592"/>
                <a:gd name="connsiteX22" fmla="*/ 950784 w 996808"/>
                <a:gd name="connsiteY22" fmla="*/ 1893837 h 2949592"/>
                <a:gd name="connsiteX23" fmla="*/ 896112 w 996808"/>
                <a:gd name="connsiteY23" fmla="*/ 1970351 h 2949592"/>
                <a:gd name="connsiteX24" fmla="*/ 824365 w 996808"/>
                <a:gd name="connsiteY24" fmla="*/ 2033335 h 2949592"/>
                <a:gd name="connsiteX25" fmla="*/ 744562 w 996808"/>
                <a:gd name="connsiteY25" fmla="*/ 2078060 h 2949592"/>
                <a:gd name="connsiteX26" fmla="*/ 663081 w 996808"/>
                <a:gd name="connsiteY26" fmla="*/ 2116000 h 2949592"/>
                <a:gd name="connsiteX27" fmla="*/ 590923 w 996808"/>
                <a:gd name="connsiteY27" fmla="*/ 2157655 h 2949592"/>
                <a:gd name="connsiteX28" fmla="*/ 539086 w 996808"/>
                <a:gd name="connsiteY28" fmla="*/ 2213527 h 2949592"/>
                <a:gd name="connsiteX29" fmla="*/ 521170 w 996808"/>
                <a:gd name="connsiteY29" fmla="*/ 2258876 h 2949592"/>
                <a:gd name="connsiteX30" fmla="*/ 512878 w 996808"/>
                <a:gd name="connsiteY30" fmla="*/ 2310615 h 2949592"/>
                <a:gd name="connsiteX31" fmla="*/ 511846 w 996808"/>
                <a:gd name="connsiteY31" fmla="*/ 2365672 h 2949592"/>
                <a:gd name="connsiteX32" fmla="*/ 515708 w 996808"/>
                <a:gd name="connsiteY32" fmla="*/ 2420975 h 2949592"/>
                <a:gd name="connsiteX33" fmla="*/ 520921 w 996808"/>
                <a:gd name="connsiteY33" fmla="*/ 2461651 h 2949592"/>
                <a:gd name="connsiteX34" fmla="*/ 529190 w 996808"/>
                <a:gd name="connsiteY34" fmla="*/ 2500660 h 2949592"/>
                <a:gd name="connsiteX35" fmla="*/ 542101 w 996808"/>
                <a:gd name="connsiteY35" fmla="*/ 2537979 h 2949592"/>
                <a:gd name="connsiteX36" fmla="*/ 561238 w 996808"/>
                <a:gd name="connsiteY36" fmla="*/ 2573585 h 2949592"/>
                <a:gd name="connsiteX37" fmla="*/ 582871 w 996808"/>
                <a:gd name="connsiteY37" fmla="*/ 2603000 h 2949592"/>
                <a:gd name="connsiteX38" fmla="*/ 605042 w 996808"/>
                <a:gd name="connsiteY38" fmla="*/ 2632000 h 2949592"/>
                <a:gd name="connsiteX39" fmla="*/ 622496 w 996808"/>
                <a:gd name="connsiteY39" fmla="*/ 2661455 h 2949592"/>
                <a:gd name="connsiteX40" fmla="*/ 629982 w 996808"/>
                <a:gd name="connsiteY40" fmla="*/ 2692237 h 2949592"/>
                <a:gd name="connsiteX41" fmla="*/ 628753 w 996808"/>
                <a:gd name="connsiteY41" fmla="*/ 2707510 h 2949592"/>
                <a:gd name="connsiteX42" fmla="*/ 624863 w 996808"/>
                <a:gd name="connsiteY42" fmla="*/ 2723126 h 2949592"/>
                <a:gd name="connsiteX43" fmla="*/ 619072 w 996808"/>
                <a:gd name="connsiteY43" fmla="*/ 2738932 h 2949592"/>
                <a:gd name="connsiteX44" fmla="*/ 612144 w 996808"/>
                <a:gd name="connsiteY44" fmla="*/ 2754777 h 2949592"/>
                <a:gd name="connsiteX45" fmla="*/ 585767 w 996808"/>
                <a:gd name="connsiteY45" fmla="*/ 2806378 h 2949592"/>
                <a:gd name="connsiteX46" fmla="*/ 554480 w 996808"/>
                <a:gd name="connsiteY46" fmla="*/ 2853586 h 2949592"/>
                <a:gd name="connsiteX47" fmla="*/ 517556 w 996808"/>
                <a:gd name="connsiteY47" fmla="*/ 2893266 h 2949592"/>
                <a:gd name="connsiteX48" fmla="*/ 474268 w 996808"/>
                <a:gd name="connsiteY48" fmla="*/ 2922284 h 2949592"/>
                <a:gd name="connsiteX49" fmla="*/ 439808 w 996808"/>
                <a:gd name="connsiteY49" fmla="*/ 2935081 h 2949592"/>
                <a:gd name="connsiteX50" fmla="*/ 402717 w 996808"/>
                <a:gd name="connsiteY50" fmla="*/ 2942761 h 2949592"/>
                <a:gd name="connsiteX51" fmla="*/ 363873 w 996808"/>
                <a:gd name="connsiteY51" fmla="*/ 2947030 h 2949592"/>
                <a:gd name="connsiteX52" fmla="*/ 324152 w 996808"/>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 name="connsiteX0" fmla="*/ 95689 w 997017"/>
                <a:gd name="connsiteY0" fmla="*/ 0 h 2949592"/>
                <a:gd name="connsiteX1" fmla="*/ 87238 w 997017"/>
                <a:gd name="connsiteY1" fmla="*/ 57942 h 2949592"/>
                <a:gd name="connsiteX2" fmla="*/ 77824 w 997017"/>
                <a:gd name="connsiteY2" fmla="*/ 116106 h 2949592"/>
                <a:gd name="connsiteX3" fmla="*/ 66484 w 997017"/>
                <a:gd name="connsiteY3" fmla="*/ 174712 h 2949592"/>
                <a:gd name="connsiteX4" fmla="*/ 52256 w 997017"/>
                <a:gd name="connsiteY4" fmla="*/ 233981 h 2949592"/>
                <a:gd name="connsiteX5" fmla="*/ 33324 w 997017"/>
                <a:gd name="connsiteY5" fmla="*/ 299674 h 2949592"/>
                <a:gd name="connsiteX6" fmla="*/ 15186 w 997017"/>
                <a:gd name="connsiteY6" fmla="*/ 365117 h 2949592"/>
                <a:gd name="connsiteX7" fmla="*/ 3257 w 997017"/>
                <a:gd name="connsiteY7" fmla="*/ 428999 h 2949592"/>
                <a:gd name="connsiteX8" fmla="*/ 2955 w 997017"/>
                <a:gd name="connsiteY8" fmla="*/ 490009 h 2949592"/>
                <a:gd name="connsiteX9" fmla="*/ 37560 w 997017"/>
                <a:gd name="connsiteY9" fmla="*/ 584934 h 2949592"/>
                <a:gd name="connsiteX10" fmla="*/ 106817 w 997017"/>
                <a:gd name="connsiteY10" fmla="*/ 670704 h 2949592"/>
                <a:gd name="connsiteX11" fmla="*/ 196182 w 997017"/>
                <a:gd name="connsiteY11" fmla="*/ 750243 h 2949592"/>
                <a:gd name="connsiteX12" fmla="*/ 291107 w 997017"/>
                <a:gd name="connsiteY12" fmla="*/ 826472 h 2949592"/>
                <a:gd name="connsiteX13" fmla="*/ 430391 w 997017"/>
                <a:gd name="connsiteY13" fmla="*/ 948195 h 2949592"/>
                <a:gd name="connsiteX14" fmla="*/ 554404 w 997017"/>
                <a:gd name="connsiteY14" fmla="*/ 1071977 h 2949592"/>
                <a:gd name="connsiteX15" fmla="*/ 671194 w 997017"/>
                <a:gd name="connsiteY15" fmla="*/ 1200884 h 2949592"/>
                <a:gd name="connsiteX16" fmla="*/ 788810 w 997017"/>
                <a:gd name="connsiteY16" fmla="*/ 1337981 h 2949592"/>
                <a:gd name="connsiteX17" fmla="*/ 862664 w 997017"/>
                <a:gd name="connsiteY17" fmla="*/ 1427288 h 2949592"/>
                <a:gd name="connsiteX18" fmla="*/ 929109 w 997017"/>
                <a:gd name="connsiteY18" fmla="*/ 1521039 h 2949592"/>
                <a:gd name="connsiteX19" fmla="*/ 977405 w 997017"/>
                <a:gd name="connsiteY19" fmla="*/ 1619452 h 2949592"/>
                <a:gd name="connsiteX20" fmla="*/ 996808 w 997017"/>
                <a:gd name="connsiteY20" fmla="*/ 1722746 h 2949592"/>
                <a:gd name="connsiteX21" fmla="*/ 985356 w 997017"/>
                <a:gd name="connsiteY21" fmla="*/ 1809425 h 2949592"/>
                <a:gd name="connsiteX22" fmla="*/ 950784 w 997017"/>
                <a:gd name="connsiteY22" fmla="*/ 1893837 h 2949592"/>
                <a:gd name="connsiteX23" fmla="*/ 896112 w 997017"/>
                <a:gd name="connsiteY23" fmla="*/ 1970351 h 2949592"/>
                <a:gd name="connsiteX24" fmla="*/ 824365 w 997017"/>
                <a:gd name="connsiteY24" fmla="*/ 2033335 h 2949592"/>
                <a:gd name="connsiteX25" fmla="*/ 744562 w 997017"/>
                <a:gd name="connsiteY25" fmla="*/ 2078060 h 2949592"/>
                <a:gd name="connsiteX26" fmla="*/ 663081 w 997017"/>
                <a:gd name="connsiteY26" fmla="*/ 2116000 h 2949592"/>
                <a:gd name="connsiteX27" fmla="*/ 590923 w 997017"/>
                <a:gd name="connsiteY27" fmla="*/ 2157655 h 2949592"/>
                <a:gd name="connsiteX28" fmla="*/ 539086 w 997017"/>
                <a:gd name="connsiteY28" fmla="*/ 2213527 h 2949592"/>
                <a:gd name="connsiteX29" fmla="*/ 521170 w 997017"/>
                <a:gd name="connsiteY29" fmla="*/ 2258876 h 2949592"/>
                <a:gd name="connsiteX30" fmla="*/ 512878 w 997017"/>
                <a:gd name="connsiteY30" fmla="*/ 2310615 h 2949592"/>
                <a:gd name="connsiteX31" fmla="*/ 511846 w 997017"/>
                <a:gd name="connsiteY31" fmla="*/ 2365672 h 2949592"/>
                <a:gd name="connsiteX32" fmla="*/ 515708 w 997017"/>
                <a:gd name="connsiteY32" fmla="*/ 2420975 h 2949592"/>
                <a:gd name="connsiteX33" fmla="*/ 520921 w 997017"/>
                <a:gd name="connsiteY33" fmla="*/ 2461651 h 2949592"/>
                <a:gd name="connsiteX34" fmla="*/ 529190 w 997017"/>
                <a:gd name="connsiteY34" fmla="*/ 2500660 h 2949592"/>
                <a:gd name="connsiteX35" fmla="*/ 542101 w 997017"/>
                <a:gd name="connsiteY35" fmla="*/ 2537979 h 2949592"/>
                <a:gd name="connsiteX36" fmla="*/ 561238 w 997017"/>
                <a:gd name="connsiteY36" fmla="*/ 2573585 h 2949592"/>
                <a:gd name="connsiteX37" fmla="*/ 582871 w 997017"/>
                <a:gd name="connsiteY37" fmla="*/ 2603000 h 2949592"/>
                <a:gd name="connsiteX38" fmla="*/ 605042 w 997017"/>
                <a:gd name="connsiteY38" fmla="*/ 2632000 h 2949592"/>
                <a:gd name="connsiteX39" fmla="*/ 622496 w 997017"/>
                <a:gd name="connsiteY39" fmla="*/ 2661455 h 2949592"/>
                <a:gd name="connsiteX40" fmla="*/ 629982 w 997017"/>
                <a:gd name="connsiteY40" fmla="*/ 2692237 h 2949592"/>
                <a:gd name="connsiteX41" fmla="*/ 628753 w 997017"/>
                <a:gd name="connsiteY41" fmla="*/ 2707510 h 2949592"/>
                <a:gd name="connsiteX42" fmla="*/ 624863 w 997017"/>
                <a:gd name="connsiteY42" fmla="*/ 2723126 h 2949592"/>
                <a:gd name="connsiteX43" fmla="*/ 619072 w 997017"/>
                <a:gd name="connsiteY43" fmla="*/ 2738932 h 2949592"/>
                <a:gd name="connsiteX44" fmla="*/ 612144 w 997017"/>
                <a:gd name="connsiteY44" fmla="*/ 2754777 h 2949592"/>
                <a:gd name="connsiteX45" fmla="*/ 585767 w 997017"/>
                <a:gd name="connsiteY45" fmla="*/ 2806378 h 2949592"/>
                <a:gd name="connsiteX46" fmla="*/ 554480 w 997017"/>
                <a:gd name="connsiteY46" fmla="*/ 2853586 h 2949592"/>
                <a:gd name="connsiteX47" fmla="*/ 517556 w 997017"/>
                <a:gd name="connsiteY47" fmla="*/ 2893266 h 2949592"/>
                <a:gd name="connsiteX48" fmla="*/ 474268 w 997017"/>
                <a:gd name="connsiteY48" fmla="*/ 2922284 h 2949592"/>
                <a:gd name="connsiteX49" fmla="*/ 439808 w 997017"/>
                <a:gd name="connsiteY49" fmla="*/ 2935081 h 2949592"/>
                <a:gd name="connsiteX50" fmla="*/ 402717 w 997017"/>
                <a:gd name="connsiteY50" fmla="*/ 2942761 h 2949592"/>
                <a:gd name="connsiteX51" fmla="*/ 363873 w 997017"/>
                <a:gd name="connsiteY51" fmla="*/ 2947030 h 2949592"/>
                <a:gd name="connsiteX52" fmla="*/ 324152 w 997017"/>
                <a:gd name="connsiteY52" fmla="*/ 2949592 h 294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97017" h="2949592">
                  <a:moveTo>
                    <a:pt x="95689" y="0"/>
                  </a:moveTo>
                  <a:lnTo>
                    <a:pt x="87238" y="57942"/>
                  </a:lnTo>
                  <a:cubicBezTo>
                    <a:pt x="84260" y="77293"/>
                    <a:pt x="81283" y="96644"/>
                    <a:pt x="77824" y="116106"/>
                  </a:cubicBezTo>
                  <a:cubicBezTo>
                    <a:pt x="74365" y="135568"/>
                    <a:pt x="70745" y="155066"/>
                    <a:pt x="66484" y="174712"/>
                  </a:cubicBezTo>
                  <a:cubicBezTo>
                    <a:pt x="62223" y="194358"/>
                    <a:pt x="57783" y="213154"/>
                    <a:pt x="52256" y="233981"/>
                  </a:cubicBezTo>
                  <a:cubicBezTo>
                    <a:pt x="46729" y="254808"/>
                    <a:pt x="39502" y="277818"/>
                    <a:pt x="33324" y="299674"/>
                  </a:cubicBezTo>
                  <a:cubicBezTo>
                    <a:pt x="27146" y="321530"/>
                    <a:pt x="20197" y="343563"/>
                    <a:pt x="15186" y="365117"/>
                  </a:cubicBezTo>
                  <a:cubicBezTo>
                    <a:pt x="10175" y="386671"/>
                    <a:pt x="5295" y="408184"/>
                    <a:pt x="3257" y="428999"/>
                  </a:cubicBezTo>
                  <a:cubicBezTo>
                    <a:pt x="1219" y="449814"/>
                    <a:pt x="-2762" y="464020"/>
                    <a:pt x="2955" y="490009"/>
                  </a:cubicBezTo>
                  <a:cubicBezTo>
                    <a:pt x="8672" y="515998"/>
                    <a:pt x="20250" y="554818"/>
                    <a:pt x="37560" y="584934"/>
                  </a:cubicBezTo>
                  <a:cubicBezTo>
                    <a:pt x="54870" y="615050"/>
                    <a:pt x="80380" y="643153"/>
                    <a:pt x="106817" y="670704"/>
                  </a:cubicBezTo>
                  <a:cubicBezTo>
                    <a:pt x="133254" y="698256"/>
                    <a:pt x="165467" y="724282"/>
                    <a:pt x="196182" y="750243"/>
                  </a:cubicBezTo>
                  <a:cubicBezTo>
                    <a:pt x="226897" y="776204"/>
                    <a:pt x="252072" y="793480"/>
                    <a:pt x="291107" y="826472"/>
                  </a:cubicBezTo>
                  <a:cubicBezTo>
                    <a:pt x="330142" y="859464"/>
                    <a:pt x="386508" y="907278"/>
                    <a:pt x="430391" y="948195"/>
                  </a:cubicBezTo>
                  <a:cubicBezTo>
                    <a:pt x="474274" y="989113"/>
                    <a:pt x="514270" y="1029862"/>
                    <a:pt x="554404" y="1071977"/>
                  </a:cubicBezTo>
                  <a:cubicBezTo>
                    <a:pt x="594538" y="1114092"/>
                    <a:pt x="632126" y="1156550"/>
                    <a:pt x="671194" y="1200884"/>
                  </a:cubicBezTo>
                  <a:cubicBezTo>
                    <a:pt x="710262" y="1245218"/>
                    <a:pt x="756898" y="1300247"/>
                    <a:pt x="788810" y="1337981"/>
                  </a:cubicBezTo>
                  <a:cubicBezTo>
                    <a:pt x="820722" y="1375715"/>
                    <a:pt x="839281" y="1396778"/>
                    <a:pt x="862664" y="1427288"/>
                  </a:cubicBezTo>
                  <a:cubicBezTo>
                    <a:pt x="886047" y="1457798"/>
                    <a:pt x="909986" y="1489012"/>
                    <a:pt x="929109" y="1521039"/>
                  </a:cubicBezTo>
                  <a:cubicBezTo>
                    <a:pt x="948233" y="1553066"/>
                    <a:pt x="966122" y="1585834"/>
                    <a:pt x="977405" y="1619452"/>
                  </a:cubicBezTo>
                  <a:cubicBezTo>
                    <a:pt x="988688" y="1653070"/>
                    <a:pt x="995483" y="1691084"/>
                    <a:pt x="996808" y="1722746"/>
                  </a:cubicBezTo>
                  <a:cubicBezTo>
                    <a:pt x="998133" y="1754408"/>
                    <a:pt x="993027" y="1780910"/>
                    <a:pt x="985356" y="1809425"/>
                  </a:cubicBezTo>
                  <a:cubicBezTo>
                    <a:pt x="977685" y="1837940"/>
                    <a:pt x="965658" y="1867016"/>
                    <a:pt x="950784" y="1893837"/>
                  </a:cubicBezTo>
                  <a:cubicBezTo>
                    <a:pt x="935910" y="1920658"/>
                    <a:pt x="917182" y="1947101"/>
                    <a:pt x="896112" y="1970351"/>
                  </a:cubicBezTo>
                  <a:cubicBezTo>
                    <a:pt x="875042" y="1993601"/>
                    <a:pt x="849623" y="2015384"/>
                    <a:pt x="824365" y="2033335"/>
                  </a:cubicBezTo>
                  <a:cubicBezTo>
                    <a:pt x="799107" y="2051286"/>
                    <a:pt x="771443" y="2064283"/>
                    <a:pt x="744562" y="2078060"/>
                  </a:cubicBezTo>
                  <a:cubicBezTo>
                    <a:pt x="717681" y="2091837"/>
                    <a:pt x="688687" y="2102734"/>
                    <a:pt x="663081" y="2116000"/>
                  </a:cubicBezTo>
                  <a:cubicBezTo>
                    <a:pt x="637475" y="2129266"/>
                    <a:pt x="611589" y="2141401"/>
                    <a:pt x="590923" y="2157655"/>
                  </a:cubicBezTo>
                  <a:cubicBezTo>
                    <a:pt x="570257" y="2173910"/>
                    <a:pt x="550711" y="2196657"/>
                    <a:pt x="539086" y="2213527"/>
                  </a:cubicBezTo>
                  <a:cubicBezTo>
                    <a:pt x="527461" y="2230397"/>
                    <a:pt x="525538" y="2242695"/>
                    <a:pt x="521170" y="2258876"/>
                  </a:cubicBezTo>
                  <a:cubicBezTo>
                    <a:pt x="516802" y="2275057"/>
                    <a:pt x="514432" y="2292816"/>
                    <a:pt x="512878" y="2310615"/>
                  </a:cubicBezTo>
                  <a:cubicBezTo>
                    <a:pt x="511324" y="2328414"/>
                    <a:pt x="511374" y="2347279"/>
                    <a:pt x="511846" y="2365672"/>
                  </a:cubicBezTo>
                  <a:cubicBezTo>
                    <a:pt x="512318" y="2384065"/>
                    <a:pt x="514196" y="2404979"/>
                    <a:pt x="515708" y="2420975"/>
                  </a:cubicBezTo>
                  <a:cubicBezTo>
                    <a:pt x="517220" y="2436971"/>
                    <a:pt x="518674" y="2448370"/>
                    <a:pt x="520921" y="2461651"/>
                  </a:cubicBezTo>
                  <a:cubicBezTo>
                    <a:pt x="523168" y="2474932"/>
                    <a:pt x="525660" y="2487939"/>
                    <a:pt x="529190" y="2500660"/>
                  </a:cubicBezTo>
                  <a:cubicBezTo>
                    <a:pt x="532720" y="2513381"/>
                    <a:pt x="536760" y="2525825"/>
                    <a:pt x="542101" y="2537979"/>
                  </a:cubicBezTo>
                  <a:cubicBezTo>
                    <a:pt x="547442" y="2550133"/>
                    <a:pt x="554443" y="2562748"/>
                    <a:pt x="561238" y="2573585"/>
                  </a:cubicBezTo>
                  <a:cubicBezTo>
                    <a:pt x="568033" y="2584422"/>
                    <a:pt x="575570" y="2593264"/>
                    <a:pt x="582871" y="2603000"/>
                  </a:cubicBezTo>
                  <a:cubicBezTo>
                    <a:pt x="590172" y="2612736"/>
                    <a:pt x="598438" y="2622258"/>
                    <a:pt x="605042" y="2632000"/>
                  </a:cubicBezTo>
                  <a:cubicBezTo>
                    <a:pt x="611646" y="2641742"/>
                    <a:pt x="618339" y="2651416"/>
                    <a:pt x="622496" y="2661455"/>
                  </a:cubicBezTo>
                  <a:cubicBezTo>
                    <a:pt x="626653" y="2671494"/>
                    <a:pt x="628939" y="2684561"/>
                    <a:pt x="629982" y="2692237"/>
                  </a:cubicBezTo>
                  <a:cubicBezTo>
                    <a:pt x="631025" y="2699913"/>
                    <a:pt x="629606" y="2702362"/>
                    <a:pt x="628753" y="2707510"/>
                  </a:cubicBezTo>
                  <a:cubicBezTo>
                    <a:pt x="627900" y="2712658"/>
                    <a:pt x="626477" y="2717889"/>
                    <a:pt x="624863" y="2723126"/>
                  </a:cubicBezTo>
                  <a:cubicBezTo>
                    <a:pt x="623250" y="2728363"/>
                    <a:pt x="621192" y="2733657"/>
                    <a:pt x="619072" y="2738932"/>
                  </a:cubicBezTo>
                  <a:cubicBezTo>
                    <a:pt x="616952" y="2744207"/>
                    <a:pt x="617695" y="2743536"/>
                    <a:pt x="612144" y="2754777"/>
                  </a:cubicBezTo>
                  <a:cubicBezTo>
                    <a:pt x="606593" y="2766018"/>
                    <a:pt x="595378" y="2789910"/>
                    <a:pt x="585767" y="2806378"/>
                  </a:cubicBezTo>
                  <a:cubicBezTo>
                    <a:pt x="576156" y="2822846"/>
                    <a:pt x="565848" y="2839105"/>
                    <a:pt x="554480" y="2853586"/>
                  </a:cubicBezTo>
                  <a:cubicBezTo>
                    <a:pt x="543112" y="2868067"/>
                    <a:pt x="530925" y="2881816"/>
                    <a:pt x="517556" y="2893266"/>
                  </a:cubicBezTo>
                  <a:cubicBezTo>
                    <a:pt x="504187" y="2904716"/>
                    <a:pt x="487226" y="2915315"/>
                    <a:pt x="474268" y="2922284"/>
                  </a:cubicBezTo>
                  <a:cubicBezTo>
                    <a:pt x="461310" y="2929253"/>
                    <a:pt x="451733" y="2931668"/>
                    <a:pt x="439808" y="2935081"/>
                  </a:cubicBezTo>
                  <a:cubicBezTo>
                    <a:pt x="427883" y="2938494"/>
                    <a:pt x="415373" y="2940770"/>
                    <a:pt x="402717" y="2942761"/>
                  </a:cubicBezTo>
                  <a:cubicBezTo>
                    <a:pt x="390061" y="2944752"/>
                    <a:pt x="376967" y="2945892"/>
                    <a:pt x="363873" y="2947030"/>
                  </a:cubicBezTo>
                  <a:cubicBezTo>
                    <a:pt x="350779" y="2948169"/>
                    <a:pt x="332427" y="2949058"/>
                    <a:pt x="324152" y="2949592"/>
                  </a:cubicBezTo>
                </a:path>
              </a:pathLst>
            </a:custGeom>
            <a:ln w="13440">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7" name="Ελεύθερη σχεδίαση: Σχήμα 36">
              <a:extLst>
                <a:ext uri="{FF2B5EF4-FFF2-40B4-BE49-F238E27FC236}">
                  <a16:creationId xmlns:a16="http://schemas.microsoft.com/office/drawing/2014/main" xmlns="" id="{5D052050-F36D-480D-8FBC-2728366587E7}"/>
                </a:ext>
              </a:extLst>
            </p:cNvPr>
            <p:cNvSpPr/>
            <p:nvPr/>
          </p:nvSpPr>
          <p:spPr>
            <a:xfrm>
              <a:off x="4298257" y="3229440"/>
              <a:ext cx="1697017" cy="1576699"/>
            </a:xfrm>
            <a:custGeom>
              <a:avLst/>
              <a:gdLst>
                <a:gd name="connsiteX0" fmla="*/ 1659497 w 1696996"/>
                <a:gd name="connsiteY0" fmla="*/ 0 h 1576699"/>
                <a:gd name="connsiteX1" fmla="*/ 1666017 w 1696996"/>
                <a:gd name="connsiteY1" fmla="*/ 11949 h 1576699"/>
                <a:gd name="connsiteX2" fmla="*/ 1672400 w 1696996"/>
                <a:gd name="connsiteY2" fmla="*/ 24026 h 1576699"/>
                <a:gd name="connsiteX3" fmla="*/ 1678507 w 1696996"/>
                <a:gd name="connsiteY3" fmla="*/ 36360 h 1576699"/>
                <a:gd name="connsiteX4" fmla="*/ 1684201 w 1696996"/>
                <a:gd name="connsiteY4" fmla="*/ 49079 h 1576699"/>
                <a:gd name="connsiteX5" fmla="*/ 1690452 w 1696996"/>
                <a:gd name="connsiteY5" fmla="*/ 65677 h 1576699"/>
                <a:gd name="connsiteX6" fmla="*/ 1694997 w 1696996"/>
                <a:gd name="connsiteY6" fmla="*/ 82756 h 1576699"/>
                <a:gd name="connsiteX7" fmla="*/ 1696996 w 1696996"/>
                <a:gd name="connsiteY7" fmla="*/ 99988 h 1576699"/>
                <a:gd name="connsiteX8" fmla="*/ 1695609 w 1696996"/>
                <a:gd name="connsiteY8" fmla="*/ 117047 h 1576699"/>
                <a:gd name="connsiteX9" fmla="*/ 1689409 w 1696996"/>
                <a:gd name="connsiteY9" fmla="*/ 135356 h 1576699"/>
                <a:gd name="connsiteX10" fmla="*/ 1678910 w 1696996"/>
                <a:gd name="connsiteY10" fmla="*/ 152163 h 1576699"/>
                <a:gd name="connsiteX11" fmla="*/ 1665045 w 1696996"/>
                <a:gd name="connsiteY11" fmla="*/ 166591 h 1576699"/>
                <a:gd name="connsiteX12" fmla="*/ 1648747 w 1696996"/>
                <a:gd name="connsiteY12" fmla="*/ 177757 h 1576699"/>
                <a:gd name="connsiteX13" fmla="*/ 1626346 w 1696996"/>
                <a:gd name="connsiteY13" fmla="*/ 186510 h 1576699"/>
                <a:gd name="connsiteX14" fmla="*/ 1602724 w 1696996"/>
                <a:gd name="connsiteY14" fmla="*/ 191569 h 1576699"/>
                <a:gd name="connsiteX15" fmla="*/ 1578987 w 1696996"/>
                <a:gd name="connsiteY15" fmla="*/ 195662 h 1576699"/>
                <a:gd name="connsiteX16" fmla="*/ 1556240 w 1696996"/>
                <a:gd name="connsiteY16" fmla="*/ 201519 h 1576699"/>
                <a:gd name="connsiteX17" fmla="*/ 1503738 w 1696996"/>
                <a:gd name="connsiteY17" fmla="*/ 238092 h 1576699"/>
                <a:gd name="connsiteX18" fmla="*/ 1467866 w 1696996"/>
                <a:gd name="connsiteY18" fmla="*/ 297986 h 1576699"/>
                <a:gd name="connsiteX19" fmla="*/ 1449176 w 1696996"/>
                <a:gd name="connsiteY19" fmla="*/ 370040 h 1576699"/>
                <a:gd name="connsiteX20" fmla="*/ 1448219 w 1696996"/>
                <a:gd name="connsiteY20" fmla="*/ 443089 h 1576699"/>
                <a:gd name="connsiteX21" fmla="*/ 1456088 w 1696996"/>
                <a:gd name="connsiteY21" fmla="*/ 483684 h 1576699"/>
                <a:gd name="connsiteX22" fmla="*/ 1468401 w 1696996"/>
                <a:gd name="connsiteY22" fmla="*/ 521790 h 1576699"/>
                <a:gd name="connsiteX23" fmla="*/ 1482906 w 1696996"/>
                <a:gd name="connsiteY23" fmla="*/ 558644 h 1576699"/>
                <a:gd name="connsiteX24" fmla="*/ 1497351 w 1696996"/>
                <a:gd name="connsiteY24" fmla="*/ 595477 h 1576699"/>
                <a:gd name="connsiteX25" fmla="*/ 1508118 w 1696996"/>
                <a:gd name="connsiteY25" fmla="*/ 627479 h 1576699"/>
                <a:gd name="connsiteX26" fmla="*/ 1517254 w 1696996"/>
                <a:gd name="connsiteY26" fmla="*/ 660198 h 1576699"/>
                <a:gd name="connsiteX27" fmla="*/ 1524788 w 1696996"/>
                <a:gd name="connsiteY27" fmla="*/ 693474 h 1576699"/>
                <a:gd name="connsiteX28" fmla="*/ 1530752 w 1696996"/>
                <a:gd name="connsiteY28" fmla="*/ 727149 h 1576699"/>
                <a:gd name="connsiteX29" fmla="*/ 1538324 w 1696996"/>
                <a:gd name="connsiteY29" fmla="*/ 801902 h 1576699"/>
                <a:gd name="connsiteX30" fmla="*/ 1537753 w 1696996"/>
                <a:gd name="connsiteY30" fmla="*/ 876987 h 1576699"/>
                <a:gd name="connsiteX31" fmla="*/ 1528322 w 1696996"/>
                <a:gd name="connsiteY31" fmla="*/ 951574 h 1576699"/>
                <a:gd name="connsiteX32" fmla="*/ 1509313 w 1696996"/>
                <a:gd name="connsiteY32" fmla="*/ 1024832 h 1576699"/>
                <a:gd name="connsiteX33" fmla="*/ 1476869 w 1696996"/>
                <a:gd name="connsiteY33" fmla="*/ 1102489 h 1576699"/>
                <a:gd name="connsiteX34" fmla="*/ 1433098 w 1696996"/>
                <a:gd name="connsiteY34" fmla="*/ 1174529 h 1576699"/>
                <a:gd name="connsiteX35" fmla="*/ 1379102 w 1696996"/>
                <a:gd name="connsiteY35" fmla="*/ 1237943 h 1576699"/>
                <a:gd name="connsiteX36" fmla="*/ 1315984 w 1696996"/>
                <a:gd name="connsiteY36" fmla="*/ 1289722 h 1576699"/>
                <a:gd name="connsiteX37" fmla="*/ 1239394 w 1696996"/>
                <a:gd name="connsiteY37" fmla="*/ 1330313 h 1576699"/>
                <a:gd name="connsiteX38" fmla="*/ 1156036 w 1696996"/>
                <a:gd name="connsiteY38" fmla="*/ 1358282 h 1576699"/>
                <a:gd name="connsiteX39" fmla="*/ 1068412 w 1696996"/>
                <a:gd name="connsiteY39" fmla="*/ 1377935 h 1576699"/>
                <a:gd name="connsiteX40" fmla="*/ 979026 w 1696996"/>
                <a:gd name="connsiteY40" fmla="*/ 1393580 h 1576699"/>
                <a:gd name="connsiteX41" fmla="*/ 729106 w 1696996"/>
                <a:gd name="connsiteY41" fmla="*/ 1437266 h 1576699"/>
                <a:gd name="connsiteX42" fmla="*/ 483612 w 1696996"/>
                <a:gd name="connsiteY42" fmla="*/ 1482746 h 1576699"/>
                <a:gd name="connsiteX43" fmla="*/ 241068 w 1696996"/>
                <a:gd name="connsiteY43" fmla="*/ 1529424 h 1576699"/>
                <a:gd name="connsiteX44" fmla="*/ 0 w 1696996"/>
                <a:gd name="connsiteY44" fmla="*/ 1576699 h 1576699"/>
                <a:gd name="connsiteX0" fmla="*/ 1659497 w 1696996"/>
                <a:gd name="connsiteY0" fmla="*/ 0 h 1576699"/>
                <a:gd name="connsiteX1" fmla="*/ 1666017 w 1696996"/>
                <a:gd name="connsiteY1" fmla="*/ 11949 h 1576699"/>
                <a:gd name="connsiteX2" fmla="*/ 1672400 w 1696996"/>
                <a:gd name="connsiteY2" fmla="*/ 24026 h 1576699"/>
                <a:gd name="connsiteX3" fmla="*/ 1678507 w 1696996"/>
                <a:gd name="connsiteY3" fmla="*/ 36360 h 1576699"/>
                <a:gd name="connsiteX4" fmla="*/ 1684201 w 1696996"/>
                <a:gd name="connsiteY4" fmla="*/ 49079 h 1576699"/>
                <a:gd name="connsiteX5" fmla="*/ 1690452 w 1696996"/>
                <a:gd name="connsiteY5" fmla="*/ 65677 h 1576699"/>
                <a:gd name="connsiteX6" fmla="*/ 1694997 w 1696996"/>
                <a:gd name="connsiteY6" fmla="*/ 82756 h 1576699"/>
                <a:gd name="connsiteX7" fmla="*/ 1696996 w 1696996"/>
                <a:gd name="connsiteY7" fmla="*/ 99988 h 1576699"/>
                <a:gd name="connsiteX8" fmla="*/ 1695609 w 1696996"/>
                <a:gd name="connsiteY8" fmla="*/ 117047 h 1576699"/>
                <a:gd name="connsiteX9" fmla="*/ 1689409 w 1696996"/>
                <a:gd name="connsiteY9" fmla="*/ 135356 h 1576699"/>
                <a:gd name="connsiteX10" fmla="*/ 1678910 w 1696996"/>
                <a:gd name="connsiteY10" fmla="*/ 152163 h 1576699"/>
                <a:gd name="connsiteX11" fmla="*/ 1665045 w 1696996"/>
                <a:gd name="connsiteY11" fmla="*/ 166591 h 1576699"/>
                <a:gd name="connsiteX12" fmla="*/ 1648747 w 1696996"/>
                <a:gd name="connsiteY12" fmla="*/ 177757 h 1576699"/>
                <a:gd name="connsiteX13" fmla="*/ 1626346 w 1696996"/>
                <a:gd name="connsiteY13" fmla="*/ 186510 h 1576699"/>
                <a:gd name="connsiteX14" fmla="*/ 1602724 w 1696996"/>
                <a:gd name="connsiteY14" fmla="*/ 191569 h 1576699"/>
                <a:gd name="connsiteX15" fmla="*/ 1578987 w 1696996"/>
                <a:gd name="connsiteY15" fmla="*/ 195662 h 1576699"/>
                <a:gd name="connsiteX16" fmla="*/ 1556240 w 1696996"/>
                <a:gd name="connsiteY16" fmla="*/ 201519 h 1576699"/>
                <a:gd name="connsiteX17" fmla="*/ 1503738 w 1696996"/>
                <a:gd name="connsiteY17" fmla="*/ 238092 h 1576699"/>
                <a:gd name="connsiteX18" fmla="*/ 1467866 w 1696996"/>
                <a:gd name="connsiteY18" fmla="*/ 297986 h 1576699"/>
                <a:gd name="connsiteX19" fmla="*/ 1449176 w 1696996"/>
                <a:gd name="connsiteY19" fmla="*/ 370040 h 1576699"/>
                <a:gd name="connsiteX20" fmla="*/ 1448219 w 1696996"/>
                <a:gd name="connsiteY20" fmla="*/ 443089 h 1576699"/>
                <a:gd name="connsiteX21" fmla="*/ 1456088 w 1696996"/>
                <a:gd name="connsiteY21" fmla="*/ 483684 h 1576699"/>
                <a:gd name="connsiteX22" fmla="*/ 1468401 w 1696996"/>
                <a:gd name="connsiteY22" fmla="*/ 521790 h 1576699"/>
                <a:gd name="connsiteX23" fmla="*/ 1482906 w 1696996"/>
                <a:gd name="connsiteY23" fmla="*/ 558644 h 1576699"/>
                <a:gd name="connsiteX24" fmla="*/ 1497351 w 1696996"/>
                <a:gd name="connsiteY24" fmla="*/ 595477 h 1576699"/>
                <a:gd name="connsiteX25" fmla="*/ 1508118 w 1696996"/>
                <a:gd name="connsiteY25" fmla="*/ 627479 h 1576699"/>
                <a:gd name="connsiteX26" fmla="*/ 1517254 w 1696996"/>
                <a:gd name="connsiteY26" fmla="*/ 660198 h 1576699"/>
                <a:gd name="connsiteX27" fmla="*/ 1524788 w 1696996"/>
                <a:gd name="connsiteY27" fmla="*/ 693474 h 1576699"/>
                <a:gd name="connsiteX28" fmla="*/ 1530752 w 1696996"/>
                <a:gd name="connsiteY28" fmla="*/ 727149 h 1576699"/>
                <a:gd name="connsiteX29" fmla="*/ 1538324 w 1696996"/>
                <a:gd name="connsiteY29" fmla="*/ 801902 h 1576699"/>
                <a:gd name="connsiteX30" fmla="*/ 1537753 w 1696996"/>
                <a:gd name="connsiteY30" fmla="*/ 876987 h 1576699"/>
                <a:gd name="connsiteX31" fmla="*/ 1528322 w 1696996"/>
                <a:gd name="connsiteY31" fmla="*/ 951574 h 1576699"/>
                <a:gd name="connsiteX32" fmla="*/ 1509313 w 1696996"/>
                <a:gd name="connsiteY32" fmla="*/ 1024832 h 1576699"/>
                <a:gd name="connsiteX33" fmla="*/ 1476869 w 1696996"/>
                <a:gd name="connsiteY33" fmla="*/ 1102489 h 1576699"/>
                <a:gd name="connsiteX34" fmla="*/ 1433098 w 1696996"/>
                <a:gd name="connsiteY34" fmla="*/ 1174529 h 1576699"/>
                <a:gd name="connsiteX35" fmla="*/ 1379102 w 1696996"/>
                <a:gd name="connsiteY35" fmla="*/ 1237943 h 1576699"/>
                <a:gd name="connsiteX36" fmla="*/ 1315984 w 1696996"/>
                <a:gd name="connsiteY36" fmla="*/ 1289722 h 1576699"/>
                <a:gd name="connsiteX37" fmla="*/ 1239394 w 1696996"/>
                <a:gd name="connsiteY37" fmla="*/ 1330313 h 1576699"/>
                <a:gd name="connsiteX38" fmla="*/ 1156036 w 1696996"/>
                <a:gd name="connsiteY38" fmla="*/ 1358282 h 1576699"/>
                <a:gd name="connsiteX39" fmla="*/ 1068412 w 1696996"/>
                <a:gd name="connsiteY39" fmla="*/ 1377935 h 1576699"/>
                <a:gd name="connsiteX40" fmla="*/ 979026 w 1696996"/>
                <a:gd name="connsiteY40" fmla="*/ 1393580 h 1576699"/>
                <a:gd name="connsiteX41" fmla="*/ 729106 w 1696996"/>
                <a:gd name="connsiteY41" fmla="*/ 1437266 h 1576699"/>
                <a:gd name="connsiteX42" fmla="*/ 483612 w 1696996"/>
                <a:gd name="connsiteY42" fmla="*/ 1482746 h 1576699"/>
                <a:gd name="connsiteX43" fmla="*/ 241068 w 1696996"/>
                <a:gd name="connsiteY43" fmla="*/ 1529424 h 1576699"/>
                <a:gd name="connsiteX44" fmla="*/ 0 w 1696996"/>
                <a:gd name="connsiteY44" fmla="*/ 1576699 h 1576699"/>
                <a:gd name="connsiteX0" fmla="*/ 1659497 w 1696996"/>
                <a:gd name="connsiteY0" fmla="*/ 0 h 1576699"/>
                <a:gd name="connsiteX1" fmla="*/ 1666017 w 1696996"/>
                <a:gd name="connsiteY1" fmla="*/ 11949 h 1576699"/>
                <a:gd name="connsiteX2" fmla="*/ 1672400 w 1696996"/>
                <a:gd name="connsiteY2" fmla="*/ 24026 h 1576699"/>
                <a:gd name="connsiteX3" fmla="*/ 1678507 w 1696996"/>
                <a:gd name="connsiteY3" fmla="*/ 36360 h 1576699"/>
                <a:gd name="connsiteX4" fmla="*/ 1684201 w 1696996"/>
                <a:gd name="connsiteY4" fmla="*/ 49079 h 1576699"/>
                <a:gd name="connsiteX5" fmla="*/ 1690452 w 1696996"/>
                <a:gd name="connsiteY5" fmla="*/ 65677 h 1576699"/>
                <a:gd name="connsiteX6" fmla="*/ 1694997 w 1696996"/>
                <a:gd name="connsiteY6" fmla="*/ 82756 h 1576699"/>
                <a:gd name="connsiteX7" fmla="*/ 1696996 w 1696996"/>
                <a:gd name="connsiteY7" fmla="*/ 99988 h 1576699"/>
                <a:gd name="connsiteX8" fmla="*/ 1695609 w 1696996"/>
                <a:gd name="connsiteY8" fmla="*/ 117047 h 1576699"/>
                <a:gd name="connsiteX9" fmla="*/ 1689409 w 1696996"/>
                <a:gd name="connsiteY9" fmla="*/ 135356 h 1576699"/>
                <a:gd name="connsiteX10" fmla="*/ 1678910 w 1696996"/>
                <a:gd name="connsiteY10" fmla="*/ 152163 h 1576699"/>
                <a:gd name="connsiteX11" fmla="*/ 1665045 w 1696996"/>
                <a:gd name="connsiteY11" fmla="*/ 166591 h 1576699"/>
                <a:gd name="connsiteX12" fmla="*/ 1648747 w 1696996"/>
                <a:gd name="connsiteY12" fmla="*/ 177757 h 1576699"/>
                <a:gd name="connsiteX13" fmla="*/ 1626346 w 1696996"/>
                <a:gd name="connsiteY13" fmla="*/ 186510 h 1576699"/>
                <a:gd name="connsiteX14" fmla="*/ 1602724 w 1696996"/>
                <a:gd name="connsiteY14" fmla="*/ 191569 h 1576699"/>
                <a:gd name="connsiteX15" fmla="*/ 1578987 w 1696996"/>
                <a:gd name="connsiteY15" fmla="*/ 195662 h 1576699"/>
                <a:gd name="connsiteX16" fmla="*/ 1556240 w 1696996"/>
                <a:gd name="connsiteY16" fmla="*/ 201519 h 1576699"/>
                <a:gd name="connsiteX17" fmla="*/ 1503738 w 1696996"/>
                <a:gd name="connsiteY17" fmla="*/ 238092 h 1576699"/>
                <a:gd name="connsiteX18" fmla="*/ 1467866 w 1696996"/>
                <a:gd name="connsiteY18" fmla="*/ 297986 h 1576699"/>
                <a:gd name="connsiteX19" fmla="*/ 1449176 w 1696996"/>
                <a:gd name="connsiteY19" fmla="*/ 370040 h 1576699"/>
                <a:gd name="connsiteX20" fmla="*/ 1448219 w 1696996"/>
                <a:gd name="connsiteY20" fmla="*/ 443089 h 1576699"/>
                <a:gd name="connsiteX21" fmla="*/ 1456088 w 1696996"/>
                <a:gd name="connsiteY21" fmla="*/ 483684 h 1576699"/>
                <a:gd name="connsiteX22" fmla="*/ 1468401 w 1696996"/>
                <a:gd name="connsiteY22" fmla="*/ 521790 h 1576699"/>
                <a:gd name="connsiteX23" fmla="*/ 1482906 w 1696996"/>
                <a:gd name="connsiteY23" fmla="*/ 558644 h 1576699"/>
                <a:gd name="connsiteX24" fmla="*/ 1497351 w 1696996"/>
                <a:gd name="connsiteY24" fmla="*/ 595477 h 1576699"/>
                <a:gd name="connsiteX25" fmla="*/ 1508118 w 1696996"/>
                <a:gd name="connsiteY25" fmla="*/ 627479 h 1576699"/>
                <a:gd name="connsiteX26" fmla="*/ 1517254 w 1696996"/>
                <a:gd name="connsiteY26" fmla="*/ 660198 h 1576699"/>
                <a:gd name="connsiteX27" fmla="*/ 1524788 w 1696996"/>
                <a:gd name="connsiteY27" fmla="*/ 693474 h 1576699"/>
                <a:gd name="connsiteX28" fmla="*/ 1530752 w 1696996"/>
                <a:gd name="connsiteY28" fmla="*/ 727149 h 1576699"/>
                <a:gd name="connsiteX29" fmla="*/ 1538324 w 1696996"/>
                <a:gd name="connsiteY29" fmla="*/ 801902 h 1576699"/>
                <a:gd name="connsiteX30" fmla="*/ 1537753 w 1696996"/>
                <a:gd name="connsiteY30" fmla="*/ 876987 h 1576699"/>
                <a:gd name="connsiteX31" fmla="*/ 1528322 w 1696996"/>
                <a:gd name="connsiteY31" fmla="*/ 951574 h 1576699"/>
                <a:gd name="connsiteX32" fmla="*/ 1509313 w 1696996"/>
                <a:gd name="connsiteY32" fmla="*/ 1024832 h 1576699"/>
                <a:gd name="connsiteX33" fmla="*/ 1476869 w 1696996"/>
                <a:gd name="connsiteY33" fmla="*/ 1102489 h 1576699"/>
                <a:gd name="connsiteX34" fmla="*/ 1433098 w 1696996"/>
                <a:gd name="connsiteY34" fmla="*/ 1174529 h 1576699"/>
                <a:gd name="connsiteX35" fmla="*/ 1379102 w 1696996"/>
                <a:gd name="connsiteY35" fmla="*/ 1237943 h 1576699"/>
                <a:gd name="connsiteX36" fmla="*/ 1315984 w 1696996"/>
                <a:gd name="connsiteY36" fmla="*/ 1289722 h 1576699"/>
                <a:gd name="connsiteX37" fmla="*/ 1239394 w 1696996"/>
                <a:gd name="connsiteY37" fmla="*/ 1330313 h 1576699"/>
                <a:gd name="connsiteX38" fmla="*/ 1156036 w 1696996"/>
                <a:gd name="connsiteY38" fmla="*/ 1358282 h 1576699"/>
                <a:gd name="connsiteX39" fmla="*/ 1068412 w 1696996"/>
                <a:gd name="connsiteY39" fmla="*/ 1377935 h 1576699"/>
                <a:gd name="connsiteX40" fmla="*/ 979026 w 1696996"/>
                <a:gd name="connsiteY40" fmla="*/ 1393580 h 1576699"/>
                <a:gd name="connsiteX41" fmla="*/ 729106 w 1696996"/>
                <a:gd name="connsiteY41" fmla="*/ 1437266 h 1576699"/>
                <a:gd name="connsiteX42" fmla="*/ 483612 w 1696996"/>
                <a:gd name="connsiteY42" fmla="*/ 1482746 h 1576699"/>
                <a:gd name="connsiteX43" fmla="*/ 241068 w 1696996"/>
                <a:gd name="connsiteY43" fmla="*/ 1529424 h 1576699"/>
                <a:gd name="connsiteX44" fmla="*/ 0 w 1696996"/>
                <a:gd name="connsiteY44" fmla="*/ 1576699 h 1576699"/>
                <a:gd name="connsiteX0" fmla="*/ 1659497 w 1696996"/>
                <a:gd name="connsiteY0" fmla="*/ 0 h 1576699"/>
                <a:gd name="connsiteX1" fmla="*/ 1666017 w 1696996"/>
                <a:gd name="connsiteY1" fmla="*/ 11949 h 1576699"/>
                <a:gd name="connsiteX2" fmla="*/ 1672400 w 1696996"/>
                <a:gd name="connsiteY2" fmla="*/ 24026 h 1576699"/>
                <a:gd name="connsiteX3" fmla="*/ 1678507 w 1696996"/>
                <a:gd name="connsiteY3" fmla="*/ 36360 h 1576699"/>
                <a:gd name="connsiteX4" fmla="*/ 1684201 w 1696996"/>
                <a:gd name="connsiteY4" fmla="*/ 49079 h 1576699"/>
                <a:gd name="connsiteX5" fmla="*/ 1690452 w 1696996"/>
                <a:gd name="connsiteY5" fmla="*/ 65677 h 1576699"/>
                <a:gd name="connsiteX6" fmla="*/ 1694997 w 1696996"/>
                <a:gd name="connsiteY6" fmla="*/ 82756 h 1576699"/>
                <a:gd name="connsiteX7" fmla="*/ 1696996 w 1696996"/>
                <a:gd name="connsiteY7" fmla="*/ 99988 h 1576699"/>
                <a:gd name="connsiteX8" fmla="*/ 1695609 w 1696996"/>
                <a:gd name="connsiteY8" fmla="*/ 117047 h 1576699"/>
                <a:gd name="connsiteX9" fmla="*/ 1689409 w 1696996"/>
                <a:gd name="connsiteY9" fmla="*/ 135356 h 1576699"/>
                <a:gd name="connsiteX10" fmla="*/ 1678910 w 1696996"/>
                <a:gd name="connsiteY10" fmla="*/ 152163 h 1576699"/>
                <a:gd name="connsiteX11" fmla="*/ 1665045 w 1696996"/>
                <a:gd name="connsiteY11" fmla="*/ 166591 h 1576699"/>
                <a:gd name="connsiteX12" fmla="*/ 1648747 w 1696996"/>
                <a:gd name="connsiteY12" fmla="*/ 177757 h 1576699"/>
                <a:gd name="connsiteX13" fmla="*/ 1626346 w 1696996"/>
                <a:gd name="connsiteY13" fmla="*/ 186510 h 1576699"/>
                <a:gd name="connsiteX14" fmla="*/ 1602724 w 1696996"/>
                <a:gd name="connsiteY14" fmla="*/ 191569 h 1576699"/>
                <a:gd name="connsiteX15" fmla="*/ 1578987 w 1696996"/>
                <a:gd name="connsiteY15" fmla="*/ 195662 h 1576699"/>
                <a:gd name="connsiteX16" fmla="*/ 1556240 w 1696996"/>
                <a:gd name="connsiteY16" fmla="*/ 201519 h 1576699"/>
                <a:gd name="connsiteX17" fmla="*/ 1503738 w 1696996"/>
                <a:gd name="connsiteY17" fmla="*/ 238092 h 1576699"/>
                <a:gd name="connsiteX18" fmla="*/ 1467866 w 1696996"/>
                <a:gd name="connsiteY18" fmla="*/ 297986 h 1576699"/>
                <a:gd name="connsiteX19" fmla="*/ 1449176 w 1696996"/>
                <a:gd name="connsiteY19" fmla="*/ 370040 h 1576699"/>
                <a:gd name="connsiteX20" fmla="*/ 1448219 w 1696996"/>
                <a:gd name="connsiteY20" fmla="*/ 443089 h 1576699"/>
                <a:gd name="connsiteX21" fmla="*/ 1456088 w 1696996"/>
                <a:gd name="connsiteY21" fmla="*/ 483684 h 1576699"/>
                <a:gd name="connsiteX22" fmla="*/ 1468401 w 1696996"/>
                <a:gd name="connsiteY22" fmla="*/ 521790 h 1576699"/>
                <a:gd name="connsiteX23" fmla="*/ 1482906 w 1696996"/>
                <a:gd name="connsiteY23" fmla="*/ 558644 h 1576699"/>
                <a:gd name="connsiteX24" fmla="*/ 1497351 w 1696996"/>
                <a:gd name="connsiteY24" fmla="*/ 595477 h 1576699"/>
                <a:gd name="connsiteX25" fmla="*/ 1508118 w 1696996"/>
                <a:gd name="connsiteY25" fmla="*/ 627479 h 1576699"/>
                <a:gd name="connsiteX26" fmla="*/ 1517254 w 1696996"/>
                <a:gd name="connsiteY26" fmla="*/ 660198 h 1576699"/>
                <a:gd name="connsiteX27" fmla="*/ 1524788 w 1696996"/>
                <a:gd name="connsiteY27" fmla="*/ 693474 h 1576699"/>
                <a:gd name="connsiteX28" fmla="*/ 1530752 w 1696996"/>
                <a:gd name="connsiteY28" fmla="*/ 727149 h 1576699"/>
                <a:gd name="connsiteX29" fmla="*/ 1538324 w 1696996"/>
                <a:gd name="connsiteY29" fmla="*/ 801902 h 1576699"/>
                <a:gd name="connsiteX30" fmla="*/ 1537753 w 1696996"/>
                <a:gd name="connsiteY30" fmla="*/ 876987 h 1576699"/>
                <a:gd name="connsiteX31" fmla="*/ 1528322 w 1696996"/>
                <a:gd name="connsiteY31" fmla="*/ 951574 h 1576699"/>
                <a:gd name="connsiteX32" fmla="*/ 1509313 w 1696996"/>
                <a:gd name="connsiteY32" fmla="*/ 1024832 h 1576699"/>
                <a:gd name="connsiteX33" fmla="*/ 1476869 w 1696996"/>
                <a:gd name="connsiteY33" fmla="*/ 1102489 h 1576699"/>
                <a:gd name="connsiteX34" fmla="*/ 1433098 w 1696996"/>
                <a:gd name="connsiteY34" fmla="*/ 1174529 h 1576699"/>
                <a:gd name="connsiteX35" fmla="*/ 1379102 w 1696996"/>
                <a:gd name="connsiteY35" fmla="*/ 1237943 h 1576699"/>
                <a:gd name="connsiteX36" fmla="*/ 1315984 w 1696996"/>
                <a:gd name="connsiteY36" fmla="*/ 1289722 h 1576699"/>
                <a:gd name="connsiteX37" fmla="*/ 1239394 w 1696996"/>
                <a:gd name="connsiteY37" fmla="*/ 1330313 h 1576699"/>
                <a:gd name="connsiteX38" fmla="*/ 1156036 w 1696996"/>
                <a:gd name="connsiteY38" fmla="*/ 1358282 h 1576699"/>
                <a:gd name="connsiteX39" fmla="*/ 1068412 w 1696996"/>
                <a:gd name="connsiteY39" fmla="*/ 1377935 h 1576699"/>
                <a:gd name="connsiteX40" fmla="*/ 979026 w 1696996"/>
                <a:gd name="connsiteY40" fmla="*/ 1393580 h 1576699"/>
                <a:gd name="connsiteX41" fmla="*/ 729106 w 1696996"/>
                <a:gd name="connsiteY41" fmla="*/ 1437266 h 1576699"/>
                <a:gd name="connsiteX42" fmla="*/ 483612 w 1696996"/>
                <a:gd name="connsiteY42" fmla="*/ 1482746 h 1576699"/>
                <a:gd name="connsiteX43" fmla="*/ 241068 w 1696996"/>
                <a:gd name="connsiteY43" fmla="*/ 1529424 h 1576699"/>
                <a:gd name="connsiteX44" fmla="*/ 0 w 1696996"/>
                <a:gd name="connsiteY44" fmla="*/ 1576699 h 1576699"/>
                <a:gd name="connsiteX0" fmla="*/ 1659497 w 1696996"/>
                <a:gd name="connsiteY0" fmla="*/ 0 h 1576699"/>
                <a:gd name="connsiteX1" fmla="*/ 1666017 w 1696996"/>
                <a:gd name="connsiteY1" fmla="*/ 11949 h 1576699"/>
                <a:gd name="connsiteX2" fmla="*/ 1672400 w 1696996"/>
                <a:gd name="connsiteY2" fmla="*/ 24026 h 1576699"/>
                <a:gd name="connsiteX3" fmla="*/ 1678507 w 1696996"/>
                <a:gd name="connsiteY3" fmla="*/ 36360 h 1576699"/>
                <a:gd name="connsiteX4" fmla="*/ 1684201 w 1696996"/>
                <a:gd name="connsiteY4" fmla="*/ 49079 h 1576699"/>
                <a:gd name="connsiteX5" fmla="*/ 1690452 w 1696996"/>
                <a:gd name="connsiteY5" fmla="*/ 65677 h 1576699"/>
                <a:gd name="connsiteX6" fmla="*/ 1694997 w 1696996"/>
                <a:gd name="connsiteY6" fmla="*/ 82756 h 1576699"/>
                <a:gd name="connsiteX7" fmla="*/ 1696996 w 1696996"/>
                <a:gd name="connsiteY7" fmla="*/ 99988 h 1576699"/>
                <a:gd name="connsiteX8" fmla="*/ 1695609 w 1696996"/>
                <a:gd name="connsiteY8" fmla="*/ 117047 h 1576699"/>
                <a:gd name="connsiteX9" fmla="*/ 1689409 w 1696996"/>
                <a:gd name="connsiteY9" fmla="*/ 135356 h 1576699"/>
                <a:gd name="connsiteX10" fmla="*/ 1678910 w 1696996"/>
                <a:gd name="connsiteY10" fmla="*/ 152163 h 1576699"/>
                <a:gd name="connsiteX11" fmla="*/ 1665045 w 1696996"/>
                <a:gd name="connsiteY11" fmla="*/ 166591 h 1576699"/>
                <a:gd name="connsiteX12" fmla="*/ 1648747 w 1696996"/>
                <a:gd name="connsiteY12" fmla="*/ 177757 h 1576699"/>
                <a:gd name="connsiteX13" fmla="*/ 1626346 w 1696996"/>
                <a:gd name="connsiteY13" fmla="*/ 186510 h 1576699"/>
                <a:gd name="connsiteX14" fmla="*/ 1602724 w 1696996"/>
                <a:gd name="connsiteY14" fmla="*/ 191569 h 1576699"/>
                <a:gd name="connsiteX15" fmla="*/ 1578987 w 1696996"/>
                <a:gd name="connsiteY15" fmla="*/ 195662 h 1576699"/>
                <a:gd name="connsiteX16" fmla="*/ 1556240 w 1696996"/>
                <a:gd name="connsiteY16" fmla="*/ 201519 h 1576699"/>
                <a:gd name="connsiteX17" fmla="*/ 1503738 w 1696996"/>
                <a:gd name="connsiteY17" fmla="*/ 238092 h 1576699"/>
                <a:gd name="connsiteX18" fmla="*/ 1467866 w 1696996"/>
                <a:gd name="connsiteY18" fmla="*/ 297986 h 1576699"/>
                <a:gd name="connsiteX19" fmla="*/ 1449176 w 1696996"/>
                <a:gd name="connsiteY19" fmla="*/ 370040 h 1576699"/>
                <a:gd name="connsiteX20" fmla="*/ 1448219 w 1696996"/>
                <a:gd name="connsiteY20" fmla="*/ 443089 h 1576699"/>
                <a:gd name="connsiteX21" fmla="*/ 1456088 w 1696996"/>
                <a:gd name="connsiteY21" fmla="*/ 483684 h 1576699"/>
                <a:gd name="connsiteX22" fmla="*/ 1468401 w 1696996"/>
                <a:gd name="connsiteY22" fmla="*/ 521790 h 1576699"/>
                <a:gd name="connsiteX23" fmla="*/ 1482906 w 1696996"/>
                <a:gd name="connsiteY23" fmla="*/ 558644 h 1576699"/>
                <a:gd name="connsiteX24" fmla="*/ 1497351 w 1696996"/>
                <a:gd name="connsiteY24" fmla="*/ 595477 h 1576699"/>
                <a:gd name="connsiteX25" fmla="*/ 1508118 w 1696996"/>
                <a:gd name="connsiteY25" fmla="*/ 627479 h 1576699"/>
                <a:gd name="connsiteX26" fmla="*/ 1517254 w 1696996"/>
                <a:gd name="connsiteY26" fmla="*/ 660198 h 1576699"/>
                <a:gd name="connsiteX27" fmla="*/ 1524788 w 1696996"/>
                <a:gd name="connsiteY27" fmla="*/ 693474 h 1576699"/>
                <a:gd name="connsiteX28" fmla="*/ 1530752 w 1696996"/>
                <a:gd name="connsiteY28" fmla="*/ 727149 h 1576699"/>
                <a:gd name="connsiteX29" fmla="*/ 1538324 w 1696996"/>
                <a:gd name="connsiteY29" fmla="*/ 801902 h 1576699"/>
                <a:gd name="connsiteX30" fmla="*/ 1537753 w 1696996"/>
                <a:gd name="connsiteY30" fmla="*/ 876987 h 1576699"/>
                <a:gd name="connsiteX31" fmla="*/ 1528322 w 1696996"/>
                <a:gd name="connsiteY31" fmla="*/ 951574 h 1576699"/>
                <a:gd name="connsiteX32" fmla="*/ 1509313 w 1696996"/>
                <a:gd name="connsiteY32" fmla="*/ 1024832 h 1576699"/>
                <a:gd name="connsiteX33" fmla="*/ 1476869 w 1696996"/>
                <a:gd name="connsiteY33" fmla="*/ 1102489 h 1576699"/>
                <a:gd name="connsiteX34" fmla="*/ 1433098 w 1696996"/>
                <a:gd name="connsiteY34" fmla="*/ 1174529 h 1576699"/>
                <a:gd name="connsiteX35" fmla="*/ 1379102 w 1696996"/>
                <a:gd name="connsiteY35" fmla="*/ 1237943 h 1576699"/>
                <a:gd name="connsiteX36" fmla="*/ 1315984 w 1696996"/>
                <a:gd name="connsiteY36" fmla="*/ 1289722 h 1576699"/>
                <a:gd name="connsiteX37" fmla="*/ 1239394 w 1696996"/>
                <a:gd name="connsiteY37" fmla="*/ 1330313 h 1576699"/>
                <a:gd name="connsiteX38" fmla="*/ 1156036 w 1696996"/>
                <a:gd name="connsiteY38" fmla="*/ 1358282 h 1576699"/>
                <a:gd name="connsiteX39" fmla="*/ 1068412 w 1696996"/>
                <a:gd name="connsiteY39" fmla="*/ 1377935 h 1576699"/>
                <a:gd name="connsiteX40" fmla="*/ 979026 w 1696996"/>
                <a:gd name="connsiteY40" fmla="*/ 1393580 h 1576699"/>
                <a:gd name="connsiteX41" fmla="*/ 729106 w 1696996"/>
                <a:gd name="connsiteY41" fmla="*/ 1437266 h 1576699"/>
                <a:gd name="connsiteX42" fmla="*/ 483612 w 1696996"/>
                <a:gd name="connsiteY42" fmla="*/ 1482746 h 1576699"/>
                <a:gd name="connsiteX43" fmla="*/ 241068 w 1696996"/>
                <a:gd name="connsiteY43" fmla="*/ 1529424 h 1576699"/>
                <a:gd name="connsiteX44" fmla="*/ 0 w 1696996"/>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 name="connsiteX0" fmla="*/ 1659497 w 1697017"/>
                <a:gd name="connsiteY0" fmla="*/ 0 h 1576699"/>
                <a:gd name="connsiteX1" fmla="*/ 1666017 w 1697017"/>
                <a:gd name="connsiteY1" fmla="*/ 11949 h 1576699"/>
                <a:gd name="connsiteX2" fmla="*/ 1672400 w 1697017"/>
                <a:gd name="connsiteY2" fmla="*/ 24026 h 1576699"/>
                <a:gd name="connsiteX3" fmla="*/ 1678507 w 1697017"/>
                <a:gd name="connsiteY3" fmla="*/ 36360 h 1576699"/>
                <a:gd name="connsiteX4" fmla="*/ 1684201 w 1697017"/>
                <a:gd name="connsiteY4" fmla="*/ 49079 h 1576699"/>
                <a:gd name="connsiteX5" fmla="*/ 1690452 w 1697017"/>
                <a:gd name="connsiteY5" fmla="*/ 65677 h 1576699"/>
                <a:gd name="connsiteX6" fmla="*/ 1694997 w 1697017"/>
                <a:gd name="connsiteY6" fmla="*/ 82756 h 1576699"/>
                <a:gd name="connsiteX7" fmla="*/ 1696996 w 1697017"/>
                <a:gd name="connsiteY7" fmla="*/ 99988 h 1576699"/>
                <a:gd name="connsiteX8" fmla="*/ 1695609 w 1697017"/>
                <a:gd name="connsiteY8" fmla="*/ 117047 h 1576699"/>
                <a:gd name="connsiteX9" fmla="*/ 1689409 w 1697017"/>
                <a:gd name="connsiteY9" fmla="*/ 135356 h 1576699"/>
                <a:gd name="connsiteX10" fmla="*/ 1678910 w 1697017"/>
                <a:gd name="connsiteY10" fmla="*/ 152163 h 1576699"/>
                <a:gd name="connsiteX11" fmla="*/ 1665045 w 1697017"/>
                <a:gd name="connsiteY11" fmla="*/ 166591 h 1576699"/>
                <a:gd name="connsiteX12" fmla="*/ 1648747 w 1697017"/>
                <a:gd name="connsiteY12" fmla="*/ 177757 h 1576699"/>
                <a:gd name="connsiteX13" fmla="*/ 1626346 w 1697017"/>
                <a:gd name="connsiteY13" fmla="*/ 186510 h 1576699"/>
                <a:gd name="connsiteX14" fmla="*/ 1602724 w 1697017"/>
                <a:gd name="connsiteY14" fmla="*/ 191569 h 1576699"/>
                <a:gd name="connsiteX15" fmla="*/ 1578987 w 1697017"/>
                <a:gd name="connsiteY15" fmla="*/ 195662 h 1576699"/>
                <a:gd name="connsiteX16" fmla="*/ 1556240 w 1697017"/>
                <a:gd name="connsiteY16" fmla="*/ 201519 h 1576699"/>
                <a:gd name="connsiteX17" fmla="*/ 1503738 w 1697017"/>
                <a:gd name="connsiteY17" fmla="*/ 238092 h 1576699"/>
                <a:gd name="connsiteX18" fmla="*/ 1467866 w 1697017"/>
                <a:gd name="connsiteY18" fmla="*/ 297986 h 1576699"/>
                <a:gd name="connsiteX19" fmla="*/ 1449176 w 1697017"/>
                <a:gd name="connsiteY19" fmla="*/ 370040 h 1576699"/>
                <a:gd name="connsiteX20" fmla="*/ 1448219 w 1697017"/>
                <a:gd name="connsiteY20" fmla="*/ 443089 h 1576699"/>
                <a:gd name="connsiteX21" fmla="*/ 1456088 w 1697017"/>
                <a:gd name="connsiteY21" fmla="*/ 483684 h 1576699"/>
                <a:gd name="connsiteX22" fmla="*/ 1468401 w 1697017"/>
                <a:gd name="connsiteY22" fmla="*/ 521790 h 1576699"/>
                <a:gd name="connsiteX23" fmla="*/ 1482906 w 1697017"/>
                <a:gd name="connsiteY23" fmla="*/ 558644 h 1576699"/>
                <a:gd name="connsiteX24" fmla="*/ 1497351 w 1697017"/>
                <a:gd name="connsiteY24" fmla="*/ 595477 h 1576699"/>
                <a:gd name="connsiteX25" fmla="*/ 1508118 w 1697017"/>
                <a:gd name="connsiteY25" fmla="*/ 627479 h 1576699"/>
                <a:gd name="connsiteX26" fmla="*/ 1517254 w 1697017"/>
                <a:gd name="connsiteY26" fmla="*/ 660198 h 1576699"/>
                <a:gd name="connsiteX27" fmla="*/ 1524788 w 1697017"/>
                <a:gd name="connsiteY27" fmla="*/ 693474 h 1576699"/>
                <a:gd name="connsiteX28" fmla="*/ 1530752 w 1697017"/>
                <a:gd name="connsiteY28" fmla="*/ 727149 h 1576699"/>
                <a:gd name="connsiteX29" fmla="*/ 1538324 w 1697017"/>
                <a:gd name="connsiteY29" fmla="*/ 801902 h 1576699"/>
                <a:gd name="connsiteX30" fmla="*/ 1537753 w 1697017"/>
                <a:gd name="connsiteY30" fmla="*/ 876987 h 1576699"/>
                <a:gd name="connsiteX31" fmla="*/ 1528322 w 1697017"/>
                <a:gd name="connsiteY31" fmla="*/ 951574 h 1576699"/>
                <a:gd name="connsiteX32" fmla="*/ 1509313 w 1697017"/>
                <a:gd name="connsiteY32" fmla="*/ 1024832 h 1576699"/>
                <a:gd name="connsiteX33" fmla="*/ 1476869 w 1697017"/>
                <a:gd name="connsiteY33" fmla="*/ 1102489 h 1576699"/>
                <a:gd name="connsiteX34" fmla="*/ 1433098 w 1697017"/>
                <a:gd name="connsiteY34" fmla="*/ 1174529 h 1576699"/>
                <a:gd name="connsiteX35" fmla="*/ 1379102 w 1697017"/>
                <a:gd name="connsiteY35" fmla="*/ 1237943 h 1576699"/>
                <a:gd name="connsiteX36" fmla="*/ 1315984 w 1697017"/>
                <a:gd name="connsiteY36" fmla="*/ 1289722 h 1576699"/>
                <a:gd name="connsiteX37" fmla="*/ 1239394 w 1697017"/>
                <a:gd name="connsiteY37" fmla="*/ 1330313 h 1576699"/>
                <a:gd name="connsiteX38" fmla="*/ 1156036 w 1697017"/>
                <a:gd name="connsiteY38" fmla="*/ 1358282 h 1576699"/>
                <a:gd name="connsiteX39" fmla="*/ 1068412 w 1697017"/>
                <a:gd name="connsiteY39" fmla="*/ 1377935 h 1576699"/>
                <a:gd name="connsiteX40" fmla="*/ 979026 w 1697017"/>
                <a:gd name="connsiteY40" fmla="*/ 1393580 h 1576699"/>
                <a:gd name="connsiteX41" fmla="*/ 729106 w 1697017"/>
                <a:gd name="connsiteY41" fmla="*/ 1437266 h 1576699"/>
                <a:gd name="connsiteX42" fmla="*/ 483612 w 1697017"/>
                <a:gd name="connsiteY42" fmla="*/ 1482746 h 1576699"/>
                <a:gd name="connsiteX43" fmla="*/ 241068 w 1697017"/>
                <a:gd name="connsiteY43" fmla="*/ 1529424 h 1576699"/>
                <a:gd name="connsiteX44" fmla="*/ 0 w 1697017"/>
                <a:gd name="connsiteY44" fmla="*/ 1576699 h 157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97017" h="1576699">
                  <a:moveTo>
                    <a:pt x="1659497" y="0"/>
                  </a:moveTo>
                  <a:lnTo>
                    <a:pt x="1666017" y="11949"/>
                  </a:lnTo>
                  <a:cubicBezTo>
                    <a:pt x="1668168" y="15953"/>
                    <a:pt x="1670318" y="19958"/>
                    <a:pt x="1672400" y="24026"/>
                  </a:cubicBezTo>
                  <a:cubicBezTo>
                    <a:pt x="1674482" y="28094"/>
                    <a:pt x="1676540" y="32185"/>
                    <a:pt x="1678507" y="36360"/>
                  </a:cubicBezTo>
                  <a:cubicBezTo>
                    <a:pt x="1680474" y="40536"/>
                    <a:pt x="1682210" y="44193"/>
                    <a:pt x="1684201" y="49079"/>
                  </a:cubicBezTo>
                  <a:cubicBezTo>
                    <a:pt x="1686192" y="53965"/>
                    <a:pt x="1688653" y="60064"/>
                    <a:pt x="1690452" y="65677"/>
                  </a:cubicBezTo>
                  <a:cubicBezTo>
                    <a:pt x="1692251" y="71290"/>
                    <a:pt x="1693906" y="77038"/>
                    <a:pt x="1694997" y="82756"/>
                  </a:cubicBezTo>
                  <a:cubicBezTo>
                    <a:pt x="1696088" y="88474"/>
                    <a:pt x="1696894" y="94273"/>
                    <a:pt x="1696996" y="99988"/>
                  </a:cubicBezTo>
                  <a:cubicBezTo>
                    <a:pt x="1697098" y="105703"/>
                    <a:pt x="1696873" y="111152"/>
                    <a:pt x="1695609" y="117047"/>
                  </a:cubicBezTo>
                  <a:cubicBezTo>
                    <a:pt x="1694345" y="122942"/>
                    <a:pt x="1692192" y="129503"/>
                    <a:pt x="1689409" y="135356"/>
                  </a:cubicBezTo>
                  <a:cubicBezTo>
                    <a:pt x="1686626" y="141209"/>
                    <a:pt x="1682971" y="146957"/>
                    <a:pt x="1678910" y="152163"/>
                  </a:cubicBezTo>
                  <a:cubicBezTo>
                    <a:pt x="1674849" y="157369"/>
                    <a:pt x="1670072" y="162325"/>
                    <a:pt x="1665045" y="166591"/>
                  </a:cubicBezTo>
                  <a:cubicBezTo>
                    <a:pt x="1660018" y="170857"/>
                    <a:pt x="1655197" y="174437"/>
                    <a:pt x="1648747" y="177757"/>
                  </a:cubicBezTo>
                  <a:cubicBezTo>
                    <a:pt x="1642297" y="181077"/>
                    <a:pt x="1634016" y="184208"/>
                    <a:pt x="1626346" y="186510"/>
                  </a:cubicBezTo>
                  <a:cubicBezTo>
                    <a:pt x="1618676" y="188812"/>
                    <a:pt x="1610617" y="190044"/>
                    <a:pt x="1602724" y="191569"/>
                  </a:cubicBezTo>
                  <a:cubicBezTo>
                    <a:pt x="1594831" y="193094"/>
                    <a:pt x="1586734" y="194004"/>
                    <a:pt x="1578987" y="195662"/>
                  </a:cubicBezTo>
                  <a:cubicBezTo>
                    <a:pt x="1571240" y="197320"/>
                    <a:pt x="1568781" y="194447"/>
                    <a:pt x="1556240" y="201519"/>
                  </a:cubicBezTo>
                  <a:cubicBezTo>
                    <a:pt x="1543699" y="208591"/>
                    <a:pt x="1518467" y="222014"/>
                    <a:pt x="1503738" y="238092"/>
                  </a:cubicBezTo>
                  <a:cubicBezTo>
                    <a:pt x="1489009" y="254170"/>
                    <a:pt x="1476960" y="275995"/>
                    <a:pt x="1467866" y="297986"/>
                  </a:cubicBezTo>
                  <a:cubicBezTo>
                    <a:pt x="1458772" y="319977"/>
                    <a:pt x="1452451" y="345856"/>
                    <a:pt x="1449176" y="370040"/>
                  </a:cubicBezTo>
                  <a:cubicBezTo>
                    <a:pt x="1445902" y="394224"/>
                    <a:pt x="1447067" y="424148"/>
                    <a:pt x="1448219" y="443089"/>
                  </a:cubicBezTo>
                  <a:cubicBezTo>
                    <a:pt x="1449371" y="462030"/>
                    <a:pt x="1452724" y="470567"/>
                    <a:pt x="1456088" y="483684"/>
                  </a:cubicBezTo>
                  <a:cubicBezTo>
                    <a:pt x="1459452" y="496801"/>
                    <a:pt x="1463931" y="509297"/>
                    <a:pt x="1468401" y="521790"/>
                  </a:cubicBezTo>
                  <a:cubicBezTo>
                    <a:pt x="1472871" y="534283"/>
                    <a:pt x="1478081" y="546363"/>
                    <a:pt x="1482906" y="558644"/>
                  </a:cubicBezTo>
                  <a:cubicBezTo>
                    <a:pt x="1487731" y="570925"/>
                    <a:pt x="1493149" y="584005"/>
                    <a:pt x="1497351" y="595477"/>
                  </a:cubicBezTo>
                  <a:cubicBezTo>
                    <a:pt x="1501553" y="606949"/>
                    <a:pt x="1504801" y="616692"/>
                    <a:pt x="1508118" y="627479"/>
                  </a:cubicBezTo>
                  <a:cubicBezTo>
                    <a:pt x="1511435" y="638266"/>
                    <a:pt x="1514476" y="649199"/>
                    <a:pt x="1517254" y="660198"/>
                  </a:cubicBezTo>
                  <a:cubicBezTo>
                    <a:pt x="1520032" y="671197"/>
                    <a:pt x="1522538" y="682316"/>
                    <a:pt x="1524788" y="693474"/>
                  </a:cubicBezTo>
                  <a:cubicBezTo>
                    <a:pt x="1527038" y="704632"/>
                    <a:pt x="1528496" y="709078"/>
                    <a:pt x="1530752" y="727149"/>
                  </a:cubicBezTo>
                  <a:cubicBezTo>
                    <a:pt x="1533008" y="745220"/>
                    <a:pt x="1537157" y="776929"/>
                    <a:pt x="1538324" y="801902"/>
                  </a:cubicBezTo>
                  <a:cubicBezTo>
                    <a:pt x="1539491" y="826875"/>
                    <a:pt x="1539420" y="852042"/>
                    <a:pt x="1537753" y="876987"/>
                  </a:cubicBezTo>
                  <a:cubicBezTo>
                    <a:pt x="1536086" y="901932"/>
                    <a:pt x="1533062" y="926933"/>
                    <a:pt x="1528322" y="951574"/>
                  </a:cubicBezTo>
                  <a:cubicBezTo>
                    <a:pt x="1523582" y="976215"/>
                    <a:pt x="1517888" y="999680"/>
                    <a:pt x="1509313" y="1024832"/>
                  </a:cubicBezTo>
                  <a:cubicBezTo>
                    <a:pt x="1500738" y="1049984"/>
                    <a:pt x="1489571" y="1077540"/>
                    <a:pt x="1476869" y="1102489"/>
                  </a:cubicBezTo>
                  <a:cubicBezTo>
                    <a:pt x="1464167" y="1127438"/>
                    <a:pt x="1449392" y="1151953"/>
                    <a:pt x="1433098" y="1174529"/>
                  </a:cubicBezTo>
                  <a:cubicBezTo>
                    <a:pt x="1416804" y="1197105"/>
                    <a:pt x="1398621" y="1218744"/>
                    <a:pt x="1379102" y="1237943"/>
                  </a:cubicBezTo>
                  <a:cubicBezTo>
                    <a:pt x="1359583" y="1257142"/>
                    <a:pt x="1339269" y="1274327"/>
                    <a:pt x="1315984" y="1289722"/>
                  </a:cubicBezTo>
                  <a:cubicBezTo>
                    <a:pt x="1292699" y="1305117"/>
                    <a:pt x="1266052" y="1318886"/>
                    <a:pt x="1239394" y="1330313"/>
                  </a:cubicBezTo>
                  <a:cubicBezTo>
                    <a:pt x="1212736" y="1341740"/>
                    <a:pt x="1184533" y="1350345"/>
                    <a:pt x="1156036" y="1358282"/>
                  </a:cubicBezTo>
                  <a:cubicBezTo>
                    <a:pt x="1127539" y="1366219"/>
                    <a:pt x="1097914" y="1372052"/>
                    <a:pt x="1068412" y="1377935"/>
                  </a:cubicBezTo>
                  <a:cubicBezTo>
                    <a:pt x="1038910" y="1383818"/>
                    <a:pt x="1035577" y="1383692"/>
                    <a:pt x="979026" y="1393580"/>
                  </a:cubicBezTo>
                  <a:lnTo>
                    <a:pt x="729106" y="1437266"/>
                  </a:lnTo>
                  <a:lnTo>
                    <a:pt x="483612" y="1482746"/>
                  </a:lnTo>
                  <a:lnTo>
                    <a:pt x="241068" y="1529424"/>
                  </a:lnTo>
                  <a:lnTo>
                    <a:pt x="0" y="1576699"/>
                  </a:lnTo>
                </a:path>
              </a:pathLst>
            </a:custGeom>
            <a:ln w="13440">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8" name="Ελεύθερη σχεδίαση: Σχήμα 37">
              <a:extLst>
                <a:ext uri="{FF2B5EF4-FFF2-40B4-BE49-F238E27FC236}">
                  <a16:creationId xmlns:a16="http://schemas.microsoft.com/office/drawing/2014/main" xmlns="" id="{E7481EEC-148A-4458-8AF7-2E000BA5F279}"/>
                </a:ext>
              </a:extLst>
            </p:cNvPr>
            <p:cNvSpPr/>
            <p:nvPr/>
          </p:nvSpPr>
          <p:spPr>
            <a:xfrm>
              <a:off x="4185495" y="3090455"/>
              <a:ext cx="1387830" cy="117916"/>
            </a:xfrm>
            <a:custGeom>
              <a:avLst/>
              <a:gdLst/>
              <a:ahLst/>
              <a:cxnLst/>
              <a:rect l="0" t="0" r="0" b="0"/>
              <a:pathLst>
                <a:path w="1387830" h="117916">
                  <a:moveTo>
                    <a:pt x="0" y="117915"/>
                  </a:moveTo>
                  <a:lnTo>
                    <a:pt x="1387829" y="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9" name="Ελεύθερη σχεδίαση: Σχήμα 38">
              <a:extLst>
                <a:ext uri="{FF2B5EF4-FFF2-40B4-BE49-F238E27FC236}">
                  <a16:creationId xmlns:a16="http://schemas.microsoft.com/office/drawing/2014/main" xmlns="" id="{143DB210-9EE1-4311-85D7-856972480835}"/>
                </a:ext>
              </a:extLst>
            </p:cNvPr>
            <p:cNvSpPr/>
            <p:nvPr/>
          </p:nvSpPr>
          <p:spPr>
            <a:xfrm>
              <a:off x="7920000" y="3240000"/>
              <a:ext cx="360001" cy="1440001"/>
            </a:xfrm>
            <a:custGeom>
              <a:avLst/>
              <a:gdLst/>
              <a:ahLst/>
              <a:cxnLst/>
              <a:rect l="0" t="0" r="0" b="0"/>
              <a:pathLst>
                <a:path w="360001" h="1440001">
                  <a:moveTo>
                    <a:pt x="0" y="0"/>
                  </a:moveTo>
                  <a:lnTo>
                    <a:pt x="360000" y="720000"/>
                  </a:lnTo>
                  <a:lnTo>
                    <a:pt x="0" y="144000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0" name="Ελεύθερη σχεδίαση: Σχήμα 39">
              <a:extLst>
                <a:ext uri="{FF2B5EF4-FFF2-40B4-BE49-F238E27FC236}">
                  <a16:creationId xmlns:a16="http://schemas.microsoft.com/office/drawing/2014/main" xmlns="" id="{491A6262-AEDD-4277-9756-C8644EEEB610}"/>
                </a:ext>
              </a:extLst>
            </p:cNvPr>
            <p:cNvSpPr/>
            <p:nvPr/>
          </p:nvSpPr>
          <p:spPr>
            <a:xfrm>
              <a:off x="7081200" y="5580000"/>
              <a:ext cx="1335601" cy="511201"/>
            </a:xfrm>
            <a:custGeom>
              <a:avLst/>
              <a:gdLst/>
              <a:ahLst/>
              <a:cxnLst/>
              <a:rect l="0" t="0" r="0" b="0"/>
              <a:pathLst>
                <a:path w="1335601" h="511201">
                  <a:moveTo>
                    <a:pt x="0" y="0"/>
                  </a:moveTo>
                  <a:lnTo>
                    <a:pt x="1335600" y="0"/>
                  </a:lnTo>
                  <a:lnTo>
                    <a:pt x="1119600" y="511200"/>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1" name="Ευθεία γραμμή σύνδεσης 40">
              <a:extLst>
                <a:ext uri="{FF2B5EF4-FFF2-40B4-BE49-F238E27FC236}">
                  <a16:creationId xmlns:a16="http://schemas.microsoft.com/office/drawing/2014/main" xmlns="" id="{1043A3F3-16EB-4ABD-B7F1-2BC9DFA08F96}"/>
                </a:ext>
              </a:extLst>
            </p:cNvPr>
            <p:cNvCxnSpPr/>
            <p:nvPr/>
          </p:nvCxnSpPr>
          <p:spPr>
            <a:xfrm flipH="1">
              <a:off x="5455932" y="2546823"/>
              <a:ext cx="141771" cy="1631502"/>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2" name="Ευθεία γραμμή σύνδεσης 41">
              <a:extLst>
                <a:ext uri="{FF2B5EF4-FFF2-40B4-BE49-F238E27FC236}">
                  <a16:creationId xmlns:a16="http://schemas.microsoft.com/office/drawing/2014/main" xmlns="" id="{CEA5C379-B493-465F-BDC2-A80AD6543FCF}"/>
                </a:ext>
              </a:extLst>
            </p:cNvPr>
            <p:cNvCxnSpPr/>
            <p:nvPr/>
          </p:nvCxnSpPr>
          <p:spPr>
            <a:xfrm flipV="1">
              <a:off x="5807570" y="1981435"/>
              <a:ext cx="814310" cy="2272838"/>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3" name="Ευθεία γραμμή σύνδεσης 42">
              <a:extLst>
                <a:ext uri="{FF2B5EF4-FFF2-40B4-BE49-F238E27FC236}">
                  <a16:creationId xmlns:a16="http://schemas.microsoft.com/office/drawing/2014/main" xmlns="" id="{28542C3C-F8B0-4F02-A8BB-A84756EA6AEF}"/>
                </a:ext>
              </a:extLst>
            </p:cNvPr>
            <p:cNvCxnSpPr/>
            <p:nvPr/>
          </p:nvCxnSpPr>
          <p:spPr>
            <a:xfrm flipH="1" flipV="1">
              <a:off x="2112456" y="3638761"/>
              <a:ext cx="3275048" cy="784194"/>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4" name="Ευθεία γραμμή σύνδεσης 43">
              <a:extLst>
                <a:ext uri="{FF2B5EF4-FFF2-40B4-BE49-F238E27FC236}">
                  <a16:creationId xmlns:a16="http://schemas.microsoft.com/office/drawing/2014/main" xmlns="" id="{42250BB9-1F08-4BE3-A139-8D5689A0153A}"/>
                </a:ext>
              </a:extLst>
            </p:cNvPr>
            <p:cNvCxnSpPr/>
            <p:nvPr/>
          </p:nvCxnSpPr>
          <p:spPr>
            <a:xfrm flipH="1">
              <a:off x="4918813" y="3013844"/>
              <a:ext cx="548599" cy="1296886"/>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xmlns="" id="{5DF46CCF-4F68-4866-A91F-57B5E55A90DC}"/>
                </a:ext>
              </a:extLst>
            </p:cNvPr>
            <p:cNvSpPr txBox="1"/>
            <p:nvPr/>
          </p:nvSpPr>
          <p:spPr>
            <a:xfrm>
              <a:off x="360000" y="72000"/>
              <a:ext cx="11808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SKELETAL MEASUR.</a:t>
              </a:r>
              <a:endParaRPr lang="el-GR" sz="988">
                <a:solidFill>
                  <a:srgbClr val="000000"/>
                </a:solidFill>
                <a:latin typeface="Tahoma" panose="020B0604030504040204" pitchFamily="34" charset="0"/>
              </a:endParaRPr>
            </a:p>
          </p:txBody>
        </p:sp>
        <p:sp>
          <p:nvSpPr>
            <p:cNvPr id="46" name="TextBox 45">
              <a:extLst>
                <a:ext uri="{FF2B5EF4-FFF2-40B4-BE49-F238E27FC236}">
                  <a16:creationId xmlns:a16="http://schemas.microsoft.com/office/drawing/2014/main" xmlns="" id="{EECCD520-42F1-47F4-A4D7-0B741297A930}"/>
                </a:ext>
              </a:extLst>
            </p:cNvPr>
            <p:cNvSpPr txBox="1"/>
            <p:nvPr/>
          </p:nvSpPr>
          <p:spPr>
            <a:xfrm>
              <a:off x="360000" y="216000"/>
              <a:ext cx="5904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SNA: 84,3</a:t>
              </a:r>
              <a:endParaRPr lang="el-GR" sz="988">
                <a:solidFill>
                  <a:srgbClr val="2C7BB6"/>
                </a:solidFill>
                <a:latin typeface="Tahoma" panose="020B0604030504040204" pitchFamily="34" charset="0"/>
              </a:endParaRPr>
            </a:p>
          </p:txBody>
        </p:sp>
        <p:sp>
          <p:nvSpPr>
            <p:cNvPr id="47" name="TextBox 46">
              <a:extLst>
                <a:ext uri="{FF2B5EF4-FFF2-40B4-BE49-F238E27FC236}">
                  <a16:creationId xmlns:a16="http://schemas.microsoft.com/office/drawing/2014/main" xmlns="" id="{A1CF2587-5CED-4614-8753-CE218DA77CB4}"/>
                </a:ext>
              </a:extLst>
            </p:cNvPr>
            <p:cNvSpPr txBox="1"/>
            <p:nvPr/>
          </p:nvSpPr>
          <p:spPr>
            <a:xfrm>
              <a:off x="360000" y="360000"/>
              <a:ext cx="16020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Lande angle (FH-NA): 95**</a:t>
              </a:r>
              <a:endParaRPr lang="el-GR" sz="988">
                <a:solidFill>
                  <a:srgbClr val="FDAE61"/>
                </a:solidFill>
                <a:latin typeface="Tahoma" panose="020B0604030504040204" pitchFamily="34" charset="0"/>
              </a:endParaRPr>
            </a:p>
          </p:txBody>
        </p:sp>
        <p:sp>
          <p:nvSpPr>
            <p:cNvPr id="48" name="TextBox 47">
              <a:extLst>
                <a:ext uri="{FF2B5EF4-FFF2-40B4-BE49-F238E27FC236}">
                  <a16:creationId xmlns:a16="http://schemas.microsoft.com/office/drawing/2014/main" xmlns="" id="{77535001-B631-49CD-A250-D9E990D278C1}"/>
                </a:ext>
              </a:extLst>
            </p:cNvPr>
            <p:cNvSpPr txBox="1"/>
            <p:nvPr/>
          </p:nvSpPr>
          <p:spPr>
            <a:xfrm>
              <a:off x="360000" y="504000"/>
              <a:ext cx="5904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SNB: 77,9</a:t>
              </a:r>
              <a:endParaRPr lang="el-GR" sz="988">
                <a:solidFill>
                  <a:srgbClr val="2C7BB6"/>
                </a:solidFill>
                <a:latin typeface="Tahoma" panose="020B0604030504040204" pitchFamily="34" charset="0"/>
              </a:endParaRPr>
            </a:p>
          </p:txBody>
        </p:sp>
        <p:sp>
          <p:nvSpPr>
            <p:cNvPr id="49" name="TextBox 48">
              <a:extLst>
                <a:ext uri="{FF2B5EF4-FFF2-40B4-BE49-F238E27FC236}">
                  <a16:creationId xmlns:a16="http://schemas.microsoft.com/office/drawing/2014/main" xmlns="" id="{06D9CF2C-FD58-4537-BD4E-C70261A00B4C}"/>
                </a:ext>
              </a:extLst>
            </p:cNvPr>
            <p:cNvSpPr txBox="1"/>
            <p:nvPr/>
          </p:nvSpPr>
          <p:spPr>
            <a:xfrm>
              <a:off x="360000" y="648000"/>
              <a:ext cx="17532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Facial angle (FH-NPog): 90,5*</a:t>
              </a:r>
              <a:endParaRPr lang="el-GR" sz="988">
                <a:solidFill>
                  <a:srgbClr val="A4D0DF"/>
                </a:solidFill>
                <a:latin typeface="Tahoma" panose="020B0604030504040204" pitchFamily="34" charset="0"/>
              </a:endParaRPr>
            </a:p>
          </p:txBody>
        </p:sp>
        <p:sp>
          <p:nvSpPr>
            <p:cNvPr id="50" name="TextBox 49">
              <a:extLst>
                <a:ext uri="{FF2B5EF4-FFF2-40B4-BE49-F238E27FC236}">
                  <a16:creationId xmlns:a16="http://schemas.microsoft.com/office/drawing/2014/main" xmlns="" id="{0D339EEF-5C99-4A1F-A9D1-8C933D8DEC26}"/>
                </a:ext>
              </a:extLst>
            </p:cNvPr>
            <p:cNvSpPr txBox="1"/>
            <p:nvPr/>
          </p:nvSpPr>
          <p:spPr>
            <a:xfrm>
              <a:off x="360000" y="792000"/>
              <a:ext cx="7272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SNPog: 79,7</a:t>
              </a:r>
              <a:endParaRPr lang="el-GR" sz="988">
                <a:solidFill>
                  <a:srgbClr val="2C7BB6"/>
                </a:solidFill>
                <a:latin typeface="Tahoma" panose="020B0604030504040204" pitchFamily="34" charset="0"/>
              </a:endParaRPr>
            </a:p>
          </p:txBody>
        </p:sp>
        <p:sp>
          <p:nvSpPr>
            <p:cNvPr id="51" name="TextBox 50">
              <a:extLst>
                <a:ext uri="{FF2B5EF4-FFF2-40B4-BE49-F238E27FC236}">
                  <a16:creationId xmlns:a16="http://schemas.microsoft.com/office/drawing/2014/main" xmlns="" id="{5044B669-5DD4-4C6B-8A4F-13CE94A890C3}"/>
                </a:ext>
              </a:extLst>
            </p:cNvPr>
            <p:cNvSpPr txBox="1"/>
            <p:nvPr/>
          </p:nvSpPr>
          <p:spPr>
            <a:xfrm>
              <a:off x="7920000" y="4788000"/>
              <a:ext cx="2556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3,1*</a:t>
              </a:r>
            </a:p>
          </p:txBody>
        </p:sp>
        <p:sp>
          <p:nvSpPr>
            <p:cNvPr id="52" name="TextBox 51">
              <a:extLst>
                <a:ext uri="{FF2B5EF4-FFF2-40B4-BE49-F238E27FC236}">
                  <a16:creationId xmlns:a16="http://schemas.microsoft.com/office/drawing/2014/main" xmlns="" id="{87E3B70A-74FD-44FF-8002-5E001AD4EF2C}"/>
                </a:ext>
              </a:extLst>
            </p:cNvPr>
            <p:cNvSpPr txBox="1"/>
            <p:nvPr/>
          </p:nvSpPr>
          <p:spPr>
            <a:xfrm>
              <a:off x="360000" y="936000"/>
              <a:ext cx="7308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NSBa: 131,2</a:t>
              </a:r>
              <a:endParaRPr lang="el-GR" sz="988">
                <a:solidFill>
                  <a:srgbClr val="2C7BB6"/>
                </a:solidFill>
                <a:latin typeface="Tahoma" panose="020B0604030504040204" pitchFamily="34" charset="0"/>
              </a:endParaRPr>
            </a:p>
          </p:txBody>
        </p:sp>
        <p:sp>
          <p:nvSpPr>
            <p:cNvPr id="53" name="TextBox 52">
              <a:extLst>
                <a:ext uri="{FF2B5EF4-FFF2-40B4-BE49-F238E27FC236}">
                  <a16:creationId xmlns:a16="http://schemas.microsoft.com/office/drawing/2014/main" xmlns="" id="{411DB100-F363-44F0-974D-DC7A7A2D986E}"/>
                </a:ext>
              </a:extLst>
            </p:cNvPr>
            <p:cNvSpPr txBox="1"/>
            <p:nvPr/>
          </p:nvSpPr>
          <p:spPr>
            <a:xfrm>
              <a:off x="360000" y="1080000"/>
              <a:ext cx="7380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ANB: 6,3***</a:t>
              </a:r>
              <a:endParaRPr lang="el-GR" sz="988">
                <a:solidFill>
                  <a:srgbClr val="D7191C"/>
                </a:solidFill>
                <a:latin typeface="Tahoma" panose="020B0604030504040204" pitchFamily="34" charset="0"/>
              </a:endParaRPr>
            </a:p>
          </p:txBody>
        </p:sp>
        <p:sp>
          <p:nvSpPr>
            <p:cNvPr id="54" name="TextBox 53">
              <a:extLst>
                <a:ext uri="{FF2B5EF4-FFF2-40B4-BE49-F238E27FC236}">
                  <a16:creationId xmlns:a16="http://schemas.microsoft.com/office/drawing/2014/main" xmlns="" id="{983EE3FA-50D4-4EC9-AD48-E0098671A2EF}"/>
                </a:ext>
              </a:extLst>
            </p:cNvPr>
            <p:cNvSpPr txBox="1"/>
            <p:nvPr/>
          </p:nvSpPr>
          <p:spPr>
            <a:xfrm>
              <a:off x="360000" y="1224000"/>
              <a:ext cx="14040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Wits ABO (mm): 8,9***</a:t>
              </a:r>
              <a:endParaRPr lang="el-GR" sz="988">
                <a:solidFill>
                  <a:srgbClr val="D7191C"/>
                </a:solidFill>
                <a:latin typeface="Tahoma" panose="020B0604030504040204" pitchFamily="34" charset="0"/>
              </a:endParaRPr>
            </a:p>
          </p:txBody>
        </p:sp>
        <p:sp>
          <p:nvSpPr>
            <p:cNvPr id="55" name="TextBox 54">
              <a:extLst>
                <a:ext uri="{FF2B5EF4-FFF2-40B4-BE49-F238E27FC236}">
                  <a16:creationId xmlns:a16="http://schemas.microsoft.com/office/drawing/2014/main" xmlns="" id="{8DC743B3-4060-47EA-A23C-D3409BFA94F1}"/>
                </a:ext>
              </a:extLst>
            </p:cNvPr>
            <p:cNvSpPr txBox="1"/>
            <p:nvPr/>
          </p:nvSpPr>
          <p:spPr>
            <a:xfrm>
              <a:off x="360000" y="1368000"/>
              <a:ext cx="8208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SN-PP: 5,2-**</a:t>
              </a:r>
              <a:endParaRPr lang="el-GR" sz="988">
                <a:solidFill>
                  <a:srgbClr val="FDAE61"/>
                </a:solidFill>
                <a:latin typeface="Tahoma" panose="020B0604030504040204" pitchFamily="34" charset="0"/>
              </a:endParaRPr>
            </a:p>
          </p:txBody>
        </p:sp>
        <p:sp>
          <p:nvSpPr>
            <p:cNvPr id="56" name="TextBox 55">
              <a:extLst>
                <a:ext uri="{FF2B5EF4-FFF2-40B4-BE49-F238E27FC236}">
                  <a16:creationId xmlns:a16="http://schemas.microsoft.com/office/drawing/2014/main" xmlns="" id="{5D7EF88A-308C-4FD9-B27C-D6DDDB5063EB}"/>
                </a:ext>
              </a:extLst>
            </p:cNvPr>
            <p:cNvSpPr txBox="1"/>
            <p:nvPr/>
          </p:nvSpPr>
          <p:spPr>
            <a:xfrm>
              <a:off x="6562800" y="5580000"/>
              <a:ext cx="5184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13,5-***</a:t>
              </a:r>
            </a:p>
          </p:txBody>
        </p:sp>
        <p:sp>
          <p:nvSpPr>
            <p:cNvPr id="57" name="TextBox 56">
              <a:extLst>
                <a:ext uri="{FF2B5EF4-FFF2-40B4-BE49-F238E27FC236}">
                  <a16:creationId xmlns:a16="http://schemas.microsoft.com/office/drawing/2014/main" xmlns="" id="{B0DCD097-9ACC-4D88-BD7E-F7EBAF2487A9}"/>
                </a:ext>
              </a:extLst>
            </p:cNvPr>
            <p:cNvSpPr txBox="1"/>
            <p:nvPr/>
          </p:nvSpPr>
          <p:spPr>
            <a:xfrm>
              <a:off x="360000" y="1512000"/>
              <a:ext cx="7740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GoGn-SN: 30</a:t>
              </a:r>
              <a:endParaRPr lang="el-GR" sz="988">
                <a:solidFill>
                  <a:srgbClr val="2C7BB6"/>
                </a:solidFill>
                <a:latin typeface="Tahoma" panose="020B0604030504040204" pitchFamily="34" charset="0"/>
              </a:endParaRPr>
            </a:p>
          </p:txBody>
        </p:sp>
        <p:sp>
          <p:nvSpPr>
            <p:cNvPr id="58" name="TextBox 57">
              <a:extLst>
                <a:ext uri="{FF2B5EF4-FFF2-40B4-BE49-F238E27FC236}">
                  <a16:creationId xmlns:a16="http://schemas.microsoft.com/office/drawing/2014/main" xmlns="" id="{40B8EFA7-673B-4D68-8B43-E7EB6D9DA8FA}"/>
                </a:ext>
              </a:extLst>
            </p:cNvPr>
            <p:cNvSpPr txBox="1"/>
            <p:nvPr/>
          </p:nvSpPr>
          <p:spPr>
            <a:xfrm>
              <a:off x="360000" y="1656000"/>
              <a:ext cx="7128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MP-PP: 18,8</a:t>
              </a:r>
              <a:endParaRPr lang="el-GR" sz="988">
                <a:solidFill>
                  <a:srgbClr val="2C7BB6"/>
                </a:solidFill>
                <a:latin typeface="Tahoma" panose="020B0604030504040204" pitchFamily="34" charset="0"/>
              </a:endParaRPr>
            </a:p>
          </p:txBody>
        </p:sp>
        <p:sp>
          <p:nvSpPr>
            <p:cNvPr id="59" name="TextBox 58">
              <a:extLst>
                <a:ext uri="{FF2B5EF4-FFF2-40B4-BE49-F238E27FC236}">
                  <a16:creationId xmlns:a16="http://schemas.microsoft.com/office/drawing/2014/main" xmlns="" id="{143DE706-941C-4291-BC46-10D484B1AB10}"/>
                </a:ext>
              </a:extLst>
            </p:cNvPr>
            <p:cNvSpPr txBox="1"/>
            <p:nvPr/>
          </p:nvSpPr>
          <p:spPr>
            <a:xfrm>
              <a:off x="360000" y="1800000"/>
              <a:ext cx="5796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Y-axis: 57</a:t>
              </a:r>
              <a:endParaRPr lang="el-GR" sz="988">
                <a:solidFill>
                  <a:srgbClr val="2C7BB6"/>
                </a:solidFill>
                <a:latin typeface="Tahoma" panose="020B0604030504040204" pitchFamily="34" charset="0"/>
              </a:endParaRPr>
            </a:p>
          </p:txBody>
        </p:sp>
        <p:sp>
          <p:nvSpPr>
            <p:cNvPr id="60" name="TextBox 59">
              <a:extLst>
                <a:ext uri="{FF2B5EF4-FFF2-40B4-BE49-F238E27FC236}">
                  <a16:creationId xmlns:a16="http://schemas.microsoft.com/office/drawing/2014/main" xmlns="" id="{7CD85195-7237-4103-A3CC-E4CAF80C7B91}"/>
                </a:ext>
              </a:extLst>
            </p:cNvPr>
            <p:cNvSpPr txBox="1"/>
            <p:nvPr/>
          </p:nvSpPr>
          <p:spPr>
            <a:xfrm>
              <a:off x="360000" y="1944000"/>
              <a:ext cx="13284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Gonial angle: 113,6-**</a:t>
              </a:r>
              <a:endParaRPr lang="el-GR" sz="988">
                <a:solidFill>
                  <a:srgbClr val="FDAE61"/>
                </a:solidFill>
                <a:latin typeface="Tahoma" panose="020B0604030504040204" pitchFamily="34" charset="0"/>
              </a:endParaRPr>
            </a:p>
          </p:txBody>
        </p:sp>
        <p:sp>
          <p:nvSpPr>
            <p:cNvPr id="61" name="TextBox 60">
              <a:extLst>
                <a:ext uri="{FF2B5EF4-FFF2-40B4-BE49-F238E27FC236}">
                  <a16:creationId xmlns:a16="http://schemas.microsoft.com/office/drawing/2014/main" xmlns="" id="{F543DD71-456A-4A0B-9CB7-AA027CC1C8D7}"/>
                </a:ext>
              </a:extLst>
            </p:cNvPr>
            <p:cNvSpPr txBox="1"/>
            <p:nvPr/>
          </p:nvSpPr>
          <p:spPr>
            <a:xfrm>
              <a:off x="360000" y="2088000"/>
              <a:ext cx="11808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UFH \ TFH: 46,2***</a:t>
              </a:r>
              <a:endParaRPr lang="el-GR" sz="988">
                <a:solidFill>
                  <a:srgbClr val="D7191C"/>
                </a:solidFill>
                <a:latin typeface="Tahoma" panose="020B0604030504040204" pitchFamily="34" charset="0"/>
              </a:endParaRPr>
            </a:p>
          </p:txBody>
        </p:sp>
        <p:sp>
          <p:nvSpPr>
            <p:cNvPr id="62" name="TextBox 61">
              <a:extLst>
                <a:ext uri="{FF2B5EF4-FFF2-40B4-BE49-F238E27FC236}">
                  <a16:creationId xmlns:a16="http://schemas.microsoft.com/office/drawing/2014/main" xmlns="" id="{C2FE7E7D-5097-448D-B27B-F94E5E465046}"/>
                </a:ext>
              </a:extLst>
            </p:cNvPr>
            <p:cNvSpPr txBox="1"/>
            <p:nvPr/>
          </p:nvSpPr>
          <p:spPr>
            <a:xfrm>
              <a:off x="360000" y="2232000"/>
              <a:ext cx="12060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LFH \ TFH: 53,8-***</a:t>
              </a:r>
              <a:endParaRPr lang="el-GR" sz="988">
                <a:solidFill>
                  <a:srgbClr val="D7191C"/>
                </a:solidFill>
                <a:latin typeface="Tahoma" panose="020B0604030504040204" pitchFamily="34" charset="0"/>
              </a:endParaRPr>
            </a:p>
          </p:txBody>
        </p:sp>
        <p:sp>
          <p:nvSpPr>
            <p:cNvPr id="63" name="TextBox 62">
              <a:extLst>
                <a:ext uri="{FF2B5EF4-FFF2-40B4-BE49-F238E27FC236}">
                  <a16:creationId xmlns:a16="http://schemas.microsoft.com/office/drawing/2014/main" xmlns="" id="{42BB9651-2CE4-4E43-9D76-812A227B6C81}"/>
                </a:ext>
              </a:extLst>
            </p:cNvPr>
            <p:cNvSpPr txBox="1"/>
            <p:nvPr/>
          </p:nvSpPr>
          <p:spPr>
            <a:xfrm>
              <a:off x="360000" y="2520000"/>
              <a:ext cx="10656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DENTAL MEASUR.</a:t>
              </a:r>
              <a:endParaRPr lang="el-GR" sz="988">
                <a:solidFill>
                  <a:srgbClr val="000000"/>
                </a:solidFill>
                <a:latin typeface="Tahoma" panose="020B0604030504040204" pitchFamily="34" charset="0"/>
              </a:endParaRPr>
            </a:p>
          </p:txBody>
        </p:sp>
        <p:sp>
          <p:nvSpPr>
            <p:cNvPr id="64" name="TextBox 63">
              <a:extLst>
                <a:ext uri="{FF2B5EF4-FFF2-40B4-BE49-F238E27FC236}">
                  <a16:creationId xmlns:a16="http://schemas.microsoft.com/office/drawing/2014/main" xmlns="" id="{68E3BA1E-767A-46C8-A333-864A0B770DD4}"/>
                </a:ext>
              </a:extLst>
            </p:cNvPr>
            <p:cNvSpPr txBox="1"/>
            <p:nvPr/>
          </p:nvSpPr>
          <p:spPr>
            <a:xfrm>
              <a:off x="360000" y="2664000"/>
              <a:ext cx="9972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U1-FH: 129,7***</a:t>
              </a:r>
              <a:endParaRPr lang="el-GR" sz="988">
                <a:solidFill>
                  <a:srgbClr val="D7191C"/>
                </a:solidFill>
                <a:latin typeface="Tahoma" panose="020B0604030504040204" pitchFamily="34" charset="0"/>
              </a:endParaRPr>
            </a:p>
          </p:txBody>
        </p:sp>
        <p:sp>
          <p:nvSpPr>
            <p:cNvPr id="65" name="TextBox 64">
              <a:extLst>
                <a:ext uri="{FF2B5EF4-FFF2-40B4-BE49-F238E27FC236}">
                  <a16:creationId xmlns:a16="http://schemas.microsoft.com/office/drawing/2014/main" xmlns="" id="{3B1F78BE-75BD-471F-8F58-81DE2C3BA0F1}"/>
                </a:ext>
              </a:extLst>
            </p:cNvPr>
            <p:cNvSpPr txBox="1"/>
            <p:nvPr/>
          </p:nvSpPr>
          <p:spPr>
            <a:xfrm>
              <a:off x="360000" y="2808000"/>
              <a:ext cx="8604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U1-SN: 118,9*</a:t>
              </a:r>
              <a:endParaRPr lang="el-GR" sz="988">
                <a:solidFill>
                  <a:srgbClr val="A4D0DF"/>
                </a:solidFill>
                <a:latin typeface="Tahoma" panose="020B0604030504040204" pitchFamily="34" charset="0"/>
              </a:endParaRPr>
            </a:p>
          </p:txBody>
        </p:sp>
        <p:sp>
          <p:nvSpPr>
            <p:cNvPr id="66" name="TextBox 65">
              <a:extLst>
                <a:ext uri="{FF2B5EF4-FFF2-40B4-BE49-F238E27FC236}">
                  <a16:creationId xmlns:a16="http://schemas.microsoft.com/office/drawing/2014/main" xmlns="" id="{B50F01E4-CA8B-4DD4-AB40-E047FC9897AD}"/>
                </a:ext>
              </a:extLst>
            </p:cNvPr>
            <p:cNvSpPr txBox="1"/>
            <p:nvPr/>
          </p:nvSpPr>
          <p:spPr>
            <a:xfrm>
              <a:off x="360000" y="2952000"/>
              <a:ext cx="9108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U1-PP: 124,2**</a:t>
              </a:r>
              <a:endParaRPr lang="el-GR" sz="988">
                <a:solidFill>
                  <a:srgbClr val="FDAE61"/>
                </a:solidFill>
                <a:latin typeface="Tahoma" panose="020B0604030504040204" pitchFamily="34" charset="0"/>
              </a:endParaRPr>
            </a:p>
          </p:txBody>
        </p:sp>
        <p:sp>
          <p:nvSpPr>
            <p:cNvPr id="67" name="TextBox 66">
              <a:extLst>
                <a:ext uri="{FF2B5EF4-FFF2-40B4-BE49-F238E27FC236}">
                  <a16:creationId xmlns:a16="http://schemas.microsoft.com/office/drawing/2014/main" xmlns="" id="{44948D05-5118-47F3-BE6E-B89CB5256FD3}"/>
                </a:ext>
              </a:extLst>
            </p:cNvPr>
            <p:cNvSpPr txBox="1"/>
            <p:nvPr/>
          </p:nvSpPr>
          <p:spPr>
            <a:xfrm>
              <a:off x="7448400" y="3420000"/>
              <a:ext cx="4716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34,7***</a:t>
              </a:r>
            </a:p>
          </p:txBody>
        </p:sp>
        <p:sp>
          <p:nvSpPr>
            <p:cNvPr id="68" name="TextBox 67">
              <a:extLst>
                <a:ext uri="{FF2B5EF4-FFF2-40B4-BE49-F238E27FC236}">
                  <a16:creationId xmlns:a16="http://schemas.microsoft.com/office/drawing/2014/main" xmlns="" id="{81D5CB07-9CFF-48F3-A983-BEE0A781EB71}"/>
                </a:ext>
              </a:extLst>
            </p:cNvPr>
            <p:cNvSpPr txBox="1"/>
            <p:nvPr/>
          </p:nvSpPr>
          <p:spPr>
            <a:xfrm>
              <a:off x="8136000" y="3420000"/>
              <a:ext cx="2556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6,9*</a:t>
              </a:r>
            </a:p>
          </p:txBody>
        </p:sp>
        <p:sp>
          <p:nvSpPr>
            <p:cNvPr id="69" name="TextBox 68">
              <a:extLst>
                <a:ext uri="{FF2B5EF4-FFF2-40B4-BE49-F238E27FC236}">
                  <a16:creationId xmlns:a16="http://schemas.microsoft.com/office/drawing/2014/main" xmlns="" id="{EAD0B3B3-7805-43FD-8D73-0842D0E3D43B}"/>
                </a:ext>
              </a:extLst>
            </p:cNvPr>
            <p:cNvSpPr txBox="1"/>
            <p:nvPr/>
          </p:nvSpPr>
          <p:spPr>
            <a:xfrm>
              <a:off x="360000" y="3096000"/>
              <a:ext cx="10620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U1-APog: 44,6***</a:t>
              </a:r>
              <a:endParaRPr lang="el-GR" sz="988">
                <a:solidFill>
                  <a:srgbClr val="D7191C"/>
                </a:solidFill>
                <a:latin typeface="Tahoma" panose="020B0604030504040204" pitchFamily="34" charset="0"/>
              </a:endParaRPr>
            </a:p>
          </p:txBody>
        </p:sp>
        <p:sp>
          <p:nvSpPr>
            <p:cNvPr id="70" name="TextBox 69">
              <a:extLst>
                <a:ext uri="{FF2B5EF4-FFF2-40B4-BE49-F238E27FC236}">
                  <a16:creationId xmlns:a16="http://schemas.microsoft.com/office/drawing/2014/main" xmlns="" id="{5561158D-6702-4442-A004-7F20F7B523CC}"/>
                </a:ext>
              </a:extLst>
            </p:cNvPr>
            <p:cNvSpPr txBox="1"/>
            <p:nvPr/>
          </p:nvSpPr>
          <p:spPr>
            <a:xfrm>
              <a:off x="360000" y="3240000"/>
              <a:ext cx="1400400" cy="152029"/>
            </a:xfrm>
            <a:prstGeom prst="rect">
              <a:avLst/>
            </a:prstGeom>
            <a:noFill/>
          </p:spPr>
          <p:txBody>
            <a:bodyPr vert="horz" lIns="0" tIns="0" rIns="0" bIns="0" rtlCol="0">
              <a:spAutoFit/>
            </a:bodyPr>
            <a:lstStyle/>
            <a:p>
              <a:r>
                <a:rPr lang="pl-PL" sz="988">
                  <a:solidFill>
                    <a:srgbClr val="FDAE61"/>
                  </a:solidFill>
                  <a:latin typeface="Tahoma" panose="020B0604030504040204" pitchFamily="34" charset="0"/>
                </a:rPr>
                <a:t>U1 to APog (mm): 10**</a:t>
              </a:r>
              <a:endParaRPr lang="el-GR" sz="988">
                <a:solidFill>
                  <a:srgbClr val="FDAE61"/>
                </a:solidFill>
                <a:latin typeface="Tahoma" panose="020B0604030504040204" pitchFamily="34" charset="0"/>
              </a:endParaRPr>
            </a:p>
          </p:txBody>
        </p:sp>
        <p:sp>
          <p:nvSpPr>
            <p:cNvPr id="71" name="TextBox 70">
              <a:extLst>
                <a:ext uri="{FF2B5EF4-FFF2-40B4-BE49-F238E27FC236}">
                  <a16:creationId xmlns:a16="http://schemas.microsoft.com/office/drawing/2014/main" xmlns="" id="{6C051C27-6882-4DAC-9B78-807D29B2962C}"/>
                </a:ext>
              </a:extLst>
            </p:cNvPr>
            <p:cNvSpPr txBox="1"/>
            <p:nvPr/>
          </p:nvSpPr>
          <p:spPr>
            <a:xfrm>
              <a:off x="360000" y="3384000"/>
              <a:ext cx="9612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PP-FOP: 0,7-***</a:t>
              </a:r>
              <a:endParaRPr lang="el-GR" sz="988">
                <a:solidFill>
                  <a:srgbClr val="D7191C"/>
                </a:solidFill>
                <a:latin typeface="Tahoma" panose="020B0604030504040204" pitchFamily="34" charset="0"/>
              </a:endParaRPr>
            </a:p>
          </p:txBody>
        </p:sp>
        <p:sp>
          <p:nvSpPr>
            <p:cNvPr id="72" name="TextBox 71">
              <a:extLst>
                <a:ext uri="{FF2B5EF4-FFF2-40B4-BE49-F238E27FC236}">
                  <a16:creationId xmlns:a16="http://schemas.microsoft.com/office/drawing/2014/main" xmlns="" id="{6512C585-44AD-480A-A074-D398202BFE10}"/>
                </a:ext>
              </a:extLst>
            </p:cNvPr>
            <p:cNvSpPr txBox="1"/>
            <p:nvPr/>
          </p:nvSpPr>
          <p:spPr>
            <a:xfrm>
              <a:off x="360000" y="3528000"/>
              <a:ext cx="10476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AB-FOP: 71,6-***</a:t>
              </a:r>
              <a:endParaRPr lang="el-GR" sz="988">
                <a:solidFill>
                  <a:srgbClr val="D7191C"/>
                </a:solidFill>
                <a:latin typeface="Tahoma" panose="020B0604030504040204" pitchFamily="34" charset="0"/>
              </a:endParaRPr>
            </a:p>
          </p:txBody>
        </p:sp>
        <p:sp>
          <p:nvSpPr>
            <p:cNvPr id="73" name="TextBox 72">
              <a:extLst>
                <a:ext uri="{FF2B5EF4-FFF2-40B4-BE49-F238E27FC236}">
                  <a16:creationId xmlns:a16="http://schemas.microsoft.com/office/drawing/2014/main" xmlns="" id="{D12157FF-85DF-495F-94A7-6B85AE8AD5CF}"/>
                </a:ext>
              </a:extLst>
            </p:cNvPr>
            <p:cNvSpPr txBox="1"/>
            <p:nvPr/>
          </p:nvSpPr>
          <p:spPr>
            <a:xfrm>
              <a:off x="8416800" y="5544000"/>
              <a:ext cx="2556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67,1</a:t>
              </a:r>
            </a:p>
          </p:txBody>
        </p:sp>
        <p:sp>
          <p:nvSpPr>
            <p:cNvPr id="74" name="TextBox 73">
              <a:extLst>
                <a:ext uri="{FF2B5EF4-FFF2-40B4-BE49-F238E27FC236}">
                  <a16:creationId xmlns:a16="http://schemas.microsoft.com/office/drawing/2014/main" xmlns="" id="{392BD8E7-2DE5-4A6C-8479-755825D04ED6}"/>
                </a:ext>
              </a:extLst>
            </p:cNvPr>
            <p:cNvSpPr txBox="1"/>
            <p:nvPr/>
          </p:nvSpPr>
          <p:spPr>
            <a:xfrm>
              <a:off x="8200800" y="6127200"/>
              <a:ext cx="3276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99,5*</a:t>
              </a:r>
            </a:p>
          </p:txBody>
        </p:sp>
        <p:sp>
          <p:nvSpPr>
            <p:cNvPr id="75" name="TextBox 74">
              <a:extLst>
                <a:ext uri="{FF2B5EF4-FFF2-40B4-BE49-F238E27FC236}">
                  <a16:creationId xmlns:a16="http://schemas.microsoft.com/office/drawing/2014/main" xmlns="" id="{101879AF-567F-435B-BB1D-9F3436955786}"/>
                </a:ext>
              </a:extLst>
            </p:cNvPr>
            <p:cNvSpPr txBox="1"/>
            <p:nvPr/>
          </p:nvSpPr>
          <p:spPr>
            <a:xfrm>
              <a:off x="360000" y="3672000"/>
              <a:ext cx="9540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L1-FOP: 62,2-**</a:t>
              </a:r>
              <a:endParaRPr lang="el-GR" sz="988">
                <a:solidFill>
                  <a:srgbClr val="FDAE61"/>
                </a:solidFill>
                <a:latin typeface="Tahoma" panose="020B0604030504040204" pitchFamily="34" charset="0"/>
              </a:endParaRPr>
            </a:p>
          </p:txBody>
        </p:sp>
        <p:sp>
          <p:nvSpPr>
            <p:cNvPr id="76" name="TextBox 75">
              <a:extLst>
                <a:ext uri="{FF2B5EF4-FFF2-40B4-BE49-F238E27FC236}">
                  <a16:creationId xmlns:a16="http://schemas.microsoft.com/office/drawing/2014/main" xmlns="" id="{B3D59776-A2EA-4F2C-A220-52CC971B1F0F}"/>
                </a:ext>
              </a:extLst>
            </p:cNvPr>
            <p:cNvSpPr txBox="1"/>
            <p:nvPr/>
          </p:nvSpPr>
          <p:spPr>
            <a:xfrm>
              <a:off x="7545601" y="4428000"/>
              <a:ext cx="3744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21,6-*</a:t>
              </a:r>
            </a:p>
          </p:txBody>
        </p:sp>
        <p:sp>
          <p:nvSpPr>
            <p:cNvPr id="77" name="TextBox 76">
              <a:extLst>
                <a:ext uri="{FF2B5EF4-FFF2-40B4-BE49-F238E27FC236}">
                  <a16:creationId xmlns:a16="http://schemas.microsoft.com/office/drawing/2014/main" xmlns="" id="{29C3F9EB-50FB-414E-BAD5-6E2DDD2D92EA}"/>
                </a:ext>
              </a:extLst>
            </p:cNvPr>
            <p:cNvSpPr txBox="1"/>
            <p:nvPr/>
          </p:nvSpPr>
          <p:spPr>
            <a:xfrm>
              <a:off x="8100000" y="4428000"/>
              <a:ext cx="1836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2,7</a:t>
              </a:r>
            </a:p>
          </p:txBody>
        </p:sp>
        <p:sp>
          <p:nvSpPr>
            <p:cNvPr id="78" name="TextBox 77">
              <a:extLst>
                <a:ext uri="{FF2B5EF4-FFF2-40B4-BE49-F238E27FC236}">
                  <a16:creationId xmlns:a16="http://schemas.microsoft.com/office/drawing/2014/main" xmlns="" id="{0F637785-510F-4CD7-81A1-067575943EC0}"/>
                </a:ext>
              </a:extLst>
            </p:cNvPr>
            <p:cNvSpPr txBox="1"/>
            <p:nvPr/>
          </p:nvSpPr>
          <p:spPr>
            <a:xfrm>
              <a:off x="360000" y="3816000"/>
              <a:ext cx="8316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L1-APog: 18-*</a:t>
              </a:r>
              <a:endParaRPr lang="el-GR" sz="988">
                <a:solidFill>
                  <a:srgbClr val="A4D0DF"/>
                </a:solidFill>
                <a:latin typeface="Tahoma" panose="020B0604030504040204" pitchFamily="34" charset="0"/>
              </a:endParaRPr>
            </a:p>
          </p:txBody>
        </p:sp>
        <p:sp>
          <p:nvSpPr>
            <p:cNvPr id="79" name="TextBox 78">
              <a:extLst>
                <a:ext uri="{FF2B5EF4-FFF2-40B4-BE49-F238E27FC236}">
                  <a16:creationId xmlns:a16="http://schemas.microsoft.com/office/drawing/2014/main" xmlns="" id="{8CC49209-45B3-4FFA-9BC7-72AD745944FA}"/>
                </a:ext>
              </a:extLst>
            </p:cNvPr>
            <p:cNvSpPr txBox="1"/>
            <p:nvPr/>
          </p:nvSpPr>
          <p:spPr>
            <a:xfrm>
              <a:off x="360000" y="3960000"/>
              <a:ext cx="14400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L1 to APog (mm): -2,5-*</a:t>
              </a:r>
              <a:endParaRPr lang="el-GR" sz="988">
                <a:solidFill>
                  <a:srgbClr val="A4D0DF"/>
                </a:solidFill>
                <a:latin typeface="Tahoma" panose="020B0604030504040204" pitchFamily="34" charset="0"/>
              </a:endParaRPr>
            </a:p>
          </p:txBody>
        </p:sp>
        <p:sp>
          <p:nvSpPr>
            <p:cNvPr id="80" name="TextBox 79">
              <a:extLst>
                <a:ext uri="{FF2B5EF4-FFF2-40B4-BE49-F238E27FC236}">
                  <a16:creationId xmlns:a16="http://schemas.microsoft.com/office/drawing/2014/main" xmlns="" id="{64871C0A-4079-486D-B54B-F9D88E34ABE4}"/>
                </a:ext>
              </a:extLst>
            </p:cNvPr>
            <p:cNvSpPr txBox="1"/>
            <p:nvPr/>
          </p:nvSpPr>
          <p:spPr>
            <a:xfrm>
              <a:off x="8388000" y="3888000"/>
              <a:ext cx="5904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117,4-***</a:t>
              </a:r>
            </a:p>
          </p:txBody>
        </p:sp>
        <p:sp>
          <p:nvSpPr>
            <p:cNvPr id="81" name="TextBox 80">
              <a:extLst>
                <a:ext uri="{FF2B5EF4-FFF2-40B4-BE49-F238E27FC236}">
                  <a16:creationId xmlns:a16="http://schemas.microsoft.com/office/drawing/2014/main" xmlns="" id="{E0FD8B02-1F89-461D-B282-4E6DDE2B00ED}"/>
                </a:ext>
              </a:extLst>
            </p:cNvPr>
            <p:cNvSpPr txBox="1"/>
            <p:nvPr/>
          </p:nvSpPr>
          <p:spPr>
            <a:xfrm>
              <a:off x="360000" y="4248000"/>
              <a:ext cx="13932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SOFT-TISSUE MEASUR.</a:t>
              </a:r>
              <a:endParaRPr lang="el-GR" sz="988">
                <a:solidFill>
                  <a:srgbClr val="000000"/>
                </a:solidFill>
                <a:latin typeface="Tahoma" panose="020B0604030504040204" pitchFamily="34" charset="0"/>
              </a:endParaRPr>
            </a:p>
          </p:txBody>
        </p:sp>
        <p:sp>
          <p:nvSpPr>
            <p:cNvPr id="82" name="TextBox 81">
              <a:extLst>
                <a:ext uri="{FF2B5EF4-FFF2-40B4-BE49-F238E27FC236}">
                  <a16:creationId xmlns:a16="http://schemas.microsoft.com/office/drawing/2014/main" xmlns="" id="{F548B83D-595E-4862-8FF5-1302AB0157F8}"/>
                </a:ext>
              </a:extLst>
            </p:cNvPr>
            <p:cNvSpPr txBox="1"/>
            <p:nvPr/>
          </p:nvSpPr>
          <p:spPr>
            <a:xfrm>
              <a:off x="360000" y="4392000"/>
              <a:ext cx="14544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Labionasal angle: 111,5*</a:t>
              </a:r>
              <a:endParaRPr lang="el-GR" sz="988">
                <a:solidFill>
                  <a:srgbClr val="A4D0DF"/>
                </a:solidFill>
                <a:latin typeface="Tahoma" panose="020B0604030504040204" pitchFamily="34" charset="0"/>
              </a:endParaRPr>
            </a:p>
          </p:txBody>
        </p:sp>
        <p:sp>
          <p:nvSpPr>
            <p:cNvPr id="83" name="TextBox 82">
              <a:extLst>
                <a:ext uri="{FF2B5EF4-FFF2-40B4-BE49-F238E27FC236}">
                  <a16:creationId xmlns:a16="http://schemas.microsoft.com/office/drawing/2014/main" xmlns="" id="{099B0DBE-9AE9-4197-8DB3-E1D140E57A73}"/>
                </a:ext>
              </a:extLst>
            </p:cNvPr>
            <p:cNvSpPr txBox="1"/>
            <p:nvPr/>
          </p:nvSpPr>
          <p:spPr>
            <a:xfrm>
              <a:off x="360000" y="4536000"/>
              <a:ext cx="14004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Up. lip to E-Plane: -0,4*</a:t>
              </a:r>
              <a:endParaRPr lang="el-GR" sz="988">
                <a:solidFill>
                  <a:srgbClr val="A4D0DF"/>
                </a:solidFill>
                <a:latin typeface="Tahoma" panose="020B0604030504040204" pitchFamily="34" charset="0"/>
              </a:endParaRPr>
            </a:p>
          </p:txBody>
        </p:sp>
        <p:sp>
          <p:nvSpPr>
            <p:cNvPr id="84" name="TextBox 83">
              <a:extLst>
                <a:ext uri="{FF2B5EF4-FFF2-40B4-BE49-F238E27FC236}">
                  <a16:creationId xmlns:a16="http://schemas.microsoft.com/office/drawing/2014/main" xmlns="" id="{9E7697DF-DF50-4AD2-AA8F-8159B1FF3F69}"/>
                </a:ext>
              </a:extLst>
            </p:cNvPr>
            <p:cNvSpPr txBox="1"/>
            <p:nvPr/>
          </p:nvSpPr>
          <p:spPr>
            <a:xfrm>
              <a:off x="360000" y="4680000"/>
              <a:ext cx="15948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Low. lip to E-Plane: -3,6-**</a:t>
              </a:r>
              <a:endParaRPr lang="el-GR" sz="988">
                <a:solidFill>
                  <a:srgbClr val="FDAE61"/>
                </a:solidFill>
                <a:latin typeface="Tahoma" panose="020B0604030504040204" pitchFamily="34" charset="0"/>
              </a:endParaRPr>
            </a:p>
          </p:txBody>
        </p:sp>
        <p:sp>
          <p:nvSpPr>
            <p:cNvPr id="85" name="TextBox 84">
              <a:extLst>
                <a:ext uri="{FF2B5EF4-FFF2-40B4-BE49-F238E27FC236}">
                  <a16:creationId xmlns:a16="http://schemas.microsoft.com/office/drawing/2014/main" xmlns="" id="{BFE690C6-E8E5-4763-9D59-3D6936FEDC47}"/>
                </a:ext>
              </a:extLst>
            </p:cNvPr>
            <p:cNvSpPr txBox="1"/>
            <p:nvPr/>
          </p:nvSpPr>
          <p:spPr>
            <a:xfrm>
              <a:off x="360000" y="4824000"/>
              <a:ext cx="15804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Z-angle (Merrifield): 70,9-*</a:t>
              </a:r>
              <a:endParaRPr lang="el-GR" sz="988">
                <a:solidFill>
                  <a:srgbClr val="A4D0DF"/>
                </a:solidFill>
                <a:latin typeface="Tahoma" panose="020B0604030504040204" pitchFamily="34" charset="0"/>
              </a:endParaRPr>
            </a:p>
          </p:txBody>
        </p:sp>
        <p:sp>
          <p:nvSpPr>
            <p:cNvPr id="86" name="TextBox 85">
              <a:extLst>
                <a:ext uri="{FF2B5EF4-FFF2-40B4-BE49-F238E27FC236}">
                  <a16:creationId xmlns:a16="http://schemas.microsoft.com/office/drawing/2014/main" xmlns="" id="{391C504C-CFA3-48A5-B40E-FDCF0E4F2980}"/>
                </a:ext>
              </a:extLst>
            </p:cNvPr>
            <p:cNvSpPr txBox="1"/>
            <p:nvPr/>
          </p:nvSpPr>
          <p:spPr>
            <a:xfrm>
              <a:off x="360000" y="4968000"/>
              <a:ext cx="10116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H-angle: 17,8***</a:t>
              </a:r>
              <a:endParaRPr lang="el-GR" sz="988">
                <a:solidFill>
                  <a:srgbClr val="D7191C"/>
                </a:solidFill>
                <a:latin typeface="Tahoma" panose="020B0604030504040204" pitchFamily="34" charset="0"/>
              </a:endParaRPr>
            </a:p>
          </p:txBody>
        </p:sp>
        <p:sp>
          <p:nvSpPr>
            <p:cNvPr id="87" name="TextBox 86">
              <a:extLst>
                <a:ext uri="{FF2B5EF4-FFF2-40B4-BE49-F238E27FC236}">
                  <a16:creationId xmlns:a16="http://schemas.microsoft.com/office/drawing/2014/main" xmlns="" id="{F0A55E91-F865-4629-A57D-5583E8F10BF5}"/>
                </a:ext>
              </a:extLst>
            </p:cNvPr>
            <p:cNvSpPr txBox="1"/>
            <p:nvPr/>
          </p:nvSpPr>
          <p:spPr>
            <a:xfrm>
              <a:off x="7790400" y="3024000"/>
              <a:ext cx="2556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6,3*</a:t>
              </a:r>
            </a:p>
          </p:txBody>
        </p:sp>
        <p:sp>
          <p:nvSpPr>
            <p:cNvPr id="88" name="TextBox 87">
              <a:extLst>
                <a:ext uri="{FF2B5EF4-FFF2-40B4-BE49-F238E27FC236}">
                  <a16:creationId xmlns:a16="http://schemas.microsoft.com/office/drawing/2014/main" xmlns="" id="{E2038EE7-92DB-4CF9-8038-04C7D3CE5349}"/>
                </a:ext>
              </a:extLst>
            </p:cNvPr>
            <p:cNvSpPr txBox="1"/>
            <p:nvPr/>
          </p:nvSpPr>
          <p:spPr>
            <a:xfrm>
              <a:off x="5425200" y="410400"/>
              <a:ext cx="2556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84,3</a:t>
              </a:r>
            </a:p>
          </p:txBody>
        </p:sp>
        <p:sp>
          <p:nvSpPr>
            <p:cNvPr id="89" name="TextBox 88">
              <a:extLst>
                <a:ext uri="{FF2B5EF4-FFF2-40B4-BE49-F238E27FC236}">
                  <a16:creationId xmlns:a16="http://schemas.microsoft.com/office/drawing/2014/main" xmlns="" id="{A310C23B-EA8B-4924-8A2D-5264FBB6A42F}"/>
                </a:ext>
              </a:extLst>
            </p:cNvPr>
            <p:cNvSpPr txBox="1"/>
            <p:nvPr/>
          </p:nvSpPr>
          <p:spPr>
            <a:xfrm>
              <a:off x="5425200" y="590400"/>
              <a:ext cx="2556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77,9</a:t>
              </a:r>
            </a:p>
          </p:txBody>
        </p:sp>
        <p:sp>
          <p:nvSpPr>
            <p:cNvPr id="90" name="TextBox 89">
              <a:extLst>
                <a:ext uri="{FF2B5EF4-FFF2-40B4-BE49-F238E27FC236}">
                  <a16:creationId xmlns:a16="http://schemas.microsoft.com/office/drawing/2014/main" xmlns="" id="{445CDAEC-C522-4185-B065-205F4542D21D}"/>
                </a:ext>
              </a:extLst>
            </p:cNvPr>
            <p:cNvSpPr txBox="1"/>
            <p:nvPr/>
          </p:nvSpPr>
          <p:spPr>
            <a:xfrm>
              <a:off x="5425200" y="770400"/>
              <a:ext cx="2556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6,3*</a:t>
              </a:r>
            </a:p>
          </p:txBody>
        </p:sp>
        <p:sp>
          <p:nvSpPr>
            <p:cNvPr id="96" name="TextBox 95">
              <a:extLst>
                <a:ext uri="{FF2B5EF4-FFF2-40B4-BE49-F238E27FC236}">
                  <a16:creationId xmlns:a16="http://schemas.microsoft.com/office/drawing/2014/main" xmlns="" id="{28AF8215-6BD9-416B-99E1-68D53F86C55A}"/>
                </a:ext>
              </a:extLst>
            </p:cNvPr>
            <p:cNvSpPr txBox="1"/>
            <p:nvPr/>
          </p:nvSpPr>
          <p:spPr>
            <a:xfrm>
              <a:off x="360000" y="5544000"/>
              <a:ext cx="11736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PC3 Skeletal 14: 0,4</a:t>
              </a:r>
              <a:endParaRPr lang="el-GR" sz="988">
                <a:solidFill>
                  <a:srgbClr val="2C7BB6"/>
                </a:solidFill>
                <a:latin typeface="Tahoma" panose="020B0604030504040204" pitchFamily="34" charset="0"/>
              </a:endParaRPr>
            </a:p>
          </p:txBody>
        </p:sp>
        <p:sp>
          <p:nvSpPr>
            <p:cNvPr id="97" name="TextBox 96">
              <a:extLst>
                <a:ext uri="{FF2B5EF4-FFF2-40B4-BE49-F238E27FC236}">
                  <a16:creationId xmlns:a16="http://schemas.microsoft.com/office/drawing/2014/main" xmlns="" id="{D8911D89-BF5F-4DE9-9F84-09C445148F31}"/>
                </a:ext>
              </a:extLst>
            </p:cNvPr>
            <p:cNvSpPr txBox="1"/>
            <p:nvPr/>
          </p:nvSpPr>
          <p:spPr>
            <a:xfrm>
              <a:off x="360000" y="5400000"/>
              <a:ext cx="13392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PC2 Skeletal 14: -1,4-*</a:t>
              </a:r>
              <a:endParaRPr lang="el-GR" sz="988">
                <a:solidFill>
                  <a:srgbClr val="A4D0DF"/>
                </a:solidFill>
                <a:latin typeface="Tahoma" panose="020B0604030504040204" pitchFamily="34" charset="0"/>
              </a:endParaRPr>
            </a:p>
          </p:txBody>
        </p:sp>
        <p:sp>
          <p:nvSpPr>
            <p:cNvPr id="98" name="TextBox 97">
              <a:extLst>
                <a:ext uri="{FF2B5EF4-FFF2-40B4-BE49-F238E27FC236}">
                  <a16:creationId xmlns:a16="http://schemas.microsoft.com/office/drawing/2014/main" xmlns="" id="{DD6EE825-EE4D-4A1B-9370-46A093E98B57}"/>
                </a:ext>
              </a:extLst>
            </p:cNvPr>
            <p:cNvSpPr txBox="1"/>
            <p:nvPr/>
          </p:nvSpPr>
          <p:spPr>
            <a:xfrm>
              <a:off x="360000" y="5256000"/>
              <a:ext cx="13392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PC1 Skeletal 14: -1,2-*</a:t>
              </a:r>
              <a:endParaRPr lang="el-GR" sz="988">
                <a:solidFill>
                  <a:srgbClr val="A4D0DF"/>
                </a:solidFill>
                <a:latin typeface="Tahoma" panose="020B0604030504040204" pitchFamily="34" charset="0"/>
              </a:endParaRPr>
            </a:p>
          </p:txBody>
        </p:sp>
      </p:grpSp>
      <p:sp>
        <p:nvSpPr>
          <p:cNvPr id="100" name="Rectangle 307">
            <a:extLst>
              <a:ext uri="{FF2B5EF4-FFF2-40B4-BE49-F238E27FC236}">
                <a16:creationId xmlns:a16="http://schemas.microsoft.com/office/drawing/2014/main" xmlns="" id="{9F28392F-1A84-9E4B-BC25-C98FA9EB5C90}"/>
              </a:ext>
            </a:extLst>
          </p:cNvPr>
          <p:cNvSpPr>
            <a:spLocks noChangeArrowheads="1"/>
          </p:cNvSpPr>
          <p:nvPr/>
        </p:nvSpPr>
        <p:spPr bwMode="auto">
          <a:xfrm>
            <a:off x="7962208" y="1200765"/>
            <a:ext cx="3514808" cy="307777"/>
          </a:xfrm>
          <a:prstGeom prst="rect">
            <a:avLst/>
          </a:prstGeom>
          <a:noFill/>
          <a:ln>
            <a:noFill/>
          </a:ln>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2000" dirty="0">
                <a:solidFill>
                  <a:srgbClr val="000000"/>
                </a:solidFill>
                <a:latin typeface="Corbel" panose="020B0503020204020204" pitchFamily="34" charset="0"/>
              </a:rPr>
              <a:t>Αρχική </a:t>
            </a:r>
            <a:r>
              <a:rPr lang="el-GR" altLang="en-US" sz="2000" dirty="0" err="1">
                <a:solidFill>
                  <a:srgbClr val="000000"/>
                </a:solidFill>
                <a:latin typeface="Corbel" panose="020B0503020204020204" pitchFamily="34" charset="0"/>
              </a:rPr>
              <a:t>κεφαλομετρική</a:t>
            </a:r>
            <a:r>
              <a:rPr lang="el-GR" altLang="en-US" sz="2000" dirty="0">
                <a:solidFill>
                  <a:srgbClr val="000000"/>
                </a:solidFill>
                <a:latin typeface="Corbel" panose="020B0503020204020204" pitchFamily="34" charset="0"/>
              </a:rPr>
              <a:t> ανάλυση</a:t>
            </a:r>
            <a:endParaRPr lang="el-GR" altLang="en-US" sz="4400" dirty="0">
              <a:latin typeface="Corbel" panose="020B0503020204020204" pitchFamily="34" charset="0"/>
            </a:endParaRPr>
          </a:p>
        </p:txBody>
      </p:sp>
    </p:spTree>
    <p:extLst>
      <p:ext uri="{BB962C8B-B14F-4D97-AF65-F5344CB8AC3E}">
        <p14:creationId xmlns:p14="http://schemas.microsoft.com/office/powerpoint/2010/main" xmlns="" val="5719435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1BCAD73-0368-8746-8D23-90C1C7BAC0D2}"/>
              </a:ext>
            </a:extLst>
          </p:cNvPr>
          <p:cNvSpPr txBox="1"/>
          <p:nvPr/>
        </p:nvSpPr>
        <p:spPr>
          <a:xfrm>
            <a:off x="673768" y="5976411"/>
            <a:ext cx="10945882" cy="646331"/>
          </a:xfrm>
          <a:prstGeom prst="rect">
            <a:avLst/>
          </a:prstGeom>
          <a:noFill/>
        </p:spPr>
        <p:txBody>
          <a:bodyPr wrap="none" rtlCol="0">
            <a:spAutoFit/>
          </a:bodyPr>
          <a:lstStyle/>
          <a:p>
            <a:r>
              <a:rPr lang="el-GR" dirty="0"/>
              <a:t>Η ορθοδοντική θεραπεία περιλαμβάνει α) μηχανισμό τύπου </a:t>
            </a:r>
            <a:r>
              <a:rPr lang="el-GR" dirty="0" err="1"/>
              <a:t>ενεργοποιητή</a:t>
            </a:r>
            <a:r>
              <a:rPr lang="el-GR" dirty="0"/>
              <a:t>, β) </a:t>
            </a:r>
            <a:r>
              <a:rPr lang="el-GR" dirty="0" err="1"/>
              <a:t>εξωστοματικό</a:t>
            </a:r>
            <a:r>
              <a:rPr lang="el-GR" dirty="0"/>
              <a:t> τόξο και γ) ακίνητους </a:t>
            </a:r>
          </a:p>
          <a:p>
            <a:r>
              <a:rPr lang="el-GR" dirty="0"/>
              <a:t>ορθοδοντικούς μηχανισμούς</a:t>
            </a:r>
            <a:endParaRPr lang="x-none" dirty="0"/>
          </a:p>
        </p:txBody>
      </p:sp>
      <p:pic>
        <p:nvPicPr>
          <p:cNvPr id="6" name="Picture 5">
            <a:extLst>
              <a:ext uri="{FF2B5EF4-FFF2-40B4-BE49-F238E27FC236}">
                <a16:creationId xmlns:a16="http://schemas.microsoft.com/office/drawing/2014/main" xmlns="" id="{167F5A46-665F-DA4F-8147-E9648F2B6AE8}"/>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06809" y="2561085"/>
            <a:ext cx="2513256" cy="1735830"/>
          </a:xfrm>
          <a:prstGeom prst="rect">
            <a:avLst/>
          </a:prstGeom>
        </p:spPr>
      </p:pic>
      <p:pic>
        <p:nvPicPr>
          <p:cNvPr id="8" name="Picture 7">
            <a:extLst>
              <a:ext uri="{FF2B5EF4-FFF2-40B4-BE49-F238E27FC236}">
                <a16:creationId xmlns:a16="http://schemas.microsoft.com/office/drawing/2014/main" xmlns="" id="{2459175E-01A3-E342-9AC1-1E5FF1AED8BD}"/>
              </a:ext>
            </a:extLst>
          </p:cNvPr>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8027865" y="2905325"/>
            <a:ext cx="4050082" cy="1000480"/>
          </a:xfrm>
          <a:prstGeom prst="rect">
            <a:avLst/>
          </a:prstGeom>
        </p:spPr>
      </p:pic>
      <p:cxnSp>
        <p:nvCxnSpPr>
          <p:cNvPr id="9" name="Straight Arrow Connector 8">
            <a:extLst>
              <a:ext uri="{FF2B5EF4-FFF2-40B4-BE49-F238E27FC236}">
                <a16:creationId xmlns:a16="http://schemas.microsoft.com/office/drawing/2014/main" xmlns="" id="{F97A0670-5A0A-0249-8B11-0C180211A6FA}"/>
              </a:ext>
            </a:extLst>
          </p:cNvPr>
          <p:cNvCxnSpPr/>
          <p:nvPr/>
        </p:nvCxnSpPr>
        <p:spPr>
          <a:xfrm>
            <a:off x="3034311" y="3437009"/>
            <a:ext cx="54459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027B408A-E8D9-344B-BB58-D0FD0C82D66A}"/>
              </a:ext>
            </a:extLst>
          </p:cNvPr>
          <p:cNvCxnSpPr/>
          <p:nvPr/>
        </p:nvCxnSpPr>
        <p:spPr>
          <a:xfrm>
            <a:off x="7371854" y="3437009"/>
            <a:ext cx="54459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816BE7B8-34A4-E546-A602-99F70F799142}"/>
              </a:ext>
            </a:extLst>
          </p:cNvPr>
          <p:cNvSpPr/>
          <p:nvPr/>
        </p:nvSpPr>
        <p:spPr>
          <a:xfrm>
            <a:off x="673768" y="4457975"/>
            <a:ext cx="1837041" cy="369332"/>
          </a:xfrm>
          <a:prstGeom prst="rect">
            <a:avLst/>
          </a:prstGeom>
        </p:spPr>
        <p:txBody>
          <a:bodyPr wrap="none">
            <a:spAutoFit/>
          </a:bodyPr>
          <a:lstStyle/>
          <a:p>
            <a:r>
              <a:rPr lang="el-GR" dirty="0"/>
              <a:t>α) </a:t>
            </a:r>
            <a:r>
              <a:rPr lang="el-GR" dirty="0" err="1"/>
              <a:t>ενεργοποιητής</a:t>
            </a:r>
            <a:endParaRPr lang="x-none" dirty="0"/>
          </a:p>
        </p:txBody>
      </p:sp>
      <p:sp>
        <p:nvSpPr>
          <p:cNvPr id="13" name="Rectangle 12">
            <a:extLst>
              <a:ext uri="{FF2B5EF4-FFF2-40B4-BE49-F238E27FC236}">
                <a16:creationId xmlns:a16="http://schemas.microsoft.com/office/drawing/2014/main" xmlns="" id="{32C1F39E-DAE1-0E4A-8C0E-E2110B0EA12D}"/>
              </a:ext>
            </a:extLst>
          </p:cNvPr>
          <p:cNvSpPr/>
          <p:nvPr/>
        </p:nvSpPr>
        <p:spPr>
          <a:xfrm>
            <a:off x="4432451" y="5493051"/>
            <a:ext cx="2215543" cy="369332"/>
          </a:xfrm>
          <a:prstGeom prst="rect">
            <a:avLst/>
          </a:prstGeom>
        </p:spPr>
        <p:txBody>
          <a:bodyPr wrap="none">
            <a:spAutoFit/>
          </a:bodyPr>
          <a:lstStyle/>
          <a:p>
            <a:r>
              <a:rPr lang="el-GR" dirty="0"/>
              <a:t>β) </a:t>
            </a:r>
            <a:r>
              <a:rPr lang="el-GR" dirty="0" err="1"/>
              <a:t>εξωστοματικό</a:t>
            </a:r>
            <a:r>
              <a:rPr lang="el-GR" dirty="0"/>
              <a:t> τόξο</a:t>
            </a:r>
            <a:endParaRPr lang="x-none" dirty="0"/>
          </a:p>
        </p:txBody>
      </p:sp>
      <p:sp>
        <p:nvSpPr>
          <p:cNvPr id="14" name="Rectangle 13">
            <a:extLst>
              <a:ext uri="{FF2B5EF4-FFF2-40B4-BE49-F238E27FC236}">
                <a16:creationId xmlns:a16="http://schemas.microsoft.com/office/drawing/2014/main" xmlns="" id="{F491FC9F-8193-4141-928D-2C80430BB5FD}"/>
              </a:ext>
            </a:extLst>
          </p:cNvPr>
          <p:cNvSpPr/>
          <p:nvPr/>
        </p:nvSpPr>
        <p:spPr>
          <a:xfrm>
            <a:off x="8395295" y="4430702"/>
            <a:ext cx="3682652" cy="646331"/>
          </a:xfrm>
          <a:prstGeom prst="rect">
            <a:avLst/>
          </a:prstGeom>
        </p:spPr>
        <p:txBody>
          <a:bodyPr wrap="square">
            <a:spAutoFit/>
          </a:bodyPr>
          <a:lstStyle/>
          <a:p>
            <a:r>
              <a:rPr lang="el-GR" dirty="0"/>
              <a:t>γ) ακίνητοι ορθοδοντικοί μηχανισμοί</a:t>
            </a:r>
            <a:endParaRPr lang="x-none" dirty="0"/>
          </a:p>
          <a:p>
            <a:endParaRPr lang="x-none" dirty="0"/>
          </a:p>
        </p:txBody>
      </p:sp>
      <p:pic>
        <p:nvPicPr>
          <p:cNvPr id="16" name="Picture 15">
            <a:extLst>
              <a:ext uri="{FF2B5EF4-FFF2-40B4-BE49-F238E27FC236}">
                <a16:creationId xmlns:a16="http://schemas.microsoft.com/office/drawing/2014/main" xmlns="" id="{F106EAEC-4DE0-334D-B716-1667D50FC772}"/>
              </a:ext>
            </a:extLst>
          </p:cNvPr>
          <p:cNvPicPr>
            <a:picLocks noChangeAspect="1"/>
          </p:cNvPicPr>
          <p:nvPr/>
        </p:nvPicPr>
        <p:blipFill rotWithShape="1">
          <a:blip r:embed="rId5" cstate="screen">
            <a:alphaModFix amt="50000"/>
            <a:extLst>
              <a:ext uri="{BEBA8EAE-BF5A-486C-A8C5-ECC9F3942E4B}">
                <a14:imgProps xmlns:a14="http://schemas.microsoft.com/office/drawing/2010/main" xmlns="">
                  <a14:imgLayer r:embed="rId6">
                    <a14:imgEffect>
                      <a14:brightnessContrast bright="11000"/>
                    </a14:imgEffect>
                  </a14:imgLayer>
                </a14:imgProps>
              </a:ext>
              <a:ext uri="{28A0092B-C50C-407E-A947-70E740481C1C}">
                <a14:useLocalDpi xmlns:a14="http://schemas.microsoft.com/office/drawing/2010/main" xmlns=""/>
              </a:ext>
            </a:extLst>
          </a:blip>
          <a:srcRect/>
          <a:stretch/>
        </p:blipFill>
        <p:spPr>
          <a:xfrm>
            <a:off x="3825032" y="388696"/>
            <a:ext cx="3839533" cy="5104355"/>
          </a:xfrm>
          <a:prstGeom prst="rect">
            <a:avLst/>
          </a:prstGeom>
        </p:spPr>
      </p:pic>
      <p:pic>
        <p:nvPicPr>
          <p:cNvPr id="17" name="Picture 16" descr="IMG_0973.JPG">
            <a:extLst>
              <a:ext uri="{FF2B5EF4-FFF2-40B4-BE49-F238E27FC236}">
                <a16:creationId xmlns:a16="http://schemas.microsoft.com/office/drawing/2014/main" xmlns="" id="{75DFBBB6-9DF3-9147-A74F-58C542965050}"/>
              </a:ext>
            </a:extLst>
          </p:cNvPr>
          <p:cNvPicPr>
            <a:picLocks noChangeAspect="1"/>
          </p:cNvPicPr>
          <p:nvPr/>
        </p:nvPicPr>
        <p:blipFill rotWithShape="1">
          <a:blip r:embed="rId7" cstate="screen">
            <a:extLst>
              <a:ext uri="{28A0092B-C50C-407E-A947-70E740481C1C}">
                <a14:useLocalDpi xmlns:a14="http://schemas.microsoft.com/office/drawing/2010/main" xmlns=""/>
              </a:ext>
            </a:extLst>
          </a:blip>
          <a:srcRect/>
          <a:stretch/>
        </p:blipFill>
        <p:spPr>
          <a:xfrm rot="5400000">
            <a:off x="5197414" y="3113972"/>
            <a:ext cx="685618" cy="2688008"/>
          </a:xfrm>
          <a:prstGeom prst="rect">
            <a:avLst/>
          </a:prstGeom>
        </p:spPr>
      </p:pic>
      <p:sp>
        <p:nvSpPr>
          <p:cNvPr id="18" name="Rectangle 17">
            <a:extLst>
              <a:ext uri="{FF2B5EF4-FFF2-40B4-BE49-F238E27FC236}">
                <a16:creationId xmlns:a16="http://schemas.microsoft.com/office/drawing/2014/main" xmlns="" id="{D6DDD9AA-B2F7-5240-B258-8B2E4105843A}"/>
              </a:ext>
            </a:extLst>
          </p:cNvPr>
          <p:cNvSpPr/>
          <p:nvPr/>
        </p:nvSpPr>
        <p:spPr>
          <a:xfrm>
            <a:off x="3849926" y="2888810"/>
            <a:ext cx="3411809" cy="6856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solidFill>
                <a:schemeClr val="bg1">
                  <a:lumMod val="50000"/>
                </a:schemeClr>
              </a:solidFill>
            </a:endParaRPr>
          </a:p>
        </p:txBody>
      </p:sp>
    </p:spTree>
    <p:extLst>
      <p:ext uri="{BB962C8B-B14F-4D97-AF65-F5344CB8AC3E}">
        <p14:creationId xmlns:p14="http://schemas.microsoft.com/office/powerpoint/2010/main" xmlns="" val="31633444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3AF838E-F4A6-F941-B4A1-1033130825A4}"/>
              </a:ext>
            </a:extLst>
          </p:cNvPr>
          <p:cNvPicPr>
            <a:picLocks noChangeAspect="1"/>
          </p:cNvPicPr>
          <p:nvPr/>
        </p:nvPicPr>
        <p:blipFill>
          <a:blip r:embed="rId2"/>
          <a:stretch>
            <a:fillRect/>
          </a:stretch>
        </p:blipFill>
        <p:spPr>
          <a:xfrm>
            <a:off x="0" y="401773"/>
            <a:ext cx="12192000" cy="6858000"/>
          </a:xfrm>
          <a:prstGeom prst="rect">
            <a:avLst/>
          </a:prstGeom>
        </p:spPr>
      </p:pic>
      <p:pic>
        <p:nvPicPr>
          <p:cNvPr id="4" name="Picture 3">
            <a:extLst>
              <a:ext uri="{FF2B5EF4-FFF2-40B4-BE49-F238E27FC236}">
                <a16:creationId xmlns:a16="http://schemas.microsoft.com/office/drawing/2014/main" xmlns="" id="{CF88CD75-0D5B-6A48-9357-CF5C66C70893}"/>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2152483" y="530298"/>
            <a:ext cx="3410649" cy="3550517"/>
          </a:xfrm>
          <a:prstGeom prst="rect">
            <a:avLst/>
          </a:prstGeom>
        </p:spPr>
      </p:pic>
      <p:pic>
        <p:nvPicPr>
          <p:cNvPr id="6" name="Picture 5">
            <a:extLst>
              <a:ext uri="{FF2B5EF4-FFF2-40B4-BE49-F238E27FC236}">
                <a16:creationId xmlns:a16="http://schemas.microsoft.com/office/drawing/2014/main" xmlns="" id="{385765A1-3E5D-CE42-A8DF-CAFC673C15D7}"/>
              </a:ext>
            </a:extLst>
          </p:cNvPr>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6893055" y="140676"/>
            <a:ext cx="3774944" cy="4098813"/>
          </a:xfrm>
          <a:prstGeom prst="rect">
            <a:avLst/>
          </a:prstGeom>
        </p:spPr>
      </p:pic>
      <p:cxnSp>
        <p:nvCxnSpPr>
          <p:cNvPr id="7" name="Straight Connector 6">
            <a:extLst>
              <a:ext uri="{FF2B5EF4-FFF2-40B4-BE49-F238E27FC236}">
                <a16:creationId xmlns:a16="http://schemas.microsoft.com/office/drawing/2014/main" xmlns="" id="{B9FE6CA4-EB61-EB43-9215-BD35E0D920BB}"/>
              </a:ext>
            </a:extLst>
          </p:cNvPr>
          <p:cNvCxnSpPr>
            <a:cxnSpLocks/>
          </p:cNvCxnSpPr>
          <p:nvPr/>
        </p:nvCxnSpPr>
        <p:spPr>
          <a:xfrm>
            <a:off x="919046" y="2850833"/>
            <a:ext cx="10904403" cy="0"/>
          </a:xfrm>
          <a:prstGeom prst="line">
            <a:avLst/>
          </a:prstGeom>
          <a:ln w="28575">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8" name="TextBox 7">
            <a:extLst>
              <a:ext uri="{FF2B5EF4-FFF2-40B4-BE49-F238E27FC236}">
                <a16:creationId xmlns:a16="http://schemas.microsoft.com/office/drawing/2014/main" xmlns="" id="{70782CDE-4AB0-F340-85CC-58182855625C}"/>
              </a:ext>
            </a:extLst>
          </p:cNvPr>
          <p:cNvSpPr txBox="1"/>
          <p:nvPr/>
        </p:nvSpPr>
        <p:spPr>
          <a:xfrm>
            <a:off x="11121758" y="2774535"/>
            <a:ext cx="616483" cy="523220"/>
          </a:xfrm>
          <a:prstGeom prst="rect">
            <a:avLst/>
          </a:prstGeom>
          <a:solidFill>
            <a:schemeClr val="accent6">
              <a:lumMod val="50000"/>
            </a:schemeClr>
          </a:solidFill>
        </p:spPr>
        <p:txBody>
          <a:bodyPr wrap="square" rtlCol="0">
            <a:spAutoFit/>
          </a:bodyPr>
          <a:lstStyle/>
          <a:p>
            <a:r>
              <a:rPr lang="en-US" sz="2800" dirty="0">
                <a:solidFill>
                  <a:schemeClr val="bg1"/>
                </a:solidFill>
              </a:rPr>
              <a:t>FH</a:t>
            </a:r>
          </a:p>
        </p:txBody>
      </p:sp>
      <p:pic>
        <p:nvPicPr>
          <p:cNvPr id="9" name="Picture 8">
            <a:extLst>
              <a:ext uri="{FF2B5EF4-FFF2-40B4-BE49-F238E27FC236}">
                <a16:creationId xmlns:a16="http://schemas.microsoft.com/office/drawing/2014/main" xmlns="" id="{F00AC7DC-9D20-6048-816C-8F09BFE8D4C6}"/>
              </a:ext>
            </a:extLst>
          </p:cNvPr>
          <p:cNvPicPr>
            <a:picLocks noChangeAspect="1"/>
          </p:cNvPicPr>
          <p:nvPr/>
        </p:nvPicPr>
        <p:blipFill rotWithShape="1">
          <a:blip r:embed="rId5" cstate="screen">
            <a:extLst>
              <a:ext uri="{28A0092B-C50C-407E-A947-70E740481C1C}">
                <a14:useLocalDpi xmlns:a14="http://schemas.microsoft.com/office/drawing/2010/main" xmlns=""/>
              </a:ext>
            </a:extLst>
          </a:blip>
          <a:srcRect/>
          <a:stretch/>
        </p:blipFill>
        <p:spPr>
          <a:xfrm>
            <a:off x="6893055" y="4342985"/>
            <a:ext cx="2632373" cy="1236343"/>
          </a:xfrm>
          <a:prstGeom prst="rect">
            <a:avLst/>
          </a:prstGeom>
        </p:spPr>
      </p:pic>
      <p:pic>
        <p:nvPicPr>
          <p:cNvPr id="10" name="Picture 9">
            <a:extLst>
              <a:ext uri="{FF2B5EF4-FFF2-40B4-BE49-F238E27FC236}">
                <a16:creationId xmlns:a16="http://schemas.microsoft.com/office/drawing/2014/main" xmlns="" id="{1E349DB9-CB57-3245-89A6-4D811256699B}"/>
              </a:ext>
            </a:extLst>
          </p:cNvPr>
          <p:cNvPicPr>
            <a:picLocks noChangeAspect="1"/>
          </p:cNvPicPr>
          <p:nvPr/>
        </p:nvPicPr>
        <p:blipFill rotWithShape="1">
          <a:blip r:embed="rId6" cstate="screen">
            <a:extLst>
              <a:ext uri="{28A0092B-C50C-407E-A947-70E740481C1C}">
                <a14:useLocalDpi xmlns:a14="http://schemas.microsoft.com/office/drawing/2010/main" xmlns=""/>
              </a:ext>
            </a:extLst>
          </a:blip>
          <a:srcRect r="-1421"/>
          <a:stretch/>
        </p:blipFill>
        <p:spPr>
          <a:xfrm>
            <a:off x="6893055" y="5576148"/>
            <a:ext cx="2684915" cy="1246047"/>
          </a:xfrm>
          <a:prstGeom prst="rect">
            <a:avLst/>
          </a:prstGeom>
        </p:spPr>
      </p:pic>
      <p:pic>
        <p:nvPicPr>
          <p:cNvPr id="12" name="Picture 11">
            <a:extLst>
              <a:ext uri="{FF2B5EF4-FFF2-40B4-BE49-F238E27FC236}">
                <a16:creationId xmlns:a16="http://schemas.microsoft.com/office/drawing/2014/main" xmlns="" id="{0424366D-834B-254E-9762-6D9A9D9E478F}"/>
              </a:ext>
            </a:extLst>
          </p:cNvPr>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2152483" y="4342985"/>
            <a:ext cx="2760340" cy="1332690"/>
          </a:xfrm>
          <a:prstGeom prst="rect">
            <a:avLst/>
          </a:prstGeom>
        </p:spPr>
      </p:pic>
      <p:pic>
        <p:nvPicPr>
          <p:cNvPr id="14" name="Picture 13">
            <a:extLst>
              <a:ext uri="{FF2B5EF4-FFF2-40B4-BE49-F238E27FC236}">
                <a16:creationId xmlns:a16="http://schemas.microsoft.com/office/drawing/2014/main" xmlns="" id="{6046E6F5-2C38-DB4C-B0EC-47B3B05656B0}"/>
              </a:ext>
            </a:extLst>
          </p:cNvPr>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2152482" y="5675675"/>
            <a:ext cx="2760340" cy="1170724"/>
          </a:xfrm>
          <a:prstGeom prst="rect">
            <a:avLst/>
          </a:prstGeom>
        </p:spPr>
      </p:pic>
      <p:sp>
        <p:nvSpPr>
          <p:cNvPr id="11" name="Rectangle 10">
            <a:extLst>
              <a:ext uri="{FF2B5EF4-FFF2-40B4-BE49-F238E27FC236}">
                <a16:creationId xmlns:a16="http://schemas.microsoft.com/office/drawing/2014/main" xmlns="" id="{A93B49C8-8458-A242-A84F-D803B564C997}"/>
              </a:ext>
            </a:extLst>
          </p:cNvPr>
          <p:cNvSpPr/>
          <p:nvPr/>
        </p:nvSpPr>
        <p:spPr>
          <a:xfrm>
            <a:off x="9746578" y="4817337"/>
            <a:ext cx="2326745" cy="523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Μετά από 11 μήνες </a:t>
            </a:r>
            <a:endParaRPr lang="en-US" dirty="0">
              <a:solidFill>
                <a:schemeClr val="tx1"/>
              </a:solidFill>
            </a:endParaRPr>
          </a:p>
        </p:txBody>
      </p:sp>
      <p:sp>
        <p:nvSpPr>
          <p:cNvPr id="15" name="Rectangle 14">
            <a:extLst>
              <a:ext uri="{FF2B5EF4-FFF2-40B4-BE49-F238E27FC236}">
                <a16:creationId xmlns:a16="http://schemas.microsoft.com/office/drawing/2014/main" xmlns="" id="{08B1A833-5A7D-B24D-8E1F-ED9E5E34D1B1}"/>
              </a:ext>
            </a:extLst>
          </p:cNvPr>
          <p:cNvSpPr/>
          <p:nvPr/>
        </p:nvSpPr>
        <p:spPr>
          <a:xfrm>
            <a:off x="-87131" y="4805241"/>
            <a:ext cx="2326745" cy="523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Αρχή θεραπείας</a:t>
            </a:r>
            <a:endParaRPr lang="en-US" dirty="0">
              <a:solidFill>
                <a:schemeClr val="tx1"/>
              </a:solidFill>
            </a:endParaRPr>
          </a:p>
        </p:txBody>
      </p:sp>
      <p:sp>
        <p:nvSpPr>
          <p:cNvPr id="13" name="Rectangle 12">
            <a:extLst>
              <a:ext uri="{FF2B5EF4-FFF2-40B4-BE49-F238E27FC236}">
                <a16:creationId xmlns:a16="http://schemas.microsoft.com/office/drawing/2014/main" xmlns="" id="{FD7BF89B-A9B4-2F4F-8313-70CE08D80BE1}"/>
              </a:ext>
            </a:extLst>
          </p:cNvPr>
          <p:cNvSpPr/>
          <p:nvPr/>
        </p:nvSpPr>
        <p:spPr>
          <a:xfrm>
            <a:off x="1785177" y="2142086"/>
            <a:ext cx="3322701" cy="6168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solidFill>
                <a:schemeClr val="bg1">
                  <a:lumMod val="50000"/>
                </a:schemeClr>
              </a:solidFill>
            </a:endParaRPr>
          </a:p>
        </p:txBody>
      </p:sp>
      <p:sp>
        <p:nvSpPr>
          <p:cNvPr id="16" name="Rectangle 15">
            <a:extLst>
              <a:ext uri="{FF2B5EF4-FFF2-40B4-BE49-F238E27FC236}">
                <a16:creationId xmlns:a16="http://schemas.microsoft.com/office/drawing/2014/main" xmlns="" id="{DB493E2A-5A5A-D34C-873E-475EDBD03372}"/>
              </a:ext>
            </a:extLst>
          </p:cNvPr>
          <p:cNvSpPr/>
          <p:nvPr/>
        </p:nvSpPr>
        <p:spPr>
          <a:xfrm>
            <a:off x="6796569" y="2115354"/>
            <a:ext cx="3410649" cy="6168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solidFill>
                <a:schemeClr val="bg1">
                  <a:lumMod val="50000"/>
                </a:schemeClr>
              </a:solidFill>
            </a:endParaRPr>
          </a:p>
        </p:txBody>
      </p:sp>
    </p:spTree>
    <p:extLst>
      <p:ext uri="{BB962C8B-B14F-4D97-AF65-F5344CB8AC3E}">
        <p14:creationId xmlns:p14="http://schemas.microsoft.com/office/powerpoint/2010/main" xmlns="" val="178903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828C089-EEFA-924A-89C5-C4C5B00C511E}"/>
              </a:ext>
            </a:extLst>
          </p:cNvPr>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a:off x="2269094" y="-270720"/>
            <a:ext cx="6663370" cy="7235050"/>
          </a:xfrm>
          <a:prstGeom prst="rect">
            <a:avLst/>
          </a:prstGeom>
        </p:spPr>
      </p:pic>
      <p:pic>
        <p:nvPicPr>
          <p:cNvPr id="8" name="Picture 7">
            <a:extLst>
              <a:ext uri="{FF2B5EF4-FFF2-40B4-BE49-F238E27FC236}">
                <a16:creationId xmlns:a16="http://schemas.microsoft.com/office/drawing/2014/main" xmlns="" id="{E0F2FB77-493D-524D-9EC6-AA3EA852E265}"/>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220869" y="432104"/>
            <a:ext cx="6020332" cy="6267221"/>
          </a:xfrm>
          <a:prstGeom prst="rect">
            <a:avLst/>
          </a:prstGeom>
        </p:spPr>
      </p:pic>
      <p:cxnSp>
        <p:nvCxnSpPr>
          <p:cNvPr id="6" name="Straight Connector 5">
            <a:extLst>
              <a:ext uri="{FF2B5EF4-FFF2-40B4-BE49-F238E27FC236}">
                <a16:creationId xmlns:a16="http://schemas.microsoft.com/office/drawing/2014/main" xmlns="" id="{A38C81A2-70CF-0047-BB7B-1E00F90EC479}"/>
              </a:ext>
            </a:extLst>
          </p:cNvPr>
          <p:cNvCxnSpPr>
            <a:cxnSpLocks/>
          </p:cNvCxnSpPr>
          <p:nvPr/>
        </p:nvCxnSpPr>
        <p:spPr>
          <a:xfrm>
            <a:off x="973899" y="4494966"/>
            <a:ext cx="10997232" cy="0"/>
          </a:xfrm>
          <a:prstGeom prst="line">
            <a:avLst/>
          </a:prstGeom>
          <a:ln w="28575">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7" name="TextBox 6">
            <a:extLst>
              <a:ext uri="{FF2B5EF4-FFF2-40B4-BE49-F238E27FC236}">
                <a16:creationId xmlns:a16="http://schemas.microsoft.com/office/drawing/2014/main" xmlns="" id="{96EB47B0-CC0E-6345-A701-D17700C2F9D9}"/>
              </a:ext>
            </a:extLst>
          </p:cNvPr>
          <p:cNvSpPr txBox="1"/>
          <p:nvPr/>
        </p:nvSpPr>
        <p:spPr>
          <a:xfrm>
            <a:off x="11354648" y="3971746"/>
            <a:ext cx="616483" cy="523220"/>
          </a:xfrm>
          <a:prstGeom prst="rect">
            <a:avLst/>
          </a:prstGeom>
          <a:solidFill>
            <a:schemeClr val="accent6">
              <a:lumMod val="50000"/>
            </a:schemeClr>
          </a:solidFill>
        </p:spPr>
        <p:txBody>
          <a:bodyPr wrap="square" rtlCol="0">
            <a:spAutoFit/>
          </a:bodyPr>
          <a:lstStyle/>
          <a:p>
            <a:r>
              <a:rPr lang="en-US" sz="2800" dirty="0">
                <a:solidFill>
                  <a:schemeClr val="bg1"/>
                </a:solidFill>
              </a:rPr>
              <a:t>FH</a:t>
            </a:r>
          </a:p>
        </p:txBody>
      </p:sp>
      <p:cxnSp>
        <p:nvCxnSpPr>
          <p:cNvPr id="11" name="Straight Connector 10">
            <a:extLst>
              <a:ext uri="{FF2B5EF4-FFF2-40B4-BE49-F238E27FC236}">
                <a16:creationId xmlns:a16="http://schemas.microsoft.com/office/drawing/2014/main" xmlns="" id="{C2B7799D-FDEC-1F45-814C-B4FC950D3BB4}"/>
              </a:ext>
            </a:extLst>
          </p:cNvPr>
          <p:cNvCxnSpPr>
            <a:cxnSpLocks/>
          </p:cNvCxnSpPr>
          <p:nvPr/>
        </p:nvCxnSpPr>
        <p:spPr>
          <a:xfrm>
            <a:off x="8153278" y="5283"/>
            <a:ext cx="5092" cy="6946918"/>
          </a:xfrm>
          <a:prstGeom prst="line">
            <a:avLst/>
          </a:prstGeom>
          <a:ln>
            <a:solidFill>
              <a:schemeClr val="accent6">
                <a:lumMod val="50000"/>
              </a:schemeClr>
            </a:solidFill>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028DBEA-64BA-4341-958C-6FE621248C37}"/>
              </a:ext>
            </a:extLst>
          </p:cNvPr>
          <p:cNvCxnSpPr>
            <a:cxnSpLocks/>
          </p:cNvCxnSpPr>
          <p:nvPr/>
        </p:nvCxnSpPr>
        <p:spPr>
          <a:xfrm>
            <a:off x="5499341" y="5283"/>
            <a:ext cx="5092" cy="6946918"/>
          </a:xfrm>
          <a:prstGeom prst="line">
            <a:avLst/>
          </a:prstGeom>
          <a:ln>
            <a:solidFill>
              <a:schemeClr val="accent6">
                <a:lumMod val="50000"/>
              </a:schemeClr>
            </a:solidFill>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xmlns="" id="{5D9E013A-A67B-0548-9A92-DB0926914A0B}"/>
              </a:ext>
            </a:extLst>
          </p:cNvPr>
          <p:cNvSpPr txBox="1"/>
          <p:nvPr/>
        </p:nvSpPr>
        <p:spPr>
          <a:xfrm>
            <a:off x="8289786" y="488828"/>
            <a:ext cx="1575247" cy="523220"/>
          </a:xfrm>
          <a:prstGeom prst="rect">
            <a:avLst/>
          </a:prstGeom>
          <a:solidFill>
            <a:schemeClr val="accent6">
              <a:lumMod val="50000"/>
            </a:schemeClr>
          </a:solidFill>
        </p:spPr>
        <p:txBody>
          <a:bodyPr wrap="square" rtlCol="0">
            <a:spAutoFit/>
          </a:bodyPr>
          <a:lstStyle/>
          <a:p>
            <a:pPr algn="just"/>
            <a:r>
              <a:rPr lang="en-US" sz="2800" dirty="0">
                <a:solidFill>
                  <a:schemeClr val="bg1"/>
                </a:solidFill>
              </a:rPr>
              <a:t>N </a:t>
            </a:r>
            <a:r>
              <a:rPr lang="en-US" sz="1400" dirty="0">
                <a:solidFill>
                  <a:schemeClr val="bg1"/>
                </a:solidFill>
              </a:rPr>
              <a:t>perpendicular</a:t>
            </a:r>
            <a:endParaRPr lang="en-US" sz="2800" dirty="0">
              <a:solidFill>
                <a:schemeClr val="bg1"/>
              </a:solidFill>
            </a:endParaRPr>
          </a:p>
        </p:txBody>
      </p:sp>
      <p:sp>
        <p:nvSpPr>
          <p:cNvPr id="10" name="Rectangle 9">
            <a:extLst>
              <a:ext uri="{FF2B5EF4-FFF2-40B4-BE49-F238E27FC236}">
                <a16:creationId xmlns:a16="http://schemas.microsoft.com/office/drawing/2014/main" xmlns="" id="{2589BE35-BDEA-EF4D-A5E8-58825CA45F7A}"/>
              </a:ext>
            </a:extLst>
          </p:cNvPr>
          <p:cNvSpPr/>
          <p:nvPr/>
        </p:nvSpPr>
        <p:spPr>
          <a:xfrm>
            <a:off x="2145114" y="3565714"/>
            <a:ext cx="3322701" cy="81576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solidFill>
                <a:schemeClr val="bg1">
                  <a:lumMod val="50000"/>
                </a:schemeClr>
              </a:solidFill>
            </a:endParaRPr>
          </a:p>
        </p:txBody>
      </p:sp>
      <p:sp>
        <p:nvSpPr>
          <p:cNvPr id="14" name="Rectangle 13">
            <a:extLst>
              <a:ext uri="{FF2B5EF4-FFF2-40B4-BE49-F238E27FC236}">
                <a16:creationId xmlns:a16="http://schemas.microsoft.com/office/drawing/2014/main" xmlns="" id="{3DA47661-9BF9-3F49-B8BD-74165FCAF6B6}"/>
              </a:ext>
            </a:extLst>
          </p:cNvPr>
          <p:cNvSpPr/>
          <p:nvPr/>
        </p:nvSpPr>
        <p:spPr>
          <a:xfrm>
            <a:off x="6272727" y="3541619"/>
            <a:ext cx="1818561" cy="81576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solidFill>
                <a:schemeClr val="bg1">
                  <a:lumMod val="50000"/>
                </a:schemeClr>
              </a:solidFill>
            </a:endParaRPr>
          </a:p>
        </p:txBody>
      </p:sp>
    </p:spTree>
    <p:extLst>
      <p:ext uri="{BB962C8B-B14F-4D97-AF65-F5344CB8AC3E}">
        <p14:creationId xmlns:p14="http://schemas.microsoft.com/office/powerpoint/2010/main" xmlns="" val="26293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par>
                                <p:cTn id="16" presetID="5"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heckerboard(across)">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D0ADFE1-91A9-D34D-B0F6-D18FBD9082B6}"/>
              </a:ext>
            </a:extLst>
          </p:cNvPr>
          <p:cNvPicPr>
            <a:picLocks noChangeAspect="1"/>
          </p:cNvPicPr>
          <p:nvPr/>
        </p:nvPicPr>
        <p:blipFill>
          <a:blip r:embed="rId2" cstate="screen">
            <a:extLst>
              <a:ext uri="{BEBA8EAE-BF5A-486C-A8C5-ECC9F3942E4B}">
                <a14:imgProps xmlns:a14="http://schemas.microsoft.com/office/drawing/2010/main" xmlns="">
                  <a14:imgLayer r:embed="rId3">
                    <a14:imgEffect>
                      <a14:brightnessContrast bright="13000"/>
                    </a14:imgEffect>
                  </a14:imgLayer>
                </a14:imgProps>
              </a:ext>
              <a:ext uri="{28A0092B-C50C-407E-A947-70E740481C1C}">
                <a14:useLocalDpi xmlns:a14="http://schemas.microsoft.com/office/drawing/2010/main" xmlns=""/>
              </a:ext>
            </a:extLst>
          </a:blip>
          <a:stretch>
            <a:fillRect/>
          </a:stretch>
        </p:blipFill>
        <p:spPr>
          <a:xfrm>
            <a:off x="0" y="0"/>
            <a:ext cx="4572000" cy="6858000"/>
          </a:xfrm>
          <a:prstGeom prst="rect">
            <a:avLst/>
          </a:prstGeom>
        </p:spPr>
      </p:pic>
      <p:pic>
        <p:nvPicPr>
          <p:cNvPr id="7" name="Picture 6">
            <a:extLst>
              <a:ext uri="{FF2B5EF4-FFF2-40B4-BE49-F238E27FC236}">
                <a16:creationId xmlns:a16="http://schemas.microsoft.com/office/drawing/2014/main" xmlns="" id="{D2DC94B1-63D4-714C-88B0-16C5EE06F31B}"/>
              </a:ext>
            </a:extLst>
          </p:cNvPr>
          <p:cNvPicPr>
            <a:picLocks noChangeAspect="1"/>
          </p:cNvPicPr>
          <p:nvPr/>
        </p:nvPicPr>
        <p:blipFill>
          <a:blip r:embed="rId4" cstate="screen">
            <a:extLst>
              <a:ext uri="{BEBA8EAE-BF5A-486C-A8C5-ECC9F3942E4B}">
                <a14:imgProps xmlns:a14="http://schemas.microsoft.com/office/drawing/2010/main" xmlns="">
                  <a14:imgLayer r:embed="rId5">
                    <a14:imgEffect>
                      <a14:brightnessContrast bright="13000"/>
                    </a14:imgEffect>
                  </a14:imgLayer>
                </a14:imgProps>
              </a:ext>
              <a:ext uri="{28A0092B-C50C-407E-A947-70E740481C1C}">
                <a14:useLocalDpi xmlns:a14="http://schemas.microsoft.com/office/drawing/2010/main" xmlns=""/>
              </a:ext>
            </a:extLst>
          </a:blip>
          <a:stretch>
            <a:fillRect/>
          </a:stretch>
        </p:blipFill>
        <p:spPr>
          <a:xfrm>
            <a:off x="4572000" y="0"/>
            <a:ext cx="4572000" cy="6858000"/>
          </a:xfrm>
          <a:prstGeom prst="rect">
            <a:avLst/>
          </a:prstGeom>
        </p:spPr>
      </p:pic>
      <p:sp>
        <p:nvSpPr>
          <p:cNvPr id="8" name="TextBox 7">
            <a:extLst>
              <a:ext uri="{FF2B5EF4-FFF2-40B4-BE49-F238E27FC236}">
                <a16:creationId xmlns:a16="http://schemas.microsoft.com/office/drawing/2014/main" xmlns="" id="{5CC2F264-4DE0-6942-8E48-43615D2373D2}"/>
              </a:ext>
            </a:extLst>
          </p:cNvPr>
          <p:cNvSpPr txBox="1"/>
          <p:nvPr/>
        </p:nvSpPr>
        <p:spPr>
          <a:xfrm>
            <a:off x="781047" y="160638"/>
            <a:ext cx="4127477" cy="369332"/>
          </a:xfrm>
          <a:prstGeom prst="rect">
            <a:avLst/>
          </a:prstGeom>
          <a:noFill/>
        </p:spPr>
        <p:txBody>
          <a:bodyPr wrap="none" rtlCol="0">
            <a:spAutoFit/>
          </a:bodyPr>
          <a:lstStyle/>
          <a:p>
            <a:r>
              <a:rPr lang="el-GR" dirty="0">
                <a:latin typeface="Corbel" panose="020B0503020204020204" pitchFamily="34" charset="0"/>
              </a:rPr>
              <a:t>2 χρόνια μετά την έναρξη της θεραπείας </a:t>
            </a:r>
            <a:endParaRPr lang="x-none" dirty="0">
              <a:latin typeface="Corbel" panose="020B0503020204020204" pitchFamily="34" charset="0"/>
            </a:endParaRPr>
          </a:p>
        </p:txBody>
      </p:sp>
      <p:sp>
        <p:nvSpPr>
          <p:cNvPr id="6" name="Rectangle 5">
            <a:extLst>
              <a:ext uri="{FF2B5EF4-FFF2-40B4-BE49-F238E27FC236}">
                <a16:creationId xmlns:a16="http://schemas.microsoft.com/office/drawing/2014/main" xmlns="" id="{0926AB98-4184-F24F-8764-FD28D377355E}"/>
              </a:ext>
            </a:extLst>
          </p:cNvPr>
          <p:cNvSpPr/>
          <p:nvPr/>
        </p:nvSpPr>
        <p:spPr>
          <a:xfrm>
            <a:off x="418583" y="2878217"/>
            <a:ext cx="3322701" cy="81576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solidFill>
                <a:schemeClr val="bg1">
                  <a:lumMod val="50000"/>
                </a:schemeClr>
              </a:solidFill>
            </a:endParaRPr>
          </a:p>
        </p:txBody>
      </p:sp>
      <p:sp>
        <p:nvSpPr>
          <p:cNvPr id="9" name="Rectangle 8">
            <a:extLst>
              <a:ext uri="{FF2B5EF4-FFF2-40B4-BE49-F238E27FC236}">
                <a16:creationId xmlns:a16="http://schemas.microsoft.com/office/drawing/2014/main" xmlns="" id="{4EC9D22C-866C-BF4F-BC40-8D4C66B37A92}"/>
              </a:ext>
            </a:extLst>
          </p:cNvPr>
          <p:cNvSpPr/>
          <p:nvPr/>
        </p:nvSpPr>
        <p:spPr>
          <a:xfrm>
            <a:off x="5094857" y="2878217"/>
            <a:ext cx="3322701" cy="81576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solidFill>
                <a:schemeClr val="bg1">
                  <a:lumMod val="50000"/>
                </a:schemeClr>
              </a:solidFill>
            </a:endParaRPr>
          </a:p>
        </p:txBody>
      </p:sp>
    </p:spTree>
    <p:extLst>
      <p:ext uri="{BB962C8B-B14F-4D97-AF65-F5344CB8AC3E}">
        <p14:creationId xmlns:p14="http://schemas.microsoft.com/office/powerpoint/2010/main" xmlns="" val="847109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6163B3F-2458-6A41-BBB7-90B85758E13F}"/>
              </a:ext>
            </a:extLst>
          </p:cNvPr>
          <p:cNvPicPr>
            <a:picLocks noChangeAspect="1"/>
          </p:cNvPicPr>
          <p:nvPr/>
        </p:nvPicPr>
        <p:blipFill rotWithShape="1">
          <a:blip r:embed="rId2" cstate="email">
            <a:extLst>
              <a:ext uri="{28A0092B-C50C-407E-A947-70E740481C1C}">
                <a14:useLocalDpi xmlns="" xmlns:a14="http://schemas.microsoft.com/office/drawing/2010/main" val="0"/>
              </a:ext>
            </a:extLst>
          </a:blip>
          <a:srcRect/>
          <a:stretch/>
        </p:blipFill>
        <p:spPr>
          <a:xfrm flipH="1">
            <a:off x="2565605" y="4202691"/>
            <a:ext cx="3920247" cy="1601562"/>
          </a:xfrm>
          <a:prstGeom prst="rect">
            <a:avLst/>
          </a:prstGeom>
        </p:spPr>
      </p:pic>
      <p:sp>
        <p:nvSpPr>
          <p:cNvPr id="8" name="TextBox 7">
            <a:extLst>
              <a:ext uri="{FF2B5EF4-FFF2-40B4-BE49-F238E27FC236}">
                <a16:creationId xmlns="" xmlns:a16="http://schemas.microsoft.com/office/drawing/2014/main" id="{29D45A54-4D01-0C47-9EDD-EB34CE7A8AFC}"/>
              </a:ext>
            </a:extLst>
          </p:cNvPr>
          <p:cNvSpPr txBox="1"/>
          <p:nvPr/>
        </p:nvSpPr>
        <p:spPr>
          <a:xfrm>
            <a:off x="2301274" y="536233"/>
            <a:ext cx="4448910" cy="738664"/>
          </a:xfrm>
          <a:prstGeom prst="rect">
            <a:avLst/>
          </a:prstGeom>
          <a:noFill/>
        </p:spPr>
        <p:txBody>
          <a:bodyPr wrap="none" rtlCol="0">
            <a:spAutoFit/>
          </a:bodyPr>
          <a:lstStyle/>
          <a:p>
            <a:r>
              <a:rPr lang="el-GR" sz="1400" dirty="0" err="1" smtClean="0"/>
              <a:t>Συγκλεισιακά</a:t>
            </a:r>
            <a:endParaRPr lang="el-GR" sz="1400" dirty="0"/>
          </a:p>
          <a:p>
            <a:r>
              <a:rPr lang="el-GR" sz="1400" dirty="0"/>
              <a:t>υπάρχει διαβάθμιση στην ΙΙ Τάξη γομφίων</a:t>
            </a:r>
            <a:r>
              <a:rPr lang="en-US" sz="1400" dirty="0"/>
              <a:t> </a:t>
            </a:r>
            <a:endParaRPr lang="el-GR" sz="1400" dirty="0"/>
          </a:p>
          <a:p>
            <a:r>
              <a:rPr lang="el-GR" sz="1400" dirty="0"/>
              <a:t>Με αυτό τον τρόπο εκτιμάται πόσο έντονη είναι η ΙΙ Τάξη  </a:t>
            </a:r>
            <a:endParaRPr lang="x-none" sz="1400" dirty="0"/>
          </a:p>
        </p:txBody>
      </p:sp>
      <p:pic>
        <p:nvPicPr>
          <p:cNvPr id="9" name="Picture 8">
            <a:extLst>
              <a:ext uri="{FF2B5EF4-FFF2-40B4-BE49-F238E27FC236}">
                <a16:creationId xmlns="" xmlns:a16="http://schemas.microsoft.com/office/drawing/2014/main" id="{EBECA03E-1FA9-7C4D-8CE5-EA13A677DFBF}"/>
              </a:ext>
            </a:extLst>
          </p:cNvPr>
          <p:cNvPicPr>
            <a:picLocks noChangeAspect="1"/>
          </p:cNvPicPr>
          <p:nvPr/>
        </p:nvPicPr>
        <p:blipFill rotWithShape="1">
          <a:blip r:embed="rId3" cstate="email"/>
          <a:srcRect/>
          <a:stretch/>
        </p:blipFill>
        <p:spPr>
          <a:xfrm flipH="1">
            <a:off x="2528224" y="1717288"/>
            <a:ext cx="3936921" cy="1677386"/>
          </a:xfrm>
          <a:prstGeom prst="rect">
            <a:avLst/>
          </a:prstGeom>
        </p:spPr>
      </p:pic>
      <p:grpSp>
        <p:nvGrpSpPr>
          <p:cNvPr id="10" name="Group 9">
            <a:extLst>
              <a:ext uri="{FF2B5EF4-FFF2-40B4-BE49-F238E27FC236}">
                <a16:creationId xmlns="" xmlns:a16="http://schemas.microsoft.com/office/drawing/2014/main" id="{135E1171-7411-5B4C-B016-09981221123A}"/>
              </a:ext>
            </a:extLst>
          </p:cNvPr>
          <p:cNvGrpSpPr>
            <a:grpSpLocks noChangeAspect="1"/>
          </p:cNvGrpSpPr>
          <p:nvPr/>
        </p:nvGrpSpPr>
        <p:grpSpPr>
          <a:xfrm>
            <a:off x="6945855" y="1278400"/>
            <a:ext cx="2115018" cy="2546577"/>
            <a:chOff x="7989083" y="2358850"/>
            <a:chExt cx="1907829" cy="2297113"/>
          </a:xfrm>
        </p:grpSpPr>
        <p:sp>
          <p:nvSpPr>
            <p:cNvPr id="11" name="Freeform 2">
              <a:extLst>
                <a:ext uri="{FF2B5EF4-FFF2-40B4-BE49-F238E27FC236}">
                  <a16:creationId xmlns="" xmlns:a16="http://schemas.microsoft.com/office/drawing/2014/main" id="{B2F13954-B4B4-1B4F-919E-E9B0DEE3CB15}"/>
                </a:ext>
              </a:extLst>
            </p:cNvPr>
            <p:cNvSpPr>
              <a:spLocks/>
            </p:cNvSpPr>
            <p:nvPr/>
          </p:nvSpPr>
          <p:spPr bwMode="auto">
            <a:xfrm rot="-754350">
              <a:off x="9534962" y="3401838"/>
              <a:ext cx="361950" cy="493712"/>
            </a:xfrm>
            <a:custGeom>
              <a:avLst/>
              <a:gdLst>
                <a:gd name="T0" fmla="*/ 2147483646 w 213"/>
                <a:gd name="T1" fmla="*/ 2147483646 h 291"/>
                <a:gd name="T2" fmla="*/ 2147483646 w 213"/>
                <a:gd name="T3" fmla="*/ 2147483646 h 291"/>
                <a:gd name="T4" fmla="*/ 0 w 213"/>
                <a:gd name="T5" fmla="*/ 2147483646 h 291"/>
                <a:gd name="T6" fmla="*/ 2147483646 w 213"/>
                <a:gd name="T7" fmla="*/ 2147483646 h 291"/>
                <a:gd name="T8" fmla="*/ 2147483646 w 213"/>
                <a:gd name="T9" fmla="*/ 2147483646 h 291"/>
                <a:gd name="T10" fmla="*/ 2147483646 w 213"/>
                <a:gd name="T11" fmla="*/ 2147483646 h 291"/>
                <a:gd name="T12" fmla="*/ 2147483646 w 213"/>
                <a:gd name="T13" fmla="*/ 2147483646 h 291"/>
                <a:gd name="T14" fmla="*/ 2147483646 w 213"/>
                <a:gd name="T15" fmla="*/ 0 h 291"/>
                <a:gd name="T16" fmla="*/ 2147483646 w 213"/>
                <a:gd name="T17" fmla="*/ 0 h 291"/>
                <a:gd name="T18" fmla="*/ 2147483646 w 213"/>
                <a:gd name="T19" fmla="*/ 2147483646 h 291"/>
                <a:gd name="T20" fmla="*/ 2147483646 w 213"/>
                <a:gd name="T21" fmla="*/ 2147483646 h 291"/>
                <a:gd name="T22" fmla="*/ 2147483646 w 213"/>
                <a:gd name="T23" fmla="*/ 2147483646 h 291"/>
                <a:gd name="T24" fmla="*/ 2147483646 w 213"/>
                <a:gd name="T25" fmla="*/ 2147483646 h 291"/>
                <a:gd name="T26" fmla="*/ 2147483646 w 213"/>
                <a:gd name="T27" fmla="*/ 2147483646 h 291"/>
                <a:gd name="T28" fmla="*/ 2147483646 w 213"/>
                <a:gd name="T29" fmla="*/ 2147483646 h 291"/>
                <a:gd name="T30" fmla="*/ 2147483646 w 213"/>
                <a:gd name="T31" fmla="*/ 2147483646 h 2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3"/>
                <a:gd name="T49" fmla="*/ 0 h 291"/>
                <a:gd name="T50" fmla="*/ 213 w 213"/>
                <a:gd name="T51" fmla="*/ 291 h 2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3" h="291">
                  <a:moveTo>
                    <a:pt x="78" y="291"/>
                  </a:moveTo>
                  <a:lnTo>
                    <a:pt x="28" y="270"/>
                  </a:lnTo>
                  <a:lnTo>
                    <a:pt x="0" y="263"/>
                  </a:lnTo>
                  <a:lnTo>
                    <a:pt x="14" y="192"/>
                  </a:lnTo>
                  <a:lnTo>
                    <a:pt x="7" y="121"/>
                  </a:lnTo>
                  <a:lnTo>
                    <a:pt x="21" y="64"/>
                  </a:lnTo>
                  <a:lnTo>
                    <a:pt x="42" y="29"/>
                  </a:lnTo>
                  <a:lnTo>
                    <a:pt x="142" y="0"/>
                  </a:lnTo>
                  <a:lnTo>
                    <a:pt x="149" y="0"/>
                  </a:lnTo>
                  <a:lnTo>
                    <a:pt x="198" y="29"/>
                  </a:lnTo>
                  <a:lnTo>
                    <a:pt x="213" y="57"/>
                  </a:lnTo>
                  <a:lnTo>
                    <a:pt x="213" y="100"/>
                  </a:lnTo>
                  <a:lnTo>
                    <a:pt x="191" y="149"/>
                  </a:lnTo>
                  <a:lnTo>
                    <a:pt x="156" y="256"/>
                  </a:lnTo>
                  <a:lnTo>
                    <a:pt x="113" y="291"/>
                  </a:lnTo>
                  <a:lnTo>
                    <a:pt x="78" y="291"/>
                  </a:lnTo>
                  <a:close/>
                </a:path>
              </a:pathLst>
            </a:custGeom>
            <a:solidFill>
              <a:schemeClr val="bg1"/>
            </a:solidFill>
            <a:ln w="12700">
              <a:solidFill>
                <a:srgbClr val="000000"/>
              </a:solidFill>
              <a:round/>
              <a:headEnd/>
              <a:tailEnd/>
            </a:ln>
          </p:spPr>
          <p:txBody>
            <a:bodyPr/>
            <a:lstStyle/>
            <a:p>
              <a:endParaRPr lang="x-none"/>
            </a:p>
          </p:txBody>
        </p:sp>
        <p:sp>
          <p:nvSpPr>
            <p:cNvPr id="12" name="Freeform 3">
              <a:extLst>
                <a:ext uri="{FF2B5EF4-FFF2-40B4-BE49-F238E27FC236}">
                  <a16:creationId xmlns="" xmlns:a16="http://schemas.microsoft.com/office/drawing/2014/main" id="{A8E44D9F-C10F-BF45-BF26-966F0205E746}"/>
                </a:ext>
              </a:extLst>
            </p:cNvPr>
            <p:cNvSpPr>
              <a:spLocks/>
            </p:cNvSpPr>
            <p:nvPr/>
          </p:nvSpPr>
          <p:spPr bwMode="auto">
            <a:xfrm>
              <a:off x="9579412" y="3813000"/>
              <a:ext cx="257175" cy="842963"/>
            </a:xfrm>
            <a:custGeom>
              <a:avLst/>
              <a:gdLst>
                <a:gd name="T0" fmla="*/ 2147483646 w 162"/>
                <a:gd name="T1" fmla="*/ 2147483646 h 531"/>
                <a:gd name="T2" fmla="*/ 2147483646 w 162"/>
                <a:gd name="T3" fmla="*/ 2147483646 h 531"/>
                <a:gd name="T4" fmla="*/ 2147483646 w 162"/>
                <a:gd name="T5" fmla="*/ 2147483646 h 531"/>
                <a:gd name="T6" fmla="*/ 0 w 162"/>
                <a:gd name="T7" fmla="*/ 2147483646 h 531"/>
                <a:gd name="T8" fmla="*/ 2147483646 w 162"/>
                <a:gd name="T9" fmla="*/ 2147483646 h 531"/>
                <a:gd name="T10" fmla="*/ 2147483646 w 162"/>
                <a:gd name="T11" fmla="*/ 2147483646 h 531"/>
                <a:gd name="T12" fmla="*/ 2147483646 w 162"/>
                <a:gd name="T13" fmla="*/ 2147483646 h 531"/>
                <a:gd name="T14" fmla="*/ 2147483646 w 162"/>
                <a:gd name="T15" fmla="*/ 2147483646 h 531"/>
                <a:gd name="T16" fmla="*/ 2147483646 w 162"/>
                <a:gd name="T17" fmla="*/ 2147483646 h 531"/>
                <a:gd name="T18" fmla="*/ 2147483646 w 162"/>
                <a:gd name="T19" fmla="*/ 2147483646 h 531"/>
                <a:gd name="T20" fmla="*/ 2147483646 w 162"/>
                <a:gd name="T21" fmla="*/ 2147483646 h 531"/>
                <a:gd name="T22" fmla="*/ 2147483646 w 162"/>
                <a:gd name="T23" fmla="*/ 2147483646 h 531"/>
                <a:gd name="T24" fmla="*/ 2147483646 w 162"/>
                <a:gd name="T25" fmla="*/ 2147483646 h 531"/>
                <a:gd name="T26" fmla="*/ 2147483646 w 162"/>
                <a:gd name="T27" fmla="*/ 2147483646 h 531"/>
                <a:gd name="T28" fmla="*/ 2147483646 w 162"/>
                <a:gd name="T29" fmla="*/ 2147483646 h 531"/>
                <a:gd name="T30" fmla="*/ 2147483646 w 162"/>
                <a:gd name="T31" fmla="*/ 2147483646 h 531"/>
                <a:gd name="T32" fmla="*/ 2147483646 w 162"/>
                <a:gd name="T33" fmla="*/ 0 h 531"/>
                <a:gd name="T34" fmla="*/ 2147483646 w 162"/>
                <a:gd name="T35" fmla="*/ 2147483646 h 531"/>
                <a:gd name="T36" fmla="*/ 2147483646 w 162"/>
                <a:gd name="T37" fmla="*/ 2147483646 h 5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
                <a:gd name="T58" fmla="*/ 0 h 531"/>
                <a:gd name="T59" fmla="*/ 162 w 162"/>
                <a:gd name="T60" fmla="*/ 531 h 5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 h="531">
                  <a:moveTo>
                    <a:pt x="89" y="54"/>
                  </a:moveTo>
                  <a:lnTo>
                    <a:pt x="32" y="44"/>
                  </a:lnTo>
                  <a:lnTo>
                    <a:pt x="1" y="43"/>
                  </a:lnTo>
                  <a:lnTo>
                    <a:pt x="0" y="176"/>
                  </a:lnTo>
                  <a:lnTo>
                    <a:pt x="2" y="260"/>
                  </a:lnTo>
                  <a:lnTo>
                    <a:pt x="14" y="382"/>
                  </a:lnTo>
                  <a:lnTo>
                    <a:pt x="20" y="443"/>
                  </a:lnTo>
                  <a:lnTo>
                    <a:pt x="37" y="487"/>
                  </a:lnTo>
                  <a:lnTo>
                    <a:pt x="53" y="521"/>
                  </a:lnTo>
                  <a:lnTo>
                    <a:pt x="79" y="531"/>
                  </a:lnTo>
                  <a:lnTo>
                    <a:pt x="92" y="521"/>
                  </a:lnTo>
                  <a:lnTo>
                    <a:pt x="109" y="493"/>
                  </a:lnTo>
                  <a:lnTo>
                    <a:pt x="114" y="445"/>
                  </a:lnTo>
                  <a:lnTo>
                    <a:pt x="116" y="383"/>
                  </a:lnTo>
                  <a:lnTo>
                    <a:pt x="137" y="269"/>
                  </a:lnTo>
                  <a:lnTo>
                    <a:pt x="148" y="175"/>
                  </a:lnTo>
                  <a:lnTo>
                    <a:pt x="162" y="0"/>
                  </a:lnTo>
                  <a:lnTo>
                    <a:pt x="125" y="46"/>
                  </a:lnTo>
                  <a:lnTo>
                    <a:pt x="89" y="54"/>
                  </a:lnTo>
                  <a:close/>
                </a:path>
              </a:pathLst>
            </a:custGeom>
            <a:solidFill>
              <a:srgbClr val="FF6E1D"/>
            </a:solidFill>
            <a:ln w="12700">
              <a:solidFill>
                <a:srgbClr val="000000"/>
              </a:solidFill>
              <a:round/>
              <a:headEnd/>
              <a:tailEnd/>
            </a:ln>
          </p:spPr>
          <p:txBody>
            <a:bodyPr/>
            <a:lstStyle/>
            <a:p>
              <a:endParaRPr lang="x-none"/>
            </a:p>
          </p:txBody>
        </p:sp>
        <p:sp>
          <p:nvSpPr>
            <p:cNvPr id="13" name="Freeform 4">
              <a:extLst>
                <a:ext uri="{FF2B5EF4-FFF2-40B4-BE49-F238E27FC236}">
                  <a16:creationId xmlns="" xmlns:a16="http://schemas.microsoft.com/office/drawing/2014/main" id="{F61F9401-7F22-DC4A-90C6-75B977CEDD29}"/>
                </a:ext>
              </a:extLst>
            </p:cNvPr>
            <p:cNvSpPr>
              <a:spLocks/>
            </p:cNvSpPr>
            <p:nvPr/>
          </p:nvSpPr>
          <p:spPr bwMode="auto">
            <a:xfrm rot="20883365">
              <a:off x="8126761" y="3384322"/>
              <a:ext cx="588963" cy="458788"/>
            </a:xfrm>
            <a:custGeom>
              <a:avLst/>
              <a:gdLst>
                <a:gd name="T0" fmla="*/ 0 w 347"/>
                <a:gd name="T1" fmla="*/ 2147483646 h 269"/>
                <a:gd name="T2" fmla="*/ 2147483646 w 347"/>
                <a:gd name="T3" fmla="*/ 2147483646 h 269"/>
                <a:gd name="T4" fmla="*/ 2147483646 w 347"/>
                <a:gd name="T5" fmla="*/ 2147483646 h 269"/>
                <a:gd name="T6" fmla="*/ 2147483646 w 347"/>
                <a:gd name="T7" fmla="*/ 2147483646 h 269"/>
                <a:gd name="T8" fmla="*/ 2147483646 w 347"/>
                <a:gd name="T9" fmla="*/ 0 h 269"/>
                <a:gd name="T10" fmla="*/ 2147483646 w 347"/>
                <a:gd name="T11" fmla="*/ 0 h 269"/>
                <a:gd name="T12" fmla="*/ 2147483646 w 347"/>
                <a:gd name="T13" fmla="*/ 2147483646 h 269"/>
                <a:gd name="T14" fmla="*/ 2147483646 w 347"/>
                <a:gd name="T15" fmla="*/ 2147483646 h 269"/>
                <a:gd name="T16" fmla="*/ 2147483646 w 347"/>
                <a:gd name="T17" fmla="*/ 2147483646 h 269"/>
                <a:gd name="T18" fmla="*/ 2147483646 w 347"/>
                <a:gd name="T19" fmla="*/ 2147483646 h 269"/>
                <a:gd name="T20" fmla="*/ 2147483646 w 347"/>
                <a:gd name="T21" fmla="*/ 2147483646 h 269"/>
                <a:gd name="T22" fmla="*/ 2147483646 w 347"/>
                <a:gd name="T23" fmla="*/ 2147483646 h 269"/>
                <a:gd name="T24" fmla="*/ 2147483646 w 347"/>
                <a:gd name="T25" fmla="*/ 2147483646 h 269"/>
                <a:gd name="T26" fmla="*/ 2147483646 w 347"/>
                <a:gd name="T27" fmla="*/ 2147483646 h 269"/>
                <a:gd name="T28" fmla="*/ 2147483646 w 347"/>
                <a:gd name="T29" fmla="*/ 2147483646 h 269"/>
                <a:gd name="T30" fmla="*/ 2147483646 w 347"/>
                <a:gd name="T31" fmla="*/ 2147483646 h 269"/>
                <a:gd name="T32" fmla="*/ 2147483646 w 347"/>
                <a:gd name="T33" fmla="*/ 2147483646 h 269"/>
                <a:gd name="T34" fmla="*/ 2147483646 w 347"/>
                <a:gd name="T35" fmla="*/ 2147483646 h 269"/>
                <a:gd name="T36" fmla="*/ 2147483646 w 347"/>
                <a:gd name="T37" fmla="*/ 2147483646 h 269"/>
                <a:gd name="T38" fmla="*/ 2147483646 w 347"/>
                <a:gd name="T39" fmla="*/ 2147483646 h 269"/>
                <a:gd name="T40" fmla="*/ 2147483646 w 347"/>
                <a:gd name="T41" fmla="*/ 2147483646 h 269"/>
                <a:gd name="T42" fmla="*/ 2147483646 w 347"/>
                <a:gd name="T43" fmla="*/ 2147483646 h 269"/>
                <a:gd name="T44" fmla="*/ 2147483646 w 347"/>
                <a:gd name="T45" fmla="*/ 2147483646 h 269"/>
                <a:gd name="T46" fmla="*/ 2147483646 w 347"/>
                <a:gd name="T47" fmla="*/ 2147483646 h 269"/>
                <a:gd name="T48" fmla="*/ 2147483646 w 347"/>
                <a:gd name="T49" fmla="*/ 2147483646 h 269"/>
                <a:gd name="T50" fmla="*/ 2147483646 w 347"/>
                <a:gd name="T51" fmla="*/ 2147483646 h 269"/>
                <a:gd name="T52" fmla="*/ 2147483646 w 347"/>
                <a:gd name="T53" fmla="*/ 2147483646 h 269"/>
                <a:gd name="T54" fmla="*/ 2147483646 w 347"/>
                <a:gd name="T55" fmla="*/ 2147483646 h 269"/>
                <a:gd name="T56" fmla="*/ 2147483646 w 347"/>
                <a:gd name="T57" fmla="*/ 2147483646 h 269"/>
                <a:gd name="T58" fmla="*/ 2147483646 w 347"/>
                <a:gd name="T59" fmla="*/ 2147483646 h 269"/>
                <a:gd name="T60" fmla="*/ 0 w 347"/>
                <a:gd name="T61" fmla="*/ 2147483646 h 2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7"/>
                <a:gd name="T94" fmla="*/ 0 h 269"/>
                <a:gd name="T95" fmla="*/ 347 w 347"/>
                <a:gd name="T96" fmla="*/ 269 h 26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7" h="269">
                  <a:moveTo>
                    <a:pt x="0" y="184"/>
                  </a:moveTo>
                  <a:lnTo>
                    <a:pt x="7" y="120"/>
                  </a:lnTo>
                  <a:lnTo>
                    <a:pt x="7" y="71"/>
                  </a:lnTo>
                  <a:lnTo>
                    <a:pt x="14" y="42"/>
                  </a:lnTo>
                  <a:lnTo>
                    <a:pt x="42" y="0"/>
                  </a:lnTo>
                  <a:lnTo>
                    <a:pt x="85" y="0"/>
                  </a:lnTo>
                  <a:lnTo>
                    <a:pt x="92" y="21"/>
                  </a:lnTo>
                  <a:lnTo>
                    <a:pt x="56" y="85"/>
                  </a:lnTo>
                  <a:lnTo>
                    <a:pt x="92" y="21"/>
                  </a:lnTo>
                  <a:lnTo>
                    <a:pt x="106" y="7"/>
                  </a:lnTo>
                  <a:lnTo>
                    <a:pt x="120" y="7"/>
                  </a:lnTo>
                  <a:lnTo>
                    <a:pt x="155" y="14"/>
                  </a:lnTo>
                  <a:lnTo>
                    <a:pt x="205" y="35"/>
                  </a:lnTo>
                  <a:lnTo>
                    <a:pt x="219" y="71"/>
                  </a:lnTo>
                  <a:lnTo>
                    <a:pt x="212" y="99"/>
                  </a:lnTo>
                  <a:lnTo>
                    <a:pt x="191" y="135"/>
                  </a:lnTo>
                  <a:lnTo>
                    <a:pt x="212" y="99"/>
                  </a:lnTo>
                  <a:lnTo>
                    <a:pt x="219" y="71"/>
                  </a:lnTo>
                  <a:lnTo>
                    <a:pt x="233" y="57"/>
                  </a:lnTo>
                  <a:lnTo>
                    <a:pt x="276" y="57"/>
                  </a:lnTo>
                  <a:lnTo>
                    <a:pt x="304" y="64"/>
                  </a:lnTo>
                  <a:lnTo>
                    <a:pt x="333" y="71"/>
                  </a:lnTo>
                  <a:lnTo>
                    <a:pt x="347" y="92"/>
                  </a:lnTo>
                  <a:lnTo>
                    <a:pt x="347" y="142"/>
                  </a:lnTo>
                  <a:lnTo>
                    <a:pt x="340" y="170"/>
                  </a:lnTo>
                  <a:lnTo>
                    <a:pt x="290" y="227"/>
                  </a:lnTo>
                  <a:lnTo>
                    <a:pt x="269" y="269"/>
                  </a:lnTo>
                  <a:lnTo>
                    <a:pt x="212" y="262"/>
                  </a:lnTo>
                  <a:lnTo>
                    <a:pt x="148" y="248"/>
                  </a:lnTo>
                  <a:lnTo>
                    <a:pt x="78" y="227"/>
                  </a:lnTo>
                  <a:lnTo>
                    <a:pt x="0" y="184"/>
                  </a:lnTo>
                  <a:close/>
                </a:path>
              </a:pathLst>
            </a:custGeom>
            <a:solidFill>
              <a:schemeClr val="bg1"/>
            </a:solidFill>
            <a:ln w="12700">
              <a:solidFill>
                <a:srgbClr val="000000"/>
              </a:solidFill>
              <a:round/>
              <a:headEnd/>
              <a:tailEnd/>
            </a:ln>
          </p:spPr>
          <p:txBody>
            <a:bodyPr/>
            <a:lstStyle/>
            <a:p>
              <a:endParaRPr lang="x-none"/>
            </a:p>
          </p:txBody>
        </p:sp>
        <p:sp>
          <p:nvSpPr>
            <p:cNvPr id="14" name="Freeform 5">
              <a:extLst>
                <a:ext uri="{FF2B5EF4-FFF2-40B4-BE49-F238E27FC236}">
                  <a16:creationId xmlns="" xmlns:a16="http://schemas.microsoft.com/office/drawing/2014/main" id="{52821C56-984A-1B4F-82A3-CEEB0D8220E8}"/>
                </a:ext>
              </a:extLst>
            </p:cNvPr>
            <p:cNvSpPr>
              <a:spLocks/>
            </p:cNvSpPr>
            <p:nvPr/>
          </p:nvSpPr>
          <p:spPr bwMode="auto">
            <a:xfrm>
              <a:off x="7989083" y="3758584"/>
              <a:ext cx="635000" cy="803275"/>
            </a:xfrm>
            <a:custGeom>
              <a:avLst/>
              <a:gdLst>
                <a:gd name="T0" fmla="*/ 2147483646 w 400"/>
                <a:gd name="T1" fmla="*/ 2147483646 h 506"/>
                <a:gd name="T2" fmla="*/ 2147483646 w 400"/>
                <a:gd name="T3" fmla="*/ 2147483646 h 506"/>
                <a:gd name="T4" fmla="*/ 2147483646 w 400"/>
                <a:gd name="T5" fmla="*/ 2147483646 h 506"/>
                <a:gd name="T6" fmla="*/ 2147483646 w 400"/>
                <a:gd name="T7" fmla="*/ 2147483646 h 506"/>
                <a:gd name="T8" fmla="*/ 2147483646 w 400"/>
                <a:gd name="T9" fmla="*/ 0 h 506"/>
                <a:gd name="T10" fmla="*/ 2147483646 w 400"/>
                <a:gd name="T11" fmla="*/ 2147483646 h 506"/>
                <a:gd name="T12" fmla="*/ 2147483646 w 400"/>
                <a:gd name="T13" fmla="*/ 2147483646 h 506"/>
                <a:gd name="T14" fmla="*/ 2147483646 w 400"/>
                <a:gd name="T15" fmla="*/ 2147483646 h 506"/>
                <a:gd name="T16" fmla="*/ 0 w 400"/>
                <a:gd name="T17" fmla="*/ 2147483646 h 506"/>
                <a:gd name="T18" fmla="*/ 2147483646 w 400"/>
                <a:gd name="T19" fmla="*/ 2147483646 h 506"/>
                <a:gd name="T20" fmla="*/ 2147483646 w 400"/>
                <a:gd name="T21" fmla="*/ 2147483646 h 506"/>
                <a:gd name="T22" fmla="*/ 2147483646 w 400"/>
                <a:gd name="T23" fmla="*/ 2147483646 h 506"/>
                <a:gd name="T24" fmla="*/ 2147483646 w 400"/>
                <a:gd name="T25" fmla="*/ 2147483646 h 506"/>
                <a:gd name="T26" fmla="*/ 2147483646 w 400"/>
                <a:gd name="T27" fmla="*/ 2147483646 h 506"/>
                <a:gd name="T28" fmla="*/ 2147483646 w 400"/>
                <a:gd name="T29" fmla="*/ 2147483646 h 506"/>
                <a:gd name="T30" fmla="*/ 2147483646 w 400"/>
                <a:gd name="T31" fmla="*/ 2147483646 h 506"/>
                <a:gd name="T32" fmla="*/ 2147483646 w 400"/>
                <a:gd name="T33" fmla="*/ 2147483646 h 506"/>
                <a:gd name="T34" fmla="*/ 2147483646 w 400"/>
                <a:gd name="T35" fmla="*/ 2147483646 h 506"/>
                <a:gd name="T36" fmla="*/ 2147483646 w 400"/>
                <a:gd name="T37" fmla="*/ 2147483646 h 506"/>
                <a:gd name="T38" fmla="*/ 2147483646 w 400"/>
                <a:gd name="T39" fmla="*/ 2147483646 h 506"/>
                <a:gd name="T40" fmla="*/ 2147483646 w 400"/>
                <a:gd name="T41" fmla="*/ 2147483646 h 506"/>
                <a:gd name="T42" fmla="*/ 2147483646 w 400"/>
                <a:gd name="T43" fmla="*/ 2147483646 h 506"/>
                <a:gd name="T44" fmla="*/ 2147483646 w 400"/>
                <a:gd name="T45" fmla="*/ 2147483646 h 506"/>
                <a:gd name="T46" fmla="*/ 2147483646 w 400"/>
                <a:gd name="T47" fmla="*/ 2147483646 h 506"/>
                <a:gd name="T48" fmla="*/ 2147483646 w 400"/>
                <a:gd name="T49" fmla="*/ 2147483646 h 506"/>
                <a:gd name="T50" fmla="*/ 2147483646 w 400"/>
                <a:gd name="T51" fmla="*/ 2147483646 h 506"/>
                <a:gd name="T52" fmla="*/ 2147483646 w 400"/>
                <a:gd name="T53" fmla="*/ 2147483646 h 506"/>
                <a:gd name="T54" fmla="*/ 2147483646 w 400"/>
                <a:gd name="T55" fmla="*/ 2147483646 h 506"/>
                <a:gd name="T56" fmla="*/ 2147483646 w 400"/>
                <a:gd name="T57" fmla="*/ 2147483646 h 506"/>
                <a:gd name="T58" fmla="*/ 2147483646 w 400"/>
                <a:gd name="T59" fmla="*/ 2147483646 h 506"/>
                <a:gd name="T60" fmla="*/ 2147483646 w 400"/>
                <a:gd name="T61" fmla="*/ 2147483646 h 506"/>
                <a:gd name="T62" fmla="*/ 2147483646 w 400"/>
                <a:gd name="T63" fmla="*/ 2147483646 h 5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0"/>
                <a:gd name="T97" fmla="*/ 0 h 506"/>
                <a:gd name="T98" fmla="*/ 400 w 400"/>
                <a:gd name="T99" fmla="*/ 506 h 50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0" h="506">
                  <a:moveTo>
                    <a:pt x="400" y="29"/>
                  </a:moveTo>
                  <a:lnTo>
                    <a:pt x="339" y="35"/>
                  </a:lnTo>
                  <a:lnTo>
                    <a:pt x="268" y="35"/>
                  </a:lnTo>
                  <a:lnTo>
                    <a:pt x="190" y="28"/>
                  </a:lnTo>
                  <a:lnTo>
                    <a:pt x="98" y="0"/>
                  </a:lnTo>
                  <a:lnTo>
                    <a:pt x="93" y="87"/>
                  </a:lnTo>
                  <a:lnTo>
                    <a:pt x="52" y="220"/>
                  </a:lnTo>
                  <a:lnTo>
                    <a:pt x="27" y="358"/>
                  </a:lnTo>
                  <a:lnTo>
                    <a:pt x="0" y="419"/>
                  </a:lnTo>
                  <a:lnTo>
                    <a:pt x="11" y="470"/>
                  </a:lnTo>
                  <a:lnTo>
                    <a:pt x="28" y="474"/>
                  </a:lnTo>
                  <a:lnTo>
                    <a:pt x="63" y="458"/>
                  </a:lnTo>
                  <a:lnTo>
                    <a:pt x="86" y="423"/>
                  </a:lnTo>
                  <a:lnTo>
                    <a:pt x="132" y="313"/>
                  </a:lnTo>
                  <a:lnTo>
                    <a:pt x="234" y="166"/>
                  </a:lnTo>
                  <a:lnTo>
                    <a:pt x="244" y="172"/>
                  </a:lnTo>
                  <a:lnTo>
                    <a:pt x="257" y="201"/>
                  </a:lnTo>
                  <a:lnTo>
                    <a:pt x="265" y="237"/>
                  </a:lnTo>
                  <a:lnTo>
                    <a:pt x="260" y="285"/>
                  </a:lnTo>
                  <a:lnTo>
                    <a:pt x="238" y="368"/>
                  </a:lnTo>
                  <a:lnTo>
                    <a:pt x="219" y="425"/>
                  </a:lnTo>
                  <a:lnTo>
                    <a:pt x="214" y="474"/>
                  </a:lnTo>
                  <a:lnTo>
                    <a:pt x="228" y="501"/>
                  </a:lnTo>
                  <a:lnTo>
                    <a:pt x="244" y="506"/>
                  </a:lnTo>
                  <a:lnTo>
                    <a:pt x="278" y="483"/>
                  </a:lnTo>
                  <a:lnTo>
                    <a:pt x="332" y="410"/>
                  </a:lnTo>
                  <a:lnTo>
                    <a:pt x="374" y="347"/>
                  </a:lnTo>
                  <a:lnTo>
                    <a:pt x="382" y="313"/>
                  </a:lnTo>
                  <a:lnTo>
                    <a:pt x="391" y="250"/>
                  </a:lnTo>
                  <a:lnTo>
                    <a:pt x="380" y="159"/>
                  </a:lnTo>
                  <a:lnTo>
                    <a:pt x="376" y="105"/>
                  </a:lnTo>
                  <a:lnTo>
                    <a:pt x="400" y="29"/>
                  </a:lnTo>
                  <a:close/>
                </a:path>
              </a:pathLst>
            </a:custGeom>
            <a:solidFill>
              <a:srgbClr val="FF6E1D"/>
            </a:solidFill>
            <a:ln w="12700">
              <a:solidFill>
                <a:srgbClr val="000000"/>
              </a:solidFill>
              <a:round/>
              <a:headEnd/>
              <a:tailEnd/>
            </a:ln>
          </p:spPr>
          <p:txBody>
            <a:bodyPr/>
            <a:lstStyle/>
            <a:p>
              <a:endParaRPr lang="x-none"/>
            </a:p>
          </p:txBody>
        </p:sp>
        <p:sp>
          <p:nvSpPr>
            <p:cNvPr id="15" name="Freeform 6">
              <a:extLst>
                <a:ext uri="{FF2B5EF4-FFF2-40B4-BE49-F238E27FC236}">
                  <a16:creationId xmlns="" xmlns:a16="http://schemas.microsoft.com/office/drawing/2014/main" id="{BB5EBCFC-69C6-4640-999A-848B81E6FE33}"/>
                </a:ext>
              </a:extLst>
            </p:cNvPr>
            <p:cNvSpPr>
              <a:spLocks/>
            </p:cNvSpPr>
            <p:nvPr/>
          </p:nvSpPr>
          <p:spPr bwMode="auto">
            <a:xfrm rot="199924">
              <a:off x="9494495" y="2960368"/>
              <a:ext cx="349250" cy="457200"/>
            </a:xfrm>
            <a:custGeom>
              <a:avLst/>
              <a:gdLst>
                <a:gd name="T0" fmla="*/ 2147483646 w 205"/>
                <a:gd name="T1" fmla="*/ 2147483646 h 269"/>
                <a:gd name="T2" fmla="*/ 2147483646 w 205"/>
                <a:gd name="T3" fmla="*/ 2147483646 h 269"/>
                <a:gd name="T4" fmla="*/ 2147483646 w 205"/>
                <a:gd name="T5" fmla="*/ 2147483646 h 269"/>
                <a:gd name="T6" fmla="*/ 2147483646 w 205"/>
                <a:gd name="T7" fmla="*/ 2147483646 h 269"/>
                <a:gd name="T8" fmla="*/ 2147483646 w 205"/>
                <a:gd name="T9" fmla="*/ 2147483646 h 269"/>
                <a:gd name="T10" fmla="*/ 0 w 205"/>
                <a:gd name="T11" fmla="*/ 2147483646 h 269"/>
                <a:gd name="T12" fmla="*/ 0 w 205"/>
                <a:gd name="T13" fmla="*/ 2147483646 h 269"/>
                <a:gd name="T14" fmla="*/ 2147483646 w 205"/>
                <a:gd name="T15" fmla="*/ 2147483646 h 269"/>
                <a:gd name="T16" fmla="*/ 2147483646 w 205"/>
                <a:gd name="T17" fmla="*/ 2147483646 h 269"/>
                <a:gd name="T18" fmla="*/ 2147483646 w 205"/>
                <a:gd name="T19" fmla="*/ 2147483646 h 269"/>
                <a:gd name="T20" fmla="*/ 2147483646 w 205"/>
                <a:gd name="T21" fmla="*/ 2147483646 h 269"/>
                <a:gd name="T22" fmla="*/ 2147483646 w 205"/>
                <a:gd name="T23" fmla="*/ 0 h 269"/>
                <a:gd name="T24" fmla="*/ 2147483646 w 205"/>
                <a:gd name="T25" fmla="*/ 0 h 269"/>
                <a:gd name="T26" fmla="*/ 2147483646 w 205"/>
                <a:gd name="T27" fmla="*/ 2147483646 h 269"/>
                <a:gd name="T28" fmla="*/ 2147483646 w 205"/>
                <a:gd name="T29" fmla="*/ 2147483646 h 269"/>
                <a:gd name="T30" fmla="*/ 2147483646 w 205"/>
                <a:gd name="T31" fmla="*/ 2147483646 h 269"/>
                <a:gd name="T32" fmla="*/ 2147483646 w 205"/>
                <a:gd name="T33" fmla="*/ 2147483646 h 269"/>
                <a:gd name="T34" fmla="*/ 2147483646 w 205"/>
                <a:gd name="T35" fmla="*/ 2147483646 h 269"/>
                <a:gd name="T36" fmla="*/ 2147483646 w 205"/>
                <a:gd name="T37" fmla="*/ 2147483646 h 269"/>
                <a:gd name="T38" fmla="*/ 2147483646 w 205"/>
                <a:gd name="T39" fmla="*/ 2147483646 h 269"/>
                <a:gd name="T40" fmla="*/ 2147483646 w 205"/>
                <a:gd name="T41" fmla="*/ 2147483646 h 269"/>
                <a:gd name="T42" fmla="*/ 2147483646 w 205"/>
                <a:gd name="T43" fmla="*/ 2147483646 h 269"/>
                <a:gd name="T44" fmla="*/ 2147483646 w 205"/>
                <a:gd name="T45" fmla="*/ 2147483646 h 269"/>
                <a:gd name="T46" fmla="*/ 2147483646 w 205"/>
                <a:gd name="T47" fmla="*/ 2147483646 h 2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5"/>
                <a:gd name="T73" fmla="*/ 0 h 269"/>
                <a:gd name="T74" fmla="*/ 205 w 205"/>
                <a:gd name="T75" fmla="*/ 269 h 2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5" h="269">
                  <a:moveTo>
                    <a:pt x="127" y="269"/>
                  </a:moveTo>
                  <a:lnTo>
                    <a:pt x="106" y="262"/>
                  </a:lnTo>
                  <a:lnTo>
                    <a:pt x="64" y="248"/>
                  </a:lnTo>
                  <a:lnTo>
                    <a:pt x="42" y="241"/>
                  </a:lnTo>
                  <a:lnTo>
                    <a:pt x="14" y="205"/>
                  </a:lnTo>
                  <a:lnTo>
                    <a:pt x="0" y="156"/>
                  </a:lnTo>
                  <a:lnTo>
                    <a:pt x="0" y="134"/>
                  </a:lnTo>
                  <a:lnTo>
                    <a:pt x="7" y="85"/>
                  </a:lnTo>
                  <a:lnTo>
                    <a:pt x="14" y="49"/>
                  </a:lnTo>
                  <a:lnTo>
                    <a:pt x="21" y="28"/>
                  </a:lnTo>
                  <a:lnTo>
                    <a:pt x="35" y="14"/>
                  </a:lnTo>
                  <a:lnTo>
                    <a:pt x="64" y="0"/>
                  </a:lnTo>
                  <a:lnTo>
                    <a:pt x="99" y="0"/>
                  </a:lnTo>
                  <a:lnTo>
                    <a:pt x="127" y="7"/>
                  </a:lnTo>
                  <a:lnTo>
                    <a:pt x="149" y="14"/>
                  </a:lnTo>
                  <a:lnTo>
                    <a:pt x="163" y="35"/>
                  </a:lnTo>
                  <a:lnTo>
                    <a:pt x="184" y="92"/>
                  </a:lnTo>
                  <a:lnTo>
                    <a:pt x="191" y="127"/>
                  </a:lnTo>
                  <a:lnTo>
                    <a:pt x="205" y="149"/>
                  </a:lnTo>
                  <a:lnTo>
                    <a:pt x="205" y="177"/>
                  </a:lnTo>
                  <a:lnTo>
                    <a:pt x="198" y="212"/>
                  </a:lnTo>
                  <a:lnTo>
                    <a:pt x="163" y="248"/>
                  </a:lnTo>
                  <a:lnTo>
                    <a:pt x="142" y="262"/>
                  </a:lnTo>
                  <a:lnTo>
                    <a:pt x="127" y="269"/>
                  </a:lnTo>
                  <a:close/>
                </a:path>
              </a:pathLst>
            </a:custGeom>
            <a:solidFill>
              <a:schemeClr val="bg1"/>
            </a:solidFill>
            <a:ln w="12700">
              <a:solidFill>
                <a:srgbClr val="000000"/>
              </a:solidFill>
              <a:round/>
              <a:headEnd/>
              <a:tailEnd/>
            </a:ln>
          </p:spPr>
          <p:txBody>
            <a:bodyPr/>
            <a:lstStyle/>
            <a:p>
              <a:endParaRPr lang="x-none"/>
            </a:p>
          </p:txBody>
        </p:sp>
        <p:sp>
          <p:nvSpPr>
            <p:cNvPr id="16" name="Freeform 7">
              <a:extLst>
                <a:ext uri="{FF2B5EF4-FFF2-40B4-BE49-F238E27FC236}">
                  <a16:creationId xmlns="" xmlns:a16="http://schemas.microsoft.com/office/drawing/2014/main" id="{1FF774C9-23A0-4549-85A0-2B5A8E0937F9}"/>
                </a:ext>
              </a:extLst>
            </p:cNvPr>
            <p:cNvSpPr>
              <a:spLocks/>
            </p:cNvSpPr>
            <p:nvPr/>
          </p:nvSpPr>
          <p:spPr bwMode="auto">
            <a:xfrm>
              <a:off x="9505609" y="2407918"/>
              <a:ext cx="274638" cy="627063"/>
            </a:xfrm>
            <a:custGeom>
              <a:avLst/>
              <a:gdLst>
                <a:gd name="T0" fmla="*/ 2147483646 w 173"/>
                <a:gd name="T1" fmla="*/ 2147483646 h 395"/>
                <a:gd name="T2" fmla="*/ 2147483646 w 173"/>
                <a:gd name="T3" fmla="*/ 2147483646 h 395"/>
                <a:gd name="T4" fmla="*/ 2147483646 w 173"/>
                <a:gd name="T5" fmla="*/ 2147483646 h 395"/>
                <a:gd name="T6" fmla="*/ 2147483646 w 173"/>
                <a:gd name="T7" fmla="*/ 2147483646 h 395"/>
                <a:gd name="T8" fmla="*/ 2147483646 w 173"/>
                <a:gd name="T9" fmla="*/ 2147483646 h 395"/>
                <a:gd name="T10" fmla="*/ 2147483646 w 173"/>
                <a:gd name="T11" fmla="*/ 2147483646 h 395"/>
                <a:gd name="T12" fmla="*/ 2147483646 w 173"/>
                <a:gd name="T13" fmla="*/ 2147483646 h 395"/>
                <a:gd name="T14" fmla="*/ 2147483646 w 173"/>
                <a:gd name="T15" fmla="*/ 2147483646 h 395"/>
                <a:gd name="T16" fmla="*/ 2147483646 w 173"/>
                <a:gd name="T17" fmla="*/ 2147483646 h 395"/>
                <a:gd name="T18" fmla="*/ 2147483646 w 173"/>
                <a:gd name="T19" fmla="*/ 2147483646 h 395"/>
                <a:gd name="T20" fmla="*/ 2147483646 w 173"/>
                <a:gd name="T21" fmla="*/ 2147483646 h 395"/>
                <a:gd name="T22" fmla="*/ 2147483646 w 173"/>
                <a:gd name="T23" fmla="*/ 2147483646 h 395"/>
                <a:gd name="T24" fmla="*/ 2147483646 w 173"/>
                <a:gd name="T25" fmla="*/ 2147483646 h 395"/>
                <a:gd name="T26" fmla="*/ 2147483646 w 173"/>
                <a:gd name="T27" fmla="*/ 0 h 395"/>
                <a:gd name="T28" fmla="*/ 2147483646 w 173"/>
                <a:gd name="T29" fmla="*/ 2147483646 h 395"/>
                <a:gd name="T30" fmla="*/ 2147483646 w 173"/>
                <a:gd name="T31" fmla="*/ 2147483646 h 395"/>
                <a:gd name="T32" fmla="*/ 2147483646 w 173"/>
                <a:gd name="T33" fmla="*/ 2147483646 h 395"/>
                <a:gd name="T34" fmla="*/ 0 w 173"/>
                <a:gd name="T35" fmla="*/ 2147483646 h 395"/>
                <a:gd name="T36" fmla="*/ 2147483646 w 173"/>
                <a:gd name="T37" fmla="*/ 2147483646 h 395"/>
                <a:gd name="T38" fmla="*/ 2147483646 w 173"/>
                <a:gd name="T39" fmla="*/ 2147483646 h 395"/>
                <a:gd name="T40" fmla="*/ 2147483646 w 173"/>
                <a:gd name="T41" fmla="*/ 2147483646 h 395"/>
                <a:gd name="T42" fmla="*/ 2147483646 w 173"/>
                <a:gd name="T43" fmla="*/ 2147483646 h 3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3"/>
                <a:gd name="T67" fmla="*/ 0 h 395"/>
                <a:gd name="T68" fmla="*/ 173 w 173"/>
                <a:gd name="T69" fmla="*/ 395 h 3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3" h="395">
                  <a:moveTo>
                    <a:pt x="13" y="395"/>
                  </a:moveTo>
                  <a:lnTo>
                    <a:pt x="21" y="372"/>
                  </a:lnTo>
                  <a:lnTo>
                    <a:pt x="37" y="358"/>
                  </a:lnTo>
                  <a:lnTo>
                    <a:pt x="69" y="345"/>
                  </a:lnTo>
                  <a:lnTo>
                    <a:pt x="107" y="347"/>
                  </a:lnTo>
                  <a:lnTo>
                    <a:pt x="136" y="357"/>
                  </a:lnTo>
                  <a:lnTo>
                    <a:pt x="160" y="366"/>
                  </a:lnTo>
                  <a:lnTo>
                    <a:pt x="173" y="389"/>
                  </a:lnTo>
                  <a:lnTo>
                    <a:pt x="170" y="305"/>
                  </a:lnTo>
                  <a:lnTo>
                    <a:pt x="158" y="251"/>
                  </a:lnTo>
                  <a:lnTo>
                    <a:pt x="154" y="205"/>
                  </a:lnTo>
                  <a:lnTo>
                    <a:pt x="142" y="136"/>
                  </a:lnTo>
                  <a:lnTo>
                    <a:pt x="125" y="28"/>
                  </a:lnTo>
                  <a:lnTo>
                    <a:pt x="116" y="0"/>
                  </a:lnTo>
                  <a:lnTo>
                    <a:pt x="27" y="15"/>
                  </a:lnTo>
                  <a:lnTo>
                    <a:pt x="18" y="52"/>
                  </a:lnTo>
                  <a:lnTo>
                    <a:pt x="11" y="175"/>
                  </a:lnTo>
                  <a:lnTo>
                    <a:pt x="0" y="211"/>
                  </a:lnTo>
                  <a:lnTo>
                    <a:pt x="5" y="265"/>
                  </a:lnTo>
                  <a:lnTo>
                    <a:pt x="3" y="303"/>
                  </a:lnTo>
                  <a:lnTo>
                    <a:pt x="7" y="350"/>
                  </a:lnTo>
                  <a:lnTo>
                    <a:pt x="13" y="395"/>
                  </a:lnTo>
                  <a:close/>
                </a:path>
              </a:pathLst>
            </a:custGeom>
            <a:solidFill>
              <a:srgbClr val="FF6E1D"/>
            </a:solidFill>
            <a:ln w="12700">
              <a:solidFill>
                <a:srgbClr val="000000"/>
              </a:solidFill>
              <a:round/>
              <a:headEnd/>
              <a:tailEnd/>
            </a:ln>
          </p:spPr>
          <p:txBody>
            <a:bodyPr/>
            <a:lstStyle/>
            <a:p>
              <a:endParaRPr lang="x-none"/>
            </a:p>
          </p:txBody>
        </p:sp>
        <p:sp>
          <p:nvSpPr>
            <p:cNvPr id="17" name="Freeform 8">
              <a:extLst>
                <a:ext uri="{FF2B5EF4-FFF2-40B4-BE49-F238E27FC236}">
                  <a16:creationId xmlns="" xmlns:a16="http://schemas.microsoft.com/office/drawing/2014/main" id="{75337FC3-AE7B-7646-A89A-AD04BCAFDBA9}"/>
                </a:ext>
              </a:extLst>
            </p:cNvPr>
            <p:cNvSpPr>
              <a:spLocks/>
            </p:cNvSpPr>
            <p:nvPr/>
          </p:nvSpPr>
          <p:spPr bwMode="auto">
            <a:xfrm rot="21533864">
              <a:off x="9116380" y="2984325"/>
              <a:ext cx="352425" cy="441325"/>
            </a:xfrm>
            <a:custGeom>
              <a:avLst/>
              <a:gdLst>
                <a:gd name="T0" fmla="*/ 2147483646 w 220"/>
                <a:gd name="T1" fmla="*/ 2147483646 h 276"/>
                <a:gd name="T2" fmla="*/ 2147483646 w 220"/>
                <a:gd name="T3" fmla="*/ 2147483646 h 276"/>
                <a:gd name="T4" fmla="*/ 2147483646 w 220"/>
                <a:gd name="T5" fmla="*/ 2147483646 h 276"/>
                <a:gd name="T6" fmla="*/ 2147483646 w 220"/>
                <a:gd name="T7" fmla="*/ 2147483646 h 276"/>
                <a:gd name="T8" fmla="*/ 0 w 220"/>
                <a:gd name="T9" fmla="*/ 2147483646 h 276"/>
                <a:gd name="T10" fmla="*/ 0 w 220"/>
                <a:gd name="T11" fmla="*/ 2147483646 h 276"/>
                <a:gd name="T12" fmla="*/ 0 w 220"/>
                <a:gd name="T13" fmla="*/ 2147483646 h 276"/>
                <a:gd name="T14" fmla="*/ 2147483646 w 220"/>
                <a:gd name="T15" fmla="*/ 2147483646 h 276"/>
                <a:gd name="T16" fmla="*/ 2147483646 w 220"/>
                <a:gd name="T17" fmla="*/ 2147483646 h 276"/>
                <a:gd name="T18" fmla="*/ 2147483646 w 220"/>
                <a:gd name="T19" fmla="*/ 2147483646 h 276"/>
                <a:gd name="T20" fmla="*/ 2147483646 w 220"/>
                <a:gd name="T21" fmla="*/ 2147483646 h 276"/>
                <a:gd name="T22" fmla="*/ 2147483646 w 220"/>
                <a:gd name="T23" fmla="*/ 0 h 276"/>
                <a:gd name="T24" fmla="*/ 2147483646 w 220"/>
                <a:gd name="T25" fmla="*/ 0 h 276"/>
                <a:gd name="T26" fmla="*/ 2147483646 w 220"/>
                <a:gd name="T27" fmla="*/ 2147483646 h 276"/>
                <a:gd name="T28" fmla="*/ 2147483646 w 220"/>
                <a:gd name="T29" fmla="*/ 2147483646 h 276"/>
                <a:gd name="T30" fmla="*/ 2147483646 w 220"/>
                <a:gd name="T31" fmla="*/ 2147483646 h 276"/>
                <a:gd name="T32" fmla="*/ 2147483646 w 220"/>
                <a:gd name="T33" fmla="*/ 2147483646 h 276"/>
                <a:gd name="T34" fmla="*/ 2147483646 w 220"/>
                <a:gd name="T35" fmla="*/ 2147483646 h 276"/>
                <a:gd name="T36" fmla="*/ 2147483646 w 220"/>
                <a:gd name="T37" fmla="*/ 2147483646 h 276"/>
                <a:gd name="T38" fmla="*/ 2147483646 w 220"/>
                <a:gd name="T39" fmla="*/ 2147483646 h 276"/>
                <a:gd name="T40" fmla="*/ 2147483646 w 220"/>
                <a:gd name="T41" fmla="*/ 2147483646 h 276"/>
                <a:gd name="T42" fmla="*/ 2147483646 w 220"/>
                <a:gd name="T43" fmla="*/ 2147483646 h 276"/>
                <a:gd name="T44" fmla="*/ 2147483646 w 220"/>
                <a:gd name="T45" fmla="*/ 2147483646 h 276"/>
                <a:gd name="T46" fmla="*/ 2147483646 w 220"/>
                <a:gd name="T47" fmla="*/ 2147483646 h 276"/>
                <a:gd name="T48" fmla="*/ 2147483646 w 220"/>
                <a:gd name="T49" fmla="*/ 2147483646 h 276"/>
                <a:gd name="T50" fmla="*/ 2147483646 w 220"/>
                <a:gd name="T51" fmla="*/ 2147483646 h 2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0"/>
                <a:gd name="T79" fmla="*/ 0 h 276"/>
                <a:gd name="T80" fmla="*/ 220 w 220"/>
                <a:gd name="T81" fmla="*/ 276 h 2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0" h="276">
                  <a:moveTo>
                    <a:pt x="106" y="276"/>
                  </a:moveTo>
                  <a:lnTo>
                    <a:pt x="99" y="276"/>
                  </a:lnTo>
                  <a:lnTo>
                    <a:pt x="57" y="262"/>
                  </a:lnTo>
                  <a:lnTo>
                    <a:pt x="28" y="234"/>
                  </a:lnTo>
                  <a:lnTo>
                    <a:pt x="0" y="198"/>
                  </a:lnTo>
                  <a:lnTo>
                    <a:pt x="0" y="170"/>
                  </a:lnTo>
                  <a:lnTo>
                    <a:pt x="0" y="148"/>
                  </a:lnTo>
                  <a:lnTo>
                    <a:pt x="21" y="71"/>
                  </a:lnTo>
                  <a:lnTo>
                    <a:pt x="28" y="42"/>
                  </a:lnTo>
                  <a:lnTo>
                    <a:pt x="28" y="28"/>
                  </a:lnTo>
                  <a:lnTo>
                    <a:pt x="49" y="7"/>
                  </a:lnTo>
                  <a:lnTo>
                    <a:pt x="64" y="0"/>
                  </a:lnTo>
                  <a:lnTo>
                    <a:pt x="120" y="0"/>
                  </a:lnTo>
                  <a:lnTo>
                    <a:pt x="149" y="7"/>
                  </a:lnTo>
                  <a:lnTo>
                    <a:pt x="170" y="21"/>
                  </a:lnTo>
                  <a:lnTo>
                    <a:pt x="184" y="35"/>
                  </a:lnTo>
                  <a:lnTo>
                    <a:pt x="191" y="71"/>
                  </a:lnTo>
                  <a:lnTo>
                    <a:pt x="198" y="85"/>
                  </a:lnTo>
                  <a:lnTo>
                    <a:pt x="212" y="134"/>
                  </a:lnTo>
                  <a:lnTo>
                    <a:pt x="220" y="156"/>
                  </a:lnTo>
                  <a:lnTo>
                    <a:pt x="212" y="170"/>
                  </a:lnTo>
                  <a:lnTo>
                    <a:pt x="205" y="198"/>
                  </a:lnTo>
                  <a:lnTo>
                    <a:pt x="177" y="226"/>
                  </a:lnTo>
                  <a:lnTo>
                    <a:pt x="163" y="248"/>
                  </a:lnTo>
                  <a:lnTo>
                    <a:pt x="127" y="269"/>
                  </a:lnTo>
                  <a:lnTo>
                    <a:pt x="106" y="276"/>
                  </a:lnTo>
                  <a:close/>
                </a:path>
              </a:pathLst>
            </a:custGeom>
            <a:solidFill>
              <a:schemeClr val="bg1"/>
            </a:solidFill>
            <a:ln w="12700">
              <a:solidFill>
                <a:srgbClr val="000000"/>
              </a:solidFill>
              <a:round/>
              <a:headEnd/>
              <a:tailEnd/>
            </a:ln>
          </p:spPr>
          <p:txBody>
            <a:bodyPr/>
            <a:lstStyle/>
            <a:p>
              <a:endParaRPr lang="x-none"/>
            </a:p>
          </p:txBody>
        </p:sp>
        <p:sp>
          <p:nvSpPr>
            <p:cNvPr id="18" name="Freeform 9">
              <a:extLst>
                <a:ext uri="{FF2B5EF4-FFF2-40B4-BE49-F238E27FC236}">
                  <a16:creationId xmlns="" xmlns:a16="http://schemas.microsoft.com/office/drawing/2014/main" id="{A7E494CB-F3D5-3348-9DBE-5925EDF982B7}"/>
                </a:ext>
              </a:extLst>
            </p:cNvPr>
            <p:cNvSpPr>
              <a:spLocks/>
            </p:cNvSpPr>
            <p:nvPr/>
          </p:nvSpPr>
          <p:spPr bwMode="auto">
            <a:xfrm>
              <a:off x="9154481" y="2566813"/>
              <a:ext cx="252413" cy="471487"/>
            </a:xfrm>
            <a:custGeom>
              <a:avLst/>
              <a:gdLst>
                <a:gd name="T0" fmla="*/ 2147483646 w 159"/>
                <a:gd name="T1" fmla="*/ 2147483646 h 297"/>
                <a:gd name="T2" fmla="*/ 2147483646 w 159"/>
                <a:gd name="T3" fmla="*/ 2147483646 h 297"/>
                <a:gd name="T4" fmla="*/ 2147483646 w 159"/>
                <a:gd name="T5" fmla="*/ 2147483646 h 297"/>
                <a:gd name="T6" fmla="*/ 2147483646 w 159"/>
                <a:gd name="T7" fmla="*/ 2147483646 h 297"/>
                <a:gd name="T8" fmla="*/ 2147483646 w 159"/>
                <a:gd name="T9" fmla="*/ 2147483646 h 297"/>
                <a:gd name="T10" fmla="*/ 2147483646 w 159"/>
                <a:gd name="T11" fmla="*/ 2147483646 h 297"/>
                <a:gd name="T12" fmla="*/ 2147483646 w 159"/>
                <a:gd name="T13" fmla="*/ 2147483646 h 297"/>
                <a:gd name="T14" fmla="*/ 2147483646 w 159"/>
                <a:gd name="T15" fmla="*/ 2147483646 h 297"/>
                <a:gd name="T16" fmla="*/ 2147483646 w 159"/>
                <a:gd name="T17" fmla="*/ 2147483646 h 297"/>
                <a:gd name="T18" fmla="*/ 2147483646 w 159"/>
                <a:gd name="T19" fmla="*/ 2147483646 h 297"/>
                <a:gd name="T20" fmla="*/ 2147483646 w 159"/>
                <a:gd name="T21" fmla="*/ 0 h 297"/>
                <a:gd name="T22" fmla="*/ 2147483646 w 159"/>
                <a:gd name="T23" fmla="*/ 2147483646 h 297"/>
                <a:gd name="T24" fmla="*/ 2147483646 w 159"/>
                <a:gd name="T25" fmla="*/ 2147483646 h 297"/>
                <a:gd name="T26" fmla="*/ 2147483646 w 159"/>
                <a:gd name="T27" fmla="*/ 2147483646 h 297"/>
                <a:gd name="T28" fmla="*/ 0 w 159"/>
                <a:gd name="T29" fmla="*/ 2147483646 h 297"/>
                <a:gd name="T30" fmla="*/ 2147483646 w 159"/>
                <a:gd name="T31" fmla="*/ 2147483646 h 297"/>
                <a:gd name="T32" fmla="*/ 2147483646 w 159"/>
                <a:gd name="T33" fmla="*/ 2147483646 h 2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9"/>
                <a:gd name="T52" fmla="*/ 0 h 297"/>
                <a:gd name="T53" fmla="*/ 159 w 159"/>
                <a:gd name="T54" fmla="*/ 297 h 2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9" h="297">
                  <a:moveTo>
                    <a:pt x="2" y="293"/>
                  </a:moveTo>
                  <a:lnTo>
                    <a:pt x="23" y="272"/>
                  </a:lnTo>
                  <a:lnTo>
                    <a:pt x="38" y="264"/>
                  </a:lnTo>
                  <a:lnTo>
                    <a:pt x="95" y="263"/>
                  </a:lnTo>
                  <a:lnTo>
                    <a:pt x="124" y="270"/>
                  </a:lnTo>
                  <a:lnTo>
                    <a:pt x="145" y="283"/>
                  </a:lnTo>
                  <a:lnTo>
                    <a:pt x="159" y="297"/>
                  </a:lnTo>
                  <a:lnTo>
                    <a:pt x="158" y="218"/>
                  </a:lnTo>
                  <a:lnTo>
                    <a:pt x="142" y="126"/>
                  </a:lnTo>
                  <a:lnTo>
                    <a:pt x="141" y="54"/>
                  </a:lnTo>
                  <a:lnTo>
                    <a:pt x="122" y="0"/>
                  </a:lnTo>
                  <a:lnTo>
                    <a:pt x="26" y="14"/>
                  </a:lnTo>
                  <a:lnTo>
                    <a:pt x="19" y="78"/>
                  </a:lnTo>
                  <a:lnTo>
                    <a:pt x="6" y="129"/>
                  </a:lnTo>
                  <a:lnTo>
                    <a:pt x="0" y="193"/>
                  </a:lnTo>
                  <a:lnTo>
                    <a:pt x="1" y="235"/>
                  </a:lnTo>
                  <a:lnTo>
                    <a:pt x="2" y="293"/>
                  </a:lnTo>
                  <a:close/>
                </a:path>
              </a:pathLst>
            </a:custGeom>
            <a:solidFill>
              <a:srgbClr val="FF6E1D"/>
            </a:solidFill>
            <a:ln w="12700">
              <a:solidFill>
                <a:srgbClr val="000000"/>
              </a:solidFill>
              <a:round/>
              <a:headEnd/>
              <a:tailEnd/>
            </a:ln>
          </p:spPr>
          <p:txBody>
            <a:bodyPr/>
            <a:lstStyle/>
            <a:p>
              <a:endParaRPr lang="x-none"/>
            </a:p>
          </p:txBody>
        </p:sp>
        <p:sp>
          <p:nvSpPr>
            <p:cNvPr id="19" name="Freeform 10">
              <a:extLst>
                <a:ext uri="{FF2B5EF4-FFF2-40B4-BE49-F238E27FC236}">
                  <a16:creationId xmlns="" xmlns:a16="http://schemas.microsoft.com/office/drawing/2014/main" id="{B76CB3F3-22F9-C143-8451-3A8C949A3F5E}"/>
                </a:ext>
              </a:extLst>
            </p:cNvPr>
            <p:cNvSpPr>
              <a:spLocks/>
            </p:cNvSpPr>
            <p:nvPr/>
          </p:nvSpPr>
          <p:spPr bwMode="auto">
            <a:xfrm rot="-461483">
              <a:off x="8149361" y="3044650"/>
              <a:ext cx="573088" cy="430213"/>
            </a:xfrm>
            <a:custGeom>
              <a:avLst/>
              <a:gdLst>
                <a:gd name="T0" fmla="*/ 2147483646 w 389"/>
                <a:gd name="T1" fmla="*/ 0 h 291"/>
                <a:gd name="T2" fmla="*/ 2147483646 w 389"/>
                <a:gd name="T3" fmla="*/ 2147483646 h 291"/>
                <a:gd name="T4" fmla="*/ 2147483646 w 389"/>
                <a:gd name="T5" fmla="*/ 2147483646 h 291"/>
                <a:gd name="T6" fmla="*/ 0 w 389"/>
                <a:gd name="T7" fmla="*/ 2147483646 h 291"/>
                <a:gd name="T8" fmla="*/ 0 w 389"/>
                <a:gd name="T9" fmla="*/ 2147483646 h 291"/>
                <a:gd name="T10" fmla="*/ 2147483646 w 389"/>
                <a:gd name="T11" fmla="*/ 2147483646 h 291"/>
                <a:gd name="T12" fmla="*/ 2147483646 w 389"/>
                <a:gd name="T13" fmla="*/ 2147483646 h 291"/>
                <a:gd name="T14" fmla="*/ 2147483646 w 389"/>
                <a:gd name="T15" fmla="*/ 2147483646 h 291"/>
                <a:gd name="T16" fmla="*/ 2147483646 w 389"/>
                <a:gd name="T17" fmla="*/ 2147483646 h 291"/>
                <a:gd name="T18" fmla="*/ 2147483646 w 389"/>
                <a:gd name="T19" fmla="*/ 2147483646 h 291"/>
                <a:gd name="T20" fmla="*/ 2147483646 w 389"/>
                <a:gd name="T21" fmla="*/ 2147483646 h 291"/>
                <a:gd name="T22" fmla="*/ 2147483646 w 389"/>
                <a:gd name="T23" fmla="*/ 2147483646 h 291"/>
                <a:gd name="T24" fmla="*/ 2147483646 w 389"/>
                <a:gd name="T25" fmla="*/ 2147483646 h 291"/>
                <a:gd name="T26" fmla="*/ 2147483646 w 389"/>
                <a:gd name="T27" fmla="*/ 2147483646 h 291"/>
                <a:gd name="T28" fmla="*/ 2147483646 w 389"/>
                <a:gd name="T29" fmla="*/ 2147483646 h 291"/>
                <a:gd name="T30" fmla="*/ 2147483646 w 389"/>
                <a:gd name="T31" fmla="*/ 2147483646 h 291"/>
                <a:gd name="T32" fmla="*/ 2147483646 w 389"/>
                <a:gd name="T33" fmla="*/ 2147483646 h 291"/>
                <a:gd name="T34" fmla="*/ 2147483646 w 389"/>
                <a:gd name="T35" fmla="*/ 2147483646 h 291"/>
                <a:gd name="T36" fmla="*/ 2147483646 w 389"/>
                <a:gd name="T37" fmla="*/ 2147483646 h 291"/>
                <a:gd name="T38" fmla="*/ 2147483646 w 389"/>
                <a:gd name="T39" fmla="*/ 2147483646 h 291"/>
                <a:gd name="T40" fmla="*/ 2147483646 w 389"/>
                <a:gd name="T41" fmla="*/ 2147483646 h 291"/>
                <a:gd name="T42" fmla="*/ 2147483646 w 389"/>
                <a:gd name="T43" fmla="*/ 2147483646 h 291"/>
                <a:gd name="T44" fmla="*/ 2147483646 w 389"/>
                <a:gd name="T45" fmla="*/ 2147483646 h 291"/>
                <a:gd name="T46" fmla="*/ 2147483646 w 389"/>
                <a:gd name="T47" fmla="*/ 2147483646 h 291"/>
                <a:gd name="T48" fmla="*/ 2147483646 w 389"/>
                <a:gd name="T49" fmla="*/ 2147483646 h 291"/>
                <a:gd name="T50" fmla="*/ 2147483646 w 389"/>
                <a:gd name="T51" fmla="*/ 2147483646 h 291"/>
                <a:gd name="T52" fmla="*/ 2147483646 w 389"/>
                <a:gd name="T53" fmla="*/ 2147483646 h 291"/>
                <a:gd name="T54" fmla="*/ 2147483646 w 389"/>
                <a:gd name="T55" fmla="*/ 2147483646 h 291"/>
                <a:gd name="T56" fmla="*/ 2147483646 w 389"/>
                <a:gd name="T57" fmla="*/ 2147483646 h 291"/>
                <a:gd name="T58" fmla="*/ 2147483646 w 389"/>
                <a:gd name="T59" fmla="*/ 2147483646 h 291"/>
                <a:gd name="T60" fmla="*/ 2147483646 w 389"/>
                <a:gd name="T61" fmla="*/ 0 h 291"/>
                <a:gd name="T62" fmla="*/ 2147483646 w 389"/>
                <a:gd name="T63" fmla="*/ 0 h 2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9"/>
                <a:gd name="T97" fmla="*/ 0 h 291"/>
                <a:gd name="T98" fmla="*/ 389 w 389"/>
                <a:gd name="T99" fmla="*/ 291 h 2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9" h="291">
                  <a:moveTo>
                    <a:pt x="85" y="0"/>
                  </a:moveTo>
                  <a:lnTo>
                    <a:pt x="35" y="78"/>
                  </a:lnTo>
                  <a:lnTo>
                    <a:pt x="14" y="107"/>
                  </a:lnTo>
                  <a:lnTo>
                    <a:pt x="0" y="142"/>
                  </a:lnTo>
                  <a:lnTo>
                    <a:pt x="0" y="185"/>
                  </a:lnTo>
                  <a:lnTo>
                    <a:pt x="21" y="192"/>
                  </a:lnTo>
                  <a:lnTo>
                    <a:pt x="21" y="156"/>
                  </a:lnTo>
                  <a:lnTo>
                    <a:pt x="21" y="192"/>
                  </a:lnTo>
                  <a:lnTo>
                    <a:pt x="42" y="213"/>
                  </a:lnTo>
                  <a:lnTo>
                    <a:pt x="71" y="248"/>
                  </a:lnTo>
                  <a:lnTo>
                    <a:pt x="99" y="255"/>
                  </a:lnTo>
                  <a:lnTo>
                    <a:pt x="149" y="234"/>
                  </a:lnTo>
                  <a:lnTo>
                    <a:pt x="177" y="227"/>
                  </a:lnTo>
                  <a:lnTo>
                    <a:pt x="170" y="199"/>
                  </a:lnTo>
                  <a:lnTo>
                    <a:pt x="177" y="156"/>
                  </a:lnTo>
                  <a:lnTo>
                    <a:pt x="170" y="199"/>
                  </a:lnTo>
                  <a:lnTo>
                    <a:pt x="177" y="227"/>
                  </a:lnTo>
                  <a:lnTo>
                    <a:pt x="226" y="277"/>
                  </a:lnTo>
                  <a:lnTo>
                    <a:pt x="241" y="291"/>
                  </a:lnTo>
                  <a:lnTo>
                    <a:pt x="255" y="291"/>
                  </a:lnTo>
                  <a:lnTo>
                    <a:pt x="340" y="270"/>
                  </a:lnTo>
                  <a:lnTo>
                    <a:pt x="361" y="255"/>
                  </a:lnTo>
                  <a:lnTo>
                    <a:pt x="382" y="234"/>
                  </a:lnTo>
                  <a:lnTo>
                    <a:pt x="389" y="206"/>
                  </a:lnTo>
                  <a:lnTo>
                    <a:pt x="375" y="121"/>
                  </a:lnTo>
                  <a:lnTo>
                    <a:pt x="375" y="92"/>
                  </a:lnTo>
                  <a:lnTo>
                    <a:pt x="375" y="50"/>
                  </a:lnTo>
                  <a:lnTo>
                    <a:pt x="326" y="29"/>
                  </a:lnTo>
                  <a:lnTo>
                    <a:pt x="290" y="29"/>
                  </a:lnTo>
                  <a:lnTo>
                    <a:pt x="234" y="22"/>
                  </a:lnTo>
                  <a:lnTo>
                    <a:pt x="120" y="0"/>
                  </a:lnTo>
                  <a:lnTo>
                    <a:pt x="85" y="0"/>
                  </a:lnTo>
                  <a:close/>
                </a:path>
              </a:pathLst>
            </a:custGeom>
            <a:solidFill>
              <a:schemeClr val="bg1"/>
            </a:solidFill>
            <a:ln w="12700">
              <a:solidFill>
                <a:srgbClr val="000000"/>
              </a:solidFill>
              <a:round/>
              <a:headEnd/>
              <a:tailEnd/>
            </a:ln>
          </p:spPr>
          <p:txBody>
            <a:bodyPr/>
            <a:lstStyle/>
            <a:p>
              <a:endParaRPr lang="x-none"/>
            </a:p>
          </p:txBody>
        </p:sp>
        <p:sp>
          <p:nvSpPr>
            <p:cNvPr id="20" name="Freeform 11">
              <a:extLst>
                <a:ext uri="{FF2B5EF4-FFF2-40B4-BE49-F238E27FC236}">
                  <a16:creationId xmlns="" xmlns:a16="http://schemas.microsoft.com/office/drawing/2014/main" id="{BC4A78AF-B950-BE49-BA68-1C08AE350996}"/>
                </a:ext>
              </a:extLst>
            </p:cNvPr>
            <p:cNvSpPr>
              <a:spLocks/>
            </p:cNvSpPr>
            <p:nvPr/>
          </p:nvSpPr>
          <p:spPr bwMode="auto">
            <a:xfrm>
              <a:off x="8246199" y="2358850"/>
              <a:ext cx="474662" cy="725488"/>
            </a:xfrm>
            <a:custGeom>
              <a:avLst/>
              <a:gdLst>
                <a:gd name="T0" fmla="*/ 2147483646 w 299"/>
                <a:gd name="T1" fmla="*/ 2147483646 h 457"/>
                <a:gd name="T2" fmla="*/ 2147483646 w 299"/>
                <a:gd name="T3" fmla="*/ 2147483646 h 457"/>
                <a:gd name="T4" fmla="*/ 2147483646 w 299"/>
                <a:gd name="T5" fmla="*/ 2147483646 h 457"/>
                <a:gd name="T6" fmla="*/ 2147483646 w 299"/>
                <a:gd name="T7" fmla="*/ 2147483646 h 457"/>
                <a:gd name="T8" fmla="*/ 2147483646 w 299"/>
                <a:gd name="T9" fmla="*/ 2147483646 h 457"/>
                <a:gd name="T10" fmla="*/ 2147483646 w 299"/>
                <a:gd name="T11" fmla="*/ 2147483646 h 457"/>
                <a:gd name="T12" fmla="*/ 2147483646 w 299"/>
                <a:gd name="T13" fmla="*/ 2147483646 h 457"/>
                <a:gd name="T14" fmla="*/ 2147483646 w 299"/>
                <a:gd name="T15" fmla="*/ 2147483646 h 457"/>
                <a:gd name="T16" fmla="*/ 2147483646 w 299"/>
                <a:gd name="T17" fmla="*/ 2147483646 h 457"/>
                <a:gd name="T18" fmla="*/ 2147483646 w 299"/>
                <a:gd name="T19" fmla="*/ 2147483646 h 457"/>
                <a:gd name="T20" fmla="*/ 2147483646 w 299"/>
                <a:gd name="T21" fmla="*/ 2147483646 h 457"/>
                <a:gd name="T22" fmla="*/ 2147483646 w 299"/>
                <a:gd name="T23" fmla="*/ 2147483646 h 457"/>
                <a:gd name="T24" fmla="*/ 2147483646 w 299"/>
                <a:gd name="T25" fmla="*/ 2147483646 h 457"/>
                <a:gd name="T26" fmla="*/ 2147483646 w 299"/>
                <a:gd name="T27" fmla="*/ 2147483646 h 457"/>
                <a:gd name="T28" fmla="*/ 2147483646 w 299"/>
                <a:gd name="T29" fmla="*/ 2147483646 h 457"/>
                <a:gd name="T30" fmla="*/ 2147483646 w 299"/>
                <a:gd name="T31" fmla="*/ 2147483646 h 457"/>
                <a:gd name="T32" fmla="*/ 2147483646 w 299"/>
                <a:gd name="T33" fmla="*/ 2147483646 h 457"/>
                <a:gd name="T34" fmla="*/ 2147483646 w 299"/>
                <a:gd name="T35" fmla="*/ 2147483646 h 457"/>
                <a:gd name="T36" fmla="*/ 2147483646 w 299"/>
                <a:gd name="T37" fmla="*/ 2147483646 h 457"/>
                <a:gd name="T38" fmla="*/ 2147483646 w 299"/>
                <a:gd name="T39" fmla="*/ 2147483646 h 457"/>
                <a:gd name="T40" fmla="*/ 2147483646 w 299"/>
                <a:gd name="T41" fmla="*/ 2147483646 h 457"/>
                <a:gd name="T42" fmla="*/ 2147483646 w 299"/>
                <a:gd name="T43" fmla="*/ 2147483646 h 457"/>
                <a:gd name="T44" fmla="*/ 2147483646 w 299"/>
                <a:gd name="T45" fmla="*/ 0 h 457"/>
                <a:gd name="T46" fmla="*/ 2147483646 w 299"/>
                <a:gd name="T47" fmla="*/ 2147483646 h 457"/>
                <a:gd name="T48" fmla="*/ 2147483646 w 299"/>
                <a:gd name="T49" fmla="*/ 2147483646 h 457"/>
                <a:gd name="T50" fmla="*/ 2147483646 w 299"/>
                <a:gd name="T51" fmla="*/ 2147483646 h 457"/>
                <a:gd name="T52" fmla="*/ 2147483646 w 299"/>
                <a:gd name="T53" fmla="*/ 2147483646 h 457"/>
                <a:gd name="T54" fmla="*/ 2147483646 w 299"/>
                <a:gd name="T55" fmla="*/ 2147483646 h 457"/>
                <a:gd name="T56" fmla="*/ 2147483646 w 299"/>
                <a:gd name="T57" fmla="*/ 2147483646 h 457"/>
                <a:gd name="T58" fmla="*/ 2147483646 w 299"/>
                <a:gd name="T59" fmla="*/ 2147483646 h 457"/>
                <a:gd name="T60" fmla="*/ 0 w 299"/>
                <a:gd name="T61" fmla="*/ 2147483646 h 457"/>
                <a:gd name="T62" fmla="*/ 2147483646 w 299"/>
                <a:gd name="T63" fmla="*/ 2147483646 h 457"/>
                <a:gd name="T64" fmla="*/ 2147483646 w 299"/>
                <a:gd name="T65" fmla="*/ 2147483646 h 457"/>
                <a:gd name="T66" fmla="*/ 2147483646 w 299"/>
                <a:gd name="T67" fmla="*/ 2147483646 h 457"/>
                <a:gd name="T68" fmla="*/ 2147483646 w 299"/>
                <a:gd name="T69" fmla="*/ 2147483646 h 457"/>
                <a:gd name="T70" fmla="*/ 2147483646 w 299"/>
                <a:gd name="T71" fmla="*/ 2147483646 h 4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9"/>
                <a:gd name="T109" fmla="*/ 0 h 457"/>
                <a:gd name="T110" fmla="*/ 299 w 299"/>
                <a:gd name="T111" fmla="*/ 457 h 4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9" h="457">
                  <a:moveTo>
                    <a:pt x="273" y="457"/>
                  </a:moveTo>
                  <a:lnTo>
                    <a:pt x="269" y="378"/>
                  </a:lnTo>
                  <a:lnTo>
                    <a:pt x="273" y="305"/>
                  </a:lnTo>
                  <a:lnTo>
                    <a:pt x="292" y="202"/>
                  </a:lnTo>
                  <a:lnTo>
                    <a:pt x="299" y="161"/>
                  </a:lnTo>
                  <a:lnTo>
                    <a:pt x="289" y="130"/>
                  </a:lnTo>
                  <a:lnTo>
                    <a:pt x="261" y="73"/>
                  </a:lnTo>
                  <a:lnTo>
                    <a:pt x="237" y="36"/>
                  </a:lnTo>
                  <a:lnTo>
                    <a:pt x="209" y="27"/>
                  </a:lnTo>
                  <a:lnTo>
                    <a:pt x="196" y="28"/>
                  </a:lnTo>
                  <a:lnTo>
                    <a:pt x="191" y="49"/>
                  </a:lnTo>
                  <a:lnTo>
                    <a:pt x="196" y="82"/>
                  </a:lnTo>
                  <a:lnTo>
                    <a:pt x="209" y="126"/>
                  </a:lnTo>
                  <a:lnTo>
                    <a:pt x="196" y="182"/>
                  </a:lnTo>
                  <a:lnTo>
                    <a:pt x="169" y="226"/>
                  </a:lnTo>
                  <a:lnTo>
                    <a:pt x="163" y="233"/>
                  </a:lnTo>
                  <a:lnTo>
                    <a:pt x="152" y="247"/>
                  </a:lnTo>
                  <a:lnTo>
                    <a:pt x="130" y="231"/>
                  </a:lnTo>
                  <a:lnTo>
                    <a:pt x="108" y="167"/>
                  </a:lnTo>
                  <a:lnTo>
                    <a:pt x="92" y="96"/>
                  </a:lnTo>
                  <a:lnTo>
                    <a:pt x="93" y="55"/>
                  </a:lnTo>
                  <a:lnTo>
                    <a:pt x="87" y="11"/>
                  </a:lnTo>
                  <a:lnTo>
                    <a:pt x="72" y="0"/>
                  </a:lnTo>
                  <a:lnTo>
                    <a:pt x="60" y="7"/>
                  </a:lnTo>
                  <a:lnTo>
                    <a:pt x="27" y="58"/>
                  </a:lnTo>
                  <a:lnTo>
                    <a:pt x="14" y="113"/>
                  </a:lnTo>
                  <a:lnTo>
                    <a:pt x="21" y="159"/>
                  </a:lnTo>
                  <a:lnTo>
                    <a:pt x="25" y="245"/>
                  </a:lnTo>
                  <a:lnTo>
                    <a:pt x="35" y="316"/>
                  </a:lnTo>
                  <a:lnTo>
                    <a:pt x="27" y="357"/>
                  </a:lnTo>
                  <a:lnTo>
                    <a:pt x="0" y="447"/>
                  </a:lnTo>
                  <a:lnTo>
                    <a:pt x="32" y="443"/>
                  </a:lnTo>
                  <a:lnTo>
                    <a:pt x="139" y="449"/>
                  </a:lnTo>
                  <a:lnTo>
                    <a:pt x="192" y="449"/>
                  </a:lnTo>
                  <a:lnTo>
                    <a:pt x="226" y="444"/>
                  </a:lnTo>
                  <a:lnTo>
                    <a:pt x="273" y="457"/>
                  </a:lnTo>
                  <a:close/>
                </a:path>
              </a:pathLst>
            </a:custGeom>
            <a:solidFill>
              <a:srgbClr val="FF6E1D"/>
            </a:solidFill>
            <a:ln w="12700">
              <a:solidFill>
                <a:srgbClr val="000000"/>
              </a:solidFill>
              <a:round/>
              <a:headEnd/>
              <a:tailEnd/>
            </a:ln>
          </p:spPr>
          <p:txBody>
            <a:bodyPr/>
            <a:lstStyle/>
            <a:p>
              <a:endParaRPr lang="x-none"/>
            </a:p>
          </p:txBody>
        </p:sp>
        <p:sp>
          <p:nvSpPr>
            <p:cNvPr id="23" name="Freeform 22">
              <a:extLst>
                <a:ext uri="{FF2B5EF4-FFF2-40B4-BE49-F238E27FC236}">
                  <a16:creationId xmlns="" xmlns:a16="http://schemas.microsoft.com/office/drawing/2014/main" id="{2B80A835-2601-FE4D-8179-B2A6B77D77B8}"/>
                </a:ext>
              </a:extLst>
            </p:cNvPr>
            <p:cNvSpPr>
              <a:spLocks/>
            </p:cNvSpPr>
            <p:nvPr/>
          </p:nvSpPr>
          <p:spPr bwMode="auto">
            <a:xfrm rot="20248766">
              <a:off x="9136194" y="3452251"/>
              <a:ext cx="387350" cy="466725"/>
            </a:xfrm>
            <a:custGeom>
              <a:avLst/>
              <a:gdLst>
                <a:gd name="T0" fmla="*/ 2147483646 w 227"/>
                <a:gd name="T1" fmla="*/ 2147483646 h 276"/>
                <a:gd name="T2" fmla="*/ 2147483646 w 227"/>
                <a:gd name="T3" fmla="*/ 2147483646 h 276"/>
                <a:gd name="T4" fmla="*/ 2147483646 w 227"/>
                <a:gd name="T5" fmla="*/ 2147483646 h 276"/>
                <a:gd name="T6" fmla="*/ 0 w 227"/>
                <a:gd name="T7" fmla="*/ 2147483646 h 276"/>
                <a:gd name="T8" fmla="*/ 2147483646 w 227"/>
                <a:gd name="T9" fmla="*/ 2147483646 h 276"/>
                <a:gd name="T10" fmla="*/ 2147483646 w 227"/>
                <a:gd name="T11" fmla="*/ 2147483646 h 276"/>
                <a:gd name="T12" fmla="*/ 2147483646 w 227"/>
                <a:gd name="T13" fmla="*/ 2147483646 h 276"/>
                <a:gd name="T14" fmla="*/ 2147483646 w 227"/>
                <a:gd name="T15" fmla="*/ 0 h 276"/>
                <a:gd name="T16" fmla="*/ 2147483646 w 227"/>
                <a:gd name="T17" fmla="*/ 2147483646 h 276"/>
                <a:gd name="T18" fmla="*/ 2147483646 w 227"/>
                <a:gd name="T19" fmla="*/ 2147483646 h 276"/>
                <a:gd name="T20" fmla="*/ 2147483646 w 227"/>
                <a:gd name="T21" fmla="*/ 2147483646 h 276"/>
                <a:gd name="T22" fmla="*/ 2147483646 w 227"/>
                <a:gd name="T23" fmla="*/ 2147483646 h 276"/>
                <a:gd name="T24" fmla="*/ 2147483646 w 227"/>
                <a:gd name="T25" fmla="*/ 2147483646 h 276"/>
                <a:gd name="T26" fmla="*/ 2147483646 w 227"/>
                <a:gd name="T27" fmla="*/ 2147483646 h 276"/>
                <a:gd name="T28" fmla="*/ 2147483646 w 227"/>
                <a:gd name="T29" fmla="*/ 2147483646 h 276"/>
                <a:gd name="T30" fmla="*/ 2147483646 w 227"/>
                <a:gd name="T31" fmla="*/ 2147483646 h 276"/>
                <a:gd name="T32" fmla="*/ 2147483646 w 227"/>
                <a:gd name="T33" fmla="*/ 2147483646 h 2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7"/>
                <a:gd name="T52" fmla="*/ 0 h 276"/>
                <a:gd name="T53" fmla="*/ 227 w 227"/>
                <a:gd name="T54" fmla="*/ 276 h 2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7" h="276">
                  <a:moveTo>
                    <a:pt x="78" y="262"/>
                  </a:moveTo>
                  <a:lnTo>
                    <a:pt x="28" y="248"/>
                  </a:lnTo>
                  <a:lnTo>
                    <a:pt x="7" y="213"/>
                  </a:lnTo>
                  <a:lnTo>
                    <a:pt x="0" y="106"/>
                  </a:lnTo>
                  <a:lnTo>
                    <a:pt x="21" y="64"/>
                  </a:lnTo>
                  <a:lnTo>
                    <a:pt x="50" y="28"/>
                  </a:lnTo>
                  <a:lnTo>
                    <a:pt x="113" y="7"/>
                  </a:lnTo>
                  <a:lnTo>
                    <a:pt x="156" y="0"/>
                  </a:lnTo>
                  <a:lnTo>
                    <a:pt x="170" y="7"/>
                  </a:lnTo>
                  <a:lnTo>
                    <a:pt x="191" y="50"/>
                  </a:lnTo>
                  <a:lnTo>
                    <a:pt x="227" y="106"/>
                  </a:lnTo>
                  <a:lnTo>
                    <a:pt x="227" y="142"/>
                  </a:lnTo>
                  <a:lnTo>
                    <a:pt x="213" y="184"/>
                  </a:lnTo>
                  <a:lnTo>
                    <a:pt x="170" y="241"/>
                  </a:lnTo>
                  <a:lnTo>
                    <a:pt x="163" y="262"/>
                  </a:lnTo>
                  <a:lnTo>
                    <a:pt x="142" y="276"/>
                  </a:lnTo>
                  <a:lnTo>
                    <a:pt x="78" y="262"/>
                  </a:lnTo>
                  <a:close/>
                </a:path>
              </a:pathLst>
            </a:custGeom>
            <a:solidFill>
              <a:schemeClr val="bg1"/>
            </a:solidFill>
            <a:ln w="12700">
              <a:solidFill>
                <a:srgbClr val="000000"/>
              </a:solidFill>
              <a:round/>
              <a:headEnd/>
              <a:tailEnd/>
            </a:ln>
          </p:spPr>
          <p:txBody>
            <a:bodyPr/>
            <a:lstStyle/>
            <a:p>
              <a:endParaRPr lang="x-none"/>
            </a:p>
          </p:txBody>
        </p:sp>
        <p:sp>
          <p:nvSpPr>
            <p:cNvPr id="24" name="Freeform 23">
              <a:extLst>
                <a:ext uri="{FF2B5EF4-FFF2-40B4-BE49-F238E27FC236}">
                  <a16:creationId xmlns="" xmlns:a16="http://schemas.microsoft.com/office/drawing/2014/main" id="{BF3893B3-6E1A-DA4C-BD07-4B64A3150D14}"/>
                </a:ext>
              </a:extLst>
            </p:cNvPr>
            <p:cNvSpPr>
              <a:spLocks/>
            </p:cNvSpPr>
            <p:nvPr/>
          </p:nvSpPr>
          <p:spPr bwMode="auto">
            <a:xfrm rot="21189303">
              <a:off x="9238934" y="3858597"/>
              <a:ext cx="277813" cy="603250"/>
            </a:xfrm>
            <a:custGeom>
              <a:avLst/>
              <a:gdLst>
                <a:gd name="T0" fmla="*/ 2147483646 w 175"/>
                <a:gd name="T1" fmla="*/ 2147483646 h 380"/>
                <a:gd name="T2" fmla="*/ 2147483646 w 175"/>
                <a:gd name="T3" fmla="*/ 2147483646 h 380"/>
                <a:gd name="T4" fmla="*/ 0 w 175"/>
                <a:gd name="T5" fmla="*/ 0 h 380"/>
                <a:gd name="T6" fmla="*/ 2147483646 w 175"/>
                <a:gd name="T7" fmla="*/ 2147483646 h 380"/>
                <a:gd name="T8" fmla="*/ 2147483646 w 175"/>
                <a:gd name="T9" fmla="*/ 2147483646 h 380"/>
                <a:gd name="T10" fmla="*/ 2147483646 w 175"/>
                <a:gd name="T11" fmla="*/ 2147483646 h 380"/>
                <a:gd name="T12" fmla="*/ 2147483646 w 175"/>
                <a:gd name="T13" fmla="*/ 2147483646 h 380"/>
                <a:gd name="T14" fmla="*/ 2147483646 w 175"/>
                <a:gd name="T15" fmla="*/ 2147483646 h 380"/>
                <a:gd name="T16" fmla="*/ 2147483646 w 175"/>
                <a:gd name="T17" fmla="*/ 2147483646 h 380"/>
                <a:gd name="T18" fmla="*/ 2147483646 w 175"/>
                <a:gd name="T19" fmla="*/ 2147483646 h 380"/>
                <a:gd name="T20" fmla="*/ 2147483646 w 175"/>
                <a:gd name="T21" fmla="*/ 2147483646 h 380"/>
                <a:gd name="T22" fmla="*/ 2147483646 w 175"/>
                <a:gd name="T23" fmla="*/ 2147483646 h 3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5"/>
                <a:gd name="T37" fmla="*/ 0 h 380"/>
                <a:gd name="T38" fmla="*/ 175 w 175"/>
                <a:gd name="T39" fmla="*/ 380 h 3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5" h="380">
                  <a:moveTo>
                    <a:pt x="88" y="29"/>
                  </a:moveTo>
                  <a:lnTo>
                    <a:pt x="32" y="30"/>
                  </a:lnTo>
                  <a:lnTo>
                    <a:pt x="0" y="0"/>
                  </a:lnTo>
                  <a:lnTo>
                    <a:pt x="10" y="84"/>
                  </a:lnTo>
                  <a:lnTo>
                    <a:pt x="20" y="255"/>
                  </a:lnTo>
                  <a:lnTo>
                    <a:pt x="41" y="376"/>
                  </a:lnTo>
                  <a:lnTo>
                    <a:pt x="130" y="380"/>
                  </a:lnTo>
                  <a:lnTo>
                    <a:pt x="150" y="264"/>
                  </a:lnTo>
                  <a:lnTo>
                    <a:pt x="160" y="86"/>
                  </a:lnTo>
                  <a:lnTo>
                    <a:pt x="175" y="2"/>
                  </a:lnTo>
                  <a:lnTo>
                    <a:pt x="157" y="23"/>
                  </a:lnTo>
                  <a:lnTo>
                    <a:pt x="88" y="29"/>
                  </a:lnTo>
                  <a:close/>
                </a:path>
              </a:pathLst>
            </a:custGeom>
            <a:solidFill>
              <a:srgbClr val="FF6E1D"/>
            </a:solidFill>
            <a:ln w="12700">
              <a:solidFill>
                <a:srgbClr val="000000"/>
              </a:solidFill>
              <a:round/>
              <a:headEnd/>
              <a:tailEnd/>
            </a:ln>
          </p:spPr>
          <p:txBody>
            <a:bodyPr/>
            <a:lstStyle/>
            <a:p>
              <a:endParaRPr lang="x-none"/>
            </a:p>
          </p:txBody>
        </p:sp>
        <p:sp>
          <p:nvSpPr>
            <p:cNvPr id="27" name="Freeform 8">
              <a:extLst>
                <a:ext uri="{FF2B5EF4-FFF2-40B4-BE49-F238E27FC236}">
                  <a16:creationId xmlns="" xmlns:a16="http://schemas.microsoft.com/office/drawing/2014/main" id="{F4632463-4166-F247-89AF-035CBDE0CD4E}"/>
                </a:ext>
              </a:extLst>
            </p:cNvPr>
            <p:cNvSpPr>
              <a:spLocks/>
            </p:cNvSpPr>
            <p:nvPr/>
          </p:nvSpPr>
          <p:spPr bwMode="auto">
            <a:xfrm rot="21533864">
              <a:off x="8751453" y="3003020"/>
              <a:ext cx="352425" cy="441325"/>
            </a:xfrm>
            <a:custGeom>
              <a:avLst/>
              <a:gdLst>
                <a:gd name="T0" fmla="*/ 2147483646 w 220"/>
                <a:gd name="T1" fmla="*/ 2147483646 h 276"/>
                <a:gd name="T2" fmla="*/ 2147483646 w 220"/>
                <a:gd name="T3" fmla="*/ 2147483646 h 276"/>
                <a:gd name="T4" fmla="*/ 2147483646 w 220"/>
                <a:gd name="T5" fmla="*/ 2147483646 h 276"/>
                <a:gd name="T6" fmla="*/ 2147483646 w 220"/>
                <a:gd name="T7" fmla="*/ 2147483646 h 276"/>
                <a:gd name="T8" fmla="*/ 0 w 220"/>
                <a:gd name="T9" fmla="*/ 2147483646 h 276"/>
                <a:gd name="T10" fmla="*/ 0 w 220"/>
                <a:gd name="T11" fmla="*/ 2147483646 h 276"/>
                <a:gd name="T12" fmla="*/ 0 w 220"/>
                <a:gd name="T13" fmla="*/ 2147483646 h 276"/>
                <a:gd name="T14" fmla="*/ 2147483646 w 220"/>
                <a:gd name="T15" fmla="*/ 2147483646 h 276"/>
                <a:gd name="T16" fmla="*/ 2147483646 w 220"/>
                <a:gd name="T17" fmla="*/ 2147483646 h 276"/>
                <a:gd name="T18" fmla="*/ 2147483646 w 220"/>
                <a:gd name="T19" fmla="*/ 2147483646 h 276"/>
                <a:gd name="T20" fmla="*/ 2147483646 w 220"/>
                <a:gd name="T21" fmla="*/ 2147483646 h 276"/>
                <a:gd name="T22" fmla="*/ 2147483646 w 220"/>
                <a:gd name="T23" fmla="*/ 0 h 276"/>
                <a:gd name="T24" fmla="*/ 2147483646 w 220"/>
                <a:gd name="T25" fmla="*/ 0 h 276"/>
                <a:gd name="T26" fmla="*/ 2147483646 w 220"/>
                <a:gd name="T27" fmla="*/ 2147483646 h 276"/>
                <a:gd name="T28" fmla="*/ 2147483646 w 220"/>
                <a:gd name="T29" fmla="*/ 2147483646 h 276"/>
                <a:gd name="T30" fmla="*/ 2147483646 w 220"/>
                <a:gd name="T31" fmla="*/ 2147483646 h 276"/>
                <a:gd name="T32" fmla="*/ 2147483646 w 220"/>
                <a:gd name="T33" fmla="*/ 2147483646 h 276"/>
                <a:gd name="T34" fmla="*/ 2147483646 w 220"/>
                <a:gd name="T35" fmla="*/ 2147483646 h 276"/>
                <a:gd name="T36" fmla="*/ 2147483646 w 220"/>
                <a:gd name="T37" fmla="*/ 2147483646 h 276"/>
                <a:gd name="T38" fmla="*/ 2147483646 w 220"/>
                <a:gd name="T39" fmla="*/ 2147483646 h 276"/>
                <a:gd name="T40" fmla="*/ 2147483646 w 220"/>
                <a:gd name="T41" fmla="*/ 2147483646 h 276"/>
                <a:gd name="T42" fmla="*/ 2147483646 w 220"/>
                <a:gd name="T43" fmla="*/ 2147483646 h 276"/>
                <a:gd name="T44" fmla="*/ 2147483646 w 220"/>
                <a:gd name="T45" fmla="*/ 2147483646 h 276"/>
                <a:gd name="T46" fmla="*/ 2147483646 w 220"/>
                <a:gd name="T47" fmla="*/ 2147483646 h 276"/>
                <a:gd name="T48" fmla="*/ 2147483646 w 220"/>
                <a:gd name="T49" fmla="*/ 2147483646 h 276"/>
                <a:gd name="T50" fmla="*/ 2147483646 w 220"/>
                <a:gd name="T51" fmla="*/ 2147483646 h 2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0"/>
                <a:gd name="T79" fmla="*/ 0 h 276"/>
                <a:gd name="T80" fmla="*/ 220 w 220"/>
                <a:gd name="T81" fmla="*/ 276 h 2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0" h="276">
                  <a:moveTo>
                    <a:pt x="106" y="276"/>
                  </a:moveTo>
                  <a:lnTo>
                    <a:pt x="99" y="276"/>
                  </a:lnTo>
                  <a:lnTo>
                    <a:pt x="57" y="262"/>
                  </a:lnTo>
                  <a:lnTo>
                    <a:pt x="28" y="234"/>
                  </a:lnTo>
                  <a:lnTo>
                    <a:pt x="0" y="198"/>
                  </a:lnTo>
                  <a:lnTo>
                    <a:pt x="0" y="170"/>
                  </a:lnTo>
                  <a:lnTo>
                    <a:pt x="0" y="148"/>
                  </a:lnTo>
                  <a:lnTo>
                    <a:pt x="21" y="71"/>
                  </a:lnTo>
                  <a:lnTo>
                    <a:pt x="28" y="42"/>
                  </a:lnTo>
                  <a:lnTo>
                    <a:pt x="28" y="28"/>
                  </a:lnTo>
                  <a:lnTo>
                    <a:pt x="49" y="7"/>
                  </a:lnTo>
                  <a:lnTo>
                    <a:pt x="64" y="0"/>
                  </a:lnTo>
                  <a:lnTo>
                    <a:pt x="120" y="0"/>
                  </a:lnTo>
                  <a:lnTo>
                    <a:pt x="149" y="7"/>
                  </a:lnTo>
                  <a:lnTo>
                    <a:pt x="170" y="21"/>
                  </a:lnTo>
                  <a:lnTo>
                    <a:pt x="184" y="35"/>
                  </a:lnTo>
                  <a:lnTo>
                    <a:pt x="191" y="71"/>
                  </a:lnTo>
                  <a:lnTo>
                    <a:pt x="198" y="85"/>
                  </a:lnTo>
                  <a:lnTo>
                    <a:pt x="212" y="134"/>
                  </a:lnTo>
                  <a:lnTo>
                    <a:pt x="220" y="156"/>
                  </a:lnTo>
                  <a:lnTo>
                    <a:pt x="212" y="170"/>
                  </a:lnTo>
                  <a:lnTo>
                    <a:pt x="205" y="198"/>
                  </a:lnTo>
                  <a:lnTo>
                    <a:pt x="177" y="226"/>
                  </a:lnTo>
                  <a:lnTo>
                    <a:pt x="163" y="248"/>
                  </a:lnTo>
                  <a:lnTo>
                    <a:pt x="127" y="269"/>
                  </a:lnTo>
                  <a:lnTo>
                    <a:pt x="106" y="276"/>
                  </a:lnTo>
                  <a:close/>
                </a:path>
              </a:pathLst>
            </a:custGeom>
            <a:solidFill>
              <a:schemeClr val="bg1"/>
            </a:solidFill>
            <a:ln w="12700">
              <a:solidFill>
                <a:srgbClr val="000000"/>
              </a:solidFill>
              <a:round/>
              <a:headEnd/>
              <a:tailEnd/>
            </a:ln>
          </p:spPr>
          <p:txBody>
            <a:bodyPr/>
            <a:lstStyle/>
            <a:p>
              <a:endParaRPr lang="x-none"/>
            </a:p>
          </p:txBody>
        </p:sp>
        <p:sp>
          <p:nvSpPr>
            <p:cNvPr id="28" name="Freeform 9">
              <a:extLst>
                <a:ext uri="{FF2B5EF4-FFF2-40B4-BE49-F238E27FC236}">
                  <a16:creationId xmlns="" xmlns:a16="http://schemas.microsoft.com/office/drawing/2014/main" id="{7326B1BC-5FA6-FA4C-A375-41BE3ED47339}"/>
                </a:ext>
              </a:extLst>
            </p:cNvPr>
            <p:cNvSpPr>
              <a:spLocks/>
            </p:cNvSpPr>
            <p:nvPr/>
          </p:nvSpPr>
          <p:spPr bwMode="auto">
            <a:xfrm>
              <a:off x="8789553" y="2585508"/>
              <a:ext cx="252413" cy="471487"/>
            </a:xfrm>
            <a:custGeom>
              <a:avLst/>
              <a:gdLst>
                <a:gd name="T0" fmla="*/ 2147483646 w 159"/>
                <a:gd name="T1" fmla="*/ 2147483646 h 297"/>
                <a:gd name="T2" fmla="*/ 2147483646 w 159"/>
                <a:gd name="T3" fmla="*/ 2147483646 h 297"/>
                <a:gd name="T4" fmla="*/ 2147483646 w 159"/>
                <a:gd name="T5" fmla="*/ 2147483646 h 297"/>
                <a:gd name="T6" fmla="*/ 2147483646 w 159"/>
                <a:gd name="T7" fmla="*/ 2147483646 h 297"/>
                <a:gd name="T8" fmla="*/ 2147483646 w 159"/>
                <a:gd name="T9" fmla="*/ 2147483646 h 297"/>
                <a:gd name="T10" fmla="*/ 2147483646 w 159"/>
                <a:gd name="T11" fmla="*/ 2147483646 h 297"/>
                <a:gd name="T12" fmla="*/ 2147483646 w 159"/>
                <a:gd name="T13" fmla="*/ 2147483646 h 297"/>
                <a:gd name="T14" fmla="*/ 2147483646 w 159"/>
                <a:gd name="T15" fmla="*/ 2147483646 h 297"/>
                <a:gd name="T16" fmla="*/ 2147483646 w 159"/>
                <a:gd name="T17" fmla="*/ 2147483646 h 297"/>
                <a:gd name="T18" fmla="*/ 2147483646 w 159"/>
                <a:gd name="T19" fmla="*/ 2147483646 h 297"/>
                <a:gd name="T20" fmla="*/ 2147483646 w 159"/>
                <a:gd name="T21" fmla="*/ 0 h 297"/>
                <a:gd name="T22" fmla="*/ 2147483646 w 159"/>
                <a:gd name="T23" fmla="*/ 2147483646 h 297"/>
                <a:gd name="T24" fmla="*/ 2147483646 w 159"/>
                <a:gd name="T25" fmla="*/ 2147483646 h 297"/>
                <a:gd name="T26" fmla="*/ 2147483646 w 159"/>
                <a:gd name="T27" fmla="*/ 2147483646 h 297"/>
                <a:gd name="T28" fmla="*/ 0 w 159"/>
                <a:gd name="T29" fmla="*/ 2147483646 h 297"/>
                <a:gd name="T30" fmla="*/ 2147483646 w 159"/>
                <a:gd name="T31" fmla="*/ 2147483646 h 297"/>
                <a:gd name="T32" fmla="*/ 2147483646 w 159"/>
                <a:gd name="T33" fmla="*/ 2147483646 h 2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9"/>
                <a:gd name="T52" fmla="*/ 0 h 297"/>
                <a:gd name="T53" fmla="*/ 159 w 159"/>
                <a:gd name="T54" fmla="*/ 297 h 2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9" h="297">
                  <a:moveTo>
                    <a:pt x="2" y="293"/>
                  </a:moveTo>
                  <a:lnTo>
                    <a:pt x="23" y="272"/>
                  </a:lnTo>
                  <a:lnTo>
                    <a:pt x="38" y="264"/>
                  </a:lnTo>
                  <a:lnTo>
                    <a:pt x="95" y="263"/>
                  </a:lnTo>
                  <a:lnTo>
                    <a:pt x="124" y="270"/>
                  </a:lnTo>
                  <a:lnTo>
                    <a:pt x="145" y="283"/>
                  </a:lnTo>
                  <a:lnTo>
                    <a:pt x="159" y="297"/>
                  </a:lnTo>
                  <a:lnTo>
                    <a:pt x="158" y="218"/>
                  </a:lnTo>
                  <a:lnTo>
                    <a:pt x="142" y="126"/>
                  </a:lnTo>
                  <a:lnTo>
                    <a:pt x="141" y="54"/>
                  </a:lnTo>
                  <a:lnTo>
                    <a:pt x="122" y="0"/>
                  </a:lnTo>
                  <a:lnTo>
                    <a:pt x="26" y="14"/>
                  </a:lnTo>
                  <a:lnTo>
                    <a:pt x="19" y="78"/>
                  </a:lnTo>
                  <a:lnTo>
                    <a:pt x="6" y="129"/>
                  </a:lnTo>
                  <a:lnTo>
                    <a:pt x="0" y="193"/>
                  </a:lnTo>
                  <a:lnTo>
                    <a:pt x="1" y="235"/>
                  </a:lnTo>
                  <a:lnTo>
                    <a:pt x="2" y="293"/>
                  </a:lnTo>
                  <a:close/>
                </a:path>
              </a:pathLst>
            </a:custGeom>
            <a:solidFill>
              <a:srgbClr val="FF6E1D"/>
            </a:solidFill>
            <a:ln w="12700">
              <a:solidFill>
                <a:srgbClr val="000000"/>
              </a:solidFill>
              <a:round/>
              <a:headEnd/>
              <a:tailEnd/>
            </a:ln>
          </p:spPr>
          <p:txBody>
            <a:bodyPr/>
            <a:lstStyle/>
            <a:p>
              <a:endParaRPr lang="x-none"/>
            </a:p>
          </p:txBody>
        </p:sp>
      </p:grpSp>
      <p:grpSp>
        <p:nvGrpSpPr>
          <p:cNvPr id="31" name="Group 30">
            <a:extLst>
              <a:ext uri="{FF2B5EF4-FFF2-40B4-BE49-F238E27FC236}">
                <a16:creationId xmlns="" xmlns:a16="http://schemas.microsoft.com/office/drawing/2014/main" id="{B20070A9-0B84-4843-AB1F-00C83A2CD51A}"/>
              </a:ext>
            </a:extLst>
          </p:cNvPr>
          <p:cNvGrpSpPr>
            <a:grpSpLocks noChangeAspect="1"/>
          </p:cNvGrpSpPr>
          <p:nvPr/>
        </p:nvGrpSpPr>
        <p:grpSpPr>
          <a:xfrm>
            <a:off x="7094384" y="3818954"/>
            <a:ext cx="2281632" cy="2522194"/>
            <a:chOff x="7989083" y="2380845"/>
            <a:chExt cx="2058120" cy="2275118"/>
          </a:xfrm>
        </p:grpSpPr>
        <p:sp>
          <p:nvSpPr>
            <p:cNvPr id="32" name="Freeform 2">
              <a:extLst>
                <a:ext uri="{FF2B5EF4-FFF2-40B4-BE49-F238E27FC236}">
                  <a16:creationId xmlns="" xmlns:a16="http://schemas.microsoft.com/office/drawing/2014/main" id="{1C6A99E4-2FA6-BB4C-808F-26CB3F1D6C0F}"/>
                </a:ext>
              </a:extLst>
            </p:cNvPr>
            <p:cNvSpPr>
              <a:spLocks/>
            </p:cNvSpPr>
            <p:nvPr/>
          </p:nvSpPr>
          <p:spPr bwMode="auto">
            <a:xfrm rot="20845650">
              <a:off x="9523966" y="3401838"/>
              <a:ext cx="361950" cy="493712"/>
            </a:xfrm>
            <a:custGeom>
              <a:avLst/>
              <a:gdLst>
                <a:gd name="T0" fmla="*/ 2147483646 w 213"/>
                <a:gd name="T1" fmla="*/ 2147483646 h 291"/>
                <a:gd name="T2" fmla="*/ 2147483646 w 213"/>
                <a:gd name="T3" fmla="*/ 2147483646 h 291"/>
                <a:gd name="T4" fmla="*/ 0 w 213"/>
                <a:gd name="T5" fmla="*/ 2147483646 h 291"/>
                <a:gd name="T6" fmla="*/ 2147483646 w 213"/>
                <a:gd name="T7" fmla="*/ 2147483646 h 291"/>
                <a:gd name="T8" fmla="*/ 2147483646 w 213"/>
                <a:gd name="T9" fmla="*/ 2147483646 h 291"/>
                <a:gd name="T10" fmla="*/ 2147483646 w 213"/>
                <a:gd name="T11" fmla="*/ 2147483646 h 291"/>
                <a:gd name="T12" fmla="*/ 2147483646 w 213"/>
                <a:gd name="T13" fmla="*/ 2147483646 h 291"/>
                <a:gd name="T14" fmla="*/ 2147483646 w 213"/>
                <a:gd name="T15" fmla="*/ 0 h 291"/>
                <a:gd name="T16" fmla="*/ 2147483646 w 213"/>
                <a:gd name="T17" fmla="*/ 0 h 291"/>
                <a:gd name="T18" fmla="*/ 2147483646 w 213"/>
                <a:gd name="T19" fmla="*/ 2147483646 h 291"/>
                <a:gd name="T20" fmla="*/ 2147483646 w 213"/>
                <a:gd name="T21" fmla="*/ 2147483646 h 291"/>
                <a:gd name="T22" fmla="*/ 2147483646 w 213"/>
                <a:gd name="T23" fmla="*/ 2147483646 h 291"/>
                <a:gd name="T24" fmla="*/ 2147483646 w 213"/>
                <a:gd name="T25" fmla="*/ 2147483646 h 291"/>
                <a:gd name="T26" fmla="*/ 2147483646 w 213"/>
                <a:gd name="T27" fmla="*/ 2147483646 h 291"/>
                <a:gd name="T28" fmla="*/ 2147483646 w 213"/>
                <a:gd name="T29" fmla="*/ 2147483646 h 291"/>
                <a:gd name="T30" fmla="*/ 2147483646 w 213"/>
                <a:gd name="T31" fmla="*/ 2147483646 h 2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3"/>
                <a:gd name="T49" fmla="*/ 0 h 291"/>
                <a:gd name="T50" fmla="*/ 213 w 213"/>
                <a:gd name="T51" fmla="*/ 291 h 2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3" h="291">
                  <a:moveTo>
                    <a:pt x="78" y="291"/>
                  </a:moveTo>
                  <a:lnTo>
                    <a:pt x="28" y="270"/>
                  </a:lnTo>
                  <a:lnTo>
                    <a:pt x="0" y="263"/>
                  </a:lnTo>
                  <a:lnTo>
                    <a:pt x="14" y="192"/>
                  </a:lnTo>
                  <a:lnTo>
                    <a:pt x="7" y="121"/>
                  </a:lnTo>
                  <a:lnTo>
                    <a:pt x="21" y="64"/>
                  </a:lnTo>
                  <a:lnTo>
                    <a:pt x="42" y="29"/>
                  </a:lnTo>
                  <a:lnTo>
                    <a:pt x="142" y="0"/>
                  </a:lnTo>
                  <a:lnTo>
                    <a:pt x="149" y="0"/>
                  </a:lnTo>
                  <a:lnTo>
                    <a:pt x="198" y="29"/>
                  </a:lnTo>
                  <a:lnTo>
                    <a:pt x="213" y="57"/>
                  </a:lnTo>
                  <a:lnTo>
                    <a:pt x="213" y="100"/>
                  </a:lnTo>
                  <a:lnTo>
                    <a:pt x="191" y="149"/>
                  </a:lnTo>
                  <a:lnTo>
                    <a:pt x="156" y="256"/>
                  </a:lnTo>
                  <a:lnTo>
                    <a:pt x="113" y="291"/>
                  </a:lnTo>
                  <a:lnTo>
                    <a:pt x="78" y="291"/>
                  </a:lnTo>
                  <a:close/>
                </a:path>
              </a:pathLst>
            </a:custGeom>
            <a:solidFill>
              <a:schemeClr val="bg1"/>
            </a:solidFill>
            <a:ln w="12700">
              <a:solidFill>
                <a:srgbClr val="000000"/>
              </a:solidFill>
              <a:round/>
              <a:headEnd/>
              <a:tailEnd/>
            </a:ln>
          </p:spPr>
          <p:txBody>
            <a:bodyPr/>
            <a:lstStyle/>
            <a:p>
              <a:endParaRPr lang="x-none"/>
            </a:p>
          </p:txBody>
        </p:sp>
        <p:sp>
          <p:nvSpPr>
            <p:cNvPr id="33" name="Freeform 3">
              <a:extLst>
                <a:ext uri="{FF2B5EF4-FFF2-40B4-BE49-F238E27FC236}">
                  <a16:creationId xmlns="" xmlns:a16="http://schemas.microsoft.com/office/drawing/2014/main" id="{A146A8ED-EFDA-DB44-91F4-553229AEDB6E}"/>
                </a:ext>
              </a:extLst>
            </p:cNvPr>
            <p:cNvSpPr>
              <a:spLocks/>
            </p:cNvSpPr>
            <p:nvPr/>
          </p:nvSpPr>
          <p:spPr bwMode="auto">
            <a:xfrm>
              <a:off x="9568414" y="3813000"/>
              <a:ext cx="257175" cy="842963"/>
            </a:xfrm>
            <a:custGeom>
              <a:avLst/>
              <a:gdLst>
                <a:gd name="T0" fmla="*/ 2147483646 w 162"/>
                <a:gd name="T1" fmla="*/ 2147483646 h 531"/>
                <a:gd name="T2" fmla="*/ 2147483646 w 162"/>
                <a:gd name="T3" fmla="*/ 2147483646 h 531"/>
                <a:gd name="T4" fmla="*/ 2147483646 w 162"/>
                <a:gd name="T5" fmla="*/ 2147483646 h 531"/>
                <a:gd name="T6" fmla="*/ 0 w 162"/>
                <a:gd name="T7" fmla="*/ 2147483646 h 531"/>
                <a:gd name="T8" fmla="*/ 2147483646 w 162"/>
                <a:gd name="T9" fmla="*/ 2147483646 h 531"/>
                <a:gd name="T10" fmla="*/ 2147483646 w 162"/>
                <a:gd name="T11" fmla="*/ 2147483646 h 531"/>
                <a:gd name="T12" fmla="*/ 2147483646 w 162"/>
                <a:gd name="T13" fmla="*/ 2147483646 h 531"/>
                <a:gd name="T14" fmla="*/ 2147483646 w 162"/>
                <a:gd name="T15" fmla="*/ 2147483646 h 531"/>
                <a:gd name="T16" fmla="*/ 2147483646 w 162"/>
                <a:gd name="T17" fmla="*/ 2147483646 h 531"/>
                <a:gd name="T18" fmla="*/ 2147483646 w 162"/>
                <a:gd name="T19" fmla="*/ 2147483646 h 531"/>
                <a:gd name="T20" fmla="*/ 2147483646 w 162"/>
                <a:gd name="T21" fmla="*/ 2147483646 h 531"/>
                <a:gd name="T22" fmla="*/ 2147483646 w 162"/>
                <a:gd name="T23" fmla="*/ 2147483646 h 531"/>
                <a:gd name="T24" fmla="*/ 2147483646 w 162"/>
                <a:gd name="T25" fmla="*/ 2147483646 h 531"/>
                <a:gd name="T26" fmla="*/ 2147483646 w 162"/>
                <a:gd name="T27" fmla="*/ 2147483646 h 531"/>
                <a:gd name="T28" fmla="*/ 2147483646 w 162"/>
                <a:gd name="T29" fmla="*/ 2147483646 h 531"/>
                <a:gd name="T30" fmla="*/ 2147483646 w 162"/>
                <a:gd name="T31" fmla="*/ 2147483646 h 531"/>
                <a:gd name="T32" fmla="*/ 2147483646 w 162"/>
                <a:gd name="T33" fmla="*/ 0 h 531"/>
                <a:gd name="T34" fmla="*/ 2147483646 w 162"/>
                <a:gd name="T35" fmla="*/ 2147483646 h 531"/>
                <a:gd name="T36" fmla="*/ 2147483646 w 162"/>
                <a:gd name="T37" fmla="*/ 2147483646 h 5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
                <a:gd name="T58" fmla="*/ 0 h 531"/>
                <a:gd name="T59" fmla="*/ 162 w 162"/>
                <a:gd name="T60" fmla="*/ 531 h 5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 h="531">
                  <a:moveTo>
                    <a:pt x="89" y="54"/>
                  </a:moveTo>
                  <a:lnTo>
                    <a:pt x="32" y="44"/>
                  </a:lnTo>
                  <a:lnTo>
                    <a:pt x="1" y="43"/>
                  </a:lnTo>
                  <a:lnTo>
                    <a:pt x="0" y="176"/>
                  </a:lnTo>
                  <a:lnTo>
                    <a:pt x="2" y="260"/>
                  </a:lnTo>
                  <a:lnTo>
                    <a:pt x="14" y="382"/>
                  </a:lnTo>
                  <a:lnTo>
                    <a:pt x="20" y="443"/>
                  </a:lnTo>
                  <a:lnTo>
                    <a:pt x="37" y="487"/>
                  </a:lnTo>
                  <a:lnTo>
                    <a:pt x="53" y="521"/>
                  </a:lnTo>
                  <a:lnTo>
                    <a:pt x="79" y="531"/>
                  </a:lnTo>
                  <a:lnTo>
                    <a:pt x="92" y="521"/>
                  </a:lnTo>
                  <a:lnTo>
                    <a:pt x="109" y="493"/>
                  </a:lnTo>
                  <a:lnTo>
                    <a:pt x="114" y="445"/>
                  </a:lnTo>
                  <a:lnTo>
                    <a:pt x="116" y="383"/>
                  </a:lnTo>
                  <a:lnTo>
                    <a:pt x="137" y="269"/>
                  </a:lnTo>
                  <a:lnTo>
                    <a:pt x="148" y="175"/>
                  </a:lnTo>
                  <a:lnTo>
                    <a:pt x="162" y="0"/>
                  </a:lnTo>
                  <a:lnTo>
                    <a:pt x="125" y="46"/>
                  </a:lnTo>
                  <a:lnTo>
                    <a:pt x="89" y="54"/>
                  </a:lnTo>
                  <a:close/>
                </a:path>
              </a:pathLst>
            </a:custGeom>
            <a:solidFill>
              <a:srgbClr val="FF6E1D"/>
            </a:solidFill>
            <a:ln w="12700">
              <a:solidFill>
                <a:srgbClr val="000000"/>
              </a:solidFill>
              <a:round/>
              <a:headEnd/>
              <a:tailEnd/>
            </a:ln>
          </p:spPr>
          <p:txBody>
            <a:bodyPr/>
            <a:lstStyle/>
            <a:p>
              <a:endParaRPr lang="x-none"/>
            </a:p>
          </p:txBody>
        </p:sp>
        <p:sp>
          <p:nvSpPr>
            <p:cNvPr id="34" name="Freeform 4">
              <a:extLst>
                <a:ext uri="{FF2B5EF4-FFF2-40B4-BE49-F238E27FC236}">
                  <a16:creationId xmlns="" xmlns:a16="http://schemas.microsoft.com/office/drawing/2014/main" id="{B1971C0C-3373-9144-8C9C-4CCF7318B18C}"/>
                </a:ext>
              </a:extLst>
            </p:cNvPr>
            <p:cNvSpPr>
              <a:spLocks/>
            </p:cNvSpPr>
            <p:nvPr/>
          </p:nvSpPr>
          <p:spPr bwMode="auto">
            <a:xfrm rot="20883365">
              <a:off x="8126761" y="3384322"/>
              <a:ext cx="588963" cy="458788"/>
            </a:xfrm>
            <a:custGeom>
              <a:avLst/>
              <a:gdLst>
                <a:gd name="T0" fmla="*/ 0 w 347"/>
                <a:gd name="T1" fmla="*/ 2147483646 h 269"/>
                <a:gd name="T2" fmla="*/ 2147483646 w 347"/>
                <a:gd name="T3" fmla="*/ 2147483646 h 269"/>
                <a:gd name="T4" fmla="*/ 2147483646 w 347"/>
                <a:gd name="T5" fmla="*/ 2147483646 h 269"/>
                <a:gd name="T6" fmla="*/ 2147483646 w 347"/>
                <a:gd name="T7" fmla="*/ 2147483646 h 269"/>
                <a:gd name="T8" fmla="*/ 2147483646 w 347"/>
                <a:gd name="T9" fmla="*/ 0 h 269"/>
                <a:gd name="T10" fmla="*/ 2147483646 w 347"/>
                <a:gd name="T11" fmla="*/ 0 h 269"/>
                <a:gd name="T12" fmla="*/ 2147483646 w 347"/>
                <a:gd name="T13" fmla="*/ 2147483646 h 269"/>
                <a:gd name="T14" fmla="*/ 2147483646 w 347"/>
                <a:gd name="T15" fmla="*/ 2147483646 h 269"/>
                <a:gd name="T16" fmla="*/ 2147483646 w 347"/>
                <a:gd name="T17" fmla="*/ 2147483646 h 269"/>
                <a:gd name="T18" fmla="*/ 2147483646 w 347"/>
                <a:gd name="T19" fmla="*/ 2147483646 h 269"/>
                <a:gd name="T20" fmla="*/ 2147483646 w 347"/>
                <a:gd name="T21" fmla="*/ 2147483646 h 269"/>
                <a:gd name="T22" fmla="*/ 2147483646 w 347"/>
                <a:gd name="T23" fmla="*/ 2147483646 h 269"/>
                <a:gd name="T24" fmla="*/ 2147483646 w 347"/>
                <a:gd name="T25" fmla="*/ 2147483646 h 269"/>
                <a:gd name="T26" fmla="*/ 2147483646 w 347"/>
                <a:gd name="T27" fmla="*/ 2147483646 h 269"/>
                <a:gd name="T28" fmla="*/ 2147483646 w 347"/>
                <a:gd name="T29" fmla="*/ 2147483646 h 269"/>
                <a:gd name="T30" fmla="*/ 2147483646 w 347"/>
                <a:gd name="T31" fmla="*/ 2147483646 h 269"/>
                <a:gd name="T32" fmla="*/ 2147483646 w 347"/>
                <a:gd name="T33" fmla="*/ 2147483646 h 269"/>
                <a:gd name="T34" fmla="*/ 2147483646 w 347"/>
                <a:gd name="T35" fmla="*/ 2147483646 h 269"/>
                <a:gd name="T36" fmla="*/ 2147483646 w 347"/>
                <a:gd name="T37" fmla="*/ 2147483646 h 269"/>
                <a:gd name="T38" fmla="*/ 2147483646 w 347"/>
                <a:gd name="T39" fmla="*/ 2147483646 h 269"/>
                <a:gd name="T40" fmla="*/ 2147483646 w 347"/>
                <a:gd name="T41" fmla="*/ 2147483646 h 269"/>
                <a:gd name="T42" fmla="*/ 2147483646 w 347"/>
                <a:gd name="T43" fmla="*/ 2147483646 h 269"/>
                <a:gd name="T44" fmla="*/ 2147483646 w 347"/>
                <a:gd name="T45" fmla="*/ 2147483646 h 269"/>
                <a:gd name="T46" fmla="*/ 2147483646 w 347"/>
                <a:gd name="T47" fmla="*/ 2147483646 h 269"/>
                <a:gd name="T48" fmla="*/ 2147483646 w 347"/>
                <a:gd name="T49" fmla="*/ 2147483646 h 269"/>
                <a:gd name="T50" fmla="*/ 2147483646 w 347"/>
                <a:gd name="T51" fmla="*/ 2147483646 h 269"/>
                <a:gd name="T52" fmla="*/ 2147483646 w 347"/>
                <a:gd name="T53" fmla="*/ 2147483646 h 269"/>
                <a:gd name="T54" fmla="*/ 2147483646 w 347"/>
                <a:gd name="T55" fmla="*/ 2147483646 h 269"/>
                <a:gd name="T56" fmla="*/ 2147483646 w 347"/>
                <a:gd name="T57" fmla="*/ 2147483646 h 269"/>
                <a:gd name="T58" fmla="*/ 2147483646 w 347"/>
                <a:gd name="T59" fmla="*/ 2147483646 h 269"/>
                <a:gd name="T60" fmla="*/ 0 w 347"/>
                <a:gd name="T61" fmla="*/ 2147483646 h 2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7"/>
                <a:gd name="T94" fmla="*/ 0 h 269"/>
                <a:gd name="T95" fmla="*/ 347 w 347"/>
                <a:gd name="T96" fmla="*/ 269 h 26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7" h="269">
                  <a:moveTo>
                    <a:pt x="0" y="184"/>
                  </a:moveTo>
                  <a:lnTo>
                    <a:pt x="7" y="120"/>
                  </a:lnTo>
                  <a:lnTo>
                    <a:pt x="7" y="71"/>
                  </a:lnTo>
                  <a:lnTo>
                    <a:pt x="14" y="42"/>
                  </a:lnTo>
                  <a:lnTo>
                    <a:pt x="42" y="0"/>
                  </a:lnTo>
                  <a:lnTo>
                    <a:pt x="85" y="0"/>
                  </a:lnTo>
                  <a:lnTo>
                    <a:pt x="92" y="21"/>
                  </a:lnTo>
                  <a:lnTo>
                    <a:pt x="56" y="85"/>
                  </a:lnTo>
                  <a:lnTo>
                    <a:pt x="92" y="21"/>
                  </a:lnTo>
                  <a:lnTo>
                    <a:pt x="106" y="7"/>
                  </a:lnTo>
                  <a:lnTo>
                    <a:pt x="120" y="7"/>
                  </a:lnTo>
                  <a:lnTo>
                    <a:pt x="155" y="14"/>
                  </a:lnTo>
                  <a:lnTo>
                    <a:pt x="205" y="35"/>
                  </a:lnTo>
                  <a:lnTo>
                    <a:pt x="219" y="71"/>
                  </a:lnTo>
                  <a:lnTo>
                    <a:pt x="212" y="99"/>
                  </a:lnTo>
                  <a:lnTo>
                    <a:pt x="191" y="135"/>
                  </a:lnTo>
                  <a:lnTo>
                    <a:pt x="212" y="99"/>
                  </a:lnTo>
                  <a:lnTo>
                    <a:pt x="219" y="71"/>
                  </a:lnTo>
                  <a:lnTo>
                    <a:pt x="233" y="57"/>
                  </a:lnTo>
                  <a:lnTo>
                    <a:pt x="276" y="57"/>
                  </a:lnTo>
                  <a:lnTo>
                    <a:pt x="304" y="64"/>
                  </a:lnTo>
                  <a:lnTo>
                    <a:pt x="333" y="71"/>
                  </a:lnTo>
                  <a:lnTo>
                    <a:pt x="347" y="92"/>
                  </a:lnTo>
                  <a:lnTo>
                    <a:pt x="347" y="142"/>
                  </a:lnTo>
                  <a:lnTo>
                    <a:pt x="340" y="170"/>
                  </a:lnTo>
                  <a:lnTo>
                    <a:pt x="290" y="227"/>
                  </a:lnTo>
                  <a:lnTo>
                    <a:pt x="269" y="269"/>
                  </a:lnTo>
                  <a:lnTo>
                    <a:pt x="212" y="262"/>
                  </a:lnTo>
                  <a:lnTo>
                    <a:pt x="148" y="248"/>
                  </a:lnTo>
                  <a:lnTo>
                    <a:pt x="78" y="227"/>
                  </a:lnTo>
                  <a:lnTo>
                    <a:pt x="0" y="184"/>
                  </a:lnTo>
                  <a:close/>
                </a:path>
              </a:pathLst>
            </a:custGeom>
            <a:solidFill>
              <a:schemeClr val="bg1"/>
            </a:solidFill>
            <a:ln w="12700">
              <a:solidFill>
                <a:srgbClr val="000000"/>
              </a:solidFill>
              <a:round/>
              <a:headEnd/>
              <a:tailEnd/>
            </a:ln>
          </p:spPr>
          <p:txBody>
            <a:bodyPr/>
            <a:lstStyle/>
            <a:p>
              <a:endParaRPr lang="x-none"/>
            </a:p>
          </p:txBody>
        </p:sp>
        <p:sp>
          <p:nvSpPr>
            <p:cNvPr id="35" name="Freeform 5">
              <a:extLst>
                <a:ext uri="{FF2B5EF4-FFF2-40B4-BE49-F238E27FC236}">
                  <a16:creationId xmlns="" xmlns:a16="http://schemas.microsoft.com/office/drawing/2014/main" id="{B5CE70DF-FFF8-9547-A674-A2A64FE5F9F0}"/>
                </a:ext>
              </a:extLst>
            </p:cNvPr>
            <p:cNvSpPr>
              <a:spLocks/>
            </p:cNvSpPr>
            <p:nvPr/>
          </p:nvSpPr>
          <p:spPr bwMode="auto">
            <a:xfrm>
              <a:off x="7989083" y="3758584"/>
              <a:ext cx="635000" cy="803275"/>
            </a:xfrm>
            <a:custGeom>
              <a:avLst/>
              <a:gdLst>
                <a:gd name="T0" fmla="*/ 2147483646 w 400"/>
                <a:gd name="T1" fmla="*/ 2147483646 h 506"/>
                <a:gd name="T2" fmla="*/ 2147483646 w 400"/>
                <a:gd name="T3" fmla="*/ 2147483646 h 506"/>
                <a:gd name="T4" fmla="*/ 2147483646 w 400"/>
                <a:gd name="T5" fmla="*/ 2147483646 h 506"/>
                <a:gd name="T6" fmla="*/ 2147483646 w 400"/>
                <a:gd name="T7" fmla="*/ 2147483646 h 506"/>
                <a:gd name="T8" fmla="*/ 2147483646 w 400"/>
                <a:gd name="T9" fmla="*/ 0 h 506"/>
                <a:gd name="T10" fmla="*/ 2147483646 w 400"/>
                <a:gd name="T11" fmla="*/ 2147483646 h 506"/>
                <a:gd name="T12" fmla="*/ 2147483646 w 400"/>
                <a:gd name="T13" fmla="*/ 2147483646 h 506"/>
                <a:gd name="T14" fmla="*/ 2147483646 w 400"/>
                <a:gd name="T15" fmla="*/ 2147483646 h 506"/>
                <a:gd name="T16" fmla="*/ 0 w 400"/>
                <a:gd name="T17" fmla="*/ 2147483646 h 506"/>
                <a:gd name="T18" fmla="*/ 2147483646 w 400"/>
                <a:gd name="T19" fmla="*/ 2147483646 h 506"/>
                <a:gd name="T20" fmla="*/ 2147483646 w 400"/>
                <a:gd name="T21" fmla="*/ 2147483646 h 506"/>
                <a:gd name="T22" fmla="*/ 2147483646 w 400"/>
                <a:gd name="T23" fmla="*/ 2147483646 h 506"/>
                <a:gd name="T24" fmla="*/ 2147483646 w 400"/>
                <a:gd name="T25" fmla="*/ 2147483646 h 506"/>
                <a:gd name="T26" fmla="*/ 2147483646 w 400"/>
                <a:gd name="T27" fmla="*/ 2147483646 h 506"/>
                <a:gd name="T28" fmla="*/ 2147483646 w 400"/>
                <a:gd name="T29" fmla="*/ 2147483646 h 506"/>
                <a:gd name="T30" fmla="*/ 2147483646 w 400"/>
                <a:gd name="T31" fmla="*/ 2147483646 h 506"/>
                <a:gd name="T32" fmla="*/ 2147483646 w 400"/>
                <a:gd name="T33" fmla="*/ 2147483646 h 506"/>
                <a:gd name="T34" fmla="*/ 2147483646 w 400"/>
                <a:gd name="T35" fmla="*/ 2147483646 h 506"/>
                <a:gd name="T36" fmla="*/ 2147483646 w 400"/>
                <a:gd name="T37" fmla="*/ 2147483646 h 506"/>
                <a:gd name="T38" fmla="*/ 2147483646 w 400"/>
                <a:gd name="T39" fmla="*/ 2147483646 h 506"/>
                <a:gd name="T40" fmla="*/ 2147483646 w 400"/>
                <a:gd name="T41" fmla="*/ 2147483646 h 506"/>
                <a:gd name="T42" fmla="*/ 2147483646 w 400"/>
                <a:gd name="T43" fmla="*/ 2147483646 h 506"/>
                <a:gd name="T44" fmla="*/ 2147483646 w 400"/>
                <a:gd name="T45" fmla="*/ 2147483646 h 506"/>
                <a:gd name="T46" fmla="*/ 2147483646 w 400"/>
                <a:gd name="T47" fmla="*/ 2147483646 h 506"/>
                <a:gd name="T48" fmla="*/ 2147483646 w 400"/>
                <a:gd name="T49" fmla="*/ 2147483646 h 506"/>
                <a:gd name="T50" fmla="*/ 2147483646 w 400"/>
                <a:gd name="T51" fmla="*/ 2147483646 h 506"/>
                <a:gd name="T52" fmla="*/ 2147483646 w 400"/>
                <a:gd name="T53" fmla="*/ 2147483646 h 506"/>
                <a:gd name="T54" fmla="*/ 2147483646 w 400"/>
                <a:gd name="T55" fmla="*/ 2147483646 h 506"/>
                <a:gd name="T56" fmla="*/ 2147483646 w 400"/>
                <a:gd name="T57" fmla="*/ 2147483646 h 506"/>
                <a:gd name="T58" fmla="*/ 2147483646 w 400"/>
                <a:gd name="T59" fmla="*/ 2147483646 h 506"/>
                <a:gd name="T60" fmla="*/ 2147483646 w 400"/>
                <a:gd name="T61" fmla="*/ 2147483646 h 506"/>
                <a:gd name="T62" fmla="*/ 2147483646 w 400"/>
                <a:gd name="T63" fmla="*/ 2147483646 h 5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0"/>
                <a:gd name="T97" fmla="*/ 0 h 506"/>
                <a:gd name="T98" fmla="*/ 400 w 400"/>
                <a:gd name="T99" fmla="*/ 506 h 50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0" h="506">
                  <a:moveTo>
                    <a:pt x="400" y="29"/>
                  </a:moveTo>
                  <a:lnTo>
                    <a:pt x="339" y="35"/>
                  </a:lnTo>
                  <a:lnTo>
                    <a:pt x="268" y="35"/>
                  </a:lnTo>
                  <a:lnTo>
                    <a:pt x="190" y="28"/>
                  </a:lnTo>
                  <a:lnTo>
                    <a:pt x="98" y="0"/>
                  </a:lnTo>
                  <a:lnTo>
                    <a:pt x="93" y="87"/>
                  </a:lnTo>
                  <a:lnTo>
                    <a:pt x="52" y="220"/>
                  </a:lnTo>
                  <a:lnTo>
                    <a:pt x="27" y="358"/>
                  </a:lnTo>
                  <a:lnTo>
                    <a:pt x="0" y="419"/>
                  </a:lnTo>
                  <a:lnTo>
                    <a:pt x="11" y="470"/>
                  </a:lnTo>
                  <a:lnTo>
                    <a:pt x="28" y="474"/>
                  </a:lnTo>
                  <a:lnTo>
                    <a:pt x="63" y="458"/>
                  </a:lnTo>
                  <a:lnTo>
                    <a:pt x="86" y="423"/>
                  </a:lnTo>
                  <a:lnTo>
                    <a:pt x="132" y="313"/>
                  </a:lnTo>
                  <a:lnTo>
                    <a:pt x="234" y="166"/>
                  </a:lnTo>
                  <a:lnTo>
                    <a:pt x="244" y="172"/>
                  </a:lnTo>
                  <a:lnTo>
                    <a:pt x="257" y="201"/>
                  </a:lnTo>
                  <a:lnTo>
                    <a:pt x="265" y="237"/>
                  </a:lnTo>
                  <a:lnTo>
                    <a:pt x="260" y="285"/>
                  </a:lnTo>
                  <a:lnTo>
                    <a:pt x="238" y="368"/>
                  </a:lnTo>
                  <a:lnTo>
                    <a:pt x="219" y="425"/>
                  </a:lnTo>
                  <a:lnTo>
                    <a:pt x="214" y="474"/>
                  </a:lnTo>
                  <a:lnTo>
                    <a:pt x="228" y="501"/>
                  </a:lnTo>
                  <a:lnTo>
                    <a:pt x="244" y="506"/>
                  </a:lnTo>
                  <a:lnTo>
                    <a:pt x="278" y="483"/>
                  </a:lnTo>
                  <a:lnTo>
                    <a:pt x="332" y="410"/>
                  </a:lnTo>
                  <a:lnTo>
                    <a:pt x="374" y="347"/>
                  </a:lnTo>
                  <a:lnTo>
                    <a:pt x="382" y="313"/>
                  </a:lnTo>
                  <a:lnTo>
                    <a:pt x="391" y="250"/>
                  </a:lnTo>
                  <a:lnTo>
                    <a:pt x="380" y="159"/>
                  </a:lnTo>
                  <a:lnTo>
                    <a:pt x="376" y="105"/>
                  </a:lnTo>
                  <a:lnTo>
                    <a:pt x="400" y="29"/>
                  </a:lnTo>
                  <a:close/>
                </a:path>
              </a:pathLst>
            </a:custGeom>
            <a:solidFill>
              <a:srgbClr val="FF6E1D"/>
            </a:solidFill>
            <a:ln w="12700">
              <a:solidFill>
                <a:srgbClr val="000000"/>
              </a:solidFill>
              <a:round/>
              <a:headEnd/>
              <a:tailEnd/>
            </a:ln>
          </p:spPr>
          <p:txBody>
            <a:bodyPr/>
            <a:lstStyle/>
            <a:p>
              <a:endParaRPr lang="x-none"/>
            </a:p>
          </p:txBody>
        </p:sp>
        <p:sp>
          <p:nvSpPr>
            <p:cNvPr id="36" name="Freeform 6">
              <a:extLst>
                <a:ext uri="{FF2B5EF4-FFF2-40B4-BE49-F238E27FC236}">
                  <a16:creationId xmlns="" xmlns:a16="http://schemas.microsoft.com/office/drawing/2014/main" id="{EF83BB35-853E-2F42-9B5F-5AE96888C603}"/>
                </a:ext>
              </a:extLst>
            </p:cNvPr>
            <p:cNvSpPr>
              <a:spLocks/>
            </p:cNvSpPr>
            <p:nvPr/>
          </p:nvSpPr>
          <p:spPr bwMode="auto">
            <a:xfrm rot="199924">
              <a:off x="9697953" y="2982363"/>
              <a:ext cx="349250" cy="457200"/>
            </a:xfrm>
            <a:custGeom>
              <a:avLst/>
              <a:gdLst>
                <a:gd name="T0" fmla="*/ 2147483646 w 205"/>
                <a:gd name="T1" fmla="*/ 2147483646 h 269"/>
                <a:gd name="T2" fmla="*/ 2147483646 w 205"/>
                <a:gd name="T3" fmla="*/ 2147483646 h 269"/>
                <a:gd name="T4" fmla="*/ 2147483646 w 205"/>
                <a:gd name="T5" fmla="*/ 2147483646 h 269"/>
                <a:gd name="T6" fmla="*/ 2147483646 w 205"/>
                <a:gd name="T7" fmla="*/ 2147483646 h 269"/>
                <a:gd name="T8" fmla="*/ 2147483646 w 205"/>
                <a:gd name="T9" fmla="*/ 2147483646 h 269"/>
                <a:gd name="T10" fmla="*/ 0 w 205"/>
                <a:gd name="T11" fmla="*/ 2147483646 h 269"/>
                <a:gd name="T12" fmla="*/ 0 w 205"/>
                <a:gd name="T13" fmla="*/ 2147483646 h 269"/>
                <a:gd name="T14" fmla="*/ 2147483646 w 205"/>
                <a:gd name="T15" fmla="*/ 2147483646 h 269"/>
                <a:gd name="T16" fmla="*/ 2147483646 w 205"/>
                <a:gd name="T17" fmla="*/ 2147483646 h 269"/>
                <a:gd name="T18" fmla="*/ 2147483646 w 205"/>
                <a:gd name="T19" fmla="*/ 2147483646 h 269"/>
                <a:gd name="T20" fmla="*/ 2147483646 w 205"/>
                <a:gd name="T21" fmla="*/ 2147483646 h 269"/>
                <a:gd name="T22" fmla="*/ 2147483646 w 205"/>
                <a:gd name="T23" fmla="*/ 0 h 269"/>
                <a:gd name="T24" fmla="*/ 2147483646 w 205"/>
                <a:gd name="T25" fmla="*/ 0 h 269"/>
                <a:gd name="T26" fmla="*/ 2147483646 w 205"/>
                <a:gd name="T27" fmla="*/ 2147483646 h 269"/>
                <a:gd name="T28" fmla="*/ 2147483646 w 205"/>
                <a:gd name="T29" fmla="*/ 2147483646 h 269"/>
                <a:gd name="T30" fmla="*/ 2147483646 w 205"/>
                <a:gd name="T31" fmla="*/ 2147483646 h 269"/>
                <a:gd name="T32" fmla="*/ 2147483646 w 205"/>
                <a:gd name="T33" fmla="*/ 2147483646 h 269"/>
                <a:gd name="T34" fmla="*/ 2147483646 w 205"/>
                <a:gd name="T35" fmla="*/ 2147483646 h 269"/>
                <a:gd name="T36" fmla="*/ 2147483646 w 205"/>
                <a:gd name="T37" fmla="*/ 2147483646 h 269"/>
                <a:gd name="T38" fmla="*/ 2147483646 w 205"/>
                <a:gd name="T39" fmla="*/ 2147483646 h 269"/>
                <a:gd name="T40" fmla="*/ 2147483646 w 205"/>
                <a:gd name="T41" fmla="*/ 2147483646 h 269"/>
                <a:gd name="T42" fmla="*/ 2147483646 w 205"/>
                <a:gd name="T43" fmla="*/ 2147483646 h 269"/>
                <a:gd name="T44" fmla="*/ 2147483646 w 205"/>
                <a:gd name="T45" fmla="*/ 2147483646 h 269"/>
                <a:gd name="T46" fmla="*/ 2147483646 w 205"/>
                <a:gd name="T47" fmla="*/ 2147483646 h 2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5"/>
                <a:gd name="T73" fmla="*/ 0 h 269"/>
                <a:gd name="T74" fmla="*/ 205 w 205"/>
                <a:gd name="T75" fmla="*/ 269 h 2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5" h="269">
                  <a:moveTo>
                    <a:pt x="127" y="269"/>
                  </a:moveTo>
                  <a:lnTo>
                    <a:pt x="106" y="262"/>
                  </a:lnTo>
                  <a:lnTo>
                    <a:pt x="64" y="248"/>
                  </a:lnTo>
                  <a:lnTo>
                    <a:pt x="42" y="241"/>
                  </a:lnTo>
                  <a:lnTo>
                    <a:pt x="14" y="205"/>
                  </a:lnTo>
                  <a:lnTo>
                    <a:pt x="0" y="156"/>
                  </a:lnTo>
                  <a:lnTo>
                    <a:pt x="0" y="134"/>
                  </a:lnTo>
                  <a:lnTo>
                    <a:pt x="7" y="85"/>
                  </a:lnTo>
                  <a:lnTo>
                    <a:pt x="14" y="49"/>
                  </a:lnTo>
                  <a:lnTo>
                    <a:pt x="21" y="28"/>
                  </a:lnTo>
                  <a:lnTo>
                    <a:pt x="35" y="14"/>
                  </a:lnTo>
                  <a:lnTo>
                    <a:pt x="64" y="0"/>
                  </a:lnTo>
                  <a:lnTo>
                    <a:pt x="99" y="0"/>
                  </a:lnTo>
                  <a:lnTo>
                    <a:pt x="127" y="7"/>
                  </a:lnTo>
                  <a:lnTo>
                    <a:pt x="149" y="14"/>
                  </a:lnTo>
                  <a:lnTo>
                    <a:pt x="163" y="35"/>
                  </a:lnTo>
                  <a:lnTo>
                    <a:pt x="184" y="92"/>
                  </a:lnTo>
                  <a:lnTo>
                    <a:pt x="191" y="127"/>
                  </a:lnTo>
                  <a:lnTo>
                    <a:pt x="205" y="149"/>
                  </a:lnTo>
                  <a:lnTo>
                    <a:pt x="205" y="177"/>
                  </a:lnTo>
                  <a:lnTo>
                    <a:pt x="198" y="212"/>
                  </a:lnTo>
                  <a:lnTo>
                    <a:pt x="163" y="248"/>
                  </a:lnTo>
                  <a:lnTo>
                    <a:pt x="142" y="262"/>
                  </a:lnTo>
                  <a:lnTo>
                    <a:pt x="127" y="269"/>
                  </a:lnTo>
                  <a:close/>
                </a:path>
              </a:pathLst>
            </a:custGeom>
            <a:solidFill>
              <a:schemeClr val="bg1"/>
            </a:solidFill>
            <a:ln w="12700">
              <a:solidFill>
                <a:srgbClr val="000000"/>
              </a:solidFill>
              <a:round/>
              <a:headEnd/>
              <a:tailEnd/>
            </a:ln>
          </p:spPr>
          <p:txBody>
            <a:bodyPr/>
            <a:lstStyle/>
            <a:p>
              <a:endParaRPr lang="x-none"/>
            </a:p>
          </p:txBody>
        </p:sp>
        <p:sp>
          <p:nvSpPr>
            <p:cNvPr id="37" name="Freeform 7">
              <a:extLst>
                <a:ext uri="{FF2B5EF4-FFF2-40B4-BE49-F238E27FC236}">
                  <a16:creationId xmlns="" xmlns:a16="http://schemas.microsoft.com/office/drawing/2014/main" id="{23A1E816-87E9-3F4C-8C19-B60FFCCBD844}"/>
                </a:ext>
              </a:extLst>
            </p:cNvPr>
            <p:cNvSpPr>
              <a:spLocks/>
            </p:cNvSpPr>
            <p:nvPr/>
          </p:nvSpPr>
          <p:spPr bwMode="auto">
            <a:xfrm>
              <a:off x="9709067" y="2429914"/>
              <a:ext cx="274638" cy="627063"/>
            </a:xfrm>
            <a:custGeom>
              <a:avLst/>
              <a:gdLst>
                <a:gd name="T0" fmla="*/ 2147483646 w 173"/>
                <a:gd name="T1" fmla="*/ 2147483646 h 395"/>
                <a:gd name="T2" fmla="*/ 2147483646 w 173"/>
                <a:gd name="T3" fmla="*/ 2147483646 h 395"/>
                <a:gd name="T4" fmla="*/ 2147483646 w 173"/>
                <a:gd name="T5" fmla="*/ 2147483646 h 395"/>
                <a:gd name="T6" fmla="*/ 2147483646 w 173"/>
                <a:gd name="T7" fmla="*/ 2147483646 h 395"/>
                <a:gd name="T8" fmla="*/ 2147483646 w 173"/>
                <a:gd name="T9" fmla="*/ 2147483646 h 395"/>
                <a:gd name="T10" fmla="*/ 2147483646 w 173"/>
                <a:gd name="T11" fmla="*/ 2147483646 h 395"/>
                <a:gd name="T12" fmla="*/ 2147483646 w 173"/>
                <a:gd name="T13" fmla="*/ 2147483646 h 395"/>
                <a:gd name="T14" fmla="*/ 2147483646 w 173"/>
                <a:gd name="T15" fmla="*/ 2147483646 h 395"/>
                <a:gd name="T16" fmla="*/ 2147483646 w 173"/>
                <a:gd name="T17" fmla="*/ 2147483646 h 395"/>
                <a:gd name="T18" fmla="*/ 2147483646 w 173"/>
                <a:gd name="T19" fmla="*/ 2147483646 h 395"/>
                <a:gd name="T20" fmla="*/ 2147483646 w 173"/>
                <a:gd name="T21" fmla="*/ 2147483646 h 395"/>
                <a:gd name="T22" fmla="*/ 2147483646 w 173"/>
                <a:gd name="T23" fmla="*/ 2147483646 h 395"/>
                <a:gd name="T24" fmla="*/ 2147483646 w 173"/>
                <a:gd name="T25" fmla="*/ 2147483646 h 395"/>
                <a:gd name="T26" fmla="*/ 2147483646 w 173"/>
                <a:gd name="T27" fmla="*/ 0 h 395"/>
                <a:gd name="T28" fmla="*/ 2147483646 w 173"/>
                <a:gd name="T29" fmla="*/ 2147483646 h 395"/>
                <a:gd name="T30" fmla="*/ 2147483646 w 173"/>
                <a:gd name="T31" fmla="*/ 2147483646 h 395"/>
                <a:gd name="T32" fmla="*/ 2147483646 w 173"/>
                <a:gd name="T33" fmla="*/ 2147483646 h 395"/>
                <a:gd name="T34" fmla="*/ 0 w 173"/>
                <a:gd name="T35" fmla="*/ 2147483646 h 395"/>
                <a:gd name="T36" fmla="*/ 2147483646 w 173"/>
                <a:gd name="T37" fmla="*/ 2147483646 h 395"/>
                <a:gd name="T38" fmla="*/ 2147483646 w 173"/>
                <a:gd name="T39" fmla="*/ 2147483646 h 395"/>
                <a:gd name="T40" fmla="*/ 2147483646 w 173"/>
                <a:gd name="T41" fmla="*/ 2147483646 h 395"/>
                <a:gd name="T42" fmla="*/ 2147483646 w 173"/>
                <a:gd name="T43" fmla="*/ 2147483646 h 3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3"/>
                <a:gd name="T67" fmla="*/ 0 h 395"/>
                <a:gd name="T68" fmla="*/ 173 w 173"/>
                <a:gd name="T69" fmla="*/ 395 h 3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3" h="395">
                  <a:moveTo>
                    <a:pt x="13" y="395"/>
                  </a:moveTo>
                  <a:lnTo>
                    <a:pt x="21" y="372"/>
                  </a:lnTo>
                  <a:lnTo>
                    <a:pt x="37" y="358"/>
                  </a:lnTo>
                  <a:lnTo>
                    <a:pt x="69" y="345"/>
                  </a:lnTo>
                  <a:lnTo>
                    <a:pt x="107" y="347"/>
                  </a:lnTo>
                  <a:lnTo>
                    <a:pt x="136" y="357"/>
                  </a:lnTo>
                  <a:lnTo>
                    <a:pt x="160" y="366"/>
                  </a:lnTo>
                  <a:lnTo>
                    <a:pt x="173" y="389"/>
                  </a:lnTo>
                  <a:lnTo>
                    <a:pt x="170" y="305"/>
                  </a:lnTo>
                  <a:lnTo>
                    <a:pt x="158" y="251"/>
                  </a:lnTo>
                  <a:lnTo>
                    <a:pt x="154" y="205"/>
                  </a:lnTo>
                  <a:lnTo>
                    <a:pt x="142" y="136"/>
                  </a:lnTo>
                  <a:lnTo>
                    <a:pt x="125" y="28"/>
                  </a:lnTo>
                  <a:lnTo>
                    <a:pt x="116" y="0"/>
                  </a:lnTo>
                  <a:lnTo>
                    <a:pt x="27" y="15"/>
                  </a:lnTo>
                  <a:lnTo>
                    <a:pt x="18" y="52"/>
                  </a:lnTo>
                  <a:lnTo>
                    <a:pt x="11" y="175"/>
                  </a:lnTo>
                  <a:lnTo>
                    <a:pt x="0" y="211"/>
                  </a:lnTo>
                  <a:lnTo>
                    <a:pt x="5" y="265"/>
                  </a:lnTo>
                  <a:lnTo>
                    <a:pt x="3" y="303"/>
                  </a:lnTo>
                  <a:lnTo>
                    <a:pt x="7" y="350"/>
                  </a:lnTo>
                  <a:lnTo>
                    <a:pt x="13" y="395"/>
                  </a:lnTo>
                  <a:close/>
                </a:path>
              </a:pathLst>
            </a:custGeom>
            <a:solidFill>
              <a:srgbClr val="FF6E1D"/>
            </a:solidFill>
            <a:ln w="12700">
              <a:solidFill>
                <a:srgbClr val="000000"/>
              </a:solidFill>
              <a:round/>
              <a:headEnd/>
              <a:tailEnd/>
            </a:ln>
          </p:spPr>
          <p:txBody>
            <a:bodyPr/>
            <a:lstStyle/>
            <a:p>
              <a:endParaRPr lang="x-none"/>
            </a:p>
          </p:txBody>
        </p:sp>
        <p:sp>
          <p:nvSpPr>
            <p:cNvPr id="38" name="Freeform 8">
              <a:extLst>
                <a:ext uri="{FF2B5EF4-FFF2-40B4-BE49-F238E27FC236}">
                  <a16:creationId xmlns="" xmlns:a16="http://schemas.microsoft.com/office/drawing/2014/main" id="{0D6EA884-8357-DD44-9E54-E050FF99E394}"/>
                </a:ext>
              </a:extLst>
            </p:cNvPr>
            <p:cNvSpPr>
              <a:spLocks/>
            </p:cNvSpPr>
            <p:nvPr/>
          </p:nvSpPr>
          <p:spPr bwMode="auto">
            <a:xfrm rot="21533864">
              <a:off x="9319836" y="3006321"/>
              <a:ext cx="352425" cy="441325"/>
            </a:xfrm>
            <a:custGeom>
              <a:avLst/>
              <a:gdLst>
                <a:gd name="T0" fmla="*/ 2147483646 w 220"/>
                <a:gd name="T1" fmla="*/ 2147483646 h 276"/>
                <a:gd name="T2" fmla="*/ 2147483646 w 220"/>
                <a:gd name="T3" fmla="*/ 2147483646 h 276"/>
                <a:gd name="T4" fmla="*/ 2147483646 w 220"/>
                <a:gd name="T5" fmla="*/ 2147483646 h 276"/>
                <a:gd name="T6" fmla="*/ 2147483646 w 220"/>
                <a:gd name="T7" fmla="*/ 2147483646 h 276"/>
                <a:gd name="T8" fmla="*/ 0 w 220"/>
                <a:gd name="T9" fmla="*/ 2147483646 h 276"/>
                <a:gd name="T10" fmla="*/ 0 w 220"/>
                <a:gd name="T11" fmla="*/ 2147483646 h 276"/>
                <a:gd name="T12" fmla="*/ 0 w 220"/>
                <a:gd name="T13" fmla="*/ 2147483646 h 276"/>
                <a:gd name="T14" fmla="*/ 2147483646 w 220"/>
                <a:gd name="T15" fmla="*/ 2147483646 h 276"/>
                <a:gd name="T16" fmla="*/ 2147483646 w 220"/>
                <a:gd name="T17" fmla="*/ 2147483646 h 276"/>
                <a:gd name="T18" fmla="*/ 2147483646 w 220"/>
                <a:gd name="T19" fmla="*/ 2147483646 h 276"/>
                <a:gd name="T20" fmla="*/ 2147483646 w 220"/>
                <a:gd name="T21" fmla="*/ 2147483646 h 276"/>
                <a:gd name="T22" fmla="*/ 2147483646 w 220"/>
                <a:gd name="T23" fmla="*/ 0 h 276"/>
                <a:gd name="T24" fmla="*/ 2147483646 w 220"/>
                <a:gd name="T25" fmla="*/ 0 h 276"/>
                <a:gd name="T26" fmla="*/ 2147483646 w 220"/>
                <a:gd name="T27" fmla="*/ 2147483646 h 276"/>
                <a:gd name="T28" fmla="*/ 2147483646 w 220"/>
                <a:gd name="T29" fmla="*/ 2147483646 h 276"/>
                <a:gd name="T30" fmla="*/ 2147483646 w 220"/>
                <a:gd name="T31" fmla="*/ 2147483646 h 276"/>
                <a:gd name="T32" fmla="*/ 2147483646 w 220"/>
                <a:gd name="T33" fmla="*/ 2147483646 h 276"/>
                <a:gd name="T34" fmla="*/ 2147483646 w 220"/>
                <a:gd name="T35" fmla="*/ 2147483646 h 276"/>
                <a:gd name="T36" fmla="*/ 2147483646 w 220"/>
                <a:gd name="T37" fmla="*/ 2147483646 h 276"/>
                <a:gd name="T38" fmla="*/ 2147483646 w 220"/>
                <a:gd name="T39" fmla="*/ 2147483646 h 276"/>
                <a:gd name="T40" fmla="*/ 2147483646 w 220"/>
                <a:gd name="T41" fmla="*/ 2147483646 h 276"/>
                <a:gd name="T42" fmla="*/ 2147483646 w 220"/>
                <a:gd name="T43" fmla="*/ 2147483646 h 276"/>
                <a:gd name="T44" fmla="*/ 2147483646 w 220"/>
                <a:gd name="T45" fmla="*/ 2147483646 h 276"/>
                <a:gd name="T46" fmla="*/ 2147483646 w 220"/>
                <a:gd name="T47" fmla="*/ 2147483646 h 276"/>
                <a:gd name="T48" fmla="*/ 2147483646 w 220"/>
                <a:gd name="T49" fmla="*/ 2147483646 h 276"/>
                <a:gd name="T50" fmla="*/ 2147483646 w 220"/>
                <a:gd name="T51" fmla="*/ 2147483646 h 2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0"/>
                <a:gd name="T79" fmla="*/ 0 h 276"/>
                <a:gd name="T80" fmla="*/ 220 w 220"/>
                <a:gd name="T81" fmla="*/ 276 h 2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0" h="276">
                  <a:moveTo>
                    <a:pt x="106" y="276"/>
                  </a:moveTo>
                  <a:lnTo>
                    <a:pt x="99" y="276"/>
                  </a:lnTo>
                  <a:lnTo>
                    <a:pt x="57" y="262"/>
                  </a:lnTo>
                  <a:lnTo>
                    <a:pt x="28" y="234"/>
                  </a:lnTo>
                  <a:lnTo>
                    <a:pt x="0" y="198"/>
                  </a:lnTo>
                  <a:lnTo>
                    <a:pt x="0" y="170"/>
                  </a:lnTo>
                  <a:lnTo>
                    <a:pt x="0" y="148"/>
                  </a:lnTo>
                  <a:lnTo>
                    <a:pt x="21" y="71"/>
                  </a:lnTo>
                  <a:lnTo>
                    <a:pt x="28" y="42"/>
                  </a:lnTo>
                  <a:lnTo>
                    <a:pt x="28" y="28"/>
                  </a:lnTo>
                  <a:lnTo>
                    <a:pt x="49" y="7"/>
                  </a:lnTo>
                  <a:lnTo>
                    <a:pt x="64" y="0"/>
                  </a:lnTo>
                  <a:lnTo>
                    <a:pt x="120" y="0"/>
                  </a:lnTo>
                  <a:lnTo>
                    <a:pt x="149" y="7"/>
                  </a:lnTo>
                  <a:lnTo>
                    <a:pt x="170" y="21"/>
                  </a:lnTo>
                  <a:lnTo>
                    <a:pt x="184" y="35"/>
                  </a:lnTo>
                  <a:lnTo>
                    <a:pt x="191" y="71"/>
                  </a:lnTo>
                  <a:lnTo>
                    <a:pt x="198" y="85"/>
                  </a:lnTo>
                  <a:lnTo>
                    <a:pt x="212" y="134"/>
                  </a:lnTo>
                  <a:lnTo>
                    <a:pt x="220" y="156"/>
                  </a:lnTo>
                  <a:lnTo>
                    <a:pt x="212" y="170"/>
                  </a:lnTo>
                  <a:lnTo>
                    <a:pt x="205" y="198"/>
                  </a:lnTo>
                  <a:lnTo>
                    <a:pt x="177" y="226"/>
                  </a:lnTo>
                  <a:lnTo>
                    <a:pt x="163" y="248"/>
                  </a:lnTo>
                  <a:lnTo>
                    <a:pt x="127" y="269"/>
                  </a:lnTo>
                  <a:lnTo>
                    <a:pt x="106" y="276"/>
                  </a:lnTo>
                  <a:close/>
                </a:path>
              </a:pathLst>
            </a:custGeom>
            <a:solidFill>
              <a:schemeClr val="bg1"/>
            </a:solidFill>
            <a:ln w="12700">
              <a:solidFill>
                <a:srgbClr val="000000"/>
              </a:solidFill>
              <a:round/>
              <a:headEnd/>
              <a:tailEnd/>
            </a:ln>
          </p:spPr>
          <p:txBody>
            <a:bodyPr/>
            <a:lstStyle/>
            <a:p>
              <a:endParaRPr lang="x-none"/>
            </a:p>
          </p:txBody>
        </p:sp>
        <p:sp>
          <p:nvSpPr>
            <p:cNvPr id="39" name="Freeform 9">
              <a:extLst>
                <a:ext uri="{FF2B5EF4-FFF2-40B4-BE49-F238E27FC236}">
                  <a16:creationId xmlns="" xmlns:a16="http://schemas.microsoft.com/office/drawing/2014/main" id="{F5367935-DAF8-5040-9461-905652B8B121}"/>
                </a:ext>
              </a:extLst>
            </p:cNvPr>
            <p:cNvSpPr>
              <a:spLocks/>
            </p:cNvSpPr>
            <p:nvPr/>
          </p:nvSpPr>
          <p:spPr bwMode="auto">
            <a:xfrm>
              <a:off x="9357938" y="2588807"/>
              <a:ext cx="252413" cy="471487"/>
            </a:xfrm>
            <a:custGeom>
              <a:avLst/>
              <a:gdLst>
                <a:gd name="T0" fmla="*/ 2147483646 w 159"/>
                <a:gd name="T1" fmla="*/ 2147483646 h 297"/>
                <a:gd name="T2" fmla="*/ 2147483646 w 159"/>
                <a:gd name="T3" fmla="*/ 2147483646 h 297"/>
                <a:gd name="T4" fmla="*/ 2147483646 w 159"/>
                <a:gd name="T5" fmla="*/ 2147483646 h 297"/>
                <a:gd name="T6" fmla="*/ 2147483646 w 159"/>
                <a:gd name="T7" fmla="*/ 2147483646 h 297"/>
                <a:gd name="T8" fmla="*/ 2147483646 w 159"/>
                <a:gd name="T9" fmla="*/ 2147483646 h 297"/>
                <a:gd name="T10" fmla="*/ 2147483646 w 159"/>
                <a:gd name="T11" fmla="*/ 2147483646 h 297"/>
                <a:gd name="T12" fmla="*/ 2147483646 w 159"/>
                <a:gd name="T13" fmla="*/ 2147483646 h 297"/>
                <a:gd name="T14" fmla="*/ 2147483646 w 159"/>
                <a:gd name="T15" fmla="*/ 2147483646 h 297"/>
                <a:gd name="T16" fmla="*/ 2147483646 w 159"/>
                <a:gd name="T17" fmla="*/ 2147483646 h 297"/>
                <a:gd name="T18" fmla="*/ 2147483646 w 159"/>
                <a:gd name="T19" fmla="*/ 2147483646 h 297"/>
                <a:gd name="T20" fmla="*/ 2147483646 w 159"/>
                <a:gd name="T21" fmla="*/ 0 h 297"/>
                <a:gd name="T22" fmla="*/ 2147483646 w 159"/>
                <a:gd name="T23" fmla="*/ 2147483646 h 297"/>
                <a:gd name="T24" fmla="*/ 2147483646 w 159"/>
                <a:gd name="T25" fmla="*/ 2147483646 h 297"/>
                <a:gd name="T26" fmla="*/ 2147483646 w 159"/>
                <a:gd name="T27" fmla="*/ 2147483646 h 297"/>
                <a:gd name="T28" fmla="*/ 0 w 159"/>
                <a:gd name="T29" fmla="*/ 2147483646 h 297"/>
                <a:gd name="T30" fmla="*/ 2147483646 w 159"/>
                <a:gd name="T31" fmla="*/ 2147483646 h 297"/>
                <a:gd name="T32" fmla="*/ 2147483646 w 159"/>
                <a:gd name="T33" fmla="*/ 2147483646 h 2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9"/>
                <a:gd name="T52" fmla="*/ 0 h 297"/>
                <a:gd name="T53" fmla="*/ 159 w 159"/>
                <a:gd name="T54" fmla="*/ 297 h 2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9" h="297">
                  <a:moveTo>
                    <a:pt x="2" y="293"/>
                  </a:moveTo>
                  <a:lnTo>
                    <a:pt x="23" y="272"/>
                  </a:lnTo>
                  <a:lnTo>
                    <a:pt x="38" y="264"/>
                  </a:lnTo>
                  <a:lnTo>
                    <a:pt x="95" y="263"/>
                  </a:lnTo>
                  <a:lnTo>
                    <a:pt x="124" y="270"/>
                  </a:lnTo>
                  <a:lnTo>
                    <a:pt x="145" y="283"/>
                  </a:lnTo>
                  <a:lnTo>
                    <a:pt x="159" y="297"/>
                  </a:lnTo>
                  <a:lnTo>
                    <a:pt x="158" y="218"/>
                  </a:lnTo>
                  <a:lnTo>
                    <a:pt x="142" y="126"/>
                  </a:lnTo>
                  <a:lnTo>
                    <a:pt x="141" y="54"/>
                  </a:lnTo>
                  <a:lnTo>
                    <a:pt x="122" y="0"/>
                  </a:lnTo>
                  <a:lnTo>
                    <a:pt x="26" y="14"/>
                  </a:lnTo>
                  <a:lnTo>
                    <a:pt x="19" y="78"/>
                  </a:lnTo>
                  <a:lnTo>
                    <a:pt x="6" y="129"/>
                  </a:lnTo>
                  <a:lnTo>
                    <a:pt x="0" y="193"/>
                  </a:lnTo>
                  <a:lnTo>
                    <a:pt x="1" y="235"/>
                  </a:lnTo>
                  <a:lnTo>
                    <a:pt x="2" y="293"/>
                  </a:lnTo>
                  <a:close/>
                </a:path>
              </a:pathLst>
            </a:custGeom>
            <a:solidFill>
              <a:srgbClr val="FF6E1D"/>
            </a:solidFill>
            <a:ln w="12700">
              <a:solidFill>
                <a:srgbClr val="000000"/>
              </a:solidFill>
              <a:round/>
              <a:headEnd/>
              <a:tailEnd/>
            </a:ln>
          </p:spPr>
          <p:txBody>
            <a:bodyPr/>
            <a:lstStyle/>
            <a:p>
              <a:endParaRPr lang="x-none"/>
            </a:p>
          </p:txBody>
        </p:sp>
        <p:sp>
          <p:nvSpPr>
            <p:cNvPr id="40" name="Freeform 10">
              <a:extLst>
                <a:ext uri="{FF2B5EF4-FFF2-40B4-BE49-F238E27FC236}">
                  <a16:creationId xmlns="" xmlns:a16="http://schemas.microsoft.com/office/drawing/2014/main" id="{E640455C-76AC-5F4C-BAF0-FCCF0CB86133}"/>
                </a:ext>
              </a:extLst>
            </p:cNvPr>
            <p:cNvSpPr>
              <a:spLocks/>
            </p:cNvSpPr>
            <p:nvPr/>
          </p:nvSpPr>
          <p:spPr bwMode="auto">
            <a:xfrm rot="21138517">
              <a:off x="8352817" y="3066644"/>
              <a:ext cx="573088" cy="430213"/>
            </a:xfrm>
            <a:custGeom>
              <a:avLst/>
              <a:gdLst>
                <a:gd name="T0" fmla="*/ 2147483646 w 389"/>
                <a:gd name="T1" fmla="*/ 0 h 291"/>
                <a:gd name="T2" fmla="*/ 2147483646 w 389"/>
                <a:gd name="T3" fmla="*/ 2147483646 h 291"/>
                <a:gd name="T4" fmla="*/ 2147483646 w 389"/>
                <a:gd name="T5" fmla="*/ 2147483646 h 291"/>
                <a:gd name="T6" fmla="*/ 0 w 389"/>
                <a:gd name="T7" fmla="*/ 2147483646 h 291"/>
                <a:gd name="T8" fmla="*/ 0 w 389"/>
                <a:gd name="T9" fmla="*/ 2147483646 h 291"/>
                <a:gd name="T10" fmla="*/ 2147483646 w 389"/>
                <a:gd name="T11" fmla="*/ 2147483646 h 291"/>
                <a:gd name="T12" fmla="*/ 2147483646 w 389"/>
                <a:gd name="T13" fmla="*/ 2147483646 h 291"/>
                <a:gd name="T14" fmla="*/ 2147483646 w 389"/>
                <a:gd name="T15" fmla="*/ 2147483646 h 291"/>
                <a:gd name="T16" fmla="*/ 2147483646 w 389"/>
                <a:gd name="T17" fmla="*/ 2147483646 h 291"/>
                <a:gd name="T18" fmla="*/ 2147483646 w 389"/>
                <a:gd name="T19" fmla="*/ 2147483646 h 291"/>
                <a:gd name="T20" fmla="*/ 2147483646 w 389"/>
                <a:gd name="T21" fmla="*/ 2147483646 h 291"/>
                <a:gd name="T22" fmla="*/ 2147483646 w 389"/>
                <a:gd name="T23" fmla="*/ 2147483646 h 291"/>
                <a:gd name="T24" fmla="*/ 2147483646 w 389"/>
                <a:gd name="T25" fmla="*/ 2147483646 h 291"/>
                <a:gd name="T26" fmla="*/ 2147483646 w 389"/>
                <a:gd name="T27" fmla="*/ 2147483646 h 291"/>
                <a:gd name="T28" fmla="*/ 2147483646 w 389"/>
                <a:gd name="T29" fmla="*/ 2147483646 h 291"/>
                <a:gd name="T30" fmla="*/ 2147483646 w 389"/>
                <a:gd name="T31" fmla="*/ 2147483646 h 291"/>
                <a:gd name="T32" fmla="*/ 2147483646 w 389"/>
                <a:gd name="T33" fmla="*/ 2147483646 h 291"/>
                <a:gd name="T34" fmla="*/ 2147483646 w 389"/>
                <a:gd name="T35" fmla="*/ 2147483646 h 291"/>
                <a:gd name="T36" fmla="*/ 2147483646 w 389"/>
                <a:gd name="T37" fmla="*/ 2147483646 h 291"/>
                <a:gd name="T38" fmla="*/ 2147483646 w 389"/>
                <a:gd name="T39" fmla="*/ 2147483646 h 291"/>
                <a:gd name="T40" fmla="*/ 2147483646 w 389"/>
                <a:gd name="T41" fmla="*/ 2147483646 h 291"/>
                <a:gd name="T42" fmla="*/ 2147483646 w 389"/>
                <a:gd name="T43" fmla="*/ 2147483646 h 291"/>
                <a:gd name="T44" fmla="*/ 2147483646 w 389"/>
                <a:gd name="T45" fmla="*/ 2147483646 h 291"/>
                <a:gd name="T46" fmla="*/ 2147483646 w 389"/>
                <a:gd name="T47" fmla="*/ 2147483646 h 291"/>
                <a:gd name="T48" fmla="*/ 2147483646 w 389"/>
                <a:gd name="T49" fmla="*/ 2147483646 h 291"/>
                <a:gd name="T50" fmla="*/ 2147483646 w 389"/>
                <a:gd name="T51" fmla="*/ 2147483646 h 291"/>
                <a:gd name="T52" fmla="*/ 2147483646 w 389"/>
                <a:gd name="T53" fmla="*/ 2147483646 h 291"/>
                <a:gd name="T54" fmla="*/ 2147483646 w 389"/>
                <a:gd name="T55" fmla="*/ 2147483646 h 291"/>
                <a:gd name="T56" fmla="*/ 2147483646 w 389"/>
                <a:gd name="T57" fmla="*/ 2147483646 h 291"/>
                <a:gd name="T58" fmla="*/ 2147483646 w 389"/>
                <a:gd name="T59" fmla="*/ 2147483646 h 291"/>
                <a:gd name="T60" fmla="*/ 2147483646 w 389"/>
                <a:gd name="T61" fmla="*/ 0 h 291"/>
                <a:gd name="T62" fmla="*/ 2147483646 w 389"/>
                <a:gd name="T63" fmla="*/ 0 h 2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9"/>
                <a:gd name="T97" fmla="*/ 0 h 291"/>
                <a:gd name="T98" fmla="*/ 389 w 389"/>
                <a:gd name="T99" fmla="*/ 291 h 2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9" h="291">
                  <a:moveTo>
                    <a:pt x="85" y="0"/>
                  </a:moveTo>
                  <a:lnTo>
                    <a:pt x="35" y="78"/>
                  </a:lnTo>
                  <a:lnTo>
                    <a:pt x="14" y="107"/>
                  </a:lnTo>
                  <a:lnTo>
                    <a:pt x="0" y="142"/>
                  </a:lnTo>
                  <a:lnTo>
                    <a:pt x="0" y="185"/>
                  </a:lnTo>
                  <a:lnTo>
                    <a:pt x="21" y="192"/>
                  </a:lnTo>
                  <a:lnTo>
                    <a:pt x="21" y="156"/>
                  </a:lnTo>
                  <a:lnTo>
                    <a:pt x="21" y="192"/>
                  </a:lnTo>
                  <a:lnTo>
                    <a:pt x="42" y="213"/>
                  </a:lnTo>
                  <a:lnTo>
                    <a:pt x="71" y="248"/>
                  </a:lnTo>
                  <a:lnTo>
                    <a:pt x="99" y="255"/>
                  </a:lnTo>
                  <a:lnTo>
                    <a:pt x="149" y="234"/>
                  </a:lnTo>
                  <a:lnTo>
                    <a:pt x="177" y="227"/>
                  </a:lnTo>
                  <a:lnTo>
                    <a:pt x="170" y="199"/>
                  </a:lnTo>
                  <a:lnTo>
                    <a:pt x="177" y="156"/>
                  </a:lnTo>
                  <a:lnTo>
                    <a:pt x="170" y="199"/>
                  </a:lnTo>
                  <a:lnTo>
                    <a:pt x="177" y="227"/>
                  </a:lnTo>
                  <a:lnTo>
                    <a:pt x="226" y="277"/>
                  </a:lnTo>
                  <a:lnTo>
                    <a:pt x="241" y="291"/>
                  </a:lnTo>
                  <a:lnTo>
                    <a:pt x="255" y="291"/>
                  </a:lnTo>
                  <a:lnTo>
                    <a:pt x="340" y="270"/>
                  </a:lnTo>
                  <a:lnTo>
                    <a:pt x="361" y="255"/>
                  </a:lnTo>
                  <a:lnTo>
                    <a:pt x="382" y="234"/>
                  </a:lnTo>
                  <a:lnTo>
                    <a:pt x="389" y="206"/>
                  </a:lnTo>
                  <a:lnTo>
                    <a:pt x="375" y="121"/>
                  </a:lnTo>
                  <a:lnTo>
                    <a:pt x="375" y="92"/>
                  </a:lnTo>
                  <a:lnTo>
                    <a:pt x="375" y="50"/>
                  </a:lnTo>
                  <a:lnTo>
                    <a:pt x="326" y="29"/>
                  </a:lnTo>
                  <a:lnTo>
                    <a:pt x="290" y="29"/>
                  </a:lnTo>
                  <a:lnTo>
                    <a:pt x="234" y="22"/>
                  </a:lnTo>
                  <a:lnTo>
                    <a:pt x="120" y="0"/>
                  </a:lnTo>
                  <a:lnTo>
                    <a:pt x="85" y="0"/>
                  </a:lnTo>
                  <a:close/>
                </a:path>
              </a:pathLst>
            </a:custGeom>
            <a:solidFill>
              <a:schemeClr val="bg1"/>
            </a:solidFill>
            <a:ln w="12700">
              <a:solidFill>
                <a:srgbClr val="000000"/>
              </a:solidFill>
              <a:round/>
              <a:headEnd/>
              <a:tailEnd/>
            </a:ln>
          </p:spPr>
          <p:txBody>
            <a:bodyPr/>
            <a:lstStyle/>
            <a:p>
              <a:endParaRPr lang="x-none"/>
            </a:p>
          </p:txBody>
        </p:sp>
        <p:sp>
          <p:nvSpPr>
            <p:cNvPr id="41" name="Freeform 11">
              <a:extLst>
                <a:ext uri="{FF2B5EF4-FFF2-40B4-BE49-F238E27FC236}">
                  <a16:creationId xmlns="" xmlns:a16="http://schemas.microsoft.com/office/drawing/2014/main" id="{4CB7CCCF-B2D2-3E4C-9F2C-0B9C0A31F4ED}"/>
                </a:ext>
              </a:extLst>
            </p:cNvPr>
            <p:cNvSpPr>
              <a:spLocks/>
            </p:cNvSpPr>
            <p:nvPr/>
          </p:nvSpPr>
          <p:spPr bwMode="auto">
            <a:xfrm>
              <a:off x="8449658" y="2380845"/>
              <a:ext cx="474662" cy="725488"/>
            </a:xfrm>
            <a:custGeom>
              <a:avLst/>
              <a:gdLst>
                <a:gd name="T0" fmla="*/ 2147483646 w 299"/>
                <a:gd name="T1" fmla="*/ 2147483646 h 457"/>
                <a:gd name="T2" fmla="*/ 2147483646 w 299"/>
                <a:gd name="T3" fmla="*/ 2147483646 h 457"/>
                <a:gd name="T4" fmla="*/ 2147483646 w 299"/>
                <a:gd name="T5" fmla="*/ 2147483646 h 457"/>
                <a:gd name="T6" fmla="*/ 2147483646 w 299"/>
                <a:gd name="T7" fmla="*/ 2147483646 h 457"/>
                <a:gd name="T8" fmla="*/ 2147483646 w 299"/>
                <a:gd name="T9" fmla="*/ 2147483646 h 457"/>
                <a:gd name="T10" fmla="*/ 2147483646 w 299"/>
                <a:gd name="T11" fmla="*/ 2147483646 h 457"/>
                <a:gd name="T12" fmla="*/ 2147483646 w 299"/>
                <a:gd name="T13" fmla="*/ 2147483646 h 457"/>
                <a:gd name="T14" fmla="*/ 2147483646 w 299"/>
                <a:gd name="T15" fmla="*/ 2147483646 h 457"/>
                <a:gd name="T16" fmla="*/ 2147483646 w 299"/>
                <a:gd name="T17" fmla="*/ 2147483646 h 457"/>
                <a:gd name="T18" fmla="*/ 2147483646 w 299"/>
                <a:gd name="T19" fmla="*/ 2147483646 h 457"/>
                <a:gd name="T20" fmla="*/ 2147483646 w 299"/>
                <a:gd name="T21" fmla="*/ 2147483646 h 457"/>
                <a:gd name="T22" fmla="*/ 2147483646 w 299"/>
                <a:gd name="T23" fmla="*/ 2147483646 h 457"/>
                <a:gd name="T24" fmla="*/ 2147483646 w 299"/>
                <a:gd name="T25" fmla="*/ 2147483646 h 457"/>
                <a:gd name="T26" fmla="*/ 2147483646 w 299"/>
                <a:gd name="T27" fmla="*/ 2147483646 h 457"/>
                <a:gd name="T28" fmla="*/ 2147483646 w 299"/>
                <a:gd name="T29" fmla="*/ 2147483646 h 457"/>
                <a:gd name="T30" fmla="*/ 2147483646 w 299"/>
                <a:gd name="T31" fmla="*/ 2147483646 h 457"/>
                <a:gd name="T32" fmla="*/ 2147483646 w 299"/>
                <a:gd name="T33" fmla="*/ 2147483646 h 457"/>
                <a:gd name="T34" fmla="*/ 2147483646 w 299"/>
                <a:gd name="T35" fmla="*/ 2147483646 h 457"/>
                <a:gd name="T36" fmla="*/ 2147483646 w 299"/>
                <a:gd name="T37" fmla="*/ 2147483646 h 457"/>
                <a:gd name="T38" fmla="*/ 2147483646 w 299"/>
                <a:gd name="T39" fmla="*/ 2147483646 h 457"/>
                <a:gd name="T40" fmla="*/ 2147483646 w 299"/>
                <a:gd name="T41" fmla="*/ 2147483646 h 457"/>
                <a:gd name="T42" fmla="*/ 2147483646 w 299"/>
                <a:gd name="T43" fmla="*/ 2147483646 h 457"/>
                <a:gd name="T44" fmla="*/ 2147483646 w 299"/>
                <a:gd name="T45" fmla="*/ 0 h 457"/>
                <a:gd name="T46" fmla="*/ 2147483646 w 299"/>
                <a:gd name="T47" fmla="*/ 2147483646 h 457"/>
                <a:gd name="T48" fmla="*/ 2147483646 w 299"/>
                <a:gd name="T49" fmla="*/ 2147483646 h 457"/>
                <a:gd name="T50" fmla="*/ 2147483646 w 299"/>
                <a:gd name="T51" fmla="*/ 2147483646 h 457"/>
                <a:gd name="T52" fmla="*/ 2147483646 w 299"/>
                <a:gd name="T53" fmla="*/ 2147483646 h 457"/>
                <a:gd name="T54" fmla="*/ 2147483646 w 299"/>
                <a:gd name="T55" fmla="*/ 2147483646 h 457"/>
                <a:gd name="T56" fmla="*/ 2147483646 w 299"/>
                <a:gd name="T57" fmla="*/ 2147483646 h 457"/>
                <a:gd name="T58" fmla="*/ 2147483646 w 299"/>
                <a:gd name="T59" fmla="*/ 2147483646 h 457"/>
                <a:gd name="T60" fmla="*/ 0 w 299"/>
                <a:gd name="T61" fmla="*/ 2147483646 h 457"/>
                <a:gd name="T62" fmla="*/ 2147483646 w 299"/>
                <a:gd name="T63" fmla="*/ 2147483646 h 457"/>
                <a:gd name="T64" fmla="*/ 2147483646 w 299"/>
                <a:gd name="T65" fmla="*/ 2147483646 h 457"/>
                <a:gd name="T66" fmla="*/ 2147483646 w 299"/>
                <a:gd name="T67" fmla="*/ 2147483646 h 457"/>
                <a:gd name="T68" fmla="*/ 2147483646 w 299"/>
                <a:gd name="T69" fmla="*/ 2147483646 h 457"/>
                <a:gd name="T70" fmla="*/ 2147483646 w 299"/>
                <a:gd name="T71" fmla="*/ 2147483646 h 4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9"/>
                <a:gd name="T109" fmla="*/ 0 h 457"/>
                <a:gd name="T110" fmla="*/ 299 w 299"/>
                <a:gd name="T111" fmla="*/ 457 h 4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9" h="457">
                  <a:moveTo>
                    <a:pt x="273" y="457"/>
                  </a:moveTo>
                  <a:lnTo>
                    <a:pt x="269" y="378"/>
                  </a:lnTo>
                  <a:lnTo>
                    <a:pt x="273" y="305"/>
                  </a:lnTo>
                  <a:lnTo>
                    <a:pt x="292" y="202"/>
                  </a:lnTo>
                  <a:lnTo>
                    <a:pt x="299" y="161"/>
                  </a:lnTo>
                  <a:lnTo>
                    <a:pt x="289" y="130"/>
                  </a:lnTo>
                  <a:lnTo>
                    <a:pt x="261" y="73"/>
                  </a:lnTo>
                  <a:lnTo>
                    <a:pt x="237" y="36"/>
                  </a:lnTo>
                  <a:lnTo>
                    <a:pt x="209" y="27"/>
                  </a:lnTo>
                  <a:lnTo>
                    <a:pt x="196" y="28"/>
                  </a:lnTo>
                  <a:lnTo>
                    <a:pt x="191" y="49"/>
                  </a:lnTo>
                  <a:lnTo>
                    <a:pt x="196" y="82"/>
                  </a:lnTo>
                  <a:lnTo>
                    <a:pt x="209" y="126"/>
                  </a:lnTo>
                  <a:lnTo>
                    <a:pt x="196" y="182"/>
                  </a:lnTo>
                  <a:lnTo>
                    <a:pt x="169" y="226"/>
                  </a:lnTo>
                  <a:lnTo>
                    <a:pt x="163" y="233"/>
                  </a:lnTo>
                  <a:lnTo>
                    <a:pt x="152" y="247"/>
                  </a:lnTo>
                  <a:lnTo>
                    <a:pt x="130" y="231"/>
                  </a:lnTo>
                  <a:lnTo>
                    <a:pt x="108" y="167"/>
                  </a:lnTo>
                  <a:lnTo>
                    <a:pt x="92" y="96"/>
                  </a:lnTo>
                  <a:lnTo>
                    <a:pt x="93" y="55"/>
                  </a:lnTo>
                  <a:lnTo>
                    <a:pt x="87" y="11"/>
                  </a:lnTo>
                  <a:lnTo>
                    <a:pt x="72" y="0"/>
                  </a:lnTo>
                  <a:lnTo>
                    <a:pt x="60" y="7"/>
                  </a:lnTo>
                  <a:lnTo>
                    <a:pt x="27" y="58"/>
                  </a:lnTo>
                  <a:lnTo>
                    <a:pt x="14" y="113"/>
                  </a:lnTo>
                  <a:lnTo>
                    <a:pt x="21" y="159"/>
                  </a:lnTo>
                  <a:lnTo>
                    <a:pt x="25" y="245"/>
                  </a:lnTo>
                  <a:lnTo>
                    <a:pt x="35" y="316"/>
                  </a:lnTo>
                  <a:lnTo>
                    <a:pt x="27" y="357"/>
                  </a:lnTo>
                  <a:lnTo>
                    <a:pt x="0" y="447"/>
                  </a:lnTo>
                  <a:lnTo>
                    <a:pt x="32" y="443"/>
                  </a:lnTo>
                  <a:lnTo>
                    <a:pt x="139" y="449"/>
                  </a:lnTo>
                  <a:lnTo>
                    <a:pt x="192" y="449"/>
                  </a:lnTo>
                  <a:lnTo>
                    <a:pt x="226" y="444"/>
                  </a:lnTo>
                  <a:lnTo>
                    <a:pt x="273" y="457"/>
                  </a:lnTo>
                  <a:close/>
                </a:path>
              </a:pathLst>
            </a:custGeom>
            <a:solidFill>
              <a:srgbClr val="FF6E1D"/>
            </a:solidFill>
            <a:ln w="12700">
              <a:solidFill>
                <a:srgbClr val="000000"/>
              </a:solidFill>
              <a:round/>
              <a:headEnd/>
              <a:tailEnd/>
            </a:ln>
          </p:spPr>
          <p:txBody>
            <a:bodyPr/>
            <a:lstStyle/>
            <a:p>
              <a:endParaRPr lang="x-none"/>
            </a:p>
          </p:txBody>
        </p:sp>
        <p:sp>
          <p:nvSpPr>
            <p:cNvPr id="43" name="Freeform 42">
              <a:extLst>
                <a:ext uri="{FF2B5EF4-FFF2-40B4-BE49-F238E27FC236}">
                  <a16:creationId xmlns="" xmlns:a16="http://schemas.microsoft.com/office/drawing/2014/main" id="{B43ECF42-233F-5441-9369-750AD83982C4}"/>
                </a:ext>
              </a:extLst>
            </p:cNvPr>
            <p:cNvSpPr>
              <a:spLocks/>
            </p:cNvSpPr>
            <p:nvPr/>
          </p:nvSpPr>
          <p:spPr bwMode="auto">
            <a:xfrm rot="20248766">
              <a:off x="9136194" y="3452251"/>
              <a:ext cx="387350" cy="466725"/>
            </a:xfrm>
            <a:custGeom>
              <a:avLst/>
              <a:gdLst>
                <a:gd name="T0" fmla="*/ 2147483646 w 227"/>
                <a:gd name="T1" fmla="*/ 2147483646 h 276"/>
                <a:gd name="T2" fmla="*/ 2147483646 w 227"/>
                <a:gd name="T3" fmla="*/ 2147483646 h 276"/>
                <a:gd name="T4" fmla="*/ 2147483646 w 227"/>
                <a:gd name="T5" fmla="*/ 2147483646 h 276"/>
                <a:gd name="T6" fmla="*/ 0 w 227"/>
                <a:gd name="T7" fmla="*/ 2147483646 h 276"/>
                <a:gd name="T8" fmla="*/ 2147483646 w 227"/>
                <a:gd name="T9" fmla="*/ 2147483646 h 276"/>
                <a:gd name="T10" fmla="*/ 2147483646 w 227"/>
                <a:gd name="T11" fmla="*/ 2147483646 h 276"/>
                <a:gd name="T12" fmla="*/ 2147483646 w 227"/>
                <a:gd name="T13" fmla="*/ 2147483646 h 276"/>
                <a:gd name="T14" fmla="*/ 2147483646 w 227"/>
                <a:gd name="T15" fmla="*/ 0 h 276"/>
                <a:gd name="T16" fmla="*/ 2147483646 w 227"/>
                <a:gd name="T17" fmla="*/ 2147483646 h 276"/>
                <a:gd name="T18" fmla="*/ 2147483646 w 227"/>
                <a:gd name="T19" fmla="*/ 2147483646 h 276"/>
                <a:gd name="T20" fmla="*/ 2147483646 w 227"/>
                <a:gd name="T21" fmla="*/ 2147483646 h 276"/>
                <a:gd name="T22" fmla="*/ 2147483646 w 227"/>
                <a:gd name="T23" fmla="*/ 2147483646 h 276"/>
                <a:gd name="T24" fmla="*/ 2147483646 w 227"/>
                <a:gd name="T25" fmla="*/ 2147483646 h 276"/>
                <a:gd name="T26" fmla="*/ 2147483646 w 227"/>
                <a:gd name="T27" fmla="*/ 2147483646 h 276"/>
                <a:gd name="T28" fmla="*/ 2147483646 w 227"/>
                <a:gd name="T29" fmla="*/ 2147483646 h 276"/>
                <a:gd name="T30" fmla="*/ 2147483646 w 227"/>
                <a:gd name="T31" fmla="*/ 2147483646 h 276"/>
                <a:gd name="T32" fmla="*/ 2147483646 w 227"/>
                <a:gd name="T33" fmla="*/ 2147483646 h 2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7"/>
                <a:gd name="T52" fmla="*/ 0 h 276"/>
                <a:gd name="T53" fmla="*/ 227 w 227"/>
                <a:gd name="T54" fmla="*/ 276 h 2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7" h="276">
                  <a:moveTo>
                    <a:pt x="78" y="262"/>
                  </a:moveTo>
                  <a:lnTo>
                    <a:pt x="28" y="248"/>
                  </a:lnTo>
                  <a:lnTo>
                    <a:pt x="7" y="213"/>
                  </a:lnTo>
                  <a:lnTo>
                    <a:pt x="0" y="106"/>
                  </a:lnTo>
                  <a:lnTo>
                    <a:pt x="21" y="64"/>
                  </a:lnTo>
                  <a:lnTo>
                    <a:pt x="50" y="28"/>
                  </a:lnTo>
                  <a:lnTo>
                    <a:pt x="113" y="7"/>
                  </a:lnTo>
                  <a:lnTo>
                    <a:pt x="156" y="0"/>
                  </a:lnTo>
                  <a:lnTo>
                    <a:pt x="170" y="7"/>
                  </a:lnTo>
                  <a:lnTo>
                    <a:pt x="191" y="50"/>
                  </a:lnTo>
                  <a:lnTo>
                    <a:pt x="227" y="106"/>
                  </a:lnTo>
                  <a:lnTo>
                    <a:pt x="227" y="142"/>
                  </a:lnTo>
                  <a:lnTo>
                    <a:pt x="213" y="184"/>
                  </a:lnTo>
                  <a:lnTo>
                    <a:pt x="170" y="241"/>
                  </a:lnTo>
                  <a:lnTo>
                    <a:pt x="163" y="262"/>
                  </a:lnTo>
                  <a:lnTo>
                    <a:pt x="142" y="276"/>
                  </a:lnTo>
                  <a:lnTo>
                    <a:pt x="78" y="262"/>
                  </a:lnTo>
                  <a:close/>
                </a:path>
              </a:pathLst>
            </a:custGeom>
            <a:solidFill>
              <a:schemeClr val="bg1"/>
            </a:solidFill>
            <a:ln w="12700">
              <a:solidFill>
                <a:srgbClr val="000000"/>
              </a:solidFill>
              <a:round/>
              <a:headEnd/>
              <a:tailEnd/>
            </a:ln>
          </p:spPr>
          <p:txBody>
            <a:bodyPr/>
            <a:lstStyle/>
            <a:p>
              <a:endParaRPr lang="x-none"/>
            </a:p>
          </p:txBody>
        </p:sp>
        <p:sp>
          <p:nvSpPr>
            <p:cNvPr id="44" name="Freeform 43">
              <a:extLst>
                <a:ext uri="{FF2B5EF4-FFF2-40B4-BE49-F238E27FC236}">
                  <a16:creationId xmlns="" xmlns:a16="http://schemas.microsoft.com/office/drawing/2014/main" id="{3AE55AE3-FFB8-554B-AAD9-1B1E814C51C9}"/>
                </a:ext>
              </a:extLst>
            </p:cNvPr>
            <p:cNvSpPr>
              <a:spLocks/>
            </p:cNvSpPr>
            <p:nvPr/>
          </p:nvSpPr>
          <p:spPr bwMode="auto">
            <a:xfrm rot="21189303">
              <a:off x="9238934" y="3858597"/>
              <a:ext cx="277813" cy="603250"/>
            </a:xfrm>
            <a:custGeom>
              <a:avLst/>
              <a:gdLst>
                <a:gd name="T0" fmla="*/ 2147483646 w 175"/>
                <a:gd name="T1" fmla="*/ 2147483646 h 380"/>
                <a:gd name="T2" fmla="*/ 2147483646 w 175"/>
                <a:gd name="T3" fmla="*/ 2147483646 h 380"/>
                <a:gd name="T4" fmla="*/ 0 w 175"/>
                <a:gd name="T5" fmla="*/ 0 h 380"/>
                <a:gd name="T6" fmla="*/ 2147483646 w 175"/>
                <a:gd name="T7" fmla="*/ 2147483646 h 380"/>
                <a:gd name="T8" fmla="*/ 2147483646 w 175"/>
                <a:gd name="T9" fmla="*/ 2147483646 h 380"/>
                <a:gd name="T10" fmla="*/ 2147483646 w 175"/>
                <a:gd name="T11" fmla="*/ 2147483646 h 380"/>
                <a:gd name="T12" fmla="*/ 2147483646 w 175"/>
                <a:gd name="T13" fmla="*/ 2147483646 h 380"/>
                <a:gd name="T14" fmla="*/ 2147483646 w 175"/>
                <a:gd name="T15" fmla="*/ 2147483646 h 380"/>
                <a:gd name="T16" fmla="*/ 2147483646 w 175"/>
                <a:gd name="T17" fmla="*/ 2147483646 h 380"/>
                <a:gd name="T18" fmla="*/ 2147483646 w 175"/>
                <a:gd name="T19" fmla="*/ 2147483646 h 380"/>
                <a:gd name="T20" fmla="*/ 2147483646 w 175"/>
                <a:gd name="T21" fmla="*/ 2147483646 h 380"/>
                <a:gd name="T22" fmla="*/ 2147483646 w 175"/>
                <a:gd name="T23" fmla="*/ 2147483646 h 3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5"/>
                <a:gd name="T37" fmla="*/ 0 h 380"/>
                <a:gd name="T38" fmla="*/ 175 w 175"/>
                <a:gd name="T39" fmla="*/ 380 h 3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5" h="380">
                  <a:moveTo>
                    <a:pt x="88" y="29"/>
                  </a:moveTo>
                  <a:lnTo>
                    <a:pt x="32" y="30"/>
                  </a:lnTo>
                  <a:lnTo>
                    <a:pt x="0" y="0"/>
                  </a:lnTo>
                  <a:lnTo>
                    <a:pt x="10" y="84"/>
                  </a:lnTo>
                  <a:lnTo>
                    <a:pt x="20" y="255"/>
                  </a:lnTo>
                  <a:lnTo>
                    <a:pt x="41" y="376"/>
                  </a:lnTo>
                  <a:lnTo>
                    <a:pt x="130" y="380"/>
                  </a:lnTo>
                  <a:lnTo>
                    <a:pt x="150" y="264"/>
                  </a:lnTo>
                  <a:lnTo>
                    <a:pt x="160" y="86"/>
                  </a:lnTo>
                  <a:lnTo>
                    <a:pt x="175" y="2"/>
                  </a:lnTo>
                  <a:lnTo>
                    <a:pt x="157" y="23"/>
                  </a:lnTo>
                  <a:lnTo>
                    <a:pt x="88" y="29"/>
                  </a:lnTo>
                  <a:close/>
                </a:path>
              </a:pathLst>
            </a:custGeom>
            <a:solidFill>
              <a:srgbClr val="FF6E1D"/>
            </a:solidFill>
            <a:ln w="12700">
              <a:solidFill>
                <a:srgbClr val="000000"/>
              </a:solidFill>
              <a:round/>
              <a:headEnd/>
              <a:tailEnd/>
            </a:ln>
          </p:spPr>
          <p:txBody>
            <a:bodyPr/>
            <a:lstStyle/>
            <a:p>
              <a:endParaRPr lang="x-none"/>
            </a:p>
          </p:txBody>
        </p:sp>
        <p:sp>
          <p:nvSpPr>
            <p:cNvPr id="45" name="Freeform 44">
              <a:extLst>
                <a:ext uri="{FF2B5EF4-FFF2-40B4-BE49-F238E27FC236}">
                  <a16:creationId xmlns="" xmlns:a16="http://schemas.microsoft.com/office/drawing/2014/main" id="{793652C2-022A-7143-93E3-EE9339A13F34}"/>
                </a:ext>
              </a:extLst>
            </p:cNvPr>
            <p:cNvSpPr>
              <a:spLocks/>
            </p:cNvSpPr>
            <p:nvPr/>
          </p:nvSpPr>
          <p:spPr bwMode="auto">
            <a:xfrm>
              <a:off x="8732209" y="3443298"/>
              <a:ext cx="366712" cy="427038"/>
            </a:xfrm>
            <a:custGeom>
              <a:avLst/>
              <a:gdLst>
                <a:gd name="T0" fmla="*/ 2147483646 w 231"/>
                <a:gd name="T1" fmla="*/ 2147483646 h 269"/>
                <a:gd name="T2" fmla="*/ 2147483646 w 231"/>
                <a:gd name="T3" fmla="*/ 2147483646 h 269"/>
                <a:gd name="T4" fmla="*/ 2147483646 w 231"/>
                <a:gd name="T5" fmla="*/ 2147483646 h 269"/>
                <a:gd name="T6" fmla="*/ 2147483646 w 231"/>
                <a:gd name="T7" fmla="*/ 2147483646 h 269"/>
                <a:gd name="T8" fmla="*/ 2147483646 w 231"/>
                <a:gd name="T9" fmla="*/ 2147483646 h 269"/>
                <a:gd name="T10" fmla="*/ 2147483646 w 231"/>
                <a:gd name="T11" fmla="*/ 2147483646 h 269"/>
                <a:gd name="T12" fmla="*/ 0 w 231"/>
                <a:gd name="T13" fmla="*/ 2147483646 h 269"/>
                <a:gd name="T14" fmla="*/ 2147483646 w 231"/>
                <a:gd name="T15" fmla="*/ 2147483646 h 269"/>
                <a:gd name="T16" fmla="*/ 2147483646 w 231"/>
                <a:gd name="T17" fmla="*/ 2147483646 h 269"/>
                <a:gd name="T18" fmla="*/ 2147483646 w 231"/>
                <a:gd name="T19" fmla="*/ 2147483646 h 269"/>
                <a:gd name="T20" fmla="*/ 2147483646 w 231"/>
                <a:gd name="T21" fmla="*/ 0 h 269"/>
                <a:gd name="T22" fmla="*/ 2147483646 w 231"/>
                <a:gd name="T23" fmla="*/ 2147483646 h 269"/>
                <a:gd name="T24" fmla="*/ 2147483646 w 231"/>
                <a:gd name="T25" fmla="*/ 2147483646 h 269"/>
                <a:gd name="T26" fmla="*/ 2147483646 w 231"/>
                <a:gd name="T27" fmla="*/ 2147483646 h 269"/>
                <a:gd name="T28" fmla="*/ 2147483646 w 231"/>
                <a:gd name="T29" fmla="*/ 2147483646 h 269"/>
                <a:gd name="T30" fmla="*/ 2147483646 w 231"/>
                <a:gd name="T31" fmla="*/ 2147483646 h 269"/>
                <a:gd name="T32" fmla="*/ 2147483646 w 231"/>
                <a:gd name="T33" fmla="*/ 2147483646 h 269"/>
                <a:gd name="T34" fmla="*/ 2147483646 w 231"/>
                <a:gd name="T35" fmla="*/ 2147483646 h 269"/>
                <a:gd name="T36" fmla="*/ 2147483646 w 231"/>
                <a:gd name="T37" fmla="*/ 2147483646 h 269"/>
                <a:gd name="T38" fmla="*/ 2147483646 w 231"/>
                <a:gd name="T39" fmla="*/ 2147483646 h 2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1"/>
                <a:gd name="T61" fmla="*/ 0 h 269"/>
                <a:gd name="T62" fmla="*/ 231 w 231"/>
                <a:gd name="T63" fmla="*/ 269 h 2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1" h="269">
                  <a:moveTo>
                    <a:pt x="150" y="259"/>
                  </a:moveTo>
                  <a:lnTo>
                    <a:pt x="78" y="269"/>
                  </a:lnTo>
                  <a:lnTo>
                    <a:pt x="54" y="256"/>
                  </a:lnTo>
                  <a:lnTo>
                    <a:pt x="44" y="235"/>
                  </a:lnTo>
                  <a:lnTo>
                    <a:pt x="21" y="170"/>
                  </a:lnTo>
                  <a:lnTo>
                    <a:pt x="7" y="142"/>
                  </a:lnTo>
                  <a:lnTo>
                    <a:pt x="0" y="94"/>
                  </a:lnTo>
                  <a:lnTo>
                    <a:pt x="17" y="61"/>
                  </a:lnTo>
                  <a:lnTo>
                    <a:pt x="55" y="36"/>
                  </a:lnTo>
                  <a:lnTo>
                    <a:pt x="108" y="7"/>
                  </a:lnTo>
                  <a:lnTo>
                    <a:pt x="123" y="0"/>
                  </a:lnTo>
                  <a:lnTo>
                    <a:pt x="163" y="13"/>
                  </a:lnTo>
                  <a:lnTo>
                    <a:pt x="183" y="37"/>
                  </a:lnTo>
                  <a:lnTo>
                    <a:pt x="221" y="62"/>
                  </a:lnTo>
                  <a:lnTo>
                    <a:pt x="224" y="86"/>
                  </a:lnTo>
                  <a:lnTo>
                    <a:pt x="231" y="134"/>
                  </a:lnTo>
                  <a:lnTo>
                    <a:pt x="207" y="205"/>
                  </a:lnTo>
                  <a:lnTo>
                    <a:pt x="207" y="238"/>
                  </a:lnTo>
                  <a:lnTo>
                    <a:pt x="184" y="260"/>
                  </a:lnTo>
                  <a:lnTo>
                    <a:pt x="150" y="259"/>
                  </a:lnTo>
                  <a:close/>
                </a:path>
              </a:pathLst>
            </a:custGeom>
            <a:solidFill>
              <a:schemeClr val="bg1"/>
            </a:solidFill>
            <a:ln w="12700">
              <a:solidFill>
                <a:srgbClr val="000000"/>
              </a:solidFill>
              <a:round/>
              <a:headEnd/>
              <a:tailEnd/>
            </a:ln>
          </p:spPr>
          <p:txBody>
            <a:bodyPr/>
            <a:lstStyle/>
            <a:p>
              <a:endParaRPr lang="x-none"/>
            </a:p>
          </p:txBody>
        </p:sp>
        <p:sp>
          <p:nvSpPr>
            <p:cNvPr id="47" name="Freeform 8">
              <a:extLst>
                <a:ext uri="{FF2B5EF4-FFF2-40B4-BE49-F238E27FC236}">
                  <a16:creationId xmlns="" xmlns:a16="http://schemas.microsoft.com/office/drawing/2014/main" id="{68B26C03-E1D4-F94D-B800-D664E55E74EE}"/>
                </a:ext>
              </a:extLst>
            </p:cNvPr>
            <p:cNvSpPr>
              <a:spLocks/>
            </p:cNvSpPr>
            <p:nvPr/>
          </p:nvSpPr>
          <p:spPr bwMode="auto">
            <a:xfrm rot="21533864">
              <a:off x="8954909" y="3025015"/>
              <a:ext cx="352425" cy="441325"/>
            </a:xfrm>
            <a:custGeom>
              <a:avLst/>
              <a:gdLst>
                <a:gd name="T0" fmla="*/ 2147483646 w 220"/>
                <a:gd name="T1" fmla="*/ 2147483646 h 276"/>
                <a:gd name="T2" fmla="*/ 2147483646 w 220"/>
                <a:gd name="T3" fmla="*/ 2147483646 h 276"/>
                <a:gd name="T4" fmla="*/ 2147483646 w 220"/>
                <a:gd name="T5" fmla="*/ 2147483646 h 276"/>
                <a:gd name="T6" fmla="*/ 2147483646 w 220"/>
                <a:gd name="T7" fmla="*/ 2147483646 h 276"/>
                <a:gd name="T8" fmla="*/ 0 w 220"/>
                <a:gd name="T9" fmla="*/ 2147483646 h 276"/>
                <a:gd name="T10" fmla="*/ 0 w 220"/>
                <a:gd name="T11" fmla="*/ 2147483646 h 276"/>
                <a:gd name="T12" fmla="*/ 0 w 220"/>
                <a:gd name="T13" fmla="*/ 2147483646 h 276"/>
                <a:gd name="T14" fmla="*/ 2147483646 w 220"/>
                <a:gd name="T15" fmla="*/ 2147483646 h 276"/>
                <a:gd name="T16" fmla="*/ 2147483646 w 220"/>
                <a:gd name="T17" fmla="*/ 2147483646 h 276"/>
                <a:gd name="T18" fmla="*/ 2147483646 w 220"/>
                <a:gd name="T19" fmla="*/ 2147483646 h 276"/>
                <a:gd name="T20" fmla="*/ 2147483646 w 220"/>
                <a:gd name="T21" fmla="*/ 2147483646 h 276"/>
                <a:gd name="T22" fmla="*/ 2147483646 w 220"/>
                <a:gd name="T23" fmla="*/ 0 h 276"/>
                <a:gd name="T24" fmla="*/ 2147483646 w 220"/>
                <a:gd name="T25" fmla="*/ 0 h 276"/>
                <a:gd name="T26" fmla="*/ 2147483646 w 220"/>
                <a:gd name="T27" fmla="*/ 2147483646 h 276"/>
                <a:gd name="T28" fmla="*/ 2147483646 w 220"/>
                <a:gd name="T29" fmla="*/ 2147483646 h 276"/>
                <a:gd name="T30" fmla="*/ 2147483646 w 220"/>
                <a:gd name="T31" fmla="*/ 2147483646 h 276"/>
                <a:gd name="T32" fmla="*/ 2147483646 w 220"/>
                <a:gd name="T33" fmla="*/ 2147483646 h 276"/>
                <a:gd name="T34" fmla="*/ 2147483646 w 220"/>
                <a:gd name="T35" fmla="*/ 2147483646 h 276"/>
                <a:gd name="T36" fmla="*/ 2147483646 w 220"/>
                <a:gd name="T37" fmla="*/ 2147483646 h 276"/>
                <a:gd name="T38" fmla="*/ 2147483646 w 220"/>
                <a:gd name="T39" fmla="*/ 2147483646 h 276"/>
                <a:gd name="T40" fmla="*/ 2147483646 w 220"/>
                <a:gd name="T41" fmla="*/ 2147483646 h 276"/>
                <a:gd name="T42" fmla="*/ 2147483646 w 220"/>
                <a:gd name="T43" fmla="*/ 2147483646 h 276"/>
                <a:gd name="T44" fmla="*/ 2147483646 w 220"/>
                <a:gd name="T45" fmla="*/ 2147483646 h 276"/>
                <a:gd name="T46" fmla="*/ 2147483646 w 220"/>
                <a:gd name="T47" fmla="*/ 2147483646 h 276"/>
                <a:gd name="T48" fmla="*/ 2147483646 w 220"/>
                <a:gd name="T49" fmla="*/ 2147483646 h 276"/>
                <a:gd name="T50" fmla="*/ 2147483646 w 220"/>
                <a:gd name="T51" fmla="*/ 2147483646 h 2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0"/>
                <a:gd name="T79" fmla="*/ 0 h 276"/>
                <a:gd name="T80" fmla="*/ 220 w 220"/>
                <a:gd name="T81" fmla="*/ 276 h 2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0" h="276">
                  <a:moveTo>
                    <a:pt x="106" y="276"/>
                  </a:moveTo>
                  <a:lnTo>
                    <a:pt x="99" y="276"/>
                  </a:lnTo>
                  <a:lnTo>
                    <a:pt x="57" y="262"/>
                  </a:lnTo>
                  <a:lnTo>
                    <a:pt x="28" y="234"/>
                  </a:lnTo>
                  <a:lnTo>
                    <a:pt x="0" y="198"/>
                  </a:lnTo>
                  <a:lnTo>
                    <a:pt x="0" y="170"/>
                  </a:lnTo>
                  <a:lnTo>
                    <a:pt x="0" y="148"/>
                  </a:lnTo>
                  <a:lnTo>
                    <a:pt x="21" y="71"/>
                  </a:lnTo>
                  <a:lnTo>
                    <a:pt x="28" y="42"/>
                  </a:lnTo>
                  <a:lnTo>
                    <a:pt x="28" y="28"/>
                  </a:lnTo>
                  <a:lnTo>
                    <a:pt x="49" y="7"/>
                  </a:lnTo>
                  <a:lnTo>
                    <a:pt x="64" y="0"/>
                  </a:lnTo>
                  <a:lnTo>
                    <a:pt x="120" y="0"/>
                  </a:lnTo>
                  <a:lnTo>
                    <a:pt x="149" y="7"/>
                  </a:lnTo>
                  <a:lnTo>
                    <a:pt x="170" y="21"/>
                  </a:lnTo>
                  <a:lnTo>
                    <a:pt x="184" y="35"/>
                  </a:lnTo>
                  <a:lnTo>
                    <a:pt x="191" y="71"/>
                  </a:lnTo>
                  <a:lnTo>
                    <a:pt x="198" y="85"/>
                  </a:lnTo>
                  <a:lnTo>
                    <a:pt x="212" y="134"/>
                  </a:lnTo>
                  <a:lnTo>
                    <a:pt x="220" y="156"/>
                  </a:lnTo>
                  <a:lnTo>
                    <a:pt x="212" y="170"/>
                  </a:lnTo>
                  <a:lnTo>
                    <a:pt x="205" y="198"/>
                  </a:lnTo>
                  <a:lnTo>
                    <a:pt x="177" y="226"/>
                  </a:lnTo>
                  <a:lnTo>
                    <a:pt x="163" y="248"/>
                  </a:lnTo>
                  <a:lnTo>
                    <a:pt x="127" y="269"/>
                  </a:lnTo>
                  <a:lnTo>
                    <a:pt x="106" y="276"/>
                  </a:lnTo>
                  <a:close/>
                </a:path>
              </a:pathLst>
            </a:custGeom>
            <a:solidFill>
              <a:schemeClr val="bg1"/>
            </a:solidFill>
            <a:ln w="12700">
              <a:solidFill>
                <a:srgbClr val="000000"/>
              </a:solidFill>
              <a:round/>
              <a:headEnd/>
              <a:tailEnd/>
            </a:ln>
          </p:spPr>
          <p:txBody>
            <a:bodyPr/>
            <a:lstStyle/>
            <a:p>
              <a:endParaRPr lang="x-none"/>
            </a:p>
          </p:txBody>
        </p:sp>
        <p:sp>
          <p:nvSpPr>
            <p:cNvPr id="48" name="Freeform 9">
              <a:extLst>
                <a:ext uri="{FF2B5EF4-FFF2-40B4-BE49-F238E27FC236}">
                  <a16:creationId xmlns="" xmlns:a16="http://schemas.microsoft.com/office/drawing/2014/main" id="{C319179D-E987-AF4C-A6C2-043BF75CB16F}"/>
                </a:ext>
              </a:extLst>
            </p:cNvPr>
            <p:cNvSpPr>
              <a:spLocks/>
            </p:cNvSpPr>
            <p:nvPr/>
          </p:nvSpPr>
          <p:spPr bwMode="auto">
            <a:xfrm>
              <a:off x="8993012" y="2607504"/>
              <a:ext cx="252413" cy="471487"/>
            </a:xfrm>
            <a:custGeom>
              <a:avLst/>
              <a:gdLst>
                <a:gd name="T0" fmla="*/ 2147483646 w 159"/>
                <a:gd name="T1" fmla="*/ 2147483646 h 297"/>
                <a:gd name="T2" fmla="*/ 2147483646 w 159"/>
                <a:gd name="T3" fmla="*/ 2147483646 h 297"/>
                <a:gd name="T4" fmla="*/ 2147483646 w 159"/>
                <a:gd name="T5" fmla="*/ 2147483646 h 297"/>
                <a:gd name="T6" fmla="*/ 2147483646 w 159"/>
                <a:gd name="T7" fmla="*/ 2147483646 h 297"/>
                <a:gd name="T8" fmla="*/ 2147483646 w 159"/>
                <a:gd name="T9" fmla="*/ 2147483646 h 297"/>
                <a:gd name="T10" fmla="*/ 2147483646 w 159"/>
                <a:gd name="T11" fmla="*/ 2147483646 h 297"/>
                <a:gd name="T12" fmla="*/ 2147483646 w 159"/>
                <a:gd name="T13" fmla="*/ 2147483646 h 297"/>
                <a:gd name="T14" fmla="*/ 2147483646 w 159"/>
                <a:gd name="T15" fmla="*/ 2147483646 h 297"/>
                <a:gd name="T16" fmla="*/ 2147483646 w 159"/>
                <a:gd name="T17" fmla="*/ 2147483646 h 297"/>
                <a:gd name="T18" fmla="*/ 2147483646 w 159"/>
                <a:gd name="T19" fmla="*/ 2147483646 h 297"/>
                <a:gd name="T20" fmla="*/ 2147483646 w 159"/>
                <a:gd name="T21" fmla="*/ 0 h 297"/>
                <a:gd name="T22" fmla="*/ 2147483646 w 159"/>
                <a:gd name="T23" fmla="*/ 2147483646 h 297"/>
                <a:gd name="T24" fmla="*/ 2147483646 w 159"/>
                <a:gd name="T25" fmla="*/ 2147483646 h 297"/>
                <a:gd name="T26" fmla="*/ 2147483646 w 159"/>
                <a:gd name="T27" fmla="*/ 2147483646 h 297"/>
                <a:gd name="T28" fmla="*/ 0 w 159"/>
                <a:gd name="T29" fmla="*/ 2147483646 h 297"/>
                <a:gd name="T30" fmla="*/ 2147483646 w 159"/>
                <a:gd name="T31" fmla="*/ 2147483646 h 297"/>
                <a:gd name="T32" fmla="*/ 2147483646 w 159"/>
                <a:gd name="T33" fmla="*/ 2147483646 h 2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9"/>
                <a:gd name="T52" fmla="*/ 0 h 297"/>
                <a:gd name="T53" fmla="*/ 159 w 159"/>
                <a:gd name="T54" fmla="*/ 297 h 2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9" h="297">
                  <a:moveTo>
                    <a:pt x="2" y="293"/>
                  </a:moveTo>
                  <a:lnTo>
                    <a:pt x="23" y="272"/>
                  </a:lnTo>
                  <a:lnTo>
                    <a:pt x="38" y="264"/>
                  </a:lnTo>
                  <a:lnTo>
                    <a:pt x="95" y="263"/>
                  </a:lnTo>
                  <a:lnTo>
                    <a:pt x="124" y="270"/>
                  </a:lnTo>
                  <a:lnTo>
                    <a:pt x="145" y="283"/>
                  </a:lnTo>
                  <a:lnTo>
                    <a:pt x="159" y="297"/>
                  </a:lnTo>
                  <a:lnTo>
                    <a:pt x="158" y="218"/>
                  </a:lnTo>
                  <a:lnTo>
                    <a:pt x="142" y="126"/>
                  </a:lnTo>
                  <a:lnTo>
                    <a:pt x="141" y="54"/>
                  </a:lnTo>
                  <a:lnTo>
                    <a:pt x="122" y="0"/>
                  </a:lnTo>
                  <a:lnTo>
                    <a:pt x="26" y="14"/>
                  </a:lnTo>
                  <a:lnTo>
                    <a:pt x="19" y="78"/>
                  </a:lnTo>
                  <a:lnTo>
                    <a:pt x="6" y="129"/>
                  </a:lnTo>
                  <a:lnTo>
                    <a:pt x="0" y="193"/>
                  </a:lnTo>
                  <a:lnTo>
                    <a:pt x="1" y="235"/>
                  </a:lnTo>
                  <a:lnTo>
                    <a:pt x="2" y="293"/>
                  </a:lnTo>
                  <a:close/>
                </a:path>
              </a:pathLst>
            </a:custGeom>
            <a:solidFill>
              <a:srgbClr val="FF6E1D"/>
            </a:solidFill>
            <a:ln w="12700">
              <a:solidFill>
                <a:srgbClr val="000000"/>
              </a:solidFill>
              <a:round/>
              <a:headEnd/>
              <a:tailEnd/>
            </a:ln>
          </p:spPr>
          <p:txBody>
            <a:bodyPr/>
            <a:lstStyle/>
            <a:p>
              <a:endParaRPr lang="x-none"/>
            </a:p>
          </p:txBody>
        </p:sp>
      </p:grpSp>
      <p:sp>
        <p:nvSpPr>
          <p:cNvPr id="49" name="Freeform 48">
            <a:extLst>
              <a:ext uri="{FF2B5EF4-FFF2-40B4-BE49-F238E27FC236}">
                <a16:creationId xmlns="" xmlns:a16="http://schemas.microsoft.com/office/drawing/2014/main" id="{848703DE-02B8-0C40-A114-55AB32E27A5A}"/>
              </a:ext>
            </a:extLst>
          </p:cNvPr>
          <p:cNvSpPr>
            <a:spLocks/>
          </p:cNvSpPr>
          <p:nvPr/>
        </p:nvSpPr>
        <p:spPr bwMode="auto">
          <a:xfrm rot="21189303">
            <a:off x="8030988" y="5406894"/>
            <a:ext cx="307984" cy="668762"/>
          </a:xfrm>
          <a:custGeom>
            <a:avLst/>
            <a:gdLst>
              <a:gd name="T0" fmla="*/ 2147483646 w 175"/>
              <a:gd name="T1" fmla="*/ 2147483646 h 380"/>
              <a:gd name="T2" fmla="*/ 2147483646 w 175"/>
              <a:gd name="T3" fmla="*/ 2147483646 h 380"/>
              <a:gd name="T4" fmla="*/ 0 w 175"/>
              <a:gd name="T5" fmla="*/ 0 h 380"/>
              <a:gd name="T6" fmla="*/ 2147483646 w 175"/>
              <a:gd name="T7" fmla="*/ 2147483646 h 380"/>
              <a:gd name="T8" fmla="*/ 2147483646 w 175"/>
              <a:gd name="T9" fmla="*/ 2147483646 h 380"/>
              <a:gd name="T10" fmla="*/ 2147483646 w 175"/>
              <a:gd name="T11" fmla="*/ 2147483646 h 380"/>
              <a:gd name="T12" fmla="*/ 2147483646 w 175"/>
              <a:gd name="T13" fmla="*/ 2147483646 h 380"/>
              <a:gd name="T14" fmla="*/ 2147483646 w 175"/>
              <a:gd name="T15" fmla="*/ 2147483646 h 380"/>
              <a:gd name="T16" fmla="*/ 2147483646 w 175"/>
              <a:gd name="T17" fmla="*/ 2147483646 h 380"/>
              <a:gd name="T18" fmla="*/ 2147483646 w 175"/>
              <a:gd name="T19" fmla="*/ 2147483646 h 380"/>
              <a:gd name="T20" fmla="*/ 2147483646 w 175"/>
              <a:gd name="T21" fmla="*/ 2147483646 h 380"/>
              <a:gd name="T22" fmla="*/ 2147483646 w 175"/>
              <a:gd name="T23" fmla="*/ 2147483646 h 3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5"/>
              <a:gd name="T37" fmla="*/ 0 h 380"/>
              <a:gd name="T38" fmla="*/ 175 w 175"/>
              <a:gd name="T39" fmla="*/ 380 h 3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5" h="380">
                <a:moveTo>
                  <a:pt x="88" y="29"/>
                </a:moveTo>
                <a:lnTo>
                  <a:pt x="32" y="30"/>
                </a:lnTo>
                <a:lnTo>
                  <a:pt x="0" y="0"/>
                </a:lnTo>
                <a:lnTo>
                  <a:pt x="10" y="84"/>
                </a:lnTo>
                <a:lnTo>
                  <a:pt x="20" y="255"/>
                </a:lnTo>
                <a:lnTo>
                  <a:pt x="41" y="376"/>
                </a:lnTo>
                <a:lnTo>
                  <a:pt x="130" y="380"/>
                </a:lnTo>
                <a:lnTo>
                  <a:pt x="150" y="264"/>
                </a:lnTo>
                <a:lnTo>
                  <a:pt x="160" y="86"/>
                </a:lnTo>
                <a:lnTo>
                  <a:pt x="175" y="2"/>
                </a:lnTo>
                <a:lnTo>
                  <a:pt x="157" y="23"/>
                </a:lnTo>
                <a:lnTo>
                  <a:pt x="88" y="29"/>
                </a:lnTo>
                <a:close/>
              </a:path>
            </a:pathLst>
          </a:custGeom>
          <a:solidFill>
            <a:srgbClr val="FF6E1D"/>
          </a:solidFill>
          <a:ln w="12700">
            <a:solidFill>
              <a:srgbClr val="000000"/>
            </a:solidFill>
            <a:round/>
            <a:headEnd/>
            <a:tailEnd/>
          </a:ln>
        </p:spPr>
        <p:txBody>
          <a:bodyPr/>
          <a:lstStyle/>
          <a:p>
            <a:endParaRPr lang="x-none"/>
          </a:p>
        </p:txBody>
      </p:sp>
      <p:sp>
        <p:nvSpPr>
          <p:cNvPr id="68" name="Freeform 67">
            <a:extLst>
              <a:ext uri="{FF2B5EF4-FFF2-40B4-BE49-F238E27FC236}">
                <a16:creationId xmlns="" xmlns:a16="http://schemas.microsoft.com/office/drawing/2014/main" id="{DA21046C-172D-0C4C-AE1E-D0FBA24B52DD}"/>
              </a:ext>
            </a:extLst>
          </p:cNvPr>
          <p:cNvSpPr>
            <a:spLocks/>
          </p:cNvSpPr>
          <p:nvPr/>
        </p:nvSpPr>
        <p:spPr bwMode="auto">
          <a:xfrm rot="21189303">
            <a:off x="7846937" y="2890692"/>
            <a:ext cx="307984" cy="668762"/>
          </a:xfrm>
          <a:custGeom>
            <a:avLst/>
            <a:gdLst>
              <a:gd name="T0" fmla="*/ 2147483646 w 175"/>
              <a:gd name="T1" fmla="*/ 2147483646 h 380"/>
              <a:gd name="T2" fmla="*/ 2147483646 w 175"/>
              <a:gd name="T3" fmla="*/ 2147483646 h 380"/>
              <a:gd name="T4" fmla="*/ 0 w 175"/>
              <a:gd name="T5" fmla="*/ 0 h 380"/>
              <a:gd name="T6" fmla="*/ 2147483646 w 175"/>
              <a:gd name="T7" fmla="*/ 2147483646 h 380"/>
              <a:gd name="T8" fmla="*/ 2147483646 w 175"/>
              <a:gd name="T9" fmla="*/ 2147483646 h 380"/>
              <a:gd name="T10" fmla="*/ 2147483646 w 175"/>
              <a:gd name="T11" fmla="*/ 2147483646 h 380"/>
              <a:gd name="T12" fmla="*/ 2147483646 w 175"/>
              <a:gd name="T13" fmla="*/ 2147483646 h 380"/>
              <a:gd name="T14" fmla="*/ 2147483646 w 175"/>
              <a:gd name="T15" fmla="*/ 2147483646 h 380"/>
              <a:gd name="T16" fmla="*/ 2147483646 w 175"/>
              <a:gd name="T17" fmla="*/ 2147483646 h 380"/>
              <a:gd name="T18" fmla="*/ 2147483646 w 175"/>
              <a:gd name="T19" fmla="*/ 2147483646 h 380"/>
              <a:gd name="T20" fmla="*/ 2147483646 w 175"/>
              <a:gd name="T21" fmla="*/ 2147483646 h 380"/>
              <a:gd name="T22" fmla="*/ 2147483646 w 175"/>
              <a:gd name="T23" fmla="*/ 2147483646 h 3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5"/>
              <a:gd name="T37" fmla="*/ 0 h 380"/>
              <a:gd name="T38" fmla="*/ 175 w 175"/>
              <a:gd name="T39" fmla="*/ 380 h 3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5" h="380">
                <a:moveTo>
                  <a:pt x="88" y="29"/>
                </a:moveTo>
                <a:lnTo>
                  <a:pt x="32" y="30"/>
                </a:lnTo>
                <a:lnTo>
                  <a:pt x="0" y="0"/>
                </a:lnTo>
                <a:lnTo>
                  <a:pt x="10" y="84"/>
                </a:lnTo>
                <a:lnTo>
                  <a:pt x="20" y="255"/>
                </a:lnTo>
                <a:lnTo>
                  <a:pt x="41" y="376"/>
                </a:lnTo>
                <a:lnTo>
                  <a:pt x="130" y="380"/>
                </a:lnTo>
                <a:lnTo>
                  <a:pt x="150" y="264"/>
                </a:lnTo>
                <a:lnTo>
                  <a:pt x="160" y="86"/>
                </a:lnTo>
                <a:lnTo>
                  <a:pt x="175" y="2"/>
                </a:lnTo>
                <a:lnTo>
                  <a:pt x="157" y="23"/>
                </a:lnTo>
                <a:lnTo>
                  <a:pt x="88" y="29"/>
                </a:lnTo>
                <a:close/>
              </a:path>
            </a:pathLst>
          </a:custGeom>
          <a:solidFill>
            <a:srgbClr val="FF6E1D"/>
          </a:solidFill>
          <a:ln w="12700">
            <a:solidFill>
              <a:srgbClr val="000000"/>
            </a:solidFill>
            <a:round/>
            <a:headEnd/>
            <a:tailEnd/>
          </a:ln>
        </p:spPr>
        <p:txBody>
          <a:bodyPr/>
          <a:lstStyle/>
          <a:p>
            <a:endParaRPr lang="x-none"/>
          </a:p>
        </p:txBody>
      </p:sp>
      <p:sp>
        <p:nvSpPr>
          <p:cNvPr id="69" name="Freeform 68">
            <a:extLst>
              <a:ext uri="{FF2B5EF4-FFF2-40B4-BE49-F238E27FC236}">
                <a16:creationId xmlns="" xmlns:a16="http://schemas.microsoft.com/office/drawing/2014/main" id="{49B2CF2E-278B-0246-996A-893AE667710D}"/>
              </a:ext>
            </a:extLst>
          </p:cNvPr>
          <p:cNvSpPr>
            <a:spLocks/>
          </p:cNvSpPr>
          <p:nvPr/>
        </p:nvSpPr>
        <p:spPr bwMode="auto">
          <a:xfrm>
            <a:off x="7741153" y="2479071"/>
            <a:ext cx="406537" cy="473414"/>
          </a:xfrm>
          <a:custGeom>
            <a:avLst/>
            <a:gdLst>
              <a:gd name="T0" fmla="*/ 2147483646 w 231"/>
              <a:gd name="T1" fmla="*/ 2147483646 h 269"/>
              <a:gd name="T2" fmla="*/ 2147483646 w 231"/>
              <a:gd name="T3" fmla="*/ 2147483646 h 269"/>
              <a:gd name="T4" fmla="*/ 2147483646 w 231"/>
              <a:gd name="T5" fmla="*/ 2147483646 h 269"/>
              <a:gd name="T6" fmla="*/ 2147483646 w 231"/>
              <a:gd name="T7" fmla="*/ 2147483646 h 269"/>
              <a:gd name="T8" fmla="*/ 2147483646 w 231"/>
              <a:gd name="T9" fmla="*/ 2147483646 h 269"/>
              <a:gd name="T10" fmla="*/ 2147483646 w 231"/>
              <a:gd name="T11" fmla="*/ 2147483646 h 269"/>
              <a:gd name="T12" fmla="*/ 0 w 231"/>
              <a:gd name="T13" fmla="*/ 2147483646 h 269"/>
              <a:gd name="T14" fmla="*/ 2147483646 w 231"/>
              <a:gd name="T15" fmla="*/ 2147483646 h 269"/>
              <a:gd name="T16" fmla="*/ 2147483646 w 231"/>
              <a:gd name="T17" fmla="*/ 2147483646 h 269"/>
              <a:gd name="T18" fmla="*/ 2147483646 w 231"/>
              <a:gd name="T19" fmla="*/ 2147483646 h 269"/>
              <a:gd name="T20" fmla="*/ 2147483646 w 231"/>
              <a:gd name="T21" fmla="*/ 0 h 269"/>
              <a:gd name="T22" fmla="*/ 2147483646 w 231"/>
              <a:gd name="T23" fmla="*/ 2147483646 h 269"/>
              <a:gd name="T24" fmla="*/ 2147483646 w 231"/>
              <a:gd name="T25" fmla="*/ 2147483646 h 269"/>
              <a:gd name="T26" fmla="*/ 2147483646 w 231"/>
              <a:gd name="T27" fmla="*/ 2147483646 h 269"/>
              <a:gd name="T28" fmla="*/ 2147483646 w 231"/>
              <a:gd name="T29" fmla="*/ 2147483646 h 269"/>
              <a:gd name="T30" fmla="*/ 2147483646 w 231"/>
              <a:gd name="T31" fmla="*/ 2147483646 h 269"/>
              <a:gd name="T32" fmla="*/ 2147483646 w 231"/>
              <a:gd name="T33" fmla="*/ 2147483646 h 269"/>
              <a:gd name="T34" fmla="*/ 2147483646 w 231"/>
              <a:gd name="T35" fmla="*/ 2147483646 h 269"/>
              <a:gd name="T36" fmla="*/ 2147483646 w 231"/>
              <a:gd name="T37" fmla="*/ 2147483646 h 269"/>
              <a:gd name="T38" fmla="*/ 2147483646 w 231"/>
              <a:gd name="T39" fmla="*/ 2147483646 h 2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1"/>
              <a:gd name="T61" fmla="*/ 0 h 269"/>
              <a:gd name="T62" fmla="*/ 231 w 231"/>
              <a:gd name="T63" fmla="*/ 269 h 2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1" h="269">
                <a:moveTo>
                  <a:pt x="150" y="259"/>
                </a:moveTo>
                <a:lnTo>
                  <a:pt x="78" y="269"/>
                </a:lnTo>
                <a:lnTo>
                  <a:pt x="54" y="256"/>
                </a:lnTo>
                <a:lnTo>
                  <a:pt x="44" y="235"/>
                </a:lnTo>
                <a:lnTo>
                  <a:pt x="21" y="170"/>
                </a:lnTo>
                <a:lnTo>
                  <a:pt x="7" y="142"/>
                </a:lnTo>
                <a:lnTo>
                  <a:pt x="0" y="94"/>
                </a:lnTo>
                <a:lnTo>
                  <a:pt x="17" y="61"/>
                </a:lnTo>
                <a:lnTo>
                  <a:pt x="55" y="36"/>
                </a:lnTo>
                <a:lnTo>
                  <a:pt x="108" y="7"/>
                </a:lnTo>
                <a:lnTo>
                  <a:pt x="123" y="0"/>
                </a:lnTo>
                <a:lnTo>
                  <a:pt x="163" y="13"/>
                </a:lnTo>
                <a:lnTo>
                  <a:pt x="183" y="37"/>
                </a:lnTo>
                <a:lnTo>
                  <a:pt x="221" y="62"/>
                </a:lnTo>
                <a:lnTo>
                  <a:pt x="224" y="86"/>
                </a:lnTo>
                <a:lnTo>
                  <a:pt x="231" y="134"/>
                </a:lnTo>
                <a:lnTo>
                  <a:pt x="207" y="205"/>
                </a:lnTo>
                <a:lnTo>
                  <a:pt x="207" y="238"/>
                </a:lnTo>
                <a:lnTo>
                  <a:pt x="184" y="260"/>
                </a:lnTo>
                <a:lnTo>
                  <a:pt x="150" y="259"/>
                </a:lnTo>
                <a:close/>
              </a:path>
            </a:pathLst>
          </a:custGeom>
          <a:solidFill>
            <a:schemeClr val="bg1"/>
          </a:solidFill>
          <a:ln w="12700">
            <a:solidFill>
              <a:srgbClr val="000000"/>
            </a:solidFill>
            <a:round/>
            <a:headEnd/>
            <a:tailEnd/>
          </a:ln>
        </p:spPr>
        <p:txBody>
          <a:bodyPr/>
          <a:lstStyle/>
          <a:p>
            <a:endParaRPr lang="x-none"/>
          </a:p>
        </p:txBody>
      </p:sp>
      <p:sp>
        <p:nvSpPr>
          <p:cNvPr id="6" name="TextBox 5">
            <a:extLst>
              <a:ext uri="{FF2B5EF4-FFF2-40B4-BE49-F238E27FC236}">
                <a16:creationId xmlns="" xmlns:a16="http://schemas.microsoft.com/office/drawing/2014/main" id="{C72B4D32-A381-534A-888A-B2D353703DBD}"/>
              </a:ext>
            </a:extLst>
          </p:cNvPr>
          <p:cNvSpPr txBox="1"/>
          <p:nvPr/>
        </p:nvSpPr>
        <p:spPr>
          <a:xfrm>
            <a:off x="345603" y="2488901"/>
            <a:ext cx="1500154" cy="523220"/>
          </a:xfrm>
          <a:prstGeom prst="rect">
            <a:avLst/>
          </a:prstGeom>
          <a:noFill/>
        </p:spPr>
        <p:txBody>
          <a:bodyPr wrap="none" rtlCol="0">
            <a:spAutoFit/>
          </a:bodyPr>
          <a:lstStyle/>
          <a:p>
            <a:r>
              <a:rPr lang="el-GR" sz="1400" dirty="0"/>
              <a:t>μισό </a:t>
            </a:r>
            <a:r>
              <a:rPr lang="el-GR" sz="1400" dirty="0" smtClean="0"/>
              <a:t>βήμα</a:t>
            </a:r>
            <a:endParaRPr lang="el-GR" sz="1400" dirty="0"/>
          </a:p>
          <a:p>
            <a:r>
              <a:rPr lang="el-GR" sz="1400" dirty="0"/>
              <a:t>(</a:t>
            </a:r>
            <a:r>
              <a:rPr lang="en-US" sz="1400" dirty="0"/>
              <a:t>half step Class II</a:t>
            </a:r>
            <a:r>
              <a:rPr lang="el-GR" sz="1400" dirty="0"/>
              <a:t>)</a:t>
            </a:r>
            <a:r>
              <a:rPr lang="en-US" sz="1400" dirty="0"/>
              <a:t> </a:t>
            </a:r>
            <a:endParaRPr lang="x-none" sz="1400" dirty="0"/>
          </a:p>
        </p:txBody>
      </p:sp>
      <p:sp>
        <p:nvSpPr>
          <p:cNvPr id="71" name="TextBox 70">
            <a:extLst>
              <a:ext uri="{FF2B5EF4-FFF2-40B4-BE49-F238E27FC236}">
                <a16:creationId xmlns="" xmlns:a16="http://schemas.microsoft.com/office/drawing/2014/main" id="{DBF4ABCD-2D7E-0243-A43F-EFF9A522C61D}"/>
              </a:ext>
            </a:extLst>
          </p:cNvPr>
          <p:cNvSpPr txBox="1"/>
          <p:nvPr/>
        </p:nvSpPr>
        <p:spPr>
          <a:xfrm>
            <a:off x="390619" y="4763356"/>
            <a:ext cx="1450462" cy="738664"/>
          </a:xfrm>
          <a:prstGeom prst="rect">
            <a:avLst/>
          </a:prstGeom>
          <a:noFill/>
        </p:spPr>
        <p:txBody>
          <a:bodyPr wrap="none" rtlCol="0">
            <a:spAutoFit/>
          </a:bodyPr>
          <a:lstStyle/>
          <a:p>
            <a:r>
              <a:rPr lang="el-GR" sz="1400" dirty="0"/>
              <a:t>πλήρες βήμα</a:t>
            </a:r>
            <a:endParaRPr lang="en-US" sz="1400" dirty="0"/>
          </a:p>
          <a:p>
            <a:r>
              <a:rPr lang="el-GR" sz="1400" dirty="0"/>
              <a:t>(</a:t>
            </a:r>
            <a:r>
              <a:rPr lang="en-US" sz="1400" dirty="0"/>
              <a:t>full step Class II</a:t>
            </a:r>
            <a:r>
              <a:rPr lang="el-GR" sz="1400" dirty="0"/>
              <a:t>)</a:t>
            </a:r>
            <a:r>
              <a:rPr lang="en-US" sz="1400" dirty="0"/>
              <a:t> </a:t>
            </a:r>
            <a:endParaRPr lang="x-none" sz="1400" dirty="0"/>
          </a:p>
          <a:p>
            <a:endParaRPr lang="x-none" sz="1400" dirty="0"/>
          </a:p>
        </p:txBody>
      </p:sp>
      <p:cxnSp>
        <p:nvCxnSpPr>
          <p:cNvPr id="72" name="Straight Connector 71">
            <a:extLst>
              <a:ext uri="{FF2B5EF4-FFF2-40B4-BE49-F238E27FC236}">
                <a16:creationId xmlns="" xmlns:a16="http://schemas.microsoft.com/office/drawing/2014/main" id="{98B4FF0E-195F-594E-BF4D-4662BE58D10A}"/>
              </a:ext>
            </a:extLst>
          </p:cNvPr>
          <p:cNvCxnSpPr>
            <a:cxnSpLocks/>
          </p:cNvCxnSpPr>
          <p:nvPr/>
        </p:nvCxnSpPr>
        <p:spPr>
          <a:xfrm>
            <a:off x="3223523" y="2551204"/>
            <a:ext cx="0" cy="686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4F13A171-AE21-0C4F-B22E-566E93D55587}"/>
              </a:ext>
            </a:extLst>
          </p:cNvPr>
          <p:cNvCxnSpPr>
            <a:cxnSpLocks/>
          </p:cNvCxnSpPr>
          <p:nvPr/>
        </p:nvCxnSpPr>
        <p:spPr>
          <a:xfrm>
            <a:off x="3224574" y="1776592"/>
            <a:ext cx="0" cy="686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0C3E59C0-2F35-1B43-BC04-6F1AF15BAE43}"/>
              </a:ext>
            </a:extLst>
          </p:cNvPr>
          <p:cNvCxnSpPr>
            <a:cxnSpLocks/>
          </p:cNvCxnSpPr>
          <p:nvPr/>
        </p:nvCxnSpPr>
        <p:spPr>
          <a:xfrm>
            <a:off x="7740102" y="2573778"/>
            <a:ext cx="0" cy="686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 xmlns:a16="http://schemas.microsoft.com/office/drawing/2014/main" id="{5ECA2108-A6FC-FB4C-874C-11FE6829D1EB}"/>
              </a:ext>
            </a:extLst>
          </p:cNvPr>
          <p:cNvCxnSpPr>
            <a:cxnSpLocks/>
          </p:cNvCxnSpPr>
          <p:nvPr/>
        </p:nvCxnSpPr>
        <p:spPr>
          <a:xfrm>
            <a:off x="7747249" y="1799166"/>
            <a:ext cx="0" cy="686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 xmlns:a16="http://schemas.microsoft.com/office/drawing/2014/main" id="{380778D6-1D2B-024E-877C-6EB8FCD642D9}"/>
              </a:ext>
            </a:extLst>
          </p:cNvPr>
          <p:cNvCxnSpPr>
            <a:cxnSpLocks/>
          </p:cNvCxnSpPr>
          <p:nvPr/>
        </p:nvCxnSpPr>
        <p:spPr>
          <a:xfrm>
            <a:off x="2911576" y="5127786"/>
            <a:ext cx="0" cy="686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 xmlns:a16="http://schemas.microsoft.com/office/drawing/2014/main" id="{2E997855-3E83-3E40-BC51-2156672C3F37}"/>
              </a:ext>
            </a:extLst>
          </p:cNvPr>
          <p:cNvCxnSpPr>
            <a:cxnSpLocks/>
          </p:cNvCxnSpPr>
          <p:nvPr/>
        </p:nvCxnSpPr>
        <p:spPr>
          <a:xfrm>
            <a:off x="3223523" y="4474972"/>
            <a:ext cx="0" cy="686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A90F6960-ACF9-B24C-9ACA-544A56284688}"/>
              </a:ext>
            </a:extLst>
          </p:cNvPr>
          <p:cNvCxnSpPr>
            <a:cxnSpLocks/>
          </p:cNvCxnSpPr>
          <p:nvPr/>
        </p:nvCxnSpPr>
        <p:spPr>
          <a:xfrm>
            <a:off x="7631528" y="5037176"/>
            <a:ext cx="0" cy="686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443B986F-04C2-EA44-AC2B-B3ADA30744A7}"/>
              </a:ext>
            </a:extLst>
          </p:cNvPr>
          <p:cNvCxnSpPr>
            <a:cxnSpLocks/>
          </p:cNvCxnSpPr>
          <p:nvPr/>
        </p:nvCxnSpPr>
        <p:spPr>
          <a:xfrm>
            <a:off x="7957482" y="4339721"/>
            <a:ext cx="0" cy="686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3278898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6A086D-8990-0F47-B5D9-D4A581762F7E}"/>
              </a:ext>
            </a:extLst>
          </p:cNvPr>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a:off x="3481754" y="124596"/>
            <a:ext cx="5228492" cy="2243465"/>
          </a:xfrm>
          <a:prstGeom prst="rect">
            <a:avLst/>
          </a:prstGeom>
        </p:spPr>
      </p:pic>
      <p:pic>
        <p:nvPicPr>
          <p:cNvPr id="7" name="Picture 6">
            <a:extLst>
              <a:ext uri="{FF2B5EF4-FFF2-40B4-BE49-F238E27FC236}">
                <a16:creationId xmlns:a16="http://schemas.microsoft.com/office/drawing/2014/main" xmlns="" id="{45B5AC26-89E0-DF40-8A94-3D205AE32F92}"/>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flipH="1">
            <a:off x="3481754" y="2368061"/>
            <a:ext cx="5228492" cy="2243465"/>
          </a:xfrm>
          <a:prstGeom prst="rect">
            <a:avLst/>
          </a:prstGeom>
        </p:spPr>
      </p:pic>
      <p:pic>
        <p:nvPicPr>
          <p:cNvPr id="9" name="Picture 8">
            <a:extLst>
              <a:ext uri="{FF2B5EF4-FFF2-40B4-BE49-F238E27FC236}">
                <a16:creationId xmlns:a16="http://schemas.microsoft.com/office/drawing/2014/main" xmlns="" id="{09FCBC58-52D0-5E49-AC4E-8823356FE96B}"/>
              </a:ext>
            </a:extLst>
          </p:cNvPr>
          <p:cNvPicPr>
            <a:picLocks noChangeAspect="1"/>
          </p:cNvPicPr>
          <p:nvPr/>
        </p:nvPicPr>
        <p:blipFill rotWithShape="1">
          <a:blip r:embed="rId4" cstate="screen">
            <a:extLst>
              <a:ext uri="{28A0092B-C50C-407E-A947-70E740481C1C}">
                <a14:useLocalDpi xmlns:a14="http://schemas.microsoft.com/office/drawing/2010/main" xmlns=""/>
              </a:ext>
            </a:extLst>
          </a:blip>
          <a:srcRect/>
          <a:stretch/>
        </p:blipFill>
        <p:spPr>
          <a:xfrm>
            <a:off x="3481754" y="4614535"/>
            <a:ext cx="5228492" cy="2243465"/>
          </a:xfrm>
          <a:prstGeom prst="rect">
            <a:avLst/>
          </a:prstGeom>
        </p:spPr>
      </p:pic>
      <p:sp>
        <p:nvSpPr>
          <p:cNvPr id="10" name="TextBox 9">
            <a:extLst>
              <a:ext uri="{FF2B5EF4-FFF2-40B4-BE49-F238E27FC236}">
                <a16:creationId xmlns:a16="http://schemas.microsoft.com/office/drawing/2014/main" xmlns="" id="{AF64A4CB-35FF-F84F-B6C0-7296E3146D4F}"/>
              </a:ext>
            </a:extLst>
          </p:cNvPr>
          <p:cNvSpPr txBox="1"/>
          <p:nvPr/>
        </p:nvSpPr>
        <p:spPr>
          <a:xfrm>
            <a:off x="113782" y="1995720"/>
            <a:ext cx="2421176" cy="1477328"/>
          </a:xfrm>
          <a:prstGeom prst="rect">
            <a:avLst/>
          </a:prstGeom>
          <a:noFill/>
        </p:spPr>
        <p:txBody>
          <a:bodyPr wrap="none" rtlCol="0">
            <a:spAutoFit/>
          </a:bodyPr>
          <a:lstStyle/>
          <a:p>
            <a:r>
              <a:rPr lang="el-GR" dirty="0">
                <a:latin typeface="Corbel" panose="020B0503020204020204" pitchFamily="34" charset="0"/>
              </a:rPr>
              <a:t>2 χρόνια μετά την </a:t>
            </a:r>
          </a:p>
          <a:p>
            <a:r>
              <a:rPr lang="el-GR" dirty="0">
                <a:latin typeface="Corbel" panose="020B0503020204020204" pitchFamily="34" charset="0"/>
              </a:rPr>
              <a:t>έναρξη της θεραπείας</a:t>
            </a:r>
          </a:p>
          <a:p>
            <a:endParaRPr lang="el-GR" dirty="0">
              <a:latin typeface="Corbel" panose="020B0503020204020204" pitchFamily="34" charset="0"/>
            </a:endParaRPr>
          </a:p>
          <a:p>
            <a:r>
              <a:rPr lang="el-GR" dirty="0">
                <a:latin typeface="Corbel" panose="020B0503020204020204" pitchFamily="34" charset="0"/>
              </a:rPr>
              <a:t>Ακίνητοι ορθοδοντικοί </a:t>
            </a:r>
          </a:p>
          <a:p>
            <a:r>
              <a:rPr lang="el-GR" dirty="0">
                <a:latin typeface="Corbel" panose="020B0503020204020204" pitchFamily="34" charset="0"/>
              </a:rPr>
              <a:t>μηχανισμοί (άγκιστρα) </a:t>
            </a:r>
            <a:endParaRPr lang="x-none" dirty="0">
              <a:latin typeface="Corbel" panose="020B0503020204020204" pitchFamily="34" charset="0"/>
            </a:endParaRPr>
          </a:p>
        </p:txBody>
      </p:sp>
    </p:spTree>
    <p:extLst>
      <p:ext uri="{BB962C8B-B14F-4D97-AF65-F5344CB8AC3E}">
        <p14:creationId xmlns:p14="http://schemas.microsoft.com/office/powerpoint/2010/main" xmlns="" val="9703970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Ομάδα 99">
            <a:extLst>
              <a:ext uri="{FF2B5EF4-FFF2-40B4-BE49-F238E27FC236}">
                <a16:creationId xmlns:a16="http://schemas.microsoft.com/office/drawing/2014/main" xmlns="" id="{58213E04-01ED-4A15-87D8-687BB5704D46}"/>
              </a:ext>
            </a:extLst>
          </p:cNvPr>
          <p:cNvGrpSpPr/>
          <p:nvPr/>
        </p:nvGrpSpPr>
        <p:grpSpPr>
          <a:xfrm>
            <a:off x="-920118" y="-1195204"/>
            <a:ext cx="9858918" cy="7474433"/>
            <a:chOff x="-920118" y="-1195204"/>
            <a:chExt cx="9858918" cy="7474433"/>
          </a:xfrm>
        </p:grpSpPr>
        <p:pic>
          <p:nvPicPr>
            <p:cNvPr id="2" name="Εικόνα 1">
              <a:extLst>
                <a:ext uri="{FF2B5EF4-FFF2-40B4-BE49-F238E27FC236}">
                  <a16:creationId xmlns:a16="http://schemas.microsoft.com/office/drawing/2014/main" xmlns="" id="{75764EDF-34E9-43F3-A22C-407C67E2256D}"/>
                </a:ext>
              </a:extLst>
            </p:cNvPr>
            <p:cNvPicPr>
              <a:picLocks noChangeAspect="1"/>
            </p:cNvPicPr>
            <p:nvPr/>
          </p:nvPicPr>
          <p:blipFill>
            <a:blip r:embed="rId2"/>
            <a:stretch>
              <a:fillRect/>
            </a:stretch>
          </p:blipFill>
          <p:spPr>
            <a:xfrm rot="-182740">
              <a:off x="-920118" y="-1195204"/>
              <a:ext cx="7748324" cy="6776344"/>
            </a:xfrm>
            <a:prstGeom prst="rect">
              <a:avLst/>
            </a:prstGeom>
          </p:spPr>
        </p:pic>
        <p:sp>
          <p:nvSpPr>
            <p:cNvPr id="3" name="Ελεύθερη σχεδίαση: Σχήμα 2">
              <a:extLst>
                <a:ext uri="{FF2B5EF4-FFF2-40B4-BE49-F238E27FC236}">
                  <a16:creationId xmlns:a16="http://schemas.microsoft.com/office/drawing/2014/main" xmlns="" id="{AE8EFEF4-6C16-4A4D-AAC0-62E426B200D4}"/>
                </a:ext>
              </a:extLst>
            </p:cNvPr>
            <p:cNvSpPr/>
            <p:nvPr/>
          </p:nvSpPr>
          <p:spPr>
            <a:xfrm>
              <a:off x="2193155" y="705647"/>
              <a:ext cx="3256464" cy="1780274"/>
            </a:xfrm>
            <a:custGeom>
              <a:avLst/>
              <a:gdLst/>
              <a:ahLst/>
              <a:cxnLst/>
              <a:rect l="0" t="0" r="0" b="0"/>
              <a:pathLst>
                <a:path w="3256464" h="1780274">
                  <a:moveTo>
                    <a:pt x="0" y="1780273"/>
                  </a:moveTo>
                  <a:lnTo>
                    <a:pt x="872207" y="346214"/>
                  </a:lnTo>
                  <a:lnTo>
                    <a:pt x="3256463" y="0"/>
                  </a:ln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Ελεύθερη σχεδίαση: Σχήμα 3">
              <a:extLst>
                <a:ext uri="{FF2B5EF4-FFF2-40B4-BE49-F238E27FC236}">
                  <a16:creationId xmlns:a16="http://schemas.microsoft.com/office/drawing/2014/main" xmlns="" id="{C70C4392-570A-4150-B8CD-28EBA6892CC6}"/>
                </a:ext>
              </a:extLst>
            </p:cNvPr>
            <p:cNvSpPr/>
            <p:nvPr/>
          </p:nvSpPr>
          <p:spPr>
            <a:xfrm>
              <a:off x="2160000" y="1656000"/>
              <a:ext cx="2628302" cy="1"/>
            </a:xfrm>
            <a:custGeom>
              <a:avLst/>
              <a:gdLst/>
              <a:ahLst/>
              <a:cxnLst/>
              <a:rect l="0" t="0" r="0" b="0"/>
              <a:pathLst>
                <a:path w="2628302" h="1">
                  <a:moveTo>
                    <a:pt x="0" y="0"/>
                  </a:moveTo>
                  <a:lnTo>
                    <a:pt x="2628301" y="0"/>
                  </a:ln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5" name="Ελεύθερη σχεδίαση: Σχήμα 4">
              <a:extLst>
                <a:ext uri="{FF2B5EF4-FFF2-40B4-BE49-F238E27FC236}">
                  <a16:creationId xmlns:a16="http://schemas.microsoft.com/office/drawing/2014/main" xmlns="" id="{05BCA5B1-1158-4259-98FD-3DF7F99A07FC}"/>
                </a:ext>
              </a:extLst>
            </p:cNvPr>
            <p:cNvSpPr/>
            <p:nvPr/>
          </p:nvSpPr>
          <p:spPr>
            <a:xfrm>
              <a:off x="3852181" y="2415163"/>
              <a:ext cx="1972147" cy="150414"/>
            </a:xfrm>
            <a:custGeom>
              <a:avLst/>
              <a:gdLst/>
              <a:ahLst/>
              <a:cxnLst/>
              <a:rect l="0" t="0" r="0" b="0"/>
              <a:pathLst>
                <a:path w="1972147" h="150414">
                  <a:moveTo>
                    <a:pt x="0" y="150413"/>
                  </a:moveTo>
                  <a:lnTo>
                    <a:pt x="1972146" y="0"/>
                  </a:ln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Ελεύθερη σχεδίαση: Σχήμα 5">
              <a:extLst>
                <a:ext uri="{FF2B5EF4-FFF2-40B4-BE49-F238E27FC236}">
                  <a16:creationId xmlns:a16="http://schemas.microsoft.com/office/drawing/2014/main" xmlns="" id="{93D3CB4A-5D90-4FCD-B0B7-8713FDD8CEE2}"/>
                </a:ext>
              </a:extLst>
            </p:cNvPr>
            <p:cNvSpPr/>
            <p:nvPr/>
          </p:nvSpPr>
          <p:spPr>
            <a:xfrm>
              <a:off x="5585987" y="2415163"/>
              <a:ext cx="238339" cy="478426"/>
            </a:xfrm>
            <a:custGeom>
              <a:avLst/>
              <a:gdLst>
                <a:gd name="connsiteX0" fmla="*/ 236396 w 236396"/>
                <a:gd name="connsiteY0" fmla="*/ 0 h 478426"/>
                <a:gd name="connsiteX1" fmla="*/ 155961 w 236396"/>
                <a:gd name="connsiteY1" fmla="*/ 55852 h 478426"/>
                <a:gd name="connsiteX2" fmla="*/ 84175 w 236396"/>
                <a:gd name="connsiteY2" fmla="*/ 114055 h 478426"/>
                <a:gd name="connsiteX3" fmla="*/ 29685 w 236396"/>
                <a:gd name="connsiteY3" fmla="*/ 176959 h 478426"/>
                <a:gd name="connsiteX4" fmla="*/ 1139 w 236396"/>
                <a:gd name="connsiteY4" fmla="*/ 246917 h 478426"/>
                <a:gd name="connsiteX5" fmla="*/ 0 w 236396"/>
                <a:gd name="connsiteY5" fmla="*/ 300794 h 478426"/>
                <a:gd name="connsiteX6" fmla="*/ 11473 w 236396"/>
                <a:gd name="connsiteY6" fmla="*/ 358100 h 478426"/>
                <a:gd name="connsiteX7" fmla="*/ 31354 w 236396"/>
                <a:gd name="connsiteY7" fmla="*/ 417692 h 478426"/>
                <a:gd name="connsiteX8" fmla="*/ 55440 w 236396"/>
                <a:gd name="connsiteY8" fmla="*/ 478426 h 478426"/>
                <a:gd name="connsiteX0" fmla="*/ 236396 w 236396"/>
                <a:gd name="connsiteY0" fmla="*/ 0 h 478426"/>
                <a:gd name="connsiteX1" fmla="*/ 155961 w 236396"/>
                <a:gd name="connsiteY1" fmla="*/ 55852 h 478426"/>
                <a:gd name="connsiteX2" fmla="*/ 84175 w 236396"/>
                <a:gd name="connsiteY2" fmla="*/ 114055 h 478426"/>
                <a:gd name="connsiteX3" fmla="*/ 29685 w 236396"/>
                <a:gd name="connsiteY3" fmla="*/ 176959 h 478426"/>
                <a:gd name="connsiteX4" fmla="*/ 1139 w 236396"/>
                <a:gd name="connsiteY4" fmla="*/ 246917 h 478426"/>
                <a:gd name="connsiteX5" fmla="*/ 0 w 236396"/>
                <a:gd name="connsiteY5" fmla="*/ 300794 h 478426"/>
                <a:gd name="connsiteX6" fmla="*/ 11473 w 236396"/>
                <a:gd name="connsiteY6" fmla="*/ 358100 h 478426"/>
                <a:gd name="connsiteX7" fmla="*/ 31354 w 236396"/>
                <a:gd name="connsiteY7" fmla="*/ 417692 h 478426"/>
                <a:gd name="connsiteX8" fmla="*/ 55440 w 236396"/>
                <a:gd name="connsiteY8" fmla="*/ 478426 h 478426"/>
                <a:gd name="connsiteX0" fmla="*/ 238339 w 238339"/>
                <a:gd name="connsiteY0" fmla="*/ 0 h 478426"/>
                <a:gd name="connsiteX1" fmla="*/ 157904 w 238339"/>
                <a:gd name="connsiteY1" fmla="*/ 55852 h 478426"/>
                <a:gd name="connsiteX2" fmla="*/ 86118 w 238339"/>
                <a:gd name="connsiteY2" fmla="*/ 114055 h 478426"/>
                <a:gd name="connsiteX3" fmla="*/ 31628 w 238339"/>
                <a:gd name="connsiteY3" fmla="*/ 176959 h 478426"/>
                <a:gd name="connsiteX4" fmla="*/ 3082 w 238339"/>
                <a:gd name="connsiteY4" fmla="*/ 246917 h 478426"/>
                <a:gd name="connsiteX5" fmla="*/ 1943 w 238339"/>
                <a:gd name="connsiteY5" fmla="*/ 300794 h 478426"/>
                <a:gd name="connsiteX6" fmla="*/ 13416 w 238339"/>
                <a:gd name="connsiteY6" fmla="*/ 358100 h 478426"/>
                <a:gd name="connsiteX7" fmla="*/ 33297 w 238339"/>
                <a:gd name="connsiteY7" fmla="*/ 417692 h 478426"/>
                <a:gd name="connsiteX8" fmla="*/ 57383 w 238339"/>
                <a:gd name="connsiteY8" fmla="*/ 478426 h 478426"/>
                <a:gd name="connsiteX0" fmla="*/ 238339 w 238339"/>
                <a:gd name="connsiteY0" fmla="*/ 0 h 478426"/>
                <a:gd name="connsiteX1" fmla="*/ 157904 w 238339"/>
                <a:gd name="connsiteY1" fmla="*/ 55852 h 478426"/>
                <a:gd name="connsiteX2" fmla="*/ 86118 w 238339"/>
                <a:gd name="connsiteY2" fmla="*/ 114055 h 478426"/>
                <a:gd name="connsiteX3" fmla="*/ 31628 w 238339"/>
                <a:gd name="connsiteY3" fmla="*/ 176959 h 478426"/>
                <a:gd name="connsiteX4" fmla="*/ 3082 w 238339"/>
                <a:gd name="connsiteY4" fmla="*/ 246917 h 478426"/>
                <a:gd name="connsiteX5" fmla="*/ 1943 w 238339"/>
                <a:gd name="connsiteY5" fmla="*/ 300794 h 478426"/>
                <a:gd name="connsiteX6" fmla="*/ 13416 w 238339"/>
                <a:gd name="connsiteY6" fmla="*/ 358100 h 478426"/>
                <a:gd name="connsiteX7" fmla="*/ 33297 w 238339"/>
                <a:gd name="connsiteY7" fmla="*/ 417692 h 478426"/>
                <a:gd name="connsiteX8" fmla="*/ 57383 w 238339"/>
                <a:gd name="connsiteY8" fmla="*/ 478426 h 478426"/>
                <a:gd name="connsiteX0" fmla="*/ 238339 w 238339"/>
                <a:gd name="connsiteY0" fmla="*/ 0 h 478426"/>
                <a:gd name="connsiteX1" fmla="*/ 157904 w 238339"/>
                <a:gd name="connsiteY1" fmla="*/ 55852 h 478426"/>
                <a:gd name="connsiteX2" fmla="*/ 86118 w 238339"/>
                <a:gd name="connsiteY2" fmla="*/ 114055 h 478426"/>
                <a:gd name="connsiteX3" fmla="*/ 31628 w 238339"/>
                <a:gd name="connsiteY3" fmla="*/ 176959 h 478426"/>
                <a:gd name="connsiteX4" fmla="*/ 3082 w 238339"/>
                <a:gd name="connsiteY4" fmla="*/ 246917 h 478426"/>
                <a:gd name="connsiteX5" fmla="*/ 1943 w 238339"/>
                <a:gd name="connsiteY5" fmla="*/ 300794 h 478426"/>
                <a:gd name="connsiteX6" fmla="*/ 13416 w 238339"/>
                <a:gd name="connsiteY6" fmla="*/ 358100 h 478426"/>
                <a:gd name="connsiteX7" fmla="*/ 33297 w 238339"/>
                <a:gd name="connsiteY7" fmla="*/ 417692 h 478426"/>
                <a:gd name="connsiteX8" fmla="*/ 57383 w 238339"/>
                <a:gd name="connsiteY8" fmla="*/ 478426 h 478426"/>
                <a:gd name="connsiteX0" fmla="*/ 238339 w 238339"/>
                <a:gd name="connsiteY0" fmla="*/ 0 h 478426"/>
                <a:gd name="connsiteX1" fmla="*/ 157904 w 238339"/>
                <a:gd name="connsiteY1" fmla="*/ 55852 h 478426"/>
                <a:gd name="connsiteX2" fmla="*/ 86118 w 238339"/>
                <a:gd name="connsiteY2" fmla="*/ 114055 h 478426"/>
                <a:gd name="connsiteX3" fmla="*/ 31628 w 238339"/>
                <a:gd name="connsiteY3" fmla="*/ 176959 h 478426"/>
                <a:gd name="connsiteX4" fmla="*/ 3082 w 238339"/>
                <a:gd name="connsiteY4" fmla="*/ 246917 h 478426"/>
                <a:gd name="connsiteX5" fmla="*/ 1943 w 238339"/>
                <a:gd name="connsiteY5" fmla="*/ 300794 h 478426"/>
                <a:gd name="connsiteX6" fmla="*/ 13416 w 238339"/>
                <a:gd name="connsiteY6" fmla="*/ 358100 h 478426"/>
                <a:gd name="connsiteX7" fmla="*/ 33297 w 238339"/>
                <a:gd name="connsiteY7" fmla="*/ 417692 h 478426"/>
                <a:gd name="connsiteX8" fmla="*/ 57383 w 238339"/>
                <a:gd name="connsiteY8" fmla="*/ 478426 h 478426"/>
                <a:gd name="connsiteX0" fmla="*/ 238339 w 238339"/>
                <a:gd name="connsiteY0" fmla="*/ 0 h 478426"/>
                <a:gd name="connsiteX1" fmla="*/ 157904 w 238339"/>
                <a:gd name="connsiteY1" fmla="*/ 55852 h 478426"/>
                <a:gd name="connsiteX2" fmla="*/ 86118 w 238339"/>
                <a:gd name="connsiteY2" fmla="*/ 114055 h 478426"/>
                <a:gd name="connsiteX3" fmla="*/ 31628 w 238339"/>
                <a:gd name="connsiteY3" fmla="*/ 176959 h 478426"/>
                <a:gd name="connsiteX4" fmla="*/ 3082 w 238339"/>
                <a:gd name="connsiteY4" fmla="*/ 246917 h 478426"/>
                <a:gd name="connsiteX5" fmla="*/ 1943 w 238339"/>
                <a:gd name="connsiteY5" fmla="*/ 300794 h 478426"/>
                <a:gd name="connsiteX6" fmla="*/ 13416 w 238339"/>
                <a:gd name="connsiteY6" fmla="*/ 358100 h 478426"/>
                <a:gd name="connsiteX7" fmla="*/ 33297 w 238339"/>
                <a:gd name="connsiteY7" fmla="*/ 417692 h 478426"/>
                <a:gd name="connsiteX8" fmla="*/ 57383 w 238339"/>
                <a:gd name="connsiteY8" fmla="*/ 478426 h 4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339" h="478426">
                  <a:moveTo>
                    <a:pt x="238339" y="0"/>
                  </a:moveTo>
                  <a:lnTo>
                    <a:pt x="157904" y="55852"/>
                  </a:lnTo>
                  <a:cubicBezTo>
                    <a:pt x="132534" y="74861"/>
                    <a:pt x="107164" y="93871"/>
                    <a:pt x="86118" y="114055"/>
                  </a:cubicBezTo>
                  <a:cubicBezTo>
                    <a:pt x="65072" y="134240"/>
                    <a:pt x="45467" y="154815"/>
                    <a:pt x="31628" y="176959"/>
                  </a:cubicBezTo>
                  <a:cubicBezTo>
                    <a:pt x="17789" y="199103"/>
                    <a:pt x="8029" y="226278"/>
                    <a:pt x="3082" y="246917"/>
                  </a:cubicBezTo>
                  <a:cubicBezTo>
                    <a:pt x="-1865" y="267556"/>
                    <a:pt x="221" y="282264"/>
                    <a:pt x="1943" y="300794"/>
                  </a:cubicBezTo>
                  <a:cubicBezTo>
                    <a:pt x="3665" y="319325"/>
                    <a:pt x="8190" y="338617"/>
                    <a:pt x="13416" y="358100"/>
                  </a:cubicBezTo>
                  <a:cubicBezTo>
                    <a:pt x="18642" y="377583"/>
                    <a:pt x="25969" y="397638"/>
                    <a:pt x="33297" y="417692"/>
                  </a:cubicBezTo>
                  <a:cubicBezTo>
                    <a:pt x="40625" y="437746"/>
                    <a:pt x="52365" y="465773"/>
                    <a:pt x="57383" y="478426"/>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 name="Ελεύθερη σχεδίαση: Σχήμα 6">
              <a:extLst>
                <a:ext uri="{FF2B5EF4-FFF2-40B4-BE49-F238E27FC236}">
                  <a16:creationId xmlns:a16="http://schemas.microsoft.com/office/drawing/2014/main" xmlns="" id="{9C8D0887-A043-42D0-870E-7B274D55366D}"/>
                </a:ext>
              </a:extLst>
            </p:cNvPr>
            <p:cNvSpPr/>
            <p:nvPr/>
          </p:nvSpPr>
          <p:spPr>
            <a:xfrm>
              <a:off x="5445423" y="2926370"/>
              <a:ext cx="275014" cy="355533"/>
            </a:xfrm>
            <a:custGeom>
              <a:avLst/>
              <a:gdLst/>
              <a:ahLst/>
              <a:cxnLst/>
              <a:rect l="0" t="0" r="0" b="0"/>
              <a:pathLst>
                <a:path w="275014" h="355533">
                  <a:moveTo>
                    <a:pt x="66" y="103465"/>
                  </a:moveTo>
                  <a:lnTo>
                    <a:pt x="0" y="126205"/>
                  </a:lnTo>
                  <a:lnTo>
                    <a:pt x="20141" y="159375"/>
                  </a:lnTo>
                  <a:lnTo>
                    <a:pt x="55583" y="184516"/>
                  </a:lnTo>
                  <a:lnTo>
                    <a:pt x="89709" y="205411"/>
                  </a:lnTo>
                  <a:lnTo>
                    <a:pt x="136471" y="238811"/>
                  </a:lnTo>
                  <a:lnTo>
                    <a:pt x="173098" y="278365"/>
                  </a:lnTo>
                  <a:lnTo>
                    <a:pt x="183596" y="306040"/>
                  </a:lnTo>
                  <a:lnTo>
                    <a:pt x="208113" y="327726"/>
                  </a:lnTo>
                  <a:lnTo>
                    <a:pt x="247438" y="353031"/>
                  </a:lnTo>
                  <a:lnTo>
                    <a:pt x="264089" y="355532"/>
                  </a:lnTo>
                  <a:lnTo>
                    <a:pt x="273106" y="347535"/>
                  </a:lnTo>
                  <a:lnTo>
                    <a:pt x="275013" y="288367"/>
                  </a:lnTo>
                  <a:lnTo>
                    <a:pt x="271293" y="213700"/>
                  </a:lnTo>
                  <a:lnTo>
                    <a:pt x="258325" y="138342"/>
                  </a:lnTo>
                  <a:lnTo>
                    <a:pt x="235124" y="85591"/>
                  </a:lnTo>
                  <a:lnTo>
                    <a:pt x="214392" y="45214"/>
                  </a:lnTo>
                  <a:lnTo>
                    <a:pt x="191883" y="18526"/>
                  </a:lnTo>
                  <a:lnTo>
                    <a:pt x="164240" y="0"/>
                  </a:lnTo>
                  <a:lnTo>
                    <a:pt x="153216" y="12999"/>
                  </a:lnTo>
                  <a:lnTo>
                    <a:pt x="148544" y="38535"/>
                  </a:lnTo>
                  <a:lnTo>
                    <a:pt x="148972" y="84935"/>
                  </a:lnTo>
                  <a:lnTo>
                    <a:pt x="140219" y="107905"/>
                  </a:lnTo>
                  <a:lnTo>
                    <a:pt x="131038" y="119785"/>
                  </a:lnTo>
                  <a:lnTo>
                    <a:pt x="100764" y="128078"/>
                  </a:lnTo>
                  <a:lnTo>
                    <a:pt x="66671" y="113468"/>
                  </a:lnTo>
                  <a:lnTo>
                    <a:pt x="40542" y="101589"/>
                  </a:lnTo>
                  <a:lnTo>
                    <a:pt x="16684" y="99681"/>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Ελεύθερη σχεδίαση: Σχήμα 7">
              <a:extLst>
                <a:ext uri="{FF2B5EF4-FFF2-40B4-BE49-F238E27FC236}">
                  <a16:creationId xmlns:a16="http://schemas.microsoft.com/office/drawing/2014/main" xmlns="" id="{E0F20041-4E0F-4F3E-AA22-058CB74C3A77}"/>
                </a:ext>
              </a:extLst>
            </p:cNvPr>
            <p:cNvSpPr/>
            <p:nvPr/>
          </p:nvSpPr>
          <p:spPr>
            <a:xfrm>
              <a:off x="5286766" y="2603850"/>
              <a:ext cx="322898" cy="450599"/>
            </a:xfrm>
            <a:custGeom>
              <a:avLst/>
              <a:gdLst/>
              <a:ahLst/>
              <a:cxnLst/>
              <a:rect l="0" t="0" r="0" b="0"/>
              <a:pathLst>
                <a:path w="322898" h="450599">
                  <a:moveTo>
                    <a:pt x="322897" y="322520"/>
                  </a:moveTo>
                  <a:lnTo>
                    <a:pt x="283209" y="263386"/>
                  </a:lnTo>
                  <a:lnTo>
                    <a:pt x="224170" y="180690"/>
                  </a:lnTo>
                  <a:lnTo>
                    <a:pt x="176190" y="126592"/>
                  </a:lnTo>
                  <a:lnTo>
                    <a:pt x="132849" y="75981"/>
                  </a:lnTo>
                  <a:lnTo>
                    <a:pt x="69929" y="28431"/>
                  </a:lnTo>
                  <a:lnTo>
                    <a:pt x="27444" y="0"/>
                  </a:lnTo>
                  <a:lnTo>
                    <a:pt x="11550" y="823"/>
                  </a:lnTo>
                  <a:lnTo>
                    <a:pt x="0" y="19185"/>
                  </a:lnTo>
                  <a:lnTo>
                    <a:pt x="6649" y="88291"/>
                  </a:lnTo>
                  <a:lnTo>
                    <a:pt x="30410" y="177273"/>
                  </a:lnTo>
                  <a:lnTo>
                    <a:pt x="57199" y="244239"/>
                  </a:lnTo>
                  <a:lnTo>
                    <a:pt x="90470" y="313575"/>
                  </a:lnTo>
                  <a:lnTo>
                    <a:pt x="141544" y="393539"/>
                  </a:lnTo>
                  <a:lnTo>
                    <a:pt x="158723" y="425985"/>
                  </a:lnTo>
                  <a:lnTo>
                    <a:pt x="175341" y="422201"/>
                  </a:lnTo>
                  <a:lnTo>
                    <a:pt x="199199" y="424109"/>
                  </a:lnTo>
                  <a:lnTo>
                    <a:pt x="225328" y="435988"/>
                  </a:lnTo>
                  <a:lnTo>
                    <a:pt x="259421" y="450598"/>
                  </a:lnTo>
                  <a:lnTo>
                    <a:pt x="289695" y="442305"/>
                  </a:lnTo>
                  <a:lnTo>
                    <a:pt x="298876" y="430425"/>
                  </a:lnTo>
                  <a:lnTo>
                    <a:pt x="307629" y="407455"/>
                  </a:lnTo>
                  <a:lnTo>
                    <a:pt x="307201" y="361055"/>
                  </a:lnTo>
                  <a:lnTo>
                    <a:pt x="311873" y="335519"/>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Ελεύθερη σχεδίαση: Σχήμα 8">
              <a:extLst>
                <a:ext uri="{FF2B5EF4-FFF2-40B4-BE49-F238E27FC236}">
                  <a16:creationId xmlns:a16="http://schemas.microsoft.com/office/drawing/2014/main" xmlns="" id="{81FBCCB2-8C11-4182-A951-8EF0690F40CC}"/>
                </a:ext>
              </a:extLst>
            </p:cNvPr>
            <p:cNvSpPr/>
            <p:nvPr/>
          </p:nvSpPr>
          <p:spPr>
            <a:xfrm>
              <a:off x="4305378" y="3103052"/>
              <a:ext cx="343252" cy="237923"/>
            </a:xfrm>
            <a:custGeom>
              <a:avLst/>
              <a:gdLst/>
              <a:ahLst/>
              <a:cxnLst/>
              <a:rect l="0" t="0" r="0" b="0"/>
              <a:pathLst>
                <a:path w="343252" h="237923">
                  <a:moveTo>
                    <a:pt x="53887" y="6020"/>
                  </a:moveTo>
                  <a:lnTo>
                    <a:pt x="21199" y="82315"/>
                  </a:lnTo>
                  <a:lnTo>
                    <a:pt x="9518" y="109961"/>
                  </a:lnTo>
                  <a:lnTo>
                    <a:pt x="0" y="140994"/>
                  </a:lnTo>
                  <a:lnTo>
                    <a:pt x="8206" y="177943"/>
                  </a:lnTo>
                  <a:lnTo>
                    <a:pt x="26037" y="178287"/>
                  </a:lnTo>
                  <a:lnTo>
                    <a:pt x="17638" y="151368"/>
                  </a:lnTo>
                  <a:lnTo>
                    <a:pt x="26037" y="178287"/>
                  </a:lnTo>
                  <a:lnTo>
                    <a:pt x="46803" y="199870"/>
                  </a:lnTo>
                  <a:lnTo>
                    <a:pt x="77599" y="221646"/>
                  </a:lnTo>
                  <a:lnTo>
                    <a:pt x="98709" y="225398"/>
                  </a:lnTo>
                  <a:lnTo>
                    <a:pt x="138210" y="200518"/>
                  </a:lnTo>
                  <a:lnTo>
                    <a:pt x="164035" y="190983"/>
                  </a:lnTo>
                  <a:lnTo>
                    <a:pt x="157800" y="167450"/>
                  </a:lnTo>
                  <a:lnTo>
                    <a:pt x="158488" y="131788"/>
                  </a:lnTo>
                  <a:lnTo>
                    <a:pt x="157800" y="167450"/>
                  </a:lnTo>
                  <a:lnTo>
                    <a:pt x="164035" y="190983"/>
                  </a:lnTo>
                  <a:lnTo>
                    <a:pt x="214569" y="229863"/>
                  </a:lnTo>
                  <a:lnTo>
                    <a:pt x="227792" y="237922"/>
                  </a:lnTo>
                  <a:lnTo>
                    <a:pt x="241209" y="235951"/>
                  </a:lnTo>
                  <a:lnTo>
                    <a:pt x="309728" y="209401"/>
                  </a:lnTo>
                  <a:lnTo>
                    <a:pt x="330175" y="189728"/>
                  </a:lnTo>
                  <a:lnTo>
                    <a:pt x="340570" y="170976"/>
                  </a:lnTo>
                  <a:lnTo>
                    <a:pt x="343251" y="147615"/>
                  </a:lnTo>
                  <a:lnTo>
                    <a:pt x="322316" y="76975"/>
                  </a:lnTo>
                  <a:lnTo>
                    <a:pt x="319489" y="50164"/>
                  </a:lnTo>
                  <a:lnTo>
                    <a:pt x="314669" y="11051"/>
                  </a:lnTo>
                  <a:lnTo>
                    <a:pt x="266833" y="5668"/>
                  </a:lnTo>
                  <a:lnTo>
                    <a:pt x="238972" y="5131"/>
                  </a:lnTo>
                  <a:lnTo>
                    <a:pt x="187621" y="8600"/>
                  </a:lnTo>
                  <a:lnTo>
                    <a:pt x="88564" y="0"/>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Ελεύθερη σχεδίαση: Σχήμα 9">
              <a:extLst>
                <a:ext uri="{FF2B5EF4-FFF2-40B4-BE49-F238E27FC236}">
                  <a16:creationId xmlns:a16="http://schemas.microsoft.com/office/drawing/2014/main" xmlns="" id="{247635D8-AC30-4282-8DEE-2F78ADC1CF5F}"/>
                </a:ext>
              </a:extLst>
            </p:cNvPr>
            <p:cNvSpPr/>
            <p:nvPr/>
          </p:nvSpPr>
          <p:spPr>
            <a:xfrm>
              <a:off x="4359265" y="2688885"/>
              <a:ext cx="280624" cy="425219"/>
            </a:xfrm>
            <a:custGeom>
              <a:avLst/>
              <a:gdLst/>
              <a:ahLst/>
              <a:cxnLst/>
              <a:rect l="0" t="0" r="0" b="0"/>
              <a:pathLst>
                <a:path w="280624" h="425219">
                  <a:moveTo>
                    <a:pt x="260782" y="425218"/>
                  </a:moveTo>
                  <a:lnTo>
                    <a:pt x="256585" y="353785"/>
                  </a:lnTo>
                  <a:lnTo>
                    <a:pt x="264648" y="282589"/>
                  </a:lnTo>
                  <a:lnTo>
                    <a:pt x="276570" y="184711"/>
                  </a:lnTo>
                  <a:lnTo>
                    <a:pt x="280623" y="147999"/>
                  </a:lnTo>
                  <a:lnTo>
                    <a:pt x="273445" y="115529"/>
                  </a:lnTo>
                  <a:lnTo>
                    <a:pt x="245415" y="65935"/>
                  </a:lnTo>
                  <a:lnTo>
                    <a:pt x="220449" y="30892"/>
                  </a:lnTo>
                  <a:lnTo>
                    <a:pt x="195011" y="20368"/>
                  </a:lnTo>
                  <a:lnTo>
                    <a:pt x="184894" y="24632"/>
                  </a:lnTo>
                  <a:lnTo>
                    <a:pt x="176706" y="44542"/>
                  </a:lnTo>
                  <a:lnTo>
                    <a:pt x="182812" y="74761"/>
                  </a:lnTo>
                  <a:lnTo>
                    <a:pt x="194233" y="118461"/>
                  </a:lnTo>
                  <a:lnTo>
                    <a:pt x="186536" y="170711"/>
                  </a:lnTo>
                  <a:lnTo>
                    <a:pt x="158951" y="213659"/>
                  </a:lnTo>
                  <a:lnTo>
                    <a:pt x="153271" y="219124"/>
                  </a:lnTo>
                  <a:lnTo>
                    <a:pt x="145190" y="233461"/>
                  </a:lnTo>
                  <a:lnTo>
                    <a:pt x="123202" y="217428"/>
                  </a:lnTo>
                  <a:lnTo>
                    <a:pt x="103275" y="152382"/>
                  </a:lnTo>
                  <a:lnTo>
                    <a:pt x="87740" y="90765"/>
                  </a:lnTo>
                  <a:lnTo>
                    <a:pt x="85214" y="48351"/>
                  </a:lnTo>
                  <a:lnTo>
                    <a:pt x="81465" y="11488"/>
                  </a:lnTo>
                  <a:lnTo>
                    <a:pt x="63850" y="0"/>
                  </a:lnTo>
                  <a:lnTo>
                    <a:pt x="52511" y="9815"/>
                  </a:lnTo>
                  <a:lnTo>
                    <a:pt x="27198" y="50576"/>
                  </a:lnTo>
                  <a:lnTo>
                    <a:pt x="12793" y="103812"/>
                  </a:lnTo>
                  <a:lnTo>
                    <a:pt x="17527" y="147383"/>
                  </a:lnTo>
                  <a:lnTo>
                    <a:pt x="22600" y="231096"/>
                  </a:lnTo>
                  <a:lnTo>
                    <a:pt x="32477" y="297064"/>
                  </a:lnTo>
                  <a:lnTo>
                    <a:pt x="29495" y="336026"/>
                  </a:lnTo>
                  <a:lnTo>
                    <a:pt x="0" y="420187"/>
                  </a:lnTo>
                  <a:lnTo>
                    <a:pt x="34677" y="414167"/>
                  </a:lnTo>
                  <a:lnTo>
                    <a:pt x="133734" y="422767"/>
                  </a:lnTo>
                  <a:lnTo>
                    <a:pt x="185085" y="419298"/>
                  </a:lnTo>
                  <a:lnTo>
                    <a:pt x="212946" y="419835"/>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Ελεύθερη σχεδίαση: Σχήμα 10">
              <a:extLst>
                <a:ext uri="{FF2B5EF4-FFF2-40B4-BE49-F238E27FC236}">
                  <a16:creationId xmlns:a16="http://schemas.microsoft.com/office/drawing/2014/main" xmlns="" id="{5A5C672D-2D26-4592-B3CC-57DE8F91CBD7}"/>
                </a:ext>
              </a:extLst>
            </p:cNvPr>
            <p:cNvSpPr/>
            <p:nvPr/>
          </p:nvSpPr>
          <p:spPr>
            <a:xfrm>
              <a:off x="4444479" y="2649904"/>
              <a:ext cx="109020" cy="272443"/>
            </a:xfrm>
            <a:custGeom>
              <a:avLst/>
              <a:gdLst/>
              <a:ahLst/>
              <a:cxnLst/>
              <a:rect l="0" t="0" r="0" b="0"/>
              <a:pathLst>
                <a:path w="109020" h="272443">
                  <a:moveTo>
                    <a:pt x="91492" y="83523"/>
                  </a:moveTo>
                  <a:lnTo>
                    <a:pt x="97598" y="113742"/>
                  </a:lnTo>
                  <a:lnTo>
                    <a:pt x="109019" y="157442"/>
                  </a:lnTo>
                  <a:lnTo>
                    <a:pt x="101322" y="209692"/>
                  </a:lnTo>
                  <a:lnTo>
                    <a:pt x="73737" y="252640"/>
                  </a:lnTo>
                  <a:lnTo>
                    <a:pt x="68057" y="258105"/>
                  </a:lnTo>
                  <a:lnTo>
                    <a:pt x="59976" y="272442"/>
                  </a:lnTo>
                  <a:lnTo>
                    <a:pt x="37988" y="256409"/>
                  </a:lnTo>
                  <a:lnTo>
                    <a:pt x="18061" y="191363"/>
                  </a:lnTo>
                  <a:lnTo>
                    <a:pt x="2526" y="129746"/>
                  </a:lnTo>
                  <a:lnTo>
                    <a:pt x="0" y="87332"/>
                  </a:lnTo>
                  <a:lnTo>
                    <a:pt x="8295" y="61850"/>
                  </a:lnTo>
                  <a:lnTo>
                    <a:pt x="21479" y="14165"/>
                  </a:lnTo>
                  <a:lnTo>
                    <a:pt x="38475" y="0"/>
                  </a:lnTo>
                  <a:lnTo>
                    <a:pt x="52748" y="11424"/>
                  </a:lnTo>
                  <a:lnTo>
                    <a:pt x="63441" y="35042"/>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Ελεύθερη σχεδίαση: Σχήμα 11">
              <a:extLst>
                <a:ext uri="{FF2B5EF4-FFF2-40B4-BE49-F238E27FC236}">
                  <a16:creationId xmlns:a16="http://schemas.microsoft.com/office/drawing/2014/main" xmlns="" id="{CD105F66-110A-4331-B955-C7D29A936FD3}"/>
                </a:ext>
              </a:extLst>
            </p:cNvPr>
            <p:cNvSpPr/>
            <p:nvPr/>
          </p:nvSpPr>
          <p:spPr>
            <a:xfrm>
              <a:off x="5360231" y="3231075"/>
              <a:ext cx="249437" cy="341784"/>
            </a:xfrm>
            <a:custGeom>
              <a:avLst/>
              <a:gdLst/>
              <a:ahLst/>
              <a:cxnLst/>
              <a:rect l="0" t="0" r="0" b="0"/>
              <a:pathLst>
                <a:path w="249437" h="341784">
                  <a:moveTo>
                    <a:pt x="180373" y="341783"/>
                  </a:moveTo>
                  <a:lnTo>
                    <a:pt x="206173" y="298398"/>
                  </a:lnTo>
                  <a:lnTo>
                    <a:pt x="221626" y="269428"/>
                  </a:lnTo>
                  <a:lnTo>
                    <a:pt x="231146" y="246596"/>
                  </a:lnTo>
                  <a:lnTo>
                    <a:pt x="248119" y="159961"/>
                  </a:lnTo>
                  <a:lnTo>
                    <a:pt x="249436" y="50356"/>
                  </a:lnTo>
                  <a:lnTo>
                    <a:pt x="244402" y="22419"/>
                  </a:lnTo>
                  <a:lnTo>
                    <a:pt x="231228" y="4760"/>
                  </a:lnTo>
                  <a:lnTo>
                    <a:pt x="209845" y="0"/>
                  </a:lnTo>
                  <a:lnTo>
                    <a:pt x="190461" y="18899"/>
                  </a:lnTo>
                  <a:lnTo>
                    <a:pt x="178457" y="56353"/>
                  </a:lnTo>
                  <a:lnTo>
                    <a:pt x="166660" y="85944"/>
                  </a:lnTo>
                  <a:lnTo>
                    <a:pt x="139550" y="119327"/>
                  </a:lnTo>
                  <a:lnTo>
                    <a:pt x="108509" y="142640"/>
                  </a:lnTo>
                  <a:lnTo>
                    <a:pt x="58843" y="175954"/>
                  </a:lnTo>
                  <a:lnTo>
                    <a:pt x="31182" y="190438"/>
                  </a:lnTo>
                  <a:lnTo>
                    <a:pt x="18006" y="212648"/>
                  </a:lnTo>
                  <a:lnTo>
                    <a:pt x="0" y="258862"/>
                  </a:lnTo>
                  <a:lnTo>
                    <a:pt x="12416" y="265485"/>
                  </a:lnTo>
                  <a:lnTo>
                    <a:pt x="35041" y="262934"/>
                  </a:lnTo>
                  <a:lnTo>
                    <a:pt x="94363" y="241416"/>
                  </a:lnTo>
                  <a:lnTo>
                    <a:pt x="114022" y="231967"/>
                  </a:lnTo>
                  <a:lnTo>
                    <a:pt x="133957" y="231968"/>
                  </a:lnTo>
                  <a:lnTo>
                    <a:pt x="147269" y="244385"/>
                  </a:lnTo>
                  <a:lnTo>
                    <a:pt x="159958" y="300327"/>
                  </a:lnTo>
                  <a:lnTo>
                    <a:pt x="168786" y="323641"/>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Ελεύθερη σχεδίαση: Σχήμα 12">
              <a:extLst>
                <a:ext uri="{FF2B5EF4-FFF2-40B4-BE49-F238E27FC236}">
                  <a16:creationId xmlns:a16="http://schemas.microsoft.com/office/drawing/2014/main" xmlns="" id="{EFA9D376-1BF0-4076-93B6-F9191D1B1F4A}"/>
                </a:ext>
              </a:extLst>
            </p:cNvPr>
            <p:cNvSpPr/>
            <p:nvPr/>
          </p:nvSpPr>
          <p:spPr>
            <a:xfrm>
              <a:off x="5197215" y="3463042"/>
              <a:ext cx="343390" cy="484627"/>
            </a:xfrm>
            <a:custGeom>
              <a:avLst/>
              <a:gdLst/>
              <a:ahLst/>
              <a:cxnLst/>
              <a:rect l="0" t="0" r="0" b="0"/>
              <a:pathLst>
                <a:path w="343390" h="484627">
                  <a:moveTo>
                    <a:pt x="163016" y="26895"/>
                  </a:moveTo>
                  <a:lnTo>
                    <a:pt x="114590" y="112701"/>
                  </a:lnTo>
                  <a:lnTo>
                    <a:pt x="89479" y="169744"/>
                  </a:lnTo>
                  <a:lnTo>
                    <a:pt x="23528" y="303351"/>
                  </a:lnTo>
                  <a:lnTo>
                    <a:pt x="5038" y="387848"/>
                  </a:lnTo>
                  <a:lnTo>
                    <a:pt x="0" y="439650"/>
                  </a:lnTo>
                  <a:lnTo>
                    <a:pt x="4138" y="461792"/>
                  </a:lnTo>
                  <a:lnTo>
                    <a:pt x="16897" y="475244"/>
                  </a:lnTo>
                  <a:lnTo>
                    <a:pt x="34486" y="484626"/>
                  </a:lnTo>
                  <a:lnTo>
                    <a:pt x="59732" y="482144"/>
                  </a:lnTo>
                  <a:lnTo>
                    <a:pt x="91808" y="459383"/>
                  </a:lnTo>
                  <a:lnTo>
                    <a:pt x="147062" y="413101"/>
                  </a:lnTo>
                  <a:lnTo>
                    <a:pt x="174655" y="381304"/>
                  </a:lnTo>
                  <a:lnTo>
                    <a:pt x="211837" y="324054"/>
                  </a:lnTo>
                  <a:lnTo>
                    <a:pt x="251226" y="262666"/>
                  </a:lnTo>
                  <a:lnTo>
                    <a:pt x="343389" y="109816"/>
                  </a:lnTo>
                  <a:lnTo>
                    <a:pt x="331802" y="91674"/>
                  </a:lnTo>
                  <a:lnTo>
                    <a:pt x="322974" y="68360"/>
                  </a:lnTo>
                  <a:lnTo>
                    <a:pt x="310285" y="12418"/>
                  </a:lnTo>
                  <a:lnTo>
                    <a:pt x="296973" y="1"/>
                  </a:lnTo>
                  <a:lnTo>
                    <a:pt x="277038" y="0"/>
                  </a:lnTo>
                  <a:lnTo>
                    <a:pt x="257379" y="9449"/>
                  </a:lnTo>
                  <a:lnTo>
                    <a:pt x="198057" y="30967"/>
                  </a:lnTo>
                  <a:lnTo>
                    <a:pt x="175432" y="33518"/>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Ελεύθερη σχεδίαση: Σχήμα 13">
              <a:extLst>
                <a:ext uri="{FF2B5EF4-FFF2-40B4-BE49-F238E27FC236}">
                  <a16:creationId xmlns:a16="http://schemas.microsoft.com/office/drawing/2014/main" xmlns="" id="{1CFA822F-FEAB-4ED8-8F81-0F2A692F8697}"/>
                </a:ext>
              </a:extLst>
            </p:cNvPr>
            <p:cNvSpPr/>
            <p:nvPr/>
          </p:nvSpPr>
          <p:spPr>
            <a:xfrm>
              <a:off x="4344952" y="3311666"/>
              <a:ext cx="324468" cy="218105"/>
            </a:xfrm>
            <a:custGeom>
              <a:avLst/>
              <a:gdLst/>
              <a:ahLst/>
              <a:cxnLst/>
              <a:rect l="0" t="0" r="0" b="0"/>
              <a:pathLst>
                <a:path w="324468" h="218105">
                  <a:moveTo>
                    <a:pt x="20976" y="189273"/>
                  </a:moveTo>
                  <a:lnTo>
                    <a:pt x="10024" y="130555"/>
                  </a:lnTo>
                  <a:lnTo>
                    <a:pt x="0" y="83964"/>
                  </a:lnTo>
                  <a:lnTo>
                    <a:pt x="2042" y="54388"/>
                  </a:lnTo>
                  <a:lnTo>
                    <a:pt x="18190" y="12252"/>
                  </a:lnTo>
                  <a:lnTo>
                    <a:pt x="55067" y="6559"/>
                  </a:lnTo>
                  <a:lnTo>
                    <a:pt x="67627" y="20666"/>
                  </a:lnTo>
                  <a:lnTo>
                    <a:pt x="50427" y="86562"/>
                  </a:lnTo>
                  <a:lnTo>
                    <a:pt x="67627" y="20666"/>
                  </a:lnTo>
                  <a:lnTo>
                    <a:pt x="78826" y="7610"/>
                  </a:lnTo>
                  <a:lnTo>
                    <a:pt x="91943" y="866"/>
                  </a:lnTo>
                  <a:lnTo>
                    <a:pt x="122014" y="0"/>
                  </a:lnTo>
                  <a:lnTo>
                    <a:pt x="170957" y="11322"/>
                  </a:lnTo>
                  <a:lnTo>
                    <a:pt x="190262" y="38546"/>
                  </a:lnTo>
                  <a:lnTo>
                    <a:pt x="191623" y="65709"/>
                  </a:lnTo>
                  <a:lnTo>
                    <a:pt x="185189" y="103514"/>
                  </a:lnTo>
                  <a:lnTo>
                    <a:pt x="191623" y="65709"/>
                  </a:lnTo>
                  <a:lnTo>
                    <a:pt x="190262" y="38546"/>
                  </a:lnTo>
                  <a:lnTo>
                    <a:pt x="204864" y="23077"/>
                  </a:lnTo>
                  <a:lnTo>
                    <a:pt x="239328" y="13982"/>
                  </a:lnTo>
                  <a:lnTo>
                    <a:pt x="269399" y="13115"/>
                  </a:lnTo>
                  <a:lnTo>
                    <a:pt x="298974" y="15157"/>
                  </a:lnTo>
                  <a:lnTo>
                    <a:pt x="311535" y="29263"/>
                  </a:lnTo>
                  <a:lnTo>
                    <a:pt x="324467" y="76349"/>
                  </a:lnTo>
                  <a:lnTo>
                    <a:pt x="322426" y="105925"/>
                  </a:lnTo>
                  <a:lnTo>
                    <a:pt x="295078" y="161117"/>
                  </a:lnTo>
                  <a:lnTo>
                    <a:pt x="281342" y="206656"/>
                  </a:lnTo>
                  <a:lnTo>
                    <a:pt x="225532" y="218104"/>
                  </a:lnTo>
                  <a:lnTo>
                    <a:pt x="166381" y="214021"/>
                  </a:lnTo>
                  <a:lnTo>
                    <a:pt x="95597" y="207958"/>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Ελεύθερη σχεδίαση: Σχήμα 14">
              <a:extLst>
                <a:ext uri="{FF2B5EF4-FFF2-40B4-BE49-F238E27FC236}">
                  <a16:creationId xmlns:a16="http://schemas.microsoft.com/office/drawing/2014/main" xmlns="" id="{D34C7AD5-75DC-403F-9165-FBE3726A4DB7}"/>
                </a:ext>
              </a:extLst>
            </p:cNvPr>
            <p:cNvSpPr/>
            <p:nvPr/>
          </p:nvSpPr>
          <p:spPr>
            <a:xfrm>
              <a:off x="4289023" y="3500939"/>
              <a:ext cx="337272" cy="433055"/>
            </a:xfrm>
            <a:custGeom>
              <a:avLst/>
              <a:gdLst/>
              <a:ahLst/>
              <a:cxnLst/>
              <a:rect l="0" t="0" r="0" b="0"/>
              <a:pathLst>
                <a:path w="337272" h="433055">
                  <a:moveTo>
                    <a:pt x="337271" y="17383"/>
                  </a:moveTo>
                  <a:lnTo>
                    <a:pt x="281461" y="28831"/>
                  </a:lnTo>
                  <a:lnTo>
                    <a:pt x="222310" y="24748"/>
                  </a:lnTo>
                  <a:lnTo>
                    <a:pt x="151526" y="18685"/>
                  </a:lnTo>
                  <a:lnTo>
                    <a:pt x="76905" y="0"/>
                  </a:lnTo>
                  <a:lnTo>
                    <a:pt x="73256" y="74187"/>
                  </a:lnTo>
                  <a:lnTo>
                    <a:pt x="35514" y="190448"/>
                  </a:lnTo>
                  <a:lnTo>
                    <a:pt x="21532" y="307762"/>
                  </a:lnTo>
                  <a:lnTo>
                    <a:pt x="0" y="363944"/>
                  </a:lnTo>
                  <a:lnTo>
                    <a:pt x="8106" y="404223"/>
                  </a:lnTo>
                  <a:lnTo>
                    <a:pt x="21657" y="412514"/>
                  </a:lnTo>
                  <a:lnTo>
                    <a:pt x="51295" y="396613"/>
                  </a:lnTo>
                  <a:lnTo>
                    <a:pt x="74187" y="367593"/>
                  </a:lnTo>
                  <a:lnTo>
                    <a:pt x="98194" y="296871"/>
                  </a:lnTo>
                  <a:lnTo>
                    <a:pt x="193787" y="139586"/>
                  </a:lnTo>
                  <a:lnTo>
                    <a:pt x="201522" y="146887"/>
                  </a:lnTo>
                  <a:lnTo>
                    <a:pt x="215506" y="170214"/>
                  </a:lnTo>
                  <a:lnTo>
                    <a:pt x="222188" y="201275"/>
                  </a:lnTo>
                  <a:lnTo>
                    <a:pt x="220580" y="245885"/>
                  </a:lnTo>
                  <a:lnTo>
                    <a:pt x="205298" y="318093"/>
                  </a:lnTo>
                  <a:lnTo>
                    <a:pt x="188654" y="363137"/>
                  </a:lnTo>
                  <a:lnTo>
                    <a:pt x="181230" y="406759"/>
                  </a:lnTo>
                  <a:lnTo>
                    <a:pt x="198121" y="430579"/>
                  </a:lnTo>
                  <a:lnTo>
                    <a:pt x="212662" y="433054"/>
                  </a:lnTo>
                  <a:lnTo>
                    <a:pt x="242300" y="417152"/>
                  </a:lnTo>
                  <a:lnTo>
                    <a:pt x="286167" y="352803"/>
                  </a:lnTo>
                  <a:lnTo>
                    <a:pt x="319826" y="295693"/>
                  </a:lnTo>
                  <a:lnTo>
                    <a:pt x="327684" y="267107"/>
                  </a:lnTo>
                  <a:lnTo>
                    <a:pt x="331767" y="207956"/>
                  </a:lnTo>
                  <a:lnTo>
                    <a:pt x="320381" y="134202"/>
                  </a:lnTo>
                  <a:lnTo>
                    <a:pt x="322979" y="83775"/>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Ελεύθερη σχεδίαση: Σχήμα 15">
              <a:extLst>
                <a:ext uri="{FF2B5EF4-FFF2-40B4-BE49-F238E27FC236}">
                  <a16:creationId xmlns:a16="http://schemas.microsoft.com/office/drawing/2014/main" xmlns="" id="{BC6952D5-6711-4805-9C83-E75DC43AE743}"/>
                </a:ext>
              </a:extLst>
            </p:cNvPr>
            <p:cNvSpPr/>
            <p:nvPr/>
          </p:nvSpPr>
          <p:spPr>
            <a:xfrm>
              <a:off x="2546271" y="3106875"/>
              <a:ext cx="3066657" cy="1454340"/>
            </a:xfrm>
            <a:custGeom>
              <a:avLst/>
              <a:gdLst>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842 w 3066657"/>
                <a:gd name="connsiteY0" fmla="*/ 475904 h 1454340"/>
                <a:gd name="connsiteX1" fmla="*/ 2952468 w 3066657"/>
                <a:gd name="connsiteY1" fmla="*/ 500713 h 1454340"/>
                <a:gd name="connsiteX2" fmla="*/ 2940080 w 3066657"/>
                <a:gd name="connsiteY2" fmla="*/ 525627 h 1454340"/>
                <a:gd name="connsiteX3" fmla="*/ 2929662 w 3066657"/>
                <a:gd name="connsiteY3" fmla="*/ 550749 h 1454340"/>
                <a:gd name="connsiteX4" fmla="*/ 2922199 w 3066657"/>
                <a:gd name="connsiteY4" fmla="*/ 576184 h 1454340"/>
                <a:gd name="connsiteX5" fmla="*/ 2918632 w 3066657"/>
                <a:gd name="connsiteY5" fmla="*/ 635277 h 1454340"/>
                <a:gd name="connsiteX6" fmla="*/ 2930090 w 3066657"/>
                <a:gd name="connsiteY6" fmla="*/ 695790 h 1454340"/>
                <a:gd name="connsiteX7" fmla="*/ 2951317 w 3066657"/>
                <a:gd name="connsiteY7" fmla="*/ 756995 h 1454340"/>
                <a:gd name="connsiteX8" fmla="*/ 2977056 w 3066657"/>
                <a:gd name="connsiteY8" fmla="*/ 818161 h 1454340"/>
                <a:gd name="connsiteX9" fmla="*/ 3018716 w 3066657"/>
                <a:gd name="connsiteY9" fmla="*/ 919285 h 1454340"/>
                <a:gd name="connsiteX10" fmla="*/ 3050967 w 3066657"/>
                <a:gd name="connsiteY10" fmla="*/ 1019832 h 1454340"/>
                <a:gd name="connsiteX11" fmla="*/ 3066486 w 3066657"/>
                <a:gd name="connsiteY11" fmla="*/ 1121376 h 1454340"/>
                <a:gd name="connsiteX12" fmla="*/ 3057949 w 3066657"/>
                <a:gd name="connsiteY12" fmla="*/ 1225489 h 1454340"/>
                <a:gd name="connsiteX13" fmla="*/ 3038020 w 3066657"/>
                <a:gd name="connsiteY13" fmla="*/ 1290381 h 1454340"/>
                <a:gd name="connsiteX14" fmla="*/ 3007000 w 3066657"/>
                <a:gd name="connsiteY14" fmla="*/ 1351053 h 1454340"/>
                <a:gd name="connsiteX15" fmla="*/ 2965642 w 3066657"/>
                <a:gd name="connsiteY15" fmla="*/ 1401722 h 1454340"/>
                <a:gd name="connsiteX16" fmla="*/ 2914698 w 3066657"/>
                <a:gd name="connsiteY16" fmla="*/ 1436605 h 1454340"/>
                <a:gd name="connsiteX17" fmla="*/ 2870948 w 3066657"/>
                <a:gd name="connsiteY17" fmla="*/ 1449850 h 1454340"/>
                <a:gd name="connsiteX18" fmla="*/ 2823672 w 3066657"/>
                <a:gd name="connsiteY18" fmla="*/ 1454205 h 1454340"/>
                <a:gd name="connsiteX19" fmla="*/ 2774289 w 3066657"/>
                <a:gd name="connsiteY19" fmla="*/ 1452853 h 1454340"/>
                <a:gd name="connsiteX20" fmla="*/ 2724217 w 3066657"/>
                <a:gd name="connsiteY20" fmla="*/ 1448980 h 1454340"/>
                <a:gd name="connsiteX21" fmla="*/ 2607924 w 3066657"/>
                <a:gd name="connsiteY21" fmla="*/ 1440763 h 1454340"/>
                <a:gd name="connsiteX22" fmla="*/ 2494764 w 3066657"/>
                <a:gd name="connsiteY22" fmla="*/ 1433660 h 1454340"/>
                <a:gd name="connsiteX23" fmla="*/ 2383781 w 3066657"/>
                <a:gd name="connsiteY23" fmla="*/ 1425081 h 1454340"/>
                <a:gd name="connsiteX24" fmla="*/ 2274018 w 3066657"/>
                <a:gd name="connsiteY24" fmla="*/ 1412434 h 1454340"/>
                <a:gd name="connsiteX25" fmla="*/ 1979606 w 3066657"/>
                <a:gd name="connsiteY25" fmla="*/ 1350087 h 1454340"/>
                <a:gd name="connsiteX26" fmla="*/ 1686025 w 3066657"/>
                <a:gd name="connsiteY26" fmla="*/ 1261996 h 1454340"/>
                <a:gd name="connsiteX27" fmla="*/ 1392187 w 3066657"/>
                <a:gd name="connsiteY27" fmla="*/ 1170829 h 1454340"/>
                <a:gd name="connsiteX28" fmla="*/ 1097003 w 3066657"/>
                <a:gd name="connsiteY28" fmla="*/ 1099258 h 1454340"/>
                <a:gd name="connsiteX29" fmla="*/ 981171 w 3066657"/>
                <a:gd name="connsiteY29" fmla="*/ 1080530 h 1454340"/>
                <a:gd name="connsiteX30" fmla="*/ 864730 w 3066657"/>
                <a:gd name="connsiteY30" fmla="*/ 1063519 h 1454340"/>
                <a:gd name="connsiteX31" fmla="*/ 747438 w 3066657"/>
                <a:gd name="connsiteY31" fmla="*/ 1043504 h 1454340"/>
                <a:gd name="connsiteX32" fmla="*/ 629058 w 3066657"/>
                <a:gd name="connsiteY32" fmla="*/ 1015762 h 1454340"/>
                <a:gd name="connsiteX33" fmla="*/ 459226 w 3066657"/>
                <a:gd name="connsiteY33" fmla="*/ 955520 h 1454340"/>
                <a:gd name="connsiteX34" fmla="*/ 300008 w 3066657"/>
                <a:gd name="connsiteY34" fmla="*/ 870572 h 1454340"/>
                <a:gd name="connsiteX35" fmla="*/ 164750 w 3066657"/>
                <a:gd name="connsiteY35" fmla="*/ 761817 h 1454340"/>
                <a:gd name="connsiteX36" fmla="*/ 66800 w 3066657"/>
                <a:gd name="connsiteY36" fmla="*/ 630155 h 1454340"/>
                <a:gd name="connsiteX37" fmla="*/ 17376 w 3066657"/>
                <a:gd name="connsiteY37" fmla="*/ 489152 h 1454340"/>
                <a:gd name="connsiteX38" fmla="*/ 576 w 3066657"/>
                <a:gd name="connsiteY38" fmla="*/ 333975 h 1454340"/>
                <a:gd name="connsiteX39" fmla="*/ 5524 w 3066657"/>
                <a:gd name="connsiteY39" fmla="*/ 169350 h 1454340"/>
                <a:gd name="connsiteX40" fmla="*/ 21347 w 3066657"/>
                <a:gd name="connsiteY40" fmla="*/ 0 h 1454340"/>
                <a:gd name="connsiteX0" fmla="*/ 2965842 w 3066657"/>
                <a:gd name="connsiteY0" fmla="*/ 475904 h 1454340"/>
                <a:gd name="connsiteX1" fmla="*/ 2952468 w 3066657"/>
                <a:gd name="connsiteY1" fmla="*/ 500713 h 1454340"/>
                <a:gd name="connsiteX2" fmla="*/ 2940080 w 3066657"/>
                <a:gd name="connsiteY2" fmla="*/ 525627 h 1454340"/>
                <a:gd name="connsiteX3" fmla="*/ 2929662 w 3066657"/>
                <a:gd name="connsiteY3" fmla="*/ 550749 h 1454340"/>
                <a:gd name="connsiteX4" fmla="*/ 2922199 w 3066657"/>
                <a:gd name="connsiteY4" fmla="*/ 576184 h 1454340"/>
                <a:gd name="connsiteX5" fmla="*/ 2918632 w 3066657"/>
                <a:gd name="connsiteY5" fmla="*/ 635277 h 1454340"/>
                <a:gd name="connsiteX6" fmla="*/ 2930090 w 3066657"/>
                <a:gd name="connsiteY6" fmla="*/ 695790 h 1454340"/>
                <a:gd name="connsiteX7" fmla="*/ 2951317 w 3066657"/>
                <a:gd name="connsiteY7" fmla="*/ 756995 h 1454340"/>
                <a:gd name="connsiteX8" fmla="*/ 2977056 w 3066657"/>
                <a:gd name="connsiteY8" fmla="*/ 818161 h 1454340"/>
                <a:gd name="connsiteX9" fmla="*/ 3018716 w 3066657"/>
                <a:gd name="connsiteY9" fmla="*/ 919285 h 1454340"/>
                <a:gd name="connsiteX10" fmla="*/ 3050967 w 3066657"/>
                <a:gd name="connsiteY10" fmla="*/ 1019832 h 1454340"/>
                <a:gd name="connsiteX11" fmla="*/ 3066486 w 3066657"/>
                <a:gd name="connsiteY11" fmla="*/ 1121376 h 1454340"/>
                <a:gd name="connsiteX12" fmla="*/ 3057949 w 3066657"/>
                <a:gd name="connsiteY12" fmla="*/ 1225489 h 1454340"/>
                <a:gd name="connsiteX13" fmla="*/ 3038020 w 3066657"/>
                <a:gd name="connsiteY13" fmla="*/ 1290381 h 1454340"/>
                <a:gd name="connsiteX14" fmla="*/ 3007000 w 3066657"/>
                <a:gd name="connsiteY14" fmla="*/ 1351053 h 1454340"/>
                <a:gd name="connsiteX15" fmla="*/ 2965642 w 3066657"/>
                <a:gd name="connsiteY15" fmla="*/ 1401722 h 1454340"/>
                <a:gd name="connsiteX16" fmla="*/ 2914698 w 3066657"/>
                <a:gd name="connsiteY16" fmla="*/ 1436605 h 1454340"/>
                <a:gd name="connsiteX17" fmla="*/ 2870948 w 3066657"/>
                <a:gd name="connsiteY17" fmla="*/ 1449850 h 1454340"/>
                <a:gd name="connsiteX18" fmla="*/ 2823672 w 3066657"/>
                <a:gd name="connsiteY18" fmla="*/ 1454205 h 1454340"/>
                <a:gd name="connsiteX19" fmla="*/ 2774289 w 3066657"/>
                <a:gd name="connsiteY19" fmla="*/ 1452853 h 1454340"/>
                <a:gd name="connsiteX20" fmla="*/ 2724217 w 3066657"/>
                <a:gd name="connsiteY20" fmla="*/ 1448980 h 1454340"/>
                <a:gd name="connsiteX21" fmla="*/ 2607924 w 3066657"/>
                <a:gd name="connsiteY21" fmla="*/ 1440763 h 1454340"/>
                <a:gd name="connsiteX22" fmla="*/ 2494764 w 3066657"/>
                <a:gd name="connsiteY22" fmla="*/ 1433660 h 1454340"/>
                <a:gd name="connsiteX23" fmla="*/ 2383781 w 3066657"/>
                <a:gd name="connsiteY23" fmla="*/ 1425081 h 1454340"/>
                <a:gd name="connsiteX24" fmla="*/ 2274018 w 3066657"/>
                <a:gd name="connsiteY24" fmla="*/ 1412434 h 1454340"/>
                <a:gd name="connsiteX25" fmla="*/ 1979606 w 3066657"/>
                <a:gd name="connsiteY25" fmla="*/ 1350087 h 1454340"/>
                <a:gd name="connsiteX26" fmla="*/ 1686025 w 3066657"/>
                <a:gd name="connsiteY26" fmla="*/ 1261996 h 1454340"/>
                <a:gd name="connsiteX27" fmla="*/ 1392187 w 3066657"/>
                <a:gd name="connsiteY27" fmla="*/ 1170829 h 1454340"/>
                <a:gd name="connsiteX28" fmla="*/ 1097003 w 3066657"/>
                <a:gd name="connsiteY28" fmla="*/ 1099258 h 1454340"/>
                <a:gd name="connsiteX29" fmla="*/ 981171 w 3066657"/>
                <a:gd name="connsiteY29" fmla="*/ 1080530 h 1454340"/>
                <a:gd name="connsiteX30" fmla="*/ 864730 w 3066657"/>
                <a:gd name="connsiteY30" fmla="*/ 1063519 h 1454340"/>
                <a:gd name="connsiteX31" fmla="*/ 747438 w 3066657"/>
                <a:gd name="connsiteY31" fmla="*/ 1043504 h 1454340"/>
                <a:gd name="connsiteX32" fmla="*/ 629058 w 3066657"/>
                <a:gd name="connsiteY32" fmla="*/ 1015762 h 1454340"/>
                <a:gd name="connsiteX33" fmla="*/ 459226 w 3066657"/>
                <a:gd name="connsiteY33" fmla="*/ 955520 h 1454340"/>
                <a:gd name="connsiteX34" fmla="*/ 300008 w 3066657"/>
                <a:gd name="connsiteY34" fmla="*/ 870572 h 1454340"/>
                <a:gd name="connsiteX35" fmla="*/ 164750 w 3066657"/>
                <a:gd name="connsiteY35" fmla="*/ 761817 h 1454340"/>
                <a:gd name="connsiteX36" fmla="*/ 66800 w 3066657"/>
                <a:gd name="connsiteY36" fmla="*/ 630155 h 1454340"/>
                <a:gd name="connsiteX37" fmla="*/ 17376 w 3066657"/>
                <a:gd name="connsiteY37" fmla="*/ 489152 h 1454340"/>
                <a:gd name="connsiteX38" fmla="*/ 576 w 3066657"/>
                <a:gd name="connsiteY38" fmla="*/ 333975 h 1454340"/>
                <a:gd name="connsiteX39" fmla="*/ 5524 w 3066657"/>
                <a:gd name="connsiteY39" fmla="*/ 169350 h 1454340"/>
                <a:gd name="connsiteX40" fmla="*/ 21347 w 3066657"/>
                <a:gd name="connsiteY40" fmla="*/ 0 h 1454340"/>
                <a:gd name="connsiteX0" fmla="*/ 2965842 w 3066657"/>
                <a:gd name="connsiteY0" fmla="*/ 475904 h 1454340"/>
                <a:gd name="connsiteX1" fmla="*/ 2952468 w 3066657"/>
                <a:gd name="connsiteY1" fmla="*/ 500713 h 1454340"/>
                <a:gd name="connsiteX2" fmla="*/ 2940080 w 3066657"/>
                <a:gd name="connsiteY2" fmla="*/ 525627 h 1454340"/>
                <a:gd name="connsiteX3" fmla="*/ 2929662 w 3066657"/>
                <a:gd name="connsiteY3" fmla="*/ 550749 h 1454340"/>
                <a:gd name="connsiteX4" fmla="*/ 2922199 w 3066657"/>
                <a:gd name="connsiteY4" fmla="*/ 576184 h 1454340"/>
                <a:gd name="connsiteX5" fmla="*/ 2918632 w 3066657"/>
                <a:gd name="connsiteY5" fmla="*/ 635277 h 1454340"/>
                <a:gd name="connsiteX6" fmla="*/ 2930090 w 3066657"/>
                <a:gd name="connsiteY6" fmla="*/ 695790 h 1454340"/>
                <a:gd name="connsiteX7" fmla="*/ 2951317 w 3066657"/>
                <a:gd name="connsiteY7" fmla="*/ 756995 h 1454340"/>
                <a:gd name="connsiteX8" fmla="*/ 2977056 w 3066657"/>
                <a:gd name="connsiteY8" fmla="*/ 818161 h 1454340"/>
                <a:gd name="connsiteX9" fmla="*/ 3018716 w 3066657"/>
                <a:gd name="connsiteY9" fmla="*/ 919285 h 1454340"/>
                <a:gd name="connsiteX10" fmla="*/ 3050967 w 3066657"/>
                <a:gd name="connsiteY10" fmla="*/ 1019832 h 1454340"/>
                <a:gd name="connsiteX11" fmla="*/ 3066486 w 3066657"/>
                <a:gd name="connsiteY11" fmla="*/ 1121376 h 1454340"/>
                <a:gd name="connsiteX12" fmla="*/ 3057949 w 3066657"/>
                <a:gd name="connsiteY12" fmla="*/ 1225489 h 1454340"/>
                <a:gd name="connsiteX13" fmla="*/ 3038020 w 3066657"/>
                <a:gd name="connsiteY13" fmla="*/ 1290381 h 1454340"/>
                <a:gd name="connsiteX14" fmla="*/ 3007000 w 3066657"/>
                <a:gd name="connsiteY14" fmla="*/ 1351053 h 1454340"/>
                <a:gd name="connsiteX15" fmla="*/ 2965642 w 3066657"/>
                <a:gd name="connsiteY15" fmla="*/ 1401722 h 1454340"/>
                <a:gd name="connsiteX16" fmla="*/ 2914698 w 3066657"/>
                <a:gd name="connsiteY16" fmla="*/ 1436605 h 1454340"/>
                <a:gd name="connsiteX17" fmla="*/ 2870948 w 3066657"/>
                <a:gd name="connsiteY17" fmla="*/ 1449850 h 1454340"/>
                <a:gd name="connsiteX18" fmla="*/ 2823672 w 3066657"/>
                <a:gd name="connsiteY18" fmla="*/ 1454205 h 1454340"/>
                <a:gd name="connsiteX19" fmla="*/ 2774289 w 3066657"/>
                <a:gd name="connsiteY19" fmla="*/ 1452853 h 1454340"/>
                <a:gd name="connsiteX20" fmla="*/ 2724217 w 3066657"/>
                <a:gd name="connsiteY20" fmla="*/ 1448980 h 1454340"/>
                <a:gd name="connsiteX21" fmla="*/ 2607924 w 3066657"/>
                <a:gd name="connsiteY21" fmla="*/ 1440763 h 1454340"/>
                <a:gd name="connsiteX22" fmla="*/ 2494764 w 3066657"/>
                <a:gd name="connsiteY22" fmla="*/ 1433660 h 1454340"/>
                <a:gd name="connsiteX23" fmla="*/ 2383781 w 3066657"/>
                <a:gd name="connsiteY23" fmla="*/ 1425081 h 1454340"/>
                <a:gd name="connsiteX24" fmla="*/ 2274018 w 3066657"/>
                <a:gd name="connsiteY24" fmla="*/ 1412434 h 1454340"/>
                <a:gd name="connsiteX25" fmla="*/ 1979606 w 3066657"/>
                <a:gd name="connsiteY25" fmla="*/ 1350087 h 1454340"/>
                <a:gd name="connsiteX26" fmla="*/ 1686025 w 3066657"/>
                <a:gd name="connsiteY26" fmla="*/ 1261996 h 1454340"/>
                <a:gd name="connsiteX27" fmla="*/ 1392187 w 3066657"/>
                <a:gd name="connsiteY27" fmla="*/ 1170829 h 1454340"/>
                <a:gd name="connsiteX28" fmla="*/ 1097003 w 3066657"/>
                <a:gd name="connsiteY28" fmla="*/ 1099258 h 1454340"/>
                <a:gd name="connsiteX29" fmla="*/ 981171 w 3066657"/>
                <a:gd name="connsiteY29" fmla="*/ 1080530 h 1454340"/>
                <a:gd name="connsiteX30" fmla="*/ 864730 w 3066657"/>
                <a:gd name="connsiteY30" fmla="*/ 1063519 h 1454340"/>
                <a:gd name="connsiteX31" fmla="*/ 747438 w 3066657"/>
                <a:gd name="connsiteY31" fmla="*/ 1043504 h 1454340"/>
                <a:gd name="connsiteX32" fmla="*/ 629058 w 3066657"/>
                <a:gd name="connsiteY32" fmla="*/ 1015762 h 1454340"/>
                <a:gd name="connsiteX33" fmla="*/ 459226 w 3066657"/>
                <a:gd name="connsiteY33" fmla="*/ 955520 h 1454340"/>
                <a:gd name="connsiteX34" fmla="*/ 300008 w 3066657"/>
                <a:gd name="connsiteY34" fmla="*/ 870572 h 1454340"/>
                <a:gd name="connsiteX35" fmla="*/ 164750 w 3066657"/>
                <a:gd name="connsiteY35" fmla="*/ 761817 h 1454340"/>
                <a:gd name="connsiteX36" fmla="*/ 66800 w 3066657"/>
                <a:gd name="connsiteY36" fmla="*/ 630155 h 1454340"/>
                <a:gd name="connsiteX37" fmla="*/ 17376 w 3066657"/>
                <a:gd name="connsiteY37" fmla="*/ 489152 h 1454340"/>
                <a:gd name="connsiteX38" fmla="*/ 576 w 3066657"/>
                <a:gd name="connsiteY38" fmla="*/ 333975 h 1454340"/>
                <a:gd name="connsiteX39" fmla="*/ 5524 w 3066657"/>
                <a:gd name="connsiteY39" fmla="*/ 169350 h 1454340"/>
                <a:gd name="connsiteX40" fmla="*/ 21347 w 3066657"/>
                <a:gd name="connsiteY40" fmla="*/ 0 h 145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66657" h="1454340">
                  <a:moveTo>
                    <a:pt x="2965842" y="475904"/>
                  </a:moveTo>
                  <a:lnTo>
                    <a:pt x="2952468" y="500713"/>
                  </a:lnTo>
                  <a:cubicBezTo>
                    <a:pt x="2948174" y="509000"/>
                    <a:pt x="2943881" y="517288"/>
                    <a:pt x="2940080" y="525627"/>
                  </a:cubicBezTo>
                  <a:cubicBezTo>
                    <a:pt x="2936279" y="533966"/>
                    <a:pt x="2932642" y="542323"/>
                    <a:pt x="2929662" y="550749"/>
                  </a:cubicBezTo>
                  <a:cubicBezTo>
                    <a:pt x="2926682" y="559175"/>
                    <a:pt x="2924037" y="562096"/>
                    <a:pt x="2922199" y="576184"/>
                  </a:cubicBezTo>
                  <a:cubicBezTo>
                    <a:pt x="2920361" y="590272"/>
                    <a:pt x="2917317" y="615343"/>
                    <a:pt x="2918632" y="635277"/>
                  </a:cubicBezTo>
                  <a:cubicBezTo>
                    <a:pt x="2919947" y="655211"/>
                    <a:pt x="2924642" y="675504"/>
                    <a:pt x="2930090" y="695790"/>
                  </a:cubicBezTo>
                  <a:cubicBezTo>
                    <a:pt x="2935538" y="716076"/>
                    <a:pt x="2943489" y="736600"/>
                    <a:pt x="2951317" y="756995"/>
                  </a:cubicBezTo>
                  <a:cubicBezTo>
                    <a:pt x="2959145" y="777390"/>
                    <a:pt x="2965823" y="791113"/>
                    <a:pt x="2977056" y="818161"/>
                  </a:cubicBezTo>
                  <a:cubicBezTo>
                    <a:pt x="2988289" y="845209"/>
                    <a:pt x="3006398" y="885673"/>
                    <a:pt x="3018716" y="919285"/>
                  </a:cubicBezTo>
                  <a:cubicBezTo>
                    <a:pt x="3031034" y="952897"/>
                    <a:pt x="3043005" y="986150"/>
                    <a:pt x="3050967" y="1019832"/>
                  </a:cubicBezTo>
                  <a:cubicBezTo>
                    <a:pt x="3058929" y="1053514"/>
                    <a:pt x="3065322" y="1087100"/>
                    <a:pt x="3066486" y="1121376"/>
                  </a:cubicBezTo>
                  <a:cubicBezTo>
                    <a:pt x="3067650" y="1155652"/>
                    <a:pt x="3062693" y="1197322"/>
                    <a:pt x="3057949" y="1225489"/>
                  </a:cubicBezTo>
                  <a:cubicBezTo>
                    <a:pt x="3053205" y="1253657"/>
                    <a:pt x="3046512" y="1269454"/>
                    <a:pt x="3038020" y="1290381"/>
                  </a:cubicBezTo>
                  <a:cubicBezTo>
                    <a:pt x="3029528" y="1311308"/>
                    <a:pt x="3019063" y="1332496"/>
                    <a:pt x="3007000" y="1351053"/>
                  </a:cubicBezTo>
                  <a:cubicBezTo>
                    <a:pt x="2994937" y="1369610"/>
                    <a:pt x="2981026" y="1387463"/>
                    <a:pt x="2965642" y="1401722"/>
                  </a:cubicBezTo>
                  <a:cubicBezTo>
                    <a:pt x="2950258" y="1415981"/>
                    <a:pt x="2930480" y="1428584"/>
                    <a:pt x="2914698" y="1436605"/>
                  </a:cubicBezTo>
                  <a:cubicBezTo>
                    <a:pt x="2898916" y="1444626"/>
                    <a:pt x="2886119" y="1446917"/>
                    <a:pt x="2870948" y="1449850"/>
                  </a:cubicBezTo>
                  <a:cubicBezTo>
                    <a:pt x="2855777" y="1452783"/>
                    <a:pt x="2839782" y="1453705"/>
                    <a:pt x="2823672" y="1454205"/>
                  </a:cubicBezTo>
                  <a:cubicBezTo>
                    <a:pt x="2807562" y="1454705"/>
                    <a:pt x="2790865" y="1453724"/>
                    <a:pt x="2774289" y="1452853"/>
                  </a:cubicBezTo>
                  <a:cubicBezTo>
                    <a:pt x="2757713" y="1451982"/>
                    <a:pt x="2751944" y="1450995"/>
                    <a:pt x="2724217" y="1448980"/>
                  </a:cubicBezTo>
                  <a:lnTo>
                    <a:pt x="2607924" y="1440763"/>
                  </a:lnTo>
                  <a:lnTo>
                    <a:pt x="2494764" y="1433660"/>
                  </a:lnTo>
                  <a:lnTo>
                    <a:pt x="2383781" y="1425081"/>
                  </a:lnTo>
                  <a:cubicBezTo>
                    <a:pt x="2346990" y="1421543"/>
                    <a:pt x="2341381" y="1424933"/>
                    <a:pt x="2274018" y="1412434"/>
                  </a:cubicBezTo>
                  <a:cubicBezTo>
                    <a:pt x="2206656" y="1399935"/>
                    <a:pt x="2077605" y="1375160"/>
                    <a:pt x="1979606" y="1350087"/>
                  </a:cubicBezTo>
                  <a:cubicBezTo>
                    <a:pt x="1881607" y="1325014"/>
                    <a:pt x="1783928" y="1291872"/>
                    <a:pt x="1686025" y="1261996"/>
                  </a:cubicBezTo>
                  <a:cubicBezTo>
                    <a:pt x="1588122" y="1232120"/>
                    <a:pt x="1490357" y="1197952"/>
                    <a:pt x="1392187" y="1170829"/>
                  </a:cubicBezTo>
                  <a:cubicBezTo>
                    <a:pt x="1294017" y="1143706"/>
                    <a:pt x="1165506" y="1114308"/>
                    <a:pt x="1097003" y="1099258"/>
                  </a:cubicBezTo>
                  <a:cubicBezTo>
                    <a:pt x="1028500" y="1084208"/>
                    <a:pt x="1019883" y="1086486"/>
                    <a:pt x="981171" y="1080530"/>
                  </a:cubicBezTo>
                  <a:lnTo>
                    <a:pt x="864730" y="1063519"/>
                  </a:lnTo>
                  <a:cubicBezTo>
                    <a:pt x="825775" y="1057348"/>
                    <a:pt x="786717" y="1051463"/>
                    <a:pt x="747438" y="1043504"/>
                  </a:cubicBezTo>
                  <a:cubicBezTo>
                    <a:pt x="708159" y="1035545"/>
                    <a:pt x="677093" y="1030426"/>
                    <a:pt x="629058" y="1015762"/>
                  </a:cubicBezTo>
                  <a:cubicBezTo>
                    <a:pt x="581023" y="1001098"/>
                    <a:pt x="514068" y="979718"/>
                    <a:pt x="459226" y="955520"/>
                  </a:cubicBezTo>
                  <a:cubicBezTo>
                    <a:pt x="404384" y="931322"/>
                    <a:pt x="349087" y="902856"/>
                    <a:pt x="300008" y="870572"/>
                  </a:cubicBezTo>
                  <a:cubicBezTo>
                    <a:pt x="250929" y="838288"/>
                    <a:pt x="203618" y="801887"/>
                    <a:pt x="164750" y="761817"/>
                  </a:cubicBezTo>
                  <a:cubicBezTo>
                    <a:pt x="125882" y="721748"/>
                    <a:pt x="91362" y="675599"/>
                    <a:pt x="66800" y="630155"/>
                  </a:cubicBezTo>
                  <a:cubicBezTo>
                    <a:pt x="42238" y="584711"/>
                    <a:pt x="28413" y="538515"/>
                    <a:pt x="17376" y="489152"/>
                  </a:cubicBezTo>
                  <a:cubicBezTo>
                    <a:pt x="6339" y="439789"/>
                    <a:pt x="2551" y="387275"/>
                    <a:pt x="576" y="333975"/>
                  </a:cubicBezTo>
                  <a:cubicBezTo>
                    <a:pt x="-1399" y="280675"/>
                    <a:pt x="2062" y="225012"/>
                    <a:pt x="5524" y="169350"/>
                  </a:cubicBezTo>
                  <a:cubicBezTo>
                    <a:pt x="8986" y="113688"/>
                    <a:pt x="18051" y="35281"/>
                    <a:pt x="21347" y="0"/>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cxnSp>
          <p:nvCxnSpPr>
            <p:cNvPr id="17" name="Ευθεία γραμμή σύνδεσης 16">
              <a:extLst>
                <a:ext uri="{FF2B5EF4-FFF2-40B4-BE49-F238E27FC236}">
                  <a16:creationId xmlns:a16="http://schemas.microsoft.com/office/drawing/2014/main" xmlns="" id="{2148F86C-7CAC-47DC-A43E-0C53E250BBB8}"/>
                </a:ext>
              </a:extLst>
            </p:cNvPr>
            <p:cNvCxnSpPr/>
            <p:nvPr/>
          </p:nvCxnSpPr>
          <p:spPr>
            <a:xfrm>
              <a:off x="5311787" y="4242245"/>
              <a:ext cx="72000" cy="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xmlns="" id="{83AF164C-4518-4C30-9FB8-55C61F9A8B22}"/>
                </a:ext>
              </a:extLst>
            </p:cNvPr>
            <p:cNvCxnSpPr/>
            <p:nvPr/>
          </p:nvCxnSpPr>
          <p:spPr>
            <a:xfrm>
              <a:off x="5347787" y="4206245"/>
              <a:ext cx="0" cy="7200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a:extLst>
                <a:ext uri="{FF2B5EF4-FFF2-40B4-BE49-F238E27FC236}">
                  <a16:creationId xmlns:a16="http://schemas.microsoft.com/office/drawing/2014/main" xmlns="" id="{8DE49F44-8228-479E-93D6-2EA4A05FA994}"/>
                </a:ext>
              </a:extLst>
            </p:cNvPr>
            <p:cNvCxnSpPr/>
            <p:nvPr/>
          </p:nvCxnSpPr>
          <p:spPr>
            <a:xfrm>
              <a:off x="5764403" y="3280565"/>
              <a:ext cx="72000" cy="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a:extLst>
                <a:ext uri="{FF2B5EF4-FFF2-40B4-BE49-F238E27FC236}">
                  <a16:creationId xmlns:a16="http://schemas.microsoft.com/office/drawing/2014/main" xmlns="" id="{16C4A883-96B2-41D5-9596-05214971427E}"/>
                </a:ext>
              </a:extLst>
            </p:cNvPr>
            <p:cNvCxnSpPr/>
            <p:nvPr/>
          </p:nvCxnSpPr>
          <p:spPr>
            <a:xfrm>
              <a:off x="5800403" y="3244565"/>
              <a:ext cx="0" cy="7200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a:extLst>
                <a:ext uri="{FF2B5EF4-FFF2-40B4-BE49-F238E27FC236}">
                  <a16:creationId xmlns:a16="http://schemas.microsoft.com/office/drawing/2014/main" xmlns="" id="{2D231368-2473-4965-AA0D-3A5914C5F272}"/>
                </a:ext>
              </a:extLst>
            </p:cNvPr>
            <p:cNvCxnSpPr/>
            <p:nvPr/>
          </p:nvCxnSpPr>
          <p:spPr>
            <a:xfrm>
              <a:off x="4255092" y="3318889"/>
              <a:ext cx="72000" cy="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a:extLst>
                <a:ext uri="{FF2B5EF4-FFF2-40B4-BE49-F238E27FC236}">
                  <a16:creationId xmlns:a16="http://schemas.microsoft.com/office/drawing/2014/main" xmlns="" id="{821C2B47-C1E5-4B55-89DF-A8C5BD59DBC1}"/>
                </a:ext>
              </a:extLst>
            </p:cNvPr>
            <p:cNvCxnSpPr/>
            <p:nvPr/>
          </p:nvCxnSpPr>
          <p:spPr>
            <a:xfrm>
              <a:off x="4291092" y="3282889"/>
              <a:ext cx="0" cy="7200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3" name="Ορθογώνιο 22">
              <a:extLst>
                <a:ext uri="{FF2B5EF4-FFF2-40B4-BE49-F238E27FC236}">
                  <a16:creationId xmlns:a16="http://schemas.microsoft.com/office/drawing/2014/main" xmlns="" id="{813A6ED9-4DD2-4E80-8011-9E2B92785DED}"/>
                </a:ext>
              </a:extLst>
            </p:cNvPr>
            <p:cNvSpPr/>
            <p:nvPr/>
          </p:nvSpPr>
          <p:spPr>
            <a:xfrm>
              <a:off x="3027649" y="3029834"/>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Ορθογώνιο 23">
              <a:extLst>
                <a:ext uri="{FF2B5EF4-FFF2-40B4-BE49-F238E27FC236}">
                  <a16:creationId xmlns:a16="http://schemas.microsoft.com/office/drawing/2014/main" xmlns="" id="{B96FF2DA-B680-456F-8BF1-39E019176B7F}"/>
                </a:ext>
              </a:extLst>
            </p:cNvPr>
            <p:cNvSpPr/>
            <p:nvPr/>
          </p:nvSpPr>
          <p:spPr>
            <a:xfrm>
              <a:off x="5607371" y="2857589"/>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Ορθογώνιο 24">
              <a:extLst>
                <a:ext uri="{FF2B5EF4-FFF2-40B4-BE49-F238E27FC236}">
                  <a16:creationId xmlns:a16="http://schemas.microsoft.com/office/drawing/2014/main" xmlns="" id="{330B58F7-A42F-4659-A3CE-1145EE5EEB90}"/>
                </a:ext>
              </a:extLst>
            </p:cNvPr>
            <p:cNvSpPr/>
            <p:nvPr/>
          </p:nvSpPr>
          <p:spPr>
            <a:xfrm>
              <a:off x="3029362" y="1015861"/>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Ορθογώνιο 25">
              <a:extLst>
                <a:ext uri="{FF2B5EF4-FFF2-40B4-BE49-F238E27FC236}">
                  <a16:creationId xmlns:a16="http://schemas.microsoft.com/office/drawing/2014/main" xmlns="" id="{A0988009-EA1A-4D30-8E6B-3DB9FDD31C72}"/>
                </a:ext>
              </a:extLst>
            </p:cNvPr>
            <p:cNvSpPr/>
            <p:nvPr/>
          </p:nvSpPr>
          <p:spPr>
            <a:xfrm>
              <a:off x="3760435" y="2336627"/>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Ορθογώνιο 26">
              <a:extLst>
                <a:ext uri="{FF2B5EF4-FFF2-40B4-BE49-F238E27FC236}">
                  <a16:creationId xmlns:a16="http://schemas.microsoft.com/office/drawing/2014/main" xmlns="" id="{CEDED82D-1F18-4E43-B921-8764184C0E16}"/>
                </a:ext>
              </a:extLst>
            </p:cNvPr>
            <p:cNvSpPr/>
            <p:nvPr/>
          </p:nvSpPr>
          <p:spPr>
            <a:xfrm>
              <a:off x="3816181" y="2529576"/>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Ορθογώνιο 27">
              <a:extLst>
                <a:ext uri="{FF2B5EF4-FFF2-40B4-BE49-F238E27FC236}">
                  <a16:creationId xmlns:a16="http://schemas.microsoft.com/office/drawing/2014/main" xmlns="" id="{7E51582F-D8D2-4FBC-8009-435ADD9E51D6}"/>
                </a:ext>
              </a:extLst>
            </p:cNvPr>
            <p:cNvSpPr/>
            <p:nvPr/>
          </p:nvSpPr>
          <p:spPr>
            <a:xfrm>
              <a:off x="4752301" y="1620000"/>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Ορθογώνιο 28">
              <a:extLst>
                <a:ext uri="{FF2B5EF4-FFF2-40B4-BE49-F238E27FC236}">
                  <a16:creationId xmlns:a16="http://schemas.microsoft.com/office/drawing/2014/main" xmlns="" id="{CA90629F-281E-421F-82E0-7FCE45B95949}"/>
                </a:ext>
              </a:extLst>
            </p:cNvPr>
            <p:cNvSpPr/>
            <p:nvPr/>
          </p:nvSpPr>
          <p:spPr>
            <a:xfrm>
              <a:off x="5413618" y="669647"/>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Ορθογώνιο 29">
              <a:extLst>
                <a:ext uri="{FF2B5EF4-FFF2-40B4-BE49-F238E27FC236}">
                  <a16:creationId xmlns:a16="http://schemas.microsoft.com/office/drawing/2014/main" xmlns="" id="{4280960D-AF7F-4266-B898-90CB3508A615}"/>
                </a:ext>
              </a:extLst>
            </p:cNvPr>
            <p:cNvSpPr/>
            <p:nvPr/>
          </p:nvSpPr>
          <p:spPr>
            <a:xfrm>
              <a:off x="5476113" y="3546779"/>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Ορθογώνιο 30">
              <a:extLst>
                <a:ext uri="{FF2B5EF4-FFF2-40B4-BE49-F238E27FC236}">
                  <a16:creationId xmlns:a16="http://schemas.microsoft.com/office/drawing/2014/main" xmlns="" id="{A0442FAD-DFE8-42CE-A7E0-91FD185A1228}"/>
                </a:ext>
              </a:extLst>
            </p:cNvPr>
            <p:cNvSpPr/>
            <p:nvPr/>
          </p:nvSpPr>
          <p:spPr>
            <a:xfrm>
              <a:off x="2157155" y="2449920"/>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Ορθογώνιο 31">
              <a:extLst>
                <a:ext uri="{FF2B5EF4-FFF2-40B4-BE49-F238E27FC236}">
                  <a16:creationId xmlns:a16="http://schemas.microsoft.com/office/drawing/2014/main" xmlns="" id="{9156C847-6E86-46BE-B51F-5E755543DB07}"/>
                </a:ext>
              </a:extLst>
            </p:cNvPr>
            <p:cNvSpPr/>
            <p:nvPr/>
          </p:nvSpPr>
          <p:spPr>
            <a:xfrm>
              <a:off x="2486112" y="1944494"/>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Ορθογώνιο 32">
              <a:extLst>
                <a:ext uri="{FF2B5EF4-FFF2-40B4-BE49-F238E27FC236}">
                  <a16:creationId xmlns:a16="http://schemas.microsoft.com/office/drawing/2014/main" xmlns="" id="{EE9DB391-0EC5-456D-91DD-8DEF731205B8}"/>
                </a:ext>
              </a:extLst>
            </p:cNvPr>
            <p:cNvSpPr/>
            <p:nvPr/>
          </p:nvSpPr>
          <p:spPr>
            <a:xfrm>
              <a:off x="2124000" y="1620000"/>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Ελεύθερη σχεδίαση: Σχήμα 33">
              <a:extLst>
                <a:ext uri="{FF2B5EF4-FFF2-40B4-BE49-F238E27FC236}">
                  <a16:creationId xmlns:a16="http://schemas.microsoft.com/office/drawing/2014/main" xmlns="" id="{BFA2A1B5-F47E-472B-8F19-B3F037D0DE46}"/>
                </a:ext>
              </a:extLst>
            </p:cNvPr>
            <p:cNvSpPr/>
            <p:nvPr/>
          </p:nvSpPr>
          <p:spPr>
            <a:xfrm>
              <a:off x="4545061" y="802710"/>
              <a:ext cx="243239" cy="853290"/>
            </a:xfrm>
            <a:custGeom>
              <a:avLst/>
              <a:gdLst>
                <a:gd name="connsiteX0" fmla="*/ 188809 w 243223"/>
                <a:gd name="connsiteY0" fmla="*/ 0 h 853290"/>
                <a:gd name="connsiteX1" fmla="*/ 121643 w 243223"/>
                <a:gd name="connsiteY1" fmla="*/ 95350 h 853290"/>
                <a:gd name="connsiteX2" fmla="*/ 62463 w 243223"/>
                <a:gd name="connsiteY2" fmla="*/ 190640 h 853290"/>
                <a:gd name="connsiteX3" fmla="*/ 19253 w 243223"/>
                <a:gd name="connsiteY3" fmla="*/ 285810 h 853290"/>
                <a:gd name="connsiteX4" fmla="*/ 0 w 243223"/>
                <a:gd name="connsiteY4" fmla="*/ 380799 h 853290"/>
                <a:gd name="connsiteX5" fmla="*/ 17116 w 243223"/>
                <a:gd name="connsiteY5" fmla="*/ 499251 h 853290"/>
                <a:gd name="connsiteX6" fmla="*/ 71680 w 243223"/>
                <a:gd name="connsiteY6" fmla="*/ 617421 h 853290"/>
                <a:gd name="connsiteX7" fmla="*/ 151210 w 243223"/>
                <a:gd name="connsiteY7" fmla="*/ 735403 h 853290"/>
                <a:gd name="connsiteX8" fmla="*/ 243223 w 243223"/>
                <a:gd name="connsiteY8" fmla="*/ 853290 h 853290"/>
                <a:gd name="connsiteX0" fmla="*/ 188809 w 243223"/>
                <a:gd name="connsiteY0" fmla="*/ 0 h 853290"/>
                <a:gd name="connsiteX1" fmla="*/ 121643 w 243223"/>
                <a:gd name="connsiteY1" fmla="*/ 95350 h 853290"/>
                <a:gd name="connsiteX2" fmla="*/ 62463 w 243223"/>
                <a:gd name="connsiteY2" fmla="*/ 190640 h 853290"/>
                <a:gd name="connsiteX3" fmla="*/ 19253 w 243223"/>
                <a:gd name="connsiteY3" fmla="*/ 285810 h 853290"/>
                <a:gd name="connsiteX4" fmla="*/ 0 w 243223"/>
                <a:gd name="connsiteY4" fmla="*/ 380799 h 853290"/>
                <a:gd name="connsiteX5" fmla="*/ 17116 w 243223"/>
                <a:gd name="connsiteY5" fmla="*/ 499251 h 853290"/>
                <a:gd name="connsiteX6" fmla="*/ 71680 w 243223"/>
                <a:gd name="connsiteY6" fmla="*/ 617421 h 853290"/>
                <a:gd name="connsiteX7" fmla="*/ 151210 w 243223"/>
                <a:gd name="connsiteY7" fmla="*/ 735403 h 853290"/>
                <a:gd name="connsiteX8" fmla="*/ 243223 w 243223"/>
                <a:gd name="connsiteY8" fmla="*/ 853290 h 853290"/>
                <a:gd name="connsiteX0" fmla="*/ 188825 w 243239"/>
                <a:gd name="connsiteY0" fmla="*/ 0 h 853290"/>
                <a:gd name="connsiteX1" fmla="*/ 121659 w 243239"/>
                <a:gd name="connsiteY1" fmla="*/ 95350 h 853290"/>
                <a:gd name="connsiteX2" fmla="*/ 62479 w 243239"/>
                <a:gd name="connsiteY2" fmla="*/ 190640 h 853290"/>
                <a:gd name="connsiteX3" fmla="*/ 19269 w 243239"/>
                <a:gd name="connsiteY3" fmla="*/ 285810 h 853290"/>
                <a:gd name="connsiteX4" fmla="*/ 16 w 243239"/>
                <a:gd name="connsiteY4" fmla="*/ 380799 h 853290"/>
                <a:gd name="connsiteX5" fmla="*/ 17132 w 243239"/>
                <a:gd name="connsiteY5" fmla="*/ 499251 h 853290"/>
                <a:gd name="connsiteX6" fmla="*/ 71696 w 243239"/>
                <a:gd name="connsiteY6" fmla="*/ 617421 h 853290"/>
                <a:gd name="connsiteX7" fmla="*/ 151226 w 243239"/>
                <a:gd name="connsiteY7" fmla="*/ 735403 h 853290"/>
                <a:gd name="connsiteX8" fmla="*/ 243239 w 243239"/>
                <a:gd name="connsiteY8" fmla="*/ 853290 h 853290"/>
                <a:gd name="connsiteX0" fmla="*/ 188825 w 243239"/>
                <a:gd name="connsiteY0" fmla="*/ 0 h 853290"/>
                <a:gd name="connsiteX1" fmla="*/ 121659 w 243239"/>
                <a:gd name="connsiteY1" fmla="*/ 95350 h 853290"/>
                <a:gd name="connsiteX2" fmla="*/ 62479 w 243239"/>
                <a:gd name="connsiteY2" fmla="*/ 190640 h 853290"/>
                <a:gd name="connsiteX3" fmla="*/ 19269 w 243239"/>
                <a:gd name="connsiteY3" fmla="*/ 285810 h 853290"/>
                <a:gd name="connsiteX4" fmla="*/ 16 w 243239"/>
                <a:gd name="connsiteY4" fmla="*/ 380799 h 853290"/>
                <a:gd name="connsiteX5" fmla="*/ 17132 w 243239"/>
                <a:gd name="connsiteY5" fmla="*/ 499251 h 853290"/>
                <a:gd name="connsiteX6" fmla="*/ 71696 w 243239"/>
                <a:gd name="connsiteY6" fmla="*/ 617421 h 853290"/>
                <a:gd name="connsiteX7" fmla="*/ 151226 w 243239"/>
                <a:gd name="connsiteY7" fmla="*/ 735403 h 853290"/>
                <a:gd name="connsiteX8" fmla="*/ 243239 w 243239"/>
                <a:gd name="connsiteY8" fmla="*/ 853290 h 853290"/>
                <a:gd name="connsiteX0" fmla="*/ 188825 w 243239"/>
                <a:gd name="connsiteY0" fmla="*/ 0 h 853290"/>
                <a:gd name="connsiteX1" fmla="*/ 121659 w 243239"/>
                <a:gd name="connsiteY1" fmla="*/ 95350 h 853290"/>
                <a:gd name="connsiteX2" fmla="*/ 62479 w 243239"/>
                <a:gd name="connsiteY2" fmla="*/ 190640 h 853290"/>
                <a:gd name="connsiteX3" fmla="*/ 19269 w 243239"/>
                <a:gd name="connsiteY3" fmla="*/ 285810 h 853290"/>
                <a:gd name="connsiteX4" fmla="*/ 16 w 243239"/>
                <a:gd name="connsiteY4" fmla="*/ 380799 h 853290"/>
                <a:gd name="connsiteX5" fmla="*/ 17132 w 243239"/>
                <a:gd name="connsiteY5" fmla="*/ 499251 h 853290"/>
                <a:gd name="connsiteX6" fmla="*/ 71696 w 243239"/>
                <a:gd name="connsiteY6" fmla="*/ 617421 h 853290"/>
                <a:gd name="connsiteX7" fmla="*/ 151226 w 243239"/>
                <a:gd name="connsiteY7" fmla="*/ 735403 h 853290"/>
                <a:gd name="connsiteX8" fmla="*/ 243239 w 243239"/>
                <a:gd name="connsiteY8" fmla="*/ 853290 h 853290"/>
                <a:gd name="connsiteX0" fmla="*/ 188825 w 243239"/>
                <a:gd name="connsiteY0" fmla="*/ 0 h 853290"/>
                <a:gd name="connsiteX1" fmla="*/ 121659 w 243239"/>
                <a:gd name="connsiteY1" fmla="*/ 95350 h 853290"/>
                <a:gd name="connsiteX2" fmla="*/ 62479 w 243239"/>
                <a:gd name="connsiteY2" fmla="*/ 190640 h 853290"/>
                <a:gd name="connsiteX3" fmla="*/ 19269 w 243239"/>
                <a:gd name="connsiteY3" fmla="*/ 285810 h 853290"/>
                <a:gd name="connsiteX4" fmla="*/ 16 w 243239"/>
                <a:gd name="connsiteY4" fmla="*/ 380799 h 853290"/>
                <a:gd name="connsiteX5" fmla="*/ 17132 w 243239"/>
                <a:gd name="connsiteY5" fmla="*/ 499251 h 853290"/>
                <a:gd name="connsiteX6" fmla="*/ 71696 w 243239"/>
                <a:gd name="connsiteY6" fmla="*/ 617421 h 853290"/>
                <a:gd name="connsiteX7" fmla="*/ 151226 w 243239"/>
                <a:gd name="connsiteY7" fmla="*/ 735403 h 853290"/>
                <a:gd name="connsiteX8" fmla="*/ 243239 w 243239"/>
                <a:gd name="connsiteY8" fmla="*/ 853290 h 853290"/>
                <a:gd name="connsiteX0" fmla="*/ 188825 w 243239"/>
                <a:gd name="connsiteY0" fmla="*/ 0 h 853290"/>
                <a:gd name="connsiteX1" fmla="*/ 121659 w 243239"/>
                <a:gd name="connsiteY1" fmla="*/ 95350 h 853290"/>
                <a:gd name="connsiteX2" fmla="*/ 62479 w 243239"/>
                <a:gd name="connsiteY2" fmla="*/ 190640 h 853290"/>
                <a:gd name="connsiteX3" fmla="*/ 19269 w 243239"/>
                <a:gd name="connsiteY3" fmla="*/ 285810 h 853290"/>
                <a:gd name="connsiteX4" fmla="*/ 16 w 243239"/>
                <a:gd name="connsiteY4" fmla="*/ 380799 h 853290"/>
                <a:gd name="connsiteX5" fmla="*/ 17132 w 243239"/>
                <a:gd name="connsiteY5" fmla="*/ 499251 h 853290"/>
                <a:gd name="connsiteX6" fmla="*/ 71696 w 243239"/>
                <a:gd name="connsiteY6" fmla="*/ 617421 h 853290"/>
                <a:gd name="connsiteX7" fmla="*/ 151226 w 243239"/>
                <a:gd name="connsiteY7" fmla="*/ 735403 h 853290"/>
                <a:gd name="connsiteX8" fmla="*/ 243239 w 243239"/>
                <a:gd name="connsiteY8" fmla="*/ 853290 h 85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239" h="853290">
                  <a:moveTo>
                    <a:pt x="188825" y="0"/>
                  </a:moveTo>
                  <a:lnTo>
                    <a:pt x="121659" y="95350"/>
                  </a:lnTo>
                  <a:cubicBezTo>
                    <a:pt x="100601" y="127123"/>
                    <a:pt x="79544" y="158897"/>
                    <a:pt x="62479" y="190640"/>
                  </a:cubicBezTo>
                  <a:cubicBezTo>
                    <a:pt x="45414" y="222383"/>
                    <a:pt x="29680" y="254117"/>
                    <a:pt x="19269" y="285810"/>
                  </a:cubicBezTo>
                  <a:cubicBezTo>
                    <a:pt x="8858" y="317503"/>
                    <a:pt x="372" y="345226"/>
                    <a:pt x="16" y="380799"/>
                  </a:cubicBezTo>
                  <a:cubicBezTo>
                    <a:pt x="-340" y="416372"/>
                    <a:pt x="5185" y="459814"/>
                    <a:pt x="17132" y="499251"/>
                  </a:cubicBezTo>
                  <a:cubicBezTo>
                    <a:pt x="29079" y="538688"/>
                    <a:pt x="49347" y="578062"/>
                    <a:pt x="71696" y="617421"/>
                  </a:cubicBezTo>
                  <a:cubicBezTo>
                    <a:pt x="94045" y="656780"/>
                    <a:pt x="122636" y="696092"/>
                    <a:pt x="151226" y="735403"/>
                  </a:cubicBezTo>
                  <a:cubicBezTo>
                    <a:pt x="179816" y="774714"/>
                    <a:pt x="224070" y="828730"/>
                    <a:pt x="243239" y="853290"/>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5" name="Οβάλ 34">
              <a:extLst>
                <a:ext uri="{FF2B5EF4-FFF2-40B4-BE49-F238E27FC236}">
                  <a16:creationId xmlns:a16="http://schemas.microsoft.com/office/drawing/2014/main" xmlns="" id="{19CD5B7C-DD1B-443A-B0F5-A6CB80E4D06F}"/>
                </a:ext>
              </a:extLst>
            </p:cNvPr>
            <p:cNvSpPr/>
            <p:nvPr/>
          </p:nvSpPr>
          <p:spPr>
            <a:xfrm>
              <a:off x="2034000" y="1656000"/>
              <a:ext cx="252000" cy="252000"/>
            </a:xfrm>
            <a:prstGeom prst="ellipse">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Ελεύθερη σχεδίαση: Σχήμα 35">
              <a:extLst>
                <a:ext uri="{FF2B5EF4-FFF2-40B4-BE49-F238E27FC236}">
                  <a16:creationId xmlns:a16="http://schemas.microsoft.com/office/drawing/2014/main" xmlns="" id="{ABCF487F-1AA3-46D4-A269-E9D5AF325B01}"/>
                </a:ext>
              </a:extLst>
            </p:cNvPr>
            <p:cNvSpPr/>
            <p:nvPr/>
          </p:nvSpPr>
          <p:spPr>
            <a:xfrm>
              <a:off x="2362928" y="1937616"/>
              <a:ext cx="204691" cy="1169260"/>
            </a:xfrm>
            <a:custGeom>
              <a:avLst/>
              <a:gdLst/>
              <a:ahLst/>
              <a:cxnLst/>
              <a:rect l="0" t="0" r="0" b="0"/>
              <a:pathLst>
                <a:path w="204691" h="1169260">
                  <a:moveTo>
                    <a:pt x="204690" y="1169259"/>
                  </a:moveTo>
                  <a:lnTo>
                    <a:pt x="86567" y="416587"/>
                  </a:lnTo>
                  <a:lnTo>
                    <a:pt x="0" y="0"/>
                  </a:ln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7" name="Ελεύθερη σχεδίαση: Σχήμα 36">
              <a:extLst>
                <a:ext uri="{FF2B5EF4-FFF2-40B4-BE49-F238E27FC236}">
                  <a16:creationId xmlns:a16="http://schemas.microsoft.com/office/drawing/2014/main" xmlns="" id="{91128BF2-2E90-488C-BD29-B2E3A7916A8C}"/>
                </a:ext>
              </a:extLst>
            </p:cNvPr>
            <p:cNvSpPr/>
            <p:nvPr/>
          </p:nvSpPr>
          <p:spPr>
            <a:xfrm>
              <a:off x="5716942" y="218038"/>
              <a:ext cx="1060603" cy="2998132"/>
            </a:xfrm>
            <a:custGeom>
              <a:avLst/>
              <a:gdLst>
                <a:gd name="connsiteX0" fmla="*/ 42663 w 1060219"/>
                <a:gd name="connsiteY0" fmla="*/ 0 h 2998132"/>
                <a:gd name="connsiteX1" fmla="*/ 30935 w 1060219"/>
                <a:gd name="connsiteY1" fmla="*/ 62956 h 2998132"/>
                <a:gd name="connsiteX2" fmla="*/ 20002 w 1060219"/>
                <a:gd name="connsiteY2" fmla="*/ 126127 h 2998132"/>
                <a:gd name="connsiteX3" fmla="*/ 10658 w 1060219"/>
                <a:gd name="connsiteY3" fmla="*/ 189725 h 2998132"/>
                <a:gd name="connsiteX4" fmla="*/ 3698 w 1060219"/>
                <a:gd name="connsiteY4" fmla="*/ 253965 h 2998132"/>
                <a:gd name="connsiteX5" fmla="*/ 321 w 1060219"/>
                <a:gd name="connsiteY5" fmla="*/ 308662 h 2998132"/>
                <a:gd name="connsiteX6" fmla="*/ 0 w 1060219"/>
                <a:gd name="connsiteY6" fmla="*/ 363372 h 2998132"/>
                <a:gd name="connsiteX7" fmla="*/ 3533 w 1060219"/>
                <a:gd name="connsiteY7" fmla="*/ 417498 h 2998132"/>
                <a:gd name="connsiteX8" fmla="*/ 11718 w 1060219"/>
                <a:gd name="connsiteY8" fmla="*/ 470445 h 2998132"/>
                <a:gd name="connsiteX9" fmla="*/ 71765 w 1060219"/>
                <a:gd name="connsiteY9" fmla="*/ 629611 h 2998132"/>
                <a:gd name="connsiteX10" fmla="*/ 171460 w 1060219"/>
                <a:gd name="connsiteY10" fmla="*/ 774004 h 2998132"/>
                <a:gd name="connsiteX11" fmla="*/ 294099 w 1060219"/>
                <a:gd name="connsiteY11" fmla="*/ 907209 h 2998132"/>
                <a:gd name="connsiteX12" fmla="*/ 422976 w 1060219"/>
                <a:gd name="connsiteY12" fmla="*/ 1032811 h 2998132"/>
                <a:gd name="connsiteX13" fmla="*/ 520882 w 1060219"/>
                <a:gd name="connsiteY13" fmla="*/ 1129802 h 2998132"/>
                <a:gd name="connsiteX14" fmla="*/ 615814 w 1060219"/>
                <a:gd name="connsiteY14" fmla="*/ 1226545 h 2998132"/>
                <a:gd name="connsiteX15" fmla="*/ 711425 w 1060219"/>
                <a:gd name="connsiteY15" fmla="*/ 1325335 h 2998132"/>
                <a:gd name="connsiteX16" fmla="*/ 811370 w 1060219"/>
                <a:gd name="connsiteY16" fmla="*/ 1428468 h 2998132"/>
                <a:gd name="connsiteX17" fmla="*/ 900213 w 1060219"/>
                <a:gd name="connsiteY17" fmla="*/ 1521545 h 2998132"/>
                <a:gd name="connsiteX18" fmla="*/ 980735 w 1060219"/>
                <a:gd name="connsiteY18" fmla="*/ 1619637 h 2998132"/>
                <a:gd name="connsiteX19" fmla="*/ 1038787 w 1060219"/>
                <a:gd name="connsiteY19" fmla="*/ 1722915 h 2998132"/>
                <a:gd name="connsiteX20" fmla="*/ 1060219 w 1060219"/>
                <a:gd name="connsiteY20" fmla="*/ 1831547 h 2998132"/>
                <a:gd name="connsiteX21" fmla="*/ 1044646 w 1060219"/>
                <a:gd name="connsiteY21" fmla="*/ 1918917 h 2998132"/>
                <a:gd name="connsiteX22" fmla="*/ 1004431 w 1060219"/>
                <a:gd name="connsiteY22" fmla="*/ 2004450 h 2998132"/>
                <a:gd name="connsiteX23" fmla="*/ 945609 w 1060219"/>
                <a:gd name="connsiteY23" fmla="*/ 2082973 h 2998132"/>
                <a:gd name="connsiteX24" fmla="*/ 874212 w 1060219"/>
                <a:gd name="connsiteY24" fmla="*/ 2149312 h 2998132"/>
                <a:gd name="connsiteX25" fmla="*/ 788533 w 1060219"/>
                <a:gd name="connsiteY25" fmla="*/ 2204719 h 2998132"/>
                <a:gd name="connsiteX26" fmla="*/ 699796 w 1060219"/>
                <a:gd name="connsiteY26" fmla="*/ 2250759 h 2998132"/>
                <a:gd name="connsiteX27" fmla="*/ 612732 w 1060219"/>
                <a:gd name="connsiteY27" fmla="*/ 2298731 h 2998132"/>
                <a:gd name="connsiteX28" fmla="*/ 532072 w 1060219"/>
                <a:gd name="connsiteY28" fmla="*/ 2359934 h 2998132"/>
                <a:gd name="connsiteX29" fmla="*/ 491907 w 1060219"/>
                <a:gd name="connsiteY29" fmla="*/ 2403611 h 2998132"/>
                <a:gd name="connsiteX30" fmla="*/ 459085 w 1060219"/>
                <a:gd name="connsiteY30" fmla="*/ 2453033 h 2998132"/>
                <a:gd name="connsiteX31" fmla="*/ 437445 w 1060219"/>
                <a:gd name="connsiteY31" fmla="*/ 2506232 h 2998132"/>
                <a:gd name="connsiteX32" fmla="*/ 430830 w 1060219"/>
                <a:gd name="connsiteY32" fmla="*/ 2561236 h 2998132"/>
                <a:gd name="connsiteX33" fmla="*/ 436389 w 1060219"/>
                <a:gd name="connsiteY33" fmla="*/ 2598460 h 2998132"/>
                <a:gd name="connsiteX34" fmla="*/ 449175 w 1060219"/>
                <a:gd name="connsiteY34" fmla="*/ 2634789 h 2998132"/>
                <a:gd name="connsiteX35" fmla="*/ 467774 w 1060219"/>
                <a:gd name="connsiteY35" fmla="*/ 2669404 h 2998132"/>
                <a:gd name="connsiteX36" fmla="*/ 490770 w 1060219"/>
                <a:gd name="connsiteY36" fmla="*/ 2701485 h 2998132"/>
                <a:gd name="connsiteX37" fmla="*/ 501119 w 1060219"/>
                <a:gd name="connsiteY37" fmla="*/ 2713883 h 2998132"/>
                <a:gd name="connsiteX38" fmla="*/ 511300 w 1060219"/>
                <a:gd name="connsiteY38" fmla="*/ 2726140 h 2998132"/>
                <a:gd name="connsiteX39" fmla="*/ 520633 w 1060219"/>
                <a:gd name="connsiteY39" fmla="*/ 2738688 h 2998132"/>
                <a:gd name="connsiteX40" fmla="*/ 528441 w 1060219"/>
                <a:gd name="connsiteY40" fmla="*/ 2751958 h 2998132"/>
                <a:gd name="connsiteX41" fmla="*/ 535848 w 1060219"/>
                <a:gd name="connsiteY41" fmla="*/ 2772073 h 2998132"/>
                <a:gd name="connsiteX42" fmla="*/ 539408 w 1060219"/>
                <a:gd name="connsiteY42" fmla="*/ 2793734 h 2998132"/>
                <a:gd name="connsiteX43" fmla="*/ 539517 w 1060219"/>
                <a:gd name="connsiteY43" fmla="*/ 2816264 h 2998132"/>
                <a:gd name="connsiteX44" fmla="*/ 536570 w 1060219"/>
                <a:gd name="connsiteY44" fmla="*/ 2838988 h 2998132"/>
                <a:gd name="connsiteX45" fmla="*/ 525131 w 1060219"/>
                <a:gd name="connsiteY45" fmla="*/ 2877338 h 2998132"/>
                <a:gd name="connsiteX46" fmla="*/ 506617 w 1060219"/>
                <a:gd name="connsiteY46" fmla="*/ 2912456 h 2998132"/>
                <a:gd name="connsiteX47" fmla="*/ 482027 w 1060219"/>
                <a:gd name="connsiteY47" fmla="*/ 2942571 h 2998132"/>
                <a:gd name="connsiteX48" fmla="*/ 452362 w 1060219"/>
                <a:gd name="connsiteY48" fmla="*/ 2965916 h 2998132"/>
                <a:gd name="connsiteX49" fmla="*/ 419458 w 1060219"/>
                <a:gd name="connsiteY49" fmla="*/ 2981097 h 2998132"/>
                <a:gd name="connsiteX50" fmla="*/ 383638 w 1060219"/>
                <a:gd name="connsiteY50" fmla="*/ 2990169 h 2998132"/>
                <a:gd name="connsiteX51" fmla="*/ 345875 w 1060219"/>
                <a:gd name="connsiteY51" fmla="*/ 2995169 h 2998132"/>
                <a:gd name="connsiteX52" fmla="*/ 307140 w 1060219"/>
                <a:gd name="connsiteY52" fmla="*/ 2998132 h 2998132"/>
                <a:gd name="connsiteX0" fmla="*/ 42663 w 1060219"/>
                <a:gd name="connsiteY0" fmla="*/ 0 h 2998132"/>
                <a:gd name="connsiteX1" fmla="*/ 30935 w 1060219"/>
                <a:gd name="connsiteY1" fmla="*/ 62956 h 2998132"/>
                <a:gd name="connsiteX2" fmla="*/ 20002 w 1060219"/>
                <a:gd name="connsiteY2" fmla="*/ 126127 h 2998132"/>
                <a:gd name="connsiteX3" fmla="*/ 10658 w 1060219"/>
                <a:gd name="connsiteY3" fmla="*/ 189725 h 2998132"/>
                <a:gd name="connsiteX4" fmla="*/ 3698 w 1060219"/>
                <a:gd name="connsiteY4" fmla="*/ 253965 h 2998132"/>
                <a:gd name="connsiteX5" fmla="*/ 321 w 1060219"/>
                <a:gd name="connsiteY5" fmla="*/ 308662 h 2998132"/>
                <a:gd name="connsiteX6" fmla="*/ 0 w 1060219"/>
                <a:gd name="connsiteY6" fmla="*/ 363372 h 2998132"/>
                <a:gd name="connsiteX7" fmla="*/ 3533 w 1060219"/>
                <a:gd name="connsiteY7" fmla="*/ 417498 h 2998132"/>
                <a:gd name="connsiteX8" fmla="*/ 11718 w 1060219"/>
                <a:gd name="connsiteY8" fmla="*/ 470445 h 2998132"/>
                <a:gd name="connsiteX9" fmla="*/ 71765 w 1060219"/>
                <a:gd name="connsiteY9" fmla="*/ 629611 h 2998132"/>
                <a:gd name="connsiteX10" fmla="*/ 171460 w 1060219"/>
                <a:gd name="connsiteY10" fmla="*/ 774004 h 2998132"/>
                <a:gd name="connsiteX11" fmla="*/ 294099 w 1060219"/>
                <a:gd name="connsiteY11" fmla="*/ 907209 h 2998132"/>
                <a:gd name="connsiteX12" fmla="*/ 422976 w 1060219"/>
                <a:gd name="connsiteY12" fmla="*/ 1032811 h 2998132"/>
                <a:gd name="connsiteX13" fmla="*/ 520882 w 1060219"/>
                <a:gd name="connsiteY13" fmla="*/ 1129802 h 2998132"/>
                <a:gd name="connsiteX14" fmla="*/ 615814 w 1060219"/>
                <a:gd name="connsiteY14" fmla="*/ 1226545 h 2998132"/>
                <a:gd name="connsiteX15" fmla="*/ 711425 w 1060219"/>
                <a:gd name="connsiteY15" fmla="*/ 1325335 h 2998132"/>
                <a:gd name="connsiteX16" fmla="*/ 811370 w 1060219"/>
                <a:gd name="connsiteY16" fmla="*/ 1428468 h 2998132"/>
                <a:gd name="connsiteX17" fmla="*/ 900213 w 1060219"/>
                <a:gd name="connsiteY17" fmla="*/ 1521545 h 2998132"/>
                <a:gd name="connsiteX18" fmla="*/ 980735 w 1060219"/>
                <a:gd name="connsiteY18" fmla="*/ 1619637 h 2998132"/>
                <a:gd name="connsiteX19" fmla="*/ 1038787 w 1060219"/>
                <a:gd name="connsiteY19" fmla="*/ 1722915 h 2998132"/>
                <a:gd name="connsiteX20" fmla="*/ 1060219 w 1060219"/>
                <a:gd name="connsiteY20" fmla="*/ 1831547 h 2998132"/>
                <a:gd name="connsiteX21" fmla="*/ 1044646 w 1060219"/>
                <a:gd name="connsiteY21" fmla="*/ 1918917 h 2998132"/>
                <a:gd name="connsiteX22" fmla="*/ 1004431 w 1060219"/>
                <a:gd name="connsiteY22" fmla="*/ 2004450 h 2998132"/>
                <a:gd name="connsiteX23" fmla="*/ 945609 w 1060219"/>
                <a:gd name="connsiteY23" fmla="*/ 2082973 h 2998132"/>
                <a:gd name="connsiteX24" fmla="*/ 874212 w 1060219"/>
                <a:gd name="connsiteY24" fmla="*/ 2149312 h 2998132"/>
                <a:gd name="connsiteX25" fmla="*/ 788533 w 1060219"/>
                <a:gd name="connsiteY25" fmla="*/ 2204719 h 2998132"/>
                <a:gd name="connsiteX26" fmla="*/ 699796 w 1060219"/>
                <a:gd name="connsiteY26" fmla="*/ 2250759 h 2998132"/>
                <a:gd name="connsiteX27" fmla="*/ 612732 w 1060219"/>
                <a:gd name="connsiteY27" fmla="*/ 2298731 h 2998132"/>
                <a:gd name="connsiteX28" fmla="*/ 532072 w 1060219"/>
                <a:gd name="connsiteY28" fmla="*/ 2359934 h 2998132"/>
                <a:gd name="connsiteX29" fmla="*/ 491907 w 1060219"/>
                <a:gd name="connsiteY29" fmla="*/ 2403611 h 2998132"/>
                <a:gd name="connsiteX30" fmla="*/ 459085 w 1060219"/>
                <a:gd name="connsiteY30" fmla="*/ 2453033 h 2998132"/>
                <a:gd name="connsiteX31" fmla="*/ 437445 w 1060219"/>
                <a:gd name="connsiteY31" fmla="*/ 2506232 h 2998132"/>
                <a:gd name="connsiteX32" fmla="*/ 430830 w 1060219"/>
                <a:gd name="connsiteY32" fmla="*/ 2561236 h 2998132"/>
                <a:gd name="connsiteX33" fmla="*/ 436389 w 1060219"/>
                <a:gd name="connsiteY33" fmla="*/ 2598460 h 2998132"/>
                <a:gd name="connsiteX34" fmla="*/ 449175 w 1060219"/>
                <a:gd name="connsiteY34" fmla="*/ 2634789 h 2998132"/>
                <a:gd name="connsiteX35" fmla="*/ 467774 w 1060219"/>
                <a:gd name="connsiteY35" fmla="*/ 2669404 h 2998132"/>
                <a:gd name="connsiteX36" fmla="*/ 490770 w 1060219"/>
                <a:gd name="connsiteY36" fmla="*/ 2701485 h 2998132"/>
                <a:gd name="connsiteX37" fmla="*/ 501119 w 1060219"/>
                <a:gd name="connsiteY37" fmla="*/ 2713883 h 2998132"/>
                <a:gd name="connsiteX38" fmla="*/ 511300 w 1060219"/>
                <a:gd name="connsiteY38" fmla="*/ 2726140 h 2998132"/>
                <a:gd name="connsiteX39" fmla="*/ 520633 w 1060219"/>
                <a:gd name="connsiteY39" fmla="*/ 2738688 h 2998132"/>
                <a:gd name="connsiteX40" fmla="*/ 528441 w 1060219"/>
                <a:gd name="connsiteY40" fmla="*/ 2751958 h 2998132"/>
                <a:gd name="connsiteX41" fmla="*/ 535848 w 1060219"/>
                <a:gd name="connsiteY41" fmla="*/ 2772073 h 2998132"/>
                <a:gd name="connsiteX42" fmla="*/ 539408 w 1060219"/>
                <a:gd name="connsiteY42" fmla="*/ 2793734 h 2998132"/>
                <a:gd name="connsiteX43" fmla="*/ 539517 w 1060219"/>
                <a:gd name="connsiteY43" fmla="*/ 2816264 h 2998132"/>
                <a:gd name="connsiteX44" fmla="*/ 536570 w 1060219"/>
                <a:gd name="connsiteY44" fmla="*/ 2838988 h 2998132"/>
                <a:gd name="connsiteX45" fmla="*/ 525131 w 1060219"/>
                <a:gd name="connsiteY45" fmla="*/ 2877338 h 2998132"/>
                <a:gd name="connsiteX46" fmla="*/ 506617 w 1060219"/>
                <a:gd name="connsiteY46" fmla="*/ 2912456 h 2998132"/>
                <a:gd name="connsiteX47" fmla="*/ 482027 w 1060219"/>
                <a:gd name="connsiteY47" fmla="*/ 2942571 h 2998132"/>
                <a:gd name="connsiteX48" fmla="*/ 452362 w 1060219"/>
                <a:gd name="connsiteY48" fmla="*/ 2965916 h 2998132"/>
                <a:gd name="connsiteX49" fmla="*/ 419458 w 1060219"/>
                <a:gd name="connsiteY49" fmla="*/ 2981097 h 2998132"/>
                <a:gd name="connsiteX50" fmla="*/ 383638 w 1060219"/>
                <a:gd name="connsiteY50" fmla="*/ 2990169 h 2998132"/>
                <a:gd name="connsiteX51" fmla="*/ 345875 w 1060219"/>
                <a:gd name="connsiteY51" fmla="*/ 2995169 h 2998132"/>
                <a:gd name="connsiteX52" fmla="*/ 307140 w 1060219"/>
                <a:gd name="connsiteY52" fmla="*/ 2998132 h 2998132"/>
                <a:gd name="connsiteX0" fmla="*/ 42663 w 1060219"/>
                <a:gd name="connsiteY0" fmla="*/ 0 h 2998132"/>
                <a:gd name="connsiteX1" fmla="*/ 30935 w 1060219"/>
                <a:gd name="connsiteY1" fmla="*/ 62956 h 2998132"/>
                <a:gd name="connsiteX2" fmla="*/ 20002 w 1060219"/>
                <a:gd name="connsiteY2" fmla="*/ 126127 h 2998132"/>
                <a:gd name="connsiteX3" fmla="*/ 10658 w 1060219"/>
                <a:gd name="connsiteY3" fmla="*/ 189725 h 2998132"/>
                <a:gd name="connsiteX4" fmla="*/ 3698 w 1060219"/>
                <a:gd name="connsiteY4" fmla="*/ 253965 h 2998132"/>
                <a:gd name="connsiteX5" fmla="*/ 321 w 1060219"/>
                <a:gd name="connsiteY5" fmla="*/ 308662 h 2998132"/>
                <a:gd name="connsiteX6" fmla="*/ 0 w 1060219"/>
                <a:gd name="connsiteY6" fmla="*/ 363372 h 2998132"/>
                <a:gd name="connsiteX7" fmla="*/ 3533 w 1060219"/>
                <a:gd name="connsiteY7" fmla="*/ 417498 h 2998132"/>
                <a:gd name="connsiteX8" fmla="*/ 11718 w 1060219"/>
                <a:gd name="connsiteY8" fmla="*/ 470445 h 2998132"/>
                <a:gd name="connsiteX9" fmla="*/ 71765 w 1060219"/>
                <a:gd name="connsiteY9" fmla="*/ 629611 h 2998132"/>
                <a:gd name="connsiteX10" fmla="*/ 171460 w 1060219"/>
                <a:gd name="connsiteY10" fmla="*/ 774004 h 2998132"/>
                <a:gd name="connsiteX11" fmla="*/ 294099 w 1060219"/>
                <a:gd name="connsiteY11" fmla="*/ 907209 h 2998132"/>
                <a:gd name="connsiteX12" fmla="*/ 422976 w 1060219"/>
                <a:gd name="connsiteY12" fmla="*/ 1032811 h 2998132"/>
                <a:gd name="connsiteX13" fmla="*/ 520882 w 1060219"/>
                <a:gd name="connsiteY13" fmla="*/ 1129802 h 2998132"/>
                <a:gd name="connsiteX14" fmla="*/ 615814 w 1060219"/>
                <a:gd name="connsiteY14" fmla="*/ 1226545 h 2998132"/>
                <a:gd name="connsiteX15" fmla="*/ 711425 w 1060219"/>
                <a:gd name="connsiteY15" fmla="*/ 1325335 h 2998132"/>
                <a:gd name="connsiteX16" fmla="*/ 811370 w 1060219"/>
                <a:gd name="connsiteY16" fmla="*/ 1428468 h 2998132"/>
                <a:gd name="connsiteX17" fmla="*/ 900213 w 1060219"/>
                <a:gd name="connsiteY17" fmla="*/ 1521545 h 2998132"/>
                <a:gd name="connsiteX18" fmla="*/ 980735 w 1060219"/>
                <a:gd name="connsiteY18" fmla="*/ 1619637 h 2998132"/>
                <a:gd name="connsiteX19" fmla="*/ 1038787 w 1060219"/>
                <a:gd name="connsiteY19" fmla="*/ 1722915 h 2998132"/>
                <a:gd name="connsiteX20" fmla="*/ 1060219 w 1060219"/>
                <a:gd name="connsiteY20" fmla="*/ 1831547 h 2998132"/>
                <a:gd name="connsiteX21" fmla="*/ 1044646 w 1060219"/>
                <a:gd name="connsiteY21" fmla="*/ 1918917 h 2998132"/>
                <a:gd name="connsiteX22" fmla="*/ 1004431 w 1060219"/>
                <a:gd name="connsiteY22" fmla="*/ 2004450 h 2998132"/>
                <a:gd name="connsiteX23" fmla="*/ 945609 w 1060219"/>
                <a:gd name="connsiteY23" fmla="*/ 2082973 h 2998132"/>
                <a:gd name="connsiteX24" fmla="*/ 874212 w 1060219"/>
                <a:gd name="connsiteY24" fmla="*/ 2149312 h 2998132"/>
                <a:gd name="connsiteX25" fmla="*/ 788533 w 1060219"/>
                <a:gd name="connsiteY25" fmla="*/ 2204719 h 2998132"/>
                <a:gd name="connsiteX26" fmla="*/ 699796 w 1060219"/>
                <a:gd name="connsiteY26" fmla="*/ 2250759 h 2998132"/>
                <a:gd name="connsiteX27" fmla="*/ 612732 w 1060219"/>
                <a:gd name="connsiteY27" fmla="*/ 2298731 h 2998132"/>
                <a:gd name="connsiteX28" fmla="*/ 532072 w 1060219"/>
                <a:gd name="connsiteY28" fmla="*/ 2359934 h 2998132"/>
                <a:gd name="connsiteX29" fmla="*/ 491907 w 1060219"/>
                <a:gd name="connsiteY29" fmla="*/ 2403611 h 2998132"/>
                <a:gd name="connsiteX30" fmla="*/ 459085 w 1060219"/>
                <a:gd name="connsiteY30" fmla="*/ 2453033 h 2998132"/>
                <a:gd name="connsiteX31" fmla="*/ 437445 w 1060219"/>
                <a:gd name="connsiteY31" fmla="*/ 2506232 h 2998132"/>
                <a:gd name="connsiteX32" fmla="*/ 430830 w 1060219"/>
                <a:gd name="connsiteY32" fmla="*/ 2561236 h 2998132"/>
                <a:gd name="connsiteX33" fmla="*/ 436389 w 1060219"/>
                <a:gd name="connsiteY33" fmla="*/ 2598460 h 2998132"/>
                <a:gd name="connsiteX34" fmla="*/ 449175 w 1060219"/>
                <a:gd name="connsiteY34" fmla="*/ 2634789 h 2998132"/>
                <a:gd name="connsiteX35" fmla="*/ 467774 w 1060219"/>
                <a:gd name="connsiteY35" fmla="*/ 2669404 h 2998132"/>
                <a:gd name="connsiteX36" fmla="*/ 490770 w 1060219"/>
                <a:gd name="connsiteY36" fmla="*/ 2701485 h 2998132"/>
                <a:gd name="connsiteX37" fmla="*/ 501119 w 1060219"/>
                <a:gd name="connsiteY37" fmla="*/ 2713883 h 2998132"/>
                <a:gd name="connsiteX38" fmla="*/ 511300 w 1060219"/>
                <a:gd name="connsiteY38" fmla="*/ 2726140 h 2998132"/>
                <a:gd name="connsiteX39" fmla="*/ 520633 w 1060219"/>
                <a:gd name="connsiteY39" fmla="*/ 2738688 h 2998132"/>
                <a:gd name="connsiteX40" fmla="*/ 528441 w 1060219"/>
                <a:gd name="connsiteY40" fmla="*/ 2751958 h 2998132"/>
                <a:gd name="connsiteX41" fmla="*/ 535848 w 1060219"/>
                <a:gd name="connsiteY41" fmla="*/ 2772073 h 2998132"/>
                <a:gd name="connsiteX42" fmla="*/ 539408 w 1060219"/>
                <a:gd name="connsiteY42" fmla="*/ 2793734 h 2998132"/>
                <a:gd name="connsiteX43" fmla="*/ 539517 w 1060219"/>
                <a:gd name="connsiteY43" fmla="*/ 2816264 h 2998132"/>
                <a:gd name="connsiteX44" fmla="*/ 536570 w 1060219"/>
                <a:gd name="connsiteY44" fmla="*/ 2838988 h 2998132"/>
                <a:gd name="connsiteX45" fmla="*/ 525131 w 1060219"/>
                <a:gd name="connsiteY45" fmla="*/ 2877338 h 2998132"/>
                <a:gd name="connsiteX46" fmla="*/ 506617 w 1060219"/>
                <a:gd name="connsiteY46" fmla="*/ 2912456 h 2998132"/>
                <a:gd name="connsiteX47" fmla="*/ 482027 w 1060219"/>
                <a:gd name="connsiteY47" fmla="*/ 2942571 h 2998132"/>
                <a:gd name="connsiteX48" fmla="*/ 452362 w 1060219"/>
                <a:gd name="connsiteY48" fmla="*/ 2965916 h 2998132"/>
                <a:gd name="connsiteX49" fmla="*/ 419458 w 1060219"/>
                <a:gd name="connsiteY49" fmla="*/ 2981097 h 2998132"/>
                <a:gd name="connsiteX50" fmla="*/ 383638 w 1060219"/>
                <a:gd name="connsiteY50" fmla="*/ 2990169 h 2998132"/>
                <a:gd name="connsiteX51" fmla="*/ 345875 w 1060219"/>
                <a:gd name="connsiteY51" fmla="*/ 2995169 h 2998132"/>
                <a:gd name="connsiteX52" fmla="*/ 307140 w 1060219"/>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60603" h="2998132">
                  <a:moveTo>
                    <a:pt x="42959" y="0"/>
                  </a:moveTo>
                  <a:lnTo>
                    <a:pt x="31231" y="62956"/>
                  </a:lnTo>
                  <a:cubicBezTo>
                    <a:pt x="27454" y="83977"/>
                    <a:pt x="23677" y="104999"/>
                    <a:pt x="20298" y="126127"/>
                  </a:cubicBezTo>
                  <a:cubicBezTo>
                    <a:pt x="16919" y="147255"/>
                    <a:pt x="13671" y="168419"/>
                    <a:pt x="10954" y="189725"/>
                  </a:cubicBezTo>
                  <a:cubicBezTo>
                    <a:pt x="8237" y="211031"/>
                    <a:pt x="5717" y="234142"/>
                    <a:pt x="3994" y="253965"/>
                  </a:cubicBezTo>
                  <a:cubicBezTo>
                    <a:pt x="2271" y="273788"/>
                    <a:pt x="1233" y="290428"/>
                    <a:pt x="617" y="308662"/>
                  </a:cubicBezTo>
                  <a:cubicBezTo>
                    <a:pt x="1" y="326896"/>
                    <a:pt x="-239" y="345233"/>
                    <a:pt x="296" y="363372"/>
                  </a:cubicBezTo>
                  <a:cubicBezTo>
                    <a:pt x="831" y="381511"/>
                    <a:pt x="1876" y="399653"/>
                    <a:pt x="3829" y="417498"/>
                  </a:cubicBezTo>
                  <a:cubicBezTo>
                    <a:pt x="5782" y="435343"/>
                    <a:pt x="642" y="435093"/>
                    <a:pt x="12014" y="470445"/>
                  </a:cubicBezTo>
                  <a:cubicBezTo>
                    <a:pt x="23386" y="505797"/>
                    <a:pt x="45437" y="579018"/>
                    <a:pt x="72061" y="629611"/>
                  </a:cubicBezTo>
                  <a:cubicBezTo>
                    <a:pt x="98685" y="680204"/>
                    <a:pt x="134700" y="727738"/>
                    <a:pt x="171756" y="774004"/>
                  </a:cubicBezTo>
                  <a:cubicBezTo>
                    <a:pt x="208812" y="820270"/>
                    <a:pt x="252476" y="864075"/>
                    <a:pt x="294395" y="907209"/>
                  </a:cubicBezTo>
                  <a:cubicBezTo>
                    <a:pt x="336314" y="950343"/>
                    <a:pt x="385475" y="995712"/>
                    <a:pt x="423272" y="1032811"/>
                  </a:cubicBezTo>
                  <a:lnTo>
                    <a:pt x="521178" y="1129802"/>
                  </a:lnTo>
                  <a:cubicBezTo>
                    <a:pt x="553318" y="1162091"/>
                    <a:pt x="584353" y="1193956"/>
                    <a:pt x="616110" y="1226545"/>
                  </a:cubicBezTo>
                  <a:lnTo>
                    <a:pt x="711721" y="1325335"/>
                  </a:lnTo>
                  <a:lnTo>
                    <a:pt x="811666" y="1428468"/>
                  </a:lnTo>
                  <a:cubicBezTo>
                    <a:pt x="843131" y="1461170"/>
                    <a:pt x="872282" y="1489684"/>
                    <a:pt x="900509" y="1521545"/>
                  </a:cubicBezTo>
                  <a:cubicBezTo>
                    <a:pt x="928736" y="1553406"/>
                    <a:pt x="957935" y="1586075"/>
                    <a:pt x="981031" y="1619637"/>
                  </a:cubicBezTo>
                  <a:cubicBezTo>
                    <a:pt x="1004127" y="1653199"/>
                    <a:pt x="1025836" y="1687597"/>
                    <a:pt x="1039083" y="1722915"/>
                  </a:cubicBezTo>
                  <a:cubicBezTo>
                    <a:pt x="1052330" y="1758233"/>
                    <a:pt x="1059539" y="1798880"/>
                    <a:pt x="1060515" y="1831547"/>
                  </a:cubicBezTo>
                  <a:cubicBezTo>
                    <a:pt x="1061491" y="1864214"/>
                    <a:pt x="1054240" y="1890100"/>
                    <a:pt x="1044942" y="1918917"/>
                  </a:cubicBezTo>
                  <a:cubicBezTo>
                    <a:pt x="1035644" y="1947734"/>
                    <a:pt x="1021233" y="1977107"/>
                    <a:pt x="1004727" y="2004450"/>
                  </a:cubicBezTo>
                  <a:cubicBezTo>
                    <a:pt x="988221" y="2031793"/>
                    <a:pt x="967608" y="2058829"/>
                    <a:pt x="945905" y="2082973"/>
                  </a:cubicBezTo>
                  <a:cubicBezTo>
                    <a:pt x="924202" y="2107117"/>
                    <a:pt x="900687" y="2129021"/>
                    <a:pt x="874508" y="2149312"/>
                  </a:cubicBezTo>
                  <a:cubicBezTo>
                    <a:pt x="848329" y="2169603"/>
                    <a:pt x="817898" y="2187811"/>
                    <a:pt x="788829" y="2204719"/>
                  </a:cubicBezTo>
                  <a:cubicBezTo>
                    <a:pt x="759760" y="2221627"/>
                    <a:pt x="729392" y="2235090"/>
                    <a:pt x="700092" y="2250759"/>
                  </a:cubicBezTo>
                  <a:cubicBezTo>
                    <a:pt x="670792" y="2266428"/>
                    <a:pt x="640982" y="2280535"/>
                    <a:pt x="613028" y="2298731"/>
                  </a:cubicBezTo>
                  <a:cubicBezTo>
                    <a:pt x="585074" y="2316927"/>
                    <a:pt x="552505" y="2342454"/>
                    <a:pt x="532368" y="2359934"/>
                  </a:cubicBezTo>
                  <a:cubicBezTo>
                    <a:pt x="512231" y="2377414"/>
                    <a:pt x="504368" y="2388095"/>
                    <a:pt x="492203" y="2403611"/>
                  </a:cubicBezTo>
                  <a:cubicBezTo>
                    <a:pt x="480039" y="2419128"/>
                    <a:pt x="468458" y="2435929"/>
                    <a:pt x="459381" y="2453033"/>
                  </a:cubicBezTo>
                  <a:cubicBezTo>
                    <a:pt x="450304" y="2470137"/>
                    <a:pt x="442450" y="2488198"/>
                    <a:pt x="437741" y="2506232"/>
                  </a:cubicBezTo>
                  <a:cubicBezTo>
                    <a:pt x="433032" y="2524266"/>
                    <a:pt x="431302" y="2545865"/>
                    <a:pt x="431126" y="2561236"/>
                  </a:cubicBezTo>
                  <a:cubicBezTo>
                    <a:pt x="430950" y="2576607"/>
                    <a:pt x="433627" y="2586201"/>
                    <a:pt x="436685" y="2598460"/>
                  </a:cubicBezTo>
                  <a:cubicBezTo>
                    <a:pt x="439743" y="2610719"/>
                    <a:pt x="444240" y="2622965"/>
                    <a:pt x="449471" y="2634789"/>
                  </a:cubicBezTo>
                  <a:cubicBezTo>
                    <a:pt x="454702" y="2646613"/>
                    <a:pt x="461138" y="2658288"/>
                    <a:pt x="468070" y="2669404"/>
                  </a:cubicBezTo>
                  <a:cubicBezTo>
                    <a:pt x="475003" y="2680520"/>
                    <a:pt x="485509" y="2694072"/>
                    <a:pt x="491066" y="2701485"/>
                  </a:cubicBezTo>
                  <a:cubicBezTo>
                    <a:pt x="496623" y="2708898"/>
                    <a:pt x="497993" y="2709774"/>
                    <a:pt x="501415" y="2713883"/>
                  </a:cubicBezTo>
                  <a:cubicBezTo>
                    <a:pt x="504837" y="2717992"/>
                    <a:pt x="508344" y="2722006"/>
                    <a:pt x="511596" y="2726140"/>
                  </a:cubicBezTo>
                  <a:cubicBezTo>
                    <a:pt x="514848" y="2730274"/>
                    <a:pt x="518072" y="2734385"/>
                    <a:pt x="520929" y="2738688"/>
                  </a:cubicBezTo>
                  <a:cubicBezTo>
                    <a:pt x="523786" y="2742991"/>
                    <a:pt x="526201" y="2746394"/>
                    <a:pt x="528737" y="2751958"/>
                  </a:cubicBezTo>
                  <a:cubicBezTo>
                    <a:pt x="531273" y="2757522"/>
                    <a:pt x="534316" y="2765110"/>
                    <a:pt x="536144" y="2772073"/>
                  </a:cubicBezTo>
                  <a:cubicBezTo>
                    <a:pt x="537972" y="2779036"/>
                    <a:pt x="539092" y="2786369"/>
                    <a:pt x="539704" y="2793734"/>
                  </a:cubicBezTo>
                  <a:cubicBezTo>
                    <a:pt x="540316" y="2801099"/>
                    <a:pt x="540286" y="2808722"/>
                    <a:pt x="539813" y="2816264"/>
                  </a:cubicBezTo>
                  <a:cubicBezTo>
                    <a:pt x="539340" y="2823806"/>
                    <a:pt x="539264" y="2828809"/>
                    <a:pt x="536866" y="2838988"/>
                  </a:cubicBezTo>
                  <a:cubicBezTo>
                    <a:pt x="534468" y="2849167"/>
                    <a:pt x="530419" y="2865093"/>
                    <a:pt x="525427" y="2877338"/>
                  </a:cubicBezTo>
                  <a:cubicBezTo>
                    <a:pt x="520435" y="2889583"/>
                    <a:pt x="514097" y="2901584"/>
                    <a:pt x="506913" y="2912456"/>
                  </a:cubicBezTo>
                  <a:cubicBezTo>
                    <a:pt x="499729" y="2923328"/>
                    <a:pt x="491365" y="2933661"/>
                    <a:pt x="482323" y="2942571"/>
                  </a:cubicBezTo>
                  <a:cubicBezTo>
                    <a:pt x="473281" y="2951481"/>
                    <a:pt x="463086" y="2959495"/>
                    <a:pt x="452658" y="2965916"/>
                  </a:cubicBezTo>
                  <a:cubicBezTo>
                    <a:pt x="442230" y="2972337"/>
                    <a:pt x="431208" y="2977055"/>
                    <a:pt x="419754" y="2981097"/>
                  </a:cubicBezTo>
                  <a:cubicBezTo>
                    <a:pt x="408300" y="2985139"/>
                    <a:pt x="396198" y="2987824"/>
                    <a:pt x="383934" y="2990169"/>
                  </a:cubicBezTo>
                  <a:cubicBezTo>
                    <a:pt x="371670" y="2992514"/>
                    <a:pt x="358921" y="2993842"/>
                    <a:pt x="346171" y="2995169"/>
                  </a:cubicBezTo>
                  <a:cubicBezTo>
                    <a:pt x="333421" y="2996496"/>
                    <a:pt x="315506" y="2997515"/>
                    <a:pt x="307436" y="2998132"/>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8" name="Ελεύθερη σχεδίαση: Σχήμα 37">
              <a:extLst>
                <a:ext uri="{FF2B5EF4-FFF2-40B4-BE49-F238E27FC236}">
                  <a16:creationId xmlns:a16="http://schemas.microsoft.com/office/drawing/2014/main" xmlns="" id="{11127A89-F92F-4D1B-B16C-5E1BA40C90F4}"/>
                </a:ext>
              </a:extLst>
            </p:cNvPr>
            <p:cNvSpPr/>
            <p:nvPr/>
          </p:nvSpPr>
          <p:spPr>
            <a:xfrm>
              <a:off x="4426802" y="3226449"/>
              <a:ext cx="1728074" cy="1722515"/>
            </a:xfrm>
            <a:custGeom>
              <a:avLst/>
              <a:gdLst>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28074" h="1722515">
                  <a:moveTo>
                    <a:pt x="1601622" y="0"/>
                  </a:moveTo>
                  <a:lnTo>
                    <a:pt x="1628716" y="20250"/>
                  </a:lnTo>
                  <a:cubicBezTo>
                    <a:pt x="1637536" y="27140"/>
                    <a:pt x="1646356" y="34029"/>
                    <a:pt x="1654543" y="41337"/>
                  </a:cubicBezTo>
                  <a:cubicBezTo>
                    <a:pt x="1662730" y="48645"/>
                    <a:pt x="1670707" y="56092"/>
                    <a:pt x="1677839" y="64097"/>
                  </a:cubicBezTo>
                  <a:cubicBezTo>
                    <a:pt x="1684971" y="72102"/>
                    <a:pt x="1691793" y="80792"/>
                    <a:pt x="1697337" y="89367"/>
                  </a:cubicBezTo>
                  <a:cubicBezTo>
                    <a:pt x="1702881" y="97942"/>
                    <a:pt x="1707209" y="106420"/>
                    <a:pt x="1711102" y="115548"/>
                  </a:cubicBezTo>
                  <a:cubicBezTo>
                    <a:pt x="1714995" y="124676"/>
                    <a:pt x="1718165" y="134282"/>
                    <a:pt x="1720697" y="144135"/>
                  </a:cubicBezTo>
                  <a:cubicBezTo>
                    <a:pt x="1723229" y="153988"/>
                    <a:pt x="1725066" y="164244"/>
                    <a:pt x="1726295" y="174668"/>
                  </a:cubicBezTo>
                  <a:cubicBezTo>
                    <a:pt x="1727524" y="185092"/>
                    <a:pt x="1728009" y="196857"/>
                    <a:pt x="1728069" y="206681"/>
                  </a:cubicBezTo>
                  <a:cubicBezTo>
                    <a:pt x="1728129" y="216505"/>
                    <a:pt x="1727649" y="224782"/>
                    <a:pt x="1726653" y="233611"/>
                  </a:cubicBezTo>
                  <a:cubicBezTo>
                    <a:pt x="1725657" y="242440"/>
                    <a:pt x="1724248" y="251383"/>
                    <a:pt x="1722092" y="259653"/>
                  </a:cubicBezTo>
                  <a:cubicBezTo>
                    <a:pt x="1719936" y="267923"/>
                    <a:pt x="1717255" y="276047"/>
                    <a:pt x="1713715" y="283233"/>
                  </a:cubicBezTo>
                  <a:cubicBezTo>
                    <a:pt x="1710175" y="290419"/>
                    <a:pt x="1707370" y="296317"/>
                    <a:pt x="1700853" y="302772"/>
                  </a:cubicBezTo>
                  <a:cubicBezTo>
                    <a:pt x="1694336" y="309227"/>
                    <a:pt x="1684466" y="316672"/>
                    <a:pt x="1674615" y="321965"/>
                  </a:cubicBezTo>
                  <a:cubicBezTo>
                    <a:pt x="1664764" y="327258"/>
                    <a:pt x="1653192" y="330676"/>
                    <a:pt x="1641745" y="334529"/>
                  </a:cubicBezTo>
                  <a:cubicBezTo>
                    <a:pt x="1630298" y="338382"/>
                    <a:pt x="1617747" y="341131"/>
                    <a:pt x="1605935" y="345084"/>
                  </a:cubicBezTo>
                  <a:cubicBezTo>
                    <a:pt x="1594124" y="349038"/>
                    <a:pt x="1585461" y="349576"/>
                    <a:pt x="1570876" y="358250"/>
                  </a:cubicBezTo>
                  <a:cubicBezTo>
                    <a:pt x="1556291" y="366924"/>
                    <a:pt x="1533414" y="381506"/>
                    <a:pt x="1518423" y="397129"/>
                  </a:cubicBezTo>
                  <a:cubicBezTo>
                    <a:pt x="1503432" y="412752"/>
                    <a:pt x="1490796" y="432208"/>
                    <a:pt x="1480930" y="451989"/>
                  </a:cubicBezTo>
                  <a:cubicBezTo>
                    <a:pt x="1471064" y="471770"/>
                    <a:pt x="1463691" y="494215"/>
                    <a:pt x="1459227" y="515817"/>
                  </a:cubicBezTo>
                  <a:cubicBezTo>
                    <a:pt x="1454763" y="537419"/>
                    <a:pt x="1453241" y="560614"/>
                    <a:pt x="1454144" y="581601"/>
                  </a:cubicBezTo>
                  <a:cubicBezTo>
                    <a:pt x="1455047" y="602588"/>
                    <a:pt x="1459450" y="622180"/>
                    <a:pt x="1464647" y="641740"/>
                  </a:cubicBezTo>
                  <a:cubicBezTo>
                    <a:pt x="1469844" y="661300"/>
                    <a:pt x="1477752" y="680074"/>
                    <a:pt x="1485326" y="698959"/>
                  </a:cubicBezTo>
                  <a:cubicBezTo>
                    <a:pt x="1492900" y="717844"/>
                    <a:pt x="1502171" y="736243"/>
                    <a:pt x="1510094" y="755052"/>
                  </a:cubicBezTo>
                  <a:cubicBezTo>
                    <a:pt x="1518017" y="773861"/>
                    <a:pt x="1526782" y="794195"/>
                    <a:pt x="1532864" y="811812"/>
                  </a:cubicBezTo>
                  <a:cubicBezTo>
                    <a:pt x="1538946" y="829429"/>
                    <a:pt x="1542890" y="844229"/>
                    <a:pt x="1546586" y="860755"/>
                  </a:cubicBezTo>
                  <a:cubicBezTo>
                    <a:pt x="1550282" y="877281"/>
                    <a:pt x="1553038" y="894092"/>
                    <a:pt x="1555038" y="910966"/>
                  </a:cubicBezTo>
                  <a:cubicBezTo>
                    <a:pt x="1557038" y="927840"/>
                    <a:pt x="1558159" y="944925"/>
                    <a:pt x="1558583" y="961999"/>
                  </a:cubicBezTo>
                  <a:cubicBezTo>
                    <a:pt x="1559007" y="979073"/>
                    <a:pt x="1559518" y="991025"/>
                    <a:pt x="1557585" y="1013409"/>
                  </a:cubicBezTo>
                  <a:cubicBezTo>
                    <a:pt x="1555652" y="1035793"/>
                    <a:pt x="1552368" y="1069039"/>
                    <a:pt x="1546987" y="1096302"/>
                  </a:cubicBezTo>
                  <a:cubicBezTo>
                    <a:pt x="1541606" y="1123565"/>
                    <a:pt x="1534399" y="1150798"/>
                    <a:pt x="1525301" y="1176985"/>
                  </a:cubicBezTo>
                  <a:cubicBezTo>
                    <a:pt x="1516203" y="1203172"/>
                    <a:pt x="1505256" y="1228991"/>
                    <a:pt x="1492397" y="1253427"/>
                  </a:cubicBezTo>
                  <a:cubicBezTo>
                    <a:pt x="1479538" y="1277863"/>
                    <a:pt x="1462747" y="1303524"/>
                    <a:pt x="1448144" y="1323601"/>
                  </a:cubicBezTo>
                  <a:cubicBezTo>
                    <a:pt x="1433541" y="1343678"/>
                    <a:pt x="1420241" y="1358086"/>
                    <a:pt x="1404777" y="1373890"/>
                  </a:cubicBezTo>
                  <a:cubicBezTo>
                    <a:pt x="1389313" y="1389694"/>
                    <a:pt x="1372628" y="1404616"/>
                    <a:pt x="1355362" y="1418427"/>
                  </a:cubicBezTo>
                  <a:cubicBezTo>
                    <a:pt x="1338096" y="1432238"/>
                    <a:pt x="1319822" y="1445091"/>
                    <a:pt x="1301179" y="1456757"/>
                  </a:cubicBezTo>
                  <a:cubicBezTo>
                    <a:pt x="1282536" y="1468423"/>
                    <a:pt x="1278167" y="1474795"/>
                    <a:pt x="1243505" y="1488423"/>
                  </a:cubicBezTo>
                  <a:cubicBezTo>
                    <a:pt x="1208843" y="1502051"/>
                    <a:pt x="1144782" y="1526487"/>
                    <a:pt x="1093208" y="1538528"/>
                  </a:cubicBezTo>
                  <a:cubicBezTo>
                    <a:pt x="1041634" y="1550569"/>
                    <a:pt x="987850" y="1555500"/>
                    <a:pt x="934061" y="1560671"/>
                  </a:cubicBezTo>
                  <a:cubicBezTo>
                    <a:pt x="880272" y="1565842"/>
                    <a:pt x="825007" y="1566353"/>
                    <a:pt x="770471" y="1569553"/>
                  </a:cubicBezTo>
                  <a:cubicBezTo>
                    <a:pt x="715935" y="1572753"/>
                    <a:pt x="659998" y="1574421"/>
                    <a:pt x="606843" y="1579873"/>
                  </a:cubicBezTo>
                  <a:cubicBezTo>
                    <a:pt x="553688" y="1585325"/>
                    <a:pt x="502796" y="1592908"/>
                    <a:pt x="451542" y="1602268"/>
                  </a:cubicBezTo>
                  <a:cubicBezTo>
                    <a:pt x="400288" y="1611628"/>
                    <a:pt x="349717" y="1623515"/>
                    <a:pt x="299318" y="1636034"/>
                  </a:cubicBezTo>
                  <a:cubicBezTo>
                    <a:pt x="248919" y="1648553"/>
                    <a:pt x="199032" y="1662966"/>
                    <a:pt x="149146" y="1677380"/>
                  </a:cubicBezTo>
                  <a:cubicBezTo>
                    <a:pt x="99260" y="1691794"/>
                    <a:pt x="31072" y="1713112"/>
                    <a:pt x="0" y="1722515"/>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9" name="Ελεύθερη σχεδίαση: Σχήμα 38">
              <a:extLst>
                <a:ext uri="{FF2B5EF4-FFF2-40B4-BE49-F238E27FC236}">
                  <a16:creationId xmlns:a16="http://schemas.microsoft.com/office/drawing/2014/main" xmlns="" id="{C8F24F7A-1230-4611-9262-F3E8D391A401}"/>
                </a:ext>
              </a:extLst>
            </p:cNvPr>
            <p:cNvSpPr/>
            <p:nvPr/>
          </p:nvSpPr>
          <p:spPr>
            <a:xfrm>
              <a:off x="4291092" y="3280565"/>
              <a:ext cx="1509312" cy="38325"/>
            </a:xfrm>
            <a:custGeom>
              <a:avLst/>
              <a:gdLst/>
              <a:ahLst/>
              <a:cxnLst/>
              <a:rect l="0" t="0" r="0" b="0"/>
              <a:pathLst>
                <a:path w="1509312" h="38325">
                  <a:moveTo>
                    <a:pt x="0" y="38324"/>
                  </a:moveTo>
                  <a:lnTo>
                    <a:pt x="1509311" y="0"/>
                  </a:ln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0" name="Ελεύθερη σχεδίαση: Σχήμα 39">
              <a:extLst>
                <a:ext uri="{FF2B5EF4-FFF2-40B4-BE49-F238E27FC236}">
                  <a16:creationId xmlns:a16="http://schemas.microsoft.com/office/drawing/2014/main" xmlns="" id="{F8E640DE-93D9-4E22-A131-4F163437ED75}"/>
                </a:ext>
              </a:extLst>
            </p:cNvPr>
            <p:cNvSpPr/>
            <p:nvPr/>
          </p:nvSpPr>
          <p:spPr>
            <a:xfrm>
              <a:off x="7920000" y="3240000"/>
              <a:ext cx="360001" cy="1440001"/>
            </a:xfrm>
            <a:custGeom>
              <a:avLst/>
              <a:gdLst/>
              <a:ahLst/>
              <a:cxnLst/>
              <a:rect l="0" t="0" r="0" b="0"/>
              <a:pathLst>
                <a:path w="360001" h="1440001">
                  <a:moveTo>
                    <a:pt x="0" y="0"/>
                  </a:moveTo>
                  <a:lnTo>
                    <a:pt x="360000" y="720000"/>
                  </a:lnTo>
                  <a:lnTo>
                    <a:pt x="0" y="144000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1" name="Ελεύθερη σχεδίαση: Σχήμα 40">
              <a:extLst>
                <a:ext uri="{FF2B5EF4-FFF2-40B4-BE49-F238E27FC236}">
                  <a16:creationId xmlns:a16="http://schemas.microsoft.com/office/drawing/2014/main" xmlns="" id="{96F7E1E8-6926-42F6-BFEA-10E6AB90F028}"/>
                </a:ext>
              </a:extLst>
            </p:cNvPr>
            <p:cNvSpPr/>
            <p:nvPr/>
          </p:nvSpPr>
          <p:spPr>
            <a:xfrm>
              <a:off x="7081200" y="5580000"/>
              <a:ext cx="1335601" cy="511201"/>
            </a:xfrm>
            <a:custGeom>
              <a:avLst/>
              <a:gdLst/>
              <a:ahLst/>
              <a:cxnLst/>
              <a:rect l="0" t="0" r="0" b="0"/>
              <a:pathLst>
                <a:path w="1335601" h="511201">
                  <a:moveTo>
                    <a:pt x="0" y="0"/>
                  </a:moveTo>
                  <a:lnTo>
                    <a:pt x="1335600" y="0"/>
                  </a:lnTo>
                  <a:lnTo>
                    <a:pt x="1119600" y="511200"/>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2" name="Ευθεία γραμμή σύνδεσης 41">
              <a:extLst>
                <a:ext uri="{FF2B5EF4-FFF2-40B4-BE49-F238E27FC236}">
                  <a16:creationId xmlns:a16="http://schemas.microsoft.com/office/drawing/2014/main" xmlns="" id="{6B133840-4F7B-422C-9A91-132E38F086B4}"/>
                </a:ext>
              </a:extLst>
            </p:cNvPr>
            <p:cNvCxnSpPr/>
            <p:nvPr/>
          </p:nvCxnSpPr>
          <p:spPr>
            <a:xfrm>
              <a:off x="5589070" y="2662080"/>
              <a:ext cx="15150" cy="1670284"/>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3" name="Ευθεία γραμμή σύνδεσης 42">
              <a:extLst>
                <a:ext uri="{FF2B5EF4-FFF2-40B4-BE49-F238E27FC236}">
                  <a16:creationId xmlns:a16="http://schemas.microsoft.com/office/drawing/2014/main" xmlns="" id="{EF7C0277-2772-485B-9109-BCD817FC4B54}"/>
                </a:ext>
              </a:extLst>
            </p:cNvPr>
            <p:cNvCxnSpPr/>
            <p:nvPr/>
          </p:nvCxnSpPr>
          <p:spPr>
            <a:xfrm flipV="1">
              <a:off x="5874946" y="2049585"/>
              <a:ext cx="902512" cy="2500466"/>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4" name="Ευθεία γραμμή σύνδεσης 43">
              <a:extLst>
                <a:ext uri="{FF2B5EF4-FFF2-40B4-BE49-F238E27FC236}">
                  <a16:creationId xmlns:a16="http://schemas.microsoft.com/office/drawing/2014/main" xmlns="" id="{C141EBCE-45CA-4DD5-AC36-70CED52985D4}"/>
                </a:ext>
              </a:extLst>
            </p:cNvPr>
            <p:cNvCxnSpPr/>
            <p:nvPr/>
          </p:nvCxnSpPr>
          <p:spPr>
            <a:xfrm flipH="1" flipV="1">
              <a:off x="2125424" y="3869459"/>
              <a:ext cx="3394802" cy="818635"/>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5" name="Ευθεία γραμμή σύνδεσης 44">
              <a:extLst>
                <a:ext uri="{FF2B5EF4-FFF2-40B4-BE49-F238E27FC236}">
                  <a16:creationId xmlns:a16="http://schemas.microsoft.com/office/drawing/2014/main" xmlns="" id="{0D49B09D-D2A7-412F-BB4C-F252B1D02E24}"/>
                </a:ext>
              </a:extLst>
            </p:cNvPr>
            <p:cNvCxnSpPr/>
            <p:nvPr/>
          </p:nvCxnSpPr>
          <p:spPr>
            <a:xfrm flipH="1">
              <a:off x="4894631" y="3234732"/>
              <a:ext cx="694758" cy="1302503"/>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BD9EBB69-5442-45B2-A773-35674B5CD87F}"/>
                </a:ext>
              </a:extLst>
            </p:cNvPr>
            <p:cNvSpPr txBox="1"/>
            <p:nvPr/>
          </p:nvSpPr>
          <p:spPr>
            <a:xfrm>
              <a:off x="360000" y="72000"/>
              <a:ext cx="12276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SKELETAL MEASUR.</a:t>
              </a:r>
              <a:endParaRPr lang="el-GR" sz="988">
                <a:solidFill>
                  <a:srgbClr val="000000"/>
                </a:solidFill>
                <a:latin typeface="Tahoma" panose="020B0604030504040204" pitchFamily="34" charset="0"/>
              </a:endParaRPr>
            </a:p>
          </p:txBody>
        </p:sp>
        <p:sp>
          <p:nvSpPr>
            <p:cNvPr id="47" name="TextBox 46">
              <a:extLst>
                <a:ext uri="{FF2B5EF4-FFF2-40B4-BE49-F238E27FC236}">
                  <a16:creationId xmlns:a16="http://schemas.microsoft.com/office/drawing/2014/main" xmlns="" id="{25719645-EA69-4DA6-B6A8-A2CB323D1BEA}"/>
                </a:ext>
              </a:extLst>
            </p:cNvPr>
            <p:cNvSpPr txBox="1"/>
            <p:nvPr/>
          </p:nvSpPr>
          <p:spPr>
            <a:xfrm>
              <a:off x="360000" y="216000"/>
              <a:ext cx="7020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SNA: 85,8*</a:t>
              </a:r>
              <a:endParaRPr lang="el-GR" sz="988">
                <a:solidFill>
                  <a:srgbClr val="A4D0DF"/>
                </a:solidFill>
                <a:latin typeface="Tahoma" panose="020B0604030504040204" pitchFamily="34" charset="0"/>
              </a:endParaRPr>
            </a:p>
          </p:txBody>
        </p:sp>
        <p:sp>
          <p:nvSpPr>
            <p:cNvPr id="48" name="TextBox 47">
              <a:extLst>
                <a:ext uri="{FF2B5EF4-FFF2-40B4-BE49-F238E27FC236}">
                  <a16:creationId xmlns:a16="http://schemas.microsoft.com/office/drawing/2014/main" xmlns="" id="{B0B1EDAB-58DE-4E91-ACD7-C4CE038D3D8E}"/>
                </a:ext>
              </a:extLst>
            </p:cNvPr>
            <p:cNvSpPr txBox="1"/>
            <p:nvPr/>
          </p:nvSpPr>
          <p:spPr>
            <a:xfrm>
              <a:off x="360000" y="360000"/>
              <a:ext cx="17784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Lande angle (FH-NA): 94,1**</a:t>
              </a:r>
              <a:endParaRPr lang="el-GR" sz="988">
                <a:solidFill>
                  <a:srgbClr val="FDAE61"/>
                </a:solidFill>
                <a:latin typeface="Tahoma" panose="020B0604030504040204" pitchFamily="34" charset="0"/>
              </a:endParaRPr>
            </a:p>
          </p:txBody>
        </p:sp>
        <p:sp>
          <p:nvSpPr>
            <p:cNvPr id="49" name="TextBox 48">
              <a:extLst>
                <a:ext uri="{FF2B5EF4-FFF2-40B4-BE49-F238E27FC236}">
                  <a16:creationId xmlns:a16="http://schemas.microsoft.com/office/drawing/2014/main" xmlns="" id="{E2EE4AE7-46E5-4671-A2C1-CFFADC7B2EB8}"/>
                </a:ext>
              </a:extLst>
            </p:cNvPr>
            <p:cNvSpPr txBox="1"/>
            <p:nvPr/>
          </p:nvSpPr>
          <p:spPr>
            <a:xfrm>
              <a:off x="360000" y="504000"/>
              <a:ext cx="6084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SNB: 82,1</a:t>
              </a:r>
              <a:endParaRPr lang="el-GR" sz="988">
                <a:solidFill>
                  <a:srgbClr val="2C7BB6"/>
                </a:solidFill>
                <a:latin typeface="Tahoma" panose="020B0604030504040204" pitchFamily="34" charset="0"/>
              </a:endParaRPr>
            </a:p>
          </p:txBody>
        </p:sp>
        <p:sp>
          <p:nvSpPr>
            <p:cNvPr id="50" name="TextBox 49">
              <a:extLst>
                <a:ext uri="{FF2B5EF4-FFF2-40B4-BE49-F238E27FC236}">
                  <a16:creationId xmlns:a16="http://schemas.microsoft.com/office/drawing/2014/main" xmlns="" id="{A74B0187-6874-46EA-8D91-DCA6DD16D2BA}"/>
                </a:ext>
              </a:extLst>
            </p:cNvPr>
            <p:cNvSpPr txBox="1"/>
            <p:nvPr/>
          </p:nvSpPr>
          <p:spPr>
            <a:xfrm>
              <a:off x="360000" y="648000"/>
              <a:ext cx="18900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Facial angle (FH-NPog): 92,4**</a:t>
              </a:r>
              <a:endParaRPr lang="el-GR" sz="988">
                <a:solidFill>
                  <a:srgbClr val="FDAE61"/>
                </a:solidFill>
                <a:latin typeface="Tahoma" panose="020B0604030504040204" pitchFamily="34" charset="0"/>
              </a:endParaRPr>
            </a:p>
          </p:txBody>
        </p:sp>
        <p:sp>
          <p:nvSpPr>
            <p:cNvPr id="51" name="TextBox 50">
              <a:extLst>
                <a:ext uri="{FF2B5EF4-FFF2-40B4-BE49-F238E27FC236}">
                  <a16:creationId xmlns:a16="http://schemas.microsoft.com/office/drawing/2014/main" xmlns="" id="{13B259B1-CCAE-4D44-ACD9-48C55201C134}"/>
                </a:ext>
              </a:extLst>
            </p:cNvPr>
            <p:cNvSpPr txBox="1"/>
            <p:nvPr/>
          </p:nvSpPr>
          <p:spPr>
            <a:xfrm>
              <a:off x="360000" y="792000"/>
              <a:ext cx="8388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SNPog: 84,2*</a:t>
              </a:r>
              <a:endParaRPr lang="el-GR" sz="988">
                <a:solidFill>
                  <a:srgbClr val="A4D0DF"/>
                </a:solidFill>
                <a:latin typeface="Tahoma" panose="020B0604030504040204" pitchFamily="34" charset="0"/>
              </a:endParaRPr>
            </a:p>
          </p:txBody>
        </p:sp>
        <p:sp>
          <p:nvSpPr>
            <p:cNvPr id="52" name="TextBox 51">
              <a:extLst>
                <a:ext uri="{FF2B5EF4-FFF2-40B4-BE49-F238E27FC236}">
                  <a16:creationId xmlns:a16="http://schemas.microsoft.com/office/drawing/2014/main" xmlns="" id="{E038FE0D-902A-4484-BABC-D4BA9A7746B7}"/>
                </a:ext>
              </a:extLst>
            </p:cNvPr>
            <p:cNvSpPr txBox="1"/>
            <p:nvPr/>
          </p:nvSpPr>
          <p:spPr>
            <a:xfrm>
              <a:off x="7920000" y="4788000"/>
              <a:ext cx="2700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3,7*</a:t>
              </a:r>
            </a:p>
          </p:txBody>
        </p:sp>
        <p:sp>
          <p:nvSpPr>
            <p:cNvPr id="53" name="TextBox 52">
              <a:extLst>
                <a:ext uri="{FF2B5EF4-FFF2-40B4-BE49-F238E27FC236}">
                  <a16:creationId xmlns:a16="http://schemas.microsoft.com/office/drawing/2014/main" xmlns="" id="{5FF3A764-DBA8-49FA-A5ED-F3660681E450}"/>
                </a:ext>
              </a:extLst>
            </p:cNvPr>
            <p:cNvSpPr txBox="1"/>
            <p:nvPr/>
          </p:nvSpPr>
          <p:spPr>
            <a:xfrm>
              <a:off x="360000" y="936000"/>
              <a:ext cx="7524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NSBa: 129,6</a:t>
              </a:r>
              <a:endParaRPr lang="el-GR" sz="988">
                <a:solidFill>
                  <a:srgbClr val="2C7BB6"/>
                </a:solidFill>
                <a:latin typeface="Tahoma" panose="020B0604030504040204" pitchFamily="34" charset="0"/>
              </a:endParaRPr>
            </a:p>
          </p:txBody>
        </p:sp>
        <p:sp>
          <p:nvSpPr>
            <p:cNvPr id="54" name="TextBox 53">
              <a:extLst>
                <a:ext uri="{FF2B5EF4-FFF2-40B4-BE49-F238E27FC236}">
                  <a16:creationId xmlns:a16="http://schemas.microsoft.com/office/drawing/2014/main" xmlns="" id="{E4FA8E3C-6A42-414F-97DE-CB62762BC94C}"/>
                </a:ext>
              </a:extLst>
            </p:cNvPr>
            <p:cNvSpPr txBox="1"/>
            <p:nvPr/>
          </p:nvSpPr>
          <p:spPr>
            <a:xfrm>
              <a:off x="360000" y="1080000"/>
              <a:ext cx="5508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ANB: 3,7</a:t>
              </a:r>
              <a:endParaRPr lang="el-GR" sz="988">
                <a:solidFill>
                  <a:srgbClr val="2C7BB6"/>
                </a:solidFill>
                <a:latin typeface="Tahoma" panose="020B0604030504040204" pitchFamily="34" charset="0"/>
              </a:endParaRPr>
            </a:p>
          </p:txBody>
        </p:sp>
        <p:sp>
          <p:nvSpPr>
            <p:cNvPr id="55" name="TextBox 54">
              <a:extLst>
                <a:ext uri="{FF2B5EF4-FFF2-40B4-BE49-F238E27FC236}">
                  <a16:creationId xmlns:a16="http://schemas.microsoft.com/office/drawing/2014/main" xmlns="" id="{7EA5A3D1-7364-4825-BCFF-DE98CC580148}"/>
                </a:ext>
              </a:extLst>
            </p:cNvPr>
            <p:cNvSpPr txBox="1"/>
            <p:nvPr/>
          </p:nvSpPr>
          <p:spPr>
            <a:xfrm>
              <a:off x="360000" y="1224000"/>
              <a:ext cx="14652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Wits ABO (mm): 4,1***</a:t>
              </a:r>
              <a:endParaRPr lang="el-GR" sz="988">
                <a:solidFill>
                  <a:srgbClr val="D7191C"/>
                </a:solidFill>
                <a:latin typeface="Tahoma" panose="020B0604030504040204" pitchFamily="34" charset="0"/>
              </a:endParaRPr>
            </a:p>
          </p:txBody>
        </p:sp>
        <p:sp>
          <p:nvSpPr>
            <p:cNvPr id="56" name="TextBox 55">
              <a:extLst>
                <a:ext uri="{FF2B5EF4-FFF2-40B4-BE49-F238E27FC236}">
                  <a16:creationId xmlns:a16="http://schemas.microsoft.com/office/drawing/2014/main" xmlns="" id="{31C0A530-1F85-408B-BE7E-A52B29EA8E50}"/>
                </a:ext>
              </a:extLst>
            </p:cNvPr>
            <p:cNvSpPr txBox="1"/>
            <p:nvPr/>
          </p:nvSpPr>
          <p:spPr>
            <a:xfrm>
              <a:off x="360000" y="1368000"/>
              <a:ext cx="9396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SN-PP: 3,9-***</a:t>
              </a:r>
              <a:endParaRPr lang="el-GR" sz="988">
                <a:solidFill>
                  <a:srgbClr val="D7191C"/>
                </a:solidFill>
                <a:latin typeface="Tahoma" panose="020B0604030504040204" pitchFamily="34" charset="0"/>
              </a:endParaRPr>
            </a:p>
          </p:txBody>
        </p:sp>
        <p:sp>
          <p:nvSpPr>
            <p:cNvPr id="57" name="TextBox 56">
              <a:extLst>
                <a:ext uri="{FF2B5EF4-FFF2-40B4-BE49-F238E27FC236}">
                  <a16:creationId xmlns:a16="http://schemas.microsoft.com/office/drawing/2014/main" xmlns="" id="{06BE9B43-7CE5-49DE-9D5C-5F480DBA4040}"/>
                </a:ext>
              </a:extLst>
            </p:cNvPr>
            <p:cNvSpPr txBox="1"/>
            <p:nvPr/>
          </p:nvSpPr>
          <p:spPr>
            <a:xfrm>
              <a:off x="6530401" y="5580000"/>
              <a:ext cx="5508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13,6-***</a:t>
              </a:r>
            </a:p>
          </p:txBody>
        </p:sp>
        <p:sp>
          <p:nvSpPr>
            <p:cNvPr id="58" name="TextBox 57">
              <a:extLst>
                <a:ext uri="{FF2B5EF4-FFF2-40B4-BE49-F238E27FC236}">
                  <a16:creationId xmlns:a16="http://schemas.microsoft.com/office/drawing/2014/main" xmlns="" id="{31EF081F-8AFB-443B-9624-05B7D01AB78D}"/>
                </a:ext>
              </a:extLst>
            </p:cNvPr>
            <p:cNvSpPr txBox="1"/>
            <p:nvPr/>
          </p:nvSpPr>
          <p:spPr>
            <a:xfrm>
              <a:off x="360000" y="1512000"/>
              <a:ext cx="12024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GoGn-SN: 24,1-***</a:t>
              </a:r>
              <a:endParaRPr lang="el-GR" sz="988">
                <a:solidFill>
                  <a:srgbClr val="D7191C"/>
                </a:solidFill>
                <a:latin typeface="Tahoma" panose="020B0604030504040204" pitchFamily="34" charset="0"/>
              </a:endParaRPr>
            </a:p>
          </p:txBody>
        </p:sp>
        <p:sp>
          <p:nvSpPr>
            <p:cNvPr id="59" name="TextBox 58">
              <a:extLst>
                <a:ext uri="{FF2B5EF4-FFF2-40B4-BE49-F238E27FC236}">
                  <a16:creationId xmlns:a16="http://schemas.microsoft.com/office/drawing/2014/main" xmlns="" id="{CD278975-3ED4-4A43-83A1-5EB0108F790D}"/>
                </a:ext>
              </a:extLst>
            </p:cNvPr>
            <p:cNvSpPr txBox="1"/>
            <p:nvPr/>
          </p:nvSpPr>
          <p:spPr>
            <a:xfrm>
              <a:off x="360000" y="1656000"/>
              <a:ext cx="8712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MP-PP: 14,8-*</a:t>
              </a:r>
              <a:endParaRPr lang="el-GR" sz="988">
                <a:solidFill>
                  <a:srgbClr val="A4D0DF"/>
                </a:solidFill>
                <a:latin typeface="Tahoma" panose="020B0604030504040204" pitchFamily="34" charset="0"/>
              </a:endParaRPr>
            </a:p>
          </p:txBody>
        </p:sp>
        <p:sp>
          <p:nvSpPr>
            <p:cNvPr id="60" name="TextBox 59">
              <a:extLst>
                <a:ext uri="{FF2B5EF4-FFF2-40B4-BE49-F238E27FC236}">
                  <a16:creationId xmlns:a16="http://schemas.microsoft.com/office/drawing/2014/main" xmlns="" id="{1F961154-0688-4668-B4B2-96FEE34E110E}"/>
                </a:ext>
              </a:extLst>
            </p:cNvPr>
            <p:cNvSpPr txBox="1"/>
            <p:nvPr/>
          </p:nvSpPr>
          <p:spPr>
            <a:xfrm>
              <a:off x="360000" y="1800000"/>
              <a:ext cx="7272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Y-axis: 55,5</a:t>
              </a:r>
              <a:endParaRPr lang="el-GR" sz="988">
                <a:solidFill>
                  <a:srgbClr val="2C7BB6"/>
                </a:solidFill>
                <a:latin typeface="Tahoma" panose="020B0604030504040204" pitchFamily="34" charset="0"/>
              </a:endParaRPr>
            </a:p>
          </p:txBody>
        </p:sp>
        <p:sp>
          <p:nvSpPr>
            <p:cNvPr id="61" name="TextBox 60">
              <a:extLst>
                <a:ext uri="{FF2B5EF4-FFF2-40B4-BE49-F238E27FC236}">
                  <a16:creationId xmlns:a16="http://schemas.microsoft.com/office/drawing/2014/main" xmlns="" id="{5454D7DE-EF43-4FE6-AE48-D718138E697A}"/>
                </a:ext>
              </a:extLst>
            </p:cNvPr>
            <p:cNvSpPr txBox="1"/>
            <p:nvPr/>
          </p:nvSpPr>
          <p:spPr>
            <a:xfrm>
              <a:off x="360000" y="1944000"/>
              <a:ext cx="14652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Gonial angle: 109,4-***</a:t>
              </a:r>
              <a:endParaRPr lang="el-GR" sz="988">
                <a:solidFill>
                  <a:srgbClr val="D7191C"/>
                </a:solidFill>
                <a:latin typeface="Tahoma" panose="020B0604030504040204" pitchFamily="34" charset="0"/>
              </a:endParaRPr>
            </a:p>
          </p:txBody>
        </p:sp>
        <p:sp>
          <p:nvSpPr>
            <p:cNvPr id="62" name="TextBox 61">
              <a:extLst>
                <a:ext uri="{FF2B5EF4-FFF2-40B4-BE49-F238E27FC236}">
                  <a16:creationId xmlns:a16="http://schemas.microsoft.com/office/drawing/2014/main" xmlns="" id="{94258E7C-BEBB-4D4A-A0D2-FD87701D41E4}"/>
                </a:ext>
              </a:extLst>
            </p:cNvPr>
            <p:cNvSpPr txBox="1"/>
            <p:nvPr/>
          </p:nvSpPr>
          <p:spPr>
            <a:xfrm>
              <a:off x="360000" y="2088000"/>
              <a:ext cx="10008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UFH \ TFH: 44,4</a:t>
              </a:r>
              <a:endParaRPr lang="el-GR" sz="988">
                <a:solidFill>
                  <a:srgbClr val="2C7BB6"/>
                </a:solidFill>
                <a:latin typeface="Tahoma" panose="020B0604030504040204" pitchFamily="34" charset="0"/>
              </a:endParaRPr>
            </a:p>
          </p:txBody>
        </p:sp>
        <p:sp>
          <p:nvSpPr>
            <p:cNvPr id="63" name="TextBox 62">
              <a:extLst>
                <a:ext uri="{FF2B5EF4-FFF2-40B4-BE49-F238E27FC236}">
                  <a16:creationId xmlns:a16="http://schemas.microsoft.com/office/drawing/2014/main" xmlns="" id="{F8B93B13-57E7-44C9-AC7F-53CC902D6CF7}"/>
                </a:ext>
              </a:extLst>
            </p:cNvPr>
            <p:cNvSpPr txBox="1"/>
            <p:nvPr/>
          </p:nvSpPr>
          <p:spPr>
            <a:xfrm>
              <a:off x="360000" y="2232000"/>
              <a:ext cx="9720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LFH \ TFH: 55,6</a:t>
              </a:r>
              <a:endParaRPr lang="el-GR" sz="988">
                <a:solidFill>
                  <a:srgbClr val="2C7BB6"/>
                </a:solidFill>
                <a:latin typeface="Tahoma" panose="020B0604030504040204" pitchFamily="34" charset="0"/>
              </a:endParaRPr>
            </a:p>
          </p:txBody>
        </p:sp>
        <p:sp>
          <p:nvSpPr>
            <p:cNvPr id="64" name="TextBox 63">
              <a:extLst>
                <a:ext uri="{FF2B5EF4-FFF2-40B4-BE49-F238E27FC236}">
                  <a16:creationId xmlns:a16="http://schemas.microsoft.com/office/drawing/2014/main" xmlns="" id="{CA8BF966-BC60-4871-9A63-BEAA612F3C08}"/>
                </a:ext>
              </a:extLst>
            </p:cNvPr>
            <p:cNvSpPr txBox="1"/>
            <p:nvPr/>
          </p:nvSpPr>
          <p:spPr>
            <a:xfrm>
              <a:off x="360000" y="2520000"/>
              <a:ext cx="11160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DENTAL MEASUR.</a:t>
              </a:r>
              <a:endParaRPr lang="el-GR" sz="988">
                <a:solidFill>
                  <a:srgbClr val="000000"/>
                </a:solidFill>
                <a:latin typeface="Tahoma" panose="020B0604030504040204" pitchFamily="34" charset="0"/>
              </a:endParaRPr>
            </a:p>
          </p:txBody>
        </p:sp>
        <p:sp>
          <p:nvSpPr>
            <p:cNvPr id="65" name="TextBox 64">
              <a:extLst>
                <a:ext uri="{FF2B5EF4-FFF2-40B4-BE49-F238E27FC236}">
                  <a16:creationId xmlns:a16="http://schemas.microsoft.com/office/drawing/2014/main" xmlns="" id="{827B8102-CAB7-45B6-9BC4-E52C32F63F88}"/>
                </a:ext>
              </a:extLst>
            </p:cNvPr>
            <p:cNvSpPr txBox="1"/>
            <p:nvPr/>
          </p:nvSpPr>
          <p:spPr>
            <a:xfrm>
              <a:off x="360000" y="2664000"/>
              <a:ext cx="9720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U1-FH: 121,3**</a:t>
              </a:r>
              <a:endParaRPr lang="el-GR" sz="988">
                <a:solidFill>
                  <a:srgbClr val="FDAE61"/>
                </a:solidFill>
                <a:latin typeface="Tahoma" panose="020B0604030504040204" pitchFamily="34" charset="0"/>
              </a:endParaRPr>
            </a:p>
          </p:txBody>
        </p:sp>
        <p:sp>
          <p:nvSpPr>
            <p:cNvPr id="66" name="TextBox 65">
              <a:extLst>
                <a:ext uri="{FF2B5EF4-FFF2-40B4-BE49-F238E27FC236}">
                  <a16:creationId xmlns:a16="http://schemas.microsoft.com/office/drawing/2014/main" xmlns="" id="{6CFCD5FA-50CB-4B9E-BBD3-51ADA7C2D1E8}"/>
                </a:ext>
              </a:extLst>
            </p:cNvPr>
            <p:cNvSpPr txBox="1"/>
            <p:nvPr/>
          </p:nvSpPr>
          <p:spPr>
            <a:xfrm>
              <a:off x="360000" y="2808000"/>
              <a:ext cx="7128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U1-SN: 113</a:t>
              </a:r>
              <a:endParaRPr lang="el-GR" sz="988">
                <a:solidFill>
                  <a:srgbClr val="2C7BB6"/>
                </a:solidFill>
                <a:latin typeface="Tahoma" panose="020B0604030504040204" pitchFamily="34" charset="0"/>
              </a:endParaRPr>
            </a:p>
          </p:txBody>
        </p:sp>
        <p:sp>
          <p:nvSpPr>
            <p:cNvPr id="67" name="TextBox 66">
              <a:extLst>
                <a:ext uri="{FF2B5EF4-FFF2-40B4-BE49-F238E27FC236}">
                  <a16:creationId xmlns:a16="http://schemas.microsoft.com/office/drawing/2014/main" xmlns="" id="{B9F226D6-B3B1-4DAC-97FB-10394C240392}"/>
                </a:ext>
              </a:extLst>
            </p:cNvPr>
            <p:cNvSpPr txBox="1"/>
            <p:nvPr/>
          </p:nvSpPr>
          <p:spPr>
            <a:xfrm>
              <a:off x="360000" y="2952000"/>
              <a:ext cx="8892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U1-PP: 116,9*</a:t>
              </a:r>
              <a:endParaRPr lang="el-GR" sz="988">
                <a:solidFill>
                  <a:srgbClr val="A4D0DF"/>
                </a:solidFill>
                <a:latin typeface="Tahoma" panose="020B0604030504040204" pitchFamily="34" charset="0"/>
              </a:endParaRPr>
            </a:p>
          </p:txBody>
        </p:sp>
        <p:sp>
          <p:nvSpPr>
            <p:cNvPr id="68" name="TextBox 67">
              <a:extLst>
                <a:ext uri="{FF2B5EF4-FFF2-40B4-BE49-F238E27FC236}">
                  <a16:creationId xmlns:a16="http://schemas.microsoft.com/office/drawing/2014/main" xmlns="" id="{CB2DD58E-5A1C-46D6-BA26-41D09807910B}"/>
                </a:ext>
              </a:extLst>
            </p:cNvPr>
            <p:cNvSpPr txBox="1"/>
            <p:nvPr/>
          </p:nvSpPr>
          <p:spPr>
            <a:xfrm>
              <a:off x="7495201" y="3420000"/>
              <a:ext cx="424800" cy="152029"/>
            </a:xfrm>
            <a:prstGeom prst="rect">
              <a:avLst/>
            </a:prstGeom>
            <a:noFill/>
          </p:spPr>
          <p:txBody>
            <a:bodyPr vert="horz" lIns="0" tIns="0" rIns="0" bIns="0" rtlCol="0">
              <a:spAutoFit/>
            </a:bodyPr>
            <a:lstStyle/>
            <a:p>
              <a:r>
                <a:rPr lang="el-GR" sz="988">
                  <a:solidFill>
                    <a:srgbClr val="FDAE61"/>
                  </a:solidFill>
                  <a:latin typeface="Tahoma" panose="020B0604030504040204" pitchFamily="34" charset="0"/>
                </a:rPr>
                <a:t>27,2**</a:t>
              </a:r>
            </a:p>
          </p:txBody>
        </p:sp>
        <p:sp>
          <p:nvSpPr>
            <p:cNvPr id="69" name="TextBox 68">
              <a:extLst>
                <a:ext uri="{FF2B5EF4-FFF2-40B4-BE49-F238E27FC236}">
                  <a16:creationId xmlns:a16="http://schemas.microsoft.com/office/drawing/2014/main" xmlns="" id="{07F17A0B-5138-4B3D-828F-B299BF9B47AD}"/>
                </a:ext>
              </a:extLst>
            </p:cNvPr>
            <p:cNvSpPr txBox="1"/>
            <p:nvPr/>
          </p:nvSpPr>
          <p:spPr>
            <a:xfrm>
              <a:off x="8136000" y="3420000"/>
              <a:ext cx="1944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2,1</a:t>
              </a:r>
            </a:p>
          </p:txBody>
        </p:sp>
        <p:sp>
          <p:nvSpPr>
            <p:cNvPr id="70" name="TextBox 69">
              <a:extLst>
                <a:ext uri="{FF2B5EF4-FFF2-40B4-BE49-F238E27FC236}">
                  <a16:creationId xmlns:a16="http://schemas.microsoft.com/office/drawing/2014/main" xmlns="" id="{66EDC1C0-8644-4AEE-8878-B7FF07F88744}"/>
                </a:ext>
              </a:extLst>
            </p:cNvPr>
            <p:cNvSpPr txBox="1"/>
            <p:nvPr/>
          </p:nvSpPr>
          <p:spPr>
            <a:xfrm>
              <a:off x="360000" y="3096000"/>
              <a:ext cx="10584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U1-APog: 30,7**</a:t>
              </a:r>
              <a:endParaRPr lang="el-GR" sz="988">
                <a:solidFill>
                  <a:srgbClr val="FDAE61"/>
                </a:solidFill>
                <a:latin typeface="Tahoma" panose="020B0604030504040204" pitchFamily="34" charset="0"/>
              </a:endParaRPr>
            </a:p>
          </p:txBody>
        </p:sp>
        <p:sp>
          <p:nvSpPr>
            <p:cNvPr id="71" name="TextBox 70">
              <a:extLst>
                <a:ext uri="{FF2B5EF4-FFF2-40B4-BE49-F238E27FC236}">
                  <a16:creationId xmlns:a16="http://schemas.microsoft.com/office/drawing/2014/main" xmlns="" id="{CA2A1EE0-A002-4E17-BD43-1F054D130AF8}"/>
                </a:ext>
              </a:extLst>
            </p:cNvPr>
            <p:cNvSpPr txBox="1"/>
            <p:nvPr/>
          </p:nvSpPr>
          <p:spPr>
            <a:xfrm>
              <a:off x="360000" y="3240000"/>
              <a:ext cx="1364400" cy="152029"/>
            </a:xfrm>
            <a:prstGeom prst="rect">
              <a:avLst/>
            </a:prstGeom>
            <a:noFill/>
          </p:spPr>
          <p:txBody>
            <a:bodyPr vert="horz" lIns="0" tIns="0" rIns="0" bIns="0" rtlCol="0">
              <a:spAutoFit/>
            </a:bodyPr>
            <a:lstStyle/>
            <a:p>
              <a:r>
                <a:rPr lang="pl-PL" sz="988">
                  <a:solidFill>
                    <a:srgbClr val="2C7BB6"/>
                  </a:solidFill>
                  <a:latin typeface="Tahoma" panose="020B0604030504040204" pitchFamily="34" charset="0"/>
                </a:rPr>
                <a:t>U1 to APog (mm): 3,2</a:t>
              </a:r>
              <a:endParaRPr lang="el-GR" sz="988">
                <a:solidFill>
                  <a:srgbClr val="2C7BB6"/>
                </a:solidFill>
                <a:latin typeface="Tahoma" panose="020B0604030504040204" pitchFamily="34" charset="0"/>
              </a:endParaRPr>
            </a:p>
          </p:txBody>
        </p:sp>
        <p:sp>
          <p:nvSpPr>
            <p:cNvPr id="72" name="TextBox 71">
              <a:extLst>
                <a:ext uri="{FF2B5EF4-FFF2-40B4-BE49-F238E27FC236}">
                  <a16:creationId xmlns:a16="http://schemas.microsoft.com/office/drawing/2014/main" xmlns="" id="{4193B4BA-77C5-4C9C-87AC-FB866A4913E5}"/>
                </a:ext>
              </a:extLst>
            </p:cNvPr>
            <p:cNvSpPr txBox="1"/>
            <p:nvPr/>
          </p:nvSpPr>
          <p:spPr>
            <a:xfrm>
              <a:off x="360000" y="3384000"/>
              <a:ext cx="10152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PP-FOP: 2,9-***</a:t>
              </a:r>
              <a:endParaRPr lang="el-GR" sz="988">
                <a:solidFill>
                  <a:srgbClr val="D7191C"/>
                </a:solidFill>
                <a:latin typeface="Tahoma" panose="020B0604030504040204" pitchFamily="34" charset="0"/>
              </a:endParaRPr>
            </a:p>
          </p:txBody>
        </p:sp>
        <p:sp>
          <p:nvSpPr>
            <p:cNvPr id="73" name="TextBox 72">
              <a:extLst>
                <a:ext uri="{FF2B5EF4-FFF2-40B4-BE49-F238E27FC236}">
                  <a16:creationId xmlns:a16="http://schemas.microsoft.com/office/drawing/2014/main" xmlns="" id="{B5F804CF-464C-4B18-A40C-1CB3588F6DDC}"/>
                </a:ext>
              </a:extLst>
            </p:cNvPr>
            <p:cNvSpPr txBox="1"/>
            <p:nvPr/>
          </p:nvSpPr>
          <p:spPr>
            <a:xfrm>
              <a:off x="360000" y="3528000"/>
              <a:ext cx="9576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AB-FOP: 81,8-*</a:t>
              </a:r>
              <a:endParaRPr lang="el-GR" sz="988">
                <a:solidFill>
                  <a:srgbClr val="A4D0DF"/>
                </a:solidFill>
                <a:latin typeface="Tahoma" panose="020B0604030504040204" pitchFamily="34" charset="0"/>
              </a:endParaRPr>
            </a:p>
          </p:txBody>
        </p:sp>
        <p:sp>
          <p:nvSpPr>
            <p:cNvPr id="74" name="TextBox 73">
              <a:extLst>
                <a:ext uri="{FF2B5EF4-FFF2-40B4-BE49-F238E27FC236}">
                  <a16:creationId xmlns:a16="http://schemas.microsoft.com/office/drawing/2014/main" xmlns="" id="{C6C05276-557D-43E8-B41C-9D85543D6A1A}"/>
                </a:ext>
              </a:extLst>
            </p:cNvPr>
            <p:cNvSpPr txBox="1"/>
            <p:nvPr/>
          </p:nvSpPr>
          <p:spPr>
            <a:xfrm>
              <a:off x="8416800" y="5544000"/>
              <a:ext cx="2700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61,9</a:t>
              </a:r>
            </a:p>
          </p:txBody>
        </p:sp>
        <p:sp>
          <p:nvSpPr>
            <p:cNvPr id="75" name="TextBox 74">
              <a:extLst>
                <a:ext uri="{FF2B5EF4-FFF2-40B4-BE49-F238E27FC236}">
                  <a16:creationId xmlns:a16="http://schemas.microsoft.com/office/drawing/2014/main" xmlns="" id="{6F17B9BA-4884-48A9-9580-C27200861E09}"/>
                </a:ext>
              </a:extLst>
            </p:cNvPr>
            <p:cNvSpPr txBox="1"/>
            <p:nvPr/>
          </p:nvSpPr>
          <p:spPr>
            <a:xfrm>
              <a:off x="8200800" y="6127200"/>
              <a:ext cx="500400" cy="152029"/>
            </a:xfrm>
            <a:prstGeom prst="rect">
              <a:avLst/>
            </a:prstGeom>
            <a:noFill/>
          </p:spPr>
          <p:txBody>
            <a:bodyPr vert="horz" lIns="0" tIns="0" rIns="0" bIns="0" rtlCol="0">
              <a:spAutoFit/>
            </a:bodyPr>
            <a:lstStyle/>
            <a:p>
              <a:r>
                <a:rPr lang="el-GR" sz="988">
                  <a:solidFill>
                    <a:srgbClr val="FDAE61"/>
                  </a:solidFill>
                  <a:latin typeface="Tahoma" panose="020B0604030504040204" pitchFamily="34" charset="0"/>
                </a:rPr>
                <a:t>104,5**</a:t>
              </a:r>
            </a:p>
          </p:txBody>
        </p:sp>
        <p:sp>
          <p:nvSpPr>
            <p:cNvPr id="76" name="TextBox 75">
              <a:extLst>
                <a:ext uri="{FF2B5EF4-FFF2-40B4-BE49-F238E27FC236}">
                  <a16:creationId xmlns:a16="http://schemas.microsoft.com/office/drawing/2014/main" xmlns="" id="{03B9C09A-897A-42BD-A184-9632D7828B1E}"/>
                </a:ext>
              </a:extLst>
            </p:cNvPr>
            <p:cNvSpPr txBox="1"/>
            <p:nvPr/>
          </p:nvSpPr>
          <p:spPr>
            <a:xfrm>
              <a:off x="360000" y="3672000"/>
              <a:ext cx="10080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L1-FOP: 60,5-**</a:t>
              </a:r>
              <a:endParaRPr lang="el-GR" sz="988">
                <a:solidFill>
                  <a:srgbClr val="FDAE61"/>
                </a:solidFill>
                <a:latin typeface="Tahoma" panose="020B0604030504040204" pitchFamily="34" charset="0"/>
              </a:endParaRPr>
            </a:p>
          </p:txBody>
        </p:sp>
        <p:sp>
          <p:nvSpPr>
            <p:cNvPr id="77" name="TextBox 76">
              <a:extLst>
                <a:ext uri="{FF2B5EF4-FFF2-40B4-BE49-F238E27FC236}">
                  <a16:creationId xmlns:a16="http://schemas.microsoft.com/office/drawing/2014/main" xmlns="" id="{0FBB36E8-7B56-4DC2-9B13-4DF21645B237}"/>
                </a:ext>
              </a:extLst>
            </p:cNvPr>
            <p:cNvSpPr txBox="1"/>
            <p:nvPr/>
          </p:nvSpPr>
          <p:spPr>
            <a:xfrm>
              <a:off x="7574400" y="4428000"/>
              <a:ext cx="3456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28,4*</a:t>
              </a:r>
            </a:p>
          </p:txBody>
        </p:sp>
        <p:sp>
          <p:nvSpPr>
            <p:cNvPr id="78" name="TextBox 77">
              <a:extLst>
                <a:ext uri="{FF2B5EF4-FFF2-40B4-BE49-F238E27FC236}">
                  <a16:creationId xmlns:a16="http://schemas.microsoft.com/office/drawing/2014/main" xmlns="" id="{1640ABE4-67FC-49A7-B303-835DB8541DB6}"/>
                </a:ext>
              </a:extLst>
            </p:cNvPr>
            <p:cNvSpPr txBox="1"/>
            <p:nvPr/>
          </p:nvSpPr>
          <p:spPr>
            <a:xfrm>
              <a:off x="8100000" y="4428000"/>
              <a:ext cx="1944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3,4</a:t>
              </a:r>
            </a:p>
          </p:txBody>
        </p:sp>
        <p:sp>
          <p:nvSpPr>
            <p:cNvPr id="79" name="TextBox 78">
              <a:extLst>
                <a:ext uri="{FF2B5EF4-FFF2-40B4-BE49-F238E27FC236}">
                  <a16:creationId xmlns:a16="http://schemas.microsoft.com/office/drawing/2014/main" xmlns="" id="{04DA3B08-455E-43F7-BE8E-EAA7DC7E0370}"/>
                </a:ext>
              </a:extLst>
            </p:cNvPr>
            <p:cNvSpPr txBox="1"/>
            <p:nvPr/>
          </p:nvSpPr>
          <p:spPr>
            <a:xfrm>
              <a:off x="360000" y="3816000"/>
              <a:ext cx="9576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L1-APog: 28,6*</a:t>
              </a:r>
              <a:endParaRPr lang="el-GR" sz="988">
                <a:solidFill>
                  <a:srgbClr val="A4D0DF"/>
                </a:solidFill>
                <a:latin typeface="Tahoma" panose="020B0604030504040204" pitchFamily="34" charset="0"/>
              </a:endParaRPr>
            </a:p>
          </p:txBody>
        </p:sp>
        <p:sp>
          <p:nvSpPr>
            <p:cNvPr id="80" name="TextBox 79">
              <a:extLst>
                <a:ext uri="{FF2B5EF4-FFF2-40B4-BE49-F238E27FC236}">
                  <a16:creationId xmlns:a16="http://schemas.microsoft.com/office/drawing/2014/main" xmlns="" id="{793D8FC6-5FD7-4CE9-905C-1F6D8BC9395F}"/>
                </a:ext>
              </a:extLst>
            </p:cNvPr>
            <p:cNvSpPr txBox="1"/>
            <p:nvPr/>
          </p:nvSpPr>
          <p:spPr>
            <a:xfrm>
              <a:off x="360000" y="3960000"/>
              <a:ext cx="13896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L1 to APog (mm): -0,1</a:t>
              </a:r>
              <a:endParaRPr lang="el-GR" sz="988">
                <a:solidFill>
                  <a:srgbClr val="2C7BB6"/>
                </a:solidFill>
                <a:latin typeface="Tahoma" panose="020B0604030504040204" pitchFamily="34" charset="0"/>
              </a:endParaRPr>
            </a:p>
          </p:txBody>
        </p:sp>
        <p:sp>
          <p:nvSpPr>
            <p:cNvPr id="81" name="TextBox 80">
              <a:extLst>
                <a:ext uri="{FF2B5EF4-FFF2-40B4-BE49-F238E27FC236}">
                  <a16:creationId xmlns:a16="http://schemas.microsoft.com/office/drawing/2014/main" xmlns="" id="{EAB39D3F-3F89-4BF3-862F-8C8EEE54501C}"/>
                </a:ext>
              </a:extLst>
            </p:cNvPr>
            <p:cNvSpPr txBox="1"/>
            <p:nvPr/>
          </p:nvSpPr>
          <p:spPr>
            <a:xfrm>
              <a:off x="8388000" y="3888000"/>
              <a:ext cx="550800" cy="152029"/>
            </a:xfrm>
            <a:prstGeom prst="rect">
              <a:avLst/>
            </a:prstGeom>
            <a:noFill/>
          </p:spPr>
          <p:txBody>
            <a:bodyPr vert="horz" lIns="0" tIns="0" rIns="0" bIns="0" rtlCol="0">
              <a:spAutoFit/>
            </a:bodyPr>
            <a:lstStyle/>
            <a:p>
              <a:r>
                <a:rPr lang="el-GR" sz="988">
                  <a:solidFill>
                    <a:srgbClr val="FDAE61"/>
                  </a:solidFill>
                  <a:latin typeface="Tahoma" panose="020B0604030504040204" pitchFamily="34" charset="0"/>
                </a:rPr>
                <a:t>120,7-**</a:t>
              </a:r>
            </a:p>
          </p:txBody>
        </p:sp>
        <p:sp>
          <p:nvSpPr>
            <p:cNvPr id="82" name="TextBox 81">
              <a:extLst>
                <a:ext uri="{FF2B5EF4-FFF2-40B4-BE49-F238E27FC236}">
                  <a16:creationId xmlns:a16="http://schemas.microsoft.com/office/drawing/2014/main" xmlns="" id="{8AD7CB8D-FEA9-453C-AA96-136C4F679A3E}"/>
                </a:ext>
              </a:extLst>
            </p:cNvPr>
            <p:cNvSpPr txBox="1"/>
            <p:nvPr/>
          </p:nvSpPr>
          <p:spPr>
            <a:xfrm>
              <a:off x="360000" y="4248000"/>
              <a:ext cx="14472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SOFT-TISSUE MEASUR.</a:t>
              </a:r>
              <a:endParaRPr lang="el-GR" sz="988">
                <a:solidFill>
                  <a:srgbClr val="000000"/>
                </a:solidFill>
                <a:latin typeface="Tahoma" panose="020B0604030504040204" pitchFamily="34" charset="0"/>
              </a:endParaRPr>
            </a:p>
          </p:txBody>
        </p:sp>
        <p:sp>
          <p:nvSpPr>
            <p:cNvPr id="83" name="TextBox 82">
              <a:extLst>
                <a:ext uri="{FF2B5EF4-FFF2-40B4-BE49-F238E27FC236}">
                  <a16:creationId xmlns:a16="http://schemas.microsoft.com/office/drawing/2014/main" xmlns="" id="{5E24C2C2-4CFE-41D3-8FE1-28151CDD779F}"/>
                </a:ext>
              </a:extLst>
            </p:cNvPr>
            <p:cNvSpPr txBox="1"/>
            <p:nvPr/>
          </p:nvSpPr>
          <p:spPr>
            <a:xfrm>
              <a:off x="360000" y="4392000"/>
              <a:ext cx="16596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Labionasal angle: 122,1***</a:t>
              </a:r>
              <a:endParaRPr lang="el-GR" sz="988">
                <a:solidFill>
                  <a:srgbClr val="D7191C"/>
                </a:solidFill>
                <a:latin typeface="Tahoma" panose="020B0604030504040204" pitchFamily="34" charset="0"/>
              </a:endParaRPr>
            </a:p>
          </p:txBody>
        </p:sp>
        <p:sp>
          <p:nvSpPr>
            <p:cNvPr id="84" name="TextBox 83">
              <a:extLst>
                <a:ext uri="{FF2B5EF4-FFF2-40B4-BE49-F238E27FC236}">
                  <a16:creationId xmlns:a16="http://schemas.microsoft.com/office/drawing/2014/main" xmlns="" id="{2859E7AF-B212-4C02-8958-0C925C798ACC}"/>
                </a:ext>
              </a:extLst>
            </p:cNvPr>
            <p:cNvSpPr txBox="1"/>
            <p:nvPr/>
          </p:nvSpPr>
          <p:spPr>
            <a:xfrm>
              <a:off x="360000" y="4536000"/>
              <a:ext cx="15912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Up. lip to E-Plane: -4,2-**</a:t>
              </a:r>
              <a:endParaRPr lang="el-GR" sz="988">
                <a:solidFill>
                  <a:srgbClr val="FDAE61"/>
                </a:solidFill>
                <a:latin typeface="Tahoma" panose="020B0604030504040204" pitchFamily="34" charset="0"/>
              </a:endParaRPr>
            </a:p>
          </p:txBody>
        </p:sp>
        <p:sp>
          <p:nvSpPr>
            <p:cNvPr id="85" name="TextBox 84">
              <a:extLst>
                <a:ext uri="{FF2B5EF4-FFF2-40B4-BE49-F238E27FC236}">
                  <a16:creationId xmlns:a16="http://schemas.microsoft.com/office/drawing/2014/main" xmlns="" id="{CCEABB2A-C580-4EFD-BCC5-79C23E892251}"/>
                </a:ext>
              </a:extLst>
            </p:cNvPr>
            <p:cNvSpPr txBox="1"/>
            <p:nvPr/>
          </p:nvSpPr>
          <p:spPr>
            <a:xfrm>
              <a:off x="360000" y="4680000"/>
              <a:ext cx="16668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Low. lip to E-Plane: -3,2-**</a:t>
              </a:r>
              <a:endParaRPr lang="el-GR" sz="988">
                <a:solidFill>
                  <a:srgbClr val="FDAE61"/>
                </a:solidFill>
                <a:latin typeface="Tahoma" panose="020B0604030504040204" pitchFamily="34" charset="0"/>
              </a:endParaRPr>
            </a:p>
          </p:txBody>
        </p:sp>
        <p:sp>
          <p:nvSpPr>
            <p:cNvPr id="86" name="TextBox 85">
              <a:extLst>
                <a:ext uri="{FF2B5EF4-FFF2-40B4-BE49-F238E27FC236}">
                  <a16:creationId xmlns:a16="http://schemas.microsoft.com/office/drawing/2014/main" xmlns="" id="{66F84722-9248-4358-BB67-6A4F232B1ED2}"/>
                </a:ext>
              </a:extLst>
            </p:cNvPr>
            <p:cNvSpPr txBox="1"/>
            <p:nvPr/>
          </p:nvSpPr>
          <p:spPr>
            <a:xfrm>
              <a:off x="360000" y="4824000"/>
              <a:ext cx="15156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Z-angle (Merrifield): 75,8</a:t>
              </a:r>
              <a:endParaRPr lang="el-GR" sz="988">
                <a:solidFill>
                  <a:srgbClr val="2C7BB6"/>
                </a:solidFill>
                <a:latin typeface="Tahoma" panose="020B0604030504040204" pitchFamily="34" charset="0"/>
              </a:endParaRPr>
            </a:p>
          </p:txBody>
        </p:sp>
        <p:sp>
          <p:nvSpPr>
            <p:cNvPr id="87" name="TextBox 86">
              <a:extLst>
                <a:ext uri="{FF2B5EF4-FFF2-40B4-BE49-F238E27FC236}">
                  <a16:creationId xmlns:a16="http://schemas.microsoft.com/office/drawing/2014/main" xmlns="" id="{F48DB1F4-3946-410F-A183-3B5DAFCFFC6E}"/>
                </a:ext>
              </a:extLst>
            </p:cNvPr>
            <p:cNvSpPr txBox="1"/>
            <p:nvPr/>
          </p:nvSpPr>
          <p:spPr>
            <a:xfrm>
              <a:off x="360000" y="4968000"/>
              <a:ext cx="10584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H-angle: 14,6***</a:t>
              </a:r>
              <a:endParaRPr lang="el-GR" sz="988">
                <a:solidFill>
                  <a:srgbClr val="D7191C"/>
                </a:solidFill>
                <a:latin typeface="Tahoma" panose="020B0604030504040204" pitchFamily="34" charset="0"/>
              </a:endParaRPr>
            </a:p>
          </p:txBody>
        </p:sp>
        <p:sp>
          <p:nvSpPr>
            <p:cNvPr id="88" name="TextBox 87">
              <a:extLst>
                <a:ext uri="{FF2B5EF4-FFF2-40B4-BE49-F238E27FC236}">
                  <a16:creationId xmlns:a16="http://schemas.microsoft.com/office/drawing/2014/main" xmlns="" id="{070A80F7-AF07-4C3E-9252-27D3EF3F4BE9}"/>
                </a:ext>
              </a:extLst>
            </p:cNvPr>
            <p:cNvSpPr txBox="1"/>
            <p:nvPr/>
          </p:nvSpPr>
          <p:spPr>
            <a:xfrm>
              <a:off x="7822800" y="3024000"/>
              <a:ext cx="1944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3,7</a:t>
              </a:r>
            </a:p>
          </p:txBody>
        </p:sp>
        <p:sp>
          <p:nvSpPr>
            <p:cNvPr id="89" name="TextBox 88">
              <a:extLst>
                <a:ext uri="{FF2B5EF4-FFF2-40B4-BE49-F238E27FC236}">
                  <a16:creationId xmlns:a16="http://schemas.microsoft.com/office/drawing/2014/main" xmlns="" id="{3C597AE0-4E4E-4119-9BD9-CBC3DDD5F743}"/>
                </a:ext>
              </a:extLst>
            </p:cNvPr>
            <p:cNvSpPr txBox="1"/>
            <p:nvPr/>
          </p:nvSpPr>
          <p:spPr>
            <a:xfrm>
              <a:off x="5450400" y="525600"/>
              <a:ext cx="3456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85,8*</a:t>
              </a:r>
            </a:p>
          </p:txBody>
        </p:sp>
        <p:sp>
          <p:nvSpPr>
            <p:cNvPr id="90" name="TextBox 89">
              <a:extLst>
                <a:ext uri="{FF2B5EF4-FFF2-40B4-BE49-F238E27FC236}">
                  <a16:creationId xmlns:a16="http://schemas.microsoft.com/office/drawing/2014/main" xmlns="" id="{8D2AAAC9-9ED5-4252-814D-C8149A945A4E}"/>
                </a:ext>
              </a:extLst>
            </p:cNvPr>
            <p:cNvSpPr txBox="1"/>
            <p:nvPr/>
          </p:nvSpPr>
          <p:spPr>
            <a:xfrm>
              <a:off x="5450400" y="705600"/>
              <a:ext cx="2700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82,1</a:t>
              </a:r>
            </a:p>
          </p:txBody>
        </p:sp>
        <p:sp>
          <p:nvSpPr>
            <p:cNvPr id="91" name="TextBox 90">
              <a:extLst>
                <a:ext uri="{FF2B5EF4-FFF2-40B4-BE49-F238E27FC236}">
                  <a16:creationId xmlns:a16="http://schemas.microsoft.com/office/drawing/2014/main" xmlns="" id="{F998481F-2F16-48E2-9468-C0BC881A4DD1}"/>
                </a:ext>
              </a:extLst>
            </p:cNvPr>
            <p:cNvSpPr txBox="1"/>
            <p:nvPr/>
          </p:nvSpPr>
          <p:spPr>
            <a:xfrm>
              <a:off x="5450400" y="885600"/>
              <a:ext cx="1944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3,7</a:t>
              </a:r>
            </a:p>
          </p:txBody>
        </p:sp>
        <p:sp>
          <p:nvSpPr>
            <p:cNvPr id="97" name="TextBox 96">
              <a:extLst>
                <a:ext uri="{FF2B5EF4-FFF2-40B4-BE49-F238E27FC236}">
                  <a16:creationId xmlns:a16="http://schemas.microsoft.com/office/drawing/2014/main" xmlns="" id="{8DF1A0D9-EB67-4AB9-B357-855158911916}"/>
                </a:ext>
              </a:extLst>
            </p:cNvPr>
            <p:cNvSpPr txBox="1"/>
            <p:nvPr/>
          </p:nvSpPr>
          <p:spPr>
            <a:xfrm>
              <a:off x="360000" y="5544000"/>
              <a:ext cx="12960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PC3 Skeletal 14: 1,4*</a:t>
              </a:r>
              <a:endParaRPr lang="el-GR" sz="988">
                <a:solidFill>
                  <a:srgbClr val="A4D0DF"/>
                </a:solidFill>
                <a:latin typeface="Tahoma" panose="020B0604030504040204" pitchFamily="34" charset="0"/>
              </a:endParaRPr>
            </a:p>
          </p:txBody>
        </p:sp>
        <p:sp>
          <p:nvSpPr>
            <p:cNvPr id="98" name="TextBox 97">
              <a:extLst>
                <a:ext uri="{FF2B5EF4-FFF2-40B4-BE49-F238E27FC236}">
                  <a16:creationId xmlns:a16="http://schemas.microsoft.com/office/drawing/2014/main" xmlns="" id="{84210675-8509-4848-869E-C9A78A818E5C}"/>
                </a:ext>
              </a:extLst>
            </p:cNvPr>
            <p:cNvSpPr txBox="1"/>
            <p:nvPr/>
          </p:nvSpPr>
          <p:spPr>
            <a:xfrm>
              <a:off x="360000" y="5400000"/>
              <a:ext cx="12204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PC2 Skeletal 14: 0,1</a:t>
              </a:r>
              <a:endParaRPr lang="el-GR" sz="988">
                <a:solidFill>
                  <a:srgbClr val="2C7BB6"/>
                </a:solidFill>
                <a:latin typeface="Tahoma" panose="020B0604030504040204" pitchFamily="34" charset="0"/>
              </a:endParaRPr>
            </a:p>
          </p:txBody>
        </p:sp>
        <p:sp>
          <p:nvSpPr>
            <p:cNvPr id="99" name="TextBox 98">
              <a:extLst>
                <a:ext uri="{FF2B5EF4-FFF2-40B4-BE49-F238E27FC236}">
                  <a16:creationId xmlns:a16="http://schemas.microsoft.com/office/drawing/2014/main" xmlns="" id="{43CA150E-D48D-44EE-AFFD-86F0ED2FB289}"/>
                </a:ext>
              </a:extLst>
            </p:cNvPr>
            <p:cNvSpPr txBox="1"/>
            <p:nvPr/>
          </p:nvSpPr>
          <p:spPr>
            <a:xfrm>
              <a:off x="360000" y="5256000"/>
              <a:ext cx="13968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PC1 Skeletal 14: -1,4-*</a:t>
              </a:r>
              <a:endParaRPr lang="el-GR" sz="988">
                <a:solidFill>
                  <a:srgbClr val="A4D0DF"/>
                </a:solidFill>
                <a:latin typeface="Tahoma" panose="020B0604030504040204" pitchFamily="34" charset="0"/>
              </a:endParaRPr>
            </a:p>
          </p:txBody>
        </p:sp>
      </p:grpSp>
      <p:sp>
        <p:nvSpPr>
          <p:cNvPr id="101" name="Rectangle 307">
            <a:extLst>
              <a:ext uri="{FF2B5EF4-FFF2-40B4-BE49-F238E27FC236}">
                <a16:creationId xmlns:a16="http://schemas.microsoft.com/office/drawing/2014/main" xmlns="" id="{B7FD357B-82BB-5444-95FF-A207D3D23D6F}"/>
              </a:ext>
            </a:extLst>
          </p:cNvPr>
          <p:cNvSpPr>
            <a:spLocks noChangeArrowheads="1"/>
          </p:cNvSpPr>
          <p:nvPr/>
        </p:nvSpPr>
        <p:spPr bwMode="auto">
          <a:xfrm>
            <a:off x="7537080" y="1204223"/>
            <a:ext cx="3625031" cy="923330"/>
          </a:xfrm>
          <a:prstGeom prst="rect">
            <a:avLst/>
          </a:prstGeom>
          <a:noFill/>
          <a:ln>
            <a:noFill/>
          </a:ln>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2000" dirty="0" err="1">
                <a:solidFill>
                  <a:srgbClr val="000000"/>
                </a:solidFill>
                <a:latin typeface="+mn-lt"/>
              </a:rPr>
              <a:t>Κεφαλομετρική</a:t>
            </a:r>
            <a:r>
              <a:rPr lang="el-GR" altLang="en-US" sz="2000" dirty="0">
                <a:solidFill>
                  <a:srgbClr val="000000"/>
                </a:solidFill>
                <a:latin typeface="+mn-lt"/>
              </a:rPr>
              <a:t> ανάλυση προόδου</a:t>
            </a:r>
          </a:p>
          <a:p>
            <a:pPr eaLnBrk="1" hangingPunct="1"/>
            <a:r>
              <a:rPr lang="el-GR" altLang="en-US" sz="2000" dirty="0">
                <a:latin typeface="+mn-lt"/>
              </a:rPr>
              <a:t>στα 2 έτη θεραπείας</a:t>
            </a:r>
          </a:p>
          <a:p>
            <a:pPr eaLnBrk="1" hangingPunct="1"/>
            <a:endParaRPr lang="el-GR" altLang="en-US" sz="2000" dirty="0">
              <a:latin typeface="+mn-lt"/>
            </a:endParaRPr>
          </a:p>
        </p:txBody>
      </p:sp>
    </p:spTree>
    <p:extLst>
      <p:ext uri="{BB962C8B-B14F-4D97-AF65-F5344CB8AC3E}">
        <p14:creationId xmlns:p14="http://schemas.microsoft.com/office/powerpoint/2010/main" xmlns="" val="26902176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Ομάδα 98">
            <a:extLst>
              <a:ext uri="{FF2B5EF4-FFF2-40B4-BE49-F238E27FC236}">
                <a16:creationId xmlns:a16="http://schemas.microsoft.com/office/drawing/2014/main" xmlns="" id="{1000BE41-76AE-4088-AAE3-E49217F8C4AD}"/>
              </a:ext>
            </a:extLst>
          </p:cNvPr>
          <p:cNvGrpSpPr/>
          <p:nvPr/>
        </p:nvGrpSpPr>
        <p:grpSpPr>
          <a:xfrm>
            <a:off x="360000" y="72000"/>
            <a:ext cx="8546400" cy="6207229"/>
            <a:chOff x="360000" y="72000"/>
            <a:chExt cx="8546400" cy="6207229"/>
          </a:xfrm>
        </p:grpSpPr>
        <p:sp>
          <p:nvSpPr>
            <p:cNvPr id="2" name="Ελεύθερη σχεδίαση: Σχήμα 1">
              <a:extLst>
                <a:ext uri="{FF2B5EF4-FFF2-40B4-BE49-F238E27FC236}">
                  <a16:creationId xmlns:a16="http://schemas.microsoft.com/office/drawing/2014/main" xmlns="" id="{77C9A839-D318-4CE6-82AB-A8590756E6F6}"/>
                </a:ext>
              </a:extLst>
            </p:cNvPr>
            <p:cNvSpPr/>
            <p:nvPr/>
          </p:nvSpPr>
          <p:spPr>
            <a:xfrm>
              <a:off x="2193155" y="705647"/>
              <a:ext cx="3256464" cy="1780274"/>
            </a:xfrm>
            <a:custGeom>
              <a:avLst/>
              <a:gdLst/>
              <a:ahLst/>
              <a:cxnLst/>
              <a:rect l="0" t="0" r="0" b="0"/>
              <a:pathLst>
                <a:path w="3256464" h="1780274">
                  <a:moveTo>
                    <a:pt x="0" y="1780273"/>
                  </a:moveTo>
                  <a:lnTo>
                    <a:pt x="872207" y="346214"/>
                  </a:lnTo>
                  <a:lnTo>
                    <a:pt x="3256463" y="0"/>
                  </a:ln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 name="Ελεύθερη σχεδίαση: Σχήμα 2">
              <a:extLst>
                <a:ext uri="{FF2B5EF4-FFF2-40B4-BE49-F238E27FC236}">
                  <a16:creationId xmlns:a16="http://schemas.microsoft.com/office/drawing/2014/main" xmlns="" id="{9E31A053-BB34-4D50-B742-A4141A727011}"/>
                </a:ext>
              </a:extLst>
            </p:cNvPr>
            <p:cNvSpPr/>
            <p:nvPr/>
          </p:nvSpPr>
          <p:spPr>
            <a:xfrm>
              <a:off x="2160000" y="1656000"/>
              <a:ext cx="2628302" cy="1"/>
            </a:xfrm>
            <a:custGeom>
              <a:avLst/>
              <a:gdLst/>
              <a:ahLst/>
              <a:cxnLst/>
              <a:rect l="0" t="0" r="0" b="0"/>
              <a:pathLst>
                <a:path w="2628302" h="1">
                  <a:moveTo>
                    <a:pt x="0" y="0"/>
                  </a:moveTo>
                  <a:lnTo>
                    <a:pt x="2628301" y="0"/>
                  </a:ln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Ελεύθερη σχεδίαση: Σχήμα 3">
              <a:extLst>
                <a:ext uri="{FF2B5EF4-FFF2-40B4-BE49-F238E27FC236}">
                  <a16:creationId xmlns:a16="http://schemas.microsoft.com/office/drawing/2014/main" xmlns="" id="{D4BBA121-A1AD-4305-BF7A-23F264F31923}"/>
                </a:ext>
              </a:extLst>
            </p:cNvPr>
            <p:cNvSpPr/>
            <p:nvPr/>
          </p:nvSpPr>
          <p:spPr>
            <a:xfrm>
              <a:off x="3852181" y="2415163"/>
              <a:ext cx="1972147" cy="150414"/>
            </a:xfrm>
            <a:custGeom>
              <a:avLst/>
              <a:gdLst/>
              <a:ahLst/>
              <a:cxnLst/>
              <a:rect l="0" t="0" r="0" b="0"/>
              <a:pathLst>
                <a:path w="1972147" h="150414">
                  <a:moveTo>
                    <a:pt x="0" y="150413"/>
                  </a:moveTo>
                  <a:lnTo>
                    <a:pt x="1972146" y="0"/>
                  </a:ln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5" name="Ελεύθερη σχεδίαση: Σχήμα 4">
              <a:extLst>
                <a:ext uri="{FF2B5EF4-FFF2-40B4-BE49-F238E27FC236}">
                  <a16:creationId xmlns:a16="http://schemas.microsoft.com/office/drawing/2014/main" xmlns="" id="{68CDA170-050D-44FE-A348-9FCA2E2E7135}"/>
                </a:ext>
              </a:extLst>
            </p:cNvPr>
            <p:cNvSpPr/>
            <p:nvPr/>
          </p:nvSpPr>
          <p:spPr>
            <a:xfrm>
              <a:off x="5585987" y="2415163"/>
              <a:ext cx="238339" cy="478426"/>
            </a:xfrm>
            <a:custGeom>
              <a:avLst/>
              <a:gdLst>
                <a:gd name="connsiteX0" fmla="*/ 236396 w 236396"/>
                <a:gd name="connsiteY0" fmla="*/ 0 h 478426"/>
                <a:gd name="connsiteX1" fmla="*/ 155961 w 236396"/>
                <a:gd name="connsiteY1" fmla="*/ 55852 h 478426"/>
                <a:gd name="connsiteX2" fmla="*/ 84175 w 236396"/>
                <a:gd name="connsiteY2" fmla="*/ 114055 h 478426"/>
                <a:gd name="connsiteX3" fmla="*/ 29685 w 236396"/>
                <a:gd name="connsiteY3" fmla="*/ 176959 h 478426"/>
                <a:gd name="connsiteX4" fmla="*/ 1139 w 236396"/>
                <a:gd name="connsiteY4" fmla="*/ 246917 h 478426"/>
                <a:gd name="connsiteX5" fmla="*/ 0 w 236396"/>
                <a:gd name="connsiteY5" fmla="*/ 300794 h 478426"/>
                <a:gd name="connsiteX6" fmla="*/ 11473 w 236396"/>
                <a:gd name="connsiteY6" fmla="*/ 358100 h 478426"/>
                <a:gd name="connsiteX7" fmla="*/ 31354 w 236396"/>
                <a:gd name="connsiteY7" fmla="*/ 417692 h 478426"/>
                <a:gd name="connsiteX8" fmla="*/ 55440 w 236396"/>
                <a:gd name="connsiteY8" fmla="*/ 478426 h 478426"/>
                <a:gd name="connsiteX0" fmla="*/ 236396 w 236396"/>
                <a:gd name="connsiteY0" fmla="*/ 0 h 478426"/>
                <a:gd name="connsiteX1" fmla="*/ 155961 w 236396"/>
                <a:gd name="connsiteY1" fmla="*/ 55852 h 478426"/>
                <a:gd name="connsiteX2" fmla="*/ 84175 w 236396"/>
                <a:gd name="connsiteY2" fmla="*/ 114055 h 478426"/>
                <a:gd name="connsiteX3" fmla="*/ 29685 w 236396"/>
                <a:gd name="connsiteY3" fmla="*/ 176959 h 478426"/>
                <a:gd name="connsiteX4" fmla="*/ 1139 w 236396"/>
                <a:gd name="connsiteY4" fmla="*/ 246917 h 478426"/>
                <a:gd name="connsiteX5" fmla="*/ 0 w 236396"/>
                <a:gd name="connsiteY5" fmla="*/ 300794 h 478426"/>
                <a:gd name="connsiteX6" fmla="*/ 11473 w 236396"/>
                <a:gd name="connsiteY6" fmla="*/ 358100 h 478426"/>
                <a:gd name="connsiteX7" fmla="*/ 31354 w 236396"/>
                <a:gd name="connsiteY7" fmla="*/ 417692 h 478426"/>
                <a:gd name="connsiteX8" fmla="*/ 55440 w 236396"/>
                <a:gd name="connsiteY8" fmla="*/ 478426 h 478426"/>
                <a:gd name="connsiteX0" fmla="*/ 238339 w 238339"/>
                <a:gd name="connsiteY0" fmla="*/ 0 h 478426"/>
                <a:gd name="connsiteX1" fmla="*/ 157904 w 238339"/>
                <a:gd name="connsiteY1" fmla="*/ 55852 h 478426"/>
                <a:gd name="connsiteX2" fmla="*/ 86118 w 238339"/>
                <a:gd name="connsiteY2" fmla="*/ 114055 h 478426"/>
                <a:gd name="connsiteX3" fmla="*/ 31628 w 238339"/>
                <a:gd name="connsiteY3" fmla="*/ 176959 h 478426"/>
                <a:gd name="connsiteX4" fmla="*/ 3082 w 238339"/>
                <a:gd name="connsiteY4" fmla="*/ 246917 h 478426"/>
                <a:gd name="connsiteX5" fmla="*/ 1943 w 238339"/>
                <a:gd name="connsiteY5" fmla="*/ 300794 h 478426"/>
                <a:gd name="connsiteX6" fmla="*/ 13416 w 238339"/>
                <a:gd name="connsiteY6" fmla="*/ 358100 h 478426"/>
                <a:gd name="connsiteX7" fmla="*/ 33297 w 238339"/>
                <a:gd name="connsiteY7" fmla="*/ 417692 h 478426"/>
                <a:gd name="connsiteX8" fmla="*/ 57383 w 238339"/>
                <a:gd name="connsiteY8" fmla="*/ 478426 h 478426"/>
                <a:gd name="connsiteX0" fmla="*/ 238339 w 238339"/>
                <a:gd name="connsiteY0" fmla="*/ 0 h 478426"/>
                <a:gd name="connsiteX1" fmla="*/ 157904 w 238339"/>
                <a:gd name="connsiteY1" fmla="*/ 55852 h 478426"/>
                <a:gd name="connsiteX2" fmla="*/ 86118 w 238339"/>
                <a:gd name="connsiteY2" fmla="*/ 114055 h 478426"/>
                <a:gd name="connsiteX3" fmla="*/ 31628 w 238339"/>
                <a:gd name="connsiteY3" fmla="*/ 176959 h 478426"/>
                <a:gd name="connsiteX4" fmla="*/ 3082 w 238339"/>
                <a:gd name="connsiteY4" fmla="*/ 246917 h 478426"/>
                <a:gd name="connsiteX5" fmla="*/ 1943 w 238339"/>
                <a:gd name="connsiteY5" fmla="*/ 300794 h 478426"/>
                <a:gd name="connsiteX6" fmla="*/ 13416 w 238339"/>
                <a:gd name="connsiteY6" fmla="*/ 358100 h 478426"/>
                <a:gd name="connsiteX7" fmla="*/ 33297 w 238339"/>
                <a:gd name="connsiteY7" fmla="*/ 417692 h 478426"/>
                <a:gd name="connsiteX8" fmla="*/ 57383 w 238339"/>
                <a:gd name="connsiteY8" fmla="*/ 478426 h 478426"/>
                <a:gd name="connsiteX0" fmla="*/ 238339 w 238339"/>
                <a:gd name="connsiteY0" fmla="*/ 0 h 478426"/>
                <a:gd name="connsiteX1" fmla="*/ 157904 w 238339"/>
                <a:gd name="connsiteY1" fmla="*/ 55852 h 478426"/>
                <a:gd name="connsiteX2" fmla="*/ 86118 w 238339"/>
                <a:gd name="connsiteY2" fmla="*/ 114055 h 478426"/>
                <a:gd name="connsiteX3" fmla="*/ 31628 w 238339"/>
                <a:gd name="connsiteY3" fmla="*/ 176959 h 478426"/>
                <a:gd name="connsiteX4" fmla="*/ 3082 w 238339"/>
                <a:gd name="connsiteY4" fmla="*/ 246917 h 478426"/>
                <a:gd name="connsiteX5" fmla="*/ 1943 w 238339"/>
                <a:gd name="connsiteY5" fmla="*/ 300794 h 478426"/>
                <a:gd name="connsiteX6" fmla="*/ 13416 w 238339"/>
                <a:gd name="connsiteY6" fmla="*/ 358100 h 478426"/>
                <a:gd name="connsiteX7" fmla="*/ 33297 w 238339"/>
                <a:gd name="connsiteY7" fmla="*/ 417692 h 478426"/>
                <a:gd name="connsiteX8" fmla="*/ 57383 w 238339"/>
                <a:gd name="connsiteY8" fmla="*/ 478426 h 478426"/>
                <a:gd name="connsiteX0" fmla="*/ 238339 w 238339"/>
                <a:gd name="connsiteY0" fmla="*/ 0 h 478426"/>
                <a:gd name="connsiteX1" fmla="*/ 157904 w 238339"/>
                <a:gd name="connsiteY1" fmla="*/ 55852 h 478426"/>
                <a:gd name="connsiteX2" fmla="*/ 86118 w 238339"/>
                <a:gd name="connsiteY2" fmla="*/ 114055 h 478426"/>
                <a:gd name="connsiteX3" fmla="*/ 31628 w 238339"/>
                <a:gd name="connsiteY3" fmla="*/ 176959 h 478426"/>
                <a:gd name="connsiteX4" fmla="*/ 3082 w 238339"/>
                <a:gd name="connsiteY4" fmla="*/ 246917 h 478426"/>
                <a:gd name="connsiteX5" fmla="*/ 1943 w 238339"/>
                <a:gd name="connsiteY5" fmla="*/ 300794 h 478426"/>
                <a:gd name="connsiteX6" fmla="*/ 13416 w 238339"/>
                <a:gd name="connsiteY6" fmla="*/ 358100 h 478426"/>
                <a:gd name="connsiteX7" fmla="*/ 33297 w 238339"/>
                <a:gd name="connsiteY7" fmla="*/ 417692 h 478426"/>
                <a:gd name="connsiteX8" fmla="*/ 57383 w 238339"/>
                <a:gd name="connsiteY8" fmla="*/ 478426 h 478426"/>
                <a:gd name="connsiteX0" fmla="*/ 238339 w 238339"/>
                <a:gd name="connsiteY0" fmla="*/ 0 h 478426"/>
                <a:gd name="connsiteX1" fmla="*/ 157904 w 238339"/>
                <a:gd name="connsiteY1" fmla="*/ 55852 h 478426"/>
                <a:gd name="connsiteX2" fmla="*/ 86118 w 238339"/>
                <a:gd name="connsiteY2" fmla="*/ 114055 h 478426"/>
                <a:gd name="connsiteX3" fmla="*/ 31628 w 238339"/>
                <a:gd name="connsiteY3" fmla="*/ 176959 h 478426"/>
                <a:gd name="connsiteX4" fmla="*/ 3082 w 238339"/>
                <a:gd name="connsiteY4" fmla="*/ 246917 h 478426"/>
                <a:gd name="connsiteX5" fmla="*/ 1943 w 238339"/>
                <a:gd name="connsiteY5" fmla="*/ 300794 h 478426"/>
                <a:gd name="connsiteX6" fmla="*/ 13416 w 238339"/>
                <a:gd name="connsiteY6" fmla="*/ 358100 h 478426"/>
                <a:gd name="connsiteX7" fmla="*/ 33297 w 238339"/>
                <a:gd name="connsiteY7" fmla="*/ 417692 h 478426"/>
                <a:gd name="connsiteX8" fmla="*/ 57383 w 238339"/>
                <a:gd name="connsiteY8" fmla="*/ 478426 h 4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339" h="478426">
                  <a:moveTo>
                    <a:pt x="238339" y="0"/>
                  </a:moveTo>
                  <a:lnTo>
                    <a:pt x="157904" y="55852"/>
                  </a:lnTo>
                  <a:cubicBezTo>
                    <a:pt x="132534" y="74861"/>
                    <a:pt x="107164" y="93871"/>
                    <a:pt x="86118" y="114055"/>
                  </a:cubicBezTo>
                  <a:cubicBezTo>
                    <a:pt x="65072" y="134240"/>
                    <a:pt x="45467" y="154815"/>
                    <a:pt x="31628" y="176959"/>
                  </a:cubicBezTo>
                  <a:cubicBezTo>
                    <a:pt x="17789" y="199103"/>
                    <a:pt x="8029" y="226278"/>
                    <a:pt x="3082" y="246917"/>
                  </a:cubicBezTo>
                  <a:cubicBezTo>
                    <a:pt x="-1865" y="267556"/>
                    <a:pt x="221" y="282264"/>
                    <a:pt x="1943" y="300794"/>
                  </a:cubicBezTo>
                  <a:cubicBezTo>
                    <a:pt x="3665" y="319325"/>
                    <a:pt x="8190" y="338617"/>
                    <a:pt x="13416" y="358100"/>
                  </a:cubicBezTo>
                  <a:cubicBezTo>
                    <a:pt x="18642" y="377583"/>
                    <a:pt x="25969" y="397638"/>
                    <a:pt x="33297" y="417692"/>
                  </a:cubicBezTo>
                  <a:cubicBezTo>
                    <a:pt x="40625" y="437746"/>
                    <a:pt x="52365" y="465773"/>
                    <a:pt x="57383" y="478426"/>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Ελεύθερη σχεδίαση: Σχήμα 5">
              <a:extLst>
                <a:ext uri="{FF2B5EF4-FFF2-40B4-BE49-F238E27FC236}">
                  <a16:creationId xmlns:a16="http://schemas.microsoft.com/office/drawing/2014/main" xmlns="" id="{A71E06E5-D84F-47DA-955C-4F037B1C0C84}"/>
                </a:ext>
              </a:extLst>
            </p:cNvPr>
            <p:cNvSpPr/>
            <p:nvPr/>
          </p:nvSpPr>
          <p:spPr>
            <a:xfrm>
              <a:off x="5445423" y="2926370"/>
              <a:ext cx="275014" cy="355533"/>
            </a:xfrm>
            <a:custGeom>
              <a:avLst/>
              <a:gdLst/>
              <a:ahLst/>
              <a:cxnLst/>
              <a:rect l="0" t="0" r="0" b="0"/>
              <a:pathLst>
                <a:path w="275014" h="355533">
                  <a:moveTo>
                    <a:pt x="66" y="103465"/>
                  </a:moveTo>
                  <a:lnTo>
                    <a:pt x="0" y="126205"/>
                  </a:lnTo>
                  <a:lnTo>
                    <a:pt x="20141" y="159375"/>
                  </a:lnTo>
                  <a:lnTo>
                    <a:pt x="55583" y="184516"/>
                  </a:lnTo>
                  <a:lnTo>
                    <a:pt x="89709" y="205411"/>
                  </a:lnTo>
                  <a:lnTo>
                    <a:pt x="136471" y="238811"/>
                  </a:lnTo>
                  <a:lnTo>
                    <a:pt x="173098" y="278365"/>
                  </a:lnTo>
                  <a:lnTo>
                    <a:pt x="183596" y="306040"/>
                  </a:lnTo>
                  <a:lnTo>
                    <a:pt x="208113" y="327726"/>
                  </a:lnTo>
                  <a:lnTo>
                    <a:pt x="247438" y="353031"/>
                  </a:lnTo>
                  <a:lnTo>
                    <a:pt x="264089" y="355532"/>
                  </a:lnTo>
                  <a:lnTo>
                    <a:pt x="273106" y="347535"/>
                  </a:lnTo>
                  <a:lnTo>
                    <a:pt x="275013" y="288367"/>
                  </a:lnTo>
                  <a:lnTo>
                    <a:pt x="271293" y="213700"/>
                  </a:lnTo>
                  <a:lnTo>
                    <a:pt x="258325" y="138342"/>
                  </a:lnTo>
                  <a:lnTo>
                    <a:pt x="235124" y="85591"/>
                  </a:lnTo>
                  <a:lnTo>
                    <a:pt x="214392" y="45214"/>
                  </a:lnTo>
                  <a:lnTo>
                    <a:pt x="191883" y="18526"/>
                  </a:lnTo>
                  <a:lnTo>
                    <a:pt x="164240" y="0"/>
                  </a:lnTo>
                  <a:lnTo>
                    <a:pt x="153216" y="12999"/>
                  </a:lnTo>
                  <a:lnTo>
                    <a:pt x="148544" y="38535"/>
                  </a:lnTo>
                  <a:lnTo>
                    <a:pt x="148972" y="84935"/>
                  </a:lnTo>
                  <a:lnTo>
                    <a:pt x="140219" y="107905"/>
                  </a:lnTo>
                  <a:lnTo>
                    <a:pt x="131038" y="119785"/>
                  </a:lnTo>
                  <a:lnTo>
                    <a:pt x="100764" y="128078"/>
                  </a:lnTo>
                  <a:lnTo>
                    <a:pt x="66671" y="113468"/>
                  </a:lnTo>
                  <a:lnTo>
                    <a:pt x="40542" y="101589"/>
                  </a:lnTo>
                  <a:lnTo>
                    <a:pt x="16684" y="99681"/>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Ελεύθερη σχεδίαση: Σχήμα 6">
              <a:extLst>
                <a:ext uri="{FF2B5EF4-FFF2-40B4-BE49-F238E27FC236}">
                  <a16:creationId xmlns:a16="http://schemas.microsoft.com/office/drawing/2014/main" xmlns="" id="{681B80BD-0B06-40D8-9293-1CC67BE956C5}"/>
                </a:ext>
              </a:extLst>
            </p:cNvPr>
            <p:cNvSpPr/>
            <p:nvPr/>
          </p:nvSpPr>
          <p:spPr>
            <a:xfrm>
              <a:off x="5286766" y="2603850"/>
              <a:ext cx="322898" cy="450599"/>
            </a:xfrm>
            <a:custGeom>
              <a:avLst/>
              <a:gdLst/>
              <a:ahLst/>
              <a:cxnLst/>
              <a:rect l="0" t="0" r="0" b="0"/>
              <a:pathLst>
                <a:path w="322898" h="450599">
                  <a:moveTo>
                    <a:pt x="322897" y="322520"/>
                  </a:moveTo>
                  <a:lnTo>
                    <a:pt x="283209" y="263386"/>
                  </a:lnTo>
                  <a:lnTo>
                    <a:pt x="224170" y="180690"/>
                  </a:lnTo>
                  <a:lnTo>
                    <a:pt x="176190" y="126592"/>
                  </a:lnTo>
                  <a:lnTo>
                    <a:pt x="132849" y="75981"/>
                  </a:lnTo>
                  <a:lnTo>
                    <a:pt x="69929" y="28431"/>
                  </a:lnTo>
                  <a:lnTo>
                    <a:pt x="27444" y="0"/>
                  </a:lnTo>
                  <a:lnTo>
                    <a:pt x="11550" y="823"/>
                  </a:lnTo>
                  <a:lnTo>
                    <a:pt x="0" y="19185"/>
                  </a:lnTo>
                  <a:lnTo>
                    <a:pt x="6649" y="88291"/>
                  </a:lnTo>
                  <a:lnTo>
                    <a:pt x="30410" y="177273"/>
                  </a:lnTo>
                  <a:lnTo>
                    <a:pt x="57199" y="244239"/>
                  </a:lnTo>
                  <a:lnTo>
                    <a:pt x="90470" y="313575"/>
                  </a:lnTo>
                  <a:lnTo>
                    <a:pt x="141544" y="393539"/>
                  </a:lnTo>
                  <a:lnTo>
                    <a:pt x="158723" y="425985"/>
                  </a:lnTo>
                  <a:lnTo>
                    <a:pt x="175341" y="422201"/>
                  </a:lnTo>
                  <a:lnTo>
                    <a:pt x="199199" y="424109"/>
                  </a:lnTo>
                  <a:lnTo>
                    <a:pt x="225328" y="435988"/>
                  </a:lnTo>
                  <a:lnTo>
                    <a:pt x="259421" y="450598"/>
                  </a:lnTo>
                  <a:lnTo>
                    <a:pt x="289695" y="442305"/>
                  </a:lnTo>
                  <a:lnTo>
                    <a:pt x="298876" y="430425"/>
                  </a:lnTo>
                  <a:lnTo>
                    <a:pt x="307629" y="407455"/>
                  </a:lnTo>
                  <a:lnTo>
                    <a:pt x="307201" y="361055"/>
                  </a:lnTo>
                  <a:lnTo>
                    <a:pt x="311873" y="335519"/>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Ελεύθερη σχεδίαση: Σχήμα 7">
              <a:extLst>
                <a:ext uri="{FF2B5EF4-FFF2-40B4-BE49-F238E27FC236}">
                  <a16:creationId xmlns:a16="http://schemas.microsoft.com/office/drawing/2014/main" xmlns="" id="{D46AE825-B5DC-444B-95B7-5B7FB938498D}"/>
                </a:ext>
              </a:extLst>
            </p:cNvPr>
            <p:cNvSpPr/>
            <p:nvPr/>
          </p:nvSpPr>
          <p:spPr>
            <a:xfrm>
              <a:off x="4305378" y="3103052"/>
              <a:ext cx="343252" cy="237923"/>
            </a:xfrm>
            <a:custGeom>
              <a:avLst/>
              <a:gdLst/>
              <a:ahLst/>
              <a:cxnLst/>
              <a:rect l="0" t="0" r="0" b="0"/>
              <a:pathLst>
                <a:path w="343252" h="237923">
                  <a:moveTo>
                    <a:pt x="53887" y="6020"/>
                  </a:moveTo>
                  <a:lnTo>
                    <a:pt x="21199" y="82315"/>
                  </a:lnTo>
                  <a:lnTo>
                    <a:pt x="9518" y="109961"/>
                  </a:lnTo>
                  <a:lnTo>
                    <a:pt x="0" y="140994"/>
                  </a:lnTo>
                  <a:lnTo>
                    <a:pt x="8206" y="177943"/>
                  </a:lnTo>
                  <a:lnTo>
                    <a:pt x="26037" y="178287"/>
                  </a:lnTo>
                  <a:lnTo>
                    <a:pt x="17638" y="151368"/>
                  </a:lnTo>
                  <a:lnTo>
                    <a:pt x="26037" y="178287"/>
                  </a:lnTo>
                  <a:lnTo>
                    <a:pt x="46803" y="199870"/>
                  </a:lnTo>
                  <a:lnTo>
                    <a:pt x="77599" y="221646"/>
                  </a:lnTo>
                  <a:lnTo>
                    <a:pt x="98709" y="225398"/>
                  </a:lnTo>
                  <a:lnTo>
                    <a:pt x="138210" y="200518"/>
                  </a:lnTo>
                  <a:lnTo>
                    <a:pt x="164035" y="190983"/>
                  </a:lnTo>
                  <a:lnTo>
                    <a:pt x="157800" y="167450"/>
                  </a:lnTo>
                  <a:lnTo>
                    <a:pt x="158488" y="131788"/>
                  </a:lnTo>
                  <a:lnTo>
                    <a:pt x="157800" y="167450"/>
                  </a:lnTo>
                  <a:lnTo>
                    <a:pt x="164035" y="190983"/>
                  </a:lnTo>
                  <a:lnTo>
                    <a:pt x="214569" y="229863"/>
                  </a:lnTo>
                  <a:lnTo>
                    <a:pt x="227792" y="237922"/>
                  </a:lnTo>
                  <a:lnTo>
                    <a:pt x="241209" y="235951"/>
                  </a:lnTo>
                  <a:lnTo>
                    <a:pt x="309728" y="209401"/>
                  </a:lnTo>
                  <a:lnTo>
                    <a:pt x="330175" y="189728"/>
                  </a:lnTo>
                  <a:lnTo>
                    <a:pt x="340570" y="170976"/>
                  </a:lnTo>
                  <a:lnTo>
                    <a:pt x="343251" y="147615"/>
                  </a:lnTo>
                  <a:lnTo>
                    <a:pt x="322316" y="76975"/>
                  </a:lnTo>
                  <a:lnTo>
                    <a:pt x="319489" y="50164"/>
                  </a:lnTo>
                  <a:lnTo>
                    <a:pt x="314669" y="11051"/>
                  </a:lnTo>
                  <a:lnTo>
                    <a:pt x="266833" y="5668"/>
                  </a:lnTo>
                  <a:lnTo>
                    <a:pt x="238972" y="5131"/>
                  </a:lnTo>
                  <a:lnTo>
                    <a:pt x="187621" y="8600"/>
                  </a:lnTo>
                  <a:lnTo>
                    <a:pt x="88564" y="0"/>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Ελεύθερη σχεδίαση: Σχήμα 8">
              <a:extLst>
                <a:ext uri="{FF2B5EF4-FFF2-40B4-BE49-F238E27FC236}">
                  <a16:creationId xmlns:a16="http://schemas.microsoft.com/office/drawing/2014/main" xmlns="" id="{A5BD122F-C3F6-4E93-AD7D-D8F75ADD81CF}"/>
                </a:ext>
              </a:extLst>
            </p:cNvPr>
            <p:cNvSpPr/>
            <p:nvPr/>
          </p:nvSpPr>
          <p:spPr>
            <a:xfrm>
              <a:off x="4359265" y="2688885"/>
              <a:ext cx="280624" cy="425219"/>
            </a:xfrm>
            <a:custGeom>
              <a:avLst/>
              <a:gdLst/>
              <a:ahLst/>
              <a:cxnLst/>
              <a:rect l="0" t="0" r="0" b="0"/>
              <a:pathLst>
                <a:path w="280624" h="425219">
                  <a:moveTo>
                    <a:pt x="260782" y="425218"/>
                  </a:moveTo>
                  <a:lnTo>
                    <a:pt x="256585" y="353785"/>
                  </a:lnTo>
                  <a:lnTo>
                    <a:pt x="264648" y="282589"/>
                  </a:lnTo>
                  <a:lnTo>
                    <a:pt x="276570" y="184711"/>
                  </a:lnTo>
                  <a:lnTo>
                    <a:pt x="280623" y="147999"/>
                  </a:lnTo>
                  <a:lnTo>
                    <a:pt x="273445" y="115529"/>
                  </a:lnTo>
                  <a:lnTo>
                    <a:pt x="245415" y="65935"/>
                  </a:lnTo>
                  <a:lnTo>
                    <a:pt x="220449" y="30892"/>
                  </a:lnTo>
                  <a:lnTo>
                    <a:pt x="195011" y="20368"/>
                  </a:lnTo>
                  <a:lnTo>
                    <a:pt x="184894" y="24632"/>
                  </a:lnTo>
                  <a:lnTo>
                    <a:pt x="176706" y="44542"/>
                  </a:lnTo>
                  <a:lnTo>
                    <a:pt x="182812" y="74761"/>
                  </a:lnTo>
                  <a:lnTo>
                    <a:pt x="194233" y="118461"/>
                  </a:lnTo>
                  <a:lnTo>
                    <a:pt x="186536" y="170711"/>
                  </a:lnTo>
                  <a:lnTo>
                    <a:pt x="158951" y="213659"/>
                  </a:lnTo>
                  <a:lnTo>
                    <a:pt x="153271" y="219124"/>
                  </a:lnTo>
                  <a:lnTo>
                    <a:pt x="145190" y="233461"/>
                  </a:lnTo>
                  <a:lnTo>
                    <a:pt x="123202" y="217428"/>
                  </a:lnTo>
                  <a:lnTo>
                    <a:pt x="103275" y="152382"/>
                  </a:lnTo>
                  <a:lnTo>
                    <a:pt x="87740" y="90765"/>
                  </a:lnTo>
                  <a:lnTo>
                    <a:pt x="85214" y="48351"/>
                  </a:lnTo>
                  <a:lnTo>
                    <a:pt x="81465" y="11488"/>
                  </a:lnTo>
                  <a:lnTo>
                    <a:pt x="63850" y="0"/>
                  </a:lnTo>
                  <a:lnTo>
                    <a:pt x="52511" y="9815"/>
                  </a:lnTo>
                  <a:lnTo>
                    <a:pt x="27198" y="50576"/>
                  </a:lnTo>
                  <a:lnTo>
                    <a:pt x="12793" y="103812"/>
                  </a:lnTo>
                  <a:lnTo>
                    <a:pt x="17527" y="147383"/>
                  </a:lnTo>
                  <a:lnTo>
                    <a:pt x="22600" y="231096"/>
                  </a:lnTo>
                  <a:lnTo>
                    <a:pt x="32477" y="297064"/>
                  </a:lnTo>
                  <a:lnTo>
                    <a:pt x="29495" y="336026"/>
                  </a:lnTo>
                  <a:lnTo>
                    <a:pt x="0" y="420187"/>
                  </a:lnTo>
                  <a:lnTo>
                    <a:pt x="34677" y="414167"/>
                  </a:lnTo>
                  <a:lnTo>
                    <a:pt x="133734" y="422767"/>
                  </a:lnTo>
                  <a:lnTo>
                    <a:pt x="185085" y="419298"/>
                  </a:lnTo>
                  <a:lnTo>
                    <a:pt x="212946" y="419835"/>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Ελεύθερη σχεδίαση: Σχήμα 9">
              <a:extLst>
                <a:ext uri="{FF2B5EF4-FFF2-40B4-BE49-F238E27FC236}">
                  <a16:creationId xmlns:a16="http://schemas.microsoft.com/office/drawing/2014/main" xmlns="" id="{20937DC6-FA81-4DBA-B38D-80408F686CB5}"/>
                </a:ext>
              </a:extLst>
            </p:cNvPr>
            <p:cNvSpPr/>
            <p:nvPr/>
          </p:nvSpPr>
          <p:spPr>
            <a:xfrm>
              <a:off x="4444479" y="2649904"/>
              <a:ext cx="109020" cy="272443"/>
            </a:xfrm>
            <a:custGeom>
              <a:avLst/>
              <a:gdLst/>
              <a:ahLst/>
              <a:cxnLst/>
              <a:rect l="0" t="0" r="0" b="0"/>
              <a:pathLst>
                <a:path w="109020" h="272443">
                  <a:moveTo>
                    <a:pt x="91492" y="83523"/>
                  </a:moveTo>
                  <a:lnTo>
                    <a:pt x="97598" y="113742"/>
                  </a:lnTo>
                  <a:lnTo>
                    <a:pt x="109019" y="157442"/>
                  </a:lnTo>
                  <a:lnTo>
                    <a:pt x="101322" y="209692"/>
                  </a:lnTo>
                  <a:lnTo>
                    <a:pt x="73737" y="252640"/>
                  </a:lnTo>
                  <a:lnTo>
                    <a:pt x="68057" y="258105"/>
                  </a:lnTo>
                  <a:lnTo>
                    <a:pt x="59976" y="272442"/>
                  </a:lnTo>
                  <a:lnTo>
                    <a:pt x="37988" y="256409"/>
                  </a:lnTo>
                  <a:lnTo>
                    <a:pt x="18061" y="191363"/>
                  </a:lnTo>
                  <a:lnTo>
                    <a:pt x="2526" y="129746"/>
                  </a:lnTo>
                  <a:lnTo>
                    <a:pt x="0" y="87332"/>
                  </a:lnTo>
                  <a:lnTo>
                    <a:pt x="8295" y="61850"/>
                  </a:lnTo>
                  <a:lnTo>
                    <a:pt x="21479" y="14165"/>
                  </a:lnTo>
                  <a:lnTo>
                    <a:pt x="38475" y="0"/>
                  </a:lnTo>
                  <a:lnTo>
                    <a:pt x="52748" y="11424"/>
                  </a:lnTo>
                  <a:lnTo>
                    <a:pt x="63441" y="35042"/>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Ελεύθερη σχεδίαση: Σχήμα 10">
              <a:extLst>
                <a:ext uri="{FF2B5EF4-FFF2-40B4-BE49-F238E27FC236}">
                  <a16:creationId xmlns:a16="http://schemas.microsoft.com/office/drawing/2014/main" xmlns="" id="{B03CFF5F-57A8-409F-B8E1-DE19CED4D579}"/>
                </a:ext>
              </a:extLst>
            </p:cNvPr>
            <p:cNvSpPr/>
            <p:nvPr/>
          </p:nvSpPr>
          <p:spPr>
            <a:xfrm>
              <a:off x="5360231" y="3231075"/>
              <a:ext cx="249437" cy="341784"/>
            </a:xfrm>
            <a:custGeom>
              <a:avLst/>
              <a:gdLst/>
              <a:ahLst/>
              <a:cxnLst/>
              <a:rect l="0" t="0" r="0" b="0"/>
              <a:pathLst>
                <a:path w="249437" h="341784">
                  <a:moveTo>
                    <a:pt x="180373" y="341783"/>
                  </a:moveTo>
                  <a:lnTo>
                    <a:pt x="206173" y="298398"/>
                  </a:lnTo>
                  <a:lnTo>
                    <a:pt x="221626" y="269428"/>
                  </a:lnTo>
                  <a:lnTo>
                    <a:pt x="231146" y="246596"/>
                  </a:lnTo>
                  <a:lnTo>
                    <a:pt x="248119" y="159961"/>
                  </a:lnTo>
                  <a:lnTo>
                    <a:pt x="249436" y="50356"/>
                  </a:lnTo>
                  <a:lnTo>
                    <a:pt x="244402" y="22419"/>
                  </a:lnTo>
                  <a:lnTo>
                    <a:pt x="231228" y="4760"/>
                  </a:lnTo>
                  <a:lnTo>
                    <a:pt x="209845" y="0"/>
                  </a:lnTo>
                  <a:lnTo>
                    <a:pt x="190461" y="18899"/>
                  </a:lnTo>
                  <a:lnTo>
                    <a:pt x="178457" y="56353"/>
                  </a:lnTo>
                  <a:lnTo>
                    <a:pt x="166660" y="85944"/>
                  </a:lnTo>
                  <a:lnTo>
                    <a:pt x="139550" y="119327"/>
                  </a:lnTo>
                  <a:lnTo>
                    <a:pt x="108509" y="142640"/>
                  </a:lnTo>
                  <a:lnTo>
                    <a:pt x="58843" y="175954"/>
                  </a:lnTo>
                  <a:lnTo>
                    <a:pt x="31182" y="190438"/>
                  </a:lnTo>
                  <a:lnTo>
                    <a:pt x="18006" y="212648"/>
                  </a:lnTo>
                  <a:lnTo>
                    <a:pt x="0" y="258862"/>
                  </a:lnTo>
                  <a:lnTo>
                    <a:pt x="12416" y="265485"/>
                  </a:lnTo>
                  <a:lnTo>
                    <a:pt x="35041" y="262934"/>
                  </a:lnTo>
                  <a:lnTo>
                    <a:pt x="94363" y="241416"/>
                  </a:lnTo>
                  <a:lnTo>
                    <a:pt x="114022" y="231967"/>
                  </a:lnTo>
                  <a:lnTo>
                    <a:pt x="133957" y="231968"/>
                  </a:lnTo>
                  <a:lnTo>
                    <a:pt x="147269" y="244385"/>
                  </a:lnTo>
                  <a:lnTo>
                    <a:pt x="159958" y="300327"/>
                  </a:lnTo>
                  <a:lnTo>
                    <a:pt x="168786" y="323641"/>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Ελεύθερη σχεδίαση: Σχήμα 11">
              <a:extLst>
                <a:ext uri="{FF2B5EF4-FFF2-40B4-BE49-F238E27FC236}">
                  <a16:creationId xmlns:a16="http://schemas.microsoft.com/office/drawing/2014/main" xmlns="" id="{6698B053-FC91-40FC-94F3-063E95ADE152}"/>
                </a:ext>
              </a:extLst>
            </p:cNvPr>
            <p:cNvSpPr/>
            <p:nvPr/>
          </p:nvSpPr>
          <p:spPr>
            <a:xfrm>
              <a:off x="5197215" y="3463042"/>
              <a:ext cx="343390" cy="484627"/>
            </a:xfrm>
            <a:custGeom>
              <a:avLst/>
              <a:gdLst/>
              <a:ahLst/>
              <a:cxnLst/>
              <a:rect l="0" t="0" r="0" b="0"/>
              <a:pathLst>
                <a:path w="343390" h="484627">
                  <a:moveTo>
                    <a:pt x="163016" y="26895"/>
                  </a:moveTo>
                  <a:lnTo>
                    <a:pt x="114590" y="112701"/>
                  </a:lnTo>
                  <a:lnTo>
                    <a:pt x="89479" y="169744"/>
                  </a:lnTo>
                  <a:lnTo>
                    <a:pt x="23528" y="303351"/>
                  </a:lnTo>
                  <a:lnTo>
                    <a:pt x="5038" y="387848"/>
                  </a:lnTo>
                  <a:lnTo>
                    <a:pt x="0" y="439650"/>
                  </a:lnTo>
                  <a:lnTo>
                    <a:pt x="4138" y="461792"/>
                  </a:lnTo>
                  <a:lnTo>
                    <a:pt x="16897" y="475244"/>
                  </a:lnTo>
                  <a:lnTo>
                    <a:pt x="34486" y="484626"/>
                  </a:lnTo>
                  <a:lnTo>
                    <a:pt x="59732" y="482144"/>
                  </a:lnTo>
                  <a:lnTo>
                    <a:pt x="91808" y="459383"/>
                  </a:lnTo>
                  <a:lnTo>
                    <a:pt x="147062" y="413101"/>
                  </a:lnTo>
                  <a:lnTo>
                    <a:pt x="174655" y="381304"/>
                  </a:lnTo>
                  <a:lnTo>
                    <a:pt x="211837" y="324054"/>
                  </a:lnTo>
                  <a:lnTo>
                    <a:pt x="251226" y="262666"/>
                  </a:lnTo>
                  <a:lnTo>
                    <a:pt x="343389" y="109816"/>
                  </a:lnTo>
                  <a:lnTo>
                    <a:pt x="331802" y="91674"/>
                  </a:lnTo>
                  <a:lnTo>
                    <a:pt x="322974" y="68360"/>
                  </a:lnTo>
                  <a:lnTo>
                    <a:pt x="310285" y="12418"/>
                  </a:lnTo>
                  <a:lnTo>
                    <a:pt x="296973" y="1"/>
                  </a:lnTo>
                  <a:lnTo>
                    <a:pt x="277038" y="0"/>
                  </a:lnTo>
                  <a:lnTo>
                    <a:pt x="257379" y="9449"/>
                  </a:lnTo>
                  <a:lnTo>
                    <a:pt x="198057" y="30967"/>
                  </a:lnTo>
                  <a:lnTo>
                    <a:pt x="175432" y="33518"/>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Ελεύθερη σχεδίαση: Σχήμα 12">
              <a:extLst>
                <a:ext uri="{FF2B5EF4-FFF2-40B4-BE49-F238E27FC236}">
                  <a16:creationId xmlns:a16="http://schemas.microsoft.com/office/drawing/2014/main" xmlns="" id="{739478EC-D98F-4722-9064-8FBF1AF1634C}"/>
                </a:ext>
              </a:extLst>
            </p:cNvPr>
            <p:cNvSpPr/>
            <p:nvPr/>
          </p:nvSpPr>
          <p:spPr>
            <a:xfrm>
              <a:off x="4344952" y="3311666"/>
              <a:ext cx="324468" cy="218105"/>
            </a:xfrm>
            <a:custGeom>
              <a:avLst/>
              <a:gdLst/>
              <a:ahLst/>
              <a:cxnLst/>
              <a:rect l="0" t="0" r="0" b="0"/>
              <a:pathLst>
                <a:path w="324468" h="218105">
                  <a:moveTo>
                    <a:pt x="20976" y="189273"/>
                  </a:moveTo>
                  <a:lnTo>
                    <a:pt x="10024" y="130555"/>
                  </a:lnTo>
                  <a:lnTo>
                    <a:pt x="0" y="83964"/>
                  </a:lnTo>
                  <a:lnTo>
                    <a:pt x="2042" y="54388"/>
                  </a:lnTo>
                  <a:lnTo>
                    <a:pt x="18190" y="12252"/>
                  </a:lnTo>
                  <a:lnTo>
                    <a:pt x="55067" y="6559"/>
                  </a:lnTo>
                  <a:lnTo>
                    <a:pt x="67627" y="20666"/>
                  </a:lnTo>
                  <a:lnTo>
                    <a:pt x="50427" y="86562"/>
                  </a:lnTo>
                  <a:lnTo>
                    <a:pt x="67627" y="20666"/>
                  </a:lnTo>
                  <a:lnTo>
                    <a:pt x="78826" y="7610"/>
                  </a:lnTo>
                  <a:lnTo>
                    <a:pt x="91943" y="866"/>
                  </a:lnTo>
                  <a:lnTo>
                    <a:pt x="122014" y="0"/>
                  </a:lnTo>
                  <a:lnTo>
                    <a:pt x="170957" y="11322"/>
                  </a:lnTo>
                  <a:lnTo>
                    <a:pt x="190262" y="38546"/>
                  </a:lnTo>
                  <a:lnTo>
                    <a:pt x="191623" y="65709"/>
                  </a:lnTo>
                  <a:lnTo>
                    <a:pt x="185189" y="103514"/>
                  </a:lnTo>
                  <a:lnTo>
                    <a:pt x="191623" y="65709"/>
                  </a:lnTo>
                  <a:lnTo>
                    <a:pt x="190262" y="38546"/>
                  </a:lnTo>
                  <a:lnTo>
                    <a:pt x="204864" y="23077"/>
                  </a:lnTo>
                  <a:lnTo>
                    <a:pt x="239328" y="13982"/>
                  </a:lnTo>
                  <a:lnTo>
                    <a:pt x="269399" y="13115"/>
                  </a:lnTo>
                  <a:lnTo>
                    <a:pt x="298974" y="15157"/>
                  </a:lnTo>
                  <a:lnTo>
                    <a:pt x="311535" y="29263"/>
                  </a:lnTo>
                  <a:lnTo>
                    <a:pt x="324467" y="76349"/>
                  </a:lnTo>
                  <a:lnTo>
                    <a:pt x="322426" y="105925"/>
                  </a:lnTo>
                  <a:lnTo>
                    <a:pt x="295078" y="161117"/>
                  </a:lnTo>
                  <a:lnTo>
                    <a:pt x="281342" y="206656"/>
                  </a:lnTo>
                  <a:lnTo>
                    <a:pt x="225532" y="218104"/>
                  </a:lnTo>
                  <a:lnTo>
                    <a:pt x="166381" y="214021"/>
                  </a:lnTo>
                  <a:lnTo>
                    <a:pt x="95597" y="207958"/>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Ελεύθερη σχεδίαση: Σχήμα 13">
              <a:extLst>
                <a:ext uri="{FF2B5EF4-FFF2-40B4-BE49-F238E27FC236}">
                  <a16:creationId xmlns:a16="http://schemas.microsoft.com/office/drawing/2014/main" xmlns="" id="{692D6488-BB88-4D2D-BADB-4ACA5603D5B0}"/>
                </a:ext>
              </a:extLst>
            </p:cNvPr>
            <p:cNvSpPr/>
            <p:nvPr/>
          </p:nvSpPr>
          <p:spPr>
            <a:xfrm>
              <a:off x="4289023" y="3500939"/>
              <a:ext cx="337272" cy="433055"/>
            </a:xfrm>
            <a:custGeom>
              <a:avLst/>
              <a:gdLst/>
              <a:ahLst/>
              <a:cxnLst/>
              <a:rect l="0" t="0" r="0" b="0"/>
              <a:pathLst>
                <a:path w="337272" h="433055">
                  <a:moveTo>
                    <a:pt x="337271" y="17383"/>
                  </a:moveTo>
                  <a:lnTo>
                    <a:pt x="281461" y="28831"/>
                  </a:lnTo>
                  <a:lnTo>
                    <a:pt x="222310" y="24748"/>
                  </a:lnTo>
                  <a:lnTo>
                    <a:pt x="151526" y="18685"/>
                  </a:lnTo>
                  <a:lnTo>
                    <a:pt x="76905" y="0"/>
                  </a:lnTo>
                  <a:lnTo>
                    <a:pt x="73256" y="74187"/>
                  </a:lnTo>
                  <a:lnTo>
                    <a:pt x="35514" y="190448"/>
                  </a:lnTo>
                  <a:lnTo>
                    <a:pt x="21532" y="307762"/>
                  </a:lnTo>
                  <a:lnTo>
                    <a:pt x="0" y="363944"/>
                  </a:lnTo>
                  <a:lnTo>
                    <a:pt x="8106" y="404223"/>
                  </a:lnTo>
                  <a:lnTo>
                    <a:pt x="21657" y="412514"/>
                  </a:lnTo>
                  <a:lnTo>
                    <a:pt x="51295" y="396613"/>
                  </a:lnTo>
                  <a:lnTo>
                    <a:pt x="74187" y="367593"/>
                  </a:lnTo>
                  <a:lnTo>
                    <a:pt x="98194" y="296871"/>
                  </a:lnTo>
                  <a:lnTo>
                    <a:pt x="193787" y="139586"/>
                  </a:lnTo>
                  <a:lnTo>
                    <a:pt x="201522" y="146887"/>
                  </a:lnTo>
                  <a:lnTo>
                    <a:pt x="215506" y="170214"/>
                  </a:lnTo>
                  <a:lnTo>
                    <a:pt x="222188" y="201275"/>
                  </a:lnTo>
                  <a:lnTo>
                    <a:pt x="220580" y="245885"/>
                  </a:lnTo>
                  <a:lnTo>
                    <a:pt x="205298" y="318093"/>
                  </a:lnTo>
                  <a:lnTo>
                    <a:pt x="188654" y="363137"/>
                  </a:lnTo>
                  <a:lnTo>
                    <a:pt x="181230" y="406759"/>
                  </a:lnTo>
                  <a:lnTo>
                    <a:pt x="198121" y="430579"/>
                  </a:lnTo>
                  <a:lnTo>
                    <a:pt x="212662" y="433054"/>
                  </a:lnTo>
                  <a:lnTo>
                    <a:pt x="242300" y="417152"/>
                  </a:lnTo>
                  <a:lnTo>
                    <a:pt x="286167" y="352803"/>
                  </a:lnTo>
                  <a:lnTo>
                    <a:pt x="319826" y="295693"/>
                  </a:lnTo>
                  <a:lnTo>
                    <a:pt x="327684" y="267107"/>
                  </a:lnTo>
                  <a:lnTo>
                    <a:pt x="331767" y="207956"/>
                  </a:lnTo>
                  <a:lnTo>
                    <a:pt x="320381" y="134202"/>
                  </a:lnTo>
                  <a:lnTo>
                    <a:pt x="322979" y="83775"/>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Ελεύθερη σχεδίαση: Σχήμα 14">
              <a:extLst>
                <a:ext uri="{FF2B5EF4-FFF2-40B4-BE49-F238E27FC236}">
                  <a16:creationId xmlns:a16="http://schemas.microsoft.com/office/drawing/2014/main" xmlns="" id="{D2D2CA78-476C-4F9E-9917-555843F51103}"/>
                </a:ext>
              </a:extLst>
            </p:cNvPr>
            <p:cNvSpPr/>
            <p:nvPr/>
          </p:nvSpPr>
          <p:spPr>
            <a:xfrm>
              <a:off x="2546271" y="3106875"/>
              <a:ext cx="3066657" cy="1454340"/>
            </a:xfrm>
            <a:custGeom>
              <a:avLst/>
              <a:gdLst>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842 w 3066657"/>
                <a:gd name="connsiteY0" fmla="*/ 475904 h 1454340"/>
                <a:gd name="connsiteX1" fmla="*/ 2952468 w 3066657"/>
                <a:gd name="connsiteY1" fmla="*/ 500713 h 1454340"/>
                <a:gd name="connsiteX2" fmla="*/ 2940080 w 3066657"/>
                <a:gd name="connsiteY2" fmla="*/ 525627 h 1454340"/>
                <a:gd name="connsiteX3" fmla="*/ 2929662 w 3066657"/>
                <a:gd name="connsiteY3" fmla="*/ 550749 h 1454340"/>
                <a:gd name="connsiteX4" fmla="*/ 2922199 w 3066657"/>
                <a:gd name="connsiteY4" fmla="*/ 576184 h 1454340"/>
                <a:gd name="connsiteX5" fmla="*/ 2918632 w 3066657"/>
                <a:gd name="connsiteY5" fmla="*/ 635277 h 1454340"/>
                <a:gd name="connsiteX6" fmla="*/ 2930090 w 3066657"/>
                <a:gd name="connsiteY6" fmla="*/ 695790 h 1454340"/>
                <a:gd name="connsiteX7" fmla="*/ 2951317 w 3066657"/>
                <a:gd name="connsiteY7" fmla="*/ 756995 h 1454340"/>
                <a:gd name="connsiteX8" fmla="*/ 2977056 w 3066657"/>
                <a:gd name="connsiteY8" fmla="*/ 818161 h 1454340"/>
                <a:gd name="connsiteX9" fmla="*/ 3018716 w 3066657"/>
                <a:gd name="connsiteY9" fmla="*/ 919285 h 1454340"/>
                <a:gd name="connsiteX10" fmla="*/ 3050967 w 3066657"/>
                <a:gd name="connsiteY10" fmla="*/ 1019832 h 1454340"/>
                <a:gd name="connsiteX11" fmla="*/ 3066486 w 3066657"/>
                <a:gd name="connsiteY11" fmla="*/ 1121376 h 1454340"/>
                <a:gd name="connsiteX12" fmla="*/ 3057949 w 3066657"/>
                <a:gd name="connsiteY12" fmla="*/ 1225489 h 1454340"/>
                <a:gd name="connsiteX13" fmla="*/ 3038020 w 3066657"/>
                <a:gd name="connsiteY13" fmla="*/ 1290381 h 1454340"/>
                <a:gd name="connsiteX14" fmla="*/ 3007000 w 3066657"/>
                <a:gd name="connsiteY14" fmla="*/ 1351053 h 1454340"/>
                <a:gd name="connsiteX15" fmla="*/ 2965642 w 3066657"/>
                <a:gd name="connsiteY15" fmla="*/ 1401722 h 1454340"/>
                <a:gd name="connsiteX16" fmla="*/ 2914698 w 3066657"/>
                <a:gd name="connsiteY16" fmla="*/ 1436605 h 1454340"/>
                <a:gd name="connsiteX17" fmla="*/ 2870948 w 3066657"/>
                <a:gd name="connsiteY17" fmla="*/ 1449850 h 1454340"/>
                <a:gd name="connsiteX18" fmla="*/ 2823672 w 3066657"/>
                <a:gd name="connsiteY18" fmla="*/ 1454205 h 1454340"/>
                <a:gd name="connsiteX19" fmla="*/ 2774289 w 3066657"/>
                <a:gd name="connsiteY19" fmla="*/ 1452853 h 1454340"/>
                <a:gd name="connsiteX20" fmla="*/ 2724217 w 3066657"/>
                <a:gd name="connsiteY20" fmla="*/ 1448980 h 1454340"/>
                <a:gd name="connsiteX21" fmla="*/ 2607924 w 3066657"/>
                <a:gd name="connsiteY21" fmla="*/ 1440763 h 1454340"/>
                <a:gd name="connsiteX22" fmla="*/ 2494764 w 3066657"/>
                <a:gd name="connsiteY22" fmla="*/ 1433660 h 1454340"/>
                <a:gd name="connsiteX23" fmla="*/ 2383781 w 3066657"/>
                <a:gd name="connsiteY23" fmla="*/ 1425081 h 1454340"/>
                <a:gd name="connsiteX24" fmla="*/ 2274018 w 3066657"/>
                <a:gd name="connsiteY24" fmla="*/ 1412434 h 1454340"/>
                <a:gd name="connsiteX25" fmla="*/ 1979606 w 3066657"/>
                <a:gd name="connsiteY25" fmla="*/ 1350087 h 1454340"/>
                <a:gd name="connsiteX26" fmla="*/ 1686025 w 3066657"/>
                <a:gd name="connsiteY26" fmla="*/ 1261996 h 1454340"/>
                <a:gd name="connsiteX27" fmla="*/ 1392187 w 3066657"/>
                <a:gd name="connsiteY27" fmla="*/ 1170829 h 1454340"/>
                <a:gd name="connsiteX28" fmla="*/ 1097003 w 3066657"/>
                <a:gd name="connsiteY28" fmla="*/ 1099258 h 1454340"/>
                <a:gd name="connsiteX29" fmla="*/ 981171 w 3066657"/>
                <a:gd name="connsiteY29" fmla="*/ 1080530 h 1454340"/>
                <a:gd name="connsiteX30" fmla="*/ 864730 w 3066657"/>
                <a:gd name="connsiteY30" fmla="*/ 1063519 h 1454340"/>
                <a:gd name="connsiteX31" fmla="*/ 747438 w 3066657"/>
                <a:gd name="connsiteY31" fmla="*/ 1043504 h 1454340"/>
                <a:gd name="connsiteX32" fmla="*/ 629058 w 3066657"/>
                <a:gd name="connsiteY32" fmla="*/ 1015762 h 1454340"/>
                <a:gd name="connsiteX33" fmla="*/ 459226 w 3066657"/>
                <a:gd name="connsiteY33" fmla="*/ 955520 h 1454340"/>
                <a:gd name="connsiteX34" fmla="*/ 300008 w 3066657"/>
                <a:gd name="connsiteY34" fmla="*/ 870572 h 1454340"/>
                <a:gd name="connsiteX35" fmla="*/ 164750 w 3066657"/>
                <a:gd name="connsiteY35" fmla="*/ 761817 h 1454340"/>
                <a:gd name="connsiteX36" fmla="*/ 66800 w 3066657"/>
                <a:gd name="connsiteY36" fmla="*/ 630155 h 1454340"/>
                <a:gd name="connsiteX37" fmla="*/ 17376 w 3066657"/>
                <a:gd name="connsiteY37" fmla="*/ 489152 h 1454340"/>
                <a:gd name="connsiteX38" fmla="*/ 576 w 3066657"/>
                <a:gd name="connsiteY38" fmla="*/ 333975 h 1454340"/>
                <a:gd name="connsiteX39" fmla="*/ 5524 w 3066657"/>
                <a:gd name="connsiteY39" fmla="*/ 169350 h 1454340"/>
                <a:gd name="connsiteX40" fmla="*/ 21347 w 3066657"/>
                <a:gd name="connsiteY40" fmla="*/ 0 h 1454340"/>
                <a:gd name="connsiteX0" fmla="*/ 2965842 w 3066657"/>
                <a:gd name="connsiteY0" fmla="*/ 475904 h 1454340"/>
                <a:gd name="connsiteX1" fmla="*/ 2952468 w 3066657"/>
                <a:gd name="connsiteY1" fmla="*/ 500713 h 1454340"/>
                <a:gd name="connsiteX2" fmla="*/ 2940080 w 3066657"/>
                <a:gd name="connsiteY2" fmla="*/ 525627 h 1454340"/>
                <a:gd name="connsiteX3" fmla="*/ 2929662 w 3066657"/>
                <a:gd name="connsiteY3" fmla="*/ 550749 h 1454340"/>
                <a:gd name="connsiteX4" fmla="*/ 2922199 w 3066657"/>
                <a:gd name="connsiteY4" fmla="*/ 576184 h 1454340"/>
                <a:gd name="connsiteX5" fmla="*/ 2918632 w 3066657"/>
                <a:gd name="connsiteY5" fmla="*/ 635277 h 1454340"/>
                <a:gd name="connsiteX6" fmla="*/ 2930090 w 3066657"/>
                <a:gd name="connsiteY6" fmla="*/ 695790 h 1454340"/>
                <a:gd name="connsiteX7" fmla="*/ 2951317 w 3066657"/>
                <a:gd name="connsiteY7" fmla="*/ 756995 h 1454340"/>
                <a:gd name="connsiteX8" fmla="*/ 2977056 w 3066657"/>
                <a:gd name="connsiteY8" fmla="*/ 818161 h 1454340"/>
                <a:gd name="connsiteX9" fmla="*/ 3018716 w 3066657"/>
                <a:gd name="connsiteY9" fmla="*/ 919285 h 1454340"/>
                <a:gd name="connsiteX10" fmla="*/ 3050967 w 3066657"/>
                <a:gd name="connsiteY10" fmla="*/ 1019832 h 1454340"/>
                <a:gd name="connsiteX11" fmla="*/ 3066486 w 3066657"/>
                <a:gd name="connsiteY11" fmla="*/ 1121376 h 1454340"/>
                <a:gd name="connsiteX12" fmla="*/ 3057949 w 3066657"/>
                <a:gd name="connsiteY12" fmla="*/ 1225489 h 1454340"/>
                <a:gd name="connsiteX13" fmla="*/ 3038020 w 3066657"/>
                <a:gd name="connsiteY13" fmla="*/ 1290381 h 1454340"/>
                <a:gd name="connsiteX14" fmla="*/ 3007000 w 3066657"/>
                <a:gd name="connsiteY14" fmla="*/ 1351053 h 1454340"/>
                <a:gd name="connsiteX15" fmla="*/ 2965642 w 3066657"/>
                <a:gd name="connsiteY15" fmla="*/ 1401722 h 1454340"/>
                <a:gd name="connsiteX16" fmla="*/ 2914698 w 3066657"/>
                <a:gd name="connsiteY16" fmla="*/ 1436605 h 1454340"/>
                <a:gd name="connsiteX17" fmla="*/ 2870948 w 3066657"/>
                <a:gd name="connsiteY17" fmla="*/ 1449850 h 1454340"/>
                <a:gd name="connsiteX18" fmla="*/ 2823672 w 3066657"/>
                <a:gd name="connsiteY18" fmla="*/ 1454205 h 1454340"/>
                <a:gd name="connsiteX19" fmla="*/ 2774289 w 3066657"/>
                <a:gd name="connsiteY19" fmla="*/ 1452853 h 1454340"/>
                <a:gd name="connsiteX20" fmla="*/ 2724217 w 3066657"/>
                <a:gd name="connsiteY20" fmla="*/ 1448980 h 1454340"/>
                <a:gd name="connsiteX21" fmla="*/ 2607924 w 3066657"/>
                <a:gd name="connsiteY21" fmla="*/ 1440763 h 1454340"/>
                <a:gd name="connsiteX22" fmla="*/ 2494764 w 3066657"/>
                <a:gd name="connsiteY22" fmla="*/ 1433660 h 1454340"/>
                <a:gd name="connsiteX23" fmla="*/ 2383781 w 3066657"/>
                <a:gd name="connsiteY23" fmla="*/ 1425081 h 1454340"/>
                <a:gd name="connsiteX24" fmla="*/ 2274018 w 3066657"/>
                <a:gd name="connsiteY24" fmla="*/ 1412434 h 1454340"/>
                <a:gd name="connsiteX25" fmla="*/ 1979606 w 3066657"/>
                <a:gd name="connsiteY25" fmla="*/ 1350087 h 1454340"/>
                <a:gd name="connsiteX26" fmla="*/ 1686025 w 3066657"/>
                <a:gd name="connsiteY26" fmla="*/ 1261996 h 1454340"/>
                <a:gd name="connsiteX27" fmla="*/ 1392187 w 3066657"/>
                <a:gd name="connsiteY27" fmla="*/ 1170829 h 1454340"/>
                <a:gd name="connsiteX28" fmla="*/ 1097003 w 3066657"/>
                <a:gd name="connsiteY28" fmla="*/ 1099258 h 1454340"/>
                <a:gd name="connsiteX29" fmla="*/ 981171 w 3066657"/>
                <a:gd name="connsiteY29" fmla="*/ 1080530 h 1454340"/>
                <a:gd name="connsiteX30" fmla="*/ 864730 w 3066657"/>
                <a:gd name="connsiteY30" fmla="*/ 1063519 h 1454340"/>
                <a:gd name="connsiteX31" fmla="*/ 747438 w 3066657"/>
                <a:gd name="connsiteY31" fmla="*/ 1043504 h 1454340"/>
                <a:gd name="connsiteX32" fmla="*/ 629058 w 3066657"/>
                <a:gd name="connsiteY32" fmla="*/ 1015762 h 1454340"/>
                <a:gd name="connsiteX33" fmla="*/ 459226 w 3066657"/>
                <a:gd name="connsiteY33" fmla="*/ 955520 h 1454340"/>
                <a:gd name="connsiteX34" fmla="*/ 300008 w 3066657"/>
                <a:gd name="connsiteY34" fmla="*/ 870572 h 1454340"/>
                <a:gd name="connsiteX35" fmla="*/ 164750 w 3066657"/>
                <a:gd name="connsiteY35" fmla="*/ 761817 h 1454340"/>
                <a:gd name="connsiteX36" fmla="*/ 66800 w 3066657"/>
                <a:gd name="connsiteY36" fmla="*/ 630155 h 1454340"/>
                <a:gd name="connsiteX37" fmla="*/ 17376 w 3066657"/>
                <a:gd name="connsiteY37" fmla="*/ 489152 h 1454340"/>
                <a:gd name="connsiteX38" fmla="*/ 576 w 3066657"/>
                <a:gd name="connsiteY38" fmla="*/ 333975 h 1454340"/>
                <a:gd name="connsiteX39" fmla="*/ 5524 w 3066657"/>
                <a:gd name="connsiteY39" fmla="*/ 169350 h 1454340"/>
                <a:gd name="connsiteX40" fmla="*/ 21347 w 3066657"/>
                <a:gd name="connsiteY40" fmla="*/ 0 h 1454340"/>
                <a:gd name="connsiteX0" fmla="*/ 2965842 w 3066657"/>
                <a:gd name="connsiteY0" fmla="*/ 475904 h 1454340"/>
                <a:gd name="connsiteX1" fmla="*/ 2952468 w 3066657"/>
                <a:gd name="connsiteY1" fmla="*/ 500713 h 1454340"/>
                <a:gd name="connsiteX2" fmla="*/ 2940080 w 3066657"/>
                <a:gd name="connsiteY2" fmla="*/ 525627 h 1454340"/>
                <a:gd name="connsiteX3" fmla="*/ 2929662 w 3066657"/>
                <a:gd name="connsiteY3" fmla="*/ 550749 h 1454340"/>
                <a:gd name="connsiteX4" fmla="*/ 2922199 w 3066657"/>
                <a:gd name="connsiteY4" fmla="*/ 576184 h 1454340"/>
                <a:gd name="connsiteX5" fmla="*/ 2918632 w 3066657"/>
                <a:gd name="connsiteY5" fmla="*/ 635277 h 1454340"/>
                <a:gd name="connsiteX6" fmla="*/ 2930090 w 3066657"/>
                <a:gd name="connsiteY6" fmla="*/ 695790 h 1454340"/>
                <a:gd name="connsiteX7" fmla="*/ 2951317 w 3066657"/>
                <a:gd name="connsiteY7" fmla="*/ 756995 h 1454340"/>
                <a:gd name="connsiteX8" fmla="*/ 2977056 w 3066657"/>
                <a:gd name="connsiteY8" fmla="*/ 818161 h 1454340"/>
                <a:gd name="connsiteX9" fmla="*/ 3018716 w 3066657"/>
                <a:gd name="connsiteY9" fmla="*/ 919285 h 1454340"/>
                <a:gd name="connsiteX10" fmla="*/ 3050967 w 3066657"/>
                <a:gd name="connsiteY10" fmla="*/ 1019832 h 1454340"/>
                <a:gd name="connsiteX11" fmla="*/ 3066486 w 3066657"/>
                <a:gd name="connsiteY11" fmla="*/ 1121376 h 1454340"/>
                <a:gd name="connsiteX12" fmla="*/ 3057949 w 3066657"/>
                <a:gd name="connsiteY12" fmla="*/ 1225489 h 1454340"/>
                <a:gd name="connsiteX13" fmla="*/ 3038020 w 3066657"/>
                <a:gd name="connsiteY13" fmla="*/ 1290381 h 1454340"/>
                <a:gd name="connsiteX14" fmla="*/ 3007000 w 3066657"/>
                <a:gd name="connsiteY14" fmla="*/ 1351053 h 1454340"/>
                <a:gd name="connsiteX15" fmla="*/ 2965642 w 3066657"/>
                <a:gd name="connsiteY15" fmla="*/ 1401722 h 1454340"/>
                <a:gd name="connsiteX16" fmla="*/ 2914698 w 3066657"/>
                <a:gd name="connsiteY16" fmla="*/ 1436605 h 1454340"/>
                <a:gd name="connsiteX17" fmla="*/ 2870948 w 3066657"/>
                <a:gd name="connsiteY17" fmla="*/ 1449850 h 1454340"/>
                <a:gd name="connsiteX18" fmla="*/ 2823672 w 3066657"/>
                <a:gd name="connsiteY18" fmla="*/ 1454205 h 1454340"/>
                <a:gd name="connsiteX19" fmla="*/ 2774289 w 3066657"/>
                <a:gd name="connsiteY19" fmla="*/ 1452853 h 1454340"/>
                <a:gd name="connsiteX20" fmla="*/ 2724217 w 3066657"/>
                <a:gd name="connsiteY20" fmla="*/ 1448980 h 1454340"/>
                <a:gd name="connsiteX21" fmla="*/ 2607924 w 3066657"/>
                <a:gd name="connsiteY21" fmla="*/ 1440763 h 1454340"/>
                <a:gd name="connsiteX22" fmla="*/ 2494764 w 3066657"/>
                <a:gd name="connsiteY22" fmla="*/ 1433660 h 1454340"/>
                <a:gd name="connsiteX23" fmla="*/ 2383781 w 3066657"/>
                <a:gd name="connsiteY23" fmla="*/ 1425081 h 1454340"/>
                <a:gd name="connsiteX24" fmla="*/ 2274018 w 3066657"/>
                <a:gd name="connsiteY24" fmla="*/ 1412434 h 1454340"/>
                <a:gd name="connsiteX25" fmla="*/ 1979606 w 3066657"/>
                <a:gd name="connsiteY25" fmla="*/ 1350087 h 1454340"/>
                <a:gd name="connsiteX26" fmla="*/ 1686025 w 3066657"/>
                <a:gd name="connsiteY26" fmla="*/ 1261996 h 1454340"/>
                <a:gd name="connsiteX27" fmla="*/ 1392187 w 3066657"/>
                <a:gd name="connsiteY27" fmla="*/ 1170829 h 1454340"/>
                <a:gd name="connsiteX28" fmla="*/ 1097003 w 3066657"/>
                <a:gd name="connsiteY28" fmla="*/ 1099258 h 1454340"/>
                <a:gd name="connsiteX29" fmla="*/ 981171 w 3066657"/>
                <a:gd name="connsiteY29" fmla="*/ 1080530 h 1454340"/>
                <a:gd name="connsiteX30" fmla="*/ 864730 w 3066657"/>
                <a:gd name="connsiteY30" fmla="*/ 1063519 h 1454340"/>
                <a:gd name="connsiteX31" fmla="*/ 747438 w 3066657"/>
                <a:gd name="connsiteY31" fmla="*/ 1043504 h 1454340"/>
                <a:gd name="connsiteX32" fmla="*/ 629058 w 3066657"/>
                <a:gd name="connsiteY32" fmla="*/ 1015762 h 1454340"/>
                <a:gd name="connsiteX33" fmla="*/ 459226 w 3066657"/>
                <a:gd name="connsiteY33" fmla="*/ 955520 h 1454340"/>
                <a:gd name="connsiteX34" fmla="*/ 300008 w 3066657"/>
                <a:gd name="connsiteY34" fmla="*/ 870572 h 1454340"/>
                <a:gd name="connsiteX35" fmla="*/ 164750 w 3066657"/>
                <a:gd name="connsiteY35" fmla="*/ 761817 h 1454340"/>
                <a:gd name="connsiteX36" fmla="*/ 66800 w 3066657"/>
                <a:gd name="connsiteY36" fmla="*/ 630155 h 1454340"/>
                <a:gd name="connsiteX37" fmla="*/ 17376 w 3066657"/>
                <a:gd name="connsiteY37" fmla="*/ 489152 h 1454340"/>
                <a:gd name="connsiteX38" fmla="*/ 576 w 3066657"/>
                <a:gd name="connsiteY38" fmla="*/ 333975 h 1454340"/>
                <a:gd name="connsiteX39" fmla="*/ 5524 w 3066657"/>
                <a:gd name="connsiteY39" fmla="*/ 169350 h 1454340"/>
                <a:gd name="connsiteX40" fmla="*/ 21347 w 3066657"/>
                <a:gd name="connsiteY40" fmla="*/ 0 h 145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66657" h="1454340">
                  <a:moveTo>
                    <a:pt x="2965842" y="475904"/>
                  </a:moveTo>
                  <a:lnTo>
                    <a:pt x="2952468" y="500713"/>
                  </a:lnTo>
                  <a:cubicBezTo>
                    <a:pt x="2948174" y="509000"/>
                    <a:pt x="2943881" y="517288"/>
                    <a:pt x="2940080" y="525627"/>
                  </a:cubicBezTo>
                  <a:cubicBezTo>
                    <a:pt x="2936279" y="533966"/>
                    <a:pt x="2932642" y="542323"/>
                    <a:pt x="2929662" y="550749"/>
                  </a:cubicBezTo>
                  <a:cubicBezTo>
                    <a:pt x="2926682" y="559175"/>
                    <a:pt x="2924037" y="562096"/>
                    <a:pt x="2922199" y="576184"/>
                  </a:cubicBezTo>
                  <a:cubicBezTo>
                    <a:pt x="2920361" y="590272"/>
                    <a:pt x="2917317" y="615343"/>
                    <a:pt x="2918632" y="635277"/>
                  </a:cubicBezTo>
                  <a:cubicBezTo>
                    <a:pt x="2919947" y="655211"/>
                    <a:pt x="2924642" y="675504"/>
                    <a:pt x="2930090" y="695790"/>
                  </a:cubicBezTo>
                  <a:cubicBezTo>
                    <a:pt x="2935538" y="716076"/>
                    <a:pt x="2943489" y="736600"/>
                    <a:pt x="2951317" y="756995"/>
                  </a:cubicBezTo>
                  <a:cubicBezTo>
                    <a:pt x="2959145" y="777390"/>
                    <a:pt x="2965823" y="791113"/>
                    <a:pt x="2977056" y="818161"/>
                  </a:cubicBezTo>
                  <a:cubicBezTo>
                    <a:pt x="2988289" y="845209"/>
                    <a:pt x="3006398" y="885673"/>
                    <a:pt x="3018716" y="919285"/>
                  </a:cubicBezTo>
                  <a:cubicBezTo>
                    <a:pt x="3031034" y="952897"/>
                    <a:pt x="3043005" y="986150"/>
                    <a:pt x="3050967" y="1019832"/>
                  </a:cubicBezTo>
                  <a:cubicBezTo>
                    <a:pt x="3058929" y="1053514"/>
                    <a:pt x="3065322" y="1087100"/>
                    <a:pt x="3066486" y="1121376"/>
                  </a:cubicBezTo>
                  <a:cubicBezTo>
                    <a:pt x="3067650" y="1155652"/>
                    <a:pt x="3062693" y="1197322"/>
                    <a:pt x="3057949" y="1225489"/>
                  </a:cubicBezTo>
                  <a:cubicBezTo>
                    <a:pt x="3053205" y="1253657"/>
                    <a:pt x="3046512" y="1269454"/>
                    <a:pt x="3038020" y="1290381"/>
                  </a:cubicBezTo>
                  <a:cubicBezTo>
                    <a:pt x="3029528" y="1311308"/>
                    <a:pt x="3019063" y="1332496"/>
                    <a:pt x="3007000" y="1351053"/>
                  </a:cubicBezTo>
                  <a:cubicBezTo>
                    <a:pt x="2994937" y="1369610"/>
                    <a:pt x="2981026" y="1387463"/>
                    <a:pt x="2965642" y="1401722"/>
                  </a:cubicBezTo>
                  <a:cubicBezTo>
                    <a:pt x="2950258" y="1415981"/>
                    <a:pt x="2930480" y="1428584"/>
                    <a:pt x="2914698" y="1436605"/>
                  </a:cubicBezTo>
                  <a:cubicBezTo>
                    <a:pt x="2898916" y="1444626"/>
                    <a:pt x="2886119" y="1446917"/>
                    <a:pt x="2870948" y="1449850"/>
                  </a:cubicBezTo>
                  <a:cubicBezTo>
                    <a:pt x="2855777" y="1452783"/>
                    <a:pt x="2839782" y="1453705"/>
                    <a:pt x="2823672" y="1454205"/>
                  </a:cubicBezTo>
                  <a:cubicBezTo>
                    <a:pt x="2807562" y="1454705"/>
                    <a:pt x="2790865" y="1453724"/>
                    <a:pt x="2774289" y="1452853"/>
                  </a:cubicBezTo>
                  <a:cubicBezTo>
                    <a:pt x="2757713" y="1451982"/>
                    <a:pt x="2751944" y="1450995"/>
                    <a:pt x="2724217" y="1448980"/>
                  </a:cubicBezTo>
                  <a:lnTo>
                    <a:pt x="2607924" y="1440763"/>
                  </a:lnTo>
                  <a:lnTo>
                    <a:pt x="2494764" y="1433660"/>
                  </a:lnTo>
                  <a:lnTo>
                    <a:pt x="2383781" y="1425081"/>
                  </a:lnTo>
                  <a:cubicBezTo>
                    <a:pt x="2346990" y="1421543"/>
                    <a:pt x="2341381" y="1424933"/>
                    <a:pt x="2274018" y="1412434"/>
                  </a:cubicBezTo>
                  <a:cubicBezTo>
                    <a:pt x="2206656" y="1399935"/>
                    <a:pt x="2077605" y="1375160"/>
                    <a:pt x="1979606" y="1350087"/>
                  </a:cubicBezTo>
                  <a:cubicBezTo>
                    <a:pt x="1881607" y="1325014"/>
                    <a:pt x="1783928" y="1291872"/>
                    <a:pt x="1686025" y="1261996"/>
                  </a:cubicBezTo>
                  <a:cubicBezTo>
                    <a:pt x="1588122" y="1232120"/>
                    <a:pt x="1490357" y="1197952"/>
                    <a:pt x="1392187" y="1170829"/>
                  </a:cubicBezTo>
                  <a:cubicBezTo>
                    <a:pt x="1294017" y="1143706"/>
                    <a:pt x="1165506" y="1114308"/>
                    <a:pt x="1097003" y="1099258"/>
                  </a:cubicBezTo>
                  <a:cubicBezTo>
                    <a:pt x="1028500" y="1084208"/>
                    <a:pt x="1019883" y="1086486"/>
                    <a:pt x="981171" y="1080530"/>
                  </a:cubicBezTo>
                  <a:lnTo>
                    <a:pt x="864730" y="1063519"/>
                  </a:lnTo>
                  <a:cubicBezTo>
                    <a:pt x="825775" y="1057348"/>
                    <a:pt x="786717" y="1051463"/>
                    <a:pt x="747438" y="1043504"/>
                  </a:cubicBezTo>
                  <a:cubicBezTo>
                    <a:pt x="708159" y="1035545"/>
                    <a:pt x="677093" y="1030426"/>
                    <a:pt x="629058" y="1015762"/>
                  </a:cubicBezTo>
                  <a:cubicBezTo>
                    <a:pt x="581023" y="1001098"/>
                    <a:pt x="514068" y="979718"/>
                    <a:pt x="459226" y="955520"/>
                  </a:cubicBezTo>
                  <a:cubicBezTo>
                    <a:pt x="404384" y="931322"/>
                    <a:pt x="349087" y="902856"/>
                    <a:pt x="300008" y="870572"/>
                  </a:cubicBezTo>
                  <a:cubicBezTo>
                    <a:pt x="250929" y="838288"/>
                    <a:pt x="203618" y="801887"/>
                    <a:pt x="164750" y="761817"/>
                  </a:cubicBezTo>
                  <a:cubicBezTo>
                    <a:pt x="125882" y="721748"/>
                    <a:pt x="91362" y="675599"/>
                    <a:pt x="66800" y="630155"/>
                  </a:cubicBezTo>
                  <a:cubicBezTo>
                    <a:pt x="42238" y="584711"/>
                    <a:pt x="28413" y="538515"/>
                    <a:pt x="17376" y="489152"/>
                  </a:cubicBezTo>
                  <a:cubicBezTo>
                    <a:pt x="6339" y="439789"/>
                    <a:pt x="2551" y="387275"/>
                    <a:pt x="576" y="333975"/>
                  </a:cubicBezTo>
                  <a:cubicBezTo>
                    <a:pt x="-1399" y="280675"/>
                    <a:pt x="2062" y="225012"/>
                    <a:pt x="5524" y="169350"/>
                  </a:cubicBezTo>
                  <a:cubicBezTo>
                    <a:pt x="8986" y="113688"/>
                    <a:pt x="18051" y="35281"/>
                    <a:pt x="21347" y="0"/>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cxnSp>
          <p:nvCxnSpPr>
            <p:cNvPr id="16" name="Ευθεία γραμμή σύνδεσης 15">
              <a:extLst>
                <a:ext uri="{FF2B5EF4-FFF2-40B4-BE49-F238E27FC236}">
                  <a16:creationId xmlns:a16="http://schemas.microsoft.com/office/drawing/2014/main" xmlns="" id="{134AB0E9-E115-4F62-B0B8-6647E8001FC7}"/>
                </a:ext>
              </a:extLst>
            </p:cNvPr>
            <p:cNvCxnSpPr/>
            <p:nvPr/>
          </p:nvCxnSpPr>
          <p:spPr>
            <a:xfrm>
              <a:off x="5311787" y="4242245"/>
              <a:ext cx="72000" cy="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a:extLst>
                <a:ext uri="{FF2B5EF4-FFF2-40B4-BE49-F238E27FC236}">
                  <a16:creationId xmlns:a16="http://schemas.microsoft.com/office/drawing/2014/main" xmlns="" id="{A23EF4D6-4529-4BBE-8AAB-63256CF32770}"/>
                </a:ext>
              </a:extLst>
            </p:cNvPr>
            <p:cNvCxnSpPr/>
            <p:nvPr/>
          </p:nvCxnSpPr>
          <p:spPr>
            <a:xfrm>
              <a:off x="5347787" y="4206245"/>
              <a:ext cx="0" cy="7200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xmlns="" id="{50A74310-5D04-4D4A-9619-D7277B6B8A0A}"/>
                </a:ext>
              </a:extLst>
            </p:cNvPr>
            <p:cNvCxnSpPr/>
            <p:nvPr/>
          </p:nvCxnSpPr>
          <p:spPr>
            <a:xfrm>
              <a:off x="5764403" y="3280565"/>
              <a:ext cx="72000" cy="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a:extLst>
                <a:ext uri="{FF2B5EF4-FFF2-40B4-BE49-F238E27FC236}">
                  <a16:creationId xmlns:a16="http://schemas.microsoft.com/office/drawing/2014/main" xmlns="" id="{16E680B2-E347-4A70-8F64-1D8ADA80F846}"/>
                </a:ext>
              </a:extLst>
            </p:cNvPr>
            <p:cNvCxnSpPr/>
            <p:nvPr/>
          </p:nvCxnSpPr>
          <p:spPr>
            <a:xfrm>
              <a:off x="5800403" y="3244565"/>
              <a:ext cx="0" cy="7200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a:extLst>
                <a:ext uri="{FF2B5EF4-FFF2-40B4-BE49-F238E27FC236}">
                  <a16:creationId xmlns:a16="http://schemas.microsoft.com/office/drawing/2014/main" xmlns="" id="{C9C2EEBA-10E8-4E9A-8E84-857D6C899F11}"/>
                </a:ext>
              </a:extLst>
            </p:cNvPr>
            <p:cNvCxnSpPr/>
            <p:nvPr/>
          </p:nvCxnSpPr>
          <p:spPr>
            <a:xfrm>
              <a:off x="4255092" y="3318889"/>
              <a:ext cx="72000" cy="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a:extLst>
                <a:ext uri="{FF2B5EF4-FFF2-40B4-BE49-F238E27FC236}">
                  <a16:creationId xmlns:a16="http://schemas.microsoft.com/office/drawing/2014/main" xmlns="" id="{47C29578-92B3-4D8C-B263-848817B8D991}"/>
                </a:ext>
              </a:extLst>
            </p:cNvPr>
            <p:cNvCxnSpPr/>
            <p:nvPr/>
          </p:nvCxnSpPr>
          <p:spPr>
            <a:xfrm>
              <a:off x="4291092" y="3282889"/>
              <a:ext cx="0" cy="7200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2" name="Ορθογώνιο 21">
              <a:extLst>
                <a:ext uri="{FF2B5EF4-FFF2-40B4-BE49-F238E27FC236}">
                  <a16:creationId xmlns:a16="http://schemas.microsoft.com/office/drawing/2014/main" xmlns="" id="{DECEE49D-AF65-4CD8-9D00-96BF14E19490}"/>
                </a:ext>
              </a:extLst>
            </p:cNvPr>
            <p:cNvSpPr/>
            <p:nvPr/>
          </p:nvSpPr>
          <p:spPr>
            <a:xfrm>
              <a:off x="3027649" y="3029834"/>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ρθογώνιο 22">
              <a:extLst>
                <a:ext uri="{FF2B5EF4-FFF2-40B4-BE49-F238E27FC236}">
                  <a16:creationId xmlns:a16="http://schemas.microsoft.com/office/drawing/2014/main" xmlns="" id="{E57A1710-8ADA-4FB3-9D75-8BF7BF6A5986}"/>
                </a:ext>
              </a:extLst>
            </p:cNvPr>
            <p:cNvSpPr/>
            <p:nvPr/>
          </p:nvSpPr>
          <p:spPr>
            <a:xfrm>
              <a:off x="5607371" y="2857589"/>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Ορθογώνιο 23">
              <a:extLst>
                <a:ext uri="{FF2B5EF4-FFF2-40B4-BE49-F238E27FC236}">
                  <a16:creationId xmlns:a16="http://schemas.microsoft.com/office/drawing/2014/main" xmlns="" id="{CBED9FB7-AB68-4DCD-BC59-BEE36620C15C}"/>
                </a:ext>
              </a:extLst>
            </p:cNvPr>
            <p:cNvSpPr/>
            <p:nvPr/>
          </p:nvSpPr>
          <p:spPr>
            <a:xfrm>
              <a:off x="3029362" y="1015861"/>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Ορθογώνιο 24">
              <a:extLst>
                <a:ext uri="{FF2B5EF4-FFF2-40B4-BE49-F238E27FC236}">
                  <a16:creationId xmlns:a16="http://schemas.microsoft.com/office/drawing/2014/main" xmlns="" id="{9B1EFD7A-B98F-4407-BDB5-6742BB989792}"/>
                </a:ext>
              </a:extLst>
            </p:cNvPr>
            <p:cNvSpPr/>
            <p:nvPr/>
          </p:nvSpPr>
          <p:spPr>
            <a:xfrm>
              <a:off x="3760435" y="2336627"/>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Ορθογώνιο 25">
              <a:extLst>
                <a:ext uri="{FF2B5EF4-FFF2-40B4-BE49-F238E27FC236}">
                  <a16:creationId xmlns:a16="http://schemas.microsoft.com/office/drawing/2014/main" xmlns="" id="{19BB5FD2-1658-4D85-AA11-C729E9DE52C9}"/>
                </a:ext>
              </a:extLst>
            </p:cNvPr>
            <p:cNvSpPr/>
            <p:nvPr/>
          </p:nvSpPr>
          <p:spPr>
            <a:xfrm>
              <a:off x="3816181" y="2529576"/>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Ορθογώνιο 26">
              <a:extLst>
                <a:ext uri="{FF2B5EF4-FFF2-40B4-BE49-F238E27FC236}">
                  <a16:creationId xmlns:a16="http://schemas.microsoft.com/office/drawing/2014/main" xmlns="" id="{368364A0-58C2-4D1B-A734-1B1E8B3B1AF5}"/>
                </a:ext>
              </a:extLst>
            </p:cNvPr>
            <p:cNvSpPr/>
            <p:nvPr/>
          </p:nvSpPr>
          <p:spPr>
            <a:xfrm>
              <a:off x="4752301" y="1620000"/>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Ορθογώνιο 27">
              <a:extLst>
                <a:ext uri="{FF2B5EF4-FFF2-40B4-BE49-F238E27FC236}">
                  <a16:creationId xmlns:a16="http://schemas.microsoft.com/office/drawing/2014/main" xmlns="" id="{A4C2D47A-4E95-46FE-9C2F-4D371729C914}"/>
                </a:ext>
              </a:extLst>
            </p:cNvPr>
            <p:cNvSpPr/>
            <p:nvPr/>
          </p:nvSpPr>
          <p:spPr>
            <a:xfrm>
              <a:off x="5413618" y="669647"/>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Ορθογώνιο 28">
              <a:extLst>
                <a:ext uri="{FF2B5EF4-FFF2-40B4-BE49-F238E27FC236}">
                  <a16:creationId xmlns:a16="http://schemas.microsoft.com/office/drawing/2014/main" xmlns="" id="{F7D9BE51-6C69-4118-BFB8-49B46477B4D5}"/>
                </a:ext>
              </a:extLst>
            </p:cNvPr>
            <p:cNvSpPr/>
            <p:nvPr/>
          </p:nvSpPr>
          <p:spPr>
            <a:xfrm>
              <a:off x="5476113" y="3546779"/>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Ορθογώνιο 29">
              <a:extLst>
                <a:ext uri="{FF2B5EF4-FFF2-40B4-BE49-F238E27FC236}">
                  <a16:creationId xmlns:a16="http://schemas.microsoft.com/office/drawing/2014/main" xmlns="" id="{C26B69F3-4BB1-43AA-829C-D12D317F39B5}"/>
                </a:ext>
              </a:extLst>
            </p:cNvPr>
            <p:cNvSpPr/>
            <p:nvPr/>
          </p:nvSpPr>
          <p:spPr>
            <a:xfrm>
              <a:off x="2157155" y="2449920"/>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Ορθογώνιο 30">
              <a:extLst>
                <a:ext uri="{FF2B5EF4-FFF2-40B4-BE49-F238E27FC236}">
                  <a16:creationId xmlns:a16="http://schemas.microsoft.com/office/drawing/2014/main" xmlns="" id="{C26118CF-00A8-4E49-A084-417A063AB75C}"/>
                </a:ext>
              </a:extLst>
            </p:cNvPr>
            <p:cNvSpPr/>
            <p:nvPr/>
          </p:nvSpPr>
          <p:spPr>
            <a:xfrm>
              <a:off x="2486112" y="1944494"/>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Ορθογώνιο 31">
              <a:extLst>
                <a:ext uri="{FF2B5EF4-FFF2-40B4-BE49-F238E27FC236}">
                  <a16:creationId xmlns:a16="http://schemas.microsoft.com/office/drawing/2014/main" xmlns="" id="{EBB966BD-E7AA-49B0-B272-B5672ACB33B3}"/>
                </a:ext>
              </a:extLst>
            </p:cNvPr>
            <p:cNvSpPr/>
            <p:nvPr/>
          </p:nvSpPr>
          <p:spPr>
            <a:xfrm>
              <a:off x="2124000" y="1620000"/>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Ελεύθερη σχεδίαση: Σχήμα 32">
              <a:extLst>
                <a:ext uri="{FF2B5EF4-FFF2-40B4-BE49-F238E27FC236}">
                  <a16:creationId xmlns:a16="http://schemas.microsoft.com/office/drawing/2014/main" xmlns="" id="{B3EBC9C4-8F11-449B-A577-70898AE0ADC2}"/>
                </a:ext>
              </a:extLst>
            </p:cNvPr>
            <p:cNvSpPr/>
            <p:nvPr/>
          </p:nvSpPr>
          <p:spPr>
            <a:xfrm>
              <a:off x="4545061" y="802710"/>
              <a:ext cx="243239" cy="853290"/>
            </a:xfrm>
            <a:custGeom>
              <a:avLst/>
              <a:gdLst>
                <a:gd name="connsiteX0" fmla="*/ 188809 w 243223"/>
                <a:gd name="connsiteY0" fmla="*/ 0 h 853290"/>
                <a:gd name="connsiteX1" fmla="*/ 121643 w 243223"/>
                <a:gd name="connsiteY1" fmla="*/ 95350 h 853290"/>
                <a:gd name="connsiteX2" fmla="*/ 62463 w 243223"/>
                <a:gd name="connsiteY2" fmla="*/ 190640 h 853290"/>
                <a:gd name="connsiteX3" fmla="*/ 19253 w 243223"/>
                <a:gd name="connsiteY3" fmla="*/ 285810 h 853290"/>
                <a:gd name="connsiteX4" fmla="*/ 0 w 243223"/>
                <a:gd name="connsiteY4" fmla="*/ 380799 h 853290"/>
                <a:gd name="connsiteX5" fmla="*/ 17116 w 243223"/>
                <a:gd name="connsiteY5" fmla="*/ 499251 h 853290"/>
                <a:gd name="connsiteX6" fmla="*/ 71680 w 243223"/>
                <a:gd name="connsiteY6" fmla="*/ 617421 h 853290"/>
                <a:gd name="connsiteX7" fmla="*/ 151210 w 243223"/>
                <a:gd name="connsiteY7" fmla="*/ 735403 h 853290"/>
                <a:gd name="connsiteX8" fmla="*/ 243223 w 243223"/>
                <a:gd name="connsiteY8" fmla="*/ 853290 h 853290"/>
                <a:gd name="connsiteX0" fmla="*/ 188809 w 243223"/>
                <a:gd name="connsiteY0" fmla="*/ 0 h 853290"/>
                <a:gd name="connsiteX1" fmla="*/ 121643 w 243223"/>
                <a:gd name="connsiteY1" fmla="*/ 95350 h 853290"/>
                <a:gd name="connsiteX2" fmla="*/ 62463 w 243223"/>
                <a:gd name="connsiteY2" fmla="*/ 190640 h 853290"/>
                <a:gd name="connsiteX3" fmla="*/ 19253 w 243223"/>
                <a:gd name="connsiteY3" fmla="*/ 285810 h 853290"/>
                <a:gd name="connsiteX4" fmla="*/ 0 w 243223"/>
                <a:gd name="connsiteY4" fmla="*/ 380799 h 853290"/>
                <a:gd name="connsiteX5" fmla="*/ 17116 w 243223"/>
                <a:gd name="connsiteY5" fmla="*/ 499251 h 853290"/>
                <a:gd name="connsiteX6" fmla="*/ 71680 w 243223"/>
                <a:gd name="connsiteY6" fmla="*/ 617421 h 853290"/>
                <a:gd name="connsiteX7" fmla="*/ 151210 w 243223"/>
                <a:gd name="connsiteY7" fmla="*/ 735403 h 853290"/>
                <a:gd name="connsiteX8" fmla="*/ 243223 w 243223"/>
                <a:gd name="connsiteY8" fmla="*/ 853290 h 853290"/>
                <a:gd name="connsiteX0" fmla="*/ 188825 w 243239"/>
                <a:gd name="connsiteY0" fmla="*/ 0 h 853290"/>
                <a:gd name="connsiteX1" fmla="*/ 121659 w 243239"/>
                <a:gd name="connsiteY1" fmla="*/ 95350 h 853290"/>
                <a:gd name="connsiteX2" fmla="*/ 62479 w 243239"/>
                <a:gd name="connsiteY2" fmla="*/ 190640 h 853290"/>
                <a:gd name="connsiteX3" fmla="*/ 19269 w 243239"/>
                <a:gd name="connsiteY3" fmla="*/ 285810 h 853290"/>
                <a:gd name="connsiteX4" fmla="*/ 16 w 243239"/>
                <a:gd name="connsiteY4" fmla="*/ 380799 h 853290"/>
                <a:gd name="connsiteX5" fmla="*/ 17132 w 243239"/>
                <a:gd name="connsiteY5" fmla="*/ 499251 h 853290"/>
                <a:gd name="connsiteX6" fmla="*/ 71696 w 243239"/>
                <a:gd name="connsiteY6" fmla="*/ 617421 h 853290"/>
                <a:gd name="connsiteX7" fmla="*/ 151226 w 243239"/>
                <a:gd name="connsiteY7" fmla="*/ 735403 h 853290"/>
                <a:gd name="connsiteX8" fmla="*/ 243239 w 243239"/>
                <a:gd name="connsiteY8" fmla="*/ 853290 h 853290"/>
                <a:gd name="connsiteX0" fmla="*/ 188825 w 243239"/>
                <a:gd name="connsiteY0" fmla="*/ 0 h 853290"/>
                <a:gd name="connsiteX1" fmla="*/ 121659 w 243239"/>
                <a:gd name="connsiteY1" fmla="*/ 95350 h 853290"/>
                <a:gd name="connsiteX2" fmla="*/ 62479 w 243239"/>
                <a:gd name="connsiteY2" fmla="*/ 190640 h 853290"/>
                <a:gd name="connsiteX3" fmla="*/ 19269 w 243239"/>
                <a:gd name="connsiteY3" fmla="*/ 285810 h 853290"/>
                <a:gd name="connsiteX4" fmla="*/ 16 w 243239"/>
                <a:gd name="connsiteY4" fmla="*/ 380799 h 853290"/>
                <a:gd name="connsiteX5" fmla="*/ 17132 w 243239"/>
                <a:gd name="connsiteY5" fmla="*/ 499251 h 853290"/>
                <a:gd name="connsiteX6" fmla="*/ 71696 w 243239"/>
                <a:gd name="connsiteY6" fmla="*/ 617421 h 853290"/>
                <a:gd name="connsiteX7" fmla="*/ 151226 w 243239"/>
                <a:gd name="connsiteY7" fmla="*/ 735403 h 853290"/>
                <a:gd name="connsiteX8" fmla="*/ 243239 w 243239"/>
                <a:gd name="connsiteY8" fmla="*/ 853290 h 853290"/>
                <a:gd name="connsiteX0" fmla="*/ 188825 w 243239"/>
                <a:gd name="connsiteY0" fmla="*/ 0 h 853290"/>
                <a:gd name="connsiteX1" fmla="*/ 121659 w 243239"/>
                <a:gd name="connsiteY1" fmla="*/ 95350 h 853290"/>
                <a:gd name="connsiteX2" fmla="*/ 62479 w 243239"/>
                <a:gd name="connsiteY2" fmla="*/ 190640 h 853290"/>
                <a:gd name="connsiteX3" fmla="*/ 19269 w 243239"/>
                <a:gd name="connsiteY3" fmla="*/ 285810 h 853290"/>
                <a:gd name="connsiteX4" fmla="*/ 16 w 243239"/>
                <a:gd name="connsiteY4" fmla="*/ 380799 h 853290"/>
                <a:gd name="connsiteX5" fmla="*/ 17132 w 243239"/>
                <a:gd name="connsiteY5" fmla="*/ 499251 h 853290"/>
                <a:gd name="connsiteX6" fmla="*/ 71696 w 243239"/>
                <a:gd name="connsiteY6" fmla="*/ 617421 h 853290"/>
                <a:gd name="connsiteX7" fmla="*/ 151226 w 243239"/>
                <a:gd name="connsiteY7" fmla="*/ 735403 h 853290"/>
                <a:gd name="connsiteX8" fmla="*/ 243239 w 243239"/>
                <a:gd name="connsiteY8" fmla="*/ 853290 h 853290"/>
                <a:gd name="connsiteX0" fmla="*/ 188825 w 243239"/>
                <a:gd name="connsiteY0" fmla="*/ 0 h 853290"/>
                <a:gd name="connsiteX1" fmla="*/ 121659 w 243239"/>
                <a:gd name="connsiteY1" fmla="*/ 95350 h 853290"/>
                <a:gd name="connsiteX2" fmla="*/ 62479 w 243239"/>
                <a:gd name="connsiteY2" fmla="*/ 190640 h 853290"/>
                <a:gd name="connsiteX3" fmla="*/ 19269 w 243239"/>
                <a:gd name="connsiteY3" fmla="*/ 285810 h 853290"/>
                <a:gd name="connsiteX4" fmla="*/ 16 w 243239"/>
                <a:gd name="connsiteY4" fmla="*/ 380799 h 853290"/>
                <a:gd name="connsiteX5" fmla="*/ 17132 w 243239"/>
                <a:gd name="connsiteY5" fmla="*/ 499251 h 853290"/>
                <a:gd name="connsiteX6" fmla="*/ 71696 w 243239"/>
                <a:gd name="connsiteY6" fmla="*/ 617421 h 853290"/>
                <a:gd name="connsiteX7" fmla="*/ 151226 w 243239"/>
                <a:gd name="connsiteY7" fmla="*/ 735403 h 853290"/>
                <a:gd name="connsiteX8" fmla="*/ 243239 w 243239"/>
                <a:gd name="connsiteY8" fmla="*/ 853290 h 853290"/>
                <a:gd name="connsiteX0" fmla="*/ 188825 w 243239"/>
                <a:gd name="connsiteY0" fmla="*/ 0 h 853290"/>
                <a:gd name="connsiteX1" fmla="*/ 121659 w 243239"/>
                <a:gd name="connsiteY1" fmla="*/ 95350 h 853290"/>
                <a:gd name="connsiteX2" fmla="*/ 62479 w 243239"/>
                <a:gd name="connsiteY2" fmla="*/ 190640 h 853290"/>
                <a:gd name="connsiteX3" fmla="*/ 19269 w 243239"/>
                <a:gd name="connsiteY3" fmla="*/ 285810 h 853290"/>
                <a:gd name="connsiteX4" fmla="*/ 16 w 243239"/>
                <a:gd name="connsiteY4" fmla="*/ 380799 h 853290"/>
                <a:gd name="connsiteX5" fmla="*/ 17132 w 243239"/>
                <a:gd name="connsiteY5" fmla="*/ 499251 h 853290"/>
                <a:gd name="connsiteX6" fmla="*/ 71696 w 243239"/>
                <a:gd name="connsiteY6" fmla="*/ 617421 h 853290"/>
                <a:gd name="connsiteX7" fmla="*/ 151226 w 243239"/>
                <a:gd name="connsiteY7" fmla="*/ 735403 h 853290"/>
                <a:gd name="connsiteX8" fmla="*/ 243239 w 243239"/>
                <a:gd name="connsiteY8" fmla="*/ 853290 h 85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239" h="853290">
                  <a:moveTo>
                    <a:pt x="188825" y="0"/>
                  </a:moveTo>
                  <a:lnTo>
                    <a:pt x="121659" y="95350"/>
                  </a:lnTo>
                  <a:cubicBezTo>
                    <a:pt x="100601" y="127123"/>
                    <a:pt x="79544" y="158897"/>
                    <a:pt x="62479" y="190640"/>
                  </a:cubicBezTo>
                  <a:cubicBezTo>
                    <a:pt x="45414" y="222383"/>
                    <a:pt x="29680" y="254117"/>
                    <a:pt x="19269" y="285810"/>
                  </a:cubicBezTo>
                  <a:cubicBezTo>
                    <a:pt x="8858" y="317503"/>
                    <a:pt x="372" y="345226"/>
                    <a:pt x="16" y="380799"/>
                  </a:cubicBezTo>
                  <a:cubicBezTo>
                    <a:pt x="-340" y="416372"/>
                    <a:pt x="5185" y="459814"/>
                    <a:pt x="17132" y="499251"/>
                  </a:cubicBezTo>
                  <a:cubicBezTo>
                    <a:pt x="29079" y="538688"/>
                    <a:pt x="49347" y="578062"/>
                    <a:pt x="71696" y="617421"/>
                  </a:cubicBezTo>
                  <a:cubicBezTo>
                    <a:pt x="94045" y="656780"/>
                    <a:pt x="122636" y="696092"/>
                    <a:pt x="151226" y="735403"/>
                  </a:cubicBezTo>
                  <a:cubicBezTo>
                    <a:pt x="179816" y="774714"/>
                    <a:pt x="224070" y="828730"/>
                    <a:pt x="243239" y="853290"/>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4" name="Οβάλ 33">
              <a:extLst>
                <a:ext uri="{FF2B5EF4-FFF2-40B4-BE49-F238E27FC236}">
                  <a16:creationId xmlns:a16="http://schemas.microsoft.com/office/drawing/2014/main" xmlns="" id="{6A6812C0-7E9C-490A-82B1-FF3CE80C59C4}"/>
                </a:ext>
              </a:extLst>
            </p:cNvPr>
            <p:cNvSpPr/>
            <p:nvPr/>
          </p:nvSpPr>
          <p:spPr>
            <a:xfrm>
              <a:off x="2034000" y="1656000"/>
              <a:ext cx="252000" cy="252000"/>
            </a:xfrm>
            <a:prstGeom prst="ellipse">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Ελεύθερη σχεδίαση: Σχήμα 34">
              <a:extLst>
                <a:ext uri="{FF2B5EF4-FFF2-40B4-BE49-F238E27FC236}">
                  <a16:creationId xmlns:a16="http://schemas.microsoft.com/office/drawing/2014/main" xmlns="" id="{DE247179-F232-409D-A4AD-12EAA48239E9}"/>
                </a:ext>
              </a:extLst>
            </p:cNvPr>
            <p:cNvSpPr/>
            <p:nvPr/>
          </p:nvSpPr>
          <p:spPr>
            <a:xfrm>
              <a:off x="2362928" y="1937616"/>
              <a:ext cx="204691" cy="1169260"/>
            </a:xfrm>
            <a:custGeom>
              <a:avLst/>
              <a:gdLst/>
              <a:ahLst/>
              <a:cxnLst/>
              <a:rect l="0" t="0" r="0" b="0"/>
              <a:pathLst>
                <a:path w="204691" h="1169260">
                  <a:moveTo>
                    <a:pt x="204690" y="1169259"/>
                  </a:moveTo>
                  <a:lnTo>
                    <a:pt x="86567" y="416587"/>
                  </a:lnTo>
                  <a:lnTo>
                    <a:pt x="0" y="0"/>
                  </a:ln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6" name="Ελεύθερη σχεδίαση: Σχήμα 35">
              <a:extLst>
                <a:ext uri="{FF2B5EF4-FFF2-40B4-BE49-F238E27FC236}">
                  <a16:creationId xmlns:a16="http://schemas.microsoft.com/office/drawing/2014/main" xmlns="" id="{82F9851D-3AB8-4B67-A59F-E3DFDF2A34E0}"/>
                </a:ext>
              </a:extLst>
            </p:cNvPr>
            <p:cNvSpPr/>
            <p:nvPr/>
          </p:nvSpPr>
          <p:spPr>
            <a:xfrm>
              <a:off x="5716942" y="218038"/>
              <a:ext cx="1060603" cy="2998132"/>
            </a:xfrm>
            <a:custGeom>
              <a:avLst/>
              <a:gdLst>
                <a:gd name="connsiteX0" fmla="*/ 42663 w 1060219"/>
                <a:gd name="connsiteY0" fmla="*/ 0 h 2998132"/>
                <a:gd name="connsiteX1" fmla="*/ 30935 w 1060219"/>
                <a:gd name="connsiteY1" fmla="*/ 62956 h 2998132"/>
                <a:gd name="connsiteX2" fmla="*/ 20002 w 1060219"/>
                <a:gd name="connsiteY2" fmla="*/ 126127 h 2998132"/>
                <a:gd name="connsiteX3" fmla="*/ 10658 w 1060219"/>
                <a:gd name="connsiteY3" fmla="*/ 189725 h 2998132"/>
                <a:gd name="connsiteX4" fmla="*/ 3698 w 1060219"/>
                <a:gd name="connsiteY4" fmla="*/ 253965 h 2998132"/>
                <a:gd name="connsiteX5" fmla="*/ 321 w 1060219"/>
                <a:gd name="connsiteY5" fmla="*/ 308662 h 2998132"/>
                <a:gd name="connsiteX6" fmla="*/ 0 w 1060219"/>
                <a:gd name="connsiteY6" fmla="*/ 363372 h 2998132"/>
                <a:gd name="connsiteX7" fmla="*/ 3533 w 1060219"/>
                <a:gd name="connsiteY7" fmla="*/ 417498 h 2998132"/>
                <a:gd name="connsiteX8" fmla="*/ 11718 w 1060219"/>
                <a:gd name="connsiteY8" fmla="*/ 470445 h 2998132"/>
                <a:gd name="connsiteX9" fmla="*/ 71765 w 1060219"/>
                <a:gd name="connsiteY9" fmla="*/ 629611 h 2998132"/>
                <a:gd name="connsiteX10" fmla="*/ 171460 w 1060219"/>
                <a:gd name="connsiteY10" fmla="*/ 774004 h 2998132"/>
                <a:gd name="connsiteX11" fmla="*/ 294099 w 1060219"/>
                <a:gd name="connsiteY11" fmla="*/ 907209 h 2998132"/>
                <a:gd name="connsiteX12" fmla="*/ 422976 w 1060219"/>
                <a:gd name="connsiteY12" fmla="*/ 1032811 h 2998132"/>
                <a:gd name="connsiteX13" fmla="*/ 520882 w 1060219"/>
                <a:gd name="connsiteY13" fmla="*/ 1129802 h 2998132"/>
                <a:gd name="connsiteX14" fmla="*/ 615814 w 1060219"/>
                <a:gd name="connsiteY14" fmla="*/ 1226545 h 2998132"/>
                <a:gd name="connsiteX15" fmla="*/ 711425 w 1060219"/>
                <a:gd name="connsiteY15" fmla="*/ 1325335 h 2998132"/>
                <a:gd name="connsiteX16" fmla="*/ 811370 w 1060219"/>
                <a:gd name="connsiteY16" fmla="*/ 1428468 h 2998132"/>
                <a:gd name="connsiteX17" fmla="*/ 900213 w 1060219"/>
                <a:gd name="connsiteY17" fmla="*/ 1521545 h 2998132"/>
                <a:gd name="connsiteX18" fmla="*/ 980735 w 1060219"/>
                <a:gd name="connsiteY18" fmla="*/ 1619637 h 2998132"/>
                <a:gd name="connsiteX19" fmla="*/ 1038787 w 1060219"/>
                <a:gd name="connsiteY19" fmla="*/ 1722915 h 2998132"/>
                <a:gd name="connsiteX20" fmla="*/ 1060219 w 1060219"/>
                <a:gd name="connsiteY20" fmla="*/ 1831547 h 2998132"/>
                <a:gd name="connsiteX21" fmla="*/ 1044646 w 1060219"/>
                <a:gd name="connsiteY21" fmla="*/ 1918917 h 2998132"/>
                <a:gd name="connsiteX22" fmla="*/ 1004431 w 1060219"/>
                <a:gd name="connsiteY22" fmla="*/ 2004450 h 2998132"/>
                <a:gd name="connsiteX23" fmla="*/ 945609 w 1060219"/>
                <a:gd name="connsiteY23" fmla="*/ 2082973 h 2998132"/>
                <a:gd name="connsiteX24" fmla="*/ 874212 w 1060219"/>
                <a:gd name="connsiteY24" fmla="*/ 2149312 h 2998132"/>
                <a:gd name="connsiteX25" fmla="*/ 788533 w 1060219"/>
                <a:gd name="connsiteY25" fmla="*/ 2204719 h 2998132"/>
                <a:gd name="connsiteX26" fmla="*/ 699796 w 1060219"/>
                <a:gd name="connsiteY26" fmla="*/ 2250759 h 2998132"/>
                <a:gd name="connsiteX27" fmla="*/ 612732 w 1060219"/>
                <a:gd name="connsiteY27" fmla="*/ 2298731 h 2998132"/>
                <a:gd name="connsiteX28" fmla="*/ 532072 w 1060219"/>
                <a:gd name="connsiteY28" fmla="*/ 2359934 h 2998132"/>
                <a:gd name="connsiteX29" fmla="*/ 491907 w 1060219"/>
                <a:gd name="connsiteY29" fmla="*/ 2403611 h 2998132"/>
                <a:gd name="connsiteX30" fmla="*/ 459085 w 1060219"/>
                <a:gd name="connsiteY30" fmla="*/ 2453033 h 2998132"/>
                <a:gd name="connsiteX31" fmla="*/ 437445 w 1060219"/>
                <a:gd name="connsiteY31" fmla="*/ 2506232 h 2998132"/>
                <a:gd name="connsiteX32" fmla="*/ 430830 w 1060219"/>
                <a:gd name="connsiteY32" fmla="*/ 2561236 h 2998132"/>
                <a:gd name="connsiteX33" fmla="*/ 436389 w 1060219"/>
                <a:gd name="connsiteY33" fmla="*/ 2598460 h 2998132"/>
                <a:gd name="connsiteX34" fmla="*/ 449175 w 1060219"/>
                <a:gd name="connsiteY34" fmla="*/ 2634789 h 2998132"/>
                <a:gd name="connsiteX35" fmla="*/ 467774 w 1060219"/>
                <a:gd name="connsiteY35" fmla="*/ 2669404 h 2998132"/>
                <a:gd name="connsiteX36" fmla="*/ 490770 w 1060219"/>
                <a:gd name="connsiteY36" fmla="*/ 2701485 h 2998132"/>
                <a:gd name="connsiteX37" fmla="*/ 501119 w 1060219"/>
                <a:gd name="connsiteY37" fmla="*/ 2713883 h 2998132"/>
                <a:gd name="connsiteX38" fmla="*/ 511300 w 1060219"/>
                <a:gd name="connsiteY38" fmla="*/ 2726140 h 2998132"/>
                <a:gd name="connsiteX39" fmla="*/ 520633 w 1060219"/>
                <a:gd name="connsiteY39" fmla="*/ 2738688 h 2998132"/>
                <a:gd name="connsiteX40" fmla="*/ 528441 w 1060219"/>
                <a:gd name="connsiteY40" fmla="*/ 2751958 h 2998132"/>
                <a:gd name="connsiteX41" fmla="*/ 535848 w 1060219"/>
                <a:gd name="connsiteY41" fmla="*/ 2772073 h 2998132"/>
                <a:gd name="connsiteX42" fmla="*/ 539408 w 1060219"/>
                <a:gd name="connsiteY42" fmla="*/ 2793734 h 2998132"/>
                <a:gd name="connsiteX43" fmla="*/ 539517 w 1060219"/>
                <a:gd name="connsiteY43" fmla="*/ 2816264 h 2998132"/>
                <a:gd name="connsiteX44" fmla="*/ 536570 w 1060219"/>
                <a:gd name="connsiteY44" fmla="*/ 2838988 h 2998132"/>
                <a:gd name="connsiteX45" fmla="*/ 525131 w 1060219"/>
                <a:gd name="connsiteY45" fmla="*/ 2877338 h 2998132"/>
                <a:gd name="connsiteX46" fmla="*/ 506617 w 1060219"/>
                <a:gd name="connsiteY46" fmla="*/ 2912456 h 2998132"/>
                <a:gd name="connsiteX47" fmla="*/ 482027 w 1060219"/>
                <a:gd name="connsiteY47" fmla="*/ 2942571 h 2998132"/>
                <a:gd name="connsiteX48" fmla="*/ 452362 w 1060219"/>
                <a:gd name="connsiteY48" fmla="*/ 2965916 h 2998132"/>
                <a:gd name="connsiteX49" fmla="*/ 419458 w 1060219"/>
                <a:gd name="connsiteY49" fmla="*/ 2981097 h 2998132"/>
                <a:gd name="connsiteX50" fmla="*/ 383638 w 1060219"/>
                <a:gd name="connsiteY50" fmla="*/ 2990169 h 2998132"/>
                <a:gd name="connsiteX51" fmla="*/ 345875 w 1060219"/>
                <a:gd name="connsiteY51" fmla="*/ 2995169 h 2998132"/>
                <a:gd name="connsiteX52" fmla="*/ 307140 w 1060219"/>
                <a:gd name="connsiteY52" fmla="*/ 2998132 h 2998132"/>
                <a:gd name="connsiteX0" fmla="*/ 42663 w 1060219"/>
                <a:gd name="connsiteY0" fmla="*/ 0 h 2998132"/>
                <a:gd name="connsiteX1" fmla="*/ 30935 w 1060219"/>
                <a:gd name="connsiteY1" fmla="*/ 62956 h 2998132"/>
                <a:gd name="connsiteX2" fmla="*/ 20002 w 1060219"/>
                <a:gd name="connsiteY2" fmla="*/ 126127 h 2998132"/>
                <a:gd name="connsiteX3" fmla="*/ 10658 w 1060219"/>
                <a:gd name="connsiteY3" fmla="*/ 189725 h 2998132"/>
                <a:gd name="connsiteX4" fmla="*/ 3698 w 1060219"/>
                <a:gd name="connsiteY4" fmla="*/ 253965 h 2998132"/>
                <a:gd name="connsiteX5" fmla="*/ 321 w 1060219"/>
                <a:gd name="connsiteY5" fmla="*/ 308662 h 2998132"/>
                <a:gd name="connsiteX6" fmla="*/ 0 w 1060219"/>
                <a:gd name="connsiteY6" fmla="*/ 363372 h 2998132"/>
                <a:gd name="connsiteX7" fmla="*/ 3533 w 1060219"/>
                <a:gd name="connsiteY7" fmla="*/ 417498 h 2998132"/>
                <a:gd name="connsiteX8" fmla="*/ 11718 w 1060219"/>
                <a:gd name="connsiteY8" fmla="*/ 470445 h 2998132"/>
                <a:gd name="connsiteX9" fmla="*/ 71765 w 1060219"/>
                <a:gd name="connsiteY9" fmla="*/ 629611 h 2998132"/>
                <a:gd name="connsiteX10" fmla="*/ 171460 w 1060219"/>
                <a:gd name="connsiteY10" fmla="*/ 774004 h 2998132"/>
                <a:gd name="connsiteX11" fmla="*/ 294099 w 1060219"/>
                <a:gd name="connsiteY11" fmla="*/ 907209 h 2998132"/>
                <a:gd name="connsiteX12" fmla="*/ 422976 w 1060219"/>
                <a:gd name="connsiteY12" fmla="*/ 1032811 h 2998132"/>
                <a:gd name="connsiteX13" fmla="*/ 520882 w 1060219"/>
                <a:gd name="connsiteY13" fmla="*/ 1129802 h 2998132"/>
                <a:gd name="connsiteX14" fmla="*/ 615814 w 1060219"/>
                <a:gd name="connsiteY14" fmla="*/ 1226545 h 2998132"/>
                <a:gd name="connsiteX15" fmla="*/ 711425 w 1060219"/>
                <a:gd name="connsiteY15" fmla="*/ 1325335 h 2998132"/>
                <a:gd name="connsiteX16" fmla="*/ 811370 w 1060219"/>
                <a:gd name="connsiteY16" fmla="*/ 1428468 h 2998132"/>
                <a:gd name="connsiteX17" fmla="*/ 900213 w 1060219"/>
                <a:gd name="connsiteY17" fmla="*/ 1521545 h 2998132"/>
                <a:gd name="connsiteX18" fmla="*/ 980735 w 1060219"/>
                <a:gd name="connsiteY18" fmla="*/ 1619637 h 2998132"/>
                <a:gd name="connsiteX19" fmla="*/ 1038787 w 1060219"/>
                <a:gd name="connsiteY19" fmla="*/ 1722915 h 2998132"/>
                <a:gd name="connsiteX20" fmla="*/ 1060219 w 1060219"/>
                <a:gd name="connsiteY20" fmla="*/ 1831547 h 2998132"/>
                <a:gd name="connsiteX21" fmla="*/ 1044646 w 1060219"/>
                <a:gd name="connsiteY21" fmla="*/ 1918917 h 2998132"/>
                <a:gd name="connsiteX22" fmla="*/ 1004431 w 1060219"/>
                <a:gd name="connsiteY22" fmla="*/ 2004450 h 2998132"/>
                <a:gd name="connsiteX23" fmla="*/ 945609 w 1060219"/>
                <a:gd name="connsiteY23" fmla="*/ 2082973 h 2998132"/>
                <a:gd name="connsiteX24" fmla="*/ 874212 w 1060219"/>
                <a:gd name="connsiteY24" fmla="*/ 2149312 h 2998132"/>
                <a:gd name="connsiteX25" fmla="*/ 788533 w 1060219"/>
                <a:gd name="connsiteY25" fmla="*/ 2204719 h 2998132"/>
                <a:gd name="connsiteX26" fmla="*/ 699796 w 1060219"/>
                <a:gd name="connsiteY26" fmla="*/ 2250759 h 2998132"/>
                <a:gd name="connsiteX27" fmla="*/ 612732 w 1060219"/>
                <a:gd name="connsiteY27" fmla="*/ 2298731 h 2998132"/>
                <a:gd name="connsiteX28" fmla="*/ 532072 w 1060219"/>
                <a:gd name="connsiteY28" fmla="*/ 2359934 h 2998132"/>
                <a:gd name="connsiteX29" fmla="*/ 491907 w 1060219"/>
                <a:gd name="connsiteY29" fmla="*/ 2403611 h 2998132"/>
                <a:gd name="connsiteX30" fmla="*/ 459085 w 1060219"/>
                <a:gd name="connsiteY30" fmla="*/ 2453033 h 2998132"/>
                <a:gd name="connsiteX31" fmla="*/ 437445 w 1060219"/>
                <a:gd name="connsiteY31" fmla="*/ 2506232 h 2998132"/>
                <a:gd name="connsiteX32" fmla="*/ 430830 w 1060219"/>
                <a:gd name="connsiteY32" fmla="*/ 2561236 h 2998132"/>
                <a:gd name="connsiteX33" fmla="*/ 436389 w 1060219"/>
                <a:gd name="connsiteY33" fmla="*/ 2598460 h 2998132"/>
                <a:gd name="connsiteX34" fmla="*/ 449175 w 1060219"/>
                <a:gd name="connsiteY34" fmla="*/ 2634789 h 2998132"/>
                <a:gd name="connsiteX35" fmla="*/ 467774 w 1060219"/>
                <a:gd name="connsiteY35" fmla="*/ 2669404 h 2998132"/>
                <a:gd name="connsiteX36" fmla="*/ 490770 w 1060219"/>
                <a:gd name="connsiteY36" fmla="*/ 2701485 h 2998132"/>
                <a:gd name="connsiteX37" fmla="*/ 501119 w 1060219"/>
                <a:gd name="connsiteY37" fmla="*/ 2713883 h 2998132"/>
                <a:gd name="connsiteX38" fmla="*/ 511300 w 1060219"/>
                <a:gd name="connsiteY38" fmla="*/ 2726140 h 2998132"/>
                <a:gd name="connsiteX39" fmla="*/ 520633 w 1060219"/>
                <a:gd name="connsiteY39" fmla="*/ 2738688 h 2998132"/>
                <a:gd name="connsiteX40" fmla="*/ 528441 w 1060219"/>
                <a:gd name="connsiteY40" fmla="*/ 2751958 h 2998132"/>
                <a:gd name="connsiteX41" fmla="*/ 535848 w 1060219"/>
                <a:gd name="connsiteY41" fmla="*/ 2772073 h 2998132"/>
                <a:gd name="connsiteX42" fmla="*/ 539408 w 1060219"/>
                <a:gd name="connsiteY42" fmla="*/ 2793734 h 2998132"/>
                <a:gd name="connsiteX43" fmla="*/ 539517 w 1060219"/>
                <a:gd name="connsiteY43" fmla="*/ 2816264 h 2998132"/>
                <a:gd name="connsiteX44" fmla="*/ 536570 w 1060219"/>
                <a:gd name="connsiteY44" fmla="*/ 2838988 h 2998132"/>
                <a:gd name="connsiteX45" fmla="*/ 525131 w 1060219"/>
                <a:gd name="connsiteY45" fmla="*/ 2877338 h 2998132"/>
                <a:gd name="connsiteX46" fmla="*/ 506617 w 1060219"/>
                <a:gd name="connsiteY46" fmla="*/ 2912456 h 2998132"/>
                <a:gd name="connsiteX47" fmla="*/ 482027 w 1060219"/>
                <a:gd name="connsiteY47" fmla="*/ 2942571 h 2998132"/>
                <a:gd name="connsiteX48" fmla="*/ 452362 w 1060219"/>
                <a:gd name="connsiteY48" fmla="*/ 2965916 h 2998132"/>
                <a:gd name="connsiteX49" fmla="*/ 419458 w 1060219"/>
                <a:gd name="connsiteY49" fmla="*/ 2981097 h 2998132"/>
                <a:gd name="connsiteX50" fmla="*/ 383638 w 1060219"/>
                <a:gd name="connsiteY50" fmla="*/ 2990169 h 2998132"/>
                <a:gd name="connsiteX51" fmla="*/ 345875 w 1060219"/>
                <a:gd name="connsiteY51" fmla="*/ 2995169 h 2998132"/>
                <a:gd name="connsiteX52" fmla="*/ 307140 w 1060219"/>
                <a:gd name="connsiteY52" fmla="*/ 2998132 h 2998132"/>
                <a:gd name="connsiteX0" fmla="*/ 42663 w 1060219"/>
                <a:gd name="connsiteY0" fmla="*/ 0 h 2998132"/>
                <a:gd name="connsiteX1" fmla="*/ 30935 w 1060219"/>
                <a:gd name="connsiteY1" fmla="*/ 62956 h 2998132"/>
                <a:gd name="connsiteX2" fmla="*/ 20002 w 1060219"/>
                <a:gd name="connsiteY2" fmla="*/ 126127 h 2998132"/>
                <a:gd name="connsiteX3" fmla="*/ 10658 w 1060219"/>
                <a:gd name="connsiteY3" fmla="*/ 189725 h 2998132"/>
                <a:gd name="connsiteX4" fmla="*/ 3698 w 1060219"/>
                <a:gd name="connsiteY4" fmla="*/ 253965 h 2998132"/>
                <a:gd name="connsiteX5" fmla="*/ 321 w 1060219"/>
                <a:gd name="connsiteY5" fmla="*/ 308662 h 2998132"/>
                <a:gd name="connsiteX6" fmla="*/ 0 w 1060219"/>
                <a:gd name="connsiteY6" fmla="*/ 363372 h 2998132"/>
                <a:gd name="connsiteX7" fmla="*/ 3533 w 1060219"/>
                <a:gd name="connsiteY7" fmla="*/ 417498 h 2998132"/>
                <a:gd name="connsiteX8" fmla="*/ 11718 w 1060219"/>
                <a:gd name="connsiteY8" fmla="*/ 470445 h 2998132"/>
                <a:gd name="connsiteX9" fmla="*/ 71765 w 1060219"/>
                <a:gd name="connsiteY9" fmla="*/ 629611 h 2998132"/>
                <a:gd name="connsiteX10" fmla="*/ 171460 w 1060219"/>
                <a:gd name="connsiteY10" fmla="*/ 774004 h 2998132"/>
                <a:gd name="connsiteX11" fmla="*/ 294099 w 1060219"/>
                <a:gd name="connsiteY11" fmla="*/ 907209 h 2998132"/>
                <a:gd name="connsiteX12" fmla="*/ 422976 w 1060219"/>
                <a:gd name="connsiteY12" fmla="*/ 1032811 h 2998132"/>
                <a:gd name="connsiteX13" fmla="*/ 520882 w 1060219"/>
                <a:gd name="connsiteY13" fmla="*/ 1129802 h 2998132"/>
                <a:gd name="connsiteX14" fmla="*/ 615814 w 1060219"/>
                <a:gd name="connsiteY14" fmla="*/ 1226545 h 2998132"/>
                <a:gd name="connsiteX15" fmla="*/ 711425 w 1060219"/>
                <a:gd name="connsiteY15" fmla="*/ 1325335 h 2998132"/>
                <a:gd name="connsiteX16" fmla="*/ 811370 w 1060219"/>
                <a:gd name="connsiteY16" fmla="*/ 1428468 h 2998132"/>
                <a:gd name="connsiteX17" fmla="*/ 900213 w 1060219"/>
                <a:gd name="connsiteY17" fmla="*/ 1521545 h 2998132"/>
                <a:gd name="connsiteX18" fmla="*/ 980735 w 1060219"/>
                <a:gd name="connsiteY18" fmla="*/ 1619637 h 2998132"/>
                <a:gd name="connsiteX19" fmla="*/ 1038787 w 1060219"/>
                <a:gd name="connsiteY19" fmla="*/ 1722915 h 2998132"/>
                <a:gd name="connsiteX20" fmla="*/ 1060219 w 1060219"/>
                <a:gd name="connsiteY20" fmla="*/ 1831547 h 2998132"/>
                <a:gd name="connsiteX21" fmla="*/ 1044646 w 1060219"/>
                <a:gd name="connsiteY21" fmla="*/ 1918917 h 2998132"/>
                <a:gd name="connsiteX22" fmla="*/ 1004431 w 1060219"/>
                <a:gd name="connsiteY22" fmla="*/ 2004450 h 2998132"/>
                <a:gd name="connsiteX23" fmla="*/ 945609 w 1060219"/>
                <a:gd name="connsiteY23" fmla="*/ 2082973 h 2998132"/>
                <a:gd name="connsiteX24" fmla="*/ 874212 w 1060219"/>
                <a:gd name="connsiteY24" fmla="*/ 2149312 h 2998132"/>
                <a:gd name="connsiteX25" fmla="*/ 788533 w 1060219"/>
                <a:gd name="connsiteY25" fmla="*/ 2204719 h 2998132"/>
                <a:gd name="connsiteX26" fmla="*/ 699796 w 1060219"/>
                <a:gd name="connsiteY26" fmla="*/ 2250759 h 2998132"/>
                <a:gd name="connsiteX27" fmla="*/ 612732 w 1060219"/>
                <a:gd name="connsiteY27" fmla="*/ 2298731 h 2998132"/>
                <a:gd name="connsiteX28" fmla="*/ 532072 w 1060219"/>
                <a:gd name="connsiteY28" fmla="*/ 2359934 h 2998132"/>
                <a:gd name="connsiteX29" fmla="*/ 491907 w 1060219"/>
                <a:gd name="connsiteY29" fmla="*/ 2403611 h 2998132"/>
                <a:gd name="connsiteX30" fmla="*/ 459085 w 1060219"/>
                <a:gd name="connsiteY30" fmla="*/ 2453033 h 2998132"/>
                <a:gd name="connsiteX31" fmla="*/ 437445 w 1060219"/>
                <a:gd name="connsiteY31" fmla="*/ 2506232 h 2998132"/>
                <a:gd name="connsiteX32" fmla="*/ 430830 w 1060219"/>
                <a:gd name="connsiteY32" fmla="*/ 2561236 h 2998132"/>
                <a:gd name="connsiteX33" fmla="*/ 436389 w 1060219"/>
                <a:gd name="connsiteY33" fmla="*/ 2598460 h 2998132"/>
                <a:gd name="connsiteX34" fmla="*/ 449175 w 1060219"/>
                <a:gd name="connsiteY34" fmla="*/ 2634789 h 2998132"/>
                <a:gd name="connsiteX35" fmla="*/ 467774 w 1060219"/>
                <a:gd name="connsiteY35" fmla="*/ 2669404 h 2998132"/>
                <a:gd name="connsiteX36" fmla="*/ 490770 w 1060219"/>
                <a:gd name="connsiteY36" fmla="*/ 2701485 h 2998132"/>
                <a:gd name="connsiteX37" fmla="*/ 501119 w 1060219"/>
                <a:gd name="connsiteY37" fmla="*/ 2713883 h 2998132"/>
                <a:gd name="connsiteX38" fmla="*/ 511300 w 1060219"/>
                <a:gd name="connsiteY38" fmla="*/ 2726140 h 2998132"/>
                <a:gd name="connsiteX39" fmla="*/ 520633 w 1060219"/>
                <a:gd name="connsiteY39" fmla="*/ 2738688 h 2998132"/>
                <a:gd name="connsiteX40" fmla="*/ 528441 w 1060219"/>
                <a:gd name="connsiteY40" fmla="*/ 2751958 h 2998132"/>
                <a:gd name="connsiteX41" fmla="*/ 535848 w 1060219"/>
                <a:gd name="connsiteY41" fmla="*/ 2772073 h 2998132"/>
                <a:gd name="connsiteX42" fmla="*/ 539408 w 1060219"/>
                <a:gd name="connsiteY42" fmla="*/ 2793734 h 2998132"/>
                <a:gd name="connsiteX43" fmla="*/ 539517 w 1060219"/>
                <a:gd name="connsiteY43" fmla="*/ 2816264 h 2998132"/>
                <a:gd name="connsiteX44" fmla="*/ 536570 w 1060219"/>
                <a:gd name="connsiteY44" fmla="*/ 2838988 h 2998132"/>
                <a:gd name="connsiteX45" fmla="*/ 525131 w 1060219"/>
                <a:gd name="connsiteY45" fmla="*/ 2877338 h 2998132"/>
                <a:gd name="connsiteX46" fmla="*/ 506617 w 1060219"/>
                <a:gd name="connsiteY46" fmla="*/ 2912456 h 2998132"/>
                <a:gd name="connsiteX47" fmla="*/ 482027 w 1060219"/>
                <a:gd name="connsiteY47" fmla="*/ 2942571 h 2998132"/>
                <a:gd name="connsiteX48" fmla="*/ 452362 w 1060219"/>
                <a:gd name="connsiteY48" fmla="*/ 2965916 h 2998132"/>
                <a:gd name="connsiteX49" fmla="*/ 419458 w 1060219"/>
                <a:gd name="connsiteY49" fmla="*/ 2981097 h 2998132"/>
                <a:gd name="connsiteX50" fmla="*/ 383638 w 1060219"/>
                <a:gd name="connsiteY50" fmla="*/ 2990169 h 2998132"/>
                <a:gd name="connsiteX51" fmla="*/ 345875 w 1060219"/>
                <a:gd name="connsiteY51" fmla="*/ 2995169 h 2998132"/>
                <a:gd name="connsiteX52" fmla="*/ 307140 w 1060219"/>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60603" h="2998132">
                  <a:moveTo>
                    <a:pt x="42959" y="0"/>
                  </a:moveTo>
                  <a:lnTo>
                    <a:pt x="31231" y="62956"/>
                  </a:lnTo>
                  <a:cubicBezTo>
                    <a:pt x="27454" y="83977"/>
                    <a:pt x="23677" y="104999"/>
                    <a:pt x="20298" y="126127"/>
                  </a:cubicBezTo>
                  <a:cubicBezTo>
                    <a:pt x="16919" y="147255"/>
                    <a:pt x="13671" y="168419"/>
                    <a:pt x="10954" y="189725"/>
                  </a:cubicBezTo>
                  <a:cubicBezTo>
                    <a:pt x="8237" y="211031"/>
                    <a:pt x="5717" y="234142"/>
                    <a:pt x="3994" y="253965"/>
                  </a:cubicBezTo>
                  <a:cubicBezTo>
                    <a:pt x="2271" y="273788"/>
                    <a:pt x="1233" y="290428"/>
                    <a:pt x="617" y="308662"/>
                  </a:cubicBezTo>
                  <a:cubicBezTo>
                    <a:pt x="1" y="326896"/>
                    <a:pt x="-239" y="345233"/>
                    <a:pt x="296" y="363372"/>
                  </a:cubicBezTo>
                  <a:cubicBezTo>
                    <a:pt x="831" y="381511"/>
                    <a:pt x="1876" y="399653"/>
                    <a:pt x="3829" y="417498"/>
                  </a:cubicBezTo>
                  <a:cubicBezTo>
                    <a:pt x="5782" y="435343"/>
                    <a:pt x="642" y="435093"/>
                    <a:pt x="12014" y="470445"/>
                  </a:cubicBezTo>
                  <a:cubicBezTo>
                    <a:pt x="23386" y="505797"/>
                    <a:pt x="45437" y="579018"/>
                    <a:pt x="72061" y="629611"/>
                  </a:cubicBezTo>
                  <a:cubicBezTo>
                    <a:pt x="98685" y="680204"/>
                    <a:pt x="134700" y="727738"/>
                    <a:pt x="171756" y="774004"/>
                  </a:cubicBezTo>
                  <a:cubicBezTo>
                    <a:pt x="208812" y="820270"/>
                    <a:pt x="252476" y="864075"/>
                    <a:pt x="294395" y="907209"/>
                  </a:cubicBezTo>
                  <a:cubicBezTo>
                    <a:pt x="336314" y="950343"/>
                    <a:pt x="385475" y="995712"/>
                    <a:pt x="423272" y="1032811"/>
                  </a:cubicBezTo>
                  <a:lnTo>
                    <a:pt x="521178" y="1129802"/>
                  </a:lnTo>
                  <a:cubicBezTo>
                    <a:pt x="553318" y="1162091"/>
                    <a:pt x="584353" y="1193956"/>
                    <a:pt x="616110" y="1226545"/>
                  </a:cubicBezTo>
                  <a:lnTo>
                    <a:pt x="711721" y="1325335"/>
                  </a:lnTo>
                  <a:lnTo>
                    <a:pt x="811666" y="1428468"/>
                  </a:lnTo>
                  <a:cubicBezTo>
                    <a:pt x="843131" y="1461170"/>
                    <a:pt x="872282" y="1489684"/>
                    <a:pt x="900509" y="1521545"/>
                  </a:cubicBezTo>
                  <a:cubicBezTo>
                    <a:pt x="928736" y="1553406"/>
                    <a:pt x="957935" y="1586075"/>
                    <a:pt x="981031" y="1619637"/>
                  </a:cubicBezTo>
                  <a:cubicBezTo>
                    <a:pt x="1004127" y="1653199"/>
                    <a:pt x="1025836" y="1687597"/>
                    <a:pt x="1039083" y="1722915"/>
                  </a:cubicBezTo>
                  <a:cubicBezTo>
                    <a:pt x="1052330" y="1758233"/>
                    <a:pt x="1059539" y="1798880"/>
                    <a:pt x="1060515" y="1831547"/>
                  </a:cubicBezTo>
                  <a:cubicBezTo>
                    <a:pt x="1061491" y="1864214"/>
                    <a:pt x="1054240" y="1890100"/>
                    <a:pt x="1044942" y="1918917"/>
                  </a:cubicBezTo>
                  <a:cubicBezTo>
                    <a:pt x="1035644" y="1947734"/>
                    <a:pt x="1021233" y="1977107"/>
                    <a:pt x="1004727" y="2004450"/>
                  </a:cubicBezTo>
                  <a:cubicBezTo>
                    <a:pt x="988221" y="2031793"/>
                    <a:pt x="967608" y="2058829"/>
                    <a:pt x="945905" y="2082973"/>
                  </a:cubicBezTo>
                  <a:cubicBezTo>
                    <a:pt x="924202" y="2107117"/>
                    <a:pt x="900687" y="2129021"/>
                    <a:pt x="874508" y="2149312"/>
                  </a:cubicBezTo>
                  <a:cubicBezTo>
                    <a:pt x="848329" y="2169603"/>
                    <a:pt x="817898" y="2187811"/>
                    <a:pt x="788829" y="2204719"/>
                  </a:cubicBezTo>
                  <a:cubicBezTo>
                    <a:pt x="759760" y="2221627"/>
                    <a:pt x="729392" y="2235090"/>
                    <a:pt x="700092" y="2250759"/>
                  </a:cubicBezTo>
                  <a:cubicBezTo>
                    <a:pt x="670792" y="2266428"/>
                    <a:pt x="640982" y="2280535"/>
                    <a:pt x="613028" y="2298731"/>
                  </a:cubicBezTo>
                  <a:cubicBezTo>
                    <a:pt x="585074" y="2316927"/>
                    <a:pt x="552505" y="2342454"/>
                    <a:pt x="532368" y="2359934"/>
                  </a:cubicBezTo>
                  <a:cubicBezTo>
                    <a:pt x="512231" y="2377414"/>
                    <a:pt x="504368" y="2388095"/>
                    <a:pt x="492203" y="2403611"/>
                  </a:cubicBezTo>
                  <a:cubicBezTo>
                    <a:pt x="480039" y="2419128"/>
                    <a:pt x="468458" y="2435929"/>
                    <a:pt x="459381" y="2453033"/>
                  </a:cubicBezTo>
                  <a:cubicBezTo>
                    <a:pt x="450304" y="2470137"/>
                    <a:pt x="442450" y="2488198"/>
                    <a:pt x="437741" y="2506232"/>
                  </a:cubicBezTo>
                  <a:cubicBezTo>
                    <a:pt x="433032" y="2524266"/>
                    <a:pt x="431302" y="2545865"/>
                    <a:pt x="431126" y="2561236"/>
                  </a:cubicBezTo>
                  <a:cubicBezTo>
                    <a:pt x="430950" y="2576607"/>
                    <a:pt x="433627" y="2586201"/>
                    <a:pt x="436685" y="2598460"/>
                  </a:cubicBezTo>
                  <a:cubicBezTo>
                    <a:pt x="439743" y="2610719"/>
                    <a:pt x="444240" y="2622965"/>
                    <a:pt x="449471" y="2634789"/>
                  </a:cubicBezTo>
                  <a:cubicBezTo>
                    <a:pt x="454702" y="2646613"/>
                    <a:pt x="461138" y="2658288"/>
                    <a:pt x="468070" y="2669404"/>
                  </a:cubicBezTo>
                  <a:cubicBezTo>
                    <a:pt x="475003" y="2680520"/>
                    <a:pt x="485509" y="2694072"/>
                    <a:pt x="491066" y="2701485"/>
                  </a:cubicBezTo>
                  <a:cubicBezTo>
                    <a:pt x="496623" y="2708898"/>
                    <a:pt x="497993" y="2709774"/>
                    <a:pt x="501415" y="2713883"/>
                  </a:cubicBezTo>
                  <a:cubicBezTo>
                    <a:pt x="504837" y="2717992"/>
                    <a:pt x="508344" y="2722006"/>
                    <a:pt x="511596" y="2726140"/>
                  </a:cubicBezTo>
                  <a:cubicBezTo>
                    <a:pt x="514848" y="2730274"/>
                    <a:pt x="518072" y="2734385"/>
                    <a:pt x="520929" y="2738688"/>
                  </a:cubicBezTo>
                  <a:cubicBezTo>
                    <a:pt x="523786" y="2742991"/>
                    <a:pt x="526201" y="2746394"/>
                    <a:pt x="528737" y="2751958"/>
                  </a:cubicBezTo>
                  <a:cubicBezTo>
                    <a:pt x="531273" y="2757522"/>
                    <a:pt x="534316" y="2765110"/>
                    <a:pt x="536144" y="2772073"/>
                  </a:cubicBezTo>
                  <a:cubicBezTo>
                    <a:pt x="537972" y="2779036"/>
                    <a:pt x="539092" y="2786369"/>
                    <a:pt x="539704" y="2793734"/>
                  </a:cubicBezTo>
                  <a:cubicBezTo>
                    <a:pt x="540316" y="2801099"/>
                    <a:pt x="540286" y="2808722"/>
                    <a:pt x="539813" y="2816264"/>
                  </a:cubicBezTo>
                  <a:cubicBezTo>
                    <a:pt x="539340" y="2823806"/>
                    <a:pt x="539264" y="2828809"/>
                    <a:pt x="536866" y="2838988"/>
                  </a:cubicBezTo>
                  <a:cubicBezTo>
                    <a:pt x="534468" y="2849167"/>
                    <a:pt x="530419" y="2865093"/>
                    <a:pt x="525427" y="2877338"/>
                  </a:cubicBezTo>
                  <a:cubicBezTo>
                    <a:pt x="520435" y="2889583"/>
                    <a:pt x="514097" y="2901584"/>
                    <a:pt x="506913" y="2912456"/>
                  </a:cubicBezTo>
                  <a:cubicBezTo>
                    <a:pt x="499729" y="2923328"/>
                    <a:pt x="491365" y="2933661"/>
                    <a:pt x="482323" y="2942571"/>
                  </a:cubicBezTo>
                  <a:cubicBezTo>
                    <a:pt x="473281" y="2951481"/>
                    <a:pt x="463086" y="2959495"/>
                    <a:pt x="452658" y="2965916"/>
                  </a:cubicBezTo>
                  <a:cubicBezTo>
                    <a:pt x="442230" y="2972337"/>
                    <a:pt x="431208" y="2977055"/>
                    <a:pt x="419754" y="2981097"/>
                  </a:cubicBezTo>
                  <a:cubicBezTo>
                    <a:pt x="408300" y="2985139"/>
                    <a:pt x="396198" y="2987824"/>
                    <a:pt x="383934" y="2990169"/>
                  </a:cubicBezTo>
                  <a:cubicBezTo>
                    <a:pt x="371670" y="2992514"/>
                    <a:pt x="358921" y="2993842"/>
                    <a:pt x="346171" y="2995169"/>
                  </a:cubicBezTo>
                  <a:cubicBezTo>
                    <a:pt x="333421" y="2996496"/>
                    <a:pt x="315506" y="2997515"/>
                    <a:pt x="307436" y="2998132"/>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7" name="Ελεύθερη σχεδίαση: Σχήμα 36">
              <a:extLst>
                <a:ext uri="{FF2B5EF4-FFF2-40B4-BE49-F238E27FC236}">
                  <a16:creationId xmlns:a16="http://schemas.microsoft.com/office/drawing/2014/main" xmlns="" id="{B35674B5-B83B-4286-8A59-CF9A6B5864F1}"/>
                </a:ext>
              </a:extLst>
            </p:cNvPr>
            <p:cNvSpPr/>
            <p:nvPr/>
          </p:nvSpPr>
          <p:spPr>
            <a:xfrm>
              <a:off x="4426802" y="3226449"/>
              <a:ext cx="1728074" cy="1722515"/>
            </a:xfrm>
            <a:custGeom>
              <a:avLst/>
              <a:gdLst>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28074" h="1722515">
                  <a:moveTo>
                    <a:pt x="1601622" y="0"/>
                  </a:moveTo>
                  <a:lnTo>
                    <a:pt x="1628716" y="20250"/>
                  </a:lnTo>
                  <a:cubicBezTo>
                    <a:pt x="1637536" y="27140"/>
                    <a:pt x="1646356" y="34029"/>
                    <a:pt x="1654543" y="41337"/>
                  </a:cubicBezTo>
                  <a:cubicBezTo>
                    <a:pt x="1662730" y="48645"/>
                    <a:pt x="1670707" y="56092"/>
                    <a:pt x="1677839" y="64097"/>
                  </a:cubicBezTo>
                  <a:cubicBezTo>
                    <a:pt x="1684971" y="72102"/>
                    <a:pt x="1691793" y="80792"/>
                    <a:pt x="1697337" y="89367"/>
                  </a:cubicBezTo>
                  <a:cubicBezTo>
                    <a:pt x="1702881" y="97942"/>
                    <a:pt x="1707209" y="106420"/>
                    <a:pt x="1711102" y="115548"/>
                  </a:cubicBezTo>
                  <a:cubicBezTo>
                    <a:pt x="1714995" y="124676"/>
                    <a:pt x="1718165" y="134282"/>
                    <a:pt x="1720697" y="144135"/>
                  </a:cubicBezTo>
                  <a:cubicBezTo>
                    <a:pt x="1723229" y="153988"/>
                    <a:pt x="1725066" y="164244"/>
                    <a:pt x="1726295" y="174668"/>
                  </a:cubicBezTo>
                  <a:cubicBezTo>
                    <a:pt x="1727524" y="185092"/>
                    <a:pt x="1728009" y="196857"/>
                    <a:pt x="1728069" y="206681"/>
                  </a:cubicBezTo>
                  <a:cubicBezTo>
                    <a:pt x="1728129" y="216505"/>
                    <a:pt x="1727649" y="224782"/>
                    <a:pt x="1726653" y="233611"/>
                  </a:cubicBezTo>
                  <a:cubicBezTo>
                    <a:pt x="1725657" y="242440"/>
                    <a:pt x="1724248" y="251383"/>
                    <a:pt x="1722092" y="259653"/>
                  </a:cubicBezTo>
                  <a:cubicBezTo>
                    <a:pt x="1719936" y="267923"/>
                    <a:pt x="1717255" y="276047"/>
                    <a:pt x="1713715" y="283233"/>
                  </a:cubicBezTo>
                  <a:cubicBezTo>
                    <a:pt x="1710175" y="290419"/>
                    <a:pt x="1707370" y="296317"/>
                    <a:pt x="1700853" y="302772"/>
                  </a:cubicBezTo>
                  <a:cubicBezTo>
                    <a:pt x="1694336" y="309227"/>
                    <a:pt x="1684466" y="316672"/>
                    <a:pt x="1674615" y="321965"/>
                  </a:cubicBezTo>
                  <a:cubicBezTo>
                    <a:pt x="1664764" y="327258"/>
                    <a:pt x="1653192" y="330676"/>
                    <a:pt x="1641745" y="334529"/>
                  </a:cubicBezTo>
                  <a:cubicBezTo>
                    <a:pt x="1630298" y="338382"/>
                    <a:pt x="1617747" y="341131"/>
                    <a:pt x="1605935" y="345084"/>
                  </a:cubicBezTo>
                  <a:cubicBezTo>
                    <a:pt x="1594124" y="349038"/>
                    <a:pt x="1585461" y="349576"/>
                    <a:pt x="1570876" y="358250"/>
                  </a:cubicBezTo>
                  <a:cubicBezTo>
                    <a:pt x="1556291" y="366924"/>
                    <a:pt x="1533414" y="381506"/>
                    <a:pt x="1518423" y="397129"/>
                  </a:cubicBezTo>
                  <a:cubicBezTo>
                    <a:pt x="1503432" y="412752"/>
                    <a:pt x="1490796" y="432208"/>
                    <a:pt x="1480930" y="451989"/>
                  </a:cubicBezTo>
                  <a:cubicBezTo>
                    <a:pt x="1471064" y="471770"/>
                    <a:pt x="1463691" y="494215"/>
                    <a:pt x="1459227" y="515817"/>
                  </a:cubicBezTo>
                  <a:cubicBezTo>
                    <a:pt x="1454763" y="537419"/>
                    <a:pt x="1453241" y="560614"/>
                    <a:pt x="1454144" y="581601"/>
                  </a:cubicBezTo>
                  <a:cubicBezTo>
                    <a:pt x="1455047" y="602588"/>
                    <a:pt x="1459450" y="622180"/>
                    <a:pt x="1464647" y="641740"/>
                  </a:cubicBezTo>
                  <a:cubicBezTo>
                    <a:pt x="1469844" y="661300"/>
                    <a:pt x="1477752" y="680074"/>
                    <a:pt x="1485326" y="698959"/>
                  </a:cubicBezTo>
                  <a:cubicBezTo>
                    <a:pt x="1492900" y="717844"/>
                    <a:pt x="1502171" y="736243"/>
                    <a:pt x="1510094" y="755052"/>
                  </a:cubicBezTo>
                  <a:cubicBezTo>
                    <a:pt x="1518017" y="773861"/>
                    <a:pt x="1526782" y="794195"/>
                    <a:pt x="1532864" y="811812"/>
                  </a:cubicBezTo>
                  <a:cubicBezTo>
                    <a:pt x="1538946" y="829429"/>
                    <a:pt x="1542890" y="844229"/>
                    <a:pt x="1546586" y="860755"/>
                  </a:cubicBezTo>
                  <a:cubicBezTo>
                    <a:pt x="1550282" y="877281"/>
                    <a:pt x="1553038" y="894092"/>
                    <a:pt x="1555038" y="910966"/>
                  </a:cubicBezTo>
                  <a:cubicBezTo>
                    <a:pt x="1557038" y="927840"/>
                    <a:pt x="1558159" y="944925"/>
                    <a:pt x="1558583" y="961999"/>
                  </a:cubicBezTo>
                  <a:cubicBezTo>
                    <a:pt x="1559007" y="979073"/>
                    <a:pt x="1559518" y="991025"/>
                    <a:pt x="1557585" y="1013409"/>
                  </a:cubicBezTo>
                  <a:cubicBezTo>
                    <a:pt x="1555652" y="1035793"/>
                    <a:pt x="1552368" y="1069039"/>
                    <a:pt x="1546987" y="1096302"/>
                  </a:cubicBezTo>
                  <a:cubicBezTo>
                    <a:pt x="1541606" y="1123565"/>
                    <a:pt x="1534399" y="1150798"/>
                    <a:pt x="1525301" y="1176985"/>
                  </a:cubicBezTo>
                  <a:cubicBezTo>
                    <a:pt x="1516203" y="1203172"/>
                    <a:pt x="1505256" y="1228991"/>
                    <a:pt x="1492397" y="1253427"/>
                  </a:cubicBezTo>
                  <a:cubicBezTo>
                    <a:pt x="1479538" y="1277863"/>
                    <a:pt x="1462747" y="1303524"/>
                    <a:pt x="1448144" y="1323601"/>
                  </a:cubicBezTo>
                  <a:cubicBezTo>
                    <a:pt x="1433541" y="1343678"/>
                    <a:pt x="1420241" y="1358086"/>
                    <a:pt x="1404777" y="1373890"/>
                  </a:cubicBezTo>
                  <a:cubicBezTo>
                    <a:pt x="1389313" y="1389694"/>
                    <a:pt x="1372628" y="1404616"/>
                    <a:pt x="1355362" y="1418427"/>
                  </a:cubicBezTo>
                  <a:cubicBezTo>
                    <a:pt x="1338096" y="1432238"/>
                    <a:pt x="1319822" y="1445091"/>
                    <a:pt x="1301179" y="1456757"/>
                  </a:cubicBezTo>
                  <a:cubicBezTo>
                    <a:pt x="1282536" y="1468423"/>
                    <a:pt x="1278167" y="1474795"/>
                    <a:pt x="1243505" y="1488423"/>
                  </a:cubicBezTo>
                  <a:cubicBezTo>
                    <a:pt x="1208843" y="1502051"/>
                    <a:pt x="1144782" y="1526487"/>
                    <a:pt x="1093208" y="1538528"/>
                  </a:cubicBezTo>
                  <a:cubicBezTo>
                    <a:pt x="1041634" y="1550569"/>
                    <a:pt x="987850" y="1555500"/>
                    <a:pt x="934061" y="1560671"/>
                  </a:cubicBezTo>
                  <a:cubicBezTo>
                    <a:pt x="880272" y="1565842"/>
                    <a:pt x="825007" y="1566353"/>
                    <a:pt x="770471" y="1569553"/>
                  </a:cubicBezTo>
                  <a:cubicBezTo>
                    <a:pt x="715935" y="1572753"/>
                    <a:pt x="659998" y="1574421"/>
                    <a:pt x="606843" y="1579873"/>
                  </a:cubicBezTo>
                  <a:cubicBezTo>
                    <a:pt x="553688" y="1585325"/>
                    <a:pt x="502796" y="1592908"/>
                    <a:pt x="451542" y="1602268"/>
                  </a:cubicBezTo>
                  <a:cubicBezTo>
                    <a:pt x="400288" y="1611628"/>
                    <a:pt x="349717" y="1623515"/>
                    <a:pt x="299318" y="1636034"/>
                  </a:cubicBezTo>
                  <a:cubicBezTo>
                    <a:pt x="248919" y="1648553"/>
                    <a:pt x="199032" y="1662966"/>
                    <a:pt x="149146" y="1677380"/>
                  </a:cubicBezTo>
                  <a:cubicBezTo>
                    <a:pt x="99260" y="1691794"/>
                    <a:pt x="31072" y="1713112"/>
                    <a:pt x="0" y="1722515"/>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8" name="Ελεύθερη σχεδίαση: Σχήμα 37">
              <a:extLst>
                <a:ext uri="{FF2B5EF4-FFF2-40B4-BE49-F238E27FC236}">
                  <a16:creationId xmlns:a16="http://schemas.microsoft.com/office/drawing/2014/main" xmlns="" id="{9E5D0655-D891-4177-9378-65D24EF1F670}"/>
                </a:ext>
              </a:extLst>
            </p:cNvPr>
            <p:cNvSpPr/>
            <p:nvPr/>
          </p:nvSpPr>
          <p:spPr>
            <a:xfrm>
              <a:off x="4291092" y="3280565"/>
              <a:ext cx="1509312" cy="38325"/>
            </a:xfrm>
            <a:custGeom>
              <a:avLst/>
              <a:gdLst/>
              <a:ahLst/>
              <a:cxnLst/>
              <a:rect l="0" t="0" r="0" b="0"/>
              <a:pathLst>
                <a:path w="1509312" h="38325">
                  <a:moveTo>
                    <a:pt x="0" y="38324"/>
                  </a:moveTo>
                  <a:lnTo>
                    <a:pt x="1509311" y="0"/>
                  </a:ln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9" name="Ελεύθερη σχεδίαση: Σχήμα 38">
              <a:extLst>
                <a:ext uri="{FF2B5EF4-FFF2-40B4-BE49-F238E27FC236}">
                  <a16:creationId xmlns:a16="http://schemas.microsoft.com/office/drawing/2014/main" xmlns="" id="{4779656A-6E7A-4AAC-A356-D38CBC3C2AF0}"/>
                </a:ext>
              </a:extLst>
            </p:cNvPr>
            <p:cNvSpPr/>
            <p:nvPr/>
          </p:nvSpPr>
          <p:spPr>
            <a:xfrm>
              <a:off x="7920000" y="3240000"/>
              <a:ext cx="360001" cy="1440001"/>
            </a:xfrm>
            <a:custGeom>
              <a:avLst/>
              <a:gdLst/>
              <a:ahLst/>
              <a:cxnLst/>
              <a:rect l="0" t="0" r="0" b="0"/>
              <a:pathLst>
                <a:path w="360001" h="1440001">
                  <a:moveTo>
                    <a:pt x="0" y="0"/>
                  </a:moveTo>
                  <a:lnTo>
                    <a:pt x="360000" y="720000"/>
                  </a:lnTo>
                  <a:lnTo>
                    <a:pt x="0" y="144000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0" name="Ελεύθερη σχεδίαση: Σχήμα 39">
              <a:extLst>
                <a:ext uri="{FF2B5EF4-FFF2-40B4-BE49-F238E27FC236}">
                  <a16:creationId xmlns:a16="http://schemas.microsoft.com/office/drawing/2014/main" xmlns="" id="{4E538B74-92B6-4D78-AB7F-4ED9FF25F41A}"/>
                </a:ext>
              </a:extLst>
            </p:cNvPr>
            <p:cNvSpPr/>
            <p:nvPr/>
          </p:nvSpPr>
          <p:spPr>
            <a:xfrm>
              <a:off x="7081200" y="5580000"/>
              <a:ext cx="1335601" cy="511201"/>
            </a:xfrm>
            <a:custGeom>
              <a:avLst/>
              <a:gdLst/>
              <a:ahLst/>
              <a:cxnLst/>
              <a:rect l="0" t="0" r="0" b="0"/>
              <a:pathLst>
                <a:path w="1335601" h="511201">
                  <a:moveTo>
                    <a:pt x="0" y="0"/>
                  </a:moveTo>
                  <a:lnTo>
                    <a:pt x="1335600" y="0"/>
                  </a:lnTo>
                  <a:lnTo>
                    <a:pt x="1119600" y="511200"/>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1" name="Ευθεία γραμμή σύνδεσης 40">
              <a:extLst>
                <a:ext uri="{FF2B5EF4-FFF2-40B4-BE49-F238E27FC236}">
                  <a16:creationId xmlns:a16="http://schemas.microsoft.com/office/drawing/2014/main" xmlns="" id="{EAA29EF1-3EA6-4989-B598-B539ECF563F4}"/>
                </a:ext>
              </a:extLst>
            </p:cNvPr>
            <p:cNvCxnSpPr/>
            <p:nvPr/>
          </p:nvCxnSpPr>
          <p:spPr>
            <a:xfrm>
              <a:off x="5589070" y="2662080"/>
              <a:ext cx="15150" cy="1670284"/>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2" name="Ευθεία γραμμή σύνδεσης 41">
              <a:extLst>
                <a:ext uri="{FF2B5EF4-FFF2-40B4-BE49-F238E27FC236}">
                  <a16:creationId xmlns:a16="http://schemas.microsoft.com/office/drawing/2014/main" xmlns="" id="{2E77E64F-E2BC-4345-978E-0A056941F8D0}"/>
                </a:ext>
              </a:extLst>
            </p:cNvPr>
            <p:cNvCxnSpPr/>
            <p:nvPr/>
          </p:nvCxnSpPr>
          <p:spPr>
            <a:xfrm flipV="1">
              <a:off x="5874946" y="2049585"/>
              <a:ext cx="902512" cy="2500466"/>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3" name="Ευθεία γραμμή σύνδεσης 42">
              <a:extLst>
                <a:ext uri="{FF2B5EF4-FFF2-40B4-BE49-F238E27FC236}">
                  <a16:creationId xmlns:a16="http://schemas.microsoft.com/office/drawing/2014/main" xmlns="" id="{59D32C7A-FA70-4ECA-96DC-2496C2208753}"/>
                </a:ext>
              </a:extLst>
            </p:cNvPr>
            <p:cNvCxnSpPr/>
            <p:nvPr/>
          </p:nvCxnSpPr>
          <p:spPr>
            <a:xfrm flipH="1" flipV="1">
              <a:off x="2125424" y="3869459"/>
              <a:ext cx="3394802" cy="818635"/>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4" name="Ευθεία γραμμή σύνδεσης 43">
              <a:extLst>
                <a:ext uri="{FF2B5EF4-FFF2-40B4-BE49-F238E27FC236}">
                  <a16:creationId xmlns:a16="http://schemas.microsoft.com/office/drawing/2014/main" xmlns="" id="{29A3065A-5F23-4FD4-945C-E1FDE7DEA471}"/>
                </a:ext>
              </a:extLst>
            </p:cNvPr>
            <p:cNvCxnSpPr/>
            <p:nvPr/>
          </p:nvCxnSpPr>
          <p:spPr>
            <a:xfrm flipH="1">
              <a:off x="4894631" y="3234732"/>
              <a:ext cx="694758" cy="1302503"/>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xmlns="" id="{D46E31A0-8648-4B3D-AEC4-1EAF91CDA0B0}"/>
                </a:ext>
              </a:extLst>
            </p:cNvPr>
            <p:cNvSpPr txBox="1"/>
            <p:nvPr/>
          </p:nvSpPr>
          <p:spPr>
            <a:xfrm>
              <a:off x="360000" y="72000"/>
              <a:ext cx="11808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SKELETAL MEASUR.</a:t>
              </a:r>
              <a:endParaRPr lang="el-GR" sz="988">
                <a:solidFill>
                  <a:srgbClr val="000000"/>
                </a:solidFill>
                <a:latin typeface="Tahoma" panose="020B0604030504040204" pitchFamily="34" charset="0"/>
              </a:endParaRPr>
            </a:p>
          </p:txBody>
        </p:sp>
        <p:sp>
          <p:nvSpPr>
            <p:cNvPr id="46" name="TextBox 45">
              <a:extLst>
                <a:ext uri="{FF2B5EF4-FFF2-40B4-BE49-F238E27FC236}">
                  <a16:creationId xmlns:a16="http://schemas.microsoft.com/office/drawing/2014/main" xmlns="" id="{88BE359A-A2B6-4391-B08A-29CF5567E157}"/>
                </a:ext>
              </a:extLst>
            </p:cNvPr>
            <p:cNvSpPr txBox="1"/>
            <p:nvPr/>
          </p:nvSpPr>
          <p:spPr>
            <a:xfrm>
              <a:off x="360000" y="216000"/>
              <a:ext cx="6624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SNA: 85,8*</a:t>
              </a:r>
              <a:endParaRPr lang="el-GR" sz="988">
                <a:solidFill>
                  <a:srgbClr val="A4D0DF"/>
                </a:solidFill>
                <a:latin typeface="Tahoma" panose="020B0604030504040204" pitchFamily="34" charset="0"/>
              </a:endParaRPr>
            </a:p>
          </p:txBody>
        </p:sp>
        <p:sp>
          <p:nvSpPr>
            <p:cNvPr id="47" name="TextBox 46">
              <a:extLst>
                <a:ext uri="{FF2B5EF4-FFF2-40B4-BE49-F238E27FC236}">
                  <a16:creationId xmlns:a16="http://schemas.microsoft.com/office/drawing/2014/main" xmlns="" id="{B7A465BD-FEF9-4690-80CA-AED2E181FA52}"/>
                </a:ext>
              </a:extLst>
            </p:cNvPr>
            <p:cNvSpPr txBox="1"/>
            <p:nvPr/>
          </p:nvSpPr>
          <p:spPr>
            <a:xfrm>
              <a:off x="360000" y="360000"/>
              <a:ext cx="17136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Lande angle (FH-NA): 94,1**</a:t>
              </a:r>
              <a:endParaRPr lang="el-GR" sz="988">
                <a:solidFill>
                  <a:srgbClr val="FDAE61"/>
                </a:solidFill>
                <a:latin typeface="Tahoma" panose="020B0604030504040204" pitchFamily="34" charset="0"/>
              </a:endParaRPr>
            </a:p>
          </p:txBody>
        </p:sp>
        <p:sp>
          <p:nvSpPr>
            <p:cNvPr id="48" name="TextBox 47">
              <a:extLst>
                <a:ext uri="{FF2B5EF4-FFF2-40B4-BE49-F238E27FC236}">
                  <a16:creationId xmlns:a16="http://schemas.microsoft.com/office/drawing/2014/main" xmlns="" id="{2F79A76F-3456-4524-BED2-5A2EA287E9C7}"/>
                </a:ext>
              </a:extLst>
            </p:cNvPr>
            <p:cNvSpPr txBox="1"/>
            <p:nvPr/>
          </p:nvSpPr>
          <p:spPr>
            <a:xfrm>
              <a:off x="360000" y="504000"/>
              <a:ext cx="5904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SNB: 82,1</a:t>
              </a:r>
              <a:endParaRPr lang="el-GR" sz="988">
                <a:solidFill>
                  <a:srgbClr val="2C7BB6"/>
                </a:solidFill>
                <a:latin typeface="Tahoma" panose="020B0604030504040204" pitchFamily="34" charset="0"/>
              </a:endParaRPr>
            </a:p>
          </p:txBody>
        </p:sp>
        <p:sp>
          <p:nvSpPr>
            <p:cNvPr id="49" name="TextBox 48">
              <a:extLst>
                <a:ext uri="{FF2B5EF4-FFF2-40B4-BE49-F238E27FC236}">
                  <a16:creationId xmlns:a16="http://schemas.microsoft.com/office/drawing/2014/main" xmlns="" id="{4F910AA9-A2BE-4252-9B4E-1C68075AB6A5}"/>
                </a:ext>
              </a:extLst>
            </p:cNvPr>
            <p:cNvSpPr txBox="1"/>
            <p:nvPr/>
          </p:nvSpPr>
          <p:spPr>
            <a:xfrm>
              <a:off x="360000" y="648000"/>
              <a:ext cx="18252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Facial angle (FH-NPog): 92,4**</a:t>
              </a:r>
              <a:endParaRPr lang="el-GR" sz="988">
                <a:solidFill>
                  <a:srgbClr val="FDAE61"/>
                </a:solidFill>
                <a:latin typeface="Tahoma" panose="020B0604030504040204" pitchFamily="34" charset="0"/>
              </a:endParaRPr>
            </a:p>
          </p:txBody>
        </p:sp>
        <p:sp>
          <p:nvSpPr>
            <p:cNvPr id="50" name="TextBox 49">
              <a:extLst>
                <a:ext uri="{FF2B5EF4-FFF2-40B4-BE49-F238E27FC236}">
                  <a16:creationId xmlns:a16="http://schemas.microsoft.com/office/drawing/2014/main" xmlns="" id="{A8CF8FD7-EFB1-49FF-A052-64846989166C}"/>
                </a:ext>
              </a:extLst>
            </p:cNvPr>
            <p:cNvSpPr txBox="1"/>
            <p:nvPr/>
          </p:nvSpPr>
          <p:spPr>
            <a:xfrm>
              <a:off x="360000" y="792000"/>
              <a:ext cx="7992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SNPog: 84,2*</a:t>
              </a:r>
              <a:endParaRPr lang="el-GR" sz="988">
                <a:solidFill>
                  <a:srgbClr val="A4D0DF"/>
                </a:solidFill>
                <a:latin typeface="Tahoma" panose="020B0604030504040204" pitchFamily="34" charset="0"/>
              </a:endParaRPr>
            </a:p>
          </p:txBody>
        </p:sp>
        <p:sp>
          <p:nvSpPr>
            <p:cNvPr id="51" name="TextBox 50">
              <a:extLst>
                <a:ext uri="{FF2B5EF4-FFF2-40B4-BE49-F238E27FC236}">
                  <a16:creationId xmlns:a16="http://schemas.microsoft.com/office/drawing/2014/main" xmlns="" id="{F702A9F3-9B7E-408B-863A-6D26AD6D1F3A}"/>
                </a:ext>
              </a:extLst>
            </p:cNvPr>
            <p:cNvSpPr txBox="1"/>
            <p:nvPr/>
          </p:nvSpPr>
          <p:spPr>
            <a:xfrm>
              <a:off x="7920000" y="4788000"/>
              <a:ext cx="2556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3,7*</a:t>
              </a:r>
            </a:p>
          </p:txBody>
        </p:sp>
        <p:sp>
          <p:nvSpPr>
            <p:cNvPr id="52" name="TextBox 51">
              <a:extLst>
                <a:ext uri="{FF2B5EF4-FFF2-40B4-BE49-F238E27FC236}">
                  <a16:creationId xmlns:a16="http://schemas.microsoft.com/office/drawing/2014/main" xmlns="" id="{499D87FF-8872-4D05-8F5B-AB19DB02DDCA}"/>
                </a:ext>
              </a:extLst>
            </p:cNvPr>
            <p:cNvSpPr txBox="1"/>
            <p:nvPr/>
          </p:nvSpPr>
          <p:spPr>
            <a:xfrm>
              <a:off x="360000" y="936000"/>
              <a:ext cx="7308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NSBa: 129,6</a:t>
              </a:r>
              <a:endParaRPr lang="el-GR" sz="988">
                <a:solidFill>
                  <a:srgbClr val="2C7BB6"/>
                </a:solidFill>
                <a:latin typeface="Tahoma" panose="020B0604030504040204" pitchFamily="34" charset="0"/>
              </a:endParaRPr>
            </a:p>
          </p:txBody>
        </p:sp>
        <p:sp>
          <p:nvSpPr>
            <p:cNvPr id="53" name="TextBox 52">
              <a:extLst>
                <a:ext uri="{FF2B5EF4-FFF2-40B4-BE49-F238E27FC236}">
                  <a16:creationId xmlns:a16="http://schemas.microsoft.com/office/drawing/2014/main" xmlns="" id="{78C61949-F874-4473-8549-9B7A80A30C9F}"/>
                </a:ext>
              </a:extLst>
            </p:cNvPr>
            <p:cNvSpPr txBox="1"/>
            <p:nvPr/>
          </p:nvSpPr>
          <p:spPr>
            <a:xfrm>
              <a:off x="360000" y="1080000"/>
              <a:ext cx="5220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ANB: 3,7</a:t>
              </a:r>
              <a:endParaRPr lang="el-GR" sz="988">
                <a:solidFill>
                  <a:srgbClr val="2C7BB6"/>
                </a:solidFill>
                <a:latin typeface="Tahoma" panose="020B0604030504040204" pitchFamily="34" charset="0"/>
              </a:endParaRPr>
            </a:p>
          </p:txBody>
        </p:sp>
        <p:sp>
          <p:nvSpPr>
            <p:cNvPr id="54" name="TextBox 53">
              <a:extLst>
                <a:ext uri="{FF2B5EF4-FFF2-40B4-BE49-F238E27FC236}">
                  <a16:creationId xmlns:a16="http://schemas.microsoft.com/office/drawing/2014/main" xmlns="" id="{E2A0C770-A8E4-48E9-BAAE-F4A7DBB32B16}"/>
                </a:ext>
              </a:extLst>
            </p:cNvPr>
            <p:cNvSpPr txBox="1"/>
            <p:nvPr/>
          </p:nvSpPr>
          <p:spPr>
            <a:xfrm>
              <a:off x="360000" y="1224000"/>
              <a:ext cx="14040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Wits ABO (mm): 4,1***</a:t>
              </a:r>
              <a:endParaRPr lang="el-GR" sz="988">
                <a:solidFill>
                  <a:srgbClr val="D7191C"/>
                </a:solidFill>
                <a:latin typeface="Tahoma" panose="020B0604030504040204" pitchFamily="34" charset="0"/>
              </a:endParaRPr>
            </a:p>
          </p:txBody>
        </p:sp>
        <p:sp>
          <p:nvSpPr>
            <p:cNvPr id="55" name="TextBox 54">
              <a:extLst>
                <a:ext uri="{FF2B5EF4-FFF2-40B4-BE49-F238E27FC236}">
                  <a16:creationId xmlns:a16="http://schemas.microsoft.com/office/drawing/2014/main" xmlns="" id="{9194DD53-CA33-468A-9EF3-56CC3B7E3D66}"/>
                </a:ext>
              </a:extLst>
            </p:cNvPr>
            <p:cNvSpPr txBox="1"/>
            <p:nvPr/>
          </p:nvSpPr>
          <p:spPr>
            <a:xfrm>
              <a:off x="360000" y="1368000"/>
              <a:ext cx="8928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SN-PP: 3,9-***</a:t>
              </a:r>
              <a:endParaRPr lang="el-GR" sz="988">
                <a:solidFill>
                  <a:srgbClr val="D7191C"/>
                </a:solidFill>
                <a:latin typeface="Tahoma" panose="020B0604030504040204" pitchFamily="34" charset="0"/>
              </a:endParaRPr>
            </a:p>
          </p:txBody>
        </p:sp>
        <p:sp>
          <p:nvSpPr>
            <p:cNvPr id="56" name="TextBox 55">
              <a:extLst>
                <a:ext uri="{FF2B5EF4-FFF2-40B4-BE49-F238E27FC236}">
                  <a16:creationId xmlns:a16="http://schemas.microsoft.com/office/drawing/2014/main" xmlns="" id="{2527DCAA-CC1B-41E0-9377-8C6059E66470}"/>
                </a:ext>
              </a:extLst>
            </p:cNvPr>
            <p:cNvSpPr txBox="1"/>
            <p:nvPr/>
          </p:nvSpPr>
          <p:spPr>
            <a:xfrm>
              <a:off x="6562800" y="5580000"/>
              <a:ext cx="5184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13,6-***</a:t>
              </a:r>
            </a:p>
          </p:txBody>
        </p:sp>
        <p:sp>
          <p:nvSpPr>
            <p:cNvPr id="57" name="TextBox 56">
              <a:extLst>
                <a:ext uri="{FF2B5EF4-FFF2-40B4-BE49-F238E27FC236}">
                  <a16:creationId xmlns:a16="http://schemas.microsoft.com/office/drawing/2014/main" xmlns="" id="{E00FEAB8-F9DC-4C0E-9648-40A32C802E2A}"/>
                </a:ext>
              </a:extLst>
            </p:cNvPr>
            <p:cNvSpPr txBox="1"/>
            <p:nvPr/>
          </p:nvSpPr>
          <p:spPr>
            <a:xfrm>
              <a:off x="360000" y="1512000"/>
              <a:ext cx="11484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GoGn-SN: 24,1-***</a:t>
              </a:r>
              <a:endParaRPr lang="el-GR" sz="988">
                <a:solidFill>
                  <a:srgbClr val="D7191C"/>
                </a:solidFill>
                <a:latin typeface="Tahoma" panose="020B0604030504040204" pitchFamily="34" charset="0"/>
              </a:endParaRPr>
            </a:p>
          </p:txBody>
        </p:sp>
        <p:sp>
          <p:nvSpPr>
            <p:cNvPr id="58" name="TextBox 57">
              <a:extLst>
                <a:ext uri="{FF2B5EF4-FFF2-40B4-BE49-F238E27FC236}">
                  <a16:creationId xmlns:a16="http://schemas.microsoft.com/office/drawing/2014/main" xmlns="" id="{D513BD1B-4FDD-480B-9581-A4EE7A3FA109}"/>
                </a:ext>
              </a:extLst>
            </p:cNvPr>
            <p:cNvSpPr txBox="1"/>
            <p:nvPr/>
          </p:nvSpPr>
          <p:spPr>
            <a:xfrm>
              <a:off x="360000" y="1656000"/>
              <a:ext cx="8316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MP-PP: 14,8-*</a:t>
              </a:r>
              <a:endParaRPr lang="el-GR" sz="988">
                <a:solidFill>
                  <a:srgbClr val="A4D0DF"/>
                </a:solidFill>
                <a:latin typeface="Tahoma" panose="020B0604030504040204" pitchFamily="34" charset="0"/>
              </a:endParaRPr>
            </a:p>
          </p:txBody>
        </p:sp>
        <p:sp>
          <p:nvSpPr>
            <p:cNvPr id="59" name="TextBox 58">
              <a:extLst>
                <a:ext uri="{FF2B5EF4-FFF2-40B4-BE49-F238E27FC236}">
                  <a16:creationId xmlns:a16="http://schemas.microsoft.com/office/drawing/2014/main" xmlns="" id="{E8012546-4DD5-47AE-9B78-0F7380AC5740}"/>
                </a:ext>
              </a:extLst>
            </p:cNvPr>
            <p:cNvSpPr txBox="1"/>
            <p:nvPr/>
          </p:nvSpPr>
          <p:spPr>
            <a:xfrm>
              <a:off x="360000" y="1800000"/>
              <a:ext cx="6912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Y-axis: 55,5</a:t>
              </a:r>
              <a:endParaRPr lang="el-GR" sz="988">
                <a:solidFill>
                  <a:srgbClr val="2C7BB6"/>
                </a:solidFill>
                <a:latin typeface="Tahoma" panose="020B0604030504040204" pitchFamily="34" charset="0"/>
              </a:endParaRPr>
            </a:p>
          </p:txBody>
        </p:sp>
        <p:sp>
          <p:nvSpPr>
            <p:cNvPr id="60" name="TextBox 59">
              <a:extLst>
                <a:ext uri="{FF2B5EF4-FFF2-40B4-BE49-F238E27FC236}">
                  <a16:creationId xmlns:a16="http://schemas.microsoft.com/office/drawing/2014/main" xmlns="" id="{B3BEBDDC-205B-4023-8BC0-4369C725DB65}"/>
                </a:ext>
              </a:extLst>
            </p:cNvPr>
            <p:cNvSpPr txBox="1"/>
            <p:nvPr/>
          </p:nvSpPr>
          <p:spPr>
            <a:xfrm>
              <a:off x="360000" y="1944000"/>
              <a:ext cx="14004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Gonial angle: 109,4-***</a:t>
              </a:r>
              <a:endParaRPr lang="el-GR" sz="988">
                <a:solidFill>
                  <a:srgbClr val="D7191C"/>
                </a:solidFill>
                <a:latin typeface="Tahoma" panose="020B0604030504040204" pitchFamily="34" charset="0"/>
              </a:endParaRPr>
            </a:p>
          </p:txBody>
        </p:sp>
        <p:sp>
          <p:nvSpPr>
            <p:cNvPr id="61" name="TextBox 60">
              <a:extLst>
                <a:ext uri="{FF2B5EF4-FFF2-40B4-BE49-F238E27FC236}">
                  <a16:creationId xmlns:a16="http://schemas.microsoft.com/office/drawing/2014/main" xmlns="" id="{5E6527DA-96A5-4E12-8830-032BE77B86B1}"/>
                </a:ext>
              </a:extLst>
            </p:cNvPr>
            <p:cNvSpPr txBox="1"/>
            <p:nvPr/>
          </p:nvSpPr>
          <p:spPr>
            <a:xfrm>
              <a:off x="360000" y="2088000"/>
              <a:ext cx="9648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UFH \ TFH: 44,4</a:t>
              </a:r>
              <a:endParaRPr lang="el-GR" sz="988">
                <a:solidFill>
                  <a:srgbClr val="2C7BB6"/>
                </a:solidFill>
                <a:latin typeface="Tahoma" panose="020B0604030504040204" pitchFamily="34" charset="0"/>
              </a:endParaRPr>
            </a:p>
          </p:txBody>
        </p:sp>
        <p:sp>
          <p:nvSpPr>
            <p:cNvPr id="62" name="TextBox 61">
              <a:extLst>
                <a:ext uri="{FF2B5EF4-FFF2-40B4-BE49-F238E27FC236}">
                  <a16:creationId xmlns:a16="http://schemas.microsoft.com/office/drawing/2014/main" xmlns="" id="{5824A71A-7466-44CF-ADCB-2DF67A9CFECC}"/>
                </a:ext>
              </a:extLst>
            </p:cNvPr>
            <p:cNvSpPr txBox="1"/>
            <p:nvPr/>
          </p:nvSpPr>
          <p:spPr>
            <a:xfrm>
              <a:off x="360000" y="2232000"/>
              <a:ext cx="9432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LFH \ TFH: 55,6</a:t>
              </a:r>
              <a:endParaRPr lang="el-GR" sz="988">
                <a:solidFill>
                  <a:srgbClr val="2C7BB6"/>
                </a:solidFill>
                <a:latin typeface="Tahoma" panose="020B0604030504040204" pitchFamily="34" charset="0"/>
              </a:endParaRPr>
            </a:p>
          </p:txBody>
        </p:sp>
        <p:sp>
          <p:nvSpPr>
            <p:cNvPr id="63" name="TextBox 62">
              <a:extLst>
                <a:ext uri="{FF2B5EF4-FFF2-40B4-BE49-F238E27FC236}">
                  <a16:creationId xmlns:a16="http://schemas.microsoft.com/office/drawing/2014/main" xmlns="" id="{5DA0B076-F490-42EA-BB13-36A4DF88ADDB}"/>
                </a:ext>
              </a:extLst>
            </p:cNvPr>
            <p:cNvSpPr txBox="1"/>
            <p:nvPr/>
          </p:nvSpPr>
          <p:spPr>
            <a:xfrm>
              <a:off x="360000" y="2520000"/>
              <a:ext cx="10656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DENTAL MEASUR.</a:t>
              </a:r>
              <a:endParaRPr lang="el-GR" sz="988">
                <a:solidFill>
                  <a:srgbClr val="000000"/>
                </a:solidFill>
                <a:latin typeface="Tahoma" panose="020B0604030504040204" pitchFamily="34" charset="0"/>
              </a:endParaRPr>
            </a:p>
          </p:txBody>
        </p:sp>
        <p:sp>
          <p:nvSpPr>
            <p:cNvPr id="64" name="TextBox 63">
              <a:extLst>
                <a:ext uri="{FF2B5EF4-FFF2-40B4-BE49-F238E27FC236}">
                  <a16:creationId xmlns:a16="http://schemas.microsoft.com/office/drawing/2014/main" xmlns="" id="{58E65944-7C58-4621-A76B-04349AAD2649}"/>
                </a:ext>
              </a:extLst>
            </p:cNvPr>
            <p:cNvSpPr txBox="1"/>
            <p:nvPr/>
          </p:nvSpPr>
          <p:spPr>
            <a:xfrm>
              <a:off x="360000" y="2664000"/>
              <a:ext cx="9252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U1-FH: 121,3**</a:t>
              </a:r>
              <a:endParaRPr lang="el-GR" sz="988">
                <a:solidFill>
                  <a:srgbClr val="FDAE61"/>
                </a:solidFill>
                <a:latin typeface="Tahoma" panose="020B0604030504040204" pitchFamily="34" charset="0"/>
              </a:endParaRPr>
            </a:p>
          </p:txBody>
        </p:sp>
        <p:sp>
          <p:nvSpPr>
            <p:cNvPr id="65" name="TextBox 64">
              <a:extLst>
                <a:ext uri="{FF2B5EF4-FFF2-40B4-BE49-F238E27FC236}">
                  <a16:creationId xmlns:a16="http://schemas.microsoft.com/office/drawing/2014/main" xmlns="" id="{B1FBAECF-886C-4A5A-8F96-32FC5E03A917}"/>
                </a:ext>
              </a:extLst>
            </p:cNvPr>
            <p:cNvSpPr txBox="1"/>
            <p:nvPr/>
          </p:nvSpPr>
          <p:spPr>
            <a:xfrm>
              <a:off x="360000" y="2808000"/>
              <a:ext cx="6768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U1-SN: 113</a:t>
              </a:r>
              <a:endParaRPr lang="el-GR" sz="988">
                <a:solidFill>
                  <a:srgbClr val="2C7BB6"/>
                </a:solidFill>
                <a:latin typeface="Tahoma" panose="020B0604030504040204" pitchFamily="34" charset="0"/>
              </a:endParaRPr>
            </a:p>
          </p:txBody>
        </p:sp>
        <p:sp>
          <p:nvSpPr>
            <p:cNvPr id="66" name="TextBox 65">
              <a:extLst>
                <a:ext uri="{FF2B5EF4-FFF2-40B4-BE49-F238E27FC236}">
                  <a16:creationId xmlns:a16="http://schemas.microsoft.com/office/drawing/2014/main" xmlns="" id="{223A4C54-F3D9-48F5-AFEF-69973CFC43CD}"/>
                </a:ext>
              </a:extLst>
            </p:cNvPr>
            <p:cNvSpPr txBox="1"/>
            <p:nvPr/>
          </p:nvSpPr>
          <p:spPr>
            <a:xfrm>
              <a:off x="360000" y="2952000"/>
              <a:ext cx="8388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U1-PP: 116,9*</a:t>
              </a:r>
              <a:endParaRPr lang="el-GR" sz="988">
                <a:solidFill>
                  <a:srgbClr val="A4D0DF"/>
                </a:solidFill>
                <a:latin typeface="Tahoma" panose="020B0604030504040204" pitchFamily="34" charset="0"/>
              </a:endParaRPr>
            </a:p>
          </p:txBody>
        </p:sp>
        <p:sp>
          <p:nvSpPr>
            <p:cNvPr id="67" name="TextBox 66">
              <a:extLst>
                <a:ext uri="{FF2B5EF4-FFF2-40B4-BE49-F238E27FC236}">
                  <a16:creationId xmlns:a16="http://schemas.microsoft.com/office/drawing/2014/main" xmlns="" id="{0261519E-F3D3-4C18-B244-25B4FDAD6BC5}"/>
                </a:ext>
              </a:extLst>
            </p:cNvPr>
            <p:cNvSpPr txBox="1"/>
            <p:nvPr/>
          </p:nvSpPr>
          <p:spPr>
            <a:xfrm>
              <a:off x="7520401" y="3420000"/>
              <a:ext cx="399600" cy="152029"/>
            </a:xfrm>
            <a:prstGeom prst="rect">
              <a:avLst/>
            </a:prstGeom>
            <a:noFill/>
          </p:spPr>
          <p:txBody>
            <a:bodyPr vert="horz" lIns="0" tIns="0" rIns="0" bIns="0" rtlCol="0">
              <a:spAutoFit/>
            </a:bodyPr>
            <a:lstStyle/>
            <a:p>
              <a:r>
                <a:rPr lang="el-GR" sz="988">
                  <a:solidFill>
                    <a:srgbClr val="FDAE61"/>
                  </a:solidFill>
                  <a:latin typeface="Tahoma" panose="020B0604030504040204" pitchFamily="34" charset="0"/>
                </a:rPr>
                <a:t>27,2**</a:t>
              </a:r>
            </a:p>
          </p:txBody>
        </p:sp>
        <p:sp>
          <p:nvSpPr>
            <p:cNvPr id="68" name="TextBox 67">
              <a:extLst>
                <a:ext uri="{FF2B5EF4-FFF2-40B4-BE49-F238E27FC236}">
                  <a16:creationId xmlns:a16="http://schemas.microsoft.com/office/drawing/2014/main" xmlns="" id="{98E06773-7D6A-459B-933C-F1433579C5C8}"/>
                </a:ext>
              </a:extLst>
            </p:cNvPr>
            <p:cNvSpPr txBox="1"/>
            <p:nvPr/>
          </p:nvSpPr>
          <p:spPr>
            <a:xfrm>
              <a:off x="8136000" y="3420000"/>
              <a:ext cx="1836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2,1</a:t>
              </a:r>
            </a:p>
          </p:txBody>
        </p:sp>
        <p:sp>
          <p:nvSpPr>
            <p:cNvPr id="69" name="TextBox 68">
              <a:extLst>
                <a:ext uri="{FF2B5EF4-FFF2-40B4-BE49-F238E27FC236}">
                  <a16:creationId xmlns:a16="http://schemas.microsoft.com/office/drawing/2014/main" xmlns="" id="{B7C6FA98-C60B-4D16-94F5-32913FD7AD9E}"/>
                </a:ext>
              </a:extLst>
            </p:cNvPr>
            <p:cNvSpPr txBox="1"/>
            <p:nvPr/>
          </p:nvSpPr>
          <p:spPr>
            <a:xfrm>
              <a:off x="360000" y="3096000"/>
              <a:ext cx="9900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U1-APog: 30,7**</a:t>
              </a:r>
              <a:endParaRPr lang="el-GR" sz="988">
                <a:solidFill>
                  <a:srgbClr val="FDAE61"/>
                </a:solidFill>
                <a:latin typeface="Tahoma" panose="020B0604030504040204" pitchFamily="34" charset="0"/>
              </a:endParaRPr>
            </a:p>
          </p:txBody>
        </p:sp>
        <p:sp>
          <p:nvSpPr>
            <p:cNvPr id="70" name="TextBox 69">
              <a:extLst>
                <a:ext uri="{FF2B5EF4-FFF2-40B4-BE49-F238E27FC236}">
                  <a16:creationId xmlns:a16="http://schemas.microsoft.com/office/drawing/2014/main" xmlns="" id="{7F946A55-D585-44B5-B613-1013E2EAB33B}"/>
                </a:ext>
              </a:extLst>
            </p:cNvPr>
            <p:cNvSpPr txBox="1"/>
            <p:nvPr/>
          </p:nvSpPr>
          <p:spPr>
            <a:xfrm>
              <a:off x="360000" y="3240000"/>
              <a:ext cx="1296000" cy="152029"/>
            </a:xfrm>
            <a:prstGeom prst="rect">
              <a:avLst/>
            </a:prstGeom>
            <a:noFill/>
          </p:spPr>
          <p:txBody>
            <a:bodyPr vert="horz" lIns="0" tIns="0" rIns="0" bIns="0" rtlCol="0">
              <a:spAutoFit/>
            </a:bodyPr>
            <a:lstStyle/>
            <a:p>
              <a:r>
                <a:rPr lang="pl-PL" sz="988">
                  <a:solidFill>
                    <a:srgbClr val="2C7BB6"/>
                  </a:solidFill>
                  <a:latin typeface="Tahoma" panose="020B0604030504040204" pitchFamily="34" charset="0"/>
                </a:rPr>
                <a:t>U1 to APog (mm): 3,2</a:t>
              </a:r>
              <a:endParaRPr lang="el-GR" sz="988">
                <a:solidFill>
                  <a:srgbClr val="2C7BB6"/>
                </a:solidFill>
                <a:latin typeface="Tahoma" panose="020B0604030504040204" pitchFamily="34" charset="0"/>
              </a:endParaRPr>
            </a:p>
          </p:txBody>
        </p:sp>
        <p:sp>
          <p:nvSpPr>
            <p:cNvPr id="71" name="TextBox 70">
              <a:extLst>
                <a:ext uri="{FF2B5EF4-FFF2-40B4-BE49-F238E27FC236}">
                  <a16:creationId xmlns:a16="http://schemas.microsoft.com/office/drawing/2014/main" xmlns="" id="{D5C83F03-55D5-4796-A7F9-A5794D420F03}"/>
                </a:ext>
              </a:extLst>
            </p:cNvPr>
            <p:cNvSpPr txBox="1"/>
            <p:nvPr/>
          </p:nvSpPr>
          <p:spPr>
            <a:xfrm>
              <a:off x="360000" y="3384000"/>
              <a:ext cx="9612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PP-FOP: 2,9-***</a:t>
              </a:r>
              <a:endParaRPr lang="el-GR" sz="988">
                <a:solidFill>
                  <a:srgbClr val="D7191C"/>
                </a:solidFill>
                <a:latin typeface="Tahoma" panose="020B0604030504040204" pitchFamily="34" charset="0"/>
              </a:endParaRPr>
            </a:p>
          </p:txBody>
        </p:sp>
        <p:sp>
          <p:nvSpPr>
            <p:cNvPr id="72" name="TextBox 71">
              <a:extLst>
                <a:ext uri="{FF2B5EF4-FFF2-40B4-BE49-F238E27FC236}">
                  <a16:creationId xmlns:a16="http://schemas.microsoft.com/office/drawing/2014/main" xmlns="" id="{4AB5F7E8-2ADF-4382-9337-3F9039E9C2B0}"/>
                </a:ext>
              </a:extLst>
            </p:cNvPr>
            <p:cNvSpPr txBox="1"/>
            <p:nvPr/>
          </p:nvSpPr>
          <p:spPr>
            <a:xfrm>
              <a:off x="360000" y="3528000"/>
              <a:ext cx="9036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AB-FOP: 81,8-*</a:t>
              </a:r>
              <a:endParaRPr lang="el-GR" sz="988">
                <a:solidFill>
                  <a:srgbClr val="A4D0DF"/>
                </a:solidFill>
                <a:latin typeface="Tahoma" panose="020B0604030504040204" pitchFamily="34" charset="0"/>
              </a:endParaRPr>
            </a:p>
          </p:txBody>
        </p:sp>
        <p:sp>
          <p:nvSpPr>
            <p:cNvPr id="73" name="TextBox 72">
              <a:extLst>
                <a:ext uri="{FF2B5EF4-FFF2-40B4-BE49-F238E27FC236}">
                  <a16:creationId xmlns:a16="http://schemas.microsoft.com/office/drawing/2014/main" xmlns="" id="{49035A05-F24A-4D6B-A5E1-17D1CCFD17B0}"/>
                </a:ext>
              </a:extLst>
            </p:cNvPr>
            <p:cNvSpPr txBox="1"/>
            <p:nvPr/>
          </p:nvSpPr>
          <p:spPr>
            <a:xfrm>
              <a:off x="8416800" y="5544000"/>
              <a:ext cx="2556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61,9</a:t>
              </a:r>
            </a:p>
          </p:txBody>
        </p:sp>
        <p:sp>
          <p:nvSpPr>
            <p:cNvPr id="74" name="TextBox 73">
              <a:extLst>
                <a:ext uri="{FF2B5EF4-FFF2-40B4-BE49-F238E27FC236}">
                  <a16:creationId xmlns:a16="http://schemas.microsoft.com/office/drawing/2014/main" xmlns="" id="{8C3473D0-5D26-404B-BACF-6A656105E566}"/>
                </a:ext>
              </a:extLst>
            </p:cNvPr>
            <p:cNvSpPr txBox="1"/>
            <p:nvPr/>
          </p:nvSpPr>
          <p:spPr>
            <a:xfrm>
              <a:off x="8200800" y="6127200"/>
              <a:ext cx="471600" cy="152029"/>
            </a:xfrm>
            <a:prstGeom prst="rect">
              <a:avLst/>
            </a:prstGeom>
            <a:noFill/>
          </p:spPr>
          <p:txBody>
            <a:bodyPr vert="horz" lIns="0" tIns="0" rIns="0" bIns="0" rtlCol="0">
              <a:spAutoFit/>
            </a:bodyPr>
            <a:lstStyle/>
            <a:p>
              <a:r>
                <a:rPr lang="el-GR" sz="988">
                  <a:solidFill>
                    <a:srgbClr val="FDAE61"/>
                  </a:solidFill>
                  <a:latin typeface="Tahoma" panose="020B0604030504040204" pitchFamily="34" charset="0"/>
                </a:rPr>
                <a:t>104,5**</a:t>
              </a:r>
            </a:p>
          </p:txBody>
        </p:sp>
        <p:sp>
          <p:nvSpPr>
            <p:cNvPr id="75" name="TextBox 74">
              <a:extLst>
                <a:ext uri="{FF2B5EF4-FFF2-40B4-BE49-F238E27FC236}">
                  <a16:creationId xmlns:a16="http://schemas.microsoft.com/office/drawing/2014/main" xmlns="" id="{269B2CFD-2B44-4CA0-B2D1-232AEE712AF9}"/>
                </a:ext>
              </a:extLst>
            </p:cNvPr>
            <p:cNvSpPr txBox="1"/>
            <p:nvPr/>
          </p:nvSpPr>
          <p:spPr>
            <a:xfrm>
              <a:off x="360000" y="3672000"/>
              <a:ext cx="9540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L1-FOP: 60,5-**</a:t>
              </a:r>
              <a:endParaRPr lang="el-GR" sz="988">
                <a:solidFill>
                  <a:srgbClr val="FDAE61"/>
                </a:solidFill>
                <a:latin typeface="Tahoma" panose="020B0604030504040204" pitchFamily="34" charset="0"/>
              </a:endParaRPr>
            </a:p>
          </p:txBody>
        </p:sp>
        <p:sp>
          <p:nvSpPr>
            <p:cNvPr id="76" name="TextBox 75">
              <a:extLst>
                <a:ext uri="{FF2B5EF4-FFF2-40B4-BE49-F238E27FC236}">
                  <a16:creationId xmlns:a16="http://schemas.microsoft.com/office/drawing/2014/main" xmlns="" id="{CC6D028C-0449-4E09-9B6C-51D8572E69DD}"/>
                </a:ext>
              </a:extLst>
            </p:cNvPr>
            <p:cNvSpPr txBox="1"/>
            <p:nvPr/>
          </p:nvSpPr>
          <p:spPr>
            <a:xfrm>
              <a:off x="7592400" y="4428000"/>
              <a:ext cx="3276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28,4*</a:t>
              </a:r>
            </a:p>
          </p:txBody>
        </p:sp>
        <p:sp>
          <p:nvSpPr>
            <p:cNvPr id="77" name="TextBox 76">
              <a:extLst>
                <a:ext uri="{FF2B5EF4-FFF2-40B4-BE49-F238E27FC236}">
                  <a16:creationId xmlns:a16="http://schemas.microsoft.com/office/drawing/2014/main" xmlns="" id="{CB5F6821-0972-44FE-B1B6-4B295888A534}"/>
                </a:ext>
              </a:extLst>
            </p:cNvPr>
            <p:cNvSpPr txBox="1"/>
            <p:nvPr/>
          </p:nvSpPr>
          <p:spPr>
            <a:xfrm>
              <a:off x="8100000" y="4428000"/>
              <a:ext cx="1836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3,4</a:t>
              </a:r>
            </a:p>
          </p:txBody>
        </p:sp>
        <p:sp>
          <p:nvSpPr>
            <p:cNvPr id="78" name="TextBox 77">
              <a:extLst>
                <a:ext uri="{FF2B5EF4-FFF2-40B4-BE49-F238E27FC236}">
                  <a16:creationId xmlns:a16="http://schemas.microsoft.com/office/drawing/2014/main" xmlns="" id="{1B4C1031-12D1-4F4D-9539-FB3546B04B2D}"/>
                </a:ext>
              </a:extLst>
            </p:cNvPr>
            <p:cNvSpPr txBox="1"/>
            <p:nvPr/>
          </p:nvSpPr>
          <p:spPr>
            <a:xfrm>
              <a:off x="360000" y="3816000"/>
              <a:ext cx="8964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L1-APog: 28,6*</a:t>
              </a:r>
              <a:endParaRPr lang="el-GR" sz="988">
                <a:solidFill>
                  <a:srgbClr val="A4D0DF"/>
                </a:solidFill>
                <a:latin typeface="Tahoma" panose="020B0604030504040204" pitchFamily="34" charset="0"/>
              </a:endParaRPr>
            </a:p>
          </p:txBody>
        </p:sp>
        <p:sp>
          <p:nvSpPr>
            <p:cNvPr id="79" name="TextBox 78">
              <a:extLst>
                <a:ext uri="{FF2B5EF4-FFF2-40B4-BE49-F238E27FC236}">
                  <a16:creationId xmlns:a16="http://schemas.microsoft.com/office/drawing/2014/main" xmlns="" id="{14323F98-A6D6-46B9-A4CC-462C2714D12C}"/>
                </a:ext>
              </a:extLst>
            </p:cNvPr>
            <p:cNvSpPr txBox="1"/>
            <p:nvPr/>
          </p:nvSpPr>
          <p:spPr>
            <a:xfrm>
              <a:off x="360000" y="3960000"/>
              <a:ext cx="13212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L1 to APog (mm): -0,1</a:t>
              </a:r>
              <a:endParaRPr lang="el-GR" sz="988">
                <a:solidFill>
                  <a:srgbClr val="2C7BB6"/>
                </a:solidFill>
                <a:latin typeface="Tahoma" panose="020B0604030504040204" pitchFamily="34" charset="0"/>
              </a:endParaRPr>
            </a:p>
          </p:txBody>
        </p:sp>
        <p:sp>
          <p:nvSpPr>
            <p:cNvPr id="80" name="TextBox 79">
              <a:extLst>
                <a:ext uri="{FF2B5EF4-FFF2-40B4-BE49-F238E27FC236}">
                  <a16:creationId xmlns:a16="http://schemas.microsoft.com/office/drawing/2014/main" xmlns="" id="{5E787B89-41BB-444B-93AC-E09ADB0DCD2C}"/>
                </a:ext>
              </a:extLst>
            </p:cNvPr>
            <p:cNvSpPr txBox="1"/>
            <p:nvPr/>
          </p:nvSpPr>
          <p:spPr>
            <a:xfrm>
              <a:off x="8388000" y="3888000"/>
              <a:ext cx="518400" cy="152029"/>
            </a:xfrm>
            <a:prstGeom prst="rect">
              <a:avLst/>
            </a:prstGeom>
            <a:noFill/>
          </p:spPr>
          <p:txBody>
            <a:bodyPr vert="horz" lIns="0" tIns="0" rIns="0" bIns="0" rtlCol="0">
              <a:spAutoFit/>
            </a:bodyPr>
            <a:lstStyle/>
            <a:p>
              <a:r>
                <a:rPr lang="el-GR" sz="988">
                  <a:solidFill>
                    <a:srgbClr val="FDAE61"/>
                  </a:solidFill>
                  <a:latin typeface="Tahoma" panose="020B0604030504040204" pitchFamily="34" charset="0"/>
                </a:rPr>
                <a:t>120,7-**</a:t>
              </a:r>
            </a:p>
          </p:txBody>
        </p:sp>
        <p:sp>
          <p:nvSpPr>
            <p:cNvPr id="81" name="TextBox 80">
              <a:extLst>
                <a:ext uri="{FF2B5EF4-FFF2-40B4-BE49-F238E27FC236}">
                  <a16:creationId xmlns:a16="http://schemas.microsoft.com/office/drawing/2014/main" xmlns="" id="{552E72A8-1AF0-4747-B891-5496588985EB}"/>
                </a:ext>
              </a:extLst>
            </p:cNvPr>
            <p:cNvSpPr txBox="1"/>
            <p:nvPr/>
          </p:nvSpPr>
          <p:spPr>
            <a:xfrm>
              <a:off x="360000" y="4248000"/>
              <a:ext cx="13932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SOFT-TISSUE MEASUR.</a:t>
              </a:r>
              <a:endParaRPr lang="el-GR" sz="988">
                <a:solidFill>
                  <a:srgbClr val="000000"/>
                </a:solidFill>
                <a:latin typeface="Tahoma" panose="020B0604030504040204" pitchFamily="34" charset="0"/>
              </a:endParaRPr>
            </a:p>
          </p:txBody>
        </p:sp>
        <p:sp>
          <p:nvSpPr>
            <p:cNvPr id="82" name="TextBox 81">
              <a:extLst>
                <a:ext uri="{FF2B5EF4-FFF2-40B4-BE49-F238E27FC236}">
                  <a16:creationId xmlns:a16="http://schemas.microsoft.com/office/drawing/2014/main" xmlns="" id="{822AA56E-F1DD-43A6-8EBF-6EC898006667}"/>
                </a:ext>
              </a:extLst>
            </p:cNvPr>
            <p:cNvSpPr txBox="1"/>
            <p:nvPr/>
          </p:nvSpPr>
          <p:spPr>
            <a:xfrm>
              <a:off x="360000" y="4392000"/>
              <a:ext cx="15984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Labionasal angle: 122,1***</a:t>
              </a:r>
              <a:endParaRPr lang="el-GR" sz="988">
                <a:solidFill>
                  <a:srgbClr val="D7191C"/>
                </a:solidFill>
                <a:latin typeface="Tahoma" panose="020B0604030504040204" pitchFamily="34" charset="0"/>
              </a:endParaRPr>
            </a:p>
          </p:txBody>
        </p:sp>
        <p:sp>
          <p:nvSpPr>
            <p:cNvPr id="83" name="TextBox 82">
              <a:extLst>
                <a:ext uri="{FF2B5EF4-FFF2-40B4-BE49-F238E27FC236}">
                  <a16:creationId xmlns:a16="http://schemas.microsoft.com/office/drawing/2014/main" xmlns="" id="{E286D65F-8985-4DAE-AC1F-5D9745AA199F}"/>
                </a:ext>
              </a:extLst>
            </p:cNvPr>
            <p:cNvSpPr txBox="1"/>
            <p:nvPr/>
          </p:nvSpPr>
          <p:spPr>
            <a:xfrm>
              <a:off x="360000" y="4536000"/>
              <a:ext cx="15192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Up. lip to E-Plane: -4,2-**</a:t>
              </a:r>
              <a:endParaRPr lang="el-GR" sz="988">
                <a:solidFill>
                  <a:srgbClr val="FDAE61"/>
                </a:solidFill>
                <a:latin typeface="Tahoma" panose="020B0604030504040204" pitchFamily="34" charset="0"/>
              </a:endParaRPr>
            </a:p>
          </p:txBody>
        </p:sp>
        <p:sp>
          <p:nvSpPr>
            <p:cNvPr id="84" name="TextBox 83">
              <a:extLst>
                <a:ext uri="{FF2B5EF4-FFF2-40B4-BE49-F238E27FC236}">
                  <a16:creationId xmlns:a16="http://schemas.microsoft.com/office/drawing/2014/main" xmlns="" id="{31700B4F-4559-4D29-B7B2-4151413B3555}"/>
                </a:ext>
              </a:extLst>
            </p:cNvPr>
            <p:cNvSpPr txBox="1"/>
            <p:nvPr/>
          </p:nvSpPr>
          <p:spPr>
            <a:xfrm>
              <a:off x="360000" y="4680000"/>
              <a:ext cx="15948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Low. lip to E-Plane: -3,2-**</a:t>
              </a:r>
              <a:endParaRPr lang="el-GR" sz="988">
                <a:solidFill>
                  <a:srgbClr val="FDAE61"/>
                </a:solidFill>
                <a:latin typeface="Tahoma" panose="020B0604030504040204" pitchFamily="34" charset="0"/>
              </a:endParaRPr>
            </a:p>
          </p:txBody>
        </p:sp>
        <p:sp>
          <p:nvSpPr>
            <p:cNvPr id="85" name="TextBox 84">
              <a:extLst>
                <a:ext uri="{FF2B5EF4-FFF2-40B4-BE49-F238E27FC236}">
                  <a16:creationId xmlns:a16="http://schemas.microsoft.com/office/drawing/2014/main" xmlns="" id="{56EFE014-FE59-4A13-85E8-D590DE3F4BBB}"/>
                </a:ext>
              </a:extLst>
            </p:cNvPr>
            <p:cNvSpPr txBox="1"/>
            <p:nvPr/>
          </p:nvSpPr>
          <p:spPr>
            <a:xfrm>
              <a:off x="360000" y="4824000"/>
              <a:ext cx="14616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Z-angle (Merrifield): 75,8</a:t>
              </a:r>
              <a:endParaRPr lang="el-GR" sz="988">
                <a:solidFill>
                  <a:srgbClr val="2C7BB6"/>
                </a:solidFill>
                <a:latin typeface="Tahoma" panose="020B0604030504040204" pitchFamily="34" charset="0"/>
              </a:endParaRPr>
            </a:p>
          </p:txBody>
        </p:sp>
        <p:sp>
          <p:nvSpPr>
            <p:cNvPr id="86" name="TextBox 85">
              <a:extLst>
                <a:ext uri="{FF2B5EF4-FFF2-40B4-BE49-F238E27FC236}">
                  <a16:creationId xmlns:a16="http://schemas.microsoft.com/office/drawing/2014/main" xmlns="" id="{63062D84-A70B-483E-84FF-1D3D59E6317B}"/>
                </a:ext>
              </a:extLst>
            </p:cNvPr>
            <p:cNvSpPr txBox="1"/>
            <p:nvPr/>
          </p:nvSpPr>
          <p:spPr>
            <a:xfrm>
              <a:off x="360000" y="4968000"/>
              <a:ext cx="10116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H-angle: 14,6***</a:t>
              </a:r>
              <a:endParaRPr lang="el-GR" sz="988">
                <a:solidFill>
                  <a:srgbClr val="D7191C"/>
                </a:solidFill>
                <a:latin typeface="Tahoma" panose="020B0604030504040204" pitchFamily="34" charset="0"/>
              </a:endParaRPr>
            </a:p>
          </p:txBody>
        </p:sp>
        <p:sp>
          <p:nvSpPr>
            <p:cNvPr id="87" name="TextBox 86">
              <a:extLst>
                <a:ext uri="{FF2B5EF4-FFF2-40B4-BE49-F238E27FC236}">
                  <a16:creationId xmlns:a16="http://schemas.microsoft.com/office/drawing/2014/main" xmlns="" id="{3DD1D931-DF95-4E09-B574-147BA7F28951}"/>
                </a:ext>
              </a:extLst>
            </p:cNvPr>
            <p:cNvSpPr txBox="1"/>
            <p:nvPr/>
          </p:nvSpPr>
          <p:spPr>
            <a:xfrm>
              <a:off x="7826401" y="3024000"/>
              <a:ext cx="1836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3,7</a:t>
              </a:r>
            </a:p>
          </p:txBody>
        </p:sp>
        <p:sp>
          <p:nvSpPr>
            <p:cNvPr id="88" name="TextBox 87">
              <a:extLst>
                <a:ext uri="{FF2B5EF4-FFF2-40B4-BE49-F238E27FC236}">
                  <a16:creationId xmlns:a16="http://schemas.microsoft.com/office/drawing/2014/main" xmlns="" id="{42405ED3-F80C-41F9-B154-DEE986D80512}"/>
                </a:ext>
              </a:extLst>
            </p:cNvPr>
            <p:cNvSpPr txBox="1"/>
            <p:nvPr/>
          </p:nvSpPr>
          <p:spPr>
            <a:xfrm>
              <a:off x="5450400" y="525600"/>
              <a:ext cx="3276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85,8*</a:t>
              </a:r>
            </a:p>
          </p:txBody>
        </p:sp>
        <p:sp>
          <p:nvSpPr>
            <p:cNvPr id="89" name="TextBox 88">
              <a:extLst>
                <a:ext uri="{FF2B5EF4-FFF2-40B4-BE49-F238E27FC236}">
                  <a16:creationId xmlns:a16="http://schemas.microsoft.com/office/drawing/2014/main" xmlns="" id="{955BE1D1-000E-4B97-BA8E-72E50B486AA6}"/>
                </a:ext>
              </a:extLst>
            </p:cNvPr>
            <p:cNvSpPr txBox="1"/>
            <p:nvPr/>
          </p:nvSpPr>
          <p:spPr>
            <a:xfrm>
              <a:off x="5450400" y="705600"/>
              <a:ext cx="2556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82,1</a:t>
              </a:r>
            </a:p>
          </p:txBody>
        </p:sp>
        <p:sp>
          <p:nvSpPr>
            <p:cNvPr id="90" name="TextBox 89">
              <a:extLst>
                <a:ext uri="{FF2B5EF4-FFF2-40B4-BE49-F238E27FC236}">
                  <a16:creationId xmlns:a16="http://schemas.microsoft.com/office/drawing/2014/main" xmlns="" id="{B295F7B4-E502-4E22-885A-2E29FEA85560}"/>
                </a:ext>
              </a:extLst>
            </p:cNvPr>
            <p:cNvSpPr txBox="1"/>
            <p:nvPr/>
          </p:nvSpPr>
          <p:spPr>
            <a:xfrm>
              <a:off x="5450400" y="885600"/>
              <a:ext cx="1836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3,7</a:t>
              </a:r>
            </a:p>
          </p:txBody>
        </p:sp>
        <p:sp>
          <p:nvSpPr>
            <p:cNvPr id="96" name="TextBox 95">
              <a:extLst>
                <a:ext uri="{FF2B5EF4-FFF2-40B4-BE49-F238E27FC236}">
                  <a16:creationId xmlns:a16="http://schemas.microsoft.com/office/drawing/2014/main" xmlns="" id="{3FD439EB-DE43-44E7-9E05-152232924E41}"/>
                </a:ext>
              </a:extLst>
            </p:cNvPr>
            <p:cNvSpPr txBox="1"/>
            <p:nvPr/>
          </p:nvSpPr>
          <p:spPr>
            <a:xfrm>
              <a:off x="360000" y="5544000"/>
              <a:ext cx="12456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PC3 Skeletal 14: 1,4*</a:t>
              </a:r>
              <a:endParaRPr lang="el-GR" sz="988">
                <a:solidFill>
                  <a:srgbClr val="A4D0DF"/>
                </a:solidFill>
                <a:latin typeface="Tahoma" panose="020B0604030504040204" pitchFamily="34" charset="0"/>
              </a:endParaRPr>
            </a:p>
          </p:txBody>
        </p:sp>
        <p:sp>
          <p:nvSpPr>
            <p:cNvPr id="97" name="TextBox 96">
              <a:extLst>
                <a:ext uri="{FF2B5EF4-FFF2-40B4-BE49-F238E27FC236}">
                  <a16:creationId xmlns:a16="http://schemas.microsoft.com/office/drawing/2014/main" xmlns="" id="{0853A77E-A483-4D04-9C30-E08283143C3D}"/>
                </a:ext>
              </a:extLst>
            </p:cNvPr>
            <p:cNvSpPr txBox="1"/>
            <p:nvPr/>
          </p:nvSpPr>
          <p:spPr>
            <a:xfrm>
              <a:off x="360000" y="5400000"/>
              <a:ext cx="11736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PC2 Skeletal 14: 0,1</a:t>
              </a:r>
              <a:endParaRPr lang="el-GR" sz="988">
                <a:solidFill>
                  <a:srgbClr val="2C7BB6"/>
                </a:solidFill>
                <a:latin typeface="Tahoma" panose="020B0604030504040204" pitchFamily="34" charset="0"/>
              </a:endParaRPr>
            </a:p>
          </p:txBody>
        </p:sp>
        <p:sp>
          <p:nvSpPr>
            <p:cNvPr id="98" name="TextBox 97">
              <a:extLst>
                <a:ext uri="{FF2B5EF4-FFF2-40B4-BE49-F238E27FC236}">
                  <a16:creationId xmlns:a16="http://schemas.microsoft.com/office/drawing/2014/main" xmlns="" id="{3AF8D787-8BE2-4B02-913A-59B3FE50B5C9}"/>
                </a:ext>
              </a:extLst>
            </p:cNvPr>
            <p:cNvSpPr txBox="1"/>
            <p:nvPr/>
          </p:nvSpPr>
          <p:spPr>
            <a:xfrm>
              <a:off x="360000" y="5256000"/>
              <a:ext cx="13392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PC1 Skeletal 14: -1,4-*</a:t>
              </a:r>
              <a:endParaRPr lang="el-GR" sz="988">
                <a:solidFill>
                  <a:srgbClr val="A4D0DF"/>
                </a:solidFill>
                <a:latin typeface="Tahoma" panose="020B0604030504040204" pitchFamily="34" charset="0"/>
              </a:endParaRPr>
            </a:p>
          </p:txBody>
        </p:sp>
      </p:grpSp>
      <p:sp>
        <p:nvSpPr>
          <p:cNvPr id="100" name="Rectangle 307">
            <a:extLst>
              <a:ext uri="{FF2B5EF4-FFF2-40B4-BE49-F238E27FC236}">
                <a16:creationId xmlns:a16="http://schemas.microsoft.com/office/drawing/2014/main" xmlns="" id="{D63BFD68-56C5-B442-B26F-ADF532BC1F46}"/>
              </a:ext>
            </a:extLst>
          </p:cNvPr>
          <p:cNvSpPr>
            <a:spLocks noChangeArrowheads="1"/>
          </p:cNvSpPr>
          <p:nvPr/>
        </p:nvSpPr>
        <p:spPr bwMode="auto">
          <a:xfrm>
            <a:off x="7537080" y="1204223"/>
            <a:ext cx="3682739" cy="615553"/>
          </a:xfrm>
          <a:prstGeom prst="rect">
            <a:avLst/>
          </a:prstGeom>
          <a:noFill/>
          <a:ln>
            <a:noFill/>
          </a:ln>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2000" dirty="0" err="1">
                <a:solidFill>
                  <a:srgbClr val="000000"/>
                </a:solidFill>
                <a:latin typeface="+mn-lt"/>
              </a:rPr>
              <a:t>Κεφαλομετρική</a:t>
            </a:r>
            <a:r>
              <a:rPr lang="el-GR" altLang="en-US" sz="2000" dirty="0">
                <a:solidFill>
                  <a:srgbClr val="000000"/>
                </a:solidFill>
                <a:latin typeface="+mn-lt"/>
              </a:rPr>
              <a:t> ανάλυση προόδου</a:t>
            </a:r>
            <a:r>
              <a:rPr lang="en-US" altLang="en-US" sz="2000" dirty="0">
                <a:solidFill>
                  <a:srgbClr val="000000"/>
                </a:solidFill>
                <a:latin typeface="+mn-lt"/>
              </a:rPr>
              <a:t> </a:t>
            </a:r>
            <a:endParaRPr lang="el-GR" altLang="en-US" sz="2000" dirty="0">
              <a:solidFill>
                <a:srgbClr val="000000"/>
              </a:solidFill>
              <a:latin typeface="+mn-lt"/>
            </a:endParaRPr>
          </a:p>
          <a:p>
            <a:pPr eaLnBrk="1" hangingPunct="1"/>
            <a:r>
              <a:rPr lang="el-GR" altLang="en-US" sz="2000" dirty="0">
                <a:solidFill>
                  <a:srgbClr val="000000"/>
                </a:solidFill>
                <a:latin typeface="+mn-lt"/>
              </a:rPr>
              <a:t>στα 2 </a:t>
            </a:r>
            <a:r>
              <a:rPr lang="el-GR" altLang="en-US" sz="2000" dirty="0" smtClean="0">
                <a:solidFill>
                  <a:srgbClr val="000000"/>
                </a:solidFill>
                <a:latin typeface="+mn-lt"/>
              </a:rPr>
              <a:t>έτη </a:t>
            </a:r>
            <a:r>
              <a:rPr lang="el-GR" altLang="en-US" sz="2000" dirty="0">
                <a:solidFill>
                  <a:srgbClr val="000000"/>
                </a:solidFill>
                <a:latin typeface="+mn-lt"/>
              </a:rPr>
              <a:t>θεραπείας</a:t>
            </a:r>
            <a:endParaRPr lang="el-GR" altLang="en-US" sz="2000" dirty="0">
              <a:latin typeface="+mn-lt"/>
            </a:endParaRPr>
          </a:p>
        </p:txBody>
      </p:sp>
    </p:spTree>
    <p:extLst>
      <p:ext uri="{BB962C8B-B14F-4D97-AF65-F5344CB8AC3E}">
        <p14:creationId xmlns:p14="http://schemas.microsoft.com/office/powerpoint/2010/main" xmlns="" val="34687775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Ομάδα 244">
            <a:extLst>
              <a:ext uri="{FF2B5EF4-FFF2-40B4-BE49-F238E27FC236}">
                <a16:creationId xmlns:a16="http://schemas.microsoft.com/office/drawing/2014/main" xmlns="" id="{61651EDD-A106-46DD-B02F-C485102C54C8}"/>
              </a:ext>
            </a:extLst>
          </p:cNvPr>
          <p:cNvGrpSpPr/>
          <p:nvPr/>
        </p:nvGrpSpPr>
        <p:grpSpPr>
          <a:xfrm>
            <a:off x="360000" y="470033"/>
            <a:ext cx="9342000" cy="6207229"/>
            <a:chOff x="360000" y="72000"/>
            <a:chExt cx="9342000" cy="6207229"/>
          </a:xfrm>
        </p:grpSpPr>
        <p:sp>
          <p:nvSpPr>
            <p:cNvPr id="3" name="Ελεύθερη σχεδίαση: Σχήμα 2">
              <a:extLst>
                <a:ext uri="{FF2B5EF4-FFF2-40B4-BE49-F238E27FC236}">
                  <a16:creationId xmlns:a16="http://schemas.microsoft.com/office/drawing/2014/main" xmlns="" id="{5AE01302-B129-413D-A54B-9457662D41AF}"/>
                </a:ext>
              </a:extLst>
            </p:cNvPr>
            <p:cNvSpPr/>
            <p:nvPr/>
          </p:nvSpPr>
          <p:spPr>
            <a:xfrm>
              <a:off x="2146128" y="709089"/>
              <a:ext cx="3279789" cy="1763145"/>
            </a:xfrm>
            <a:custGeom>
              <a:avLst/>
              <a:gdLst/>
              <a:ahLst/>
              <a:cxnLst/>
              <a:rect l="0" t="0" r="0" b="0"/>
              <a:pathLst>
                <a:path w="3279789" h="1763145">
                  <a:moveTo>
                    <a:pt x="0" y="1763144"/>
                  </a:moveTo>
                  <a:lnTo>
                    <a:pt x="919234" y="342772"/>
                  </a:lnTo>
                  <a:lnTo>
                    <a:pt x="3279788" y="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Ελεύθερη σχεδίαση: Σχήμα 3">
              <a:extLst>
                <a:ext uri="{FF2B5EF4-FFF2-40B4-BE49-F238E27FC236}">
                  <a16:creationId xmlns:a16="http://schemas.microsoft.com/office/drawing/2014/main" xmlns="" id="{973055EB-90C6-4C89-84F7-D9598DCE0A94}"/>
                </a:ext>
              </a:extLst>
            </p:cNvPr>
            <p:cNvSpPr/>
            <p:nvPr/>
          </p:nvSpPr>
          <p:spPr>
            <a:xfrm>
              <a:off x="2116284" y="1632120"/>
              <a:ext cx="2656771" cy="114589"/>
            </a:xfrm>
            <a:custGeom>
              <a:avLst/>
              <a:gdLst/>
              <a:ahLst/>
              <a:cxnLst/>
              <a:rect l="0" t="0" r="0" b="0"/>
              <a:pathLst>
                <a:path w="2656771" h="114589">
                  <a:moveTo>
                    <a:pt x="0" y="0"/>
                  </a:moveTo>
                  <a:lnTo>
                    <a:pt x="2656770" y="114588"/>
                  </a:lnTo>
                </a:path>
              </a:pathLst>
            </a:cu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5" name="Ελεύθερη σχεδίαση: Σχήμα 4">
              <a:extLst>
                <a:ext uri="{FF2B5EF4-FFF2-40B4-BE49-F238E27FC236}">
                  <a16:creationId xmlns:a16="http://schemas.microsoft.com/office/drawing/2014/main" xmlns="" id="{DB2B05B7-EDAD-4849-94DD-594B573F71B3}"/>
                </a:ext>
              </a:extLst>
            </p:cNvPr>
            <p:cNvSpPr/>
            <p:nvPr/>
          </p:nvSpPr>
          <p:spPr>
            <a:xfrm>
              <a:off x="3778574" y="2456822"/>
              <a:ext cx="1960831" cy="104527"/>
            </a:xfrm>
            <a:custGeom>
              <a:avLst/>
              <a:gdLst/>
              <a:ahLst/>
              <a:cxnLst/>
              <a:rect l="0" t="0" r="0" b="0"/>
              <a:pathLst>
                <a:path w="1960831" h="104527">
                  <a:moveTo>
                    <a:pt x="0" y="104526"/>
                  </a:moveTo>
                  <a:lnTo>
                    <a:pt x="1960830" y="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Ελεύθερη σχεδίαση: Σχήμα 5">
              <a:extLst>
                <a:ext uri="{FF2B5EF4-FFF2-40B4-BE49-F238E27FC236}">
                  <a16:creationId xmlns:a16="http://schemas.microsoft.com/office/drawing/2014/main" xmlns="" id="{D24C8883-16CD-4095-B1FB-078AB8FF80F0}"/>
                </a:ext>
              </a:extLst>
            </p:cNvPr>
            <p:cNvSpPr/>
            <p:nvPr/>
          </p:nvSpPr>
          <p:spPr>
            <a:xfrm>
              <a:off x="5511302" y="2456821"/>
              <a:ext cx="228101" cy="460045"/>
            </a:xfrm>
            <a:custGeom>
              <a:avLst/>
              <a:gdLst>
                <a:gd name="connsiteX0" fmla="*/ 226997 w 226997"/>
                <a:gd name="connsiteY0" fmla="*/ 0 h 460045"/>
                <a:gd name="connsiteX1" fmla="*/ 147325 w 226997"/>
                <a:gd name="connsiteY1" fmla="*/ 49421 h 460045"/>
                <a:gd name="connsiteX2" fmla="*/ 76822 w 226997"/>
                <a:gd name="connsiteY2" fmla="*/ 100417 h 460045"/>
                <a:gd name="connsiteX3" fmla="*/ 24657 w 226997"/>
                <a:gd name="connsiteY3" fmla="*/ 154561 h 460045"/>
                <a:gd name="connsiteX4" fmla="*/ 0 w 226997"/>
                <a:gd name="connsiteY4" fmla="*/ 213427 h 460045"/>
                <a:gd name="connsiteX5" fmla="*/ 6345 w 226997"/>
                <a:gd name="connsiteY5" fmla="*/ 270712 h 460045"/>
                <a:gd name="connsiteX6" fmla="*/ 34508 w 226997"/>
                <a:gd name="connsiteY6" fmla="*/ 331742 h 460045"/>
                <a:gd name="connsiteX7" fmla="*/ 77217 w 226997"/>
                <a:gd name="connsiteY7" fmla="*/ 395270 h 460045"/>
                <a:gd name="connsiteX8" fmla="*/ 127198 w 226997"/>
                <a:gd name="connsiteY8" fmla="*/ 460045 h 460045"/>
                <a:gd name="connsiteX0" fmla="*/ 226997 w 226997"/>
                <a:gd name="connsiteY0" fmla="*/ 0 h 460045"/>
                <a:gd name="connsiteX1" fmla="*/ 147325 w 226997"/>
                <a:gd name="connsiteY1" fmla="*/ 49421 h 460045"/>
                <a:gd name="connsiteX2" fmla="*/ 76822 w 226997"/>
                <a:gd name="connsiteY2" fmla="*/ 100417 h 460045"/>
                <a:gd name="connsiteX3" fmla="*/ 24657 w 226997"/>
                <a:gd name="connsiteY3" fmla="*/ 154561 h 460045"/>
                <a:gd name="connsiteX4" fmla="*/ 0 w 226997"/>
                <a:gd name="connsiteY4" fmla="*/ 213427 h 460045"/>
                <a:gd name="connsiteX5" fmla="*/ 6345 w 226997"/>
                <a:gd name="connsiteY5" fmla="*/ 270712 h 460045"/>
                <a:gd name="connsiteX6" fmla="*/ 34508 w 226997"/>
                <a:gd name="connsiteY6" fmla="*/ 331742 h 460045"/>
                <a:gd name="connsiteX7" fmla="*/ 77217 w 226997"/>
                <a:gd name="connsiteY7" fmla="*/ 395270 h 460045"/>
                <a:gd name="connsiteX8" fmla="*/ 127198 w 226997"/>
                <a:gd name="connsiteY8" fmla="*/ 460045 h 460045"/>
                <a:gd name="connsiteX0" fmla="*/ 228101 w 228101"/>
                <a:gd name="connsiteY0" fmla="*/ 0 h 460045"/>
                <a:gd name="connsiteX1" fmla="*/ 148429 w 228101"/>
                <a:gd name="connsiteY1" fmla="*/ 49421 h 460045"/>
                <a:gd name="connsiteX2" fmla="*/ 77926 w 228101"/>
                <a:gd name="connsiteY2" fmla="*/ 100417 h 460045"/>
                <a:gd name="connsiteX3" fmla="*/ 25761 w 228101"/>
                <a:gd name="connsiteY3" fmla="*/ 154561 h 460045"/>
                <a:gd name="connsiteX4" fmla="*/ 1104 w 228101"/>
                <a:gd name="connsiteY4" fmla="*/ 213427 h 460045"/>
                <a:gd name="connsiteX5" fmla="*/ 7449 w 228101"/>
                <a:gd name="connsiteY5" fmla="*/ 270712 h 460045"/>
                <a:gd name="connsiteX6" fmla="*/ 35612 w 228101"/>
                <a:gd name="connsiteY6" fmla="*/ 331742 h 460045"/>
                <a:gd name="connsiteX7" fmla="*/ 78321 w 228101"/>
                <a:gd name="connsiteY7" fmla="*/ 395270 h 460045"/>
                <a:gd name="connsiteX8" fmla="*/ 128302 w 228101"/>
                <a:gd name="connsiteY8" fmla="*/ 460045 h 460045"/>
                <a:gd name="connsiteX0" fmla="*/ 228101 w 228101"/>
                <a:gd name="connsiteY0" fmla="*/ 0 h 460045"/>
                <a:gd name="connsiteX1" fmla="*/ 148429 w 228101"/>
                <a:gd name="connsiteY1" fmla="*/ 49421 h 460045"/>
                <a:gd name="connsiteX2" fmla="*/ 77926 w 228101"/>
                <a:gd name="connsiteY2" fmla="*/ 100417 h 460045"/>
                <a:gd name="connsiteX3" fmla="*/ 25761 w 228101"/>
                <a:gd name="connsiteY3" fmla="*/ 154561 h 460045"/>
                <a:gd name="connsiteX4" fmla="*/ 1104 w 228101"/>
                <a:gd name="connsiteY4" fmla="*/ 213427 h 460045"/>
                <a:gd name="connsiteX5" fmla="*/ 7449 w 228101"/>
                <a:gd name="connsiteY5" fmla="*/ 270712 h 460045"/>
                <a:gd name="connsiteX6" fmla="*/ 35612 w 228101"/>
                <a:gd name="connsiteY6" fmla="*/ 331742 h 460045"/>
                <a:gd name="connsiteX7" fmla="*/ 78321 w 228101"/>
                <a:gd name="connsiteY7" fmla="*/ 395270 h 460045"/>
                <a:gd name="connsiteX8" fmla="*/ 128302 w 228101"/>
                <a:gd name="connsiteY8" fmla="*/ 460045 h 460045"/>
                <a:gd name="connsiteX0" fmla="*/ 228101 w 228101"/>
                <a:gd name="connsiteY0" fmla="*/ 0 h 460045"/>
                <a:gd name="connsiteX1" fmla="*/ 148429 w 228101"/>
                <a:gd name="connsiteY1" fmla="*/ 49421 h 460045"/>
                <a:gd name="connsiteX2" fmla="*/ 77926 w 228101"/>
                <a:gd name="connsiteY2" fmla="*/ 100417 h 460045"/>
                <a:gd name="connsiteX3" fmla="*/ 25761 w 228101"/>
                <a:gd name="connsiteY3" fmla="*/ 154561 h 460045"/>
                <a:gd name="connsiteX4" fmla="*/ 1104 w 228101"/>
                <a:gd name="connsiteY4" fmla="*/ 213427 h 460045"/>
                <a:gd name="connsiteX5" fmla="*/ 7449 w 228101"/>
                <a:gd name="connsiteY5" fmla="*/ 270712 h 460045"/>
                <a:gd name="connsiteX6" fmla="*/ 35612 w 228101"/>
                <a:gd name="connsiteY6" fmla="*/ 331742 h 460045"/>
                <a:gd name="connsiteX7" fmla="*/ 78321 w 228101"/>
                <a:gd name="connsiteY7" fmla="*/ 395270 h 460045"/>
                <a:gd name="connsiteX8" fmla="*/ 128302 w 228101"/>
                <a:gd name="connsiteY8" fmla="*/ 460045 h 460045"/>
                <a:gd name="connsiteX0" fmla="*/ 228101 w 228101"/>
                <a:gd name="connsiteY0" fmla="*/ 0 h 460045"/>
                <a:gd name="connsiteX1" fmla="*/ 148429 w 228101"/>
                <a:gd name="connsiteY1" fmla="*/ 49421 h 460045"/>
                <a:gd name="connsiteX2" fmla="*/ 77926 w 228101"/>
                <a:gd name="connsiteY2" fmla="*/ 100417 h 460045"/>
                <a:gd name="connsiteX3" fmla="*/ 25761 w 228101"/>
                <a:gd name="connsiteY3" fmla="*/ 154561 h 460045"/>
                <a:gd name="connsiteX4" fmla="*/ 1104 w 228101"/>
                <a:gd name="connsiteY4" fmla="*/ 213427 h 460045"/>
                <a:gd name="connsiteX5" fmla="*/ 7449 w 228101"/>
                <a:gd name="connsiteY5" fmla="*/ 270712 h 460045"/>
                <a:gd name="connsiteX6" fmla="*/ 35612 w 228101"/>
                <a:gd name="connsiteY6" fmla="*/ 331742 h 460045"/>
                <a:gd name="connsiteX7" fmla="*/ 78321 w 228101"/>
                <a:gd name="connsiteY7" fmla="*/ 395270 h 460045"/>
                <a:gd name="connsiteX8" fmla="*/ 128302 w 228101"/>
                <a:gd name="connsiteY8" fmla="*/ 460045 h 460045"/>
                <a:gd name="connsiteX0" fmla="*/ 228101 w 228101"/>
                <a:gd name="connsiteY0" fmla="*/ 0 h 460045"/>
                <a:gd name="connsiteX1" fmla="*/ 148429 w 228101"/>
                <a:gd name="connsiteY1" fmla="*/ 49421 h 460045"/>
                <a:gd name="connsiteX2" fmla="*/ 77926 w 228101"/>
                <a:gd name="connsiteY2" fmla="*/ 100417 h 460045"/>
                <a:gd name="connsiteX3" fmla="*/ 25761 w 228101"/>
                <a:gd name="connsiteY3" fmla="*/ 154561 h 460045"/>
                <a:gd name="connsiteX4" fmla="*/ 1104 w 228101"/>
                <a:gd name="connsiteY4" fmla="*/ 213427 h 460045"/>
                <a:gd name="connsiteX5" fmla="*/ 7449 w 228101"/>
                <a:gd name="connsiteY5" fmla="*/ 270712 h 460045"/>
                <a:gd name="connsiteX6" fmla="*/ 35612 w 228101"/>
                <a:gd name="connsiteY6" fmla="*/ 331742 h 460045"/>
                <a:gd name="connsiteX7" fmla="*/ 78321 w 228101"/>
                <a:gd name="connsiteY7" fmla="*/ 395270 h 460045"/>
                <a:gd name="connsiteX8" fmla="*/ 128302 w 228101"/>
                <a:gd name="connsiteY8" fmla="*/ 460045 h 46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101" h="460045">
                  <a:moveTo>
                    <a:pt x="228101" y="0"/>
                  </a:moveTo>
                  <a:lnTo>
                    <a:pt x="148429" y="49421"/>
                  </a:lnTo>
                  <a:cubicBezTo>
                    <a:pt x="123400" y="66157"/>
                    <a:pt x="98371" y="82894"/>
                    <a:pt x="77926" y="100417"/>
                  </a:cubicBezTo>
                  <a:cubicBezTo>
                    <a:pt x="57481" y="117940"/>
                    <a:pt x="38565" y="135726"/>
                    <a:pt x="25761" y="154561"/>
                  </a:cubicBezTo>
                  <a:cubicBezTo>
                    <a:pt x="12957" y="173396"/>
                    <a:pt x="4156" y="194069"/>
                    <a:pt x="1104" y="213427"/>
                  </a:cubicBezTo>
                  <a:cubicBezTo>
                    <a:pt x="-1948" y="232786"/>
                    <a:pt x="1698" y="250993"/>
                    <a:pt x="7449" y="270712"/>
                  </a:cubicBezTo>
                  <a:cubicBezTo>
                    <a:pt x="13200" y="290431"/>
                    <a:pt x="23800" y="310982"/>
                    <a:pt x="35612" y="331742"/>
                  </a:cubicBezTo>
                  <a:cubicBezTo>
                    <a:pt x="47424" y="352502"/>
                    <a:pt x="62873" y="373886"/>
                    <a:pt x="78321" y="395270"/>
                  </a:cubicBezTo>
                  <a:cubicBezTo>
                    <a:pt x="93769" y="416654"/>
                    <a:pt x="117889" y="446550"/>
                    <a:pt x="128302" y="460045"/>
                  </a:cubicBez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 name="Ελεύθερη σχεδίαση: Σχήμα 6">
              <a:extLst>
                <a:ext uri="{FF2B5EF4-FFF2-40B4-BE49-F238E27FC236}">
                  <a16:creationId xmlns:a16="http://schemas.microsoft.com/office/drawing/2014/main" xmlns="" id="{EEE02556-AE9F-4E0D-A273-242374E1D39A}"/>
                </a:ext>
              </a:extLst>
            </p:cNvPr>
            <p:cNvSpPr/>
            <p:nvPr/>
          </p:nvSpPr>
          <p:spPr>
            <a:xfrm>
              <a:off x="5482813" y="2958447"/>
              <a:ext cx="317310" cy="366946"/>
            </a:xfrm>
            <a:custGeom>
              <a:avLst/>
              <a:gdLst/>
              <a:ahLst/>
              <a:cxnLst/>
              <a:rect l="0" t="0" r="0" b="0"/>
              <a:pathLst>
                <a:path w="317310" h="366946">
                  <a:moveTo>
                    <a:pt x="0" y="128175"/>
                  </a:moveTo>
                  <a:lnTo>
                    <a:pt x="2447" y="152358"/>
                  </a:lnTo>
                  <a:lnTo>
                    <a:pt x="27532" y="185395"/>
                  </a:lnTo>
                  <a:lnTo>
                    <a:pt x="67996" y="208201"/>
                  </a:lnTo>
                  <a:lnTo>
                    <a:pt x="106591" y="226640"/>
                  </a:lnTo>
                  <a:lnTo>
                    <a:pt x="160005" y="256975"/>
                  </a:lnTo>
                  <a:lnTo>
                    <a:pt x="203325" y="294974"/>
                  </a:lnTo>
                  <a:lnTo>
                    <a:pt x="217550" y="323236"/>
                  </a:lnTo>
                  <a:lnTo>
                    <a:pt x="246016" y="343578"/>
                  </a:lnTo>
                  <a:lnTo>
                    <a:pt x="290627" y="366130"/>
                  </a:lnTo>
                  <a:lnTo>
                    <a:pt x="308607" y="366945"/>
                  </a:lnTo>
                  <a:lnTo>
                    <a:pt x="317309" y="357445"/>
                  </a:lnTo>
                  <a:lnTo>
                    <a:pt x="312787" y="294327"/>
                  </a:lnTo>
                  <a:lnTo>
                    <a:pt x="300567" y="215353"/>
                  </a:lnTo>
                  <a:lnTo>
                    <a:pt x="278439" y="136669"/>
                  </a:lnTo>
                  <a:lnTo>
                    <a:pt x="247933" y="83153"/>
                  </a:lnTo>
                  <a:lnTo>
                    <a:pt x="221421" y="42519"/>
                  </a:lnTo>
                  <a:lnTo>
                    <a:pt x="194535" y="16637"/>
                  </a:lnTo>
                  <a:lnTo>
                    <a:pt x="163095" y="0"/>
                  </a:lnTo>
                  <a:lnTo>
                    <a:pt x="152814" y="15040"/>
                  </a:lnTo>
                  <a:lnTo>
                    <a:pt x="150673" y="42707"/>
                  </a:lnTo>
                  <a:lnTo>
                    <a:pt x="156265" y="91991"/>
                  </a:lnTo>
                  <a:lnTo>
                    <a:pt x="149501" y="117381"/>
                  </a:lnTo>
                  <a:lnTo>
                    <a:pt x="141055" y="131028"/>
                  </a:lnTo>
                  <a:lnTo>
                    <a:pt x="109785" y="143197"/>
                  </a:lnTo>
                  <a:lnTo>
                    <a:pt x="71921" y="131437"/>
                  </a:lnTo>
                  <a:lnTo>
                    <a:pt x="42826" y="121699"/>
                  </a:lnTo>
                  <a:lnTo>
                    <a:pt x="17249" y="122311"/>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Ελεύθερη σχεδίαση: Σχήμα 7">
              <a:extLst>
                <a:ext uri="{FF2B5EF4-FFF2-40B4-BE49-F238E27FC236}">
                  <a16:creationId xmlns:a16="http://schemas.microsoft.com/office/drawing/2014/main" xmlns="" id="{68CE1C73-37B9-4E66-8163-9A01265B863F}"/>
                </a:ext>
              </a:extLst>
            </p:cNvPr>
            <p:cNvSpPr/>
            <p:nvPr/>
          </p:nvSpPr>
          <p:spPr>
            <a:xfrm>
              <a:off x="5269033" y="2648249"/>
              <a:ext cx="376876" cy="453396"/>
            </a:xfrm>
            <a:custGeom>
              <a:avLst/>
              <a:gdLst/>
              <a:ahLst/>
              <a:cxnLst/>
              <a:rect l="0" t="0" r="0" b="0"/>
              <a:pathLst>
                <a:path w="376876" h="453396">
                  <a:moveTo>
                    <a:pt x="376875" y="310198"/>
                  </a:moveTo>
                  <a:lnTo>
                    <a:pt x="328134" y="251720"/>
                  </a:lnTo>
                  <a:lnTo>
                    <a:pt x="256212" y="170334"/>
                  </a:lnTo>
                  <a:lnTo>
                    <a:pt x="199212" y="118127"/>
                  </a:lnTo>
                  <a:lnTo>
                    <a:pt x="147530" y="69115"/>
                  </a:lnTo>
                  <a:lnTo>
                    <a:pt x="75371" y="25525"/>
                  </a:lnTo>
                  <a:lnTo>
                    <a:pt x="27055" y="0"/>
                  </a:lnTo>
                  <a:lnTo>
                    <a:pt x="10247" y="2634"/>
                  </a:lnTo>
                  <a:lnTo>
                    <a:pt x="0" y="23435"/>
                  </a:lnTo>
                  <a:lnTo>
                    <a:pt x="14718" y="96172"/>
                  </a:lnTo>
                  <a:lnTo>
                    <a:pt x="49830" y="188146"/>
                  </a:lnTo>
                  <a:lnTo>
                    <a:pt x="85723" y="256379"/>
                  </a:lnTo>
                  <a:lnTo>
                    <a:pt x="128771" y="326413"/>
                  </a:lnTo>
                  <a:lnTo>
                    <a:pt x="191924" y="405777"/>
                  </a:lnTo>
                  <a:lnTo>
                    <a:pt x="213780" y="438373"/>
                  </a:lnTo>
                  <a:lnTo>
                    <a:pt x="231029" y="432509"/>
                  </a:lnTo>
                  <a:lnTo>
                    <a:pt x="256606" y="431897"/>
                  </a:lnTo>
                  <a:lnTo>
                    <a:pt x="285701" y="441635"/>
                  </a:lnTo>
                  <a:lnTo>
                    <a:pt x="323565" y="453395"/>
                  </a:lnTo>
                  <a:lnTo>
                    <a:pt x="354835" y="441226"/>
                  </a:lnTo>
                  <a:lnTo>
                    <a:pt x="363281" y="427579"/>
                  </a:lnTo>
                  <a:lnTo>
                    <a:pt x="370045" y="402189"/>
                  </a:lnTo>
                  <a:lnTo>
                    <a:pt x="364453" y="352905"/>
                  </a:lnTo>
                  <a:lnTo>
                    <a:pt x="366594" y="325238"/>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Ελεύθερη σχεδίαση: Σχήμα 8">
              <a:extLst>
                <a:ext uri="{FF2B5EF4-FFF2-40B4-BE49-F238E27FC236}">
                  <a16:creationId xmlns:a16="http://schemas.microsoft.com/office/drawing/2014/main" xmlns="" id="{E3A96AFF-9A6E-43ED-A559-8C402BB07FCE}"/>
                </a:ext>
              </a:extLst>
            </p:cNvPr>
            <p:cNvSpPr/>
            <p:nvPr/>
          </p:nvSpPr>
          <p:spPr>
            <a:xfrm>
              <a:off x="4187614" y="3046392"/>
              <a:ext cx="347918" cy="250282"/>
            </a:xfrm>
            <a:custGeom>
              <a:avLst/>
              <a:gdLst/>
              <a:ahLst/>
              <a:cxnLst/>
              <a:rect l="0" t="0" r="0" b="0"/>
              <a:pathLst>
                <a:path w="347918" h="250282">
                  <a:moveTo>
                    <a:pt x="63249" y="3909"/>
                  </a:moveTo>
                  <a:lnTo>
                    <a:pt x="25236" y="79261"/>
                  </a:lnTo>
                  <a:lnTo>
                    <a:pt x="11627" y="106576"/>
                  </a:lnTo>
                  <a:lnTo>
                    <a:pt x="0" y="137465"/>
                  </a:lnTo>
                  <a:lnTo>
                    <a:pt x="5983" y="175482"/>
                  </a:lnTo>
                  <a:lnTo>
                    <a:pt x="24057" y="176962"/>
                  </a:lnTo>
                  <a:lnTo>
                    <a:pt x="17241" y="149112"/>
                  </a:lnTo>
                  <a:lnTo>
                    <a:pt x="24057" y="176962"/>
                  </a:lnTo>
                  <a:lnTo>
                    <a:pt x="43761" y="200183"/>
                  </a:lnTo>
                  <a:lnTo>
                    <a:pt x="73632" y="224235"/>
                  </a:lnTo>
                  <a:lnTo>
                    <a:pt x="94817" y="229382"/>
                  </a:lnTo>
                  <a:lnTo>
                    <a:pt x="136481" y="206640"/>
                  </a:lnTo>
                  <a:lnTo>
                    <a:pt x="163295" y="198601"/>
                  </a:lnTo>
                  <a:lnTo>
                    <a:pt x="158460" y="174325"/>
                  </a:lnTo>
                  <a:lnTo>
                    <a:pt x="161421" y="138177"/>
                  </a:lnTo>
                  <a:lnTo>
                    <a:pt x="158460" y="174325"/>
                  </a:lnTo>
                  <a:lnTo>
                    <a:pt x="163295" y="198601"/>
                  </a:lnTo>
                  <a:lnTo>
                    <a:pt x="212111" y="241264"/>
                  </a:lnTo>
                  <a:lnTo>
                    <a:pt x="225019" y="250281"/>
                  </a:lnTo>
                  <a:lnTo>
                    <a:pt x="238759" y="249132"/>
                  </a:lnTo>
                  <a:lnTo>
                    <a:pt x="309978" y="226537"/>
                  </a:lnTo>
                  <a:lnTo>
                    <a:pt x="331976" y="207869"/>
                  </a:lnTo>
                  <a:lnTo>
                    <a:pt x="343715" y="189498"/>
                  </a:lnTo>
                  <a:lnTo>
                    <a:pt x="347917" y="165962"/>
                  </a:lnTo>
                  <a:lnTo>
                    <a:pt x="331154" y="92946"/>
                  </a:lnTo>
                  <a:lnTo>
                    <a:pt x="329986" y="65558"/>
                  </a:lnTo>
                  <a:lnTo>
                    <a:pt x="327576" y="25559"/>
                  </a:lnTo>
                  <a:lnTo>
                    <a:pt x="279373" y="17063"/>
                  </a:lnTo>
                  <a:lnTo>
                    <a:pt x="251134" y="14750"/>
                  </a:lnTo>
                  <a:lnTo>
                    <a:pt x="198802" y="15012"/>
                  </a:lnTo>
                  <a:lnTo>
                    <a:pt x="98822" y="0"/>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Ελεύθερη σχεδίαση: Σχήμα 9">
              <a:extLst>
                <a:ext uri="{FF2B5EF4-FFF2-40B4-BE49-F238E27FC236}">
                  <a16:creationId xmlns:a16="http://schemas.microsoft.com/office/drawing/2014/main" xmlns="" id="{2287699C-3E60-477C-BE3F-A8F66573A1D3}"/>
                </a:ext>
              </a:extLst>
            </p:cNvPr>
            <p:cNvSpPr/>
            <p:nvPr/>
          </p:nvSpPr>
          <p:spPr>
            <a:xfrm>
              <a:off x="4250863" y="2627938"/>
              <a:ext cx="302051" cy="444014"/>
            </a:xfrm>
            <a:custGeom>
              <a:avLst/>
              <a:gdLst/>
              <a:ahLst/>
              <a:cxnLst/>
              <a:rect l="0" t="0" r="0" b="0"/>
              <a:pathLst>
                <a:path w="302051" h="444014">
                  <a:moveTo>
                    <a:pt x="264327" y="444013"/>
                  </a:moveTo>
                  <a:lnTo>
                    <a:pt x="264601" y="371256"/>
                  </a:lnTo>
                  <a:lnTo>
                    <a:pt x="277300" y="299517"/>
                  </a:lnTo>
                  <a:lnTo>
                    <a:pt x="295608" y="200945"/>
                  </a:lnTo>
                  <a:lnTo>
                    <a:pt x="302050" y="163945"/>
                  </a:lnTo>
                  <a:lnTo>
                    <a:pt x="296826" y="130539"/>
                  </a:lnTo>
                  <a:lnTo>
                    <a:pt x="271527" y="78431"/>
                  </a:lnTo>
                  <a:lnTo>
                    <a:pt x="248415" y="41285"/>
                  </a:lnTo>
                  <a:lnTo>
                    <a:pt x="223267" y="28991"/>
                  </a:lnTo>
                  <a:lnTo>
                    <a:pt x="212730" y="32677"/>
                  </a:lnTo>
                  <a:lnTo>
                    <a:pt x="203157" y="52362"/>
                  </a:lnTo>
                  <a:lnTo>
                    <a:pt x="207437" y="83416"/>
                  </a:lnTo>
                  <a:lnTo>
                    <a:pt x="216254" y="128489"/>
                  </a:lnTo>
                  <a:lnTo>
                    <a:pt x="205128" y="181025"/>
                  </a:lnTo>
                  <a:lnTo>
                    <a:pt x="174409" y="222859"/>
                  </a:lnTo>
                  <a:lnTo>
                    <a:pt x="168299" y="228044"/>
                  </a:lnTo>
                  <a:lnTo>
                    <a:pt x="159189" y="242081"/>
                  </a:lnTo>
                  <a:lnTo>
                    <a:pt x="137892" y="224416"/>
                  </a:lnTo>
                  <a:lnTo>
                    <a:pt x="121796" y="157141"/>
                  </a:lnTo>
                  <a:lnTo>
                    <a:pt x="109941" y="93626"/>
                  </a:lnTo>
                  <a:lnTo>
                    <a:pt x="110067" y="50423"/>
                  </a:lnTo>
                  <a:lnTo>
                    <a:pt x="108602" y="12776"/>
                  </a:lnTo>
                  <a:lnTo>
                    <a:pt x="91454" y="0"/>
                  </a:lnTo>
                  <a:lnTo>
                    <a:pt x="79325" y="9241"/>
                  </a:lnTo>
                  <a:lnTo>
                    <a:pt x="51051" y="49001"/>
                  </a:lnTo>
                  <a:lnTo>
                    <a:pt x="33054" y="102111"/>
                  </a:lnTo>
                  <a:lnTo>
                    <a:pt x="35094" y="146628"/>
                  </a:lnTo>
                  <a:lnTo>
                    <a:pt x="34932" y="231904"/>
                  </a:lnTo>
                  <a:lnTo>
                    <a:pt x="40770" y="299476"/>
                  </a:lnTo>
                  <a:lnTo>
                    <a:pt x="35272" y="338827"/>
                  </a:lnTo>
                  <a:lnTo>
                    <a:pt x="0" y="422363"/>
                  </a:lnTo>
                  <a:lnTo>
                    <a:pt x="35573" y="418454"/>
                  </a:lnTo>
                  <a:lnTo>
                    <a:pt x="135553" y="433466"/>
                  </a:lnTo>
                  <a:lnTo>
                    <a:pt x="187885" y="433204"/>
                  </a:lnTo>
                  <a:lnTo>
                    <a:pt x="216124" y="435517"/>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Ελεύθερη σχεδίαση: Σχήμα 10">
              <a:extLst>
                <a:ext uri="{FF2B5EF4-FFF2-40B4-BE49-F238E27FC236}">
                  <a16:creationId xmlns:a16="http://schemas.microsoft.com/office/drawing/2014/main" xmlns="" id="{D693304E-387A-40E2-B3C5-00B5C5060B11}"/>
                </a:ext>
              </a:extLst>
            </p:cNvPr>
            <p:cNvSpPr/>
            <p:nvPr/>
          </p:nvSpPr>
          <p:spPr>
            <a:xfrm>
              <a:off x="4360804" y="2592176"/>
              <a:ext cx="106314" cy="277844"/>
            </a:xfrm>
            <a:custGeom>
              <a:avLst/>
              <a:gdLst/>
              <a:ahLst/>
              <a:cxnLst/>
              <a:rect l="0" t="0" r="0" b="0"/>
              <a:pathLst>
                <a:path w="106314" h="277844">
                  <a:moveTo>
                    <a:pt x="93216" y="88124"/>
                  </a:moveTo>
                  <a:lnTo>
                    <a:pt x="97496" y="119178"/>
                  </a:lnTo>
                  <a:lnTo>
                    <a:pt x="106313" y="164251"/>
                  </a:lnTo>
                  <a:lnTo>
                    <a:pt x="95187" y="216787"/>
                  </a:lnTo>
                  <a:lnTo>
                    <a:pt x="64468" y="258621"/>
                  </a:lnTo>
                  <a:lnTo>
                    <a:pt x="58358" y="263806"/>
                  </a:lnTo>
                  <a:lnTo>
                    <a:pt x="49248" y="277843"/>
                  </a:lnTo>
                  <a:lnTo>
                    <a:pt x="27951" y="260178"/>
                  </a:lnTo>
                  <a:lnTo>
                    <a:pt x="11855" y="192903"/>
                  </a:lnTo>
                  <a:lnTo>
                    <a:pt x="0" y="129388"/>
                  </a:lnTo>
                  <a:lnTo>
                    <a:pt x="126" y="86185"/>
                  </a:lnTo>
                  <a:lnTo>
                    <a:pt x="10162" y="60852"/>
                  </a:lnTo>
                  <a:lnTo>
                    <a:pt x="26566" y="13297"/>
                  </a:lnTo>
                  <a:lnTo>
                    <a:pt x="44712" y="0"/>
                  </a:lnTo>
                  <a:lnTo>
                    <a:pt x="58472" y="12498"/>
                  </a:lnTo>
                  <a:lnTo>
                    <a:pt x="67825" y="37145"/>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Ελεύθερη σχεδίαση: Σχήμα 11">
              <a:extLst>
                <a:ext uri="{FF2B5EF4-FFF2-40B4-BE49-F238E27FC236}">
                  <a16:creationId xmlns:a16="http://schemas.microsoft.com/office/drawing/2014/main" xmlns="" id="{593B5FDA-B26D-42AC-B2BB-A8FAB2F5ADBB}"/>
                </a:ext>
              </a:extLst>
            </p:cNvPr>
            <p:cNvSpPr/>
            <p:nvPr/>
          </p:nvSpPr>
          <p:spPr>
            <a:xfrm>
              <a:off x="5143924" y="3128455"/>
              <a:ext cx="244576" cy="344685"/>
            </a:xfrm>
            <a:custGeom>
              <a:avLst/>
              <a:gdLst/>
              <a:ahLst/>
              <a:cxnLst/>
              <a:rect l="0" t="0" r="0" b="0"/>
              <a:pathLst>
                <a:path w="244576" h="344685">
                  <a:moveTo>
                    <a:pt x="185066" y="344684"/>
                  </a:moveTo>
                  <a:lnTo>
                    <a:pt x="208943" y="299894"/>
                  </a:lnTo>
                  <a:lnTo>
                    <a:pt x="223104" y="270071"/>
                  </a:lnTo>
                  <a:lnTo>
                    <a:pt x="231594" y="246691"/>
                  </a:lnTo>
                  <a:lnTo>
                    <a:pt x="244575" y="158874"/>
                  </a:lnTo>
                  <a:lnTo>
                    <a:pt x="240749" y="48720"/>
                  </a:lnTo>
                  <a:lnTo>
                    <a:pt x="234381" y="20896"/>
                  </a:lnTo>
                  <a:lnTo>
                    <a:pt x="220320" y="3777"/>
                  </a:lnTo>
                  <a:lnTo>
                    <a:pt x="198618" y="0"/>
                  </a:lnTo>
                  <a:lnTo>
                    <a:pt x="180036" y="19893"/>
                  </a:lnTo>
                  <a:lnTo>
                    <a:pt x="169737" y="58077"/>
                  </a:lnTo>
                  <a:lnTo>
                    <a:pt x="159278" y="88353"/>
                  </a:lnTo>
                  <a:lnTo>
                    <a:pt x="133615" y="123159"/>
                  </a:lnTo>
                  <a:lnTo>
                    <a:pt x="103531" y="148033"/>
                  </a:lnTo>
                  <a:lnTo>
                    <a:pt x="55209" y="183827"/>
                  </a:lnTo>
                  <a:lnTo>
                    <a:pt x="28106" y="199674"/>
                  </a:lnTo>
                  <a:lnTo>
                    <a:pt x="15915" y="222601"/>
                  </a:lnTo>
                  <a:lnTo>
                    <a:pt x="0" y="269866"/>
                  </a:lnTo>
                  <a:lnTo>
                    <a:pt x="12781" y="275935"/>
                  </a:lnTo>
                  <a:lnTo>
                    <a:pt x="35386" y="272310"/>
                  </a:lnTo>
                  <a:lnTo>
                    <a:pt x="93962" y="247911"/>
                  </a:lnTo>
                  <a:lnTo>
                    <a:pt x="113264" y="237497"/>
                  </a:lnTo>
                  <a:lnTo>
                    <a:pt x="133287" y="236561"/>
                  </a:lnTo>
                  <a:lnTo>
                    <a:pt x="147241" y="248408"/>
                  </a:lnTo>
                  <a:lnTo>
                    <a:pt x="162614" y="304002"/>
                  </a:lnTo>
                  <a:lnTo>
                    <a:pt x="172576" y="327006"/>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Ελεύθερη σχεδίαση: Σχήμα 12">
              <a:extLst>
                <a:ext uri="{FF2B5EF4-FFF2-40B4-BE49-F238E27FC236}">
                  <a16:creationId xmlns:a16="http://schemas.microsoft.com/office/drawing/2014/main" xmlns="" id="{92709420-845D-4B82-8F23-13C70FA97BFD}"/>
                </a:ext>
              </a:extLst>
            </p:cNvPr>
            <p:cNvSpPr/>
            <p:nvPr/>
          </p:nvSpPr>
          <p:spPr>
            <a:xfrm>
              <a:off x="4999567" y="3365016"/>
              <a:ext cx="329424" cy="499103"/>
            </a:xfrm>
            <a:custGeom>
              <a:avLst/>
              <a:gdLst/>
              <a:ahLst/>
              <a:cxnLst/>
              <a:rect l="0" t="0" r="0" b="0"/>
              <a:pathLst>
                <a:path w="329424" h="499103">
                  <a:moveTo>
                    <a:pt x="144357" y="33305"/>
                  </a:moveTo>
                  <a:lnTo>
                    <a:pt x="99744" y="121766"/>
                  </a:lnTo>
                  <a:lnTo>
                    <a:pt x="77201" y="180242"/>
                  </a:lnTo>
                  <a:lnTo>
                    <a:pt x="17232" y="317538"/>
                  </a:lnTo>
                  <a:lnTo>
                    <a:pt x="2628" y="403278"/>
                  </a:lnTo>
                  <a:lnTo>
                    <a:pt x="0" y="455547"/>
                  </a:lnTo>
                  <a:lnTo>
                    <a:pt x="5196" y="477592"/>
                  </a:lnTo>
                  <a:lnTo>
                    <a:pt x="18644" y="490504"/>
                  </a:lnTo>
                  <a:lnTo>
                    <a:pt x="36752" y="499102"/>
                  </a:lnTo>
                  <a:lnTo>
                    <a:pt x="61993" y="495424"/>
                  </a:lnTo>
                  <a:lnTo>
                    <a:pt x="93143" y="471055"/>
                  </a:lnTo>
                  <a:lnTo>
                    <a:pt x="146468" y="421974"/>
                  </a:lnTo>
                  <a:lnTo>
                    <a:pt x="172690" y="388740"/>
                  </a:lnTo>
                  <a:lnTo>
                    <a:pt x="207349" y="329490"/>
                  </a:lnTo>
                  <a:lnTo>
                    <a:pt x="244030" y="265980"/>
                  </a:lnTo>
                  <a:lnTo>
                    <a:pt x="329423" y="108123"/>
                  </a:lnTo>
                  <a:lnTo>
                    <a:pt x="316933" y="90445"/>
                  </a:lnTo>
                  <a:lnTo>
                    <a:pt x="306971" y="67441"/>
                  </a:lnTo>
                  <a:lnTo>
                    <a:pt x="291598" y="11847"/>
                  </a:lnTo>
                  <a:lnTo>
                    <a:pt x="277644" y="0"/>
                  </a:lnTo>
                  <a:lnTo>
                    <a:pt x="257621" y="936"/>
                  </a:lnTo>
                  <a:lnTo>
                    <a:pt x="238319" y="11350"/>
                  </a:lnTo>
                  <a:lnTo>
                    <a:pt x="179743" y="35749"/>
                  </a:lnTo>
                  <a:lnTo>
                    <a:pt x="157138" y="39374"/>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Ελεύθερη σχεδίαση: Σχήμα 13">
              <a:extLst>
                <a:ext uri="{FF2B5EF4-FFF2-40B4-BE49-F238E27FC236}">
                  <a16:creationId xmlns:a16="http://schemas.microsoft.com/office/drawing/2014/main" xmlns="" id="{B9BEB41C-7157-417F-B630-C4209778A10B}"/>
                </a:ext>
              </a:extLst>
            </p:cNvPr>
            <p:cNvSpPr/>
            <p:nvPr/>
          </p:nvSpPr>
          <p:spPr>
            <a:xfrm>
              <a:off x="4118397" y="3263756"/>
              <a:ext cx="344561" cy="258133"/>
            </a:xfrm>
            <a:custGeom>
              <a:avLst/>
              <a:gdLst/>
              <a:ahLst/>
              <a:cxnLst/>
              <a:rect l="0" t="0" r="0" b="0"/>
              <a:pathLst>
                <a:path w="344561" h="258133">
                  <a:moveTo>
                    <a:pt x="1622" y="187717"/>
                  </a:moveTo>
                  <a:lnTo>
                    <a:pt x="1504" y="123493"/>
                  </a:lnTo>
                  <a:lnTo>
                    <a:pt x="0" y="72274"/>
                  </a:lnTo>
                  <a:lnTo>
                    <a:pt x="7932" y="41400"/>
                  </a:lnTo>
                  <a:lnTo>
                    <a:pt x="33232" y="0"/>
                  </a:lnTo>
                  <a:lnTo>
                    <a:pt x="73335" y="1180"/>
                  </a:lnTo>
                  <a:lnTo>
                    <a:pt x="83861" y="18548"/>
                  </a:lnTo>
                  <a:lnTo>
                    <a:pt x="52812" y="84865"/>
                  </a:lnTo>
                  <a:lnTo>
                    <a:pt x="83861" y="18548"/>
                  </a:lnTo>
                  <a:lnTo>
                    <a:pt x="98251" y="6930"/>
                  </a:lnTo>
                  <a:lnTo>
                    <a:pt x="113437" y="2359"/>
                  </a:lnTo>
                  <a:lnTo>
                    <a:pt x="145402" y="7313"/>
                  </a:lnTo>
                  <a:lnTo>
                    <a:pt x="194940" y="28838"/>
                  </a:lnTo>
                  <a:lnTo>
                    <a:pt x="210038" y="61392"/>
                  </a:lnTo>
                  <a:lnTo>
                    <a:pt x="206175" y="90378"/>
                  </a:lnTo>
                  <a:lnTo>
                    <a:pt x="191992" y="129095"/>
                  </a:lnTo>
                  <a:lnTo>
                    <a:pt x="206175" y="90378"/>
                  </a:lnTo>
                  <a:lnTo>
                    <a:pt x="210038" y="61392"/>
                  </a:lnTo>
                  <a:lnTo>
                    <a:pt x="228497" y="47887"/>
                  </a:lnTo>
                  <a:lnTo>
                    <a:pt x="266712" y="44997"/>
                  </a:lnTo>
                  <a:lnTo>
                    <a:pt x="298677" y="49951"/>
                  </a:lnTo>
                  <a:lnTo>
                    <a:pt x="329550" y="57883"/>
                  </a:lnTo>
                  <a:lnTo>
                    <a:pt x="340077" y="75251"/>
                  </a:lnTo>
                  <a:lnTo>
                    <a:pt x="344560" y="127561"/>
                  </a:lnTo>
                  <a:lnTo>
                    <a:pt x="336627" y="158435"/>
                  </a:lnTo>
                  <a:lnTo>
                    <a:pt x="296938" y="211453"/>
                  </a:lnTo>
                  <a:lnTo>
                    <a:pt x="273525" y="256923"/>
                  </a:lnTo>
                  <a:lnTo>
                    <a:pt x="212280" y="258132"/>
                  </a:lnTo>
                  <a:lnTo>
                    <a:pt x="150534" y="242268"/>
                  </a:lnTo>
                  <a:lnTo>
                    <a:pt x="76874" y="222040"/>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Ελεύθερη σχεδίαση: Σχήμα 14">
              <a:extLst>
                <a:ext uri="{FF2B5EF4-FFF2-40B4-BE49-F238E27FC236}">
                  <a16:creationId xmlns:a16="http://schemas.microsoft.com/office/drawing/2014/main" xmlns="" id="{D01AD937-598C-4B4D-96AA-2E47898FF466}"/>
                </a:ext>
              </a:extLst>
            </p:cNvPr>
            <p:cNvSpPr/>
            <p:nvPr/>
          </p:nvSpPr>
          <p:spPr>
            <a:xfrm>
              <a:off x="3967659" y="3451473"/>
              <a:ext cx="424264" cy="484389"/>
            </a:xfrm>
            <a:custGeom>
              <a:avLst/>
              <a:gdLst/>
              <a:ahLst/>
              <a:cxnLst/>
              <a:rect l="0" t="0" r="0" b="0"/>
              <a:pathLst>
                <a:path w="424264" h="484389">
                  <a:moveTo>
                    <a:pt x="424263" y="69206"/>
                  </a:moveTo>
                  <a:lnTo>
                    <a:pt x="363018" y="70415"/>
                  </a:lnTo>
                  <a:lnTo>
                    <a:pt x="301272" y="54551"/>
                  </a:lnTo>
                  <a:lnTo>
                    <a:pt x="227612" y="34323"/>
                  </a:lnTo>
                  <a:lnTo>
                    <a:pt x="152360" y="0"/>
                  </a:lnTo>
                  <a:lnTo>
                    <a:pt x="134019" y="77728"/>
                  </a:lnTo>
                  <a:lnTo>
                    <a:pt x="71418" y="193290"/>
                  </a:lnTo>
                  <a:lnTo>
                    <a:pt x="33734" y="314601"/>
                  </a:lnTo>
                  <a:lnTo>
                    <a:pt x="0" y="369801"/>
                  </a:lnTo>
                  <a:lnTo>
                    <a:pt x="708" y="413973"/>
                  </a:lnTo>
                  <a:lnTo>
                    <a:pt x="13417" y="425385"/>
                  </a:lnTo>
                  <a:lnTo>
                    <a:pt x="47859" y="414356"/>
                  </a:lnTo>
                  <a:lnTo>
                    <a:pt x="77729" y="388141"/>
                  </a:lnTo>
                  <a:lnTo>
                    <a:pt x="116917" y="318050"/>
                  </a:lnTo>
                  <a:lnTo>
                    <a:pt x="248696" y="170407"/>
                  </a:lnTo>
                  <a:lnTo>
                    <a:pt x="255448" y="179636"/>
                  </a:lnTo>
                  <a:lnTo>
                    <a:pt x="265681" y="207030"/>
                  </a:lnTo>
                  <a:lnTo>
                    <a:pt x="266683" y="241176"/>
                  </a:lnTo>
                  <a:lnTo>
                    <a:pt x="256275" y="288032"/>
                  </a:lnTo>
                  <a:lnTo>
                    <a:pt x="226021" y="361396"/>
                  </a:lnTo>
                  <a:lnTo>
                    <a:pt x="199630" y="405775"/>
                  </a:lnTo>
                  <a:lnTo>
                    <a:pt x="183264" y="450448"/>
                  </a:lnTo>
                  <a:lnTo>
                    <a:pt x="196475" y="478933"/>
                  </a:lnTo>
                  <a:lnTo>
                    <a:pt x="211366" y="484388"/>
                  </a:lnTo>
                  <a:lnTo>
                    <a:pt x="245807" y="473360"/>
                  </a:lnTo>
                  <a:lnTo>
                    <a:pt x="304752" y="413883"/>
                  </a:lnTo>
                  <a:lnTo>
                    <a:pt x="351489" y="360069"/>
                  </a:lnTo>
                  <a:lnTo>
                    <a:pt x="365378" y="331377"/>
                  </a:lnTo>
                  <a:lnTo>
                    <a:pt x="381242" y="269631"/>
                  </a:lnTo>
                  <a:lnTo>
                    <a:pt x="383600" y="189426"/>
                  </a:lnTo>
                  <a:lnTo>
                    <a:pt x="396191" y="136613"/>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Ελεύθερη σχεδίαση: Σχήμα 15">
              <a:extLst>
                <a:ext uri="{FF2B5EF4-FFF2-40B4-BE49-F238E27FC236}">
                  <a16:creationId xmlns:a16="http://schemas.microsoft.com/office/drawing/2014/main" xmlns="" id="{026A66ED-BD74-48FF-89A4-397D8A3DE701}"/>
                </a:ext>
              </a:extLst>
            </p:cNvPr>
            <p:cNvSpPr/>
            <p:nvPr/>
          </p:nvSpPr>
          <p:spPr>
            <a:xfrm>
              <a:off x="2513048" y="2905582"/>
              <a:ext cx="2806019" cy="1587046"/>
            </a:xfrm>
            <a:custGeom>
              <a:avLst/>
              <a:gdLst>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5284"/>
                <a:gd name="connsiteY0" fmla="*/ 605476 h 1584907"/>
                <a:gd name="connsiteX1" fmla="*/ 2770692 w 2805284"/>
                <a:gd name="connsiteY1" fmla="*/ 640247 h 1584907"/>
                <a:gd name="connsiteX2" fmla="*/ 2749052 w 2805284"/>
                <a:gd name="connsiteY2" fmla="*/ 675322 h 1584907"/>
                <a:gd name="connsiteX3" fmla="*/ 2730676 w 2805284"/>
                <a:gd name="connsiteY3" fmla="*/ 711003 h 1584907"/>
                <a:gd name="connsiteX4" fmla="*/ 2717196 w 2805284"/>
                <a:gd name="connsiteY4" fmla="*/ 747595 h 1584907"/>
                <a:gd name="connsiteX5" fmla="*/ 2708010 w 2805284"/>
                <a:gd name="connsiteY5" fmla="*/ 819739 h 1584907"/>
                <a:gd name="connsiteX6" fmla="*/ 2715980 w 2805284"/>
                <a:gd name="connsiteY6" fmla="*/ 894988 h 1584907"/>
                <a:gd name="connsiteX7" fmla="*/ 2734965 w 2805284"/>
                <a:gd name="connsiteY7" fmla="*/ 972119 h 1584907"/>
                <a:gd name="connsiteX8" fmla="*/ 2758820 w 2805284"/>
                <a:gd name="connsiteY8" fmla="*/ 1049904 h 1584907"/>
                <a:gd name="connsiteX9" fmla="*/ 2783971 w 2805284"/>
                <a:gd name="connsiteY9" fmla="*/ 1136043 h 1584907"/>
                <a:gd name="connsiteX10" fmla="*/ 2801216 w 2805284"/>
                <a:gd name="connsiteY10" fmla="*/ 1221307 h 1584907"/>
                <a:gd name="connsiteX11" fmla="*/ 2804229 w 2805284"/>
                <a:gd name="connsiteY11" fmla="*/ 1305529 h 1584907"/>
                <a:gd name="connsiteX12" fmla="*/ 2786682 w 2805284"/>
                <a:gd name="connsiteY12" fmla="*/ 1388544 h 1584907"/>
                <a:gd name="connsiteX13" fmla="*/ 2752707 w 2805284"/>
                <a:gd name="connsiteY13" fmla="*/ 1456164 h 1584907"/>
                <a:gd name="connsiteX14" fmla="*/ 2703938 w 2805284"/>
                <a:gd name="connsiteY14" fmla="*/ 1515956 h 1584907"/>
                <a:gd name="connsiteX15" fmla="*/ 2644594 w 2805284"/>
                <a:gd name="connsiteY15" fmla="*/ 1561065 h 1584907"/>
                <a:gd name="connsiteX16" fmla="*/ 2578890 w 2805284"/>
                <a:gd name="connsiteY16" fmla="*/ 1584633 h 1584907"/>
                <a:gd name="connsiteX17" fmla="*/ 2524720 w 2805284"/>
                <a:gd name="connsiteY17" fmla="*/ 1584907 h 1584907"/>
                <a:gd name="connsiteX18" fmla="*/ 2469642 w 2805284"/>
                <a:gd name="connsiteY18" fmla="*/ 1572535 h 1584907"/>
                <a:gd name="connsiteX19" fmla="*/ 2414099 w 2805284"/>
                <a:gd name="connsiteY19" fmla="*/ 1552769 h 1584907"/>
                <a:gd name="connsiteX20" fmla="*/ 2358534 w 2805284"/>
                <a:gd name="connsiteY20" fmla="*/ 1530860 h 1584907"/>
                <a:gd name="connsiteX21" fmla="*/ 2271786 w 2805284"/>
                <a:gd name="connsiteY21" fmla="*/ 1500888 h 1584907"/>
                <a:gd name="connsiteX22" fmla="*/ 2185844 w 2805284"/>
                <a:gd name="connsiteY22" fmla="*/ 1476132 h 1584907"/>
                <a:gd name="connsiteX23" fmla="*/ 2100475 w 2805284"/>
                <a:gd name="connsiteY23" fmla="*/ 1454104 h 1584907"/>
                <a:gd name="connsiteX24" fmla="*/ 2015444 w 2805284"/>
                <a:gd name="connsiteY24" fmla="*/ 1432321 h 1584907"/>
                <a:gd name="connsiteX25" fmla="*/ 1736400 w 2805284"/>
                <a:gd name="connsiteY25" fmla="*/ 1348573 h 1584907"/>
                <a:gd name="connsiteX26" fmla="*/ 1457043 w 2805284"/>
                <a:gd name="connsiteY26" fmla="*/ 1254649 h 1584907"/>
                <a:gd name="connsiteX27" fmla="*/ 1175939 w 2805284"/>
                <a:gd name="connsiteY27" fmla="*/ 1164622 h 1584907"/>
                <a:gd name="connsiteX28" fmla="*/ 891652 w 2805284"/>
                <a:gd name="connsiteY28" fmla="*/ 1092565 h 1584907"/>
                <a:gd name="connsiteX29" fmla="*/ 795334 w 2805284"/>
                <a:gd name="connsiteY29" fmla="*/ 1074128 h 1584907"/>
                <a:gd name="connsiteX30" fmla="*/ 698975 w 2805284"/>
                <a:gd name="connsiteY30" fmla="*/ 1055447 h 1584907"/>
                <a:gd name="connsiteX31" fmla="*/ 603057 w 2805284"/>
                <a:gd name="connsiteY31" fmla="*/ 1032665 h 1584907"/>
                <a:gd name="connsiteX32" fmla="*/ 508059 w 2805284"/>
                <a:gd name="connsiteY32" fmla="*/ 1001926 h 1584907"/>
                <a:gd name="connsiteX33" fmla="*/ 358499 w 2805284"/>
                <a:gd name="connsiteY33" fmla="*/ 928730 h 1584907"/>
                <a:gd name="connsiteX34" fmla="*/ 223112 w 2805284"/>
                <a:gd name="connsiteY34" fmla="*/ 829125 h 1584907"/>
                <a:gd name="connsiteX35" fmla="*/ 112383 w 2805284"/>
                <a:gd name="connsiteY35" fmla="*/ 707805 h 1584907"/>
                <a:gd name="connsiteX36" fmla="*/ 36798 w 2805284"/>
                <a:gd name="connsiteY36" fmla="*/ 569469 h 1584907"/>
                <a:gd name="connsiteX37" fmla="*/ 4835 w 2805284"/>
                <a:gd name="connsiteY37" fmla="*/ 435647 h 1584907"/>
                <a:gd name="connsiteX38" fmla="*/ 0 w 2805284"/>
                <a:gd name="connsiteY38" fmla="*/ 294500 h 1584907"/>
                <a:gd name="connsiteX39" fmla="*/ 13249 w 2805284"/>
                <a:gd name="connsiteY39" fmla="*/ 148471 h 1584907"/>
                <a:gd name="connsiteX40" fmla="*/ 35540 w 2805284"/>
                <a:gd name="connsiteY40" fmla="*/ 0 h 1584907"/>
                <a:gd name="connsiteX0" fmla="*/ 2793965 w 2805284"/>
                <a:gd name="connsiteY0" fmla="*/ 605476 h 1584907"/>
                <a:gd name="connsiteX1" fmla="*/ 2770692 w 2805284"/>
                <a:gd name="connsiteY1" fmla="*/ 640247 h 1584907"/>
                <a:gd name="connsiteX2" fmla="*/ 2749052 w 2805284"/>
                <a:gd name="connsiteY2" fmla="*/ 675322 h 1584907"/>
                <a:gd name="connsiteX3" fmla="*/ 2730676 w 2805284"/>
                <a:gd name="connsiteY3" fmla="*/ 711003 h 1584907"/>
                <a:gd name="connsiteX4" fmla="*/ 2717196 w 2805284"/>
                <a:gd name="connsiteY4" fmla="*/ 747595 h 1584907"/>
                <a:gd name="connsiteX5" fmla="*/ 2708010 w 2805284"/>
                <a:gd name="connsiteY5" fmla="*/ 819739 h 1584907"/>
                <a:gd name="connsiteX6" fmla="*/ 2715980 w 2805284"/>
                <a:gd name="connsiteY6" fmla="*/ 894988 h 1584907"/>
                <a:gd name="connsiteX7" fmla="*/ 2734965 w 2805284"/>
                <a:gd name="connsiteY7" fmla="*/ 972119 h 1584907"/>
                <a:gd name="connsiteX8" fmla="*/ 2758820 w 2805284"/>
                <a:gd name="connsiteY8" fmla="*/ 1049904 h 1584907"/>
                <a:gd name="connsiteX9" fmla="*/ 2783971 w 2805284"/>
                <a:gd name="connsiteY9" fmla="*/ 1136043 h 1584907"/>
                <a:gd name="connsiteX10" fmla="*/ 2801216 w 2805284"/>
                <a:gd name="connsiteY10" fmla="*/ 1221307 h 1584907"/>
                <a:gd name="connsiteX11" fmla="*/ 2804229 w 2805284"/>
                <a:gd name="connsiteY11" fmla="*/ 1305529 h 1584907"/>
                <a:gd name="connsiteX12" fmla="*/ 2786682 w 2805284"/>
                <a:gd name="connsiteY12" fmla="*/ 1388544 h 1584907"/>
                <a:gd name="connsiteX13" fmla="*/ 2752707 w 2805284"/>
                <a:gd name="connsiteY13" fmla="*/ 1456164 h 1584907"/>
                <a:gd name="connsiteX14" fmla="*/ 2703938 w 2805284"/>
                <a:gd name="connsiteY14" fmla="*/ 1515956 h 1584907"/>
                <a:gd name="connsiteX15" fmla="*/ 2644594 w 2805284"/>
                <a:gd name="connsiteY15" fmla="*/ 1561065 h 1584907"/>
                <a:gd name="connsiteX16" fmla="*/ 2578890 w 2805284"/>
                <a:gd name="connsiteY16" fmla="*/ 1584633 h 1584907"/>
                <a:gd name="connsiteX17" fmla="*/ 2524720 w 2805284"/>
                <a:gd name="connsiteY17" fmla="*/ 1584907 h 1584907"/>
                <a:gd name="connsiteX18" fmla="*/ 2469642 w 2805284"/>
                <a:gd name="connsiteY18" fmla="*/ 1572535 h 1584907"/>
                <a:gd name="connsiteX19" fmla="*/ 2414099 w 2805284"/>
                <a:gd name="connsiteY19" fmla="*/ 1552769 h 1584907"/>
                <a:gd name="connsiteX20" fmla="*/ 2358534 w 2805284"/>
                <a:gd name="connsiteY20" fmla="*/ 1530860 h 1584907"/>
                <a:gd name="connsiteX21" fmla="*/ 2271786 w 2805284"/>
                <a:gd name="connsiteY21" fmla="*/ 1500888 h 1584907"/>
                <a:gd name="connsiteX22" fmla="*/ 2185844 w 2805284"/>
                <a:gd name="connsiteY22" fmla="*/ 1476132 h 1584907"/>
                <a:gd name="connsiteX23" fmla="*/ 2100475 w 2805284"/>
                <a:gd name="connsiteY23" fmla="*/ 1454104 h 1584907"/>
                <a:gd name="connsiteX24" fmla="*/ 2015444 w 2805284"/>
                <a:gd name="connsiteY24" fmla="*/ 1432321 h 1584907"/>
                <a:gd name="connsiteX25" fmla="*/ 1736400 w 2805284"/>
                <a:gd name="connsiteY25" fmla="*/ 1348573 h 1584907"/>
                <a:gd name="connsiteX26" fmla="*/ 1457043 w 2805284"/>
                <a:gd name="connsiteY26" fmla="*/ 1254649 h 1584907"/>
                <a:gd name="connsiteX27" fmla="*/ 1175939 w 2805284"/>
                <a:gd name="connsiteY27" fmla="*/ 1164622 h 1584907"/>
                <a:gd name="connsiteX28" fmla="*/ 891652 w 2805284"/>
                <a:gd name="connsiteY28" fmla="*/ 1092565 h 1584907"/>
                <a:gd name="connsiteX29" fmla="*/ 795334 w 2805284"/>
                <a:gd name="connsiteY29" fmla="*/ 1074128 h 1584907"/>
                <a:gd name="connsiteX30" fmla="*/ 698975 w 2805284"/>
                <a:gd name="connsiteY30" fmla="*/ 1055447 h 1584907"/>
                <a:gd name="connsiteX31" fmla="*/ 603057 w 2805284"/>
                <a:gd name="connsiteY31" fmla="*/ 1032665 h 1584907"/>
                <a:gd name="connsiteX32" fmla="*/ 508059 w 2805284"/>
                <a:gd name="connsiteY32" fmla="*/ 1001926 h 1584907"/>
                <a:gd name="connsiteX33" fmla="*/ 358499 w 2805284"/>
                <a:gd name="connsiteY33" fmla="*/ 928730 h 1584907"/>
                <a:gd name="connsiteX34" fmla="*/ 223112 w 2805284"/>
                <a:gd name="connsiteY34" fmla="*/ 829125 h 1584907"/>
                <a:gd name="connsiteX35" fmla="*/ 112383 w 2805284"/>
                <a:gd name="connsiteY35" fmla="*/ 707805 h 1584907"/>
                <a:gd name="connsiteX36" fmla="*/ 36798 w 2805284"/>
                <a:gd name="connsiteY36" fmla="*/ 569469 h 1584907"/>
                <a:gd name="connsiteX37" fmla="*/ 4835 w 2805284"/>
                <a:gd name="connsiteY37" fmla="*/ 435647 h 1584907"/>
                <a:gd name="connsiteX38" fmla="*/ 0 w 2805284"/>
                <a:gd name="connsiteY38" fmla="*/ 294500 h 1584907"/>
                <a:gd name="connsiteX39" fmla="*/ 13249 w 2805284"/>
                <a:gd name="connsiteY39" fmla="*/ 148471 h 1584907"/>
                <a:gd name="connsiteX40" fmla="*/ 35540 w 2805284"/>
                <a:gd name="connsiteY40" fmla="*/ 0 h 1584907"/>
                <a:gd name="connsiteX0" fmla="*/ 2793965 w 2805284"/>
                <a:gd name="connsiteY0" fmla="*/ 605476 h 1584907"/>
                <a:gd name="connsiteX1" fmla="*/ 2770692 w 2805284"/>
                <a:gd name="connsiteY1" fmla="*/ 640247 h 1584907"/>
                <a:gd name="connsiteX2" fmla="*/ 2749052 w 2805284"/>
                <a:gd name="connsiteY2" fmla="*/ 675322 h 1584907"/>
                <a:gd name="connsiteX3" fmla="*/ 2730676 w 2805284"/>
                <a:gd name="connsiteY3" fmla="*/ 711003 h 1584907"/>
                <a:gd name="connsiteX4" fmla="*/ 2717196 w 2805284"/>
                <a:gd name="connsiteY4" fmla="*/ 747595 h 1584907"/>
                <a:gd name="connsiteX5" fmla="*/ 2708010 w 2805284"/>
                <a:gd name="connsiteY5" fmla="*/ 819739 h 1584907"/>
                <a:gd name="connsiteX6" fmla="*/ 2715980 w 2805284"/>
                <a:gd name="connsiteY6" fmla="*/ 894988 h 1584907"/>
                <a:gd name="connsiteX7" fmla="*/ 2734965 w 2805284"/>
                <a:gd name="connsiteY7" fmla="*/ 972119 h 1584907"/>
                <a:gd name="connsiteX8" fmla="*/ 2758820 w 2805284"/>
                <a:gd name="connsiteY8" fmla="*/ 1049904 h 1584907"/>
                <a:gd name="connsiteX9" fmla="*/ 2783971 w 2805284"/>
                <a:gd name="connsiteY9" fmla="*/ 1136043 h 1584907"/>
                <a:gd name="connsiteX10" fmla="*/ 2801216 w 2805284"/>
                <a:gd name="connsiteY10" fmla="*/ 1221307 h 1584907"/>
                <a:gd name="connsiteX11" fmla="*/ 2804229 w 2805284"/>
                <a:gd name="connsiteY11" fmla="*/ 1305529 h 1584907"/>
                <a:gd name="connsiteX12" fmla="*/ 2786682 w 2805284"/>
                <a:gd name="connsiteY12" fmla="*/ 1388544 h 1584907"/>
                <a:gd name="connsiteX13" fmla="*/ 2752707 w 2805284"/>
                <a:gd name="connsiteY13" fmla="*/ 1456164 h 1584907"/>
                <a:gd name="connsiteX14" fmla="*/ 2703938 w 2805284"/>
                <a:gd name="connsiteY14" fmla="*/ 1515956 h 1584907"/>
                <a:gd name="connsiteX15" fmla="*/ 2644594 w 2805284"/>
                <a:gd name="connsiteY15" fmla="*/ 1561065 h 1584907"/>
                <a:gd name="connsiteX16" fmla="*/ 2578890 w 2805284"/>
                <a:gd name="connsiteY16" fmla="*/ 1584633 h 1584907"/>
                <a:gd name="connsiteX17" fmla="*/ 2524720 w 2805284"/>
                <a:gd name="connsiteY17" fmla="*/ 1584907 h 1584907"/>
                <a:gd name="connsiteX18" fmla="*/ 2469642 w 2805284"/>
                <a:gd name="connsiteY18" fmla="*/ 1572535 h 1584907"/>
                <a:gd name="connsiteX19" fmla="*/ 2414099 w 2805284"/>
                <a:gd name="connsiteY19" fmla="*/ 1552769 h 1584907"/>
                <a:gd name="connsiteX20" fmla="*/ 2358534 w 2805284"/>
                <a:gd name="connsiteY20" fmla="*/ 1530860 h 1584907"/>
                <a:gd name="connsiteX21" fmla="*/ 2271786 w 2805284"/>
                <a:gd name="connsiteY21" fmla="*/ 1500888 h 1584907"/>
                <a:gd name="connsiteX22" fmla="*/ 2185844 w 2805284"/>
                <a:gd name="connsiteY22" fmla="*/ 1476132 h 1584907"/>
                <a:gd name="connsiteX23" fmla="*/ 2100475 w 2805284"/>
                <a:gd name="connsiteY23" fmla="*/ 1454104 h 1584907"/>
                <a:gd name="connsiteX24" fmla="*/ 2015444 w 2805284"/>
                <a:gd name="connsiteY24" fmla="*/ 1432321 h 1584907"/>
                <a:gd name="connsiteX25" fmla="*/ 1736400 w 2805284"/>
                <a:gd name="connsiteY25" fmla="*/ 1348573 h 1584907"/>
                <a:gd name="connsiteX26" fmla="*/ 1457043 w 2805284"/>
                <a:gd name="connsiteY26" fmla="*/ 1254649 h 1584907"/>
                <a:gd name="connsiteX27" fmla="*/ 1175939 w 2805284"/>
                <a:gd name="connsiteY27" fmla="*/ 1164622 h 1584907"/>
                <a:gd name="connsiteX28" fmla="*/ 891652 w 2805284"/>
                <a:gd name="connsiteY28" fmla="*/ 1092565 h 1584907"/>
                <a:gd name="connsiteX29" fmla="*/ 795334 w 2805284"/>
                <a:gd name="connsiteY29" fmla="*/ 1074128 h 1584907"/>
                <a:gd name="connsiteX30" fmla="*/ 698975 w 2805284"/>
                <a:gd name="connsiteY30" fmla="*/ 1055447 h 1584907"/>
                <a:gd name="connsiteX31" fmla="*/ 603057 w 2805284"/>
                <a:gd name="connsiteY31" fmla="*/ 1032665 h 1584907"/>
                <a:gd name="connsiteX32" fmla="*/ 508059 w 2805284"/>
                <a:gd name="connsiteY32" fmla="*/ 1001926 h 1584907"/>
                <a:gd name="connsiteX33" fmla="*/ 358499 w 2805284"/>
                <a:gd name="connsiteY33" fmla="*/ 928730 h 1584907"/>
                <a:gd name="connsiteX34" fmla="*/ 223112 w 2805284"/>
                <a:gd name="connsiteY34" fmla="*/ 829125 h 1584907"/>
                <a:gd name="connsiteX35" fmla="*/ 112383 w 2805284"/>
                <a:gd name="connsiteY35" fmla="*/ 707805 h 1584907"/>
                <a:gd name="connsiteX36" fmla="*/ 36798 w 2805284"/>
                <a:gd name="connsiteY36" fmla="*/ 569469 h 1584907"/>
                <a:gd name="connsiteX37" fmla="*/ 4835 w 2805284"/>
                <a:gd name="connsiteY37" fmla="*/ 435647 h 1584907"/>
                <a:gd name="connsiteX38" fmla="*/ 0 w 2805284"/>
                <a:gd name="connsiteY38" fmla="*/ 294500 h 1584907"/>
                <a:gd name="connsiteX39" fmla="*/ 13249 w 2805284"/>
                <a:gd name="connsiteY39" fmla="*/ 148471 h 1584907"/>
                <a:gd name="connsiteX40" fmla="*/ 35540 w 2805284"/>
                <a:gd name="connsiteY40" fmla="*/ 0 h 1584907"/>
                <a:gd name="connsiteX0" fmla="*/ 2793965 w 2805284"/>
                <a:gd name="connsiteY0" fmla="*/ 605476 h 1584907"/>
                <a:gd name="connsiteX1" fmla="*/ 2770692 w 2805284"/>
                <a:gd name="connsiteY1" fmla="*/ 640247 h 1584907"/>
                <a:gd name="connsiteX2" fmla="*/ 2749052 w 2805284"/>
                <a:gd name="connsiteY2" fmla="*/ 675322 h 1584907"/>
                <a:gd name="connsiteX3" fmla="*/ 2730676 w 2805284"/>
                <a:gd name="connsiteY3" fmla="*/ 711003 h 1584907"/>
                <a:gd name="connsiteX4" fmla="*/ 2717196 w 2805284"/>
                <a:gd name="connsiteY4" fmla="*/ 747595 h 1584907"/>
                <a:gd name="connsiteX5" fmla="*/ 2708010 w 2805284"/>
                <a:gd name="connsiteY5" fmla="*/ 819739 h 1584907"/>
                <a:gd name="connsiteX6" fmla="*/ 2715980 w 2805284"/>
                <a:gd name="connsiteY6" fmla="*/ 894988 h 1584907"/>
                <a:gd name="connsiteX7" fmla="*/ 2734965 w 2805284"/>
                <a:gd name="connsiteY7" fmla="*/ 972119 h 1584907"/>
                <a:gd name="connsiteX8" fmla="*/ 2758820 w 2805284"/>
                <a:gd name="connsiteY8" fmla="*/ 1049904 h 1584907"/>
                <a:gd name="connsiteX9" fmla="*/ 2783971 w 2805284"/>
                <a:gd name="connsiteY9" fmla="*/ 1136043 h 1584907"/>
                <a:gd name="connsiteX10" fmla="*/ 2801216 w 2805284"/>
                <a:gd name="connsiteY10" fmla="*/ 1221307 h 1584907"/>
                <a:gd name="connsiteX11" fmla="*/ 2804229 w 2805284"/>
                <a:gd name="connsiteY11" fmla="*/ 1305529 h 1584907"/>
                <a:gd name="connsiteX12" fmla="*/ 2786682 w 2805284"/>
                <a:gd name="connsiteY12" fmla="*/ 1388544 h 1584907"/>
                <a:gd name="connsiteX13" fmla="*/ 2752707 w 2805284"/>
                <a:gd name="connsiteY13" fmla="*/ 1456164 h 1584907"/>
                <a:gd name="connsiteX14" fmla="*/ 2703938 w 2805284"/>
                <a:gd name="connsiteY14" fmla="*/ 1515956 h 1584907"/>
                <a:gd name="connsiteX15" fmla="*/ 2644594 w 2805284"/>
                <a:gd name="connsiteY15" fmla="*/ 1561065 h 1584907"/>
                <a:gd name="connsiteX16" fmla="*/ 2578890 w 2805284"/>
                <a:gd name="connsiteY16" fmla="*/ 1584633 h 1584907"/>
                <a:gd name="connsiteX17" fmla="*/ 2524720 w 2805284"/>
                <a:gd name="connsiteY17" fmla="*/ 1584907 h 1584907"/>
                <a:gd name="connsiteX18" fmla="*/ 2469642 w 2805284"/>
                <a:gd name="connsiteY18" fmla="*/ 1572535 h 1584907"/>
                <a:gd name="connsiteX19" fmla="*/ 2414099 w 2805284"/>
                <a:gd name="connsiteY19" fmla="*/ 1552769 h 1584907"/>
                <a:gd name="connsiteX20" fmla="*/ 2358534 w 2805284"/>
                <a:gd name="connsiteY20" fmla="*/ 1530860 h 1584907"/>
                <a:gd name="connsiteX21" fmla="*/ 2271786 w 2805284"/>
                <a:gd name="connsiteY21" fmla="*/ 1500888 h 1584907"/>
                <a:gd name="connsiteX22" fmla="*/ 2185844 w 2805284"/>
                <a:gd name="connsiteY22" fmla="*/ 1476132 h 1584907"/>
                <a:gd name="connsiteX23" fmla="*/ 2100475 w 2805284"/>
                <a:gd name="connsiteY23" fmla="*/ 1454104 h 1584907"/>
                <a:gd name="connsiteX24" fmla="*/ 2015444 w 2805284"/>
                <a:gd name="connsiteY24" fmla="*/ 1432321 h 1584907"/>
                <a:gd name="connsiteX25" fmla="*/ 1736400 w 2805284"/>
                <a:gd name="connsiteY25" fmla="*/ 1348573 h 1584907"/>
                <a:gd name="connsiteX26" fmla="*/ 1457043 w 2805284"/>
                <a:gd name="connsiteY26" fmla="*/ 1254649 h 1584907"/>
                <a:gd name="connsiteX27" fmla="*/ 1175939 w 2805284"/>
                <a:gd name="connsiteY27" fmla="*/ 1164622 h 1584907"/>
                <a:gd name="connsiteX28" fmla="*/ 891652 w 2805284"/>
                <a:gd name="connsiteY28" fmla="*/ 1092565 h 1584907"/>
                <a:gd name="connsiteX29" fmla="*/ 795334 w 2805284"/>
                <a:gd name="connsiteY29" fmla="*/ 1074128 h 1584907"/>
                <a:gd name="connsiteX30" fmla="*/ 698975 w 2805284"/>
                <a:gd name="connsiteY30" fmla="*/ 1055447 h 1584907"/>
                <a:gd name="connsiteX31" fmla="*/ 603057 w 2805284"/>
                <a:gd name="connsiteY31" fmla="*/ 1032665 h 1584907"/>
                <a:gd name="connsiteX32" fmla="*/ 508059 w 2805284"/>
                <a:gd name="connsiteY32" fmla="*/ 1001926 h 1584907"/>
                <a:gd name="connsiteX33" fmla="*/ 358499 w 2805284"/>
                <a:gd name="connsiteY33" fmla="*/ 928730 h 1584907"/>
                <a:gd name="connsiteX34" fmla="*/ 223112 w 2805284"/>
                <a:gd name="connsiteY34" fmla="*/ 829125 h 1584907"/>
                <a:gd name="connsiteX35" fmla="*/ 112383 w 2805284"/>
                <a:gd name="connsiteY35" fmla="*/ 707805 h 1584907"/>
                <a:gd name="connsiteX36" fmla="*/ 36798 w 2805284"/>
                <a:gd name="connsiteY36" fmla="*/ 569469 h 1584907"/>
                <a:gd name="connsiteX37" fmla="*/ 4835 w 2805284"/>
                <a:gd name="connsiteY37" fmla="*/ 435647 h 1584907"/>
                <a:gd name="connsiteX38" fmla="*/ 0 w 2805284"/>
                <a:gd name="connsiteY38" fmla="*/ 294500 h 1584907"/>
                <a:gd name="connsiteX39" fmla="*/ 13249 w 2805284"/>
                <a:gd name="connsiteY39" fmla="*/ 148471 h 1584907"/>
                <a:gd name="connsiteX40" fmla="*/ 35540 w 2805284"/>
                <a:gd name="connsiteY40" fmla="*/ 0 h 1584907"/>
                <a:gd name="connsiteX0" fmla="*/ 2793965 w 2805284"/>
                <a:gd name="connsiteY0" fmla="*/ 605476 h 1584907"/>
                <a:gd name="connsiteX1" fmla="*/ 2770692 w 2805284"/>
                <a:gd name="connsiteY1" fmla="*/ 640247 h 1584907"/>
                <a:gd name="connsiteX2" fmla="*/ 2749052 w 2805284"/>
                <a:gd name="connsiteY2" fmla="*/ 675322 h 1584907"/>
                <a:gd name="connsiteX3" fmla="*/ 2730676 w 2805284"/>
                <a:gd name="connsiteY3" fmla="*/ 711003 h 1584907"/>
                <a:gd name="connsiteX4" fmla="*/ 2717196 w 2805284"/>
                <a:gd name="connsiteY4" fmla="*/ 747595 h 1584907"/>
                <a:gd name="connsiteX5" fmla="*/ 2708010 w 2805284"/>
                <a:gd name="connsiteY5" fmla="*/ 819739 h 1584907"/>
                <a:gd name="connsiteX6" fmla="*/ 2715980 w 2805284"/>
                <a:gd name="connsiteY6" fmla="*/ 894988 h 1584907"/>
                <a:gd name="connsiteX7" fmla="*/ 2734965 w 2805284"/>
                <a:gd name="connsiteY7" fmla="*/ 972119 h 1584907"/>
                <a:gd name="connsiteX8" fmla="*/ 2758820 w 2805284"/>
                <a:gd name="connsiteY8" fmla="*/ 1049904 h 1584907"/>
                <a:gd name="connsiteX9" fmla="*/ 2783971 w 2805284"/>
                <a:gd name="connsiteY9" fmla="*/ 1136043 h 1584907"/>
                <a:gd name="connsiteX10" fmla="*/ 2801216 w 2805284"/>
                <a:gd name="connsiteY10" fmla="*/ 1221307 h 1584907"/>
                <a:gd name="connsiteX11" fmla="*/ 2804229 w 2805284"/>
                <a:gd name="connsiteY11" fmla="*/ 1305529 h 1584907"/>
                <a:gd name="connsiteX12" fmla="*/ 2786682 w 2805284"/>
                <a:gd name="connsiteY12" fmla="*/ 1388544 h 1584907"/>
                <a:gd name="connsiteX13" fmla="*/ 2752707 w 2805284"/>
                <a:gd name="connsiteY13" fmla="*/ 1456164 h 1584907"/>
                <a:gd name="connsiteX14" fmla="*/ 2703938 w 2805284"/>
                <a:gd name="connsiteY14" fmla="*/ 1515956 h 1584907"/>
                <a:gd name="connsiteX15" fmla="*/ 2644594 w 2805284"/>
                <a:gd name="connsiteY15" fmla="*/ 1561065 h 1584907"/>
                <a:gd name="connsiteX16" fmla="*/ 2578890 w 2805284"/>
                <a:gd name="connsiteY16" fmla="*/ 1584633 h 1584907"/>
                <a:gd name="connsiteX17" fmla="*/ 2524720 w 2805284"/>
                <a:gd name="connsiteY17" fmla="*/ 1584907 h 1584907"/>
                <a:gd name="connsiteX18" fmla="*/ 2469642 w 2805284"/>
                <a:gd name="connsiteY18" fmla="*/ 1572535 h 1584907"/>
                <a:gd name="connsiteX19" fmla="*/ 2414099 w 2805284"/>
                <a:gd name="connsiteY19" fmla="*/ 1552769 h 1584907"/>
                <a:gd name="connsiteX20" fmla="*/ 2358534 w 2805284"/>
                <a:gd name="connsiteY20" fmla="*/ 1530860 h 1584907"/>
                <a:gd name="connsiteX21" fmla="*/ 2271786 w 2805284"/>
                <a:gd name="connsiteY21" fmla="*/ 1500888 h 1584907"/>
                <a:gd name="connsiteX22" fmla="*/ 2185844 w 2805284"/>
                <a:gd name="connsiteY22" fmla="*/ 1476132 h 1584907"/>
                <a:gd name="connsiteX23" fmla="*/ 2100475 w 2805284"/>
                <a:gd name="connsiteY23" fmla="*/ 1454104 h 1584907"/>
                <a:gd name="connsiteX24" fmla="*/ 2015444 w 2805284"/>
                <a:gd name="connsiteY24" fmla="*/ 1432321 h 1584907"/>
                <a:gd name="connsiteX25" fmla="*/ 1736400 w 2805284"/>
                <a:gd name="connsiteY25" fmla="*/ 1348573 h 1584907"/>
                <a:gd name="connsiteX26" fmla="*/ 1457043 w 2805284"/>
                <a:gd name="connsiteY26" fmla="*/ 1254649 h 1584907"/>
                <a:gd name="connsiteX27" fmla="*/ 1175939 w 2805284"/>
                <a:gd name="connsiteY27" fmla="*/ 1164622 h 1584907"/>
                <a:gd name="connsiteX28" fmla="*/ 891652 w 2805284"/>
                <a:gd name="connsiteY28" fmla="*/ 1092565 h 1584907"/>
                <a:gd name="connsiteX29" fmla="*/ 795334 w 2805284"/>
                <a:gd name="connsiteY29" fmla="*/ 1074128 h 1584907"/>
                <a:gd name="connsiteX30" fmla="*/ 698975 w 2805284"/>
                <a:gd name="connsiteY30" fmla="*/ 1055447 h 1584907"/>
                <a:gd name="connsiteX31" fmla="*/ 603057 w 2805284"/>
                <a:gd name="connsiteY31" fmla="*/ 1032665 h 1584907"/>
                <a:gd name="connsiteX32" fmla="*/ 508059 w 2805284"/>
                <a:gd name="connsiteY32" fmla="*/ 1001926 h 1584907"/>
                <a:gd name="connsiteX33" fmla="*/ 358499 w 2805284"/>
                <a:gd name="connsiteY33" fmla="*/ 928730 h 1584907"/>
                <a:gd name="connsiteX34" fmla="*/ 223112 w 2805284"/>
                <a:gd name="connsiteY34" fmla="*/ 829125 h 1584907"/>
                <a:gd name="connsiteX35" fmla="*/ 112383 w 2805284"/>
                <a:gd name="connsiteY35" fmla="*/ 707805 h 1584907"/>
                <a:gd name="connsiteX36" fmla="*/ 36798 w 2805284"/>
                <a:gd name="connsiteY36" fmla="*/ 569469 h 1584907"/>
                <a:gd name="connsiteX37" fmla="*/ 4835 w 2805284"/>
                <a:gd name="connsiteY37" fmla="*/ 435647 h 1584907"/>
                <a:gd name="connsiteX38" fmla="*/ 0 w 2805284"/>
                <a:gd name="connsiteY38" fmla="*/ 294500 h 1584907"/>
                <a:gd name="connsiteX39" fmla="*/ 13249 w 2805284"/>
                <a:gd name="connsiteY39" fmla="*/ 148471 h 1584907"/>
                <a:gd name="connsiteX40" fmla="*/ 35540 w 2805284"/>
                <a:gd name="connsiteY40" fmla="*/ 0 h 1584907"/>
                <a:gd name="connsiteX0" fmla="*/ 2793965 w 2805284"/>
                <a:gd name="connsiteY0" fmla="*/ 605476 h 1584907"/>
                <a:gd name="connsiteX1" fmla="*/ 2770692 w 2805284"/>
                <a:gd name="connsiteY1" fmla="*/ 640247 h 1584907"/>
                <a:gd name="connsiteX2" fmla="*/ 2749052 w 2805284"/>
                <a:gd name="connsiteY2" fmla="*/ 675322 h 1584907"/>
                <a:gd name="connsiteX3" fmla="*/ 2730676 w 2805284"/>
                <a:gd name="connsiteY3" fmla="*/ 711003 h 1584907"/>
                <a:gd name="connsiteX4" fmla="*/ 2717196 w 2805284"/>
                <a:gd name="connsiteY4" fmla="*/ 747595 h 1584907"/>
                <a:gd name="connsiteX5" fmla="*/ 2708010 w 2805284"/>
                <a:gd name="connsiteY5" fmla="*/ 819739 h 1584907"/>
                <a:gd name="connsiteX6" fmla="*/ 2715980 w 2805284"/>
                <a:gd name="connsiteY6" fmla="*/ 894988 h 1584907"/>
                <a:gd name="connsiteX7" fmla="*/ 2734965 w 2805284"/>
                <a:gd name="connsiteY7" fmla="*/ 972119 h 1584907"/>
                <a:gd name="connsiteX8" fmla="*/ 2758820 w 2805284"/>
                <a:gd name="connsiteY8" fmla="*/ 1049904 h 1584907"/>
                <a:gd name="connsiteX9" fmla="*/ 2783971 w 2805284"/>
                <a:gd name="connsiteY9" fmla="*/ 1136043 h 1584907"/>
                <a:gd name="connsiteX10" fmla="*/ 2801216 w 2805284"/>
                <a:gd name="connsiteY10" fmla="*/ 1221307 h 1584907"/>
                <a:gd name="connsiteX11" fmla="*/ 2804229 w 2805284"/>
                <a:gd name="connsiteY11" fmla="*/ 1305529 h 1584907"/>
                <a:gd name="connsiteX12" fmla="*/ 2786682 w 2805284"/>
                <a:gd name="connsiteY12" fmla="*/ 1388544 h 1584907"/>
                <a:gd name="connsiteX13" fmla="*/ 2752707 w 2805284"/>
                <a:gd name="connsiteY13" fmla="*/ 1456164 h 1584907"/>
                <a:gd name="connsiteX14" fmla="*/ 2703938 w 2805284"/>
                <a:gd name="connsiteY14" fmla="*/ 1515956 h 1584907"/>
                <a:gd name="connsiteX15" fmla="*/ 2644594 w 2805284"/>
                <a:gd name="connsiteY15" fmla="*/ 1561065 h 1584907"/>
                <a:gd name="connsiteX16" fmla="*/ 2578890 w 2805284"/>
                <a:gd name="connsiteY16" fmla="*/ 1584633 h 1584907"/>
                <a:gd name="connsiteX17" fmla="*/ 2524720 w 2805284"/>
                <a:gd name="connsiteY17" fmla="*/ 1584907 h 1584907"/>
                <a:gd name="connsiteX18" fmla="*/ 2469642 w 2805284"/>
                <a:gd name="connsiteY18" fmla="*/ 1572535 h 1584907"/>
                <a:gd name="connsiteX19" fmla="*/ 2414099 w 2805284"/>
                <a:gd name="connsiteY19" fmla="*/ 1552769 h 1584907"/>
                <a:gd name="connsiteX20" fmla="*/ 2358534 w 2805284"/>
                <a:gd name="connsiteY20" fmla="*/ 1530860 h 1584907"/>
                <a:gd name="connsiteX21" fmla="*/ 2271786 w 2805284"/>
                <a:gd name="connsiteY21" fmla="*/ 1500888 h 1584907"/>
                <a:gd name="connsiteX22" fmla="*/ 2185844 w 2805284"/>
                <a:gd name="connsiteY22" fmla="*/ 1476132 h 1584907"/>
                <a:gd name="connsiteX23" fmla="*/ 2100475 w 2805284"/>
                <a:gd name="connsiteY23" fmla="*/ 1454104 h 1584907"/>
                <a:gd name="connsiteX24" fmla="*/ 2015444 w 2805284"/>
                <a:gd name="connsiteY24" fmla="*/ 1432321 h 1584907"/>
                <a:gd name="connsiteX25" fmla="*/ 1736400 w 2805284"/>
                <a:gd name="connsiteY25" fmla="*/ 1348573 h 1584907"/>
                <a:gd name="connsiteX26" fmla="*/ 1457043 w 2805284"/>
                <a:gd name="connsiteY26" fmla="*/ 1254649 h 1584907"/>
                <a:gd name="connsiteX27" fmla="*/ 1175939 w 2805284"/>
                <a:gd name="connsiteY27" fmla="*/ 1164622 h 1584907"/>
                <a:gd name="connsiteX28" fmla="*/ 891652 w 2805284"/>
                <a:gd name="connsiteY28" fmla="*/ 1092565 h 1584907"/>
                <a:gd name="connsiteX29" fmla="*/ 795334 w 2805284"/>
                <a:gd name="connsiteY29" fmla="*/ 1074128 h 1584907"/>
                <a:gd name="connsiteX30" fmla="*/ 698975 w 2805284"/>
                <a:gd name="connsiteY30" fmla="*/ 1055447 h 1584907"/>
                <a:gd name="connsiteX31" fmla="*/ 603057 w 2805284"/>
                <a:gd name="connsiteY31" fmla="*/ 1032665 h 1584907"/>
                <a:gd name="connsiteX32" fmla="*/ 508059 w 2805284"/>
                <a:gd name="connsiteY32" fmla="*/ 1001926 h 1584907"/>
                <a:gd name="connsiteX33" fmla="*/ 358499 w 2805284"/>
                <a:gd name="connsiteY33" fmla="*/ 928730 h 1584907"/>
                <a:gd name="connsiteX34" fmla="*/ 223112 w 2805284"/>
                <a:gd name="connsiteY34" fmla="*/ 829125 h 1584907"/>
                <a:gd name="connsiteX35" fmla="*/ 112383 w 2805284"/>
                <a:gd name="connsiteY35" fmla="*/ 707805 h 1584907"/>
                <a:gd name="connsiteX36" fmla="*/ 36798 w 2805284"/>
                <a:gd name="connsiteY36" fmla="*/ 569469 h 1584907"/>
                <a:gd name="connsiteX37" fmla="*/ 4835 w 2805284"/>
                <a:gd name="connsiteY37" fmla="*/ 435647 h 1584907"/>
                <a:gd name="connsiteX38" fmla="*/ 0 w 2805284"/>
                <a:gd name="connsiteY38" fmla="*/ 294500 h 1584907"/>
                <a:gd name="connsiteX39" fmla="*/ 13249 w 2805284"/>
                <a:gd name="connsiteY39" fmla="*/ 148471 h 1584907"/>
                <a:gd name="connsiteX40" fmla="*/ 35540 w 2805284"/>
                <a:gd name="connsiteY40" fmla="*/ 0 h 1584907"/>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4700 w 2806019"/>
                <a:gd name="connsiteY0" fmla="*/ 605476 h 1587046"/>
                <a:gd name="connsiteX1" fmla="*/ 2771427 w 2806019"/>
                <a:gd name="connsiteY1" fmla="*/ 640247 h 1587046"/>
                <a:gd name="connsiteX2" fmla="*/ 2749787 w 2806019"/>
                <a:gd name="connsiteY2" fmla="*/ 675322 h 1587046"/>
                <a:gd name="connsiteX3" fmla="*/ 2731411 w 2806019"/>
                <a:gd name="connsiteY3" fmla="*/ 711003 h 1587046"/>
                <a:gd name="connsiteX4" fmla="*/ 2717931 w 2806019"/>
                <a:gd name="connsiteY4" fmla="*/ 747595 h 1587046"/>
                <a:gd name="connsiteX5" fmla="*/ 2708745 w 2806019"/>
                <a:gd name="connsiteY5" fmla="*/ 819739 h 1587046"/>
                <a:gd name="connsiteX6" fmla="*/ 2716715 w 2806019"/>
                <a:gd name="connsiteY6" fmla="*/ 894988 h 1587046"/>
                <a:gd name="connsiteX7" fmla="*/ 2735700 w 2806019"/>
                <a:gd name="connsiteY7" fmla="*/ 972119 h 1587046"/>
                <a:gd name="connsiteX8" fmla="*/ 2759555 w 2806019"/>
                <a:gd name="connsiteY8" fmla="*/ 1049904 h 1587046"/>
                <a:gd name="connsiteX9" fmla="*/ 2784706 w 2806019"/>
                <a:gd name="connsiteY9" fmla="*/ 1136043 h 1587046"/>
                <a:gd name="connsiteX10" fmla="*/ 2801951 w 2806019"/>
                <a:gd name="connsiteY10" fmla="*/ 1221307 h 1587046"/>
                <a:gd name="connsiteX11" fmla="*/ 2804964 w 2806019"/>
                <a:gd name="connsiteY11" fmla="*/ 1305529 h 1587046"/>
                <a:gd name="connsiteX12" fmla="*/ 2787417 w 2806019"/>
                <a:gd name="connsiteY12" fmla="*/ 1388544 h 1587046"/>
                <a:gd name="connsiteX13" fmla="*/ 2753442 w 2806019"/>
                <a:gd name="connsiteY13" fmla="*/ 1456164 h 1587046"/>
                <a:gd name="connsiteX14" fmla="*/ 2704673 w 2806019"/>
                <a:gd name="connsiteY14" fmla="*/ 1515956 h 1587046"/>
                <a:gd name="connsiteX15" fmla="*/ 2645329 w 2806019"/>
                <a:gd name="connsiteY15" fmla="*/ 1561065 h 1587046"/>
                <a:gd name="connsiteX16" fmla="*/ 2579625 w 2806019"/>
                <a:gd name="connsiteY16" fmla="*/ 1584633 h 1587046"/>
                <a:gd name="connsiteX17" fmla="*/ 2525455 w 2806019"/>
                <a:gd name="connsiteY17" fmla="*/ 1584907 h 1587046"/>
                <a:gd name="connsiteX18" fmla="*/ 2470377 w 2806019"/>
                <a:gd name="connsiteY18" fmla="*/ 1572535 h 1587046"/>
                <a:gd name="connsiteX19" fmla="*/ 2414834 w 2806019"/>
                <a:gd name="connsiteY19" fmla="*/ 1552769 h 1587046"/>
                <a:gd name="connsiteX20" fmla="*/ 2359269 w 2806019"/>
                <a:gd name="connsiteY20" fmla="*/ 1530860 h 1587046"/>
                <a:gd name="connsiteX21" fmla="*/ 2272521 w 2806019"/>
                <a:gd name="connsiteY21" fmla="*/ 1500888 h 1587046"/>
                <a:gd name="connsiteX22" fmla="*/ 2186579 w 2806019"/>
                <a:gd name="connsiteY22" fmla="*/ 1476132 h 1587046"/>
                <a:gd name="connsiteX23" fmla="*/ 2101210 w 2806019"/>
                <a:gd name="connsiteY23" fmla="*/ 1454104 h 1587046"/>
                <a:gd name="connsiteX24" fmla="*/ 2016179 w 2806019"/>
                <a:gd name="connsiteY24" fmla="*/ 1432321 h 1587046"/>
                <a:gd name="connsiteX25" fmla="*/ 1737135 w 2806019"/>
                <a:gd name="connsiteY25" fmla="*/ 1348573 h 1587046"/>
                <a:gd name="connsiteX26" fmla="*/ 1457778 w 2806019"/>
                <a:gd name="connsiteY26" fmla="*/ 1254649 h 1587046"/>
                <a:gd name="connsiteX27" fmla="*/ 1176674 w 2806019"/>
                <a:gd name="connsiteY27" fmla="*/ 1164622 h 1587046"/>
                <a:gd name="connsiteX28" fmla="*/ 892387 w 2806019"/>
                <a:gd name="connsiteY28" fmla="*/ 1092565 h 1587046"/>
                <a:gd name="connsiteX29" fmla="*/ 796069 w 2806019"/>
                <a:gd name="connsiteY29" fmla="*/ 1074128 h 1587046"/>
                <a:gd name="connsiteX30" fmla="*/ 699710 w 2806019"/>
                <a:gd name="connsiteY30" fmla="*/ 1055447 h 1587046"/>
                <a:gd name="connsiteX31" fmla="*/ 603792 w 2806019"/>
                <a:gd name="connsiteY31" fmla="*/ 1032665 h 1587046"/>
                <a:gd name="connsiteX32" fmla="*/ 508794 w 2806019"/>
                <a:gd name="connsiteY32" fmla="*/ 1001926 h 1587046"/>
                <a:gd name="connsiteX33" fmla="*/ 359234 w 2806019"/>
                <a:gd name="connsiteY33" fmla="*/ 928730 h 1587046"/>
                <a:gd name="connsiteX34" fmla="*/ 223847 w 2806019"/>
                <a:gd name="connsiteY34" fmla="*/ 829125 h 1587046"/>
                <a:gd name="connsiteX35" fmla="*/ 113118 w 2806019"/>
                <a:gd name="connsiteY35" fmla="*/ 707805 h 1587046"/>
                <a:gd name="connsiteX36" fmla="*/ 37533 w 2806019"/>
                <a:gd name="connsiteY36" fmla="*/ 569469 h 1587046"/>
                <a:gd name="connsiteX37" fmla="*/ 5570 w 2806019"/>
                <a:gd name="connsiteY37" fmla="*/ 435647 h 1587046"/>
                <a:gd name="connsiteX38" fmla="*/ 735 w 2806019"/>
                <a:gd name="connsiteY38" fmla="*/ 294500 h 1587046"/>
                <a:gd name="connsiteX39" fmla="*/ 13984 w 2806019"/>
                <a:gd name="connsiteY39" fmla="*/ 148471 h 1587046"/>
                <a:gd name="connsiteX40" fmla="*/ 36275 w 2806019"/>
                <a:gd name="connsiteY40" fmla="*/ 0 h 1587046"/>
                <a:gd name="connsiteX0" fmla="*/ 2794700 w 2806019"/>
                <a:gd name="connsiteY0" fmla="*/ 605476 h 1587046"/>
                <a:gd name="connsiteX1" fmla="*/ 2771427 w 2806019"/>
                <a:gd name="connsiteY1" fmla="*/ 640247 h 1587046"/>
                <a:gd name="connsiteX2" fmla="*/ 2749787 w 2806019"/>
                <a:gd name="connsiteY2" fmla="*/ 675322 h 1587046"/>
                <a:gd name="connsiteX3" fmla="*/ 2731411 w 2806019"/>
                <a:gd name="connsiteY3" fmla="*/ 711003 h 1587046"/>
                <a:gd name="connsiteX4" fmla="*/ 2717931 w 2806019"/>
                <a:gd name="connsiteY4" fmla="*/ 747595 h 1587046"/>
                <a:gd name="connsiteX5" fmla="*/ 2708745 w 2806019"/>
                <a:gd name="connsiteY5" fmla="*/ 819739 h 1587046"/>
                <a:gd name="connsiteX6" fmla="*/ 2716715 w 2806019"/>
                <a:gd name="connsiteY6" fmla="*/ 894988 h 1587046"/>
                <a:gd name="connsiteX7" fmla="*/ 2735700 w 2806019"/>
                <a:gd name="connsiteY7" fmla="*/ 972119 h 1587046"/>
                <a:gd name="connsiteX8" fmla="*/ 2759555 w 2806019"/>
                <a:gd name="connsiteY8" fmla="*/ 1049904 h 1587046"/>
                <a:gd name="connsiteX9" fmla="*/ 2784706 w 2806019"/>
                <a:gd name="connsiteY9" fmla="*/ 1136043 h 1587046"/>
                <a:gd name="connsiteX10" fmla="*/ 2801951 w 2806019"/>
                <a:gd name="connsiteY10" fmla="*/ 1221307 h 1587046"/>
                <a:gd name="connsiteX11" fmla="*/ 2804964 w 2806019"/>
                <a:gd name="connsiteY11" fmla="*/ 1305529 h 1587046"/>
                <a:gd name="connsiteX12" fmla="*/ 2787417 w 2806019"/>
                <a:gd name="connsiteY12" fmla="*/ 1388544 h 1587046"/>
                <a:gd name="connsiteX13" fmla="*/ 2753442 w 2806019"/>
                <a:gd name="connsiteY13" fmla="*/ 1456164 h 1587046"/>
                <a:gd name="connsiteX14" fmla="*/ 2704673 w 2806019"/>
                <a:gd name="connsiteY14" fmla="*/ 1515956 h 1587046"/>
                <a:gd name="connsiteX15" fmla="*/ 2645329 w 2806019"/>
                <a:gd name="connsiteY15" fmla="*/ 1561065 h 1587046"/>
                <a:gd name="connsiteX16" fmla="*/ 2579625 w 2806019"/>
                <a:gd name="connsiteY16" fmla="*/ 1584633 h 1587046"/>
                <a:gd name="connsiteX17" fmla="*/ 2525455 w 2806019"/>
                <a:gd name="connsiteY17" fmla="*/ 1584907 h 1587046"/>
                <a:gd name="connsiteX18" fmla="*/ 2470377 w 2806019"/>
                <a:gd name="connsiteY18" fmla="*/ 1572535 h 1587046"/>
                <a:gd name="connsiteX19" fmla="*/ 2414834 w 2806019"/>
                <a:gd name="connsiteY19" fmla="*/ 1552769 h 1587046"/>
                <a:gd name="connsiteX20" fmla="*/ 2359269 w 2806019"/>
                <a:gd name="connsiteY20" fmla="*/ 1530860 h 1587046"/>
                <a:gd name="connsiteX21" fmla="*/ 2272521 w 2806019"/>
                <a:gd name="connsiteY21" fmla="*/ 1500888 h 1587046"/>
                <a:gd name="connsiteX22" fmla="*/ 2186579 w 2806019"/>
                <a:gd name="connsiteY22" fmla="*/ 1476132 h 1587046"/>
                <a:gd name="connsiteX23" fmla="*/ 2101210 w 2806019"/>
                <a:gd name="connsiteY23" fmla="*/ 1454104 h 1587046"/>
                <a:gd name="connsiteX24" fmla="*/ 2016179 w 2806019"/>
                <a:gd name="connsiteY24" fmla="*/ 1432321 h 1587046"/>
                <a:gd name="connsiteX25" fmla="*/ 1737135 w 2806019"/>
                <a:gd name="connsiteY25" fmla="*/ 1348573 h 1587046"/>
                <a:gd name="connsiteX26" fmla="*/ 1457778 w 2806019"/>
                <a:gd name="connsiteY26" fmla="*/ 1254649 h 1587046"/>
                <a:gd name="connsiteX27" fmla="*/ 1176674 w 2806019"/>
                <a:gd name="connsiteY27" fmla="*/ 1164622 h 1587046"/>
                <a:gd name="connsiteX28" fmla="*/ 892387 w 2806019"/>
                <a:gd name="connsiteY28" fmla="*/ 1092565 h 1587046"/>
                <a:gd name="connsiteX29" fmla="*/ 796069 w 2806019"/>
                <a:gd name="connsiteY29" fmla="*/ 1074128 h 1587046"/>
                <a:gd name="connsiteX30" fmla="*/ 699710 w 2806019"/>
                <a:gd name="connsiteY30" fmla="*/ 1055447 h 1587046"/>
                <a:gd name="connsiteX31" fmla="*/ 603792 w 2806019"/>
                <a:gd name="connsiteY31" fmla="*/ 1032665 h 1587046"/>
                <a:gd name="connsiteX32" fmla="*/ 508794 w 2806019"/>
                <a:gd name="connsiteY32" fmla="*/ 1001926 h 1587046"/>
                <a:gd name="connsiteX33" fmla="*/ 359234 w 2806019"/>
                <a:gd name="connsiteY33" fmla="*/ 928730 h 1587046"/>
                <a:gd name="connsiteX34" fmla="*/ 223847 w 2806019"/>
                <a:gd name="connsiteY34" fmla="*/ 829125 h 1587046"/>
                <a:gd name="connsiteX35" fmla="*/ 113118 w 2806019"/>
                <a:gd name="connsiteY35" fmla="*/ 707805 h 1587046"/>
                <a:gd name="connsiteX36" fmla="*/ 37533 w 2806019"/>
                <a:gd name="connsiteY36" fmla="*/ 569469 h 1587046"/>
                <a:gd name="connsiteX37" fmla="*/ 5570 w 2806019"/>
                <a:gd name="connsiteY37" fmla="*/ 435647 h 1587046"/>
                <a:gd name="connsiteX38" fmla="*/ 735 w 2806019"/>
                <a:gd name="connsiteY38" fmla="*/ 294500 h 1587046"/>
                <a:gd name="connsiteX39" fmla="*/ 13984 w 2806019"/>
                <a:gd name="connsiteY39" fmla="*/ 148471 h 1587046"/>
                <a:gd name="connsiteX40" fmla="*/ 36275 w 2806019"/>
                <a:gd name="connsiteY40" fmla="*/ 0 h 1587046"/>
                <a:gd name="connsiteX0" fmla="*/ 2794700 w 2806019"/>
                <a:gd name="connsiteY0" fmla="*/ 605476 h 1587046"/>
                <a:gd name="connsiteX1" fmla="*/ 2771427 w 2806019"/>
                <a:gd name="connsiteY1" fmla="*/ 640247 h 1587046"/>
                <a:gd name="connsiteX2" fmla="*/ 2749787 w 2806019"/>
                <a:gd name="connsiteY2" fmla="*/ 675322 h 1587046"/>
                <a:gd name="connsiteX3" fmla="*/ 2731411 w 2806019"/>
                <a:gd name="connsiteY3" fmla="*/ 711003 h 1587046"/>
                <a:gd name="connsiteX4" fmla="*/ 2717931 w 2806019"/>
                <a:gd name="connsiteY4" fmla="*/ 747595 h 1587046"/>
                <a:gd name="connsiteX5" fmla="*/ 2708745 w 2806019"/>
                <a:gd name="connsiteY5" fmla="*/ 819739 h 1587046"/>
                <a:gd name="connsiteX6" fmla="*/ 2716715 w 2806019"/>
                <a:gd name="connsiteY6" fmla="*/ 894988 h 1587046"/>
                <a:gd name="connsiteX7" fmla="*/ 2735700 w 2806019"/>
                <a:gd name="connsiteY7" fmla="*/ 972119 h 1587046"/>
                <a:gd name="connsiteX8" fmla="*/ 2759555 w 2806019"/>
                <a:gd name="connsiteY8" fmla="*/ 1049904 h 1587046"/>
                <a:gd name="connsiteX9" fmla="*/ 2784706 w 2806019"/>
                <a:gd name="connsiteY9" fmla="*/ 1136043 h 1587046"/>
                <a:gd name="connsiteX10" fmla="*/ 2801951 w 2806019"/>
                <a:gd name="connsiteY10" fmla="*/ 1221307 h 1587046"/>
                <a:gd name="connsiteX11" fmla="*/ 2804964 w 2806019"/>
                <a:gd name="connsiteY11" fmla="*/ 1305529 h 1587046"/>
                <a:gd name="connsiteX12" fmla="*/ 2787417 w 2806019"/>
                <a:gd name="connsiteY12" fmla="*/ 1388544 h 1587046"/>
                <a:gd name="connsiteX13" fmla="*/ 2753442 w 2806019"/>
                <a:gd name="connsiteY13" fmla="*/ 1456164 h 1587046"/>
                <a:gd name="connsiteX14" fmla="*/ 2704673 w 2806019"/>
                <a:gd name="connsiteY14" fmla="*/ 1515956 h 1587046"/>
                <a:gd name="connsiteX15" fmla="*/ 2645329 w 2806019"/>
                <a:gd name="connsiteY15" fmla="*/ 1561065 h 1587046"/>
                <a:gd name="connsiteX16" fmla="*/ 2579625 w 2806019"/>
                <a:gd name="connsiteY16" fmla="*/ 1584633 h 1587046"/>
                <a:gd name="connsiteX17" fmla="*/ 2525455 w 2806019"/>
                <a:gd name="connsiteY17" fmla="*/ 1584907 h 1587046"/>
                <a:gd name="connsiteX18" fmla="*/ 2470377 w 2806019"/>
                <a:gd name="connsiteY18" fmla="*/ 1572535 h 1587046"/>
                <a:gd name="connsiteX19" fmla="*/ 2414834 w 2806019"/>
                <a:gd name="connsiteY19" fmla="*/ 1552769 h 1587046"/>
                <a:gd name="connsiteX20" fmla="*/ 2359269 w 2806019"/>
                <a:gd name="connsiteY20" fmla="*/ 1530860 h 1587046"/>
                <a:gd name="connsiteX21" fmla="*/ 2272521 w 2806019"/>
                <a:gd name="connsiteY21" fmla="*/ 1500888 h 1587046"/>
                <a:gd name="connsiteX22" fmla="*/ 2186579 w 2806019"/>
                <a:gd name="connsiteY22" fmla="*/ 1476132 h 1587046"/>
                <a:gd name="connsiteX23" fmla="*/ 2101210 w 2806019"/>
                <a:gd name="connsiteY23" fmla="*/ 1454104 h 1587046"/>
                <a:gd name="connsiteX24" fmla="*/ 2016179 w 2806019"/>
                <a:gd name="connsiteY24" fmla="*/ 1432321 h 1587046"/>
                <a:gd name="connsiteX25" fmla="*/ 1737135 w 2806019"/>
                <a:gd name="connsiteY25" fmla="*/ 1348573 h 1587046"/>
                <a:gd name="connsiteX26" fmla="*/ 1457778 w 2806019"/>
                <a:gd name="connsiteY26" fmla="*/ 1254649 h 1587046"/>
                <a:gd name="connsiteX27" fmla="*/ 1176674 w 2806019"/>
                <a:gd name="connsiteY27" fmla="*/ 1164622 h 1587046"/>
                <a:gd name="connsiteX28" fmla="*/ 892387 w 2806019"/>
                <a:gd name="connsiteY28" fmla="*/ 1092565 h 1587046"/>
                <a:gd name="connsiteX29" fmla="*/ 796069 w 2806019"/>
                <a:gd name="connsiteY29" fmla="*/ 1074128 h 1587046"/>
                <a:gd name="connsiteX30" fmla="*/ 699710 w 2806019"/>
                <a:gd name="connsiteY30" fmla="*/ 1055447 h 1587046"/>
                <a:gd name="connsiteX31" fmla="*/ 603792 w 2806019"/>
                <a:gd name="connsiteY31" fmla="*/ 1032665 h 1587046"/>
                <a:gd name="connsiteX32" fmla="*/ 508794 w 2806019"/>
                <a:gd name="connsiteY32" fmla="*/ 1001926 h 1587046"/>
                <a:gd name="connsiteX33" fmla="*/ 359234 w 2806019"/>
                <a:gd name="connsiteY33" fmla="*/ 928730 h 1587046"/>
                <a:gd name="connsiteX34" fmla="*/ 223847 w 2806019"/>
                <a:gd name="connsiteY34" fmla="*/ 829125 h 1587046"/>
                <a:gd name="connsiteX35" fmla="*/ 113118 w 2806019"/>
                <a:gd name="connsiteY35" fmla="*/ 707805 h 1587046"/>
                <a:gd name="connsiteX36" fmla="*/ 37533 w 2806019"/>
                <a:gd name="connsiteY36" fmla="*/ 569469 h 1587046"/>
                <a:gd name="connsiteX37" fmla="*/ 5570 w 2806019"/>
                <a:gd name="connsiteY37" fmla="*/ 435647 h 1587046"/>
                <a:gd name="connsiteX38" fmla="*/ 735 w 2806019"/>
                <a:gd name="connsiteY38" fmla="*/ 294500 h 1587046"/>
                <a:gd name="connsiteX39" fmla="*/ 13984 w 2806019"/>
                <a:gd name="connsiteY39" fmla="*/ 148471 h 1587046"/>
                <a:gd name="connsiteX40" fmla="*/ 36275 w 2806019"/>
                <a:gd name="connsiteY40" fmla="*/ 0 h 1587046"/>
                <a:gd name="connsiteX0" fmla="*/ 2794700 w 2806019"/>
                <a:gd name="connsiteY0" fmla="*/ 605476 h 1587046"/>
                <a:gd name="connsiteX1" fmla="*/ 2771427 w 2806019"/>
                <a:gd name="connsiteY1" fmla="*/ 640247 h 1587046"/>
                <a:gd name="connsiteX2" fmla="*/ 2749787 w 2806019"/>
                <a:gd name="connsiteY2" fmla="*/ 675322 h 1587046"/>
                <a:gd name="connsiteX3" fmla="*/ 2731411 w 2806019"/>
                <a:gd name="connsiteY3" fmla="*/ 711003 h 1587046"/>
                <a:gd name="connsiteX4" fmla="*/ 2717931 w 2806019"/>
                <a:gd name="connsiteY4" fmla="*/ 747595 h 1587046"/>
                <a:gd name="connsiteX5" fmla="*/ 2708745 w 2806019"/>
                <a:gd name="connsiteY5" fmla="*/ 819739 h 1587046"/>
                <a:gd name="connsiteX6" fmla="*/ 2716715 w 2806019"/>
                <a:gd name="connsiteY6" fmla="*/ 894988 h 1587046"/>
                <a:gd name="connsiteX7" fmla="*/ 2735700 w 2806019"/>
                <a:gd name="connsiteY7" fmla="*/ 972119 h 1587046"/>
                <a:gd name="connsiteX8" fmla="*/ 2759555 w 2806019"/>
                <a:gd name="connsiteY8" fmla="*/ 1049904 h 1587046"/>
                <a:gd name="connsiteX9" fmla="*/ 2784706 w 2806019"/>
                <a:gd name="connsiteY9" fmla="*/ 1136043 h 1587046"/>
                <a:gd name="connsiteX10" fmla="*/ 2801951 w 2806019"/>
                <a:gd name="connsiteY10" fmla="*/ 1221307 h 1587046"/>
                <a:gd name="connsiteX11" fmla="*/ 2804964 w 2806019"/>
                <a:gd name="connsiteY11" fmla="*/ 1305529 h 1587046"/>
                <a:gd name="connsiteX12" fmla="*/ 2787417 w 2806019"/>
                <a:gd name="connsiteY12" fmla="*/ 1388544 h 1587046"/>
                <a:gd name="connsiteX13" fmla="*/ 2753442 w 2806019"/>
                <a:gd name="connsiteY13" fmla="*/ 1456164 h 1587046"/>
                <a:gd name="connsiteX14" fmla="*/ 2704673 w 2806019"/>
                <a:gd name="connsiteY14" fmla="*/ 1515956 h 1587046"/>
                <a:gd name="connsiteX15" fmla="*/ 2645329 w 2806019"/>
                <a:gd name="connsiteY15" fmla="*/ 1561065 h 1587046"/>
                <a:gd name="connsiteX16" fmla="*/ 2579625 w 2806019"/>
                <a:gd name="connsiteY16" fmla="*/ 1584633 h 1587046"/>
                <a:gd name="connsiteX17" fmla="*/ 2525455 w 2806019"/>
                <a:gd name="connsiteY17" fmla="*/ 1584907 h 1587046"/>
                <a:gd name="connsiteX18" fmla="*/ 2470377 w 2806019"/>
                <a:gd name="connsiteY18" fmla="*/ 1572535 h 1587046"/>
                <a:gd name="connsiteX19" fmla="*/ 2414834 w 2806019"/>
                <a:gd name="connsiteY19" fmla="*/ 1552769 h 1587046"/>
                <a:gd name="connsiteX20" fmla="*/ 2359269 w 2806019"/>
                <a:gd name="connsiteY20" fmla="*/ 1530860 h 1587046"/>
                <a:gd name="connsiteX21" fmla="*/ 2272521 w 2806019"/>
                <a:gd name="connsiteY21" fmla="*/ 1500888 h 1587046"/>
                <a:gd name="connsiteX22" fmla="*/ 2186579 w 2806019"/>
                <a:gd name="connsiteY22" fmla="*/ 1476132 h 1587046"/>
                <a:gd name="connsiteX23" fmla="*/ 2101210 w 2806019"/>
                <a:gd name="connsiteY23" fmla="*/ 1454104 h 1587046"/>
                <a:gd name="connsiteX24" fmla="*/ 2016179 w 2806019"/>
                <a:gd name="connsiteY24" fmla="*/ 1432321 h 1587046"/>
                <a:gd name="connsiteX25" fmla="*/ 1737135 w 2806019"/>
                <a:gd name="connsiteY25" fmla="*/ 1348573 h 1587046"/>
                <a:gd name="connsiteX26" fmla="*/ 1457778 w 2806019"/>
                <a:gd name="connsiteY26" fmla="*/ 1254649 h 1587046"/>
                <a:gd name="connsiteX27" fmla="*/ 1176674 w 2806019"/>
                <a:gd name="connsiteY27" fmla="*/ 1164622 h 1587046"/>
                <a:gd name="connsiteX28" fmla="*/ 892387 w 2806019"/>
                <a:gd name="connsiteY28" fmla="*/ 1092565 h 1587046"/>
                <a:gd name="connsiteX29" fmla="*/ 796069 w 2806019"/>
                <a:gd name="connsiteY29" fmla="*/ 1074128 h 1587046"/>
                <a:gd name="connsiteX30" fmla="*/ 699710 w 2806019"/>
                <a:gd name="connsiteY30" fmla="*/ 1055447 h 1587046"/>
                <a:gd name="connsiteX31" fmla="*/ 603792 w 2806019"/>
                <a:gd name="connsiteY31" fmla="*/ 1032665 h 1587046"/>
                <a:gd name="connsiteX32" fmla="*/ 508794 w 2806019"/>
                <a:gd name="connsiteY32" fmla="*/ 1001926 h 1587046"/>
                <a:gd name="connsiteX33" fmla="*/ 359234 w 2806019"/>
                <a:gd name="connsiteY33" fmla="*/ 928730 h 1587046"/>
                <a:gd name="connsiteX34" fmla="*/ 223847 w 2806019"/>
                <a:gd name="connsiteY34" fmla="*/ 829125 h 1587046"/>
                <a:gd name="connsiteX35" fmla="*/ 113118 w 2806019"/>
                <a:gd name="connsiteY35" fmla="*/ 707805 h 1587046"/>
                <a:gd name="connsiteX36" fmla="*/ 37533 w 2806019"/>
                <a:gd name="connsiteY36" fmla="*/ 569469 h 1587046"/>
                <a:gd name="connsiteX37" fmla="*/ 5570 w 2806019"/>
                <a:gd name="connsiteY37" fmla="*/ 435647 h 1587046"/>
                <a:gd name="connsiteX38" fmla="*/ 735 w 2806019"/>
                <a:gd name="connsiteY38" fmla="*/ 294500 h 1587046"/>
                <a:gd name="connsiteX39" fmla="*/ 13984 w 2806019"/>
                <a:gd name="connsiteY39" fmla="*/ 148471 h 1587046"/>
                <a:gd name="connsiteX40" fmla="*/ 36275 w 2806019"/>
                <a:gd name="connsiteY40" fmla="*/ 0 h 158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06019" h="1587046">
                  <a:moveTo>
                    <a:pt x="2794700" y="605476"/>
                  </a:moveTo>
                  <a:lnTo>
                    <a:pt x="2771427" y="640247"/>
                  </a:lnTo>
                  <a:cubicBezTo>
                    <a:pt x="2763942" y="651888"/>
                    <a:pt x="2756456" y="663529"/>
                    <a:pt x="2749787" y="675322"/>
                  </a:cubicBezTo>
                  <a:cubicBezTo>
                    <a:pt x="2743118" y="687115"/>
                    <a:pt x="2736720" y="698958"/>
                    <a:pt x="2731411" y="711003"/>
                  </a:cubicBezTo>
                  <a:cubicBezTo>
                    <a:pt x="2726102" y="723048"/>
                    <a:pt x="2721709" y="729472"/>
                    <a:pt x="2717931" y="747595"/>
                  </a:cubicBezTo>
                  <a:cubicBezTo>
                    <a:pt x="2714153" y="765718"/>
                    <a:pt x="2708948" y="795174"/>
                    <a:pt x="2708745" y="819739"/>
                  </a:cubicBezTo>
                  <a:cubicBezTo>
                    <a:pt x="2708542" y="844304"/>
                    <a:pt x="2712223" y="869591"/>
                    <a:pt x="2716715" y="894988"/>
                  </a:cubicBezTo>
                  <a:cubicBezTo>
                    <a:pt x="2721208" y="920385"/>
                    <a:pt x="2728560" y="946300"/>
                    <a:pt x="2735700" y="972119"/>
                  </a:cubicBezTo>
                  <a:cubicBezTo>
                    <a:pt x="2742840" y="997938"/>
                    <a:pt x="2751387" y="1022583"/>
                    <a:pt x="2759555" y="1049904"/>
                  </a:cubicBezTo>
                  <a:cubicBezTo>
                    <a:pt x="2767723" y="1077225"/>
                    <a:pt x="2777640" y="1107476"/>
                    <a:pt x="2784706" y="1136043"/>
                  </a:cubicBezTo>
                  <a:cubicBezTo>
                    <a:pt x="2791772" y="1164610"/>
                    <a:pt x="2798575" y="1193059"/>
                    <a:pt x="2801951" y="1221307"/>
                  </a:cubicBezTo>
                  <a:cubicBezTo>
                    <a:pt x="2805327" y="1249555"/>
                    <a:pt x="2807386" y="1277656"/>
                    <a:pt x="2804964" y="1305529"/>
                  </a:cubicBezTo>
                  <a:cubicBezTo>
                    <a:pt x="2802542" y="1333402"/>
                    <a:pt x="2796004" y="1363438"/>
                    <a:pt x="2787417" y="1388544"/>
                  </a:cubicBezTo>
                  <a:cubicBezTo>
                    <a:pt x="2778830" y="1413650"/>
                    <a:pt x="2767233" y="1434929"/>
                    <a:pt x="2753442" y="1456164"/>
                  </a:cubicBezTo>
                  <a:cubicBezTo>
                    <a:pt x="2739651" y="1477399"/>
                    <a:pt x="2722692" y="1498473"/>
                    <a:pt x="2704673" y="1515956"/>
                  </a:cubicBezTo>
                  <a:cubicBezTo>
                    <a:pt x="2686654" y="1533439"/>
                    <a:pt x="2666170" y="1549619"/>
                    <a:pt x="2645329" y="1561065"/>
                  </a:cubicBezTo>
                  <a:cubicBezTo>
                    <a:pt x="2624488" y="1572511"/>
                    <a:pt x="2599604" y="1580659"/>
                    <a:pt x="2579625" y="1584633"/>
                  </a:cubicBezTo>
                  <a:cubicBezTo>
                    <a:pt x="2559646" y="1588607"/>
                    <a:pt x="2543663" y="1586923"/>
                    <a:pt x="2525455" y="1584907"/>
                  </a:cubicBezTo>
                  <a:cubicBezTo>
                    <a:pt x="2507247" y="1582891"/>
                    <a:pt x="2488814" y="1577891"/>
                    <a:pt x="2470377" y="1572535"/>
                  </a:cubicBezTo>
                  <a:cubicBezTo>
                    <a:pt x="2451940" y="1567179"/>
                    <a:pt x="2433352" y="1559715"/>
                    <a:pt x="2414834" y="1552769"/>
                  </a:cubicBezTo>
                  <a:cubicBezTo>
                    <a:pt x="2396316" y="1545823"/>
                    <a:pt x="2382988" y="1539507"/>
                    <a:pt x="2359269" y="1530860"/>
                  </a:cubicBezTo>
                  <a:cubicBezTo>
                    <a:pt x="2335550" y="1522213"/>
                    <a:pt x="2301303" y="1510009"/>
                    <a:pt x="2272521" y="1500888"/>
                  </a:cubicBezTo>
                  <a:cubicBezTo>
                    <a:pt x="2243739" y="1491767"/>
                    <a:pt x="2215131" y="1483929"/>
                    <a:pt x="2186579" y="1476132"/>
                  </a:cubicBezTo>
                  <a:cubicBezTo>
                    <a:pt x="2158027" y="1468335"/>
                    <a:pt x="2129610" y="1461406"/>
                    <a:pt x="2101210" y="1454104"/>
                  </a:cubicBezTo>
                  <a:cubicBezTo>
                    <a:pt x="2072810" y="1446802"/>
                    <a:pt x="2076858" y="1449910"/>
                    <a:pt x="2016179" y="1432321"/>
                  </a:cubicBezTo>
                  <a:cubicBezTo>
                    <a:pt x="1955500" y="1414733"/>
                    <a:pt x="1830202" y="1378185"/>
                    <a:pt x="1737135" y="1348573"/>
                  </a:cubicBezTo>
                  <a:cubicBezTo>
                    <a:pt x="1644068" y="1318961"/>
                    <a:pt x="1551188" y="1285308"/>
                    <a:pt x="1457778" y="1254649"/>
                  </a:cubicBezTo>
                  <a:cubicBezTo>
                    <a:pt x="1364368" y="1223990"/>
                    <a:pt x="1270906" y="1191636"/>
                    <a:pt x="1176674" y="1164622"/>
                  </a:cubicBezTo>
                  <a:cubicBezTo>
                    <a:pt x="1082442" y="1137608"/>
                    <a:pt x="955821" y="1107647"/>
                    <a:pt x="892387" y="1092565"/>
                  </a:cubicBezTo>
                  <a:cubicBezTo>
                    <a:pt x="828953" y="1077483"/>
                    <a:pt x="828182" y="1080314"/>
                    <a:pt x="796069" y="1074128"/>
                  </a:cubicBezTo>
                  <a:cubicBezTo>
                    <a:pt x="763956" y="1067942"/>
                    <a:pt x="731756" y="1062358"/>
                    <a:pt x="699710" y="1055447"/>
                  </a:cubicBezTo>
                  <a:cubicBezTo>
                    <a:pt x="667664" y="1048536"/>
                    <a:pt x="635611" y="1041585"/>
                    <a:pt x="603792" y="1032665"/>
                  </a:cubicBezTo>
                  <a:cubicBezTo>
                    <a:pt x="571973" y="1023745"/>
                    <a:pt x="549554" y="1019248"/>
                    <a:pt x="508794" y="1001926"/>
                  </a:cubicBezTo>
                  <a:cubicBezTo>
                    <a:pt x="468034" y="984604"/>
                    <a:pt x="406725" y="957530"/>
                    <a:pt x="359234" y="928730"/>
                  </a:cubicBezTo>
                  <a:cubicBezTo>
                    <a:pt x="311743" y="899930"/>
                    <a:pt x="264866" y="865946"/>
                    <a:pt x="223847" y="829125"/>
                  </a:cubicBezTo>
                  <a:cubicBezTo>
                    <a:pt x="182828" y="792304"/>
                    <a:pt x="144170" y="751081"/>
                    <a:pt x="113118" y="707805"/>
                  </a:cubicBezTo>
                  <a:cubicBezTo>
                    <a:pt x="82066" y="664529"/>
                    <a:pt x="55458" y="614829"/>
                    <a:pt x="37533" y="569469"/>
                  </a:cubicBezTo>
                  <a:cubicBezTo>
                    <a:pt x="19608" y="524109"/>
                    <a:pt x="11703" y="481475"/>
                    <a:pt x="5570" y="435647"/>
                  </a:cubicBezTo>
                  <a:cubicBezTo>
                    <a:pt x="-563" y="389819"/>
                    <a:pt x="-667" y="342363"/>
                    <a:pt x="735" y="294500"/>
                  </a:cubicBezTo>
                  <a:cubicBezTo>
                    <a:pt x="2137" y="246637"/>
                    <a:pt x="8061" y="197554"/>
                    <a:pt x="13984" y="148471"/>
                  </a:cubicBezTo>
                  <a:cubicBezTo>
                    <a:pt x="19907" y="99388"/>
                    <a:pt x="31631" y="30931"/>
                    <a:pt x="36275" y="0"/>
                  </a:cubicBez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cxnSp>
          <p:nvCxnSpPr>
            <p:cNvPr id="17" name="Ευθεία γραμμή σύνδεσης 16">
              <a:extLst>
                <a:ext uri="{FF2B5EF4-FFF2-40B4-BE49-F238E27FC236}">
                  <a16:creationId xmlns:a16="http://schemas.microsoft.com/office/drawing/2014/main" xmlns="" id="{5268654D-F9DB-4F95-A24E-40F5C24FA041}"/>
                </a:ext>
              </a:extLst>
            </p:cNvPr>
            <p:cNvCxnSpPr/>
            <p:nvPr/>
          </p:nvCxnSpPr>
          <p:spPr>
            <a:xfrm>
              <a:off x="5024500" y="4193896"/>
              <a:ext cx="72000" cy="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xmlns="" id="{DFD8FD12-2FFA-43AD-8569-B5F74C162AD8}"/>
                </a:ext>
              </a:extLst>
            </p:cNvPr>
            <p:cNvCxnSpPr/>
            <p:nvPr/>
          </p:nvCxnSpPr>
          <p:spPr>
            <a:xfrm>
              <a:off x="5060500" y="4157896"/>
              <a:ext cx="0" cy="7200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a:extLst>
                <a:ext uri="{FF2B5EF4-FFF2-40B4-BE49-F238E27FC236}">
                  <a16:creationId xmlns:a16="http://schemas.microsoft.com/office/drawing/2014/main" xmlns="" id="{E8C91AA9-8674-43D6-9D5E-332EB2E5D93D}"/>
                </a:ext>
              </a:extLst>
            </p:cNvPr>
            <p:cNvCxnSpPr/>
            <p:nvPr/>
          </p:nvCxnSpPr>
          <p:spPr>
            <a:xfrm>
              <a:off x="5428625" y="3212325"/>
              <a:ext cx="72000" cy="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a:extLst>
                <a:ext uri="{FF2B5EF4-FFF2-40B4-BE49-F238E27FC236}">
                  <a16:creationId xmlns:a16="http://schemas.microsoft.com/office/drawing/2014/main" xmlns="" id="{83EE9324-5BD1-448A-8EE6-56905E89C9AE}"/>
                </a:ext>
              </a:extLst>
            </p:cNvPr>
            <p:cNvCxnSpPr/>
            <p:nvPr/>
          </p:nvCxnSpPr>
          <p:spPr>
            <a:xfrm>
              <a:off x="5464625" y="3176325"/>
              <a:ext cx="0" cy="7200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a:extLst>
                <a:ext uri="{FF2B5EF4-FFF2-40B4-BE49-F238E27FC236}">
                  <a16:creationId xmlns:a16="http://schemas.microsoft.com/office/drawing/2014/main" xmlns="" id="{D08C5D1F-2A9E-4084-B519-2A2CDE5A0935}"/>
                </a:ext>
              </a:extLst>
            </p:cNvPr>
            <p:cNvCxnSpPr/>
            <p:nvPr/>
          </p:nvCxnSpPr>
          <p:spPr>
            <a:xfrm>
              <a:off x="4037005" y="3270328"/>
              <a:ext cx="72000" cy="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a:extLst>
                <a:ext uri="{FF2B5EF4-FFF2-40B4-BE49-F238E27FC236}">
                  <a16:creationId xmlns:a16="http://schemas.microsoft.com/office/drawing/2014/main" xmlns="" id="{F21617BB-8B6F-4DD0-92D2-CCA9F85B8CC2}"/>
                </a:ext>
              </a:extLst>
            </p:cNvPr>
            <p:cNvCxnSpPr/>
            <p:nvPr/>
          </p:nvCxnSpPr>
          <p:spPr>
            <a:xfrm>
              <a:off x="4073005" y="3234328"/>
              <a:ext cx="0" cy="7200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23" name="Ορθογώνιο 22">
              <a:extLst>
                <a:ext uri="{FF2B5EF4-FFF2-40B4-BE49-F238E27FC236}">
                  <a16:creationId xmlns:a16="http://schemas.microsoft.com/office/drawing/2014/main" xmlns="" id="{2A853A36-2ED5-404D-AC6B-8ABB1DFDFCF0}"/>
                </a:ext>
              </a:extLst>
            </p:cNvPr>
            <p:cNvSpPr/>
            <p:nvPr/>
          </p:nvSpPr>
          <p:spPr>
            <a:xfrm>
              <a:off x="2947463" y="2648175"/>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Ορθογώνιο 23">
              <a:extLst>
                <a:ext uri="{FF2B5EF4-FFF2-40B4-BE49-F238E27FC236}">
                  <a16:creationId xmlns:a16="http://schemas.microsoft.com/office/drawing/2014/main" xmlns="" id="{73480C86-8440-4A9B-9A3A-6AC370F5D36C}"/>
                </a:ext>
              </a:extLst>
            </p:cNvPr>
            <p:cNvSpPr/>
            <p:nvPr/>
          </p:nvSpPr>
          <p:spPr>
            <a:xfrm>
              <a:off x="5603604" y="2880867"/>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Ορθογώνιο 24">
              <a:extLst>
                <a:ext uri="{FF2B5EF4-FFF2-40B4-BE49-F238E27FC236}">
                  <a16:creationId xmlns:a16="http://schemas.microsoft.com/office/drawing/2014/main" xmlns="" id="{32721BDE-D912-4144-9E7F-4225C052EFA9}"/>
                </a:ext>
              </a:extLst>
            </p:cNvPr>
            <p:cNvSpPr/>
            <p:nvPr/>
          </p:nvSpPr>
          <p:spPr>
            <a:xfrm>
              <a:off x="3029362" y="1015861"/>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Ορθογώνιο 25">
              <a:extLst>
                <a:ext uri="{FF2B5EF4-FFF2-40B4-BE49-F238E27FC236}">
                  <a16:creationId xmlns:a16="http://schemas.microsoft.com/office/drawing/2014/main" xmlns="" id="{6E39EE9B-E197-429A-AD7B-072F74B51952}"/>
                </a:ext>
              </a:extLst>
            </p:cNvPr>
            <p:cNvSpPr/>
            <p:nvPr/>
          </p:nvSpPr>
          <p:spPr>
            <a:xfrm>
              <a:off x="3713357" y="2309404"/>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Ορθογώνιο 26">
              <a:extLst>
                <a:ext uri="{FF2B5EF4-FFF2-40B4-BE49-F238E27FC236}">
                  <a16:creationId xmlns:a16="http://schemas.microsoft.com/office/drawing/2014/main" xmlns="" id="{AB4535C6-1B3B-4CAE-959D-24A80E9416DD}"/>
                </a:ext>
              </a:extLst>
            </p:cNvPr>
            <p:cNvSpPr/>
            <p:nvPr/>
          </p:nvSpPr>
          <p:spPr>
            <a:xfrm>
              <a:off x="3742574" y="2525348"/>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Ορθογώνιο 27">
              <a:extLst>
                <a:ext uri="{FF2B5EF4-FFF2-40B4-BE49-F238E27FC236}">
                  <a16:creationId xmlns:a16="http://schemas.microsoft.com/office/drawing/2014/main" xmlns="" id="{842EA6FF-F05D-466E-8C57-0B667B368B09}"/>
                </a:ext>
              </a:extLst>
            </p:cNvPr>
            <p:cNvSpPr/>
            <p:nvPr/>
          </p:nvSpPr>
          <p:spPr>
            <a:xfrm>
              <a:off x="4737054" y="1710709"/>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Ορθογώνιο 28">
              <a:extLst>
                <a:ext uri="{FF2B5EF4-FFF2-40B4-BE49-F238E27FC236}">
                  <a16:creationId xmlns:a16="http://schemas.microsoft.com/office/drawing/2014/main" xmlns="" id="{D1FAEF4B-EA41-41E1-B036-55844CC5FD5B}"/>
                </a:ext>
              </a:extLst>
            </p:cNvPr>
            <p:cNvSpPr/>
            <p:nvPr/>
          </p:nvSpPr>
          <p:spPr>
            <a:xfrm>
              <a:off x="5389916" y="673089"/>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Ορθογώνιο 29">
              <a:extLst>
                <a:ext uri="{FF2B5EF4-FFF2-40B4-BE49-F238E27FC236}">
                  <a16:creationId xmlns:a16="http://schemas.microsoft.com/office/drawing/2014/main" xmlns="" id="{E63D1B76-B8A5-4B90-A303-1BD155F20348}"/>
                </a:ext>
              </a:extLst>
            </p:cNvPr>
            <p:cNvSpPr/>
            <p:nvPr/>
          </p:nvSpPr>
          <p:spPr>
            <a:xfrm>
              <a:off x="5271748" y="3475058"/>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Ορθογώνιο 30">
              <a:extLst>
                <a:ext uri="{FF2B5EF4-FFF2-40B4-BE49-F238E27FC236}">
                  <a16:creationId xmlns:a16="http://schemas.microsoft.com/office/drawing/2014/main" xmlns="" id="{2308BC11-7CA8-4A5A-B59A-C35046CBEAC0}"/>
                </a:ext>
              </a:extLst>
            </p:cNvPr>
            <p:cNvSpPr/>
            <p:nvPr/>
          </p:nvSpPr>
          <p:spPr>
            <a:xfrm>
              <a:off x="2110128" y="2436233"/>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Ορθογώνιο 31">
              <a:extLst>
                <a:ext uri="{FF2B5EF4-FFF2-40B4-BE49-F238E27FC236}">
                  <a16:creationId xmlns:a16="http://schemas.microsoft.com/office/drawing/2014/main" xmlns="" id="{F95DB733-7DB2-490B-A1E7-2456149472EC}"/>
                </a:ext>
              </a:extLst>
            </p:cNvPr>
            <p:cNvSpPr/>
            <p:nvPr/>
          </p:nvSpPr>
          <p:spPr>
            <a:xfrm>
              <a:off x="2514840" y="1877785"/>
              <a:ext cx="72001"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Ορθογώνιο 32">
              <a:extLst>
                <a:ext uri="{FF2B5EF4-FFF2-40B4-BE49-F238E27FC236}">
                  <a16:creationId xmlns:a16="http://schemas.microsoft.com/office/drawing/2014/main" xmlns="" id="{C3FBADF9-3E0C-4462-9387-6156B418FBB0}"/>
                </a:ext>
              </a:extLst>
            </p:cNvPr>
            <p:cNvSpPr/>
            <p:nvPr/>
          </p:nvSpPr>
          <p:spPr>
            <a:xfrm>
              <a:off x="2080283" y="1596120"/>
              <a:ext cx="72001"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Ελεύθερη σχεδίαση: Σχήμα 33">
              <a:extLst>
                <a:ext uri="{FF2B5EF4-FFF2-40B4-BE49-F238E27FC236}">
                  <a16:creationId xmlns:a16="http://schemas.microsoft.com/office/drawing/2014/main" xmlns="" id="{9ED0650B-D0E5-422D-8CB9-F587E3A00D99}"/>
                </a:ext>
              </a:extLst>
            </p:cNvPr>
            <p:cNvSpPr/>
            <p:nvPr/>
          </p:nvSpPr>
          <p:spPr>
            <a:xfrm>
              <a:off x="4499024" y="801698"/>
              <a:ext cx="274029" cy="945009"/>
            </a:xfrm>
            <a:custGeom>
              <a:avLst/>
              <a:gdLst>
                <a:gd name="connsiteX0" fmla="*/ 203897 w 273993"/>
                <a:gd name="connsiteY0" fmla="*/ 0 h 945009"/>
                <a:gd name="connsiteX1" fmla="*/ 131904 w 273993"/>
                <a:gd name="connsiteY1" fmla="*/ 103010 h 945009"/>
                <a:gd name="connsiteX2" fmla="*/ 68318 w 273993"/>
                <a:gd name="connsiteY2" fmla="*/ 205960 h 945009"/>
                <a:gd name="connsiteX3" fmla="*/ 21548 w 273993"/>
                <a:gd name="connsiteY3" fmla="*/ 308789 h 945009"/>
                <a:gd name="connsiteX4" fmla="*/ 0 w 273993"/>
                <a:gd name="connsiteY4" fmla="*/ 411438 h 945009"/>
                <a:gd name="connsiteX5" fmla="*/ 18289 w 273993"/>
                <a:gd name="connsiteY5" fmla="*/ 545190 h 945009"/>
                <a:gd name="connsiteX6" fmla="*/ 79615 w 273993"/>
                <a:gd name="connsiteY6" fmla="*/ 678634 h 945009"/>
                <a:gd name="connsiteX7" fmla="*/ 169632 w 273993"/>
                <a:gd name="connsiteY7" fmla="*/ 811873 h 945009"/>
                <a:gd name="connsiteX8" fmla="*/ 273993 w 273993"/>
                <a:gd name="connsiteY8" fmla="*/ 945009 h 945009"/>
                <a:gd name="connsiteX0" fmla="*/ 203897 w 273993"/>
                <a:gd name="connsiteY0" fmla="*/ 0 h 945009"/>
                <a:gd name="connsiteX1" fmla="*/ 131904 w 273993"/>
                <a:gd name="connsiteY1" fmla="*/ 103010 h 945009"/>
                <a:gd name="connsiteX2" fmla="*/ 68318 w 273993"/>
                <a:gd name="connsiteY2" fmla="*/ 205960 h 945009"/>
                <a:gd name="connsiteX3" fmla="*/ 21548 w 273993"/>
                <a:gd name="connsiteY3" fmla="*/ 308789 h 945009"/>
                <a:gd name="connsiteX4" fmla="*/ 0 w 273993"/>
                <a:gd name="connsiteY4" fmla="*/ 411438 h 945009"/>
                <a:gd name="connsiteX5" fmla="*/ 18289 w 273993"/>
                <a:gd name="connsiteY5" fmla="*/ 545190 h 945009"/>
                <a:gd name="connsiteX6" fmla="*/ 79615 w 273993"/>
                <a:gd name="connsiteY6" fmla="*/ 678634 h 945009"/>
                <a:gd name="connsiteX7" fmla="*/ 169632 w 273993"/>
                <a:gd name="connsiteY7" fmla="*/ 811873 h 945009"/>
                <a:gd name="connsiteX8" fmla="*/ 273993 w 273993"/>
                <a:gd name="connsiteY8" fmla="*/ 945009 h 945009"/>
                <a:gd name="connsiteX0" fmla="*/ 203933 w 274029"/>
                <a:gd name="connsiteY0" fmla="*/ 0 h 945009"/>
                <a:gd name="connsiteX1" fmla="*/ 131940 w 274029"/>
                <a:gd name="connsiteY1" fmla="*/ 103010 h 945009"/>
                <a:gd name="connsiteX2" fmla="*/ 68354 w 274029"/>
                <a:gd name="connsiteY2" fmla="*/ 205960 h 945009"/>
                <a:gd name="connsiteX3" fmla="*/ 21584 w 274029"/>
                <a:gd name="connsiteY3" fmla="*/ 308789 h 945009"/>
                <a:gd name="connsiteX4" fmla="*/ 36 w 274029"/>
                <a:gd name="connsiteY4" fmla="*/ 411438 h 945009"/>
                <a:gd name="connsiteX5" fmla="*/ 18325 w 274029"/>
                <a:gd name="connsiteY5" fmla="*/ 545190 h 945009"/>
                <a:gd name="connsiteX6" fmla="*/ 79651 w 274029"/>
                <a:gd name="connsiteY6" fmla="*/ 678634 h 945009"/>
                <a:gd name="connsiteX7" fmla="*/ 169668 w 274029"/>
                <a:gd name="connsiteY7" fmla="*/ 811873 h 945009"/>
                <a:gd name="connsiteX8" fmla="*/ 274029 w 274029"/>
                <a:gd name="connsiteY8" fmla="*/ 945009 h 945009"/>
                <a:gd name="connsiteX0" fmla="*/ 203933 w 274029"/>
                <a:gd name="connsiteY0" fmla="*/ 0 h 945009"/>
                <a:gd name="connsiteX1" fmla="*/ 131940 w 274029"/>
                <a:gd name="connsiteY1" fmla="*/ 103010 h 945009"/>
                <a:gd name="connsiteX2" fmla="*/ 68354 w 274029"/>
                <a:gd name="connsiteY2" fmla="*/ 205960 h 945009"/>
                <a:gd name="connsiteX3" fmla="*/ 21584 w 274029"/>
                <a:gd name="connsiteY3" fmla="*/ 308789 h 945009"/>
                <a:gd name="connsiteX4" fmla="*/ 36 w 274029"/>
                <a:gd name="connsiteY4" fmla="*/ 411438 h 945009"/>
                <a:gd name="connsiteX5" fmla="*/ 18325 w 274029"/>
                <a:gd name="connsiteY5" fmla="*/ 545190 h 945009"/>
                <a:gd name="connsiteX6" fmla="*/ 79651 w 274029"/>
                <a:gd name="connsiteY6" fmla="*/ 678634 h 945009"/>
                <a:gd name="connsiteX7" fmla="*/ 169668 w 274029"/>
                <a:gd name="connsiteY7" fmla="*/ 811873 h 945009"/>
                <a:gd name="connsiteX8" fmla="*/ 274029 w 274029"/>
                <a:gd name="connsiteY8" fmla="*/ 945009 h 945009"/>
                <a:gd name="connsiteX0" fmla="*/ 203933 w 274029"/>
                <a:gd name="connsiteY0" fmla="*/ 0 h 945009"/>
                <a:gd name="connsiteX1" fmla="*/ 131940 w 274029"/>
                <a:gd name="connsiteY1" fmla="*/ 103010 h 945009"/>
                <a:gd name="connsiteX2" fmla="*/ 68354 w 274029"/>
                <a:gd name="connsiteY2" fmla="*/ 205960 h 945009"/>
                <a:gd name="connsiteX3" fmla="*/ 21584 w 274029"/>
                <a:gd name="connsiteY3" fmla="*/ 308789 h 945009"/>
                <a:gd name="connsiteX4" fmla="*/ 36 w 274029"/>
                <a:gd name="connsiteY4" fmla="*/ 411438 h 945009"/>
                <a:gd name="connsiteX5" fmla="*/ 18325 w 274029"/>
                <a:gd name="connsiteY5" fmla="*/ 545190 h 945009"/>
                <a:gd name="connsiteX6" fmla="*/ 79651 w 274029"/>
                <a:gd name="connsiteY6" fmla="*/ 678634 h 945009"/>
                <a:gd name="connsiteX7" fmla="*/ 169668 w 274029"/>
                <a:gd name="connsiteY7" fmla="*/ 811873 h 945009"/>
                <a:gd name="connsiteX8" fmla="*/ 274029 w 274029"/>
                <a:gd name="connsiteY8" fmla="*/ 945009 h 945009"/>
                <a:gd name="connsiteX0" fmla="*/ 203933 w 274029"/>
                <a:gd name="connsiteY0" fmla="*/ 0 h 945009"/>
                <a:gd name="connsiteX1" fmla="*/ 131940 w 274029"/>
                <a:gd name="connsiteY1" fmla="*/ 103010 h 945009"/>
                <a:gd name="connsiteX2" fmla="*/ 68354 w 274029"/>
                <a:gd name="connsiteY2" fmla="*/ 205960 h 945009"/>
                <a:gd name="connsiteX3" fmla="*/ 21584 w 274029"/>
                <a:gd name="connsiteY3" fmla="*/ 308789 h 945009"/>
                <a:gd name="connsiteX4" fmla="*/ 36 w 274029"/>
                <a:gd name="connsiteY4" fmla="*/ 411438 h 945009"/>
                <a:gd name="connsiteX5" fmla="*/ 18325 w 274029"/>
                <a:gd name="connsiteY5" fmla="*/ 545190 h 945009"/>
                <a:gd name="connsiteX6" fmla="*/ 79651 w 274029"/>
                <a:gd name="connsiteY6" fmla="*/ 678634 h 945009"/>
                <a:gd name="connsiteX7" fmla="*/ 169668 w 274029"/>
                <a:gd name="connsiteY7" fmla="*/ 811873 h 945009"/>
                <a:gd name="connsiteX8" fmla="*/ 274029 w 274029"/>
                <a:gd name="connsiteY8" fmla="*/ 945009 h 945009"/>
                <a:gd name="connsiteX0" fmla="*/ 203933 w 274029"/>
                <a:gd name="connsiteY0" fmla="*/ 0 h 945009"/>
                <a:gd name="connsiteX1" fmla="*/ 131940 w 274029"/>
                <a:gd name="connsiteY1" fmla="*/ 103010 h 945009"/>
                <a:gd name="connsiteX2" fmla="*/ 68354 w 274029"/>
                <a:gd name="connsiteY2" fmla="*/ 205960 h 945009"/>
                <a:gd name="connsiteX3" fmla="*/ 21584 w 274029"/>
                <a:gd name="connsiteY3" fmla="*/ 308789 h 945009"/>
                <a:gd name="connsiteX4" fmla="*/ 36 w 274029"/>
                <a:gd name="connsiteY4" fmla="*/ 411438 h 945009"/>
                <a:gd name="connsiteX5" fmla="*/ 18325 w 274029"/>
                <a:gd name="connsiteY5" fmla="*/ 545190 h 945009"/>
                <a:gd name="connsiteX6" fmla="*/ 79651 w 274029"/>
                <a:gd name="connsiteY6" fmla="*/ 678634 h 945009"/>
                <a:gd name="connsiteX7" fmla="*/ 169668 w 274029"/>
                <a:gd name="connsiteY7" fmla="*/ 811873 h 945009"/>
                <a:gd name="connsiteX8" fmla="*/ 274029 w 274029"/>
                <a:gd name="connsiteY8" fmla="*/ 945009 h 94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029" h="945009">
                  <a:moveTo>
                    <a:pt x="203933" y="0"/>
                  </a:moveTo>
                  <a:lnTo>
                    <a:pt x="131940" y="103010"/>
                  </a:lnTo>
                  <a:cubicBezTo>
                    <a:pt x="109344" y="137337"/>
                    <a:pt x="86747" y="171664"/>
                    <a:pt x="68354" y="205960"/>
                  </a:cubicBezTo>
                  <a:cubicBezTo>
                    <a:pt x="49961" y="240256"/>
                    <a:pt x="32970" y="274543"/>
                    <a:pt x="21584" y="308789"/>
                  </a:cubicBezTo>
                  <a:cubicBezTo>
                    <a:pt x="10198" y="343035"/>
                    <a:pt x="579" y="372038"/>
                    <a:pt x="36" y="411438"/>
                  </a:cubicBezTo>
                  <a:cubicBezTo>
                    <a:pt x="-507" y="450838"/>
                    <a:pt x="5056" y="500657"/>
                    <a:pt x="18325" y="545190"/>
                  </a:cubicBezTo>
                  <a:cubicBezTo>
                    <a:pt x="31594" y="589723"/>
                    <a:pt x="54427" y="634187"/>
                    <a:pt x="79651" y="678634"/>
                  </a:cubicBezTo>
                  <a:cubicBezTo>
                    <a:pt x="104875" y="723081"/>
                    <a:pt x="137272" y="767477"/>
                    <a:pt x="169668" y="811873"/>
                  </a:cubicBezTo>
                  <a:cubicBezTo>
                    <a:pt x="202064" y="856269"/>
                    <a:pt x="252287" y="917272"/>
                    <a:pt x="274029" y="945009"/>
                  </a:cubicBez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5" name="Οβάλ 34">
              <a:extLst>
                <a:ext uri="{FF2B5EF4-FFF2-40B4-BE49-F238E27FC236}">
                  <a16:creationId xmlns:a16="http://schemas.microsoft.com/office/drawing/2014/main" xmlns="" id="{8CFF8353-4223-41BC-8C33-B148BC202D02}"/>
                </a:ext>
              </a:extLst>
            </p:cNvPr>
            <p:cNvSpPr/>
            <p:nvPr/>
          </p:nvSpPr>
          <p:spPr>
            <a:xfrm>
              <a:off x="1984854" y="1632003"/>
              <a:ext cx="252000" cy="252000"/>
            </a:xfrm>
            <a:prstGeom prst="ellipse">
              <a:avLst/>
            </a:pr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Ελεύθερη σχεδίαση: Σχήμα 35">
              <a:extLst>
                <a:ext uri="{FF2B5EF4-FFF2-40B4-BE49-F238E27FC236}">
                  <a16:creationId xmlns:a16="http://schemas.microsoft.com/office/drawing/2014/main" xmlns="" id="{3E53A806-6437-4442-986B-9F63C0160C47}"/>
                </a:ext>
              </a:extLst>
            </p:cNvPr>
            <p:cNvSpPr/>
            <p:nvPr/>
          </p:nvSpPr>
          <p:spPr>
            <a:xfrm>
              <a:off x="2441097" y="1913837"/>
              <a:ext cx="108228" cy="991746"/>
            </a:xfrm>
            <a:custGeom>
              <a:avLst/>
              <a:gdLst/>
              <a:ahLst/>
              <a:cxnLst/>
              <a:rect l="0" t="0" r="0" b="0"/>
              <a:pathLst>
                <a:path w="108228" h="991746">
                  <a:moveTo>
                    <a:pt x="108227" y="991745"/>
                  </a:moveTo>
                  <a:lnTo>
                    <a:pt x="35859" y="467298"/>
                  </a:lnTo>
                  <a:lnTo>
                    <a:pt x="0" y="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7" name="Ελεύθερη σχεδίαση: Σχήμα 36">
              <a:extLst>
                <a:ext uri="{FF2B5EF4-FFF2-40B4-BE49-F238E27FC236}">
                  <a16:creationId xmlns:a16="http://schemas.microsoft.com/office/drawing/2014/main" xmlns="" id="{38A4315B-D236-424D-95A9-9392F74E005D}"/>
                </a:ext>
              </a:extLst>
            </p:cNvPr>
            <p:cNvSpPr/>
            <p:nvPr/>
          </p:nvSpPr>
          <p:spPr>
            <a:xfrm>
              <a:off x="5618239" y="389542"/>
              <a:ext cx="941756" cy="2956697"/>
            </a:xfrm>
            <a:custGeom>
              <a:avLst/>
              <a:gdLst>
                <a:gd name="connsiteX0" fmla="*/ 113763 w 939810"/>
                <a:gd name="connsiteY0" fmla="*/ 0 h 2956697"/>
                <a:gd name="connsiteX1" fmla="*/ 102823 w 939810"/>
                <a:gd name="connsiteY1" fmla="*/ 57524 h 2956697"/>
                <a:gd name="connsiteX2" fmla="*/ 90912 w 939810"/>
                <a:gd name="connsiteY2" fmla="*/ 115228 h 2956697"/>
                <a:gd name="connsiteX3" fmla="*/ 77058 w 939810"/>
                <a:gd name="connsiteY3" fmla="*/ 173290 h 2956697"/>
                <a:gd name="connsiteX4" fmla="*/ 60288 w 939810"/>
                <a:gd name="connsiteY4" fmla="*/ 231892 h 2956697"/>
                <a:gd name="connsiteX5" fmla="*/ 38543 w 939810"/>
                <a:gd name="connsiteY5" fmla="*/ 296707 h 2956697"/>
                <a:gd name="connsiteX6" fmla="*/ 17601 w 939810"/>
                <a:gd name="connsiteY6" fmla="*/ 361308 h 2956697"/>
                <a:gd name="connsiteX7" fmla="*/ 2931 w 939810"/>
                <a:gd name="connsiteY7" fmla="*/ 424617 h 2956697"/>
                <a:gd name="connsiteX8" fmla="*/ 0 w 939810"/>
                <a:gd name="connsiteY8" fmla="*/ 485558 h 2956697"/>
                <a:gd name="connsiteX9" fmla="*/ 30483 w 939810"/>
                <a:gd name="connsiteY9" fmla="*/ 581885 h 2956697"/>
                <a:gd name="connsiteX10" fmla="*/ 95980 w 939810"/>
                <a:gd name="connsiteY10" fmla="*/ 670560 h 2956697"/>
                <a:gd name="connsiteX11" fmla="*/ 181834 w 939810"/>
                <a:gd name="connsiteY11" fmla="*/ 753876 h 2956697"/>
                <a:gd name="connsiteX12" fmla="*/ 273387 w 939810"/>
                <a:gd name="connsiteY12" fmla="*/ 834124 h 2956697"/>
                <a:gd name="connsiteX13" fmla="*/ 407296 w 939810"/>
                <a:gd name="connsiteY13" fmla="*/ 961736 h 2956697"/>
                <a:gd name="connsiteX14" fmla="*/ 525860 w 939810"/>
                <a:gd name="connsiteY14" fmla="*/ 1090747 h 2956697"/>
                <a:gd name="connsiteX15" fmla="*/ 636987 w 939810"/>
                <a:gd name="connsiteY15" fmla="*/ 1224567 h 2956697"/>
                <a:gd name="connsiteX16" fmla="*/ 748586 w 939810"/>
                <a:gd name="connsiteY16" fmla="*/ 1366605 h 2956697"/>
                <a:gd name="connsiteX17" fmla="*/ 818523 w 939810"/>
                <a:gd name="connsiteY17" fmla="*/ 1459011 h 2956697"/>
                <a:gd name="connsiteX18" fmla="*/ 880867 w 939810"/>
                <a:gd name="connsiteY18" fmla="*/ 1555538 h 2956697"/>
                <a:gd name="connsiteX19" fmla="*/ 924876 w 939810"/>
                <a:gd name="connsiteY19" fmla="*/ 1655941 h 2956697"/>
                <a:gd name="connsiteX20" fmla="*/ 939810 w 939810"/>
                <a:gd name="connsiteY20" fmla="*/ 1759975 h 2956697"/>
                <a:gd name="connsiteX21" fmla="*/ 924635 w 939810"/>
                <a:gd name="connsiteY21" fmla="*/ 1846081 h 2956697"/>
                <a:gd name="connsiteX22" fmla="*/ 886457 w 939810"/>
                <a:gd name="connsiteY22" fmla="*/ 1928924 h 2956697"/>
                <a:gd name="connsiteX23" fmla="*/ 828539 w 939810"/>
                <a:gd name="connsiteY23" fmla="*/ 2003011 h 2956697"/>
                <a:gd name="connsiteX24" fmla="*/ 754145 w 939810"/>
                <a:gd name="connsiteY24" fmla="*/ 2062845 h 2956697"/>
                <a:gd name="connsiteX25" fmla="*/ 672489 w 939810"/>
                <a:gd name="connsiteY25" fmla="*/ 2104089 h 2956697"/>
                <a:gd name="connsiteX26" fmla="*/ 589449 w 939810"/>
                <a:gd name="connsiteY26" fmla="*/ 2138483 h 2956697"/>
                <a:gd name="connsiteX27" fmla="*/ 515562 w 939810"/>
                <a:gd name="connsiteY27" fmla="*/ 2176990 h 2956697"/>
                <a:gd name="connsiteX28" fmla="*/ 461366 w 939810"/>
                <a:gd name="connsiteY28" fmla="*/ 2230577 h 2956697"/>
                <a:gd name="connsiteX29" fmla="*/ 441512 w 939810"/>
                <a:gd name="connsiteY29" fmla="*/ 2275112 h 2956697"/>
                <a:gd name="connsiteX30" fmla="*/ 430999 w 939810"/>
                <a:gd name="connsiteY30" fmla="*/ 2326445 h 2956697"/>
                <a:gd name="connsiteX31" fmla="*/ 427595 w 939810"/>
                <a:gd name="connsiteY31" fmla="*/ 2381406 h 2956697"/>
                <a:gd name="connsiteX32" fmla="*/ 429071 w 939810"/>
                <a:gd name="connsiteY32" fmla="*/ 2436824 h 2956697"/>
                <a:gd name="connsiteX33" fmla="*/ 432526 w 939810"/>
                <a:gd name="connsiteY33" fmla="*/ 2477687 h 2956697"/>
                <a:gd name="connsiteX34" fmla="*/ 439107 w 939810"/>
                <a:gd name="connsiteY34" fmla="*/ 2517017 h 2956697"/>
                <a:gd name="connsiteX35" fmla="*/ 450398 w 939810"/>
                <a:gd name="connsiteY35" fmla="*/ 2554857 h 2956697"/>
                <a:gd name="connsiteX36" fmla="*/ 467983 w 939810"/>
                <a:gd name="connsiteY36" fmla="*/ 2591254 h 2956697"/>
                <a:gd name="connsiteX37" fmla="*/ 488328 w 939810"/>
                <a:gd name="connsiteY37" fmla="*/ 2621575 h 2956697"/>
                <a:gd name="connsiteX38" fmla="*/ 509228 w 939810"/>
                <a:gd name="connsiteY38" fmla="*/ 2651503 h 2956697"/>
                <a:gd name="connsiteX39" fmla="*/ 525397 w 939810"/>
                <a:gd name="connsiteY39" fmla="*/ 2681683 h 2956697"/>
                <a:gd name="connsiteX40" fmla="*/ 531550 w 939810"/>
                <a:gd name="connsiteY40" fmla="*/ 2712759 h 2956697"/>
                <a:gd name="connsiteX41" fmla="*/ 529664 w 939810"/>
                <a:gd name="connsiteY41" fmla="*/ 2727965 h 2956697"/>
                <a:gd name="connsiteX42" fmla="*/ 525104 w 939810"/>
                <a:gd name="connsiteY42" fmla="*/ 2743398 h 2956697"/>
                <a:gd name="connsiteX43" fmla="*/ 518638 w 939810"/>
                <a:gd name="connsiteY43" fmla="*/ 2758940 h 2956697"/>
                <a:gd name="connsiteX44" fmla="*/ 511033 w 939810"/>
                <a:gd name="connsiteY44" fmla="*/ 2774472 h 2956697"/>
                <a:gd name="connsiteX45" fmla="*/ 482457 w 939810"/>
                <a:gd name="connsiteY45" fmla="*/ 2824889 h 2956697"/>
                <a:gd name="connsiteX46" fmla="*/ 449165 w 939810"/>
                <a:gd name="connsiteY46" fmla="*/ 2870704 h 2956697"/>
                <a:gd name="connsiteX47" fmla="*/ 410566 w 939810"/>
                <a:gd name="connsiteY47" fmla="*/ 2908756 h 2956697"/>
                <a:gd name="connsiteX48" fmla="*/ 366067 w 939810"/>
                <a:gd name="connsiteY48" fmla="*/ 2935882 h 2956697"/>
                <a:gd name="connsiteX49" fmla="*/ 331088 w 939810"/>
                <a:gd name="connsiteY49" fmla="*/ 2947183 h 2956697"/>
                <a:gd name="connsiteX50" fmla="*/ 293701 w 939810"/>
                <a:gd name="connsiteY50" fmla="*/ 2953257 h 2956697"/>
                <a:gd name="connsiteX51" fmla="*/ 254709 w 939810"/>
                <a:gd name="connsiteY51" fmla="*/ 2955848 h 2956697"/>
                <a:gd name="connsiteX52" fmla="*/ 214914 w 939810"/>
                <a:gd name="connsiteY52" fmla="*/ 2956697 h 2956697"/>
                <a:gd name="connsiteX0" fmla="*/ 113763 w 939810"/>
                <a:gd name="connsiteY0" fmla="*/ 0 h 2956697"/>
                <a:gd name="connsiteX1" fmla="*/ 102823 w 939810"/>
                <a:gd name="connsiteY1" fmla="*/ 57524 h 2956697"/>
                <a:gd name="connsiteX2" fmla="*/ 90912 w 939810"/>
                <a:gd name="connsiteY2" fmla="*/ 115228 h 2956697"/>
                <a:gd name="connsiteX3" fmla="*/ 77058 w 939810"/>
                <a:gd name="connsiteY3" fmla="*/ 173290 h 2956697"/>
                <a:gd name="connsiteX4" fmla="*/ 60288 w 939810"/>
                <a:gd name="connsiteY4" fmla="*/ 231892 h 2956697"/>
                <a:gd name="connsiteX5" fmla="*/ 38543 w 939810"/>
                <a:gd name="connsiteY5" fmla="*/ 296707 h 2956697"/>
                <a:gd name="connsiteX6" fmla="*/ 17601 w 939810"/>
                <a:gd name="connsiteY6" fmla="*/ 361308 h 2956697"/>
                <a:gd name="connsiteX7" fmla="*/ 2931 w 939810"/>
                <a:gd name="connsiteY7" fmla="*/ 424617 h 2956697"/>
                <a:gd name="connsiteX8" fmla="*/ 0 w 939810"/>
                <a:gd name="connsiteY8" fmla="*/ 485558 h 2956697"/>
                <a:gd name="connsiteX9" fmla="*/ 30483 w 939810"/>
                <a:gd name="connsiteY9" fmla="*/ 581885 h 2956697"/>
                <a:gd name="connsiteX10" fmla="*/ 95980 w 939810"/>
                <a:gd name="connsiteY10" fmla="*/ 670560 h 2956697"/>
                <a:gd name="connsiteX11" fmla="*/ 181834 w 939810"/>
                <a:gd name="connsiteY11" fmla="*/ 753876 h 2956697"/>
                <a:gd name="connsiteX12" fmla="*/ 273387 w 939810"/>
                <a:gd name="connsiteY12" fmla="*/ 834124 h 2956697"/>
                <a:gd name="connsiteX13" fmla="*/ 407296 w 939810"/>
                <a:gd name="connsiteY13" fmla="*/ 961736 h 2956697"/>
                <a:gd name="connsiteX14" fmla="*/ 525860 w 939810"/>
                <a:gd name="connsiteY14" fmla="*/ 1090747 h 2956697"/>
                <a:gd name="connsiteX15" fmla="*/ 636987 w 939810"/>
                <a:gd name="connsiteY15" fmla="*/ 1224567 h 2956697"/>
                <a:gd name="connsiteX16" fmla="*/ 748586 w 939810"/>
                <a:gd name="connsiteY16" fmla="*/ 1366605 h 2956697"/>
                <a:gd name="connsiteX17" fmla="*/ 818523 w 939810"/>
                <a:gd name="connsiteY17" fmla="*/ 1459011 h 2956697"/>
                <a:gd name="connsiteX18" fmla="*/ 880867 w 939810"/>
                <a:gd name="connsiteY18" fmla="*/ 1555538 h 2956697"/>
                <a:gd name="connsiteX19" fmla="*/ 924876 w 939810"/>
                <a:gd name="connsiteY19" fmla="*/ 1655941 h 2956697"/>
                <a:gd name="connsiteX20" fmla="*/ 939810 w 939810"/>
                <a:gd name="connsiteY20" fmla="*/ 1759975 h 2956697"/>
                <a:gd name="connsiteX21" fmla="*/ 924635 w 939810"/>
                <a:gd name="connsiteY21" fmla="*/ 1846081 h 2956697"/>
                <a:gd name="connsiteX22" fmla="*/ 886457 w 939810"/>
                <a:gd name="connsiteY22" fmla="*/ 1928924 h 2956697"/>
                <a:gd name="connsiteX23" fmla="*/ 828539 w 939810"/>
                <a:gd name="connsiteY23" fmla="*/ 2003011 h 2956697"/>
                <a:gd name="connsiteX24" fmla="*/ 754145 w 939810"/>
                <a:gd name="connsiteY24" fmla="*/ 2062845 h 2956697"/>
                <a:gd name="connsiteX25" fmla="*/ 672489 w 939810"/>
                <a:gd name="connsiteY25" fmla="*/ 2104089 h 2956697"/>
                <a:gd name="connsiteX26" fmla="*/ 589449 w 939810"/>
                <a:gd name="connsiteY26" fmla="*/ 2138483 h 2956697"/>
                <a:gd name="connsiteX27" fmla="*/ 515562 w 939810"/>
                <a:gd name="connsiteY27" fmla="*/ 2176990 h 2956697"/>
                <a:gd name="connsiteX28" fmla="*/ 461366 w 939810"/>
                <a:gd name="connsiteY28" fmla="*/ 2230577 h 2956697"/>
                <a:gd name="connsiteX29" fmla="*/ 441512 w 939810"/>
                <a:gd name="connsiteY29" fmla="*/ 2275112 h 2956697"/>
                <a:gd name="connsiteX30" fmla="*/ 430999 w 939810"/>
                <a:gd name="connsiteY30" fmla="*/ 2326445 h 2956697"/>
                <a:gd name="connsiteX31" fmla="*/ 427595 w 939810"/>
                <a:gd name="connsiteY31" fmla="*/ 2381406 h 2956697"/>
                <a:gd name="connsiteX32" fmla="*/ 429071 w 939810"/>
                <a:gd name="connsiteY32" fmla="*/ 2436824 h 2956697"/>
                <a:gd name="connsiteX33" fmla="*/ 432526 w 939810"/>
                <a:gd name="connsiteY33" fmla="*/ 2477687 h 2956697"/>
                <a:gd name="connsiteX34" fmla="*/ 439107 w 939810"/>
                <a:gd name="connsiteY34" fmla="*/ 2517017 h 2956697"/>
                <a:gd name="connsiteX35" fmla="*/ 450398 w 939810"/>
                <a:gd name="connsiteY35" fmla="*/ 2554857 h 2956697"/>
                <a:gd name="connsiteX36" fmla="*/ 467983 w 939810"/>
                <a:gd name="connsiteY36" fmla="*/ 2591254 h 2956697"/>
                <a:gd name="connsiteX37" fmla="*/ 488328 w 939810"/>
                <a:gd name="connsiteY37" fmla="*/ 2621575 h 2956697"/>
                <a:gd name="connsiteX38" fmla="*/ 509228 w 939810"/>
                <a:gd name="connsiteY38" fmla="*/ 2651503 h 2956697"/>
                <a:gd name="connsiteX39" fmla="*/ 525397 w 939810"/>
                <a:gd name="connsiteY39" fmla="*/ 2681683 h 2956697"/>
                <a:gd name="connsiteX40" fmla="*/ 531550 w 939810"/>
                <a:gd name="connsiteY40" fmla="*/ 2712759 h 2956697"/>
                <a:gd name="connsiteX41" fmla="*/ 529664 w 939810"/>
                <a:gd name="connsiteY41" fmla="*/ 2727965 h 2956697"/>
                <a:gd name="connsiteX42" fmla="*/ 525104 w 939810"/>
                <a:gd name="connsiteY42" fmla="*/ 2743398 h 2956697"/>
                <a:gd name="connsiteX43" fmla="*/ 518638 w 939810"/>
                <a:gd name="connsiteY43" fmla="*/ 2758940 h 2956697"/>
                <a:gd name="connsiteX44" fmla="*/ 511033 w 939810"/>
                <a:gd name="connsiteY44" fmla="*/ 2774472 h 2956697"/>
                <a:gd name="connsiteX45" fmla="*/ 482457 w 939810"/>
                <a:gd name="connsiteY45" fmla="*/ 2824889 h 2956697"/>
                <a:gd name="connsiteX46" fmla="*/ 449165 w 939810"/>
                <a:gd name="connsiteY46" fmla="*/ 2870704 h 2956697"/>
                <a:gd name="connsiteX47" fmla="*/ 410566 w 939810"/>
                <a:gd name="connsiteY47" fmla="*/ 2908756 h 2956697"/>
                <a:gd name="connsiteX48" fmla="*/ 366067 w 939810"/>
                <a:gd name="connsiteY48" fmla="*/ 2935882 h 2956697"/>
                <a:gd name="connsiteX49" fmla="*/ 331088 w 939810"/>
                <a:gd name="connsiteY49" fmla="*/ 2947183 h 2956697"/>
                <a:gd name="connsiteX50" fmla="*/ 293701 w 939810"/>
                <a:gd name="connsiteY50" fmla="*/ 2953257 h 2956697"/>
                <a:gd name="connsiteX51" fmla="*/ 254709 w 939810"/>
                <a:gd name="connsiteY51" fmla="*/ 2955848 h 2956697"/>
                <a:gd name="connsiteX52" fmla="*/ 214914 w 939810"/>
                <a:gd name="connsiteY52" fmla="*/ 2956697 h 2956697"/>
                <a:gd name="connsiteX0" fmla="*/ 113763 w 939810"/>
                <a:gd name="connsiteY0" fmla="*/ 0 h 2956697"/>
                <a:gd name="connsiteX1" fmla="*/ 102823 w 939810"/>
                <a:gd name="connsiteY1" fmla="*/ 57524 h 2956697"/>
                <a:gd name="connsiteX2" fmla="*/ 90912 w 939810"/>
                <a:gd name="connsiteY2" fmla="*/ 115228 h 2956697"/>
                <a:gd name="connsiteX3" fmla="*/ 77058 w 939810"/>
                <a:gd name="connsiteY3" fmla="*/ 173290 h 2956697"/>
                <a:gd name="connsiteX4" fmla="*/ 60288 w 939810"/>
                <a:gd name="connsiteY4" fmla="*/ 231892 h 2956697"/>
                <a:gd name="connsiteX5" fmla="*/ 38543 w 939810"/>
                <a:gd name="connsiteY5" fmla="*/ 296707 h 2956697"/>
                <a:gd name="connsiteX6" fmla="*/ 17601 w 939810"/>
                <a:gd name="connsiteY6" fmla="*/ 361308 h 2956697"/>
                <a:gd name="connsiteX7" fmla="*/ 2931 w 939810"/>
                <a:gd name="connsiteY7" fmla="*/ 424617 h 2956697"/>
                <a:gd name="connsiteX8" fmla="*/ 0 w 939810"/>
                <a:gd name="connsiteY8" fmla="*/ 485558 h 2956697"/>
                <a:gd name="connsiteX9" fmla="*/ 30483 w 939810"/>
                <a:gd name="connsiteY9" fmla="*/ 581885 h 2956697"/>
                <a:gd name="connsiteX10" fmla="*/ 95980 w 939810"/>
                <a:gd name="connsiteY10" fmla="*/ 670560 h 2956697"/>
                <a:gd name="connsiteX11" fmla="*/ 181834 w 939810"/>
                <a:gd name="connsiteY11" fmla="*/ 753876 h 2956697"/>
                <a:gd name="connsiteX12" fmla="*/ 273387 w 939810"/>
                <a:gd name="connsiteY12" fmla="*/ 834124 h 2956697"/>
                <a:gd name="connsiteX13" fmla="*/ 407296 w 939810"/>
                <a:gd name="connsiteY13" fmla="*/ 961736 h 2956697"/>
                <a:gd name="connsiteX14" fmla="*/ 525860 w 939810"/>
                <a:gd name="connsiteY14" fmla="*/ 1090747 h 2956697"/>
                <a:gd name="connsiteX15" fmla="*/ 636987 w 939810"/>
                <a:gd name="connsiteY15" fmla="*/ 1224567 h 2956697"/>
                <a:gd name="connsiteX16" fmla="*/ 748586 w 939810"/>
                <a:gd name="connsiteY16" fmla="*/ 1366605 h 2956697"/>
                <a:gd name="connsiteX17" fmla="*/ 818523 w 939810"/>
                <a:gd name="connsiteY17" fmla="*/ 1459011 h 2956697"/>
                <a:gd name="connsiteX18" fmla="*/ 880867 w 939810"/>
                <a:gd name="connsiteY18" fmla="*/ 1555538 h 2956697"/>
                <a:gd name="connsiteX19" fmla="*/ 924876 w 939810"/>
                <a:gd name="connsiteY19" fmla="*/ 1655941 h 2956697"/>
                <a:gd name="connsiteX20" fmla="*/ 939810 w 939810"/>
                <a:gd name="connsiteY20" fmla="*/ 1759975 h 2956697"/>
                <a:gd name="connsiteX21" fmla="*/ 924635 w 939810"/>
                <a:gd name="connsiteY21" fmla="*/ 1846081 h 2956697"/>
                <a:gd name="connsiteX22" fmla="*/ 886457 w 939810"/>
                <a:gd name="connsiteY22" fmla="*/ 1928924 h 2956697"/>
                <a:gd name="connsiteX23" fmla="*/ 828539 w 939810"/>
                <a:gd name="connsiteY23" fmla="*/ 2003011 h 2956697"/>
                <a:gd name="connsiteX24" fmla="*/ 754145 w 939810"/>
                <a:gd name="connsiteY24" fmla="*/ 2062845 h 2956697"/>
                <a:gd name="connsiteX25" fmla="*/ 672489 w 939810"/>
                <a:gd name="connsiteY25" fmla="*/ 2104089 h 2956697"/>
                <a:gd name="connsiteX26" fmla="*/ 589449 w 939810"/>
                <a:gd name="connsiteY26" fmla="*/ 2138483 h 2956697"/>
                <a:gd name="connsiteX27" fmla="*/ 515562 w 939810"/>
                <a:gd name="connsiteY27" fmla="*/ 2176990 h 2956697"/>
                <a:gd name="connsiteX28" fmla="*/ 461366 w 939810"/>
                <a:gd name="connsiteY28" fmla="*/ 2230577 h 2956697"/>
                <a:gd name="connsiteX29" fmla="*/ 441512 w 939810"/>
                <a:gd name="connsiteY29" fmla="*/ 2275112 h 2956697"/>
                <a:gd name="connsiteX30" fmla="*/ 430999 w 939810"/>
                <a:gd name="connsiteY30" fmla="*/ 2326445 h 2956697"/>
                <a:gd name="connsiteX31" fmla="*/ 427595 w 939810"/>
                <a:gd name="connsiteY31" fmla="*/ 2381406 h 2956697"/>
                <a:gd name="connsiteX32" fmla="*/ 429071 w 939810"/>
                <a:gd name="connsiteY32" fmla="*/ 2436824 h 2956697"/>
                <a:gd name="connsiteX33" fmla="*/ 432526 w 939810"/>
                <a:gd name="connsiteY33" fmla="*/ 2477687 h 2956697"/>
                <a:gd name="connsiteX34" fmla="*/ 439107 w 939810"/>
                <a:gd name="connsiteY34" fmla="*/ 2517017 h 2956697"/>
                <a:gd name="connsiteX35" fmla="*/ 450398 w 939810"/>
                <a:gd name="connsiteY35" fmla="*/ 2554857 h 2956697"/>
                <a:gd name="connsiteX36" fmla="*/ 467983 w 939810"/>
                <a:gd name="connsiteY36" fmla="*/ 2591254 h 2956697"/>
                <a:gd name="connsiteX37" fmla="*/ 488328 w 939810"/>
                <a:gd name="connsiteY37" fmla="*/ 2621575 h 2956697"/>
                <a:gd name="connsiteX38" fmla="*/ 509228 w 939810"/>
                <a:gd name="connsiteY38" fmla="*/ 2651503 h 2956697"/>
                <a:gd name="connsiteX39" fmla="*/ 525397 w 939810"/>
                <a:gd name="connsiteY39" fmla="*/ 2681683 h 2956697"/>
                <a:gd name="connsiteX40" fmla="*/ 531550 w 939810"/>
                <a:gd name="connsiteY40" fmla="*/ 2712759 h 2956697"/>
                <a:gd name="connsiteX41" fmla="*/ 529664 w 939810"/>
                <a:gd name="connsiteY41" fmla="*/ 2727965 h 2956697"/>
                <a:gd name="connsiteX42" fmla="*/ 525104 w 939810"/>
                <a:gd name="connsiteY42" fmla="*/ 2743398 h 2956697"/>
                <a:gd name="connsiteX43" fmla="*/ 518638 w 939810"/>
                <a:gd name="connsiteY43" fmla="*/ 2758940 h 2956697"/>
                <a:gd name="connsiteX44" fmla="*/ 511033 w 939810"/>
                <a:gd name="connsiteY44" fmla="*/ 2774472 h 2956697"/>
                <a:gd name="connsiteX45" fmla="*/ 482457 w 939810"/>
                <a:gd name="connsiteY45" fmla="*/ 2824889 h 2956697"/>
                <a:gd name="connsiteX46" fmla="*/ 449165 w 939810"/>
                <a:gd name="connsiteY46" fmla="*/ 2870704 h 2956697"/>
                <a:gd name="connsiteX47" fmla="*/ 410566 w 939810"/>
                <a:gd name="connsiteY47" fmla="*/ 2908756 h 2956697"/>
                <a:gd name="connsiteX48" fmla="*/ 366067 w 939810"/>
                <a:gd name="connsiteY48" fmla="*/ 2935882 h 2956697"/>
                <a:gd name="connsiteX49" fmla="*/ 331088 w 939810"/>
                <a:gd name="connsiteY49" fmla="*/ 2947183 h 2956697"/>
                <a:gd name="connsiteX50" fmla="*/ 293701 w 939810"/>
                <a:gd name="connsiteY50" fmla="*/ 2953257 h 2956697"/>
                <a:gd name="connsiteX51" fmla="*/ 254709 w 939810"/>
                <a:gd name="connsiteY51" fmla="*/ 2955848 h 2956697"/>
                <a:gd name="connsiteX52" fmla="*/ 214914 w 939810"/>
                <a:gd name="connsiteY52" fmla="*/ 2956697 h 2956697"/>
                <a:gd name="connsiteX0" fmla="*/ 113763 w 939810"/>
                <a:gd name="connsiteY0" fmla="*/ 0 h 2956697"/>
                <a:gd name="connsiteX1" fmla="*/ 102823 w 939810"/>
                <a:gd name="connsiteY1" fmla="*/ 57524 h 2956697"/>
                <a:gd name="connsiteX2" fmla="*/ 90912 w 939810"/>
                <a:gd name="connsiteY2" fmla="*/ 115228 h 2956697"/>
                <a:gd name="connsiteX3" fmla="*/ 77058 w 939810"/>
                <a:gd name="connsiteY3" fmla="*/ 173290 h 2956697"/>
                <a:gd name="connsiteX4" fmla="*/ 60288 w 939810"/>
                <a:gd name="connsiteY4" fmla="*/ 231892 h 2956697"/>
                <a:gd name="connsiteX5" fmla="*/ 38543 w 939810"/>
                <a:gd name="connsiteY5" fmla="*/ 296707 h 2956697"/>
                <a:gd name="connsiteX6" fmla="*/ 17601 w 939810"/>
                <a:gd name="connsiteY6" fmla="*/ 361308 h 2956697"/>
                <a:gd name="connsiteX7" fmla="*/ 2931 w 939810"/>
                <a:gd name="connsiteY7" fmla="*/ 424617 h 2956697"/>
                <a:gd name="connsiteX8" fmla="*/ 0 w 939810"/>
                <a:gd name="connsiteY8" fmla="*/ 485558 h 2956697"/>
                <a:gd name="connsiteX9" fmla="*/ 30483 w 939810"/>
                <a:gd name="connsiteY9" fmla="*/ 581885 h 2956697"/>
                <a:gd name="connsiteX10" fmla="*/ 95980 w 939810"/>
                <a:gd name="connsiteY10" fmla="*/ 670560 h 2956697"/>
                <a:gd name="connsiteX11" fmla="*/ 181834 w 939810"/>
                <a:gd name="connsiteY11" fmla="*/ 753876 h 2956697"/>
                <a:gd name="connsiteX12" fmla="*/ 273387 w 939810"/>
                <a:gd name="connsiteY12" fmla="*/ 834124 h 2956697"/>
                <a:gd name="connsiteX13" fmla="*/ 407296 w 939810"/>
                <a:gd name="connsiteY13" fmla="*/ 961736 h 2956697"/>
                <a:gd name="connsiteX14" fmla="*/ 525860 w 939810"/>
                <a:gd name="connsiteY14" fmla="*/ 1090747 h 2956697"/>
                <a:gd name="connsiteX15" fmla="*/ 636987 w 939810"/>
                <a:gd name="connsiteY15" fmla="*/ 1224567 h 2956697"/>
                <a:gd name="connsiteX16" fmla="*/ 748586 w 939810"/>
                <a:gd name="connsiteY16" fmla="*/ 1366605 h 2956697"/>
                <a:gd name="connsiteX17" fmla="*/ 818523 w 939810"/>
                <a:gd name="connsiteY17" fmla="*/ 1459011 h 2956697"/>
                <a:gd name="connsiteX18" fmla="*/ 880867 w 939810"/>
                <a:gd name="connsiteY18" fmla="*/ 1555538 h 2956697"/>
                <a:gd name="connsiteX19" fmla="*/ 924876 w 939810"/>
                <a:gd name="connsiteY19" fmla="*/ 1655941 h 2956697"/>
                <a:gd name="connsiteX20" fmla="*/ 939810 w 939810"/>
                <a:gd name="connsiteY20" fmla="*/ 1759975 h 2956697"/>
                <a:gd name="connsiteX21" fmla="*/ 924635 w 939810"/>
                <a:gd name="connsiteY21" fmla="*/ 1846081 h 2956697"/>
                <a:gd name="connsiteX22" fmla="*/ 886457 w 939810"/>
                <a:gd name="connsiteY22" fmla="*/ 1928924 h 2956697"/>
                <a:gd name="connsiteX23" fmla="*/ 828539 w 939810"/>
                <a:gd name="connsiteY23" fmla="*/ 2003011 h 2956697"/>
                <a:gd name="connsiteX24" fmla="*/ 754145 w 939810"/>
                <a:gd name="connsiteY24" fmla="*/ 2062845 h 2956697"/>
                <a:gd name="connsiteX25" fmla="*/ 672489 w 939810"/>
                <a:gd name="connsiteY25" fmla="*/ 2104089 h 2956697"/>
                <a:gd name="connsiteX26" fmla="*/ 589449 w 939810"/>
                <a:gd name="connsiteY26" fmla="*/ 2138483 h 2956697"/>
                <a:gd name="connsiteX27" fmla="*/ 515562 w 939810"/>
                <a:gd name="connsiteY27" fmla="*/ 2176990 h 2956697"/>
                <a:gd name="connsiteX28" fmla="*/ 461366 w 939810"/>
                <a:gd name="connsiteY28" fmla="*/ 2230577 h 2956697"/>
                <a:gd name="connsiteX29" fmla="*/ 441512 w 939810"/>
                <a:gd name="connsiteY29" fmla="*/ 2275112 h 2956697"/>
                <a:gd name="connsiteX30" fmla="*/ 430999 w 939810"/>
                <a:gd name="connsiteY30" fmla="*/ 2326445 h 2956697"/>
                <a:gd name="connsiteX31" fmla="*/ 427595 w 939810"/>
                <a:gd name="connsiteY31" fmla="*/ 2381406 h 2956697"/>
                <a:gd name="connsiteX32" fmla="*/ 429071 w 939810"/>
                <a:gd name="connsiteY32" fmla="*/ 2436824 h 2956697"/>
                <a:gd name="connsiteX33" fmla="*/ 432526 w 939810"/>
                <a:gd name="connsiteY33" fmla="*/ 2477687 h 2956697"/>
                <a:gd name="connsiteX34" fmla="*/ 439107 w 939810"/>
                <a:gd name="connsiteY34" fmla="*/ 2517017 h 2956697"/>
                <a:gd name="connsiteX35" fmla="*/ 450398 w 939810"/>
                <a:gd name="connsiteY35" fmla="*/ 2554857 h 2956697"/>
                <a:gd name="connsiteX36" fmla="*/ 467983 w 939810"/>
                <a:gd name="connsiteY36" fmla="*/ 2591254 h 2956697"/>
                <a:gd name="connsiteX37" fmla="*/ 488328 w 939810"/>
                <a:gd name="connsiteY37" fmla="*/ 2621575 h 2956697"/>
                <a:gd name="connsiteX38" fmla="*/ 509228 w 939810"/>
                <a:gd name="connsiteY38" fmla="*/ 2651503 h 2956697"/>
                <a:gd name="connsiteX39" fmla="*/ 525397 w 939810"/>
                <a:gd name="connsiteY39" fmla="*/ 2681683 h 2956697"/>
                <a:gd name="connsiteX40" fmla="*/ 531550 w 939810"/>
                <a:gd name="connsiteY40" fmla="*/ 2712759 h 2956697"/>
                <a:gd name="connsiteX41" fmla="*/ 529664 w 939810"/>
                <a:gd name="connsiteY41" fmla="*/ 2727965 h 2956697"/>
                <a:gd name="connsiteX42" fmla="*/ 525104 w 939810"/>
                <a:gd name="connsiteY42" fmla="*/ 2743398 h 2956697"/>
                <a:gd name="connsiteX43" fmla="*/ 518638 w 939810"/>
                <a:gd name="connsiteY43" fmla="*/ 2758940 h 2956697"/>
                <a:gd name="connsiteX44" fmla="*/ 511033 w 939810"/>
                <a:gd name="connsiteY44" fmla="*/ 2774472 h 2956697"/>
                <a:gd name="connsiteX45" fmla="*/ 482457 w 939810"/>
                <a:gd name="connsiteY45" fmla="*/ 2824889 h 2956697"/>
                <a:gd name="connsiteX46" fmla="*/ 449165 w 939810"/>
                <a:gd name="connsiteY46" fmla="*/ 2870704 h 2956697"/>
                <a:gd name="connsiteX47" fmla="*/ 410566 w 939810"/>
                <a:gd name="connsiteY47" fmla="*/ 2908756 h 2956697"/>
                <a:gd name="connsiteX48" fmla="*/ 366067 w 939810"/>
                <a:gd name="connsiteY48" fmla="*/ 2935882 h 2956697"/>
                <a:gd name="connsiteX49" fmla="*/ 331088 w 939810"/>
                <a:gd name="connsiteY49" fmla="*/ 2947183 h 2956697"/>
                <a:gd name="connsiteX50" fmla="*/ 293701 w 939810"/>
                <a:gd name="connsiteY50" fmla="*/ 2953257 h 2956697"/>
                <a:gd name="connsiteX51" fmla="*/ 254709 w 939810"/>
                <a:gd name="connsiteY51" fmla="*/ 2955848 h 2956697"/>
                <a:gd name="connsiteX52" fmla="*/ 214914 w 939810"/>
                <a:gd name="connsiteY52" fmla="*/ 2956697 h 2956697"/>
                <a:gd name="connsiteX0" fmla="*/ 113763 w 939810"/>
                <a:gd name="connsiteY0" fmla="*/ 0 h 2956697"/>
                <a:gd name="connsiteX1" fmla="*/ 102823 w 939810"/>
                <a:gd name="connsiteY1" fmla="*/ 57524 h 2956697"/>
                <a:gd name="connsiteX2" fmla="*/ 90912 w 939810"/>
                <a:gd name="connsiteY2" fmla="*/ 115228 h 2956697"/>
                <a:gd name="connsiteX3" fmla="*/ 77058 w 939810"/>
                <a:gd name="connsiteY3" fmla="*/ 173290 h 2956697"/>
                <a:gd name="connsiteX4" fmla="*/ 60288 w 939810"/>
                <a:gd name="connsiteY4" fmla="*/ 231892 h 2956697"/>
                <a:gd name="connsiteX5" fmla="*/ 38543 w 939810"/>
                <a:gd name="connsiteY5" fmla="*/ 296707 h 2956697"/>
                <a:gd name="connsiteX6" fmla="*/ 17601 w 939810"/>
                <a:gd name="connsiteY6" fmla="*/ 361308 h 2956697"/>
                <a:gd name="connsiteX7" fmla="*/ 2931 w 939810"/>
                <a:gd name="connsiteY7" fmla="*/ 424617 h 2956697"/>
                <a:gd name="connsiteX8" fmla="*/ 0 w 939810"/>
                <a:gd name="connsiteY8" fmla="*/ 485558 h 2956697"/>
                <a:gd name="connsiteX9" fmla="*/ 30483 w 939810"/>
                <a:gd name="connsiteY9" fmla="*/ 581885 h 2956697"/>
                <a:gd name="connsiteX10" fmla="*/ 95980 w 939810"/>
                <a:gd name="connsiteY10" fmla="*/ 670560 h 2956697"/>
                <a:gd name="connsiteX11" fmla="*/ 181834 w 939810"/>
                <a:gd name="connsiteY11" fmla="*/ 753876 h 2956697"/>
                <a:gd name="connsiteX12" fmla="*/ 273387 w 939810"/>
                <a:gd name="connsiteY12" fmla="*/ 834124 h 2956697"/>
                <a:gd name="connsiteX13" fmla="*/ 407296 w 939810"/>
                <a:gd name="connsiteY13" fmla="*/ 961736 h 2956697"/>
                <a:gd name="connsiteX14" fmla="*/ 525860 w 939810"/>
                <a:gd name="connsiteY14" fmla="*/ 1090747 h 2956697"/>
                <a:gd name="connsiteX15" fmla="*/ 636987 w 939810"/>
                <a:gd name="connsiteY15" fmla="*/ 1224567 h 2956697"/>
                <a:gd name="connsiteX16" fmla="*/ 748586 w 939810"/>
                <a:gd name="connsiteY16" fmla="*/ 1366605 h 2956697"/>
                <a:gd name="connsiteX17" fmla="*/ 818523 w 939810"/>
                <a:gd name="connsiteY17" fmla="*/ 1459011 h 2956697"/>
                <a:gd name="connsiteX18" fmla="*/ 880867 w 939810"/>
                <a:gd name="connsiteY18" fmla="*/ 1555538 h 2956697"/>
                <a:gd name="connsiteX19" fmla="*/ 924876 w 939810"/>
                <a:gd name="connsiteY19" fmla="*/ 1655941 h 2956697"/>
                <a:gd name="connsiteX20" fmla="*/ 939810 w 939810"/>
                <a:gd name="connsiteY20" fmla="*/ 1759975 h 2956697"/>
                <a:gd name="connsiteX21" fmla="*/ 924635 w 939810"/>
                <a:gd name="connsiteY21" fmla="*/ 1846081 h 2956697"/>
                <a:gd name="connsiteX22" fmla="*/ 886457 w 939810"/>
                <a:gd name="connsiteY22" fmla="*/ 1928924 h 2956697"/>
                <a:gd name="connsiteX23" fmla="*/ 828539 w 939810"/>
                <a:gd name="connsiteY23" fmla="*/ 2003011 h 2956697"/>
                <a:gd name="connsiteX24" fmla="*/ 754145 w 939810"/>
                <a:gd name="connsiteY24" fmla="*/ 2062845 h 2956697"/>
                <a:gd name="connsiteX25" fmla="*/ 672489 w 939810"/>
                <a:gd name="connsiteY25" fmla="*/ 2104089 h 2956697"/>
                <a:gd name="connsiteX26" fmla="*/ 589449 w 939810"/>
                <a:gd name="connsiteY26" fmla="*/ 2138483 h 2956697"/>
                <a:gd name="connsiteX27" fmla="*/ 515562 w 939810"/>
                <a:gd name="connsiteY27" fmla="*/ 2176990 h 2956697"/>
                <a:gd name="connsiteX28" fmla="*/ 461366 w 939810"/>
                <a:gd name="connsiteY28" fmla="*/ 2230577 h 2956697"/>
                <a:gd name="connsiteX29" fmla="*/ 441512 w 939810"/>
                <a:gd name="connsiteY29" fmla="*/ 2275112 h 2956697"/>
                <a:gd name="connsiteX30" fmla="*/ 430999 w 939810"/>
                <a:gd name="connsiteY30" fmla="*/ 2326445 h 2956697"/>
                <a:gd name="connsiteX31" fmla="*/ 427595 w 939810"/>
                <a:gd name="connsiteY31" fmla="*/ 2381406 h 2956697"/>
                <a:gd name="connsiteX32" fmla="*/ 429071 w 939810"/>
                <a:gd name="connsiteY32" fmla="*/ 2436824 h 2956697"/>
                <a:gd name="connsiteX33" fmla="*/ 432526 w 939810"/>
                <a:gd name="connsiteY33" fmla="*/ 2477687 h 2956697"/>
                <a:gd name="connsiteX34" fmla="*/ 439107 w 939810"/>
                <a:gd name="connsiteY34" fmla="*/ 2517017 h 2956697"/>
                <a:gd name="connsiteX35" fmla="*/ 450398 w 939810"/>
                <a:gd name="connsiteY35" fmla="*/ 2554857 h 2956697"/>
                <a:gd name="connsiteX36" fmla="*/ 467983 w 939810"/>
                <a:gd name="connsiteY36" fmla="*/ 2591254 h 2956697"/>
                <a:gd name="connsiteX37" fmla="*/ 488328 w 939810"/>
                <a:gd name="connsiteY37" fmla="*/ 2621575 h 2956697"/>
                <a:gd name="connsiteX38" fmla="*/ 509228 w 939810"/>
                <a:gd name="connsiteY38" fmla="*/ 2651503 h 2956697"/>
                <a:gd name="connsiteX39" fmla="*/ 525397 w 939810"/>
                <a:gd name="connsiteY39" fmla="*/ 2681683 h 2956697"/>
                <a:gd name="connsiteX40" fmla="*/ 531550 w 939810"/>
                <a:gd name="connsiteY40" fmla="*/ 2712759 h 2956697"/>
                <a:gd name="connsiteX41" fmla="*/ 529664 w 939810"/>
                <a:gd name="connsiteY41" fmla="*/ 2727965 h 2956697"/>
                <a:gd name="connsiteX42" fmla="*/ 525104 w 939810"/>
                <a:gd name="connsiteY42" fmla="*/ 2743398 h 2956697"/>
                <a:gd name="connsiteX43" fmla="*/ 518638 w 939810"/>
                <a:gd name="connsiteY43" fmla="*/ 2758940 h 2956697"/>
                <a:gd name="connsiteX44" fmla="*/ 511033 w 939810"/>
                <a:gd name="connsiteY44" fmla="*/ 2774472 h 2956697"/>
                <a:gd name="connsiteX45" fmla="*/ 482457 w 939810"/>
                <a:gd name="connsiteY45" fmla="*/ 2824889 h 2956697"/>
                <a:gd name="connsiteX46" fmla="*/ 449165 w 939810"/>
                <a:gd name="connsiteY46" fmla="*/ 2870704 h 2956697"/>
                <a:gd name="connsiteX47" fmla="*/ 410566 w 939810"/>
                <a:gd name="connsiteY47" fmla="*/ 2908756 h 2956697"/>
                <a:gd name="connsiteX48" fmla="*/ 366067 w 939810"/>
                <a:gd name="connsiteY48" fmla="*/ 2935882 h 2956697"/>
                <a:gd name="connsiteX49" fmla="*/ 331088 w 939810"/>
                <a:gd name="connsiteY49" fmla="*/ 2947183 h 2956697"/>
                <a:gd name="connsiteX50" fmla="*/ 293701 w 939810"/>
                <a:gd name="connsiteY50" fmla="*/ 2953257 h 2956697"/>
                <a:gd name="connsiteX51" fmla="*/ 254709 w 939810"/>
                <a:gd name="connsiteY51" fmla="*/ 2955848 h 2956697"/>
                <a:gd name="connsiteX52" fmla="*/ 214914 w 939810"/>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41756" h="2956697">
                  <a:moveTo>
                    <a:pt x="115709" y="0"/>
                  </a:moveTo>
                  <a:lnTo>
                    <a:pt x="104769" y="57524"/>
                  </a:lnTo>
                  <a:cubicBezTo>
                    <a:pt x="100960" y="76729"/>
                    <a:pt x="97152" y="95934"/>
                    <a:pt x="92858" y="115228"/>
                  </a:cubicBezTo>
                  <a:cubicBezTo>
                    <a:pt x="88564" y="134522"/>
                    <a:pt x="84108" y="153846"/>
                    <a:pt x="79004" y="173290"/>
                  </a:cubicBezTo>
                  <a:cubicBezTo>
                    <a:pt x="73900" y="192734"/>
                    <a:pt x="68653" y="211322"/>
                    <a:pt x="62234" y="231892"/>
                  </a:cubicBezTo>
                  <a:cubicBezTo>
                    <a:pt x="55815" y="252462"/>
                    <a:pt x="47604" y="275138"/>
                    <a:pt x="40489" y="296707"/>
                  </a:cubicBezTo>
                  <a:cubicBezTo>
                    <a:pt x="33375" y="318276"/>
                    <a:pt x="25482" y="339990"/>
                    <a:pt x="19547" y="361308"/>
                  </a:cubicBezTo>
                  <a:cubicBezTo>
                    <a:pt x="13612" y="382626"/>
                    <a:pt x="7811" y="403909"/>
                    <a:pt x="4877" y="424617"/>
                  </a:cubicBezTo>
                  <a:cubicBezTo>
                    <a:pt x="1944" y="445325"/>
                    <a:pt x="-2646" y="459347"/>
                    <a:pt x="1946" y="485558"/>
                  </a:cubicBezTo>
                  <a:cubicBezTo>
                    <a:pt x="6538" y="511769"/>
                    <a:pt x="16432" y="551051"/>
                    <a:pt x="32429" y="581885"/>
                  </a:cubicBezTo>
                  <a:cubicBezTo>
                    <a:pt x="48426" y="612719"/>
                    <a:pt x="72701" y="641895"/>
                    <a:pt x="97926" y="670560"/>
                  </a:cubicBezTo>
                  <a:cubicBezTo>
                    <a:pt x="123151" y="699225"/>
                    <a:pt x="154212" y="726615"/>
                    <a:pt x="183780" y="753876"/>
                  </a:cubicBezTo>
                  <a:cubicBezTo>
                    <a:pt x="213348" y="781137"/>
                    <a:pt x="237756" y="799481"/>
                    <a:pt x="275333" y="834124"/>
                  </a:cubicBezTo>
                  <a:cubicBezTo>
                    <a:pt x="312910" y="868767"/>
                    <a:pt x="367163" y="918966"/>
                    <a:pt x="409242" y="961736"/>
                  </a:cubicBezTo>
                  <a:cubicBezTo>
                    <a:pt x="451321" y="1004507"/>
                    <a:pt x="489524" y="1046942"/>
                    <a:pt x="527806" y="1090747"/>
                  </a:cubicBezTo>
                  <a:cubicBezTo>
                    <a:pt x="566088" y="1134552"/>
                    <a:pt x="601812" y="1178591"/>
                    <a:pt x="638933" y="1224567"/>
                  </a:cubicBezTo>
                  <a:cubicBezTo>
                    <a:pt x="676054" y="1270543"/>
                    <a:pt x="720276" y="1327531"/>
                    <a:pt x="750532" y="1366605"/>
                  </a:cubicBezTo>
                  <a:cubicBezTo>
                    <a:pt x="780788" y="1405679"/>
                    <a:pt x="798422" y="1427522"/>
                    <a:pt x="820469" y="1459011"/>
                  </a:cubicBezTo>
                  <a:cubicBezTo>
                    <a:pt x="842516" y="1490500"/>
                    <a:pt x="865088" y="1522716"/>
                    <a:pt x="882813" y="1555538"/>
                  </a:cubicBezTo>
                  <a:cubicBezTo>
                    <a:pt x="900538" y="1588360"/>
                    <a:pt x="916998" y="1621868"/>
                    <a:pt x="926822" y="1655941"/>
                  </a:cubicBezTo>
                  <a:cubicBezTo>
                    <a:pt x="936646" y="1690014"/>
                    <a:pt x="941796" y="1728285"/>
                    <a:pt x="941756" y="1759975"/>
                  </a:cubicBezTo>
                  <a:cubicBezTo>
                    <a:pt x="941716" y="1791665"/>
                    <a:pt x="935473" y="1817923"/>
                    <a:pt x="926581" y="1846081"/>
                  </a:cubicBezTo>
                  <a:cubicBezTo>
                    <a:pt x="917689" y="1874239"/>
                    <a:pt x="904419" y="1902769"/>
                    <a:pt x="888403" y="1928924"/>
                  </a:cubicBezTo>
                  <a:cubicBezTo>
                    <a:pt x="872387" y="1955079"/>
                    <a:pt x="852537" y="1980691"/>
                    <a:pt x="830485" y="2003011"/>
                  </a:cubicBezTo>
                  <a:cubicBezTo>
                    <a:pt x="808433" y="2025331"/>
                    <a:pt x="782099" y="2045999"/>
                    <a:pt x="756091" y="2062845"/>
                  </a:cubicBezTo>
                  <a:cubicBezTo>
                    <a:pt x="730083" y="2079691"/>
                    <a:pt x="701884" y="2091483"/>
                    <a:pt x="674435" y="2104089"/>
                  </a:cubicBezTo>
                  <a:cubicBezTo>
                    <a:pt x="646986" y="2116695"/>
                    <a:pt x="617549" y="2126333"/>
                    <a:pt x="591395" y="2138483"/>
                  </a:cubicBezTo>
                  <a:cubicBezTo>
                    <a:pt x="565241" y="2150633"/>
                    <a:pt x="538855" y="2161641"/>
                    <a:pt x="517508" y="2176990"/>
                  </a:cubicBezTo>
                  <a:cubicBezTo>
                    <a:pt x="496161" y="2192339"/>
                    <a:pt x="475654" y="2214223"/>
                    <a:pt x="463312" y="2230577"/>
                  </a:cubicBezTo>
                  <a:cubicBezTo>
                    <a:pt x="450970" y="2246931"/>
                    <a:pt x="448519" y="2259134"/>
                    <a:pt x="443458" y="2275112"/>
                  </a:cubicBezTo>
                  <a:cubicBezTo>
                    <a:pt x="438397" y="2291090"/>
                    <a:pt x="435264" y="2308729"/>
                    <a:pt x="432945" y="2326445"/>
                  </a:cubicBezTo>
                  <a:cubicBezTo>
                    <a:pt x="430626" y="2344161"/>
                    <a:pt x="429862" y="2363010"/>
                    <a:pt x="429541" y="2381406"/>
                  </a:cubicBezTo>
                  <a:cubicBezTo>
                    <a:pt x="429220" y="2399803"/>
                    <a:pt x="430195" y="2420777"/>
                    <a:pt x="431017" y="2436824"/>
                  </a:cubicBezTo>
                  <a:cubicBezTo>
                    <a:pt x="431839" y="2452871"/>
                    <a:pt x="432799" y="2464322"/>
                    <a:pt x="434472" y="2477687"/>
                  </a:cubicBezTo>
                  <a:cubicBezTo>
                    <a:pt x="436145" y="2491052"/>
                    <a:pt x="438074" y="2504155"/>
                    <a:pt x="441053" y="2517017"/>
                  </a:cubicBezTo>
                  <a:cubicBezTo>
                    <a:pt x="444032" y="2529879"/>
                    <a:pt x="447531" y="2542484"/>
                    <a:pt x="452344" y="2554857"/>
                  </a:cubicBezTo>
                  <a:cubicBezTo>
                    <a:pt x="457157" y="2567230"/>
                    <a:pt x="463607" y="2580134"/>
                    <a:pt x="469929" y="2591254"/>
                  </a:cubicBezTo>
                  <a:cubicBezTo>
                    <a:pt x="476251" y="2602374"/>
                    <a:pt x="483400" y="2611534"/>
                    <a:pt x="490274" y="2621575"/>
                  </a:cubicBezTo>
                  <a:cubicBezTo>
                    <a:pt x="497148" y="2631617"/>
                    <a:pt x="504996" y="2641485"/>
                    <a:pt x="511174" y="2651503"/>
                  </a:cubicBezTo>
                  <a:cubicBezTo>
                    <a:pt x="517352" y="2661521"/>
                    <a:pt x="523623" y="2671474"/>
                    <a:pt x="527343" y="2681683"/>
                  </a:cubicBezTo>
                  <a:cubicBezTo>
                    <a:pt x="531063" y="2691892"/>
                    <a:pt x="532785" y="2705045"/>
                    <a:pt x="533496" y="2712759"/>
                  </a:cubicBezTo>
                  <a:cubicBezTo>
                    <a:pt x="534207" y="2720473"/>
                    <a:pt x="532684" y="2722859"/>
                    <a:pt x="531610" y="2727965"/>
                  </a:cubicBezTo>
                  <a:cubicBezTo>
                    <a:pt x="530536" y="2733071"/>
                    <a:pt x="528888" y="2738236"/>
                    <a:pt x="527050" y="2743398"/>
                  </a:cubicBezTo>
                  <a:cubicBezTo>
                    <a:pt x="525212" y="2748560"/>
                    <a:pt x="522929" y="2753761"/>
                    <a:pt x="520584" y="2758940"/>
                  </a:cubicBezTo>
                  <a:cubicBezTo>
                    <a:pt x="518239" y="2764119"/>
                    <a:pt x="519009" y="2763481"/>
                    <a:pt x="512979" y="2774472"/>
                  </a:cubicBezTo>
                  <a:cubicBezTo>
                    <a:pt x="506949" y="2785463"/>
                    <a:pt x="494714" y="2808850"/>
                    <a:pt x="484403" y="2824889"/>
                  </a:cubicBezTo>
                  <a:cubicBezTo>
                    <a:pt x="474092" y="2840928"/>
                    <a:pt x="463093" y="2856726"/>
                    <a:pt x="451111" y="2870704"/>
                  </a:cubicBezTo>
                  <a:cubicBezTo>
                    <a:pt x="439129" y="2884682"/>
                    <a:pt x="426362" y="2897893"/>
                    <a:pt x="412512" y="2908756"/>
                  </a:cubicBezTo>
                  <a:cubicBezTo>
                    <a:pt x="398662" y="2919619"/>
                    <a:pt x="381259" y="2929478"/>
                    <a:pt x="368013" y="2935882"/>
                  </a:cubicBezTo>
                  <a:cubicBezTo>
                    <a:pt x="354767" y="2942286"/>
                    <a:pt x="345095" y="2944287"/>
                    <a:pt x="333034" y="2947183"/>
                  </a:cubicBezTo>
                  <a:cubicBezTo>
                    <a:pt x="320973" y="2950079"/>
                    <a:pt x="308377" y="2951813"/>
                    <a:pt x="295647" y="2953257"/>
                  </a:cubicBezTo>
                  <a:cubicBezTo>
                    <a:pt x="282917" y="2954701"/>
                    <a:pt x="269786" y="2955275"/>
                    <a:pt x="256655" y="2955848"/>
                  </a:cubicBezTo>
                  <a:cubicBezTo>
                    <a:pt x="243524" y="2956421"/>
                    <a:pt x="225151" y="2956520"/>
                    <a:pt x="216860" y="2956697"/>
                  </a:cubicBezTo>
                </a:path>
              </a:pathLst>
            </a:custGeom>
            <a:ln w="13440">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8" name="Ελεύθερη σχεδίαση: Σχήμα 37">
              <a:extLst>
                <a:ext uri="{FF2B5EF4-FFF2-40B4-BE49-F238E27FC236}">
                  <a16:creationId xmlns:a16="http://schemas.microsoft.com/office/drawing/2014/main" xmlns="" id="{31996373-5092-4FAC-9DD6-6461801AA541}"/>
                </a:ext>
              </a:extLst>
            </p:cNvPr>
            <p:cNvSpPr/>
            <p:nvPr/>
          </p:nvSpPr>
          <p:spPr>
            <a:xfrm>
              <a:off x="4116813" y="3367747"/>
              <a:ext cx="1759074" cy="1503726"/>
            </a:xfrm>
            <a:custGeom>
              <a:avLst/>
              <a:gdLst>
                <a:gd name="connsiteX0" fmla="*/ 1725897 w 1759052"/>
                <a:gd name="connsiteY0" fmla="*/ 0 h 1503726"/>
                <a:gd name="connsiteX1" fmla="*/ 1731896 w 1759052"/>
                <a:gd name="connsiteY1" fmla="*/ 12219 h 1503726"/>
                <a:gd name="connsiteX2" fmla="*/ 1737752 w 1759052"/>
                <a:gd name="connsiteY2" fmla="*/ 24560 h 1503726"/>
                <a:gd name="connsiteX3" fmla="*/ 1743322 w 1759052"/>
                <a:gd name="connsiteY3" fmla="*/ 37146 h 1503726"/>
                <a:gd name="connsiteX4" fmla="*/ 1748462 w 1759052"/>
                <a:gd name="connsiteY4" fmla="*/ 50098 h 1503726"/>
                <a:gd name="connsiteX5" fmla="*/ 1753993 w 1759052"/>
                <a:gd name="connsiteY5" fmla="*/ 66950 h 1503726"/>
                <a:gd name="connsiteX6" fmla="*/ 1757798 w 1759052"/>
                <a:gd name="connsiteY6" fmla="*/ 84209 h 1503726"/>
                <a:gd name="connsiteX7" fmla="*/ 1759052 w 1759052"/>
                <a:gd name="connsiteY7" fmla="*/ 101512 h 1503726"/>
                <a:gd name="connsiteX8" fmla="*/ 1756931 w 1759052"/>
                <a:gd name="connsiteY8" fmla="*/ 118495 h 1503726"/>
                <a:gd name="connsiteX9" fmla="*/ 1749948 w 1759052"/>
                <a:gd name="connsiteY9" fmla="*/ 136519 h 1503726"/>
                <a:gd name="connsiteX10" fmla="*/ 1738734 w 1759052"/>
                <a:gd name="connsiteY10" fmla="*/ 152859 h 1503726"/>
                <a:gd name="connsiteX11" fmla="*/ 1724260 w 1759052"/>
                <a:gd name="connsiteY11" fmla="*/ 166676 h 1503726"/>
                <a:gd name="connsiteX12" fmla="*/ 1707497 w 1759052"/>
                <a:gd name="connsiteY12" fmla="*/ 177129 h 1503726"/>
                <a:gd name="connsiteX13" fmla="*/ 1684739 w 1759052"/>
                <a:gd name="connsiteY13" fmla="*/ 184909 h 1503726"/>
                <a:gd name="connsiteX14" fmla="*/ 1660921 w 1759052"/>
                <a:gd name="connsiteY14" fmla="*/ 188945 h 1503726"/>
                <a:gd name="connsiteX15" fmla="*/ 1637030 w 1759052"/>
                <a:gd name="connsiteY15" fmla="*/ 192012 h 1503726"/>
                <a:gd name="connsiteX16" fmla="*/ 1614052 w 1759052"/>
                <a:gd name="connsiteY16" fmla="*/ 196883 h 1503726"/>
                <a:gd name="connsiteX17" fmla="*/ 1560023 w 1759052"/>
                <a:gd name="connsiteY17" fmla="*/ 231159 h 1503726"/>
                <a:gd name="connsiteX18" fmla="*/ 1521603 w 1759052"/>
                <a:gd name="connsiteY18" fmla="*/ 289452 h 1503726"/>
                <a:gd name="connsiteX19" fmla="*/ 1499825 w 1759052"/>
                <a:gd name="connsiteY19" fmla="*/ 360634 h 1503726"/>
                <a:gd name="connsiteX20" fmla="*/ 1495721 w 1759052"/>
                <a:gd name="connsiteY20" fmla="*/ 433574 h 1503726"/>
                <a:gd name="connsiteX21" fmla="*/ 1501834 w 1759052"/>
                <a:gd name="connsiteY21" fmla="*/ 474470 h 1503726"/>
                <a:gd name="connsiteX22" fmla="*/ 1512494 w 1759052"/>
                <a:gd name="connsiteY22" fmla="*/ 513072 h 1503726"/>
                <a:gd name="connsiteX23" fmla="*/ 1525397 w 1759052"/>
                <a:gd name="connsiteY23" fmla="*/ 550516 h 1503726"/>
                <a:gd name="connsiteX24" fmla="*/ 1538242 w 1759052"/>
                <a:gd name="connsiteY24" fmla="*/ 587938 h 1503726"/>
                <a:gd name="connsiteX25" fmla="*/ 1547620 w 1759052"/>
                <a:gd name="connsiteY25" fmla="*/ 620374 h 1503726"/>
                <a:gd name="connsiteX26" fmla="*/ 1555337 w 1759052"/>
                <a:gd name="connsiteY26" fmla="*/ 653456 h 1503726"/>
                <a:gd name="connsiteX27" fmla="*/ 1561430 w 1759052"/>
                <a:gd name="connsiteY27" fmla="*/ 687025 h 1503726"/>
                <a:gd name="connsiteX28" fmla="*/ 1565938 w 1759052"/>
                <a:gd name="connsiteY28" fmla="*/ 720926 h 1503726"/>
                <a:gd name="connsiteX29" fmla="*/ 1570282 w 1759052"/>
                <a:gd name="connsiteY29" fmla="*/ 795936 h 1503726"/>
                <a:gd name="connsiteX30" fmla="*/ 1566476 w 1759052"/>
                <a:gd name="connsiteY30" fmla="*/ 870926 h 1503726"/>
                <a:gd name="connsiteX31" fmla="*/ 1553839 w 1759052"/>
                <a:gd name="connsiteY31" fmla="*/ 945038 h 1503726"/>
                <a:gd name="connsiteX32" fmla="*/ 1531691 w 1759052"/>
                <a:gd name="connsiteY32" fmla="*/ 1017409 h 1503726"/>
                <a:gd name="connsiteX33" fmla="*/ 1495931 w 1759052"/>
                <a:gd name="connsiteY33" fmla="*/ 1093595 h 1503726"/>
                <a:gd name="connsiteX34" fmla="*/ 1449096 w 1759052"/>
                <a:gd name="connsiteY34" fmla="*/ 1163682 h 1503726"/>
                <a:gd name="connsiteX35" fmla="*/ 1392418 w 1759052"/>
                <a:gd name="connsiteY35" fmla="*/ 1224711 h 1503726"/>
                <a:gd name="connsiteX36" fmla="*/ 1327128 w 1759052"/>
                <a:gd name="connsiteY36" fmla="*/ 1273722 h 1503726"/>
                <a:gd name="connsiteX37" fmla="*/ 1248859 w 1759052"/>
                <a:gd name="connsiteY37" fmla="*/ 1310975 h 1503726"/>
                <a:gd name="connsiteX38" fmla="*/ 1164373 w 1759052"/>
                <a:gd name="connsiteY38" fmla="*/ 1335326 h 1503726"/>
                <a:gd name="connsiteX39" fmla="*/ 1075984 w 1759052"/>
                <a:gd name="connsiteY39" fmla="*/ 1351185 h 1503726"/>
                <a:gd name="connsiteX40" fmla="*/ 986007 w 1759052"/>
                <a:gd name="connsiteY40" fmla="*/ 1362964 h 1503726"/>
                <a:gd name="connsiteX41" fmla="*/ 734437 w 1759052"/>
                <a:gd name="connsiteY41" fmla="*/ 1395840 h 1503726"/>
                <a:gd name="connsiteX42" fmla="*/ 487211 w 1759052"/>
                <a:gd name="connsiteY42" fmla="*/ 1430700 h 1503726"/>
                <a:gd name="connsiteX43" fmla="*/ 242881 w 1759052"/>
                <a:gd name="connsiteY43" fmla="*/ 1466882 h 1503726"/>
                <a:gd name="connsiteX44" fmla="*/ 0 w 1759052"/>
                <a:gd name="connsiteY44" fmla="*/ 1503726 h 1503726"/>
                <a:gd name="connsiteX0" fmla="*/ 1725897 w 1759052"/>
                <a:gd name="connsiteY0" fmla="*/ 0 h 1503726"/>
                <a:gd name="connsiteX1" fmla="*/ 1731896 w 1759052"/>
                <a:gd name="connsiteY1" fmla="*/ 12219 h 1503726"/>
                <a:gd name="connsiteX2" fmla="*/ 1737752 w 1759052"/>
                <a:gd name="connsiteY2" fmla="*/ 24560 h 1503726"/>
                <a:gd name="connsiteX3" fmla="*/ 1743322 w 1759052"/>
                <a:gd name="connsiteY3" fmla="*/ 37146 h 1503726"/>
                <a:gd name="connsiteX4" fmla="*/ 1748462 w 1759052"/>
                <a:gd name="connsiteY4" fmla="*/ 50098 h 1503726"/>
                <a:gd name="connsiteX5" fmla="*/ 1753993 w 1759052"/>
                <a:gd name="connsiteY5" fmla="*/ 66950 h 1503726"/>
                <a:gd name="connsiteX6" fmla="*/ 1757798 w 1759052"/>
                <a:gd name="connsiteY6" fmla="*/ 84209 h 1503726"/>
                <a:gd name="connsiteX7" fmla="*/ 1759052 w 1759052"/>
                <a:gd name="connsiteY7" fmla="*/ 101512 h 1503726"/>
                <a:gd name="connsiteX8" fmla="*/ 1756931 w 1759052"/>
                <a:gd name="connsiteY8" fmla="*/ 118495 h 1503726"/>
                <a:gd name="connsiteX9" fmla="*/ 1749948 w 1759052"/>
                <a:gd name="connsiteY9" fmla="*/ 136519 h 1503726"/>
                <a:gd name="connsiteX10" fmla="*/ 1738734 w 1759052"/>
                <a:gd name="connsiteY10" fmla="*/ 152859 h 1503726"/>
                <a:gd name="connsiteX11" fmla="*/ 1724260 w 1759052"/>
                <a:gd name="connsiteY11" fmla="*/ 166676 h 1503726"/>
                <a:gd name="connsiteX12" fmla="*/ 1707497 w 1759052"/>
                <a:gd name="connsiteY12" fmla="*/ 177129 h 1503726"/>
                <a:gd name="connsiteX13" fmla="*/ 1684739 w 1759052"/>
                <a:gd name="connsiteY13" fmla="*/ 184909 h 1503726"/>
                <a:gd name="connsiteX14" fmla="*/ 1660921 w 1759052"/>
                <a:gd name="connsiteY14" fmla="*/ 188945 h 1503726"/>
                <a:gd name="connsiteX15" fmla="*/ 1637030 w 1759052"/>
                <a:gd name="connsiteY15" fmla="*/ 192012 h 1503726"/>
                <a:gd name="connsiteX16" fmla="*/ 1614052 w 1759052"/>
                <a:gd name="connsiteY16" fmla="*/ 196883 h 1503726"/>
                <a:gd name="connsiteX17" fmla="*/ 1560023 w 1759052"/>
                <a:gd name="connsiteY17" fmla="*/ 231159 h 1503726"/>
                <a:gd name="connsiteX18" fmla="*/ 1521603 w 1759052"/>
                <a:gd name="connsiteY18" fmla="*/ 289452 h 1503726"/>
                <a:gd name="connsiteX19" fmla="*/ 1499825 w 1759052"/>
                <a:gd name="connsiteY19" fmla="*/ 360634 h 1503726"/>
                <a:gd name="connsiteX20" fmla="*/ 1495721 w 1759052"/>
                <a:gd name="connsiteY20" fmla="*/ 433574 h 1503726"/>
                <a:gd name="connsiteX21" fmla="*/ 1501834 w 1759052"/>
                <a:gd name="connsiteY21" fmla="*/ 474470 h 1503726"/>
                <a:gd name="connsiteX22" fmla="*/ 1512494 w 1759052"/>
                <a:gd name="connsiteY22" fmla="*/ 513072 h 1503726"/>
                <a:gd name="connsiteX23" fmla="*/ 1525397 w 1759052"/>
                <a:gd name="connsiteY23" fmla="*/ 550516 h 1503726"/>
                <a:gd name="connsiteX24" fmla="*/ 1538242 w 1759052"/>
                <a:gd name="connsiteY24" fmla="*/ 587938 h 1503726"/>
                <a:gd name="connsiteX25" fmla="*/ 1547620 w 1759052"/>
                <a:gd name="connsiteY25" fmla="*/ 620374 h 1503726"/>
                <a:gd name="connsiteX26" fmla="*/ 1555337 w 1759052"/>
                <a:gd name="connsiteY26" fmla="*/ 653456 h 1503726"/>
                <a:gd name="connsiteX27" fmla="*/ 1561430 w 1759052"/>
                <a:gd name="connsiteY27" fmla="*/ 687025 h 1503726"/>
                <a:gd name="connsiteX28" fmla="*/ 1565938 w 1759052"/>
                <a:gd name="connsiteY28" fmla="*/ 720926 h 1503726"/>
                <a:gd name="connsiteX29" fmla="*/ 1570282 w 1759052"/>
                <a:gd name="connsiteY29" fmla="*/ 795936 h 1503726"/>
                <a:gd name="connsiteX30" fmla="*/ 1566476 w 1759052"/>
                <a:gd name="connsiteY30" fmla="*/ 870926 h 1503726"/>
                <a:gd name="connsiteX31" fmla="*/ 1553839 w 1759052"/>
                <a:gd name="connsiteY31" fmla="*/ 945038 h 1503726"/>
                <a:gd name="connsiteX32" fmla="*/ 1531691 w 1759052"/>
                <a:gd name="connsiteY32" fmla="*/ 1017409 h 1503726"/>
                <a:gd name="connsiteX33" fmla="*/ 1495931 w 1759052"/>
                <a:gd name="connsiteY33" fmla="*/ 1093595 h 1503726"/>
                <a:gd name="connsiteX34" fmla="*/ 1449096 w 1759052"/>
                <a:gd name="connsiteY34" fmla="*/ 1163682 h 1503726"/>
                <a:gd name="connsiteX35" fmla="*/ 1392418 w 1759052"/>
                <a:gd name="connsiteY35" fmla="*/ 1224711 h 1503726"/>
                <a:gd name="connsiteX36" fmla="*/ 1327128 w 1759052"/>
                <a:gd name="connsiteY36" fmla="*/ 1273722 h 1503726"/>
                <a:gd name="connsiteX37" fmla="*/ 1248859 w 1759052"/>
                <a:gd name="connsiteY37" fmla="*/ 1310975 h 1503726"/>
                <a:gd name="connsiteX38" fmla="*/ 1164373 w 1759052"/>
                <a:gd name="connsiteY38" fmla="*/ 1335326 h 1503726"/>
                <a:gd name="connsiteX39" fmla="*/ 1075984 w 1759052"/>
                <a:gd name="connsiteY39" fmla="*/ 1351185 h 1503726"/>
                <a:gd name="connsiteX40" fmla="*/ 986007 w 1759052"/>
                <a:gd name="connsiteY40" fmla="*/ 1362964 h 1503726"/>
                <a:gd name="connsiteX41" fmla="*/ 734437 w 1759052"/>
                <a:gd name="connsiteY41" fmla="*/ 1395840 h 1503726"/>
                <a:gd name="connsiteX42" fmla="*/ 487211 w 1759052"/>
                <a:gd name="connsiteY42" fmla="*/ 1430700 h 1503726"/>
                <a:gd name="connsiteX43" fmla="*/ 242881 w 1759052"/>
                <a:gd name="connsiteY43" fmla="*/ 1466882 h 1503726"/>
                <a:gd name="connsiteX44" fmla="*/ 0 w 1759052"/>
                <a:gd name="connsiteY44" fmla="*/ 1503726 h 1503726"/>
                <a:gd name="connsiteX0" fmla="*/ 1725897 w 1759052"/>
                <a:gd name="connsiteY0" fmla="*/ 0 h 1503726"/>
                <a:gd name="connsiteX1" fmla="*/ 1731896 w 1759052"/>
                <a:gd name="connsiteY1" fmla="*/ 12219 h 1503726"/>
                <a:gd name="connsiteX2" fmla="*/ 1737752 w 1759052"/>
                <a:gd name="connsiteY2" fmla="*/ 24560 h 1503726"/>
                <a:gd name="connsiteX3" fmla="*/ 1743322 w 1759052"/>
                <a:gd name="connsiteY3" fmla="*/ 37146 h 1503726"/>
                <a:gd name="connsiteX4" fmla="*/ 1748462 w 1759052"/>
                <a:gd name="connsiteY4" fmla="*/ 50098 h 1503726"/>
                <a:gd name="connsiteX5" fmla="*/ 1753993 w 1759052"/>
                <a:gd name="connsiteY5" fmla="*/ 66950 h 1503726"/>
                <a:gd name="connsiteX6" fmla="*/ 1757798 w 1759052"/>
                <a:gd name="connsiteY6" fmla="*/ 84209 h 1503726"/>
                <a:gd name="connsiteX7" fmla="*/ 1759052 w 1759052"/>
                <a:gd name="connsiteY7" fmla="*/ 101512 h 1503726"/>
                <a:gd name="connsiteX8" fmla="*/ 1756931 w 1759052"/>
                <a:gd name="connsiteY8" fmla="*/ 118495 h 1503726"/>
                <a:gd name="connsiteX9" fmla="*/ 1749948 w 1759052"/>
                <a:gd name="connsiteY9" fmla="*/ 136519 h 1503726"/>
                <a:gd name="connsiteX10" fmla="*/ 1738734 w 1759052"/>
                <a:gd name="connsiteY10" fmla="*/ 152859 h 1503726"/>
                <a:gd name="connsiteX11" fmla="*/ 1724260 w 1759052"/>
                <a:gd name="connsiteY11" fmla="*/ 166676 h 1503726"/>
                <a:gd name="connsiteX12" fmla="*/ 1707497 w 1759052"/>
                <a:gd name="connsiteY12" fmla="*/ 177129 h 1503726"/>
                <a:gd name="connsiteX13" fmla="*/ 1684739 w 1759052"/>
                <a:gd name="connsiteY13" fmla="*/ 184909 h 1503726"/>
                <a:gd name="connsiteX14" fmla="*/ 1660921 w 1759052"/>
                <a:gd name="connsiteY14" fmla="*/ 188945 h 1503726"/>
                <a:gd name="connsiteX15" fmla="*/ 1637030 w 1759052"/>
                <a:gd name="connsiteY15" fmla="*/ 192012 h 1503726"/>
                <a:gd name="connsiteX16" fmla="*/ 1614052 w 1759052"/>
                <a:gd name="connsiteY16" fmla="*/ 196883 h 1503726"/>
                <a:gd name="connsiteX17" fmla="*/ 1560023 w 1759052"/>
                <a:gd name="connsiteY17" fmla="*/ 231159 h 1503726"/>
                <a:gd name="connsiteX18" fmla="*/ 1521603 w 1759052"/>
                <a:gd name="connsiteY18" fmla="*/ 289452 h 1503726"/>
                <a:gd name="connsiteX19" fmla="*/ 1499825 w 1759052"/>
                <a:gd name="connsiteY19" fmla="*/ 360634 h 1503726"/>
                <a:gd name="connsiteX20" fmla="*/ 1495721 w 1759052"/>
                <a:gd name="connsiteY20" fmla="*/ 433574 h 1503726"/>
                <a:gd name="connsiteX21" fmla="*/ 1501834 w 1759052"/>
                <a:gd name="connsiteY21" fmla="*/ 474470 h 1503726"/>
                <a:gd name="connsiteX22" fmla="*/ 1512494 w 1759052"/>
                <a:gd name="connsiteY22" fmla="*/ 513072 h 1503726"/>
                <a:gd name="connsiteX23" fmla="*/ 1525397 w 1759052"/>
                <a:gd name="connsiteY23" fmla="*/ 550516 h 1503726"/>
                <a:gd name="connsiteX24" fmla="*/ 1538242 w 1759052"/>
                <a:gd name="connsiteY24" fmla="*/ 587938 h 1503726"/>
                <a:gd name="connsiteX25" fmla="*/ 1547620 w 1759052"/>
                <a:gd name="connsiteY25" fmla="*/ 620374 h 1503726"/>
                <a:gd name="connsiteX26" fmla="*/ 1555337 w 1759052"/>
                <a:gd name="connsiteY26" fmla="*/ 653456 h 1503726"/>
                <a:gd name="connsiteX27" fmla="*/ 1561430 w 1759052"/>
                <a:gd name="connsiteY27" fmla="*/ 687025 h 1503726"/>
                <a:gd name="connsiteX28" fmla="*/ 1565938 w 1759052"/>
                <a:gd name="connsiteY28" fmla="*/ 720926 h 1503726"/>
                <a:gd name="connsiteX29" fmla="*/ 1570282 w 1759052"/>
                <a:gd name="connsiteY29" fmla="*/ 795936 h 1503726"/>
                <a:gd name="connsiteX30" fmla="*/ 1566476 w 1759052"/>
                <a:gd name="connsiteY30" fmla="*/ 870926 h 1503726"/>
                <a:gd name="connsiteX31" fmla="*/ 1553839 w 1759052"/>
                <a:gd name="connsiteY31" fmla="*/ 945038 h 1503726"/>
                <a:gd name="connsiteX32" fmla="*/ 1531691 w 1759052"/>
                <a:gd name="connsiteY32" fmla="*/ 1017409 h 1503726"/>
                <a:gd name="connsiteX33" fmla="*/ 1495931 w 1759052"/>
                <a:gd name="connsiteY33" fmla="*/ 1093595 h 1503726"/>
                <a:gd name="connsiteX34" fmla="*/ 1449096 w 1759052"/>
                <a:gd name="connsiteY34" fmla="*/ 1163682 h 1503726"/>
                <a:gd name="connsiteX35" fmla="*/ 1392418 w 1759052"/>
                <a:gd name="connsiteY35" fmla="*/ 1224711 h 1503726"/>
                <a:gd name="connsiteX36" fmla="*/ 1327128 w 1759052"/>
                <a:gd name="connsiteY36" fmla="*/ 1273722 h 1503726"/>
                <a:gd name="connsiteX37" fmla="*/ 1248859 w 1759052"/>
                <a:gd name="connsiteY37" fmla="*/ 1310975 h 1503726"/>
                <a:gd name="connsiteX38" fmla="*/ 1164373 w 1759052"/>
                <a:gd name="connsiteY38" fmla="*/ 1335326 h 1503726"/>
                <a:gd name="connsiteX39" fmla="*/ 1075984 w 1759052"/>
                <a:gd name="connsiteY39" fmla="*/ 1351185 h 1503726"/>
                <a:gd name="connsiteX40" fmla="*/ 986007 w 1759052"/>
                <a:gd name="connsiteY40" fmla="*/ 1362964 h 1503726"/>
                <a:gd name="connsiteX41" fmla="*/ 734437 w 1759052"/>
                <a:gd name="connsiteY41" fmla="*/ 1395840 h 1503726"/>
                <a:gd name="connsiteX42" fmla="*/ 487211 w 1759052"/>
                <a:gd name="connsiteY42" fmla="*/ 1430700 h 1503726"/>
                <a:gd name="connsiteX43" fmla="*/ 242881 w 1759052"/>
                <a:gd name="connsiteY43" fmla="*/ 1466882 h 1503726"/>
                <a:gd name="connsiteX44" fmla="*/ 0 w 1759052"/>
                <a:gd name="connsiteY44" fmla="*/ 1503726 h 1503726"/>
                <a:gd name="connsiteX0" fmla="*/ 1725897 w 1759052"/>
                <a:gd name="connsiteY0" fmla="*/ 0 h 1503726"/>
                <a:gd name="connsiteX1" fmla="*/ 1731896 w 1759052"/>
                <a:gd name="connsiteY1" fmla="*/ 12219 h 1503726"/>
                <a:gd name="connsiteX2" fmla="*/ 1737752 w 1759052"/>
                <a:gd name="connsiteY2" fmla="*/ 24560 h 1503726"/>
                <a:gd name="connsiteX3" fmla="*/ 1743322 w 1759052"/>
                <a:gd name="connsiteY3" fmla="*/ 37146 h 1503726"/>
                <a:gd name="connsiteX4" fmla="*/ 1748462 w 1759052"/>
                <a:gd name="connsiteY4" fmla="*/ 50098 h 1503726"/>
                <a:gd name="connsiteX5" fmla="*/ 1753993 w 1759052"/>
                <a:gd name="connsiteY5" fmla="*/ 66950 h 1503726"/>
                <a:gd name="connsiteX6" fmla="*/ 1757798 w 1759052"/>
                <a:gd name="connsiteY6" fmla="*/ 84209 h 1503726"/>
                <a:gd name="connsiteX7" fmla="*/ 1759052 w 1759052"/>
                <a:gd name="connsiteY7" fmla="*/ 101512 h 1503726"/>
                <a:gd name="connsiteX8" fmla="*/ 1756931 w 1759052"/>
                <a:gd name="connsiteY8" fmla="*/ 118495 h 1503726"/>
                <a:gd name="connsiteX9" fmla="*/ 1749948 w 1759052"/>
                <a:gd name="connsiteY9" fmla="*/ 136519 h 1503726"/>
                <a:gd name="connsiteX10" fmla="*/ 1738734 w 1759052"/>
                <a:gd name="connsiteY10" fmla="*/ 152859 h 1503726"/>
                <a:gd name="connsiteX11" fmla="*/ 1724260 w 1759052"/>
                <a:gd name="connsiteY11" fmla="*/ 166676 h 1503726"/>
                <a:gd name="connsiteX12" fmla="*/ 1707497 w 1759052"/>
                <a:gd name="connsiteY12" fmla="*/ 177129 h 1503726"/>
                <a:gd name="connsiteX13" fmla="*/ 1684739 w 1759052"/>
                <a:gd name="connsiteY13" fmla="*/ 184909 h 1503726"/>
                <a:gd name="connsiteX14" fmla="*/ 1660921 w 1759052"/>
                <a:gd name="connsiteY14" fmla="*/ 188945 h 1503726"/>
                <a:gd name="connsiteX15" fmla="*/ 1637030 w 1759052"/>
                <a:gd name="connsiteY15" fmla="*/ 192012 h 1503726"/>
                <a:gd name="connsiteX16" fmla="*/ 1614052 w 1759052"/>
                <a:gd name="connsiteY16" fmla="*/ 196883 h 1503726"/>
                <a:gd name="connsiteX17" fmla="*/ 1560023 w 1759052"/>
                <a:gd name="connsiteY17" fmla="*/ 231159 h 1503726"/>
                <a:gd name="connsiteX18" fmla="*/ 1521603 w 1759052"/>
                <a:gd name="connsiteY18" fmla="*/ 289452 h 1503726"/>
                <a:gd name="connsiteX19" fmla="*/ 1499825 w 1759052"/>
                <a:gd name="connsiteY19" fmla="*/ 360634 h 1503726"/>
                <a:gd name="connsiteX20" fmla="*/ 1495721 w 1759052"/>
                <a:gd name="connsiteY20" fmla="*/ 433574 h 1503726"/>
                <a:gd name="connsiteX21" fmla="*/ 1501834 w 1759052"/>
                <a:gd name="connsiteY21" fmla="*/ 474470 h 1503726"/>
                <a:gd name="connsiteX22" fmla="*/ 1512494 w 1759052"/>
                <a:gd name="connsiteY22" fmla="*/ 513072 h 1503726"/>
                <a:gd name="connsiteX23" fmla="*/ 1525397 w 1759052"/>
                <a:gd name="connsiteY23" fmla="*/ 550516 h 1503726"/>
                <a:gd name="connsiteX24" fmla="*/ 1538242 w 1759052"/>
                <a:gd name="connsiteY24" fmla="*/ 587938 h 1503726"/>
                <a:gd name="connsiteX25" fmla="*/ 1547620 w 1759052"/>
                <a:gd name="connsiteY25" fmla="*/ 620374 h 1503726"/>
                <a:gd name="connsiteX26" fmla="*/ 1555337 w 1759052"/>
                <a:gd name="connsiteY26" fmla="*/ 653456 h 1503726"/>
                <a:gd name="connsiteX27" fmla="*/ 1561430 w 1759052"/>
                <a:gd name="connsiteY27" fmla="*/ 687025 h 1503726"/>
                <a:gd name="connsiteX28" fmla="*/ 1565938 w 1759052"/>
                <a:gd name="connsiteY28" fmla="*/ 720926 h 1503726"/>
                <a:gd name="connsiteX29" fmla="*/ 1570282 w 1759052"/>
                <a:gd name="connsiteY29" fmla="*/ 795936 h 1503726"/>
                <a:gd name="connsiteX30" fmla="*/ 1566476 w 1759052"/>
                <a:gd name="connsiteY30" fmla="*/ 870926 h 1503726"/>
                <a:gd name="connsiteX31" fmla="*/ 1553839 w 1759052"/>
                <a:gd name="connsiteY31" fmla="*/ 945038 h 1503726"/>
                <a:gd name="connsiteX32" fmla="*/ 1531691 w 1759052"/>
                <a:gd name="connsiteY32" fmla="*/ 1017409 h 1503726"/>
                <a:gd name="connsiteX33" fmla="*/ 1495931 w 1759052"/>
                <a:gd name="connsiteY33" fmla="*/ 1093595 h 1503726"/>
                <a:gd name="connsiteX34" fmla="*/ 1449096 w 1759052"/>
                <a:gd name="connsiteY34" fmla="*/ 1163682 h 1503726"/>
                <a:gd name="connsiteX35" fmla="*/ 1392418 w 1759052"/>
                <a:gd name="connsiteY35" fmla="*/ 1224711 h 1503726"/>
                <a:gd name="connsiteX36" fmla="*/ 1327128 w 1759052"/>
                <a:gd name="connsiteY36" fmla="*/ 1273722 h 1503726"/>
                <a:gd name="connsiteX37" fmla="*/ 1248859 w 1759052"/>
                <a:gd name="connsiteY37" fmla="*/ 1310975 h 1503726"/>
                <a:gd name="connsiteX38" fmla="*/ 1164373 w 1759052"/>
                <a:gd name="connsiteY38" fmla="*/ 1335326 h 1503726"/>
                <a:gd name="connsiteX39" fmla="*/ 1075984 w 1759052"/>
                <a:gd name="connsiteY39" fmla="*/ 1351185 h 1503726"/>
                <a:gd name="connsiteX40" fmla="*/ 986007 w 1759052"/>
                <a:gd name="connsiteY40" fmla="*/ 1362964 h 1503726"/>
                <a:gd name="connsiteX41" fmla="*/ 734437 w 1759052"/>
                <a:gd name="connsiteY41" fmla="*/ 1395840 h 1503726"/>
                <a:gd name="connsiteX42" fmla="*/ 487211 w 1759052"/>
                <a:gd name="connsiteY42" fmla="*/ 1430700 h 1503726"/>
                <a:gd name="connsiteX43" fmla="*/ 242881 w 1759052"/>
                <a:gd name="connsiteY43" fmla="*/ 1466882 h 1503726"/>
                <a:gd name="connsiteX44" fmla="*/ 0 w 1759052"/>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59074" h="1503726">
                  <a:moveTo>
                    <a:pt x="1725897" y="0"/>
                  </a:moveTo>
                  <a:lnTo>
                    <a:pt x="1731896" y="12219"/>
                  </a:lnTo>
                  <a:cubicBezTo>
                    <a:pt x="1733872" y="16312"/>
                    <a:pt x="1735848" y="20405"/>
                    <a:pt x="1737752" y="24560"/>
                  </a:cubicBezTo>
                  <a:cubicBezTo>
                    <a:pt x="1739656" y="28715"/>
                    <a:pt x="1741537" y="32890"/>
                    <a:pt x="1743322" y="37146"/>
                  </a:cubicBezTo>
                  <a:cubicBezTo>
                    <a:pt x="1745107" y="41402"/>
                    <a:pt x="1746684" y="45131"/>
                    <a:pt x="1748462" y="50098"/>
                  </a:cubicBezTo>
                  <a:cubicBezTo>
                    <a:pt x="1750240" y="55065"/>
                    <a:pt x="1752437" y="61265"/>
                    <a:pt x="1753993" y="66950"/>
                  </a:cubicBezTo>
                  <a:cubicBezTo>
                    <a:pt x="1755549" y="72635"/>
                    <a:pt x="1756955" y="78449"/>
                    <a:pt x="1757798" y="84209"/>
                  </a:cubicBezTo>
                  <a:cubicBezTo>
                    <a:pt x="1758641" y="89969"/>
                    <a:pt x="1759196" y="95798"/>
                    <a:pt x="1759052" y="101512"/>
                  </a:cubicBezTo>
                  <a:cubicBezTo>
                    <a:pt x="1758908" y="107226"/>
                    <a:pt x="1758448" y="112661"/>
                    <a:pt x="1756931" y="118495"/>
                  </a:cubicBezTo>
                  <a:cubicBezTo>
                    <a:pt x="1755414" y="124330"/>
                    <a:pt x="1752981" y="130792"/>
                    <a:pt x="1749948" y="136519"/>
                  </a:cubicBezTo>
                  <a:cubicBezTo>
                    <a:pt x="1746915" y="142246"/>
                    <a:pt x="1743015" y="147833"/>
                    <a:pt x="1738734" y="152859"/>
                  </a:cubicBezTo>
                  <a:cubicBezTo>
                    <a:pt x="1734453" y="157885"/>
                    <a:pt x="1729466" y="162631"/>
                    <a:pt x="1724260" y="166676"/>
                  </a:cubicBezTo>
                  <a:cubicBezTo>
                    <a:pt x="1719054" y="170721"/>
                    <a:pt x="1714084" y="174090"/>
                    <a:pt x="1707497" y="177129"/>
                  </a:cubicBezTo>
                  <a:cubicBezTo>
                    <a:pt x="1700910" y="180168"/>
                    <a:pt x="1692502" y="182940"/>
                    <a:pt x="1684739" y="184909"/>
                  </a:cubicBezTo>
                  <a:cubicBezTo>
                    <a:pt x="1676976" y="186878"/>
                    <a:pt x="1668872" y="187761"/>
                    <a:pt x="1660921" y="188945"/>
                  </a:cubicBezTo>
                  <a:cubicBezTo>
                    <a:pt x="1652970" y="190129"/>
                    <a:pt x="1644841" y="190689"/>
                    <a:pt x="1637030" y="192012"/>
                  </a:cubicBezTo>
                  <a:cubicBezTo>
                    <a:pt x="1629219" y="193335"/>
                    <a:pt x="1626887" y="190358"/>
                    <a:pt x="1614052" y="196883"/>
                  </a:cubicBezTo>
                  <a:cubicBezTo>
                    <a:pt x="1601217" y="203408"/>
                    <a:pt x="1575431" y="215731"/>
                    <a:pt x="1560023" y="231159"/>
                  </a:cubicBezTo>
                  <a:cubicBezTo>
                    <a:pt x="1544615" y="246587"/>
                    <a:pt x="1531636" y="267873"/>
                    <a:pt x="1521603" y="289452"/>
                  </a:cubicBezTo>
                  <a:cubicBezTo>
                    <a:pt x="1511570" y="311031"/>
                    <a:pt x="1504139" y="336614"/>
                    <a:pt x="1499825" y="360634"/>
                  </a:cubicBezTo>
                  <a:cubicBezTo>
                    <a:pt x="1495511" y="384654"/>
                    <a:pt x="1495386" y="414601"/>
                    <a:pt x="1495721" y="433574"/>
                  </a:cubicBezTo>
                  <a:cubicBezTo>
                    <a:pt x="1496056" y="452547"/>
                    <a:pt x="1499039" y="461220"/>
                    <a:pt x="1501834" y="474470"/>
                  </a:cubicBezTo>
                  <a:cubicBezTo>
                    <a:pt x="1504630" y="487720"/>
                    <a:pt x="1508567" y="500398"/>
                    <a:pt x="1512494" y="513072"/>
                  </a:cubicBezTo>
                  <a:cubicBezTo>
                    <a:pt x="1516421" y="525746"/>
                    <a:pt x="1521106" y="538038"/>
                    <a:pt x="1525397" y="550516"/>
                  </a:cubicBezTo>
                  <a:cubicBezTo>
                    <a:pt x="1529688" y="562994"/>
                    <a:pt x="1534538" y="576295"/>
                    <a:pt x="1538242" y="587938"/>
                  </a:cubicBezTo>
                  <a:cubicBezTo>
                    <a:pt x="1541946" y="599581"/>
                    <a:pt x="1544771" y="609454"/>
                    <a:pt x="1547620" y="620374"/>
                  </a:cubicBezTo>
                  <a:cubicBezTo>
                    <a:pt x="1550469" y="631294"/>
                    <a:pt x="1553035" y="642348"/>
                    <a:pt x="1555337" y="653456"/>
                  </a:cubicBezTo>
                  <a:cubicBezTo>
                    <a:pt x="1557639" y="664565"/>
                    <a:pt x="1559663" y="675780"/>
                    <a:pt x="1561430" y="687025"/>
                  </a:cubicBezTo>
                  <a:cubicBezTo>
                    <a:pt x="1563197" y="698270"/>
                    <a:pt x="1564463" y="702774"/>
                    <a:pt x="1565938" y="720926"/>
                  </a:cubicBezTo>
                  <a:cubicBezTo>
                    <a:pt x="1567413" y="739078"/>
                    <a:pt x="1570192" y="770936"/>
                    <a:pt x="1570282" y="795936"/>
                  </a:cubicBezTo>
                  <a:cubicBezTo>
                    <a:pt x="1570372" y="820936"/>
                    <a:pt x="1569216" y="846076"/>
                    <a:pt x="1566476" y="870926"/>
                  </a:cubicBezTo>
                  <a:cubicBezTo>
                    <a:pt x="1563736" y="895776"/>
                    <a:pt x="1559636" y="920624"/>
                    <a:pt x="1553839" y="945038"/>
                  </a:cubicBezTo>
                  <a:cubicBezTo>
                    <a:pt x="1548042" y="969452"/>
                    <a:pt x="1541342" y="992650"/>
                    <a:pt x="1531691" y="1017409"/>
                  </a:cubicBezTo>
                  <a:cubicBezTo>
                    <a:pt x="1522040" y="1042168"/>
                    <a:pt x="1509697" y="1069216"/>
                    <a:pt x="1495931" y="1093595"/>
                  </a:cubicBezTo>
                  <a:cubicBezTo>
                    <a:pt x="1482165" y="1117974"/>
                    <a:pt x="1466348" y="1141829"/>
                    <a:pt x="1449096" y="1163682"/>
                  </a:cubicBezTo>
                  <a:cubicBezTo>
                    <a:pt x="1431844" y="1185535"/>
                    <a:pt x="1412746" y="1206371"/>
                    <a:pt x="1392418" y="1224711"/>
                  </a:cubicBezTo>
                  <a:cubicBezTo>
                    <a:pt x="1372090" y="1243051"/>
                    <a:pt x="1351054" y="1259345"/>
                    <a:pt x="1327128" y="1273722"/>
                  </a:cubicBezTo>
                  <a:cubicBezTo>
                    <a:pt x="1303202" y="1288099"/>
                    <a:pt x="1275985" y="1300708"/>
                    <a:pt x="1248859" y="1310975"/>
                  </a:cubicBezTo>
                  <a:cubicBezTo>
                    <a:pt x="1221733" y="1321242"/>
                    <a:pt x="1193185" y="1328624"/>
                    <a:pt x="1164373" y="1335326"/>
                  </a:cubicBezTo>
                  <a:cubicBezTo>
                    <a:pt x="1135561" y="1342028"/>
                    <a:pt x="1105712" y="1346579"/>
                    <a:pt x="1075984" y="1351185"/>
                  </a:cubicBezTo>
                  <a:cubicBezTo>
                    <a:pt x="1046256" y="1355791"/>
                    <a:pt x="1042931" y="1355522"/>
                    <a:pt x="986007" y="1362964"/>
                  </a:cubicBezTo>
                  <a:lnTo>
                    <a:pt x="734437" y="1395840"/>
                  </a:lnTo>
                  <a:lnTo>
                    <a:pt x="487211" y="1430700"/>
                  </a:lnTo>
                  <a:lnTo>
                    <a:pt x="242881" y="1466882"/>
                  </a:lnTo>
                  <a:lnTo>
                    <a:pt x="0" y="1503726"/>
                  </a:lnTo>
                </a:path>
              </a:pathLst>
            </a:custGeom>
            <a:ln w="13440">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9" name="Ελεύθερη σχεδίαση: Σχήμα 38">
              <a:extLst>
                <a:ext uri="{FF2B5EF4-FFF2-40B4-BE49-F238E27FC236}">
                  <a16:creationId xmlns:a16="http://schemas.microsoft.com/office/drawing/2014/main" xmlns="" id="{60A3FB86-FBE0-40BA-BAB0-768D7542ACE1}"/>
                </a:ext>
              </a:extLst>
            </p:cNvPr>
            <p:cNvSpPr/>
            <p:nvPr/>
          </p:nvSpPr>
          <p:spPr>
            <a:xfrm>
              <a:off x="4073005" y="3212325"/>
              <a:ext cx="1391621" cy="58004"/>
            </a:xfrm>
            <a:custGeom>
              <a:avLst/>
              <a:gdLst/>
              <a:ahLst/>
              <a:cxnLst/>
              <a:rect l="0" t="0" r="0" b="0"/>
              <a:pathLst>
                <a:path w="1391621" h="58004">
                  <a:moveTo>
                    <a:pt x="0" y="58003"/>
                  </a:moveTo>
                  <a:lnTo>
                    <a:pt x="1391620" y="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0" name="Ελεύθερη σχεδίαση: Σχήμα 39">
              <a:extLst>
                <a:ext uri="{FF2B5EF4-FFF2-40B4-BE49-F238E27FC236}">
                  <a16:creationId xmlns:a16="http://schemas.microsoft.com/office/drawing/2014/main" xmlns="" id="{21DD1BFC-8274-4636-9B93-168B18E74683}"/>
                </a:ext>
              </a:extLst>
            </p:cNvPr>
            <p:cNvSpPr/>
            <p:nvPr/>
          </p:nvSpPr>
          <p:spPr>
            <a:xfrm>
              <a:off x="2193155" y="705647"/>
              <a:ext cx="3256464" cy="1780274"/>
            </a:xfrm>
            <a:custGeom>
              <a:avLst/>
              <a:gdLst/>
              <a:ahLst/>
              <a:cxnLst/>
              <a:rect l="0" t="0" r="0" b="0"/>
              <a:pathLst>
                <a:path w="3256464" h="1780274">
                  <a:moveTo>
                    <a:pt x="0" y="1780273"/>
                  </a:moveTo>
                  <a:lnTo>
                    <a:pt x="872207" y="346214"/>
                  </a:lnTo>
                  <a:lnTo>
                    <a:pt x="3256463" y="0"/>
                  </a:ln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1" name="Ελεύθερη σχεδίαση: Σχήμα 40">
              <a:extLst>
                <a:ext uri="{FF2B5EF4-FFF2-40B4-BE49-F238E27FC236}">
                  <a16:creationId xmlns:a16="http://schemas.microsoft.com/office/drawing/2014/main" xmlns="" id="{9CFDC878-5E9B-41DE-9B36-56C533E36BB7}"/>
                </a:ext>
              </a:extLst>
            </p:cNvPr>
            <p:cNvSpPr/>
            <p:nvPr/>
          </p:nvSpPr>
          <p:spPr>
            <a:xfrm>
              <a:off x="2160000" y="1656000"/>
              <a:ext cx="2628302" cy="1"/>
            </a:xfrm>
            <a:custGeom>
              <a:avLst/>
              <a:gdLst/>
              <a:ahLst/>
              <a:cxnLst/>
              <a:rect l="0" t="0" r="0" b="0"/>
              <a:pathLst>
                <a:path w="2628302" h="1">
                  <a:moveTo>
                    <a:pt x="0" y="0"/>
                  </a:moveTo>
                  <a:lnTo>
                    <a:pt x="2628301" y="0"/>
                  </a:ln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2" name="Ελεύθερη σχεδίαση: Σχήμα 41">
              <a:extLst>
                <a:ext uri="{FF2B5EF4-FFF2-40B4-BE49-F238E27FC236}">
                  <a16:creationId xmlns:a16="http://schemas.microsoft.com/office/drawing/2014/main" xmlns="" id="{DCBB48F2-1E66-4CEE-8505-5B05975D664F}"/>
                </a:ext>
              </a:extLst>
            </p:cNvPr>
            <p:cNvSpPr/>
            <p:nvPr/>
          </p:nvSpPr>
          <p:spPr>
            <a:xfrm>
              <a:off x="3852181" y="2415163"/>
              <a:ext cx="1972147" cy="150414"/>
            </a:xfrm>
            <a:custGeom>
              <a:avLst/>
              <a:gdLst/>
              <a:ahLst/>
              <a:cxnLst/>
              <a:rect l="0" t="0" r="0" b="0"/>
              <a:pathLst>
                <a:path w="1972147" h="150414">
                  <a:moveTo>
                    <a:pt x="0" y="150413"/>
                  </a:moveTo>
                  <a:lnTo>
                    <a:pt x="1972146" y="0"/>
                  </a:ln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3" name="Ελεύθερη σχεδίαση: Σχήμα 42">
              <a:extLst>
                <a:ext uri="{FF2B5EF4-FFF2-40B4-BE49-F238E27FC236}">
                  <a16:creationId xmlns:a16="http://schemas.microsoft.com/office/drawing/2014/main" xmlns="" id="{736E4C85-91DD-4950-A4DC-4DD177F4CE41}"/>
                </a:ext>
              </a:extLst>
            </p:cNvPr>
            <p:cNvSpPr/>
            <p:nvPr/>
          </p:nvSpPr>
          <p:spPr>
            <a:xfrm>
              <a:off x="5585987" y="2415163"/>
              <a:ext cx="238339" cy="478426"/>
            </a:xfrm>
            <a:custGeom>
              <a:avLst/>
              <a:gdLst>
                <a:gd name="connsiteX0" fmla="*/ 236396 w 236396"/>
                <a:gd name="connsiteY0" fmla="*/ 0 h 478426"/>
                <a:gd name="connsiteX1" fmla="*/ 155961 w 236396"/>
                <a:gd name="connsiteY1" fmla="*/ 55852 h 478426"/>
                <a:gd name="connsiteX2" fmla="*/ 84175 w 236396"/>
                <a:gd name="connsiteY2" fmla="*/ 114055 h 478426"/>
                <a:gd name="connsiteX3" fmla="*/ 29685 w 236396"/>
                <a:gd name="connsiteY3" fmla="*/ 176959 h 478426"/>
                <a:gd name="connsiteX4" fmla="*/ 1139 w 236396"/>
                <a:gd name="connsiteY4" fmla="*/ 246917 h 478426"/>
                <a:gd name="connsiteX5" fmla="*/ 0 w 236396"/>
                <a:gd name="connsiteY5" fmla="*/ 300794 h 478426"/>
                <a:gd name="connsiteX6" fmla="*/ 11473 w 236396"/>
                <a:gd name="connsiteY6" fmla="*/ 358100 h 478426"/>
                <a:gd name="connsiteX7" fmla="*/ 31354 w 236396"/>
                <a:gd name="connsiteY7" fmla="*/ 417692 h 478426"/>
                <a:gd name="connsiteX8" fmla="*/ 55440 w 236396"/>
                <a:gd name="connsiteY8" fmla="*/ 478426 h 478426"/>
                <a:gd name="connsiteX0" fmla="*/ 236396 w 236396"/>
                <a:gd name="connsiteY0" fmla="*/ 0 h 478426"/>
                <a:gd name="connsiteX1" fmla="*/ 155961 w 236396"/>
                <a:gd name="connsiteY1" fmla="*/ 55852 h 478426"/>
                <a:gd name="connsiteX2" fmla="*/ 84175 w 236396"/>
                <a:gd name="connsiteY2" fmla="*/ 114055 h 478426"/>
                <a:gd name="connsiteX3" fmla="*/ 29685 w 236396"/>
                <a:gd name="connsiteY3" fmla="*/ 176959 h 478426"/>
                <a:gd name="connsiteX4" fmla="*/ 1139 w 236396"/>
                <a:gd name="connsiteY4" fmla="*/ 246917 h 478426"/>
                <a:gd name="connsiteX5" fmla="*/ 0 w 236396"/>
                <a:gd name="connsiteY5" fmla="*/ 300794 h 478426"/>
                <a:gd name="connsiteX6" fmla="*/ 11473 w 236396"/>
                <a:gd name="connsiteY6" fmla="*/ 358100 h 478426"/>
                <a:gd name="connsiteX7" fmla="*/ 31354 w 236396"/>
                <a:gd name="connsiteY7" fmla="*/ 417692 h 478426"/>
                <a:gd name="connsiteX8" fmla="*/ 55440 w 236396"/>
                <a:gd name="connsiteY8" fmla="*/ 478426 h 478426"/>
                <a:gd name="connsiteX0" fmla="*/ 238339 w 238339"/>
                <a:gd name="connsiteY0" fmla="*/ 0 h 478426"/>
                <a:gd name="connsiteX1" fmla="*/ 157904 w 238339"/>
                <a:gd name="connsiteY1" fmla="*/ 55852 h 478426"/>
                <a:gd name="connsiteX2" fmla="*/ 86118 w 238339"/>
                <a:gd name="connsiteY2" fmla="*/ 114055 h 478426"/>
                <a:gd name="connsiteX3" fmla="*/ 31628 w 238339"/>
                <a:gd name="connsiteY3" fmla="*/ 176959 h 478426"/>
                <a:gd name="connsiteX4" fmla="*/ 3082 w 238339"/>
                <a:gd name="connsiteY4" fmla="*/ 246917 h 478426"/>
                <a:gd name="connsiteX5" fmla="*/ 1943 w 238339"/>
                <a:gd name="connsiteY5" fmla="*/ 300794 h 478426"/>
                <a:gd name="connsiteX6" fmla="*/ 13416 w 238339"/>
                <a:gd name="connsiteY6" fmla="*/ 358100 h 478426"/>
                <a:gd name="connsiteX7" fmla="*/ 33297 w 238339"/>
                <a:gd name="connsiteY7" fmla="*/ 417692 h 478426"/>
                <a:gd name="connsiteX8" fmla="*/ 57383 w 238339"/>
                <a:gd name="connsiteY8" fmla="*/ 478426 h 478426"/>
                <a:gd name="connsiteX0" fmla="*/ 238339 w 238339"/>
                <a:gd name="connsiteY0" fmla="*/ 0 h 478426"/>
                <a:gd name="connsiteX1" fmla="*/ 157904 w 238339"/>
                <a:gd name="connsiteY1" fmla="*/ 55852 h 478426"/>
                <a:gd name="connsiteX2" fmla="*/ 86118 w 238339"/>
                <a:gd name="connsiteY2" fmla="*/ 114055 h 478426"/>
                <a:gd name="connsiteX3" fmla="*/ 31628 w 238339"/>
                <a:gd name="connsiteY3" fmla="*/ 176959 h 478426"/>
                <a:gd name="connsiteX4" fmla="*/ 3082 w 238339"/>
                <a:gd name="connsiteY4" fmla="*/ 246917 h 478426"/>
                <a:gd name="connsiteX5" fmla="*/ 1943 w 238339"/>
                <a:gd name="connsiteY5" fmla="*/ 300794 h 478426"/>
                <a:gd name="connsiteX6" fmla="*/ 13416 w 238339"/>
                <a:gd name="connsiteY6" fmla="*/ 358100 h 478426"/>
                <a:gd name="connsiteX7" fmla="*/ 33297 w 238339"/>
                <a:gd name="connsiteY7" fmla="*/ 417692 h 478426"/>
                <a:gd name="connsiteX8" fmla="*/ 57383 w 238339"/>
                <a:gd name="connsiteY8" fmla="*/ 478426 h 478426"/>
                <a:gd name="connsiteX0" fmla="*/ 238339 w 238339"/>
                <a:gd name="connsiteY0" fmla="*/ 0 h 478426"/>
                <a:gd name="connsiteX1" fmla="*/ 157904 w 238339"/>
                <a:gd name="connsiteY1" fmla="*/ 55852 h 478426"/>
                <a:gd name="connsiteX2" fmla="*/ 86118 w 238339"/>
                <a:gd name="connsiteY2" fmla="*/ 114055 h 478426"/>
                <a:gd name="connsiteX3" fmla="*/ 31628 w 238339"/>
                <a:gd name="connsiteY3" fmla="*/ 176959 h 478426"/>
                <a:gd name="connsiteX4" fmla="*/ 3082 w 238339"/>
                <a:gd name="connsiteY4" fmla="*/ 246917 h 478426"/>
                <a:gd name="connsiteX5" fmla="*/ 1943 w 238339"/>
                <a:gd name="connsiteY5" fmla="*/ 300794 h 478426"/>
                <a:gd name="connsiteX6" fmla="*/ 13416 w 238339"/>
                <a:gd name="connsiteY6" fmla="*/ 358100 h 478426"/>
                <a:gd name="connsiteX7" fmla="*/ 33297 w 238339"/>
                <a:gd name="connsiteY7" fmla="*/ 417692 h 478426"/>
                <a:gd name="connsiteX8" fmla="*/ 57383 w 238339"/>
                <a:gd name="connsiteY8" fmla="*/ 478426 h 478426"/>
                <a:gd name="connsiteX0" fmla="*/ 238339 w 238339"/>
                <a:gd name="connsiteY0" fmla="*/ 0 h 478426"/>
                <a:gd name="connsiteX1" fmla="*/ 157904 w 238339"/>
                <a:gd name="connsiteY1" fmla="*/ 55852 h 478426"/>
                <a:gd name="connsiteX2" fmla="*/ 86118 w 238339"/>
                <a:gd name="connsiteY2" fmla="*/ 114055 h 478426"/>
                <a:gd name="connsiteX3" fmla="*/ 31628 w 238339"/>
                <a:gd name="connsiteY3" fmla="*/ 176959 h 478426"/>
                <a:gd name="connsiteX4" fmla="*/ 3082 w 238339"/>
                <a:gd name="connsiteY4" fmla="*/ 246917 h 478426"/>
                <a:gd name="connsiteX5" fmla="*/ 1943 w 238339"/>
                <a:gd name="connsiteY5" fmla="*/ 300794 h 478426"/>
                <a:gd name="connsiteX6" fmla="*/ 13416 w 238339"/>
                <a:gd name="connsiteY6" fmla="*/ 358100 h 478426"/>
                <a:gd name="connsiteX7" fmla="*/ 33297 w 238339"/>
                <a:gd name="connsiteY7" fmla="*/ 417692 h 478426"/>
                <a:gd name="connsiteX8" fmla="*/ 57383 w 238339"/>
                <a:gd name="connsiteY8" fmla="*/ 478426 h 478426"/>
                <a:gd name="connsiteX0" fmla="*/ 238339 w 238339"/>
                <a:gd name="connsiteY0" fmla="*/ 0 h 478426"/>
                <a:gd name="connsiteX1" fmla="*/ 157904 w 238339"/>
                <a:gd name="connsiteY1" fmla="*/ 55852 h 478426"/>
                <a:gd name="connsiteX2" fmla="*/ 86118 w 238339"/>
                <a:gd name="connsiteY2" fmla="*/ 114055 h 478426"/>
                <a:gd name="connsiteX3" fmla="*/ 31628 w 238339"/>
                <a:gd name="connsiteY3" fmla="*/ 176959 h 478426"/>
                <a:gd name="connsiteX4" fmla="*/ 3082 w 238339"/>
                <a:gd name="connsiteY4" fmla="*/ 246917 h 478426"/>
                <a:gd name="connsiteX5" fmla="*/ 1943 w 238339"/>
                <a:gd name="connsiteY5" fmla="*/ 300794 h 478426"/>
                <a:gd name="connsiteX6" fmla="*/ 13416 w 238339"/>
                <a:gd name="connsiteY6" fmla="*/ 358100 h 478426"/>
                <a:gd name="connsiteX7" fmla="*/ 33297 w 238339"/>
                <a:gd name="connsiteY7" fmla="*/ 417692 h 478426"/>
                <a:gd name="connsiteX8" fmla="*/ 57383 w 238339"/>
                <a:gd name="connsiteY8" fmla="*/ 478426 h 4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339" h="478426">
                  <a:moveTo>
                    <a:pt x="238339" y="0"/>
                  </a:moveTo>
                  <a:lnTo>
                    <a:pt x="157904" y="55852"/>
                  </a:lnTo>
                  <a:cubicBezTo>
                    <a:pt x="132534" y="74861"/>
                    <a:pt x="107164" y="93871"/>
                    <a:pt x="86118" y="114055"/>
                  </a:cubicBezTo>
                  <a:cubicBezTo>
                    <a:pt x="65072" y="134240"/>
                    <a:pt x="45467" y="154815"/>
                    <a:pt x="31628" y="176959"/>
                  </a:cubicBezTo>
                  <a:cubicBezTo>
                    <a:pt x="17789" y="199103"/>
                    <a:pt x="8029" y="226278"/>
                    <a:pt x="3082" y="246917"/>
                  </a:cubicBezTo>
                  <a:cubicBezTo>
                    <a:pt x="-1865" y="267556"/>
                    <a:pt x="221" y="282264"/>
                    <a:pt x="1943" y="300794"/>
                  </a:cubicBezTo>
                  <a:cubicBezTo>
                    <a:pt x="3665" y="319325"/>
                    <a:pt x="8190" y="338617"/>
                    <a:pt x="13416" y="358100"/>
                  </a:cubicBezTo>
                  <a:cubicBezTo>
                    <a:pt x="18642" y="377583"/>
                    <a:pt x="25969" y="397638"/>
                    <a:pt x="33297" y="417692"/>
                  </a:cubicBezTo>
                  <a:cubicBezTo>
                    <a:pt x="40625" y="437746"/>
                    <a:pt x="52365" y="465773"/>
                    <a:pt x="57383" y="478426"/>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4" name="Ελεύθερη σχεδίαση: Σχήμα 43">
              <a:extLst>
                <a:ext uri="{FF2B5EF4-FFF2-40B4-BE49-F238E27FC236}">
                  <a16:creationId xmlns:a16="http://schemas.microsoft.com/office/drawing/2014/main" xmlns="" id="{9CEEBD1F-610C-40CD-A067-86718D93666E}"/>
                </a:ext>
              </a:extLst>
            </p:cNvPr>
            <p:cNvSpPr/>
            <p:nvPr/>
          </p:nvSpPr>
          <p:spPr>
            <a:xfrm>
              <a:off x="5445423" y="2926370"/>
              <a:ext cx="275014" cy="355533"/>
            </a:xfrm>
            <a:custGeom>
              <a:avLst/>
              <a:gdLst/>
              <a:ahLst/>
              <a:cxnLst/>
              <a:rect l="0" t="0" r="0" b="0"/>
              <a:pathLst>
                <a:path w="275014" h="355533">
                  <a:moveTo>
                    <a:pt x="66" y="103465"/>
                  </a:moveTo>
                  <a:lnTo>
                    <a:pt x="0" y="126205"/>
                  </a:lnTo>
                  <a:lnTo>
                    <a:pt x="20141" y="159375"/>
                  </a:lnTo>
                  <a:lnTo>
                    <a:pt x="55583" y="184516"/>
                  </a:lnTo>
                  <a:lnTo>
                    <a:pt x="89709" y="205411"/>
                  </a:lnTo>
                  <a:lnTo>
                    <a:pt x="136471" y="238811"/>
                  </a:lnTo>
                  <a:lnTo>
                    <a:pt x="173098" y="278365"/>
                  </a:lnTo>
                  <a:lnTo>
                    <a:pt x="183596" y="306040"/>
                  </a:lnTo>
                  <a:lnTo>
                    <a:pt x="208113" y="327726"/>
                  </a:lnTo>
                  <a:lnTo>
                    <a:pt x="247438" y="353031"/>
                  </a:lnTo>
                  <a:lnTo>
                    <a:pt x="264089" y="355532"/>
                  </a:lnTo>
                  <a:lnTo>
                    <a:pt x="273106" y="347535"/>
                  </a:lnTo>
                  <a:lnTo>
                    <a:pt x="275013" y="288367"/>
                  </a:lnTo>
                  <a:lnTo>
                    <a:pt x="271293" y="213700"/>
                  </a:lnTo>
                  <a:lnTo>
                    <a:pt x="258325" y="138342"/>
                  </a:lnTo>
                  <a:lnTo>
                    <a:pt x="235124" y="85591"/>
                  </a:lnTo>
                  <a:lnTo>
                    <a:pt x="214392" y="45214"/>
                  </a:lnTo>
                  <a:lnTo>
                    <a:pt x="191883" y="18526"/>
                  </a:lnTo>
                  <a:lnTo>
                    <a:pt x="164240" y="0"/>
                  </a:lnTo>
                  <a:lnTo>
                    <a:pt x="153216" y="12999"/>
                  </a:lnTo>
                  <a:lnTo>
                    <a:pt x="148544" y="38535"/>
                  </a:lnTo>
                  <a:lnTo>
                    <a:pt x="148972" y="84935"/>
                  </a:lnTo>
                  <a:lnTo>
                    <a:pt x="140219" y="107905"/>
                  </a:lnTo>
                  <a:lnTo>
                    <a:pt x="131038" y="119785"/>
                  </a:lnTo>
                  <a:lnTo>
                    <a:pt x="100764" y="128078"/>
                  </a:lnTo>
                  <a:lnTo>
                    <a:pt x="66671" y="113468"/>
                  </a:lnTo>
                  <a:lnTo>
                    <a:pt x="40542" y="101589"/>
                  </a:lnTo>
                  <a:lnTo>
                    <a:pt x="16684" y="99681"/>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 name="Ελεύθερη σχεδίαση: Σχήμα 44">
              <a:extLst>
                <a:ext uri="{FF2B5EF4-FFF2-40B4-BE49-F238E27FC236}">
                  <a16:creationId xmlns:a16="http://schemas.microsoft.com/office/drawing/2014/main" xmlns="" id="{19E94D79-E584-40BE-9D1F-B30F504935CE}"/>
                </a:ext>
              </a:extLst>
            </p:cNvPr>
            <p:cNvSpPr/>
            <p:nvPr/>
          </p:nvSpPr>
          <p:spPr>
            <a:xfrm>
              <a:off x="5286766" y="2603850"/>
              <a:ext cx="322898" cy="450599"/>
            </a:xfrm>
            <a:custGeom>
              <a:avLst/>
              <a:gdLst/>
              <a:ahLst/>
              <a:cxnLst/>
              <a:rect l="0" t="0" r="0" b="0"/>
              <a:pathLst>
                <a:path w="322898" h="450599">
                  <a:moveTo>
                    <a:pt x="322897" y="322520"/>
                  </a:moveTo>
                  <a:lnTo>
                    <a:pt x="283209" y="263386"/>
                  </a:lnTo>
                  <a:lnTo>
                    <a:pt x="224170" y="180690"/>
                  </a:lnTo>
                  <a:lnTo>
                    <a:pt x="176190" y="126592"/>
                  </a:lnTo>
                  <a:lnTo>
                    <a:pt x="132849" y="75981"/>
                  </a:lnTo>
                  <a:lnTo>
                    <a:pt x="69929" y="28431"/>
                  </a:lnTo>
                  <a:lnTo>
                    <a:pt x="27444" y="0"/>
                  </a:lnTo>
                  <a:lnTo>
                    <a:pt x="11550" y="823"/>
                  </a:lnTo>
                  <a:lnTo>
                    <a:pt x="0" y="19185"/>
                  </a:lnTo>
                  <a:lnTo>
                    <a:pt x="6649" y="88291"/>
                  </a:lnTo>
                  <a:lnTo>
                    <a:pt x="30410" y="177273"/>
                  </a:lnTo>
                  <a:lnTo>
                    <a:pt x="57199" y="244239"/>
                  </a:lnTo>
                  <a:lnTo>
                    <a:pt x="90470" y="313575"/>
                  </a:lnTo>
                  <a:lnTo>
                    <a:pt x="141544" y="393539"/>
                  </a:lnTo>
                  <a:lnTo>
                    <a:pt x="158723" y="425985"/>
                  </a:lnTo>
                  <a:lnTo>
                    <a:pt x="175341" y="422201"/>
                  </a:lnTo>
                  <a:lnTo>
                    <a:pt x="199199" y="424109"/>
                  </a:lnTo>
                  <a:lnTo>
                    <a:pt x="225328" y="435988"/>
                  </a:lnTo>
                  <a:lnTo>
                    <a:pt x="259421" y="450598"/>
                  </a:lnTo>
                  <a:lnTo>
                    <a:pt x="289695" y="442305"/>
                  </a:lnTo>
                  <a:lnTo>
                    <a:pt x="298876" y="430425"/>
                  </a:lnTo>
                  <a:lnTo>
                    <a:pt x="307629" y="407455"/>
                  </a:lnTo>
                  <a:lnTo>
                    <a:pt x="307201" y="361055"/>
                  </a:lnTo>
                  <a:lnTo>
                    <a:pt x="311873" y="335519"/>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6" name="Ελεύθερη σχεδίαση: Σχήμα 45">
              <a:extLst>
                <a:ext uri="{FF2B5EF4-FFF2-40B4-BE49-F238E27FC236}">
                  <a16:creationId xmlns:a16="http://schemas.microsoft.com/office/drawing/2014/main" xmlns="" id="{8FA3BC40-1896-4007-A67C-ED33FCFD45A3}"/>
                </a:ext>
              </a:extLst>
            </p:cNvPr>
            <p:cNvSpPr/>
            <p:nvPr/>
          </p:nvSpPr>
          <p:spPr>
            <a:xfrm>
              <a:off x="4305378" y="3103052"/>
              <a:ext cx="343252" cy="237923"/>
            </a:xfrm>
            <a:custGeom>
              <a:avLst/>
              <a:gdLst/>
              <a:ahLst/>
              <a:cxnLst/>
              <a:rect l="0" t="0" r="0" b="0"/>
              <a:pathLst>
                <a:path w="343252" h="237923">
                  <a:moveTo>
                    <a:pt x="53887" y="6020"/>
                  </a:moveTo>
                  <a:lnTo>
                    <a:pt x="21199" y="82315"/>
                  </a:lnTo>
                  <a:lnTo>
                    <a:pt x="9518" y="109961"/>
                  </a:lnTo>
                  <a:lnTo>
                    <a:pt x="0" y="140994"/>
                  </a:lnTo>
                  <a:lnTo>
                    <a:pt x="8206" y="177943"/>
                  </a:lnTo>
                  <a:lnTo>
                    <a:pt x="26037" y="178287"/>
                  </a:lnTo>
                  <a:lnTo>
                    <a:pt x="17638" y="151368"/>
                  </a:lnTo>
                  <a:lnTo>
                    <a:pt x="26037" y="178287"/>
                  </a:lnTo>
                  <a:lnTo>
                    <a:pt x="46803" y="199870"/>
                  </a:lnTo>
                  <a:lnTo>
                    <a:pt x="77599" y="221646"/>
                  </a:lnTo>
                  <a:lnTo>
                    <a:pt x="98709" y="225398"/>
                  </a:lnTo>
                  <a:lnTo>
                    <a:pt x="138210" y="200518"/>
                  </a:lnTo>
                  <a:lnTo>
                    <a:pt x="164035" y="190983"/>
                  </a:lnTo>
                  <a:lnTo>
                    <a:pt x="157800" y="167450"/>
                  </a:lnTo>
                  <a:lnTo>
                    <a:pt x="158488" y="131788"/>
                  </a:lnTo>
                  <a:lnTo>
                    <a:pt x="157800" y="167450"/>
                  </a:lnTo>
                  <a:lnTo>
                    <a:pt x="164035" y="190983"/>
                  </a:lnTo>
                  <a:lnTo>
                    <a:pt x="214569" y="229863"/>
                  </a:lnTo>
                  <a:lnTo>
                    <a:pt x="227792" y="237922"/>
                  </a:lnTo>
                  <a:lnTo>
                    <a:pt x="241209" y="235951"/>
                  </a:lnTo>
                  <a:lnTo>
                    <a:pt x="309728" y="209401"/>
                  </a:lnTo>
                  <a:lnTo>
                    <a:pt x="330175" y="189728"/>
                  </a:lnTo>
                  <a:lnTo>
                    <a:pt x="340570" y="170976"/>
                  </a:lnTo>
                  <a:lnTo>
                    <a:pt x="343251" y="147615"/>
                  </a:lnTo>
                  <a:lnTo>
                    <a:pt x="322316" y="76975"/>
                  </a:lnTo>
                  <a:lnTo>
                    <a:pt x="319489" y="50164"/>
                  </a:lnTo>
                  <a:lnTo>
                    <a:pt x="314669" y="11051"/>
                  </a:lnTo>
                  <a:lnTo>
                    <a:pt x="266833" y="5668"/>
                  </a:lnTo>
                  <a:lnTo>
                    <a:pt x="238972" y="5131"/>
                  </a:lnTo>
                  <a:lnTo>
                    <a:pt x="187621" y="8600"/>
                  </a:lnTo>
                  <a:lnTo>
                    <a:pt x="88564" y="0"/>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 name="Ελεύθερη σχεδίαση: Σχήμα 46">
              <a:extLst>
                <a:ext uri="{FF2B5EF4-FFF2-40B4-BE49-F238E27FC236}">
                  <a16:creationId xmlns:a16="http://schemas.microsoft.com/office/drawing/2014/main" xmlns="" id="{DC07C75E-0B24-4425-AACE-47ABE8A385BD}"/>
                </a:ext>
              </a:extLst>
            </p:cNvPr>
            <p:cNvSpPr/>
            <p:nvPr/>
          </p:nvSpPr>
          <p:spPr>
            <a:xfrm>
              <a:off x="4359265" y="2688885"/>
              <a:ext cx="280624" cy="425219"/>
            </a:xfrm>
            <a:custGeom>
              <a:avLst/>
              <a:gdLst/>
              <a:ahLst/>
              <a:cxnLst/>
              <a:rect l="0" t="0" r="0" b="0"/>
              <a:pathLst>
                <a:path w="280624" h="425219">
                  <a:moveTo>
                    <a:pt x="260782" y="425218"/>
                  </a:moveTo>
                  <a:lnTo>
                    <a:pt x="256585" y="353785"/>
                  </a:lnTo>
                  <a:lnTo>
                    <a:pt x="264648" y="282589"/>
                  </a:lnTo>
                  <a:lnTo>
                    <a:pt x="276570" y="184711"/>
                  </a:lnTo>
                  <a:lnTo>
                    <a:pt x="280623" y="147999"/>
                  </a:lnTo>
                  <a:lnTo>
                    <a:pt x="273445" y="115529"/>
                  </a:lnTo>
                  <a:lnTo>
                    <a:pt x="245415" y="65935"/>
                  </a:lnTo>
                  <a:lnTo>
                    <a:pt x="220449" y="30892"/>
                  </a:lnTo>
                  <a:lnTo>
                    <a:pt x="195011" y="20368"/>
                  </a:lnTo>
                  <a:lnTo>
                    <a:pt x="184894" y="24632"/>
                  </a:lnTo>
                  <a:lnTo>
                    <a:pt x="176706" y="44542"/>
                  </a:lnTo>
                  <a:lnTo>
                    <a:pt x="182812" y="74761"/>
                  </a:lnTo>
                  <a:lnTo>
                    <a:pt x="194233" y="118461"/>
                  </a:lnTo>
                  <a:lnTo>
                    <a:pt x="186536" y="170711"/>
                  </a:lnTo>
                  <a:lnTo>
                    <a:pt x="158951" y="213659"/>
                  </a:lnTo>
                  <a:lnTo>
                    <a:pt x="153271" y="219124"/>
                  </a:lnTo>
                  <a:lnTo>
                    <a:pt x="145190" y="233461"/>
                  </a:lnTo>
                  <a:lnTo>
                    <a:pt x="123202" y="217428"/>
                  </a:lnTo>
                  <a:lnTo>
                    <a:pt x="103275" y="152382"/>
                  </a:lnTo>
                  <a:lnTo>
                    <a:pt x="87740" y="90765"/>
                  </a:lnTo>
                  <a:lnTo>
                    <a:pt x="85214" y="48351"/>
                  </a:lnTo>
                  <a:lnTo>
                    <a:pt x="81465" y="11488"/>
                  </a:lnTo>
                  <a:lnTo>
                    <a:pt x="63850" y="0"/>
                  </a:lnTo>
                  <a:lnTo>
                    <a:pt x="52511" y="9815"/>
                  </a:lnTo>
                  <a:lnTo>
                    <a:pt x="27198" y="50576"/>
                  </a:lnTo>
                  <a:lnTo>
                    <a:pt x="12793" y="103812"/>
                  </a:lnTo>
                  <a:lnTo>
                    <a:pt x="17527" y="147383"/>
                  </a:lnTo>
                  <a:lnTo>
                    <a:pt x="22600" y="231096"/>
                  </a:lnTo>
                  <a:lnTo>
                    <a:pt x="32477" y="297064"/>
                  </a:lnTo>
                  <a:lnTo>
                    <a:pt x="29495" y="336026"/>
                  </a:lnTo>
                  <a:lnTo>
                    <a:pt x="0" y="420187"/>
                  </a:lnTo>
                  <a:lnTo>
                    <a:pt x="34677" y="414167"/>
                  </a:lnTo>
                  <a:lnTo>
                    <a:pt x="133734" y="422767"/>
                  </a:lnTo>
                  <a:lnTo>
                    <a:pt x="185085" y="419298"/>
                  </a:lnTo>
                  <a:lnTo>
                    <a:pt x="212946" y="419835"/>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 name="Ελεύθερη σχεδίαση: Σχήμα 47">
              <a:extLst>
                <a:ext uri="{FF2B5EF4-FFF2-40B4-BE49-F238E27FC236}">
                  <a16:creationId xmlns:a16="http://schemas.microsoft.com/office/drawing/2014/main" xmlns="" id="{768B3622-E350-4F3B-B4AB-69E3F34C655E}"/>
                </a:ext>
              </a:extLst>
            </p:cNvPr>
            <p:cNvSpPr/>
            <p:nvPr/>
          </p:nvSpPr>
          <p:spPr>
            <a:xfrm>
              <a:off x="4444479" y="2649904"/>
              <a:ext cx="109020" cy="272443"/>
            </a:xfrm>
            <a:custGeom>
              <a:avLst/>
              <a:gdLst/>
              <a:ahLst/>
              <a:cxnLst/>
              <a:rect l="0" t="0" r="0" b="0"/>
              <a:pathLst>
                <a:path w="109020" h="272443">
                  <a:moveTo>
                    <a:pt x="91492" y="83523"/>
                  </a:moveTo>
                  <a:lnTo>
                    <a:pt x="97598" y="113742"/>
                  </a:lnTo>
                  <a:lnTo>
                    <a:pt x="109019" y="157442"/>
                  </a:lnTo>
                  <a:lnTo>
                    <a:pt x="101322" y="209692"/>
                  </a:lnTo>
                  <a:lnTo>
                    <a:pt x="73737" y="252640"/>
                  </a:lnTo>
                  <a:lnTo>
                    <a:pt x="68057" y="258105"/>
                  </a:lnTo>
                  <a:lnTo>
                    <a:pt x="59976" y="272442"/>
                  </a:lnTo>
                  <a:lnTo>
                    <a:pt x="37988" y="256409"/>
                  </a:lnTo>
                  <a:lnTo>
                    <a:pt x="18061" y="191363"/>
                  </a:lnTo>
                  <a:lnTo>
                    <a:pt x="2526" y="129746"/>
                  </a:lnTo>
                  <a:lnTo>
                    <a:pt x="0" y="87332"/>
                  </a:lnTo>
                  <a:lnTo>
                    <a:pt x="8295" y="61850"/>
                  </a:lnTo>
                  <a:lnTo>
                    <a:pt x="21479" y="14165"/>
                  </a:lnTo>
                  <a:lnTo>
                    <a:pt x="38475" y="0"/>
                  </a:lnTo>
                  <a:lnTo>
                    <a:pt x="52748" y="11424"/>
                  </a:lnTo>
                  <a:lnTo>
                    <a:pt x="63441" y="35042"/>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9" name="Ελεύθερη σχεδίαση: Σχήμα 48">
              <a:extLst>
                <a:ext uri="{FF2B5EF4-FFF2-40B4-BE49-F238E27FC236}">
                  <a16:creationId xmlns:a16="http://schemas.microsoft.com/office/drawing/2014/main" xmlns="" id="{51A11B16-A6C5-438F-8A3B-28F68597CA90}"/>
                </a:ext>
              </a:extLst>
            </p:cNvPr>
            <p:cNvSpPr/>
            <p:nvPr/>
          </p:nvSpPr>
          <p:spPr>
            <a:xfrm>
              <a:off x="5360231" y="3231075"/>
              <a:ext cx="249437" cy="341784"/>
            </a:xfrm>
            <a:custGeom>
              <a:avLst/>
              <a:gdLst/>
              <a:ahLst/>
              <a:cxnLst/>
              <a:rect l="0" t="0" r="0" b="0"/>
              <a:pathLst>
                <a:path w="249437" h="341784">
                  <a:moveTo>
                    <a:pt x="180373" y="341783"/>
                  </a:moveTo>
                  <a:lnTo>
                    <a:pt x="206173" y="298398"/>
                  </a:lnTo>
                  <a:lnTo>
                    <a:pt x="221626" y="269428"/>
                  </a:lnTo>
                  <a:lnTo>
                    <a:pt x="231146" y="246596"/>
                  </a:lnTo>
                  <a:lnTo>
                    <a:pt x="248119" y="159961"/>
                  </a:lnTo>
                  <a:lnTo>
                    <a:pt x="249436" y="50356"/>
                  </a:lnTo>
                  <a:lnTo>
                    <a:pt x="244402" y="22419"/>
                  </a:lnTo>
                  <a:lnTo>
                    <a:pt x="231228" y="4760"/>
                  </a:lnTo>
                  <a:lnTo>
                    <a:pt x="209845" y="0"/>
                  </a:lnTo>
                  <a:lnTo>
                    <a:pt x="190461" y="18899"/>
                  </a:lnTo>
                  <a:lnTo>
                    <a:pt x="178457" y="56353"/>
                  </a:lnTo>
                  <a:lnTo>
                    <a:pt x="166660" y="85944"/>
                  </a:lnTo>
                  <a:lnTo>
                    <a:pt x="139550" y="119327"/>
                  </a:lnTo>
                  <a:lnTo>
                    <a:pt x="108509" y="142640"/>
                  </a:lnTo>
                  <a:lnTo>
                    <a:pt x="58843" y="175954"/>
                  </a:lnTo>
                  <a:lnTo>
                    <a:pt x="31182" y="190438"/>
                  </a:lnTo>
                  <a:lnTo>
                    <a:pt x="18006" y="212648"/>
                  </a:lnTo>
                  <a:lnTo>
                    <a:pt x="0" y="258862"/>
                  </a:lnTo>
                  <a:lnTo>
                    <a:pt x="12416" y="265485"/>
                  </a:lnTo>
                  <a:lnTo>
                    <a:pt x="35041" y="262934"/>
                  </a:lnTo>
                  <a:lnTo>
                    <a:pt x="94363" y="241416"/>
                  </a:lnTo>
                  <a:lnTo>
                    <a:pt x="114022" y="231967"/>
                  </a:lnTo>
                  <a:lnTo>
                    <a:pt x="133957" y="231968"/>
                  </a:lnTo>
                  <a:lnTo>
                    <a:pt x="147269" y="244385"/>
                  </a:lnTo>
                  <a:lnTo>
                    <a:pt x="159958" y="300327"/>
                  </a:lnTo>
                  <a:lnTo>
                    <a:pt x="168786" y="323641"/>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 name="Ελεύθερη σχεδίαση: Σχήμα 49">
              <a:extLst>
                <a:ext uri="{FF2B5EF4-FFF2-40B4-BE49-F238E27FC236}">
                  <a16:creationId xmlns:a16="http://schemas.microsoft.com/office/drawing/2014/main" xmlns="" id="{CF807529-41B7-4973-9CF5-756E12796411}"/>
                </a:ext>
              </a:extLst>
            </p:cNvPr>
            <p:cNvSpPr/>
            <p:nvPr/>
          </p:nvSpPr>
          <p:spPr>
            <a:xfrm>
              <a:off x="5197215" y="3463042"/>
              <a:ext cx="343390" cy="484627"/>
            </a:xfrm>
            <a:custGeom>
              <a:avLst/>
              <a:gdLst/>
              <a:ahLst/>
              <a:cxnLst/>
              <a:rect l="0" t="0" r="0" b="0"/>
              <a:pathLst>
                <a:path w="343390" h="484627">
                  <a:moveTo>
                    <a:pt x="163016" y="26895"/>
                  </a:moveTo>
                  <a:lnTo>
                    <a:pt x="114590" y="112701"/>
                  </a:lnTo>
                  <a:lnTo>
                    <a:pt x="89479" y="169744"/>
                  </a:lnTo>
                  <a:lnTo>
                    <a:pt x="23528" y="303351"/>
                  </a:lnTo>
                  <a:lnTo>
                    <a:pt x="5038" y="387848"/>
                  </a:lnTo>
                  <a:lnTo>
                    <a:pt x="0" y="439650"/>
                  </a:lnTo>
                  <a:lnTo>
                    <a:pt x="4138" y="461792"/>
                  </a:lnTo>
                  <a:lnTo>
                    <a:pt x="16897" y="475244"/>
                  </a:lnTo>
                  <a:lnTo>
                    <a:pt x="34486" y="484626"/>
                  </a:lnTo>
                  <a:lnTo>
                    <a:pt x="59732" y="482144"/>
                  </a:lnTo>
                  <a:lnTo>
                    <a:pt x="91808" y="459383"/>
                  </a:lnTo>
                  <a:lnTo>
                    <a:pt x="147062" y="413101"/>
                  </a:lnTo>
                  <a:lnTo>
                    <a:pt x="174655" y="381304"/>
                  </a:lnTo>
                  <a:lnTo>
                    <a:pt x="211837" y="324054"/>
                  </a:lnTo>
                  <a:lnTo>
                    <a:pt x="251226" y="262666"/>
                  </a:lnTo>
                  <a:lnTo>
                    <a:pt x="343389" y="109816"/>
                  </a:lnTo>
                  <a:lnTo>
                    <a:pt x="331802" y="91674"/>
                  </a:lnTo>
                  <a:lnTo>
                    <a:pt x="322974" y="68360"/>
                  </a:lnTo>
                  <a:lnTo>
                    <a:pt x="310285" y="12418"/>
                  </a:lnTo>
                  <a:lnTo>
                    <a:pt x="296973" y="1"/>
                  </a:lnTo>
                  <a:lnTo>
                    <a:pt x="277038" y="0"/>
                  </a:lnTo>
                  <a:lnTo>
                    <a:pt x="257379" y="9449"/>
                  </a:lnTo>
                  <a:lnTo>
                    <a:pt x="198057" y="30967"/>
                  </a:lnTo>
                  <a:lnTo>
                    <a:pt x="175432" y="33518"/>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Ελεύθερη σχεδίαση: Σχήμα 50">
              <a:extLst>
                <a:ext uri="{FF2B5EF4-FFF2-40B4-BE49-F238E27FC236}">
                  <a16:creationId xmlns:a16="http://schemas.microsoft.com/office/drawing/2014/main" xmlns="" id="{8BE8A24E-CD2B-47DA-BE67-19E9D7987BAA}"/>
                </a:ext>
              </a:extLst>
            </p:cNvPr>
            <p:cNvSpPr/>
            <p:nvPr/>
          </p:nvSpPr>
          <p:spPr>
            <a:xfrm>
              <a:off x="4344952" y="3311666"/>
              <a:ext cx="324468" cy="218105"/>
            </a:xfrm>
            <a:custGeom>
              <a:avLst/>
              <a:gdLst/>
              <a:ahLst/>
              <a:cxnLst/>
              <a:rect l="0" t="0" r="0" b="0"/>
              <a:pathLst>
                <a:path w="324468" h="218105">
                  <a:moveTo>
                    <a:pt x="20976" y="189273"/>
                  </a:moveTo>
                  <a:lnTo>
                    <a:pt x="10024" y="130555"/>
                  </a:lnTo>
                  <a:lnTo>
                    <a:pt x="0" y="83964"/>
                  </a:lnTo>
                  <a:lnTo>
                    <a:pt x="2042" y="54388"/>
                  </a:lnTo>
                  <a:lnTo>
                    <a:pt x="18190" y="12252"/>
                  </a:lnTo>
                  <a:lnTo>
                    <a:pt x="55067" y="6559"/>
                  </a:lnTo>
                  <a:lnTo>
                    <a:pt x="67627" y="20666"/>
                  </a:lnTo>
                  <a:lnTo>
                    <a:pt x="50427" y="86562"/>
                  </a:lnTo>
                  <a:lnTo>
                    <a:pt x="67627" y="20666"/>
                  </a:lnTo>
                  <a:lnTo>
                    <a:pt x="78826" y="7610"/>
                  </a:lnTo>
                  <a:lnTo>
                    <a:pt x="91943" y="866"/>
                  </a:lnTo>
                  <a:lnTo>
                    <a:pt x="122014" y="0"/>
                  </a:lnTo>
                  <a:lnTo>
                    <a:pt x="170957" y="11322"/>
                  </a:lnTo>
                  <a:lnTo>
                    <a:pt x="190262" y="38546"/>
                  </a:lnTo>
                  <a:lnTo>
                    <a:pt x="191623" y="65709"/>
                  </a:lnTo>
                  <a:lnTo>
                    <a:pt x="185189" y="103514"/>
                  </a:lnTo>
                  <a:lnTo>
                    <a:pt x="191623" y="65709"/>
                  </a:lnTo>
                  <a:lnTo>
                    <a:pt x="190262" y="38546"/>
                  </a:lnTo>
                  <a:lnTo>
                    <a:pt x="204864" y="23077"/>
                  </a:lnTo>
                  <a:lnTo>
                    <a:pt x="239328" y="13982"/>
                  </a:lnTo>
                  <a:lnTo>
                    <a:pt x="269399" y="13115"/>
                  </a:lnTo>
                  <a:lnTo>
                    <a:pt x="298974" y="15157"/>
                  </a:lnTo>
                  <a:lnTo>
                    <a:pt x="311535" y="29263"/>
                  </a:lnTo>
                  <a:lnTo>
                    <a:pt x="324467" y="76349"/>
                  </a:lnTo>
                  <a:lnTo>
                    <a:pt x="322426" y="105925"/>
                  </a:lnTo>
                  <a:lnTo>
                    <a:pt x="295078" y="161117"/>
                  </a:lnTo>
                  <a:lnTo>
                    <a:pt x="281342" y="206656"/>
                  </a:lnTo>
                  <a:lnTo>
                    <a:pt x="225532" y="218104"/>
                  </a:lnTo>
                  <a:lnTo>
                    <a:pt x="166381" y="214021"/>
                  </a:lnTo>
                  <a:lnTo>
                    <a:pt x="95597" y="207958"/>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2" name="Ελεύθερη σχεδίαση: Σχήμα 51">
              <a:extLst>
                <a:ext uri="{FF2B5EF4-FFF2-40B4-BE49-F238E27FC236}">
                  <a16:creationId xmlns:a16="http://schemas.microsoft.com/office/drawing/2014/main" xmlns="" id="{D3DC0F53-FA00-4730-AAA8-7C68592032CC}"/>
                </a:ext>
              </a:extLst>
            </p:cNvPr>
            <p:cNvSpPr/>
            <p:nvPr/>
          </p:nvSpPr>
          <p:spPr>
            <a:xfrm>
              <a:off x="4289023" y="3500939"/>
              <a:ext cx="337272" cy="433055"/>
            </a:xfrm>
            <a:custGeom>
              <a:avLst/>
              <a:gdLst/>
              <a:ahLst/>
              <a:cxnLst/>
              <a:rect l="0" t="0" r="0" b="0"/>
              <a:pathLst>
                <a:path w="337272" h="433055">
                  <a:moveTo>
                    <a:pt x="337271" y="17383"/>
                  </a:moveTo>
                  <a:lnTo>
                    <a:pt x="281461" y="28831"/>
                  </a:lnTo>
                  <a:lnTo>
                    <a:pt x="222310" y="24748"/>
                  </a:lnTo>
                  <a:lnTo>
                    <a:pt x="151526" y="18685"/>
                  </a:lnTo>
                  <a:lnTo>
                    <a:pt x="76905" y="0"/>
                  </a:lnTo>
                  <a:lnTo>
                    <a:pt x="73256" y="74187"/>
                  </a:lnTo>
                  <a:lnTo>
                    <a:pt x="35514" y="190448"/>
                  </a:lnTo>
                  <a:lnTo>
                    <a:pt x="21532" y="307762"/>
                  </a:lnTo>
                  <a:lnTo>
                    <a:pt x="0" y="363944"/>
                  </a:lnTo>
                  <a:lnTo>
                    <a:pt x="8106" y="404223"/>
                  </a:lnTo>
                  <a:lnTo>
                    <a:pt x="21657" y="412514"/>
                  </a:lnTo>
                  <a:lnTo>
                    <a:pt x="51295" y="396613"/>
                  </a:lnTo>
                  <a:lnTo>
                    <a:pt x="74187" y="367593"/>
                  </a:lnTo>
                  <a:lnTo>
                    <a:pt x="98194" y="296871"/>
                  </a:lnTo>
                  <a:lnTo>
                    <a:pt x="193787" y="139586"/>
                  </a:lnTo>
                  <a:lnTo>
                    <a:pt x="201522" y="146887"/>
                  </a:lnTo>
                  <a:lnTo>
                    <a:pt x="215506" y="170214"/>
                  </a:lnTo>
                  <a:lnTo>
                    <a:pt x="222188" y="201275"/>
                  </a:lnTo>
                  <a:lnTo>
                    <a:pt x="220580" y="245885"/>
                  </a:lnTo>
                  <a:lnTo>
                    <a:pt x="205298" y="318093"/>
                  </a:lnTo>
                  <a:lnTo>
                    <a:pt x="188654" y="363137"/>
                  </a:lnTo>
                  <a:lnTo>
                    <a:pt x="181230" y="406759"/>
                  </a:lnTo>
                  <a:lnTo>
                    <a:pt x="198121" y="430579"/>
                  </a:lnTo>
                  <a:lnTo>
                    <a:pt x="212662" y="433054"/>
                  </a:lnTo>
                  <a:lnTo>
                    <a:pt x="242300" y="417152"/>
                  </a:lnTo>
                  <a:lnTo>
                    <a:pt x="286167" y="352803"/>
                  </a:lnTo>
                  <a:lnTo>
                    <a:pt x="319826" y="295693"/>
                  </a:lnTo>
                  <a:lnTo>
                    <a:pt x="327684" y="267107"/>
                  </a:lnTo>
                  <a:lnTo>
                    <a:pt x="331767" y="207956"/>
                  </a:lnTo>
                  <a:lnTo>
                    <a:pt x="320381" y="134202"/>
                  </a:lnTo>
                  <a:lnTo>
                    <a:pt x="322979" y="83775"/>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3" name="Ελεύθερη σχεδίαση: Σχήμα 52">
              <a:extLst>
                <a:ext uri="{FF2B5EF4-FFF2-40B4-BE49-F238E27FC236}">
                  <a16:creationId xmlns:a16="http://schemas.microsoft.com/office/drawing/2014/main" xmlns="" id="{EE4179CC-BD31-46A4-B5FF-038755F35C9B}"/>
                </a:ext>
              </a:extLst>
            </p:cNvPr>
            <p:cNvSpPr/>
            <p:nvPr/>
          </p:nvSpPr>
          <p:spPr>
            <a:xfrm>
              <a:off x="2546271" y="3106875"/>
              <a:ext cx="3066657" cy="1454340"/>
            </a:xfrm>
            <a:custGeom>
              <a:avLst/>
              <a:gdLst>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842 w 3066657"/>
                <a:gd name="connsiteY0" fmla="*/ 475904 h 1454340"/>
                <a:gd name="connsiteX1" fmla="*/ 2952468 w 3066657"/>
                <a:gd name="connsiteY1" fmla="*/ 500713 h 1454340"/>
                <a:gd name="connsiteX2" fmla="*/ 2940080 w 3066657"/>
                <a:gd name="connsiteY2" fmla="*/ 525627 h 1454340"/>
                <a:gd name="connsiteX3" fmla="*/ 2929662 w 3066657"/>
                <a:gd name="connsiteY3" fmla="*/ 550749 h 1454340"/>
                <a:gd name="connsiteX4" fmla="*/ 2922199 w 3066657"/>
                <a:gd name="connsiteY4" fmla="*/ 576184 h 1454340"/>
                <a:gd name="connsiteX5" fmla="*/ 2918632 w 3066657"/>
                <a:gd name="connsiteY5" fmla="*/ 635277 h 1454340"/>
                <a:gd name="connsiteX6" fmla="*/ 2930090 w 3066657"/>
                <a:gd name="connsiteY6" fmla="*/ 695790 h 1454340"/>
                <a:gd name="connsiteX7" fmla="*/ 2951317 w 3066657"/>
                <a:gd name="connsiteY7" fmla="*/ 756995 h 1454340"/>
                <a:gd name="connsiteX8" fmla="*/ 2977056 w 3066657"/>
                <a:gd name="connsiteY8" fmla="*/ 818161 h 1454340"/>
                <a:gd name="connsiteX9" fmla="*/ 3018716 w 3066657"/>
                <a:gd name="connsiteY9" fmla="*/ 919285 h 1454340"/>
                <a:gd name="connsiteX10" fmla="*/ 3050967 w 3066657"/>
                <a:gd name="connsiteY10" fmla="*/ 1019832 h 1454340"/>
                <a:gd name="connsiteX11" fmla="*/ 3066486 w 3066657"/>
                <a:gd name="connsiteY11" fmla="*/ 1121376 h 1454340"/>
                <a:gd name="connsiteX12" fmla="*/ 3057949 w 3066657"/>
                <a:gd name="connsiteY12" fmla="*/ 1225489 h 1454340"/>
                <a:gd name="connsiteX13" fmla="*/ 3038020 w 3066657"/>
                <a:gd name="connsiteY13" fmla="*/ 1290381 h 1454340"/>
                <a:gd name="connsiteX14" fmla="*/ 3007000 w 3066657"/>
                <a:gd name="connsiteY14" fmla="*/ 1351053 h 1454340"/>
                <a:gd name="connsiteX15" fmla="*/ 2965642 w 3066657"/>
                <a:gd name="connsiteY15" fmla="*/ 1401722 h 1454340"/>
                <a:gd name="connsiteX16" fmla="*/ 2914698 w 3066657"/>
                <a:gd name="connsiteY16" fmla="*/ 1436605 h 1454340"/>
                <a:gd name="connsiteX17" fmla="*/ 2870948 w 3066657"/>
                <a:gd name="connsiteY17" fmla="*/ 1449850 h 1454340"/>
                <a:gd name="connsiteX18" fmla="*/ 2823672 w 3066657"/>
                <a:gd name="connsiteY18" fmla="*/ 1454205 h 1454340"/>
                <a:gd name="connsiteX19" fmla="*/ 2774289 w 3066657"/>
                <a:gd name="connsiteY19" fmla="*/ 1452853 h 1454340"/>
                <a:gd name="connsiteX20" fmla="*/ 2724217 w 3066657"/>
                <a:gd name="connsiteY20" fmla="*/ 1448980 h 1454340"/>
                <a:gd name="connsiteX21" fmla="*/ 2607924 w 3066657"/>
                <a:gd name="connsiteY21" fmla="*/ 1440763 h 1454340"/>
                <a:gd name="connsiteX22" fmla="*/ 2494764 w 3066657"/>
                <a:gd name="connsiteY22" fmla="*/ 1433660 h 1454340"/>
                <a:gd name="connsiteX23" fmla="*/ 2383781 w 3066657"/>
                <a:gd name="connsiteY23" fmla="*/ 1425081 h 1454340"/>
                <a:gd name="connsiteX24" fmla="*/ 2274018 w 3066657"/>
                <a:gd name="connsiteY24" fmla="*/ 1412434 h 1454340"/>
                <a:gd name="connsiteX25" fmla="*/ 1979606 w 3066657"/>
                <a:gd name="connsiteY25" fmla="*/ 1350087 h 1454340"/>
                <a:gd name="connsiteX26" fmla="*/ 1686025 w 3066657"/>
                <a:gd name="connsiteY26" fmla="*/ 1261996 h 1454340"/>
                <a:gd name="connsiteX27" fmla="*/ 1392187 w 3066657"/>
                <a:gd name="connsiteY27" fmla="*/ 1170829 h 1454340"/>
                <a:gd name="connsiteX28" fmla="*/ 1097003 w 3066657"/>
                <a:gd name="connsiteY28" fmla="*/ 1099258 h 1454340"/>
                <a:gd name="connsiteX29" fmla="*/ 981171 w 3066657"/>
                <a:gd name="connsiteY29" fmla="*/ 1080530 h 1454340"/>
                <a:gd name="connsiteX30" fmla="*/ 864730 w 3066657"/>
                <a:gd name="connsiteY30" fmla="*/ 1063519 h 1454340"/>
                <a:gd name="connsiteX31" fmla="*/ 747438 w 3066657"/>
                <a:gd name="connsiteY31" fmla="*/ 1043504 h 1454340"/>
                <a:gd name="connsiteX32" fmla="*/ 629058 w 3066657"/>
                <a:gd name="connsiteY32" fmla="*/ 1015762 h 1454340"/>
                <a:gd name="connsiteX33" fmla="*/ 459226 w 3066657"/>
                <a:gd name="connsiteY33" fmla="*/ 955520 h 1454340"/>
                <a:gd name="connsiteX34" fmla="*/ 300008 w 3066657"/>
                <a:gd name="connsiteY34" fmla="*/ 870572 h 1454340"/>
                <a:gd name="connsiteX35" fmla="*/ 164750 w 3066657"/>
                <a:gd name="connsiteY35" fmla="*/ 761817 h 1454340"/>
                <a:gd name="connsiteX36" fmla="*/ 66800 w 3066657"/>
                <a:gd name="connsiteY36" fmla="*/ 630155 h 1454340"/>
                <a:gd name="connsiteX37" fmla="*/ 17376 w 3066657"/>
                <a:gd name="connsiteY37" fmla="*/ 489152 h 1454340"/>
                <a:gd name="connsiteX38" fmla="*/ 576 w 3066657"/>
                <a:gd name="connsiteY38" fmla="*/ 333975 h 1454340"/>
                <a:gd name="connsiteX39" fmla="*/ 5524 w 3066657"/>
                <a:gd name="connsiteY39" fmla="*/ 169350 h 1454340"/>
                <a:gd name="connsiteX40" fmla="*/ 21347 w 3066657"/>
                <a:gd name="connsiteY40" fmla="*/ 0 h 1454340"/>
                <a:gd name="connsiteX0" fmla="*/ 2965842 w 3066657"/>
                <a:gd name="connsiteY0" fmla="*/ 475904 h 1454340"/>
                <a:gd name="connsiteX1" fmla="*/ 2952468 w 3066657"/>
                <a:gd name="connsiteY1" fmla="*/ 500713 h 1454340"/>
                <a:gd name="connsiteX2" fmla="*/ 2940080 w 3066657"/>
                <a:gd name="connsiteY2" fmla="*/ 525627 h 1454340"/>
                <a:gd name="connsiteX3" fmla="*/ 2929662 w 3066657"/>
                <a:gd name="connsiteY3" fmla="*/ 550749 h 1454340"/>
                <a:gd name="connsiteX4" fmla="*/ 2922199 w 3066657"/>
                <a:gd name="connsiteY4" fmla="*/ 576184 h 1454340"/>
                <a:gd name="connsiteX5" fmla="*/ 2918632 w 3066657"/>
                <a:gd name="connsiteY5" fmla="*/ 635277 h 1454340"/>
                <a:gd name="connsiteX6" fmla="*/ 2930090 w 3066657"/>
                <a:gd name="connsiteY6" fmla="*/ 695790 h 1454340"/>
                <a:gd name="connsiteX7" fmla="*/ 2951317 w 3066657"/>
                <a:gd name="connsiteY7" fmla="*/ 756995 h 1454340"/>
                <a:gd name="connsiteX8" fmla="*/ 2977056 w 3066657"/>
                <a:gd name="connsiteY8" fmla="*/ 818161 h 1454340"/>
                <a:gd name="connsiteX9" fmla="*/ 3018716 w 3066657"/>
                <a:gd name="connsiteY9" fmla="*/ 919285 h 1454340"/>
                <a:gd name="connsiteX10" fmla="*/ 3050967 w 3066657"/>
                <a:gd name="connsiteY10" fmla="*/ 1019832 h 1454340"/>
                <a:gd name="connsiteX11" fmla="*/ 3066486 w 3066657"/>
                <a:gd name="connsiteY11" fmla="*/ 1121376 h 1454340"/>
                <a:gd name="connsiteX12" fmla="*/ 3057949 w 3066657"/>
                <a:gd name="connsiteY12" fmla="*/ 1225489 h 1454340"/>
                <a:gd name="connsiteX13" fmla="*/ 3038020 w 3066657"/>
                <a:gd name="connsiteY13" fmla="*/ 1290381 h 1454340"/>
                <a:gd name="connsiteX14" fmla="*/ 3007000 w 3066657"/>
                <a:gd name="connsiteY14" fmla="*/ 1351053 h 1454340"/>
                <a:gd name="connsiteX15" fmla="*/ 2965642 w 3066657"/>
                <a:gd name="connsiteY15" fmla="*/ 1401722 h 1454340"/>
                <a:gd name="connsiteX16" fmla="*/ 2914698 w 3066657"/>
                <a:gd name="connsiteY16" fmla="*/ 1436605 h 1454340"/>
                <a:gd name="connsiteX17" fmla="*/ 2870948 w 3066657"/>
                <a:gd name="connsiteY17" fmla="*/ 1449850 h 1454340"/>
                <a:gd name="connsiteX18" fmla="*/ 2823672 w 3066657"/>
                <a:gd name="connsiteY18" fmla="*/ 1454205 h 1454340"/>
                <a:gd name="connsiteX19" fmla="*/ 2774289 w 3066657"/>
                <a:gd name="connsiteY19" fmla="*/ 1452853 h 1454340"/>
                <a:gd name="connsiteX20" fmla="*/ 2724217 w 3066657"/>
                <a:gd name="connsiteY20" fmla="*/ 1448980 h 1454340"/>
                <a:gd name="connsiteX21" fmla="*/ 2607924 w 3066657"/>
                <a:gd name="connsiteY21" fmla="*/ 1440763 h 1454340"/>
                <a:gd name="connsiteX22" fmla="*/ 2494764 w 3066657"/>
                <a:gd name="connsiteY22" fmla="*/ 1433660 h 1454340"/>
                <a:gd name="connsiteX23" fmla="*/ 2383781 w 3066657"/>
                <a:gd name="connsiteY23" fmla="*/ 1425081 h 1454340"/>
                <a:gd name="connsiteX24" fmla="*/ 2274018 w 3066657"/>
                <a:gd name="connsiteY24" fmla="*/ 1412434 h 1454340"/>
                <a:gd name="connsiteX25" fmla="*/ 1979606 w 3066657"/>
                <a:gd name="connsiteY25" fmla="*/ 1350087 h 1454340"/>
                <a:gd name="connsiteX26" fmla="*/ 1686025 w 3066657"/>
                <a:gd name="connsiteY26" fmla="*/ 1261996 h 1454340"/>
                <a:gd name="connsiteX27" fmla="*/ 1392187 w 3066657"/>
                <a:gd name="connsiteY27" fmla="*/ 1170829 h 1454340"/>
                <a:gd name="connsiteX28" fmla="*/ 1097003 w 3066657"/>
                <a:gd name="connsiteY28" fmla="*/ 1099258 h 1454340"/>
                <a:gd name="connsiteX29" fmla="*/ 981171 w 3066657"/>
                <a:gd name="connsiteY29" fmla="*/ 1080530 h 1454340"/>
                <a:gd name="connsiteX30" fmla="*/ 864730 w 3066657"/>
                <a:gd name="connsiteY30" fmla="*/ 1063519 h 1454340"/>
                <a:gd name="connsiteX31" fmla="*/ 747438 w 3066657"/>
                <a:gd name="connsiteY31" fmla="*/ 1043504 h 1454340"/>
                <a:gd name="connsiteX32" fmla="*/ 629058 w 3066657"/>
                <a:gd name="connsiteY32" fmla="*/ 1015762 h 1454340"/>
                <a:gd name="connsiteX33" fmla="*/ 459226 w 3066657"/>
                <a:gd name="connsiteY33" fmla="*/ 955520 h 1454340"/>
                <a:gd name="connsiteX34" fmla="*/ 300008 w 3066657"/>
                <a:gd name="connsiteY34" fmla="*/ 870572 h 1454340"/>
                <a:gd name="connsiteX35" fmla="*/ 164750 w 3066657"/>
                <a:gd name="connsiteY35" fmla="*/ 761817 h 1454340"/>
                <a:gd name="connsiteX36" fmla="*/ 66800 w 3066657"/>
                <a:gd name="connsiteY36" fmla="*/ 630155 h 1454340"/>
                <a:gd name="connsiteX37" fmla="*/ 17376 w 3066657"/>
                <a:gd name="connsiteY37" fmla="*/ 489152 h 1454340"/>
                <a:gd name="connsiteX38" fmla="*/ 576 w 3066657"/>
                <a:gd name="connsiteY38" fmla="*/ 333975 h 1454340"/>
                <a:gd name="connsiteX39" fmla="*/ 5524 w 3066657"/>
                <a:gd name="connsiteY39" fmla="*/ 169350 h 1454340"/>
                <a:gd name="connsiteX40" fmla="*/ 21347 w 3066657"/>
                <a:gd name="connsiteY40" fmla="*/ 0 h 1454340"/>
                <a:gd name="connsiteX0" fmla="*/ 2965842 w 3066657"/>
                <a:gd name="connsiteY0" fmla="*/ 475904 h 1454340"/>
                <a:gd name="connsiteX1" fmla="*/ 2952468 w 3066657"/>
                <a:gd name="connsiteY1" fmla="*/ 500713 h 1454340"/>
                <a:gd name="connsiteX2" fmla="*/ 2940080 w 3066657"/>
                <a:gd name="connsiteY2" fmla="*/ 525627 h 1454340"/>
                <a:gd name="connsiteX3" fmla="*/ 2929662 w 3066657"/>
                <a:gd name="connsiteY3" fmla="*/ 550749 h 1454340"/>
                <a:gd name="connsiteX4" fmla="*/ 2922199 w 3066657"/>
                <a:gd name="connsiteY4" fmla="*/ 576184 h 1454340"/>
                <a:gd name="connsiteX5" fmla="*/ 2918632 w 3066657"/>
                <a:gd name="connsiteY5" fmla="*/ 635277 h 1454340"/>
                <a:gd name="connsiteX6" fmla="*/ 2930090 w 3066657"/>
                <a:gd name="connsiteY6" fmla="*/ 695790 h 1454340"/>
                <a:gd name="connsiteX7" fmla="*/ 2951317 w 3066657"/>
                <a:gd name="connsiteY7" fmla="*/ 756995 h 1454340"/>
                <a:gd name="connsiteX8" fmla="*/ 2977056 w 3066657"/>
                <a:gd name="connsiteY8" fmla="*/ 818161 h 1454340"/>
                <a:gd name="connsiteX9" fmla="*/ 3018716 w 3066657"/>
                <a:gd name="connsiteY9" fmla="*/ 919285 h 1454340"/>
                <a:gd name="connsiteX10" fmla="*/ 3050967 w 3066657"/>
                <a:gd name="connsiteY10" fmla="*/ 1019832 h 1454340"/>
                <a:gd name="connsiteX11" fmla="*/ 3066486 w 3066657"/>
                <a:gd name="connsiteY11" fmla="*/ 1121376 h 1454340"/>
                <a:gd name="connsiteX12" fmla="*/ 3057949 w 3066657"/>
                <a:gd name="connsiteY12" fmla="*/ 1225489 h 1454340"/>
                <a:gd name="connsiteX13" fmla="*/ 3038020 w 3066657"/>
                <a:gd name="connsiteY13" fmla="*/ 1290381 h 1454340"/>
                <a:gd name="connsiteX14" fmla="*/ 3007000 w 3066657"/>
                <a:gd name="connsiteY14" fmla="*/ 1351053 h 1454340"/>
                <a:gd name="connsiteX15" fmla="*/ 2965642 w 3066657"/>
                <a:gd name="connsiteY15" fmla="*/ 1401722 h 1454340"/>
                <a:gd name="connsiteX16" fmla="*/ 2914698 w 3066657"/>
                <a:gd name="connsiteY16" fmla="*/ 1436605 h 1454340"/>
                <a:gd name="connsiteX17" fmla="*/ 2870948 w 3066657"/>
                <a:gd name="connsiteY17" fmla="*/ 1449850 h 1454340"/>
                <a:gd name="connsiteX18" fmla="*/ 2823672 w 3066657"/>
                <a:gd name="connsiteY18" fmla="*/ 1454205 h 1454340"/>
                <a:gd name="connsiteX19" fmla="*/ 2774289 w 3066657"/>
                <a:gd name="connsiteY19" fmla="*/ 1452853 h 1454340"/>
                <a:gd name="connsiteX20" fmla="*/ 2724217 w 3066657"/>
                <a:gd name="connsiteY20" fmla="*/ 1448980 h 1454340"/>
                <a:gd name="connsiteX21" fmla="*/ 2607924 w 3066657"/>
                <a:gd name="connsiteY21" fmla="*/ 1440763 h 1454340"/>
                <a:gd name="connsiteX22" fmla="*/ 2494764 w 3066657"/>
                <a:gd name="connsiteY22" fmla="*/ 1433660 h 1454340"/>
                <a:gd name="connsiteX23" fmla="*/ 2383781 w 3066657"/>
                <a:gd name="connsiteY23" fmla="*/ 1425081 h 1454340"/>
                <a:gd name="connsiteX24" fmla="*/ 2274018 w 3066657"/>
                <a:gd name="connsiteY24" fmla="*/ 1412434 h 1454340"/>
                <a:gd name="connsiteX25" fmla="*/ 1979606 w 3066657"/>
                <a:gd name="connsiteY25" fmla="*/ 1350087 h 1454340"/>
                <a:gd name="connsiteX26" fmla="*/ 1686025 w 3066657"/>
                <a:gd name="connsiteY26" fmla="*/ 1261996 h 1454340"/>
                <a:gd name="connsiteX27" fmla="*/ 1392187 w 3066657"/>
                <a:gd name="connsiteY27" fmla="*/ 1170829 h 1454340"/>
                <a:gd name="connsiteX28" fmla="*/ 1097003 w 3066657"/>
                <a:gd name="connsiteY28" fmla="*/ 1099258 h 1454340"/>
                <a:gd name="connsiteX29" fmla="*/ 981171 w 3066657"/>
                <a:gd name="connsiteY29" fmla="*/ 1080530 h 1454340"/>
                <a:gd name="connsiteX30" fmla="*/ 864730 w 3066657"/>
                <a:gd name="connsiteY30" fmla="*/ 1063519 h 1454340"/>
                <a:gd name="connsiteX31" fmla="*/ 747438 w 3066657"/>
                <a:gd name="connsiteY31" fmla="*/ 1043504 h 1454340"/>
                <a:gd name="connsiteX32" fmla="*/ 629058 w 3066657"/>
                <a:gd name="connsiteY32" fmla="*/ 1015762 h 1454340"/>
                <a:gd name="connsiteX33" fmla="*/ 459226 w 3066657"/>
                <a:gd name="connsiteY33" fmla="*/ 955520 h 1454340"/>
                <a:gd name="connsiteX34" fmla="*/ 300008 w 3066657"/>
                <a:gd name="connsiteY34" fmla="*/ 870572 h 1454340"/>
                <a:gd name="connsiteX35" fmla="*/ 164750 w 3066657"/>
                <a:gd name="connsiteY35" fmla="*/ 761817 h 1454340"/>
                <a:gd name="connsiteX36" fmla="*/ 66800 w 3066657"/>
                <a:gd name="connsiteY36" fmla="*/ 630155 h 1454340"/>
                <a:gd name="connsiteX37" fmla="*/ 17376 w 3066657"/>
                <a:gd name="connsiteY37" fmla="*/ 489152 h 1454340"/>
                <a:gd name="connsiteX38" fmla="*/ 576 w 3066657"/>
                <a:gd name="connsiteY38" fmla="*/ 333975 h 1454340"/>
                <a:gd name="connsiteX39" fmla="*/ 5524 w 3066657"/>
                <a:gd name="connsiteY39" fmla="*/ 169350 h 1454340"/>
                <a:gd name="connsiteX40" fmla="*/ 21347 w 3066657"/>
                <a:gd name="connsiteY40" fmla="*/ 0 h 145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66657" h="1454340">
                  <a:moveTo>
                    <a:pt x="2965842" y="475904"/>
                  </a:moveTo>
                  <a:lnTo>
                    <a:pt x="2952468" y="500713"/>
                  </a:lnTo>
                  <a:cubicBezTo>
                    <a:pt x="2948174" y="509000"/>
                    <a:pt x="2943881" y="517288"/>
                    <a:pt x="2940080" y="525627"/>
                  </a:cubicBezTo>
                  <a:cubicBezTo>
                    <a:pt x="2936279" y="533966"/>
                    <a:pt x="2932642" y="542323"/>
                    <a:pt x="2929662" y="550749"/>
                  </a:cubicBezTo>
                  <a:cubicBezTo>
                    <a:pt x="2926682" y="559175"/>
                    <a:pt x="2924037" y="562096"/>
                    <a:pt x="2922199" y="576184"/>
                  </a:cubicBezTo>
                  <a:cubicBezTo>
                    <a:pt x="2920361" y="590272"/>
                    <a:pt x="2917317" y="615343"/>
                    <a:pt x="2918632" y="635277"/>
                  </a:cubicBezTo>
                  <a:cubicBezTo>
                    <a:pt x="2919947" y="655211"/>
                    <a:pt x="2924642" y="675504"/>
                    <a:pt x="2930090" y="695790"/>
                  </a:cubicBezTo>
                  <a:cubicBezTo>
                    <a:pt x="2935538" y="716076"/>
                    <a:pt x="2943489" y="736600"/>
                    <a:pt x="2951317" y="756995"/>
                  </a:cubicBezTo>
                  <a:cubicBezTo>
                    <a:pt x="2959145" y="777390"/>
                    <a:pt x="2965823" y="791113"/>
                    <a:pt x="2977056" y="818161"/>
                  </a:cubicBezTo>
                  <a:cubicBezTo>
                    <a:pt x="2988289" y="845209"/>
                    <a:pt x="3006398" y="885673"/>
                    <a:pt x="3018716" y="919285"/>
                  </a:cubicBezTo>
                  <a:cubicBezTo>
                    <a:pt x="3031034" y="952897"/>
                    <a:pt x="3043005" y="986150"/>
                    <a:pt x="3050967" y="1019832"/>
                  </a:cubicBezTo>
                  <a:cubicBezTo>
                    <a:pt x="3058929" y="1053514"/>
                    <a:pt x="3065322" y="1087100"/>
                    <a:pt x="3066486" y="1121376"/>
                  </a:cubicBezTo>
                  <a:cubicBezTo>
                    <a:pt x="3067650" y="1155652"/>
                    <a:pt x="3062693" y="1197322"/>
                    <a:pt x="3057949" y="1225489"/>
                  </a:cubicBezTo>
                  <a:cubicBezTo>
                    <a:pt x="3053205" y="1253657"/>
                    <a:pt x="3046512" y="1269454"/>
                    <a:pt x="3038020" y="1290381"/>
                  </a:cubicBezTo>
                  <a:cubicBezTo>
                    <a:pt x="3029528" y="1311308"/>
                    <a:pt x="3019063" y="1332496"/>
                    <a:pt x="3007000" y="1351053"/>
                  </a:cubicBezTo>
                  <a:cubicBezTo>
                    <a:pt x="2994937" y="1369610"/>
                    <a:pt x="2981026" y="1387463"/>
                    <a:pt x="2965642" y="1401722"/>
                  </a:cubicBezTo>
                  <a:cubicBezTo>
                    <a:pt x="2950258" y="1415981"/>
                    <a:pt x="2930480" y="1428584"/>
                    <a:pt x="2914698" y="1436605"/>
                  </a:cubicBezTo>
                  <a:cubicBezTo>
                    <a:pt x="2898916" y="1444626"/>
                    <a:pt x="2886119" y="1446917"/>
                    <a:pt x="2870948" y="1449850"/>
                  </a:cubicBezTo>
                  <a:cubicBezTo>
                    <a:pt x="2855777" y="1452783"/>
                    <a:pt x="2839782" y="1453705"/>
                    <a:pt x="2823672" y="1454205"/>
                  </a:cubicBezTo>
                  <a:cubicBezTo>
                    <a:pt x="2807562" y="1454705"/>
                    <a:pt x="2790865" y="1453724"/>
                    <a:pt x="2774289" y="1452853"/>
                  </a:cubicBezTo>
                  <a:cubicBezTo>
                    <a:pt x="2757713" y="1451982"/>
                    <a:pt x="2751944" y="1450995"/>
                    <a:pt x="2724217" y="1448980"/>
                  </a:cubicBezTo>
                  <a:lnTo>
                    <a:pt x="2607924" y="1440763"/>
                  </a:lnTo>
                  <a:lnTo>
                    <a:pt x="2494764" y="1433660"/>
                  </a:lnTo>
                  <a:lnTo>
                    <a:pt x="2383781" y="1425081"/>
                  </a:lnTo>
                  <a:cubicBezTo>
                    <a:pt x="2346990" y="1421543"/>
                    <a:pt x="2341381" y="1424933"/>
                    <a:pt x="2274018" y="1412434"/>
                  </a:cubicBezTo>
                  <a:cubicBezTo>
                    <a:pt x="2206656" y="1399935"/>
                    <a:pt x="2077605" y="1375160"/>
                    <a:pt x="1979606" y="1350087"/>
                  </a:cubicBezTo>
                  <a:cubicBezTo>
                    <a:pt x="1881607" y="1325014"/>
                    <a:pt x="1783928" y="1291872"/>
                    <a:pt x="1686025" y="1261996"/>
                  </a:cubicBezTo>
                  <a:cubicBezTo>
                    <a:pt x="1588122" y="1232120"/>
                    <a:pt x="1490357" y="1197952"/>
                    <a:pt x="1392187" y="1170829"/>
                  </a:cubicBezTo>
                  <a:cubicBezTo>
                    <a:pt x="1294017" y="1143706"/>
                    <a:pt x="1165506" y="1114308"/>
                    <a:pt x="1097003" y="1099258"/>
                  </a:cubicBezTo>
                  <a:cubicBezTo>
                    <a:pt x="1028500" y="1084208"/>
                    <a:pt x="1019883" y="1086486"/>
                    <a:pt x="981171" y="1080530"/>
                  </a:cubicBezTo>
                  <a:lnTo>
                    <a:pt x="864730" y="1063519"/>
                  </a:lnTo>
                  <a:cubicBezTo>
                    <a:pt x="825775" y="1057348"/>
                    <a:pt x="786717" y="1051463"/>
                    <a:pt x="747438" y="1043504"/>
                  </a:cubicBezTo>
                  <a:cubicBezTo>
                    <a:pt x="708159" y="1035545"/>
                    <a:pt x="677093" y="1030426"/>
                    <a:pt x="629058" y="1015762"/>
                  </a:cubicBezTo>
                  <a:cubicBezTo>
                    <a:pt x="581023" y="1001098"/>
                    <a:pt x="514068" y="979718"/>
                    <a:pt x="459226" y="955520"/>
                  </a:cubicBezTo>
                  <a:cubicBezTo>
                    <a:pt x="404384" y="931322"/>
                    <a:pt x="349087" y="902856"/>
                    <a:pt x="300008" y="870572"/>
                  </a:cubicBezTo>
                  <a:cubicBezTo>
                    <a:pt x="250929" y="838288"/>
                    <a:pt x="203618" y="801887"/>
                    <a:pt x="164750" y="761817"/>
                  </a:cubicBezTo>
                  <a:cubicBezTo>
                    <a:pt x="125882" y="721748"/>
                    <a:pt x="91362" y="675599"/>
                    <a:pt x="66800" y="630155"/>
                  </a:cubicBezTo>
                  <a:cubicBezTo>
                    <a:pt x="42238" y="584711"/>
                    <a:pt x="28413" y="538515"/>
                    <a:pt x="17376" y="489152"/>
                  </a:cubicBezTo>
                  <a:cubicBezTo>
                    <a:pt x="6339" y="439789"/>
                    <a:pt x="2551" y="387275"/>
                    <a:pt x="576" y="333975"/>
                  </a:cubicBezTo>
                  <a:cubicBezTo>
                    <a:pt x="-1399" y="280675"/>
                    <a:pt x="2062" y="225012"/>
                    <a:pt x="5524" y="169350"/>
                  </a:cubicBezTo>
                  <a:cubicBezTo>
                    <a:pt x="8986" y="113688"/>
                    <a:pt x="18051" y="35281"/>
                    <a:pt x="21347" y="0"/>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cxnSp>
          <p:nvCxnSpPr>
            <p:cNvPr id="54" name="Ευθεία γραμμή σύνδεσης 53">
              <a:extLst>
                <a:ext uri="{FF2B5EF4-FFF2-40B4-BE49-F238E27FC236}">
                  <a16:creationId xmlns:a16="http://schemas.microsoft.com/office/drawing/2014/main" xmlns="" id="{43A8CD76-906E-42AA-A1FE-D68594A07ADD}"/>
                </a:ext>
              </a:extLst>
            </p:cNvPr>
            <p:cNvCxnSpPr/>
            <p:nvPr/>
          </p:nvCxnSpPr>
          <p:spPr>
            <a:xfrm>
              <a:off x="5311787" y="4242245"/>
              <a:ext cx="72000" cy="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5" name="Ευθεία γραμμή σύνδεσης 54">
              <a:extLst>
                <a:ext uri="{FF2B5EF4-FFF2-40B4-BE49-F238E27FC236}">
                  <a16:creationId xmlns:a16="http://schemas.microsoft.com/office/drawing/2014/main" xmlns="" id="{057603AC-3F78-454F-98F9-4EAC5083B5E8}"/>
                </a:ext>
              </a:extLst>
            </p:cNvPr>
            <p:cNvCxnSpPr/>
            <p:nvPr/>
          </p:nvCxnSpPr>
          <p:spPr>
            <a:xfrm>
              <a:off x="5347787" y="4206245"/>
              <a:ext cx="0" cy="7200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6" name="Ευθεία γραμμή σύνδεσης 55">
              <a:extLst>
                <a:ext uri="{FF2B5EF4-FFF2-40B4-BE49-F238E27FC236}">
                  <a16:creationId xmlns:a16="http://schemas.microsoft.com/office/drawing/2014/main" xmlns="" id="{FF3AA8C5-388A-43B7-B8E3-E06CB3ED0543}"/>
                </a:ext>
              </a:extLst>
            </p:cNvPr>
            <p:cNvCxnSpPr/>
            <p:nvPr/>
          </p:nvCxnSpPr>
          <p:spPr>
            <a:xfrm>
              <a:off x="5764403" y="3280565"/>
              <a:ext cx="72000" cy="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7" name="Ευθεία γραμμή σύνδεσης 56">
              <a:extLst>
                <a:ext uri="{FF2B5EF4-FFF2-40B4-BE49-F238E27FC236}">
                  <a16:creationId xmlns:a16="http://schemas.microsoft.com/office/drawing/2014/main" xmlns="" id="{7003A0C3-06CC-431C-AD1E-BD9DF224323F}"/>
                </a:ext>
              </a:extLst>
            </p:cNvPr>
            <p:cNvCxnSpPr/>
            <p:nvPr/>
          </p:nvCxnSpPr>
          <p:spPr>
            <a:xfrm>
              <a:off x="5800403" y="3244565"/>
              <a:ext cx="0" cy="7200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8" name="Ευθεία γραμμή σύνδεσης 57">
              <a:extLst>
                <a:ext uri="{FF2B5EF4-FFF2-40B4-BE49-F238E27FC236}">
                  <a16:creationId xmlns:a16="http://schemas.microsoft.com/office/drawing/2014/main" xmlns="" id="{BD4A933C-873C-418E-8F0E-70454C9887EC}"/>
                </a:ext>
              </a:extLst>
            </p:cNvPr>
            <p:cNvCxnSpPr/>
            <p:nvPr/>
          </p:nvCxnSpPr>
          <p:spPr>
            <a:xfrm>
              <a:off x="4255092" y="3318889"/>
              <a:ext cx="72000" cy="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9" name="Ευθεία γραμμή σύνδεσης 58">
              <a:extLst>
                <a:ext uri="{FF2B5EF4-FFF2-40B4-BE49-F238E27FC236}">
                  <a16:creationId xmlns:a16="http://schemas.microsoft.com/office/drawing/2014/main" xmlns="" id="{B7C55DCE-93D8-466F-87B9-699DA119C4BD}"/>
                </a:ext>
              </a:extLst>
            </p:cNvPr>
            <p:cNvCxnSpPr/>
            <p:nvPr/>
          </p:nvCxnSpPr>
          <p:spPr>
            <a:xfrm>
              <a:off x="4291092" y="3282889"/>
              <a:ext cx="0" cy="7200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60" name="Ορθογώνιο 59">
              <a:extLst>
                <a:ext uri="{FF2B5EF4-FFF2-40B4-BE49-F238E27FC236}">
                  <a16:creationId xmlns:a16="http://schemas.microsoft.com/office/drawing/2014/main" xmlns="" id="{5E6A0524-E674-4500-AA43-22B4834B20D9}"/>
                </a:ext>
              </a:extLst>
            </p:cNvPr>
            <p:cNvSpPr/>
            <p:nvPr/>
          </p:nvSpPr>
          <p:spPr>
            <a:xfrm>
              <a:off x="3027649" y="3029834"/>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1" name="Ορθογώνιο 60">
              <a:extLst>
                <a:ext uri="{FF2B5EF4-FFF2-40B4-BE49-F238E27FC236}">
                  <a16:creationId xmlns:a16="http://schemas.microsoft.com/office/drawing/2014/main" xmlns="" id="{74545A71-0C54-4F38-93CE-FD3869E2E978}"/>
                </a:ext>
              </a:extLst>
            </p:cNvPr>
            <p:cNvSpPr/>
            <p:nvPr/>
          </p:nvSpPr>
          <p:spPr>
            <a:xfrm>
              <a:off x="5607371" y="2857589"/>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2" name="Ορθογώνιο 61">
              <a:extLst>
                <a:ext uri="{FF2B5EF4-FFF2-40B4-BE49-F238E27FC236}">
                  <a16:creationId xmlns:a16="http://schemas.microsoft.com/office/drawing/2014/main" xmlns="" id="{D5EA26C2-BA7C-414F-AD88-6F8D4EA76F05}"/>
                </a:ext>
              </a:extLst>
            </p:cNvPr>
            <p:cNvSpPr/>
            <p:nvPr/>
          </p:nvSpPr>
          <p:spPr>
            <a:xfrm>
              <a:off x="3029362" y="1015861"/>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3" name="Ορθογώνιο 62">
              <a:extLst>
                <a:ext uri="{FF2B5EF4-FFF2-40B4-BE49-F238E27FC236}">
                  <a16:creationId xmlns:a16="http://schemas.microsoft.com/office/drawing/2014/main" xmlns="" id="{5DAC36A1-ED4D-4AFE-A7A7-FDCFF0001BB2}"/>
                </a:ext>
              </a:extLst>
            </p:cNvPr>
            <p:cNvSpPr/>
            <p:nvPr/>
          </p:nvSpPr>
          <p:spPr>
            <a:xfrm>
              <a:off x="3760435" y="2336627"/>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4" name="Ορθογώνιο 63">
              <a:extLst>
                <a:ext uri="{FF2B5EF4-FFF2-40B4-BE49-F238E27FC236}">
                  <a16:creationId xmlns:a16="http://schemas.microsoft.com/office/drawing/2014/main" xmlns="" id="{E4623F94-619A-4C97-BBE5-D17A84B82165}"/>
                </a:ext>
              </a:extLst>
            </p:cNvPr>
            <p:cNvSpPr/>
            <p:nvPr/>
          </p:nvSpPr>
          <p:spPr>
            <a:xfrm>
              <a:off x="3816181" y="2529576"/>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5" name="Ορθογώνιο 64">
              <a:extLst>
                <a:ext uri="{FF2B5EF4-FFF2-40B4-BE49-F238E27FC236}">
                  <a16:creationId xmlns:a16="http://schemas.microsoft.com/office/drawing/2014/main" xmlns="" id="{C9914F18-ABDA-4EAF-8B9B-9D3C6D08F400}"/>
                </a:ext>
              </a:extLst>
            </p:cNvPr>
            <p:cNvSpPr/>
            <p:nvPr/>
          </p:nvSpPr>
          <p:spPr>
            <a:xfrm>
              <a:off x="4752301" y="1620000"/>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6" name="Ορθογώνιο 65">
              <a:extLst>
                <a:ext uri="{FF2B5EF4-FFF2-40B4-BE49-F238E27FC236}">
                  <a16:creationId xmlns:a16="http://schemas.microsoft.com/office/drawing/2014/main" xmlns="" id="{864938CC-935A-4D82-B56B-425A61E279F1}"/>
                </a:ext>
              </a:extLst>
            </p:cNvPr>
            <p:cNvSpPr/>
            <p:nvPr/>
          </p:nvSpPr>
          <p:spPr>
            <a:xfrm>
              <a:off x="5413618" y="669647"/>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7" name="Ορθογώνιο 66">
              <a:extLst>
                <a:ext uri="{FF2B5EF4-FFF2-40B4-BE49-F238E27FC236}">
                  <a16:creationId xmlns:a16="http://schemas.microsoft.com/office/drawing/2014/main" xmlns="" id="{B1BFCB51-A6E1-4A88-8319-74FFB49FF962}"/>
                </a:ext>
              </a:extLst>
            </p:cNvPr>
            <p:cNvSpPr/>
            <p:nvPr/>
          </p:nvSpPr>
          <p:spPr>
            <a:xfrm>
              <a:off x="5476113" y="3546779"/>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8" name="Ορθογώνιο 67">
              <a:extLst>
                <a:ext uri="{FF2B5EF4-FFF2-40B4-BE49-F238E27FC236}">
                  <a16:creationId xmlns:a16="http://schemas.microsoft.com/office/drawing/2014/main" xmlns="" id="{A917F599-E820-47EB-86BF-E8283FACE231}"/>
                </a:ext>
              </a:extLst>
            </p:cNvPr>
            <p:cNvSpPr/>
            <p:nvPr/>
          </p:nvSpPr>
          <p:spPr>
            <a:xfrm>
              <a:off x="2157155" y="2449920"/>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9" name="Ορθογώνιο 68">
              <a:extLst>
                <a:ext uri="{FF2B5EF4-FFF2-40B4-BE49-F238E27FC236}">
                  <a16:creationId xmlns:a16="http://schemas.microsoft.com/office/drawing/2014/main" xmlns="" id="{03DCDC3C-30D6-4CFF-958A-EAAD1A7C781B}"/>
                </a:ext>
              </a:extLst>
            </p:cNvPr>
            <p:cNvSpPr/>
            <p:nvPr/>
          </p:nvSpPr>
          <p:spPr>
            <a:xfrm>
              <a:off x="2486112" y="1944494"/>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0" name="Ορθογώνιο 69">
              <a:extLst>
                <a:ext uri="{FF2B5EF4-FFF2-40B4-BE49-F238E27FC236}">
                  <a16:creationId xmlns:a16="http://schemas.microsoft.com/office/drawing/2014/main" xmlns="" id="{F976E910-222D-4C21-BAF2-0C3AFD720F4B}"/>
                </a:ext>
              </a:extLst>
            </p:cNvPr>
            <p:cNvSpPr/>
            <p:nvPr/>
          </p:nvSpPr>
          <p:spPr>
            <a:xfrm>
              <a:off x="2124000" y="1620000"/>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1" name="Ελεύθερη σχεδίαση: Σχήμα 70">
              <a:extLst>
                <a:ext uri="{FF2B5EF4-FFF2-40B4-BE49-F238E27FC236}">
                  <a16:creationId xmlns:a16="http://schemas.microsoft.com/office/drawing/2014/main" xmlns="" id="{A33E0D11-DF76-41D4-A4A8-9DFB36F91C0F}"/>
                </a:ext>
              </a:extLst>
            </p:cNvPr>
            <p:cNvSpPr/>
            <p:nvPr/>
          </p:nvSpPr>
          <p:spPr>
            <a:xfrm>
              <a:off x="4545061" y="802710"/>
              <a:ext cx="243239" cy="853290"/>
            </a:xfrm>
            <a:custGeom>
              <a:avLst/>
              <a:gdLst>
                <a:gd name="connsiteX0" fmla="*/ 188809 w 243223"/>
                <a:gd name="connsiteY0" fmla="*/ 0 h 853290"/>
                <a:gd name="connsiteX1" fmla="*/ 121643 w 243223"/>
                <a:gd name="connsiteY1" fmla="*/ 95350 h 853290"/>
                <a:gd name="connsiteX2" fmla="*/ 62463 w 243223"/>
                <a:gd name="connsiteY2" fmla="*/ 190640 h 853290"/>
                <a:gd name="connsiteX3" fmla="*/ 19253 w 243223"/>
                <a:gd name="connsiteY3" fmla="*/ 285810 h 853290"/>
                <a:gd name="connsiteX4" fmla="*/ 0 w 243223"/>
                <a:gd name="connsiteY4" fmla="*/ 380799 h 853290"/>
                <a:gd name="connsiteX5" fmla="*/ 17116 w 243223"/>
                <a:gd name="connsiteY5" fmla="*/ 499251 h 853290"/>
                <a:gd name="connsiteX6" fmla="*/ 71680 w 243223"/>
                <a:gd name="connsiteY6" fmla="*/ 617421 h 853290"/>
                <a:gd name="connsiteX7" fmla="*/ 151210 w 243223"/>
                <a:gd name="connsiteY7" fmla="*/ 735403 h 853290"/>
                <a:gd name="connsiteX8" fmla="*/ 243223 w 243223"/>
                <a:gd name="connsiteY8" fmla="*/ 853290 h 853290"/>
                <a:gd name="connsiteX0" fmla="*/ 188809 w 243223"/>
                <a:gd name="connsiteY0" fmla="*/ 0 h 853290"/>
                <a:gd name="connsiteX1" fmla="*/ 121643 w 243223"/>
                <a:gd name="connsiteY1" fmla="*/ 95350 h 853290"/>
                <a:gd name="connsiteX2" fmla="*/ 62463 w 243223"/>
                <a:gd name="connsiteY2" fmla="*/ 190640 h 853290"/>
                <a:gd name="connsiteX3" fmla="*/ 19253 w 243223"/>
                <a:gd name="connsiteY3" fmla="*/ 285810 h 853290"/>
                <a:gd name="connsiteX4" fmla="*/ 0 w 243223"/>
                <a:gd name="connsiteY4" fmla="*/ 380799 h 853290"/>
                <a:gd name="connsiteX5" fmla="*/ 17116 w 243223"/>
                <a:gd name="connsiteY5" fmla="*/ 499251 h 853290"/>
                <a:gd name="connsiteX6" fmla="*/ 71680 w 243223"/>
                <a:gd name="connsiteY6" fmla="*/ 617421 h 853290"/>
                <a:gd name="connsiteX7" fmla="*/ 151210 w 243223"/>
                <a:gd name="connsiteY7" fmla="*/ 735403 h 853290"/>
                <a:gd name="connsiteX8" fmla="*/ 243223 w 243223"/>
                <a:gd name="connsiteY8" fmla="*/ 853290 h 853290"/>
                <a:gd name="connsiteX0" fmla="*/ 188825 w 243239"/>
                <a:gd name="connsiteY0" fmla="*/ 0 h 853290"/>
                <a:gd name="connsiteX1" fmla="*/ 121659 w 243239"/>
                <a:gd name="connsiteY1" fmla="*/ 95350 h 853290"/>
                <a:gd name="connsiteX2" fmla="*/ 62479 w 243239"/>
                <a:gd name="connsiteY2" fmla="*/ 190640 h 853290"/>
                <a:gd name="connsiteX3" fmla="*/ 19269 w 243239"/>
                <a:gd name="connsiteY3" fmla="*/ 285810 h 853290"/>
                <a:gd name="connsiteX4" fmla="*/ 16 w 243239"/>
                <a:gd name="connsiteY4" fmla="*/ 380799 h 853290"/>
                <a:gd name="connsiteX5" fmla="*/ 17132 w 243239"/>
                <a:gd name="connsiteY5" fmla="*/ 499251 h 853290"/>
                <a:gd name="connsiteX6" fmla="*/ 71696 w 243239"/>
                <a:gd name="connsiteY6" fmla="*/ 617421 h 853290"/>
                <a:gd name="connsiteX7" fmla="*/ 151226 w 243239"/>
                <a:gd name="connsiteY7" fmla="*/ 735403 h 853290"/>
                <a:gd name="connsiteX8" fmla="*/ 243239 w 243239"/>
                <a:gd name="connsiteY8" fmla="*/ 853290 h 853290"/>
                <a:gd name="connsiteX0" fmla="*/ 188825 w 243239"/>
                <a:gd name="connsiteY0" fmla="*/ 0 h 853290"/>
                <a:gd name="connsiteX1" fmla="*/ 121659 w 243239"/>
                <a:gd name="connsiteY1" fmla="*/ 95350 h 853290"/>
                <a:gd name="connsiteX2" fmla="*/ 62479 w 243239"/>
                <a:gd name="connsiteY2" fmla="*/ 190640 h 853290"/>
                <a:gd name="connsiteX3" fmla="*/ 19269 w 243239"/>
                <a:gd name="connsiteY3" fmla="*/ 285810 h 853290"/>
                <a:gd name="connsiteX4" fmla="*/ 16 w 243239"/>
                <a:gd name="connsiteY4" fmla="*/ 380799 h 853290"/>
                <a:gd name="connsiteX5" fmla="*/ 17132 w 243239"/>
                <a:gd name="connsiteY5" fmla="*/ 499251 h 853290"/>
                <a:gd name="connsiteX6" fmla="*/ 71696 w 243239"/>
                <a:gd name="connsiteY6" fmla="*/ 617421 h 853290"/>
                <a:gd name="connsiteX7" fmla="*/ 151226 w 243239"/>
                <a:gd name="connsiteY7" fmla="*/ 735403 h 853290"/>
                <a:gd name="connsiteX8" fmla="*/ 243239 w 243239"/>
                <a:gd name="connsiteY8" fmla="*/ 853290 h 853290"/>
                <a:gd name="connsiteX0" fmla="*/ 188825 w 243239"/>
                <a:gd name="connsiteY0" fmla="*/ 0 h 853290"/>
                <a:gd name="connsiteX1" fmla="*/ 121659 w 243239"/>
                <a:gd name="connsiteY1" fmla="*/ 95350 h 853290"/>
                <a:gd name="connsiteX2" fmla="*/ 62479 w 243239"/>
                <a:gd name="connsiteY2" fmla="*/ 190640 h 853290"/>
                <a:gd name="connsiteX3" fmla="*/ 19269 w 243239"/>
                <a:gd name="connsiteY3" fmla="*/ 285810 h 853290"/>
                <a:gd name="connsiteX4" fmla="*/ 16 w 243239"/>
                <a:gd name="connsiteY4" fmla="*/ 380799 h 853290"/>
                <a:gd name="connsiteX5" fmla="*/ 17132 w 243239"/>
                <a:gd name="connsiteY5" fmla="*/ 499251 h 853290"/>
                <a:gd name="connsiteX6" fmla="*/ 71696 w 243239"/>
                <a:gd name="connsiteY6" fmla="*/ 617421 h 853290"/>
                <a:gd name="connsiteX7" fmla="*/ 151226 w 243239"/>
                <a:gd name="connsiteY7" fmla="*/ 735403 h 853290"/>
                <a:gd name="connsiteX8" fmla="*/ 243239 w 243239"/>
                <a:gd name="connsiteY8" fmla="*/ 853290 h 853290"/>
                <a:gd name="connsiteX0" fmla="*/ 188825 w 243239"/>
                <a:gd name="connsiteY0" fmla="*/ 0 h 853290"/>
                <a:gd name="connsiteX1" fmla="*/ 121659 w 243239"/>
                <a:gd name="connsiteY1" fmla="*/ 95350 h 853290"/>
                <a:gd name="connsiteX2" fmla="*/ 62479 w 243239"/>
                <a:gd name="connsiteY2" fmla="*/ 190640 h 853290"/>
                <a:gd name="connsiteX3" fmla="*/ 19269 w 243239"/>
                <a:gd name="connsiteY3" fmla="*/ 285810 h 853290"/>
                <a:gd name="connsiteX4" fmla="*/ 16 w 243239"/>
                <a:gd name="connsiteY4" fmla="*/ 380799 h 853290"/>
                <a:gd name="connsiteX5" fmla="*/ 17132 w 243239"/>
                <a:gd name="connsiteY5" fmla="*/ 499251 h 853290"/>
                <a:gd name="connsiteX6" fmla="*/ 71696 w 243239"/>
                <a:gd name="connsiteY6" fmla="*/ 617421 h 853290"/>
                <a:gd name="connsiteX7" fmla="*/ 151226 w 243239"/>
                <a:gd name="connsiteY7" fmla="*/ 735403 h 853290"/>
                <a:gd name="connsiteX8" fmla="*/ 243239 w 243239"/>
                <a:gd name="connsiteY8" fmla="*/ 853290 h 853290"/>
                <a:gd name="connsiteX0" fmla="*/ 188825 w 243239"/>
                <a:gd name="connsiteY0" fmla="*/ 0 h 853290"/>
                <a:gd name="connsiteX1" fmla="*/ 121659 w 243239"/>
                <a:gd name="connsiteY1" fmla="*/ 95350 h 853290"/>
                <a:gd name="connsiteX2" fmla="*/ 62479 w 243239"/>
                <a:gd name="connsiteY2" fmla="*/ 190640 h 853290"/>
                <a:gd name="connsiteX3" fmla="*/ 19269 w 243239"/>
                <a:gd name="connsiteY3" fmla="*/ 285810 h 853290"/>
                <a:gd name="connsiteX4" fmla="*/ 16 w 243239"/>
                <a:gd name="connsiteY4" fmla="*/ 380799 h 853290"/>
                <a:gd name="connsiteX5" fmla="*/ 17132 w 243239"/>
                <a:gd name="connsiteY5" fmla="*/ 499251 h 853290"/>
                <a:gd name="connsiteX6" fmla="*/ 71696 w 243239"/>
                <a:gd name="connsiteY6" fmla="*/ 617421 h 853290"/>
                <a:gd name="connsiteX7" fmla="*/ 151226 w 243239"/>
                <a:gd name="connsiteY7" fmla="*/ 735403 h 853290"/>
                <a:gd name="connsiteX8" fmla="*/ 243239 w 243239"/>
                <a:gd name="connsiteY8" fmla="*/ 853290 h 85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239" h="853290">
                  <a:moveTo>
                    <a:pt x="188825" y="0"/>
                  </a:moveTo>
                  <a:lnTo>
                    <a:pt x="121659" y="95350"/>
                  </a:lnTo>
                  <a:cubicBezTo>
                    <a:pt x="100601" y="127123"/>
                    <a:pt x="79544" y="158897"/>
                    <a:pt x="62479" y="190640"/>
                  </a:cubicBezTo>
                  <a:cubicBezTo>
                    <a:pt x="45414" y="222383"/>
                    <a:pt x="29680" y="254117"/>
                    <a:pt x="19269" y="285810"/>
                  </a:cubicBezTo>
                  <a:cubicBezTo>
                    <a:pt x="8858" y="317503"/>
                    <a:pt x="372" y="345226"/>
                    <a:pt x="16" y="380799"/>
                  </a:cubicBezTo>
                  <a:cubicBezTo>
                    <a:pt x="-340" y="416372"/>
                    <a:pt x="5185" y="459814"/>
                    <a:pt x="17132" y="499251"/>
                  </a:cubicBezTo>
                  <a:cubicBezTo>
                    <a:pt x="29079" y="538688"/>
                    <a:pt x="49347" y="578062"/>
                    <a:pt x="71696" y="617421"/>
                  </a:cubicBezTo>
                  <a:cubicBezTo>
                    <a:pt x="94045" y="656780"/>
                    <a:pt x="122636" y="696092"/>
                    <a:pt x="151226" y="735403"/>
                  </a:cubicBezTo>
                  <a:cubicBezTo>
                    <a:pt x="179816" y="774714"/>
                    <a:pt x="224070" y="828730"/>
                    <a:pt x="243239" y="853290"/>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2" name="Οβάλ 71">
              <a:extLst>
                <a:ext uri="{FF2B5EF4-FFF2-40B4-BE49-F238E27FC236}">
                  <a16:creationId xmlns:a16="http://schemas.microsoft.com/office/drawing/2014/main" xmlns="" id="{4256035E-7B25-44C7-A576-4B4562180C38}"/>
                </a:ext>
              </a:extLst>
            </p:cNvPr>
            <p:cNvSpPr/>
            <p:nvPr/>
          </p:nvSpPr>
          <p:spPr>
            <a:xfrm>
              <a:off x="2034000" y="1656000"/>
              <a:ext cx="252000" cy="252000"/>
            </a:xfrm>
            <a:prstGeom prst="ellipse">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3" name="Ελεύθερη σχεδίαση: Σχήμα 72">
              <a:extLst>
                <a:ext uri="{FF2B5EF4-FFF2-40B4-BE49-F238E27FC236}">
                  <a16:creationId xmlns:a16="http://schemas.microsoft.com/office/drawing/2014/main" xmlns="" id="{2EE5EDEA-6830-4479-8822-5978C5208562}"/>
                </a:ext>
              </a:extLst>
            </p:cNvPr>
            <p:cNvSpPr/>
            <p:nvPr/>
          </p:nvSpPr>
          <p:spPr>
            <a:xfrm>
              <a:off x="2362928" y="1937616"/>
              <a:ext cx="204691" cy="1169260"/>
            </a:xfrm>
            <a:custGeom>
              <a:avLst/>
              <a:gdLst/>
              <a:ahLst/>
              <a:cxnLst/>
              <a:rect l="0" t="0" r="0" b="0"/>
              <a:pathLst>
                <a:path w="204691" h="1169260">
                  <a:moveTo>
                    <a:pt x="204690" y="1169259"/>
                  </a:moveTo>
                  <a:lnTo>
                    <a:pt x="86567" y="416587"/>
                  </a:lnTo>
                  <a:lnTo>
                    <a:pt x="0" y="0"/>
                  </a:ln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4" name="Ελεύθερη σχεδίαση: Σχήμα 73">
              <a:extLst>
                <a:ext uri="{FF2B5EF4-FFF2-40B4-BE49-F238E27FC236}">
                  <a16:creationId xmlns:a16="http://schemas.microsoft.com/office/drawing/2014/main" xmlns="" id="{8472D8DB-3A9A-45B7-A6F5-310DBEA8B912}"/>
                </a:ext>
              </a:extLst>
            </p:cNvPr>
            <p:cNvSpPr/>
            <p:nvPr/>
          </p:nvSpPr>
          <p:spPr>
            <a:xfrm>
              <a:off x="5716942" y="218038"/>
              <a:ext cx="1060603" cy="2998132"/>
            </a:xfrm>
            <a:custGeom>
              <a:avLst/>
              <a:gdLst>
                <a:gd name="connsiteX0" fmla="*/ 42663 w 1060219"/>
                <a:gd name="connsiteY0" fmla="*/ 0 h 2998132"/>
                <a:gd name="connsiteX1" fmla="*/ 30935 w 1060219"/>
                <a:gd name="connsiteY1" fmla="*/ 62956 h 2998132"/>
                <a:gd name="connsiteX2" fmla="*/ 20002 w 1060219"/>
                <a:gd name="connsiteY2" fmla="*/ 126127 h 2998132"/>
                <a:gd name="connsiteX3" fmla="*/ 10658 w 1060219"/>
                <a:gd name="connsiteY3" fmla="*/ 189725 h 2998132"/>
                <a:gd name="connsiteX4" fmla="*/ 3698 w 1060219"/>
                <a:gd name="connsiteY4" fmla="*/ 253965 h 2998132"/>
                <a:gd name="connsiteX5" fmla="*/ 321 w 1060219"/>
                <a:gd name="connsiteY5" fmla="*/ 308662 h 2998132"/>
                <a:gd name="connsiteX6" fmla="*/ 0 w 1060219"/>
                <a:gd name="connsiteY6" fmla="*/ 363372 h 2998132"/>
                <a:gd name="connsiteX7" fmla="*/ 3533 w 1060219"/>
                <a:gd name="connsiteY7" fmla="*/ 417498 h 2998132"/>
                <a:gd name="connsiteX8" fmla="*/ 11718 w 1060219"/>
                <a:gd name="connsiteY8" fmla="*/ 470445 h 2998132"/>
                <a:gd name="connsiteX9" fmla="*/ 71765 w 1060219"/>
                <a:gd name="connsiteY9" fmla="*/ 629611 h 2998132"/>
                <a:gd name="connsiteX10" fmla="*/ 171460 w 1060219"/>
                <a:gd name="connsiteY10" fmla="*/ 774004 h 2998132"/>
                <a:gd name="connsiteX11" fmla="*/ 294099 w 1060219"/>
                <a:gd name="connsiteY11" fmla="*/ 907209 h 2998132"/>
                <a:gd name="connsiteX12" fmla="*/ 422976 w 1060219"/>
                <a:gd name="connsiteY12" fmla="*/ 1032811 h 2998132"/>
                <a:gd name="connsiteX13" fmla="*/ 520882 w 1060219"/>
                <a:gd name="connsiteY13" fmla="*/ 1129802 h 2998132"/>
                <a:gd name="connsiteX14" fmla="*/ 615814 w 1060219"/>
                <a:gd name="connsiteY14" fmla="*/ 1226545 h 2998132"/>
                <a:gd name="connsiteX15" fmla="*/ 711425 w 1060219"/>
                <a:gd name="connsiteY15" fmla="*/ 1325335 h 2998132"/>
                <a:gd name="connsiteX16" fmla="*/ 811370 w 1060219"/>
                <a:gd name="connsiteY16" fmla="*/ 1428468 h 2998132"/>
                <a:gd name="connsiteX17" fmla="*/ 900213 w 1060219"/>
                <a:gd name="connsiteY17" fmla="*/ 1521545 h 2998132"/>
                <a:gd name="connsiteX18" fmla="*/ 980735 w 1060219"/>
                <a:gd name="connsiteY18" fmla="*/ 1619637 h 2998132"/>
                <a:gd name="connsiteX19" fmla="*/ 1038787 w 1060219"/>
                <a:gd name="connsiteY19" fmla="*/ 1722915 h 2998132"/>
                <a:gd name="connsiteX20" fmla="*/ 1060219 w 1060219"/>
                <a:gd name="connsiteY20" fmla="*/ 1831547 h 2998132"/>
                <a:gd name="connsiteX21" fmla="*/ 1044646 w 1060219"/>
                <a:gd name="connsiteY21" fmla="*/ 1918917 h 2998132"/>
                <a:gd name="connsiteX22" fmla="*/ 1004431 w 1060219"/>
                <a:gd name="connsiteY22" fmla="*/ 2004450 h 2998132"/>
                <a:gd name="connsiteX23" fmla="*/ 945609 w 1060219"/>
                <a:gd name="connsiteY23" fmla="*/ 2082973 h 2998132"/>
                <a:gd name="connsiteX24" fmla="*/ 874212 w 1060219"/>
                <a:gd name="connsiteY24" fmla="*/ 2149312 h 2998132"/>
                <a:gd name="connsiteX25" fmla="*/ 788533 w 1060219"/>
                <a:gd name="connsiteY25" fmla="*/ 2204719 h 2998132"/>
                <a:gd name="connsiteX26" fmla="*/ 699796 w 1060219"/>
                <a:gd name="connsiteY26" fmla="*/ 2250759 h 2998132"/>
                <a:gd name="connsiteX27" fmla="*/ 612732 w 1060219"/>
                <a:gd name="connsiteY27" fmla="*/ 2298731 h 2998132"/>
                <a:gd name="connsiteX28" fmla="*/ 532072 w 1060219"/>
                <a:gd name="connsiteY28" fmla="*/ 2359934 h 2998132"/>
                <a:gd name="connsiteX29" fmla="*/ 491907 w 1060219"/>
                <a:gd name="connsiteY29" fmla="*/ 2403611 h 2998132"/>
                <a:gd name="connsiteX30" fmla="*/ 459085 w 1060219"/>
                <a:gd name="connsiteY30" fmla="*/ 2453033 h 2998132"/>
                <a:gd name="connsiteX31" fmla="*/ 437445 w 1060219"/>
                <a:gd name="connsiteY31" fmla="*/ 2506232 h 2998132"/>
                <a:gd name="connsiteX32" fmla="*/ 430830 w 1060219"/>
                <a:gd name="connsiteY32" fmla="*/ 2561236 h 2998132"/>
                <a:gd name="connsiteX33" fmla="*/ 436389 w 1060219"/>
                <a:gd name="connsiteY33" fmla="*/ 2598460 h 2998132"/>
                <a:gd name="connsiteX34" fmla="*/ 449175 w 1060219"/>
                <a:gd name="connsiteY34" fmla="*/ 2634789 h 2998132"/>
                <a:gd name="connsiteX35" fmla="*/ 467774 w 1060219"/>
                <a:gd name="connsiteY35" fmla="*/ 2669404 h 2998132"/>
                <a:gd name="connsiteX36" fmla="*/ 490770 w 1060219"/>
                <a:gd name="connsiteY36" fmla="*/ 2701485 h 2998132"/>
                <a:gd name="connsiteX37" fmla="*/ 501119 w 1060219"/>
                <a:gd name="connsiteY37" fmla="*/ 2713883 h 2998132"/>
                <a:gd name="connsiteX38" fmla="*/ 511300 w 1060219"/>
                <a:gd name="connsiteY38" fmla="*/ 2726140 h 2998132"/>
                <a:gd name="connsiteX39" fmla="*/ 520633 w 1060219"/>
                <a:gd name="connsiteY39" fmla="*/ 2738688 h 2998132"/>
                <a:gd name="connsiteX40" fmla="*/ 528441 w 1060219"/>
                <a:gd name="connsiteY40" fmla="*/ 2751958 h 2998132"/>
                <a:gd name="connsiteX41" fmla="*/ 535848 w 1060219"/>
                <a:gd name="connsiteY41" fmla="*/ 2772073 h 2998132"/>
                <a:gd name="connsiteX42" fmla="*/ 539408 w 1060219"/>
                <a:gd name="connsiteY42" fmla="*/ 2793734 h 2998132"/>
                <a:gd name="connsiteX43" fmla="*/ 539517 w 1060219"/>
                <a:gd name="connsiteY43" fmla="*/ 2816264 h 2998132"/>
                <a:gd name="connsiteX44" fmla="*/ 536570 w 1060219"/>
                <a:gd name="connsiteY44" fmla="*/ 2838988 h 2998132"/>
                <a:gd name="connsiteX45" fmla="*/ 525131 w 1060219"/>
                <a:gd name="connsiteY45" fmla="*/ 2877338 h 2998132"/>
                <a:gd name="connsiteX46" fmla="*/ 506617 w 1060219"/>
                <a:gd name="connsiteY46" fmla="*/ 2912456 h 2998132"/>
                <a:gd name="connsiteX47" fmla="*/ 482027 w 1060219"/>
                <a:gd name="connsiteY47" fmla="*/ 2942571 h 2998132"/>
                <a:gd name="connsiteX48" fmla="*/ 452362 w 1060219"/>
                <a:gd name="connsiteY48" fmla="*/ 2965916 h 2998132"/>
                <a:gd name="connsiteX49" fmla="*/ 419458 w 1060219"/>
                <a:gd name="connsiteY49" fmla="*/ 2981097 h 2998132"/>
                <a:gd name="connsiteX50" fmla="*/ 383638 w 1060219"/>
                <a:gd name="connsiteY50" fmla="*/ 2990169 h 2998132"/>
                <a:gd name="connsiteX51" fmla="*/ 345875 w 1060219"/>
                <a:gd name="connsiteY51" fmla="*/ 2995169 h 2998132"/>
                <a:gd name="connsiteX52" fmla="*/ 307140 w 1060219"/>
                <a:gd name="connsiteY52" fmla="*/ 2998132 h 2998132"/>
                <a:gd name="connsiteX0" fmla="*/ 42663 w 1060219"/>
                <a:gd name="connsiteY0" fmla="*/ 0 h 2998132"/>
                <a:gd name="connsiteX1" fmla="*/ 30935 w 1060219"/>
                <a:gd name="connsiteY1" fmla="*/ 62956 h 2998132"/>
                <a:gd name="connsiteX2" fmla="*/ 20002 w 1060219"/>
                <a:gd name="connsiteY2" fmla="*/ 126127 h 2998132"/>
                <a:gd name="connsiteX3" fmla="*/ 10658 w 1060219"/>
                <a:gd name="connsiteY3" fmla="*/ 189725 h 2998132"/>
                <a:gd name="connsiteX4" fmla="*/ 3698 w 1060219"/>
                <a:gd name="connsiteY4" fmla="*/ 253965 h 2998132"/>
                <a:gd name="connsiteX5" fmla="*/ 321 w 1060219"/>
                <a:gd name="connsiteY5" fmla="*/ 308662 h 2998132"/>
                <a:gd name="connsiteX6" fmla="*/ 0 w 1060219"/>
                <a:gd name="connsiteY6" fmla="*/ 363372 h 2998132"/>
                <a:gd name="connsiteX7" fmla="*/ 3533 w 1060219"/>
                <a:gd name="connsiteY7" fmla="*/ 417498 h 2998132"/>
                <a:gd name="connsiteX8" fmla="*/ 11718 w 1060219"/>
                <a:gd name="connsiteY8" fmla="*/ 470445 h 2998132"/>
                <a:gd name="connsiteX9" fmla="*/ 71765 w 1060219"/>
                <a:gd name="connsiteY9" fmla="*/ 629611 h 2998132"/>
                <a:gd name="connsiteX10" fmla="*/ 171460 w 1060219"/>
                <a:gd name="connsiteY10" fmla="*/ 774004 h 2998132"/>
                <a:gd name="connsiteX11" fmla="*/ 294099 w 1060219"/>
                <a:gd name="connsiteY11" fmla="*/ 907209 h 2998132"/>
                <a:gd name="connsiteX12" fmla="*/ 422976 w 1060219"/>
                <a:gd name="connsiteY12" fmla="*/ 1032811 h 2998132"/>
                <a:gd name="connsiteX13" fmla="*/ 520882 w 1060219"/>
                <a:gd name="connsiteY13" fmla="*/ 1129802 h 2998132"/>
                <a:gd name="connsiteX14" fmla="*/ 615814 w 1060219"/>
                <a:gd name="connsiteY14" fmla="*/ 1226545 h 2998132"/>
                <a:gd name="connsiteX15" fmla="*/ 711425 w 1060219"/>
                <a:gd name="connsiteY15" fmla="*/ 1325335 h 2998132"/>
                <a:gd name="connsiteX16" fmla="*/ 811370 w 1060219"/>
                <a:gd name="connsiteY16" fmla="*/ 1428468 h 2998132"/>
                <a:gd name="connsiteX17" fmla="*/ 900213 w 1060219"/>
                <a:gd name="connsiteY17" fmla="*/ 1521545 h 2998132"/>
                <a:gd name="connsiteX18" fmla="*/ 980735 w 1060219"/>
                <a:gd name="connsiteY18" fmla="*/ 1619637 h 2998132"/>
                <a:gd name="connsiteX19" fmla="*/ 1038787 w 1060219"/>
                <a:gd name="connsiteY19" fmla="*/ 1722915 h 2998132"/>
                <a:gd name="connsiteX20" fmla="*/ 1060219 w 1060219"/>
                <a:gd name="connsiteY20" fmla="*/ 1831547 h 2998132"/>
                <a:gd name="connsiteX21" fmla="*/ 1044646 w 1060219"/>
                <a:gd name="connsiteY21" fmla="*/ 1918917 h 2998132"/>
                <a:gd name="connsiteX22" fmla="*/ 1004431 w 1060219"/>
                <a:gd name="connsiteY22" fmla="*/ 2004450 h 2998132"/>
                <a:gd name="connsiteX23" fmla="*/ 945609 w 1060219"/>
                <a:gd name="connsiteY23" fmla="*/ 2082973 h 2998132"/>
                <a:gd name="connsiteX24" fmla="*/ 874212 w 1060219"/>
                <a:gd name="connsiteY24" fmla="*/ 2149312 h 2998132"/>
                <a:gd name="connsiteX25" fmla="*/ 788533 w 1060219"/>
                <a:gd name="connsiteY25" fmla="*/ 2204719 h 2998132"/>
                <a:gd name="connsiteX26" fmla="*/ 699796 w 1060219"/>
                <a:gd name="connsiteY26" fmla="*/ 2250759 h 2998132"/>
                <a:gd name="connsiteX27" fmla="*/ 612732 w 1060219"/>
                <a:gd name="connsiteY27" fmla="*/ 2298731 h 2998132"/>
                <a:gd name="connsiteX28" fmla="*/ 532072 w 1060219"/>
                <a:gd name="connsiteY28" fmla="*/ 2359934 h 2998132"/>
                <a:gd name="connsiteX29" fmla="*/ 491907 w 1060219"/>
                <a:gd name="connsiteY29" fmla="*/ 2403611 h 2998132"/>
                <a:gd name="connsiteX30" fmla="*/ 459085 w 1060219"/>
                <a:gd name="connsiteY30" fmla="*/ 2453033 h 2998132"/>
                <a:gd name="connsiteX31" fmla="*/ 437445 w 1060219"/>
                <a:gd name="connsiteY31" fmla="*/ 2506232 h 2998132"/>
                <a:gd name="connsiteX32" fmla="*/ 430830 w 1060219"/>
                <a:gd name="connsiteY32" fmla="*/ 2561236 h 2998132"/>
                <a:gd name="connsiteX33" fmla="*/ 436389 w 1060219"/>
                <a:gd name="connsiteY33" fmla="*/ 2598460 h 2998132"/>
                <a:gd name="connsiteX34" fmla="*/ 449175 w 1060219"/>
                <a:gd name="connsiteY34" fmla="*/ 2634789 h 2998132"/>
                <a:gd name="connsiteX35" fmla="*/ 467774 w 1060219"/>
                <a:gd name="connsiteY35" fmla="*/ 2669404 h 2998132"/>
                <a:gd name="connsiteX36" fmla="*/ 490770 w 1060219"/>
                <a:gd name="connsiteY36" fmla="*/ 2701485 h 2998132"/>
                <a:gd name="connsiteX37" fmla="*/ 501119 w 1060219"/>
                <a:gd name="connsiteY37" fmla="*/ 2713883 h 2998132"/>
                <a:gd name="connsiteX38" fmla="*/ 511300 w 1060219"/>
                <a:gd name="connsiteY38" fmla="*/ 2726140 h 2998132"/>
                <a:gd name="connsiteX39" fmla="*/ 520633 w 1060219"/>
                <a:gd name="connsiteY39" fmla="*/ 2738688 h 2998132"/>
                <a:gd name="connsiteX40" fmla="*/ 528441 w 1060219"/>
                <a:gd name="connsiteY40" fmla="*/ 2751958 h 2998132"/>
                <a:gd name="connsiteX41" fmla="*/ 535848 w 1060219"/>
                <a:gd name="connsiteY41" fmla="*/ 2772073 h 2998132"/>
                <a:gd name="connsiteX42" fmla="*/ 539408 w 1060219"/>
                <a:gd name="connsiteY42" fmla="*/ 2793734 h 2998132"/>
                <a:gd name="connsiteX43" fmla="*/ 539517 w 1060219"/>
                <a:gd name="connsiteY43" fmla="*/ 2816264 h 2998132"/>
                <a:gd name="connsiteX44" fmla="*/ 536570 w 1060219"/>
                <a:gd name="connsiteY44" fmla="*/ 2838988 h 2998132"/>
                <a:gd name="connsiteX45" fmla="*/ 525131 w 1060219"/>
                <a:gd name="connsiteY45" fmla="*/ 2877338 h 2998132"/>
                <a:gd name="connsiteX46" fmla="*/ 506617 w 1060219"/>
                <a:gd name="connsiteY46" fmla="*/ 2912456 h 2998132"/>
                <a:gd name="connsiteX47" fmla="*/ 482027 w 1060219"/>
                <a:gd name="connsiteY47" fmla="*/ 2942571 h 2998132"/>
                <a:gd name="connsiteX48" fmla="*/ 452362 w 1060219"/>
                <a:gd name="connsiteY48" fmla="*/ 2965916 h 2998132"/>
                <a:gd name="connsiteX49" fmla="*/ 419458 w 1060219"/>
                <a:gd name="connsiteY49" fmla="*/ 2981097 h 2998132"/>
                <a:gd name="connsiteX50" fmla="*/ 383638 w 1060219"/>
                <a:gd name="connsiteY50" fmla="*/ 2990169 h 2998132"/>
                <a:gd name="connsiteX51" fmla="*/ 345875 w 1060219"/>
                <a:gd name="connsiteY51" fmla="*/ 2995169 h 2998132"/>
                <a:gd name="connsiteX52" fmla="*/ 307140 w 1060219"/>
                <a:gd name="connsiteY52" fmla="*/ 2998132 h 2998132"/>
                <a:gd name="connsiteX0" fmla="*/ 42663 w 1060219"/>
                <a:gd name="connsiteY0" fmla="*/ 0 h 2998132"/>
                <a:gd name="connsiteX1" fmla="*/ 30935 w 1060219"/>
                <a:gd name="connsiteY1" fmla="*/ 62956 h 2998132"/>
                <a:gd name="connsiteX2" fmla="*/ 20002 w 1060219"/>
                <a:gd name="connsiteY2" fmla="*/ 126127 h 2998132"/>
                <a:gd name="connsiteX3" fmla="*/ 10658 w 1060219"/>
                <a:gd name="connsiteY3" fmla="*/ 189725 h 2998132"/>
                <a:gd name="connsiteX4" fmla="*/ 3698 w 1060219"/>
                <a:gd name="connsiteY4" fmla="*/ 253965 h 2998132"/>
                <a:gd name="connsiteX5" fmla="*/ 321 w 1060219"/>
                <a:gd name="connsiteY5" fmla="*/ 308662 h 2998132"/>
                <a:gd name="connsiteX6" fmla="*/ 0 w 1060219"/>
                <a:gd name="connsiteY6" fmla="*/ 363372 h 2998132"/>
                <a:gd name="connsiteX7" fmla="*/ 3533 w 1060219"/>
                <a:gd name="connsiteY7" fmla="*/ 417498 h 2998132"/>
                <a:gd name="connsiteX8" fmla="*/ 11718 w 1060219"/>
                <a:gd name="connsiteY8" fmla="*/ 470445 h 2998132"/>
                <a:gd name="connsiteX9" fmla="*/ 71765 w 1060219"/>
                <a:gd name="connsiteY9" fmla="*/ 629611 h 2998132"/>
                <a:gd name="connsiteX10" fmla="*/ 171460 w 1060219"/>
                <a:gd name="connsiteY10" fmla="*/ 774004 h 2998132"/>
                <a:gd name="connsiteX11" fmla="*/ 294099 w 1060219"/>
                <a:gd name="connsiteY11" fmla="*/ 907209 h 2998132"/>
                <a:gd name="connsiteX12" fmla="*/ 422976 w 1060219"/>
                <a:gd name="connsiteY12" fmla="*/ 1032811 h 2998132"/>
                <a:gd name="connsiteX13" fmla="*/ 520882 w 1060219"/>
                <a:gd name="connsiteY13" fmla="*/ 1129802 h 2998132"/>
                <a:gd name="connsiteX14" fmla="*/ 615814 w 1060219"/>
                <a:gd name="connsiteY14" fmla="*/ 1226545 h 2998132"/>
                <a:gd name="connsiteX15" fmla="*/ 711425 w 1060219"/>
                <a:gd name="connsiteY15" fmla="*/ 1325335 h 2998132"/>
                <a:gd name="connsiteX16" fmla="*/ 811370 w 1060219"/>
                <a:gd name="connsiteY16" fmla="*/ 1428468 h 2998132"/>
                <a:gd name="connsiteX17" fmla="*/ 900213 w 1060219"/>
                <a:gd name="connsiteY17" fmla="*/ 1521545 h 2998132"/>
                <a:gd name="connsiteX18" fmla="*/ 980735 w 1060219"/>
                <a:gd name="connsiteY18" fmla="*/ 1619637 h 2998132"/>
                <a:gd name="connsiteX19" fmla="*/ 1038787 w 1060219"/>
                <a:gd name="connsiteY19" fmla="*/ 1722915 h 2998132"/>
                <a:gd name="connsiteX20" fmla="*/ 1060219 w 1060219"/>
                <a:gd name="connsiteY20" fmla="*/ 1831547 h 2998132"/>
                <a:gd name="connsiteX21" fmla="*/ 1044646 w 1060219"/>
                <a:gd name="connsiteY21" fmla="*/ 1918917 h 2998132"/>
                <a:gd name="connsiteX22" fmla="*/ 1004431 w 1060219"/>
                <a:gd name="connsiteY22" fmla="*/ 2004450 h 2998132"/>
                <a:gd name="connsiteX23" fmla="*/ 945609 w 1060219"/>
                <a:gd name="connsiteY23" fmla="*/ 2082973 h 2998132"/>
                <a:gd name="connsiteX24" fmla="*/ 874212 w 1060219"/>
                <a:gd name="connsiteY24" fmla="*/ 2149312 h 2998132"/>
                <a:gd name="connsiteX25" fmla="*/ 788533 w 1060219"/>
                <a:gd name="connsiteY25" fmla="*/ 2204719 h 2998132"/>
                <a:gd name="connsiteX26" fmla="*/ 699796 w 1060219"/>
                <a:gd name="connsiteY26" fmla="*/ 2250759 h 2998132"/>
                <a:gd name="connsiteX27" fmla="*/ 612732 w 1060219"/>
                <a:gd name="connsiteY27" fmla="*/ 2298731 h 2998132"/>
                <a:gd name="connsiteX28" fmla="*/ 532072 w 1060219"/>
                <a:gd name="connsiteY28" fmla="*/ 2359934 h 2998132"/>
                <a:gd name="connsiteX29" fmla="*/ 491907 w 1060219"/>
                <a:gd name="connsiteY29" fmla="*/ 2403611 h 2998132"/>
                <a:gd name="connsiteX30" fmla="*/ 459085 w 1060219"/>
                <a:gd name="connsiteY30" fmla="*/ 2453033 h 2998132"/>
                <a:gd name="connsiteX31" fmla="*/ 437445 w 1060219"/>
                <a:gd name="connsiteY31" fmla="*/ 2506232 h 2998132"/>
                <a:gd name="connsiteX32" fmla="*/ 430830 w 1060219"/>
                <a:gd name="connsiteY32" fmla="*/ 2561236 h 2998132"/>
                <a:gd name="connsiteX33" fmla="*/ 436389 w 1060219"/>
                <a:gd name="connsiteY33" fmla="*/ 2598460 h 2998132"/>
                <a:gd name="connsiteX34" fmla="*/ 449175 w 1060219"/>
                <a:gd name="connsiteY34" fmla="*/ 2634789 h 2998132"/>
                <a:gd name="connsiteX35" fmla="*/ 467774 w 1060219"/>
                <a:gd name="connsiteY35" fmla="*/ 2669404 h 2998132"/>
                <a:gd name="connsiteX36" fmla="*/ 490770 w 1060219"/>
                <a:gd name="connsiteY36" fmla="*/ 2701485 h 2998132"/>
                <a:gd name="connsiteX37" fmla="*/ 501119 w 1060219"/>
                <a:gd name="connsiteY37" fmla="*/ 2713883 h 2998132"/>
                <a:gd name="connsiteX38" fmla="*/ 511300 w 1060219"/>
                <a:gd name="connsiteY38" fmla="*/ 2726140 h 2998132"/>
                <a:gd name="connsiteX39" fmla="*/ 520633 w 1060219"/>
                <a:gd name="connsiteY39" fmla="*/ 2738688 h 2998132"/>
                <a:gd name="connsiteX40" fmla="*/ 528441 w 1060219"/>
                <a:gd name="connsiteY40" fmla="*/ 2751958 h 2998132"/>
                <a:gd name="connsiteX41" fmla="*/ 535848 w 1060219"/>
                <a:gd name="connsiteY41" fmla="*/ 2772073 h 2998132"/>
                <a:gd name="connsiteX42" fmla="*/ 539408 w 1060219"/>
                <a:gd name="connsiteY42" fmla="*/ 2793734 h 2998132"/>
                <a:gd name="connsiteX43" fmla="*/ 539517 w 1060219"/>
                <a:gd name="connsiteY43" fmla="*/ 2816264 h 2998132"/>
                <a:gd name="connsiteX44" fmla="*/ 536570 w 1060219"/>
                <a:gd name="connsiteY44" fmla="*/ 2838988 h 2998132"/>
                <a:gd name="connsiteX45" fmla="*/ 525131 w 1060219"/>
                <a:gd name="connsiteY45" fmla="*/ 2877338 h 2998132"/>
                <a:gd name="connsiteX46" fmla="*/ 506617 w 1060219"/>
                <a:gd name="connsiteY46" fmla="*/ 2912456 h 2998132"/>
                <a:gd name="connsiteX47" fmla="*/ 482027 w 1060219"/>
                <a:gd name="connsiteY47" fmla="*/ 2942571 h 2998132"/>
                <a:gd name="connsiteX48" fmla="*/ 452362 w 1060219"/>
                <a:gd name="connsiteY48" fmla="*/ 2965916 h 2998132"/>
                <a:gd name="connsiteX49" fmla="*/ 419458 w 1060219"/>
                <a:gd name="connsiteY49" fmla="*/ 2981097 h 2998132"/>
                <a:gd name="connsiteX50" fmla="*/ 383638 w 1060219"/>
                <a:gd name="connsiteY50" fmla="*/ 2990169 h 2998132"/>
                <a:gd name="connsiteX51" fmla="*/ 345875 w 1060219"/>
                <a:gd name="connsiteY51" fmla="*/ 2995169 h 2998132"/>
                <a:gd name="connsiteX52" fmla="*/ 307140 w 1060219"/>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60603" h="2998132">
                  <a:moveTo>
                    <a:pt x="42959" y="0"/>
                  </a:moveTo>
                  <a:lnTo>
                    <a:pt x="31231" y="62956"/>
                  </a:lnTo>
                  <a:cubicBezTo>
                    <a:pt x="27454" y="83977"/>
                    <a:pt x="23677" y="104999"/>
                    <a:pt x="20298" y="126127"/>
                  </a:cubicBezTo>
                  <a:cubicBezTo>
                    <a:pt x="16919" y="147255"/>
                    <a:pt x="13671" y="168419"/>
                    <a:pt x="10954" y="189725"/>
                  </a:cubicBezTo>
                  <a:cubicBezTo>
                    <a:pt x="8237" y="211031"/>
                    <a:pt x="5717" y="234142"/>
                    <a:pt x="3994" y="253965"/>
                  </a:cubicBezTo>
                  <a:cubicBezTo>
                    <a:pt x="2271" y="273788"/>
                    <a:pt x="1233" y="290428"/>
                    <a:pt x="617" y="308662"/>
                  </a:cubicBezTo>
                  <a:cubicBezTo>
                    <a:pt x="1" y="326896"/>
                    <a:pt x="-239" y="345233"/>
                    <a:pt x="296" y="363372"/>
                  </a:cubicBezTo>
                  <a:cubicBezTo>
                    <a:pt x="831" y="381511"/>
                    <a:pt x="1876" y="399653"/>
                    <a:pt x="3829" y="417498"/>
                  </a:cubicBezTo>
                  <a:cubicBezTo>
                    <a:pt x="5782" y="435343"/>
                    <a:pt x="642" y="435093"/>
                    <a:pt x="12014" y="470445"/>
                  </a:cubicBezTo>
                  <a:cubicBezTo>
                    <a:pt x="23386" y="505797"/>
                    <a:pt x="45437" y="579018"/>
                    <a:pt x="72061" y="629611"/>
                  </a:cubicBezTo>
                  <a:cubicBezTo>
                    <a:pt x="98685" y="680204"/>
                    <a:pt x="134700" y="727738"/>
                    <a:pt x="171756" y="774004"/>
                  </a:cubicBezTo>
                  <a:cubicBezTo>
                    <a:pt x="208812" y="820270"/>
                    <a:pt x="252476" y="864075"/>
                    <a:pt x="294395" y="907209"/>
                  </a:cubicBezTo>
                  <a:cubicBezTo>
                    <a:pt x="336314" y="950343"/>
                    <a:pt x="385475" y="995712"/>
                    <a:pt x="423272" y="1032811"/>
                  </a:cubicBezTo>
                  <a:lnTo>
                    <a:pt x="521178" y="1129802"/>
                  </a:lnTo>
                  <a:cubicBezTo>
                    <a:pt x="553318" y="1162091"/>
                    <a:pt x="584353" y="1193956"/>
                    <a:pt x="616110" y="1226545"/>
                  </a:cubicBezTo>
                  <a:lnTo>
                    <a:pt x="711721" y="1325335"/>
                  </a:lnTo>
                  <a:lnTo>
                    <a:pt x="811666" y="1428468"/>
                  </a:lnTo>
                  <a:cubicBezTo>
                    <a:pt x="843131" y="1461170"/>
                    <a:pt x="872282" y="1489684"/>
                    <a:pt x="900509" y="1521545"/>
                  </a:cubicBezTo>
                  <a:cubicBezTo>
                    <a:pt x="928736" y="1553406"/>
                    <a:pt x="957935" y="1586075"/>
                    <a:pt x="981031" y="1619637"/>
                  </a:cubicBezTo>
                  <a:cubicBezTo>
                    <a:pt x="1004127" y="1653199"/>
                    <a:pt x="1025836" y="1687597"/>
                    <a:pt x="1039083" y="1722915"/>
                  </a:cubicBezTo>
                  <a:cubicBezTo>
                    <a:pt x="1052330" y="1758233"/>
                    <a:pt x="1059539" y="1798880"/>
                    <a:pt x="1060515" y="1831547"/>
                  </a:cubicBezTo>
                  <a:cubicBezTo>
                    <a:pt x="1061491" y="1864214"/>
                    <a:pt x="1054240" y="1890100"/>
                    <a:pt x="1044942" y="1918917"/>
                  </a:cubicBezTo>
                  <a:cubicBezTo>
                    <a:pt x="1035644" y="1947734"/>
                    <a:pt x="1021233" y="1977107"/>
                    <a:pt x="1004727" y="2004450"/>
                  </a:cubicBezTo>
                  <a:cubicBezTo>
                    <a:pt x="988221" y="2031793"/>
                    <a:pt x="967608" y="2058829"/>
                    <a:pt x="945905" y="2082973"/>
                  </a:cubicBezTo>
                  <a:cubicBezTo>
                    <a:pt x="924202" y="2107117"/>
                    <a:pt x="900687" y="2129021"/>
                    <a:pt x="874508" y="2149312"/>
                  </a:cubicBezTo>
                  <a:cubicBezTo>
                    <a:pt x="848329" y="2169603"/>
                    <a:pt x="817898" y="2187811"/>
                    <a:pt x="788829" y="2204719"/>
                  </a:cubicBezTo>
                  <a:cubicBezTo>
                    <a:pt x="759760" y="2221627"/>
                    <a:pt x="729392" y="2235090"/>
                    <a:pt x="700092" y="2250759"/>
                  </a:cubicBezTo>
                  <a:cubicBezTo>
                    <a:pt x="670792" y="2266428"/>
                    <a:pt x="640982" y="2280535"/>
                    <a:pt x="613028" y="2298731"/>
                  </a:cubicBezTo>
                  <a:cubicBezTo>
                    <a:pt x="585074" y="2316927"/>
                    <a:pt x="552505" y="2342454"/>
                    <a:pt x="532368" y="2359934"/>
                  </a:cubicBezTo>
                  <a:cubicBezTo>
                    <a:pt x="512231" y="2377414"/>
                    <a:pt x="504368" y="2388095"/>
                    <a:pt x="492203" y="2403611"/>
                  </a:cubicBezTo>
                  <a:cubicBezTo>
                    <a:pt x="480039" y="2419128"/>
                    <a:pt x="468458" y="2435929"/>
                    <a:pt x="459381" y="2453033"/>
                  </a:cubicBezTo>
                  <a:cubicBezTo>
                    <a:pt x="450304" y="2470137"/>
                    <a:pt x="442450" y="2488198"/>
                    <a:pt x="437741" y="2506232"/>
                  </a:cubicBezTo>
                  <a:cubicBezTo>
                    <a:pt x="433032" y="2524266"/>
                    <a:pt x="431302" y="2545865"/>
                    <a:pt x="431126" y="2561236"/>
                  </a:cubicBezTo>
                  <a:cubicBezTo>
                    <a:pt x="430950" y="2576607"/>
                    <a:pt x="433627" y="2586201"/>
                    <a:pt x="436685" y="2598460"/>
                  </a:cubicBezTo>
                  <a:cubicBezTo>
                    <a:pt x="439743" y="2610719"/>
                    <a:pt x="444240" y="2622965"/>
                    <a:pt x="449471" y="2634789"/>
                  </a:cubicBezTo>
                  <a:cubicBezTo>
                    <a:pt x="454702" y="2646613"/>
                    <a:pt x="461138" y="2658288"/>
                    <a:pt x="468070" y="2669404"/>
                  </a:cubicBezTo>
                  <a:cubicBezTo>
                    <a:pt x="475003" y="2680520"/>
                    <a:pt x="485509" y="2694072"/>
                    <a:pt x="491066" y="2701485"/>
                  </a:cubicBezTo>
                  <a:cubicBezTo>
                    <a:pt x="496623" y="2708898"/>
                    <a:pt x="497993" y="2709774"/>
                    <a:pt x="501415" y="2713883"/>
                  </a:cubicBezTo>
                  <a:cubicBezTo>
                    <a:pt x="504837" y="2717992"/>
                    <a:pt x="508344" y="2722006"/>
                    <a:pt x="511596" y="2726140"/>
                  </a:cubicBezTo>
                  <a:cubicBezTo>
                    <a:pt x="514848" y="2730274"/>
                    <a:pt x="518072" y="2734385"/>
                    <a:pt x="520929" y="2738688"/>
                  </a:cubicBezTo>
                  <a:cubicBezTo>
                    <a:pt x="523786" y="2742991"/>
                    <a:pt x="526201" y="2746394"/>
                    <a:pt x="528737" y="2751958"/>
                  </a:cubicBezTo>
                  <a:cubicBezTo>
                    <a:pt x="531273" y="2757522"/>
                    <a:pt x="534316" y="2765110"/>
                    <a:pt x="536144" y="2772073"/>
                  </a:cubicBezTo>
                  <a:cubicBezTo>
                    <a:pt x="537972" y="2779036"/>
                    <a:pt x="539092" y="2786369"/>
                    <a:pt x="539704" y="2793734"/>
                  </a:cubicBezTo>
                  <a:cubicBezTo>
                    <a:pt x="540316" y="2801099"/>
                    <a:pt x="540286" y="2808722"/>
                    <a:pt x="539813" y="2816264"/>
                  </a:cubicBezTo>
                  <a:cubicBezTo>
                    <a:pt x="539340" y="2823806"/>
                    <a:pt x="539264" y="2828809"/>
                    <a:pt x="536866" y="2838988"/>
                  </a:cubicBezTo>
                  <a:cubicBezTo>
                    <a:pt x="534468" y="2849167"/>
                    <a:pt x="530419" y="2865093"/>
                    <a:pt x="525427" y="2877338"/>
                  </a:cubicBezTo>
                  <a:cubicBezTo>
                    <a:pt x="520435" y="2889583"/>
                    <a:pt x="514097" y="2901584"/>
                    <a:pt x="506913" y="2912456"/>
                  </a:cubicBezTo>
                  <a:cubicBezTo>
                    <a:pt x="499729" y="2923328"/>
                    <a:pt x="491365" y="2933661"/>
                    <a:pt x="482323" y="2942571"/>
                  </a:cubicBezTo>
                  <a:cubicBezTo>
                    <a:pt x="473281" y="2951481"/>
                    <a:pt x="463086" y="2959495"/>
                    <a:pt x="452658" y="2965916"/>
                  </a:cubicBezTo>
                  <a:cubicBezTo>
                    <a:pt x="442230" y="2972337"/>
                    <a:pt x="431208" y="2977055"/>
                    <a:pt x="419754" y="2981097"/>
                  </a:cubicBezTo>
                  <a:cubicBezTo>
                    <a:pt x="408300" y="2985139"/>
                    <a:pt x="396198" y="2987824"/>
                    <a:pt x="383934" y="2990169"/>
                  </a:cubicBezTo>
                  <a:cubicBezTo>
                    <a:pt x="371670" y="2992514"/>
                    <a:pt x="358921" y="2993842"/>
                    <a:pt x="346171" y="2995169"/>
                  </a:cubicBezTo>
                  <a:cubicBezTo>
                    <a:pt x="333421" y="2996496"/>
                    <a:pt x="315506" y="2997515"/>
                    <a:pt x="307436" y="2998132"/>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5" name="Ελεύθερη σχεδίαση: Σχήμα 74">
              <a:extLst>
                <a:ext uri="{FF2B5EF4-FFF2-40B4-BE49-F238E27FC236}">
                  <a16:creationId xmlns:a16="http://schemas.microsoft.com/office/drawing/2014/main" xmlns="" id="{09B78089-FD14-47CA-B1B5-315544874ECD}"/>
                </a:ext>
              </a:extLst>
            </p:cNvPr>
            <p:cNvSpPr/>
            <p:nvPr/>
          </p:nvSpPr>
          <p:spPr>
            <a:xfrm>
              <a:off x="4426802" y="3226449"/>
              <a:ext cx="1728074" cy="1722515"/>
            </a:xfrm>
            <a:custGeom>
              <a:avLst/>
              <a:gdLst>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28074" h="1722515">
                  <a:moveTo>
                    <a:pt x="1601622" y="0"/>
                  </a:moveTo>
                  <a:lnTo>
                    <a:pt x="1628716" y="20250"/>
                  </a:lnTo>
                  <a:cubicBezTo>
                    <a:pt x="1637536" y="27140"/>
                    <a:pt x="1646356" y="34029"/>
                    <a:pt x="1654543" y="41337"/>
                  </a:cubicBezTo>
                  <a:cubicBezTo>
                    <a:pt x="1662730" y="48645"/>
                    <a:pt x="1670707" y="56092"/>
                    <a:pt x="1677839" y="64097"/>
                  </a:cubicBezTo>
                  <a:cubicBezTo>
                    <a:pt x="1684971" y="72102"/>
                    <a:pt x="1691793" y="80792"/>
                    <a:pt x="1697337" y="89367"/>
                  </a:cubicBezTo>
                  <a:cubicBezTo>
                    <a:pt x="1702881" y="97942"/>
                    <a:pt x="1707209" y="106420"/>
                    <a:pt x="1711102" y="115548"/>
                  </a:cubicBezTo>
                  <a:cubicBezTo>
                    <a:pt x="1714995" y="124676"/>
                    <a:pt x="1718165" y="134282"/>
                    <a:pt x="1720697" y="144135"/>
                  </a:cubicBezTo>
                  <a:cubicBezTo>
                    <a:pt x="1723229" y="153988"/>
                    <a:pt x="1725066" y="164244"/>
                    <a:pt x="1726295" y="174668"/>
                  </a:cubicBezTo>
                  <a:cubicBezTo>
                    <a:pt x="1727524" y="185092"/>
                    <a:pt x="1728009" y="196857"/>
                    <a:pt x="1728069" y="206681"/>
                  </a:cubicBezTo>
                  <a:cubicBezTo>
                    <a:pt x="1728129" y="216505"/>
                    <a:pt x="1727649" y="224782"/>
                    <a:pt x="1726653" y="233611"/>
                  </a:cubicBezTo>
                  <a:cubicBezTo>
                    <a:pt x="1725657" y="242440"/>
                    <a:pt x="1724248" y="251383"/>
                    <a:pt x="1722092" y="259653"/>
                  </a:cubicBezTo>
                  <a:cubicBezTo>
                    <a:pt x="1719936" y="267923"/>
                    <a:pt x="1717255" y="276047"/>
                    <a:pt x="1713715" y="283233"/>
                  </a:cubicBezTo>
                  <a:cubicBezTo>
                    <a:pt x="1710175" y="290419"/>
                    <a:pt x="1707370" y="296317"/>
                    <a:pt x="1700853" y="302772"/>
                  </a:cubicBezTo>
                  <a:cubicBezTo>
                    <a:pt x="1694336" y="309227"/>
                    <a:pt x="1684466" y="316672"/>
                    <a:pt x="1674615" y="321965"/>
                  </a:cubicBezTo>
                  <a:cubicBezTo>
                    <a:pt x="1664764" y="327258"/>
                    <a:pt x="1653192" y="330676"/>
                    <a:pt x="1641745" y="334529"/>
                  </a:cubicBezTo>
                  <a:cubicBezTo>
                    <a:pt x="1630298" y="338382"/>
                    <a:pt x="1617747" y="341131"/>
                    <a:pt x="1605935" y="345084"/>
                  </a:cubicBezTo>
                  <a:cubicBezTo>
                    <a:pt x="1594124" y="349038"/>
                    <a:pt x="1585461" y="349576"/>
                    <a:pt x="1570876" y="358250"/>
                  </a:cubicBezTo>
                  <a:cubicBezTo>
                    <a:pt x="1556291" y="366924"/>
                    <a:pt x="1533414" y="381506"/>
                    <a:pt x="1518423" y="397129"/>
                  </a:cubicBezTo>
                  <a:cubicBezTo>
                    <a:pt x="1503432" y="412752"/>
                    <a:pt x="1490796" y="432208"/>
                    <a:pt x="1480930" y="451989"/>
                  </a:cubicBezTo>
                  <a:cubicBezTo>
                    <a:pt x="1471064" y="471770"/>
                    <a:pt x="1463691" y="494215"/>
                    <a:pt x="1459227" y="515817"/>
                  </a:cubicBezTo>
                  <a:cubicBezTo>
                    <a:pt x="1454763" y="537419"/>
                    <a:pt x="1453241" y="560614"/>
                    <a:pt x="1454144" y="581601"/>
                  </a:cubicBezTo>
                  <a:cubicBezTo>
                    <a:pt x="1455047" y="602588"/>
                    <a:pt x="1459450" y="622180"/>
                    <a:pt x="1464647" y="641740"/>
                  </a:cubicBezTo>
                  <a:cubicBezTo>
                    <a:pt x="1469844" y="661300"/>
                    <a:pt x="1477752" y="680074"/>
                    <a:pt x="1485326" y="698959"/>
                  </a:cubicBezTo>
                  <a:cubicBezTo>
                    <a:pt x="1492900" y="717844"/>
                    <a:pt x="1502171" y="736243"/>
                    <a:pt x="1510094" y="755052"/>
                  </a:cubicBezTo>
                  <a:cubicBezTo>
                    <a:pt x="1518017" y="773861"/>
                    <a:pt x="1526782" y="794195"/>
                    <a:pt x="1532864" y="811812"/>
                  </a:cubicBezTo>
                  <a:cubicBezTo>
                    <a:pt x="1538946" y="829429"/>
                    <a:pt x="1542890" y="844229"/>
                    <a:pt x="1546586" y="860755"/>
                  </a:cubicBezTo>
                  <a:cubicBezTo>
                    <a:pt x="1550282" y="877281"/>
                    <a:pt x="1553038" y="894092"/>
                    <a:pt x="1555038" y="910966"/>
                  </a:cubicBezTo>
                  <a:cubicBezTo>
                    <a:pt x="1557038" y="927840"/>
                    <a:pt x="1558159" y="944925"/>
                    <a:pt x="1558583" y="961999"/>
                  </a:cubicBezTo>
                  <a:cubicBezTo>
                    <a:pt x="1559007" y="979073"/>
                    <a:pt x="1559518" y="991025"/>
                    <a:pt x="1557585" y="1013409"/>
                  </a:cubicBezTo>
                  <a:cubicBezTo>
                    <a:pt x="1555652" y="1035793"/>
                    <a:pt x="1552368" y="1069039"/>
                    <a:pt x="1546987" y="1096302"/>
                  </a:cubicBezTo>
                  <a:cubicBezTo>
                    <a:pt x="1541606" y="1123565"/>
                    <a:pt x="1534399" y="1150798"/>
                    <a:pt x="1525301" y="1176985"/>
                  </a:cubicBezTo>
                  <a:cubicBezTo>
                    <a:pt x="1516203" y="1203172"/>
                    <a:pt x="1505256" y="1228991"/>
                    <a:pt x="1492397" y="1253427"/>
                  </a:cubicBezTo>
                  <a:cubicBezTo>
                    <a:pt x="1479538" y="1277863"/>
                    <a:pt x="1462747" y="1303524"/>
                    <a:pt x="1448144" y="1323601"/>
                  </a:cubicBezTo>
                  <a:cubicBezTo>
                    <a:pt x="1433541" y="1343678"/>
                    <a:pt x="1420241" y="1358086"/>
                    <a:pt x="1404777" y="1373890"/>
                  </a:cubicBezTo>
                  <a:cubicBezTo>
                    <a:pt x="1389313" y="1389694"/>
                    <a:pt x="1372628" y="1404616"/>
                    <a:pt x="1355362" y="1418427"/>
                  </a:cubicBezTo>
                  <a:cubicBezTo>
                    <a:pt x="1338096" y="1432238"/>
                    <a:pt x="1319822" y="1445091"/>
                    <a:pt x="1301179" y="1456757"/>
                  </a:cubicBezTo>
                  <a:cubicBezTo>
                    <a:pt x="1282536" y="1468423"/>
                    <a:pt x="1278167" y="1474795"/>
                    <a:pt x="1243505" y="1488423"/>
                  </a:cubicBezTo>
                  <a:cubicBezTo>
                    <a:pt x="1208843" y="1502051"/>
                    <a:pt x="1144782" y="1526487"/>
                    <a:pt x="1093208" y="1538528"/>
                  </a:cubicBezTo>
                  <a:cubicBezTo>
                    <a:pt x="1041634" y="1550569"/>
                    <a:pt x="987850" y="1555500"/>
                    <a:pt x="934061" y="1560671"/>
                  </a:cubicBezTo>
                  <a:cubicBezTo>
                    <a:pt x="880272" y="1565842"/>
                    <a:pt x="825007" y="1566353"/>
                    <a:pt x="770471" y="1569553"/>
                  </a:cubicBezTo>
                  <a:cubicBezTo>
                    <a:pt x="715935" y="1572753"/>
                    <a:pt x="659998" y="1574421"/>
                    <a:pt x="606843" y="1579873"/>
                  </a:cubicBezTo>
                  <a:cubicBezTo>
                    <a:pt x="553688" y="1585325"/>
                    <a:pt x="502796" y="1592908"/>
                    <a:pt x="451542" y="1602268"/>
                  </a:cubicBezTo>
                  <a:cubicBezTo>
                    <a:pt x="400288" y="1611628"/>
                    <a:pt x="349717" y="1623515"/>
                    <a:pt x="299318" y="1636034"/>
                  </a:cubicBezTo>
                  <a:cubicBezTo>
                    <a:pt x="248919" y="1648553"/>
                    <a:pt x="199032" y="1662966"/>
                    <a:pt x="149146" y="1677380"/>
                  </a:cubicBezTo>
                  <a:cubicBezTo>
                    <a:pt x="99260" y="1691794"/>
                    <a:pt x="31072" y="1713112"/>
                    <a:pt x="0" y="1722515"/>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6" name="Ελεύθερη σχεδίαση: Σχήμα 75">
              <a:extLst>
                <a:ext uri="{FF2B5EF4-FFF2-40B4-BE49-F238E27FC236}">
                  <a16:creationId xmlns:a16="http://schemas.microsoft.com/office/drawing/2014/main" xmlns="" id="{2B72E2C1-C69B-4289-9203-000241E25B07}"/>
                </a:ext>
              </a:extLst>
            </p:cNvPr>
            <p:cNvSpPr/>
            <p:nvPr/>
          </p:nvSpPr>
          <p:spPr>
            <a:xfrm>
              <a:off x="4291092" y="3280565"/>
              <a:ext cx="1509312" cy="38325"/>
            </a:xfrm>
            <a:custGeom>
              <a:avLst/>
              <a:gdLst/>
              <a:ahLst/>
              <a:cxnLst/>
              <a:rect l="0" t="0" r="0" b="0"/>
              <a:pathLst>
                <a:path w="1509312" h="38325">
                  <a:moveTo>
                    <a:pt x="0" y="38324"/>
                  </a:moveTo>
                  <a:lnTo>
                    <a:pt x="1509311" y="0"/>
                  </a:ln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7" name="Ελεύθερη σχεδίαση: Σχήμα 76">
              <a:extLst>
                <a:ext uri="{FF2B5EF4-FFF2-40B4-BE49-F238E27FC236}">
                  <a16:creationId xmlns:a16="http://schemas.microsoft.com/office/drawing/2014/main" xmlns="" id="{80CCFDB1-ACFF-4C33-A037-3CC15454F7D0}"/>
                </a:ext>
              </a:extLst>
            </p:cNvPr>
            <p:cNvSpPr/>
            <p:nvPr/>
          </p:nvSpPr>
          <p:spPr>
            <a:xfrm>
              <a:off x="7920000" y="3240000"/>
              <a:ext cx="360001" cy="1440001"/>
            </a:xfrm>
            <a:custGeom>
              <a:avLst/>
              <a:gdLst/>
              <a:ahLst/>
              <a:cxnLst/>
              <a:rect l="0" t="0" r="0" b="0"/>
              <a:pathLst>
                <a:path w="360001" h="1440001">
                  <a:moveTo>
                    <a:pt x="0" y="0"/>
                  </a:moveTo>
                  <a:lnTo>
                    <a:pt x="360000" y="720000"/>
                  </a:lnTo>
                  <a:lnTo>
                    <a:pt x="0" y="144000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8" name="Ελεύθερη σχεδίαση: Σχήμα 77">
              <a:extLst>
                <a:ext uri="{FF2B5EF4-FFF2-40B4-BE49-F238E27FC236}">
                  <a16:creationId xmlns:a16="http://schemas.microsoft.com/office/drawing/2014/main" xmlns="" id="{D0FBCD0C-1364-4D5F-A1FA-661508EBEBD0}"/>
                </a:ext>
              </a:extLst>
            </p:cNvPr>
            <p:cNvSpPr/>
            <p:nvPr/>
          </p:nvSpPr>
          <p:spPr>
            <a:xfrm>
              <a:off x="7081200" y="5580000"/>
              <a:ext cx="1335601" cy="511201"/>
            </a:xfrm>
            <a:custGeom>
              <a:avLst/>
              <a:gdLst/>
              <a:ahLst/>
              <a:cxnLst/>
              <a:rect l="0" t="0" r="0" b="0"/>
              <a:pathLst>
                <a:path w="1335601" h="511201">
                  <a:moveTo>
                    <a:pt x="0" y="0"/>
                  </a:moveTo>
                  <a:lnTo>
                    <a:pt x="1335600" y="0"/>
                  </a:lnTo>
                  <a:lnTo>
                    <a:pt x="1119600" y="511200"/>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9" name="Ευθεία γραμμή σύνδεσης 78">
              <a:extLst>
                <a:ext uri="{FF2B5EF4-FFF2-40B4-BE49-F238E27FC236}">
                  <a16:creationId xmlns:a16="http://schemas.microsoft.com/office/drawing/2014/main" xmlns="" id="{F0390812-C229-402B-A867-EB42CA9E3888}"/>
                </a:ext>
              </a:extLst>
            </p:cNvPr>
            <p:cNvCxnSpPr/>
            <p:nvPr/>
          </p:nvCxnSpPr>
          <p:spPr>
            <a:xfrm>
              <a:off x="5589070" y="2662080"/>
              <a:ext cx="15150" cy="1670284"/>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0" name="Ευθεία γραμμή σύνδεσης 79">
              <a:extLst>
                <a:ext uri="{FF2B5EF4-FFF2-40B4-BE49-F238E27FC236}">
                  <a16:creationId xmlns:a16="http://schemas.microsoft.com/office/drawing/2014/main" xmlns="" id="{C66FE786-5500-4AA3-B3A7-932E3BFB99C7}"/>
                </a:ext>
              </a:extLst>
            </p:cNvPr>
            <p:cNvCxnSpPr/>
            <p:nvPr/>
          </p:nvCxnSpPr>
          <p:spPr>
            <a:xfrm flipV="1">
              <a:off x="5874946" y="2049585"/>
              <a:ext cx="902512" cy="2500466"/>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1" name="Ευθεία γραμμή σύνδεσης 80">
              <a:extLst>
                <a:ext uri="{FF2B5EF4-FFF2-40B4-BE49-F238E27FC236}">
                  <a16:creationId xmlns:a16="http://schemas.microsoft.com/office/drawing/2014/main" xmlns="" id="{400D2F06-81D0-4732-8757-CA71CC42A4FE}"/>
                </a:ext>
              </a:extLst>
            </p:cNvPr>
            <p:cNvCxnSpPr/>
            <p:nvPr/>
          </p:nvCxnSpPr>
          <p:spPr>
            <a:xfrm flipH="1" flipV="1">
              <a:off x="2125424" y="3869459"/>
              <a:ext cx="3394802" cy="818635"/>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2" name="Ευθεία γραμμή σύνδεσης 81">
              <a:extLst>
                <a:ext uri="{FF2B5EF4-FFF2-40B4-BE49-F238E27FC236}">
                  <a16:creationId xmlns:a16="http://schemas.microsoft.com/office/drawing/2014/main" xmlns="" id="{11E45DE0-91DB-4BFB-9FE3-BD116015B287}"/>
                </a:ext>
              </a:extLst>
            </p:cNvPr>
            <p:cNvCxnSpPr/>
            <p:nvPr/>
          </p:nvCxnSpPr>
          <p:spPr>
            <a:xfrm flipH="1">
              <a:off x="4894631" y="3234732"/>
              <a:ext cx="694758" cy="1302503"/>
            </a:xfrm>
            <a:prstGeom prst="line">
              <a:avLst/>
            </a:pr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xmlns="" id="{38109EE3-1A5C-4AD8-8513-25C6D717207C}"/>
                </a:ext>
              </a:extLst>
            </p:cNvPr>
            <p:cNvSpPr txBox="1"/>
            <p:nvPr/>
          </p:nvSpPr>
          <p:spPr>
            <a:xfrm>
              <a:off x="360000" y="72000"/>
              <a:ext cx="12276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SKELETAL MEASUR.</a:t>
              </a:r>
              <a:endParaRPr lang="el-GR" sz="988">
                <a:solidFill>
                  <a:srgbClr val="000000"/>
                </a:solidFill>
                <a:latin typeface="Tahoma" panose="020B0604030504040204" pitchFamily="34" charset="0"/>
              </a:endParaRPr>
            </a:p>
          </p:txBody>
        </p:sp>
        <p:sp>
          <p:nvSpPr>
            <p:cNvPr id="84" name="TextBox 83">
              <a:extLst>
                <a:ext uri="{FF2B5EF4-FFF2-40B4-BE49-F238E27FC236}">
                  <a16:creationId xmlns:a16="http://schemas.microsoft.com/office/drawing/2014/main" xmlns="" id="{9B849C37-7DD6-4DBD-ABA5-90336D82A9C4}"/>
                </a:ext>
              </a:extLst>
            </p:cNvPr>
            <p:cNvSpPr txBox="1"/>
            <p:nvPr/>
          </p:nvSpPr>
          <p:spPr>
            <a:xfrm>
              <a:off x="1587600" y="72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85" name="TextBox 84">
              <a:extLst>
                <a:ext uri="{FF2B5EF4-FFF2-40B4-BE49-F238E27FC236}">
                  <a16:creationId xmlns:a16="http://schemas.microsoft.com/office/drawing/2014/main" xmlns="" id="{BAB30CCF-1006-4EBE-AA84-B58899EB8066}"/>
                </a:ext>
              </a:extLst>
            </p:cNvPr>
            <p:cNvSpPr txBox="1"/>
            <p:nvPr/>
          </p:nvSpPr>
          <p:spPr>
            <a:xfrm>
              <a:off x="1724400" y="72000"/>
              <a:ext cx="12276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SKELETAL MEASUR.</a:t>
              </a:r>
              <a:endParaRPr lang="el-GR" sz="988">
                <a:solidFill>
                  <a:srgbClr val="000000"/>
                </a:solidFill>
                <a:latin typeface="Tahoma" panose="020B0604030504040204" pitchFamily="34" charset="0"/>
              </a:endParaRPr>
            </a:p>
          </p:txBody>
        </p:sp>
        <p:sp>
          <p:nvSpPr>
            <p:cNvPr id="86" name="TextBox 85">
              <a:extLst>
                <a:ext uri="{FF2B5EF4-FFF2-40B4-BE49-F238E27FC236}">
                  <a16:creationId xmlns:a16="http://schemas.microsoft.com/office/drawing/2014/main" xmlns="" id="{9994A76D-6109-40E6-A26E-8A68CCBAF2D5}"/>
                </a:ext>
              </a:extLst>
            </p:cNvPr>
            <p:cNvSpPr txBox="1"/>
            <p:nvPr/>
          </p:nvSpPr>
          <p:spPr>
            <a:xfrm>
              <a:off x="360000" y="216000"/>
              <a:ext cx="7020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SNA: 85,8*</a:t>
              </a:r>
              <a:endParaRPr lang="el-GR" sz="988">
                <a:solidFill>
                  <a:srgbClr val="A4D0DF"/>
                </a:solidFill>
                <a:latin typeface="Tahoma" panose="020B0604030504040204" pitchFamily="34" charset="0"/>
              </a:endParaRPr>
            </a:p>
          </p:txBody>
        </p:sp>
        <p:sp>
          <p:nvSpPr>
            <p:cNvPr id="87" name="TextBox 86">
              <a:extLst>
                <a:ext uri="{FF2B5EF4-FFF2-40B4-BE49-F238E27FC236}">
                  <a16:creationId xmlns:a16="http://schemas.microsoft.com/office/drawing/2014/main" xmlns="" id="{342A5610-DD0D-48BC-A5F5-041F6B87AB65}"/>
                </a:ext>
              </a:extLst>
            </p:cNvPr>
            <p:cNvSpPr txBox="1"/>
            <p:nvPr/>
          </p:nvSpPr>
          <p:spPr>
            <a:xfrm>
              <a:off x="1062000" y="216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88" name="TextBox 87">
              <a:extLst>
                <a:ext uri="{FF2B5EF4-FFF2-40B4-BE49-F238E27FC236}">
                  <a16:creationId xmlns:a16="http://schemas.microsoft.com/office/drawing/2014/main" xmlns="" id="{9BB204A6-C109-49FF-8717-8619E70D247E}"/>
                </a:ext>
              </a:extLst>
            </p:cNvPr>
            <p:cNvSpPr txBox="1"/>
            <p:nvPr/>
          </p:nvSpPr>
          <p:spPr>
            <a:xfrm>
              <a:off x="1198800" y="216000"/>
              <a:ext cx="2700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84,3</a:t>
              </a:r>
            </a:p>
          </p:txBody>
        </p:sp>
        <p:sp>
          <p:nvSpPr>
            <p:cNvPr id="89" name="TextBox 88">
              <a:extLst>
                <a:ext uri="{FF2B5EF4-FFF2-40B4-BE49-F238E27FC236}">
                  <a16:creationId xmlns:a16="http://schemas.microsoft.com/office/drawing/2014/main" xmlns="" id="{819E4F81-01AB-4876-BB00-1D48E1B58D0C}"/>
                </a:ext>
              </a:extLst>
            </p:cNvPr>
            <p:cNvSpPr txBox="1"/>
            <p:nvPr/>
          </p:nvSpPr>
          <p:spPr>
            <a:xfrm>
              <a:off x="360000" y="360000"/>
              <a:ext cx="17784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Lande angle (FH-NA): 94,1**</a:t>
              </a:r>
              <a:endParaRPr lang="el-GR" sz="988">
                <a:solidFill>
                  <a:srgbClr val="FDAE61"/>
                </a:solidFill>
                <a:latin typeface="Tahoma" panose="020B0604030504040204" pitchFamily="34" charset="0"/>
              </a:endParaRPr>
            </a:p>
          </p:txBody>
        </p:sp>
        <p:sp>
          <p:nvSpPr>
            <p:cNvPr id="90" name="TextBox 89">
              <a:extLst>
                <a:ext uri="{FF2B5EF4-FFF2-40B4-BE49-F238E27FC236}">
                  <a16:creationId xmlns:a16="http://schemas.microsoft.com/office/drawing/2014/main" xmlns="" id="{4CF41499-AC96-47D4-9E4D-A176EAE09015}"/>
                </a:ext>
              </a:extLst>
            </p:cNvPr>
            <p:cNvSpPr txBox="1"/>
            <p:nvPr/>
          </p:nvSpPr>
          <p:spPr>
            <a:xfrm>
              <a:off x="2138400" y="360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91" name="TextBox 90">
              <a:extLst>
                <a:ext uri="{FF2B5EF4-FFF2-40B4-BE49-F238E27FC236}">
                  <a16:creationId xmlns:a16="http://schemas.microsoft.com/office/drawing/2014/main" xmlns="" id="{E9712373-3894-49F0-9845-33E150C58916}"/>
                </a:ext>
              </a:extLst>
            </p:cNvPr>
            <p:cNvSpPr txBox="1"/>
            <p:nvPr/>
          </p:nvSpPr>
          <p:spPr>
            <a:xfrm>
              <a:off x="2275200" y="360000"/>
              <a:ext cx="306000" cy="152029"/>
            </a:xfrm>
            <a:prstGeom prst="rect">
              <a:avLst/>
            </a:prstGeom>
            <a:noFill/>
          </p:spPr>
          <p:txBody>
            <a:bodyPr vert="horz" lIns="0" tIns="0" rIns="0" bIns="0" rtlCol="0">
              <a:spAutoFit/>
            </a:bodyPr>
            <a:lstStyle/>
            <a:p>
              <a:r>
                <a:rPr lang="el-GR" sz="988">
                  <a:solidFill>
                    <a:srgbClr val="FDAE61"/>
                  </a:solidFill>
                  <a:latin typeface="Tahoma" panose="020B0604030504040204" pitchFamily="34" charset="0"/>
                </a:rPr>
                <a:t>95**</a:t>
              </a:r>
            </a:p>
          </p:txBody>
        </p:sp>
        <p:sp>
          <p:nvSpPr>
            <p:cNvPr id="92" name="TextBox 91">
              <a:extLst>
                <a:ext uri="{FF2B5EF4-FFF2-40B4-BE49-F238E27FC236}">
                  <a16:creationId xmlns:a16="http://schemas.microsoft.com/office/drawing/2014/main" xmlns="" id="{7E0C2E85-7D44-4119-8299-C4155107675E}"/>
                </a:ext>
              </a:extLst>
            </p:cNvPr>
            <p:cNvSpPr txBox="1"/>
            <p:nvPr/>
          </p:nvSpPr>
          <p:spPr>
            <a:xfrm>
              <a:off x="360000" y="504000"/>
              <a:ext cx="6084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SNB: 82,1</a:t>
              </a:r>
              <a:endParaRPr lang="el-GR" sz="988">
                <a:solidFill>
                  <a:srgbClr val="2C7BB6"/>
                </a:solidFill>
                <a:latin typeface="Tahoma" panose="020B0604030504040204" pitchFamily="34" charset="0"/>
              </a:endParaRPr>
            </a:p>
          </p:txBody>
        </p:sp>
        <p:sp>
          <p:nvSpPr>
            <p:cNvPr id="93" name="TextBox 92">
              <a:extLst>
                <a:ext uri="{FF2B5EF4-FFF2-40B4-BE49-F238E27FC236}">
                  <a16:creationId xmlns:a16="http://schemas.microsoft.com/office/drawing/2014/main" xmlns="" id="{D1294E86-7500-4792-9A4D-61A067E95079}"/>
                </a:ext>
              </a:extLst>
            </p:cNvPr>
            <p:cNvSpPr txBox="1"/>
            <p:nvPr/>
          </p:nvSpPr>
          <p:spPr>
            <a:xfrm>
              <a:off x="968400" y="504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94" name="TextBox 93">
              <a:extLst>
                <a:ext uri="{FF2B5EF4-FFF2-40B4-BE49-F238E27FC236}">
                  <a16:creationId xmlns:a16="http://schemas.microsoft.com/office/drawing/2014/main" xmlns="" id="{78BE2F82-D664-433C-B2EA-9C66BDE4CAF1}"/>
                </a:ext>
              </a:extLst>
            </p:cNvPr>
            <p:cNvSpPr txBox="1"/>
            <p:nvPr/>
          </p:nvSpPr>
          <p:spPr>
            <a:xfrm>
              <a:off x="1105200" y="504000"/>
              <a:ext cx="2700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77,9</a:t>
              </a:r>
            </a:p>
          </p:txBody>
        </p:sp>
        <p:sp>
          <p:nvSpPr>
            <p:cNvPr id="95" name="TextBox 94">
              <a:extLst>
                <a:ext uri="{FF2B5EF4-FFF2-40B4-BE49-F238E27FC236}">
                  <a16:creationId xmlns:a16="http://schemas.microsoft.com/office/drawing/2014/main" xmlns="" id="{917E8D13-B644-49CD-9003-C2D189305C51}"/>
                </a:ext>
              </a:extLst>
            </p:cNvPr>
            <p:cNvSpPr txBox="1"/>
            <p:nvPr/>
          </p:nvSpPr>
          <p:spPr>
            <a:xfrm>
              <a:off x="360000" y="648000"/>
              <a:ext cx="18900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Facial angle (FH-NPog): 92,4**</a:t>
              </a:r>
              <a:endParaRPr lang="el-GR" sz="988">
                <a:solidFill>
                  <a:srgbClr val="FDAE61"/>
                </a:solidFill>
                <a:latin typeface="Tahoma" panose="020B0604030504040204" pitchFamily="34" charset="0"/>
              </a:endParaRPr>
            </a:p>
          </p:txBody>
        </p:sp>
        <p:sp>
          <p:nvSpPr>
            <p:cNvPr id="96" name="TextBox 95">
              <a:extLst>
                <a:ext uri="{FF2B5EF4-FFF2-40B4-BE49-F238E27FC236}">
                  <a16:creationId xmlns:a16="http://schemas.microsoft.com/office/drawing/2014/main" xmlns="" id="{4E92091A-13DC-4534-9738-F506993D6CD6}"/>
                </a:ext>
              </a:extLst>
            </p:cNvPr>
            <p:cNvSpPr txBox="1"/>
            <p:nvPr/>
          </p:nvSpPr>
          <p:spPr>
            <a:xfrm>
              <a:off x="2250000" y="648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97" name="TextBox 96">
              <a:extLst>
                <a:ext uri="{FF2B5EF4-FFF2-40B4-BE49-F238E27FC236}">
                  <a16:creationId xmlns:a16="http://schemas.microsoft.com/office/drawing/2014/main" xmlns="" id="{C19EC2EF-A8A9-418D-8F40-DC9308CD3909}"/>
                </a:ext>
              </a:extLst>
            </p:cNvPr>
            <p:cNvSpPr txBox="1"/>
            <p:nvPr/>
          </p:nvSpPr>
          <p:spPr>
            <a:xfrm>
              <a:off x="2386800" y="648000"/>
              <a:ext cx="3456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90,5*</a:t>
              </a:r>
            </a:p>
          </p:txBody>
        </p:sp>
        <p:sp>
          <p:nvSpPr>
            <p:cNvPr id="98" name="TextBox 97">
              <a:extLst>
                <a:ext uri="{FF2B5EF4-FFF2-40B4-BE49-F238E27FC236}">
                  <a16:creationId xmlns:a16="http://schemas.microsoft.com/office/drawing/2014/main" xmlns="" id="{8FB484B8-6867-467A-8984-D4FF61CA4804}"/>
                </a:ext>
              </a:extLst>
            </p:cNvPr>
            <p:cNvSpPr txBox="1"/>
            <p:nvPr/>
          </p:nvSpPr>
          <p:spPr>
            <a:xfrm>
              <a:off x="360000" y="792000"/>
              <a:ext cx="8388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SNPog: 84,2*</a:t>
              </a:r>
              <a:endParaRPr lang="el-GR" sz="988">
                <a:solidFill>
                  <a:srgbClr val="A4D0DF"/>
                </a:solidFill>
                <a:latin typeface="Tahoma" panose="020B0604030504040204" pitchFamily="34" charset="0"/>
              </a:endParaRPr>
            </a:p>
          </p:txBody>
        </p:sp>
        <p:sp>
          <p:nvSpPr>
            <p:cNvPr id="99" name="TextBox 98">
              <a:extLst>
                <a:ext uri="{FF2B5EF4-FFF2-40B4-BE49-F238E27FC236}">
                  <a16:creationId xmlns:a16="http://schemas.microsoft.com/office/drawing/2014/main" xmlns="" id="{02213D7B-D5EF-4BA4-A2AC-81D5BD31FDE5}"/>
                </a:ext>
              </a:extLst>
            </p:cNvPr>
            <p:cNvSpPr txBox="1"/>
            <p:nvPr/>
          </p:nvSpPr>
          <p:spPr>
            <a:xfrm>
              <a:off x="1198800" y="792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00" name="TextBox 99">
              <a:extLst>
                <a:ext uri="{FF2B5EF4-FFF2-40B4-BE49-F238E27FC236}">
                  <a16:creationId xmlns:a16="http://schemas.microsoft.com/office/drawing/2014/main" xmlns="" id="{1E901192-7C7D-49EB-8F50-C3CF3E4F5533}"/>
                </a:ext>
              </a:extLst>
            </p:cNvPr>
            <p:cNvSpPr txBox="1"/>
            <p:nvPr/>
          </p:nvSpPr>
          <p:spPr>
            <a:xfrm>
              <a:off x="1335600" y="792000"/>
              <a:ext cx="2700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79,7</a:t>
              </a:r>
            </a:p>
          </p:txBody>
        </p:sp>
        <p:sp>
          <p:nvSpPr>
            <p:cNvPr id="101" name="TextBox 100">
              <a:extLst>
                <a:ext uri="{FF2B5EF4-FFF2-40B4-BE49-F238E27FC236}">
                  <a16:creationId xmlns:a16="http://schemas.microsoft.com/office/drawing/2014/main" xmlns="" id="{69AFCA4A-BBE3-43BA-906D-68EE4E1251F1}"/>
                </a:ext>
              </a:extLst>
            </p:cNvPr>
            <p:cNvSpPr txBox="1"/>
            <p:nvPr/>
          </p:nvSpPr>
          <p:spPr>
            <a:xfrm>
              <a:off x="7920000" y="4788000"/>
              <a:ext cx="2700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3,7*</a:t>
              </a:r>
            </a:p>
          </p:txBody>
        </p:sp>
        <p:sp>
          <p:nvSpPr>
            <p:cNvPr id="102" name="TextBox 101">
              <a:extLst>
                <a:ext uri="{FF2B5EF4-FFF2-40B4-BE49-F238E27FC236}">
                  <a16:creationId xmlns:a16="http://schemas.microsoft.com/office/drawing/2014/main" xmlns="" id="{83B855BD-EF8E-423E-931E-AF40770EF015}"/>
                </a:ext>
              </a:extLst>
            </p:cNvPr>
            <p:cNvSpPr txBox="1"/>
            <p:nvPr/>
          </p:nvSpPr>
          <p:spPr>
            <a:xfrm>
              <a:off x="8190000" y="4788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03" name="TextBox 102">
              <a:extLst>
                <a:ext uri="{FF2B5EF4-FFF2-40B4-BE49-F238E27FC236}">
                  <a16:creationId xmlns:a16="http://schemas.microsoft.com/office/drawing/2014/main" xmlns="" id="{BD9D9AD3-8B32-4994-ABC1-6C2928058E0E}"/>
                </a:ext>
              </a:extLst>
            </p:cNvPr>
            <p:cNvSpPr txBox="1"/>
            <p:nvPr/>
          </p:nvSpPr>
          <p:spPr>
            <a:xfrm>
              <a:off x="8326800" y="4788000"/>
              <a:ext cx="2700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3,1*</a:t>
              </a:r>
            </a:p>
          </p:txBody>
        </p:sp>
        <p:sp>
          <p:nvSpPr>
            <p:cNvPr id="104" name="TextBox 103">
              <a:extLst>
                <a:ext uri="{FF2B5EF4-FFF2-40B4-BE49-F238E27FC236}">
                  <a16:creationId xmlns:a16="http://schemas.microsoft.com/office/drawing/2014/main" xmlns="" id="{0B6E5448-6228-477B-B654-712A2ACAD7D8}"/>
                </a:ext>
              </a:extLst>
            </p:cNvPr>
            <p:cNvSpPr txBox="1"/>
            <p:nvPr/>
          </p:nvSpPr>
          <p:spPr>
            <a:xfrm>
              <a:off x="360000" y="936000"/>
              <a:ext cx="7524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NSBa: 129,6</a:t>
              </a:r>
              <a:endParaRPr lang="el-GR" sz="988">
                <a:solidFill>
                  <a:srgbClr val="2C7BB6"/>
                </a:solidFill>
                <a:latin typeface="Tahoma" panose="020B0604030504040204" pitchFamily="34" charset="0"/>
              </a:endParaRPr>
            </a:p>
          </p:txBody>
        </p:sp>
        <p:sp>
          <p:nvSpPr>
            <p:cNvPr id="105" name="TextBox 104">
              <a:extLst>
                <a:ext uri="{FF2B5EF4-FFF2-40B4-BE49-F238E27FC236}">
                  <a16:creationId xmlns:a16="http://schemas.microsoft.com/office/drawing/2014/main" xmlns="" id="{05D1D255-A96E-4C35-BF1C-48893F33D04E}"/>
                </a:ext>
              </a:extLst>
            </p:cNvPr>
            <p:cNvSpPr txBox="1"/>
            <p:nvPr/>
          </p:nvSpPr>
          <p:spPr>
            <a:xfrm>
              <a:off x="1112400" y="936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06" name="TextBox 105">
              <a:extLst>
                <a:ext uri="{FF2B5EF4-FFF2-40B4-BE49-F238E27FC236}">
                  <a16:creationId xmlns:a16="http://schemas.microsoft.com/office/drawing/2014/main" xmlns="" id="{A40D3970-1AE8-45C5-8C4B-22A915053D57}"/>
                </a:ext>
              </a:extLst>
            </p:cNvPr>
            <p:cNvSpPr txBox="1"/>
            <p:nvPr/>
          </p:nvSpPr>
          <p:spPr>
            <a:xfrm>
              <a:off x="1249200" y="936000"/>
              <a:ext cx="3456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131,2</a:t>
              </a:r>
            </a:p>
          </p:txBody>
        </p:sp>
        <p:sp>
          <p:nvSpPr>
            <p:cNvPr id="107" name="TextBox 106">
              <a:extLst>
                <a:ext uri="{FF2B5EF4-FFF2-40B4-BE49-F238E27FC236}">
                  <a16:creationId xmlns:a16="http://schemas.microsoft.com/office/drawing/2014/main" xmlns="" id="{9626363D-9049-4866-8C45-138EDF71D484}"/>
                </a:ext>
              </a:extLst>
            </p:cNvPr>
            <p:cNvSpPr txBox="1"/>
            <p:nvPr/>
          </p:nvSpPr>
          <p:spPr>
            <a:xfrm>
              <a:off x="360000" y="1080000"/>
              <a:ext cx="5508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ANB: 3,7</a:t>
              </a:r>
              <a:endParaRPr lang="el-GR" sz="988">
                <a:solidFill>
                  <a:srgbClr val="2C7BB6"/>
                </a:solidFill>
                <a:latin typeface="Tahoma" panose="020B0604030504040204" pitchFamily="34" charset="0"/>
              </a:endParaRPr>
            </a:p>
          </p:txBody>
        </p:sp>
        <p:sp>
          <p:nvSpPr>
            <p:cNvPr id="108" name="TextBox 107">
              <a:extLst>
                <a:ext uri="{FF2B5EF4-FFF2-40B4-BE49-F238E27FC236}">
                  <a16:creationId xmlns:a16="http://schemas.microsoft.com/office/drawing/2014/main" xmlns="" id="{D6F40FBC-C0B4-4D69-A1D1-9A0EFBE3A734}"/>
                </a:ext>
              </a:extLst>
            </p:cNvPr>
            <p:cNvSpPr txBox="1"/>
            <p:nvPr/>
          </p:nvSpPr>
          <p:spPr>
            <a:xfrm>
              <a:off x="910800" y="1080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09" name="TextBox 108">
              <a:extLst>
                <a:ext uri="{FF2B5EF4-FFF2-40B4-BE49-F238E27FC236}">
                  <a16:creationId xmlns:a16="http://schemas.microsoft.com/office/drawing/2014/main" xmlns="" id="{5FE44AFB-29A1-41BB-871A-88C8FC0DC0B1}"/>
                </a:ext>
              </a:extLst>
            </p:cNvPr>
            <p:cNvSpPr txBox="1"/>
            <p:nvPr/>
          </p:nvSpPr>
          <p:spPr>
            <a:xfrm>
              <a:off x="1047600" y="1080000"/>
              <a:ext cx="4248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6,3***</a:t>
              </a:r>
            </a:p>
          </p:txBody>
        </p:sp>
        <p:sp>
          <p:nvSpPr>
            <p:cNvPr id="110" name="TextBox 109">
              <a:extLst>
                <a:ext uri="{FF2B5EF4-FFF2-40B4-BE49-F238E27FC236}">
                  <a16:creationId xmlns:a16="http://schemas.microsoft.com/office/drawing/2014/main" xmlns="" id="{CAF8C7ED-DFE9-4ED7-B03D-B0AEDC49F764}"/>
                </a:ext>
              </a:extLst>
            </p:cNvPr>
            <p:cNvSpPr txBox="1"/>
            <p:nvPr/>
          </p:nvSpPr>
          <p:spPr>
            <a:xfrm>
              <a:off x="360000" y="1224000"/>
              <a:ext cx="14652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Wits ABO (mm): 4,1***</a:t>
              </a:r>
              <a:endParaRPr lang="el-GR" sz="988">
                <a:solidFill>
                  <a:srgbClr val="D7191C"/>
                </a:solidFill>
                <a:latin typeface="Tahoma" panose="020B0604030504040204" pitchFamily="34" charset="0"/>
              </a:endParaRPr>
            </a:p>
          </p:txBody>
        </p:sp>
        <p:sp>
          <p:nvSpPr>
            <p:cNvPr id="111" name="TextBox 110">
              <a:extLst>
                <a:ext uri="{FF2B5EF4-FFF2-40B4-BE49-F238E27FC236}">
                  <a16:creationId xmlns:a16="http://schemas.microsoft.com/office/drawing/2014/main" xmlns="" id="{982A715E-4B95-47EA-80EB-CE9EEAC433FF}"/>
                </a:ext>
              </a:extLst>
            </p:cNvPr>
            <p:cNvSpPr txBox="1"/>
            <p:nvPr/>
          </p:nvSpPr>
          <p:spPr>
            <a:xfrm>
              <a:off x="1825200" y="1224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12" name="TextBox 111">
              <a:extLst>
                <a:ext uri="{FF2B5EF4-FFF2-40B4-BE49-F238E27FC236}">
                  <a16:creationId xmlns:a16="http://schemas.microsoft.com/office/drawing/2014/main" xmlns="" id="{91983C8B-23FA-4863-8878-8D5BB34FB5C6}"/>
                </a:ext>
              </a:extLst>
            </p:cNvPr>
            <p:cNvSpPr txBox="1"/>
            <p:nvPr/>
          </p:nvSpPr>
          <p:spPr>
            <a:xfrm>
              <a:off x="1962000" y="1224000"/>
              <a:ext cx="4248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8,9***</a:t>
              </a:r>
            </a:p>
          </p:txBody>
        </p:sp>
        <p:sp>
          <p:nvSpPr>
            <p:cNvPr id="113" name="TextBox 112">
              <a:extLst>
                <a:ext uri="{FF2B5EF4-FFF2-40B4-BE49-F238E27FC236}">
                  <a16:creationId xmlns:a16="http://schemas.microsoft.com/office/drawing/2014/main" xmlns="" id="{74FE2B68-93E1-45EA-A99C-E32F33901995}"/>
                </a:ext>
              </a:extLst>
            </p:cNvPr>
            <p:cNvSpPr txBox="1"/>
            <p:nvPr/>
          </p:nvSpPr>
          <p:spPr>
            <a:xfrm>
              <a:off x="360000" y="1368000"/>
              <a:ext cx="9396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SN-PP: 3,9-***</a:t>
              </a:r>
              <a:endParaRPr lang="el-GR" sz="988">
                <a:solidFill>
                  <a:srgbClr val="D7191C"/>
                </a:solidFill>
                <a:latin typeface="Tahoma" panose="020B0604030504040204" pitchFamily="34" charset="0"/>
              </a:endParaRPr>
            </a:p>
          </p:txBody>
        </p:sp>
        <p:sp>
          <p:nvSpPr>
            <p:cNvPr id="114" name="TextBox 113">
              <a:extLst>
                <a:ext uri="{FF2B5EF4-FFF2-40B4-BE49-F238E27FC236}">
                  <a16:creationId xmlns:a16="http://schemas.microsoft.com/office/drawing/2014/main" xmlns="" id="{B2D12794-2ABF-4006-9287-3750D87935CB}"/>
                </a:ext>
              </a:extLst>
            </p:cNvPr>
            <p:cNvSpPr txBox="1"/>
            <p:nvPr/>
          </p:nvSpPr>
          <p:spPr>
            <a:xfrm>
              <a:off x="1299600" y="1368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15" name="TextBox 114">
              <a:extLst>
                <a:ext uri="{FF2B5EF4-FFF2-40B4-BE49-F238E27FC236}">
                  <a16:creationId xmlns:a16="http://schemas.microsoft.com/office/drawing/2014/main" xmlns="" id="{CD97E45F-7767-4924-9221-ADBB9B23EFFC}"/>
                </a:ext>
              </a:extLst>
            </p:cNvPr>
            <p:cNvSpPr txBox="1"/>
            <p:nvPr/>
          </p:nvSpPr>
          <p:spPr>
            <a:xfrm>
              <a:off x="1436400" y="1368000"/>
              <a:ext cx="399600" cy="152029"/>
            </a:xfrm>
            <a:prstGeom prst="rect">
              <a:avLst/>
            </a:prstGeom>
            <a:noFill/>
          </p:spPr>
          <p:txBody>
            <a:bodyPr vert="horz" lIns="0" tIns="0" rIns="0" bIns="0" rtlCol="0">
              <a:spAutoFit/>
            </a:bodyPr>
            <a:lstStyle/>
            <a:p>
              <a:r>
                <a:rPr lang="el-GR" sz="988">
                  <a:solidFill>
                    <a:srgbClr val="FDAE61"/>
                  </a:solidFill>
                  <a:latin typeface="Tahoma" panose="020B0604030504040204" pitchFamily="34" charset="0"/>
                </a:rPr>
                <a:t>5,2-**</a:t>
              </a:r>
            </a:p>
          </p:txBody>
        </p:sp>
        <p:sp>
          <p:nvSpPr>
            <p:cNvPr id="116" name="TextBox 115">
              <a:extLst>
                <a:ext uri="{FF2B5EF4-FFF2-40B4-BE49-F238E27FC236}">
                  <a16:creationId xmlns:a16="http://schemas.microsoft.com/office/drawing/2014/main" xmlns="" id="{18C5FBF1-01B3-4BE8-BABD-719C7BA100D0}"/>
                </a:ext>
              </a:extLst>
            </p:cNvPr>
            <p:cNvSpPr txBox="1"/>
            <p:nvPr/>
          </p:nvSpPr>
          <p:spPr>
            <a:xfrm>
              <a:off x="5846400" y="5580000"/>
              <a:ext cx="5508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13,6-***</a:t>
              </a:r>
            </a:p>
          </p:txBody>
        </p:sp>
        <p:sp>
          <p:nvSpPr>
            <p:cNvPr id="117" name="TextBox 116">
              <a:extLst>
                <a:ext uri="{FF2B5EF4-FFF2-40B4-BE49-F238E27FC236}">
                  <a16:creationId xmlns:a16="http://schemas.microsoft.com/office/drawing/2014/main" xmlns="" id="{CC2376CA-3A59-46D0-987D-847F8C18B5C7}"/>
                </a:ext>
              </a:extLst>
            </p:cNvPr>
            <p:cNvSpPr txBox="1"/>
            <p:nvPr/>
          </p:nvSpPr>
          <p:spPr>
            <a:xfrm>
              <a:off x="6397200" y="5580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18" name="TextBox 117">
              <a:extLst>
                <a:ext uri="{FF2B5EF4-FFF2-40B4-BE49-F238E27FC236}">
                  <a16:creationId xmlns:a16="http://schemas.microsoft.com/office/drawing/2014/main" xmlns="" id="{F12C744E-7867-4EF4-A56D-CBF92DEBE61E}"/>
                </a:ext>
              </a:extLst>
            </p:cNvPr>
            <p:cNvSpPr txBox="1"/>
            <p:nvPr/>
          </p:nvSpPr>
          <p:spPr>
            <a:xfrm>
              <a:off x="6534000" y="5580000"/>
              <a:ext cx="5508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13,5-***</a:t>
              </a:r>
            </a:p>
          </p:txBody>
        </p:sp>
        <p:sp>
          <p:nvSpPr>
            <p:cNvPr id="119" name="TextBox 118">
              <a:extLst>
                <a:ext uri="{FF2B5EF4-FFF2-40B4-BE49-F238E27FC236}">
                  <a16:creationId xmlns:a16="http://schemas.microsoft.com/office/drawing/2014/main" xmlns="" id="{BB058663-6D93-473C-B27F-B1883C5EB97A}"/>
                </a:ext>
              </a:extLst>
            </p:cNvPr>
            <p:cNvSpPr txBox="1"/>
            <p:nvPr/>
          </p:nvSpPr>
          <p:spPr>
            <a:xfrm>
              <a:off x="360000" y="1512000"/>
              <a:ext cx="12024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GoGn-SN: 24,1-***</a:t>
              </a:r>
              <a:endParaRPr lang="el-GR" sz="988">
                <a:solidFill>
                  <a:srgbClr val="D7191C"/>
                </a:solidFill>
                <a:latin typeface="Tahoma" panose="020B0604030504040204" pitchFamily="34" charset="0"/>
              </a:endParaRPr>
            </a:p>
          </p:txBody>
        </p:sp>
        <p:sp>
          <p:nvSpPr>
            <p:cNvPr id="120" name="TextBox 119">
              <a:extLst>
                <a:ext uri="{FF2B5EF4-FFF2-40B4-BE49-F238E27FC236}">
                  <a16:creationId xmlns:a16="http://schemas.microsoft.com/office/drawing/2014/main" xmlns="" id="{52D05827-120F-407D-978C-D6D90E59C4E2}"/>
                </a:ext>
              </a:extLst>
            </p:cNvPr>
            <p:cNvSpPr txBox="1"/>
            <p:nvPr/>
          </p:nvSpPr>
          <p:spPr>
            <a:xfrm>
              <a:off x="1562400" y="1512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21" name="TextBox 120">
              <a:extLst>
                <a:ext uri="{FF2B5EF4-FFF2-40B4-BE49-F238E27FC236}">
                  <a16:creationId xmlns:a16="http://schemas.microsoft.com/office/drawing/2014/main" xmlns="" id="{D5837A28-2AB2-40E4-91EE-1FAD0C956319}"/>
                </a:ext>
              </a:extLst>
            </p:cNvPr>
            <p:cNvSpPr txBox="1"/>
            <p:nvPr/>
          </p:nvSpPr>
          <p:spPr>
            <a:xfrm>
              <a:off x="1699200" y="1512000"/>
              <a:ext cx="1512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30</a:t>
              </a:r>
            </a:p>
          </p:txBody>
        </p:sp>
        <p:sp>
          <p:nvSpPr>
            <p:cNvPr id="122" name="TextBox 121">
              <a:extLst>
                <a:ext uri="{FF2B5EF4-FFF2-40B4-BE49-F238E27FC236}">
                  <a16:creationId xmlns:a16="http://schemas.microsoft.com/office/drawing/2014/main" xmlns="" id="{4A1A5BAB-F963-4798-AFF3-7B4A6FF10A69}"/>
                </a:ext>
              </a:extLst>
            </p:cNvPr>
            <p:cNvSpPr txBox="1"/>
            <p:nvPr/>
          </p:nvSpPr>
          <p:spPr>
            <a:xfrm>
              <a:off x="360000" y="1656000"/>
              <a:ext cx="8712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MP-PP: 14,8-*</a:t>
              </a:r>
              <a:endParaRPr lang="el-GR" sz="988">
                <a:solidFill>
                  <a:srgbClr val="A4D0DF"/>
                </a:solidFill>
                <a:latin typeface="Tahoma" panose="020B0604030504040204" pitchFamily="34" charset="0"/>
              </a:endParaRPr>
            </a:p>
          </p:txBody>
        </p:sp>
        <p:sp>
          <p:nvSpPr>
            <p:cNvPr id="123" name="TextBox 122">
              <a:extLst>
                <a:ext uri="{FF2B5EF4-FFF2-40B4-BE49-F238E27FC236}">
                  <a16:creationId xmlns:a16="http://schemas.microsoft.com/office/drawing/2014/main" xmlns="" id="{934B8F1E-7F7D-49D8-A1AF-0666DE2A770B}"/>
                </a:ext>
              </a:extLst>
            </p:cNvPr>
            <p:cNvSpPr txBox="1"/>
            <p:nvPr/>
          </p:nvSpPr>
          <p:spPr>
            <a:xfrm>
              <a:off x="1231200" y="1656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24" name="TextBox 123">
              <a:extLst>
                <a:ext uri="{FF2B5EF4-FFF2-40B4-BE49-F238E27FC236}">
                  <a16:creationId xmlns:a16="http://schemas.microsoft.com/office/drawing/2014/main" xmlns="" id="{E49229CC-C898-4857-A5A9-4F17BAC17B4C}"/>
                </a:ext>
              </a:extLst>
            </p:cNvPr>
            <p:cNvSpPr txBox="1"/>
            <p:nvPr/>
          </p:nvSpPr>
          <p:spPr>
            <a:xfrm>
              <a:off x="1368000" y="1656000"/>
              <a:ext cx="2700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18,8</a:t>
              </a:r>
            </a:p>
          </p:txBody>
        </p:sp>
        <p:sp>
          <p:nvSpPr>
            <p:cNvPr id="125" name="TextBox 124">
              <a:extLst>
                <a:ext uri="{FF2B5EF4-FFF2-40B4-BE49-F238E27FC236}">
                  <a16:creationId xmlns:a16="http://schemas.microsoft.com/office/drawing/2014/main" xmlns="" id="{38A21496-5B80-434C-8E51-11DC261F7863}"/>
                </a:ext>
              </a:extLst>
            </p:cNvPr>
            <p:cNvSpPr txBox="1"/>
            <p:nvPr/>
          </p:nvSpPr>
          <p:spPr>
            <a:xfrm>
              <a:off x="360000" y="1800000"/>
              <a:ext cx="7272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Y-axis: 55,5</a:t>
              </a:r>
              <a:endParaRPr lang="el-GR" sz="988">
                <a:solidFill>
                  <a:srgbClr val="2C7BB6"/>
                </a:solidFill>
                <a:latin typeface="Tahoma" panose="020B0604030504040204" pitchFamily="34" charset="0"/>
              </a:endParaRPr>
            </a:p>
          </p:txBody>
        </p:sp>
        <p:sp>
          <p:nvSpPr>
            <p:cNvPr id="126" name="TextBox 125">
              <a:extLst>
                <a:ext uri="{FF2B5EF4-FFF2-40B4-BE49-F238E27FC236}">
                  <a16:creationId xmlns:a16="http://schemas.microsoft.com/office/drawing/2014/main" xmlns="" id="{3BC11762-ABF0-4052-92CD-ADF436FD61D2}"/>
                </a:ext>
              </a:extLst>
            </p:cNvPr>
            <p:cNvSpPr txBox="1"/>
            <p:nvPr/>
          </p:nvSpPr>
          <p:spPr>
            <a:xfrm>
              <a:off x="1087200" y="1800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27" name="TextBox 126">
              <a:extLst>
                <a:ext uri="{FF2B5EF4-FFF2-40B4-BE49-F238E27FC236}">
                  <a16:creationId xmlns:a16="http://schemas.microsoft.com/office/drawing/2014/main" xmlns="" id="{51D4C85A-D2F1-4796-9008-8B648D1BD3C7}"/>
                </a:ext>
              </a:extLst>
            </p:cNvPr>
            <p:cNvSpPr txBox="1"/>
            <p:nvPr/>
          </p:nvSpPr>
          <p:spPr>
            <a:xfrm>
              <a:off x="1224000" y="1800000"/>
              <a:ext cx="1512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57</a:t>
              </a:r>
            </a:p>
          </p:txBody>
        </p:sp>
        <p:sp>
          <p:nvSpPr>
            <p:cNvPr id="128" name="TextBox 127">
              <a:extLst>
                <a:ext uri="{FF2B5EF4-FFF2-40B4-BE49-F238E27FC236}">
                  <a16:creationId xmlns:a16="http://schemas.microsoft.com/office/drawing/2014/main" xmlns="" id="{F7F69284-6758-4F99-9C07-D0332A6C3430}"/>
                </a:ext>
              </a:extLst>
            </p:cNvPr>
            <p:cNvSpPr txBox="1"/>
            <p:nvPr/>
          </p:nvSpPr>
          <p:spPr>
            <a:xfrm>
              <a:off x="360000" y="1944000"/>
              <a:ext cx="14652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Gonial angle: 109,4-***</a:t>
              </a:r>
              <a:endParaRPr lang="el-GR" sz="988">
                <a:solidFill>
                  <a:srgbClr val="D7191C"/>
                </a:solidFill>
                <a:latin typeface="Tahoma" panose="020B0604030504040204" pitchFamily="34" charset="0"/>
              </a:endParaRPr>
            </a:p>
          </p:txBody>
        </p:sp>
        <p:sp>
          <p:nvSpPr>
            <p:cNvPr id="129" name="TextBox 128">
              <a:extLst>
                <a:ext uri="{FF2B5EF4-FFF2-40B4-BE49-F238E27FC236}">
                  <a16:creationId xmlns:a16="http://schemas.microsoft.com/office/drawing/2014/main" xmlns="" id="{841E6461-C7AC-4EBA-856F-ED4AB08B9CD5}"/>
                </a:ext>
              </a:extLst>
            </p:cNvPr>
            <p:cNvSpPr txBox="1"/>
            <p:nvPr/>
          </p:nvSpPr>
          <p:spPr>
            <a:xfrm>
              <a:off x="1825200" y="1944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30" name="TextBox 129">
              <a:extLst>
                <a:ext uri="{FF2B5EF4-FFF2-40B4-BE49-F238E27FC236}">
                  <a16:creationId xmlns:a16="http://schemas.microsoft.com/office/drawing/2014/main" xmlns="" id="{842A096B-2896-46C7-90EF-D420F0DB3C5F}"/>
                </a:ext>
              </a:extLst>
            </p:cNvPr>
            <p:cNvSpPr txBox="1"/>
            <p:nvPr/>
          </p:nvSpPr>
          <p:spPr>
            <a:xfrm>
              <a:off x="1962000" y="1944000"/>
              <a:ext cx="550800" cy="152029"/>
            </a:xfrm>
            <a:prstGeom prst="rect">
              <a:avLst/>
            </a:prstGeom>
            <a:noFill/>
          </p:spPr>
          <p:txBody>
            <a:bodyPr vert="horz" lIns="0" tIns="0" rIns="0" bIns="0" rtlCol="0">
              <a:spAutoFit/>
            </a:bodyPr>
            <a:lstStyle/>
            <a:p>
              <a:r>
                <a:rPr lang="el-GR" sz="988">
                  <a:solidFill>
                    <a:srgbClr val="FDAE61"/>
                  </a:solidFill>
                  <a:latin typeface="Tahoma" panose="020B0604030504040204" pitchFamily="34" charset="0"/>
                </a:rPr>
                <a:t>113,6-**</a:t>
              </a:r>
            </a:p>
          </p:txBody>
        </p:sp>
        <p:sp>
          <p:nvSpPr>
            <p:cNvPr id="131" name="TextBox 130">
              <a:extLst>
                <a:ext uri="{FF2B5EF4-FFF2-40B4-BE49-F238E27FC236}">
                  <a16:creationId xmlns:a16="http://schemas.microsoft.com/office/drawing/2014/main" xmlns="" id="{E9EFB4E6-5185-4170-90A4-2E7418744EF0}"/>
                </a:ext>
              </a:extLst>
            </p:cNvPr>
            <p:cNvSpPr txBox="1"/>
            <p:nvPr/>
          </p:nvSpPr>
          <p:spPr>
            <a:xfrm>
              <a:off x="360000" y="2088000"/>
              <a:ext cx="10008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UFH \ TFH: 44,4</a:t>
              </a:r>
              <a:endParaRPr lang="el-GR" sz="988">
                <a:solidFill>
                  <a:srgbClr val="2C7BB6"/>
                </a:solidFill>
                <a:latin typeface="Tahoma" panose="020B0604030504040204" pitchFamily="34" charset="0"/>
              </a:endParaRPr>
            </a:p>
          </p:txBody>
        </p:sp>
        <p:sp>
          <p:nvSpPr>
            <p:cNvPr id="132" name="TextBox 131">
              <a:extLst>
                <a:ext uri="{FF2B5EF4-FFF2-40B4-BE49-F238E27FC236}">
                  <a16:creationId xmlns:a16="http://schemas.microsoft.com/office/drawing/2014/main" xmlns="" id="{3C6E6B87-02C9-4F6F-B3E1-F1B081C0963B}"/>
                </a:ext>
              </a:extLst>
            </p:cNvPr>
            <p:cNvSpPr txBox="1"/>
            <p:nvPr/>
          </p:nvSpPr>
          <p:spPr>
            <a:xfrm>
              <a:off x="1360800" y="2088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33" name="TextBox 132">
              <a:extLst>
                <a:ext uri="{FF2B5EF4-FFF2-40B4-BE49-F238E27FC236}">
                  <a16:creationId xmlns:a16="http://schemas.microsoft.com/office/drawing/2014/main" xmlns="" id="{AED74474-1FCA-46C9-B6BA-1D6446E2D533}"/>
                </a:ext>
              </a:extLst>
            </p:cNvPr>
            <p:cNvSpPr txBox="1"/>
            <p:nvPr/>
          </p:nvSpPr>
          <p:spPr>
            <a:xfrm>
              <a:off x="1497600" y="2088000"/>
              <a:ext cx="5004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46,2***</a:t>
              </a:r>
            </a:p>
          </p:txBody>
        </p:sp>
        <p:sp>
          <p:nvSpPr>
            <p:cNvPr id="134" name="TextBox 133">
              <a:extLst>
                <a:ext uri="{FF2B5EF4-FFF2-40B4-BE49-F238E27FC236}">
                  <a16:creationId xmlns:a16="http://schemas.microsoft.com/office/drawing/2014/main" xmlns="" id="{F6F58D12-2EF6-4F9C-A454-137A41819B0D}"/>
                </a:ext>
              </a:extLst>
            </p:cNvPr>
            <p:cNvSpPr txBox="1"/>
            <p:nvPr/>
          </p:nvSpPr>
          <p:spPr>
            <a:xfrm>
              <a:off x="360000" y="2232000"/>
              <a:ext cx="9720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LFH \ TFH: 55,6</a:t>
              </a:r>
              <a:endParaRPr lang="el-GR" sz="988">
                <a:solidFill>
                  <a:srgbClr val="2C7BB6"/>
                </a:solidFill>
                <a:latin typeface="Tahoma" panose="020B0604030504040204" pitchFamily="34" charset="0"/>
              </a:endParaRPr>
            </a:p>
          </p:txBody>
        </p:sp>
        <p:sp>
          <p:nvSpPr>
            <p:cNvPr id="135" name="TextBox 134">
              <a:extLst>
                <a:ext uri="{FF2B5EF4-FFF2-40B4-BE49-F238E27FC236}">
                  <a16:creationId xmlns:a16="http://schemas.microsoft.com/office/drawing/2014/main" xmlns="" id="{35EB5C1D-F0A4-47BF-B796-B47D9AC34276}"/>
                </a:ext>
              </a:extLst>
            </p:cNvPr>
            <p:cNvSpPr txBox="1"/>
            <p:nvPr/>
          </p:nvSpPr>
          <p:spPr>
            <a:xfrm>
              <a:off x="1332000" y="2232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36" name="TextBox 135">
              <a:extLst>
                <a:ext uri="{FF2B5EF4-FFF2-40B4-BE49-F238E27FC236}">
                  <a16:creationId xmlns:a16="http://schemas.microsoft.com/office/drawing/2014/main" xmlns="" id="{D4B31C05-5367-4274-887F-F4D565FAE34C}"/>
                </a:ext>
              </a:extLst>
            </p:cNvPr>
            <p:cNvSpPr txBox="1"/>
            <p:nvPr/>
          </p:nvSpPr>
          <p:spPr>
            <a:xfrm>
              <a:off x="1468800" y="2232000"/>
              <a:ext cx="5508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53,8-***</a:t>
              </a:r>
            </a:p>
          </p:txBody>
        </p:sp>
        <p:sp>
          <p:nvSpPr>
            <p:cNvPr id="137" name="TextBox 136">
              <a:extLst>
                <a:ext uri="{FF2B5EF4-FFF2-40B4-BE49-F238E27FC236}">
                  <a16:creationId xmlns:a16="http://schemas.microsoft.com/office/drawing/2014/main" xmlns="" id="{D44E31DB-704A-4169-8E04-B8E6F876FC32}"/>
                </a:ext>
              </a:extLst>
            </p:cNvPr>
            <p:cNvSpPr txBox="1"/>
            <p:nvPr/>
          </p:nvSpPr>
          <p:spPr>
            <a:xfrm>
              <a:off x="360000" y="2520000"/>
              <a:ext cx="11160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DENTAL MEASUR.</a:t>
              </a:r>
              <a:endParaRPr lang="el-GR" sz="988">
                <a:solidFill>
                  <a:srgbClr val="000000"/>
                </a:solidFill>
                <a:latin typeface="Tahoma" panose="020B0604030504040204" pitchFamily="34" charset="0"/>
              </a:endParaRPr>
            </a:p>
          </p:txBody>
        </p:sp>
        <p:sp>
          <p:nvSpPr>
            <p:cNvPr id="138" name="TextBox 137">
              <a:extLst>
                <a:ext uri="{FF2B5EF4-FFF2-40B4-BE49-F238E27FC236}">
                  <a16:creationId xmlns:a16="http://schemas.microsoft.com/office/drawing/2014/main" xmlns="" id="{BA60E105-5212-4418-9BC8-A80C134B7EF8}"/>
                </a:ext>
              </a:extLst>
            </p:cNvPr>
            <p:cNvSpPr txBox="1"/>
            <p:nvPr/>
          </p:nvSpPr>
          <p:spPr>
            <a:xfrm>
              <a:off x="1476000" y="2520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39" name="TextBox 138">
              <a:extLst>
                <a:ext uri="{FF2B5EF4-FFF2-40B4-BE49-F238E27FC236}">
                  <a16:creationId xmlns:a16="http://schemas.microsoft.com/office/drawing/2014/main" xmlns="" id="{7AF0041C-79E7-45CB-B196-87453E3DF9EB}"/>
                </a:ext>
              </a:extLst>
            </p:cNvPr>
            <p:cNvSpPr txBox="1"/>
            <p:nvPr/>
          </p:nvSpPr>
          <p:spPr>
            <a:xfrm>
              <a:off x="1612800" y="2520000"/>
              <a:ext cx="11160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DENTAL MEASUR.</a:t>
              </a:r>
              <a:endParaRPr lang="el-GR" sz="988">
                <a:solidFill>
                  <a:srgbClr val="000000"/>
                </a:solidFill>
                <a:latin typeface="Tahoma" panose="020B0604030504040204" pitchFamily="34" charset="0"/>
              </a:endParaRPr>
            </a:p>
          </p:txBody>
        </p:sp>
        <p:sp>
          <p:nvSpPr>
            <p:cNvPr id="140" name="TextBox 139">
              <a:extLst>
                <a:ext uri="{FF2B5EF4-FFF2-40B4-BE49-F238E27FC236}">
                  <a16:creationId xmlns:a16="http://schemas.microsoft.com/office/drawing/2014/main" xmlns="" id="{944845F6-EA4E-455C-8A41-267C1CDB3C0E}"/>
                </a:ext>
              </a:extLst>
            </p:cNvPr>
            <p:cNvSpPr txBox="1"/>
            <p:nvPr/>
          </p:nvSpPr>
          <p:spPr>
            <a:xfrm>
              <a:off x="360000" y="2664000"/>
              <a:ext cx="9720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U1-FH: 121,3**</a:t>
              </a:r>
              <a:endParaRPr lang="el-GR" sz="988">
                <a:solidFill>
                  <a:srgbClr val="FDAE61"/>
                </a:solidFill>
                <a:latin typeface="Tahoma" panose="020B0604030504040204" pitchFamily="34" charset="0"/>
              </a:endParaRPr>
            </a:p>
          </p:txBody>
        </p:sp>
        <p:sp>
          <p:nvSpPr>
            <p:cNvPr id="141" name="TextBox 140">
              <a:extLst>
                <a:ext uri="{FF2B5EF4-FFF2-40B4-BE49-F238E27FC236}">
                  <a16:creationId xmlns:a16="http://schemas.microsoft.com/office/drawing/2014/main" xmlns="" id="{E9F54621-CBB7-4CD3-B233-825AF2AEFE72}"/>
                </a:ext>
              </a:extLst>
            </p:cNvPr>
            <p:cNvSpPr txBox="1"/>
            <p:nvPr/>
          </p:nvSpPr>
          <p:spPr>
            <a:xfrm>
              <a:off x="1332000" y="2664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42" name="TextBox 141">
              <a:extLst>
                <a:ext uri="{FF2B5EF4-FFF2-40B4-BE49-F238E27FC236}">
                  <a16:creationId xmlns:a16="http://schemas.microsoft.com/office/drawing/2014/main" xmlns="" id="{98BAE108-0225-4AB4-9604-87027B7BF5DA}"/>
                </a:ext>
              </a:extLst>
            </p:cNvPr>
            <p:cNvSpPr txBox="1"/>
            <p:nvPr/>
          </p:nvSpPr>
          <p:spPr>
            <a:xfrm>
              <a:off x="1468800" y="2664000"/>
              <a:ext cx="5760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129,7***</a:t>
              </a:r>
            </a:p>
          </p:txBody>
        </p:sp>
        <p:sp>
          <p:nvSpPr>
            <p:cNvPr id="143" name="TextBox 142">
              <a:extLst>
                <a:ext uri="{FF2B5EF4-FFF2-40B4-BE49-F238E27FC236}">
                  <a16:creationId xmlns:a16="http://schemas.microsoft.com/office/drawing/2014/main" xmlns="" id="{7AFDD39D-78CF-4063-A4CF-86B0DDE3501C}"/>
                </a:ext>
              </a:extLst>
            </p:cNvPr>
            <p:cNvSpPr txBox="1"/>
            <p:nvPr/>
          </p:nvSpPr>
          <p:spPr>
            <a:xfrm>
              <a:off x="360000" y="2808000"/>
              <a:ext cx="7128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U1-SN: 113</a:t>
              </a:r>
              <a:endParaRPr lang="el-GR" sz="988">
                <a:solidFill>
                  <a:srgbClr val="2C7BB6"/>
                </a:solidFill>
                <a:latin typeface="Tahoma" panose="020B0604030504040204" pitchFamily="34" charset="0"/>
              </a:endParaRPr>
            </a:p>
          </p:txBody>
        </p:sp>
        <p:sp>
          <p:nvSpPr>
            <p:cNvPr id="144" name="TextBox 143">
              <a:extLst>
                <a:ext uri="{FF2B5EF4-FFF2-40B4-BE49-F238E27FC236}">
                  <a16:creationId xmlns:a16="http://schemas.microsoft.com/office/drawing/2014/main" xmlns="" id="{7835BAA1-8D33-40B4-9070-CA63CD516AB1}"/>
                </a:ext>
              </a:extLst>
            </p:cNvPr>
            <p:cNvSpPr txBox="1"/>
            <p:nvPr/>
          </p:nvSpPr>
          <p:spPr>
            <a:xfrm>
              <a:off x="1072800" y="2808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45" name="TextBox 144">
              <a:extLst>
                <a:ext uri="{FF2B5EF4-FFF2-40B4-BE49-F238E27FC236}">
                  <a16:creationId xmlns:a16="http://schemas.microsoft.com/office/drawing/2014/main" xmlns="" id="{C651E1EA-3711-425A-A8B7-59B59F86F0AE}"/>
                </a:ext>
              </a:extLst>
            </p:cNvPr>
            <p:cNvSpPr txBox="1"/>
            <p:nvPr/>
          </p:nvSpPr>
          <p:spPr>
            <a:xfrm>
              <a:off x="1209600" y="2808000"/>
              <a:ext cx="4248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118,9*</a:t>
              </a:r>
            </a:p>
          </p:txBody>
        </p:sp>
        <p:sp>
          <p:nvSpPr>
            <p:cNvPr id="146" name="TextBox 145">
              <a:extLst>
                <a:ext uri="{FF2B5EF4-FFF2-40B4-BE49-F238E27FC236}">
                  <a16:creationId xmlns:a16="http://schemas.microsoft.com/office/drawing/2014/main" xmlns="" id="{994DB21A-E951-4CA8-8DDA-EA49A947D52E}"/>
                </a:ext>
              </a:extLst>
            </p:cNvPr>
            <p:cNvSpPr txBox="1"/>
            <p:nvPr/>
          </p:nvSpPr>
          <p:spPr>
            <a:xfrm>
              <a:off x="360000" y="2952000"/>
              <a:ext cx="8892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U1-PP: 116,9*</a:t>
              </a:r>
              <a:endParaRPr lang="el-GR" sz="988">
                <a:solidFill>
                  <a:srgbClr val="A4D0DF"/>
                </a:solidFill>
                <a:latin typeface="Tahoma" panose="020B0604030504040204" pitchFamily="34" charset="0"/>
              </a:endParaRPr>
            </a:p>
          </p:txBody>
        </p:sp>
        <p:sp>
          <p:nvSpPr>
            <p:cNvPr id="147" name="TextBox 146">
              <a:extLst>
                <a:ext uri="{FF2B5EF4-FFF2-40B4-BE49-F238E27FC236}">
                  <a16:creationId xmlns:a16="http://schemas.microsoft.com/office/drawing/2014/main" xmlns="" id="{B8B26721-A8A4-43AB-8388-891732A1ADAF}"/>
                </a:ext>
              </a:extLst>
            </p:cNvPr>
            <p:cNvSpPr txBox="1"/>
            <p:nvPr/>
          </p:nvSpPr>
          <p:spPr>
            <a:xfrm>
              <a:off x="1249200" y="2952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48" name="TextBox 147">
              <a:extLst>
                <a:ext uri="{FF2B5EF4-FFF2-40B4-BE49-F238E27FC236}">
                  <a16:creationId xmlns:a16="http://schemas.microsoft.com/office/drawing/2014/main" xmlns="" id="{E6613ECD-DF9A-42D0-91A5-F62DE0EC0F12}"/>
                </a:ext>
              </a:extLst>
            </p:cNvPr>
            <p:cNvSpPr txBox="1"/>
            <p:nvPr/>
          </p:nvSpPr>
          <p:spPr>
            <a:xfrm>
              <a:off x="1386000" y="2952000"/>
              <a:ext cx="500400" cy="152029"/>
            </a:xfrm>
            <a:prstGeom prst="rect">
              <a:avLst/>
            </a:prstGeom>
            <a:noFill/>
          </p:spPr>
          <p:txBody>
            <a:bodyPr vert="horz" lIns="0" tIns="0" rIns="0" bIns="0" rtlCol="0">
              <a:spAutoFit/>
            </a:bodyPr>
            <a:lstStyle/>
            <a:p>
              <a:r>
                <a:rPr lang="el-GR" sz="988">
                  <a:solidFill>
                    <a:srgbClr val="FDAE61"/>
                  </a:solidFill>
                  <a:latin typeface="Tahoma" panose="020B0604030504040204" pitchFamily="34" charset="0"/>
                </a:rPr>
                <a:t>124,2**</a:t>
              </a:r>
            </a:p>
          </p:txBody>
        </p:sp>
        <p:sp>
          <p:nvSpPr>
            <p:cNvPr id="149" name="TextBox 148">
              <a:extLst>
                <a:ext uri="{FF2B5EF4-FFF2-40B4-BE49-F238E27FC236}">
                  <a16:creationId xmlns:a16="http://schemas.microsoft.com/office/drawing/2014/main" xmlns="" id="{B34A65AA-5E19-433C-8344-26469AE957B8}"/>
                </a:ext>
              </a:extLst>
            </p:cNvPr>
            <p:cNvSpPr txBox="1"/>
            <p:nvPr/>
          </p:nvSpPr>
          <p:spPr>
            <a:xfrm>
              <a:off x="6861601" y="3420000"/>
              <a:ext cx="424800" cy="152029"/>
            </a:xfrm>
            <a:prstGeom prst="rect">
              <a:avLst/>
            </a:prstGeom>
            <a:noFill/>
          </p:spPr>
          <p:txBody>
            <a:bodyPr vert="horz" lIns="0" tIns="0" rIns="0" bIns="0" rtlCol="0">
              <a:spAutoFit/>
            </a:bodyPr>
            <a:lstStyle/>
            <a:p>
              <a:r>
                <a:rPr lang="el-GR" sz="988">
                  <a:solidFill>
                    <a:srgbClr val="FDAE61"/>
                  </a:solidFill>
                  <a:latin typeface="Tahoma" panose="020B0604030504040204" pitchFamily="34" charset="0"/>
                </a:rPr>
                <a:t>27,2**</a:t>
              </a:r>
            </a:p>
          </p:txBody>
        </p:sp>
        <p:sp>
          <p:nvSpPr>
            <p:cNvPr id="150" name="TextBox 149">
              <a:extLst>
                <a:ext uri="{FF2B5EF4-FFF2-40B4-BE49-F238E27FC236}">
                  <a16:creationId xmlns:a16="http://schemas.microsoft.com/office/drawing/2014/main" xmlns="" id="{3EF56C80-AE05-4869-8403-E4DD7AFB42E7}"/>
                </a:ext>
              </a:extLst>
            </p:cNvPr>
            <p:cNvSpPr txBox="1"/>
            <p:nvPr/>
          </p:nvSpPr>
          <p:spPr>
            <a:xfrm>
              <a:off x="7286400" y="3420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51" name="TextBox 150">
              <a:extLst>
                <a:ext uri="{FF2B5EF4-FFF2-40B4-BE49-F238E27FC236}">
                  <a16:creationId xmlns:a16="http://schemas.microsoft.com/office/drawing/2014/main" xmlns="" id="{E0797304-CE4A-4DDC-BC4E-536E9D69DC6E}"/>
                </a:ext>
              </a:extLst>
            </p:cNvPr>
            <p:cNvSpPr txBox="1"/>
            <p:nvPr/>
          </p:nvSpPr>
          <p:spPr>
            <a:xfrm>
              <a:off x="7423200" y="3420000"/>
              <a:ext cx="5004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34,7***</a:t>
              </a:r>
            </a:p>
          </p:txBody>
        </p:sp>
        <p:sp>
          <p:nvSpPr>
            <p:cNvPr id="152" name="TextBox 151">
              <a:extLst>
                <a:ext uri="{FF2B5EF4-FFF2-40B4-BE49-F238E27FC236}">
                  <a16:creationId xmlns:a16="http://schemas.microsoft.com/office/drawing/2014/main" xmlns="" id="{DEA90D20-E55A-4990-9A67-F80B8653B3C5}"/>
                </a:ext>
              </a:extLst>
            </p:cNvPr>
            <p:cNvSpPr txBox="1"/>
            <p:nvPr/>
          </p:nvSpPr>
          <p:spPr>
            <a:xfrm>
              <a:off x="8136000" y="3420000"/>
              <a:ext cx="1944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2,1</a:t>
              </a:r>
            </a:p>
          </p:txBody>
        </p:sp>
        <p:sp>
          <p:nvSpPr>
            <p:cNvPr id="153" name="TextBox 152">
              <a:extLst>
                <a:ext uri="{FF2B5EF4-FFF2-40B4-BE49-F238E27FC236}">
                  <a16:creationId xmlns:a16="http://schemas.microsoft.com/office/drawing/2014/main" xmlns="" id="{CF427E49-6CC2-44A4-8B72-31442C2C263C}"/>
                </a:ext>
              </a:extLst>
            </p:cNvPr>
            <p:cNvSpPr txBox="1"/>
            <p:nvPr/>
          </p:nvSpPr>
          <p:spPr>
            <a:xfrm>
              <a:off x="8330400" y="3420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54" name="TextBox 153">
              <a:extLst>
                <a:ext uri="{FF2B5EF4-FFF2-40B4-BE49-F238E27FC236}">
                  <a16:creationId xmlns:a16="http://schemas.microsoft.com/office/drawing/2014/main" xmlns="" id="{3B7150B7-1C47-438B-8081-168BD2F11F06}"/>
                </a:ext>
              </a:extLst>
            </p:cNvPr>
            <p:cNvSpPr txBox="1"/>
            <p:nvPr/>
          </p:nvSpPr>
          <p:spPr>
            <a:xfrm>
              <a:off x="8467200" y="3420000"/>
              <a:ext cx="2700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6,9*</a:t>
              </a:r>
            </a:p>
          </p:txBody>
        </p:sp>
        <p:sp>
          <p:nvSpPr>
            <p:cNvPr id="155" name="TextBox 154">
              <a:extLst>
                <a:ext uri="{FF2B5EF4-FFF2-40B4-BE49-F238E27FC236}">
                  <a16:creationId xmlns:a16="http://schemas.microsoft.com/office/drawing/2014/main" xmlns="" id="{D34E43C6-7F12-41D0-8D3A-BDE9084A6245}"/>
                </a:ext>
              </a:extLst>
            </p:cNvPr>
            <p:cNvSpPr txBox="1"/>
            <p:nvPr/>
          </p:nvSpPr>
          <p:spPr>
            <a:xfrm>
              <a:off x="360000" y="3096000"/>
              <a:ext cx="10584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U1-APog: 30,7**</a:t>
              </a:r>
              <a:endParaRPr lang="el-GR" sz="988">
                <a:solidFill>
                  <a:srgbClr val="FDAE61"/>
                </a:solidFill>
                <a:latin typeface="Tahoma" panose="020B0604030504040204" pitchFamily="34" charset="0"/>
              </a:endParaRPr>
            </a:p>
          </p:txBody>
        </p:sp>
        <p:sp>
          <p:nvSpPr>
            <p:cNvPr id="156" name="TextBox 155">
              <a:extLst>
                <a:ext uri="{FF2B5EF4-FFF2-40B4-BE49-F238E27FC236}">
                  <a16:creationId xmlns:a16="http://schemas.microsoft.com/office/drawing/2014/main" xmlns="" id="{0DE0CA1F-F1D6-40DD-8DE9-7732075AF475}"/>
                </a:ext>
              </a:extLst>
            </p:cNvPr>
            <p:cNvSpPr txBox="1"/>
            <p:nvPr/>
          </p:nvSpPr>
          <p:spPr>
            <a:xfrm>
              <a:off x="1418400" y="3096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57" name="TextBox 156">
              <a:extLst>
                <a:ext uri="{FF2B5EF4-FFF2-40B4-BE49-F238E27FC236}">
                  <a16:creationId xmlns:a16="http://schemas.microsoft.com/office/drawing/2014/main" xmlns="" id="{EF942540-CE36-4C2C-A4E1-0435641247D4}"/>
                </a:ext>
              </a:extLst>
            </p:cNvPr>
            <p:cNvSpPr txBox="1"/>
            <p:nvPr/>
          </p:nvSpPr>
          <p:spPr>
            <a:xfrm>
              <a:off x="1555200" y="3096000"/>
              <a:ext cx="5004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44,6***</a:t>
              </a:r>
            </a:p>
          </p:txBody>
        </p:sp>
        <p:sp>
          <p:nvSpPr>
            <p:cNvPr id="158" name="TextBox 157">
              <a:extLst>
                <a:ext uri="{FF2B5EF4-FFF2-40B4-BE49-F238E27FC236}">
                  <a16:creationId xmlns:a16="http://schemas.microsoft.com/office/drawing/2014/main" xmlns="" id="{BFF05387-0276-4193-8213-17C6E995ED05}"/>
                </a:ext>
              </a:extLst>
            </p:cNvPr>
            <p:cNvSpPr txBox="1"/>
            <p:nvPr/>
          </p:nvSpPr>
          <p:spPr>
            <a:xfrm>
              <a:off x="360000" y="3240000"/>
              <a:ext cx="1364400" cy="152029"/>
            </a:xfrm>
            <a:prstGeom prst="rect">
              <a:avLst/>
            </a:prstGeom>
            <a:noFill/>
          </p:spPr>
          <p:txBody>
            <a:bodyPr vert="horz" lIns="0" tIns="0" rIns="0" bIns="0" rtlCol="0">
              <a:spAutoFit/>
            </a:bodyPr>
            <a:lstStyle/>
            <a:p>
              <a:r>
                <a:rPr lang="pl-PL" sz="988">
                  <a:solidFill>
                    <a:srgbClr val="2C7BB6"/>
                  </a:solidFill>
                  <a:latin typeface="Tahoma" panose="020B0604030504040204" pitchFamily="34" charset="0"/>
                </a:rPr>
                <a:t>U1 to APog (mm): 3,2</a:t>
              </a:r>
              <a:endParaRPr lang="el-GR" sz="988">
                <a:solidFill>
                  <a:srgbClr val="2C7BB6"/>
                </a:solidFill>
                <a:latin typeface="Tahoma" panose="020B0604030504040204" pitchFamily="34" charset="0"/>
              </a:endParaRPr>
            </a:p>
          </p:txBody>
        </p:sp>
        <p:sp>
          <p:nvSpPr>
            <p:cNvPr id="159" name="TextBox 158">
              <a:extLst>
                <a:ext uri="{FF2B5EF4-FFF2-40B4-BE49-F238E27FC236}">
                  <a16:creationId xmlns:a16="http://schemas.microsoft.com/office/drawing/2014/main" xmlns="" id="{5F7F60C0-CD26-497B-B580-25B3640E6CDB}"/>
                </a:ext>
              </a:extLst>
            </p:cNvPr>
            <p:cNvSpPr txBox="1"/>
            <p:nvPr/>
          </p:nvSpPr>
          <p:spPr>
            <a:xfrm>
              <a:off x="1724400" y="3240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60" name="TextBox 159">
              <a:extLst>
                <a:ext uri="{FF2B5EF4-FFF2-40B4-BE49-F238E27FC236}">
                  <a16:creationId xmlns:a16="http://schemas.microsoft.com/office/drawing/2014/main" xmlns="" id="{545CB014-AE70-44E9-A693-B08244B6FAFA}"/>
                </a:ext>
              </a:extLst>
            </p:cNvPr>
            <p:cNvSpPr txBox="1"/>
            <p:nvPr/>
          </p:nvSpPr>
          <p:spPr>
            <a:xfrm>
              <a:off x="1861200" y="3240000"/>
              <a:ext cx="306000" cy="152029"/>
            </a:xfrm>
            <a:prstGeom prst="rect">
              <a:avLst/>
            </a:prstGeom>
            <a:noFill/>
          </p:spPr>
          <p:txBody>
            <a:bodyPr vert="horz" lIns="0" tIns="0" rIns="0" bIns="0" rtlCol="0">
              <a:spAutoFit/>
            </a:bodyPr>
            <a:lstStyle/>
            <a:p>
              <a:r>
                <a:rPr lang="el-GR" sz="988">
                  <a:solidFill>
                    <a:srgbClr val="FDAE61"/>
                  </a:solidFill>
                  <a:latin typeface="Tahoma" panose="020B0604030504040204" pitchFamily="34" charset="0"/>
                </a:rPr>
                <a:t>10**</a:t>
              </a:r>
            </a:p>
          </p:txBody>
        </p:sp>
        <p:sp>
          <p:nvSpPr>
            <p:cNvPr id="161" name="TextBox 160">
              <a:extLst>
                <a:ext uri="{FF2B5EF4-FFF2-40B4-BE49-F238E27FC236}">
                  <a16:creationId xmlns:a16="http://schemas.microsoft.com/office/drawing/2014/main" xmlns="" id="{E9BE53A0-2D30-4163-9F14-7A5CAF755990}"/>
                </a:ext>
              </a:extLst>
            </p:cNvPr>
            <p:cNvSpPr txBox="1"/>
            <p:nvPr/>
          </p:nvSpPr>
          <p:spPr>
            <a:xfrm>
              <a:off x="360000" y="3384000"/>
              <a:ext cx="10152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PP-FOP: 2,9-***</a:t>
              </a:r>
              <a:endParaRPr lang="el-GR" sz="988">
                <a:solidFill>
                  <a:srgbClr val="D7191C"/>
                </a:solidFill>
                <a:latin typeface="Tahoma" panose="020B0604030504040204" pitchFamily="34" charset="0"/>
              </a:endParaRPr>
            </a:p>
          </p:txBody>
        </p:sp>
        <p:sp>
          <p:nvSpPr>
            <p:cNvPr id="162" name="TextBox 161">
              <a:extLst>
                <a:ext uri="{FF2B5EF4-FFF2-40B4-BE49-F238E27FC236}">
                  <a16:creationId xmlns:a16="http://schemas.microsoft.com/office/drawing/2014/main" xmlns="" id="{91534E60-BD59-477A-8059-9AE930F9EF47}"/>
                </a:ext>
              </a:extLst>
            </p:cNvPr>
            <p:cNvSpPr txBox="1"/>
            <p:nvPr/>
          </p:nvSpPr>
          <p:spPr>
            <a:xfrm>
              <a:off x="1375200" y="3384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63" name="TextBox 162">
              <a:extLst>
                <a:ext uri="{FF2B5EF4-FFF2-40B4-BE49-F238E27FC236}">
                  <a16:creationId xmlns:a16="http://schemas.microsoft.com/office/drawing/2014/main" xmlns="" id="{100BB85A-AADB-409E-908D-19F4DF4780DC}"/>
                </a:ext>
              </a:extLst>
            </p:cNvPr>
            <p:cNvSpPr txBox="1"/>
            <p:nvPr/>
          </p:nvSpPr>
          <p:spPr>
            <a:xfrm>
              <a:off x="1512000" y="3384000"/>
              <a:ext cx="4752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0,7-***</a:t>
              </a:r>
            </a:p>
          </p:txBody>
        </p:sp>
        <p:sp>
          <p:nvSpPr>
            <p:cNvPr id="164" name="TextBox 163">
              <a:extLst>
                <a:ext uri="{FF2B5EF4-FFF2-40B4-BE49-F238E27FC236}">
                  <a16:creationId xmlns:a16="http://schemas.microsoft.com/office/drawing/2014/main" xmlns="" id="{0E940FF9-1557-4121-B874-C2C6E93E38AA}"/>
                </a:ext>
              </a:extLst>
            </p:cNvPr>
            <p:cNvSpPr txBox="1"/>
            <p:nvPr/>
          </p:nvSpPr>
          <p:spPr>
            <a:xfrm>
              <a:off x="360000" y="3528000"/>
              <a:ext cx="9576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AB-FOP: 81,8-*</a:t>
              </a:r>
              <a:endParaRPr lang="el-GR" sz="988">
                <a:solidFill>
                  <a:srgbClr val="A4D0DF"/>
                </a:solidFill>
                <a:latin typeface="Tahoma" panose="020B0604030504040204" pitchFamily="34" charset="0"/>
              </a:endParaRPr>
            </a:p>
          </p:txBody>
        </p:sp>
        <p:sp>
          <p:nvSpPr>
            <p:cNvPr id="165" name="TextBox 164">
              <a:extLst>
                <a:ext uri="{FF2B5EF4-FFF2-40B4-BE49-F238E27FC236}">
                  <a16:creationId xmlns:a16="http://schemas.microsoft.com/office/drawing/2014/main" xmlns="" id="{72B29E92-5FA6-432E-9F22-A40AA4CF81A9}"/>
                </a:ext>
              </a:extLst>
            </p:cNvPr>
            <p:cNvSpPr txBox="1"/>
            <p:nvPr/>
          </p:nvSpPr>
          <p:spPr>
            <a:xfrm>
              <a:off x="1317600" y="3528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66" name="TextBox 165">
              <a:extLst>
                <a:ext uri="{FF2B5EF4-FFF2-40B4-BE49-F238E27FC236}">
                  <a16:creationId xmlns:a16="http://schemas.microsoft.com/office/drawing/2014/main" xmlns="" id="{CC1A6C1E-6E40-4870-815C-2DFD29BDD1AF}"/>
                </a:ext>
              </a:extLst>
            </p:cNvPr>
            <p:cNvSpPr txBox="1"/>
            <p:nvPr/>
          </p:nvSpPr>
          <p:spPr>
            <a:xfrm>
              <a:off x="1454400" y="3528000"/>
              <a:ext cx="5508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71,6-***</a:t>
              </a:r>
            </a:p>
          </p:txBody>
        </p:sp>
        <p:sp>
          <p:nvSpPr>
            <p:cNvPr id="167" name="TextBox 166">
              <a:extLst>
                <a:ext uri="{FF2B5EF4-FFF2-40B4-BE49-F238E27FC236}">
                  <a16:creationId xmlns:a16="http://schemas.microsoft.com/office/drawing/2014/main" xmlns="" id="{5D4EFD55-C17F-4098-A621-6725EA750D81}"/>
                </a:ext>
              </a:extLst>
            </p:cNvPr>
            <p:cNvSpPr txBox="1"/>
            <p:nvPr/>
          </p:nvSpPr>
          <p:spPr>
            <a:xfrm>
              <a:off x="8416800" y="5544000"/>
              <a:ext cx="2700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61,9</a:t>
              </a:r>
            </a:p>
          </p:txBody>
        </p:sp>
        <p:sp>
          <p:nvSpPr>
            <p:cNvPr id="168" name="TextBox 167">
              <a:extLst>
                <a:ext uri="{FF2B5EF4-FFF2-40B4-BE49-F238E27FC236}">
                  <a16:creationId xmlns:a16="http://schemas.microsoft.com/office/drawing/2014/main" xmlns="" id="{B88D02A9-BA75-433C-B5B0-37A138D1E29D}"/>
                </a:ext>
              </a:extLst>
            </p:cNvPr>
            <p:cNvSpPr txBox="1"/>
            <p:nvPr/>
          </p:nvSpPr>
          <p:spPr>
            <a:xfrm>
              <a:off x="8686801" y="5544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69" name="TextBox 168">
              <a:extLst>
                <a:ext uri="{FF2B5EF4-FFF2-40B4-BE49-F238E27FC236}">
                  <a16:creationId xmlns:a16="http://schemas.microsoft.com/office/drawing/2014/main" xmlns="" id="{0105611C-17B3-4394-93DC-D04C8ECCA81B}"/>
                </a:ext>
              </a:extLst>
            </p:cNvPr>
            <p:cNvSpPr txBox="1"/>
            <p:nvPr/>
          </p:nvSpPr>
          <p:spPr>
            <a:xfrm>
              <a:off x="8823600" y="5544000"/>
              <a:ext cx="2700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67,1</a:t>
              </a:r>
            </a:p>
          </p:txBody>
        </p:sp>
        <p:sp>
          <p:nvSpPr>
            <p:cNvPr id="170" name="TextBox 169">
              <a:extLst>
                <a:ext uri="{FF2B5EF4-FFF2-40B4-BE49-F238E27FC236}">
                  <a16:creationId xmlns:a16="http://schemas.microsoft.com/office/drawing/2014/main" xmlns="" id="{E273C6EA-EFC2-4774-9A0D-86BBEDCF77CE}"/>
                </a:ext>
              </a:extLst>
            </p:cNvPr>
            <p:cNvSpPr txBox="1"/>
            <p:nvPr/>
          </p:nvSpPr>
          <p:spPr>
            <a:xfrm>
              <a:off x="8200800" y="6127200"/>
              <a:ext cx="500400" cy="152029"/>
            </a:xfrm>
            <a:prstGeom prst="rect">
              <a:avLst/>
            </a:prstGeom>
            <a:noFill/>
          </p:spPr>
          <p:txBody>
            <a:bodyPr vert="horz" lIns="0" tIns="0" rIns="0" bIns="0" rtlCol="0">
              <a:spAutoFit/>
            </a:bodyPr>
            <a:lstStyle/>
            <a:p>
              <a:r>
                <a:rPr lang="el-GR" sz="988">
                  <a:solidFill>
                    <a:srgbClr val="FDAE61"/>
                  </a:solidFill>
                  <a:latin typeface="Tahoma" panose="020B0604030504040204" pitchFamily="34" charset="0"/>
                </a:rPr>
                <a:t>104,5**</a:t>
              </a:r>
            </a:p>
          </p:txBody>
        </p:sp>
        <p:sp>
          <p:nvSpPr>
            <p:cNvPr id="171" name="TextBox 170">
              <a:extLst>
                <a:ext uri="{FF2B5EF4-FFF2-40B4-BE49-F238E27FC236}">
                  <a16:creationId xmlns:a16="http://schemas.microsoft.com/office/drawing/2014/main" xmlns="" id="{C992E143-5137-4A46-929A-4E367FFBB316}"/>
                </a:ext>
              </a:extLst>
            </p:cNvPr>
            <p:cNvSpPr txBox="1"/>
            <p:nvPr/>
          </p:nvSpPr>
          <p:spPr>
            <a:xfrm>
              <a:off x="8701201" y="61272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72" name="TextBox 171">
              <a:extLst>
                <a:ext uri="{FF2B5EF4-FFF2-40B4-BE49-F238E27FC236}">
                  <a16:creationId xmlns:a16="http://schemas.microsoft.com/office/drawing/2014/main" xmlns="" id="{23648B0B-EADF-4797-ADE9-C278D9439BFB}"/>
                </a:ext>
              </a:extLst>
            </p:cNvPr>
            <p:cNvSpPr txBox="1"/>
            <p:nvPr/>
          </p:nvSpPr>
          <p:spPr>
            <a:xfrm>
              <a:off x="8838000" y="6127200"/>
              <a:ext cx="3456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99,5*</a:t>
              </a:r>
            </a:p>
          </p:txBody>
        </p:sp>
        <p:sp>
          <p:nvSpPr>
            <p:cNvPr id="173" name="TextBox 172">
              <a:extLst>
                <a:ext uri="{FF2B5EF4-FFF2-40B4-BE49-F238E27FC236}">
                  <a16:creationId xmlns:a16="http://schemas.microsoft.com/office/drawing/2014/main" xmlns="" id="{867610F5-122F-4867-898E-FC9E0EF4D595}"/>
                </a:ext>
              </a:extLst>
            </p:cNvPr>
            <p:cNvSpPr txBox="1"/>
            <p:nvPr/>
          </p:nvSpPr>
          <p:spPr>
            <a:xfrm>
              <a:off x="360000" y="3672000"/>
              <a:ext cx="10080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L1-FOP: 60,5-**</a:t>
              </a:r>
              <a:endParaRPr lang="el-GR" sz="988">
                <a:solidFill>
                  <a:srgbClr val="FDAE61"/>
                </a:solidFill>
                <a:latin typeface="Tahoma" panose="020B0604030504040204" pitchFamily="34" charset="0"/>
              </a:endParaRPr>
            </a:p>
          </p:txBody>
        </p:sp>
        <p:sp>
          <p:nvSpPr>
            <p:cNvPr id="174" name="TextBox 173">
              <a:extLst>
                <a:ext uri="{FF2B5EF4-FFF2-40B4-BE49-F238E27FC236}">
                  <a16:creationId xmlns:a16="http://schemas.microsoft.com/office/drawing/2014/main" xmlns="" id="{C71907B8-3FB7-4CCE-87F5-2D3514272586}"/>
                </a:ext>
              </a:extLst>
            </p:cNvPr>
            <p:cNvSpPr txBox="1"/>
            <p:nvPr/>
          </p:nvSpPr>
          <p:spPr>
            <a:xfrm>
              <a:off x="1368000" y="3672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75" name="TextBox 174">
              <a:extLst>
                <a:ext uri="{FF2B5EF4-FFF2-40B4-BE49-F238E27FC236}">
                  <a16:creationId xmlns:a16="http://schemas.microsoft.com/office/drawing/2014/main" xmlns="" id="{527ADB54-BB89-4906-AF4D-2283073DFAB9}"/>
                </a:ext>
              </a:extLst>
            </p:cNvPr>
            <p:cNvSpPr txBox="1"/>
            <p:nvPr/>
          </p:nvSpPr>
          <p:spPr>
            <a:xfrm>
              <a:off x="1504800" y="3672000"/>
              <a:ext cx="475200" cy="152029"/>
            </a:xfrm>
            <a:prstGeom prst="rect">
              <a:avLst/>
            </a:prstGeom>
            <a:noFill/>
          </p:spPr>
          <p:txBody>
            <a:bodyPr vert="horz" lIns="0" tIns="0" rIns="0" bIns="0" rtlCol="0">
              <a:spAutoFit/>
            </a:bodyPr>
            <a:lstStyle/>
            <a:p>
              <a:r>
                <a:rPr lang="el-GR" sz="988">
                  <a:solidFill>
                    <a:srgbClr val="FDAE61"/>
                  </a:solidFill>
                  <a:latin typeface="Tahoma" panose="020B0604030504040204" pitchFamily="34" charset="0"/>
                </a:rPr>
                <a:t>62,2-**</a:t>
              </a:r>
            </a:p>
          </p:txBody>
        </p:sp>
        <p:sp>
          <p:nvSpPr>
            <p:cNvPr id="176" name="TextBox 175">
              <a:extLst>
                <a:ext uri="{FF2B5EF4-FFF2-40B4-BE49-F238E27FC236}">
                  <a16:creationId xmlns:a16="http://schemas.microsoft.com/office/drawing/2014/main" xmlns="" id="{D56DED9A-3B25-4AF8-87D7-9C0DE7D336D7}"/>
                </a:ext>
              </a:extLst>
            </p:cNvPr>
            <p:cNvSpPr txBox="1"/>
            <p:nvPr/>
          </p:nvSpPr>
          <p:spPr>
            <a:xfrm>
              <a:off x="7038001" y="4428000"/>
              <a:ext cx="3456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28,4*</a:t>
              </a:r>
            </a:p>
          </p:txBody>
        </p:sp>
        <p:sp>
          <p:nvSpPr>
            <p:cNvPr id="177" name="TextBox 176">
              <a:extLst>
                <a:ext uri="{FF2B5EF4-FFF2-40B4-BE49-F238E27FC236}">
                  <a16:creationId xmlns:a16="http://schemas.microsoft.com/office/drawing/2014/main" xmlns="" id="{DE26FDBC-75DB-406F-A8C6-6D389733A5A9}"/>
                </a:ext>
              </a:extLst>
            </p:cNvPr>
            <p:cNvSpPr txBox="1"/>
            <p:nvPr/>
          </p:nvSpPr>
          <p:spPr>
            <a:xfrm>
              <a:off x="7383600" y="4428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78" name="TextBox 177">
              <a:extLst>
                <a:ext uri="{FF2B5EF4-FFF2-40B4-BE49-F238E27FC236}">
                  <a16:creationId xmlns:a16="http://schemas.microsoft.com/office/drawing/2014/main" xmlns="" id="{A989BAFD-3AE3-4989-8A35-016E1DB84EC5}"/>
                </a:ext>
              </a:extLst>
            </p:cNvPr>
            <p:cNvSpPr txBox="1"/>
            <p:nvPr/>
          </p:nvSpPr>
          <p:spPr>
            <a:xfrm>
              <a:off x="7520401" y="4428000"/>
              <a:ext cx="3996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21,6-*</a:t>
              </a:r>
            </a:p>
          </p:txBody>
        </p:sp>
        <p:sp>
          <p:nvSpPr>
            <p:cNvPr id="179" name="TextBox 178">
              <a:extLst>
                <a:ext uri="{FF2B5EF4-FFF2-40B4-BE49-F238E27FC236}">
                  <a16:creationId xmlns:a16="http://schemas.microsoft.com/office/drawing/2014/main" xmlns="" id="{EF27DF10-DE6C-4C04-AA6A-D0BAF4D85EDA}"/>
                </a:ext>
              </a:extLst>
            </p:cNvPr>
            <p:cNvSpPr txBox="1"/>
            <p:nvPr/>
          </p:nvSpPr>
          <p:spPr>
            <a:xfrm>
              <a:off x="8100000" y="4428000"/>
              <a:ext cx="1944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3,4</a:t>
              </a:r>
            </a:p>
          </p:txBody>
        </p:sp>
        <p:sp>
          <p:nvSpPr>
            <p:cNvPr id="180" name="TextBox 179">
              <a:extLst>
                <a:ext uri="{FF2B5EF4-FFF2-40B4-BE49-F238E27FC236}">
                  <a16:creationId xmlns:a16="http://schemas.microsoft.com/office/drawing/2014/main" xmlns="" id="{C724AAB9-AB78-47B3-944E-7F9ECA29FDBE}"/>
                </a:ext>
              </a:extLst>
            </p:cNvPr>
            <p:cNvSpPr txBox="1"/>
            <p:nvPr/>
          </p:nvSpPr>
          <p:spPr>
            <a:xfrm>
              <a:off x="8294401" y="4428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81" name="TextBox 180">
              <a:extLst>
                <a:ext uri="{FF2B5EF4-FFF2-40B4-BE49-F238E27FC236}">
                  <a16:creationId xmlns:a16="http://schemas.microsoft.com/office/drawing/2014/main" xmlns="" id="{C4FEA066-CD9D-415C-99F4-84F848F35910}"/>
                </a:ext>
              </a:extLst>
            </p:cNvPr>
            <p:cNvSpPr txBox="1"/>
            <p:nvPr/>
          </p:nvSpPr>
          <p:spPr>
            <a:xfrm>
              <a:off x="8431200" y="4428000"/>
              <a:ext cx="1944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2,7</a:t>
              </a:r>
            </a:p>
          </p:txBody>
        </p:sp>
        <p:sp>
          <p:nvSpPr>
            <p:cNvPr id="182" name="TextBox 181">
              <a:extLst>
                <a:ext uri="{FF2B5EF4-FFF2-40B4-BE49-F238E27FC236}">
                  <a16:creationId xmlns:a16="http://schemas.microsoft.com/office/drawing/2014/main" xmlns="" id="{C4897FCB-C498-4659-A0FE-4DA32A653572}"/>
                </a:ext>
              </a:extLst>
            </p:cNvPr>
            <p:cNvSpPr txBox="1"/>
            <p:nvPr/>
          </p:nvSpPr>
          <p:spPr>
            <a:xfrm>
              <a:off x="360000" y="3816000"/>
              <a:ext cx="9576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L1-APog: 28,6*</a:t>
              </a:r>
              <a:endParaRPr lang="el-GR" sz="988">
                <a:solidFill>
                  <a:srgbClr val="A4D0DF"/>
                </a:solidFill>
                <a:latin typeface="Tahoma" panose="020B0604030504040204" pitchFamily="34" charset="0"/>
              </a:endParaRPr>
            </a:p>
          </p:txBody>
        </p:sp>
        <p:sp>
          <p:nvSpPr>
            <p:cNvPr id="183" name="TextBox 182">
              <a:extLst>
                <a:ext uri="{FF2B5EF4-FFF2-40B4-BE49-F238E27FC236}">
                  <a16:creationId xmlns:a16="http://schemas.microsoft.com/office/drawing/2014/main" xmlns="" id="{B79A80CE-9FCE-46C6-8BC3-A590E7348532}"/>
                </a:ext>
              </a:extLst>
            </p:cNvPr>
            <p:cNvSpPr txBox="1"/>
            <p:nvPr/>
          </p:nvSpPr>
          <p:spPr>
            <a:xfrm>
              <a:off x="1317600" y="3816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84" name="TextBox 183">
              <a:extLst>
                <a:ext uri="{FF2B5EF4-FFF2-40B4-BE49-F238E27FC236}">
                  <a16:creationId xmlns:a16="http://schemas.microsoft.com/office/drawing/2014/main" xmlns="" id="{1DE6B5C9-1761-4345-B581-9666877040A1}"/>
                </a:ext>
              </a:extLst>
            </p:cNvPr>
            <p:cNvSpPr txBox="1"/>
            <p:nvPr/>
          </p:nvSpPr>
          <p:spPr>
            <a:xfrm>
              <a:off x="1454400" y="3816000"/>
              <a:ext cx="2808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18-*</a:t>
              </a:r>
            </a:p>
          </p:txBody>
        </p:sp>
        <p:sp>
          <p:nvSpPr>
            <p:cNvPr id="185" name="TextBox 184">
              <a:extLst>
                <a:ext uri="{FF2B5EF4-FFF2-40B4-BE49-F238E27FC236}">
                  <a16:creationId xmlns:a16="http://schemas.microsoft.com/office/drawing/2014/main" xmlns="" id="{0F1E4391-6C09-4A29-9240-6A544863A9B6}"/>
                </a:ext>
              </a:extLst>
            </p:cNvPr>
            <p:cNvSpPr txBox="1"/>
            <p:nvPr/>
          </p:nvSpPr>
          <p:spPr>
            <a:xfrm>
              <a:off x="360000" y="3960000"/>
              <a:ext cx="13896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L1 to APog (mm): -0,1</a:t>
              </a:r>
              <a:endParaRPr lang="el-GR" sz="988">
                <a:solidFill>
                  <a:srgbClr val="2C7BB6"/>
                </a:solidFill>
                <a:latin typeface="Tahoma" panose="020B0604030504040204" pitchFamily="34" charset="0"/>
              </a:endParaRPr>
            </a:p>
          </p:txBody>
        </p:sp>
        <p:sp>
          <p:nvSpPr>
            <p:cNvPr id="186" name="TextBox 185">
              <a:extLst>
                <a:ext uri="{FF2B5EF4-FFF2-40B4-BE49-F238E27FC236}">
                  <a16:creationId xmlns:a16="http://schemas.microsoft.com/office/drawing/2014/main" xmlns="" id="{E4F258C0-4C39-4141-A901-167A758784CB}"/>
                </a:ext>
              </a:extLst>
            </p:cNvPr>
            <p:cNvSpPr txBox="1"/>
            <p:nvPr/>
          </p:nvSpPr>
          <p:spPr>
            <a:xfrm>
              <a:off x="1749600" y="3960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87" name="TextBox 186">
              <a:extLst>
                <a:ext uri="{FF2B5EF4-FFF2-40B4-BE49-F238E27FC236}">
                  <a16:creationId xmlns:a16="http://schemas.microsoft.com/office/drawing/2014/main" xmlns="" id="{C2AC9696-0991-495F-B231-D62B19E937C8}"/>
                </a:ext>
              </a:extLst>
            </p:cNvPr>
            <p:cNvSpPr txBox="1"/>
            <p:nvPr/>
          </p:nvSpPr>
          <p:spPr>
            <a:xfrm>
              <a:off x="1886400" y="3960000"/>
              <a:ext cx="3708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-2,5-*</a:t>
              </a:r>
            </a:p>
          </p:txBody>
        </p:sp>
        <p:sp>
          <p:nvSpPr>
            <p:cNvPr id="188" name="TextBox 187">
              <a:extLst>
                <a:ext uri="{FF2B5EF4-FFF2-40B4-BE49-F238E27FC236}">
                  <a16:creationId xmlns:a16="http://schemas.microsoft.com/office/drawing/2014/main" xmlns="" id="{DE0F07E7-E264-497A-B3BC-36CAB595089C}"/>
                </a:ext>
              </a:extLst>
            </p:cNvPr>
            <p:cNvSpPr txBox="1"/>
            <p:nvPr/>
          </p:nvSpPr>
          <p:spPr>
            <a:xfrm>
              <a:off x="8388000" y="3888000"/>
              <a:ext cx="550800" cy="152029"/>
            </a:xfrm>
            <a:prstGeom prst="rect">
              <a:avLst/>
            </a:prstGeom>
            <a:noFill/>
          </p:spPr>
          <p:txBody>
            <a:bodyPr vert="horz" lIns="0" tIns="0" rIns="0" bIns="0" rtlCol="0">
              <a:spAutoFit/>
            </a:bodyPr>
            <a:lstStyle/>
            <a:p>
              <a:r>
                <a:rPr lang="el-GR" sz="988">
                  <a:solidFill>
                    <a:srgbClr val="FDAE61"/>
                  </a:solidFill>
                  <a:latin typeface="Tahoma" panose="020B0604030504040204" pitchFamily="34" charset="0"/>
                </a:rPr>
                <a:t>120,7-**</a:t>
              </a:r>
            </a:p>
          </p:txBody>
        </p:sp>
        <p:sp>
          <p:nvSpPr>
            <p:cNvPr id="189" name="TextBox 188">
              <a:extLst>
                <a:ext uri="{FF2B5EF4-FFF2-40B4-BE49-F238E27FC236}">
                  <a16:creationId xmlns:a16="http://schemas.microsoft.com/office/drawing/2014/main" xmlns="" id="{67D4DB46-E00D-4B9D-8271-EFD417687010}"/>
                </a:ext>
              </a:extLst>
            </p:cNvPr>
            <p:cNvSpPr txBox="1"/>
            <p:nvPr/>
          </p:nvSpPr>
          <p:spPr>
            <a:xfrm>
              <a:off x="8938800" y="3888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90" name="TextBox 189">
              <a:extLst>
                <a:ext uri="{FF2B5EF4-FFF2-40B4-BE49-F238E27FC236}">
                  <a16:creationId xmlns:a16="http://schemas.microsoft.com/office/drawing/2014/main" xmlns="" id="{70E0AC0F-9FE8-443C-89AB-400CBDF8C0D1}"/>
                </a:ext>
              </a:extLst>
            </p:cNvPr>
            <p:cNvSpPr txBox="1"/>
            <p:nvPr/>
          </p:nvSpPr>
          <p:spPr>
            <a:xfrm>
              <a:off x="9075600" y="3888000"/>
              <a:ext cx="6264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117,4-***</a:t>
              </a:r>
            </a:p>
          </p:txBody>
        </p:sp>
        <p:sp>
          <p:nvSpPr>
            <p:cNvPr id="191" name="TextBox 190">
              <a:extLst>
                <a:ext uri="{FF2B5EF4-FFF2-40B4-BE49-F238E27FC236}">
                  <a16:creationId xmlns:a16="http://schemas.microsoft.com/office/drawing/2014/main" xmlns="" id="{9BC7DE6B-B8AA-41A7-89E3-A94AC26FA2AB}"/>
                </a:ext>
              </a:extLst>
            </p:cNvPr>
            <p:cNvSpPr txBox="1"/>
            <p:nvPr/>
          </p:nvSpPr>
          <p:spPr>
            <a:xfrm>
              <a:off x="360000" y="4248000"/>
              <a:ext cx="14472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SOFT-TISSUE MEASUR.</a:t>
              </a:r>
              <a:endParaRPr lang="el-GR" sz="988">
                <a:solidFill>
                  <a:srgbClr val="000000"/>
                </a:solidFill>
                <a:latin typeface="Tahoma" panose="020B0604030504040204" pitchFamily="34" charset="0"/>
              </a:endParaRPr>
            </a:p>
          </p:txBody>
        </p:sp>
        <p:sp>
          <p:nvSpPr>
            <p:cNvPr id="192" name="TextBox 191">
              <a:extLst>
                <a:ext uri="{FF2B5EF4-FFF2-40B4-BE49-F238E27FC236}">
                  <a16:creationId xmlns:a16="http://schemas.microsoft.com/office/drawing/2014/main" xmlns="" id="{782D0D84-4EBB-4764-998D-5731289EA81F}"/>
                </a:ext>
              </a:extLst>
            </p:cNvPr>
            <p:cNvSpPr txBox="1"/>
            <p:nvPr/>
          </p:nvSpPr>
          <p:spPr>
            <a:xfrm>
              <a:off x="1807200" y="4248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93" name="TextBox 192">
              <a:extLst>
                <a:ext uri="{FF2B5EF4-FFF2-40B4-BE49-F238E27FC236}">
                  <a16:creationId xmlns:a16="http://schemas.microsoft.com/office/drawing/2014/main" xmlns="" id="{32DA1AC9-0563-4B91-A9EF-93AF93F537B0}"/>
                </a:ext>
              </a:extLst>
            </p:cNvPr>
            <p:cNvSpPr txBox="1"/>
            <p:nvPr/>
          </p:nvSpPr>
          <p:spPr>
            <a:xfrm>
              <a:off x="1944000" y="4248000"/>
              <a:ext cx="1447200" cy="152029"/>
            </a:xfrm>
            <a:prstGeom prst="rect">
              <a:avLst/>
            </a:prstGeom>
            <a:noFill/>
          </p:spPr>
          <p:txBody>
            <a:bodyPr vert="horz" lIns="0" tIns="0" rIns="0" bIns="0" rtlCol="0">
              <a:spAutoFit/>
            </a:bodyPr>
            <a:lstStyle/>
            <a:p>
              <a:r>
                <a:rPr lang="en-US" sz="988">
                  <a:solidFill>
                    <a:srgbClr val="000000"/>
                  </a:solidFill>
                  <a:latin typeface="Tahoma" panose="020B0604030504040204" pitchFamily="34" charset="0"/>
                </a:rPr>
                <a:t>SOFT-TISSUE MEASUR.</a:t>
              </a:r>
              <a:endParaRPr lang="el-GR" sz="988">
                <a:solidFill>
                  <a:srgbClr val="000000"/>
                </a:solidFill>
                <a:latin typeface="Tahoma" panose="020B0604030504040204" pitchFamily="34" charset="0"/>
              </a:endParaRPr>
            </a:p>
          </p:txBody>
        </p:sp>
        <p:sp>
          <p:nvSpPr>
            <p:cNvPr id="194" name="TextBox 193">
              <a:extLst>
                <a:ext uri="{FF2B5EF4-FFF2-40B4-BE49-F238E27FC236}">
                  <a16:creationId xmlns:a16="http://schemas.microsoft.com/office/drawing/2014/main" xmlns="" id="{86DB02D0-9D1B-42EA-8BDE-EEC7E0B85C51}"/>
                </a:ext>
              </a:extLst>
            </p:cNvPr>
            <p:cNvSpPr txBox="1"/>
            <p:nvPr/>
          </p:nvSpPr>
          <p:spPr>
            <a:xfrm>
              <a:off x="360000" y="4392000"/>
              <a:ext cx="16596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Labionasal angle: 122,1***</a:t>
              </a:r>
              <a:endParaRPr lang="el-GR" sz="988">
                <a:solidFill>
                  <a:srgbClr val="D7191C"/>
                </a:solidFill>
                <a:latin typeface="Tahoma" panose="020B0604030504040204" pitchFamily="34" charset="0"/>
              </a:endParaRPr>
            </a:p>
          </p:txBody>
        </p:sp>
        <p:sp>
          <p:nvSpPr>
            <p:cNvPr id="195" name="TextBox 194">
              <a:extLst>
                <a:ext uri="{FF2B5EF4-FFF2-40B4-BE49-F238E27FC236}">
                  <a16:creationId xmlns:a16="http://schemas.microsoft.com/office/drawing/2014/main" xmlns="" id="{FE9135BF-2DEB-4073-B695-069AB99DADC8}"/>
                </a:ext>
              </a:extLst>
            </p:cNvPr>
            <p:cNvSpPr txBox="1"/>
            <p:nvPr/>
          </p:nvSpPr>
          <p:spPr>
            <a:xfrm>
              <a:off x="2019600" y="4392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96" name="TextBox 195">
              <a:extLst>
                <a:ext uri="{FF2B5EF4-FFF2-40B4-BE49-F238E27FC236}">
                  <a16:creationId xmlns:a16="http://schemas.microsoft.com/office/drawing/2014/main" xmlns="" id="{FA7E2CBA-81DA-4F4D-9976-B493F23940D6}"/>
                </a:ext>
              </a:extLst>
            </p:cNvPr>
            <p:cNvSpPr txBox="1"/>
            <p:nvPr/>
          </p:nvSpPr>
          <p:spPr>
            <a:xfrm>
              <a:off x="2156400" y="4392000"/>
              <a:ext cx="4248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111,5*</a:t>
              </a:r>
            </a:p>
          </p:txBody>
        </p:sp>
        <p:sp>
          <p:nvSpPr>
            <p:cNvPr id="197" name="TextBox 196">
              <a:extLst>
                <a:ext uri="{FF2B5EF4-FFF2-40B4-BE49-F238E27FC236}">
                  <a16:creationId xmlns:a16="http://schemas.microsoft.com/office/drawing/2014/main" xmlns="" id="{91EC705C-0F94-4C3D-94D7-DDA1D6341184}"/>
                </a:ext>
              </a:extLst>
            </p:cNvPr>
            <p:cNvSpPr txBox="1"/>
            <p:nvPr/>
          </p:nvSpPr>
          <p:spPr>
            <a:xfrm>
              <a:off x="360000" y="4536000"/>
              <a:ext cx="15912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Up. lip to E-Plane: -4,2-**</a:t>
              </a:r>
              <a:endParaRPr lang="el-GR" sz="988">
                <a:solidFill>
                  <a:srgbClr val="FDAE61"/>
                </a:solidFill>
                <a:latin typeface="Tahoma" panose="020B0604030504040204" pitchFamily="34" charset="0"/>
              </a:endParaRPr>
            </a:p>
          </p:txBody>
        </p:sp>
        <p:sp>
          <p:nvSpPr>
            <p:cNvPr id="198" name="TextBox 197">
              <a:extLst>
                <a:ext uri="{FF2B5EF4-FFF2-40B4-BE49-F238E27FC236}">
                  <a16:creationId xmlns:a16="http://schemas.microsoft.com/office/drawing/2014/main" xmlns="" id="{2C6C63EA-0E80-4478-9CE7-341DC6D866EC}"/>
                </a:ext>
              </a:extLst>
            </p:cNvPr>
            <p:cNvSpPr txBox="1"/>
            <p:nvPr/>
          </p:nvSpPr>
          <p:spPr>
            <a:xfrm>
              <a:off x="1951200" y="4536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199" name="TextBox 198">
              <a:extLst>
                <a:ext uri="{FF2B5EF4-FFF2-40B4-BE49-F238E27FC236}">
                  <a16:creationId xmlns:a16="http://schemas.microsoft.com/office/drawing/2014/main" xmlns="" id="{F321A872-AF9D-429D-BCEB-3955ADF3C3B0}"/>
                </a:ext>
              </a:extLst>
            </p:cNvPr>
            <p:cNvSpPr txBox="1"/>
            <p:nvPr/>
          </p:nvSpPr>
          <p:spPr>
            <a:xfrm>
              <a:off x="2088000" y="4536000"/>
              <a:ext cx="3204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-0,4*</a:t>
              </a:r>
            </a:p>
          </p:txBody>
        </p:sp>
        <p:sp>
          <p:nvSpPr>
            <p:cNvPr id="200" name="TextBox 199">
              <a:extLst>
                <a:ext uri="{FF2B5EF4-FFF2-40B4-BE49-F238E27FC236}">
                  <a16:creationId xmlns:a16="http://schemas.microsoft.com/office/drawing/2014/main" xmlns="" id="{65B5B372-90DD-4265-B57F-EFF2B9E03128}"/>
                </a:ext>
              </a:extLst>
            </p:cNvPr>
            <p:cNvSpPr txBox="1"/>
            <p:nvPr/>
          </p:nvSpPr>
          <p:spPr>
            <a:xfrm>
              <a:off x="360000" y="4680000"/>
              <a:ext cx="1666800" cy="152029"/>
            </a:xfrm>
            <a:prstGeom prst="rect">
              <a:avLst/>
            </a:prstGeom>
            <a:noFill/>
          </p:spPr>
          <p:txBody>
            <a:bodyPr vert="horz" lIns="0" tIns="0" rIns="0" bIns="0" rtlCol="0">
              <a:spAutoFit/>
            </a:bodyPr>
            <a:lstStyle/>
            <a:p>
              <a:r>
                <a:rPr lang="en-US" sz="988">
                  <a:solidFill>
                    <a:srgbClr val="FDAE61"/>
                  </a:solidFill>
                  <a:latin typeface="Tahoma" panose="020B0604030504040204" pitchFamily="34" charset="0"/>
                </a:rPr>
                <a:t>Low. lip to E-Plane: -3,2-**</a:t>
              </a:r>
              <a:endParaRPr lang="el-GR" sz="988">
                <a:solidFill>
                  <a:srgbClr val="FDAE61"/>
                </a:solidFill>
                <a:latin typeface="Tahoma" panose="020B0604030504040204" pitchFamily="34" charset="0"/>
              </a:endParaRPr>
            </a:p>
          </p:txBody>
        </p:sp>
        <p:sp>
          <p:nvSpPr>
            <p:cNvPr id="201" name="TextBox 200">
              <a:extLst>
                <a:ext uri="{FF2B5EF4-FFF2-40B4-BE49-F238E27FC236}">
                  <a16:creationId xmlns:a16="http://schemas.microsoft.com/office/drawing/2014/main" xmlns="" id="{3DC5A903-26A4-4265-B1FA-CF7483C783FA}"/>
                </a:ext>
              </a:extLst>
            </p:cNvPr>
            <p:cNvSpPr txBox="1"/>
            <p:nvPr/>
          </p:nvSpPr>
          <p:spPr>
            <a:xfrm>
              <a:off x="2026800" y="4680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202" name="TextBox 201">
              <a:extLst>
                <a:ext uri="{FF2B5EF4-FFF2-40B4-BE49-F238E27FC236}">
                  <a16:creationId xmlns:a16="http://schemas.microsoft.com/office/drawing/2014/main" xmlns="" id="{6FF4A691-3A10-4F20-B48F-4B5E7D385325}"/>
                </a:ext>
              </a:extLst>
            </p:cNvPr>
            <p:cNvSpPr txBox="1"/>
            <p:nvPr/>
          </p:nvSpPr>
          <p:spPr>
            <a:xfrm>
              <a:off x="2163600" y="4680000"/>
              <a:ext cx="450000" cy="152029"/>
            </a:xfrm>
            <a:prstGeom prst="rect">
              <a:avLst/>
            </a:prstGeom>
            <a:noFill/>
          </p:spPr>
          <p:txBody>
            <a:bodyPr vert="horz" lIns="0" tIns="0" rIns="0" bIns="0" rtlCol="0">
              <a:spAutoFit/>
            </a:bodyPr>
            <a:lstStyle/>
            <a:p>
              <a:r>
                <a:rPr lang="el-GR" sz="988">
                  <a:solidFill>
                    <a:srgbClr val="FDAE61"/>
                  </a:solidFill>
                  <a:latin typeface="Tahoma" panose="020B0604030504040204" pitchFamily="34" charset="0"/>
                </a:rPr>
                <a:t>-3,6-**</a:t>
              </a:r>
            </a:p>
          </p:txBody>
        </p:sp>
        <p:sp>
          <p:nvSpPr>
            <p:cNvPr id="203" name="TextBox 202">
              <a:extLst>
                <a:ext uri="{FF2B5EF4-FFF2-40B4-BE49-F238E27FC236}">
                  <a16:creationId xmlns:a16="http://schemas.microsoft.com/office/drawing/2014/main" xmlns="" id="{65F8E18C-6328-45B6-BBC4-A894131227E5}"/>
                </a:ext>
              </a:extLst>
            </p:cNvPr>
            <p:cNvSpPr txBox="1"/>
            <p:nvPr/>
          </p:nvSpPr>
          <p:spPr>
            <a:xfrm>
              <a:off x="360000" y="4824000"/>
              <a:ext cx="15156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Z-angle (Merrifield): 75,8</a:t>
              </a:r>
              <a:endParaRPr lang="el-GR" sz="988">
                <a:solidFill>
                  <a:srgbClr val="2C7BB6"/>
                </a:solidFill>
                <a:latin typeface="Tahoma" panose="020B0604030504040204" pitchFamily="34" charset="0"/>
              </a:endParaRPr>
            </a:p>
          </p:txBody>
        </p:sp>
        <p:sp>
          <p:nvSpPr>
            <p:cNvPr id="204" name="TextBox 203">
              <a:extLst>
                <a:ext uri="{FF2B5EF4-FFF2-40B4-BE49-F238E27FC236}">
                  <a16:creationId xmlns:a16="http://schemas.microsoft.com/office/drawing/2014/main" xmlns="" id="{9BD12146-F189-4959-A3A6-088305D5DDED}"/>
                </a:ext>
              </a:extLst>
            </p:cNvPr>
            <p:cNvSpPr txBox="1"/>
            <p:nvPr/>
          </p:nvSpPr>
          <p:spPr>
            <a:xfrm>
              <a:off x="1875600" y="4824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205" name="TextBox 204">
              <a:extLst>
                <a:ext uri="{FF2B5EF4-FFF2-40B4-BE49-F238E27FC236}">
                  <a16:creationId xmlns:a16="http://schemas.microsoft.com/office/drawing/2014/main" xmlns="" id="{ABCE0A94-6A22-437C-827A-98F0481E7CD7}"/>
                </a:ext>
              </a:extLst>
            </p:cNvPr>
            <p:cNvSpPr txBox="1"/>
            <p:nvPr/>
          </p:nvSpPr>
          <p:spPr>
            <a:xfrm>
              <a:off x="2012400" y="4824000"/>
              <a:ext cx="3996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70,9-*</a:t>
              </a:r>
            </a:p>
          </p:txBody>
        </p:sp>
        <p:sp>
          <p:nvSpPr>
            <p:cNvPr id="206" name="TextBox 205">
              <a:extLst>
                <a:ext uri="{FF2B5EF4-FFF2-40B4-BE49-F238E27FC236}">
                  <a16:creationId xmlns:a16="http://schemas.microsoft.com/office/drawing/2014/main" xmlns="" id="{CBE4CBF4-120C-4FC1-9DE6-0D4988742B64}"/>
                </a:ext>
              </a:extLst>
            </p:cNvPr>
            <p:cNvSpPr txBox="1"/>
            <p:nvPr/>
          </p:nvSpPr>
          <p:spPr>
            <a:xfrm>
              <a:off x="360000" y="4968000"/>
              <a:ext cx="1058400" cy="152029"/>
            </a:xfrm>
            <a:prstGeom prst="rect">
              <a:avLst/>
            </a:prstGeom>
            <a:noFill/>
          </p:spPr>
          <p:txBody>
            <a:bodyPr vert="horz" lIns="0" tIns="0" rIns="0" bIns="0" rtlCol="0">
              <a:spAutoFit/>
            </a:bodyPr>
            <a:lstStyle/>
            <a:p>
              <a:r>
                <a:rPr lang="en-US" sz="988">
                  <a:solidFill>
                    <a:srgbClr val="D7191C"/>
                  </a:solidFill>
                  <a:latin typeface="Tahoma" panose="020B0604030504040204" pitchFamily="34" charset="0"/>
                </a:rPr>
                <a:t>H-angle: 14,6***</a:t>
              </a:r>
              <a:endParaRPr lang="el-GR" sz="988">
                <a:solidFill>
                  <a:srgbClr val="D7191C"/>
                </a:solidFill>
                <a:latin typeface="Tahoma" panose="020B0604030504040204" pitchFamily="34" charset="0"/>
              </a:endParaRPr>
            </a:p>
          </p:txBody>
        </p:sp>
        <p:sp>
          <p:nvSpPr>
            <p:cNvPr id="207" name="TextBox 206">
              <a:extLst>
                <a:ext uri="{FF2B5EF4-FFF2-40B4-BE49-F238E27FC236}">
                  <a16:creationId xmlns:a16="http://schemas.microsoft.com/office/drawing/2014/main" xmlns="" id="{7ADF38D9-AED0-47FA-B7AE-57912CF996CF}"/>
                </a:ext>
              </a:extLst>
            </p:cNvPr>
            <p:cNvSpPr txBox="1"/>
            <p:nvPr/>
          </p:nvSpPr>
          <p:spPr>
            <a:xfrm>
              <a:off x="1418400" y="4968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208" name="TextBox 207">
              <a:extLst>
                <a:ext uri="{FF2B5EF4-FFF2-40B4-BE49-F238E27FC236}">
                  <a16:creationId xmlns:a16="http://schemas.microsoft.com/office/drawing/2014/main" xmlns="" id="{F8E2D808-AF70-49F6-8AD4-74C8833C3EFD}"/>
                </a:ext>
              </a:extLst>
            </p:cNvPr>
            <p:cNvSpPr txBox="1"/>
            <p:nvPr/>
          </p:nvSpPr>
          <p:spPr>
            <a:xfrm>
              <a:off x="1555200" y="4968000"/>
              <a:ext cx="500400" cy="152029"/>
            </a:xfrm>
            <a:prstGeom prst="rect">
              <a:avLst/>
            </a:prstGeom>
            <a:noFill/>
          </p:spPr>
          <p:txBody>
            <a:bodyPr vert="horz" lIns="0" tIns="0" rIns="0" bIns="0" rtlCol="0">
              <a:spAutoFit/>
            </a:bodyPr>
            <a:lstStyle/>
            <a:p>
              <a:r>
                <a:rPr lang="el-GR" sz="988">
                  <a:solidFill>
                    <a:srgbClr val="D7191C"/>
                  </a:solidFill>
                  <a:latin typeface="Tahoma" panose="020B0604030504040204" pitchFamily="34" charset="0"/>
                </a:rPr>
                <a:t>17,8***</a:t>
              </a:r>
            </a:p>
          </p:txBody>
        </p:sp>
        <p:sp>
          <p:nvSpPr>
            <p:cNvPr id="209" name="TextBox 208">
              <a:extLst>
                <a:ext uri="{FF2B5EF4-FFF2-40B4-BE49-F238E27FC236}">
                  <a16:creationId xmlns:a16="http://schemas.microsoft.com/office/drawing/2014/main" xmlns="" id="{005DD287-D2F4-4643-95D2-BB45CED82AEB}"/>
                </a:ext>
              </a:extLst>
            </p:cNvPr>
            <p:cNvSpPr txBox="1"/>
            <p:nvPr/>
          </p:nvSpPr>
          <p:spPr>
            <a:xfrm>
              <a:off x="7617600" y="3024000"/>
              <a:ext cx="1944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3,7</a:t>
              </a:r>
            </a:p>
          </p:txBody>
        </p:sp>
        <p:sp>
          <p:nvSpPr>
            <p:cNvPr id="210" name="TextBox 209">
              <a:extLst>
                <a:ext uri="{FF2B5EF4-FFF2-40B4-BE49-F238E27FC236}">
                  <a16:creationId xmlns:a16="http://schemas.microsoft.com/office/drawing/2014/main" xmlns="" id="{CA2275DD-BAE6-4A8D-B955-9A42CB6E3F2B}"/>
                </a:ext>
              </a:extLst>
            </p:cNvPr>
            <p:cNvSpPr txBox="1"/>
            <p:nvPr/>
          </p:nvSpPr>
          <p:spPr>
            <a:xfrm>
              <a:off x="7812001" y="3024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211" name="TextBox 210">
              <a:extLst>
                <a:ext uri="{FF2B5EF4-FFF2-40B4-BE49-F238E27FC236}">
                  <a16:creationId xmlns:a16="http://schemas.microsoft.com/office/drawing/2014/main" xmlns="" id="{4D8DD69B-1776-4A2D-8E15-6C306C0C531E}"/>
                </a:ext>
              </a:extLst>
            </p:cNvPr>
            <p:cNvSpPr txBox="1"/>
            <p:nvPr/>
          </p:nvSpPr>
          <p:spPr>
            <a:xfrm>
              <a:off x="7948800" y="3024000"/>
              <a:ext cx="2700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6,3*</a:t>
              </a:r>
            </a:p>
          </p:txBody>
        </p:sp>
        <p:sp>
          <p:nvSpPr>
            <p:cNvPr id="212" name="TextBox 211">
              <a:extLst>
                <a:ext uri="{FF2B5EF4-FFF2-40B4-BE49-F238E27FC236}">
                  <a16:creationId xmlns:a16="http://schemas.microsoft.com/office/drawing/2014/main" xmlns="" id="{0C2F7A68-1E9E-4EAD-9ED0-29B167B3005C}"/>
                </a:ext>
              </a:extLst>
            </p:cNvPr>
            <p:cNvSpPr txBox="1"/>
            <p:nvPr/>
          </p:nvSpPr>
          <p:spPr>
            <a:xfrm>
              <a:off x="5450400" y="525600"/>
              <a:ext cx="3456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85,8*</a:t>
              </a:r>
            </a:p>
          </p:txBody>
        </p:sp>
        <p:sp>
          <p:nvSpPr>
            <p:cNvPr id="213" name="TextBox 212">
              <a:extLst>
                <a:ext uri="{FF2B5EF4-FFF2-40B4-BE49-F238E27FC236}">
                  <a16:creationId xmlns:a16="http://schemas.microsoft.com/office/drawing/2014/main" xmlns="" id="{FF7655D6-5059-4450-B4A6-090143DA5EDE}"/>
                </a:ext>
              </a:extLst>
            </p:cNvPr>
            <p:cNvSpPr txBox="1"/>
            <p:nvPr/>
          </p:nvSpPr>
          <p:spPr>
            <a:xfrm>
              <a:off x="5796000" y="5256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214" name="TextBox 213">
              <a:extLst>
                <a:ext uri="{FF2B5EF4-FFF2-40B4-BE49-F238E27FC236}">
                  <a16:creationId xmlns:a16="http://schemas.microsoft.com/office/drawing/2014/main" xmlns="" id="{9DA6852B-5270-4554-AF14-BFD1C93021AA}"/>
                </a:ext>
              </a:extLst>
            </p:cNvPr>
            <p:cNvSpPr txBox="1"/>
            <p:nvPr/>
          </p:nvSpPr>
          <p:spPr>
            <a:xfrm>
              <a:off x="5932800" y="525600"/>
              <a:ext cx="2700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84,3</a:t>
              </a:r>
            </a:p>
          </p:txBody>
        </p:sp>
        <p:sp>
          <p:nvSpPr>
            <p:cNvPr id="215" name="TextBox 214">
              <a:extLst>
                <a:ext uri="{FF2B5EF4-FFF2-40B4-BE49-F238E27FC236}">
                  <a16:creationId xmlns:a16="http://schemas.microsoft.com/office/drawing/2014/main" xmlns="" id="{2A604142-3546-4F08-92EF-ED56345AAD2A}"/>
                </a:ext>
              </a:extLst>
            </p:cNvPr>
            <p:cNvSpPr txBox="1"/>
            <p:nvPr/>
          </p:nvSpPr>
          <p:spPr>
            <a:xfrm>
              <a:off x="5450400" y="705600"/>
              <a:ext cx="2700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82,1</a:t>
              </a:r>
            </a:p>
          </p:txBody>
        </p:sp>
        <p:sp>
          <p:nvSpPr>
            <p:cNvPr id="216" name="TextBox 215">
              <a:extLst>
                <a:ext uri="{FF2B5EF4-FFF2-40B4-BE49-F238E27FC236}">
                  <a16:creationId xmlns:a16="http://schemas.microsoft.com/office/drawing/2014/main" xmlns="" id="{27BC830A-EA34-4424-881F-4C5EFAE51CEF}"/>
                </a:ext>
              </a:extLst>
            </p:cNvPr>
            <p:cNvSpPr txBox="1"/>
            <p:nvPr/>
          </p:nvSpPr>
          <p:spPr>
            <a:xfrm>
              <a:off x="5720400" y="7056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217" name="TextBox 216">
              <a:extLst>
                <a:ext uri="{FF2B5EF4-FFF2-40B4-BE49-F238E27FC236}">
                  <a16:creationId xmlns:a16="http://schemas.microsoft.com/office/drawing/2014/main" xmlns="" id="{530129E3-DD18-4301-8616-14D4F9D80B7E}"/>
                </a:ext>
              </a:extLst>
            </p:cNvPr>
            <p:cNvSpPr txBox="1"/>
            <p:nvPr/>
          </p:nvSpPr>
          <p:spPr>
            <a:xfrm>
              <a:off x="5857200" y="705600"/>
              <a:ext cx="2700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77,9</a:t>
              </a:r>
            </a:p>
          </p:txBody>
        </p:sp>
        <p:sp>
          <p:nvSpPr>
            <p:cNvPr id="218" name="TextBox 217">
              <a:extLst>
                <a:ext uri="{FF2B5EF4-FFF2-40B4-BE49-F238E27FC236}">
                  <a16:creationId xmlns:a16="http://schemas.microsoft.com/office/drawing/2014/main" xmlns="" id="{6C56CC58-F83E-410F-86EA-75C91E0FD9EA}"/>
                </a:ext>
              </a:extLst>
            </p:cNvPr>
            <p:cNvSpPr txBox="1"/>
            <p:nvPr/>
          </p:nvSpPr>
          <p:spPr>
            <a:xfrm>
              <a:off x="5450400" y="885600"/>
              <a:ext cx="1944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3,7</a:t>
              </a:r>
            </a:p>
          </p:txBody>
        </p:sp>
        <p:sp>
          <p:nvSpPr>
            <p:cNvPr id="219" name="TextBox 218">
              <a:extLst>
                <a:ext uri="{FF2B5EF4-FFF2-40B4-BE49-F238E27FC236}">
                  <a16:creationId xmlns:a16="http://schemas.microsoft.com/office/drawing/2014/main" xmlns="" id="{EE8488BA-108F-4EDA-BD9A-05DA4D7B5118}"/>
                </a:ext>
              </a:extLst>
            </p:cNvPr>
            <p:cNvSpPr txBox="1"/>
            <p:nvPr/>
          </p:nvSpPr>
          <p:spPr>
            <a:xfrm>
              <a:off x="5644800" y="8856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220" name="TextBox 219">
              <a:extLst>
                <a:ext uri="{FF2B5EF4-FFF2-40B4-BE49-F238E27FC236}">
                  <a16:creationId xmlns:a16="http://schemas.microsoft.com/office/drawing/2014/main" xmlns="" id="{AFED027C-80CB-4C24-B217-4D8D2AA20623}"/>
                </a:ext>
              </a:extLst>
            </p:cNvPr>
            <p:cNvSpPr txBox="1"/>
            <p:nvPr/>
          </p:nvSpPr>
          <p:spPr>
            <a:xfrm>
              <a:off x="5781600" y="885600"/>
              <a:ext cx="2700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6,3*</a:t>
              </a:r>
            </a:p>
          </p:txBody>
        </p:sp>
        <p:sp>
          <p:nvSpPr>
            <p:cNvPr id="236" name="TextBox 235">
              <a:extLst>
                <a:ext uri="{FF2B5EF4-FFF2-40B4-BE49-F238E27FC236}">
                  <a16:creationId xmlns:a16="http://schemas.microsoft.com/office/drawing/2014/main" xmlns="" id="{976584CB-9183-4714-AC5D-1BC9982BA20D}"/>
                </a:ext>
              </a:extLst>
            </p:cNvPr>
            <p:cNvSpPr txBox="1"/>
            <p:nvPr/>
          </p:nvSpPr>
          <p:spPr>
            <a:xfrm>
              <a:off x="360000" y="5544000"/>
              <a:ext cx="12960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PC3 Skeletal 14: 1,4*</a:t>
              </a:r>
              <a:endParaRPr lang="el-GR" sz="988">
                <a:solidFill>
                  <a:srgbClr val="A4D0DF"/>
                </a:solidFill>
                <a:latin typeface="Tahoma" panose="020B0604030504040204" pitchFamily="34" charset="0"/>
              </a:endParaRPr>
            </a:p>
          </p:txBody>
        </p:sp>
        <p:sp>
          <p:nvSpPr>
            <p:cNvPr id="237" name="TextBox 236">
              <a:extLst>
                <a:ext uri="{FF2B5EF4-FFF2-40B4-BE49-F238E27FC236}">
                  <a16:creationId xmlns:a16="http://schemas.microsoft.com/office/drawing/2014/main" xmlns="" id="{4C7B89EC-CDE9-42E5-9C0E-8A96DAC916A7}"/>
                </a:ext>
              </a:extLst>
            </p:cNvPr>
            <p:cNvSpPr txBox="1"/>
            <p:nvPr/>
          </p:nvSpPr>
          <p:spPr>
            <a:xfrm>
              <a:off x="1656000" y="5544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238" name="TextBox 237">
              <a:extLst>
                <a:ext uri="{FF2B5EF4-FFF2-40B4-BE49-F238E27FC236}">
                  <a16:creationId xmlns:a16="http://schemas.microsoft.com/office/drawing/2014/main" xmlns="" id="{66CD5C41-94F8-49D0-A9D6-48DCC6091D82}"/>
                </a:ext>
              </a:extLst>
            </p:cNvPr>
            <p:cNvSpPr txBox="1"/>
            <p:nvPr/>
          </p:nvSpPr>
          <p:spPr>
            <a:xfrm>
              <a:off x="1792800" y="5544000"/>
              <a:ext cx="194400" cy="152029"/>
            </a:xfrm>
            <a:prstGeom prst="rect">
              <a:avLst/>
            </a:prstGeom>
            <a:noFill/>
          </p:spPr>
          <p:txBody>
            <a:bodyPr vert="horz" lIns="0" tIns="0" rIns="0" bIns="0" rtlCol="0">
              <a:spAutoFit/>
            </a:bodyPr>
            <a:lstStyle/>
            <a:p>
              <a:r>
                <a:rPr lang="el-GR" sz="988">
                  <a:solidFill>
                    <a:srgbClr val="2C7BB6"/>
                  </a:solidFill>
                  <a:latin typeface="Tahoma" panose="020B0604030504040204" pitchFamily="34" charset="0"/>
                </a:rPr>
                <a:t>0,4</a:t>
              </a:r>
            </a:p>
          </p:txBody>
        </p:sp>
        <p:sp>
          <p:nvSpPr>
            <p:cNvPr id="239" name="TextBox 238">
              <a:extLst>
                <a:ext uri="{FF2B5EF4-FFF2-40B4-BE49-F238E27FC236}">
                  <a16:creationId xmlns:a16="http://schemas.microsoft.com/office/drawing/2014/main" xmlns="" id="{13DCD81A-5EBB-42BA-9B6E-C217807B9779}"/>
                </a:ext>
              </a:extLst>
            </p:cNvPr>
            <p:cNvSpPr txBox="1"/>
            <p:nvPr/>
          </p:nvSpPr>
          <p:spPr>
            <a:xfrm>
              <a:off x="360000" y="5400000"/>
              <a:ext cx="1220400" cy="152029"/>
            </a:xfrm>
            <a:prstGeom prst="rect">
              <a:avLst/>
            </a:prstGeom>
            <a:noFill/>
          </p:spPr>
          <p:txBody>
            <a:bodyPr vert="horz" lIns="0" tIns="0" rIns="0" bIns="0" rtlCol="0">
              <a:spAutoFit/>
            </a:bodyPr>
            <a:lstStyle/>
            <a:p>
              <a:r>
                <a:rPr lang="en-US" sz="988">
                  <a:solidFill>
                    <a:srgbClr val="2C7BB6"/>
                  </a:solidFill>
                  <a:latin typeface="Tahoma" panose="020B0604030504040204" pitchFamily="34" charset="0"/>
                </a:rPr>
                <a:t>PC2 Skeletal 14: 0,1</a:t>
              </a:r>
              <a:endParaRPr lang="el-GR" sz="988">
                <a:solidFill>
                  <a:srgbClr val="2C7BB6"/>
                </a:solidFill>
                <a:latin typeface="Tahoma" panose="020B0604030504040204" pitchFamily="34" charset="0"/>
              </a:endParaRPr>
            </a:p>
          </p:txBody>
        </p:sp>
        <p:sp>
          <p:nvSpPr>
            <p:cNvPr id="240" name="TextBox 239">
              <a:extLst>
                <a:ext uri="{FF2B5EF4-FFF2-40B4-BE49-F238E27FC236}">
                  <a16:creationId xmlns:a16="http://schemas.microsoft.com/office/drawing/2014/main" xmlns="" id="{484D7ACA-87DB-4A12-B6BB-0DF9159647FF}"/>
                </a:ext>
              </a:extLst>
            </p:cNvPr>
            <p:cNvSpPr txBox="1"/>
            <p:nvPr/>
          </p:nvSpPr>
          <p:spPr>
            <a:xfrm>
              <a:off x="1580400" y="5400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241" name="TextBox 240">
              <a:extLst>
                <a:ext uri="{FF2B5EF4-FFF2-40B4-BE49-F238E27FC236}">
                  <a16:creationId xmlns:a16="http://schemas.microsoft.com/office/drawing/2014/main" xmlns="" id="{87DDD4E4-F17E-4A43-9289-ADCCFFC2CEC1}"/>
                </a:ext>
              </a:extLst>
            </p:cNvPr>
            <p:cNvSpPr txBox="1"/>
            <p:nvPr/>
          </p:nvSpPr>
          <p:spPr>
            <a:xfrm>
              <a:off x="1717200" y="5400000"/>
              <a:ext cx="3708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-1,4-*</a:t>
              </a:r>
            </a:p>
          </p:txBody>
        </p:sp>
        <p:sp>
          <p:nvSpPr>
            <p:cNvPr id="242" name="TextBox 241">
              <a:extLst>
                <a:ext uri="{FF2B5EF4-FFF2-40B4-BE49-F238E27FC236}">
                  <a16:creationId xmlns:a16="http://schemas.microsoft.com/office/drawing/2014/main" xmlns="" id="{DA3C9100-B327-43C4-BF56-6C8B457AB413}"/>
                </a:ext>
              </a:extLst>
            </p:cNvPr>
            <p:cNvSpPr txBox="1"/>
            <p:nvPr/>
          </p:nvSpPr>
          <p:spPr>
            <a:xfrm>
              <a:off x="360000" y="5256000"/>
              <a:ext cx="1396800" cy="152029"/>
            </a:xfrm>
            <a:prstGeom prst="rect">
              <a:avLst/>
            </a:prstGeom>
            <a:noFill/>
          </p:spPr>
          <p:txBody>
            <a:bodyPr vert="horz" lIns="0" tIns="0" rIns="0" bIns="0" rtlCol="0">
              <a:spAutoFit/>
            </a:bodyPr>
            <a:lstStyle/>
            <a:p>
              <a:r>
                <a:rPr lang="en-US" sz="988">
                  <a:solidFill>
                    <a:srgbClr val="A4D0DF"/>
                  </a:solidFill>
                  <a:latin typeface="Tahoma" panose="020B0604030504040204" pitchFamily="34" charset="0"/>
                </a:rPr>
                <a:t>PC1 Skeletal 14: -1,4-*</a:t>
              </a:r>
              <a:endParaRPr lang="el-GR" sz="988">
                <a:solidFill>
                  <a:srgbClr val="A4D0DF"/>
                </a:solidFill>
                <a:latin typeface="Tahoma" panose="020B0604030504040204" pitchFamily="34" charset="0"/>
              </a:endParaRPr>
            </a:p>
          </p:txBody>
        </p:sp>
        <p:sp>
          <p:nvSpPr>
            <p:cNvPr id="243" name="TextBox 242">
              <a:extLst>
                <a:ext uri="{FF2B5EF4-FFF2-40B4-BE49-F238E27FC236}">
                  <a16:creationId xmlns:a16="http://schemas.microsoft.com/office/drawing/2014/main" xmlns="" id="{7A5BA878-4D64-4AFF-9924-3B34E7A60A09}"/>
                </a:ext>
              </a:extLst>
            </p:cNvPr>
            <p:cNvSpPr txBox="1"/>
            <p:nvPr/>
          </p:nvSpPr>
          <p:spPr>
            <a:xfrm>
              <a:off x="1756800" y="5256000"/>
              <a:ext cx="136800" cy="152029"/>
            </a:xfrm>
            <a:prstGeom prst="rect">
              <a:avLst/>
            </a:prstGeom>
            <a:noFill/>
          </p:spPr>
          <p:txBody>
            <a:bodyPr vert="horz" lIns="0" tIns="0" rIns="0" bIns="0" rtlCol="0">
              <a:spAutoFit/>
            </a:bodyPr>
            <a:lstStyle/>
            <a:p>
              <a:r>
                <a:rPr lang="el-GR" sz="988">
                  <a:solidFill>
                    <a:srgbClr val="000000"/>
                  </a:solidFill>
                  <a:latin typeface="Tahoma" panose="020B0604030504040204" pitchFamily="34" charset="0"/>
                </a:rPr>
                <a:t> | </a:t>
              </a:r>
            </a:p>
          </p:txBody>
        </p:sp>
        <p:sp>
          <p:nvSpPr>
            <p:cNvPr id="244" name="TextBox 243">
              <a:extLst>
                <a:ext uri="{FF2B5EF4-FFF2-40B4-BE49-F238E27FC236}">
                  <a16:creationId xmlns:a16="http://schemas.microsoft.com/office/drawing/2014/main" xmlns="" id="{0B8360AB-307A-4F80-BE5A-7A0A8BDBF3D4}"/>
                </a:ext>
              </a:extLst>
            </p:cNvPr>
            <p:cNvSpPr txBox="1"/>
            <p:nvPr/>
          </p:nvSpPr>
          <p:spPr>
            <a:xfrm>
              <a:off x="1893600" y="5256000"/>
              <a:ext cx="370800" cy="152029"/>
            </a:xfrm>
            <a:prstGeom prst="rect">
              <a:avLst/>
            </a:prstGeom>
            <a:noFill/>
          </p:spPr>
          <p:txBody>
            <a:bodyPr vert="horz" lIns="0" tIns="0" rIns="0" bIns="0" rtlCol="0">
              <a:spAutoFit/>
            </a:bodyPr>
            <a:lstStyle/>
            <a:p>
              <a:r>
                <a:rPr lang="el-GR" sz="988">
                  <a:solidFill>
                    <a:srgbClr val="A4D0DF"/>
                  </a:solidFill>
                  <a:latin typeface="Tahoma" panose="020B0604030504040204" pitchFamily="34" charset="0"/>
                </a:rPr>
                <a:t>-1,2-*</a:t>
              </a:r>
            </a:p>
          </p:txBody>
        </p:sp>
      </p:grpSp>
      <p:sp>
        <p:nvSpPr>
          <p:cNvPr id="246" name="TextBox 245">
            <a:extLst>
              <a:ext uri="{FF2B5EF4-FFF2-40B4-BE49-F238E27FC236}">
                <a16:creationId xmlns:a16="http://schemas.microsoft.com/office/drawing/2014/main" xmlns="" id="{9942D6C3-1739-834C-ACDF-64939CC20550}"/>
              </a:ext>
            </a:extLst>
          </p:cNvPr>
          <p:cNvSpPr txBox="1"/>
          <p:nvPr/>
        </p:nvSpPr>
        <p:spPr>
          <a:xfrm>
            <a:off x="6728615" y="735532"/>
            <a:ext cx="5373737" cy="646331"/>
          </a:xfrm>
          <a:prstGeom prst="rect">
            <a:avLst/>
          </a:prstGeom>
          <a:noFill/>
        </p:spPr>
        <p:txBody>
          <a:bodyPr wrap="square" rtlCol="0">
            <a:spAutoFit/>
          </a:bodyPr>
          <a:lstStyle/>
          <a:p>
            <a:pPr algn="ctr"/>
            <a:r>
              <a:rPr lang="el-GR" dirty="0" err="1">
                <a:solidFill>
                  <a:schemeClr val="tx1"/>
                </a:solidFill>
              </a:rPr>
              <a:t>Αλληλεπίθεση</a:t>
            </a:r>
            <a:r>
              <a:rPr lang="el-GR" dirty="0">
                <a:solidFill>
                  <a:schemeClr val="tx1"/>
                </a:solidFill>
              </a:rPr>
              <a:t> </a:t>
            </a:r>
            <a:r>
              <a:rPr lang="el-GR" dirty="0" err="1">
                <a:solidFill>
                  <a:schemeClr val="tx1"/>
                </a:solidFill>
              </a:rPr>
              <a:t>κεφαλομετρικών</a:t>
            </a:r>
            <a:r>
              <a:rPr lang="el-GR" dirty="0">
                <a:solidFill>
                  <a:schemeClr val="tx1"/>
                </a:solidFill>
              </a:rPr>
              <a:t> ακτινογραφημάτων στα 2 έτη θεραπείας </a:t>
            </a:r>
            <a:r>
              <a:rPr lang="el-GR" dirty="0"/>
              <a:t>στο επίπεδο </a:t>
            </a:r>
            <a:r>
              <a:rPr lang="en-US" dirty="0"/>
              <a:t>SN</a:t>
            </a:r>
            <a:endParaRPr lang="el-GR" dirty="0"/>
          </a:p>
        </p:txBody>
      </p:sp>
      <p:sp>
        <p:nvSpPr>
          <p:cNvPr id="248" name="TextBox 247">
            <a:extLst>
              <a:ext uri="{FF2B5EF4-FFF2-40B4-BE49-F238E27FC236}">
                <a16:creationId xmlns:a16="http://schemas.microsoft.com/office/drawing/2014/main" xmlns="" id="{D726694A-F62F-534D-9A9F-8E9D6EE9BFC3}"/>
              </a:ext>
            </a:extLst>
          </p:cNvPr>
          <p:cNvSpPr txBox="1"/>
          <p:nvPr/>
        </p:nvSpPr>
        <p:spPr>
          <a:xfrm>
            <a:off x="3041393" y="6076697"/>
            <a:ext cx="1867691" cy="646331"/>
          </a:xfrm>
          <a:prstGeom prst="rect">
            <a:avLst/>
          </a:prstGeom>
          <a:noFill/>
        </p:spPr>
        <p:txBody>
          <a:bodyPr wrap="none" rtlCol="0">
            <a:spAutoFit/>
          </a:bodyPr>
          <a:lstStyle/>
          <a:p>
            <a:r>
              <a:rPr lang="el-GR" dirty="0"/>
              <a:t>μαύρο</a:t>
            </a:r>
            <a:r>
              <a:rPr lang="en-US" dirty="0"/>
              <a:t>:</a:t>
            </a:r>
            <a:r>
              <a:rPr lang="el-GR" dirty="0"/>
              <a:t> </a:t>
            </a:r>
            <a:r>
              <a:rPr lang="el-GR" dirty="0" err="1"/>
              <a:t>αρχικ</a:t>
            </a:r>
            <a:r>
              <a:rPr lang="en-US" dirty="0" err="1"/>
              <a:t>ή</a:t>
            </a:r>
            <a:endParaRPr lang="en-US" dirty="0"/>
          </a:p>
          <a:p>
            <a:r>
              <a:rPr lang="el-GR" dirty="0">
                <a:solidFill>
                  <a:srgbClr val="FF0000"/>
                </a:solidFill>
              </a:rPr>
              <a:t>κόκκινο</a:t>
            </a:r>
            <a:r>
              <a:rPr lang="en-US" dirty="0">
                <a:solidFill>
                  <a:srgbClr val="FF0000"/>
                </a:solidFill>
              </a:rPr>
              <a:t>: </a:t>
            </a:r>
            <a:r>
              <a:rPr lang="el-GR" dirty="0">
                <a:solidFill>
                  <a:srgbClr val="FF0000"/>
                </a:solidFill>
              </a:rPr>
              <a:t>προόδου</a:t>
            </a:r>
            <a:endParaRPr lang="en-US" dirty="0">
              <a:solidFill>
                <a:srgbClr val="FF0000"/>
              </a:solidFill>
            </a:endParaRPr>
          </a:p>
        </p:txBody>
      </p:sp>
    </p:spTree>
    <p:extLst>
      <p:ext uri="{BB962C8B-B14F-4D97-AF65-F5344CB8AC3E}">
        <p14:creationId xmlns:p14="http://schemas.microsoft.com/office/powerpoint/2010/main" xmlns="" val="41147089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Ομάδα 76">
            <a:extLst>
              <a:ext uri="{FF2B5EF4-FFF2-40B4-BE49-F238E27FC236}">
                <a16:creationId xmlns:a16="http://schemas.microsoft.com/office/drawing/2014/main" xmlns="" id="{E2E7FF99-C27E-4657-89A1-772F48EAEF2F}"/>
              </a:ext>
            </a:extLst>
          </p:cNvPr>
          <p:cNvGrpSpPr/>
          <p:nvPr/>
        </p:nvGrpSpPr>
        <p:grpSpPr>
          <a:xfrm>
            <a:off x="386235" y="844551"/>
            <a:ext cx="4792691" cy="4730926"/>
            <a:chOff x="1984854" y="218038"/>
            <a:chExt cx="4792691" cy="4730926"/>
          </a:xfrm>
        </p:grpSpPr>
        <p:sp>
          <p:nvSpPr>
            <p:cNvPr id="3" name="Ελεύθερη σχεδίαση: Σχήμα 2">
              <a:extLst>
                <a:ext uri="{FF2B5EF4-FFF2-40B4-BE49-F238E27FC236}">
                  <a16:creationId xmlns:a16="http://schemas.microsoft.com/office/drawing/2014/main" xmlns="" id="{8C941940-635A-4D6A-80E3-CFC194C855BB}"/>
                </a:ext>
              </a:extLst>
            </p:cNvPr>
            <p:cNvSpPr/>
            <p:nvPr/>
          </p:nvSpPr>
          <p:spPr>
            <a:xfrm>
              <a:off x="2146128" y="709089"/>
              <a:ext cx="3279789" cy="1763145"/>
            </a:xfrm>
            <a:custGeom>
              <a:avLst/>
              <a:gdLst/>
              <a:ahLst/>
              <a:cxnLst/>
              <a:rect l="0" t="0" r="0" b="0"/>
              <a:pathLst>
                <a:path w="3279789" h="1763145">
                  <a:moveTo>
                    <a:pt x="0" y="1763144"/>
                  </a:moveTo>
                  <a:lnTo>
                    <a:pt x="919234" y="342772"/>
                  </a:lnTo>
                  <a:lnTo>
                    <a:pt x="3279788" y="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Ελεύθερη σχεδίαση: Σχήμα 3">
              <a:extLst>
                <a:ext uri="{FF2B5EF4-FFF2-40B4-BE49-F238E27FC236}">
                  <a16:creationId xmlns:a16="http://schemas.microsoft.com/office/drawing/2014/main" xmlns="" id="{FA034596-4006-4EE8-9934-7CD197F63D74}"/>
                </a:ext>
              </a:extLst>
            </p:cNvPr>
            <p:cNvSpPr/>
            <p:nvPr/>
          </p:nvSpPr>
          <p:spPr>
            <a:xfrm>
              <a:off x="2116284" y="1632120"/>
              <a:ext cx="2656771" cy="114589"/>
            </a:xfrm>
            <a:custGeom>
              <a:avLst/>
              <a:gdLst/>
              <a:ahLst/>
              <a:cxnLst/>
              <a:rect l="0" t="0" r="0" b="0"/>
              <a:pathLst>
                <a:path w="2656771" h="114589">
                  <a:moveTo>
                    <a:pt x="0" y="0"/>
                  </a:moveTo>
                  <a:lnTo>
                    <a:pt x="2656770" y="114588"/>
                  </a:lnTo>
                </a:path>
              </a:pathLst>
            </a:custGeom>
            <a:ln w="896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5" name="Ελεύθερη σχεδίαση: Σχήμα 4">
              <a:extLst>
                <a:ext uri="{FF2B5EF4-FFF2-40B4-BE49-F238E27FC236}">
                  <a16:creationId xmlns:a16="http://schemas.microsoft.com/office/drawing/2014/main" xmlns="" id="{D7819BDC-1279-404B-91BD-EE432436F1E3}"/>
                </a:ext>
              </a:extLst>
            </p:cNvPr>
            <p:cNvSpPr/>
            <p:nvPr/>
          </p:nvSpPr>
          <p:spPr>
            <a:xfrm>
              <a:off x="3778574" y="2456822"/>
              <a:ext cx="1960831" cy="104527"/>
            </a:xfrm>
            <a:custGeom>
              <a:avLst/>
              <a:gdLst/>
              <a:ahLst/>
              <a:cxnLst/>
              <a:rect l="0" t="0" r="0" b="0"/>
              <a:pathLst>
                <a:path w="1960831" h="104527">
                  <a:moveTo>
                    <a:pt x="0" y="104526"/>
                  </a:moveTo>
                  <a:lnTo>
                    <a:pt x="1960830" y="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Ελεύθερη σχεδίαση: Σχήμα 5">
              <a:extLst>
                <a:ext uri="{FF2B5EF4-FFF2-40B4-BE49-F238E27FC236}">
                  <a16:creationId xmlns:a16="http://schemas.microsoft.com/office/drawing/2014/main" xmlns="" id="{C8673900-1675-4DFA-827E-5B9E2187C4A4}"/>
                </a:ext>
              </a:extLst>
            </p:cNvPr>
            <p:cNvSpPr/>
            <p:nvPr/>
          </p:nvSpPr>
          <p:spPr>
            <a:xfrm>
              <a:off x="5511302" y="2456821"/>
              <a:ext cx="228101" cy="460045"/>
            </a:xfrm>
            <a:custGeom>
              <a:avLst/>
              <a:gdLst>
                <a:gd name="connsiteX0" fmla="*/ 226997 w 226997"/>
                <a:gd name="connsiteY0" fmla="*/ 0 h 460045"/>
                <a:gd name="connsiteX1" fmla="*/ 147325 w 226997"/>
                <a:gd name="connsiteY1" fmla="*/ 49421 h 460045"/>
                <a:gd name="connsiteX2" fmla="*/ 76822 w 226997"/>
                <a:gd name="connsiteY2" fmla="*/ 100417 h 460045"/>
                <a:gd name="connsiteX3" fmla="*/ 24657 w 226997"/>
                <a:gd name="connsiteY3" fmla="*/ 154561 h 460045"/>
                <a:gd name="connsiteX4" fmla="*/ 0 w 226997"/>
                <a:gd name="connsiteY4" fmla="*/ 213427 h 460045"/>
                <a:gd name="connsiteX5" fmla="*/ 6345 w 226997"/>
                <a:gd name="connsiteY5" fmla="*/ 270712 h 460045"/>
                <a:gd name="connsiteX6" fmla="*/ 34508 w 226997"/>
                <a:gd name="connsiteY6" fmla="*/ 331742 h 460045"/>
                <a:gd name="connsiteX7" fmla="*/ 77217 w 226997"/>
                <a:gd name="connsiteY7" fmla="*/ 395270 h 460045"/>
                <a:gd name="connsiteX8" fmla="*/ 127198 w 226997"/>
                <a:gd name="connsiteY8" fmla="*/ 460045 h 460045"/>
                <a:gd name="connsiteX0" fmla="*/ 226997 w 226997"/>
                <a:gd name="connsiteY0" fmla="*/ 0 h 460045"/>
                <a:gd name="connsiteX1" fmla="*/ 147325 w 226997"/>
                <a:gd name="connsiteY1" fmla="*/ 49421 h 460045"/>
                <a:gd name="connsiteX2" fmla="*/ 76822 w 226997"/>
                <a:gd name="connsiteY2" fmla="*/ 100417 h 460045"/>
                <a:gd name="connsiteX3" fmla="*/ 24657 w 226997"/>
                <a:gd name="connsiteY3" fmla="*/ 154561 h 460045"/>
                <a:gd name="connsiteX4" fmla="*/ 0 w 226997"/>
                <a:gd name="connsiteY4" fmla="*/ 213427 h 460045"/>
                <a:gd name="connsiteX5" fmla="*/ 6345 w 226997"/>
                <a:gd name="connsiteY5" fmla="*/ 270712 h 460045"/>
                <a:gd name="connsiteX6" fmla="*/ 34508 w 226997"/>
                <a:gd name="connsiteY6" fmla="*/ 331742 h 460045"/>
                <a:gd name="connsiteX7" fmla="*/ 77217 w 226997"/>
                <a:gd name="connsiteY7" fmla="*/ 395270 h 460045"/>
                <a:gd name="connsiteX8" fmla="*/ 127198 w 226997"/>
                <a:gd name="connsiteY8" fmla="*/ 460045 h 460045"/>
                <a:gd name="connsiteX0" fmla="*/ 228101 w 228101"/>
                <a:gd name="connsiteY0" fmla="*/ 0 h 460045"/>
                <a:gd name="connsiteX1" fmla="*/ 148429 w 228101"/>
                <a:gd name="connsiteY1" fmla="*/ 49421 h 460045"/>
                <a:gd name="connsiteX2" fmla="*/ 77926 w 228101"/>
                <a:gd name="connsiteY2" fmla="*/ 100417 h 460045"/>
                <a:gd name="connsiteX3" fmla="*/ 25761 w 228101"/>
                <a:gd name="connsiteY3" fmla="*/ 154561 h 460045"/>
                <a:gd name="connsiteX4" fmla="*/ 1104 w 228101"/>
                <a:gd name="connsiteY4" fmla="*/ 213427 h 460045"/>
                <a:gd name="connsiteX5" fmla="*/ 7449 w 228101"/>
                <a:gd name="connsiteY5" fmla="*/ 270712 h 460045"/>
                <a:gd name="connsiteX6" fmla="*/ 35612 w 228101"/>
                <a:gd name="connsiteY6" fmla="*/ 331742 h 460045"/>
                <a:gd name="connsiteX7" fmla="*/ 78321 w 228101"/>
                <a:gd name="connsiteY7" fmla="*/ 395270 h 460045"/>
                <a:gd name="connsiteX8" fmla="*/ 128302 w 228101"/>
                <a:gd name="connsiteY8" fmla="*/ 460045 h 460045"/>
                <a:gd name="connsiteX0" fmla="*/ 228101 w 228101"/>
                <a:gd name="connsiteY0" fmla="*/ 0 h 460045"/>
                <a:gd name="connsiteX1" fmla="*/ 148429 w 228101"/>
                <a:gd name="connsiteY1" fmla="*/ 49421 h 460045"/>
                <a:gd name="connsiteX2" fmla="*/ 77926 w 228101"/>
                <a:gd name="connsiteY2" fmla="*/ 100417 h 460045"/>
                <a:gd name="connsiteX3" fmla="*/ 25761 w 228101"/>
                <a:gd name="connsiteY3" fmla="*/ 154561 h 460045"/>
                <a:gd name="connsiteX4" fmla="*/ 1104 w 228101"/>
                <a:gd name="connsiteY4" fmla="*/ 213427 h 460045"/>
                <a:gd name="connsiteX5" fmla="*/ 7449 w 228101"/>
                <a:gd name="connsiteY5" fmla="*/ 270712 h 460045"/>
                <a:gd name="connsiteX6" fmla="*/ 35612 w 228101"/>
                <a:gd name="connsiteY6" fmla="*/ 331742 h 460045"/>
                <a:gd name="connsiteX7" fmla="*/ 78321 w 228101"/>
                <a:gd name="connsiteY7" fmla="*/ 395270 h 460045"/>
                <a:gd name="connsiteX8" fmla="*/ 128302 w 228101"/>
                <a:gd name="connsiteY8" fmla="*/ 460045 h 460045"/>
                <a:gd name="connsiteX0" fmla="*/ 228101 w 228101"/>
                <a:gd name="connsiteY0" fmla="*/ 0 h 460045"/>
                <a:gd name="connsiteX1" fmla="*/ 148429 w 228101"/>
                <a:gd name="connsiteY1" fmla="*/ 49421 h 460045"/>
                <a:gd name="connsiteX2" fmla="*/ 77926 w 228101"/>
                <a:gd name="connsiteY2" fmla="*/ 100417 h 460045"/>
                <a:gd name="connsiteX3" fmla="*/ 25761 w 228101"/>
                <a:gd name="connsiteY3" fmla="*/ 154561 h 460045"/>
                <a:gd name="connsiteX4" fmla="*/ 1104 w 228101"/>
                <a:gd name="connsiteY4" fmla="*/ 213427 h 460045"/>
                <a:gd name="connsiteX5" fmla="*/ 7449 w 228101"/>
                <a:gd name="connsiteY5" fmla="*/ 270712 h 460045"/>
                <a:gd name="connsiteX6" fmla="*/ 35612 w 228101"/>
                <a:gd name="connsiteY6" fmla="*/ 331742 h 460045"/>
                <a:gd name="connsiteX7" fmla="*/ 78321 w 228101"/>
                <a:gd name="connsiteY7" fmla="*/ 395270 h 460045"/>
                <a:gd name="connsiteX8" fmla="*/ 128302 w 228101"/>
                <a:gd name="connsiteY8" fmla="*/ 460045 h 460045"/>
                <a:gd name="connsiteX0" fmla="*/ 228101 w 228101"/>
                <a:gd name="connsiteY0" fmla="*/ 0 h 460045"/>
                <a:gd name="connsiteX1" fmla="*/ 148429 w 228101"/>
                <a:gd name="connsiteY1" fmla="*/ 49421 h 460045"/>
                <a:gd name="connsiteX2" fmla="*/ 77926 w 228101"/>
                <a:gd name="connsiteY2" fmla="*/ 100417 h 460045"/>
                <a:gd name="connsiteX3" fmla="*/ 25761 w 228101"/>
                <a:gd name="connsiteY3" fmla="*/ 154561 h 460045"/>
                <a:gd name="connsiteX4" fmla="*/ 1104 w 228101"/>
                <a:gd name="connsiteY4" fmla="*/ 213427 h 460045"/>
                <a:gd name="connsiteX5" fmla="*/ 7449 w 228101"/>
                <a:gd name="connsiteY5" fmla="*/ 270712 h 460045"/>
                <a:gd name="connsiteX6" fmla="*/ 35612 w 228101"/>
                <a:gd name="connsiteY6" fmla="*/ 331742 h 460045"/>
                <a:gd name="connsiteX7" fmla="*/ 78321 w 228101"/>
                <a:gd name="connsiteY7" fmla="*/ 395270 h 460045"/>
                <a:gd name="connsiteX8" fmla="*/ 128302 w 228101"/>
                <a:gd name="connsiteY8" fmla="*/ 460045 h 460045"/>
                <a:gd name="connsiteX0" fmla="*/ 228101 w 228101"/>
                <a:gd name="connsiteY0" fmla="*/ 0 h 460045"/>
                <a:gd name="connsiteX1" fmla="*/ 148429 w 228101"/>
                <a:gd name="connsiteY1" fmla="*/ 49421 h 460045"/>
                <a:gd name="connsiteX2" fmla="*/ 77926 w 228101"/>
                <a:gd name="connsiteY2" fmla="*/ 100417 h 460045"/>
                <a:gd name="connsiteX3" fmla="*/ 25761 w 228101"/>
                <a:gd name="connsiteY3" fmla="*/ 154561 h 460045"/>
                <a:gd name="connsiteX4" fmla="*/ 1104 w 228101"/>
                <a:gd name="connsiteY4" fmla="*/ 213427 h 460045"/>
                <a:gd name="connsiteX5" fmla="*/ 7449 w 228101"/>
                <a:gd name="connsiteY5" fmla="*/ 270712 h 460045"/>
                <a:gd name="connsiteX6" fmla="*/ 35612 w 228101"/>
                <a:gd name="connsiteY6" fmla="*/ 331742 h 460045"/>
                <a:gd name="connsiteX7" fmla="*/ 78321 w 228101"/>
                <a:gd name="connsiteY7" fmla="*/ 395270 h 460045"/>
                <a:gd name="connsiteX8" fmla="*/ 128302 w 228101"/>
                <a:gd name="connsiteY8" fmla="*/ 460045 h 46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101" h="460045">
                  <a:moveTo>
                    <a:pt x="228101" y="0"/>
                  </a:moveTo>
                  <a:lnTo>
                    <a:pt x="148429" y="49421"/>
                  </a:lnTo>
                  <a:cubicBezTo>
                    <a:pt x="123400" y="66157"/>
                    <a:pt x="98371" y="82894"/>
                    <a:pt x="77926" y="100417"/>
                  </a:cubicBezTo>
                  <a:cubicBezTo>
                    <a:pt x="57481" y="117940"/>
                    <a:pt x="38565" y="135726"/>
                    <a:pt x="25761" y="154561"/>
                  </a:cubicBezTo>
                  <a:cubicBezTo>
                    <a:pt x="12957" y="173396"/>
                    <a:pt x="4156" y="194069"/>
                    <a:pt x="1104" y="213427"/>
                  </a:cubicBezTo>
                  <a:cubicBezTo>
                    <a:pt x="-1948" y="232786"/>
                    <a:pt x="1698" y="250993"/>
                    <a:pt x="7449" y="270712"/>
                  </a:cubicBezTo>
                  <a:cubicBezTo>
                    <a:pt x="13200" y="290431"/>
                    <a:pt x="23800" y="310982"/>
                    <a:pt x="35612" y="331742"/>
                  </a:cubicBezTo>
                  <a:cubicBezTo>
                    <a:pt x="47424" y="352502"/>
                    <a:pt x="62873" y="373886"/>
                    <a:pt x="78321" y="395270"/>
                  </a:cubicBezTo>
                  <a:cubicBezTo>
                    <a:pt x="93769" y="416654"/>
                    <a:pt x="117889" y="446550"/>
                    <a:pt x="128302" y="460045"/>
                  </a:cubicBez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 name="Ελεύθερη σχεδίαση: Σχήμα 6">
              <a:extLst>
                <a:ext uri="{FF2B5EF4-FFF2-40B4-BE49-F238E27FC236}">
                  <a16:creationId xmlns:a16="http://schemas.microsoft.com/office/drawing/2014/main" xmlns="" id="{E5AE02B8-8C2C-4F2F-B9C1-77BE78E87232}"/>
                </a:ext>
              </a:extLst>
            </p:cNvPr>
            <p:cNvSpPr/>
            <p:nvPr/>
          </p:nvSpPr>
          <p:spPr>
            <a:xfrm>
              <a:off x="5482813" y="2958447"/>
              <a:ext cx="317310" cy="366946"/>
            </a:xfrm>
            <a:custGeom>
              <a:avLst/>
              <a:gdLst/>
              <a:ahLst/>
              <a:cxnLst/>
              <a:rect l="0" t="0" r="0" b="0"/>
              <a:pathLst>
                <a:path w="317310" h="366946">
                  <a:moveTo>
                    <a:pt x="0" y="128175"/>
                  </a:moveTo>
                  <a:lnTo>
                    <a:pt x="2447" y="152358"/>
                  </a:lnTo>
                  <a:lnTo>
                    <a:pt x="27532" y="185395"/>
                  </a:lnTo>
                  <a:lnTo>
                    <a:pt x="67996" y="208201"/>
                  </a:lnTo>
                  <a:lnTo>
                    <a:pt x="106591" y="226640"/>
                  </a:lnTo>
                  <a:lnTo>
                    <a:pt x="160005" y="256975"/>
                  </a:lnTo>
                  <a:lnTo>
                    <a:pt x="203325" y="294974"/>
                  </a:lnTo>
                  <a:lnTo>
                    <a:pt x="217550" y="323236"/>
                  </a:lnTo>
                  <a:lnTo>
                    <a:pt x="246016" y="343578"/>
                  </a:lnTo>
                  <a:lnTo>
                    <a:pt x="290627" y="366130"/>
                  </a:lnTo>
                  <a:lnTo>
                    <a:pt x="308607" y="366945"/>
                  </a:lnTo>
                  <a:lnTo>
                    <a:pt x="317309" y="357445"/>
                  </a:lnTo>
                  <a:lnTo>
                    <a:pt x="312787" y="294327"/>
                  </a:lnTo>
                  <a:lnTo>
                    <a:pt x="300567" y="215353"/>
                  </a:lnTo>
                  <a:lnTo>
                    <a:pt x="278439" y="136669"/>
                  </a:lnTo>
                  <a:lnTo>
                    <a:pt x="247933" y="83153"/>
                  </a:lnTo>
                  <a:lnTo>
                    <a:pt x="221421" y="42519"/>
                  </a:lnTo>
                  <a:lnTo>
                    <a:pt x="194535" y="16637"/>
                  </a:lnTo>
                  <a:lnTo>
                    <a:pt x="163095" y="0"/>
                  </a:lnTo>
                  <a:lnTo>
                    <a:pt x="152814" y="15040"/>
                  </a:lnTo>
                  <a:lnTo>
                    <a:pt x="150673" y="42707"/>
                  </a:lnTo>
                  <a:lnTo>
                    <a:pt x="156265" y="91991"/>
                  </a:lnTo>
                  <a:lnTo>
                    <a:pt x="149501" y="117381"/>
                  </a:lnTo>
                  <a:lnTo>
                    <a:pt x="141055" y="131028"/>
                  </a:lnTo>
                  <a:lnTo>
                    <a:pt x="109785" y="143197"/>
                  </a:lnTo>
                  <a:lnTo>
                    <a:pt x="71921" y="131437"/>
                  </a:lnTo>
                  <a:lnTo>
                    <a:pt x="42826" y="121699"/>
                  </a:lnTo>
                  <a:lnTo>
                    <a:pt x="17249" y="122311"/>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Ελεύθερη σχεδίαση: Σχήμα 7">
              <a:extLst>
                <a:ext uri="{FF2B5EF4-FFF2-40B4-BE49-F238E27FC236}">
                  <a16:creationId xmlns:a16="http://schemas.microsoft.com/office/drawing/2014/main" xmlns="" id="{39BE376E-060F-44C0-8105-DCB3F4645904}"/>
                </a:ext>
              </a:extLst>
            </p:cNvPr>
            <p:cNvSpPr/>
            <p:nvPr/>
          </p:nvSpPr>
          <p:spPr>
            <a:xfrm>
              <a:off x="5269033" y="2648249"/>
              <a:ext cx="376876" cy="453396"/>
            </a:xfrm>
            <a:custGeom>
              <a:avLst/>
              <a:gdLst/>
              <a:ahLst/>
              <a:cxnLst/>
              <a:rect l="0" t="0" r="0" b="0"/>
              <a:pathLst>
                <a:path w="376876" h="453396">
                  <a:moveTo>
                    <a:pt x="376875" y="310198"/>
                  </a:moveTo>
                  <a:lnTo>
                    <a:pt x="328134" y="251720"/>
                  </a:lnTo>
                  <a:lnTo>
                    <a:pt x="256212" y="170334"/>
                  </a:lnTo>
                  <a:lnTo>
                    <a:pt x="199212" y="118127"/>
                  </a:lnTo>
                  <a:lnTo>
                    <a:pt x="147530" y="69115"/>
                  </a:lnTo>
                  <a:lnTo>
                    <a:pt x="75371" y="25525"/>
                  </a:lnTo>
                  <a:lnTo>
                    <a:pt x="27055" y="0"/>
                  </a:lnTo>
                  <a:lnTo>
                    <a:pt x="10247" y="2634"/>
                  </a:lnTo>
                  <a:lnTo>
                    <a:pt x="0" y="23435"/>
                  </a:lnTo>
                  <a:lnTo>
                    <a:pt x="14718" y="96172"/>
                  </a:lnTo>
                  <a:lnTo>
                    <a:pt x="49830" y="188146"/>
                  </a:lnTo>
                  <a:lnTo>
                    <a:pt x="85723" y="256379"/>
                  </a:lnTo>
                  <a:lnTo>
                    <a:pt x="128771" y="326413"/>
                  </a:lnTo>
                  <a:lnTo>
                    <a:pt x="191924" y="405777"/>
                  </a:lnTo>
                  <a:lnTo>
                    <a:pt x="213780" y="438373"/>
                  </a:lnTo>
                  <a:lnTo>
                    <a:pt x="231029" y="432509"/>
                  </a:lnTo>
                  <a:lnTo>
                    <a:pt x="256606" y="431897"/>
                  </a:lnTo>
                  <a:lnTo>
                    <a:pt x="285701" y="441635"/>
                  </a:lnTo>
                  <a:lnTo>
                    <a:pt x="323565" y="453395"/>
                  </a:lnTo>
                  <a:lnTo>
                    <a:pt x="354835" y="441226"/>
                  </a:lnTo>
                  <a:lnTo>
                    <a:pt x="363281" y="427579"/>
                  </a:lnTo>
                  <a:lnTo>
                    <a:pt x="370045" y="402189"/>
                  </a:lnTo>
                  <a:lnTo>
                    <a:pt x="364453" y="352905"/>
                  </a:lnTo>
                  <a:lnTo>
                    <a:pt x="366594" y="325238"/>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Ελεύθερη σχεδίαση: Σχήμα 8">
              <a:extLst>
                <a:ext uri="{FF2B5EF4-FFF2-40B4-BE49-F238E27FC236}">
                  <a16:creationId xmlns:a16="http://schemas.microsoft.com/office/drawing/2014/main" xmlns="" id="{6DB43193-4EF4-4325-B953-AD370E337AB7}"/>
                </a:ext>
              </a:extLst>
            </p:cNvPr>
            <p:cNvSpPr/>
            <p:nvPr/>
          </p:nvSpPr>
          <p:spPr>
            <a:xfrm>
              <a:off x="4187614" y="3046392"/>
              <a:ext cx="347918" cy="250282"/>
            </a:xfrm>
            <a:custGeom>
              <a:avLst/>
              <a:gdLst/>
              <a:ahLst/>
              <a:cxnLst/>
              <a:rect l="0" t="0" r="0" b="0"/>
              <a:pathLst>
                <a:path w="347918" h="250282">
                  <a:moveTo>
                    <a:pt x="63249" y="3909"/>
                  </a:moveTo>
                  <a:lnTo>
                    <a:pt x="25236" y="79261"/>
                  </a:lnTo>
                  <a:lnTo>
                    <a:pt x="11627" y="106576"/>
                  </a:lnTo>
                  <a:lnTo>
                    <a:pt x="0" y="137465"/>
                  </a:lnTo>
                  <a:lnTo>
                    <a:pt x="5983" y="175482"/>
                  </a:lnTo>
                  <a:lnTo>
                    <a:pt x="24057" y="176962"/>
                  </a:lnTo>
                  <a:lnTo>
                    <a:pt x="17241" y="149112"/>
                  </a:lnTo>
                  <a:lnTo>
                    <a:pt x="24057" y="176962"/>
                  </a:lnTo>
                  <a:lnTo>
                    <a:pt x="43761" y="200183"/>
                  </a:lnTo>
                  <a:lnTo>
                    <a:pt x="73632" y="224235"/>
                  </a:lnTo>
                  <a:lnTo>
                    <a:pt x="94817" y="229382"/>
                  </a:lnTo>
                  <a:lnTo>
                    <a:pt x="136481" y="206640"/>
                  </a:lnTo>
                  <a:lnTo>
                    <a:pt x="163295" y="198601"/>
                  </a:lnTo>
                  <a:lnTo>
                    <a:pt x="158460" y="174325"/>
                  </a:lnTo>
                  <a:lnTo>
                    <a:pt x="161421" y="138177"/>
                  </a:lnTo>
                  <a:lnTo>
                    <a:pt x="158460" y="174325"/>
                  </a:lnTo>
                  <a:lnTo>
                    <a:pt x="163295" y="198601"/>
                  </a:lnTo>
                  <a:lnTo>
                    <a:pt x="212111" y="241264"/>
                  </a:lnTo>
                  <a:lnTo>
                    <a:pt x="225019" y="250281"/>
                  </a:lnTo>
                  <a:lnTo>
                    <a:pt x="238759" y="249132"/>
                  </a:lnTo>
                  <a:lnTo>
                    <a:pt x="309978" y="226537"/>
                  </a:lnTo>
                  <a:lnTo>
                    <a:pt x="331976" y="207869"/>
                  </a:lnTo>
                  <a:lnTo>
                    <a:pt x="343715" y="189498"/>
                  </a:lnTo>
                  <a:lnTo>
                    <a:pt x="347917" y="165962"/>
                  </a:lnTo>
                  <a:lnTo>
                    <a:pt x="331154" y="92946"/>
                  </a:lnTo>
                  <a:lnTo>
                    <a:pt x="329986" y="65558"/>
                  </a:lnTo>
                  <a:lnTo>
                    <a:pt x="327576" y="25559"/>
                  </a:lnTo>
                  <a:lnTo>
                    <a:pt x="279373" y="17063"/>
                  </a:lnTo>
                  <a:lnTo>
                    <a:pt x="251134" y="14750"/>
                  </a:lnTo>
                  <a:lnTo>
                    <a:pt x="198802" y="15012"/>
                  </a:lnTo>
                  <a:lnTo>
                    <a:pt x="98822" y="0"/>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Ελεύθερη σχεδίαση: Σχήμα 9">
              <a:extLst>
                <a:ext uri="{FF2B5EF4-FFF2-40B4-BE49-F238E27FC236}">
                  <a16:creationId xmlns:a16="http://schemas.microsoft.com/office/drawing/2014/main" xmlns="" id="{50BB4AA3-93E9-49FF-856A-82ADF43DDBF7}"/>
                </a:ext>
              </a:extLst>
            </p:cNvPr>
            <p:cNvSpPr/>
            <p:nvPr/>
          </p:nvSpPr>
          <p:spPr>
            <a:xfrm>
              <a:off x="4250863" y="2627938"/>
              <a:ext cx="302051" cy="444014"/>
            </a:xfrm>
            <a:custGeom>
              <a:avLst/>
              <a:gdLst/>
              <a:ahLst/>
              <a:cxnLst/>
              <a:rect l="0" t="0" r="0" b="0"/>
              <a:pathLst>
                <a:path w="302051" h="444014">
                  <a:moveTo>
                    <a:pt x="264327" y="444013"/>
                  </a:moveTo>
                  <a:lnTo>
                    <a:pt x="264601" y="371256"/>
                  </a:lnTo>
                  <a:lnTo>
                    <a:pt x="277300" y="299517"/>
                  </a:lnTo>
                  <a:lnTo>
                    <a:pt x="295608" y="200945"/>
                  </a:lnTo>
                  <a:lnTo>
                    <a:pt x="302050" y="163945"/>
                  </a:lnTo>
                  <a:lnTo>
                    <a:pt x="296826" y="130539"/>
                  </a:lnTo>
                  <a:lnTo>
                    <a:pt x="271527" y="78431"/>
                  </a:lnTo>
                  <a:lnTo>
                    <a:pt x="248415" y="41285"/>
                  </a:lnTo>
                  <a:lnTo>
                    <a:pt x="223267" y="28991"/>
                  </a:lnTo>
                  <a:lnTo>
                    <a:pt x="212730" y="32677"/>
                  </a:lnTo>
                  <a:lnTo>
                    <a:pt x="203157" y="52362"/>
                  </a:lnTo>
                  <a:lnTo>
                    <a:pt x="207437" y="83416"/>
                  </a:lnTo>
                  <a:lnTo>
                    <a:pt x="216254" y="128489"/>
                  </a:lnTo>
                  <a:lnTo>
                    <a:pt x="205128" y="181025"/>
                  </a:lnTo>
                  <a:lnTo>
                    <a:pt x="174409" y="222859"/>
                  </a:lnTo>
                  <a:lnTo>
                    <a:pt x="168299" y="228044"/>
                  </a:lnTo>
                  <a:lnTo>
                    <a:pt x="159189" y="242081"/>
                  </a:lnTo>
                  <a:lnTo>
                    <a:pt x="137892" y="224416"/>
                  </a:lnTo>
                  <a:lnTo>
                    <a:pt x="121796" y="157141"/>
                  </a:lnTo>
                  <a:lnTo>
                    <a:pt x="109941" y="93626"/>
                  </a:lnTo>
                  <a:lnTo>
                    <a:pt x="110067" y="50423"/>
                  </a:lnTo>
                  <a:lnTo>
                    <a:pt x="108602" y="12776"/>
                  </a:lnTo>
                  <a:lnTo>
                    <a:pt x="91454" y="0"/>
                  </a:lnTo>
                  <a:lnTo>
                    <a:pt x="79325" y="9241"/>
                  </a:lnTo>
                  <a:lnTo>
                    <a:pt x="51051" y="49001"/>
                  </a:lnTo>
                  <a:lnTo>
                    <a:pt x="33054" y="102111"/>
                  </a:lnTo>
                  <a:lnTo>
                    <a:pt x="35094" y="146628"/>
                  </a:lnTo>
                  <a:lnTo>
                    <a:pt x="34932" y="231904"/>
                  </a:lnTo>
                  <a:lnTo>
                    <a:pt x="40770" y="299476"/>
                  </a:lnTo>
                  <a:lnTo>
                    <a:pt x="35272" y="338827"/>
                  </a:lnTo>
                  <a:lnTo>
                    <a:pt x="0" y="422363"/>
                  </a:lnTo>
                  <a:lnTo>
                    <a:pt x="35573" y="418454"/>
                  </a:lnTo>
                  <a:lnTo>
                    <a:pt x="135553" y="433466"/>
                  </a:lnTo>
                  <a:lnTo>
                    <a:pt x="187885" y="433204"/>
                  </a:lnTo>
                  <a:lnTo>
                    <a:pt x="216124" y="435517"/>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Ελεύθερη σχεδίαση: Σχήμα 10">
              <a:extLst>
                <a:ext uri="{FF2B5EF4-FFF2-40B4-BE49-F238E27FC236}">
                  <a16:creationId xmlns:a16="http://schemas.microsoft.com/office/drawing/2014/main" xmlns="" id="{6CFB8F7B-6097-4B31-AB92-82668D385847}"/>
                </a:ext>
              </a:extLst>
            </p:cNvPr>
            <p:cNvSpPr/>
            <p:nvPr/>
          </p:nvSpPr>
          <p:spPr>
            <a:xfrm>
              <a:off x="4360804" y="2592176"/>
              <a:ext cx="106314" cy="277844"/>
            </a:xfrm>
            <a:custGeom>
              <a:avLst/>
              <a:gdLst/>
              <a:ahLst/>
              <a:cxnLst/>
              <a:rect l="0" t="0" r="0" b="0"/>
              <a:pathLst>
                <a:path w="106314" h="277844">
                  <a:moveTo>
                    <a:pt x="93216" y="88124"/>
                  </a:moveTo>
                  <a:lnTo>
                    <a:pt x="97496" y="119178"/>
                  </a:lnTo>
                  <a:lnTo>
                    <a:pt x="106313" y="164251"/>
                  </a:lnTo>
                  <a:lnTo>
                    <a:pt x="95187" y="216787"/>
                  </a:lnTo>
                  <a:lnTo>
                    <a:pt x="64468" y="258621"/>
                  </a:lnTo>
                  <a:lnTo>
                    <a:pt x="58358" y="263806"/>
                  </a:lnTo>
                  <a:lnTo>
                    <a:pt x="49248" y="277843"/>
                  </a:lnTo>
                  <a:lnTo>
                    <a:pt x="27951" y="260178"/>
                  </a:lnTo>
                  <a:lnTo>
                    <a:pt x="11855" y="192903"/>
                  </a:lnTo>
                  <a:lnTo>
                    <a:pt x="0" y="129388"/>
                  </a:lnTo>
                  <a:lnTo>
                    <a:pt x="126" y="86185"/>
                  </a:lnTo>
                  <a:lnTo>
                    <a:pt x="10162" y="60852"/>
                  </a:lnTo>
                  <a:lnTo>
                    <a:pt x="26566" y="13297"/>
                  </a:lnTo>
                  <a:lnTo>
                    <a:pt x="44712" y="0"/>
                  </a:lnTo>
                  <a:lnTo>
                    <a:pt x="58472" y="12498"/>
                  </a:lnTo>
                  <a:lnTo>
                    <a:pt x="67825" y="37145"/>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Ελεύθερη σχεδίαση: Σχήμα 11">
              <a:extLst>
                <a:ext uri="{FF2B5EF4-FFF2-40B4-BE49-F238E27FC236}">
                  <a16:creationId xmlns:a16="http://schemas.microsoft.com/office/drawing/2014/main" xmlns="" id="{E980602C-2F80-4EE3-8AF9-97252BD95A20}"/>
                </a:ext>
              </a:extLst>
            </p:cNvPr>
            <p:cNvSpPr/>
            <p:nvPr/>
          </p:nvSpPr>
          <p:spPr>
            <a:xfrm>
              <a:off x="5143924" y="3128455"/>
              <a:ext cx="244576" cy="344685"/>
            </a:xfrm>
            <a:custGeom>
              <a:avLst/>
              <a:gdLst/>
              <a:ahLst/>
              <a:cxnLst/>
              <a:rect l="0" t="0" r="0" b="0"/>
              <a:pathLst>
                <a:path w="244576" h="344685">
                  <a:moveTo>
                    <a:pt x="185066" y="344684"/>
                  </a:moveTo>
                  <a:lnTo>
                    <a:pt x="208943" y="299894"/>
                  </a:lnTo>
                  <a:lnTo>
                    <a:pt x="223104" y="270071"/>
                  </a:lnTo>
                  <a:lnTo>
                    <a:pt x="231594" y="246691"/>
                  </a:lnTo>
                  <a:lnTo>
                    <a:pt x="244575" y="158874"/>
                  </a:lnTo>
                  <a:lnTo>
                    <a:pt x="240749" y="48720"/>
                  </a:lnTo>
                  <a:lnTo>
                    <a:pt x="234381" y="20896"/>
                  </a:lnTo>
                  <a:lnTo>
                    <a:pt x="220320" y="3777"/>
                  </a:lnTo>
                  <a:lnTo>
                    <a:pt x="198618" y="0"/>
                  </a:lnTo>
                  <a:lnTo>
                    <a:pt x="180036" y="19893"/>
                  </a:lnTo>
                  <a:lnTo>
                    <a:pt x="169737" y="58077"/>
                  </a:lnTo>
                  <a:lnTo>
                    <a:pt x="159278" y="88353"/>
                  </a:lnTo>
                  <a:lnTo>
                    <a:pt x="133615" y="123159"/>
                  </a:lnTo>
                  <a:lnTo>
                    <a:pt x="103531" y="148033"/>
                  </a:lnTo>
                  <a:lnTo>
                    <a:pt x="55209" y="183827"/>
                  </a:lnTo>
                  <a:lnTo>
                    <a:pt x="28106" y="199674"/>
                  </a:lnTo>
                  <a:lnTo>
                    <a:pt x="15915" y="222601"/>
                  </a:lnTo>
                  <a:lnTo>
                    <a:pt x="0" y="269866"/>
                  </a:lnTo>
                  <a:lnTo>
                    <a:pt x="12781" y="275935"/>
                  </a:lnTo>
                  <a:lnTo>
                    <a:pt x="35386" y="272310"/>
                  </a:lnTo>
                  <a:lnTo>
                    <a:pt x="93962" y="247911"/>
                  </a:lnTo>
                  <a:lnTo>
                    <a:pt x="113264" y="237497"/>
                  </a:lnTo>
                  <a:lnTo>
                    <a:pt x="133287" y="236561"/>
                  </a:lnTo>
                  <a:lnTo>
                    <a:pt x="147241" y="248408"/>
                  </a:lnTo>
                  <a:lnTo>
                    <a:pt x="162614" y="304002"/>
                  </a:lnTo>
                  <a:lnTo>
                    <a:pt x="172576" y="327006"/>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Ελεύθερη σχεδίαση: Σχήμα 12">
              <a:extLst>
                <a:ext uri="{FF2B5EF4-FFF2-40B4-BE49-F238E27FC236}">
                  <a16:creationId xmlns:a16="http://schemas.microsoft.com/office/drawing/2014/main" xmlns="" id="{87333FF4-1B42-4C6A-B95D-E5FEA7AC7078}"/>
                </a:ext>
              </a:extLst>
            </p:cNvPr>
            <p:cNvSpPr/>
            <p:nvPr/>
          </p:nvSpPr>
          <p:spPr>
            <a:xfrm>
              <a:off x="4999567" y="3365016"/>
              <a:ext cx="329424" cy="499103"/>
            </a:xfrm>
            <a:custGeom>
              <a:avLst/>
              <a:gdLst/>
              <a:ahLst/>
              <a:cxnLst/>
              <a:rect l="0" t="0" r="0" b="0"/>
              <a:pathLst>
                <a:path w="329424" h="499103">
                  <a:moveTo>
                    <a:pt x="144357" y="33305"/>
                  </a:moveTo>
                  <a:lnTo>
                    <a:pt x="99744" y="121766"/>
                  </a:lnTo>
                  <a:lnTo>
                    <a:pt x="77201" y="180242"/>
                  </a:lnTo>
                  <a:lnTo>
                    <a:pt x="17232" y="317538"/>
                  </a:lnTo>
                  <a:lnTo>
                    <a:pt x="2628" y="403278"/>
                  </a:lnTo>
                  <a:lnTo>
                    <a:pt x="0" y="455547"/>
                  </a:lnTo>
                  <a:lnTo>
                    <a:pt x="5196" y="477592"/>
                  </a:lnTo>
                  <a:lnTo>
                    <a:pt x="18644" y="490504"/>
                  </a:lnTo>
                  <a:lnTo>
                    <a:pt x="36752" y="499102"/>
                  </a:lnTo>
                  <a:lnTo>
                    <a:pt x="61993" y="495424"/>
                  </a:lnTo>
                  <a:lnTo>
                    <a:pt x="93143" y="471055"/>
                  </a:lnTo>
                  <a:lnTo>
                    <a:pt x="146468" y="421974"/>
                  </a:lnTo>
                  <a:lnTo>
                    <a:pt x="172690" y="388740"/>
                  </a:lnTo>
                  <a:lnTo>
                    <a:pt x="207349" y="329490"/>
                  </a:lnTo>
                  <a:lnTo>
                    <a:pt x="244030" y="265980"/>
                  </a:lnTo>
                  <a:lnTo>
                    <a:pt x="329423" y="108123"/>
                  </a:lnTo>
                  <a:lnTo>
                    <a:pt x="316933" y="90445"/>
                  </a:lnTo>
                  <a:lnTo>
                    <a:pt x="306971" y="67441"/>
                  </a:lnTo>
                  <a:lnTo>
                    <a:pt x="291598" y="11847"/>
                  </a:lnTo>
                  <a:lnTo>
                    <a:pt x="277644" y="0"/>
                  </a:lnTo>
                  <a:lnTo>
                    <a:pt x="257621" y="936"/>
                  </a:lnTo>
                  <a:lnTo>
                    <a:pt x="238319" y="11350"/>
                  </a:lnTo>
                  <a:lnTo>
                    <a:pt x="179743" y="35749"/>
                  </a:lnTo>
                  <a:lnTo>
                    <a:pt x="157138" y="39374"/>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Ελεύθερη σχεδίαση: Σχήμα 13">
              <a:extLst>
                <a:ext uri="{FF2B5EF4-FFF2-40B4-BE49-F238E27FC236}">
                  <a16:creationId xmlns:a16="http://schemas.microsoft.com/office/drawing/2014/main" xmlns="" id="{7A69A797-DF34-4398-9917-6573997D85AB}"/>
                </a:ext>
              </a:extLst>
            </p:cNvPr>
            <p:cNvSpPr/>
            <p:nvPr/>
          </p:nvSpPr>
          <p:spPr>
            <a:xfrm>
              <a:off x="4118397" y="3263756"/>
              <a:ext cx="344561" cy="258133"/>
            </a:xfrm>
            <a:custGeom>
              <a:avLst/>
              <a:gdLst/>
              <a:ahLst/>
              <a:cxnLst/>
              <a:rect l="0" t="0" r="0" b="0"/>
              <a:pathLst>
                <a:path w="344561" h="258133">
                  <a:moveTo>
                    <a:pt x="1622" y="187717"/>
                  </a:moveTo>
                  <a:lnTo>
                    <a:pt x="1504" y="123493"/>
                  </a:lnTo>
                  <a:lnTo>
                    <a:pt x="0" y="72274"/>
                  </a:lnTo>
                  <a:lnTo>
                    <a:pt x="7932" y="41400"/>
                  </a:lnTo>
                  <a:lnTo>
                    <a:pt x="33232" y="0"/>
                  </a:lnTo>
                  <a:lnTo>
                    <a:pt x="73335" y="1180"/>
                  </a:lnTo>
                  <a:lnTo>
                    <a:pt x="83861" y="18548"/>
                  </a:lnTo>
                  <a:lnTo>
                    <a:pt x="52812" y="84865"/>
                  </a:lnTo>
                  <a:lnTo>
                    <a:pt x="83861" y="18548"/>
                  </a:lnTo>
                  <a:lnTo>
                    <a:pt x="98251" y="6930"/>
                  </a:lnTo>
                  <a:lnTo>
                    <a:pt x="113437" y="2359"/>
                  </a:lnTo>
                  <a:lnTo>
                    <a:pt x="145402" y="7313"/>
                  </a:lnTo>
                  <a:lnTo>
                    <a:pt x="194940" y="28838"/>
                  </a:lnTo>
                  <a:lnTo>
                    <a:pt x="210038" y="61392"/>
                  </a:lnTo>
                  <a:lnTo>
                    <a:pt x="206175" y="90378"/>
                  </a:lnTo>
                  <a:lnTo>
                    <a:pt x="191992" y="129095"/>
                  </a:lnTo>
                  <a:lnTo>
                    <a:pt x="206175" y="90378"/>
                  </a:lnTo>
                  <a:lnTo>
                    <a:pt x="210038" y="61392"/>
                  </a:lnTo>
                  <a:lnTo>
                    <a:pt x="228497" y="47887"/>
                  </a:lnTo>
                  <a:lnTo>
                    <a:pt x="266712" y="44997"/>
                  </a:lnTo>
                  <a:lnTo>
                    <a:pt x="298677" y="49951"/>
                  </a:lnTo>
                  <a:lnTo>
                    <a:pt x="329550" y="57883"/>
                  </a:lnTo>
                  <a:lnTo>
                    <a:pt x="340077" y="75251"/>
                  </a:lnTo>
                  <a:lnTo>
                    <a:pt x="344560" y="127561"/>
                  </a:lnTo>
                  <a:lnTo>
                    <a:pt x="336627" y="158435"/>
                  </a:lnTo>
                  <a:lnTo>
                    <a:pt x="296938" y="211453"/>
                  </a:lnTo>
                  <a:lnTo>
                    <a:pt x="273525" y="256923"/>
                  </a:lnTo>
                  <a:lnTo>
                    <a:pt x="212280" y="258132"/>
                  </a:lnTo>
                  <a:lnTo>
                    <a:pt x="150534" y="242268"/>
                  </a:lnTo>
                  <a:lnTo>
                    <a:pt x="76874" y="222040"/>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Ελεύθερη σχεδίαση: Σχήμα 14">
              <a:extLst>
                <a:ext uri="{FF2B5EF4-FFF2-40B4-BE49-F238E27FC236}">
                  <a16:creationId xmlns:a16="http://schemas.microsoft.com/office/drawing/2014/main" xmlns="" id="{B2FD5229-DA10-4B89-B55F-86EBE130744D}"/>
                </a:ext>
              </a:extLst>
            </p:cNvPr>
            <p:cNvSpPr/>
            <p:nvPr/>
          </p:nvSpPr>
          <p:spPr>
            <a:xfrm>
              <a:off x="3967659" y="3451473"/>
              <a:ext cx="424264" cy="484389"/>
            </a:xfrm>
            <a:custGeom>
              <a:avLst/>
              <a:gdLst/>
              <a:ahLst/>
              <a:cxnLst/>
              <a:rect l="0" t="0" r="0" b="0"/>
              <a:pathLst>
                <a:path w="424264" h="484389">
                  <a:moveTo>
                    <a:pt x="424263" y="69206"/>
                  </a:moveTo>
                  <a:lnTo>
                    <a:pt x="363018" y="70415"/>
                  </a:lnTo>
                  <a:lnTo>
                    <a:pt x="301272" y="54551"/>
                  </a:lnTo>
                  <a:lnTo>
                    <a:pt x="227612" y="34323"/>
                  </a:lnTo>
                  <a:lnTo>
                    <a:pt x="152360" y="0"/>
                  </a:lnTo>
                  <a:lnTo>
                    <a:pt x="134019" y="77728"/>
                  </a:lnTo>
                  <a:lnTo>
                    <a:pt x="71418" y="193290"/>
                  </a:lnTo>
                  <a:lnTo>
                    <a:pt x="33734" y="314601"/>
                  </a:lnTo>
                  <a:lnTo>
                    <a:pt x="0" y="369801"/>
                  </a:lnTo>
                  <a:lnTo>
                    <a:pt x="708" y="413973"/>
                  </a:lnTo>
                  <a:lnTo>
                    <a:pt x="13417" y="425385"/>
                  </a:lnTo>
                  <a:lnTo>
                    <a:pt x="47859" y="414356"/>
                  </a:lnTo>
                  <a:lnTo>
                    <a:pt x="77729" y="388141"/>
                  </a:lnTo>
                  <a:lnTo>
                    <a:pt x="116917" y="318050"/>
                  </a:lnTo>
                  <a:lnTo>
                    <a:pt x="248696" y="170407"/>
                  </a:lnTo>
                  <a:lnTo>
                    <a:pt x="255448" y="179636"/>
                  </a:lnTo>
                  <a:lnTo>
                    <a:pt x="265681" y="207030"/>
                  </a:lnTo>
                  <a:lnTo>
                    <a:pt x="266683" y="241176"/>
                  </a:lnTo>
                  <a:lnTo>
                    <a:pt x="256275" y="288032"/>
                  </a:lnTo>
                  <a:lnTo>
                    <a:pt x="226021" y="361396"/>
                  </a:lnTo>
                  <a:lnTo>
                    <a:pt x="199630" y="405775"/>
                  </a:lnTo>
                  <a:lnTo>
                    <a:pt x="183264" y="450448"/>
                  </a:lnTo>
                  <a:lnTo>
                    <a:pt x="196475" y="478933"/>
                  </a:lnTo>
                  <a:lnTo>
                    <a:pt x="211366" y="484388"/>
                  </a:lnTo>
                  <a:lnTo>
                    <a:pt x="245807" y="473360"/>
                  </a:lnTo>
                  <a:lnTo>
                    <a:pt x="304752" y="413883"/>
                  </a:lnTo>
                  <a:lnTo>
                    <a:pt x="351489" y="360069"/>
                  </a:lnTo>
                  <a:lnTo>
                    <a:pt x="365378" y="331377"/>
                  </a:lnTo>
                  <a:lnTo>
                    <a:pt x="381242" y="269631"/>
                  </a:lnTo>
                  <a:lnTo>
                    <a:pt x="383600" y="189426"/>
                  </a:lnTo>
                  <a:lnTo>
                    <a:pt x="396191" y="136613"/>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Ελεύθερη σχεδίαση: Σχήμα 15">
              <a:extLst>
                <a:ext uri="{FF2B5EF4-FFF2-40B4-BE49-F238E27FC236}">
                  <a16:creationId xmlns:a16="http://schemas.microsoft.com/office/drawing/2014/main" xmlns="" id="{99608CD6-8A01-4F05-85DC-9A2C217EABFE}"/>
                </a:ext>
              </a:extLst>
            </p:cNvPr>
            <p:cNvSpPr/>
            <p:nvPr/>
          </p:nvSpPr>
          <p:spPr>
            <a:xfrm>
              <a:off x="2513048" y="2905582"/>
              <a:ext cx="2806019" cy="1587046"/>
            </a:xfrm>
            <a:custGeom>
              <a:avLst/>
              <a:gdLst>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5284"/>
                <a:gd name="connsiteY0" fmla="*/ 605476 h 1584907"/>
                <a:gd name="connsiteX1" fmla="*/ 2770692 w 2805284"/>
                <a:gd name="connsiteY1" fmla="*/ 640247 h 1584907"/>
                <a:gd name="connsiteX2" fmla="*/ 2749052 w 2805284"/>
                <a:gd name="connsiteY2" fmla="*/ 675322 h 1584907"/>
                <a:gd name="connsiteX3" fmla="*/ 2730676 w 2805284"/>
                <a:gd name="connsiteY3" fmla="*/ 711003 h 1584907"/>
                <a:gd name="connsiteX4" fmla="*/ 2717196 w 2805284"/>
                <a:gd name="connsiteY4" fmla="*/ 747595 h 1584907"/>
                <a:gd name="connsiteX5" fmla="*/ 2708010 w 2805284"/>
                <a:gd name="connsiteY5" fmla="*/ 819739 h 1584907"/>
                <a:gd name="connsiteX6" fmla="*/ 2715980 w 2805284"/>
                <a:gd name="connsiteY6" fmla="*/ 894988 h 1584907"/>
                <a:gd name="connsiteX7" fmla="*/ 2734965 w 2805284"/>
                <a:gd name="connsiteY7" fmla="*/ 972119 h 1584907"/>
                <a:gd name="connsiteX8" fmla="*/ 2758820 w 2805284"/>
                <a:gd name="connsiteY8" fmla="*/ 1049904 h 1584907"/>
                <a:gd name="connsiteX9" fmla="*/ 2783971 w 2805284"/>
                <a:gd name="connsiteY9" fmla="*/ 1136043 h 1584907"/>
                <a:gd name="connsiteX10" fmla="*/ 2801216 w 2805284"/>
                <a:gd name="connsiteY10" fmla="*/ 1221307 h 1584907"/>
                <a:gd name="connsiteX11" fmla="*/ 2804229 w 2805284"/>
                <a:gd name="connsiteY11" fmla="*/ 1305529 h 1584907"/>
                <a:gd name="connsiteX12" fmla="*/ 2786682 w 2805284"/>
                <a:gd name="connsiteY12" fmla="*/ 1388544 h 1584907"/>
                <a:gd name="connsiteX13" fmla="*/ 2752707 w 2805284"/>
                <a:gd name="connsiteY13" fmla="*/ 1456164 h 1584907"/>
                <a:gd name="connsiteX14" fmla="*/ 2703938 w 2805284"/>
                <a:gd name="connsiteY14" fmla="*/ 1515956 h 1584907"/>
                <a:gd name="connsiteX15" fmla="*/ 2644594 w 2805284"/>
                <a:gd name="connsiteY15" fmla="*/ 1561065 h 1584907"/>
                <a:gd name="connsiteX16" fmla="*/ 2578890 w 2805284"/>
                <a:gd name="connsiteY16" fmla="*/ 1584633 h 1584907"/>
                <a:gd name="connsiteX17" fmla="*/ 2524720 w 2805284"/>
                <a:gd name="connsiteY17" fmla="*/ 1584907 h 1584907"/>
                <a:gd name="connsiteX18" fmla="*/ 2469642 w 2805284"/>
                <a:gd name="connsiteY18" fmla="*/ 1572535 h 1584907"/>
                <a:gd name="connsiteX19" fmla="*/ 2414099 w 2805284"/>
                <a:gd name="connsiteY19" fmla="*/ 1552769 h 1584907"/>
                <a:gd name="connsiteX20" fmla="*/ 2358534 w 2805284"/>
                <a:gd name="connsiteY20" fmla="*/ 1530860 h 1584907"/>
                <a:gd name="connsiteX21" fmla="*/ 2271786 w 2805284"/>
                <a:gd name="connsiteY21" fmla="*/ 1500888 h 1584907"/>
                <a:gd name="connsiteX22" fmla="*/ 2185844 w 2805284"/>
                <a:gd name="connsiteY22" fmla="*/ 1476132 h 1584907"/>
                <a:gd name="connsiteX23" fmla="*/ 2100475 w 2805284"/>
                <a:gd name="connsiteY23" fmla="*/ 1454104 h 1584907"/>
                <a:gd name="connsiteX24" fmla="*/ 2015444 w 2805284"/>
                <a:gd name="connsiteY24" fmla="*/ 1432321 h 1584907"/>
                <a:gd name="connsiteX25" fmla="*/ 1736400 w 2805284"/>
                <a:gd name="connsiteY25" fmla="*/ 1348573 h 1584907"/>
                <a:gd name="connsiteX26" fmla="*/ 1457043 w 2805284"/>
                <a:gd name="connsiteY26" fmla="*/ 1254649 h 1584907"/>
                <a:gd name="connsiteX27" fmla="*/ 1175939 w 2805284"/>
                <a:gd name="connsiteY27" fmla="*/ 1164622 h 1584907"/>
                <a:gd name="connsiteX28" fmla="*/ 891652 w 2805284"/>
                <a:gd name="connsiteY28" fmla="*/ 1092565 h 1584907"/>
                <a:gd name="connsiteX29" fmla="*/ 795334 w 2805284"/>
                <a:gd name="connsiteY29" fmla="*/ 1074128 h 1584907"/>
                <a:gd name="connsiteX30" fmla="*/ 698975 w 2805284"/>
                <a:gd name="connsiteY30" fmla="*/ 1055447 h 1584907"/>
                <a:gd name="connsiteX31" fmla="*/ 603057 w 2805284"/>
                <a:gd name="connsiteY31" fmla="*/ 1032665 h 1584907"/>
                <a:gd name="connsiteX32" fmla="*/ 508059 w 2805284"/>
                <a:gd name="connsiteY32" fmla="*/ 1001926 h 1584907"/>
                <a:gd name="connsiteX33" fmla="*/ 358499 w 2805284"/>
                <a:gd name="connsiteY33" fmla="*/ 928730 h 1584907"/>
                <a:gd name="connsiteX34" fmla="*/ 223112 w 2805284"/>
                <a:gd name="connsiteY34" fmla="*/ 829125 h 1584907"/>
                <a:gd name="connsiteX35" fmla="*/ 112383 w 2805284"/>
                <a:gd name="connsiteY35" fmla="*/ 707805 h 1584907"/>
                <a:gd name="connsiteX36" fmla="*/ 36798 w 2805284"/>
                <a:gd name="connsiteY36" fmla="*/ 569469 h 1584907"/>
                <a:gd name="connsiteX37" fmla="*/ 4835 w 2805284"/>
                <a:gd name="connsiteY37" fmla="*/ 435647 h 1584907"/>
                <a:gd name="connsiteX38" fmla="*/ 0 w 2805284"/>
                <a:gd name="connsiteY38" fmla="*/ 294500 h 1584907"/>
                <a:gd name="connsiteX39" fmla="*/ 13249 w 2805284"/>
                <a:gd name="connsiteY39" fmla="*/ 148471 h 1584907"/>
                <a:gd name="connsiteX40" fmla="*/ 35540 w 2805284"/>
                <a:gd name="connsiteY40" fmla="*/ 0 h 1584907"/>
                <a:gd name="connsiteX0" fmla="*/ 2793965 w 2805284"/>
                <a:gd name="connsiteY0" fmla="*/ 605476 h 1584907"/>
                <a:gd name="connsiteX1" fmla="*/ 2770692 w 2805284"/>
                <a:gd name="connsiteY1" fmla="*/ 640247 h 1584907"/>
                <a:gd name="connsiteX2" fmla="*/ 2749052 w 2805284"/>
                <a:gd name="connsiteY2" fmla="*/ 675322 h 1584907"/>
                <a:gd name="connsiteX3" fmla="*/ 2730676 w 2805284"/>
                <a:gd name="connsiteY3" fmla="*/ 711003 h 1584907"/>
                <a:gd name="connsiteX4" fmla="*/ 2717196 w 2805284"/>
                <a:gd name="connsiteY4" fmla="*/ 747595 h 1584907"/>
                <a:gd name="connsiteX5" fmla="*/ 2708010 w 2805284"/>
                <a:gd name="connsiteY5" fmla="*/ 819739 h 1584907"/>
                <a:gd name="connsiteX6" fmla="*/ 2715980 w 2805284"/>
                <a:gd name="connsiteY6" fmla="*/ 894988 h 1584907"/>
                <a:gd name="connsiteX7" fmla="*/ 2734965 w 2805284"/>
                <a:gd name="connsiteY7" fmla="*/ 972119 h 1584907"/>
                <a:gd name="connsiteX8" fmla="*/ 2758820 w 2805284"/>
                <a:gd name="connsiteY8" fmla="*/ 1049904 h 1584907"/>
                <a:gd name="connsiteX9" fmla="*/ 2783971 w 2805284"/>
                <a:gd name="connsiteY9" fmla="*/ 1136043 h 1584907"/>
                <a:gd name="connsiteX10" fmla="*/ 2801216 w 2805284"/>
                <a:gd name="connsiteY10" fmla="*/ 1221307 h 1584907"/>
                <a:gd name="connsiteX11" fmla="*/ 2804229 w 2805284"/>
                <a:gd name="connsiteY11" fmla="*/ 1305529 h 1584907"/>
                <a:gd name="connsiteX12" fmla="*/ 2786682 w 2805284"/>
                <a:gd name="connsiteY12" fmla="*/ 1388544 h 1584907"/>
                <a:gd name="connsiteX13" fmla="*/ 2752707 w 2805284"/>
                <a:gd name="connsiteY13" fmla="*/ 1456164 h 1584907"/>
                <a:gd name="connsiteX14" fmla="*/ 2703938 w 2805284"/>
                <a:gd name="connsiteY14" fmla="*/ 1515956 h 1584907"/>
                <a:gd name="connsiteX15" fmla="*/ 2644594 w 2805284"/>
                <a:gd name="connsiteY15" fmla="*/ 1561065 h 1584907"/>
                <a:gd name="connsiteX16" fmla="*/ 2578890 w 2805284"/>
                <a:gd name="connsiteY16" fmla="*/ 1584633 h 1584907"/>
                <a:gd name="connsiteX17" fmla="*/ 2524720 w 2805284"/>
                <a:gd name="connsiteY17" fmla="*/ 1584907 h 1584907"/>
                <a:gd name="connsiteX18" fmla="*/ 2469642 w 2805284"/>
                <a:gd name="connsiteY18" fmla="*/ 1572535 h 1584907"/>
                <a:gd name="connsiteX19" fmla="*/ 2414099 w 2805284"/>
                <a:gd name="connsiteY19" fmla="*/ 1552769 h 1584907"/>
                <a:gd name="connsiteX20" fmla="*/ 2358534 w 2805284"/>
                <a:gd name="connsiteY20" fmla="*/ 1530860 h 1584907"/>
                <a:gd name="connsiteX21" fmla="*/ 2271786 w 2805284"/>
                <a:gd name="connsiteY21" fmla="*/ 1500888 h 1584907"/>
                <a:gd name="connsiteX22" fmla="*/ 2185844 w 2805284"/>
                <a:gd name="connsiteY22" fmla="*/ 1476132 h 1584907"/>
                <a:gd name="connsiteX23" fmla="*/ 2100475 w 2805284"/>
                <a:gd name="connsiteY23" fmla="*/ 1454104 h 1584907"/>
                <a:gd name="connsiteX24" fmla="*/ 2015444 w 2805284"/>
                <a:gd name="connsiteY24" fmla="*/ 1432321 h 1584907"/>
                <a:gd name="connsiteX25" fmla="*/ 1736400 w 2805284"/>
                <a:gd name="connsiteY25" fmla="*/ 1348573 h 1584907"/>
                <a:gd name="connsiteX26" fmla="*/ 1457043 w 2805284"/>
                <a:gd name="connsiteY26" fmla="*/ 1254649 h 1584907"/>
                <a:gd name="connsiteX27" fmla="*/ 1175939 w 2805284"/>
                <a:gd name="connsiteY27" fmla="*/ 1164622 h 1584907"/>
                <a:gd name="connsiteX28" fmla="*/ 891652 w 2805284"/>
                <a:gd name="connsiteY28" fmla="*/ 1092565 h 1584907"/>
                <a:gd name="connsiteX29" fmla="*/ 795334 w 2805284"/>
                <a:gd name="connsiteY29" fmla="*/ 1074128 h 1584907"/>
                <a:gd name="connsiteX30" fmla="*/ 698975 w 2805284"/>
                <a:gd name="connsiteY30" fmla="*/ 1055447 h 1584907"/>
                <a:gd name="connsiteX31" fmla="*/ 603057 w 2805284"/>
                <a:gd name="connsiteY31" fmla="*/ 1032665 h 1584907"/>
                <a:gd name="connsiteX32" fmla="*/ 508059 w 2805284"/>
                <a:gd name="connsiteY32" fmla="*/ 1001926 h 1584907"/>
                <a:gd name="connsiteX33" fmla="*/ 358499 w 2805284"/>
                <a:gd name="connsiteY33" fmla="*/ 928730 h 1584907"/>
                <a:gd name="connsiteX34" fmla="*/ 223112 w 2805284"/>
                <a:gd name="connsiteY34" fmla="*/ 829125 h 1584907"/>
                <a:gd name="connsiteX35" fmla="*/ 112383 w 2805284"/>
                <a:gd name="connsiteY35" fmla="*/ 707805 h 1584907"/>
                <a:gd name="connsiteX36" fmla="*/ 36798 w 2805284"/>
                <a:gd name="connsiteY36" fmla="*/ 569469 h 1584907"/>
                <a:gd name="connsiteX37" fmla="*/ 4835 w 2805284"/>
                <a:gd name="connsiteY37" fmla="*/ 435647 h 1584907"/>
                <a:gd name="connsiteX38" fmla="*/ 0 w 2805284"/>
                <a:gd name="connsiteY38" fmla="*/ 294500 h 1584907"/>
                <a:gd name="connsiteX39" fmla="*/ 13249 w 2805284"/>
                <a:gd name="connsiteY39" fmla="*/ 148471 h 1584907"/>
                <a:gd name="connsiteX40" fmla="*/ 35540 w 2805284"/>
                <a:gd name="connsiteY40" fmla="*/ 0 h 1584907"/>
                <a:gd name="connsiteX0" fmla="*/ 2793965 w 2805284"/>
                <a:gd name="connsiteY0" fmla="*/ 605476 h 1584907"/>
                <a:gd name="connsiteX1" fmla="*/ 2770692 w 2805284"/>
                <a:gd name="connsiteY1" fmla="*/ 640247 h 1584907"/>
                <a:gd name="connsiteX2" fmla="*/ 2749052 w 2805284"/>
                <a:gd name="connsiteY2" fmla="*/ 675322 h 1584907"/>
                <a:gd name="connsiteX3" fmla="*/ 2730676 w 2805284"/>
                <a:gd name="connsiteY3" fmla="*/ 711003 h 1584907"/>
                <a:gd name="connsiteX4" fmla="*/ 2717196 w 2805284"/>
                <a:gd name="connsiteY4" fmla="*/ 747595 h 1584907"/>
                <a:gd name="connsiteX5" fmla="*/ 2708010 w 2805284"/>
                <a:gd name="connsiteY5" fmla="*/ 819739 h 1584907"/>
                <a:gd name="connsiteX6" fmla="*/ 2715980 w 2805284"/>
                <a:gd name="connsiteY6" fmla="*/ 894988 h 1584907"/>
                <a:gd name="connsiteX7" fmla="*/ 2734965 w 2805284"/>
                <a:gd name="connsiteY7" fmla="*/ 972119 h 1584907"/>
                <a:gd name="connsiteX8" fmla="*/ 2758820 w 2805284"/>
                <a:gd name="connsiteY8" fmla="*/ 1049904 h 1584907"/>
                <a:gd name="connsiteX9" fmla="*/ 2783971 w 2805284"/>
                <a:gd name="connsiteY9" fmla="*/ 1136043 h 1584907"/>
                <a:gd name="connsiteX10" fmla="*/ 2801216 w 2805284"/>
                <a:gd name="connsiteY10" fmla="*/ 1221307 h 1584907"/>
                <a:gd name="connsiteX11" fmla="*/ 2804229 w 2805284"/>
                <a:gd name="connsiteY11" fmla="*/ 1305529 h 1584907"/>
                <a:gd name="connsiteX12" fmla="*/ 2786682 w 2805284"/>
                <a:gd name="connsiteY12" fmla="*/ 1388544 h 1584907"/>
                <a:gd name="connsiteX13" fmla="*/ 2752707 w 2805284"/>
                <a:gd name="connsiteY13" fmla="*/ 1456164 h 1584907"/>
                <a:gd name="connsiteX14" fmla="*/ 2703938 w 2805284"/>
                <a:gd name="connsiteY14" fmla="*/ 1515956 h 1584907"/>
                <a:gd name="connsiteX15" fmla="*/ 2644594 w 2805284"/>
                <a:gd name="connsiteY15" fmla="*/ 1561065 h 1584907"/>
                <a:gd name="connsiteX16" fmla="*/ 2578890 w 2805284"/>
                <a:gd name="connsiteY16" fmla="*/ 1584633 h 1584907"/>
                <a:gd name="connsiteX17" fmla="*/ 2524720 w 2805284"/>
                <a:gd name="connsiteY17" fmla="*/ 1584907 h 1584907"/>
                <a:gd name="connsiteX18" fmla="*/ 2469642 w 2805284"/>
                <a:gd name="connsiteY18" fmla="*/ 1572535 h 1584907"/>
                <a:gd name="connsiteX19" fmla="*/ 2414099 w 2805284"/>
                <a:gd name="connsiteY19" fmla="*/ 1552769 h 1584907"/>
                <a:gd name="connsiteX20" fmla="*/ 2358534 w 2805284"/>
                <a:gd name="connsiteY20" fmla="*/ 1530860 h 1584907"/>
                <a:gd name="connsiteX21" fmla="*/ 2271786 w 2805284"/>
                <a:gd name="connsiteY21" fmla="*/ 1500888 h 1584907"/>
                <a:gd name="connsiteX22" fmla="*/ 2185844 w 2805284"/>
                <a:gd name="connsiteY22" fmla="*/ 1476132 h 1584907"/>
                <a:gd name="connsiteX23" fmla="*/ 2100475 w 2805284"/>
                <a:gd name="connsiteY23" fmla="*/ 1454104 h 1584907"/>
                <a:gd name="connsiteX24" fmla="*/ 2015444 w 2805284"/>
                <a:gd name="connsiteY24" fmla="*/ 1432321 h 1584907"/>
                <a:gd name="connsiteX25" fmla="*/ 1736400 w 2805284"/>
                <a:gd name="connsiteY25" fmla="*/ 1348573 h 1584907"/>
                <a:gd name="connsiteX26" fmla="*/ 1457043 w 2805284"/>
                <a:gd name="connsiteY26" fmla="*/ 1254649 h 1584907"/>
                <a:gd name="connsiteX27" fmla="*/ 1175939 w 2805284"/>
                <a:gd name="connsiteY27" fmla="*/ 1164622 h 1584907"/>
                <a:gd name="connsiteX28" fmla="*/ 891652 w 2805284"/>
                <a:gd name="connsiteY28" fmla="*/ 1092565 h 1584907"/>
                <a:gd name="connsiteX29" fmla="*/ 795334 w 2805284"/>
                <a:gd name="connsiteY29" fmla="*/ 1074128 h 1584907"/>
                <a:gd name="connsiteX30" fmla="*/ 698975 w 2805284"/>
                <a:gd name="connsiteY30" fmla="*/ 1055447 h 1584907"/>
                <a:gd name="connsiteX31" fmla="*/ 603057 w 2805284"/>
                <a:gd name="connsiteY31" fmla="*/ 1032665 h 1584907"/>
                <a:gd name="connsiteX32" fmla="*/ 508059 w 2805284"/>
                <a:gd name="connsiteY32" fmla="*/ 1001926 h 1584907"/>
                <a:gd name="connsiteX33" fmla="*/ 358499 w 2805284"/>
                <a:gd name="connsiteY33" fmla="*/ 928730 h 1584907"/>
                <a:gd name="connsiteX34" fmla="*/ 223112 w 2805284"/>
                <a:gd name="connsiteY34" fmla="*/ 829125 h 1584907"/>
                <a:gd name="connsiteX35" fmla="*/ 112383 w 2805284"/>
                <a:gd name="connsiteY35" fmla="*/ 707805 h 1584907"/>
                <a:gd name="connsiteX36" fmla="*/ 36798 w 2805284"/>
                <a:gd name="connsiteY36" fmla="*/ 569469 h 1584907"/>
                <a:gd name="connsiteX37" fmla="*/ 4835 w 2805284"/>
                <a:gd name="connsiteY37" fmla="*/ 435647 h 1584907"/>
                <a:gd name="connsiteX38" fmla="*/ 0 w 2805284"/>
                <a:gd name="connsiteY38" fmla="*/ 294500 h 1584907"/>
                <a:gd name="connsiteX39" fmla="*/ 13249 w 2805284"/>
                <a:gd name="connsiteY39" fmla="*/ 148471 h 1584907"/>
                <a:gd name="connsiteX40" fmla="*/ 35540 w 2805284"/>
                <a:gd name="connsiteY40" fmla="*/ 0 h 1584907"/>
                <a:gd name="connsiteX0" fmla="*/ 2793965 w 2805284"/>
                <a:gd name="connsiteY0" fmla="*/ 605476 h 1584907"/>
                <a:gd name="connsiteX1" fmla="*/ 2770692 w 2805284"/>
                <a:gd name="connsiteY1" fmla="*/ 640247 h 1584907"/>
                <a:gd name="connsiteX2" fmla="*/ 2749052 w 2805284"/>
                <a:gd name="connsiteY2" fmla="*/ 675322 h 1584907"/>
                <a:gd name="connsiteX3" fmla="*/ 2730676 w 2805284"/>
                <a:gd name="connsiteY3" fmla="*/ 711003 h 1584907"/>
                <a:gd name="connsiteX4" fmla="*/ 2717196 w 2805284"/>
                <a:gd name="connsiteY4" fmla="*/ 747595 h 1584907"/>
                <a:gd name="connsiteX5" fmla="*/ 2708010 w 2805284"/>
                <a:gd name="connsiteY5" fmla="*/ 819739 h 1584907"/>
                <a:gd name="connsiteX6" fmla="*/ 2715980 w 2805284"/>
                <a:gd name="connsiteY6" fmla="*/ 894988 h 1584907"/>
                <a:gd name="connsiteX7" fmla="*/ 2734965 w 2805284"/>
                <a:gd name="connsiteY7" fmla="*/ 972119 h 1584907"/>
                <a:gd name="connsiteX8" fmla="*/ 2758820 w 2805284"/>
                <a:gd name="connsiteY8" fmla="*/ 1049904 h 1584907"/>
                <a:gd name="connsiteX9" fmla="*/ 2783971 w 2805284"/>
                <a:gd name="connsiteY9" fmla="*/ 1136043 h 1584907"/>
                <a:gd name="connsiteX10" fmla="*/ 2801216 w 2805284"/>
                <a:gd name="connsiteY10" fmla="*/ 1221307 h 1584907"/>
                <a:gd name="connsiteX11" fmla="*/ 2804229 w 2805284"/>
                <a:gd name="connsiteY11" fmla="*/ 1305529 h 1584907"/>
                <a:gd name="connsiteX12" fmla="*/ 2786682 w 2805284"/>
                <a:gd name="connsiteY12" fmla="*/ 1388544 h 1584907"/>
                <a:gd name="connsiteX13" fmla="*/ 2752707 w 2805284"/>
                <a:gd name="connsiteY13" fmla="*/ 1456164 h 1584907"/>
                <a:gd name="connsiteX14" fmla="*/ 2703938 w 2805284"/>
                <a:gd name="connsiteY14" fmla="*/ 1515956 h 1584907"/>
                <a:gd name="connsiteX15" fmla="*/ 2644594 w 2805284"/>
                <a:gd name="connsiteY15" fmla="*/ 1561065 h 1584907"/>
                <a:gd name="connsiteX16" fmla="*/ 2578890 w 2805284"/>
                <a:gd name="connsiteY16" fmla="*/ 1584633 h 1584907"/>
                <a:gd name="connsiteX17" fmla="*/ 2524720 w 2805284"/>
                <a:gd name="connsiteY17" fmla="*/ 1584907 h 1584907"/>
                <a:gd name="connsiteX18" fmla="*/ 2469642 w 2805284"/>
                <a:gd name="connsiteY18" fmla="*/ 1572535 h 1584907"/>
                <a:gd name="connsiteX19" fmla="*/ 2414099 w 2805284"/>
                <a:gd name="connsiteY19" fmla="*/ 1552769 h 1584907"/>
                <a:gd name="connsiteX20" fmla="*/ 2358534 w 2805284"/>
                <a:gd name="connsiteY20" fmla="*/ 1530860 h 1584907"/>
                <a:gd name="connsiteX21" fmla="*/ 2271786 w 2805284"/>
                <a:gd name="connsiteY21" fmla="*/ 1500888 h 1584907"/>
                <a:gd name="connsiteX22" fmla="*/ 2185844 w 2805284"/>
                <a:gd name="connsiteY22" fmla="*/ 1476132 h 1584907"/>
                <a:gd name="connsiteX23" fmla="*/ 2100475 w 2805284"/>
                <a:gd name="connsiteY23" fmla="*/ 1454104 h 1584907"/>
                <a:gd name="connsiteX24" fmla="*/ 2015444 w 2805284"/>
                <a:gd name="connsiteY24" fmla="*/ 1432321 h 1584907"/>
                <a:gd name="connsiteX25" fmla="*/ 1736400 w 2805284"/>
                <a:gd name="connsiteY25" fmla="*/ 1348573 h 1584907"/>
                <a:gd name="connsiteX26" fmla="*/ 1457043 w 2805284"/>
                <a:gd name="connsiteY26" fmla="*/ 1254649 h 1584907"/>
                <a:gd name="connsiteX27" fmla="*/ 1175939 w 2805284"/>
                <a:gd name="connsiteY27" fmla="*/ 1164622 h 1584907"/>
                <a:gd name="connsiteX28" fmla="*/ 891652 w 2805284"/>
                <a:gd name="connsiteY28" fmla="*/ 1092565 h 1584907"/>
                <a:gd name="connsiteX29" fmla="*/ 795334 w 2805284"/>
                <a:gd name="connsiteY29" fmla="*/ 1074128 h 1584907"/>
                <a:gd name="connsiteX30" fmla="*/ 698975 w 2805284"/>
                <a:gd name="connsiteY30" fmla="*/ 1055447 h 1584907"/>
                <a:gd name="connsiteX31" fmla="*/ 603057 w 2805284"/>
                <a:gd name="connsiteY31" fmla="*/ 1032665 h 1584907"/>
                <a:gd name="connsiteX32" fmla="*/ 508059 w 2805284"/>
                <a:gd name="connsiteY32" fmla="*/ 1001926 h 1584907"/>
                <a:gd name="connsiteX33" fmla="*/ 358499 w 2805284"/>
                <a:gd name="connsiteY33" fmla="*/ 928730 h 1584907"/>
                <a:gd name="connsiteX34" fmla="*/ 223112 w 2805284"/>
                <a:gd name="connsiteY34" fmla="*/ 829125 h 1584907"/>
                <a:gd name="connsiteX35" fmla="*/ 112383 w 2805284"/>
                <a:gd name="connsiteY35" fmla="*/ 707805 h 1584907"/>
                <a:gd name="connsiteX36" fmla="*/ 36798 w 2805284"/>
                <a:gd name="connsiteY36" fmla="*/ 569469 h 1584907"/>
                <a:gd name="connsiteX37" fmla="*/ 4835 w 2805284"/>
                <a:gd name="connsiteY37" fmla="*/ 435647 h 1584907"/>
                <a:gd name="connsiteX38" fmla="*/ 0 w 2805284"/>
                <a:gd name="connsiteY38" fmla="*/ 294500 h 1584907"/>
                <a:gd name="connsiteX39" fmla="*/ 13249 w 2805284"/>
                <a:gd name="connsiteY39" fmla="*/ 148471 h 1584907"/>
                <a:gd name="connsiteX40" fmla="*/ 35540 w 2805284"/>
                <a:gd name="connsiteY40" fmla="*/ 0 h 1584907"/>
                <a:gd name="connsiteX0" fmla="*/ 2793965 w 2805284"/>
                <a:gd name="connsiteY0" fmla="*/ 605476 h 1584907"/>
                <a:gd name="connsiteX1" fmla="*/ 2770692 w 2805284"/>
                <a:gd name="connsiteY1" fmla="*/ 640247 h 1584907"/>
                <a:gd name="connsiteX2" fmla="*/ 2749052 w 2805284"/>
                <a:gd name="connsiteY2" fmla="*/ 675322 h 1584907"/>
                <a:gd name="connsiteX3" fmla="*/ 2730676 w 2805284"/>
                <a:gd name="connsiteY3" fmla="*/ 711003 h 1584907"/>
                <a:gd name="connsiteX4" fmla="*/ 2717196 w 2805284"/>
                <a:gd name="connsiteY4" fmla="*/ 747595 h 1584907"/>
                <a:gd name="connsiteX5" fmla="*/ 2708010 w 2805284"/>
                <a:gd name="connsiteY5" fmla="*/ 819739 h 1584907"/>
                <a:gd name="connsiteX6" fmla="*/ 2715980 w 2805284"/>
                <a:gd name="connsiteY6" fmla="*/ 894988 h 1584907"/>
                <a:gd name="connsiteX7" fmla="*/ 2734965 w 2805284"/>
                <a:gd name="connsiteY7" fmla="*/ 972119 h 1584907"/>
                <a:gd name="connsiteX8" fmla="*/ 2758820 w 2805284"/>
                <a:gd name="connsiteY8" fmla="*/ 1049904 h 1584907"/>
                <a:gd name="connsiteX9" fmla="*/ 2783971 w 2805284"/>
                <a:gd name="connsiteY9" fmla="*/ 1136043 h 1584907"/>
                <a:gd name="connsiteX10" fmla="*/ 2801216 w 2805284"/>
                <a:gd name="connsiteY10" fmla="*/ 1221307 h 1584907"/>
                <a:gd name="connsiteX11" fmla="*/ 2804229 w 2805284"/>
                <a:gd name="connsiteY11" fmla="*/ 1305529 h 1584907"/>
                <a:gd name="connsiteX12" fmla="*/ 2786682 w 2805284"/>
                <a:gd name="connsiteY12" fmla="*/ 1388544 h 1584907"/>
                <a:gd name="connsiteX13" fmla="*/ 2752707 w 2805284"/>
                <a:gd name="connsiteY13" fmla="*/ 1456164 h 1584907"/>
                <a:gd name="connsiteX14" fmla="*/ 2703938 w 2805284"/>
                <a:gd name="connsiteY14" fmla="*/ 1515956 h 1584907"/>
                <a:gd name="connsiteX15" fmla="*/ 2644594 w 2805284"/>
                <a:gd name="connsiteY15" fmla="*/ 1561065 h 1584907"/>
                <a:gd name="connsiteX16" fmla="*/ 2578890 w 2805284"/>
                <a:gd name="connsiteY16" fmla="*/ 1584633 h 1584907"/>
                <a:gd name="connsiteX17" fmla="*/ 2524720 w 2805284"/>
                <a:gd name="connsiteY17" fmla="*/ 1584907 h 1584907"/>
                <a:gd name="connsiteX18" fmla="*/ 2469642 w 2805284"/>
                <a:gd name="connsiteY18" fmla="*/ 1572535 h 1584907"/>
                <a:gd name="connsiteX19" fmla="*/ 2414099 w 2805284"/>
                <a:gd name="connsiteY19" fmla="*/ 1552769 h 1584907"/>
                <a:gd name="connsiteX20" fmla="*/ 2358534 w 2805284"/>
                <a:gd name="connsiteY20" fmla="*/ 1530860 h 1584907"/>
                <a:gd name="connsiteX21" fmla="*/ 2271786 w 2805284"/>
                <a:gd name="connsiteY21" fmla="*/ 1500888 h 1584907"/>
                <a:gd name="connsiteX22" fmla="*/ 2185844 w 2805284"/>
                <a:gd name="connsiteY22" fmla="*/ 1476132 h 1584907"/>
                <a:gd name="connsiteX23" fmla="*/ 2100475 w 2805284"/>
                <a:gd name="connsiteY23" fmla="*/ 1454104 h 1584907"/>
                <a:gd name="connsiteX24" fmla="*/ 2015444 w 2805284"/>
                <a:gd name="connsiteY24" fmla="*/ 1432321 h 1584907"/>
                <a:gd name="connsiteX25" fmla="*/ 1736400 w 2805284"/>
                <a:gd name="connsiteY25" fmla="*/ 1348573 h 1584907"/>
                <a:gd name="connsiteX26" fmla="*/ 1457043 w 2805284"/>
                <a:gd name="connsiteY26" fmla="*/ 1254649 h 1584907"/>
                <a:gd name="connsiteX27" fmla="*/ 1175939 w 2805284"/>
                <a:gd name="connsiteY27" fmla="*/ 1164622 h 1584907"/>
                <a:gd name="connsiteX28" fmla="*/ 891652 w 2805284"/>
                <a:gd name="connsiteY28" fmla="*/ 1092565 h 1584907"/>
                <a:gd name="connsiteX29" fmla="*/ 795334 w 2805284"/>
                <a:gd name="connsiteY29" fmla="*/ 1074128 h 1584907"/>
                <a:gd name="connsiteX30" fmla="*/ 698975 w 2805284"/>
                <a:gd name="connsiteY30" fmla="*/ 1055447 h 1584907"/>
                <a:gd name="connsiteX31" fmla="*/ 603057 w 2805284"/>
                <a:gd name="connsiteY31" fmla="*/ 1032665 h 1584907"/>
                <a:gd name="connsiteX32" fmla="*/ 508059 w 2805284"/>
                <a:gd name="connsiteY32" fmla="*/ 1001926 h 1584907"/>
                <a:gd name="connsiteX33" fmla="*/ 358499 w 2805284"/>
                <a:gd name="connsiteY33" fmla="*/ 928730 h 1584907"/>
                <a:gd name="connsiteX34" fmla="*/ 223112 w 2805284"/>
                <a:gd name="connsiteY34" fmla="*/ 829125 h 1584907"/>
                <a:gd name="connsiteX35" fmla="*/ 112383 w 2805284"/>
                <a:gd name="connsiteY35" fmla="*/ 707805 h 1584907"/>
                <a:gd name="connsiteX36" fmla="*/ 36798 w 2805284"/>
                <a:gd name="connsiteY36" fmla="*/ 569469 h 1584907"/>
                <a:gd name="connsiteX37" fmla="*/ 4835 w 2805284"/>
                <a:gd name="connsiteY37" fmla="*/ 435647 h 1584907"/>
                <a:gd name="connsiteX38" fmla="*/ 0 w 2805284"/>
                <a:gd name="connsiteY38" fmla="*/ 294500 h 1584907"/>
                <a:gd name="connsiteX39" fmla="*/ 13249 w 2805284"/>
                <a:gd name="connsiteY39" fmla="*/ 148471 h 1584907"/>
                <a:gd name="connsiteX40" fmla="*/ 35540 w 2805284"/>
                <a:gd name="connsiteY40" fmla="*/ 0 h 1584907"/>
                <a:gd name="connsiteX0" fmla="*/ 2793965 w 2805284"/>
                <a:gd name="connsiteY0" fmla="*/ 605476 h 1584907"/>
                <a:gd name="connsiteX1" fmla="*/ 2770692 w 2805284"/>
                <a:gd name="connsiteY1" fmla="*/ 640247 h 1584907"/>
                <a:gd name="connsiteX2" fmla="*/ 2749052 w 2805284"/>
                <a:gd name="connsiteY2" fmla="*/ 675322 h 1584907"/>
                <a:gd name="connsiteX3" fmla="*/ 2730676 w 2805284"/>
                <a:gd name="connsiteY3" fmla="*/ 711003 h 1584907"/>
                <a:gd name="connsiteX4" fmla="*/ 2717196 w 2805284"/>
                <a:gd name="connsiteY4" fmla="*/ 747595 h 1584907"/>
                <a:gd name="connsiteX5" fmla="*/ 2708010 w 2805284"/>
                <a:gd name="connsiteY5" fmla="*/ 819739 h 1584907"/>
                <a:gd name="connsiteX6" fmla="*/ 2715980 w 2805284"/>
                <a:gd name="connsiteY6" fmla="*/ 894988 h 1584907"/>
                <a:gd name="connsiteX7" fmla="*/ 2734965 w 2805284"/>
                <a:gd name="connsiteY7" fmla="*/ 972119 h 1584907"/>
                <a:gd name="connsiteX8" fmla="*/ 2758820 w 2805284"/>
                <a:gd name="connsiteY8" fmla="*/ 1049904 h 1584907"/>
                <a:gd name="connsiteX9" fmla="*/ 2783971 w 2805284"/>
                <a:gd name="connsiteY9" fmla="*/ 1136043 h 1584907"/>
                <a:gd name="connsiteX10" fmla="*/ 2801216 w 2805284"/>
                <a:gd name="connsiteY10" fmla="*/ 1221307 h 1584907"/>
                <a:gd name="connsiteX11" fmla="*/ 2804229 w 2805284"/>
                <a:gd name="connsiteY11" fmla="*/ 1305529 h 1584907"/>
                <a:gd name="connsiteX12" fmla="*/ 2786682 w 2805284"/>
                <a:gd name="connsiteY12" fmla="*/ 1388544 h 1584907"/>
                <a:gd name="connsiteX13" fmla="*/ 2752707 w 2805284"/>
                <a:gd name="connsiteY13" fmla="*/ 1456164 h 1584907"/>
                <a:gd name="connsiteX14" fmla="*/ 2703938 w 2805284"/>
                <a:gd name="connsiteY14" fmla="*/ 1515956 h 1584907"/>
                <a:gd name="connsiteX15" fmla="*/ 2644594 w 2805284"/>
                <a:gd name="connsiteY15" fmla="*/ 1561065 h 1584907"/>
                <a:gd name="connsiteX16" fmla="*/ 2578890 w 2805284"/>
                <a:gd name="connsiteY16" fmla="*/ 1584633 h 1584907"/>
                <a:gd name="connsiteX17" fmla="*/ 2524720 w 2805284"/>
                <a:gd name="connsiteY17" fmla="*/ 1584907 h 1584907"/>
                <a:gd name="connsiteX18" fmla="*/ 2469642 w 2805284"/>
                <a:gd name="connsiteY18" fmla="*/ 1572535 h 1584907"/>
                <a:gd name="connsiteX19" fmla="*/ 2414099 w 2805284"/>
                <a:gd name="connsiteY19" fmla="*/ 1552769 h 1584907"/>
                <a:gd name="connsiteX20" fmla="*/ 2358534 w 2805284"/>
                <a:gd name="connsiteY20" fmla="*/ 1530860 h 1584907"/>
                <a:gd name="connsiteX21" fmla="*/ 2271786 w 2805284"/>
                <a:gd name="connsiteY21" fmla="*/ 1500888 h 1584907"/>
                <a:gd name="connsiteX22" fmla="*/ 2185844 w 2805284"/>
                <a:gd name="connsiteY22" fmla="*/ 1476132 h 1584907"/>
                <a:gd name="connsiteX23" fmla="*/ 2100475 w 2805284"/>
                <a:gd name="connsiteY23" fmla="*/ 1454104 h 1584907"/>
                <a:gd name="connsiteX24" fmla="*/ 2015444 w 2805284"/>
                <a:gd name="connsiteY24" fmla="*/ 1432321 h 1584907"/>
                <a:gd name="connsiteX25" fmla="*/ 1736400 w 2805284"/>
                <a:gd name="connsiteY25" fmla="*/ 1348573 h 1584907"/>
                <a:gd name="connsiteX26" fmla="*/ 1457043 w 2805284"/>
                <a:gd name="connsiteY26" fmla="*/ 1254649 h 1584907"/>
                <a:gd name="connsiteX27" fmla="*/ 1175939 w 2805284"/>
                <a:gd name="connsiteY27" fmla="*/ 1164622 h 1584907"/>
                <a:gd name="connsiteX28" fmla="*/ 891652 w 2805284"/>
                <a:gd name="connsiteY28" fmla="*/ 1092565 h 1584907"/>
                <a:gd name="connsiteX29" fmla="*/ 795334 w 2805284"/>
                <a:gd name="connsiteY29" fmla="*/ 1074128 h 1584907"/>
                <a:gd name="connsiteX30" fmla="*/ 698975 w 2805284"/>
                <a:gd name="connsiteY30" fmla="*/ 1055447 h 1584907"/>
                <a:gd name="connsiteX31" fmla="*/ 603057 w 2805284"/>
                <a:gd name="connsiteY31" fmla="*/ 1032665 h 1584907"/>
                <a:gd name="connsiteX32" fmla="*/ 508059 w 2805284"/>
                <a:gd name="connsiteY32" fmla="*/ 1001926 h 1584907"/>
                <a:gd name="connsiteX33" fmla="*/ 358499 w 2805284"/>
                <a:gd name="connsiteY33" fmla="*/ 928730 h 1584907"/>
                <a:gd name="connsiteX34" fmla="*/ 223112 w 2805284"/>
                <a:gd name="connsiteY34" fmla="*/ 829125 h 1584907"/>
                <a:gd name="connsiteX35" fmla="*/ 112383 w 2805284"/>
                <a:gd name="connsiteY35" fmla="*/ 707805 h 1584907"/>
                <a:gd name="connsiteX36" fmla="*/ 36798 w 2805284"/>
                <a:gd name="connsiteY36" fmla="*/ 569469 h 1584907"/>
                <a:gd name="connsiteX37" fmla="*/ 4835 w 2805284"/>
                <a:gd name="connsiteY37" fmla="*/ 435647 h 1584907"/>
                <a:gd name="connsiteX38" fmla="*/ 0 w 2805284"/>
                <a:gd name="connsiteY38" fmla="*/ 294500 h 1584907"/>
                <a:gd name="connsiteX39" fmla="*/ 13249 w 2805284"/>
                <a:gd name="connsiteY39" fmla="*/ 148471 h 1584907"/>
                <a:gd name="connsiteX40" fmla="*/ 35540 w 2805284"/>
                <a:gd name="connsiteY40" fmla="*/ 0 h 1584907"/>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4700 w 2806019"/>
                <a:gd name="connsiteY0" fmla="*/ 605476 h 1587046"/>
                <a:gd name="connsiteX1" fmla="*/ 2771427 w 2806019"/>
                <a:gd name="connsiteY1" fmla="*/ 640247 h 1587046"/>
                <a:gd name="connsiteX2" fmla="*/ 2749787 w 2806019"/>
                <a:gd name="connsiteY2" fmla="*/ 675322 h 1587046"/>
                <a:gd name="connsiteX3" fmla="*/ 2731411 w 2806019"/>
                <a:gd name="connsiteY3" fmla="*/ 711003 h 1587046"/>
                <a:gd name="connsiteX4" fmla="*/ 2717931 w 2806019"/>
                <a:gd name="connsiteY4" fmla="*/ 747595 h 1587046"/>
                <a:gd name="connsiteX5" fmla="*/ 2708745 w 2806019"/>
                <a:gd name="connsiteY5" fmla="*/ 819739 h 1587046"/>
                <a:gd name="connsiteX6" fmla="*/ 2716715 w 2806019"/>
                <a:gd name="connsiteY6" fmla="*/ 894988 h 1587046"/>
                <a:gd name="connsiteX7" fmla="*/ 2735700 w 2806019"/>
                <a:gd name="connsiteY7" fmla="*/ 972119 h 1587046"/>
                <a:gd name="connsiteX8" fmla="*/ 2759555 w 2806019"/>
                <a:gd name="connsiteY8" fmla="*/ 1049904 h 1587046"/>
                <a:gd name="connsiteX9" fmla="*/ 2784706 w 2806019"/>
                <a:gd name="connsiteY9" fmla="*/ 1136043 h 1587046"/>
                <a:gd name="connsiteX10" fmla="*/ 2801951 w 2806019"/>
                <a:gd name="connsiteY10" fmla="*/ 1221307 h 1587046"/>
                <a:gd name="connsiteX11" fmla="*/ 2804964 w 2806019"/>
                <a:gd name="connsiteY11" fmla="*/ 1305529 h 1587046"/>
                <a:gd name="connsiteX12" fmla="*/ 2787417 w 2806019"/>
                <a:gd name="connsiteY12" fmla="*/ 1388544 h 1587046"/>
                <a:gd name="connsiteX13" fmla="*/ 2753442 w 2806019"/>
                <a:gd name="connsiteY13" fmla="*/ 1456164 h 1587046"/>
                <a:gd name="connsiteX14" fmla="*/ 2704673 w 2806019"/>
                <a:gd name="connsiteY14" fmla="*/ 1515956 h 1587046"/>
                <a:gd name="connsiteX15" fmla="*/ 2645329 w 2806019"/>
                <a:gd name="connsiteY15" fmla="*/ 1561065 h 1587046"/>
                <a:gd name="connsiteX16" fmla="*/ 2579625 w 2806019"/>
                <a:gd name="connsiteY16" fmla="*/ 1584633 h 1587046"/>
                <a:gd name="connsiteX17" fmla="*/ 2525455 w 2806019"/>
                <a:gd name="connsiteY17" fmla="*/ 1584907 h 1587046"/>
                <a:gd name="connsiteX18" fmla="*/ 2470377 w 2806019"/>
                <a:gd name="connsiteY18" fmla="*/ 1572535 h 1587046"/>
                <a:gd name="connsiteX19" fmla="*/ 2414834 w 2806019"/>
                <a:gd name="connsiteY19" fmla="*/ 1552769 h 1587046"/>
                <a:gd name="connsiteX20" fmla="*/ 2359269 w 2806019"/>
                <a:gd name="connsiteY20" fmla="*/ 1530860 h 1587046"/>
                <a:gd name="connsiteX21" fmla="*/ 2272521 w 2806019"/>
                <a:gd name="connsiteY21" fmla="*/ 1500888 h 1587046"/>
                <a:gd name="connsiteX22" fmla="*/ 2186579 w 2806019"/>
                <a:gd name="connsiteY22" fmla="*/ 1476132 h 1587046"/>
                <a:gd name="connsiteX23" fmla="*/ 2101210 w 2806019"/>
                <a:gd name="connsiteY23" fmla="*/ 1454104 h 1587046"/>
                <a:gd name="connsiteX24" fmla="*/ 2016179 w 2806019"/>
                <a:gd name="connsiteY24" fmla="*/ 1432321 h 1587046"/>
                <a:gd name="connsiteX25" fmla="*/ 1737135 w 2806019"/>
                <a:gd name="connsiteY25" fmla="*/ 1348573 h 1587046"/>
                <a:gd name="connsiteX26" fmla="*/ 1457778 w 2806019"/>
                <a:gd name="connsiteY26" fmla="*/ 1254649 h 1587046"/>
                <a:gd name="connsiteX27" fmla="*/ 1176674 w 2806019"/>
                <a:gd name="connsiteY27" fmla="*/ 1164622 h 1587046"/>
                <a:gd name="connsiteX28" fmla="*/ 892387 w 2806019"/>
                <a:gd name="connsiteY28" fmla="*/ 1092565 h 1587046"/>
                <a:gd name="connsiteX29" fmla="*/ 796069 w 2806019"/>
                <a:gd name="connsiteY29" fmla="*/ 1074128 h 1587046"/>
                <a:gd name="connsiteX30" fmla="*/ 699710 w 2806019"/>
                <a:gd name="connsiteY30" fmla="*/ 1055447 h 1587046"/>
                <a:gd name="connsiteX31" fmla="*/ 603792 w 2806019"/>
                <a:gd name="connsiteY31" fmla="*/ 1032665 h 1587046"/>
                <a:gd name="connsiteX32" fmla="*/ 508794 w 2806019"/>
                <a:gd name="connsiteY32" fmla="*/ 1001926 h 1587046"/>
                <a:gd name="connsiteX33" fmla="*/ 359234 w 2806019"/>
                <a:gd name="connsiteY33" fmla="*/ 928730 h 1587046"/>
                <a:gd name="connsiteX34" fmla="*/ 223847 w 2806019"/>
                <a:gd name="connsiteY34" fmla="*/ 829125 h 1587046"/>
                <a:gd name="connsiteX35" fmla="*/ 113118 w 2806019"/>
                <a:gd name="connsiteY35" fmla="*/ 707805 h 1587046"/>
                <a:gd name="connsiteX36" fmla="*/ 37533 w 2806019"/>
                <a:gd name="connsiteY36" fmla="*/ 569469 h 1587046"/>
                <a:gd name="connsiteX37" fmla="*/ 5570 w 2806019"/>
                <a:gd name="connsiteY37" fmla="*/ 435647 h 1587046"/>
                <a:gd name="connsiteX38" fmla="*/ 735 w 2806019"/>
                <a:gd name="connsiteY38" fmla="*/ 294500 h 1587046"/>
                <a:gd name="connsiteX39" fmla="*/ 13984 w 2806019"/>
                <a:gd name="connsiteY39" fmla="*/ 148471 h 1587046"/>
                <a:gd name="connsiteX40" fmla="*/ 36275 w 2806019"/>
                <a:gd name="connsiteY40" fmla="*/ 0 h 1587046"/>
                <a:gd name="connsiteX0" fmla="*/ 2794700 w 2806019"/>
                <a:gd name="connsiteY0" fmla="*/ 605476 h 1587046"/>
                <a:gd name="connsiteX1" fmla="*/ 2771427 w 2806019"/>
                <a:gd name="connsiteY1" fmla="*/ 640247 h 1587046"/>
                <a:gd name="connsiteX2" fmla="*/ 2749787 w 2806019"/>
                <a:gd name="connsiteY2" fmla="*/ 675322 h 1587046"/>
                <a:gd name="connsiteX3" fmla="*/ 2731411 w 2806019"/>
                <a:gd name="connsiteY3" fmla="*/ 711003 h 1587046"/>
                <a:gd name="connsiteX4" fmla="*/ 2717931 w 2806019"/>
                <a:gd name="connsiteY4" fmla="*/ 747595 h 1587046"/>
                <a:gd name="connsiteX5" fmla="*/ 2708745 w 2806019"/>
                <a:gd name="connsiteY5" fmla="*/ 819739 h 1587046"/>
                <a:gd name="connsiteX6" fmla="*/ 2716715 w 2806019"/>
                <a:gd name="connsiteY6" fmla="*/ 894988 h 1587046"/>
                <a:gd name="connsiteX7" fmla="*/ 2735700 w 2806019"/>
                <a:gd name="connsiteY7" fmla="*/ 972119 h 1587046"/>
                <a:gd name="connsiteX8" fmla="*/ 2759555 w 2806019"/>
                <a:gd name="connsiteY8" fmla="*/ 1049904 h 1587046"/>
                <a:gd name="connsiteX9" fmla="*/ 2784706 w 2806019"/>
                <a:gd name="connsiteY9" fmla="*/ 1136043 h 1587046"/>
                <a:gd name="connsiteX10" fmla="*/ 2801951 w 2806019"/>
                <a:gd name="connsiteY10" fmla="*/ 1221307 h 1587046"/>
                <a:gd name="connsiteX11" fmla="*/ 2804964 w 2806019"/>
                <a:gd name="connsiteY11" fmla="*/ 1305529 h 1587046"/>
                <a:gd name="connsiteX12" fmla="*/ 2787417 w 2806019"/>
                <a:gd name="connsiteY12" fmla="*/ 1388544 h 1587046"/>
                <a:gd name="connsiteX13" fmla="*/ 2753442 w 2806019"/>
                <a:gd name="connsiteY13" fmla="*/ 1456164 h 1587046"/>
                <a:gd name="connsiteX14" fmla="*/ 2704673 w 2806019"/>
                <a:gd name="connsiteY14" fmla="*/ 1515956 h 1587046"/>
                <a:gd name="connsiteX15" fmla="*/ 2645329 w 2806019"/>
                <a:gd name="connsiteY15" fmla="*/ 1561065 h 1587046"/>
                <a:gd name="connsiteX16" fmla="*/ 2579625 w 2806019"/>
                <a:gd name="connsiteY16" fmla="*/ 1584633 h 1587046"/>
                <a:gd name="connsiteX17" fmla="*/ 2525455 w 2806019"/>
                <a:gd name="connsiteY17" fmla="*/ 1584907 h 1587046"/>
                <a:gd name="connsiteX18" fmla="*/ 2470377 w 2806019"/>
                <a:gd name="connsiteY18" fmla="*/ 1572535 h 1587046"/>
                <a:gd name="connsiteX19" fmla="*/ 2414834 w 2806019"/>
                <a:gd name="connsiteY19" fmla="*/ 1552769 h 1587046"/>
                <a:gd name="connsiteX20" fmla="*/ 2359269 w 2806019"/>
                <a:gd name="connsiteY20" fmla="*/ 1530860 h 1587046"/>
                <a:gd name="connsiteX21" fmla="*/ 2272521 w 2806019"/>
                <a:gd name="connsiteY21" fmla="*/ 1500888 h 1587046"/>
                <a:gd name="connsiteX22" fmla="*/ 2186579 w 2806019"/>
                <a:gd name="connsiteY22" fmla="*/ 1476132 h 1587046"/>
                <a:gd name="connsiteX23" fmla="*/ 2101210 w 2806019"/>
                <a:gd name="connsiteY23" fmla="*/ 1454104 h 1587046"/>
                <a:gd name="connsiteX24" fmla="*/ 2016179 w 2806019"/>
                <a:gd name="connsiteY24" fmla="*/ 1432321 h 1587046"/>
                <a:gd name="connsiteX25" fmla="*/ 1737135 w 2806019"/>
                <a:gd name="connsiteY25" fmla="*/ 1348573 h 1587046"/>
                <a:gd name="connsiteX26" fmla="*/ 1457778 w 2806019"/>
                <a:gd name="connsiteY26" fmla="*/ 1254649 h 1587046"/>
                <a:gd name="connsiteX27" fmla="*/ 1176674 w 2806019"/>
                <a:gd name="connsiteY27" fmla="*/ 1164622 h 1587046"/>
                <a:gd name="connsiteX28" fmla="*/ 892387 w 2806019"/>
                <a:gd name="connsiteY28" fmla="*/ 1092565 h 1587046"/>
                <a:gd name="connsiteX29" fmla="*/ 796069 w 2806019"/>
                <a:gd name="connsiteY29" fmla="*/ 1074128 h 1587046"/>
                <a:gd name="connsiteX30" fmla="*/ 699710 w 2806019"/>
                <a:gd name="connsiteY30" fmla="*/ 1055447 h 1587046"/>
                <a:gd name="connsiteX31" fmla="*/ 603792 w 2806019"/>
                <a:gd name="connsiteY31" fmla="*/ 1032665 h 1587046"/>
                <a:gd name="connsiteX32" fmla="*/ 508794 w 2806019"/>
                <a:gd name="connsiteY32" fmla="*/ 1001926 h 1587046"/>
                <a:gd name="connsiteX33" fmla="*/ 359234 w 2806019"/>
                <a:gd name="connsiteY33" fmla="*/ 928730 h 1587046"/>
                <a:gd name="connsiteX34" fmla="*/ 223847 w 2806019"/>
                <a:gd name="connsiteY34" fmla="*/ 829125 h 1587046"/>
                <a:gd name="connsiteX35" fmla="*/ 113118 w 2806019"/>
                <a:gd name="connsiteY35" fmla="*/ 707805 h 1587046"/>
                <a:gd name="connsiteX36" fmla="*/ 37533 w 2806019"/>
                <a:gd name="connsiteY36" fmla="*/ 569469 h 1587046"/>
                <a:gd name="connsiteX37" fmla="*/ 5570 w 2806019"/>
                <a:gd name="connsiteY37" fmla="*/ 435647 h 1587046"/>
                <a:gd name="connsiteX38" fmla="*/ 735 w 2806019"/>
                <a:gd name="connsiteY38" fmla="*/ 294500 h 1587046"/>
                <a:gd name="connsiteX39" fmla="*/ 13984 w 2806019"/>
                <a:gd name="connsiteY39" fmla="*/ 148471 h 1587046"/>
                <a:gd name="connsiteX40" fmla="*/ 36275 w 2806019"/>
                <a:gd name="connsiteY40" fmla="*/ 0 h 1587046"/>
                <a:gd name="connsiteX0" fmla="*/ 2794700 w 2806019"/>
                <a:gd name="connsiteY0" fmla="*/ 605476 h 1587046"/>
                <a:gd name="connsiteX1" fmla="*/ 2771427 w 2806019"/>
                <a:gd name="connsiteY1" fmla="*/ 640247 h 1587046"/>
                <a:gd name="connsiteX2" fmla="*/ 2749787 w 2806019"/>
                <a:gd name="connsiteY2" fmla="*/ 675322 h 1587046"/>
                <a:gd name="connsiteX3" fmla="*/ 2731411 w 2806019"/>
                <a:gd name="connsiteY3" fmla="*/ 711003 h 1587046"/>
                <a:gd name="connsiteX4" fmla="*/ 2717931 w 2806019"/>
                <a:gd name="connsiteY4" fmla="*/ 747595 h 1587046"/>
                <a:gd name="connsiteX5" fmla="*/ 2708745 w 2806019"/>
                <a:gd name="connsiteY5" fmla="*/ 819739 h 1587046"/>
                <a:gd name="connsiteX6" fmla="*/ 2716715 w 2806019"/>
                <a:gd name="connsiteY6" fmla="*/ 894988 h 1587046"/>
                <a:gd name="connsiteX7" fmla="*/ 2735700 w 2806019"/>
                <a:gd name="connsiteY7" fmla="*/ 972119 h 1587046"/>
                <a:gd name="connsiteX8" fmla="*/ 2759555 w 2806019"/>
                <a:gd name="connsiteY8" fmla="*/ 1049904 h 1587046"/>
                <a:gd name="connsiteX9" fmla="*/ 2784706 w 2806019"/>
                <a:gd name="connsiteY9" fmla="*/ 1136043 h 1587046"/>
                <a:gd name="connsiteX10" fmla="*/ 2801951 w 2806019"/>
                <a:gd name="connsiteY10" fmla="*/ 1221307 h 1587046"/>
                <a:gd name="connsiteX11" fmla="*/ 2804964 w 2806019"/>
                <a:gd name="connsiteY11" fmla="*/ 1305529 h 1587046"/>
                <a:gd name="connsiteX12" fmla="*/ 2787417 w 2806019"/>
                <a:gd name="connsiteY12" fmla="*/ 1388544 h 1587046"/>
                <a:gd name="connsiteX13" fmla="*/ 2753442 w 2806019"/>
                <a:gd name="connsiteY13" fmla="*/ 1456164 h 1587046"/>
                <a:gd name="connsiteX14" fmla="*/ 2704673 w 2806019"/>
                <a:gd name="connsiteY14" fmla="*/ 1515956 h 1587046"/>
                <a:gd name="connsiteX15" fmla="*/ 2645329 w 2806019"/>
                <a:gd name="connsiteY15" fmla="*/ 1561065 h 1587046"/>
                <a:gd name="connsiteX16" fmla="*/ 2579625 w 2806019"/>
                <a:gd name="connsiteY16" fmla="*/ 1584633 h 1587046"/>
                <a:gd name="connsiteX17" fmla="*/ 2525455 w 2806019"/>
                <a:gd name="connsiteY17" fmla="*/ 1584907 h 1587046"/>
                <a:gd name="connsiteX18" fmla="*/ 2470377 w 2806019"/>
                <a:gd name="connsiteY18" fmla="*/ 1572535 h 1587046"/>
                <a:gd name="connsiteX19" fmla="*/ 2414834 w 2806019"/>
                <a:gd name="connsiteY19" fmla="*/ 1552769 h 1587046"/>
                <a:gd name="connsiteX20" fmla="*/ 2359269 w 2806019"/>
                <a:gd name="connsiteY20" fmla="*/ 1530860 h 1587046"/>
                <a:gd name="connsiteX21" fmla="*/ 2272521 w 2806019"/>
                <a:gd name="connsiteY21" fmla="*/ 1500888 h 1587046"/>
                <a:gd name="connsiteX22" fmla="*/ 2186579 w 2806019"/>
                <a:gd name="connsiteY22" fmla="*/ 1476132 h 1587046"/>
                <a:gd name="connsiteX23" fmla="*/ 2101210 w 2806019"/>
                <a:gd name="connsiteY23" fmla="*/ 1454104 h 1587046"/>
                <a:gd name="connsiteX24" fmla="*/ 2016179 w 2806019"/>
                <a:gd name="connsiteY24" fmla="*/ 1432321 h 1587046"/>
                <a:gd name="connsiteX25" fmla="*/ 1737135 w 2806019"/>
                <a:gd name="connsiteY25" fmla="*/ 1348573 h 1587046"/>
                <a:gd name="connsiteX26" fmla="*/ 1457778 w 2806019"/>
                <a:gd name="connsiteY26" fmla="*/ 1254649 h 1587046"/>
                <a:gd name="connsiteX27" fmla="*/ 1176674 w 2806019"/>
                <a:gd name="connsiteY27" fmla="*/ 1164622 h 1587046"/>
                <a:gd name="connsiteX28" fmla="*/ 892387 w 2806019"/>
                <a:gd name="connsiteY28" fmla="*/ 1092565 h 1587046"/>
                <a:gd name="connsiteX29" fmla="*/ 796069 w 2806019"/>
                <a:gd name="connsiteY29" fmla="*/ 1074128 h 1587046"/>
                <a:gd name="connsiteX30" fmla="*/ 699710 w 2806019"/>
                <a:gd name="connsiteY30" fmla="*/ 1055447 h 1587046"/>
                <a:gd name="connsiteX31" fmla="*/ 603792 w 2806019"/>
                <a:gd name="connsiteY31" fmla="*/ 1032665 h 1587046"/>
                <a:gd name="connsiteX32" fmla="*/ 508794 w 2806019"/>
                <a:gd name="connsiteY32" fmla="*/ 1001926 h 1587046"/>
                <a:gd name="connsiteX33" fmla="*/ 359234 w 2806019"/>
                <a:gd name="connsiteY33" fmla="*/ 928730 h 1587046"/>
                <a:gd name="connsiteX34" fmla="*/ 223847 w 2806019"/>
                <a:gd name="connsiteY34" fmla="*/ 829125 h 1587046"/>
                <a:gd name="connsiteX35" fmla="*/ 113118 w 2806019"/>
                <a:gd name="connsiteY35" fmla="*/ 707805 h 1587046"/>
                <a:gd name="connsiteX36" fmla="*/ 37533 w 2806019"/>
                <a:gd name="connsiteY36" fmla="*/ 569469 h 1587046"/>
                <a:gd name="connsiteX37" fmla="*/ 5570 w 2806019"/>
                <a:gd name="connsiteY37" fmla="*/ 435647 h 1587046"/>
                <a:gd name="connsiteX38" fmla="*/ 735 w 2806019"/>
                <a:gd name="connsiteY38" fmla="*/ 294500 h 1587046"/>
                <a:gd name="connsiteX39" fmla="*/ 13984 w 2806019"/>
                <a:gd name="connsiteY39" fmla="*/ 148471 h 1587046"/>
                <a:gd name="connsiteX40" fmla="*/ 36275 w 2806019"/>
                <a:gd name="connsiteY40" fmla="*/ 0 h 1587046"/>
                <a:gd name="connsiteX0" fmla="*/ 2794700 w 2806019"/>
                <a:gd name="connsiteY0" fmla="*/ 605476 h 1587046"/>
                <a:gd name="connsiteX1" fmla="*/ 2771427 w 2806019"/>
                <a:gd name="connsiteY1" fmla="*/ 640247 h 1587046"/>
                <a:gd name="connsiteX2" fmla="*/ 2749787 w 2806019"/>
                <a:gd name="connsiteY2" fmla="*/ 675322 h 1587046"/>
                <a:gd name="connsiteX3" fmla="*/ 2731411 w 2806019"/>
                <a:gd name="connsiteY3" fmla="*/ 711003 h 1587046"/>
                <a:gd name="connsiteX4" fmla="*/ 2717931 w 2806019"/>
                <a:gd name="connsiteY4" fmla="*/ 747595 h 1587046"/>
                <a:gd name="connsiteX5" fmla="*/ 2708745 w 2806019"/>
                <a:gd name="connsiteY5" fmla="*/ 819739 h 1587046"/>
                <a:gd name="connsiteX6" fmla="*/ 2716715 w 2806019"/>
                <a:gd name="connsiteY6" fmla="*/ 894988 h 1587046"/>
                <a:gd name="connsiteX7" fmla="*/ 2735700 w 2806019"/>
                <a:gd name="connsiteY7" fmla="*/ 972119 h 1587046"/>
                <a:gd name="connsiteX8" fmla="*/ 2759555 w 2806019"/>
                <a:gd name="connsiteY8" fmla="*/ 1049904 h 1587046"/>
                <a:gd name="connsiteX9" fmla="*/ 2784706 w 2806019"/>
                <a:gd name="connsiteY9" fmla="*/ 1136043 h 1587046"/>
                <a:gd name="connsiteX10" fmla="*/ 2801951 w 2806019"/>
                <a:gd name="connsiteY10" fmla="*/ 1221307 h 1587046"/>
                <a:gd name="connsiteX11" fmla="*/ 2804964 w 2806019"/>
                <a:gd name="connsiteY11" fmla="*/ 1305529 h 1587046"/>
                <a:gd name="connsiteX12" fmla="*/ 2787417 w 2806019"/>
                <a:gd name="connsiteY12" fmla="*/ 1388544 h 1587046"/>
                <a:gd name="connsiteX13" fmla="*/ 2753442 w 2806019"/>
                <a:gd name="connsiteY13" fmla="*/ 1456164 h 1587046"/>
                <a:gd name="connsiteX14" fmla="*/ 2704673 w 2806019"/>
                <a:gd name="connsiteY14" fmla="*/ 1515956 h 1587046"/>
                <a:gd name="connsiteX15" fmla="*/ 2645329 w 2806019"/>
                <a:gd name="connsiteY15" fmla="*/ 1561065 h 1587046"/>
                <a:gd name="connsiteX16" fmla="*/ 2579625 w 2806019"/>
                <a:gd name="connsiteY16" fmla="*/ 1584633 h 1587046"/>
                <a:gd name="connsiteX17" fmla="*/ 2525455 w 2806019"/>
                <a:gd name="connsiteY17" fmla="*/ 1584907 h 1587046"/>
                <a:gd name="connsiteX18" fmla="*/ 2470377 w 2806019"/>
                <a:gd name="connsiteY18" fmla="*/ 1572535 h 1587046"/>
                <a:gd name="connsiteX19" fmla="*/ 2414834 w 2806019"/>
                <a:gd name="connsiteY19" fmla="*/ 1552769 h 1587046"/>
                <a:gd name="connsiteX20" fmla="*/ 2359269 w 2806019"/>
                <a:gd name="connsiteY20" fmla="*/ 1530860 h 1587046"/>
                <a:gd name="connsiteX21" fmla="*/ 2272521 w 2806019"/>
                <a:gd name="connsiteY21" fmla="*/ 1500888 h 1587046"/>
                <a:gd name="connsiteX22" fmla="*/ 2186579 w 2806019"/>
                <a:gd name="connsiteY22" fmla="*/ 1476132 h 1587046"/>
                <a:gd name="connsiteX23" fmla="*/ 2101210 w 2806019"/>
                <a:gd name="connsiteY23" fmla="*/ 1454104 h 1587046"/>
                <a:gd name="connsiteX24" fmla="*/ 2016179 w 2806019"/>
                <a:gd name="connsiteY24" fmla="*/ 1432321 h 1587046"/>
                <a:gd name="connsiteX25" fmla="*/ 1737135 w 2806019"/>
                <a:gd name="connsiteY25" fmla="*/ 1348573 h 1587046"/>
                <a:gd name="connsiteX26" fmla="*/ 1457778 w 2806019"/>
                <a:gd name="connsiteY26" fmla="*/ 1254649 h 1587046"/>
                <a:gd name="connsiteX27" fmla="*/ 1176674 w 2806019"/>
                <a:gd name="connsiteY27" fmla="*/ 1164622 h 1587046"/>
                <a:gd name="connsiteX28" fmla="*/ 892387 w 2806019"/>
                <a:gd name="connsiteY28" fmla="*/ 1092565 h 1587046"/>
                <a:gd name="connsiteX29" fmla="*/ 796069 w 2806019"/>
                <a:gd name="connsiteY29" fmla="*/ 1074128 h 1587046"/>
                <a:gd name="connsiteX30" fmla="*/ 699710 w 2806019"/>
                <a:gd name="connsiteY30" fmla="*/ 1055447 h 1587046"/>
                <a:gd name="connsiteX31" fmla="*/ 603792 w 2806019"/>
                <a:gd name="connsiteY31" fmla="*/ 1032665 h 1587046"/>
                <a:gd name="connsiteX32" fmla="*/ 508794 w 2806019"/>
                <a:gd name="connsiteY32" fmla="*/ 1001926 h 1587046"/>
                <a:gd name="connsiteX33" fmla="*/ 359234 w 2806019"/>
                <a:gd name="connsiteY33" fmla="*/ 928730 h 1587046"/>
                <a:gd name="connsiteX34" fmla="*/ 223847 w 2806019"/>
                <a:gd name="connsiteY34" fmla="*/ 829125 h 1587046"/>
                <a:gd name="connsiteX35" fmla="*/ 113118 w 2806019"/>
                <a:gd name="connsiteY35" fmla="*/ 707805 h 1587046"/>
                <a:gd name="connsiteX36" fmla="*/ 37533 w 2806019"/>
                <a:gd name="connsiteY36" fmla="*/ 569469 h 1587046"/>
                <a:gd name="connsiteX37" fmla="*/ 5570 w 2806019"/>
                <a:gd name="connsiteY37" fmla="*/ 435647 h 1587046"/>
                <a:gd name="connsiteX38" fmla="*/ 735 w 2806019"/>
                <a:gd name="connsiteY38" fmla="*/ 294500 h 1587046"/>
                <a:gd name="connsiteX39" fmla="*/ 13984 w 2806019"/>
                <a:gd name="connsiteY39" fmla="*/ 148471 h 1587046"/>
                <a:gd name="connsiteX40" fmla="*/ 36275 w 2806019"/>
                <a:gd name="connsiteY40" fmla="*/ 0 h 158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06019" h="1587046">
                  <a:moveTo>
                    <a:pt x="2794700" y="605476"/>
                  </a:moveTo>
                  <a:lnTo>
                    <a:pt x="2771427" y="640247"/>
                  </a:lnTo>
                  <a:cubicBezTo>
                    <a:pt x="2763942" y="651888"/>
                    <a:pt x="2756456" y="663529"/>
                    <a:pt x="2749787" y="675322"/>
                  </a:cubicBezTo>
                  <a:cubicBezTo>
                    <a:pt x="2743118" y="687115"/>
                    <a:pt x="2736720" y="698958"/>
                    <a:pt x="2731411" y="711003"/>
                  </a:cubicBezTo>
                  <a:cubicBezTo>
                    <a:pt x="2726102" y="723048"/>
                    <a:pt x="2721709" y="729472"/>
                    <a:pt x="2717931" y="747595"/>
                  </a:cubicBezTo>
                  <a:cubicBezTo>
                    <a:pt x="2714153" y="765718"/>
                    <a:pt x="2708948" y="795174"/>
                    <a:pt x="2708745" y="819739"/>
                  </a:cubicBezTo>
                  <a:cubicBezTo>
                    <a:pt x="2708542" y="844304"/>
                    <a:pt x="2712223" y="869591"/>
                    <a:pt x="2716715" y="894988"/>
                  </a:cubicBezTo>
                  <a:cubicBezTo>
                    <a:pt x="2721208" y="920385"/>
                    <a:pt x="2728560" y="946300"/>
                    <a:pt x="2735700" y="972119"/>
                  </a:cubicBezTo>
                  <a:cubicBezTo>
                    <a:pt x="2742840" y="997938"/>
                    <a:pt x="2751387" y="1022583"/>
                    <a:pt x="2759555" y="1049904"/>
                  </a:cubicBezTo>
                  <a:cubicBezTo>
                    <a:pt x="2767723" y="1077225"/>
                    <a:pt x="2777640" y="1107476"/>
                    <a:pt x="2784706" y="1136043"/>
                  </a:cubicBezTo>
                  <a:cubicBezTo>
                    <a:pt x="2791772" y="1164610"/>
                    <a:pt x="2798575" y="1193059"/>
                    <a:pt x="2801951" y="1221307"/>
                  </a:cubicBezTo>
                  <a:cubicBezTo>
                    <a:pt x="2805327" y="1249555"/>
                    <a:pt x="2807386" y="1277656"/>
                    <a:pt x="2804964" y="1305529"/>
                  </a:cubicBezTo>
                  <a:cubicBezTo>
                    <a:pt x="2802542" y="1333402"/>
                    <a:pt x="2796004" y="1363438"/>
                    <a:pt x="2787417" y="1388544"/>
                  </a:cubicBezTo>
                  <a:cubicBezTo>
                    <a:pt x="2778830" y="1413650"/>
                    <a:pt x="2767233" y="1434929"/>
                    <a:pt x="2753442" y="1456164"/>
                  </a:cubicBezTo>
                  <a:cubicBezTo>
                    <a:pt x="2739651" y="1477399"/>
                    <a:pt x="2722692" y="1498473"/>
                    <a:pt x="2704673" y="1515956"/>
                  </a:cubicBezTo>
                  <a:cubicBezTo>
                    <a:pt x="2686654" y="1533439"/>
                    <a:pt x="2666170" y="1549619"/>
                    <a:pt x="2645329" y="1561065"/>
                  </a:cubicBezTo>
                  <a:cubicBezTo>
                    <a:pt x="2624488" y="1572511"/>
                    <a:pt x="2599604" y="1580659"/>
                    <a:pt x="2579625" y="1584633"/>
                  </a:cubicBezTo>
                  <a:cubicBezTo>
                    <a:pt x="2559646" y="1588607"/>
                    <a:pt x="2543663" y="1586923"/>
                    <a:pt x="2525455" y="1584907"/>
                  </a:cubicBezTo>
                  <a:cubicBezTo>
                    <a:pt x="2507247" y="1582891"/>
                    <a:pt x="2488814" y="1577891"/>
                    <a:pt x="2470377" y="1572535"/>
                  </a:cubicBezTo>
                  <a:cubicBezTo>
                    <a:pt x="2451940" y="1567179"/>
                    <a:pt x="2433352" y="1559715"/>
                    <a:pt x="2414834" y="1552769"/>
                  </a:cubicBezTo>
                  <a:cubicBezTo>
                    <a:pt x="2396316" y="1545823"/>
                    <a:pt x="2382988" y="1539507"/>
                    <a:pt x="2359269" y="1530860"/>
                  </a:cubicBezTo>
                  <a:cubicBezTo>
                    <a:pt x="2335550" y="1522213"/>
                    <a:pt x="2301303" y="1510009"/>
                    <a:pt x="2272521" y="1500888"/>
                  </a:cubicBezTo>
                  <a:cubicBezTo>
                    <a:pt x="2243739" y="1491767"/>
                    <a:pt x="2215131" y="1483929"/>
                    <a:pt x="2186579" y="1476132"/>
                  </a:cubicBezTo>
                  <a:cubicBezTo>
                    <a:pt x="2158027" y="1468335"/>
                    <a:pt x="2129610" y="1461406"/>
                    <a:pt x="2101210" y="1454104"/>
                  </a:cubicBezTo>
                  <a:cubicBezTo>
                    <a:pt x="2072810" y="1446802"/>
                    <a:pt x="2076858" y="1449910"/>
                    <a:pt x="2016179" y="1432321"/>
                  </a:cubicBezTo>
                  <a:cubicBezTo>
                    <a:pt x="1955500" y="1414733"/>
                    <a:pt x="1830202" y="1378185"/>
                    <a:pt x="1737135" y="1348573"/>
                  </a:cubicBezTo>
                  <a:cubicBezTo>
                    <a:pt x="1644068" y="1318961"/>
                    <a:pt x="1551188" y="1285308"/>
                    <a:pt x="1457778" y="1254649"/>
                  </a:cubicBezTo>
                  <a:cubicBezTo>
                    <a:pt x="1364368" y="1223990"/>
                    <a:pt x="1270906" y="1191636"/>
                    <a:pt x="1176674" y="1164622"/>
                  </a:cubicBezTo>
                  <a:cubicBezTo>
                    <a:pt x="1082442" y="1137608"/>
                    <a:pt x="955821" y="1107647"/>
                    <a:pt x="892387" y="1092565"/>
                  </a:cubicBezTo>
                  <a:cubicBezTo>
                    <a:pt x="828953" y="1077483"/>
                    <a:pt x="828182" y="1080314"/>
                    <a:pt x="796069" y="1074128"/>
                  </a:cubicBezTo>
                  <a:cubicBezTo>
                    <a:pt x="763956" y="1067942"/>
                    <a:pt x="731756" y="1062358"/>
                    <a:pt x="699710" y="1055447"/>
                  </a:cubicBezTo>
                  <a:cubicBezTo>
                    <a:pt x="667664" y="1048536"/>
                    <a:pt x="635611" y="1041585"/>
                    <a:pt x="603792" y="1032665"/>
                  </a:cubicBezTo>
                  <a:cubicBezTo>
                    <a:pt x="571973" y="1023745"/>
                    <a:pt x="549554" y="1019248"/>
                    <a:pt x="508794" y="1001926"/>
                  </a:cubicBezTo>
                  <a:cubicBezTo>
                    <a:pt x="468034" y="984604"/>
                    <a:pt x="406725" y="957530"/>
                    <a:pt x="359234" y="928730"/>
                  </a:cubicBezTo>
                  <a:cubicBezTo>
                    <a:pt x="311743" y="899930"/>
                    <a:pt x="264866" y="865946"/>
                    <a:pt x="223847" y="829125"/>
                  </a:cubicBezTo>
                  <a:cubicBezTo>
                    <a:pt x="182828" y="792304"/>
                    <a:pt x="144170" y="751081"/>
                    <a:pt x="113118" y="707805"/>
                  </a:cubicBezTo>
                  <a:cubicBezTo>
                    <a:pt x="82066" y="664529"/>
                    <a:pt x="55458" y="614829"/>
                    <a:pt x="37533" y="569469"/>
                  </a:cubicBezTo>
                  <a:cubicBezTo>
                    <a:pt x="19608" y="524109"/>
                    <a:pt x="11703" y="481475"/>
                    <a:pt x="5570" y="435647"/>
                  </a:cubicBezTo>
                  <a:cubicBezTo>
                    <a:pt x="-563" y="389819"/>
                    <a:pt x="-667" y="342363"/>
                    <a:pt x="735" y="294500"/>
                  </a:cubicBezTo>
                  <a:cubicBezTo>
                    <a:pt x="2137" y="246637"/>
                    <a:pt x="8061" y="197554"/>
                    <a:pt x="13984" y="148471"/>
                  </a:cubicBezTo>
                  <a:cubicBezTo>
                    <a:pt x="19907" y="99388"/>
                    <a:pt x="31631" y="30931"/>
                    <a:pt x="36275" y="0"/>
                  </a:cubicBez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cxnSp>
          <p:nvCxnSpPr>
            <p:cNvPr id="17" name="Ευθεία γραμμή σύνδεσης 16">
              <a:extLst>
                <a:ext uri="{FF2B5EF4-FFF2-40B4-BE49-F238E27FC236}">
                  <a16:creationId xmlns:a16="http://schemas.microsoft.com/office/drawing/2014/main" xmlns="" id="{C01082FF-66EB-45DB-AE98-5308B4F0A7B3}"/>
                </a:ext>
              </a:extLst>
            </p:cNvPr>
            <p:cNvCxnSpPr/>
            <p:nvPr/>
          </p:nvCxnSpPr>
          <p:spPr>
            <a:xfrm>
              <a:off x="5024500" y="4193896"/>
              <a:ext cx="72000" cy="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xmlns="" id="{FFEBD4F9-F9CD-48BF-9E3D-A2657A53B63B}"/>
                </a:ext>
              </a:extLst>
            </p:cNvPr>
            <p:cNvCxnSpPr/>
            <p:nvPr/>
          </p:nvCxnSpPr>
          <p:spPr>
            <a:xfrm>
              <a:off x="5060500" y="4157896"/>
              <a:ext cx="0" cy="7200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Ευθεία γραμμή σύνδεσης 18">
              <a:extLst>
                <a:ext uri="{FF2B5EF4-FFF2-40B4-BE49-F238E27FC236}">
                  <a16:creationId xmlns:a16="http://schemas.microsoft.com/office/drawing/2014/main" xmlns="" id="{8B63C3F6-E10C-4F46-919E-11A5C4086F7D}"/>
                </a:ext>
              </a:extLst>
            </p:cNvPr>
            <p:cNvCxnSpPr/>
            <p:nvPr/>
          </p:nvCxnSpPr>
          <p:spPr>
            <a:xfrm>
              <a:off x="5428625" y="3212325"/>
              <a:ext cx="72000" cy="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a:extLst>
                <a:ext uri="{FF2B5EF4-FFF2-40B4-BE49-F238E27FC236}">
                  <a16:creationId xmlns:a16="http://schemas.microsoft.com/office/drawing/2014/main" xmlns="" id="{57EEE877-E8A9-45B4-94CC-74BAF714E5A2}"/>
                </a:ext>
              </a:extLst>
            </p:cNvPr>
            <p:cNvCxnSpPr/>
            <p:nvPr/>
          </p:nvCxnSpPr>
          <p:spPr>
            <a:xfrm>
              <a:off x="5464625" y="3176325"/>
              <a:ext cx="0" cy="7200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1" name="Ευθεία γραμμή σύνδεσης 20">
              <a:extLst>
                <a:ext uri="{FF2B5EF4-FFF2-40B4-BE49-F238E27FC236}">
                  <a16:creationId xmlns:a16="http://schemas.microsoft.com/office/drawing/2014/main" xmlns="" id="{6AB32216-6D0C-46AE-97CC-63BA3E347EB3}"/>
                </a:ext>
              </a:extLst>
            </p:cNvPr>
            <p:cNvCxnSpPr/>
            <p:nvPr/>
          </p:nvCxnSpPr>
          <p:spPr>
            <a:xfrm>
              <a:off x="4037005" y="3270328"/>
              <a:ext cx="72000" cy="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a:extLst>
                <a:ext uri="{FF2B5EF4-FFF2-40B4-BE49-F238E27FC236}">
                  <a16:creationId xmlns:a16="http://schemas.microsoft.com/office/drawing/2014/main" xmlns="" id="{45867175-FD28-4F0A-B203-8B170C001C27}"/>
                </a:ext>
              </a:extLst>
            </p:cNvPr>
            <p:cNvCxnSpPr/>
            <p:nvPr/>
          </p:nvCxnSpPr>
          <p:spPr>
            <a:xfrm>
              <a:off x="4073005" y="3234328"/>
              <a:ext cx="0" cy="72000"/>
            </a:xfrm>
            <a:prstGeom prst="line">
              <a:avLst/>
            </a:prstGeom>
            <a:ln w="0">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23" name="Ορθογώνιο 22">
              <a:extLst>
                <a:ext uri="{FF2B5EF4-FFF2-40B4-BE49-F238E27FC236}">
                  <a16:creationId xmlns:a16="http://schemas.microsoft.com/office/drawing/2014/main" xmlns="" id="{DE6378DF-5FFB-4F3E-B437-41ACFFCD20F7}"/>
                </a:ext>
              </a:extLst>
            </p:cNvPr>
            <p:cNvSpPr/>
            <p:nvPr/>
          </p:nvSpPr>
          <p:spPr>
            <a:xfrm>
              <a:off x="2947463" y="2648175"/>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Ορθογώνιο 23">
              <a:extLst>
                <a:ext uri="{FF2B5EF4-FFF2-40B4-BE49-F238E27FC236}">
                  <a16:creationId xmlns:a16="http://schemas.microsoft.com/office/drawing/2014/main" xmlns="" id="{3186D3FF-179C-414B-B57A-3E0DD03EFE34}"/>
                </a:ext>
              </a:extLst>
            </p:cNvPr>
            <p:cNvSpPr/>
            <p:nvPr/>
          </p:nvSpPr>
          <p:spPr>
            <a:xfrm>
              <a:off x="5603604" y="2880867"/>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Ορθογώνιο 24">
              <a:extLst>
                <a:ext uri="{FF2B5EF4-FFF2-40B4-BE49-F238E27FC236}">
                  <a16:creationId xmlns:a16="http://schemas.microsoft.com/office/drawing/2014/main" xmlns="" id="{24A7D2C7-D4EB-45D8-B564-3137C89B69BD}"/>
                </a:ext>
              </a:extLst>
            </p:cNvPr>
            <p:cNvSpPr/>
            <p:nvPr/>
          </p:nvSpPr>
          <p:spPr>
            <a:xfrm>
              <a:off x="3029362" y="1015861"/>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Ορθογώνιο 25">
              <a:extLst>
                <a:ext uri="{FF2B5EF4-FFF2-40B4-BE49-F238E27FC236}">
                  <a16:creationId xmlns:a16="http://schemas.microsoft.com/office/drawing/2014/main" xmlns="" id="{3FEFCD52-CB20-409C-A840-F1F7B8446A83}"/>
                </a:ext>
              </a:extLst>
            </p:cNvPr>
            <p:cNvSpPr/>
            <p:nvPr/>
          </p:nvSpPr>
          <p:spPr>
            <a:xfrm>
              <a:off x="3713357" y="2309404"/>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Ορθογώνιο 26">
              <a:extLst>
                <a:ext uri="{FF2B5EF4-FFF2-40B4-BE49-F238E27FC236}">
                  <a16:creationId xmlns:a16="http://schemas.microsoft.com/office/drawing/2014/main" xmlns="" id="{F27F4968-71EA-4125-AA2C-FD5ED2E7E2C1}"/>
                </a:ext>
              </a:extLst>
            </p:cNvPr>
            <p:cNvSpPr/>
            <p:nvPr/>
          </p:nvSpPr>
          <p:spPr>
            <a:xfrm>
              <a:off x="3742574" y="2525348"/>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Ορθογώνιο 27">
              <a:extLst>
                <a:ext uri="{FF2B5EF4-FFF2-40B4-BE49-F238E27FC236}">
                  <a16:creationId xmlns:a16="http://schemas.microsoft.com/office/drawing/2014/main" xmlns="" id="{690C0812-B4DE-41F0-A12C-35A0F83EF938}"/>
                </a:ext>
              </a:extLst>
            </p:cNvPr>
            <p:cNvSpPr/>
            <p:nvPr/>
          </p:nvSpPr>
          <p:spPr>
            <a:xfrm>
              <a:off x="4737054" y="1710709"/>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Ορθογώνιο 28">
              <a:extLst>
                <a:ext uri="{FF2B5EF4-FFF2-40B4-BE49-F238E27FC236}">
                  <a16:creationId xmlns:a16="http://schemas.microsoft.com/office/drawing/2014/main" xmlns="" id="{E5AD5301-12AC-4E56-9DBF-F44CB24FF7A1}"/>
                </a:ext>
              </a:extLst>
            </p:cNvPr>
            <p:cNvSpPr/>
            <p:nvPr/>
          </p:nvSpPr>
          <p:spPr>
            <a:xfrm>
              <a:off x="5389916" y="673089"/>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Ορθογώνιο 29">
              <a:extLst>
                <a:ext uri="{FF2B5EF4-FFF2-40B4-BE49-F238E27FC236}">
                  <a16:creationId xmlns:a16="http://schemas.microsoft.com/office/drawing/2014/main" xmlns="" id="{A7B65AA8-D7FF-4BF3-8E88-9255EDC4788E}"/>
                </a:ext>
              </a:extLst>
            </p:cNvPr>
            <p:cNvSpPr/>
            <p:nvPr/>
          </p:nvSpPr>
          <p:spPr>
            <a:xfrm>
              <a:off x="5271748" y="3475058"/>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Ορθογώνιο 30">
              <a:extLst>
                <a:ext uri="{FF2B5EF4-FFF2-40B4-BE49-F238E27FC236}">
                  <a16:creationId xmlns:a16="http://schemas.microsoft.com/office/drawing/2014/main" xmlns="" id="{CFE6A375-16C7-4F5D-86D0-84ECB8F0C8B7}"/>
                </a:ext>
              </a:extLst>
            </p:cNvPr>
            <p:cNvSpPr/>
            <p:nvPr/>
          </p:nvSpPr>
          <p:spPr>
            <a:xfrm>
              <a:off x="2110128" y="2436233"/>
              <a:ext cx="72000"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Ορθογώνιο 31">
              <a:extLst>
                <a:ext uri="{FF2B5EF4-FFF2-40B4-BE49-F238E27FC236}">
                  <a16:creationId xmlns:a16="http://schemas.microsoft.com/office/drawing/2014/main" xmlns="" id="{4F8968DD-821F-4C66-9F45-7421F9177033}"/>
                </a:ext>
              </a:extLst>
            </p:cNvPr>
            <p:cNvSpPr/>
            <p:nvPr/>
          </p:nvSpPr>
          <p:spPr>
            <a:xfrm>
              <a:off x="2514840" y="1877785"/>
              <a:ext cx="72001"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Ορθογώνιο 32">
              <a:extLst>
                <a:ext uri="{FF2B5EF4-FFF2-40B4-BE49-F238E27FC236}">
                  <a16:creationId xmlns:a16="http://schemas.microsoft.com/office/drawing/2014/main" xmlns="" id="{4521080B-1C6B-49F2-8D0F-48640ABE8309}"/>
                </a:ext>
              </a:extLst>
            </p:cNvPr>
            <p:cNvSpPr/>
            <p:nvPr/>
          </p:nvSpPr>
          <p:spPr>
            <a:xfrm>
              <a:off x="2080283" y="1596120"/>
              <a:ext cx="72001" cy="72000"/>
            </a:xfrm>
            <a:prstGeom prst="rect">
              <a:avLst/>
            </a:prstGeom>
            <a:noFill/>
            <a:ln w="0">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Ελεύθερη σχεδίαση: Σχήμα 33">
              <a:extLst>
                <a:ext uri="{FF2B5EF4-FFF2-40B4-BE49-F238E27FC236}">
                  <a16:creationId xmlns:a16="http://schemas.microsoft.com/office/drawing/2014/main" xmlns="" id="{14699395-893B-4E45-9B8A-1B1A622B9B46}"/>
                </a:ext>
              </a:extLst>
            </p:cNvPr>
            <p:cNvSpPr/>
            <p:nvPr/>
          </p:nvSpPr>
          <p:spPr>
            <a:xfrm>
              <a:off x="4499024" y="801698"/>
              <a:ext cx="274029" cy="945009"/>
            </a:xfrm>
            <a:custGeom>
              <a:avLst/>
              <a:gdLst>
                <a:gd name="connsiteX0" fmla="*/ 203897 w 273993"/>
                <a:gd name="connsiteY0" fmla="*/ 0 h 945009"/>
                <a:gd name="connsiteX1" fmla="*/ 131904 w 273993"/>
                <a:gd name="connsiteY1" fmla="*/ 103010 h 945009"/>
                <a:gd name="connsiteX2" fmla="*/ 68318 w 273993"/>
                <a:gd name="connsiteY2" fmla="*/ 205960 h 945009"/>
                <a:gd name="connsiteX3" fmla="*/ 21548 w 273993"/>
                <a:gd name="connsiteY3" fmla="*/ 308789 h 945009"/>
                <a:gd name="connsiteX4" fmla="*/ 0 w 273993"/>
                <a:gd name="connsiteY4" fmla="*/ 411438 h 945009"/>
                <a:gd name="connsiteX5" fmla="*/ 18289 w 273993"/>
                <a:gd name="connsiteY5" fmla="*/ 545190 h 945009"/>
                <a:gd name="connsiteX6" fmla="*/ 79615 w 273993"/>
                <a:gd name="connsiteY6" fmla="*/ 678634 h 945009"/>
                <a:gd name="connsiteX7" fmla="*/ 169632 w 273993"/>
                <a:gd name="connsiteY7" fmla="*/ 811873 h 945009"/>
                <a:gd name="connsiteX8" fmla="*/ 273993 w 273993"/>
                <a:gd name="connsiteY8" fmla="*/ 945009 h 945009"/>
                <a:gd name="connsiteX0" fmla="*/ 203897 w 273993"/>
                <a:gd name="connsiteY0" fmla="*/ 0 h 945009"/>
                <a:gd name="connsiteX1" fmla="*/ 131904 w 273993"/>
                <a:gd name="connsiteY1" fmla="*/ 103010 h 945009"/>
                <a:gd name="connsiteX2" fmla="*/ 68318 w 273993"/>
                <a:gd name="connsiteY2" fmla="*/ 205960 h 945009"/>
                <a:gd name="connsiteX3" fmla="*/ 21548 w 273993"/>
                <a:gd name="connsiteY3" fmla="*/ 308789 h 945009"/>
                <a:gd name="connsiteX4" fmla="*/ 0 w 273993"/>
                <a:gd name="connsiteY4" fmla="*/ 411438 h 945009"/>
                <a:gd name="connsiteX5" fmla="*/ 18289 w 273993"/>
                <a:gd name="connsiteY5" fmla="*/ 545190 h 945009"/>
                <a:gd name="connsiteX6" fmla="*/ 79615 w 273993"/>
                <a:gd name="connsiteY6" fmla="*/ 678634 h 945009"/>
                <a:gd name="connsiteX7" fmla="*/ 169632 w 273993"/>
                <a:gd name="connsiteY7" fmla="*/ 811873 h 945009"/>
                <a:gd name="connsiteX8" fmla="*/ 273993 w 273993"/>
                <a:gd name="connsiteY8" fmla="*/ 945009 h 945009"/>
                <a:gd name="connsiteX0" fmla="*/ 203933 w 274029"/>
                <a:gd name="connsiteY0" fmla="*/ 0 h 945009"/>
                <a:gd name="connsiteX1" fmla="*/ 131940 w 274029"/>
                <a:gd name="connsiteY1" fmla="*/ 103010 h 945009"/>
                <a:gd name="connsiteX2" fmla="*/ 68354 w 274029"/>
                <a:gd name="connsiteY2" fmla="*/ 205960 h 945009"/>
                <a:gd name="connsiteX3" fmla="*/ 21584 w 274029"/>
                <a:gd name="connsiteY3" fmla="*/ 308789 h 945009"/>
                <a:gd name="connsiteX4" fmla="*/ 36 w 274029"/>
                <a:gd name="connsiteY4" fmla="*/ 411438 h 945009"/>
                <a:gd name="connsiteX5" fmla="*/ 18325 w 274029"/>
                <a:gd name="connsiteY5" fmla="*/ 545190 h 945009"/>
                <a:gd name="connsiteX6" fmla="*/ 79651 w 274029"/>
                <a:gd name="connsiteY6" fmla="*/ 678634 h 945009"/>
                <a:gd name="connsiteX7" fmla="*/ 169668 w 274029"/>
                <a:gd name="connsiteY7" fmla="*/ 811873 h 945009"/>
                <a:gd name="connsiteX8" fmla="*/ 274029 w 274029"/>
                <a:gd name="connsiteY8" fmla="*/ 945009 h 945009"/>
                <a:gd name="connsiteX0" fmla="*/ 203933 w 274029"/>
                <a:gd name="connsiteY0" fmla="*/ 0 h 945009"/>
                <a:gd name="connsiteX1" fmla="*/ 131940 w 274029"/>
                <a:gd name="connsiteY1" fmla="*/ 103010 h 945009"/>
                <a:gd name="connsiteX2" fmla="*/ 68354 w 274029"/>
                <a:gd name="connsiteY2" fmla="*/ 205960 h 945009"/>
                <a:gd name="connsiteX3" fmla="*/ 21584 w 274029"/>
                <a:gd name="connsiteY3" fmla="*/ 308789 h 945009"/>
                <a:gd name="connsiteX4" fmla="*/ 36 w 274029"/>
                <a:gd name="connsiteY4" fmla="*/ 411438 h 945009"/>
                <a:gd name="connsiteX5" fmla="*/ 18325 w 274029"/>
                <a:gd name="connsiteY5" fmla="*/ 545190 h 945009"/>
                <a:gd name="connsiteX6" fmla="*/ 79651 w 274029"/>
                <a:gd name="connsiteY6" fmla="*/ 678634 h 945009"/>
                <a:gd name="connsiteX7" fmla="*/ 169668 w 274029"/>
                <a:gd name="connsiteY7" fmla="*/ 811873 h 945009"/>
                <a:gd name="connsiteX8" fmla="*/ 274029 w 274029"/>
                <a:gd name="connsiteY8" fmla="*/ 945009 h 945009"/>
                <a:gd name="connsiteX0" fmla="*/ 203933 w 274029"/>
                <a:gd name="connsiteY0" fmla="*/ 0 h 945009"/>
                <a:gd name="connsiteX1" fmla="*/ 131940 w 274029"/>
                <a:gd name="connsiteY1" fmla="*/ 103010 h 945009"/>
                <a:gd name="connsiteX2" fmla="*/ 68354 w 274029"/>
                <a:gd name="connsiteY2" fmla="*/ 205960 h 945009"/>
                <a:gd name="connsiteX3" fmla="*/ 21584 w 274029"/>
                <a:gd name="connsiteY3" fmla="*/ 308789 h 945009"/>
                <a:gd name="connsiteX4" fmla="*/ 36 w 274029"/>
                <a:gd name="connsiteY4" fmla="*/ 411438 h 945009"/>
                <a:gd name="connsiteX5" fmla="*/ 18325 w 274029"/>
                <a:gd name="connsiteY5" fmla="*/ 545190 h 945009"/>
                <a:gd name="connsiteX6" fmla="*/ 79651 w 274029"/>
                <a:gd name="connsiteY6" fmla="*/ 678634 h 945009"/>
                <a:gd name="connsiteX7" fmla="*/ 169668 w 274029"/>
                <a:gd name="connsiteY7" fmla="*/ 811873 h 945009"/>
                <a:gd name="connsiteX8" fmla="*/ 274029 w 274029"/>
                <a:gd name="connsiteY8" fmla="*/ 945009 h 945009"/>
                <a:gd name="connsiteX0" fmla="*/ 203933 w 274029"/>
                <a:gd name="connsiteY0" fmla="*/ 0 h 945009"/>
                <a:gd name="connsiteX1" fmla="*/ 131940 w 274029"/>
                <a:gd name="connsiteY1" fmla="*/ 103010 h 945009"/>
                <a:gd name="connsiteX2" fmla="*/ 68354 w 274029"/>
                <a:gd name="connsiteY2" fmla="*/ 205960 h 945009"/>
                <a:gd name="connsiteX3" fmla="*/ 21584 w 274029"/>
                <a:gd name="connsiteY3" fmla="*/ 308789 h 945009"/>
                <a:gd name="connsiteX4" fmla="*/ 36 w 274029"/>
                <a:gd name="connsiteY4" fmla="*/ 411438 h 945009"/>
                <a:gd name="connsiteX5" fmla="*/ 18325 w 274029"/>
                <a:gd name="connsiteY5" fmla="*/ 545190 h 945009"/>
                <a:gd name="connsiteX6" fmla="*/ 79651 w 274029"/>
                <a:gd name="connsiteY6" fmla="*/ 678634 h 945009"/>
                <a:gd name="connsiteX7" fmla="*/ 169668 w 274029"/>
                <a:gd name="connsiteY7" fmla="*/ 811873 h 945009"/>
                <a:gd name="connsiteX8" fmla="*/ 274029 w 274029"/>
                <a:gd name="connsiteY8" fmla="*/ 945009 h 945009"/>
                <a:gd name="connsiteX0" fmla="*/ 203933 w 274029"/>
                <a:gd name="connsiteY0" fmla="*/ 0 h 945009"/>
                <a:gd name="connsiteX1" fmla="*/ 131940 w 274029"/>
                <a:gd name="connsiteY1" fmla="*/ 103010 h 945009"/>
                <a:gd name="connsiteX2" fmla="*/ 68354 w 274029"/>
                <a:gd name="connsiteY2" fmla="*/ 205960 h 945009"/>
                <a:gd name="connsiteX3" fmla="*/ 21584 w 274029"/>
                <a:gd name="connsiteY3" fmla="*/ 308789 h 945009"/>
                <a:gd name="connsiteX4" fmla="*/ 36 w 274029"/>
                <a:gd name="connsiteY4" fmla="*/ 411438 h 945009"/>
                <a:gd name="connsiteX5" fmla="*/ 18325 w 274029"/>
                <a:gd name="connsiteY5" fmla="*/ 545190 h 945009"/>
                <a:gd name="connsiteX6" fmla="*/ 79651 w 274029"/>
                <a:gd name="connsiteY6" fmla="*/ 678634 h 945009"/>
                <a:gd name="connsiteX7" fmla="*/ 169668 w 274029"/>
                <a:gd name="connsiteY7" fmla="*/ 811873 h 945009"/>
                <a:gd name="connsiteX8" fmla="*/ 274029 w 274029"/>
                <a:gd name="connsiteY8" fmla="*/ 945009 h 94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029" h="945009">
                  <a:moveTo>
                    <a:pt x="203933" y="0"/>
                  </a:moveTo>
                  <a:lnTo>
                    <a:pt x="131940" y="103010"/>
                  </a:lnTo>
                  <a:cubicBezTo>
                    <a:pt x="109344" y="137337"/>
                    <a:pt x="86747" y="171664"/>
                    <a:pt x="68354" y="205960"/>
                  </a:cubicBezTo>
                  <a:cubicBezTo>
                    <a:pt x="49961" y="240256"/>
                    <a:pt x="32970" y="274543"/>
                    <a:pt x="21584" y="308789"/>
                  </a:cubicBezTo>
                  <a:cubicBezTo>
                    <a:pt x="10198" y="343035"/>
                    <a:pt x="579" y="372038"/>
                    <a:pt x="36" y="411438"/>
                  </a:cubicBezTo>
                  <a:cubicBezTo>
                    <a:pt x="-507" y="450838"/>
                    <a:pt x="5056" y="500657"/>
                    <a:pt x="18325" y="545190"/>
                  </a:cubicBezTo>
                  <a:cubicBezTo>
                    <a:pt x="31594" y="589723"/>
                    <a:pt x="54427" y="634187"/>
                    <a:pt x="79651" y="678634"/>
                  </a:cubicBezTo>
                  <a:cubicBezTo>
                    <a:pt x="104875" y="723081"/>
                    <a:pt x="137272" y="767477"/>
                    <a:pt x="169668" y="811873"/>
                  </a:cubicBezTo>
                  <a:cubicBezTo>
                    <a:pt x="202064" y="856269"/>
                    <a:pt x="252287" y="917272"/>
                    <a:pt x="274029" y="945009"/>
                  </a:cubicBez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5" name="Οβάλ 34">
              <a:extLst>
                <a:ext uri="{FF2B5EF4-FFF2-40B4-BE49-F238E27FC236}">
                  <a16:creationId xmlns:a16="http://schemas.microsoft.com/office/drawing/2014/main" xmlns="" id="{D2C69D8A-CACA-41A6-BFCE-DE04D26B0D81}"/>
                </a:ext>
              </a:extLst>
            </p:cNvPr>
            <p:cNvSpPr/>
            <p:nvPr/>
          </p:nvSpPr>
          <p:spPr>
            <a:xfrm>
              <a:off x="1984854" y="1632003"/>
              <a:ext cx="252000" cy="252000"/>
            </a:xfrm>
            <a:prstGeom prst="ellipse">
              <a:avLst/>
            </a:pr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Ελεύθερη σχεδίαση: Σχήμα 35">
              <a:extLst>
                <a:ext uri="{FF2B5EF4-FFF2-40B4-BE49-F238E27FC236}">
                  <a16:creationId xmlns:a16="http://schemas.microsoft.com/office/drawing/2014/main" xmlns="" id="{8CB14DC6-18DE-44B3-A600-2FFA86CE8F9C}"/>
                </a:ext>
              </a:extLst>
            </p:cNvPr>
            <p:cNvSpPr/>
            <p:nvPr/>
          </p:nvSpPr>
          <p:spPr>
            <a:xfrm>
              <a:off x="2441097" y="1913837"/>
              <a:ext cx="108228" cy="991746"/>
            </a:xfrm>
            <a:custGeom>
              <a:avLst/>
              <a:gdLst/>
              <a:ahLst/>
              <a:cxnLst/>
              <a:rect l="0" t="0" r="0" b="0"/>
              <a:pathLst>
                <a:path w="108228" h="991746">
                  <a:moveTo>
                    <a:pt x="108227" y="991745"/>
                  </a:moveTo>
                  <a:lnTo>
                    <a:pt x="35859" y="467298"/>
                  </a:lnTo>
                  <a:lnTo>
                    <a:pt x="0" y="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7" name="Ελεύθερη σχεδίαση: Σχήμα 36">
              <a:extLst>
                <a:ext uri="{FF2B5EF4-FFF2-40B4-BE49-F238E27FC236}">
                  <a16:creationId xmlns:a16="http://schemas.microsoft.com/office/drawing/2014/main" xmlns="" id="{29B28162-24DC-45E6-A5DC-68DE1DC515C3}"/>
                </a:ext>
              </a:extLst>
            </p:cNvPr>
            <p:cNvSpPr/>
            <p:nvPr/>
          </p:nvSpPr>
          <p:spPr>
            <a:xfrm>
              <a:off x="5618239" y="389542"/>
              <a:ext cx="941756" cy="2956697"/>
            </a:xfrm>
            <a:custGeom>
              <a:avLst/>
              <a:gdLst>
                <a:gd name="connsiteX0" fmla="*/ 113763 w 939810"/>
                <a:gd name="connsiteY0" fmla="*/ 0 h 2956697"/>
                <a:gd name="connsiteX1" fmla="*/ 102823 w 939810"/>
                <a:gd name="connsiteY1" fmla="*/ 57524 h 2956697"/>
                <a:gd name="connsiteX2" fmla="*/ 90912 w 939810"/>
                <a:gd name="connsiteY2" fmla="*/ 115228 h 2956697"/>
                <a:gd name="connsiteX3" fmla="*/ 77058 w 939810"/>
                <a:gd name="connsiteY3" fmla="*/ 173290 h 2956697"/>
                <a:gd name="connsiteX4" fmla="*/ 60288 w 939810"/>
                <a:gd name="connsiteY4" fmla="*/ 231892 h 2956697"/>
                <a:gd name="connsiteX5" fmla="*/ 38543 w 939810"/>
                <a:gd name="connsiteY5" fmla="*/ 296707 h 2956697"/>
                <a:gd name="connsiteX6" fmla="*/ 17601 w 939810"/>
                <a:gd name="connsiteY6" fmla="*/ 361308 h 2956697"/>
                <a:gd name="connsiteX7" fmla="*/ 2931 w 939810"/>
                <a:gd name="connsiteY7" fmla="*/ 424617 h 2956697"/>
                <a:gd name="connsiteX8" fmla="*/ 0 w 939810"/>
                <a:gd name="connsiteY8" fmla="*/ 485558 h 2956697"/>
                <a:gd name="connsiteX9" fmla="*/ 30483 w 939810"/>
                <a:gd name="connsiteY9" fmla="*/ 581885 h 2956697"/>
                <a:gd name="connsiteX10" fmla="*/ 95980 w 939810"/>
                <a:gd name="connsiteY10" fmla="*/ 670560 h 2956697"/>
                <a:gd name="connsiteX11" fmla="*/ 181834 w 939810"/>
                <a:gd name="connsiteY11" fmla="*/ 753876 h 2956697"/>
                <a:gd name="connsiteX12" fmla="*/ 273387 w 939810"/>
                <a:gd name="connsiteY12" fmla="*/ 834124 h 2956697"/>
                <a:gd name="connsiteX13" fmla="*/ 407296 w 939810"/>
                <a:gd name="connsiteY13" fmla="*/ 961736 h 2956697"/>
                <a:gd name="connsiteX14" fmla="*/ 525860 w 939810"/>
                <a:gd name="connsiteY14" fmla="*/ 1090747 h 2956697"/>
                <a:gd name="connsiteX15" fmla="*/ 636987 w 939810"/>
                <a:gd name="connsiteY15" fmla="*/ 1224567 h 2956697"/>
                <a:gd name="connsiteX16" fmla="*/ 748586 w 939810"/>
                <a:gd name="connsiteY16" fmla="*/ 1366605 h 2956697"/>
                <a:gd name="connsiteX17" fmla="*/ 818523 w 939810"/>
                <a:gd name="connsiteY17" fmla="*/ 1459011 h 2956697"/>
                <a:gd name="connsiteX18" fmla="*/ 880867 w 939810"/>
                <a:gd name="connsiteY18" fmla="*/ 1555538 h 2956697"/>
                <a:gd name="connsiteX19" fmla="*/ 924876 w 939810"/>
                <a:gd name="connsiteY19" fmla="*/ 1655941 h 2956697"/>
                <a:gd name="connsiteX20" fmla="*/ 939810 w 939810"/>
                <a:gd name="connsiteY20" fmla="*/ 1759975 h 2956697"/>
                <a:gd name="connsiteX21" fmla="*/ 924635 w 939810"/>
                <a:gd name="connsiteY21" fmla="*/ 1846081 h 2956697"/>
                <a:gd name="connsiteX22" fmla="*/ 886457 w 939810"/>
                <a:gd name="connsiteY22" fmla="*/ 1928924 h 2956697"/>
                <a:gd name="connsiteX23" fmla="*/ 828539 w 939810"/>
                <a:gd name="connsiteY23" fmla="*/ 2003011 h 2956697"/>
                <a:gd name="connsiteX24" fmla="*/ 754145 w 939810"/>
                <a:gd name="connsiteY24" fmla="*/ 2062845 h 2956697"/>
                <a:gd name="connsiteX25" fmla="*/ 672489 w 939810"/>
                <a:gd name="connsiteY25" fmla="*/ 2104089 h 2956697"/>
                <a:gd name="connsiteX26" fmla="*/ 589449 w 939810"/>
                <a:gd name="connsiteY26" fmla="*/ 2138483 h 2956697"/>
                <a:gd name="connsiteX27" fmla="*/ 515562 w 939810"/>
                <a:gd name="connsiteY27" fmla="*/ 2176990 h 2956697"/>
                <a:gd name="connsiteX28" fmla="*/ 461366 w 939810"/>
                <a:gd name="connsiteY28" fmla="*/ 2230577 h 2956697"/>
                <a:gd name="connsiteX29" fmla="*/ 441512 w 939810"/>
                <a:gd name="connsiteY29" fmla="*/ 2275112 h 2956697"/>
                <a:gd name="connsiteX30" fmla="*/ 430999 w 939810"/>
                <a:gd name="connsiteY30" fmla="*/ 2326445 h 2956697"/>
                <a:gd name="connsiteX31" fmla="*/ 427595 w 939810"/>
                <a:gd name="connsiteY31" fmla="*/ 2381406 h 2956697"/>
                <a:gd name="connsiteX32" fmla="*/ 429071 w 939810"/>
                <a:gd name="connsiteY32" fmla="*/ 2436824 h 2956697"/>
                <a:gd name="connsiteX33" fmla="*/ 432526 w 939810"/>
                <a:gd name="connsiteY33" fmla="*/ 2477687 h 2956697"/>
                <a:gd name="connsiteX34" fmla="*/ 439107 w 939810"/>
                <a:gd name="connsiteY34" fmla="*/ 2517017 h 2956697"/>
                <a:gd name="connsiteX35" fmla="*/ 450398 w 939810"/>
                <a:gd name="connsiteY35" fmla="*/ 2554857 h 2956697"/>
                <a:gd name="connsiteX36" fmla="*/ 467983 w 939810"/>
                <a:gd name="connsiteY36" fmla="*/ 2591254 h 2956697"/>
                <a:gd name="connsiteX37" fmla="*/ 488328 w 939810"/>
                <a:gd name="connsiteY37" fmla="*/ 2621575 h 2956697"/>
                <a:gd name="connsiteX38" fmla="*/ 509228 w 939810"/>
                <a:gd name="connsiteY38" fmla="*/ 2651503 h 2956697"/>
                <a:gd name="connsiteX39" fmla="*/ 525397 w 939810"/>
                <a:gd name="connsiteY39" fmla="*/ 2681683 h 2956697"/>
                <a:gd name="connsiteX40" fmla="*/ 531550 w 939810"/>
                <a:gd name="connsiteY40" fmla="*/ 2712759 h 2956697"/>
                <a:gd name="connsiteX41" fmla="*/ 529664 w 939810"/>
                <a:gd name="connsiteY41" fmla="*/ 2727965 h 2956697"/>
                <a:gd name="connsiteX42" fmla="*/ 525104 w 939810"/>
                <a:gd name="connsiteY42" fmla="*/ 2743398 h 2956697"/>
                <a:gd name="connsiteX43" fmla="*/ 518638 w 939810"/>
                <a:gd name="connsiteY43" fmla="*/ 2758940 h 2956697"/>
                <a:gd name="connsiteX44" fmla="*/ 511033 w 939810"/>
                <a:gd name="connsiteY44" fmla="*/ 2774472 h 2956697"/>
                <a:gd name="connsiteX45" fmla="*/ 482457 w 939810"/>
                <a:gd name="connsiteY45" fmla="*/ 2824889 h 2956697"/>
                <a:gd name="connsiteX46" fmla="*/ 449165 w 939810"/>
                <a:gd name="connsiteY46" fmla="*/ 2870704 h 2956697"/>
                <a:gd name="connsiteX47" fmla="*/ 410566 w 939810"/>
                <a:gd name="connsiteY47" fmla="*/ 2908756 h 2956697"/>
                <a:gd name="connsiteX48" fmla="*/ 366067 w 939810"/>
                <a:gd name="connsiteY48" fmla="*/ 2935882 h 2956697"/>
                <a:gd name="connsiteX49" fmla="*/ 331088 w 939810"/>
                <a:gd name="connsiteY49" fmla="*/ 2947183 h 2956697"/>
                <a:gd name="connsiteX50" fmla="*/ 293701 w 939810"/>
                <a:gd name="connsiteY50" fmla="*/ 2953257 h 2956697"/>
                <a:gd name="connsiteX51" fmla="*/ 254709 w 939810"/>
                <a:gd name="connsiteY51" fmla="*/ 2955848 h 2956697"/>
                <a:gd name="connsiteX52" fmla="*/ 214914 w 939810"/>
                <a:gd name="connsiteY52" fmla="*/ 2956697 h 2956697"/>
                <a:gd name="connsiteX0" fmla="*/ 113763 w 939810"/>
                <a:gd name="connsiteY0" fmla="*/ 0 h 2956697"/>
                <a:gd name="connsiteX1" fmla="*/ 102823 w 939810"/>
                <a:gd name="connsiteY1" fmla="*/ 57524 h 2956697"/>
                <a:gd name="connsiteX2" fmla="*/ 90912 w 939810"/>
                <a:gd name="connsiteY2" fmla="*/ 115228 h 2956697"/>
                <a:gd name="connsiteX3" fmla="*/ 77058 w 939810"/>
                <a:gd name="connsiteY3" fmla="*/ 173290 h 2956697"/>
                <a:gd name="connsiteX4" fmla="*/ 60288 w 939810"/>
                <a:gd name="connsiteY4" fmla="*/ 231892 h 2956697"/>
                <a:gd name="connsiteX5" fmla="*/ 38543 w 939810"/>
                <a:gd name="connsiteY5" fmla="*/ 296707 h 2956697"/>
                <a:gd name="connsiteX6" fmla="*/ 17601 w 939810"/>
                <a:gd name="connsiteY6" fmla="*/ 361308 h 2956697"/>
                <a:gd name="connsiteX7" fmla="*/ 2931 w 939810"/>
                <a:gd name="connsiteY7" fmla="*/ 424617 h 2956697"/>
                <a:gd name="connsiteX8" fmla="*/ 0 w 939810"/>
                <a:gd name="connsiteY8" fmla="*/ 485558 h 2956697"/>
                <a:gd name="connsiteX9" fmla="*/ 30483 w 939810"/>
                <a:gd name="connsiteY9" fmla="*/ 581885 h 2956697"/>
                <a:gd name="connsiteX10" fmla="*/ 95980 w 939810"/>
                <a:gd name="connsiteY10" fmla="*/ 670560 h 2956697"/>
                <a:gd name="connsiteX11" fmla="*/ 181834 w 939810"/>
                <a:gd name="connsiteY11" fmla="*/ 753876 h 2956697"/>
                <a:gd name="connsiteX12" fmla="*/ 273387 w 939810"/>
                <a:gd name="connsiteY12" fmla="*/ 834124 h 2956697"/>
                <a:gd name="connsiteX13" fmla="*/ 407296 w 939810"/>
                <a:gd name="connsiteY13" fmla="*/ 961736 h 2956697"/>
                <a:gd name="connsiteX14" fmla="*/ 525860 w 939810"/>
                <a:gd name="connsiteY14" fmla="*/ 1090747 h 2956697"/>
                <a:gd name="connsiteX15" fmla="*/ 636987 w 939810"/>
                <a:gd name="connsiteY15" fmla="*/ 1224567 h 2956697"/>
                <a:gd name="connsiteX16" fmla="*/ 748586 w 939810"/>
                <a:gd name="connsiteY16" fmla="*/ 1366605 h 2956697"/>
                <a:gd name="connsiteX17" fmla="*/ 818523 w 939810"/>
                <a:gd name="connsiteY17" fmla="*/ 1459011 h 2956697"/>
                <a:gd name="connsiteX18" fmla="*/ 880867 w 939810"/>
                <a:gd name="connsiteY18" fmla="*/ 1555538 h 2956697"/>
                <a:gd name="connsiteX19" fmla="*/ 924876 w 939810"/>
                <a:gd name="connsiteY19" fmla="*/ 1655941 h 2956697"/>
                <a:gd name="connsiteX20" fmla="*/ 939810 w 939810"/>
                <a:gd name="connsiteY20" fmla="*/ 1759975 h 2956697"/>
                <a:gd name="connsiteX21" fmla="*/ 924635 w 939810"/>
                <a:gd name="connsiteY21" fmla="*/ 1846081 h 2956697"/>
                <a:gd name="connsiteX22" fmla="*/ 886457 w 939810"/>
                <a:gd name="connsiteY22" fmla="*/ 1928924 h 2956697"/>
                <a:gd name="connsiteX23" fmla="*/ 828539 w 939810"/>
                <a:gd name="connsiteY23" fmla="*/ 2003011 h 2956697"/>
                <a:gd name="connsiteX24" fmla="*/ 754145 w 939810"/>
                <a:gd name="connsiteY24" fmla="*/ 2062845 h 2956697"/>
                <a:gd name="connsiteX25" fmla="*/ 672489 w 939810"/>
                <a:gd name="connsiteY25" fmla="*/ 2104089 h 2956697"/>
                <a:gd name="connsiteX26" fmla="*/ 589449 w 939810"/>
                <a:gd name="connsiteY26" fmla="*/ 2138483 h 2956697"/>
                <a:gd name="connsiteX27" fmla="*/ 515562 w 939810"/>
                <a:gd name="connsiteY27" fmla="*/ 2176990 h 2956697"/>
                <a:gd name="connsiteX28" fmla="*/ 461366 w 939810"/>
                <a:gd name="connsiteY28" fmla="*/ 2230577 h 2956697"/>
                <a:gd name="connsiteX29" fmla="*/ 441512 w 939810"/>
                <a:gd name="connsiteY29" fmla="*/ 2275112 h 2956697"/>
                <a:gd name="connsiteX30" fmla="*/ 430999 w 939810"/>
                <a:gd name="connsiteY30" fmla="*/ 2326445 h 2956697"/>
                <a:gd name="connsiteX31" fmla="*/ 427595 w 939810"/>
                <a:gd name="connsiteY31" fmla="*/ 2381406 h 2956697"/>
                <a:gd name="connsiteX32" fmla="*/ 429071 w 939810"/>
                <a:gd name="connsiteY32" fmla="*/ 2436824 h 2956697"/>
                <a:gd name="connsiteX33" fmla="*/ 432526 w 939810"/>
                <a:gd name="connsiteY33" fmla="*/ 2477687 h 2956697"/>
                <a:gd name="connsiteX34" fmla="*/ 439107 w 939810"/>
                <a:gd name="connsiteY34" fmla="*/ 2517017 h 2956697"/>
                <a:gd name="connsiteX35" fmla="*/ 450398 w 939810"/>
                <a:gd name="connsiteY35" fmla="*/ 2554857 h 2956697"/>
                <a:gd name="connsiteX36" fmla="*/ 467983 w 939810"/>
                <a:gd name="connsiteY36" fmla="*/ 2591254 h 2956697"/>
                <a:gd name="connsiteX37" fmla="*/ 488328 w 939810"/>
                <a:gd name="connsiteY37" fmla="*/ 2621575 h 2956697"/>
                <a:gd name="connsiteX38" fmla="*/ 509228 w 939810"/>
                <a:gd name="connsiteY38" fmla="*/ 2651503 h 2956697"/>
                <a:gd name="connsiteX39" fmla="*/ 525397 w 939810"/>
                <a:gd name="connsiteY39" fmla="*/ 2681683 h 2956697"/>
                <a:gd name="connsiteX40" fmla="*/ 531550 w 939810"/>
                <a:gd name="connsiteY40" fmla="*/ 2712759 h 2956697"/>
                <a:gd name="connsiteX41" fmla="*/ 529664 w 939810"/>
                <a:gd name="connsiteY41" fmla="*/ 2727965 h 2956697"/>
                <a:gd name="connsiteX42" fmla="*/ 525104 w 939810"/>
                <a:gd name="connsiteY42" fmla="*/ 2743398 h 2956697"/>
                <a:gd name="connsiteX43" fmla="*/ 518638 w 939810"/>
                <a:gd name="connsiteY43" fmla="*/ 2758940 h 2956697"/>
                <a:gd name="connsiteX44" fmla="*/ 511033 w 939810"/>
                <a:gd name="connsiteY44" fmla="*/ 2774472 h 2956697"/>
                <a:gd name="connsiteX45" fmla="*/ 482457 w 939810"/>
                <a:gd name="connsiteY45" fmla="*/ 2824889 h 2956697"/>
                <a:gd name="connsiteX46" fmla="*/ 449165 w 939810"/>
                <a:gd name="connsiteY46" fmla="*/ 2870704 h 2956697"/>
                <a:gd name="connsiteX47" fmla="*/ 410566 w 939810"/>
                <a:gd name="connsiteY47" fmla="*/ 2908756 h 2956697"/>
                <a:gd name="connsiteX48" fmla="*/ 366067 w 939810"/>
                <a:gd name="connsiteY48" fmla="*/ 2935882 h 2956697"/>
                <a:gd name="connsiteX49" fmla="*/ 331088 w 939810"/>
                <a:gd name="connsiteY49" fmla="*/ 2947183 h 2956697"/>
                <a:gd name="connsiteX50" fmla="*/ 293701 w 939810"/>
                <a:gd name="connsiteY50" fmla="*/ 2953257 h 2956697"/>
                <a:gd name="connsiteX51" fmla="*/ 254709 w 939810"/>
                <a:gd name="connsiteY51" fmla="*/ 2955848 h 2956697"/>
                <a:gd name="connsiteX52" fmla="*/ 214914 w 939810"/>
                <a:gd name="connsiteY52" fmla="*/ 2956697 h 2956697"/>
                <a:gd name="connsiteX0" fmla="*/ 113763 w 939810"/>
                <a:gd name="connsiteY0" fmla="*/ 0 h 2956697"/>
                <a:gd name="connsiteX1" fmla="*/ 102823 w 939810"/>
                <a:gd name="connsiteY1" fmla="*/ 57524 h 2956697"/>
                <a:gd name="connsiteX2" fmla="*/ 90912 w 939810"/>
                <a:gd name="connsiteY2" fmla="*/ 115228 h 2956697"/>
                <a:gd name="connsiteX3" fmla="*/ 77058 w 939810"/>
                <a:gd name="connsiteY3" fmla="*/ 173290 h 2956697"/>
                <a:gd name="connsiteX4" fmla="*/ 60288 w 939810"/>
                <a:gd name="connsiteY4" fmla="*/ 231892 h 2956697"/>
                <a:gd name="connsiteX5" fmla="*/ 38543 w 939810"/>
                <a:gd name="connsiteY5" fmla="*/ 296707 h 2956697"/>
                <a:gd name="connsiteX6" fmla="*/ 17601 w 939810"/>
                <a:gd name="connsiteY6" fmla="*/ 361308 h 2956697"/>
                <a:gd name="connsiteX7" fmla="*/ 2931 w 939810"/>
                <a:gd name="connsiteY7" fmla="*/ 424617 h 2956697"/>
                <a:gd name="connsiteX8" fmla="*/ 0 w 939810"/>
                <a:gd name="connsiteY8" fmla="*/ 485558 h 2956697"/>
                <a:gd name="connsiteX9" fmla="*/ 30483 w 939810"/>
                <a:gd name="connsiteY9" fmla="*/ 581885 h 2956697"/>
                <a:gd name="connsiteX10" fmla="*/ 95980 w 939810"/>
                <a:gd name="connsiteY10" fmla="*/ 670560 h 2956697"/>
                <a:gd name="connsiteX11" fmla="*/ 181834 w 939810"/>
                <a:gd name="connsiteY11" fmla="*/ 753876 h 2956697"/>
                <a:gd name="connsiteX12" fmla="*/ 273387 w 939810"/>
                <a:gd name="connsiteY12" fmla="*/ 834124 h 2956697"/>
                <a:gd name="connsiteX13" fmla="*/ 407296 w 939810"/>
                <a:gd name="connsiteY13" fmla="*/ 961736 h 2956697"/>
                <a:gd name="connsiteX14" fmla="*/ 525860 w 939810"/>
                <a:gd name="connsiteY14" fmla="*/ 1090747 h 2956697"/>
                <a:gd name="connsiteX15" fmla="*/ 636987 w 939810"/>
                <a:gd name="connsiteY15" fmla="*/ 1224567 h 2956697"/>
                <a:gd name="connsiteX16" fmla="*/ 748586 w 939810"/>
                <a:gd name="connsiteY16" fmla="*/ 1366605 h 2956697"/>
                <a:gd name="connsiteX17" fmla="*/ 818523 w 939810"/>
                <a:gd name="connsiteY17" fmla="*/ 1459011 h 2956697"/>
                <a:gd name="connsiteX18" fmla="*/ 880867 w 939810"/>
                <a:gd name="connsiteY18" fmla="*/ 1555538 h 2956697"/>
                <a:gd name="connsiteX19" fmla="*/ 924876 w 939810"/>
                <a:gd name="connsiteY19" fmla="*/ 1655941 h 2956697"/>
                <a:gd name="connsiteX20" fmla="*/ 939810 w 939810"/>
                <a:gd name="connsiteY20" fmla="*/ 1759975 h 2956697"/>
                <a:gd name="connsiteX21" fmla="*/ 924635 w 939810"/>
                <a:gd name="connsiteY21" fmla="*/ 1846081 h 2956697"/>
                <a:gd name="connsiteX22" fmla="*/ 886457 w 939810"/>
                <a:gd name="connsiteY22" fmla="*/ 1928924 h 2956697"/>
                <a:gd name="connsiteX23" fmla="*/ 828539 w 939810"/>
                <a:gd name="connsiteY23" fmla="*/ 2003011 h 2956697"/>
                <a:gd name="connsiteX24" fmla="*/ 754145 w 939810"/>
                <a:gd name="connsiteY24" fmla="*/ 2062845 h 2956697"/>
                <a:gd name="connsiteX25" fmla="*/ 672489 w 939810"/>
                <a:gd name="connsiteY25" fmla="*/ 2104089 h 2956697"/>
                <a:gd name="connsiteX26" fmla="*/ 589449 w 939810"/>
                <a:gd name="connsiteY26" fmla="*/ 2138483 h 2956697"/>
                <a:gd name="connsiteX27" fmla="*/ 515562 w 939810"/>
                <a:gd name="connsiteY27" fmla="*/ 2176990 h 2956697"/>
                <a:gd name="connsiteX28" fmla="*/ 461366 w 939810"/>
                <a:gd name="connsiteY28" fmla="*/ 2230577 h 2956697"/>
                <a:gd name="connsiteX29" fmla="*/ 441512 w 939810"/>
                <a:gd name="connsiteY29" fmla="*/ 2275112 h 2956697"/>
                <a:gd name="connsiteX30" fmla="*/ 430999 w 939810"/>
                <a:gd name="connsiteY30" fmla="*/ 2326445 h 2956697"/>
                <a:gd name="connsiteX31" fmla="*/ 427595 w 939810"/>
                <a:gd name="connsiteY31" fmla="*/ 2381406 h 2956697"/>
                <a:gd name="connsiteX32" fmla="*/ 429071 w 939810"/>
                <a:gd name="connsiteY32" fmla="*/ 2436824 h 2956697"/>
                <a:gd name="connsiteX33" fmla="*/ 432526 w 939810"/>
                <a:gd name="connsiteY33" fmla="*/ 2477687 h 2956697"/>
                <a:gd name="connsiteX34" fmla="*/ 439107 w 939810"/>
                <a:gd name="connsiteY34" fmla="*/ 2517017 h 2956697"/>
                <a:gd name="connsiteX35" fmla="*/ 450398 w 939810"/>
                <a:gd name="connsiteY35" fmla="*/ 2554857 h 2956697"/>
                <a:gd name="connsiteX36" fmla="*/ 467983 w 939810"/>
                <a:gd name="connsiteY36" fmla="*/ 2591254 h 2956697"/>
                <a:gd name="connsiteX37" fmla="*/ 488328 w 939810"/>
                <a:gd name="connsiteY37" fmla="*/ 2621575 h 2956697"/>
                <a:gd name="connsiteX38" fmla="*/ 509228 w 939810"/>
                <a:gd name="connsiteY38" fmla="*/ 2651503 h 2956697"/>
                <a:gd name="connsiteX39" fmla="*/ 525397 w 939810"/>
                <a:gd name="connsiteY39" fmla="*/ 2681683 h 2956697"/>
                <a:gd name="connsiteX40" fmla="*/ 531550 w 939810"/>
                <a:gd name="connsiteY40" fmla="*/ 2712759 h 2956697"/>
                <a:gd name="connsiteX41" fmla="*/ 529664 w 939810"/>
                <a:gd name="connsiteY41" fmla="*/ 2727965 h 2956697"/>
                <a:gd name="connsiteX42" fmla="*/ 525104 w 939810"/>
                <a:gd name="connsiteY42" fmla="*/ 2743398 h 2956697"/>
                <a:gd name="connsiteX43" fmla="*/ 518638 w 939810"/>
                <a:gd name="connsiteY43" fmla="*/ 2758940 h 2956697"/>
                <a:gd name="connsiteX44" fmla="*/ 511033 w 939810"/>
                <a:gd name="connsiteY44" fmla="*/ 2774472 h 2956697"/>
                <a:gd name="connsiteX45" fmla="*/ 482457 w 939810"/>
                <a:gd name="connsiteY45" fmla="*/ 2824889 h 2956697"/>
                <a:gd name="connsiteX46" fmla="*/ 449165 w 939810"/>
                <a:gd name="connsiteY46" fmla="*/ 2870704 h 2956697"/>
                <a:gd name="connsiteX47" fmla="*/ 410566 w 939810"/>
                <a:gd name="connsiteY47" fmla="*/ 2908756 h 2956697"/>
                <a:gd name="connsiteX48" fmla="*/ 366067 w 939810"/>
                <a:gd name="connsiteY48" fmla="*/ 2935882 h 2956697"/>
                <a:gd name="connsiteX49" fmla="*/ 331088 w 939810"/>
                <a:gd name="connsiteY49" fmla="*/ 2947183 h 2956697"/>
                <a:gd name="connsiteX50" fmla="*/ 293701 w 939810"/>
                <a:gd name="connsiteY50" fmla="*/ 2953257 h 2956697"/>
                <a:gd name="connsiteX51" fmla="*/ 254709 w 939810"/>
                <a:gd name="connsiteY51" fmla="*/ 2955848 h 2956697"/>
                <a:gd name="connsiteX52" fmla="*/ 214914 w 939810"/>
                <a:gd name="connsiteY52" fmla="*/ 2956697 h 2956697"/>
                <a:gd name="connsiteX0" fmla="*/ 113763 w 939810"/>
                <a:gd name="connsiteY0" fmla="*/ 0 h 2956697"/>
                <a:gd name="connsiteX1" fmla="*/ 102823 w 939810"/>
                <a:gd name="connsiteY1" fmla="*/ 57524 h 2956697"/>
                <a:gd name="connsiteX2" fmla="*/ 90912 w 939810"/>
                <a:gd name="connsiteY2" fmla="*/ 115228 h 2956697"/>
                <a:gd name="connsiteX3" fmla="*/ 77058 w 939810"/>
                <a:gd name="connsiteY3" fmla="*/ 173290 h 2956697"/>
                <a:gd name="connsiteX4" fmla="*/ 60288 w 939810"/>
                <a:gd name="connsiteY4" fmla="*/ 231892 h 2956697"/>
                <a:gd name="connsiteX5" fmla="*/ 38543 w 939810"/>
                <a:gd name="connsiteY5" fmla="*/ 296707 h 2956697"/>
                <a:gd name="connsiteX6" fmla="*/ 17601 w 939810"/>
                <a:gd name="connsiteY6" fmla="*/ 361308 h 2956697"/>
                <a:gd name="connsiteX7" fmla="*/ 2931 w 939810"/>
                <a:gd name="connsiteY7" fmla="*/ 424617 h 2956697"/>
                <a:gd name="connsiteX8" fmla="*/ 0 w 939810"/>
                <a:gd name="connsiteY8" fmla="*/ 485558 h 2956697"/>
                <a:gd name="connsiteX9" fmla="*/ 30483 w 939810"/>
                <a:gd name="connsiteY9" fmla="*/ 581885 h 2956697"/>
                <a:gd name="connsiteX10" fmla="*/ 95980 w 939810"/>
                <a:gd name="connsiteY10" fmla="*/ 670560 h 2956697"/>
                <a:gd name="connsiteX11" fmla="*/ 181834 w 939810"/>
                <a:gd name="connsiteY11" fmla="*/ 753876 h 2956697"/>
                <a:gd name="connsiteX12" fmla="*/ 273387 w 939810"/>
                <a:gd name="connsiteY12" fmla="*/ 834124 h 2956697"/>
                <a:gd name="connsiteX13" fmla="*/ 407296 w 939810"/>
                <a:gd name="connsiteY13" fmla="*/ 961736 h 2956697"/>
                <a:gd name="connsiteX14" fmla="*/ 525860 w 939810"/>
                <a:gd name="connsiteY14" fmla="*/ 1090747 h 2956697"/>
                <a:gd name="connsiteX15" fmla="*/ 636987 w 939810"/>
                <a:gd name="connsiteY15" fmla="*/ 1224567 h 2956697"/>
                <a:gd name="connsiteX16" fmla="*/ 748586 w 939810"/>
                <a:gd name="connsiteY16" fmla="*/ 1366605 h 2956697"/>
                <a:gd name="connsiteX17" fmla="*/ 818523 w 939810"/>
                <a:gd name="connsiteY17" fmla="*/ 1459011 h 2956697"/>
                <a:gd name="connsiteX18" fmla="*/ 880867 w 939810"/>
                <a:gd name="connsiteY18" fmla="*/ 1555538 h 2956697"/>
                <a:gd name="connsiteX19" fmla="*/ 924876 w 939810"/>
                <a:gd name="connsiteY19" fmla="*/ 1655941 h 2956697"/>
                <a:gd name="connsiteX20" fmla="*/ 939810 w 939810"/>
                <a:gd name="connsiteY20" fmla="*/ 1759975 h 2956697"/>
                <a:gd name="connsiteX21" fmla="*/ 924635 w 939810"/>
                <a:gd name="connsiteY21" fmla="*/ 1846081 h 2956697"/>
                <a:gd name="connsiteX22" fmla="*/ 886457 w 939810"/>
                <a:gd name="connsiteY22" fmla="*/ 1928924 h 2956697"/>
                <a:gd name="connsiteX23" fmla="*/ 828539 w 939810"/>
                <a:gd name="connsiteY23" fmla="*/ 2003011 h 2956697"/>
                <a:gd name="connsiteX24" fmla="*/ 754145 w 939810"/>
                <a:gd name="connsiteY24" fmla="*/ 2062845 h 2956697"/>
                <a:gd name="connsiteX25" fmla="*/ 672489 w 939810"/>
                <a:gd name="connsiteY25" fmla="*/ 2104089 h 2956697"/>
                <a:gd name="connsiteX26" fmla="*/ 589449 w 939810"/>
                <a:gd name="connsiteY26" fmla="*/ 2138483 h 2956697"/>
                <a:gd name="connsiteX27" fmla="*/ 515562 w 939810"/>
                <a:gd name="connsiteY27" fmla="*/ 2176990 h 2956697"/>
                <a:gd name="connsiteX28" fmla="*/ 461366 w 939810"/>
                <a:gd name="connsiteY28" fmla="*/ 2230577 h 2956697"/>
                <a:gd name="connsiteX29" fmla="*/ 441512 w 939810"/>
                <a:gd name="connsiteY29" fmla="*/ 2275112 h 2956697"/>
                <a:gd name="connsiteX30" fmla="*/ 430999 w 939810"/>
                <a:gd name="connsiteY30" fmla="*/ 2326445 h 2956697"/>
                <a:gd name="connsiteX31" fmla="*/ 427595 w 939810"/>
                <a:gd name="connsiteY31" fmla="*/ 2381406 h 2956697"/>
                <a:gd name="connsiteX32" fmla="*/ 429071 w 939810"/>
                <a:gd name="connsiteY32" fmla="*/ 2436824 h 2956697"/>
                <a:gd name="connsiteX33" fmla="*/ 432526 w 939810"/>
                <a:gd name="connsiteY33" fmla="*/ 2477687 h 2956697"/>
                <a:gd name="connsiteX34" fmla="*/ 439107 w 939810"/>
                <a:gd name="connsiteY34" fmla="*/ 2517017 h 2956697"/>
                <a:gd name="connsiteX35" fmla="*/ 450398 w 939810"/>
                <a:gd name="connsiteY35" fmla="*/ 2554857 h 2956697"/>
                <a:gd name="connsiteX36" fmla="*/ 467983 w 939810"/>
                <a:gd name="connsiteY36" fmla="*/ 2591254 h 2956697"/>
                <a:gd name="connsiteX37" fmla="*/ 488328 w 939810"/>
                <a:gd name="connsiteY37" fmla="*/ 2621575 h 2956697"/>
                <a:gd name="connsiteX38" fmla="*/ 509228 w 939810"/>
                <a:gd name="connsiteY38" fmla="*/ 2651503 h 2956697"/>
                <a:gd name="connsiteX39" fmla="*/ 525397 w 939810"/>
                <a:gd name="connsiteY39" fmla="*/ 2681683 h 2956697"/>
                <a:gd name="connsiteX40" fmla="*/ 531550 w 939810"/>
                <a:gd name="connsiteY40" fmla="*/ 2712759 h 2956697"/>
                <a:gd name="connsiteX41" fmla="*/ 529664 w 939810"/>
                <a:gd name="connsiteY41" fmla="*/ 2727965 h 2956697"/>
                <a:gd name="connsiteX42" fmla="*/ 525104 w 939810"/>
                <a:gd name="connsiteY42" fmla="*/ 2743398 h 2956697"/>
                <a:gd name="connsiteX43" fmla="*/ 518638 w 939810"/>
                <a:gd name="connsiteY43" fmla="*/ 2758940 h 2956697"/>
                <a:gd name="connsiteX44" fmla="*/ 511033 w 939810"/>
                <a:gd name="connsiteY44" fmla="*/ 2774472 h 2956697"/>
                <a:gd name="connsiteX45" fmla="*/ 482457 w 939810"/>
                <a:gd name="connsiteY45" fmla="*/ 2824889 h 2956697"/>
                <a:gd name="connsiteX46" fmla="*/ 449165 w 939810"/>
                <a:gd name="connsiteY46" fmla="*/ 2870704 h 2956697"/>
                <a:gd name="connsiteX47" fmla="*/ 410566 w 939810"/>
                <a:gd name="connsiteY47" fmla="*/ 2908756 h 2956697"/>
                <a:gd name="connsiteX48" fmla="*/ 366067 w 939810"/>
                <a:gd name="connsiteY48" fmla="*/ 2935882 h 2956697"/>
                <a:gd name="connsiteX49" fmla="*/ 331088 w 939810"/>
                <a:gd name="connsiteY49" fmla="*/ 2947183 h 2956697"/>
                <a:gd name="connsiteX50" fmla="*/ 293701 w 939810"/>
                <a:gd name="connsiteY50" fmla="*/ 2953257 h 2956697"/>
                <a:gd name="connsiteX51" fmla="*/ 254709 w 939810"/>
                <a:gd name="connsiteY51" fmla="*/ 2955848 h 2956697"/>
                <a:gd name="connsiteX52" fmla="*/ 214914 w 939810"/>
                <a:gd name="connsiteY52" fmla="*/ 2956697 h 2956697"/>
                <a:gd name="connsiteX0" fmla="*/ 113763 w 939810"/>
                <a:gd name="connsiteY0" fmla="*/ 0 h 2956697"/>
                <a:gd name="connsiteX1" fmla="*/ 102823 w 939810"/>
                <a:gd name="connsiteY1" fmla="*/ 57524 h 2956697"/>
                <a:gd name="connsiteX2" fmla="*/ 90912 w 939810"/>
                <a:gd name="connsiteY2" fmla="*/ 115228 h 2956697"/>
                <a:gd name="connsiteX3" fmla="*/ 77058 w 939810"/>
                <a:gd name="connsiteY3" fmla="*/ 173290 h 2956697"/>
                <a:gd name="connsiteX4" fmla="*/ 60288 w 939810"/>
                <a:gd name="connsiteY4" fmla="*/ 231892 h 2956697"/>
                <a:gd name="connsiteX5" fmla="*/ 38543 w 939810"/>
                <a:gd name="connsiteY5" fmla="*/ 296707 h 2956697"/>
                <a:gd name="connsiteX6" fmla="*/ 17601 w 939810"/>
                <a:gd name="connsiteY6" fmla="*/ 361308 h 2956697"/>
                <a:gd name="connsiteX7" fmla="*/ 2931 w 939810"/>
                <a:gd name="connsiteY7" fmla="*/ 424617 h 2956697"/>
                <a:gd name="connsiteX8" fmla="*/ 0 w 939810"/>
                <a:gd name="connsiteY8" fmla="*/ 485558 h 2956697"/>
                <a:gd name="connsiteX9" fmla="*/ 30483 w 939810"/>
                <a:gd name="connsiteY9" fmla="*/ 581885 h 2956697"/>
                <a:gd name="connsiteX10" fmla="*/ 95980 w 939810"/>
                <a:gd name="connsiteY10" fmla="*/ 670560 h 2956697"/>
                <a:gd name="connsiteX11" fmla="*/ 181834 w 939810"/>
                <a:gd name="connsiteY11" fmla="*/ 753876 h 2956697"/>
                <a:gd name="connsiteX12" fmla="*/ 273387 w 939810"/>
                <a:gd name="connsiteY12" fmla="*/ 834124 h 2956697"/>
                <a:gd name="connsiteX13" fmla="*/ 407296 w 939810"/>
                <a:gd name="connsiteY13" fmla="*/ 961736 h 2956697"/>
                <a:gd name="connsiteX14" fmla="*/ 525860 w 939810"/>
                <a:gd name="connsiteY14" fmla="*/ 1090747 h 2956697"/>
                <a:gd name="connsiteX15" fmla="*/ 636987 w 939810"/>
                <a:gd name="connsiteY15" fmla="*/ 1224567 h 2956697"/>
                <a:gd name="connsiteX16" fmla="*/ 748586 w 939810"/>
                <a:gd name="connsiteY16" fmla="*/ 1366605 h 2956697"/>
                <a:gd name="connsiteX17" fmla="*/ 818523 w 939810"/>
                <a:gd name="connsiteY17" fmla="*/ 1459011 h 2956697"/>
                <a:gd name="connsiteX18" fmla="*/ 880867 w 939810"/>
                <a:gd name="connsiteY18" fmla="*/ 1555538 h 2956697"/>
                <a:gd name="connsiteX19" fmla="*/ 924876 w 939810"/>
                <a:gd name="connsiteY19" fmla="*/ 1655941 h 2956697"/>
                <a:gd name="connsiteX20" fmla="*/ 939810 w 939810"/>
                <a:gd name="connsiteY20" fmla="*/ 1759975 h 2956697"/>
                <a:gd name="connsiteX21" fmla="*/ 924635 w 939810"/>
                <a:gd name="connsiteY21" fmla="*/ 1846081 h 2956697"/>
                <a:gd name="connsiteX22" fmla="*/ 886457 w 939810"/>
                <a:gd name="connsiteY22" fmla="*/ 1928924 h 2956697"/>
                <a:gd name="connsiteX23" fmla="*/ 828539 w 939810"/>
                <a:gd name="connsiteY23" fmla="*/ 2003011 h 2956697"/>
                <a:gd name="connsiteX24" fmla="*/ 754145 w 939810"/>
                <a:gd name="connsiteY24" fmla="*/ 2062845 h 2956697"/>
                <a:gd name="connsiteX25" fmla="*/ 672489 w 939810"/>
                <a:gd name="connsiteY25" fmla="*/ 2104089 h 2956697"/>
                <a:gd name="connsiteX26" fmla="*/ 589449 w 939810"/>
                <a:gd name="connsiteY26" fmla="*/ 2138483 h 2956697"/>
                <a:gd name="connsiteX27" fmla="*/ 515562 w 939810"/>
                <a:gd name="connsiteY27" fmla="*/ 2176990 h 2956697"/>
                <a:gd name="connsiteX28" fmla="*/ 461366 w 939810"/>
                <a:gd name="connsiteY28" fmla="*/ 2230577 h 2956697"/>
                <a:gd name="connsiteX29" fmla="*/ 441512 w 939810"/>
                <a:gd name="connsiteY29" fmla="*/ 2275112 h 2956697"/>
                <a:gd name="connsiteX30" fmla="*/ 430999 w 939810"/>
                <a:gd name="connsiteY30" fmla="*/ 2326445 h 2956697"/>
                <a:gd name="connsiteX31" fmla="*/ 427595 w 939810"/>
                <a:gd name="connsiteY31" fmla="*/ 2381406 h 2956697"/>
                <a:gd name="connsiteX32" fmla="*/ 429071 w 939810"/>
                <a:gd name="connsiteY32" fmla="*/ 2436824 h 2956697"/>
                <a:gd name="connsiteX33" fmla="*/ 432526 w 939810"/>
                <a:gd name="connsiteY33" fmla="*/ 2477687 h 2956697"/>
                <a:gd name="connsiteX34" fmla="*/ 439107 w 939810"/>
                <a:gd name="connsiteY34" fmla="*/ 2517017 h 2956697"/>
                <a:gd name="connsiteX35" fmla="*/ 450398 w 939810"/>
                <a:gd name="connsiteY35" fmla="*/ 2554857 h 2956697"/>
                <a:gd name="connsiteX36" fmla="*/ 467983 w 939810"/>
                <a:gd name="connsiteY36" fmla="*/ 2591254 h 2956697"/>
                <a:gd name="connsiteX37" fmla="*/ 488328 w 939810"/>
                <a:gd name="connsiteY37" fmla="*/ 2621575 h 2956697"/>
                <a:gd name="connsiteX38" fmla="*/ 509228 w 939810"/>
                <a:gd name="connsiteY38" fmla="*/ 2651503 h 2956697"/>
                <a:gd name="connsiteX39" fmla="*/ 525397 w 939810"/>
                <a:gd name="connsiteY39" fmla="*/ 2681683 h 2956697"/>
                <a:gd name="connsiteX40" fmla="*/ 531550 w 939810"/>
                <a:gd name="connsiteY40" fmla="*/ 2712759 h 2956697"/>
                <a:gd name="connsiteX41" fmla="*/ 529664 w 939810"/>
                <a:gd name="connsiteY41" fmla="*/ 2727965 h 2956697"/>
                <a:gd name="connsiteX42" fmla="*/ 525104 w 939810"/>
                <a:gd name="connsiteY42" fmla="*/ 2743398 h 2956697"/>
                <a:gd name="connsiteX43" fmla="*/ 518638 w 939810"/>
                <a:gd name="connsiteY43" fmla="*/ 2758940 h 2956697"/>
                <a:gd name="connsiteX44" fmla="*/ 511033 w 939810"/>
                <a:gd name="connsiteY44" fmla="*/ 2774472 h 2956697"/>
                <a:gd name="connsiteX45" fmla="*/ 482457 w 939810"/>
                <a:gd name="connsiteY45" fmla="*/ 2824889 h 2956697"/>
                <a:gd name="connsiteX46" fmla="*/ 449165 w 939810"/>
                <a:gd name="connsiteY46" fmla="*/ 2870704 h 2956697"/>
                <a:gd name="connsiteX47" fmla="*/ 410566 w 939810"/>
                <a:gd name="connsiteY47" fmla="*/ 2908756 h 2956697"/>
                <a:gd name="connsiteX48" fmla="*/ 366067 w 939810"/>
                <a:gd name="connsiteY48" fmla="*/ 2935882 h 2956697"/>
                <a:gd name="connsiteX49" fmla="*/ 331088 w 939810"/>
                <a:gd name="connsiteY49" fmla="*/ 2947183 h 2956697"/>
                <a:gd name="connsiteX50" fmla="*/ 293701 w 939810"/>
                <a:gd name="connsiteY50" fmla="*/ 2953257 h 2956697"/>
                <a:gd name="connsiteX51" fmla="*/ 254709 w 939810"/>
                <a:gd name="connsiteY51" fmla="*/ 2955848 h 2956697"/>
                <a:gd name="connsiteX52" fmla="*/ 214914 w 939810"/>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 name="connsiteX0" fmla="*/ 115709 w 941756"/>
                <a:gd name="connsiteY0" fmla="*/ 0 h 2956697"/>
                <a:gd name="connsiteX1" fmla="*/ 104769 w 941756"/>
                <a:gd name="connsiteY1" fmla="*/ 57524 h 2956697"/>
                <a:gd name="connsiteX2" fmla="*/ 92858 w 941756"/>
                <a:gd name="connsiteY2" fmla="*/ 115228 h 2956697"/>
                <a:gd name="connsiteX3" fmla="*/ 79004 w 941756"/>
                <a:gd name="connsiteY3" fmla="*/ 173290 h 2956697"/>
                <a:gd name="connsiteX4" fmla="*/ 62234 w 941756"/>
                <a:gd name="connsiteY4" fmla="*/ 231892 h 2956697"/>
                <a:gd name="connsiteX5" fmla="*/ 40489 w 941756"/>
                <a:gd name="connsiteY5" fmla="*/ 296707 h 2956697"/>
                <a:gd name="connsiteX6" fmla="*/ 19547 w 941756"/>
                <a:gd name="connsiteY6" fmla="*/ 361308 h 2956697"/>
                <a:gd name="connsiteX7" fmla="*/ 4877 w 941756"/>
                <a:gd name="connsiteY7" fmla="*/ 424617 h 2956697"/>
                <a:gd name="connsiteX8" fmla="*/ 1946 w 941756"/>
                <a:gd name="connsiteY8" fmla="*/ 485558 h 2956697"/>
                <a:gd name="connsiteX9" fmla="*/ 32429 w 941756"/>
                <a:gd name="connsiteY9" fmla="*/ 581885 h 2956697"/>
                <a:gd name="connsiteX10" fmla="*/ 97926 w 941756"/>
                <a:gd name="connsiteY10" fmla="*/ 670560 h 2956697"/>
                <a:gd name="connsiteX11" fmla="*/ 183780 w 941756"/>
                <a:gd name="connsiteY11" fmla="*/ 753876 h 2956697"/>
                <a:gd name="connsiteX12" fmla="*/ 275333 w 941756"/>
                <a:gd name="connsiteY12" fmla="*/ 834124 h 2956697"/>
                <a:gd name="connsiteX13" fmla="*/ 409242 w 941756"/>
                <a:gd name="connsiteY13" fmla="*/ 961736 h 2956697"/>
                <a:gd name="connsiteX14" fmla="*/ 527806 w 941756"/>
                <a:gd name="connsiteY14" fmla="*/ 1090747 h 2956697"/>
                <a:gd name="connsiteX15" fmla="*/ 638933 w 941756"/>
                <a:gd name="connsiteY15" fmla="*/ 1224567 h 2956697"/>
                <a:gd name="connsiteX16" fmla="*/ 750532 w 941756"/>
                <a:gd name="connsiteY16" fmla="*/ 1366605 h 2956697"/>
                <a:gd name="connsiteX17" fmla="*/ 820469 w 941756"/>
                <a:gd name="connsiteY17" fmla="*/ 1459011 h 2956697"/>
                <a:gd name="connsiteX18" fmla="*/ 882813 w 941756"/>
                <a:gd name="connsiteY18" fmla="*/ 1555538 h 2956697"/>
                <a:gd name="connsiteX19" fmla="*/ 926822 w 941756"/>
                <a:gd name="connsiteY19" fmla="*/ 1655941 h 2956697"/>
                <a:gd name="connsiteX20" fmla="*/ 941756 w 941756"/>
                <a:gd name="connsiteY20" fmla="*/ 1759975 h 2956697"/>
                <a:gd name="connsiteX21" fmla="*/ 926581 w 941756"/>
                <a:gd name="connsiteY21" fmla="*/ 1846081 h 2956697"/>
                <a:gd name="connsiteX22" fmla="*/ 888403 w 941756"/>
                <a:gd name="connsiteY22" fmla="*/ 1928924 h 2956697"/>
                <a:gd name="connsiteX23" fmla="*/ 830485 w 941756"/>
                <a:gd name="connsiteY23" fmla="*/ 2003011 h 2956697"/>
                <a:gd name="connsiteX24" fmla="*/ 756091 w 941756"/>
                <a:gd name="connsiteY24" fmla="*/ 2062845 h 2956697"/>
                <a:gd name="connsiteX25" fmla="*/ 674435 w 941756"/>
                <a:gd name="connsiteY25" fmla="*/ 2104089 h 2956697"/>
                <a:gd name="connsiteX26" fmla="*/ 591395 w 941756"/>
                <a:gd name="connsiteY26" fmla="*/ 2138483 h 2956697"/>
                <a:gd name="connsiteX27" fmla="*/ 517508 w 941756"/>
                <a:gd name="connsiteY27" fmla="*/ 2176990 h 2956697"/>
                <a:gd name="connsiteX28" fmla="*/ 463312 w 941756"/>
                <a:gd name="connsiteY28" fmla="*/ 2230577 h 2956697"/>
                <a:gd name="connsiteX29" fmla="*/ 443458 w 941756"/>
                <a:gd name="connsiteY29" fmla="*/ 2275112 h 2956697"/>
                <a:gd name="connsiteX30" fmla="*/ 432945 w 941756"/>
                <a:gd name="connsiteY30" fmla="*/ 2326445 h 2956697"/>
                <a:gd name="connsiteX31" fmla="*/ 429541 w 941756"/>
                <a:gd name="connsiteY31" fmla="*/ 2381406 h 2956697"/>
                <a:gd name="connsiteX32" fmla="*/ 431017 w 941756"/>
                <a:gd name="connsiteY32" fmla="*/ 2436824 h 2956697"/>
                <a:gd name="connsiteX33" fmla="*/ 434472 w 941756"/>
                <a:gd name="connsiteY33" fmla="*/ 2477687 h 2956697"/>
                <a:gd name="connsiteX34" fmla="*/ 441053 w 941756"/>
                <a:gd name="connsiteY34" fmla="*/ 2517017 h 2956697"/>
                <a:gd name="connsiteX35" fmla="*/ 452344 w 941756"/>
                <a:gd name="connsiteY35" fmla="*/ 2554857 h 2956697"/>
                <a:gd name="connsiteX36" fmla="*/ 469929 w 941756"/>
                <a:gd name="connsiteY36" fmla="*/ 2591254 h 2956697"/>
                <a:gd name="connsiteX37" fmla="*/ 490274 w 941756"/>
                <a:gd name="connsiteY37" fmla="*/ 2621575 h 2956697"/>
                <a:gd name="connsiteX38" fmla="*/ 511174 w 941756"/>
                <a:gd name="connsiteY38" fmla="*/ 2651503 h 2956697"/>
                <a:gd name="connsiteX39" fmla="*/ 527343 w 941756"/>
                <a:gd name="connsiteY39" fmla="*/ 2681683 h 2956697"/>
                <a:gd name="connsiteX40" fmla="*/ 533496 w 941756"/>
                <a:gd name="connsiteY40" fmla="*/ 2712759 h 2956697"/>
                <a:gd name="connsiteX41" fmla="*/ 531610 w 941756"/>
                <a:gd name="connsiteY41" fmla="*/ 2727965 h 2956697"/>
                <a:gd name="connsiteX42" fmla="*/ 527050 w 941756"/>
                <a:gd name="connsiteY42" fmla="*/ 2743398 h 2956697"/>
                <a:gd name="connsiteX43" fmla="*/ 520584 w 941756"/>
                <a:gd name="connsiteY43" fmla="*/ 2758940 h 2956697"/>
                <a:gd name="connsiteX44" fmla="*/ 512979 w 941756"/>
                <a:gd name="connsiteY44" fmla="*/ 2774472 h 2956697"/>
                <a:gd name="connsiteX45" fmla="*/ 484403 w 941756"/>
                <a:gd name="connsiteY45" fmla="*/ 2824889 h 2956697"/>
                <a:gd name="connsiteX46" fmla="*/ 451111 w 941756"/>
                <a:gd name="connsiteY46" fmla="*/ 2870704 h 2956697"/>
                <a:gd name="connsiteX47" fmla="*/ 412512 w 941756"/>
                <a:gd name="connsiteY47" fmla="*/ 2908756 h 2956697"/>
                <a:gd name="connsiteX48" fmla="*/ 368013 w 941756"/>
                <a:gd name="connsiteY48" fmla="*/ 2935882 h 2956697"/>
                <a:gd name="connsiteX49" fmla="*/ 333034 w 941756"/>
                <a:gd name="connsiteY49" fmla="*/ 2947183 h 2956697"/>
                <a:gd name="connsiteX50" fmla="*/ 295647 w 941756"/>
                <a:gd name="connsiteY50" fmla="*/ 2953257 h 2956697"/>
                <a:gd name="connsiteX51" fmla="*/ 256655 w 941756"/>
                <a:gd name="connsiteY51" fmla="*/ 2955848 h 2956697"/>
                <a:gd name="connsiteX52" fmla="*/ 216860 w 941756"/>
                <a:gd name="connsiteY52" fmla="*/ 2956697 h 295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41756" h="2956697">
                  <a:moveTo>
                    <a:pt x="115709" y="0"/>
                  </a:moveTo>
                  <a:lnTo>
                    <a:pt x="104769" y="57524"/>
                  </a:lnTo>
                  <a:cubicBezTo>
                    <a:pt x="100960" y="76729"/>
                    <a:pt x="97152" y="95934"/>
                    <a:pt x="92858" y="115228"/>
                  </a:cubicBezTo>
                  <a:cubicBezTo>
                    <a:pt x="88564" y="134522"/>
                    <a:pt x="84108" y="153846"/>
                    <a:pt x="79004" y="173290"/>
                  </a:cubicBezTo>
                  <a:cubicBezTo>
                    <a:pt x="73900" y="192734"/>
                    <a:pt x="68653" y="211322"/>
                    <a:pt x="62234" y="231892"/>
                  </a:cubicBezTo>
                  <a:cubicBezTo>
                    <a:pt x="55815" y="252462"/>
                    <a:pt x="47604" y="275138"/>
                    <a:pt x="40489" y="296707"/>
                  </a:cubicBezTo>
                  <a:cubicBezTo>
                    <a:pt x="33375" y="318276"/>
                    <a:pt x="25482" y="339990"/>
                    <a:pt x="19547" y="361308"/>
                  </a:cubicBezTo>
                  <a:cubicBezTo>
                    <a:pt x="13612" y="382626"/>
                    <a:pt x="7811" y="403909"/>
                    <a:pt x="4877" y="424617"/>
                  </a:cubicBezTo>
                  <a:cubicBezTo>
                    <a:pt x="1944" y="445325"/>
                    <a:pt x="-2646" y="459347"/>
                    <a:pt x="1946" y="485558"/>
                  </a:cubicBezTo>
                  <a:cubicBezTo>
                    <a:pt x="6538" y="511769"/>
                    <a:pt x="16432" y="551051"/>
                    <a:pt x="32429" y="581885"/>
                  </a:cubicBezTo>
                  <a:cubicBezTo>
                    <a:pt x="48426" y="612719"/>
                    <a:pt x="72701" y="641895"/>
                    <a:pt x="97926" y="670560"/>
                  </a:cubicBezTo>
                  <a:cubicBezTo>
                    <a:pt x="123151" y="699225"/>
                    <a:pt x="154212" y="726615"/>
                    <a:pt x="183780" y="753876"/>
                  </a:cubicBezTo>
                  <a:cubicBezTo>
                    <a:pt x="213348" y="781137"/>
                    <a:pt x="237756" y="799481"/>
                    <a:pt x="275333" y="834124"/>
                  </a:cubicBezTo>
                  <a:cubicBezTo>
                    <a:pt x="312910" y="868767"/>
                    <a:pt x="367163" y="918966"/>
                    <a:pt x="409242" y="961736"/>
                  </a:cubicBezTo>
                  <a:cubicBezTo>
                    <a:pt x="451321" y="1004507"/>
                    <a:pt x="489524" y="1046942"/>
                    <a:pt x="527806" y="1090747"/>
                  </a:cubicBezTo>
                  <a:cubicBezTo>
                    <a:pt x="566088" y="1134552"/>
                    <a:pt x="601812" y="1178591"/>
                    <a:pt x="638933" y="1224567"/>
                  </a:cubicBezTo>
                  <a:cubicBezTo>
                    <a:pt x="676054" y="1270543"/>
                    <a:pt x="720276" y="1327531"/>
                    <a:pt x="750532" y="1366605"/>
                  </a:cubicBezTo>
                  <a:cubicBezTo>
                    <a:pt x="780788" y="1405679"/>
                    <a:pt x="798422" y="1427522"/>
                    <a:pt x="820469" y="1459011"/>
                  </a:cubicBezTo>
                  <a:cubicBezTo>
                    <a:pt x="842516" y="1490500"/>
                    <a:pt x="865088" y="1522716"/>
                    <a:pt x="882813" y="1555538"/>
                  </a:cubicBezTo>
                  <a:cubicBezTo>
                    <a:pt x="900538" y="1588360"/>
                    <a:pt x="916998" y="1621868"/>
                    <a:pt x="926822" y="1655941"/>
                  </a:cubicBezTo>
                  <a:cubicBezTo>
                    <a:pt x="936646" y="1690014"/>
                    <a:pt x="941796" y="1728285"/>
                    <a:pt x="941756" y="1759975"/>
                  </a:cubicBezTo>
                  <a:cubicBezTo>
                    <a:pt x="941716" y="1791665"/>
                    <a:pt x="935473" y="1817923"/>
                    <a:pt x="926581" y="1846081"/>
                  </a:cubicBezTo>
                  <a:cubicBezTo>
                    <a:pt x="917689" y="1874239"/>
                    <a:pt x="904419" y="1902769"/>
                    <a:pt x="888403" y="1928924"/>
                  </a:cubicBezTo>
                  <a:cubicBezTo>
                    <a:pt x="872387" y="1955079"/>
                    <a:pt x="852537" y="1980691"/>
                    <a:pt x="830485" y="2003011"/>
                  </a:cubicBezTo>
                  <a:cubicBezTo>
                    <a:pt x="808433" y="2025331"/>
                    <a:pt x="782099" y="2045999"/>
                    <a:pt x="756091" y="2062845"/>
                  </a:cubicBezTo>
                  <a:cubicBezTo>
                    <a:pt x="730083" y="2079691"/>
                    <a:pt x="701884" y="2091483"/>
                    <a:pt x="674435" y="2104089"/>
                  </a:cubicBezTo>
                  <a:cubicBezTo>
                    <a:pt x="646986" y="2116695"/>
                    <a:pt x="617549" y="2126333"/>
                    <a:pt x="591395" y="2138483"/>
                  </a:cubicBezTo>
                  <a:cubicBezTo>
                    <a:pt x="565241" y="2150633"/>
                    <a:pt x="538855" y="2161641"/>
                    <a:pt x="517508" y="2176990"/>
                  </a:cubicBezTo>
                  <a:cubicBezTo>
                    <a:pt x="496161" y="2192339"/>
                    <a:pt x="475654" y="2214223"/>
                    <a:pt x="463312" y="2230577"/>
                  </a:cubicBezTo>
                  <a:cubicBezTo>
                    <a:pt x="450970" y="2246931"/>
                    <a:pt x="448519" y="2259134"/>
                    <a:pt x="443458" y="2275112"/>
                  </a:cubicBezTo>
                  <a:cubicBezTo>
                    <a:pt x="438397" y="2291090"/>
                    <a:pt x="435264" y="2308729"/>
                    <a:pt x="432945" y="2326445"/>
                  </a:cubicBezTo>
                  <a:cubicBezTo>
                    <a:pt x="430626" y="2344161"/>
                    <a:pt x="429862" y="2363010"/>
                    <a:pt x="429541" y="2381406"/>
                  </a:cubicBezTo>
                  <a:cubicBezTo>
                    <a:pt x="429220" y="2399803"/>
                    <a:pt x="430195" y="2420777"/>
                    <a:pt x="431017" y="2436824"/>
                  </a:cubicBezTo>
                  <a:cubicBezTo>
                    <a:pt x="431839" y="2452871"/>
                    <a:pt x="432799" y="2464322"/>
                    <a:pt x="434472" y="2477687"/>
                  </a:cubicBezTo>
                  <a:cubicBezTo>
                    <a:pt x="436145" y="2491052"/>
                    <a:pt x="438074" y="2504155"/>
                    <a:pt x="441053" y="2517017"/>
                  </a:cubicBezTo>
                  <a:cubicBezTo>
                    <a:pt x="444032" y="2529879"/>
                    <a:pt x="447531" y="2542484"/>
                    <a:pt x="452344" y="2554857"/>
                  </a:cubicBezTo>
                  <a:cubicBezTo>
                    <a:pt x="457157" y="2567230"/>
                    <a:pt x="463607" y="2580134"/>
                    <a:pt x="469929" y="2591254"/>
                  </a:cubicBezTo>
                  <a:cubicBezTo>
                    <a:pt x="476251" y="2602374"/>
                    <a:pt x="483400" y="2611534"/>
                    <a:pt x="490274" y="2621575"/>
                  </a:cubicBezTo>
                  <a:cubicBezTo>
                    <a:pt x="497148" y="2631617"/>
                    <a:pt x="504996" y="2641485"/>
                    <a:pt x="511174" y="2651503"/>
                  </a:cubicBezTo>
                  <a:cubicBezTo>
                    <a:pt x="517352" y="2661521"/>
                    <a:pt x="523623" y="2671474"/>
                    <a:pt x="527343" y="2681683"/>
                  </a:cubicBezTo>
                  <a:cubicBezTo>
                    <a:pt x="531063" y="2691892"/>
                    <a:pt x="532785" y="2705045"/>
                    <a:pt x="533496" y="2712759"/>
                  </a:cubicBezTo>
                  <a:cubicBezTo>
                    <a:pt x="534207" y="2720473"/>
                    <a:pt x="532684" y="2722859"/>
                    <a:pt x="531610" y="2727965"/>
                  </a:cubicBezTo>
                  <a:cubicBezTo>
                    <a:pt x="530536" y="2733071"/>
                    <a:pt x="528888" y="2738236"/>
                    <a:pt x="527050" y="2743398"/>
                  </a:cubicBezTo>
                  <a:cubicBezTo>
                    <a:pt x="525212" y="2748560"/>
                    <a:pt x="522929" y="2753761"/>
                    <a:pt x="520584" y="2758940"/>
                  </a:cubicBezTo>
                  <a:cubicBezTo>
                    <a:pt x="518239" y="2764119"/>
                    <a:pt x="519009" y="2763481"/>
                    <a:pt x="512979" y="2774472"/>
                  </a:cubicBezTo>
                  <a:cubicBezTo>
                    <a:pt x="506949" y="2785463"/>
                    <a:pt x="494714" y="2808850"/>
                    <a:pt x="484403" y="2824889"/>
                  </a:cubicBezTo>
                  <a:cubicBezTo>
                    <a:pt x="474092" y="2840928"/>
                    <a:pt x="463093" y="2856726"/>
                    <a:pt x="451111" y="2870704"/>
                  </a:cubicBezTo>
                  <a:cubicBezTo>
                    <a:pt x="439129" y="2884682"/>
                    <a:pt x="426362" y="2897893"/>
                    <a:pt x="412512" y="2908756"/>
                  </a:cubicBezTo>
                  <a:cubicBezTo>
                    <a:pt x="398662" y="2919619"/>
                    <a:pt x="381259" y="2929478"/>
                    <a:pt x="368013" y="2935882"/>
                  </a:cubicBezTo>
                  <a:cubicBezTo>
                    <a:pt x="354767" y="2942286"/>
                    <a:pt x="345095" y="2944287"/>
                    <a:pt x="333034" y="2947183"/>
                  </a:cubicBezTo>
                  <a:cubicBezTo>
                    <a:pt x="320973" y="2950079"/>
                    <a:pt x="308377" y="2951813"/>
                    <a:pt x="295647" y="2953257"/>
                  </a:cubicBezTo>
                  <a:cubicBezTo>
                    <a:pt x="282917" y="2954701"/>
                    <a:pt x="269786" y="2955275"/>
                    <a:pt x="256655" y="2955848"/>
                  </a:cubicBezTo>
                  <a:cubicBezTo>
                    <a:pt x="243524" y="2956421"/>
                    <a:pt x="225151" y="2956520"/>
                    <a:pt x="216860" y="2956697"/>
                  </a:cubicBezTo>
                </a:path>
              </a:pathLst>
            </a:custGeom>
            <a:ln w="13440">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8" name="Ελεύθερη σχεδίαση: Σχήμα 37">
              <a:extLst>
                <a:ext uri="{FF2B5EF4-FFF2-40B4-BE49-F238E27FC236}">
                  <a16:creationId xmlns:a16="http://schemas.microsoft.com/office/drawing/2014/main" xmlns="" id="{05F61E34-9A03-4FD9-8048-3AB72CFEF266}"/>
                </a:ext>
              </a:extLst>
            </p:cNvPr>
            <p:cNvSpPr/>
            <p:nvPr/>
          </p:nvSpPr>
          <p:spPr>
            <a:xfrm>
              <a:off x="4116813" y="3367747"/>
              <a:ext cx="1759074" cy="1503726"/>
            </a:xfrm>
            <a:custGeom>
              <a:avLst/>
              <a:gdLst>
                <a:gd name="connsiteX0" fmla="*/ 1725897 w 1759052"/>
                <a:gd name="connsiteY0" fmla="*/ 0 h 1503726"/>
                <a:gd name="connsiteX1" fmla="*/ 1731896 w 1759052"/>
                <a:gd name="connsiteY1" fmla="*/ 12219 h 1503726"/>
                <a:gd name="connsiteX2" fmla="*/ 1737752 w 1759052"/>
                <a:gd name="connsiteY2" fmla="*/ 24560 h 1503726"/>
                <a:gd name="connsiteX3" fmla="*/ 1743322 w 1759052"/>
                <a:gd name="connsiteY3" fmla="*/ 37146 h 1503726"/>
                <a:gd name="connsiteX4" fmla="*/ 1748462 w 1759052"/>
                <a:gd name="connsiteY4" fmla="*/ 50098 h 1503726"/>
                <a:gd name="connsiteX5" fmla="*/ 1753993 w 1759052"/>
                <a:gd name="connsiteY5" fmla="*/ 66950 h 1503726"/>
                <a:gd name="connsiteX6" fmla="*/ 1757798 w 1759052"/>
                <a:gd name="connsiteY6" fmla="*/ 84209 h 1503726"/>
                <a:gd name="connsiteX7" fmla="*/ 1759052 w 1759052"/>
                <a:gd name="connsiteY7" fmla="*/ 101512 h 1503726"/>
                <a:gd name="connsiteX8" fmla="*/ 1756931 w 1759052"/>
                <a:gd name="connsiteY8" fmla="*/ 118495 h 1503726"/>
                <a:gd name="connsiteX9" fmla="*/ 1749948 w 1759052"/>
                <a:gd name="connsiteY9" fmla="*/ 136519 h 1503726"/>
                <a:gd name="connsiteX10" fmla="*/ 1738734 w 1759052"/>
                <a:gd name="connsiteY10" fmla="*/ 152859 h 1503726"/>
                <a:gd name="connsiteX11" fmla="*/ 1724260 w 1759052"/>
                <a:gd name="connsiteY11" fmla="*/ 166676 h 1503726"/>
                <a:gd name="connsiteX12" fmla="*/ 1707497 w 1759052"/>
                <a:gd name="connsiteY12" fmla="*/ 177129 h 1503726"/>
                <a:gd name="connsiteX13" fmla="*/ 1684739 w 1759052"/>
                <a:gd name="connsiteY13" fmla="*/ 184909 h 1503726"/>
                <a:gd name="connsiteX14" fmla="*/ 1660921 w 1759052"/>
                <a:gd name="connsiteY14" fmla="*/ 188945 h 1503726"/>
                <a:gd name="connsiteX15" fmla="*/ 1637030 w 1759052"/>
                <a:gd name="connsiteY15" fmla="*/ 192012 h 1503726"/>
                <a:gd name="connsiteX16" fmla="*/ 1614052 w 1759052"/>
                <a:gd name="connsiteY16" fmla="*/ 196883 h 1503726"/>
                <a:gd name="connsiteX17" fmla="*/ 1560023 w 1759052"/>
                <a:gd name="connsiteY17" fmla="*/ 231159 h 1503726"/>
                <a:gd name="connsiteX18" fmla="*/ 1521603 w 1759052"/>
                <a:gd name="connsiteY18" fmla="*/ 289452 h 1503726"/>
                <a:gd name="connsiteX19" fmla="*/ 1499825 w 1759052"/>
                <a:gd name="connsiteY19" fmla="*/ 360634 h 1503726"/>
                <a:gd name="connsiteX20" fmla="*/ 1495721 w 1759052"/>
                <a:gd name="connsiteY20" fmla="*/ 433574 h 1503726"/>
                <a:gd name="connsiteX21" fmla="*/ 1501834 w 1759052"/>
                <a:gd name="connsiteY21" fmla="*/ 474470 h 1503726"/>
                <a:gd name="connsiteX22" fmla="*/ 1512494 w 1759052"/>
                <a:gd name="connsiteY22" fmla="*/ 513072 h 1503726"/>
                <a:gd name="connsiteX23" fmla="*/ 1525397 w 1759052"/>
                <a:gd name="connsiteY23" fmla="*/ 550516 h 1503726"/>
                <a:gd name="connsiteX24" fmla="*/ 1538242 w 1759052"/>
                <a:gd name="connsiteY24" fmla="*/ 587938 h 1503726"/>
                <a:gd name="connsiteX25" fmla="*/ 1547620 w 1759052"/>
                <a:gd name="connsiteY25" fmla="*/ 620374 h 1503726"/>
                <a:gd name="connsiteX26" fmla="*/ 1555337 w 1759052"/>
                <a:gd name="connsiteY26" fmla="*/ 653456 h 1503726"/>
                <a:gd name="connsiteX27" fmla="*/ 1561430 w 1759052"/>
                <a:gd name="connsiteY27" fmla="*/ 687025 h 1503726"/>
                <a:gd name="connsiteX28" fmla="*/ 1565938 w 1759052"/>
                <a:gd name="connsiteY28" fmla="*/ 720926 h 1503726"/>
                <a:gd name="connsiteX29" fmla="*/ 1570282 w 1759052"/>
                <a:gd name="connsiteY29" fmla="*/ 795936 h 1503726"/>
                <a:gd name="connsiteX30" fmla="*/ 1566476 w 1759052"/>
                <a:gd name="connsiteY30" fmla="*/ 870926 h 1503726"/>
                <a:gd name="connsiteX31" fmla="*/ 1553839 w 1759052"/>
                <a:gd name="connsiteY31" fmla="*/ 945038 h 1503726"/>
                <a:gd name="connsiteX32" fmla="*/ 1531691 w 1759052"/>
                <a:gd name="connsiteY32" fmla="*/ 1017409 h 1503726"/>
                <a:gd name="connsiteX33" fmla="*/ 1495931 w 1759052"/>
                <a:gd name="connsiteY33" fmla="*/ 1093595 h 1503726"/>
                <a:gd name="connsiteX34" fmla="*/ 1449096 w 1759052"/>
                <a:gd name="connsiteY34" fmla="*/ 1163682 h 1503726"/>
                <a:gd name="connsiteX35" fmla="*/ 1392418 w 1759052"/>
                <a:gd name="connsiteY35" fmla="*/ 1224711 h 1503726"/>
                <a:gd name="connsiteX36" fmla="*/ 1327128 w 1759052"/>
                <a:gd name="connsiteY36" fmla="*/ 1273722 h 1503726"/>
                <a:gd name="connsiteX37" fmla="*/ 1248859 w 1759052"/>
                <a:gd name="connsiteY37" fmla="*/ 1310975 h 1503726"/>
                <a:gd name="connsiteX38" fmla="*/ 1164373 w 1759052"/>
                <a:gd name="connsiteY38" fmla="*/ 1335326 h 1503726"/>
                <a:gd name="connsiteX39" fmla="*/ 1075984 w 1759052"/>
                <a:gd name="connsiteY39" fmla="*/ 1351185 h 1503726"/>
                <a:gd name="connsiteX40" fmla="*/ 986007 w 1759052"/>
                <a:gd name="connsiteY40" fmla="*/ 1362964 h 1503726"/>
                <a:gd name="connsiteX41" fmla="*/ 734437 w 1759052"/>
                <a:gd name="connsiteY41" fmla="*/ 1395840 h 1503726"/>
                <a:gd name="connsiteX42" fmla="*/ 487211 w 1759052"/>
                <a:gd name="connsiteY42" fmla="*/ 1430700 h 1503726"/>
                <a:gd name="connsiteX43" fmla="*/ 242881 w 1759052"/>
                <a:gd name="connsiteY43" fmla="*/ 1466882 h 1503726"/>
                <a:gd name="connsiteX44" fmla="*/ 0 w 1759052"/>
                <a:gd name="connsiteY44" fmla="*/ 1503726 h 1503726"/>
                <a:gd name="connsiteX0" fmla="*/ 1725897 w 1759052"/>
                <a:gd name="connsiteY0" fmla="*/ 0 h 1503726"/>
                <a:gd name="connsiteX1" fmla="*/ 1731896 w 1759052"/>
                <a:gd name="connsiteY1" fmla="*/ 12219 h 1503726"/>
                <a:gd name="connsiteX2" fmla="*/ 1737752 w 1759052"/>
                <a:gd name="connsiteY2" fmla="*/ 24560 h 1503726"/>
                <a:gd name="connsiteX3" fmla="*/ 1743322 w 1759052"/>
                <a:gd name="connsiteY3" fmla="*/ 37146 h 1503726"/>
                <a:gd name="connsiteX4" fmla="*/ 1748462 w 1759052"/>
                <a:gd name="connsiteY4" fmla="*/ 50098 h 1503726"/>
                <a:gd name="connsiteX5" fmla="*/ 1753993 w 1759052"/>
                <a:gd name="connsiteY5" fmla="*/ 66950 h 1503726"/>
                <a:gd name="connsiteX6" fmla="*/ 1757798 w 1759052"/>
                <a:gd name="connsiteY6" fmla="*/ 84209 h 1503726"/>
                <a:gd name="connsiteX7" fmla="*/ 1759052 w 1759052"/>
                <a:gd name="connsiteY7" fmla="*/ 101512 h 1503726"/>
                <a:gd name="connsiteX8" fmla="*/ 1756931 w 1759052"/>
                <a:gd name="connsiteY8" fmla="*/ 118495 h 1503726"/>
                <a:gd name="connsiteX9" fmla="*/ 1749948 w 1759052"/>
                <a:gd name="connsiteY9" fmla="*/ 136519 h 1503726"/>
                <a:gd name="connsiteX10" fmla="*/ 1738734 w 1759052"/>
                <a:gd name="connsiteY10" fmla="*/ 152859 h 1503726"/>
                <a:gd name="connsiteX11" fmla="*/ 1724260 w 1759052"/>
                <a:gd name="connsiteY11" fmla="*/ 166676 h 1503726"/>
                <a:gd name="connsiteX12" fmla="*/ 1707497 w 1759052"/>
                <a:gd name="connsiteY12" fmla="*/ 177129 h 1503726"/>
                <a:gd name="connsiteX13" fmla="*/ 1684739 w 1759052"/>
                <a:gd name="connsiteY13" fmla="*/ 184909 h 1503726"/>
                <a:gd name="connsiteX14" fmla="*/ 1660921 w 1759052"/>
                <a:gd name="connsiteY14" fmla="*/ 188945 h 1503726"/>
                <a:gd name="connsiteX15" fmla="*/ 1637030 w 1759052"/>
                <a:gd name="connsiteY15" fmla="*/ 192012 h 1503726"/>
                <a:gd name="connsiteX16" fmla="*/ 1614052 w 1759052"/>
                <a:gd name="connsiteY16" fmla="*/ 196883 h 1503726"/>
                <a:gd name="connsiteX17" fmla="*/ 1560023 w 1759052"/>
                <a:gd name="connsiteY17" fmla="*/ 231159 h 1503726"/>
                <a:gd name="connsiteX18" fmla="*/ 1521603 w 1759052"/>
                <a:gd name="connsiteY18" fmla="*/ 289452 h 1503726"/>
                <a:gd name="connsiteX19" fmla="*/ 1499825 w 1759052"/>
                <a:gd name="connsiteY19" fmla="*/ 360634 h 1503726"/>
                <a:gd name="connsiteX20" fmla="*/ 1495721 w 1759052"/>
                <a:gd name="connsiteY20" fmla="*/ 433574 h 1503726"/>
                <a:gd name="connsiteX21" fmla="*/ 1501834 w 1759052"/>
                <a:gd name="connsiteY21" fmla="*/ 474470 h 1503726"/>
                <a:gd name="connsiteX22" fmla="*/ 1512494 w 1759052"/>
                <a:gd name="connsiteY22" fmla="*/ 513072 h 1503726"/>
                <a:gd name="connsiteX23" fmla="*/ 1525397 w 1759052"/>
                <a:gd name="connsiteY23" fmla="*/ 550516 h 1503726"/>
                <a:gd name="connsiteX24" fmla="*/ 1538242 w 1759052"/>
                <a:gd name="connsiteY24" fmla="*/ 587938 h 1503726"/>
                <a:gd name="connsiteX25" fmla="*/ 1547620 w 1759052"/>
                <a:gd name="connsiteY25" fmla="*/ 620374 h 1503726"/>
                <a:gd name="connsiteX26" fmla="*/ 1555337 w 1759052"/>
                <a:gd name="connsiteY26" fmla="*/ 653456 h 1503726"/>
                <a:gd name="connsiteX27" fmla="*/ 1561430 w 1759052"/>
                <a:gd name="connsiteY27" fmla="*/ 687025 h 1503726"/>
                <a:gd name="connsiteX28" fmla="*/ 1565938 w 1759052"/>
                <a:gd name="connsiteY28" fmla="*/ 720926 h 1503726"/>
                <a:gd name="connsiteX29" fmla="*/ 1570282 w 1759052"/>
                <a:gd name="connsiteY29" fmla="*/ 795936 h 1503726"/>
                <a:gd name="connsiteX30" fmla="*/ 1566476 w 1759052"/>
                <a:gd name="connsiteY30" fmla="*/ 870926 h 1503726"/>
                <a:gd name="connsiteX31" fmla="*/ 1553839 w 1759052"/>
                <a:gd name="connsiteY31" fmla="*/ 945038 h 1503726"/>
                <a:gd name="connsiteX32" fmla="*/ 1531691 w 1759052"/>
                <a:gd name="connsiteY32" fmla="*/ 1017409 h 1503726"/>
                <a:gd name="connsiteX33" fmla="*/ 1495931 w 1759052"/>
                <a:gd name="connsiteY33" fmla="*/ 1093595 h 1503726"/>
                <a:gd name="connsiteX34" fmla="*/ 1449096 w 1759052"/>
                <a:gd name="connsiteY34" fmla="*/ 1163682 h 1503726"/>
                <a:gd name="connsiteX35" fmla="*/ 1392418 w 1759052"/>
                <a:gd name="connsiteY35" fmla="*/ 1224711 h 1503726"/>
                <a:gd name="connsiteX36" fmla="*/ 1327128 w 1759052"/>
                <a:gd name="connsiteY36" fmla="*/ 1273722 h 1503726"/>
                <a:gd name="connsiteX37" fmla="*/ 1248859 w 1759052"/>
                <a:gd name="connsiteY37" fmla="*/ 1310975 h 1503726"/>
                <a:gd name="connsiteX38" fmla="*/ 1164373 w 1759052"/>
                <a:gd name="connsiteY38" fmla="*/ 1335326 h 1503726"/>
                <a:gd name="connsiteX39" fmla="*/ 1075984 w 1759052"/>
                <a:gd name="connsiteY39" fmla="*/ 1351185 h 1503726"/>
                <a:gd name="connsiteX40" fmla="*/ 986007 w 1759052"/>
                <a:gd name="connsiteY40" fmla="*/ 1362964 h 1503726"/>
                <a:gd name="connsiteX41" fmla="*/ 734437 w 1759052"/>
                <a:gd name="connsiteY41" fmla="*/ 1395840 h 1503726"/>
                <a:gd name="connsiteX42" fmla="*/ 487211 w 1759052"/>
                <a:gd name="connsiteY42" fmla="*/ 1430700 h 1503726"/>
                <a:gd name="connsiteX43" fmla="*/ 242881 w 1759052"/>
                <a:gd name="connsiteY43" fmla="*/ 1466882 h 1503726"/>
                <a:gd name="connsiteX44" fmla="*/ 0 w 1759052"/>
                <a:gd name="connsiteY44" fmla="*/ 1503726 h 1503726"/>
                <a:gd name="connsiteX0" fmla="*/ 1725897 w 1759052"/>
                <a:gd name="connsiteY0" fmla="*/ 0 h 1503726"/>
                <a:gd name="connsiteX1" fmla="*/ 1731896 w 1759052"/>
                <a:gd name="connsiteY1" fmla="*/ 12219 h 1503726"/>
                <a:gd name="connsiteX2" fmla="*/ 1737752 w 1759052"/>
                <a:gd name="connsiteY2" fmla="*/ 24560 h 1503726"/>
                <a:gd name="connsiteX3" fmla="*/ 1743322 w 1759052"/>
                <a:gd name="connsiteY3" fmla="*/ 37146 h 1503726"/>
                <a:gd name="connsiteX4" fmla="*/ 1748462 w 1759052"/>
                <a:gd name="connsiteY4" fmla="*/ 50098 h 1503726"/>
                <a:gd name="connsiteX5" fmla="*/ 1753993 w 1759052"/>
                <a:gd name="connsiteY5" fmla="*/ 66950 h 1503726"/>
                <a:gd name="connsiteX6" fmla="*/ 1757798 w 1759052"/>
                <a:gd name="connsiteY6" fmla="*/ 84209 h 1503726"/>
                <a:gd name="connsiteX7" fmla="*/ 1759052 w 1759052"/>
                <a:gd name="connsiteY7" fmla="*/ 101512 h 1503726"/>
                <a:gd name="connsiteX8" fmla="*/ 1756931 w 1759052"/>
                <a:gd name="connsiteY8" fmla="*/ 118495 h 1503726"/>
                <a:gd name="connsiteX9" fmla="*/ 1749948 w 1759052"/>
                <a:gd name="connsiteY9" fmla="*/ 136519 h 1503726"/>
                <a:gd name="connsiteX10" fmla="*/ 1738734 w 1759052"/>
                <a:gd name="connsiteY10" fmla="*/ 152859 h 1503726"/>
                <a:gd name="connsiteX11" fmla="*/ 1724260 w 1759052"/>
                <a:gd name="connsiteY11" fmla="*/ 166676 h 1503726"/>
                <a:gd name="connsiteX12" fmla="*/ 1707497 w 1759052"/>
                <a:gd name="connsiteY12" fmla="*/ 177129 h 1503726"/>
                <a:gd name="connsiteX13" fmla="*/ 1684739 w 1759052"/>
                <a:gd name="connsiteY13" fmla="*/ 184909 h 1503726"/>
                <a:gd name="connsiteX14" fmla="*/ 1660921 w 1759052"/>
                <a:gd name="connsiteY14" fmla="*/ 188945 h 1503726"/>
                <a:gd name="connsiteX15" fmla="*/ 1637030 w 1759052"/>
                <a:gd name="connsiteY15" fmla="*/ 192012 h 1503726"/>
                <a:gd name="connsiteX16" fmla="*/ 1614052 w 1759052"/>
                <a:gd name="connsiteY16" fmla="*/ 196883 h 1503726"/>
                <a:gd name="connsiteX17" fmla="*/ 1560023 w 1759052"/>
                <a:gd name="connsiteY17" fmla="*/ 231159 h 1503726"/>
                <a:gd name="connsiteX18" fmla="*/ 1521603 w 1759052"/>
                <a:gd name="connsiteY18" fmla="*/ 289452 h 1503726"/>
                <a:gd name="connsiteX19" fmla="*/ 1499825 w 1759052"/>
                <a:gd name="connsiteY19" fmla="*/ 360634 h 1503726"/>
                <a:gd name="connsiteX20" fmla="*/ 1495721 w 1759052"/>
                <a:gd name="connsiteY20" fmla="*/ 433574 h 1503726"/>
                <a:gd name="connsiteX21" fmla="*/ 1501834 w 1759052"/>
                <a:gd name="connsiteY21" fmla="*/ 474470 h 1503726"/>
                <a:gd name="connsiteX22" fmla="*/ 1512494 w 1759052"/>
                <a:gd name="connsiteY22" fmla="*/ 513072 h 1503726"/>
                <a:gd name="connsiteX23" fmla="*/ 1525397 w 1759052"/>
                <a:gd name="connsiteY23" fmla="*/ 550516 h 1503726"/>
                <a:gd name="connsiteX24" fmla="*/ 1538242 w 1759052"/>
                <a:gd name="connsiteY24" fmla="*/ 587938 h 1503726"/>
                <a:gd name="connsiteX25" fmla="*/ 1547620 w 1759052"/>
                <a:gd name="connsiteY25" fmla="*/ 620374 h 1503726"/>
                <a:gd name="connsiteX26" fmla="*/ 1555337 w 1759052"/>
                <a:gd name="connsiteY26" fmla="*/ 653456 h 1503726"/>
                <a:gd name="connsiteX27" fmla="*/ 1561430 w 1759052"/>
                <a:gd name="connsiteY27" fmla="*/ 687025 h 1503726"/>
                <a:gd name="connsiteX28" fmla="*/ 1565938 w 1759052"/>
                <a:gd name="connsiteY28" fmla="*/ 720926 h 1503726"/>
                <a:gd name="connsiteX29" fmla="*/ 1570282 w 1759052"/>
                <a:gd name="connsiteY29" fmla="*/ 795936 h 1503726"/>
                <a:gd name="connsiteX30" fmla="*/ 1566476 w 1759052"/>
                <a:gd name="connsiteY30" fmla="*/ 870926 h 1503726"/>
                <a:gd name="connsiteX31" fmla="*/ 1553839 w 1759052"/>
                <a:gd name="connsiteY31" fmla="*/ 945038 h 1503726"/>
                <a:gd name="connsiteX32" fmla="*/ 1531691 w 1759052"/>
                <a:gd name="connsiteY32" fmla="*/ 1017409 h 1503726"/>
                <a:gd name="connsiteX33" fmla="*/ 1495931 w 1759052"/>
                <a:gd name="connsiteY33" fmla="*/ 1093595 h 1503726"/>
                <a:gd name="connsiteX34" fmla="*/ 1449096 w 1759052"/>
                <a:gd name="connsiteY34" fmla="*/ 1163682 h 1503726"/>
                <a:gd name="connsiteX35" fmla="*/ 1392418 w 1759052"/>
                <a:gd name="connsiteY35" fmla="*/ 1224711 h 1503726"/>
                <a:gd name="connsiteX36" fmla="*/ 1327128 w 1759052"/>
                <a:gd name="connsiteY36" fmla="*/ 1273722 h 1503726"/>
                <a:gd name="connsiteX37" fmla="*/ 1248859 w 1759052"/>
                <a:gd name="connsiteY37" fmla="*/ 1310975 h 1503726"/>
                <a:gd name="connsiteX38" fmla="*/ 1164373 w 1759052"/>
                <a:gd name="connsiteY38" fmla="*/ 1335326 h 1503726"/>
                <a:gd name="connsiteX39" fmla="*/ 1075984 w 1759052"/>
                <a:gd name="connsiteY39" fmla="*/ 1351185 h 1503726"/>
                <a:gd name="connsiteX40" fmla="*/ 986007 w 1759052"/>
                <a:gd name="connsiteY40" fmla="*/ 1362964 h 1503726"/>
                <a:gd name="connsiteX41" fmla="*/ 734437 w 1759052"/>
                <a:gd name="connsiteY41" fmla="*/ 1395840 h 1503726"/>
                <a:gd name="connsiteX42" fmla="*/ 487211 w 1759052"/>
                <a:gd name="connsiteY42" fmla="*/ 1430700 h 1503726"/>
                <a:gd name="connsiteX43" fmla="*/ 242881 w 1759052"/>
                <a:gd name="connsiteY43" fmla="*/ 1466882 h 1503726"/>
                <a:gd name="connsiteX44" fmla="*/ 0 w 1759052"/>
                <a:gd name="connsiteY44" fmla="*/ 1503726 h 1503726"/>
                <a:gd name="connsiteX0" fmla="*/ 1725897 w 1759052"/>
                <a:gd name="connsiteY0" fmla="*/ 0 h 1503726"/>
                <a:gd name="connsiteX1" fmla="*/ 1731896 w 1759052"/>
                <a:gd name="connsiteY1" fmla="*/ 12219 h 1503726"/>
                <a:gd name="connsiteX2" fmla="*/ 1737752 w 1759052"/>
                <a:gd name="connsiteY2" fmla="*/ 24560 h 1503726"/>
                <a:gd name="connsiteX3" fmla="*/ 1743322 w 1759052"/>
                <a:gd name="connsiteY3" fmla="*/ 37146 h 1503726"/>
                <a:gd name="connsiteX4" fmla="*/ 1748462 w 1759052"/>
                <a:gd name="connsiteY4" fmla="*/ 50098 h 1503726"/>
                <a:gd name="connsiteX5" fmla="*/ 1753993 w 1759052"/>
                <a:gd name="connsiteY5" fmla="*/ 66950 h 1503726"/>
                <a:gd name="connsiteX6" fmla="*/ 1757798 w 1759052"/>
                <a:gd name="connsiteY6" fmla="*/ 84209 h 1503726"/>
                <a:gd name="connsiteX7" fmla="*/ 1759052 w 1759052"/>
                <a:gd name="connsiteY7" fmla="*/ 101512 h 1503726"/>
                <a:gd name="connsiteX8" fmla="*/ 1756931 w 1759052"/>
                <a:gd name="connsiteY8" fmla="*/ 118495 h 1503726"/>
                <a:gd name="connsiteX9" fmla="*/ 1749948 w 1759052"/>
                <a:gd name="connsiteY9" fmla="*/ 136519 h 1503726"/>
                <a:gd name="connsiteX10" fmla="*/ 1738734 w 1759052"/>
                <a:gd name="connsiteY10" fmla="*/ 152859 h 1503726"/>
                <a:gd name="connsiteX11" fmla="*/ 1724260 w 1759052"/>
                <a:gd name="connsiteY11" fmla="*/ 166676 h 1503726"/>
                <a:gd name="connsiteX12" fmla="*/ 1707497 w 1759052"/>
                <a:gd name="connsiteY12" fmla="*/ 177129 h 1503726"/>
                <a:gd name="connsiteX13" fmla="*/ 1684739 w 1759052"/>
                <a:gd name="connsiteY13" fmla="*/ 184909 h 1503726"/>
                <a:gd name="connsiteX14" fmla="*/ 1660921 w 1759052"/>
                <a:gd name="connsiteY14" fmla="*/ 188945 h 1503726"/>
                <a:gd name="connsiteX15" fmla="*/ 1637030 w 1759052"/>
                <a:gd name="connsiteY15" fmla="*/ 192012 h 1503726"/>
                <a:gd name="connsiteX16" fmla="*/ 1614052 w 1759052"/>
                <a:gd name="connsiteY16" fmla="*/ 196883 h 1503726"/>
                <a:gd name="connsiteX17" fmla="*/ 1560023 w 1759052"/>
                <a:gd name="connsiteY17" fmla="*/ 231159 h 1503726"/>
                <a:gd name="connsiteX18" fmla="*/ 1521603 w 1759052"/>
                <a:gd name="connsiteY18" fmla="*/ 289452 h 1503726"/>
                <a:gd name="connsiteX19" fmla="*/ 1499825 w 1759052"/>
                <a:gd name="connsiteY19" fmla="*/ 360634 h 1503726"/>
                <a:gd name="connsiteX20" fmla="*/ 1495721 w 1759052"/>
                <a:gd name="connsiteY20" fmla="*/ 433574 h 1503726"/>
                <a:gd name="connsiteX21" fmla="*/ 1501834 w 1759052"/>
                <a:gd name="connsiteY21" fmla="*/ 474470 h 1503726"/>
                <a:gd name="connsiteX22" fmla="*/ 1512494 w 1759052"/>
                <a:gd name="connsiteY22" fmla="*/ 513072 h 1503726"/>
                <a:gd name="connsiteX23" fmla="*/ 1525397 w 1759052"/>
                <a:gd name="connsiteY23" fmla="*/ 550516 h 1503726"/>
                <a:gd name="connsiteX24" fmla="*/ 1538242 w 1759052"/>
                <a:gd name="connsiteY24" fmla="*/ 587938 h 1503726"/>
                <a:gd name="connsiteX25" fmla="*/ 1547620 w 1759052"/>
                <a:gd name="connsiteY25" fmla="*/ 620374 h 1503726"/>
                <a:gd name="connsiteX26" fmla="*/ 1555337 w 1759052"/>
                <a:gd name="connsiteY26" fmla="*/ 653456 h 1503726"/>
                <a:gd name="connsiteX27" fmla="*/ 1561430 w 1759052"/>
                <a:gd name="connsiteY27" fmla="*/ 687025 h 1503726"/>
                <a:gd name="connsiteX28" fmla="*/ 1565938 w 1759052"/>
                <a:gd name="connsiteY28" fmla="*/ 720926 h 1503726"/>
                <a:gd name="connsiteX29" fmla="*/ 1570282 w 1759052"/>
                <a:gd name="connsiteY29" fmla="*/ 795936 h 1503726"/>
                <a:gd name="connsiteX30" fmla="*/ 1566476 w 1759052"/>
                <a:gd name="connsiteY30" fmla="*/ 870926 h 1503726"/>
                <a:gd name="connsiteX31" fmla="*/ 1553839 w 1759052"/>
                <a:gd name="connsiteY31" fmla="*/ 945038 h 1503726"/>
                <a:gd name="connsiteX32" fmla="*/ 1531691 w 1759052"/>
                <a:gd name="connsiteY32" fmla="*/ 1017409 h 1503726"/>
                <a:gd name="connsiteX33" fmla="*/ 1495931 w 1759052"/>
                <a:gd name="connsiteY33" fmla="*/ 1093595 h 1503726"/>
                <a:gd name="connsiteX34" fmla="*/ 1449096 w 1759052"/>
                <a:gd name="connsiteY34" fmla="*/ 1163682 h 1503726"/>
                <a:gd name="connsiteX35" fmla="*/ 1392418 w 1759052"/>
                <a:gd name="connsiteY35" fmla="*/ 1224711 h 1503726"/>
                <a:gd name="connsiteX36" fmla="*/ 1327128 w 1759052"/>
                <a:gd name="connsiteY36" fmla="*/ 1273722 h 1503726"/>
                <a:gd name="connsiteX37" fmla="*/ 1248859 w 1759052"/>
                <a:gd name="connsiteY37" fmla="*/ 1310975 h 1503726"/>
                <a:gd name="connsiteX38" fmla="*/ 1164373 w 1759052"/>
                <a:gd name="connsiteY38" fmla="*/ 1335326 h 1503726"/>
                <a:gd name="connsiteX39" fmla="*/ 1075984 w 1759052"/>
                <a:gd name="connsiteY39" fmla="*/ 1351185 h 1503726"/>
                <a:gd name="connsiteX40" fmla="*/ 986007 w 1759052"/>
                <a:gd name="connsiteY40" fmla="*/ 1362964 h 1503726"/>
                <a:gd name="connsiteX41" fmla="*/ 734437 w 1759052"/>
                <a:gd name="connsiteY41" fmla="*/ 1395840 h 1503726"/>
                <a:gd name="connsiteX42" fmla="*/ 487211 w 1759052"/>
                <a:gd name="connsiteY42" fmla="*/ 1430700 h 1503726"/>
                <a:gd name="connsiteX43" fmla="*/ 242881 w 1759052"/>
                <a:gd name="connsiteY43" fmla="*/ 1466882 h 1503726"/>
                <a:gd name="connsiteX44" fmla="*/ 0 w 1759052"/>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 name="connsiteX0" fmla="*/ 1725897 w 1759074"/>
                <a:gd name="connsiteY0" fmla="*/ 0 h 1503726"/>
                <a:gd name="connsiteX1" fmla="*/ 1731896 w 1759074"/>
                <a:gd name="connsiteY1" fmla="*/ 12219 h 1503726"/>
                <a:gd name="connsiteX2" fmla="*/ 1737752 w 1759074"/>
                <a:gd name="connsiteY2" fmla="*/ 24560 h 1503726"/>
                <a:gd name="connsiteX3" fmla="*/ 1743322 w 1759074"/>
                <a:gd name="connsiteY3" fmla="*/ 37146 h 1503726"/>
                <a:gd name="connsiteX4" fmla="*/ 1748462 w 1759074"/>
                <a:gd name="connsiteY4" fmla="*/ 50098 h 1503726"/>
                <a:gd name="connsiteX5" fmla="*/ 1753993 w 1759074"/>
                <a:gd name="connsiteY5" fmla="*/ 66950 h 1503726"/>
                <a:gd name="connsiteX6" fmla="*/ 1757798 w 1759074"/>
                <a:gd name="connsiteY6" fmla="*/ 84209 h 1503726"/>
                <a:gd name="connsiteX7" fmla="*/ 1759052 w 1759074"/>
                <a:gd name="connsiteY7" fmla="*/ 101512 h 1503726"/>
                <a:gd name="connsiteX8" fmla="*/ 1756931 w 1759074"/>
                <a:gd name="connsiteY8" fmla="*/ 118495 h 1503726"/>
                <a:gd name="connsiteX9" fmla="*/ 1749948 w 1759074"/>
                <a:gd name="connsiteY9" fmla="*/ 136519 h 1503726"/>
                <a:gd name="connsiteX10" fmla="*/ 1738734 w 1759074"/>
                <a:gd name="connsiteY10" fmla="*/ 152859 h 1503726"/>
                <a:gd name="connsiteX11" fmla="*/ 1724260 w 1759074"/>
                <a:gd name="connsiteY11" fmla="*/ 166676 h 1503726"/>
                <a:gd name="connsiteX12" fmla="*/ 1707497 w 1759074"/>
                <a:gd name="connsiteY12" fmla="*/ 177129 h 1503726"/>
                <a:gd name="connsiteX13" fmla="*/ 1684739 w 1759074"/>
                <a:gd name="connsiteY13" fmla="*/ 184909 h 1503726"/>
                <a:gd name="connsiteX14" fmla="*/ 1660921 w 1759074"/>
                <a:gd name="connsiteY14" fmla="*/ 188945 h 1503726"/>
                <a:gd name="connsiteX15" fmla="*/ 1637030 w 1759074"/>
                <a:gd name="connsiteY15" fmla="*/ 192012 h 1503726"/>
                <a:gd name="connsiteX16" fmla="*/ 1614052 w 1759074"/>
                <a:gd name="connsiteY16" fmla="*/ 196883 h 1503726"/>
                <a:gd name="connsiteX17" fmla="*/ 1560023 w 1759074"/>
                <a:gd name="connsiteY17" fmla="*/ 231159 h 1503726"/>
                <a:gd name="connsiteX18" fmla="*/ 1521603 w 1759074"/>
                <a:gd name="connsiteY18" fmla="*/ 289452 h 1503726"/>
                <a:gd name="connsiteX19" fmla="*/ 1499825 w 1759074"/>
                <a:gd name="connsiteY19" fmla="*/ 360634 h 1503726"/>
                <a:gd name="connsiteX20" fmla="*/ 1495721 w 1759074"/>
                <a:gd name="connsiteY20" fmla="*/ 433574 h 1503726"/>
                <a:gd name="connsiteX21" fmla="*/ 1501834 w 1759074"/>
                <a:gd name="connsiteY21" fmla="*/ 474470 h 1503726"/>
                <a:gd name="connsiteX22" fmla="*/ 1512494 w 1759074"/>
                <a:gd name="connsiteY22" fmla="*/ 513072 h 1503726"/>
                <a:gd name="connsiteX23" fmla="*/ 1525397 w 1759074"/>
                <a:gd name="connsiteY23" fmla="*/ 550516 h 1503726"/>
                <a:gd name="connsiteX24" fmla="*/ 1538242 w 1759074"/>
                <a:gd name="connsiteY24" fmla="*/ 587938 h 1503726"/>
                <a:gd name="connsiteX25" fmla="*/ 1547620 w 1759074"/>
                <a:gd name="connsiteY25" fmla="*/ 620374 h 1503726"/>
                <a:gd name="connsiteX26" fmla="*/ 1555337 w 1759074"/>
                <a:gd name="connsiteY26" fmla="*/ 653456 h 1503726"/>
                <a:gd name="connsiteX27" fmla="*/ 1561430 w 1759074"/>
                <a:gd name="connsiteY27" fmla="*/ 687025 h 1503726"/>
                <a:gd name="connsiteX28" fmla="*/ 1565938 w 1759074"/>
                <a:gd name="connsiteY28" fmla="*/ 720926 h 1503726"/>
                <a:gd name="connsiteX29" fmla="*/ 1570282 w 1759074"/>
                <a:gd name="connsiteY29" fmla="*/ 795936 h 1503726"/>
                <a:gd name="connsiteX30" fmla="*/ 1566476 w 1759074"/>
                <a:gd name="connsiteY30" fmla="*/ 870926 h 1503726"/>
                <a:gd name="connsiteX31" fmla="*/ 1553839 w 1759074"/>
                <a:gd name="connsiteY31" fmla="*/ 945038 h 1503726"/>
                <a:gd name="connsiteX32" fmla="*/ 1531691 w 1759074"/>
                <a:gd name="connsiteY32" fmla="*/ 1017409 h 1503726"/>
                <a:gd name="connsiteX33" fmla="*/ 1495931 w 1759074"/>
                <a:gd name="connsiteY33" fmla="*/ 1093595 h 1503726"/>
                <a:gd name="connsiteX34" fmla="*/ 1449096 w 1759074"/>
                <a:gd name="connsiteY34" fmla="*/ 1163682 h 1503726"/>
                <a:gd name="connsiteX35" fmla="*/ 1392418 w 1759074"/>
                <a:gd name="connsiteY35" fmla="*/ 1224711 h 1503726"/>
                <a:gd name="connsiteX36" fmla="*/ 1327128 w 1759074"/>
                <a:gd name="connsiteY36" fmla="*/ 1273722 h 1503726"/>
                <a:gd name="connsiteX37" fmla="*/ 1248859 w 1759074"/>
                <a:gd name="connsiteY37" fmla="*/ 1310975 h 1503726"/>
                <a:gd name="connsiteX38" fmla="*/ 1164373 w 1759074"/>
                <a:gd name="connsiteY38" fmla="*/ 1335326 h 1503726"/>
                <a:gd name="connsiteX39" fmla="*/ 1075984 w 1759074"/>
                <a:gd name="connsiteY39" fmla="*/ 1351185 h 1503726"/>
                <a:gd name="connsiteX40" fmla="*/ 986007 w 1759074"/>
                <a:gd name="connsiteY40" fmla="*/ 1362964 h 1503726"/>
                <a:gd name="connsiteX41" fmla="*/ 734437 w 1759074"/>
                <a:gd name="connsiteY41" fmla="*/ 1395840 h 1503726"/>
                <a:gd name="connsiteX42" fmla="*/ 487211 w 1759074"/>
                <a:gd name="connsiteY42" fmla="*/ 1430700 h 1503726"/>
                <a:gd name="connsiteX43" fmla="*/ 242881 w 1759074"/>
                <a:gd name="connsiteY43" fmla="*/ 1466882 h 1503726"/>
                <a:gd name="connsiteX44" fmla="*/ 0 w 1759074"/>
                <a:gd name="connsiteY44" fmla="*/ 1503726 h 150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59074" h="1503726">
                  <a:moveTo>
                    <a:pt x="1725897" y="0"/>
                  </a:moveTo>
                  <a:lnTo>
                    <a:pt x="1731896" y="12219"/>
                  </a:lnTo>
                  <a:cubicBezTo>
                    <a:pt x="1733872" y="16312"/>
                    <a:pt x="1735848" y="20405"/>
                    <a:pt x="1737752" y="24560"/>
                  </a:cubicBezTo>
                  <a:cubicBezTo>
                    <a:pt x="1739656" y="28715"/>
                    <a:pt x="1741537" y="32890"/>
                    <a:pt x="1743322" y="37146"/>
                  </a:cubicBezTo>
                  <a:cubicBezTo>
                    <a:pt x="1745107" y="41402"/>
                    <a:pt x="1746684" y="45131"/>
                    <a:pt x="1748462" y="50098"/>
                  </a:cubicBezTo>
                  <a:cubicBezTo>
                    <a:pt x="1750240" y="55065"/>
                    <a:pt x="1752437" y="61265"/>
                    <a:pt x="1753993" y="66950"/>
                  </a:cubicBezTo>
                  <a:cubicBezTo>
                    <a:pt x="1755549" y="72635"/>
                    <a:pt x="1756955" y="78449"/>
                    <a:pt x="1757798" y="84209"/>
                  </a:cubicBezTo>
                  <a:cubicBezTo>
                    <a:pt x="1758641" y="89969"/>
                    <a:pt x="1759196" y="95798"/>
                    <a:pt x="1759052" y="101512"/>
                  </a:cubicBezTo>
                  <a:cubicBezTo>
                    <a:pt x="1758908" y="107226"/>
                    <a:pt x="1758448" y="112661"/>
                    <a:pt x="1756931" y="118495"/>
                  </a:cubicBezTo>
                  <a:cubicBezTo>
                    <a:pt x="1755414" y="124330"/>
                    <a:pt x="1752981" y="130792"/>
                    <a:pt x="1749948" y="136519"/>
                  </a:cubicBezTo>
                  <a:cubicBezTo>
                    <a:pt x="1746915" y="142246"/>
                    <a:pt x="1743015" y="147833"/>
                    <a:pt x="1738734" y="152859"/>
                  </a:cubicBezTo>
                  <a:cubicBezTo>
                    <a:pt x="1734453" y="157885"/>
                    <a:pt x="1729466" y="162631"/>
                    <a:pt x="1724260" y="166676"/>
                  </a:cubicBezTo>
                  <a:cubicBezTo>
                    <a:pt x="1719054" y="170721"/>
                    <a:pt x="1714084" y="174090"/>
                    <a:pt x="1707497" y="177129"/>
                  </a:cubicBezTo>
                  <a:cubicBezTo>
                    <a:pt x="1700910" y="180168"/>
                    <a:pt x="1692502" y="182940"/>
                    <a:pt x="1684739" y="184909"/>
                  </a:cubicBezTo>
                  <a:cubicBezTo>
                    <a:pt x="1676976" y="186878"/>
                    <a:pt x="1668872" y="187761"/>
                    <a:pt x="1660921" y="188945"/>
                  </a:cubicBezTo>
                  <a:cubicBezTo>
                    <a:pt x="1652970" y="190129"/>
                    <a:pt x="1644841" y="190689"/>
                    <a:pt x="1637030" y="192012"/>
                  </a:cubicBezTo>
                  <a:cubicBezTo>
                    <a:pt x="1629219" y="193335"/>
                    <a:pt x="1626887" y="190358"/>
                    <a:pt x="1614052" y="196883"/>
                  </a:cubicBezTo>
                  <a:cubicBezTo>
                    <a:pt x="1601217" y="203408"/>
                    <a:pt x="1575431" y="215731"/>
                    <a:pt x="1560023" y="231159"/>
                  </a:cubicBezTo>
                  <a:cubicBezTo>
                    <a:pt x="1544615" y="246587"/>
                    <a:pt x="1531636" y="267873"/>
                    <a:pt x="1521603" y="289452"/>
                  </a:cubicBezTo>
                  <a:cubicBezTo>
                    <a:pt x="1511570" y="311031"/>
                    <a:pt x="1504139" y="336614"/>
                    <a:pt x="1499825" y="360634"/>
                  </a:cubicBezTo>
                  <a:cubicBezTo>
                    <a:pt x="1495511" y="384654"/>
                    <a:pt x="1495386" y="414601"/>
                    <a:pt x="1495721" y="433574"/>
                  </a:cubicBezTo>
                  <a:cubicBezTo>
                    <a:pt x="1496056" y="452547"/>
                    <a:pt x="1499039" y="461220"/>
                    <a:pt x="1501834" y="474470"/>
                  </a:cubicBezTo>
                  <a:cubicBezTo>
                    <a:pt x="1504630" y="487720"/>
                    <a:pt x="1508567" y="500398"/>
                    <a:pt x="1512494" y="513072"/>
                  </a:cubicBezTo>
                  <a:cubicBezTo>
                    <a:pt x="1516421" y="525746"/>
                    <a:pt x="1521106" y="538038"/>
                    <a:pt x="1525397" y="550516"/>
                  </a:cubicBezTo>
                  <a:cubicBezTo>
                    <a:pt x="1529688" y="562994"/>
                    <a:pt x="1534538" y="576295"/>
                    <a:pt x="1538242" y="587938"/>
                  </a:cubicBezTo>
                  <a:cubicBezTo>
                    <a:pt x="1541946" y="599581"/>
                    <a:pt x="1544771" y="609454"/>
                    <a:pt x="1547620" y="620374"/>
                  </a:cubicBezTo>
                  <a:cubicBezTo>
                    <a:pt x="1550469" y="631294"/>
                    <a:pt x="1553035" y="642348"/>
                    <a:pt x="1555337" y="653456"/>
                  </a:cubicBezTo>
                  <a:cubicBezTo>
                    <a:pt x="1557639" y="664565"/>
                    <a:pt x="1559663" y="675780"/>
                    <a:pt x="1561430" y="687025"/>
                  </a:cubicBezTo>
                  <a:cubicBezTo>
                    <a:pt x="1563197" y="698270"/>
                    <a:pt x="1564463" y="702774"/>
                    <a:pt x="1565938" y="720926"/>
                  </a:cubicBezTo>
                  <a:cubicBezTo>
                    <a:pt x="1567413" y="739078"/>
                    <a:pt x="1570192" y="770936"/>
                    <a:pt x="1570282" y="795936"/>
                  </a:cubicBezTo>
                  <a:cubicBezTo>
                    <a:pt x="1570372" y="820936"/>
                    <a:pt x="1569216" y="846076"/>
                    <a:pt x="1566476" y="870926"/>
                  </a:cubicBezTo>
                  <a:cubicBezTo>
                    <a:pt x="1563736" y="895776"/>
                    <a:pt x="1559636" y="920624"/>
                    <a:pt x="1553839" y="945038"/>
                  </a:cubicBezTo>
                  <a:cubicBezTo>
                    <a:pt x="1548042" y="969452"/>
                    <a:pt x="1541342" y="992650"/>
                    <a:pt x="1531691" y="1017409"/>
                  </a:cubicBezTo>
                  <a:cubicBezTo>
                    <a:pt x="1522040" y="1042168"/>
                    <a:pt x="1509697" y="1069216"/>
                    <a:pt x="1495931" y="1093595"/>
                  </a:cubicBezTo>
                  <a:cubicBezTo>
                    <a:pt x="1482165" y="1117974"/>
                    <a:pt x="1466348" y="1141829"/>
                    <a:pt x="1449096" y="1163682"/>
                  </a:cubicBezTo>
                  <a:cubicBezTo>
                    <a:pt x="1431844" y="1185535"/>
                    <a:pt x="1412746" y="1206371"/>
                    <a:pt x="1392418" y="1224711"/>
                  </a:cubicBezTo>
                  <a:cubicBezTo>
                    <a:pt x="1372090" y="1243051"/>
                    <a:pt x="1351054" y="1259345"/>
                    <a:pt x="1327128" y="1273722"/>
                  </a:cubicBezTo>
                  <a:cubicBezTo>
                    <a:pt x="1303202" y="1288099"/>
                    <a:pt x="1275985" y="1300708"/>
                    <a:pt x="1248859" y="1310975"/>
                  </a:cubicBezTo>
                  <a:cubicBezTo>
                    <a:pt x="1221733" y="1321242"/>
                    <a:pt x="1193185" y="1328624"/>
                    <a:pt x="1164373" y="1335326"/>
                  </a:cubicBezTo>
                  <a:cubicBezTo>
                    <a:pt x="1135561" y="1342028"/>
                    <a:pt x="1105712" y="1346579"/>
                    <a:pt x="1075984" y="1351185"/>
                  </a:cubicBezTo>
                  <a:cubicBezTo>
                    <a:pt x="1046256" y="1355791"/>
                    <a:pt x="1042931" y="1355522"/>
                    <a:pt x="986007" y="1362964"/>
                  </a:cubicBezTo>
                  <a:lnTo>
                    <a:pt x="734437" y="1395840"/>
                  </a:lnTo>
                  <a:lnTo>
                    <a:pt x="487211" y="1430700"/>
                  </a:lnTo>
                  <a:lnTo>
                    <a:pt x="242881" y="1466882"/>
                  </a:lnTo>
                  <a:lnTo>
                    <a:pt x="0" y="1503726"/>
                  </a:lnTo>
                </a:path>
              </a:pathLst>
            </a:custGeom>
            <a:ln w="13440">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39" name="Ελεύθερη σχεδίαση: Σχήμα 38">
              <a:extLst>
                <a:ext uri="{FF2B5EF4-FFF2-40B4-BE49-F238E27FC236}">
                  <a16:creationId xmlns:a16="http://schemas.microsoft.com/office/drawing/2014/main" xmlns="" id="{9B86ADFF-DCFA-42F5-A47C-72FE674956E6}"/>
                </a:ext>
              </a:extLst>
            </p:cNvPr>
            <p:cNvSpPr/>
            <p:nvPr/>
          </p:nvSpPr>
          <p:spPr>
            <a:xfrm>
              <a:off x="4073005" y="3212325"/>
              <a:ext cx="1391621" cy="58004"/>
            </a:xfrm>
            <a:custGeom>
              <a:avLst/>
              <a:gdLst/>
              <a:ahLst/>
              <a:cxnLst/>
              <a:rect l="0" t="0" r="0" b="0"/>
              <a:pathLst>
                <a:path w="1391621" h="58004">
                  <a:moveTo>
                    <a:pt x="0" y="58003"/>
                  </a:moveTo>
                  <a:lnTo>
                    <a:pt x="1391620" y="0"/>
                  </a:ln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0" name="Ελεύθερη σχεδίαση: Σχήμα 39">
              <a:extLst>
                <a:ext uri="{FF2B5EF4-FFF2-40B4-BE49-F238E27FC236}">
                  <a16:creationId xmlns:a16="http://schemas.microsoft.com/office/drawing/2014/main" xmlns="" id="{0C76A705-583E-4F56-9B00-D30AB58D8ED9}"/>
                </a:ext>
              </a:extLst>
            </p:cNvPr>
            <p:cNvSpPr/>
            <p:nvPr/>
          </p:nvSpPr>
          <p:spPr>
            <a:xfrm>
              <a:off x="2193155" y="705647"/>
              <a:ext cx="3256464" cy="1780274"/>
            </a:xfrm>
            <a:custGeom>
              <a:avLst/>
              <a:gdLst/>
              <a:ahLst/>
              <a:cxnLst/>
              <a:rect l="0" t="0" r="0" b="0"/>
              <a:pathLst>
                <a:path w="3256464" h="1780274">
                  <a:moveTo>
                    <a:pt x="0" y="1780273"/>
                  </a:moveTo>
                  <a:lnTo>
                    <a:pt x="872207" y="346214"/>
                  </a:lnTo>
                  <a:lnTo>
                    <a:pt x="3256463" y="0"/>
                  </a:ln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1" name="Ελεύθερη σχεδίαση: Σχήμα 40">
              <a:extLst>
                <a:ext uri="{FF2B5EF4-FFF2-40B4-BE49-F238E27FC236}">
                  <a16:creationId xmlns:a16="http://schemas.microsoft.com/office/drawing/2014/main" xmlns="" id="{5A2E774E-454F-422D-94C7-CB18FC9082FB}"/>
                </a:ext>
              </a:extLst>
            </p:cNvPr>
            <p:cNvSpPr/>
            <p:nvPr/>
          </p:nvSpPr>
          <p:spPr>
            <a:xfrm>
              <a:off x="2160000" y="1656000"/>
              <a:ext cx="2628302" cy="1"/>
            </a:xfrm>
            <a:custGeom>
              <a:avLst/>
              <a:gdLst/>
              <a:ahLst/>
              <a:cxnLst/>
              <a:rect l="0" t="0" r="0" b="0"/>
              <a:pathLst>
                <a:path w="2628302" h="1">
                  <a:moveTo>
                    <a:pt x="0" y="0"/>
                  </a:moveTo>
                  <a:lnTo>
                    <a:pt x="2628301" y="0"/>
                  </a:ln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2" name="Ελεύθερη σχεδίαση: Σχήμα 41">
              <a:extLst>
                <a:ext uri="{FF2B5EF4-FFF2-40B4-BE49-F238E27FC236}">
                  <a16:creationId xmlns:a16="http://schemas.microsoft.com/office/drawing/2014/main" xmlns="" id="{F7A18A73-6C52-4D67-BA28-6102BB51E48B}"/>
                </a:ext>
              </a:extLst>
            </p:cNvPr>
            <p:cNvSpPr/>
            <p:nvPr/>
          </p:nvSpPr>
          <p:spPr>
            <a:xfrm>
              <a:off x="3852181" y="2415163"/>
              <a:ext cx="1972147" cy="150414"/>
            </a:xfrm>
            <a:custGeom>
              <a:avLst/>
              <a:gdLst/>
              <a:ahLst/>
              <a:cxnLst/>
              <a:rect l="0" t="0" r="0" b="0"/>
              <a:pathLst>
                <a:path w="1972147" h="150414">
                  <a:moveTo>
                    <a:pt x="0" y="150413"/>
                  </a:moveTo>
                  <a:lnTo>
                    <a:pt x="1972146" y="0"/>
                  </a:ln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3" name="Ελεύθερη σχεδίαση: Σχήμα 42">
              <a:extLst>
                <a:ext uri="{FF2B5EF4-FFF2-40B4-BE49-F238E27FC236}">
                  <a16:creationId xmlns:a16="http://schemas.microsoft.com/office/drawing/2014/main" xmlns="" id="{77EC8B97-2146-46A2-813A-7FB525400AF1}"/>
                </a:ext>
              </a:extLst>
            </p:cNvPr>
            <p:cNvSpPr/>
            <p:nvPr/>
          </p:nvSpPr>
          <p:spPr>
            <a:xfrm>
              <a:off x="5585987" y="2415163"/>
              <a:ext cx="238339" cy="478426"/>
            </a:xfrm>
            <a:custGeom>
              <a:avLst/>
              <a:gdLst>
                <a:gd name="connsiteX0" fmla="*/ 236396 w 236396"/>
                <a:gd name="connsiteY0" fmla="*/ 0 h 478426"/>
                <a:gd name="connsiteX1" fmla="*/ 155961 w 236396"/>
                <a:gd name="connsiteY1" fmla="*/ 55852 h 478426"/>
                <a:gd name="connsiteX2" fmla="*/ 84175 w 236396"/>
                <a:gd name="connsiteY2" fmla="*/ 114055 h 478426"/>
                <a:gd name="connsiteX3" fmla="*/ 29685 w 236396"/>
                <a:gd name="connsiteY3" fmla="*/ 176959 h 478426"/>
                <a:gd name="connsiteX4" fmla="*/ 1139 w 236396"/>
                <a:gd name="connsiteY4" fmla="*/ 246917 h 478426"/>
                <a:gd name="connsiteX5" fmla="*/ 0 w 236396"/>
                <a:gd name="connsiteY5" fmla="*/ 300794 h 478426"/>
                <a:gd name="connsiteX6" fmla="*/ 11473 w 236396"/>
                <a:gd name="connsiteY6" fmla="*/ 358100 h 478426"/>
                <a:gd name="connsiteX7" fmla="*/ 31354 w 236396"/>
                <a:gd name="connsiteY7" fmla="*/ 417692 h 478426"/>
                <a:gd name="connsiteX8" fmla="*/ 55440 w 236396"/>
                <a:gd name="connsiteY8" fmla="*/ 478426 h 478426"/>
                <a:gd name="connsiteX0" fmla="*/ 236396 w 236396"/>
                <a:gd name="connsiteY0" fmla="*/ 0 h 478426"/>
                <a:gd name="connsiteX1" fmla="*/ 155961 w 236396"/>
                <a:gd name="connsiteY1" fmla="*/ 55852 h 478426"/>
                <a:gd name="connsiteX2" fmla="*/ 84175 w 236396"/>
                <a:gd name="connsiteY2" fmla="*/ 114055 h 478426"/>
                <a:gd name="connsiteX3" fmla="*/ 29685 w 236396"/>
                <a:gd name="connsiteY3" fmla="*/ 176959 h 478426"/>
                <a:gd name="connsiteX4" fmla="*/ 1139 w 236396"/>
                <a:gd name="connsiteY4" fmla="*/ 246917 h 478426"/>
                <a:gd name="connsiteX5" fmla="*/ 0 w 236396"/>
                <a:gd name="connsiteY5" fmla="*/ 300794 h 478426"/>
                <a:gd name="connsiteX6" fmla="*/ 11473 w 236396"/>
                <a:gd name="connsiteY6" fmla="*/ 358100 h 478426"/>
                <a:gd name="connsiteX7" fmla="*/ 31354 w 236396"/>
                <a:gd name="connsiteY7" fmla="*/ 417692 h 478426"/>
                <a:gd name="connsiteX8" fmla="*/ 55440 w 236396"/>
                <a:gd name="connsiteY8" fmla="*/ 478426 h 478426"/>
                <a:gd name="connsiteX0" fmla="*/ 238339 w 238339"/>
                <a:gd name="connsiteY0" fmla="*/ 0 h 478426"/>
                <a:gd name="connsiteX1" fmla="*/ 157904 w 238339"/>
                <a:gd name="connsiteY1" fmla="*/ 55852 h 478426"/>
                <a:gd name="connsiteX2" fmla="*/ 86118 w 238339"/>
                <a:gd name="connsiteY2" fmla="*/ 114055 h 478426"/>
                <a:gd name="connsiteX3" fmla="*/ 31628 w 238339"/>
                <a:gd name="connsiteY3" fmla="*/ 176959 h 478426"/>
                <a:gd name="connsiteX4" fmla="*/ 3082 w 238339"/>
                <a:gd name="connsiteY4" fmla="*/ 246917 h 478426"/>
                <a:gd name="connsiteX5" fmla="*/ 1943 w 238339"/>
                <a:gd name="connsiteY5" fmla="*/ 300794 h 478426"/>
                <a:gd name="connsiteX6" fmla="*/ 13416 w 238339"/>
                <a:gd name="connsiteY6" fmla="*/ 358100 h 478426"/>
                <a:gd name="connsiteX7" fmla="*/ 33297 w 238339"/>
                <a:gd name="connsiteY7" fmla="*/ 417692 h 478426"/>
                <a:gd name="connsiteX8" fmla="*/ 57383 w 238339"/>
                <a:gd name="connsiteY8" fmla="*/ 478426 h 478426"/>
                <a:gd name="connsiteX0" fmla="*/ 238339 w 238339"/>
                <a:gd name="connsiteY0" fmla="*/ 0 h 478426"/>
                <a:gd name="connsiteX1" fmla="*/ 157904 w 238339"/>
                <a:gd name="connsiteY1" fmla="*/ 55852 h 478426"/>
                <a:gd name="connsiteX2" fmla="*/ 86118 w 238339"/>
                <a:gd name="connsiteY2" fmla="*/ 114055 h 478426"/>
                <a:gd name="connsiteX3" fmla="*/ 31628 w 238339"/>
                <a:gd name="connsiteY3" fmla="*/ 176959 h 478426"/>
                <a:gd name="connsiteX4" fmla="*/ 3082 w 238339"/>
                <a:gd name="connsiteY4" fmla="*/ 246917 h 478426"/>
                <a:gd name="connsiteX5" fmla="*/ 1943 w 238339"/>
                <a:gd name="connsiteY5" fmla="*/ 300794 h 478426"/>
                <a:gd name="connsiteX6" fmla="*/ 13416 w 238339"/>
                <a:gd name="connsiteY6" fmla="*/ 358100 h 478426"/>
                <a:gd name="connsiteX7" fmla="*/ 33297 w 238339"/>
                <a:gd name="connsiteY7" fmla="*/ 417692 h 478426"/>
                <a:gd name="connsiteX8" fmla="*/ 57383 w 238339"/>
                <a:gd name="connsiteY8" fmla="*/ 478426 h 478426"/>
                <a:gd name="connsiteX0" fmla="*/ 238339 w 238339"/>
                <a:gd name="connsiteY0" fmla="*/ 0 h 478426"/>
                <a:gd name="connsiteX1" fmla="*/ 157904 w 238339"/>
                <a:gd name="connsiteY1" fmla="*/ 55852 h 478426"/>
                <a:gd name="connsiteX2" fmla="*/ 86118 w 238339"/>
                <a:gd name="connsiteY2" fmla="*/ 114055 h 478426"/>
                <a:gd name="connsiteX3" fmla="*/ 31628 w 238339"/>
                <a:gd name="connsiteY3" fmla="*/ 176959 h 478426"/>
                <a:gd name="connsiteX4" fmla="*/ 3082 w 238339"/>
                <a:gd name="connsiteY4" fmla="*/ 246917 h 478426"/>
                <a:gd name="connsiteX5" fmla="*/ 1943 w 238339"/>
                <a:gd name="connsiteY5" fmla="*/ 300794 h 478426"/>
                <a:gd name="connsiteX6" fmla="*/ 13416 w 238339"/>
                <a:gd name="connsiteY6" fmla="*/ 358100 h 478426"/>
                <a:gd name="connsiteX7" fmla="*/ 33297 w 238339"/>
                <a:gd name="connsiteY7" fmla="*/ 417692 h 478426"/>
                <a:gd name="connsiteX8" fmla="*/ 57383 w 238339"/>
                <a:gd name="connsiteY8" fmla="*/ 478426 h 478426"/>
                <a:gd name="connsiteX0" fmla="*/ 238339 w 238339"/>
                <a:gd name="connsiteY0" fmla="*/ 0 h 478426"/>
                <a:gd name="connsiteX1" fmla="*/ 157904 w 238339"/>
                <a:gd name="connsiteY1" fmla="*/ 55852 h 478426"/>
                <a:gd name="connsiteX2" fmla="*/ 86118 w 238339"/>
                <a:gd name="connsiteY2" fmla="*/ 114055 h 478426"/>
                <a:gd name="connsiteX3" fmla="*/ 31628 w 238339"/>
                <a:gd name="connsiteY3" fmla="*/ 176959 h 478426"/>
                <a:gd name="connsiteX4" fmla="*/ 3082 w 238339"/>
                <a:gd name="connsiteY4" fmla="*/ 246917 h 478426"/>
                <a:gd name="connsiteX5" fmla="*/ 1943 w 238339"/>
                <a:gd name="connsiteY5" fmla="*/ 300794 h 478426"/>
                <a:gd name="connsiteX6" fmla="*/ 13416 w 238339"/>
                <a:gd name="connsiteY6" fmla="*/ 358100 h 478426"/>
                <a:gd name="connsiteX7" fmla="*/ 33297 w 238339"/>
                <a:gd name="connsiteY7" fmla="*/ 417692 h 478426"/>
                <a:gd name="connsiteX8" fmla="*/ 57383 w 238339"/>
                <a:gd name="connsiteY8" fmla="*/ 478426 h 478426"/>
                <a:gd name="connsiteX0" fmla="*/ 238339 w 238339"/>
                <a:gd name="connsiteY0" fmla="*/ 0 h 478426"/>
                <a:gd name="connsiteX1" fmla="*/ 157904 w 238339"/>
                <a:gd name="connsiteY1" fmla="*/ 55852 h 478426"/>
                <a:gd name="connsiteX2" fmla="*/ 86118 w 238339"/>
                <a:gd name="connsiteY2" fmla="*/ 114055 h 478426"/>
                <a:gd name="connsiteX3" fmla="*/ 31628 w 238339"/>
                <a:gd name="connsiteY3" fmla="*/ 176959 h 478426"/>
                <a:gd name="connsiteX4" fmla="*/ 3082 w 238339"/>
                <a:gd name="connsiteY4" fmla="*/ 246917 h 478426"/>
                <a:gd name="connsiteX5" fmla="*/ 1943 w 238339"/>
                <a:gd name="connsiteY5" fmla="*/ 300794 h 478426"/>
                <a:gd name="connsiteX6" fmla="*/ 13416 w 238339"/>
                <a:gd name="connsiteY6" fmla="*/ 358100 h 478426"/>
                <a:gd name="connsiteX7" fmla="*/ 33297 w 238339"/>
                <a:gd name="connsiteY7" fmla="*/ 417692 h 478426"/>
                <a:gd name="connsiteX8" fmla="*/ 57383 w 238339"/>
                <a:gd name="connsiteY8" fmla="*/ 478426 h 4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339" h="478426">
                  <a:moveTo>
                    <a:pt x="238339" y="0"/>
                  </a:moveTo>
                  <a:lnTo>
                    <a:pt x="157904" y="55852"/>
                  </a:lnTo>
                  <a:cubicBezTo>
                    <a:pt x="132534" y="74861"/>
                    <a:pt x="107164" y="93871"/>
                    <a:pt x="86118" y="114055"/>
                  </a:cubicBezTo>
                  <a:cubicBezTo>
                    <a:pt x="65072" y="134240"/>
                    <a:pt x="45467" y="154815"/>
                    <a:pt x="31628" y="176959"/>
                  </a:cubicBezTo>
                  <a:cubicBezTo>
                    <a:pt x="17789" y="199103"/>
                    <a:pt x="8029" y="226278"/>
                    <a:pt x="3082" y="246917"/>
                  </a:cubicBezTo>
                  <a:cubicBezTo>
                    <a:pt x="-1865" y="267556"/>
                    <a:pt x="221" y="282264"/>
                    <a:pt x="1943" y="300794"/>
                  </a:cubicBezTo>
                  <a:cubicBezTo>
                    <a:pt x="3665" y="319325"/>
                    <a:pt x="8190" y="338617"/>
                    <a:pt x="13416" y="358100"/>
                  </a:cubicBezTo>
                  <a:cubicBezTo>
                    <a:pt x="18642" y="377583"/>
                    <a:pt x="25969" y="397638"/>
                    <a:pt x="33297" y="417692"/>
                  </a:cubicBezTo>
                  <a:cubicBezTo>
                    <a:pt x="40625" y="437746"/>
                    <a:pt x="52365" y="465773"/>
                    <a:pt x="57383" y="478426"/>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4" name="Ελεύθερη σχεδίαση: Σχήμα 43">
              <a:extLst>
                <a:ext uri="{FF2B5EF4-FFF2-40B4-BE49-F238E27FC236}">
                  <a16:creationId xmlns:a16="http://schemas.microsoft.com/office/drawing/2014/main" xmlns="" id="{2406A488-A788-406C-8E77-89DAB1A8506B}"/>
                </a:ext>
              </a:extLst>
            </p:cNvPr>
            <p:cNvSpPr/>
            <p:nvPr/>
          </p:nvSpPr>
          <p:spPr>
            <a:xfrm>
              <a:off x="5445423" y="2926370"/>
              <a:ext cx="275014" cy="355533"/>
            </a:xfrm>
            <a:custGeom>
              <a:avLst/>
              <a:gdLst/>
              <a:ahLst/>
              <a:cxnLst/>
              <a:rect l="0" t="0" r="0" b="0"/>
              <a:pathLst>
                <a:path w="275014" h="355533">
                  <a:moveTo>
                    <a:pt x="66" y="103465"/>
                  </a:moveTo>
                  <a:lnTo>
                    <a:pt x="0" y="126205"/>
                  </a:lnTo>
                  <a:lnTo>
                    <a:pt x="20141" y="159375"/>
                  </a:lnTo>
                  <a:lnTo>
                    <a:pt x="55583" y="184516"/>
                  </a:lnTo>
                  <a:lnTo>
                    <a:pt x="89709" y="205411"/>
                  </a:lnTo>
                  <a:lnTo>
                    <a:pt x="136471" y="238811"/>
                  </a:lnTo>
                  <a:lnTo>
                    <a:pt x="173098" y="278365"/>
                  </a:lnTo>
                  <a:lnTo>
                    <a:pt x="183596" y="306040"/>
                  </a:lnTo>
                  <a:lnTo>
                    <a:pt x="208113" y="327726"/>
                  </a:lnTo>
                  <a:lnTo>
                    <a:pt x="247438" y="353031"/>
                  </a:lnTo>
                  <a:lnTo>
                    <a:pt x="264089" y="355532"/>
                  </a:lnTo>
                  <a:lnTo>
                    <a:pt x="273106" y="347535"/>
                  </a:lnTo>
                  <a:lnTo>
                    <a:pt x="275013" y="288367"/>
                  </a:lnTo>
                  <a:lnTo>
                    <a:pt x="271293" y="213700"/>
                  </a:lnTo>
                  <a:lnTo>
                    <a:pt x="258325" y="138342"/>
                  </a:lnTo>
                  <a:lnTo>
                    <a:pt x="235124" y="85591"/>
                  </a:lnTo>
                  <a:lnTo>
                    <a:pt x="214392" y="45214"/>
                  </a:lnTo>
                  <a:lnTo>
                    <a:pt x="191883" y="18526"/>
                  </a:lnTo>
                  <a:lnTo>
                    <a:pt x="164240" y="0"/>
                  </a:lnTo>
                  <a:lnTo>
                    <a:pt x="153216" y="12999"/>
                  </a:lnTo>
                  <a:lnTo>
                    <a:pt x="148544" y="38535"/>
                  </a:lnTo>
                  <a:lnTo>
                    <a:pt x="148972" y="84935"/>
                  </a:lnTo>
                  <a:lnTo>
                    <a:pt x="140219" y="107905"/>
                  </a:lnTo>
                  <a:lnTo>
                    <a:pt x="131038" y="119785"/>
                  </a:lnTo>
                  <a:lnTo>
                    <a:pt x="100764" y="128078"/>
                  </a:lnTo>
                  <a:lnTo>
                    <a:pt x="66671" y="113468"/>
                  </a:lnTo>
                  <a:lnTo>
                    <a:pt x="40542" y="101589"/>
                  </a:lnTo>
                  <a:lnTo>
                    <a:pt x="16684" y="99681"/>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 name="Ελεύθερη σχεδίαση: Σχήμα 44">
              <a:extLst>
                <a:ext uri="{FF2B5EF4-FFF2-40B4-BE49-F238E27FC236}">
                  <a16:creationId xmlns:a16="http://schemas.microsoft.com/office/drawing/2014/main" xmlns="" id="{B40D96CB-1243-4D26-9A6D-37B871BFBF59}"/>
                </a:ext>
              </a:extLst>
            </p:cNvPr>
            <p:cNvSpPr/>
            <p:nvPr/>
          </p:nvSpPr>
          <p:spPr>
            <a:xfrm>
              <a:off x="5286766" y="2603850"/>
              <a:ext cx="322898" cy="450599"/>
            </a:xfrm>
            <a:custGeom>
              <a:avLst/>
              <a:gdLst/>
              <a:ahLst/>
              <a:cxnLst/>
              <a:rect l="0" t="0" r="0" b="0"/>
              <a:pathLst>
                <a:path w="322898" h="450599">
                  <a:moveTo>
                    <a:pt x="322897" y="322520"/>
                  </a:moveTo>
                  <a:lnTo>
                    <a:pt x="283209" y="263386"/>
                  </a:lnTo>
                  <a:lnTo>
                    <a:pt x="224170" y="180690"/>
                  </a:lnTo>
                  <a:lnTo>
                    <a:pt x="176190" y="126592"/>
                  </a:lnTo>
                  <a:lnTo>
                    <a:pt x="132849" y="75981"/>
                  </a:lnTo>
                  <a:lnTo>
                    <a:pt x="69929" y="28431"/>
                  </a:lnTo>
                  <a:lnTo>
                    <a:pt x="27444" y="0"/>
                  </a:lnTo>
                  <a:lnTo>
                    <a:pt x="11550" y="823"/>
                  </a:lnTo>
                  <a:lnTo>
                    <a:pt x="0" y="19185"/>
                  </a:lnTo>
                  <a:lnTo>
                    <a:pt x="6649" y="88291"/>
                  </a:lnTo>
                  <a:lnTo>
                    <a:pt x="30410" y="177273"/>
                  </a:lnTo>
                  <a:lnTo>
                    <a:pt x="57199" y="244239"/>
                  </a:lnTo>
                  <a:lnTo>
                    <a:pt x="90470" y="313575"/>
                  </a:lnTo>
                  <a:lnTo>
                    <a:pt x="141544" y="393539"/>
                  </a:lnTo>
                  <a:lnTo>
                    <a:pt x="158723" y="425985"/>
                  </a:lnTo>
                  <a:lnTo>
                    <a:pt x="175341" y="422201"/>
                  </a:lnTo>
                  <a:lnTo>
                    <a:pt x="199199" y="424109"/>
                  </a:lnTo>
                  <a:lnTo>
                    <a:pt x="225328" y="435988"/>
                  </a:lnTo>
                  <a:lnTo>
                    <a:pt x="259421" y="450598"/>
                  </a:lnTo>
                  <a:lnTo>
                    <a:pt x="289695" y="442305"/>
                  </a:lnTo>
                  <a:lnTo>
                    <a:pt x="298876" y="430425"/>
                  </a:lnTo>
                  <a:lnTo>
                    <a:pt x="307629" y="407455"/>
                  </a:lnTo>
                  <a:lnTo>
                    <a:pt x="307201" y="361055"/>
                  </a:lnTo>
                  <a:lnTo>
                    <a:pt x="311873" y="335519"/>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6" name="Ελεύθερη σχεδίαση: Σχήμα 45">
              <a:extLst>
                <a:ext uri="{FF2B5EF4-FFF2-40B4-BE49-F238E27FC236}">
                  <a16:creationId xmlns:a16="http://schemas.microsoft.com/office/drawing/2014/main" xmlns="" id="{2A456AA8-8497-4431-B7C9-151BFA9F6A8D}"/>
                </a:ext>
              </a:extLst>
            </p:cNvPr>
            <p:cNvSpPr/>
            <p:nvPr/>
          </p:nvSpPr>
          <p:spPr>
            <a:xfrm>
              <a:off x="4305378" y="3103052"/>
              <a:ext cx="343252" cy="237923"/>
            </a:xfrm>
            <a:custGeom>
              <a:avLst/>
              <a:gdLst/>
              <a:ahLst/>
              <a:cxnLst/>
              <a:rect l="0" t="0" r="0" b="0"/>
              <a:pathLst>
                <a:path w="343252" h="237923">
                  <a:moveTo>
                    <a:pt x="53887" y="6020"/>
                  </a:moveTo>
                  <a:lnTo>
                    <a:pt x="21199" y="82315"/>
                  </a:lnTo>
                  <a:lnTo>
                    <a:pt x="9518" y="109961"/>
                  </a:lnTo>
                  <a:lnTo>
                    <a:pt x="0" y="140994"/>
                  </a:lnTo>
                  <a:lnTo>
                    <a:pt x="8206" y="177943"/>
                  </a:lnTo>
                  <a:lnTo>
                    <a:pt x="26037" y="178287"/>
                  </a:lnTo>
                  <a:lnTo>
                    <a:pt x="17638" y="151368"/>
                  </a:lnTo>
                  <a:lnTo>
                    <a:pt x="26037" y="178287"/>
                  </a:lnTo>
                  <a:lnTo>
                    <a:pt x="46803" y="199870"/>
                  </a:lnTo>
                  <a:lnTo>
                    <a:pt x="77599" y="221646"/>
                  </a:lnTo>
                  <a:lnTo>
                    <a:pt x="98709" y="225398"/>
                  </a:lnTo>
                  <a:lnTo>
                    <a:pt x="138210" y="200518"/>
                  </a:lnTo>
                  <a:lnTo>
                    <a:pt x="164035" y="190983"/>
                  </a:lnTo>
                  <a:lnTo>
                    <a:pt x="157800" y="167450"/>
                  </a:lnTo>
                  <a:lnTo>
                    <a:pt x="158488" y="131788"/>
                  </a:lnTo>
                  <a:lnTo>
                    <a:pt x="157800" y="167450"/>
                  </a:lnTo>
                  <a:lnTo>
                    <a:pt x="164035" y="190983"/>
                  </a:lnTo>
                  <a:lnTo>
                    <a:pt x="214569" y="229863"/>
                  </a:lnTo>
                  <a:lnTo>
                    <a:pt x="227792" y="237922"/>
                  </a:lnTo>
                  <a:lnTo>
                    <a:pt x="241209" y="235951"/>
                  </a:lnTo>
                  <a:lnTo>
                    <a:pt x="309728" y="209401"/>
                  </a:lnTo>
                  <a:lnTo>
                    <a:pt x="330175" y="189728"/>
                  </a:lnTo>
                  <a:lnTo>
                    <a:pt x="340570" y="170976"/>
                  </a:lnTo>
                  <a:lnTo>
                    <a:pt x="343251" y="147615"/>
                  </a:lnTo>
                  <a:lnTo>
                    <a:pt x="322316" y="76975"/>
                  </a:lnTo>
                  <a:lnTo>
                    <a:pt x="319489" y="50164"/>
                  </a:lnTo>
                  <a:lnTo>
                    <a:pt x="314669" y="11051"/>
                  </a:lnTo>
                  <a:lnTo>
                    <a:pt x="266833" y="5668"/>
                  </a:lnTo>
                  <a:lnTo>
                    <a:pt x="238972" y="5131"/>
                  </a:lnTo>
                  <a:lnTo>
                    <a:pt x="187621" y="8600"/>
                  </a:lnTo>
                  <a:lnTo>
                    <a:pt x="88564" y="0"/>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 name="Ελεύθερη σχεδίαση: Σχήμα 46">
              <a:extLst>
                <a:ext uri="{FF2B5EF4-FFF2-40B4-BE49-F238E27FC236}">
                  <a16:creationId xmlns:a16="http://schemas.microsoft.com/office/drawing/2014/main" xmlns="" id="{4E775148-AC05-4EE2-9904-C381C9A88B15}"/>
                </a:ext>
              </a:extLst>
            </p:cNvPr>
            <p:cNvSpPr/>
            <p:nvPr/>
          </p:nvSpPr>
          <p:spPr>
            <a:xfrm>
              <a:off x="4359265" y="2688885"/>
              <a:ext cx="280624" cy="425219"/>
            </a:xfrm>
            <a:custGeom>
              <a:avLst/>
              <a:gdLst/>
              <a:ahLst/>
              <a:cxnLst/>
              <a:rect l="0" t="0" r="0" b="0"/>
              <a:pathLst>
                <a:path w="280624" h="425219">
                  <a:moveTo>
                    <a:pt x="260782" y="425218"/>
                  </a:moveTo>
                  <a:lnTo>
                    <a:pt x="256585" y="353785"/>
                  </a:lnTo>
                  <a:lnTo>
                    <a:pt x="264648" y="282589"/>
                  </a:lnTo>
                  <a:lnTo>
                    <a:pt x="276570" y="184711"/>
                  </a:lnTo>
                  <a:lnTo>
                    <a:pt x="280623" y="147999"/>
                  </a:lnTo>
                  <a:lnTo>
                    <a:pt x="273445" y="115529"/>
                  </a:lnTo>
                  <a:lnTo>
                    <a:pt x="245415" y="65935"/>
                  </a:lnTo>
                  <a:lnTo>
                    <a:pt x="220449" y="30892"/>
                  </a:lnTo>
                  <a:lnTo>
                    <a:pt x="195011" y="20368"/>
                  </a:lnTo>
                  <a:lnTo>
                    <a:pt x="184894" y="24632"/>
                  </a:lnTo>
                  <a:lnTo>
                    <a:pt x="176706" y="44542"/>
                  </a:lnTo>
                  <a:lnTo>
                    <a:pt x="182812" y="74761"/>
                  </a:lnTo>
                  <a:lnTo>
                    <a:pt x="194233" y="118461"/>
                  </a:lnTo>
                  <a:lnTo>
                    <a:pt x="186536" y="170711"/>
                  </a:lnTo>
                  <a:lnTo>
                    <a:pt x="158951" y="213659"/>
                  </a:lnTo>
                  <a:lnTo>
                    <a:pt x="153271" y="219124"/>
                  </a:lnTo>
                  <a:lnTo>
                    <a:pt x="145190" y="233461"/>
                  </a:lnTo>
                  <a:lnTo>
                    <a:pt x="123202" y="217428"/>
                  </a:lnTo>
                  <a:lnTo>
                    <a:pt x="103275" y="152382"/>
                  </a:lnTo>
                  <a:lnTo>
                    <a:pt x="87740" y="90765"/>
                  </a:lnTo>
                  <a:lnTo>
                    <a:pt x="85214" y="48351"/>
                  </a:lnTo>
                  <a:lnTo>
                    <a:pt x="81465" y="11488"/>
                  </a:lnTo>
                  <a:lnTo>
                    <a:pt x="63850" y="0"/>
                  </a:lnTo>
                  <a:lnTo>
                    <a:pt x="52511" y="9815"/>
                  </a:lnTo>
                  <a:lnTo>
                    <a:pt x="27198" y="50576"/>
                  </a:lnTo>
                  <a:lnTo>
                    <a:pt x="12793" y="103812"/>
                  </a:lnTo>
                  <a:lnTo>
                    <a:pt x="17527" y="147383"/>
                  </a:lnTo>
                  <a:lnTo>
                    <a:pt x="22600" y="231096"/>
                  </a:lnTo>
                  <a:lnTo>
                    <a:pt x="32477" y="297064"/>
                  </a:lnTo>
                  <a:lnTo>
                    <a:pt x="29495" y="336026"/>
                  </a:lnTo>
                  <a:lnTo>
                    <a:pt x="0" y="420187"/>
                  </a:lnTo>
                  <a:lnTo>
                    <a:pt x="34677" y="414167"/>
                  </a:lnTo>
                  <a:lnTo>
                    <a:pt x="133734" y="422767"/>
                  </a:lnTo>
                  <a:lnTo>
                    <a:pt x="185085" y="419298"/>
                  </a:lnTo>
                  <a:lnTo>
                    <a:pt x="212946" y="419835"/>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 name="Ελεύθερη σχεδίαση: Σχήμα 47">
              <a:extLst>
                <a:ext uri="{FF2B5EF4-FFF2-40B4-BE49-F238E27FC236}">
                  <a16:creationId xmlns:a16="http://schemas.microsoft.com/office/drawing/2014/main" xmlns="" id="{24169B9D-417D-45BE-817B-CA9385422D0E}"/>
                </a:ext>
              </a:extLst>
            </p:cNvPr>
            <p:cNvSpPr/>
            <p:nvPr/>
          </p:nvSpPr>
          <p:spPr>
            <a:xfrm>
              <a:off x="4444479" y="2649904"/>
              <a:ext cx="109020" cy="272443"/>
            </a:xfrm>
            <a:custGeom>
              <a:avLst/>
              <a:gdLst/>
              <a:ahLst/>
              <a:cxnLst/>
              <a:rect l="0" t="0" r="0" b="0"/>
              <a:pathLst>
                <a:path w="109020" h="272443">
                  <a:moveTo>
                    <a:pt x="91492" y="83523"/>
                  </a:moveTo>
                  <a:lnTo>
                    <a:pt x="97598" y="113742"/>
                  </a:lnTo>
                  <a:lnTo>
                    <a:pt x="109019" y="157442"/>
                  </a:lnTo>
                  <a:lnTo>
                    <a:pt x="101322" y="209692"/>
                  </a:lnTo>
                  <a:lnTo>
                    <a:pt x="73737" y="252640"/>
                  </a:lnTo>
                  <a:lnTo>
                    <a:pt x="68057" y="258105"/>
                  </a:lnTo>
                  <a:lnTo>
                    <a:pt x="59976" y="272442"/>
                  </a:lnTo>
                  <a:lnTo>
                    <a:pt x="37988" y="256409"/>
                  </a:lnTo>
                  <a:lnTo>
                    <a:pt x="18061" y="191363"/>
                  </a:lnTo>
                  <a:lnTo>
                    <a:pt x="2526" y="129746"/>
                  </a:lnTo>
                  <a:lnTo>
                    <a:pt x="0" y="87332"/>
                  </a:lnTo>
                  <a:lnTo>
                    <a:pt x="8295" y="61850"/>
                  </a:lnTo>
                  <a:lnTo>
                    <a:pt x="21479" y="14165"/>
                  </a:lnTo>
                  <a:lnTo>
                    <a:pt x="38475" y="0"/>
                  </a:lnTo>
                  <a:lnTo>
                    <a:pt x="52748" y="11424"/>
                  </a:lnTo>
                  <a:lnTo>
                    <a:pt x="63441" y="35042"/>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9" name="Ελεύθερη σχεδίαση: Σχήμα 48">
              <a:extLst>
                <a:ext uri="{FF2B5EF4-FFF2-40B4-BE49-F238E27FC236}">
                  <a16:creationId xmlns:a16="http://schemas.microsoft.com/office/drawing/2014/main" xmlns="" id="{770D78BA-C0A1-4DD4-BF0F-41E4A68B3EAF}"/>
                </a:ext>
              </a:extLst>
            </p:cNvPr>
            <p:cNvSpPr/>
            <p:nvPr/>
          </p:nvSpPr>
          <p:spPr>
            <a:xfrm>
              <a:off x="5360231" y="3231075"/>
              <a:ext cx="249437" cy="341784"/>
            </a:xfrm>
            <a:custGeom>
              <a:avLst/>
              <a:gdLst/>
              <a:ahLst/>
              <a:cxnLst/>
              <a:rect l="0" t="0" r="0" b="0"/>
              <a:pathLst>
                <a:path w="249437" h="341784">
                  <a:moveTo>
                    <a:pt x="180373" y="341783"/>
                  </a:moveTo>
                  <a:lnTo>
                    <a:pt x="206173" y="298398"/>
                  </a:lnTo>
                  <a:lnTo>
                    <a:pt x="221626" y="269428"/>
                  </a:lnTo>
                  <a:lnTo>
                    <a:pt x="231146" y="246596"/>
                  </a:lnTo>
                  <a:lnTo>
                    <a:pt x="248119" y="159961"/>
                  </a:lnTo>
                  <a:lnTo>
                    <a:pt x="249436" y="50356"/>
                  </a:lnTo>
                  <a:lnTo>
                    <a:pt x="244402" y="22419"/>
                  </a:lnTo>
                  <a:lnTo>
                    <a:pt x="231228" y="4760"/>
                  </a:lnTo>
                  <a:lnTo>
                    <a:pt x="209845" y="0"/>
                  </a:lnTo>
                  <a:lnTo>
                    <a:pt x="190461" y="18899"/>
                  </a:lnTo>
                  <a:lnTo>
                    <a:pt x="178457" y="56353"/>
                  </a:lnTo>
                  <a:lnTo>
                    <a:pt x="166660" y="85944"/>
                  </a:lnTo>
                  <a:lnTo>
                    <a:pt x="139550" y="119327"/>
                  </a:lnTo>
                  <a:lnTo>
                    <a:pt x="108509" y="142640"/>
                  </a:lnTo>
                  <a:lnTo>
                    <a:pt x="58843" y="175954"/>
                  </a:lnTo>
                  <a:lnTo>
                    <a:pt x="31182" y="190438"/>
                  </a:lnTo>
                  <a:lnTo>
                    <a:pt x="18006" y="212648"/>
                  </a:lnTo>
                  <a:lnTo>
                    <a:pt x="0" y="258862"/>
                  </a:lnTo>
                  <a:lnTo>
                    <a:pt x="12416" y="265485"/>
                  </a:lnTo>
                  <a:lnTo>
                    <a:pt x="35041" y="262934"/>
                  </a:lnTo>
                  <a:lnTo>
                    <a:pt x="94363" y="241416"/>
                  </a:lnTo>
                  <a:lnTo>
                    <a:pt x="114022" y="231967"/>
                  </a:lnTo>
                  <a:lnTo>
                    <a:pt x="133957" y="231968"/>
                  </a:lnTo>
                  <a:lnTo>
                    <a:pt x="147269" y="244385"/>
                  </a:lnTo>
                  <a:lnTo>
                    <a:pt x="159958" y="300327"/>
                  </a:lnTo>
                  <a:lnTo>
                    <a:pt x="168786" y="323641"/>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 name="Ελεύθερη σχεδίαση: Σχήμα 49">
              <a:extLst>
                <a:ext uri="{FF2B5EF4-FFF2-40B4-BE49-F238E27FC236}">
                  <a16:creationId xmlns:a16="http://schemas.microsoft.com/office/drawing/2014/main" xmlns="" id="{9F7748B6-8ADB-44FA-99AD-7464EAA9AABC}"/>
                </a:ext>
              </a:extLst>
            </p:cNvPr>
            <p:cNvSpPr/>
            <p:nvPr/>
          </p:nvSpPr>
          <p:spPr>
            <a:xfrm>
              <a:off x="5197215" y="3463042"/>
              <a:ext cx="343390" cy="484627"/>
            </a:xfrm>
            <a:custGeom>
              <a:avLst/>
              <a:gdLst/>
              <a:ahLst/>
              <a:cxnLst/>
              <a:rect l="0" t="0" r="0" b="0"/>
              <a:pathLst>
                <a:path w="343390" h="484627">
                  <a:moveTo>
                    <a:pt x="163016" y="26895"/>
                  </a:moveTo>
                  <a:lnTo>
                    <a:pt x="114590" y="112701"/>
                  </a:lnTo>
                  <a:lnTo>
                    <a:pt x="89479" y="169744"/>
                  </a:lnTo>
                  <a:lnTo>
                    <a:pt x="23528" y="303351"/>
                  </a:lnTo>
                  <a:lnTo>
                    <a:pt x="5038" y="387848"/>
                  </a:lnTo>
                  <a:lnTo>
                    <a:pt x="0" y="439650"/>
                  </a:lnTo>
                  <a:lnTo>
                    <a:pt x="4138" y="461792"/>
                  </a:lnTo>
                  <a:lnTo>
                    <a:pt x="16897" y="475244"/>
                  </a:lnTo>
                  <a:lnTo>
                    <a:pt x="34486" y="484626"/>
                  </a:lnTo>
                  <a:lnTo>
                    <a:pt x="59732" y="482144"/>
                  </a:lnTo>
                  <a:lnTo>
                    <a:pt x="91808" y="459383"/>
                  </a:lnTo>
                  <a:lnTo>
                    <a:pt x="147062" y="413101"/>
                  </a:lnTo>
                  <a:lnTo>
                    <a:pt x="174655" y="381304"/>
                  </a:lnTo>
                  <a:lnTo>
                    <a:pt x="211837" y="324054"/>
                  </a:lnTo>
                  <a:lnTo>
                    <a:pt x="251226" y="262666"/>
                  </a:lnTo>
                  <a:lnTo>
                    <a:pt x="343389" y="109816"/>
                  </a:lnTo>
                  <a:lnTo>
                    <a:pt x="331802" y="91674"/>
                  </a:lnTo>
                  <a:lnTo>
                    <a:pt x="322974" y="68360"/>
                  </a:lnTo>
                  <a:lnTo>
                    <a:pt x="310285" y="12418"/>
                  </a:lnTo>
                  <a:lnTo>
                    <a:pt x="296973" y="1"/>
                  </a:lnTo>
                  <a:lnTo>
                    <a:pt x="277038" y="0"/>
                  </a:lnTo>
                  <a:lnTo>
                    <a:pt x="257379" y="9449"/>
                  </a:lnTo>
                  <a:lnTo>
                    <a:pt x="198057" y="30967"/>
                  </a:lnTo>
                  <a:lnTo>
                    <a:pt x="175432" y="33518"/>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Ελεύθερη σχεδίαση: Σχήμα 50">
              <a:extLst>
                <a:ext uri="{FF2B5EF4-FFF2-40B4-BE49-F238E27FC236}">
                  <a16:creationId xmlns:a16="http://schemas.microsoft.com/office/drawing/2014/main" xmlns="" id="{D566887E-9C4B-4381-9882-5CFE126A8C3F}"/>
                </a:ext>
              </a:extLst>
            </p:cNvPr>
            <p:cNvSpPr/>
            <p:nvPr/>
          </p:nvSpPr>
          <p:spPr>
            <a:xfrm>
              <a:off x="4344952" y="3311666"/>
              <a:ext cx="324468" cy="218105"/>
            </a:xfrm>
            <a:custGeom>
              <a:avLst/>
              <a:gdLst/>
              <a:ahLst/>
              <a:cxnLst/>
              <a:rect l="0" t="0" r="0" b="0"/>
              <a:pathLst>
                <a:path w="324468" h="218105">
                  <a:moveTo>
                    <a:pt x="20976" y="189273"/>
                  </a:moveTo>
                  <a:lnTo>
                    <a:pt x="10024" y="130555"/>
                  </a:lnTo>
                  <a:lnTo>
                    <a:pt x="0" y="83964"/>
                  </a:lnTo>
                  <a:lnTo>
                    <a:pt x="2042" y="54388"/>
                  </a:lnTo>
                  <a:lnTo>
                    <a:pt x="18190" y="12252"/>
                  </a:lnTo>
                  <a:lnTo>
                    <a:pt x="55067" y="6559"/>
                  </a:lnTo>
                  <a:lnTo>
                    <a:pt x="67627" y="20666"/>
                  </a:lnTo>
                  <a:lnTo>
                    <a:pt x="50427" y="86562"/>
                  </a:lnTo>
                  <a:lnTo>
                    <a:pt x="67627" y="20666"/>
                  </a:lnTo>
                  <a:lnTo>
                    <a:pt x="78826" y="7610"/>
                  </a:lnTo>
                  <a:lnTo>
                    <a:pt x="91943" y="866"/>
                  </a:lnTo>
                  <a:lnTo>
                    <a:pt x="122014" y="0"/>
                  </a:lnTo>
                  <a:lnTo>
                    <a:pt x="170957" y="11322"/>
                  </a:lnTo>
                  <a:lnTo>
                    <a:pt x="190262" y="38546"/>
                  </a:lnTo>
                  <a:lnTo>
                    <a:pt x="191623" y="65709"/>
                  </a:lnTo>
                  <a:lnTo>
                    <a:pt x="185189" y="103514"/>
                  </a:lnTo>
                  <a:lnTo>
                    <a:pt x="191623" y="65709"/>
                  </a:lnTo>
                  <a:lnTo>
                    <a:pt x="190262" y="38546"/>
                  </a:lnTo>
                  <a:lnTo>
                    <a:pt x="204864" y="23077"/>
                  </a:lnTo>
                  <a:lnTo>
                    <a:pt x="239328" y="13982"/>
                  </a:lnTo>
                  <a:lnTo>
                    <a:pt x="269399" y="13115"/>
                  </a:lnTo>
                  <a:lnTo>
                    <a:pt x="298974" y="15157"/>
                  </a:lnTo>
                  <a:lnTo>
                    <a:pt x="311535" y="29263"/>
                  </a:lnTo>
                  <a:lnTo>
                    <a:pt x="324467" y="76349"/>
                  </a:lnTo>
                  <a:lnTo>
                    <a:pt x="322426" y="105925"/>
                  </a:lnTo>
                  <a:lnTo>
                    <a:pt x="295078" y="161117"/>
                  </a:lnTo>
                  <a:lnTo>
                    <a:pt x="281342" y="206656"/>
                  </a:lnTo>
                  <a:lnTo>
                    <a:pt x="225532" y="218104"/>
                  </a:lnTo>
                  <a:lnTo>
                    <a:pt x="166381" y="214021"/>
                  </a:lnTo>
                  <a:lnTo>
                    <a:pt x="95597" y="207958"/>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2" name="Ελεύθερη σχεδίαση: Σχήμα 51">
              <a:extLst>
                <a:ext uri="{FF2B5EF4-FFF2-40B4-BE49-F238E27FC236}">
                  <a16:creationId xmlns:a16="http://schemas.microsoft.com/office/drawing/2014/main" xmlns="" id="{635855EA-CF2D-474A-8281-865B15D9D175}"/>
                </a:ext>
              </a:extLst>
            </p:cNvPr>
            <p:cNvSpPr/>
            <p:nvPr/>
          </p:nvSpPr>
          <p:spPr>
            <a:xfrm>
              <a:off x="4289023" y="3500939"/>
              <a:ext cx="337272" cy="433055"/>
            </a:xfrm>
            <a:custGeom>
              <a:avLst/>
              <a:gdLst/>
              <a:ahLst/>
              <a:cxnLst/>
              <a:rect l="0" t="0" r="0" b="0"/>
              <a:pathLst>
                <a:path w="337272" h="433055">
                  <a:moveTo>
                    <a:pt x="337271" y="17383"/>
                  </a:moveTo>
                  <a:lnTo>
                    <a:pt x="281461" y="28831"/>
                  </a:lnTo>
                  <a:lnTo>
                    <a:pt x="222310" y="24748"/>
                  </a:lnTo>
                  <a:lnTo>
                    <a:pt x="151526" y="18685"/>
                  </a:lnTo>
                  <a:lnTo>
                    <a:pt x="76905" y="0"/>
                  </a:lnTo>
                  <a:lnTo>
                    <a:pt x="73256" y="74187"/>
                  </a:lnTo>
                  <a:lnTo>
                    <a:pt x="35514" y="190448"/>
                  </a:lnTo>
                  <a:lnTo>
                    <a:pt x="21532" y="307762"/>
                  </a:lnTo>
                  <a:lnTo>
                    <a:pt x="0" y="363944"/>
                  </a:lnTo>
                  <a:lnTo>
                    <a:pt x="8106" y="404223"/>
                  </a:lnTo>
                  <a:lnTo>
                    <a:pt x="21657" y="412514"/>
                  </a:lnTo>
                  <a:lnTo>
                    <a:pt x="51295" y="396613"/>
                  </a:lnTo>
                  <a:lnTo>
                    <a:pt x="74187" y="367593"/>
                  </a:lnTo>
                  <a:lnTo>
                    <a:pt x="98194" y="296871"/>
                  </a:lnTo>
                  <a:lnTo>
                    <a:pt x="193787" y="139586"/>
                  </a:lnTo>
                  <a:lnTo>
                    <a:pt x="201522" y="146887"/>
                  </a:lnTo>
                  <a:lnTo>
                    <a:pt x="215506" y="170214"/>
                  </a:lnTo>
                  <a:lnTo>
                    <a:pt x="222188" y="201275"/>
                  </a:lnTo>
                  <a:lnTo>
                    <a:pt x="220580" y="245885"/>
                  </a:lnTo>
                  <a:lnTo>
                    <a:pt x="205298" y="318093"/>
                  </a:lnTo>
                  <a:lnTo>
                    <a:pt x="188654" y="363137"/>
                  </a:lnTo>
                  <a:lnTo>
                    <a:pt x="181230" y="406759"/>
                  </a:lnTo>
                  <a:lnTo>
                    <a:pt x="198121" y="430579"/>
                  </a:lnTo>
                  <a:lnTo>
                    <a:pt x="212662" y="433054"/>
                  </a:lnTo>
                  <a:lnTo>
                    <a:pt x="242300" y="417152"/>
                  </a:lnTo>
                  <a:lnTo>
                    <a:pt x="286167" y="352803"/>
                  </a:lnTo>
                  <a:lnTo>
                    <a:pt x="319826" y="295693"/>
                  </a:lnTo>
                  <a:lnTo>
                    <a:pt x="327684" y="267107"/>
                  </a:lnTo>
                  <a:lnTo>
                    <a:pt x="331767" y="207956"/>
                  </a:lnTo>
                  <a:lnTo>
                    <a:pt x="320381" y="134202"/>
                  </a:lnTo>
                  <a:lnTo>
                    <a:pt x="322979" y="83775"/>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3" name="Ελεύθερη σχεδίαση: Σχήμα 52">
              <a:extLst>
                <a:ext uri="{FF2B5EF4-FFF2-40B4-BE49-F238E27FC236}">
                  <a16:creationId xmlns:a16="http://schemas.microsoft.com/office/drawing/2014/main" xmlns="" id="{CB6CDB45-2AE6-42A2-B99E-C5D3F44DAC2B}"/>
                </a:ext>
              </a:extLst>
            </p:cNvPr>
            <p:cNvSpPr/>
            <p:nvPr/>
          </p:nvSpPr>
          <p:spPr>
            <a:xfrm>
              <a:off x="2546271" y="3106875"/>
              <a:ext cx="3066657" cy="1454340"/>
            </a:xfrm>
            <a:custGeom>
              <a:avLst/>
              <a:gdLst>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842 w 3066657"/>
                <a:gd name="connsiteY0" fmla="*/ 475904 h 1454340"/>
                <a:gd name="connsiteX1" fmla="*/ 2952468 w 3066657"/>
                <a:gd name="connsiteY1" fmla="*/ 500713 h 1454340"/>
                <a:gd name="connsiteX2" fmla="*/ 2940080 w 3066657"/>
                <a:gd name="connsiteY2" fmla="*/ 525627 h 1454340"/>
                <a:gd name="connsiteX3" fmla="*/ 2929662 w 3066657"/>
                <a:gd name="connsiteY3" fmla="*/ 550749 h 1454340"/>
                <a:gd name="connsiteX4" fmla="*/ 2922199 w 3066657"/>
                <a:gd name="connsiteY4" fmla="*/ 576184 h 1454340"/>
                <a:gd name="connsiteX5" fmla="*/ 2918632 w 3066657"/>
                <a:gd name="connsiteY5" fmla="*/ 635277 h 1454340"/>
                <a:gd name="connsiteX6" fmla="*/ 2930090 w 3066657"/>
                <a:gd name="connsiteY6" fmla="*/ 695790 h 1454340"/>
                <a:gd name="connsiteX7" fmla="*/ 2951317 w 3066657"/>
                <a:gd name="connsiteY7" fmla="*/ 756995 h 1454340"/>
                <a:gd name="connsiteX8" fmla="*/ 2977056 w 3066657"/>
                <a:gd name="connsiteY8" fmla="*/ 818161 h 1454340"/>
                <a:gd name="connsiteX9" fmla="*/ 3018716 w 3066657"/>
                <a:gd name="connsiteY9" fmla="*/ 919285 h 1454340"/>
                <a:gd name="connsiteX10" fmla="*/ 3050967 w 3066657"/>
                <a:gd name="connsiteY10" fmla="*/ 1019832 h 1454340"/>
                <a:gd name="connsiteX11" fmla="*/ 3066486 w 3066657"/>
                <a:gd name="connsiteY11" fmla="*/ 1121376 h 1454340"/>
                <a:gd name="connsiteX12" fmla="*/ 3057949 w 3066657"/>
                <a:gd name="connsiteY12" fmla="*/ 1225489 h 1454340"/>
                <a:gd name="connsiteX13" fmla="*/ 3038020 w 3066657"/>
                <a:gd name="connsiteY13" fmla="*/ 1290381 h 1454340"/>
                <a:gd name="connsiteX14" fmla="*/ 3007000 w 3066657"/>
                <a:gd name="connsiteY14" fmla="*/ 1351053 h 1454340"/>
                <a:gd name="connsiteX15" fmla="*/ 2965642 w 3066657"/>
                <a:gd name="connsiteY15" fmla="*/ 1401722 h 1454340"/>
                <a:gd name="connsiteX16" fmla="*/ 2914698 w 3066657"/>
                <a:gd name="connsiteY16" fmla="*/ 1436605 h 1454340"/>
                <a:gd name="connsiteX17" fmla="*/ 2870948 w 3066657"/>
                <a:gd name="connsiteY17" fmla="*/ 1449850 h 1454340"/>
                <a:gd name="connsiteX18" fmla="*/ 2823672 w 3066657"/>
                <a:gd name="connsiteY18" fmla="*/ 1454205 h 1454340"/>
                <a:gd name="connsiteX19" fmla="*/ 2774289 w 3066657"/>
                <a:gd name="connsiteY19" fmla="*/ 1452853 h 1454340"/>
                <a:gd name="connsiteX20" fmla="*/ 2724217 w 3066657"/>
                <a:gd name="connsiteY20" fmla="*/ 1448980 h 1454340"/>
                <a:gd name="connsiteX21" fmla="*/ 2607924 w 3066657"/>
                <a:gd name="connsiteY21" fmla="*/ 1440763 h 1454340"/>
                <a:gd name="connsiteX22" fmla="*/ 2494764 w 3066657"/>
                <a:gd name="connsiteY22" fmla="*/ 1433660 h 1454340"/>
                <a:gd name="connsiteX23" fmla="*/ 2383781 w 3066657"/>
                <a:gd name="connsiteY23" fmla="*/ 1425081 h 1454340"/>
                <a:gd name="connsiteX24" fmla="*/ 2274018 w 3066657"/>
                <a:gd name="connsiteY24" fmla="*/ 1412434 h 1454340"/>
                <a:gd name="connsiteX25" fmla="*/ 1979606 w 3066657"/>
                <a:gd name="connsiteY25" fmla="*/ 1350087 h 1454340"/>
                <a:gd name="connsiteX26" fmla="*/ 1686025 w 3066657"/>
                <a:gd name="connsiteY26" fmla="*/ 1261996 h 1454340"/>
                <a:gd name="connsiteX27" fmla="*/ 1392187 w 3066657"/>
                <a:gd name="connsiteY27" fmla="*/ 1170829 h 1454340"/>
                <a:gd name="connsiteX28" fmla="*/ 1097003 w 3066657"/>
                <a:gd name="connsiteY28" fmla="*/ 1099258 h 1454340"/>
                <a:gd name="connsiteX29" fmla="*/ 981171 w 3066657"/>
                <a:gd name="connsiteY29" fmla="*/ 1080530 h 1454340"/>
                <a:gd name="connsiteX30" fmla="*/ 864730 w 3066657"/>
                <a:gd name="connsiteY30" fmla="*/ 1063519 h 1454340"/>
                <a:gd name="connsiteX31" fmla="*/ 747438 w 3066657"/>
                <a:gd name="connsiteY31" fmla="*/ 1043504 h 1454340"/>
                <a:gd name="connsiteX32" fmla="*/ 629058 w 3066657"/>
                <a:gd name="connsiteY32" fmla="*/ 1015762 h 1454340"/>
                <a:gd name="connsiteX33" fmla="*/ 459226 w 3066657"/>
                <a:gd name="connsiteY33" fmla="*/ 955520 h 1454340"/>
                <a:gd name="connsiteX34" fmla="*/ 300008 w 3066657"/>
                <a:gd name="connsiteY34" fmla="*/ 870572 h 1454340"/>
                <a:gd name="connsiteX35" fmla="*/ 164750 w 3066657"/>
                <a:gd name="connsiteY35" fmla="*/ 761817 h 1454340"/>
                <a:gd name="connsiteX36" fmla="*/ 66800 w 3066657"/>
                <a:gd name="connsiteY36" fmla="*/ 630155 h 1454340"/>
                <a:gd name="connsiteX37" fmla="*/ 17376 w 3066657"/>
                <a:gd name="connsiteY37" fmla="*/ 489152 h 1454340"/>
                <a:gd name="connsiteX38" fmla="*/ 576 w 3066657"/>
                <a:gd name="connsiteY38" fmla="*/ 333975 h 1454340"/>
                <a:gd name="connsiteX39" fmla="*/ 5524 w 3066657"/>
                <a:gd name="connsiteY39" fmla="*/ 169350 h 1454340"/>
                <a:gd name="connsiteX40" fmla="*/ 21347 w 3066657"/>
                <a:gd name="connsiteY40" fmla="*/ 0 h 1454340"/>
                <a:gd name="connsiteX0" fmla="*/ 2965842 w 3066657"/>
                <a:gd name="connsiteY0" fmla="*/ 475904 h 1454340"/>
                <a:gd name="connsiteX1" fmla="*/ 2952468 w 3066657"/>
                <a:gd name="connsiteY1" fmla="*/ 500713 h 1454340"/>
                <a:gd name="connsiteX2" fmla="*/ 2940080 w 3066657"/>
                <a:gd name="connsiteY2" fmla="*/ 525627 h 1454340"/>
                <a:gd name="connsiteX3" fmla="*/ 2929662 w 3066657"/>
                <a:gd name="connsiteY3" fmla="*/ 550749 h 1454340"/>
                <a:gd name="connsiteX4" fmla="*/ 2922199 w 3066657"/>
                <a:gd name="connsiteY4" fmla="*/ 576184 h 1454340"/>
                <a:gd name="connsiteX5" fmla="*/ 2918632 w 3066657"/>
                <a:gd name="connsiteY5" fmla="*/ 635277 h 1454340"/>
                <a:gd name="connsiteX6" fmla="*/ 2930090 w 3066657"/>
                <a:gd name="connsiteY6" fmla="*/ 695790 h 1454340"/>
                <a:gd name="connsiteX7" fmla="*/ 2951317 w 3066657"/>
                <a:gd name="connsiteY7" fmla="*/ 756995 h 1454340"/>
                <a:gd name="connsiteX8" fmla="*/ 2977056 w 3066657"/>
                <a:gd name="connsiteY8" fmla="*/ 818161 h 1454340"/>
                <a:gd name="connsiteX9" fmla="*/ 3018716 w 3066657"/>
                <a:gd name="connsiteY9" fmla="*/ 919285 h 1454340"/>
                <a:gd name="connsiteX10" fmla="*/ 3050967 w 3066657"/>
                <a:gd name="connsiteY10" fmla="*/ 1019832 h 1454340"/>
                <a:gd name="connsiteX11" fmla="*/ 3066486 w 3066657"/>
                <a:gd name="connsiteY11" fmla="*/ 1121376 h 1454340"/>
                <a:gd name="connsiteX12" fmla="*/ 3057949 w 3066657"/>
                <a:gd name="connsiteY12" fmla="*/ 1225489 h 1454340"/>
                <a:gd name="connsiteX13" fmla="*/ 3038020 w 3066657"/>
                <a:gd name="connsiteY13" fmla="*/ 1290381 h 1454340"/>
                <a:gd name="connsiteX14" fmla="*/ 3007000 w 3066657"/>
                <a:gd name="connsiteY14" fmla="*/ 1351053 h 1454340"/>
                <a:gd name="connsiteX15" fmla="*/ 2965642 w 3066657"/>
                <a:gd name="connsiteY15" fmla="*/ 1401722 h 1454340"/>
                <a:gd name="connsiteX16" fmla="*/ 2914698 w 3066657"/>
                <a:gd name="connsiteY16" fmla="*/ 1436605 h 1454340"/>
                <a:gd name="connsiteX17" fmla="*/ 2870948 w 3066657"/>
                <a:gd name="connsiteY17" fmla="*/ 1449850 h 1454340"/>
                <a:gd name="connsiteX18" fmla="*/ 2823672 w 3066657"/>
                <a:gd name="connsiteY18" fmla="*/ 1454205 h 1454340"/>
                <a:gd name="connsiteX19" fmla="*/ 2774289 w 3066657"/>
                <a:gd name="connsiteY19" fmla="*/ 1452853 h 1454340"/>
                <a:gd name="connsiteX20" fmla="*/ 2724217 w 3066657"/>
                <a:gd name="connsiteY20" fmla="*/ 1448980 h 1454340"/>
                <a:gd name="connsiteX21" fmla="*/ 2607924 w 3066657"/>
                <a:gd name="connsiteY21" fmla="*/ 1440763 h 1454340"/>
                <a:gd name="connsiteX22" fmla="*/ 2494764 w 3066657"/>
                <a:gd name="connsiteY22" fmla="*/ 1433660 h 1454340"/>
                <a:gd name="connsiteX23" fmla="*/ 2383781 w 3066657"/>
                <a:gd name="connsiteY23" fmla="*/ 1425081 h 1454340"/>
                <a:gd name="connsiteX24" fmla="*/ 2274018 w 3066657"/>
                <a:gd name="connsiteY24" fmla="*/ 1412434 h 1454340"/>
                <a:gd name="connsiteX25" fmla="*/ 1979606 w 3066657"/>
                <a:gd name="connsiteY25" fmla="*/ 1350087 h 1454340"/>
                <a:gd name="connsiteX26" fmla="*/ 1686025 w 3066657"/>
                <a:gd name="connsiteY26" fmla="*/ 1261996 h 1454340"/>
                <a:gd name="connsiteX27" fmla="*/ 1392187 w 3066657"/>
                <a:gd name="connsiteY27" fmla="*/ 1170829 h 1454340"/>
                <a:gd name="connsiteX28" fmla="*/ 1097003 w 3066657"/>
                <a:gd name="connsiteY28" fmla="*/ 1099258 h 1454340"/>
                <a:gd name="connsiteX29" fmla="*/ 981171 w 3066657"/>
                <a:gd name="connsiteY29" fmla="*/ 1080530 h 1454340"/>
                <a:gd name="connsiteX30" fmla="*/ 864730 w 3066657"/>
                <a:gd name="connsiteY30" fmla="*/ 1063519 h 1454340"/>
                <a:gd name="connsiteX31" fmla="*/ 747438 w 3066657"/>
                <a:gd name="connsiteY31" fmla="*/ 1043504 h 1454340"/>
                <a:gd name="connsiteX32" fmla="*/ 629058 w 3066657"/>
                <a:gd name="connsiteY32" fmla="*/ 1015762 h 1454340"/>
                <a:gd name="connsiteX33" fmla="*/ 459226 w 3066657"/>
                <a:gd name="connsiteY33" fmla="*/ 955520 h 1454340"/>
                <a:gd name="connsiteX34" fmla="*/ 300008 w 3066657"/>
                <a:gd name="connsiteY34" fmla="*/ 870572 h 1454340"/>
                <a:gd name="connsiteX35" fmla="*/ 164750 w 3066657"/>
                <a:gd name="connsiteY35" fmla="*/ 761817 h 1454340"/>
                <a:gd name="connsiteX36" fmla="*/ 66800 w 3066657"/>
                <a:gd name="connsiteY36" fmla="*/ 630155 h 1454340"/>
                <a:gd name="connsiteX37" fmla="*/ 17376 w 3066657"/>
                <a:gd name="connsiteY37" fmla="*/ 489152 h 1454340"/>
                <a:gd name="connsiteX38" fmla="*/ 576 w 3066657"/>
                <a:gd name="connsiteY38" fmla="*/ 333975 h 1454340"/>
                <a:gd name="connsiteX39" fmla="*/ 5524 w 3066657"/>
                <a:gd name="connsiteY39" fmla="*/ 169350 h 1454340"/>
                <a:gd name="connsiteX40" fmla="*/ 21347 w 3066657"/>
                <a:gd name="connsiteY40" fmla="*/ 0 h 1454340"/>
                <a:gd name="connsiteX0" fmla="*/ 2965842 w 3066657"/>
                <a:gd name="connsiteY0" fmla="*/ 475904 h 1454340"/>
                <a:gd name="connsiteX1" fmla="*/ 2952468 w 3066657"/>
                <a:gd name="connsiteY1" fmla="*/ 500713 h 1454340"/>
                <a:gd name="connsiteX2" fmla="*/ 2940080 w 3066657"/>
                <a:gd name="connsiteY2" fmla="*/ 525627 h 1454340"/>
                <a:gd name="connsiteX3" fmla="*/ 2929662 w 3066657"/>
                <a:gd name="connsiteY3" fmla="*/ 550749 h 1454340"/>
                <a:gd name="connsiteX4" fmla="*/ 2922199 w 3066657"/>
                <a:gd name="connsiteY4" fmla="*/ 576184 h 1454340"/>
                <a:gd name="connsiteX5" fmla="*/ 2918632 w 3066657"/>
                <a:gd name="connsiteY5" fmla="*/ 635277 h 1454340"/>
                <a:gd name="connsiteX6" fmla="*/ 2930090 w 3066657"/>
                <a:gd name="connsiteY6" fmla="*/ 695790 h 1454340"/>
                <a:gd name="connsiteX7" fmla="*/ 2951317 w 3066657"/>
                <a:gd name="connsiteY7" fmla="*/ 756995 h 1454340"/>
                <a:gd name="connsiteX8" fmla="*/ 2977056 w 3066657"/>
                <a:gd name="connsiteY8" fmla="*/ 818161 h 1454340"/>
                <a:gd name="connsiteX9" fmla="*/ 3018716 w 3066657"/>
                <a:gd name="connsiteY9" fmla="*/ 919285 h 1454340"/>
                <a:gd name="connsiteX10" fmla="*/ 3050967 w 3066657"/>
                <a:gd name="connsiteY10" fmla="*/ 1019832 h 1454340"/>
                <a:gd name="connsiteX11" fmla="*/ 3066486 w 3066657"/>
                <a:gd name="connsiteY11" fmla="*/ 1121376 h 1454340"/>
                <a:gd name="connsiteX12" fmla="*/ 3057949 w 3066657"/>
                <a:gd name="connsiteY12" fmla="*/ 1225489 h 1454340"/>
                <a:gd name="connsiteX13" fmla="*/ 3038020 w 3066657"/>
                <a:gd name="connsiteY13" fmla="*/ 1290381 h 1454340"/>
                <a:gd name="connsiteX14" fmla="*/ 3007000 w 3066657"/>
                <a:gd name="connsiteY14" fmla="*/ 1351053 h 1454340"/>
                <a:gd name="connsiteX15" fmla="*/ 2965642 w 3066657"/>
                <a:gd name="connsiteY15" fmla="*/ 1401722 h 1454340"/>
                <a:gd name="connsiteX16" fmla="*/ 2914698 w 3066657"/>
                <a:gd name="connsiteY16" fmla="*/ 1436605 h 1454340"/>
                <a:gd name="connsiteX17" fmla="*/ 2870948 w 3066657"/>
                <a:gd name="connsiteY17" fmla="*/ 1449850 h 1454340"/>
                <a:gd name="connsiteX18" fmla="*/ 2823672 w 3066657"/>
                <a:gd name="connsiteY18" fmla="*/ 1454205 h 1454340"/>
                <a:gd name="connsiteX19" fmla="*/ 2774289 w 3066657"/>
                <a:gd name="connsiteY19" fmla="*/ 1452853 h 1454340"/>
                <a:gd name="connsiteX20" fmla="*/ 2724217 w 3066657"/>
                <a:gd name="connsiteY20" fmla="*/ 1448980 h 1454340"/>
                <a:gd name="connsiteX21" fmla="*/ 2607924 w 3066657"/>
                <a:gd name="connsiteY21" fmla="*/ 1440763 h 1454340"/>
                <a:gd name="connsiteX22" fmla="*/ 2494764 w 3066657"/>
                <a:gd name="connsiteY22" fmla="*/ 1433660 h 1454340"/>
                <a:gd name="connsiteX23" fmla="*/ 2383781 w 3066657"/>
                <a:gd name="connsiteY23" fmla="*/ 1425081 h 1454340"/>
                <a:gd name="connsiteX24" fmla="*/ 2274018 w 3066657"/>
                <a:gd name="connsiteY24" fmla="*/ 1412434 h 1454340"/>
                <a:gd name="connsiteX25" fmla="*/ 1979606 w 3066657"/>
                <a:gd name="connsiteY25" fmla="*/ 1350087 h 1454340"/>
                <a:gd name="connsiteX26" fmla="*/ 1686025 w 3066657"/>
                <a:gd name="connsiteY26" fmla="*/ 1261996 h 1454340"/>
                <a:gd name="connsiteX27" fmla="*/ 1392187 w 3066657"/>
                <a:gd name="connsiteY27" fmla="*/ 1170829 h 1454340"/>
                <a:gd name="connsiteX28" fmla="*/ 1097003 w 3066657"/>
                <a:gd name="connsiteY28" fmla="*/ 1099258 h 1454340"/>
                <a:gd name="connsiteX29" fmla="*/ 981171 w 3066657"/>
                <a:gd name="connsiteY29" fmla="*/ 1080530 h 1454340"/>
                <a:gd name="connsiteX30" fmla="*/ 864730 w 3066657"/>
                <a:gd name="connsiteY30" fmla="*/ 1063519 h 1454340"/>
                <a:gd name="connsiteX31" fmla="*/ 747438 w 3066657"/>
                <a:gd name="connsiteY31" fmla="*/ 1043504 h 1454340"/>
                <a:gd name="connsiteX32" fmla="*/ 629058 w 3066657"/>
                <a:gd name="connsiteY32" fmla="*/ 1015762 h 1454340"/>
                <a:gd name="connsiteX33" fmla="*/ 459226 w 3066657"/>
                <a:gd name="connsiteY33" fmla="*/ 955520 h 1454340"/>
                <a:gd name="connsiteX34" fmla="*/ 300008 w 3066657"/>
                <a:gd name="connsiteY34" fmla="*/ 870572 h 1454340"/>
                <a:gd name="connsiteX35" fmla="*/ 164750 w 3066657"/>
                <a:gd name="connsiteY35" fmla="*/ 761817 h 1454340"/>
                <a:gd name="connsiteX36" fmla="*/ 66800 w 3066657"/>
                <a:gd name="connsiteY36" fmla="*/ 630155 h 1454340"/>
                <a:gd name="connsiteX37" fmla="*/ 17376 w 3066657"/>
                <a:gd name="connsiteY37" fmla="*/ 489152 h 1454340"/>
                <a:gd name="connsiteX38" fmla="*/ 576 w 3066657"/>
                <a:gd name="connsiteY38" fmla="*/ 333975 h 1454340"/>
                <a:gd name="connsiteX39" fmla="*/ 5524 w 3066657"/>
                <a:gd name="connsiteY39" fmla="*/ 169350 h 1454340"/>
                <a:gd name="connsiteX40" fmla="*/ 21347 w 3066657"/>
                <a:gd name="connsiteY40" fmla="*/ 0 h 145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66657" h="1454340">
                  <a:moveTo>
                    <a:pt x="2965842" y="475904"/>
                  </a:moveTo>
                  <a:lnTo>
                    <a:pt x="2952468" y="500713"/>
                  </a:lnTo>
                  <a:cubicBezTo>
                    <a:pt x="2948174" y="509000"/>
                    <a:pt x="2943881" y="517288"/>
                    <a:pt x="2940080" y="525627"/>
                  </a:cubicBezTo>
                  <a:cubicBezTo>
                    <a:pt x="2936279" y="533966"/>
                    <a:pt x="2932642" y="542323"/>
                    <a:pt x="2929662" y="550749"/>
                  </a:cubicBezTo>
                  <a:cubicBezTo>
                    <a:pt x="2926682" y="559175"/>
                    <a:pt x="2924037" y="562096"/>
                    <a:pt x="2922199" y="576184"/>
                  </a:cubicBezTo>
                  <a:cubicBezTo>
                    <a:pt x="2920361" y="590272"/>
                    <a:pt x="2917317" y="615343"/>
                    <a:pt x="2918632" y="635277"/>
                  </a:cubicBezTo>
                  <a:cubicBezTo>
                    <a:pt x="2919947" y="655211"/>
                    <a:pt x="2924642" y="675504"/>
                    <a:pt x="2930090" y="695790"/>
                  </a:cubicBezTo>
                  <a:cubicBezTo>
                    <a:pt x="2935538" y="716076"/>
                    <a:pt x="2943489" y="736600"/>
                    <a:pt x="2951317" y="756995"/>
                  </a:cubicBezTo>
                  <a:cubicBezTo>
                    <a:pt x="2959145" y="777390"/>
                    <a:pt x="2965823" y="791113"/>
                    <a:pt x="2977056" y="818161"/>
                  </a:cubicBezTo>
                  <a:cubicBezTo>
                    <a:pt x="2988289" y="845209"/>
                    <a:pt x="3006398" y="885673"/>
                    <a:pt x="3018716" y="919285"/>
                  </a:cubicBezTo>
                  <a:cubicBezTo>
                    <a:pt x="3031034" y="952897"/>
                    <a:pt x="3043005" y="986150"/>
                    <a:pt x="3050967" y="1019832"/>
                  </a:cubicBezTo>
                  <a:cubicBezTo>
                    <a:pt x="3058929" y="1053514"/>
                    <a:pt x="3065322" y="1087100"/>
                    <a:pt x="3066486" y="1121376"/>
                  </a:cubicBezTo>
                  <a:cubicBezTo>
                    <a:pt x="3067650" y="1155652"/>
                    <a:pt x="3062693" y="1197322"/>
                    <a:pt x="3057949" y="1225489"/>
                  </a:cubicBezTo>
                  <a:cubicBezTo>
                    <a:pt x="3053205" y="1253657"/>
                    <a:pt x="3046512" y="1269454"/>
                    <a:pt x="3038020" y="1290381"/>
                  </a:cubicBezTo>
                  <a:cubicBezTo>
                    <a:pt x="3029528" y="1311308"/>
                    <a:pt x="3019063" y="1332496"/>
                    <a:pt x="3007000" y="1351053"/>
                  </a:cubicBezTo>
                  <a:cubicBezTo>
                    <a:pt x="2994937" y="1369610"/>
                    <a:pt x="2981026" y="1387463"/>
                    <a:pt x="2965642" y="1401722"/>
                  </a:cubicBezTo>
                  <a:cubicBezTo>
                    <a:pt x="2950258" y="1415981"/>
                    <a:pt x="2930480" y="1428584"/>
                    <a:pt x="2914698" y="1436605"/>
                  </a:cubicBezTo>
                  <a:cubicBezTo>
                    <a:pt x="2898916" y="1444626"/>
                    <a:pt x="2886119" y="1446917"/>
                    <a:pt x="2870948" y="1449850"/>
                  </a:cubicBezTo>
                  <a:cubicBezTo>
                    <a:pt x="2855777" y="1452783"/>
                    <a:pt x="2839782" y="1453705"/>
                    <a:pt x="2823672" y="1454205"/>
                  </a:cubicBezTo>
                  <a:cubicBezTo>
                    <a:pt x="2807562" y="1454705"/>
                    <a:pt x="2790865" y="1453724"/>
                    <a:pt x="2774289" y="1452853"/>
                  </a:cubicBezTo>
                  <a:cubicBezTo>
                    <a:pt x="2757713" y="1451982"/>
                    <a:pt x="2751944" y="1450995"/>
                    <a:pt x="2724217" y="1448980"/>
                  </a:cubicBezTo>
                  <a:lnTo>
                    <a:pt x="2607924" y="1440763"/>
                  </a:lnTo>
                  <a:lnTo>
                    <a:pt x="2494764" y="1433660"/>
                  </a:lnTo>
                  <a:lnTo>
                    <a:pt x="2383781" y="1425081"/>
                  </a:lnTo>
                  <a:cubicBezTo>
                    <a:pt x="2346990" y="1421543"/>
                    <a:pt x="2341381" y="1424933"/>
                    <a:pt x="2274018" y="1412434"/>
                  </a:cubicBezTo>
                  <a:cubicBezTo>
                    <a:pt x="2206656" y="1399935"/>
                    <a:pt x="2077605" y="1375160"/>
                    <a:pt x="1979606" y="1350087"/>
                  </a:cubicBezTo>
                  <a:cubicBezTo>
                    <a:pt x="1881607" y="1325014"/>
                    <a:pt x="1783928" y="1291872"/>
                    <a:pt x="1686025" y="1261996"/>
                  </a:cubicBezTo>
                  <a:cubicBezTo>
                    <a:pt x="1588122" y="1232120"/>
                    <a:pt x="1490357" y="1197952"/>
                    <a:pt x="1392187" y="1170829"/>
                  </a:cubicBezTo>
                  <a:cubicBezTo>
                    <a:pt x="1294017" y="1143706"/>
                    <a:pt x="1165506" y="1114308"/>
                    <a:pt x="1097003" y="1099258"/>
                  </a:cubicBezTo>
                  <a:cubicBezTo>
                    <a:pt x="1028500" y="1084208"/>
                    <a:pt x="1019883" y="1086486"/>
                    <a:pt x="981171" y="1080530"/>
                  </a:cubicBezTo>
                  <a:lnTo>
                    <a:pt x="864730" y="1063519"/>
                  </a:lnTo>
                  <a:cubicBezTo>
                    <a:pt x="825775" y="1057348"/>
                    <a:pt x="786717" y="1051463"/>
                    <a:pt x="747438" y="1043504"/>
                  </a:cubicBezTo>
                  <a:cubicBezTo>
                    <a:pt x="708159" y="1035545"/>
                    <a:pt x="677093" y="1030426"/>
                    <a:pt x="629058" y="1015762"/>
                  </a:cubicBezTo>
                  <a:cubicBezTo>
                    <a:pt x="581023" y="1001098"/>
                    <a:pt x="514068" y="979718"/>
                    <a:pt x="459226" y="955520"/>
                  </a:cubicBezTo>
                  <a:cubicBezTo>
                    <a:pt x="404384" y="931322"/>
                    <a:pt x="349087" y="902856"/>
                    <a:pt x="300008" y="870572"/>
                  </a:cubicBezTo>
                  <a:cubicBezTo>
                    <a:pt x="250929" y="838288"/>
                    <a:pt x="203618" y="801887"/>
                    <a:pt x="164750" y="761817"/>
                  </a:cubicBezTo>
                  <a:cubicBezTo>
                    <a:pt x="125882" y="721748"/>
                    <a:pt x="91362" y="675599"/>
                    <a:pt x="66800" y="630155"/>
                  </a:cubicBezTo>
                  <a:cubicBezTo>
                    <a:pt x="42238" y="584711"/>
                    <a:pt x="28413" y="538515"/>
                    <a:pt x="17376" y="489152"/>
                  </a:cubicBezTo>
                  <a:cubicBezTo>
                    <a:pt x="6339" y="439789"/>
                    <a:pt x="2551" y="387275"/>
                    <a:pt x="576" y="333975"/>
                  </a:cubicBezTo>
                  <a:cubicBezTo>
                    <a:pt x="-1399" y="280675"/>
                    <a:pt x="2062" y="225012"/>
                    <a:pt x="5524" y="169350"/>
                  </a:cubicBezTo>
                  <a:cubicBezTo>
                    <a:pt x="8986" y="113688"/>
                    <a:pt x="18051" y="35281"/>
                    <a:pt x="21347" y="0"/>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cxnSp>
          <p:nvCxnSpPr>
            <p:cNvPr id="54" name="Ευθεία γραμμή σύνδεσης 53">
              <a:extLst>
                <a:ext uri="{FF2B5EF4-FFF2-40B4-BE49-F238E27FC236}">
                  <a16:creationId xmlns:a16="http://schemas.microsoft.com/office/drawing/2014/main" xmlns="" id="{BFB7DAEC-44E3-4EC1-A00A-365352265BB1}"/>
                </a:ext>
              </a:extLst>
            </p:cNvPr>
            <p:cNvCxnSpPr/>
            <p:nvPr/>
          </p:nvCxnSpPr>
          <p:spPr>
            <a:xfrm>
              <a:off x="5311787" y="4242245"/>
              <a:ext cx="72000" cy="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5" name="Ευθεία γραμμή σύνδεσης 54">
              <a:extLst>
                <a:ext uri="{FF2B5EF4-FFF2-40B4-BE49-F238E27FC236}">
                  <a16:creationId xmlns:a16="http://schemas.microsoft.com/office/drawing/2014/main" xmlns="" id="{11D17030-B983-4649-8D15-AC04614A1138}"/>
                </a:ext>
              </a:extLst>
            </p:cNvPr>
            <p:cNvCxnSpPr/>
            <p:nvPr/>
          </p:nvCxnSpPr>
          <p:spPr>
            <a:xfrm>
              <a:off x="5347787" y="4206245"/>
              <a:ext cx="0" cy="7200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6" name="Ευθεία γραμμή σύνδεσης 55">
              <a:extLst>
                <a:ext uri="{FF2B5EF4-FFF2-40B4-BE49-F238E27FC236}">
                  <a16:creationId xmlns:a16="http://schemas.microsoft.com/office/drawing/2014/main" xmlns="" id="{FFAEDB15-9502-425A-8069-21C39865AB8E}"/>
                </a:ext>
              </a:extLst>
            </p:cNvPr>
            <p:cNvCxnSpPr/>
            <p:nvPr/>
          </p:nvCxnSpPr>
          <p:spPr>
            <a:xfrm>
              <a:off x="5764403" y="3280565"/>
              <a:ext cx="72000" cy="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7" name="Ευθεία γραμμή σύνδεσης 56">
              <a:extLst>
                <a:ext uri="{FF2B5EF4-FFF2-40B4-BE49-F238E27FC236}">
                  <a16:creationId xmlns:a16="http://schemas.microsoft.com/office/drawing/2014/main" xmlns="" id="{C4A9E8A2-EA1A-4778-9B61-975C83C66241}"/>
                </a:ext>
              </a:extLst>
            </p:cNvPr>
            <p:cNvCxnSpPr/>
            <p:nvPr/>
          </p:nvCxnSpPr>
          <p:spPr>
            <a:xfrm>
              <a:off x="5800403" y="3244565"/>
              <a:ext cx="0" cy="7200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8" name="Ευθεία γραμμή σύνδεσης 57">
              <a:extLst>
                <a:ext uri="{FF2B5EF4-FFF2-40B4-BE49-F238E27FC236}">
                  <a16:creationId xmlns:a16="http://schemas.microsoft.com/office/drawing/2014/main" xmlns="" id="{5596A06C-7CA6-498C-8B5E-EB99DBF5DAC0}"/>
                </a:ext>
              </a:extLst>
            </p:cNvPr>
            <p:cNvCxnSpPr/>
            <p:nvPr/>
          </p:nvCxnSpPr>
          <p:spPr>
            <a:xfrm>
              <a:off x="4255092" y="3318889"/>
              <a:ext cx="72000" cy="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9" name="Ευθεία γραμμή σύνδεσης 58">
              <a:extLst>
                <a:ext uri="{FF2B5EF4-FFF2-40B4-BE49-F238E27FC236}">
                  <a16:creationId xmlns:a16="http://schemas.microsoft.com/office/drawing/2014/main" xmlns="" id="{1ADA5A92-5F57-4AF8-BC47-3C66EE46EF4B}"/>
                </a:ext>
              </a:extLst>
            </p:cNvPr>
            <p:cNvCxnSpPr/>
            <p:nvPr/>
          </p:nvCxnSpPr>
          <p:spPr>
            <a:xfrm>
              <a:off x="4291092" y="3282889"/>
              <a:ext cx="0" cy="72000"/>
            </a:xfrm>
            <a:prstGeom prst="line">
              <a:avLst/>
            </a:prstGeom>
            <a:ln w="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60" name="Ορθογώνιο 59">
              <a:extLst>
                <a:ext uri="{FF2B5EF4-FFF2-40B4-BE49-F238E27FC236}">
                  <a16:creationId xmlns:a16="http://schemas.microsoft.com/office/drawing/2014/main" xmlns="" id="{F18745FB-E95E-45E1-B3CD-B2F2C13194AB}"/>
                </a:ext>
              </a:extLst>
            </p:cNvPr>
            <p:cNvSpPr/>
            <p:nvPr/>
          </p:nvSpPr>
          <p:spPr>
            <a:xfrm>
              <a:off x="3027649" y="3029834"/>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1" name="Ορθογώνιο 60">
              <a:extLst>
                <a:ext uri="{FF2B5EF4-FFF2-40B4-BE49-F238E27FC236}">
                  <a16:creationId xmlns:a16="http://schemas.microsoft.com/office/drawing/2014/main" xmlns="" id="{E3A07F7D-78BB-4076-B113-5670FBD6BEA8}"/>
                </a:ext>
              </a:extLst>
            </p:cNvPr>
            <p:cNvSpPr/>
            <p:nvPr/>
          </p:nvSpPr>
          <p:spPr>
            <a:xfrm>
              <a:off x="5607371" y="2857589"/>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2" name="Ορθογώνιο 61">
              <a:extLst>
                <a:ext uri="{FF2B5EF4-FFF2-40B4-BE49-F238E27FC236}">
                  <a16:creationId xmlns:a16="http://schemas.microsoft.com/office/drawing/2014/main" xmlns="" id="{89CB1B0E-62D6-4410-8942-55CAC0C4A8BA}"/>
                </a:ext>
              </a:extLst>
            </p:cNvPr>
            <p:cNvSpPr/>
            <p:nvPr/>
          </p:nvSpPr>
          <p:spPr>
            <a:xfrm>
              <a:off x="3029362" y="1015861"/>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3" name="Ορθογώνιο 62">
              <a:extLst>
                <a:ext uri="{FF2B5EF4-FFF2-40B4-BE49-F238E27FC236}">
                  <a16:creationId xmlns:a16="http://schemas.microsoft.com/office/drawing/2014/main" xmlns="" id="{5A78CB7E-D174-4027-BDD7-F25AABB9224C}"/>
                </a:ext>
              </a:extLst>
            </p:cNvPr>
            <p:cNvSpPr/>
            <p:nvPr/>
          </p:nvSpPr>
          <p:spPr>
            <a:xfrm>
              <a:off x="3760435" y="2336627"/>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4" name="Ορθογώνιο 63">
              <a:extLst>
                <a:ext uri="{FF2B5EF4-FFF2-40B4-BE49-F238E27FC236}">
                  <a16:creationId xmlns:a16="http://schemas.microsoft.com/office/drawing/2014/main" xmlns="" id="{2AE00052-318D-4318-909F-0E6FD7BEBDB6}"/>
                </a:ext>
              </a:extLst>
            </p:cNvPr>
            <p:cNvSpPr/>
            <p:nvPr/>
          </p:nvSpPr>
          <p:spPr>
            <a:xfrm>
              <a:off x="3816181" y="2529576"/>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5" name="Ορθογώνιο 64">
              <a:extLst>
                <a:ext uri="{FF2B5EF4-FFF2-40B4-BE49-F238E27FC236}">
                  <a16:creationId xmlns:a16="http://schemas.microsoft.com/office/drawing/2014/main" xmlns="" id="{300D99A6-8C5E-4B52-8A4F-315092F8E671}"/>
                </a:ext>
              </a:extLst>
            </p:cNvPr>
            <p:cNvSpPr/>
            <p:nvPr/>
          </p:nvSpPr>
          <p:spPr>
            <a:xfrm>
              <a:off x="4752301" y="1620000"/>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6" name="Ορθογώνιο 65">
              <a:extLst>
                <a:ext uri="{FF2B5EF4-FFF2-40B4-BE49-F238E27FC236}">
                  <a16:creationId xmlns:a16="http://schemas.microsoft.com/office/drawing/2014/main" xmlns="" id="{D6C0094F-32EC-4DB7-A3DA-BA10164E7C71}"/>
                </a:ext>
              </a:extLst>
            </p:cNvPr>
            <p:cNvSpPr/>
            <p:nvPr/>
          </p:nvSpPr>
          <p:spPr>
            <a:xfrm>
              <a:off x="5413618" y="669647"/>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7" name="Ορθογώνιο 66">
              <a:extLst>
                <a:ext uri="{FF2B5EF4-FFF2-40B4-BE49-F238E27FC236}">
                  <a16:creationId xmlns:a16="http://schemas.microsoft.com/office/drawing/2014/main" xmlns="" id="{27111392-8328-4087-BA7D-611577213476}"/>
                </a:ext>
              </a:extLst>
            </p:cNvPr>
            <p:cNvSpPr/>
            <p:nvPr/>
          </p:nvSpPr>
          <p:spPr>
            <a:xfrm>
              <a:off x="5476113" y="3546779"/>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8" name="Ορθογώνιο 67">
              <a:extLst>
                <a:ext uri="{FF2B5EF4-FFF2-40B4-BE49-F238E27FC236}">
                  <a16:creationId xmlns:a16="http://schemas.microsoft.com/office/drawing/2014/main" xmlns="" id="{5955B1F3-7EE6-4C9F-BC4A-3ECBF629C5F3}"/>
                </a:ext>
              </a:extLst>
            </p:cNvPr>
            <p:cNvSpPr/>
            <p:nvPr/>
          </p:nvSpPr>
          <p:spPr>
            <a:xfrm>
              <a:off x="2157155" y="2449920"/>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9" name="Ορθογώνιο 68">
              <a:extLst>
                <a:ext uri="{FF2B5EF4-FFF2-40B4-BE49-F238E27FC236}">
                  <a16:creationId xmlns:a16="http://schemas.microsoft.com/office/drawing/2014/main" xmlns="" id="{025B0FB2-AA46-488F-9C7B-88E3448F9300}"/>
                </a:ext>
              </a:extLst>
            </p:cNvPr>
            <p:cNvSpPr/>
            <p:nvPr/>
          </p:nvSpPr>
          <p:spPr>
            <a:xfrm>
              <a:off x="2486112" y="1944494"/>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0" name="Ορθογώνιο 69">
              <a:extLst>
                <a:ext uri="{FF2B5EF4-FFF2-40B4-BE49-F238E27FC236}">
                  <a16:creationId xmlns:a16="http://schemas.microsoft.com/office/drawing/2014/main" xmlns="" id="{83C7E98F-8841-47E2-88E6-F11CF3748A14}"/>
                </a:ext>
              </a:extLst>
            </p:cNvPr>
            <p:cNvSpPr/>
            <p:nvPr/>
          </p:nvSpPr>
          <p:spPr>
            <a:xfrm>
              <a:off x="2124000" y="1620000"/>
              <a:ext cx="72000" cy="72000"/>
            </a:xfrm>
            <a:prstGeom prst="rect">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1" name="Ελεύθερη σχεδίαση: Σχήμα 70">
              <a:extLst>
                <a:ext uri="{FF2B5EF4-FFF2-40B4-BE49-F238E27FC236}">
                  <a16:creationId xmlns:a16="http://schemas.microsoft.com/office/drawing/2014/main" xmlns="" id="{1889B6CE-35E3-49BA-9A82-73CD40876300}"/>
                </a:ext>
              </a:extLst>
            </p:cNvPr>
            <p:cNvSpPr/>
            <p:nvPr/>
          </p:nvSpPr>
          <p:spPr>
            <a:xfrm>
              <a:off x="4545061" y="802710"/>
              <a:ext cx="243239" cy="853290"/>
            </a:xfrm>
            <a:custGeom>
              <a:avLst/>
              <a:gdLst>
                <a:gd name="connsiteX0" fmla="*/ 188809 w 243223"/>
                <a:gd name="connsiteY0" fmla="*/ 0 h 853290"/>
                <a:gd name="connsiteX1" fmla="*/ 121643 w 243223"/>
                <a:gd name="connsiteY1" fmla="*/ 95350 h 853290"/>
                <a:gd name="connsiteX2" fmla="*/ 62463 w 243223"/>
                <a:gd name="connsiteY2" fmla="*/ 190640 h 853290"/>
                <a:gd name="connsiteX3" fmla="*/ 19253 w 243223"/>
                <a:gd name="connsiteY3" fmla="*/ 285810 h 853290"/>
                <a:gd name="connsiteX4" fmla="*/ 0 w 243223"/>
                <a:gd name="connsiteY4" fmla="*/ 380799 h 853290"/>
                <a:gd name="connsiteX5" fmla="*/ 17116 w 243223"/>
                <a:gd name="connsiteY5" fmla="*/ 499251 h 853290"/>
                <a:gd name="connsiteX6" fmla="*/ 71680 w 243223"/>
                <a:gd name="connsiteY6" fmla="*/ 617421 h 853290"/>
                <a:gd name="connsiteX7" fmla="*/ 151210 w 243223"/>
                <a:gd name="connsiteY7" fmla="*/ 735403 h 853290"/>
                <a:gd name="connsiteX8" fmla="*/ 243223 w 243223"/>
                <a:gd name="connsiteY8" fmla="*/ 853290 h 853290"/>
                <a:gd name="connsiteX0" fmla="*/ 188809 w 243223"/>
                <a:gd name="connsiteY0" fmla="*/ 0 h 853290"/>
                <a:gd name="connsiteX1" fmla="*/ 121643 w 243223"/>
                <a:gd name="connsiteY1" fmla="*/ 95350 h 853290"/>
                <a:gd name="connsiteX2" fmla="*/ 62463 w 243223"/>
                <a:gd name="connsiteY2" fmla="*/ 190640 h 853290"/>
                <a:gd name="connsiteX3" fmla="*/ 19253 w 243223"/>
                <a:gd name="connsiteY3" fmla="*/ 285810 h 853290"/>
                <a:gd name="connsiteX4" fmla="*/ 0 w 243223"/>
                <a:gd name="connsiteY4" fmla="*/ 380799 h 853290"/>
                <a:gd name="connsiteX5" fmla="*/ 17116 w 243223"/>
                <a:gd name="connsiteY5" fmla="*/ 499251 h 853290"/>
                <a:gd name="connsiteX6" fmla="*/ 71680 w 243223"/>
                <a:gd name="connsiteY6" fmla="*/ 617421 h 853290"/>
                <a:gd name="connsiteX7" fmla="*/ 151210 w 243223"/>
                <a:gd name="connsiteY7" fmla="*/ 735403 h 853290"/>
                <a:gd name="connsiteX8" fmla="*/ 243223 w 243223"/>
                <a:gd name="connsiteY8" fmla="*/ 853290 h 853290"/>
                <a:gd name="connsiteX0" fmla="*/ 188825 w 243239"/>
                <a:gd name="connsiteY0" fmla="*/ 0 h 853290"/>
                <a:gd name="connsiteX1" fmla="*/ 121659 w 243239"/>
                <a:gd name="connsiteY1" fmla="*/ 95350 h 853290"/>
                <a:gd name="connsiteX2" fmla="*/ 62479 w 243239"/>
                <a:gd name="connsiteY2" fmla="*/ 190640 h 853290"/>
                <a:gd name="connsiteX3" fmla="*/ 19269 w 243239"/>
                <a:gd name="connsiteY3" fmla="*/ 285810 h 853290"/>
                <a:gd name="connsiteX4" fmla="*/ 16 w 243239"/>
                <a:gd name="connsiteY4" fmla="*/ 380799 h 853290"/>
                <a:gd name="connsiteX5" fmla="*/ 17132 w 243239"/>
                <a:gd name="connsiteY5" fmla="*/ 499251 h 853290"/>
                <a:gd name="connsiteX6" fmla="*/ 71696 w 243239"/>
                <a:gd name="connsiteY6" fmla="*/ 617421 h 853290"/>
                <a:gd name="connsiteX7" fmla="*/ 151226 w 243239"/>
                <a:gd name="connsiteY7" fmla="*/ 735403 h 853290"/>
                <a:gd name="connsiteX8" fmla="*/ 243239 w 243239"/>
                <a:gd name="connsiteY8" fmla="*/ 853290 h 853290"/>
                <a:gd name="connsiteX0" fmla="*/ 188825 w 243239"/>
                <a:gd name="connsiteY0" fmla="*/ 0 h 853290"/>
                <a:gd name="connsiteX1" fmla="*/ 121659 w 243239"/>
                <a:gd name="connsiteY1" fmla="*/ 95350 h 853290"/>
                <a:gd name="connsiteX2" fmla="*/ 62479 w 243239"/>
                <a:gd name="connsiteY2" fmla="*/ 190640 h 853290"/>
                <a:gd name="connsiteX3" fmla="*/ 19269 w 243239"/>
                <a:gd name="connsiteY3" fmla="*/ 285810 h 853290"/>
                <a:gd name="connsiteX4" fmla="*/ 16 w 243239"/>
                <a:gd name="connsiteY4" fmla="*/ 380799 h 853290"/>
                <a:gd name="connsiteX5" fmla="*/ 17132 w 243239"/>
                <a:gd name="connsiteY5" fmla="*/ 499251 h 853290"/>
                <a:gd name="connsiteX6" fmla="*/ 71696 w 243239"/>
                <a:gd name="connsiteY6" fmla="*/ 617421 h 853290"/>
                <a:gd name="connsiteX7" fmla="*/ 151226 w 243239"/>
                <a:gd name="connsiteY7" fmla="*/ 735403 h 853290"/>
                <a:gd name="connsiteX8" fmla="*/ 243239 w 243239"/>
                <a:gd name="connsiteY8" fmla="*/ 853290 h 853290"/>
                <a:gd name="connsiteX0" fmla="*/ 188825 w 243239"/>
                <a:gd name="connsiteY0" fmla="*/ 0 h 853290"/>
                <a:gd name="connsiteX1" fmla="*/ 121659 w 243239"/>
                <a:gd name="connsiteY1" fmla="*/ 95350 h 853290"/>
                <a:gd name="connsiteX2" fmla="*/ 62479 w 243239"/>
                <a:gd name="connsiteY2" fmla="*/ 190640 h 853290"/>
                <a:gd name="connsiteX3" fmla="*/ 19269 w 243239"/>
                <a:gd name="connsiteY3" fmla="*/ 285810 h 853290"/>
                <a:gd name="connsiteX4" fmla="*/ 16 w 243239"/>
                <a:gd name="connsiteY4" fmla="*/ 380799 h 853290"/>
                <a:gd name="connsiteX5" fmla="*/ 17132 w 243239"/>
                <a:gd name="connsiteY5" fmla="*/ 499251 h 853290"/>
                <a:gd name="connsiteX6" fmla="*/ 71696 w 243239"/>
                <a:gd name="connsiteY6" fmla="*/ 617421 h 853290"/>
                <a:gd name="connsiteX7" fmla="*/ 151226 w 243239"/>
                <a:gd name="connsiteY7" fmla="*/ 735403 h 853290"/>
                <a:gd name="connsiteX8" fmla="*/ 243239 w 243239"/>
                <a:gd name="connsiteY8" fmla="*/ 853290 h 853290"/>
                <a:gd name="connsiteX0" fmla="*/ 188825 w 243239"/>
                <a:gd name="connsiteY0" fmla="*/ 0 h 853290"/>
                <a:gd name="connsiteX1" fmla="*/ 121659 w 243239"/>
                <a:gd name="connsiteY1" fmla="*/ 95350 h 853290"/>
                <a:gd name="connsiteX2" fmla="*/ 62479 w 243239"/>
                <a:gd name="connsiteY2" fmla="*/ 190640 h 853290"/>
                <a:gd name="connsiteX3" fmla="*/ 19269 w 243239"/>
                <a:gd name="connsiteY3" fmla="*/ 285810 h 853290"/>
                <a:gd name="connsiteX4" fmla="*/ 16 w 243239"/>
                <a:gd name="connsiteY4" fmla="*/ 380799 h 853290"/>
                <a:gd name="connsiteX5" fmla="*/ 17132 w 243239"/>
                <a:gd name="connsiteY5" fmla="*/ 499251 h 853290"/>
                <a:gd name="connsiteX6" fmla="*/ 71696 w 243239"/>
                <a:gd name="connsiteY6" fmla="*/ 617421 h 853290"/>
                <a:gd name="connsiteX7" fmla="*/ 151226 w 243239"/>
                <a:gd name="connsiteY7" fmla="*/ 735403 h 853290"/>
                <a:gd name="connsiteX8" fmla="*/ 243239 w 243239"/>
                <a:gd name="connsiteY8" fmla="*/ 853290 h 853290"/>
                <a:gd name="connsiteX0" fmla="*/ 188825 w 243239"/>
                <a:gd name="connsiteY0" fmla="*/ 0 h 853290"/>
                <a:gd name="connsiteX1" fmla="*/ 121659 w 243239"/>
                <a:gd name="connsiteY1" fmla="*/ 95350 h 853290"/>
                <a:gd name="connsiteX2" fmla="*/ 62479 w 243239"/>
                <a:gd name="connsiteY2" fmla="*/ 190640 h 853290"/>
                <a:gd name="connsiteX3" fmla="*/ 19269 w 243239"/>
                <a:gd name="connsiteY3" fmla="*/ 285810 h 853290"/>
                <a:gd name="connsiteX4" fmla="*/ 16 w 243239"/>
                <a:gd name="connsiteY4" fmla="*/ 380799 h 853290"/>
                <a:gd name="connsiteX5" fmla="*/ 17132 w 243239"/>
                <a:gd name="connsiteY5" fmla="*/ 499251 h 853290"/>
                <a:gd name="connsiteX6" fmla="*/ 71696 w 243239"/>
                <a:gd name="connsiteY6" fmla="*/ 617421 h 853290"/>
                <a:gd name="connsiteX7" fmla="*/ 151226 w 243239"/>
                <a:gd name="connsiteY7" fmla="*/ 735403 h 853290"/>
                <a:gd name="connsiteX8" fmla="*/ 243239 w 243239"/>
                <a:gd name="connsiteY8" fmla="*/ 853290 h 85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239" h="853290">
                  <a:moveTo>
                    <a:pt x="188825" y="0"/>
                  </a:moveTo>
                  <a:lnTo>
                    <a:pt x="121659" y="95350"/>
                  </a:lnTo>
                  <a:cubicBezTo>
                    <a:pt x="100601" y="127123"/>
                    <a:pt x="79544" y="158897"/>
                    <a:pt x="62479" y="190640"/>
                  </a:cubicBezTo>
                  <a:cubicBezTo>
                    <a:pt x="45414" y="222383"/>
                    <a:pt x="29680" y="254117"/>
                    <a:pt x="19269" y="285810"/>
                  </a:cubicBezTo>
                  <a:cubicBezTo>
                    <a:pt x="8858" y="317503"/>
                    <a:pt x="372" y="345226"/>
                    <a:pt x="16" y="380799"/>
                  </a:cubicBezTo>
                  <a:cubicBezTo>
                    <a:pt x="-340" y="416372"/>
                    <a:pt x="5185" y="459814"/>
                    <a:pt x="17132" y="499251"/>
                  </a:cubicBezTo>
                  <a:cubicBezTo>
                    <a:pt x="29079" y="538688"/>
                    <a:pt x="49347" y="578062"/>
                    <a:pt x="71696" y="617421"/>
                  </a:cubicBezTo>
                  <a:cubicBezTo>
                    <a:pt x="94045" y="656780"/>
                    <a:pt x="122636" y="696092"/>
                    <a:pt x="151226" y="735403"/>
                  </a:cubicBezTo>
                  <a:cubicBezTo>
                    <a:pt x="179816" y="774714"/>
                    <a:pt x="224070" y="828730"/>
                    <a:pt x="243239" y="853290"/>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2" name="Οβάλ 71">
              <a:extLst>
                <a:ext uri="{FF2B5EF4-FFF2-40B4-BE49-F238E27FC236}">
                  <a16:creationId xmlns:a16="http://schemas.microsoft.com/office/drawing/2014/main" xmlns="" id="{133E8022-0FEB-48F9-B89B-87631DD101B8}"/>
                </a:ext>
              </a:extLst>
            </p:cNvPr>
            <p:cNvSpPr/>
            <p:nvPr/>
          </p:nvSpPr>
          <p:spPr>
            <a:xfrm>
              <a:off x="2034000" y="1656000"/>
              <a:ext cx="252000" cy="252000"/>
            </a:xfrm>
            <a:prstGeom prst="ellipse">
              <a:avLst/>
            </a:pr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3" name="Ελεύθερη σχεδίαση: Σχήμα 72">
              <a:extLst>
                <a:ext uri="{FF2B5EF4-FFF2-40B4-BE49-F238E27FC236}">
                  <a16:creationId xmlns:a16="http://schemas.microsoft.com/office/drawing/2014/main" xmlns="" id="{31DE8907-6846-4155-8957-02A4C473516E}"/>
                </a:ext>
              </a:extLst>
            </p:cNvPr>
            <p:cNvSpPr/>
            <p:nvPr/>
          </p:nvSpPr>
          <p:spPr>
            <a:xfrm>
              <a:off x="2362928" y="1937616"/>
              <a:ext cx="204691" cy="1169260"/>
            </a:xfrm>
            <a:custGeom>
              <a:avLst/>
              <a:gdLst/>
              <a:ahLst/>
              <a:cxnLst/>
              <a:rect l="0" t="0" r="0" b="0"/>
              <a:pathLst>
                <a:path w="204691" h="1169260">
                  <a:moveTo>
                    <a:pt x="204690" y="1169259"/>
                  </a:moveTo>
                  <a:lnTo>
                    <a:pt x="86567" y="416587"/>
                  </a:lnTo>
                  <a:lnTo>
                    <a:pt x="0" y="0"/>
                  </a:ln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4" name="Ελεύθερη σχεδίαση: Σχήμα 73">
              <a:extLst>
                <a:ext uri="{FF2B5EF4-FFF2-40B4-BE49-F238E27FC236}">
                  <a16:creationId xmlns:a16="http://schemas.microsoft.com/office/drawing/2014/main" xmlns="" id="{7B82007A-40D5-4C7E-96F9-D4803ED69C08}"/>
                </a:ext>
              </a:extLst>
            </p:cNvPr>
            <p:cNvSpPr/>
            <p:nvPr/>
          </p:nvSpPr>
          <p:spPr>
            <a:xfrm>
              <a:off x="5716942" y="218038"/>
              <a:ext cx="1060603" cy="2998132"/>
            </a:xfrm>
            <a:custGeom>
              <a:avLst/>
              <a:gdLst>
                <a:gd name="connsiteX0" fmla="*/ 42663 w 1060219"/>
                <a:gd name="connsiteY0" fmla="*/ 0 h 2998132"/>
                <a:gd name="connsiteX1" fmla="*/ 30935 w 1060219"/>
                <a:gd name="connsiteY1" fmla="*/ 62956 h 2998132"/>
                <a:gd name="connsiteX2" fmla="*/ 20002 w 1060219"/>
                <a:gd name="connsiteY2" fmla="*/ 126127 h 2998132"/>
                <a:gd name="connsiteX3" fmla="*/ 10658 w 1060219"/>
                <a:gd name="connsiteY3" fmla="*/ 189725 h 2998132"/>
                <a:gd name="connsiteX4" fmla="*/ 3698 w 1060219"/>
                <a:gd name="connsiteY4" fmla="*/ 253965 h 2998132"/>
                <a:gd name="connsiteX5" fmla="*/ 321 w 1060219"/>
                <a:gd name="connsiteY5" fmla="*/ 308662 h 2998132"/>
                <a:gd name="connsiteX6" fmla="*/ 0 w 1060219"/>
                <a:gd name="connsiteY6" fmla="*/ 363372 h 2998132"/>
                <a:gd name="connsiteX7" fmla="*/ 3533 w 1060219"/>
                <a:gd name="connsiteY7" fmla="*/ 417498 h 2998132"/>
                <a:gd name="connsiteX8" fmla="*/ 11718 w 1060219"/>
                <a:gd name="connsiteY8" fmla="*/ 470445 h 2998132"/>
                <a:gd name="connsiteX9" fmla="*/ 71765 w 1060219"/>
                <a:gd name="connsiteY9" fmla="*/ 629611 h 2998132"/>
                <a:gd name="connsiteX10" fmla="*/ 171460 w 1060219"/>
                <a:gd name="connsiteY10" fmla="*/ 774004 h 2998132"/>
                <a:gd name="connsiteX11" fmla="*/ 294099 w 1060219"/>
                <a:gd name="connsiteY11" fmla="*/ 907209 h 2998132"/>
                <a:gd name="connsiteX12" fmla="*/ 422976 w 1060219"/>
                <a:gd name="connsiteY12" fmla="*/ 1032811 h 2998132"/>
                <a:gd name="connsiteX13" fmla="*/ 520882 w 1060219"/>
                <a:gd name="connsiteY13" fmla="*/ 1129802 h 2998132"/>
                <a:gd name="connsiteX14" fmla="*/ 615814 w 1060219"/>
                <a:gd name="connsiteY14" fmla="*/ 1226545 h 2998132"/>
                <a:gd name="connsiteX15" fmla="*/ 711425 w 1060219"/>
                <a:gd name="connsiteY15" fmla="*/ 1325335 h 2998132"/>
                <a:gd name="connsiteX16" fmla="*/ 811370 w 1060219"/>
                <a:gd name="connsiteY16" fmla="*/ 1428468 h 2998132"/>
                <a:gd name="connsiteX17" fmla="*/ 900213 w 1060219"/>
                <a:gd name="connsiteY17" fmla="*/ 1521545 h 2998132"/>
                <a:gd name="connsiteX18" fmla="*/ 980735 w 1060219"/>
                <a:gd name="connsiteY18" fmla="*/ 1619637 h 2998132"/>
                <a:gd name="connsiteX19" fmla="*/ 1038787 w 1060219"/>
                <a:gd name="connsiteY19" fmla="*/ 1722915 h 2998132"/>
                <a:gd name="connsiteX20" fmla="*/ 1060219 w 1060219"/>
                <a:gd name="connsiteY20" fmla="*/ 1831547 h 2998132"/>
                <a:gd name="connsiteX21" fmla="*/ 1044646 w 1060219"/>
                <a:gd name="connsiteY21" fmla="*/ 1918917 h 2998132"/>
                <a:gd name="connsiteX22" fmla="*/ 1004431 w 1060219"/>
                <a:gd name="connsiteY22" fmla="*/ 2004450 h 2998132"/>
                <a:gd name="connsiteX23" fmla="*/ 945609 w 1060219"/>
                <a:gd name="connsiteY23" fmla="*/ 2082973 h 2998132"/>
                <a:gd name="connsiteX24" fmla="*/ 874212 w 1060219"/>
                <a:gd name="connsiteY24" fmla="*/ 2149312 h 2998132"/>
                <a:gd name="connsiteX25" fmla="*/ 788533 w 1060219"/>
                <a:gd name="connsiteY25" fmla="*/ 2204719 h 2998132"/>
                <a:gd name="connsiteX26" fmla="*/ 699796 w 1060219"/>
                <a:gd name="connsiteY26" fmla="*/ 2250759 h 2998132"/>
                <a:gd name="connsiteX27" fmla="*/ 612732 w 1060219"/>
                <a:gd name="connsiteY27" fmla="*/ 2298731 h 2998132"/>
                <a:gd name="connsiteX28" fmla="*/ 532072 w 1060219"/>
                <a:gd name="connsiteY28" fmla="*/ 2359934 h 2998132"/>
                <a:gd name="connsiteX29" fmla="*/ 491907 w 1060219"/>
                <a:gd name="connsiteY29" fmla="*/ 2403611 h 2998132"/>
                <a:gd name="connsiteX30" fmla="*/ 459085 w 1060219"/>
                <a:gd name="connsiteY30" fmla="*/ 2453033 h 2998132"/>
                <a:gd name="connsiteX31" fmla="*/ 437445 w 1060219"/>
                <a:gd name="connsiteY31" fmla="*/ 2506232 h 2998132"/>
                <a:gd name="connsiteX32" fmla="*/ 430830 w 1060219"/>
                <a:gd name="connsiteY32" fmla="*/ 2561236 h 2998132"/>
                <a:gd name="connsiteX33" fmla="*/ 436389 w 1060219"/>
                <a:gd name="connsiteY33" fmla="*/ 2598460 h 2998132"/>
                <a:gd name="connsiteX34" fmla="*/ 449175 w 1060219"/>
                <a:gd name="connsiteY34" fmla="*/ 2634789 h 2998132"/>
                <a:gd name="connsiteX35" fmla="*/ 467774 w 1060219"/>
                <a:gd name="connsiteY35" fmla="*/ 2669404 h 2998132"/>
                <a:gd name="connsiteX36" fmla="*/ 490770 w 1060219"/>
                <a:gd name="connsiteY36" fmla="*/ 2701485 h 2998132"/>
                <a:gd name="connsiteX37" fmla="*/ 501119 w 1060219"/>
                <a:gd name="connsiteY37" fmla="*/ 2713883 h 2998132"/>
                <a:gd name="connsiteX38" fmla="*/ 511300 w 1060219"/>
                <a:gd name="connsiteY38" fmla="*/ 2726140 h 2998132"/>
                <a:gd name="connsiteX39" fmla="*/ 520633 w 1060219"/>
                <a:gd name="connsiteY39" fmla="*/ 2738688 h 2998132"/>
                <a:gd name="connsiteX40" fmla="*/ 528441 w 1060219"/>
                <a:gd name="connsiteY40" fmla="*/ 2751958 h 2998132"/>
                <a:gd name="connsiteX41" fmla="*/ 535848 w 1060219"/>
                <a:gd name="connsiteY41" fmla="*/ 2772073 h 2998132"/>
                <a:gd name="connsiteX42" fmla="*/ 539408 w 1060219"/>
                <a:gd name="connsiteY42" fmla="*/ 2793734 h 2998132"/>
                <a:gd name="connsiteX43" fmla="*/ 539517 w 1060219"/>
                <a:gd name="connsiteY43" fmla="*/ 2816264 h 2998132"/>
                <a:gd name="connsiteX44" fmla="*/ 536570 w 1060219"/>
                <a:gd name="connsiteY44" fmla="*/ 2838988 h 2998132"/>
                <a:gd name="connsiteX45" fmla="*/ 525131 w 1060219"/>
                <a:gd name="connsiteY45" fmla="*/ 2877338 h 2998132"/>
                <a:gd name="connsiteX46" fmla="*/ 506617 w 1060219"/>
                <a:gd name="connsiteY46" fmla="*/ 2912456 h 2998132"/>
                <a:gd name="connsiteX47" fmla="*/ 482027 w 1060219"/>
                <a:gd name="connsiteY47" fmla="*/ 2942571 h 2998132"/>
                <a:gd name="connsiteX48" fmla="*/ 452362 w 1060219"/>
                <a:gd name="connsiteY48" fmla="*/ 2965916 h 2998132"/>
                <a:gd name="connsiteX49" fmla="*/ 419458 w 1060219"/>
                <a:gd name="connsiteY49" fmla="*/ 2981097 h 2998132"/>
                <a:gd name="connsiteX50" fmla="*/ 383638 w 1060219"/>
                <a:gd name="connsiteY50" fmla="*/ 2990169 h 2998132"/>
                <a:gd name="connsiteX51" fmla="*/ 345875 w 1060219"/>
                <a:gd name="connsiteY51" fmla="*/ 2995169 h 2998132"/>
                <a:gd name="connsiteX52" fmla="*/ 307140 w 1060219"/>
                <a:gd name="connsiteY52" fmla="*/ 2998132 h 2998132"/>
                <a:gd name="connsiteX0" fmla="*/ 42663 w 1060219"/>
                <a:gd name="connsiteY0" fmla="*/ 0 h 2998132"/>
                <a:gd name="connsiteX1" fmla="*/ 30935 w 1060219"/>
                <a:gd name="connsiteY1" fmla="*/ 62956 h 2998132"/>
                <a:gd name="connsiteX2" fmla="*/ 20002 w 1060219"/>
                <a:gd name="connsiteY2" fmla="*/ 126127 h 2998132"/>
                <a:gd name="connsiteX3" fmla="*/ 10658 w 1060219"/>
                <a:gd name="connsiteY3" fmla="*/ 189725 h 2998132"/>
                <a:gd name="connsiteX4" fmla="*/ 3698 w 1060219"/>
                <a:gd name="connsiteY4" fmla="*/ 253965 h 2998132"/>
                <a:gd name="connsiteX5" fmla="*/ 321 w 1060219"/>
                <a:gd name="connsiteY5" fmla="*/ 308662 h 2998132"/>
                <a:gd name="connsiteX6" fmla="*/ 0 w 1060219"/>
                <a:gd name="connsiteY6" fmla="*/ 363372 h 2998132"/>
                <a:gd name="connsiteX7" fmla="*/ 3533 w 1060219"/>
                <a:gd name="connsiteY7" fmla="*/ 417498 h 2998132"/>
                <a:gd name="connsiteX8" fmla="*/ 11718 w 1060219"/>
                <a:gd name="connsiteY8" fmla="*/ 470445 h 2998132"/>
                <a:gd name="connsiteX9" fmla="*/ 71765 w 1060219"/>
                <a:gd name="connsiteY9" fmla="*/ 629611 h 2998132"/>
                <a:gd name="connsiteX10" fmla="*/ 171460 w 1060219"/>
                <a:gd name="connsiteY10" fmla="*/ 774004 h 2998132"/>
                <a:gd name="connsiteX11" fmla="*/ 294099 w 1060219"/>
                <a:gd name="connsiteY11" fmla="*/ 907209 h 2998132"/>
                <a:gd name="connsiteX12" fmla="*/ 422976 w 1060219"/>
                <a:gd name="connsiteY12" fmla="*/ 1032811 h 2998132"/>
                <a:gd name="connsiteX13" fmla="*/ 520882 w 1060219"/>
                <a:gd name="connsiteY13" fmla="*/ 1129802 h 2998132"/>
                <a:gd name="connsiteX14" fmla="*/ 615814 w 1060219"/>
                <a:gd name="connsiteY14" fmla="*/ 1226545 h 2998132"/>
                <a:gd name="connsiteX15" fmla="*/ 711425 w 1060219"/>
                <a:gd name="connsiteY15" fmla="*/ 1325335 h 2998132"/>
                <a:gd name="connsiteX16" fmla="*/ 811370 w 1060219"/>
                <a:gd name="connsiteY16" fmla="*/ 1428468 h 2998132"/>
                <a:gd name="connsiteX17" fmla="*/ 900213 w 1060219"/>
                <a:gd name="connsiteY17" fmla="*/ 1521545 h 2998132"/>
                <a:gd name="connsiteX18" fmla="*/ 980735 w 1060219"/>
                <a:gd name="connsiteY18" fmla="*/ 1619637 h 2998132"/>
                <a:gd name="connsiteX19" fmla="*/ 1038787 w 1060219"/>
                <a:gd name="connsiteY19" fmla="*/ 1722915 h 2998132"/>
                <a:gd name="connsiteX20" fmla="*/ 1060219 w 1060219"/>
                <a:gd name="connsiteY20" fmla="*/ 1831547 h 2998132"/>
                <a:gd name="connsiteX21" fmla="*/ 1044646 w 1060219"/>
                <a:gd name="connsiteY21" fmla="*/ 1918917 h 2998132"/>
                <a:gd name="connsiteX22" fmla="*/ 1004431 w 1060219"/>
                <a:gd name="connsiteY22" fmla="*/ 2004450 h 2998132"/>
                <a:gd name="connsiteX23" fmla="*/ 945609 w 1060219"/>
                <a:gd name="connsiteY23" fmla="*/ 2082973 h 2998132"/>
                <a:gd name="connsiteX24" fmla="*/ 874212 w 1060219"/>
                <a:gd name="connsiteY24" fmla="*/ 2149312 h 2998132"/>
                <a:gd name="connsiteX25" fmla="*/ 788533 w 1060219"/>
                <a:gd name="connsiteY25" fmla="*/ 2204719 h 2998132"/>
                <a:gd name="connsiteX26" fmla="*/ 699796 w 1060219"/>
                <a:gd name="connsiteY26" fmla="*/ 2250759 h 2998132"/>
                <a:gd name="connsiteX27" fmla="*/ 612732 w 1060219"/>
                <a:gd name="connsiteY27" fmla="*/ 2298731 h 2998132"/>
                <a:gd name="connsiteX28" fmla="*/ 532072 w 1060219"/>
                <a:gd name="connsiteY28" fmla="*/ 2359934 h 2998132"/>
                <a:gd name="connsiteX29" fmla="*/ 491907 w 1060219"/>
                <a:gd name="connsiteY29" fmla="*/ 2403611 h 2998132"/>
                <a:gd name="connsiteX30" fmla="*/ 459085 w 1060219"/>
                <a:gd name="connsiteY30" fmla="*/ 2453033 h 2998132"/>
                <a:gd name="connsiteX31" fmla="*/ 437445 w 1060219"/>
                <a:gd name="connsiteY31" fmla="*/ 2506232 h 2998132"/>
                <a:gd name="connsiteX32" fmla="*/ 430830 w 1060219"/>
                <a:gd name="connsiteY32" fmla="*/ 2561236 h 2998132"/>
                <a:gd name="connsiteX33" fmla="*/ 436389 w 1060219"/>
                <a:gd name="connsiteY33" fmla="*/ 2598460 h 2998132"/>
                <a:gd name="connsiteX34" fmla="*/ 449175 w 1060219"/>
                <a:gd name="connsiteY34" fmla="*/ 2634789 h 2998132"/>
                <a:gd name="connsiteX35" fmla="*/ 467774 w 1060219"/>
                <a:gd name="connsiteY35" fmla="*/ 2669404 h 2998132"/>
                <a:gd name="connsiteX36" fmla="*/ 490770 w 1060219"/>
                <a:gd name="connsiteY36" fmla="*/ 2701485 h 2998132"/>
                <a:gd name="connsiteX37" fmla="*/ 501119 w 1060219"/>
                <a:gd name="connsiteY37" fmla="*/ 2713883 h 2998132"/>
                <a:gd name="connsiteX38" fmla="*/ 511300 w 1060219"/>
                <a:gd name="connsiteY38" fmla="*/ 2726140 h 2998132"/>
                <a:gd name="connsiteX39" fmla="*/ 520633 w 1060219"/>
                <a:gd name="connsiteY39" fmla="*/ 2738688 h 2998132"/>
                <a:gd name="connsiteX40" fmla="*/ 528441 w 1060219"/>
                <a:gd name="connsiteY40" fmla="*/ 2751958 h 2998132"/>
                <a:gd name="connsiteX41" fmla="*/ 535848 w 1060219"/>
                <a:gd name="connsiteY41" fmla="*/ 2772073 h 2998132"/>
                <a:gd name="connsiteX42" fmla="*/ 539408 w 1060219"/>
                <a:gd name="connsiteY42" fmla="*/ 2793734 h 2998132"/>
                <a:gd name="connsiteX43" fmla="*/ 539517 w 1060219"/>
                <a:gd name="connsiteY43" fmla="*/ 2816264 h 2998132"/>
                <a:gd name="connsiteX44" fmla="*/ 536570 w 1060219"/>
                <a:gd name="connsiteY44" fmla="*/ 2838988 h 2998132"/>
                <a:gd name="connsiteX45" fmla="*/ 525131 w 1060219"/>
                <a:gd name="connsiteY45" fmla="*/ 2877338 h 2998132"/>
                <a:gd name="connsiteX46" fmla="*/ 506617 w 1060219"/>
                <a:gd name="connsiteY46" fmla="*/ 2912456 h 2998132"/>
                <a:gd name="connsiteX47" fmla="*/ 482027 w 1060219"/>
                <a:gd name="connsiteY47" fmla="*/ 2942571 h 2998132"/>
                <a:gd name="connsiteX48" fmla="*/ 452362 w 1060219"/>
                <a:gd name="connsiteY48" fmla="*/ 2965916 h 2998132"/>
                <a:gd name="connsiteX49" fmla="*/ 419458 w 1060219"/>
                <a:gd name="connsiteY49" fmla="*/ 2981097 h 2998132"/>
                <a:gd name="connsiteX50" fmla="*/ 383638 w 1060219"/>
                <a:gd name="connsiteY50" fmla="*/ 2990169 h 2998132"/>
                <a:gd name="connsiteX51" fmla="*/ 345875 w 1060219"/>
                <a:gd name="connsiteY51" fmla="*/ 2995169 h 2998132"/>
                <a:gd name="connsiteX52" fmla="*/ 307140 w 1060219"/>
                <a:gd name="connsiteY52" fmla="*/ 2998132 h 2998132"/>
                <a:gd name="connsiteX0" fmla="*/ 42663 w 1060219"/>
                <a:gd name="connsiteY0" fmla="*/ 0 h 2998132"/>
                <a:gd name="connsiteX1" fmla="*/ 30935 w 1060219"/>
                <a:gd name="connsiteY1" fmla="*/ 62956 h 2998132"/>
                <a:gd name="connsiteX2" fmla="*/ 20002 w 1060219"/>
                <a:gd name="connsiteY2" fmla="*/ 126127 h 2998132"/>
                <a:gd name="connsiteX3" fmla="*/ 10658 w 1060219"/>
                <a:gd name="connsiteY3" fmla="*/ 189725 h 2998132"/>
                <a:gd name="connsiteX4" fmla="*/ 3698 w 1060219"/>
                <a:gd name="connsiteY4" fmla="*/ 253965 h 2998132"/>
                <a:gd name="connsiteX5" fmla="*/ 321 w 1060219"/>
                <a:gd name="connsiteY5" fmla="*/ 308662 h 2998132"/>
                <a:gd name="connsiteX6" fmla="*/ 0 w 1060219"/>
                <a:gd name="connsiteY6" fmla="*/ 363372 h 2998132"/>
                <a:gd name="connsiteX7" fmla="*/ 3533 w 1060219"/>
                <a:gd name="connsiteY7" fmla="*/ 417498 h 2998132"/>
                <a:gd name="connsiteX8" fmla="*/ 11718 w 1060219"/>
                <a:gd name="connsiteY8" fmla="*/ 470445 h 2998132"/>
                <a:gd name="connsiteX9" fmla="*/ 71765 w 1060219"/>
                <a:gd name="connsiteY9" fmla="*/ 629611 h 2998132"/>
                <a:gd name="connsiteX10" fmla="*/ 171460 w 1060219"/>
                <a:gd name="connsiteY10" fmla="*/ 774004 h 2998132"/>
                <a:gd name="connsiteX11" fmla="*/ 294099 w 1060219"/>
                <a:gd name="connsiteY11" fmla="*/ 907209 h 2998132"/>
                <a:gd name="connsiteX12" fmla="*/ 422976 w 1060219"/>
                <a:gd name="connsiteY12" fmla="*/ 1032811 h 2998132"/>
                <a:gd name="connsiteX13" fmla="*/ 520882 w 1060219"/>
                <a:gd name="connsiteY13" fmla="*/ 1129802 h 2998132"/>
                <a:gd name="connsiteX14" fmla="*/ 615814 w 1060219"/>
                <a:gd name="connsiteY14" fmla="*/ 1226545 h 2998132"/>
                <a:gd name="connsiteX15" fmla="*/ 711425 w 1060219"/>
                <a:gd name="connsiteY15" fmla="*/ 1325335 h 2998132"/>
                <a:gd name="connsiteX16" fmla="*/ 811370 w 1060219"/>
                <a:gd name="connsiteY16" fmla="*/ 1428468 h 2998132"/>
                <a:gd name="connsiteX17" fmla="*/ 900213 w 1060219"/>
                <a:gd name="connsiteY17" fmla="*/ 1521545 h 2998132"/>
                <a:gd name="connsiteX18" fmla="*/ 980735 w 1060219"/>
                <a:gd name="connsiteY18" fmla="*/ 1619637 h 2998132"/>
                <a:gd name="connsiteX19" fmla="*/ 1038787 w 1060219"/>
                <a:gd name="connsiteY19" fmla="*/ 1722915 h 2998132"/>
                <a:gd name="connsiteX20" fmla="*/ 1060219 w 1060219"/>
                <a:gd name="connsiteY20" fmla="*/ 1831547 h 2998132"/>
                <a:gd name="connsiteX21" fmla="*/ 1044646 w 1060219"/>
                <a:gd name="connsiteY21" fmla="*/ 1918917 h 2998132"/>
                <a:gd name="connsiteX22" fmla="*/ 1004431 w 1060219"/>
                <a:gd name="connsiteY22" fmla="*/ 2004450 h 2998132"/>
                <a:gd name="connsiteX23" fmla="*/ 945609 w 1060219"/>
                <a:gd name="connsiteY23" fmla="*/ 2082973 h 2998132"/>
                <a:gd name="connsiteX24" fmla="*/ 874212 w 1060219"/>
                <a:gd name="connsiteY24" fmla="*/ 2149312 h 2998132"/>
                <a:gd name="connsiteX25" fmla="*/ 788533 w 1060219"/>
                <a:gd name="connsiteY25" fmla="*/ 2204719 h 2998132"/>
                <a:gd name="connsiteX26" fmla="*/ 699796 w 1060219"/>
                <a:gd name="connsiteY26" fmla="*/ 2250759 h 2998132"/>
                <a:gd name="connsiteX27" fmla="*/ 612732 w 1060219"/>
                <a:gd name="connsiteY27" fmla="*/ 2298731 h 2998132"/>
                <a:gd name="connsiteX28" fmla="*/ 532072 w 1060219"/>
                <a:gd name="connsiteY28" fmla="*/ 2359934 h 2998132"/>
                <a:gd name="connsiteX29" fmla="*/ 491907 w 1060219"/>
                <a:gd name="connsiteY29" fmla="*/ 2403611 h 2998132"/>
                <a:gd name="connsiteX30" fmla="*/ 459085 w 1060219"/>
                <a:gd name="connsiteY30" fmla="*/ 2453033 h 2998132"/>
                <a:gd name="connsiteX31" fmla="*/ 437445 w 1060219"/>
                <a:gd name="connsiteY31" fmla="*/ 2506232 h 2998132"/>
                <a:gd name="connsiteX32" fmla="*/ 430830 w 1060219"/>
                <a:gd name="connsiteY32" fmla="*/ 2561236 h 2998132"/>
                <a:gd name="connsiteX33" fmla="*/ 436389 w 1060219"/>
                <a:gd name="connsiteY33" fmla="*/ 2598460 h 2998132"/>
                <a:gd name="connsiteX34" fmla="*/ 449175 w 1060219"/>
                <a:gd name="connsiteY34" fmla="*/ 2634789 h 2998132"/>
                <a:gd name="connsiteX35" fmla="*/ 467774 w 1060219"/>
                <a:gd name="connsiteY35" fmla="*/ 2669404 h 2998132"/>
                <a:gd name="connsiteX36" fmla="*/ 490770 w 1060219"/>
                <a:gd name="connsiteY36" fmla="*/ 2701485 h 2998132"/>
                <a:gd name="connsiteX37" fmla="*/ 501119 w 1060219"/>
                <a:gd name="connsiteY37" fmla="*/ 2713883 h 2998132"/>
                <a:gd name="connsiteX38" fmla="*/ 511300 w 1060219"/>
                <a:gd name="connsiteY38" fmla="*/ 2726140 h 2998132"/>
                <a:gd name="connsiteX39" fmla="*/ 520633 w 1060219"/>
                <a:gd name="connsiteY39" fmla="*/ 2738688 h 2998132"/>
                <a:gd name="connsiteX40" fmla="*/ 528441 w 1060219"/>
                <a:gd name="connsiteY40" fmla="*/ 2751958 h 2998132"/>
                <a:gd name="connsiteX41" fmla="*/ 535848 w 1060219"/>
                <a:gd name="connsiteY41" fmla="*/ 2772073 h 2998132"/>
                <a:gd name="connsiteX42" fmla="*/ 539408 w 1060219"/>
                <a:gd name="connsiteY42" fmla="*/ 2793734 h 2998132"/>
                <a:gd name="connsiteX43" fmla="*/ 539517 w 1060219"/>
                <a:gd name="connsiteY43" fmla="*/ 2816264 h 2998132"/>
                <a:gd name="connsiteX44" fmla="*/ 536570 w 1060219"/>
                <a:gd name="connsiteY44" fmla="*/ 2838988 h 2998132"/>
                <a:gd name="connsiteX45" fmla="*/ 525131 w 1060219"/>
                <a:gd name="connsiteY45" fmla="*/ 2877338 h 2998132"/>
                <a:gd name="connsiteX46" fmla="*/ 506617 w 1060219"/>
                <a:gd name="connsiteY46" fmla="*/ 2912456 h 2998132"/>
                <a:gd name="connsiteX47" fmla="*/ 482027 w 1060219"/>
                <a:gd name="connsiteY47" fmla="*/ 2942571 h 2998132"/>
                <a:gd name="connsiteX48" fmla="*/ 452362 w 1060219"/>
                <a:gd name="connsiteY48" fmla="*/ 2965916 h 2998132"/>
                <a:gd name="connsiteX49" fmla="*/ 419458 w 1060219"/>
                <a:gd name="connsiteY49" fmla="*/ 2981097 h 2998132"/>
                <a:gd name="connsiteX50" fmla="*/ 383638 w 1060219"/>
                <a:gd name="connsiteY50" fmla="*/ 2990169 h 2998132"/>
                <a:gd name="connsiteX51" fmla="*/ 345875 w 1060219"/>
                <a:gd name="connsiteY51" fmla="*/ 2995169 h 2998132"/>
                <a:gd name="connsiteX52" fmla="*/ 307140 w 1060219"/>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515"/>
                <a:gd name="connsiteY0" fmla="*/ 0 h 2998132"/>
                <a:gd name="connsiteX1" fmla="*/ 31231 w 1060515"/>
                <a:gd name="connsiteY1" fmla="*/ 62956 h 2998132"/>
                <a:gd name="connsiteX2" fmla="*/ 20298 w 1060515"/>
                <a:gd name="connsiteY2" fmla="*/ 126127 h 2998132"/>
                <a:gd name="connsiteX3" fmla="*/ 10954 w 1060515"/>
                <a:gd name="connsiteY3" fmla="*/ 189725 h 2998132"/>
                <a:gd name="connsiteX4" fmla="*/ 3994 w 1060515"/>
                <a:gd name="connsiteY4" fmla="*/ 253965 h 2998132"/>
                <a:gd name="connsiteX5" fmla="*/ 617 w 1060515"/>
                <a:gd name="connsiteY5" fmla="*/ 308662 h 2998132"/>
                <a:gd name="connsiteX6" fmla="*/ 296 w 1060515"/>
                <a:gd name="connsiteY6" fmla="*/ 363372 h 2998132"/>
                <a:gd name="connsiteX7" fmla="*/ 3829 w 1060515"/>
                <a:gd name="connsiteY7" fmla="*/ 417498 h 2998132"/>
                <a:gd name="connsiteX8" fmla="*/ 12014 w 1060515"/>
                <a:gd name="connsiteY8" fmla="*/ 470445 h 2998132"/>
                <a:gd name="connsiteX9" fmla="*/ 72061 w 1060515"/>
                <a:gd name="connsiteY9" fmla="*/ 629611 h 2998132"/>
                <a:gd name="connsiteX10" fmla="*/ 171756 w 1060515"/>
                <a:gd name="connsiteY10" fmla="*/ 774004 h 2998132"/>
                <a:gd name="connsiteX11" fmla="*/ 294395 w 1060515"/>
                <a:gd name="connsiteY11" fmla="*/ 907209 h 2998132"/>
                <a:gd name="connsiteX12" fmla="*/ 423272 w 1060515"/>
                <a:gd name="connsiteY12" fmla="*/ 1032811 h 2998132"/>
                <a:gd name="connsiteX13" fmla="*/ 521178 w 1060515"/>
                <a:gd name="connsiteY13" fmla="*/ 1129802 h 2998132"/>
                <a:gd name="connsiteX14" fmla="*/ 616110 w 1060515"/>
                <a:gd name="connsiteY14" fmla="*/ 1226545 h 2998132"/>
                <a:gd name="connsiteX15" fmla="*/ 711721 w 1060515"/>
                <a:gd name="connsiteY15" fmla="*/ 1325335 h 2998132"/>
                <a:gd name="connsiteX16" fmla="*/ 811666 w 1060515"/>
                <a:gd name="connsiteY16" fmla="*/ 1428468 h 2998132"/>
                <a:gd name="connsiteX17" fmla="*/ 900509 w 1060515"/>
                <a:gd name="connsiteY17" fmla="*/ 1521545 h 2998132"/>
                <a:gd name="connsiteX18" fmla="*/ 981031 w 1060515"/>
                <a:gd name="connsiteY18" fmla="*/ 1619637 h 2998132"/>
                <a:gd name="connsiteX19" fmla="*/ 1039083 w 1060515"/>
                <a:gd name="connsiteY19" fmla="*/ 1722915 h 2998132"/>
                <a:gd name="connsiteX20" fmla="*/ 1060515 w 1060515"/>
                <a:gd name="connsiteY20" fmla="*/ 1831547 h 2998132"/>
                <a:gd name="connsiteX21" fmla="*/ 1044942 w 1060515"/>
                <a:gd name="connsiteY21" fmla="*/ 1918917 h 2998132"/>
                <a:gd name="connsiteX22" fmla="*/ 1004727 w 1060515"/>
                <a:gd name="connsiteY22" fmla="*/ 2004450 h 2998132"/>
                <a:gd name="connsiteX23" fmla="*/ 945905 w 1060515"/>
                <a:gd name="connsiteY23" fmla="*/ 2082973 h 2998132"/>
                <a:gd name="connsiteX24" fmla="*/ 874508 w 1060515"/>
                <a:gd name="connsiteY24" fmla="*/ 2149312 h 2998132"/>
                <a:gd name="connsiteX25" fmla="*/ 788829 w 1060515"/>
                <a:gd name="connsiteY25" fmla="*/ 2204719 h 2998132"/>
                <a:gd name="connsiteX26" fmla="*/ 700092 w 1060515"/>
                <a:gd name="connsiteY26" fmla="*/ 2250759 h 2998132"/>
                <a:gd name="connsiteX27" fmla="*/ 613028 w 1060515"/>
                <a:gd name="connsiteY27" fmla="*/ 2298731 h 2998132"/>
                <a:gd name="connsiteX28" fmla="*/ 532368 w 1060515"/>
                <a:gd name="connsiteY28" fmla="*/ 2359934 h 2998132"/>
                <a:gd name="connsiteX29" fmla="*/ 492203 w 1060515"/>
                <a:gd name="connsiteY29" fmla="*/ 2403611 h 2998132"/>
                <a:gd name="connsiteX30" fmla="*/ 459381 w 1060515"/>
                <a:gd name="connsiteY30" fmla="*/ 2453033 h 2998132"/>
                <a:gd name="connsiteX31" fmla="*/ 437741 w 1060515"/>
                <a:gd name="connsiteY31" fmla="*/ 2506232 h 2998132"/>
                <a:gd name="connsiteX32" fmla="*/ 431126 w 1060515"/>
                <a:gd name="connsiteY32" fmla="*/ 2561236 h 2998132"/>
                <a:gd name="connsiteX33" fmla="*/ 436685 w 1060515"/>
                <a:gd name="connsiteY33" fmla="*/ 2598460 h 2998132"/>
                <a:gd name="connsiteX34" fmla="*/ 449471 w 1060515"/>
                <a:gd name="connsiteY34" fmla="*/ 2634789 h 2998132"/>
                <a:gd name="connsiteX35" fmla="*/ 468070 w 1060515"/>
                <a:gd name="connsiteY35" fmla="*/ 2669404 h 2998132"/>
                <a:gd name="connsiteX36" fmla="*/ 491066 w 1060515"/>
                <a:gd name="connsiteY36" fmla="*/ 2701485 h 2998132"/>
                <a:gd name="connsiteX37" fmla="*/ 501415 w 1060515"/>
                <a:gd name="connsiteY37" fmla="*/ 2713883 h 2998132"/>
                <a:gd name="connsiteX38" fmla="*/ 511596 w 1060515"/>
                <a:gd name="connsiteY38" fmla="*/ 2726140 h 2998132"/>
                <a:gd name="connsiteX39" fmla="*/ 520929 w 1060515"/>
                <a:gd name="connsiteY39" fmla="*/ 2738688 h 2998132"/>
                <a:gd name="connsiteX40" fmla="*/ 528737 w 1060515"/>
                <a:gd name="connsiteY40" fmla="*/ 2751958 h 2998132"/>
                <a:gd name="connsiteX41" fmla="*/ 536144 w 1060515"/>
                <a:gd name="connsiteY41" fmla="*/ 2772073 h 2998132"/>
                <a:gd name="connsiteX42" fmla="*/ 539704 w 1060515"/>
                <a:gd name="connsiteY42" fmla="*/ 2793734 h 2998132"/>
                <a:gd name="connsiteX43" fmla="*/ 539813 w 1060515"/>
                <a:gd name="connsiteY43" fmla="*/ 2816264 h 2998132"/>
                <a:gd name="connsiteX44" fmla="*/ 536866 w 1060515"/>
                <a:gd name="connsiteY44" fmla="*/ 2838988 h 2998132"/>
                <a:gd name="connsiteX45" fmla="*/ 525427 w 1060515"/>
                <a:gd name="connsiteY45" fmla="*/ 2877338 h 2998132"/>
                <a:gd name="connsiteX46" fmla="*/ 506913 w 1060515"/>
                <a:gd name="connsiteY46" fmla="*/ 2912456 h 2998132"/>
                <a:gd name="connsiteX47" fmla="*/ 482323 w 1060515"/>
                <a:gd name="connsiteY47" fmla="*/ 2942571 h 2998132"/>
                <a:gd name="connsiteX48" fmla="*/ 452658 w 1060515"/>
                <a:gd name="connsiteY48" fmla="*/ 2965916 h 2998132"/>
                <a:gd name="connsiteX49" fmla="*/ 419754 w 1060515"/>
                <a:gd name="connsiteY49" fmla="*/ 2981097 h 2998132"/>
                <a:gd name="connsiteX50" fmla="*/ 383934 w 1060515"/>
                <a:gd name="connsiteY50" fmla="*/ 2990169 h 2998132"/>
                <a:gd name="connsiteX51" fmla="*/ 346171 w 1060515"/>
                <a:gd name="connsiteY51" fmla="*/ 2995169 h 2998132"/>
                <a:gd name="connsiteX52" fmla="*/ 307436 w 1060515"/>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 name="connsiteX0" fmla="*/ 42959 w 1060603"/>
                <a:gd name="connsiteY0" fmla="*/ 0 h 2998132"/>
                <a:gd name="connsiteX1" fmla="*/ 31231 w 1060603"/>
                <a:gd name="connsiteY1" fmla="*/ 62956 h 2998132"/>
                <a:gd name="connsiteX2" fmla="*/ 20298 w 1060603"/>
                <a:gd name="connsiteY2" fmla="*/ 126127 h 2998132"/>
                <a:gd name="connsiteX3" fmla="*/ 10954 w 1060603"/>
                <a:gd name="connsiteY3" fmla="*/ 189725 h 2998132"/>
                <a:gd name="connsiteX4" fmla="*/ 3994 w 1060603"/>
                <a:gd name="connsiteY4" fmla="*/ 253965 h 2998132"/>
                <a:gd name="connsiteX5" fmla="*/ 617 w 1060603"/>
                <a:gd name="connsiteY5" fmla="*/ 308662 h 2998132"/>
                <a:gd name="connsiteX6" fmla="*/ 296 w 1060603"/>
                <a:gd name="connsiteY6" fmla="*/ 363372 h 2998132"/>
                <a:gd name="connsiteX7" fmla="*/ 3829 w 1060603"/>
                <a:gd name="connsiteY7" fmla="*/ 417498 h 2998132"/>
                <a:gd name="connsiteX8" fmla="*/ 12014 w 1060603"/>
                <a:gd name="connsiteY8" fmla="*/ 470445 h 2998132"/>
                <a:gd name="connsiteX9" fmla="*/ 72061 w 1060603"/>
                <a:gd name="connsiteY9" fmla="*/ 629611 h 2998132"/>
                <a:gd name="connsiteX10" fmla="*/ 171756 w 1060603"/>
                <a:gd name="connsiteY10" fmla="*/ 774004 h 2998132"/>
                <a:gd name="connsiteX11" fmla="*/ 294395 w 1060603"/>
                <a:gd name="connsiteY11" fmla="*/ 907209 h 2998132"/>
                <a:gd name="connsiteX12" fmla="*/ 423272 w 1060603"/>
                <a:gd name="connsiteY12" fmla="*/ 1032811 h 2998132"/>
                <a:gd name="connsiteX13" fmla="*/ 521178 w 1060603"/>
                <a:gd name="connsiteY13" fmla="*/ 1129802 h 2998132"/>
                <a:gd name="connsiteX14" fmla="*/ 616110 w 1060603"/>
                <a:gd name="connsiteY14" fmla="*/ 1226545 h 2998132"/>
                <a:gd name="connsiteX15" fmla="*/ 711721 w 1060603"/>
                <a:gd name="connsiteY15" fmla="*/ 1325335 h 2998132"/>
                <a:gd name="connsiteX16" fmla="*/ 811666 w 1060603"/>
                <a:gd name="connsiteY16" fmla="*/ 1428468 h 2998132"/>
                <a:gd name="connsiteX17" fmla="*/ 900509 w 1060603"/>
                <a:gd name="connsiteY17" fmla="*/ 1521545 h 2998132"/>
                <a:gd name="connsiteX18" fmla="*/ 981031 w 1060603"/>
                <a:gd name="connsiteY18" fmla="*/ 1619637 h 2998132"/>
                <a:gd name="connsiteX19" fmla="*/ 1039083 w 1060603"/>
                <a:gd name="connsiteY19" fmla="*/ 1722915 h 2998132"/>
                <a:gd name="connsiteX20" fmla="*/ 1060515 w 1060603"/>
                <a:gd name="connsiteY20" fmla="*/ 1831547 h 2998132"/>
                <a:gd name="connsiteX21" fmla="*/ 1044942 w 1060603"/>
                <a:gd name="connsiteY21" fmla="*/ 1918917 h 2998132"/>
                <a:gd name="connsiteX22" fmla="*/ 1004727 w 1060603"/>
                <a:gd name="connsiteY22" fmla="*/ 2004450 h 2998132"/>
                <a:gd name="connsiteX23" fmla="*/ 945905 w 1060603"/>
                <a:gd name="connsiteY23" fmla="*/ 2082973 h 2998132"/>
                <a:gd name="connsiteX24" fmla="*/ 874508 w 1060603"/>
                <a:gd name="connsiteY24" fmla="*/ 2149312 h 2998132"/>
                <a:gd name="connsiteX25" fmla="*/ 788829 w 1060603"/>
                <a:gd name="connsiteY25" fmla="*/ 2204719 h 2998132"/>
                <a:gd name="connsiteX26" fmla="*/ 700092 w 1060603"/>
                <a:gd name="connsiteY26" fmla="*/ 2250759 h 2998132"/>
                <a:gd name="connsiteX27" fmla="*/ 613028 w 1060603"/>
                <a:gd name="connsiteY27" fmla="*/ 2298731 h 2998132"/>
                <a:gd name="connsiteX28" fmla="*/ 532368 w 1060603"/>
                <a:gd name="connsiteY28" fmla="*/ 2359934 h 2998132"/>
                <a:gd name="connsiteX29" fmla="*/ 492203 w 1060603"/>
                <a:gd name="connsiteY29" fmla="*/ 2403611 h 2998132"/>
                <a:gd name="connsiteX30" fmla="*/ 459381 w 1060603"/>
                <a:gd name="connsiteY30" fmla="*/ 2453033 h 2998132"/>
                <a:gd name="connsiteX31" fmla="*/ 437741 w 1060603"/>
                <a:gd name="connsiteY31" fmla="*/ 2506232 h 2998132"/>
                <a:gd name="connsiteX32" fmla="*/ 431126 w 1060603"/>
                <a:gd name="connsiteY32" fmla="*/ 2561236 h 2998132"/>
                <a:gd name="connsiteX33" fmla="*/ 436685 w 1060603"/>
                <a:gd name="connsiteY33" fmla="*/ 2598460 h 2998132"/>
                <a:gd name="connsiteX34" fmla="*/ 449471 w 1060603"/>
                <a:gd name="connsiteY34" fmla="*/ 2634789 h 2998132"/>
                <a:gd name="connsiteX35" fmla="*/ 468070 w 1060603"/>
                <a:gd name="connsiteY35" fmla="*/ 2669404 h 2998132"/>
                <a:gd name="connsiteX36" fmla="*/ 491066 w 1060603"/>
                <a:gd name="connsiteY36" fmla="*/ 2701485 h 2998132"/>
                <a:gd name="connsiteX37" fmla="*/ 501415 w 1060603"/>
                <a:gd name="connsiteY37" fmla="*/ 2713883 h 2998132"/>
                <a:gd name="connsiteX38" fmla="*/ 511596 w 1060603"/>
                <a:gd name="connsiteY38" fmla="*/ 2726140 h 2998132"/>
                <a:gd name="connsiteX39" fmla="*/ 520929 w 1060603"/>
                <a:gd name="connsiteY39" fmla="*/ 2738688 h 2998132"/>
                <a:gd name="connsiteX40" fmla="*/ 528737 w 1060603"/>
                <a:gd name="connsiteY40" fmla="*/ 2751958 h 2998132"/>
                <a:gd name="connsiteX41" fmla="*/ 536144 w 1060603"/>
                <a:gd name="connsiteY41" fmla="*/ 2772073 h 2998132"/>
                <a:gd name="connsiteX42" fmla="*/ 539704 w 1060603"/>
                <a:gd name="connsiteY42" fmla="*/ 2793734 h 2998132"/>
                <a:gd name="connsiteX43" fmla="*/ 539813 w 1060603"/>
                <a:gd name="connsiteY43" fmla="*/ 2816264 h 2998132"/>
                <a:gd name="connsiteX44" fmla="*/ 536866 w 1060603"/>
                <a:gd name="connsiteY44" fmla="*/ 2838988 h 2998132"/>
                <a:gd name="connsiteX45" fmla="*/ 525427 w 1060603"/>
                <a:gd name="connsiteY45" fmla="*/ 2877338 h 2998132"/>
                <a:gd name="connsiteX46" fmla="*/ 506913 w 1060603"/>
                <a:gd name="connsiteY46" fmla="*/ 2912456 h 2998132"/>
                <a:gd name="connsiteX47" fmla="*/ 482323 w 1060603"/>
                <a:gd name="connsiteY47" fmla="*/ 2942571 h 2998132"/>
                <a:gd name="connsiteX48" fmla="*/ 452658 w 1060603"/>
                <a:gd name="connsiteY48" fmla="*/ 2965916 h 2998132"/>
                <a:gd name="connsiteX49" fmla="*/ 419754 w 1060603"/>
                <a:gd name="connsiteY49" fmla="*/ 2981097 h 2998132"/>
                <a:gd name="connsiteX50" fmla="*/ 383934 w 1060603"/>
                <a:gd name="connsiteY50" fmla="*/ 2990169 h 2998132"/>
                <a:gd name="connsiteX51" fmla="*/ 346171 w 1060603"/>
                <a:gd name="connsiteY51" fmla="*/ 2995169 h 2998132"/>
                <a:gd name="connsiteX52" fmla="*/ 307436 w 1060603"/>
                <a:gd name="connsiteY52" fmla="*/ 2998132 h 299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60603" h="2998132">
                  <a:moveTo>
                    <a:pt x="42959" y="0"/>
                  </a:moveTo>
                  <a:lnTo>
                    <a:pt x="31231" y="62956"/>
                  </a:lnTo>
                  <a:cubicBezTo>
                    <a:pt x="27454" y="83977"/>
                    <a:pt x="23677" y="104999"/>
                    <a:pt x="20298" y="126127"/>
                  </a:cubicBezTo>
                  <a:cubicBezTo>
                    <a:pt x="16919" y="147255"/>
                    <a:pt x="13671" y="168419"/>
                    <a:pt x="10954" y="189725"/>
                  </a:cubicBezTo>
                  <a:cubicBezTo>
                    <a:pt x="8237" y="211031"/>
                    <a:pt x="5717" y="234142"/>
                    <a:pt x="3994" y="253965"/>
                  </a:cubicBezTo>
                  <a:cubicBezTo>
                    <a:pt x="2271" y="273788"/>
                    <a:pt x="1233" y="290428"/>
                    <a:pt x="617" y="308662"/>
                  </a:cubicBezTo>
                  <a:cubicBezTo>
                    <a:pt x="1" y="326896"/>
                    <a:pt x="-239" y="345233"/>
                    <a:pt x="296" y="363372"/>
                  </a:cubicBezTo>
                  <a:cubicBezTo>
                    <a:pt x="831" y="381511"/>
                    <a:pt x="1876" y="399653"/>
                    <a:pt x="3829" y="417498"/>
                  </a:cubicBezTo>
                  <a:cubicBezTo>
                    <a:pt x="5782" y="435343"/>
                    <a:pt x="642" y="435093"/>
                    <a:pt x="12014" y="470445"/>
                  </a:cubicBezTo>
                  <a:cubicBezTo>
                    <a:pt x="23386" y="505797"/>
                    <a:pt x="45437" y="579018"/>
                    <a:pt x="72061" y="629611"/>
                  </a:cubicBezTo>
                  <a:cubicBezTo>
                    <a:pt x="98685" y="680204"/>
                    <a:pt x="134700" y="727738"/>
                    <a:pt x="171756" y="774004"/>
                  </a:cubicBezTo>
                  <a:cubicBezTo>
                    <a:pt x="208812" y="820270"/>
                    <a:pt x="252476" y="864075"/>
                    <a:pt x="294395" y="907209"/>
                  </a:cubicBezTo>
                  <a:cubicBezTo>
                    <a:pt x="336314" y="950343"/>
                    <a:pt x="385475" y="995712"/>
                    <a:pt x="423272" y="1032811"/>
                  </a:cubicBezTo>
                  <a:lnTo>
                    <a:pt x="521178" y="1129802"/>
                  </a:lnTo>
                  <a:cubicBezTo>
                    <a:pt x="553318" y="1162091"/>
                    <a:pt x="584353" y="1193956"/>
                    <a:pt x="616110" y="1226545"/>
                  </a:cubicBezTo>
                  <a:lnTo>
                    <a:pt x="711721" y="1325335"/>
                  </a:lnTo>
                  <a:lnTo>
                    <a:pt x="811666" y="1428468"/>
                  </a:lnTo>
                  <a:cubicBezTo>
                    <a:pt x="843131" y="1461170"/>
                    <a:pt x="872282" y="1489684"/>
                    <a:pt x="900509" y="1521545"/>
                  </a:cubicBezTo>
                  <a:cubicBezTo>
                    <a:pt x="928736" y="1553406"/>
                    <a:pt x="957935" y="1586075"/>
                    <a:pt x="981031" y="1619637"/>
                  </a:cubicBezTo>
                  <a:cubicBezTo>
                    <a:pt x="1004127" y="1653199"/>
                    <a:pt x="1025836" y="1687597"/>
                    <a:pt x="1039083" y="1722915"/>
                  </a:cubicBezTo>
                  <a:cubicBezTo>
                    <a:pt x="1052330" y="1758233"/>
                    <a:pt x="1059539" y="1798880"/>
                    <a:pt x="1060515" y="1831547"/>
                  </a:cubicBezTo>
                  <a:cubicBezTo>
                    <a:pt x="1061491" y="1864214"/>
                    <a:pt x="1054240" y="1890100"/>
                    <a:pt x="1044942" y="1918917"/>
                  </a:cubicBezTo>
                  <a:cubicBezTo>
                    <a:pt x="1035644" y="1947734"/>
                    <a:pt x="1021233" y="1977107"/>
                    <a:pt x="1004727" y="2004450"/>
                  </a:cubicBezTo>
                  <a:cubicBezTo>
                    <a:pt x="988221" y="2031793"/>
                    <a:pt x="967608" y="2058829"/>
                    <a:pt x="945905" y="2082973"/>
                  </a:cubicBezTo>
                  <a:cubicBezTo>
                    <a:pt x="924202" y="2107117"/>
                    <a:pt x="900687" y="2129021"/>
                    <a:pt x="874508" y="2149312"/>
                  </a:cubicBezTo>
                  <a:cubicBezTo>
                    <a:pt x="848329" y="2169603"/>
                    <a:pt x="817898" y="2187811"/>
                    <a:pt x="788829" y="2204719"/>
                  </a:cubicBezTo>
                  <a:cubicBezTo>
                    <a:pt x="759760" y="2221627"/>
                    <a:pt x="729392" y="2235090"/>
                    <a:pt x="700092" y="2250759"/>
                  </a:cubicBezTo>
                  <a:cubicBezTo>
                    <a:pt x="670792" y="2266428"/>
                    <a:pt x="640982" y="2280535"/>
                    <a:pt x="613028" y="2298731"/>
                  </a:cubicBezTo>
                  <a:cubicBezTo>
                    <a:pt x="585074" y="2316927"/>
                    <a:pt x="552505" y="2342454"/>
                    <a:pt x="532368" y="2359934"/>
                  </a:cubicBezTo>
                  <a:cubicBezTo>
                    <a:pt x="512231" y="2377414"/>
                    <a:pt x="504368" y="2388095"/>
                    <a:pt x="492203" y="2403611"/>
                  </a:cubicBezTo>
                  <a:cubicBezTo>
                    <a:pt x="480039" y="2419128"/>
                    <a:pt x="468458" y="2435929"/>
                    <a:pt x="459381" y="2453033"/>
                  </a:cubicBezTo>
                  <a:cubicBezTo>
                    <a:pt x="450304" y="2470137"/>
                    <a:pt x="442450" y="2488198"/>
                    <a:pt x="437741" y="2506232"/>
                  </a:cubicBezTo>
                  <a:cubicBezTo>
                    <a:pt x="433032" y="2524266"/>
                    <a:pt x="431302" y="2545865"/>
                    <a:pt x="431126" y="2561236"/>
                  </a:cubicBezTo>
                  <a:cubicBezTo>
                    <a:pt x="430950" y="2576607"/>
                    <a:pt x="433627" y="2586201"/>
                    <a:pt x="436685" y="2598460"/>
                  </a:cubicBezTo>
                  <a:cubicBezTo>
                    <a:pt x="439743" y="2610719"/>
                    <a:pt x="444240" y="2622965"/>
                    <a:pt x="449471" y="2634789"/>
                  </a:cubicBezTo>
                  <a:cubicBezTo>
                    <a:pt x="454702" y="2646613"/>
                    <a:pt x="461138" y="2658288"/>
                    <a:pt x="468070" y="2669404"/>
                  </a:cubicBezTo>
                  <a:cubicBezTo>
                    <a:pt x="475003" y="2680520"/>
                    <a:pt x="485509" y="2694072"/>
                    <a:pt x="491066" y="2701485"/>
                  </a:cubicBezTo>
                  <a:cubicBezTo>
                    <a:pt x="496623" y="2708898"/>
                    <a:pt x="497993" y="2709774"/>
                    <a:pt x="501415" y="2713883"/>
                  </a:cubicBezTo>
                  <a:cubicBezTo>
                    <a:pt x="504837" y="2717992"/>
                    <a:pt x="508344" y="2722006"/>
                    <a:pt x="511596" y="2726140"/>
                  </a:cubicBezTo>
                  <a:cubicBezTo>
                    <a:pt x="514848" y="2730274"/>
                    <a:pt x="518072" y="2734385"/>
                    <a:pt x="520929" y="2738688"/>
                  </a:cubicBezTo>
                  <a:cubicBezTo>
                    <a:pt x="523786" y="2742991"/>
                    <a:pt x="526201" y="2746394"/>
                    <a:pt x="528737" y="2751958"/>
                  </a:cubicBezTo>
                  <a:cubicBezTo>
                    <a:pt x="531273" y="2757522"/>
                    <a:pt x="534316" y="2765110"/>
                    <a:pt x="536144" y="2772073"/>
                  </a:cubicBezTo>
                  <a:cubicBezTo>
                    <a:pt x="537972" y="2779036"/>
                    <a:pt x="539092" y="2786369"/>
                    <a:pt x="539704" y="2793734"/>
                  </a:cubicBezTo>
                  <a:cubicBezTo>
                    <a:pt x="540316" y="2801099"/>
                    <a:pt x="540286" y="2808722"/>
                    <a:pt x="539813" y="2816264"/>
                  </a:cubicBezTo>
                  <a:cubicBezTo>
                    <a:pt x="539340" y="2823806"/>
                    <a:pt x="539264" y="2828809"/>
                    <a:pt x="536866" y="2838988"/>
                  </a:cubicBezTo>
                  <a:cubicBezTo>
                    <a:pt x="534468" y="2849167"/>
                    <a:pt x="530419" y="2865093"/>
                    <a:pt x="525427" y="2877338"/>
                  </a:cubicBezTo>
                  <a:cubicBezTo>
                    <a:pt x="520435" y="2889583"/>
                    <a:pt x="514097" y="2901584"/>
                    <a:pt x="506913" y="2912456"/>
                  </a:cubicBezTo>
                  <a:cubicBezTo>
                    <a:pt x="499729" y="2923328"/>
                    <a:pt x="491365" y="2933661"/>
                    <a:pt x="482323" y="2942571"/>
                  </a:cubicBezTo>
                  <a:cubicBezTo>
                    <a:pt x="473281" y="2951481"/>
                    <a:pt x="463086" y="2959495"/>
                    <a:pt x="452658" y="2965916"/>
                  </a:cubicBezTo>
                  <a:cubicBezTo>
                    <a:pt x="442230" y="2972337"/>
                    <a:pt x="431208" y="2977055"/>
                    <a:pt x="419754" y="2981097"/>
                  </a:cubicBezTo>
                  <a:cubicBezTo>
                    <a:pt x="408300" y="2985139"/>
                    <a:pt x="396198" y="2987824"/>
                    <a:pt x="383934" y="2990169"/>
                  </a:cubicBezTo>
                  <a:cubicBezTo>
                    <a:pt x="371670" y="2992514"/>
                    <a:pt x="358921" y="2993842"/>
                    <a:pt x="346171" y="2995169"/>
                  </a:cubicBezTo>
                  <a:cubicBezTo>
                    <a:pt x="333421" y="2996496"/>
                    <a:pt x="315506" y="2997515"/>
                    <a:pt x="307436" y="2998132"/>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5" name="Ελεύθερη σχεδίαση: Σχήμα 74">
              <a:extLst>
                <a:ext uri="{FF2B5EF4-FFF2-40B4-BE49-F238E27FC236}">
                  <a16:creationId xmlns:a16="http://schemas.microsoft.com/office/drawing/2014/main" xmlns="" id="{CAF2EAEE-7D76-4BB8-8634-21B6583060F6}"/>
                </a:ext>
              </a:extLst>
            </p:cNvPr>
            <p:cNvSpPr/>
            <p:nvPr/>
          </p:nvSpPr>
          <p:spPr>
            <a:xfrm>
              <a:off x="4426802" y="3226449"/>
              <a:ext cx="1728074" cy="1722515"/>
            </a:xfrm>
            <a:custGeom>
              <a:avLst/>
              <a:gdLst>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69"/>
                <a:gd name="connsiteY0" fmla="*/ 0 h 1722515"/>
                <a:gd name="connsiteX1" fmla="*/ 1628716 w 1728069"/>
                <a:gd name="connsiteY1" fmla="*/ 20250 h 1722515"/>
                <a:gd name="connsiteX2" fmla="*/ 1654543 w 1728069"/>
                <a:gd name="connsiteY2" fmla="*/ 41337 h 1722515"/>
                <a:gd name="connsiteX3" fmla="*/ 1677839 w 1728069"/>
                <a:gd name="connsiteY3" fmla="*/ 64097 h 1722515"/>
                <a:gd name="connsiteX4" fmla="*/ 1697337 w 1728069"/>
                <a:gd name="connsiteY4" fmla="*/ 89367 h 1722515"/>
                <a:gd name="connsiteX5" fmla="*/ 1711102 w 1728069"/>
                <a:gd name="connsiteY5" fmla="*/ 115548 h 1722515"/>
                <a:gd name="connsiteX6" fmla="*/ 1720697 w 1728069"/>
                <a:gd name="connsiteY6" fmla="*/ 144135 h 1722515"/>
                <a:gd name="connsiteX7" fmla="*/ 1726295 w 1728069"/>
                <a:gd name="connsiteY7" fmla="*/ 174668 h 1722515"/>
                <a:gd name="connsiteX8" fmla="*/ 1728069 w 1728069"/>
                <a:gd name="connsiteY8" fmla="*/ 206681 h 1722515"/>
                <a:gd name="connsiteX9" fmla="*/ 1726653 w 1728069"/>
                <a:gd name="connsiteY9" fmla="*/ 233611 h 1722515"/>
                <a:gd name="connsiteX10" fmla="*/ 1722092 w 1728069"/>
                <a:gd name="connsiteY10" fmla="*/ 259653 h 1722515"/>
                <a:gd name="connsiteX11" fmla="*/ 1713715 w 1728069"/>
                <a:gd name="connsiteY11" fmla="*/ 283233 h 1722515"/>
                <a:gd name="connsiteX12" fmla="*/ 1700853 w 1728069"/>
                <a:gd name="connsiteY12" fmla="*/ 302772 h 1722515"/>
                <a:gd name="connsiteX13" fmla="*/ 1674615 w 1728069"/>
                <a:gd name="connsiteY13" fmla="*/ 321965 h 1722515"/>
                <a:gd name="connsiteX14" fmla="*/ 1641745 w 1728069"/>
                <a:gd name="connsiteY14" fmla="*/ 334529 h 1722515"/>
                <a:gd name="connsiteX15" fmla="*/ 1605935 w 1728069"/>
                <a:gd name="connsiteY15" fmla="*/ 345084 h 1722515"/>
                <a:gd name="connsiteX16" fmla="*/ 1570876 w 1728069"/>
                <a:gd name="connsiteY16" fmla="*/ 358250 h 1722515"/>
                <a:gd name="connsiteX17" fmla="*/ 1518423 w 1728069"/>
                <a:gd name="connsiteY17" fmla="*/ 397129 h 1722515"/>
                <a:gd name="connsiteX18" fmla="*/ 1480930 w 1728069"/>
                <a:gd name="connsiteY18" fmla="*/ 451989 h 1722515"/>
                <a:gd name="connsiteX19" fmla="*/ 1459227 w 1728069"/>
                <a:gd name="connsiteY19" fmla="*/ 515817 h 1722515"/>
                <a:gd name="connsiteX20" fmla="*/ 1454144 w 1728069"/>
                <a:gd name="connsiteY20" fmla="*/ 581601 h 1722515"/>
                <a:gd name="connsiteX21" fmla="*/ 1464647 w 1728069"/>
                <a:gd name="connsiteY21" fmla="*/ 641740 h 1722515"/>
                <a:gd name="connsiteX22" fmla="*/ 1485326 w 1728069"/>
                <a:gd name="connsiteY22" fmla="*/ 698959 h 1722515"/>
                <a:gd name="connsiteX23" fmla="*/ 1510094 w 1728069"/>
                <a:gd name="connsiteY23" fmla="*/ 755052 h 1722515"/>
                <a:gd name="connsiteX24" fmla="*/ 1532864 w 1728069"/>
                <a:gd name="connsiteY24" fmla="*/ 811812 h 1722515"/>
                <a:gd name="connsiteX25" fmla="*/ 1546586 w 1728069"/>
                <a:gd name="connsiteY25" fmla="*/ 860755 h 1722515"/>
                <a:gd name="connsiteX26" fmla="*/ 1555038 w 1728069"/>
                <a:gd name="connsiteY26" fmla="*/ 910966 h 1722515"/>
                <a:gd name="connsiteX27" fmla="*/ 1558583 w 1728069"/>
                <a:gd name="connsiteY27" fmla="*/ 961999 h 1722515"/>
                <a:gd name="connsiteX28" fmla="*/ 1557585 w 1728069"/>
                <a:gd name="connsiteY28" fmla="*/ 1013409 h 1722515"/>
                <a:gd name="connsiteX29" fmla="*/ 1546987 w 1728069"/>
                <a:gd name="connsiteY29" fmla="*/ 1096302 h 1722515"/>
                <a:gd name="connsiteX30" fmla="*/ 1525301 w 1728069"/>
                <a:gd name="connsiteY30" fmla="*/ 1176985 h 1722515"/>
                <a:gd name="connsiteX31" fmla="*/ 1492397 w 1728069"/>
                <a:gd name="connsiteY31" fmla="*/ 1253427 h 1722515"/>
                <a:gd name="connsiteX32" fmla="*/ 1448144 w 1728069"/>
                <a:gd name="connsiteY32" fmla="*/ 1323601 h 1722515"/>
                <a:gd name="connsiteX33" fmla="*/ 1404777 w 1728069"/>
                <a:gd name="connsiteY33" fmla="*/ 1373890 h 1722515"/>
                <a:gd name="connsiteX34" fmla="*/ 1355362 w 1728069"/>
                <a:gd name="connsiteY34" fmla="*/ 1418427 h 1722515"/>
                <a:gd name="connsiteX35" fmla="*/ 1301179 w 1728069"/>
                <a:gd name="connsiteY35" fmla="*/ 1456757 h 1722515"/>
                <a:gd name="connsiteX36" fmla="*/ 1243505 w 1728069"/>
                <a:gd name="connsiteY36" fmla="*/ 1488423 h 1722515"/>
                <a:gd name="connsiteX37" fmla="*/ 1093208 w 1728069"/>
                <a:gd name="connsiteY37" fmla="*/ 1538528 h 1722515"/>
                <a:gd name="connsiteX38" fmla="*/ 934061 w 1728069"/>
                <a:gd name="connsiteY38" fmla="*/ 1560671 h 1722515"/>
                <a:gd name="connsiteX39" fmla="*/ 770471 w 1728069"/>
                <a:gd name="connsiteY39" fmla="*/ 1569553 h 1722515"/>
                <a:gd name="connsiteX40" fmla="*/ 606843 w 1728069"/>
                <a:gd name="connsiteY40" fmla="*/ 1579873 h 1722515"/>
                <a:gd name="connsiteX41" fmla="*/ 451542 w 1728069"/>
                <a:gd name="connsiteY41" fmla="*/ 1602268 h 1722515"/>
                <a:gd name="connsiteX42" fmla="*/ 299318 w 1728069"/>
                <a:gd name="connsiteY42" fmla="*/ 1636034 h 1722515"/>
                <a:gd name="connsiteX43" fmla="*/ 149146 w 1728069"/>
                <a:gd name="connsiteY43" fmla="*/ 1677380 h 1722515"/>
                <a:gd name="connsiteX44" fmla="*/ 0 w 1728069"/>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 name="connsiteX0" fmla="*/ 1601622 w 1728074"/>
                <a:gd name="connsiteY0" fmla="*/ 0 h 1722515"/>
                <a:gd name="connsiteX1" fmla="*/ 1628716 w 1728074"/>
                <a:gd name="connsiteY1" fmla="*/ 20250 h 1722515"/>
                <a:gd name="connsiteX2" fmla="*/ 1654543 w 1728074"/>
                <a:gd name="connsiteY2" fmla="*/ 41337 h 1722515"/>
                <a:gd name="connsiteX3" fmla="*/ 1677839 w 1728074"/>
                <a:gd name="connsiteY3" fmla="*/ 64097 h 1722515"/>
                <a:gd name="connsiteX4" fmla="*/ 1697337 w 1728074"/>
                <a:gd name="connsiteY4" fmla="*/ 89367 h 1722515"/>
                <a:gd name="connsiteX5" fmla="*/ 1711102 w 1728074"/>
                <a:gd name="connsiteY5" fmla="*/ 115548 h 1722515"/>
                <a:gd name="connsiteX6" fmla="*/ 1720697 w 1728074"/>
                <a:gd name="connsiteY6" fmla="*/ 144135 h 1722515"/>
                <a:gd name="connsiteX7" fmla="*/ 1726295 w 1728074"/>
                <a:gd name="connsiteY7" fmla="*/ 174668 h 1722515"/>
                <a:gd name="connsiteX8" fmla="*/ 1728069 w 1728074"/>
                <a:gd name="connsiteY8" fmla="*/ 206681 h 1722515"/>
                <a:gd name="connsiteX9" fmla="*/ 1726653 w 1728074"/>
                <a:gd name="connsiteY9" fmla="*/ 233611 h 1722515"/>
                <a:gd name="connsiteX10" fmla="*/ 1722092 w 1728074"/>
                <a:gd name="connsiteY10" fmla="*/ 259653 h 1722515"/>
                <a:gd name="connsiteX11" fmla="*/ 1713715 w 1728074"/>
                <a:gd name="connsiteY11" fmla="*/ 283233 h 1722515"/>
                <a:gd name="connsiteX12" fmla="*/ 1700853 w 1728074"/>
                <a:gd name="connsiteY12" fmla="*/ 302772 h 1722515"/>
                <a:gd name="connsiteX13" fmla="*/ 1674615 w 1728074"/>
                <a:gd name="connsiteY13" fmla="*/ 321965 h 1722515"/>
                <a:gd name="connsiteX14" fmla="*/ 1641745 w 1728074"/>
                <a:gd name="connsiteY14" fmla="*/ 334529 h 1722515"/>
                <a:gd name="connsiteX15" fmla="*/ 1605935 w 1728074"/>
                <a:gd name="connsiteY15" fmla="*/ 345084 h 1722515"/>
                <a:gd name="connsiteX16" fmla="*/ 1570876 w 1728074"/>
                <a:gd name="connsiteY16" fmla="*/ 358250 h 1722515"/>
                <a:gd name="connsiteX17" fmla="*/ 1518423 w 1728074"/>
                <a:gd name="connsiteY17" fmla="*/ 397129 h 1722515"/>
                <a:gd name="connsiteX18" fmla="*/ 1480930 w 1728074"/>
                <a:gd name="connsiteY18" fmla="*/ 451989 h 1722515"/>
                <a:gd name="connsiteX19" fmla="*/ 1459227 w 1728074"/>
                <a:gd name="connsiteY19" fmla="*/ 515817 h 1722515"/>
                <a:gd name="connsiteX20" fmla="*/ 1454144 w 1728074"/>
                <a:gd name="connsiteY20" fmla="*/ 581601 h 1722515"/>
                <a:gd name="connsiteX21" fmla="*/ 1464647 w 1728074"/>
                <a:gd name="connsiteY21" fmla="*/ 641740 h 1722515"/>
                <a:gd name="connsiteX22" fmla="*/ 1485326 w 1728074"/>
                <a:gd name="connsiteY22" fmla="*/ 698959 h 1722515"/>
                <a:gd name="connsiteX23" fmla="*/ 1510094 w 1728074"/>
                <a:gd name="connsiteY23" fmla="*/ 755052 h 1722515"/>
                <a:gd name="connsiteX24" fmla="*/ 1532864 w 1728074"/>
                <a:gd name="connsiteY24" fmla="*/ 811812 h 1722515"/>
                <a:gd name="connsiteX25" fmla="*/ 1546586 w 1728074"/>
                <a:gd name="connsiteY25" fmla="*/ 860755 h 1722515"/>
                <a:gd name="connsiteX26" fmla="*/ 1555038 w 1728074"/>
                <a:gd name="connsiteY26" fmla="*/ 910966 h 1722515"/>
                <a:gd name="connsiteX27" fmla="*/ 1558583 w 1728074"/>
                <a:gd name="connsiteY27" fmla="*/ 961999 h 1722515"/>
                <a:gd name="connsiteX28" fmla="*/ 1557585 w 1728074"/>
                <a:gd name="connsiteY28" fmla="*/ 1013409 h 1722515"/>
                <a:gd name="connsiteX29" fmla="*/ 1546987 w 1728074"/>
                <a:gd name="connsiteY29" fmla="*/ 1096302 h 1722515"/>
                <a:gd name="connsiteX30" fmla="*/ 1525301 w 1728074"/>
                <a:gd name="connsiteY30" fmla="*/ 1176985 h 1722515"/>
                <a:gd name="connsiteX31" fmla="*/ 1492397 w 1728074"/>
                <a:gd name="connsiteY31" fmla="*/ 1253427 h 1722515"/>
                <a:gd name="connsiteX32" fmla="*/ 1448144 w 1728074"/>
                <a:gd name="connsiteY32" fmla="*/ 1323601 h 1722515"/>
                <a:gd name="connsiteX33" fmla="*/ 1404777 w 1728074"/>
                <a:gd name="connsiteY33" fmla="*/ 1373890 h 1722515"/>
                <a:gd name="connsiteX34" fmla="*/ 1355362 w 1728074"/>
                <a:gd name="connsiteY34" fmla="*/ 1418427 h 1722515"/>
                <a:gd name="connsiteX35" fmla="*/ 1301179 w 1728074"/>
                <a:gd name="connsiteY35" fmla="*/ 1456757 h 1722515"/>
                <a:gd name="connsiteX36" fmla="*/ 1243505 w 1728074"/>
                <a:gd name="connsiteY36" fmla="*/ 1488423 h 1722515"/>
                <a:gd name="connsiteX37" fmla="*/ 1093208 w 1728074"/>
                <a:gd name="connsiteY37" fmla="*/ 1538528 h 1722515"/>
                <a:gd name="connsiteX38" fmla="*/ 934061 w 1728074"/>
                <a:gd name="connsiteY38" fmla="*/ 1560671 h 1722515"/>
                <a:gd name="connsiteX39" fmla="*/ 770471 w 1728074"/>
                <a:gd name="connsiteY39" fmla="*/ 1569553 h 1722515"/>
                <a:gd name="connsiteX40" fmla="*/ 606843 w 1728074"/>
                <a:gd name="connsiteY40" fmla="*/ 1579873 h 1722515"/>
                <a:gd name="connsiteX41" fmla="*/ 451542 w 1728074"/>
                <a:gd name="connsiteY41" fmla="*/ 1602268 h 1722515"/>
                <a:gd name="connsiteX42" fmla="*/ 299318 w 1728074"/>
                <a:gd name="connsiteY42" fmla="*/ 1636034 h 1722515"/>
                <a:gd name="connsiteX43" fmla="*/ 149146 w 1728074"/>
                <a:gd name="connsiteY43" fmla="*/ 1677380 h 1722515"/>
                <a:gd name="connsiteX44" fmla="*/ 0 w 1728074"/>
                <a:gd name="connsiteY44" fmla="*/ 1722515 h 172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28074" h="1722515">
                  <a:moveTo>
                    <a:pt x="1601622" y="0"/>
                  </a:moveTo>
                  <a:lnTo>
                    <a:pt x="1628716" y="20250"/>
                  </a:lnTo>
                  <a:cubicBezTo>
                    <a:pt x="1637536" y="27140"/>
                    <a:pt x="1646356" y="34029"/>
                    <a:pt x="1654543" y="41337"/>
                  </a:cubicBezTo>
                  <a:cubicBezTo>
                    <a:pt x="1662730" y="48645"/>
                    <a:pt x="1670707" y="56092"/>
                    <a:pt x="1677839" y="64097"/>
                  </a:cubicBezTo>
                  <a:cubicBezTo>
                    <a:pt x="1684971" y="72102"/>
                    <a:pt x="1691793" y="80792"/>
                    <a:pt x="1697337" y="89367"/>
                  </a:cubicBezTo>
                  <a:cubicBezTo>
                    <a:pt x="1702881" y="97942"/>
                    <a:pt x="1707209" y="106420"/>
                    <a:pt x="1711102" y="115548"/>
                  </a:cubicBezTo>
                  <a:cubicBezTo>
                    <a:pt x="1714995" y="124676"/>
                    <a:pt x="1718165" y="134282"/>
                    <a:pt x="1720697" y="144135"/>
                  </a:cubicBezTo>
                  <a:cubicBezTo>
                    <a:pt x="1723229" y="153988"/>
                    <a:pt x="1725066" y="164244"/>
                    <a:pt x="1726295" y="174668"/>
                  </a:cubicBezTo>
                  <a:cubicBezTo>
                    <a:pt x="1727524" y="185092"/>
                    <a:pt x="1728009" y="196857"/>
                    <a:pt x="1728069" y="206681"/>
                  </a:cubicBezTo>
                  <a:cubicBezTo>
                    <a:pt x="1728129" y="216505"/>
                    <a:pt x="1727649" y="224782"/>
                    <a:pt x="1726653" y="233611"/>
                  </a:cubicBezTo>
                  <a:cubicBezTo>
                    <a:pt x="1725657" y="242440"/>
                    <a:pt x="1724248" y="251383"/>
                    <a:pt x="1722092" y="259653"/>
                  </a:cubicBezTo>
                  <a:cubicBezTo>
                    <a:pt x="1719936" y="267923"/>
                    <a:pt x="1717255" y="276047"/>
                    <a:pt x="1713715" y="283233"/>
                  </a:cubicBezTo>
                  <a:cubicBezTo>
                    <a:pt x="1710175" y="290419"/>
                    <a:pt x="1707370" y="296317"/>
                    <a:pt x="1700853" y="302772"/>
                  </a:cubicBezTo>
                  <a:cubicBezTo>
                    <a:pt x="1694336" y="309227"/>
                    <a:pt x="1684466" y="316672"/>
                    <a:pt x="1674615" y="321965"/>
                  </a:cubicBezTo>
                  <a:cubicBezTo>
                    <a:pt x="1664764" y="327258"/>
                    <a:pt x="1653192" y="330676"/>
                    <a:pt x="1641745" y="334529"/>
                  </a:cubicBezTo>
                  <a:cubicBezTo>
                    <a:pt x="1630298" y="338382"/>
                    <a:pt x="1617747" y="341131"/>
                    <a:pt x="1605935" y="345084"/>
                  </a:cubicBezTo>
                  <a:cubicBezTo>
                    <a:pt x="1594124" y="349038"/>
                    <a:pt x="1585461" y="349576"/>
                    <a:pt x="1570876" y="358250"/>
                  </a:cubicBezTo>
                  <a:cubicBezTo>
                    <a:pt x="1556291" y="366924"/>
                    <a:pt x="1533414" y="381506"/>
                    <a:pt x="1518423" y="397129"/>
                  </a:cubicBezTo>
                  <a:cubicBezTo>
                    <a:pt x="1503432" y="412752"/>
                    <a:pt x="1490796" y="432208"/>
                    <a:pt x="1480930" y="451989"/>
                  </a:cubicBezTo>
                  <a:cubicBezTo>
                    <a:pt x="1471064" y="471770"/>
                    <a:pt x="1463691" y="494215"/>
                    <a:pt x="1459227" y="515817"/>
                  </a:cubicBezTo>
                  <a:cubicBezTo>
                    <a:pt x="1454763" y="537419"/>
                    <a:pt x="1453241" y="560614"/>
                    <a:pt x="1454144" y="581601"/>
                  </a:cubicBezTo>
                  <a:cubicBezTo>
                    <a:pt x="1455047" y="602588"/>
                    <a:pt x="1459450" y="622180"/>
                    <a:pt x="1464647" y="641740"/>
                  </a:cubicBezTo>
                  <a:cubicBezTo>
                    <a:pt x="1469844" y="661300"/>
                    <a:pt x="1477752" y="680074"/>
                    <a:pt x="1485326" y="698959"/>
                  </a:cubicBezTo>
                  <a:cubicBezTo>
                    <a:pt x="1492900" y="717844"/>
                    <a:pt x="1502171" y="736243"/>
                    <a:pt x="1510094" y="755052"/>
                  </a:cubicBezTo>
                  <a:cubicBezTo>
                    <a:pt x="1518017" y="773861"/>
                    <a:pt x="1526782" y="794195"/>
                    <a:pt x="1532864" y="811812"/>
                  </a:cubicBezTo>
                  <a:cubicBezTo>
                    <a:pt x="1538946" y="829429"/>
                    <a:pt x="1542890" y="844229"/>
                    <a:pt x="1546586" y="860755"/>
                  </a:cubicBezTo>
                  <a:cubicBezTo>
                    <a:pt x="1550282" y="877281"/>
                    <a:pt x="1553038" y="894092"/>
                    <a:pt x="1555038" y="910966"/>
                  </a:cubicBezTo>
                  <a:cubicBezTo>
                    <a:pt x="1557038" y="927840"/>
                    <a:pt x="1558159" y="944925"/>
                    <a:pt x="1558583" y="961999"/>
                  </a:cubicBezTo>
                  <a:cubicBezTo>
                    <a:pt x="1559007" y="979073"/>
                    <a:pt x="1559518" y="991025"/>
                    <a:pt x="1557585" y="1013409"/>
                  </a:cubicBezTo>
                  <a:cubicBezTo>
                    <a:pt x="1555652" y="1035793"/>
                    <a:pt x="1552368" y="1069039"/>
                    <a:pt x="1546987" y="1096302"/>
                  </a:cubicBezTo>
                  <a:cubicBezTo>
                    <a:pt x="1541606" y="1123565"/>
                    <a:pt x="1534399" y="1150798"/>
                    <a:pt x="1525301" y="1176985"/>
                  </a:cubicBezTo>
                  <a:cubicBezTo>
                    <a:pt x="1516203" y="1203172"/>
                    <a:pt x="1505256" y="1228991"/>
                    <a:pt x="1492397" y="1253427"/>
                  </a:cubicBezTo>
                  <a:cubicBezTo>
                    <a:pt x="1479538" y="1277863"/>
                    <a:pt x="1462747" y="1303524"/>
                    <a:pt x="1448144" y="1323601"/>
                  </a:cubicBezTo>
                  <a:cubicBezTo>
                    <a:pt x="1433541" y="1343678"/>
                    <a:pt x="1420241" y="1358086"/>
                    <a:pt x="1404777" y="1373890"/>
                  </a:cubicBezTo>
                  <a:cubicBezTo>
                    <a:pt x="1389313" y="1389694"/>
                    <a:pt x="1372628" y="1404616"/>
                    <a:pt x="1355362" y="1418427"/>
                  </a:cubicBezTo>
                  <a:cubicBezTo>
                    <a:pt x="1338096" y="1432238"/>
                    <a:pt x="1319822" y="1445091"/>
                    <a:pt x="1301179" y="1456757"/>
                  </a:cubicBezTo>
                  <a:cubicBezTo>
                    <a:pt x="1282536" y="1468423"/>
                    <a:pt x="1278167" y="1474795"/>
                    <a:pt x="1243505" y="1488423"/>
                  </a:cubicBezTo>
                  <a:cubicBezTo>
                    <a:pt x="1208843" y="1502051"/>
                    <a:pt x="1144782" y="1526487"/>
                    <a:pt x="1093208" y="1538528"/>
                  </a:cubicBezTo>
                  <a:cubicBezTo>
                    <a:pt x="1041634" y="1550569"/>
                    <a:pt x="987850" y="1555500"/>
                    <a:pt x="934061" y="1560671"/>
                  </a:cubicBezTo>
                  <a:cubicBezTo>
                    <a:pt x="880272" y="1565842"/>
                    <a:pt x="825007" y="1566353"/>
                    <a:pt x="770471" y="1569553"/>
                  </a:cubicBezTo>
                  <a:cubicBezTo>
                    <a:pt x="715935" y="1572753"/>
                    <a:pt x="659998" y="1574421"/>
                    <a:pt x="606843" y="1579873"/>
                  </a:cubicBezTo>
                  <a:cubicBezTo>
                    <a:pt x="553688" y="1585325"/>
                    <a:pt x="502796" y="1592908"/>
                    <a:pt x="451542" y="1602268"/>
                  </a:cubicBezTo>
                  <a:cubicBezTo>
                    <a:pt x="400288" y="1611628"/>
                    <a:pt x="349717" y="1623515"/>
                    <a:pt x="299318" y="1636034"/>
                  </a:cubicBezTo>
                  <a:cubicBezTo>
                    <a:pt x="248919" y="1648553"/>
                    <a:pt x="199032" y="1662966"/>
                    <a:pt x="149146" y="1677380"/>
                  </a:cubicBezTo>
                  <a:cubicBezTo>
                    <a:pt x="99260" y="1691794"/>
                    <a:pt x="31072" y="1713112"/>
                    <a:pt x="0" y="1722515"/>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6" name="Ελεύθερη σχεδίαση: Σχήμα 75">
              <a:extLst>
                <a:ext uri="{FF2B5EF4-FFF2-40B4-BE49-F238E27FC236}">
                  <a16:creationId xmlns:a16="http://schemas.microsoft.com/office/drawing/2014/main" xmlns="" id="{7F8F612F-E73E-44AC-ABA9-1C81F88E69ED}"/>
                </a:ext>
              </a:extLst>
            </p:cNvPr>
            <p:cNvSpPr/>
            <p:nvPr/>
          </p:nvSpPr>
          <p:spPr>
            <a:xfrm>
              <a:off x="4291092" y="3280565"/>
              <a:ext cx="1509312" cy="38325"/>
            </a:xfrm>
            <a:custGeom>
              <a:avLst/>
              <a:gdLst/>
              <a:ahLst/>
              <a:cxnLst/>
              <a:rect l="0" t="0" r="0" b="0"/>
              <a:pathLst>
                <a:path w="1509312" h="38325">
                  <a:moveTo>
                    <a:pt x="0" y="38324"/>
                  </a:moveTo>
                  <a:lnTo>
                    <a:pt x="1509311" y="0"/>
                  </a:ln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grpSp>
      <p:sp>
        <p:nvSpPr>
          <p:cNvPr id="78" name="TextBox 77">
            <a:extLst>
              <a:ext uri="{FF2B5EF4-FFF2-40B4-BE49-F238E27FC236}">
                <a16:creationId xmlns:a16="http://schemas.microsoft.com/office/drawing/2014/main" xmlns="" id="{E7E6EC58-B513-1449-8ACF-2FA26D659E07}"/>
              </a:ext>
            </a:extLst>
          </p:cNvPr>
          <p:cNvSpPr txBox="1"/>
          <p:nvPr/>
        </p:nvSpPr>
        <p:spPr>
          <a:xfrm>
            <a:off x="839614" y="5775908"/>
            <a:ext cx="1867691" cy="646331"/>
          </a:xfrm>
          <a:prstGeom prst="rect">
            <a:avLst/>
          </a:prstGeom>
          <a:noFill/>
        </p:spPr>
        <p:txBody>
          <a:bodyPr wrap="none" rtlCol="0">
            <a:spAutoFit/>
          </a:bodyPr>
          <a:lstStyle/>
          <a:p>
            <a:r>
              <a:rPr lang="el-GR" dirty="0"/>
              <a:t>μαύρο</a:t>
            </a:r>
            <a:r>
              <a:rPr lang="en-US" dirty="0"/>
              <a:t>:</a:t>
            </a:r>
            <a:r>
              <a:rPr lang="el-GR" dirty="0"/>
              <a:t> </a:t>
            </a:r>
            <a:r>
              <a:rPr lang="el-GR" dirty="0" smtClean="0"/>
              <a:t>αρχική</a:t>
            </a:r>
            <a:endParaRPr lang="en-US" dirty="0"/>
          </a:p>
          <a:p>
            <a:r>
              <a:rPr lang="el-GR" dirty="0">
                <a:solidFill>
                  <a:srgbClr val="FF0000"/>
                </a:solidFill>
              </a:rPr>
              <a:t>κόκκινο</a:t>
            </a:r>
            <a:r>
              <a:rPr lang="en-US" dirty="0">
                <a:solidFill>
                  <a:srgbClr val="FF0000"/>
                </a:solidFill>
              </a:rPr>
              <a:t>: </a:t>
            </a:r>
            <a:r>
              <a:rPr lang="el-GR" dirty="0">
                <a:solidFill>
                  <a:srgbClr val="FF0000"/>
                </a:solidFill>
              </a:rPr>
              <a:t>προόδου</a:t>
            </a:r>
            <a:endParaRPr lang="en-US" dirty="0">
              <a:solidFill>
                <a:srgbClr val="FF0000"/>
              </a:solidFill>
            </a:endParaRPr>
          </a:p>
        </p:txBody>
      </p:sp>
      <p:sp>
        <p:nvSpPr>
          <p:cNvPr id="79" name="Rectangle 78">
            <a:extLst>
              <a:ext uri="{FF2B5EF4-FFF2-40B4-BE49-F238E27FC236}">
                <a16:creationId xmlns:a16="http://schemas.microsoft.com/office/drawing/2014/main" xmlns="" id="{401D680D-34BD-9F4D-B69F-40EDD7305AC2}"/>
              </a:ext>
            </a:extLst>
          </p:cNvPr>
          <p:cNvSpPr/>
          <p:nvPr/>
        </p:nvSpPr>
        <p:spPr>
          <a:xfrm>
            <a:off x="1650248" y="-43717"/>
            <a:ext cx="9188091" cy="108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err="1">
                <a:solidFill>
                  <a:schemeClr val="tx1"/>
                </a:solidFill>
              </a:rPr>
              <a:t>Αλληλεπίθεση</a:t>
            </a:r>
            <a:r>
              <a:rPr lang="el-GR" dirty="0">
                <a:solidFill>
                  <a:schemeClr val="tx1"/>
                </a:solidFill>
              </a:rPr>
              <a:t> </a:t>
            </a:r>
            <a:r>
              <a:rPr lang="el-GR" dirty="0" err="1">
                <a:solidFill>
                  <a:schemeClr val="tx1"/>
                </a:solidFill>
              </a:rPr>
              <a:t>κεφαλομετρικών</a:t>
            </a:r>
            <a:r>
              <a:rPr lang="el-GR" dirty="0">
                <a:solidFill>
                  <a:schemeClr val="tx1"/>
                </a:solidFill>
              </a:rPr>
              <a:t> ακτινογραφημάτων στα 2 έτη θεραπείας </a:t>
            </a:r>
            <a:endParaRPr lang="en-US" dirty="0">
              <a:solidFill>
                <a:schemeClr val="tx1"/>
              </a:solidFill>
            </a:endParaRPr>
          </a:p>
        </p:txBody>
      </p:sp>
      <p:sp>
        <p:nvSpPr>
          <p:cNvPr id="80" name="Ελεύθερη σχεδίαση: Σχήμα 12">
            <a:extLst>
              <a:ext uri="{FF2B5EF4-FFF2-40B4-BE49-F238E27FC236}">
                <a16:creationId xmlns:a16="http://schemas.microsoft.com/office/drawing/2014/main" xmlns="" id="{E67C8052-805C-2242-B189-FC44EEE4C17B}"/>
              </a:ext>
            </a:extLst>
          </p:cNvPr>
          <p:cNvSpPr/>
          <p:nvPr/>
        </p:nvSpPr>
        <p:spPr>
          <a:xfrm>
            <a:off x="9717145" y="4332359"/>
            <a:ext cx="329424" cy="499103"/>
          </a:xfrm>
          <a:custGeom>
            <a:avLst/>
            <a:gdLst/>
            <a:ahLst/>
            <a:cxnLst/>
            <a:rect l="0" t="0" r="0" b="0"/>
            <a:pathLst>
              <a:path w="329424" h="499103">
                <a:moveTo>
                  <a:pt x="144357" y="33305"/>
                </a:moveTo>
                <a:lnTo>
                  <a:pt x="99744" y="121766"/>
                </a:lnTo>
                <a:lnTo>
                  <a:pt x="77201" y="180242"/>
                </a:lnTo>
                <a:lnTo>
                  <a:pt x="17232" y="317538"/>
                </a:lnTo>
                <a:lnTo>
                  <a:pt x="2628" y="403278"/>
                </a:lnTo>
                <a:lnTo>
                  <a:pt x="0" y="455547"/>
                </a:lnTo>
                <a:lnTo>
                  <a:pt x="5196" y="477592"/>
                </a:lnTo>
                <a:lnTo>
                  <a:pt x="18644" y="490504"/>
                </a:lnTo>
                <a:lnTo>
                  <a:pt x="36752" y="499102"/>
                </a:lnTo>
                <a:lnTo>
                  <a:pt x="61993" y="495424"/>
                </a:lnTo>
                <a:lnTo>
                  <a:pt x="93143" y="471055"/>
                </a:lnTo>
                <a:lnTo>
                  <a:pt x="146468" y="421974"/>
                </a:lnTo>
                <a:lnTo>
                  <a:pt x="172690" y="388740"/>
                </a:lnTo>
                <a:lnTo>
                  <a:pt x="207349" y="329490"/>
                </a:lnTo>
                <a:lnTo>
                  <a:pt x="244030" y="265980"/>
                </a:lnTo>
                <a:lnTo>
                  <a:pt x="329423" y="108123"/>
                </a:lnTo>
                <a:lnTo>
                  <a:pt x="316933" y="90445"/>
                </a:lnTo>
                <a:lnTo>
                  <a:pt x="306971" y="67441"/>
                </a:lnTo>
                <a:lnTo>
                  <a:pt x="291598" y="11847"/>
                </a:lnTo>
                <a:lnTo>
                  <a:pt x="277644" y="0"/>
                </a:lnTo>
                <a:lnTo>
                  <a:pt x="257621" y="936"/>
                </a:lnTo>
                <a:lnTo>
                  <a:pt x="238319" y="11350"/>
                </a:lnTo>
                <a:lnTo>
                  <a:pt x="179743" y="35749"/>
                </a:lnTo>
                <a:lnTo>
                  <a:pt x="157138" y="39374"/>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1" name="Ελεύθερη σχεδίαση: Σχήμα 15">
            <a:extLst>
              <a:ext uri="{FF2B5EF4-FFF2-40B4-BE49-F238E27FC236}">
                <a16:creationId xmlns:a16="http://schemas.microsoft.com/office/drawing/2014/main" xmlns="" id="{C1CF4A4D-DA34-2744-9FBC-04215DEE0013}"/>
              </a:ext>
            </a:extLst>
          </p:cNvPr>
          <p:cNvSpPr/>
          <p:nvPr/>
        </p:nvSpPr>
        <p:spPr>
          <a:xfrm>
            <a:off x="7230626" y="3872925"/>
            <a:ext cx="2806019" cy="1587046"/>
          </a:xfrm>
          <a:custGeom>
            <a:avLst/>
            <a:gdLst>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4229"/>
              <a:gd name="connsiteY0" fmla="*/ 605476 h 1584907"/>
              <a:gd name="connsiteX1" fmla="*/ 2770692 w 2804229"/>
              <a:gd name="connsiteY1" fmla="*/ 640247 h 1584907"/>
              <a:gd name="connsiteX2" fmla="*/ 2749052 w 2804229"/>
              <a:gd name="connsiteY2" fmla="*/ 675322 h 1584907"/>
              <a:gd name="connsiteX3" fmla="*/ 2730676 w 2804229"/>
              <a:gd name="connsiteY3" fmla="*/ 711003 h 1584907"/>
              <a:gd name="connsiteX4" fmla="*/ 2717196 w 2804229"/>
              <a:gd name="connsiteY4" fmla="*/ 747595 h 1584907"/>
              <a:gd name="connsiteX5" fmla="*/ 2708010 w 2804229"/>
              <a:gd name="connsiteY5" fmla="*/ 819739 h 1584907"/>
              <a:gd name="connsiteX6" fmla="*/ 2715980 w 2804229"/>
              <a:gd name="connsiteY6" fmla="*/ 894988 h 1584907"/>
              <a:gd name="connsiteX7" fmla="*/ 2734965 w 2804229"/>
              <a:gd name="connsiteY7" fmla="*/ 972119 h 1584907"/>
              <a:gd name="connsiteX8" fmla="*/ 2758820 w 2804229"/>
              <a:gd name="connsiteY8" fmla="*/ 1049904 h 1584907"/>
              <a:gd name="connsiteX9" fmla="*/ 2783971 w 2804229"/>
              <a:gd name="connsiteY9" fmla="*/ 1136043 h 1584907"/>
              <a:gd name="connsiteX10" fmla="*/ 2801216 w 2804229"/>
              <a:gd name="connsiteY10" fmla="*/ 1221307 h 1584907"/>
              <a:gd name="connsiteX11" fmla="*/ 2804229 w 2804229"/>
              <a:gd name="connsiteY11" fmla="*/ 1305529 h 1584907"/>
              <a:gd name="connsiteX12" fmla="*/ 2786682 w 2804229"/>
              <a:gd name="connsiteY12" fmla="*/ 1388544 h 1584907"/>
              <a:gd name="connsiteX13" fmla="*/ 2752707 w 2804229"/>
              <a:gd name="connsiteY13" fmla="*/ 1456164 h 1584907"/>
              <a:gd name="connsiteX14" fmla="*/ 2703938 w 2804229"/>
              <a:gd name="connsiteY14" fmla="*/ 1515956 h 1584907"/>
              <a:gd name="connsiteX15" fmla="*/ 2644594 w 2804229"/>
              <a:gd name="connsiteY15" fmla="*/ 1561065 h 1584907"/>
              <a:gd name="connsiteX16" fmla="*/ 2578890 w 2804229"/>
              <a:gd name="connsiteY16" fmla="*/ 1584633 h 1584907"/>
              <a:gd name="connsiteX17" fmla="*/ 2524720 w 2804229"/>
              <a:gd name="connsiteY17" fmla="*/ 1584907 h 1584907"/>
              <a:gd name="connsiteX18" fmla="*/ 2469642 w 2804229"/>
              <a:gd name="connsiteY18" fmla="*/ 1572535 h 1584907"/>
              <a:gd name="connsiteX19" fmla="*/ 2414099 w 2804229"/>
              <a:gd name="connsiteY19" fmla="*/ 1552769 h 1584907"/>
              <a:gd name="connsiteX20" fmla="*/ 2358534 w 2804229"/>
              <a:gd name="connsiteY20" fmla="*/ 1530860 h 1584907"/>
              <a:gd name="connsiteX21" fmla="*/ 2271786 w 2804229"/>
              <a:gd name="connsiteY21" fmla="*/ 1500888 h 1584907"/>
              <a:gd name="connsiteX22" fmla="*/ 2185844 w 2804229"/>
              <a:gd name="connsiteY22" fmla="*/ 1476132 h 1584907"/>
              <a:gd name="connsiteX23" fmla="*/ 2100475 w 2804229"/>
              <a:gd name="connsiteY23" fmla="*/ 1454104 h 1584907"/>
              <a:gd name="connsiteX24" fmla="*/ 2015444 w 2804229"/>
              <a:gd name="connsiteY24" fmla="*/ 1432321 h 1584907"/>
              <a:gd name="connsiteX25" fmla="*/ 1736400 w 2804229"/>
              <a:gd name="connsiteY25" fmla="*/ 1348573 h 1584907"/>
              <a:gd name="connsiteX26" fmla="*/ 1457043 w 2804229"/>
              <a:gd name="connsiteY26" fmla="*/ 1254649 h 1584907"/>
              <a:gd name="connsiteX27" fmla="*/ 1175939 w 2804229"/>
              <a:gd name="connsiteY27" fmla="*/ 1164622 h 1584907"/>
              <a:gd name="connsiteX28" fmla="*/ 891652 w 2804229"/>
              <a:gd name="connsiteY28" fmla="*/ 1092565 h 1584907"/>
              <a:gd name="connsiteX29" fmla="*/ 795334 w 2804229"/>
              <a:gd name="connsiteY29" fmla="*/ 1074128 h 1584907"/>
              <a:gd name="connsiteX30" fmla="*/ 698975 w 2804229"/>
              <a:gd name="connsiteY30" fmla="*/ 1055447 h 1584907"/>
              <a:gd name="connsiteX31" fmla="*/ 603057 w 2804229"/>
              <a:gd name="connsiteY31" fmla="*/ 1032665 h 1584907"/>
              <a:gd name="connsiteX32" fmla="*/ 508059 w 2804229"/>
              <a:gd name="connsiteY32" fmla="*/ 1001926 h 1584907"/>
              <a:gd name="connsiteX33" fmla="*/ 358499 w 2804229"/>
              <a:gd name="connsiteY33" fmla="*/ 928730 h 1584907"/>
              <a:gd name="connsiteX34" fmla="*/ 223112 w 2804229"/>
              <a:gd name="connsiteY34" fmla="*/ 829125 h 1584907"/>
              <a:gd name="connsiteX35" fmla="*/ 112383 w 2804229"/>
              <a:gd name="connsiteY35" fmla="*/ 707805 h 1584907"/>
              <a:gd name="connsiteX36" fmla="*/ 36798 w 2804229"/>
              <a:gd name="connsiteY36" fmla="*/ 569469 h 1584907"/>
              <a:gd name="connsiteX37" fmla="*/ 4835 w 2804229"/>
              <a:gd name="connsiteY37" fmla="*/ 435647 h 1584907"/>
              <a:gd name="connsiteX38" fmla="*/ 0 w 2804229"/>
              <a:gd name="connsiteY38" fmla="*/ 294500 h 1584907"/>
              <a:gd name="connsiteX39" fmla="*/ 13249 w 2804229"/>
              <a:gd name="connsiteY39" fmla="*/ 148471 h 1584907"/>
              <a:gd name="connsiteX40" fmla="*/ 35540 w 2804229"/>
              <a:gd name="connsiteY40" fmla="*/ 0 h 1584907"/>
              <a:gd name="connsiteX0" fmla="*/ 2793965 w 2805284"/>
              <a:gd name="connsiteY0" fmla="*/ 605476 h 1584907"/>
              <a:gd name="connsiteX1" fmla="*/ 2770692 w 2805284"/>
              <a:gd name="connsiteY1" fmla="*/ 640247 h 1584907"/>
              <a:gd name="connsiteX2" fmla="*/ 2749052 w 2805284"/>
              <a:gd name="connsiteY2" fmla="*/ 675322 h 1584907"/>
              <a:gd name="connsiteX3" fmla="*/ 2730676 w 2805284"/>
              <a:gd name="connsiteY3" fmla="*/ 711003 h 1584907"/>
              <a:gd name="connsiteX4" fmla="*/ 2717196 w 2805284"/>
              <a:gd name="connsiteY4" fmla="*/ 747595 h 1584907"/>
              <a:gd name="connsiteX5" fmla="*/ 2708010 w 2805284"/>
              <a:gd name="connsiteY5" fmla="*/ 819739 h 1584907"/>
              <a:gd name="connsiteX6" fmla="*/ 2715980 w 2805284"/>
              <a:gd name="connsiteY6" fmla="*/ 894988 h 1584907"/>
              <a:gd name="connsiteX7" fmla="*/ 2734965 w 2805284"/>
              <a:gd name="connsiteY7" fmla="*/ 972119 h 1584907"/>
              <a:gd name="connsiteX8" fmla="*/ 2758820 w 2805284"/>
              <a:gd name="connsiteY8" fmla="*/ 1049904 h 1584907"/>
              <a:gd name="connsiteX9" fmla="*/ 2783971 w 2805284"/>
              <a:gd name="connsiteY9" fmla="*/ 1136043 h 1584907"/>
              <a:gd name="connsiteX10" fmla="*/ 2801216 w 2805284"/>
              <a:gd name="connsiteY10" fmla="*/ 1221307 h 1584907"/>
              <a:gd name="connsiteX11" fmla="*/ 2804229 w 2805284"/>
              <a:gd name="connsiteY11" fmla="*/ 1305529 h 1584907"/>
              <a:gd name="connsiteX12" fmla="*/ 2786682 w 2805284"/>
              <a:gd name="connsiteY12" fmla="*/ 1388544 h 1584907"/>
              <a:gd name="connsiteX13" fmla="*/ 2752707 w 2805284"/>
              <a:gd name="connsiteY13" fmla="*/ 1456164 h 1584907"/>
              <a:gd name="connsiteX14" fmla="*/ 2703938 w 2805284"/>
              <a:gd name="connsiteY14" fmla="*/ 1515956 h 1584907"/>
              <a:gd name="connsiteX15" fmla="*/ 2644594 w 2805284"/>
              <a:gd name="connsiteY15" fmla="*/ 1561065 h 1584907"/>
              <a:gd name="connsiteX16" fmla="*/ 2578890 w 2805284"/>
              <a:gd name="connsiteY16" fmla="*/ 1584633 h 1584907"/>
              <a:gd name="connsiteX17" fmla="*/ 2524720 w 2805284"/>
              <a:gd name="connsiteY17" fmla="*/ 1584907 h 1584907"/>
              <a:gd name="connsiteX18" fmla="*/ 2469642 w 2805284"/>
              <a:gd name="connsiteY18" fmla="*/ 1572535 h 1584907"/>
              <a:gd name="connsiteX19" fmla="*/ 2414099 w 2805284"/>
              <a:gd name="connsiteY19" fmla="*/ 1552769 h 1584907"/>
              <a:gd name="connsiteX20" fmla="*/ 2358534 w 2805284"/>
              <a:gd name="connsiteY20" fmla="*/ 1530860 h 1584907"/>
              <a:gd name="connsiteX21" fmla="*/ 2271786 w 2805284"/>
              <a:gd name="connsiteY21" fmla="*/ 1500888 h 1584907"/>
              <a:gd name="connsiteX22" fmla="*/ 2185844 w 2805284"/>
              <a:gd name="connsiteY22" fmla="*/ 1476132 h 1584907"/>
              <a:gd name="connsiteX23" fmla="*/ 2100475 w 2805284"/>
              <a:gd name="connsiteY23" fmla="*/ 1454104 h 1584907"/>
              <a:gd name="connsiteX24" fmla="*/ 2015444 w 2805284"/>
              <a:gd name="connsiteY24" fmla="*/ 1432321 h 1584907"/>
              <a:gd name="connsiteX25" fmla="*/ 1736400 w 2805284"/>
              <a:gd name="connsiteY25" fmla="*/ 1348573 h 1584907"/>
              <a:gd name="connsiteX26" fmla="*/ 1457043 w 2805284"/>
              <a:gd name="connsiteY26" fmla="*/ 1254649 h 1584907"/>
              <a:gd name="connsiteX27" fmla="*/ 1175939 w 2805284"/>
              <a:gd name="connsiteY27" fmla="*/ 1164622 h 1584907"/>
              <a:gd name="connsiteX28" fmla="*/ 891652 w 2805284"/>
              <a:gd name="connsiteY28" fmla="*/ 1092565 h 1584907"/>
              <a:gd name="connsiteX29" fmla="*/ 795334 w 2805284"/>
              <a:gd name="connsiteY29" fmla="*/ 1074128 h 1584907"/>
              <a:gd name="connsiteX30" fmla="*/ 698975 w 2805284"/>
              <a:gd name="connsiteY30" fmla="*/ 1055447 h 1584907"/>
              <a:gd name="connsiteX31" fmla="*/ 603057 w 2805284"/>
              <a:gd name="connsiteY31" fmla="*/ 1032665 h 1584907"/>
              <a:gd name="connsiteX32" fmla="*/ 508059 w 2805284"/>
              <a:gd name="connsiteY32" fmla="*/ 1001926 h 1584907"/>
              <a:gd name="connsiteX33" fmla="*/ 358499 w 2805284"/>
              <a:gd name="connsiteY33" fmla="*/ 928730 h 1584907"/>
              <a:gd name="connsiteX34" fmla="*/ 223112 w 2805284"/>
              <a:gd name="connsiteY34" fmla="*/ 829125 h 1584907"/>
              <a:gd name="connsiteX35" fmla="*/ 112383 w 2805284"/>
              <a:gd name="connsiteY35" fmla="*/ 707805 h 1584907"/>
              <a:gd name="connsiteX36" fmla="*/ 36798 w 2805284"/>
              <a:gd name="connsiteY36" fmla="*/ 569469 h 1584907"/>
              <a:gd name="connsiteX37" fmla="*/ 4835 w 2805284"/>
              <a:gd name="connsiteY37" fmla="*/ 435647 h 1584907"/>
              <a:gd name="connsiteX38" fmla="*/ 0 w 2805284"/>
              <a:gd name="connsiteY38" fmla="*/ 294500 h 1584907"/>
              <a:gd name="connsiteX39" fmla="*/ 13249 w 2805284"/>
              <a:gd name="connsiteY39" fmla="*/ 148471 h 1584907"/>
              <a:gd name="connsiteX40" fmla="*/ 35540 w 2805284"/>
              <a:gd name="connsiteY40" fmla="*/ 0 h 1584907"/>
              <a:gd name="connsiteX0" fmla="*/ 2793965 w 2805284"/>
              <a:gd name="connsiteY0" fmla="*/ 605476 h 1584907"/>
              <a:gd name="connsiteX1" fmla="*/ 2770692 w 2805284"/>
              <a:gd name="connsiteY1" fmla="*/ 640247 h 1584907"/>
              <a:gd name="connsiteX2" fmla="*/ 2749052 w 2805284"/>
              <a:gd name="connsiteY2" fmla="*/ 675322 h 1584907"/>
              <a:gd name="connsiteX3" fmla="*/ 2730676 w 2805284"/>
              <a:gd name="connsiteY3" fmla="*/ 711003 h 1584907"/>
              <a:gd name="connsiteX4" fmla="*/ 2717196 w 2805284"/>
              <a:gd name="connsiteY4" fmla="*/ 747595 h 1584907"/>
              <a:gd name="connsiteX5" fmla="*/ 2708010 w 2805284"/>
              <a:gd name="connsiteY5" fmla="*/ 819739 h 1584907"/>
              <a:gd name="connsiteX6" fmla="*/ 2715980 w 2805284"/>
              <a:gd name="connsiteY6" fmla="*/ 894988 h 1584907"/>
              <a:gd name="connsiteX7" fmla="*/ 2734965 w 2805284"/>
              <a:gd name="connsiteY7" fmla="*/ 972119 h 1584907"/>
              <a:gd name="connsiteX8" fmla="*/ 2758820 w 2805284"/>
              <a:gd name="connsiteY8" fmla="*/ 1049904 h 1584907"/>
              <a:gd name="connsiteX9" fmla="*/ 2783971 w 2805284"/>
              <a:gd name="connsiteY9" fmla="*/ 1136043 h 1584907"/>
              <a:gd name="connsiteX10" fmla="*/ 2801216 w 2805284"/>
              <a:gd name="connsiteY10" fmla="*/ 1221307 h 1584907"/>
              <a:gd name="connsiteX11" fmla="*/ 2804229 w 2805284"/>
              <a:gd name="connsiteY11" fmla="*/ 1305529 h 1584907"/>
              <a:gd name="connsiteX12" fmla="*/ 2786682 w 2805284"/>
              <a:gd name="connsiteY12" fmla="*/ 1388544 h 1584907"/>
              <a:gd name="connsiteX13" fmla="*/ 2752707 w 2805284"/>
              <a:gd name="connsiteY13" fmla="*/ 1456164 h 1584907"/>
              <a:gd name="connsiteX14" fmla="*/ 2703938 w 2805284"/>
              <a:gd name="connsiteY14" fmla="*/ 1515956 h 1584907"/>
              <a:gd name="connsiteX15" fmla="*/ 2644594 w 2805284"/>
              <a:gd name="connsiteY15" fmla="*/ 1561065 h 1584907"/>
              <a:gd name="connsiteX16" fmla="*/ 2578890 w 2805284"/>
              <a:gd name="connsiteY16" fmla="*/ 1584633 h 1584907"/>
              <a:gd name="connsiteX17" fmla="*/ 2524720 w 2805284"/>
              <a:gd name="connsiteY17" fmla="*/ 1584907 h 1584907"/>
              <a:gd name="connsiteX18" fmla="*/ 2469642 w 2805284"/>
              <a:gd name="connsiteY18" fmla="*/ 1572535 h 1584907"/>
              <a:gd name="connsiteX19" fmla="*/ 2414099 w 2805284"/>
              <a:gd name="connsiteY19" fmla="*/ 1552769 h 1584907"/>
              <a:gd name="connsiteX20" fmla="*/ 2358534 w 2805284"/>
              <a:gd name="connsiteY20" fmla="*/ 1530860 h 1584907"/>
              <a:gd name="connsiteX21" fmla="*/ 2271786 w 2805284"/>
              <a:gd name="connsiteY21" fmla="*/ 1500888 h 1584907"/>
              <a:gd name="connsiteX22" fmla="*/ 2185844 w 2805284"/>
              <a:gd name="connsiteY22" fmla="*/ 1476132 h 1584907"/>
              <a:gd name="connsiteX23" fmla="*/ 2100475 w 2805284"/>
              <a:gd name="connsiteY23" fmla="*/ 1454104 h 1584907"/>
              <a:gd name="connsiteX24" fmla="*/ 2015444 w 2805284"/>
              <a:gd name="connsiteY24" fmla="*/ 1432321 h 1584907"/>
              <a:gd name="connsiteX25" fmla="*/ 1736400 w 2805284"/>
              <a:gd name="connsiteY25" fmla="*/ 1348573 h 1584907"/>
              <a:gd name="connsiteX26" fmla="*/ 1457043 w 2805284"/>
              <a:gd name="connsiteY26" fmla="*/ 1254649 h 1584907"/>
              <a:gd name="connsiteX27" fmla="*/ 1175939 w 2805284"/>
              <a:gd name="connsiteY27" fmla="*/ 1164622 h 1584907"/>
              <a:gd name="connsiteX28" fmla="*/ 891652 w 2805284"/>
              <a:gd name="connsiteY28" fmla="*/ 1092565 h 1584907"/>
              <a:gd name="connsiteX29" fmla="*/ 795334 w 2805284"/>
              <a:gd name="connsiteY29" fmla="*/ 1074128 h 1584907"/>
              <a:gd name="connsiteX30" fmla="*/ 698975 w 2805284"/>
              <a:gd name="connsiteY30" fmla="*/ 1055447 h 1584907"/>
              <a:gd name="connsiteX31" fmla="*/ 603057 w 2805284"/>
              <a:gd name="connsiteY31" fmla="*/ 1032665 h 1584907"/>
              <a:gd name="connsiteX32" fmla="*/ 508059 w 2805284"/>
              <a:gd name="connsiteY32" fmla="*/ 1001926 h 1584907"/>
              <a:gd name="connsiteX33" fmla="*/ 358499 w 2805284"/>
              <a:gd name="connsiteY33" fmla="*/ 928730 h 1584907"/>
              <a:gd name="connsiteX34" fmla="*/ 223112 w 2805284"/>
              <a:gd name="connsiteY34" fmla="*/ 829125 h 1584907"/>
              <a:gd name="connsiteX35" fmla="*/ 112383 w 2805284"/>
              <a:gd name="connsiteY35" fmla="*/ 707805 h 1584907"/>
              <a:gd name="connsiteX36" fmla="*/ 36798 w 2805284"/>
              <a:gd name="connsiteY36" fmla="*/ 569469 h 1584907"/>
              <a:gd name="connsiteX37" fmla="*/ 4835 w 2805284"/>
              <a:gd name="connsiteY37" fmla="*/ 435647 h 1584907"/>
              <a:gd name="connsiteX38" fmla="*/ 0 w 2805284"/>
              <a:gd name="connsiteY38" fmla="*/ 294500 h 1584907"/>
              <a:gd name="connsiteX39" fmla="*/ 13249 w 2805284"/>
              <a:gd name="connsiteY39" fmla="*/ 148471 h 1584907"/>
              <a:gd name="connsiteX40" fmla="*/ 35540 w 2805284"/>
              <a:gd name="connsiteY40" fmla="*/ 0 h 1584907"/>
              <a:gd name="connsiteX0" fmla="*/ 2793965 w 2805284"/>
              <a:gd name="connsiteY0" fmla="*/ 605476 h 1584907"/>
              <a:gd name="connsiteX1" fmla="*/ 2770692 w 2805284"/>
              <a:gd name="connsiteY1" fmla="*/ 640247 h 1584907"/>
              <a:gd name="connsiteX2" fmla="*/ 2749052 w 2805284"/>
              <a:gd name="connsiteY2" fmla="*/ 675322 h 1584907"/>
              <a:gd name="connsiteX3" fmla="*/ 2730676 w 2805284"/>
              <a:gd name="connsiteY3" fmla="*/ 711003 h 1584907"/>
              <a:gd name="connsiteX4" fmla="*/ 2717196 w 2805284"/>
              <a:gd name="connsiteY4" fmla="*/ 747595 h 1584907"/>
              <a:gd name="connsiteX5" fmla="*/ 2708010 w 2805284"/>
              <a:gd name="connsiteY5" fmla="*/ 819739 h 1584907"/>
              <a:gd name="connsiteX6" fmla="*/ 2715980 w 2805284"/>
              <a:gd name="connsiteY6" fmla="*/ 894988 h 1584907"/>
              <a:gd name="connsiteX7" fmla="*/ 2734965 w 2805284"/>
              <a:gd name="connsiteY7" fmla="*/ 972119 h 1584907"/>
              <a:gd name="connsiteX8" fmla="*/ 2758820 w 2805284"/>
              <a:gd name="connsiteY8" fmla="*/ 1049904 h 1584907"/>
              <a:gd name="connsiteX9" fmla="*/ 2783971 w 2805284"/>
              <a:gd name="connsiteY9" fmla="*/ 1136043 h 1584907"/>
              <a:gd name="connsiteX10" fmla="*/ 2801216 w 2805284"/>
              <a:gd name="connsiteY10" fmla="*/ 1221307 h 1584907"/>
              <a:gd name="connsiteX11" fmla="*/ 2804229 w 2805284"/>
              <a:gd name="connsiteY11" fmla="*/ 1305529 h 1584907"/>
              <a:gd name="connsiteX12" fmla="*/ 2786682 w 2805284"/>
              <a:gd name="connsiteY12" fmla="*/ 1388544 h 1584907"/>
              <a:gd name="connsiteX13" fmla="*/ 2752707 w 2805284"/>
              <a:gd name="connsiteY13" fmla="*/ 1456164 h 1584907"/>
              <a:gd name="connsiteX14" fmla="*/ 2703938 w 2805284"/>
              <a:gd name="connsiteY14" fmla="*/ 1515956 h 1584907"/>
              <a:gd name="connsiteX15" fmla="*/ 2644594 w 2805284"/>
              <a:gd name="connsiteY15" fmla="*/ 1561065 h 1584907"/>
              <a:gd name="connsiteX16" fmla="*/ 2578890 w 2805284"/>
              <a:gd name="connsiteY16" fmla="*/ 1584633 h 1584907"/>
              <a:gd name="connsiteX17" fmla="*/ 2524720 w 2805284"/>
              <a:gd name="connsiteY17" fmla="*/ 1584907 h 1584907"/>
              <a:gd name="connsiteX18" fmla="*/ 2469642 w 2805284"/>
              <a:gd name="connsiteY18" fmla="*/ 1572535 h 1584907"/>
              <a:gd name="connsiteX19" fmla="*/ 2414099 w 2805284"/>
              <a:gd name="connsiteY19" fmla="*/ 1552769 h 1584907"/>
              <a:gd name="connsiteX20" fmla="*/ 2358534 w 2805284"/>
              <a:gd name="connsiteY20" fmla="*/ 1530860 h 1584907"/>
              <a:gd name="connsiteX21" fmla="*/ 2271786 w 2805284"/>
              <a:gd name="connsiteY21" fmla="*/ 1500888 h 1584907"/>
              <a:gd name="connsiteX22" fmla="*/ 2185844 w 2805284"/>
              <a:gd name="connsiteY22" fmla="*/ 1476132 h 1584907"/>
              <a:gd name="connsiteX23" fmla="*/ 2100475 w 2805284"/>
              <a:gd name="connsiteY23" fmla="*/ 1454104 h 1584907"/>
              <a:gd name="connsiteX24" fmla="*/ 2015444 w 2805284"/>
              <a:gd name="connsiteY24" fmla="*/ 1432321 h 1584907"/>
              <a:gd name="connsiteX25" fmla="*/ 1736400 w 2805284"/>
              <a:gd name="connsiteY25" fmla="*/ 1348573 h 1584907"/>
              <a:gd name="connsiteX26" fmla="*/ 1457043 w 2805284"/>
              <a:gd name="connsiteY26" fmla="*/ 1254649 h 1584907"/>
              <a:gd name="connsiteX27" fmla="*/ 1175939 w 2805284"/>
              <a:gd name="connsiteY27" fmla="*/ 1164622 h 1584907"/>
              <a:gd name="connsiteX28" fmla="*/ 891652 w 2805284"/>
              <a:gd name="connsiteY28" fmla="*/ 1092565 h 1584907"/>
              <a:gd name="connsiteX29" fmla="*/ 795334 w 2805284"/>
              <a:gd name="connsiteY29" fmla="*/ 1074128 h 1584907"/>
              <a:gd name="connsiteX30" fmla="*/ 698975 w 2805284"/>
              <a:gd name="connsiteY30" fmla="*/ 1055447 h 1584907"/>
              <a:gd name="connsiteX31" fmla="*/ 603057 w 2805284"/>
              <a:gd name="connsiteY31" fmla="*/ 1032665 h 1584907"/>
              <a:gd name="connsiteX32" fmla="*/ 508059 w 2805284"/>
              <a:gd name="connsiteY32" fmla="*/ 1001926 h 1584907"/>
              <a:gd name="connsiteX33" fmla="*/ 358499 w 2805284"/>
              <a:gd name="connsiteY33" fmla="*/ 928730 h 1584907"/>
              <a:gd name="connsiteX34" fmla="*/ 223112 w 2805284"/>
              <a:gd name="connsiteY34" fmla="*/ 829125 h 1584907"/>
              <a:gd name="connsiteX35" fmla="*/ 112383 w 2805284"/>
              <a:gd name="connsiteY35" fmla="*/ 707805 h 1584907"/>
              <a:gd name="connsiteX36" fmla="*/ 36798 w 2805284"/>
              <a:gd name="connsiteY36" fmla="*/ 569469 h 1584907"/>
              <a:gd name="connsiteX37" fmla="*/ 4835 w 2805284"/>
              <a:gd name="connsiteY37" fmla="*/ 435647 h 1584907"/>
              <a:gd name="connsiteX38" fmla="*/ 0 w 2805284"/>
              <a:gd name="connsiteY38" fmla="*/ 294500 h 1584907"/>
              <a:gd name="connsiteX39" fmla="*/ 13249 w 2805284"/>
              <a:gd name="connsiteY39" fmla="*/ 148471 h 1584907"/>
              <a:gd name="connsiteX40" fmla="*/ 35540 w 2805284"/>
              <a:gd name="connsiteY40" fmla="*/ 0 h 1584907"/>
              <a:gd name="connsiteX0" fmla="*/ 2793965 w 2805284"/>
              <a:gd name="connsiteY0" fmla="*/ 605476 h 1584907"/>
              <a:gd name="connsiteX1" fmla="*/ 2770692 w 2805284"/>
              <a:gd name="connsiteY1" fmla="*/ 640247 h 1584907"/>
              <a:gd name="connsiteX2" fmla="*/ 2749052 w 2805284"/>
              <a:gd name="connsiteY2" fmla="*/ 675322 h 1584907"/>
              <a:gd name="connsiteX3" fmla="*/ 2730676 w 2805284"/>
              <a:gd name="connsiteY3" fmla="*/ 711003 h 1584907"/>
              <a:gd name="connsiteX4" fmla="*/ 2717196 w 2805284"/>
              <a:gd name="connsiteY4" fmla="*/ 747595 h 1584907"/>
              <a:gd name="connsiteX5" fmla="*/ 2708010 w 2805284"/>
              <a:gd name="connsiteY5" fmla="*/ 819739 h 1584907"/>
              <a:gd name="connsiteX6" fmla="*/ 2715980 w 2805284"/>
              <a:gd name="connsiteY6" fmla="*/ 894988 h 1584907"/>
              <a:gd name="connsiteX7" fmla="*/ 2734965 w 2805284"/>
              <a:gd name="connsiteY7" fmla="*/ 972119 h 1584907"/>
              <a:gd name="connsiteX8" fmla="*/ 2758820 w 2805284"/>
              <a:gd name="connsiteY8" fmla="*/ 1049904 h 1584907"/>
              <a:gd name="connsiteX9" fmla="*/ 2783971 w 2805284"/>
              <a:gd name="connsiteY9" fmla="*/ 1136043 h 1584907"/>
              <a:gd name="connsiteX10" fmla="*/ 2801216 w 2805284"/>
              <a:gd name="connsiteY10" fmla="*/ 1221307 h 1584907"/>
              <a:gd name="connsiteX11" fmla="*/ 2804229 w 2805284"/>
              <a:gd name="connsiteY11" fmla="*/ 1305529 h 1584907"/>
              <a:gd name="connsiteX12" fmla="*/ 2786682 w 2805284"/>
              <a:gd name="connsiteY12" fmla="*/ 1388544 h 1584907"/>
              <a:gd name="connsiteX13" fmla="*/ 2752707 w 2805284"/>
              <a:gd name="connsiteY13" fmla="*/ 1456164 h 1584907"/>
              <a:gd name="connsiteX14" fmla="*/ 2703938 w 2805284"/>
              <a:gd name="connsiteY14" fmla="*/ 1515956 h 1584907"/>
              <a:gd name="connsiteX15" fmla="*/ 2644594 w 2805284"/>
              <a:gd name="connsiteY15" fmla="*/ 1561065 h 1584907"/>
              <a:gd name="connsiteX16" fmla="*/ 2578890 w 2805284"/>
              <a:gd name="connsiteY16" fmla="*/ 1584633 h 1584907"/>
              <a:gd name="connsiteX17" fmla="*/ 2524720 w 2805284"/>
              <a:gd name="connsiteY17" fmla="*/ 1584907 h 1584907"/>
              <a:gd name="connsiteX18" fmla="*/ 2469642 w 2805284"/>
              <a:gd name="connsiteY18" fmla="*/ 1572535 h 1584907"/>
              <a:gd name="connsiteX19" fmla="*/ 2414099 w 2805284"/>
              <a:gd name="connsiteY19" fmla="*/ 1552769 h 1584907"/>
              <a:gd name="connsiteX20" fmla="*/ 2358534 w 2805284"/>
              <a:gd name="connsiteY20" fmla="*/ 1530860 h 1584907"/>
              <a:gd name="connsiteX21" fmla="*/ 2271786 w 2805284"/>
              <a:gd name="connsiteY21" fmla="*/ 1500888 h 1584907"/>
              <a:gd name="connsiteX22" fmla="*/ 2185844 w 2805284"/>
              <a:gd name="connsiteY22" fmla="*/ 1476132 h 1584907"/>
              <a:gd name="connsiteX23" fmla="*/ 2100475 w 2805284"/>
              <a:gd name="connsiteY23" fmla="*/ 1454104 h 1584907"/>
              <a:gd name="connsiteX24" fmla="*/ 2015444 w 2805284"/>
              <a:gd name="connsiteY24" fmla="*/ 1432321 h 1584907"/>
              <a:gd name="connsiteX25" fmla="*/ 1736400 w 2805284"/>
              <a:gd name="connsiteY25" fmla="*/ 1348573 h 1584907"/>
              <a:gd name="connsiteX26" fmla="*/ 1457043 w 2805284"/>
              <a:gd name="connsiteY26" fmla="*/ 1254649 h 1584907"/>
              <a:gd name="connsiteX27" fmla="*/ 1175939 w 2805284"/>
              <a:gd name="connsiteY27" fmla="*/ 1164622 h 1584907"/>
              <a:gd name="connsiteX28" fmla="*/ 891652 w 2805284"/>
              <a:gd name="connsiteY28" fmla="*/ 1092565 h 1584907"/>
              <a:gd name="connsiteX29" fmla="*/ 795334 w 2805284"/>
              <a:gd name="connsiteY29" fmla="*/ 1074128 h 1584907"/>
              <a:gd name="connsiteX30" fmla="*/ 698975 w 2805284"/>
              <a:gd name="connsiteY30" fmla="*/ 1055447 h 1584907"/>
              <a:gd name="connsiteX31" fmla="*/ 603057 w 2805284"/>
              <a:gd name="connsiteY31" fmla="*/ 1032665 h 1584907"/>
              <a:gd name="connsiteX32" fmla="*/ 508059 w 2805284"/>
              <a:gd name="connsiteY32" fmla="*/ 1001926 h 1584907"/>
              <a:gd name="connsiteX33" fmla="*/ 358499 w 2805284"/>
              <a:gd name="connsiteY33" fmla="*/ 928730 h 1584907"/>
              <a:gd name="connsiteX34" fmla="*/ 223112 w 2805284"/>
              <a:gd name="connsiteY34" fmla="*/ 829125 h 1584907"/>
              <a:gd name="connsiteX35" fmla="*/ 112383 w 2805284"/>
              <a:gd name="connsiteY35" fmla="*/ 707805 h 1584907"/>
              <a:gd name="connsiteX36" fmla="*/ 36798 w 2805284"/>
              <a:gd name="connsiteY36" fmla="*/ 569469 h 1584907"/>
              <a:gd name="connsiteX37" fmla="*/ 4835 w 2805284"/>
              <a:gd name="connsiteY37" fmla="*/ 435647 h 1584907"/>
              <a:gd name="connsiteX38" fmla="*/ 0 w 2805284"/>
              <a:gd name="connsiteY38" fmla="*/ 294500 h 1584907"/>
              <a:gd name="connsiteX39" fmla="*/ 13249 w 2805284"/>
              <a:gd name="connsiteY39" fmla="*/ 148471 h 1584907"/>
              <a:gd name="connsiteX40" fmla="*/ 35540 w 2805284"/>
              <a:gd name="connsiteY40" fmla="*/ 0 h 1584907"/>
              <a:gd name="connsiteX0" fmla="*/ 2793965 w 2805284"/>
              <a:gd name="connsiteY0" fmla="*/ 605476 h 1584907"/>
              <a:gd name="connsiteX1" fmla="*/ 2770692 w 2805284"/>
              <a:gd name="connsiteY1" fmla="*/ 640247 h 1584907"/>
              <a:gd name="connsiteX2" fmla="*/ 2749052 w 2805284"/>
              <a:gd name="connsiteY2" fmla="*/ 675322 h 1584907"/>
              <a:gd name="connsiteX3" fmla="*/ 2730676 w 2805284"/>
              <a:gd name="connsiteY3" fmla="*/ 711003 h 1584907"/>
              <a:gd name="connsiteX4" fmla="*/ 2717196 w 2805284"/>
              <a:gd name="connsiteY4" fmla="*/ 747595 h 1584907"/>
              <a:gd name="connsiteX5" fmla="*/ 2708010 w 2805284"/>
              <a:gd name="connsiteY5" fmla="*/ 819739 h 1584907"/>
              <a:gd name="connsiteX6" fmla="*/ 2715980 w 2805284"/>
              <a:gd name="connsiteY6" fmla="*/ 894988 h 1584907"/>
              <a:gd name="connsiteX7" fmla="*/ 2734965 w 2805284"/>
              <a:gd name="connsiteY7" fmla="*/ 972119 h 1584907"/>
              <a:gd name="connsiteX8" fmla="*/ 2758820 w 2805284"/>
              <a:gd name="connsiteY8" fmla="*/ 1049904 h 1584907"/>
              <a:gd name="connsiteX9" fmla="*/ 2783971 w 2805284"/>
              <a:gd name="connsiteY9" fmla="*/ 1136043 h 1584907"/>
              <a:gd name="connsiteX10" fmla="*/ 2801216 w 2805284"/>
              <a:gd name="connsiteY10" fmla="*/ 1221307 h 1584907"/>
              <a:gd name="connsiteX11" fmla="*/ 2804229 w 2805284"/>
              <a:gd name="connsiteY11" fmla="*/ 1305529 h 1584907"/>
              <a:gd name="connsiteX12" fmla="*/ 2786682 w 2805284"/>
              <a:gd name="connsiteY12" fmla="*/ 1388544 h 1584907"/>
              <a:gd name="connsiteX13" fmla="*/ 2752707 w 2805284"/>
              <a:gd name="connsiteY13" fmla="*/ 1456164 h 1584907"/>
              <a:gd name="connsiteX14" fmla="*/ 2703938 w 2805284"/>
              <a:gd name="connsiteY14" fmla="*/ 1515956 h 1584907"/>
              <a:gd name="connsiteX15" fmla="*/ 2644594 w 2805284"/>
              <a:gd name="connsiteY15" fmla="*/ 1561065 h 1584907"/>
              <a:gd name="connsiteX16" fmla="*/ 2578890 w 2805284"/>
              <a:gd name="connsiteY16" fmla="*/ 1584633 h 1584907"/>
              <a:gd name="connsiteX17" fmla="*/ 2524720 w 2805284"/>
              <a:gd name="connsiteY17" fmla="*/ 1584907 h 1584907"/>
              <a:gd name="connsiteX18" fmla="*/ 2469642 w 2805284"/>
              <a:gd name="connsiteY18" fmla="*/ 1572535 h 1584907"/>
              <a:gd name="connsiteX19" fmla="*/ 2414099 w 2805284"/>
              <a:gd name="connsiteY19" fmla="*/ 1552769 h 1584907"/>
              <a:gd name="connsiteX20" fmla="*/ 2358534 w 2805284"/>
              <a:gd name="connsiteY20" fmla="*/ 1530860 h 1584907"/>
              <a:gd name="connsiteX21" fmla="*/ 2271786 w 2805284"/>
              <a:gd name="connsiteY21" fmla="*/ 1500888 h 1584907"/>
              <a:gd name="connsiteX22" fmla="*/ 2185844 w 2805284"/>
              <a:gd name="connsiteY22" fmla="*/ 1476132 h 1584907"/>
              <a:gd name="connsiteX23" fmla="*/ 2100475 w 2805284"/>
              <a:gd name="connsiteY23" fmla="*/ 1454104 h 1584907"/>
              <a:gd name="connsiteX24" fmla="*/ 2015444 w 2805284"/>
              <a:gd name="connsiteY24" fmla="*/ 1432321 h 1584907"/>
              <a:gd name="connsiteX25" fmla="*/ 1736400 w 2805284"/>
              <a:gd name="connsiteY25" fmla="*/ 1348573 h 1584907"/>
              <a:gd name="connsiteX26" fmla="*/ 1457043 w 2805284"/>
              <a:gd name="connsiteY26" fmla="*/ 1254649 h 1584907"/>
              <a:gd name="connsiteX27" fmla="*/ 1175939 w 2805284"/>
              <a:gd name="connsiteY27" fmla="*/ 1164622 h 1584907"/>
              <a:gd name="connsiteX28" fmla="*/ 891652 w 2805284"/>
              <a:gd name="connsiteY28" fmla="*/ 1092565 h 1584907"/>
              <a:gd name="connsiteX29" fmla="*/ 795334 w 2805284"/>
              <a:gd name="connsiteY29" fmla="*/ 1074128 h 1584907"/>
              <a:gd name="connsiteX30" fmla="*/ 698975 w 2805284"/>
              <a:gd name="connsiteY30" fmla="*/ 1055447 h 1584907"/>
              <a:gd name="connsiteX31" fmla="*/ 603057 w 2805284"/>
              <a:gd name="connsiteY31" fmla="*/ 1032665 h 1584907"/>
              <a:gd name="connsiteX32" fmla="*/ 508059 w 2805284"/>
              <a:gd name="connsiteY32" fmla="*/ 1001926 h 1584907"/>
              <a:gd name="connsiteX33" fmla="*/ 358499 w 2805284"/>
              <a:gd name="connsiteY33" fmla="*/ 928730 h 1584907"/>
              <a:gd name="connsiteX34" fmla="*/ 223112 w 2805284"/>
              <a:gd name="connsiteY34" fmla="*/ 829125 h 1584907"/>
              <a:gd name="connsiteX35" fmla="*/ 112383 w 2805284"/>
              <a:gd name="connsiteY35" fmla="*/ 707805 h 1584907"/>
              <a:gd name="connsiteX36" fmla="*/ 36798 w 2805284"/>
              <a:gd name="connsiteY36" fmla="*/ 569469 h 1584907"/>
              <a:gd name="connsiteX37" fmla="*/ 4835 w 2805284"/>
              <a:gd name="connsiteY37" fmla="*/ 435647 h 1584907"/>
              <a:gd name="connsiteX38" fmla="*/ 0 w 2805284"/>
              <a:gd name="connsiteY38" fmla="*/ 294500 h 1584907"/>
              <a:gd name="connsiteX39" fmla="*/ 13249 w 2805284"/>
              <a:gd name="connsiteY39" fmla="*/ 148471 h 1584907"/>
              <a:gd name="connsiteX40" fmla="*/ 35540 w 2805284"/>
              <a:gd name="connsiteY40" fmla="*/ 0 h 1584907"/>
              <a:gd name="connsiteX0" fmla="*/ 2793965 w 2805284"/>
              <a:gd name="connsiteY0" fmla="*/ 605476 h 1584907"/>
              <a:gd name="connsiteX1" fmla="*/ 2770692 w 2805284"/>
              <a:gd name="connsiteY1" fmla="*/ 640247 h 1584907"/>
              <a:gd name="connsiteX2" fmla="*/ 2749052 w 2805284"/>
              <a:gd name="connsiteY2" fmla="*/ 675322 h 1584907"/>
              <a:gd name="connsiteX3" fmla="*/ 2730676 w 2805284"/>
              <a:gd name="connsiteY3" fmla="*/ 711003 h 1584907"/>
              <a:gd name="connsiteX4" fmla="*/ 2717196 w 2805284"/>
              <a:gd name="connsiteY4" fmla="*/ 747595 h 1584907"/>
              <a:gd name="connsiteX5" fmla="*/ 2708010 w 2805284"/>
              <a:gd name="connsiteY5" fmla="*/ 819739 h 1584907"/>
              <a:gd name="connsiteX6" fmla="*/ 2715980 w 2805284"/>
              <a:gd name="connsiteY6" fmla="*/ 894988 h 1584907"/>
              <a:gd name="connsiteX7" fmla="*/ 2734965 w 2805284"/>
              <a:gd name="connsiteY7" fmla="*/ 972119 h 1584907"/>
              <a:gd name="connsiteX8" fmla="*/ 2758820 w 2805284"/>
              <a:gd name="connsiteY8" fmla="*/ 1049904 h 1584907"/>
              <a:gd name="connsiteX9" fmla="*/ 2783971 w 2805284"/>
              <a:gd name="connsiteY9" fmla="*/ 1136043 h 1584907"/>
              <a:gd name="connsiteX10" fmla="*/ 2801216 w 2805284"/>
              <a:gd name="connsiteY10" fmla="*/ 1221307 h 1584907"/>
              <a:gd name="connsiteX11" fmla="*/ 2804229 w 2805284"/>
              <a:gd name="connsiteY11" fmla="*/ 1305529 h 1584907"/>
              <a:gd name="connsiteX12" fmla="*/ 2786682 w 2805284"/>
              <a:gd name="connsiteY12" fmla="*/ 1388544 h 1584907"/>
              <a:gd name="connsiteX13" fmla="*/ 2752707 w 2805284"/>
              <a:gd name="connsiteY13" fmla="*/ 1456164 h 1584907"/>
              <a:gd name="connsiteX14" fmla="*/ 2703938 w 2805284"/>
              <a:gd name="connsiteY14" fmla="*/ 1515956 h 1584907"/>
              <a:gd name="connsiteX15" fmla="*/ 2644594 w 2805284"/>
              <a:gd name="connsiteY15" fmla="*/ 1561065 h 1584907"/>
              <a:gd name="connsiteX16" fmla="*/ 2578890 w 2805284"/>
              <a:gd name="connsiteY16" fmla="*/ 1584633 h 1584907"/>
              <a:gd name="connsiteX17" fmla="*/ 2524720 w 2805284"/>
              <a:gd name="connsiteY17" fmla="*/ 1584907 h 1584907"/>
              <a:gd name="connsiteX18" fmla="*/ 2469642 w 2805284"/>
              <a:gd name="connsiteY18" fmla="*/ 1572535 h 1584907"/>
              <a:gd name="connsiteX19" fmla="*/ 2414099 w 2805284"/>
              <a:gd name="connsiteY19" fmla="*/ 1552769 h 1584907"/>
              <a:gd name="connsiteX20" fmla="*/ 2358534 w 2805284"/>
              <a:gd name="connsiteY20" fmla="*/ 1530860 h 1584907"/>
              <a:gd name="connsiteX21" fmla="*/ 2271786 w 2805284"/>
              <a:gd name="connsiteY21" fmla="*/ 1500888 h 1584907"/>
              <a:gd name="connsiteX22" fmla="*/ 2185844 w 2805284"/>
              <a:gd name="connsiteY22" fmla="*/ 1476132 h 1584907"/>
              <a:gd name="connsiteX23" fmla="*/ 2100475 w 2805284"/>
              <a:gd name="connsiteY23" fmla="*/ 1454104 h 1584907"/>
              <a:gd name="connsiteX24" fmla="*/ 2015444 w 2805284"/>
              <a:gd name="connsiteY24" fmla="*/ 1432321 h 1584907"/>
              <a:gd name="connsiteX25" fmla="*/ 1736400 w 2805284"/>
              <a:gd name="connsiteY25" fmla="*/ 1348573 h 1584907"/>
              <a:gd name="connsiteX26" fmla="*/ 1457043 w 2805284"/>
              <a:gd name="connsiteY26" fmla="*/ 1254649 h 1584907"/>
              <a:gd name="connsiteX27" fmla="*/ 1175939 w 2805284"/>
              <a:gd name="connsiteY27" fmla="*/ 1164622 h 1584907"/>
              <a:gd name="connsiteX28" fmla="*/ 891652 w 2805284"/>
              <a:gd name="connsiteY28" fmla="*/ 1092565 h 1584907"/>
              <a:gd name="connsiteX29" fmla="*/ 795334 w 2805284"/>
              <a:gd name="connsiteY29" fmla="*/ 1074128 h 1584907"/>
              <a:gd name="connsiteX30" fmla="*/ 698975 w 2805284"/>
              <a:gd name="connsiteY30" fmla="*/ 1055447 h 1584907"/>
              <a:gd name="connsiteX31" fmla="*/ 603057 w 2805284"/>
              <a:gd name="connsiteY31" fmla="*/ 1032665 h 1584907"/>
              <a:gd name="connsiteX32" fmla="*/ 508059 w 2805284"/>
              <a:gd name="connsiteY32" fmla="*/ 1001926 h 1584907"/>
              <a:gd name="connsiteX33" fmla="*/ 358499 w 2805284"/>
              <a:gd name="connsiteY33" fmla="*/ 928730 h 1584907"/>
              <a:gd name="connsiteX34" fmla="*/ 223112 w 2805284"/>
              <a:gd name="connsiteY34" fmla="*/ 829125 h 1584907"/>
              <a:gd name="connsiteX35" fmla="*/ 112383 w 2805284"/>
              <a:gd name="connsiteY35" fmla="*/ 707805 h 1584907"/>
              <a:gd name="connsiteX36" fmla="*/ 36798 w 2805284"/>
              <a:gd name="connsiteY36" fmla="*/ 569469 h 1584907"/>
              <a:gd name="connsiteX37" fmla="*/ 4835 w 2805284"/>
              <a:gd name="connsiteY37" fmla="*/ 435647 h 1584907"/>
              <a:gd name="connsiteX38" fmla="*/ 0 w 2805284"/>
              <a:gd name="connsiteY38" fmla="*/ 294500 h 1584907"/>
              <a:gd name="connsiteX39" fmla="*/ 13249 w 2805284"/>
              <a:gd name="connsiteY39" fmla="*/ 148471 h 1584907"/>
              <a:gd name="connsiteX40" fmla="*/ 35540 w 2805284"/>
              <a:gd name="connsiteY40" fmla="*/ 0 h 1584907"/>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3965 w 2805284"/>
              <a:gd name="connsiteY0" fmla="*/ 605476 h 1587046"/>
              <a:gd name="connsiteX1" fmla="*/ 2770692 w 2805284"/>
              <a:gd name="connsiteY1" fmla="*/ 640247 h 1587046"/>
              <a:gd name="connsiteX2" fmla="*/ 2749052 w 2805284"/>
              <a:gd name="connsiteY2" fmla="*/ 675322 h 1587046"/>
              <a:gd name="connsiteX3" fmla="*/ 2730676 w 2805284"/>
              <a:gd name="connsiteY3" fmla="*/ 711003 h 1587046"/>
              <a:gd name="connsiteX4" fmla="*/ 2717196 w 2805284"/>
              <a:gd name="connsiteY4" fmla="*/ 747595 h 1587046"/>
              <a:gd name="connsiteX5" fmla="*/ 2708010 w 2805284"/>
              <a:gd name="connsiteY5" fmla="*/ 819739 h 1587046"/>
              <a:gd name="connsiteX6" fmla="*/ 2715980 w 2805284"/>
              <a:gd name="connsiteY6" fmla="*/ 894988 h 1587046"/>
              <a:gd name="connsiteX7" fmla="*/ 2734965 w 2805284"/>
              <a:gd name="connsiteY7" fmla="*/ 972119 h 1587046"/>
              <a:gd name="connsiteX8" fmla="*/ 2758820 w 2805284"/>
              <a:gd name="connsiteY8" fmla="*/ 1049904 h 1587046"/>
              <a:gd name="connsiteX9" fmla="*/ 2783971 w 2805284"/>
              <a:gd name="connsiteY9" fmla="*/ 1136043 h 1587046"/>
              <a:gd name="connsiteX10" fmla="*/ 2801216 w 2805284"/>
              <a:gd name="connsiteY10" fmla="*/ 1221307 h 1587046"/>
              <a:gd name="connsiteX11" fmla="*/ 2804229 w 2805284"/>
              <a:gd name="connsiteY11" fmla="*/ 1305529 h 1587046"/>
              <a:gd name="connsiteX12" fmla="*/ 2786682 w 2805284"/>
              <a:gd name="connsiteY12" fmla="*/ 1388544 h 1587046"/>
              <a:gd name="connsiteX13" fmla="*/ 2752707 w 2805284"/>
              <a:gd name="connsiteY13" fmla="*/ 1456164 h 1587046"/>
              <a:gd name="connsiteX14" fmla="*/ 2703938 w 2805284"/>
              <a:gd name="connsiteY14" fmla="*/ 1515956 h 1587046"/>
              <a:gd name="connsiteX15" fmla="*/ 2644594 w 2805284"/>
              <a:gd name="connsiteY15" fmla="*/ 1561065 h 1587046"/>
              <a:gd name="connsiteX16" fmla="*/ 2578890 w 2805284"/>
              <a:gd name="connsiteY16" fmla="*/ 1584633 h 1587046"/>
              <a:gd name="connsiteX17" fmla="*/ 2524720 w 2805284"/>
              <a:gd name="connsiteY17" fmla="*/ 1584907 h 1587046"/>
              <a:gd name="connsiteX18" fmla="*/ 2469642 w 2805284"/>
              <a:gd name="connsiteY18" fmla="*/ 1572535 h 1587046"/>
              <a:gd name="connsiteX19" fmla="*/ 2414099 w 2805284"/>
              <a:gd name="connsiteY19" fmla="*/ 1552769 h 1587046"/>
              <a:gd name="connsiteX20" fmla="*/ 2358534 w 2805284"/>
              <a:gd name="connsiteY20" fmla="*/ 1530860 h 1587046"/>
              <a:gd name="connsiteX21" fmla="*/ 2271786 w 2805284"/>
              <a:gd name="connsiteY21" fmla="*/ 1500888 h 1587046"/>
              <a:gd name="connsiteX22" fmla="*/ 2185844 w 2805284"/>
              <a:gd name="connsiteY22" fmla="*/ 1476132 h 1587046"/>
              <a:gd name="connsiteX23" fmla="*/ 2100475 w 2805284"/>
              <a:gd name="connsiteY23" fmla="*/ 1454104 h 1587046"/>
              <a:gd name="connsiteX24" fmla="*/ 2015444 w 2805284"/>
              <a:gd name="connsiteY24" fmla="*/ 1432321 h 1587046"/>
              <a:gd name="connsiteX25" fmla="*/ 1736400 w 2805284"/>
              <a:gd name="connsiteY25" fmla="*/ 1348573 h 1587046"/>
              <a:gd name="connsiteX26" fmla="*/ 1457043 w 2805284"/>
              <a:gd name="connsiteY26" fmla="*/ 1254649 h 1587046"/>
              <a:gd name="connsiteX27" fmla="*/ 1175939 w 2805284"/>
              <a:gd name="connsiteY27" fmla="*/ 1164622 h 1587046"/>
              <a:gd name="connsiteX28" fmla="*/ 891652 w 2805284"/>
              <a:gd name="connsiteY28" fmla="*/ 1092565 h 1587046"/>
              <a:gd name="connsiteX29" fmla="*/ 795334 w 2805284"/>
              <a:gd name="connsiteY29" fmla="*/ 1074128 h 1587046"/>
              <a:gd name="connsiteX30" fmla="*/ 698975 w 2805284"/>
              <a:gd name="connsiteY30" fmla="*/ 1055447 h 1587046"/>
              <a:gd name="connsiteX31" fmla="*/ 603057 w 2805284"/>
              <a:gd name="connsiteY31" fmla="*/ 1032665 h 1587046"/>
              <a:gd name="connsiteX32" fmla="*/ 508059 w 2805284"/>
              <a:gd name="connsiteY32" fmla="*/ 1001926 h 1587046"/>
              <a:gd name="connsiteX33" fmla="*/ 358499 w 2805284"/>
              <a:gd name="connsiteY33" fmla="*/ 928730 h 1587046"/>
              <a:gd name="connsiteX34" fmla="*/ 223112 w 2805284"/>
              <a:gd name="connsiteY34" fmla="*/ 829125 h 1587046"/>
              <a:gd name="connsiteX35" fmla="*/ 112383 w 2805284"/>
              <a:gd name="connsiteY35" fmla="*/ 707805 h 1587046"/>
              <a:gd name="connsiteX36" fmla="*/ 36798 w 2805284"/>
              <a:gd name="connsiteY36" fmla="*/ 569469 h 1587046"/>
              <a:gd name="connsiteX37" fmla="*/ 4835 w 2805284"/>
              <a:gd name="connsiteY37" fmla="*/ 435647 h 1587046"/>
              <a:gd name="connsiteX38" fmla="*/ 0 w 2805284"/>
              <a:gd name="connsiteY38" fmla="*/ 294500 h 1587046"/>
              <a:gd name="connsiteX39" fmla="*/ 13249 w 2805284"/>
              <a:gd name="connsiteY39" fmla="*/ 148471 h 1587046"/>
              <a:gd name="connsiteX40" fmla="*/ 35540 w 2805284"/>
              <a:gd name="connsiteY40" fmla="*/ 0 h 1587046"/>
              <a:gd name="connsiteX0" fmla="*/ 2794700 w 2806019"/>
              <a:gd name="connsiteY0" fmla="*/ 605476 h 1587046"/>
              <a:gd name="connsiteX1" fmla="*/ 2771427 w 2806019"/>
              <a:gd name="connsiteY1" fmla="*/ 640247 h 1587046"/>
              <a:gd name="connsiteX2" fmla="*/ 2749787 w 2806019"/>
              <a:gd name="connsiteY2" fmla="*/ 675322 h 1587046"/>
              <a:gd name="connsiteX3" fmla="*/ 2731411 w 2806019"/>
              <a:gd name="connsiteY3" fmla="*/ 711003 h 1587046"/>
              <a:gd name="connsiteX4" fmla="*/ 2717931 w 2806019"/>
              <a:gd name="connsiteY4" fmla="*/ 747595 h 1587046"/>
              <a:gd name="connsiteX5" fmla="*/ 2708745 w 2806019"/>
              <a:gd name="connsiteY5" fmla="*/ 819739 h 1587046"/>
              <a:gd name="connsiteX6" fmla="*/ 2716715 w 2806019"/>
              <a:gd name="connsiteY6" fmla="*/ 894988 h 1587046"/>
              <a:gd name="connsiteX7" fmla="*/ 2735700 w 2806019"/>
              <a:gd name="connsiteY7" fmla="*/ 972119 h 1587046"/>
              <a:gd name="connsiteX8" fmla="*/ 2759555 w 2806019"/>
              <a:gd name="connsiteY8" fmla="*/ 1049904 h 1587046"/>
              <a:gd name="connsiteX9" fmla="*/ 2784706 w 2806019"/>
              <a:gd name="connsiteY9" fmla="*/ 1136043 h 1587046"/>
              <a:gd name="connsiteX10" fmla="*/ 2801951 w 2806019"/>
              <a:gd name="connsiteY10" fmla="*/ 1221307 h 1587046"/>
              <a:gd name="connsiteX11" fmla="*/ 2804964 w 2806019"/>
              <a:gd name="connsiteY11" fmla="*/ 1305529 h 1587046"/>
              <a:gd name="connsiteX12" fmla="*/ 2787417 w 2806019"/>
              <a:gd name="connsiteY12" fmla="*/ 1388544 h 1587046"/>
              <a:gd name="connsiteX13" fmla="*/ 2753442 w 2806019"/>
              <a:gd name="connsiteY13" fmla="*/ 1456164 h 1587046"/>
              <a:gd name="connsiteX14" fmla="*/ 2704673 w 2806019"/>
              <a:gd name="connsiteY14" fmla="*/ 1515956 h 1587046"/>
              <a:gd name="connsiteX15" fmla="*/ 2645329 w 2806019"/>
              <a:gd name="connsiteY15" fmla="*/ 1561065 h 1587046"/>
              <a:gd name="connsiteX16" fmla="*/ 2579625 w 2806019"/>
              <a:gd name="connsiteY16" fmla="*/ 1584633 h 1587046"/>
              <a:gd name="connsiteX17" fmla="*/ 2525455 w 2806019"/>
              <a:gd name="connsiteY17" fmla="*/ 1584907 h 1587046"/>
              <a:gd name="connsiteX18" fmla="*/ 2470377 w 2806019"/>
              <a:gd name="connsiteY18" fmla="*/ 1572535 h 1587046"/>
              <a:gd name="connsiteX19" fmla="*/ 2414834 w 2806019"/>
              <a:gd name="connsiteY19" fmla="*/ 1552769 h 1587046"/>
              <a:gd name="connsiteX20" fmla="*/ 2359269 w 2806019"/>
              <a:gd name="connsiteY20" fmla="*/ 1530860 h 1587046"/>
              <a:gd name="connsiteX21" fmla="*/ 2272521 w 2806019"/>
              <a:gd name="connsiteY21" fmla="*/ 1500888 h 1587046"/>
              <a:gd name="connsiteX22" fmla="*/ 2186579 w 2806019"/>
              <a:gd name="connsiteY22" fmla="*/ 1476132 h 1587046"/>
              <a:gd name="connsiteX23" fmla="*/ 2101210 w 2806019"/>
              <a:gd name="connsiteY23" fmla="*/ 1454104 h 1587046"/>
              <a:gd name="connsiteX24" fmla="*/ 2016179 w 2806019"/>
              <a:gd name="connsiteY24" fmla="*/ 1432321 h 1587046"/>
              <a:gd name="connsiteX25" fmla="*/ 1737135 w 2806019"/>
              <a:gd name="connsiteY25" fmla="*/ 1348573 h 1587046"/>
              <a:gd name="connsiteX26" fmla="*/ 1457778 w 2806019"/>
              <a:gd name="connsiteY26" fmla="*/ 1254649 h 1587046"/>
              <a:gd name="connsiteX27" fmla="*/ 1176674 w 2806019"/>
              <a:gd name="connsiteY27" fmla="*/ 1164622 h 1587046"/>
              <a:gd name="connsiteX28" fmla="*/ 892387 w 2806019"/>
              <a:gd name="connsiteY28" fmla="*/ 1092565 h 1587046"/>
              <a:gd name="connsiteX29" fmla="*/ 796069 w 2806019"/>
              <a:gd name="connsiteY29" fmla="*/ 1074128 h 1587046"/>
              <a:gd name="connsiteX30" fmla="*/ 699710 w 2806019"/>
              <a:gd name="connsiteY30" fmla="*/ 1055447 h 1587046"/>
              <a:gd name="connsiteX31" fmla="*/ 603792 w 2806019"/>
              <a:gd name="connsiteY31" fmla="*/ 1032665 h 1587046"/>
              <a:gd name="connsiteX32" fmla="*/ 508794 w 2806019"/>
              <a:gd name="connsiteY32" fmla="*/ 1001926 h 1587046"/>
              <a:gd name="connsiteX33" fmla="*/ 359234 w 2806019"/>
              <a:gd name="connsiteY33" fmla="*/ 928730 h 1587046"/>
              <a:gd name="connsiteX34" fmla="*/ 223847 w 2806019"/>
              <a:gd name="connsiteY34" fmla="*/ 829125 h 1587046"/>
              <a:gd name="connsiteX35" fmla="*/ 113118 w 2806019"/>
              <a:gd name="connsiteY35" fmla="*/ 707805 h 1587046"/>
              <a:gd name="connsiteX36" fmla="*/ 37533 w 2806019"/>
              <a:gd name="connsiteY36" fmla="*/ 569469 h 1587046"/>
              <a:gd name="connsiteX37" fmla="*/ 5570 w 2806019"/>
              <a:gd name="connsiteY37" fmla="*/ 435647 h 1587046"/>
              <a:gd name="connsiteX38" fmla="*/ 735 w 2806019"/>
              <a:gd name="connsiteY38" fmla="*/ 294500 h 1587046"/>
              <a:gd name="connsiteX39" fmla="*/ 13984 w 2806019"/>
              <a:gd name="connsiteY39" fmla="*/ 148471 h 1587046"/>
              <a:gd name="connsiteX40" fmla="*/ 36275 w 2806019"/>
              <a:gd name="connsiteY40" fmla="*/ 0 h 1587046"/>
              <a:gd name="connsiteX0" fmla="*/ 2794700 w 2806019"/>
              <a:gd name="connsiteY0" fmla="*/ 605476 h 1587046"/>
              <a:gd name="connsiteX1" fmla="*/ 2771427 w 2806019"/>
              <a:gd name="connsiteY1" fmla="*/ 640247 h 1587046"/>
              <a:gd name="connsiteX2" fmla="*/ 2749787 w 2806019"/>
              <a:gd name="connsiteY2" fmla="*/ 675322 h 1587046"/>
              <a:gd name="connsiteX3" fmla="*/ 2731411 w 2806019"/>
              <a:gd name="connsiteY3" fmla="*/ 711003 h 1587046"/>
              <a:gd name="connsiteX4" fmla="*/ 2717931 w 2806019"/>
              <a:gd name="connsiteY4" fmla="*/ 747595 h 1587046"/>
              <a:gd name="connsiteX5" fmla="*/ 2708745 w 2806019"/>
              <a:gd name="connsiteY5" fmla="*/ 819739 h 1587046"/>
              <a:gd name="connsiteX6" fmla="*/ 2716715 w 2806019"/>
              <a:gd name="connsiteY6" fmla="*/ 894988 h 1587046"/>
              <a:gd name="connsiteX7" fmla="*/ 2735700 w 2806019"/>
              <a:gd name="connsiteY7" fmla="*/ 972119 h 1587046"/>
              <a:gd name="connsiteX8" fmla="*/ 2759555 w 2806019"/>
              <a:gd name="connsiteY8" fmla="*/ 1049904 h 1587046"/>
              <a:gd name="connsiteX9" fmla="*/ 2784706 w 2806019"/>
              <a:gd name="connsiteY9" fmla="*/ 1136043 h 1587046"/>
              <a:gd name="connsiteX10" fmla="*/ 2801951 w 2806019"/>
              <a:gd name="connsiteY10" fmla="*/ 1221307 h 1587046"/>
              <a:gd name="connsiteX11" fmla="*/ 2804964 w 2806019"/>
              <a:gd name="connsiteY11" fmla="*/ 1305529 h 1587046"/>
              <a:gd name="connsiteX12" fmla="*/ 2787417 w 2806019"/>
              <a:gd name="connsiteY12" fmla="*/ 1388544 h 1587046"/>
              <a:gd name="connsiteX13" fmla="*/ 2753442 w 2806019"/>
              <a:gd name="connsiteY13" fmla="*/ 1456164 h 1587046"/>
              <a:gd name="connsiteX14" fmla="*/ 2704673 w 2806019"/>
              <a:gd name="connsiteY14" fmla="*/ 1515956 h 1587046"/>
              <a:gd name="connsiteX15" fmla="*/ 2645329 w 2806019"/>
              <a:gd name="connsiteY15" fmla="*/ 1561065 h 1587046"/>
              <a:gd name="connsiteX16" fmla="*/ 2579625 w 2806019"/>
              <a:gd name="connsiteY16" fmla="*/ 1584633 h 1587046"/>
              <a:gd name="connsiteX17" fmla="*/ 2525455 w 2806019"/>
              <a:gd name="connsiteY17" fmla="*/ 1584907 h 1587046"/>
              <a:gd name="connsiteX18" fmla="*/ 2470377 w 2806019"/>
              <a:gd name="connsiteY18" fmla="*/ 1572535 h 1587046"/>
              <a:gd name="connsiteX19" fmla="*/ 2414834 w 2806019"/>
              <a:gd name="connsiteY19" fmla="*/ 1552769 h 1587046"/>
              <a:gd name="connsiteX20" fmla="*/ 2359269 w 2806019"/>
              <a:gd name="connsiteY20" fmla="*/ 1530860 h 1587046"/>
              <a:gd name="connsiteX21" fmla="*/ 2272521 w 2806019"/>
              <a:gd name="connsiteY21" fmla="*/ 1500888 h 1587046"/>
              <a:gd name="connsiteX22" fmla="*/ 2186579 w 2806019"/>
              <a:gd name="connsiteY22" fmla="*/ 1476132 h 1587046"/>
              <a:gd name="connsiteX23" fmla="*/ 2101210 w 2806019"/>
              <a:gd name="connsiteY23" fmla="*/ 1454104 h 1587046"/>
              <a:gd name="connsiteX24" fmla="*/ 2016179 w 2806019"/>
              <a:gd name="connsiteY24" fmla="*/ 1432321 h 1587046"/>
              <a:gd name="connsiteX25" fmla="*/ 1737135 w 2806019"/>
              <a:gd name="connsiteY25" fmla="*/ 1348573 h 1587046"/>
              <a:gd name="connsiteX26" fmla="*/ 1457778 w 2806019"/>
              <a:gd name="connsiteY26" fmla="*/ 1254649 h 1587046"/>
              <a:gd name="connsiteX27" fmla="*/ 1176674 w 2806019"/>
              <a:gd name="connsiteY27" fmla="*/ 1164622 h 1587046"/>
              <a:gd name="connsiteX28" fmla="*/ 892387 w 2806019"/>
              <a:gd name="connsiteY28" fmla="*/ 1092565 h 1587046"/>
              <a:gd name="connsiteX29" fmla="*/ 796069 w 2806019"/>
              <a:gd name="connsiteY29" fmla="*/ 1074128 h 1587046"/>
              <a:gd name="connsiteX30" fmla="*/ 699710 w 2806019"/>
              <a:gd name="connsiteY30" fmla="*/ 1055447 h 1587046"/>
              <a:gd name="connsiteX31" fmla="*/ 603792 w 2806019"/>
              <a:gd name="connsiteY31" fmla="*/ 1032665 h 1587046"/>
              <a:gd name="connsiteX32" fmla="*/ 508794 w 2806019"/>
              <a:gd name="connsiteY32" fmla="*/ 1001926 h 1587046"/>
              <a:gd name="connsiteX33" fmla="*/ 359234 w 2806019"/>
              <a:gd name="connsiteY33" fmla="*/ 928730 h 1587046"/>
              <a:gd name="connsiteX34" fmla="*/ 223847 w 2806019"/>
              <a:gd name="connsiteY34" fmla="*/ 829125 h 1587046"/>
              <a:gd name="connsiteX35" fmla="*/ 113118 w 2806019"/>
              <a:gd name="connsiteY35" fmla="*/ 707805 h 1587046"/>
              <a:gd name="connsiteX36" fmla="*/ 37533 w 2806019"/>
              <a:gd name="connsiteY36" fmla="*/ 569469 h 1587046"/>
              <a:gd name="connsiteX37" fmla="*/ 5570 w 2806019"/>
              <a:gd name="connsiteY37" fmla="*/ 435647 h 1587046"/>
              <a:gd name="connsiteX38" fmla="*/ 735 w 2806019"/>
              <a:gd name="connsiteY38" fmla="*/ 294500 h 1587046"/>
              <a:gd name="connsiteX39" fmla="*/ 13984 w 2806019"/>
              <a:gd name="connsiteY39" fmla="*/ 148471 h 1587046"/>
              <a:gd name="connsiteX40" fmla="*/ 36275 w 2806019"/>
              <a:gd name="connsiteY40" fmla="*/ 0 h 1587046"/>
              <a:gd name="connsiteX0" fmla="*/ 2794700 w 2806019"/>
              <a:gd name="connsiteY0" fmla="*/ 605476 h 1587046"/>
              <a:gd name="connsiteX1" fmla="*/ 2771427 w 2806019"/>
              <a:gd name="connsiteY1" fmla="*/ 640247 h 1587046"/>
              <a:gd name="connsiteX2" fmla="*/ 2749787 w 2806019"/>
              <a:gd name="connsiteY2" fmla="*/ 675322 h 1587046"/>
              <a:gd name="connsiteX3" fmla="*/ 2731411 w 2806019"/>
              <a:gd name="connsiteY3" fmla="*/ 711003 h 1587046"/>
              <a:gd name="connsiteX4" fmla="*/ 2717931 w 2806019"/>
              <a:gd name="connsiteY4" fmla="*/ 747595 h 1587046"/>
              <a:gd name="connsiteX5" fmla="*/ 2708745 w 2806019"/>
              <a:gd name="connsiteY5" fmla="*/ 819739 h 1587046"/>
              <a:gd name="connsiteX6" fmla="*/ 2716715 w 2806019"/>
              <a:gd name="connsiteY6" fmla="*/ 894988 h 1587046"/>
              <a:gd name="connsiteX7" fmla="*/ 2735700 w 2806019"/>
              <a:gd name="connsiteY7" fmla="*/ 972119 h 1587046"/>
              <a:gd name="connsiteX8" fmla="*/ 2759555 w 2806019"/>
              <a:gd name="connsiteY8" fmla="*/ 1049904 h 1587046"/>
              <a:gd name="connsiteX9" fmla="*/ 2784706 w 2806019"/>
              <a:gd name="connsiteY9" fmla="*/ 1136043 h 1587046"/>
              <a:gd name="connsiteX10" fmla="*/ 2801951 w 2806019"/>
              <a:gd name="connsiteY10" fmla="*/ 1221307 h 1587046"/>
              <a:gd name="connsiteX11" fmla="*/ 2804964 w 2806019"/>
              <a:gd name="connsiteY11" fmla="*/ 1305529 h 1587046"/>
              <a:gd name="connsiteX12" fmla="*/ 2787417 w 2806019"/>
              <a:gd name="connsiteY12" fmla="*/ 1388544 h 1587046"/>
              <a:gd name="connsiteX13" fmla="*/ 2753442 w 2806019"/>
              <a:gd name="connsiteY13" fmla="*/ 1456164 h 1587046"/>
              <a:gd name="connsiteX14" fmla="*/ 2704673 w 2806019"/>
              <a:gd name="connsiteY14" fmla="*/ 1515956 h 1587046"/>
              <a:gd name="connsiteX15" fmla="*/ 2645329 w 2806019"/>
              <a:gd name="connsiteY15" fmla="*/ 1561065 h 1587046"/>
              <a:gd name="connsiteX16" fmla="*/ 2579625 w 2806019"/>
              <a:gd name="connsiteY16" fmla="*/ 1584633 h 1587046"/>
              <a:gd name="connsiteX17" fmla="*/ 2525455 w 2806019"/>
              <a:gd name="connsiteY17" fmla="*/ 1584907 h 1587046"/>
              <a:gd name="connsiteX18" fmla="*/ 2470377 w 2806019"/>
              <a:gd name="connsiteY18" fmla="*/ 1572535 h 1587046"/>
              <a:gd name="connsiteX19" fmla="*/ 2414834 w 2806019"/>
              <a:gd name="connsiteY19" fmla="*/ 1552769 h 1587046"/>
              <a:gd name="connsiteX20" fmla="*/ 2359269 w 2806019"/>
              <a:gd name="connsiteY20" fmla="*/ 1530860 h 1587046"/>
              <a:gd name="connsiteX21" fmla="*/ 2272521 w 2806019"/>
              <a:gd name="connsiteY21" fmla="*/ 1500888 h 1587046"/>
              <a:gd name="connsiteX22" fmla="*/ 2186579 w 2806019"/>
              <a:gd name="connsiteY22" fmla="*/ 1476132 h 1587046"/>
              <a:gd name="connsiteX23" fmla="*/ 2101210 w 2806019"/>
              <a:gd name="connsiteY23" fmla="*/ 1454104 h 1587046"/>
              <a:gd name="connsiteX24" fmla="*/ 2016179 w 2806019"/>
              <a:gd name="connsiteY24" fmla="*/ 1432321 h 1587046"/>
              <a:gd name="connsiteX25" fmla="*/ 1737135 w 2806019"/>
              <a:gd name="connsiteY25" fmla="*/ 1348573 h 1587046"/>
              <a:gd name="connsiteX26" fmla="*/ 1457778 w 2806019"/>
              <a:gd name="connsiteY26" fmla="*/ 1254649 h 1587046"/>
              <a:gd name="connsiteX27" fmla="*/ 1176674 w 2806019"/>
              <a:gd name="connsiteY27" fmla="*/ 1164622 h 1587046"/>
              <a:gd name="connsiteX28" fmla="*/ 892387 w 2806019"/>
              <a:gd name="connsiteY28" fmla="*/ 1092565 h 1587046"/>
              <a:gd name="connsiteX29" fmla="*/ 796069 w 2806019"/>
              <a:gd name="connsiteY29" fmla="*/ 1074128 h 1587046"/>
              <a:gd name="connsiteX30" fmla="*/ 699710 w 2806019"/>
              <a:gd name="connsiteY30" fmla="*/ 1055447 h 1587046"/>
              <a:gd name="connsiteX31" fmla="*/ 603792 w 2806019"/>
              <a:gd name="connsiteY31" fmla="*/ 1032665 h 1587046"/>
              <a:gd name="connsiteX32" fmla="*/ 508794 w 2806019"/>
              <a:gd name="connsiteY32" fmla="*/ 1001926 h 1587046"/>
              <a:gd name="connsiteX33" fmla="*/ 359234 w 2806019"/>
              <a:gd name="connsiteY33" fmla="*/ 928730 h 1587046"/>
              <a:gd name="connsiteX34" fmla="*/ 223847 w 2806019"/>
              <a:gd name="connsiteY34" fmla="*/ 829125 h 1587046"/>
              <a:gd name="connsiteX35" fmla="*/ 113118 w 2806019"/>
              <a:gd name="connsiteY35" fmla="*/ 707805 h 1587046"/>
              <a:gd name="connsiteX36" fmla="*/ 37533 w 2806019"/>
              <a:gd name="connsiteY36" fmla="*/ 569469 h 1587046"/>
              <a:gd name="connsiteX37" fmla="*/ 5570 w 2806019"/>
              <a:gd name="connsiteY37" fmla="*/ 435647 h 1587046"/>
              <a:gd name="connsiteX38" fmla="*/ 735 w 2806019"/>
              <a:gd name="connsiteY38" fmla="*/ 294500 h 1587046"/>
              <a:gd name="connsiteX39" fmla="*/ 13984 w 2806019"/>
              <a:gd name="connsiteY39" fmla="*/ 148471 h 1587046"/>
              <a:gd name="connsiteX40" fmla="*/ 36275 w 2806019"/>
              <a:gd name="connsiteY40" fmla="*/ 0 h 1587046"/>
              <a:gd name="connsiteX0" fmla="*/ 2794700 w 2806019"/>
              <a:gd name="connsiteY0" fmla="*/ 605476 h 1587046"/>
              <a:gd name="connsiteX1" fmla="*/ 2771427 w 2806019"/>
              <a:gd name="connsiteY1" fmla="*/ 640247 h 1587046"/>
              <a:gd name="connsiteX2" fmla="*/ 2749787 w 2806019"/>
              <a:gd name="connsiteY2" fmla="*/ 675322 h 1587046"/>
              <a:gd name="connsiteX3" fmla="*/ 2731411 w 2806019"/>
              <a:gd name="connsiteY3" fmla="*/ 711003 h 1587046"/>
              <a:gd name="connsiteX4" fmla="*/ 2717931 w 2806019"/>
              <a:gd name="connsiteY4" fmla="*/ 747595 h 1587046"/>
              <a:gd name="connsiteX5" fmla="*/ 2708745 w 2806019"/>
              <a:gd name="connsiteY5" fmla="*/ 819739 h 1587046"/>
              <a:gd name="connsiteX6" fmla="*/ 2716715 w 2806019"/>
              <a:gd name="connsiteY6" fmla="*/ 894988 h 1587046"/>
              <a:gd name="connsiteX7" fmla="*/ 2735700 w 2806019"/>
              <a:gd name="connsiteY7" fmla="*/ 972119 h 1587046"/>
              <a:gd name="connsiteX8" fmla="*/ 2759555 w 2806019"/>
              <a:gd name="connsiteY8" fmla="*/ 1049904 h 1587046"/>
              <a:gd name="connsiteX9" fmla="*/ 2784706 w 2806019"/>
              <a:gd name="connsiteY9" fmla="*/ 1136043 h 1587046"/>
              <a:gd name="connsiteX10" fmla="*/ 2801951 w 2806019"/>
              <a:gd name="connsiteY10" fmla="*/ 1221307 h 1587046"/>
              <a:gd name="connsiteX11" fmla="*/ 2804964 w 2806019"/>
              <a:gd name="connsiteY11" fmla="*/ 1305529 h 1587046"/>
              <a:gd name="connsiteX12" fmla="*/ 2787417 w 2806019"/>
              <a:gd name="connsiteY12" fmla="*/ 1388544 h 1587046"/>
              <a:gd name="connsiteX13" fmla="*/ 2753442 w 2806019"/>
              <a:gd name="connsiteY13" fmla="*/ 1456164 h 1587046"/>
              <a:gd name="connsiteX14" fmla="*/ 2704673 w 2806019"/>
              <a:gd name="connsiteY14" fmla="*/ 1515956 h 1587046"/>
              <a:gd name="connsiteX15" fmla="*/ 2645329 w 2806019"/>
              <a:gd name="connsiteY15" fmla="*/ 1561065 h 1587046"/>
              <a:gd name="connsiteX16" fmla="*/ 2579625 w 2806019"/>
              <a:gd name="connsiteY16" fmla="*/ 1584633 h 1587046"/>
              <a:gd name="connsiteX17" fmla="*/ 2525455 w 2806019"/>
              <a:gd name="connsiteY17" fmla="*/ 1584907 h 1587046"/>
              <a:gd name="connsiteX18" fmla="*/ 2470377 w 2806019"/>
              <a:gd name="connsiteY18" fmla="*/ 1572535 h 1587046"/>
              <a:gd name="connsiteX19" fmla="*/ 2414834 w 2806019"/>
              <a:gd name="connsiteY19" fmla="*/ 1552769 h 1587046"/>
              <a:gd name="connsiteX20" fmla="*/ 2359269 w 2806019"/>
              <a:gd name="connsiteY20" fmla="*/ 1530860 h 1587046"/>
              <a:gd name="connsiteX21" fmla="*/ 2272521 w 2806019"/>
              <a:gd name="connsiteY21" fmla="*/ 1500888 h 1587046"/>
              <a:gd name="connsiteX22" fmla="*/ 2186579 w 2806019"/>
              <a:gd name="connsiteY22" fmla="*/ 1476132 h 1587046"/>
              <a:gd name="connsiteX23" fmla="*/ 2101210 w 2806019"/>
              <a:gd name="connsiteY23" fmla="*/ 1454104 h 1587046"/>
              <a:gd name="connsiteX24" fmla="*/ 2016179 w 2806019"/>
              <a:gd name="connsiteY24" fmla="*/ 1432321 h 1587046"/>
              <a:gd name="connsiteX25" fmla="*/ 1737135 w 2806019"/>
              <a:gd name="connsiteY25" fmla="*/ 1348573 h 1587046"/>
              <a:gd name="connsiteX26" fmla="*/ 1457778 w 2806019"/>
              <a:gd name="connsiteY26" fmla="*/ 1254649 h 1587046"/>
              <a:gd name="connsiteX27" fmla="*/ 1176674 w 2806019"/>
              <a:gd name="connsiteY27" fmla="*/ 1164622 h 1587046"/>
              <a:gd name="connsiteX28" fmla="*/ 892387 w 2806019"/>
              <a:gd name="connsiteY28" fmla="*/ 1092565 h 1587046"/>
              <a:gd name="connsiteX29" fmla="*/ 796069 w 2806019"/>
              <a:gd name="connsiteY29" fmla="*/ 1074128 h 1587046"/>
              <a:gd name="connsiteX30" fmla="*/ 699710 w 2806019"/>
              <a:gd name="connsiteY30" fmla="*/ 1055447 h 1587046"/>
              <a:gd name="connsiteX31" fmla="*/ 603792 w 2806019"/>
              <a:gd name="connsiteY31" fmla="*/ 1032665 h 1587046"/>
              <a:gd name="connsiteX32" fmla="*/ 508794 w 2806019"/>
              <a:gd name="connsiteY32" fmla="*/ 1001926 h 1587046"/>
              <a:gd name="connsiteX33" fmla="*/ 359234 w 2806019"/>
              <a:gd name="connsiteY33" fmla="*/ 928730 h 1587046"/>
              <a:gd name="connsiteX34" fmla="*/ 223847 w 2806019"/>
              <a:gd name="connsiteY34" fmla="*/ 829125 h 1587046"/>
              <a:gd name="connsiteX35" fmla="*/ 113118 w 2806019"/>
              <a:gd name="connsiteY35" fmla="*/ 707805 h 1587046"/>
              <a:gd name="connsiteX36" fmla="*/ 37533 w 2806019"/>
              <a:gd name="connsiteY36" fmla="*/ 569469 h 1587046"/>
              <a:gd name="connsiteX37" fmla="*/ 5570 w 2806019"/>
              <a:gd name="connsiteY37" fmla="*/ 435647 h 1587046"/>
              <a:gd name="connsiteX38" fmla="*/ 735 w 2806019"/>
              <a:gd name="connsiteY38" fmla="*/ 294500 h 1587046"/>
              <a:gd name="connsiteX39" fmla="*/ 13984 w 2806019"/>
              <a:gd name="connsiteY39" fmla="*/ 148471 h 1587046"/>
              <a:gd name="connsiteX40" fmla="*/ 36275 w 2806019"/>
              <a:gd name="connsiteY40" fmla="*/ 0 h 158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06019" h="1587046">
                <a:moveTo>
                  <a:pt x="2794700" y="605476"/>
                </a:moveTo>
                <a:lnTo>
                  <a:pt x="2771427" y="640247"/>
                </a:lnTo>
                <a:cubicBezTo>
                  <a:pt x="2763942" y="651888"/>
                  <a:pt x="2756456" y="663529"/>
                  <a:pt x="2749787" y="675322"/>
                </a:cubicBezTo>
                <a:cubicBezTo>
                  <a:pt x="2743118" y="687115"/>
                  <a:pt x="2736720" y="698958"/>
                  <a:pt x="2731411" y="711003"/>
                </a:cubicBezTo>
                <a:cubicBezTo>
                  <a:pt x="2726102" y="723048"/>
                  <a:pt x="2721709" y="729472"/>
                  <a:pt x="2717931" y="747595"/>
                </a:cubicBezTo>
                <a:cubicBezTo>
                  <a:pt x="2714153" y="765718"/>
                  <a:pt x="2708948" y="795174"/>
                  <a:pt x="2708745" y="819739"/>
                </a:cubicBezTo>
                <a:cubicBezTo>
                  <a:pt x="2708542" y="844304"/>
                  <a:pt x="2712223" y="869591"/>
                  <a:pt x="2716715" y="894988"/>
                </a:cubicBezTo>
                <a:cubicBezTo>
                  <a:pt x="2721208" y="920385"/>
                  <a:pt x="2728560" y="946300"/>
                  <a:pt x="2735700" y="972119"/>
                </a:cubicBezTo>
                <a:cubicBezTo>
                  <a:pt x="2742840" y="997938"/>
                  <a:pt x="2751387" y="1022583"/>
                  <a:pt x="2759555" y="1049904"/>
                </a:cubicBezTo>
                <a:cubicBezTo>
                  <a:pt x="2767723" y="1077225"/>
                  <a:pt x="2777640" y="1107476"/>
                  <a:pt x="2784706" y="1136043"/>
                </a:cubicBezTo>
                <a:cubicBezTo>
                  <a:pt x="2791772" y="1164610"/>
                  <a:pt x="2798575" y="1193059"/>
                  <a:pt x="2801951" y="1221307"/>
                </a:cubicBezTo>
                <a:cubicBezTo>
                  <a:pt x="2805327" y="1249555"/>
                  <a:pt x="2807386" y="1277656"/>
                  <a:pt x="2804964" y="1305529"/>
                </a:cubicBezTo>
                <a:cubicBezTo>
                  <a:pt x="2802542" y="1333402"/>
                  <a:pt x="2796004" y="1363438"/>
                  <a:pt x="2787417" y="1388544"/>
                </a:cubicBezTo>
                <a:cubicBezTo>
                  <a:pt x="2778830" y="1413650"/>
                  <a:pt x="2767233" y="1434929"/>
                  <a:pt x="2753442" y="1456164"/>
                </a:cubicBezTo>
                <a:cubicBezTo>
                  <a:pt x="2739651" y="1477399"/>
                  <a:pt x="2722692" y="1498473"/>
                  <a:pt x="2704673" y="1515956"/>
                </a:cubicBezTo>
                <a:cubicBezTo>
                  <a:pt x="2686654" y="1533439"/>
                  <a:pt x="2666170" y="1549619"/>
                  <a:pt x="2645329" y="1561065"/>
                </a:cubicBezTo>
                <a:cubicBezTo>
                  <a:pt x="2624488" y="1572511"/>
                  <a:pt x="2599604" y="1580659"/>
                  <a:pt x="2579625" y="1584633"/>
                </a:cubicBezTo>
                <a:cubicBezTo>
                  <a:pt x="2559646" y="1588607"/>
                  <a:pt x="2543663" y="1586923"/>
                  <a:pt x="2525455" y="1584907"/>
                </a:cubicBezTo>
                <a:cubicBezTo>
                  <a:pt x="2507247" y="1582891"/>
                  <a:pt x="2488814" y="1577891"/>
                  <a:pt x="2470377" y="1572535"/>
                </a:cubicBezTo>
                <a:cubicBezTo>
                  <a:pt x="2451940" y="1567179"/>
                  <a:pt x="2433352" y="1559715"/>
                  <a:pt x="2414834" y="1552769"/>
                </a:cubicBezTo>
                <a:cubicBezTo>
                  <a:pt x="2396316" y="1545823"/>
                  <a:pt x="2382988" y="1539507"/>
                  <a:pt x="2359269" y="1530860"/>
                </a:cubicBezTo>
                <a:cubicBezTo>
                  <a:pt x="2335550" y="1522213"/>
                  <a:pt x="2301303" y="1510009"/>
                  <a:pt x="2272521" y="1500888"/>
                </a:cubicBezTo>
                <a:cubicBezTo>
                  <a:pt x="2243739" y="1491767"/>
                  <a:pt x="2215131" y="1483929"/>
                  <a:pt x="2186579" y="1476132"/>
                </a:cubicBezTo>
                <a:cubicBezTo>
                  <a:pt x="2158027" y="1468335"/>
                  <a:pt x="2129610" y="1461406"/>
                  <a:pt x="2101210" y="1454104"/>
                </a:cubicBezTo>
                <a:cubicBezTo>
                  <a:pt x="2072810" y="1446802"/>
                  <a:pt x="2076858" y="1449910"/>
                  <a:pt x="2016179" y="1432321"/>
                </a:cubicBezTo>
                <a:cubicBezTo>
                  <a:pt x="1955500" y="1414733"/>
                  <a:pt x="1830202" y="1378185"/>
                  <a:pt x="1737135" y="1348573"/>
                </a:cubicBezTo>
                <a:cubicBezTo>
                  <a:pt x="1644068" y="1318961"/>
                  <a:pt x="1551188" y="1285308"/>
                  <a:pt x="1457778" y="1254649"/>
                </a:cubicBezTo>
                <a:cubicBezTo>
                  <a:pt x="1364368" y="1223990"/>
                  <a:pt x="1270906" y="1191636"/>
                  <a:pt x="1176674" y="1164622"/>
                </a:cubicBezTo>
                <a:cubicBezTo>
                  <a:pt x="1082442" y="1137608"/>
                  <a:pt x="955821" y="1107647"/>
                  <a:pt x="892387" y="1092565"/>
                </a:cubicBezTo>
                <a:cubicBezTo>
                  <a:pt x="828953" y="1077483"/>
                  <a:pt x="828182" y="1080314"/>
                  <a:pt x="796069" y="1074128"/>
                </a:cubicBezTo>
                <a:cubicBezTo>
                  <a:pt x="763956" y="1067942"/>
                  <a:pt x="731756" y="1062358"/>
                  <a:pt x="699710" y="1055447"/>
                </a:cubicBezTo>
                <a:cubicBezTo>
                  <a:pt x="667664" y="1048536"/>
                  <a:pt x="635611" y="1041585"/>
                  <a:pt x="603792" y="1032665"/>
                </a:cubicBezTo>
                <a:cubicBezTo>
                  <a:pt x="571973" y="1023745"/>
                  <a:pt x="549554" y="1019248"/>
                  <a:pt x="508794" y="1001926"/>
                </a:cubicBezTo>
                <a:cubicBezTo>
                  <a:pt x="468034" y="984604"/>
                  <a:pt x="406725" y="957530"/>
                  <a:pt x="359234" y="928730"/>
                </a:cubicBezTo>
                <a:cubicBezTo>
                  <a:pt x="311743" y="899930"/>
                  <a:pt x="264866" y="865946"/>
                  <a:pt x="223847" y="829125"/>
                </a:cubicBezTo>
                <a:cubicBezTo>
                  <a:pt x="182828" y="792304"/>
                  <a:pt x="144170" y="751081"/>
                  <a:pt x="113118" y="707805"/>
                </a:cubicBezTo>
                <a:cubicBezTo>
                  <a:pt x="82066" y="664529"/>
                  <a:pt x="55458" y="614829"/>
                  <a:pt x="37533" y="569469"/>
                </a:cubicBezTo>
                <a:cubicBezTo>
                  <a:pt x="19608" y="524109"/>
                  <a:pt x="11703" y="481475"/>
                  <a:pt x="5570" y="435647"/>
                </a:cubicBezTo>
                <a:cubicBezTo>
                  <a:pt x="-563" y="389819"/>
                  <a:pt x="-667" y="342363"/>
                  <a:pt x="735" y="294500"/>
                </a:cubicBezTo>
                <a:cubicBezTo>
                  <a:pt x="2137" y="246637"/>
                  <a:pt x="8061" y="197554"/>
                  <a:pt x="13984" y="148471"/>
                </a:cubicBezTo>
                <a:cubicBezTo>
                  <a:pt x="19907" y="99388"/>
                  <a:pt x="31631" y="30931"/>
                  <a:pt x="36275" y="0"/>
                </a:cubicBezTo>
              </a:path>
            </a:pathLst>
          </a:custGeom>
          <a:ln w="4479">
            <a:solidFill>
              <a:srgbClr val="00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82" name="Ελεύθερη σχεδίαση: Σχήμα 49">
            <a:extLst>
              <a:ext uri="{FF2B5EF4-FFF2-40B4-BE49-F238E27FC236}">
                <a16:creationId xmlns:a16="http://schemas.microsoft.com/office/drawing/2014/main" xmlns="" id="{75E12435-F973-B342-AB71-7EA3963A9D58}"/>
              </a:ext>
            </a:extLst>
          </p:cNvPr>
          <p:cNvSpPr/>
          <p:nvPr/>
        </p:nvSpPr>
        <p:spPr>
          <a:xfrm>
            <a:off x="9914793" y="4430385"/>
            <a:ext cx="343390" cy="484627"/>
          </a:xfrm>
          <a:custGeom>
            <a:avLst/>
            <a:gdLst/>
            <a:ahLst/>
            <a:cxnLst/>
            <a:rect l="0" t="0" r="0" b="0"/>
            <a:pathLst>
              <a:path w="343390" h="484627">
                <a:moveTo>
                  <a:pt x="163016" y="26895"/>
                </a:moveTo>
                <a:lnTo>
                  <a:pt x="114590" y="112701"/>
                </a:lnTo>
                <a:lnTo>
                  <a:pt x="89479" y="169744"/>
                </a:lnTo>
                <a:lnTo>
                  <a:pt x="23528" y="303351"/>
                </a:lnTo>
                <a:lnTo>
                  <a:pt x="5038" y="387848"/>
                </a:lnTo>
                <a:lnTo>
                  <a:pt x="0" y="439650"/>
                </a:lnTo>
                <a:lnTo>
                  <a:pt x="4138" y="461792"/>
                </a:lnTo>
                <a:lnTo>
                  <a:pt x="16897" y="475244"/>
                </a:lnTo>
                <a:lnTo>
                  <a:pt x="34486" y="484626"/>
                </a:lnTo>
                <a:lnTo>
                  <a:pt x="59732" y="482144"/>
                </a:lnTo>
                <a:lnTo>
                  <a:pt x="91808" y="459383"/>
                </a:lnTo>
                <a:lnTo>
                  <a:pt x="147062" y="413101"/>
                </a:lnTo>
                <a:lnTo>
                  <a:pt x="174655" y="381304"/>
                </a:lnTo>
                <a:lnTo>
                  <a:pt x="211837" y="324054"/>
                </a:lnTo>
                <a:lnTo>
                  <a:pt x="251226" y="262666"/>
                </a:lnTo>
                <a:lnTo>
                  <a:pt x="343389" y="109816"/>
                </a:lnTo>
                <a:lnTo>
                  <a:pt x="331802" y="91674"/>
                </a:lnTo>
                <a:lnTo>
                  <a:pt x="322974" y="68360"/>
                </a:lnTo>
                <a:lnTo>
                  <a:pt x="310285" y="12418"/>
                </a:lnTo>
                <a:lnTo>
                  <a:pt x="296973" y="1"/>
                </a:lnTo>
                <a:lnTo>
                  <a:pt x="277038" y="0"/>
                </a:lnTo>
                <a:lnTo>
                  <a:pt x="257379" y="9449"/>
                </a:lnTo>
                <a:lnTo>
                  <a:pt x="198057" y="30967"/>
                </a:lnTo>
                <a:lnTo>
                  <a:pt x="175432" y="33518"/>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3" name="Ελεύθερη σχεδίαση: Σχήμα 52">
            <a:extLst>
              <a:ext uri="{FF2B5EF4-FFF2-40B4-BE49-F238E27FC236}">
                <a16:creationId xmlns:a16="http://schemas.microsoft.com/office/drawing/2014/main" xmlns="" id="{EEE88121-161A-DC47-A176-2D5F5997DE70}"/>
              </a:ext>
            </a:extLst>
          </p:cNvPr>
          <p:cNvSpPr/>
          <p:nvPr/>
        </p:nvSpPr>
        <p:spPr>
          <a:xfrm>
            <a:off x="7263849" y="4074218"/>
            <a:ext cx="3066657" cy="1454340"/>
          </a:xfrm>
          <a:custGeom>
            <a:avLst/>
            <a:gdLst>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5910"/>
              <a:gd name="connsiteY0" fmla="*/ 475904 h 1454205"/>
              <a:gd name="connsiteX1" fmla="*/ 2951892 w 3065910"/>
              <a:gd name="connsiteY1" fmla="*/ 500713 h 1454205"/>
              <a:gd name="connsiteX2" fmla="*/ 2939504 w 3065910"/>
              <a:gd name="connsiteY2" fmla="*/ 525627 h 1454205"/>
              <a:gd name="connsiteX3" fmla="*/ 2929086 w 3065910"/>
              <a:gd name="connsiteY3" fmla="*/ 550749 h 1454205"/>
              <a:gd name="connsiteX4" fmla="*/ 2921623 w 3065910"/>
              <a:gd name="connsiteY4" fmla="*/ 576184 h 1454205"/>
              <a:gd name="connsiteX5" fmla="*/ 2918056 w 3065910"/>
              <a:gd name="connsiteY5" fmla="*/ 635277 h 1454205"/>
              <a:gd name="connsiteX6" fmla="*/ 2929514 w 3065910"/>
              <a:gd name="connsiteY6" fmla="*/ 695790 h 1454205"/>
              <a:gd name="connsiteX7" fmla="*/ 2950741 w 3065910"/>
              <a:gd name="connsiteY7" fmla="*/ 756995 h 1454205"/>
              <a:gd name="connsiteX8" fmla="*/ 2976480 w 3065910"/>
              <a:gd name="connsiteY8" fmla="*/ 818161 h 1454205"/>
              <a:gd name="connsiteX9" fmla="*/ 3018140 w 3065910"/>
              <a:gd name="connsiteY9" fmla="*/ 919285 h 1454205"/>
              <a:gd name="connsiteX10" fmla="*/ 3050391 w 3065910"/>
              <a:gd name="connsiteY10" fmla="*/ 1019832 h 1454205"/>
              <a:gd name="connsiteX11" fmla="*/ 3065910 w 3065910"/>
              <a:gd name="connsiteY11" fmla="*/ 1121376 h 1454205"/>
              <a:gd name="connsiteX12" fmla="*/ 3057373 w 3065910"/>
              <a:gd name="connsiteY12" fmla="*/ 1225489 h 1454205"/>
              <a:gd name="connsiteX13" fmla="*/ 3037444 w 3065910"/>
              <a:gd name="connsiteY13" fmla="*/ 1290381 h 1454205"/>
              <a:gd name="connsiteX14" fmla="*/ 3006424 w 3065910"/>
              <a:gd name="connsiteY14" fmla="*/ 1351053 h 1454205"/>
              <a:gd name="connsiteX15" fmla="*/ 2965066 w 3065910"/>
              <a:gd name="connsiteY15" fmla="*/ 1401722 h 1454205"/>
              <a:gd name="connsiteX16" fmla="*/ 2914122 w 3065910"/>
              <a:gd name="connsiteY16" fmla="*/ 1436605 h 1454205"/>
              <a:gd name="connsiteX17" fmla="*/ 2870372 w 3065910"/>
              <a:gd name="connsiteY17" fmla="*/ 1449850 h 1454205"/>
              <a:gd name="connsiteX18" fmla="*/ 2823096 w 3065910"/>
              <a:gd name="connsiteY18" fmla="*/ 1454205 h 1454205"/>
              <a:gd name="connsiteX19" fmla="*/ 2773713 w 3065910"/>
              <a:gd name="connsiteY19" fmla="*/ 1452853 h 1454205"/>
              <a:gd name="connsiteX20" fmla="*/ 2723641 w 3065910"/>
              <a:gd name="connsiteY20" fmla="*/ 1448980 h 1454205"/>
              <a:gd name="connsiteX21" fmla="*/ 2607348 w 3065910"/>
              <a:gd name="connsiteY21" fmla="*/ 1440763 h 1454205"/>
              <a:gd name="connsiteX22" fmla="*/ 2494188 w 3065910"/>
              <a:gd name="connsiteY22" fmla="*/ 1433660 h 1454205"/>
              <a:gd name="connsiteX23" fmla="*/ 2383205 w 3065910"/>
              <a:gd name="connsiteY23" fmla="*/ 1425081 h 1454205"/>
              <a:gd name="connsiteX24" fmla="*/ 2273442 w 3065910"/>
              <a:gd name="connsiteY24" fmla="*/ 1412434 h 1454205"/>
              <a:gd name="connsiteX25" fmla="*/ 1979030 w 3065910"/>
              <a:gd name="connsiteY25" fmla="*/ 1350087 h 1454205"/>
              <a:gd name="connsiteX26" fmla="*/ 1685449 w 3065910"/>
              <a:gd name="connsiteY26" fmla="*/ 1261996 h 1454205"/>
              <a:gd name="connsiteX27" fmla="*/ 1391611 w 3065910"/>
              <a:gd name="connsiteY27" fmla="*/ 1170829 h 1454205"/>
              <a:gd name="connsiteX28" fmla="*/ 1096427 w 3065910"/>
              <a:gd name="connsiteY28" fmla="*/ 1099258 h 1454205"/>
              <a:gd name="connsiteX29" fmla="*/ 980595 w 3065910"/>
              <a:gd name="connsiteY29" fmla="*/ 1080530 h 1454205"/>
              <a:gd name="connsiteX30" fmla="*/ 864154 w 3065910"/>
              <a:gd name="connsiteY30" fmla="*/ 1063519 h 1454205"/>
              <a:gd name="connsiteX31" fmla="*/ 746862 w 3065910"/>
              <a:gd name="connsiteY31" fmla="*/ 1043504 h 1454205"/>
              <a:gd name="connsiteX32" fmla="*/ 628482 w 3065910"/>
              <a:gd name="connsiteY32" fmla="*/ 1015762 h 1454205"/>
              <a:gd name="connsiteX33" fmla="*/ 458650 w 3065910"/>
              <a:gd name="connsiteY33" fmla="*/ 955520 h 1454205"/>
              <a:gd name="connsiteX34" fmla="*/ 299432 w 3065910"/>
              <a:gd name="connsiteY34" fmla="*/ 870572 h 1454205"/>
              <a:gd name="connsiteX35" fmla="*/ 164174 w 3065910"/>
              <a:gd name="connsiteY35" fmla="*/ 761817 h 1454205"/>
              <a:gd name="connsiteX36" fmla="*/ 66224 w 3065910"/>
              <a:gd name="connsiteY36" fmla="*/ 630155 h 1454205"/>
              <a:gd name="connsiteX37" fmla="*/ 16800 w 3065910"/>
              <a:gd name="connsiteY37" fmla="*/ 489152 h 1454205"/>
              <a:gd name="connsiteX38" fmla="*/ 0 w 3065910"/>
              <a:gd name="connsiteY38" fmla="*/ 333975 h 1454205"/>
              <a:gd name="connsiteX39" fmla="*/ 4948 w 3065910"/>
              <a:gd name="connsiteY39" fmla="*/ 169350 h 1454205"/>
              <a:gd name="connsiteX40" fmla="*/ 20771 w 3065910"/>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205"/>
              <a:gd name="connsiteX1" fmla="*/ 2951892 w 3066081"/>
              <a:gd name="connsiteY1" fmla="*/ 500713 h 1454205"/>
              <a:gd name="connsiteX2" fmla="*/ 2939504 w 3066081"/>
              <a:gd name="connsiteY2" fmla="*/ 525627 h 1454205"/>
              <a:gd name="connsiteX3" fmla="*/ 2929086 w 3066081"/>
              <a:gd name="connsiteY3" fmla="*/ 550749 h 1454205"/>
              <a:gd name="connsiteX4" fmla="*/ 2921623 w 3066081"/>
              <a:gd name="connsiteY4" fmla="*/ 576184 h 1454205"/>
              <a:gd name="connsiteX5" fmla="*/ 2918056 w 3066081"/>
              <a:gd name="connsiteY5" fmla="*/ 635277 h 1454205"/>
              <a:gd name="connsiteX6" fmla="*/ 2929514 w 3066081"/>
              <a:gd name="connsiteY6" fmla="*/ 695790 h 1454205"/>
              <a:gd name="connsiteX7" fmla="*/ 2950741 w 3066081"/>
              <a:gd name="connsiteY7" fmla="*/ 756995 h 1454205"/>
              <a:gd name="connsiteX8" fmla="*/ 2976480 w 3066081"/>
              <a:gd name="connsiteY8" fmla="*/ 818161 h 1454205"/>
              <a:gd name="connsiteX9" fmla="*/ 3018140 w 3066081"/>
              <a:gd name="connsiteY9" fmla="*/ 919285 h 1454205"/>
              <a:gd name="connsiteX10" fmla="*/ 3050391 w 3066081"/>
              <a:gd name="connsiteY10" fmla="*/ 1019832 h 1454205"/>
              <a:gd name="connsiteX11" fmla="*/ 3065910 w 3066081"/>
              <a:gd name="connsiteY11" fmla="*/ 1121376 h 1454205"/>
              <a:gd name="connsiteX12" fmla="*/ 3057373 w 3066081"/>
              <a:gd name="connsiteY12" fmla="*/ 1225489 h 1454205"/>
              <a:gd name="connsiteX13" fmla="*/ 3037444 w 3066081"/>
              <a:gd name="connsiteY13" fmla="*/ 1290381 h 1454205"/>
              <a:gd name="connsiteX14" fmla="*/ 3006424 w 3066081"/>
              <a:gd name="connsiteY14" fmla="*/ 1351053 h 1454205"/>
              <a:gd name="connsiteX15" fmla="*/ 2965066 w 3066081"/>
              <a:gd name="connsiteY15" fmla="*/ 1401722 h 1454205"/>
              <a:gd name="connsiteX16" fmla="*/ 2914122 w 3066081"/>
              <a:gd name="connsiteY16" fmla="*/ 1436605 h 1454205"/>
              <a:gd name="connsiteX17" fmla="*/ 2870372 w 3066081"/>
              <a:gd name="connsiteY17" fmla="*/ 1449850 h 1454205"/>
              <a:gd name="connsiteX18" fmla="*/ 2823096 w 3066081"/>
              <a:gd name="connsiteY18" fmla="*/ 1454205 h 1454205"/>
              <a:gd name="connsiteX19" fmla="*/ 2773713 w 3066081"/>
              <a:gd name="connsiteY19" fmla="*/ 1452853 h 1454205"/>
              <a:gd name="connsiteX20" fmla="*/ 2723641 w 3066081"/>
              <a:gd name="connsiteY20" fmla="*/ 1448980 h 1454205"/>
              <a:gd name="connsiteX21" fmla="*/ 2607348 w 3066081"/>
              <a:gd name="connsiteY21" fmla="*/ 1440763 h 1454205"/>
              <a:gd name="connsiteX22" fmla="*/ 2494188 w 3066081"/>
              <a:gd name="connsiteY22" fmla="*/ 1433660 h 1454205"/>
              <a:gd name="connsiteX23" fmla="*/ 2383205 w 3066081"/>
              <a:gd name="connsiteY23" fmla="*/ 1425081 h 1454205"/>
              <a:gd name="connsiteX24" fmla="*/ 2273442 w 3066081"/>
              <a:gd name="connsiteY24" fmla="*/ 1412434 h 1454205"/>
              <a:gd name="connsiteX25" fmla="*/ 1979030 w 3066081"/>
              <a:gd name="connsiteY25" fmla="*/ 1350087 h 1454205"/>
              <a:gd name="connsiteX26" fmla="*/ 1685449 w 3066081"/>
              <a:gd name="connsiteY26" fmla="*/ 1261996 h 1454205"/>
              <a:gd name="connsiteX27" fmla="*/ 1391611 w 3066081"/>
              <a:gd name="connsiteY27" fmla="*/ 1170829 h 1454205"/>
              <a:gd name="connsiteX28" fmla="*/ 1096427 w 3066081"/>
              <a:gd name="connsiteY28" fmla="*/ 1099258 h 1454205"/>
              <a:gd name="connsiteX29" fmla="*/ 980595 w 3066081"/>
              <a:gd name="connsiteY29" fmla="*/ 1080530 h 1454205"/>
              <a:gd name="connsiteX30" fmla="*/ 864154 w 3066081"/>
              <a:gd name="connsiteY30" fmla="*/ 1063519 h 1454205"/>
              <a:gd name="connsiteX31" fmla="*/ 746862 w 3066081"/>
              <a:gd name="connsiteY31" fmla="*/ 1043504 h 1454205"/>
              <a:gd name="connsiteX32" fmla="*/ 628482 w 3066081"/>
              <a:gd name="connsiteY32" fmla="*/ 1015762 h 1454205"/>
              <a:gd name="connsiteX33" fmla="*/ 458650 w 3066081"/>
              <a:gd name="connsiteY33" fmla="*/ 955520 h 1454205"/>
              <a:gd name="connsiteX34" fmla="*/ 299432 w 3066081"/>
              <a:gd name="connsiteY34" fmla="*/ 870572 h 1454205"/>
              <a:gd name="connsiteX35" fmla="*/ 164174 w 3066081"/>
              <a:gd name="connsiteY35" fmla="*/ 761817 h 1454205"/>
              <a:gd name="connsiteX36" fmla="*/ 66224 w 3066081"/>
              <a:gd name="connsiteY36" fmla="*/ 630155 h 1454205"/>
              <a:gd name="connsiteX37" fmla="*/ 16800 w 3066081"/>
              <a:gd name="connsiteY37" fmla="*/ 489152 h 1454205"/>
              <a:gd name="connsiteX38" fmla="*/ 0 w 3066081"/>
              <a:gd name="connsiteY38" fmla="*/ 333975 h 1454205"/>
              <a:gd name="connsiteX39" fmla="*/ 4948 w 3066081"/>
              <a:gd name="connsiteY39" fmla="*/ 169350 h 1454205"/>
              <a:gd name="connsiteX40" fmla="*/ 20771 w 3066081"/>
              <a:gd name="connsiteY40" fmla="*/ 0 h 1454205"/>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266 w 3066081"/>
              <a:gd name="connsiteY0" fmla="*/ 475904 h 1454340"/>
              <a:gd name="connsiteX1" fmla="*/ 2951892 w 3066081"/>
              <a:gd name="connsiteY1" fmla="*/ 500713 h 1454340"/>
              <a:gd name="connsiteX2" fmla="*/ 2939504 w 3066081"/>
              <a:gd name="connsiteY2" fmla="*/ 525627 h 1454340"/>
              <a:gd name="connsiteX3" fmla="*/ 2929086 w 3066081"/>
              <a:gd name="connsiteY3" fmla="*/ 550749 h 1454340"/>
              <a:gd name="connsiteX4" fmla="*/ 2921623 w 3066081"/>
              <a:gd name="connsiteY4" fmla="*/ 576184 h 1454340"/>
              <a:gd name="connsiteX5" fmla="*/ 2918056 w 3066081"/>
              <a:gd name="connsiteY5" fmla="*/ 635277 h 1454340"/>
              <a:gd name="connsiteX6" fmla="*/ 2929514 w 3066081"/>
              <a:gd name="connsiteY6" fmla="*/ 695790 h 1454340"/>
              <a:gd name="connsiteX7" fmla="*/ 2950741 w 3066081"/>
              <a:gd name="connsiteY7" fmla="*/ 756995 h 1454340"/>
              <a:gd name="connsiteX8" fmla="*/ 2976480 w 3066081"/>
              <a:gd name="connsiteY8" fmla="*/ 818161 h 1454340"/>
              <a:gd name="connsiteX9" fmla="*/ 3018140 w 3066081"/>
              <a:gd name="connsiteY9" fmla="*/ 919285 h 1454340"/>
              <a:gd name="connsiteX10" fmla="*/ 3050391 w 3066081"/>
              <a:gd name="connsiteY10" fmla="*/ 1019832 h 1454340"/>
              <a:gd name="connsiteX11" fmla="*/ 3065910 w 3066081"/>
              <a:gd name="connsiteY11" fmla="*/ 1121376 h 1454340"/>
              <a:gd name="connsiteX12" fmla="*/ 3057373 w 3066081"/>
              <a:gd name="connsiteY12" fmla="*/ 1225489 h 1454340"/>
              <a:gd name="connsiteX13" fmla="*/ 3037444 w 3066081"/>
              <a:gd name="connsiteY13" fmla="*/ 1290381 h 1454340"/>
              <a:gd name="connsiteX14" fmla="*/ 3006424 w 3066081"/>
              <a:gd name="connsiteY14" fmla="*/ 1351053 h 1454340"/>
              <a:gd name="connsiteX15" fmla="*/ 2965066 w 3066081"/>
              <a:gd name="connsiteY15" fmla="*/ 1401722 h 1454340"/>
              <a:gd name="connsiteX16" fmla="*/ 2914122 w 3066081"/>
              <a:gd name="connsiteY16" fmla="*/ 1436605 h 1454340"/>
              <a:gd name="connsiteX17" fmla="*/ 2870372 w 3066081"/>
              <a:gd name="connsiteY17" fmla="*/ 1449850 h 1454340"/>
              <a:gd name="connsiteX18" fmla="*/ 2823096 w 3066081"/>
              <a:gd name="connsiteY18" fmla="*/ 1454205 h 1454340"/>
              <a:gd name="connsiteX19" fmla="*/ 2773713 w 3066081"/>
              <a:gd name="connsiteY19" fmla="*/ 1452853 h 1454340"/>
              <a:gd name="connsiteX20" fmla="*/ 2723641 w 3066081"/>
              <a:gd name="connsiteY20" fmla="*/ 1448980 h 1454340"/>
              <a:gd name="connsiteX21" fmla="*/ 2607348 w 3066081"/>
              <a:gd name="connsiteY21" fmla="*/ 1440763 h 1454340"/>
              <a:gd name="connsiteX22" fmla="*/ 2494188 w 3066081"/>
              <a:gd name="connsiteY22" fmla="*/ 1433660 h 1454340"/>
              <a:gd name="connsiteX23" fmla="*/ 2383205 w 3066081"/>
              <a:gd name="connsiteY23" fmla="*/ 1425081 h 1454340"/>
              <a:gd name="connsiteX24" fmla="*/ 2273442 w 3066081"/>
              <a:gd name="connsiteY24" fmla="*/ 1412434 h 1454340"/>
              <a:gd name="connsiteX25" fmla="*/ 1979030 w 3066081"/>
              <a:gd name="connsiteY25" fmla="*/ 1350087 h 1454340"/>
              <a:gd name="connsiteX26" fmla="*/ 1685449 w 3066081"/>
              <a:gd name="connsiteY26" fmla="*/ 1261996 h 1454340"/>
              <a:gd name="connsiteX27" fmla="*/ 1391611 w 3066081"/>
              <a:gd name="connsiteY27" fmla="*/ 1170829 h 1454340"/>
              <a:gd name="connsiteX28" fmla="*/ 1096427 w 3066081"/>
              <a:gd name="connsiteY28" fmla="*/ 1099258 h 1454340"/>
              <a:gd name="connsiteX29" fmla="*/ 980595 w 3066081"/>
              <a:gd name="connsiteY29" fmla="*/ 1080530 h 1454340"/>
              <a:gd name="connsiteX30" fmla="*/ 864154 w 3066081"/>
              <a:gd name="connsiteY30" fmla="*/ 1063519 h 1454340"/>
              <a:gd name="connsiteX31" fmla="*/ 746862 w 3066081"/>
              <a:gd name="connsiteY31" fmla="*/ 1043504 h 1454340"/>
              <a:gd name="connsiteX32" fmla="*/ 628482 w 3066081"/>
              <a:gd name="connsiteY32" fmla="*/ 1015762 h 1454340"/>
              <a:gd name="connsiteX33" fmla="*/ 458650 w 3066081"/>
              <a:gd name="connsiteY33" fmla="*/ 955520 h 1454340"/>
              <a:gd name="connsiteX34" fmla="*/ 299432 w 3066081"/>
              <a:gd name="connsiteY34" fmla="*/ 870572 h 1454340"/>
              <a:gd name="connsiteX35" fmla="*/ 164174 w 3066081"/>
              <a:gd name="connsiteY35" fmla="*/ 761817 h 1454340"/>
              <a:gd name="connsiteX36" fmla="*/ 66224 w 3066081"/>
              <a:gd name="connsiteY36" fmla="*/ 630155 h 1454340"/>
              <a:gd name="connsiteX37" fmla="*/ 16800 w 3066081"/>
              <a:gd name="connsiteY37" fmla="*/ 489152 h 1454340"/>
              <a:gd name="connsiteX38" fmla="*/ 0 w 3066081"/>
              <a:gd name="connsiteY38" fmla="*/ 333975 h 1454340"/>
              <a:gd name="connsiteX39" fmla="*/ 4948 w 3066081"/>
              <a:gd name="connsiteY39" fmla="*/ 169350 h 1454340"/>
              <a:gd name="connsiteX40" fmla="*/ 20771 w 3066081"/>
              <a:gd name="connsiteY40" fmla="*/ 0 h 1454340"/>
              <a:gd name="connsiteX0" fmla="*/ 2965842 w 3066657"/>
              <a:gd name="connsiteY0" fmla="*/ 475904 h 1454340"/>
              <a:gd name="connsiteX1" fmla="*/ 2952468 w 3066657"/>
              <a:gd name="connsiteY1" fmla="*/ 500713 h 1454340"/>
              <a:gd name="connsiteX2" fmla="*/ 2940080 w 3066657"/>
              <a:gd name="connsiteY2" fmla="*/ 525627 h 1454340"/>
              <a:gd name="connsiteX3" fmla="*/ 2929662 w 3066657"/>
              <a:gd name="connsiteY3" fmla="*/ 550749 h 1454340"/>
              <a:gd name="connsiteX4" fmla="*/ 2922199 w 3066657"/>
              <a:gd name="connsiteY4" fmla="*/ 576184 h 1454340"/>
              <a:gd name="connsiteX5" fmla="*/ 2918632 w 3066657"/>
              <a:gd name="connsiteY5" fmla="*/ 635277 h 1454340"/>
              <a:gd name="connsiteX6" fmla="*/ 2930090 w 3066657"/>
              <a:gd name="connsiteY6" fmla="*/ 695790 h 1454340"/>
              <a:gd name="connsiteX7" fmla="*/ 2951317 w 3066657"/>
              <a:gd name="connsiteY7" fmla="*/ 756995 h 1454340"/>
              <a:gd name="connsiteX8" fmla="*/ 2977056 w 3066657"/>
              <a:gd name="connsiteY8" fmla="*/ 818161 h 1454340"/>
              <a:gd name="connsiteX9" fmla="*/ 3018716 w 3066657"/>
              <a:gd name="connsiteY9" fmla="*/ 919285 h 1454340"/>
              <a:gd name="connsiteX10" fmla="*/ 3050967 w 3066657"/>
              <a:gd name="connsiteY10" fmla="*/ 1019832 h 1454340"/>
              <a:gd name="connsiteX11" fmla="*/ 3066486 w 3066657"/>
              <a:gd name="connsiteY11" fmla="*/ 1121376 h 1454340"/>
              <a:gd name="connsiteX12" fmla="*/ 3057949 w 3066657"/>
              <a:gd name="connsiteY12" fmla="*/ 1225489 h 1454340"/>
              <a:gd name="connsiteX13" fmla="*/ 3038020 w 3066657"/>
              <a:gd name="connsiteY13" fmla="*/ 1290381 h 1454340"/>
              <a:gd name="connsiteX14" fmla="*/ 3007000 w 3066657"/>
              <a:gd name="connsiteY14" fmla="*/ 1351053 h 1454340"/>
              <a:gd name="connsiteX15" fmla="*/ 2965642 w 3066657"/>
              <a:gd name="connsiteY15" fmla="*/ 1401722 h 1454340"/>
              <a:gd name="connsiteX16" fmla="*/ 2914698 w 3066657"/>
              <a:gd name="connsiteY16" fmla="*/ 1436605 h 1454340"/>
              <a:gd name="connsiteX17" fmla="*/ 2870948 w 3066657"/>
              <a:gd name="connsiteY17" fmla="*/ 1449850 h 1454340"/>
              <a:gd name="connsiteX18" fmla="*/ 2823672 w 3066657"/>
              <a:gd name="connsiteY18" fmla="*/ 1454205 h 1454340"/>
              <a:gd name="connsiteX19" fmla="*/ 2774289 w 3066657"/>
              <a:gd name="connsiteY19" fmla="*/ 1452853 h 1454340"/>
              <a:gd name="connsiteX20" fmla="*/ 2724217 w 3066657"/>
              <a:gd name="connsiteY20" fmla="*/ 1448980 h 1454340"/>
              <a:gd name="connsiteX21" fmla="*/ 2607924 w 3066657"/>
              <a:gd name="connsiteY21" fmla="*/ 1440763 h 1454340"/>
              <a:gd name="connsiteX22" fmla="*/ 2494764 w 3066657"/>
              <a:gd name="connsiteY22" fmla="*/ 1433660 h 1454340"/>
              <a:gd name="connsiteX23" fmla="*/ 2383781 w 3066657"/>
              <a:gd name="connsiteY23" fmla="*/ 1425081 h 1454340"/>
              <a:gd name="connsiteX24" fmla="*/ 2274018 w 3066657"/>
              <a:gd name="connsiteY24" fmla="*/ 1412434 h 1454340"/>
              <a:gd name="connsiteX25" fmla="*/ 1979606 w 3066657"/>
              <a:gd name="connsiteY25" fmla="*/ 1350087 h 1454340"/>
              <a:gd name="connsiteX26" fmla="*/ 1686025 w 3066657"/>
              <a:gd name="connsiteY26" fmla="*/ 1261996 h 1454340"/>
              <a:gd name="connsiteX27" fmla="*/ 1392187 w 3066657"/>
              <a:gd name="connsiteY27" fmla="*/ 1170829 h 1454340"/>
              <a:gd name="connsiteX28" fmla="*/ 1097003 w 3066657"/>
              <a:gd name="connsiteY28" fmla="*/ 1099258 h 1454340"/>
              <a:gd name="connsiteX29" fmla="*/ 981171 w 3066657"/>
              <a:gd name="connsiteY29" fmla="*/ 1080530 h 1454340"/>
              <a:gd name="connsiteX30" fmla="*/ 864730 w 3066657"/>
              <a:gd name="connsiteY30" fmla="*/ 1063519 h 1454340"/>
              <a:gd name="connsiteX31" fmla="*/ 747438 w 3066657"/>
              <a:gd name="connsiteY31" fmla="*/ 1043504 h 1454340"/>
              <a:gd name="connsiteX32" fmla="*/ 629058 w 3066657"/>
              <a:gd name="connsiteY32" fmla="*/ 1015762 h 1454340"/>
              <a:gd name="connsiteX33" fmla="*/ 459226 w 3066657"/>
              <a:gd name="connsiteY33" fmla="*/ 955520 h 1454340"/>
              <a:gd name="connsiteX34" fmla="*/ 300008 w 3066657"/>
              <a:gd name="connsiteY34" fmla="*/ 870572 h 1454340"/>
              <a:gd name="connsiteX35" fmla="*/ 164750 w 3066657"/>
              <a:gd name="connsiteY35" fmla="*/ 761817 h 1454340"/>
              <a:gd name="connsiteX36" fmla="*/ 66800 w 3066657"/>
              <a:gd name="connsiteY36" fmla="*/ 630155 h 1454340"/>
              <a:gd name="connsiteX37" fmla="*/ 17376 w 3066657"/>
              <a:gd name="connsiteY37" fmla="*/ 489152 h 1454340"/>
              <a:gd name="connsiteX38" fmla="*/ 576 w 3066657"/>
              <a:gd name="connsiteY38" fmla="*/ 333975 h 1454340"/>
              <a:gd name="connsiteX39" fmla="*/ 5524 w 3066657"/>
              <a:gd name="connsiteY39" fmla="*/ 169350 h 1454340"/>
              <a:gd name="connsiteX40" fmla="*/ 21347 w 3066657"/>
              <a:gd name="connsiteY40" fmla="*/ 0 h 1454340"/>
              <a:gd name="connsiteX0" fmla="*/ 2965842 w 3066657"/>
              <a:gd name="connsiteY0" fmla="*/ 475904 h 1454340"/>
              <a:gd name="connsiteX1" fmla="*/ 2952468 w 3066657"/>
              <a:gd name="connsiteY1" fmla="*/ 500713 h 1454340"/>
              <a:gd name="connsiteX2" fmla="*/ 2940080 w 3066657"/>
              <a:gd name="connsiteY2" fmla="*/ 525627 h 1454340"/>
              <a:gd name="connsiteX3" fmla="*/ 2929662 w 3066657"/>
              <a:gd name="connsiteY3" fmla="*/ 550749 h 1454340"/>
              <a:gd name="connsiteX4" fmla="*/ 2922199 w 3066657"/>
              <a:gd name="connsiteY4" fmla="*/ 576184 h 1454340"/>
              <a:gd name="connsiteX5" fmla="*/ 2918632 w 3066657"/>
              <a:gd name="connsiteY5" fmla="*/ 635277 h 1454340"/>
              <a:gd name="connsiteX6" fmla="*/ 2930090 w 3066657"/>
              <a:gd name="connsiteY6" fmla="*/ 695790 h 1454340"/>
              <a:gd name="connsiteX7" fmla="*/ 2951317 w 3066657"/>
              <a:gd name="connsiteY7" fmla="*/ 756995 h 1454340"/>
              <a:gd name="connsiteX8" fmla="*/ 2977056 w 3066657"/>
              <a:gd name="connsiteY8" fmla="*/ 818161 h 1454340"/>
              <a:gd name="connsiteX9" fmla="*/ 3018716 w 3066657"/>
              <a:gd name="connsiteY9" fmla="*/ 919285 h 1454340"/>
              <a:gd name="connsiteX10" fmla="*/ 3050967 w 3066657"/>
              <a:gd name="connsiteY10" fmla="*/ 1019832 h 1454340"/>
              <a:gd name="connsiteX11" fmla="*/ 3066486 w 3066657"/>
              <a:gd name="connsiteY11" fmla="*/ 1121376 h 1454340"/>
              <a:gd name="connsiteX12" fmla="*/ 3057949 w 3066657"/>
              <a:gd name="connsiteY12" fmla="*/ 1225489 h 1454340"/>
              <a:gd name="connsiteX13" fmla="*/ 3038020 w 3066657"/>
              <a:gd name="connsiteY13" fmla="*/ 1290381 h 1454340"/>
              <a:gd name="connsiteX14" fmla="*/ 3007000 w 3066657"/>
              <a:gd name="connsiteY14" fmla="*/ 1351053 h 1454340"/>
              <a:gd name="connsiteX15" fmla="*/ 2965642 w 3066657"/>
              <a:gd name="connsiteY15" fmla="*/ 1401722 h 1454340"/>
              <a:gd name="connsiteX16" fmla="*/ 2914698 w 3066657"/>
              <a:gd name="connsiteY16" fmla="*/ 1436605 h 1454340"/>
              <a:gd name="connsiteX17" fmla="*/ 2870948 w 3066657"/>
              <a:gd name="connsiteY17" fmla="*/ 1449850 h 1454340"/>
              <a:gd name="connsiteX18" fmla="*/ 2823672 w 3066657"/>
              <a:gd name="connsiteY18" fmla="*/ 1454205 h 1454340"/>
              <a:gd name="connsiteX19" fmla="*/ 2774289 w 3066657"/>
              <a:gd name="connsiteY19" fmla="*/ 1452853 h 1454340"/>
              <a:gd name="connsiteX20" fmla="*/ 2724217 w 3066657"/>
              <a:gd name="connsiteY20" fmla="*/ 1448980 h 1454340"/>
              <a:gd name="connsiteX21" fmla="*/ 2607924 w 3066657"/>
              <a:gd name="connsiteY21" fmla="*/ 1440763 h 1454340"/>
              <a:gd name="connsiteX22" fmla="*/ 2494764 w 3066657"/>
              <a:gd name="connsiteY22" fmla="*/ 1433660 h 1454340"/>
              <a:gd name="connsiteX23" fmla="*/ 2383781 w 3066657"/>
              <a:gd name="connsiteY23" fmla="*/ 1425081 h 1454340"/>
              <a:gd name="connsiteX24" fmla="*/ 2274018 w 3066657"/>
              <a:gd name="connsiteY24" fmla="*/ 1412434 h 1454340"/>
              <a:gd name="connsiteX25" fmla="*/ 1979606 w 3066657"/>
              <a:gd name="connsiteY25" fmla="*/ 1350087 h 1454340"/>
              <a:gd name="connsiteX26" fmla="*/ 1686025 w 3066657"/>
              <a:gd name="connsiteY26" fmla="*/ 1261996 h 1454340"/>
              <a:gd name="connsiteX27" fmla="*/ 1392187 w 3066657"/>
              <a:gd name="connsiteY27" fmla="*/ 1170829 h 1454340"/>
              <a:gd name="connsiteX28" fmla="*/ 1097003 w 3066657"/>
              <a:gd name="connsiteY28" fmla="*/ 1099258 h 1454340"/>
              <a:gd name="connsiteX29" fmla="*/ 981171 w 3066657"/>
              <a:gd name="connsiteY29" fmla="*/ 1080530 h 1454340"/>
              <a:gd name="connsiteX30" fmla="*/ 864730 w 3066657"/>
              <a:gd name="connsiteY30" fmla="*/ 1063519 h 1454340"/>
              <a:gd name="connsiteX31" fmla="*/ 747438 w 3066657"/>
              <a:gd name="connsiteY31" fmla="*/ 1043504 h 1454340"/>
              <a:gd name="connsiteX32" fmla="*/ 629058 w 3066657"/>
              <a:gd name="connsiteY32" fmla="*/ 1015762 h 1454340"/>
              <a:gd name="connsiteX33" fmla="*/ 459226 w 3066657"/>
              <a:gd name="connsiteY33" fmla="*/ 955520 h 1454340"/>
              <a:gd name="connsiteX34" fmla="*/ 300008 w 3066657"/>
              <a:gd name="connsiteY34" fmla="*/ 870572 h 1454340"/>
              <a:gd name="connsiteX35" fmla="*/ 164750 w 3066657"/>
              <a:gd name="connsiteY35" fmla="*/ 761817 h 1454340"/>
              <a:gd name="connsiteX36" fmla="*/ 66800 w 3066657"/>
              <a:gd name="connsiteY36" fmla="*/ 630155 h 1454340"/>
              <a:gd name="connsiteX37" fmla="*/ 17376 w 3066657"/>
              <a:gd name="connsiteY37" fmla="*/ 489152 h 1454340"/>
              <a:gd name="connsiteX38" fmla="*/ 576 w 3066657"/>
              <a:gd name="connsiteY38" fmla="*/ 333975 h 1454340"/>
              <a:gd name="connsiteX39" fmla="*/ 5524 w 3066657"/>
              <a:gd name="connsiteY39" fmla="*/ 169350 h 1454340"/>
              <a:gd name="connsiteX40" fmla="*/ 21347 w 3066657"/>
              <a:gd name="connsiteY40" fmla="*/ 0 h 1454340"/>
              <a:gd name="connsiteX0" fmla="*/ 2965842 w 3066657"/>
              <a:gd name="connsiteY0" fmla="*/ 475904 h 1454340"/>
              <a:gd name="connsiteX1" fmla="*/ 2952468 w 3066657"/>
              <a:gd name="connsiteY1" fmla="*/ 500713 h 1454340"/>
              <a:gd name="connsiteX2" fmla="*/ 2940080 w 3066657"/>
              <a:gd name="connsiteY2" fmla="*/ 525627 h 1454340"/>
              <a:gd name="connsiteX3" fmla="*/ 2929662 w 3066657"/>
              <a:gd name="connsiteY3" fmla="*/ 550749 h 1454340"/>
              <a:gd name="connsiteX4" fmla="*/ 2922199 w 3066657"/>
              <a:gd name="connsiteY4" fmla="*/ 576184 h 1454340"/>
              <a:gd name="connsiteX5" fmla="*/ 2918632 w 3066657"/>
              <a:gd name="connsiteY5" fmla="*/ 635277 h 1454340"/>
              <a:gd name="connsiteX6" fmla="*/ 2930090 w 3066657"/>
              <a:gd name="connsiteY6" fmla="*/ 695790 h 1454340"/>
              <a:gd name="connsiteX7" fmla="*/ 2951317 w 3066657"/>
              <a:gd name="connsiteY7" fmla="*/ 756995 h 1454340"/>
              <a:gd name="connsiteX8" fmla="*/ 2977056 w 3066657"/>
              <a:gd name="connsiteY8" fmla="*/ 818161 h 1454340"/>
              <a:gd name="connsiteX9" fmla="*/ 3018716 w 3066657"/>
              <a:gd name="connsiteY9" fmla="*/ 919285 h 1454340"/>
              <a:gd name="connsiteX10" fmla="*/ 3050967 w 3066657"/>
              <a:gd name="connsiteY10" fmla="*/ 1019832 h 1454340"/>
              <a:gd name="connsiteX11" fmla="*/ 3066486 w 3066657"/>
              <a:gd name="connsiteY11" fmla="*/ 1121376 h 1454340"/>
              <a:gd name="connsiteX12" fmla="*/ 3057949 w 3066657"/>
              <a:gd name="connsiteY12" fmla="*/ 1225489 h 1454340"/>
              <a:gd name="connsiteX13" fmla="*/ 3038020 w 3066657"/>
              <a:gd name="connsiteY13" fmla="*/ 1290381 h 1454340"/>
              <a:gd name="connsiteX14" fmla="*/ 3007000 w 3066657"/>
              <a:gd name="connsiteY14" fmla="*/ 1351053 h 1454340"/>
              <a:gd name="connsiteX15" fmla="*/ 2965642 w 3066657"/>
              <a:gd name="connsiteY15" fmla="*/ 1401722 h 1454340"/>
              <a:gd name="connsiteX16" fmla="*/ 2914698 w 3066657"/>
              <a:gd name="connsiteY16" fmla="*/ 1436605 h 1454340"/>
              <a:gd name="connsiteX17" fmla="*/ 2870948 w 3066657"/>
              <a:gd name="connsiteY17" fmla="*/ 1449850 h 1454340"/>
              <a:gd name="connsiteX18" fmla="*/ 2823672 w 3066657"/>
              <a:gd name="connsiteY18" fmla="*/ 1454205 h 1454340"/>
              <a:gd name="connsiteX19" fmla="*/ 2774289 w 3066657"/>
              <a:gd name="connsiteY19" fmla="*/ 1452853 h 1454340"/>
              <a:gd name="connsiteX20" fmla="*/ 2724217 w 3066657"/>
              <a:gd name="connsiteY20" fmla="*/ 1448980 h 1454340"/>
              <a:gd name="connsiteX21" fmla="*/ 2607924 w 3066657"/>
              <a:gd name="connsiteY21" fmla="*/ 1440763 h 1454340"/>
              <a:gd name="connsiteX22" fmla="*/ 2494764 w 3066657"/>
              <a:gd name="connsiteY22" fmla="*/ 1433660 h 1454340"/>
              <a:gd name="connsiteX23" fmla="*/ 2383781 w 3066657"/>
              <a:gd name="connsiteY23" fmla="*/ 1425081 h 1454340"/>
              <a:gd name="connsiteX24" fmla="*/ 2274018 w 3066657"/>
              <a:gd name="connsiteY24" fmla="*/ 1412434 h 1454340"/>
              <a:gd name="connsiteX25" fmla="*/ 1979606 w 3066657"/>
              <a:gd name="connsiteY25" fmla="*/ 1350087 h 1454340"/>
              <a:gd name="connsiteX26" fmla="*/ 1686025 w 3066657"/>
              <a:gd name="connsiteY26" fmla="*/ 1261996 h 1454340"/>
              <a:gd name="connsiteX27" fmla="*/ 1392187 w 3066657"/>
              <a:gd name="connsiteY27" fmla="*/ 1170829 h 1454340"/>
              <a:gd name="connsiteX28" fmla="*/ 1097003 w 3066657"/>
              <a:gd name="connsiteY28" fmla="*/ 1099258 h 1454340"/>
              <a:gd name="connsiteX29" fmla="*/ 981171 w 3066657"/>
              <a:gd name="connsiteY29" fmla="*/ 1080530 h 1454340"/>
              <a:gd name="connsiteX30" fmla="*/ 864730 w 3066657"/>
              <a:gd name="connsiteY30" fmla="*/ 1063519 h 1454340"/>
              <a:gd name="connsiteX31" fmla="*/ 747438 w 3066657"/>
              <a:gd name="connsiteY31" fmla="*/ 1043504 h 1454340"/>
              <a:gd name="connsiteX32" fmla="*/ 629058 w 3066657"/>
              <a:gd name="connsiteY32" fmla="*/ 1015762 h 1454340"/>
              <a:gd name="connsiteX33" fmla="*/ 459226 w 3066657"/>
              <a:gd name="connsiteY33" fmla="*/ 955520 h 1454340"/>
              <a:gd name="connsiteX34" fmla="*/ 300008 w 3066657"/>
              <a:gd name="connsiteY34" fmla="*/ 870572 h 1454340"/>
              <a:gd name="connsiteX35" fmla="*/ 164750 w 3066657"/>
              <a:gd name="connsiteY35" fmla="*/ 761817 h 1454340"/>
              <a:gd name="connsiteX36" fmla="*/ 66800 w 3066657"/>
              <a:gd name="connsiteY36" fmla="*/ 630155 h 1454340"/>
              <a:gd name="connsiteX37" fmla="*/ 17376 w 3066657"/>
              <a:gd name="connsiteY37" fmla="*/ 489152 h 1454340"/>
              <a:gd name="connsiteX38" fmla="*/ 576 w 3066657"/>
              <a:gd name="connsiteY38" fmla="*/ 333975 h 1454340"/>
              <a:gd name="connsiteX39" fmla="*/ 5524 w 3066657"/>
              <a:gd name="connsiteY39" fmla="*/ 169350 h 1454340"/>
              <a:gd name="connsiteX40" fmla="*/ 21347 w 3066657"/>
              <a:gd name="connsiteY40" fmla="*/ 0 h 145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66657" h="1454340">
                <a:moveTo>
                  <a:pt x="2965842" y="475904"/>
                </a:moveTo>
                <a:lnTo>
                  <a:pt x="2952468" y="500713"/>
                </a:lnTo>
                <a:cubicBezTo>
                  <a:pt x="2948174" y="509000"/>
                  <a:pt x="2943881" y="517288"/>
                  <a:pt x="2940080" y="525627"/>
                </a:cubicBezTo>
                <a:cubicBezTo>
                  <a:pt x="2936279" y="533966"/>
                  <a:pt x="2932642" y="542323"/>
                  <a:pt x="2929662" y="550749"/>
                </a:cubicBezTo>
                <a:cubicBezTo>
                  <a:pt x="2926682" y="559175"/>
                  <a:pt x="2924037" y="562096"/>
                  <a:pt x="2922199" y="576184"/>
                </a:cubicBezTo>
                <a:cubicBezTo>
                  <a:pt x="2920361" y="590272"/>
                  <a:pt x="2917317" y="615343"/>
                  <a:pt x="2918632" y="635277"/>
                </a:cubicBezTo>
                <a:cubicBezTo>
                  <a:pt x="2919947" y="655211"/>
                  <a:pt x="2924642" y="675504"/>
                  <a:pt x="2930090" y="695790"/>
                </a:cubicBezTo>
                <a:cubicBezTo>
                  <a:pt x="2935538" y="716076"/>
                  <a:pt x="2943489" y="736600"/>
                  <a:pt x="2951317" y="756995"/>
                </a:cubicBezTo>
                <a:cubicBezTo>
                  <a:pt x="2959145" y="777390"/>
                  <a:pt x="2965823" y="791113"/>
                  <a:pt x="2977056" y="818161"/>
                </a:cubicBezTo>
                <a:cubicBezTo>
                  <a:pt x="2988289" y="845209"/>
                  <a:pt x="3006398" y="885673"/>
                  <a:pt x="3018716" y="919285"/>
                </a:cubicBezTo>
                <a:cubicBezTo>
                  <a:pt x="3031034" y="952897"/>
                  <a:pt x="3043005" y="986150"/>
                  <a:pt x="3050967" y="1019832"/>
                </a:cubicBezTo>
                <a:cubicBezTo>
                  <a:pt x="3058929" y="1053514"/>
                  <a:pt x="3065322" y="1087100"/>
                  <a:pt x="3066486" y="1121376"/>
                </a:cubicBezTo>
                <a:cubicBezTo>
                  <a:pt x="3067650" y="1155652"/>
                  <a:pt x="3062693" y="1197322"/>
                  <a:pt x="3057949" y="1225489"/>
                </a:cubicBezTo>
                <a:cubicBezTo>
                  <a:pt x="3053205" y="1253657"/>
                  <a:pt x="3046512" y="1269454"/>
                  <a:pt x="3038020" y="1290381"/>
                </a:cubicBezTo>
                <a:cubicBezTo>
                  <a:pt x="3029528" y="1311308"/>
                  <a:pt x="3019063" y="1332496"/>
                  <a:pt x="3007000" y="1351053"/>
                </a:cubicBezTo>
                <a:cubicBezTo>
                  <a:pt x="2994937" y="1369610"/>
                  <a:pt x="2981026" y="1387463"/>
                  <a:pt x="2965642" y="1401722"/>
                </a:cubicBezTo>
                <a:cubicBezTo>
                  <a:pt x="2950258" y="1415981"/>
                  <a:pt x="2930480" y="1428584"/>
                  <a:pt x="2914698" y="1436605"/>
                </a:cubicBezTo>
                <a:cubicBezTo>
                  <a:pt x="2898916" y="1444626"/>
                  <a:pt x="2886119" y="1446917"/>
                  <a:pt x="2870948" y="1449850"/>
                </a:cubicBezTo>
                <a:cubicBezTo>
                  <a:pt x="2855777" y="1452783"/>
                  <a:pt x="2839782" y="1453705"/>
                  <a:pt x="2823672" y="1454205"/>
                </a:cubicBezTo>
                <a:cubicBezTo>
                  <a:pt x="2807562" y="1454705"/>
                  <a:pt x="2790865" y="1453724"/>
                  <a:pt x="2774289" y="1452853"/>
                </a:cubicBezTo>
                <a:cubicBezTo>
                  <a:pt x="2757713" y="1451982"/>
                  <a:pt x="2751944" y="1450995"/>
                  <a:pt x="2724217" y="1448980"/>
                </a:cubicBezTo>
                <a:lnTo>
                  <a:pt x="2607924" y="1440763"/>
                </a:lnTo>
                <a:lnTo>
                  <a:pt x="2494764" y="1433660"/>
                </a:lnTo>
                <a:lnTo>
                  <a:pt x="2383781" y="1425081"/>
                </a:lnTo>
                <a:cubicBezTo>
                  <a:pt x="2346990" y="1421543"/>
                  <a:pt x="2341381" y="1424933"/>
                  <a:pt x="2274018" y="1412434"/>
                </a:cubicBezTo>
                <a:cubicBezTo>
                  <a:pt x="2206656" y="1399935"/>
                  <a:pt x="2077605" y="1375160"/>
                  <a:pt x="1979606" y="1350087"/>
                </a:cubicBezTo>
                <a:cubicBezTo>
                  <a:pt x="1881607" y="1325014"/>
                  <a:pt x="1783928" y="1291872"/>
                  <a:pt x="1686025" y="1261996"/>
                </a:cubicBezTo>
                <a:cubicBezTo>
                  <a:pt x="1588122" y="1232120"/>
                  <a:pt x="1490357" y="1197952"/>
                  <a:pt x="1392187" y="1170829"/>
                </a:cubicBezTo>
                <a:cubicBezTo>
                  <a:pt x="1294017" y="1143706"/>
                  <a:pt x="1165506" y="1114308"/>
                  <a:pt x="1097003" y="1099258"/>
                </a:cubicBezTo>
                <a:cubicBezTo>
                  <a:pt x="1028500" y="1084208"/>
                  <a:pt x="1019883" y="1086486"/>
                  <a:pt x="981171" y="1080530"/>
                </a:cubicBezTo>
                <a:lnTo>
                  <a:pt x="864730" y="1063519"/>
                </a:lnTo>
                <a:cubicBezTo>
                  <a:pt x="825775" y="1057348"/>
                  <a:pt x="786717" y="1051463"/>
                  <a:pt x="747438" y="1043504"/>
                </a:cubicBezTo>
                <a:cubicBezTo>
                  <a:pt x="708159" y="1035545"/>
                  <a:pt x="677093" y="1030426"/>
                  <a:pt x="629058" y="1015762"/>
                </a:cubicBezTo>
                <a:cubicBezTo>
                  <a:pt x="581023" y="1001098"/>
                  <a:pt x="514068" y="979718"/>
                  <a:pt x="459226" y="955520"/>
                </a:cubicBezTo>
                <a:cubicBezTo>
                  <a:pt x="404384" y="931322"/>
                  <a:pt x="349087" y="902856"/>
                  <a:pt x="300008" y="870572"/>
                </a:cubicBezTo>
                <a:cubicBezTo>
                  <a:pt x="250929" y="838288"/>
                  <a:pt x="203618" y="801887"/>
                  <a:pt x="164750" y="761817"/>
                </a:cubicBezTo>
                <a:cubicBezTo>
                  <a:pt x="125882" y="721748"/>
                  <a:pt x="91362" y="675599"/>
                  <a:pt x="66800" y="630155"/>
                </a:cubicBezTo>
                <a:cubicBezTo>
                  <a:pt x="42238" y="584711"/>
                  <a:pt x="28413" y="538515"/>
                  <a:pt x="17376" y="489152"/>
                </a:cubicBezTo>
                <a:cubicBezTo>
                  <a:pt x="6339" y="439789"/>
                  <a:pt x="2551" y="387275"/>
                  <a:pt x="576" y="333975"/>
                </a:cubicBezTo>
                <a:cubicBezTo>
                  <a:pt x="-1399" y="280675"/>
                  <a:pt x="2062" y="225012"/>
                  <a:pt x="5524" y="169350"/>
                </a:cubicBezTo>
                <a:cubicBezTo>
                  <a:pt x="8986" y="113688"/>
                  <a:pt x="18051" y="35281"/>
                  <a:pt x="21347" y="0"/>
                </a:cubicBezTo>
              </a:path>
            </a:pathLst>
          </a:custGeom>
          <a:ln w="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84" name="Ελεύθερη σχεδίαση: Σχήμα 11">
            <a:extLst>
              <a:ext uri="{FF2B5EF4-FFF2-40B4-BE49-F238E27FC236}">
                <a16:creationId xmlns:a16="http://schemas.microsoft.com/office/drawing/2014/main" xmlns="" id="{DCB6B35D-7206-E849-8D11-61B399EE6D89}"/>
              </a:ext>
            </a:extLst>
          </p:cNvPr>
          <p:cNvSpPr/>
          <p:nvPr/>
        </p:nvSpPr>
        <p:spPr>
          <a:xfrm>
            <a:off x="9862415" y="4099044"/>
            <a:ext cx="244576" cy="344685"/>
          </a:xfrm>
          <a:custGeom>
            <a:avLst/>
            <a:gdLst/>
            <a:ahLst/>
            <a:cxnLst/>
            <a:rect l="0" t="0" r="0" b="0"/>
            <a:pathLst>
              <a:path w="244576" h="344685">
                <a:moveTo>
                  <a:pt x="185066" y="344684"/>
                </a:moveTo>
                <a:lnTo>
                  <a:pt x="208943" y="299894"/>
                </a:lnTo>
                <a:lnTo>
                  <a:pt x="223104" y="270071"/>
                </a:lnTo>
                <a:lnTo>
                  <a:pt x="231594" y="246691"/>
                </a:lnTo>
                <a:lnTo>
                  <a:pt x="244575" y="158874"/>
                </a:lnTo>
                <a:lnTo>
                  <a:pt x="240749" y="48720"/>
                </a:lnTo>
                <a:lnTo>
                  <a:pt x="234381" y="20896"/>
                </a:lnTo>
                <a:lnTo>
                  <a:pt x="220320" y="3777"/>
                </a:lnTo>
                <a:lnTo>
                  <a:pt x="198618" y="0"/>
                </a:lnTo>
                <a:lnTo>
                  <a:pt x="180036" y="19893"/>
                </a:lnTo>
                <a:lnTo>
                  <a:pt x="169737" y="58077"/>
                </a:lnTo>
                <a:lnTo>
                  <a:pt x="159278" y="88353"/>
                </a:lnTo>
                <a:lnTo>
                  <a:pt x="133615" y="123159"/>
                </a:lnTo>
                <a:lnTo>
                  <a:pt x="103531" y="148033"/>
                </a:lnTo>
                <a:lnTo>
                  <a:pt x="55209" y="183827"/>
                </a:lnTo>
                <a:lnTo>
                  <a:pt x="28106" y="199674"/>
                </a:lnTo>
                <a:lnTo>
                  <a:pt x="15915" y="222601"/>
                </a:lnTo>
                <a:lnTo>
                  <a:pt x="0" y="269866"/>
                </a:lnTo>
                <a:lnTo>
                  <a:pt x="12781" y="275935"/>
                </a:lnTo>
                <a:lnTo>
                  <a:pt x="35386" y="272310"/>
                </a:lnTo>
                <a:lnTo>
                  <a:pt x="93962" y="247911"/>
                </a:lnTo>
                <a:lnTo>
                  <a:pt x="113264" y="237497"/>
                </a:lnTo>
                <a:lnTo>
                  <a:pt x="133287" y="236561"/>
                </a:lnTo>
                <a:lnTo>
                  <a:pt x="147241" y="248408"/>
                </a:lnTo>
                <a:lnTo>
                  <a:pt x="162614" y="304002"/>
                </a:lnTo>
                <a:lnTo>
                  <a:pt x="172576" y="327006"/>
                </a:lnTo>
                <a:close/>
              </a:path>
            </a:pathLst>
          </a:custGeom>
          <a:noFill/>
          <a:ln w="4479">
            <a:solidFill>
              <a:srgbClr val="00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5" name="Ελεύθερη σχεδίαση: Σχήμα 48">
            <a:extLst>
              <a:ext uri="{FF2B5EF4-FFF2-40B4-BE49-F238E27FC236}">
                <a16:creationId xmlns:a16="http://schemas.microsoft.com/office/drawing/2014/main" xmlns="" id="{115F3E65-DF1B-F040-81B4-C2D6EBB1E29A}"/>
              </a:ext>
            </a:extLst>
          </p:cNvPr>
          <p:cNvSpPr/>
          <p:nvPr/>
        </p:nvSpPr>
        <p:spPr>
          <a:xfrm>
            <a:off x="10078722" y="4190906"/>
            <a:ext cx="249437" cy="341784"/>
          </a:xfrm>
          <a:custGeom>
            <a:avLst/>
            <a:gdLst/>
            <a:ahLst/>
            <a:cxnLst/>
            <a:rect l="0" t="0" r="0" b="0"/>
            <a:pathLst>
              <a:path w="249437" h="341784">
                <a:moveTo>
                  <a:pt x="180373" y="341783"/>
                </a:moveTo>
                <a:lnTo>
                  <a:pt x="206173" y="298398"/>
                </a:lnTo>
                <a:lnTo>
                  <a:pt x="221626" y="269428"/>
                </a:lnTo>
                <a:lnTo>
                  <a:pt x="231146" y="246596"/>
                </a:lnTo>
                <a:lnTo>
                  <a:pt x="248119" y="159961"/>
                </a:lnTo>
                <a:lnTo>
                  <a:pt x="249436" y="50356"/>
                </a:lnTo>
                <a:lnTo>
                  <a:pt x="244402" y="22419"/>
                </a:lnTo>
                <a:lnTo>
                  <a:pt x="231228" y="4760"/>
                </a:lnTo>
                <a:lnTo>
                  <a:pt x="209845" y="0"/>
                </a:lnTo>
                <a:lnTo>
                  <a:pt x="190461" y="18899"/>
                </a:lnTo>
                <a:lnTo>
                  <a:pt x="178457" y="56353"/>
                </a:lnTo>
                <a:lnTo>
                  <a:pt x="166660" y="85944"/>
                </a:lnTo>
                <a:lnTo>
                  <a:pt x="139550" y="119327"/>
                </a:lnTo>
                <a:lnTo>
                  <a:pt x="108509" y="142640"/>
                </a:lnTo>
                <a:lnTo>
                  <a:pt x="58843" y="175954"/>
                </a:lnTo>
                <a:lnTo>
                  <a:pt x="31182" y="190438"/>
                </a:lnTo>
                <a:lnTo>
                  <a:pt x="18006" y="212648"/>
                </a:lnTo>
                <a:lnTo>
                  <a:pt x="0" y="258862"/>
                </a:lnTo>
                <a:lnTo>
                  <a:pt x="12416" y="265485"/>
                </a:lnTo>
                <a:lnTo>
                  <a:pt x="35041" y="262934"/>
                </a:lnTo>
                <a:lnTo>
                  <a:pt x="94363" y="241416"/>
                </a:lnTo>
                <a:lnTo>
                  <a:pt x="114022" y="231967"/>
                </a:lnTo>
                <a:lnTo>
                  <a:pt x="133957" y="231968"/>
                </a:lnTo>
                <a:lnTo>
                  <a:pt x="147269" y="244385"/>
                </a:lnTo>
                <a:lnTo>
                  <a:pt x="159958" y="300327"/>
                </a:lnTo>
                <a:lnTo>
                  <a:pt x="168786" y="323641"/>
                </a:lnTo>
                <a:close/>
              </a:path>
            </a:pathLst>
          </a:custGeom>
          <a:noFill/>
          <a:ln w="0">
            <a:solidFill>
              <a:srgbClr val="FF0000"/>
            </a:solidFill>
            <a:prstDash val="solid"/>
          </a:ln>
          <a:extLst>
            <a:ext uri="{909E8E84-426E-40DD-AFC4-6F175D3DCCD1}">
              <a14:hiddenFill xmlns:a14="http://schemas.microsoft.com/office/drawing/2010/main" xmlns="">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86" name="Straight Arrow Connector 85">
            <a:extLst>
              <a:ext uri="{FF2B5EF4-FFF2-40B4-BE49-F238E27FC236}">
                <a16:creationId xmlns:a16="http://schemas.microsoft.com/office/drawing/2014/main" xmlns="" id="{7A1E582B-537A-8246-877C-E30F32CED62A}"/>
              </a:ext>
            </a:extLst>
          </p:cNvPr>
          <p:cNvCxnSpPr>
            <a:cxnSpLocks/>
          </p:cNvCxnSpPr>
          <p:nvPr/>
        </p:nvCxnSpPr>
        <p:spPr>
          <a:xfrm>
            <a:off x="3252556" y="6258320"/>
            <a:ext cx="1613876"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7" name="Rectangle 86">
            <a:extLst>
              <a:ext uri="{FF2B5EF4-FFF2-40B4-BE49-F238E27FC236}">
                <a16:creationId xmlns:a16="http://schemas.microsoft.com/office/drawing/2014/main" xmlns="" id="{74D9588F-7295-B546-9A7E-B113AB362111}"/>
              </a:ext>
            </a:extLst>
          </p:cNvPr>
          <p:cNvSpPr/>
          <p:nvPr/>
        </p:nvSpPr>
        <p:spPr>
          <a:xfrm>
            <a:off x="4863020" y="6037722"/>
            <a:ext cx="5201470" cy="369332"/>
          </a:xfrm>
          <a:prstGeom prst="rect">
            <a:avLst/>
          </a:prstGeom>
        </p:spPr>
        <p:txBody>
          <a:bodyPr wrap="square">
            <a:spAutoFit/>
          </a:bodyPr>
          <a:lstStyle/>
          <a:p>
            <a:pPr algn="ctr"/>
            <a:r>
              <a:rPr lang="el-GR" dirty="0"/>
              <a:t>Θεραπεία αποτελεσματική – Αύξηση ευνοϊκή </a:t>
            </a:r>
            <a:endParaRPr lang="en-US" dirty="0"/>
          </a:p>
        </p:txBody>
      </p:sp>
      <mc:AlternateContent xmlns:mc="http://schemas.openxmlformats.org/markup-compatibility/2006">
        <mc:Choice xmlns:am3d="http://schemas.microsoft.com/office/drawing/2017/model3d" xmlns="" Requires="am3d">
          <p:graphicFrame>
            <p:nvGraphicFramePr>
              <p:cNvPr id="88" name="3D Model 87" descr="Green checkmark">
                <a:extLst>
                  <a:ext uri="{FF2B5EF4-FFF2-40B4-BE49-F238E27FC236}">
                    <a16:creationId xmlns:a16="http://schemas.microsoft.com/office/drawing/2014/main" id="{00F2CE13-E406-DF41-ACFB-C75847F54A0C}"/>
                  </a:ext>
                </a:extLst>
              </p:cNvPr>
              <p:cNvGraphicFramePr>
                <a:graphicFrameLocks noChangeAspect="1"/>
              </p:cNvGraphicFramePr>
              <p:nvPr>
                <p:extLst>
                  <p:ext uri="{D42A27DB-BD31-4B8C-83A1-F6EECF244321}">
                    <p14:modId xmlns:p14="http://schemas.microsoft.com/office/powerpoint/2010/main" val="2854987028"/>
                  </p:ext>
                </p:extLst>
              </p:nvPr>
            </p:nvGraphicFramePr>
            <p:xfrm>
              <a:off x="10080124" y="5565058"/>
              <a:ext cx="1349580" cy="1139936"/>
            </p:xfrm>
            <a:graphic>
              <a:graphicData uri="http://schemas.microsoft.com/office/drawing/2017/model3d">
                <am3d:model3d r:embed="rId3">
                  <am3d:spPr>
                    <a:xfrm>
                      <a:off x="0" y="0"/>
                      <a:ext cx="1349580" cy="1139936"/>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x="-353001" ay="447645" az="-45993"/>
                    <am3d:postTrans dx="0" dy="0" dz="0"/>
                  </am3d:trans>
                  <am3d:raster rName="Office3DRenderer" rVer="16.0.8326">
                    <am3d:blip r:embed="rId4"/>
                  </am3d:raster>
                  <am3d:objViewport viewportSz="17557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3D Model 87" descr="Green checkmark">
                <a:extLst>
                  <a:ext uri="{FF2B5EF4-FFF2-40B4-BE49-F238E27FC236}">
                    <a16:creationId xmlns:a16="http://schemas.microsoft.com/office/drawing/2014/main" xmlns="" id="{00F2CE13-E406-DF41-ACFB-C75847F54A0C}"/>
                  </a:ext>
                </a:extLst>
              </p:cNvPr>
              <p:cNvPicPr>
                <a:picLocks noGrp="1" noRot="1" noChangeAspect="1" noMove="1" noResize="1" noEditPoints="1" noAdjustHandles="1" noChangeArrowheads="1" noChangeShapeType="1" noCrop="1"/>
              </p:cNvPicPr>
              <p:nvPr/>
            </p:nvPicPr>
            <p:blipFill>
              <a:blip r:embed="rId5"/>
              <a:stretch>
                <a:fillRect/>
              </a:stretch>
            </p:blipFill>
            <p:spPr>
              <a:xfrm>
                <a:off x="10080124" y="5565058"/>
                <a:ext cx="1349580" cy="1139936"/>
              </a:xfrm>
              <a:prstGeom prst="rect">
                <a:avLst/>
              </a:prstGeom>
            </p:spPr>
          </p:pic>
        </mc:Fallback>
      </mc:AlternateContent>
    </p:spTree>
    <p:extLst>
      <p:ext uri="{BB962C8B-B14F-4D97-AF65-F5344CB8AC3E}">
        <p14:creationId xmlns:p14="http://schemas.microsoft.com/office/powerpoint/2010/main" xmlns="" val="266305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mph" presetSubtype="128" accel="20000" decel="20000" fill="hold" nodeType="withEffect">
                                  <p:stCondLst>
                                    <p:cond delay="0"/>
                                  </p:stCondLst>
                                  <p:childTnLst>
                                    <p:anim calcmode="lin" valueType="num">
                                      <p:cBhvr additive="sum">
                                        <p:cTn id="6" dur="5000" fill="hold"/>
                                        <p:tgtEl>
                                          <p:spTgt spid="88"/>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8E02F20-C988-434A-B8C7-5DCD56225ED2}"/>
              </a:ext>
            </a:extLst>
          </p:cNvPr>
          <p:cNvPicPr>
            <a:picLocks noChangeAspect="1"/>
          </p:cNvPicPr>
          <p:nvPr/>
        </p:nvPicPr>
        <p:blipFill rotWithShape="1">
          <a:blip r:embed="rId2" cstate="screen">
            <a:extLst>
              <a:ext uri="{BEBA8EAE-BF5A-486C-A8C5-ECC9F3942E4B}">
                <a14:imgProps xmlns:a14="http://schemas.microsoft.com/office/drawing/2010/main" xmlns="">
                  <a14:imgLayer r:embed="rId3">
                    <a14:imgEffect>
                      <a14:brightnessContrast bright="11000"/>
                    </a14:imgEffect>
                  </a14:imgLayer>
                </a14:imgProps>
              </a:ext>
              <a:ext uri="{28A0092B-C50C-407E-A947-70E740481C1C}">
                <a14:useLocalDpi xmlns:a14="http://schemas.microsoft.com/office/drawing/2010/main" xmlns=""/>
              </a:ext>
            </a:extLst>
          </a:blip>
          <a:srcRect/>
          <a:stretch/>
        </p:blipFill>
        <p:spPr>
          <a:xfrm>
            <a:off x="7569979" y="0"/>
            <a:ext cx="4590107" cy="6813550"/>
          </a:xfrm>
          <a:prstGeom prst="rect">
            <a:avLst/>
          </a:prstGeom>
        </p:spPr>
      </p:pic>
      <p:pic>
        <p:nvPicPr>
          <p:cNvPr id="9" name="Picture 8">
            <a:extLst>
              <a:ext uri="{FF2B5EF4-FFF2-40B4-BE49-F238E27FC236}">
                <a16:creationId xmlns:a16="http://schemas.microsoft.com/office/drawing/2014/main" xmlns="" id="{C828C089-EEFA-924A-89C5-C4C5B00C511E}"/>
              </a:ext>
            </a:extLst>
          </p:cNvPr>
          <p:cNvPicPr>
            <a:picLocks noChangeAspect="1"/>
          </p:cNvPicPr>
          <p:nvPr/>
        </p:nvPicPr>
        <p:blipFill rotWithShape="1">
          <a:blip r:embed="rId4" cstate="screen">
            <a:extLst>
              <a:ext uri="{BEBA8EAE-BF5A-486C-A8C5-ECC9F3942E4B}">
                <a14:imgProps xmlns:a14="http://schemas.microsoft.com/office/drawing/2010/main" xmlns="">
                  <a14:imgLayer r:embed="rId5">
                    <a14:imgEffect>
                      <a14:brightnessContrast bright="18000"/>
                    </a14:imgEffect>
                  </a14:imgLayer>
                </a14:imgProps>
              </a:ext>
              <a:ext uri="{28A0092B-C50C-407E-A947-70E740481C1C}">
                <a14:useLocalDpi xmlns:a14="http://schemas.microsoft.com/office/drawing/2010/main" xmlns=""/>
              </a:ext>
            </a:extLst>
          </a:blip>
          <a:srcRect/>
          <a:stretch/>
        </p:blipFill>
        <p:spPr>
          <a:xfrm>
            <a:off x="2269094" y="0"/>
            <a:ext cx="6663370" cy="6964330"/>
          </a:xfrm>
          <a:prstGeom prst="rect">
            <a:avLst/>
          </a:prstGeom>
        </p:spPr>
      </p:pic>
      <p:pic>
        <p:nvPicPr>
          <p:cNvPr id="8" name="Picture 7">
            <a:extLst>
              <a:ext uri="{FF2B5EF4-FFF2-40B4-BE49-F238E27FC236}">
                <a16:creationId xmlns:a16="http://schemas.microsoft.com/office/drawing/2014/main" xmlns="" id="{E0F2FB77-493D-524D-9EC6-AA3EA852E265}"/>
              </a:ext>
            </a:extLst>
          </p:cNvPr>
          <p:cNvPicPr>
            <a:picLocks noChangeAspect="1"/>
          </p:cNvPicPr>
          <p:nvPr/>
        </p:nvPicPr>
        <p:blipFill rotWithShape="1">
          <a:blip r:embed="rId6" cstate="screen">
            <a:extLst>
              <a:ext uri="{BEBA8EAE-BF5A-486C-A8C5-ECC9F3942E4B}">
                <a14:imgProps xmlns:a14="http://schemas.microsoft.com/office/drawing/2010/main" xmlns="">
                  <a14:imgLayer r:embed="rId7">
                    <a14:imgEffect>
                      <a14:brightnessContrast bright="15000"/>
                    </a14:imgEffect>
                  </a14:imgLayer>
                </a14:imgProps>
              </a:ext>
              <a:ext uri="{28A0092B-C50C-407E-A947-70E740481C1C}">
                <a14:useLocalDpi xmlns:a14="http://schemas.microsoft.com/office/drawing/2010/main" xmlns=""/>
              </a:ext>
            </a:extLst>
          </a:blip>
          <a:srcRect/>
          <a:stretch/>
        </p:blipFill>
        <p:spPr>
          <a:xfrm>
            <a:off x="220869" y="432104"/>
            <a:ext cx="6020332" cy="6267221"/>
          </a:xfrm>
          <a:prstGeom prst="rect">
            <a:avLst/>
          </a:prstGeom>
        </p:spPr>
      </p:pic>
      <p:cxnSp>
        <p:nvCxnSpPr>
          <p:cNvPr id="6" name="Straight Connector 5">
            <a:extLst>
              <a:ext uri="{FF2B5EF4-FFF2-40B4-BE49-F238E27FC236}">
                <a16:creationId xmlns:a16="http://schemas.microsoft.com/office/drawing/2014/main" xmlns="" id="{A38C81A2-70CF-0047-BB7B-1E00F90EC479}"/>
              </a:ext>
            </a:extLst>
          </p:cNvPr>
          <p:cNvCxnSpPr>
            <a:cxnSpLocks/>
          </p:cNvCxnSpPr>
          <p:nvPr/>
        </p:nvCxnSpPr>
        <p:spPr>
          <a:xfrm>
            <a:off x="973899" y="4494966"/>
            <a:ext cx="10997232" cy="0"/>
          </a:xfrm>
          <a:prstGeom prst="line">
            <a:avLst/>
          </a:prstGeom>
          <a:ln w="28575">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7" name="TextBox 6">
            <a:extLst>
              <a:ext uri="{FF2B5EF4-FFF2-40B4-BE49-F238E27FC236}">
                <a16:creationId xmlns:a16="http://schemas.microsoft.com/office/drawing/2014/main" xmlns="" id="{96EB47B0-CC0E-6345-A701-D17700C2F9D9}"/>
              </a:ext>
            </a:extLst>
          </p:cNvPr>
          <p:cNvSpPr txBox="1"/>
          <p:nvPr/>
        </p:nvSpPr>
        <p:spPr>
          <a:xfrm>
            <a:off x="11609311" y="3971746"/>
            <a:ext cx="616483" cy="523220"/>
          </a:xfrm>
          <a:prstGeom prst="rect">
            <a:avLst/>
          </a:prstGeom>
          <a:solidFill>
            <a:schemeClr val="accent6">
              <a:lumMod val="50000"/>
            </a:schemeClr>
          </a:solidFill>
        </p:spPr>
        <p:txBody>
          <a:bodyPr wrap="square" rtlCol="0">
            <a:spAutoFit/>
          </a:bodyPr>
          <a:lstStyle/>
          <a:p>
            <a:r>
              <a:rPr lang="en-US" sz="2800" dirty="0">
                <a:solidFill>
                  <a:schemeClr val="bg1"/>
                </a:solidFill>
              </a:rPr>
              <a:t>FH</a:t>
            </a:r>
          </a:p>
        </p:txBody>
      </p:sp>
      <p:cxnSp>
        <p:nvCxnSpPr>
          <p:cNvPr id="11" name="Straight Connector 10">
            <a:extLst>
              <a:ext uri="{FF2B5EF4-FFF2-40B4-BE49-F238E27FC236}">
                <a16:creationId xmlns:a16="http://schemas.microsoft.com/office/drawing/2014/main" xmlns="" id="{C2B7799D-FDEC-1F45-814C-B4FC950D3BB4}"/>
              </a:ext>
            </a:extLst>
          </p:cNvPr>
          <p:cNvCxnSpPr>
            <a:cxnSpLocks/>
          </p:cNvCxnSpPr>
          <p:nvPr/>
        </p:nvCxnSpPr>
        <p:spPr>
          <a:xfrm>
            <a:off x="8153278" y="5283"/>
            <a:ext cx="5092" cy="6946918"/>
          </a:xfrm>
          <a:prstGeom prst="line">
            <a:avLst/>
          </a:prstGeom>
          <a:ln>
            <a:solidFill>
              <a:schemeClr val="accent6">
                <a:lumMod val="50000"/>
              </a:schemeClr>
            </a:solidFill>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028DBEA-64BA-4341-958C-6FE621248C37}"/>
              </a:ext>
            </a:extLst>
          </p:cNvPr>
          <p:cNvCxnSpPr>
            <a:cxnSpLocks/>
          </p:cNvCxnSpPr>
          <p:nvPr/>
        </p:nvCxnSpPr>
        <p:spPr>
          <a:xfrm>
            <a:off x="5499341" y="5283"/>
            <a:ext cx="5092" cy="6946918"/>
          </a:xfrm>
          <a:prstGeom prst="line">
            <a:avLst/>
          </a:prstGeom>
          <a:ln>
            <a:solidFill>
              <a:schemeClr val="accent6">
                <a:lumMod val="50000"/>
              </a:schemeClr>
            </a:solidFill>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xmlns="" id="{5D9E013A-A67B-0548-9A92-DB0926914A0B}"/>
              </a:ext>
            </a:extLst>
          </p:cNvPr>
          <p:cNvSpPr txBox="1"/>
          <p:nvPr/>
        </p:nvSpPr>
        <p:spPr>
          <a:xfrm>
            <a:off x="3891240" y="550991"/>
            <a:ext cx="1575247" cy="307777"/>
          </a:xfrm>
          <a:prstGeom prst="rect">
            <a:avLst/>
          </a:prstGeom>
          <a:solidFill>
            <a:schemeClr val="accent6">
              <a:lumMod val="50000"/>
            </a:schemeClr>
          </a:solidFill>
        </p:spPr>
        <p:txBody>
          <a:bodyPr wrap="square" rtlCol="0">
            <a:spAutoFit/>
          </a:bodyPr>
          <a:lstStyle/>
          <a:p>
            <a:pPr algn="just"/>
            <a:r>
              <a:rPr lang="el-GR" sz="1400" dirty="0">
                <a:solidFill>
                  <a:schemeClr val="bg1"/>
                </a:solidFill>
              </a:rPr>
              <a:t>Επίπεδο Αρμονίας</a:t>
            </a:r>
            <a:endParaRPr lang="en-US" sz="1400" dirty="0">
              <a:solidFill>
                <a:schemeClr val="bg1"/>
              </a:solidFill>
            </a:endParaRPr>
          </a:p>
        </p:txBody>
      </p:sp>
      <p:cxnSp>
        <p:nvCxnSpPr>
          <p:cNvPr id="14" name="Straight Connector 13">
            <a:extLst>
              <a:ext uri="{FF2B5EF4-FFF2-40B4-BE49-F238E27FC236}">
                <a16:creationId xmlns:a16="http://schemas.microsoft.com/office/drawing/2014/main" xmlns="" id="{44FCBEA3-E9D6-6646-8B87-ADE58FBD0151}"/>
              </a:ext>
            </a:extLst>
          </p:cNvPr>
          <p:cNvCxnSpPr>
            <a:cxnSpLocks/>
          </p:cNvCxnSpPr>
          <p:nvPr/>
        </p:nvCxnSpPr>
        <p:spPr>
          <a:xfrm>
            <a:off x="10910972" y="92255"/>
            <a:ext cx="5092" cy="6946918"/>
          </a:xfrm>
          <a:prstGeom prst="line">
            <a:avLst/>
          </a:prstGeom>
          <a:ln>
            <a:solidFill>
              <a:schemeClr val="accent6">
                <a:lumMod val="50000"/>
              </a:schemeClr>
            </a:solidFill>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xmlns="" id="{95DFF27E-3310-C44F-999F-C937ED27F0B8}"/>
              </a:ext>
            </a:extLst>
          </p:cNvPr>
          <p:cNvSpPr/>
          <p:nvPr/>
        </p:nvSpPr>
        <p:spPr>
          <a:xfrm>
            <a:off x="0" y="0"/>
            <a:ext cx="12192000" cy="48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5" name="Rectangle 14">
            <a:extLst>
              <a:ext uri="{FF2B5EF4-FFF2-40B4-BE49-F238E27FC236}">
                <a16:creationId xmlns:a16="http://schemas.microsoft.com/office/drawing/2014/main" xmlns="" id="{39A1E480-5D82-9B4C-A408-7D256964D724}"/>
              </a:ext>
            </a:extLst>
          </p:cNvPr>
          <p:cNvSpPr/>
          <p:nvPr/>
        </p:nvSpPr>
        <p:spPr>
          <a:xfrm>
            <a:off x="-4690" y="6481567"/>
            <a:ext cx="6241201" cy="48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4" name="TextBox 3">
            <a:extLst>
              <a:ext uri="{FF2B5EF4-FFF2-40B4-BE49-F238E27FC236}">
                <a16:creationId xmlns:a16="http://schemas.microsoft.com/office/drawing/2014/main" xmlns="" id="{3DCD6C25-0288-BF40-8700-795C95DA3893}"/>
              </a:ext>
            </a:extLst>
          </p:cNvPr>
          <p:cNvSpPr txBox="1"/>
          <p:nvPr/>
        </p:nvSpPr>
        <p:spPr>
          <a:xfrm>
            <a:off x="2145486" y="69065"/>
            <a:ext cx="677750" cy="369332"/>
          </a:xfrm>
          <a:prstGeom prst="rect">
            <a:avLst/>
          </a:prstGeom>
          <a:noFill/>
        </p:spPr>
        <p:txBody>
          <a:bodyPr wrap="none" rtlCol="0">
            <a:spAutoFit/>
          </a:bodyPr>
          <a:lstStyle/>
          <a:p>
            <a:r>
              <a:rPr lang="el-GR" dirty="0">
                <a:latin typeface="Corbel" panose="020B0503020204020204" pitchFamily="34" charset="0"/>
              </a:rPr>
              <a:t>αρχή</a:t>
            </a:r>
            <a:endParaRPr lang="x-none" dirty="0">
              <a:latin typeface="Corbel" panose="020B0503020204020204" pitchFamily="34" charset="0"/>
            </a:endParaRPr>
          </a:p>
        </p:txBody>
      </p:sp>
      <p:sp>
        <p:nvSpPr>
          <p:cNvPr id="16" name="TextBox 15">
            <a:extLst>
              <a:ext uri="{FF2B5EF4-FFF2-40B4-BE49-F238E27FC236}">
                <a16:creationId xmlns:a16="http://schemas.microsoft.com/office/drawing/2014/main" xmlns="" id="{436EDF83-E55A-E84A-83D0-14B92C8042BE}"/>
              </a:ext>
            </a:extLst>
          </p:cNvPr>
          <p:cNvSpPr txBox="1"/>
          <p:nvPr/>
        </p:nvSpPr>
        <p:spPr>
          <a:xfrm>
            <a:off x="9566488" y="59747"/>
            <a:ext cx="1034963" cy="369332"/>
          </a:xfrm>
          <a:prstGeom prst="rect">
            <a:avLst/>
          </a:prstGeom>
          <a:noFill/>
        </p:spPr>
        <p:txBody>
          <a:bodyPr wrap="none" rtlCol="0">
            <a:spAutoFit/>
          </a:bodyPr>
          <a:lstStyle/>
          <a:p>
            <a:r>
              <a:rPr lang="el-GR" dirty="0">
                <a:latin typeface="Corbel" panose="020B0503020204020204" pitchFamily="34" charset="0"/>
              </a:rPr>
              <a:t>24 μήνες</a:t>
            </a:r>
            <a:endParaRPr lang="x-none" dirty="0">
              <a:latin typeface="Corbel" panose="020B0503020204020204" pitchFamily="34" charset="0"/>
            </a:endParaRPr>
          </a:p>
        </p:txBody>
      </p:sp>
      <p:sp>
        <p:nvSpPr>
          <p:cNvPr id="17" name="TextBox 16">
            <a:extLst>
              <a:ext uri="{FF2B5EF4-FFF2-40B4-BE49-F238E27FC236}">
                <a16:creationId xmlns:a16="http://schemas.microsoft.com/office/drawing/2014/main" xmlns="" id="{B7D081B0-4429-764C-9212-F6B21BC49614}"/>
              </a:ext>
            </a:extLst>
          </p:cNvPr>
          <p:cNvSpPr txBox="1"/>
          <p:nvPr/>
        </p:nvSpPr>
        <p:spPr>
          <a:xfrm>
            <a:off x="6779369" y="92255"/>
            <a:ext cx="1005403" cy="369332"/>
          </a:xfrm>
          <a:prstGeom prst="rect">
            <a:avLst/>
          </a:prstGeom>
          <a:noFill/>
        </p:spPr>
        <p:txBody>
          <a:bodyPr wrap="none" rtlCol="0">
            <a:spAutoFit/>
          </a:bodyPr>
          <a:lstStyle/>
          <a:p>
            <a:r>
              <a:rPr lang="el-GR" dirty="0">
                <a:latin typeface="Corbel" panose="020B0503020204020204" pitchFamily="34" charset="0"/>
              </a:rPr>
              <a:t>11 μήνες</a:t>
            </a:r>
            <a:endParaRPr lang="x-none" dirty="0">
              <a:latin typeface="Corbel" panose="020B0503020204020204" pitchFamily="34" charset="0"/>
            </a:endParaRPr>
          </a:p>
        </p:txBody>
      </p:sp>
      <p:sp>
        <p:nvSpPr>
          <p:cNvPr id="20" name="Rectangle 19">
            <a:extLst>
              <a:ext uri="{FF2B5EF4-FFF2-40B4-BE49-F238E27FC236}">
                <a16:creationId xmlns:a16="http://schemas.microsoft.com/office/drawing/2014/main" xmlns="" id="{E5A80637-29EB-B747-8447-02FCDE0C2E4A}"/>
              </a:ext>
            </a:extLst>
          </p:cNvPr>
          <p:cNvSpPr/>
          <p:nvPr/>
        </p:nvSpPr>
        <p:spPr>
          <a:xfrm>
            <a:off x="2110932" y="3497679"/>
            <a:ext cx="3322701" cy="81576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solidFill>
                <a:schemeClr val="bg1">
                  <a:lumMod val="50000"/>
                </a:schemeClr>
              </a:solidFill>
            </a:endParaRPr>
          </a:p>
        </p:txBody>
      </p:sp>
      <p:sp>
        <p:nvSpPr>
          <p:cNvPr id="21" name="Rectangle 20">
            <a:extLst>
              <a:ext uri="{FF2B5EF4-FFF2-40B4-BE49-F238E27FC236}">
                <a16:creationId xmlns:a16="http://schemas.microsoft.com/office/drawing/2014/main" xmlns="" id="{28FB6E00-9783-E84D-AE56-07E616CD3DF9}"/>
              </a:ext>
            </a:extLst>
          </p:cNvPr>
          <p:cNvSpPr/>
          <p:nvPr/>
        </p:nvSpPr>
        <p:spPr>
          <a:xfrm>
            <a:off x="6224243" y="3463146"/>
            <a:ext cx="1817163" cy="81576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solidFill>
                <a:schemeClr val="bg1">
                  <a:lumMod val="50000"/>
                </a:schemeClr>
              </a:solidFill>
            </a:endParaRPr>
          </a:p>
        </p:txBody>
      </p:sp>
      <p:sp>
        <p:nvSpPr>
          <p:cNvPr id="23" name="Rectangle 22">
            <a:extLst>
              <a:ext uri="{FF2B5EF4-FFF2-40B4-BE49-F238E27FC236}">
                <a16:creationId xmlns:a16="http://schemas.microsoft.com/office/drawing/2014/main" xmlns="" id="{9C8FA60A-4117-3949-B867-79E60FDB4393}"/>
              </a:ext>
            </a:extLst>
          </p:cNvPr>
          <p:cNvSpPr/>
          <p:nvPr/>
        </p:nvSpPr>
        <p:spPr>
          <a:xfrm>
            <a:off x="8917355" y="3463145"/>
            <a:ext cx="1887963" cy="81576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solidFill>
                <a:schemeClr val="bg1">
                  <a:lumMod val="50000"/>
                </a:schemeClr>
              </a:solidFill>
            </a:endParaRPr>
          </a:p>
        </p:txBody>
      </p:sp>
    </p:spTree>
    <p:extLst>
      <p:ext uri="{BB962C8B-B14F-4D97-AF65-F5344CB8AC3E}">
        <p14:creationId xmlns:p14="http://schemas.microsoft.com/office/powerpoint/2010/main" xmlns="" val="404199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par>
                                <p:cTn id="16" presetID="5"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heckerboard(across)">
                                      <p:cBhvr>
                                        <p:cTn id="21" dur="500"/>
                                        <p:tgtEl>
                                          <p:spTgt spid="13"/>
                                        </p:tgtEl>
                                      </p:cBhvr>
                                    </p:animEffect>
                                  </p:childTnLst>
                                </p:cTn>
                              </p:par>
                              <p:par>
                                <p:cTn id="22" presetID="5"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FFBF44D-60D2-5844-BCC2-ACA9B39204C0}"/>
              </a:ext>
            </a:extLst>
          </p:cNvPr>
          <p:cNvGrpSpPr>
            <a:grpSpLocks noChangeAspect="1"/>
          </p:cNvGrpSpPr>
          <p:nvPr/>
        </p:nvGrpSpPr>
        <p:grpSpPr>
          <a:xfrm>
            <a:off x="1556838" y="143838"/>
            <a:ext cx="9713460" cy="5590517"/>
            <a:chOff x="-4690" y="0"/>
            <a:chExt cx="12230484" cy="7039173"/>
          </a:xfrm>
        </p:grpSpPr>
        <p:pic>
          <p:nvPicPr>
            <p:cNvPr id="10" name="Picture 9">
              <a:extLst>
                <a:ext uri="{FF2B5EF4-FFF2-40B4-BE49-F238E27FC236}">
                  <a16:creationId xmlns:a16="http://schemas.microsoft.com/office/drawing/2014/main" xmlns="" id="{48E02F20-C988-434A-B8C7-5DCD56225ED2}"/>
                </a:ext>
              </a:extLst>
            </p:cNvPr>
            <p:cNvPicPr>
              <a:picLocks noChangeAspect="1"/>
            </p:cNvPicPr>
            <p:nvPr/>
          </p:nvPicPr>
          <p:blipFill rotWithShape="1">
            <a:blip r:embed="rId2" cstate="screen">
              <a:extLst>
                <a:ext uri="{BEBA8EAE-BF5A-486C-A8C5-ECC9F3942E4B}">
                  <a14:imgProps xmlns:a14="http://schemas.microsoft.com/office/drawing/2010/main" xmlns="">
                    <a14:imgLayer r:embed="rId3">
                      <a14:imgEffect>
                        <a14:brightnessContrast bright="11000"/>
                      </a14:imgEffect>
                    </a14:imgLayer>
                  </a14:imgProps>
                </a:ext>
                <a:ext uri="{28A0092B-C50C-407E-A947-70E740481C1C}">
                  <a14:useLocalDpi xmlns:a14="http://schemas.microsoft.com/office/drawing/2010/main" xmlns=""/>
                </a:ext>
              </a:extLst>
            </a:blip>
            <a:srcRect/>
            <a:stretch/>
          </p:blipFill>
          <p:spPr>
            <a:xfrm>
              <a:off x="7569979" y="0"/>
              <a:ext cx="4590107" cy="6813550"/>
            </a:xfrm>
            <a:prstGeom prst="rect">
              <a:avLst/>
            </a:prstGeom>
          </p:spPr>
        </p:pic>
        <p:pic>
          <p:nvPicPr>
            <p:cNvPr id="9" name="Picture 8">
              <a:extLst>
                <a:ext uri="{FF2B5EF4-FFF2-40B4-BE49-F238E27FC236}">
                  <a16:creationId xmlns:a16="http://schemas.microsoft.com/office/drawing/2014/main" xmlns="" id="{C828C089-EEFA-924A-89C5-C4C5B00C511E}"/>
                </a:ext>
              </a:extLst>
            </p:cNvPr>
            <p:cNvPicPr>
              <a:picLocks noChangeAspect="1"/>
            </p:cNvPicPr>
            <p:nvPr/>
          </p:nvPicPr>
          <p:blipFill rotWithShape="1">
            <a:blip r:embed="rId4" cstate="screen">
              <a:extLst>
                <a:ext uri="{BEBA8EAE-BF5A-486C-A8C5-ECC9F3942E4B}">
                  <a14:imgProps xmlns:a14="http://schemas.microsoft.com/office/drawing/2010/main" xmlns="">
                    <a14:imgLayer r:embed="rId5">
                      <a14:imgEffect>
                        <a14:brightnessContrast bright="18000"/>
                      </a14:imgEffect>
                    </a14:imgLayer>
                  </a14:imgProps>
                </a:ext>
                <a:ext uri="{28A0092B-C50C-407E-A947-70E740481C1C}">
                  <a14:useLocalDpi xmlns:a14="http://schemas.microsoft.com/office/drawing/2010/main" xmlns=""/>
                </a:ext>
              </a:extLst>
            </a:blip>
            <a:srcRect/>
            <a:stretch/>
          </p:blipFill>
          <p:spPr>
            <a:xfrm>
              <a:off x="2269094" y="0"/>
              <a:ext cx="6663370" cy="6964330"/>
            </a:xfrm>
            <a:prstGeom prst="rect">
              <a:avLst/>
            </a:prstGeom>
          </p:spPr>
        </p:pic>
        <p:pic>
          <p:nvPicPr>
            <p:cNvPr id="8" name="Picture 7">
              <a:extLst>
                <a:ext uri="{FF2B5EF4-FFF2-40B4-BE49-F238E27FC236}">
                  <a16:creationId xmlns:a16="http://schemas.microsoft.com/office/drawing/2014/main" xmlns="" id="{E0F2FB77-493D-524D-9EC6-AA3EA852E265}"/>
                </a:ext>
              </a:extLst>
            </p:cNvPr>
            <p:cNvPicPr>
              <a:picLocks noChangeAspect="1"/>
            </p:cNvPicPr>
            <p:nvPr/>
          </p:nvPicPr>
          <p:blipFill rotWithShape="1">
            <a:blip r:embed="rId6" cstate="screen">
              <a:extLst>
                <a:ext uri="{BEBA8EAE-BF5A-486C-A8C5-ECC9F3942E4B}">
                  <a14:imgProps xmlns:a14="http://schemas.microsoft.com/office/drawing/2010/main" xmlns="">
                    <a14:imgLayer r:embed="rId7">
                      <a14:imgEffect>
                        <a14:brightnessContrast bright="15000"/>
                      </a14:imgEffect>
                    </a14:imgLayer>
                  </a14:imgProps>
                </a:ext>
                <a:ext uri="{28A0092B-C50C-407E-A947-70E740481C1C}">
                  <a14:useLocalDpi xmlns:a14="http://schemas.microsoft.com/office/drawing/2010/main" xmlns=""/>
                </a:ext>
              </a:extLst>
            </a:blip>
            <a:srcRect/>
            <a:stretch/>
          </p:blipFill>
          <p:spPr>
            <a:xfrm>
              <a:off x="220869" y="432104"/>
              <a:ext cx="6020332" cy="6267221"/>
            </a:xfrm>
            <a:prstGeom prst="rect">
              <a:avLst/>
            </a:prstGeom>
          </p:spPr>
        </p:pic>
        <p:cxnSp>
          <p:nvCxnSpPr>
            <p:cNvPr id="6" name="Straight Connector 5">
              <a:extLst>
                <a:ext uri="{FF2B5EF4-FFF2-40B4-BE49-F238E27FC236}">
                  <a16:creationId xmlns:a16="http://schemas.microsoft.com/office/drawing/2014/main" xmlns="" id="{A38C81A2-70CF-0047-BB7B-1E00F90EC479}"/>
                </a:ext>
              </a:extLst>
            </p:cNvPr>
            <p:cNvCxnSpPr>
              <a:cxnSpLocks/>
            </p:cNvCxnSpPr>
            <p:nvPr/>
          </p:nvCxnSpPr>
          <p:spPr>
            <a:xfrm>
              <a:off x="973899" y="4494966"/>
              <a:ext cx="10997232" cy="0"/>
            </a:xfrm>
            <a:prstGeom prst="line">
              <a:avLst/>
            </a:prstGeom>
            <a:ln w="28575">
              <a:solidFill>
                <a:schemeClr val="accent6">
                  <a:lumMod val="50000"/>
                </a:schemeClr>
              </a:solidFill>
            </a:ln>
          </p:spPr>
          <p:style>
            <a:lnRef idx="1">
              <a:schemeClr val="accent6"/>
            </a:lnRef>
            <a:fillRef idx="0">
              <a:schemeClr val="accent6"/>
            </a:fillRef>
            <a:effectRef idx="0">
              <a:schemeClr val="accent6"/>
            </a:effectRef>
            <a:fontRef idx="minor">
              <a:schemeClr val="tx1"/>
            </a:fontRef>
          </p:style>
        </p:cxnSp>
        <p:sp>
          <p:nvSpPr>
            <p:cNvPr id="7" name="TextBox 6">
              <a:extLst>
                <a:ext uri="{FF2B5EF4-FFF2-40B4-BE49-F238E27FC236}">
                  <a16:creationId xmlns:a16="http://schemas.microsoft.com/office/drawing/2014/main" xmlns="" id="{96EB47B0-CC0E-6345-A701-D17700C2F9D9}"/>
                </a:ext>
              </a:extLst>
            </p:cNvPr>
            <p:cNvSpPr txBox="1"/>
            <p:nvPr/>
          </p:nvSpPr>
          <p:spPr>
            <a:xfrm>
              <a:off x="11609311" y="3971746"/>
              <a:ext cx="616483" cy="523220"/>
            </a:xfrm>
            <a:prstGeom prst="rect">
              <a:avLst/>
            </a:prstGeom>
            <a:solidFill>
              <a:schemeClr val="accent6">
                <a:lumMod val="50000"/>
              </a:schemeClr>
            </a:solidFill>
          </p:spPr>
          <p:txBody>
            <a:bodyPr wrap="square" rtlCol="0">
              <a:spAutoFit/>
            </a:bodyPr>
            <a:lstStyle/>
            <a:p>
              <a:r>
                <a:rPr lang="en-US" sz="2800" dirty="0">
                  <a:solidFill>
                    <a:schemeClr val="bg1"/>
                  </a:solidFill>
                </a:rPr>
                <a:t>FH</a:t>
              </a:r>
            </a:p>
          </p:txBody>
        </p:sp>
        <p:cxnSp>
          <p:nvCxnSpPr>
            <p:cNvPr id="11" name="Straight Connector 10">
              <a:extLst>
                <a:ext uri="{FF2B5EF4-FFF2-40B4-BE49-F238E27FC236}">
                  <a16:creationId xmlns:a16="http://schemas.microsoft.com/office/drawing/2014/main" xmlns="" id="{C2B7799D-FDEC-1F45-814C-B4FC950D3BB4}"/>
                </a:ext>
              </a:extLst>
            </p:cNvPr>
            <p:cNvCxnSpPr>
              <a:cxnSpLocks/>
            </p:cNvCxnSpPr>
            <p:nvPr/>
          </p:nvCxnSpPr>
          <p:spPr>
            <a:xfrm>
              <a:off x="8153278" y="5283"/>
              <a:ext cx="5092" cy="6946918"/>
            </a:xfrm>
            <a:prstGeom prst="line">
              <a:avLst/>
            </a:prstGeom>
            <a:ln>
              <a:solidFill>
                <a:schemeClr val="accent6">
                  <a:lumMod val="50000"/>
                </a:schemeClr>
              </a:solidFill>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C028DBEA-64BA-4341-958C-6FE621248C37}"/>
                </a:ext>
              </a:extLst>
            </p:cNvPr>
            <p:cNvCxnSpPr>
              <a:cxnSpLocks/>
            </p:cNvCxnSpPr>
            <p:nvPr/>
          </p:nvCxnSpPr>
          <p:spPr>
            <a:xfrm>
              <a:off x="5499341" y="5283"/>
              <a:ext cx="5092" cy="6946918"/>
            </a:xfrm>
            <a:prstGeom prst="line">
              <a:avLst/>
            </a:prstGeom>
            <a:ln>
              <a:solidFill>
                <a:schemeClr val="accent6">
                  <a:lumMod val="50000"/>
                </a:schemeClr>
              </a:solidFill>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44FCBEA3-E9D6-6646-8B87-ADE58FBD0151}"/>
                </a:ext>
              </a:extLst>
            </p:cNvPr>
            <p:cNvCxnSpPr>
              <a:cxnSpLocks/>
            </p:cNvCxnSpPr>
            <p:nvPr/>
          </p:nvCxnSpPr>
          <p:spPr>
            <a:xfrm>
              <a:off x="10910972" y="92255"/>
              <a:ext cx="5092" cy="6946918"/>
            </a:xfrm>
            <a:prstGeom prst="line">
              <a:avLst/>
            </a:prstGeom>
            <a:ln>
              <a:solidFill>
                <a:schemeClr val="accent6">
                  <a:lumMod val="50000"/>
                </a:schemeClr>
              </a:solidFill>
            </a:ln>
            <a:effectLst>
              <a:outerShdw dist="20000" sx="1000" sy="1000" rotWithShape="0">
                <a:srgbClr val="FF0000"/>
              </a:outerShdw>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xmlns="" id="{95DFF27E-3310-C44F-999F-C937ED27F0B8}"/>
                </a:ext>
              </a:extLst>
            </p:cNvPr>
            <p:cNvSpPr/>
            <p:nvPr/>
          </p:nvSpPr>
          <p:spPr>
            <a:xfrm>
              <a:off x="0" y="0"/>
              <a:ext cx="12192000" cy="48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5" name="Rectangle 14">
              <a:extLst>
                <a:ext uri="{FF2B5EF4-FFF2-40B4-BE49-F238E27FC236}">
                  <a16:creationId xmlns:a16="http://schemas.microsoft.com/office/drawing/2014/main" xmlns="" id="{39A1E480-5D82-9B4C-A408-7D256964D724}"/>
                </a:ext>
              </a:extLst>
            </p:cNvPr>
            <p:cNvSpPr/>
            <p:nvPr/>
          </p:nvSpPr>
          <p:spPr>
            <a:xfrm>
              <a:off x="-4690" y="6481567"/>
              <a:ext cx="6241201" cy="48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4" name="TextBox 3">
              <a:extLst>
                <a:ext uri="{FF2B5EF4-FFF2-40B4-BE49-F238E27FC236}">
                  <a16:creationId xmlns:a16="http://schemas.microsoft.com/office/drawing/2014/main" xmlns="" id="{3DCD6C25-0288-BF40-8700-795C95DA3893}"/>
                </a:ext>
              </a:extLst>
            </p:cNvPr>
            <p:cNvSpPr txBox="1"/>
            <p:nvPr/>
          </p:nvSpPr>
          <p:spPr>
            <a:xfrm>
              <a:off x="2145486" y="69065"/>
              <a:ext cx="677750" cy="369332"/>
            </a:xfrm>
            <a:prstGeom prst="rect">
              <a:avLst/>
            </a:prstGeom>
            <a:noFill/>
          </p:spPr>
          <p:txBody>
            <a:bodyPr wrap="none" rtlCol="0">
              <a:spAutoFit/>
            </a:bodyPr>
            <a:lstStyle/>
            <a:p>
              <a:r>
                <a:rPr lang="el-GR" dirty="0">
                  <a:latin typeface="Corbel" panose="020B0503020204020204" pitchFamily="34" charset="0"/>
                </a:rPr>
                <a:t>αρχή</a:t>
              </a:r>
              <a:endParaRPr lang="x-none" dirty="0">
                <a:latin typeface="Corbel" panose="020B0503020204020204" pitchFamily="34" charset="0"/>
              </a:endParaRPr>
            </a:p>
          </p:txBody>
        </p:sp>
        <p:sp>
          <p:nvSpPr>
            <p:cNvPr id="16" name="TextBox 15">
              <a:extLst>
                <a:ext uri="{FF2B5EF4-FFF2-40B4-BE49-F238E27FC236}">
                  <a16:creationId xmlns:a16="http://schemas.microsoft.com/office/drawing/2014/main" xmlns="" id="{436EDF83-E55A-E84A-83D0-14B92C8042BE}"/>
                </a:ext>
              </a:extLst>
            </p:cNvPr>
            <p:cNvSpPr txBox="1"/>
            <p:nvPr/>
          </p:nvSpPr>
          <p:spPr>
            <a:xfrm>
              <a:off x="9566488" y="59747"/>
              <a:ext cx="1034963" cy="369332"/>
            </a:xfrm>
            <a:prstGeom prst="rect">
              <a:avLst/>
            </a:prstGeom>
            <a:noFill/>
          </p:spPr>
          <p:txBody>
            <a:bodyPr wrap="none" rtlCol="0">
              <a:spAutoFit/>
            </a:bodyPr>
            <a:lstStyle/>
            <a:p>
              <a:r>
                <a:rPr lang="el-GR" dirty="0">
                  <a:latin typeface="Corbel" panose="020B0503020204020204" pitchFamily="34" charset="0"/>
                </a:rPr>
                <a:t>24 μήνες</a:t>
              </a:r>
              <a:endParaRPr lang="x-none" dirty="0">
                <a:latin typeface="Corbel" panose="020B0503020204020204" pitchFamily="34" charset="0"/>
              </a:endParaRPr>
            </a:p>
          </p:txBody>
        </p:sp>
        <p:sp>
          <p:nvSpPr>
            <p:cNvPr id="17" name="TextBox 16">
              <a:extLst>
                <a:ext uri="{FF2B5EF4-FFF2-40B4-BE49-F238E27FC236}">
                  <a16:creationId xmlns:a16="http://schemas.microsoft.com/office/drawing/2014/main" xmlns="" id="{B7D081B0-4429-764C-9212-F6B21BC49614}"/>
                </a:ext>
              </a:extLst>
            </p:cNvPr>
            <p:cNvSpPr txBox="1"/>
            <p:nvPr/>
          </p:nvSpPr>
          <p:spPr>
            <a:xfrm>
              <a:off x="6779369" y="92255"/>
              <a:ext cx="1005403" cy="369332"/>
            </a:xfrm>
            <a:prstGeom prst="rect">
              <a:avLst/>
            </a:prstGeom>
            <a:noFill/>
          </p:spPr>
          <p:txBody>
            <a:bodyPr wrap="none" rtlCol="0">
              <a:spAutoFit/>
            </a:bodyPr>
            <a:lstStyle/>
            <a:p>
              <a:r>
                <a:rPr lang="el-GR" dirty="0">
                  <a:latin typeface="Corbel" panose="020B0503020204020204" pitchFamily="34" charset="0"/>
                </a:rPr>
                <a:t>11 μήνες</a:t>
              </a:r>
              <a:endParaRPr lang="x-none" dirty="0">
                <a:latin typeface="Corbel" panose="020B0503020204020204" pitchFamily="34" charset="0"/>
              </a:endParaRPr>
            </a:p>
          </p:txBody>
        </p:sp>
        <p:sp>
          <p:nvSpPr>
            <p:cNvPr id="20" name="Rectangle 19">
              <a:extLst>
                <a:ext uri="{FF2B5EF4-FFF2-40B4-BE49-F238E27FC236}">
                  <a16:creationId xmlns:a16="http://schemas.microsoft.com/office/drawing/2014/main" xmlns="" id="{E5A80637-29EB-B747-8447-02FCDE0C2E4A}"/>
                </a:ext>
              </a:extLst>
            </p:cNvPr>
            <p:cNvSpPr/>
            <p:nvPr/>
          </p:nvSpPr>
          <p:spPr>
            <a:xfrm>
              <a:off x="2110932" y="3497679"/>
              <a:ext cx="3322701" cy="81576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solidFill>
                  <a:schemeClr val="bg1">
                    <a:lumMod val="50000"/>
                  </a:schemeClr>
                </a:solidFill>
              </a:endParaRPr>
            </a:p>
          </p:txBody>
        </p:sp>
        <p:sp>
          <p:nvSpPr>
            <p:cNvPr id="21" name="Rectangle 20">
              <a:extLst>
                <a:ext uri="{FF2B5EF4-FFF2-40B4-BE49-F238E27FC236}">
                  <a16:creationId xmlns:a16="http://schemas.microsoft.com/office/drawing/2014/main" xmlns="" id="{28FB6E00-9783-E84D-AE56-07E616CD3DF9}"/>
                </a:ext>
              </a:extLst>
            </p:cNvPr>
            <p:cNvSpPr/>
            <p:nvPr/>
          </p:nvSpPr>
          <p:spPr>
            <a:xfrm>
              <a:off x="6224243" y="3463146"/>
              <a:ext cx="1817163" cy="81576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solidFill>
                  <a:schemeClr val="bg1">
                    <a:lumMod val="50000"/>
                  </a:schemeClr>
                </a:solidFill>
              </a:endParaRPr>
            </a:p>
          </p:txBody>
        </p:sp>
        <p:sp>
          <p:nvSpPr>
            <p:cNvPr id="23" name="Rectangle 22">
              <a:extLst>
                <a:ext uri="{FF2B5EF4-FFF2-40B4-BE49-F238E27FC236}">
                  <a16:creationId xmlns:a16="http://schemas.microsoft.com/office/drawing/2014/main" xmlns="" id="{9C8FA60A-4117-3949-B867-79E60FDB4393}"/>
                </a:ext>
              </a:extLst>
            </p:cNvPr>
            <p:cNvSpPr/>
            <p:nvPr/>
          </p:nvSpPr>
          <p:spPr>
            <a:xfrm>
              <a:off x="8917355" y="3463145"/>
              <a:ext cx="1887963" cy="81576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solidFill>
                  <a:schemeClr val="bg1">
                    <a:lumMod val="50000"/>
                  </a:schemeClr>
                </a:solidFill>
              </a:endParaRPr>
            </a:p>
          </p:txBody>
        </p:sp>
      </p:grpSp>
      <p:pic>
        <p:nvPicPr>
          <p:cNvPr id="22" name="Picture 21">
            <a:extLst>
              <a:ext uri="{FF2B5EF4-FFF2-40B4-BE49-F238E27FC236}">
                <a16:creationId xmlns:a16="http://schemas.microsoft.com/office/drawing/2014/main" xmlns="" id="{CEF677F0-6667-3442-80C0-4234197F52C9}"/>
              </a:ext>
            </a:extLst>
          </p:cNvPr>
          <p:cNvPicPr>
            <a:picLocks noChangeAspect="1"/>
          </p:cNvPicPr>
          <p:nvPr/>
        </p:nvPicPr>
        <p:blipFill rotWithShape="1">
          <a:blip r:embed="rId8" cstate="screen">
            <a:extLst>
              <a:ext uri="{28A0092B-C50C-407E-A947-70E740481C1C}">
                <a14:useLocalDpi xmlns:a14="http://schemas.microsoft.com/office/drawing/2010/main" xmlns=""/>
              </a:ext>
            </a:extLst>
          </a:blip>
          <a:srcRect/>
          <a:stretch/>
        </p:blipFill>
        <p:spPr>
          <a:xfrm>
            <a:off x="6137396" y="5665282"/>
            <a:ext cx="2357529" cy="1107256"/>
          </a:xfrm>
          <a:prstGeom prst="rect">
            <a:avLst/>
          </a:prstGeom>
        </p:spPr>
      </p:pic>
      <p:pic>
        <p:nvPicPr>
          <p:cNvPr id="24" name="Picture 23">
            <a:extLst>
              <a:ext uri="{FF2B5EF4-FFF2-40B4-BE49-F238E27FC236}">
                <a16:creationId xmlns:a16="http://schemas.microsoft.com/office/drawing/2014/main" xmlns="" id="{58C78117-6B01-1143-BDE0-8A8B5F5D770E}"/>
              </a:ext>
            </a:extLst>
          </p:cNvPr>
          <p:cNvPicPr>
            <a:picLocks noChangeAspect="1"/>
          </p:cNvPicPr>
          <p:nvPr/>
        </p:nvPicPr>
        <p:blipFill>
          <a:blip r:embed="rId9" cstate="screen">
            <a:extLst>
              <a:ext uri="{28A0092B-C50C-407E-A947-70E740481C1C}">
                <a14:useLocalDpi xmlns:a14="http://schemas.microsoft.com/office/drawing/2010/main" xmlns=""/>
              </a:ext>
            </a:extLst>
          </a:blip>
          <a:stretch>
            <a:fillRect/>
          </a:stretch>
        </p:blipFill>
        <p:spPr>
          <a:xfrm>
            <a:off x="3482914" y="5657215"/>
            <a:ext cx="2435528" cy="1175871"/>
          </a:xfrm>
          <a:prstGeom prst="rect">
            <a:avLst/>
          </a:prstGeom>
        </p:spPr>
      </p:pic>
      <p:pic>
        <p:nvPicPr>
          <p:cNvPr id="25" name="Picture 24">
            <a:extLst>
              <a:ext uri="{FF2B5EF4-FFF2-40B4-BE49-F238E27FC236}">
                <a16:creationId xmlns:a16="http://schemas.microsoft.com/office/drawing/2014/main" xmlns="" id="{327AEC1B-DE5F-6149-8219-5CC2F43E9F74}"/>
              </a:ext>
            </a:extLst>
          </p:cNvPr>
          <p:cNvPicPr>
            <a:picLocks noChangeAspect="1"/>
          </p:cNvPicPr>
          <p:nvPr/>
        </p:nvPicPr>
        <p:blipFill rotWithShape="1">
          <a:blip r:embed="rId10" cstate="screen">
            <a:extLst>
              <a:ext uri="{28A0092B-C50C-407E-A947-70E740481C1C}">
                <a14:useLocalDpi xmlns:a14="http://schemas.microsoft.com/office/drawing/2010/main" xmlns=""/>
              </a:ext>
            </a:extLst>
          </a:blip>
          <a:srcRect/>
          <a:stretch/>
        </p:blipFill>
        <p:spPr>
          <a:xfrm flipH="1">
            <a:off x="8713377" y="5666155"/>
            <a:ext cx="2556921" cy="1097136"/>
          </a:xfrm>
          <a:prstGeom prst="rect">
            <a:avLst/>
          </a:prstGeom>
        </p:spPr>
      </p:pic>
      <p:sp>
        <p:nvSpPr>
          <p:cNvPr id="26" name="TextBox 25">
            <a:extLst>
              <a:ext uri="{FF2B5EF4-FFF2-40B4-BE49-F238E27FC236}">
                <a16:creationId xmlns:a16="http://schemas.microsoft.com/office/drawing/2014/main" xmlns="" id="{2B96F8F1-2587-614C-B666-49FE5AA6495D}"/>
              </a:ext>
            </a:extLst>
          </p:cNvPr>
          <p:cNvSpPr txBox="1"/>
          <p:nvPr/>
        </p:nvSpPr>
        <p:spPr>
          <a:xfrm>
            <a:off x="4368166" y="562813"/>
            <a:ext cx="1575247" cy="307777"/>
          </a:xfrm>
          <a:prstGeom prst="rect">
            <a:avLst/>
          </a:prstGeom>
          <a:solidFill>
            <a:schemeClr val="accent6">
              <a:lumMod val="50000"/>
            </a:schemeClr>
          </a:solidFill>
        </p:spPr>
        <p:txBody>
          <a:bodyPr wrap="square" rtlCol="0">
            <a:spAutoFit/>
          </a:bodyPr>
          <a:lstStyle/>
          <a:p>
            <a:pPr algn="just"/>
            <a:r>
              <a:rPr lang="el-GR" sz="1400" dirty="0">
                <a:solidFill>
                  <a:schemeClr val="bg1"/>
                </a:solidFill>
              </a:rPr>
              <a:t>Επίπεδο Αρμονίας</a:t>
            </a:r>
            <a:endParaRPr lang="en-US" sz="1400" dirty="0">
              <a:solidFill>
                <a:schemeClr val="bg1"/>
              </a:solidFill>
            </a:endParaRPr>
          </a:p>
        </p:txBody>
      </p:sp>
    </p:spTree>
    <p:extLst>
      <p:ext uri="{BB962C8B-B14F-4D97-AF65-F5344CB8AC3E}">
        <p14:creationId xmlns:p14="http://schemas.microsoft.com/office/powerpoint/2010/main" xmlns="" val="131164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1A61F90-19B5-6340-852C-CFCAB289179A}"/>
              </a:ext>
            </a:extLst>
          </p:cNvPr>
          <p:cNvSpPr/>
          <p:nvPr/>
        </p:nvSpPr>
        <p:spPr>
          <a:xfrm>
            <a:off x="5331849" y="616366"/>
            <a:ext cx="2065544" cy="788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ea typeface="+mn-ea"/>
                <a:cs typeface="+mn-cs"/>
              </a:rPr>
              <a:t>Ασθενής #4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8" name="Rectangle 7">
            <a:extLst>
              <a:ext uri="{FF2B5EF4-FFF2-40B4-BE49-F238E27FC236}">
                <a16:creationId xmlns="" xmlns:a16="http://schemas.microsoft.com/office/drawing/2014/main" id="{28AC2A46-6B78-B940-AF96-F6D9DA6D889E}"/>
              </a:ext>
            </a:extLst>
          </p:cNvPr>
          <p:cNvSpPr/>
          <p:nvPr/>
        </p:nvSpPr>
        <p:spPr>
          <a:xfrm>
            <a:off x="3338662" y="2841870"/>
            <a:ext cx="7696702" cy="788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smtClean="0">
                <a:solidFill>
                  <a:prstClr val="black"/>
                </a:solidFill>
              </a:rPr>
              <a:t>Αγόρι</a:t>
            </a:r>
            <a:r>
              <a:rPr kumimoji="0" lang="el-GR" sz="1800" b="0" i="0" u="none" strike="noStrike" kern="1200" cap="none" spc="0" normalizeH="0" baseline="0" noProof="0" dirty="0" smtClean="0">
                <a:ln>
                  <a:noFill/>
                </a:ln>
                <a:solidFill>
                  <a:prstClr val="black"/>
                </a:solidFill>
                <a:effectLst/>
                <a:uLnTx/>
                <a:uFillTx/>
                <a:ea typeface="+mn-ea"/>
                <a:cs typeface="+mn-cs"/>
              </a:rPr>
              <a:t> </a:t>
            </a:r>
            <a:r>
              <a:rPr kumimoji="0" lang="el-GR" sz="1800" b="0" i="0" u="none" strike="noStrike" kern="1200" cap="none" spc="0" normalizeH="0" baseline="0" noProof="0" dirty="0">
                <a:ln>
                  <a:noFill/>
                </a:ln>
                <a:solidFill>
                  <a:prstClr val="black"/>
                </a:solidFill>
                <a:effectLst/>
                <a:uLnTx/>
                <a:uFillTx/>
                <a:ea typeface="+mn-ea"/>
                <a:cs typeface="+mn-cs"/>
              </a:rPr>
              <a:t>17 ετών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ea typeface="+mn-ea"/>
                <a:cs typeface="+mn-cs"/>
              </a:rPr>
              <a:t>ΙΙ, 2 </a:t>
            </a:r>
            <a:r>
              <a:rPr kumimoji="0" lang="el-GR" sz="1800" b="0" i="0" u="none" strike="noStrike" kern="1200" cap="none" spc="0" normalizeH="0" baseline="0" noProof="0" dirty="0" smtClean="0">
                <a:ln>
                  <a:noFill/>
                </a:ln>
                <a:solidFill>
                  <a:prstClr val="black"/>
                </a:solidFill>
                <a:effectLst/>
                <a:uLnTx/>
                <a:uFillTx/>
                <a:ea typeface="+mn-ea"/>
                <a:cs typeface="+mn-cs"/>
              </a:rPr>
              <a:t>Τάξη </a:t>
            </a:r>
            <a:r>
              <a:rPr kumimoji="0" lang="el-GR" sz="1800" b="0" i="0" u="none" strike="noStrike" kern="1200" cap="none" spc="0" normalizeH="0" baseline="0" noProof="0" dirty="0">
                <a:ln>
                  <a:noFill/>
                </a:ln>
                <a:solidFill>
                  <a:prstClr val="black"/>
                </a:solidFill>
                <a:effectLst/>
                <a:uLnTx/>
                <a:uFillTx/>
                <a:ea typeface="+mn-ea"/>
                <a:cs typeface="+mn-cs"/>
              </a:rPr>
              <a:t>με οδοντικές παρεκκλίσεις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pic>
        <p:nvPicPr>
          <p:cNvPr id="9" name="Picture 8" descr="Untitled-3.jpg"/>
          <p:cNvPicPr>
            <a:picLocks noChangeAspect="1"/>
          </p:cNvPicPr>
          <p:nvPr/>
        </p:nvPicPr>
        <p:blipFill>
          <a:blip r:embed="rId2" cstate="email"/>
          <a:stretch>
            <a:fillRect/>
          </a:stretch>
        </p:blipFill>
        <p:spPr>
          <a:xfrm>
            <a:off x="0" y="0"/>
            <a:ext cx="2127250" cy="6858000"/>
          </a:xfrm>
          <a:prstGeom prst="rect">
            <a:avLst/>
          </a:prstGeom>
        </p:spPr>
      </p:pic>
    </p:spTree>
    <p:extLst>
      <p:ext uri="{BB962C8B-B14F-4D97-AF65-F5344CB8AC3E}">
        <p14:creationId xmlns="" xmlns:p14="http://schemas.microsoft.com/office/powerpoint/2010/main" val="29257783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ntitled-4.jpg"/>
          <p:cNvPicPr>
            <a:picLocks noChangeAspect="1"/>
          </p:cNvPicPr>
          <p:nvPr/>
        </p:nvPicPr>
        <p:blipFill>
          <a:blip r:embed="rId3" cstate="email"/>
          <a:stretch>
            <a:fillRect/>
          </a:stretch>
        </p:blipFill>
        <p:spPr>
          <a:xfrm>
            <a:off x="1713336" y="1583851"/>
            <a:ext cx="8784310" cy="3690299"/>
          </a:xfrm>
          <a:prstGeom prst="rect">
            <a:avLst/>
          </a:prstGeom>
        </p:spPr>
      </p:pic>
      <p:sp>
        <p:nvSpPr>
          <p:cNvPr id="9" name="Rectangle 8">
            <a:extLst>
              <a:ext uri="{FF2B5EF4-FFF2-40B4-BE49-F238E27FC236}">
                <a16:creationId xmlns="" xmlns:a16="http://schemas.microsoft.com/office/drawing/2014/main" id="{087FE741-85C2-ED44-9355-8ECA380F35C2}"/>
              </a:ext>
            </a:extLst>
          </p:cNvPr>
          <p:cNvSpPr/>
          <p:nvPr/>
        </p:nvSpPr>
        <p:spPr>
          <a:xfrm>
            <a:off x="718752" y="564995"/>
            <a:ext cx="7696702" cy="788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ea typeface="+mn-ea"/>
                <a:cs typeface="+mn-cs"/>
              </a:rPr>
              <a:t>Ασθενής #</a:t>
            </a:r>
            <a:r>
              <a:rPr lang="el-GR" dirty="0">
                <a:solidFill>
                  <a:srgbClr val="FF0000"/>
                </a:solidFill>
              </a:rPr>
              <a:t>4</a:t>
            </a:r>
            <a:endParaRPr kumimoji="0" lang="el-GR" sz="1800" b="0" i="0" u="none" strike="noStrike" kern="1200" cap="none" spc="0" normalizeH="0" baseline="0" noProof="0" dirty="0">
              <a:ln>
                <a:noFill/>
              </a:ln>
              <a:solidFill>
                <a:srgbClr val="FF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 xmlns:p14="http://schemas.microsoft.com/office/powerpoint/2010/main" val="298711542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F9738.JPG"/>
          <p:cNvPicPr>
            <a:picLocks noGrp="1" noChangeAspect="1"/>
          </p:cNvPicPr>
          <p:nvPr>
            <p:ph idx="1"/>
          </p:nvPr>
        </p:nvPicPr>
        <p:blipFill rotWithShape="1">
          <a:blip r:embed="rId2" cstate="email">
            <a:extLst>
              <a:ext uri="{28A0092B-C50C-407E-A947-70E740481C1C}">
                <a14:useLocalDpi xmlns="" xmlns:a14="http://schemas.microsoft.com/office/drawing/2010/main" val="0"/>
              </a:ext>
            </a:extLst>
          </a:blip>
          <a:srcRect/>
          <a:stretch/>
        </p:blipFill>
        <p:spPr>
          <a:xfrm>
            <a:off x="1974570" y="2468883"/>
            <a:ext cx="3670766" cy="1993260"/>
          </a:xfrm>
        </p:spPr>
      </p:pic>
      <p:pic>
        <p:nvPicPr>
          <p:cNvPr id="5" name="Picture 4" descr="DSCF9741.JPG"/>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a:off x="1974570" y="4649467"/>
            <a:ext cx="3670766" cy="1993260"/>
          </a:xfrm>
          <a:prstGeom prst="rect">
            <a:avLst/>
          </a:prstGeom>
        </p:spPr>
      </p:pic>
      <p:pic>
        <p:nvPicPr>
          <p:cNvPr id="6" name="Picture 5" descr="DSCF9735.JPG"/>
          <p:cNvPicPr>
            <a:picLocks noChangeAspect="1"/>
          </p:cNvPicPr>
          <p:nvPr/>
        </p:nvPicPr>
        <p:blipFill rotWithShape="1">
          <a:blip r:embed="rId4" cstate="email">
            <a:extLst>
              <a:ext uri="{28A0092B-C50C-407E-A947-70E740481C1C}">
                <a14:useLocalDpi xmlns="" xmlns:a14="http://schemas.microsoft.com/office/drawing/2010/main" val="0"/>
              </a:ext>
            </a:extLst>
          </a:blip>
          <a:srcRect/>
          <a:stretch/>
        </p:blipFill>
        <p:spPr>
          <a:xfrm>
            <a:off x="1974570" y="328258"/>
            <a:ext cx="3670766" cy="1993260"/>
          </a:xfrm>
          <a:prstGeom prst="rect">
            <a:avLst/>
          </a:prstGeom>
        </p:spPr>
      </p:pic>
      <p:pic>
        <p:nvPicPr>
          <p:cNvPr id="7" name="Picture 6" descr="DSCF9745.JPG"/>
          <p:cNvPicPr>
            <a:picLocks noChangeAspect="1"/>
          </p:cNvPicPr>
          <p:nvPr/>
        </p:nvPicPr>
        <p:blipFill rotWithShape="1">
          <a:blip r:embed="rId5" cstate="email">
            <a:extLst>
              <a:ext uri="{BEBA8EAE-BF5A-486C-A8C5-ECC9F3942E4B}">
                <a14:imgProps xmlns="" xmlns:a14="http://schemas.microsoft.com/office/drawing/2010/main">
                  <a14:imgLayer r:embed="rId6">
                    <a14:imgEffect>
                      <a14:brightnessContrast bright="37000"/>
                    </a14:imgEffect>
                  </a14:imgLayer>
                </a14:imgProps>
              </a:ext>
              <a:ext uri="{28A0092B-C50C-407E-A947-70E740481C1C}">
                <a14:useLocalDpi xmlns="" xmlns:a14="http://schemas.microsoft.com/office/drawing/2010/main" val="0"/>
              </a:ext>
            </a:extLst>
          </a:blip>
          <a:srcRect/>
          <a:stretch/>
        </p:blipFill>
        <p:spPr>
          <a:xfrm flipV="1">
            <a:off x="6892079" y="480679"/>
            <a:ext cx="2776753" cy="1988205"/>
          </a:xfrm>
          <a:prstGeom prst="rect">
            <a:avLst/>
          </a:prstGeom>
        </p:spPr>
      </p:pic>
      <p:pic>
        <p:nvPicPr>
          <p:cNvPr id="8" name="Picture 7" descr="DSCF9747.JPG"/>
          <p:cNvPicPr>
            <a:picLocks noChangeAspect="1"/>
          </p:cNvPicPr>
          <p:nvPr/>
        </p:nvPicPr>
        <p:blipFill rotWithShape="1">
          <a:blip r:embed="rId7" cstate="email">
            <a:extLst>
              <a:ext uri="{BEBA8EAE-BF5A-486C-A8C5-ECC9F3942E4B}">
                <a14:imgProps xmlns="" xmlns:a14="http://schemas.microsoft.com/office/drawing/2010/main">
                  <a14:imgLayer r:embed="rId8">
                    <a14:imgEffect>
                      <a14:brightnessContrast bright="22000"/>
                    </a14:imgEffect>
                  </a14:imgLayer>
                </a14:imgProps>
              </a:ext>
              <a:ext uri="{28A0092B-C50C-407E-A947-70E740481C1C}">
                <a14:useLocalDpi xmlns="" xmlns:a14="http://schemas.microsoft.com/office/drawing/2010/main" val="0"/>
              </a:ext>
            </a:extLst>
          </a:blip>
          <a:srcRect/>
          <a:stretch/>
        </p:blipFill>
        <p:spPr>
          <a:xfrm flipV="1">
            <a:off x="6892078" y="3926348"/>
            <a:ext cx="2955906" cy="1759282"/>
          </a:xfrm>
          <a:prstGeom prst="rect">
            <a:avLst/>
          </a:prstGeom>
        </p:spPr>
      </p:pic>
      <p:sp>
        <p:nvSpPr>
          <p:cNvPr id="9" name="Rectangle 8">
            <a:extLst>
              <a:ext uri="{FF2B5EF4-FFF2-40B4-BE49-F238E27FC236}">
                <a16:creationId xmlns="" xmlns:a16="http://schemas.microsoft.com/office/drawing/2014/main" id="{FECAFD64-54C5-734A-8F90-EB4BCB5986B8}"/>
              </a:ext>
            </a:extLst>
          </p:cNvPr>
          <p:cNvSpPr/>
          <p:nvPr/>
        </p:nvSpPr>
        <p:spPr>
          <a:xfrm>
            <a:off x="170154" y="686762"/>
            <a:ext cx="1804416" cy="788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ea typeface="+mn-ea"/>
                <a:cs typeface="+mn-cs"/>
              </a:rPr>
              <a:t>Ασθενής #</a:t>
            </a:r>
            <a:r>
              <a:rPr lang="el-GR" dirty="0">
                <a:solidFill>
                  <a:srgbClr val="FF0000"/>
                </a:solidFill>
              </a:rPr>
              <a:t>4</a:t>
            </a:r>
            <a:endParaRPr kumimoji="0" lang="el-GR" sz="1800" b="0" i="0" u="none" strike="noStrike" kern="1200" cap="none" spc="0" normalizeH="0" baseline="0" noProof="0" dirty="0">
              <a:ln>
                <a:noFill/>
              </a:ln>
              <a:solidFill>
                <a:srgbClr val="FF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 xmlns:p14="http://schemas.microsoft.com/office/powerpoint/2010/main" val="11458306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 xmlns:a16="http://schemas.microsoft.com/office/drawing/2014/main" id="{AB6BF862-853E-5747-820F-AB7BCF2B7912}"/>
              </a:ext>
            </a:extLst>
          </p:cNvPr>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173535" y="1185374"/>
            <a:ext cx="5242868" cy="55590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762700D3-4B70-7645-AB8F-855FEB62B6CE}"/>
              </a:ext>
            </a:extLst>
          </p:cNvPr>
          <p:cNvSpPr txBox="1"/>
          <p:nvPr/>
        </p:nvSpPr>
        <p:spPr>
          <a:xfrm>
            <a:off x="6096000" y="1443789"/>
            <a:ext cx="5544065" cy="2154436"/>
          </a:xfrm>
          <a:prstGeom prst="rect">
            <a:avLst/>
          </a:prstGeom>
          <a:noFill/>
        </p:spPr>
        <p:txBody>
          <a:bodyPr wrap="square" rtlCol="0">
            <a:spAutoFit/>
          </a:bodyPr>
          <a:lstStyle/>
          <a:p>
            <a:pPr algn="ctr"/>
            <a:r>
              <a:rPr lang="el-GR" dirty="0" err="1"/>
              <a:t>Συγκλεισιακή</a:t>
            </a:r>
            <a:r>
              <a:rPr lang="el-GR" dirty="0"/>
              <a:t> διαβάθμιση των Τάξεων κατά </a:t>
            </a:r>
            <a:r>
              <a:rPr lang="en-US" dirty="0"/>
              <a:t>Angle </a:t>
            </a:r>
            <a:endParaRPr lang="el-GR" dirty="0"/>
          </a:p>
          <a:p>
            <a:pPr algn="ctr"/>
            <a:endParaRPr lang="el-GR" dirty="0"/>
          </a:p>
          <a:p>
            <a:pPr algn="ctr"/>
            <a:endParaRPr lang="en-US" sz="1400" dirty="0"/>
          </a:p>
          <a:p>
            <a:pPr algn="ctr"/>
            <a:r>
              <a:rPr lang="en-US" sz="1400" dirty="0"/>
              <a:t>  </a:t>
            </a:r>
            <a:r>
              <a:rPr lang="el-GR" sz="1400" dirty="0"/>
              <a:t>Ανάλογα με την περιοχή  του κάτω πρώτου μόνιμου γομφίου</a:t>
            </a:r>
          </a:p>
          <a:p>
            <a:pPr algn="ctr"/>
            <a:r>
              <a:rPr lang="el-GR" sz="1400" dirty="0"/>
              <a:t>που συγκλείνει το εγγύς παρειακό φύμα του άνω πρώτου μονίμου γομφίου η σύγκλειση χαρακτηρίζεται </a:t>
            </a:r>
          </a:p>
          <a:p>
            <a:pPr algn="ctr"/>
            <a:r>
              <a:rPr lang="el-GR" sz="1400" dirty="0"/>
              <a:t>ως «πλήρες βήμα» (μωβ </a:t>
            </a:r>
            <a:r>
              <a:rPr lang="el-GR" sz="1400" dirty="0" smtClean="0"/>
              <a:t>παραλληλόγραμμο στη </a:t>
            </a:r>
            <a:r>
              <a:rPr lang="el-GR" sz="1400" dirty="0"/>
              <a:t>φωτογραφία)  ή «μισό βήμα» (γαλάζιο </a:t>
            </a:r>
            <a:r>
              <a:rPr lang="el-GR" sz="1400" dirty="0" smtClean="0"/>
              <a:t>παραλληλόγραμμο στη </a:t>
            </a:r>
            <a:r>
              <a:rPr lang="el-GR" sz="1400" dirty="0"/>
              <a:t>φωτογραφία) ΙΙ Τάξης.</a:t>
            </a:r>
          </a:p>
          <a:p>
            <a:pPr algn="ctr"/>
            <a:r>
              <a:rPr lang="el-GR" sz="1400" dirty="0"/>
              <a:t>Ανάλογες διαβαθμίσεις υπάρχουν και για την ΙΙΙ Τάξη </a:t>
            </a:r>
          </a:p>
        </p:txBody>
      </p:sp>
      <p:sp>
        <p:nvSpPr>
          <p:cNvPr id="6" name="TextBox 5">
            <a:extLst>
              <a:ext uri="{FF2B5EF4-FFF2-40B4-BE49-F238E27FC236}">
                <a16:creationId xmlns="" xmlns:a16="http://schemas.microsoft.com/office/drawing/2014/main" id="{0C98A121-D64D-1B48-867D-112018849EF7}"/>
              </a:ext>
            </a:extLst>
          </p:cNvPr>
          <p:cNvSpPr txBox="1"/>
          <p:nvPr/>
        </p:nvSpPr>
        <p:spPr>
          <a:xfrm>
            <a:off x="6899544" y="4100442"/>
            <a:ext cx="3936975" cy="369332"/>
          </a:xfrm>
          <a:prstGeom prst="rect">
            <a:avLst/>
          </a:prstGeom>
          <a:noFill/>
        </p:spPr>
        <p:txBody>
          <a:bodyPr wrap="none" rtlCol="0">
            <a:spAutoFit/>
          </a:bodyPr>
          <a:lstStyle/>
          <a:p>
            <a:r>
              <a:rPr lang="en-GB" dirty="0">
                <a:hlinkClick r:id="rId3"/>
              </a:rPr>
              <a:t>https://www.americanboardortho.com/</a:t>
            </a:r>
            <a:endParaRPr lang="x-none" dirty="0"/>
          </a:p>
        </p:txBody>
      </p:sp>
      <p:pic>
        <p:nvPicPr>
          <p:cNvPr id="1026" name="Picture 2">
            <a:extLst>
              <a:ext uri="{FF2B5EF4-FFF2-40B4-BE49-F238E27FC236}">
                <a16:creationId xmlns="" xmlns:a16="http://schemas.microsoft.com/office/drawing/2014/main" id="{6A88E4F2-BD60-A340-8E80-9DD918090A25}"/>
              </a:ext>
            </a:extLst>
          </p:cNvPr>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1126776" y="419879"/>
            <a:ext cx="2926875" cy="58851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8069280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ΚΟΛΟΚΥΘΑΣ ΚΩΝΣΤΑΝΤΙΝΟΣ pan 25-6-09.jpg"/>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2151888" y="916962"/>
            <a:ext cx="7888224" cy="4651248"/>
          </a:xfrm>
          <a:prstGeom prst="rect">
            <a:avLst/>
          </a:prstGeom>
        </p:spPr>
      </p:pic>
      <p:cxnSp>
        <p:nvCxnSpPr>
          <p:cNvPr id="6" name="Straight Connector 5"/>
          <p:cNvCxnSpPr/>
          <p:nvPr/>
        </p:nvCxnSpPr>
        <p:spPr>
          <a:xfrm flipH="1">
            <a:off x="5532330" y="1957349"/>
            <a:ext cx="1526427" cy="18874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045018" y="209717"/>
            <a:ext cx="0" cy="6419635"/>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108731" y="3215643"/>
            <a:ext cx="0" cy="36117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 xmlns:a16="http://schemas.microsoft.com/office/drawing/2014/main" id="{9F488F92-220C-A445-8525-EE67DBF70060}"/>
              </a:ext>
            </a:extLst>
          </p:cNvPr>
          <p:cNvSpPr txBox="1"/>
          <p:nvPr/>
        </p:nvSpPr>
        <p:spPr>
          <a:xfrm>
            <a:off x="2678655" y="5756372"/>
            <a:ext cx="7419723" cy="369332"/>
          </a:xfrm>
          <a:prstGeom prst="rect">
            <a:avLst/>
          </a:prstGeom>
          <a:noFill/>
        </p:spPr>
        <p:txBody>
          <a:bodyPr wrap="none" rtlCol="0">
            <a:spAutoFit/>
          </a:bodyPr>
          <a:lstStyle/>
          <a:p>
            <a:r>
              <a:rPr lang="el-GR" dirty="0"/>
              <a:t>Ποια οδοντική παρέκκλιση παρατηρούμε στην πανοραμική ακτινογραφία</a:t>
            </a:r>
            <a:r>
              <a:rPr lang="en-US" dirty="0"/>
              <a:t>;</a:t>
            </a:r>
            <a:endParaRPr lang="x-none" dirty="0"/>
          </a:p>
        </p:txBody>
      </p:sp>
    </p:spTree>
    <p:extLst>
      <p:ext uri="{BB962C8B-B14F-4D97-AF65-F5344CB8AC3E}">
        <p14:creationId xmlns="" xmlns:p14="http://schemas.microsoft.com/office/powerpoint/2010/main" val="291164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1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5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Scale>
                                      <p:cBhvr>
                                        <p:cTn id="11"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6"/>
                                        </p:tgtEl>
                                        <p:attrNameLst>
                                          <p:attrName>ppt_x</p:attrName>
                                          <p:attrName>ppt_y</p:attrName>
                                        </p:attrNameLst>
                                      </p:cBhvr>
                                    </p:animMotion>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Scale>
                                      <p:cBhvr>
                                        <p:cTn id="18"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3"/>
                                        </p:tgtEl>
                                        <p:attrNameLst>
                                          <p:attrName>ppt_x</p:attrName>
                                          <p:attrName>ppt_y</p:attrName>
                                        </p:attrNameLst>
                                      </p:cBhvr>
                                    </p:animMotion>
                                    <p:animEffect transition="in" filter="fade">
                                      <p:cBhvr>
                                        <p:cTn id="2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ΚΟΛΟΚΥΘΑΣ ΚΩΝΣΤΑΝΤΙΝΟΣ ceph 25-6-09.jpg"/>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4808589" y="0"/>
            <a:ext cx="7383411" cy="6858000"/>
          </a:xfrm>
          <a:prstGeom prst="rect">
            <a:avLst/>
          </a:prstGeom>
        </p:spPr>
      </p:pic>
      <p:sp>
        <p:nvSpPr>
          <p:cNvPr id="3" name="TextBox 2">
            <a:extLst>
              <a:ext uri="{FF2B5EF4-FFF2-40B4-BE49-F238E27FC236}">
                <a16:creationId xmlns="" xmlns:a16="http://schemas.microsoft.com/office/drawing/2014/main" id="{BB2D6C38-B862-5A43-8222-A87B8283BADC}"/>
              </a:ext>
            </a:extLst>
          </p:cNvPr>
          <p:cNvSpPr txBox="1"/>
          <p:nvPr/>
        </p:nvSpPr>
        <p:spPr>
          <a:xfrm>
            <a:off x="169964" y="2638207"/>
            <a:ext cx="4041299" cy="1477328"/>
          </a:xfrm>
          <a:prstGeom prst="rect">
            <a:avLst/>
          </a:prstGeom>
          <a:noFill/>
        </p:spPr>
        <p:txBody>
          <a:bodyPr wrap="none" rtlCol="0">
            <a:spAutoFit/>
          </a:bodyPr>
          <a:lstStyle/>
          <a:p>
            <a:pPr marL="285750" indent="-285750">
              <a:buClr>
                <a:srgbClr val="FF0000"/>
              </a:buClr>
              <a:buFont typeface="Wingdings" pitchFamily="2" charset="2"/>
              <a:buChar char="§"/>
            </a:pPr>
            <a:r>
              <a:rPr lang="el-GR" dirty="0" smtClean="0"/>
              <a:t>Έχει  </a:t>
            </a:r>
            <a:r>
              <a:rPr lang="el-GR" dirty="0"/>
              <a:t>γίνει σωστή λήψη </a:t>
            </a:r>
            <a:endParaRPr lang="el-GR" dirty="0" smtClean="0"/>
          </a:p>
          <a:p>
            <a:pPr>
              <a:buClr>
                <a:srgbClr val="FF0000"/>
              </a:buClr>
            </a:pPr>
            <a:r>
              <a:rPr lang="el-GR" dirty="0" smtClean="0"/>
              <a:t>       της </a:t>
            </a:r>
            <a:r>
              <a:rPr lang="el-GR" dirty="0" err="1"/>
              <a:t>κεφαλομετρικής</a:t>
            </a:r>
            <a:r>
              <a:rPr lang="el-GR" dirty="0"/>
              <a:t> </a:t>
            </a:r>
            <a:r>
              <a:rPr lang="el-GR" dirty="0" smtClean="0"/>
              <a:t>ακτινογραφίας;</a:t>
            </a:r>
            <a:endParaRPr lang="el-GR" dirty="0"/>
          </a:p>
          <a:p>
            <a:pPr marL="285750" indent="-285750">
              <a:buClr>
                <a:srgbClr val="FF0000"/>
              </a:buClr>
              <a:buFont typeface="Wingdings" pitchFamily="2" charset="2"/>
              <a:buChar char="§"/>
            </a:pPr>
            <a:endParaRPr lang="el-GR" dirty="0"/>
          </a:p>
          <a:p>
            <a:pPr marL="285750" indent="-285750">
              <a:buClr>
                <a:srgbClr val="FF0000"/>
              </a:buClr>
              <a:buFont typeface="Wingdings" pitchFamily="2" charset="2"/>
              <a:buChar char="§"/>
            </a:pPr>
            <a:r>
              <a:rPr lang="el-GR" dirty="0"/>
              <a:t>Ο </a:t>
            </a:r>
            <a:r>
              <a:rPr lang="el-GR" dirty="0" smtClean="0"/>
              <a:t>έγκλειστος </a:t>
            </a:r>
            <a:r>
              <a:rPr lang="el-GR" dirty="0"/>
              <a:t>κυνόδοντας βρίσκεται </a:t>
            </a:r>
          </a:p>
          <a:p>
            <a:pPr>
              <a:buClr>
                <a:srgbClr val="FF0000"/>
              </a:buClr>
            </a:pPr>
            <a:r>
              <a:rPr lang="el-GR" dirty="0" smtClean="0"/>
              <a:t>       παρειακά </a:t>
            </a:r>
            <a:r>
              <a:rPr lang="el-GR" dirty="0"/>
              <a:t>ή </a:t>
            </a:r>
            <a:r>
              <a:rPr lang="el-GR" dirty="0" smtClean="0"/>
              <a:t>υπερώια;</a:t>
            </a:r>
            <a:endParaRPr lang="el-GR" dirty="0"/>
          </a:p>
        </p:txBody>
      </p:sp>
    </p:spTree>
    <p:extLst>
      <p:ext uri="{BB962C8B-B14F-4D97-AF65-F5344CB8AC3E}">
        <p14:creationId xmlns="" xmlns:p14="http://schemas.microsoft.com/office/powerpoint/2010/main" val="18563492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463.jpg"/>
          <p:cNvPicPr>
            <a:picLocks noChangeAspect="1"/>
          </p:cNvPicPr>
          <p:nvPr/>
        </p:nvPicPr>
        <p:blipFill rotWithShape="1">
          <a:blip r:embed="rId2" cstate="email">
            <a:extLst>
              <a:ext uri="{28A0092B-C50C-407E-A947-70E740481C1C}">
                <a14:useLocalDpi xmlns="" xmlns:a14="http://schemas.microsoft.com/office/drawing/2010/main" val="0"/>
              </a:ext>
            </a:extLst>
          </a:blip>
          <a:srcRect/>
          <a:stretch/>
        </p:blipFill>
        <p:spPr>
          <a:xfrm>
            <a:off x="659256" y="1110404"/>
            <a:ext cx="5148541" cy="1711081"/>
          </a:xfrm>
          <a:prstGeom prst="rect">
            <a:avLst/>
          </a:prstGeom>
        </p:spPr>
      </p:pic>
      <p:sp>
        <p:nvSpPr>
          <p:cNvPr id="2" name="TextBox 1">
            <a:extLst>
              <a:ext uri="{FF2B5EF4-FFF2-40B4-BE49-F238E27FC236}">
                <a16:creationId xmlns="" xmlns:a16="http://schemas.microsoft.com/office/drawing/2014/main" id="{EE215EE5-08F8-8A49-B2B1-98A3DED9BAF8}"/>
              </a:ext>
            </a:extLst>
          </p:cNvPr>
          <p:cNvSpPr txBox="1"/>
          <p:nvPr/>
        </p:nvSpPr>
        <p:spPr>
          <a:xfrm>
            <a:off x="144992" y="3105834"/>
            <a:ext cx="6021007" cy="646331"/>
          </a:xfrm>
          <a:prstGeom prst="rect">
            <a:avLst/>
          </a:prstGeom>
          <a:noFill/>
        </p:spPr>
        <p:txBody>
          <a:bodyPr wrap="none" rtlCol="0">
            <a:spAutoFit/>
          </a:bodyPr>
          <a:lstStyle/>
          <a:p>
            <a:pPr algn="ctr"/>
            <a:r>
              <a:rPr lang="el-GR" dirty="0"/>
              <a:t>Ενδοστοματική φωτογραφία προόδου</a:t>
            </a:r>
          </a:p>
          <a:p>
            <a:pPr algn="ctr"/>
            <a:r>
              <a:rPr lang="el-GR" dirty="0"/>
              <a:t>Διακρίνουμε την έλξη του κυνόδοντα στον οδοντικό </a:t>
            </a:r>
            <a:r>
              <a:rPr lang="el-GR" dirty="0" smtClean="0"/>
              <a:t>φραγμό</a:t>
            </a:r>
            <a:endParaRPr lang="el-GR" dirty="0"/>
          </a:p>
        </p:txBody>
      </p:sp>
      <p:pic>
        <p:nvPicPr>
          <p:cNvPr id="5" name="Picture 4" descr="Εικόνα 4.jpg">
            <a:extLst>
              <a:ext uri="{FF2B5EF4-FFF2-40B4-BE49-F238E27FC236}">
                <a16:creationId xmlns="" xmlns:a16="http://schemas.microsoft.com/office/drawing/2014/main" id="{BCDD68F8-B4F3-D448-B75A-01E8F7B2B52E}"/>
              </a:ext>
            </a:extLst>
          </p:cNvPr>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flipH="1">
            <a:off x="7065816" y="1181969"/>
            <a:ext cx="4633183" cy="3474888"/>
          </a:xfrm>
          <a:prstGeom prst="rect">
            <a:avLst/>
          </a:prstGeom>
          <a:ln>
            <a:noFill/>
          </a:ln>
        </p:spPr>
      </p:pic>
      <p:sp>
        <p:nvSpPr>
          <p:cNvPr id="3" name="Rectangle 2">
            <a:extLst>
              <a:ext uri="{FF2B5EF4-FFF2-40B4-BE49-F238E27FC236}">
                <a16:creationId xmlns="" xmlns:a16="http://schemas.microsoft.com/office/drawing/2014/main" id="{DCAA4748-9BC9-E54F-BAE6-982C4437CDA1}"/>
              </a:ext>
            </a:extLst>
          </p:cNvPr>
          <p:cNvSpPr/>
          <p:nvPr/>
        </p:nvSpPr>
        <p:spPr>
          <a:xfrm>
            <a:off x="144992" y="6442502"/>
            <a:ext cx="12047008" cy="415498"/>
          </a:xfrm>
          <a:prstGeom prst="rect">
            <a:avLst/>
          </a:prstGeom>
        </p:spPr>
        <p:txBody>
          <a:bodyPr wrap="square">
            <a:spAutoFit/>
          </a:bodyPr>
          <a:lstStyle/>
          <a:p>
            <a:r>
              <a:rPr lang="en-GB" sz="1050" dirty="0" err="1">
                <a:solidFill>
                  <a:srgbClr val="212121"/>
                </a:solidFill>
                <a:latin typeface="system-ui"/>
              </a:rPr>
              <a:t>Basdra</a:t>
            </a:r>
            <a:r>
              <a:rPr lang="en-GB" sz="1050" dirty="0">
                <a:solidFill>
                  <a:srgbClr val="212121"/>
                </a:solidFill>
                <a:latin typeface="system-ui"/>
              </a:rPr>
              <a:t> EK, </a:t>
            </a:r>
            <a:r>
              <a:rPr lang="en-GB" sz="1050" dirty="0" err="1">
                <a:solidFill>
                  <a:srgbClr val="212121"/>
                </a:solidFill>
                <a:latin typeface="system-ui"/>
              </a:rPr>
              <a:t>Kiokpasoglou</a:t>
            </a:r>
            <a:r>
              <a:rPr lang="en-GB" sz="1050" dirty="0">
                <a:solidFill>
                  <a:srgbClr val="212121"/>
                </a:solidFill>
                <a:latin typeface="system-ui"/>
              </a:rPr>
              <a:t> M, </a:t>
            </a:r>
            <a:r>
              <a:rPr lang="en-GB" sz="1050" dirty="0" err="1">
                <a:solidFill>
                  <a:srgbClr val="212121"/>
                </a:solidFill>
                <a:latin typeface="system-ui"/>
              </a:rPr>
              <a:t>Stellzig</a:t>
            </a:r>
            <a:r>
              <a:rPr lang="en-GB" sz="1050" dirty="0">
                <a:solidFill>
                  <a:srgbClr val="212121"/>
                </a:solidFill>
                <a:latin typeface="system-ui"/>
              </a:rPr>
              <a:t> A. The Class II Division 2 craniofacial type is associated with numerous congenital tooth anomalies. Eur J </a:t>
            </a:r>
            <a:r>
              <a:rPr lang="en-GB" sz="1050" dirty="0" err="1">
                <a:solidFill>
                  <a:srgbClr val="212121"/>
                </a:solidFill>
                <a:latin typeface="system-ui"/>
              </a:rPr>
              <a:t>Orthod</a:t>
            </a:r>
            <a:r>
              <a:rPr lang="en-GB" sz="1050" dirty="0">
                <a:solidFill>
                  <a:srgbClr val="212121"/>
                </a:solidFill>
                <a:latin typeface="system-ui"/>
              </a:rPr>
              <a:t>. 2000 Oct;22(5):529-35. </a:t>
            </a:r>
            <a:r>
              <a:rPr lang="en-GB" sz="1050" dirty="0" err="1">
                <a:solidFill>
                  <a:srgbClr val="212121"/>
                </a:solidFill>
                <a:latin typeface="system-ui"/>
              </a:rPr>
              <a:t>doi</a:t>
            </a:r>
            <a:r>
              <a:rPr lang="en-GB" sz="1050" dirty="0">
                <a:solidFill>
                  <a:srgbClr val="212121"/>
                </a:solidFill>
                <a:latin typeface="system-ui"/>
              </a:rPr>
              <a:t>: 10.1093/</a:t>
            </a:r>
            <a:r>
              <a:rPr lang="en-GB" sz="1050" dirty="0" err="1">
                <a:solidFill>
                  <a:srgbClr val="212121"/>
                </a:solidFill>
                <a:latin typeface="system-ui"/>
              </a:rPr>
              <a:t>ejo</a:t>
            </a:r>
            <a:r>
              <a:rPr lang="en-GB" sz="1050" dirty="0">
                <a:solidFill>
                  <a:srgbClr val="212121"/>
                </a:solidFill>
                <a:latin typeface="system-ui"/>
              </a:rPr>
              <a:t>/22.5.529. PMID: 11105409.</a:t>
            </a:r>
          </a:p>
          <a:p>
            <a:endParaRPr lang="x-none" sz="1050" dirty="0"/>
          </a:p>
        </p:txBody>
      </p:sp>
      <p:sp>
        <p:nvSpPr>
          <p:cNvPr id="6" name="TextBox 5">
            <a:extLst>
              <a:ext uri="{FF2B5EF4-FFF2-40B4-BE49-F238E27FC236}">
                <a16:creationId xmlns="" xmlns:a16="http://schemas.microsoft.com/office/drawing/2014/main" id="{C12BF3F8-6729-2942-9828-7AC1BB6487C5}"/>
              </a:ext>
            </a:extLst>
          </p:cNvPr>
          <p:cNvSpPr txBox="1"/>
          <p:nvPr/>
        </p:nvSpPr>
        <p:spPr>
          <a:xfrm>
            <a:off x="6249151" y="5257799"/>
            <a:ext cx="5666240" cy="646331"/>
          </a:xfrm>
          <a:prstGeom prst="rect">
            <a:avLst/>
          </a:prstGeom>
          <a:noFill/>
        </p:spPr>
        <p:txBody>
          <a:bodyPr wrap="square" rtlCol="0">
            <a:spAutoFit/>
          </a:bodyPr>
          <a:lstStyle/>
          <a:p>
            <a:pPr algn="ctr"/>
            <a:r>
              <a:rPr lang="el-GR" dirty="0"/>
              <a:t>Στη </a:t>
            </a:r>
            <a:r>
              <a:rPr lang="el-GR" dirty="0" smtClean="0"/>
              <a:t>βιβλιογραφία αναφέρεται </a:t>
            </a:r>
            <a:r>
              <a:rPr lang="el-GR" dirty="0"/>
              <a:t>αυξημένη επίπτωση </a:t>
            </a:r>
            <a:r>
              <a:rPr lang="el-GR" dirty="0" err="1"/>
              <a:t>έγκλεισης</a:t>
            </a:r>
            <a:r>
              <a:rPr lang="el-GR" dirty="0"/>
              <a:t> άνω κυνοδόντων στην ΙΙ Τάξη, 2</a:t>
            </a:r>
            <a:r>
              <a:rPr lang="el-GR" baseline="30000" dirty="0"/>
              <a:t>η</a:t>
            </a:r>
            <a:r>
              <a:rPr lang="el-GR" dirty="0"/>
              <a:t> κατηγορία</a:t>
            </a:r>
          </a:p>
        </p:txBody>
      </p:sp>
      <p:sp>
        <p:nvSpPr>
          <p:cNvPr id="7" name="Oval 6">
            <a:extLst>
              <a:ext uri="{FF2B5EF4-FFF2-40B4-BE49-F238E27FC236}">
                <a16:creationId xmlns="" xmlns:a16="http://schemas.microsoft.com/office/drawing/2014/main" id="{46B697DE-8852-0E42-9365-1C702C0176CD}"/>
              </a:ext>
            </a:extLst>
          </p:cNvPr>
          <p:cNvSpPr/>
          <p:nvPr/>
        </p:nvSpPr>
        <p:spPr>
          <a:xfrm>
            <a:off x="6546271" y="799668"/>
            <a:ext cx="5238598" cy="4177145"/>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 xmlns:p14="http://schemas.microsoft.com/office/powerpoint/2010/main" val="12734308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7215KK pan 27-09-11 sav.jpg"/>
          <p:cNvPicPr>
            <a:picLocks noChangeAspect="1"/>
          </p:cNvPicPr>
          <p:nvPr/>
        </p:nvPicPr>
        <p:blipFill rotWithShape="1">
          <a:blip r:embed="rId2" cstate="email">
            <a:extLst>
              <a:ext uri="{28A0092B-C50C-407E-A947-70E740481C1C}">
                <a14:useLocalDpi xmlns="" xmlns:a14="http://schemas.microsoft.com/office/drawing/2010/main" val="0"/>
              </a:ext>
            </a:extLst>
          </a:blip>
          <a:srcRect l="15038" t="22282" r="12121"/>
          <a:stretch/>
        </p:blipFill>
        <p:spPr>
          <a:xfrm>
            <a:off x="1425069" y="833552"/>
            <a:ext cx="9341862" cy="4901971"/>
          </a:xfrm>
          <a:prstGeom prst="rect">
            <a:avLst/>
          </a:prstGeom>
        </p:spPr>
      </p:pic>
      <p:sp>
        <p:nvSpPr>
          <p:cNvPr id="3" name="TextBox 2">
            <a:extLst>
              <a:ext uri="{FF2B5EF4-FFF2-40B4-BE49-F238E27FC236}">
                <a16:creationId xmlns="" xmlns:a16="http://schemas.microsoft.com/office/drawing/2014/main" id="{273216B9-74D5-2247-B325-B2EEDB522B5E}"/>
              </a:ext>
            </a:extLst>
          </p:cNvPr>
          <p:cNvSpPr txBox="1"/>
          <p:nvPr/>
        </p:nvSpPr>
        <p:spPr>
          <a:xfrm>
            <a:off x="4050255" y="5839782"/>
            <a:ext cx="3726020" cy="369332"/>
          </a:xfrm>
          <a:prstGeom prst="rect">
            <a:avLst/>
          </a:prstGeom>
          <a:noFill/>
        </p:spPr>
        <p:txBody>
          <a:bodyPr wrap="none" rtlCol="0">
            <a:spAutoFit/>
          </a:bodyPr>
          <a:lstStyle/>
          <a:p>
            <a:r>
              <a:rPr lang="el-GR" dirty="0"/>
              <a:t>Πανοραμική ακτινογραφία </a:t>
            </a:r>
            <a:r>
              <a:rPr lang="el-GR" dirty="0" smtClean="0"/>
              <a:t>προόδου</a:t>
            </a:r>
            <a:endParaRPr lang="x-none" dirty="0"/>
          </a:p>
        </p:txBody>
      </p:sp>
    </p:spTree>
    <p:extLst>
      <p:ext uri="{BB962C8B-B14F-4D97-AF65-F5344CB8AC3E}">
        <p14:creationId xmlns="" xmlns:p14="http://schemas.microsoft.com/office/powerpoint/2010/main" val="40886125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8397.JPG"/>
          <p:cNvPicPr>
            <a:picLocks noChangeAspect="1"/>
          </p:cNvPicPr>
          <p:nvPr/>
        </p:nvPicPr>
        <p:blipFill rotWithShape="1">
          <a:blip r:embed="rId2" cstate="email">
            <a:extLst>
              <a:ext uri="{28A0092B-C50C-407E-A947-70E740481C1C}">
                <a14:useLocalDpi xmlns="" xmlns:a14="http://schemas.microsoft.com/office/drawing/2010/main" val="0"/>
              </a:ext>
            </a:extLst>
          </a:blip>
          <a:srcRect/>
          <a:stretch/>
        </p:blipFill>
        <p:spPr>
          <a:xfrm>
            <a:off x="2197430" y="93208"/>
            <a:ext cx="3896345" cy="2104163"/>
          </a:xfrm>
          <a:prstGeom prst="rect">
            <a:avLst/>
          </a:prstGeom>
        </p:spPr>
      </p:pic>
      <p:pic>
        <p:nvPicPr>
          <p:cNvPr id="5" name="Picture 4" descr="IMG_8392.JPG"/>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a:xfrm>
            <a:off x="2197430" y="4742255"/>
            <a:ext cx="3896344" cy="2007402"/>
          </a:xfrm>
          <a:prstGeom prst="rect">
            <a:avLst/>
          </a:prstGeom>
        </p:spPr>
      </p:pic>
      <p:pic>
        <p:nvPicPr>
          <p:cNvPr id="7" name="Picture 6" descr="IMG_2306.JPG"/>
          <p:cNvPicPr>
            <a:picLocks noChangeAspect="1"/>
          </p:cNvPicPr>
          <p:nvPr/>
        </p:nvPicPr>
        <p:blipFill rotWithShape="1">
          <a:blip r:embed="rId4" cstate="email">
            <a:extLst>
              <a:ext uri="{28A0092B-C50C-407E-A947-70E740481C1C}">
                <a14:useLocalDpi xmlns="" xmlns:a14="http://schemas.microsoft.com/office/drawing/2010/main" val="0"/>
              </a:ext>
            </a:extLst>
          </a:blip>
          <a:srcRect/>
          <a:stretch/>
        </p:blipFill>
        <p:spPr>
          <a:xfrm flipV="1">
            <a:off x="6692931" y="875383"/>
            <a:ext cx="4107903" cy="2239255"/>
          </a:xfrm>
          <a:prstGeom prst="rect">
            <a:avLst/>
          </a:prstGeom>
        </p:spPr>
      </p:pic>
      <p:pic>
        <p:nvPicPr>
          <p:cNvPr id="8" name="Picture 7" descr="IMG_2305.JPG"/>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flipV="1">
            <a:off x="7096062" y="3347025"/>
            <a:ext cx="3301639" cy="2476230"/>
          </a:xfrm>
          <a:prstGeom prst="rect">
            <a:avLst/>
          </a:prstGeom>
        </p:spPr>
      </p:pic>
      <p:pic>
        <p:nvPicPr>
          <p:cNvPr id="10" name="Picture 9" descr="IMG_8398 (1).jpg"/>
          <p:cNvPicPr>
            <a:picLocks noChangeAspect="1"/>
          </p:cNvPicPr>
          <p:nvPr/>
        </p:nvPicPr>
        <p:blipFill rotWithShape="1">
          <a:blip r:embed="rId6" cstate="email">
            <a:extLst>
              <a:ext uri="{28A0092B-C50C-407E-A947-70E740481C1C}">
                <a14:useLocalDpi xmlns="" xmlns:a14="http://schemas.microsoft.com/office/drawing/2010/main" val="0"/>
              </a:ext>
            </a:extLst>
          </a:blip>
          <a:srcRect/>
          <a:stretch/>
        </p:blipFill>
        <p:spPr>
          <a:xfrm>
            <a:off x="2197430" y="2345886"/>
            <a:ext cx="3896344" cy="2239254"/>
          </a:xfrm>
          <a:prstGeom prst="rect">
            <a:avLst/>
          </a:prstGeom>
        </p:spPr>
      </p:pic>
      <p:sp>
        <p:nvSpPr>
          <p:cNvPr id="2" name="TextBox 1">
            <a:extLst>
              <a:ext uri="{FF2B5EF4-FFF2-40B4-BE49-F238E27FC236}">
                <a16:creationId xmlns="" xmlns:a16="http://schemas.microsoft.com/office/drawing/2014/main" id="{3161E060-0390-A74C-BCFE-5E215D444682}"/>
              </a:ext>
            </a:extLst>
          </p:cNvPr>
          <p:cNvSpPr txBox="1"/>
          <p:nvPr/>
        </p:nvSpPr>
        <p:spPr>
          <a:xfrm>
            <a:off x="-77745" y="3280847"/>
            <a:ext cx="2275175" cy="369332"/>
          </a:xfrm>
          <a:prstGeom prst="rect">
            <a:avLst/>
          </a:prstGeom>
          <a:noFill/>
        </p:spPr>
        <p:txBody>
          <a:bodyPr wrap="none" rtlCol="0">
            <a:spAutoFit/>
          </a:bodyPr>
          <a:lstStyle/>
          <a:p>
            <a:r>
              <a:rPr lang="el-GR" dirty="0"/>
              <a:t>τελικές φωτογραφίες</a:t>
            </a:r>
            <a:endParaRPr lang="x-none" dirty="0"/>
          </a:p>
        </p:txBody>
      </p:sp>
    </p:spTree>
    <p:extLst>
      <p:ext uri="{BB962C8B-B14F-4D97-AF65-F5344CB8AC3E}">
        <p14:creationId xmlns="" xmlns:p14="http://schemas.microsoft.com/office/powerpoint/2010/main" val="420566182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ΚΟΛΟΚΥΘΑΣ ΚΩΝΣΤΑΝΤΙΝΟΣ pan 1-4-13 sav.jpg"/>
          <p:cNvPicPr>
            <a:picLocks noChangeAspect="1"/>
          </p:cNvPicPr>
          <p:nvPr/>
        </p:nvPicPr>
        <p:blipFill rotWithShape="1">
          <a:blip r:embed="rId2" cstate="email">
            <a:extLst>
              <a:ext uri="{28A0092B-C50C-407E-A947-70E740481C1C}">
                <a14:useLocalDpi xmlns="" xmlns:a14="http://schemas.microsoft.com/office/drawing/2010/main" val="0"/>
              </a:ext>
            </a:extLst>
          </a:blip>
          <a:srcRect l="7084" t="4248" r="5897"/>
          <a:stretch/>
        </p:blipFill>
        <p:spPr>
          <a:xfrm>
            <a:off x="2171700" y="1424354"/>
            <a:ext cx="7957038" cy="4245832"/>
          </a:xfrm>
          <a:prstGeom prst="rect">
            <a:avLst/>
          </a:prstGeom>
        </p:spPr>
      </p:pic>
      <p:sp>
        <p:nvSpPr>
          <p:cNvPr id="3" name="TextBox 2">
            <a:extLst>
              <a:ext uri="{FF2B5EF4-FFF2-40B4-BE49-F238E27FC236}">
                <a16:creationId xmlns="" xmlns:a16="http://schemas.microsoft.com/office/drawing/2014/main" id="{EE1BFEE1-8911-DD46-A10F-3695F3656716}"/>
              </a:ext>
            </a:extLst>
          </p:cNvPr>
          <p:cNvSpPr txBox="1"/>
          <p:nvPr/>
        </p:nvSpPr>
        <p:spPr>
          <a:xfrm>
            <a:off x="4050255" y="5839782"/>
            <a:ext cx="3513462" cy="369332"/>
          </a:xfrm>
          <a:prstGeom prst="rect">
            <a:avLst/>
          </a:prstGeom>
          <a:noFill/>
        </p:spPr>
        <p:txBody>
          <a:bodyPr wrap="none" rtlCol="0">
            <a:spAutoFit/>
          </a:bodyPr>
          <a:lstStyle/>
          <a:p>
            <a:r>
              <a:rPr lang="el-GR" dirty="0"/>
              <a:t>Τελική πανοραμική ακτινογραφία </a:t>
            </a:r>
            <a:endParaRPr lang="x-none" dirty="0"/>
          </a:p>
        </p:txBody>
      </p:sp>
    </p:spTree>
    <p:extLst>
      <p:ext uri="{BB962C8B-B14F-4D97-AF65-F5344CB8AC3E}">
        <p14:creationId xmlns="" xmlns:p14="http://schemas.microsoft.com/office/powerpoint/2010/main" val="340461040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Untitled-4.jpg"/>
          <p:cNvPicPr>
            <a:picLocks noChangeAspect="1"/>
          </p:cNvPicPr>
          <p:nvPr/>
        </p:nvPicPr>
        <p:blipFill>
          <a:blip r:embed="rId2" cstate="email"/>
          <a:stretch>
            <a:fillRect/>
          </a:stretch>
        </p:blipFill>
        <p:spPr>
          <a:xfrm>
            <a:off x="7706518" y="35630"/>
            <a:ext cx="2781824" cy="4024629"/>
          </a:xfrm>
          <a:prstGeom prst="rect">
            <a:avLst/>
          </a:prstGeom>
        </p:spPr>
      </p:pic>
      <p:pic>
        <p:nvPicPr>
          <p:cNvPr id="17" name="Picture 16" descr="Untitled-3.jpg"/>
          <p:cNvPicPr>
            <a:picLocks noChangeAspect="1"/>
          </p:cNvPicPr>
          <p:nvPr/>
        </p:nvPicPr>
        <p:blipFill>
          <a:blip r:embed="rId3" cstate="email"/>
          <a:stretch>
            <a:fillRect/>
          </a:stretch>
        </p:blipFill>
        <p:spPr>
          <a:xfrm>
            <a:off x="1441808" y="0"/>
            <a:ext cx="2657654" cy="4024629"/>
          </a:xfrm>
          <a:prstGeom prst="rect">
            <a:avLst/>
          </a:prstGeom>
        </p:spPr>
      </p:pic>
      <p:pic>
        <p:nvPicPr>
          <p:cNvPr id="3" name="Picture 2" descr="IMG_7390.JPG"/>
          <p:cNvPicPr>
            <a:picLocks noChangeAspect="1"/>
          </p:cNvPicPr>
          <p:nvPr/>
        </p:nvPicPr>
        <p:blipFill rotWithShape="1">
          <a:blip r:embed="rId4" cstate="email">
            <a:extLst>
              <a:ext uri="{BEBA8EAE-BF5A-486C-A8C5-ECC9F3942E4B}">
                <a14:imgProps xmlns="" xmlns:a14="http://schemas.microsoft.com/office/drawing/2010/main">
                  <a14:imgLayer r:embed="rId5">
                    <a14:imgEffect>
                      <a14:brightnessContrast bright="21000"/>
                    </a14:imgEffect>
                  </a14:imgLayer>
                </a14:imgProps>
              </a:ext>
              <a:ext uri="{28A0092B-C50C-407E-A947-70E740481C1C}">
                <a14:useLocalDpi xmlns="" xmlns:a14="http://schemas.microsoft.com/office/drawing/2010/main" val="0"/>
              </a:ext>
            </a:extLst>
          </a:blip>
          <a:srcRect/>
          <a:stretch/>
        </p:blipFill>
        <p:spPr>
          <a:xfrm>
            <a:off x="7709044" y="4060259"/>
            <a:ext cx="2817398" cy="1453463"/>
          </a:xfrm>
          <a:prstGeom prst="rect">
            <a:avLst/>
          </a:prstGeom>
        </p:spPr>
      </p:pic>
      <p:pic>
        <p:nvPicPr>
          <p:cNvPr id="11" name="Picture 10" descr="DSCF9741.JPG">
            <a:extLst>
              <a:ext uri="{FF2B5EF4-FFF2-40B4-BE49-F238E27FC236}">
                <a16:creationId xmlns="" xmlns:a16="http://schemas.microsoft.com/office/drawing/2014/main" id="{9FCF102E-05A7-974F-B473-8A88FF6F4EC5}"/>
              </a:ext>
            </a:extLst>
          </p:cNvPr>
          <p:cNvPicPr>
            <a:picLocks noChangeAspect="1"/>
          </p:cNvPicPr>
          <p:nvPr/>
        </p:nvPicPr>
        <p:blipFill rotWithShape="1">
          <a:blip r:embed="rId6" cstate="email">
            <a:extLst>
              <a:ext uri="{28A0092B-C50C-407E-A947-70E740481C1C}">
                <a14:useLocalDpi xmlns="" xmlns:a14="http://schemas.microsoft.com/office/drawing/2010/main" val="0"/>
              </a:ext>
            </a:extLst>
          </a:blip>
          <a:srcRect/>
          <a:stretch/>
        </p:blipFill>
        <p:spPr>
          <a:xfrm>
            <a:off x="1441808" y="5405030"/>
            <a:ext cx="2675774" cy="1452970"/>
          </a:xfrm>
          <a:prstGeom prst="rect">
            <a:avLst/>
          </a:prstGeom>
        </p:spPr>
      </p:pic>
      <p:pic>
        <p:nvPicPr>
          <p:cNvPr id="12" name="Picture 11" descr="IMG_8392.JPG">
            <a:extLst>
              <a:ext uri="{FF2B5EF4-FFF2-40B4-BE49-F238E27FC236}">
                <a16:creationId xmlns="" xmlns:a16="http://schemas.microsoft.com/office/drawing/2014/main" id="{135B557C-87FE-854C-A7C9-48B476ED1CF1}"/>
              </a:ext>
            </a:extLst>
          </p:cNvPr>
          <p:cNvPicPr>
            <a:picLocks noChangeAspect="1"/>
          </p:cNvPicPr>
          <p:nvPr/>
        </p:nvPicPr>
        <p:blipFill rotWithShape="1">
          <a:blip r:embed="rId7" cstate="email">
            <a:extLst>
              <a:ext uri="{28A0092B-C50C-407E-A947-70E740481C1C}">
                <a14:useLocalDpi xmlns="" xmlns:a14="http://schemas.microsoft.com/office/drawing/2010/main" val="0"/>
              </a:ext>
            </a:extLst>
          </a:blip>
          <a:srcRect/>
          <a:stretch/>
        </p:blipFill>
        <p:spPr>
          <a:xfrm>
            <a:off x="7707638" y="5513722"/>
            <a:ext cx="2688403" cy="1385069"/>
          </a:xfrm>
          <a:prstGeom prst="rect">
            <a:avLst/>
          </a:prstGeom>
        </p:spPr>
      </p:pic>
      <p:pic>
        <p:nvPicPr>
          <p:cNvPr id="9" name="Picture 8" descr="DSCF9728.JPG">
            <a:extLst>
              <a:ext uri="{FF2B5EF4-FFF2-40B4-BE49-F238E27FC236}">
                <a16:creationId xmlns="" xmlns:a16="http://schemas.microsoft.com/office/drawing/2014/main" id="{FBB89EA9-8E34-3048-8968-48F223065BBA}"/>
              </a:ext>
            </a:extLst>
          </p:cNvPr>
          <p:cNvPicPr>
            <a:picLocks noChangeAspect="1"/>
          </p:cNvPicPr>
          <p:nvPr/>
        </p:nvPicPr>
        <p:blipFill rotWithShape="1">
          <a:blip r:embed="rId8" cstate="email">
            <a:extLst>
              <a:ext uri="{BEBA8EAE-BF5A-486C-A8C5-ECC9F3942E4B}">
                <a14:imgProps xmlns="" xmlns:a14="http://schemas.microsoft.com/office/drawing/2010/main">
                  <a14:imgLayer r:embed="rId10">
                    <a14:imgEffect>
                      <a14:brightnessContrast bright="26000"/>
                    </a14:imgEffect>
                  </a14:imgLayer>
                </a14:imgProps>
              </a:ext>
              <a:ext uri="{28A0092B-C50C-407E-A947-70E740481C1C}">
                <a14:useLocalDpi xmlns="" xmlns:a14="http://schemas.microsoft.com/office/drawing/2010/main" val="0"/>
              </a:ext>
            </a:extLst>
          </a:blip>
          <a:srcRect/>
          <a:stretch/>
        </p:blipFill>
        <p:spPr>
          <a:xfrm>
            <a:off x="1441808" y="4024629"/>
            <a:ext cx="2675775" cy="1380401"/>
          </a:xfrm>
          <a:prstGeom prst="rect">
            <a:avLst/>
          </a:prstGeom>
        </p:spPr>
      </p:pic>
      <p:sp>
        <p:nvSpPr>
          <p:cNvPr id="13" name="TextBox 12">
            <a:extLst>
              <a:ext uri="{FF2B5EF4-FFF2-40B4-BE49-F238E27FC236}">
                <a16:creationId xmlns="" xmlns:a16="http://schemas.microsoft.com/office/drawing/2014/main" id="{70BC7F7A-F28E-184B-9FEA-2B94BC763A00}"/>
              </a:ext>
            </a:extLst>
          </p:cNvPr>
          <p:cNvSpPr txBox="1"/>
          <p:nvPr/>
        </p:nvSpPr>
        <p:spPr>
          <a:xfrm>
            <a:off x="0" y="3513224"/>
            <a:ext cx="1420453" cy="307777"/>
          </a:xfrm>
          <a:prstGeom prst="rect">
            <a:avLst/>
          </a:prstGeom>
          <a:noFill/>
        </p:spPr>
        <p:txBody>
          <a:bodyPr wrap="none" rtlCol="0">
            <a:spAutoFit/>
          </a:bodyPr>
          <a:lstStyle/>
          <a:p>
            <a:r>
              <a:rPr lang="el-GR" sz="1400" dirty="0"/>
              <a:t>αρχή θεραπείας </a:t>
            </a:r>
            <a:endParaRPr lang="x-none" sz="1400" dirty="0"/>
          </a:p>
        </p:txBody>
      </p:sp>
      <p:sp>
        <p:nvSpPr>
          <p:cNvPr id="14" name="TextBox 13">
            <a:extLst>
              <a:ext uri="{FF2B5EF4-FFF2-40B4-BE49-F238E27FC236}">
                <a16:creationId xmlns="" xmlns:a16="http://schemas.microsoft.com/office/drawing/2014/main" id="{23F6F31C-0EA0-8E41-B279-205FBF020495}"/>
              </a:ext>
            </a:extLst>
          </p:cNvPr>
          <p:cNvSpPr txBox="1"/>
          <p:nvPr/>
        </p:nvSpPr>
        <p:spPr>
          <a:xfrm>
            <a:off x="6096000" y="3513224"/>
            <a:ext cx="1418978" cy="307777"/>
          </a:xfrm>
          <a:prstGeom prst="rect">
            <a:avLst/>
          </a:prstGeom>
          <a:noFill/>
        </p:spPr>
        <p:txBody>
          <a:bodyPr wrap="none" rtlCol="0">
            <a:spAutoFit/>
          </a:bodyPr>
          <a:lstStyle/>
          <a:p>
            <a:r>
              <a:rPr lang="el-GR" sz="1400" dirty="0"/>
              <a:t>τέλος θεραπείας</a:t>
            </a:r>
            <a:endParaRPr lang="x-none" sz="1400" dirty="0"/>
          </a:p>
        </p:txBody>
      </p:sp>
    </p:spTree>
    <p:extLst>
      <p:ext uri="{BB962C8B-B14F-4D97-AF65-F5344CB8AC3E}">
        <p14:creationId xmlns="" xmlns:p14="http://schemas.microsoft.com/office/powerpoint/2010/main" val="417555852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77BFDD2E-7672-C545-A04D-40DEDCA55DB7}"/>
              </a:ext>
            </a:extLst>
          </p:cNvPr>
          <p:cNvSpPr txBox="1">
            <a:spLocks/>
          </p:cNvSpPr>
          <p:nvPr/>
        </p:nvSpPr>
        <p:spPr>
          <a:xfrm>
            <a:off x="6355428" y="2837642"/>
            <a:ext cx="58365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dirty="0">
                <a:solidFill>
                  <a:srgbClr val="FF0000"/>
                </a:solidFill>
              </a:rPr>
              <a:t>χωρίς αύξηση</a:t>
            </a:r>
            <a:endParaRPr lang="en-US" dirty="0">
              <a:solidFill>
                <a:srgbClr val="FF0000"/>
              </a:solidFill>
            </a:endParaRPr>
          </a:p>
        </p:txBody>
      </p:sp>
      <p:sp>
        <p:nvSpPr>
          <p:cNvPr id="90" name="Freeform 292">
            <a:extLst>
              <a:ext uri="{FF2B5EF4-FFF2-40B4-BE49-F238E27FC236}">
                <a16:creationId xmlns="" xmlns:a16="http://schemas.microsoft.com/office/drawing/2014/main" id="{B8F8180E-61D9-FF42-AE1C-DBDD29C758B8}"/>
              </a:ext>
            </a:extLst>
          </p:cNvPr>
          <p:cNvSpPr>
            <a:spLocks/>
          </p:cNvSpPr>
          <p:nvPr/>
        </p:nvSpPr>
        <p:spPr bwMode="auto">
          <a:xfrm>
            <a:off x="644397" y="1345393"/>
            <a:ext cx="3535363" cy="1601788"/>
          </a:xfrm>
          <a:custGeom>
            <a:avLst/>
            <a:gdLst>
              <a:gd name="T0" fmla="*/ 0 w 982"/>
              <a:gd name="T1" fmla="*/ 2147483647 h 445"/>
              <a:gd name="T2" fmla="*/ 2147483647 w 982"/>
              <a:gd name="T3" fmla="*/ 2147483647 h 445"/>
              <a:gd name="T4" fmla="*/ 2147483647 w 982"/>
              <a:gd name="T5" fmla="*/ 0 h 445"/>
              <a:gd name="T6" fmla="*/ 0 60000 65536"/>
              <a:gd name="T7" fmla="*/ 0 60000 65536"/>
              <a:gd name="T8" fmla="*/ 0 60000 65536"/>
              <a:gd name="T9" fmla="*/ 0 w 982"/>
              <a:gd name="T10" fmla="*/ 0 h 445"/>
              <a:gd name="T11" fmla="*/ 982 w 982"/>
              <a:gd name="T12" fmla="*/ 445 h 445"/>
            </a:gdLst>
            <a:ahLst/>
            <a:cxnLst>
              <a:cxn ang="T6">
                <a:pos x="T0" y="T1"/>
              </a:cxn>
              <a:cxn ang="T7">
                <a:pos x="T2" y="T3"/>
              </a:cxn>
              <a:cxn ang="T8">
                <a:pos x="T4" y="T5"/>
              </a:cxn>
            </a:cxnLst>
            <a:rect l="T9" t="T10" r="T11" b="T12"/>
            <a:pathLst>
              <a:path w="982" h="445">
                <a:moveTo>
                  <a:pt x="0" y="445"/>
                </a:moveTo>
                <a:lnTo>
                  <a:pt x="279" y="27"/>
                </a:lnTo>
                <a:lnTo>
                  <a:pt x="982" y="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1" name="Line 293">
            <a:extLst>
              <a:ext uri="{FF2B5EF4-FFF2-40B4-BE49-F238E27FC236}">
                <a16:creationId xmlns="" xmlns:a16="http://schemas.microsoft.com/office/drawing/2014/main" id="{B57BD5F1-E0D3-2E49-82D5-95E1EA6E58CE}"/>
              </a:ext>
            </a:extLst>
          </p:cNvPr>
          <p:cNvSpPr>
            <a:spLocks noChangeShapeType="1"/>
          </p:cNvSpPr>
          <p:nvPr/>
        </p:nvSpPr>
        <p:spPr bwMode="auto">
          <a:xfrm>
            <a:off x="638047" y="2237568"/>
            <a:ext cx="2886075" cy="1588"/>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2" name="Line 294">
            <a:extLst>
              <a:ext uri="{FF2B5EF4-FFF2-40B4-BE49-F238E27FC236}">
                <a16:creationId xmlns="" xmlns:a16="http://schemas.microsoft.com/office/drawing/2014/main" id="{2158AEDC-F40D-334F-A686-756AEC9C35D5}"/>
              </a:ext>
            </a:extLst>
          </p:cNvPr>
          <p:cNvSpPr>
            <a:spLocks noChangeShapeType="1"/>
          </p:cNvSpPr>
          <p:nvPr/>
        </p:nvSpPr>
        <p:spPr bwMode="auto">
          <a:xfrm flipV="1">
            <a:off x="2311272" y="3061481"/>
            <a:ext cx="2160588" cy="19050"/>
          </a:xfrm>
          <a:prstGeom prst="line">
            <a:avLst/>
          </a:prstGeom>
          <a:noFill/>
          <a:ln w="17463">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93" name="Freeform 295">
            <a:extLst>
              <a:ext uri="{FF2B5EF4-FFF2-40B4-BE49-F238E27FC236}">
                <a16:creationId xmlns="" xmlns:a16="http://schemas.microsoft.com/office/drawing/2014/main" id="{5F9C0977-AFD9-1C4E-A70F-A5D740C6C676}"/>
              </a:ext>
            </a:extLst>
          </p:cNvPr>
          <p:cNvSpPr>
            <a:spLocks/>
          </p:cNvSpPr>
          <p:nvPr/>
        </p:nvSpPr>
        <p:spPr bwMode="auto">
          <a:xfrm>
            <a:off x="4089271" y="3061481"/>
            <a:ext cx="382588" cy="688975"/>
          </a:xfrm>
          <a:custGeom>
            <a:avLst/>
            <a:gdLst>
              <a:gd name="T0" fmla="*/ 2147483647 w 106"/>
              <a:gd name="T1" fmla="*/ 0 h 191"/>
              <a:gd name="T2" fmla="*/ 2147483647 w 106"/>
              <a:gd name="T3" fmla="*/ 2147483647 h 191"/>
              <a:gd name="T4" fmla="*/ 2147483647 w 106"/>
              <a:gd name="T5" fmla="*/ 2147483647 h 191"/>
              <a:gd name="T6" fmla="*/ 2147483647 w 106"/>
              <a:gd name="T7" fmla="*/ 2147483647 h 191"/>
              <a:gd name="T8" fmla="*/ 2147483647 w 106"/>
              <a:gd name="T9" fmla="*/ 2147483647 h 191"/>
              <a:gd name="T10" fmla="*/ 2147483647 w 106"/>
              <a:gd name="T11" fmla="*/ 2147483647 h 191"/>
              <a:gd name="T12" fmla="*/ 2147483647 w 106"/>
              <a:gd name="T13" fmla="*/ 2147483647 h 191"/>
              <a:gd name="T14" fmla="*/ 2147483647 w 106"/>
              <a:gd name="T15" fmla="*/ 2147483647 h 191"/>
              <a:gd name="T16" fmla="*/ 2147483647 w 106"/>
              <a:gd name="T17" fmla="*/ 2147483647 h 191"/>
              <a:gd name="T18" fmla="*/ 2147483647 w 106"/>
              <a:gd name="T19" fmla="*/ 2147483647 h 191"/>
              <a:gd name="T20" fmla="*/ 2147483647 w 106"/>
              <a:gd name="T21" fmla="*/ 2147483647 h 191"/>
              <a:gd name="T22" fmla="*/ 2147483647 w 106"/>
              <a:gd name="T23" fmla="*/ 2147483647 h 191"/>
              <a:gd name="T24" fmla="*/ 2147483647 w 106"/>
              <a:gd name="T25" fmla="*/ 2147483647 h 191"/>
              <a:gd name="T26" fmla="*/ 2147483647 w 106"/>
              <a:gd name="T27" fmla="*/ 2147483647 h 191"/>
              <a:gd name="T28" fmla="*/ 2147483647 w 106"/>
              <a:gd name="T29" fmla="*/ 2147483647 h 191"/>
              <a:gd name="T30" fmla="*/ 2147483647 w 106"/>
              <a:gd name="T31" fmla="*/ 2147483647 h 191"/>
              <a:gd name="T32" fmla="*/ 2147483647 w 106"/>
              <a:gd name="T33" fmla="*/ 2147483647 h 191"/>
              <a:gd name="T34" fmla="*/ 2147483647 w 106"/>
              <a:gd name="T35" fmla="*/ 2147483647 h 191"/>
              <a:gd name="T36" fmla="*/ 2147483647 w 106"/>
              <a:gd name="T37" fmla="*/ 2147483647 h 191"/>
              <a:gd name="T38" fmla="*/ 2147483647 w 106"/>
              <a:gd name="T39" fmla="*/ 2147483647 h 191"/>
              <a:gd name="T40" fmla="*/ 2147483647 w 106"/>
              <a:gd name="T41" fmla="*/ 2147483647 h 191"/>
              <a:gd name="T42" fmla="*/ 2147483647 w 106"/>
              <a:gd name="T43" fmla="*/ 2147483647 h 191"/>
              <a:gd name="T44" fmla="*/ 2147483647 w 106"/>
              <a:gd name="T45" fmla="*/ 2147483647 h 191"/>
              <a:gd name="T46" fmla="*/ 2147483647 w 106"/>
              <a:gd name="T47" fmla="*/ 2147483647 h 191"/>
              <a:gd name="T48" fmla="*/ 2147483647 w 106"/>
              <a:gd name="T49" fmla="*/ 2147483647 h 191"/>
              <a:gd name="T50" fmla="*/ 2147483647 w 106"/>
              <a:gd name="T51" fmla="*/ 2147483647 h 191"/>
              <a:gd name="T52" fmla="*/ 2147483647 w 106"/>
              <a:gd name="T53" fmla="*/ 2147483647 h 191"/>
              <a:gd name="T54" fmla="*/ 2147483647 w 106"/>
              <a:gd name="T55" fmla="*/ 2147483647 h 191"/>
              <a:gd name="T56" fmla="*/ 2147483647 w 106"/>
              <a:gd name="T57" fmla="*/ 2147483647 h 191"/>
              <a:gd name="T58" fmla="*/ 2147483647 w 106"/>
              <a:gd name="T59" fmla="*/ 2147483647 h 191"/>
              <a:gd name="T60" fmla="*/ 2147483647 w 106"/>
              <a:gd name="T61" fmla="*/ 2147483647 h 191"/>
              <a:gd name="T62" fmla="*/ 2147483647 w 106"/>
              <a:gd name="T63" fmla="*/ 2147483647 h 191"/>
              <a:gd name="T64" fmla="*/ 2147483647 w 106"/>
              <a:gd name="T65" fmla="*/ 2147483647 h 191"/>
              <a:gd name="T66" fmla="*/ 2147483647 w 106"/>
              <a:gd name="T67" fmla="*/ 2147483647 h 191"/>
              <a:gd name="T68" fmla="*/ 2147483647 w 106"/>
              <a:gd name="T69" fmla="*/ 2147483647 h 191"/>
              <a:gd name="T70" fmla="*/ 2147483647 w 106"/>
              <a:gd name="T71" fmla="*/ 2147483647 h 191"/>
              <a:gd name="T72" fmla="*/ 2147483647 w 106"/>
              <a:gd name="T73" fmla="*/ 2147483647 h 191"/>
              <a:gd name="T74" fmla="*/ 0 w 106"/>
              <a:gd name="T75" fmla="*/ 2147483647 h 191"/>
              <a:gd name="T76" fmla="*/ 0 w 106"/>
              <a:gd name="T77" fmla="*/ 2147483647 h 191"/>
              <a:gd name="T78" fmla="*/ 0 w 106"/>
              <a:gd name="T79" fmla="*/ 2147483647 h 191"/>
              <a:gd name="T80" fmla="*/ 0 w 106"/>
              <a:gd name="T81" fmla="*/ 2147483647 h 191"/>
              <a:gd name="T82" fmla="*/ 2147483647 w 106"/>
              <a:gd name="T83" fmla="*/ 2147483647 h 191"/>
              <a:gd name="T84" fmla="*/ 2147483647 w 106"/>
              <a:gd name="T85" fmla="*/ 2147483647 h 191"/>
              <a:gd name="T86" fmla="*/ 2147483647 w 106"/>
              <a:gd name="T87" fmla="*/ 2147483647 h 191"/>
              <a:gd name="T88" fmla="*/ 2147483647 w 106"/>
              <a:gd name="T89" fmla="*/ 2147483647 h 191"/>
              <a:gd name="T90" fmla="*/ 2147483647 w 106"/>
              <a:gd name="T91" fmla="*/ 2147483647 h 191"/>
              <a:gd name="T92" fmla="*/ 2147483647 w 106"/>
              <a:gd name="T93" fmla="*/ 2147483647 h 191"/>
              <a:gd name="T94" fmla="*/ 2147483647 w 106"/>
              <a:gd name="T95" fmla="*/ 2147483647 h 191"/>
              <a:gd name="T96" fmla="*/ 2147483647 w 106"/>
              <a:gd name="T97" fmla="*/ 2147483647 h 191"/>
              <a:gd name="T98" fmla="*/ 2147483647 w 106"/>
              <a:gd name="T99" fmla="*/ 2147483647 h 191"/>
              <a:gd name="T100" fmla="*/ 2147483647 w 106"/>
              <a:gd name="T101" fmla="*/ 2147483647 h 191"/>
              <a:gd name="T102" fmla="*/ 2147483647 w 106"/>
              <a:gd name="T103" fmla="*/ 2147483647 h 191"/>
              <a:gd name="T104" fmla="*/ 2147483647 w 106"/>
              <a:gd name="T105" fmla="*/ 2147483647 h 191"/>
              <a:gd name="T106" fmla="*/ 2147483647 w 106"/>
              <a:gd name="T107" fmla="*/ 2147483647 h 191"/>
              <a:gd name="T108" fmla="*/ 2147483647 w 106"/>
              <a:gd name="T109" fmla="*/ 2147483647 h 191"/>
              <a:gd name="T110" fmla="*/ 2147483647 w 106"/>
              <a:gd name="T111" fmla="*/ 2147483647 h 191"/>
              <a:gd name="T112" fmla="*/ 2147483647 w 106"/>
              <a:gd name="T113" fmla="*/ 2147483647 h 191"/>
              <a:gd name="T114" fmla="*/ 2147483647 w 106"/>
              <a:gd name="T115" fmla="*/ 2147483647 h 191"/>
              <a:gd name="T116" fmla="*/ 2147483647 w 106"/>
              <a:gd name="T117" fmla="*/ 2147483647 h 191"/>
              <a:gd name="T118" fmla="*/ 2147483647 w 106"/>
              <a:gd name="T119" fmla="*/ 2147483647 h 191"/>
              <a:gd name="T120" fmla="*/ 2147483647 w 106"/>
              <a:gd name="T121" fmla="*/ 2147483647 h 191"/>
              <a:gd name="T122" fmla="*/ 2147483647 w 106"/>
              <a:gd name="T123" fmla="*/ 2147483647 h 191"/>
              <a:gd name="T124" fmla="*/ 2147483647 w 106"/>
              <a:gd name="T125" fmla="*/ 2147483647 h 1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6"/>
              <a:gd name="T190" fmla="*/ 0 h 191"/>
              <a:gd name="T191" fmla="*/ 106 w 106"/>
              <a:gd name="T192" fmla="*/ 191 h 1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6" h="191">
                <a:moveTo>
                  <a:pt x="106" y="0"/>
                </a:moveTo>
                <a:lnTo>
                  <a:pt x="102" y="1"/>
                </a:lnTo>
                <a:lnTo>
                  <a:pt x="98" y="3"/>
                </a:lnTo>
                <a:lnTo>
                  <a:pt x="94" y="5"/>
                </a:lnTo>
                <a:lnTo>
                  <a:pt x="89" y="7"/>
                </a:lnTo>
                <a:lnTo>
                  <a:pt x="85" y="9"/>
                </a:lnTo>
                <a:lnTo>
                  <a:pt x="81" y="11"/>
                </a:lnTo>
                <a:lnTo>
                  <a:pt x="77" y="13"/>
                </a:lnTo>
                <a:lnTo>
                  <a:pt x="73" y="15"/>
                </a:lnTo>
                <a:lnTo>
                  <a:pt x="69" y="17"/>
                </a:lnTo>
                <a:lnTo>
                  <a:pt x="65" y="19"/>
                </a:lnTo>
                <a:lnTo>
                  <a:pt x="61" y="21"/>
                </a:lnTo>
                <a:lnTo>
                  <a:pt x="57" y="23"/>
                </a:lnTo>
                <a:lnTo>
                  <a:pt x="53" y="25"/>
                </a:lnTo>
                <a:lnTo>
                  <a:pt x="50" y="27"/>
                </a:lnTo>
                <a:lnTo>
                  <a:pt x="46" y="29"/>
                </a:lnTo>
                <a:lnTo>
                  <a:pt x="43" y="32"/>
                </a:lnTo>
                <a:lnTo>
                  <a:pt x="39" y="34"/>
                </a:lnTo>
                <a:lnTo>
                  <a:pt x="36" y="36"/>
                </a:lnTo>
                <a:lnTo>
                  <a:pt x="33" y="38"/>
                </a:lnTo>
                <a:lnTo>
                  <a:pt x="30" y="41"/>
                </a:lnTo>
                <a:lnTo>
                  <a:pt x="27" y="43"/>
                </a:lnTo>
                <a:lnTo>
                  <a:pt x="24" y="46"/>
                </a:lnTo>
                <a:lnTo>
                  <a:pt x="21" y="48"/>
                </a:lnTo>
                <a:lnTo>
                  <a:pt x="18" y="51"/>
                </a:lnTo>
                <a:lnTo>
                  <a:pt x="16" y="54"/>
                </a:lnTo>
                <a:lnTo>
                  <a:pt x="14" y="56"/>
                </a:lnTo>
                <a:lnTo>
                  <a:pt x="12" y="59"/>
                </a:lnTo>
                <a:lnTo>
                  <a:pt x="10" y="62"/>
                </a:lnTo>
                <a:lnTo>
                  <a:pt x="8" y="65"/>
                </a:lnTo>
                <a:lnTo>
                  <a:pt x="6" y="68"/>
                </a:lnTo>
                <a:lnTo>
                  <a:pt x="5" y="71"/>
                </a:lnTo>
                <a:lnTo>
                  <a:pt x="4" y="74"/>
                </a:lnTo>
                <a:lnTo>
                  <a:pt x="3" y="77"/>
                </a:lnTo>
                <a:lnTo>
                  <a:pt x="2" y="81"/>
                </a:lnTo>
                <a:lnTo>
                  <a:pt x="1" y="84"/>
                </a:lnTo>
                <a:lnTo>
                  <a:pt x="1" y="88"/>
                </a:lnTo>
                <a:lnTo>
                  <a:pt x="0" y="91"/>
                </a:lnTo>
                <a:lnTo>
                  <a:pt x="0" y="95"/>
                </a:lnTo>
                <a:lnTo>
                  <a:pt x="0" y="98"/>
                </a:lnTo>
                <a:lnTo>
                  <a:pt x="0" y="102"/>
                </a:lnTo>
                <a:lnTo>
                  <a:pt x="1" y="106"/>
                </a:lnTo>
                <a:lnTo>
                  <a:pt x="1" y="110"/>
                </a:lnTo>
                <a:lnTo>
                  <a:pt x="1" y="114"/>
                </a:lnTo>
                <a:lnTo>
                  <a:pt x="2" y="118"/>
                </a:lnTo>
                <a:lnTo>
                  <a:pt x="3" y="122"/>
                </a:lnTo>
                <a:lnTo>
                  <a:pt x="4" y="126"/>
                </a:lnTo>
                <a:lnTo>
                  <a:pt x="4" y="130"/>
                </a:lnTo>
                <a:lnTo>
                  <a:pt x="5" y="134"/>
                </a:lnTo>
                <a:lnTo>
                  <a:pt x="7" y="138"/>
                </a:lnTo>
                <a:lnTo>
                  <a:pt x="8" y="142"/>
                </a:lnTo>
                <a:lnTo>
                  <a:pt x="9" y="146"/>
                </a:lnTo>
                <a:lnTo>
                  <a:pt x="10" y="150"/>
                </a:lnTo>
                <a:lnTo>
                  <a:pt x="12" y="155"/>
                </a:lnTo>
                <a:lnTo>
                  <a:pt x="13" y="159"/>
                </a:lnTo>
                <a:lnTo>
                  <a:pt x="14" y="163"/>
                </a:lnTo>
                <a:lnTo>
                  <a:pt x="16" y="168"/>
                </a:lnTo>
                <a:lnTo>
                  <a:pt x="18" y="172"/>
                </a:lnTo>
                <a:lnTo>
                  <a:pt x="19" y="176"/>
                </a:lnTo>
                <a:lnTo>
                  <a:pt x="21" y="181"/>
                </a:lnTo>
                <a:lnTo>
                  <a:pt x="22" y="185"/>
                </a:lnTo>
                <a:lnTo>
                  <a:pt x="24" y="189"/>
                </a:lnTo>
                <a:lnTo>
                  <a:pt x="25" y="191"/>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4" name="Freeform 296">
            <a:extLst>
              <a:ext uri="{FF2B5EF4-FFF2-40B4-BE49-F238E27FC236}">
                <a16:creationId xmlns="" xmlns:a16="http://schemas.microsoft.com/office/drawing/2014/main" id="{5FF5C7A8-7B22-714D-86FD-D6524AB9590C}"/>
              </a:ext>
            </a:extLst>
          </p:cNvPr>
          <p:cNvSpPr>
            <a:spLocks/>
          </p:cNvSpPr>
          <p:nvPr/>
        </p:nvSpPr>
        <p:spPr bwMode="auto">
          <a:xfrm>
            <a:off x="3971796" y="3764744"/>
            <a:ext cx="279400" cy="412750"/>
          </a:xfrm>
          <a:custGeom>
            <a:avLst/>
            <a:gdLst>
              <a:gd name="T0" fmla="*/ 2147483647 w 176"/>
              <a:gd name="T1" fmla="*/ 2147483647 h 260"/>
              <a:gd name="T2" fmla="*/ 0 w 176"/>
              <a:gd name="T3" fmla="*/ 2147483647 h 260"/>
              <a:gd name="T4" fmla="*/ 2147483647 w 176"/>
              <a:gd name="T5" fmla="*/ 2147483647 h 260"/>
              <a:gd name="T6" fmla="*/ 2147483647 w 176"/>
              <a:gd name="T7" fmla="*/ 2147483647 h 260"/>
              <a:gd name="T8" fmla="*/ 2147483647 w 176"/>
              <a:gd name="T9" fmla="*/ 2147483647 h 260"/>
              <a:gd name="T10" fmla="*/ 2147483647 w 176"/>
              <a:gd name="T11" fmla="*/ 2147483647 h 260"/>
              <a:gd name="T12" fmla="*/ 2147483647 w 176"/>
              <a:gd name="T13" fmla="*/ 2147483647 h 260"/>
              <a:gd name="T14" fmla="*/ 2147483647 w 176"/>
              <a:gd name="T15" fmla="*/ 2147483647 h 260"/>
              <a:gd name="T16" fmla="*/ 2147483647 w 176"/>
              <a:gd name="T17" fmla="*/ 2147483647 h 260"/>
              <a:gd name="T18" fmla="*/ 2147483647 w 176"/>
              <a:gd name="T19" fmla="*/ 2147483647 h 260"/>
              <a:gd name="T20" fmla="*/ 2147483647 w 176"/>
              <a:gd name="T21" fmla="*/ 2147483647 h 260"/>
              <a:gd name="T22" fmla="*/ 2147483647 w 176"/>
              <a:gd name="T23" fmla="*/ 2147483647 h 260"/>
              <a:gd name="T24" fmla="*/ 2147483647 w 176"/>
              <a:gd name="T25" fmla="*/ 2147483647 h 260"/>
              <a:gd name="T26" fmla="*/ 2147483647 w 176"/>
              <a:gd name="T27" fmla="*/ 2147483647 h 260"/>
              <a:gd name="T28" fmla="*/ 2147483647 w 176"/>
              <a:gd name="T29" fmla="*/ 2147483647 h 260"/>
              <a:gd name="T30" fmla="*/ 2147483647 w 176"/>
              <a:gd name="T31" fmla="*/ 2147483647 h 260"/>
              <a:gd name="T32" fmla="*/ 2147483647 w 176"/>
              <a:gd name="T33" fmla="*/ 2147483647 h 260"/>
              <a:gd name="T34" fmla="*/ 2147483647 w 176"/>
              <a:gd name="T35" fmla="*/ 2147483647 h 260"/>
              <a:gd name="T36" fmla="*/ 2147483647 w 176"/>
              <a:gd name="T37" fmla="*/ 0 h 260"/>
              <a:gd name="T38" fmla="*/ 2147483647 w 176"/>
              <a:gd name="T39" fmla="*/ 2147483647 h 260"/>
              <a:gd name="T40" fmla="*/ 2147483647 w 176"/>
              <a:gd name="T41" fmla="*/ 2147483647 h 260"/>
              <a:gd name="T42" fmla="*/ 2147483647 w 176"/>
              <a:gd name="T43" fmla="*/ 2147483647 h 260"/>
              <a:gd name="T44" fmla="*/ 2147483647 w 176"/>
              <a:gd name="T45" fmla="*/ 2147483647 h 260"/>
              <a:gd name="T46" fmla="*/ 2147483647 w 176"/>
              <a:gd name="T47" fmla="*/ 2147483647 h 260"/>
              <a:gd name="T48" fmla="*/ 2147483647 w 176"/>
              <a:gd name="T49" fmla="*/ 2147483647 h 260"/>
              <a:gd name="T50" fmla="*/ 2147483647 w 176"/>
              <a:gd name="T51" fmla="*/ 2147483647 h 260"/>
              <a:gd name="T52" fmla="*/ 2147483647 w 176"/>
              <a:gd name="T53" fmla="*/ 2147483647 h 260"/>
              <a:gd name="T54" fmla="*/ 2147483647 w 176"/>
              <a:gd name="T55" fmla="*/ 2147483647 h 260"/>
              <a:gd name="T56" fmla="*/ 2147483647 w 176"/>
              <a:gd name="T57" fmla="*/ 2147483647 h 2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6"/>
              <a:gd name="T88" fmla="*/ 0 h 260"/>
              <a:gd name="T89" fmla="*/ 176 w 176"/>
              <a:gd name="T90" fmla="*/ 260 h 2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6" h="260">
                <a:moveTo>
                  <a:pt x="2" y="47"/>
                </a:moveTo>
                <a:lnTo>
                  <a:pt x="0" y="63"/>
                </a:lnTo>
                <a:lnTo>
                  <a:pt x="9" y="90"/>
                </a:lnTo>
                <a:lnTo>
                  <a:pt x="29" y="113"/>
                </a:lnTo>
                <a:lnTo>
                  <a:pt x="49" y="131"/>
                </a:lnTo>
                <a:lnTo>
                  <a:pt x="79" y="161"/>
                </a:lnTo>
                <a:lnTo>
                  <a:pt x="97" y="195"/>
                </a:lnTo>
                <a:lnTo>
                  <a:pt x="102" y="215"/>
                </a:lnTo>
                <a:lnTo>
                  <a:pt x="115" y="233"/>
                </a:lnTo>
                <a:lnTo>
                  <a:pt x="138" y="256"/>
                </a:lnTo>
                <a:lnTo>
                  <a:pt x="149" y="260"/>
                </a:lnTo>
                <a:lnTo>
                  <a:pt x="158" y="256"/>
                </a:lnTo>
                <a:lnTo>
                  <a:pt x="167" y="215"/>
                </a:lnTo>
                <a:lnTo>
                  <a:pt x="174" y="163"/>
                </a:lnTo>
                <a:lnTo>
                  <a:pt x="176" y="109"/>
                </a:lnTo>
                <a:lnTo>
                  <a:pt x="167" y="70"/>
                </a:lnTo>
                <a:lnTo>
                  <a:pt x="161" y="38"/>
                </a:lnTo>
                <a:lnTo>
                  <a:pt x="147" y="18"/>
                </a:lnTo>
                <a:lnTo>
                  <a:pt x="131" y="0"/>
                </a:lnTo>
                <a:lnTo>
                  <a:pt x="122" y="6"/>
                </a:lnTo>
                <a:lnTo>
                  <a:pt x="115" y="25"/>
                </a:lnTo>
                <a:lnTo>
                  <a:pt x="108" y="56"/>
                </a:lnTo>
                <a:lnTo>
                  <a:pt x="99" y="72"/>
                </a:lnTo>
                <a:lnTo>
                  <a:pt x="90" y="79"/>
                </a:lnTo>
                <a:lnTo>
                  <a:pt x="70" y="79"/>
                </a:lnTo>
                <a:lnTo>
                  <a:pt x="47" y="65"/>
                </a:lnTo>
                <a:lnTo>
                  <a:pt x="31" y="52"/>
                </a:lnTo>
                <a:lnTo>
                  <a:pt x="15" y="47"/>
                </a:lnTo>
                <a:lnTo>
                  <a:pt x="2" y="47"/>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5" name="Freeform 297">
            <a:extLst>
              <a:ext uri="{FF2B5EF4-FFF2-40B4-BE49-F238E27FC236}">
                <a16:creationId xmlns="" xmlns:a16="http://schemas.microsoft.com/office/drawing/2014/main" id="{0503D5CB-F0E1-6A4B-99ED-92E10B4D5973}"/>
              </a:ext>
            </a:extLst>
          </p:cNvPr>
          <p:cNvSpPr>
            <a:spLocks/>
          </p:cNvSpPr>
          <p:nvPr/>
        </p:nvSpPr>
        <p:spPr bwMode="auto">
          <a:xfrm>
            <a:off x="3884483" y="3339294"/>
            <a:ext cx="295275" cy="550863"/>
          </a:xfrm>
          <a:custGeom>
            <a:avLst/>
            <a:gdLst>
              <a:gd name="T0" fmla="*/ 2147483647 w 186"/>
              <a:gd name="T1" fmla="*/ 2147483647 h 347"/>
              <a:gd name="T2" fmla="*/ 2147483647 w 186"/>
              <a:gd name="T3" fmla="*/ 2147483647 h 347"/>
              <a:gd name="T4" fmla="*/ 2147483647 w 186"/>
              <a:gd name="T5" fmla="*/ 2147483647 h 347"/>
              <a:gd name="T6" fmla="*/ 2147483647 w 186"/>
              <a:gd name="T7" fmla="*/ 2147483647 h 347"/>
              <a:gd name="T8" fmla="*/ 2147483647 w 186"/>
              <a:gd name="T9" fmla="*/ 2147483647 h 347"/>
              <a:gd name="T10" fmla="*/ 2147483647 w 186"/>
              <a:gd name="T11" fmla="*/ 2147483647 h 347"/>
              <a:gd name="T12" fmla="*/ 2147483647 w 186"/>
              <a:gd name="T13" fmla="*/ 2147483647 h 347"/>
              <a:gd name="T14" fmla="*/ 2147483647 w 186"/>
              <a:gd name="T15" fmla="*/ 0 h 347"/>
              <a:gd name="T16" fmla="*/ 2147483647 w 186"/>
              <a:gd name="T17" fmla="*/ 2147483647 h 347"/>
              <a:gd name="T18" fmla="*/ 0 w 186"/>
              <a:gd name="T19" fmla="*/ 2147483647 h 347"/>
              <a:gd name="T20" fmla="*/ 2147483647 w 186"/>
              <a:gd name="T21" fmla="*/ 2147483647 h 347"/>
              <a:gd name="T22" fmla="*/ 2147483647 w 186"/>
              <a:gd name="T23" fmla="*/ 2147483647 h 347"/>
              <a:gd name="T24" fmla="*/ 2147483647 w 186"/>
              <a:gd name="T25" fmla="*/ 2147483647 h 347"/>
              <a:gd name="T26" fmla="*/ 2147483647 w 186"/>
              <a:gd name="T27" fmla="*/ 2147483647 h 347"/>
              <a:gd name="T28" fmla="*/ 2147483647 w 186"/>
              <a:gd name="T29" fmla="*/ 2147483647 h 347"/>
              <a:gd name="T30" fmla="*/ 2147483647 w 186"/>
              <a:gd name="T31" fmla="*/ 2147483647 h 347"/>
              <a:gd name="T32" fmla="*/ 2147483647 w 186"/>
              <a:gd name="T33" fmla="*/ 2147483647 h 347"/>
              <a:gd name="T34" fmla="*/ 2147483647 w 186"/>
              <a:gd name="T35" fmla="*/ 2147483647 h 347"/>
              <a:gd name="T36" fmla="*/ 2147483647 w 186"/>
              <a:gd name="T37" fmla="*/ 2147483647 h 347"/>
              <a:gd name="T38" fmla="*/ 2147483647 w 186"/>
              <a:gd name="T39" fmla="*/ 2147483647 h 347"/>
              <a:gd name="T40" fmla="*/ 2147483647 w 186"/>
              <a:gd name="T41" fmla="*/ 2147483647 h 347"/>
              <a:gd name="T42" fmla="*/ 2147483647 w 186"/>
              <a:gd name="T43" fmla="*/ 2147483647 h 347"/>
              <a:gd name="T44" fmla="*/ 2147483647 w 186"/>
              <a:gd name="T45" fmla="*/ 2147483647 h 347"/>
              <a:gd name="T46" fmla="*/ 2147483647 w 186"/>
              <a:gd name="T47" fmla="*/ 2147483647 h 347"/>
              <a:gd name="T48" fmla="*/ 2147483647 w 186"/>
              <a:gd name="T49" fmla="*/ 21474836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6"/>
              <a:gd name="T76" fmla="*/ 0 h 347"/>
              <a:gd name="T77" fmla="*/ 186 w 186"/>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6" h="347">
                <a:moveTo>
                  <a:pt x="186" y="268"/>
                </a:moveTo>
                <a:lnTo>
                  <a:pt x="168" y="222"/>
                </a:lnTo>
                <a:lnTo>
                  <a:pt x="138" y="157"/>
                </a:lnTo>
                <a:lnTo>
                  <a:pt x="113" y="111"/>
                </a:lnTo>
                <a:lnTo>
                  <a:pt x="91" y="70"/>
                </a:lnTo>
                <a:lnTo>
                  <a:pt x="52" y="27"/>
                </a:lnTo>
                <a:lnTo>
                  <a:pt x="27" y="2"/>
                </a:lnTo>
                <a:lnTo>
                  <a:pt x="16" y="0"/>
                </a:lnTo>
                <a:lnTo>
                  <a:pt x="7" y="11"/>
                </a:lnTo>
                <a:lnTo>
                  <a:pt x="0" y="61"/>
                </a:lnTo>
                <a:lnTo>
                  <a:pt x="5" y="125"/>
                </a:lnTo>
                <a:lnTo>
                  <a:pt x="14" y="175"/>
                </a:lnTo>
                <a:lnTo>
                  <a:pt x="27" y="229"/>
                </a:lnTo>
                <a:lnTo>
                  <a:pt x="50" y="290"/>
                </a:lnTo>
                <a:lnTo>
                  <a:pt x="57" y="315"/>
                </a:lnTo>
                <a:lnTo>
                  <a:pt x="70" y="315"/>
                </a:lnTo>
                <a:lnTo>
                  <a:pt x="86" y="320"/>
                </a:lnTo>
                <a:lnTo>
                  <a:pt x="102" y="333"/>
                </a:lnTo>
                <a:lnTo>
                  <a:pt x="125" y="347"/>
                </a:lnTo>
                <a:lnTo>
                  <a:pt x="145" y="347"/>
                </a:lnTo>
                <a:lnTo>
                  <a:pt x="154" y="340"/>
                </a:lnTo>
                <a:lnTo>
                  <a:pt x="163" y="324"/>
                </a:lnTo>
                <a:lnTo>
                  <a:pt x="170" y="293"/>
                </a:lnTo>
                <a:lnTo>
                  <a:pt x="177" y="274"/>
                </a:lnTo>
                <a:lnTo>
                  <a:pt x="186" y="268"/>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6" name="Freeform 298">
            <a:extLst>
              <a:ext uri="{FF2B5EF4-FFF2-40B4-BE49-F238E27FC236}">
                <a16:creationId xmlns="" xmlns:a16="http://schemas.microsoft.com/office/drawing/2014/main" id="{9241F6CB-9951-164E-ACE0-EA4BA316D9B3}"/>
              </a:ext>
            </a:extLst>
          </p:cNvPr>
          <p:cNvSpPr>
            <a:spLocks/>
          </p:cNvSpPr>
          <p:nvPr/>
        </p:nvSpPr>
        <p:spPr bwMode="auto">
          <a:xfrm>
            <a:off x="2790697" y="3731406"/>
            <a:ext cx="355600" cy="266700"/>
          </a:xfrm>
          <a:custGeom>
            <a:avLst/>
            <a:gdLst>
              <a:gd name="T0" fmla="*/ 2147483647 w 224"/>
              <a:gd name="T1" fmla="*/ 2147483647 h 168"/>
              <a:gd name="T2" fmla="*/ 2147483647 w 224"/>
              <a:gd name="T3" fmla="*/ 2147483647 h 168"/>
              <a:gd name="T4" fmla="*/ 2147483647 w 224"/>
              <a:gd name="T5" fmla="*/ 2147483647 h 168"/>
              <a:gd name="T6" fmla="*/ 0 w 224"/>
              <a:gd name="T7" fmla="*/ 2147483647 h 168"/>
              <a:gd name="T8" fmla="*/ 2147483647 w 224"/>
              <a:gd name="T9" fmla="*/ 2147483647 h 168"/>
              <a:gd name="T10" fmla="*/ 2147483647 w 224"/>
              <a:gd name="T11" fmla="*/ 2147483647 h 168"/>
              <a:gd name="T12" fmla="*/ 2147483647 w 224"/>
              <a:gd name="T13" fmla="*/ 2147483647 h 168"/>
              <a:gd name="T14" fmla="*/ 2147483647 w 224"/>
              <a:gd name="T15" fmla="*/ 2147483647 h 168"/>
              <a:gd name="T16" fmla="*/ 2147483647 w 224"/>
              <a:gd name="T17" fmla="*/ 2147483647 h 168"/>
              <a:gd name="T18" fmla="*/ 2147483647 w 224"/>
              <a:gd name="T19" fmla="*/ 2147483647 h 168"/>
              <a:gd name="T20" fmla="*/ 2147483647 w 224"/>
              <a:gd name="T21" fmla="*/ 2147483647 h 168"/>
              <a:gd name="T22" fmla="*/ 2147483647 w 224"/>
              <a:gd name="T23" fmla="*/ 2147483647 h 168"/>
              <a:gd name="T24" fmla="*/ 2147483647 w 224"/>
              <a:gd name="T25" fmla="*/ 2147483647 h 168"/>
              <a:gd name="T26" fmla="*/ 2147483647 w 224"/>
              <a:gd name="T27" fmla="*/ 2147483647 h 168"/>
              <a:gd name="T28" fmla="*/ 2147483647 w 224"/>
              <a:gd name="T29" fmla="*/ 2147483647 h 168"/>
              <a:gd name="T30" fmla="*/ 2147483647 w 224"/>
              <a:gd name="T31" fmla="*/ 2147483647 h 168"/>
              <a:gd name="T32" fmla="*/ 2147483647 w 224"/>
              <a:gd name="T33" fmla="*/ 2147483647 h 168"/>
              <a:gd name="T34" fmla="*/ 2147483647 w 224"/>
              <a:gd name="T35" fmla="*/ 2147483647 h 168"/>
              <a:gd name="T36" fmla="*/ 2147483647 w 224"/>
              <a:gd name="T37" fmla="*/ 2147483647 h 168"/>
              <a:gd name="T38" fmla="*/ 2147483647 w 224"/>
              <a:gd name="T39" fmla="*/ 2147483647 h 168"/>
              <a:gd name="T40" fmla="*/ 2147483647 w 224"/>
              <a:gd name="T41" fmla="*/ 2147483647 h 168"/>
              <a:gd name="T42" fmla="*/ 2147483647 w 224"/>
              <a:gd name="T43" fmla="*/ 2147483647 h 168"/>
              <a:gd name="T44" fmla="*/ 2147483647 w 224"/>
              <a:gd name="T45" fmla="*/ 2147483647 h 168"/>
              <a:gd name="T46" fmla="*/ 2147483647 w 224"/>
              <a:gd name="T47" fmla="*/ 2147483647 h 168"/>
              <a:gd name="T48" fmla="*/ 2147483647 w 224"/>
              <a:gd name="T49" fmla="*/ 2147483647 h 168"/>
              <a:gd name="T50" fmla="*/ 2147483647 w 224"/>
              <a:gd name="T51" fmla="*/ 2147483647 h 168"/>
              <a:gd name="T52" fmla="*/ 2147483647 w 224"/>
              <a:gd name="T53" fmla="*/ 2147483647 h 168"/>
              <a:gd name="T54" fmla="*/ 2147483647 w 224"/>
              <a:gd name="T55" fmla="*/ 2147483647 h 168"/>
              <a:gd name="T56" fmla="*/ 2147483647 w 224"/>
              <a:gd name="T57" fmla="*/ 2147483647 h 168"/>
              <a:gd name="T58" fmla="*/ 2147483647 w 224"/>
              <a:gd name="T59" fmla="*/ 2147483647 h 168"/>
              <a:gd name="T60" fmla="*/ 2147483647 w 224"/>
              <a:gd name="T61" fmla="*/ 0 h 168"/>
              <a:gd name="T62" fmla="*/ 2147483647 w 224"/>
              <a:gd name="T63" fmla="*/ 214748364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4"/>
              <a:gd name="T97" fmla="*/ 0 h 168"/>
              <a:gd name="T98" fmla="*/ 224 w 224"/>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4" h="168">
                <a:moveTo>
                  <a:pt x="45" y="3"/>
                </a:moveTo>
                <a:lnTo>
                  <a:pt x="18" y="50"/>
                </a:lnTo>
                <a:lnTo>
                  <a:pt x="9" y="66"/>
                </a:lnTo>
                <a:lnTo>
                  <a:pt x="0" y="86"/>
                </a:lnTo>
                <a:lnTo>
                  <a:pt x="2" y="111"/>
                </a:lnTo>
                <a:lnTo>
                  <a:pt x="13" y="114"/>
                </a:lnTo>
                <a:lnTo>
                  <a:pt x="11" y="95"/>
                </a:lnTo>
                <a:lnTo>
                  <a:pt x="13" y="114"/>
                </a:lnTo>
                <a:lnTo>
                  <a:pt x="25" y="130"/>
                </a:lnTo>
                <a:lnTo>
                  <a:pt x="45" y="145"/>
                </a:lnTo>
                <a:lnTo>
                  <a:pt x="59" y="150"/>
                </a:lnTo>
                <a:lnTo>
                  <a:pt x="86" y="136"/>
                </a:lnTo>
                <a:lnTo>
                  <a:pt x="104" y="132"/>
                </a:lnTo>
                <a:lnTo>
                  <a:pt x="102" y="116"/>
                </a:lnTo>
                <a:lnTo>
                  <a:pt x="104" y="93"/>
                </a:lnTo>
                <a:lnTo>
                  <a:pt x="102" y="116"/>
                </a:lnTo>
                <a:lnTo>
                  <a:pt x="104" y="132"/>
                </a:lnTo>
                <a:lnTo>
                  <a:pt x="134" y="161"/>
                </a:lnTo>
                <a:lnTo>
                  <a:pt x="143" y="168"/>
                </a:lnTo>
                <a:lnTo>
                  <a:pt x="152" y="168"/>
                </a:lnTo>
                <a:lnTo>
                  <a:pt x="199" y="157"/>
                </a:lnTo>
                <a:lnTo>
                  <a:pt x="213" y="145"/>
                </a:lnTo>
                <a:lnTo>
                  <a:pt x="222" y="134"/>
                </a:lnTo>
                <a:lnTo>
                  <a:pt x="224" y="118"/>
                </a:lnTo>
                <a:lnTo>
                  <a:pt x="217" y="71"/>
                </a:lnTo>
                <a:lnTo>
                  <a:pt x="217" y="52"/>
                </a:lnTo>
                <a:lnTo>
                  <a:pt x="217" y="25"/>
                </a:lnTo>
                <a:lnTo>
                  <a:pt x="186" y="18"/>
                </a:lnTo>
                <a:lnTo>
                  <a:pt x="168" y="16"/>
                </a:lnTo>
                <a:lnTo>
                  <a:pt x="134" y="14"/>
                </a:lnTo>
                <a:lnTo>
                  <a:pt x="70" y="0"/>
                </a:lnTo>
                <a:lnTo>
                  <a:pt x="45" y="3"/>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7" name="Freeform 299">
            <a:extLst>
              <a:ext uri="{FF2B5EF4-FFF2-40B4-BE49-F238E27FC236}">
                <a16:creationId xmlns="" xmlns:a16="http://schemas.microsoft.com/office/drawing/2014/main" id="{5E79A060-4FA9-5246-9826-50C191ED0E47}"/>
              </a:ext>
            </a:extLst>
          </p:cNvPr>
          <p:cNvSpPr>
            <a:spLocks/>
          </p:cNvSpPr>
          <p:nvPr/>
        </p:nvSpPr>
        <p:spPr bwMode="auto">
          <a:xfrm>
            <a:off x="2862134" y="3302781"/>
            <a:ext cx="331788" cy="468313"/>
          </a:xfrm>
          <a:custGeom>
            <a:avLst/>
            <a:gdLst>
              <a:gd name="T0" fmla="*/ 2147483647 w 209"/>
              <a:gd name="T1" fmla="*/ 2147483647 h 295"/>
              <a:gd name="T2" fmla="*/ 2147483647 w 209"/>
              <a:gd name="T3" fmla="*/ 2147483647 h 295"/>
              <a:gd name="T4" fmla="*/ 2147483647 w 209"/>
              <a:gd name="T5" fmla="*/ 2147483647 h 295"/>
              <a:gd name="T6" fmla="*/ 2147483647 w 209"/>
              <a:gd name="T7" fmla="*/ 2147483647 h 295"/>
              <a:gd name="T8" fmla="*/ 2147483647 w 209"/>
              <a:gd name="T9" fmla="*/ 2147483647 h 295"/>
              <a:gd name="T10" fmla="*/ 2147483647 w 209"/>
              <a:gd name="T11" fmla="*/ 2147483647 h 295"/>
              <a:gd name="T12" fmla="*/ 2147483647 w 209"/>
              <a:gd name="T13" fmla="*/ 2147483647 h 295"/>
              <a:gd name="T14" fmla="*/ 2147483647 w 209"/>
              <a:gd name="T15" fmla="*/ 2147483647 h 295"/>
              <a:gd name="T16" fmla="*/ 2147483647 w 209"/>
              <a:gd name="T17" fmla="*/ 2147483647 h 295"/>
              <a:gd name="T18" fmla="*/ 2147483647 w 209"/>
              <a:gd name="T19" fmla="*/ 2147483647 h 295"/>
              <a:gd name="T20" fmla="*/ 2147483647 w 209"/>
              <a:gd name="T21" fmla="*/ 2147483647 h 295"/>
              <a:gd name="T22" fmla="*/ 2147483647 w 209"/>
              <a:gd name="T23" fmla="*/ 2147483647 h 295"/>
              <a:gd name="T24" fmla="*/ 2147483647 w 209"/>
              <a:gd name="T25" fmla="*/ 2147483647 h 295"/>
              <a:gd name="T26" fmla="*/ 2147483647 w 209"/>
              <a:gd name="T27" fmla="*/ 2147483647 h 295"/>
              <a:gd name="T28" fmla="*/ 2147483647 w 209"/>
              <a:gd name="T29" fmla="*/ 2147483647 h 295"/>
              <a:gd name="T30" fmla="*/ 2147483647 w 209"/>
              <a:gd name="T31" fmla="*/ 2147483647 h 295"/>
              <a:gd name="T32" fmla="*/ 2147483647 w 209"/>
              <a:gd name="T33" fmla="*/ 2147483647 h 295"/>
              <a:gd name="T34" fmla="*/ 2147483647 w 209"/>
              <a:gd name="T35" fmla="*/ 2147483647 h 295"/>
              <a:gd name="T36" fmla="*/ 2147483647 w 209"/>
              <a:gd name="T37" fmla="*/ 2147483647 h 295"/>
              <a:gd name="T38" fmla="*/ 2147483647 w 209"/>
              <a:gd name="T39" fmla="*/ 2147483647 h 295"/>
              <a:gd name="T40" fmla="*/ 2147483647 w 209"/>
              <a:gd name="T41" fmla="*/ 2147483647 h 295"/>
              <a:gd name="T42" fmla="*/ 2147483647 w 209"/>
              <a:gd name="T43" fmla="*/ 2147483647 h 295"/>
              <a:gd name="T44" fmla="*/ 2147483647 w 209"/>
              <a:gd name="T45" fmla="*/ 0 h 295"/>
              <a:gd name="T46" fmla="*/ 2147483647 w 209"/>
              <a:gd name="T47" fmla="*/ 2147483647 h 295"/>
              <a:gd name="T48" fmla="*/ 2147483647 w 209"/>
              <a:gd name="T49" fmla="*/ 2147483647 h 295"/>
              <a:gd name="T50" fmla="*/ 2147483647 w 209"/>
              <a:gd name="T51" fmla="*/ 2147483647 h 295"/>
              <a:gd name="T52" fmla="*/ 2147483647 w 209"/>
              <a:gd name="T53" fmla="*/ 2147483647 h 295"/>
              <a:gd name="T54" fmla="*/ 2147483647 w 209"/>
              <a:gd name="T55" fmla="*/ 2147483647 h 295"/>
              <a:gd name="T56" fmla="*/ 2147483647 w 209"/>
              <a:gd name="T57" fmla="*/ 2147483647 h 295"/>
              <a:gd name="T58" fmla="*/ 2147483647 w 209"/>
              <a:gd name="T59" fmla="*/ 2147483647 h 295"/>
              <a:gd name="T60" fmla="*/ 0 w 209"/>
              <a:gd name="T61" fmla="*/ 2147483647 h 295"/>
              <a:gd name="T62" fmla="*/ 2147483647 w 209"/>
              <a:gd name="T63" fmla="*/ 2147483647 h 295"/>
              <a:gd name="T64" fmla="*/ 2147483647 w 209"/>
              <a:gd name="T65" fmla="*/ 2147483647 h 295"/>
              <a:gd name="T66" fmla="*/ 2147483647 w 209"/>
              <a:gd name="T67" fmla="*/ 2147483647 h 295"/>
              <a:gd name="T68" fmla="*/ 2147483647 w 209"/>
              <a:gd name="T69" fmla="*/ 2147483647 h 295"/>
              <a:gd name="T70" fmla="*/ 2147483647 w 209"/>
              <a:gd name="T71" fmla="*/ 2147483647 h 2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9"/>
              <a:gd name="T109" fmla="*/ 0 h 295"/>
              <a:gd name="T110" fmla="*/ 209 w 209"/>
              <a:gd name="T111" fmla="*/ 295 h 2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9" h="295">
                <a:moveTo>
                  <a:pt x="172" y="295"/>
                </a:moveTo>
                <a:lnTo>
                  <a:pt x="175" y="248"/>
                </a:lnTo>
                <a:lnTo>
                  <a:pt x="186" y="202"/>
                </a:lnTo>
                <a:lnTo>
                  <a:pt x="202" y="139"/>
                </a:lnTo>
                <a:lnTo>
                  <a:pt x="209" y="114"/>
                </a:lnTo>
                <a:lnTo>
                  <a:pt x="206" y="93"/>
                </a:lnTo>
                <a:lnTo>
                  <a:pt x="191" y="57"/>
                </a:lnTo>
                <a:lnTo>
                  <a:pt x="177" y="32"/>
                </a:lnTo>
                <a:lnTo>
                  <a:pt x="161" y="23"/>
                </a:lnTo>
                <a:lnTo>
                  <a:pt x="154" y="25"/>
                </a:lnTo>
                <a:lnTo>
                  <a:pt x="147" y="39"/>
                </a:lnTo>
                <a:lnTo>
                  <a:pt x="150" y="59"/>
                </a:lnTo>
                <a:lnTo>
                  <a:pt x="154" y="89"/>
                </a:lnTo>
                <a:lnTo>
                  <a:pt x="145" y="123"/>
                </a:lnTo>
                <a:lnTo>
                  <a:pt x="123" y="148"/>
                </a:lnTo>
                <a:lnTo>
                  <a:pt x="118" y="152"/>
                </a:lnTo>
                <a:lnTo>
                  <a:pt x="111" y="159"/>
                </a:lnTo>
                <a:lnTo>
                  <a:pt x="98" y="148"/>
                </a:lnTo>
                <a:lnTo>
                  <a:pt x="91" y="102"/>
                </a:lnTo>
                <a:lnTo>
                  <a:pt x="86" y="62"/>
                </a:lnTo>
                <a:lnTo>
                  <a:pt x="86" y="32"/>
                </a:lnTo>
                <a:lnTo>
                  <a:pt x="89" y="9"/>
                </a:lnTo>
                <a:lnTo>
                  <a:pt x="77" y="0"/>
                </a:lnTo>
                <a:lnTo>
                  <a:pt x="68" y="5"/>
                </a:lnTo>
                <a:lnTo>
                  <a:pt x="48" y="30"/>
                </a:lnTo>
                <a:lnTo>
                  <a:pt x="34" y="64"/>
                </a:lnTo>
                <a:lnTo>
                  <a:pt x="34" y="93"/>
                </a:lnTo>
                <a:lnTo>
                  <a:pt x="32" y="148"/>
                </a:lnTo>
                <a:lnTo>
                  <a:pt x="32" y="193"/>
                </a:lnTo>
                <a:lnTo>
                  <a:pt x="27" y="218"/>
                </a:lnTo>
                <a:lnTo>
                  <a:pt x="0" y="273"/>
                </a:lnTo>
                <a:lnTo>
                  <a:pt x="25" y="270"/>
                </a:lnTo>
                <a:lnTo>
                  <a:pt x="89" y="284"/>
                </a:lnTo>
                <a:lnTo>
                  <a:pt x="123" y="286"/>
                </a:lnTo>
                <a:lnTo>
                  <a:pt x="141" y="288"/>
                </a:lnTo>
                <a:lnTo>
                  <a:pt x="172" y="295"/>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8" name="Freeform 300">
            <a:extLst>
              <a:ext uri="{FF2B5EF4-FFF2-40B4-BE49-F238E27FC236}">
                <a16:creationId xmlns="" xmlns:a16="http://schemas.microsoft.com/office/drawing/2014/main" id="{D2147F6B-DF09-EF48-BEB6-C4DB5172090B}"/>
              </a:ext>
            </a:extLst>
          </p:cNvPr>
          <p:cNvSpPr>
            <a:spLocks/>
          </p:cNvSpPr>
          <p:nvPr/>
        </p:nvSpPr>
        <p:spPr bwMode="auto">
          <a:xfrm>
            <a:off x="2998658" y="3267856"/>
            <a:ext cx="107950" cy="287338"/>
          </a:xfrm>
          <a:custGeom>
            <a:avLst/>
            <a:gdLst>
              <a:gd name="T0" fmla="*/ 2147483647 w 68"/>
              <a:gd name="T1" fmla="*/ 2147483647 h 181"/>
              <a:gd name="T2" fmla="*/ 2147483647 w 68"/>
              <a:gd name="T3" fmla="*/ 2147483647 h 181"/>
              <a:gd name="T4" fmla="*/ 2147483647 w 68"/>
              <a:gd name="T5" fmla="*/ 2147483647 h 181"/>
              <a:gd name="T6" fmla="*/ 2147483647 w 68"/>
              <a:gd name="T7" fmla="*/ 2147483647 h 181"/>
              <a:gd name="T8" fmla="*/ 2147483647 w 68"/>
              <a:gd name="T9" fmla="*/ 2147483647 h 181"/>
              <a:gd name="T10" fmla="*/ 2147483647 w 68"/>
              <a:gd name="T11" fmla="*/ 2147483647 h 181"/>
              <a:gd name="T12" fmla="*/ 2147483647 w 68"/>
              <a:gd name="T13" fmla="*/ 2147483647 h 181"/>
              <a:gd name="T14" fmla="*/ 2147483647 w 68"/>
              <a:gd name="T15" fmla="*/ 2147483647 h 181"/>
              <a:gd name="T16" fmla="*/ 2147483647 w 68"/>
              <a:gd name="T17" fmla="*/ 2147483647 h 181"/>
              <a:gd name="T18" fmla="*/ 0 w 68"/>
              <a:gd name="T19" fmla="*/ 2147483647 h 181"/>
              <a:gd name="T20" fmla="*/ 0 w 68"/>
              <a:gd name="T21" fmla="*/ 2147483647 h 181"/>
              <a:gd name="T22" fmla="*/ 2147483647 w 68"/>
              <a:gd name="T23" fmla="*/ 2147483647 h 181"/>
              <a:gd name="T24" fmla="*/ 2147483647 w 68"/>
              <a:gd name="T25" fmla="*/ 2147483647 h 181"/>
              <a:gd name="T26" fmla="*/ 2147483647 w 68"/>
              <a:gd name="T27" fmla="*/ 0 h 181"/>
              <a:gd name="T28" fmla="*/ 2147483647 w 68"/>
              <a:gd name="T29" fmla="*/ 2147483647 h 181"/>
              <a:gd name="T30" fmla="*/ 2147483647 w 68"/>
              <a:gd name="T31" fmla="*/ 2147483647 h 181"/>
              <a:gd name="T32" fmla="*/ 2147483647 w 68"/>
              <a:gd name="T33" fmla="*/ 2147483647 h 1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181"/>
              <a:gd name="T53" fmla="*/ 68 w 68"/>
              <a:gd name="T54" fmla="*/ 181 h 1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181">
                <a:moveTo>
                  <a:pt x="61" y="61"/>
                </a:moveTo>
                <a:lnTo>
                  <a:pt x="64" y="81"/>
                </a:lnTo>
                <a:lnTo>
                  <a:pt x="68" y="111"/>
                </a:lnTo>
                <a:lnTo>
                  <a:pt x="59" y="145"/>
                </a:lnTo>
                <a:lnTo>
                  <a:pt x="37" y="170"/>
                </a:lnTo>
                <a:lnTo>
                  <a:pt x="32" y="174"/>
                </a:lnTo>
                <a:lnTo>
                  <a:pt x="25" y="181"/>
                </a:lnTo>
                <a:lnTo>
                  <a:pt x="12" y="170"/>
                </a:lnTo>
                <a:lnTo>
                  <a:pt x="5" y="124"/>
                </a:lnTo>
                <a:lnTo>
                  <a:pt x="0" y="84"/>
                </a:lnTo>
                <a:lnTo>
                  <a:pt x="0" y="54"/>
                </a:lnTo>
                <a:lnTo>
                  <a:pt x="9" y="38"/>
                </a:lnTo>
                <a:lnTo>
                  <a:pt x="21" y="9"/>
                </a:lnTo>
                <a:lnTo>
                  <a:pt x="34" y="0"/>
                </a:lnTo>
                <a:lnTo>
                  <a:pt x="41" y="9"/>
                </a:lnTo>
                <a:lnTo>
                  <a:pt x="48" y="25"/>
                </a:lnTo>
                <a:lnTo>
                  <a:pt x="61" y="61"/>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99" name="Freeform 301">
            <a:extLst>
              <a:ext uri="{FF2B5EF4-FFF2-40B4-BE49-F238E27FC236}">
                <a16:creationId xmlns="" xmlns:a16="http://schemas.microsoft.com/office/drawing/2014/main" id="{245E51B0-B9B4-D443-BC03-6BE471AAED3B}"/>
              </a:ext>
            </a:extLst>
          </p:cNvPr>
          <p:cNvSpPr>
            <a:spLocks/>
          </p:cNvSpPr>
          <p:nvPr/>
        </p:nvSpPr>
        <p:spPr bwMode="auto">
          <a:xfrm>
            <a:off x="3686046" y="3980643"/>
            <a:ext cx="241300" cy="312738"/>
          </a:xfrm>
          <a:custGeom>
            <a:avLst/>
            <a:gdLst>
              <a:gd name="T0" fmla="*/ 2147483647 w 152"/>
              <a:gd name="T1" fmla="*/ 2147483647 h 197"/>
              <a:gd name="T2" fmla="*/ 2147483647 w 152"/>
              <a:gd name="T3" fmla="*/ 2147483647 h 197"/>
              <a:gd name="T4" fmla="*/ 2147483647 w 152"/>
              <a:gd name="T5" fmla="*/ 2147483647 h 197"/>
              <a:gd name="T6" fmla="*/ 2147483647 w 152"/>
              <a:gd name="T7" fmla="*/ 2147483647 h 197"/>
              <a:gd name="T8" fmla="*/ 2147483647 w 152"/>
              <a:gd name="T9" fmla="*/ 2147483647 h 197"/>
              <a:gd name="T10" fmla="*/ 2147483647 w 152"/>
              <a:gd name="T11" fmla="*/ 2147483647 h 197"/>
              <a:gd name="T12" fmla="*/ 2147483647 w 152"/>
              <a:gd name="T13" fmla="*/ 2147483647 h 197"/>
              <a:gd name="T14" fmla="*/ 2147483647 w 152"/>
              <a:gd name="T15" fmla="*/ 2147483647 h 197"/>
              <a:gd name="T16" fmla="*/ 2147483647 w 152"/>
              <a:gd name="T17" fmla="*/ 0 h 197"/>
              <a:gd name="T18" fmla="*/ 2147483647 w 152"/>
              <a:gd name="T19" fmla="*/ 2147483647 h 197"/>
              <a:gd name="T20" fmla="*/ 2147483647 w 152"/>
              <a:gd name="T21" fmla="*/ 2147483647 h 197"/>
              <a:gd name="T22" fmla="*/ 2147483647 w 152"/>
              <a:gd name="T23" fmla="*/ 2147483647 h 197"/>
              <a:gd name="T24" fmla="*/ 2147483647 w 152"/>
              <a:gd name="T25" fmla="*/ 2147483647 h 197"/>
              <a:gd name="T26" fmla="*/ 2147483647 w 152"/>
              <a:gd name="T27" fmla="*/ 2147483647 h 197"/>
              <a:gd name="T28" fmla="*/ 2147483647 w 152"/>
              <a:gd name="T29" fmla="*/ 2147483647 h 197"/>
              <a:gd name="T30" fmla="*/ 2147483647 w 152"/>
              <a:gd name="T31" fmla="*/ 2147483647 h 197"/>
              <a:gd name="T32" fmla="*/ 2147483647 w 152"/>
              <a:gd name="T33" fmla="*/ 2147483647 h 197"/>
              <a:gd name="T34" fmla="*/ 0 w 152"/>
              <a:gd name="T35" fmla="*/ 2147483647 h 197"/>
              <a:gd name="T36" fmla="*/ 2147483647 w 152"/>
              <a:gd name="T37" fmla="*/ 2147483647 h 197"/>
              <a:gd name="T38" fmla="*/ 2147483647 w 152"/>
              <a:gd name="T39" fmla="*/ 2147483647 h 197"/>
              <a:gd name="T40" fmla="*/ 2147483647 w 152"/>
              <a:gd name="T41" fmla="*/ 2147483647 h 197"/>
              <a:gd name="T42" fmla="*/ 2147483647 w 152"/>
              <a:gd name="T43" fmla="*/ 2147483647 h 197"/>
              <a:gd name="T44" fmla="*/ 2147483647 w 152"/>
              <a:gd name="T45" fmla="*/ 2147483647 h 197"/>
              <a:gd name="T46" fmla="*/ 2147483647 w 152"/>
              <a:gd name="T47" fmla="*/ 2147483647 h 197"/>
              <a:gd name="T48" fmla="*/ 2147483647 w 152"/>
              <a:gd name="T49" fmla="*/ 2147483647 h 197"/>
              <a:gd name="T50" fmla="*/ 2147483647 w 152"/>
              <a:gd name="T51" fmla="*/ 2147483647 h 197"/>
              <a:gd name="T52" fmla="*/ 2147483647 w 152"/>
              <a:gd name="T53" fmla="*/ 2147483647 h 19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2"/>
              <a:gd name="T82" fmla="*/ 0 h 197"/>
              <a:gd name="T83" fmla="*/ 152 w 152"/>
              <a:gd name="T84" fmla="*/ 197 h 19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2" h="197">
                <a:moveTo>
                  <a:pt x="102" y="197"/>
                </a:moveTo>
                <a:lnTo>
                  <a:pt x="118" y="172"/>
                </a:lnTo>
                <a:lnTo>
                  <a:pt x="127" y="156"/>
                </a:lnTo>
                <a:lnTo>
                  <a:pt x="134" y="143"/>
                </a:lnTo>
                <a:lnTo>
                  <a:pt x="148" y="93"/>
                </a:lnTo>
                <a:lnTo>
                  <a:pt x="152" y="29"/>
                </a:lnTo>
                <a:lnTo>
                  <a:pt x="150" y="13"/>
                </a:lnTo>
                <a:lnTo>
                  <a:pt x="143" y="4"/>
                </a:lnTo>
                <a:lnTo>
                  <a:pt x="130" y="0"/>
                </a:lnTo>
                <a:lnTo>
                  <a:pt x="118" y="11"/>
                </a:lnTo>
                <a:lnTo>
                  <a:pt x="109" y="31"/>
                </a:lnTo>
                <a:lnTo>
                  <a:pt x="102" y="47"/>
                </a:lnTo>
                <a:lnTo>
                  <a:pt x="87" y="68"/>
                </a:lnTo>
                <a:lnTo>
                  <a:pt x="66" y="79"/>
                </a:lnTo>
                <a:lnTo>
                  <a:pt x="37" y="97"/>
                </a:lnTo>
                <a:lnTo>
                  <a:pt x="21" y="104"/>
                </a:lnTo>
                <a:lnTo>
                  <a:pt x="12" y="118"/>
                </a:lnTo>
                <a:lnTo>
                  <a:pt x="0" y="143"/>
                </a:lnTo>
                <a:lnTo>
                  <a:pt x="7" y="147"/>
                </a:lnTo>
                <a:lnTo>
                  <a:pt x="21" y="147"/>
                </a:lnTo>
                <a:lnTo>
                  <a:pt x="55" y="136"/>
                </a:lnTo>
                <a:lnTo>
                  <a:pt x="66" y="131"/>
                </a:lnTo>
                <a:lnTo>
                  <a:pt x="80" y="131"/>
                </a:lnTo>
                <a:lnTo>
                  <a:pt x="87" y="140"/>
                </a:lnTo>
                <a:lnTo>
                  <a:pt x="91" y="172"/>
                </a:lnTo>
                <a:lnTo>
                  <a:pt x="96" y="186"/>
                </a:lnTo>
                <a:lnTo>
                  <a:pt x="102" y="197"/>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0" name="Freeform 302">
            <a:extLst>
              <a:ext uri="{FF2B5EF4-FFF2-40B4-BE49-F238E27FC236}">
                <a16:creationId xmlns="" xmlns:a16="http://schemas.microsoft.com/office/drawing/2014/main" id="{445B532E-E5C8-E44A-8B45-766923EEC843}"/>
              </a:ext>
            </a:extLst>
          </p:cNvPr>
          <p:cNvSpPr>
            <a:spLocks/>
          </p:cNvSpPr>
          <p:nvPr/>
        </p:nvSpPr>
        <p:spPr bwMode="auto">
          <a:xfrm>
            <a:off x="3514596" y="4188605"/>
            <a:ext cx="333375" cy="436563"/>
          </a:xfrm>
          <a:custGeom>
            <a:avLst/>
            <a:gdLst>
              <a:gd name="T0" fmla="*/ 2147483647 w 210"/>
              <a:gd name="T1" fmla="*/ 2147483647 h 275"/>
              <a:gd name="T2" fmla="*/ 2147483647 w 210"/>
              <a:gd name="T3" fmla="*/ 2147483647 h 275"/>
              <a:gd name="T4" fmla="*/ 2147483647 w 210"/>
              <a:gd name="T5" fmla="*/ 2147483647 h 275"/>
              <a:gd name="T6" fmla="*/ 2147483647 w 210"/>
              <a:gd name="T7" fmla="*/ 2147483647 h 275"/>
              <a:gd name="T8" fmla="*/ 2147483647 w 210"/>
              <a:gd name="T9" fmla="*/ 2147483647 h 275"/>
              <a:gd name="T10" fmla="*/ 0 w 210"/>
              <a:gd name="T11" fmla="*/ 2147483647 h 275"/>
              <a:gd name="T12" fmla="*/ 2147483647 w 210"/>
              <a:gd name="T13" fmla="*/ 2147483647 h 275"/>
              <a:gd name="T14" fmla="*/ 2147483647 w 210"/>
              <a:gd name="T15" fmla="*/ 2147483647 h 275"/>
              <a:gd name="T16" fmla="*/ 2147483647 w 210"/>
              <a:gd name="T17" fmla="*/ 2147483647 h 275"/>
              <a:gd name="T18" fmla="*/ 2147483647 w 210"/>
              <a:gd name="T19" fmla="*/ 2147483647 h 275"/>
              <a:gd name="T20" fmla="*/ 2147483647 w 210"/>
              <a:gd name="T21" fmla="*/ 2147483647 h 275"/>
              <a:gd name="T22" fmla="*/ 2147483647 w 210"/>
              <a:gd name="T23" fmla="*/ 2147483647 h 275"/>
              <a:gd name="T24" fmla="*/ 2147483647 w 210"/>
              <a:gd name="T25" fmla="*/ 2147483647 h 275"/>
              <a:gd name="T26" fmla="*/ 2147483647 w 210"/>
              <a:gd name="T27" fmla="*/ 2147483647 h 275"/>
              <a:gd name="T28" fmla="*/ 2147483647 w 210"/>
              <a:gd name="T29" fmla="*/ 2147483647 h 275"/>
              <a:gd name="T30" fmla="*/ 2147483647 w 210"/>
              <a:gd name="T31" fmla="*/ 2147483647 h 275"/>
              <a:gd name="T32" fmla="*/ 2147483647 w 210"/>
              <a:gd name="T33" fmla="*/ 2147483647 h 275"/>
              <a:gd name="T34" fmla="*/ 2147483647 w 210"/>
              <a:gd name="T35" fmla="*/ 2147483647 h 275"/>
              <a:gd name="T36" fmla="*/ 2147483647 w 210"/>
              <a:gd name="T37" fmla="*/ 2147483647 h 275"/>
              <a:gd name="T38" fmla="*/ 2147483647 w 210"/>
              <a:gd name="T39" fmla="*/ 0 h 275"/>
              <a:gd name="T40" fmla="*/ 2147483647 w 210"/>
              <a:gd name="T41" fmla="*/ 0 h 275"/>
              <a:gd name="T42" fmla="*/ 2147483647 w 210"/>
              <a:gd name="T43" fmla="*/ 2147483647 h 275"/>
              <a:gd name="T44" fmla="*/ 2147483647 w 210"/>
              <a:gd name="T45" fmla="*/ 2147483647 h 275"/>
              <a:gd name="T46" fmla="*/ 2147483647 w 210"/>
              <a:gd name="T47" fmla="*/ 2147483647 h 275"/>
              <a:gd name="T48" fmla="*/ 2147483647 w 210"/>
              <a:gd name="T49" fmla="*/ 2147483647 h 2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0"/>
              <a:gd name="T76" fmla="*/ 0 h 275"/>
              <a:gd name="T77" fmla="*/ 210 w 210"/>
              <a:gd name="T78" fmla="*/ 275 h 2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0" h="275">
                <a:moveTo>
                  <a:pt x="108" y="12"/>
                </a:moveTo>
                <a:lnTo>
                  <a:pt x="77" y="61"/>
                </a:lnTo>
                <a:lnTo>
                  <a:pt x="61" y="93"/>
                </a:lnTo>
                <a:lnTo>
                  <a:pt x="18" y="168"/>
                </a:lnTo>
                <a:lnTo>
                  <a:pt x="4" y="216"/>
                </a:lnTo>
                <a:lnTo>
                  <a:pt x="0" y="247"/>
                </a:lnTo>
                <a:lnTo>
                  <a:pt x="2" y="259"/>
                </a:lnTo>
                <a:lnTo>
                  <a:pt x="9" y="268"/>
                </a:lnTo>
                <a:lnTo>
                  <a:pt x="20" y="275"/>
                </a:lnTo>
                <a:lnTo>
                  <a:pt x="34" y="272"/>
                </a:lnTo>
                <a:lnTo>
                  <a:pt x="54" y="261"/>
                </a:lnTo>
                <a:lnTo>
                  <a:pt x="86" y="236"/>
                </a:lnTo>
                <a:lnTo>
                  <a:pt x="104" y="218"/>
                </a:lnTo>
                <a:lnTo>
                  <a:pt x="127" y="186"/>
                </a:lnTo>
                <a:lnTo>
                  <a:pt x="151" y="152"/>
                </a:lnTo>
                <a:lnTo>
                  <a:pt x="210" y="66"/>
                </a:lnTo>
                <a:lnTo>
                  <a:pt x="204" y="55"/>
                </a:lnTo>
                <a:lnTo>
                  <a:pt x="199" y="41"/>
                </a:lnTo>
                <a:lnTo>
                  <a:pt x="195" y="9"/>
                </a:lnTo>
                <a:lnTo>
                  <a:pt x="188" y="0"/>
                </a:lnTo>
                <a:lnTo>
                  <a:pt x="174" y="0"/>
                </a:lnTo>
                <a:lnTo>
                  <a:pt x="163" y="5"/>
                </a:lnTo>
                <a:lnTo>
                  <a:pt x="129" y="16"/>
                </a:lnTo>
                <a:lnTo>
                  <a:pt x="115" y="16"/>
                </a:lnTo>
                <a:lnTo>
                  <a:pt x="108" y="12"/>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1" name="Freeform 303">
            <a:extLst>
              <a:ext uri="{FF2B5EF4-FFF2-40B4-BE49-F238E27FC236}">
                <a16:creationId xmlns="" xmlns:a16="http://schemas.microsoft.com/office/drawing/2014/main" id="{9072A1E3-1836-1941-89D0-F71E79BA932F}"/>
              </a:ext>
            </a:extLst>
          </p:cNvPr>
          <p:cNvSpPr>
            <a:spLocks/>
          </p:cNvSpPr>
          <p:nvPr/>
        </p:nvSpPr>
        <p:spPr bwMode="auto">
          <a:xfrm>
            <a:off x="2739897" y="3969530"/>
            <a:ext cx="355600" cy="261938"/>
          </a:xfrm>
          <a:custGeom>
            <a:avLst/>
            <a:gdLst>
              <a:gd name="T0" fmla="*/ 0 w 224"/>
              <a:gd name="T1" fmla="*/ 2147483647 h 165"/>
              <a:gd name="T2" fmla="*/ 0 w 224"/>
              <a:gd name="T3" fmla="*/ 2147483647 h 165"/>
              <a:gd name="T4" fmla="*/ 0 w 224"/>
              <a:gd name="T5" fmla="*/ 2147483647 h 165"/>
              <a:gd name="T6" fmla="*/ 2147483647 w 224"/>
              <a:gd name="T7" fmla="*/ 2147483647 h 165"/>
              <a:gd name="T8" fmla="*/ 2147483647 w 224"/>
              <a:gd name="T9" fmla="*/ 0 h 165"/>
              <a:gd name="T10" fmla="*/ 2147483647 w 224"/>
              <a:gd name="T11" fmla="*/ 0 h 165"/>
              <a:gd name="T12" fmla="*/ 2147483647 w 224"/>
              <a:gd name="T13" fmla="*/ 2147483647 h 165"/>
              <a:gd name="T14" fmla="*/ 2147483647 w 224"/>
              <a:gd name="T15" fmla="*/ 2147483647 h 165"/>
              <a:gd name="T16" fmla="*/ 2147483647 w 224"/>
              <a:gd name="T17" fmla="*/ 2147483647 h 165"/>
              <a:gd name="T18" fmla="*/ 2147483647 w 224"/>
              <a:gd name="T19" fmla="*/ 2147483647 h 165"/>
              <a:gd name="T20" fmla="*/ 2147483647 w 224"/>
              <a:gd name="T21" fmla="*/ 0 h 165"/>
              <a:gd name="T22" fmla="*/ 2147483647 w 224"/>
              <a:gd name="T23" fmla="*/ 2147483647 h 165"/>
              <a:gd name="T24" fmla="*/ 2147483647 w 224"/>
              <a:gd name="T25" fmla="*/ 2147483647 h 165"/>
              <a:gd name="T26" fmla="*/ 2147483647 w 224"/>
              <a:gd name="T27" fmla="*/ 2147483647 h 165"/>
              <a:gd name="T28" fmla="*/ 2147483647 w 224"/>
              <a:gd name="T29" fmla="*/ 2147483647 h 165"/>
              <a:gd name="T30" fmla="*/ 2147483647 w 224"/>
              <a:gd name="T31" fmla="*/ 2147483647 h 165"/>
              <a:gd name="T32" fmla="*/ 2147483647 w 224"/>
              <a:gd name="T33" fmla="*/ 2147483647 h 165"/>
              <a:gd name="T34" fmla="*/ 2147483647 w 224"/>
              <a:gd name="T35" fmla="*/ 2147483647 h 165"/>
              <a:gd name="T36" fmla="*/ 2147483647 w 224"/>
              <a:gd name="T37" fmla="*/ 2147483647 h 165"/>
              <a:gd name="T38" fmla="*/ 2147483647 w 224"/>
              <a:gd name="T39" fmla="*/ 2147483647 h 165"/>
              <a:gd name="T40" fmla="*/ 2147483647 w 224"/>
              <a:gd name="T41" fmla="*/ 2147483647 h 165"/>
              <a:gd name="T42" fmla="*/ 2147483647 w 224"/>
              <a:gd name="T43" fmla="*/ 2147483647 h 165"/>
              <a:gd name="T44" fmla="*/ 2147483647 w 224"/>
              <a:gd name="T45" fmla="*/ 2147483647 h 165"/>
              <a:gd name="T46" fmla="*/ 2147483647 w 224"/>
              <a:gd name="T47" fmla="*/ 2147483647 h 165"/>
              <a:gd name="T48" fmla="*/ 2147483647 w 224"/>
              <a:gd name="T49" fmla="*/ 2147483647 h 165"/>
              <a:gd name="T50" fmla="*/ 2147483647 w 224"/>
              <a:gd name="T51" fmla="*/ 2147483647 h 165"/>
              <a:gd name="T52" fmla="*/ 2147483647 w 224"/>
              <a:gd name="T53" fmla="*/ 2147483647 h 165"/>
              <a:gd name="T54" fmla="*/ 2147483647 w 224"/>
              <a:gd name="T55" fmla="*/ 2147483647 h 165"/>
              <a:gd name="T56" fmla="*/ 2147483647 w 224"/>
              <a:gd name="T57" fmla="*/ 2147483647 h 165"/>
              <a:gd name="T58" fmla="*/ 2147483647 w 224"/>
              <a:gd name="T59" fmla="*/ 2147483647 h 165"/>
              <a:gd name="T60" fmla="*/ 0 w 224"/>
              <a:gd name="T61" fmla="*/ 2147483647 h 1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4"/>
              <a:gd name="T94" fmla="*/ 0 h 165"/>
              <a:gd name="T95" fmla="*/ 224 w 224"/>
              <a:gd name="T96" fmla="*/ 165 h 1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4" h="165">
                <a:moveTo>
                  <a:pt x="0" y="122"/>
                </a:moveTo>
                <a:lnTo>
                  <a:pt x="0" y="79"/>
                </a:lnTo>
                <a:lnTo>
                  <a:pt x="0" y="45"/>
                </a:lnTo>
                <a:lnTo>
                  <a:pt x="4" y="27"/>
                </a:lnTo>
                <a:lnTo>
                  <a:pt x="20" y="0"/>
                </a:lnTo>
                <a:lnTo>
                  <a:pt x="45" y="0"/>
                </a:lnTo>
                <a:lnTo>
                  <a:pt x="52" y="11"/>
                </a:lnTo>
                <a:lnTo>
                  <a:pt x="34" y="54"/>
                </a:lnTo>
                <a:lnTo>
                  <a:pt x="52" y="11"/>
                </a:lnTo>
                <a:lnTo>
                  <a:pt x="63" y="2"/>
                </a:lnTo>
                <a:lnTo>
                  <a:pt x="73" y="0"/>
                </a:lnTo>
                <a:lnTo>
                  <a:pt x="93" y="2"/>
                </a:lnTo>
                <a:lnTo>
                  <a:pt x="125" y="16"/>
                </a:lnTo>
                <a:lnTo>
                  <a:pt x="136" y="38"/>
                </a:lnTo>
                <a:lnTo>
                  <a:pt x="134" y="57"/>
                </a:lnTo>
                <a:lnTo>
                  <a:pt x="125" y="82"/>
                </a:lnTo>
                <a:lnTo>
                  <a:pt x="134" y="57"/>
                </a:lnTo>
                <a:lnTo>
                  <a:pt x="136" y="38"/>
                </a:lnTo>
                <a:lnTo>
                  <a:pt x="147" y="29"/>
                </a:lnTo>
                <a:lnTo>
                  <a:pt x="172" y="27"/>
                </a:lnTo>
                <a:lnTo>
                  <a:pt x="193" y="29"/>
                </a:lnTo>
                <a:lnTo>
                  <a:pt x="213" y="34"/>
                </a:lnTo>
                <a:lnTo>
                  <a:pt x="220" y="45"/>
                </a:lnTo>
                <a:lnTo>
                  <a:pt x="224" y="79"/>
                </a:lnTo>
                <a:lnTo>
                  <a:pt x="218" y="100"/>
                </a:lnTo>
                <a:lnTo>
                  <a:pt x="193" y="136"/>
                </a:lnTo>
                <a:lnTo>
                  <a:pt x="179" y="165"/>
                </a:lnTo>
                <a:lnTo>
                  <a:pt x="138" y="165"/>
                </a:lnTo>
                <a:lnTo>
                  <a:pt x="97" y="156"/>
                </a:lnTo>
                <a:lnTo>
                  <a:pt x="50" y="143"/>
                </a:lnTo>
                <a:lnTo>
                  <a:pt x="0" y="122"/>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2" name="Freeform 304">
            <a:extLst>
              <a:ext uri="{FF2B5EF4-FFF2-40B4-BE49-F238E27FC236}">
                <a16:creationId xmlns="" xmlns:a16="http://schemas.microsoft.com/office/drawing/2014/main" id="{5E7318C5-94F3-E14B-B765-A177B7064450}"/>
              </a:ext>
            </a:extLst>
          </p:cNvPr>
          <p:cNvSpPr>
            <a:spLocks/>
          </p:cNvSpPr>
          <p:nvPr/>
        </p:nvSpPr>
        <p:spPr bwMode="auto">
          <a:xfrm>
            <a:off x="2589084" y="4163205"/>
            <a:ext cx="434975" cy="496888"/>
          </a:xfrm>
          <a:custGeom>
            <a:avLst/>
            <a:gdLst>
              <a:gd name="T0" fmla="*/ 2147483647 w 274"/>
              <a:gd name="T1" fmla="*/ 2147483647 h 313"/>
              <a:gd name="T2" fmla="*/ 2147483647 w 274"/>
              <a:gd name="T3" fmla="*/ 2147483647 h 313"/>
              <a:gd name="T4" fmla="*/ 2147483647 w 274"/>
              <a:gd name="T5" fmla="*/ 2147483647 h 313"/>
              <a:gd name="T6" fmla="*/ 2147483647 w 274"/>
              <a:gd name="T7" fmla="*/ 2147483647 h 313"/>
              <a:gd name="T8" fmla="*/ 2147483647 w 274"/>
              <a:gd name="T9" fmla="*/ 0 h 313"/>
              <a:gd name="T10" fmla="*/ 2147483647 w 274"/>
              <a:gd name="T11" fmla="*/ 2147483647 h 313"/>
              <a:gd name="T12" fmla="*/ 2147483647 w 274"/>
              <a:gd name="T13" fmla="*/ 2147483647 h 313"/>
              <a:gd name="T14" fmla="*/ 2147483647 w 274"/>
              <a:gd name="T15" fmla="*/ 2147483647 h 313"/>
              <a:gd name="T16" fmla="*/ 0 w 274"/>
              <a:gd name="T17" fmla="*/ 2147483647 h 313"/>
              <a:gd name="T18" fmla="*/ 0 w 274"/>
              <a:gd name="T19" fmla="*/ 2147483647 h 313"/>
              <a:gd name="T20" fmla="*/ 2147483647 w 274"/>
              <a:gd name="T21" fmla="*/ 2147483647 h 313"/>
              <a:gd name="T22" fmla="*/ 2147483647 w 274"/>
              <a:gd name="T23" fmla="*/ 2147483647 h 313"/>
              <a:gd name="T24" fmla="*/ 2147483647 w 274"/>
              <a:gd name="T25" fmla="*/ 2147483647 h 313"/>
              <a:gd name="T26" fmla="*/ 2147483647 w 274"/>
              <a:gd name="T27" fmla="*/ 2147483647 h 313"/>
              <a:gd name="T28" fmla="*/ 2147483647 w 274"/>
              <a:gd name="T29" fmla="*/ 2147483647 h 313"/>
              <a:gd name="T30" fmla="*/ 2147483647 w 274"/>
              <a:gd name="T31" fmla="*/ 2147483647 h 313"/>
              <a:gd name="T32" fmla="*/ 2147483647 w 274"/>
              <a:gd name="T33" fmla="*/ 2147483647 h 313"/>
              <a:gd name="T34" fmla="*/ 2147483647 w 274"/>
              <a:gd name="T35" fmla="*/ 2147483647 h 313"/>
              <a:gd name="T36" fmla="*/ 2147483647 w 274"/>
              <a:gd name="T37" fmla="*/ 2147483647 h 313"/>
              <a:gd name="T38" fmla="*/ 2147483647 w 274"/>
              <a:gd name="T39" fmla="*/ 2147483647 h 313"/>
              <a:gd name="T40" fmla="*/ 2147483647 w 274"/>
              <a:gd name="T41" fmla="*/ 2147483647 h 313"/>
              <a:gd name="T42" fmla="*/ 2147483647 w 274"/>
              <a:gd name="T43" fmla="*/ 2147483647 h 313"/>
              <a:gd name="T44" fmla="*/ 2147483647 w 274"/>
              <a:gd name="T45" fmla="*/ 2147483647 h 313"/>
              <a:gd name="T46" fmla="*/ 2147483647 w 274"/>
              <a:gd name="T47" fmla="*/ 2147483647 h 313"/>
              <a:gd name="T48" fmla="*/ 2147483647 w 274"/>
              <a:gd name="T49" fmla="*/ 2147483647 h 313"/>
              <a:gd name="T50" fmla="*/ 2147483647 w 274"/>
              <a:gd name="T51" fmla="*/ 2147483647 h 313"/>
              <a:gd name="T52" fmla="*/ 2147483647 w 274"/>
              <a:gd name="T53" fmla="*/ 2147483647 h 313"/>
              <a:gd name="T54" fmla="*/ 2147483647 w 274"/>
              <a:gd name="T55" fmla="*/ 2147483647 h 313"/>
              <a:gd name="T56" fmla="*/ 2147483647 w 274"/>
              <a:gd name="T57" fmla="*/ 2147483647 h 313"/>
              <a:gd name="T58" fmla="*/ 2147483647 w 274"/>
              <a:gd name="T59" fmla="*/ 2147483647 h 313"/>
              <a:gd name="T60" fmla="*/ 2147483647 w 274"/>
              <a:gd name="T61" fmla="*/ 2147483647 h 313"/>
              <a:gd name="T62" fmla="*/ 2147483647 w 274"/>
              <a:gd name="T63" fmla="*/ 2147483647 h 3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4"/>
              <a:gd name="T97" fmla="*/ 0 h 313"/>
              <a:gd name="T98" fmla="*/ 274 w 274"/>
              <a:gd name="T99" fmla="*/ 313 h 3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4" h="313">
                <a:moveTo>
                  <a:pt x="274" y="43"/>
                </a:moveTo>
                <a:lnTo>
                  <a:pt x="233" y="43"/>
                </a:lnTo>
                <a:lnTo>
                  <a:pt x="192" y="34"/>
                </a:lnTo>
                <a:lnTo>
                  <a:pt x="145" y="21"/>
                </a:lnTo>
                <a:lnTo>
                  <a:pt x="95" y="0"/>
                </a:lnTo>
                <a:lnTo>
                  <a:pt x="84" y="50"/>
                </a:lnTo>
                <a:lnTo>
                  <a:pt x="45" y="125"/>
                </a:lnTo>
                <a:lnTo>
                  <a:pt x="20" y="204"/>
                </a:lnTo>
                <a:lnTo>
                  <a:pt x="0" y="241"/>
                </a:lnTo>
                <a:lnTo>
                  <a:pt x="0" y="270"/>
                </a:lnTo>
                <a:lnTo>
                  <a:pt x="9" y="277"/>
                </a:lnTo>
                <a:lnTo>
                  <a:pt x="31" y="270"/>
                </a:lnTo>
                <a:lnTo>
                  <a:pt x="50" y="252"/>
                </a:lnTo>
                <a:lnTo>
                  <a:pt x="75" y="207"/>
                </a:lnTo>
                <a:lnTo>
                  <a:pt x="161" y="109"/>
                </a:lnTo>
                <a:lnTo>
                  <a:pt x="165" y="116"/>
                </a:lnTo>
                <a:lnTo>
                  <a:pt x="172" y="134"/>
                </a:lnTo>
                <a:lnTo>
                  <a:pt x="172" y="155"/>
                </a:lnTo>
                <a:lnTo>
                  <a:pt x="165" y="186"/>
                </a:lnTo>
                <a:lnTo>
                  <a:pt x="147" y="234"/>
                </a:lnTo>
                <a:lnTo>
                  <a:pt x="129" y="263"/>
                </a:lnTo>
                <a:lnTo>
                  <a:pt x="120" y="293"/>
                </a:lnTo>
                <a:lnTo>
                  <a:pt x="129" y="311"/>
                </a:lnTo>
                <a:lnTo>
                  <a:pt x="138" y="313"/>
                </a:lnTo>
                <a:lnTo>
                  <a:pt x="161" y="307"/>
                </a:lnTo>
                <a:lnTo>
                  <a:pt x="197" y="268"/>
                </a:lnTo>
                <a:lnTo>
                  <a:pt x="229" y="232"/>
                </a:lnTo>
                <a:lnTo>
                  <a:pt x="238" y="214"/>
                </a:lnTo>
                <a:lnTo>
                  <a:pt x="247" y="173"/>
                </a:lnTo>
                <a:lnTo>
                  <a:pt x="247" y="121"/>
                </a:lnTo>
                <a:lnTo>
                  <a:pt x="256" y="87"/>
                </a:lnTo>
                <a:lnTo>
                  <a:pt x="274" y="43"/>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3" name="Freeform 305">
            <a:extLst>
              <a:ext uri="{FF2B5EF4-FFF2-40B4-BE49-F238E27FC236}">
                <a16:creationId xmlns="" xmlns:a16="http://schemas.microsoft.com/office/drawing/2014/main" id="{091A8909-525E-6040-BE6E-212B95DB2697}"/>
              </a:ext>
            </a:extLst>
          </p:cNvPr>
          <p:cNvSpPr>
            <a:spLocks/>
          </p:cNvSpPr>
          <p:nvPr/>
        </p:nvSpPr>
        <p:spPr bwMode="auto">
          <a:xfrm>
            <a:off x="817434" y="2348693"/>
            <a:ext cx="3038475" cy="3208337"/>
          </a:xfrm>
          <a:custGeom>
            <a:avLst/>
            <a:gdLst>
              <a:gd name="T0" fmla="*/ 2147483647 w 844"/>
              <a:gd name="T1" fmla="*/ 2147483647 h 891"/>
              <a:gd name="T2" fmla="*/ 2147483647 w 844"/>
              <a:gd name="T3" fmla="*/ 2147483647 h 891"/>
              <a:gd name="T4" fmla="*/ 2147483647 w 844"/>
              <a:gd name="T5" fmla="*/ 2147483647 h 891"/>
              <a:gd name="T6" fmla="*/ 2147483647 w 844"/>
              <a:gd name="T7" fmla="*/ 2147483647 h 891"/>
              <a:gd name="T8" fmla="*/ 2147483647 w 844"/>
              <a:gd name="T9" fmla="*/ 2147483647 h 891"/>
              <a:gd name="T10" fmla="*/ 2147483647 w 844"/>
              <a:gd name="T11" fmla="*/ 2147483647 h 891"/>
              <a:gd name="T12" fmla="*/ 2147483647 w 844"/>
              <a:gd name="T13" fmla="*/ 2147483647 h 891"/>
              <a:gd name="T14" fmla="*/ 2147483647 w 844"/>
              <a:gd name="T15" fmla="*/ 2147483647 h 891"/>
              <a:gd name="T16" fmla="*/ 2147483647 w 844"/>
              <a:gd name="T17" fmla="*/ 2147483647 h 891"/>
              <a:gd name="T18" fmla="*/ 2147483647 w 844"/>
              <a:gd name="T19" fmla="*/ 2147483647 h 891"/>
              <a:gd name="T20" fmla="*/ 2147483647 w 844"/>
              <a:gd name="T21" fmla="*/ 2147483647 h 891"/>
              <a:gd name="T22" fmla="*/ 2147483647 w 844"/>
              <a:gd name="T23" fmla="*/ 2147483647 h 891"/>
              <a:gd name="T24" fmla="*/ 2147483647 w 844"/>
              <a:gd name="T25" fmla="*/ 2147483647 h 891"/>
              <a:gd name="T26" fmla="*/ 2147483647 w 844"/>
              <a:gd name="T27" fmla="*/ 2147483647 h 891"/>
              <a:gd name="T28" fmla="*/ 2147483647 w 844"/>
              <a:gd name="T29" fmla="*/ 2147483647 h 891"/>
              <a:gd name="T30" fmla="*/ 2147483647 w 844"/>
              <a:gd name="T31" fmla="*/ 2147483647 h 891"/>
              <a:gd name="T32" fmla="*/ 2147483647 w 844"/>
              <a:gd name="T33" fmla="*/ 2147483647 h 891"/>
              <a:gd name="T34" fmla="*/ 2147483647 w 844"/>
              <a:gd name="T35" fmla="*/ 2147483647 h 891"/>
              <a:gd name="T36" fmla="*/ 2147483647 w 844"/>
              <a:gd name="T37" fmla="*/ 2147483647 h 891"/>
              <a:gd name="T38" fmla="*/ 2147483647 w 844"/>
              <a:gd name="T39" fmla="*/ 2147483647 h 891"/>
              <a:gd name="T40" fmla="*/ 2147483647 w 844"/>
              <a:gd name="T41" fmla="*/ 2147483647 h 891"/>
              <a:gd name="T42" fmla="*/ 2147483647 w 844"/>
              <a:gd name="T43" fmla="*/ 2147483647 h 891"/>
              <a:gd name="T44" fmla="*/ 2147483647 w 844"/>
              <a:gd name="T45" fmla="*/ 2147483647 h 891"/>
              <a:gd name="T46" fmla="*/ 2147483647 w 844"/>
              <a:gd name="T47" fmla="*/ 2147483647 h 891"/>
              <a:gd name="T48" fmla="*/ 2147483647 w 844"/>
              <a:gd name="T49" fmla="*/ 2147483647 h 891"/>
              <a:gd name="T50" fmla="*/ 2147483647 w 844"/>
              <a:gd name="T51" fmla="*/ 2147483647 h 891"/>
              <a:gd name="T52" fmla="*/ 2147483647 w 844"/>
              <a:gd name="T53" fmla="*/ 2147483647 h 891"/>
              <a:gd name="T54" fmla="*/ 2147483647 w 844"/>
              <a:gd name="T55" fmla="*/ 2147483647 h 891"/>
              <a:gd name="T56" fmla="*/ 2147483647 w 844"/>
              <a:gd name="T57" fmla="*/ 2147483647 h 891"/>
              <a:gd name="T58" fmla="*/ 2147483647 w 844"/>
              <a:gd name="T59" fmla="*/ 2147483647 h 891"/>
              <a:gd name="T60" fmla="*/ 2147483647 w 844"/>
              <a:gd name="T61" fmla="*/ 2147483647 h 891"/>
              <a:gd name="T62" fmla="*/ 2147483647 w 844"/>
              <a:gd name="T63" fmla="*/ 2147483647 h 891"/>
              <a:gd name="T64" fmla="*/ 2147483647 w 844"/>
              <a:gd name="T65" fmla="*/ 2147483647 h 891"/>
              <a:gd name="T66" fmla="*/ 2147483647 w 844"/>
              <a:gd name="T67" fmla="*/ 2147483647 h 891"/>
              <a:gd name="T68" fmla="*/ 2147483647 w 844"/>
              <a:gd name="T69" fmla="*/ 2147483647 h 891"/>
              <a:gd name="T70" fmla="*/ 2147483647 w 844"/>
              <a:gd name="T71" fmla="*/ 2147483647 h 891"/>
              <a:gd name="T72" fmla="*/ 2147483647 w 844"/>
              <a:gd name="T73" fmla="*/ 2147483647 h 891"/>
              <a:gd name="T74" fmla="*/ 2147483647 w 844"/>
              <a:gd name="T75" fmla="*/ 2147483647 h 891"/>
              <a:gd name="T76" fmla="*/ 2147483647 w 844"/>
              <a:gd name="T77" fmla="*/ 2147483647 h 891"/>
              <a:gd name="T78" fmla="*/ 2147483647 w 844"/>
              <a:gd name="T79" fmla="*/ 2147483647 h 891"/>
              <a:gd name="T80" fmla="*/ 2147483647 w 844"/>
              <a:gd name="T81" fmla="*/ 2147483647 h 891"/>
              <a:gd name="T82" fmla="*/ 2147483647 w 844"/>
              <a:gd name="T83" fmla="*/ 2147483647 h 891"/>
              <a:gd name="T84" fmla="*/ 2147483647 w 844"/>
              <a:gd name="T85" fmla="*/ 2147483647 h 891"/>
              <a:gd name="T86" fmla="*/ 2147483647 w 844"/>
              <a:gd name="T87" fmla="*/ 2147483647 h 891"/>
              <a:gd name="T88" fmla="*/ 2147483647 w 844"/>
              <a:gd name="T89" fmla="*/ 2147483647 h 891"/>
              <a:gd name="T90" fmla="*/ 2147483647 w 844"/>
              <a:gd name="T91" fmla="*/ 2147483647 h 891"/>
              <a:gd name="T92" fmla="*/ 2147483647 w 844"/>
              <a:gd name="T93" fmla="*/ 2147483647 h 891"/>
              <a:gd name="T94" fmla="*/ 2147483647 w 844"/>
              <a:gd name="T95" fmla="*/ 2147483647 h 891"/>
              <a:gd name="T96" fmla="*/ 2147483647 w 844"/>
              <a:gd name="T97" fmla="*/ 2147483647 h 891"/>
              <a:gd name="T98" fmla="*/ 2147483647 w 844"/>
              <a:gd name="T99" fmla="*/ 2147483647 h 891"/>
              <a:gd name="T100" fmla="*/ 2147483647 w 844"/>
              <a:gd name="T101" fmla="*/ 2147483647 h 891"/>
              <a:gd name="T102" fmla="*/ 0 w 844"/>
              <a:gd name="T103" fmla="*/ 2147483647 h 891"/>
              <a:gd name="T104" fmla="*/ 2147483647 w 844"/>
              <a:gd name="T105" fmla="*/ 2147483647 h 891"/>
              <a:gd name="T106" fmla="*/ 2147483647 w 844"/>
              <a:gd name="T107" fmla="*/ 2147483647 h 891"/>
              <a:gd name="T108" fmla="*/ 2147483647 w 844"/>
              <a:gd name="T109" fmla="*/ 2147483647 h 891"/>
              <a:gd name="T110" fmla="*/ 2147483647 w 844"/>
              <a:gd name="T111" fmla="*/ 2147483647 h 891"/>
              <a:gd name="T112" fmla="*/ 2147483647 w 844"/>
              <a:gd name="T113" fmla="*/ 2147483647 h 891"/>
              <a:gd name="T114" fmla="*/ 2147483647 w 844"/>
              <a:gd name="T115" fmla="*/ 2147483647 h 8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44"/>
              <a:gd name="T175" fmla="*/ 0 h 891"/>
              <a:gd name="T176" fmla="*/ 844 w 844"/>
              <a:gd name="T177" fmla="*/ 891 h 89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44" h="891">
                <a:moveTo>
                  <a:pt x="844" y="533"/>
                </a:moveTo>
                <a:lnTo>
                  <a:pt x="842" y="537"/>
                </a:lnTo>
                <a:lnTo>
                  <a:pt x="839" y="540"/>
                </a:lnTo>
                <a:lnTo>
                  <a:pt x="837" y="543"/>
                </a:lnTo>
                <a:lnTo>
                  <a:pt x="835" y="547"/>
                </a:lnTo>
                <a:lnTo>
                  <a:pt x="832" y="550"/>
                </a:lnTo>
                <a:lnTo>
                  <a:pt x="830" y="554"/>
                </a:lnTo>
                <a:lnTo>
                  <a:pt x="828" y="557"/>
                </a:lnTo>
                <a:lnTo>
                  <a:pt x="826" y="561"/>
                </a:lnTo>
                <a:lnTo>
                  <a:pt x="823" y="564"/>
                </a:lnTo>
                <a:lnTo>
                  <a:pt x="821" y="567"/>
                </a:lnTo>
                <a:lnTo>
                  <a:pt x="819" y="571"/>
                </a:lnTo>
                <a:lnTo>
                  <a:pt x="817" y="574"/>
                </a:lnTo>
                <a:lnTo>
                  <a:pt x="815" y="578"/>
                </a:lnTo>
                <a:lnTo>
                  <a:pt x="813" y="581"/>
                </a:lnTo>
                <a:lnTo>
                  <a:pt x="811" y="585"/>
                </a:lnTo>
                <a:lnTo>
                  <a:pt x="809" y="588"/>
                </a:lnTo>
                <a:lnTo>
                  <a:pt x="807" y="592"/>
                </a:lnTo>
                <a:lnTo>
                  <a:pt x="805" y="595"/>
                </a:lnTo>
                <a:lnTo>
                  <a:pt x="804" y="599"/>
                </a:lnTo>
                <a:lnTo>
                  <a:pt x="802" y="603"/>
                </a:lnTo>
                <a:lnTo>
                  <a:pt x="800" y="606"/>
                </a:lnTo>
                <a:lnTo>
                  <a:pt x="799" y="610"/>
                </a:lnTo>
                <a:lnTo>
                  <a:pt x="797" y="614"/>
                </a:lnTo>
                <a:lnTo>
                  <a:pt x="796" y="617"/>
                </a:lnTo>
                <a:lnTo>
                  <a:pt x="795" y="621"/>
                </a:lnTo>
                <a:lnTo>
                  <a:pt x="794" y="625"/>
                </a:lnTo>
                <a:lnTo>
                  <a:pt x="793" y="629"/>
                </a:lnTo>
                <a:lnTo>
                  <a:pt x="792" y="632"/>
                </a:lnTo>
                <a:lnTo>
                  <a:pt x="791" y="635"/>
                </a:lnTo>
                <a:lnTo>
                  <a:pt x="790" y="639"/>
                </a:lnTo>
                <a:lnTo>
                  <a:pt x="790" y="643"/>
                </a:lnTo>
                <a:lnTo>
                  <a:pt x="789" y="647"/>
                </a:lnTo>
                <a:lnTo>
                  <a:pt x="789" y="650"/>
                </a:lnTo>
                <a:lnTo>
                  <a:pt x="788" y="654"/>
                </a:lnTo>
                <a:lnTo>
                  <a:pt x="788" y="658"/>
                </a:lnTo>
                <a:lnTo>
                  <a:pt x="788" y="662"/>
                </a:lnTo>
                <a:lnTo>
                  <a:pt x="788" y="666"/>
                </a:lnTo>
                <a:lnTo>
                  <a:pt x="788" y="670"/>
                </a:lnTo>
                <a:lnTo>
                  <a:pt x="788" y="674"/>
                </a:lnTo>
                <a:lnTo>
                  <a:pt x="788" y="678"/>
                </a:lnTo>
                <a:lnTo>
                  <a:pt x="788" y="683"/>
                </a:lnTo>
                <a:lnTo>
                  <a:pt x="789" y="687"/>
                </a:lnTo>
                <a:lnTo>
                  <a:pt x="789" y="691"/>
                </a:lnTo>
                <a:lnTo>
                  <a:pt x="789" y="695"/>
                </a:lnTo>
                <a:lnTo>
                  <a:pt x="790" y="699"/>
                </a:lnTo>
                <a:lnTo>
                  <a:pt x="790" y="703"/>
                </a:lnTo>
                <a:lnTo>
                  <a:pt x="791" y="707"/>
                </a:lnTo>
                <a:lnTo>
                  <a:pt x="792" y="711"/>
                </a:lnTo>
                <a:lnTo>
                  <a:pt x="792" y="714"/>
                </a:lnTo>
                <a:lnTo>
                  <a:pt x="793" y="718"/>
                </a:lnTo>
                <a:lnTo>
                  <a:pt x="793" y="722"/>
                </a:lnTo>
                <a:lnTo>
                  <a:pt x="794" y="726"/>
                </a:lnTo>
                <a:lnTo>
                  <a:pt x="795" y="730"/>
                </a:lnTo>
                <a:lnTo>
                  <a:pt x="796" y="734"/>
                </a:lnTo>
                <a:lnTo>
                  <a:pt x="796" y="738"/>
                </a:lnTo>
                <a:lnTo>
                  <a:pt x="797" y="741"/>
                </a:lnTo>
                <a:lnTo>
                  <a:pt x="798" y="745"/>
                </a:lnTo>
                <a:lnTo>
                  <a:pt x="799" y="749"/>
                </a:lnTo>
                <a:lnTo>
                  <a:pt x="799" y="753"/>
                </a:lnTo>
                <a:lnTo>
                  <a:pt x="800" y="757"/>
                </a:lnTo>
                <a:lnTo>
                  <a:pt x="801" y="761"/>
                </a:lnTo>
                <a:lnTo>
                  <a:pt x="802" y="765"/>
                </a:lnTo>
                <a:lnTo>
                  <a:pt x="802" y="769"/>
                </a:lnTo>
                <a:lnTo>
                  <a:pt x="803" y="773"/>
                </a:lnTo>
                <a:lnTo>
                  <a:pt x="803" y="777"/>
                </a:lnTo>
                <a:lnTo>
                  <a:pt x="804" y="781"/>
                </a:lnTo>
                <a:lnTo>
                  <a:pt x="804" y="785"/>
                </a:lnTo>
                <a:lnTo>
                  <a:pt x="804" y="789"/>
                </a:lnTo>
                <a:lnTo>
                  <a:pt x="804" y="793"/>
                </a:lnTo>
                <a:lnTo>
                  <a:pt x="805" y="797"/>
                </a:lnTo>
                <a:lnTo>
                  <a:pt x="805" y="801"/>
                </a:lnTo>
                <a:lnTo>
                  <a:pt x="804" y="805"/>
                </a:lnTo>
                <a:lnTo>
                  <a:pt x="804" y="809"/>
                </a:lnTo>
                <a:lnTo>
                  <a:pt x="804" y="813"/>
                </a:lnTo>
                <a:lnTo>
                  <a:pt x="804" y="817"/>
                </a:lnTo>
                <a:lnTo>
                  <a:pt x="803" y="821"/>
                </a:lnTo>
                <a:lnTo>
                  <a:pt x="802" y="825"/>
                </a:lnTo>
                <a:lnTo>
                  <a:pt x="801" y="829"/>
                </a:lnTo>
                <a:lnTo>
                  <a:pt x="800" y="833"/>
                </a:lnTo>
                <a:lnTo>
                  <a:pt x="799" y="837"/>
                </a:lnTo>
                <a:lnTo>
                  <a:pt x="798" y="842"/>
                </a:lnTo>
                <a:lnTo>
                  <a:pt x="797" y="846"/>
                </a:lnTo>
                <a:lnTo>
                  <a:pt x="795" y="850"/>
                </a:lnTo>
                <a:lnTo>
                  <a:pt x="793" y="853"/>
                </a:lnTo>
                <a:lnTo>
                  <a:pt x="792" y="857"/>
                </a:lnTo>
                <a:lnTo>
                  <a:pt x="790" y="861"/>
                </a:lnTo>
                <a:lnTo>
                  <a:pt x="788" y="864"/>
                </a:lnTo>
                <a:lnTo>
                  <a:pt x="785" y="868"/>
                </a:lnTo>
                <a:lnTo>
                  <a:pt x="783" y="871"/>
                </a:lnTo>
                <a:lnTo>
                  <a:pt x="780" y="874"/>
                </a:lnTo>
                <a:lnTo>
                  <a:pt x="778" y="877"/>
                </a:lnTo>
                <a:lnTo>
                  <a:pt x="775" y="879"/>
                </a:lnTo>
                <a:lnTo>
                  <a:pt x="772" y="882"/>
                </a:lnTo>
                <a:lnTo>
                  <a:pt x="770" y="883"/>
                </a:lnTo>
                <a:lnTo>
                  <a:pt x="767" y="885"/>
                </a:lnTo>
                <a:lnTo>
                  <a:pt x="764" y="886"/>
                </a:lnTo>
                <a:lnTo>
                  <a:pt x="760" y="888"/>
                </a:lnTo>
                <a:lnTo>
                  <a:pt x="757" y="889"/>
                </a:lnTo>
                <a:lnTo>
                  <a:pt x="753" y="890"/>
                </a:lnTo>
                <a:lnTo>
                  <a:pt x="750" y="890"/>
                </a:lnTo>
                <a:lnTo>
                  <a:pt x="746" y="891"/>
                </a:lnTo>
                <a:lnTo>
                  <a:pt x="742" y="891"/>
                </a:lnTo>
                <a:lnTo>
                  <a:pt x="738" y="891"/>
                </a:lnTo>
                <a:lnTo>
                  <a:pt x="734" y="891"/>
                </a:lnTo>
                <a:lnTo>
                  <a:pt x="730" y="891"/>
                </a:lnTo>
                <a:lnTo>
                  <a:pt x="726" y="890"/>
                </a:lnTo>
                <a:lnTo>
                  <a:pt x="721" y="890"/>
                </a:lnTo>
                <a:lnTo>
                  <a:pt x="717" y="889"/>
                </a:lnTo>
                <a:lnTo>
                  <a:pt x="713" y="888"/>
                </a:lnTo>
                <a:lnTo>
                  <a:pt x="708" y="887"/>
                </a:lnTo>
                <a:lnTo>
                  <a:pt x="704" y="886"/>
                </a:lnTo>
                <a:lnTo>
                  <a:pt x="700" y="885"/>
                </a:lnTo>
                <a:lnTo>
                  <a:pt x="696" y="884"/>
                </a:lnTo>
                <a:lnTo>
                  <a:pt x="691" y="883"/>
                </a:lnTo>
                <a:lnTo>
                  <a:pt x="687" y="882"/>
                </a:lnTo>
                <a:lnTo>
                  <a:pt x="683" y="880"/>
                </a:lnTo>
                <a:lnTo>
                  <a:pt x="679" y="879"/>
                </a:lnTo>
                <a:lnTo>
                  <a:pt x="676" y="878"/>
                </a:lnTo>
                <a:lnTo>
                  <a:pt x="672" y="877"/>
                </a:lnTo>
                <a:lnTo>
                  <a:pt x="667" y="875"/>
                </a:lnTo>
                <a:lnTo>
                  <a:pt x="663" y="874"/>
                </a:lnTo>
                <a:lnTo>
                  <a:pt x="659" y="873"/>
                </a:lnTo>
                <a:lnTo>
                  <a:pt x="655" y="871"/>
                </a:lnTo>
                <a:lnTo>
                  <a:pt x="652" y="870"/>
                </a:lnTo>
                <a:lnTo>
                  <a:pt x="648" y="869"/>
                </a:lnTo>
                <a:lnTo>
                  <a:pt x="644" y="867"/>
                </a:lnTo>
                <a:lnTo>
                  <a:pt x="640" y="866"/>
                </a:lnTo>
                <a:lnTo>
                  <a:pt x="636" y="864"/>
                </a:lnTo>
                <a:lnTo>
                  <a:pt x="633" y="863"/>
                </a:lnTo>
                <a:lnTo>
                  <a:pt x="629" y="861"/>
                </a:lnTo>
                <a:lnTo>
                  <a:pt x="625" y="860"/>
                </a:lnTo>
                <a:lnTo>
                  <a:pt x="622" y="858"/>
                </a:lnTo>
                <a:lnTo>
                  <a:pt x="618" y="857"/>
                </a:lnTo>
                <a:lnTo>
                  <a:pt x="614" y="855"/>
                </a:lnTo>
                <a:lnTo>
                  <a:pt x="611" y="854"/>
                </a:lnTo>
                <a:lnTo>
                  <a:pt x="607" y="852"/>
                </a:lnTo>
                <a:lnTo>
                  <a:pt x="604" y="851"/>
                </a:lnTo>
                <a:lnTo>
                  <a:pt x="600" y="849"/>
                </a:lnTo>
                <a:lnTo>
                  <a:pt x="597" y="847"/>
                </a:lnTo>
                <a:lnTo>
                  <a:pt x="593" y="846"/>
                </a:lnTo>
                <a:lnTo>
                  <a:pt x="590" y="844"/>
                </a:lnTo>
                <a:lnTo>
                  <a:pt x="586" y="842"/>
                </a:lnTo>
                <a:lnTo>
                  <a:pt x="583" y="841"/>
                </a:lnTo>
                <a:lnTo>
                  <a:pt x="582" y="840"/>
                </a:lnTo>
                <a:lnTo>
                  <a:pt x="578" y="838"/>
                </a:lnTo>
                <a:lnTo>
                  <a:pt x="575" y="836"/>
                </a:lnTo>
                <a:lnTo>
                  <a:pt x="571" y="835"/>
                </a:lnTo>
                <a:lnTo>
                  <a:pt x="568" y="833"/>
                </a:lnTo>
                <a:lnTo>
                  <a:pt x="564" y="831"/>
                </a:lnTo>
                <a:lnTo>
                  <a:pt x="561" y="829"/>
                </a:lnTo>
                <a:lnTo>
                  <a:pt x="558" y="827"/>
                </a:lnTo>
                <a:lnTo>
                  <a:pt x="554" y="825"/>
                </a:lnTo>
                <a:lnTo>
                  <a:pt x="551" y="823"/>
                </a:lnTo>
                <a:lnTo>
                  <a:pt x="547" y="821"/>
                </a:lnTo>
                <a:lnTo>
                  <a:pt x="544" y="819"/>
                </a:lnTo>
                <a:lnTo>
                  <a:pt x="540" y="817"/>
                </a:lnTo>
                <a:lnTo>
                  <a:pt x="537" y="815"/>
                </a:lnTo>
                <a:lnTo>
                  <a:pt x="534" y="813"/>
                </a:lnTo>
                <a:lnTo>
                  <a:pt x="530" y="811"/>
                </a:lnTo>
                <a:lnTo>
                  <a:pt x="527" y="809"/>
                </a:lnTo>
                <a:lnTo>
                  <a:pt x="523" y="807"/>
                </a:lnTo>
                <a:lnTo>
                  <a:pt x="520" y="805"/>
                </a:lnTo>
                <a:lnTo>
                  <a:pt x="517" y="803"/>
                </a:lnTo>
                <a:lnTo>
                  <a:pt x="513" y="801"/>
                </a:lnTo>
                <a:lnTo>
                  <a:pt x="510" y="799"/>
                </a:lnTo>
                <a:lnTo>
                  <a:pt x="506" y="797"/>
                </a:lnTo>
                <a:lnTo>
                  <a:pt x="503" y="794"/>
                </a:lnTo>
                <a:lnTo>
                  <a:pt x="500" y="792"/>
                </a:lnTo>
                <a:lnTo>
                  <a:pt x="496" y="790"/>
                </a:lnTo>
                <a:lnTo>
                  <a:pt x="493" y="788"/>
                </a:lnTo>
                <a:lnTo>
                  <a:pt x="489" y="786"/>
                </a:lnTo>
                <a:lnTo>
                  <a:pt x="486" y="784"/>
                </a:lnTo>
                <a:lnTo>
                  <a:pt x="482" y="781"/>
                </a:lnTo>
                <a:lnTo>
                  <a:pt x="479" y="779"/>
                </a:lnTo>
                <a:lnTo>
                  <a:pt x="476" y="777"/>
                </a:lnTo>
                <a:lnTo>
                  <a:pt x="472" y="775"/>
                </a:lnTo>
                <a:lnTo>
                  <a:pt x="469" y="773"/>
                </a:lnTo>
                <a:lnTo>
                  <a:pt x="465" y="771"/>
                </a:lnTo>
                <a:lnTo>
                  <a:pt x="462" y="768"/>
                </a:lnTo>
                <a:lnTo>
                  <a:pt x="459" y="766"/>
                </a:lnTo>
                <a:lnTo>
                  <a:pt x="455" y="764"/>
                </a:lnTo>
                <a:lnTo>
                  <a:pt x="452" y="762"/>
                </a:lnTo>
                <a:lnTo>
                  <a:pt x="448" y="760"/>
                </a:lnTo>
                <a:lnTo>
                  <a:pt x="445" y="758"/>
                </a:lnTo>
                <a:lnTo>
                  <a:pt x="441" y="755"/>
                </a:lnTo>
                <a:lnTo>
                  <a:pt x="438" y="753"/>
                </a:lnTo>
                <a:lnTo>
                  <a:pt x="434" y="751"/>
                </a:lnTo>
                <a:lnTo>
                  <a:pt x="431" y="749"/>
                </a:lnTo>
                <a:lnTo>
                  <a:pt x="427" y="747"/>
                </a:lnTo>
                <a:lnTo>
                  <a:pt x="424" y="745"/>
                </a:lnTo>
                <a:lnTo>
                  <a:pt x="421" y="743"/>
                </a:lnTo>
                <a:lnTo>
                  <a:pt x="417" y="741"/>
                </a:lnTo>
                <a:lnTo>
                  <a:pt x="414" y="739"/>
                </a:lnTo>
                <a:lnTo>
                  <a:pt x="410" y="737"/>
                </a:lnTo>
                <a:lnTo>
                  <a:pt x="407" y="735"/>
                </a:lnTo>
                <a:lnTo>
                  <a:pt x="403" y="733"/>
                </a:lnTo>
                <a:lnTo>
                  <a:pt x="400" y="731"/>
                </a:lnTo>
                <a:lnTo>
                  <a:pt x="396" y="729"/>
                </a:lnTo>
                <a:lnTo>
                  <a:pt x="392" y="727"/>
                </a:lnTo>
                <a:lnTo>
                  <a:pt x="389" y="725"/>
                </a:lnTo>
                <a:lnTo>
                  <a:pt x="385" y="723"/>
                </a:lnTo>
                <a:lnTo>
                  <a:pt x="382" y="721"/>
                </a:lnTo>
                <a:lnTo>
                  <a:pt x="378" y="719"/>
                </a:lnTo>
                <a:lnTo>
                  <a:pt x="375" y="717"/>
                </a:lnTo>
                <a:lnTo>
                  <a:pt x="371" y="716"/>
                </a:lnTo>
                <a:lnTo>
                  <a:pt x="367" y="714"/>
                </a:lnTo>
                <a:lnTo>
                  <a:pt x="364" y="712"/>
                </a:lnTo>
                <a:lnTo>
                  <a:pt x="360" y="710"/>
                </a:lnTo>
                <a:lnTo>
                  <a:pt x="357" y="709"/>
                </a:lnTo>
                <a:lnTo>
                  <a:pt x="353" y="707"/>
                </a:lnTo>
                <a:lnTo>
                  <a:pt x="349" y="705"/>
                </a:lnTo>
                <a:lnTo>
                  <a:pt x="346" y="704"/>
                </a:lnTo>
                <a:lnTo>
                  <a:pt x="342" y="702"/>
                </a:lnTo>
                <a:lnTo>
                  <a:pt x="338" y="700"/>
                </a:lnTo>
                <a:lnTo>
                  <a:pt x="335" y="699"/>
                </a:lnTo>
                <a:lnTo>
                  <a:pt x="331" y="697"/>
                </a:lnTo>
                <a:lnTo>
                  <a:pt x="327" y="696"/>
                </a:lnTo>
                <a:lnTo>
                  <a:pt x="324" y="694"/>
                </a:lnTo>
                <a:lnTo>
                  <a:pt x="320" y="693"/>
                </a:lnTo>
                <a:lnTo>
                  <a:pt x="316" y="692"/>
                </a:lnTo>
                <a:lnTo>
                  <a:pt x="312" y="690"/>
                </a:lnTo>
                <a:lnTo>
                  <a:pt x="309" y="689"/>
                </a:lnTo>
                <a:lnTo>
                  <a:pt x="305" y="688"/>
                </a:lnTo>
                <a:lnTo>
                  <a:pt x="302" y="687"/>
                </a:lnTo>
                <a:lnTo>
                  <a:pt x="298" y="686"/>
                </a:lnTo>
                <a:lnTo>
                  <a:pt x="294" y="685"/>
                </a:lnTo>
                <a:lnTo>
                  <a:pt x="290" y="684"/>
                </a:lnTo>
                <a:lnTo>
                  <a:pt x="286" y="682"/>
                </a:lnTo>
                <a:lnTo>
                  <a:pt x="283" y="681"/>
                </a:lnTo>
                <a:lnTo>
                  <a:pt x="279" y="680"/>
                </a:lnTo>
                <a:lnTo>
                  <a:pt x="275" y="679"/>
                </a:lnTo>
                <a:lnTo>
                  <a:pt x="271" y="678"/>
                </a:lnTo>
                <a:lnTo>
                  <a:pt x="267" y="677"/>
                </a:lnTo>
                <a:lnTo>
                  <a:pt x="263" y="676"/>
                </a:lnTo>
                <a:lnTo>
                  <a:pt x="259" y="675"/>
                </a:lnTo>
                <a:lnTo>
                  <a:pt x="255" y="674"/>
                </a:lnTo>
                <a:lnTo>
                  <a:pt x="252" y="673"/>
                </a:lnTo>
                <a:lnTo>
                  <a:pt x="248" y="672"/>
                </a:lnTo>
                <a:lnTo>
                  <a:pt x="244" y="671"/>
                </a:lnTo>
                <a:lnTo>
                  <a:pt x="240" y="670"/>
                </a:lnTo>
                <a:lnTo>
                  <a:pt x="236" y="669"/>
                </a:lnTo>
                <a:lnTo>
                  <a:pt x="232" y="668"/>
                </a:lnTo>
                <a:lnTo>
                  <a:pt x="228" y="667"/>
                </a:lnTo>
                <a:lnTo>
                  <a:pt x="225" y="666"/>
                </a:lnTo>
                <a:lnTo>
                  <a:pt x="221" y="665"/>
                </a:lnTo>
                <a:lnTo>
                  <a:pt x="217" y="663"/>
                </a:lnTo>
                <a:lnTo>
                  <a:pt x="213" y="662"/>
                </a:lnTo>
                <a:lnTo>
                  <a:pt x="209" y="661"/>
                </a:lnTo>
                <a:lnTo>
                  <a:pt x="205" y="660"/>
                </a:lnTo>
                <a:lnTo>
                  <a:pt x="202" y="658"/>
                </a:lnTo>
                <a:lnTo>
                  <a:pt x="198" y="657"/>
                </a:lnTo>
                <a:lnTo>
                  <a:pt x="194" y="656"/>
                </a:lnTo>
                <a:lnTo>
                  <a:pt x="191" y="654"/>
                </a:lnTo>
                <a:lnTo>
                  <a:pt x="187" y="653"/>
                </a:lnTo>
                <a:lnTo>
                  <a:pt x="184" y="651"/>
                </a:lnTo>
                <a:lnTo>
                  <a:pt x="180" y="650"/>
                </a:lnTo>
                <a:lnTo>
                  <a:pt x="176" y="648"/>
                </a:lnTo>
                <a:lnTo>
                  <a:pt x="173" y="646"/>
                </a:lnTo>
                <a:lnTo>
                  <a:pt x="169" y="644"/>
                </a:lnTo>
                <a:lnTo>
                  <a:pt x="165" y="643"/>
                </a:lnTo>
                <a:lnTo>
                  <a:pt x="162" y="641"/>
                </a:lnTo>
                <a:lnTo>
                  <a:pt x="158" y="639"/>
                </a:lnTo>
                <a:lnTo>
                  <a:pt x="155" y="637"/>
                </a:lnTo>
                <a:lnTo>
                  <a:pt x="151" y="635"/>
                </a:lnTo>
                <a:lnTo>
                  <a:pt x="148" y="633"/>
                </a:lnTo>
                <a:lnTo>
                  <a:pt x="144" y="630"/>
                </a:lnTo>
                <a:lnTo>
                  <a:pt x="141" y="628"/>
                </a:lnTo>
                <a:lnTo>
                  <a:pt x="137" y="626"/>
                </a:lnTo>
                <a:lnTo>
                  <a:pt x="134" y="624"/>
                </a:lnTo>
                <a:lnTo>
                  <a:pt x="131" y="621"/>
                </a:lnTo>
                <a:lnTo>
                  <a:pt x="127" y="619"/>
                </a:lnTo>
                <a:lnTo>
                  <a:pt x="124" y="617"/>
                </a:lnTo>
                <a:lnTo>
                  <a:pt x="121" y="614"/>
                </a:lnTo>
                <a:lnTo>
                  <a:pt x="118" y="612"/>
                </a:lnTo>
                <a:lnTo>
                  <a:pt x="114" y="609"/>
                </a:lnTo>
                <a:lnTo>
                  <a:pt x="111" y="607"/>
                </a:lnTo>
                <a:lnTo>
                  <a:pt x="108" y="604"/>
                </a:lnTo>
                <a:lnTo>
                  <a:pt x="105" y="601"/>
                </a:lnTo>
                <a:lnTo>
                  <a:pt x="102" y="599"/>
                </a:lnTo>
                <a:lnTo>
                  <a:pt x="99" y="596"/>
                </a:lnTo>
                <a:lnTo>
                  <a:pt x="96" y="593"/>
                </a:lnTo>
                <a:lnTo>
                  <a:pt x="93" y="590"/>
                </a:lnTo>
                <a:lnTo>
                  <a:pt x="91" y="587"/>
                </a:lnTo>
                <a:lnTo>
                  <a:pt x="88" y="584"/>
                </a:lnTo>
                <a:lnTo>
                  <a:pt x="85" y="581"/>
                </a:lnTo>
                <a:lnTo>
                  <a:pt x="82" y="578"/>
                </a:lnTo>
                <a:lnTo>
                  <a:pt x="80" y="575"/>
                </a:lnTo>
                <a:lnTo>
                  <a:pt x="77" y="572"/>
                </a:lnTo>
                <a:lnTo>
                  <a:pt x="75" y="569"/>
                </a:lnTo>
                <a:lnTo>
                  <a:pt x="72" y="566"/>
                </a:lnTo>
                <a:lnTo>
                  <a:pt x="70" y="563"/>
                </a:lnTo>
                <a:lnTo>
                  <a:pt x="68" y="560"/>
                </a:lnTo>
                <a:lnTo>
                  <a:pt x="65" y="557"/>
                </a:lnTo>
                <a:lnTo>
                  <a:pt x="63" y="553"/>
                </a:lnTo>
                <a:lnTo>
                  <a:pt x="61" y="550"/>
                </a:lnTo>
                <a:lnTo>
                  <a:pt x="59" y="547"/>
                </a:lnTo>
                <a:lnTo>
                  <a:pt x="57" y="543"/>
                </a:lnTo>
                <a:lnTo>
                  <a:pt x="55" y="540"/>
                </a:lnTo>
                <a:lnTo>
                  <a:pt x="53" y="536"/>
                </a:lnTo>
                <a:lnTo>
                  <a:pt x="51" y="533"/>
                </a:lnTo>
                <a:lnTo>
                  <a:pt x="49" y="529"/>
                </a:lnTo>
                <a:lnTo>
                  <a:pt x="47" y="526"/>
                </a:lnTo>
                <a:lnTo>
                  <a:pt x="45" y="522"/>
                </a:lnTo>
                <a:lnTo>
                  <a:pt x="43" y="518"/>
                </a:lnTo>
                <a:lnTo>
                  <a:pt x="41" y="515"/>
                </a:lnTo>
                <a:lnTo>
                  <a:pt x="40" y="511"/>
                </a:lnTo>
                <a:lnTo>
                  <a:pt x="38" y="508"/>
                </a:lnTo>
                <a:lnTo>
                  <a:pt x="37" y="504"/>
                </a:lnTo>
                <a:lnTo>
                  <a:pt x="35" y="500"/>
                </a:lnTo>
                <a:lnTo>
                  <a:pt x="34" y="496"/>
                </a:lnTo>
                <a:lnTo>
                  <a:pt x="32" y="493"/>
                </a:lnTo>
                <a:lnTo>
                  <a:pt x="31" y="489"/>
                </a:lnTo>
                <a:lnTo>
                  <a:pt x="29" y="485"/>
                </a:lnTo>
                <a:lnTo>
                  <a:pt x="28" y="481"/>
                </a:lnTo>
                <a:lnTo>
                  <a:pt x="27" y="477"/>
                </a:lnTo>
                <a:lnTo>
                  <a:pt x="25" y="474"/>
                </a:lnTo>
                <a:lnTo>
                  <a:pt x="24" y="470"/>
                </a:lnTo>
                <a:lnTo>
                  <a:pt x="23" y="466"/>
                </a:lnTo>
                <a:lnTo>
                  <a:pt x="22" y="462"/>
                </a:lnTo>
                <a:lnTo>
                  <a:pt x="21" y="458"/>
                </a:lnTo>
                <a:lnTo>
                  <a:pt x="20" y="454"/>
                </a:lnTo>
                <a:lnTo>
                  <a:pt x="19" y="450"/>
                </a:lnTo>
                <a:lnTo>
                  <a:pt x="18" y="446"/>
                </a:lnTo>
                <a:lnTo>
                  <a:pt x="17" y="442"/>
                </a:lnTo>
                <a:lnTo>
                  <a:pt x="16" y="438"/>
                </a:lnTo>
                <a:lnTo>
                  <a:pt x="15" y="433"/>
                </a:lnTo>
                <a:lnTo>
                  <a:pt x="14" y="429"/>
                </a:lnTo>
                <a:lnTo>
                  <a:pt x="13" y="425"/>
                </a:lnTo>
                <a:lnTo>
                  <a:pt x="12" y="421"/>
                </a:lnTo>
                <a:lnTo>
                  <a:pt x="11" y="418"/>
                </a:lnTo>
                <a:lnTo>
                  <a:pt x="11" y="414"/>
                </a:lnTo>
                <a:lnTo>
                  <a:pt x="10" y="410"/>
                </a:lnTo>
                <a:lnTo>
                  <a:pt x="9" y="406"/>
                </a:lnTo>
                <a:lnTo>
                  <a:pt x="9" y="402"/>
                </a:lnTo>
                <a:lnTo>
                  <a:pt x="8" y="398"/>
                </a:lnTo>
                <a:lnTo>
                  <a:pt x="7" y="394"/>
                </a:lnTo>
                <a:lnTo>
                  <a:pt x="7" y="390"/>
                </a:lnTo>
                <a:lnTo>
                  <a:pt x="6" y="386"/>
                </a:lnTo>
                <a:lnTo>
                  <a:pt x="6" y="382"/>
                </a:lnTo>
                <a:lnTo>
                  <a:pt x="5" y="378"/>
                </a:lnTo>
                <a:lnTo>
                  <a:pt x="5" y="374"/>
                </a:lnTo>
                <a:lnTo>
                  <a:pt x="4" y="370"/>
                </a:lnTo>
                <a:lnTo>
                  <a:pt x="4" y="366"/>
                </a:lnTo>
                <a:lnTo>
                  <a:pt x="4" y="362"/>
                </a:lnTo>
                <a:lnTo>
                  <a:pt x="3" y="358"/>
                </a:lnTo>
                <a:lnTo>
                  <a:pt x="3" y="354"/>
                </a:lnTo>
                <a:lnTo>
                  <a:pt x="3" y="350"/>
                </a:lnTo>
                <a:lnTo>
                  <a:pt x="2" y="346"/>
                </a:lnTo>
                <a:lnTo>
                  <a:pt x="2" y="342"/>
                </a:lnTo>
                <a:lnTo>
                  <a:pt x="2" y="338"/>
                </a:lnTo>
                <a:lnTo>
                  <a:pt x="2" y="334"/>
                </a:lnTo>
                <a:lnTo>
                  <a:pt x="1" y="330"/>
                </a:lnTo>
                <a:lnTo>
                  <a:pt x="1" y="326"/>
                </a:lnTo>
                <a:lnTo>
                  <a:pt x="1" y="322"/>
                </a:lnTo>
                <a:lnTo>
                  <a:pt x="1" y="318"/>
                </a:lnTo>
                <a:lnTo>
                  <a:pt x="1" y="314"/>
                </a:lnTo>
                <a:lnTo>
                  <a:pt x="1" y="310"/>
                </a:lnTo>
                <a:lnTo>
                  <a:pt x="1" y="306"/>
                </a:lnTo>
                <a:lnTo>
                  <a:pt x="0" y="302"/>
                </a:lnTo>
                <a:lnTo>
                  <a:pt x="0" y="298"/>
                </a:lnTo>
                <a:lnTo>
                  <a:pt x="0" y="294"/>
                </a:lnTo>
                <a:lnTo>
                  <a:pt x="0" y="290"/>
                </a:lnTo>
                <a:lnTo>
                  <a:pt x="0" y="286"/>
                </a:lnTo>
                <a:lnTo>
                  <a:pt x="0" y="282"/>
                </a:lnTo>
                <a:lnTo>
                  <a:pt x="1" y="278"/>
                </a:lnTo>
                <a:lnTo>
                  <a:pt x="1" y="274"/>
                </a:lnTo>
                <a:lnTo>
                  <a:pt x="1" y="270"/>
                </a:lnTo>
                <a:lnTo>
                  <a:pt x="1" y="266"/>
                </a:lnTo>
                <a:lnTo>
                  <a:pt x="1" y="262"/>
                </a:lnTo>
                <a:lnTo>
                  <a:pt x="1" y="258"/>
                </a:lnTo>
                <a:lnTo>
                  <a:pt x="1" y="254"/>
                </a:lnTo>
                <a:lnTo>
                  <a:pt x="1" y="250"/>
                </a:lnTo>
                <a:lnTo>
                  <a:pt x="1" y="246"/>
                </a:lnTo>
                <a:lnTo>
                  <a:pt x="2" y="242"/>
                </a:lnTo>
                <a:lnTo>
                  <a:pt x="2" y="238"/>
                </a:lnTo>
                <a:lnTo>
                  <a:pt x="2" y="234"/>
                </a:lnTo>
                <a:lnTo>
                  <a:pt x="2" y="230"/>
                </a:lnTo>
                <a:lnTo>
                  <a:pt x="3" y="226"/>
                </a:lnTo>
                <a:lnTo>
                  <a:pt x="3" y="222"/>
                </a:lnTo>
                <a:lnTo>
                  <a:pt x="3" y="218"/>
                </a:lnTo>
                <a:lnTo>
                  <a:pt x="3" y="214"/>
                </a:lnTo>
                <a:lnTo>
                  <a:pt x="4" y="210"/>
                </a:lnTo>
                <a:lnTo>
                  <a:pt x="4" y="206"/>
                </a:lnTo>
                <a:lnTo>
                  <a:pt x="4" y="202"/>
                </a:lnTo>
                <a:lnTo>
                  <a:pt x="4" y="198"/>
                </a:lnTo>
                <a:lnTo>
                  <a:pt x="5" y="194"/>
                </a:lnTo>
                <a:lnTo>
                  <a:pt x="5" y="190"/>
                </a:lnTo>
                <a:lnTo>
                  <a:pt x="5" y="186"/>
                </a:lnTo>
                <a:lnTo>
                  <a:pt x="6" y="182"/>
                </a:lnTo>
                <a:lnTo>
                  <a:pt x="6" y="178"/>
                </a:lnTo>
                <a:lnTo>
                  <a:pt x="6" y="174"/>
                </a:lnTo>
                <a:lnTo>
                  <a:pt x="7" y="170"/>
                </a:lnTo>
                <a:lnTo>
                  <a:pt x="7" y="166"/>
                </a:lnTo>
                <a:lnTo>
                  <a:pt x="8" y="162"/>
                </a:lnTo>
                <a:lnTo>
                  <a:pt x="8" y="158"/>
                </a:lnTo>
                <a:lnTo>
                  <a:pt x="8" y="154"/>
                </a:lnTo>
                <a:lnTo>
                  <a:pt x="9" y="150"/>
                </a:lnTo>
                <a:lnTo>
                  <a:pt x="9" y="146"/>
                </a:lnTo>
                <a:lnTo>
                  <a:pt x="9" y="142"/>
                </a:lnTo>
                <a:lnTo>
                  <a:pt x="10" y="138"/>
                </a:lnTo>
                <a:lnTo>
                  <a:pt x="10" y="134"/>
                </a:lnTo>
                <a:lnTo>
                  <a:pt x="11" y="130"/>
                </a:lnTo>
                <a:lnTo>
                  <a:pt x="11" y="125"/>
                </a:lnTo>
                <a:lnTo>
                  <a:pt x="12" y="121"/>
                </a:lnTo>
                <a:lnTo>
                  <a:pt x="12" y="117"/>
                </a:lnTo>
                <a:lnTo>
                  <a:pt x="12" y="113"/>
                </a:lnTo>
                <a:lnTo>
                  <a:pt x="13" y="109"/>
                </a:lnTo>
                <a:lnTo>
                  <a:pt x="13" y="105"/>
                </a:lnTo>
                <a:lnTo>
                  <a:pt x="13" y="103"/>
                </a:lnTo>
                <a:lnTo>
                  <a:pt x="34" y="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4" name="Line 306">
            <a:extLst>
              <a:ext uri="{FF2B5EF4-FFF2-40B4-BE49-F238E27FC236}">
                <a16:creationId xmlns="" xmlns:a16="http://schemas.microsoft.com/office/drawing/2014/main" id="{C2F5253B-0C61-D04D-BCE0-CE03CAD6D7D6}"/>
              </a:ext>
            </a:extLst>
          </p:cNvPr>
          <p:cNvSpPr>
            <a:spLocks noChangeShapeType="1"/>
          </p:cNvSpPr>
          <p:nvPr/>
        </p:nvSpPr>
        <p:spPr bwMode="auto">
          <a:xfrm>
            <a:off x="3441571" y="5122055"/>
            <a:ext cx="73025" cy="158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5" name="Line 307">
            <a:extLst>
              <a:ext uri="{FF2B5EF4-FFF2-40B4-BE49-F238E27FC236}">
                <a16:creationId xmlns="" xmlns:a16="http://schemas.microsoft.com/office/drawing/2014/main" id="{69DC2B7B-3C83-B641-A14E-405CE6002EDF}"/>
              </a:ext>
            </a:extLst>
          </p:cNvPr>
          <p:cNvSpPr>
            <a:spLocks noChangeShapeType="1"/>
          </p:cNvSpPr>
          <p:nvPr/>
        </p:nvSpPr>
        <p:spPr bwMode="auto">
          <a:xfrm>
            <a:off x="3478083" y="5085543"/>
            <a:ext cx="1588" cy="7143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6" name="Line 308">
            <a:extLst>
              <a:ext uri="{FF2B5EF4-FFF2-40B4-BE49-F238E27FC236}">
                <a16:creationId xmlns="" xmlns:a16="http://schemas.microsoft.com/office/drawing/2014/main" id="{8931584A-6155-CF4A-8947-5389DAD445EB}"/>
              </a:ext>
            </a:extLst>
          </p:cNvPr>
          <p:cNvSpPr>
            <a:spLocks noChangeShapeType="1"/>
          </p:cNvSpPr>
          <p:nvPr/>
        </p:nvSpPr>
        <p:spPr bwMode="auto">
          <a:xfrm>
            <a:off x="3816221" y="4055255"/>
            <a:ext cx="71438" cy="158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7" name="Line 309">
            <a:extLst>
              <a:ext uri="{FF2B5EF4-FFF2-40B4-BE49-F238E27FC236}">
                <a16:creationId xmlns="" xmlns:a16="http://schemas.microsoft.com/office/drawing/2014/main" id="{359477D8-31CC-D84E-B4D5-4B69FA1EBA9E}"/>
              </a:ext>
            </a:extLst>
          </p:cNvPr>
          <p:cNvSpPr>
            <a:spLocks noChangeShapeType="1"/>
          </p:cNvSpPr>
          <p:nvPr/>
        </p:nvSpPr>
        <p:spPr bwMode="auto">
          <a:xfrm>
            <a:off x="3852733" y="4020330"/>
            <a:ext cx="1588" cy="7143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8" name="Line 310">
            <a:extLst>
              <a:ext uri="{FF2B5EF4-FFF2-40B4-BE49-F238E27FC236}">
                <a16:creationId xmlns="" xmlns:a16="http://schemas.microsoft.com/office/drawing/2014/main" id="{AE30A8D0-3BDF-884C-BBE6-C7C2E41AF6F5}"/>
              </a:ext>
            </a:extLst>
          </p:cNvPr>
          <p:cNvSpPr>
            <a:spLocks noChangeShapeType="1"/>
          </p:cNvSpPr>
          <p:nvPr/>
        </p:nvSpPr>
        <p:spPr bwMode="auto">
          <a:xfrm>
            <a:off x="3287583" y="3961593"/>
            <a:ext cx="71438" cy="158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9" name="Line 311">
            <a:extLst>
              <a:ext uri="{FF2B5EF4-FFF2-40B4-BE49-F238E27FC236}">
                <a16:creationId xmlns="" xmlns:a16="http://schemas.microsoft.com/office/drawing/2014/main" id="{CF70A8DC-AABA-164F-97AE-B3ACF63BB5BF}"/>
              </a:ext>
            </a:extLst>
          </p:cNvPr>
          <p:cNvSpPr>
            <a:spLocks noChangeShapeType="1"/>
          </p:cNvSpPr>
          <p:nvPr/>
        </p:nvSpPr>
        <p:spPr bwMode="auto">
          <a:xfrm>
            <a:off x="3322508" y="3926668"/>
            <a:ext cx="1588" cy="7143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0" name="Line 312">
            <a:extLst>
              <a:ext uri="{FF2B5EF4-FFF2-40B4-BE49-F238E27FC236}">
                <a16:creationId xmlns="" xmlns:a16="http://schemas.microsoft.com/office/drawing/2014/main" id="{C743E935-BF92-9B46-9332-4B750983B8DF}"/>
              </a:ext>
            </a:extLst>
          </p:cNvPr>
          <p:cNvSpPr>
            <a:spLocks noChangeShapeType="1"/>
          </p:cNvSpPr>
          <p:nvPr/>
        </p:nvSpPr>
        <p:spPr bwMode="auto">
          <a:xfrm>
            <a:off x="590422" y="2231218"/>
            <a:ext cx="71438" cy="158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1" name="Line 313">
            <a:extLst>
              <a:ext uri="{FF2B5EF4-FFF2-40B4-BE49-F238E27FC236}">
                <a16:creationId xmlns="" xmlns:a16="http://schemas.microsoft.com/office/drawing/2014/main" id="{0ECAB8A2-BA34-7C40-BA11-6B0DBF6BF7B3}"/>
              </a:ext>
            </a:extLst>
          </p:cNvPr>
          <p:cNvSpPr>
            <a:spLocks noChangeShapeType="1"/>
          </p:cNvSpPr>
          <p:nvPr/>
        </p:nvSpPr>
        <p:spPr bwMode="auto">
          <a:xfrm>
            <a:off x="626934" y="2194706"/>
            <a:ext cx="1588" cy="7143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2" name="Rectangle 314">
            <a:extLst>
              <a:ext uri="{FF2B5EF4-FFF2-40B4-BE49-F238E27FC236}">
                <a16:creationId xmlns="" xmlns:a16="http://schemas.microsoft.com/office/drawing/2014/main" id="{CB194E08-B2A8-0E4F-ABAD-628715BACB0D}"/>
              </a:ext>
            </a:extLst>
          </p:cNvPr>
          <p:cNvSpPr>
            <a:spLocks noChangeArrowheads="1"/>
          </p:cNvSpPr>
          <p:nvPr/>
        </p:nvSpPr>
        <p:spPr bwMode="auto">
          <a:xfrm>
            <a:off x="1587372" y="3821893"/>
            <a:ext cx="61913" cy="60325"/>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13" name="Rectangle 315">
            <a:extLst>
              <a:ext uri="{FF2B5EF4-FFF2-40B4-BE49-F238E27FC236}">
                <a16:creationId xmlns="" xmlns:a16="http://schemas.microsoft.com/office/drawing/2014/main" id="{63322593-6AA2-614B-A061-1407244EC8EE}"/>
              </a:ext>
            </a:extLst>
          </p:cNvPr>
          <p:cNvSpPr>
            <a:spLocks noChangeArrowheads="1"/>
          </p:cNvSpPr>
          <p:nvPr/>
        </p:nvSpPr>
        <p:spPr bwMode="auto">
          <a:xfrm>
            <a:off x="4143246" y="3713944"/>
            <a:ext cx="61913" cy="60325"/>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14" name="Rectangle 316">
            <a:extLst>
              <a:ext uri="{FF2B5EF4-FFF2-40B4-BE49-F238E27FC236}">
                <a16:creationId xmlns="" xmlns:a16="http://schemas.microsoft.com/office/drawing/2014/main" id="{62699F13-9463-814C-AAF8-BD02EBF68B3B}"/>
              </a:ext>
            </a:extLst>
          </p:cNvPr>
          <p:cNvSpPr>
            <a:spLocks noChangeArrowheads="1"/>
          </p:cNvSpPr>
          <p:nvPr/>
        </p:nvSpPr>
        <p:spPr bwMode="auto">
          <a:xfrm>
            <a:off x="1612772" y="1405718"/>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15" name="Rectangle 317">
            <a:extLst>
              <a:ext uri="{FF2B5EF4-FFF2-40B4-BE49-F238E27FC236}">
                <a16:creationId xmlns="" xmlns:a16="http://schemas.microsoft.com/office/drawing/2014/main" id="{DAABA238-82F0-0D42-B073-9B9340259FD9}"/>
              </a:ext>
            </a:extLst>
          </p:cNvPr>
          <p:cNvSpPr>
            <a:spLocks noChangeArrowheads="1"/>
          </p:cNvSpPr>
          <p:nvPr/>
        </p:nvSpPr>
        <p:spPr bwMode="auto">
          <a:xfrm>
            <a:off x="2149347" y="2280431"/>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16" name="Rectangle 318">
            <a:extLst>
              <a:ext uri="{FF2B5EF4-FFF2-40B4-BE49-F238E27FC236}">
                <a16:creationId xmlns="" xmlns:a16="http://schemas.microsoft.com/office/drawing/2014/main" id="{FE51EA70-F0DC-294C-BE2E-5B4C875D0737}"/>
              </a:ext>
            </a:extLst>
          </p:cNvPr>
          <p:cNvSpPr>
            <a:spLocks noChangeArrowheads="1"/>
          </p:cNvSpPr>
          <p:nvPr/>
        </p:nvSpPr>
        <p:spPr bwMode="auto">
          <a:xfrm>
            <a:off x="2274759" y="3044019"/>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17" name="Rectangle 319">
            <a:extLst>
              <a:ext uri="{FF2B5EF4-FFF2-40B4-BE49-F238E27FC236}">
                <a16:creationId xmlns="" xmlns:a16="http://schemas.microsoft.com/office/drawing/2014/main" id="{87136078-BE30-974A-9291-B2245E50D0A9}"/>
              </a:ext>
            </a:extLst>
          </p:cNvPr>
          <p:cNvSpPr>
            <a:spLocks noChangeArrowheads="1"/>
          </p:cNvSpPr>
          <p:nvPr/>
        </p:nvSpPr>
        <p:spPr bwMode="auto">
          <a:xfrm>
            <a:off x="3489196" y="2201056"/>
            <a:ext cx="60325"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18" name="Rectangle 320">
            <a:extLst>
              <a:ext uri="{FF2B5EF4-FFF2-40B4-BE49-F238E27FC236}">
                <a16:creationId xmlns="" xmlns:a16="http://schemas.microsoft.com/office/drawing/2014/main" id="{849C3CD6-926B-E345-B65B-0353E5534638}"/>
              </a:ext>
            </a:extLst>
          </p:cNvPr>
          <p:cNvSpPr>
            <a:spLocks noChangeArrowheads="1"/>
          </p:cNvSpPr>
          <p:nvPr/>
        </p:nvSpPr>
        <p:spPr bwMode="auto">
          <a:xfrm>
            <a:off x="4143246" y="1308881"/>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19" name="Rectangle 321">
            <a:extLst>
              <a:ext uri="{FF2B5EF4-FFF2-40B4-BE49-F238E27FC236}">
                <a16:creationId xmlns="" xmlns:a16="http://schemas.microsoft.com/office/drawing/2014/main" id="{7DCE84D7-6C56-9B46-A055-009734E9A757}"/>
              </a:ext>
            </a:extLst>
          </p:cNvPr>
          <p:cNvSpPr>
            <a:spLocks noChangeArrowheads="1"/>
          </p:cNvSpPr>
          <p:nvPr/>
        </p:nvSpPr>
        <p:spPr bwMode="auto">
          <a:xfrm>
            <a:off x="3819396" y="4231468"/>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20" name="Rectangle 322">
            <a:extLst>
              <a:ext uri="{FF2B5EF4-FFF2-40B4-BE49-F238E27FC236}">
                <a16:creationId xmlns="" xmlns:a16="http://schemas.microsoft.com/office/drawing/2014/main" id="{72799ECB-B39D-234D-A7EE-DB721C57377B}"/>
              </a:ext>
            </a:extLst>
          </p:cNvPr>
          <p:cNvSpPr>
            <a:spLocks noChangeArrowheads="1"/>
          </p:cNvSpPr>
          <p:nvPr/>
        </p:nvSpPr>
        <p:spPr bwMode="auto">
          <a:xfrm>
            <a:off x="607884" y="2910669"/>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21" name="Rectangle 323">
            <a:extLst>
              <a:ext uri="{FF2B5EF4-FFF2-40B4-BE49-F238E27FC236}">
                <a16:creationId xmlns="" xmlns:a16="http://schemas.microsoft.com/office/drawing/2014/main" id="{B2CD03EA-E438-6E40-B2EA-DD3E3D391C1D}"/>
              </a:ext>
            </a:extLst>
          </p:cNvPr>
          <p:cNvSpPr>
            <a:spLocks noChangeArrowheads="1"/>
          </p:cNvSpPr>
          <p:nvPr/>
        </p:nvSpPr>
        <p:spPr bwMode="auto">
          <a:xfrm>
            <a:off x="1001584" y="2450293"/>
            <a:ext cx="60325" cy="60325"/>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22" name="Rectangle 324">
            <a:extLst>
              <a:ext uri="{FF2B5EF4-FFF2-40B4-BE49-F238E27FC236}">
                <a16:creationId xmlns="" xmlns:a16="http://schemas.microsoft.com/office/drawing/2014/main" id="{2A12BB08-CC16-9D4E-A5D0-99710C0D7B93}"/>
              </a:ext>
            </a:extLst>
          </p:cNvPr>
          <p:cNvSpPr>
            <a:spLocks noChangeArrowheads="1"/>
          </p:cNvSpPr>
          <p:nvPr/>
        </p:nvSpPr>
        <p:spPr bwMode="auto">
          <a:xfrm>
            <a:off x="601534" y="2201056"/>
            <a:ext cx="60325"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23" name="Freeform 325">
            <a:extLst>
              <a:ext uri="{FF2B5EF4-FFF2-40B4-BE49-F238E27FC236}">
                <a16:creationId xmlns="" xmlns:a16="http://schemas.microsoft.com/office/drawing/2014/main" id="{042FEC9D-4FA7-0B4C-927D-8FB29976B89A}"/>
              </a:ext>
            </a:extLst>
          </p:cNvPr>
          <p:cNvSpPr>
            <a:spLocks/>
          </p:cNvSpPr>
          <p:nvPr/>
        </p:nvSpPr>
        <p:spPr bwMode="auto">
          <a:xfrm>
            <a:off x="3276471" y="1312056"/>
            <a:ext cx="247650" cy="925513"/>
          </a:xfrm>
          <a:custGeom>
            <a:avLst/>
            <a:gdLst>
              <a:gd name="T0" fmla="*/ 2147483647 w 69"/>
              <a:gd name="T1" fmla="*/ 2147483647 h 257"/>
              <a:gd name="T2" fmla="*/ 2147483647 w 69"/>
              <a:gd name="T3" fmla="*/ 2147483647 h 257"/>
              <a:gd name="T4" fmla="*/ 2147483647 w 69"/>
              <a:gd name="T5" fmla="*/ 2147483647 h 257"/>
              <a:gd name="T6" fmla="*/ 2147483647 w 69"/>
              <a:gd name="T7" fmla="*/ 2147483647 h 257"/>
              <a:gd name="T8" fmla="*/ 2147483647 w 69"/>
              <a:gd name="T9" fmla="*/ 2147483647 h 257"/>
              <a:gd name="T10" fmla="*/ 2147483647 w 69"/>
              <a:gd name="T11" fmla="*/ 2147483647 h 257"/>
              <a:gd name="T12" fmla="*/ 2147483647 w 69"/>
              <a:gd name="T13" fmla="*/ 2147483647 h 257"/>
              <a:gd name="T14" fmla="*/ 2147483647 w 69"/>
              <a:gd name="T15" fmla="*/ 2147483647 h 257"/>
              <a:gd name="T16" fmla="*/ 2147483647 w 69"/>
              <a:gd name="T17" fmla="*/ 2147483647 h 257"/>
              <a:gd name="T18" fmla="*/ 2147483647 w 69"/>
              <a:gd name="T19" fmla="*/ 2147483647 h 257"/>
              <a:gd name="T20" fmla="*/ 2147483647 w 69"/>
              <a:gd name="T21" fmla="*/ 2147483647 h 257"/>
              <a:gd name="T22" fmla="*/ 2147483647 w 69"/>
              <a:gd name="T23" fmla="*/ 2147483647 h 257"/>
              <a:gd name="T24" fmla="*/ 2147483647 w 69"/>
              <a:gd name="T25" fmla="*/ 2147483647 h 257"/>
              <a:gd name="T26" fmla="*/ 2147483647 w 69"/>
              <a:gd name="T27" fmla="*/ 2147483647 h 257"/>
              <a:gd name="T28" fmla="*/ 2147483647 w 69"/>
              <a:gd name="T29" fmla="*/ 2147483647 h 257"/>
              <a:gd name="T30" fmla="*/ 2147483647 w 69"/>
              <a:gd name="T31" fmla="*/ 2147483647 h 257"/>
              <a:gd name="T32" fmla="*/ 2147483647 w 69"/>
              <a:gd name="T33" fmla="*/ 2147483647 h 257"/>
              <a:gd name="T34" fmla="*/ 2147483647 w 69"/>
              <a:gd name="T35" fmla="*/ 2147483647 h 257"/>
              <a:gd name="T36" fmla="*/ 2147483647 w 69"/>
              <a:gd name="T37" fmla="*/ 2147483647 h 257"/>
              <a:gd name="T38" fmla="*/ 2147483647 w 69"/>
              <a:gd name="T39" fmla="*/ 2147483647 h 257"/>
              <a:gd name="T40" fmla="*/ 2147483647 w 69"/>
              <a:gd name="T41" fmla="*/ 2147483647 h 257"/>
              <a:gd name="T42" fmla="*/ 2147483647 w 69"/>
              <a:gd name="T43" fmla="*/ 2147483647 h 257"/>
              <a:gd name="T44" fmla="*/ 2147483647 w 69"/>
              <a:gd name="T45" fmla="*/ 2147483647 h 257"/>
              <a:gd name="T46" fmla="*/ 2147483647 w 69"/>
              <a:gd name="T47" fmla="*/ 2147483647 h 257"/>
              <a:gd name="T48" fmla="*/ 2147483647 w 69"/>
              <a:gd name="T49" fmla="*/ 2147483647 h 257"/>
              <a:gd name="T50" fmla="*/ 2147483647 w 69"/>
              <a:gd name="T51" fmla="*/ 2147483647 h 257"/>
              <a:gd name="T52" fmla="*/ 2147483647 w 69"/>
              <a:gd name="T53" fmla="*/ 2147483647 h 257"/>
              <a:gd name="T54" fmla="*/ 2147483647 w 69"/>
              <a:gd name="T55" fmla="*/ 2147483647 h 257"/>
              <a:gd name="T56" fmla="*/ 2147483647 w 69"/>
              <a:gd name="T57" fmla="*/ 2147483647 h 257"/>
              <a:gd name="T58" fmla="*/ 2147483647 w 69"/>
              <a:gd name="T59" fmla="*/ 2147483647 h 257"/>
              <a:gd name="T60" fmla="*/ 2147483647 w 69"/>
              <a:gd name="T61" fmla="*/ 2147483647 h 257"/>
              <a:gd name="T62" fmla="*/ 2147483647 w 69"/>
              <a:gd name="T63" fmla="*/ 2147483647 h 257"/>
              <a:gd name="T64" fmla="*/ 2147483647 w 69"/>
              <a:gd name="T65" fmla="*/ 2147483647 h 257"/>
              <a:gd name="T66" fmla="*/ 2147483647 w 69"/>
              <a:gd name="T67" fmla="*/ 2147483647 h 257"/>
              <a:gd name="T68" fmla="*/ 2147483647 w 69"/>
              <a:gd name="T69" fmla="*/ 2147483647 h 257"/>
              <a:gd name="T70" fmla="*/ 2147483647 w 69"/>
              <a:gd name="T71" fmla="*/ 2147483647 h 257"/>
              <a:gd name="T72" fmla="*/ 2147483647 w 69"/>
              <a:gd name="T73" fmla="*/ 2147483647 h 2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9"/>
              <a:gd name="T112" fmla="*/ 0 h 257"/>
              <a:gd name="T113" fmla="*/ 69 w 69"/>
              <a:gd name="T114" fmla="*/ 257 h 2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9" h="257">
                <a:moveTo>
                  <a:pt x="69" y="0"/>
                </a:moveTo>
                <a:lnTo>
                  <a:pt x="66" y="3"/>
                </a:lnTo>
                <a:lnTo>
                  <a:pt x="63" y="7"/>
                </a:lnTo>
                <a:lnTo>
                  <a:pt x="60" y="10"/>
                </a:lnTo>
                <a:lnTo>
                  <a:pt x="58" y="14"/>
                </a:lnTo>
                <a:lnTo>
                  <a:pt x="55" y="17"/>
                </a:lnTo>
                <a:lnTo>
                  <a:pt x="52" y="21"/>
                </a:lnTo>
                <a:lnTo>
                  <a:pt x="49" y="24"/>
                </a:lnTo>
                <a:lnTo>
                  <a:pt x="46" y="28"/>
                </a:lnTo>
                <a:lnTo>
                  <a:pt x="44" y="31"/>
                </a:lnTo>
                <a:lnTo>
                  <a:pt x="41" y="35"/>
                </a:lnTo>
                <a:lnTo>
                  <a:pt x="38" y="38"/>
                </a:lnTo>
                <a:lnTo>
                  <a:pt x="36" y="41"/>
                </a:lnTo>
                <a:lnTo>
                  <a:pt x="33" y="45"/>
                </a:lnTo>
                <a:lnTo>
                  <a:pt x="31" y="48"/>
                </a:lnTo>
                <a:lnTo>
                  <a:pt x="29" y="52"/>
                </a:lnTo>
                <a:lnTo>
                  <a:pt x="26" y="55"/>
                </a:lnTo>
                <a:lnTo>
                  <a:pt x="24" y="59"/>
                </a:lnTo>
                <a:lnTo>
                  <a:pt x="22" y="62"/>
                </a:lnTo>
                <a:lnTo>
                  <a:pt x="20" y="66"/>
                </a:lnTo>
                <a:lnTo>
                  <a:pt x="18" y="69"/>
                </a:lnTo>
                <a:lnTo>
                  <a:pt x="16" y="73"/>
                </a:lnTo>
                <a:lnTo>
                  <a:pt x="14" y="76"/>
                </a:lnTo>
                <a:lnTo>
                  <a:pt x="12" y="80"/>
                </a:lnTo>
                <a:lnTo>
                  <a:pt x="10" y="83"/>
                </a:lnTo>
                <a:lnTo>
                  <a:pt x="9" y="87"/>
                </a:lnTo>
                <a:lnTo>
                  <a:pt x="8" y="90"/>
                </a:lnTo>
                <a:lnTo>
                  <a:pt x="6" y="94"/>
                </a:lnTo>
                <a:lnTo>
                  <a:pt x="5" y="97"/>
                </a:lnTo>
                <a:lnTo>
                  <a:pt x="4" y="101"/>
                </a:lnTo>
                <a:lnTo>
                  <a:pt x="3" y="104"/>
                </a:lnTo>
                <a:lnTo>
                  <a:pt x="2" y="108"/>
                </a:lnTo>
                <a:lnTo>
                  <a:pt x="2" y="111"/>
                </a:lnTo>
                <a:lnTo>
                  <a:pt x="1" y="115"/>
                </a:lnTo>
                <a:lnTo>
                  <a:pt x="1" y="118"/>
                </a:lnTo>
                <a:lnTo>
                  <a:pt x="1" y="120"/>
                </a:lnTo>
                <a:lnTo>
                  <a:pt x="0" y="124"/>
                </a:lnTo>
                <a:lnTo>
                  <a:pt x="1" y="127"/>
                </a:lnTo>
                <a:lnTo>
                  <a:pt x="1" y="131"/>
                </a:lnTo>
                <a:lnTo>
                  <a:pt x="1" y="134"/>
                </a:lnTo>
                <a:lnTo>
                  <a:pt x="2" y="138"/>
                </a:lnTo>
                <a:lnTo>
                  <a:pt x="2" y="142"/>
                </a:lnTo>
                <a:lnTo>
                  <a:pt x="3" y="145"/>
                </a:lnTo>
                <a:lnTo>
                  <a:pt x="4" y="149"/>
                </a:lnTo>
                <a:lnTo>
                  <a:pt x="5" y="152"/>
                </a:lnTo>
                <a:lnTo>
                  <a:pt x="6" y="156"/>
                </a:lnTo>
                <a:lnTo>
                  <a:pt x="7" y="159"/>
                </a:lnTo>
                <a:lnTo>
                  <a:pt x="8" y="163"/>
                </a:lnTo>
                <a:lnTo>
                  <a:pt x="10" y="166"/>
                </a:lnTo>
                <a:lnTo>
                  <a:pt x="11" y="170"/>
                </a:lnTo>
                <a:lnTo>
                  <a:pt x="13" y="174"/>
                </a:lnTo>
                <a:lnTo>
                  <a:pt x="15" y="177"/>
                </a:lnTo>
                <a:lnTo>
                  <a:pt x="16" y="181"/>
                </a:lnTo>
                <a:lnTo>
                  <a:pt x="18" y="184"/>
                </a:lnTo>
                <a:lnTo>
                  <a:pt x="20" y="188"/>
                </a:lnTo>
                <a:lnTo>
                  <a:pt x="22" y="192"/>
                </a:lnTo>
                <a:lnTo>
                  <a:pt x="25" y="195"/>
                </a:lnTo>
                <a:lnTo>
                  <a:pt x="27" y="199"/>
                </a:lnTo>
                <a:lnTo>
                  <a:pt x="29" y="202"/>
                </a:lnTo>
                <a:lnTo>
                  <a:pt x="31" y="206"/>
                </a:lnTo>
                <a:lnTo>
                  <a:pt x="34" y="210"/>
                </a:lnTo>
                <a:lnTo>
                  <a:pt x="36" y="213"/>
                </a:lnTo>
                <a:lnTo>
                  <a:pt x="39" y="217"/>
                </a:lnTo>
                <a:lnTo>
                  <a:pt x="41" y="220"/>
                </a:lnTo>
                <a:lnTo>
                  <a:pt x="44" y="224"/>
                </a:lnTo>
                <a:lnTo>
                  <a:pt x="46" y="228"/>
                </a:lnTo>
                <a:lnTo>
                  <a:pt x="49" y="231"/>
                </a:lnTo>
                <a:lnTo>
                  <a:pt x="52" y="235"/>
                </a:lnTo>
                <a:lnTo>
                  <a:pt x="54" y="238"/>
                </a:lnTo>
                <a:lnTo>
                  <a:pt x="57" y="242"/>
                </a:lnTo>
                <a:lnTo>
                  <a:pt x="60" y="246"/>
                </a:lnTo>
                <a:lnTo>
                  <a:pt x="63" y="249"/>
                </a:lnTo>
                <a:lnTo>
                  <a:pt x="65" y="253"/>
                </a:lnTo>
                <a:lnTo>
                  <a:pt x="69" y="257"/>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4" name="Oval 326">
            <a:extLst>
              <a:ext uri="{FF2B5EF4-FFF2-40B4-BE49-F238E27FC236}">
                <a16:creationId xmlns="" xmlns:a16="http://schemas.microsoft.com/office/drawing/2014/main" id="{88B6BE66-94E9-154E-B32F-49D4EF69A6A7}"/>
              </a:ext>
            </a:extLst>
          </p:cNvPr>
          <p:cNvSpPr>
            <a:spLocks noChangeArrowheads="1"/>
          </p:cNvSpPr>
          <p:nvPr/>
        </p:nvSpPr>
        <p:spPr bwMode="auto">
          <a:xfrm>
            <a:off x="511047" y="2237568"/>
            <a:ext cx="241300" cy="241300"/>
          </a:xfrm>
          <a:prstGeom prst="ellipse">
            <a:avLst/>
          </a:prstGeom>
          <a:noFill/>
          <a:ln w="17463">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25" name="Freeform 327">
            <a:extLst>
              <a:ext uri="{FF2B5EF4-FFF2-40B4-BE49-F238E27FC236}">
                <a16:creationId xmlns="" xmlns:a16="http://schemas.microsoft.com/office/drawing/2014/main" id="{2B449348-D8CB-F342-A0AA-050CBCA89AE7}"/>
              </a:ext>
            </a:extLst>
          </p:cNvPr>
          <p:cNvSpPr>
            <a:spLocks/>
          </p:cNvSpPr>
          <p:nvPr/>
        </p:nvSpPr>
        <p:spPr bwMode="auto">
          <a:xfrm>
            <a:off x="863472" y="2348693"/>
            <a:ext cx="76200" cy="1558925"/>
          </a:xfrm>
          <a:custGeom>
            <a:avLst/>
            <a:gdLst>
              <a:gd name="T0" fmla="*/ 2147483647 w 21"/>
              <a:gd name="T1" fmla="*/ 2147483647 h 433"/>
              <a:gd name="T2" fmla="*/ 0 w 21"/>
              <a:gd name="T3" fmla="*/ 2147483647 h 433"/>
              <a:gd name="T4" fmla="*/ 2147483647 w 21"/>
              <a:gd name="T5" fmla="*/ 0 h 433"/>
              <a:gd name="T6" fmla="*/ 0 60000 65536"/>
              <a:gd name="T7" fmla="*/ 0 60000 65536"/>
              <a:gd name="T8" fmla="*/ 0 60000 65536"/>
              <a:gd name="T9" fmla="*/ 0 w 21"/>
              <a:gd name="T10" fmla="*/ 0 h 433"/>
              <a:gd name="T11" fmla="*/ 21 w 21"/>
              <a:gd name="T12" fmla="*/ 433 h 433"/>
            </a:gdLst>
            <a:ahLst/>
            <a:cxnLst>
              <a:cxn ang="T6">
                <a:pos x="T0" y="T1"/>
              </a:cxn>
              <a:cxn ang="T7">
                <a:pos x="T2" y="T3"/>
              </a:cxn>
              <a:cxn ang="T8">
                <a:pos x="T4" y="T5"/>
              </a:cxn>
            </a:cxnLst>
            <a:rect l="T9" t="T10" r="T11" b="T12"/>
            <a:pathLst>
              <a:path w="21" h="433">
                <a:moveTo>
                  <a:pt x="2" y="433"/>
                </a:moveTo>
                <a:lnTo>
                  <a:pt x="0" y="103"/>
                </a:lnTo>
                <a:lnTo>
                  <a:pt x="21" y="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6" name="Freeform 328">
            <a:extLst>
              <a:ext uri="{FF2B5EF4-FFF2-40B4-BE49-F238E27FC236}">
                <a16:creationId xmlns="" xmlns:a16="http://schemas.microsoft.com/office/drawing/2014/main" id="{B334B160-6910-4748-B0D1-CAAC26AE0CC0}"/>
              </a:ext>
            </a:extLst>
          </p:cNvPr>
          <p:cNvSpPr>
            <a:spLocks/>
          </p:cNvSpPr>
          <p:nvPr/>
        </p:nvSpPr>
        <p:spPr bwMode="auto">
          <a:xfrm>
            <a:off x="4403596" y="808818"/>
            <a:ext cx="1104900" cy="3271837"/>
          </a:xfrm>
          <a:custGeom>
            <a:avLst/>
            <a:gdLst>
              <a:gd name="T0" fmla="*/ 2147483647 w 307"/>
              <a:gd name="T1" fmla="*/ 2147483647 h 909"/>
              <a:gd name="T2" fmla="*/ 2147483647 w 307"/>
              <a:gd name="T3" fmla="*/ 2147483647 h 909"/>
              <a:gd name="T4" fmla="*/ 2147483647 w 307"/>
              <a:gd name="T5" fmla="*/ 2147483647 h 909"/>
              <a:gd name="T6" fmla="*/ 2147483647 w 307"/>
              <a:gd name="T7" fmla="*/ 2147483647 h 909"/>
              <a:gd name="T8" fmla="*/ 2147483647 w 307"/>
              <a:gd name="T9" fmla="*/ 2147483647 h 909"/>
              <a:gd name="T10" fmla="*/ 2147483647 w 307"/>
              <a:gd name="T11" fmla="*/ 2147483647 h 909"/>
              <a:gd name="T12" fmla="*/ 2147483647 w 307"/>
              <a:gd name="T13" fmla="*/ 2147483647 h 909"/>
              <a:gd name="T14" fmla="*/ 2147483647 w 307"/>
              <a:gd name="T15" fmla="*/ 2147483647 h 909"/>
              <a:gd name="T16" fmla="*/ 2147483647 w 307"/>
              <a:gd name="T17" fmla="*/ 2147483647 h 909"/>
              <a:gd name="T18" fmla="*/ 2147483647 w 307"/>
              <a:gd name="T19" fmla="*/ 2147483647 h 909"/>
              <a:gd name="T20" fmla="*/ 2147483647 w 307"/>
              <a:gd name="T21" fmla="*/ 2147483647 h 909"/>
              <a:gd name="T22" fmla="*/ 2147483647 w 307"/>
              <a:gd name="T23" fmla="*/ 2147483647 h 909"/>
              <a:gd name="T24" fmla="*/ 2147483647 w 307"/>
              <a:gd name="T25" fmla="*/ 2147483647 h 909"/>
              <a:gd name="T26" fmla="*/ 2147483647 w 307"/>
              <a:gd name="T27" fmla="*/ 2147483647 h 909"/>
              <a:gd name="T28" fmla="*/ 2147483647 w 307"/>
              <a:gd name="T29" fmla="*/ 2147483647 h 909"/>
              <a:gd name="T30" fmla="*/ 2147483647 w 307"/>
              <a:gd name="T31" fmla="*/ 2147483647 h 909"/>
              <a:gd name="T32" fmla="*/ 2147483647 w 307"/>
              <a:gd name="T33" fmla="*/ 2147483647 h 909"/>
              <a:gd name="T34" fmla="*/ 2147483647 w 307"/>
              <a:gd name="T35" fmla="*/ 2147483647 h 909"/>
              <a:gd name="T36" fmla="*/ 2147483647 w 307"/>
              <a:gd name="T37" fmla="*/ 2147483647 h 909"/>
              <a:gd name="T38" fmla="*/ 2147483647 w 307"/>
              <a:gd name="T39" fmla="*/ 2147483647 h 909"/>
              <a:gd name="T40" fmla="*/ 2147483647 w 307"/>
              <a:gd name="T41" fmla="*/ 2147483647 h 909"/>
              <a:gd name="T42" fmla="*/ 2147483647 w 307"/>
              <a:gd name="T43" fmla="*/ 2147483647 h 909"/>
              <a:gd name="T44" fmla="*/ 2147483647 w 307"/>
              <a:gd name="T45" fmla="*/ 2147483647 h 909"/>
              <a:gd name="T46" fmla="*/ 2147483647 w 307"/>
              <a:gd name="T47" fmla="*/ 2147483647 h 909"/>
              <a:gd name="T48" fmla="*/ 2147483647 w 307"/>
              <a:gd name="T49" fmla="*/ 2147483647 h 909"/>
              <a:gd name="T50" fmla="*/ 2147483647 w 307"/>
              <a:gd name="T51" fmla="*/ 2147483647 h 909"/>
              <a:gd name="T52" fmla="*/ 2147483647 w 307"/>
              <a:gd name="T53" fmla="*/ 2147483647 h 909"/>
              <a:gd name="T54" fmla="*/ 2147483647 w 307"/>
              <a:gd name="T55" fmla="*/ 2147483647 h 909"/>
              <a:gd name="T56" fmla="*/ 2147483647 w 307"/>
              <a:gd name="T57" fmla="*/ 2147483647 h 909"/>
              <a:gd name="T58" fmla="*/ 2147483647 w 307"/>
              <a:gd name="T59" fmla="*/ 2147483647 h 909"/>
              <a:gd name="T60" fmla="*/ 2147483647 w 307"/>
              <a:gd name="T61" fmla="*/ 2147483647 h 909"/>
              <a:gd name="T62" fmla="*/ 2147483647 w 307"/>
              <a:gd name="T63" fmla="*/ 2147483647 h 909"/>
              <a:gd name="T64" fmla="*/ 2147483647 w 307"/>
              <a:gd name="T65" fmla="*/ 2147483647 h 909"/>
              <a:gd name="T66" fmla="*/ 2147483647 w 307"/>
              <a:gd name="T67" fmla="*/ 2147483647 h 909"/>
              <a:gd name="T68" fmla="*/ 2147483647 w 307"/>
              <a:gd name="T69" fmla="*/ 2147483647 h 909"/>
              <a:gd name="T70" fmla="*/ 2147483647 w 307"/>
              <a:gd name="T71" fmla="*/ 2147483647 h 909"/>
              <a:gd name="T72" fmla="*/ 2147483647 w 307"/>
              <a:gd name="T73" fmla="*/ 2147483647 h 909"/>
              <a:gd name="T74" fmla="*/ 2147483647 w 307"/>
              <a:gd name="T75" fmla="*/ 2147483647 h 909"/>
              <a:gd name="T76" fmla="*/ 2147483647 w 307"/>
              <a:gd name="T77" fmla="*/ 2147483647 h 909"/>
              <a:gd name="T78" fmla="*/ 2147483647 w 307"/>
              <a:gd name="T79" fmla="*/ 2147483647 h 909"/>
              <a:gd name="T80" fmla="*/ 2147483647 w 307"/>
              <a:gd name="T81" fmla="*/ 2147483647 h 909"/>
              <a:gd name="T82" fmla="*/ 2147483647 w 307"/>
              <a:gd name="T83" fmla="*/ 2147483647 h 909"/>
              <a:gd name="T84" fmla="*/ 2147483647 w 307"/>
              <a:gd name="T85" fmla="*/ 2147483647 h 909"/>
              <a:gd name="T86" fmla="*/ 2147483647 w 307"/>
              <a:gd name="T87" fmla="*/ 2147483647 h 909"/>
              <a:gd name="T88" fmla="*/ 2147483647 w 307"/>
              <a:gd name="T89" fmla="*/ 2147483647 h 909"/>
              <a:gd name="T90" fmla="*/ 2147483647 w 307"/>
              <a:gd name="T91" fmla="*/ 2147483647 h 909"/>
              <a:gd name="T92" fmla="*/ 2147483647 w 307"/>
              <a:gd name="T93" fmla="*/ 2147483647 h 909"/>
              <a:gd name="T94" fmla="*/ 2147483647 w 307"/>
              <a:gd name="T95" fmla="*/ 2147483647 h 909"/>
              <a:gd name="T96" fmla="*/ 2147483647 w 307"/>
              <a:gd name="T97" fmla="*/ 2147483647 h 909"/>
              <a:gd name="T98" fmla="*/ 2147483647 w 307"/>
              <a:gd name="T99" fmla="*/ 2147483647 h 909"/>
              <a:gd name="T100" fmla="*/ 2147483647 w 307"/>
              <a:gd name="T101" fmla="*/ 2147483647 h 909"/>
              <a:gd name="T102" fmla="*/ 2147483647 w 307"/>
              <a:gd name="T103" fmla="*/ 2147483647 h 909"/>
              <a:gd name="T104" fmla="*/ 2147483647 w 307"/>
              <a:gd name="T105" fmla="*/ 2147483647 h 909"/>
              <a:gd name="T106" fmla="*/ 2147483647 w 307"/>
              <a:gd name="T107" fmla="*/ 2147483647 h 909"/>
              <a:gd name="T108" fmla="*/ 2147483647 w 307"/>
              <a:gd name="T109" fmla="*/ 2147483647 h 909"/>
              <a:gd name="T110" fmla="*/ 2147483647 w 307"/>
              <a:gd name="T111" fmla="*/ 2147483647 h 909"/>
              <a:gd name="T112" fmla="*/ 2147483647 w 307"/>
              <a:gd name="T113" fmla="*/ 2147483647 h 909"/>
              <a:gd name="T114" fmla="*/ 2147483647 w 307"/>
              <a:gd name="T115" fmla="*/ 2147483647 h 909"/>
              <a:gd name="T116" fmla="*/ 2147483647 w 307"/>
              <a:gd name="T117" fmla="*/ 2147483647 h 9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7"/>
              <a:gd name="T178" fmla="*/ 0 h 909"/>
              <a:gd name="T179" fmla="*/ 307 w 307"/>
              <a:gd name="T180" fmla="*/ 909 h 9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7" h="909">
                <a:moveTo>
                  <a:pt x="37" y="0"/>
                </a:moveTo>
                <a:lnTo>
                  <a:pt x="37" y="4"/>
                </a:lnTo>
                <a:lnTo>
                  <a:pt x="36" y="8"/>
                </a:lnTo>
                <a:lnTo>
                  <a:pt x="36" y="12"/>
                </a:lnTo>
                <a:lnTo>
                  <a:pt x="36" y="16"/>
                </a:lnTo>
                <a:lnTo>
                  <a:pt x="36" y="20"/>
                </a:lnTo>
                <a:lnTo>
                  <a:pt x="35" y="24"/>
                </a:lnTo>
                <a:lnTo>
                  <a:pt x="35" y="28"/>
                </a:lnTo>
                <a:lnTo>
                  <a:pt x="35" y="32"/>
                </a:lnTo>
                <a:lnTo>
                  <a:pt x="34" y="36"/>
                </a:lnTo>
                <a:lnTo>
                  <a:pt x="34" y="40"/>
                </a:lnTo>
                <a:lnTo>
                  <a:pt x="33" y="44"/>
                </a:lnTo>
                <a:lnTo>
                  <a:pt x="33" y="48"/>
                </a:lnTo>
                <a:lnTo>
                  <a:pt x="32" y="52"/>
                </a:lnTo>
                <a:lnTo>
                  <a:pt x="31" y="56"/>
                </a:lnTo>
                <a:lnTo>
                  <a:pt x="30" y="60"/>
                </a:lnTo>
                <a:lnTo>
                  <a:pt x="29" y="64"/>
                </a:lnTo>
                <a:lnTo>
                  <a:pt x="28" y="68"/>
                </a:lnTo>
                <a:lnTo>
                  <a:pt x="27" y="72"/>
                </a:lnTo>
                <a:lnTo>
                  <a:pt x="26" y="76"/>
                </a:lnTo>
                <a:lnTo>
                  <a:pt x="24" y="80"/>
                </a:lnTo>
                <a:lnTo>
                  <a:pt x="23" y="84"/>
                </a:lnTo>
                <a:lnTo>
                  <a:pt x="22" y="87"/>
                </a:lnTo>
                <a:lnTo>
                  <a:pt x="20" y="91"/>
                </a:lnTo>
                <a:lnTo>
                  <a:pt x="19" y="95"/>
                </a:lnTo>
                <a:lnTo>
                  <a:pt x="17" y="99"/>
                </a:lnTo>
                <a:lnTo>
                  <a:pt x="16" y="103"/>
                </a:lnTo>
                <a:lnTo>
                  <a:pt x="15" y="107"/>
                </a:lnTo>
                <a:lnTo>
                  <a:pt x="14" y="110"/>
                </a:lnTo>
                <a:lnTo>
                  <a:pt x="12" y="114"/>
                </a:lnTo>
                <a:lnTo>
                  <a:pt x="12" y="118"/>
                </a:lnTo>
                <a:lnTo>
                  <a:pt x="11" y="122"/>
                </a:lnTo>
                <a:lnTo>
                  <a:pt x="10" y="126"/>
                </a:lnTo>
                <a:lnTo>
                  <a:pt x="10" y="130"/>
                </a:lnTo>
                <a:lnTo>
                  <a:pt x="10" y="134"/>
                </a:lnTo>
                <a:lnTo>
                  <a:pt x="10" y="137"/>
                </a:lnTo>
                <a:lnTo>
                  <a:pt x="10" y="141"/>
                </a:lnTo>
                <a:lnTo>
                  <a:pt x="11" y="144"/>
                </a:lnTo>
                <a:lnTo>
                  <a:pt x="12" y="148"/>
                </a:lnTo>
                <a:lnTo>
                  <a:pt x="12" y="151"/>
                </a:lnTo>
                <a:lnTo>
                  <a:pt x="13" y="155"/>
                </a:lnTo>
                <a:lnTo>
                  <a:pt x="15" y="158"/>
                </a:lnTo>
                <a:lnTo>
                  <a:pt x="16" y="161"/>
                </a:lnTo>
                <a:lnTo>
                  <a:pt x="18" y="165"/>
                </a:lnTo>
                <a:lnTo>
                  <a:pt x="19" y="168"/>
                </a:lnTo>
                <a:lnTo>
                  <a:pt x="21" y="171"/>
                </a:lnTo>
                <a:lnTo>
                  <a:pt x="23" y="175"/>
                </a:lnTo>
                <a:lnTo>
                  <a:pt x="25" y="178"/>
                </a:lnTo>
                <a:lnTo>
                  <a:pt x="27" y="181"/>
                </a:lnTo>
                <a:lnTo>
                  <a:pt x="30" y="184"/>
                </a:lnTo>
                <a:lnTo>
                  <a:pt x="32" y="187"/>
                </a:lnTo>
                <a:lnTo>
                  <a:pt x="35" y="191"/>
                </a:lnTo>
                <a:lnTo>
                  <a:pt x="37" y="194"/>
                </a:lnTo>
                <a:lnTo>
                  <a:pt x="40" y="197"/>
                </a:lnTo>
                <a:lnTo>
                  <a:pt x="43" y="200"/>
                </a:lnTo>
                <a:lnTo>
                  <a:pt x="46" y="203"/>
                </a:lnTo>
                <a:lnTo>
                  <a:pt x="49" y="206"/>
                </a:lnTo>
                <a:lnTo>
                  <a:pt x="52" y="209"/>
                </a:lnTo>
                <a:lnTo>
                  <a:pt x="55" y="212"/>
                </a:lnTo>
                <a:lnTo>
                  <a:pt x="58" y="216"/>
                </a:lnTo>
                <a:lnTo>
                  <a:pt x="61" y="219"/>
                </a:lnTo>
                <a:lnTo>
                  <a:pt x="64" y="222"/>
                </a:lnTo>
                <a:lnTo>
                  <a:pt x="68" y="225"/>
                </a:lnTo>
                <a:lnTo>
                  <a:pt x="71" y="228"/>
                </a:lnTo>
                <a:lnTo>
                  <a:pt x="74" y="231"/>
                </a:lnTo>
                <a:lnTo>
                  <a:pt x="78" y="234"/>
                </a:lnTo>
                <a:lnTo>
                  <a:pt x="81" y="237"/>
                </a:lnTo>
                <a:lnTo>
                  <a:pt x="84" y="240"/>
                </a:lnTo>
                <a:lnTo>
                  <a:pt x="88" y="243"/>
                </a:lnTo>
                <a:lnTo>
                  <a:pt x="91" y="246"/>
                </a:lnTo>
                <a:lnTo>
                  <a:pt x="95" y="249"/>
                </a:lnTo>
                <a:lnTo>
                  <a:pt x="98" y="252"/>
                </a:lnTo>
                <a:lnTo>
                  <a:pt x="101" y="255"/>
                </a:lnTo>
                <a:lnTo>
                  <a:pt x="105" y="258"/>
                </a:lnTo>
                <a:lnTo>
                  <a:pt x="108" y="261"/>
                </a:lnTo>
                <a:lnTo>
                  <a:pt x="111" y="264"/>
                </a:lnTo>
                <a:lnTo>
                  <a:pt x="114" y="267"/>
                </a:lnTo>
                <a:lnTo>
                  <a:pt x="117" y="270"/>
                </a:lnTo>
                <a:lnTo>
                  <a:pt x="121" y="273"/>
                </a:lnTo>
                <a:lnTo>
                  <a:pt x="124" y="276"/>
                </a:lnTo>
                <a:lnTo>
                  <a:pt x="127" y="279"/>
                </a:lnTo>
                <a:lnTo>
                  <a:pt x="130" y="283"/>
                </a:lnTo>
                <a:lnTo>
                  <a:pt x="132" y="286"/>
                </a:lnTo>
                <a:lnTo>
                  <a:pt x="135" y="289"/>
                </a:lnTo>
                <a:lnTo>
                  <a:pt x="138" y="292"/>
                </a:lnTo>
                <a:lnTo>
                  <a:pt x="140" y="295"/>
                </a:lnTo>
                <a:lnTo>
                  <a:pt x="143" y="298"/>
                </a:lnTo>
                <a:lnTo>
                  <a:pt x="145" y="301"/>
                </a:lnTo>
                <a:lnTo>
                  <a:pt x="148" y="304"/>
                </a:lnTo>
                <a:lnTo>
                  <a:pt x="150" y="307"/>
                </a:lnTo>
                <a:lnTo>
                  <a:pt x="153" y="311"/>
                </a:lnTo>
                <a:lnTo>
                  <a:pt x="155" y="314"/>
                </a:lnTo>
                <a:lnTo>
                  <a:pt x="157" y="317"/>
                </a:lnTo>
                <a:lnTo>
                  <a:pt x="160" y="320"/>
                </a:lnTo>
                <a:lnTo>
                  <a:pt x="162" y="323"/>
                </a:lnTo>
                <a:lnTo>
                  <a:pt x="164" y="327"/>
                </a:lnTo>
                <a:lnTo>
                  <a:pt x="166" y="330"/>
                </a:lnTo>
                <a:lnTo>
                  <a:pt x="168" y="333"/>
                </a:lnTo>
                <a:lnTo>
                  <a:pt x="170" y="336"/>
                </a:lnTo>
                <a:lnTo>
                  <a:pt x="173" y="339"/>
                </a:lnTo>
                <a:lnTo>
                  <a:pt x="175" y="343"/>
                </a:lnTo>
                <a:lnTo>
                  <a:pt x="177" y="346"/>
                </a:lnTo>
                <a:lnTo>
                  <a:pt x="179" y="349"/>
                </a:lnTo>
                <a:lnTo>
                  <a:pt x="181" y="352"/>
                </a:lnTo>
                <a:lnTo>
                  <a:pt x="183" y="356"/>
                </a:lnTo>
                <a:lnTo>
                  <a:pt x="186" y="359"/>
                </a:lnTo>
                <a:lnTo>
                  <a:pt x="188" y="362"/>
                </a:lnTo>
                <a:lnTo>
                  <a:pt x="190" y="366"/>
                </a:lnTo>
                <a:lnTo>
                  <a:pt x="192" y="369"/>
                </a:lnTo>
                <a:lnTo>
                  <a:pt x="194" y="372"/>
                </a:lnTo>
                <a:lnTo>
                  <a:pt x="197" y="376"/>
                </a:lnTo>
                <a:lnTo>
                  <a:pt x="199" y="379"/>
                </a:lnTo>
                <a:lnTo>
                  <a:pt x="201" y="382"/>
                </a:lnTo>
                <a:lnTo>
                  <a:pt x="204" y="386"/>
                </a:lnTo>
                <a:lnTo>
                  <a:pt x="206" y="389"/>
                </a:lnTo>
                <a:lnTo>
                  <a:pt x="209" y="393"/>
                </a:lnTo>
                <a:lnTo>
                  <a:pt x="210" y="395"/>
                </a:lnTo>
                <a:lnTo>
                  <a:pt x="213" y="398"/>
                </a:lnTo>
                <a:lnTo>
                  <a:pt x="216" y="401"/>
                </a:lnTo>
                <a:lnTo>
                  <a:pt x="218" y="405"/>
                </a:lnTo>
                <a:lnTo>
                  <a:pt x="221" y="408"/>
                </a:lnTo>
                <a:lnTo>
                  <a:pt x="224" y="412"/>
                </a:lnTo>
                <a:lnTo>
                  <a:pt x="227" y="415"/>
                </a:lnTo>
                <a:lnTo>
                  <a:pt x="229" y="419"/>
                </a:lnTo>
                <a:lnTo>
                  <a:pt x="232" y="422"/>
                </a:lnTo>
                <a:lnTo>
                  <a:pt x="235" y="426"/>
                </a:lnTo>
                <a:lnTo>
                  <a:pt x="238" y="429"/>
                </a:lnTo>
                <a:lnTo>
                  <a:pt x="241" y="433"/>
                </a:lnTo>
                <a:lnTo>
                  <a:pt x="244" y="436"/>
                </a:lnTo>
                <a:lnTo>
                  <a:pt x="247" y="440"/>
                </a:lnTo>
                <a:lnTo>
                  <a:pt x="249" y="443"/>
                </a:lnTo>
                <a:lnTo>
                  <a:pt x="252" y="447"/>
                </a:lnTo>
                <a:lnTo>
                  <a:pt x="255" y="450"/>
                </a:lnTo>
                <a:lnTo>
                  <a:pt x="258" y="454"/>
                </a:lnTo>
                <a:lnTo>
                  <a:pt x="261" y="457"/>
                </a:lnTo>
                <a:lnTo>
                  <a:pt x="263" y="461"/>
                </a:lnTo>
                <a:lnTo>
                  <a:pt x="266" y="464"/>
                </a:lnTo>
                <a:lnTo>
                  <a:pt x="269" y="468"/>
                </a:lnTo>
                <a:lnTo>
                  <a:pt x="271" y="472"/>
                </a:lnTo>
                <a:lnTo>
                  <a:pt x="274" y="475"/>
                </a:lnTo>
                <a:lnTo>
                  <a:pt x="276" y="479"/>
                </a:lnTo>
                <a:lnTo>
                  <a:pt x="279" y="482"/>
                </a:lnTo>
                <a:lnTo>
                  <a:pt x="281" y="486"/>
                </a:lnTo>
                <a:lnTo>
                  <a:pt x="284" y="489"/>
                </a:lnTo>
                <a:lnTo>
                  <a:pt x="286" y="493"/>
                </a:lnTo>
                <a:lnTo>
                  <a:pt x="288" y="497"/>
                </a:lnTo>
                <a:lnTo>
                  <a:pt x="290" y="500"/>
                </a:lnTo>
                <a:lnTo>
                  <a:pt x="292" y="504"/>
                </a:lnTo>
                <a:lnTo>
                  <a:pt x="294" y="507"/>
                </a:lnTo>
                <a:lnTo>
                  <a:pt x="296" y="511"/>
                </a:lnTo>
                <a:lnTo>
                  <a:pt x="297" y="514"/>
                </a:lnTo>
                <a:lnTo>
                  <a:pt x="299" y="518"/>
                </a:lnTo>
                <a:lnTo>
                  <a:pt x="300" y="522"/>
                </a:lnTo>
                <a:lnTo>
                  <a:pt x="302" y="525"/>
                </a:lnTo>
                <a:lnTo>
                  <a:pt x="303" y="529"/>
                </a:lnTo>
                <a:lnTo>
                  <a:pt x="304" y="532"/>
                </a:lnTo>
                <a:lnTo>
                  <a:pt x="305" y="536"/>
                </a:lnTo>
                <a:lnTo>
                  <a:pt x="306" y="539"/>
                </a:lnTo>
                <a:lnTo>
                  <a:pt x="306" y="543"/>
                </a:lnTo>
                <a:lnTo>
                  <a:pt x="307" y="547"/>
                </a:lnTo>
                <a:lnTo>
                  <a:pt x="307" y="550"/>
                </a:lnTo>
                <a:lnTo>
                  <a:pt x="307" y="554"/>
                </a:lnTo>
                <a:lnTo>
                  <a:pt x="307" y="557"/>
                </a:lnTo>
                <a:lnTo>
                  <a:pt x="307" y="561"/>
                </a:lnTo>
                <a:lnTo>
                  <a:pt x="307" y="564"/>
                </a:lnTo>
                <a:lnTo>
                  <a:pt x="306" y="568"/>
                </a:lnTo>
                <a:lnTo>
                  <a:pt x="305" y="572"/>
                </a:lnTo>
                <a:lnTo>
                  <a:pt x="305" y="574"/>
                </a:lnTo>
                <a:lnTo>
                  <a:pt x="304" y="577"/>
                </a:lnTo>
                <a:lnTo>
                  <a:pt x="302" y="581"/>
                </a:lnTo>
                <a:lnTo>
                  <a:pt x="301" y="584"/>
                </a:lnTo>
                <a:lnTo>
                  <a:pt x="300" y="588"/>
                </a:lnTo>
                <a:lnTo>
                  <a:pt x="298" y="591"/>
                </a:lnTo>
                <a:lnTo>
                  <a:pt x="296" y="595"/>
                </a:lnTo>
                <a:lnTo>
                  <a:pt x="294" y="598"/>
                </a:lnTo>
                <a:lnTo>
                  <a:pt x="292" y="602"/>
                </a:lnTo>
                <a:lnTo>
                  <a:pt x="289" y="605"/>
                </a:lnTo>
                <a:lnTo>
                  <a:pt x="287" y="608"/>
                </a:lnTo>
                <a:lnTo>
                  <a:pt x="284" y="611"/>
                </a:lnTo>
                <a:lnTo>
                  <a:pt x="281" y="614"/>
                </a:lnTo>
                <a:lnTo>
                  <a:pt x="278" y="618"/>
                </a:lnTo>
                <a:lnTo>
                  <a:pt x="275" y="621"/>
                </a:lnTo>
                <a:lnTo>
                  <a:pt x="272" y="623"/>
                </a:lnTo>
                <a:lnTo>
                  <a:pt x="269" y="626"/>
                </a:lnTo>
                <a:lnTo>
                  <a:pt x="266" y="629"/>
                </a:lnTo>
                <a:lnTo>
                  <a:pt x="262" y="632"/>
                </a:lnTo>
                <a:lnTo>
                  <a:pt x="259" y="634"/>
                </a:lnTo>
                <a:lnTo>
                  <a:pt x="255" y="637"/>
                </a:lnTo>
                <a:lnTo>
                  <a:pt x="252" y="639"/>
                </a:lnTo>
                <a:lnTo>
                  <a:pt x="248" y="641"/>
                </a:lnTo>
                <a:lnTo>
                  <a:pt x="244" y="643"/>
                </a:lnTo>
                <a:lnTo>
                  <a:pt x="240" y="645"/>
                </a:lnTo>
                <a:lnTo>
                  <a:pt x="237" y="647"/>
                </a:lnTo>
                <a:lnTo>
                  <a:pt x="235" y="648"/>
                </a:lnTo>
                <a:lnTo>
                  <a:pt x="231" y="649"/>
                </a:lnTo>
                <a:lnTo>
                  <a:pt x="227" y="651"/>
                </a:lnTo>
                <a:lnTo>
                  <a:pt x="223" y="652"/>
                </a:lnTo>
                <a:lnTo>
                  <a:pt x="219" y="653"/>
                </a:lnTo>
                <a:lnTo>
                  <a:pt x="215" y="655"/>
                </a:lnTo>
                <a:lnTo>
                  <a:pt x="211" y="656"/>
                </a:lnTo>
                <a:lnTo>
                  <a:pt x="207" y="657"/>
                </a:lnTo>
                <a:lnTo>
                  <a:pt x="203" y="658"/>
                </a:lnTo>
                <a:lnTo>
                  <a:pt x="199" y="658"/>
                </a:lnTo>
                <a:lnTo>
                  <a:pt x="195" y="659"/>
                </a:lnTo>
                <a:lnTo>
                  <a:pt x="191" y="660"/>
                </a:lnTo>
                <a:lnTo>
                  <a:pt x="187" y="661"/>
                </a:lnTo>
                <a:lnTo>
                  <a:pt x="183" y="662"/>
                </a:lnTo>
                <a:lnTo>
                  <a:pt x="179" y="662"/>
                </a:lnTo>
                <a:lnTo>
                  <a:pt x="175" y="663"/>
                </a:lnTo>
                <a:lnTo>
                  <a:pt x="171" y="664"/>
                </a:lnTo>
                <a:lnTo>
                  <a:pt x="167" y="664"/>
                </a:lnTo>
                <a:lnTo>
                  <a:pt x="163" y="665"/>
                </a:lnTo>
                <a:lnTo>
                  <a:pt x="159" y="666"/>
                </a:lnTo>
                <a:lnTo>
                  <a:pt x="155" y="667"/>
                </a:lnTo>
                <a:lnTo>
                  <a:pt x="151" y="668"/>
                </a:lnTo>
                <a:lnTo>
                  <a:pt x="147" y="669"/>
                </a:lnTo>
                <a:lnTo>
                  <a:pt x="144" y="670"/>
                </a:lnTo>
                <a:lnTo>
                  <a:pt x="140" y="671"/>
                </a:lnTo>
                <a:lnTo>
                  <a:pt x="136" y="673"/>
                </a:lnTo>
                <a:lnTo>
                  <a:pt x="133" y="674"/>
                </a:lnTo>
                <a:lnTo>
                  <a:pt x="129" y="676"/>
                </a:lnTo>
                <a:lnTo>
                  <a:pt x="126" y="677"/>
                </a:lnTo>
                <a:lnTo>
                  <a:pt x="123" y="679"/>
                </a:lnTo>
                <a:lnTo>
                  <a:pt x="119" y="681"/>
                </a:lnTo>
                <a:lnTo>
                  <a:pt x="116" y="683"/>
                </a:lnTo>
                <a:lnTo>
                  <a:pt x="113" y="685"/>
                </a:lnTo>
                <a:lnTo>
                  <a:pt x="110" y="688"/>
                </a:lnTo>
                <a:lnTo>
                  <a:pt x="108" y="691"/>
                </a:lnTo>
                <a:lnTo>
                  <a:pt x="105" y="693"/>
                </a:lnTo>
                <a:lnTo>
                  <a:pt x="102" y="696"/>
                </a:lnTo>
                <a:lnTo>
                  <a:pt x="99" y="699"/>
                </a:lnTo>
                <a:lnTo>
                  <a:pt x="97" y="703"/>
                </a:lnTo>
                <a:lnTo>
                  <a:pt x="94" y="706"/>
                </a:lnTo>
                <a:lnTo>
                  <a:pt x="92" y="709"/>
                </a:lnTo>
                <a:lnTo>
                  <a:pt x="90" y="713"/>
                </a:lnTo>
                <a:lnTo>
                  <a:pt x="88" y="716"/>
                </a:lnTo>
                <a:lnTo>
                  <a:pt x="86" y="720"/>
                </a:lnTo>
                <a:lnTo>
                  <a:pt x="84" y="724"/>
                </a:lnTo>
                <a:lnTo>
                  <a:pt x="82" y="728"/>
                </a:lnTo>
                <a:lnTo>
                  <a:pt x="81" y="731"/>
                </a:lnTo>
                <a:lnTo>
                  <a:pt x="79" y="735"/>
                </a:lnTo>
                <a:lnTo>
                  <a:pt x="78" y="739"/>
                </a:lnTo>
                <a:lnTo>
                  <a:pt x="77" y="743"/>
                </a:lnTo>
                <a:lnTo>
                  <a:pt x="76" y="746"/>
                </a:lnTo>
                <a:lnTo>
                  <a:pt x="75" y="750"/>
                </a:lnTo>
                <a:lnTo>
                  <a:pt x="74" y="754"/>
                </a:lnTo>
                <a:lnTo>
                  <a:pt x="73" y="758"/>
                </a:lnTo>
                <a:lnTo>
                  <a:pt x="72" y="761"/>
                </a:lnTo>
                <a:lnTo>
                  <a:pt x="72" y="765"/>
                </a:lnTo>
                <a:lnTo>
                  <a:pt x="71" y="769"/>
                </a:lnTo>
                <a:lnTo>
                  <a:pt x="71" y="773"/>
                </a:lnTo>
                <a:lnTo>
                  <a:pt x="70" y="777"/>
                </a:lnTo>
                <a:lnTo>
                  <a:pt x="70" y="781"/>
                </a:lnTo>
                <a:lnTo>
                  <a:pt x="70" y="785"/>
                </a:lnTo>
                <a:lnTo>
                  <a:pt x="69" y="789"/>
                </a:lnTo>
                <a:lnTo>
                  <a:pt x="69" y="793"/>
                </a:lnTo>
                <a:lnTo>
                  <a:pt x="69" y="797"/>
                </a:lnTo>
                <a:lnTo>
                  <a:pt x="68" y="801"/>
                </a:lnTo>
                <a:lnTo>
                  <a:pt x="68" y="805"/>
                </a:lnTo>
                <a:lnTo>
                  <a:pt x="68" y="809"/>
                </a:lnTo>
                <a:lnTo>
                  <a:pt x="67" y="813"/>
                </a:lnTo>
                <a:lnTo>
                  <a:pt x="67" y="817"/>
                </a:lnTo>
                <a:lnTo>
                  <a:pt x="67" y="821"/>
                </a:lnTo>
                <a:lnTo>
                  <a:pt x="67" y="825"/>
                </a:lnTo>
                <a:lnTo>
                  <a:pt x="67" y="829"/>
                </a:lnTo>
                <a:lnTo>
                  <a:pt x="68" y="833"/>
                </a:lnTo>
                <a:lnTo>
                  <a:pt x="68" y="837"/>
                </a:lnTo>
                <a:lnTo>
                  <a:pt x="69" y="841"/>
                </a:lnTo>
                <a:lnTo>
                  <a:pt x="70" y="845"/>
                </a:lnTo>
                <a:lnTo>
                  <a:pt x="70" y="849"/>
                </a:lnTo>
                <a:lnTo>
                  <a:pt x="71" y="853"/>
                </a:lnTo>
                <a:lnTo>
                  <a:pt x="71" y="857"/>
                </a:lnTo>
                <a:lnTo>
                  <a:pt x="71" y="861"/>
                </a:lnTo>
                <a:lnTo>
                  <a:pt x="71" y="865"/>
                </a:lnTo>
                <a:lnTo>
                  <a:pt x="71" y="868"/>
                </a:lnTo>
                <a:lnTo>
                  <a:pt x="70" y="872"/>
                </a:lnTo>
                <a:lnTo>
                  <a:pt x="68" y="876"/>
                </a:lnTo>
                <a:lnTo>
                  <a:pt x="66" y="879"/>
                </a:lnTo>
                <a:lnTo>
                  <a:pt x="64" y="883"/>
                </a:lnTo>
                <a:lnTo>
                  <a:pt x="62" y="886"/>
                </a:lnTo>
                <a:lnTo>
                  <a:pt x="59" y="889"/>
                </a:lnTo>
                <a:lnTo>
                  <a:pt x="56" y="892"/>
                </a:lnTo>
                <a:lnTo>
                  <a:pt x="53" y="895"/>
                </a:lnTo>
                <a:lnTo>
                  <a:pt x="49" y="898"/>
                </a:lnTo>
                <a:lnTo>
                  <a:pt x="46" y="900"/>
                </a:lnTo>
                <a:lnTo>
                  <a:pt x="42" y="902"/>
                </a:lnTo>
                <a:lnTo>
                  <a:pt x="38" y="904"/>
                </a:lnTo>
                <a:lnTo>
                  <a:pt x="37" y="905"/>
                </a:lnTo>
                <a:lnTo>
                  <a:pt x="33" y="906"/>
                </a:lnTo>
                <a:lnTo>
                  <a:pt x="29" y="907"/>
                </a:lnTo>
                <a:lnTo>
                  <a:pt x="25" y="908"/>
                </a:lnTo>
                <a:lnTo>
                  <a:pt x="21" y="908"/>
                </a:lnTo>
                <a:lnTo>
                  <a:pt x="17" y="909"/>
                </a:lnTo>
                <a:lnTo>
                  <a:pt x="13" y="909"/>
                </a:lnTo>
                <a:lnTo>
                  <a:pt x="9" y="909"/>
                </a:lnTo>
                <a:lnTo>
                  <a:pt x="5" y="909"/>
                </a:lnTo>
                <a:lnTo>
                  <a:pt x="0" y="909"/>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 name="Freeform 329">
            <a:extLst>
              <a:ext uri="{FF2B5EF4-FFF2-40B4-BE49-F238E27FC236}">
                <a16:creationId xmlns="" xmlns:a16="http://schemas.microsoft.com/office/drawing/2014/main" id="{70634851-61E8-F446-887D-4A83845F8AEC}"/>
              </a:ext>
            </a:extLst>
          </p:cNvPr>
          <p:cNvSpPr>
            <a:spLocks/>
          </p:cNvSpPr>
          <p:nvPr/>
        </p:nvSpPr>
        <p:spPr bwMode="auto">
          <a:xfrm>
            <a:off x="3600321" y="4109230"/>
            <a:ext cx="863600" cy="1782763"/>
          </a:xfrm>
          <a:custGeom>
            <a:avLst/>
            <a:gdLst>
              <a:gd name="T0" fmla="*/ 2147483647 w 240"/>
              <a:gd name="T1" fmla="*/ 2147483647 h 495"/>
              <a:gd name="T2" fmla="*/ 2147483647 w 240"/>
              <a:gd name="T3" fmla="*/ 2147483647 h 495"/>
              <a:gd name="T4" fmla="*/ 2147483647 w 240"/>
              <a:gd name="T5" fmla="*/ 2147483647 h 495"/>
              <a:gd name="T6" fmla="*/ 2147483647 w 240"/>
              <a:gd name="T7" fmla="*/ 2147483647 h 495"/>
              <a:gd name="T8" fmla="*/ 2147483647 w 240"/>
              <a:gd name="T9" fmla="*/ 2147483647 h 495"/>
              <a:gd name="T10" fmla="*/ 2147483647 w 240"/>
              <a:gd name="T11" fmla="*/ 2147483647 h 495"/>
              <a:gd name="T12" fmla="*/ 2147483647 w 240"/>
              <a:gd name="T13" fmla="*/ 2147483647 h 495"/>
              <a:gd name="T14" fmla="*/ 2147483647 w 240"/>
              <a:gd name="T15" fmla="*/ 2147483647 h 495"/>
              <a:gd name="T16" fmla="*/ 2147483647 w 240"/>
              <a:gd name="T17" fmla="*/ 2147483647 h 495"/>
              <a:gd name="T18" fmla="*/ 2147483647 w 240"/>
              <a:gd name="T19" fmla="*/ 2147483647 h 495"/>
              <a:gd name="T20" fmla="*/ 2147483647 w 240"/>
              <a:gd name="T21" fmla="*/ 2147483647 h 495"/>
              <a:gd name="T22" fmla="*/ 2147483647 w 240"/>
              <a:gd name="T23" fmla="*/ 2147483647 h 495"/>
              <a:gd name="T24" fmla="*/ 2147483647 w 240"/>
              <a:gd name="T25" fmla="*/ 2147483647 h 495"/>
              <a:gd name="T26" fmla="*/ 2147483647 w 240"/>
              <a:gd name="T27" fmla="*/ 2147483647 h 495"/>
              <a:gd name="T28" fmla="*/ 2147483647 w 240"/>
              <a:gd name="T29" fmla="*/ 2147483647 h 495"/>
              <a:gd name="T30" fmla="*/ 2147483647 w 240"/>
              <a:gd name="T31" fmla="*/ 2147483647 h 495"/>
              <a:gd name="T32" fmla="*/ 2147483647 w 240"/>
              <a:gd name="T33" fmla="*/ 2147483647 h 495"/>
              <a:gd name="T34" fmla="*/ 2147483647 w 240"/>
              <a:gd name="T35" fmla="*/ 2147483647 h 495"/>
              <a:gd name="T36" fmla="*/ 2147483647 w 240"/>
              <a:gd name="T37" fmla="*/ 2147483647 h 495"/>
              <a:gd name="T38" fmla="*/ 2147483647 w 240"/>
              <a:gd name="T39" fmla="*/ 2147483647 h 495"/>
              <a:gd name="T40" fmla="*/ 2147483647 w 240"/>
              <a:gd name="T41" fmla="*/ 2147483647 h 495"/>
              <a:gd name="T42" fmla="*/ 2147483647 w 240"/>
              <a:gd name="T43" fmla="*/ 2147483647 h 495"/>
              <a:gd name="T44" fmla="*/ 2147483647 w 240"/>
              <a:gd name="T45" fmla="*/ 2147483647 h 495"/>
              <a:gd name="T46" fmla="*/ 2147483647 w 240"/>
              <a:gd name="T47" fmla="*/ 2147483647 h 495"/>
              <a:gd name="T48" fmla="*/ 2147483647 w 240"/>
              <a:gd name="T49" fmla="*/ 2147483647 h 495"/>
              <a:gd name="T50" fmla="*/ 2147483647 w 240"/>
              <a:gd name="T51" fmla="*/ 2147483647 h 495"/>
              <a:gd name="T52" fmla="*/ 2147483647 w 240"/>
              <a:gd name="T53" fmla="*/ 2147483647 h 495"/>
              <a:gd name="T54" fmla="*/ 2147483647 w 240"/>
              <a:gd name="T55" fmla="*/ 2147483647 h 495"/>
              <a:gd name="T56" fmla="*/ 2147483647 w 240"/>
              <a:gd name="T57" fmla="*/ 2147483647 h 495"/>
              <a:gd name="T58" fmla="*/ 2147483647 w 240"/>
              <a:gd name="T59" fmla="*/ 2147483647 h 495"/>
              <a:gd name="T60" fmla="*/ 2147483647 w 240"/>
              <a:gd name="T61" fmla="*/ 2147483647 h 495"/>
              <a:gd name="T62" fmla="*/ 2147483647 w 240"/>
              <a:gd name="T63" fmla="*/ 2147483647 h 495"/>
              <a:gd name="T64" fmla="*/ 2147483647 w 240"/>
              <a:gd name="T65" fmla="*/ 2147483647 h 495"/>
              <a:gd name="T66" fmla="*/ 2147483647 w 240"/>
              <a:gd name="T67" fmla="*/ 2147483647 h 495"/>
              <a:gd name="T68" fmla="*/ 2147483647 w 240"/>
              <a:gd name="T69" fmla="*/ 2147483647 h 495"/>
              <a:gd name="T70" fmla="*/ 2147483647 w 240"/>
              <a:gd name="T71" fmla="*/ 2147483647 h 495"/>
              <a:gd name="T72" fmla="*/ 2147483647 w 240"/>
              <a:gd name="T73" fmla="*/ 2147483647 h 495"/>
              <a:gd name="T74" fmla="*/ 2147483647 w 240"/>
              <a:gd name="T75" fmla="*/ 2147483647 h 495"/>
              <a:gd name="T76" fmla="*/ 2147483647 w 240"/>
              <a:gd name="T77" fmla="*/ 2147483647 h 495"/>
              <a:gd name="T78" fmla="*/ 2147483647 w 240"/>
              <a:gd name="T79" fmla="*/ 2147483647 h 495"/>
              <a:gd name="T80" fmla="*/ 2147483647 w 240"/>
              <a:gd name="T81" fmla="*/ 2147483647 h 495"/>
              <a:gd name="T82" fmla="*/ 2147483647 w 240"/>
              <a:gd name="T83" fmla="*/ 2147483647 h 495"/>
              <a:gd name="T84" fmla="*/ 2147483647 w 240"/>
              <a:gd name="T85" fmla="*/ 2147483647 h 495"/>
              <a:gd name="T86" fmla="*/ 2147483647 w 240"/>
              <a:gd name="T87" fmla="*/ 2147483647 h 495"/>
              <a:gd name="T88" fmla="*/ 2147483647 w 240"/>
              <a:gd name="T89" fmla="*/ 2147483647 h 495"/>
              <a:gd name="T90" fmla="*/ 2147483647 w 240"/>
              <a:gd name="T91" fmla="*/ 2147483647 h 495"/>
              <a:gd name="T92" fmla="*/ 2147483647 w 240"/>
              <a:gd name="T93" fmla="*/ 2147483647 h 495"/>
              <a:gd name="T94" fmla="*/ 2147483647 w 240"/>
              <a:gd name="T95" fmla="*/ 2147483647 h 495"/>
              <a:gd name="T96" fmla="*/ 2147483647 w 240"/>
              <a:gd name="T97" fmla="*/ 2147483647 h 495"/>
              <a:gd name="T98" fmla="*/ 2147483647 w 240"/>
              <a:gd name="T99" fmla="*/ 2147483647 h 495"/>
              <a:gd name="T100" fmla="*/ 2147483647 w 240"/>
              <a:gd name="T101" fmla="*/ 2147483647 h 495"/>
              <a:gd name="T102" fmla="*/ 2147483647 w 240"/>
              <a:gd name="T103" fmla="*/ 2147483647 h 495"/>
              <a:gd name="T104" fmla="*/ 2147483647 w 240"/>
              <a:gd name="T105" fmla="*/ 2147483647 h 495"/>
              <a:gd name="T106" fmla="*/ 2147483647 w 240"/>
              <a:gd name="T107" fmla="*/ 2147483647 h 49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40"/>
              <a:gd name="T163" fmla="*/ 0 h 495"/>
              <a:gd name="T164" fmla="*/ 240 w 240"/>
              <a:gd name="T165" fmla="*/ 495 h 49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40" h="495">
                <a:moveTo>
                  <a:pt x="215" y="0"/>
                </a:moveTo>
                <a:lnTo>
                  <a:pt x="218" y="3"/>
                </a:lnTo>
                <a:lnTo>
                  <a:pt x="220" y="6"/>
                </a:lnTo>
                <a:lnTo>
                  <a:pt x="223" y="10"/>
                </a:lnTo>
                <a:lnTo>
                  <a:pt x="225" y="13"/>
                </a:lnTo>
                <a:lnTo>
                  <a:pt x="228" y="16"/>
                </a:lnTo>
                <a:lnTo>
                  <a:pt x="230" y="19"/>
                </a:lnTo>
                <a:lnTo>
                  <a:pt x="232" y="23"/>
                </a:lnTo>
                <a:lnTo>
                  <a:pt x="234" y="26"/>
                </a:lnTo>
                <a:lnTo>
                  <a:pt x="236" y="31"/>
                </a:lnTo>
                <a:lnTo>
                  <a:pt x="237" y="34"/>
                </a:lnTo>
                <a:lnTo>
                  <a:pt x="238" y="38"/>
                </a:lnTo>
                <a:lnTo>
                  <a:pt x="239" y="42"/>
                </a:lnTo>
                <a:lnTo>
                  <a:pt x="240" y="46"/>
                </a:lnTo>
                <a:lnTo>
                  <a:pt x="240" y="50"/>
                </a:lnTo>
                <a:lnTo>
                  <a:pt x="240" y="54"/>
                </a:lnTo>
                <a:lnTo>
                  <a:pt x="240" y="57"/>
                </a:lnTo>
                <a:lnTo>
                  <a:pt x="239" y="62"/>
                </a:lnTo>
                <a:lnTo>
                  <a:pt x="238" y="66"/>
                </a:lnTo>
                <a:lnTo>
                  <a:pt x="236" y="69"/>
                </a:lnTo>
                <a:lnTo>
                  <a:pt x="234" y="73"/>
                </a:lnTo>
                <a:lnTo>
                  <a:pt x="232" y="77"/>
                </a:lnTo>
                <a:lnTo>
                  <a:pt x="230" y="80"/>
                </a:lnTo>
                <a:lnTo>
                  <a:pt x="227" y="83"/>
                </a:lnTo>
                <a:lnTo>
                  <a:pt x="224" y="86"/>
                </a:lnTo>
                <a:lnTo>
                  <a:pt x="221" y="88"/>
                </a:lnTo>
                <a:lnTo>
                  <a:pt x="217" y="90"/>
                </a:lnTo>
                <a:lnTo>
                  <a:pt x="213" y="92"/>
                </a:lnTo>
                <a:lnTo>
                  <a:pt x="210" y="93"/>
                </a:lnTo>
                <a:lnTo>
                  <a:pt x="206" y="94"/>
                </a:lnTo>
                <a:lnTo>
                  <a:pt x="202" y="95"/>
                </a:lnTo>
                <a:lnTo>
                  <a:pt x="198" y="96"/>
                </a:lnTo>
                <a:lnTo>
                  <a:pt x="194" y="97"/>
                </a:lnTo>
                <a:lnTo>
                  <a:pt x="190" y="98"/>
                </a:lnTo>
                <a:lnTo>
                  <a:pt x="186" y="99"/>
                </a:lnTo>
                <a:lnTo>
                  <a:pt x="184" y="100"/>
                </a:lnTo>
                <a:lnTo>
                  <a:pt x="180" y="101"/>
                </a:lnTo>
                <a:lnTo>
                  <a:pt x="176" y="103"/>
                </a:lnTo>
                <a:lnTo>
                  <a:pt x="173" y="106"/>
                </a:lnTo>
                <a:lnTo>
                  <a:pt x="169" y="108"/>
                </a:lnTo>
                <a:lnTo>
                  <a:pt x="166" y="111"/>
                </a:lnTo>
                <a:lnTo>
                  <a:pt x="163" y="114"/>
                </a:lnTo>
                <a:lnTo>
                  <a:pt x="160" y="117"/>
                </a:lnTo>
                <a:lnTo>
                  <a:pt x="158" y="121"/>
                </a:lnTo>
                <a:lnTo>
                  <a:pt x="155" y="124"/>
                </a:lnTo>
                <a:lnTo>
                  <a:pt x="153" y="128"/>
                </a:lnTo>
                <a:lnTo>
                  <a:pt x="151" y="132"/>
                </a:lnTo>
                <a:lnTo>
                  <a:pt x="149" y="136"/>
                </a:lnTo>
                <a:lnTo>
                  <a:pt x="148" y="140"/>
                </a:lnTo>
                <a:lnTo>
                  <a:pt x="146" y="144"/>
                </a:lnTo>
                <a:lnTo>
                  <a:pt x="145" y="148"/>
                </a:lnTo>
                <a:lnTo>
                  <a:pt x="144" y="152"/>
                </a:lnTo>
                <a:lnTo>
                  <a:pt x="144" y="156"/>
                </a:lnTo>
                <a:lnTo>
                  <a:pt x="144" y="160"/>
                </a:lnTo>
                <a:lnTo>
                  <a:pt x="144" y="165"/>
                </a:lnTo>
                <a:lnTo>
                  <a:pt x="144" y="169"/>
                </a:lnTo>
                <a:lnTo>
                  <a:pt x="145" y="173"/>
                </a:lnTo>
                <a:lnTo>
                  <a:pt x="146" y="177"/>
                </a:lnTo>
                <a:lnTo>
                  <a:pt x="147" y="181"/>
                </a:lnTo>
                <a:lnTo>
                  <a:pt x="148" y="185"/>
                </a:lnTo>
                <a:lnTo>
                  <a:pt x="149" y="188"/>
                </a:lnTo>
                <a:lnTo>
                  <a:pt x="151" y="192"/>
                </a:lnTo>
                <a:lnTo>
                  <a:pt x="153" y="196"/>
                </a:lnTo>
                <a:lnTo>
                  <a:pt x="154" y="199"/>
                </a:lnTo>
                <a:lnTo>
                  <a:pt x="156" y="203"/>
                </a:lnTo>
                <a:lnTo>
                  <a:pt x="158" y="207"/>
                </a:lnTo>
                <a:lnTo>
                  <a:pt x="159" y="210"/>
                </a:lnTo>
                <a:lnTo>
                  <a:pt x="161" y="214"/>
                </a:lnTo>
                <a:lnTo>
                  <a:pt x="163" y="218"/>
                </a:lnTo>
                <a:lnTo>
                  <a:pt x="165" y="221"/>
                </a:lnTo>
                <a:lnTo>
                  <a:pt x="166" y="225"/>
                </a:lnTo>
                <a:lnTo>
                  <a:pt x="168" y="229"/>
                </a:lnTo>
                <a:lnTo>
                  <a:pt x="170" y="232"/>
                </a:lnTo>
                <a:lnTo>
                  <a:pt x="171" y="236"/>
                </a:lnTo>
                <a:lnTo>
                  <a:pt x="173" y="240"/>
                </a:lnTo>
                <a:lnTo>
                  <a:pt x="174" y="243"/>
                </a:lnTo>
                <a:lnTo>
                  <a:pt x="175" y="247"/>
                </a:lnTo>
                <a:lnTo>
                  <a:pt x="176" y="250"/>
                </a:lnTo>
                <a:lnTo>
                  <a:pt x="177" y="254"/>
                </a:lnTo>
                <a:lnTo>
                  <a:pt x="178" y="258"/>
                </a:lnTo>
                <a:lnTo>
                  <a:pt x="179" y="262"/>
                </a:lnTo>
                <a:lnTo>
                  <a:pt x="179" y="266"/>
                </a:lnTo>
                <a:lnTo>
                  <a:pt x="180" y="269"/>
                </a:lnTo>
                <a:lnTo>
                  <a:pt x="180" y="273"/>
                </a:lnTo>
                <a:lnTo>
                  <a:pt x="181" y="277"/>
                </a:lnTo>
                <a:lnTo>
                  <a:pt x="181" y="281"/>
                </a:lnTo>
                <a:lnTo>
                  <a:pt x="181" y="285"/>
                </a:lnTo>
                <a:lnTo>
                  <a:pt x="181" y="289"/>
                </a:lnTo>
                <a:lnTo>
                  <a:pt x="181" y="293"/>
                </a:lnTo>
                <a:lnTo>
                  <a:pt x="181" y="297"/>
                </a:lnTo>
                <a:lnTo>
                  <a:pt x="180" y="301"/>
                </a:lnTo>
                <a:lnTo>
                  <a:pt x="180" y="305"/>
                </a:lnTo>
                <a:lnTo>
                  <a:pt x="180" y="309"/>
                </a:lnTo>
                <a:lnTo>
                  <a:pt x="179" y="313"/>
                </a:lnTo>
                <a:lnTo>
                  <a:pt x="178" y="318"/>
                </a:lnTo>
                <a:lnTo>
                  <a:pt x="178" y="322"/>
                </a:lnTo>
                <a:lnTo>
                  <a:pt x="177" y="326"/>
                </a:lnTo>
                <a:lnTo>
                  <a:pt x="176" y="330"/>
                </a:lnTo>
                <a:lnTo>
                  <a:pt x="175" y="334"/>
                </a:lnTo>
                <a:lnTo>
                  <a:pt x="174" y="338"/>
                </a:lnTo>
                <a:lnTo>
                  <a:pt x="173" y="342"/>
                </a:lnTo>
                <a:lnTo>
                  <a:pt x="172" y="346"/>
                </a:lnTo>
                <a:lnTo>
                  <a:pt x="171" y="349"/>
                </a:lnTo>
                <a:lnTo>
                  <a:pt x="170" y="354"/>
                </a:lnTo>
                <a:lnTo>
                  <a:pt x="169" y="358"/>
                </a:lnTo>
                <a:lnTo>
                  <a:pt x="168" y="362"/>
                </a:lnTo>
                <a:lnTo>
                  <a:pt x="166" y="366"/>
                </a:lnTo>
                <a:lnTo>
                  <a:pt x="165" y="369"/>
                </a:lnTo>
                <a:lnTo>
                  <a:pt x="164" y="373"/>
                </a:lnTo>
                <a:lnTo>
                  <a:pt x="162" y="377"/>
                </a:lnTo>
                <a:lnTo>
                  <a:pt x="160" y="381"/>
                </a:lnTo>
                <a:lnTo>
                  <a:pt x="159" y="385"/>
                </a:lnTo>
                <a:lnTo>
                  <a:pt x="157" y="389"/>
                </a:lnTo>
                <a:lnTo>
                  <a:pt x="155" y="393"/>
                </a:lnTo>
                <a:lnTo>
                  <a:pt x="154" y="396"/>
                </a:lnTo>
                <a:lnTo>
                  <a:pt x="152" y="400"/>
                </a:lnTo>
                <a:lnTo>
                  <a:pt x="150" y="404"/>
                </a:lnTo>
                <a:lnTo>
                  <a:pt x="148" y="407"/>
                </a:lnTo>
                <a:lnTo>
                  <a:pt x="146" y="411"/>
                </a:lnTo>
                <a:lnTo>
                  <a:pt x="144" y="414"/>
                </a:lnTo>
                <a:lnTo>
                  <a:pt x="142" y="418"/>
                </a:lnTo>
                <a:lnTo>
                  <a:pt x="139" y="421"/>
                </a:lnTo>
                <a:lnTo>
                  <a:pt x="137" y="424"/>
                </a:lnTo>
                <a:lnTo>
                  <a:pt x="135" y="427"/>
                </a:lnTo>
                <a:lnTo>
                  <a:pt x="132" y="431"/>
                </a:lnTo>
                <a:lnTo>
                  <a:pt x="130" y="434"/>
                </a:lnTo>
                <a:lnTo>
                  <a:pt x="127" y="437"/>
                </a:lnTo>
                <a:lnTo>
                  <a:pt x="125" y="439"/>
                </a:lnTo>
                <a:lnTo>
                  <a:pt x="122" y="442"/>
                </a:lnTo>
                <a:lnTo>
                  <a:pt x="119" y="445"/>
                </a:lnTo>
                <a:lnTo>
                  <a:pt x="116" y="448"/>
                </a:lnTo>
                <a:lnTo>
                  <a:pt x="113" y="450"/>
                </a:lnTo>
                <a:lnTo>
                  <a:pt x="112" y="451"/>
                </a:lnTo>
                <a:lnTo>
                  <a:pt x="109" y="454"/>
                </a:lnTo>
                <a:lnTo>
                  <a:pt x="106" y="456"/>
                </a:lnTo>
                <a:lnTo>
                  <a:pt x="103" y="458"/>
                </a:lnTo>
                <a:lnTo>
                  <a:pt x="99" y="460"/>
                </a:lnTo>
                <a:lnTo>
                  <a:pt x="96" y="462"/>
                </a:lnTo>
                <a:lnTo>
                  <a:pt x="93" y="464"/>
                </a:lnTo>
                <a:lnTo>
                  <a:pt x="89" y="466"/>
                </a:lnTo>
                <a:lnTo>
                  <a:pt x="86" y="468"/>
                </a:lnTo>
                <a:lnTo>
                  <a:pt x="82" y="470"/>
                </a:lnTo>
                <a:lnTo>
                  <a:pt x="79" y="471"/>
                </a:lnTo>
                <a:lnTo>
                  <a:pt x="75" y="473"/>
                </a:lnTo>
                <a:lnTo>
                  <a:pt x="72" y="474"/>
                </a:lnTo>
                <a:lnTo>
                  <a:pt x="68" y="476"/>
                </a:lnTo>
                <a:lnTo>
                  <a:pt x="64" y="477"/>
                </a:lnTo>
                <a:lnTo>
                  <a:pt x="60" y="479"/>
                </a:lnTo>
                <a:lnTo>
                  <a:pt x="56" y="480"/>
                </a:lnTo>
                <a:lnTo>
                  <a:pt x="53" y="481"/>
                </a:lnTo>
                <a:lnTo>
                  <a:pt x="49" y="482"/>
                </a:lnTo>
                <a:lnTo>
                  <a:pt x="45" y="484"/>
                </a:lnTo>
                <a:lnTo>
                  <a:pt x="41" y="485"/>
                </a:lnTo>
                <a:lnTo>
                  <a:pt x="37" y="486"/>
                </a:lnTo>
                <a:lnTo>
                  <a:pt x="33" y="487"/>
                </a:lnTo>
                <a:lnTo>
                  <a:pt x="29" y="488"/>
                </a:lnTo>
                <a:lnTo>
                  <a:pt x="25" y="489"/>
                </a:lnTo>
                <a:lnTo>
                  <a:pt x="21" y="490"/>
                </a:lnTo>
                <a:lnTo>
                  <a:pt x="17" y="491"/>
                </a:lnTo>
                <a:lnTo>
                  <a:pt x="13" y="492"/>
                </a:lnTo>
                <a:lnTo>
                  <a:pt x="8" y="493"/>
                </a:lnTo>
                <a:lnTo>
                  <a:pt x="4" y="494"/>
                </a:lnTo>
                <a:lnTo>
                  <a:pt x="0" y="495"/>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0" name="Line 332">
            <a:extLst>
              <a:ext uri="{FF2B5EF4-FFF2-40B4-BE49-F238E27FC236}">
                <a16:creationId xmlns="" xmlns:a16="http://schemas.microsoft.com/office/drawing/2014/main" id="{052BE41E-B141-864D-BD46-98DBE336698A}"/>
              </a:ext>
            </a:extLst>
          </p:cNvPr>
          <p:cNvSpPr>
            <a:spLocks noChangeShapeType="1"/>
          </p:cNvSpPr>
          <p:nvPr/>
        </p:nvSpPr>
        <p:spPr bwMode="auto">
          <a:xfrm flipH="1">
            <a:off x="3705096" y="3317069"/>
            <a:ext cx="403225" cy="2001838"/>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1" name="Line 333">
            <a:extLst>
              <a:ext uri="{FF2B5EF4-FFF2-40B4-BE49-F238E27FC236}">
                <a16:creationId xmlns="" xmlns:a16="http://schemas.microsoft.com/office/drawing/2014/main" id="{AF676317-31BA-CC4A-A292-B2A5E573E02A}"/>
              </a:ext>
            </a:extLst>
          </p:cNvPr>
          <p:cNvSpPr>
            <a:spLocks noChangeShapeType="1"/>
          </p:cNvSpPr>
          <p:nvPr/>
        </p:nvSpPr>
        <p:spPr bwMode="auto">
          <a:xfrm flipV="1">
            <a:off x="4216271" y="2875744"/>
            <a:ext cx="1284288" cy="2490788"/>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2" name="Line 334">
            <a:extLst>
              <a:ext uri="{FF2B5EF4-FFF2-40B4-BE49-F238E27FC236}">
                <a16:creationId xmlns="" xmlns:a16="http://schemas.microsoft.com/office/drawing/2014/main" id="{9CCFF970-1C36-744A-904B-A39E13D1FEBA}"/>
              </a:ext>
            </a:extLst>
          </p:cNvPr>
          <p:cNvSpPr>
            <a:spLocks noChangeShapeType="1"/>
          </p:cNvSpPr>
          <p:nvPr/>
        </p:nvSpPr>
        <p:spPr bwMode="auto">
          <a:xfrm flipH="1" flipV="1">
            <a:off x="530097" y="4239405"/>
            <a:ext cx="3030538" cy="1443038"/>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3" name="Line 335">
            <a:extLst>
              <a:ext uri="{FF2B5EF4-FFF2-40B4-BE49-F238E27FC236}">
                <a16:creationId xmlns="" xmlns:a16="http://schemas.microsoft.com/office/drawing/2014/main" id="{043AFFEE-94C0-F54E-9097-A7987CC1055B}"/>
              </a:ext>
            </a:extLst>
          </p:cNvPr>
          <p:cNvSpPr>
            <a:spLocks noChangeShapeType="1"/>
          </p:cNvSpPr>
          <p:nvPr/>
        </p:nvSpPr>
        <p:spPr bwMode="auto">
          <a:xfrm flipH="1">
            <a:off x="3031996" y="3983818"/>
            <a:ext cx="877888" cy="1447800"/>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Tree>
    <p:extLst>
      <p:ext uri="{BB962C8B-B14F-4D97-AF65-F5344CB8AC3E}">
        <p14:creationId xmlns="" xmlns:p14="http://schemas.microsoft.com/office/powerpoint/2010/main" val="342217788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1A61F90-19B5-6340-852C-CFCAB289179A}"/>
              </a:ext>
            </a:extLst>
          </p:cNvPr>
          <p:cNvSpPr/>
          <p:nvPr/>
        </p:nvSpPr>
        <p:spPr>
          <a:xfrm>
            <a:off x="5331849" y="616366"/>
            <a:ext cx="2065544" cy="788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FF0000"/>
                </a:solidFill>
                <a:effectLst/>
                <a:uLnTx/>
                <a:uFillTx/>
              </a:rPr>
              <a:t>Ασθενής #</a:t>
            </a:r>
            <a:r>
              <a:rPr lang="el-GR" dirty="0">
                <a:solidFill>
                  <a:srgbClr val="FF0000"/>
                </a:solidFill>
              </a:rPr>
              <a:t>5</a:t>
            </a:r>
            <a:endParaRPr kumimoji="0" lang="el-GR" sz="1800" b="0" i="0" u="none" strike="noStrike" kern="1200" cap="none" spc="0" normalizeH="0" baseline="0" noProof="0" dirty="0">
              <a:ln>
                <a:noFill/>
              </a:ln>
              <a:solidFill>
                <a:srgbClr val="FF0000"/>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ndParaRPr>
          </a:p>
        </p:txBody>
      </p:sp>
      <p:sp>
        <p:nvSpPr>
          <p:cNvPr id="8" name="Rectangle 7">
            <a:extLst>
              <a:ext uri="{FF2B5EF4-FFF2-40B4-BE49-F238E27FC236}">
                <a16:creationId xmlns="" xmlns:a16="http://schemas.microsoft.com/office/drawing/2014/main" id="{28AC2A46-6B78-B940-AF96-F6D9DA6D889E}"/>
              </a:ext>
            </a:extLst>
          </p:cNvPr>
          <p:cNvSpPr/>
          <p:nvPr/>
        </p:nvSpPr>
        <p:spPr>
          <a:xfrm>
            <a:off x="3338662" y="2841870"/>
            <a:ext cx="7696702" cy="7880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mtClean="0">
                <a:solidFill>
                  <a:prstClr val="black"/>
                </a:solidFill>
              </a:rPr>
              <a:t>Άνδρας </a:t>
            </a:r>
            <a:r>
              <a:rPr lang="el-GR" dirty="0">
                <a:solidFill>
                  <a:prstClr val="black"/>
                </a:solidFill>
              </a:rPr>
              <a:t>25 </a:t>
            </a:r>
            <a:r>
              <a:rPr kumimoji="0" lang="el-GR" sz="1800" b="0" i="0" u="none" strike="noStrike" kern="1200" cap="none" spc="0" normalizeH="0" baseline="0" noProof="0" dirty="0">
                <a:ln>
                  <a:noFill/>
                </a:ln>
                <a:solidFill>
                  <a:prstClr val="black"/>
                </a:solidFill>
                <a:effectLst/>
                <a:uLnTx/>
                <a:uFillTx/>
              </a:rPr>
              <a:t>ετών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rPr>
              <a:t>ΙΙ, 1 κατηγορία </a:t>
            </a:r>
            <a:r>
              <a:rPr kumimoji="0" lang="el-GR" sz="1800" b="0" i="0" u="none" strike="noStrike" kern="1200" cap="none" spc="0" normalizeH="0" baseline="0" noProof="0">
                <a:ln>
                  <a:noFill/>
                </a:ln>
                <a:solidFill>
                  <a:prstClr val="black"/>
                </a:solidFill>
                <a:effectLst/>
                <a:uLnTx/>
                <a:uFillTx/>
              </a:rPr>
              <a:t>κατά </a:t>
            </a:r>
            <a:r>
              <a:rPr kumimoji="0" lang="el-GR" sz="1800" b="0" i="0" u="none" strike="noStrike" kern="1200" cap="none" spc="0" normalizeH="0" baseline="0" noProof="0" smtClean="0">
                <a:ln>
                  <a:noFill/>
                </a:ln>
                <a:solidFill>
                  <a:prstClr val="black"/>
                </a:solidFill>
                <a:effectLst/>
                <a:uLnTx/>
                <a:uFillTx/>
              </a:rPr>
              <a:t>Angle, </a:t>
            </a:r>
            <a:r>
              <a:rPr kumimoji="0" lang="el-GR" sz="1800" b="0" i="0" u="none" strike="noStrike" kern="1200" cap="none" spc="0" normalizeH="0" baseline="0" noProof="0" dirty="0" err="1">
                <a:ln>
                  <a:noFill/>
                </a:ln>
                <a:solidFill>
                  <a:prstClr val="black"/>
                </a:solidFill>
                <a:effectLst/>
                <a:uLnTx/>
                <a:uFillTx/>
              </a:rPr>
              <a:t>οδοντοσκελετική</a:t>
            </a:r>
            <a:endParaRPr kumimoji="0" lang="el-GR" sz="18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solidFill>
                  <a:prstClr val="black"/>
                </a:solidFill>
              </a:rPr>
              <a:t>Συνδυασμός ορθοδοντικής και </a:t>
            </a:r>
            <a:r>
              <a:rPr lang="el-GR" err="1">
                <a:solidFill>
                  <a:prstClr val="black"/>
                </a:solidFill>
              </a:rPr>
              <a:t>ορθογναθικής</a:t>
            </a:r>
            <a:r>
              <a:rPr lang="el-GR">
                <a:solidFill>
                  <a:prstClr val="black"/>
                </a:solidFill>
              </a:rPr>
              <a:t> </a:t>
            </a:r>
            <a:r>
              <a:rPr lang="el-GR" smtClean="0">
                <a:solidFill>
                  <a:prstClr val="black"/>
                </a:solidFill>
              </a:rPr>
              <a:t>χειρουργικής</a:t>
            </a:r>
            <a:r>
              <a:rPr kumimoji="0" lang="el-GR" sz="1800" b="0" i="0" u="none" strike="noStrike" kern="1200" cap="none" spc="0" normalizeH="0" baseline="0" noProof="0" smtClean="0">
                <a:ln>
                  <a:noFill/>
                </a:ln>
                <a:solidFill>
                  <a:prstClr val="black"/>
                </a:solidFill>
                <a:effectLst/>
                <a:uLnTx/>
                <a:uFillTx/>
              </a:rPr>
              <a:t> </a:t>
            </a:r>
            <a:endParaRPr kumimoji="0" lang="el-GR" sz="18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endParaRPr>
          </a:p>
        </p:txBody>
      </p:sp>
      <p:pic>
        <p:nvPicPr>
          <p:cNvPr id="7" name="Picture 4" descr="J:\ΜΕΤΑΠΤΥΧΙΑΚΟ ΟΡΘΟΔΟΝΤΙΚΗΣ\ΑΡΧΕΙΟΘΕΤΗΣΗ--logos--ΕΤΙΚΕΤΕΣ\logo athens orthodontics\OrthoSealEnglishDarkBlue.png">
            <a:extLst>
              <a:ext uri="{FF2B5EF4-FFF2-40B4-BE49-F238E27FC236}">
                <a16:creationId xmlns="" xmlns:a16="http://schemas.microsoft.com/office/drawing/2014/main" id="{BDF3FFBD-F765-544A-ABBF-60E8DF4A41FD}"/>
              </a:ext>
            </a:extLst>
          </p:cNvPr>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8831329" y="386354"/>
            <a:ext cx="1439863" cy="144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Untitled-3.jpg"/>
          <p:cNvPicPr>
            <a:picLocks noChangeAspect="1"/>
          </p:cNvPicPr>
          <p:nvPr/>
        </p:nvPicPr>
        <p:blipFill>
          <a:blip r:embed="rId3" cstate="email"/>
          <a:stretch>
            <a:fillRect/>
          </a:stretch>
        </p:blipFill>
        <p:spPr>
          <a:xfrm>
            <a:off x="0" y="0"/>
            <a:ext cx="1993900" cy="6858000"/>
          </a:xfrm>
          <a:prstGeom prst="rect">
            <a:avLst/>
          </a:prstGeom>
        </p:spPr>
      </p:pic>
    </p:spTree>
    <p:extLst>
      <p:ext uri="{BB962C8B-B14F-4D97-AF65-F5344CB8AC3E}">
        <p14:creationId xmlns="" xmlns:p14="http://schemas.microsoft.com/office/powerpoint/2010/main" val="420277599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7" descr="H:\Haralambakis\Θωμαίδη Ραχήλ\ΑΡΧΙΚΕΣ_2-6-10\Αρχικές photo processed\IMG_2344.JPG">
            <a:extLst>
              <a:ext uri="{FF2B5EF4-FFF2-40B4-BE49-F238E27FC236}">
                <a16:creationId xmlns="" xmlns:a16="http://schemas.microsoft.com/office/drawing/2014/main" id="{FD20EA89-AB04-B84C-9C6A-8DF4EA0AD4FF}"/>
              </a:ext>
            </a:extLst>
          </p:cNvPr>
          <p:cNvPicPr>
            <a:picLocks noChangeAspect="1" noChangeArrowheads="1"/>
          </p:cNvPicPr>
          <p:nvPr/>
        </p:nvPicPr>
        <p:blipFill rotWithShape="1">
          <a:blip r:embed="rId2" cstate="email">
            <a:extLst>
              <a:ext uri="{28A0092B-C50C-407E-A947-70E740481C1C}">
                <a14:useLocalDpi xmlns="" xmlns:a14="http://schemas.microsoft.com/office/drawing/2010/main" val="0"/>
              </a:ext>
            </a:extLst>
          </a:blip>
          <a:srcRect/>
          <a:stretch/>
        </p:blipFill>
        <p:spPr bwMode="auto">
          <a:xfrm>
            <a:off x="9630784" y="3190173"/>
            <a:ext cx="2541216" cy="190956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7" name="Picture 12" descr="H:\Haralambakis\Θωμαίδη Ραχήλ\ΑΡΧΙΚΕΣ_2-6-10\Αρχικές photo processed\IMG_2337.JPG">
            <a:extLst>
              <a:ext uri="{FF2B5EF4-FFF2-40B4-BE49-F238E27FC236}">
                <a16:creationId xmlns="" xmlns:a16="http://schemas.microsoft.com/office/drawing/2014/main" id="{3EFBC8BF-D1AA-9443-81F6-E9C8A6ACF9EB}"/>
              </a:ext>
            </a:extLst>
          </p:cNvPr>
          <p:cNvPicPr>
            <a:picLocks noChangeAspect="1" noChangeArrowheads="1"/>
          </p:cNvPicPr>
          <p:nvPr/>
        </p:nvPicPr>
        <p:blipFill rotWithShape="1">
          <a:blip r:embed="rId3" cstate="email">
            <a:extLst>
              <a:ext uri="{28A0092B-C50C-407E-A947-70E740481C1C}">
                <a14:useLocalDpi xmlns="" xmlns:a14="http://schemas.microsoft.com/office/drawing/2010/main" val="0"/>
              </a:ext>
            </a:extLst>
          </a:blip>
          <a:srcRect/>
          <a:stretch/>
        </p:blipFill>
        <p:spPr bwMode="auto">
          <a:xfrm>
            <a:off x="5069149" y="0"/>
            <a:ext cx="4677112" cy="235778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8" name="Picture 12" descr="H:\Haralambakis\Θωμαίδη Ραχήλ\ΑΡΧΙΚΕΣ_2-6-10\Αρχικές photo processed\IMG_2340.JPG">
            <a:extLst>
              <a:ext uri="{FF2B5EF4-FFF2-40B4-BE49-F238E27FC236}">
                <a16:creationId xmlns="" xmlns:a16="http://schemas.microsoft.com/office/drawing/2014/main" id="{4722A7DB-460E-3444-89DB-6E11ECC870CE}"/>
              </a:ext>
            </a:extLst>
          </p:cNvPr>
          <p:cNvPicPr>
            <a:picLocks noChangeAspect="1" noChangeArrowheads="1"/>
          </p:cNvPicPr>
          <p:nvPr/>
        </p:nvPicPr>
        <p:blipFill rotWithShape="1">
          <a:blip r:embed="rId4" cstate="email">
            <a:extLst>
              <a:ext uri="{28A0092B-C50C-407E-A947-70E740481C1C}">
                <a14:useLocalDpi xmlns="" xmlns:a14="http://schemas.microsoft.com/office/drawing/2010/main" val="0"/>
              </a:ext>
            </a:extLst>
          </a:blip>
          <a:srcRect/>
          <a:stretch/>
        </p:blipFill>
        <p:spPr bwMode="auto">
          <a:xfrm>
            <a:off x="5069149" y="2357786"/>
            <a:ext cx="4677112" cy="238514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9" name="Picture 13" descr="H:\Haralambakis\Θωμαίδη Ραχήλ\ΑΡΧΙΚΕΣ_2-6-10\Αρχικές photo processed\IMG_2341.JPG">
            <a:extLst>
              <a:ext uri="{FF2B5EF4-FFF2-40B4-BE49-F238E27FC236}">
                <a16:creationId xmlns="" xmlns:a16="http://schemas.microsoft.com/office/drawing/2014/main" id="{DF29A4BB-4F22-B44F-9CC8-C78F1EE61B9A}"/>
              </a:ext>
            </a:extLst>
          </p:cNvPr>
          <p:cNvPicPr>
            <a:picLocks noChangeAspect="1" noChangeArrowheads="1"/>
          </p:cNvPicPr>
          <p:nvPr/>
        </p:nvPicPr>
        <p:blipFill rotWithShape="1">
          <a:blip r:embed="rId5" cstate="email">
            <a:extLst>
              <a:ext uri="{28A0092B-C50C-407E-A947-70E740481C1C}">
                <a14:useLocalDpi xmlns="" xmlns:a14="http://schemas.microsoft.com/office/drawing/2010/main" val="0"/>
              </a:ext>
            </a:extLst>
          </a:blip>
          <a:srcRect/>
          <a:stretch/>
        </p:blipFill>
        <p:spPr bwMode="auto">
          <a:xfrm>
            <a:off x="5069149" y="4500215"/>
            <a:ext cx="4677112" cy="238514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14" name="Picture 26" descr="H:\Haralambakis\Θωμαίδη Ραχήλ\ΑΡΧΙΚΕΣ_2-6-10\Αρχικές photo processed\IMG_2342.JPG">
            <a:extLst>
              <a:ext uri="{FF2B5EF4-FFF2-40B4-BE49-F238E27FC236}">
                <a16:creationId xmlns="" xmlns:a16="http://schemas.microsoft.com/office/drawing/2014/main" id="{B376F8B1-CDB7-AA4D-84CD-DD33EC430779}"/>
              </a:ext>
            </a:extLst>
          </p:cNvPr>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9746260" y="1178892"/>
            <a:ext cx="2445739" cy="203341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10" descr="Untitled-3.jpg"/>
          <p:cNvPicPr>
            <a:picLocks noChangeAspect="1"/>
          </p:cNvPicPr>
          <p:nvPr/>
        </p:nvPicPr>
        <p:blipFill>
          <a:blip r:embed="rId7" cstate="email"/>
          <a:stretch>
            <a:fillRect/>
          </a:stretch>
        </p:blipFill>
        <p:spPr>
          <a:xfrm>
            <a:off x="0" y="0"/>
            <a:ext cx="5041900" cy="6858000"/>
          </a:xfrm>
          <a:prstGeom prst="rect">
            <a:avLst/>
          </a:prstGeom>
        </p:spPr>
      </p:pic>
    </p:spTree>
    <p:extLst>
      <p:ext uri="{BB962C8B-B14F-4D97-AF65-F5344CB8AC3E}">
        <p14:creationId xmlns="" xmlns:p14="http://schemas.microsoft.com/office/powerpoint/2010/main" val="1432031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8C8F7F2E-342D-F04E-B454-8631A7D0949C}"/>
              </a:ext>
            </a:extLst>
          </p:cNvPr>
          <p:cNvSpPr txBox="1"/>
          <p:nvPr/>
        </p:nvSpPr>
        <p:spPr>
          <a:xfrm>
            <a:off x="1630804" y="472315"/>
            <a:ext cx="4169603" cy="769441"/>
          </a:xfrm>
          <a:prstGeom prst="rect">
            <a:avLst/>
          </a:prstGeom>
          <a:noFill/>
        </p:spPr>
        <p:txBody>
          <a:bodyPr wrap="none" rtlCol="0">
            <a:spAutoFit/>
          </a:bodyPr>
          <a:lstStyle/>
          <a:p>
            <a:r>
              <a:rPr lang="el-GR" sz="1400" dirty="0"/>
              <a:t>Οδοντικά η ΙΙ Τάξη </a:t>
            </a:r>
          </a:p>
          <a:p>
            <a:r>
              <a:rPr lang="el-GR" sz="1400" dirty="0"/>
              <a:t>μπορεί να είναι </a:t>
            </a:r>
            <a:r>
              <a:rPr lang="el-GR" sz="1400" dirty="0" err="1" smtClean="0"/>
              <a:t>αμφοτερόπλευρη</a:t>
            </a:r>
            <a:r>
              <a:rPr lang="el-GR" sz="1400" dirty="0" smtClean="0"/>
              <a:t> </a:t>
            </a:r>
            <a:r>
              <a:rPr lang="el-GR" sz="1400" dirty="0"/>
              <a:t>ή </a:t>
            </a:r>
            <a:r>
              <a:rPr lang="el-GR" sz="1400" dirty="0" err="1" smtClean="0"/>
              <a:t>ετερόπλευρη</a:t>
            </a:r>
            <a:endParaRPr lang="el-GR" sz="1400" dirty="0"/>
          </a:p>
          <a:p>
            <a:r>
              <a:rPr lang="el-GR" sz="1400" dirty="0"/>
              <a:t>και να </a:t>
            </a:r>
            <a:r>
              <a:rPr lang="el-GR" sz="1600" dirty="0"/>
              <a:t>έχει</a:t>
            </a:r>
            <a:r>
              <a:rPr lang="el-GR" sz="1400" dirty="0"/>
              <a:t> διαφορετική διαβάθμιση σε κάθε πλευρά</a:t>
            </a:r>
          </a:p>
        </p:txBody>
      </p:sp>
      <p:pic>
        <p:nvPicPr>
          <p:cNvPr id="7" name="Picture 6">
            <a:extLst>
              <a:ext uri="{FF2B5EF4-FFF2-40B4-BE49-F238E27FC236}">
                <a16:creationId xmlns="" xmlns:a16="http://schemas.microsoft.com/office/drawing/2014/main" id="{300DF223-470C-5D42-AECA-948F9D3F4007}"/>
              </a:ext>
            </a:extLst>
          </p:cNvPr>
          <p:cNvPicPr>
            <a:picLocks noChangeAspect="1"/>
          </p:cNvPicPr>
          <p:nvPr/>
        </p:nvPicPr>
        <p:blipFill rotWithShape="1">
          <a:blip r:embed="rId3" cstate="email"/>
          <a:srcRect/>
          <a:stretch/>
        </p:blipFill>
        <p:spPr>
          <a:xfrm>
            <a:off x="1627120" y="3469654"/>
            <a:ext cx="3803904" cy="2054257"/>
          </a:xfrm>
          <a:prstGeom prst="rect">
            <a:avLst/>
          </a:prstGeom>
        </p:spPr>
      </p:pic>
      <p:sp>
        <p:nvSpPr>
          <p:cNvPr id="8" name="TextBox 7">
            <a:extLst>
              <a:ext uri="{FF2B5EF4-FFF2-40B4-BE49-F238E27FC236}">
                <a16:creationId xmlns="" xmlns:a16="http://schemas.microsoft.com/office/drawing/2014/main" id="{46F35F8D-45E0-114B-88A7-F94A33BB712F}"/>
              </a:ext>
            </a:extLst>
          </p:cNvPr>
          <p:cNvSpPr txBox="1"/>
          <p:nvPr/>
        </p:nvSpPr>
        <p:spPr>
          <a:xfrm>
            <a:off x="6002384" y="1606996"/>
            <a:ext cx="1634874" cy="1938992"/>
          </a:xfrm>
          <a:prstGeom prst="rect">
            <a:avLst/>
          </a:prstGeom>
          <a:noFill/>
          <a:ln>
            <a:solidFill>
              <a:srgbClr val="FF0000"/>
            </a:solidFill>
          </a:ln>
        </p:spPr>
        <p:txBody>
          <a:bodyPr wrap="square" rtlCol="0">
            <a:spAutoFit/>
          </a:bodyPr>
          <a:lstStyle/>
          <a:p>
            <a:pPr algn="ctr"/>
            <a:r>
              <a:rPr lang="el-GR" sz="1200" dirty="0"/>
              <a:t>ΙΙ Τ</a:t>
            </a:r>
            <a:r>
              <a:rPr lang="x-none" sz="1200"/>
              <a:t>ά</a:t>
            </a:r>
            <a:r>
              <a:rPr lang="el-GR" sz="1200" dirty="0" smtClean="0"/>
              <a:t>ξη, </a:t>
            </a:r>
            <a:r>
              <a:rPr lang="el-GR" sz="1200" dirty="0"/>
              <a:t>γομφίων κ’ κυνοδόντων, 1η κατηγορία, υποκατηγορία δεξιά,</a:t>
            </a:r>
            <a:endParaRPr lang="en-US" sz="1200" dirty="0"/>
          </a:p>
          <a:p>
            <a:pPr algn="ctr"/>
            <a:r>
              <a:rPr lang="el-GR" sz="1200" dirty="0"/>
              <a:t>μισό βήμα</a:t>
            </a:r>
            <a:endParaRPr lang="en-US" sz="1200" dirty="0"/>
          </a:p>
          <a:p>
            <a:pPr algn="ctr"/>
            <a:r>
              <a:rPr lang="el-GR" sz="1200" dirty="0"/>
              <a:t>(</a:t>
            </a:r>
            <a:r>
              <a:rPr lang="en-US" sz="1200" dirty="0"/>
              <a:t>Class II, cuspid &amp; molar relationship, division 2, subdivision right</a:t>
            </a:r>
          </a:p>
          <a:p>
            <a:pPr algn="ctr"/>
            <a:r>
              <a:rPr lang="en-US" sz="1200" dirty="0"/>
              <a:t>half step</a:t>
            </a:r>
            <a:r>
              <a:rPr lang="el-GR" sz="1200" dirty="0"/>
              <a:t>)</a:t>
            </a:r>
            <a:endParaRPr lang="en-US" sz="1200" dirty="0"/>
          </a:p>
        </p:txBody>
      </p:sp>
      <p:pic>
        <p:nvPicPr>
          <p:cNvPr id="10" name="Picture 9">
            <a:extLst>
              <a:ext uri="{FF2B5EF4-FFF2-40B4-BE49-F238E27FC236}">
                <a16:creationId xmlns="" xmlns:a16="http://schemas.microsoft.com/office/drawing/2014/main" id="{3EB355E7-586F-4D4B-81F8-3560A71C3836}"/>
              </a:ext>
            </a:extLst>
          </p:cNvPr>
          <p:cNvPicPr>
            <a:picLocks noChangeAspect="1"/>
          </p:cNvPicPr>
          <p:nvPr/>
        </p:nvPicPr>
        <p:blipFill rotWithShape="1">
          <a:blip r:embed="rId4" cstate="email"/>
          <a:srcRect/>
          <a:stretch/>
        </p:blipFill>
        <p:spPr>
          <a:xfrm flipH="1">
            <a:off x="7653862" y="1767339"/>
            <a:ext cx="3803904" cy="1778649"/>
          </a:xfrm>
          <a:prstGeom prst="rect">
            <a:avLst/>
          </a:prstGeom>
        </p:spPr>
      </p:pic>
      <p:pic>
        <p:nvPicPr>
          <p:cNvPr id="12" name="Picture 11">
            <a:extLst>
              <a:ext uri="{FF2B5EF4-FFF2-40B4-BE49-F238E27FC236}">
                <a16:creationId xmlns="" xmlns:a16="http://schemas.microsoft.com/office/drawing/2014/main" id="{2DEE31D0-EAD6-F148-A540-AC4852C5D191}"/>
              </a:ext>
            </a:extLst>
          </p:cNvPr>
          <p:cNvPicPr>
            <a:picLocks noChangeAspect="1"/>
          </p:cNvPicPr>
          <p:nvPr/>
        </p:nvPicPr>
        <p:blipFill rotWithShape="1">
          <a:blip r:embed="rId5" cstate="email"/>
          <a:srcRect/>
          <a:stretch/>
        </p:blipFill>
        <p:spPr>
          <a:xfrm flipH="1">
            <a:off x="7653858" y="3644565"/>
            <a:ext cx="3803905" cy="1754326"/>
          </a:xfrm>
          <a:prstGeom prst="rect">
            <a:avLst/>
          </a:prstGeom>
        </p:spPr>
      </p:pic>
      <p:sp>
        <p:nvSpPr>
          <p:cNvPr id="13" name="TextBox 12">
            <a:extLst>
              <a:ext uri="{FF2B5EF4-FFF2-40B4-BE49-F238E27FC236}">
                <a16:creationId xmlns="" xmlns:a16="http://schemas.microsoft.com/office/drawing/2014/main" id="{07AE35A0-F0B7-164F-9D9A-345FC369C220}"/>
              </a:ext>
            </a:extLst>
          </p:cNvPr>
          <p:cNvSpPr txBox="1"/>
          <p:nvPr/>
        </p:nvSpPr>
        <p:spPr>
          <a:xfrm>
            <a:off x="1612709" y="2295002"/>
            <a:ext cx="3758347" cy="954107"/>
          </a:xfrm>
          <a:prstGeom prst="rect">
            <a:avLst/>
          </a:prstGeom>
          <a:noFill/>
        </p:spPr>
        <p:txBody>
          <a:bodyPr wrap="square" rtlCol="0">
            <a:spAutoFit/>
          </a:bodyPr>
          <a:lstStyle/>
          <a:p>
            <a:r>
              <a:rPr lang="el-GR" sz="1400" dirty="0"/>
              <a:t>Βλέποντας την πρόσθια φωτογραφία των οδοντικών φραγμών τι παρατηρούμε στην </a:t>
            </a:r>
            <a:r>
              <a:rPr lang="el-GR" sz="1400" dirty="0" err="1">
                <a:solidFill>
                  <a:srgbClr val="FF0000"/>
                </a:solidFill>
              </a:rPr>
              <a:t>ετερόπλευρη</a:t>
            </a:r>
            <a:r>
              <a:rPr lang="el-GR" sz="1400" dirty="0"/>
              <a:t> ΙΙ Τάξη? </a:t>
            </a:r>
          </a:p>
          <a:p>
            <a:endParaRPr lang="x-none" sz="1400" dirty="0"/>
          </a:p>
        </p:txBody>
      </p:sp>
      <p:cxnSp>
        <p:nvCxnSpPr>
          <p:cNvPr id="14" name="Straight Arrow Connector 13">
            <a:extLst>
              <a:ext uri="{FF2B5EF4-FFF2-40B4-BE49-F238E27FC236}">
                <a16:creationId xmlns="" xmlns:a16="http://schemas.microsoft.com/office/drawing/2014/main" id="{2CF356B7-9E5C-F94F-8478-94BC73D6CC24}"/>
              </a:ext>
            </a:extLst>
          </p:cNvPr>
          <p:cNvCxnSpPr>
            <a:cxnSpLocks/>
          </p:cNvCxnSpPr>
          <p:nvPr/>
        </p:nvCxnSpPr>
        <p:spPr>
          <a:xfrm flipH="1">
            <a:off x="3636085" y="2772055"/>
            <a:ext cx="742278" cy="6355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D13D2B61-732E-1845-A0B7-0E9E8F2334DE}"/>
              </a:ext>
            </a:extLst>
          </p:cNvPr>
          <p:cNvSpPr txBox="1"/>
          <p:nvPr/>
        </p:nvSpPr>
        <p:spPr>
          <a:xfrm>
            <a:off x="6002384" y="3644565"/>
            <a:ext cx="1634874" cy="1938992"/>
          </a:xfrm>
          <a:prstGeom prst="rect">
            <a:avLst/>
          </a:prstGeom>
          <a:noFill/>
          <a:ln>
            <a:solidFill>
              <a:srgbClr val="FF0000"/>
            </a:solidFill>
          </a:ln>
        </p:spPr>
        <p:txBody>
          <a:bodyPr wrap="square" rtlCol="0">
            <a:spAutoFit/>
          </a:bodyPr>
          <a:lstStyle/>
          <a:p>
            <a:pPr algn="ctr"/>
            <a:endParaRPr lang="el-GR" sz="1200" dirty="0"/>
          </a:p>
          <a:p>
            <a:pPr algn="ctr"/>
            <a:r>
              <a:rPr lang="el-GR" sz="1200" dirty="0"/>
              <a:t>Ι Τάξη</a:t>
            </a:r>
          </a:p>
          <a:p>
            <a:pPr algn="ctr"/>
            <a:endParaRPr lang="el-GR" sz="1200" dirty="0"/>
          </a:p>
          <a:p>
            <a:pPr algn="ctr"/>
            <a:r>
              <a:rPr lang="el-GR" sz="1200" dirty="0"/>
              <a:t>(</a:t>
            </a:r>
            <a:r>
              <a:rPr lang="en-US" sz="1200" dirty="0"/>
              <a:t>Class I</a:t>
            </a:r>
            <a:r>
              <a:rPr lang="el-GR" sz="1200" dirty="0"/>
              <a:t>)</a:t>
            </a:r>
          </a:p>
          <a:p>
            <a:pPr algn="ctr"/>
            <a:r>
              <a:rPr lang="en-US" sz="1200" dirty="0"/>
              <a:t> </a:t>
            </a:r>
            <a:endParaRPr lang="el-GR" sz="1200" dirty="0"/>
          </a:p>
          <a:p>
            <a:endParaRPr lang="el-GR" sz="1200" dirty="0"/>
          </a:p>
          <a:p>
            <a:endParaRPr lang="el-GR" sz="1200" dirty="0"/>
          </a:p>
          <a:p>
            <a:endParaRPr lang="el-GR" sz="1200" dirty="0"/>
          </a:p>
          <a:p>
            <a:endParaRPr lang="el-GR" sz="1200" dirty="0"/>
          </a:p>
          <a:p>
            <a:r>
              <a:rPr lang="el-GR" sz="1200" dirty="0"/>
              <a:t> </a:t>
            </a:r>
            <a:endParaRPr lang="en-US" sz="1200" dirty="0"/>
          </a:p>
        </p:txBody>
      </p:sp>
      <p:sp>
        <p:nvSpPr>
          <p:cNvPr id="2" name="TextBox 1">
            <a:extLst>
              <a:ext uri="{FF2B5EF4-FFF2-40B4-BE49-F238E27FC236}">
                <a16:creationId xmlns="" xmlns:a16="http://schemas.microsoft.com/office/drawing/2014/main" id="{56DCD619-0E71-EA45-B167-87BC9910045D}"/>
              </a:ext>
            </a:extLst>
          </p:cNvPr>
          <p:cNvSpPr txBox="1"/>
          <p:nvPr/>
        </p:nvSpPr>
        <p:spPr>
          <a:xfrm>
            <a:off x="3026153" y="6093995"/>
            <a:ext cx="6139694" cy="369332"/>
          </a:xfrm>
          <a:prstGeom prst="rect">
            <a:avLst/>
          </a:prstGeom>
          <a:noFill/>
        </p:spPr>
        <p:txBody>
          <a:bodyPr wrap="none" rtlCol="0">
            <a:spAutoFit/>
          </a:bodyPr>
          <a:lstStyle/>
          <a:p>
            <a:r>
              <a:rPr lang="el-GR" dirty="0">
                <a:solidFill>
                  <a:srgbClr val="FF0000"/>
                </a:solidFill>
              </a:rPr>
              <a:t>το παραπάνω περιστατικό </a:t>
            </a:r>
            <a:r>
              <a:rPr lang="el-GR" dirty="0" smtClean="0">
                <a:solidFill>
                  <a:srgbClr val="FF0000"/>
                </a:solidFill>
              </a:rPr>
              <a:t>κατατάσσεται </a:t>
            </a:r>
            <a:r>
              <a:rPr lang="el-GR" dirty="0">
                <a:solidFill>
                  <a:srgbClr val="FF0000"/>
                </a:solidFill>
              </a:rPr>
              <a:t>στην Ι ή στην ΙΙ Τάξη</a:t>
            </a:r>
            <a:r>
              <a:rPr lang="en-US" dirty="0">
                <a:solidFill>
                  <a:srgbClr val="FF0000"/>
                </a:solidFill>
              </a:rPr>
              <a:t>;</a:t>
            </a:r>
            <a:endParaRPr lang="x-none" dirty="0">
              <a:solidFill>
                <a:srgbClr val="FF0000"/>
              </a:solidFill>
            </a:endParaRPr>
          </a:p>
        </p:txBody>
      </p:sp>
      <p:pic>
        <p:nvPicPr>
          <p:cNvPr id="16" name="Picture 15" descr="Untitled-5.jpg"/>
          <p:cNvPicPr>
            <a:picLocks noChangeAspect="1"/>
          </p:cNvPicPr>
          <p:nvPr/>
        </p:nvPicPr>
        <p:blipFill>
          <a:blip r:embed="rId6" cstate="email"/>
          <a:stretch>
            <a:fillRect/>
          </a:stretch>
        </p:blipFill>
        <p:spPr>
          <a:xfrm>
            <a:off x="0" y="0"/>
            <a:ext cx="1428750" cy="6858000"/>
          </a:xfrm>
          <a:prstGeom prst="rect">
            <a:avLst/>
          </a:prstGeom>
        </p:spPr>
      </p:pic>
    </p:spTree>
    <p:extLst>
      <p:ext uri="{BB962C8B-B14F-4D97-AF65-F5344CB8AC3E}">
        <p14:creationId xmlns="" xmlns:p14="http://schemas.microsoft.com/office/powerpoint/2010/main" val="246992606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ntitled-4.jpg"/>
          <p:cNvPicPr>
            <a:picLocks noChangeAspect="1"/>
          </p:cNvPicPr>
          <p:nvPr/>
        </p:nvPicPr>
        <p:blipFill>
          <a:blip r:embed="rId2" cstate="email"/>
          <a:stretch>
            <a:fillRect/>
          </a:stretch>
        </p:blipFill>
        <p:spPr>
          <a:xfrm>
            <a:off x="8442489" y="0"/>
            <a:ext cx="2209800" cy="6858000"/>
          </a:xfrm>
          <a:prstGeom prst="rect">
            <a:avLst/>
          </a:prstGeom>
        </p:spPr>
      </p:pic>
      <p:pic>
        <p:nvPicPr>
          <p:cNvPr id="14" name="Picture 13" descr="Untitled-3.jpg"/>
          <p:cNvPicPr>
            <a:picLocks noChangeAspect="1"/>
          </p:cNvPicPr>
          <p:nvPr/>
        </p:nvPicPr>
        <p:blipFill>
          <a:blip r:embed="rId3" cstate="email"/>
          <a:stretch>
            <a:fillRect/>
          </a:stretch>
        </p:blipFill>
        <p:spPr>
          <a:xfrm>
            <a:off x="2595823" y="0"/>
            <a:ext cx="2514600" cy="6858000"/>
          </a:xfrm>
          <a:prstGeom prst="rect">
            <a:avLst/>
          </a:prstGeom>
        </p:spPr>
      </p:pic>
      <p:sp>
        <p:nvSpPr>
          <p:cNvPr id="8" name="Content Placeholder 5">
            <a:extLst>
              <a:ext uri="{FF2B5EF4-FFF2-40B4-BE49-F238E27FC236}">
                <a16:creationId xmlns="" xmlns:a16="http://schemas.microsoft.com/office/drawing/2014/main" id="{E5C4E882-99E5-AB49-A9C4-E4CAB645FAB0}"/>
              </a:ext>
            </a:extLst>
          </p:cNvPr>
          <p:cNvSpPr txBox="1">
            <a:spLocks/>
          </p:cNvSpPr>
          <p:nvPr/>
        </p:nvSpPr>
        <p:spPr bwMode="auto">
          <a:xfrm>
            <a:off x="112079" y="1127584"/>
            <a:ext cx="2371665" cy="431800"/>
          </a:xfrm>
          <a:prstGeom prst="rect">
            <a:avLst/>
          </a:prstGeom>
          <a:noFill/>
          <a:ln w="9525">
            <a:noFill/>
            <a:miter lim="800000"/>
            <a:headEnd/>
            <a:tailEnd/>
          </a:ln>
        </p:spPr>
        <p:txBody>
          <a:bodyPr/>
          <a:lstStyle/>
          <a:p>
            <a:pPr marL="342900" indent="-342900" eaLnBrk="0" hangingPunct="0">
              <a:spcBef>
                <a:spcPct val="20000"/>
              </a:spcBef>
              <a:defRPr/>
            </a:pPr>
            <a:r>
              <a:rPr lang="el-GR" sz="1600" kern="0" dirty="0"/>
              <a:t>Αρχή θεραπείας</a:t>
            </a:r>
          </a:p>
          <a:p>
            <a:pPr marL="342900" indent="-342900" eaLnBrk="0" hangingPunct="0">
              <a:spcBef>
                <a:spcPct val="20000"/>
              </a:spcBef>
              <a:defRPr/>
            </a:pPr>
            <a:r>
              <a:rPr lang="el-GR" sz="1600" kern="0" dirty="0"/>
              <a:t>Εκτίμηση της κατατομής</a:t>
            </a:r>
            <a:endParaRPr lang="en-US" sz="1600" kern="0" dirty="0"/>
          </a:p>
          <a:p>
            <a:pPr marL="342900" indent="-342900" eaLnBrk="0" hangingPunct="0">
              <a:spcBef>
                <a:spcPct val="20000"/>
              </a:spcBef>
              <a:buFontTx/>
              <a:buChar char="•"/>
              <a:defRPr/>
            </a:pPr>
            <a:endParaRPr lang="en-US" sz="2400" kern="0" dirty="0">
              <a:solidFill>
                <a:schemeClr val="bg1"/>
              </a:solidFill>
            </a:endParaRPr>
          </a:p>
        </p:txBody>
      </p:sp>
      <p:cxnSp>
        <p:nvCxnSpPr>
          <p:cNvPr id="17" name="Straight Connector 16">
            <a:extLst>
              <a:ext uri="{FF2B5EF4-FFF2-40B4-BE49-F238E27FC236}">
                <a16:creationId xmlns="" xmlns:a16="http://schemas.microsoft.com/office/drawing/2014/main" id="{68563855-712E-514B-AA63-A90DCF0E3BB7}"/>
              </a:ext>
            </a:extLst>
          </p:cNvPr>
          <p:cNvCxnSpPr>
            <a:cxnSpLocks/>
          </p:cNvCxnSpPr>
          <p:nvPr/>
        </p:nvCxnSpPr>
        <p:spPr>
          <a:xfrm>
            <a:off x="0" y="3568581"/>
            <a:ext cx="12192000" cy="0"/>
          </a:xfrm>
          <a:prstGeom prst="line">
            <a:avLst/>
          </a:prstGeom>
          <a:noFill/>
          <a:ln w="28575" cap="flat" cmpd="sng" algn="ctr">
            <a:solidFill>
              <a:schemeClr val="accent2">
                <a:lumMod val="50000"/>
              </a:schemeClr>
            </a:solidFill>
            <a:prstDash val="solid"/>
          </a:ln>
          <a:effectLst/>
        </p:spPr>
      </p:cxnSp>
      <p:cxnSp>
        <p:nvCxnSpPr>
          <p:cNvPr id="18" name="Straight Connector 17">
            <a:extLst>
              <a:ext uri="{FF2B5EF4-FFF2-40B4-BE49-F238E27FC236}">
                <a16:creationId xmlns="" xmlns:a16="http://schemas.microsoft.com/office/drawing/2014/main" id="{CB8B617B-80F6-DB42-96B2-A9B9C5A974AD}"/>
              </a:ext>
            </a:extLst>
          </p:cNvPr>
          <p:cNvCxnSpPr>
            <a:cxnSpLocks/>
          </p:cNvCxnSpPr>
          <p:nvPr/>
        </p:nvCxnSpPr>
        <p:spPr>
          <a:xfrm>
            <a:off x="4443065" y="351100"/>
            <a:ext cx="34380" cy="5724001"/>
          </a:xfrm>
          <a:prstGeom prst="line">
            <a:avLst/>
          </a:prstGeom>
          <a:noFill/>
          <a:ln w="25400" cap="flat" cmpd="sng" algn="ctr">
            <a:solidFill>
              <a:schemeClr val="accent2">
                <a:lumMod val="50000"/>
              </a:schemeClr>
            </a:solidFill>
            <a:prstDash val="solid"/>
          </a:ln>
          <a:effectLst>
            <a:outerShdw dist="20000" sx="1000" sy="1000" rotWithShape="0">
              <a:srgbClr val="FF0000"/>
            </a:outerShdw>
          </a:effectLst>
        </p:spPr>
      </p:cxnSp>
      <p:cxnSp>
        <p:nvCxnSpPr>
          <p:cNvPr id="22" name="Straight Connector 21">
            <a:extLst>
              <a:ext uri="{FF2B5EF4-FFF2-40B4-BE49-F238E27FC236}">
                <a16:creationId xmlns="" xmlns:a16="http://schemas.microsoft.com/office/drawing/2014/main" id="{F8616551-5C52-F84F-9CA7-9EBA1D1FC1A4}"/>
              </a:ext>
            </a:extLst>
          </p:cNvPr>
          <p:cNvCxnSpPr>
            <a:cxnSpLocks/>
          </p:cNvCxnSpPr>
          <p:nvPr/>
        </p:nvCxnSpPr>
        <p:spPr>
          <a:xfrm>
            <a:off x="10025611" y="351099"/>
            <a:ext cx="34380" cy="5724001"/>
          </a:xfrm>
          <a:prstGeom prst="line">
            <a:avLst/>
          </a:prstGeom>
          <a:noFill/>
          <a:ln w="25400" cap="flat" cmpd="sng" algn="ctr">
            <a:solidFill>
              <a:schemeClr val="accent2">
                <a:lumMod val="50000"/>
              </a:schemeClr>
            </a:solidFill>
            <a:prstDash val="solid"/>
          </a:ln>
          <a:effectLst>
            <a:outerShdw dist="20000" sx="1000" sy="1000" rotWithShape="0">
              <a:srgbClr val="FF0000"/>
            </a:outerShdw>
          </a:effectLst>
        </p:spPr>
      </p:cxnSp>
      <p:sp>
        <p:nvSpPr>
          <p:cNvPr id="25" name="TextBox 24">
            <a:extLst>
              <a:ext uri="{FF2B5EF4-FFF2-40B4-BE49-F238E27FC236}">
                <a16:creationId xmlns="" xmlns:a16="http://schemas.microsoft.com/office/drawing/2014/main" id="{1AA0BE12-061F-134C-A790-A9C28F7C66F2}"/>
              </a:ext>
            </a:extLst>
          </p:cNvPr>
          <p:cNvSpPr txBox="1"/>
          <p:nvPr/>
        </p:nvSpPr>
        <p:spPr>
          <a:xfrm>
            <a:off x="5479517" y="3027809"/>
            <a:ext cx="616483" cy="523220"/>
          </a:xfrm>
          <a:prstGeom prst="rect">
            <a:avLst/>
          </a:prstGeom>
          <a:solidFill>
            <a:schemeClr val="accent2">
              <a:lumMod val="50000"/>
            </a:schemeClr>
          </a:solidFill>
        </p:spPr>
        <p:txBody>
          <a:bodyPr wrap="square" rtlCol="0">
            <a:spAutoFit/>
          </a:bodyPr>
          <a:lstStyle/>
          <a:p>
            <a:r>
              <a:rPr lang="en-US" sz="2800" dirty="0">
                <a:solidFill>
                  <a:schemeClr val="bg1"/>
                </a:solidFill>
              </a:rPr>
              <a:t>FH</a:t>
            </a:r>
          </a:p>
        </p:txBody>
      </p:sp>
      <p:sp>
        <p:nvSpPr>
          <p:cNvPr id="26" name="TextBox 25">
            <a:extLst>
              <a:ext uri="{FF2B5EF4-FFF2-40B4-BE49-F238E27FC236}">
                <a16:creationId xmlns="" xmlns:a16="http://schemas.microsoft.com/office/drawing/2014/main" id="{3645EF1B-C5AA-3246-B2DA-DF0D5475E751}"/>
              </a:ext>
            </a:extLst>
          </p:cNvPr>
          <p:cNvSpPr txBox="1"/>
          <p:nvPr/>
        </p:nvSpPr>
        <p:spPr>
          <a:xfrm>
            <a:off x="4477445" y="376655"/>
            <a:ext cx="1575247" cy="523220"/>
          </a:xfrm>
          <a:prstGeom prst="rect">
            <a:avLst/>
          </a:prstGeom>
          <a:solidFill>
            <a:schemeClr val="accent2">
              <a:lumMod val="50000"/>
            </a:schemeClr>
          </a:solidFill>
        </p:spPr>
        <p:txBody>
          <a:bodyPr wrap="square" rtlCol="0">
            <a:spAutoFit/>
          </a:bodyPr>
          <a:lstStyle/>
          <a:p>
            <a:pPr algn="just"/>
            <a:r>
              <a:rPr lang="en-US" sz="2800" dirty="0">
                <a:solidFill>
                  <a:schemeClr val="bg1"/>
                </a:solidFill>
              </a:rPr>
              <a:t>N </a:t>
            </a:r>
            <a:r>
              <a:rPr lang="en-US" sz="1400" dirty="0">
                <a:solidFill>
                  <a:schemeClr val="bg1"/>
                </a:solidFill>
              </a:rPr>
              <a:t>perpendicular</a:t>
            </a:r>
            <a:endParaRPr lang="en-US" sz="2800" dirty="0">
              <a:solidFill>
                <a:schemeClr val="bg1"/>
              </a:solidFill>
            </a:endParaRPr>
          </a:p>
        </p:txBody>
      </p:sp>
    </p:spTree>
    <p:extLst>
      <p:ext uri="{BB962C8B-B14F-4D97-AF65-F5344CB8AC3E}">
        <p14:creationId xmlns="" xmlns:p14="http://schemas.microsoft.com/office/powerpoint/2010/main" val="404496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heckerboard(across)">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heckerboard(across)">
                                      <p:cBhvr>
                                        <p:cTn id="17" dur="500"/>
                                        <p:tgtEl>
                                          <p:spTgt spid="22"/>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checkerboard(across)">
                                      <p:cBhvr>
                                        <p:cTn id="20" dur="500"/>
                                        <p:tgtEl>
                                          <p:spTgt spid="25"/>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checkerboard(across)">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descr="H:\Haralambakis\Θωμαίδη Ραχήλ\ΑΡΧΙΚΕΣ_2-6-10\Αρχικές photo processed\IMG_2335.JPG">
            <a:extLst>
              <a:ext uri="{FF2B5EF4-FFF2-40B4-BE49-F238E27FC236}">
                <a16:creationId xmlns="" xmlns:a16="http://schemas.microsoft.com/office/drawing/2014/main" id="{4DE25CAD-DE94-0146-A7E5-BBC991589B9D}"/>
              </a:ext>
            </a:extLst>
          </p:cNvPr>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2743200" y="1256"/>
            <a:ext cx="6365291" cy="685674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cxnSp>
        <p:nvCxnSpPr>
          <p:cNvPr id="6" name="Straight Connector 14">
            <a:extLst>
              <a:ext uri="{FF2B5EF4-FFF2-40B4-BE49-F238E27FC236}">
                <a16:creationId xmlns="" xmlns:a16="http://schemas.microsoft.com/office/drawing/2014/main" id="{C366E369-5EA5-D149-892D-EC02D7905714}"/>
              </a:ext>
            </a:extLst>
          </p:cNvPr>
          <p:cNvCxnSpPr>
            <a:cxnSpLocks/>
          </p:cNvCxnSpPr>
          <p:nvPr/>
        </p:nvCxnSpPr>
        <p:spPr bwMode="auto">
          <a:xfrm flipH="1">
            <a:off x="7368472" y="1420427"/>
            <a:ext cx="1819921" cy="443884"/>
          </a:xfrm>
          <a:prstGeom prst="line">
            <a:avLst/>
          </a:prstGeom>
          <a:ln w="2222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16">
            <a:extLst>
              <a:ext uri="{FF2B5EF4-FFF2-40B4-BE49-F238E27FC236}">
                <a16:creationId xmlns="" xmlns:a16="http://schemas.microsoft.com/office/drawing/2014/main" id="{AA9E28D4-EA35-704E-9D68-9F05523F244E}"/>
              </a:ext>
            </a:extLst>
          </p:cNvPr>
          <p:cNvCxnSpPr>
            <a:cxnSpLocks/>
          </p:cNvCxnSpPr>
          <p:nvPr/>
        </p:nvCxnSpPr>
        <p:spPr bwMode="auto">
          <a:xfrm flipH="1">
            <a:off x="7164281" y="1864311"/>
            <a:ext cx="221409" cy="1775534"/>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2">
            <a:extLst>
              <a:ext uri="{FF2B5EF4-FFF2-40B4-BE49-F238E27FC236}">
                <a16:creationId xmlns="" xmlns:a16="http://schemas.microsoft.com/office/drawing/2014/main" id="{6355EA04-1E0B-F24C-AB40-5B89D4E95E2B}"/>
              </a:ext>
            </a:extLst>
          </p:cNvPr>
          <p:cNvCxnSpPr>
            <a:cxnSpLocks/>
          </p:cNvCxnSpPr>
          <p:nvPr/>
        </p:nvCxnSpPr>
        <p:spPr bwMode="auto">
          <a:xfrm flipH="1">
            <a:off x="5663953" y="408373"/>
            <a:ext cx="3444538" cy="6232124"/>
          </a:xfrm>
          <a:prstGeom prst="line">
            <a:avLst/>
          </a:prstGeom>
          <a:ln w="254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 xmlns:a16="http://schemas.microsoft.com/office/drawing/2014/main" id="{9933A536-F320-D74D-9F3D-43BD398A5F47}"/>
              </a:ext>
            </a:extLst>
          </p:cNvPr>
          <p:cNvSpPr txBox="1"/>
          <p:nvPr/>
        </p:nvSpPr>
        <p:spPr>
          <a:xfrm>
            <a:off x="6766672" y="4509856"/>
            <a:ext cx="3230372" cy="923330"/>
          </a:xfrm>
          <a:prstGeom prst="rect">
            <a:avLst/>
          </a:prstGeom>
          <a:noFill/>
        </p:spPr>
        <p:txBody>
          <a:bodyPr wrap="none" rtlCol="0">
            <a:spAutoFit/>
          </a:bodyPr>
          <a:lstStyle/>
          <a:p>
            <a:r>
              <a:rPr lang="el-GR" dirty="0">
                <a:latin typeface="Century Gothic" panose="020B0502020202020204" pitchFamily="34" charset="0"/>
              </a:rPr>
              <a:t>Αισθητικό επίπεδο (</a:t>
            </a:r>
            <a:r>
              <a:rPr lang="en-US" dirty="0">
                <a:latin typeface="Century Gothic" panose="020B0502020202020204" pitchFamily="34" charset="0"/>
              </a:rPr>
              <a:t>E-Plane</a:t>
            </a:r>
            <a:r>
              <a:rPr lang="el-GR" dirty="0">
                <a:latin typeface="Century Gothic" panose="020B0502020202020204" pitchFamily="34" charset="0"/>
              </a:rPr>
              <a:t>)</a:t>
            </a:r>
            <a:endParaRPr lang="en-US" dirty="0">
              <a:latin typeface="Century Gothic" panose="020B0502020202020204" pitchFamily="34" charset="0"/>
            </a:endParaRPr>
          </a:p>
          <a:p>
            <a:r>
              <a:rPr lang="el-GR" dirty="0" smtClean="0">
                <a:latin typeface="Century Gothic" panose="020B0502020202020204" pitchFamily="34" charset="0"/>
              </a:rPr>
              <a:t>άνω </a:t>
            </a:r>
            <a:r>
              <a:rPr lang="el-GR" dirty="0">
                <a:latin typeface="Century Gothic" panose="020B0502020202020204" pitchFamily="34" charset="0"/>
              </a:rPr>
              <a:t>χείλος</a:t>
            </a:r>
            <a:r>
              <a:rPr lang="en-US" dirty="0">
                <a:latin typeface="Century Gothic" panose="020B0502020202020204" pitchFamily="34" charset="0"/>
              </a:rPr>
              <a:t>: -7.4 mm</a:t>
            </a:r>
          </a:p>
          <a:p>
            <a:r>
              <a:rPr lang="el-GR" dirty="0">
                <a:latin typeface="Century Gothic" panose="020B0502020202020204" pitchFamily="34" charset="0"/>
              </a:rPr>
              <a:t>κάτω χείλος</a:t>
            </a:r>
            <a:r>
              <a:rPr lang="en-US" dirty="0">
                <a:latin typeface="Century Gothic" panose="020B0502020202020204" pitchFamily="34" charset="0"/>
              </a:rPr>
              <a:t>:</a:t>
            </a:r>
            <a:r>
              <a:rPr lang="el-GR" dirty="0">
                <a:latin typeface="Century Gothic" panose="020B0502020202020204" pitchFamily="34" charset="0"/>
              </a:rPr>
              <a:t> -7.3</a:t>
            </a:r>
            <a:r>
              <a:rPr lang="en-US" dirty="0">
                <a:latin typeface="Century Gothic" panose="020B0502020202020204" pitchFamily="34" charset="0"/>
              </a:rPr>
              <a:t> mm</a:t>
            </a:r>
          </a:p>
        </p:txBody>
      </p:sp>
      <p:sp>
        <p:nvSpPr>
          <p:cNvPr id="19" name="TextBox 18">
            <a:extLst>
              <a:ext uri="{FF2B5EF4-FFF2-40B4-BE49-F238E27FC236}">
                <a16:creationId xmlns="" xmlns:a16="http://schemas.microsoft.com/office/drawing/2014/main" id="{EC42D960-CE25-3448-82F0-F6BCD8E9FEBD}"/>
              </a:ext>
            </a:extLst>
          </p:cNvPr>
          <p:cNvSpPr txBox="1"/>
          <p:nvPr/>
        </p:nvSpPr>
        <p:spPr>
          <a:xfrm>
            <a:off x="9027423" y="1603731"/>
            <a:ext cx="2048959" cy="369332"/>
          </a:xfrm>
          <a:prstGeom prst="rect">
            <a:avLst/>
          </a:prstGeom>
          <a:noFill/>
        </p:spPr>
        <p:txBody>
          <a:bodyPr wrap="none" rtlCol="0">
            <a:spAutoFit/>
          </a:bodyPr>
          <a:lstStyle/>
          <a:p>
            <a:r>
              <a:rPr lang="el-GR" dirty="0" err="1">
                <a:latin typeface="Century Gothic" panose="020B0502020202020204" pitchFamily="34" charset="0"/>
              </a:rPr>
              <a:t>Ρινοχειλική</a:t>
            </a:r>
            <a:r>
              <a:rPr lang="el-GR" dirty="0">
                <a:latin typeface="Century Gothic" panose="020B0502020202020204" pitchFamily="34" charset="0"/>
              </a:rPr>
              <a:t> γωνία</a:t>
            </a:r>
            <a:endParaRPr lang="en-US" dirty="0">
              <a:latin typeface="Century Gothic" panose="020B0502020202020204" pitchFamily="34" charset="0"/>
            </a:endParaRPr>
          </a:p>
        </p:txBody>
      </p:sp>
      <p:sp>
        <p:nvSpPr>
          <p:cNvPr id="2" name="Rectangle 1">
            <a:extLst>
              <a:ext uri="{FF2B5EF4-FFF2-40B4-BE49-F238E27FC236}">
                <a16:creationId xmlns="" xmlns:a16="http://schemas.microsoft.com/office/drawing/2014/main" id="{61AC8D1F-E771-3F4E-B7B5-7B687E9787D3}"/>
              </a:ext>
            </a:extLst>
          </p:cNvPr>
          <p:cNvSpPr/>
          <p:nvPr/>
        </p:nvSpPr>
        <p:spPr>
          <a:xfrm>
            <a:off x="9600956" y="1864311"/>
            <a:ext cx="982961" cy="369332"/>
          </a:xfrm>
          <a:prstGeom prst="rect">
            <a:avLst/>
          </a:prstGeom>
        </p:spPr>
        <p:txBody>
          <a:bodyPr wrap="none">
            <a:spAutoFit/>
          </a:bodyPr>
          <a:lstStyle/>
          <a:p>
            <a:r>
              <a:rPr lang="el-GR" dirty="0">
                <a:latin typeface="Century Gothic" panose="020B0502020202020204" pitchFamily="34" charset="0"/>
              </a:rPr>
              <a:t>122.1</a:t>
            </a:r>
            <a:r>
              <a:rPr lang="en-US" baseline="30000" dirty="0">
                <a:latin typeface="Century Gothic" panose="020B0502020202020204" pitchFamily="34" charset="0"/>
              </a:rPr>
              <a:t>○</a:t>
            </a:r>
            <a:r>
              <a:rPr lang="en-US" dirty="0">
                <a:latin typeface="Century Gothic" panose="020B0502020202020204" pitchFamily="34" charset="0"/>
              </a:rPr>
              <a:t>  </a:t>
            </a:r>
            <a:endParaRPr lang="en-US" dirty="0"/>
          </a:p>
        </p:txBody>
      </p:sp>
      <p:sp>
        <p:nvSpPr>
          <p:cNvPr id="9" name="TextBox 8">
            <a:extLst>
              <a:ext uri="{FF2B5EF4-FFF2-40B4-BE49-F238E27FC236}">
                <a16:creationId xmlns="" xmlns:a16="http://schemas.microsoft.com/office/drawing/2014/main" id="{C5D601E5-E8AE-5847-A358-E6580BBC7268}"/>
              </a:ext>
            </a:extLst>
          </p:cNvPr>
          <p:cNvSpPr txBox="1"/>
          <p:nvPr/>
        </p:nvSpPr>
        <p:spPr>
          <a:xfrm>
            <a:off x="269872" y="2167303"/>
            <a:ext cx="1723164" cy="584775"/>
          </a:xfrm>
          <a:prstGeom prst="rect">
            <a:avLst/>
          </a:prstGeom>
          <a:noFill/>
        </p:spPr>
        <p:txBody>
          <a:bodyPr wrap="none" rtlCol="0">
            <a:spAutoFit/>
          </a:bodyPr>
          <a:lstStyle/>
          <a:p>
            <a:r>
              <a:rPr lang="el-GR" sz="1600" dirty="0"/>
              <a:t>Μετρήσεις </a:t>
            </a:r>
          </a:p>
          <a:p>
            <a:r>
              <a:rPr lang="el-GR" sz="1600" dirty="0"/>
              <a:t>μαλακών μορίων </a:t>
            </a:r>
            <a:endParaRPr lang="x-none" sz="1600" dirty="0"/>
          </a:p>
        </p:txBody>
      </p:sp>
    </p:spTree>
    <p:extLst>
      <p:ext uri="{BB962C8B-B14F-4D97-AF65-F5344CB8AC3E}">
        <p14:creationId xmlns="" xmlns:p14="http://schemas.microsoft.com/office/powerpoint/2010/main" val="212272532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7" descr="C:\Users\boco\Documents\Orthodontics_University\despinabackup20120716\Haralambakis\Θωμαίδη Ραχήλ\ΑΡΧΙΚΕΣ_2-6-10\thomaidh2-6-10xrpan590.jpg">
            <a:extLst>
              <a:ext uri="{FF2B5EF4-FFF2-40B4-BE49-F238E27FC236}">
                <a16:creationId xmlns="" xmlns:a16="http://schemas.microsoft.com/office/drawing/2014/main" id="{BDB364C0-92F8-3A4A-B427-34C07CF405E5}"/>
              </a:ext>
            </a:extLst>
          </p:cNvPr>
          <p:cNvPicPr>
            <a:picLocks noChangeAspect="1" noChangeArrowheads="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5397623" y="1664208"/>
            <a:ext cx="6807202" cy="385770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9" name="Picture 7" descr="C:\Users\boco\Documents\Orthodontics_University\despinabackup20120716\Haralambakis\Θωμαίδη Ραχήλ\ΑΡΧΙΚΕΣ_2-6-10\thomaidh2-6-10589.jpg">
            <a:extLst>
              <a:ext uri="{FF2B5EF4-FFF2-40B4-BE49-F238E27FC236}">
                <a16:creationId xmlns="" xmlns:a16="http://schemas.microsoft.com/office/drawing/2014/main" id="{721CCDDA-8801-E745-8CDE-37144839F435}"/>
              </a:ext>
            </a:extLst>
          </p:cNvPr>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0" y="-1"/>
            <a:ext cx="5397623" cy="686138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A347F470-0F43-A540-98A1-AA97CF2570EB}"/>
              </a:ext>
            </a:extLst>
          </p:cNvPr>
          <p:cNvSpPr txBox="1"/>
          <p:nvPr/>
        </p:nvSpPr>
        <p:spPr>
          <a:xfrm>
            <a:off x="5842000" y="6112933"/>
            <a:ext cx="2426626" cy="369332"/>
          </a:xfrm>
          <a:prstGeom prst="rect">
            <a:avLst/>
          </a:prstGeom>
          <a:noFill/>
        </p:spPr>
        <p:txBody>
          <a:bodyPr wrap="none" rtlCol="0">
            <a:spAutoFit/>
          </a:bodyPr>
          <a:lstStyle/>
          <a:p>
            <a:r>
              <a:rPr lang="el-GR" dirty="0"/>
              <a:t>Αρχικές ακτινογραφίες</a:t>
            </a:r>
            <a:endParaRPr lang="x-none" dirty="0"/>
          </a:p>
        </p:txBody>
      </p:sp>
    </p:spTree>
    <p:extLst>
      <p:ext uri="{BB962C8B-B14F-4D97-AF65-F5344CB8AC3E}">
        <p14:creationId xmlns="" xmlns:p14="http://schemas.microsoft.com/office/powerpoint/2010/main" val="413178760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a:extLst>
              <a:ext uri="{FF2B5EF4-FFF2-40B4-BE49-F238E27FC236}">
                <a16:creationId xmlns="" xmlns:a16="http://schemas.microsoft.com/office/drawing/2014/main" id="{21098C4F-31DC-2E4D-ADC8-2A0AF3DF9A51}"/>
              </a:ext>
            </a:extLst>
          </p:cNvPr>
          <p:cNvSpPr txBox="1">
            <a:spLocks noChangeArrowheads="1"/>
          </p:cNvSpPr>
          <p:nvPr/>
        </p:nvSpPr>
        <p:spPr bwMode="auto">
          <a:xfrm>
            <a:off x="9767889" y="6381750"/>
            <a:ext cx="86518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algn="ctr" eaLnBrk="1" hangingPunct="1"/>
            <a:r>
              <a:rPr lang="el-GR" altLang="en-US">
                <a:solidFill>
                  <a:schemeClr val="bg1"/>
                </a:solidFill>
              </a:rPr>
              <a:t>Μ Μ</a:t>
            </a:r>
            <a:endParaRPr lang="en-US" altLang="en-US">
              <a:solidFill>
                <a:schemeClr val="bg1"/>
              </a:solidFill>
            </a:endParaRPr>
          </a:p>
        </p:txBody>
      </p:sp>
      <p:grpSp>
        <p:nvGrpSpPr>
          <p:cNvPr id="15363" name="385 - Ομάδα">
            <a:extLst>
              <a:ext uri="{FF2B5EF4-FFF2-40B4-BE49-F238E27FC236}">
                <a16:creationId xmlns="" xmlns:a16="http://schemas.microsoft.com/office/drawing/2014/main" id="{3C69C415-3931-4243-B8C5-B73BE103FC1B}"/>
              </a:ext>
            </a:extLst>
          </p:cNvPr>
          <p:cNvGrpSpPr>
            <a:grpSpLocks/>
          </p:cNvGrpSpPr>
          <p:nvPr/>
        </p:nvGrpSpPr>
        <p:grpSpPr bwMode="auto">
          <a:xfrm>
            <a:off x="1447457" y="374700"/>
            <a:ext cx="8316528" cy="6108600"/>
            <a:chOff x="-468313" y="-1795463"/>
            <a:chExt cx="8316529" cy="6108601"/>
          </a:xfrm>
        </p:grpSpPr>
        <p:sp>
          <p:nvSpPr>
            <p:cNvPr id="15364" name="Freeform 292">
              <a:extLst>
                <a:ext uri="{FF2B5EF4-FFF2-40B4-BE49-F238E27FC236}">
                  <a16:creationId xmlns="" xmlns:a16="http://schemas.microsoft.com/office/drawing/2014/main" id="{C1CA2CBA-FB6B-4543-862D-D82D5CD2F5DF}"/>
                </a:ext>
              </a:extLst>
            </p:cNvPr>
            <p:cNvSpPr>
              <a:spLocks/>
            </p:cNvSpPr>
            <p:nvPr/>
          </p:nvSpPr>
          <p:spPr bwMode="auto">
            <a:xfrm>
              <a:off x="1338263" y="-1204913"/>
              <a:ext cx="3535363" cy="1601788"/>
            </a:xfrm>
            <a:custGeom>
              <a:avLst/>
              <a:gdLst>
                <a:gd name="T0" fmla="*/ 0 w 982"/>
                <a:gd name="T1" fmla="*/ 2147483647 h 445"/>
                <a:gd name="T2" fmla="*/ 2147483647 w 982"/>
                <a:gd name="T3" fmla="*/ 2147483647 h 445"/>
                <a:gd name="T4" fmla="*/ 2147483647 w 982"/>
                <a:gd name="T5" fmla="*/ 0 h 445"/>
                <a:gd name="T6" fmla="*/ 0 60000 65536"/>
                <a:gd name="T7" fmla="*/ 0 60000 65536"/>
                <a:gd name="T8" fmla="*/ 0 60000 65536"/>
                <a:gd name="T9" fmla="*/ 0 w 982"/>
                <a:gd name="T10" fmla="*/ 0 h 445"/>
                <a:gd name="T11" fmla="*/ 982 w 982"/>
                <a:gd name="T12" fmla="*/ 445 h 445"/>
              </a:gdLst>
              <a:ahLst/>
              <a:cxnLst>
                <a:cxn ang="T6">
                  <a:pos x="T0" y="T1"/>
                </a:cxn>
                <a:cxn ang="T7">
                  <a:pos x="T2" y="T3"/>
                </a:cxn>
                <a:cxn ang="T8">
                  <a:pos x="T4" y="T5"/>
                </a:cxn>
              </a:cxnLst>
              <a:rect l="T9" t="T10" r="T11" b="T12"/>
              <a:pathLst>
                <a:path w="982" h="445">
                  <a:moveTo>
                    <a:pt x="0" y="445"/>
                  </a:moveTo>
                  <a:lnTo>
                    <a:pt x="279" y="27"/>
                  </a:lnTo>
                  <a:lnTo>
                    <a:pt x="982" y="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65" name="Line 293">
              <a:extLst>
                <a:ext uri="{FF2B5EF4-FFF2-40B4-BE49-F238E27FC236}">
                  <a16:creationId xmlns="" xmlns:a16="http://schemas.microsoft.com/office/drawing/2014/main" id="{1770A2A6-9518-9647-8B3E-C5B073C4FF20}"/>
                </a:ext>
              </a:extLst>
            </p:cNvPr>
            <p:cNvSpPr>
              <a:spLocks noChangeShapeType="1"/>
            </p:cNvSpPr>
            <p:nvPr/>
          </p:nvSpPr>
          <p:spPr bwMode="auto">
            <a:xfrm>
              <a:off x="1331913" y="-312738"/>
              <a:ext cx="2886075" cy="1588"/>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66" name="Line 294">
              <a:extLst>
                <a:ext uri="{FF2B5EF4-FFF2-40B4-BE49-F238E27FC236}">
                  <a16:creationId xmlns="" xmlns:a16="http://schemas.microsoft.com/office/drawing/2014/main" id="{5EB2998C-E770-DC40-B740-5660F27839BD}"/>
                </a:ext>
              </a:extLst>
            </p:cNvPr>
            <p:cNvSpPr>
              <a:spLocks noChangeShapeType="1"/>
            </p:cNvSpPr>
            <p:nvPr/>
          </p:nvSpPr>
          <p:spPr bwMode="auto">
            <a:xfrm flipV="1">
              <a:off x="3005138" y="511175"/>
              <a:ext cx="2160588" cy="19050"/>
            </a:xfrm>
            <a:prstGeom prst="line">
              <a:avLst/>
            </a:prstGeom>
            <a:noFill/>
            <a:ln w="17463">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67" name="Freeform 295">
              <a:extLst>
                <a:ext uri="{FF2B5EF4-FFF2-40B4-BE49-F238E27FC236}">
                  <a16:creationId xmlns="" xmlns:a16="http://schemas.microsoft.com/office/drawing/2014/main" id="{B15FA5DD-A247-BE41-A29A-A41A5B93E782}"/>
                </a:ext>
              </a:extLst>
            </p:cNvPr>
            <p:cNvSpPr>
              <a:spLocks/>
            </p:cNvSpPr>
            <p:nvPr/>
          </p:nvSpPr>
          <p:spPr bwMode="auto">
            <a:xfrm>
              <a:off x="4783138" y="511175"/>
              <a:ext cx="382588" cy="688975"/>
            </a:xfrm>
            <a:custGeom>
              <a:avLst/>
              <a:gdLst>
                <a:gd name="T0" fmla="*/ 2147483647 w 106"/>
                <a:gd name="T1" fmla="*/ 0 h 191"/>
                <a:gd name="T2" fmla="*/ 2147483647 w 106"/>
                <a:gd name="T3" fmla="*/ 2147483647 h 191"/>
                <a:gd name="T4" fmla="*/ 2147483647 w 106"/>
                <a:gd name="T5" fmla="*/ 2147483647 h 191"/>
                <a:gd name="T6" fmla="*/ 2147483647 w 106"/>
                <a:gd name="T7" fmla="*/ 2147483647 h 191"/>
                <a:gd name="T8" fmla="*/ 2147483647 w 106"/>
                <a:gd name="T9" fmla="*/ 2147483647 h 191"/>
                <a:gd name="T10" fmla="*/ 2147483647 w 106"/>
                <a:gd name="T11" fmla="*/ 2147483647 h 191"/>
                <a:gd name="T12" fmla="*/ 2147483647 w 106"/>
                <a:gd name="T13" fmla="*/ 2147483647 h 191"/>
                <a:gd name="T14" fmla="*/ 2147483647 w 106"/>
                <a:gd name="T15" fmla="*/ 2147483647 h 191"/>
                <a:gd name="T16" fmla="*/ 2147483647 w 106"/>
                <a:gd name="T17" fmla="*/ 2147483647 h 191"/>
                <a:gd name="T18" fmla="*/ 2147483647 w 106"/>
                <a:gd name="T19" fmla="*/ 2147483647 h 191"/>
                <a:gd name="T20" fmla="*/ 2147483647 w 106"/>
                <a:gd name="T21" fmla="*/ 2147483647 h 191"/>
                <a:gd name="T22" fmla="*/ 2147483647 w 106"/>
                <a:gd name="T23" fmla="*/ 2147483647 h 191"/>
                <a:gd name="T24" fmla="*/ 2147483647 w 106"/>
                <a:gd name="T25" fmla="*/ 2147483647 h 191"/>
                <a:gd name="T26" fmla="*/ 2147483647 w 106"/>
                <a:gd name="T27" fmla="*/ 2147483647 h 191"/>
                <a:gd name="T28" fmla="*/ 2147483647 w 106"/>
                <a:gd name="T29" fmla="*/ 2147483647 h 191"/>
                <a:gd name="T30" fmla="*/ 2147483647 w 106"/>
                <a:gd name="T31" fmla="*/ 2147483647 h 191"/>
                <a:gd name="T32" fmla="*/ 2147483647 w 106"/>
                <a:gd name="T33" fmla="*/ 2147483647 h 191"/>
                <a:gd name="T34" fmla="*/ 2147483647 w 106"/>
                <a:gd name="T35" fmla="*/ 2147483647 h 191"/>
                <a:gd name="T36" fmla="*/ 2147483647 w 106"/>
                <a:gd name="T37" fmla="*/ 2147483647 h 191"/>
                <a:gd name="T38" fmla="*/ 2147483647 w 106"/>
                <a:gd name="T39" fmla="*/ 2147483647 h 191"/>
                <a:gd name="T40" fmla="*/ 2147483647 w 106"/>
                <a:gd name="T41" fmla="*/ 2147483647 h 191"/>
                <a:gd name="T42" fmla="*/ 2147483647 w 106"/>
                <a:gd name="T43" fmla="*/ 2147483647 h 191"/>
                <a:gd name="T44" fmla="*/ 2147483647 w 106"/>
                <a:gd name="T45" fmla="*/ 2147483647 h 191"/>
                <a:gd name="T46" fmla="*/ 2147483647 w 106"/>
                <a:gd name="T47" fmla="*/ 2147483647 h 191"/>
                <a:gd name="T48" fmla="*/ 2147483647 w 106"/>
                <a:gd name="T49" fmla="*/ 2147483647 h 191"/>
                <a:gd name="T50" fmla="*/ 2147483647 w 106"/>
                <a:gd name="T51" fmla="*/ 2147483647 h 191"/>
                <a:gd name="T52" fmla="*/ 2147483647 w 106"/>
                <a:gd name="T53" fmla="*/ 2147483647 h 191"/>
                <a:gd name="T54" fmla="*/ 2147483647 w 106"/>
                <a:gd name="T55" fmla="*/ 2147483647 h 191"/>
                <a:gd name="T56" fmla="*/ 2147483647 w 106"/>
                <a:gd name="T57" fmla="*/ 2147483647 h 191"/>
                <a:gd name="T58" fmla="*/ 2147483647 w 106"/>
                <a:gd name="T59" fmla="*/ 2147483647 h 191"/>
                <a:gd name="T60" fmla="*/ 2147483647 w 106"/>
                <a:gd name="T61" fmla="*/ 2147483647 h 191"/>
                <a:gd name="T62" fmla="*/ 2147483647 w 106"/>
                <a:gd name="T63" fmla="*/ 2147483647 h 191"/>
                <a:gd name="T64" fmla="*/ 2147483647 w 106"/>
                <a:gd name="T65" fmla="*/ 2147483647 h 191"/>
                <a:gd name="T66" fmla="*/ 2147483647 w 106"/>
                <a:gd name="T67" fmla="*/ 2147483647 h 191"/>
                <a:gd name="T68" fmla="*/ 2147483647 w 106"/>
                <a:gd name="T69" fmla="*/ 2147483647 h 191"/>
                <a:gd name="T70" fmla="*/ 2147483647 w 106"/>
                <a:gd name="T71" fmla="*/ 2147483647 h 191"/>
                <a:gd name="T72" fmla="*/ 2147483647 w 106"/>
                <a:gd name="T73" fmla="*/ 2147483647 h 191"/>
                <a:gd name="T74" fmla="*/ 0 w 106"/>
                <a:gd name="T75" fmla="*/ 2147483647 h 191"/>
                <a:gd name="T76" fmla="*/ 0 w 106"/>
                <a:gd name="T77" fmla="*/ 2147483647 h 191"/>
                <a:gd name="T78" fmla="*/ 0 w 106"/>
                <a:gd name="T79" fmla="*/ 2147483647 h 191"/>
                <a:gd name="T80" fmla="*/ 0 w 106"/>
                <a:gd name="T81" fmla="*/ 2147483647 h 191"/>
                <a:gd name="T82" fmla="*/ 2147483647 w 106"/>
                <a:gd name="T83" fmla="*/ 2147483647 h 191"/>
                <a:gd name="T84" fmla="*/ 2147483647 w 106"/>
                <a:gd name="T85" fmla="*/ 2147483647 h 191"/>
                <a:gd name="T86" fmla="*/ 2147483647 w 106"/>
                <a:gd name="T87" fmla="*/ 2147483647 h 191"/>
                <a:gd name="T88" fmla="*/ 2147483647 w 106"/>
                <a:gd name="T89" fmla="*/ 2147483647 h 191"/>
                <a:gd name="T90" fmla="*/ 2147483647 w 106"/>
                <a:gd name="T91" fmla="*/ 2147483647 h 191"/>
                <a:gd name="T92" fmla="*/ 2147483647 w 106"/>
                <a:gd name="T93" fmla="*/ 2147483647 h 191"/>
                <a:gd name="T94" fmla="*/ 2147483647 w 106"/>
                <a:gd name="T95" fmla="*/ 2147483647 h 191"/>
                <a:gd name="T96" fmla="*/ 2147483647 w 106"/>
                <a:gd name="T97" fmla="*/ 2147483647 h 191"/>
                <a:gd name="T98" fmla="*/ 2147483647 w 106"/>
                <a:gd name="T99" fmla="*/ 2147483647 h 191"/>
                <a:gd name="T100" fmla="*/ 2147483647 w 106"/>
                <a:gd name="T101" fmla="*/ 2147483647 h 191"/>
                <a:gd name="T102" fmla="*/ 2147483647 w 106"/>
                <a:gd name="T103" fmla="*/ 2147483647 h 191"/>
                <a:gd name="T104" fmla="*/ 2147483647 w 106"/>
                <a:gd name="T105" fmla="*/ 2147483647 h 191"/>
                <a:gd name="T106" fmla="*/ 2147483647 w 106"/>
                <a:gd name="T107" fmla="*/ 2147483647 h 191"/>
                <a:gd name="T108" fmla="*/ 2147483647 w 106"/>
                <a:gd name="T109" fmla="*/ 2147483647 h 191"/>
                <a:gd name="T110" fmla="*/ 2147483647 w 106"/>
                <a:gd name="T111" fmla="*/ 2147483647 h 191"/>
                <a:gd name="T112" fmla="*/ 2147483647 w 106"/>
                <a:gd name="T113" fmla="*/ 2147483647 h 191"/>
                <a:gd name="T114" fmla="*/ 2147483647 w 106"/>
                <a:gd name="T115" fmla="*/ 2147483647 h 191"/>
                <a:gd name="T116" fmla="*/ 2147483647 w 106"/>
                <a:gd name="T117" fmla="*/ 2147483647 h 191"/>
                <a:gd name="T118" fmla="*/ 2147483647 w 106"/>
                <a:gd name="T119" fmla="*/ 2147483647 h 191"/>
                <a:gd name="T120" fmla="*/ 2147483647 w 106"/>
                <a:gd name="T121" fmla="*/ 2147483647 h 191"/>
                <a:gd name="T122" fmla="*/ 2147483647 w 106"/>
                <a:gd name="T123" fmla="*/ 2147483647 h 191"/>
                <a:gd name="T124" fmla="*/ 2147483647 w 106"/>
                <a:gd name="T125" fmla="*/ 2147483647 h 1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6"/>
                <a:gd name="T190" fmla="*/ 0 h 191"/>
                <a:gd name="T191" fmla="*/ 106 w 106"/>
                <a:gd name="T192" fmla="*/ 191 h 1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6" h="191">
                  <a:moveTo>
                    <a:pt x="106" y="0"/>
                  </a:moveTo>
                  <a:lnTo>
                    <a:pt x="102" y="1"/>
                  </a:lnTo>
                  <a:lnTo>
                    <a:pt x="98" y="3"/>
                  </a:lnTo>
                  <a:lnTo>
                    <a:pt x="94" y="5"/>
                  </a:lnTo>
                  <a:lnTo>
                    <a:pt x="89" y="7"/>
                  </a:lnTo>
                  <a:lnTo>
                    <a:pt x="85" y="9"/>
                  </a:lnTo>
                  <a:lnTo>
                    <a:pt x="81" y="11"/>
                  </a:lnTo>
                  <a:lnTo>
                    <a:pt x="77" y="13"/>
                  </a:lnTo>
                  <a:lnTo>
                    <a:pt x="73" y="15"/>
                  </a:lnTo>
                  <a:lnTo>
                    <a:pt x="69" y="17"/>
                  </a:lnTo>
                  <a:lnTo>
                    <a:pt x="65" y="19"/>
                  </a:lnTo>
                  <a:lnTo>
                    <a:pt x="61" y="21"/>
                  </a:lnTo>
                  <a:lnTo>
                    <a:pt x="57" y="23"/>
                  </a:lnTo>
                  <a:lnTo>
                    <a:pt x="53" y="25"/>
                  </a:lnTo>
                  <a:lnTo>
                    <a:pt x="50" y="27"/>
                  </a:lnTo>
                  <a:lnTo>
                    <a:pt x="46" y="29"/>
                  </a:lnTo>
                  <a:lnTo>
                    <a:pt x="43" y="32"/>
                  </a:lnTo>
                  <a:lnTo>
                    <a:pt x="39" y="34"/>
                  </a:lnTo>
                  <a:lnTo>
                    <a:pt x="36" y="36"/>
                  </a:lnTo>
                  <a:lnTo>
                    <a:pt x="33" y="38"/>
                  </a:lnTo>
                  <a:lnTo>
                    <a:pt x="30" y="41"/>
                  </a:lnTo>
                  <a:lnTo>
                    <a:pt x="27" y="43"/>
                  </a:lnTo>
                  <a:lnTo>
                    <a:pt x="24" y="46"/>
                  </a:lnTo>
                  <a:lnTo>
                    <a:pt x="21" y="48"/>
                  </a:lnTo>
                  <a:lnTo>
                    <a:pt x="18" y="51"/>
                  </a:lnTo>
                  <a:lnTo>
                    <a:pt x="16" y="54"/>
                  </a:lnTo>
                  <a:lnTo>
                    <a:pt x="14" y="56"/>
                  </a:lnTo>
                  <a:lnTo>
                    <a:pt x="12" y="59"/>
                  </a:lnTo>
                  <a:lnTo>
                    <a:pt x="10" y="62"/>
                  </a:lnTo>
                  <a:lnTo>
                    <a:pt x="8" y="65"/>
                  </a:lnTo>
                  <a:lnTo>
                    <a:pt x="6" y="68"/>
                  </a:lnTo>
                  <a:lnTo>
                    <a:pt x="5" y="71"/>
                  </a:lnTo>
                  <a:lnTo>
                    <a:pt x="4" y="74"/>
                  </a:lnTo>
                  <a:lnTo>
                    <a:pt x="3" y="77"/>
                  </a:lnTo>
                  <a:lnTo>
                    <a:pt x="2" y="81"/>
                  </a:lnTo>
                  <a:lnTo>
                    <a:pt x="1" y="84"/>
                  </a:lnTo>
                  <a:lnTo>
                    <a:pt x="1" y="88"/>
                  </a:lnTo>
                  <a:lnTo>
                    <a:pt x="0" y="91"/>
                  </a:lnTo>
                  <a:lnTo>
                    <a:pt x="0" y="95"/>
                  </a:lnTo>
                  <a:lnTo>
                    <a:pt x="0" y="98"/>
                  </a:lnTo>
                  <a:lnTo>
                    <a:pt x="0" y="102"/>
                  </a:lnTo>
                  <a:lnTo>
                    <a:pt x="1" y="106"/>
                  </a:lnTo>
                  <a:lnTo>
                    <a:pt x="1" y="110"/>
                  </a:lnTo>
                  <a:lnTo>
                    <a:pt x="1" y="114"/>
                  </a:lnTo>
                  <a:lnTo>
                    <a:pt x="2" y="118"/>
                  </a:lnTo>
                  <a:lnTo>
                    <a:pt x="3" y="122"/>
                  </a:lnTo>
                  <a:lnTo>
                    <a:pt x="4" y="126"/>
                  </a:lnTo>
                  <a:lnTo>
                    <a:pt x="4" y="130"/>
                  </a:lnTo>
                  <a:lnTo>
                    <a:pt x="5" y="134"/>
                  </a:lnTo>
                  <a:lnTo>
                    <a:pt x="7" y="138"/>
                  </a:lnTo>
                  <a:lnTo>
                    <a:pt x="8" y="142"/>
                  </a:lnTo>
                  <a:lnTo>
                    <a:pt x="9" y="146"/>
                  </a:lnTo>
                  <a:lnTo>
                    <a:pt x="10" y="150"/>
                  </a:lnTo>
                  <a:lnTo>
                    <a:pt x="12" y="155"/>
                  </a:lnTo>
                  <a:lnTo>
                    <a:pt x="13" y="159"/>
                  </a:lnTo>
                  <a:lnTo>
                    <a:pt x="14" y="163"/>
                  </a:lnTo>
                  <a:lnTo>
                    <a:pt x="16" y="168"/>
                  </a:lnTo>
                  <a:lnTo>
                    <a:pt x="18" y="172"/>
                  </a:lnTo>
                  <a:lnTo>
                    <a:pt x="19" y="176"/>
                  </a:lnTo>
                  <a:lnTo>
                    <a:pt x="21" y="181"/>
                  </a:lnTo>
                  <a:lnTo>
                    <a:pt x="22" y="185"/>
                  </a:lnTo>
                  <a:lnTo>
                    <a:pt x="24" y="189"/>
                  </a:lnTo>
                  <a:lnTo>
                    <a:pt x="25" y="191"/>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68" name="Freeform 296">
              <a:extLst>
                <a:ext uri="{FF2B5EF4-FFF2-40B4-BE49-F238E27FC236}">
                  <a16:creationId xmlns="" xmlns:a16="http://schemas.microsoft.com/office/drawing/2014/main" id="{FAC78AB2-5302-C542-BF71-4A0A481E1DB9}"/>
                </a:ext>
              </a:extLst>
            </p:cNvPr>
            <p:cNvSpPr>
              <a:spLocks/>
            </p:cNvSpPr>
            <p:nvPr/>
          </p:nvSpPr>
          <p:spPr bwMode="auto">
            <a:xfrm>
              <a:off x="4665663" y="1214438"/>
              <a:ext cx="279400" cy="412750"/>
            </a:xfrm>
            <a:custGeom>
              <a:avLst/>
              <a:gdLst>
                <a:gd name="T0" fmla="*/ 2147483647 w 176"/>
                <a:gd name="T1" fmla="*/ 2147483647 h 260"/>
                <a:gd name="T2" fmla="*/ 0 w 176"/>
                <a:gd name="T3" fmla="*/ 2147483647 h 260"/>
                <a:gd name="T4" fmla="*/ 2147483647 w 176"/>
                <a:gd name="T5" fmla="*/ 2147483647 h 260"/>
                <a:gd name="T6" fmla="*/ 2147483647 w 176"/>
                <a:gd name="T7" fmla="*/ 2147483647 h 260"/>
                <a:gd name="T8" fmla="*/ 2147483647 w 176"/>
                <a:gd name="T9" fmla="*/ 2147483647 h 260"/>
                <a:gd name="T10" fmla="*/ 2147483647 w 176"/>
                <a:gd name="T11" fmla="*/ 2147483647 h 260"/>
                <a:gd name="T12" fmla="*/ 2147483647 w 176"/>
                <a:gd name="T13" fmla="*/ 2147483647 h 260"/>
                <a:gd name="T14" fmla="*/ 2147483647 w 176"/>
                <a:gd name="T15" fmla="*/ 2147483647 h 260"/>
                <a:gd name="T16" fmla="*/ 2147483647 w 176"/>
                <a:gd name="T17" fmla="*/ 2147483647 h 260"/>
                <a:gd name="T18" fmla="*/ 2147483647 w 176"/>
                <a:gd name="T19" fmla="*/ 2147483647 h 260"/>
                <a:gd name="T20" fmla="*/ 2147483647 w 176"/>
                <a:gd name="T21" fmla="*/ 2147483647 h 260"/>
                <a:gd name="T22" fmla="*/ 2147483647 w 176"/>
                <a:gd name="T23" fmla="*/ 2147483647 h 260"/>
                <a:gd name="T24" fmla="*/ 2147483647 w 176"/>
                <a:gd name="T25" fmla="*/ 2147483647 h 260"/>
                <a:gd name="T26" fmla="*/ 2147483647 w 176"/>
                <a:gd name="T27" fmla="*/ 2147483647 h 260"/>
                <a:gd name="T28" fmla="*/ 2147483647 w 176"/>
                <a:gd name="T29" fmla="*/ 2147483647 h 260"/>
                <a:gd name="T30" fmla="*/ 2147483647 w 176"/>
                <a:gd name="T31" fmla="*/ 2147483647 h 260"/>
                <a:gd name="T32" fmla="*/ 2147483647 w 176"/>
                <a:gd name="T33" fmla="*/ 2147483647 h 260"/>
                <a:gd name="T34" fmla="*/ 2147483647 w 176"/>
                <a:gd name="T35" fmla="*/ 2147483647 h 260"/>
                <a:gd name="T36" fmla="*/ 2147483647 w 176"/>
                <a:gd name="T37" fmla="*/ 0 h 260"/>
                <a:gd name="T38" fmla="*/ 2147483647 w 176"/>
                <a:gd name="T39" fmla="*/ 2147483647 h 260"/>
                <a:gd name="T40" fmla="*/ 2147483647 w 176"/>
                <a:gd name="T41" fmla="*/ 2147483647 h 260"/>
                <a:gd name="T42" fmla="*/ 2147483647 w 176"/>
                <a:gd name="T43" fmla="*/ 2147483647 h 260"/>
                <a:gd name="T44" fmla="*/ 2147483647 w 176"/>
                <a:gd name="T45" fmla="*/ 2147483647 h 260"/>
                <a:gd name="T46" fmla="*/ 2147483647 w 176"/>
                <a:gd name="T47" fmla="*/ 2147483647 h 260"/>
                <a:gd name="T48" fmla="*/ 2147483647 w 176"/>
                <a:gd name="T49" fmla="*/ 2147483647 h 260"/>
                <a:gd name="T50" fmla="*/ 2147483647 w 176"/>
                <a:gd name="T51" fmla="*/ 2147483647 h 260"/>
                <a:gd name="T52" fmla="*/ 2147483647 w 176"/>
                <a:gd name="T53" fmla="*/ 2147483647 h 260"/>
                <a:gd name="T54" fmla="*/ 2147483647 w 176"/>
                <a:gd name="T55" fmla="*/ 2147483647 h 260"/>
                <a:gd name="T56" fmla="*/ 2147483647 w 176"/>
                <a:gd name="T57" fmla="*/ 2147483647 h 2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6"/>
                <a:gd name="T88" fmla="*/ 0 h 260"/>
                <a:gd name="T89" fmla="*/ 176 w 176"/>
                <a:gd name="T90" fmla="*/ 260 h 2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6" h="260">
                  <a:moveTo>
                    <a:pt x="2" y="47"/>
                  </a:moveTo>
                  <a:lnTo>
                    <a:pt x="0" y="63"/>
                  </a:lnTo>
                  <a:lnTo>
                    <a:pt x="9" y="90"/>
                  </a:lnTo>
                  <a:lnTo>
                    <a:pt x="29" y="113"/>
                  </a:lnTo>
                  <a:lnTo>
                    <a:pt x="49" y="131"/>
                  </a:lnTo>
                  <a:lnTo>
                    <a:pt x="79" y="161"/>
                  </a:lnTo>
                  <a:lnTo>
                    <a:pt x="97" y="195"/>
                  </a:lnTo>
                  <a:lnTo>
                    <a:pt x="102" y="215"/>
                  </a:lnTo>
                  <a:lnTo>
                    <a:pt x="115" y="233"/>
                  </a:lnTo>
                  <a:lnTo>
                    <a:pt x="138" y="256"/>
                  </a:lnTo>
                  <a:lnTo>
                    <a:pt x="149" y="260"/>
                  </a:lnTo>
                  <a:lnTo>
                    <a:pt x="158" y="256"/>
                  </a:lnTo>
                  <a:lnTo>
                    <a:pt x="167" y="215"/>
                  </a:lnTo>
                  <a:lnTo>
                    <a:pt x="174" y="163"/>
                  </a:lnTo>
                  <a:lnTo>
                    <a:pt x="176" y="109"/>
                  </a:lnTo>
                  <a:lnTo>
                    <a:pt x="167" y="70"/>
                  </a:lnTo>
                  <a:lnTo>
                    <a:pt x="161" y="38"/>
                  </a:lnTo>
                  <a:lnTo>
                    <a:pt x="147" y="18"/>
                  </a:lnTo>
                  <a:lnTo>
                    <a:pt x="131" y="0"/>
                  </a:lnTo>
                  <a:lnTo>
                    <a:pt x="122" y="6"/>
                  </a:lnTo>
                  <a:lnTo>
                    <a:pt x="115" y="25"/>
                  </a:lnTo>
                  <a:lnTo>
                    <a:pt x="108" y="56"/>
                  </a:lnTo>
                  <a:lnTo>
                    <a:pt x="99" y="72"/>
                  </a:lnTo>
                  <a:lnTo>
                    <a:pt x="90" y="79"/>
                  </a:lnTo>
                  <a:lnTo>
                    <a:pt x="70" y="79"/>
                  </a:lnTo>
                  <a:lnTo>
                    <a:pt x="47" y="65"/>
                  </a:lnTo>
                  <a:lnTo>
                    <a:pt x="31" y="52"/>
                  </a:lnTo>
                  <a:lnTo>
                    <a:pt x="15" y="47"/>
                  </a:lnTo>
                  <a:lnTo>
                    <a:pt x="2" y="47"/>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69" name="Freeform 297">
              <a:extLst>
                <a:ext uri="{FF2B5EF4-FFF2-40B4-BE49-F238E27FC236}">
                  <a16:creationId xmlns="" xmlns:a16="http://schemas.microsoft.com/office/drawing/2014/main" id="{C7EEBC4A-0488-AF45-AAD5-1EAA0D00F63C}"/>
                </a:ext>
              </a:extLst>
            </p:cNvPr>
            <p:cNvSpPr>
              <a:spLocks/>
            </p:cNvSpPr>
            <p:nvPr/>
          </p:nvSpPr>
          <p:spPr bwMode="auto">
            <a:xfrm>
              <a:off x="4578350" y="788988"/>
              <a:ext cx="295275" cy="550863"/>
            </a:xfrm>
            <a:custGeom>
              <a:avLst/>
              <a:gdLst>
                <a:gd name="T0" fmla="*/ 2147483647 w 186"/>
                <a:gd name="T1" fmla="*/ 2147483647 h 347"/>
                <a:gd name="T2" fmla="*/ 2147483647 w 186"/>
                <a:gd name="T3" fmla="*/ 2147483647 h 347"/>
                <a:gd name="T4" fmla="*/ 2147483647 w 186"/>
                <a:gd name="T5" fmla="*/ 2147483647 h 347"/>
                <a:gd name="T6" fmla="*/ 2147483647 w 186"/>
                <a:gd name="T7" fmla="*/ 2147483647 h 347"/>
                <a:gd name="T8" fmla="*/ 2147483647 w 186"/>
                <a:gd name="T9" fmla="*/ 2147483647 h 347"/>
                <a:gd name="T10" fmla="*/ 2147483647 w 186"/>
                <a:gd name="T11" fmla="*/ 2147483647 h 347"/>
                <a:gd name="T12" fmla="*/ 2147483647 w 186"/>
                <a:gd name="T13" fmla="*/ 2147483647 h 347"/>
                <a:gd name="T14" fmla="*/ 2147483647 w 186"/>
                <a:gd name="T15" fmla="*/ 0 h 347"/>
                <a:gd name="T16" fmla="*/ 2147483647 w 186"/>
                <a:gd name="T17" fmla="*/ 2147483647 h 347"/>
                <a:gd name="T18" fmla="*/ 0 w 186"/>
                <a:gd name="T19" fmla="*/ 2147483647 h 347"/>
                <a:gd name="T20" fmla="*/ 2147483647 w 186"/>
                <a:gd name="T21" fmla="*/ 2147483647 h 347"/>
                <a:gd name="T22" fmla="*/ 2147483647 w 186"/>
                <a:gd name="T23" fmla="*/ 2147483647 h 347"/>
                <a:gd name="T24" fmla="*/ 2147483647 w 186"/>
                <a:gd name="T25" fmla="*/ 2147483647 h 347"/>
                <a:gd name="T26" fmla="*/ 2147483647 w 186"/>
                <a:gd name="T27" fmla="*/ 2147483647 h 347"/>
                <a:gd name="T28" fmla="*/ 2147483647 w 186"/>
                <a:gd name="T29" fmla="*/ 2147483647 h 347"/>
                <a:gd name="T30" fmla="*/ 2147483647 w 186"/>
                <a:gd name="T31" fmla="*/ 2147483647 h 347"/>
                <a:gd name="T32" fmla="*/ 2147483647 w 186"/>
                <a:gd name="T33" fmla="*/ 2147483647 h 347"/>
                <a:gd name="T34" fmla="*/ 2147483647 w 186"/>
                <a:gd name="T35" fmla="*/ 2147483647 h 347"/>
                <a:gd name="T36" fmla="*/ 2147483647 w 186"/>
                <a:gd name="T37" fmla="*/ 2147483647 h 347"/>
                <a:gd name="T38" fmla="*/ 2147483647 w 186"/>
                <a:gd name="T39" fmla="*/ 2147483647 h 347"/>
                <a:gd name="T40" fmla="*/ 2147483647 w 186"/>
                <a:gd name="T41" fmla="*/ 2147483647 h 347"/>
                <a:gd name="T42" fmla="*/ 2147483647 w 186"/>
                <a:gd name="T43" fmla="*/ 2147483647 h 347"/>
                <a:gd name="T44" fmla="*/ 2147483647 w 186"/>
                <a:gd name="T45" fmla="*/ 2147483647 h 347"/>
                <a:gd name="T46" fmla="*/ 2147483647 w 186"/>
                <a:gd name="T47" fmla="*/ 2147483647 h 347"/>
                <a:gd name="T48" fmla="*/ 2147483647 w 186"/>
                <a:gd name="T49" fmla="*/ 2147483647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6"/>
                <a:gd name="T76" fmla="*/ 0 h 347"/>
                <a:gd name="T77" fmla="*/ 186 w 186"/>
                <a:gd name="T78" fmla="*/ 347 h 3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6" h="347">
                  <a:moveTo>
                    <a:pt x="186" y="268"/>
                  </a:moveTo>
                  <a:lnTo>
                    <a:pt x="168" y="222"/>
                  </a:lnTo>
                  <a:lnTo>
                    <a:pt x="138" y="157"/>
                  </a:lnTo>
                  <a:lnTo>
                    <a:pt x="113" y="111"/>
                  </a:lnTo>
                  <a:lnTo>
                    <a:pt x="91" y="70"/>
                  </a:lnTo>
                  <a:lnTo>
                    <a:pt x="52" y="27"/>
                  </a:lnTo>
                  <a:lnTo>
                    <a:pt x="27" y="2"/>
                  </a:lnTo>
                  <a:lnTo>
                    <a:pt x="16" y="0"/>
                  </a:lnTo>
                  <a:lnTo>
                    <a:pt x="7" y="11"/>
                  </a:lnTo>
                  <a:lnTo>
                    <a:pt x="0" y="61"/>
                  </a:lnTo>
                  <a:lnTo>
                    <a:pt x="5" y="125"/>
                  </a:lnTo>
                  <a:lnTo>
                    <a:pt x="14" y="175"/>
                  </a:lnTo>
                  <a:lnTo>
                    <a:pt x="27" y="229"/>
                  </a:lnTo>
                  <a:lnTo>
                    <a:pt x="50" y="290"/>
                  </a:lnTo>
                  <a:lnTo>
                    <a:pt x="57" y="315"/>
                  </a:lnTo>
                  <a:lnTo>
                    <a:pt x="70" y="315"/>
                  </a:lnTo>
                  <a:lnTo>
                    <a:pt x="86" y="320"/>
                  </a:lnTo>
                  <a:lnTo>
                    <a:pt x="102" y="333"/>
                  </a:lnTo>
                  <a:lnTo>
                    <a:pt x="125" y="347"/>
                  </a:lnTo>
                  <a:lnTo>
                    <a:pt x="145" y="347"/>
                  </a:lnTo>
                  <a:lnTo>
                    <a:pt x="154" y="340"/>
                  </a:lnTo>
                  <a:lnTo>
                    <a:pt x="163" y="324"/>
                  </a:lnTo>
                  <a:lnTo>
                    <a:pt x="170" y="293"/>
                  </a:lnTo>
                  <a:lnTo>
                    <a:pt x="177" y="274"/>
                  </a:lnTo>
                  <a:lnTo>
                    <a:pt x="186" y="268"/>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70" name="Freeform 298">
              <a:extLst>
                <a:ext uri="{FF2B5EF4-FFF2-40B4-BE49-F238E27FC236}">
                  <a16:creationId xmlns="" xmlns:a16="http://schemas.microsoft.com/office/drawing/2014/main" id="{FADEE70A-2EF8-194A-B93A-DA2E789BDB4E}"/>
                </a:ext>
              </a:extLst>
            </p:cNvPr>
            <p:cNvSpPr>
              <a:spLocks/>
            </p:cNvSpPr>
            <p:nvPr/>
          </p:nvSpPr>
          <p:spPr bwMode="auto">
            <a:xfrm>
              <a:off x="3484563" y="1181100"/>
              <a:ext cx="355600" cy="266700"/>
            </a:xfrm>
            <a:custGeom>
              <a:avLst/>
              <a:gdLst>
                <a:gd name="T0" fmla="*/ 2147483647 w 224"/>
                <a:gd name="T1" fmla="*/ 2147483647 h 168"/>
                <a:gd name="T2" fmla="*/ 2147483647 w 224"/>
                <a:gd name="T3" fmla="*/ 2147483647 h 168"/>
                <a:gd name="T4" fmla="*/ 2147483647 w 224"/>
                <a:gd name="T5" fmla="*/ 2147483647 h 168"/>
                <a:gd name="T6" fmla="*/ 0 w 224"/>
                <a:gd name="T7" fmla="*/ 2147483647 h 168"/>
                <a:gd name="T8" fmla="*/ 2147483647 w 224"/>
                <a:gd name="T9" fmla="*/ 2147483647 h 168"/>
                <a:gd name="T10" fmla="*/ 2147483647 w 224"/>
                <a:gd name="T11" fmla="*/ 2147483647 h 168"/>
                <a:gd name="T12" fmla="*/ 2147483647 w 224"/>
                <a:gd name="T13" fmla="*/ 2147483647 h 168"/>
                <a:gd name="T14" fmla="*/ 2147483647 w 224"/>
                <a:gd name="T15" fmla="*/ 2147483647 h 168"/>
                <a:gd name="T16" fmla="*/ 2147483647 w 224"/>
                <a:gd name="T17" fmla="*/ 2147483647 h 168"/>
                <a:gd name="T18" fmla="*/ 2147483647 w 224"/>
                <a:gd name="T19" fmla="*/ 2147483647 h 168"/>
                <a:gd name="T20" fmla="*/ 2147483647 w 224"/>
                <a:gd name="T21" fmla="*/ 2147483647 h 168"/>
                <a:gd name="T22" fmla="*/ 2147483647 w 224"/>
                <a:gd name="T23" fmla="*/ 2147483647 h 168"/>
                <a:gd name="T24" fmla="*/ 2147483647 w 224"/>
                <a:gd name="T25" fmla="*/ 2147483647 h 168"/>
                <a:gd name="T26" fmla="*/ 2147483647 w 224"/>
                <a:gd name="T27" fmla="*/ 2147483647 h 168"/>
                <a:gd name="T28" fmla="*/ 2147483647 w 224"/>
                <a:gd name="T29" fmla="*/ 2147483647 h 168"/>
                <a:gd name="T30" fmla="*/ 2147483647 w 224"/>
                <a:gd name="T31" fmla="*/ 2147483647 h 168"/>
                <a:gd name="T32" fmla="*/ 2147483647 w 224"/>
                <a:gd name="T33" fmla="*/ 2147483647 h 168"/>
                <a:gd name="T34" fmla="*/ 2147483647 w 224"/>
                <a:gd name="T35" fmla="*/ 2147483647 h 168"/>
                <a:gd name="T36" fmla="*/ 2147483647 w 224"/>
                <a:gd name="T37" fmla="*/ 2147483647 h 168"/>
                <a:gd name="T38" fmla="*/ 2147483647 w 224"/>
                <a:gd name="T39" fmla="*/ 2147483647 h 168"/>
                <a:gd name="T40" fmla="*/ 2147483647 w 224"/>
                <a:gd name="T41" fmla="*/ 2147483647 h 168"/>
                <a:gd name="T42" fmla="*/ 2147483647 w 224"/>
                <a:gd name="T43" fmla="*/ 2147483647 h 168"/>
                <a:gd name="T44" fmla="*/ 2147483647 w 224"/>
                <a:gd name="T45" fmla="*/ 2147483647 h 168"/>
                <a:gd name="T46" fmla="*/ 2147483647 w 224"/>
                <a:gd name="T47" fmla="*/ 2147483647 h 168"/>
                <a:gd name="T48" fmla="*/ 2147483647 w 224"/>
                <a:gd name="T49" fmla="*/ 2147483647 h 168"/>
                <a:gd name="T50" fmla="*/ 2147483647 w 224"/>
                <a:gd name="T51" fmla="*/ 2147483647 h 168"/>
                <a:gd name="T52" fmla="*/ 2147483647 w 224"/>
                <a:gd name="T53" fmla="*/ 2147483647 h 168"/>
                <a:gd name="T54" fmla="*/ 2147483647 w 224"/>
                <a:gd name="T55" fmla="*/ 2147483647 h 168"/>
                <a:gd name="T56" fmla="*/ 2147483647 w 224"/>
                <a:gd name="T57" fmla="*/ 2147483647 h 168"/>
                <a:gd name="T58" fmla="*/ 2147483647 w 224"/>
                <a:gd name="T59" fmla="*/ 2147483647 h 168"/>
                <a:gd name="T60" fmla="*/ 2147483647 w 224"/>
                <a:gd name="T61" fmla="*/ 0 h 168"/>
                <a:gd name="T62" fmla="*/ 2147483647 w 224"/>
                <a:gd name="T63" fmla="*/ 214748364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4"/>
                <a:gd name="T97" fmla="*/ 0 h 168"/>
                <a:gd name="T98" fmla="*/ 224 w 224"/>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4" h="168">
                  <a:moveTo>
                    <a:pt x="45" y="3"/>
                  </a:moveTo>
                  <a:lnTo>
                    <a:pt x="18" y="50"/>
                  </a:lnTo>
                  <a:lnTo>
                    <a:pt x="9" y="66"/>
                  </a:lnTo>
                  <a:lnTo>
                    <a:pt x="0" y="86"/>
                  </a:lnTo>
                  <a:lnTo>
                    <a:pt x="2" y="111"/>
                  </a:lnTo>
                  <a:lnTo>
                    <a:pt x="13" y="114"/>
                  </a:lnTo>
                  <a:lnTo>
                    <a:pt x="11" y="95"/>
                  </a:lnTo>
                  <a:lnTo>
                    <a:pt x="13" y="114"/>
                  </a:lnTo>
                  <a:lnTo>
                    <a:pt x="25" y="130"/>
                  </a:lnTo>
                  <a:lnTo>
                    <a:pt x="45" y="145"/>
                  </a:lnTo>
                  <a:lnTo>
                    <a:pt x="59" y="150"/>
                  </a:lnTo>
                  <a:lnTo>
                    <a:pt x="86" y="136"/>
                  </a:lnTo>
                  <a:lnTo>
                    <a:pt x="104" y="132"/>
                  </a:lnTo>
                  <a:lnTo>
                    <a:pt x="102" y="116"/>
                  </a:lnTo>
                  <a:lnTo>
                    <a:pt x="104" y="93"/>
                  </a:lnTo>
                  <a:lnTo>
                    <a:pt x="102" y="116"/>
                  </a:lnTo>
                  <a:lnTo>
                    <a:pt x="104" y="132"/>
                  </a:lnTo>
                  <a:lnTo>
                    <a:pt x="134" y="161"/>
                  </a:lnTo>
                  <a:lnTo>
                    <a:pt x="143" y="168"/>
                  </a:lnTo>
                  <a:lnTo>
                    <a:pt x="152" y="168"/>
                  </a:lnTo>
                  <a:lnTo>
                    <a:pt x="199" y="157"/>
                  </a:lnTo>
                  <a:lnTo>
                    <a:pt x="213" y="145"/>
                  </a:lnTo>
                  <a:lnTo>
                    <a:pt x="222" y="134"/>
                  </a:lnTo>
                  <a:lnTo>
                    <a:pt x="224" y="118"/>
                  </a:lnTo>
                  <a:lnTo>
                    <a:pt x="217" y="71"/>
                  </a:lnTo>
                  <a:lnTo>
                    <a:pt x="217" y="52"/>
                  </a:lnTo>
                  <a:lnTo>
                    <a:pt x="217" y="25"/>
                  </a:lnTo>
                  <a:lnTo>
                    <a:pt x="186" y="18"/>
                  </a:lnTo>
                  <a:lnTo>
                    <a:pt x="168" y="16"/>
                  </a:lnTo>
                  <a:lnTo>
                    <a:pt x="134" y="14"/>
                  </a:lnTo>
                  <a:lnTo>
                    <a:pt x="70" y="0"/>
                  </a:lnTo>
                  <a:lnTo>
                    <a:pt x="45" y="3"/>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71" name="Freeform 299">
              <a:extLst>
                <a:ext uri="{FF2B5EF4-FFF2-40B4-BE49-F238E27FC236}">
                  <a16:creationId xmlns="" xmlns:a16="http://schemas.microsoft.com/office/drawing/2014/main" id="{958AFD46-3A8B-E74C-90CD-092461823A46}"/>
                </a:ext>
              </a:extLst>
            </p:cNvPr>
            <p:cNvSpPr>
              <a:spLocks/>
            </p:cNvSpPr>
            <p:nvPr/>
          </p:nvSpPr>
          <p:spPr bwMode="auto">
            <a:xfrm>
              <a:off x="3556000" y="752475"/>
              <a:ext cx="331788" cy="468313"/>
            </a:xfrm>
            <a:custGeom>
              <a:avLst/>
              <a:gdLst>
                <a:gd name="T0" fmla="*/ 2147483647 w 209"/>
                <a:gd name="T1" fmla="*/ 2147483647 h 295"/>
                <a:gd name="T2" fmla="*/ 2147483647 w 209"/>
                <a:gd name="T3" fmla="*/ 2147483647 h 295"/>
                <a:gd name="T4" fmla="*/ 2147483647 w 209"/>
                <a:gd name="T5" fmla="*/ 2147483647 h 295"/>
                <a:gd name="T6" fmla="*/ 2147483647 w 209"/>
                <a:gd name="T7" fmla="*/ 2147483647 h 295"/>
                <a:gd name="T8" fmla="*/ 2147483647 w 209"/>
                <a:gd name="T9" fmla="*/ 2147483647 h 295"/>
                <a:gd name="T10" fmla="*/ 2147483647 w 209"/>
                <a:gd name="T11" fmla="*/ 2147483647 h 295"/>
                <a:gd name="T12" fmla="*/ 2147483647 w 209"/>
                <a:gd name="T13" fmla="*/ 2147483647 h 295"/>
                <a:gd name="T14" fmla="*/ 2147483647 w 209"/>
                <a:gd name="T15" fmla="*/ 2147483647 h 295"/>
                <a:gd name="T16" fmla="*/ 2147483647 w 209"/>
                <a:gd name="T17" fmla="*/ 2147483647 h 295"/>
                <a:gd name="T18" fmla="*/ 2147483647 w 209"/>
                <a:gd name="T19" fmla="*/ 2147483647 h 295"/>
                <a:gd name="T20" fmla="*/ 2147483647 w 209"/>
                <a:gd name="T21" fmla="*/ 2147483647 h 295"/>
                <a:gd name="T22" fmla="*/ 2147483647 w 209"/>
                <a:gd name="T23" fmla="*/ 2147483647 h 295"/>
                <a:gd name="T24" fmla="*/ 2147483647 w 209"/>
                <a:gd name="T25" fmla="*/ 2147483647 h 295"/>
                <a:gd name="T26" fmla="*/ 2147483647 w 209"/>
                <a:gd name="T27" fmla="*/ 2147483647 h 295"/>
                <a:gd name="T28" fmla="*/ 2147483647 w 209"/>
                <a:gd name="T29" fmla="*/ 2147483647 h 295"/>
                <a:gd name="T30" fmla="*/ 2147483647 w 209"/>
                <a:gd name="T31" fmla="*/ 2147483647 h 295"/>
                <a:gd name="T32" fmla="*/ 2147483647 w 209"/>
                <a:gd name="T33" fmla="*/ 2147483647 h 295"/>
                <a:gd name="T34" fmla="*/ 2147483647 w 209"/>
                <a:gd name="T35" fmla="*/ 2147483647 h 295"/>
                <a:gd name="T36" fmla="*/ 2147483647 w 209"/>
                <a:gd name="T37" fmla="*/ 2147483647 h 295"/>
                <a:gd name="T38" fmla="*/ 2147483647 w 209"/>
                <a:gd name="T39" fmla="*/ 2147483647 h 295"/>
                <a:gd name="T40" fmla="*/ 2147483647 w 209"/>
                <a:gd name="T41" fmla="*/ 2147483647 h 295"/>
                <a:gd name="T42" fmla="*/ 2147483647 w 209"/>
                <a:gd name="T43" fmla="*/ 2147483647 h 295"/>
                <a:gd name="T44" fmla="*/ 2147483647 w 209"/>
                <a:gd name="T45" fmla="*/ 0 h 295"/>
                <a:gd name="T46" fmla="*/ 2147483647 w 209"/>
                <a:gd name="T47" fmla="*/ 2147483647 h 295"/>
                <a:gd name="T48" fmla="*/ 2147483647 w 209"/>
                <a:gd name="T49" fmla="*/ 2147483647 h 295"/>
                <a:gd name="T50" fmla="*/ 2147483647 w 209"/>
                <a:gd name="T51" fmla="*/ 2147483647 h 295"/>
                <a:gd name="T52" fmla="*/ 2147483647 w 209"/>
                <a:gd name="T53" fmla="*/ 2147483647 h 295"/>
                <a:gd name="T54" fmla="*/ 2147483647 w 209"/>
                <a:gd name="T55" fmla="*/ 2147483647 h 295"/>
                <a:gd name="T56" fmla="*/ 2147483647 w 209"/>
                <a:gd name="T57" fmla="*/ 2147483647 h 295"/>
                <a:gd name="T58" fmla="*/ 2147483647 w 209"/>
                <a:gd name="T59" fmla="*/ 2147483647 h 295"/>
                <a:gd name="T60" fmla="*/ 0 w 209"/>
                <a:gd name="T61" fmla="*/ 2147483647 h 295"/>
                <a:gd name="T62" fmla="*/ 2147483647 w 209"/>
                <a:gd name="T63" fmla="*/ 2147483647 h 295"/>
                <a:gd name="T64" fmla="*/ 2147483647 w 209"/>
                <a:gd name="T65" fmla="*/ 2147483647 h 295"/>
                <a:gd name="T66" fmla="*/ 2147483647 w 209"/>
                <a:gd name="T67" fmla="*/ 2147483647 h 295"/>
                <a:gd name="T68" fmla="*/ 2147483647 w 209"/>
                <a:gd name="T69" fmla="*/ 2147483647 h 295"/>
                <a:gd name="T70" fmla="*/ 2147483647 w 209"/>
                <a:gd name="T71" fmla="*/ 2147483647 h 2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9"/>
                <a:gd name="T109" fmla="*/ 0 h 295"/>
                <a:gd name="T110" fmla="*/ 209 w 209"/>
                <a:gd name="T111" fmla="*/ 295 h 2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9" h="295">
                  <a:moveTo>
                    <a:pt x="172" y="295"/>
                  </a:moveTo>
                  <a:lnTo>
                    <a:pt x="175" y="248"/>
                  </a:lnTo>
                  <a:lnTo>
                    <a:pt x="186" y="202"/>
                  </a:lnTo>
                  <a:lnTo>
                    <a:pt x="202" y="139"/>
                  </a:lnTo>
                  <a:lnTo>
                    <a:pt x="209" y="114"/>
                  </a:lnTo>
                  <a:lnTo>
                    <a:pt x="206" y="93"/>
                  </a:lnTo>
                  <a:lnTo>
                    <a:pt x="191" y="57"/>
                  </a:lnTo>
                  <a:lnTo>
                    <a:pt x="177" y="32"/>
                  </a:lnTo>
                  <a:lnTo>
                    <a:pt x="161" y="23"/>
                  </a:lnTo>
                  <a:lnTo>
                    <a:pt x="154" y="25"/>
                  </a:lnTo>
                  <a:lnTo>
                    <a:pt x="147" y="39"/>
                  </a:lnTo>
                  <a:lnTo>
                    <a:pt x="150" y="59"/>
                  </a:lnTo>
                  <a:lnTo>
                    <a:pt x="154" y="89"/>
                  </a:lnTo>
                  <a:lnTo>
                    <a:pt x="145" y="123"/>
                  </a:lnTo>
                  <a:lnTo>
                    <a:pt x="123" y="148"/>
                  </a:lnTo>
                  <a:lnTo>
                    <a:pt x="118" y="152"/>
                  </a:lnTo>
                  <a:lnTo>
                    <a:pt x="111" y="159"/>
                  </a:lnTo>
                  <a:lnTo>
                    <a:pt x="98" y="148"/>
                  </a:lnTo>
                  <a:lnTo>
                    <a:pt x="91" y="102"/>
                  </a:lnTo>
                  <a:lnTo>
                    <a:pt x="86" y="62"/>
                  </a:lnTo>
                  <a:lnTo>
                    <a:pt x="86" y="32"/>
                  </a:lnTo>
                  <a:lnTo>
                    <a:pt x="89" y="9"/>
                  </a:lnTo>
                  <a:lnTo>
                    <a:pt x="77" y="0"/>
                  </a:lnTo>
                  <a:lnTo>
                    <a:pt x="68" y="5"/>
                  </a:lnTo>
                  <a:lnTo>
                    <a:pt x="48" y="30"/>
                  </a:lnTo>
                  <a:lnTo>
                    <a:pt x="34" y="64"/>
                  </a:lnTo>
                  <a:lnTo>
                    <a:pt x="34" y="93"/>
                  </a:lnTo>
                  <a:lnTo>
                    <a:pt x="32" y="148"/>
                  </a:lnTo>
                  <a:lnTo>
                    <a:pt x="32" y="193"/>
                  </a:lnTo>
                  <a:lnTo>
                    <a:pt x="27" y="218"/>
                  </a:lnTo>
                  <a:lnTo>
                    <a:pt x="0" y="273"/>
                  </a:lnTo>
                  <a:lnTo>
                    <a:pt x="25" y="270"/>
                  </a:lnTo>
                  <a:lnTo>
                    <a:pt x="89" y="284"/>
                  </a:lnTo>
                  <a:lnTo>
                    <a:pt x="123" y="286"/>
                  </a:lnTo>
                  <a:lnTo>
                    <a:pt x="141" y="288"/>
                  </a:lnTo>
                  <a:lnTo>
                    <a:pt x="172" y="295"/>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72" name="Freeform 300">
              <a:extLst>
                <a:ext uri="{FF2B5EF4-FFF2-40B4-BE49-F238E27FC236}">
                  <a16:creationId xmlns="" xmlns:a16="http://schemas.microsoft.com/office/drawing/2014/main" id="{81D28BB9-0760-3149-BB8D-E0F47595DBEA}"/>
                </a:ext>
              </a:extLst>
            </p:cNvPr>
            <p:cNvSpPr>
              <a:spLocks/>
            </p:cNvSpPr>
            <p:nvPr/>
          </p:nvSpPr>
          <p:spPr bwMode="auto">
            <a:xfrm>
              <a:off x="3692525" y="717550"/>
              <a:ext cx="107950" cy="287338"/>
            </a:xfrm>
            <a:custGeom>
              <a:avLst/>
              <a:gdLst>
                <a:gd name="T0" fmla="*/ 2147483647 w 68"/>
                <a:gd name="T1" fmla="*/ 2147483647 h 181"/>
                <a:gd name="T2" fmla="*/ 2147483647 w 68"/>
                <a:gd name="T3" fmla="*/ 2147483647 h 181"/>
                <a:gd name="T4" fmla="*/ 2147483647 w 68"/>
                <a:gd name="T5" fmla="*/ 2147483647 h 181"/>
                <a:gd name="T6" fmla="*/ 2147483647 w 68"/>
                <a:gd name="T7" fmla="*/ 2147483647 h 181"/>
                <a:gd name="T8" fmla="*/ 2147483647 w 68"/>
                <a:gd name="T9" fmla="*/ 2147483647 h 181"/>
                <a:gd name="T10" fmla="*/ 2147483647 w 68"/>
                <a:gd name="T11" fmla="*/ 2147483647 h 181"/>
                <a:gd name="T12" fmla="*/ 2147483647 w 68"/>
                <a:gd name="T13" fmla="*/ 2147483647 h 181"/>
                <a:gd name="T14" fmla="*/ 2147483647 w 68"/>
                <a:gd name="T15" fmla="*/ 2147483647 h 181"/>
                <a:gd name="T16" fmla="*/ 2147483647 w 68"/>
                <a:gd name="T17" fmla="*/ 2147483647 h 181"/>
                <a:gd name="T18" fmla="*/ 0 w 68"/>
                <a:gd name="T19" fmla="*/ 2147483647 h 181"/>
                <a:gd name="T20" fmla="*/ 0 w 68"/>
                <a:gd name="T21" fmla="*/ 2147483647 h 181"/>
                <a:gd name="T22" fmla="*/ 2147483647 w 68"/>
                <a:gd name="T23" fmla="*/ 2147483647 h 181"/>
                <a:gd name="T24" fmla="*/ 2147483647 w 68"/>
                <a:gd name="T25" fmla="*/ 2147483647 h 181"/>
                <a:gd name="T26" fmla="*/ 2147483647 w 68"/>
                <a:gd name="T27" fmla="*/ 0 h 181"/>
                <a:gd name="T28" fmla="*/ 2147483647 w 68"/>
                <a:gd name="T29" fmla="*/ 2147483647 h 181"/>
                <a:gd name="T30" fmla="*/ 2147483647 w 68"/>
                <a:gd name="T31" fmla="*/ 2147483647 h 181"/>
                <a:gd name="T32" fmla="*/ 2147483647 w 68"/>
                <a:gd name="T33" fmla="*/ 2147483647 h 1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181"/>
                <a:gd name="T53" fmla="*/ 68 w 68"/>
                <a:gd name="T54" fmla="*/ 181 h 1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181">
                  <a:moveTo>
                    <a:pt x="61" y="61"/>
                  </a:moveTo>
                  <a:lnTo>
                    <a:pt x="64" y="81"/>
                  </a:lnTo>
                  <a:lnTo>
                    <a:pt x="68" y="111"/>
                  </a:lnTo>
                  <a:lnTo>
                    <a:pt x="59" y="145"/>
                  </a:lnTo>
                  <a:lnTo>
                    <a:pt x="37" y="170"/>
                  </a:lnTo>
                  <a:lnTo>
                    <a:pt x="32" y="174"/>
                  </a:lnTo>
                  <a:lnTo>
                    <a:pt x="25" y="181"/>
                  </a:lnTo>
                  <a:lnTo>
                    <a:pt x="12" y="170"/>
                  </a:lnTo>
                  <a:lnTo>
                    <a:pt x="5" y="124"/>
                  </a:lnTo>
                  <a:lnTo>
                    <a:pt x="0" y="84"/>
                  </a:lnTo>
                  <a:lnTo>
                    <a:pt x="0" y="54"/>
                  </a:lnTo>
                  <a:lnTo>
                    <a:pt x="9" y="38"/>
                  </a:lnTo>
                  <a:lnTo>
                    <a:pt x="21" y="9"/>
                  </a:lnTo>
                  <a:lnTo>
                    <a:pt x="34" y="0"/>
                  </a:lnTo>
                  <a:lnTo>
                    <a:pt x="41" y="9"/>
                  </a:lnTo>
                  <a:lnTo>
                    <a:pt x="48" y="25"/>
                  </a:lnTo>
                  <a:lnTo>
                    <a:pt x="61" y="61"/>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73" name="Freeform 301">
              <a:extLst>
                <a:ext uri="{FF2B5EF4-FFF2-40B4-BE49-F238E27FC236}">
                  <a16:creationId xmlns="" xmlns:a16="http://schemas.microsoft.com/office/drawing/2014/main" id="{B0A55A8C-2323-A74E-9A86-283EA1164913}"/>
                </a:ext>
              </a:extLst>
            </p:cNvPr>
            <p:cNvSpPr>
              <a:spLocks/>
            </p:cNvSpPr>
            <p:nvPr/>
          </p:nvSpPr>
          <p:spPr bwMode="auto">
            <a:xfrm>
              <a:off x="4379913" y="1430338"/>
              <a:ext cx="241300" cy="312738"/>
            </a:xfrm>
            <a:custGeom>
              <a:avLst/>
              <a:gdLst>
                <a:gd name="T0" fmla="*/ 2147483647 w 152"/>
                <a:gd name="T1" fmla="*/ 2147483647 h 197"/>
                <a:gd name="T2" fmla="*/ 2147483647 w 152"/>
                <a:gd name="T3" fmla="*/ 2147483647 h 197"/>
                <a:gd name="T4" fmla="*/ 2147483647 w 152"/>
                <a:gd name="T5" fmla="*/ 2147483647 h 197"/>
                <a:gd name="T6" fmla="*/ 2147483647 w 152"/>
                <a:gd name="T7" fmla="*/ 2147483647 h 197"/>
                <a:gd name="T8" fmla="*/ 2147483647 w 152"/>
                <a:gd name="T9" fmla="*/ 2147483647 h 197"/>
                <a:gd name="T10" fmla="*/ 2147483647 w 152"/>
                <a:gd name="T11" fmla="*/ 2147483647 h 197"/>
                <a:gd name="T12" fmla="*/ 2147483647 w 152"/>
                <a:gd name="T13" fmla="*/ 2147483647 h 197"/>
                <a:gd name="T14" fmla="*/ 2147483647 w 152"/>
                <a:gd name="T15" fmla="*/ 2147483647 h 197"/>
                <a:gd name="T16" fmla="*/ 2147483647 w 152"/>
                <a:gd name="T17" fmla="*/ 0 h 197"/>
                <a:gd name="T18" fmla="*/ 2147483647 w 152"/>
                <a:gd name="T19" fmla="*/ 2147483647 h 197"/>
                <a:gd name="T20" fmla="*/ 2147483647 w 152"/>
                <a:gd name="T21" fmla="*/ 2147483647 h 197"/>
                <a:gd name="T22" fmla="*/ 2147483647 w 152"/>
                <a:gd name="T23" fmla="*/ 2147483647 h 197"/>
                <a:gd name="T24" fmla="*/ 2147483647 w 152"/>
                <a:gd name="T25" fmla="*/ 2147483647 h 197"/>
                <a:gd name="T26" fmla="*/ 2147483647 w 152"/>
                <a:gd name="T27" fmla="*/ 2147483647 h 197"/>
                <a:gd name="T28" fmla="*/ 2147483647 w 152"/>
                <a:gd name="T29" fmla="*/ 2147483647 h 197"/>
                <a:gd name="T30" fmla="*/ 2147483647 w 152"/>
                <a:gd name="T31" fmla="*/ 2147483647 h 197"/>
                <a:gd name="T32" fmla="*/ 2147483647 w 152"/>
                <a:gd name="T33" fmla="*/ 2147483647 h 197"/>
                <a:gd name="T34" fmla="*/ 0 w 152"/>
                <a:gd name="T35" fmla="*/ 2147483647 h 197"/>
                <a:gd name="T36" fmla="*/ 2147483647 w 152"/>
                <a:gd name="T37" fmla="*/ 2147483647 h 197"/>
                <a:gd name="T38" fmla="*/ 2147483647 w 152"/>
                <a:gd name="T39" fmla="*/ 2147483647 h 197"/>
                <a:gd name="T40" fmla="*/ 2147483647 w 152"/>
                <a:gd name="T41" fmla="*/ 2147483647 h 197"/>
                <a:gd name="T42" fmla="*/ 2147483647 w 152"/>
                <a:gd name="T43" fmla="*/ 2147483647 h 197"/>
                <a:gd name="T44" fmla="*/ 2147483647 w 152"/>
                <a:gd name="T45" fmla="*/ 2147483647 h 197"/>
                <a:gd name="T46" fmla="*/ 2147483647 w 152"/>
                <a:gd name="T47" fmla="*/ 2147483647 h 197"/>
                <a:gd name="T48" fmla="*/ 2147483647 w 152"/>
                <a:gd name="T49" fmla="*/ 2147483647 h 197"/>
                <a:gd name="T50" fmla="*/ 2147483647 w 152"/>
                <a:gd name="T51" fmla="*/ 2147483647 h 197"/>
                <a:gd name="T52" fmla="*/ 2147483647 w 152"/>
                <a:gd name="T53" fmla="*/ 2147483647 h 19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2"/>
                <a:gd name="T82" fmla="*/ 0 h 197"/>
                <a:gd name="T83" fmla="*/ 152 w 152"/>
                <a:gd name="T84" fmla="*/ 197 h 19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2" h="197">
                  <a:moveTo>
                    <a:pt x="102" y="197"/>
                  </a:moveTo>
                  <a:lnTo>
                    <a:pt x="118" y="172"/>
                  </a:lnTo>
                  <a:lnTo>
                    <a:pt x="127" y="156"/>
                  </a:lnTo>
                  <a:lnTo>
                    <a:pt x="134" y="143"/>
                  </a:lnTo>
                  <a:lnTo>
                    <a:pt x="148" y="93"/>
                  </a:lnTo>
                  <a:lnTo>
                    <a:pt x="152" y="29"/>
                  </a:lnTo>
                  <a:lnTo>
                    <a:pt x="150" y="13"/>
                  </a:lnTo>
                  <a:lnTo>
                    <a:pt x="143" y="4"/>
                  </a:lnTo>
                  <a:lnTo>
                    <a:pt x="130" y="0"/>
                  </a:lnTo>
                  <a:lnTo>
                    <a:pt x="118" y="11"/>
                  </a:lnTo>
                  <a:lnTo>
                    <a:pt x="109" y="31"/>
                  </a:lnTo>
                  <a:lnTo>
                    <a:pt x="102" y="47"/>
                  </a:lnTo>
                  <a:lnTo>
                    <a:pt x="87" y="68"/>
                  </a:lnTo>
                  <a:lnTo>
                    <a:pt x="66" y="79"/>
                  </a:lnTo>
                  <a:lnTo>
                    <a:pt x="37" y="97"/>
                  </a:lnTo>
                  <a:lnTo>
                    <a:pt x="21" y="104"/>
                  </a:lnTo>
                  <a:lnTo>
                    <a:pt x="12" y="118"/>
                  </a:lnTo>
                  <a:lnTo>
                    <a:pt x="0" y="143"/>
                  </a:lnTo>
                  <a:lnTo>
                    <a:pt x="7" y="147"/>
                  </a:lnTo>
                  <a:lnTo>
                    <a:pt x="21" y="147"/>
                  </a:lnTo>
                  <a:lnTo>
                    <a:pt x="55" y="136"/>
                  </a:lnTo>
                  <a:lnTo>
                    <a:pt x="66" y="131"/>
                  </a:lnTo>
                  <a:lnTo>
                    <a:pt x="80" y="131"/>
                  </a:lnTo>
                  <a:lnTo>
                    <a:pt x="87" y="140"/>
                  </a:lnTo>
                  <a:lnTo>
                    <a:pt x="91" y="172"/>
                  </a:lnTo>
                  <a:lnTo>
                    <a:pt x="96" y="186"/>
                  </a:lnTo>
                  <a:lnTo>
                    <a:pt x="102" y="197"/>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74" name="Freeform 302">
              <a:extLst>
                <a:ext uri="{FF2B5EF4-FFF2-40B4-BE49-F238E27FC236}">
                  <a16:creationId xmlns="" xmlns:a16="http://schemas.microsoft.com/office/drawing/2014/main" id="{9BB70628-94B9-0E4E-9EEB-829D48AE7F32}"/>
                </a:ext>
              </a:extLst>
            </p:cNvPr>
            <p:cNvSpPr>
              <a:spLocks/>
            </p:cNvSpPr>
            <p:nvPr/>
          </p:nvSpPr>
          <p:spPr bwMode="auto">
            <a:xfrm>
              <a:off x="4208463" y="1638300"/>
              <a:ext cx="333375" cy="436563"/>
            </a:xfrm>
            <a:custGeom>
              <a:avLst/>
              <a:gdLst>
                <a:gd name="T0" fmla="*/ 2147483647 w 210"/>
                <a:gd name="T1" fmla="*/ 2147483647 h 275"/>
                <a:gd name="T2" fmla="*/ 2147483647 w 210"/>
                <a:gd name="T3" fmla="*/ 2147483647 h 275"/>
                <a:gd name="T4" fmla="*/ 2147483647 w 210"/>
                <a:gd name="T5" fmla="*/ 2147483647 h 275"/>
                <a:gd name="T6" fmla="*/ 2147483647 w 210"/>
                <a:gd name="T7" fmla="*/ 2147483647 h 275"/>
                <a:gd name="T8" fmla="*/ 2147483647 w 210"/>
                <a:gd name="T9" fmla="*/ 2147483647 h 275"/>
                <a:gd name="T10" fmla="*/ 0 w 210"/>
                <a:gd name="T11" fmla="*/ 2147483647 h 275"/>
                <a:gd name="T12" fmla="*/ 2147483647 w 210"/>
                <a:gd name="T13" fmla="*/ 2147483647 h 275"/>
                <a:gd name="T14" fmla="*/ 2147483647 w 210"/>
                <a:gd name="T15" fmla="*/ 2147483647 h 275"/>
                <a:gd name="T16" fmla="*/ 2147483647 w 210"/>
                <a:gd name="T17" fmla="*/ 2147483647 h 275"/>
                <a:gd name="T18" fmla="*/ 2147483647 w 210"/>
                <a:gd name="T19" fmla="*/ 2147483647 h 275"/>
                <a:gd name="T20" fmla="*/ 2147483647 w 210"/>
                <a:gd name="T21" fmla="*/ 2147483647 h 275"/>
                <a:gd name="T22" fmla="*/ 2147483647 w 210"/>
                <a:gd name="T23" fmla="*/ 2147483647 h 275"/>
                <a:gd name="T24" fmla="*/ 2147483647 w 210"/>
                <a:gd name="T25" fmla="*/ 2147483647 h 275"/>
                <a:gd name="T26" fmla="*/ 2147483647 w 210"/>
                <a:gd name="T27" fmla="*/ 2147483647 h 275"/>
                <a:gd name="T28" fmla="*/ 2147483647 w 210"/>
                <a:gd name="T29" fmla="*/ 2147483647 h 275"/>
                <a:gd name="T30" fmla="*/ 2147483647 w 210"/>
                <a:gd name="T31" fmla="*/ 2147483647 h 275"/>
                <a:gd name="T32" fmla="*/ 2147483647 w 210"/>
                <a:gd name="T33" fmla="*/ 2147483647 h 275"/>
                <a:gd name="T34" fmla="*/ 2147483647 w 210"/>
                <a:gd name="T35" fmla="*/ 2147483647 h 275"/>
                <a:gd name="T36" fmla="*/ 2147483647 w 210"/>
                <a:gd name="T37" fmla="*/ 2147483647 h 275"/>
                <a:gd name="T38" fmla="*/ 2147483647 w 210"/>
                <a:gd name="T39" fmla="*/ 0 h 275"/>
                <a:gd name="T40" fmla="*/ 2147483647 w 210"/>
                <a:gd name="T41" fmla="*/ 0 h 275"/>
                <a:gd name="T42" fmla="*/ 2147483647 w 210"/>
                <a:gd name="T43" fmla="*/ 2147483647 h 275"/>
                <a:gd name="T44" fmla="*/ 2147483647 w 210"/>
                <a:gd name="T45" fmla="*/ 2147483647 h 275"/>
                <a:gd name="T46" fmla="*/ 2147483647 w 210"/>
                <a:gd name="T47" fmla="*/ 2147483647 h 275"/>
                <a:gd name="T48" fmla="*/ 2147483647 w 210"/>
                <a:gd name="T49" fmla="*/ 2147483647 h 2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0"/>
                <a:gd name="T76" fmla="*/ 0 h 275"/>
                <a:gd name="T77" fmla="*/ 210 w 210"/>
                <a:gd name="T78" fmla="*/ 275 h 2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0" h="275">
                  <a:moveTo>
                    <a:pt x="108" y="12"/>
                  </a:moveTo>
                  <a:lnTo>
                    <a:pt x="77" y="61"/>
                  </a:lnTo>
                  <a:lnTo>
                    <a:pt x="61" y="93"/>
                  </a:lnTo>
                  <a:lnTo>
                    <a:pt x="18" y="168"/>
                  </a:lnTo>
                  <a:lnTo>
                    <a:pt x="4" y="216"/>
                  </a:lnTo>
                  <a:lnTo>
                    <a:pt x="0" y="247"/>
                  </a:lnTo>
                  <a:lnTo>
                    <a:pt x="2" y="259"/>
                  </a:lnTo>
                  <a:lnTo>
                    <a:pt x="9" y="268"/>
                  </a:lnTo>
                  <a:lnTo>
                    <a:pt x="20" y="275"/>
                  </a:lnTo>
                  <a:lnTo>
                    <a:pt x="34" y="272"/>
                  </a:lnTo>
                  <a:lnTo>
                    <a:pt x="54" y="261"/>
                  </a:lnTo>
                  <a:lnTo>
                    <a:pt x="86" y="236"/>
                  </a:lnTo>
                  <a:lnTo>
                    <a:pt x="104" y="218"/>
                  </a:lnTo>
                  <a:lnTo>
                    <a:pt x="127" y="186"/>
                  </a:lnTo>
                  <a:lnTo>
                    <a:pt x="151" y="152"/>
                  </a:lnTo>
                  <a:lnTo>
                    <a:pt x="210" y="66"/>
                  </a:lnTo>
                  <a:lnTo>
                    <a:pt x="204" y="55"/>
                  </a:lnTo>
                  <a:lnTo>
                    <a:pt x="199" y="41"/>
                  </a:lnTo>
                  <a:lnTo>
                    <a:pt x="195" y="9"/>
                  </a:lnTo>
                  <a:lnTo>
                    <a:pt x="188" y="0"/>
                  </a:lnTo>
                  <a:lnTo>
                    <a:pt x="174" y="0"/>
                  </a:lnTo>
                  <a:lnTo>
                    <a:pt x="163" y="5"/>
                  </a:lnTo>
                  <a:lnTo>
                    <a:pt x="129" y="16"/>
                  </a:lnTo>
                  <a:lnTo>
                    <a:pt x="115" y="16"/>
                  </a:lnTo>
                  <a:lnTo>
                    <a:pt x="108" y="12"/>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75" name="Freeform 303">
              <a:extLst>
                <a:ext uri="{FF2B5EF4-FFF2-40B4-BE49-F238E27FC236}">
                  <a16:creationId xmlns="" xmlns:a16="http://schemas.microsoft.com/office/drawing/2014/main" id="{94339F68-9E2B-3444-82BE-EF9CA65AC864}"/>
                </a:ext>
              </a:extLst>
            </p:cNvPr>
            <p:cNvSpPr>
              <a:spLocks/>
            </p:cNvSpPr>
            <p:nvPr/>
          </p:nvSpPr>
          <p:spPr bwMode="auto">
            <a:xfrm>
              <a:off x="3433763" y="1419225"/>
              <a:ext cx="355600" cy="261938"/>
            </a:xfrm>
            <a:custGeom>
              <a:avLst/>
              <a:gdLst>
                <a:gd name="T0" fmla="*/ 0 w 224"/>
                <a:gd name="T1" fmla="*/ 2147483647 h 165"/>
                <a:gd name="T2" fmla="*/ 0 w 224"/>
                <a:gd name="T3" fmla="*/ 2147483647 h 165"/>
                <a:gd name="T4" fmla="*/ 0 w 224"/>
                <a:gd name="T5" fmla="*/ 2147483647 h 165"/>
                <a:gd name="T6" fmla="*/ 2147483647 w 224"/>
                <a:gd name="T7" fmla="*/ 2147483647 h 165"/>
                <a:gd name="T8" fmla="*/ 2147483647 w 224"/>
                <a:gd name="T9" fmla="*/ 0 h 165"/>
                <a:gd name="T10" fmla="*/ 2147483647 w 224"/>
                <a:gd name="T11" fmla="*/ 0 h 165"/>
                <a:gd name="T12" fmla="*/ 2147483647 w 224"/>
                <a:gd name="T13" fmla="*/ 2147483647 h 165"/>
                <a:gd name="T14" fmla="*/ 2147483647 w 224"/>
                <a:gd name="T15" fmla="*/ 2147483647 h 165"/>
                <a:gd name="T16" fmla="*/ 2147483647 w 224"/>
                <a:gd name="T17" fmla="*/ 2147483647 h 165"/>
                <a:gd name="T18" fmla="*/ 2147483647 w 224"/>
                <a:gd name="T19" fmla="*/ 2147483647 h 165"/>
                <a:gd name="T20" fmla="*/ 2147483647 w 224"/>
                <a:gd name="T21" fmla="*/ 0 h 165"/>
                <a:gd name="T22" fmla="*/ 2147483647 w 224"/>
                <a:gd name="T23" fmla="*/ 2147483647 h 165"/>
                <a:gd name="T24" fmla="*/ 2147483647 w 224"/>
                <a:gd name="T25" fmla="*/ 2147483647 h 165"/>
                <a:gd name="T26" fmla="*/ 2147483647 w 224"/>
                <a:gd name="T27" fmla="*/ 2147483647 h 165"/>
                <a:gd name="T28" fmla="*/ 2147483647 w 224"/>
                <a:gd name="T29" fmla="*/ 2147483647 h 165"/>
                <a:gd name="T30" fmla="*/ 2147483647 w 224"/>
                <a:gd name="T31" fmla="*/ 2147483647 h 165"/>
                <a:gd name="T32" fmla="*/ 2147483647 w 224"/>
                <a:gd name="T33" fmla="*/ 2147483647 h 165"/>
                <a:gd name="T34" fmla="*/ 2147483647 w 224"/>
                <a:gd name="T35" fmla="*/ 2147483647 h 165"/>
                <a:gd name="T36" fmla="*/ 2147483647 w 224"/>
                <a:gd name="T37" fmla="*/ 2147483647 h 165"/>
                <a:gd name="T38" fmla="*/ 2147483647 w 224"/>
                <a:gd name="T39" fmla="*/ 2147483647 h 165"/>
                <a:gd name="T40" fmla="*/ 2147483647 w 224"/>
                <a:gd name="T41" fmla="*/ 2147483647 h 165"/>
                <a:gd name="T42" fmla="*/ 2147483647 w 224"/>
                <a:gd name="T43" fmla="*/ 2147483647 h 165"/>
                <a:gd name="T44" fmla="*/ 2147483647 w 224"/>
                <a:gd name="T45" fmla="*/ 2147483647 h 165"/>
                <a:gd name="T46" fmla="*/ 2147483647 w 224"/>
                <a:gd name="T47" fmla="*/ 2147483647 h 165"/>
                <a:gd name="T48" fmla="*/ 2147483647 w 224"/>
                <a:gd name="T49" fmla="*/ 2147483647 h 165"/>
                <a:gd name="T50" fmla="*/ 2147483647 w 224"/>
                <a:gd name="T51" fmla="*/ 2147483647 h 165"/>
                <a:gd name="T52" fmla="*/ 2147483647 w 224"/>
                <a:gd name="T53" fmla="*/ 2147483647 h 165"/>
                <a:gd name="T54" fmla="*/ 2147483647 w 224"/>
                <a:gd name="T55" fmla="*/ 2147483647 h 165"/>
                <a:gd name="T56" fmla="*/ 2147483647 w 224"/>
                <a:gd name="T57" fmla="*/ 2147483647 h 165"/>
                <a:gd name="T58" fmla="*/ 2147483647 w 224"/>
                <a:gd name="T59" fmla="*/ 2147483647 h 165"/>
                <a:gd name="T60" fmla="*/ 0 w 224"/>
                <a:gd name="T61" fmla="*/ 2147483647 h 1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4"/>
                <a:gd name="T94" fmla="*/ 0 h 165"/>
                <a:gd name="T95" fmla="*/ 224 w 224"/>
                <a:gd name="T96" fmla="*/ 165 h 16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4" h="165">
                  <a:moveTo>
                    <a:pt x="0" y="122"/>
                  </a:moveTo>
                  <a:lnTo>
                    <a:pt x="0" y="79"/>
                  </a:lnTo>
                  <a:lnTo>
                    <a:pt x="0" y="45"/>
                  </a:lnTo>
                  <a:lnTo>
                    <a:pt x="4" y="27"/>
                  </a:lnTo>
                  <a:lnTo>
                    <a:pt x="20" y="0"/>
                  </a:lnTo>
                  <a:lnTo>
                    <a:pt x="45" y="0"/>
                  </a:lnTo>
                  <a:lnTo>
                    <a:pt x="52" y="11"/>
                  </a:lnTo>
                  <a:lnTo>
                    <a:pt x="34" y="54"/>
                  </a:lnTo>
                  <a:lnTo>
                    <a:pt x="52" y="11"/>
                  </a:lnTo>
                  <a:lnTo>
                    <a:pt x="63" y="2"/>
                  </a:lnTo>
                  <a:lnTo>
                    <a:pt x="73" y="0"/>
                  </a:lnTo>
                  <a:lnTo>
                    <a:pt x="93" y="2"/>
                  </a:lnTo>
                  <a:lnTo>
                    <a:pt x="125" y="16"/>
                  </a:lnTo>
                  <a:lnTo>
                    <a:pt x="136" y="38"/>
                  </a:lnTo>
                  <a:lnTo>
                    <a:pt x="134" y="57"/>
                  </a:lnTo>
                  <a:lnTo>
                    <a:pt x="125" y="82"/>
                  </a:lnTo>
                  <a:lnTo>
                    <a:pt x="134" y="57"/>
                  </a:lnTo>
                  <a:lnTo>
                    <a:pt x="136" y="38"/>
                  </a:lnTo>
                  <a:lnTo>
                    <a:pt x="147" y="29"/>
                  </a:lnTo>
                  <a:lnTo>
                    <a:pt x="172" y="27"/>
                  </a:lnTo>
                  <a:lnTo>
                    <a:pt x="193" y="29"/>
                  </a:lnTo>
                  <a:lnTo>
                    <a:pt x="213" y="34"/>
                  </a:lnTo>
                  <a:lnTo>
                    <a:pt x="220" y="45"/>
                  </a:lnTo>
                  <a:lnTo>
                    <a:pt x="224" y="79"/>
                  </a:lnTo>
                  <a:lnTo>
                    <a:pt x="218" y="100"/>
                  </a:lnTo>
                  <a:lnTo>
                    <a:pt x="193" y="136"/>
                  </a:lnTo>
                  <a:lnTo>
                    <a:pt x="179" y="165"/>
                  </a:lnTo>
                  <a:lnTo>
                    <a:pt x="138" y="165"/>
                  </a:lnTo>
                  <a:lnTo>
                    <a:pt x="97" y="156"/>
                  </a:lnTo>
                  <a:lnTo>
                    <a:pt x="50" y="143"/>
                  </a:lnTo>
                  <a:lnTo>
                    <a:pt x="0" y="122"/>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76" name="Freeform 304">
              <a:extLst>
                <a:ext uri="{FF2B5EF4-FFF2-40B4-BE49-F238E27FC236}">
                  <a16:creationId xmlns="" xmlns:a16="http://schemas.microsoft.com/office/drawing/2014/main" id="{DB6124B2-E46F-174E-A568-6876B63E272F}"/>
                </a:ext>
              </a:extLst>
            </p:cNvPr>
            <p:cNvSpPr>
              <a:spLocks/>
            </p:cNvSpPr>
            <p:nvPr/>
          </p:nvSpPr>
          <p:spPr bwMode="auto">
            <a:xfrm>
              <a:off x="3282950" y="1612900"/>
              <a:ext cx="434975" cy="496888"/>
            </a:xfrm>
            <a:custGeom>
              <a:avLst/>
              <a:gdLst>
                <a:gd name="T0" fmla="*/ 2147483647 w 274"/>
                <a:gd name="T1" fmla="*/ 2147483647 h 313"/>
                <a:gd name="T2" fmla="*/ 2147483647 w 274"/>
                <a:gd name="T3" fmla="*/ 2147483647 h 313"/>
                <a:gd name="T4" fmla="*/ 2147483647 w 274"/>
                <a:gd name="T5" fmla="*/ 2147483647 h 313"/>
                <a:gd name="T6" fmla="*/ 2147483647 w 274"/>
                <a:gd name="T7" fmla="*/ 2147483647 h 313"/>
                <a:gd name="T8" fmla="*/ 2147483647 w 274"/>
                <a:gd name="T9" fmla="*/ 0 h 313"/>
                <a:gd name="T10" fmla="*/ 2147483647 w 274"/>
                <a:gd name="T11" fmla="*/ 2147483647 h 313"/>
                <a:gd name="T12" fmla="*/ 2147483647 w 274"/>
                <a:gd name="T13" fmla="*/ 2147483647 h 313"/>
                <a:gd name="T14" fmla="*/ 2147483647 w 274"/>
                <a:gd name="T15" fmla="*/ 2147483647 h 313"/>
                <a:gd name="T16" fmla="*/ 0 w 274"/>
                <a:gd name="T17" fmla="*/ 2147483647 h 313"/>
                <a:gd name="T18" fmla="*/ 0 w 274"/>
                <a:gd name="T19" fmla="*/ 2147483647 h 313"/>
                <a:gd name="T20" fmla="*/ 2147483647 w 274"/>
                <a:gd name="T21" fmla="*/ 2147483647 h 313"/>
                <a:gd name="T22" fmla="*/ 2147483647 w 274"/>
                <a:gd name="T23" fmla="*/ 2147483647 h 313"/>
                <a:gd name="T24" fmla="*/ 2147483647 w 274"/>
                <a:gd name="T25" fmla="*/ 2147483647 h 313"/>
                <a:gd name="T26" fmla="*/ 2147483647 w 274"/>
                <a:gd name="T27" fmla="*/ 2147483647 h 313"/>
                <a:gd name="T28" fmla="*/ 2147483647 w 274"/>
                <a:gd name="T29" fmla="*/ 2147483647 h 313"/>
                <a:gd name="T30" fmla="*/ 2147483647 w 274"/>
                <a:gd name="T31" fmla="*/ 2147483647 h 313"/>
                <a:gd name="T32" fmla="*/ 2147483647 w 274"/>
                <a:gd name="T33" fmla="*/ 2147483647 h 313"/>
                <a:gd name="T34" fmla="*/ 2147483647 w 274"/>
                <a:gd name="T35" fmla="*/ 2147483647 h 313"/>
                <a:gd name="T36" fmla="*/ 2147483647 w 274"/>
                <a:gd name="T37" fmla="*/ 2147483647 h 313"/>
                <a:gd name="T38" fmla="*/ 2147483647 w 274"/>
                <a:gd name="T39" fmla="*/ 2147483647 h 313"/>
                <a:gd name="T40" fmla="*/ 2147483647 w 274"/>
                <a:gd name="T41" fmla="*/ 2147483647 h 313"/>
                <a:gd name="T42" fmla="*/ 2147483647 w 274"/>
                <a:gd name="T43" fmla="*/ 2147483647 h 313"/>
                <a:gd name="T44" fmla="*/ 2147483647 w 274"/>
                <a:gd name="T45" fmla="*/ 2147483647 h 313"/>
                <a:gd name="T46" fmla="*/ 2147483647 w 274"/>
                <a:gd name="T47" fmla="*/ 2147483647 h 313"/>
                <a:gd name="T48" fmla="*/ 2147483647 w 274"/>
                <a:gd name="T49" fmla="*/ 2147483647 h 313"/>
                <a:gd name="T50" fmla="*/ 2147483647 w 274"/>
                <a:gd name="T51" fmla="*/ 2147483647 h 313"/>
                <a:gd name="T52" fmla="*/ 2147483647 w 274"/>
                <a:gd name="T53" fmla="*/ 2147483647 h 313"/>
                <a:gd name="T54" fmla="*/ 2147483647 w 274"/>
                <a:gd name="T55" fmla="*/ 2147483647 h 313"/>
                <a:gd name="T56" fmla="*/ 2147483647 w 274"/>
                <a:gd name="T57" fmla="*/ 2147483647 h 313"/>
                <a:gd name="T58" fmla="*/ 2147483647 w 274"/>
                <a:gd name="T59" fmla="*/ 2147483647 h 313"/>
                <a:gd name="T60" fmla="*/ 2147483647 w 274"/>
                <a:gd name="T61" fmla="*/ 2147483647 h 313"/>
                <a:gd name="T62" fmla="*/ 2147483647 w 274"/>
                <a:gd name="T63" fmla="*/ 2147483647 h 3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4"/>
                <a:gd name="T97" fmla="*/ 0 h 313"/>
                <a:gd name="T98" fmla="*/ 274 w 274"/>
                <a:gd name="T99" fmla="*/ 313 h 3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4" h="313">
                  <a:moveTo>
                    <a:pt x="274" y="43"/>
                  </a:moveTo>
                  <a:lnTo>
                    <a:pt x="233" y="43"/>
                  </a:lnTo>
                  <a:lnTo>
                    <a:pt x="192" y="34"/>
                  </a:lnTo>
                  <a:lnTo>
                    <a:pt x="145" y="21"/>
                  </a:lnTo>
                  <a:lnTo>
                    <a:pt x="95" y="0"/>
                  </a:lnTo>
                  <a:lnTo>
                    <a:pt x="84" y="50"/>
                  </a:lnTo>
                  <a:lnTo>
                    <a:pt x="45" y="125"/>
                  </a:lnTo>
                  <a:lnTo>
                    <a:pt x="20" y="204"/>
                  </a:lnTo>
                  <a:lnTo>
                    <a:pt x="0" y="241"/>
                  </a:lnTo>
                  <a:lnTo>
                    <a:pt x="0" y="270"/>
                  </a:lnTo>
                  <a:lnTo>
                    <a:pt x="9" y="277"/>
                  </a:lnTo>
                  <a:lnTo>
                    <a:pt x="31" y="270"/>
                  </a:lnTo>
                  <a:lnTo>
                    <a:pt x="50" y="252"/>
                  </a:lnTo>
                  <a:lnTo>
                    <a:pt x="75" y="207"/>
                  </a:lnTo>
                  <a:lnTo>
                    <a:pt x="161" y="109"/>
                  </a:lnTo>
                  <a:lnTo>
                    <a:pt x="165" y="116"/>
                  </a:lnTo>
                  <a:lnTo>
                    <a:pt x="172" y="134"/>
                  </a:lnTo>
                  <a:lnTo>
                    <a:pt x="172" y="155"/>
                  </a:lnTo>
                  <a:lnTo>
                    <a:pt x="165" y="186"/>
                  </a:lnTo>
                  <a:lnTo>
                    <a:pt x="147" y="234"/>
                  </a:lnTo>
                  <a:lnTo>
                    <a:pt x="129" y="263"/>
                  </a:lnTo>
                  <a:lnTo>
                    <a:pt x="120" y="293"/>
                  </a:lnTo>
                  <a:lnTo>
                    <a:pt x="129" y="311"/>
                  </a:lnTo>
                  <a:lnTo>
                    <a:pt x="138" y="313"/>
                  </a:lnTo>
                  <a:lnTo>
                    <a:pt x="161" y="307"/>
                  </a:lnTo>
                  <a:lnTo>
                    <a:pt x="197" y="268"/>
                  </a:lnTo>
                  <a:lnTo>
                    <a:pt x="229" y="232"/>
                  </a:lnTo>
                  <a:lnTo>
                    <a:pt x="238" y="214"/>
                  </a:lnTo>
                  <a:lnTo>
                    <a:pt x="247" y="173"/>
                  </a:lnTo>
                  <a:lnTo>
                    <a:pt x="247" y="121"/>
                  </a:lnTo>
                  <a:lnTo>
                    <a:pt x="256" y="87"/>
                  </a:lnTo>
                  <a:lnTo>
                    <a:pt x="274" y="43"/>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77" name="Freeform 305">
              <a:extLst>
                <a:ext uri="{FF2B5EF4-FFF2-40B4-BE49-F238E27FC236}">
                  <a16:creationId xmlns="" xmlns:a16="http://schemas.microsoft.com/office/drawing/2014/main" id="{7B0837D0-A348-CE44-997C-F609961B18BB}"/>
                </a:ext>
              </a:extLst>
            </p:cNvPr>
            <p:cNvSpPr>
              <a:spLocks/>
            </p:cNvSpPr>
            <p:nvPr/>
          </p:nvSpPr>
          <p:spPr bwMode="auto">
            <a:xfrm>
              <a:off x="1511300" y="-201613"/>
              <a:ext cx="3038475" cy="3208338"/>
            </a:xfrm>
            <a:custGeom>
              <a:avLst/>
              <a:gdLst>
                <a:gd name="T0" fmla="*/ 2147483647 w 844"/>
                <a:gd name="T1" fmla="*/ 2147483647 h 891"/>
                <a:gd name="T2" fmla="*/ 2147483647 w 844"/>
                <a:gd name="T3" fmla="*/ 2147483647 h 891"/>
                <a:gd name="T4" fmla="*/ 2147483647 w 844"/>
                <a:gd name="T5" fmla="*/ 2147483647 h 891"/>
                <a:gd name="T6" fmla="*/ 2147483647 w 844"/>
                <a:gd name="T7" fmla="*/ 2147483647 h 891"/>
                <a:gd name="T8" fmla="*/ 2147483647 w 844"/>
                <a:gd name="T9" fmla="*/ 2147483647 h 891"/>
                <a:gd name="T10" fmla="*/ 2147483647 w 844"/>
                <a:gd name="T11" fmla="*/ 2147483647 h 891"/>
                <a:gd name="T12" fmla="*/ 2147483647 w 844"/>
                <a:gd name="T13" fmla="*/ 2147483647 h 891"/>
                <a:gd name="T14" fmla="*/ 2147483647 w 844"/>
                <a:gd name="T15" fmla="*/ 2147483647 h 891"/>
                <a:gd name="T16" fmla="*/ 2147483647 w 844"/>
                <a:gd name="T17" fmla="*/ 2147483647 h 891"/>
                <a:gd name="T18" fmla="*/ 2147483647 w 844"/>
                <a:gd name="T19" fmla="*/ 2147483647 h 891"/>
                <a:gd name="T20" fmla="*/ 2147483647 w 844"/>
                <a:gd name="T21" fmla="*/ 2147483647 h 891"/>
                <a:gd name="T22" fmla="*/ 2147483647 w 844"/>
                <a:gd name="T23" fmla="*/ 2147483647 h 891"/>
                <a:gd name="T24" fmla="*/ 2147483647 w 844"/>
                <a:gd name="T25" fmla="*/ 2147483647 h 891"/>
                <a:gd name="T26" fmla="*/ 2147483647 w 844"/>
                <a:gd name="T27" fmla="*/ 2147483647 h 891"/>
                <a:gd name="T28" fmla="*/ 2147483647 w 844"/>
                <a:gd name="T29" fmla="*/ 2147483647 h 891"/>
                <a:gd name="T30" fmla="*/ 2147483647 w 844"/>
                <a:gd name="T31" fmla="*/ 2147483647 h 891"/>
                <a:gd name="T32" fmla="*/ 2147483647 w 844"/>
                <a:gd name="T33" fmla="*/ 2147483647 h 891"/>
                <a:gd name="T34" fmla="*/ 2147483647 w 844"/>
                <a:gd name="T35" fmla="*/ 2147483647 h 891"/>
                <a:gd name="T36" fmla="*/ 2147483647 w 844"/>
                <a:gd name="T37" fmla="*/ 2147483647 h 891"/>
                <a:gd name="T38" fmla="*/ 2147483647 w 844"/>
                <a:gd name="T39" fmla="*/ 2147483647 h 891"/>
                <a:gd name="T40" fmla="*/ 2147483647 w 844"/>
                <a:gd name="T41" fmla="*/ 2147483647 h 891"/>
                <a:gd name="T42" fmla="*/ 2147483647 w 844"/>
                <a:gd name="T43" fmla="*/ 2147483647 h 891"/>
                <a:gd name="T44" fmla="*/ 2147483647 w 844"/>
                <a:gd name="T45" fmla="*/ 2147483647 h 891"/>
                <a:gd name="T46" fmla="*/ 2147483647 w 844"/>
                <a:gd name="T47" fmla="*/ 2147483647 h 891"/>
                <a:gd name="T48" fmla="*/ 2147483647 w 844"/>
                <a:gd name="T49" fmla="*/ 2147483647 h 891"/>
                <a:gd name="T50" fmla="*/ 2147483647 w 844"/>
                <a:gd name="T51" fmla="*/ 2147483647 h 891"/>
                <a:gd name="T52" fmla="*/ 2147483647 w 844"/>
                <a:gd name="T53" fmla="*/ 2147483647 h 891"/>
                <a:gd name="T54" fmla="*/ 2147483647 w 844"/>
                <a:gd name="T55" fmla="*/ 2147483647 h 891"/>
                <a:gd name="T56" fmla="*/ 2147483647 w 844"/>
                <a:gd name="T57" fmla="*/ 2147483647 h 891"/>
                <a:gd name="T58" fmla="*/ 2147483647 w 844"/>
                <a:gd name="T59" fmla="*/ 2147483647 h 891"/>
                <a:gd name="T60" fmla="*/ 2147483647 w 844"/>
                <a:gd name="T61" fmla="*/ 2147483647 h 891"/>
                <a:gd name="T62" fmla="*/ 2147483647 w 844"/>
                <a:gd name="T63" fmla="*/ 2147483647 h 891"/>
                <a:gd name="T64" fmla="*/ 2147483647 w 844"/>
                <a:gd name="T65" fmla="*/ 2147483647 h 891"/>
                <a:gd name="T66" fmla="*/ 2147483647 w 844"/>
                <a:gd name="T67" fmla="*/ 2147483647 h 891"/>
                <a:gd name="T68" fmla="*/ 2147483647 w 844"/>
                <a:gd name="T69" fmla="*/ 2147483647 h 891"/>
                <a:gd name="T70" fmla="*/ 2147483647 w 844"/>
                <a:gd name="T71" fmla="*/ 2147483647 h 891"/>
                <a:gd name="T72" fmla="*/ 2147483647 w 844"/>
                <a:gd name="T73" fmla="*/ 2147483647 h 891"/>
                <a:gd name="T74" fmla="*/ 2147483647 w 844"/>
                <a:gd name="T75" fmla="*/ 2147483647 h 891"/>
                <a:gd name="T76" fmla="*/ 2147483647 w 844"/>
                <a:gd name="T77" fmla="*/ 2147483647 h 891"/>
                <a:gd name="T78" fmla="*/ 2147483647 w 844"/>
                <a:gd name="T79" fmla="*/ 2147483647 h 891"/>
                <a:gd name="T80" fmla="*/ 2147483647 w 844"/>
                <a:gd name="T81" fmla="*/ 2147483647 h 891"/>
                <a:gd name="T82" fmla="*/ 2147483647 w 844"/>
                <a:gd name="T83" fmla="*/ 2147483647 h 891"/>
                <a:gd name="T84" fmla="*/ 2147483647 w 844"/>
                <a:gd name="T85" fmla="*/ 2147483647 h 891"/>
                <a:gd name="T86" fmla="*/ 2147483647 w 844"/>
                <a:gd name="T87" fmla="*/ 2147483647 h 891"/>
                <a:gd name="T88" fmla="*/ 2147483647 w 844"/>
                <a:gd name="T89" fmla="*/ 2147483647 h 891"/>
                <a:gd name="T90" fmla="*/ 2147483647 w 844"/>
                <a:gd name="T91" fmla="*/ 2147483647 h 891"/>
                <a:gd name="T92" fmla="*/ 2147483647 w 844"/>
                <a:gd name="T93" fmla="*/ 2147483647 h 891"/>
                <a:gd name="T94" fmla="*/ 2147483647 w 844"/>
                <a:gd name="T95" fmla="*/ 2147483647 h 891"/>
                <a:gd name="T96" fmla="*/ 2147483647 w 844"/>
                <a:gd name="T97" fmla="*/ 2147483647 h 891"/>
                <a:gd name="T98" fmla="*/ 2147483647 w 844"/>
                <a:gd name="T99" fmla="*/ 2147483647 h 891"/>
                <a:gd name="T100" fmla="*/ 2147483647 w 844"/>
                <a:gd name="T101" fmla="*/ 2147483647 h 891"/>
                <a:gd name="T102" fmla="*/ 0 w 844"/>
                <a:gd name="T103" fmla="*/ 2147483647 h 891"/>
                <a:gd name="T104" fmla="*/ 2147483647 w 844"/>
                <a:gd name="T105" fmla="*/ 2147483647 h 891"/>
                <a:gd name="T106" fmla="*/ 2147483647 w 844"/>
                <a:gd name="T107" fmla="*/ 2147483647 h 891"/>
                <a:gd name="T108" fmla="*/ 2147483647 w 844"/>
                <a:gd name="T109" fmla="*/ 2147483647 h 891"/>
                <a:gd name="T110" fmla="*/ 2147483647 w 844"/>
                <a:gd name="T111" fmla="*/ 2147483647 h 891"/>
                <a:gd name="T112" fmla="*/ 2147483647 w 844"/>
                <a:gd name="T113" fmla="*/ 2147483647 h 891"/>
                <a:gd name="T114" fmla="*/ 2147483647 w 844"/>
                <a:gd name="T115" fmla="*/ 2147483647 h 8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44"/>
                <a:gd name="T175" fmla="*/ 0 h 891"/>
                <a:gd name="T176" fmla="*/ 844 w 844"/>
                <a:gd name="T177" fmla="*/ 891 h 89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44" h="891">
                  <a:moveTo>
                    <a:pt x="844" y="533"/>
                  </a:moveTo>
                  <a:lnTo>
                    <a:pt x="842" y="537"/>
                  </a:lnTo>
                  <a:lnTo>
                    <a:pt x="839" y="540"/>
                  </a:lnTo>
                  <a:lnTo>
                    <a:pt x="837" y="543"/>
                  </a:lnTo>
                  <a:lnTo>
                    <a:pt x="835" y="547"/>
                  </a:lnTo>
                  <a:lnTo>
                    <a:pt x="832" y="550"/>
                  </a:lnTo>
                  <a:lnTo>
                    <a:pt x="830" y="554"/>
                  </a:lnTo>
                  <a:lnTo>
                    <a:pt x="828" y="557"/>
                  </a:lnTo>
                  <a:lnTo>
                    <a:pt x="826" y="561"/>
                  </a:lnTo>
                  <a:lnTo>
                    <a:pt x="823" y="564"/>
                  </a:lnTo>
                  <a:lnTo>
                    <a:pt x="821" y="567"/>
                  </a:lnTo>
                  <a:lnTo>
                    <a:pt x="819" y="571"/>
                  </a:lnTo>
                  <a:lnTo>
                    <a:pt x="817" y="574"/>
                  </a:lnTo>
                  <a:lnTo>
                    <a:pt x="815" y="578"/>
                  </a:lnTo>
                  <a:lnTo>
                    <a:pt x="813" y="581"/>
                  </a:lnTo>
                  <a:lnTo>
                    <a:pt x="811" y="585"/>
                  </a:lnTo>
                  <a:lnTo>
                    <a:pt x="809" y="588"/>
                  </a:lnTo>
                  <a:lnTo>
                    <a:pt x="807" y="592"/>
                  </a:lnTo>
                  <a:lnTo>
                    <a:pt x="805" y="595"/>
                  </a:lnTo>
                  <a:lnTo>
                    <a:pt x="804" y="599"/>
                  </a:lnTo>
                  <a:lnTo>
                    <a:pt x="802" y="603"/>
                  </a:lnTo>
                  <a:lnTo>
                    <a:pt x="800" y="606"/>
                  </a:lnTo>
                  <a:lnTo>
                    <a:pt x="799" y="610"/>
                  </a:lnTo>
                  <a:lnTo>
                    <a:pt x="797" y="614"/>
                  </a:lnTo>
                  <a:lnTo>
                    <a:pt x="796" y="617"/>
                  </a:lnTo>
                  <a:lnTo>
                    <a:pt x="795" y="621"/>
                  </a:lnTo>
                  <a:lnTo>
                    <a:pt x="794" y="625"/>
                  </a:lnTo>
                  <a:lnTo>
                    <a:pt x="793" y="629"/>
                  </a:lnTo>
                  <a:lnTo>
                    <a:pt x="792" y="632"/>
                  </a:lnTo>
                  <a:lnTo>
                    <a:pt x="791" y="635"/>
                  </a:lnTo>
                  <a:lnTo>
                    <a:pt x="790" y="639"/>
                  </a:lnTo>
                  <a:lnTo>
                    <a:pt x="790" y="643"/>
                  </a:lnTo>
                  <a:lnTo>
                    <a:pt x="789" y="647"/>
                  </a:lnTo>
                  <a:lnTo>
                    <a:pt x="789" y="650"/>
                  </a:lnTo>
                  <a:lnTo>
                    <a:pt x="788" y="654"/>
                  </a:lnTo>
                  <a:lnTo>
                    <a:pt x="788" y="658"/>
                  </a:lnTo>
                  <a:lnTo>
                    <a:pt x="788" y="662"/>
                  </a:lnTo>
                  <a:lnTo>
                    <a:pt x="788" y="666"/>
                  </a:lnTo>
                  <a:lnTo>
                    <a:pt x="788" y="670"/>
                  </a:lnTo>
                  <a:lnTo>
                    <a:pt x="788" y="674"/>
                  </a:lnTo>
                  <a:lnTo>
                    <a:pt x="788" y="678"/>
                  </a:lnTo>
                  <a:lnTo>
                    <a:pt x="788" y="683"/>
                  </a:lnTo>
                  <a:lnTo>
                    <a:pt x="789" y="687"/>
                  </a:lnTo>
                  <a:lnTo>
                    <a:pt x="789" y="691"/>
                  </a:lnTo>
                  <a:lnTo>
                    <a:pt x="789" y="695"/>
                  </a:lnTo>
                  <a:lnTo>
                    <a:pt x="790" y="699"/>
                  </a:lnTo>
                  <a:lnTo>
                    <a:pt x="790" y="703"/>
                  </a:lnTo>
                  <a:lnTo>
                    <a:pt x="791" y="707"/>
                  </a:lnTo>
                  <a:lnTo>
                    <a:pt x="792" y="711"/>
                  </a:lnTo>
                  <a:lnTo>
                    <a:pt x="792" y="714"/>
                  </a:lnTo>
                  <a:lnTo>
                    <a:pt x="793" y="718"/>
                  </a:lnTo>
                  <a:lnTo>
                    <a:pt x="793" y="722"/>
                  </a:lnTo>
                  <a:lnTo>
                    <a:pt x="794" y="726"/>
                  </a:lnTo>
                  <a:lnTo>
                    <a:pt x="795" y="730"/>
                  </a:lnTo>
                  <a:lnTo>
                    <a:pt x="796" y="734"/>
                  </a:lnTo>
                  <a:lnTo>
                    <a:pt x="796" y="738"/>
                  </a:lnTo>
                  <a:lnTo>
                    <a:pt x="797" y="741"/>
                  </a:lnTo>
                  <a:lnTo>
                    <a:pt x="798" y="745"/>
                  </a:lnTo>
                  <a:lnTo>
                    <a:pt x="799" y="749"/>
                  </a:lnTo>
                  <a:lnTo>
                    <a:pt x="799" y="753"/>
                  </a:lnTo>
                  <a:lnTo>
                    <a:pt x="800" y="757"/>
                  </a:lnTo>
                  <a:lnTo>
                    <a:pt x="801" y="761"/>
                  </a:lnTo>
                  <a:lnTo>
                    <a:pt x="802" y="765"/>
                  </a:lnTo>
                  <a:lnTo>
                    <a:pt x="802" y="769"/>
                  </a:lnTo>
                  <a:lnTo>
                    <a:pt x="803" y="773"/>
                  </a:lnTo>
                  <a:lnTo>
                    <a:pt x="803" y="777"/>
                  </a:lnTo>
                  <a:lnTo>
                    <a:pt x="804" y="781"/>
                  </a:lnTo>
                  <a:lnTo>
                    <a:pt x="804" y="785"/>
                  </a:lnTo>
                  <a:lnTo>
                    <a:pt x="804" y="789"/>
                  </a:lnTo>
                  <a:lnTo>
                    <a:pt x="804" y="793"/>
                  </a:lnTo>
                  <a:lnTo>
                    <a:pt x="805" y="797"/>
                  </a:lnTo>
                  <a:lnTo>
                    <a:pt x="805" y="801"/>
                  </a:lnTo>
                  <a:lnTo>
                    <a:pt x="804" y="805"/>
                  </a:lnTo>
                  <a:lnTo>
                    <a:pt x="804" y="809"/>
                  </a:lnTo>
                  <a:lnTo>
                    <a:pt x="804" y="813"/>
                  </a:lnTo>
                  <a:lnTo>
                    <a:pt x="804" y="817"/>
                  </a:lnTo>
                  <a:lnTo>
                    <a:pt x="803" y="821"/>
                  </a:lnTo>
                  <a:lnTo>
                    <a:pt x="802" y="825"/>
                  </a:lnTo>
                  <a:lnTo>
                    <a:pt x="801" y="829"/>
                  </a:lnTo>
                  <a:lnTo>
                    <a:pt x="800" y="833"/>
                  </a:lnTo>
                  <a:lnTo>
                    <a:pt x="799" y="837"/>
                  </a:lnTo>
                  <a:lnTo>
                    <a:pt x="798" y="842"/>
                  </a:lnTo>
                  <a:lnTo>
                    <a:pt x="797" y="846"/>
                  </a:lnTo>
                  <a:lnTo>
                    <a:pt x="795" y="850"/>
                  </a:lnTo>
                  <a:lnTo>
                    <a:pt x="793" y="853"/>
                  </a:lnTo>
                  <a:lnTo>
                    <a:pt x="792" y="857"/>
                  </a:lnTo>
                  <a:lnTo>
                    <a:pt x="790" y="861"/>
                  </a:lnTo>
                  <a:lnTo>
                    <a:pt x="788" y="864"/>
                  </a:lnTo>
                  <a:lnTo>
                    <a:pt x="785" y="868"/>
                  </a:lnTo>
                  <a:lnTo>
                    <a:pt x="783" y="871"/>
                  </a:lnTo>
                  <a:lnTo>
                    <a:pt x="780" y="874"/>
                  </a:lnTo>
                  <a:lnTo>
                    <a:pt x="778" y="877"/>
                  </a:lnTo>
                  <a:lnTo>
                    <a:pt x="775" y="879"/>
                  </a:lnTo>
                  <a:lnTo>
                    <a:pt x="772" y="882"/>
                  </a:lnTo>
                  <a:lnTo>
                    <a:pt x="770" y="883"/>
                  </a:lnTo>
                  <a:lnTo>
                    <a:pt x="767" y="885"/>
                  </a:lnTo>
                  <a:lnTo>
                    <a:pt x="764" y="886"/>
                  </a:lnTo>
                  <a:lnTo>
                    <a:pt x="760" y="888"/>
                  </a:lnTo>
                  <a:lnTo>
                    <a:pt x="757" y="889"/>
                  </a:lnTo>
                  <a:lnTo>
                    <a:pt x="753" y="890"/>
                  </a:lnTo>
                  <a:lnTo>
                    <a:pt x="750" y="890"/>
                  </a:lnTo>
                  <a:lnTo>
                    <a:pt x="746" y="891"/>
                  </a:lnTo>
                  <a:lnTo>
                    <a:pt x="742" y="891"/>
                  </a:lnTo>
                  <a:lnTo>
                    <a:pt x="738" y="891"/>
                  </a:lnTo>
                  <a:lnTo>
                    <a:pt x="734" y="891"/>
                  </a:lnTo>
                  <a:lnTo>
                    <a:pt x="730" y="891"/>
                  </a:lnTo>
                  <a:lnTo>
                    <a:pt x="726" y="890"/>
                  </a:lnTo>
                  <a:lnTo>
                    <a:pt x="721" y="890"/>
                  </a:lnTo>
                  <a:lnTo>
                    <a:pt x="717" y="889"/>
                  </a:lnTo>
                  <a:lnTo>
                    <a:pt x="713" y="888"/>
                  </a:lnTo>
                  <a:lnTo>
                    <a:pt x="708" y="887"/>
                  </a:lnTo>
                  <a:lnTo>
                    <a:pt x="704" y="886"/>
                  </a:lnTo>
                  <a:lnTo>
                    <a:pt x="700" y="885"/>
                  </a:lnTo>
                  <a:lnTo>
                    <a:pt x="696" y="884"/>
                  </a:lnTo>
                  <a:lnTo>
                    <a:pt x="691" y="883"/>
                  </a:lnTo>
                  <a:lnTo>
                    <a:pt x="687" y="882"/>
                  </a:lnTo>
                  <a:lnTo>
                    <a:pt x="683" y="880"/>
                  </a:lnTo>
                  <a:lnTo>
                    <a:pt x="679" y="879"/>
                  </a:lnTo>
                  <a:lnTo>
                    <a:pt x="676" y="878"/>
                  </a:lnTo>
                  <a:lnTo>
                    <a:pt x="672" y="877"/>
                  </a:lnTo>
                  <a:lnTo>
                    <a:pt x="667" y="875"/>
                  </a:lnTo>
                  <a:lnTo>
                    <a:pt x="663" y="874"/>
                  </a:lnTo>
                  <a:lnTo>
                    <a:pt x="659" y="873"/>
                  </a:lnTo>
                  <a:lnTo>
                    <a:pt x="655" y="871"/>
                  </a:lnTo>
                  <a:lnTo>
                    <a:pt x="652" y="870"/>
                  </a:lnTo>
                  <a:lnTo>
                    <a:pt x="648" y="869"/>
                  </a:lnTo>
                  <a:lnTo>
                    <a:pt x="644" y="867"/>
                  </a:lnTo>
                  <a:lnTo>
                    <a:pt x="640" y="866"/>
                  </a:lnTo>
                  <a:lnTo>
                    <a:pt x="636" y="864"/>
                  </a:lnTo>
                  <a:lnTo>
                    <a:pt x="633" y="863"/>
                  </a:lnTo>
                  <a:lnTo>
                    <a:pt x="629" y="861"/>
                  </a:lnTo>
                  <a:lnTo>
                    <a:pt x="625" y="860"/>
                  </a:lnTo>
                  <a:lnTo>
                    <a:pt x="622" y="858"/>
                  </a:lnTo>
                  <a:lnTo>
                    <a:pt x="618" y="857"/>
                  </a:lnTo>
                  <a:lnTo>
                    <a:pt x="614" y="855"/>
                  </a:lnTo>
                  <a:lnTo>
                    <a:pt x="611" y="854"/>
                  </a:lnTo>
                  <a:lnTo>
                    <a:pt x="607" y="852"/>
                  </a:lnTo>
                  <a:lnTo>
                    <a:pt x="604" y="851"/>
                  </a:lnTo>
                  <a:lnTo>
                    <a:pt x="600" y="849"/>
                  </a:lnTo>
                  <a:lnTo>
                    <a:pt x="597" y="847"/>
                  </a:lnTo>
                  <a:lnTo>
                    <a:pt x="593" y="846"/>
                  </a:lnTo>
                  <a:lnTo>
                    <a:pt x="590" y="844"/>
                  </a:lnTo>
                  <a:lnTo>
                    <a:pt x="586" y="842"/>
                  </a:lnTo>
                  <a:lnTo>
                    <a:pt x="583" y="841"/>
                  </a:lnTo>
                  <a:lnTo>
                    <a:pt x="582" y="840"/>
                  </a:lnTo>
                  <a:lnTo>
                    <a:pt x="578" y="838"/>
                  </a:lnTo>
                  <a:lnTo>
                    <a:pt x="575" y="836"/>
                  </a:lnTo>
                  <a:lnTo>
                    <a:pt x="571" y="835"/>
                  </a:lnTo>
                  <a:lnTo>
                    <a:pt x="568" y="833"/>
                  </a:lnTo>
                  <a:lnTo>
                    <a:pt x="564" y="831"/>
                  </a:lnTo>
                  <a:lnTo>
                    <a:pt x="561" y="829"/>
                  </a:lnTo>
                  <a:lnTo>
                    <a:pt x="558" y="827"/>
                  </a:lnTo>
                  <a:lnTo>
                    <a:pt x="554" y="825"/>
                  </a:lnTo>
                  <a:lnTo>
                    <a:pt x="551" y="823"/>
                  </a:lnTo>
                  <a:lnTo>
                    <a:pt x="547" y="821"/>
                  </a:lnTo>
                  <a:lnTo>
                    <a:pt x="544" y="819"/>
                  </a:lnTo>
                  <a:lnTo>
                    <a:pt x="540" y="817"/>
                  </a:lnTo>
                  <a:lnTo>
                    <a:pt x="537" y="815"/>
                  </a:lnTo>
                  <a:lnTo>
                    <a:pt x="534" y="813"/>
                  </a:lnTo>
                  <a:lnTo>
                    <a:pt x="530" y="811"/>
                  </a:lnTo>
                  <a:lnTo>
                    <a:pt x="527" y="809"/>
                  </a:lnTo>
                  <a:lnTo>
                    <a:pt x="523" y="807"/>
                  </a:lnTo>
                  <a:lnTo>
                    <a:pt x="520" y="805"/>
                  </a:lnTo>
                  <a:lnTo>
                    <a:pt x="517" y="803"/>
                  </a:lnTo>
                  <a:lnTo>
                    <a:pt x="513" y="801"/>
                  </a:lnTo>
                  <a:lnTo>
                    <a:pt x="510" y="799"/>
                  </a:lnTo>
                  <a:lnTo>
                    <a:pt x="506" y="797"/>
                  </a:lnTo>
                  <a:lnTo>
                    <a:pt x="503" y="794"/>
                  </a:lnTo>
                  <a:lnTo>
                    <a:pt x="500" y="792"/>
                  </a:lnTo>
                  <a:lnTo>
                    <a:pt x="496" y="790"/>
                  </a:lnTo>
                  <a:lnTo>
                    <a:pt x="493" y="788"/>
                  </a:lnTo>
                  <a:lnTo>
                    <a:pt x="489" y="786"/>
                  </a:lnTo>
                  <a:lnTo>
                    <a:pt x="486" y="784"/>
                  </a:lnTo>
                  <a:lnTo>
                    <a:pt x="482" y="781"/>
                  </a:lnTo>
                  <a:lnTo>
                    <a:pt x="479" y="779"/>
                  </a:lnTo>
                  <a:lnTo>
                    <a:pt x="476" y="777"/>
                  </a:lnTo>
                  <a:lnTo>
                    <a:pt x="472" y="775"/>
                  </a:lnTo>
                  <a:lnTo>
                    <a:pt x="469" y="773"/>
                  </a:lnTo>
                  <a:lnTo>
                    <a:pt x="465" y="771"/>
                  </a:lnTo>
                  <a:lnTo>
                    <a:pt x="462" y="768"/>
                  </a:lnTo>
                  <a:lnTo>
                    <a:pt x="459" y="766"/>
                  </a:lnTo>
                  <a:lnTo>
                    <a:pt x="455" y="764"/>
                  </a:lnTo>
                  <a:lnTo>
                    <a:pt x="452" y="762"/>
                  </a:lnTo>
                  <a:lnTo>
                    <a:pt x="448" y="760"/>
                  </a:lnTo>
                  <a:lnTo>
                    <a:pt x="445" y="758"/>
                  </a:lnTo>
                  <a:lnTo>
                    <a:pt x="441" y="755"/>
                  </a:lnTo>
                  <a:lnTo>
                    <a:pt x="438" y="753"/>
                  </a:lnTo>
                  <a:lnTo>
                    <a:pt x="434" y="751"/>
                  </a:lnTo>
                  <a:lnTo>
                    <a:pt x="431" y="749"/>
                  </a:lnTo>
                  <a:lnTo>
                    <a:pt x="427" y="747"/>
                  </a:lnTo>
                  <a:lnTo>
                    <a:pt x="424" y="745"/>
                  </a:lnTo>
                  <a:lnTo>
                    <a:pt x="421" y="743"/>
                  </a:lnTo>
                  <a:lnTo>
                    <a:pt x="417" y="741"/>
                  </a:lnTo>
                  <a:lnTo>
                    <a:pt x="414" y="739"/>
                  </a:lnTo>
                  <a:lnTo>
                    <a:pt x="410" y="737"/>
                  </a:lnTo>
                  <a:lnTo>
                    <a:pt x="407" y="735"/>
                  </a:lnTo>
                  <a:lnTo>
                    <a:pt x="403" y="733"/>
                  </a:lnTo>
                  <a:lnTo>
                    <a:pt x="400" y="731"/>
                  </a:lnTo>
                  <a:lnTo>
                    <a:pt x="396" y="729"/>
                  </a:lnTo>
                  <a:lnTo>
                    <a:pt x="392" y="727"/>
                  </a:lnTo>
                  <a:lnTo>
                    <a:pt x="389" y="725"/>
                  </a:lnTo>
                  <a:lnTo>
                    <a:pt x="385" y="723"/>
                  </a:lnTo>
                  <a:lnTo>
                    <a:pt x="382" y="721"/>
                  </a:lnTo>
                  <a:lnTo>
                    <a:pt x="378" y="719"/>
                  </a:lnTo>
                  <a:lnTo>
                    <a:pt x="375" y="717"/>
                  </a:lnTo>
                  <a:lnTo>
                    <a:pt x="371" y="716"/>
                  </a:lnTo>
                  <a:lnTo>
                    <a:pt x="367" y="714"/>
                  </a:lnTo>
                  <a:lnTo>
                    <a:pt x="364" y="712"/>
                  </a:lnTo>
                  <a:lnTo>
                    <a:pt x="360" y="710"/>
                  </a:lnTo>
                  <a:lnTo>
                    <a:pt x="357" y="709"/>
                  </a:lnTo>
                  <a:lnTo>
                    <a:pt x="353" y="707"/>
                  </a:lnTo>
                  <a:lnTo>
                    <a:pt x="349" y="705"/>
                  </a:lnTo>
                  <a:lnTo>
                    <a:pt x="346" y="704"/>
                  </a:lnTo>
                  <a:lnTo>
                    <a:pt x="342" y="702"/>
                  </a:lnTo>
                  <a:lnTo>
                    <a:pt x="338" y="700"/>
                  </a:lnTo>
                  <a:lnTo>
                    <a:pt x="335" y="699"/>
                  </a:lnTo>
                  <a:lnTo>
                    <a:pt x="331" y="697"/>
                  </a:lnTo>
                  <a:lnTo>
                    <a:pt x="327" y="696"/>
                  </a:lnTo>
                  <a:lnTo>
                    <a:pt x="324" y="694"/>
                  </a:lnTo>
                  <a:lnTo>
                    <a:pt x="320" y="693"/>
                  </a:lnTo>
                  <a:lnTo>
                    <a:pt x="316" y="692"/>
                  </a:lnTo>
                  <a:lnTo>
                    <a:pt x="312" y="690"/>
                  </a:lnTo>
                  <a:lnTo>
                    <a:pt x="309" y="689"/>
                  </a:lnTo>
                  <a:lnTo>
                    <a:pt x="305" y="688"/>
                  </a:lnTo>
                  <a:lnTo>
                    <a:pt x="302" y="687"/>
                  </a:lnTo>
                  <a:lnTo>
                    <a:pt x="298" y="686"/>
                  </a:lnTo>
                  <a:lnTo>
                    <a:pt x="294" y="685"/>
                  </a:lnTo>
                  <a:lnTo>
                    <a:pt x="290" y="684"/>
                  </a:lnTo>
                  <a:lnTo>
                    <a:pt x="286" y="682"/>
                  </a:lnTo>
                  <a:lnTo>
                    <a:pt x="283" y="681"/>
                  </a:lnTo>
                  <a:lnTo>
                    <a:pt x="279" y="680"/>
                  </a:lnTo>
                  <a:lnTo>
                    <a:pt x="275" y="679"/>
                  </a:lnTo>
                  <a:lnTo>
                    <a:pt x="271" y="678"/>
                  </a:lnTo>
                  <a:lnTo>
                    <a:pt x="267" y="677"/>
                  </a:lnTo>
                  <a:lnTo>
                    <a:pt x="263" y="676"/>
                  </a:lnTo>
                  <a:lnTo>
                    <a:pt x="259" y="675"/>
                  </a:lnTo>
                  <a:lnTo>
                    <a:pt x="255" y="674"/>
                  </a:lnTo>
                  <a:lnTo>
                    <a:pt x="252" y="673"/>
                  </a:lnTo>
                  <a:lnTo>
                    <a:pt x="248" y="672"/>
                  </a:lnTo>
                  <a:lnTo>
                    <a:pt x="244" y="671"/>
                  </a:lnTo>
                  <a:lnTo>
                    <a:pt x="240" y="670"/>
                  </a:lnTo>
                  <a:lnTo>
                    <a:pt x="236" y="669"/>
                  </a:lnTo>
                  <a:lnTo>
                    <a:pt x="232" y="668"/>
                  </a:lnTo>
                  <a:lnTo>
                    <a:pt x="228" y="667"/>
                  </a:lnTo>
                  <a:lnTo>
                    <a:pt x="225" y="666"/>
                  </a:lnTo>
                  <a:lnTo>
                    <a:pt x="221" y="665"/>
                  </a:lnTo>
                  <a:lnTo>
                    <a:pt x="217" y="663"/>
                  </a:lnTo>
                  <a:lnTo>
                    <a:pt x="213" y="662"/>
                  </a:lnTo>
                  <a:lnTo>
                    <a:pt x="209" y="661"/>
                  </a:lnTo>
                  <a:lnTo>
                    <a:pt x="205" y="660"/>
                  </a:lnTo>
                  <a:lnTo>
                    <a:pt x="202" y="658"/>
                  </a:lnTo>
                  <a:lnTo>
                    <a:pt x="198" y="657"/>
                  </a:lnTo>
                  <a:lnTo>
                    <a:pt x="194" y="656"/>
                  </a:lnTo>
                  <a:lnTo>
                    <a:pt x="191" y="654"/>
                  </a:lnTo>
                  <a:lnTo>
                    <a:pt x="187" y="653"/>
                  </a:lnTo>
                  <a:lnTo>
                    <a:pt x="184" y="651"/>
                  </a:lnTo>
                  <a:lnTo>
                    <a:pt x="180" y="650"/>
                  </a:lnTo>
                  <a:lnTo>
                    <a:pt x="176" y="648"/>
                  </a:lnTo>
                  <a:lnTo>
                    <a:pt x="173" y="646"/>
                  </a:lnTo>
                  <a:lnTo>
                    <a:pt x="169" y="644"/>
                  </a:lnTo>
                  <a:lnTo>
                    <a:pt x="165" y="643"/>
                  </a:lnTo>
                  <a:lnTo>
                    <a:pt x="162" y="641"/>
                  </a:lnTo>
                  <a:lnTo>
                    <a:pt x="158" y="639"/>
                  </a:lnTo>
                  <a:lnTo>
                    <a:pt x="155" y="637"/>
                  </a:lnTo>
                  <a:lnTo>
                    <a:pt x="151" y="635"/>
                  </a:lnTo>
                  <a:lnTo>
                    <a:pt x="148" y="633"/>
                  </a:lnTo>
                  <a:lnTo>
                    <a:pt x="144" y="630"/>
                  </a:lnTo>
                  <a:lnTo>
                    <a:pt x="141" y="628"/>
                  </a:lnTo>
                  <a:lnTo>
                    <a:pt x="137" y="626"/>
                  </a:lnTo>
                  <a:lnTo>
                    <a:pt x="134" y="624"/>
                  </a:lnTo>
                  <a:lnTo>
                    <a:pt x="131" y="621"/>
                  </a:lnTo>
                  <a:lnTo>
                    <a:pt x="127" y="619"/>
                  </a:lnTo>
                  <a:lnTo>
                    <a:pt x="124" y="617"/>
                  </a:lnTo>
                  <a:lnTo>
                    <a:pt x="121" y="614"/>
                  </a:lnTo>
                  <a:lnTo>
                    <a:pt x="118" y="612"/>
                  </a:lnTo>
                  <a:lnTo>
                    <a:pt x="114" y="609"/>
                  </a:lnTo>
                  <a:lnTo>
                    <a:pt x="111" y="607"/>
                  </a:lnTo>
                  <a:lnTo>
                    <a:pt x="108" y="604"/>
                  </a:lnTo>
                  <a:lnTo>
                    <a:pt x="105" y="601"/>
                  </a:lnTo>
                  <a:lnTo>
                    <a:pt x="102" y="599"/>
                  </a:lnTo>
                  <a:lnTo>
                    <a:pt x="99" y="596"/>
                  </a:lnTo>
                  <a:lnTo>
                    <a:pt x="96" y="593"/>
                  </a:lnTo>
                  <a:lnTo>
                    <a:pt x="93" y="590"/>
                  </a:lnTo>
                  <a:lnTo>
                    <a:pt x="91" y="587"/>
                  </a:lnTo>
                  <a:lnTo>
                    <a:pt x="88" y="584"/>
                  </a:lnTo>
                  <a:lnTo>
                    <a:pt x="85" y="581"/>
                  </a:lnTo>
                  <a:lnTo>
                    <a:pt x="82" y="578"/>
                  </a:lnTo>
                  <a:lnTo>
                    <a:pt x="80" y="575"/>
                  </a:lnTo>
                  <a:lnTo>
                    <a:pt x="77" y="572"/>
                  </a:lnTo>
                  <a:lnTo>
                    <a:pt x="75" y="569"/>
                  </a:lnTo>
                  <a:lnTo>
                    <a:pt x="72" y="566"/>
                  </a:lnTo>
                  <a:lnTo>
                    <a:pt x="70" y="563"/>
                  </a:lnTo>
                  <a:lnTo>
                    <a:pt x="68" y="560"/>
                  </a:lnTo>
                  <a:lnTo>
                    <a:pt x="65" y="557"/>
                  </a:lnTo>
                  <a:lnTo>
                    <a:pt x="63" y="553"/>
                  </a:lnTo>
                  <a:lnTo>
                    <a:pt x="61" y="550"/>
                  </a:lnTo>
                  <a:lnTo>
                    <a:pt x="59" y="547"/>
                  </a:lnTo>
                  <a:lnTo>
                    <a:pt x="57" y="543"/>
                  </a:lnTo>
                  <a:lnTo>
                    <a:pt x="55" y="540"/>
                  </a:lnTo>
                  <a:lnTo>
                    <a:pt x="53" y="536"/>
                  </a:lnTo>
                  <a:lnTo>
                    <a:pt x="51" y="533"/>
                  </a:lnTo>
                  <a:lnTo>
                    <a:pt x="49" y="529"/>
                  </a:lnTo>
                  <a:lnTo>
                    <a:pt x="47" y="526"/>
                  </a:lnTo>
                  <a:lnTo>
                    <a:pt x="45" y="522"/>
                  </a:lnTo>
                  <a:lnTo>
                    <a:pt x="43" y="518"/>
                  </a:lnTo>
                  <a:lnTo>
                    <a:pt x="41" y="515"/>
                  </a:lnTo>
                  <a:lnTo>
                    <a:pt x="40" y="511"/>
                  </a:lnTo>
                  <a:lnTo>
                    <a:pt x="38" y="508"/>
                  </a:lnTo>
                  <a:lnTo>
                    <a:pt x="37" y="504"/>
                  </a:lnTo>
                  <a:lnTo>
                    <a:pt x="35" y="500"/>
                  </a:lnTo>
                  <a:lnTo>
                    <a:pt x="34" y="496"/>
                  </a:lnTo>
                  <a:lnTo>
                    <a:pt x="32" y="493"/>
                  </a:lnTo>
                  <a:lnTo>
                    <a:pt x="31" y="489"/>
                  </a:lnTo>
                  <a:lnTo>
                    <a:pt x="29" y="485"/>
                  </a:lnTo>
                  <a:lnTo>
                    <a:pt x="28" y="481"/>
                  </a:lnTo>
                  <a:lnTo>
                    <a:pt x="27" y="477"/>
                  </a:lnTo>
                  <a:lnTo>
                    <a:pt x="25" y="474"/>
                  </a:lnTo>
                  <a:lnTo>
                    <a:pt x="24" y="470"/>
                  </a:lnTo>
                  <a:lnTo>
                    <a:pt x="23" y="466"/>
                  </a:lnTo>
                  <a:lnTo>
                    <a:pt x="22" y="462"/>
                  </a:lnTo>
                  <a:lnTo>
                    <a:pt x="21" y="458"/>
                  </a:lnTo>
                  <a:lnTo>
                    <a:pt x="20" y="454"/>
                  </a:lnTo>
                  <a:lnTo>
                    <a:pt x="19" y="450"/>
                  </a:lnTo>
                  <a:lnTo>
                    <a:pt x="18" y="446"/>
                  </a:lnTo>
                  <a:lnTo>
                    <a:pt x="17" y="442"/>
                  </a:lnTo>
                  <a:lnTo>
                    <a:pt x="16" y="438"/>
                  </a:lnTo>
                  <a:lnTo>
                    <a:pt x="15" y="433"/>
                  </a:lnTo>
                  <a:lnTo>
                    <a:pt x="14" y="429"/>
                  </a:lnTo>
                  <a:lnTo>
                    <a:pt x="13" y="425"/>
                  </a:lnTo>
                  <a:lnTo>
                    <a:pt x="12" y="421"/>
                  </a:lnTo>
                  <a:lnTo>
                    <a:pt x="11" y="418"/>
                  </a:lnTo>
                  <a:lnTo>
                    <a:pt x="11" y="414"/>
                  </a:lnTo>
                  <a:lnTo>
                    <a:pt x="10" y="410"/>
                  </a:lnTo>
                  <a:lnTo>
                    <a:pt x="9" y="406"/>
                  </a:lnTo>
                  <a:lnTo>
                    <a:pt x="9" y="402"/>
                  </a:lnTo>
                  <a:lnTo>
                    <a:pt x="8" y="398"/>
                  </a:lnTo>
                  <a:lnTo>
                    <a:pt x="7" y="394"/>
                  </a:lnTo>
                  <a:lnTo>
                    <a:pt x="7" y="390"/>
                  </a:lnTo>
                  <a:lnTo>
                    <a:pt x="6" y="386"/>
                  </a:lnTo>
                  <a:lnTo>
                    <a:pt x="6" y="382"/>
                  </a:lnTo>
                  <a:lnTo>
                    <a:pt x="5" y="378"/>
                  </a:lnTo>
                  <a:lnTo>
                    <a:pt x="5" y="374"/>
                  </a:lnTo>
                  <a:lnTo>
                    <a:pt x="4" y="370"/>
                  </a:lnTo>
                  <a:lnTo>
                    <a:pt x="4" y="366"/>
                  </a:lnTo>
                  <a:lnTo>
                    <a:pt x="4" y="362"/>
                  </a:lnTo>
                  <a:lnTo>
                    <a:pt x="3" y="358"/>
                  </a:lnTo>
                  <a:lnTo>
                    <a:pt x="3" y="354"/>
                  </a:lnTo>
                  <a:lnTo>
                    <a:pt x="3" y="350"/>
                  </a:lnTo>
                  <a:lnTo>
                    <a:pt x="2" y="346"/>
                  </a:lnTo>
                  <a:lnTo>
                    <a:pt x="2" y="342"/>
                  </a:lnTo>
                  <a:lnTo>
                    <a:pt x="2" y="338"/>
                  </a:lnTo>
                  <a:lnTo>
                    <a:pt x="2" y="334"/>
                  </a:lnTo>
                  <a:lnTo>
                    <a:pt x="1" y="330"/>
                  </a:lnTo>
                  <a:lnTo>
                    <a:pt x="1" y="326"/>
                  </a:lnTo>
                  <a:lnTo>
                    <a:pt x="1" y="322"/>
                  </a:lnTo>
                  <a:lnTo>
                    <a:pt x="1" y="318"/>
                  </a:lnTo>
                  <a:lnTo>
                    <a:pt x="1" y="314"/>
                  </a:lnTo>
                  <a:lnTo>
                    <a:pt x="1" y="310"/>
                  </a:lnTo>
                  <a:lnTo>
                    <a:pt x="1" y="306"/>
                  </a:lnTo>
                  <a:lnTo>
                    <a:pt x="0" y="302"/>
                  </a:lnTo>
                  <a:lnTo>
                    <a:pt x="0" y="298"/>
                  </a:lnTo>
                  <a:lnTo>
                    <a:pt x="0" y="294"/>
                  </a:lnTo>
                  <a:lnTo>
                    <a:pt x="0" y="290"/>
                  </a:lnTo>
                  <a:lnTo>
                    <a:pt x="0" y="286"/>
                  </a:lnTo>
                  <a:lnTo>
                    <a:pt x="0" y="282"/>
                  </a:lnTo>
                  <a:lnTo>
                    <a:pt x="1" y="278"/>
                  </a:lnTo>
                  <a:lnTo>
                    <a:pt x="1" y="274"/>
                  </a:lnTo>
                  <a:lnTo>
                    <a:pt x="1" y="270"/>
                  </a:lnTo>
                  <a:lnTo>
                    <a:pt x="1" y="266"/>
                  </a:lnTo>
                  <a:lnTo>
                    <a:pt x="1" y="262"/>
                  </a:lnTo>
                  <a:lnTo>
                    <a:pt x="1" y="258"/>
                  </a:lnTo>
                  <a:lnTo>
                    <a:pt x="1" y="254"/>
                  </a:lnTo>
                  <a:lnTo>
                    <a:pt x="1" y="250"/>
                  </a:lnTo>
                  <a:lnTo>
                    <a:pt x="1" y="246"/>
                  </a:lnTo>
                  <a:lnTo>
                    <a:pt x="2" y="242"/>
                  </a:lnTo>
                  <a:lnTo>
                    <a:pt x="2" y="238"/>
                  </a:lnTo>
                  <a:lnTo>
                    <a:pt x="2" y="234"/>
                  </a:lnTo>
                  <a:lnTo>
                    <a:pt x="2" y="230"/>
                  </a:lnTo>
                  <a:lnTo>
                    <a:pt x="3" y="226"/>
                  </a:lnTo>
                  <a:lnTo>
                    <a:pt x="3" y="222"/>
                  </a:lnTo>
                  <a:lnTo>
                    <a:pt x="3" y="218"/>
                  </a:lnTo>
                  <a:lnTo>
                    <a:pt x="3" y="214"/>
                  </a:lnTo>
                  <a:lnTo>
                    <a:pt x="4" y="210"/>
                  </a:lnTo>
                  <a:lnTo>
                    <a:pt x="4" y="206"/>
                  </a:lnTo>
                  <a:lnTo>
                    <a:pt x="4" y="202"/>
                  </a:lnTo>
                  <a:lnTo>
                    <a:pt x="4" y="198"/>
                  </a:lnTo>
                  <a:lnTo>
                    <a:pt x="5" y="194"/>
                  </a:lnTo>
                  <a:lnTo>
                    <a:pt x="5" y="190"/>
                  </a:lnTo>
                  <a:lnTo>
                    <a:pt x="5" y="186"/>
                  </a:lnTo>
                  <a:lnTo>
                    <a:pt x="6" y="182"/>
                  </a:lnTo>
                  <a:lnTo>
                    <a:pt x="6" y="178"/>
                  </a:lnTo>
                  <a:lnTo>
                    <a:pt x="6" y="174"/>
                  </a:lnTo>
                  <a:lnTo>
                    <a:pt x="7" y="170"/>
                  </a:lnTo>
                  <a:lnTo>
                    <a:pt x="7" y="166"/>
                  </a:lnTo>
                  <a:lnTo>
                    <a:pt x="8" y="162"/>
                  </a:lnTo>
                  <a:lnTo>
                    <a:pt x="8" y="158"/>
                  </a:lnTo>
                  <a:lnTo>
                    <a:pt x="8" y="154"/>
                  </a:lnTo>
                  <a:lnTo>
                    <a:pt x="9" y="150"/>
                  </a:lnTo>
                  <a:lnTo>
                    <a:pt x="9" y="146"/>
                  </a:lnTo>
                  <a:lnTo>
                    <a:pt x="9" y="142"/>
                  </a:lnTo>
                  <a:lnTo>
                    <a:pt x="10" y="138"/>
                  </a:lnTo>
                  <a:lnTo>
                    <a:pt x="10" y="134"/>
                  </a:lnTo>
                  <a:lnTo>
                    <a:pt x="11" y="130"/>
                  </a:lnTo>
                  <a:lnTo>
                    <a:pt x="11" y="125"/>
                  </a:lnTo>
                  <a:lnTo>
                    <a:pt x="12" y="121"/>
                  </a:lnTo>
                  <a:lnTo>
                    <a:pt x="12" y="117"/>
                  </a:lnTo>
                  <a:lnTo>
                    <a:pt x="12" y="113"/>
                  </a:lnTo>
                  <a:lnTo>
                    <a:pt x="13" y="109"/>
                  </a:lnTo>
                  <a:lnTo>
                    <a:pt x="13" y="105"/>
                  </a:lnTo>
                  <a:lnTo>
                    <a:pt x="13" y="103"/>
                  </a:lnTo>
                  <a:lnTo>
                    <a:pt x="34" y="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78" name="Line 306">
              <a:extLst>
                <a:ext uri="{FF2B5EF4-FFF2-40B4-BE49-F238E27FC236}">
                  <a16:creationId xmlns="" xmlns:a16="http://schemas.microsoft.com/office/drawing/2014/main" id="{710705DB-9C02-9944-B9B3-96D3DA93352C}"/>
                </a:ext>
              </a:extLst>
            </p:cNvPr>
            <p:cNvSpPr>
              <a:spLocks noChangeShapeType="1"/>
            </p:cNvSpPr>
            <p:nvPr/>
          </p:nvSpPr>
          <p:spPr bwMode="auto">
            <a:xfrm>
              <a:off x="4135438" y="2571750"/>
              <a:ext cx="73025" cy="158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79" name="Line 307">
              <a:extLst>
                <a:ext uri="{FF2B5EF4-FFF2-40B4-BE49-F238E27FC236}">
                  <a16:creationId xmlns="" xmlns:a16="http://schemas.microsoft.com/office/drawing/2014/main" id="{964C48F0-91DE-A543-8D45-D5D45303B321}"/>
                </a:ext>
              </a:extLst>
            </p:cNvPr>
            <p:cNvSpPr>
              <a:spLocks noChangeShapeType="1"/>
            </p:cNvSpPr>
            <p:nvPr/>
          </p:nvSpPr>
          <p:spPr bwMode="auto">
            <a:xfrm>
              <a:off x="4171950" y="2535238"/>
              <a:ext cx="1588" cy="7143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80" name="Line 308">
              <a:extLst>
                <a:ext uri="{FF2B5EF4-FFF2-40B4-BE49-F238E27FC236}">
                  <a16:creationId xmlns="" xmlns:a16="http://schemas.microsoft.com/office/drawing/2014/main" id="{FA534143-05C4-0C4E-869D-C32E48AA389A}"/>
                </a:ext>
              </a:extLst>
            </p:cNvPr>
            <p:cNvSpPr>
              <a:spLocks noChangeShapeType="1"/>
            </p:cNvSpPr>
            <p:nvPr/>
          </p:nvSpPr>
          <p:spPr bwMode="auto">
            <a:xfrm>
              <a:off x="4510088" y="1504950"/>
              <a:ext cx="71438" cy="158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81" name="Line 309">
              <a:extLst>
                <a:ext uri="{FF2B5EF4-FFF2-40B4-BE49-F238E27FC236}">
                  <a16:creationId xmlns="" xmlns:a16="http://schemas.microsoft.com/office/drawing/2014/main" id="{E80F9F2E-9E10-3941-82CA-789BFB3D0893}"/>
                </a:ext>
              </a:extLst>
            </p:cNvPr>
            <p:cNvSpPr>
              <a:spLocks noChangeShapeType="1"/>
            </p:cNvSpPr>
            <p:nvPr/>
          </p:nvSpPr>
          <p:spPr bwMode="auto">
            <a:xfrm>
              <a:off x="4546600" y="1470025"/>
              <a:ext cx="1588" cy="7143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82" name="Line 310">
              <a:extLst>
                <a:ext uri="{FF2B5EF4-FFF2-40B4-BE49-F238E27FC236}">
                  <a16:creationId xmlns="" xmlns:a16="http://schemas.microsoft.com/office/drawing/2014/main" id="{E9C266AD-0739-DC4C-B352-42E3D9F35592}"/>
                </a:ext>
              </a:extLst>
            </p:cNvPr>
            <p:cNvSpPr>
              <a:spLocks noChangeShapeType="1"/>
            </p:cNvSpPr>
            <p:nvPr/>
          </p:nvSpPr>
          <p:spPr bwMode="auto">
            <a:xfrm>
              <a:off x="3981450" y="1411288"/>
              <a:ext cx="71438" cy="158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83" name="Line 311">
              <a:extLst>
                <a:ext uri="{FF2B5EF4-FFF2-40B4-BE49-F238E27FC236}">
                  <a16:creationId xmlns="" xmlns:a16="http://schemas.microsoft.com/office/drawing/2014/main" id="{9E2605BA-6E35-D44C-AE9F-10963F29FA0A}"/>
                </a:ext>
              </a:extLst>
            </p:cNvPr>
            <p:cNvSpPr>
              <a:spLocks noChangeShapeType="1"/>
            </p:cNvSpPr>
            <p:nvPr/>
          </p:nvSpPr>
          <p:spPr bwMode="auto">
            <a:xfrm>
              <a:off x="4016375" y="1376363"/>
              <a:ext cx="1588" cy="7143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84" name="Line 312">
              <a:extLst>
                <a:ext uri="{FF2B5EF4-FFF2-40B4-BE49-F238E27FC236}">
                  <a16:creationId xmlns="" xmlns:a16="http://schemas.microsoft.com/office/drawing/2014/main" id="{DF2AC77F-4038-D744-B4C1-9AF6FD0D7233}"/>
                </a:ext>
              </a:extLst>
            </p:cNvPr>
            <p:cNvSpPr>
              <a:spLocks noChangeShapeType="1"/>
            </p:cNvSpPr>
            <p:nvPr/>
          </p:nvSpPr>
          <p:spPr bwMode="auto">
            <a:xfrm>
              <a:off x="1284288" y="-319088"/>
              <a:ext cx="71438" cy="158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85" name="Line 313">
              <a:extLst>
                <a:ext uri="{FF2B5EF4-FFF2-40B4-BE49-F238E27FC236}">
                  <a16:creationId xmlns="" xmlns:a16="http://schemas.microsoft.com/office/drawing/2014/main" id="{A6F756D8-FED0-2F43-8DBC-726E4AC9193E}"/>
                </a:ext>
              </a:extLst>
            </p:cNvPr>
            <p:cNvSpPr>
              <a:spLocks noChangeShapeType="1"/>
            </p:cNvSpPr>
            <p:nvPr/>
          </p:nvSpPr>
          <p:spPr bwMode="auto">
            <a:xfrm>
              <a:off x="1320800" y="-355600"/>
              <a:ext cx="1588" cy="7143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86" name="Rectangle 314">
              <a:extLst>
                <a:ext uri="{FF2B5EF4-FFF2-40B4-BE49-F238E27FC236}">
                  <a16:creationId xmlns="" xmlns:a16="http://schemas.microsoft.com/office/drawing/2014/main" id="{8E789BD7-7B81-4B4D-A2D9-8385038BBC52}"/>
                </a:ext>
              </a:extLst>
            </p:cNvPr>
            <p:cNvSpPr>
              <a:spLocks noChangeArrowheads="1"/>
            </p:cNvSpPr>
            <p:nvPr/>
          </p:nvSpPr>
          <p:spPr bwMode="auto">
            <a:xfrm>
              <a:off x="2281238" y="1271588"/>
              <a:ext cx="61913" cy="60325"/>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5387" name="Rectangle 315">
              <a:extLst>
                <a:ext uri="{FF2B5EF4-FFF2-40B4-BE49-F238E27FC236}">
                  <a16:creationId xmlns="" xmlns:a16="http://schemas.microsoft.com/office/drawing/2014/main" id="{E15369CB-1EEF-E141-AA27-55D395152675}"/>
                </a:ext>
              </a:extLst>
            </p:cNvPr>
            <p:cNvSpPr>
              <a:spLocks noChangeArrowheads="1"/>
            </p:cNvSpPr>
            <p:nvPr/>
          </p:nvSpPr>
          <p:spPr bwMode="auto">
            <a:xfrm>
              <a:off x="4837113" y="1163638"/>
              <a:ext cx="61913" cy="60325"/>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5388" name="Rectangle 316">
              <a:extLst>
                <a:ext uri="{FF2B5EF4-FFF2-40B4-BE49-F238E27FC236}">
                  <a16:creationId xmlns="" xmlns:a16="http://schemas.microsoft.com/office/drawing/2014/main" id="{DCE6D15E-056D-CE4B-926A-D0638E23A12E}"/>
                </a:ext>
              </a:extLst>
            </p:cNvPr>
            <p:cNvSpPr>
              <a:spLocks noChangeArrowheads="1"/>
            </p:cNvSpPr>
            <p:nvPr/>
          </p:nvSpPr>
          <p:spPr bwMode="auto">
            <a:xfrm>
              <a:off x="2306638" y="-1144588"/>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5389" name="Rectangle 317">
              <a:extLst>
                <a:ext uri="{FF2B5EF4-FFF2-40B4-BE49-F238E27FC236}">
                  <a16:creationId xmlns="" xmlns:a16="http://schemas.microsoft.com/office/drawing/2014/main" id="{9C3C2477-6DCF-F648-B508-3ACE688C1951}"/>
                </a:ext>
              </a:extLst>
            </p:cNvPr>
            <p:cNvSpPr>
              <a:spLocks noChangeArrowheads="1"/>
            </p:cNvSpPr>
            <p:nvPr/>
          </p:nvSpPr>
          <p:spPr bwMode="auto">
            <a:xfrm>
              <a:off x="2843213" y="-269875"/>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5390" name="Rectangle 318">
              <a:extLst>
                <a:ext uri="{FF2B5EF4-FFF2-40B4-BE49-F238E27FC236}">
                  <a16:creationId xmlns="" xmlns:a16="http://schemas.microsoft.com/office/drawing/2014/main" id="{316F844A-0B29-D94F-A5A0-42F74FE0B258}"/>
                </a:ext>
              </a:extLst>
            </p:cNvPr>
            <p:cNvSpPr>
              <a:spLocks noChangeArrowheads="1"/>
            </p:cNvSpPr>
            <p:nvPr/>
          </p:nvSpPr>
          <p:spPr bwMode="auto">
            <a:xfrm>
              <a:off x="2968625" y="493713"/>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5391" name="Rectangle 319">
              <a:extLst>
                <a:ext uri="{FF2B5EF4-FFF2-40B4-BE49-F238E27FC236}">
                  <a16:creationId xmlns="" xmlns:a16="http://schemas.microsoft.com/office/drawing/2014/main" id="{61DA07E0-C818-E945-BF9E-B08540325666}"/>
                </a:ext>
              </a:extLst>
            </p:cNvPr>
            <p:cNvSpPr>
              <a:spLocks noChangeArrowheads="1"/>
            </p:cNvSpPr>
            <p:nvPr/>
          </p:nvSpPr>
          <p:spPr bwMode="auto">
            <a:xfrm>
              <a:off x="4183063" y="-349250"/>
              <a:ext cx="60325"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5392" name="Rectangle 320">
              <a:extLst>
                <a:ext uri="{FF2B5EF4-FFF2-40B4-BE49-F238E27FC236}">
                  <a16:creationId xmlns="" xmlns:a16="http://schemas.microsoft.com/office/drawing/2014/main" id="{7528F5BF-37FB-D141-8FA8-36A96F6650F0}"/>
                </a:ext>
              </a:extLst>
            </p:cNvPr>
            <p:cNvSpPr>
              <a:spLocks noChangeArrowheads="1"/>
            </p:cNvSpPr>
            <p:nvPr/>
          </p:nvSpPr>
          <p:spPr bwMode="auto">
            <a:xfrm>
              <a:off x="4837113" y="-1241425"/>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5393" name="Rectangle 321">
              <a:extLst>
                <a:ext uri="{FF2B5EF4-FFF2-40B4-BE49-F238E27FC236}">
                  <a16:creationId xmlns="" xmlns:a16="http://schemas.microsoft.com/office/drawing/2014/main" id="{BFC53704-30FF-6349-B9D6-4EEABABDFED8}"/>
                </a:ext>
              </a:extLst>
            </p:cNvPr>
            <p:cNvSpPr>
              <a:spLocks noChangeArrowheads="1"/>
            </p:cNvSpPr>
            <p:nvPr/>
          </p:nvSpPr>
          <p:spPr bwMode="auto">
            <a:xfrm>
              <a:off x="4513263" y="1681163"/>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5394" name="Rectangle 322">
              <a:extLst>
                <a:ext uri="{FF2B5EF4-FFF2-40B4-BE49-F238E27FC236}">
                  <a16:creationId xmlns="" xmlns:a16="http://schemas.microsoft.com/office/drawing/2014/main" id="{28CECE67-599C-0941-9887-D084E2A511FF}"/>
                </a:ext>
              </a:extLst>
            </p:cNvPr>
            <p:cNvSpPr>
              <a:spLocks noChangeArrowheads="1"/>
            </p:cNvSpPr>
            <p:nvPr/>
          </p:nvSpPr>
          <p:spPr bwMode="auto">
            <a:xfrm>
              <a:off x="1301750" y="360363"/>
              <a:ext cx="61913"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5395" name="Rectangle 323">
              <a:extLst>
                <a:ext uri="{FF2B5EF4-FFF2-40B4-BE49-F238E27FC236}">
                  <a16:creationId xmlns="" xmlns:a16="http://schemas.microsoft.com/office/drawing/2014/main" id="{7E73860A-3F36-3642-AE08-99D01B14E6B6}"/>
                </a:ext>
              </a:extLst>
            </p:cNvPr>
            <p:cNvSpPr>
              <a:spLocks noChangeArrowheads="1"/>
            </p:cNvSpPr>
            <p:nvPr/>
          </p:nvSpPr>
          <p:spPr bwMode="auto">
            <a:xfrm>
              <a:off x="1695450" y="-100013"/>
              <a:ext cx="60325" cy="60325"/>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5396" name="Rectangle 324">
              <a:extLst>
                <a:ext uri="{FF2B5EF4-FFF2-40B4-BE49-F238E27FC236}">
                  <a16:creationId xmlns="" xmlns:a16="http://schemas.microsoft.com/office/drawing/2014/main" id="{CAFCF7A5-61F6-A649-B3ED-545A94728DDE}"/>
                </a:ext>
              </a:extLst>
            </p:cNvPr>
            <p:cNvSpPr>
              <a:spLocks noChangeArrowheads="1"/>
            </p:cNvSpPr>
            <p:nvPr/>
          </p:nvSpPr>
          <p:spPr bwMode="auto">
            <a:xfrm>
              <a:off x="1295400" y="-349250"/>
              <a:ext cx="60325" cy="61913"/>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5397" name="Freeform 325">
              <a:extLst>
                <a:ext uri="{FF2B5EF4-FFF2-40B4-BE49-F238E27FC236}">
                  <a16:creationId xmlns="" xmlns:a16="http://schemas.microsoft.com/office/drawing/2014/main" id="{60691C76-9098-784C-8CC9-136355C55A06}"/>
                </a:ext>
              </a:extLst>
            </p:cNvPr>
            <p:cNvSpPr>
              <a:spLocks/>
            </p:cNvSpPr>
            <p:nvPr/>
          </p:nvSpPr>
          <p:spPr bwMode="auto">
            <a:xfrm>
              <a:off x="3970338" y="-1238250"/>
              <a:ext cx="247650" cy="925513"/>
            </a:xfrm>
            <a:custGeom>
              <a:avLst/>
              <a:gdLst>
                <a:gd name="T0" fmla="*/ 2147483647 w 69"/>
                <a:gd name="T1" fmla="*/ 2147483647 h 257"/>
                <a:gd name="T2" fmla="*/ 2147483647 w 69"/>
                <a:gd name="T3" fmla="*/ 2147483647 h 257"/>
                <a:gd name="T4" fmla="*/ 2147483647 w 69"/>
                <a:gd name="T5" fmla="*/ 2147483647 h 257"/>
                <a:gd name="T6" fmla="*/ 2147483647 w 69"/>
                <a:gd name="T7" fmla="*/ 2147483647 h 257"/>
                <a:gd name="T8" fmla="*/ 2147483647 w 69"/>
                <a:gd name="T9" fmla="*/ 2147483647 h 257"/>
                <a:gd name="T10" fmla="*/ 2147483647 w 69"/>
                <a:gd name="T11" fmla="*/ 2147483647 h 257"/>
                <a:gd name="T12" fmla="*/ 2147483647 w 69"/>
                <a:gd name="T13" fmla="*/ 2147483647 h 257"/>
                <a:gd name="T14" fmla="*/ 2147483647 w 69"/>
                <a:gd name="T15" fmla="*/ 2147483647 h 257"/>
                <a:gd name="T16" fmla="*/ 2147483647 w 69"/>
                <a:gd name="T17" fmla="*/ 2147483647 h 257"/>
                <a:gd name="T18" fmla="*/ 2147483647 w 69"/>
                <a:gd name="T19" fmla="*/ 2147483647 h 257"/>
                <a:gd name="T20" fmla="*/ 2147483647 w 69"/>
                <a:gd name="T21" fmla="*/ 2147483647 h 257"/>
                <a:gd name="T22" fmla="*/ 2147483647 w 69"/>
                <a:gd name="T23" fmla="*/ 2147483647 h 257"/>
                <a:gd name="T24" fmla="*/ 2147483647 w 69"/>
                <a:gd name="T25" fmla="*/ 2147483647 h 257"/>
                <a:gd name="T26" fmla="*/ 2147483647 w 69"/>
                <a:gd name="T27" fmla="*/ 2147483647 h 257"/>
                <a:gd name="T28" fmla="*/ 2147483647 w 69"/>
                <a:gd name="T29" fmla="*/ 2147483647 h 257"/>
                <a:gd name="T30" fmla="*/ 2147483647 w 69"/>
                <a:gd name="T31" fmla="*/ 2147483647 h 257"/>
                <a:gd name="T32" fmla="*/ 2147483647 w 69"/>
                <a:gd name="T33" fmla="*/ 2147483647 h 257"/>
                <a:gd name="T34" fmla="*/ 2147483647 w 69"/>
                <a:gd name="T35" fmla="*/ 2147483647 h 257"/>
                <a:gd name="T36" fmla="*/ 2147483647 w 69"/>
                <a:gd name="T37" fmla="*/ 2147483647 h 257"/>
                <a:gd name="T38" fmla="*/ 2147483647 w 69"/>
                <a:gd name="T39" fmla="*/ 2147483647 h 257"/>
                <a:gd name="T40" fmla="*/ 2147483647 w 69"/>
                <a:gd name="T41" fmla="*/ 2147483647 h 257"/>
                <a:gd name="T42" fmla="*/ 2147483647 w 69"/>
                <a:gd name="T43" fmla="*/ 2147483647 h 257"/>
                <a:gd name="T44" fmla="*/ 2147483647 w 69"/>
                <a:gd name="T45" fmla="*/ 2147483647 h 257"/>
                <a:gd name="T46" fmla="*/ 2147483647 w 69"/>
                <a:gd name="T47" fmla="*/ 2147483647 h 257"/>
                <a:gd name="T48" fmla="*/ 2147483647 w 69"/>
                <a:gd name="T49" fmla="*/ 2147483647 h 257"/>
                <a:gd name="T50" fmla="*/ 2147483647 w 69"/>
                <a:gd name="T51" fmla="*/ 2147483647 h 257"/>
                <a:gd name="T52" fmla="*/ 2147483647 w 69"/>
                <a:gd name="T53" fmla="*/ 2147483647 h 257"/>
                <a:gd name="T54" fmla="*/ 2147483647 w 69"/>
                <a:gd name="T55" fmla="*/ 2147483647 h 257"/>
                <a:gd name="T56" fmla="*/ 2147483647 w 69"/>
                <a:gd name="T57" fmla="*/ 2147483647 h 257"/>
                <a:gd name="T58" fmla="*/ 2147483647 w 69"/>
                <a:gd name="T59" fmla="*/ 2147483647 h 257"/>
                <a:gd name="T60" fmla="*/ 2147483647 w 69"/>
                <a:gd name="T61" fmla="*/ 2147483647 h 257"/>
                <a:gd name="T62" fmla="*/ 2147483647 w 69"/>
                <a:gd name="T63" fmla="*/ 2147483647 h 257"/>
                <a:gd name="T64" fmla="*/ 2147483647 w 69"/>
                <a:gd name="T65" fmla="*/ 2147483647 h 257"/>
                <a:gd name="T66" fmla="*/ 2147483647 w 69"/>
                <a:gd name="T67" fmla="*/ 2147483647 h 257"/>
                <a:gd name="T68" fmla="*/ 2147483647 w 69"/>
                <a:gd name="T69" fmla="*/ 2147483647 h 257"/>
                <a:gd name="T70" fmla="*/ 2147483647 w 69"/>
                <a:gd name="T71" fmla="*/ 2147483647 h 257"/>
                <a:gd name="T72" fmla="*/ 2147483647 w 69"/>
                <a:gd name="T73" fmla="*/ 2147483647 h 2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9"/>
                <a:gd name="T112" fmla="*/ 0 h 257"/>
                <a:gd name="T113" fmla="*/ 69 w 69"/>
                <a:gd name="T114" fmla="*/ 257 h 2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9" h="257">
                  <a:moveTo>
                    <a:pt x="69" y="0"/>
                  </a:moveTo>
                  <a:lnTo>
                    <a:pt x="66" y="3"/>
                  </a:lnTo>
                  <a:lnTo>
                    <a:pt x="63" y="7"/>
                  </a:lnTo>
                  <a:lnTo>
                    <a:pt x="60" y="10"/>
                  </a:lnTo>
                  <a:lnTo>
                    <a:pt x="58" y="14"/>
                  </a:lnTo>
                  <a:lnTo>
                    <a:pt x="55" y="17"/>
                  </a:lnTo>
                  <a:lnTo>
                    <a:pt x="52" y="21"/>
                  </a:lnTo>
                  <a:lnTo>
                    <a:pt x="49" y="24"/>
                  </a:lnTo>
                  <a:lnTo>
                    <a:pt x="46" y="28"/>
                  </a:lnTo>
                  <a:lnTo>
                    <a:pt x="44" y="31"/>
                  </a:lnTo>
                  <a:lnTo>
                    <a:pt x="41" y="35"/>
                  </a:lnTo>
                  <a:lnTo>
                    <a:pt x="38" y="38"/>
                  </a:lnTo>
                  <a:lnTo>
                    <a:pt x="36" y="41"/>
                  </a:lnTo>
                  <a:lnTo>
                    <a:pt x="33" y="45"/>
                  </a:lnTo>
                  <a:lnTo>
                    <a:pt x="31" y="48"/>
                  </a:lnTo>
                  <a:lnTo>
                    <a:pt x="29" y="52"/>
                  </a:lnTo>
                  <a:lnTo>
                    <a:pt x="26" y="55"/>
                  </a:lnTo>
                  <a:lnTo>
                    <a:pt x="24" y="59"/>
                  </a:lnTo>
                  <a:lnTo>
                    <a:pt x="22" y="62"/>
                  </a:lnTo>
                  <a:lnTo>
                    <a:pt x="20" y="66"/>
                  </a:lnTo>
                  <a:lnTo>
                    <a:pt x="18" y="69"/>
                  </a:lnTo>
                  <a:lnTo>
                    <a:pt x="16" y="73"/>
                  </a:lnTo>
                  <a:lnTo>
                    <a:pt x="14" y="76"/>
                  </a:lnTo>
                  <a:lnTo>
                    <a:pt x="12" y="80"/>
                  </a:lnTo>
                  <a:lnTo>
                    <a:pt x="10" y="83"/>
                  </a:lnTo>
                  <a:lnTo>
                    <a:pt x="9" y="87"/>
                  </a:lnTo>
                  <a:lnTo>
                    <a:pt x="8" y="90"/>
                  </a:lnTo>
                  <a:lnTo>
                    <a:pt x="6" y="94"/>
                  </a:lnTo>
                  <a:lnTo>
                    <a:pt x="5" y="97"/>
                  </a:lnTo>
                  <a:lnTo>
                    <a:pt x="4" y="101"/>
                  </a:lnTo>
                  <a:lnTo>
                    <a:pt x="3" y="104"/>
                  </a:lnTo>
                  <a:lnTo>
                    <a:pt x="2" y="108"/>
                  </a:lnTo>
                  <a:lnTo>
                    <a:pt x="2" y="111"/>
                  </a:lnTo>
                  <a:lnTo>
                    <a:pt x="1" y="115"/>
                  </a:lnTo>
                  <a:lnTo>
                    <a:pt x="1" y="118"/>
                  </a:lnTo>
                  <a:lnTo>
                    <a:pt x="1" y="120"/>
                  </a:lnTo>
                  <a:lnTo>
                    <a:pt x="0" y="124"/>
                  </a:lnTo>
                  <a:lnTo>
                    <a:pt x="1" y="127"/>
                  </a:lnTo>
                  <a:lnTo>
                    <a:pt x="1" y="131"/>
                  </a:lnTo>
                  <a:lnTo>
                    <a:pt x="1" y="134"/>
                  </a:lnTo>
                  <a:lnTo>
                    <a:pt x="2" y="138"/>
                  </a:lnTo>
                  <a:lnTo>
                    <a:pt x="2" y="142"/>
                  </a:lnTo>
                  <a:lnTo>
                    <a:pt x="3" y="145"/>
                  </a:lnTo>
                  <a:lnTo>
                    <a:pt x="4" y="149"/>
                  </a:lnTo>
                  <a:lnTo>
                    <a:pt x="5" y="152"/>
                  </a:lnTo>
                  <a:lnTo>
                    <a:pt x="6" y="156"/>
                  </a:lnTo>
                  <a:lnTo>
                    <a:pt x="7" y="159"/>
                  </a:lnTo>
                  <a:lnTo>
                    <a:pt x="8" y="163"/>
                  </a:lnTo>
                  <a:lnTo>
                    <a:pt x="10" y="166"/>
                  </a:lnTo>
                  <a:lnTo>
                    <a:pt x="11" y="170"/>
                  </a:lnTo>
                  <a:lnTo>
                    <a:pt x="13" y="174"/>
                  </a:lnTo>
                  <a:lnTo>
                    <a:pt x="15" y="177"/>
                  </a:lnTo>
                  <a:lnTo>
                    <a:pt x="16" y="181"/>
                  </a:lnTo>
                  <a:lnTo>
                    <a:pt x="18" y="184"/>
                  </a:lnTo>
                  <a:lnTo>
                    <a:pt x="20" y="188"/>
                  </a:lnTo>
                  <a:lnTo>
                    <a:pt x="22" y="192"/>
                  </a:lnTo>
                  <a:lnTo>
                    <a:pt x="25" y="195"/>
                  </a:lnTo>
                  <a:lnTo>
                    <a:pt x="27" y="199"/>
                  </a:lnTo>
                  <a:lnTo>
                    <a:pt x="29" y="202"/>
                  </a:lnTo>
                  <a:lnTo>
                    <a:pt x="31" y="206"/>
                  </a:lnTo>
                  <a:lnTo>
                    <a:pt x="34" y="210"/>
                  </a:lnTo>
                  <a:lnTo>
                    <a:pt x="36" y="213"/>
                  </a:lnTo>
                  <a:lnTo>
                    <a:pt x="39" y="217"/>
                  </a:lnTo>
                  <a:lnTo>
                    <a:pt x="41" y="220"/>
                  </a:lnTo>
                  <a:lnTo>
                    <a:pt x="44" y="224"/>
                  </a:lnTo>
                  <a:lnTo>
                    <a:pt x="46" y="228"/>
                  </a:lnTo>
                  <a:lnTo>
                    <a:pt x="49" y="231"/>
                  </a:lnTo>
                  <a:lnTo>
                    <a:pt x="52" y="235"/>
                  </a:lnTo>
                  <a:lnTo>
                    <a:pt x="54" y="238"/>
                  </a:lnTo>
                  <a:lnTo>
                    <a:pt x="57" y="242"/>
                  </a:lnTo>
                  <a:lnTo>
                    <a:pt x="60" y="246"/>
                  </a:lnTo>
                  <a:lnTo>
                    <a:pt x="63" y="249"/>
                  </a:lnTo>
                  <a:lnTo>
                    <a:pt x="65" y="253"/>
                  </a:lnTo>
                  <a:lnTo>
                    <a:pt x="69" y="257"/>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98" name="Oval 326">
              <a:extLst>
                <a:ext uri="{FF2B5EF4-FFF2-40B4-BE49-F238E27FC236}">
                  <a16:creationId xmlns="" xmlns:a16="http://schemas.microsoft.com/office/drawing/2014/main" id="{6A822C58-C210-FB45-9F4D-86D256CCFB3D}"/>
                </a:ext>
              </a:extLst>
            </p:cNvPr>
            <p:cNvSpPr>
              <a:spLocks noChangeArrowheads="1"/>
            </p:cNvSpPr>
            <p:nvPr/>
          </p:nvSpPr>
          <p:spPr bwMode="auto">
            <a:xfrm>
              <a:off x="1204913" y="-312738"/>
              <a:ext cx="241300" cy="241300"/>
            </a:xfrm>
            <a:prstGeom prst="ellipse">
              <a:avLst/>
            </a:prstGeom>
            <a:noFill/>
            <a:ln w="17463">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15399" name="Freeform 327">
              <a:extLst>
                <a:ext uri="{FF2B5EF4-FFF2-40B4-BE49-F238E27FC236}">
                  <a16:creationId xmlns="" xmlns:a16="http://schemas.microsoft.com/office/drawing/2014/main" id="{18C1D6F4-1422-3348-B448-8D18A95636E3}"/>
                </a:ext>
              </a:extLst>
            </p:cNvPr>
            <p:cNvSpPr>
              <a:spLocks/>
            </p:cNvSpPr>
            <p:nvPr/>
          </p:nvSpPr>
          <p:spPr bwMode="auto">
            <a:xfrm>
              <a:off x="1557338" y="-201613"/>
              <a:ext cx="76200" cy="1558925"/>
            </a:xfrm>
            <a:custGeom>
              <a:avLst/>
              <a:gdLst>
                <a:gd name="T0" fmla="*/ 2147483647 w 21"/>
                <a:gd name="T1" fmla="*/ 2147483647 h 433"/>
                <a:gd name="T2" fmla="*/ 0 w 21"/>
                <a:gd name="T3" fmla="*/ 2147483647 h 433"/>
                <a:gd name="T4" fmla="*/ 2147483647 w 21"/>
                <a:gd name="T5" fmla="*/ 0 h 433"/>
                <a:gd name="T6" fmla="*/ 0 60000 65536"/>
                <a:gd name="T7" fmla="*/ 0 60000 65536"/>
                <a:gd name="T8" fmla="*/ 0 60000 65536"/>
                <a:gd name="T9" fmla="*/ 0 w 21"/>
                <a:gd name="T10" fmla="*/ 0 h 433"/>
                <a:gd name="T11" fmla="*/ 21 w 21"/>
                <a:gd name="T12" fmla="*/ 433 h 433"/>
              </a:gdLst>
              <a:ahLst/>
              <a:cxnLst>
                <a:cxn ang="T6">
                  <a:pos x="T0" y="T1"/>
                </a:cxn>
                <a:cxn ang="T7">
                  <a:pos x="T2" y="T3"/>
                </a:cxn>
                <a:cxn ang="T8">
                  <a:pos x="T4" y="T5"/>
                </a:cxn>
              </a:cxnLst>
              <a:rect l="T9" t="T10" r="T11" b="T12"/>
              <a:pathLst>
                <a:path w="21" h="433">
                  <a:moveTo>
                    <a:pt x="2" y="433"/>
                  </a:moveTo>
                  <a:lnTo>
                    <a:pt x="0" y="103"/>
                  </a:lnTo>
                  <a:lnTo>
                    <a:pt x="21" y="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00" name="Freeform 328">
              <a:extLst>
                <a:ext uri="{FF2B5EF4-FFF2-40B4-BE49-F238E27FC236}">
                  <a16:creationId xmlns="" xmlns:a16="http://schemas.microsoft.com/office/drawing/2014/main" id="{58347EFE-B23F-494A-8836-C25FEB77C0A1}"/>
                </a:ext>
              </a:extLst>
            </p:cNvPr>
            <p:cNvSpPr>
              <a:spLocks/>
            </p:cNvSpPr>
            <p:nvPr/>
          </p:nvSpPr>
          <p:spPr bwMode="auto">
            <a:xfrm>
              <a:off x="5097463" y="-1741488"/>
              <a:ext cx="1104900" cy="3271838"/>
            </a:xfrm>
            <a:custGeom>
              <a:avLst/>
              <a:gdLst>
                <a:gd name="T0" fmla="*/ 2147483647 w 307"/>
                <a:gd name="T1" fmla="*/ 2147483647 h 909"/>
                <a:gd name="T2" fmla="*/ 2147483647 w 307"/>
                <a:gd name="T3" fmla="*/ 2147483647 h 909"/>
                <a:gd name="T4" fmla="*/ 2147483647 w 307"/>
                <a:gd name="T5" fmla="*/ 2147483647 h 909"/>
                <a:gd name="T6" fmla="*/ 2147483647 w 307"/>
                <a:gd name="T7" fmla="*/ 2147483647 h 909"/>
                <a:gd name="T8" fmla="*/ 2147483647 w 307"/>
                <a:gd name="T9" fmla="*/ 2147483647 h 909"/>
                <a:gd name="T10" fmla="*/ 2147483647 w 307"/>
                <a:gd name="T11" fmla="*/ 2147483647 h 909"/>
                <a:gd name="T12" fmla="*/ 2147483647 w 307"/>
                <a:gd name="T13" fmla="*/ 2147483647 h 909"/>
                <a:gd name="T14" fmla="*/ 2147483647 w 307"/>
                <a:gd name="T15" fmla="*/ 2147483647 h 909"/>
                <a:gd name="T16" fmla="*/ 2147483647 w 307"/>
                <a:gd name="T17" fmla="*/ 2147483647 h 909"/>
                <a:gd name="T18" fmla="*/ 2147483647 w 307"/>
                <a:gd name="T19" fmla="*/ 2147483647 h 909"/>
                <a:gd name="T20" fmla="*/ 2147483647 w 307"/>
                <a:gd name="T21" fmla="*/ 2147483647 h 909"/>
                <a:gd name="T22" fmla="*/ 2147483647 w 307"/>
                <a:gd name="T23" fmla="*/ 2147483647 h 909"/>
                <a:gd name="T24" fmla="*/ 2147483647 w 307"/>
                <a:gd name="T25" fmla="*/ 2147483647 h 909"/>
                <a:gd name="T26" fmla="*/ 2147483647 w 307"/>
                <a:gd name="T27" fmla="*/ 2147483647 h 909"/>
                <a:gd name="T28" fmla="*/ 2147483647 w 307"/>
                <a:gd name="T29" fmla="*/ 2147483647 h 909"/>
                <a:gd name="T30" fmla="*/ 2147483647 w 307"/>
                <a:gd name="T31" fmla="*/ 2147483647 h 909"/>
                <a:gd name="T32" fmla="*/ 2147483647 w 307"/>
                <a:gd name="T33" fmla="*/ 2147483647 h 909"/>
                <a:gd name="T34" fmla="*/ 2147483647 w 307"/>
                <a:gd name="T35" fmla="*/ 2147483647 h 909"/>
                <a:gd name="T36" fmla="*/ 2147483647 w 307"/>
                <a:gd name="T37" fmla="*/ 2147483647 h 909"/>
                <a:gd name="T38" fmla="*/ 2147483647 w 307"/>
                <a:gd name="T39" fmla="*/ 2147483647 h 909"/>
                <a:gd name="T40" fmla="*/ 2147483647 w 307"/>
                <a:gd name="T41" fmla="*/ 2147483647 h 909"/>
                <a:gd name="T42" fmla="*/ 2147483647 w 307"/>
                <a:gd name="T43" fmla="*/ 2147483647 h 909"/>
                <a:gd name="T44" fmla="*/ 2147483647 w 307"/>
                <a:gd name="T45" fmla="*/ 2147483647 h 909"/>
                <a:gd name="T46" fmla="*/ 2147483647 w 307"/>
                <a:gd name="T47" fmla="*/ 2147483647 h 909"/>
                <a:gd name="T48" fmla="*/ 2147483647 w 307"/>
                <a:gd name="T49" fmla="*/ 2147483647 h 909"/>
                <a:gd name="T50" fmla="*/ 2147483647 w 307"/>
                <a:gd name="T51" fmla="*/ 2147483647 h 909"/>
                <a:gd name="T52" fmla="*/ 2147483647 w 307"/>
                <a:gd name="T53" fmla="*/ 2147483647 h 909"/>
                <a:gd name="T54" fmla="*/ 2147483647 w 307"/>
                <a:gd name="T55" fmla="*/ 2147483647 h 909"/>
                <a:gd name="T56" fmla="*/ 2147483647 w 307"/>
                <a:gd name="T57" fmla="*/ 2147483647 h 909"/>
                <a:gd name="T58" fmla="*/ 2147483647 w 307"/>
                <a:gd name="T59" fmla="*/ 2147483647 h 909"/>
                <a:gd name="T60" fmla="*/ 2147483647 w 307"/>
                <a:gd name="T61" fmla="*/ 2147483647 h 909"/>
                <a:gd name="T62" fmla="*/ 2147483647 w 307"/>
                <a:gd name="T63" fmla="*/ 2147483647 h 909"/>
                <a:gd name="T64" fmla="*/ 2147483647 w 307"/>
                <a:gd name="T65" fmla="*/ 2147483647 h 909"/>
                <a:gd name="T66" fmla="*/ 2147483647 w 307"/>
                <a:gd name="T67" fmla="*/ 2147483647 h 909"/>
                <a:gd name="T68" fmla="*/ 2147483647 w 307"/>
                <a:gd name="T69" fmla="*/ 2147483647 h 909"/>
                <a:gd name="T70" fmla="*/ 2147483647 w 307"/>
                <a:gd name="T71" fmla="*/ 2147483647 h 909"/>
                <a:gd name="T72" fmla="*/ 2147483647 w 307"/>
                <a:gd name="T73" fmla="*/ 2147483647 h 909"/>
                <a:gd name="T74" fmla="*/ 2147483647 w 307"/>
                <a:gd name="T75" fmla="*/ 2147483647 h 909"/>
                <a:gd name="T76" fmla="*/ 2147483647 w 307"/>
                <a:gd name="T77" fmla="*/ 2147483647 h 909"/>
                <a:gd name="T78" fmla="*/ 2147483647 w 307"/>
                <a:gd name="T79" fmla="*/ 2147483647 h 909"/>
                <a:gd name="T80" fmla="*/ 2147483647 w 307"/>
                <a:gd name="T81" fmla="*/ 2147483647 h 909"/>
                <a:gd name="T82" fmla="*/ 2147483647 w 307"/>
                <a:gd name="T83" fmla="*/ 2147483647 h 909"/>
                <a:gd name="T84" fmla="*/ 2147483647 w 307"/>
                <a:gd name="T85" fmla="*/ 2147483647 h 909"/>
                <a:gd name="T86" fmla="*/ 2147483647 w 307"/>
                <a:gd name="T87" fmla="*/ 2147483647 h 909"/>
                <a:gd name="T88" fmla="*/ 2147483647 w 307"/>
                <a:gd name="T89" fmla="*/ 2147483647 h 909"/>
                <a:gd name="T90" fmla="*/ 2147483647 w 307"/>
                <a:gd name="T91" fmla="*/ 2147483647 h 909"/>
                <a:gd name="T92" fmla="*/ 2147483647 w 307"/>
                <a:gd name="T93" fmla="*/ 2147483647 h 909"/>
                <a:gd name="T94" fmla="*/ 2147483647 w 307"/>
                <a:gd name="T95" fmla="*/ 2147483647 h 909"/>
                <a:gd name="T96" fmla="*/ 2147483647 w 307"/>
                <a:gd name="T97" fmla="*/ 2147483647 h 909"/>
                <a:gd name="T98" fmla="*/ 2147483647 w 307"/>
                <a:gd name="T99" fmla="*/ 2147483647 h 909"/>
                <a:gd name="T100" fmla="*/ 2147483647 w 307"/>
                <a:gd name="T101" fmla="*/ 2147483647 h 909"/>
                <a:gd name="T102" fmla="*/ 2147483647 w 307"/>
                <a:gd name="T103" fmla="*/ 2147483647 h 909"/>
                <a:gd name="T104" fmla="*/ 2147483647 w 307"/>
                <a:gd name="T105" fmla="*/ 2147483647 h 909"/>
                <a:gd name="T106" fmla="*/ 2147483647 w 307"/>
                <a:gd name="T107" fmla="*/ 2147483647 h 909"/>
                <a:gd name="T108" fmla="*/ 2147483647 w 307"/>
                <a:gd name="T109" fmla="*/ 2147483647 h 909"/>
                <a:gd name="T110" fmla="*/ 2147483647 w 307"/>
                <a:gd name="T111" fmla="*/ 2147483647 h 909"/>
                <a:gd name="T112" fmla="*/ 2147483647 w 307"/>
                <a:gd name="T113" fmla="*/ 2147483647 h 909"/>
                <a:gd name="T114" fmla="*/ 2147483647 w 307"/>
                <a:gd name="T115" fmla="*/ 2147483647 h 909"/>
                <a:gd name="T116" fmla="*/ 2147483647 w 307"/>
                <a:gd name="T117" fmla="*/ 2147483647 h 9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7"/>
                <a:gd name="T178" fmla="*/ 0 h 909"/>
                <a:gd name="T179" fmla="*/ 307 w 307"/>
                <a:gd name="T180" fmla="*/ 909 h 9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7" h="909">
                  <a:moveTo>
                    <a:pt x="37" y="0"/>
                  </a:moveTo>
                  <a:lnTo>
                    <a:pt x="37" y="4"/>
                  </a:lnTo>
                  <a:lnTo>
                    <a:pt x="36" y="8"/>
                  </a:lnTo>
                  <a:lnTo>
                    <a:pt x="36" y="12"/>
                  </a:lnTo>
                  <a:lnTo>
                    <a:pt x="36" y="16"/>
                  </a:lnTo>
                  <a:lnTo>
                    <a:pt x="36" y="20"/>
                  </a:lnTo>
                  <a:lnTo>
                    <a:pt x="35" y="24"/>
                  </a:lnTo>
                  <a:lnTo>
                    <a:pt x="35" y="28"/>
                  </a:lnTo>
                  <a:lnTo>
                    <a:pt x="35" y="32"/>
                  </a:lnTo>
                  <a:lnTo>
                    <a:pt x="34" y="36"/>
                  </a:lnTo>
                  <a:lnTo>
                    <a:pt x="34" y="40"/>
                  </a:lnTo>
                  <a:lnTo>
                    <a:pt x="33" y="44"/>
                  </a:lnTo>
                  <a:lnTo>
                    <a:pt x="33" y="48"/>
                  </a:lnTo>
                  <a:lnTo>
                    <a:pt x="32" y="52"/>
                  </a:lnTo>
                  <a:lnTo>
                    <a:pt x="31" y="56"/>
                  </a:lnTo>
                  <a:lnTo>
                    <a:pt x="30" y="60"/>
                  </a:lnTo>
                  <a:lnTo>
                    <a:pt x="29" y="64"/>
                  </a:lnTo>
                  <a:lnTo>
                    <a:pt x="28" y="68"/>
                  </a:lnTo>
                  <a:lnTo>
                    <a:pt x="27" y="72"/>
                  </a:lnTo>
                  <a:lnTo>
                    <a:pt x="26" y="76"/>
                  </a:lnTo>
                  <a:lnTo>
                    <a:pt x="24" y="80"/>
                  </a:lnTo>
                  <a:lnTo>
                    <a:pt x="23" y="84"/>
                  </a:lnTo>
                  <a:lnTo>
                    <a:pt x="22" y="87"/>
                  </a:lnTo>
                  <a:lnTo>
                    <a:pt x="20" y="91"/>
                  </a:lnTo>
                  <a:lnTo>
                    <a:pt x="19" y="95"/>
                  </a:lnTo>
                  <a:lnTo>
                    <a:pt x="17" y="99"/>
                  </a:lnTo>
                  <a:lnTo>
                    <a:pt x="16" y="103"/>
                  </a:lnTo>
                  <a:lnTo>
                    <a:pt x="15" y="107"/>
                  </a:lnTo>
                  <a:lnTo>
                    <a:pt x="14" y="110"/>
                  </a:lnTo>
                  <a:lnTo>
                    <a:pt x="12" y="114"/>
                  </a:lnTo>
                  <a:lnTo>
                    <a:pt x="12" y="118"/>
                  </a:lnTo>
                  <a:lnTo>
                    <a:pt x="11" y="122"/>
                  </a:lnTo>
                  <a:lnTo>
                    <a:pt x="10" y="126"/>
                  </a:lnTo>
                  <a:lnTo>
                    <a:pt x="10" y="130"/>
                  </a:lnTo>
                  <a:lnTo>
                    <a:pt x="10" y="134"/>
                  </a:lnTo>
                  <a:lnTo>
                    <a:pt x="10" y="137"/>
                  </a:lnTo>
                  <a:lnTo>
                    <a:pt x="10" y="141"/>
                  </a:lnTo>
                  <a:lnTo>
                    <a:pt x="11" y="144"/>
                  </a:lnTo>
                  <a:lnTo>
                    <a:pt x="12" y="148"/>
                  </a:lnTo>
                  <a:lnTo>
                    <a:pt x="12" y="151"/>
                  </a:lnTo>
                  <a:lnTo>
                    <a:pt x="13" y="155"/>
                  </a:lnTo>
                  <a:lnTo>
                    <a:pt x="15" y="158"/>
                  </a:lnTo>
                  <a:lnTo>
                    <a:pt x="16" y="161"/>
                  </a:lnTo>
                  <a:lnTo>
                    <a:pt x="18" y="165"/>
                  </a:lnTo>
                  <a:lnTo>
                    <a:pt x="19" y="168"/>
                  </a:lnTo>
                  <a:lnTo>
                    <a:pt x="21" y="171"/>
                  </a:lnTo>
                  <a:lnTo>
                    <a:pt x="23" y="175"/>
                  </a:lnTo>
                  <a:lnTo>
                    <a:pt x="25" y="178"/>
                  </a:lnTo>
                  <a:lnTo>
                    <a:pt x="27" y="181"/>
                  </a:lnTo>
                  <a:lnTo>
                    <a:pt x="30" y="184"/>
                  </a:lnTo>
                  <a:lnTo>
                    <a:pt x="32" y="187"/>
                  </a:lnTo>
                  <a:lnTo>
                    <a:pt x="35" y="191"/>
                  </a:lnTo>
                  <a:lnTo>
                    <a:pt x="37" y="194"/>
                  </a:lnTo>
                  <a:lnTo>
                    <a:pt x="40" y="197"/>
                  </a:lnTo>
                  <a:lnTo>
                    <a:pt x="43" y="200"/>
                  </a:lnTo>
                  <a:lnTo>
                    <a:pt x="46" y="203"/>
                  </a:lnTo>
                  <a:lnTo>
                    <a:pt x="49" y="206"/>
                  </a:lnTo>
                  <a:lnTo>
                    <a:pt x="52" y="209"/>
                  </a:lnTo>
                  <a:lnTo>
                    <a:pt x="55" y="212"/>
                  </a:lnTo>
                  <a:lnTo>
                    <a:pt x="58" y="216"/>
                  </a:lnTo>
                  <a:lnTo>
                    <a:pt x="61" y="219"/>
                  </a:lnTo>
                  <a:lnTo>
                    <a:pt x="64" y="222"/>
                  </a:lnTo>
                  <a:lnTo>
                    <a:pt x="68" y="225"/>
                  </a:lnTo>
                  <a:lnTo>
                    <a:pt x="71" y="228"/>
                  </a:lnTo>
                  <a:lnTo>
                    <a:pt x="74" y="231"/>
                  </a:lnTo>
                  <a:lnTo>
                    <a:pt x="78" y="234"/>
                  </a:lnTo>
                  <a:lnTo>
                    <a:pt x="81" y="237"/>
                  </a:lnTo>
                  <a:lnTo>
                    <a:pt x="84" y="240"/>
                  </a:lnTo>
                  <a:lnTo>
                    <a:pt x="88" y="243"/>
                  </a:lnTo>
                  <a:lnTo>
                    <a:pt x="91" y="246"/>
                  </a:lnTo>
                  <a:lnTo>
                    <a:pt x="95" y="249"/>
                  </a:lnTo>
                  <a:lnTo>
                    <a:pt x="98" y="252"/>
                  </a:lnTo>
                  <a:lnTo>
                    <a:pt x="101" y="255"/>
                  </a:lnTo>
                  <a:lnTo>
                    <a:pt x="105" y="258"/>
                  </a:lnTo>
                  <a:lnTo>
                    <a:pt x="108" y="261"/>
                  </a:lnTo>
                  <a:lnTo>
                    <a:pt x="111" y="264"/>
                  </a:lnTo>
                  <a:lnTo>
                    <a:pt x="114" y="267"/>
                  </a:lnTo>
                  <a:lnTo>
                    <a:pt x="117" y="270"/>
                  </a:lnTo>
                  <a:lnTo>
                    <a:pt x="121" y="273"/>
                  </a:lnTo>
                  <a:lnTo>
                    <a:pt x="124" y="276"/>
                  </a:lnTo>
                  <a:lnTo>
                    <a:pt x="127" y="279"/>
                  </a:lnTo>
                  <a:lnTo>
                    <a:pt x="130" y="283"/>
                  </a:lnTo>
                  <a:lnTo>
                    <a:pt x="132" y="286"/>
                  </a:lnTo>
                  <a:lnTo>
                    <a:pt x="135" y="289"/>
                  </a:lnTo>
                  <a:lnTo>
                    <a:pt x="138" y="292"/>
                  </a:lnTo>
                  <a:lnTo>
                    <a:pt x="140" y="295"/>
                  </a:lnTo>
                  <a:lnTo>
                    <a:pt x="143" y="298"/>
                  </a:lnTo>
                  <a:lnTo>
                    <a:pt x="145" y="301"/>
                  </a:lnTo>
                  <a:lnTo>
                    <a:pt x="148" y="304"/>
                  </a:lnTo>
                  <a:lnTo>
                    <a:pt x="150" y="307"/>
                  </a:lnTo>
                  <a:lnTo>
                    <a:pt x="153" y="311"/>
                  </a:lnTo>
                  <a:lnTo>
                    <a:pt x="155" y="314"/>
                  </a:lnTo>
                  <a:lnTo>
                    <a:pt x="157" y="317"/>
                  </a:lnTo>
                  <a:lnTo>
                    <a:pt x="160" y="320"/>
                  </a:lnTo>
                  <a:lnTo>
                    <a:pt x="162" y="323"/>
                  </a:lnTo>
                  <a:lnTo>
                    <a:pt x="164" y="327"/>
                  </a:lnTo>
                  <a:lnTo>
                    <a:pt x="166" y="330"/>
                  </a:lnTo>
                  <a:lnTo>
                    <a:pt x="168" y="333"/>
                  </a:lnTo>
                  <a:lnTo>
                    <a:pt x="170" y="336"/>
                  </a:lnTo>
                  <a:lnTo>
                    <a:pt x="173" y="339"/>
                  </a:lnTo>
                  <a:lnTo>
                    <a:pt x="175" y="343"/>
                  </a:lnTo>
                  <a:lnTo>
                    <a:pt x="177" y="346"/>
                  </a:lnTo>
                  <a:lnTo>
                    <a:pt x="179" y="349"/>
                  </a:lnTo>
                  <a:lnTo>
                    <a:pt x="181" y="352"/>
                  </a:lnTo>
                  <a:lnTo>
                    <a:pt x="183" y="356"/>
                  </a:lnTo>
                  <a:lnTo>
                    <a:pt x="186" y="359"/>
                  </a:lnTo>
                  <a:lnTo>
                    <a:pt x="188" y="362"/>
                  </a:lnTo>
                  <a:lnTo>
                    <a:pt x="190" y="366"/>
                  </a:lnTo>
                  <a:lnTo>
                    <a:pt x="192" y="369"/>
                  </a:lnTo>
                  <a:lnTo>
                    <a:pt x="194" y="372"/>
                  </a:lnTo>
                  <a:lnTo>
                    <a:pt x="197" y="376"/>
                  </a:lnTo>
                  <a:lnTo>
                    <a:pt x="199" y="379"/>
                  </a:lnTo>
                  <a:lnTo>
                    <a:pt x="201" y="382"/>
                  </a:lnTo>
                  <a:lnTo>
                    <a:pt x="204" y="386"/>
                  </a:lnTo>
                  <a:lnTo>
                    <a:pt x="206" y="389"/>
                  </a:lnTo>
                  <a:lnTo>
                    <a:pt x="209" y="393"/>
                  </a:lnTo>
                  <a:lnTo>
                    <a:pt x="210" y="395"/>
                  </a:lnTo>
                  <a:lnTo>
                    <a:pt x="213" y="398"/>
                  </a:lnTo>
                  <a:lnTo>
                    <a:pt x="216" y="401"/>
                  </a:lnTo>
                  <a:lnTo>
                    <a:pt x="218" y="405"/>
                  </a:lnTo>
                  <a:lnTo>
                    <a:pt x="221" y="408"/>
                  </a:lnTo>
                  <a:lnTo>
                    <a:pt x="224" y="412"/>
                  </a:lnTo>
                  <a:lnTo>
                    <a:pt x="227" y="415"/>
                  </a:lnTo>
                  <a:lnTo>
                    <a:pt x="229" y="419"/>
                  </a:lnTo>
                  <a:lnTo>
                    <a:pt x="232" y="422"/>
                  </a:lnTo>
                  <a:lnTo>
                    <a:pt x="235" y="426"/>
                  </a:lnTo>
                  <a:lnTo>
                    <a:pt x="238" y="429"/>
                  </a:lnTo>
                  <a:lnTo>
                    <a:pt x="241" y="433"/>
                  </a:lnTo>
                  <a:lnTo>
                    <a:pt x="244" y="436"/>
                  </a:lnTo>
                  <a:lnTo>
                    <a:pt x="247" y="440"/>
                  </a:lnTo>
                  <a:lnTo>
                    <a:pt x="249" y="443"/>
                  </a:lnTo>
                  <a:lnTo>
                    <a:pt x="252" y="447"/>
                  </a:lnTo>
                  <a:lnTo>
                    <a:pt x="255" y="450"/>
                  </a:lnTo>
                  <a:lnTo>
                    <a:pt x="258" y="454"/>
                  </a:lnTo>
                  <a:lnTo>
                    <a:pt x="261" y="457"/>
                  </a:lnTo>
                  <a:lnTo>
                    <a:pt x="263" y="461"/>
                  </a:lnTo>
                  <a:lnTo>
                    <a:pt x="266" y="464"/>
                  </a:lnTo>
                  <a:lnTo>
                    <a:pt x="269" y="468"/>
                  </a:lnTo>
                  <a:lnTo>
                    <a:pt x="271" y="472"/>
                  </a:lnTo>
                  <a:lnTo>
                    <a:pt x="274" y="475"/>
                  </a:lnTo>
                  <a:lnTo>
                    <a:pt x="276" y="479"/>
                  </a:lnTo>
                  <a:lnTo>
                    <a:pt x="279" y="482"/>
                  </a:lnTo>
                  <a:lnTo>
                    <a:pt x="281" y="486"/>
                  </a:lnTo>
                  <a:lnTo>
                    <a:pt x="284" y="489"/>
                  </a:lnTo>
                  <a:lnTo>
                    <a:pt x="286" y="493"/>
                  </a:lnTo>
                  <a:lnTo>
                    <a:pt x="288" y="497"/>
                  </a:lnTo>
                  <a:lnTo>
                    <a:pt x="290" y="500"/>
                  </a:lnTo>
                  <a:lnTo>
                    <a:pt x="292" y="504"/>
                  </a:lnTo>
                  <a:lnTo>
                    <a:pt x="294" y="507"/>
                  </a:lnTo>
                  <a:lnTo>
                    <a:pt x="296" y="511"/>
                  </a:lnTo>
                  <a:lnTo>
                    <a:pt x="297" y="514"/>
                  </a:lnTo>
                  <a:lnTo>
                    <a:pt x="299" y="518"/>
                  </a:lnTo>
                  <a:lnTo>
                    <a:pt x="300" y="522"/>
                  </a:lnTo>
                  <a:lnTo>
                    <a:pt x="302" y="525"/>
                  </a:lnTo>
                  <a:lnTo>
                    <a:pt x="303" y="529"/>
                  </a:lnTo>
                  <a:lnTo>
                    <a:pt x="304" y="532"/>
                  </a:lnTo>
                  <a:lnTo>
                    <a:pt x="305" y="536"/>
                  </a:lnTo>
                  <a:lnTo>
                    <a:pt x="306" y="539"/>
                  </a:lnTo>
                  <a:lnTo>
                    <a:pt x="306" y="543"/>
                  </a:lnTo>
                  <a:lnTo>
                    <a:pt x="307" y="547"/>
                  </a:lnTo>
                  <a:lnTo>
                    <a:pt x="307" y="550"/>
                  </a:lnTo>
                  <a:lnTo>
                    <a:pt x="307" y="554"/>
                  </a:lnTo>
                  <a:lnTo>
                    <a:pt x="307" y="557"/>
                  </a:lnTo>
                  <a:lnTo>
                    <a:pt x="307" y="561"/>
                  </a:lnTo>
                  <a:lnTo>
                    <a:pt x="307" y="564"/>
                  </a:lnTo>
                  <a:lnTo>
                    <a:pt x="306" y="568"/>
                  </a:lnTo>
                  <a:lnTo>
                    <a:pt x="305" y="572"/>
                  </a:lnTo>
                  <a:lnTo>
                    <a:pt x="305" y="574"/>
                  </a:lnTo>
                  <a:lnTo>
                    <a:pt x="304" y="577"/>
                  </a:lnTo>
                  <a:lnTo>
                    <a:pt x="302" y="581"/>
                  </a:lnTo>
                  <a:lnTo>
                    <a:pt x="301" y="584"/>
                  </a:lnTo>
                  <a:lnTo>
                    <a:pt x="300" y="588"/>
                  </a:lnTo>
                  <a:lnTo>
                    <a:pt x="298" y="591"/>
                  </a:lnTo>
                  <a:lnTo>
                    <a:pt x="296" y="595"/>
                  </a:lnTo>
                  <a:lnTo>
                    <a:pt x="294" y="598"/>
                  </a:lnTo>
                  <a:lnTo>
                    <a:pt x="292" y="602"/>
                  </a:lnTo>
                  <a:lnTo>
                    <a:pt x="289" y="605"/>
                  </a:lnTo>
                  <a:lnTo>
                    <a:pt x="287" y="608"/>
                  </a:lnTo>
                  <a:lnTo>
                    <a:pt x="284" y="611"/>
                  </a:lnTo>
                  <a:lnTo>
                    <a:pt x="281" y="614"/>
                  </a:lnTo>
                  <a:lnTo>
                    <a:pt x="278" y="618"/>
                  </a:lnTo>
                  <a:lnTo>
                    <a:pt x="275" y="621"/>
                  </a:lnTo>
                  <a:lnTo>
                    <a:pt x="272" y="623"/>
                  </a:lnTo>
                  <a:lnTo>
                    <a:pt x="269" y="626"/>
                  </a:lnTo>
                  <a:lnTo>
                    <a:pt x="266" y="629"/>
                  </a:lnTo>
                  <a:lnTo>
                    <a:pt x="262" y="632"/>
                  </a:lnTo>
                  <a:lnTo>
                    <a:pt x="259" y="634"/>
                  </a:lnTo>
                  <a:lnTo>
                    <a:pt x="255" y="637"/>
                  </a:lnTo>
                  <a:lnTo>
                    <a:pt x="252" y="639"/>
                  </a:lnTo>
                  <a:lnTo>
                    <a:pt x="248" y="641"/>
                  </a:lnTo>
                  <a:lnTo>
                    <a:pt x="244" y="643"/>
                  </a:lnTo>
                  <a:lnTo>
                    <a:pt x="240" y="645"/>
                  </a:lnTo>
                  <a:lnTo>
                    <a:pt x="237" y="647"/>
                  </a:lnTo>
                  <a:lnTo>
                    <a:pt x="235" y="648"/>
                  </a:lnTo>
                  <a:lnTo>
                    <a:pt x="231" y="649"/>
                  </a:lnTo>
                  <a:lnTo>
                    <a:pt x="227" y="651"/>
                  </a:lnTo>
                  <a:lnTo>
                    <a:pt x="223" y="652"/>
                  </a:lnTo>
                  <a:lnTo>
                    <a:pt x="219" y="653"/>
                  </a:lnTo>
                  <a:lnTo>
                    <a:pt x="215" y="655"/>
                  </a:lnTo>
                  <a:lnTo>
                    <a:pt x="211" y="656"/>
                  </a:lnTo>
                  <a:lnTo>
                    <a:pt x="207" y="657"/>
                  </a:lnTo>
                  <a:lnTo>
                    <a:pt x="203" y="658"/>
                  </a:lnTo>
                  <a:lnTo>
                    <a:pt x="199" y="658"/>
                  </a:lnTo>
                  <a:lnTo>
                    <a:pt x="195" y="659"/>
                  </a:lnTo>
                  <a:lnTo>
                    <a:pt x="191" y="660"/>
                  </a:lnTo>
                  <a:lnTo>
                    <a:pt x="187" y="661"/>
                  </a:lnTo>
                  <a:lnTo>
                    <a:pt x="183" y="662"/>
                  </a:lnTo>
                  <a:lnTo>
                    <a:pt x="179" y="662"/>
                  </a:lnTo>
                  <a:lnTo>
                    <a:pt x="175" y="663"/>
                  </a:lnTo>
                  <a:lnTo>
                    <a:pt x="171" y="664"/>
                  </a:lnTo>
                  <a:lnTo>
                    <a:pt x="167" y="664"/>
                  </a:lnTo>
                  <a:lnTo>
                    <a:pt x="163" y="665"/>
                  </a:lnTo>
                  <a:lnTo>
                    <a:pt x="159" y="666"/>
                  </a:lnTo>
                  <a:lnTo>
                    <a:pt x="155" y="667"/>
                  </a:lnTo>
                  <a:lnTo>
                    <a:pt x="151" y="668"/>
                  </a:lnTo>
                  <a:lnTo>
                    <a:pt x="147" y="669"/>
                  </a:lnTo>
                  <a:lnTo>
                    <a:pt x="144" y="670"/>
                  </a:lnTo>
                  <a:lnTo>
                    <a:pt x="140" y="671"/>
                  </a:lnTo>
                  <a:lnTo>
                    <a:pt x="136" y="673"/>
                  </a:lnTo>
                  <a:lnTo>
                    <a:pt x="133" y="674"/>
                  </a:lnTo>
                  <a:lnTo>
                    <a:pt x="129" y="676"/>
                  </a:lnTo>
                  <a:lnTo>
                    <a:pt x="126" y="677"/>
                  </a:lnTo>
                  <a:lnTo>
                    <a:pt x="123" y="679"/>
                  </a:lnTo>
                  <a:lnTo>
                    <a:pt x="119" y="681"/>
                  </a:lnTo>
                  <a:lnTo>
                    <a:pt x="116" y="683"/>
                  </a:lnTo>
                  <a:lnTo>
                    <a:pt x="113" y="685"/>
                  </a:lnTo>
                  <a:lnTo>
                    <a:pt x="110" y="688"/>
                  </a:lnTo>
                  <a:lnTo>
                    <a:pt x="108" y="691"/>
                  </a:lnTo>
                  <a:lnTo>
                    <a:pt x="105" y="693"/>
                  </a:lnTo>
                  <a:lnTo>
                    <a:pt x="102" y="696"/>
                  </a:lnTo>
                  <a:lnTo>
                    <a:pt x="99" y="699"/>
                  </a:lnTo>
                  <a:lnTo>
                    <a:pt x="97" y="703"/>
                  </a:lnTo>
                  <a:lnTo>
                    <a:pt x="94" y="706"/>
                  </a:lnTo>
                  <a:lnTo>
                    <a:pt x="92" y="709"/>
                  </a:lnTo>
                  <a:lnTo>
                    <a:pt x="90" y="713"/>
                  </a:lnTo>
                  <a:lnTo>
                    <a:pt x="88" y="716"/>
                  </a:lnTo>
                  <a:lnTo>
                    <a:pt x="86" y="720"/>
                  </a:lnTo>
                  <a:lnTo>
                    <a:pt x="84" y="724"/>
                  </a:lnTo>
                  <a:lnTo>
                    <a:pt x="82" y="728"/>
                  </a:lnTo>
                  <a:lnTo>
                    <a:pt x="81" y="731"/>
                  </a:lnTo>
                  <a:lnTo>
                    <a:pt x="79" y="735"/>
                  </a:lnTo>
                  <a:lnTo>
                    <a:pt x="78" y="739"/>
                  </a:lnTo>
                  <a:lnTo>
                    <a:pt x="77" y="743"/>
                  </a:lnTo>
                  <a:lnTo>
                    <a:pt x="76" y="746"/>
                  </a:lnTo>
                  <a:lnTo>
                    <a:pt x="75" y="750"/>
                  </a:lnTo>
                  <a:lnTo>
                    <a:pt x="74" y="754"/>
                  </a:lnTo>
                  <a:lnTo>
                    <a:pt x="73" y="758"/>
                  </a:lnTo>
                  <a:lnTo>
                    <a:pt x="72" y="761"/>
                  </a:lnTo>
                  <a:lnTo>
                    <a:pt x="72" y="765"/>
                  </a:lnTo>
                  <a:lnTo>
                    <a:pt x="71" y="769"/>
                  </a:lnTo>
                  <a:lnTo>
                    <a:pt x="71" y="773"/>
                  </a:lnTo>
                  <a:lnTo>
                    <a:pt x="70" y="777"/>
                  </a:lnTo>
                  <a:lnTo>
                    <a:pt x="70" y="781"/>
                  </a:lnTo>
                  <a:lnTo>
                    <a:pt x="70" y="785"/>
                  </a:lnTo>
                  <a:lnTo>
                    <a:pt x="69" y="789"/>
                  </a:lnTo>
                  <a:lnTo>
                    <a:pt x="69" y="793"/>
                  </a:lnTo>
                  <a:lnTo>
                    <a:pt x="69" y="797"/>
                  </a:lnTo>
                  <a:lnTo>
                    <a:pt x="68" y="801"/>
                  </a:lnTo>
                  <a:lnTo>
                    <a:pt x="68" y="805"/>
                  </a:lnTo>
                  <a:lnTo>
                    <a:pt x="68" y="809"/>
                  </a:lnTo>
                  <a:lnTo>
                    <a:pt x="67" y="813"/>
                  </a:lnTo>
                  <a:lnTo>
                    <a:pt x="67" y="817"/>
                  </a:lnTo>
                  <a:lnTo>
                    <a:pt x="67" y="821"/>
                  </a:lnTo>
                  <a:lnTo>
                    <a:pt x="67" y="825"/>
                  </a:lnTo>
                  <a:lnTo>
                    <a:pt x="67" y="829"/>
                  </a:lnTo>
                  <a:lnTo>
                    <a:pt x="68" y="833"/>
                  </a:lnTo>
                  <a:lnTo>
                    <a:pt x="68" y="837"/>
                  </a:lnTo>
                  <a:lnTo>
                    <a:pt x="69" y="841"/>
                  </a:lnTo>
                  <a:lnTo>
                    <a:pt x="70" y="845"/>
                  </a:lnTo>
                  <a:lnTo>
                    <a:pt x="70" y="849"/>
                  </a:lnTo>
                  <a:lnTo>
                    <a:pt x="71" y="853"/>
                  </a:lnTo>
                  <a:lnTo>
                    <a:pt x="71" y="857"/>
                  </a:lnTo>
                  <a:lnTo>
                    <a:pt x="71" y="861"/>
                  </a:lnTo>
                  <a:lnTo>
                    <a:pt x="71" y="865"/>
                  </a:lnTo>
                  <a:lnTo>
                    <a:pt x="71" y="868"/>
                  </a:lnTo>
                  <a:lnTo>
                    <a:pt x="70" y="872"/>
                  </a:lnTo>
                  <a:lnTo>
                    <a:pt x="68" y="876"/>
                  </a:lnTo>
                  <a:lnTo>
                    <a:pt x="66" y="879"/>
                  </a:lnTo>
                  <a:lnTo>
                    <a:pt x="64" y="883"/>
                  </a:lnTo>
                  <a:lnTo>
                    <a:pt x="62" y="886"/>
                  </a:lnTo>
                  <a:lnTo>
                    <a:pt x="59" y="889"/>
                  </a:lnTo>
                  <a:lnTo>
                    <a:pt x="56" y="892"/>
                  </a:lnTo>
                  <a:lnTo>
                    <a:pt x="53" y="895"/>
                  </a:lnTo>
                  <a:lnTo>
                    <a:pt x="49" y="898"/>
                  </a:lnTo>
                  <a:lnTo>
                    <a:pt x="46" y="900"/>
                  </a:lnTo>
                  <a:lnTo>
                    <a:pt x="42" y="902"/>
                  </a:lnTo>
                  <a:lnTo>
                    <a:pt x="38" y="904"/>
                  </a:lnTo>
                  <a:lnTo>
                    <a:pt x="37" y="905"/>
                  </a:lnTo>
                  <a:lnTo>
                    <a:pt x="33" y="906"/>
                  </a:lnTo>
                  <a:lnTo>
                    <a:pt x="29" y="907"/>
                  </a:lnTo>
                  <a:lnTo>
                    <a:pt x="25" y="908"/>
                  </a:lnTo>
                  <a:lnTo>
                    <a:pt x="21" y="908"/>
                  </a:lnTo>
                  <a:lnTo>
                    <a:pt x="17" y="909"/>
                  </a:lnTo>
                  <a:lnTo>
                    <a:pt x="13" y="909"/>
                  </a:lnTo>
                  <a:lnTo>
                    <a:pt x="9" y="909"/>
                  </a:lnTo>
                  <a:lnTo>
                    <a:pt x="5" y="909"/>
                  </a:lnTo>
                  <a:lnTo>
                    <a:pt x="0" y="909"/>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01" name="Freeform 329">
              <a:extLst>
                <a:ext uri="{FF2B5EF4-FFF2-40B4-BE49-F238E27FC236}">
                  <a16:creationId xmlns="" xmlns:a16="http://schemas.microsoft.com/office/drawing/2014/main" id="{D76ED30D-0004-2844-906A-D3E12A5CF2E5}"/>
                </a:ext>
              </a:extLst>
            </p:cNvPr>
            <p:cNvSpPr>
              <a:spLocks/>
            </p:cNvSpPr>
            <p:nvPr/>
          </p:nvSpPr>
          <p:spPr bwMode="auto">
            <a:xfrm>
              <a:off x="4294188" y="1558925"/>
              <a:ext cx="863600" cy="1782763"/>
            </a:xfrm>
            <a:custGeom>
              <a:avLst/>
              <a:gdLst>
                <a:gd name="T0" fmla="*/ 2147483647 w 240"/>
                <a:gd name="T1" fmla="*/ 2147483647 h 495"/>
                <a:gd name="T2" fmla="*/ 2147483647 w 240"/>
                <a:gd name="T3" fmla="*/ 2147483647 h 495"/>
                <a:gd name="T4" fmla="*/ 2147483647 w 240"/>
                <a:gd name="T5" fmla="*/ 2147483647 h 495"/>
                <a:gd name="T6" fmla="*/ 2147483647 w 240"/>
                <a:gd name="T7" fmla="*/ 2147483647 h 495"/>
                <a:gd name="T8" fmla="*/ 2147483647 w 240"/>
                <a:gd name="T9" fmla="*/ 2147483647 h 495"/>
                <a:gd name="T10" fmla="*/ 2147483647 w 240"/>
                <a:gd name="T11" fmla="*/ 2147483647 h 495"/>
                <a:gd name="T12" fmla="*/ 2147483647 w 240"/>
                <a:gd name="T13" fmla="*/ 2147483647 h 495"/>
                <a:gd name="T14" fmla="*/ 2147483647 w 240"/>
                <a:gd name="T15" fmla="*/ 2147483647 h 495"/>
                <a:gd name="T16" fmla="*/ 2147483647 w 240"/>
                <a:gd name="T17" fmla="*/ 2147483647 h 495"/>
                <a:gd name="T18" fmla="*/ 2147483647 w 240"/>
                <a:gd name="T19" fmla="*/ 2147483647 h 495"/>
                <a:gd name="T20" fmla="*/ 2147483647 w 240"/>
                <a:gd name="T21" fmla="*/ 2147483647 h 495"/>
                <a:gd name="T22" fmla="*/ 2147483647 w 240"/>
                <a:gd name="T23" fmla="*/ 2147483647 h 495"/>
                <a:gd name="T24" fmla="*/ 2147483647 w 240"/>
                <a:gd name="T25" fmla="*/ 2147483647 h 495"/>
                <a:gd name="T26" fmla="*/ 2147483647 w 240"/>
                <a:gd name="T27" fmla="*/ 2147483647 h 495"/>
                <a:gd name="T28" fmla="*/ 2147483647 w 240"/>
                <a:gd name="T29" fmla="*/ 2147483647 h 495"/>
                <a:gd name="T30" fmla="*/ 2147483647 w 240"/>
                <a:gd name="T31" fmla="*/ 2147483647 h 495"/>
                <a:gd name="T32" fmla="*/ 2147483647 w 240"/>
                <a:gd name="T33" fmla="*/ 2147483647 h 495"/>
                <a:gd name="T34" fmla="*/ 2147483647 w 240"/>
                <a:gd name="T35" fmla="*/ 2147483647 h 495"/>
                <a:gd name="T36" fmla="*/ 2147483647 w 240"/>
                <a:gd name="T37" fmla="*/ 2147483647 h 495"/>
                <a:gd name="T38" fmla="*/ 2147483647 w 240"/>
                <a:gd name="T39" fmla="*/ 2147483647 h 495"/>
                <a:gd name="T40" fmla="*/ 2147483647 w 240"/>
                <a:gd name="T41" fmla="*/ 2147483647 h 495"/>
                <a:gd name="T42" fmla="*/ 2147483647 w 240"/>
                <a:gd name="T43" fmla="*/ 2147483647 h 495"/>
                <a:gd name="T44" fmla="*/ 2147483647 w 240"/>
                <a:gd name="T45" fmla="*/ 2147483647 h 495"/>
                <a:gd name="T46" fmla="*/ 2147483647 w 240"/>
                <a:gd name="T47" fmla="*/ 2147483647 h 495"/>
                <a:gd name="T48" fmla="*/ 2147483647 w 240"/>
                <a:gd name="T49" fmla="*/ 2147483647 h 495"/>
                <a:gd name="T50" fmla="*/ 2147483647 w 240"/>
                <a:gd name="T51" fmla="*/ 2147483647 h 495"/>
                <a:gd name="T52" fmla="*/ 2147483647 w 240"/>
                <a:gd name="T53" fmla="*/ 2147483647 h 495"/>
                <a:gd name="T54" fmla="*/ 2147483647 w 240"/>
                <a:gd name="T55" fmla="*/ 2147483647 h 495"/>
                <a:gd name="T56" fmla="*/ 2147483647 w 240"/>
                <a:gd name="T57" fmla="*/ 2147483647 h 495"/>
                <a:gd name="T58" fmla="*/ 2147483647 w 240"/>
                <a:gd name="T59" fmla="*/ 2147483647 h 495"/>
                <a:gd name="T60" fmla="*/ 2147483647 w 240"/>
                <a:gd name="T61" fmla="*/ 2147483647 h 495"/>
                <a:gd name="T62" fmla="*/ 2147483647 w 240"/>
                <a:gd name="T63" fmla="*/ 2147483647 h 495"/>
                <a:gd name="T64" fmla="*/ 2147483647 w 240"/>
                <a:gd name="T65" fmla="*/ 2147483647 h 495"/>
                <a:gd name="T66" fmla="*/ 2147483647 w 240"/>
                <a:gd name="T67" fmla="*/ 2147483647 h 495"/>
                <a:gd name="T68" fmla="*/ 2147483647 w 240"/>
                <a:gd name="T69" fmla="*/ 2147483647 h 495"/>
                <a:gd name="T70" fmla="*/ 2147483647 w 240"/>
                <a:gd name="T71" fmla="*/ 2147483647 h 495"/>
                <a:gd name="T72" fmla="*/ 2147483647 w 240"/>
                <a:gd name="T73" fmla="*/ 2147483647 h 495"/>
                <a:gd name="T74" fmla="*/ 2147483647 w 240"/>
                <a:gd name="T75" fmla="*/ 2147483647 h 495"/>
                <a:gd name="T76" fmla="*/ 2147483647 w 240"/>
                <a:gd name="T77" fmla="*/ 2147483647 h 495"/>
                <a:gd name="T78" fmla="*/ 2147483647 w 240"/>
                <a:gd name="T79" fmla="*/ 2147483647 h 495"/>
                <a:gd name="T80" fmla="*/ 2147483647 w 240"/>
                <a:gd name="T81" fmla="*/ 2147483647 h 495"/>
                <a:gd name="T82" fmla="*/ 2147483647 w 240"/>
                <a:gd name="T83" fmla="*/ 2147483647 h 495"/>
                <a:gd name="T84" fmla="*/ 2147483647 w 240"/>
                <a:gd name="T85" fmla="*/ 2147483647 h 495"/>
                <a:gd name="T86" fmla="*/ 2147483647 w 240"/>
                <a:gd name="T87" fmla="*/ 2147483647 h 495"/>
                <a:gd name="T88" fmla="*/ 2147483647 w 240"/>
                <a:gd name="T89" fmla="*/ 2147483647 h 495"/>
                <a:gd name="T90" fmla="*/ 2147483647 w 240"/>
                <a:gd name="T91" fmla="*/ 2147483647 h 495"/>
                <a:gd name="T92" fmla="*/ 2147483647 w 240"/>
                <a:gd name="T93" fmla="*/ 2147483647 h 495"/>
                <a:gd name="T94" fmla="*/ 2147483647 w 240"/>
                <a:gd name="T95" fmla="*/ 2147483647 h 495"/>
                <a:gd name="T96" fmla="*/ 2147483647 w 240"/>
                <a:gd name="T97" fmla="*/ 2147483647 h 495"/>
                <a:gd name="T98" fmla="*/ 2147483647 w 240"/>
                <a:gd name="T99" fmla="*/ 2147483647 h 495"/>
                <a:gd name="T100" fmla="*/ 2147483647 w 240"/>
                <a:gd name="T101" fmla="*/ 2147483647 h 495"/>
                <a:gd name="T102" fmla="*/ 2147483647 w 240"/>
                <a:gd name="T103" fmla="*/ 2147483647 h 495"/>
                <a:gd name="T104" fmla="*/ 2147483647 w 240"/>
                <a:gd name="T105" fmla="*/ 2147483647 h 495"/>
                <a:gd name="T106" fmla="*/ 2147483647 w 240"/>
                <a:gd name="T107" fmla="*/ 2147483647 h 49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40"/>
                <a:gd name="T163" fmla="*/ 0 h 495"/>
                <a:gd name="T164" fmla="*/ 240 w 240"/>
                <a:gd name="T165" fmla="*/ 495 h 49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40" h="495">
                  <a:moveTo>
                    <a:pt x="215" y="0"/>
                  </a:moveTo>
                  <a:lnTo>
                    <a:pt x="218" y="3"/>
                  </a:lnTo>
                  <a:lnTo>
                    <a:pt x="220" y="6"/>
                  </a:lnTo>
                  <a:lnTo>
                    <a:pt x="223" y="10"/>
                  </a:lnTo>
                  <a:lnTo>
                    <a:pt x="225" y="13"/>
                  </a:lnTo>
                  <a:lnTo>
                    <a:pt x="228" y="16"/>
                  </a:lnTo>
                  <a:lnTo>
                    <a:pt x="230" y="19"/>
                  </a:lnTo>
                  <a:lnTo>
                    <a:pt x="232" y="23"/>
                  </a:lnTo>
                  <a:lnTo>
                    <a:pt x="234" y="26"/>
                  </a:lnTo>
                  <a:lnTo>
                    <a:pt x="236" y="31"/>
                  </a:lnTo>
                  <a:lnTo>
                    <a:pt x="237" y="34"/>
                  </a:lnTo>
                  <a:lnTo>
                    <a:pt x="238" y="38"/>
                  </a:lnTo>
                  <a:lnTo>
                    <a:pt x="239" y="42"/>
                  </a:lnTo>
                  <a:lnTo>
                    <a:pt x="240" y="46"/>
                  </a:lnTo>
                  <a:lnTo>
                    <a:pt x="240" y="50"/>
                  </a:lnTo>
                  <a:lnTo>
                    <a:pt x="240" y="54"/>
                  </a:lnTo>
                  <a:lnTo>
                    <a:pt x="240" y="57"/>
                  </a:lnTo>
                  <a:lnTo>
                    <a:pt x="239" y="62"/>
                  </a:lnTo>
                  <a:lnTo>
                    <a:pt x="238" y="66"/>
                  </a:lnTo>
                  <a:lnTo>
                    <a:pt x="236" y="69"/>
                  </a:lnTo>
                  <a:lnTo>
                    <a:pt x="234" y="73"/>
                  </a:lnTo>
                  <a:lnTo>
                    <a:pt x="232" y="77"/>
                  </a:lnTo>
                  <a:lnTo>
                    <a:pt x="230" y="80"/>
                  </a:lnTo>
                  <a:lnTo>
                    <a:pt x="227" y="83"/>
                  </a:lnTo>
                  <a:lnTo>
                    <a:pt x="224" y="86"/>
                  </a:lnTo>
                  <a:lnTo>
                    <a:pt x="221" y="88"/>
                  </a:lnTo>
                  <a:lnTo>
                    <a:pt x="217" y="90"/>
                  </a:lnTo>
                  <a:lnTo>
                    <a:pt x="213" y="92"/>
                  </a:lnTo>
                  <a:lnTo>
                    <a:pt x="210" y="93"/>
                  </a:lnTo>
                  <a:lnTo>
                    <a:pt x="206" y="94"/>
                  </a:lnTo>
                  <a:lnTo>
                    <a:pt x="202" y="95"/>
                  </a:lnTo>
                  <a:lnTo>
                    <a:pt x="198" y="96"/>
                  </a:lnTo>
                  <a:lnTo>
                    <a:pt x="194" y="97"/>
                  </a:lnTo>
                  <a:lnTo>
                    <a:pt x="190" y="98"/>
                  </a:lnTo>
                  <a:lnTo>
                    <a:pt x="186" y="99"/>
                  </a:lnTo>
                  <a:lnTo>
                    <a:pt x="184" y="100"/>
                  </a:lnTo>
                  <a:lnTo>
                    <a:pt x="180" y="101"/>
                  </a:lnTo>
                  <a:lnTo>
                    <a:pt x="176" y="103"/>
                  </a:lnTo>
                  <a:lnTo>
                    <a:pt x="173" y="106"/>
                  </a:lnTo>
                  <a:lnTo>
                    <a:pt x="169" y="108"/>
                  </a:lnTo>
                  <a:lnTo>
                    <a:pt x="166" y="111"/>
                  </a:lnTo>
                  <a:lnTo>
                    <a:pt x="163" y="114"/>
                  </a:lnTo>
                  <a:lnTo>
                    <a:pt x="160" y="117"/>
                  </a:lnTo>
                  <a:lnTo>
                    <a:pt x="158" y="121"/>
                  </a:lnTo>
                  <a:lnTo>
                    <a:pt x="155" y="124"/>
                  </a:lnTo>
                  <a:lnTo>
                    <a:pt x="153" y="128"/>
                  </a:lnTo>
                  <a:lnTo>
                    <a:pt x="151" y="132"/>
                  </a:lnTo>
                  <a:lnTo>
                    <a:pt x="149" y="136"/>
                  </a:lnTo>
                  <a:lnTo>
                    <a:pt x="148" y="140"/>
                  </a:lnTo>
                  <a:lnTo>
                    <a:pt x="146" y="144"/>
                  </a:lnTo>
                  <a:lnTo>
                    <a:pt x="145" y="148"/>
                  </a:lnTo>
                  <a:lnTo>
                    <a:pt x="144" y="152"/>
                  </a:lnTo>
                  <a:lnTo>
                    <a:pt x="144" y="156"/>
                  </a:lnTo>
                  <a:lnTo>
                    <a:pt x="144" y="160"/>
                  </a:lnTo>
                  <a:lnTo>
                    <a:pt x="144" y="165"/>
                  </a:lnTo>
                  <a:lnTo>
                    <a:pt x="144" y="169"/>
                  </a:lnTo>
                  <a:lnTo>
                    <a:pt x="145" y="173"/>
                  </a:lnTo>
                  <a:lnTo>
                    <a:pt x="146" y="177"/>
                  </a:lnTo>
                  <a:lnTo>
                    <a:pt x="147" y="181"/>
                  </a:lnTo>
                  <a:lnTo>
                    <a:pt x="148" y="185"/>
                  </a:lnTo>
                  <a:lnTo>
                    <a:pt x="149" y="188"/>
                  </a:lnTo>
                  <a:lnTo>
                    <a:pt x="151" y="192"/>
                  </a:lnTo>
                  <a:lnTo>
                    <a:pt x="153" y="196"/>
                  </a:lnTo>
                  <a:lnTo>
                    <a:pt x="154" y="199"/>
                  </a:lnTo>
                  <a:lnTo>
                    <a:pt x="156" y="203"/>
                  </a:lnTo>
                  <a:lnTo>
                    <a:pt x="158" y="207"/>
                  </a:lnTo>
                  <a:lnTo>
                    <a:pt x="159" y="210"/>
                  </a:lnTo>
                  <a:lnTo>
                    <a:pt x="161" y="214"/>
                  </a:lnTo>
                  <a:lnTo>
                    <a:pt x="163" y="218"/>
                  </a:lnTo>
                  <a:lnTo>
                    <a:pt x="165" y="221"/>
                  </a:lnTo>
                  <a:lnTo>
                    <a:pt x="166" y="225"/>
                  </a:lnTo>
                  <a:lnTo>
                    <a:pt x="168" y="229"/>
                  </a:lnTo>
                  <a:lnTo>
                    <a:pt x="170" y="232"/>
                  </a:lnTo>
                  <a:lnTo>
                    <a:pt x="171" y="236"/>
                  </a:lnTo>
                  <a:lnTo>
                    <a:pt x="173" y="240"/>
                  </a:lnTo>
                  <a:lnTo>
                    <a:pt x="174" y="243"/>
                  </a:lnTo>
                  <a:lnTo>
                    <a:pt x="175" y="247"/>
                  </a:lnTo>
                  <a:lnTo>
                    <a:pt x="176" y="250"/>
                  </a:lnTo>
                  <a:lnTo>
                    <a:pt x="177" y="254"/>
                  </a:lnTo>
                  <a:lnTo>
                    <a:pt x="178" y="258"/>
                  </a:lnTo>
                  <a:lnTo>
                    <a:pt x="179" y="262"/>
                  </a:lnTo>
                  <a:lnTo>
                    <a:pt x="179" y="266"/>
                  </a:lnTo>
                  <a:lnTo>
                    <a:pt x="180" y="269"/>
                  </a:lnTo>
                  <a:lnTo>
                    <a:pt x="180" y="273"/>
                  </a:lnTo>
                  <a:lnTo>
                    <a:pt x="181" y="277"/>
                  </a:lnTo>
                  <a:lnTo>
                    <a:pt x="181" y="281"/>
                  </a:lnTo>
                  <a:lnTo>
                    <a:pt x="181" y="285"/>
                  </a:lnTo>
                  <a:lnTo>
                    <a:pt x="181" y="289"/>
                  </a:lnTo>
                  <a:lnTo>
                    <a:pt x="181" y="293"/>
                  </a:lnTo>
                  <a:lnTo>
                    <a:pt x="181" y="297"/>
                  </a:lnTo>
                  <a:lnTo>
                    <a:pt x="180" y="301"/>
                  </a:lnTo>
                  <a:lnTo>
                    <a:pt x="180" y="305"/>
                  </a:lnTo>
                  <a:lnTo>
                    <a:pt x="180" y="309"/>
                  </a:lnTo>
                  <a:lnTo>
                    <a:pt x="179" y="313"/>
                  </a:lnTo>
                  <a:lnTo>
                    <a:pt x="178" y="318"/>
                  </a:lnTo>
                  <a:lnTo>
                    <a:pt x="178" y="322"/>
                  </a:lnTo>
                  <a:lnTo>
                    <a:pt x="177" y="326"/>
                  </a:lnTo>
                  <a:lnTo>
                    <a:pt x="176" y="330"/>
                  </a:lnTo>
                  <a:lnTo>
                    <a:pt x="175" y="334"/>
                  </a:lnTo>
                  <a:lnTo>
                    <a:pt x="174" y="338"/>
                  </a:lnTo>
                  <a:lnTo>
                    <a:pt x="173" y="342"/>
                  </a:lnTo>
                  <a:lnTo>
                    <a:pt x="172" y="346"/>
                  </a:lnTo>
                  <a:lnTo>
                    <a:pt x="171" y="349"/>
                  </a:lnTo>
                  <a:lnTo>
                    <a:pt x="170" y="354"/>
                  </a:lnTo>
                  <a:lnTo>
                    <a:pt x="169" y="358"/>
                  </a:lnTo>
                  <a:lnTo>
                    <a:pt x="168" y="362"/>
                  </a:lnTo>
                  <a:lnTo>
                    <a:pt x="166" y="366"/>
                  </a:lnTo>
                  <a:lnTo>
                    <a:pt x="165" y="369"/>
                  </a:lnTo>
                  <a:lnTo>
                    <a:pt x="164" y="373"/>
                  </a:lnTo>
                  <a:lnTo>
                    <a:pt x="162" y="377"/>
                  </a:lnTo>
                  <a:lnTo>
                    <a:pt x="160" y="381"/>
                  </a:lnTo>
                  <a:lnTo>
                    <a:pt x="159" y="385"/>
                  </a:lnTo>
                  <a:lnTo>
                    <a:pt x="157" y="389"/>
                  </a:lnTo>
                  <a:lnTo>
                    <a:pt x="155" y="393"/>
                  </a:lnTo>
                  <a:lnTo>
                    <a:pt x="154" y="396"/>
                  </a:lnTo>
                  <a:lnTo>
                    <a:pt x="152" y="400"/>
                  </a:lnTo>
                  <a:lnTo>
                    <a:pt x="150" y="404"/>
                  </a:lnTo>
                  <a:lnTo>
                    <a:pt x="148" y="407"/>
                  </a:lnTo>
                  <a:lnTo>
                    <a:pt x="146" y="411"/>
                  </a:lnTo>
                  <a:lnTo>
                    <a:pt x="144" y="414"/>
                  </a:lnTo>
                  <a:lnTo>
                    <a:pt x="142" y="418"/>
                  </a:lnTo>
                  <a:lnTo>
                    <a:pt x="139" y="421"/>
                  </a:lnTo>
                  <a:lnTo>
                    <a:pt x="137" y="424"/>
                  </a:lnTo>
                  <a:lnTo>
                    <a:pt x="135" y="427"/>
                  </a:lnTo>
                  <a:lnTo>
                    <a:pt x="132" y="431"/>
                  </a:lnTo>
                  <a:lnTo>
                    <a:pt x="130" y="434"/>
                  </a:lnTo>
                  <a:lnTo>
                    <a:pt x="127" y="437"/>
                  </a:lnTo>
                  <a:lnTo>
                    <a:pt x="125" y="439"/>
                  </a:lnTo>
                  <a:lnTo>
                    <a:pt x="122" y="442"/>
                  </a:lnTo>
                  <a:lnTo>
                    <a:pt x="119" y="445"/>
                  </a:lnTo>
                  <a:lnTo>
                    <a:pt x="116" y="448"/>
                  </a:lnTo>
                  <a:lnTo>
                    <a:pt x="113" y="450"/>
                  </a:lnTo>
                  <a:lnTo>
                    <a:pt x="112" y="451"/>
                  </a:lnTo>
                  <a:lnTo>
                    <a:pt x="109" y="454"/>
                  </a:lnTo>
                  <a:lnTo>
                    <a:pt x="106" y="456"/>
                  </a:lnTo>
                  <a:lnTo>
                    <a:pt x="103" y="458"/>
                  </a:lnTo>
                  <a:lnTo>
                    <a:pt x="99" y="460"/>
                  </a:lnTo>
                  <a:lnTo>
                    <a:pt x="96" y="462"/>
                  </a:lnTo>
                  <a:lnTo>
                    <a:pt x="93" y="464"/>
                  </a:lnTo>
                  <a:lnTo>
                    <a:pt x="89" y="466"/>
                  </a:lnTo>
                  <a:lnTo>
                    <a:pt x="86" y="468"/>
                  </a:lnTo>
                  <a:lnTo>
                    <a:pt x="82" y="470"/>
                  </a:lnTo>
                  <a:lnTo>
                    <a:pt x="79" y="471"/>
                  </a:lnTo>
                  <a:lnTo>
                    <a:pt x="75" y="473"/>
                  </a:lnTo>
                  <a:lnTo>
                    <a:pt x="72" y="474"/>
                  </a:lnTo>
                  <a:lnTo>
                    <a:pt x="68" y="476"/>
                  </a:lnTo>
                  <a:lnTo>
                    <a:pt x="64" y="477"/>
                  </a:lnTo>
                  <a:lnTo>
                    <a:pt x="60" y="479"/>
                  </a:lnTo>
                  <a:lnTo>
                    <a:pt x="56" y="480"/>
                  </a:lnTo>
                  <a:lnTo>
                    <a:pt x="53" y="481"/>
                  </a:lnTo>
                  <a:lnTo>
                    <a:pt x="49" y="482"/>
                  </a:lnTo>
                  <a:lnTo>
                    <a:pt x="45" y="484"/>
                  </a:lnTo>
                  <a:lnTo>
                    <a:pt x="41" y="485"/>
                  </a:lnTo>
                  <a:lnTo>
                    <a:pt x="37" y="486"/>
                  </a:lnTo>
                  <a:lnTo>
                    <a:pt x="33" y="487"/>
                  </a:lnTo>
                  <a:lnTo>
                    <a:pt x="29" y="488"/>
                  </a:lnTo>
                  <a:lnTo>
                    <a:pt x="25" y="489"/>
                  </a:lnTo>
                  <a:lnTo>
                    <a:pt x="21" y="490"/>
                  </a:lnTo>
                  <a:lnTo>
                    <a:pt x="17" y="491"/>
                  </a:lnTo>
                  <a:lnTo>
                    <a:pt x="13" y="492"/>
                  </a:lnTo>
                  <a:lnTo>
                    <a:pt x="8" y="493"/>
                  </a:lnTo>
                  <a:lnTo>
                    <a:pt x="4" y="494"/>
                  </a:lnTo>
                  <a:lnTo>
                    <a:pt x="0" y="495"/>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02" name="Freeform 330">
              <a:extLst>
                <a:ext uri="{FF2B5EF4-FFF2-40B4-BE49-F238E27FC236}">
                  <a16:creationId xmlns="" xmlns:a16="http://schemas.microsoft.com/office/drawing/2014/main" id="{2445B04C-1DCD-3F42-94FA-B2AECA34C65A}"/>
                </a:ext>
              </a:extLst>
            </p:cNvPr>
            <p:cNvSpPr>
              <a:spLocks/>
            </p:cNvSpPr>
            <p:nvPr/>
          </p:nvSpPr>
          <p:spPr bwMode="auto">
            <a:xfrm>
              <a:off x="7091363" y="1271588"/>
              <a:ext cx="360363" cy="1439863"/>
            </a:xfrm>
            <a:custGeom>
              <a:avLst/>
              <a:gdLst>
                <a:gd name="T0" fmla="*/ 0 w 100"/>
                <a:gd name="T1" fmla="*/ 0 h 400"/>
                <a:gd name="T2" fmla="*/ 2147483647 w 100"/>
                <a:gd name="T3" fmla="*/ 2147483647 h 400"/>
                <a:gd name="T4" fmla="*/ 0 w 100"/>
                <a:gd name="T5" fmla="*/ 2147483647 h 400"/>
                <a:gd name="T6" fmla="*/ 0 60000 65536"/>
                <a:gd name="T7" fmla="*/ 0 60000 65536"/>
                <a:gd name="T8" fmla="*/ 0 60000 65536"/>
                <a:gd name="T9" fmla="*/ 0 w 100"/>
                <a:gd name="T10" fmla="*/ 0 h 400"/>
                <a:gd name="T11" fmla="*/ 100 w 100"/>
                <a:gd name="T12" fmla="*/ 400 h 400"/>
              </a:gdLst>
              <a:ahLst/>
              <a:cxnLst>
                <a:cxn ang="T6">
                  <a:pos x="T0" y="T1"/>
                </a:cxn>
                <a:cxn ang="T7">
                  <a:pos x="T2" y="T3"/>
                </a:cxn>
                <a:cxn ang="T8">
                  <a:pos x="T4" y="T5"/>
                </a:cxn>
              </a:cxnLst>
              <a:rect l="T9" t="T10" r="T11" b="T12"/>
              <a:pathLst>
                <a:path w="100" h="400">
                  <a:moveTo>
                    <a:pt x="0" y="0"/>
                  </a:moveTo>
                  <a:lnTo>
                    <a:pt x="100" y="200"/>
                  </a:lnTo>
                  <a:lnTo>
                    <a:pt x="0" y="40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03" name="Freeform 331">
              <a:extLst>
                <a:ext uri="{FF2B5EF4-FFF2-40B4-BE49-F238E27FC236}">
                  <a16:creationId xmlns="" xmlns:a16="http://schemas.microsoft.com/office/drawing/2014/main" id="{38091E71-0020-E448-B8DB-1EAF18F6BF36}"/>
                </a:ext>
              </a:extLst>
            </p:cNvPr>
            <p:cNvSpPr>
              <a:spLocks/>
            </p:cNvSpPr>
            <p:nvPr/>
          </p:nvSpPr>
          <p:spPr bwMode="auto">
            <a:xfrm>
              <a:off x="6253163" y="3611563"/>
              <a:ext cx="1335088" cy="511175"/>
            </a:xfrm>
            <a:custGeom>
              <a:avLst/>
              <a:gdLst>
                <a:gd name="T0" fmla="*/ 0 w 841"/>
                <a:gd name="T1" fmla="*/ 0 h 322"/>
                <a:gd name="T2" fmla="*/ 2147483647 w 841"/>
                <a:gd name="T3" fmla="*/ 0 h 322"/>
                <a:gd name="T4" fmla="*/ 2147483647 w 841"/>
                <a:gd name="T5" fmla="*/ 2147483647 h 322"/>
                <a:gd name="T6" fmla="*/ 0 w 841"/>
                <a:gd name="T7" fmla="*/ 0 h 322"/>
                <a:gd name="T8" fmla="*/ 0 60000 65536"/>
                <a:gd name="T9" fmla="*/ 0 60000 65536"/>
                <a:gd name="T10" fmla="*/ 0 60000 65536"/>
                <a:gd name="T11" fmla="*/ 0 60000 65536"/>
                <a:gd name="T12" fmla="*/ 0 w 841"/>
                <a:gd name="T13" fmla="*/ 0 h 322"/>
                <a:gd name="T14" fmla="*/ 841 w 841"/>
                <a:gd name="T15" fmla="*/ 322 h 322"/>
              </a:gdLst>
              <a:ahLst/>
              <a:cxnLst>
                <a:cxn ang="T8">
                  <a:pos x="T0" y="T1"/>
                </a:cxn>
                <a:cxn ang="T9">
                  <a:pos x="T2" y="T3"/>
                </a:cxn>
                <a:cxn ang="T10">
                  <a:pos x="T4" y="T5"/>
                </a:cxn>
                <a:cxn ang="T11">
                  <a:pos x="T6" y="T7"/>
                </a:cxn>
              </a:cxnLst>
              <a:rect l="T12" t="T13" r="T14" b="T15"/>
              <a:pathLst>
                <a:path w="841" h="322">
                  <a:moveTo>
                    <a:pt x="0" y="0"/>
                  </a:moveTo>
                  <a:lnTo>
                    <a:pt x="841" y="0"/>
                  </a:lnTo>
                  <a:lnTo>
                    <a:pt x="705" y="322"/>
                  </a:lnTo>
                  <a:lnTo>
                    <a:pt x="0" y="0"/>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04" name="Line 332">
              <a:extLst>
                <a:ext uri="{FF2B5EF4-FFF2-40B4-BE49-F238E27FC236}">
                  <a16:creationId xmlns="" xmlns:a16="http://schemas.microsoft.com/office/drawing/2014/main" id="{DA75CD03-7BB1-6548-A21A-A65E2E34E9D2}"/>
                </a:ext>
              </a:extLst>
            </p:cNvPr>
            <p:cNvSpPr>
              <a:spLocks noChangeShapeType="1"/>
            </p:cNvSpPr>
            <p:nvPr/>
          </p:nvSpPr>
          <p:spPr bwMode="auto">
            <a:xfrm flipH="1">
              <a:off x="4398963" y="766763"/>
              <a:ext cx="403225" cy="2001838"/>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405" name="Line 333">
              <a:extLst>
                <a:ext uri="{FF2B5EF4-FFF2-40B4-BE49-F238E27FC236}">
                  <a16:creationId xmlns="" xmlns:a16="http://schemas.microsoft.com/office/drawing/2014/main" id="{7FA2E4DD-4003-D646-9646-6C9DA5DFA6FA}"/>
                </a:ext>
              </a:extLst>
            </p:cNvPr>
            <p:cNvSpPr>
              <a:spLocks noChangeShapeType="1"/>
            </p:cNvSpPr>
            <p:nvPr/>
          </p:nvSpPr>
          <p:spPr bwMode="auto">
            <a:xfrm flipV="1">
              <a:off x="4910138" y="325438"/>
              <a:ext cx="1284288" cy="2490788"/>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406" name="Line 334">
              <a:extLst>
                <a:ext uri="{FF2B5EF4-FFF2-40B4-BE49-F238E27FC236}">
                  <a16:creationId xmlns="" xmlns:a16="http://schemas.microsoft.com/office/drawing/2014/main" id="{468257BA-1542-A249-B5E0-5D2D933C1777}"/>
                </a:ext>
              </a:extLst>
            </p:cNvPr>
            <p:cNvSpPr>
              <a:spLocks noChangeShapeType="1"/>
            </p:cNvSpPr>
            <p:nvPr/>
          </p:nvSpPr>
          <p:spPr bwMode="auto">
            <a:xfrm flipH="1" flipV="1">
              <a:off x="1223963" y="1689100"/>
              <a:ext cx="3030538" cy="1443038"/>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407" name="Line 335">
              <a:extLst>
                <a:ext uri="{FF2B5EF4-FFF2-40B4-BE49-F238E27FC236}">
                  <a16:creationId xmlns="" xmlns:a16="http://schemas.microsoft.com/office/drawing/2014/main" id="{15A561F8-0A69-B946-A37A-1505EE1B00C6}"/>
                </a:ext>
              </a:extLst>
            </p:cNvPr>
            <p:cNvSpPr>
              <a:spLocks noChangeShapeType="1"/>
            </p:cNvSpPr>
            <p:nvPr/>
          </p:nvSpPr>
          <p:spPr bwMode="auto">
            <a:xfrm flipH="1">
              <a:off x="3725863" y="1433513"/>
              <a:ext cx="877888" cy="1447800"/>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408" name="Rectangle 336">
              <a:extLst>
                <a:ext uri="{FF2B5EF4-FFF2-40B4-BE49-F238E27FC236}">
                  <a16:creationId xmlns="" xmlns:a16="http://schemas.microsoft.com/office/drawing/2014/main" id="{A89F14D6-47AF-154F-8D40-971AA85CC497}"/>
                </a:ext>
              </a:extLst>
            </p:cNvPr>
            <p:cNvSpPr>
              <a:spLocks noChangeArrowheads="1"/>
            </p:cNvSpPr>
            <p:nvPr/>
          </p:nvSpPr>
          <p:spPr bwMode="auto">
            <a:xfrm>
              <a:off x="-468313" y="-1795463"/>
              <a:ext cx="1247136"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SKELETAL MEASUR.</a:t>
              </a:r>
              <a:endParaRPr lang="el-GR" altLang="en-US"/>
            </a:p>
          </p:txBody>
        </p:sp>
        <p:sp>
          <p:nvSpPr>
            <p:cNvPr id="15409" name="Rectangle 338">
              <a:extLst>
                <a:ext uri="{FF2B5EF4-FFF2-40B4-BE49-F238E27FC236}">
                  <a16:creationId xmlns="" xmlns:a16="http://schemas.microsoft.com/office/drawing/2014/main" id="{0D67D226-3E4B-FC43-877B-3005F0A20D37}"/>
                </a:ext>
              </a:extLst>
            </p:cNvPr>
            <p:cNvSpPr>
              <a:spLocks noChangeArrowheads="1"/>
            </p:cNvSpPr>
            <p:nvPr/>
          </p:nvSpPr>
          <p:spPr bwMode="auto">
            <a:xfrm>
              <a:off x="-468313" y="-1493838"/>
              <a:ext cx="54822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SNA: 85,7</a:t>
              </a:r>
              <a:endParaRPr lang="el-GR" altLang="en-US"/>
            </a:p>
          </p:txBody>
        </p:sp>
        <p:sp>
          <p:nvSpPr>
            <p:cNvPr id="15410" name="Rectangle 339">
              <a:extLst>
                <a:ext uri="{FF2B5EF4-FFF2-40B4-BE49-F238E27FC236}">
                  <a16:creationId xmlns="" xmlns:a16="http://schemas.microsoft.com/office/drawing/2014/main" id="{AFB6990C-A208-B34D-9931-8D908DA9D50E}"/>
                </a:ext>
              </a:extLst>
            </p:cNvPr>
            <p:cNvSpPr>
              <a:spLocks noChangeArrowheads="1"/>
            </p:cNvSpPr>
            <p:nvPr/>
          </p:nvSpPr>
          <p:spPr bwMode="auto">
            <a:xfrm>
              <a:off x="-468313" y="-1341438"/>
              <a:ext cx="1436291"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Lande angle (FH-NA): 87,9</a:t>
              </a:r>
              <a:endParaRPr lang="el-GR" altLang="en-US"/>
            </a:p>
          </p:txBody>
        </p:sp>
        <p:sp>
          <p:nvSpPr>
            <p:cNvPr id="15411" name="Rectangle 340">
              <a:extLst>
                <a:ext uri="{FF2B5EF4-FFF2-40B4-BE49-F238E27FC236}">
                  <a16:creationId xmlns="" xmlns:a16="http://schemas.microsoft.com/office/drawing/2014/main" id="{8A1C0055-4B72-0748-AF17-594210E2BD91}"/>
                </a:ext>
              </a:extLst>
            </p:cNvPr>
            <p:cNvSpPr>
              <a:spLocks noChangeArrowheads="1"/>
            </p:cNvSpPr>
            <p:nvPr/>
          </p:nvSpPr>
          <p:spPr bwMode="auto">
            <a:xfrm>
              <a:off x="-468313" y="-1190625"/>
              <a:ext cx="540212"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SNB: 78,9</a:t>
              </a:r>
              <a:endParaRPr lang="el-GR" altLang="en-US"/>
            </a:p>
          </p:txBody>
        </p:sp>
        <p:sp>
          <p:nvSpPr>
            <p:cNvPr id="15412" name="Rectangle 341">
              <a:extLst>
                <a:ext uri="{FF2B5EF4-FFF2-40B4-BE49-F238E27FC236}">
                  <a16:creationId xmlns="" xmlns:a16="http://schemas.microsoft.com/office/drawing/2014/main" id="{88003467-2237-D842-BE7B-4190AE6CEC6E}"/>
                </a:ext>
              </a:extLst>
            </p:cNvPr>
            <p:cNvSpPr>
              <a:spLocks noChangeArrowheads="1"/>
            </p:cNvSpPr>
            <p:nvPr/>
          </p:nvSpPr>
          <p:spPr bwMode="auto">
            <a:xfrm>
              <a:off x="-468313" y="-1039813"/>
              <a:ext cx="1534074"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Facial angle (FH-NPog): 83,2</a:t>
              </a:r>
              <a:endParaRPr lang="el-GR" altLang="en-US"/>
            </a:p>
          </p:txBody>
        </p:sp>
        <p:sp>
          <p:nvSpPr>
            <p:cNvPr id="15413" name="Rectangle 342">
              <a:extLst>
                <a:ext uri="{FF2B5EF4-FFF2-40B4-BE49-F238E27FC236}">
                  <a16:creationId xmlns="" xmlns:a16="http://schemas.microsoft.com/office/drawing/2014/main" id="{A6EBB560-1795-F44A-A8EE-2CD50E2341AA}"/>
                </a:ext>
              </a:extLst>
            </p:cNvPr>
            <p:cNvSpPr>
              <a:spLocks noChangeArrowheads="1"/>
            </p:cNvSpPr>
            <p:nvPr/>
          </p:nvSpPr>
          <p:spPr bwMode="auto">
            <a:xfrm>
              <a:off x="-468313" y="-889000"/>
              <a:ext cx="557845"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SNPog: 81</a:t>
              </a:r>
              <a:endParaRPr lang="el-GR" altLang="en-US"/>
            </a:p>
          </p:txBody>
        </p:sp>
        <p:sp>
          <p:nvSpPr>
            <p:cNvPr id="15414" name="Rectangle 343">
              <a:extLst>
                <a:ext uri="{FF2B5EF4-FFF2-40B4-BE49-F238E27FC236}">
                  <a16:creationId xmlns="" xmlns:a16="http://schemas.microsoft.com/office/drawing/2014/main" id="{F7AB462E-8F2D-7649-8465-AF275A12EFFE}"/>
                </a:ext>
              </a:extLst>
            </p:cNvPr>
            <p:cNvSpPr>
              <a:spLocks noChangeArrowheads="1"/>
            </p:cNvSpPr>
            <p:nvPr/>
          </p:nvSpPr>
          <p:spPr bwMode="auto">
            <a:xfrm>
              <a:off x="7091363" y="2819400"/>
              <a:ext cx="6412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4</a:t>
              </a:r>
              <a:endParaRPr lang="el-GR" altLang="en-US"/>
            </a:p>
          </p:txBody>
        </p:sp>
        <p:sp>
          <p:nvSpPr>
            <p:cNvPr id="15415" name="Rectangle 344">
              <a:extLst>
                <a:ext uri="{FF2B5EF4-FFF2-40B4-BE49-F238E27FC236}">
                  <a16:creationId xmlns="" xmlns:a16="http://schemas.microsoft.com/office/drawing/2014/main" id="{8559878E-EF63-814D-B41C-21C45F70C16D}"/>
                </a:ext>
              </a:extLst>
            </p:cNvPr>
            <p:cNvSpPr>
              <a:spLocks noChangeArrowheads="1"/>
            </p:cNvSpPr>
            <p:nvPr/>
          </p:nvSpPr>
          <p:spPr bwMode="auto">
            <a:xfrm>
              <a:off x="-468313" y="-736600"/>
              <a:ext cx="565861"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NSBa: 126</a:t>
              </a:r>
              <a:endParaRPr lang="el-GR" altLang="en-US"/>
            </a:p>
          </p:txBody>
        </p:sp>
        <p:sp>
          <p:nvSpPr>
            <p:cNvPr id="15416" name="Rectangle 345">
              <a:extLst>
                <a:ext uri="{FF2B5EF4-FFF2-40B4-BE49-F238E27FC236}">
                  <a16:creationId xmlns="" xmlns:a16="http://schemas.microsoft.com/office/drawing/2014/main" id="{776D6030-A485-AE44-93BD-2467A2193B37}"/>
                </a:ext>
              </a:extLst>
            </p:cNvPr>
            <p:cNvSpPr>
              <a:spLocks noChangeArrowheads="1"/>
            </p:cNvSpPr>
            <p:nvPr/>
          </p:nvSpPr>
          <p:spPr bwMode="auto">
            <a:xfrm>
              <a:off x="-468313" y="-585788"/>
              <a:ext cx="498534"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ANB: 6,8</a:t>
              </a:r>
              <a:endParaRPr lang="el-GR" altLang="en-US"/>
            </a:p>
          </p:txBody>
        </p:sp>
        <p:sp>
          <p:nvSpPr>
            <p:cNvPr id="15417" name="Rectangle 346">
              <a:extLst>
                <a:ext uri="{FF2B5EF4-FFF2-40B4-BE49-F238E27FC236}">
                  <a16:creationId xmlns="" xmlns:a16="http://schemas.microsoft.com/office/drawing/2014/main" id="{EF50110E-753C-7C41-8C2B-279FEB959F94}"/>
                </a:ext>
              </a:extLst>
            </p:cNvPr>
            <p:cNvSpPr>
              <a:spLocks noChangeArrowheads="1"/>
            </p:cNvSpPr>
            <p:nvPr/>
          </p:nvSpPr>
          <p:spPr bwMode="auto">
            <a:xfrm>
              <a:off x="-468313" y="-434975"/>
              <a:ext cx="1090042"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00"/>
                  </a:solidFill>
                  <a:latin typeface="Times New Roman" panose="02020603050405020304" pitchFamily="18" charset="0"/>
                </a:rPr>
                <a:t>Wits ABO (mm): 5,8</a:t>
              </a:r>
              <a:endParaRPr lang="el-GR" altLang="en-US"/>
            </a:p>
          </p:txBody>
        </p:sp>
        <p:sp>
          <p:nvSpPr>
            <p:cNvPr id="15418" name="Rectangle 347">
              <a:extLst>
                <a:ext uri="{FF2B5EF4-FFF2-40B4-BE49-F238E27FC236}">
                  <a16:creationId xmlns="" xmlns:a16="http://schemas.microsoft.com/office/drawing/2014/main" id="{B595BB22-E1D1-804A-9283-D83A88A612D4}"/>
                </a:ext>
              </a:extLst>
            </p:cNvPr>
            <p:cNvSpPr>
              <a:spLocks noChangeArrowheads="1"/>
            </p:cNvSpPr>
            <p:nvPr/>
          </p:nvSpPr>
          <p:spPr bwMode="auto">
            <a:xfrm>
              <a:off x="-468313" y="-284163"/>
              <a:ext cx="575479"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00"/>
                  </a:solidFill>
                  <a:latin typeface="Times New Roman" panose="02020603050405020304" pitchFamily="18" charset="0"/>
                </a:rPr>
                <a:t>SN-PP: 1,7</a:t>
              </a:r>
              <a:endParaRPr lang="el-GR" altLang="en-US"/>
            </a:p>
          </p:txBody>
        </p:sp>
        <p:sp>
          <p:nvSpPr>
            <p:cNvPr id="15419" name="Rectangle 348">
              <a:extLst>
                <a:ext uri="{FF2B5EF4-FFF2-40B4-BE49-F238E27FC236}">
                  <a16:creationId xmlns="" xmlns:a16="http://schemas.microsoft.com/office/drawing/2014/main" id="{EA81A39E-4ADE-F549-9020-5F7EE54A7A4B}"/>
                </a:ext>
              </a:extLst>
            </p:cNvPr>
            <p:cNvSpPr>
              <a:spLocks noChangeArrowheads="1"/>
            </p:cNvSpPr>
            <p:nvPr/>
          </p:nvSpPr>
          <p:spPr bwMode="auto">
            <a:xfrm>
              <a:off x="6051550" y="3611563"/>
              <a:ext cx="22442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25,4</a:t>
              </a:r>
              <a:endParaRPr lang="el-GR" altLang="en-US"/>
            </a:p>
          </p:txBody>
        </p:sp>
        <p:sp>
          <p:nvSpPr>
            <p:cNvPr id="15420" name="Rectangle 349">
              <a:extLst>
                <a:ext uri="{FF2B5EF4-FFF2-40B4-BE49-F238E27FC236}">
                  <a16:creationId xmlns="" xmlns:a16="http://schemas.microsoft.com/office/drawing/2014/main" id="{76FF3D65-1916-BC49-B07D-5FD6A250F6F7}"/>
                </a:ext>
              </a:extLst>
            </p:cNvPr>
            <p:cNvSpPr>
              <a:spLocks noChangeArrowheads="1"/>
            </p:cNvSpPr>
            <p:nvPr/>
          </p:nvSpPr>
          <p:spPr bwMode="auto">
            <a:xfrm>
              <a:off x="-468313" y="-131763"/>
              <a:ext cx="812723"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GoGn-SN: 26,9</a:t>
              </a:r>
              <a:endParaRPr lang="el-GR" altLang="en-US"/>
            </a:p>
          </p:txBody>
        </p:sp>
        <p:sp>
          <p:nvSpPr>
            <p:cNvPr id="15421" name="Rectangle 350">
              <a:extLst>
                <a:ext uri="{FF2B5EF4-FFF2-40B4-BE49-F238E27FC236}">
                  <a16:creationId xmlns="" xmlns:a16="http://schemas.microsoft.com/office/drawing/2014/main" id="{E969305E-C64C-8E4D-A8FE-F3949D9F3AA8}"/>
                </a:ext>
              </a:extLst>
            </p:cNvPr>
            <p:cNvSpPr>
              <a:spLocks noChangeArrowheads="1"/>
            </p:cNvSpPr>
            <p:nvPr/>
          </p:nvSpPr>
          <p:spPr bwMode="auto">
            <a:xfrm>
              <a:off x="-468313" y="19050"/>
              <a:ext cx="66043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MP-PP: 22,1</a:t>
              </a:r>
              <a:endParaRPr lang="el-GR" altLang="en-US"/>
            </a:p>
          </p:txBody>
        </p:sp>
        <p:sp>
          <p:nvSpPr>
            <p:cNvPr id="15422" name="Rectangle 351">
              <a:extLst>
                <a:ext uri="{FF2B5EF4-FFF2-40B4-BE49-F238E27FC236}">
                  <a16:creationId xmlns="" xmlns:a16="http://schemas.microsoft.com/office/drawing/2014/main" id="{F011D597-370F-F14E-B67D-B1A4D5F28129}"/>
                </a:ext>
              </a:extLst>
            </p:cNvPr>
            <p:cNvSpPr>
              <a:spLocks noChangeArrowheads="1"/>
            </p:cNvSpPr>
            <p:nvPr/>
          </p:nvSpPr>
          <p:spPr bwMode="auto">
            <a:xfrm>
              <a:off x="-468313" y="169863"/>
              <a:ext cx="634789"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Y-axis: 64,6</a:t>
              </a:r>
              <a:endParaRPr lang="el-GR" altLang="en-US"/>
            </a:p>
          </p:txBody>
        </p:sp>
        <p:sp>
          <p:nvSpPr>
            <p:cNvPr id="15423" name="Rectangle 352">
              <a:extLst>
                <a:ext uri="{FF2B5EF4-FFF2-40B4-BE49-F238E27FC236}">
                  <a16:creationId xmlns="" xmlns:a16="http://schemas.microsoft.com/office/drawing/2014/main" id="{DA45EDBB-C5A6-9C46-BA1B-02BDB223EF5D}"/>
                </a:ext>
              </a:extLst>
            </p:cNvPr>
            <p:cNvSpPr>
              <a:spLocks noChangeArrowheads="1"/>
            </p:cNvSpPr>
            <p:nvPr/>
          </p:nvSpPr>
          <p:spPr bwMode="auto">
            <a:xfrm>
              <a:off x="-468313" y="320675"/>
              <a:ext cx="1016304"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Gonial angle: 111,7</a:t>
              </a:r>
              <a:endParaRPr lang="el-GR" altLang="en-US"/>
            </a:p>
          </p:txBody>
        </p:sp>
        <p:sp>
          <p:nvSpPr>
            <p:cNvPr id="15424" name="Rectangle 353">
              <a:extLst>
                <a:ext uri="{FF2B5EF4-FFF2-40B4-BE49-F238E27FC236}">
                  <a16:creationId xmlns="" xmlns:a16="http://schemas.microsoft.com/office/drawing/2014/main" id="{5BDBABCC-2BE7-9740-8205-82DE9CD2ADC2}"/>
                </a:ext>
              </a:extLst>
            </p:cNvPr>
            <p:cNvSpPr>
              <a:spLocks noChangeArrowheads="1"/>
            </p:cNvSpPr>
            <p:nvPr/>
          </p:nvSpPr>
          <p:spPr bwMode="auto">
            <a:xfrm>
              <a:off x="-468313" y="473075"/>
              <a:ext cx="88966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00"/>
                  </a:solidFill>
                  <a:latin typeface="Times New Roman" panose="02020603050405020304" pitchFamily="18" charset="0"/>
                </a:rPr>
                <a:t>UFH \ TFH: 41,2</a:t>
              </a:r>
              <a:endParaRPr lang="el-GR" altLang="en-US"/>
            </a:p>
          </p:txBody>
        </p:sp>
        <p:sp>
          <p:nvSpPr>
            <p:cNvPr id="15425" name="Rectangle 354">
              <a:extLst>
                <a:ext uri="{FF2B5EF4-FFF2-40B4-BE49-F238E27FC236}">
                  <a16:creationId xmlns="" xmlns:a16="http://schemas.microsoft.com/office/drawing/2014/main" id="{9EF434F2-79DD-E94D-BC13-27E5B244FFBD}"/>
                </a:ext>
              </a:extLst>
            </p:cNvPr>
            <p:cNvSpPr>
              <a:spLocks noChangeArrowheads="1"/>
            </p:cNvSpPr>
            <p:nvPr/>
          </p:nvSpPr>
          <p:spPr bwMode="auto">
            <a:xfrm>
              <a:off x="-468313" y="623888"/>
              <a:ext cx="87524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00"/>
                  </a:solidFill>
                  <a:latin typeface="Times New Roman" panose="02020603050405020304" pitchFamily="18" charset="0"/>
                </a:rPr>
                <a:t>LFH \ TFH: 58,8</a:t>
              </a:r>
              <a:endParaRPr lang="el-GR" altLang="en-US"/>
            </a:p>
          </p:txBody>
        </p:sp>
        <p:sp>
          <p:nvSpPr>
            <p:cNvPr id="15426" name="Rectangle 355">
              <a:extLst>
                <a:ext uri="{FF2B5EF4-FFF2-40B4-BE49-F238E27FC236}">
                  <a16:creationId xmlns="" xmlns:a16="http://schemas.microsoft.com/office/drawing/2014/main" id="{BD8EA7AE-968C-EE4E-9CA5-8E653EEE82D8}"/>
                </a:ext>
              </a:extLst>
            </p:cNvPr>
            <p:cNvSpPr>
              <a:spLocks noChangeArrowheads="1"/>
            </p:cNvSpPr>
            <p:nvPr/>
          </p:nvSpPr>
          <p:spPr bwMode="auto">
            <a:xfrm>
              <a:off x="-468313" y="1076325"/>
              <a:ext cx="1112484"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DENTAL MEASUR.</a:t>
              </a:r>
              <a:endParaRPr lang="el-GR" altLang="en-US"/>
            </a:p>
          </p:txBody>
        </p:sp>
        <p:sp>
          <p:nvSpPr>
            <p:cNvPr id="15427" name="Rectangle 356">
              <a:extLst>
                <a:ext uri="{FF2B5EF4-FFF2-40B4-BE49-F238E27FC236}">
                  <a16:creationId xmlns="" xmlns:a16="http://schemas.microsoft.com/office/drawing/2014/main" id="{69BD48AE-3F6F-C24A-8878-F8D384E513ED}"/>
                </a:ext>
              </a:extLst>
            </p:cNvPr>
            <p:cNvSpPr>
              <a:spLocks noChangeArrowheads="1"/>
            </p:cNvSpPr>
            <p:nvPr/>
          </p:nvSpPr>
          <p:spPr bwMode="auto">
            <a:xfrm>
              <a:off x="-468313" y="1379538"/>
              <a:ext cx="719749"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U1-FH: 109,6</a:t>
              </a:r>
              <a:endParaRPr lang="el-GR" altLang="en-US"/>
            </a:p>
          </p:txBody>
        </p:sp>
        <p:sp>
          <p:nvSpPr>
            <p:cNvPr id="15428" name="Rectangle 357">
              <a:extLst>
                <a:ext uri="{FF2B5EF4-FFF2-40B4-BE49-F238E27FC236}">
                  <a16:creationId xmlns="" xmlns:a16="http://schemas.microsoft.com/office/drawing/2014/main" id="{CE58DD2B-4FA5-F14D-9804-0B553E050AD0}"/>
                </a:ext>
              </a:extLst>
            </p:cNvPr>
            <p:cNvSpPr>
              <a:spLocks noChangeArrowheads="1"/>
            </p:cNvSpPr>
            <p:nvPr/>
          </p:nvSpPr>
          <p:spPr bwMode="auto">
            <a:xfrm>
              <a:off x="-468313" y="1530350"/>
              <a:ext cx="719749"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U1-SN: 107,4</a:t>
              </a:r>
              <a:endParaRPr lang="el-GR" altLang="en-US"/>
            </a:p>
          </p:txBody>
        </p:sp>
        <p:sp>
          <p:nvSpPr>
            <p:cNvPr id="15429" name="Rectangle 358">
              <a:extLst>
                <a:ext uri="{FF2B5EF4-FFF2-40B4-BE49-F238E27FC236}">
                  <a16:creationId xmlns="" xmlns:a16="http://schemas.microsoft.com/office/drawing/2014/main" id="{3393A618-2483-1044-9D02-8A2D00023959}"/>
                </a:ext>
              </a:extLst>
            </p:cNvPr>
            <p:cNvSpPr>
              <a:spLocks noChangeArrowheads="1"/>
            </p:cNvSpPr>
            <p:nvPr/>
          </p:nvSpPr>
          <p:spPr bwMode="auto">
            <a:xfrm>
              <a:off x="-468313" y="1681163"/>
              <a:ext cx="601127"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U1-PP: 109</a:t>
              </a:r>
              <a:endParaRPr lang="el-GR" altLang="en-US"/>
            </a:p>
          </p:txBody>
        </p:sp>
        <p:sp>
          <p:nvSpPr>
            <p:cNvPr id="15430" name="Rectangle 359">
              <a:extLst>
                <a:ext uri="{FF2B5EF4-FFF2-40B4-BE49-F238E27FC236}">
                  <a16:creationId xmlns="" xmlns:a16="http://schemas.microsoft.com/office/drawing/2014/main" id="{19FDD76B-3D6A-3346-BE38-1BD81E64E401}"/>
                </a:ext>
              </a:extLst>
            </p:cNvPr>
            <p:cNvSpPr>
              <a:spLocks noChangeArrowheads="1"/>
            </p:cNvSpPr>
            <p:nvPr/>
          </p:nvSpPr>
          <p:spPr bwMode="auto">
            <a:xfrm>
              <a:off x="6889750" y="1450975"/>
              <a:ext cx="22442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21,7</a:t>
              </a:r>
              <a:endParaRPr lang="el-GR" altLang="en-US"/>
            </a:p>
          </p:txBody>
        </p:sp>
        <p:sp>
          <p:nvSpPr>
            <p:cNvPr id="15431" name="Rectangle 360">
              <a:extLst>
                <a:ext uri="{FF2B5EF4-FFF2-40B4-BE49-F238E27FC236}">
                  <a16:creationId xmlns="" xmlns:a16="http://schemas.microsoft.com/office/drawing/2014/main" id="{3D032736-5E2D-F64A-B375-32D382494A07}"/>
                </a:ext>
              </a:extLst>
            </p:cNvPr>
            <p:cNvSpPr>
              <a:spLocks noChangeArrowheads="1"/>
            </p:cNvSpPr>
            <p:nvPr/>
          </p:nvSpPr>
          <p:spPr bwMode="auto">
            <a:xfrm>
              <a:off x="7307263" y="1450975"/>
              <a:ext cx="16030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3,7</a:t>
              </a:r>
              <a:endParaRPr lang="el-GR" altLang="en-US"/>
            </a:p>
          </p:txBody>
        </p:sp>
        <p:sp>
          <p:nvSpPr>
            <p:cNvPr id="15432" name="Rectangle 361">
              <a:extLst>
                <a:ext uri="{FF2B5EF4-FFF2-40B4-BE49-F238E27FC236}">
                  <a16:creationId xmlns="" xmlns:a16="http://schemas.microsoft.com/office/drawing/2014/main" id="{5BC20DDF-6548-D841-88D5-B90B50EAB9CB}"/>
                </a:ext>
              </a:extLst>
            </p:cNvPr>
            <p:cNvSpPr>
              <a:spLocks noChangeArrowheads="1"/>
            </p:cNvSpPr>
            <p:nvPr/>
          </p:nvSpPr>
          <p:spPr bwMode="auto">
            <a:xfrm>
              <a:off x="-468313" y="1833563"/>
              <a:ext cx="783869"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U1-APog: 30,9</a:t>
              </a:r>
              <a:endParaRPr lang="el-GR" altLang="en-US"/>
            </a:p>
          </p:txBody>
        </p:sp>
        <p:sp>
          <p:nvSpPr>
            <p:cNvPr id="15433" name="Rectangle 362">
              <a:extLst>
                <a:ext uri="{FF2B5EF4-FFF2-40B4-BE49-F238E27FC236}">
                  <a16:creationId xmlns="" xmlns:a16="http://schemas.microsoft.com/office/drawing/2014/main" id="{40E7EF86-F3C2-0F41-8C20-E73B92AFC82C}"/>
                </a:ext>
              </a:extLst>
            </p:cNvPr>
            <p:cNvSpPr>
              <a:spLocks noChangeArrowheads="1"/>
            </p:cNvSpPr>
            <p:nvPr/>
          </p:nvSpPr>
          <p:spPr bwMode="auto">
            <a:xfrm>
              <a:off x="-468313" y="1984375"/>
              <a:ext cx="1157368"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U1 to APog (mm): 7,5</a:t>
              </a:r>
              <a:endParaRPr lang="el-GR" altLang="en-US"/>
            </a:p>
          </p:txBody>
        </p:sp>
        <p:sp>
          <p:nvSpPr>
            <p:cNvPr id="15434" name="Rectangle 363">
              <a:extLst>
                <a:ext uri="{FF2B5EF4-FFF2-40B4-BE49-F238E27FC236}">
                  <a16:creationId xmlns="" xmlns:a16="http://schemas.microsoft.com/office/drawing/2014/main" id="{D0B174E6-E444-7045-A6FE-2F58E8099FDC}"/>
                </a:ext>
              </a:extLst>
            </p:cNvPr>
            <p:cNvSpPr>
              <a:spLocks noChangeArrowheads="1"/>
            </p:cNvSpPr>
            <p:nvPr/>
          </p:nvSpPr>
          <p:spPr bwMode="auto">
            <a:xfrm>
              <a:off x="-468313" y="2135188"/>
              <a:ext cx="710131"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PP-FOP: 10,4</a:t>
              </a:r>
              <a:endParaRPr lang="el-GR" altLang="en-US"/>
            </a:p>
          </p:txBody>
        </p:sp>
        <p:sp>
          <p:nvSpPr>
            <p:cNvPr id="15435" name="Rectangle 364">
              <a:extLst>
                <a:ext uri="{FF2B5EF4-FFF2-40B4-BE49-F238E27FC236}">
                  <a16:creationId xmlns="" xmlns:a16="http://schemas.microsoft.com/office/drawing/2014/main" id="{403C66C5-93BB-2A4E-B0EE-F4998179AAB3}"/>
                </a:ext>
              </a:extLst>
            </p:cNvPr>
            <p:cNvSpPr>
              <a:spLocks noChangeArrowheads="1"/>
            </p:cNvSpPr>
            <p:nvPr/>
          </p:nvSpPr>
          <p:spPr bwMode="auto">
            <a:xfrm>
              <a:off x="-468313" y="2286000"/>
              <a:ext cx="746999"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AB-FOP: 81,3</a:t>
              </a:r>
              <a:endParaRPr lang="el-GR" altLang="en-US"/>
            </a:p>
          </p:txBody>
        </p:sp>
        <p:sp>
          <p:nvSpPr>
            <p:cNvPr id="15436" name="Rectangle 365">
              <a:extLst>
                <a:ext uri="{FF2B5EF4-FFF2-40B4-BE49-F238E27FC236}">
                  <a16:creationId xmlns="" xmlns:a16="http://schemas.microsoft.com/office/drawing/2014/main" id="{C921B596-A07C-3D41-A456-C6D26FCD1DD1}"/>
                </a:ext>
              </a:extLst>
            </p:cNvPr>
            <p:cNvSpPr>
              <a:spLocks noChangeArrowheads="1"/>
            </p:cNvSpPr>
            <p:nvPr/>
          </p:nvSpPr>
          <p:spPr bwMode="auto">
            <a:xfrm>
              <a:off x="7588250" y="3575050"/>
              <a:ext cx="22442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58,7</a:t>
              </a:r>
              <a:endParaRPr lang="el-GR" altLang="en-US"/>
            </a:p>
          </p:txBody>
        </p:sp>
        <p:sp>
          <p:nvSpPr>
            <p:cNvPr id="15437" name="Rectangle 366">
              <a:extLst>
                <a:ext uri="{FF2B5EF4-FFF2-40B4-BE49-F238E27FC236}">
                  <a16:creationId xmlns="" xmlns:a16="http://schemas.microsoft.com/office/drawing/2014/main" id="{DC26A9C9-28DD-004B-B367-92AD8E479A78}"/>
                </a:ext>
              </a:extLst>
            </p:cNvPr>
            <p:cNvSpPr>
              <a:spLocks noChangeArrowheads="1"/>
            </p:cNvSpPr>
            <p:nvPr/>
          </p:nvSpPr>
          <p:spPr bwMode="auto">
            <a:xfrm>
              <a:off x="7372350" y="4159250"/>
              <a:ext cx="22442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95,8</a:t>
              </a:r>
              <a:endParaRPr lang="el-GR" altLang="en-US"/>
            </a:p>
          </p:txBody>
        </p:sp>
        <p:sp>
          <p:nvSpPr>
            <p:cNvPr id="15438" name="Rectangle 367">
              <a:extLst>
                <a:ext uri="{FF2B5EF4-FFF2-40B4-BE49-F238E27FC236}">
                  <a16:creationId xmlns="" xmlns:a16="http://schemas.microsoft.com/office/drawing/2014/main" id="{DAAA4E86-150C-A54E-9025-A731EC92AE45}"/>
                </a:ext>
              </a:extLst>
            </p:cNvPr>
            <p:cNvSpPr>
              <a:spLocks noChangeArrowheads="1"/>
            </p:cNvSpPr>
            <p:nvPr/>
          </p:nvSpPr>
          <p:spPr bwMode="auto">
            <a:xfrm>
              <a:off x="-468313" y="2438400"/>
              <a:ext cx="711733"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L1-FOP: 68,6</a:t>
              </a:r>
              <a:endParaRPr lang="el-GR" altLang="en-US"/>
            </a:p>
          </p:txBody>
        </p:sp>
        <p:sp>
          <p:nvSpPr>
            <p:cNvPr id="15439" name="Rectangle 368">
              <a:extLst>
                <a:ext uri="{FF2B5EF4-FFF2-40B4-BE49-F238E27FC236}">
                  <a16:creationId xmlns="" xmlns:a16="http://schemas.microsoft.com/office/drawing/2014/main" id="{CA262E15-1C79-9A41-927B-D46F4ACCC4CC}"/>
                </a:ext>
              </a:extLst>
            </p:cNvPr>
            <p:cNvSpPr>
              <a:spLocks noChangeArrowheads="1"/>
            </p:cNvSpPr>
            <p:nvPr/>
          </p:nvSpPr>
          <p:spPr bwMode="auto">
            <a:xfrm>
              <a:off x="6889750" y="2459038"/>
              <a:ext cx="22442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22,4</a:t>
              </a:r>
              <a:endParaRPr lang="el-GR" altLang="en-US"/>
            </a:p>
          </p:txBody>
        </p:sp>
        <p:sp>
          <p:nvSpPr>
            <p:cNvPr id="15440" name="Rectangle 369">
              <a:extLst>
                <a:ext uri="{FF2B5EF4-FFF2-40B4-BE49-F238E27FC236}">
                  <a16:creationId xmlns="" xmlns:a16="http://schemas.microsoft.com/office/drawing/2014/main" id="{79CB3A34-5510-0549-95C3-5F36671FAA38}"/>
                </a:ext>
              </a:extLst>
            </p:cNvPr>
            <p:cNvSpPr>
              <a:spLocks noChangeArrowheads="1"/>
            </p:cNvSpPr>
            <p:nvPr/>
          </p:nvSpPr>
          <p:spPr bwMode="auto">
            <a:xfrm>
              <a:off x="7270750" y="2459038"/>
              <a:ext cx="16030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3,9</a:t>
              </a:r>
              <a:endParaRPr lang="el-GR" altLang="en-US"/>
            </a:p>
          </p:txBody>
        </p:sp>
        <p:sp>
          <p:nvSpPr>
            <p:cNvPr id="15441" name="Rectangle 370">
              <a:extLst>
                <a:ext uri="{FF2B5EF4-FFF2-40B4-BE49-F238E27FC236}">
                  <a16:creationId xmlns="" xmlns:a16="http://schemas.microsoft.com/office/drawing/2014/main" id="{40879F17-67C3-DB4C-AF02-ADE5EAACA7B9}"/>
                </a:ext>
              </a:extLst>
            </p:cNvPr>
            <p:cNvSpPr>
              <a:spLocks noChangeArrowheads="1"/>
            </p:cNvSpPr>
            <p:nvPr/>
          </p:nvSpPr>
          <p:spPr bwMode="auto">
            <a:xfrm>
              <a:off x="-468313" y="2589213"/>
              <a:ext cx="769441"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L1-APog: 19,9</a:t>
              </a:r>
              <a:endParaRPr lang="el-GR" altLang="en-US"/>
            </a:p>
          </p:txBody>
        </p:sp>
        <p:sp>
          <p:nvSpPr>
            <p:cNvPr id="15442" name="Rectangle 371">
              <a:extLst>
                <a:ext uri="{FF2B5EF4-FFF2-40B4-BE49-F238E27FC236}">
                  <a16:creationId xmlns="" xmlns:a16="http://schemas.microsoft.com/office/drawing/2014/main" id="{67F63DDE-3009-6B40-9580-B331433988F3}"/>
                </a:ext>
              </a:extLst>
            </p:cNvPr>
            <p:cNvSpPr>
              <a:spLocks noChangeArrowheads="1"/>
            </p:cNvSpPr>
            <p:nvPr/>
          </p:nvSpPr>
          <p:spPr bwMode="auto">
            <a:xfrm>
              <a:off x="-468313" y="2740025"/>
              <a:ext cx="1186222"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L1 to APog (mm): -1,7</a:t>
              </a:r>
              <a:endParaRPr lang="el-GR" altLang="en-US"/>
            </a:p>
          </p:txBody>
        </p:sp>
        <p:sp>
          <p:nvSpPr>
            <p:cNvPr id="15443" name="Rectangle 372">
              <a:extLst>
                <a:ext uri="{FF2B5EF4-FFF2-40B4-BE49-F238E27FC236}">
                  <a16:creationId xmlns="" xmlns:a16="http://schemas.microsoft.com/office/drawing/2014/main" id="{5F269092-C379-2545-B1BB-BF77D8D0200F}"/>
                </a:ext>
              </a:extLst>
            </p:cNvPr>
            <p:cNvSpPr>
              <a:spLocks noChangeArrowheads="1"/>
            </p:cNvSpPr>
            <p:nvPr/>
          </p:nvSpPr>
          <p:spPr bwMode="auto">
            <a:xfrm>
              <a:off x="7559675" y="1919288"/>
              <a:ext cx="288541"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129,2</a:t>
              </a:r>
              <a:endParaRPr lang="el-GR" altLang="en-US"/>
            </a:p>
          </p:txBody>
        </p:sp>
        <p:sp>
          <p:nvSpPr>
            <p:cNvPr id="15444" name="Rectangle 373">
              <a:extLst>
                <a:ext uri="{FF2B5EF4-FFF2-40B4-BE49-F238E27FC236}">
                  <a16:creationId xmlns="" xmlns:a16="http://schemas.microsoft.com/office/drawing/2014/main" id="{D175E115-75F3-9D45-B1AA-307C387C9BE2}"/>
                </a:ext>
              </a:extLst>
            </p:cNvPr>
            <p:cNvSpPr>
              <a:spLocks noChangeArrowheads="1"/>
            </p:cNvSpPr>
            <p:nvPr/>
          </p:nvSpPr>
          <p:spPr bwMode="auto">
            <a:xfrm>
              <a:off x="-468313" y="3194050"/>
              <a:ext cx="1388201"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SOFT-TISSUE MEASUR.</a:t>
              </a:r>
              <a:endParaRPr lang="el-GR" altLang="en-US"/>
            </a:p>
          </p:txBody>
        </p:sp>
        <p:sp>
          <p:nvSpPr>
            <p:cNvPr id="15445" name="Rectangle 374">
              <a:extLst>
                <a:ext uri="{FF2B5EF4-FFF2-40B4-BE49-F238E27FC236}">
                  <a16:creationId xmlns="" xmlns:a16="http://schemas.microsoft.com/office/drawing/2014/main" id="{C97DEBD4-F183-0747-A1FF-17CFE74AD62A}"/>
                </a:ext>
              </a:extLst>
            </p:cNvPr>
            <p:cNvSpPr>
              <a:spLocks noChangeArrowheads="1"/>
            </p:cNvSpPr>
            <p:nvPr/>
          </p:nvSpPr>
          <p:spPr bwMode="auto">
            <a:xfrm>
              <a:off x="-468313" y="3495675"/>
              <a:ext cx="1231106"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dirty="0" err="1">
                  <a:solidFill>
                    <a:srgbClr val="FF0000"/>
                  </a:solidFill>
                  <a:latin typeface="Times New Roman" panose="02020603050405020304" pitchFamily="18" charset="0"/>
                </a:rPr>
                <a:t>Labionasal</a:t>
              </a:r>
              <a:r>
                <a:rPr lang="el-GR" altLang="en-US" sz="1000" dirty="0">
                  <a:solidFill>
                    <a:srgbClr val="FF0000"/>
                  </a:solidFill>
                  <a:latin typeface="Times New Roman" panose="02020603050405020304" pitchFamily="18" charset="0"/>
                </a:rPr>
                <a:t> </a:t>
              </a:r>
              <a:r>
                <a:rPr lang="el-GR" altLang="en-US" sz="1000" dirty="0" err="1">
                  <a:solidFill>
                    <a:srgbClr val="FF0000"/>
                  </a:solidFill>
                  <a:latin typeface="Times New Roman" panose="02020603050405020304" pitchFamily="18" charset="0"/>
                </a:rPr>
                <a:t>angle</a:t>
              </a:r>
              <a:r>
                <a:rPr lang="el-GR" altLang="en-US" sz="1000" dirty="0">
                  <a:solidFill>
                    <a:srgbClr val="FF0000"/>
                  </a:solidFill>
                  <a:latin typeface="Times New Roman" panose="02020603050405020304" pitchFamily="18" charset="0"/>
                </a:rPr>
                <a:t>: 125,2</a:t>
              </a:r>
              <a:endParaRPr lang="el-GR" altLang="en-US" dirty="0"/>
            </a:p>
          </p:txBody>
        </p:sp>
        <p:sp>
          <p:nvSpPr>
            <p:cNvPr id="15446" name="Rectangle 375">
              <a:extLst>
                <a:ext uri="{FF2B5EF4-FFF2-40B4-BE49-F238E27FC236}">
                  <a16:creationId xmlns="" xmlns:a16="http://schemas.microsoft.com/office/drawing/2014/main" id="{8A1E5976-5400-CB44-AA60-3C2D69261246}"/>
                </a:ext>
              </a:extLst>
            </p:cNvPr>
            <p:cNvSpPr>
              <a:spLocks noChangeArrowheads="1"/>
            </p:cNvSpPr>
            <p:nvPr/>
          </p:nvSpPr>
          <p:spPr bwMode="auto">
            <a:xfrm>
              <a:off x="-468313" y="3648075"/>
              <a:ext cx="1197444"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dirty="0" err="1">
                  <a:solidFill>
                    <a:srgbClr val="FF0000"/>
                  </a:solidFill>
                  <a:latin typeface="Times New Roman" panose="02020603050405020304" pitchFamily="18" charset="0"/>
                </a:rPr>
                <a:t>Up</a:t>
              </a:r>
              <a:r>
                <a:rPr lang="el-GR" altLang="en-US" sz="1000" dirty="0">
                  <a:solidFill>
                    <a:srgbClr val="FF0000"/>
                  </a:solidFill>
                  <a:latin typeface="Times New Roman" panose="02020603050405020304" pitchFamily="18" charset="0"/>
                </a:rPr>
                <a:t>. </a:t>
              </a:r>
              <a:r>
                <a:rPr lang="el-GR" altLang="en-US" sz="1000" dirty="0" err="1">
                  <a:solidFill>
                    <a:srgbClr val="FF0000"/>
                  </a:solidFill>
                  <a:latin typeface="Times New Roman" panose="02020603050405020304" pitchFamily="18" charset="0"/>
                </a:rPr>
                <a:t>lip</a:t>
              </a:r>
              <a:r>
                <a:rPr lang="el-GR" altLang="en-US" sz="1000" dirty="0">
                  <a:solidFill>
                    <a:srgbClr val="FF0000"/>
                  </a:solidFill>
                  <a:latin typeface="Times New Roman" panose="02020603050405020304" pitchFamily="18" charset="0"/>
                </a:rPr>
                <a:t> </a:t>
              </a:r>
              <a:r>
                <a:rPr lang="el-GR" altLang="en-US" sz="1000" dirty="0" err="1">
                  <a:solidFill>
                    <a:srgbClr val="FF0000"/>
                  </a:solidFill>
                  <a:latin typeface="Times New Roman" panose="02020603050405020304" pitchFamily="18" charset="0"/>
                </a:rPr>
                <a:t>to</a:t>
              </a:r>
              <a:r>
                <a:rPr lang="el-GR" altLang="en-US" sz="1000" dirty="0">
                  <a:solidFill>
                    <a:srgbClr val="FF0000"/>
                  </a:solidFill>
                  <a:latin typeface="Times New Roman" panose="02020603050405020304" pitchFamily="18" charset="0"/>
                </a:rPr>
                <a:t> E-</a:t>
              </a:r>
              <a:r>
                <a:rPr lang="el-GR" altLang="en-US" sz="1000" dirty="0" err="1">
                  <a:solidFill>
                    <a:srgbClr val="FF0000"/>
                  </a:solidFill>
                  <a:latin typeface="Times New Roman" panose="02020603050405020304" pitchFamily="18" charset="0"/>
                </a:rPr>
                <a:t>Plane</a:t>
              </a:r>
              <a:r>
                <a:rPr lang="el-GR" altLang="en-US" sz="1000" dirty="0">
                  <a:solidFill>
                    <a:srgbClr val="FF0000"/>
                  </a:solidFill>
                  <a:latin typeface="Times New Roman" panose="02020603050405020304" pitchFamily="18" charset="0"/>
                </a:rPr>
                <a:t>: -7,4</a:t>
              </a:r>
              <a:endParaRPr lang="el-GR" altLang="en-US" dirty="0"/>
            </a:p>
          </p:txBody>
        </p:sp>
        <p:sp>
          <p:nvSpPr>
            <p:cNvPr id="15447" name="Rectangle 376">
              <a:extLst>
                <a:ext uri="{FF2B5EF4-FFF2-40B4-BE49-F238E27FC236}">
                  <a16:creationId xmlns="" xmlns:a16="http://schemas.microsoft.com/office/drawing/2014/main" id="{3957FB15-BA21-674E-A99B-5110AB514A4E}"/>
                </a:ext>
              </a:extLst>
            </p:cNvPr>
            <p:cNvSpPr>
              <a:spLocks noChangeArrowheads="1"/>
            </p:cNvSpPr>
            <p:nvPr/>
          </p:nvSpPr>
          <p:spPr bwMode="auto">
            <a:xfrm>
              <a:off x="-468313" y="3798888"/>
              <a:ext cx="127599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dirty="0" err="1">
                  <a:solidFill>
                    <a:srgbClr val="FF0000"/>
                  </a:solidFill>
                  <a:latin typeface="Times New Roman" panose="02020603050405020304" pitchFamily="18" charset="0"/>
                </a:rPr>
                <a:t>Low</a:t>
              </a:r>
              <a:r>
                <a:rPr lang="el-GR" altLang="en-US" sz="1000" dirty="0">
                  <a:solidFill>
                    <a:srgbClr val="FF0000"/>
                  </a:solidFill>
                  <a:latin typeface="Times New Roman" panose="02020603050405020304" pitchFamily="18" charset="0"/>
                </a:rPr>
                <a:t>. </a:t>
              </a:r>
              <a:r>
                <a:rPr lang="el-GR" altLang="en-US" sz="1000" dirty="0" err="1">
                  <a:solidFill>
                    <a:srgbClr val="FF0000"/>
                  </a:solidFill>
                  <a:latin typeface="Times New Roman" panose="02020603050405020304" pitchFamily="18" charset="0"/>
                </a:rPr>
                <a:t>lip</a:t>
              </a:r>
              <a:r>
                <a:rPr lang="el-GR" altLang="en-US" sz="1000" dirty="0">
                  <a:solidFill>
                    <a:srgbClr val="FF0000"/>
                  </a:solidFill>
                  <a:latin typeface="Times New Roman" panose="02020603050405020304" pitchFamily="18" charset="0"/>
                </a:rPr>
                <a:t> </a:t>
              </a:r>
              <a:r>
                <a:rPr lang="el-GR" altLang="en-US" sz="1000" dirty="0" err="1">
                  <a:solidFill>
                    <a:srgbClr val="FF0000"/>
                  </a:solidFill>
                  <a:latin typeface="Times New Roman" panose="02020603050405020304" pitchFamily="18" charset="0"/>
                </a:rPr>
                <a:t>to</a:t>
              </a:r>
              <a:r>
                <a:rPr lang="el-GR" altLang="en-US" sz="1000" dirty="0">
                  <a:solidFill>
                    <a:srgbClr val="FF0000"/>
                  </a:solidFill>
                  <a:latin typeface="Times New Roman" panose="02020603050405020304" pitchFamily="18" charset="0"/>
                </a:rPr>
                <a:t> E-</a:t>
              </a:r>
              <a:r>
                <a:rPr lang="el-GR" altLang="en-US" sz="1000" dirty="0" err="1">
                  <a:solidFill>
                    <a:srgbClr val="FF0000"/>
                  </a:solidFill>
                  <a:latin typeface="Times New Roman" panose="02020603050405020304" pitchFamily="18" charset="0"/>
                </a:rPr>
                <a:t>Plane</a:t>
              </a:r>
              <a:r>
                <a:rPr lang="el-GR" altLang="en-US" sz="1000" dirty="0">
                  <a:solidFill>
                    <a:srgbClr val="FF0000"/>
                  </a:solidFill>
                  <a:latin typeface="Times New Roman" panose="02020603050405020304" pitchFamily="18" charset="0"/>
                </a:rPr>
                <a:t>: -7,3</a:t>
              </a:r>
              <a:endParaRPr lang="el-GR" altLang="en-US" dirty="0"/>
            </a:p>
          </p:txBody>
        </p:sp>
        <p:sp>
          <p:nvSpPr>
            <p:cNvPr id="15448" name="Rectangle 377">
              <a:extLst>
                <a:ext uri="{FF2B5EF4-FFF2-40B4-BE49-F238E27FC236}">
                  <a16:creationId xmlns="" xmlns:a16="http://schemas.microsoft.com/office/drawing/2014/main" id="{D1AB727D-B089-EA4F-88D7-0200D6E06F17}"/>
                </a:ext>
              </a:extLst>
            </p:cNvPr>
            <p:cNvSpPr>
              <a:spLocks noChangeArrowheads="1"/>
            </p:cNvSpPr>
            <p:nvPr/>
          </p:nvSpPr>
          <p:spPr bwMode="auto">
            <a:xfrm>
              <a:off x="-468313" y="3949700"/>
              <a:ext cx="124393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dirty="0">
                  <a:solidFill>
                    <a:srgbClr val="0000FF"/>
                  </a:solidFill>
                  <a:latin typeface="Times New Roman" panose="02020603050405020304" pitchFamily="18" charset="0"/>
                </a:rPr>
                <a:t>Z-</a:t>
              </a:r>
              <a:r>
                <a:rPr lang="el-GR" altLang="en-US" sz="1000" dirty="0" err="1">
                  <a:solidFill>
                    <a:srgbClr val="0000FF"/>
                  </a:solidFill>
                  <a:latin typeface="Times New Roman" panose="02020603050405020304" pitchFamily="18" charset="0"/>
                </a:rPr>
                <a:t>angle</a:t>
              </a:r>
              <a:r>
                <a:rPr lang="el-GR" altLang="en-US" sz="1000" dirty="0">
                  <a:solidFill>
                    <a:srgbClr val="0000FF"/>
                  </a:solidFill>
                  <a:latin typeface="Times New Roman" panose="02020603050405020304" pitchFamily="18" charset="0"/>
                </a:rPr>
                <a:t> (</a:t>
              </a:r>
              <a:r>
                <a:rPr lang="el-GR" altLang="en-US" sz="1000" dirty="0" err="1">
                  <a:solidFill>
                    <a:srgbClr val="0000FF"/>
                  </a:solidFill>
                  <a:latin typeface="Times New Roman" panose="02020603050405020304" pitchFamily="18" charset="0"/>
                </a:rPr>
                <a:t>Merrifield</a:t>
              </a:r>
              <a:r>
                <a:rPr lang="el-GR" altLang="en-US" sz="1000" dirty="0">
                  <a:solidFill>
                    <a:srgbClr val="0000FF"/>
                  </a:solidFill>
                  <a:latin typeface="Times New Roman" panose="02020603050405020304" pitchFamily="18" charset="0"/>
                </a:rPr>
                <a:t>): 73</a:t>
              </a:r>
              <a:endParaRPr lang="el-GR" altLang="en-US" dirty="0"/>
            </a:p>
          </p:txBody>
        </p:sp>
        <p:sp>
          <p:nvSpPr>
            <p:cNvPr id="15449" name="Rectangle 378">
              <a:extLst>
                <a:ext uri="{FF2B5EF4-FFF2-40B4-BE49-F238E27FC236}">
                  <a16:creationId xmlns="" xmlns:a16="http://schemas.microsoft.com/office/drawing/2014/main" id="{AA2BB325-4C24-484B-971A-0354B3D89A95}"/>
                </a:ext>
              </a:extLst>
            </p:cNvPr>
            <p:cNvSpPr>
              <a:spLocks noChangeArrowheads="1"/>
            </p:cNvSpPr>
            <p:nvPr/>
          </p:nvSpPr>
          <p:spPr bwMode="auto">
            <a:xfrm>
              <a:off x="-468313" y="4100513"/>
              <a:ext cx="642805"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H-angle: 8,2</a:t>
              </a:r>
              <a:endParaRPr lang="el-GR" altLang="en-US"/>
            </a:p>
          </p:txBody>
        </p:sp>
        <p:sp>
          <p:nvSpPr>
            <p:cNvPr id="15450" name="Rectangle 379">
              <a:extLst>
                <a:ext uri="{FF2B5EF4-FFF2-40B4-BE49-F238E27FC236}">
                  <a16:creationId xmlns="" xmlns:a16="http://schemas.microsoft.com/office/drawing/2014/main" id="{7ACDE1A4-581B-1B44-B766-2D72A63D8A45}"/>
                </a:ext>
              </a:extLst>
            </p:cNvPr>
            <p:cNvSpPr>
              <a:spLocks noChangeArrowheads="1"/>
            </p:cNvSpPr>
            <p:nvPr/>
          </p:nvSpPr>
          <p:spPr bwMode="auto">
            <a:xfrm>
              <a:off x="7019925" y="1055688"/>
              <a:ext cx="16030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6,8</a:t>
              </a:r>
              <a:endParaRPr lang="el-GR" altLang="en-US"/>
            </a:p>
          </p:txBody>
        </p:sp>
        <p:sp>
          <p:nvSpPr>
            <p:cNvPr id="15451" name="Rectangle 380">
              <a:extLst>
                <a:ext uri="{FF2B5EF4-FFF2-40B4-BE49-F238E27FC236}">
                  <a16:creationId xmlns="" xmlns:a16="http://schemas.microsoft.com/office/drawing/2014/main" id="{14155B60-A230-5247-8357-34D0A14B8D3B}"/>
                </a:ext>
              </a:extLst>
            </p:cNvPr>
            <p:cNvSpPr>
              <a:spLocks noChangeArrowheads="1"/>
            </p:cNvSpPr>
            <p:nvPr/>
          </p:nvSpPr>
          <p:spPr bwMode="auto">
            <a:xfrm>
              <a:off x="4873625" y="-1385888"/>
              <a:ext cx="22442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85,7</a:t>
              </a:r>
              <a:endParaRPr lang="el-GR" altLang="en-US"/>
            </a:p>
          </p:txBody>
        </p:sp>
        <p:sp>
          <p:nvSpPr>
            <p:cNvPr id="15452" name="Rectangle 381">
              <a:extLst>
                <a:ext uri="{FF2B5EF4-FFF2-40B4-BE49-F238E27FC236}">
                  <a16:creationId xmlns="" xmlns:a16="http://schemas.microsoft.com/office/drawing/2014/main" id="{6F1CF334-E111-BA4D-A195-40050430090D}"/>
                </a:ext>
              </a:extLst>
            </p:cNvPr>
            <p:cNvSpPr>
              <a:spLocks noChangeArrowheads="1"/>
            </p:cNvSpPr>
            <p:nvPr/>
          </p:nvSpPr>
          <p:spPr bwMode="auto">
            <a:xfrm>
              <a:off x="4873625" y="-1204913"/>
              <a:ext cx="22442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78,9</a:t>
              </a:r>
              <a:endParaRPr lang="el-GR" altLang="en-US"/>
            </a:p>
          </p:txBody>
        </p:sp>
        <p:sp>
          <p:nvSpPr>
            <p:cNvPr id="15453" name="Rectangle 382">
              <a:extLst>
                <a:ext uri="{FF2B5EF4-FFF2-40B4-BE49-F238E27FC236}">
                  <a16:creationId xmlns="" xmlns:a16="http://schemas.microsoft.com/office/drawing/2014/main" id="{009B608B-85B1-F944-AC1E-7E60C5E824BF}"/>
                </a:ext>
              </a:extLst>
            </p:cNvPr>
            <p:cNvSpPr>
              <a:spLocks noChangeArrowheads="1"/>
            </p:cNvSpPr>
            <p:nvPr/>
          </p:nvSpPr>
          <p:spPr bwMode="auto">
            <a:xfrm>
              <a:off x="4873625" y="-1025525"/>
              <a:ext cx="16030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6,8</a:t>
              </a:r>
              <a:endParaRPr lang="el-GR" altLang="en-US"/>
            </a:p>
          </p:txBody>
        </p:sp>
      </p:grpSp>
      <p:sp>
        <p:nvSpPr>
          <p:cNvPr id="95" name="Rectangle 307">
            <a:extLst>
              <a:ext uri="{FF2B5EF4-FFF2-40B4-BE49-F238E27FC236}">
                <a16:creationId xmlns="" xmlns:a16="http://schemas.microsoft.com/office/drawing/2014/main" id="{7C18298A-805B-8F4E-AE7D-B229EDDAFA8E}"/>
              </a:ext>
            </a:extLst>
          </p:cNvPr>
          <p:cNvSpPr>
            <a:spLocks noChangeArrowheads="1"/>
          </p:cNvSpPr>
          <p:nvPr/>
        </p:nvSpPr>
        <p:spPr bwMode="auto">
          <a:xfrm>
            <a:off x="7962208" y="1200765"/>
            <a:ext cx="3514808" cy="307777"/>
          </a:xfrm>
          <a:prstGeom prst="rect">
            <a:avLst/>
          </a:prstGeom>
          <a:solidFill>
            <a:schemeClr val="bg1"/>
          </a:solidFill>
          <a:ln>
            <a:noFill/>
          </a:ln>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2000" dirty="0">
                <a:solidFill>
                  <a:srgbClr val="000000"/>
                </a:solidFill>
                <a:latin typeface="+mn-lt"/>
              </a:rPr>
              <a:t>Αρχική </a:t>
            </a:r>
            <a:r>
              <a:rPr lang="el-GR" altLang="en-US" sz="2000" dirty="0" err="1">
                <a:solidFill>
                  <a:srgbClr val="000000"/>
                </a:solidFill>
                <a:latin typeface="+mn-lt"/>
              </a:rPr>
              <a:t>κεφαλομετρική</a:t>
            </a:r>
            <a:r>
              <a:rPr lang="el-GR" altLang="en-US" sz="2000" dirty="0">
                <a:solidFill>
                  <a:srgbClr val="000000"/>
                </a:solidFill>
                <a:latin typeface="+mn-lt"/>
              </a:rPr>
              <a:t> ανάλυση</a:t>
            </a:r>
            <a:endParaRPr lang="el-GR" altLang="en-US" sz="4400" dirty="0">
              <a:latin typeface="+mn-lt"/>
            </a:endParaRPr>
          </a:p>
        </p:txBody>
      </p:sp>
      <p:sp>
        <p:nvSpPr>
          <p:cNvPr id="97" name="Oval 96">
            <a:extLst>
              <a:ext uri="{FF2B5EF4-FFF2-40B4-BE49-F238E27FC236}">
                <a16:creationId xmlns="" xmlns:a16="http://schemas.microsoft.com/office/drawing/2014/main" id="{64A34361-D476-D04F-8AE6-9E92C8A122D1}"/>
              </a:ext>
            </a:extLst>
          </p:cNvPr>
          <p:cNvSpPr/>
          <p:nvPr/>
        </p:nvSpPr>
        <p:spPr>
          <a:xfrm>
            <a:off x="1077656" y="1598784"/>
            <a:ext cx="1247135" cy="137969"/>
          </a:xfrm>
          <a:prstGeom prst="ellipse">
            <a:avLst/>
          </a:prstGeom>
          <a:solidFill>
            <a:srgbClr val="FF0000">
              <a:alpha val="11000"/>
            </a:srgbClr>
          </a:solid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 xmlns:a16="http://schemas.microsoft.com/office/drawing/2014/main" id="{EBFAF91C-7D54-A44E-A299-FE20CC790F5C}"/>
              </a:ext>
            </a:extLst>
          </p:cNvPr>
          <p:cNvSpPr/>
          <p:nvPr/>
        </p:nvSpPr>
        <p:spPr>
          <a:xfrm>
            <a:off x="1301579" y="5670500"/>
            <a:ext cx="1477977" cy="158571"/>
          </a:xfrm>
          <a:prstGeom prst="ellipse">
            <a:avLst/>
          </a:prstGeom>
          <a:solidFill>
            <a:srgbClr val="FF0000">
              <a:alpha val="11000"/>
            </a:srgbClr>
          </a:solid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5841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2000"/>
                                        <p:tgtEl>
                                          <p:spTgt spid="97"/>
                                        </p:tgtEl>
                                      </p:cBhvr>
                                    </p:animEffect>
                                    <p:anim calcmode="lin" valueType="num">
                                      <p:cBhvr>
                                        <p:cTn id="8" dur="2000" fill="hold"/>
                                        <p:tgtEl>
                                          <p:spTgt spid="97"/>
                                        </p:tgtEl>
                                        <p:attrNameLst>
                                          <p:attrName>style.rotation</p:attrName>
                                        </p:attrNameLst>
                                      </p:cBhvr>
                                      <p:tavLst>
                                        <p:tav tm="0">
                                          <p:val>
                                            <p:fltVal val="720"/>
                                          </p:val>
                                        </p:tav>
                                        <p:tav tm="100000">
                                          <p:val>
                                            <p:fltVal val="0"/>
                                          </p:val>
                                        </p:tav>
                                      </p:tavLst>
                                    </p:anim>
                                    <p:anim calcmode="lin" valueType="num">
                                      <p:cBhvr>
                                        <p:cTn id="9" dur="2000" fill="hold"/>
                                        <p:tgtEl>
                                          <p:spTgt spid="97"/>
                                        </p:tgtEl>
                                        <p:attrNameLst>
                                          <p:attrName>ppt_h</p:attrName>
                                        </p:attrNameLst>
                                      </p:cBhvr>
                                      <p:tavLst>
                                        <p:tav tm="0">
                                          <p:val>
                                            <p:fltVal val="0"/>
                                          </p:val>
                                        </p:tav>
                                        <p:tav tm="100000">
                                          <p:val>
                                            <p:strVal val="#ppt_h"/>
                                          </p:val>
                                        </p:tav>
                                      </p:tavLst>
                                    </p:anim>
                                    <p:anim calcmode="lin" valueType="num">
                                      <p:cBhvr>
                                        <p:cTn id="10" dur="2000" fill="hold"/>
                                        <p:tgtEl>
                                          <p:spTgt spid="97"/>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98"/>
                                        </p:tgtEl>
                                        <p:attrNameLst>
                                          <p:attrName>style.visibility</p:attrName>
                                        </p:attrNameLst>
                                      </p:cBhvr>
                                      <p:to>
                                        <p:strVal val="visible"/>
                                      </p:to>
                                    </p:set>
                                    <p:animEffect transition="in" filter="fade">
                                      <p:cBhvr>
                                        <p:cTn id="13" dur="2000"/>
                                        <p:tgtEl>
                                          <p:spTgt spid="98"/>
                                        </p:tgtEl>
                                      </p:cBhvr>
                                    </p:animEffect>
                                    <p:anim calcmode="lin" valueType="num">
                                      <p:cBhvr>
                                        <p:cTn id="14" dur="2000" fill="hold"/>
                                        <p:tgtEl>
                                          <p:spTgt spid="98"/>
                                        </p:tgtEl>
                                        <p:attrNameLst>
                                          <p:attrName>style.rotation</p:attrName>
                                        </p:attrNameLst>
                                      </p:cBhvr>
                                      <p:tavLst>
                                        <p:tav tm="0">
                                          <p:val>
                                            <p:fltVal val="720"/>
                                          </p:val>
                                        </p:tav>
                                        <p:tav tm="100000">
                                          <p:val>
                                            <p:fltVal val="0"/>
                                          </p:val>
                                        </p:tav>
                                      </p:tavLst>
                                    </p:anim>
                                    <p:anim calcmode="lin" valueType="num">
                                      <p:cBhvr>
                                        <p:cTn id="15" dur="2000" fill="hold"/>
                                        <p:tgtEl>
                                          <p:spTgt spid="98"/>
                                        </p:tgtEl>
                                        <p:attrNameLst>
                                          <p:attrName>ppt_h</p:attrName>
                                        </p:attrNameLst>
                                      </p:cBhvr>
                                      <p:tavLst>
                                        <p:tav tm="0">
                                          <p:val>
                                            <p:fltVal val="0"/>
                                          </p:val>
                                        </p:tav>
                                        <p:tav tm="100000">
                                          <p:val>
                                            <p:strVal val="#ppt_h"/>
                                          </p:val>
                                        </p:tav>
                                      </p:tavLst>
                                    </p:anim>
                                    <p:anim calcmode="lin" valueType="num">
                                      <p:cBhvr>
                                        <p:cTn id="16" dur="2000" fill="hold"/>
                                        <p:tgtEl>
                                          <p:spTgt spid="9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Untitled-3.jpg"/>
          <p:cNvPicPr>
            <a:picLocks noChangeAspect="1"/>
          </p:cNvPicPr>
          <p:nvPr/>
        </p:nvPicPr>
        <p:blipFill>
          <a:blip r:embed="rId2" cstate="email"/>
          <a:stretch>
            <a:fillRect/>
          </a:stretch>
        </p:blipFill>
        <p:spPr>
          <a:xfrm>
            <a:off x="0" y="0"/>
            <a:ext cx="1917700" cy="6858000"/>
          </a:xfrm>
          <a:prstGeom prst="rect">
            <a:avLst/>
          </a:prstGeom>
        </p:spPr>
      </p:pic>
      <p:pic>
        <p:nvPicPr>
          <p:cNvPr id="5" name="4 - Εικόνα" descr="IMG_5835.JPG">
            <a:extLst>
              <a:ext uri="{FF2B5EF4-FFF2-40B4-BE49-F238E27FC236}">
                <a16:creationId xmlns="" xmlns:a16="http://schemas.microsoft.com/office/drawing/2014/main" id="{9F92DE86-6176-5047-8083-BB260308F968}"/>
              </a:ext>
            </a:extLst>
          </p:cNvPr>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bwMode="auto">
          <a:xfrm>
            <a:off x="6349724" y="-1"/>
            <a:ext cx="4899939" cy="233504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6" name="5 - Εικόνα" descr="IMG_5837.JPG">
            <a:extLst>
              <a:ext uri="{FF2B5EF4-FFF2-40B4-BE49-F238E27FC236}">
                <a16:creationId xmlns="" xmlns:a16="http://schemas.microsoft.com/office/drawing/2014/main" id="{771CF3F6-EF34-F84B-95C4-ED441C578BAD}"/>
              </a:ext>
            </a:extLst>
          </p:cNvPr>
          <p:cNvPicPr>
            <a:picLocks noChangeAspect="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6349724" y="2081179"/>
            <a:ext cx="4899938" cy="255772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7" name="6 - Εικόνα" descr="IMG_5838.JPG">
            <a:extLst>
              <a:ext uri="{FF2B5EF4-FFF2-40B4-BE49-F238E27FC236}">
                <a16:creationId xmlns="" xmlns:a16="http://schemas.microsoft.com/office/drawing/2014/main" id="{F2A814B7-3587-9747-B01B-BFFD314C59B8}"/>
              </a:ext>
            </a:extLst>
          </p:cNvPr>
          <p:cNvPicPr>
            <a:picLocks noChangeAspect="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6349724" y="4360830"/>
            <a:ext cx="4899940" cy="249717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47896B7D-9829-C64A-B5B3-53C958B836BD}"/>
              </a:ext>
            </a:extLst>
          </p:cNvPr>
          <p:cNvSpPr txBox="1"/>
          <p:nvPr/>
        </p:nvSpPr>
        <p:spPr>
          <a:xfrm>
            <a:off x="2231857" y="3070007"/>
            <a:ext cx="3551165" cy="646331"/>
          </a:xfrm>
          <a:prstGeom prst="rect">
            <a:avLst/>
          </a:prstGeom>
          <a:noFill/>
        </p:spPr>
        <p:txBody>
          <a:bodyPr wrap="none" rtlCol="0">
            <a:spAutoFit/>
          </a:bodyPr>
          <a:lstStyle/>
          <a:p>
            <a:r>
              <a:rPr lang="el-GR" dirty="0" err="1"/>
              <a:t>Προχειρουργική</a:t>
            </a:r>
            <a:r>
              <a:rPr lang="el-GR" dirty="0"/>
              <a:t> ορθοδοντική </a:t>
            </a:r>
          </a:p>
          <a:p>
            <a:r>
              <a:rPr lang="el-GR" dirty="0"/>
              <a:t>διευθέτηση των οδοντικών τόξων </a:t>
            </a:r>
            <a:endParaRPr lang="x-none" dirty="0"/>
          </a:p>
        </p:txBody>
      </p:sp>
      <p:sp>
        <p:nvSpPr>
          <p:cNvPr id="3" name="TextBox 2">
            <a:extLst>
              <a:ext uri="{FF2B5EF4-FFF2-40B4-BE49-F238E27FC236}">
                <a16:creationId xmlns="" xmlns:a16="http://schemas.microsoft.com/office/drawing/2014/main" id="{2EAE801E-B5B6-CC47-991F-2B30151860C4}"/>
              </a:ext>
            </a:extLst>
          </p:cNvPr>
          <p:cNvSpPr txBox="1"/>
          <p:nvPr/>
        </p:nvSpPr>
        <p:spPr>
          <a:xfrm>
            <a:off x="1699179" y="4360830"/>
            <a:ext cx="4616520" cy="369332"/>
          </a:xfrm>
          <a:prstGeom prst="rect">
            <a:avLst/>
          </a:prstGeom>
          <a:noFill/>
        </p:spPr>
        <p:txBody>
          <a:bodyPr wrap="none" rtlCol="0">
            <a:spAutoFit/>
          </a:bodyPr>
          <a:lstStyle/>
          <a:p>
            <a:r>
              <a:rPr lang="el-GR" dirty="0" smtClean="0"/>
              <a:t>Άρση </a:t>
            </a:r>
            <a:r>
              <a:rPr lang="el-GR" dirty="0"/>
              <a:t>των οδοντοφατνιακών αντισταθμίσεων</a:t>
            </a:r>
            <a:endParaRPr lang="x-none" dirty="0"/>
          </a:p>
        </p:txBody>
      </p:sp>
    </p:spTree>
    <p:extLst>
      <p:ext uri="{BB962C8B-B14F-4D97-AF65-F5344CB8AC3E}">
        <p14:creationId xmlns="" xmlns:p14="http://schemas.microsoft.com/office/powerpoint/2010/main" val="273701255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 xmlns:a16="http://schemas.microsoft.com/office/drawing/2014/main" id="{7DABC18F-26D3-FE4D-8552-422EA540E58C}"/>
              </a:ext>
            </a:extLst>
          </p:cNvPr>
          <p:cNvSpPr txBox="1">
            <a:spLocks noChangeArrowheads="1"/>
          </p:cNvSpPr>
          <p:nvPr/>
        </p:nvSpPr>
        <p:spPr>
          <a:xfrm>
            <a:off x="1558925" y="115888"/>
            <a:ext cx="8229600" cy="730250"/>
          </a:xfrm>
          <a:prstGeom prst="rect">
            <a:avLst/>
          </a:prstGeom>
        </p:spPr>
        <p:txBody>
          <a:bodyPr/>
          <a:lstStyle/>
          <a:p>
            <a:pPr algn="ctr">
              <a:defRPr/>
            </a:pPr>
            <a:r>
              <a:rPr lang="el-GR" sz="3200" kern="0" noProof="1">
                <a:solidFill>
                  <a:schemeClr val="bg1"/>
                </a:solidFill>
                <a:latin typeface="+mj-lt"/>
                <a:ea typeface="+mj-ea"/>
                <a:cs typeface="+mj-cs"/>
              </a:rPr>
              <a:t>ΧΕΙΡΟΥΡΓΙΚΗ ΠΡΟΒΛΕΨΗ</a:t>
            </a:r>
          </a:p>
        </p:txBody>
      </p:sp>
      <p:pic>
        <p:nvPicPr>
          <p:cNvPr id="20483" name="2 - Εικόνα" descr="Mixalopoulos proodou579.jpg">
            <a:extLst>
              <a:ext uri="{FF2B5EF4-FFF2-40B4-BE49-F238E27FC236}">
                <a16:creationId xmlns="" xmlns:a16="http://schemas.microsoft.com/office/drawing/2014/main" id="{BB925F59-58A7-494F-878E-E465A66D7663}"/>
              </a:ext>
            </a:extLst>
          </p:cNvPr>
          <p:cNvPicPr>
            <a:picLocks noChangeAspect="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0" y="0"/>
            <a:ext cx="5539666" cy="686702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4" name="6 - Εικόνα" descr="IMG_5881.JPG">
            <a:extLst>
              <a:ext uri="{FF2B5EF4-FFF2-40B4-BE49-F238E27FC236}">
                <a16:creationId xmlns="" xmlns:a16="http://schemas.microsoft.com/office/drawing/2014/main" id="{4F5E3686-6AE2-9E4A-958F-441231CFF8B8}"/>
              </a:ext>
            </a:extLst>
          </p:cNvPr>
          <p:cNvPicPr>
            <a:picLocks noChangeAspect="1"/>
          </p:cNvPicPr>
          <p:nvPr/>
        </p:nvPicPr>
        <p:blipFill rotWithShape="1">
          <a:blip r:embed="rId3" cstate="email">
            <a:extLst>
              <a:ext uri="{28A0092B-C50C-407E-A947-70E740481C1C}">
                <a14:useLocalDpi xmlns="" xmlns:a14="http://schemas.microsoft.com/office/drawing/2010/main" val="0"/>
              </a:ext>
            </a:extLst>
          </a:blip>
          <a:srcRect/>
          <a:stretch/>
        </p:blipFill>
        <p:spPr bwMode="auto">
          <a:xfrm>
            <a:off x="6068464" y="0"/>
            <a:ext cx="5734432" cy="243351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5" name="7 - Εικόνα" descr="IMG_5882.JPG">
            <a:extLst>
              <a:ext uri="{FF2B5EF4-FFF2-40B4-BE49-F238E27FC236}">
                <a16:creationId xmlns="" xmlns:a16="http://schemas.microsoft.com/office/drawing/2014/main" id="{EE19400B-CCE6-A24D-BF5F-28D18644D486}"/>
              </a:ext>
            </a:extLst>
          </p:cNvPr>
          <p:cNvPicPr>
            <a:picLocks noChangeAspect="1"/>
          </p:cNvPicPr>
          <p:nvPr/>
        </p:nvPicPr>
        <p:blipFill rotWithShape="1">
          <a:blip r:embed="rId4" cstate="email">
            <a:extLst>
              <a:ext uri="{28A0092B-C50C-407E-A947-70E740481C1C}">
                <a14:useLocalDpi xmlns="" xmlns:a14="http://schemas.microsoft.com/office/drawing/2010/main" val="0"/>
              </a:ext>
            </a:extLst>
          </a:blip>
          <a:srcRect/>
          <a:stretch/>
        </p:blipFill>
        <p:spPr bwMode="auto">
          <a:xfrm>
            <a:off x="6068466" y="1990977"/>
            <a:ext cx="5734430" cy="24335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6" name="8 - Εικόνα" descr="IMG_5883.JPG">
            <a:extLst>
              <a:ext uri="{FF2B5EF4-FFF2-40B4-BE49-F238E27FC236}">
                <a16:creationId xmlns="" xmlns:a16="http://schemas.microsoft.com/office/drawing/2014/main" id="{27A52B89-9074-8F40-9167-39E4F6190D76}"/>
              </a:ext>
            </a:extLst>
          </p:cNvPr>
          <p:cNvPicPr>
            <a:picLocks noChangeAspect="1"/>
          </p:cNvPicPr>
          <p:nvPr/>
        </p:nvPicPr>
        <p:blipFill rotWithShape="1">
          <a:blip r:embed="rId5" cstate="email">
            <a:extLst>
              <a:ext uri="{28A0092B-C50C-407E-A947-70E740481C1C}">
                <a14:useLocalDpi xmlns="" xmlns:a14="http://schemas.microsoft.com/office/drawing/2010/main" val="0"/>
              </a:ext>
            </a:extLst>
          </a:blip>
          <a:srcRect/>
          <a:stretch/>
        </p:blipFill>
        <p:spPr bwMode="auto">
          <a:xfrm>
            <a:off x="6068466" y="4424489"/>
            <a:ext cx="5734432" cy="243351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9567547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318 - Ομάδα">
            <a:extLst>
              <a:ext uri="{FF2B5EF4-FFF2-40B4-BE49-F238E27FC236}">
                <a16:creationId xmlns="" xmlns:a16="http://schemas.microsoft.com/office/drawing/2014/main" id="{DBBD5F21-1A22-1649-90F8-634C9FCCD879}"/>
              </a:ext>
            </a:extLst>
          </p:cNvPr>
          <p:cNvGrpSpPr>
            <a:grpSpLocks/>
          </p:cNvGrpSpPr>
          <p:nvPr/>
        </p:nvGrpSpPr>
        <p:grpSpPr bwMode="auto">
          <a:xfrm>
            <a:off x="1668464" y="-100013"/>
            <a:ext cx="8647112" cy="6642101"/>
            <a:chOff x="-468313" y="-2328863"/>
            <a:chExt cx="8647113" cy="6642100"/>
          </a:xfrm>
        </p:grpSpPr>
        <p:grpSp>
          <p:nvGrpSpPr>
            <p:cNvPr id="24579" name="Group 283">
              <a:extLst>
                <a:ext uri="{FF2B5EF4-FFF2-40B4-BE49-F238E27FC236}">
                  <a16:creationId xmlns="" xmlns:a16="http://schemas.microsoft.com/office/drawing/2014/main" id="{BF0FA788-D776-B34B-A5CB-C1899E9812A6}"/>
                </a:ext>
              </a:extLst>
            </p:cNvPr>
            <p:cNvGrpSpPr>
              <a:grpSpLocks/>
            </p:cNvGrpSpPr>
            <p:nvPr/>
          </p:nvGrpSpPr>
          <p:grpSpPr bwMode="auto">
            <a:xfrm>
              <a:off x="-468313" y="-2328863"/>
              <a:ext cx="8647113" cy="6642100"/>
              <a:chOff x="-295" y="-1467"/>
              <a:chExt cx="5447" cy="4184"/>
            </a:xfrm>
          </p:grpSpPr>
          <p:sp>
            <p:nvSpPr>
              <p:cNvPr id="24616" name="Freeform 83">
                <a:extLst>
                  <a:ext uri="{FF2B5EF4-FFF2-40B4-BE49-F238E27FC236}">
                    <a16:creationId xmlns="" xmlns:a16="http://schemas.microsoft.com/office/drawing/2014/main" id="{1EE3180B-650B-D94B-A198-60B4643041B3}"/>
                  </a:ext>
                </a:extLst>
              </p:cNvPr>
              <p:cNvSpPr>
                <a:spLocks/>
              </p:cNvSpPr>
              <p:nvPr/>
            </p:nvSpPr>
            <p:spPr bwMode="auto">
              <a:xfrm>
                <a:off x="811" y="-893"/>
                <a:ext cx="2565" cy="1299"/>
              </a:xfrm>
              <a:custGeom>
                <a:avLst/>
                <a:gdLst>
                  <a:gd name="T0" fmla="*/ 0 w 1131"/>
                  <a:gd name="T1" fmla="*/ 23937146 h 573"/>
                  <a:gd name="T2" fmla="*/ 14736424 w 1131"/>
                  <a:gd name="T3" fmla="*/ 2546584 h 573"/>
                  <a:gd name="T4" fmla="*/ 47484838 w 1131"/>
                  <a:gd name="T5" fmla="*/ 0 h 573"/>
                  <a:gd name="T6" fmla="*/ 0 60000 65536"/>
                  <a:gd name="T7" fmla="*/ 0 60000 65536"/>
                  <a:gd name="T8" fmla="*/ 0 60000 65536"/>
                  <a:gd name="T9" fmla="*/ 0 w 1131"/>
                  <a:gd name="T10" fmla="*/ 0 h 573"/>
                  <a:gd name="T11" fmla="*/ 1131 w 1131"/>
                  <a:gd name="T12" fmla="*/ 573 h 573"/>
                </a:gdLst>
                <a:ahLst/>
                <a:cxnLst>
                  <a:cxn ang="T6">
                    <a:pos x="T0" y="T1"/>
                  </a:cxn>
                  <a:cxn ang="T7">
                    <a:pos x="T2" y="T3"/>
                  </a:cxn>
                  <a:cxn ang="T8">
                    <a:pos x="T4" y="T5"/>
                  </a:cxn>
                </a:cxnLst>
                <a:rect l="T9" t="T10" r="T11" b="T12"/>
                <a:pathLst>
                  <a:path w="1131" h="573">
                    <a:moveTo>
                      <a:pt x="0" y="573"/>
                    </a:moveTo>
                    <a:lnTo>
                      <a:pt x="351" y="61"/>
                    </a:lnTo>
                    <a:lnTo>
                      <a:pt x="1131" y="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17" name="Line 84">
                <a:extLst>
                  <a:ext uri="{FF2B5EF4-FFF2-40B4-BE49-F238E27FC236}">
                    <a16:creationId xmlns="" xmlns:a16="http://schemas.microsoft.com/office/drawing/2014/main" id="{EF2625F8-396B-1E4E-A2EF-9F1DDB091A7B}"/>
                  </a:ext>
                </a:extLst>
              </p:cNvPr>
              <p:cNvSpPr>
                <a:spLocks noChangeShapeType="1"/>
              </p:cNvSpPr>
              <p:nvPr/>
            </p:nvSpPr>
            <p:spPr bwMode="auto">
              <a:xfrm>
                <a:off x="839" y="-197"/>
                <a:ext cx="2115" cy="1"/>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18" name="Line 85">
                <a:extLst>
                  <a:ext uri="{FF2B5EF4-FFF2-40B4-BE49-F238E27FC236}">
                    <a16:creationId xmlns="" xmlns:a16="http://schemas.microsoft.com/office/drawing/2014/main" id="{3F84FC09-EDF2-5940-8F9F-40819F2DCA08}"/>
                  </a:ext>
                </a:extLst>
              </p:cNvPr>
              <p:cNvSpPr>
                <a:spLocks noChangeShapeType="1"/>
              </p:cNvSpPr>
              <p:nvPr/>
            </p:nvSpPr>
            <p:spPr bwMode="auto">
              <a:xfrm flipV="1">
                <a:off x="2031" y="445"/>
                <a:ext cx="1611" cy="9"/>
              </a:xfrm>
              <a:prstGeom prst="line">
                <a:avLst/>
              </a:prstGeom>
              <a:noFill/>
              <a:ln w="17463">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19" name="Freeform 86">
                <a:extLst>
                  <a:ext uri="{FF2B5EF4-FFF2-40B4-BE49-F238E27FC236}">
                    <a16:creationId xmlns="" xmlns:a16="http://schemas.microsoft.com/office/drawing/2014/main" id="{9682C8F9-AFEA-5C45-865E-9B3DCD6E6E73}"/>
                  </a:ext>
                </a:extLst>
              </p:cNvPr>
              <p:cNvSpPr>
                <a:spLocks/>
              </p:cNvSpPr>
              <p:nvPr/>
            </p:nvSpPr>
            <p:spPr bwMode="auto">
              <a:xfrm>
                <a:off x="3329" y="445"/>
                <a:ext cx="313" cy="485"/>
              </a:xfrm>
              <a:custGeom>
                <a:avLst/>
                <a:gdLst>
                  <a:gd name="T0" fmla="*/ 5639389 w 138"/>
                  <a:gd name="T1" fmla="*/ 89707 h 214"/>
                  <a:gd name="T2" fmla="*/ 5264465 w 138"/>
                  <a:gd name="T3" fmla="*/ 160959 h 214"/>
                  <a:gd name="T4" fmla="*/ 4877797 w 138"/>
                  <a:gd name="T5" fmla="*/ 293640 h 214"/>
                  <a:gd name="T6" fmla="*/ 4503300 w 138"/>
                  <a:gd name="T7" fmla="*/ 421059 h 214"/>
                  <a:gd name="T8" fmla="*/ 4117351 w 138"/>
                  <a:gd name="T9" fmla="*/ 536458 h 214"/>
                  <a:gd name="T10" fmla="*/ 3744010 w 138"/>
                  <a:gd name="T11" fmla="*/ 665493 h 214"/>
                  <a:gd name="T12" fmla="*/ 3358349 w 138"/>
                  <a:gd name="T13" fmla="*/ 787164 h 214"/>
                  <a:gd name="T14" fmla="*/ 3022752 w 138"/>
                  <a:gd name="T15" fmla="*/ 914560 h 214"/>
                  <a:gd name="T16" fmla="*/ 2688010 w 138"/>
                  <a:gd name="T17" fmla="*/ 1044264 h 214"/>
                  <a:gd name="T18" fmla="*/ 2352648 w 138"/>
                  <a:gd name="T19" fmla="*/ 1215805 h 214"/>
                  <a:gd name="T20" fmla="*/ 2060517 w 138"/>
                  <a:gd name="T21" fmla="*/ 1337716 h 214"/>
                  <a:gd name="T22" fmla="*/ 1758529 w 138"/>
                  <a:gd name="T23" fmla="*/ 1508244 h 214"/>
                  <a:gd name="T24" fmla="*/ 1462976 w 138"/>
                  <a:gd name="T25" fmla="*/ 1669200 h 214"/>
                  <a:gd name="T26" fmla="*/ 1225034 w 138"/>
                  <a:gd name="T27" fmla="*/ 1837529 h 214"/>
                  <a:gd name="T28" fmla="*/ 997356 w 138"/>
                  <a:gd name="T29" fmla="*/ 2041279 h 214"/>
                  <a:gd name="T30" fmla="*/ 760504 w 138"/>
                  <a:gd name="T31" fmla="*/ 2202315 h 214"/>
                  <a:gd name="T32" fmla="*/ 598730 w 138"/>
                  <a:gd name="T33" fmla="*/ 2405530 h 214"/>
                  <a:gd name="T34" fmla="*/ 425870 w 138"/>
                  <a:gd name="T35" fmla="*/ 2667253 h 214"/>
                  <a:gd name="T36" fmla="*/ 295549 w 138"/>
                  <a:gd name="T37" fmla="*/ 2867486 h 214"/>
                  <a:gd name="T38" fmla="*/ 161773 w 138"/>
                  <a:gd name="T39" fmla="*/ 3085543 h 214"/>
                  <a:gd name="T40" fmla="*/ 90509 w 138"/>
                  <a:gd name="T41" fmla="*/ 3320759 h 214"/>
                  <a:gd name="T42" fmla="*/ 39905 w 138"/>
                  <a:gd name="T43" fmla="*/ 3613731 h 214"/>
                  <a:gd name="T44" fmla="*/ 0 w 138"/>
                  <a:gd name="T45" fmla="*/ 3871100 h 214"/>
                  <a:gd name="T46" fmla="*/ 0 w 138"/>
                  <a:gd name="T47" fmla="*/ 4204018 h 214"/>
                  <a:gd name="T48" fmla="*/ 0 w 138"/>
                  <a:gd name="T49" fmla="*/ 4496990 h 214"/>
                  <a:gd name="T50" fmla="*/ 0 w 138"/>
                  <a:gd name="T51" fmla="*/ 4797009 h 214"/>
                  <a:gd name="T52" fmla="*/ 39905 w 138"/>
                  <a:gd name="T53" fmla="*/ 5118577 h 214"/>
                  <a:gd name="T54" fmla="*/ 130306 w 138"/>
                  <a:gd name="T55" fmla="*/ 5451786 h 214"/>
                  <a:gd name="T56" fmla="*/ 205285 w 138"/>
                  <a:gd name="T57" fmla="*/ 5784700 h 214"/>
                  <a:gd name="T58" fmla="*/ 295549 w 138"/>
                  <a:gd name="T59" fmla="*/ 6117387 h 214"/>
                  <a:gd name="T60" fmla="*/ 366920 w 138"/>
                  <a:gd name="T61" fmla="*/ 6498742 h 214"/>
                  <a:gd name="T62" fmla="*/ 497187 w 138"/>
                  <a:gd name="T63" fmla="*/ 6832377 h 214"/>
                  <a:gd name="T64" fmla="*/ 630198 w 138"/>
                  <a:gd name="T65" fmla="*/ 7196208 h 214"/>
                  <a:gd name="T66" fmla="*/ 760504 w 138"/>
                  <a:gd name="T67" fmla="*/ 7568412 h 214"/>
                  <a:gd name="T68" fmla="*/ 889546 w 138"/>
                  <a:gd name="T69" fmla="*/ 7947079 h 214"/>
                  <a:gd name="T70" fmla="*/ 997356 w 138"/>
                  <a:gd name="T71" fmla="*/ 8322391 h 214"/>
                  <a:gd name="T72" fmla="*/ 1185129 w 138"/>
                  <a:gd name="T73" fmla="*/ 8644540 h 2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8"/>
                  <a:gd name="T112" fmla="*/ 0 h 214"/>
                  <a:gd name="T113" fmla="*/ 138 w 138"/>
                  <a:gd name="T114" fmla="*/ 214 h 2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8" h="214">
                    <a:moveTo>
                      <a:pt x="138" y="0"/>
                    </a:moveTo>
                    <a:lnTo>
                      <a:pt x="134" y="2"/>
                    </a:lnTo>
                    <a:lnTo>
                      <a:pt x="129" y="3"/>
                    </a:lnTo>
                    <a:lnTo>
                      <a:pt x="125" y="4"/>
                    </a:lnTo>
                    <a:lnTo>
                      <a:pt x="120" y="6"/>
                    </a:lnTo>
                    <a:lnTo>
                      <a:pt x="116" y="7"/>
                    </a:lnTo>
                    <a:lnTo>
                      <a:pt x="111" y="9"/>
                    </a:lnTo>
                    <a:lnTo>
                      <a:pt x="107" y="10"/>
                    </a:lnTo>
                    <a:lnTo>
                      <a:pt x="102" y="11"/>
                    </a:lnTo>
                    <a:lnTo>
                      <a:pt x="98" y="13"/>
                    </a:lnTo>
                    <a:lnTo>
                      <a:pt x="93" y="14"/>
                    </a:lnTo>
                    <a:lnTo>
                      <a:pt x="89" y="16"/>
                    </a:lnTo>
                    <a:lnTo>
                      <a:pt x="85" y="17"/>
                    </a:lnTo>
                    <a:lnTo>
                      <a:pt x="80" y="19"/>
                    </a:lnTo>
                    <a:lnTo>
                      <a:pt x="76" y="20"/>
                    </a:lnTo>
                    <a:lnTo>
                      <a:pt x="72" y="22"/>
                    </a:lnTo>
                    <a:lnTo>
                      <a:pt x="68" y="24"/>
                    </a:lnTo>
                    <a:lnTo>
                      <a:pt x="64" y="25"/>
                    </a:lnTo>
                    <a:lnTo>
                      <a:pt x="60" y="27"/>
                    </a:lnTo>
                    <a:lnTo>
                      <a:pt x="56" y="29"/>
                    </a:lnTo>
                    <a:lnTo>
                      <a:pt x="53" y="30"/>
                    </a:lnTo>
                    <a:lnTo>
                      <a:pt x="49" y="32"/>
                    </a:lnTo>
                    <a:lnTo>
                      <a:pt x="45" y="34"/>
                    </a:lnTo>
                    <a:lnTo>
                      <a:pt x="42" y="36"/>
                    </a:lnTo>
                    <a:lnTo>
                      <a:pt x="39" y="38"/>
                    </a:lnTo>
                    <a:lnTo>
                      <a:pt x="35" y="40"/>
                    </a:lnTo>
                    <a:lnTo>
                      <a:pt x="32" y="42"/>
                    </a:lnTo>
                    <a:lnTo>
                      <a:pt x="29" y="44"/>
                    </a:lnTo>
                    <a:lnTo>
                      <a:pt x="26" y="46"/>
                    </a:lnTo>
                    <a:lnTo>
                      <a:pt x="24" y="49"/>
                    </a:lnTo>
                    <a:lnTo>
                      <a:pt x="21" y="51"/>
                    </a:lnTo>
                    <a:lnTo>
                      <a:pt x="18" y="53"/>
                    </a:lnTo>
                    <a:lnTo>
                      <a:pt x="16" y="56"/>
                    </a:lnTo>
                    <a:lnTo>
                      <a:pt x="14" y="58"/>
                    </a:lnTo>
                    <a:lnTo>
                      <a:pt x="12" y="61"/>
                    </a:lnTo>
                    <a:lnTo>
                      <a:pt x="10" y="64"/>
                    </a:lnTo>
                    <a:lnTo>
                      <a:pt x="8" y="67"/>
                    </a:lnTo>
                    <a:lnTo>
                      <a:pt x="7" y="69"/>
                    </a:lnTo>
                    <a:lnTo>
                      <a:pt x="6" y="71"/>
                    </a:lnTo>
                    <a:lnTo>
                      <a:pt x="4" y="74"/>
                    </a:lnTo>
                    <a:lnTo>
                      <a:pt x="3" y="77"/>
                    </a:lnTo>
                    <a:lnTo>
                      <a:pt x="2" y="80"/>
                    </a:lnTo>
                    <a:lnTo>
                      <a:pt x="2" y="83"/>
                    </a:lnTo>
                    <a:lnTo>
                      <a:pt x="1" y="87"/>
                    </a:lnTo>
                    <a:lnTo>
                      <a:pt x="0" y="90"/>
                    </a:lnTo>
                    <a:lnTo>
                      <a:pt x="0" y="93"/>
                    </a:lnTo>
                    <a:lnTo>
                      <a:pt x="0" y="97"/>
                    </a:lnTo>
                    <a:lnTo>
                      <a:pt x="0" y="101"/>
                    </a:lnTo>
                    <a:lnTo>
                      <a:pt x="0" y="104"/>
                    </a:lnTo>
                    <a:lnTo>
                      <a:pt x="0" y="108"/>
                    </a:lnTo>
                    <a:lnTo>
                      <a:pt x="0" y="112"/>
                    </a:lnTo>
                    <a:lnTo>
                      <a:pt x="0" y="115"/>
                    </a:lnTo>
                    <a:lnTo>
                      <a:pt x="1" y="119"/>
                    </a:lnTo>
                    <a:lnTo>
                      <a:pt x="1" y="123"/>
                    </a:lnTo>
                    <a:lnTo>
                      <a:pt x="2" y="127"/>
                    </a:lnTo>
                    <a:lnTo>
                      <a:pt x="3" y="131"/>
                    </a:lnTo>
                    <a:lnTo>
                      <a:pt x="4" y="135"/>
                    </a:lnTo>
                    <a:lnTo>
                      <a:pt x="5" y="139"/>
                    </a:lnTo>
                    <a:lnTo>
                      <a:pt x="6" y="143"/>
                    </a:lnTo>
                    <a:lnTo>
                      <a:pt x="7" y="147"/>
                    </a:lnTo>
                    <a:lnTo>
                      <a:pt x="8" y="152"/>
                    </a:lnTo>
                    <a:lnTo>
                      <a:pt x="9" y="156"/>
                    </a:lnTo>
                    <a:lnTo>
                      <a:pt x="11" y="160"/>
                    </a:lnTo>
                    <a:lnTo>
                      <a:pt x="12" y="164"/>
                    </a:lnTo>
                    <a:lnTo>
                      <a:pt x="13" y="169"/>
                    </a:lnTo>
                    <a:lnTo>
                      <a:pt x="15" y="173"/>
                    </a:lnTo>
                    <a:lnTo>
                      <a:pt x="16" y="177"/>
                    </a:lnTo>
                    <a:lnTo>
                      <a:pt x="18" y="182"/>
                    </a:lnTo>
                    <a:lnTo>
                      <a:pt x="19" y="186"/>
                    </a:lnTo>
                    <a:lnTo>
                      <a:pt x="21" y="191"/>
                    </a:lnTo>
                    <a:lnTo>
                      <a:pt x="23" y="195"/>
                    </a:lnTo>
                    <a:lnTo>
                      <a:pt x="24" y="200"/>
                    </a:lnTo>
                    <a:lnTo>
                      <a:pt x="26" y="204"/>
                    </a:lnTo>
                    <a:lnTo>
                      <a:pt x="28" y="208"/>
                    </a:lnTo>
                    <a:lnTo>
                      <a:pt x="30" y="214"/>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20" name="Freeform 87">
                <a:extLst>
                  <a:ext uri="{FF2B5EF4-FFF2-40B4-BE49-F238E27FC236}">
                    <a16:creationId xmlns="" xmlns:a16="http://schemas.microsoft.com/office/drawing/2014/main" id="{87497674-A5EC-D247-BD3A-BD65B9FC5298}"/>
                  </a:ext>
                </a:extLst>
              </p:cNvPr>
              <p:cNvSpPr>
                <a:spLocks/>
              </p:cNvSpPr>
              <p:nvPr/>
            </p:nvSpPr>
            <p:spPr bwMode="auto">
              <a:xfrm>
                <a:off x="3265" y="957"/>
                <a:ext cx="186" cy="257"/>
              </a:xfrm>
              <a:custGeom>
                <a:avLst/>
                <a:gdLst>
                  <a:gd name="T0" fmla="*/ 2 w 186"/>
                  <a:gd name="T1" fmla="*/ 64 h 257"/>
                  <a:gd name="T2" fmla="*/ 0 w 186"/>
                  <a:gd name="T3" fmla="*/ 80 h 257"/>
                  <a:gd name="T4" fmla="*/ 11 w 186"/>
                  <a:gd name="T5" fmla="*/ 105 h 257"/>
                  <a:gd name="T6" fmla="*/ 36 w 186"/>
                  <a:gd name="T7" fmla="*/ 123 h 257"/>
                  <a:gd name="T8" fmla="*/ 59 w 186"/>
                  <a:gd name="T9" fmla="*/ 141 h 257"/>
                  <a:gd name="T10" fmla="*/ 89 w 186"/>
                  <a:gd name="T11" fmla="*/ 168 h 257"/>
                  <a:gd name="T12" fmla="*/ 113 w 186"/>
                  <a:gd name="T13" fmla="*/ 198 h 257"/>
                  <a:gd name="T14" fmla="*/ 118 w 186"/>
                  <a:gd name="T15" fmla="*/ 218 h 257"/>
                  <a:gd name="T16" fmla="*/ 134 w 186"/>
                  <a:gd name="T17" fmla="*/ 234 h 257"/>
                  <a:gd name="T18" fmla="*/ 161 w 186"/>
                  <a:gd name="T19" fmla="*/ 254 h 257"/>
                  <a:gd name="T20" fmla="*/ 172 w 186"/>
                  <a:gd name="T21" fmla="*/ 257 h 257"/>
                  <a:gd name="T22" fmla="*/ 179 w 186"/>
                  <a:gd name="T23" fmla="*/ 252 h 257"/>
                  <a:gd name="T24" fmla="*/ 184 w 186"/>
                  <a:gd name="T25" fmla="*/ 211 h 257"/>
                  <a:gd name="T26" fmla="*/ 186 w 186"/>
                  <a:gd name="T27" fmla="*/ 157 h 257"/>
                  <a:gd name="T28" fmla="*/ 181 w 186"/>
                  <a:gd name="T29" fmla="*/ 102 h 257"/>
                  <a:gd name="T30" fmla="*/ 168 w 186"/>
                  <a:gd name="T31" fmla="*/ 64 h 257"/>
                  <a:gd name="T32" fmla="*/ 157 w 186"/>
                  <a:gd name="T33" fmla="*/ 34 h 257"/>
                  <a:gd name="T34" fmla="*/ 143 w 186"/>
                  <a:gd name="T35" fmla="*/ 14 h 257"/>
                  <a:gd name="T36" fmla="*/ 123 w 186"/>
                  <a:gd name="T37" fmla="*/ 0 h 257"/>
                  <a:gd name="T38" fmla="*/ 116 w 186"/>
                  <a:gd name="T39" fmla="*/ 9 h 257"/>
                  <a:gd name="T40" fmla="*/ 111 w 186"/>
                  <a:gd name="T41" fmla="*/ 25 h 257"/>
                  <a:gd name="T42" fmla="*/ 107 w 186"/>
                  <a:gd name="T43" fmla="*/ 59 h 257"/>
                  <a:gd name="T44" fmla="*/ 100 w 186"/>
                  <a:gd name="T45" fmla="*/ 75 h 257"/>
                  <a:gd name="T46" fmla="*/ 93 w 186"/>
                  <a:gd name="T47" fmla="*/ 82 h 257"/>
                  <a:gd name="T48" fmla="*/ 70 w 186"/>
                  <a:gd name="T49" fmla="*/ 87 h 257"/>
                  <a:gd name="T50" fmla="*/ 48 w 186"/>
                  <a:gd name="T51" fmla="*/ 75 h 257"/>
                  <a:gd name="T52" fmla="*/ 30 w 186"/>
                  <a:gd name="T53" fmla="*/ 64 h 257"/>
                  <a:gd name="T54" fmla="*/ 14 w 186"/>
                  <a:gd name="T55" fmla="*/ 62 h 257"/>
                  <a:gd name="T56" fmla="*/ 2 w 186"/>
                  <a:gd name="T57" fmla="*/ 64 h 2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6"/>
                  <a:gd name="T88" fmla="*/ 0 h 257"/>
                  <a:gd name="T89" fmla="*/ 186 w 186"/>
                  <a:gd name="T90" fmla="*/ 257 h 2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6" h="257">
                    <a:moveTo>
                      <a:pt x="2" y="64"/>
                    </a:moveTo>
                    <a:lnTo>
                      <a:pt x="0" y="80"/>
                    </a:lnTo>
                    <a:lnTo>
                      <a:pt x="11" y="105"/>
                    </a:lnTo>
                    <a:lnTo>
                      <a:pt x="36" y="123"/>
                    </a:lnTo>
                    <a:lnTo>
                      <a:pt x="59" y="141"/>
                    </a:lnTo>
                    <a:lnTo>
                      <a:pt x="89" y="168"/>
                    </a:lnTo>
                    <a:lnTo>
                      <a:pt x="113" y="198"/>
                    </a:lnTo>
                    <a:lnTo>
                      <a:pt x="118" y="218"/>
                    </a:lnTo>
                    <a:lnTo>
                      <a:pt x="134" y="234"/>
                    </a:lnTo>
                    <a:lnTo>
                      <a:pt x="161" y="254"/>
                    </a:lnTo>
                    <a:lnTo>
                      <a:pt x="172" y="257"/>
                    </a:lnTo>
                    <a:lnTo>
                      <a:pt x="179" y="252"/>
                    </a:lnTo>
                    <a:lnTo>
                      <a:pt x="184" y="211"/>
                    </a:lnTo>
                    <a:lnTo>
                      <a:pt x="186" y="157"/>
                    </a:lnTo>
                    <a:lnTo>
                      <a:pt x="181" y="102"/>
                    </a:lnTo>
                    <a:lnTo>
                      <a:pt x="168" y="64"/>
                    </a:lnTo>
                    <a:lnTo>
                      <a:pt x="157" y="34"/>
                    </a:lnTo>
                    <a:lnTo>
                      <a:pt x="143" y="14"/>
                    </a:lnTo>
                    <a:lnTo>
                      <a:pt x="123" y="0"/>
                    </a:lnTo>
                    <a:lnTo>
                      <a:pt x="116" y="9"/>
                    </a:lnTo>
                    <a:lnTo>
                      <a:pt x="111" y="25"/>
                    </a:lnTo>
                    <a:lnTo>
                      <a:pt x="107" y="59"/>
                    </a:lnTo>
                    <a:lnTo>
                      <a:pt x="100" y="75"/>
                    </a:lnTo>
                    <a:lnTo>
                      <a:pt x="93" y="82"/>
                    </a:lnTo>
                    <a:lnTo>
                      <a:pt x="70" y="87"/>
                    </a:lnTo>
                    <a:lnTo>
                      <a:pt x="48" y="75"/>
                    </a:lnTo>
                    <a:lnTo>
                      <a:pt x="30" y="64"/>
                    </a:lnTo>
                    <a:lnTo>
                      <a:pt x="14" y="62"/>
                    </a:lnTo>
                    <a:lnTo>
                      <a:pt x="2" y="64"/>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21" name="Freeform 88">
                <a:extLst>
                  <a:ext uri="{FF2B5EF4-FFF2-40B4-BE49-F238E27FC236}">
                    <a16:creationId xmlns="" xmlns:a16="http://schemas.microsoft.com/office/drawing/2014/main" id="{1CBE7055-1DF8-0E46-8688-12DACC3AA828}"/>
                  </a:ext>
                </a:extLst>
              </p:cNvPr>
              <p:cNvSpPr>
                <a:spLocks/>
              </p:cNvSpPr>
              <p:nvPr/>
            </p:nvSpPr>
            <p:spPr bwMode="auto">
              <a:xfrm>
                <a:off x="3179" y="710"/>
                <a:ext cx="209" cy="334"/>
              </a:xfrm>
              <a:custGeom>
                <a:avLst/>
                <a:gdLst>
                  <a:gd name="T0" fmla="*/ 209 w 209"/>
                  <a:gd name="T1" fmla="*/ 247 h 334"/>
                  <a:gd name="T2" fmla="*/ 186 w 209"/>
                  <a:gd name="T3" fmla="*/ 202 h 334"/>
                  <a:gd name="T4" fmla="*/ 147 w 209"/>
                  <a:gd name="T5" fmla="*/ 141 h 334"/>
                  <a:gd name="T6" fmla="*/ 118 w 209"/>
                  <a:gd name="T7" fmla="*/ 100 h 334"/>
                  <a:gd name="T8" fmla="*/ 91 w 209"/>
                  <a:gd name="T9" fmla="*/ 61 h 334"/>
                  <a:gd name="T10" fmla="*/ 48 w 209"/>
                  <a:gd name="T11" fmla="*/ 25 h 334"/>
                  <a:gd name="T12" fmla="*/ 20 w 209"/>
                  <a:gd name="T13" fmla="*/ 2 h 334"/>
                  <a:gd name="T14" fmla="*/ 9 w 209"/>
                  <a:gd name="T15" fmla="*/ 0 h 334"/>
                  <a:gd name="T16" fmla="*/ 0 w 209"/>
                  <a:gd name="T17" fmla="*/ 14 h 334"/>
                  <a:gd name="T18" fmla="*/ 0 w 209"/>
                  <a:gd name="T19" fmla="*/ 64 h 334"/>
                  <a:gd name="T20" fmla="*/ 11 w 209"/>
                  <a:gd name="T21" fmla="*/ 127 h 334"/>
                  <a:gd name="T22" fmla="*/ 27 w 209"/>
                  <a:gd name="T23" fmla="*/ 175 h 334"/>
                  <a:gd name="T24" fmla="*/ 45 w 209"/>
                  <a:gd name="T25" fmla="*/ 227 h 334"/>
                  <a:gd name="T26" fmla="*/ 77 w 209"/>
                  <a:gd name="T27" fmla="*/ 286 h 334"/>
                  <a:gd name="T28" fmla="*/ 88 w 209"/>
                  <a:gd name="T29" fmla="*/ 311 h 334"/>
                  <a:gd name="T30" fmla="*/ 100 w 209"/>
                  <a:gd name="T31" fmla="*/ 309 h 334"/>
                  <a:gd name="T32" fmla="*/ 116 w 209"/>
                  <a:gd name="T33" fmla="*/ 311 h 334"/>
                  <a:gd name="T34" fmla="*/ 134 w 209"/>
                  <a:gd name="T35" fmla="*/ 322 h 334"/>
                  <a:gd name="T36" fmla="*/ 156 w 209"/>
                  <a:gd name="T37" fmla="*/ 334 h 334"/>
                  <a:gd name="T38" fmla="*/ 179 w 209"/>
                  <a:gd name="T39" fmla="*/ 329 h 334"/>
                  <a:gd name="T40" fmla="*/ 186 w 209"/>
                  <a:gd name="T41" fmla="*/ 322 h 334"/>
                  <a:gd name="T42" fmla="*/ 193 w 209"/>
                  <a:gd name="T43" fmla="*/ 306 h 334"/>
                  <a:gd name="T44" fmla="*/ 197 w 209"/>
                  <a:gd name="T45" fmla="*/ 272 h 334"/>
                  <a:gd name="T46" fmla="*/ 202 w 209"/>
                  <a:gd name="T47" fmla="*/ 256 h 334"/>
                  <a:gd name="T48" fmla="*/ 209 w 209"/>
                  <a:gd name="T49" fmla="*/ 247 h 3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9"/>
                  <a:gd name="T76" fmla="*/ 0 h 334"/>
                  <a:gd name="T77" fmla="*/ 209 w 209"/>
                  <a:gd name="T78" fmla="*/ 334 h 3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9" h="334">
                    <a:moveTo>
                      <a:pt x="209" y="247"/>
                    </a:moveTo>
                    <a:lnTo>
                      <a:pt x="186" y="202"/>
                    </a:lnTo>
                    <a:lnTo>
                      <a:pt x="147" y="141"/>
                    </a:lnTo>
                    <a:lnTo>
                      <a:pt x="118" y="100"/>
                    </a:lnTo>
                    <a:lnTo>
                      <a:pt x="91" y="61"/>
                    </a:lnTo>
                    <a:lnTo>
                      <a:pt x="48" y="25"/>
                    </a:lnTo>
                    <a:lnTo>
                      <a:pt x="20" y="2"/>
                    </a:lnTo>
                    <a:lnTo>
                      <a:pt x="9" y="0"/>
                    </a:lnTo>
                    <a:lnTo>
                      <a:pt x="0" y="14"/>
                    </a:lnTo>
                    <a:lnTo>
                      <a:pt x="0" y="64"/>
                    </a:lnTo>
                    <a:lnTo>
                      <a:pt x="11" y="127"/>
                    </a:lnTo>
                    <a:lnTo>
                      <a:pt x="27" y="175"/>
                    </a:lnTo>
                    <a:lnTo>
                      <a:pt x="45" y="227"/>
                    </a:lnTo>
                    <a:lnTo>
                      <a:pt x="77" y="286"/>
                    </a:lnTo>
                    <a:lnTo>
                      <a:pt x="88" y="311"/>
                    </a:lnTo>
                    <a:lnTo>
                      <a:pt x="100" y="309"/>
                    </a:lnTo>
                    <a:lnTo>
                      <a:pt x="116" y="311"/>
                    </a:lnTo>
                    <a:lnTo>
                      <a:pt x="134" y="322"/>
                    </a:lnTo>
                    <a:lnTo>
                      <a:pt x="156" y="334"/>
                    </a:lnTo>
                    <a:lnTo>
                      <a:pt x="179" y="329"/>
                    </a:lnTo>
                    <a:lnTo>
                      <a:pt x="186" y="322"/>
                    </a:lnTo>
                    <a:lnTo>
                      <a:pt x="193" y="306"/>
                    </a:lnTo>
                    <a:lnTo>
                      <a:pt x="197" y="272"/>
                    </a:lnTo>
                    <a:lnTo>
                      <a:pt x="202" y="256"/>
                    </a:lnTo>
                    <a:lnTo>
                      <a:pt x="209" y="247"/>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22" name="Freeform 89">
                <a:extLst>
                  <a:ext uri="{FF2B5EF4-FFF2-40B4-BE49-F238E27FC236}">
                    <a16:creationId xmlns="" xmlns:a16="http://schemas.microsoft.com/office/drawing/2014/main" id="{F6392EF3-2F69-CD46-816A-48804A558F9B}"/>
                  </a:ext>
                </a:extLst>
              </p:cNvPr>
              <p:cNvSpPr>
                <a:spLocks/>
              </p:cNvSpPr>
              <p:nvPr/>
            </p:nvSpPr>
            <p:spPr bwMode="auto">
              <a:xfrm>
                <a:off x="2419" y="894"/>
                <a:ext cx="272" cy="197"/>
              </a:xfrm>
              <a:custGeom>
                <a:avLst/>
                <a:gdLst>
                  <a:gd name="T0" fmla="*/ 50 w 272"/>
                  <a:gd name="T1" fmla="*/ 4 h 197"/>
                  <a:gd name="T2" fmla="*/ 21 w 272"/>
                  <a:gd name="T3" fmla="*/ 63 h 197"/>
                  <a:gd name="T4" fmla="*/ 9 w 272"/>
                  <a:gd name="T5" fmla="*/ 84 h 197"/>
                  <a:gd name="T6" fmla="*/ 0 w 272"/>
                  <a:gd name="T7" fmla="*/ 109 h 197"/>
                  <a:gd name="T8" fmla="*/ 5 w 272"/>
                  <a:gd name="T9" fmla="*/ 138 h 197"/>
                  <a:gd name="T10" fmla="*/ 18 w 272"/>
                  <a:gd name="T11" fmla="*/ 138 h 197"/>
                  <a:gd name="T12" fmla="*/ 14 w 272"/>
                  <a:gd name="T13" fmla="*/ 118 h 197"/>
                  <a:gd name="T14" fmla="*/ 18 w 272"/>
                  <a:gd name="T15" fmla="*/ 138 h 197"/>
                  <a:gd name="T16" fmla="*/ 34 w 272"/>
                  <a:gd name="T17" fmla="*/ 156 h 197"/>
                  <a:gd name="T18" fmla="*/ 57 w 272"/>
                  <a:gd name="T19" fmla="*/ 177 h 197"/>
                  <a:gd name="T20" fmla="*/ 75 w 272"/>
                  <a:gd name="T21" fmla="*/ 181 h 197"/>
                  <a:gd name="T22" fmla="*/ 107 w 272"/>
                  <a:gd name="T23" fmla="*/ 163 h 197"/>
                  <a:gd name="T24" fmla="*/ 127 w 272"/>
                  <a:gd name="T25" fmla="*/ 156 h 197"/>
                  <a:gd name="T26" fmla="*/ 125 w 272"/>
                  <a:gd name="T27" fmla="*/ 138 h 197"/>
                  <a:gd name="T28" fmla="*/ 127 w 272"/>
                  <a:gd name="T29" fmla="*/ 109 h 197"/>
                  <a:gd name="T30" fmla="*/ 125 w 272"/>
                  <a:gd name="T31" fmla="*/ 138 h 197"/>
                  <a:gd name="T32" fmla="*/ 127 w 272"/>
                  <a:gd name="T33" fmla="*/ 156 h 197"/>
                  <a:gd name="T34" fmla="*/ 166 w 272"/>
                  <a:gd name="T35" fmla="*/ 190 h 197"/>
                  <a:gd name="T36" fmla="*/ 175 w 272"/>
                  <a:gd name="T37" fmla="*/ 197 h 197"/>
                  <a:gd name="T38" fmla="*/ 186 w 272"/>
                  <a:gd name="T39" fmla="*/ 197 h 197"/>
                  <a:gd name="T40" fmla="*/ 243 w 272"/>
                  <a:gd name="T41" fmla="*/ 179 h 197"/>
                  <a:gd name="T42" fmla="*/ 261 w 272"/>
                  <a:gd name="T43" fmla="*/ 165 h 197"/>
                  <a:gd name="T44" fmla="*/ 270 w 272"/>
                  <a:gd name="T45" fmla="*/ 152 h 197"/>
                  <a:gd name="T46" fmla="*/ 272 w 272"/>
                  <a:gd name="T47" fmla="*/ 134 h 197"/>
                  <a:gd name="T48" fmla="*/ 261 w 272"/>
                  <a:gd name="T49" fmla="*/ 75 h 197"/>
                  <a:gd name="T50" fmla="*/ 259 w 272"/>
                  <a:gd name="T51" fmla="*/ 54 h 197"/>
                  <a:gd name="T52" fmla="*/ 259 w 272"/>
                  <a:gd name="T53" fmla="*/ 23 h 197"/>
                  <a:gd name="T54" fmla="*/ 220 w 272"/>
                  <a:gd name="T55" fmla="*/ 16 h 197"/>
                  <a:gd name="T56" fmla="*/ 198 w 272"/>
                  <a:gd name="T57" fmla="*/ 14 h 197"/>
                  <a:gd name="T58" fmla="*/ 157 w 272"/>
                  <a:gd name="T59" fmla="*/ 14 h 197"/>
                  <a:gd name="T60" fmla="*/ 80 w 272"/>
                  <a:gd name="T61" fmla="*/ 0 h 197"/>
                  <a:gd name="T62" fmla="*/ 50 w 272"/>
                  <a:gd name="T63" fmla="*/ 4 h 1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2"/>
                  <a:gd name="T97" fmla="*/ 0 h 197"/>
                  <a:gd name="T98" fmla="*/ 272 w 272"/>
                  <a:gd name="T99" fmla="*/ 197 h 1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2" h="197">
                    <a:moveTo>
                      <a:pt x="50" y="4"/>
                    </a:moveTo>
                    <a:lnTo>
                      <a:pt x="21" y="63"/>
                    </a:lnTo>
                    <a:lnTo>
                      <a:pt x="9" y="84"/>
                    </a:lnTo>
                    <a:lnTo>
                      <a:pt x="0" y="109"/>
                    </a:lnTo>
                    <a:lnTo>
                      <a:pt x="5" y="138"/>
                    </a:lnTo>
                    <a:lnTo>
                      <a:pt x="18" y="138"/>
                    </a:lnTo>
                    <a:lnTo>
                      <a:pt x="14" y="118"/>
                    </a:lnTo>
                    <a:lnTo>
                      <a:pt x="18" y="138"/>
                    </a:lnTo>
                    <a:lnTo>
                      <a:pt x="34" y="156"/>
                    </a:lnTo>
                    <a:lnTo>
                      <a:pt x="57" y="177"/>
                    </a:lnTo>
                    <a:lnTo>
                      <a:pt x="75" y="181"/>
                    </a:lnTo>
                    <a:lnTo>
                      <a:pt x="107" y="163"/>
                    </a:lnTo>
                    <a:lnTo>
                      <a:pt x="127" y="156"/>
                    </a:lnTo>
                    <a:lnTo>
                      <a:pt x="125" y="138"/>
                    </a:lnTo>
                    <a:lnTo>
                      <a:pt x="127" y="109"/>
                    </a:lnTo>
                    <a:lnTo>
                      <a:pt x="125" y="138"/>
                    </a:lnTo>
                    <a:lnTo>
                      <a:pt x="127" y="156"/>
                    </a:lnTo>
                    <a:lnTo>
                      <a:pt x="166" y="190"/>
                    </a:lnTo>
                    <a:lnTo>
                      <a:pt x="175" y="197"/>
                    </a:lnTo>
                    <a:lnTo>
                      <a:pt x="186" y="197"/>
                    </a:lnTo>
                    <a:lnTo>
                      <a:pt x="243" y="179"/>
                    </a:lnTo>
                    <a:lnTo>
                      <a:pt x="261" y="165"/>
                    </a:lnTo>
                    <a:lnTo>
                      <a:pt x="270" y="152"/>
                    </a:lnTo>
                    <a:lnTo>
                      <a:pt x="272" y="134"/>
                    </a:lnTo>
                    <a:lnTo>
                      <a:pt x="261" y="75"/>
                    </a:lnTo>
                    <a:lnTo>
                      <a:pt x="259" y="54"/>
                    </a:lnTo>
                    <a:lnTo>
                      <a:pt x="259" y="23"/>
                    </a:lnTo>
                    <a:lnTo>
                      <a:pt x="220" y="16"/>
                    </a:lnTo>
                    <a:lnTo>
                      <a:pt x="198" y="14"/>
                    </a:lnTo>
                    <a:lnTo>
                      <a:pt x="157" y="14"/>
                    </a:lnTo>
                    <a:lnTo>
                      <a:pt x="80" y="0"/>
                    </a:lnTo>
                    <a:lnTo>
                      <a:pt x="50" y="4"/>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23" name="Freeform 90">
                <a:extLst>
                  <a:ext uri="{FF2B5EF4-FFF2-40B4-BE49-F238E27FC236}">
                    <a16:creationId xmlns="" xmlns:a16="http://schemas.microsoft.com/office/drawing/2014/main" id="{961F03D3-C797-3F49-A48F-491C2F8E7FC0}"/>
                  </a:ext>
                </a:extLst>
              </p:cNvPr>
              <p:cNvSpPr>
                <a:spLocks/>
              </p:cNvSpPr>
              <p:nvPr/>
            </p:nvSpPr>
            <p:spPr bwMode="auto">
              <a:xfrm>
                <a:off x="2469" y="567"/>
                <a:ext cx="240" cy="350"/>
              </a:xfrm>
              <a:custGeom>
                <a:avLst/>
                <a:gdLst>
                  <a:gd name="T0" fmla="*/ 209 w 240"/>
                  <a:gd name="T1" fmla="*/ 350 h 350"/>
                  <a:gd name="T2" fmla="*/ 209 w 240"/>
                  <a:gd name="T3" fmla="*/ 293 h 350"/>
                  <a:gd name="T4" fmla="*/ 220 w 240"/>
                  <a:gd name="T5" fmla="*/ 236 h 350"/>
                  <a:gd name="T6" fmla="*/ 234 w 240"/>
                  <a:gd name="T7" fmla="*/ 159 h 350"/>
                  <a:gd name="T8" fmla="*/ 240 w 240"/>
                  <a:gd name="T9" fmla="*/ 130 h 350"/>
                  <a:gd name="T10" fmla="*/ 236 w 240"/>
                  <a:gd name="T11" fmla="*/ 105 h 350"/>
                  <a:gd name="T12" fmla="*/ 216 w 240"/>
                  <a:gd name="T13" fmla="*/ 64 h 350"/>
                  <a:gd name="T14" fmla="*/ 197 w 240"/>
                  <a:gd name="T15" fmla="*/ 34 h 350"/>
                  <a:gd name="T16" fmla="*/ 179 w 240"/>
                  <a:gd name="T17" fmla="*/ 23 h 350"/>
                  <a:gd name="T18" fmla="*/ 170 w 240"/>
                  <a:gd name="T19" fmla="*/ 28 h 350"/>
                  <a:gd name="T20" fmla="*/ 163 w 240"/>
                  <a:gd name="T21" fmla="*/ 41 h 350"/>
                  <a:gd name="T22" fmla="*/ 166 w 240"/>
                  <a:gd name="T23" fmla="*/ 66 h 350"/>
                  <a:gd name="T24" fmla="*/ 172 w 240"/>
                  <a:gd name="T25" fmla="*/ 102 h 350"/>
                  <a:gd name="T26" fmla="*/ 163 w 240"/>
                  <a:gd name="T27" fmla="*/ 143 h 350"/>
                  <a:gd name="T28" fmla="*/ 138 w 240"/>
                  <a:gd name="T29" fmla="*/ 175 h 350"/>
                  <a:gd name="T30" fmla="*/ 134 w 240"/>
                  <a:gd name="T31" fmla="*/ 180 h 350"/>
                  <a:gd name="T32" fmla="*/ 127 w 240"/>
                  <a:gd name="T33" fmla="*/ 191 h 350"/>
                  <a:gd name="T34" fmla="*/ 111 w 240"/>
                  <a:gd name="T35" fmla="*/ 177 h 350"/>
                  <a:gd name="T36" fmla="*/ 98 w 240"/>
                  <a:gd name="T37" fmla="*/ 123 h 350"/>
                  <a:gd name="T38" fmla="*/ 89 w 240"/>
                  <a:gd name="T39" fmla="*/ 73 h 350"/>
                  <a:gd name="T40" fmla="*/ 91 w 240"/>
                  <a:gd name="T41" fmla="*/ 41 h 350"/>
                  <a:gd name="T42" fmla="*/ 89 w 240"/>
                  <a:gd name="T43" fmla="*/ 12 h 350"/>
                  <a:gd name="T44" fmla="*/ 75 w 240"/>
                  <a:gd name="T45" fmla="*/ 0 h 350"/>
                  <a:gd name="T46" fmla="*/ 66 w 240"/>
                  <a:gd name="T47" fmla="*/ 7 h 350"/>
                  <a:gd name="T48" fmla="*/ 43 w 240"/>
                  <a:gd name="T49" fmla="*/ 39 h 350"/>
                  <a:gd name="T50" fmla="*/ 30 w 240"/>
                  <a:gd name="T51" fmla="*/ 80 h 350"/>
                  <a:gd name="T52" fmla="*/ 30 w 240"/>
                  <a:gd name="T53" fmla="*/ 114 h 350"/>
                  <a:gd name="T54" fmla="*/ 30 w 240"/>
                  <a:gd name="T55" fmla="*/ 182 h 350"/>
                  <a:gd name="T56" fmla="*/ 34 w 240"/>
                  <a:gd name="T57" fmla="*/ 234 h 350"/>
                  <a:gd name="T58" fmla="*/ 30 w 240"/>
                  <a:gd name="T59" fmla="*/ 266 h 350"/>
                  <a:gd name="T60" fmla="*/ 0 w 240"/>
                  <a:gd name="T61" fmla="*/ 331 h 350"/>
                  <a:gd name="T62" fmla="*/ 30 w 240"/>
                  <a:gd name="T63" fmla="*/ 327 h 350"/>
                  <a:gd name="T64" fmla="*/ 107 w 240"/>
                  <a:gd name="T65" fmla="*/ 341 h 350"/>
                  <a:gd name="T66" fmla="*/ 148 w 240"/>
                  <a:gd name="T67" fmla="*/ 341 h 350"/>
                  <a:gd name="T68" fmla="*/ 170 w 240"/>
                  <a:gd name="T69" fmla="*/ 343 h 350"/>
                  <a:gd name="T70" fmla="*/ 209 w 240"/>
                  <a:gd name="T71" fmla="*/ 350 h 3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0"/>
                  <a:gd name="T109" fmla="*/ 0 h 350"/>
                  <a:gd name="T110" fmla="*/ 240 w 240"/>
                  <a:gd name="T111" fmla="*/ 350 h 3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0" h="350">
                    <a:moveTo>
                      <a:pt x="209" y="350"/>
                    </a:moveTo>
                    <a:lnTo>
                      <a:pt x="209" y="293"/>
                    </a:lnTo>
                    <a:lnTo>
                      <a:pt x="220" y="236"/>
                    </a:lnTo>
                    <a:lnTo>
                      <a:pt x="234" y="159"/>
                    </a:lnTo>
                    <a:lnTo>
                      <a:pt x="240" y="130"/>
                    </a:lnTo>
                    <a:lnTo>
                      <a:pt x="236" y="105"/>
                    </a:lnTo>
                    <a:lnTo>
                      <a:pt x="216" y="64"/>
                    </a:lnTo>
                    <a:lnTo>
                      <a:pt x="197" y="34"/>
                    </a:lnTo>
                    <a:lnTo>
                      <a:pt x="179" y="23"/>
                    </a:lnTo>
                    <a:lnTo>
                      <a:pt x="170" y="28"/>
                    </a:lnTo>
                    <a:lnTo>
                      <a:pt x="163" y="41"/>
                    </a:lnTo>
                    <a:lnTo>
                      <a:pt x="166" y="66"/>
                    </a:lnTo>
                    <a:lnTo>
                      <a:pt x="172" y="102"/>
                    </a:lnTo>
                    <a:lnTo>
                      <a:pt x="163" y="143"/>
                    </a:lnTo>
                    <a:lnTo>
                      <a:pt x="138" y="175"/>
                    </a:lnTo>
                    <a:lnTo>
                      <a:pt x="134" y="180"/>
                    </a:lnTo>
                    <a:lnTo>
                      <a:pt x="127" y="191"/>
                    </a:lnTo>
                    <a:lnTo>
                      <a:pt x="111" y="177"/>
                    </a:lnTo>
                    <a:lnTo>
                      <a:pt x="98" y="123"/>
                    </a:lnTo>
                    <a:lnTo>
                      <a:pt x="89" y="73"/>
                    </a:lnTo>
                    <a:lnTo>
                      <a:pt x="91" y="41"/>
                    </a:lnTo>
                    <a:lnTo>
                      <a:pt x="89" y="12"/>
                    </a:lnTo>
                    <a:lnTo>
                      <a:pt x="75" y="0"/>
                    </a:lnTo>
                    <a:lnTo>
                      <a:pt x="66" y="7"/>
                    </a:lnTo>
                    <a:lnTo>
                      <a:pt x="43" y="39"/>
                    </a:lnTo>
                    <a:lnTo>
                      <a:pt x="30" y="80"/>
                    </a:lnTo>
                    <a:lnTo>
                      <a:pt x="30" y="114"/>
                    </a:lnTo>
                    <a:lnTo>
                      <a:pt x="30" y="182"/>
                    </a:lnTo>
                    <a:lnTo>
                      <a:pt x="34" y="234"/>
                    </a:lnTo>
                    <a:lnTo>
                      <a:pt x="30" y="266"/>
                    </a:lnTo>
                    <a:lnTo>
                      <a:pt x="0" y="331"/>
                    </a:lnTo>
                    <a:lnTo>
                      <a:pt x="30" y="327"/>
                    </a:lnTo>
                    <a:lnTo>
                      <a:pt x="107" y="341"/>
                    </a:lnTo>
                    <a:lnTo>
                      <a:pt x="148" y="341"/>
                    </a:lnTo>
                    <a:lnTo>
                      <a:pt x="170" y="343"/>
                    </a:lnTo>
                    <a:lnTo>
                      <a:pt x="209" y="350"/>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24" name="Freeform 91">
                <a:extLst>
                  <a:ext uri="{FF2B5EF4-FFF2-40B4-BE49-F238E27FC236}">
                    <a16:creationId xmlns="" xmlns:a16="http://schemas.microsoft.com/office/drawing/2014/main" id="{2C5FBD54-1E56-4640-8A23-7A2085EED684}"/>
                  </a:ext>
                </a:extLst>
              </p:cNvPr>
              <p:cNvSpPr>
                <a:spLocks/>
              </p:cNvSpPr>
              <p:nvPr/>
            </p:nvSpPr>
            <p:spPr bwMode="auto">
              <a:xfrm>
                <a:off x="2558" y="540"/>
                <a:ext cx="83" cy="218"/>
              </a:xfrm>
              <a:custGeom>
                <a:avLst/>
                <a:gdLst>
                  <a:gd name="T0" fmla="*/ 74 w 83"/>
                  <a:gd name="T1" fmla="*/ 68 h 218"/>
                  <a:gd name="T2" fmla="*/ 77 w 83"/>
                  <a:gd name="T3" fmla="*/ 93 h 218"/>
                  <a:gd name="T4" fmla="*/ 83 w 83"/>
                  <a:gd name="T5" fmla="*/ 129 h 218"/>
                  <a:gd name="T6" fmla="*/ 74 w 83"/>
                  <a:gd name="T7" fmla="*/ 170 h 218"/>
                  <a:gd name="T8" fmla="*/ 49 w 83"/>
                  <a:gd name="T9" fmla="*/ 202 h 218"/>
                  <a:gd name="T10" fmla="*/ 45 w 83"/>
                  <a:gd name="T11" fmla="*/ 207 h 218"/>
                  <a:gd name="T12" fmla="*/ 38 w 83"/>
                  <a:gd name="T13" fmla="*/ 218 h 218"/>
                  <a:gd name="T14" fmla="*/ 22 w 83"/>
                  <a:gd name="T15" fmla="*/ 204 h 218"/>
                  <a:gd name="T16" fmla="*/ 9 w 83"/>
                  <a:gd name="T17" fmla="*/ 150 h 218"/>
                  <a:gd name="T18" fmla="*/ 0 w 83"/>
                  <a:gd name="T19" fmla="*/ 100 h 218"/>
                  <a:gd name="T20" fmla="*/ 2 w 83"/>
                  <a:gd name="T21" fmla="*/ 68 h 218"/>
                  <a:gd name="T22" fmla="*/ 9 w 83"/>
                  <a:gd name="T23" fmla="*/ 48 h 218"/>
                  <a:gd name="T24" fmla="*/ 22 w 83"/>
                  <a:gd name="T25" fmla="*/ 9 h 218"/>
                  <a:gd name="T26" fmla="*/ 36 w 83"/>
                  <a:gd name="T27" fmla="*/ 0 h 218"/>
                  <a:gd name="T28" fmla="*/ 47 w 83"/>
                  <a:gd name="T29" fmla="*/ 9 h 218"/>
                  <a:gd name="T30" fmla="*/ 54 w 83"/>
                  <a:gd name="T31" fmla="*/ 30 h 218"/>
                  <a:gd name="T32" fmla="*/ 74 w 83"/>
                  <a:gd name="T33" fmla="*/ 68 h 2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3"/>
                  <a:gd name="T52" fmla="*/ 0 h 218"/>
                  <a:gd name="T53" fmla="*/ 83 w 83"/>
                  <a:gd name="T54" fmla="*/ 218 h 2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3" h="218">
                    <a:moveTo>
                      <a:pt x="74" y="68"/>
                    </a:moveTo>
                    <a:lnTo>
                      <a:pt x="77" y="93"/>
                    </a:lnTo>
                    <a:lnTo>
                      <a:pt x="83" y="129"/>
                    </a:lnTo>
                    <a:lnTo>
                      <a:pt x="74" y="170"/>
                    </a:lnTo>
                    <a:lnTo>
                      <a:pt x="49" y="202"/>
                    </a:lnTo>
                    <a:lnTo>
                      <a:pt x="45" y="207"/>
                    </a:lnTo>
                    <a:lnTo>
                      <a:pt x="38" y="218"/>
                    </a:lnTo>
                    <a:lnTo>
                      <a:pt x="22" y="204"/>
                    </a:lnTo>
                    <a:lnTo>
                      <a:pt x="9" y="150"/>
                    </a:lnTo>
                    <a:lnTo>
                      <a:pt x="0" y="100"/>
                    </a:lnTo>
                    <a:lnTo>
                      <a:pt x="2" y="68"/>
                    </a:lnTo>
                    <a:lnTo>
                      <a:pt x="9" y="48"/>
                    </a:lnTo>
                    <a:lnTo>
                      <a:pt x="22" y="9"/>
                    </a:lnTo>
                    <a:lnTo>
                      <a:pt x="36" y="0"/>
                    </a:lnTo>
                    <a:lnTo>
                      <a:pt x="47" y="9"/>
                    </a:lnTo>
                    <a:lnTo>
                      <a:pt x="54" y="30"/>
                    </a:lnTo>
                    <a:lnTo>
                      <a:pt x="74" y="68"/>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25" name="Freeform 92">
                <a:extLst>
                  <a:ext uri="{FF2B5EF4-FFF2-40B4-BE49-F238E27FC236}">
                    <a16:creationId xmlns="" xmlns:a16="http://schemas.microsoft.com/office/drawing/2014/main" id="{D5B73DCC-D57D-BC42-A47A-7012AD4EE4C5}"/>
                  </a:ext>
                </a:extLst>
              </p:cNvPr>
              <p:cNvSpPr>
                <a:spLocks/>
              </p:cNvSpPr>
              <p:nvPr/>
            </p:nvSpPr>
            <p:spPr bwMode="auto">
              <a:xfrm>
                <a:off x="3072" y="1152"/>
                <a:ext cx="191" cy="225"/>
              </a:xfrm>
              <a:custGeom>
                <a:avLst/>
                <a:gdLst>
                  <a:gd name="T0" fmla="*/ 111 w 191"/>
                  <a:gd name="T1" fmla="*/ 225 h 225"/>
                  <a:gd name="T2" fmla="*/ 134 w 191"/>
                  <a:gd name="T3" fmla="*/ 200 h 225"/>
                  <a:gd name="T4" fmla="*/ 148 w 191"/>
                  <a:gd name="T5" fmla="*/ 182 h 225"/>
                  <a:gd name="T6" fmla="*/ 157 w 191"/>
                  <a:gd name="T7" fmla="*/ 168 h 225"/>
                  <a:gd name="T8" fmla="*/ 177 w 191"/>
                  <a:gd name="T9" fmla="*/ 112 h 225"/>
                  <a:gd name="T10" fmla="*/ 191 w 191"/>
                  <a:gd name="T11" fmla="*/ 39 h 225"/>
                  <a:gd name="T12" fmla="*/ 191 w 191"/>
                  <a:gd name="T13" fmla="*/ 19 h 225"/>
                  <a:gd name="T14" fmla="*/ 184 w 191"/>
                  <a:gd name="T15" fmla="*/ 7 h 225"/>
                  <a:gd name="T16" fmla="*/ 170 w 191"/>
                  <a:gd name="T17" fmla="*/ 0 h 225"/>
                  <a:gd name="T18" fmla="*/ 157 w 191"/>
                  <a:gd name="T19" fmla="*/ 12 h 225"/>
                  <a:gd name="T20" fmla="*/ 143 w 191"/>
                  <a:gd name="T21" fmla="*/ 34 h 225"/>
                  <a:gd name="T22" fmla="*/ 132 w 191"/>
                  <a:gd name="T23" fmla="*/ 53 h 225"/>
                  <a:gd name="T24" fmla="*/ 111 w 191"/>
                  <a:gd name="T25" fmla="*/ 73 h 225"/>
                  <a:gd name="T26" fmla="*/ 86 w 191"/>
                  <a:gd name="T27" fmla="*/ 84 h 225"/>
                  <a:gd name="T28" fmla="*/ 50 w 191"/>
                  <a:gd name="T29" fmla="*/ 100 h 225"/>
                  <a:gd name="T30" fmla="*/ 30 w 191"/>
                  <a:gd name="T31" fmla="*/ 107 h 225"/>
                  <a:gd name="T32" fmla="*/ 18 w 191"/>
                  <a:gd name="T33" fmla="*/ 121 h 225"/>
                  <a:gd name="T34" fmla="*/ 0 w 191"/>
                  <a:gd name="T35" fmla="*/ 150 h 225"/>
                  <a:gd name="T36" fmla="*/ 9 w 191"/>
                  <a:gd name="T37" fmla="*/ 155 h 225"/>
                  <a:gd name="T38" fmla="*/ 25 w 191"/>
                  <a:gd name="T39" fmla="*/ 157 h 225"/>
                  <a:gd name="T40" fmla="*/ 66 w 191"/>
                  <a:gd name="T41" fmla="*/ 148 h 225"/>
                  <a:gd name="T42" fmla="*/ 80 w 191"/>
                  <a:gd name="T43" fmla="*/ 146 h 225"/>
                  <a:gd name="T44" fmla="*/ 93 w 191"/>
                  <a:gd name="T45" fmla="*/ 148 h 225"/>
                  <a:gd name="T46" fmla="*/ 102 w 191"/>
                  <a:gd name="T47" fmla="*/ 157 h 225"/>
                  <a:gd name="T48" fmla="*/ 102 w 191"/>
                  <a:gd name="T49" fmla="*/ 195 h 225"/>
                  <a:gd name="T50" fmla="*/ 107 w 191"/>
                  <a:gd name="T51" fmla="*/ 211 h 225"/>
                  <a:gd name="T52" fmla="*/ 111 w 191"/>
                  <a:gd name="T53" fmla="*/ 225 h 2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1"/>
                  <a:gd name="T82" fmla="*/ 0 h 225"/>
                  <a:gd name="T83" fmla="*/ 191 w 191"/>
                  <a:gd name="T84" fmla="*/ 225 h 2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1" h="225">
                    <a:moveTo>
                      <a:pt x="111" y="225"/>
                    </a:moveTo>
                    <a:lnTo>
                      <a:pt x="134" y="200"/>
                    </a:lnTo>
                    <a:lnTo>
                      <a:pt x="148" y="182"/>
                    </a:lnTo>
                    <a:lnTo>
                      <a:pt x="157" y="168"/>
                    </a:lnTo>
                    <a:lnTo>
                      <a:pt x="177" y="112"/>
                    </a:lnTo>
                    <a:lnTo>
                      <a:pt x="191" y="39"/>
                    </a:lnTo>
                    <a:lnTo>
                      <a:pt x="191" y="19"/>
                    </a:lnTo>
                    <a:lnTo>
                      <a:pt x="184" y="7"/>
                    </a:lnTo>
                    <a:lnTo>
                      <a:pt x="170" y="0"/>
                    </a:lnTo>
                    <a:lnTo>
                      <a:pt x="157" y="12"/>
                    </a:lnTo>
                    <a:lnTo>
                      <a:pt x="143" y="34"/>
                    </a:lnTo>
                    <a:lnTo>
                      <a:pt x="132" y="53"/>
                    </a:lnTo>
                    <a:lnTo>
                      <a:pt x="111" y="73"/>
                    </a:lnTo>
                    <a:lnTo>
                      <a:pt x="86" y="84"/>
                    </a:lnTo>
                    <a:lnTo>
                      <a:pt x="50" y="100"/>
                    </a:lnTo>
                    <a:lnTo>
                      <a:pt x="30" y="107"/>
                    </a:lnTo>
                    <a:lnTo>
                      <a:pt x="18" y="121"/>
                    </a:lnTo>
                    <a:lnTo>
                      <a:pt x="0" y="150"/>
                    </a:lnTo>
                    <a:lnTo>
                      <a:pt x="9" y="155"/>
                    </a:lnTo>
                    <a:lnTo>
                      <a:pt x="25" y="157"/>
                    </a:lnTo>
                    <a:lnTo>
                      <a:pt x="66" y="148"/>
                    </a:lnTo>
                    <a:lnTo>
                      <a:pt x="80" y="146"/>
                    </a:lnTo>
                    <a:lnTo>
                      <a:pt x="93" y="148"/>
                    </a:lnTo>
                    <a:lnTo>
                      <a:pt x="102" y="157"/>
                    </a:lnTo>
                    <a:lnTo>
                      <a:pt x="102" y="195"/>
                    </a:lnTo>
                    <a:lnTo>
                      <a:pt x="107" y="211"/>
                    </a:lnTo>
                    <a:lnTo>
                      <a:pt x="111" y="225"/>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26" name="Freeform 93">
                <a:extLst>
                  <a:ext uri="{FF2B5EF4-FFF2-40B4-BE49-F238E27FC236}">
                    <a16:creationId xmlns="" xmlns:a16="http://schemas.microsoft.com/office/drawing/2014/main" id="{ED418140-C7F9-064E-8631-448EF0603E26}"/>
                  </a:ext>
                </a:extLst>
              </p:cNvPr>
              <p:cNvSpPr>
                <a:spLocks/>
              </p:cNvSpPr>
              <p:nvPr/>
            </p:nvSpPr>
            <p:spPr bwMode="auto">
              <a:xfrm>
                <a:off x="2918" y="1298"/>
                <a:ext cx="265" cy="297"/>
              </a:xfrm>
              <a:custGeom>
                <a:avLst/>
                <a:gdLst>
                  <a:gd name="T0" fmla="*/ 154 w 265"/>
                  <a:gd name="T1" fmla="*/ 4 h 297"/>
                  <a:gd name="T2" fmla="*/ 113 w 265"/>
                  <a:gd name="T3" fmla="*/ 56 h 297"/>
                  <a:gd name="T4" fmla="*/ 91 w 265"/>
                  <a:gd name="T5" fmla="*/ 90 h 297"/>
                  <a:gd name="T6" fmla="*/ 30 w 265"/>
                  <a:gd name="T7" fmla="*/ 172 h 297"/>
                  <a:gd name="T8" fmla="*/ 9 w 265"/>
                  <a:gd name="T9" fmla="*/ 226 h 297"/>
                  <a:gd name="T10" fmla="*/ 0 w 265"/>
                  <a:gd name="T11" fmla="*/ 260 h 297"/>
                  <a:gd name="T12" fmla="*/ 0 w 265"/>
                  <a:gd name="T13" fmla="*/ 276 h 297"/>
                  <a:gd name="T14" fmla="*/ 7 w 265"/>
                  <a:gd name="T15" fmla="*/ 288 h 297"/>
                  <a:gd name="T16" fmla="*/ 18 w 265"/>
                  <a:gd name="T17" fmla="*/ 294 h 297"/>
                  <a:gd name="T18" fmla="*/ 34 w 265"/>
                  <a:gd name="T19" fmla="*/ 297 h 297"/>
                  <a:gd name="T20" fmla="*/ 59 w 265"/>
                  <a:gd name="T21" fmla="*/ 285 h 297"/>
                  <a:gd name="T22" fmla="*/ 100 w 265"/>
                  <a:gd name="T23" fmla="*/ 260 h 297"/>
                  <a:gd name="T24" fmla="*/ 123 w 265"/>
                  <a:gd name="T25" fmla="*/ 242 h 297"/>
                  <a:gd name="T26" fmla="*/ 154 w 265"/>
                  <a:gd name="T27" fmla="*/ 208 h 297"/>
                  <a:gd name="T28" fmla="*/ 188 w 265"/>
                  <a:gd name="T29" fmla="*/ 172 h 297"/>
                  <a:gd name="T30" fmla="*/ 265 w 265"/>
                  <a:gd name="T31" fmla="*/ 79 h 297"/>
                  <a:gd name="T32" fmla="*/ 261 w 265"/>
                  <a:gd name="T33" fmla="*/ 65 h 297"/>
                  <a:gd name="T34" fmla="*/ 256 w 265"/>
                  <a:gd name="T35" fmla="*/ 49 h 297"/>
                  <a:gd name="T36" fmla="*/ 256 w 265"/>
                  <a:gd name="T37" fmla="*/ 11 h 297"/>
                  <a:gd name="T38" fmla="*/ 247 w 265"/>
                  <a:gd name="T39" fmla="*/ 2 h 297"/>
                  <a:gd name="T40" fmla="*/ 234 w 265"/>
                  <a:gd name="T41" fmla="*/ 0 h 297"/>
                  <a:gd name="T42" fmla="*/ 220 w 265"/>
                  <a:gd name="T43" fmla="*/ 2 h 297"/>
                  <a:gd name="T44" fmla="*/ 179 w 265"/>
                  <a:gd name="T45" fmla="*/ 11 h 297"/>
                  <a:gd name="T46" fmla="*/ 163 w 265"/>
                  <a:gd name="T47" fmla="*/ 9 h 297"/>
                  <a:gd name="T48" fmla="*/ 154 w 265"/>
                  <a:gd name="T49" fmla="*/ 4 h 2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5"/>
                  <a:gd name="T76" fmla="*/ 0 h 297"/>
                  <a:gd name="T77" fmla="*/ 265 w 265"/>
                  <a:gd name="T78" fmla="*/ 297 h 2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5" h="297">
                    <a:moveTo>
                      <a:pt x="154" y="4"/>
                    </a:moveTo>
                    <a:lnTo>
                      <a:pt x="113" y="56"/>
                    </a:lnTo>
                    <a:lnTo>
                      <a:pt x="91" y="90"/>
                    </a:lnTo>
                    <a:lnTo>
                      <a:pt x="30" y="172"/>
                    </a:lnTo>
                    <a:lnTo>
                      <a:pt x="9" y="226"/>
                    </a:lnTo>
                    <a:lnTo>
                      <a:pt x="0" y="260"/>
                    </a:lnTo>
                    <a:lnTo>
                      <a:pt x="0" y="276"/>
                    </a:lnTo>
                    <a:lnTo>
                      <a:pt x="7" y="288"/>
                    </a:lnTo>
                    <a:lnTo>
                      <a:pt x="18" y="294"/>
                    </a:lnTo>
                    <a:lnTo>
                      <a:pt x="34" y="297"/>
                    </a:lnTo>
                    <a:lnTo>
                      <a:pt x="59" y="285"/>
                    </a:lnTo>
                    <a:lnTo>
                      <a:pt x="100" y="260"/>
                    </a:lnTo>
                    <a:lnTo>
                      <a:pt x="123" y="242"/>
                    </a:lnTo>
                    <a:lnTo>
                      <a:pt x="154" y="208"/>
                    </a:lnTo>
                    <a:lnTo>
                      <a:pt x="188" y="172"/>
                    </a:lnTo>
                    <a:lnTo>
                      <a:pt x="265" y="79"/>
                    </a:lnTo>
                    <a:lnTo>
                      <a:pt x="261" y="65"/>
                    </a:lnTo>
                    <a:lnTo>
                      <a:pt x="256" y="49"/>
                    </a:lnTo>
                    <a:lnTo>
                      <a:pt x="256" y="11"/>
                    </a:lnTo>
                    <a:lnTo>
                      <a:pt x="247" y="2"/>
                    </a:lnTo>
                    <a:lnTo>
                      <a:pt x="234" y="0"/>
                    </a:lnTo>
                    <a:lnTo>
                      <a:pt x="220" y="2"/>
                    </a:lnTo>
                    <a:lnTo>
                      <a:pt x="179" y="11"/>
                    </a:lnTo>
                    <a:lnTo>
                      <a:pt x="163" y="9"/>
                    </a:lnTo>
                    <a:lnTo>
                      <a:pt x="154" y="4"/>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27" name="Freeform 94">
                <a:extLst>
                  <a:ext uri="{FF2B5EF4-FFF2-40B4-BE49-F238E27FC236}">
                    <a16:creationId xmlns="" xmlns:a16="http://schemas.microsoft.com/office/drawing/2014/main" id="{65769DDB-D808-D946-BB19-3ABB651737EC}"/>
                  </a:ext>
                </a:extLst>
              </p:cNvPr>
              <p:cNvSpPr>
                <a:spLocks/>
              </p:cNvSpPr>
              <p:nvPr/>
            </p:nvSpPr>
            <p:spPr bwMode="auto">
              <a:xfrm>
                <a:off x="2306" y="1028"/>
                <a:ext cx="276" cy="208"/>
              </a:xfrm>
              <a:custGeom>
                <a:avLst/>
                <a:gdLst>
                  <a:gd name="T0" fmla="*/ 0 w 276"/>
                  <a:gd name="T1" fmla="*/ 149 h 208"/>
                  <a:gd name="T2" fmla="*/ 2 w 276"/>
                  <a:gd name="T3" fmla="*/ 97 h 208"/>
                  <a:gd name="T4" fmla="*/ 0 w 276"/>
                  <a:gd name="T5" fmla="*/ 56 h 208"/>
                  <a:gd name="T6" fmla="*/ 7 w 276"/>
                  <a:gd name="T7" fmla="*/ 31 h 208"/>
                  <a:gd name="T8" fmla="*/ 29 w 276"/>
                  <a:gd name="T9" fmla="*/ 0 h 208"/>
                  <a:gd name="T10" fmla="*/ 61 w 276"/>
                  <a:gd name="T11" fmla="*/ 0 h 208"/>
                  <a:gd name="T12" fmla="*/ 68 w 276"/>
                  <a:gd name="T13" fmla="*/ 16 h 208"/>
                  <a:gd name="T14" fmla="*/ 43 w 276"/>
                  <a:gd name="T15" fmla="*/ 68 h 208"/>
                  <a:gd name="T16" fmla="*/ 68 w 276"/>
                  <a:gd name="T17" fmla="*/ 16 h 208"/>
                  <a:gd name="T18" fmla="*/ 81 w 276"/>
                  <a:gd name="T19" fmla="*/ 4 h 208"/>
                  <a:gd name="T20" fmla="*/ 93 w 276"/>
                  <a:gd name="T21" fmla="*/ 2 h 208"/>
                  <a:gd name="T22" fmla="*/ 118 w 276"/>
                  <a:gd name="T23" fmla="*/ 7 h 208"/>
                  <a:gd name="T24" fmla="*/ 159 w 276"/>
                  <a:gd name="T25" fmla="*/ 25 h 208"/>
                  <a:gd name="T26" fmla="*/ 170 w 276"/>
                  <a:gd name="T27" fmla="*/ 50 h 208"/>
                  <a:gd name="T28" fmla="*/ 165 w 276"/>
                  <a:gd name="T29" fmla="*/ 75 h 208"/>
                  <a:gd name="T30" fmla="*/ 154 w 276"/>
                  <a:gd name="T31" fmla="*/ 104 h 208"/>
                  <a:gd name="T32" fmla="*/ 165 w 276"/>
                  <a:gd name="T33" fmla="*/ 75 h 208"/>
                  <a:gd name="T34" fmla="*/ 170 w 276"/>
                  <a:gd name="T35" fmla="*/ 50 h 208"/>
                  <a:gd name="T36" fmla="*/ 184 w 276"/>
                  <a:gd name="T37" fmla="*/ 41 h 208"/>
                  <a:gd name="T38" fmla="*/ 215 w 276"/>
                  <a:gd name="T39" fmla="*/ 38 h 208"/>
                  <a:gd name="T40" fmla="*/ 240 w 276"/>
                  <a:gd name="T41" fmla="*/ 43 h 208"/>
                  <a:gd name="T42" fmla="*/ 265 w 276"/>
                  <a:gd name="T43" fmla="*/ 50 h 208"/>
                  <a:gd name="T44" fmla="*/ 274 w 276"/>
                  <a:gd name="T45" fmla="*/ 63 h 208"/>
                  <a:gd name="T46" fmla="*/ 276 w 276"/>
                  <a:gd name="T47" fmla="*/ 106 h 208"/>
                  <a:gd name="T48" fmla="*/ 270 w 276"/>
                  <a:gd name="T49" fmla="*/ 129 h 208"/>
                  <a:gd name="T50" fmla="*/ 236 w 276"/>
                  <a:gd name="T51" fmla="*/ 172 h 208"/>
                  <a:gd name="T52" fmla="*/ 218 w 276"/>
                  <a:gd name="T53" fmla="*/ 208 h 208"/>
                  <a:gd name="T54" fmla="*/ 168 w 276"/>
                  <a:gd name="T55" fmla="*/ 208 h 208"/>
                  <a:gd name="T56" fmla="*/ 120 w 276"/>
                  <a:gd name="T57" fmla="*/ 195 h 208"/>
                  <a:gd name="T58" fmla="*/ 61 w 276"/>
                  <a:gd name="T59" fmla="*/ 177 h 208"/>
                  <a:gd name="T60" fmla="*/ 0 w 276"/>
                  <a:gd name="T61" fmla="*/ 149 h 2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6"/>
                  <a:gd name="T94" fmla="*/ 0 h 208"/>
                  <a:gd name="T95" fmla="*/ 276 w 276"/>
                  <a:gd name="T96" fmla="*/ 208 h 2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6" h="208">
                    <a:moveTo>
                      <a:pt x="0" y="149"/>
                    </a:moveTo>
                    <a:lnTo>
                      <a:pt x="2" y="97"/>
                    </a:lnTo>
                    <a:lnTo>
                      <a:pt x="0" y="56"/>
                    </a:lnTo>
                    <a:lnTo>
                      <a:pt x="7" y="31"/>
                    </a:lnTo>
                    <a:lnTo>
                      <a:pt x="29" y="0"/>
                    </a:lnTo>
                    <a:lnTo>
                      <a:pt x="61" y="0"/>
                    </a:lnTo>
                    <a:lnTo>
                      <a:pt x="68" y="16"/>
                    </a:lnTo>
                    <a:lnTo>
                      <a:pt x="43" y="68"/>
                    </a:lnTo>
                    <a:lnTo>
                      <a:pt x="68" y="16"/>
                    </a:lnTo>
                    <a:lnTo>
                      <a:pt x="81" y="4"/>
                    </a:lnTo>
                    <a:lnTo>
                      <a:pt x="93" y="2"/>
                    </a:lnTo>
                    <a:lnTo>
                      <a:pt x="118" y="7"/>
                    </a:lnTo>
                    <a:lnTo>
                      <a:pt x="159" y="25"/>
                    </a:lnTo>
                    <a:lnTo>
                      <a:pt x="170" y="50"/>
                    </a:lnTo>
                    <a:lnTo>
                      <a:pt x="165" y="75"/>
                    </a:lnTo>
                    <a:lnTo>
                      <a:pt x="154" y="104"/>
                    </a:lnTo>
                    <a:lnTo>
                      <a:pt x="165" y="75"/>
                    </a:lnTo>
                    <a:lnTo>
                      <a:pt x="170" y="50"/>
                    </a:lnTo>
                    <a:lnTo>
                      <a:pt x="184" y="41"/>
                    </a:lnTo>
                    <a:lnTo>
                      <a:pt x="215" y="38"/>
                    </a:lnTo>
                    <a:lnTo>
                      <a:pt x="240" y="43"/>
                    </a:lnTo>
                    <a:lnTo>
                      <a:pt x="265" y="50"/>
                    </a:lnTo>
                    <a:lnTo>
                      <a:pt x="274" y="63"/>
                    </a:lnTo>
                    <a:lnTo>
                      <a:pt x="276" y="106"/>
                    </a:lnTo>
                    <a:lnTo>
                      <a:pt x="270" y="129"/>
                    </a:lnTo>
                    <a:lnTo>
                      <a:pt x="236" y="172"/>
                    </a:lnTo>
                    <a:lnTo>
                      <a:pt x="218" y="208"/>
                    </a:lnTo>
                    <a:lnTo>
                      <a:pt x="168" y="208"/>
                    </a:lnTo>
                    <a:lnTo>
                      <a:pt x="120" y="195"/>
                    </a:lnTo>
                    <a:lnTo>
                      <a:pt x="61" y="177"/>
                    </a:lnTo>
                    <a:lnTo>
                      <a:pt x="0" y="149"/>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28" name="Freeform 95">
                <a:extLst>
                  <a:ext uri="{FF2B5EF4-FFF2-40B4-BE49-F238E27FC236}">
                    <a16:creationId xmlns="" xmlns:a16="http://schemas.microsoft.com/office/drawing/2014/main" id="{415215DE-3C0A-5747-B036-6D4CAEF052AE}"/>
                  </a:ext>
                </a:extLst>
              </p:cNvPr>
              <p:cNvSpPr>
                <a:spLocks/>
              </p:cNvSpPr>
              <p:nvPr/>
            </p:nvSpPr>
            <p:spPr bwMode="auto">
              <a:xfrm>
                <a:off x="2179" y="1177"/>
                <a:ext cx="345" cy="388"/>
              </a:xfrm>
              <a:custGeom>
                <a:avLst/>
                <a:gdLst>
                  <a:gd name="T0" fmla="*/ 345 w 345"/>
                  <a:gd name="T1" fmla="*/ 59 h 388"/>
                  <a:gd name="T2" fmla="*/ 295 w 345"/>
                  <a:gd name="T3" fmla="*/ 59 h 388"/>
                  <a:gd name="T4" fmla="*/ 247 w 345"/>
                  <a:gd name="T5" fmla="*/ 46 h 388"/>
                  <a:gd name="T6" fmla="*/ 188 w 345"/>
                  <a:gd name="T7" fmla="*/ 28 h 388"/>
                  <a:gd name="T8" fmla="*/ 127 w 345"/>
                  <a:gd name="T9" fmla="*/ 0 h 388"/>
                  <a:gd name="T10" fmla="*/ 111 w 345"/>
                  <a:gd name="T11" fmla="*/ 62 h 388"/>
                  <a:gd name="T12" fmla="*/ 61 w 345"/>
                  <a:gd name="T13" fmla="*/ 152 h 388"/>
                  <a:gd name="T14" fmla="*/ 27 w 345"/>
                  <a:gd name="T15" fmla="*/ 250 h 388"/>
                  <a:gd name="T16" fmla="*/ 0 w 345"/>
                  <a:gd name="T17" fmla="*/ 293 h 388"/>
                  <a:gd name="T18" fmla="*/ 0 w 345"/>
                  <a:gd name="T19" fmla="*/ 329 h 388"/>
                  <a:gd name="T20" fmla="*/ 11 w 345"/>
                  <a:gd name="T21" fmla="*/ 338 h 388"/>
                  <a:gd name="T22" fmla="*/ 38 w 345"/>
                  <a:gd name="T23" fmla="*/ 329 h 388"/>
                  <a:gd name="T24" fmla="*/ 63 w 345"/>
                  <a:gd name="T25" fmla="*/ 309 h 388"/>
                  <a:gd name="T26" fmla="*/ 95 w 345"/>
                  <a:gd name="T27" fmla="*/ 254 h 388"/>
                  <a:gd name="T28" fmla="*/ 202 w 345"/>
                  <a:gd name="T29" fmla="*/ 139 h 388"/>
                  <a:gd name="T30" fmla="*/ 208 w 345"/>
                  <a:gd name="T31" fmla="*/ 146 h 388"/>
                  <a:gd name="T32" fmla="*/ 215 w 345"/>
                  <a:gd name="T33" fmla="*/ 168 h 388"/>
                  <a:gd name="T34" fmla="*/ 215 w 345"/>
                  <a:gd name="T35" fmla="*/ 195 h 388"/>
                  <a:gd name="T36" fmla="*/ 206 w 345"/>
                  <a:gd name="T37" fmla="*/ 232 h 388"/>
                  <a:gd name="T38" fmla="*/ 181 w 345"/>
                  <a:gd name="T39" fmla="*/ 291 h 388"/>
                  <a:gd name="T40" fmla="*/ 159 w 345"/>
                  <a:gd name="T41" fmla="*/ 325 h 388"/>
                  <a:gd name="T42" fmla="*/ 145 w 345"/>
                  <a:gd name="T43" fmla="*/ 361 h 388"/>
                  <a:gd name="T44" fmla="*/ 156 w 345"/>
                  <a:gd name="T45" fmla="*/ 384 h 388"/>
                  <a:gd name="T46" fmla="*/ 168 w 345"/>
                  <a:gd name="T47" fmla="*/ 388 h 388"/>
                  <a:gd name="T48" fmla="*/ 195 w 345"/>
                  <a:gd name="T49" fmla="*/ 379 h 388"/>
                  <a:gd name="T50" fmla="*/ 245 w 345"/>
                  <a:gd name="T51" fmla="*/ 334 h 388"/>
                  <a:gd name="T52" fmla="*/ 281 w 345"/>
                  <a:gd name="T53" fmla="*/ 291 h 388"/>
                  <a:gd name="T54" fmla="*/ 292 w 345"/>
                  <a:gd name="T55" fmla="*/ 268 h 388"/>
                  <a:gd name="T56" fmla="*/ 306 w 345"/>
                  <a:gd name="T57" fmla="*/ 218 h 388"/>
                  <a:gd name="T58" fmla="*/ 311 w 345"/>
                  <a:gd name="T59" fmla="*/ 155 h 388"/>
                  <a:gd name="T60" fmla="*/ 322 w 345"/>
                  <a:gd name="T61" fmla="*/ 114 h 388"/>
                  <a:gd name="T62" fmla="*/ 345 w 345"/>
                  <a:gd name="T63" fmla="*/ 59 h 3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5"/>
                  <a:gd name="T97" fmla="*/ 0 h 388"/>
                  <a:gd name="T98" fmla="*/ 345 w 345"/>
                  <a:gd name="T99" fmla="*/ 388 h 3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5" h="388">
                    <a:moveTo>
                      <a:pt x="345" y="59"/>
                    </a:moveTo>
                    <a:lnTo>
                      <a:pt x="295" y="59"/>
                    </a:lnTo>
                    <a:lnTo>
                      <a:pt x="247" y="46"/>
                    </a:lnTo>
                    <a:lnTo>
                      <a:pt x="188" y="28"/>
                    </a:lnTo>
                    <a:lnTo>
                      <a:pt x="127" y="0"/>
                    </a:lnTo>
                    <a:lnTo>
                      <a:pt x="111" y="62"/>
                    </a:lnTo>
                    <a:lnTo>
                      <a:pt x="61" y="152"/>
                    </a:lnTo>
                    <a:lnTo>
                      <a:pt x="27" y="250"/>
                    </a:lnTo>
                    <a:lnTo>
                      <a:pt x="0" y="293"/>
                    </a:lnTo>
                    <a:lnTo>
                      <a:pt x="0" y="329"/>
                    </a:lnTo>
                    <a:lnTo>
                      <a:pt x="11" y="338"/>
                    </a:lnTo>
                    <a:lnTo>
                      <a:pt x="38" y="329"/>
                    </a:lnTo>
                    <a:lnTo>
                      <a:pt x="63" y="309"/>
                    </a:lnTo>
                    <a:lnTo>
                      <a:pt x="95" y="254"/>
                    </a:lnTo>
                    <a:lnTo>
                      <a:pt x="202" y="139"/>
                    </a:lnTo>
                    <a:lnTo>
                      <a:pt x="208" y="146"/>
                    </a:lnTo>
                    <a:lnTo>
                      <a:pt x="215" y="168"/>
                    </a:lnTo>
                    <a:lnTo>
                      <a:pt x="215" y="195"/>
                    </a:lnTo>
                    <a:lnTo>
                      <a:pt x="206" y="232"/>
                    </a:lnTo>
                    <a:lnTo>
                      <a:pt x="181" y="291"/>
                    </a:lnTo>
                    <a:lnTo>
                      <a:pt x="159" y="325"/>
                    </a:lnTo>
                    <a:lnTo>
                      <a:pt x="145" y="361"/>
                    </a:lnTo>
                    <a:lnTo>
                      <a:pt x="156" y="384"/>
                    </a:lnTo>
                    <a:lnTo>
                      <a:pt x="168" y="388"/>
                    </a:lnTo>
                    <a:lnTo>
                      <a:pt x="195" y="379"/>
                    </a:lnTo>
                    <a:lnTo>
                      <a:pt x="245" y="334"/>
                    </a:lnTo>
                    <a:lnTo>
                      <a:pt x="281" y="291"/>
                    </a:lnTo>
                    <a:lnTo>
                      <a:pt x="292" y="268"/>
                    </a:lnTo>
                    <a:lnTo>
                      <a:pt x="306" y="218"/>
                    </a:lnTo>
                    <a:lnTo>
                      <a:pt x="311" y="155"/>
                    </a:lnTo>
                    <a:lnTo>
                      <a:pt x="322" y="114"/>
                    </a:lnTo>
                    <a:lnTo>
                      <a:pt x="345" y="59"/>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29" name="Freeform 96">
                <a:extLst>
                  <a:ext uri="{FF2B5EF4-FFF2-40B4-BE49-F238E27FC236}">
                    <a16:creationId xmlns="" xmlns:a16="http://schemas.microsoft.com/office/drawing/2014/main" id="{9F84708D-267C-7144-B341-C841E42CD1DB}"/>
                  </a:ext>
                </a:extLst>
              </p:cNvPr>
              <p:cNvSpPr>
                <a:spLocks/>
              </p:cNvSpPr>
              <p:nvPr/>
            </p:nvSpPr>
            <p:spPr bwMode="auto">
              <a:xfrm>
                <a:off x="1034" y="-117"/>
                <a:ext cx="2163" cy="2374"/>
              </a:xfrm>
              <a:custGeom>
                <a:avLst/>
                <a:gdLst>
                  <a:gd name="T0" fmla="*/ 39086080 w 954"/>
                  <a:gd name="T1" fmla="*/ 28222162 h 1047"/>
                  <a:gd name="T2" fmla="*/ 38164869 w 954"/>
                  <a:gd name="T3" fmla="*/ 29270676 h 1047"/>
                  <a:gd name="T4" fmla="*/ 37442863 w 954"/>
                  <a:gd name="T5" fmla="*/ 30395739 h 1047"/>
                  <a:gd name="T6" fmla="*/ 36986683 w 954"/>
                  <a:gd name="T7" fmla="*/ 31526841 h 1047"/>
                  <a:gd name="T8" fmla="*/ 36853965 w 954"/>
                  <a:gd name="T9" fmla="*/ 32830595 h 1047"/>
                  <a:gd name="T10" fmla="*/ 36986683 w 954"/>
                  <a:gd name="T11" fmla="*/ 34199053 h 1047"/>
                  <a:gd name="T12" fmla="*/ 37205450 w 954"/>
                  <a:gd name="T13" fmla="*/ 35511423 h 1047"/>
                  <a:gd name="T14" fmla="*/ 37482676 w 954"/>
                  <a:gd name="T15" fmla="*/ 36806452 h 1047"/>
                  <a:gd name="T16" fmla="*/ 37700990 w 954"/>
                  <a:gd name="T17" fmla="*/ 38101181 h 1047"/>
                  <a:gd name="T18" fmla="*/ 37740132 w 954"/>
                  <a:gd name="T19" fmla="*/ 39487433 h 1047"/>
                  <a:gd name="T20" fmla="*/ 37572588 w 954"/>
                  <a:gd name="T21" fmla="*/ 40998594 h 1047"/>
                  <a:gd name="T22" fmla="*/ 37077030 w 954"/>
                  <a:gd name="T23" fmla="*/ 42418186 h 1047"/>
                  <a:gd name="T24" fmla="*/ 36229660 w 954"/>
                  <a:gd name="T25" fmla="*/ 43420825 h 1047"/>
                  <a:gd name="T26" fmla="*/ 35097718 w 954"/>
                  <a:gd name="T27" fmla="*/ 43843547 h 1047"/>
                  <a:gd name="T28" fmla="*/ 33680822 w 954"/>
                  <a:gd name="T29" fmla="*/ 43639551 h 1047"/>
                  <a:gd name="T30" fmla="*/ 32352441 w 954"/>
                  <a:gd name="T31" fmla="*/ 43304987 h 1047"/>
                  <a:gd name="T32" fmla="*/ 31040947 w 954"/>
                  <a:gd name="T33" fmla="*/ 42882229 h 1047"/>
                  <a:gd name="T34" fmla="*/ 29839081 w 954"/>
                  <a:gd name="T35" fmla="*/ 42386043 h 1047"/>
                  <a:gd name="T36" fmla="*/ 28658328 w 954"/>
                  <a:gd name="T37" fmla="*/ 41789473 h 1047"/>
                  <a:gd name="T38" fmla="*/ 27567632 w 954"/>
                  <a:gd name="T39" fmla="*/ 41236075 h 1047"/>
                  <a:gd name="T40" fmla="*/ 26409788 w 954"/>
                  <a:gd name="T41" fmla="*/ 40575800 h 1047"/>
                  <a:gd name="T42" fmla="*/ 25222542 w 954"/>
                  <a:gd name="T43" fmla="*/ 39940121 h 1047"/>
                  <a:gd name="T44" fmla="*/ 24066892 w 954"/>
                  <a:gd name="T45" fmla="*/ 39238451 h 1047"/>
                  <a:gd name="T46" fmla="*/ 22877669 w 954"/>
                  <a:gd name="T47" fmla="*/ 38557497 h 1047"/>
                  <a:gd name="T48" fmla="*/ 21721729 w 954"/>
                  <a:gd name="T49" fmla="*/ 37894981 h 1047"/>
                  <a:gd name="T50" fmla="*/ 20545148 w 954"/>
                  <a:gd name="T51" fmla="*/ 37228593 h 1047"/>
                  <a:gd name="T52" fmla="*/ 19378126 w 954"/>
                  <a:gd name="T53" fmla="*/ 36602546 h 1047"/>
                  <a:gd name="T54" fmla="*/ 18157510 w 954"/>
                  <a:gd name="T55" fmla="*/ 35973888 h 1047"/>
                  <a:gd name="T56" fmla="*/ 16994124 w 954"/>
                  <a:gd name="T57" fmla="*/ 35381363 h 1047"/>
                  <a:gd name="T58" fmla="*/ 15741244 w 954"/>
                  <a:gd name="T59" fmla="*/ 34882492 h 1047"/>
                  <a:gd name="T60" fmla="*/ 14560283 w 954"/>
                  <a:gd name="T61" fmla="*/ 34419320 h 1047"/>
                  <a:gd name="T62" fmla="*/ 13308246 w 954"/>
                  <a:gd name="T63" fmla="*/ 33995111 h 1047"/>
                  <a:gd name="T64" fmla="*/ 12016142 w 954"/>
                  <a:gd name="T65" fmla="*/ 33570412 h 1047"/>
                  <a:gd name="T66" fmla="*/ 10758637 w 954"/>
                  <a:gd name="T67" fmla="*/ 33165159 h 1047"/>
                  <a:gd name="T68" fmla="*/ 9506539 w 954"/>
                  <a:gd name="T69" fmla="*/ 32741839 h 1047"/>
                  <a:gd name="T70" fmla="*/ 8285678 w 954"/>
                  <a:gd name="T71" fmla="*/ 32246360 h 1047"/>
                  <a:gd name="T72" fmla="*/ 7064957 w 954"/>
                  <a:gd name="T73" fmla="*/ 31648829 h 1047"/>
                  <a:gd name="T74" fmla="*/ 5852167 w 954"/>
                  <a:gd name="T75" fmla="*/ 30948883 h 1047"/>
                  <a:gd name="T76" fmla="*/ 4759231 w 954"/>
                  <a:gd name="T77" fmla="*/ 30158112 h 1047"/>
                  <a:gd name="T78" fmla="*/ 3769604 w 954"/>
                  <a:gd name="T79" fmla="*/ 29231568 h 1047"/>
                  <a:gd name="T80" fmla="*/ 2937130 w 954"/>
                  <a:gd name="T81" fmla="*/ 28179353 h 1047"/>
                  <a:gd name="T82" fmla="*/ 2254932 w 954"/>
                  <a:gd name="T83" fmla="*/ 27088212 h 1047"/>
                  <a:gd name="T84" fmla="*/ 1747926 w 954"/>
                  <a:gd name="T85" fmla="*/ 25877241 h 1047"/>
                  <a:gd name="T86" fmla="*/ 1350562 w 954"/>
                  <a:gd name="T87" fmla="*/ 24579745 h 1047"/>
                  <a:gd name="T88" fmla="*/ 1048164 w 954"/>
                  <a:gd name="T89" fmla="*/ 23228557 h 1047"/>
                  <a:gd name="T90" fmla="*/ 789692 w 954"/>
                  <a:gd name="T91" fmla="*/ 21976010 h 1047"/>
                  <a:gd name="T92" fmla="*/ 595671 w 954"/>
                  <a:gd name="T93" fmla="*/ 20646389 h 1047"/>
                  <a:gd name="T94" fmla="*/ 424801 w 954"/>
                  <a:gd name="T95" fmla="*/ 19297087 h 1047"/>
                  <a:gd name="T96" fmla="*/ 294785 w 954"/>
                  <a:gd name="T97" fmla="*/ 17967761 h 1047"/>
                  <a:gd name="T98" fmla="*/ 161416 w 954"/>
                  <a:gd name="T99" fmla="*/ 16624073 h 1047"/>
                  <a:gd name="T100" fmla="*/ 89930 w 954"/>
                  <a:gd name="T101" fmla="*/ 15287660 h 1047"/>
                  <a:gd name="T102" fmla="*/ 39664 w 954"/>
                  <a:gd name="T103" fmla="*/ 13943881 h 1047"/>
                  <a:gd name="T104" fmla="*/ 0 w 954"/>
                  <a:gd name="T105" fmla="*/ 12589337 h 1047"/>
                  <a:gd name="T106" fmla="*/ 0 w 954"/>
                  <a:gd name="T107" fmla="*/ 11265285 h 1047"/>
                  <a:gd name="T108" fmla="*/ 0 w 954"/>
                  <a:gd name="T109" fmla="*/ 9921796 h 1047"/>
                  <a:gd name="T110" fmla="*/ 0 w 954"/>
                  <a:gd name="T111" fmla="*/ 8584650 h 1047"/>
                  <a:gd name="T112" fmla="*/ 0 w 954"/>
                  <a:gd name="T113" fmla="*/ 7298396 h 1047"/>
                  <a:gd name="T114" fmla="*/ 39664 w 954"/>
                  <a:gd name="T115" fmla="*/ 5945697 h 1047"/>
                  <a:gd name="T116" fmla="*/ 89930 w 954"/>
                  <a:gd name="T117" fmla="*/ 4602237 h 10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54"/>
                  <a:gd name="T178" fmla="*/ 0 h 1047"/>
                  <a:gd name="T179" fmla="*/ 954 w 954"/>
                  <a:gd name="T180" fmla="*/ 1047 h 104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54" h="1047">
                    <a:moveTo>
                      <a:pt x="954" y="653"/>
                    </a:moveTo>
                    <a:lnTo>
                      <a:pt x="951" y="656"/>
                    </a:lnTo>
                    <a:lnTo>
                      <a:pt x="948" y="659"/>
                    </a:lnTo>
                    <a:lnTo>
                      <a:pt x="945" y="662"/>
                    </a:lnTo>
                    <a:lnTo>
                      <a:pt x="942" y="665"/>
                    </a:lnTo>
                    <a:lnTo>
                      <a:pt x="939" y="668"/>
                    </a:lnTo>
                    <a:lnTo>
                      <a:pt x="936" y="671"/>
                    </a:lnTo>
                    <a:lnTo>
                      <a:pt x="934" y="674"/>
                    </a:lnTo>
                    <a:lnTo>
                      <a:pt x="931" y="677"/>
                    </a:lnTo>
                    <a:lnTo>
                      <a:pt x="928" y="680"/>
                    </a:lnTo>
                    <a:lnTo>
                      <a:pt x="925" y="683"/>
                    </a:lnTo>
                    <a:lnTo>
                      <a:pt x="922" y="686"/>
                    </a:lnTo>
                    <a:lnTo>
                      <a:pt x="920" y="690"/>
                    </a:lnTo>
                    <a:lnTo>
                      <a:pt x="917" y="693"/>
                    </a:lnTo>
                    <a:lnTo>
                      <a:pt x="914" y="696"/>
                    </a:lnTo>
                    <a:lnTo>
                      <a:pt x="912" y="699"/>
                    </a:lnTo>
                    <a:lnTo>
                      <a:pt x="909" y="702"/>
                    </a:lnTo>
                    <a:lnTo>
                      <a:pt x="907" y="706"/>
                    </a:lnTo>
                    <a:lnTo>
                      <a:pt x="905" y="709"/>
                    </a:lnTo>
                    <a:lnTo>
                      <a:pt x="903" y="712"/>
                    </a:lnTo>
                    <a:lnTo>
                      <a:pt x="900" y="715"/>
                    </a:lnTo>
                    <a:lnTo>
                      <a:pt x="898" y="719"/>
                    </a:lnTo>
                    <a:lnTo>
                      <a:pt x="896" y="722"/>
                    </a:lnTo>
                    <a:lnTo>
                      <a:pt x="895" y="726"/>
                    </a:lnTo>
                    <a:lnTo>
                      <a:pt x="893" y="729"/>
                    </a:lnTo>
                    <a:lnTo>
                      <a:pt x="891" y="733"/>
                    </a:lnTo>
                    <a:lnTo>
                      <a:pt x="890" y="736"/>
                    </a:lnTo>
                    <a:lnTo>
                      <a:pt x="888" y="740"/>
                    </a:lnTo>
                    <a:lnTo>
                      <a:pt x="887" y="743"/>
                    </a:lnTo>
                    <a:lnTo>
                      <a:pt x="886" y="747"/>
                    </a:lnTo>
                    <a:lnTo>
                      <a:pt x="885" y="751"/>
                    </a:lnTo>
                    <a:lnTo>
                      <a:pt x="884" y="753"/>
                    </a:lnTo>
                    <a:lnTo>
                      <a:pt x="883" y="757"/>
                    </a:lnTo>
                    <a:lnTo>
                      <a:pt x="883" y="761"/>
                    </a:lnTo>
                    <a:lnTo>
                      <a:pt x="882" y="765"/>
                    </a:lnTo>
                    <a:lnTo>
                      <a:pt x="881" y="768"/>
                    </a:lnTo>
                    <a:lnTo>
                      <a:pt x="881" y="772"/>
                    </a:lnTo>
                    <a:lnTo>
                      <a:pt x="881" y="776"/>
                    </a:lnTo>
                    <a:lnTo>
                      <a:pt x="881" y="780"/>
                    </a:lnTo>
                    <a:lnTo>
                      <a:pt x="881" y="784"/>
                    </a:lnTo>
                    <a:lnTo>
                      <a:pt x="881" y="788"/>
                    </a:lnTo>
                    <a:lnTo>
                      <a:pt x="881" y="792"/>
                    </a:lnTo>
                    <a:lnTo>
                      <a:pt x="881" y="796"/>
                    </a:lnTo>
                    <a:lnTo>
                      <a:pt x="882" y="801"/>
                    </a:lnTo>
                    <a:lnTo>
                      <a:pt x="882" y="805"/>
                    </a:lnTo>
                    <a:lnTo>
                      <a:pt x="882" y="809"/>
                    </a:lnTo>
                    <a:lnTo>
                      <a:pt x="883" y="813"/>
                    </a:lnTo>
                    <a:lnTo>
                      <a:pt x="884" y="817"/>
                    </a:lnTo>
                    <a:lnTo>
                      <a:pt x="884" y="821"/>
                    </a:lnTo>
                    <a:lnTo>
                      <a:pt x="885" y="825"/>
                    </a:lnTo>
                    <a:lnTo>
                      <a:pt x="886" y="829"/>
                    </a:lnTo>
                    <a:lnTo>
                      <a:pt x="886" y="833"/>
                    </a:lnTo>
                    <a:lnTo>
                      <a:pt x="887" y="837"/>
                    </a:lnTo>
                    <a:lnTo>
                      <a:pt x="888" y="841"/>
                    </a:lnTo>
                    <a:lnTo>
                      <a:pt x="889" y="844"/>
                    </a:lnTo>
                    <a:lnTo>
                      <a:pt x="889" y="848"/>
                    </a:lnTo>
                    <a:lnTo>
                      <a:pt x="890" y="852"/>
                    </a:lnTo>
                    <a:lnTo>
                      <a:pt x="891" y="856"/>
                    </a:lnTo>
                    <a:lnTo>
                      <a:pt x="892" y="860"/>
                    </a:lnTo>
                    <a:lnTo>
                      <a:pt x="893" y="864"/>
                    </a:lnTo>
                    <a:lnTo>
                      <a:pt x="894" y="867"/>
                    </a:lnTo>
                    <a:lnTo>
                      <a:pt x="894" y="871"/>
                    </a:lnTo>
                    <a:lnTo>
                      <a:pt x="895" y="875"/>
                    </a:lnTo>
                    <a:lnTo>
                      <a:pt x="896" y="879"/>
                    </a:lnTo>
                    <a:lnTo>
                      <a:pt x="897" y="883"/>
                    </a:lnTo>
                    <a:lnTo>
                      <a:pt x="897" y="887"/>
                    </a:lnTo>
                    <a:lnTo>
                      <a:pt x="898" y="890"/>
                    </a:lnTo>
                    <a:lnTo>
                      <a:pt x="899" y="894"/>
                    </a:lnTo>
                    <a:lnTo>
                      <a:pt x="899" y="898"/>
                    </a:lnTo>
                    <a:lnTo>
                      <a:pt x="900" y="902"/>
                    </a:lnTo>
                    <a:lnTo>
                      <a:pt x="901" y="906"/>
                    </a:lnTo>
                    <a:lnTo>
                      <a:pt x="901" y="910"/>
                    </a:lnTo>
                    <a:lnTo>
                      <a:pt x="901" y="914"/>
                    </a:lnTo>
                    <a:lnTo>
                      <a:pt x="902" y="918"/>
                    </a:lnTo>
                    <a:lnTo>
                      <a:pt x="902" y="922"/>
                    </a:lnTo>
                    <a:lnTo>
                      <a:pt x="902" y="926"/>
                    </a:lnTo>
                    <a:lnTo>
                      <a:pt x="903" y="930"/>
                    </a:lnTo>
                    <a:lnTo>
                      <a:pt x="903" y="934"/>
                    </a:lnTo>
                    <a:lnTo>
                      <a:pt x="903" y="938"/>
                    </a:lnTo>
                    <a:lnTo>
                      <a:pt x="902" y="943"/>
                    </a:lnTo>
                    <a:lnTo>
                      <a:pt x="902" y="947"/>
                    </a:lnTo>
                    <a:lnTo>
                      <a:pt x="902" y="953"/>
                    </a:lnTo>
                    <a:lnTo>
                      <a:pt x="901" y="957"/>
                    </a:lnTo>
                    <a:lnTo>
                      <a:pt x="901" y="961"/>
                    </a:lnTo>
                    <a:lnTo>
                      <a:pt x="900" y="966"/>
                    </a:lnTo>
                    <a:lnTo>
                      <a:pt x="900" y="970"/>
                    </a:lnTo>
                    <a:lnTo>
                      <a:pt x="899" y="975"/>
                    </a:lnTo>
                    <a:lnTo>
                      <a:pt x="898" y="979"/>
                    </a:lnTo>
                    <a:lnTo>
                      <a:pt x="897" y="984"/>
                    </a:lnTo>
                    <a:lnTo>
                      <a:pt x="896" y="988"/>
                    </a:lnTo>
                    <a:lnTo>
                      <a:pt x="894" y="992"/>
                    </a:lnTo>
                    <a:lnTo>
                      <a:pt x="893" y="997"/>
                    </a:lnTo>
                    <a:lnTo>
                      <a:pt x="891" y="1001"/>
                    </a:lnTo>
                    <a:lnTo>
                      <a:pt x="890" y="1005"/>
                    </a:lnTo>
                    <a:lnTo>
                      <a:pt x="888" y="1009"/>
                    </a:lnTo>
                    <a:lnTo>
                      <a:pt x="886" y="1013"/>
                    </a:lnTo>
                    <a:lnTo>
                      <a:pt x="884" y="1016"/>
                    </a:lnTo>
                    <a:lnTo>
                      <a:pt x="882" y="1020"/>
                    </a:lnTo>
                    <a:lnTo>
                      <a:pt x="880" y="1023"/>
                    </a:lnTo>
                    <a:lnTo>
                      <a:pt x="877" y="1027"/>
                    </a:lnTo>
                    <a:lnTo>
                      <a:pt x="875" y="1030"/>
                    </a:lnTo>
                    <a:lnTo>
                      <a:pt x="872" y="1032"/>
                    </a:lnTo>
                    <a:lnTo>
                      <a:pt x="869" y="1035"/>
                    </a:lnTo>
                    <a:lnTo>
                      <a:pt x="866" y="1037"/>
                    </a:lnTo>
                    <a:lnTo>
                      <a:pt x="863" y="1040"/>
                    </a:lnTo>
                    <a:lnTo>
                      <a:pt x="860" y="1041"/>
                    </a:lnTo>
                    <a:lnTo>
                      <a:pt x="857" y="1043"/>
                    </a:lnTo>
                    <a:lnTo>
                      <a:pt x="854" y="1044"/>
                    </a:lnTo>
                    <a:lnTo>
                      <a:pt x="851" y="1045"/>
                    </a:lnTo>
                    <a:lnTo>
                      <a:pt x="847" y="1046"/>
                    </a:lnTo>
                    <a:lnTo>
                      <a:pt x="843" y="1046"/>
                    </a:lnTo>
                    <a:lnTo>
                      <a:pt x="839" y="1047"/>
                    </a:lnTo>
                    <a:lnTo>
                      <a:pt x="835" y="1047"/>
                    </a:lnTo>
                    <a:lnTo>
                      <a:pt x="831" y="1046"/>
                    </a:lnTo>
                    <a:lnTo>
                      <a:pt x="827" y="1046"/>
                    </a:lnTo>
                    <a:lnTo>
                      <a:pt x="823" y="1046"/>
                    </a:lnTo>
                    <a:lnTo>
                      <a:pt x="819" y="1045"/>
                    </a:lnTo>
                    <a:lnTo>
                      <a:pt x="815" y="1044"/>
                    </a:lnTo>
                    <a:lnTo>
                      <a:pt x="811" y="1044"/>
                    </a:lnTo>
                    <a:lnTo>
                      <a:pt x="805" y="1042"/>
                    </a:lnTo>
                    <a:lnTo>
                      <a:pt x="801" y="1041"/>
                    </a:lnTo>
                    <a:lnTo>
                      <a:pt x="797" y="1040"/>
                    </a:lnTo>
                    <a:lnTo>
                      <a:pt x="793" y="1040"/>
                    </a:lnTo>
                    <a:lnTo>
                      <a:pt x="789" y="1038"/>
                    </a:lnTo>
                    <a:lnTo>
                      <a:pt x="785" y="1037"/>
                    </a:lnTo>
                    <a:lnTo>
                      <a:pt x="781" y="1036"/>
                    </a:lnTo>
                    <a:lnTo>
                      <a:pt x="777" y="1035"/>
                    </a:lnTo>
                    <a:lnTo>
                      <a:pt x="773" y="1034"/>
                    </a:lnTo>
                    <a:lnTo>
                      <a:pt x="769" y="1033"/>
                    </a:lnTo>
                    <a:lnTo>
                      <a:pt x="765" y="1032"/>
                    </a:lnTo>
                    <a:lnTo>
                      <a:pt x="761" y="1030"/>
                    </a:lnTo>
                    <a:lnTo>
                      <a:pt x="758" y="1029"/>
                    </a:lnTo>
                    <a:lnTo>
                      <a:pt x="754" y="1028"/>
                    </a:lnTo>
                    <a:lnTo>
                      <a:pt x="750" y="1026"/>
                    </a:lnTo>
                    <a:lnTo>
                      <a:pt x="746" y="1025"/>
                    </a:lnTo>
                    <a:lnTo>
                      <a:pt x="742" y="1024"/>
                    </a:lnTo>
                    <a:lnTo>
                      <a:pt x="739" y="1022"/>
                    </a:lnTo>
                    <a:lnTo>
                      <a:pt x="735" y="1021"/>
                    </a:lnTo>
                    <a:lnTo>
                      <a:pt x="731" y="1019"/>
                    </a:lnTo>
                    <a:lnTo>
                      <a:pt x="728" y="1018"/>
                    </a:lnTo>
                    <a:lnTo>
                      <a:pt x="724" y="1016"/>
                    </a:lnTo>
                    <a:lnTo>
                      <a:pt x="720" y="1015"/>
                    </a:lnTo>
                    <a:lnTo>
                      <a:pt x="717" y="1013"/>
                    </a:lnTo>
                    <a:lnTo>
                      <a:pt x="713" y="1012"/>
                    </a:lnTo>
                    <a:lnTo>
                      <a:pt x="710" y="1010"/>
                    </a:lnTo>
                    <a:lnTo>
                      <a:pt x="706" y="1008"/>
                    </a:lnTo>
                    <a:lnTo>
                      <a:pt x="702" y="1007"/>
                    </a:lnTo>
                    <a:lnTo>
                      <a:pt x="699" y="1005"/>
                    </a:lnTo>
                    <a:lnTo>
                      <a:pt x="695" y="1003"/>
                    </a:lnTo>
                    <a:lnTo>
                      <a:pt x="692" y="1002"/>
                    </a:lnTo>
                    <a:lnTo>
                      <a:pt x="688" y="1000"/>
                    </a:lnTo>
                    <a:lnTo>
                      <a:pt x="685" y="998"/>
                    </a:lnTo>
                    <a:lnTo>
                      <a:pt x="681" y="996"/>
                    </a:lnTo>
                    <a:lnTo>
                      <a:pt x="678" y="995"/>
                    </a:lnTo>
                    <a:lnTo>
                      <a:pt x="674" y="993"/>
                    </a:lnTo>
                    <a:lnTo>
                      <a:pt x="673" y="992"/>
                    </a:lnTo>
                    <a:lnTo>
                      <a:pt x="669" y="990"/>
                    </a:lnTo>
                    <a:lnTo>
                      <a:pt x="666" y="988"/>
                    </a:lnTo>
                    <a:lnTo>
                      <a:pt x="662" y="986"/>
                    </a:lnTo>
                    <a:lnTo>
                      <a:pt x="659" y="985"/>
                    </a:lnTo>
                    <a:lnTo>
                      <a:pt x="655" y="983"/>
                    </a:lnTo>
                    <a:lnTo>
                      <a:pt x="652" y="981"/>
                    </a:lnTo>
                    <a:lnTo>
                      <a:pt x="648" y="979"/>
                    </a:lnTo>
                    <a:lnTo>
                      <a:pt x="645" y="977"/>
                    </a:lnTo>
                    <a:lnTo>
                      <a:pt x="641" y="975"/>
                    </a:lnTo>
                    <a:lnTo>
                      <a:pt x="638" y="973"/>
                    </a:lnTo>
                    <a:lnTo>
                      <a:pt x="634" y="971"/>
                    </a:lnTo>
                    <a:lnTo>
                      <a:pt x="631" y="969"/>
                    </a:lnTo>
                    <a:lnTo>
                      <a:pt x="627" y="967"/>
                    </a:lnTo>
                    <a:lnTo>
                      <a:pt x="624" y="965"/>
                    </a:lnTo>
                    <a:lnTo>
                      <a:pt x="620" y="963"/>
                    </a:lnTo>
                    <a:lnTo>
                      <a:pt x="617" y="962"/>
                    </a:lnTo>
                    <a:lnTo>
                      <a:pt x="613" y="960"/>
                    </a:lnTo>
                    <a:lnTo>
                      <a:pt x="610" y="958"/>
                    </a:lnTo>
                    <a:lnTo>
                      <a:pt x="606" y="956"/>
                    </a:lnTo>
                    <a:lnTo>
                      <a:pt x="603" y="954"/>
                    </a:lnTo>
                    <a:lnTo>
                      <a:pt x="599" y="952"/>
                    </a:lnTo>
                    <a:lnTo>
                      <a:pt x="596" y="950"/>
                    </a:lnTo>
                    <a:lnTo>
                      <a:pt x="592" y="948"/>
                    </a:lnTo>
                    <a:lnTo>
                      <a:pt x="589" y="946"/>
                    </a:lnTo>
                    <a:lnTo>
                      <a:pt x="585" y="944"/>
                    </a:lnTo>
                    <a:lnTo>
                      <a:pt x="582" y="942"/>
                    </a:lnTo>
                    <a:lnTo>
                      <a:pt x="578" y="939"/>
                    </a:lnTo>
                    <a:lnTo>
                      <a:pt x="575" y="937"/>
                    </a:lnTo>
                    <a:lnTo>
                      <a:pt x="572" y="935"/>
                    </a:lnTo>
                    <a:lnTo>
                      <a:pt x="568" y="933"/>
                    </a:lnTo>
                    <a:lnTo>
                      <a:pt x="565" y="931"/>
                    </a:lnTo>
                    <a:lnTo>
                      <a:pt x="561" y="929"/>
                    </a:lnTo>
                    <a:lnTo>
                      <a:pt x="558" y="927"/>
                    </a:lnTo>
                    <a:lnTo>
                      <a:pt x="554" y="925"/>
                    </a:lnTo>
                    <a:lnTo>
                      <a:pt x="551" y="923"/>
                    </a:lnTo>
                    <a:lnTo>
                      <a:pt x="547" y="921"/>
                    </a:lnTo>
                    <a:lnTo>
                      <a:pt x="544" y="919"/>
                    </a:lnTo>
                    <a:lnTo>
                      <a:pt x="540" y="917"/>
                    </a:lnTo>
                    <a:lnTo>
                      <a:pt x="537" y="915"/>
                    </a:lnTo>
                    <a:lnTo>
                      <a:pt x="533" y="913"/>
                    </a:lnTo>
                    <a:lnTo>
                      <a:pt x="530" y="911"/>
                    </a:lnTo>
                    <a:lnTo>
                      <a:pt x="526" y="909"/>
                    </a:lnTo>
                    <a:lnTo>
                      <a:pt x="523" y="907"/>
                    </a:lnTo>
                    <a:lnTo>
                      <a:pt x="519" y="905"/>
                    </a:lnTo>
                    <a:lnTo>
                      <a:pt x="516" y="903"/>
                    </a:lnTo>
                    <a:lnTo>
                      <a:pt x="512" y="901"/>
                    </a:lnTo>
                    <a:lnTo>
                      <a:pt x="509" y="899"/>
                    </a:lnTo>
                    <a:lnTo>
                      <a:pt x="505" y="897"/>
                    </a:lnTo>
                    <a:lnTo>
                      <a:pt x="502" y="895"/>
                    </a:lnTo>
                    <a:lnTo>
                      <a:pt x="498" y="893"/>
                    </a:lnTo>
                    <a:lnTo>
                      <a:pt x="495" y="891"/>
                    </a:lnTo>
                    <a:lnTo>
                      <a:pt x="491" y="889"/>
                    </a:lnTo>
                    <a:lnTo>
                      <a:pt x="488" y="887"/>
                    </a:lnTo>
                    <a:lnTo>
                      <a:pt x="484" y="885"/>
                    </a:lnTo>
                    <a:lnTo>
                      <a:pt x="481" y="883"/>
                    </a:lnTo>
                    <a:lnTo>
                      <a:pt x="477" y="881"/>
                    </a:lnTo>
                    <a:lnTo>
                      <a:pt x="474" y="880"/>
                    </a:lnTo>
                    <a:lnTo>
                      <a:pt x="470" y="878"/>
                    </a:lnTo>
                    <a:lnTo>
                      <a:pt x="466" y="876"/>
                    </a:lnTo>
                    <a:lnTo>
                      <a:pt x="463" y="874"/>
                    </a:lnTo>
                    <a:lnTo>
                      <a:pt x="459" y="872"/>
                    </a:lnTo>
                    <a:lnTo>
                      <a:pt x="456" y="870"/>
                    </a:lnTo>
                    <a:lnTo>
                      <a:pt x="452" y="868"/>
                    </a:lnTo>
                    <a:lnTo>
                      <a:pt x="449" y="866"/>
                    </a:lnTo>
                    <a:lnTo>
                      <a:pt x="445" y="865"/>
                    </a:lnTo>
                    <a:lnTo>
                      <a:pt x="442" y="863"/>
                    </a:lnTo>
                    <a:lnTo>
                      <a:pt x="438" y="861"/>
                    </a:lnTo>
                    <a:lnTo>
                      <a:pt x="434" y="859"/>
                    </a:lnTo>
                    <a:lnTo>
                      <a:pt x="431" y="857"/>
                    </a:lnTo>
                    <a:lnTo>
                      <a:pt x="427" y="856"/>
                    </a:lnTo>
                    <a:lnTo>
                      <a:pt x="424" y="854"/>
                    </a:lnTo>
                    <a:lnTo>
                      <a:pt x="420" y="852"/>
                    </a:lnTo>
                    <a:lnTo>
                      <a:pt x="416" y="850"/>
                    </a:lnTo>
                    <a:lnTo>
                      <a:pt x="413" y="849"/>
                    </a:lnTo>
                    <a:lnTo>
                      <a:pt x="409" y="847"/>
                    </a:lnTo>
                    <a:lnTo>
                      <a:pt x="406" y="845"/>
                    </a:lnTo>
                    <a:lnTo>
                      <a:pt x="402" y="844"/>
                    </a:lnTo>
                    <a:lnTo>
                      <a:pt x="398" y="842"/>
                    </a:lnTo>
                    <a:lnTo>
                      <a:pt x="395" y="841"/>
                    </a:lnTo>
                    <a:lnTo>
                      <a:pt x="391" y="839"/>
                    </a:lnTo>
                    <a:lnTo>
                      <a:pt x="387" y="837"/>
                    </a:lnTo>
                    <a:lnTo>
                      <a:pt x="384" y="836"/>
                    </a:lnTo>
                    <a:lnTo>
                      <a:pt x="380" y="834"/>
                    </a:lnTo>
                    <a:lnTo>
                      <a:pt x="376" y="833"/>
                    </a:lnTo>
                    <a:lnTo>
                      <a:pt x="373" y="831"/>
                    </a:lnTo>
                    <a:lnTo>
                      <a:pt x="369" y="830"/>
                    </a:lnTo>
                    <a:lnTo>
                      <a:pt x="365" y="828"/>
                    </a:lnTo>
                    <a:lnTo>
                      <a:pt x="361" y="827"/>
                    </a:lnTo>
                    <a:lnTo>
                      <a:pt x="359" y="826"/>
                    </a:lnTo>
                    <a:lnTo>
                      <a:pt x="355" y="825"/>
                    </a:lnTo>
                    <a:lnTo>
                      <a:pt x="352" y="823"/>
                    </a:lnTo>
                    <a:lnTo>
                      <a:pt x="348" y="822"/>
                    </a:lnTo>
                    <a:lnTo>
                      <a:pt x="344" y="821"/>
                    </a:lnTo>
                    <a:lnTo>
                      <a:pt x="340" y="819"/>
                    </a:lnTo>
                    <a:lnTo>
                      <a:pt x="337" y="818"/>
                    </a:lnTo>
                    <a:lnTo>
                      <a:pt x="333" y="817"/>
                    </a:lnTo>
                    <a:lnTo>
                      <a:pt x="329" y="816"/>
                    </a:lnTo>
                    <a:lnTo>
                      <a:pt x="325" y="814"/>
                    </a:lnTo>
                    <a:lnTo>
                      <a:pt x="321" y="813"/>
                    </a:lnTo>
                    <a:lnTo>
                      <a:pt x="318" y="812"/>
                    </a:lnTo>
                    <a:lnTo>
                      <a:pt x="314" y="811"/>
                    </a:lnTo>
                    <a:lnTo>
                      <a:pt x="310" y="809"/>
                    </a:lnTo>
                    <a:lnTo>
                      <a:pt x="306" y="808"/>
                    </a:lnTo>
                    <a:lnTo>
                      <a:pt x="303" y="807"/>
                    </a:lnTo>
                    <a:lnTo>
                      <a:pt x="299" y="806"/>
                    </a:lnTo>
                    <a:lnTo>
                      <a:pt x="295" y="805"/>
                    </a:lnTo>
                    <a:lnTo>
                      <a:pt x="291" y="803"/>
                    </a:lnTo>
                    <a:lnTo>
                      <a:pt x="287" y="802"/>
                    </a:lnTo>
                    <a:lnTo>
                      <a:pt x="284" y="801"/>
                    </a:lnTo>
                    <a:lnTo>
                      <a:pt x="280" y="800"/>
                    </a:lnTo>
                    <a:lnTo>
                      <a:pt x="276" y="799"/>
                    </a:lnTo>
                    <a:lnTo>
                      <a:pt x="272" y="797"/>
                    </a:lnTo>
                    <a:lnTo>
                      <a:pt x="268" y="796"/>
                    </a:lnTo>
                    <a:lnTo>
                      <a:pt x="265" y="795"/>
                    </a:lnTo>
                    <a:lnTo>
                      <a:pt x="261" y="794"/>
                    </a:lnTo>
                    <a:lnTo>
                      <a:pt x="257" y="792"/>
                    </a:lnTo>
                    <a:lnTo>
                      <a:pt x="253" y="791"/>
                    </a:lnTo>
                    <a:lnTo>
                      <a:pt x="249" y="790"/>
                    </a:lnTo>
                    <a:lnTo>
                      <a:pt x="246" y="789"/>
                    </a:lnTo>
                    <a:lnTo>
                      <a:pt x="242" y="787"/>
                    </a:lnTo>
                    <a:lnTo>
                      <a:pt x="238" y="786"/>
                    </a:lnTo>
                    <a:lnTo>
                      <a:pt x="234" y="784"/>
                    </a:lnTo>
                    <a:lnTo>
                      <a:pt x="230" y="783"/>
                    </a:lnTo>
                    <a:lnTo>
                      <a:pt x="227" y="782"/>
                    </a:lnTo>
                    <a:lnTo>
                      <a:pt x="223" y="780"/>
                    </a:lnTo>
                    <a:lnTo>
                      <a:pt x="219" y="779"/>
                    </a:lnTo>
                    <a:lnTo>
                      <a:pt x="215" y="777"/>
                    </a:lnTo>
                    <a:lnTo>
                      <a:pt x="212" y="776"/>
                    </a:lnTo>
                    <a:lnTo>
                      <a:pt x="208" y="774"/>
                    </a:lnTo>
                    <a:lnTo>
                      <a:pt x="204" y="773"/>
                    </a:lnTo>
                    <a:lnTo>
                      <a:pt x="200" y="771"/>
                    </a:lnTo>
                    <a:lnTo>
                      <a:pt x="198" y="770"/>
                    </a:lnTo>
                    <a:lnTo>
                      <a:pt x="194" y="768"/>
                    </a:lnTo>
                    <a:lnTo>
                      <a:pt x="191" y="767"/>
                    </a:lnTo>
                    <a:lnTo>
                      <a:pt x="187" y="765"/>
                    </a:lnTo>
                    <a:lnTo>
                      <a:pt x="183" y="763"/>
                    </a:lnTo>
                    <a:lnTo>
                      <a:pt x="179" y="761"/>
                    </a:lnTo>
                    <a:lnTo>
                      <a:pt x="176" y="759"/>
                    </a:lnTo>
                    <a:lnTo>
                      <a:pt x="172" y="757"/>
                    </a:lnTo>
                    <a:lnTo>
                      <a:pt x="169" y="756"/>
                    </a:lnTo>
                    <a:lnTo>
                      <a:pt x="165" y="754"/>
                    </a:lnTo>
                    <a:lnTo>
                      <a:pt x="161" y="752"/>
                    </a:lnTo>
                    <a:lnTo>
                      <a:pt x="158" y="750"/>
                    </a:lnTo>
                    <a:lnTo>
                      <a:pt x="154" y="747"/>
                    </a:lnTo>
                    <a:lnTo>
                      <a:pt x="151" y="745"/>
                    </a:lnTo>
                    <a:lnTo>
                      <a:pt x="147" y="743"/>
                    </a:lnTo>
                    <a:lnTo>
                      <a:pt x="144" y="741"/>
                    </a:lnTo>
                    <a:lnTo>
                      <a:pt x="140" y="739"/>
                    </a:lnTo>
                    <a:lnTo>
                      <a:pt x="137" y="737"/>
                    </a:lnTo>
                    <a:lnTo>
                      <a:pt x="133" y="734"/>
                    </a:lnTo>
                    <a:lnTo>
                      <a:pt x="130" y="732"/>
                    </a:lnTo>
                    <a:lnTo>
                      <a:pt x="127" y="729"/>
                    </a:lnTo>
                    <a:lnTo>
                      <a:pt x="123" y="727"/>
                    </a:lnTo>
                    <a:lnTo>
                      <a:pt x="120" y="725"/>
                    </a:lnTo>
                    <a:lnTo>
                      <a:pt x="117" y="722"/>
                    </a:lnTo>
                    <a:lnTo>
                      <a:pt x="114" y="720"/>
                    </a:lnTo>
                    <a:lnTo>
                      <a:pt x="111" y="717"/>
                    </a:lnTo>
                    <a:lnTo>
                      <a:pt x="108" y="714"/>
                    </a:lnTo>
                    <a:lnTo>
                      <a:pt x="105" y="712"/>
                    </a:lnTo>
                    <a:lnTo>
                      <a:pt x="102" y="709"/>
                    </a:lnTo>
                    <a:lnTo>
                      <a:pt x="99" y="706"/>
                    </a:lnTo>
                    <a:lnTo>
                      <a:pt x="96" y="703"/>
                    </a:lnTo>
                    <a:lnTo>
                      <a:pt x="93" y="701"/>
                    </a:lnTo>
                    <a:lnTo>
                      <a:pt x="90" y="698"/>
                    </a:lnTo>
                    <a:lnTo>
                      <a:pt x="87" y="695"/>
                    </a:lnTo>
                    <a:lnTo>
                      <a:pt x="85" y="692"/>
                    </a:lnTo>
                    <a:lnTo>
                      <a:pt x="82" y="689"/>
                    </a:lnTo>
                    <a:lnTo>
                      <a:pt x="80" y="686"/>
                    </a:lnTo>
                    <a:lnTo>
                      <a:pt x="77" y="683"/>
                    </a:lnTo>
                    <a:lnTo>
                      <a:pt x="75" y="680"/>
                    </a:lnTo>
                    <a:lnTo>
                      <a:pt x="72" y="677"/>
                    </a:lnTo>
                    <a:lnTo>
                      <a:pt x="70" y="673"/>
                    </a:lnTo>
                    <a:lnTo>
                      <a:pt x="68" y="670"/>
                    </a:lnTo>
                    <a:lnTo>
                      <a:pt x="66" y="667"/>
                    </a:lnTo>
                    <a:lnTo>
                      <a:pt x="64" y="664"/>
                    </a:lnTo>
                    <a:lnTo>
                      <a:pt x="62" y="661"/>
                    </a:lnTo>
                    <a:lnTo>
                      <a:pt x="60" y="657"/>
                    </a:lnTo>
                    <a:lnTo>
                      <a:pt x="58" y="654"/>
                    </a:lnTo>
                    <a:lnTo>
                      <a:pt x="56" y="650"/>
                    </a:lnTo>
                    <a:lnTo>
                      <a:pt x="54" y="647"/>
                    </a:lnTo>
                    <a:lnTo>
                      <a:pt x="52" y="643"/>
                    </a:lnTo>
                    <a:lnTo>
                      <a:pt x="51" y="640"/>
                    </a:lnTo>
                    <a:lnTo>
                      <a:pt x="49" y="636"/>
                    </a:lnTo>
                    <a:lnTo>
                      <a:pt x="47" y="632"/>
                    </a:lnTo>
                    <a:lnTo>
                      <a:pt x="46" y="629"/>
                    </a:lnTo>
                    <a:lnTo>
                      <a:pt x="44" y="625"/>
                    </a:lnTo>
                    <a:lnTo>
                      <a:pt x="43" y="621"/>
                    </a:lnTo>
                    <a:lnTo>
                      <a:pt x="42" y="618"/>
                    </a:lnTo>
                    <a:lnTo>
                      <a:pt x="40" y="614"/>
                    </a:lnTo>
                    <a:lnTo>
                      <a:pt x="39" y="610"/>
                    </a:lnTo>
                    <a:lnTo>
                      <a:pt x="38" y="606"/>
                    </a:lnTo>
                    <a:lnTo>
                      <a:pt x="36" y="602"/>
                    </a:lnTo>
                    <a:lnTo>
                      <a:pt x="35" y="598"/>
                    </a:lnTo>
                    <a:lnTo>
                      <a:pt x="34" y="595"/>
                    </a:lnTo>
                    <a:lnTo>
                      <a:pt x="33" y="591"/>
                    </a:lnTo>
                    <a:lnTo>
                      <a:pt x="32" y="587"/>
                    </a:lnTo>
                    <a:lnTo>
                      <a:pt x="31" y="583"/>
                    </a:lnTo>
                    <a:lnTo>
                      <a:pt x="30" y="579"/>
                    </a:lnTo>
                    <a:lnTo>
                      <a:pt x="29" y="575"/>
                    </a:lnTo>
                    <a:lnTo>
                      <a:pt x="28" y="571"/>
                    </a:lnTo>
                    <a:lnTo>
                      <a:pt x="27" y="567"/>
                    </a:lnTo>
                    <a:lnTo>
                      <a:pt x="26" y="563"/>
                    </a:lnTo>
                    <a:lnTo>
                      <a:pt x="26" y="559"/>
                    </a:lnTo>
                    <a:lnTo>
                      <a:pt x="25" y="555"/>
                    </a:lnTo>
                    <a:lnTo>
                      <a:pt x="24" y="551"/>
                    </a:lnTo>
                    <a:lnTo>
                      <a:pt x="23" y="547"/>
                    </a:lnTo>
                    <a:lnTo>
                      <a:pt x="22" y="543"/>
                    </a:lnTo>
                    <a:lnTo>
                      <a:pt x="22" y="539"/>
                    </a:lnTo>
                    <a:lnTo>
                      <a:pt x="21" y="537"/>
                    </a:lnTo>
                    <a:lnTo>
                      <a:pt x="21" y="533"/>
                    </a:lnTo>
                    <a:lnTo>
                      <a:pt x="20" y="529"/>
                    </a:lnTo>
                    <a:lnTo>
                      <a:pt x="19" y="525"/>
                    </a:lnTo>
                    <a:lnTo>
                      <a:pt x="19" y="521"/>
                    </a:lnTo>
                    <a:lnTo>
                      <a:pt x="18" y="517"/>
                    </a:lnTo>
                    <a:lnTo>
                      <a:pt x="17" y="513"/>
                    </a:lnTo>
                    <a:lnTo>
                      <a:pt x="17" y="509"/>
                    </a:lnTo>
                    <a:lnTo>
                      <a:pt x="16" y="505"/>
                    </a:lnTo>
                    <a:lnTo>
                      <a:pt x="15" y="501"/>
                    </a:lnTo>
                    <a:lnTo>
                      <a:pt x="15" y="497"/>
                    </a:lnTo>
                    <a:lnTo>
                      <a:pt x="14" y="493"/>
                    </a:lnTo>
                    <a:lnTo>
                      <a:pt x="14" y="489"/>
                    </a:lnTo>
                    <a:lnTo>
                      <a:pt x="13" y="485"/>
                    </a:lnTo>
                    <a:lnTo>
                      <a:pt x="13" y="481"/>
                    </a:lnTo>
                    <a:lnTo>
                      <a:pt x="12" y="477"/>
                    </a:lnTo>
                    <a:lnTo>
                      <a:pt x="12" y="473"/>
                    </a:lnTo>
                    <a:lnTo>
                      <a:pt x="11" y="469"/>
                    </a:lnTo>
                    <a:lnTo>
                      <a:pt x="11" y="465"/>
                    </a:lnTo>
                    <a:lnTo>
                      <a:pt x="10" y="461"/>
                    </a:lnTo>
                    <a:lnTo>
                      <a:pt x="10" y="457"/>
                    </a:lnTo>
                    <a:lnTo>
                      <a:pt x="9" y="453"/>
                    </a:lnTo>
                    <a:lnTo>
                      <a:pt x="9" y="449"/>
                    </a:lnTo>
                    <a:lnTo>
                      <a:pt x="8" y="445"/>
                    </a:lnTo>
                    <a:lnTo>
                      <a:pt x="8" y="441"/>
                    </a:lnTo>
                    <a:lnTo>
                      <a:pt x="8" y="437"/>
                    </a:lnTo>
                    <a:lnTo>
                      <a:pt x="7" y="433"/>
                    </a:lnTo>
                    <a:lnTo>
                      <a:pt x="7" y="429"/>
                    </a:lnTo>
                    <a:lnTo>
                      <a:pt x="6" y="425"/>
                    </a:lnTo>
                    <a:lnTo>
                      <a:pt x="6" y="421"/>
                    </a:lnTo>
                    <a:lnTo>
                      <a:pt x="6" y="417"/>
                    </a:lnTo>
                    <a:lnTo>
                      <a:pt x="5" y="413"/>
                    </a:lnTo>
                    <a:lnTo>
                      <a:pt x="5" y="409"/>
                    </a:lnTo>
                    <a:lnTo>
                      <a:pt x="5" y="405"/>
                    </a:lnTo>
                    <a:lnTo>
                      <a:pt x="4" y="401"/>
                    </a:lnTo>
                    <a:lnTo>
                      <a:pt x="4" y="397"/>
                    </a:lnTo>
                    <a:lnTo>
                      <a:pt x="4" y="393"/>
                    </a:lnTo>
                    <a:lnTo>
                      <a:pt x="4" y="389"/>
                    </a:lnTo>
                    <a:lnTo>
                      <a:pt x="3" y="385"/>
                    </a:lnTo>
                    <a:lnTo>
                      <a:pt x="3" y="381"/>
                    </a:lnTo>
                    <a:lnTo>
                      <a:pt x="3" y="377"/>
                    </a:lnTo>
                    <a:lnTo>
                      <a:pt x="3" y="373"/>
                    </a:lnTo>
                    <a:lnTo>
                      <a:pt x="2" y="369"/>
                    </a:lnTo>
                    <a:lnTo>
                      <a:pt x="2" y="365"/>
                    </a:lnTo>
                    <a:lnTo>
                      <a:pt x="2" y="361"/>
                    </a:lnTo>
                    <a:lnTo>
                      <a:pt x="2" y="357"/>
                    </a:lnTo>
                    <a:lnTo>
                      <a:pt x="2" y="353"/>
                    </a:lnTo>
                    <a:lnTo>
                      <a:pt x="1" y="349"/>
                    </a:lnTo>
                    <a:lnTo>
                      <a:pt x="1" y="345"/>
                    </a:lnTo>
                    <a:lnTo>
                      <a:pt x="1" y="341"/>
                    </a:lnTo>
                    <a:lnTo>
                      <a:pt x="1" y="337"/>
                    </a:lnTo>
                    <a:lnTo>
                      <a:pt x="1" y="333"/>
                    </a:lnTo>
                    <a:lnTo>
                      <a:pt x="1" y="329"/>
                    </a:lnTo>
                    <a:lnTo>
                      <a:pt x="1" y="325"/>
                    </a:lnTo>
                    <a:lnTo>
                      <a:pt x="0" y="321"/>
                    </a:lnTo>
                    <a:lnTo>
                      <a:pt x="0" y="317"/>
                    </a:lnTo>
                    <a:lnTo>
                      <a:pt x="0" y="313"/>
                    </a:lnTo>
                    <a:lnTo>
                      <a:pt x="0" y="309"/>
                    </a:lnTo>
                    <a:lnTo>
                      <a:pt x="0" y="305"/>
                    </a:lnTo>
                    <a:lnTo>
                      <a:pt x="0" y="301"/>
                    </a:lnTo>
                    <a:lnTo>
                      <a:pt x="0" y="297"/>
                    </a:lnTo>
                    <a:lnTo>
                      <a:pt x="0" y="293"/>
                    </a:lnTo>
                    <a:lnTo>
                      <a:pt x="0" y="289"/>
                    </a:lnTo>
                    <a:lnTo>
                      <a:pt x="0" y="285"/>
                    </a:lnTo>
                    <a:lnTo>
                      <a:pt x="0" y="281"/>
                    </a:lnTo>
                    <a:lnTo>
                      <a:pt x="0" y="277"/>
                    </a:lnTo>
                    <a:lnTo>
                      <a:pt x="0" y="273"/>
                    </a:lnTo>
                    <a:lnTo>
                      <a:pt x="0" y="269"/>
                    </a:lnTo>
                    <a:lnTo>
                      <a:pt x="0" y="265"/>
                    </a:lnTo>
                    <a:lnTo>
                      <a:pt x="0" y="261"/>
                    </a:lnTo>
                    <a:lnTo>
                      <a:pt x="0" y="257"/>
                    </a:lnTo>
                    <a:lnTo>
                      <a:pt x="0" y="253"/>
                    </a:lnTo>
                    <a:lnTo>
                      <a:pt x="0" y="249"/>
                    </a:lnTo>
                    <a:lnTo>
                      <a:pt x="0" y="245"/>
                    </a:lnTo>
                    <a:lnTo>
                      <a:pt x="0" y="241"/>
                    </a:lnTo>
                    <a:lnTo>
                      <a:pt x="0" y="237"/>
                    </a:lnTo>
                    <a:lnTo>
                      <a:pt x="0" y="233"/>
                    </a:lnTo>
                    <a:lnTo>
                      <a:pt x="0" y="229"/>
                    </a:lnTo>
                    <a:lnTo>
                      <a:pt x="0" y="225"/>
                    </a:lnTo>
                    <a:lnTo>
                      <a:pt x="0" y="221"/>
                    </a:lnTo>
                    <a:lnTo>
                      <a:pt x="0" y="217"/>
                    </a:lnTo>
                    <a:lnTo>
                      <a:pt x="0" y="213"/>
                    </a:lnTo>
                    <a:lnTo>
                      <a:pt x="0" y="209"/>
                    </a:lnTo>
                    <a:lnTo>
                      <a:pt x="0" y="205"/>
                    </a:lnTo>
                    <a:lnTo>
                      <a:pt x="0" y="201"/>
                    </a:lnTo>
                    <a:lnTo>
                      <a:pt x="0" y="197"/>
                    </a:lnTo>
                    <a:lnTo>
                      <a:pt x="0" y="193"/>
                    </a:lnTo>
                    <a:lnTo>
                      <a:pt x="0" y="189"/>
                    </a:lnTo>
                    <a:lnTo>
                      <a:pt x="0" y="186"/>
                    </a:lnTo>
                    <a:lnTo>
                      <a:pt x="0" y="182"/>
                    </a:lnTo>
                    <a:lnTo>
                      <a:pt x="0" y="178"/>
                    </a:lnTo>
                    <a:lnTo>
                      <a:pt x="0" y="174"/>
                    </a:lnTo>
                    <a:lnTo>
                      <a:pt x="1" y="170"/>
                    </a:lnTo>
                    <a:lnTo>
                      <a:pt x="1" y="166"/>
                    </a:lnTo>
                    <a:lnTo>
                      <a:pt x="1" y="162"/>
                    </a:lnTo>
                    <a:lnTo>
                      <a:pt x="1" y="158"/>
                    </a:lnTo>
                    <a:lnTo>
                      <a:pt x="1" y="154"/>
                    </a:lnTo>
                    <a:lnTo>
                      <a:pt x="1" y="150"/>
                    </a:lnTo>
                    <a:lnTo>
                      <a:pt x="1" y="146"/>
                    </a:lnTo>
                    <a:lnTo>
                      <a:pt x="1" y="142"/>
                    </a:lnTo>
                    <a:lnTo>
                      <a:pt x="1" y="138"/>
                    </a:lnTo>
                    <a:lnTo>
                      <a:pt x="1" y="134"/>
                    </a:lnTo>
                    <a:lnTo>
                      <a:pt x="1" y="130"/>
                    </a:lnTo>
                    <a:lnTo>
                      <a:pt x="1" y="126"/>
                    </a:lnTo>
                    <a:lnTo>
                      <a:pt x="2" y="122"/>
                    </a:lnTo>
                    <a:lnTo>
                      <a:pt x="2" y="118"/>
                    </a:lnTo>
                    <a:lnTo>
                      <a:pt x="2" y="114"/>
                    </a:lnTo>
                    <a:lnTo>
                      <a:pt x="2" y="110"/>
                    </a:lnTo>
                    <a:lnTo>
                      <a:pt x="2" y="105"/>
                    </a:lnTo>
                    <a:lnTo>
                      <a:pt x="11" y="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30" name="Line 97">
                <a:extLst>
                  <a:ext uri="{FF2B5EF4-FFF2-40B4-BE49-F238E27FC236}">
                    <a16:creationId xmlns="" xmlns:a16="http://schemas.microsoft.com/office/drawing/2014/main" id="{2E894FD4-4728-DD4A-B9B9-F058B1C3B8D8}"/>
                  </a:ext>
                </a:extLst>
              </p:cNvPr>
              <p:cNvSpPr>
                <a:spLocks noChangeShapeType="1"/>
              </p:cNvSpPr>
              <p:nvPr/>
            </p:nvSpPr>
            <p:spPr bwMode="auto">
              <a:xfrm>
                <a:off x="2875" y="1903"/>
                <a:ext cx="45"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31" name="Line 98">
                <a:extLst>
                  <a:ext uri="{FF2B5EF4-FFF2-40B4-BE49-F238E27FC236}">
                    <a16:creationId xmlns="" xmlns:a16="http://schemas.microsoft.com/office/drawing/2014/main" id="{FC7B809D-CF62-D94D-94E5-698D33ED8437}"/>
                  </a:ext>
                </a:extLst>
              </p:cNvPr>
              <p:cNvSpPr>
                <a:spLocks noChangeShapeType="1"/>
              </p:cNvSpPr>
              <p:nvPr/>
            </p:nvSpPr>
            <p:spPr bwMode="auto">
              <a:xfrm>
                <a:off x="2898" y="1880"/>
                <a:ext cx="1" cy="46"/>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32" name="Line 99">
                <a:extLst>
                  <a:ext uri="{FF2B5EF4-FFF2-40B4-BE49-F238E27FC236}">
                    <a16:creationId xmlns="" xmlns:a16="http://schemas.microsoft.com/office/drawing/2014/main" id="{D698D072-3766-D14F-AD64-003E528BB36B}"/>
                  </a:ext>
                </a:extLst>
              </p:cNvPr>
              <p:cNvSpPr>
                <a:spLocks noChangeShapeType="1"/>
              </p:cNvSpPr>
              <p:nvPr/>
            </p:nvSpPr>
            <p:spPr bwMode="auto">
              <a:xfrm>
                <a:off x="3188" y="1177"/>
                <a:ext cx="45"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33" name="Line 100">
                <a:extLst>
                  <a:ext uri="{FF2B5EF4-FFF2-40B4-BE49-F238E27FC236}">
                    <a16:creationId xmlns="" xmlns:a16="http://schemas.microsoft.com/office/drawing/2014/main" id="{0C918556-64EF-4E42-8A22-3EF8C61EA7BE}"/>
                  </a:ext>
                </a:extLst>
              </p:cNvPr>
              <p:cNvSpPr>
                <a:spLocks noChangeShapeType="1"/>
              </p:cNvSpPr>
              <p:nvPr/>
            </p:nvSpPr>
            <p:spPr bwMode="auto">
              <a:xfrm>
                <a:off x="3211" y="1155"/>
                <a:ext cx="1" cy="45"/>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34" name="Line 101">
                <a:extLst>
                  <a:ext uri="{FF2B5EF4-FFF2-40B4-BE49-F238E27FC236}">
                    <a16:creationId xmlns="" xmlns:a16="http://schemas.microsoft.com/office/drawing/2014/main" id="{CE45ACB2-8311-764A-94AA-7AB1421BA5CA}"/>
                  </a:ext>
                </a:extLst>
              </p:cNvPr>
              <p:cNvSpPr>
                <a:spLocks noChangeShapeType="1"/>
              </p:cNvSpPr>
              <p:nvPr/>
            </p:nvSpPr>
            <p:spPr bwMode="auto">
              <a:xfrm>
                <a:off x="2524" y="1091"/>
                <a:ext cx="45"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35" name="Line 102">
                <a:extLst>
                  <a:ext uri="{FF2B5EF4-FFF2-40B4-BE49-F238E27FC236}">
                    <a16:creationId xmlns="" xmlns:a16="http://schemas.microsoft.com/office/drawing/2014/main" id="{EF851027-AB95-A441-835E-619D3B91CB3A}"/>
                  </a:ext>
                </a:extLst>
              </p:cNvPr>
              <p:cNvSpPr>
                <a:spLocks noChangeShapeType="1"/>
              </p:cNvSpPr>
              <p:nvPr/>
            </p:nvSpPr>
            <p:spPr bwMode="auto">
              <a:xfrm>
                <a:off x="2546" y="1069"/>
                <a:ext cx="1" cy="45"/>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36" name="Line 103">
                <a:extLst>
                  <a:ext uri="{FF2B5EF4-FFF2-40B4-BE49-F238E27FC236}">
                    <a16:creationId xmlns="" xmlns:a16="http://schemas.microsoft.com/office/drawing/2014/main" id="{49DC0840-A2DE-A04B-A776-C0C1509315C9}"/>
                  </a:ext>
                </a:extLst>
              </p:cNvPr>
              <p:cNvSpPr>
                <a:spLocks noChangeShapeType="1"/>
              </p:cNvSpPr>
              <p:nvPr/>
            </p:nvSpPr>
            <p:spPr bwMode="auto">
              <a:xfrm>
                <a:off x="816" y="-201"/>
                <a:ext cx="45"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37" name="Line 104">
                <a:extLst>
                  <a:ext uri="{FF2B5EF4-FFF2-40B4-BE49-F238E27FC236}">
                    <a16:creationId xmlns="" xmlns:a16="http://schemas.microsoft.com/office/drawing/2014/main" id="{8504AF20-AF32-5344-B2D2-D942509D9D64}"/>
                  </a:ext>
                </a:extLst>
              </p:cNvPr>
              <p:cNvSpPr>
                <a:spLocks noChangeShapeType="1"/>
              </p:cNvSpPr>
              <p:nvPr/>
            </p:nvSpPr>
            <p:spPr bwMode="auto">
              <a:xfrm>
                <a:off x="839" y="-224"/>
                <a:ext cx="1" cy="45"/>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38" name="Rectangle 105">
                <a:extLst>
                  <a:ext uri="{FF2B5EF4-FFF2-40B4-BE49-F238E27FC236}">
                    <a16:creationId xmlns="" xmlns:a16="http://schemas.microsoft.com/office/drawing/2014/main" id="{CBC6621E-6683-234D-8DC9-920F55299CAF}"/>
                  </a:ext>
                </a:extLst>
              </p:cNvPr>
              <p:cNvSpPr>
                <a:spLocks noChangeArrowheads="1"/>
              </p:cNvSpPr>
              <p:nvPr/>
            </p:nvSpPr>
            <p:spPr bwMode="auto">
              <a:xfrm>
                <a:off x="1528" y="898"/>
                <a:ext cx="39" cy="39"/>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39" name="Rectangle 106">
                <a:extLst>
                  <a:ext uri="{FF2B5EF4-FFF2-40B4-BE49-F238E27FC236}">
                    <a16:creationId xmlns="" xmlns:a16="http://schemas.microsoft.com/office/drawing/2014/main" id="{5351523E-8B75-CB45-9518-26197EEE53F2}"/>
                  </a:ext>
                </a:extLst>
              </p:cNvPr>
              <p:cNvSpPr>
                <a:spLocks noChangeArrowheads="1"/>
              </p:cNvSpPr>
              <p:nvPr/>
            </p:nvSpPr>
            <p:spPr bwMode="auto">
              <a:xfrm>
                <a:off x="3374" y="908"/>
                <a:ext cx="38" cy="38"/>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40" name="Rectangle 107">
                <a:extLst>
                  <a:ext uri="{FF2B5EF4-FFF2-40B4-BE49-F238E27FC236}">
                    <a16:creationId xmlns="" xmlns:a16="http://schemas.microsoft.com/office/drawing/2014/main" id="{B2B80004-2ACD-3142-9DAB-5B49E1D7DC54}"/>
                  </a:ext>
                </a:extLst>
              </p:cNvPr>
              <p:cNvSpPr>
                <a:spLocks noChangeArrowheads="1"/>
              </p:cNvSpPr>
              <p:nvPr/>
            </p:nvSpPr>
            <p:spPr bwMode="auto">
              <a:xfrm>
                <a:off x="1585" y="-777"/>
                <a:ext cx="38" cy="38"/>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41" name="Rectangle 108">
                <a:extLst>
                  <a:ext uri="{FF2B5EF4-FFF2-40B4-BE49-F238E27FC236}">
                    <a16:creationId xmlns="" xmlns:a16="http://schemas.microsoft.com/office/drawing/2014/main" id="{33707B48-B8ED-7249-9CA1-8B200806EC50}"/>
                  </a:ext>
                </a:extLst>
              </p:cNvPr>
              <p:cNvSpPr>
                <a:spLocks noChangeArrowheads="1"/>
              </p:cNvSpPr>
              <p:nvPr/>
            </p:nvSpPr>
            <p:spPr bwMode="auto">
              <a:xfrm>
                <a:off x="1970" y="-267"/>
                <a:ext cx="39" cy="38"/>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42" name="Rectangle 109">
                <a:extLst>
                  <a:ext uri="{FF2B5EF4-FFF2-40B4-BE49-F238E27FC236}">
                    <a16:creationId xmlns="" xmlns:a16="http://schemas.microsoft.com/office/drawing/2014/main" id="{2CF21900-E99C-9344-86EB-AA6F18EFA7F7}"/>
                  </a:ext>
                </a:extLst>
              </p:cNvPr>
              <p:cNvSpPr>
                <a:spLocks noChangeArrowheads="1"/>
              </p:cNvSpPr>
              <p:nvPr/>
            </p:nvSpPr>
            <p:spPr bwMode="auto">
              <a:xfrm>
                <a:off x="2009" y="431"/>
                <a:ext cx="38" cy="39"/>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43" name="Rectangle 110">
                <a:extLst>
                  <a:ext uri="{FF2B5EF4-FFF2-40B4-BE49-F238E27FC236}">
                    <a16:creationId xmlns="" xmlns:a16="http://schemas.microsoft.com/office/drawing/2014/main" id="{47FF2B93-2FCA-354C-A983-C49DCD18BB36}"/>
                  </a:ext>
                </a:extLst>
              </p:cNvPr>
              <p:cNvSpPr>
                <a:spLocks noChangeArrowheads="1"/>
              </p:cNvSpPr>
              <p:nvPr/>
            </p:nvSpPr>
            <p:spPr bwMode="auto">
              <a:xfrm>
                <a:off x="2932" y="-220"/>
                <a:ext cx="38" cy="39"/>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44" name="Rectangle 111">
                <a:extLst>
                  <a:ext uri="{FF2B5EF4-FFF2-40B4-BE49-F238E27FC236}">
                    <a16:creationId xmlns="" xmlns:a16="http://schemas.microsoft.com/office/drawing/2014/main" id="{EC548032-4EB6-EB47-99C2-2D65006D6283}"/>
                  </a:ext>
                </a:extLst>
              </p:cNvPr>
              <p:cNvSpPr>
                <a:spLocks noChangeArrowheads="1"/>
              </p:cNvSpPr>
              <p:nvPr/>
            </p:nvSpPr>
            <p:spPr bwMode="auto">
              <a:xfrm>
                <a:off x="3354" y="-916"/>
                <a:ext cx="38" cy="39"/>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45" name="Rectangle 112">
                <a:extLst>
                  <a:ext uri="{FF2B5EF4-FFF2-40B4-BE49-F238E27FC236}">
                    <a16:creationId xmlns="" xmlns:a16="http://schemas.microsoft.com/office/drawing/2014/main" id="{46F33DD2-25A2-BA4A-B1B2-BE3134F83FD5}"/>
                  </a:ext>
                </a:extLst>
              </p:cNvPr>
              <p:cNvSpPr>
                <a:spLocks noChangeArrowheads="1"/>
              </p:cNvSpPr>
              <p:nvPr/>
            </p:nvSpPr>
            <p:spPr bwMode="auto">
              <a:xfrm>
                <a:off x="3174" y="1341"/>
                <a:ext cx="39" cy="38"/>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46" name="Rectangle 113">
                <a:extLst>
                  <a:ext uri="{FF2B5EF4-FFF2-40B4-BE49-F238E27FC236}">
                    <a16:creationId xmlns="" xmlns:a16="http://schemas.microsoft.com/office/drawing/2014/main" id="{5A404251-B715-7146-8257-CA67751BC6C8}"/>
                  </a:ext>
                </a:extLst>
              </p:cNvPr>
              <p:cNvSpPr>
                <a:spLocks noChangeArrowheads="1"/>
              </p:cNvSpPr>
              <p:nvPr/>
            </p:nvSpPr>
            <p:spPr bwMode="auto">
              <a:xfrm>
                <a:off x="789" y="384"/>
                <a:ext cx="38" cy="38"/>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47" name="Rectangle 114">
                <a:extLst>
                  <a:ext uri="{FF2B5EF4-FFF2-40B4-BE49-F238E27FC236}">
                    <a16:creationId xmlns="" xmlns:a16="http://schemas.microsoft.com/office/drawing/2014/main" id="{C2ACC3B3-119A-6843-AC9D-24E58CD4772D}"/>
                  </a:ext>
                </a:extLst>
              </p:cNvPr>
              <p:cNvSpPr>
                <a:spLocks noChangeArrowheads="1"/>
              </p:cNvSpPr>
              <p:nvPr/>
            </p:nvSpPr>
            <p:spPr bwMode="auto">
              <a:xfrm>
                <a:off x="1131" y="-38"/>
                <a:ext cx="39" cy="38"/>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48" name="Rectangle 115">
                <a:extLst>
                  <a:ext uri="{FF2B5EF4-FFF2-40B4-BE49-F238E27FC236}">
                    <a16:creationId xmlns="" xmlns:a16="http://schemas.microsoft.com/office/drawing/2014/main" id="{69FF42F6-1E36-984F-840B-0D3EF6AC2768}"/>
                  </a:ext>
                </a:extLst>
              </p:cNvPr>
              <p:cNvSpPr>
                <a:spLocks noChangeArrowheads="1"/>
              </p:cNvSpPr>
              <p:nvPr/>
            </p:nvSpPr>
            <p:spPr bwMode="auto">
              <a:xfrm>
                <a:off x="816" y="-220"/>
                <a:ext cx="38" cy="39"/>
              </a:xfrm>
              <a:prstGeom prst="rect">
                <a:avLst/>
              </a:prstGeom>
              <a:noFill/>
              <a:ln w="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49" name="Freeform 116">
                <a:extLst>
                  <a:ext uri="{FF2B5EF4-FFF2-40B4-BE49-F238E27FC236}">
                    <a16:creationId xmlns="" xmlns:a16="http://schemas.microsoft.com/office/drawing/2014/main" id="{99DC18F6-E822-CF43-A373-C930F340BA82}"/>
                  </a:ext>
                </a:extLst>
              </p:cNvPr>
              <p:cNvSpPr>
                <a:spLocks/>
              </p:cNvSpPr>
              <p:nvPr/>
            </p:nvSpPr>
            <p:spPr bwMode="auto">
              <a:xfrm>
                <a:off x="2787" y="-816"/>
                <a:ext cx="174" cy="619"/>
              </a:xfrm>
              <a:custGeom>
                <a:avLst/>
                <a:gdLst>
                  <a:gd name="T0" fmla="*/ 2957749 w 77"/>
                  <a:gd name="T1" fmla="*/ 130044 h 273"/>
                  <a:gd name="T2" fmla="*/ 2728419 w 77"/>
                  <a:gd name="T3" fmla="*/ 424906 h 273"/>
                  <a:gd name="T4" fmla="*/ 2478409 w 77"/>
                  <a:gd name="T5" fmla="*/ 717600 h 273"/>
                  <a:gd name="T6" fmla="*/ 2254023 w 77"/>
                  <a:gd name="T7" fmla="*/ 994839 h 273"/>
                  <a:gd name="T8" fmla="*/ 2041897 w 77"/>
                  <a:gd name="T9" fmla="*/ 1297413 h 273"/>
                  <a:gd name="T10" fmla="*/ 1805320 w 77"/>
                  <a:gd name="T11" fmla="*/ 1547316 h 273"/>
                  <a:gd name="T12" fmla="*/ 1593194 w 77"/>
                  <a:gd name="T13" fmla="*/ 1849794 h 273"/>
                  <a:gd name="T14" fmla="*/ 1402741 w 77"/>
                  <a:gd name="T15" fmla="*/ 2139767 h 273"/>
                  <a:gd name="T16" fmla="*/ 1207404 w 77"/>
                  <a:gd name="T17" fmla="*/ 2434629 h 273"/>
                  <a:gd name="T18" fmla="*/ 997470 w 77"/>
                  <a:gd name="T19" fmla="*/ 2711998 h 273"/>
                  <a:gd name="T20" fmla="*/ 832879 w 77"/>
                  <a:gd name="T21" fmla="*/ 3012940 h 273"/>
                  <a:gd name="T22" fmla="*/ 673093 w 77"/>
                  <a:gd name="T23" fmla="*/ 3307140 h 273"/>
                  <a:gd name="T24" fmla="*/ 518124 w 77"/>
                  <a:gd name="T25" fmla="*/ 3599308 h 273"/>
                  <a:gd name="T26" fmla="*/ 410113 w 77"/>
                  <a:gd name="T27" fmla="*/ 3893190 h 273"/>
                  <a:gd name="T28" fmla="*/ 281588 w 77"/>
                  <a:gd name="T29" fmla="*/ 4194221 h 273"/>
                  <a:gd name="T30" fmla="*/ 156451 w 77"/>
                  <a:gd name="T31" fmla="*/ 4485663 h 273"/>
                  <a:gd name="T32" fmla="*/ 124611 w 77"/>
                  <a:gd name="T33" fmla="*/ 4763008 h 273"/>
                  <a:gd name="T34" fmla="*/ 38253 w 77"/>
                  <a:gd name="T35" fmla="*/ 5056223 h 273"/>
                  <a:gd name="T36" fmla="*/ 0 w 77"/>
                  <a:gd name="T37" fmla="*/ 5319028 h 273"/>
                  <a:gd name="T38" fmla="*/ 0 w 77"/>
                  <a:gd name="T39" fmla="*/ 5653012 h 273"/>
                  <a:gd name="T40" fmla="*/ 0 w 77"/>
                  <a:gd name="T41" fmla="*/ 5945179 h 273"/>
                  <a:gd name="T42" fmla="*/ 38253 w 77"/>
                  <a:gd name="T43" fmla="*/ 6237873 h 273"/>
                  <a:gd name="T44" fmla="*/ 124611 w 77"/>
                  <a:gd name="T45" fmla="*/ 6540081 h 273"/>
                  <a:gd name="T46" fmla="*/ 195336 w 77"/>
                  <a:gd name="T47" fmla="*/ 6831537 h 273"/>
                  <a:gd name="T48" fmla="*/ 281588 w 77"/>
                  <a:gd name="T49" fmla="*/ 7107693 h 273"/>
                  <a:gd name="T50" fmla="*/ 410113 w 77"/>
                  <a:gd name="T51" fmla="*/ 7402110 h 273"/>
                  <a:gd name="T52" fmla="*/ 518124 w 77"/>
                  <a:gd name="T53" fmla="*/ 7704758 h 273"/>
                  <a:gd name="T54" fmla="*/ 636316 w 77"/>
                  <a:gd name="T55" fmla="*/ 7997461 h 273"/>
                  <a:gd name="T56" fmla="*/ 798906 w 77"/>
                  <a:gd name="T57" fmla="*/ 8288885 h 273"/>
                  <a:gd name="T58" fmla="*/ 997470 w 77"/>
                  <a:gd name="T59" fmla="*/ 8623476 h 273"/>
                  <a:gd name="T60" fmla="*/ 1170825 w 77"/>
                  <a:gd name="T61" fmla="*/ 8917358 h 273"/>
                  <a:gd name="T62" fmla="*/ 1364555 w 77"/>
                  <a:gd name="T63" fmla="*/ 9209525 h 273"/>
                  <a:gd name="T64" fmla="*/ 1562556 w 77"/>
                  <a:gd name="T65" fmla="*/ 9509969 h 273"/>
                  <a:gd name="T66" fmla="*/ 1756299 w 77"/>
                  <a:gd name="T67" fmla="*/ 9804697 h 273"/>
                  <a:gd name="T68" fmla="*/ 1968426 w 77"/>
                  <a:gd name="T69" fmla="*/ 10082036 h 273"/>
                  <a:gd name="T70" fmla="*/ 2196738 w 77"/>
                  <a:gd name="T71" fmla="*/ 10376889 h 273"/>
                  <a:gd name="T72" fmla="*/ 2408865 w 77"/>
                  <a:gd name="T73" fmla="*/ 10677863 h 273"/>
                  <a:gd name="T74" fmla="*/ 2645760 w 77"/>
                  <a:gd name="T75" fmla="*/ 11000750 h 273"/>
                  <a:gd name="T76" fmla="*/ 2839495 w 77"/>
                  <a:gd name="T77" fmla="*/ 11303329 h 2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7"/>
                  <a:gd name="T118" fmla="*/ 0 h 273"/>
                  <a:gd name="T119" fmla="*/ 77 w 77"/>
                  <a:gd name="T120" fmla="*/ 273 h 2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7" h="273">
                    <a:moveTo>
                      <a:pt x="77" y="0"/>
                    </a:moveTo>
                    <a:lnTo>
                      <a:pt x="74" y="3"/>
                    </a:lnTo>
                    <a:lnTo>
                      <a:pt x="71" y="6"/>
                    </a:lnTo>
                    <a:lnTo>
                      <a:pt x="68" y="10"/>
                    </a:lnTo>
                    <a:lnTo>
                      <a:pt x="65" y="13"/>
                    </a:lnTo>
                    <a:lnTo>
                      <a:pt x="62" y="17"/>
                    </a:lnTo>
                    <a:lnTo>
                      <a:pt x="59" y="20"/>
                    </a:lnTo>
                    <a:lnTo>
                      <a:pt x="56" y="24"/>
                    </a:lnTo>
                    <a:lnTo>
                      <a:pt x="53" y="27"/>
                    </a:lnTo>
                    <a:lnTo>
                      <a:pt x="51" y="31"/>
                    </a:lnTo>
                    <a:lnTo>
                      <a:pt x="48" y="34"/>
                    </a:lnTo>
                    <a:lnTo>
                      <a:pt x="45" y="37"/>
                    </a:lnTo>
                    <a:lnTo>
                      <a:pt x="42" y="41"/>
                    </a:lnTo>
                    <a:lnTo>
                      <a:pt x="40" y="44"/>
                    </a:lnTo>
                    <a:lnTo>
                      <a:pt x="37" y="48"/>
                    </a:lnTo>
                    <a:lnTo>
                      <a:pt x="35" y="51"/>
                    </a:lnTo>
                    <a:lnTo>
                      <a:pt x="32" y="55"/>
                    </a:lnTo>
                    <a:lnTo>
                      <a:pt x="30" y="58"/>
                    </a:lnTo>
                    <a:lnTo>
                      <a:pt x="27" y="62"/>
                    </a:lnTo>
                    <a:lnTo>
                      <a:pt x="25" y="65"/>
                    </a:lnTo>
                    <a:lnTo>
                      <a:pt x="23" y="68"/>
                    </a:lnTo>
                    <a:lnTo>
                      <a:pt x="21" y="72"/>
                    </a:lnTo>
                    <a:lnTo>
                      <a:pt x="19" y="75"/>
                    </a:lnTo>
                    <a:lnTo>
                      <a:pt x="17" y="79"/>
                    </a:lnTo>
                    <a:lnTo>
                      <a:pt x="15" y="82"/>
                    </a:lnTo>
                    <a:lnTo>
                      <a:pt x="13" y="86"/>
                    </a:lnTo>
                    <a:lnTo>
                      <a:pt x="11" y="89"/>
                    </a:lnTo>
                    <a:lnTo>
                      <a:pt x="10" y="93"/>
                    </a:lnTo>
                    <a:lnTo>
                      <a:pt x="8" y="96"/>
                    </a:lnTo>
                    <a:lnTo>
                      <a:pt x="7" y="100"/>
                    </a:lnTo>
                    <a:lnTo>
                      <a:pt x="6" y="103"/>
                    </a:lnTo>
                    <a:lnTo>
                      <a:pt x="4" y="107"/>
                    </a:lnTo>
                    <a:lnTo>
                      <a:pt x="3" y="110"/>
                    </a:lnTo>
                    <a:lnTo>
                      <a:pt x="3" y="114"/>
                    </a:lnTo>
                    <a:lnTo>
                      <a:pt x="2" y="117"/>
                    </a:lnTo>
                    <a:lnTo>
                      <a:pt x="1" y="121"/>
                    </a:lnTo>
                    <a:lnTo>
                      <a:pt x="1" y="124"/>
                    </a:lnTo>
                    <a:lnTo>
                      <a:pt x="0" y="127"/>
                    </a:lnTo>
                    <a:lnTo>
                      <a:pt x="0" y="131"/>
                    </a:lnTo>
                    <a:lnTo>
                      <a:pt x="0" y="135"/>
                    </a:lnTo>
                    <a:lnTo>
                      <a:pt x="0" y="138"/>
                    </a:lnTo>
                    <a:lnTo>
                      <a:pt x="0" y="142"/>
                    </a:lnTo>
                    <a:lnTo>
                      <a:pt x="1" y="146"/>
                    </a:lnTo>
                    <a:lnTo>
                      <a:pt x="1" y="149"/>
                    </a:lnTo>
                    <a:lnTo>
                      <a:pt x="2" y="153"/>
                    </a:lnTo>
                    <a:lnTo>
                      <a:pt x="3" y="156"/>
                    </a:lnTo>
                    <a:lnTo>
                      <a:pt x="4" y="160"/>
                    </a:lnTo>
                    <a:lnTo>
                      <a:pt x="5" y="163"/>
                    </a:lnTo>
                    <a:lnTo>
                      <a:pt x="6" y="167"/>
                    </a:lnTo>
                    <a:lnTo>
                      <a:pt x="7" y="170"/>
                    </a:lnTo>
                    <a:lnTo>
                      <a:pt x="8" y="174"/>
                    </a:lnTo>
                    <a:lnTo>
                      <a:pt x="10" y="177"/>
                    </a:lnTo>
                    <a:lnTo>
                      <a:pt x="11" y="181"/>
                    </a:lnTo>
                    <a:lnTo>
                      <a:pt x="13" y="184"/>
                    </a:lnTo>
                    <a:lnTo>
                      <a:pt x="15" y="188"/>
                    </a:lnTo>
                    <a:lnTo>
                      <a:pt x="16" y="191"/>
                    </a:lnTo>
                    <a:lnTo>
                      <a:pt x="18" y="195"/>
                    </a:lnTo>
                    <a:lnTo>
                      <a:pt x="20" y="198"/>
                    </a:lnTo>
                    <a:lnTo>
                      <a:pt x="22" y="202"/>
                    </a:lnTo>
                    <a:lnTo>
                      <a:pt x="25" y="206"/>
                    </a:lnTo>
                    <a:lnTo>
                      <a:pt x="27" y="209"/>
                    </a:lnTo>
                    <a:lnTo>
                      <a:pt x="29" y="213"/>
                    </a:lnTo>
                    <a:lnTo>
                      <a:pt x="31" y="216"/>
                    </a:lnTo>
                    <a:lnTo>
                      <a:pt x="34" y="220"/>
                    </a:lnTo>
                    <a:lnTo>
                      <a:pt x="36" y="223"/>
                    </a:lnTo>
                    <a:lnTo>
                      <a:pt x="39" y="227"/>
                    </a:lnTo>
                    <a:lnTo>
                      <a:pt x="41" y="230"/>
                    </a:lnTo>
                    <a:lnTo>
                      <a:pt x="44" y="234"/>
                    </a:lnTo>
                    <a:lnTo>
                      <a:pt x="47" y="238"/>
                    </a:lnTo>
                    <a:lnTo>
                      <a:pt x="49" y="241"/>
                    </a:lnTo>
                    <a:lnTo>
                      <a:pt x="52" y="245"/>
                    </a:lnTo>
                    <a:lnTo>
                      <a:pt x="55" y="248"/>
                    </a:lnTo>
                    <a:lnTo>
                      <a:pt x="57" y="252"/>
                    </a:lnTo>
                    <a:lnTo>
                      <a:pt x="60" y="255"/>
                    </a:lnTo>
                    <a:lnTo>
                      <a:pt x="63" y="259"/>
                    </a:lnTo>
                    <a:lnTo>
                      <a:pt x="66" y="263"/>
                    </a:lnTo>
                    <a:lnTo>
                      <a:pt x="69" y="266"/>
                    </a:lnTo>
                    <a:lnTo>
                      <a:pt x="71" y="270"/>
                    </a:lnTo>
                    <a:lnTo>
                      <a:pt x="74" y="273"/>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50" name="Oval 117">
                <a:extLst>
                  <a:ext uri="{FF2B5EF4-FFF2-40B4-BE49-F238E27FC236}">
                    <a16:creationId xmlns="" xmlns:a16="http://schemas.microsoft.com/office/drawing/2014/main" id="{7AC78E1C-EA1D-6744-8D37-E099E1C68A6F}"/>
                  </a:ext>
                </a:extLst>
              </p:cNvPr>
              <p:cNvSpPr>
                <a:spLocks noChangeArrowheads="1"/>
              </p:cNvSpPr>
              <p:nvPr/>
            </p:nvSpPr>
            <p:spPr bwMode="auto">
              <a:xfrm>
                <a:off x="759" y="-197"/>
                <a:ext cx="152" cy="152"/>
              </a:xfrm>
              <a:prstGeom prst="ellipse">
                <a:avLst/>
              </a:prstGeom>
              <a:noFill/>
              <a:ln w="17463">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51" name="Freeform 118">
                <a:extLst>
                  <a:ext uri="{FF2B5EF4-FFF2-40B4-BE49-F238E27FC236}">
                    <a16:creationId xmlns="" xmlns:a16="http://schemas.microsoft.com/office/drawing/2014/main" id="{75CED67D-6F94-5645-AEAE-A1539DCC9716}"/>
                  </a:ext>
                </a:extLst>
              </p:cNvPr>
              <p:cNvSpPr>
                <a:spLocks/>
              </p:cNvSpPr>
              <p:nvPr/>
            </p:nvSpPr>
            <p:spPr bwMode="auto">
              <a:xfrm>
                <a:off x="1038" y="-117"/>
                <a:ext cx="43" cy="1217"/>
              </a:xfrm>
              <a:custGeom>
                <a:avLst/>
                <a:gdLst>
                  <a:gd name="T0" fmla="*/ 775679 w 19"/>
                  <a:gd name="T1" fmla="*/ 22337411 h 537"/>
                  <a:gd name="T2" fmla="*/ 0 w 19"/>
                  <a:gd name="T3" fmla="*/ 4366588 h 537"/>
                  <a:gd name="T4" fmla="*/ 360084 w 19"/>
                  <a:gd name="T5" fmla="*/ 0 h 537"/>
                  <a:gd name="T6" fmla="*/ 0 60000 65536"/>
                  <a:gd name="T7" fmla="*/ 0 60000 65536"/>
                  <a:gd name="T8" fmla="*/ 0 60000 65536"/>
                  <a:gd name="T9" fmla="*/ 0 w 19"/>
                  <a:gd name="T10" fmla="*/ 0 h 537"/>
                  <a:gd name="T11" fmla="*/ 19 w 19"/>
                  <a:gd name="T12" fmla="*/ 537 h 537"/>
                </a:gdLst>
                <a:ahLst/>
                <a:cxnLst>
                  <a:cxn ang="T6">
                    <a:pos x="T0" y="T1"/>
                  </a:cxn>
                  <a:cxn ang="T7">
                    <a:pos x="T2" y="T3"/>
                  </a:cxn>
                  <a:cxn ang="T8">
                    <a:pos x="T4" y="T5"/>
                  </a:cxn>
                </a:cxnLst>
                <a:rect l="T9" t="T10" r="T11" b="T12"/>
                <a:pathLst>
                  <a:path w="19" h="537">
                    <a:moveTo>
                      <a:pt x="19" y="537"/>
                    </a:moveTo>
                    <a:lnTo>
                      <a:pt x="0" y="105"/>
                    </a:lnTo>
                    <a:lnTo>
                      <a:pt x="9" y="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52" name="Freeform 119">
                <a:extLst>
                  <a:ext uri="{FF2B5EF4-FFF2-40B4-BE49-F238E27FC236}">
                    <a16:creationId xmlns="" xmlns:a16="http://schemas.microsoft.com/office/drawing/2014/main" id="{BE874167-7DEE-6F4A-AB63-C13DE6A5B703}"/>
                  </a:ext>
                </a:extLst>
              </p:cNvPr>
              <p:cNvSpPr>
                <a:spLocks/>
              </p:cNvSpPr>
              <p:nvPr/>
            </p:nvSpPr>
            <p:spPr bwMode="auto">
              <a:xfrm>
                <a:off x="3592" y="-1333"/>
                <a:ext cx="807" cy="2508"/>
              </a:xfrm>
              <a:custGeom>
                <a:avLst/>
                <a:gdLst>
                  <a:gd name="T0" fmla="*/ 1615487 w 356"/>
                  <a:gd name="T1" fmla="*/ 830611 h 1106"/>
                  <a:gd name="T2" fmla="*/ 1745190 w 356"/>
                  <a:gd name="T3" fmla="*/ 1852167 h 1106"/>
                  <a:gd name="T4" fmla="*/ 1844262 w 356"/>
                  <a:gd name="T5" fmla="*/ 2844335 h 1106"/>
                  <a:gd name="T6" fmla="*/ 1745190 w 356"/>
                  <a:gd name="T7" fmla="*/ 3864850 h 1106"/>
                  <a:gd name="T8" fmla="*/ 1583452 w 356"/>
                  <a:gd name="T9" fmla="*/ 4785232 h 1106"/>
                  <a:gd name="T10" fmla="*/ 1249930 w 356"/>
                  <a:gd name="T11" fmla="*/ 5788536 h 1106"/>
                  <a:gd name="T12" fmla="*/ 884928 w 356"/>
                  <a:gd name="T13" fmla="*/ 6752524 h 1106"/>
                  <a:gd name="T14" fmla="*/ 494838 w 356"/>
                  <a:gd name="T15" fmla="*/ 7711754 h 1106"/>
                  <a:gd name="T16" fmla="*/ 260811 w 356"/>
                  <a:gd name="T17" fmla="*/ 8675257 h 1106"/>
                  <a:gd name="T18" fmla="*/ 260811 w 356"/>
                  <a:gd name="T19" fmla="*/ 9555535 h 1106"/>
                  <a:gd name="T20" fmla="*/ 537593 w 356"/>
                  <a:gd name="T21" fmla="*/ 10443466 h 1106"/>
                  <a:gd name="T22" fmla="*/ 1046713 w 356"/>
                  <a:gd name="T23" fmla="*/ 11274099 h 1106"/>
                  <a:gd name="T24" fmla="*/ 1674078 w 356"/>
                  <a:gd name="T25" fmla="*/ 12073067 h 1106"/>
                  <a:gd name="T26" fmla="*/ 2411722 w 356"/>
                  <a:gd name="T27" fmla="*/ 12864542 h 1106"/>
                  <a:gd name="T28" fmla="*/ 3224112 w 356"/>
                  <a:gd name="T29" fmla="*/ 13665251 h 1106"/>
                  <a:gd name="T30" fmla="*/ 3883533 w 356"/>
                  <a:gd name="T31" fmla="*/ 14381777 h 1106"/>
                  <a:gd name="T32" fmla="*/ 4507684 w 356"/>
                  <a:gd name="T33" fmla="*/ 15139547 h 1106"/>
                  <a:gd name="T34" fmla="*/ 5133908 w 356"/>
                  <a:gd name="T35" fmla="*/ 15880164 h 1106"/>
                  <a:gd name="T36" fmla="*/ 5725049 w 356"/>
                  <a:gd name="T37" fmla="*/ 16695930 h 1106"/>
                  <a:gd name="T38" fmla="*/ 6295384 w 356"/>
                  <a:gd name="T39" fmla="*/ 17428937 h 1106"/>
                  <a:gd name="T40" fmla="*/ 6886834 w 356"/>
                  <a:gd name="T41" fmla="*/ 18285167 h 1106"/>
                  <a:gd name="T42" fmla="*/ 7514258 w 356"/>
                  <a:gd name="T43" fmla="*/ 19075912 h 1106"/>
                  <a:gd name="T44" fmla="*/ 8136767 w 356"/>
                  <a:gd name="T45" fmla="*/ 19909965 h 1106"/>
                  <a:gd name="T46" fmla="*/ 8891856 w 356"/>
                  <a:gd name="T47" fmla="*/ 20837117 h 1106"/>
                  <a:gd name="T48" fmla="*/ 9649200 w 356"/>
                  <a:gd name="T49" fmla="*/ 21758718 h 1106"/>
                  <a:gd name="T50" fmla="*/ 10436315 w 356"/>
                  <a:gd name="T51" fmla="*/ 22681498 h 1106"/>
                  <a:gd name="T52" fmla="*/ 11264678 w 356"/>
                  <a:gd name="T53" fmla="*/ 23642230 h 1106"/>
                  <a:gd name="T54" fmla="*/ 12019767 w 356"/>
                  <a:gd name="T55" fmla="*/ 24606372 h 1106"/>
                  <a:gd name="T56" fmla="*/ 12777032 w 356"/>
                  <a:gd name="T57" fmla="*/ 25565489 h 1106"/>
                  <a:gd name="T58" fmla="*/ 13399627 w 356"/>
                  <a:gd name="T59" fmla="*/ 26496015 h 1106"/>
                  <a:gd name="T60" fmla="*/ 13976913 w 356"/>
                  <a:gd name="T61" fmla="*/ 27448474 h 1106"/>
                  <a:gd name="T62" fmla="*/ 14398929 w 356"/>
                  <a:gd name="T63" fmla="*/ 28336514 h 1106"/>
                  <a:gd name="T64" fmla="*/ 14692958 w 356"/>
                  <a:gd name="T65" fmla="*/ 29226532 h 1106"/>
                  <a:gd name="T66" fmla="*/ 14854131 w 356"/>
                  <a:gd name="T67" fmla="*/ 30060058 h 1106"/>
                  <a:gd name="T68" fmla="*/ 14822849 w 356"/>
                  <a:gd name="T69" fmla="*/ 30857611 h 1106"/>
                  <a:gd name="T70" fmla="*/ 14559821 w 356"/>
                  <a:gd name="T71" fmla="*/ 31576849 h 1106"/>
                  <a:gd name="T72" fmla="*/ 14098498 w 356"/>
                  <a:gd name="T73" fmla="*/ 32144772 h 1106"/>
                  <a:gd name="T74" fmla="*/ 13443006 w 356"/>
                  <a:gd name="T75" fmla="*/ 32780961 h 1106"/>
                  <a:gd name="T76" fmla="*/ 12611225 w 356"/>
                  <a:gd name="T77" fmla="*/ 33276719 h 1106"/>
                  <a:gd name="T78" fmla="*/ 11598078 w 356"/>
                  <a:gd name="T79" fmla="*/ 33733293 h 1106"/>
                  <a:gd name="T80" fmla="*/ 10566152 w 356"/>
                  <a:gd name="T81" fmla="*/ 34124903 h 1106"/>
                  <a:gd name="T82" fmla="*/ 9476972 w 356"/>
                  <a:gd name="T83" fmla="*/ 34371005 h 1106"/>
                  <a:gd name="T84" fmla="*/ 8430552 w 356"/>
                  <a:gd name="T85" fmla="*/ 34592579 h 1106"/>
                  <a:gd name="T86" fmla="*/ 7384530 w 356"/>
                  <a:gd name="T87" fmla="*/ 34793999 h 1106"/>
                  <a:gd name="T88" fmla="*/ 6422922 w 356"/>
                  <a:gd name="T89" fmla="*/ 34998775 h 1106"/>
                  <a:gd name="T90" fmla="*/ 5539638 w 356"/>
                  <a:gd name="T91" fmla="*/ 35384091 h 1106"/>
                  <a:gd name="T92" fmla="*/ 4751008 w 356"/>
                  <a:gd name="T93" fmla="*/ 35880466 h 1106"/>
                  <a:gd name="T94" fmla="*/ 4084483 w 356"/>
                  <a:gd name="T95" fmla="*/ 36638363 h 1106"/>
                  <a:gd name="T96" fmla="*/ 3558169 w 356"/>
                  <a:gd name="T97" fmla="*/ 37527636 h 1106"/>
                  <a:gd name="T98" fmla="*/ 3127918 w 356"/>
                  <a:gd name="T99" fmla="*/ 38486708 h 1106"/>
                  <a:gd name="T100" fmla="*/ 2873444 w 356"/>
                  <a:gd name="T101" fmla="*/ 39360199 h 1106"/>
                  <a:gd name="T102" fmla="*/ 2704531 w 356"/>
                  <a:gd name="T103" fmla="*/ 40381648 h 1106"/>
                  <a:gd name="T104" fmla="*/ 2630201 w 356"/>
                  <a:gd name="T105" fmla="*/ 41243711 h 1106"/>
                  <a:gd name="T106" fmla="*/ 2596666 w 356"/>
                  <a:gd name="T107" fmla="*/ 42261568 h 1106"/>
                  <a:gd name="T108" fmla="*/ 2762490 w 356"/>
                  <a:gd name="T109" fmla="*/ 43257112 h 1106"/>
                  <a:gd name="T110" fmla="*/ 2802099 w 356"/>
                  <a:gd name="T111" fmla="*/ 44277981 h 1106"/>
                  <a:gd name="T112" fmla="*/ 2372745 w 356"/>
                  <a:gd name="T113" fmla="*/ 45199582 h 1106"/>
                  <a:gd name="T114" fmla="*/ 1615487 w 356"/>
                  <a:gd name="T115" fmla="*/ 45867173 h 1106"/>
                  <a:gd name="T116" fmla="*/ 667158 w 356"/>
                  <a:gd name="T117" fmla="*/ 46234964 h 11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6"/>
                  <a:gd name="T178" fmla="*/ 0 h 1106"/>
                  <a:gd name="T179" fmla="*/ 356 w 356"/>
                  <a:gd name="T180" fmla="*/ 1106 h 11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6" h="1106">
                    <a:moveTo>
                      <a:pt x="36" y="0"/>
                    </a:moveTo>
                    <a:lnTo>
                      <a:pt x="36" y="4"/>
                    </a:lnTo>
                    <a:lnTo>
                      <a:pt x="37" y="8"/>
                    </a:lnTo>
                    <a:lnTo>
                      <a:pt x="38" y="12"/>
                    </a:lnTo>
                    <a:lnTo>
                      <a:pt x="38" y="16"/>
                    </a:lnTo>
                    <a:lnTo>
                      <a:pt x="39" y="20"/>
                    </a:lnTo>
                    <a:lnTo>
                      <a:pt x="40" y="24"/>
                    </a:lnTo>
                    <a:lnTo>
                      <a:pt x="40" y="28"/>
                    </a:lnTo>
                    <a:lnTo>
                      <a:pt x="41" y="32"/>
                    </a:lnTo>
                    <a:lnTo>
                      <a:pt x="41" y="36"/>
                    </a:lnTo>
                    <a:lnTo>
                      <a:pt x="42" y="40"/>
                    </a:lnTo>
                    <a:lnTo>
                      <a:pt x="42" y="44"/>
                    </a:lnTo>
                    <a:lnTo>
                      <a:pt x="43" y="48"/>
                    </a:lnTo>
                    <a:lnTo>
                      <a:pt x="43" y="52"/>
                    </a:lnTo>
                    <a:lnTo>
                      <a:pt x="43" y="56"/>
                    </a:lnTo>
                    <a:lnTo>
                      <a:pt x="43" y="60"/>
                    </a:lnTo>
                    <a:lnTo>
                      <a:pt x="44" y="64"/>
                    </a:lnTo>
                    <a:lnTo>
                      <a:pt x="44" y="68"/>
                    </a:lnTo>
                    <a:lnTo>
                      <a:pt x="44" y="72"/>
                    </a:lnTo>
                    <a:lnTo>
                      <a:pt x="44" y="76"/>
                    </a:lnTo>
                    <a:lnTo>
                      <a:pt x="43" y="80"/>
                    </a:lnTo>
                    <a:lnTo>
                      <a:pt x="43" y="84"/>
                    </a:lnTo>
                    <a:lnTo>
                      <a:pt x="43" y="88"/>
                    </a:lnTo>
                    <a:lnTo>
                      <a:pt x="42" y="92"/>
                    </a:lnTo>
                    <a:lnTo>
                      <a:pt x="42" y="96"/>
                    </a:lnTo>
                    <a:lnTo>
                      <a:pt x="41" y="100"/>
                    </a:lnTo>
                    <a:lnTo>
                      <a:pt x="41" y="104"/>
                    </a:lnTo>
                    <a:lnTo>
                      <a:pt x="40" y="108"/>
                    </a:lnTo>
                    <a:lnTo>
                      <a:pt x="39" y="110"/>
                    </a:lnTo>
                    <a:lnTo>
                      <a:pt x="38" y="114"/>
                    </a:lnTo>
                    <a:lnTo>
                      <a:pt x="37" y="118"/>
                    </a:lnTo>
                    <a:lnTo>
                      <a:pt x="36" y="122"/>
                    </a:lnTo>
                    <a:lnTo>
                      <a:pt x="35" y="126"/>
                    </a:lnTo>
                    <a:lnTo>
                      <a:pt x="33" y="130"/>
                    </a:lnTo>
                    <a:lnTo>
                      <a:pt x="32" y="134"/>
                    </a:lnTo>
                    <a:lnTo>
                      <a:pt x="30" y="138"/>
                    </a:lnTo>
                    <a:lnTo>
                      <a:pt x="29" y="142"/>
                    </a:lnTo>
                    <a:lnTo>
                      <a:pt x="27" y="145"/>
                    </a:lnTo>
                    <a:lnTo>
                      <a:pt x="26" y="149"/>
                    </a:lnTo>
                    <a:lnTo>
                      <a:pt x="24" y="153"/>
                    </a:lnTo>
                    <a:lnTo>
                      <a:pt x="22" y="157"/>
                    </a:lnTo>
                    <a:lnTo>
                      <a:pt x="21" y="161"/>
                    </a:lnTo>
                    <a:lnTo>
                      <a:pt x="19" y="165"/>
                    </a:lnTo>
                    <a:lnTo>
                      <a:pt x="18" y="169"/>
                    </a:lnTo>
                    <a:lnTo>
                      <a:pt x="16" y="173"/>
                    </a:lnTo>
                    <a:lnTo>
                      <a:pt x="15" y="177"/>
                    </a:lnTo>
                    <a:lnTo>
                      <a:pt x="13" y="180"/>
                    </a:lnTo>
                    <a:lnTo>
                      <a:pt x="12" y="184"/>
                    </a:lnTo>
                    <a:lnTo>
                      <a:pt x="11" y="188"/>
                    </a:lnTo>
                    <a:lnTo>
                      <a:pt x="10" y="192"/>
                    </a:lnTo>
                    <a:lnTo>
                      <a:pt x="9" y="196"/>
                    </a:lnTo>
                    <a:lnTo>
                      <a:pt x="8" y="199"/>
                    </a:lnTo>
                    <a:lnTo>
                      <a:pt x="7" y="203"/>
                    </a:lnTo>
                    <a:lnTo>
                      <a:pt x="6" y="207"/>
                    </a:lnTo>
                    <a:lnTo>
                      <a:pt x="6" y="210"/>
                    </a:lnTo>
                    <a:lnTo>
                      <a:pt x="6" y="214"/>
                    </a:lnTo>
                    <a:lnTo>
                      <a:pt x="6" y="218"/>
                    </a:lnTo>
                    <a:lnTo>
                      <a:pt x="6" y="221"/>
                    </a:lnTo>
                    <a:lnTo>
                      <a:pt x="6" y="225"/>
                    </a:lnTo>
                    <a:lnTo>
                      <a:pt x="6" y="228"/>
                    </a:lnTo>
                    <a:lnTo>
                      <a:pt x="7" y="232"/>
                    </a:lnTo>
                    <a:lnTo>
                      <a:pt x="8" y="235"/>
                    </a:lnTo>
                    <a:lnTo>
                      <a:pt x="9" y="239"/>
                    </a:lnTo>
                    <a:lnTo>
                      <a:pt x="10" y="242"/>
                    </a:lnTo>
                    <a:lnTo>
                      <a:pt x="11" y="246"/>
                    </a:lnTo>
                    <a:lnTo>
                      <a:pt x="13" y="249"/>
                    </a:lnTo>
                    <a:lnTo>
                      <a:pt x="14" y="252"/>
                    </a:lnTo>
                    <a:lnTo>
                      <a:pt x="16" y="256"/>
                    </a:lnTo>
                    <a:lnTo>
                      <a:pt x="18" y="259"/>
                    </a:lnTo>
                    <a:lnTo>
                      <a:pt x="20" y="262"/>
                    </a:lnTo>
                    <a:lnTo>
                      <a:pt x="22" y="266"/>
                    </a:lnTo>
                    <a:lnTo>
                      <a:pt x="25" y="269"/>
                    </a:lnTo>
                    <a:lnTo>
                      <a:pt x="27" y="272"/>
                    </a:lnTo>
                    <a:lnTo>
                      <a:pt x="30" y="276"/>
                    </a:lnTo>
                    <a:lnTo>
                      <a:pt x="32" y="279"/>
                    </a:lnTo>
                    <a:lnTo>
                      <a:pt x="35" y="282"/>
                    </a:lnTo>
                    <a:lnTo>
                      <a:pt x="38" y="285"/>
                    </a:lnTo>
                    <a:lnTo>
                      <a:pt x="40" y="288"/>
                    </a:lnTo>
                    <a:lnTo>
                      <a:pt x="43" y="292"/>
                    </a:lnTo>
                    <a:lnTo>
                      <a:pt x="46" y="295"/>
                    </a:lnTo>
                    <a:lnTo>
                      <a:pt x="49" y="298"/>
                    </a:lnTo>
                    <a:lnTo>
                      <a:pt x="52" y="301"/>
                    </a:lnTo>
                    <a:lnTo>
                      <a:pt x="55" y="304"/>
                    </a:lnTo>
                    <a:lnTo>
                      <a:pt x="58" y="307"/>
                    </a:lnTo>
                    <a:lnTo>
                      <a:pt x="61" y="310"/>
                    </a:lnTo>
                    <a:lnTo>
                      <a:pt x="64" y="313"/>
                    </a:lnTo>
                    <a:lnTo>
                      <a:pt x="67" y="317"/>
                    </a:lnTo>
                    <a:lnTo>
                      <a:pt x="71" y="320"/>
                    </a:lnTo>
                    <a:lnTo>
                      <a:pt x="74" y="323"/>
                    </a:lnTo>
                    <a:lnTo>
                      <a:pt x="77" y="326"/>
                    </a:lnTo>
                    <a:lnTo>
                      <a:pt x="80" y="329"/>
                    </a:lnTo>
                    <a:lnTo>
                      <a:pt x="82" y="332"/>
                    </a:lnTo>
                    <a:lnTo>
                      <a:pt x="84" y="334"/>
                    </a:lnTo>
                    <a:lnTo>
                      <a:pt x="87" y="337"/>
                    </a:lnTo>
                    <a:lnTo>
                      <a:pt x="90" y="340"/>
                    </a:lnTo>
                    <a:lnTo>
                      <a:pt x="93" y="343"/>
                    </a:lnTo>
                    <a:lnTo>
                      <a:pt x="96" y="346"/>
                    </a:lnTo>
                    <a:lnTo>
                      <a:pt x="98" y="349"/>
                    </a:lnTo>
                    <a:lnTo>
                      <a:pt x="101" y="352"/>
                    </a:lnTo>
                    <a:lnTo>
                      <a:pt x="103" y="355"/>
                    </a:lnTo>
                    <a:lnTo>
                      <a:pt x="106" y="358"/>
                    </a:lnTo>
                    <a:lnTo>
                      <a:pt x="108" y="361"/>
                    </a:lnTo>
                    <a:lnTo>
                      <a:pt x="111" y="364"/>
                    </a:lnTo>
                    <a:lnTo>
                      <a:pt x="113" y="367"/>
                    </a:lnTo>
                    <a:lnTo>
                      <a:pt x="116" y="370"/>
                    </a:lnTo>
                    <a:lnTo>
                      <a:pt x="118" y="373"/>
                    </a:lnTo>
                    <a:lnTo>
                      <a:pt x="121" y="376"/>
                    </a:lnTo>
                    <a:lnTo>
                      <a:pt x="123" y="379"/>
                    </a:lnTo>
                    <a:lnTo>
                      <a:pt x="125" y="382"/>
                    </a:lnTo>
                    <a:lnTo>
                      <a:pt x="128" y="385"/>
                    </a:lnTo>
                    <a:lnTo>
                      <a:pt x="130" y="388"/>
                    </a:lnTo>
                    <a:lnTo>
                      <a:pt x="132" y="391"/>
                    </a:lnTo>
                    <a:lnTo>
                      <a:pt x="135" y="395"/>
                    </a:lnTo>
                    <a:lnTo>
                      <a:pt x="137" y="398"/>
                    </a:lnTo>
                    <a:lnTo>
                      <a:pt x="139" y="401"/>
                    </a:lnTo>
                    <a:lnTo>
                      <a:pt x="142" y="404"/>
                    </a:lnTo>
                    <a:lnTo>
                      <a:pt x="144" y="407"/>
                    </a:lnTo>
                    <a:lnTo>
                      <a:pt x="146" y="410"/>
                    </a:lnTo>
                    <a:lnTo>
                      <a:pt x="148" y="413"/>
                    </a:lnTo>
                    <a:lnTo>
                      <a:pt x="151" y="416"/>
                    </a:lnTo>
                    <a:lnTo>
                      <a:pt x="153" y="420"/>
                    </a:lnTo>
                    <a:lnTo>
                      <a:pt x="155" y="423"/>
                    </a:lnTo>
                    <a:lnTo>
                      <a:pt x="158" y="426"/>
                    </a:lnTo>
                    <a:lnTo>
                      <a:pt x="160" y="429"/>
                    </a:lnTo>
                    <a:lnTo>
                      <a:pt x="162" y="432"/>
                    </a:lnTo>
                    <a:lnTo>
                      <a:pt x="165" y="436"/>
                    </a:lnTo>
                    <a:lnTo>
                      <a:pt x="167" y="439"/>
                    </a:lnTo>
                    <a:lnTo>
                      <a:pt x="170" y="442"/>
                    </a:lnTo>
                    <a:lnTo>
                      <a:pt x="172" y="445"/>
                    </a:lnTo>
                    <a:lnTo>
                      <a:pt x="174" y="449"/>
                    </a:lnTo>
                    <a:lnTo>
                      <a:pt x="177" y="452"/>
                    </a:lnTo>
                    <a:lnTo>
                      <a:pt x="180" y="455"/>
                    </a:lnTo>
                    <a:lnTo>
                      <a:pt x="182" y="459"/>
                    </a:lnTo>
                    <a:lnTo>
                      <a:pt x="185" y="462"/>
                    </a:lnTo>
                    <a:lnTo>
                      <a:pt x="187" y="466"/>
                    </a:lnTo>
                    <a:lnTo>
                      <a:pt x="190" y="469"/>
                    </a:lnTo>
                    <a:lnTo>
                      <a:pt x="192" y="472"/>
                    </a:lnTo>
                    <a:lnTo>
                      <a:pt x="195" y="475"/>
                    </a:lnTo>
                    <a:lnTo>
                      <a:pt x="198" y="479"/>
                    </a:lnTo>
                    <a:lnTo>
                      <a:pt x="201" y="482"/>
                    </a:lnTo>
                    <a:lnTo>
                      <a:pt x="204" y="486"/>
                    </a:lnTo>
                    <a:lnTo>
                      <a:pt x="207" y="489"/>
                    </a:lnTo>
                    <a:lnTo>
                      <a:pt x="210" y="493"/>
                    </a:lnTo>
                    <a:lnTo>
                      <a:pt x="213" y="497"/>
                    </a:lnTo>
                    <a:lnTo>
                      <a:pt x="216" y="500"/>
                    </a:lnTo>
                    <a:lnTo>
                      <a:pt x="219" y="504"/>
                    </a:lnTo>
                    <a:lnTo>
                      <a:pt x="222" y="507"/>
                    </a:lnTo>
                    <a:lnTo>
                      <a:pt x="225" y="511"/>
                    </a:lnTo>
                    <a:lnTo>
                      <a:pt x="228" y="515"/>
                    </a:lnTo>
                    <a:lnTo>
                      <a:pt x="231" y="519"/>
                    </a:lnTo>
                    <a:lnTo>
                      <a:pt x="235" y="522"/>
                    </a:lnTo>
                    <a:lnTo>
                      <a:pt x="238" y="526"/>
                    </a:lnTo>
                    <a:lnTo>
                      <a:pt x="241" y="530"/>
                    </a:lnTo>
                    <a:lnTo>
                      <a:pt x="244" y="534"/>
                    </a:lnTo>
                    <a:lnTo>
                      <a:pt x="247" y="537"/>
                    </a:lnTo>
                    <a:lnTo>
                      <a:pt x="250" y="541"/>
                    </a:lnTo>
                    <a:lnTo>
                      <a:pt x="254" y="545"/>
                    </a:lnTo>
                    <a:lnTo>
                      <a:pt x="257" y="549"/>
                    </a:lnTo>
                    <a:lnTo>
                      <a:pt x="260" y="552"/>
                    </a:lnTo>
                    <a:lnTo>
                      <a:pt x="263" y="556"/>
                    </a:lnTo>
                    <a:lnTo>
                      <a:pt x="266" y="560"/>
                    </a:lnTo>
                    <a:lnTo>
                      <a:pt x="270" y="564"/>
                    </a:lnTo>
                    <a:lnTo>
                      <a:pt x="273" y="568"/>
                    </a:lnTo>
                    <a:lnTo>
                      <a:pt x="276" y="572"/>
                    </a:lnTo>
                    <a:lnTo>
                      <a:pt x="279" y="575"/>
                    </a:lnTo>
                    <a:lnTo>
                      <a:pt x="282" y="579"/>
                    </a:lnTo>
                    <a:lnTo>
                      <a:pt x="285" y="583"/>
                    </a:lnTo>
                    <a:lnTo>
                      <a:pt x="288" y="587"/>
                    </a:lnTo>
                    <a:lnTo>
                      <a:pt x="291" y="591"/>
                    </a:lnTo>
                    <a:lnTo>
                      <a:pt x="294" y="595"/>
                    </a:lnTo>
                    <a:lnTo>
                      <a:pt x="297" y="598"/>
                    </a:lnTo>
                    <a:lnTo>
                      <a:pt x="300" y="602"/>
                    </a:lnTo>
                    <a:lnTo>
                      <a:pt x="303" y="606"/>
                    </a:lnTo>
                    <a:lnTo>
                      <a:pt x="306" y="610"/>
                    </a:lnTo>
                    <a:lnTo>
                      <a:pt x="308" y="614"/>
                    </a:lnTo>
                    <a:lnTo>
                      <a:pt x="311" y="617"/>
                    </a:lnTo>
                    <a:lnTo>
                      <a:pt x="314" y="621"/>
                    </a:lnTo>
                    <a:lnTo>
                      <a:pt x="316" y="625"/>
                    </a:lnTo>
                    <a:lnTo>
                      <a:pt x="319" y="629"/>
                    </a:lnTo>
                    <a:lnTo>
                      <a:pt x="321" y="632"/>
                    </a:lnTo>
                    <a:lnTo>
                      <a:pt x="324" y="636"/>
                    </a:lnTo>
                    <a:lnTo>
                      <a:pt x="326" y="640"/>
                    </a:lnTo>
                    <a:lnTo>
                      <a:pt x="328" y="644"/>
                    </a:lnTo>
                    <a:lnTo>
                      <a:pt x="330" y="647"/>
                    </a:lnTo>
                    <a:lnTo>
                      <a:pt x="333" y="651"/>
                    </a:lnTo>
                    <a:lnTo>
                      <a:pt x="335" y="655"/>
                    </a:lnTo>
                    <a:lnTo>
                      <a:pt x="337" y="658"/>
                    </a:lnTo>
                    <a:lnTo>
                      <a:pt x="338" y="662"/>
                    </a:lnTo>
                    <a:lnTo>
                      <a:pt x="340" y="666"/>
                    </a:lnTo>
                    <a:lnTo>
                      <a:pt x="342" y="669"/>
                    </a:lnTo>
                    <a:lnTo>
                      <a:pt x="344" y="673"/>
                    </a:lnTo>
                    <a:lnTo>
                      <a:pt x="345" y="676"/>
                    </a:lnTo>
                    <a:lnTo>
                      <a:pt x="347" y="680"/>
                    </a:lnTo>
                    <a:lnTo>
                      <a:pt x="348" y="683"/>
                    </a:lnTo>
                    <a:lnTo>
                      <a:pt x="349" y="687"/>
                    </a:lnTo>
                    <a:lnTo>
                      <a:pt x="350" y="690"/>
                    </a:lnTo>
                    <a:lnTo>
                      <a:pt x="352" y="694"/>
                    </a:lnTo>
                    <a:lnTo>
                      <a:pt x="352" y="697"/>
                    </a:lnTo>
                    <a:lnTo>
                      <a:pt x="353" y="701"/>
                    </a:lnTo>
                    <a:lnTo>
                      <a:pt x="354" y="704"/>
                    </a:lnTo>
                    <a:lnTo>
                      <a:pt x="355" y="707"/>
                    </a:lnTo>
                    <a:lnTo>
                      <a:pt x="355" y="710"/>
                    </a:lnTo>
                    <a:lnTo>
                      <a:pt x="356" y="714"/>
                    </a:lnTo>
                    <a:lnTo>
                      <a:pt x="356" y="717"/>
                    </a:lnTo>
                    <a:lnTo>
                      <a:pt x="356" y="720"/>
                    </a:lnTo>
                    <a:lnTo>
                      <a:pt x="356" y="723"/>
                    </a:lnTo>
                    <a:lnTo>
                      <a:pt x="356" y="726"/>
                    </a:lnTo>
                    <a:lnTo>
                      <a:pt x="356" y="730"/>
                    </a:lnTo>
                    <a:lnTo>
                      <a:pt x="355" y="733"/>
                    </a:lnTo>
                    <a:lnTo>
                      <a:pt x="355" y="736"/>
                    </a:lnTo>
                    <a:lnTo>
                      <a:pt x="354" y="739"/>
                    </a:lnTo>
                    <a:lnTo>
                      <a:pt x="353" y="742"/>
                    </a:lnTo>
                    <a:lnTo>
                      <a:pt x="352" y="744"/>
                    </a:lnTo>
                    <a:lnTo>
                      <a:pt x="351" y="747"/>
                    </a:lnTo>
                    <a:lnTo>
                      <a:pt x="350" y="750"/>
                    </a:lnTo>
                    <a:lnTo>
                      <a:pt x="349" y="753"/>
                    </a:lnTo>
                    <a:lnTo>
                      <a:pt x="347" y="756"/>
                    </a:lnTo>
                    <a:lnTo>
                      <a:pt x="345" y="758"/>
                    </a:lnTo>
                    <a:lnTo>
                      <a:pt x="345" y="759"/>
                    </a:lnTo>
                    <a:lnTo>
                      <a:pt x="343" y="762"/>
                    </a:lnTo>
                    <a:lnTo>
                      <a:pt x="341" y="765"/>
                    </a:lnTo>
                    <a:lnTo>
                      <a:pt x="338" y="767"/>
                    </a:lnTo>
                    <a:lnTo>
                      <a:pt x="336" y="770"/>
                    </a:lnTo>
                    <a:lnTo>
                      <a:pt x="334" y="772"/>
                    </a:lnTo>
                    <a:lnTo>
                      <a:pt x="331" y="775"/>
                    </a:lnTo>
                    <a:lnTo>
                      <a:pt x="328" y="777"/>
                    </a:lnTo>
                    <a:lnTo>
                      <a:pt x="325" y="779"/>
                    </a:lnTo>
                    <a:lnTo>
                      <a:pt x="322" y="782"/>
                    </a:lnTo>
                    <a:lnTo>
                      <a:pt x="319" y="784"/>
                    </a:lnTo>
                    <a:lnTo>
                      <a:pt x="316" y="786"/>
                    </a:lnTo>
                    <a:lnTo>
                      <a:pt x="312" y="788"/>
                    </a:lnTo>
                    <a:lnTo>
                      <a:pt x="309" y="790"/>
                    </a:lnTo>
                    <a:lnTo>
                      <a:pt x="305" y="792"/>
                    </a:lnTo>
                    <a:lnTo>
                      <a:pt x="302" y="794"/>
                    </a:lnTo>
                    <a:lnTo>
                      <a:pt x="298" y="796"/>
                    </a:lnTo>
                    <a:lnTo>
                      <a:pt x="294" y="798"/>
                    </a:lnTo>
                    <a:lnTo>
                      <a:pt x="290" y="800"/>
                    </a:lnTo>
                    <a:lnTo>
                      <a:pt x="287" y="801"/>
                    </a:lnTo>
                    <a:lnTo>
                      <a:pt x="283" y="803"/>
                    </a:lnTo>
                    <a:lnTo>
                      <a:pt x="278" y="805"/>
                    </a:lnTo>
                    <a:lnTo>
                      <a:pt x="274" y="806"/>
                    </a:lnTo>
                    <a:lnTo>
                      <a:pt x="270" y="808"/>
                    </a:lnTo>
                    <a:lnTo>
                      <a:pt x="266" y="809"/>
                    </a:lnTo>
                    <a:lnTo>
                      <a:pt x="262" y="811"/>
                    </a:lnTo>
                    <a:lnTo>
                      <a:pt x="258" y="812"/>
                    </a:lnTo>
                    <a:lnTo>
                      <a:pt x="253" y="814"/>
                    </a:lnTo>
                    <a:lnTo>
                      <a:pt x="249" y="815"/>
                    </a:lnTo>
                    <a:lnTo>
                      <a:pt x="245" y="816"/>
                    </a:lnTo>
                    <a:lnTo>
                      <a:pt x="240" y="817"/>
                    </a:lnTo>
                    <a:lnTo>
                      <a:pt x="236" y="818"/>
                    </a:lnTo>
                    <a:lnTo>
                      <a:pt x="232" y="819"/>
                    </a:lnTo>
                    <a:lnTo>
                      <a:pt x="227" y="820"/>
                    </a:lnTo>
                    <a:lnTo>
                      <a:pt x="223" y="821"/>
                    </a:lnTo>
                    <a:lnTo>
                      <a:pt x="219" y="822"/>
                    </a:lnTo>
                    <a:lnTo>
                      <a:pt x="215" y="823"/>
                    </a:lnTo>
                    <a:lnTo>
                      <a:pt x="210" y="824"/>
                    </a:lnTo>
                    <a:lnTo>
                      <a:pt x="206" y="825"/>
                    </a:lnTo>
                    <a:lnTo>
                      <a:pt x="202" y="825"/>
                    </a:lnTo>
                    <a:lnTo>
                      <a:pt x="198" y="826"/>
                    </a:lnTo>
                    <a:lnTo>
                      <a:pt x="194" y="827"/>
                    </a:lnTo>
                    <a:lnTo>
                      <a:pt x="190" y="828"/>
                    </a:lnTo>
                    <a:lnTo>
                      <a:pt x="185" y="828"/>
                    </a:lnTo>
                    <a:lnTo>
                      <a:pt x="181" y="829"/>
                    </a:lnTo>
                    <a:lnTo>
                      <a:pt x="177" y="830"/>
                    </a:lnTo>
                    <a:lnTo>
                      <a:pt x="173" y="831"/>
                    </a:lnTo>
                    <a:lnTo>
                      <a:pt x="169" y="831"/>
                    </a:lnTo>
                    <a:lnTo>
                      <a:pt x="166" y="832"/>
                    </a:lnTo>
                    <a:lnTo>
                      <a:pt x="162" y="833"/>
                    </a:lnTo>
                    <a:lnTo>
                      <a:pt x="158" y="834"/>
                    </a:lnTo>
                    <a:lnTo>
                      <a:pt x="154" y="835"/>
                    </a:lnTo>
                    <a:lnTo>
                      <a:pt x="150" y="837"/>
                    </a:lnTo>
                    <a:lnTo>
                      <a:pt x="147" y="838"/>
                    </a:lnTo>
                    <a:lnTo>
                      <a:pt x="143" y="839"/>
                    </a:lnTo>
                    <a:lnTo>
                      <a:pt x="140" y="841"/>
                    </a:lnTo>
                    <a:lnTo>
                      <a:pt x="136" y="842"/>
                    </a:lnTo>
                    <a:lnTo>
                      <a:pt x="133" y="844"/>
                    </a:lnTo>
                    <a:lnTo>
                      <a:pt x="130" y="846"/>
                    </a:lnTo>
                    <a:lnTo>
                      <a:pt x="126" y="847"/>
                    </a:lnTo>
                    <a:lnTo>
                      <a:pt x="123" y="849"/>
                    </a:lnTo>
                    <a:lnTo>
                      <a:pt x="120" y="852"/>
                    </a:lnTo>
                    <a:lnTo>
                      <a:pt x="117" y="854"/>
                    </a:lnTo>
                    <a:lnTo>
                      <a:pt x="114" y="856"/>
                    </a:lnTo>
                    <a:lnTo>
                      <a:pt x="111" y="859"/>
                    </a:lnTo>
                    <a:lnTo>
                      <a:pt x="108" y="862"/>
                    </a:lnTo>
                    <a:lnTo>
                      <a:pt x="105" y="865"/>
                    </a:lnTo>
                    <a:lnTo>
                      <a:pt x="103" y="868"/>
                    </a:lnTo>
                    <a:lnTo>
                      <a:pt x="100" y="871"/>
                    </a:lnTo>
                    <a:lnTo>
                      <a:pt x="98" y="874"/>
                    </a:lnTo>
                    <a:lnTo>
                      <a:pt x="95" y="877"/>
                    </a:lnTo>
                    <a:lnTo>
                      <a:pt x="93" y="881"/>
                    </a:lnTo>
                    <a:lnTo>
                      <a:pt x="91" y="884"/>
                    </a:lnTo>
                    <a:lnTo>
                      <a:pt x="89" y="888"/>
                    </a:lnTo>
                    <a:lnTo>
                      <a:pt x="87" y="891"/>
                    </a:lnTo>
                    <a:lnTo>
                      <a:pt x="85" y="895"/>
                    </a:lnTo>
                    <a:lnTo>
                      <a:pt x="83" y="899"/>
                    </a:lnTo>
                    <a:lnTo>
                      <a:pt x="81" y="902"/>
                    </a:lnTo>
                    <a:lnTo>
                      <a:pt x="79" y="906"/>
                    </a:lnTo>
                    <a:lnTo>
                      <a:pt x="78" y="910"/>
                    </a:lnTo>
                    <a:lnTo>
                      <a:pt x="76" y="914"/>
                    </a:lnTo>
                    <a:lnTo>
                      <a:pt x="75" y="918"/>
                    </a:lnTo>
                    <a:lnTo>
                      <a:pt x="74" y="922"/>
                    </a:lnTo>
                    <a:lnTo>
                      <a:pt x="72" y="926"/>
                    </a:lnTo>
                    <a:lnTo>
                      <a:pt x="71" y="930"/>
                    </a:lnTo>
                    <a:lnTo>
                      <a:pt x="70" y="934"/>
                    </a:lnTo>
                    <a:lnTo>
                      <a:pt x="70" y="935"/>
                    </a:lnTo>
                    <a:lnTo>
                      <a:pt x="69" y="939"/>
                    </a:lnTo>
                    <a:lnTo>
                      <a:pt x="68" y="943"/>
                    </a:lnTo>
                    <a:lnTo>
                      <a:pt x="68" y="947"/>
                    </a:lnTo>
                    <a:lnTo>
                      <a:pt x="67" y="951"/>
                    </a:lnTo>
                    <a:lnTo>
                      <a:pt x="66" y="955"/>
                    </a:lnTo>
                    <a:lnTo>
                      <a:pt x="66" y="959"/>
                    </a:lnTo>
                    <a:lnTo>
                      <a:pt x="65" y="963"/>
                    </a:lnTo>
                    <a:lnTo>
                      <a:pt x="65" y="967"/>
                    </a:lnTo>
                    <a:lnTo>
                      <a:pt x="65" y="969"/>
                    </a:lnTo>
                    <a:lnTo>
                      <a:pt x="64" y="973"/>
                    </a:lnTo>
                    <a:lnTo>
                      <a:pt x="64" y="976"/>
                    </a:lnTo>
                    <a:lnTo>
                      <a:pt x="63" y="980"/>
                    </a:lnTo>
                    <a:lnTo>
                      <a:pt x="63" y="984"/>
                    </a:lnTo>
                    <a:lnTo>
                      <a:pt x="63" y="988"/>
                    </a:lnTo>
                    <a:lnTo>
                      <a:pt x="62" y="992"/>
                    </a:lnTo>
                    <a:lnTo>
                      <a:pt x="62" y="996"/>
                    </a:lnTo>
                    <a:lnTo>
                      <a:pt x="62" y="1000"/>
                    </a:lnTo>
                    <a:lnTo>
                      <a:pt x="62" y="1004"/>
                    </a:lnTo>
                    <a:lnTo>
                      <a:pt x="62" y="1008"/>
                    </a:lnTo>
                    <a:lnTo>
                      <a:pt x="63" y="1012"/>
                    </a:lnTo>
                    <a:lnTo>
                      <a:pt x="63" y="1016"/>
                    </a:lnTo>
                    <a:lnTo>
                      <a:pt x="64" y="1020"/>
                    </a:lnTo>
                    <a:lnTo>
                      <a:pt x="64" y="1024"/>
                    </a:lnTo>
                    <a:lnTo>
                      <a:pt x="65" y="1028"/>
                    </a:lnTo>
                    <a:lnTo>
                      <a:pt x="66" y="1032"/>
                    </a:lnTo>
                    <a:lnTo>
                      <a:pt x="66" y="1036"/>
                    </a:lnTo>
                    <a:lnTo>
                      <a:pt x="67" y="1040"/>
                    </a:lnTo>
                    <a:lnTo>
                      <a:pt x="67" y="1044"/>
                    </a:lnTo>
                    <a:lnTo>
                      <a:pt x="67" y="1048"/>
                    </a:lnTo>
                    <a:lnTo>
                      <a:pt x="67" y="1052"/>
                    </a:lnTo>
                    <a:lnTo>
                      <a:pt x="67" y="1056"/>
                    </a:lnTo>
                    <a:lnTo>
                      <a:pt x="66" y="1059"/>
                    </a:lnTo>
                    <a:lnTo>
                      <a:pt x="65" y="1063"/>
                    </a:lnTo>
                    <a:lnTo>
                      <a:pt x="63" y="1067"/>
                    </a:lnTo>
                    <a:lnTo>
                      <a:pt x="62" y="1071"/>
                    </a:lnTo>
                    <a:lnTo>
                      <a:pt x="59" y="1074"/>
                    </a:lnTo>
                    <a:lnTo>
                      <a:pt x="57" y="1078"/>
                    </a:lnTo>
                    <a:lnTo>
                      <a:pt x="54" y="1081"/>
                    </a:lnTo>
                    <a:lnTo>
                      <a:pt x="51" y="1084"/>
                    </a:lnTo>
                    <a:lnTo>
                      <a:pt x="48" y="1087"/>
                    </a:lnTo>
                    <a:lnTo>
                      <a:pt x="45" y="1090"/>
                    </a:lnTo>
                    <a:lnTo>
                      <a:pt x="42" y="1092"/>
                    </a:lnTo>
                    <a:lnTo>
                      <a:pt x="39" y="1094"/>
                    </a:lnTo>
                    <a:lnTo>
                      <a:pt x="35" y="1096"/>
                    </a:lnTo>
                    <a:lnTo>
                      <a:pt x="32" y="1098"/>
                    </a:lnTo>
                    <a:lnTo>
                      <a:pt x="28" y="1099"/>
                    </a:lnTo>
                    <a:lnTo>
                      <a:pt x="24" y="1100"/>
                    </a:lnTo>
                    <a:lnTo>
                      <a:pt x="20" y="1102"/>
                    </a:lnTo>
                    <a:lnTo>
                      <a:pt x="16" y="1103"/>
                    </a:lnTo>
                    <a:lnTo>
                      <a:pt x="12" y="1104"/>
                    </a:lnTo>
                    <a:lnTo>
                      <a:pt x="8" y="1104"/>
                    </a:lnTo>
                    <a:lnTo>
                      <a:pt x="5" y="1105"/>
                    </a:lnTo>
                    <a:lnTo>
                      <a:pt x="0" y="1106"/>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53" name="Freeform 120">
                <a:extLst>
                  <a:ext uri="{FF2B5EF4-FFF2-40B4-BE49-F238E27FC236}">
                    <a16:creationId xmlns="" xmlns:a16="http://schemas.microsoft.com/office/drawing/2014/main" id="{6AAA0751-1555-7F41-B2BF-A8D8F46556FC}"/>
                  </a:ext>
                </a:extLst>
              </p:cNvPr>
              <p:cNvSpPr>
                <a:spLocks/>
              </p:cNvSpPr>
              <p:nvPr/>
            </p:nvSpPr>
            <p:spPr bwMode="auto">
              <a:xfrm>
                <a:off x="3043" y="1184"/>
                <a:ext cx="610" cy="1315"/>
              </a:xfrm>
              <a:custGeom>
                <a:avLst/>
                <a:gdLst>
                  <a:gd name="T0" fmla="*/ 10355587 w 269"/>
                  <a:gd name="T1" fmla="*/ 262410 h 580"/>
                  <a:gd name="T2" fmla="*/ 10690483 w 269"/>
                  <a:gd name="T3" fmla="*/ 594947 h 580"/>
                  <a:gd name="T4" fmla="*/ 10984898 w 269"/>
                  <a:gd name="T5" fmla="*/ 994371 h 580"/>
                  <a:gd name="T6" fmla="*/ 11147108 w 269"/>
                  <a:gd name="T7" fmla="*/ 1348888 h 580"/>
                  <a:gd name="T8" fmla="*/ 11275058 w 269"/>
                  <a:gd name="T9" fmla="*/ 1849005 h 580"/>
                  <a:gd name="T10" fmla="*/ 11275058 w 269"/>
                  <a:gd name="T11" fmla="*/ 2344509 h 580"/>
                  <a:gd name="T12" fmla="*/ 11243646 w 269"/>
                  <a:gd name="T13" fmla="*/ 2882809 h 580"/>
                  <a:gd name="T14" fmla="*/ 11147108 w 269"/>
                  <a:gd name="T15" fmla="*/ 3338776 h 580"/>
                  <a:gd name="T16" fmla="*/ 10984898 w 269"/>
                  <a:gd name="T17" fmla="*/ 3891048 h 580"/>
                  <a:gd name="T18" fmla="*/ 10818443 w 269"/>
                  <a:gd name="T19" fmla="*/ 4392913 h 580"/>
                  <a:gd name="T20" fmla="*/ 10517125 w 269"/>
                  <a:gd name="T21" fmla="*/ 4758165 h 580"/>
                  <a:gd name="T22" fmla="*/ 10151470 w 269"/>
                  <a:gd name="T23" fmla="*/ 5052919 h 580"/>
                  <a:gd name="T24" fmla="*/ 9686446 w 269"/>
                  <a:gd name="T25" fmla="*/ 5182869 h 580"/>
                  <a:gd name="T26" fmla="*/ 9190009 w 269"/>
                  <a:gd name="T27" fmla="*/ 5315566 h 580"/>
                  <a:gd name="T28" fmla="*/ 8676670 w 269"/>
                  <a:gd name="T29" fmla="*/ 5443937 h 580"/>
                  <a:gd name="T30" fmla="*/ 8169073 w 269"/>
                  <a:gd name="T31" fmla="*/ 5605038 h 580"/>
                  <a:gd name="T32" fmla="*/ 7712453 w 269"/>
                  <a:gd name="T33" fmla="*/ 5850725 h 580"/>
                  <a:gd name="T34" fmla="*/ 7306320 w 269"/>
                  <a:gd name="T35" fmla="*/ 6202161 h 580"/>
                  <a:gd name="T36" fmla="*/ 6914701 w 269"/>
                  <a:gd name="T37" fmla="*/ 6607176 h 580"/>
                  <a:gd name="T38" fmla="*/ 6619619 w 269"/>
                  <a:gd name="T39" fmla="*/ 7031513 h 580"/>
                  <a:gd name="T40" fmla="*/ 6375688 w 269"/>
                  <a:gd name="T41" fmla="*/ 7486004 h 580"/>
                  <a:gd name="T42" fmla="*/ 6245560 w 269"/>
                  <a:gd name="T43" fmla="*/ 8020964 h 580"/>
                  <a:gd name="T44" fmla="*/ 6214149 w 269"/>
                  <a:gd name="T45" fmla="*/ 8488074 h 580"/>
                  <a:gd name="T46" fmla="*/ 6245560 w 269"/>
                  <a:gd name="T47" fmla="*/ 8983897 h 580"/>
                  <a:gd name="T48" fmla="*/ 6375688 w 269"/>
                  <a:gd name="T49" fmla="*/ 9504592 h 580"/>
                  <a:gd name="T50" fmla="*/ 6546878 w 269"/>
                  <a:gd name="T51" fmla="*/ 9999560 h 580"/>
                  <a:gd name="T52" fmla="*/ 6708416 w 269"/>
                  <a:gd name="T53" fmla="*/ 10465478 h 580"/>
                  <a:gd name="T54" fmla="*/ 6881779 w 269"/>
                  <a:gd name="T55" fmla="*/ 10960325 h 580"/>
                  <a:gd name="T56" fmla="*/ 7043318 w 269"/>
                  <a:gd name="T57" fmla="*/ 11416422 h 580"/>
                  <a:gd name="T58" fmla="*/ 7209777 w 269"/>
                  <a:gd name="T59" fmla="*/ 11923295 h 580"/>
                  <a:gd name="T60" fmla="*/ 7377552 w 269"/>
                  <a:gd name="T61" fmla="*/ 12374113 h 580"/>
                  <a:gd name="T62" fmla="*/ 7511094 w 269"/>
                  <a:gd name="T63" fmla="*/ 12841391 h 580"/>
                  <a:gd name="T64" fmla="*/ 7582331 w 269"/>
                  <a:gd name="T65" fmla="*/ 13305087 h 580"/>
                  <a:gd name="T66" fmla="*/ 7641217 w 269"/>
                  <a:gd name="T67" fmla="*/ 13800588 h 580"/>
                  <a:gd name="T68" fmla="*/ 7672633 w 269"/>
                  <a:gd name="T69" fmla="*/ 14299209 h 580"/>
                  <a:gd name="T70" fmla="*/ 7641217 w 269"/>
                  <a:gd name="T71" fmla="*/ 14818733 h 580"/>
                  <a:gd name="T72" fmla="*/ 7582331 w 269"/>
                  <a:gd name="T73" fmla="*/ 15313563 h 580"/>
                  <a:gd name="T74" fmla="*/ 7511094 w 269"/>
                  <a:gd name="T75" fmla="*/ 15809327 h 580"/>
                  <a:gd name="T76" fmla="*/ 7411136 w 269"/>
                  <a:gd name="T77" fmla="*/ 16307938 h 580"/>
                  <a:gd name="T78" fmla="*/ 7249597 w 269"/>
                  <a:gd name="T79" fmla="*/ 16803666 h 580"/>
                  <a:gd name="T80" fmla="*/ 7133620 w 269"/>
                  <a:gd name="T81" fmla="*/ 17324442 h 580"/>
                  <a:gd name="T82" fmla="*/ 6954521 w 269"/>
                  <a:gd name="T83" fmla="*/ 17729489 h 580"/>
                  <a:gd name="T84" fmla="*/ 6784573 w 269"/>
                  <a:gd name="T85" fmla="*/ 18185458 h 580"/>
                  <a:gd name="T86" fmla="*/ 6580462 w 269"/>
                  <a:gd name="T87" fmla="*/ 18652437 h 580"/>
                  <a:gd name="T88" fmla="*/ 6327953 w 269"/>
                  <a:gd name="T89" fmla="*/ 19114642 h 580"/>
                  <a:gd name="T90" fmla="*/ 6084022 w 269"/>
                  <a:gd name="T91" fmla="*/ 19578392 h 580"/>
                  <a:gd name="T92" fmla="*/ 5821019 w 269"/>
                  <a:gd name="T93" fmla="*/ 20001477 h 580"/>
                  <a:gd name="T94" fmla="*/ 5525942 w 269"/>
                  <a:gd name="T95" fmla="*/ 20407694 h 580"/>
                  <a:gd name="T96" fmla="*/ 5235782 w 269"/>
                  <a:gd name="T97" fmla="*/ 20791184 h 580"/>
                  <a:gd name="T98" fmla="*/ 4900881 w 269"/>
                  <a:gd name="T99" fmla="*/ 21164717 h 580"/>
                  <a:gd name="T100" fmla="*/ 4606467 w 269"/>
                  <a:gd name="T101" fmla="*/ 21459276 h 580"/>
                  <a:gd name="T102" fmla="*/ 4231744 w 269"/>
                  <a:gd name="T103" fmla="*/ 21792887 h 580"/>
                  <a:gd name="T104" fmla="*/ 3866093 w 269"/>
                  <a:gd name="T105" fmla="*/ 22082622 h 580"/>
                  <a:gd name="T106" fmla="*/ 3440889 w 269"/>
                  <a:gd name="T107" fmla="*/ 22377400 h 580"/>
                  <a:gd name="T108" fmla="*/ 3017191 w 269"/>
                  <a:gd name="T109" fmla="*/ 22671416 h 580"/>
                  <a:gd name="T110" fmla="*/ 2610213 w 269"/>
                  <a:gd name="T111" fmla="*/ 22915661 h 580"/>
                  <a:gd name="T112" fmla="*/ 2143941 w 269"/>
                  <a:gd name="T113" fmla="*/ 23174652 h 580"/>
                  <a:gd name="T114" fmla="*/ 1678915 w 269"/>
                  <a:gd name="T115" fmla="*/ 23425409 h 580"/>
                  <a:gd name="T116" fmla="*/ 1254375 w 269"/>
                  <a:gd name="T117" fmla="*/ 23630785 h 580"/>
                  <a:gd name="T118" fmla="*/ 757935 w 269"/>
                  <a:gd name="T119" fmla="*/ 23891790 h 580"/>
                  <a:gd name="T120" fmla="*/ 295079 w 269"/>
                  <a:gd name="T121" fmla="*/ 24092939 h 5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69"/>
                  <a:gd name="T184" fmla="*/ 0 h 580"/>
                  <a:gd name="T185" fmla="*/ 269 w 269"/>
                  <a:gd name="T186" fmla="*/ 580 h 5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69" h="580">
                    <a:moveTo>
                      <a:pt x="240" y="0"/>
                    </a:moveTo>
                    <a:lnTo>
                      <a:pt x="244" y="3"/>
                    </a:lnTo>
                    <a:lnTo>
                      <a:pt x="247" y="6"/>
                    </a:lnTo>
                    <a:lnTo>
                      <a:pt x="250" y="9"/>
                    </a:lnTo>
                    <a:lnTo>
                      <a:pt x="253" y="11"/>
                    </a:lnTo>
                    <a:lnTo>
                      <a:pt x="255" y="14"/>
                    </a:lnTo>
                    <a:lnTo>
                      <a:pt x="258" y="18"/>
                    </a:lnTo>
                    <a:lnTo>
                      <a:pt x="260" y="21"/>
                    </a:lnTo>
                    <a:lnTo>
                      <a:pt x="262" y="24"/>
                    </a:lnTo>
                    <a:lnTo>
                      <a:pt x="264" y="27"/>
                    </a:lnTo>
                    <a:lnTo>
                      <a:pt x="265" y="29"/>
                    </a:lnTo>
                    <a:lnTo>
                      <a:pt x="266" y="32"/>
                    </a:lnTo>
                    <a:lnTo>
                      <a:pt x="267" y="36"/>
                    </a:lnTo>
                    <a:lnTo>
                      <a:pt x="268" y="40"/>
                    </a:lnTo>
                    <a:lnTo>
                      <a:pt x="269" y="44"/>
                    </a:lnTo>
                    <a:lnTo>
                      <a:pt x="269" y="48"/>
                    </a:lnTo>
                    <a:lnTo>
                      <a:pt x="269" y="52"/>
                    </a:lnTo>
                    <a:lnTo>
                      <a:pt x="269" y="56"/>
                    </a:lnTo>
                    <a:lnTo>
                      <a:pt x="269" y="60"/>
                    </a:lnTo>
                    <a:lnTo>
                      <a:pt x="268" y="64"/>
                    </a:lnTo>
                    <a:lnTo>
                      <a:pt x="268" y="69"/>
                    </a:lnTo>
                    <a:lnTo>
                      <a:pt x="267" y="72"/>
                    </a:lnTo>
                    <a:lnTo>
                      <a:pt x="266" y="76"/>
                    </a:lnTo>
                    <a:lnTo>
                      <a:pt x="266" y="80"/>
                    </a:lnTo>
                    <a:lnTo>
                      <a:pt x="265" y="85"/>
                    </a:lnTo>
                    <a:lnTo>
                      <a:pt x="264" y="89"/>
                    </a:lnTo>
                    <a:lnTo>
                      <a:pt x="262" y="93"/>
                    </a:lnTo>
                    <a:lnTo>
                      <a:pt x="261" y="97"/>
                    </a:lnTo>
                    <a:lnTo>
                      <a:pt x="260" y="101"/>
                    </a:lnTo>
                    <a:lnTo>
                      <a:pt x="258" y="105"/>
                    </a:lnTo>
                    <a:lnTo>
                      <a:pt x="256" y="108"/>
                    </a:lnTo>
                    <a:lnTo>
                      <a:pt x="254" y="111"/>
                    </a:lnTo>
                    <a:lnTo>
                      <a:pt x="251" y="114"/>
                    </a:lnTo>
                    <a:lnTo>
                      <a:pt x="248" y="117"/>
                    </a:lnTo>
                    <a:lnTo>
                      <a:pt x="245" y="119"/>
                    </a:lnTo>
                    <a:lnTo>
                      <a:pt x="242" y="121"/>
                    </a:lnTo>
                    <a:lnTo>
                      <a:pt x="239" y="122"/>
                    </a:lnTo>
                    <a:lnTo>
                      <a:pt x="235" y="123"/>
                    </a:lnTo>
                    <a:lnTo>
                      <a:pt x="231" y="124"/>
                    </a:lnTo>
                    <a:lnTo>
                      <a:pt x="227" y="125"/>
                    </a:lnTo>
                    <a:lnTo>
                      <a:pt x="223" y="126"/>
                    </a:lnTo>
                    <a:lnTo>
                      <a:pt x="219" y="127"/>
                    </a:lnTo>
                    <a:lnTo>
                      <a:pt x="215" y="128"/>
                    </a:lnTo>
                    <a:lnTo>
                      <a:pt x="211" y="129"/>
                    </a:lnTo>
                    <a:lnTo>
                      <a:pt x="207" y="130"/>
                    </a:lnTo>
                    <a:lnTo>
                      <a:pt x="203" y="131"/>
                    </a:lnTo>
                    <a:lnTo>
                      <a:pt x="199" y="132"/>
                    </a:lnTo>
                    <a:lnTo>
                      <a:pt x="195" y="134"/>
                    </a:lnTo>
                    <a:lnTo>
                      <a:pt x="191" y="136"/>
                    </a:lnTo>
                    <a:lnTo>
                      <a:pt x="187" y="138"/>
                    </a:lnTo>
                    <a:lnTo>
                      <a:pt x="184" y="140"/>
                    </a:lnTo>
                    <a:lnTo>
                      <a:pt x="180" y="143"/>
                    </a:lnTo>
                    <a:lnTo>
                      <a:pt x="177" y="146"/>
                    </a:lnTo>
                    <a:lnTo>
                      <a:pt x="174" y="148"/>
                    </a:lnTo>
                    <a:lnTo>
                      <a:pt x="170" y="151"/>
                    </a:lnTo>
                    <a:lnTo>
                      <a:pt x="168" y="154"/>
                    </a:lnTo>
                    <a:lnTo>
                      <a:pt x="165" y="158"/>
                    </a:lnTo>
                    <a:lnTo>
                      <a:pt x="162" y="161"/>
                    </a:lnTo>
                    <a:lnTo>
                      <a:pt x="160" y="164"/>
                    </a:lnTo>
                    <a:lnTo>
                      <a:pt x="158" y="168"/>
                    </a:lnTo>
                    <a:lnTo>
                      <a:pt x="156" y="172"/>
                    </a:lnTo>
                    <a:lnTo>
                      <a:pt x="154" y="175"/>
                    </a:lnTo>
                    <a:lnTo>
                      <a:pt x="152" y="179"/>
                    </a:lnTo>
                    <a:lnTo>
                      <a:pt x="151" y="183"/>
                    </a:lnTo>
                    <a:lnTo>
                      <a:pt x="150" y="187"/>
                    </a:lnTo>
                    <a:lnTo>
                      <a:pt x="149" y="192"/>
                    </a:lnTo>
                    <a:lnTo>
                      <a:pt x="148" y="196"/>
                    </a:lnTo>
                    <a:lnTo>
                      <a:pt x="148" y="200"/>
                    </a:lnTo>
                    <a:lnTo>
                      <a:pt x="148" y="203"/>
                    </a:lnTo>
                    <a:lnTo>
                      <a:pt x="148" y="207"/>
                    </a:lnTo>
                    <a:lnTo>
                      <a:pt x="149" y="211"/>
                    </a:lnTo>
                    <a:lnTo>
                      <a:pt x="149" y="215"/>
                    </a:lnTo>
                    <a:lnTo>
                      <a:pt x="150" y="219"/>
                    </a:lnTo>
                    <a:lnTo>
                      <a:pt x="151" y="223"/>
                    </a:lnTo>
                    <a:lnTo>
                      <a:pt x="152" y="227"/>
                    </a:lnTo>
                    <a:lnTo>
                      <a:pt x="153" y="231"/>
                    </a:lnTo>
                    <a:lnTo>
                      <a:pt x="154" y="235"/>
                    </a:lnTo>
                    <a:lnTo>
                      <a:pt x="156" y="239"/>
                    </a:lnTo>
                    <a:lnTo>
                      <a:pt x="157" y="243"/>
                    </a:lnTo>
                    <a:lnTo>
                      <a:pt x="158" y="247"/>
                    </a:lnTo>
                    <a:lnTo>
                      <a:pt x="160" y="250"/>
                    </a:lnTo>
                    <a:lnTo>
                      <a:pt x="161" y="254"/>
                    </a:lnTo>
                    <a:lnTo>
                      <a:pt x="163" y="258"/>
                    </a:lnTo>
                    <a:lnTo>
                      <a:pt x="164" y="262"/>
                    </a:lnTo>
                    <a:lnTo>
                      <a:pt x="166" y="266"/>
                    </a:lnTo>
                    <a:lnTo>
                      <a:pt x="167" y="269"/>
                    </a:lnTo>
                    <a:lnTo>
                      <a:pt x="168" y="273"/>
                    </a:lnTo>
                    <a:lnTo>
                      <a:pt x="170" y="277"/>
                    </a:lnTo>
                    <a:lnTo>
                      <a:pt x="171" y="281"/>
                    </a:lnTo>
                    <a:lnTo>
                      <a:pt x="172" y="285"/>
                    </a:lnTo>
                    <a:lnTo>
                      <a:pt x="174" y="288"/>
                    </a:lnTo>
                    <a:lnTo>
                      <a:pt x="175" y="292"/>
                    </a:lnTo>
                    <a:lnTo>
                      <a:pt x="176" y="296"/>
                    </a:lnTo>
                    <a:lnTo>
                      <a:pt x="177" y="300"/>
                    </a:lnTo>
                    <a:lnTo>
                      <a:pt x="178" y="304"/>
                    </a:lnTo>
                    <a:lnTo>
                      <a:pt x="179" y="307"/>
                    </a:lnTo>
                    <a:lnTo>
                      <a:pt x="180" y="311"/>
                    </a:lnTo>
                    <a:lnTo>
                      <a:pt x="181" y="315"/>
                    </a:lnTo>
                    <a:lnTo>
                      <a:pt x="181" y="318"/>
                    </a:lnTo>
                    <a:lnTo>
                      <a:pt x="182" y="322"/>
                    </a:lnTo>
                    <a:lnTo>
                      <a:pt x="182" y="326"/>
                    </a:lnTo>
                    <a:lnTo>
                      <a:pt x="182" y="330"/>
                    </a:lnTo>
                    <a:lnTo>
                      <a:pt x="183" y="334"/>
                    </a:lnTo>
                    <a:lnTo>
                      <a:pt x="183" y="338"/>
                    </a:lnTo>
                    <a:lnTo>
                      <a:pt x="183" y="342"/>
                    </a:lnTo>
                    <a:lnTo>
                      <a:pt x="183" y="346"/>
                    </a:lnTo>
                    <a:lnTo>
                      <a:pt x="183" y="350"/>
                    </a:lnTo>
                    <a:lnTo>
                      <a:pt x="182" y="354"/>
                    </a:lnTo>
                    <a:lnTo>
                      <a:pt x="182" y="358"/>
                    </a:lnTo>
                    <a:lnTo>
                      <a:pt x="182" y="362"/>
                    </a:lnTo>
                    <a:lnTo>
                      <a:pt x="181" y="366"/>
                    </a:lnTo>
                    <a:lnTo>
                      <a:pt x="181" y="370"/>
                    </a:lnTo>
                    <a:lnTo>
                      <a:pt x="180" y="374"/>
                    </a:lnTo>
                    <a:lnTo>
                      <a:pt x="179" y="378"/>
                    </a:lnTo>
                    <a:lnTo>
                      <a:pt x="178" y="382"/>
                    </a:lnTo>
                    <a:lnTo>
                      <a:pt x="178" y="386"/>
                    </a:lnTo>
                    <a:lnTo>
                      <a:pt x="177" y="390"/>
                    </a:lnTo>
                    <a:lnTo>
                      <a:pt x="176" y="394"/>
                    </a:lnTo>
                    <a:lnTo>
                      <a:pt x="175" y="398"/>
                    </a:lnTo>
                    <a:lnTo>
                      <a:pt x="173" y="402"/>
                    </a:lnTo>
                    <a:lnTo>
                      <a:pt x="172" y="406"/>
                    </a:lnTo>
                    <a:lnTo>
                      <a:pt x="171" y="410"/>
                    </a:lnTo>
                    <a:lnTo>
                      <a:pt x="170" y="414"/>
                    </a:lnTo>
                    <a:lnTo>
                      <a:pt x="169" y="416"/>
                    </a:lnTo>
                    <a:lnTo>
                      <a:pt x="168" y="420"/>
                    </a:lnTo>
                    <a:lnTo>
                      <a:pt x="166" y="424"/>
                    </a:lnTo>
                    <a:lnTo>
                      <a:pt x="165" y="428"/>
                    </a:lnTo>
                    <a:lnTo>
                      <a:pt x="163" y="431"/>
                    </a:lnTo>
                    <a:lnTo>
                      <a:pt x="162" y="435"/>
                    </a:lnTo>
                    <a:lnTo>
                      <a:pt x="160" y="439"/>
                    </a:lnTo>
                    <a:lnTo>
                      <a:pt x="158" y="443"/>
                    </a:lnTo>
                    <a:lnTo>
                      <a:pt x="157" y="446"/>
                    </a:lnTo>
                    <a:lnTo>
                      <a:pt x="155" y="450"/>
                    </a:lnTo>
                    <a:lnTo>
                      <a:pt x="153" y="454"/>
                    </a:lnTo>
                    <a:lnTo>
                      <a:pt x="151" y="457"/>
                    </a:lnTo>
                    <a:lnTo>
                      <a:pt x="149" y="461"/>
                    </a:lnTo>
                    <a:lnTo>
                      <a:pt x="147" y="464"/>
                    </a:lnTo>
                    <a:lnTo>
                      <a:pt x="145" y="468"/>
                    </a:lnTo>
                    <a:lnTo>
                      <a:pt x="143" y="471"/>
                    </a:lnTo>
                    <a:lnTo>
                      <a:pt x="141" y="475"/>
                    </a:lnTo>
                    <a:lnTo>
                      <a:pt x="139" y="478"/>
                    </a:lnTo>
                    <a:lnTo>
                      <a:pt x="137" y="482"/>
                    </a:lnTo>
                    <a:lnTo>
                      <a:pt x="134" y="485"/>
                    </a:lnTo>
                    <a:lnTo>
                      <a:pt x="132" y="488"/>
                    </a:lnTo>
                    <a:lnTo>
                      <a:pt x="130" y="491"/>
                    </a:lnTo>
                    <a:lnTo>
                      <a:pt x="127" y="494"/>
                    </a:lnTo>
                    <a:lnTo>
                      <a:pt x="125" y="497"/>
                    </a:lnTo>
                    <a:lnTo>
                      <a:pt x="122" y="500"/>
                    </a:lnTo>
                    <a:lnTo>
                      <a:pt x="120" y="503"/>
                    </a:lnTo>
                    <a:lnTo>
                      <a:pt x="117" y="506"/>
                    </a:lnTo>
                    <a:lnTo>
                      <a:pt x="115" y="508"/>
                    </a:lnTo>
                    <a:lnTo>
                      <a:pt x="113" y="511"/>
                    </a:lnTo>
                    <a:lnTo>
                      <a:pt x="110" y="513"/>
                    </a:lnTo>
                    <a:lnTo>
                      <a:pt x="107" y="516"/>
                    </a:lnTo>
                    <a:lnTo>
                      <a:pt x="104" y="519"/>
                    </a:lnTo>
                    <a:lnTo>
                      <a:pt x="101" y="521"/>
                    </a:lnTo>
                    <a:lnTo>
                      <a:pt x="98" y="524"/>
                    </a:lnTo>
                    <a:lnTo>
                      <a:pt x="95" y="526"/>
                    </a:lnTo>
                    <a:lnTo>
                      <a:pt x="92" y="528"/>
                    </a:lnTo>
                    <a:lnTo>
                      <a:pt x="89" y="531"/>
                    </a:lnTo>
                    <a:lnTo>
                      <a:pt x="85" y="533"/>
                    </a:lnTo>
                    <a:lnTo>
                      <a:pt x="82" y="535"/>
                    </a:lnTo>
                    <a:lnTo>
                      <a:pt x="79" y="538"/>
                    </a:lnTo>
                    <a:lnTo>
                      <a:pt x="75" y="540"/>
                    </a:lnTo>
                    <a:lnTo>
                      <a:pt x="72" y="542"/>
                    </a:lnTo>
                    <a:lnTo>
                      <a:pt x="69" y="544"/>
                    </a:lnTo>
                    <a:lnTo>
                      <a:pt x="65" y="546"/>
                    </a:lnTo>
                    <a:lnTo>
                      <a:pt x="62" y="548"/>
                    </a:lnTo>
                    <a:lnTo>
                      <a:pt x="58" y="550"/>
                    </a:lnTo>
                    <a:lnTo>
                      <a:pt x="55" y="552"/>
                    </a:lnTo>
                    <a:lnTo>
                      <a:pt x="51" y="554"/>
                    </a:lnTo>
                    <a:lnTo>
                      <a:pt x="48" y="556"/>
                    </a:lnTo>
                    <a:lnTo>
                      <a:pt x="44" y="558"/>
                    </a:lnTo>
                    <a:lnTo>
                      <a:pt x="40" y="560"/>
                    </a:lnTo>
                    <a:lnTo>
                      <a:pt x="37" y="562"/>
                    </a:lnTo>
                    <a:lnTo>
                      <a:pt x="33" y="563"/>
                    </a:lnTo>
                    <a:lnTo>
                      <a:pt x="30" y="565"/>
                    </a:lnTo>
                    <a:lnTo>
                      <a:pt x="26" y="567"/>
                    </a:lnTo>
                    <a:lnTo>
                      <a:pt x="22" y="569"/>
                    </a:lnTo>
                    <a:lnTo>
                      <a:pt x="18" y="571"/>
                    </a:lnTo>
                    <a:lnTo>
                      <a:pt x="15" y="572"/>
                    </a:lnTo>
                    <a:lnTo>
                      <a:pt x="11" y="574"/>
                    </a:lnTo>
                    <a:lnTo>
                      <a:pt x="7" y="576"/>
                    </a:lnTo>
                    <a:lnTo>
                      <a:pt x="4" y="578"/>
                    </a:lnTo>
                    <a:lnTo>
                      <a:pt x="0" y="58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54" name="Freeform 121">
                <a:extLst>
                  <a:ext uri="{FF2B5EF4-FFF2-40B4-BE49-F238E27FC236}">
                    <a16:creationId xmlns="" xmlns:a16="http://schemas.microsoft.com/office/drawing/2014/main" id="{CFFDB0F9-612E-354E-9FE7-C013FAE1D1DD}"/>
                  </a:ext>
                </a:extLst>
              </p:cNvPr>
              <p:cNvSpPr>
                <a:spLocks/>
              </p:cNvSpPr>
              <p:nvPr/>
            </p:nvSpPr>
            <p:spPr bwMode="auto">
              <a:xfrm>
                <a:off x="811" y="-893"/>
                <a:ext cx="2565" cy="1299"/>
              </a:xfrm>
              <a:custGeom>
                <a:avLst/>
                <a:gdLst>
                  <a:gd name="T0" fmla="*/ 0 w 1131"/>
                  <a:gd name="T1" fmla="*/ 23937146 h 573"/>
                  <a:gd name="T2" fmla="*/ 14736424 w 1131"/>
                  <a:gd name="T3" fmla="*/ 2546584 h 573"/>
                  <a:gd name="T4" fmla="*/ 47484838 w 1131"/>
                  <a:gd name="T5" fmla="*/ 0 h 573"/>
                  <a:gd name="T6" fmla="*/ 0 60000 65536"/>
                  <a:gd name="T7" fmla="*/ 0 60000 65536"/>
                  <a:gd name="T8" fmla="*/ 0 60000 65536"/>
                  <a:gd name="T9" fmla="*/ 0 w 1131"/>
                  <a:gd name="T10" fmla="*/ 0 h 573"/>
                  <a:gd name="T11" fmla="*/ 1131 w 1131"/>
                  <a:gd name="T12" fmla="*/ 573 h 573"/>
                </a:gdLst>
                <a:ahLst/>
                <a:cxnLst>
                  <a:cxn ang="T6">
                    <a:pos x="T0" y="T1"/>
                  </a:cxn>
                  <a:cxn ang="T7">
                    <a:pos x="T2" y="T3"/>
                  </a:cxn>
                  <a:cxn ang="T8">
                    <a:pos x="T4" y="T5"/>
                  </a:cxn>
                </a:cxnLst>
                <a:rect l="T9" t="T10" r="T11" b="T12"/>
                <a:pathLst>
                  <a:path w="1131" h="573">
                    <a:moveTo>
                      <a:pt x="0" y="573"/>
                    </a:moveTo>
                    <a:lnTo>
                      <a:pt x="351" y="61"/>
                    </a:lnTo>
                    <a:lnTo>
                      <a:pt x="1131" y="0"/>
                    </a:lnTo>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55" name="Line 122">
                <a:extLst>
                  <a:ext uri="{FF2B5EF4-FFF2-40B4-BE49-F238E27FC236}">
                    <a16:creationId xmlns="" xmlns:a16="http://schemas.microsoft.com/office/drawing/2014/main" id="{7CF1A86C-30F8-B94A-93E6-0A1316C5E055}"/>
                  </a:ext>
                </a:extLst>
              </p:cNvPr>
              <p:cNvSpPr>
                <a:spLocks noChangeShapeType="1"/>
              </p:cNvSpPr>
              <p:nvPr/>
            </p:nvSpPr>
            <p:spPr bwMode="auto">
              <a:xfrm>
                <a:off x="839" y="-197"/>
                <a:ext cx="2115" cy="1"/>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56" name="Line 123">
                <a:extLst>
                  <a:ext uri="{FF2B5EF4-FFF2-40B4-BE49-F238E27FC236}">
                    <a16:creationId xmlns="" xmlns:a16="http://schemas.microsoft.com/office/drawing/2014/main" id="{C718DDF0-158E-5A42-95FF-C58099587037}"/>
                  </a:ext>
                </a:extLst>
              </p:cNvPr>
              <p:cNvSpPr>
                <a:spLocks noChangeShapeType="1"/>
              </p:cNvSpPr>
              <p:nvPr/>
            </p:nvSpPr>
            <p:spPr bwMode="auto">
              <a:xfrm flipV="1">
                <a:off x="2031" y="445"/>
                <a:ext cx="1611" cy="9"/>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57" name="Freeform 124">
                <a:extLst>
                  <a:ext uri="{FF2B5EF4-FFF2-40B4-BE49-F238E27FC236}">
                    <a16:creationId xmlns="" xmlns:a16="http://schemas.microsoft.com/office/drawing/2014/main" id="{32D712A9-90FE-5849-9B29-E2133B297C67}"/>
                  </a:ext>
                </a:extLst>
              </p:cNvPr>
              <p:cNvSpPr>
                <a:spLocks/>
              </p:cNvSpPr>
              <p:nvPr/>
            </p:nvSpPr>
            <p:spPr bwMode="auto">
              <a:xfrm>
                <a:off x="3329" y="445"/>
                <a:ext cx="313" cy="485"/>
              </a:xfrm>
              <a:custGeom>
                <a:avLst/>
                <a:gdLst>
                  <a:gd name="T0" fmla="*/ 5639389 w 138"/>
                  <a:gd name="T1" fmla="*/ 89707 h 214"/>
                  <a:gd name="T2" fmla="*/ 5264465 w 138"/>
                  <a:gd name="T3" fmla="*/ 160959 h 214"/>
                  <a:gd name="T4" fmla="*/ 4877797 w 138"/>
                  <a:gd name="T5" fmla="*/ 293640 h 214"/>
                  <a:gd name="T6" fmla="*/ 4503300 w 138"/>
                  <a:gd name="T7" fmla="*/ 421059 h 214"/>
                  <a:gd name="T8" fmla="*/ 4117351 w 138"/>
                  <a:gd name="T9" fmla="*/ 536458 h 214"/>
                  <a:gd name="T10" fmla="*/ 3744010 w 138"/>
                  <a:gd name="T11" fmla="*/ 665493 h 214"/>
                  <a:gd name="T12" fmla="*/ 3358349 w 138"/>
                  <a:gd name="T13" fmla="*/ 787164 h 214"/>
                  <a:gd name="T14" fmla="*/ 3022752 w 138"/>
                  <a:gd name="T15" fmla="*/ 914560 h 214"/>
                  <a:gd name="T16" fmla="*/ 2688010 w 138"/>
                  <a:gd name="T17" fmla="*/ 1044264 h 214"/>
                  <a:gd name="T18" fmla="*/ 2352648 w 138"/>
                  <a:gd name="T19" fmla="*/ 1215805 h 214"/>
                  <a:gd name="T20" fmla="*/ 2060517 w 138"/>
                  <a:gd name="T21" fmla="*/ 1337716 h 214"/>
                  <a:gd name="T22" fmla="*/ 1758529 w 138"/>
                  <a:gd name="T23" fmla="*/ 1508244 h 214"/>
                  <a:gd name="T24" fmla="*/ 1462976 w 138"/>
                  <a:gd name="T25" fmla="*/ 1669200 h 214"/>
                  <a:gd name="T26" fmla="*/ 1225034 w 138"/>
                  <a:gd name="T27" fmla="*/ 1837529 h 214"/>
                  <a:gd name="T28" fmla="*/ 997356 w 138"/>
                  <a:gd name="T29" fmla="*/ 2041279 h 214"/>
                  <a:gd name="T30" fmla="*/ 760504 w 138"/>
                  <a:gd name="T31" fmla="*/ 2202315 h 214"/>
                  <a:gd name="T32" fmla="*/ 598730 w 138"/>
                  <a:gd name="T33" fmla="*/ 2405530 h 214"/>
                  <a:gd name="T34" fmla="*/ 425870 w 138"/>
                  <a:gd name="T35" fmla="*/ 2667253 h 214"/>
                  <a:gd name="T36" fmla="*/ 295549 w 138"/>
                  <a:gd name="T37" fmla="*/ 2867486 h 214"/>
                  <a:gd name="T38" fmla="*/ 161773 w 138"/>
                  <a:gd name="T39" fmla="*/ 3085543 h 214"/>
                  <a:gd name="T40" fmla="*/ 90509 w 138"/>
                  <a:gd name="T41" fmla="*/ 3320759 h 214"/>
                  <a:gd name="T42" fmla="*/ 39905 w 138"/>
                  <a:gd name="T43" fmla="*/ 3613731 h 214"/>
                  <a:gd name="T44" fmla="*/ 0 w 138"/>
                  <a:gd name="T45" fmla="*/ 3871100 h 214"/>
                  <a:gd name="T46" fmla="*/ 0 w 138"/>
                  <a:gd name="T47" fmla="*/ 4204018 h 214"/>
                  <a:gd name="T48" fmla="*/ 0 w 138"/>
                  <a:gd name="T49" fmla="*/ 4496990 h 214"/>
                  <a:gd name="T50" fmla="*/ 0 w 138"/>
                  <a:gd name="T51" fmla="*/ 4797009 h 214"/>
                  <a:gd name="T52" fmla="*/ 39905 w 138"/>
                  <a:gd name="T53" fmla="*/ 5118577 h 214"/>
                  <a:gd name="T54" fmla="*/ 130306 w 138"/>
                  <a:gd name="T55" fmla="*/ 5451786 h 214"/>
                  <a:gd name="T56" fmla="*/ 205285 w 138"/>
                  <a:gd name="T57" fmla="*/ 5784700 h 214"/>
                  <a:gd name="T58" fmla="*/ 295549 w 138"/>
                  <a:gd name="T59" fmla="*/ 6117387 h 214"/>
                  <a:gd name="T60" fmla="*/ 366920 w 138"/>
                  <a:gd name="T61" fmla="*/ 6498742 h 214"/>
                  <a:gd name="T62" fmla="*/ 497187 w 138"/>
                  <a:gd name="T63" fmla="*/ 6832377 h 214"/>
                  <a:gd name="T64" fmla="*/ 630198 w 138"/>
                  <a:gd name="T65" fmla="*/ 7196208 h 214"/>
                  <a:gd name="T66" fmla="*/ 760504 w 138"/>
                  <a:gd name="T67" fmla="*/ 7568412 h 214"/>
                  <a:gd name="T68" fmla="*/ 889546 w 138"/>
                  <a:gd name="T69" fmla="*/ 7947079 h 214"/>
                  <a:gd name="T70" fmla="*/ 997356 w 138"/>
                  <a:gd name="T71" fmla="*/ 8322391 h 214"/>
                  <a:gd name="T72" fmla="*/ 1185129 w 138"/>
                  <a:gd name="T73" fmla="*/ 8644540 h 2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8"/>
                  <a:gd name="T112" fmla="*/ 0 h 214"/>
                  <a:gd name="T113" fmla="*/ 138 w 138"/>
                  <a:gd name="T114" fmla="*/ 214 h 2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8" h="214">
                    <a:moveTo>
                      <a:pt x="138" y="0"/>
                    </a:moveTo>
                    <a:lnTo>
                      <a:pt x="134" y="2"/>
                    </a:lnTo>
                    <a:lnTo>
                      <a:pt x="129" y="3"/>
                    </a:lnTo>
                    <a:lnTo>
                      <a:pt x="125" y="4"/>
                    </a:lnTo>
                    <a:lnTo>
                      <a:pt x="120" y="6"/>
                    </a:lnTo>
                    <a:lnTo>
                      <a:pt x="116" y="7"/>
                    </a:lnTo>
                    <a:lnTo>
                      <a:pt x="111" y="9"/>
                    </a:lnTo>
                    <a:lnTo>
                      <a:pt x="107" y="10"/>
                    </a:lnTo>
                    <a:lnTo>
                      <a:pt x="102" y="11"/>
                    </a:lnTo>
                    <a:lnTo>
                      <a:pt x="98" y="13"/>
                    </a:lnTo>
                    <a:lnTo>
                      <a:pt x="93" y="14"/>
                    </a:lnTo>
                    <a:lnTo>
                      <a:pt x="89" y="16"/>
                    </a:lnTo>
                    <a:lnTo>
                      <a:pt x="85" y="17"/>
                    </a:lnTo>
                    <a:lnTo>
                      <a:pt x="80" y="19"/>
                    </a:lnTo>
                    <a:lnTo>
                      <a:pt x="76" y="20"/>
                    </a:lnTo>
                    <a:lnTo>
                      <a:pt x="72" y="22"/>
                    </a:lnTo>
                    <a:lnTo>
                      <a:pt x="68" y="24"/>
                    </a:lnTo>
                    <a:lnTo>
                      <a:pt x="64" y="25"/>
                    </a:lnTo>
                    <a:lnTo>
                      <a:pt x="60" y="27"/>
                    </a:lnTo>
                    <a:lnTo>
                      <a:pt x="56" y="29"/>
                    </a:lnTo>
                    <a:lnTo>
                      <a:pt x="53" y="30"/>
                    </a:lnTo>
                    <a:lnTo>
                      <a:pt x="49" y="32"/>
                    </a:lnTo>
                    <a:lnTo>
                      <a:pt x="45" y="34"/>
                    </a:lnTo>
                    <a:lnTo>
                      <a:pt x="42" y="36"/>
                    </a:lnTo>
                    <a:lnTo>
                      <a:pt x="39" y="38"/>
                    </a:lnTo>
                    <a:lnTo>
                      <a:pt x="35" y="40"/>
                    </a:lnTo>
                    <a:lnTo>
                      <a:pt x="32" y="42"/>
                    </a:lnTo>
                    <a:lnTo>
                      <a:pt x="29" y="44"/>
                    </a:lnTo>
                    <a:lnTo>
                      <a:pt x="26" y="46"/>
                    </a:lnTo>
                    <a:lnTo>
                      <a:pt x="24" y="49"/>
                    </a:lnTo>
                    <a:lnTo>
                      <a:pt x="21" y="51"/>
                    </a:lnTo>
                    <a:lnTo>
                      <a:pt x="18" y="53"/>
                    </a:lnTo>
                    <a:lnTo>
                      <a:pt x="16" y="56"/>
                    </a:lnTo>
                    <a:lnTo>
                      <a:pt x="14" y="58"/>
                    </a:lnTo>
                    <a:lnTo>
                      <a:pt x="12" y="61"/>
                    </a:lnTo>
                    <a:lnTo>
                      <a:pt x="10" y="64"/>
                    </a:lnTo>
                    <a:lnTo>
                      <a:pt x="8" y="67"/>
                    </a:lnTo>
                    <a:lnTo>
                      <a:pt x="7" y="69"/>
                    </a:lnTo>
                    <a:lnTo>
                      <a:pt x="6" y="71"/>
                    </a:lnTo>
                    <a:lnTo>
                      <a:pt x="4" y="74"/>
                    </a:lnTo>
                    <a:lnTo>
                      <a:pt x="3" y="77"/>
                    </a:lnTo>
                    <a:lnTo>
                      <a:pt x="2" y="80"/>
                    </a:lnTo>
                    <a:lnTo>
                      <a:pt x="2" y="83"/>
                    </a:lnTo>
                    <a:lnTo>
                      <a:pt x="1" y="87"/>
                    </a:lnTo>
                    <a:lnTo>
                      <a:pt x="0" y="90"/>
                    </a:lnTo>
                    <a:lnTo>
                      <a:pt x="0" y="93"/>
                    </a:lnTo>
                    <a:lnTo>
                      <a:pt x="0" y="97"/>
                    </a:lnTo>
                    <a:lnTo>
                      <a:pt x="0" y="101"/>
                    </a:lnTo>
                    <a:lnTo>
                      <a:pt x="0" y="104"/>
                    </a:lnTo>
                    <a:lnTo>
                      <a:pt x="0" y="108"/>
                    </a:lnTo>
                    <a:lnTo>
                      <a:pt x="0" y="112"/>
                    </a:lnTo>
                    <a:lnTo>
                      <a:pt x="0" y="115"/>
                    </a:lnTo>
                    <a:lnTo>
                      <a:pt x="1" y="119"/>
                    </a:lnTo>
                    <a:lnTo>
                      <a:pt x="1" y="123"/>
                    </a:lnTo>
                    <a:lnTo>
                      <a:pt x="2" y="127"/>
                    </a:lnTo>
                    <a:lnTo>
                      <a:pt x="3" y="131"/>
                    </a:lnTo>
                    <a:lnTo>
                      <a:pt x="4" y="135"/>
                    </a:lnTo>
                    <a:lnTo>
                      <a:pt x="5" y="139"/>
                    </a:lnTo>
                    <a:lnTo>
                      <a:pt x="6" y="143"/>
                    </a:lnTo>
                    <a:lnTo>
                      <a:pt x="7" y="147"/>
                    </a:lnTo>
                    <a:lnTo>
                      <a:pt x="8" y="152"/>
                    </a:lnTo>
                    <a:lnTo>
                      <a:pt x="9" y="156"/>
                    </a:lnTo>
                    <a:lnTo>
                      <a:pt x="11" y="160"/>
                    </a:lnTo>
                    <a:lnTo>
                      <a:pt x="12" y="164"/>
                    </a:lnTo>
                    <a:lnTo>
                      <a:pt x="13" y="169"/>
                    </a:lnTo>
                    <a:lnTo>
                      <a:pt x="15" y="173"/>
                    </a:lnTo>
                    <a:lnTo>
                      <a:pt x="16" y="177"/>
                    </a:lnTo>
                    <a:lnTo>
                      <a:pt x="18" y="182"/>
                    </a:lnTo>
                    <a:lnTo>
                      <a:pt x="19" y="186"/>
                    </a:lnTo>
                    <a:lnTo>
                      <a:pt x="21" y="191"/>
                    </a:lnTo>
                    <a:lnTo>
                      <a:pt x="23" y="195"/>
                    </a:lnTo>
                    <a:lnTo>
                      <a:pt x="24" y="200"/>
                    </a:lnTo>
                    <a:lnTo>
                      <a:pt x="26" y="204"/>
                    </a:lnTo>
                    <a:lnTo>
                      <a:pt x="28" y="208"/>
                    </a:lnTo>
                    <a:lnTo>
                      <a:pt x="30" y="214"/>
                    </a:lnTo>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58" name="Freeform 125">
                <a:extLst>
                  <a:ext uri="{FF2B5EF4-FFF2-40B4-BE49-F238E27FC236}">
                    <a16:creationId xmlns="" xmlns:a16="http://schemas.microsoft.com/office/drawing/2014/main" id="{7B4E9B3B-C8BA-2F4C-B4A9-F96B56603399}"/>
                  </a:ext>
                </a:extLst>
              </p:cNvPr>
              <p:cNvSpPr>
                <a:spLocks/>
              </p:cNvSpPr>
              <p:nvPr/>
            </p:nvSpPr>
            <p:spPr bwMode="auto">
              <a:xfrm>
                <a:off x="3265" y="957"/>
                <a:ext cx="186" cy="257"/>
              </a:xfrm>
              <a:custGeom>
                <a:avLst/>
                <a:gdLst>
                  <a:gd name="T0" fmla="*/ 2 w 186"/>
                  <a:gd name="T1" fmla="*/ 64 h 257"/>
                  <a:gd name="T2" fmla="*/ 0 w 186"/>
                  <a:gd name="T3" fmla="*/ 80 h 257"/>
                  <a:gd name="T4" fmla="*/ 11 w 186"/>
                  <a:gd name="T5" fmla="*/ 105 h 257"/>
                  <a:gd name="T6" fmla="*/ 36 w 186"/>
                  <a:gd name="T7" fmla="*/ 123 h 257"/>
                  <a:gd name="T8" fmla="*/ 59 w 186"/>
                  <a:gd name="T9" fmla="*/ 141 h 257"/>
                  <a:gd name="T10" fmla="*/ 89 w 186"/>
                  <a:gd name="T11" fmla="*/ 168 h 257"/>
                  <a:gd name="T12" fmla="*/ 113 w 186"/>
                  <a:gd name="T13" fmla="*/ 198 h 257"/>
                  <a:gd name="T14" fmla="*/ 118 w 186"/>
                  <a:gd name="T15" fmla="*/ 218 h 257"/>
                  <a:gd name="T16" fmla="*/ 134 w 186"/>
                  <a:gd name="T17" fmla="*/ 234 h 257"/>
                  <a:gd name="T18" fmla="*/ 161 w 186"/>
                  <a:gd name="T19" fmla="*/ 254 h 257"/>
                  <a:gd name="T20" fmla="*/ 172 w 186"/>
                  <a:gd name="T21" fmla="*/ 257 h 257"/>
                  <a:gd name="T22" fmla="*/ 179 w 186"/>
                  <a:gd name="T23" fmla="*/ 252 h 257"/>
                  <a:gd name="T24" fmla="*/ 184 w 186"/>
                  <a:gd name="T25" fmla="*/ 211 h 257"/>
                  <a:gd name="T26" fmla="*/ 186 w 186"/>
                  <a:gd name="T27" fmla="*/ 157 h 257"/>
                  <a:gd name="T28" fmla="*/ 181 w 186"/>
                  <a:gd name="T29" fmla="*/ 102 h 257"/>
                  <a:gd name="T30" fmla="*/ 168 w 186"/>
                  <a:gd name="T31" fmla="*/ 64 h 257"/>
                  <a:gd name="T32" fmla="*/ 157 w 186"/>
                  <a:gd name="T33" fmla="*/ 34 h 257"/>
                  <a:gd name="T34" fmla="*/ 143 w 186"/>
                  <a:gd name="T35" fmla="*/ 14 h 257"/>
                  <a:gd name="T36" fmla="*/ 123 w 186"/>
                  <a:gd name="T37" fmla="*/ 0 h 257"/>
                  <a:gd name="T38" fmla="*/ 116 w 186"/>
                  <a:gd name="T39" fmla="*/ 9 h 257"/>
                  <a:gd name="T40" fmla="*/ 111 w 186"/>
                  <a:gd name="T41" fmla="*/ 25 h 257"/>
                  <a:gd name="T42" fmla="*/ 107 w 186"/>
                  <a:gd name="T43" fmla="*/ 59 h 257"/>
                  <a:gd name="T44" fmla="*/ 100 w 186"/>
                  <a:gd name="T45" fmla="*/ 75 h 257"/>
                  <a:gd name="T46" fmla="*/ 93 w 186"/>
                  <a:gd name="T47" fmla="*/ 82 h 257"/>
                  <a:gd name="T48" fmla="*/ 70 w 186"/>
                  <a:gd name="T49" fmla="*/ 87 h 257"/>
                  <a:gd name="T50" fmla="*/ 48 w 186"/>
                  <a:gd name="T51" fmla="*/ 75 h 257"/>
                  <a:gd name="T52" fmla="*/ 30 w 186"/>
                  <a:gd name="T53" fmla="*/ 64 h 257"/>
                  <a:gd name="T54" fmla="*/ 14 w 186"/>
                  <a:gd name="T55" fmla="*/ 62 h 257"/>
                  <a:gd name="T56" fmla="*/ 2 w 186"/>
                  <a:gd name="T57" fmla="*/ 64 h 25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6"/>
                  <a:gd name="T88" fmla="*/ 0 h 257"/>
                  <a:gd name="T89" fmla="*/ 186 w 186"/>
                  <a:gd name="T90" fmla="*/ 257 h 25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6" h="257">
                    <a:moveTo>
                      <a:pt x="2" y="64"/>
                    </a:moveTo>
                    <a:lnTo>
                      <a:pt x="0" y="80"/>
                    </a:lnTo>
                    <a:lnTo>
                      <a:pt x="11" y="105"/>
                    </a:lnTo>
                    <a:lnTo>
                      <a:pt x="36" y="123"/>
                    </a:lnTo>
                    <a:lnTo>
                      <a:pt x="59" y="141"/>
                    </a:lnTo>
                    <a:lnTo>
                      <a:pt x="89" y="168"/>
                    </a:lnTo>
                    <a:lnTo>
                      <a:pt x="113" y="198"/>
                    </a:lnTo>
                    <a:lnTo>
                      <a:pt x="118" y="218"/>
                    </a:lnTo>
                    <a:lnTo>
                      <a:pt x="134" y="234"/>
                    </a:lnTo>
                    <a:lnTo>
                      <a:pt x="161" y="254"/>
                    </a:lnTo>
                    <a:lnTo>
                      <a:pt x="172" y="257"/>
                    </a:lnTo>
                    <a:lnTo>
                      <a:pt x="179" y="252"/>
                    </a:lnTo>
                    <a:lnTo>
                      <a:pt x="184" y="211"/>
                    </a:lnTo>
                    <a:lnTo>
                      <a:pt x="186" y="157"/>
                    </a:lnTo>
                    <a:lnTo>
                      <a:pt x="181" y="102"/>
                    </a:lnTo>
                    <a:lnTo>
                      <a:pt x="168" y="64"/>
                    </a:lnTo>
                    <a:lnTo>
                      <a:pt x="157" y="34"/>
                    </a:lnTo>
                    <a:lnTo>
                      <a:pt x="143" y="14"/>
                    </a:lnTo>
                    <a:lnTo>
                      <a:pt x="123" y="0"/>
                    </a:lnTo>
                    <a:lnTo>
                      <a:pt x="116" y="9"/>
                    </a:lnTo>
                    <a:lnTo>
                      <a:pt x="111" y="25"/>
                    </a:lnTo>
                    <a:lnTo>
                      <a:pt x="107" y="59"/>
                    </a:lnTo>
                    <a:lnTo>
                      <a:pt x="100" y="75"/>
                    </a:lnTo>
                    <a:lnTo>
                      <a:pt x="93" y="82"/>
                    </a:lnTo>
                    <a:lnTo>
                      <a:pt x="70" y="87"/>
                    </a:lnTo>
                    <a:lnTo>
                      <a:pt x="48" y="75"/>
                    </a:lnTo>
                    <a:lnTo>
                      <a:pt x="30" y="64"/>
                    </a:lnTo>
                    <a:lnTo>
                      <a:pt x="14" y="62"/>
                    </a:lnTo>
                    <a:lnTo>
                      <a:pt x="2" y="64"/>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59" name="Freeform 126">
                <a:extLst>
                  <a:ext uri="{FF2B5EF4-FFF2-40B4-BE49-F238E27FC236}">
                    <a16:creationId xmlns="" xmlns:a16="http://schemas.microsoft.com/office/drawing/2014/main" id="{FE4011A4-CD50-FF47-B989-3C6B9C154099}"/>
                  </a:ext>
                </a:extLst>
              </p:cNvPr>
              <p:cNvSpPr>
                <a:spLocks/>
              </p:cNvSpPr>
              <p:nvPr/>
            </p:nvSpPr>
            <p:spPr bwMode="auto">
              <a:xfrm>
                <a:off x="3179" y="710"/>
                <a:ext cx="209" cy="334"/>
              </a:xfrm>
              <a:custGeom>
                <a:avLst/>
                <a:gdLst>
                  <a:gd name="T0" fmla="*/ 209 w 209"/>
                  <a:gd name="T1" fmla="*/ 247 h 334"/>
                  <a:gd name="T2" fmla="*/ 186 w 209"/>
                  <a:gd name="T3" fmla="*/ 202 h 334"/>
                  <a:gd name="T4" fmla="*/ 147 w 209"/>
                  <a:gd name="T5" fmla="*/ 141 h 334"/>
                  <a:gd name="T6" fmla="*/ 118 w 209"/>
                  <a:gd name="T7" fmla="*/ 100 h 334"/>
                  <a:gd name="T8" fmla="*/ 91 w 209"/>
                  <a:gd name="T9" fmla="*/ 61 h 334"/>
                  <a:gd name="T10" fmla="*/ 48 w 209"/>
                  <a:gd name="T11" fmla="*/ 25 h 334"/>
                  <a:gd name="T12" fmla="*/ 20 w 209"/>
                  <a:gd name="T13" fmla="*/ 2 h 334"/>
                  <a:gd name="T14" fmla="*/ 9 w 209"/>
                  <a:gd name="T15" fmla="*/ 0 h 334"/>
                  <a:gd name="T16" fmla="*/ 0 w 209"/>
                  <a:gd name="T17" fmla="*/ 14 h 334"/>
                  <a:gd name="T18" fmla="*/ 0 w 209"/>
                  <a:gd name="T19" fmla="*/ 64 h 334"/>
                  <a:gd name="T20" fmla="*/ 11 w 209"/>
                  <a:gd name="T21" fmla="*/ 127 h 334"/>
                  <a:gd name="T22" fmla="*/ 27 w 209"/>
                  <a:gd name="T23" fmla="*/ 175 h 334"/>
                  <a:gd name="T24" fmla="*/ 45 w 209"/>
                  <a:gd name="T25" fmla="*/ 227 h 334"/>
                  <a:gd name="T26" fmla="*/ 77 w 209"/>
                  <a:gd name="T27" fmla="*/ 286 h 334"/>
                  <a:gd name="T28" fmla="*/ 88 w 209"/>
                  <a:gd name="T29" fmla="*/ 311 h 334"/>
                  <a:gd name="T30" fmla="*/ 100 w 209"/>
                  <a:gd name="T31" fmla="*/ 309 h 334"/>
                  <a:gd name="T32" fmla="*/ 116 w 209"/>
                  <a:gd name="T33" fmla="*/ 311 h 334"/>
                  <a:gd name="T34" fmla="*/ 134 w 209"/>
                  <a:gd name="T35" fmla="*/ 322 h 334"/>
                  <a:gd name="T36" fmla="*/ 156 w 209"/>
                  <a:gd name="T37" fmla="*/ 334 h 334"/>
                  <a:gd name="T38" fmla="*/ 179 w 209"/>
                  <a:gd name="T39" fmla="*/ 329 h 334"/>
                  <a:gd name="T40" fmla="*/ 186 w 209"/>
                  <a:gd name="T41" fmla="*/ 322 h 334"/>
                  <a:gd name="T42" fmla="*/ 193 w 209"/>
                  <a:gd name="T43" fmla="*/ 306 h 334"/>
                  <a:gd name="T44" fmla="*/ 197 w 209"/>
                  <a:gd name="T45" fmla="*/ 272 h 334"/>
                  <a:gd name="T46" fmla="*/ 202 w 209"/>
                  <a:gd name="T47" fmla="*/ 256 h 334"/>
                  <a:gd name="T48" fmla="*/ 209 w 209"/>
                  <a:gd name="T49" fmla="*/ 247 h 3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9"/>
                  <a:gd name="T76" fmla="*/ 0 h 334"/>
                  <a:gd name="T77" fmla="*/ 209 w 209"/>
                  <a:gd name="T78" fmla="*/ 334 h 3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9" h="334">
                    <a:moveTo>
                      <a:pt x="209" y="247"/>
                    </a:moveTo>
                    <a:lnTo>
                      <a:pt x="186" y="202"/>
                    </a:lnTo>
                    <a:lnTo>
                      <a:pt x="147" y="141"/>
                    </a:lnTo>
                    <a:lnTo>
                      <a:pt x="118" y="100"/>
                    </a:lnTo>
                    <a:lnTo>
                      <a:pt x="91" y="61"/>
                    </a:lnTo>
                    <a:lnTo>
                      <a:pt x="48" y="25"/>
                    </a:lnTo>
                    <a:lnTo>
                      <a:pt x="20" y="2"/>
                    </a:lnTo>
                    <a:lnTo>
                      <a:pt x="9" y="0"/>
                    </a:lnTo>
                    <a:lnTo>
                      <a:pt x="0" y="14"/>
                    </a:lnTo>
                    <a:lnTo>
                      <a:pt x="0" y="64"/>
                    </a:lnTo>
                    <a:lnTo>
                      <a:pt x="11" y="127"/>
                    </a:lnTo>
                    <a:lnTo>
                      <a:pt x="27" y="175"/>
                    </a:lnTo>
                    <a:lnTo>
                      <a:pt x="45" y="227"/>
                    </a:lnTo>
                    <a:lnTo>
                      <a:pt x="77" y="286"/>
                    </a:lnTo>
                    <a:lnTo>
                      <a:pt x="88" y="311"/>
                    </a:lnTo>
                    <a:lnTo>
                      <a:pt x="100" y="309"/>
                    </a:lnTo>
                    <a:lnTo>
                      <a:pt x="116" y="311"/>
                    </a:lnTo>
                    <a:lnTo>
                      <a:pt x="134" y="322"/>
                    </a:lnTo>
                    <a:lnTo>
                      <a:pt x="156" y="334"/>
                    </a:lnTo>
                    <a:lnTo>
                      <a:pt x="179" y="329"/>
                    </a:lnTo>
                    <a:lnTo>
                      <a:pt x="186" y="322"/>
                    </a:lnTo>
                    <a:lnTo>
                      <a:pt x="193" y="306"/>
                    </a:lnTo>
                    <a:lnTo>
                      <a:pt x="197" y="272"/>
                    </a:lnTo>
                    <a:lnTo>
                      <a:pt x="202" y="256"/>
                    </a:lnTo>
                    <a:lnTo>
                      <a:pt x="209" y="247"/>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60" name="Freeform 127">
                <a:extLst>
                  <a:ext uri="{FF2B5EF4-FFF2-40B4-BE49-F238E27FC236}">
                    <a16:creationId xmlns="" xmlns:a16="http://schemas.microsoft.com/office/drawing/2014/main" id="{BE805B41-1195-6C43-8AB3-7B44253FB8D7}"/>
                  </a:ext>
                </a:extLst>
              </p:cNvPr>
              <p:cNvSpPr>
                <a:spLocks/>
              </p:cNvSpPr>
              <p:nvPr/>
            </p:nvSpPr>
            <p:spPr bwMode="auto">
              <a:xfrm>
                <a:off x="2410" y="892"/>
                <a:ext cx="272" cy="197"/>
              </a:xfrm>
              <a:custGeom>
                <a:avLst/>
                <a:gdLst>
                  <a:gd name="T0" fmla="*/ 52 w 272"/>
                  <a:gd name="T1" fmla="*/ 2 h 197"/>
                  <a:gd name="T2" fmla="*/ 21 w 272"/>
                  <a:gd name="T3" fmla="*/ 59 h 197"/>
                  <a:gd name="T4" fmla="*/ 9 w 272"/>
                  <a:gd name="T5" fmla="*/ 79 h 197"/>
                  <a:gd name="T6" fmla="*/ 0 w 272"/>
                  <a:gd name="T7" fmla="*/ 104 h 197"/>
                  <a:gd name="T8" fmla="*/ 5 w 272"/>
                  <a:gd name="T9" fmla="*/ 133 h 197"/>
                  <a:gd name="T10" fmla="*/ 18 w 272"/>
                  <a:gd name="T11" fmla="*/ 136 h 197"/>
                  <a:gd name="T12" fmla="*/ 14 w 272"/>
                  <a:gd name="T13" fmla="*/ 113 h 197"/>
                  <a:gd name="T14" fmla="*/ 18 w 272"/>
                  <a:gd name="T15" fmla="*/ 136 h 197"/>
                  <a:gd name="T16" fmla="*/ 32 w 272"/>
                  <a:gd name="T17" fmla="*/ 154 h 197"/>
                  <a:gd name="T18" fmla="*/ 57 w 272"/>
                  <a:gd name="T19" fmla="*/ 174 h 197"/>
                  <a:gd name="T20" fmla="*/ 73 w 272"/>
                  <a:gd name="T21" fmla="*/ 179 h 197"/>
                  <a:gd name="T22" fmla="*/ 104 w 272"/>
                  <a:gd name="T23" fmla="*/ 161 h 197"/>
                  <a:gd name="T24" fmla="*/ 127 w 272"/>
                  <a:gd name="T25" fmla="*/ 156 h 197"/>
                  <a:gd name="T26" fmla="*/ 123 w 272"/>
                  <a:gd name="T27" fmla="*/ 136 h 197"/>
                  <a:gd name="T28" fmla="*/ 127 w 272"/>
                  <a:gd name="T29" fmla="*/ 108 h 197"/>
                  <a:gd name="T30" fmla="*/ 123 w 272"/>
                  <a:gd name="T31" fmla="*/ 136 h 197"/>
                  <a:gd name="T32" fmla="*/ 127 w 272"/>
                  <a:gd name="T33" fmla="*/ 156 h 197"/>
                  <a:gd name="T34" fmla="*/ 163 w 272"/>
                  <a:gd name="T35" fmla="*/ 190 h 197"/>
                  <a:gd name="T36" fmla="*/ 172 w 272"/>
                  <a:gd name="T37" fmla="*/ 197 h 197"/>
                  <a:gd name="T38" fmla="*/ 184 w 272"/>
                  <a:gd name="T39" fmla="*/ 197 h 197"/>
                  <a:gd name="T40" fmla="*/ 241 w 272"/>
                  <a:gd name="T41" fmla="*/ 181 h 197"/>
                  <a:gd name="T42" fmla="*/ 259 w 272"/>
                  <a:gd name="T43" fmla="*/ 167 h 197"/>
                  <a:gd name="T44" fmla="*/ 268 w 272"/>
                  <a:gd name="T45" fmla="*/ 154 h 197"/>
                  <a:gd name="T46" fmla="*/ 272 w 272"/>
                  <a:gd name="T47" fmla="*/ 136 h 197"/>
                  <a:gd name="T48" fmla="*/ 261 w 272"/>
                  <a:gd name="T49" fmla="*/ 77 h 197"/>
                  <a:gd name="T50" fmla="*/ 261 w 272"/>
                  <a:gd name="T51" fmla="*/ 56 h 197"/>
                  <a:gd name="T52" fmla="*/ 259 w 272"/>
                  <a:gd name="T53" fmla="*/ 25 h 197"/>
                  <a:gd name="T54" fmla="*/ 222 w 272"/>
                  <a:gd name="T55" fmla="*/ 18 h 197"/>
                  <a:gd name="T56" fmla="*/ 200 w 272"/>
                  <a:gd name="T57" fmla="*/ 13 h 197"/>
                  <a:gd name="T58" fmla="*/ 159 w 272"/>
                  <a:gd name="T59" fmla="*/ 13 h 197"/>
                  <a:gd name="T60" fmla="*/ 82 w 272"/>
                  <a:gd name="T61" fmla="*/ 0 h 197"/>
                  <a:gd name="T62" fmla="*/ 52 w 272"/>
                  <a:gd name="T63" fmla="*/ 2 h 1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2"/>
                  <a:gd name="T97" fmla="*/ 0 h 197"/>
                  <a:gd name="T98" fmla="*/ 272 w 272"/>
                  <a:gd name="T99" fmla="*/ 197 h 1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2" h="197">
                    <a:moveTo>
                      <a:pt x="52" y="2"/>
                    </a:moveTo>
                    <a:lnTo>
                      <a:pt x="21" y="59"/>
                    </a:lnTo>
                    <a:lnTo>
                      <a:pt x="9" y="79"/>
                    </a:lnTo>
                    <a:lnTo>
                      <a:pt x="0" y="104"/>
                    </a:lnTo>
                    <a:lnTo>
                      <a:pt x="5" y="133"/>
                    </a:lnTo>
                    <a:lnTo>
                      <a:pt x="18" y="136"/>
                    </a:lnTo>
                    <a:lnTo>
                      <a:pt x="14" y="113"/>
                    </a:lnTo>
                    <a:lnTo>
                      <a:pt x="18" y="136"/>
                    </a:lnTo>
                    <a:lnTo>
                      <a:pt x="32" y="154"/>
                    </a:lnTo>
                    <a:lnTo>
                      <a:pt x="57" y="174"/>
                    </a:lnTo>
                    <a:lnTo>
                      <a:pt x="73" y="179"/>
                    </a:lnTo>
                    <a:lnTo>
                      <a:pt x="104" y="161"/>
                    </a:lnTo>
                    <a:lnTo>
                      <a:pt x="127" y="156"/>
                    </a:lnTo>
                    <a:lnTo>
                      <a:pt x="123" y="136"/>
                    </a:lnTo>
                    <a:lnTo>
                      <a:pt x="127" y="108"/>
                    </a:lnTo>
                    <a:lnTo>
                      <a:pt x="123" y="136"/>
                    </a:lnTo>
                    <a:lnTo>
                      <a:pt x="127" y="156"/>
                    </a:lnTo>
                    <a:lnTo>
                      <a:pt x="163" y="190"/>
                    </a:lnTo>
                    <a:lnTo>
                      <a:pt x="172" y="197"/>
                    </a:lnTo>
                    <a:lnTo>
                      <a:pt x="184" y="197"/>
                    </a:lnTo>
                    <a:lnTo>
                      <a:pt x="241" y="181"/>
                    </a:lnTo>
                    <a:lnTo>
                      <a:pt x="259" y="167"/>
                    </a:lnTo>
                    <a:lnTo>
                      <a:pt x="268" y="154"/>
                    </a:lnTo>
                    <a:lnTo>
                      <a:pt x="272" y="136"/>
                    </a:lnTo>
                    <a:lnTo>
                      <a:pt x="261" y="77"/>
                    </a:lnTo>
                    <a:lnTo>
                      <a:pt x="261" y="56"/>
                    </a:lnTo>
                    <a:lnTo>
                      <a:pt x="259" y="25"/>
                    </a:lnTo>
                    <a:lnTo>
                      <a:pt x="222" y="18"/>
                    </a:lnTo>
                    <a:lnTo>
                      <a:pt x="200" y="13"/>
                    </a:lnTo>
                    <a:lnTo>
                      <a:pt x="159" y="13"/>
                    </a:lnTo>
                    <a:lnTo>
                      <a:pt x="82" y="0"/>
                    </a:lnTo>
                    <a:lnTo>
                      <a:pt x="52" y="2"/>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61" name="Freeform 128">
                <a:extLst>
                  <a:ext uri="{FF2B5EF4-FFF2-40B4-BE49-F238E27FC236}">
                    <a16:creationId xmlns="" xmlns:a16="http://schemas.microsoft.com/office/drawing/2014/main" id="{F8B06590-F7BF-F14A-807C-2821717E8F00}"/>
                  </a:ext>
                </a:extLst>
              </p:cNvPr>
              <p:cNvSpPr>
                <a:spLocks/>
              </p:cNvSpPr>
              <p:nvPr/>
            </p:nvSpPr>
            <p:spPr bwMode="auto">
              <a:xfrm>
                <a:off x="2462" y="565"/>
                <a:ext cx="245" cy="352"/>
              </a:xfrm>
              <a:custGeom>
                <a:avLst/>
                <a:gdLst>
                  <a:gd name="T0" fmla="*/ 207 w 245"/>
                  <a:gd name="T1" fmla="*/ 352 h 352"/>
                  <a:gd name="T2" fmla="*/ 209 w 245"/>
                  <a:gd name="T3" fmla="*/ 295 h 352"/>
                  <a:gd name="T4" fmla="*/ 220 w 245"/>
                  <a:gd name="T5" fmla="*/ 238 h 352"/>
                  <a:gd name="T6" fmla="*/ 238 w 245"/>
                  <a:gd name="T7" fmla="*/ 163 h 352"/>
                  <a:gd name="T8" fmla="*/ 245 w 245"/>
                  <a:gd name="T9" fmla="*/ 134 h 352"/>
                  <a:gd name="T10" fmla="*/ 241 w 245"/>
                  <a:gd name="T11" fmla="*/ 107 h 352"/>
                  <a:gd name="T12" fmla="*/ 223 w 245"/>
                  <a:gd name="T13" fmla="*/ 66 h 352"/>
                  <a:gd name="T14" fmla="*/ 204 w 245"/>
                  <a:gd name="T15" fmla="*/ 36 h 352"/>
                  <a:gd name="T16" fmla="*/ 186 w 245"/>
                  <a:gd name="T17" fmla="*/ 25 h 352"/>
                  <a:gd name="T18" fmla="*/ 177 w 245"/>
                  <a:gd name="T19" fmla="*/ 30 h 352"/>
                  <a:gd name="T20" fmla="*/ 170 w 245"/>
                  <a:gd name="T21" fmla="*/ 43 h 352"/>
                  <a:gd name="T22" fmla="*/ 173 w 245"/>
                  <a:gd name="T23" fmla="*/ 68 h 352"/>
                  <a:gd name="T24" fmla="*/ 177 w 245"/>
                  <a:gd name="T25" fmla="*/ 104 h 352"/>
                  <a:gd name="T26" fmla="*/ 168 w 245"/>
                  <a:gd name="T27" fmla="*/ 145 h 352"/>
                  <a:gd name="T28" fmla="*/ 143 w 245"/>
                  <a:gd name="T29" fmla="*/ 177 h 352"/>
                  <a:gd name="T30" fmla="*/ 139 w 245"/>
                  <a:gd name="T31" fmla="*/ 179 h 352"/>
                  <a:gd name="T32" fmla="*/ 130 w 245"/>
                  <a:gd name="T33" fmla="*/ 191 h 352"/>
                  <a:gd name="T34" fmla="*/ 114 w 245"/>
                  <a:gd name="T35" fmla="*/ 177 h 352"/>
                  <a:gd name="T36" fmla="*/ 102 w 245"/>
                  <a:gd name="T37" fmla="*/ 123 h 352"/>
                  <a:gd name="T38" fmla="*/ 96 w 245"/>
                  <a:gd name="T39" fmla="*/ 73 h 352"/>
                  <a:gd name="T40" fmla="*/ 98 w 245"/>
                  <a:gd name="T41" fmla="*/ 41 h 352"/>
                  <a:gd name="T42" fmla="*/ 96 w 245"/>
                  <a:gd name="T43" fmla="*/ 11 h 352"/>
                  <a:gd name="T44" fmla="*/ 84 w 245"/>
                  <a:gd name="T45" fmla="*/ 0 h 352"/>
                  <a:gd name="T46" fmla="*/ 73 w 245"/>
                  <a:gd name="T47" fmla="*/ 7 h 352"/>
                  <a:gd name="T48" fmla="*/ 50 w 245"/>
                  <a:gd name="T49" fmla="*/ 36 h 352"/>
                  <a:gd name="T50" fmla="*/ 34 w 245"/>
                  <a:gd name="T51" fmla="*/ 77 h 352"/>
                  <a:gd name="T52" fmla="*/ 37 w 245"/>
                  <a:gd name="T53" fmla="*/ 113 h 352"/>
                  <a:gd name="T54" fmla="*/ 34 w 245"/>
                  <a:gd name="T55" fmla="*/ 179 h 352"/>
                  <a:gd name="T56" fmla="*/ 37 w 245"/>
                  <a:gd name="T57" fmla="*/ 234 h 352"/>
                  <a:gd name="T58" fmla="*/ 32 w 245"/>
                  <a:gd name="T59" fmla="*/ 263 h 352"/>
                  <a:gd name="T60" fmla="*/ 0 w 245"/>
                  <a:gd name="T61" fmla="*/ 329 h 352"/>
                  <a:gd name="T62" fmla="*/ 30 w 245"/>
                  <a:gd name="T63" fmla="*/ 327 h 352"/>
                  <a:gd name="T64" fmla="*/ 107 w 245"/>
                  <a:gd name="T65" fmla="*/ 340 h 352"/>
                  <a:gd name="T66" fmla="*/ 148 w 245"/>
                  <a:gd name="T67" fmla="*/ 340 h 352"/>
                  <a:gd name="T68" fmla="*/ 170 w 245"/>
                  <a:gd name="T69" fmla="*/ 345 h 352"/>
                  <a:gd name="T70" fmla="*/ 207 w 245"/>
                  <a:gd name="T71" fmla="*/ 352 h 3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5"/>
                  <a:gd name="T109" fmla="*/ 0 h 352"/>
                  <a:gd name="T110" fmla="*/ 245 w 245"/>
                  <a:gd name="T111" fmla="*/ 352 h 3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5" h="352">
                    <a:moveTo>
                      <a:pt x="207" y="352"/>
                    </a:moveTo>
                    <a:lnTo>
                      <a:pt x="209" y="295"/>
                    </a:lnTo>
                    <a:lnTo>
                      <a:pt x="220" y="238"/>
                    </a:lnTo>
                    <a:lnTo>
                      <a:pt x="238" y="163"/>
                    </a:lnTo>
                    <a:lnTo>
                      <a:pt x="245" y="134"/>
                    </a:lnTo>
                    <a:lnTo>
                      <a:pt x="241" y="107"/>
                    </a:lnTo>
                    <a:lnTo>
                      <a:pt x="223" y="66"/>
                    </a:lnTo>
                    <a:lnTo>
                      <a:pt x="204" y="36"/>
                    </a:lnTo>
                    <a:lnTo>
                      <a:pt x="186" y="25"/>
                    </a:lnTo>
                    <a:lnTo>
                      <a:pt x="177" y="30"/>
                    </a:lnTo>
                    <a:lnTo>
                      <a:pt x="170" y="43"/>
                    </a:lnTo>
                    <a:lnTo>
                      <a:pt x="173" y="68"/>
                    </a:lnTo>
                    <a:lnTo>
                      <a:pt x="177" y="104"/>
                    </a:lnTo>
                    <a:lnTo>
                      <a:pt x="168" y="145"/>
                    </a:lnTo>
                    <a:lnTo>
                      <a:pt x="143" y="177"/>
                    </a:lnTo>
                    <a:lnTo>
                      <a:pt x="139" y="179"/>
                    </a:lnTo>
                    <a:lnTo>
                      <a:pt x="130" y="191"/>
                    </a:lnTo>
                    <a:lnTo>
                      <a:pt x="114" y="177"/>
                    </a:lnTo>
                    <a:lnTo>
                      <a:pt x="102" y="123"/>
                    </a:lnTo>
                    <a:lnTo>
                      <a:pt x="96" y="73"/>
                    </a:lnTo>
                    <a:lnTo>
                      <a:pt x="98" y="41"/>
                    </a:lnTo>
                    <a:lnTo>
                      <a:pt x="96" y="11"/>
                    </a:lnTo>
                    <a:lnTo>
                      <a:pt x="84" y="0"/>
                    </a:lnTo>
                    <a:lnTo>
                      <a:pt x="73" y="7"/>
                    </a:lnTo>
                    <a:lnTo>
                      <a:pt x="50" y="36"/>
                    </a:lnTo>
                    <a:lnTo>
                      <a:pt x="34" y="77"/>
                    </a:lnTo>
                    <a:lnTo>
                      <a:pt x="37" y="113"/>
                    </a:lnTo>
                    <a:lnTo>
                      <a:pt x="34" y="179"/>
                    </a:lnTo>
                    <a:lnTo>
                      <a:pt x="37" y="234"/>
                    </a:lnTo>
                    <a:lnTo>
                      <a:pt x="32" y="263"/>
                    </a:lnTo>
                    <a:lnTo>
                      <a:pt x="0" y="329"/>
                    </a:lnTo>
                    <a:lnTo>
                      <a:pt x="30" y="327"/>
                    </a:lnTo>
                    <a:lnTo>
                      <a:pt x="107" y="340"/>
                    </a:lnTo>
                    <a:lnTo>
                      <a:pt x="148" y="340"/>
                    </a:lnTo>
                    <a:lnTo>
                      <a:pt x="170" y="345"/>
                    </a:lnTo>
                    <a:lnTo>
                      <a:pt x="207" y="352"/>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62" name="Freeform 129">
                <a:extLst>
                  <a:ext uri="{FF2B5EF4-FFF2-40B4-BE49-F238E27FC236}">
                    <a16:creationId xmlns="" xmlns:a16="http://schemas.microsoft.com/office/drawing/2014/main" id="{11BB8DB2-4DA7-3243-A262-CF4AA14F823A}"/>
                  </a:ext>
                </a:extLst>
              </p:cNvPr>
              <p:cNvSpPr>
                <a:spLocks/>
              </p:cNvSpPr>
              <p:nvPr/>
            </p:nvSpPr>
            <p:spPr bwMode="auto">
              <a:xfrm>
                <a:off x="2558" y="538"/>
                <a:ext cx="81" cy="218"/>
              </a:xfrm>
              <a:custGeom>
                <a:avLst/>
                <a:gdLst>
                  <a:gd name="T0" fmla="*/ 74 w 81"/>
                  <a:gd name="T1" fmla="*/ 70 h 218"/>
                  <a:gd name="T2" fmla="*/ 77 w 81"/>
                  <a:gd name="T3" fmla="*/ 95 h 218"/>
                  <a:gd name="T4" fmla="*/ 81 w 81"/>
                  <a:gd name="T5" fmla="*/ 131 h 218"/>
                  <a:gd name="T6" fmla="*/ 72 w 81"/>
                  <a:gd name="T7" fmla="*/ 172 h 218"/>
                  <a:gd name="T8" fmla="*/ 47 w 81"/>
                  <a:gd name="T9" fmla="*/ 204 h 218"/>
                  <a:gd name="T10" fmla="*/ 43 w 81"/>
                  <a:gd name="T11" fmla="*/ 206 h 218"/>
                  <a:gd name="T12" fmla="*/ 34 w 81"/>
                  <a:gd name="T13" fmla="*/ 218 h 218"/>
                  <a:gd name="T14" fmla="*/ 18 w 81"/>
                  <a:gd name="T15" fmla="*/ 204 h 218"/>
                  <a:gd name="T16" fmla="*/ 6 w 81"/>
                  <a:gd name="T17" fmla="*/ 150 h 218"/>
                  <a:gd name="T18" fmla="*/ 0 w 81"/>
                  <a:gd name="T19" fmla="*/ 100 h 218"/>
                  <a:gd name="T20" fmla="*/ 2 w 81"/>
                  <a:gd name="T21" fmla="*/ 68 h 218"/>
                  <a:gd name="T22" fmla="*/ 9 w 81"/>
                  <a:gd name="T23" fmla="*/ 48 h 218"/>
                  <a:gd name="T24" fmla="*/ 24 w 81"/>
                  <a:gd name="T25" fmla="*/ 11 h 218"/>
                  <a:gd name="T26" fmla="*/ 38 w 81"/>
                  <a:gd name="T27" fmla="*/ 0 h 218"/>
                  <a:gd name="T28" fmla="*/ 49 w 81"/>
                  <a:gd name="T29" fmla="*/ 11 h 218"/>
                  <a:gd name="T30" fmla="*/ 54 w 81"/>
                  <a:gd name="T31" fmla="*/ 29 h 218"/>
                  <a:gd name="T32" fmla="*/ 74 w 81"/>
                  <a:gd name="T33" fmla="*/ 70 h 2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
                  <a:gd name="T52" fmla="*/ 0 h 218"/>
                  <a:gd name="T53" fmla="*/ 81 w 81"/>
                  <a:gd name="T54" fmla="*/ 218 h 2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 h="218">
                    <a:moveTo>
                      <a:pt x="74" y="70"/>
                    </a:moveTo>
                    <a:lnTo>
                      <a:pt x="77" y="95"/>
                    </a:lnTo>
                    <a:lnTo>
                      <a:pt x="81" y="131"/>
                    </a:lnTo>
                    <a:lnTo>
                      <a:pt x="72" y="172"/>
                    </a:lnTo>
                    <a:lnTo>
                      <a:pt x="47" y="204"/>
                    </a:lnTo>
                    <a:lnTo>
                      <a:pt x="43" y="206"/>
                    </a:lnTo>
                    <a:lnTo>
                      <a:pt x="34" y="218"/>
                    </a:lnTo>
                    <a:lnTo>
                      <a:pt x="18" y="204"/>
                    </a:lnTo>
                    <a:lnTo>
                      <a:pt x="6" y="150"/>
                    </a:lnTo>
                    <a:lnTo>
                      <a:pt x="0" y="100"/>
                    </a:lnTo>
                    <a:lnTo>
                      <a:pt x="2" y="68"/>
                    </a:lnTo>
                    <a:lnTo>
                      <a:pt x="9" y="48"/>
                    </a:lnTo>
                    <a:lnTo>
                      <a:pt x="24" y="11"/>
                    </a:lnTo>
                    <a:lnTo>
                      <a:pt x="38" y="0"/>
                    </a:lnTo>
                    <a:lnTo>
                      <a:pt x="49" y="11"/>
                    </a:lnTo>
                    <a:lnTo>
                      <a:pt x="54" y="29"/>
                    </a:lnTo>
                    <a:lnTo>
                      <a:pt x="74" y="70"/>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63" name="Freeform 130">
                <a:extLst>
                  <a:ext uri="{FF2B5EF4-FFF2-40B4-BE49-F238E27FC236}">
                    <a16:creationId xmlns="" xmlns:a16="http://schemas.microsoft.com/office/drawing/2014/main" id="{3C906215-E5E9-2E40-86B4-D5C0799FC194}"/>
                  </a:ext>
                </a:extLst>
              </p:cNvPr>
              <p:cNvSpPr>
                <a:spLocks/>
              </p:cNvSpPr>
              <p:nvPr/>
            </p:nvSpPr>
            <p:spPr bwMode="auto">
              <a:xfrm>
                <a:off x="3192" y="1180"/>
                <a:ext cx="191" cy="226"/>
              </a:xfrm>
              <a:custGeom>
                <a:avLst/>
                <a:gdLst>
                  <a:gd name="T0" fmla="*/ 112 w 191"/>
                  <a:gd name="T1" fmla="*/ 226 h 226"/>
                  <a:gd name="T2" fmla="*/ 134 w 191"/>
                  <a:gd name="T3" fmla="*/ 199 h 226"/>
                  <a:gd name="T4" fmla="*/ 148 w 191"/>
                  <a:gd name="T5" fmla="*/ 181 h 226"/>
                  <a:gd name="T6" fmla="*/ 157 w 191"/>
                  <a:gd name="T7" fmla="*/ 167 h 226"/>
                  <a:gd name="T8" fmla="*/ 177 w 191"/>
                  <a:gd name="T9" fmla="*/ 111 h 226"/>
                  <a:gd name="T10" fmla="*/ 191 w 191"/>
                  <a:gd name="T11" fmla="*/ 38 h 226"/>
                  <a:gd name="T12" fmla="*/ 191 w 191"/>
                  <a:gd name="T13" fmla="*/ 18 h 226"/>
                  <a:gd name="T14" fmla="*/ 184 w 191"/>
                  <a:gd name="T15" fmla="*/ 6 h 226"/>
                  <a:gd name="T16" fmla="*/ 171 w 191"/>
                  <a:gd name="T17" fmla="*/ 0 h 226"/>
                  <a:gd name="T18" fmla="*/ 157 w 191"/>
                  <a:gd name="T19" fmla="*/ 11 h 226"/>
                  <a:gd name="T20" fmla="*/ 143 w 191"/>
                  <a:gd name="T21" fmla="*/ 34 h 226"/>
                  <a:gd name="T22" fmla="*/ 132 w 191"/>
                  <a:gd name="T23" fmla="*/ 52 h 226"/>
                  <a:gd name="T24" fmla="*/ 109 w 191"/>
                  <a:gd name="T25" fmla="*/ 72 h 226"/>
                  <a:gd name="T26" fmla="*/ 87 w 191"/>
                  <a:gd name="T27" fmla="*/ 84 h 226"/>
                  <a:gd name="T28" fmla="*/ 50 w 191"/>
                  <a:gd name="T29" fmla="*/ 102 h 226"/>
                  <a:gd name="T30" fmla="*/ 30 w 191"/>
                  <a:gd name="T31" fmla="*/ 106 h 226"/>
                  <a:gd name="T32" fmla="*/ 19 w 191"/>
                  <a:gd name="T33" fmla="*/ 120 h 226"/>
                  <a:gd name="T34" fmla="*/ 0 w 191"/>
                  <a:gd name="T35" fmla="*/ 149 h 226"/>
                  <a:gd name="T36" fmla="*/ 10 w 191"/>
                  <a:gd name="T37" fmla="*/ 156 h 226"/>
                  <a:gd name="T38" fmla="*/ 23 w 191"/>
                  <a:gd name="T39" fmla="*/ 156 h 226"/>
                  <a:gd name="T40" fmla="*/ 66 w 191"/>
                  <a:gd name="T41" fmla="*/ 149 h 226"/>
                  <a:gd name="T42" fmla="*/ 80 w 191"/>
                  <a:gd name="T43" fmla="*/ 145 h 226"/>
                  <a:gd name="T44" fmla="*/ 93 w 191"/>
                  <a:gd name="T45" fmla="*/ 147 h 226"/>
                  <a:gd name="T46" fmla="*/ 100 w 191"/>
                  <a:gd name="T47" fmla="*/ 156 h 226"/>
                  <a:gd name="T48" fmla="*/ 103 w 191"/>
                  <a:gd name="T49" fmla="*/ 195 h 226"/>
                  <a:gd name="T50" fmla="*/ 107 w 191"/>
                  <a:gd name="T51" fmla="*/ 213 h 226"/>
                  <a:gd name="T52" fmla="*/ 112 w 191"/>
                  <a:gd name="T53" fmla="*/ 226 h 2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1"/>
                  <a:gd name="T82" fmla="*/ 0 h 226"/>
                  <a:gd name="T83" fmla="*/ 191 w 191"/>
                  <a:gd name="T84" fmla="*/ 226 h 22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1" h="226">
                    <a:moveTo>
                      <a:pt x="112" y="226"/>
                    </a:moveTo>
                    <a:lnTo>
                      <a:pt x="134" y="199"/>
                    </a:lnTo>
                    <a:lnTo>
                      <a:pt x="148" y="181"/>
                    </a:lnTo>
                    <a:lnTo>
                      <a:pt x="157" y="167"/>
                    </a:lnTo>
                    <a:lnTo>
                      <a:pt x="177" y="111"/>
                    </a:lnTo>
                    <a:lnTo>
                      <a:pt x="191" y="38"/>
                    </a:lnTo>
                    <a:lnTo>
                      <a:pt x="191" y="18"/>
                    </a:lnTo>
                    <a:lnTo>
                      <a:pt x="184" y="6"/>
                    </a:lnTo>
                    <a:lnTo>
                      <a:pt x="171" y="0"/>
                    </a:lnTo>
                    <a:lnTo>
                      <a:pt x="157" y="11"/>
                    </a:lnTo>
                    <a:lnTo>
                      <a:pt x="143" y="34"/>
                    </a:lnTo>
                    <a:lnTo>
                      <a:pt x="132" y="52"/>
                    </a:lnTo>
                    <a:lnTo>
                      <a:pt x="109" y="72"/>
                    </a:lnTo>
                    <a:lnTo>
                      <a:pt x="87" y="84"/>
                    </a:lnTo>
                    <a:lnTo>
                      <a:pt x="50" y="102"/>
                    </a:lnTo>
                    <a:lnTo>
                      <a:pt x="30" y="106"/>
                    </a:lnTo>
                    <a:lnTo>
                      <a:pt x="19" y="120"/>
                    </a:lnTo>
                    <a:lnTo>
                      <a:pt x="0" y="149"/>
                    </a:lnTo>
                    <a:lnTo>
                      <a:pt x="10" y="156"/>
                    </a:lnTo>
                    <a:lnTo>
                      <a:pt x="23" y="156"/>
                    </a:lnTo>
                    <a:lnTo>
                      <a:pt x="66" y="149"/>
                    </a:lnTo>
                    <a:lnTo>
                      <a:pt x="80" y="145"/>
                    </a:lnTo>
                    <a:lnTo>
                      <a:pt x="93" y="147"/>
                    </a:lnTo>
                    <a:lnTo>
                      <a:pt x="100" y="156"/>
                    </a:lnTo>
                    <a:lnTo>
                      <a:pt x="103" y="195"/>
                    </a:lnTo>
                    <a:lnTo>
                      <a:pt x="107" y="213"/>
                    </a:lnTo>
                    <a:lnTo>
                      <a:pt x="112" y="226"/>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64" name="Freeform 131">
                <a:extLst>
                  <a:ext uri="{FF2B5EF4-FFF2-40B4-BE49-F238E27FC236}">
                    <a16:creationId xmlns="" xmlns:a16="http://schemas.microsoft.com/office/drawing/2014/main" id="{375C59AF-DC74-DB4F-83D6-D9FEA7AA3376}"/>
                  </a:ext>
                </a:extLst>
              </p:cNvPr>
              <p:cNvSpPr>
                <a:spLocks/>
              </p:cNvSpPr>
              <p:nvPr/>
            </p:nvSpPr>
            <p:spPr bwMode="auto">
              <a:xfrm>
                <a:off x="3036" y="1325"/>
                <a:ext cx="268" cy="297"/>
              </a:xfrm>
              <a:custGeom>
                <a:avLst/>
                <a:gdLst>
                  <a:gd name="T0" fmla="*/ 156 w 268"/>
                  <a:gd name="T1" fmla="*/ 4 h 297"/>
                  <a:gd name="T2" fmla="*/ 116 w 268"/>
                  <a:gd name="T3" fmla="*/ 56 h 297"/>
                  <a:gd name="T4" fmla="*/ 91 w 268"/>
                  <a:gd name="T5" fmla="*/ 93 h 297"/>
                  <a:gd name="T6" fmla="*/ 32 w 268"/>
                  <a:gd name="T7" fmla="*/ 174 h 297"/>
                  <a:gd name="T8" fmla="*/ 9 w 268"/>
                  <a:gd name="T9" fmla="*/ 229 h 297"/>
                  <a:gd name="T10" fmla="*/ 0 w 268"/>
                  <a:gd name="T11" fmla="*/ 263 h 297"/>
                  <a:gd name="T12" fmla="*/ 0 w 268"/>
                  <a:gd name="T13" fmla="*/ 279 h 297"/>
                  <a:gd name="T14" fmla="*/ 7 w 268"/>
                  <a:gd name="T15" fmla="*/ 288 h 297"/>
                  <a:gd name="T16" fmla="*/ 18 w 268"/>
                  <a:gd name="T17" fmla="*/ 297 h 297"/>
                  <a:gd name="T18" fmla="*/ 36 w 268"/>
                  <a:gd name="T19" fmla="*/ 297 h 297"/>
                  <a:gd name="T20" fmla="*/ 59 w 268"/>
                  <a:gd name="T21" fmla="*/ 286 h 297"/>
                  <a:gd name="T22" fmla="*/ 102 w 268"/>
                  <a:gd name="T23" fmla="*/ 261 h 297"/>
                  <a:gd name="T24" fmla="*/ 125 w 268"/>
                  <a:gd name="T25" fmla="*/ 242 h 297"/>
                  <a:gd name="T26" fmla="*/ 156 w 268"/>
                  <a:gd name="T27" fmla="*/ 208 h 297"/>
                  <a:gd name="T28" fmla="*/ 188 w 268"/>
                  <a:gd name="T29" fmla="*/ 172 h 297"/>
                  <a:gd name="T30" fmla="*/ 268 w 268"/>
                  <a:gd name="T31" fmla="*/ 81 h 297"/>
                  <a:gd name="T32" fmla="*/ 263 w 268"/>
                  <a:gd name="T33" fmla="*/ 68 h 297"/>
                  <a:gd name="T34" fmla="*/ 259 w 268"/>
                  <a:gd name="T35" fmla="*/ 50 h 297"/>
                  <a:gd name="T36" fmla="*/ 256 w 268"/>
                  <a:gd name="T37" fmla="*/ 11 h 297"/>
                  <a:gd name="T38" fmla="*/ 249 w 268"/>
                  <a:gd name="T39" fmla="*/ 2 h 297"/>
                  <a:gd name="T40" fmla="*/ 236 w 268"/>
                  <a:gd name="T41" fmla="*/ 0 h 297"/>
                  <a:gd name="T42" fmla="*/ 222 w 268"/>
                  <a:gd name="T43" fmla="*/ 4 h 297"/>
                  <a:gd name="T44" fmla="*/ 179 w 268"/>
                  <a:gd name="T45" fmla="*/ 11 h 297"/>
                  <a:gd name="T46" fmla="*/ 166 w 268"/>
                  <a:gd name="T47" fmla="*/ 11 h 297"/>
                  <a:gd name="T48" fmla="*/ 156 w 268"/>
                  <a:gd name="T49" fmla="*/ 4 h 29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8"/>
                  <a:gd name="T76" fmla="*/ 0 h 297"/>
                  <a:gd name="T77" fmla="*/ 268 w 268"/>
                  <a:gd name="T78" fmla="*/ 297 h 29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8" h="297">
                    <a:moveTo>
                      <a:pt x="156" y="4"/>
                    </a:moveTo>
                    <a:lnTo>
                      <a:pt x="116" y="56"/>
                    </a:lnTo>
                    <a:lnTo>
                      <a:pt x="91" y="93"/>
                    </a:lnTo>
                    <a:lnTo>
                      <a:pt x="32" y="174"/>
                    </a:lnTo>
                    <a:lnTo>
                      <a:pt x="9" y="229"/>
                    </a:lnTo>
                    <a:lnTo>
                      <a:pt x="0" y="263"/>
                    </a:lnTo>
                    <a:lnTo>
                      <a:pt x="0" y="279"/>
                    </a:lnTo>
                    <a:lnTo>
                      <a:pt x="7" y="288"/>
                    </a:lnTo>
                    <a:lnTo>
                      <a:pt x="18" y="297"/>
                    </a:lnTo>
                    <a:lnTo>
                      <a:pt x="36" y="297"/>
                    </a:lnTo>
                    <a:lnTo>
                      <a:pt x="59" y="286"/>
                    </a:lnTo>
                    <a:lnTo>
                      <a:pt x="102" y="261"/>
                    </a:lnTo>
                    <a:lnTo>
                      <a:pt x="125" y="242"/>
                    </a:lnTo>
                    <a:lnTo>
                      <a:pt x="156" y="208"/>
                    </a:lnTo>
                    <a:lnTo>
                      <a:pt x="188" y="172"/>
                    </a:lnTo>
                    <a:lnTo>
                      <a:pt x="268" y="81"/>
                    </a:lnTo>
                    <a:lnTo>
                      <a:pt x="263" y="68"/>
                    </a:lnTo>
                    <a:lnTo>
                      <a:pt x="259" y="50"/>
                    </a:lnTo>
                    <a:lnTo>
                      <a:pt x="256" y="11"/>
                    </a:lnTo>
                    <a:lnTo>
                      <a:pt x="249" y="2"/>
                    </a:lnTo>
                    <a:lnTo>
                      <a:pt x="236" y="0"/>
                    </a:lnTo>
                    <a:lnTo>
                      <a:pt x="222" y="4"/>
                    </a:lnTo>
                    <a:lnTo>
                      <a:pt x="179" y="11"/>
                    </a:lnTo>
                    <a:lnTo>
                      <a:pt x="166" y="11"/>
                    </a:lnTo>
                    <a:lnTo>
                      <a:pt x="156" y="4"/>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65" name="Freeform 132">
                <a:extLst>
                  <a:ext uri="{FF2B5EF4-FFF2-40B4-BE49-F238E27FC236}">
                    <a16:creationId xmlns="" xmlns:a16="http://schemas.microsoft.com/office/drawing/2014/main" id="{A2FFD36F-49F6-2F4C-9884-002223A44D65}"/>
                  </a:ext>
                </a:extLst>
              </p:cNvPr>
              <p:cNvSpPr>
                <a:spLocks/>
              </p:cNvSpPr>
              <p:nvPr/>
            </p:nvSpPr>
            <p:spPr bwMode="auto">
              <a:xfrm>
                <a:off x="2417" y="1059"/>
                <a:ext cx="272" cy="211"/>
              </a:xfrm>
              <a:custGeom>
                <a:avLst/>
                <a:gdLst>
                  <a:gd name="T0" fmla="*/ 0 w 272"/>
                  <a:gd name="T1" fmla="*/ 150 h 211"/>
                  <a:gd name="T2" fmla="*/ 0 w 272"/>
                  <a:gd name="T3" fmla="*/ 98 h 211"/>
                  <a:gd name="T4" fmla="*/ 2 w 272"/>
                  <a:gd name="T5" fmla="*/ 57 h 211"/>
                  <a:gd name="T6" fmla="*/ 9 w 272"/>
                  <a:gd name="T7" fmla="*/ 34 h 211"/>
                  <a:gd name="T8" fmla="*/ 29 w 272"/>
                  <a:gd name="T9" fmla="*/ 0 h 211"/>
                  <a:gd name="T10" fmla="*/ 61 w 272"/>
                  <a:gd name="T11" fmla="*/ 3 h 211"/>
                  <a:gd name="T12" fmla="*/ 70 w 272"/>
                  <a:gd name="T13" fmla="*/ 19 h 211"/>
                  <a:gd name="T14" fmla="*/ 43 w 272"/>
                  <a:gd name="T15" fmla="*/ 68 h 211"/>
                  <a:gd name="T16" fmla="*/ 70 w 272"/>
                  <a:gd name="T17" fmla="*/ 19 h 211"/>
                  <a:gd name="T18" fmla="*/ 82 w 272"/>
                  <a:gd name="T19" fmla="*/ 10 h 211"/>
                  <a:gd name="T20" fmla="*/ 93 w 272"/>
                  <a:gd name="T21" fmla="*/ 5 h 211"/>
                  <a:gd name="T22" fmla="*/ 118 w 272"/>
                  <a:gd name="T23" fmla="*/ 10 h 211"/>
                  <a:gd name="T24" fmla="*/ 156 w 272"/>
                  <a:gd name="T25" fmla="*/ 30 h 211"/>
                  <a:gd name="T26" fmla="*/ 168 w 272"/>
                  <a:gd name="T27" fmla="*/ 55 h 211"/>
                  <a:gd name="T28" fmla="*/ 163 w 272"/>
                  <a:gd name="T29" fmla="*/ 78 h 211"/>
                  <a:gd name="T30" fmla="*/ 152 w 272"/>
                  <a:gd name="T31" fmla="*/ 109 h 211"/>
                  <a:gd name="T32" fmla="*/ 163 w 272"/>
                  <a:gd name="T33" fmla="*/ 78 h 211"/>
                  <a:gd name="T34" fmla="*/ 168 w 272"/>
                  <a:gd name="T35" fmla="*/ 55 h 211"/>
                  <a:gd name="T36" fmla="*/ 184 w 272"/>
                  <a:gd name="T37" fmla="*/ 46 h 211"/>
                  <a:gd name="T38" fmla="*/ 213 w 272"/>
                  <a:gd name="T39" fmla="*/ 44 h 211"/>
                  <a:gd name="T40" fmla="*/ 238 w 272"/>
                  <a:gd name="T41" fmla="*/ 48 h 211"/>
                  <a:gd name="T42" fmla="*/ 263 w 272"/>
                  <a:gd name="T43" fmla="*/ 55 h 211"/>
                  <a:gd name="T44" fmla="*/ 270 w 272"/>
                  <a:gd name="T45" fmla="*/ 71 h 211"/>
                  <a:gd name="T46" fmla="*/ 272 w 272"/>
                  <a:gd name="T47" fmla="*/ 112 h 211"/>
                  <a:gd name="T48" fmla="*/ 265 w 272"/>
                  <a:gd name="T49" fmla="*/ 137 h 211"/>
                  <a:gd name="T50" fmla="*/ 234 w 272"/>
                  <a:gd name="T51" fmla="*/ 177 h 211"/>
                  <a:gd name="T52" fmla="*/ 213 w 272"/>
                  <a:gd name="T53" fmla="*/ 211 h 211"/>
                  <a:gd name="T54" fmla="*/ 163 w 272"/>
                  <a:gd name="T55" fmla="*/ 211 h 211"/>
                  <a:gd name="T56" fmla="*/ 116 w 272"/>
                  <a:gd name="T57" fmla="*/ 198 h 211"/>
                  <a:gd name="T58" fmla="*/ 59 w 272"/>
                  <a:gd name="T59" fmla="*/ 180 h 211"/>
                  <a:gd name="T60" fmla="*/ 0 w 272"/>
                  <a:gd name="T61" fmla="*/ 150 h 21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2"/>
                  <a:gd name="T94" fmla="*/ 0 h 211"/>
                  <a:gd name="T95" fmla="*/ 272 w 272"/>
                  <a:gd name="T96" fmla="*/ 211 h 21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2" h="211">
                    <a:moveTo>
                      <a:pt x="0" y="150"/>
                    </a:moveTo>
                    <a:lnTo>
                      <a:pt x="0" y="98"/>
                    </a:lnTo>
                    <a:lnTo>
                      <a:pt x="2" y="57"/>
                    </a:lnTo>
                    <a:lnTo>
                      <a:pt x="9" y="34"/>
                    </a:lnTo>
                    <a:lnTo>
                      <a:pt x="29" y="0"/>
                    </a:lnTo>
                    <a:lnTo>
                      <a:pt x="61" y="3"/>
                    </a:lnTo>
                    <a:lnTo>
                      <a:pt x="70" y="19"/>
                    </a:lnTo>
                    <a:lnTo>
                      <a:pt x="43" y="68"/>
                    </a:lnTo>
                    <a:lnTo>
                      <a:pt x="70" y="19"/>
                    </a:lnTo>
                    <a:lnTo>
                      <a:pt x="82" y="10"/>
                    </a:lnTo>
                    <a:lnTo>
                      <a:pt x="93" y="5"/>
                    </a:lnTo>
                    <a:lnTo>
                      <a:pt x="118" y="10"/>
                    </a:lnTo>
                    <a:lnTo>
                      <a:pt x="156" y="30"/>
                    </a:lnTo>
                    <a:lnTo>
                      <a:pt x="168" y="55"/>
                    </a:lnTo>
                    <a:lnTo>
                      <a:pt x="163" y="78"/>
                    </a:lnTo>
                    <a:lnTo>
                      <a:pt x="152" y="109"/>
                    </a:lnTo>
                    <a:lnTo>
                      <a:pt x="163" y="78"/>
                    </a:lnTo>
                    <a:lnTo>
                      <a:pt x="168" y="55"/>
                    </a:lnTo>
                    <a:lnTo>
                      <a:pt x="184" y="46"/>
                    </a:lnTo>
                    <a:lnTo>
                      <a:pt x="213" y="44"/>
                    </a:lnTo>
                    <a:lnTo>
                      <a:pt x="238" y="48"/>
                    </a:lnTo>
                    <a:lnTo>
                      <a:pt x="263" y="55"/>
                    </a:lnTo>
                    <a:lnTo>
                      <a:pt x="270" y="71"/>
                    </a:lnTo>
                    <a:lnTo>
                      <a:pt x="272" y="112"/>
                    </a:lnTo>
                    <a:lnTo>
                      <a:pt x="265" y="137"/>
                    </a:lnTo>
                    <a:lnTo>
                      <a:pt x="234" y="177"/>
                    </a:lnTo>
                    <a:lnTo>
                      <a:pt x="213" y="211"/>
                    </a:lnTo>
                    <a:lnTo>
                      <a:pt x="163" y="211"/>
                    </a:lnTo>
                    <a:lnTo>
                      <a:pt x="116" y="198"/>
                    </a:lnTo>
                    <a:lnTo>
                      <a:pt x="59" y="180"/>
                    </a:lnTo>
                    <a:lnTo>
                      <a:pt x="0" y="150"/>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66" name="Freeform 133">
                <a:extLst>
                  <a:ext uri="{FF2B5EF4-FFF2-40B4-BE49-F238E27FC236}">
                    <a16:creationId xmlns="" xmlns:a16="http://schemas.microsoft.com/office/drawing/2014/main" id="{162AEDDF-F9AA-9747-ACE9-6038F3621165}"/>
                  </a:ext>
                </a:extLst>
              </p:cNvPr>
              <p:cNvSpPr>
                <a:spLocks/>
              </p:cNvSpPr>
              <p:nvPr/>
            </p:nvSpPr>
            <p:spPr bwMode="auto">
              <a:xfrm>
                <a:off x="2283" y="1209"/>
                <a:ext cx="347" cy="386"/>
              </a:xfrm>
              <a:custGeom>
                <a:avLst/>
                <a:gdLst>
                  <a:gd name="T0" fmla="*/ 347 w 347"/>
                  <a:gd name="T1" fmla="*/ 61 h 386"/>
                  <a:gd name="T2" fmla="*/ 297 w 347"/>
                  <a:gd name="T3" fmla="*/ 61 h 386"/>
                  <a:gd name="T4" fmla="*/ 250 w 347"/>
                  <a:gd name="T5" fmla="*/ 48 h 386"/>
                  <a:gd name="T6" fmla="*/ 193 w 347"/>
                  <a:gd name="T7" fmla="*/ 30 h 386"/>
                  <a:gd name="T8" fmla="*/ 134 w 347"/>
                  <a:gd name="T9" fmla="*/ 0 h 386"/>
                  <a:gd name="T10" fmla="*/ 116 w 347"/>
                  <a:gd name="T11" fmla="*/ 59 h 386"/>
                  <a:gd name="T12" fmla="*/ 64 w 347"/>
                  <a:gd name="T13" fmla="*/ 150 h 386"/>
                  <a:gd name="T14" fmla="*/ 30 w 347"/>
                  <a:gd name="T15" fmla="*/ 245 h 386"/>
                  <a:gd name="T16" fmla="*/ 2 w 347"/>
                  <a:gd name="T17" fmla="*/ 288 h 386"/>
                  <a:gd name="T18" fmla="*/ 0 w 347"/>
                  <a:gd name="T19" fmla="*/ 322 h 386"/>
                  <a:gd name="T20" fmla="*/ 11 w 347"/>
                  <a:gd name="T21" fmla="*/ 331 h 386"/>
                  <a:gd name="T22" fmla="*/ 39 w 347"/>
                  <a:gd name="T23" fmla="*/ 324 h 386"/>
                  <a:gd name="T24" fmla="*/ 64 w 347"/>
                  <a:gd name="T25" fmla="*/ 304 h 386"/>
                  <a:gd name="T26" fmla="*/ 95 w 347"/>
                  <a:gd name="T27" fmla="*/ 250 h 386"/>
                  <a:gd name="T28" fmla="*/ 204 w 347"/>
                  <a:gd name="T29" fmla="*/ 136 h 386"/>
                  <a:gd name="T30" fmla="*/ 209 w 347"/>
                  <a:gd name="T31" fmla="*/ 145 h 386"/>
                  <a:gd name="T32" fmla="*/ 218 w 347"/>
                  <a:gd name="T33" fmla="*/ 166 h 386"/>
                  <a:gd name="T34" fmla="*/ 218 w 347"/>
                  <a:gd name="T35" fmla="*/ 193 h 386"/>
                  <a:gd name="T36" fmla="*/ 207 w 347"/>
                  <a:gd name="T37" fmla="*/ 231 h 386"/>
                  <a:gd name="T38" fmla="*/ 182 w 347"/>
                  <a:gd name="T39" fmla="*/ 288 h 386"/>
                  <a:gd name="T40" fmla="*/ 159 w 347"/>
                  <a:gd name="T41" fmla="*/ 322 h 386"/>
                  <a:gd name="T42" fmla="*/ 145 w 347"/>
                  <a:gd name="T43" fmla="*/ 356 h 386"/>
                  <a:gd name="T44" fmla="*/ 154 w 347"/>
                  <a:gd name="T45" fmla="*/ 379 h 386"/>
                  <a:gd name="T46" fmla="*/ 166 w 347"/>
                  <a:gd name="T47" fmla="*/ 386 h 386"/>
                  <a:gd name="T48" fmla="*/ 193 w 347"/>
                  <a:gd name="T49" fmla="*/ 377 h 386"/>
                  <a:gd name="T50" fmla="*/ 243 w 347"/>
                  <a:gd name="T51" fmla="*/ 331 h 386"/>
                  <a:gd name="T52" fmla="*/ 281 w 347"/>
                  <a:gd name="T53" fmla="*/ 290 h 386"/>
                  <a:gd name="T54" fmla="*/ 293 w 347"/>
                  <a:gd name="T55" fmla="*/ 268 h 386"/>
                  <a:gd name="T56" fmla="*/ 306 w 347"/>
                  <a:gd name="T57" fmla="*/ 220 h 386"/>
                  <a:gd name="T58" fmla="*/ 311 w 347"/>
                  <a:gd name="T59" fmla="*/ 157 h 386"/>
                  <a:gd name="T60" fmla="*/ 322 w 347"/>
                  <a:gd name="T61" fmla="*/ 114 h 386"/>
                  <a:gd name="T62" fmla="*/ 347 w 347"/>
                  <a:gd name="T63" fmla="*/ 61 h 3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7"/>
                  <a:gd name="T97" fmla="*/ 0 h 386"/>
                  <a:gd name="T98" fmla="*/ 347 w 347"/>
                  <a:gd name="T99" fmla="*/ 386 h 3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7" h="386">
                    <a:moveTo>
                      <a:pt x="347" y="61"/>
                    </a:moveTo>
                    <a:lnTo>
                      <a:pt x="297" y="61"/>
                    </a:lnTo>
                    <a:lnTo>
                      <a:pt x="250" y="48"/>
                    </a:lnTo>
                    <a:lnTo>
                      <a:pt x="193" y="30"/>
                    </a:lnTo>
                    <a:lnTo>
                      <a:pt x="134" y="0"/>
                    </a:lnTo>
                    <a:lnTo>
                      <a:pt x="116" y="59"/>
                    </a:lnTo>
                    <a:lnTo>
                      <a:pt x="64" y="150"/>
                    </a:lnTo>
                    <a:lnTo>
                      <a:pt x="30" y="245"/>
                    </a:lnTo>
                    <a:lnTo>
                      <a:pt x="2" y="288"/>
                    </a:lnTo>
                    <a:lnTo>
                      <a:pt x="0" y="322"/>
                    </a:lnTo>
                    <a:lnTo>
                      <a:pt x="11" y="331"/>
                    </a:lnTo>
                    <a:lnTo>
                      <a:pt x="39" y="324"/>
                    </a:lnTo>
                    <a:lnTo>
                      <a:pt x="64" y="304"/>
                    </a:lnTo>
                    <a:lnTo>
                      <a:pt x="95" y="250"/>
                    </a:lnTo>
                    <a:lnTo>
                      <a:pt x="204" y="136"/>
                    </a:lnTo>
                    <a:lnTo>
                      <a:pt x="209" y="145"/>
                    </a:lnTo>
                    <a:lnTo>
                      <a:pt x="218" y="166"/>
                    </a:lnTo>
                    <a:lnTo>
                      <a:pt x="218" y="193"/>
                    </a:lnTo>
                    <a:lnTo>
                      <a:pt x="207" y="231"/>
                    </a:lnTo>
                    <a:lnTo>
                      <a:pt x="182" y="288"/>
                    </a:lnTo>
                    <a:lnTo>
                      <a:pt x="159" y="322"/>
                    </a:lnTo>
                    <a:lnTo>
                      <a:pt x="145" y="356"/>
                    </a:lnTo>
                    <a:lnTo>
                      <a:pt x="154" y="379"/>
                    </a:lnTo>
                    <a:lnTo>
                      <a:pt x="166" y="386"/>
                    </a:lnTo>
                    <a:lnTo>
                      <a:pt x="193" y="377"/>
                    </a:lnTo>
                    <a:lnTo>
                      <a:pt x="243" y="331"/>
                    </a:lnTo>
                    <a:lnTo>
                      <a:pt x="281" y="290"/>
                    </a:lnTo>
                    <a:lnTo>
                      <a:pt x="293" y="268"/>
                    </a:lnTo>
                    <a:lnTo>
                      <a:pt x="306" y="220"/>
                    </a:lnTo>
                    <a:lnTo>
                      <a:pt x="311" y="157"/>
                    </a:lnTo>
                    <a:lnTo>
                      <a:pt x="322" y="114"/>
                    </a:lnTo>
                    <a:lnTo>
                      <a:pt x="347" y="61"/>
                    </a:lnTo>
                    <a:close/>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67" name="Freeform 134">
                <a:extLst>
                  <a:ext uri="{FF2B5EF4-FFF2-40B4-BE49-F238E27FC236}">
                    <a16:creationId xmlns="" xmlns:a16="http://schemas.microsoft.com/office/drawing/2014/main" id="{0A420B01-2116-5C43-9DF1-254C761FB91D}"/>
                  </a:ext>
                </a:extLst>
              </p:cNvPr>
              <p:cNvSpPr>
                <a:spLocks/>
              </p:cNvSpPr>
              <p:nvPr/>
            </p:nvSpPr>
            <p:spPr bwMode="auto">
              <a:xfrm>
                <a:off x="1154" y="-90"/>
                <a:ext cx="2163" cy="2374"/>
              </a:xfrm>
              <a:custGeom>
                <a:avLst/>
                <a:gdLst>
                  <a:gd name="T0" fmla="*/ 39086080 w 954"/>
                  <a:gd name="T1" fmla="*/ 28222162 h 1047"/>
                  <a:gd name="T2" fmla="*/ 38164869 w 954"/>
                  <a:gd name="T3" fmla="*/ 29270676 h 1047"/>
                  <a:gd name="T4" fmla="*/ 37442863 w 954"/>
                  <a:gd name="T5" fmla="*/ 30395739 h 1047"/>
                  <a:gd name="T6" fmla="*/ 36986683 w 954"/>
                  <a:gd name="T7" fmla="*/ 31526841 h 1047"/>
                  <a:gd name="T8" fmla="*/ 36853965 w 954"/>
                  <a:gd name="T9" fmla="*/ 32830595 h 1047"/>
                  <a:gd name="T10" fmla="*/ 36986683 w 954"/>
                  <a:gd name="T11" fmla="*/ 34199053 h 1047"/>
                  <a:gd name="T12" fmla="*/ 37205450 w 954"/>
                  <a:gd name="T13" fmla="*/ 35511423 h 1047"/>
                  <a:gd name="T14" fmla="*/ 37482676 w 954"/>
                  <a:gd name="T15" fmla="*/ 36806452 h 1047"/>
                  <a:gd name="T16" fmla="*/ 37700990 w 954"/>
                  <a:gd name="T17" fmla="*/ 38101181 h 1047"/>
                  <a:gd name="T18" fmla="*/ 37740132 w 954"/>
                  <a:gd name="T19" fmla="*/ 39487433 h 1047"/>
                  <a:gd name="T20" fmla="*/ 37572588 w 954"/>
                  <a:gd name="T21" fmla="*/ 40998594 h 1047"/>
                  <a:gd name="T22" fmla="*/ 37077030 w 954"/>
                  <a:gd name="T23" fmla="*/ 42418186 h 1047"/>
                  <a:gd name="T24" fmla="*/ 36229660 w 954"/>
                  <a:gd name="T25" fmla="*/ 43420825 h 1047"/>
                  <a:gd name="T26" fmla="*/ 35097718 w 954"/>
                  <a:gd name="T27" fmla="*/ 43843547 h 1047"/>
                  <a:gd name="T28" fmla="*/ 33680822 w 954"/>
                  <a:gd name="T29" fmla="*/ 43639551 h 1047"/>
                  <a:gd name="T30" fmla="*/ 32352441 w 954"/>
                  <a:gd name="T31" fmla="*/ 43304987 h 1047"/>
                  <a:gd name="T32" fmla="*/ 31040947 w 954"/>
                  <a:gd name="T33" fmla="*/ 42882229 h 1047"/>
                  <a:gd name="T34" fmla="*/ 29839081 w 954"/>
                  <a:gd name="T35" fmla="*/ 42386043 h 1047"/>
                  <a:gd name="T36" fmla="*/ 28658328 w 954"/>
                  <a:gd name="T37" fmla="*/ 41789473 h 1047"/>
                  <a:gd name="T38" fmla="*/ 27567632 w 954"/>
                  <a:gd name="T39" fmla="*/ 41236075 h 1047"/>
                  <a:gd name="T40" fmla="*/ 26409788 w 954"/>
                  <a:gd name="T41" fmla="*/ 40575800 h 1047"/>
                  <a:gd name="T42" fmla="*/ 25222542 w 954"/>
                  <a:gd name="T43" fmla="*/ 39940121 h 1047"/>
                  <a:gd name="T44" fmla="*/ 24066892 w 954"/>
                  <a:gd name="T45" fmla="*/ 39238451 h 1047"/>
                  <a:gd name="T46" fmla="*/ 22877669 w 954"/>
                  <a:gd name="T47" fmla="*/ 38557497 h 1047"/>
                  <a:gd name="T48" fmla="*/ 21721729 w 954"/>
                  <a:gd name="T49" fmla="*/ 37894981 h 1047"/>
                  <a:gd name="T50" fmla="*/ 20545148 w 954"/>
                  <a:gd name="T51" fmla="*/ 37228593 h 1047"/>
                  <a:gd name="T52" fmla="*/ 19378126 w 954"/>
                  <a:gd name="T53" fmla="*/ 36602546 h 1047"/>
                  <a:gd name="T54" fmla="*/ 18157510 w 954"/>
                  <a:gd name="T55" fmla="*/ 35973888 h 1047"/>
                  <a:gd name="T56" fmla="*/ 16994124 w 954"/>
                  <a:gd name="T57" fmla="*/ 35381363 h 1047"/>
                  <a:gd name="T58" fmla="*/ 15741244 w 954"/>
                  <a:gd name="T59" fmla="*/ 34882492 h 1047"/>
                  <a:gd name="T60" fmla="*/ 14560283 w 954"/>
                  <a:gd name="T61" fmla="*/ 34419320 h 1047"/>
                  <a:gd name="T62" fmla="*/ 13308246 w 954"/>
                  <a:gd name="T63" fmla="*/ 33995111 h 1047"/>
                  <a:gd name="T64" fmla="*/ 12016142 w 954"/>
                  <a:gd name="T65" fmla="*/ 33570412 h 1047"/>
                  <a:gd name="T66" fmla="*/ 10758637 w 954"/>
                  <a:gd name="T67" fmla="*/ 33165159 h 1047"/>
                  <a:gd name="T68" fmla="*/ 9506539 w 954"/>
                  <a:gd name="T69" fmla="*/ 32741839 h 1047"/>
                  <a:gd name="T70" fmla="*/ 8285678 w 954"/>
                  <a:gd name="T71" fmla="*/ 32246360 h 1047"/>
                  <a:gd name="T72" fmla="*/ 7064957 w 954"/>
                  <a:gd name="T73" fmla="*/ 31648829 h 1047"/>
                  <a:gd name="T74" fmla="*/ 5852167 w 954"/>
                  <a:gd name="T75" fmla="*/ 30948883 h 1047"/>
                  <a:gd name="T76" fmla="*/ 4759231 w 954"/>
                  <a:gd name="T77" fmla="*/ 30158112 h 1047"/>
                  <a:gd name="T78" fmla="*/ 3769604 w 954"/>
                  <a:gd name="T79" fmla="*/ 29231568 h 1047"/>
                  <a:gd name="T80" fmla="*/ 2937130 w 954"/>
                  <a:gd name="T81" fmla="*/ 28179353 h 1047"/>
                  <a:gd name="T82" fmla="*/ 2254932 w 954"/>
                  <a:gd name="T83" fmla="*/ 27088212 h 1047"/>
                  <a:gd name="T84" fmla="*/ 1747926 w 954"/>
                  <a:gd name="T85" fmla="*/ 25877241 h 1047"/>
                  <a:gd name="T86" fmla="*/ 1350562 w 954"/>
                  <a:gd name="T87" fmla="*/ 24579745 h 1047"/>
                  <a:gd name="T88" fmla="*/ 1048164 w 954"/>
                  <a:gd name="T89" fmla="*/ 23228557 h 1047"/>
                  <a:gd name="T90" fmla="*/ 789692 w 954"/>
                  <a:gd name="T91" fmla="*/ 21976010 h 1047"/>
                  <a:gd name="T92" fmla="*/ 595671 w 954"/>
                  <a:gd name="T93" fmla="*/ 20646389 h 1047"/>
                  <a:gd name="T94" fmla="*/ 424801 w 954"/>
                  <a:gd name="T95" fmla="*/ 19297087 h 1047"/>
                  <a:gd name="T96" fmla="*/ 294785 w 954"/>
                  <a:gd name="T97" fmla="*/ 17967761 h 1047"/>
                  <a:gd name="T98" fmla="*/ 161416 w 954"/>
                  <a:gd name="T99" fmla="*/ 16624073 h 1047"/>
                  <a:gd name="T100" fmla="*/ 89930 w 954"/>
                  <a:gd name="T101" fmla="*/ 15287660 h 1047"/>
                  <a:gd name="T102" fmla="*/ 39664 w 954"/>
                  <a:gd name="T103" fmla="*/ 13943881 h 1047"/>
                  <a:gd name="T104" fmla="*/ 0 w 954"/>
                  <a:gd name="T105" fmla="*/ 12589337 h 1047"/>
                  <a:gd name="T106" fmla="*/ 0 w 954"/>
                  <a:gd name="T107" fmla="*/ 11265285 h 1047"/>
                  <a:gd name="T108" fmla="*/ 0 w 954"/>
                  <a:gd name="T109" fmla="*/ 9921796 h 1047"/>
                  <a:gd name="T110" fmla="*/ 0 w 954"/>
                  <a:gd name="T111" fmla="*/ 8584650 h 1047"/>
                  <a:gd name="T112" fmla="*/ 0 w 954"/>
                  <a:gd name="T113" fmla="*/ 7298396 h 1047"/>
                  <a:gd name="T114" fmla="*/ 39664 w 954"/>
                  <a:gd name="T115" fmla="*/ 5945697 h 1047"/>
                  <a:gd name="T116" fmla="*/ 89930 w 954"/>
                  <a:gd name="T117" fmla="*/ 4602237 h 10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54"/>
                  <a:gd name="T178" fmla="*/ 0 h 1047"/>
                  <a:gd name="T179" fmla="*/ 954 w 954"/>
                  <a:gd name="T180" fmla="*/ 1047 h 104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54" h="1047">
                    <a:moveTo>
                      <a:pt x="954" y="653"/>
                    </a:moveTo>
                    <a:lnTo>
                      <a:pt x="951" y="656"/>
                    </a:lnTo>
                    <a:lnTo>
                      <a:pt x="948" y="659"/>
                    </a:lnTo>
                    <a:lnTo>
                      <a:pt x="945" y="662"/>
                    </a:lnTo>
                    <a:lnTo>
                      <a:pt x="942" y="665"/>
                    </a:lnTo>
                    <a:lnTo>
                      <a:pt x="939" y="668"/>
                    </a:lnTo>
                    <a:lnTo>
                      <a:pt x="936" y="671"/>
                    </a:lnTo>
                    <a:lnTo>
                      <a:pt x="934" y="674"/>
                    </a:lnTo>
                    <a:lnTo>
                      <a:pt x="931" y="677"/>
                    </a:lnTo>
                    <a:lnTo>
                      <a:pt x="928" y="680"/>
                    </a:lnTo>
                    <a:lnTo>
                      <a:pt x="925" y="683"/>
                    </a:lnTo>
                    <a:lnTo>
                      <a:pt x="922" y="686"/>
                    </a:lnTo>
                    <a:lnTo>
                      <a:pt x="920" y="690"/>
                    </a:lnTo>
                    <a:lnTo>
                      <a:pt x="917" y="693"/>
                    </a:lnTo>
                    <a:lnTo>
                      <a:pt x="914" y="696"/>
                    </a:lnTo>
                    <a:lnTo>
                      <a:pt x="912" y="699"/>
                    </a:lnTo>
                    <a:lnTo>
                      <a:pt x="909" y="702"/>
                    </a:lnTo>
                    <a:lnTo>
                      <a:pt x="907" y="706"/>
                    </a:lnTo>
                    <a:lnTo>
                      <a:pt x="905" y="709"/>
                    </a:lnTo>
                    <a:lnTo>
                      <a:pt x="903" y="712"/>
                    </a:lnTo>
                    <a:lnTo>
                      <a:pt x="900" y="715"/>
                    </a:lnTo>
                    <a:lnTo>
                      <a:pt x="898" y="719"/>
                    </a:lnTo>
                    <a:lnTo>
                      <a:pt x="896" y="722"/>
                    </a:lnTo>
                    <a:lnTo>
                      <a:pt x="895" y="726"/>
                    </a:lnTo>
                    <a:lnTo>
                      <a:pt x="893" y="729"/>
                    </a:lnTo>
                    <a:lnTo>
                      <a:pt x="891" y="733"/>
                    </a:lnTo>
                    <a:lnTo>
                      <a:pt x="890" y="736"/>
                    </a:lnTo>
                    <a:lnTo>
                      <a:pt x="888" y="740"/>
                    </a:lnTo>
                    <a:lnTo>
                      <a:pt x="887" y="743"/>
                    </a:lnTo>
                    <a:lnTo>
                      <a:pt x="886" y="747"/>
                    </a:lnTo>
                    <a:lnTo>
                      <a:pt x="885" y="751"/>
                    </a:lnTo>
                    <a:lnTo>
                      <a:pt x="884" y="753"/>
                    </a:lnTo>
                    <a:lnTo>
                      <a:pt x="883" y="757"/>
                    </a:lnTo>
                    <a:lnTo>
                      <a:pt x="883" y="761"/>
                    </a:lnTo>
                    <a:lnTo>
                      <a:pt x="882" y="765"/>
                    </a:lnTo>
                    <a:lnTo>
                      <a:pt x="881" y="768"/>
                    </a:lnTo>
                    <a:lnTo>
                      <a:pt x="881" y="772"/>
                    </a:lnTo>
                    <a:lnTo>
                      <a:pt x="881" y="776"/>
                    </a:lnTo>
                    <a:lnTo>
                      <a:pt x="881" y="780"/>
                    </a:lnTo>
                    <a:lnTo>
                      <a:pt x="881" y="784"/>
                    </a:lnTo>
                    <a:lnTo>
                      <a:pt x="881" y="788"/>
                    </a:lnTo>
                    <a:lnTo>
                      <a:pt x="881" y="792"/>
                    </a:lnTo>
                    <a:lnTo>
                      <a:pt x="881" y="796"/>
                    </a:lnTo>
                    <a:lnTo>
                      <a:pt x="882" y="801"/>
                    </a:lnTo>
                    <a:lnTo>
                      <a:pt x="882" y="805"/>
                    </a:lnTo>
                    <a:lnTo>
                      <a:pt x="882" y="809"/>
                    </a:lnTo>
                    <a:lnTo>
                      <a:pt x="883" y="813"/>
                    </a:lnTo>
                    <a:lnTo>
                      <a:pt x="884" y="817"/>
                    </a:lnTo>
                    <a:lnTo>
                      <a:pt x="884" y="821"/>
                    </a:lnTo>
                    <a:lnTo>
                      <a:pt x="885" y="825"/>
                    </a:lnTo>
                    <a:lnTo>
                      <a:pt x="886" y="829"/>
                    </a:lnTo>
                    <a:lnTo>
                      <a:pt x="886" y="833"/>
                    </a:lnTo>
                    <a:lnTo>
                      <a:pt x="887" y="837"/>
                    </a:lnTo>
                    <a:lnTo>
                      <a:pt x="888" y="841"/>
                    </a:lnTo>
                    <a:lnTo>
                      <a:pt x="889" y="844"/>
                    </a:lnTo>
                    <a:lnTo>
                      <a:pt x="889" y="848"/>
                    </a:lnTo>
                    <a:lnTo>
                      <a:pt x="890" y="852"/>
                    </a:lnTo>
                    <a:lnTo>
                      <a:pt x="891" y="856"/>
                    </a:lnTo>
                    <a:lnTo>
                      <a:pt x="892" y="860"/>
                    </a:lnTo>
                    <a:lnTo>
                      <a:pt x="893" y="864"/>
                    </a:lnTo>
                    <a:lnTo>
                      <a:pt x="894" y="867"/>
                    </a:lnTo>
                    <a:lnTo>
                      <a:pt x="894" y="871"/>
                    </a:lnTo>
                    <a:lnTo>
                      <a:pt x="895" y="875"/>
                    </a:lnTo>
                    <a:lnTo>
                      <a:pt x="896" y="879"/>
                    </a:lnTo>
                    <a:lnTo>
                      <a:pt x="897" y="883"/>
                    </a:lnTo>
                    <a:lnTo>
                      <a:pt x="897" y="887"/>
                    </a:lnTo>
                    <a:lnTo>
                      <a:pt x="898" y="890"/>
                    </a:lnTo>
                    <a:lnTo>
                      <a:pt x="899" y="894"/>
                    </a:lnTo>
                    <a:lnTo>
                      <a:pt x="899" y="898"/>
                    </a:lnTo>
                    <a:lnTo>
                      <a:pt x="900" y="902"/>
                    </a:lnTo>
                    <a:lnTo>
                      <a:pt x="901" y="906"/>
                    </a:lnTo>
                    <a:lnTo>
                      <a:pt x="901" y="910"/>
                    </a:lnTo>
                    <a:lnTo>
                      <a:pt x="901" y="914"/>
                    </a:lnTo>
                    <a:lnTo>
                      <a:pt x="902" y="918"/>
                    </a:lnTo>
                    <a:lnTo>
                      <a:pt x="902" y="922"/>
                    </a:lnTo>
                    <a:lnTo>
                      <a:pt x="902" y="926"/>
                    </a:lnTo>
                    <a:lnTo>
                      <a:pt x="903" y="930"/>
                    </a:lnTo>
                    <a:lnTo>
                      <a:pt x="903" y="934"/>
                    </a:lnTo>
                    <a:lnTo>
                      <a:pt x="903" y="938"/>
                    </a:lnTo>
                    <a:lnTo>
                      <a:pt x="902" y="943"/>
                    </a:lnTo>
                    <a:lnTo>
                      <a:pt x="902" y="947"/>
                    </a:lnTo>
                    <a:lnTo>
                      <a:pt x="902" y="953"/>
                    </a:lnTo>
                    <a:lnTo>
                      <a:pt x="901" y="957"/>
                    </a:lnTo>
                    <a:lnTo>
                      <a:pt x="901" y="961"/>
                    </a:lnTo>
                    <a:lnTo>
                      <a:pt x="900" y="966"/>
                    </a:lnTo>
                    <a:lnTo>
                      <a:pt x="900" y="970"/>
                    </a:lnTo>
                    <a:lnTo>
                      <a:pt x="899" y="975"/>
                    </a:lnTo>
                    <a:lnTo>
                      <a:pt x="898" y="979"/>
                    </a:lnTo>
                    <a:lnTo>
                      <a:pt x="897" y="984"/>
                    </a:lnTo>
                    <a:lnTo>
                      <a:pt x="896" y="988"/>
                    </a:lnTo>
                    <a:lnTo>
                      <a:pt x="894" y="992"/>
                    </a:lnTo>
                    <a:lnTo>
                      <a:pt x="893" y="997"/>
                    </a:lnTo>
                    <a:lnTo>
                      <a:pt x="891" y="1001"/>
                    </a:lnTo>
                    <a:lnTo>
                      <a:pt x="890" y="1005"/>
                    </a:lnTo>
                    <a:lnTo>
                      <a:pt x="888" y="1009"/>
                    </a:lnTo>
                    <a:lnTo>
                      <a:pt x="886" y="1013"/>
                    </a:lnTo>
                    <a:lnTo>
                      <a:pt x="884" y="1016"/>
                    </a:lnTo>
                    <a:lnTo>
                      <a:pt x="882" y="1020"/>
                    </a:lnTo>
                    <a:lnTo>
                      <a:pt x="880" y="1023"/>
                    </a:lnTo>
                    <a:lnTo>
                      <a:pt x="877" y="1027"/>
                    </a:lnTo>
                    <a:lnTo>
                      <a:pt x="875" y="1030"/>
                    </a:lnTo>
                    <a:lnTo>
                      <a:pt x="872" y="1032"/>
                    </a:lnTo>
                    <a:lnTo>
                      <a:pt x="869" y="1035"/>
                    </a:lnTo>
                    <a:lnTo>
                      <a:pt x="866" y="1037"/>
                    </a:lnTo>
                    <a:lnTo>
                      <a:pt x="863" y="1040"/>
                    </a:lnTo>
                    <a:lnTo>
                      <a:pt x="860" y="1041"/>
                    </a:lnTo>
                    <a:lnTo>
                      <a:pt x="857" y="1043"/>
                    </a:lnTo>
                    <a:lnTo>
                      <a:pt x="854" y="1044"/>
                    </a:lnTo>
                    <a:lnTo>
                      <a:pt x="851" y="1045"/>
                    </a:lnTo>
                    <a:lnTo>
                      <a:pt x="847" y="1046"/>
                    </a:lnTo>
                    <a:lnTo>
                      <a:pt x="843" y="1046"/>
                    </a:lnTo>
                    <a:lnTo>
                      <a:pt x="839" y="1047"/>
                    </a:lnTo>
                    <a:lnTo>
                      <a:pt x="835" y="1047"/>
                    </a:lnTo>
                    <a:lnTo>
                      <a:pt x="831" y="1046"/>
                    </a:lnTo>
                    <a:lnTo>
                      <a:pt x="827" y="1046"/>
                    </a:lnTo>
                    <a:lnTo>
                      <a:pt x="823" y="1046"/>
                    </a:lnTo>
                    <a:lnTo>
                      <a:pt x="819" y="1045"/>
                    </a:lnTo>
                    <a:lnTo>
                      <a:pt x="815" y="1044"/>
                    </a:lnTo>
                    <a:lnTo>
                      <a:pt x="811" y="1044"/>
                    </a:lnTo>
                    <a:lnTo>
                      <a:pt x="805" y="1042"/>
                    </a:lnTo>
                    <a:lnTo>
                      <a:pt x="801" y="1041"/>
                    </a:lnTo>
                    <a:lnTo>
                      <a:pt x="797" y="1040"/>
                    </a:lnTo>
                    <a:lnTo>
                      <a:pt x="793" y="1040"/>
                    </a:lnTo>
                    <a:lnTo>
                      <a:pt x="789" y="1038"/>
                    </a:lnTo>
                    <a:lnTo>
                      <a:pt x="785" y="1037"/>
                    </a:lnTo>
                    <a:lnTo>
                      <a:pt x="781" y="1036"/>
                    </a:lnTo>
                    <a:lnTo>
                      <a:pt x="777" y="1035"/>
                    </a:lnTo>
                    <a:lnTo>
                      <a:pt x="773" y="1034"/>
                    </a:lnTo>
                    <a:lnTo>
                      <a:pt x="769" y="1033"/>
                    </a:lnTo>
                    <a:lnTo>
                      <a:pt x="765" y="1032"/>
                    </a:lnTo>
                    <a:lnTo>
                      <a:pt x="761" y="1030"/>
                    </a:lnTo>
                    <a:lnTo>
                      <a:pt x="758" y="1029"/>
                    </a:lnTo>
                    <a:lnTo>
                      <a:pt x="754" y="1028"/>
                    </a:lnTo>
                    <a:lnTo>
                      <a:pt x="750" y="1026"/>
                    </a:lnTo>
                    <a:lnTo>
                      <a:pt x="746" y="1025"/>
                    </a:lnTo>
                    <a:lnTo>
                      <a:pt x="742" y="1024"/>
                    </a:lnTo>
                    <a:lnTo>
                      <a:pt x="739" y="1022"/>
                    </a:lnTo>
                    <a:lnTo>
                      <a:pt x="735" y="1021"/>
                    </a:lnTo>
                    <a:lnTo>
                      <a:pt x="731" y="1019"/>
                    </a:lnTo>
                    <a:lnTo>
                      <a:pt x="728" y="1018"/>
                    </a:lnTo>
                    <a:lnTo>
                      <a:pt x="724" y="1016"/>
                    </a:lnTo>
                    <a:lnTo>
                      <a:pt x="720" y="1015"/>
                    </a:lnTo>
                    <a:lnTo>
                      <a:pt x="717" y="1013"/>
                    </a:lnTo>
                    <a:lnTo>
                      <a:pt x="713" y="1012"/>
                    </a:lnTo>
                    <a:lnTo>
                      <a:pt x="710" y="1010"/>
                    </a:lnTo>
                    <a:lnTo>
                      <a:pt x="706" y="1008"/>
                    </a:lnTo>
                    <a:lnTo>
                      <a:pt x="702" y="1007"/>
                    </a:lnTo>
                    <a:lnTo>
                      <a:pt x="699" y="1005"/>
                    </a:lnTo>
                    <a:lnTo>
                      <a:pt x="695" y="1003"/>
                    </a:lnTo>
                    <a:lnTo>
                      <a:pt x="692" y="1002"/>
                    </a:lnTo>
                    <a:lnTo>
                      <a:pt x="688" y="1000"/>
                    </a:lnTo>
                    <a:lnTo>
                      <a:pt x="685" y="998"/>
                    </a:lnTo>
                    <a:lnTo>
                      <a:pt x="681" y="996"/>
                    </a:lnTo>
                    <a:lnTo>
                      <a:pt x="678" y="995"/>
                    </a:lnTo>
                    <a:lnTo>
                      <a:pt x="674" y="993"/>
                    </a:lnTo>
                    <a:lnTo>
                      <a:pt x="673" y="992"/>
                    </a:lnTo>
                    <a:lnTo>
                      <a:pt x="669" y="990"/>
                    </a:lnTo>
                    <a:lnTo>
                      <a:pt x="666" y="988"/>
                    </a:lnTo>
                    <a:lnTo>
                      <a:pt x="662" y="986"/>
                    </a:lnTo>
                    <a:lnTo>
                      <a:pt x="659" y="985"/>
                    </a:lnTo>
                    <a:lnTo>
                      <a:pt x="655" y="983"/>
                    </a:lnTo>
                    <a:lnTo>
                      <a:pt x="652" y="981"/>
                    </a:lnTo>
                    <a:lnTo>
                      <a:pt x="648" y="979"/>
                    </a:lnTo>
                    <a:lnTo>
                      <a:pt x="645" y="977"/>
                    </a:lnTo>
                    <a:lnTo>
                      <a:pt x="641" y="975"/>
                    </a:lnTo>
                    <a:lnTo>
                      <a:pt x="638" y="973"/>
                    </a:lnTo>
                    <a:lnTo>
                      <a:pt x="634" y="971"/>
                    </a:lnTo>
                    <a:lnTo>
                      <a:pt x="631" y="969"/>
                    </a:lnTo>
                    <a:lnTo>
                      <a:pt x="627" y="967"/>
                    </a:lnTo>
                    <a:lnTo>
                      <a:pt x="624" y="965"/>
                    </a:lnTo>
                    <a:lnTo>
                      <a:pt x="620" y="963"/>
                    </a:lnTo>
                    <a:lnTo>
                      <a:pt x="617" y="962"/>
                    </a:lnTo>
                    <a:lnTo>
                      <a:pt x="613" y="960"/>
                    </a:lnTo>
                    <a:lnTo>
                      <a:pt x="610" y="958"/>
                    </a:lnTo>
                    <a:lnTo>
                      <a:pt x="606" y="956"/>
                    </a:lnTo>
                    <a:lnTo>
                      <a:pt x="603" y="954"/>
                    </a:lnTo>
                    <a:lnTo>
                      <a:pt x="599" y="952"/>
                    </a:lnTo>
                    <a:lnTo>
                      <a:pt x="596" y="950"/>
                    </a:lnTo>
                    <a:lnTo>
                      <a:pt x="592" y="948"/>
                    </a:lnTo>
                    <a:lnTo>
                      <a:pt x="589" y="946"/>
                    </a:lnTo>
                    <a:lnTo>
                      <a:pt x="585" y="944"/>
                    </a:lnTo>
                    <a:lnTo>
                      <a:pt x="582" y="942"/>
                    </a:lnTo>
                    <a:lnTo>
                      <a:pt x="578" y="939"/>
                    </a:lnTo>
                    <a:lnTo>
                      <a:pt x="575" y="937"/>
                    </a:lnTo>
                    <a:lnTo>
                      <a:pt x="572" y="935"/>
                    </a:lnTo>
                    <a:lnTo>
                      <a:pt x="568" y="933"/>
                    </a:lnTo>
                    <a:lnTo>
                      <a:pt x="565" y="931"/>
                    </a:lnTo>
                    <a:lnTo>
                      <a:pt x="561" y="929"/>
                    </a:lnTo>
                    <a:lnTo>
                      <a:pt x="558" y="927"/>
                    </a:lnTo>
                    <a:lnTo>
                      <a:pt x="554" y="925"/>
                    </a:lnTo>
                    <a:lnTo>
                      <a:pt x="551" y="923"/>
                    </a:lnTo>
                    <a:lnTo>
                      <a:pt x="547" y="921"/>
                    </a:lnTo>
                    <a:lnTo>
                      <a:pt x="544" y="919"/>
                    </a:lnTo>
                    <a:lnTo>
                      <a:pt x="540" y="917"/>
                    </a:lnTo>
                    <a:lnTo>
                      <a:pt x="537" y="915"/>
                    </a:lnTo>
                    <a:lnTo>
                      <a:pt x="533" y="913"/>
                    </a:lnTo>
                    <a:lnTo>
                      <a:pt x="530" y="911"/>
                    </a:lnTo>
                    <a:lnTo>
                      <a:pt x="526" y="909"/>
                    </a:lnTo>
                    <a:lnTo>
                      <a:pt x="523" y="907"/>
                    </a:lnTo>
                    <a:lnTo>
                      <a:pt x="519" y="905"/>
                    </a:lnTo>
                    <a:lnTo>
                      <a:pt x="516" y="903"/>
                    </a:lnTo>
                    <a:lnTo>
                      <a:pt x="512" y="901"/>
                    </a:lnTo>
                    <a:lnTo>
                      <a:pt x="509" y="899"/>
                    </a:lnTo>
                    <a:lnTo>
                      <a:pt x="505" y="897"/>
                    </a:lnTo>
                    <a:lnTo>
                      <a:pt x="502" y="895"/>
                    </a:lnTo>
                    <a:lnTo>
                      <a:pt x="498" y="893"/>
                    </a:lnTo>
                    <a:lnTo>
                      <a:pt x="495" y="891"/>
                    </a:lnTo>
                    <a:lnTo>
                      <a:pt x="491" y="889"/>
                    </a:lnTo>
                    <a:lnTo>
                      <a:pt x="488" y="887"/>
                    </a:lnTo>
                    <a:lnTo>
                      <a:pt x="484" y="885"/>
                    </a:lnTo>
                    <a:lnTo>
                      <a:pt x="481" y="883"/>
                    </a:lnTo>
                    <a:lnTo>
                      <a:pt x="477" y="881"/>
                    </a:lnTo>
                    <a:lnTo>
                      <a:pt x="474" y="880"/>
                    </a:lnTo>
                    <a:lnTo>
                      <a:pt x="470" y="878"/>
                    </a:lnTo>
                    <a:lnTo>
                      <a:pt x="466" y="876"/>
                    </a:lnTo>
                    <a:lnTo>
                      <a:pt x="463" y="874"/>
                    </a:lnTo>
                    <a:lnTo>
                      <a:pt x="459" y="872"/>
                    </a:lnTo>
                    <a:lnTo>
                      <a:pt x="456" y="870"/>
                    </a:lnTo>
                    <a:lnTo>
                      <a:pt x="452" y="868"/>
                    </a:lnTo>
                    <a:lnTo>
                      <a:pt x="449" y="866"/>
                    </a:lnTo>
                    <a:lnTo>
                      <a:pt x="445" y="865"/>
                    </a:lnTo>
                    <a:lnTo>
                      <a:pt x="442" y="863"/>
                    </a:lnTo>
                    <a:lnTo>
                      <a:pt x="438" y="861"/>
                    </a:lnTo>
                    <a:lnTo>
                      <a:pt x="434" y="859"/>
                    </a:lnTo>
                    <a:lnTo>
                      <a:pt x="431" y="857"/>
                    </a:lnTo>
                    <a:lnTo>
                      <a:pt x="427" y="856"/>
                    </a:lnTo>
                    <a:lnTo>
                      <a:pt x="424" y="854"/>
                    </a:lnTo>
                    <a:lnTo>
                      <a:pt x="420" y="852"/>
                    </a:lnTo>
                    <a:lnTo>
                      <a:pt x="416" y="850"/>
                    </a:lnTo>
                    <a:lnTo>
                      <a:pt x="413" y="849"/>
                    </a:lnTo>
                    <a:lnTo>
                      <a:pt x="409" y="847"/>
                    </a:lnTo>
                    <a:lnTo>
                      <a:pt x="406" y="845"/>
                    </a:lnTo>
                    <a:lnTo>
                      <a:pt x="402" y="844"/>
                    </a:lnTo>
                    <a:lnTo>
                      <a:pt x="398" y="842"/>
                    </a:lnTo>
                    <a:lnTo>
                      <a:pt x="395" y="841"/>
                    </a:lnTo>
                    <a:lnTo>
                      <a:pt x="391" y="839"/>
                    </a:lnTo>
                    <a:lnTo>
                      <a:pt x="387" y="837"/>
                    </a:lnTo>
                    <a:lnTo>
                      <a:pt x="384" y="836"/>
                    </a:lnTo>
                    <a:lnTo>
                      <a:pt x="380" y="834"/>
                    </a:lnTo>
                    <a:lnTo>
                      <a:pt x="376" y="833"/>
                    </a:lnTo>
                    <a:lnTo>
                      <a:pt x="373" y="831"/>
                    </a:lnTo>
                    <a:lnTo>
                      <a:pt x="369" y="830"/>
                    </a:lnTo>
                    <a:lnTo>
                      <a:pt x="365" y="828"/>
                    </a:lnTo>
                    <a:lnTo>
                      <a:pt x="361" y="827"/>
                    </a:lnTo>
                    <a:lnTo>
                      <a:pt x="359" y="826"/>
                    </a:lnTo>
                    <a:lnTo>
                      <a:pt x="355" y="825"/>
                    </a:lnTo>
                    <a:lnTo>
                      <a:pt x="352" y="823"/>
                    </a:lnTo>
                    <a:lnTo>
                      <a:pt x="348" y="822"/>
                    </a:lnTo>
                    <a:lnTo>
                      <a:pt x="344" y="821"/>
                    </a:lnTo>
                    <a:lnTo>
                      <a:pt x="340" y="819"/>
                    </a:lnTo>
                    <a:lnTo>
                      <a:pt x="337" y="818"/>
                    </a:lnTo>
                    <a:lnTo>
                      <a:pt x="333" y="817"/>
                    </a:lnTo>
                    <a:lnTo>
                      <a:pt x="329" y="816"/>
                    </a:lnTo>
                    <a:lnTo>
                      <a:pt x="325" y="814"/>
                    </a:lnTo>
                    <a:lnTo>
                      <a:pt x="321" y="813"/>
                    </a:lnTo>
                    <a:lnTo>
                      <a:pt x="318" y="812"/>
                    </a:lnTo>
                    <a:lnTo>
                      <a:pt x="314" y="811"/>
                    </a:lnTo>
                    <a:lnTo>
                      <a:pt x="310" y="809"/>
                    </a:lnTo>
                    <a:lnTo>
                      <a:pt x="306" y="808"/>
                    </a:lnTo>
                    <a:lnTo>
                      <a:pt x="303" y="807"/>
                    </a:lnTo>
                    <a:lnTo>
                      <a:pt x="299" y="806"/>
                    </a:lnTo>
                    <a:lnTo>
                      <a:pt x="295" y="805"/>
                    </a:lnTo>
                    <a:lnTo>
                      <a:pt x="291" y="803"/>
                    </a:lnTo>
                    <a:lnTo>
                      <a:pt x="287" y="802"/>
                    </a:lnTo>
                    <a:lnTo>
                      <a:pt x="284" y="801"/>
                    </a:lnTo>
                    <a:lnTo>
                      <a:pt x="280" y="800"/>
                    </a:lnTo>
                    <a:lnTo>
                      <a:pt x="276" y="799"/>
                    </a:lnTo>
                    <a:lnTo>
                      <a:pt x="272" y="797"/>
                    </a:lnTo>
                    <a:lnTo>
                      <a:pt x="268" y="796"/>
                    </a:lnTo>
                    <a:lnTo>
                      <a:pt x="265" y="795"/>
                    </a:lnTo>
                    <a:lnTo>
                      <a:pt x="261" y="794"/>
                    </a:lnTo>
                    <a:lnTo>
                      <a:pt x="257" y="792"/>
                    </a:lnTo>
                    <a:lnTo>
                      <a:pt x="253" y="791"/>
                    </a:lnTo>
                    <a:lnTo>
                      <a:pt x="249" y="790"/>
                    </a:lnTo>
                    <a:lnTo>
                      <a:pt x="246" y="789"/>
                    </a:lnTo>
                    <a:lnTo>
                      <a:pt x="242" y="787"/>
                    </a:lnTo>
                    <a:lnTo>
                      <a:pt x="238" y="786"/>
                    </a:lnTo>
                    <a:lnTo>
                      <a:pt x="234" y="784"/>
                    </a:lnTo>
                    <a:lnTo>
                      <a:pt x="230" y="783"/>
                    </a:lnTo>
                    <a:lnTo>
                      <a:pt x="227" y="782"/>
                    </a:lnTo>
                    <a:lnTo>
                      <a:pt x="223" y="780"/>
                    </a:lnTo>
                    <a:lnTo>
                      <a:pt x="219" y="779"/>
                    </a:lnTo>
                    <a:lnTo>
                      <a:pt x="215" y="777"/>
                    </a:lnTo>
                    <a:lnTo>
                      <a:pt x="212" y="776"/>
                    </a:lnTo>
                    <a:lnTo>
                      <a:pt x="208" y="774"/>
                    </a:lnTo>
                    <a:lnTo>
                      <a:pt x="204" y="773"/>
                    </a:lnTo>
                    <a:lnTo>
                      <a:pt x="200" y="771"/>
                    </a:lnTo>
                    <a:lnTo>
                      <a:pt x="198" y="770"/>
                    </a:lnTo>
                    <a:lnTo>
                      <a:pt x="194" y="768"/>
                    </a:lnTo>
                    <a:lnTo>
                      <a:pt x="191" y="767"/>
                    </a:lnTo>
                    <a:lnTo>
                      <a:pt x="187" y="765"/>
                    </a:lnTo>
                    <a:lnTo>
                      <a:pt x="183" y="763"/>
                    </a:lnTo>
                    <a:lnTo>
                      <a:pt x="179" y="761"/>
                    </a:lnTo>
                    <a:lnTo>
                      <a:pt x="176" y="759"/>
                    </a:lnTo>
                    <a:lnTo>
                      <a:pt x="172" y="757"/>
                    </a:lnTo>
                    <a:lnTo>
                      <a:pt x="169" y="756"/>
                    </a:lnTo>
                    <a:lnTo>
                      <a:pt x="165" y="754"/>
                    </a:lnTo>
                    <a:lnTo>
                      <a:pt x="161" y="752"/>
                    </a:lnTo>
                    <a:lnTo>
                      <a:pt x="158" y="750"/>
                    </a:lnTo>
                    <a:lnTo>
                      <a:pt x="154" y="747"/>
                    </a:lnTo>
                    <a:lnTo>
                      <a:pt x="151" y="745"/>
                    </a:lnTo>
                    <a:lnTo>
                      <a:pt x="147" y="743"/>
                    </a:lnTo>
                    <a:lnTo>
                      <a:pt x="144" y="741"/>
                    </a:lnTo>
                    <a:lnTo>
                      <a:pt x="140" y="739"/>
                    </a:lnTo>
                    <a:lnTo>
                      <a:pt x="137" y="737"/>
                    </a:lnTo>
                    <a:lnTo>
                      <a:pt x="133" y="734"/>
                    </a:lnTo>
                    <a:lnTo>
                      <a:pt x="130" y="732"/>
                    </a:lnTo>
                    <a:lnTo>
                      <a:pt x="127" y="729"/>
                    </a:lnTo>
                    <a:lnTo>
                      <a:pt x="123" y="727"/>
                    </a:lnTo>
                    <a:lnTo>
                      <a:pt x="120" y="725"/>
                    </a:lnTo>
                    <a:lnTo>
                      <a:pt x="117" y="722"/>
                    </a:lnTo>
                    <a:lnTo>
                      <a:pt x="114" y="720"/>
                    </a:lnTo>
                    <a:lnTo>
                      <a:pt x="111" y="717"/>
                    </a:lnTo>
                    <a:lnTo>
                      <a:pt x="108" y="714"/>
                    </a:lnTo>
                    <a:lnTo>
                      <a:pt x="105" y="712"/>
                    </a:lnTo>
                    <a:lnTo>
                      <a:pt x="102" y="709"/>
                    </a:lnTo>
                    <a:lnTo>
                      <a:pt x="99" y="706"/>
                    </a:lnTo>
                    <a:lnTo>
                      <a:pt x="96" y="703"/>
                    </a:lnTo>
                    <a:lnTo>
                      <a:pt x="93" y="701"/>
                    </a:lnTo>
                    <a:lnTo>
                      <a:pt x="90" y="698"/>
                    </a:lnTo>
                    <a:lnTo>
                      <a:pt x="87" y="695"/>
                    </a:lnTo>
                    <a:lnTo>
                      <a:pt x="85" y="692"/>
                    </a:lnTo>
                    <a:lnTo>
                      <a:pt x="82" y="689"/>
                    </a:lnTo>
                    <a:lnTo>
                      <a:pt x="80" y="686"/>
                    </a:lnTo>
                    <a:lnTo>
                      <a:pt x="77" y="683"/>
                    </a:lnTo>
                    <a:lnTo>
                      <a:pt x="75" y="680"/>
                    </a:lnTo>
                    <a:lnTo>
                      <a:pt x="72" y="677"/>
                    </a:lnTo>
                    <a:lnTo>
                      <a:pt x="70" y="673"/>
                    </a:lnTo>
                    <a:lnTo>
                      <a:pt x="68" y="670"/>
                    </a:lnTo>
                    <a:lnTo>
                      <a:pt x="66" y="667"/>
                    </a:lnTo>
                    <a:lnTo>
                      <a:pt x="64" y="664"/>
                    </a:lnTo>
                    <a:lnTo>
                      <a:pt x="62" y="661"/>
                    </a:lnTo>
                    <a:lnTo>
                      <a:pt x="60" y="657"/>
                    </a:lnTo>
                    <a:lnTo>
                      <a:pt x="58" y="654"/>
                    </a:lnTo>
                    <a:lnTo>
                      <a:pt x="56" y="650"/>
                    </a:lnTo>
                    <a:lnTo>
                      <a:pt x="54" y="647"/>
                    </a:lnTo>
                    <a:lnTo>
                      <a:pt x="52" y="643"/>
                    </a:lnTo>
                    <a:lnTo>
                      <a:pt x="51" y="640"/>
                    </a:lnTo>
                    <a:lnTo>
                      <a:pt x="49" y="636"/>
                    </a:lnTo>
                    <a:lnTo>
                      <a:pt x="47" y="632"/>
                    </a:lnTo>
                    <a:lnTo>
                      <a:pt x="46" y="629"/>
                    </a:lnTo>
                    <a:lnTo>
                      <a:pt x="44" y="625"/>
                    </a:lnTo>
                    <a:lnTo>
                      <a:pt x="43" y="621"/>
                    </a:lnTo>
                    <a:lnTo>
                      <a:pt x="42" y="618"/>
                    </a:lnTo>
                    <a:lnTo>
                      <a:pt x="40" y="614"/>
                    </a:lnTo>
                    <a:lnTo>
                      <a:pt x="39" y="610"/>
                    </a:lnTo>
                    <a:lnTo>
                      <a:pt x="38" y="606"/>
                    </a:lnTo>
                    <a:lnTo>
                      <a:pt x="36" y="602"/>
                    </a:lnTo>
                    <a:lnTo>
                      <a:pt x="35" y="598"/>
                    </a:lnTo>
                    <a:lnTo>
                      <a:pt x="34" y="595"/>
                    </a:lnTo>
                    <a:lnTo>
                      <a:pt x="33" y="591"/>
                    </a:lnTo>
                    <a:lnTo>
                      <a:pt x="32" y="587"/>
                    </a:lnTo>
                    <a:lnTo>
                      <a:pt x="31" y="583"/>
                    </a:lnTo>
                    <a:lnTo>
                      <a:pt x="30" y="579"/>
                    </a:lnTo>
                    <a:lnTo>
                      <a:pt x="29" y="575"/>
                    </a:lnTo>
                    <a:lnTo>
                      <a:pt x="28" y="571"/>
                    </a:lnTo>
                    <a:lnTo>
                      <a:pt x="27" y="567"/>
                    </a:lnTo>
                    <a:lnTo>
                      <a:pt x="26" y="563"/>
                    </a:lnTo>
                    <a:lnTo>
                      <a:pt x="26" y="559"/>
                    </a:lnTo>
                    <a:lnTo>
                      <a:pt x="25" y="555"/>
                    </a:lnTo>
                    <a:lnTo>
                      <a:pt x="24" y="551"/>
                    </a:lnTo>
                    <a:lnTo>
                      <a:pt x="23" y="547"/>
                    </a:lnTo>
                    <a:lnTo>
                      <a:pt x="22" y="543"/>
                    </a:lnTo>
                    <a:lnTo>
                      <a:pt x="22" y="539"/>
                    </a:lnTo>
                    <a:lnTo>
                      <a:pt x="21" y="537"/>
                    </a:lnTo>
                    <a:lnTo>
                      <a:pt x="21" y="533"/>
                    </a:lnTo>
                    <a:lnTo>
                      <a:pt x="20" y="529"/>
                    </a:lnTo>
                    <a:lnTo>
                      <a:pt x="19" y="525"/>
                    </a:lnTo>
                    <a:lnTo>
                      <a:pt x="19" y="521"/>
                    </a:lnTo>
                    <a:lnTo>
                      <a:pt x="18" y="517"/>
                    </a:lnTo>
                    <a:lnTo>
                      <a:pt x="17" y="513"/>
                    </a:lnTo>
                    <a:lnTo>
                      <a:pt x="17" y="509"/>
                    </a:lnTo>
                    <a:lnTo>
                      <a:pt x="16" y="505"/>
                    </a:lnTo>
                    <a:lnTo>
                      <a:pt x="15" y="501"/>
                    </a:lnTo>
                    <a:lnTo>
                      <a:pt x="15" y="497"/>
                    </a:lnTo>
                    <a:lnTo>
                      <a:pt x="14" y="493"/>
                    </a:lnTo>
                    <a:lnTo>
                      <a:pt x="14" y="489"/>
                    </a:lnTo>
                    <a:lnTo>
                      <a:pt x="13" y="485"/>
                    </a:lnTo>
                    <a:lnTo>
                      <a:pt x="13" y="481"/>
                    </a:lnTo>
                    <a:lnTo>
                      <a:pt x="12" y="477"/>
                    </a:lnTo>
                    <a:lnTo>
                      <a:pt x="12" y="473"/>
                    </a:lnTo>
                    <a:lnTo>
                      <a:pt x="11" y="469"/>
                    </a:lnTo>
                    <a:lnTo>
                      <a:pt x="11" y="465"/>
                    </a:lnTo>
                    <a:lnTo>
                      <a:pt x="10" y="461"/>
                    </a:lnTo>
                    <a:lnTo>
                      <a:pt x="10" y="457"/>
                    </a:lnTo>
                    <a:lnTo>
                      <a:pt x="9" y="453"/>
                    </a:lnTo>
                    <a:lnTo>
                      <a:pt x="9" y="449"/>
                    </a:lnTo>
                    <a:lnTo>
                      <a:pt x="8" y="445"/>
                    </a:lnTo>
                    <a:lnTo>
                      <a:pt x="8" y="441"/>
                    </a:lnTo>
                    <a:lnTo>
                      <a:pt x="8" y="437"/>
                    </a:lnTo>
                    <a:lnTo>
                      <a:pt x="7" y="433"/>
                    </a:lnTo>
                    <a:lnTo>
                      <a:pt x="7" y="429"/>
                    </a:lnTo>
                    <a:lnTo>
                      <a:pt x="6" y="425"/>
                    </a:lnTo>
                    <a:lnTo>
                      <a:pt x="6" y="421"/>
                    </a:lnTo>
                    <a:lnTo>
                      <a:pt x="6" y="417"/>
                    </a:lnTo>
                    <a:lnTo>
                      <a:pt x="5" y="413"/>
                    </a:lnTo>
                    <a:lnTo>
                      <a:pt x="5" y="409"/>
                    </a:lnTo>
                    <a:lnTo>
                      <a:pt x="5" y="405"/>
                    </a:lnTo>
                    <a:lnTo>
                      <a:pt x="4" y="401"/>
                    </a:lnTo>
                    <a:lnTo>
                      <a:pt x="4" y="397"/>
                    </a:lnTo>
                    <a:lnTo>
                      <a:pt x="4" y="393"/>
                    </a:lnTo>
                    <a:lnTo>
                      <a:pt x="4" y="389"/>
                    </a:lnTo>
                    <a:lnTo>
                      <a:pt x="3" y="385"/>
                    </a:lnTo>
                    <a:lnTo>
                      <a:pt x="3" y="381"/>
                    </a:lnTo>
                    <a:lnTo>
                      <a:pt x="3" y="377"/>
                    </a:lnTo>
                    <a:lnTo>
                      <a:pt x="3" y="373"/>
                    </a:lnTo>
                    <a:lnTo>
                      <a:pt x="2" y="369"/>
                    </a:lnTo>
                    <a:lnTo>
                      <a:pt x="2" y="365"/>
                    </a:lnTo>
                    <a:lnTo>
                      <a:pt x="2" y="361"/>
                    </a:lnTo>
                    <a:lnTo>
                      <a:pt x="2" y="357"/>
                    </a:lnTo>
                    <a:lnTo>
                      <a:pt x="2" y="353"/>
                    </a:lnTo>
                    <a:lnTo>
                      <a:pt x="1" y="349"/>
                    </a:lnTo>
                    <a:lnTo>
                      <a:pt x="1" y="345"/>
                    </a:lnTo>
                    <a:lnTo>
                      <a:pt x="1" y="341"/>
                    </a:lnTo>
                    <a:lnTo>
                      <a:pt x="1" y="337"/>
                    </a:lnTo>
                    <a:lnTo>
                      <a:pt x="1" y="333"/>
                    </a:lnTo>
                    <a:lnTo>
                      <a:pt x="1" y="329"/>
                    </a:lnTo>
                    <a:lnTo>
                      <a:pt x="1" y="325"/>
                    </a:lnTo>
                    <a:lnTo>
                      <a:pt x="0" y="321"/>
                    </a:lnTo>
                    <a:lnTo>
                      <a:pt x="0" y="317"/>
                    </a:lnTo>
                    <a:lnTo>
                      <a:pt x="0" y="313"/>
                    </a:lnTo>
                    <a:lnTo>
                      <a:pt x="0" y="309"/>
                    </a:lnTo>
                    <a:lnTo>
                      <a:pt x="0" y="305"/>
                    </a:lnTo>
                    <a:lnTo>
                      <a:pt x="0" y="301"/>
                    </a:lnTo>
                    <a:lnTo>
                      <a:pt x="0" y="297"/>
                    </a:lnTo>
                    <a:lnTo>
                      <a:pt x="0" y="293"/>
                    </a:lnTo>
                    <a:lnTo>
                      <a:pt x="0" y="289"/>
                    </a:lnTo>
                    <a:lnTo>
                      <a:pt x="0" y="285"/>
                    </a:lnTo>
                    <a:lnTo>
                      <a:pt x="0" y="281"/>
                    </a:lnTo>
                    <a:lnTo>
                      <a:pt x="0" y="277"/>
                    </a:lnTo>
                    <a:lnTo>
                      <a:pt x="0" y="273"/>
                    </a:lnTo>
                    <a:lnTo>
                      <a:pt x="0" y="269"/>
                    </a:lnTo>
                    <a:lnTo>
                      <a:pt x="0" y="265"/>
                    </a:lnTo>
                    <a:lnTo>
                      <a:pt x="0" y="261"/>
                    </a:lnTo>
                    <a:lnTo>
                      <a:pt x="0" y="257"/>
                    </a:lnTo>
                    <a:lnTo>
                      <a:pt x="0" y="253"/>
                    </a:lnTo>
                    <a:lnTo>
                      <a:pt x="0" y="249"/>
                    </a:lnTo>
                    <a:lnTo>
                      <a:pt x="0" y="245"/>
                    </a:lnTo>
                    <a:lnTo>
                      <a:pt x="0" y="241"/>
                    </a:lnTo>
                    <a:lnTo>
                      <a:pt x="0" y="237"/>
                    </a:lnTo>
                    <a:lnTo>
                      <a:pt x="0" y="233"/>
                    </a:lnTo>
                    <a:lnTo>
                      <a:pt x="0" y="229"/>
                    </a:lnTo>
                    <a:lnTo>
                      <a:pt x="0" y="225"/>
                    </a:lnTo>
                    <a:lnTo>
                      <a:pt x="0" y="221"/>
                    </a:lnTo>
                    <a:lnTo>
                      <a:pt x="0" y="217"/>
                    </a:lnTo>
                    <a:lnTo>
                      <a:pt x="0" y="213"/>
                    </a:lnTo>
                    <a:lnTo>
                      <a:pt x="0" y="209"/>
                    </a:lnTo>
                    <a:lnTo>
                      <a:pt x="0" y="205"/>
                    </a:lnTo>
                    <a:lnTo>
                      <a:pt x="0" y="201"/>
                    </a:lnTo>
                    <a:lnTo>
                      <a:pt x="0" y="197"/>
                    </a:lnTo>
                    <a:lnTo>
                      <a:pt x="0" y="193"/>
                    </a:lnTo>
                    <a:lnTo>
                      <a:pt x="0" y="189"/>
                    </a:lnTo>
                    <a:lnTo>
                      <a:pt x="0" y="186"/>
                    </a:lnTo>
                    <a:lnTo>
                      <a:pt x="0" y="182"/>
                    </a:lnTo>
                    <a:lnTo>
                      <a:pt x="0" y="178"/>
                    </a:lnTo>
                    <a:lnTo>
                      <a:pt x="0" y="174"/>
                    </a:lnTo>
                    <a:lnTo>
                      <a:pt x="1" y="170"/>
                    </a:lnTo>
                    <a:lnTo>
                      <a:pt x="1" y="166"/>
                    </a:lnTo>
                    <a:lnTo>
                      <a:pt x="1" y="162"/>
                    </a:lnTo>
                    <a:lnTo>
                      <a:pt x="1" y="158"/>
                    </a:lnTo>
                    <a:lnTo>
                      <a:pt x="1" y="154"/>
                    </a:lnTo>
                    <a:lnTo>
                      <a:pt x="1" y="150"/>
                    </a:lnTo>
                    <a:lnTo>
                      <a:pt x="1" y="146"/>
                    </a:lnTo>
                    <a:lnTo>
                      <a:pt x="1" y="142"/>
                    </a:lnTo>
                    <a:lnTo>
                      <a:pt x="1" y="138"/>
                    </a:lnTo>
                    <a:lnTo>
                      <a:pt x="1" y="134"/>
                    </a:lnTo>
                    <a:lnTo>
                      <a:pt x="1" y="130"/>
                    </a:lnTo>
                    <a:lnTo>
                      <a:pt x="1" y="126"/>
                    </a:lnTo>
                    <a:lnTo>
                      <a:pt x="2" y="122"/>
                    </a:lnTo>
                    <a:lnTo>
                      <a:pt x="2" y="118"/>
                    </a:lnTo>
                    <a:lnTo>
                      <a:pt x="2" y="114"/>
                    </a:lnTo>
                    <a:lnTo>
                      <a:pt x="2" y="110"/>
                    </a:lnTo>
                    <a:lnTo>
                      <a:pt x="2" y="105"/>
                    </a:lnTo>
                    <a:lnTo>
                      <a:pt x="11" y="0"/>
                    </a:lnTo>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68" name="Line 135">
                <a:extLst>
                  <a:ext uri="{FF2B5EF4-FFF2-40B4-BE49-F238E27FC236}">
                    <a16:creationId xmlns="" xmlns:a16="http://schemas.microsoft.com/office/drawing/2014/main" id="{442C464B-662B-F34E-BFEB-53ACEA4ADB4B}"/>
                  </a:ext>
                </a:extLst>
              </p:cNvPr>
              <p:cNvSpPr>
                <a:spLocks noChangeShapeType="1"/>
              </p:cNvSpPr>
              <p:nvPr/>
            </p:nvSpPr>
            <p:spPr bwMode="auto">
              <a:xfrm>
                <a:off x="2995" y="1930"/>
                <a:ext cx="46" cy="1"/>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69" name="Line 136">
                <a:extLst>
                  <a:ext uri="{FF2B5EF4-FFF2-40B4-BE49-F238E27FC236}">
                    <a16:creationId xmlns="" xmlns:a16="http://schemas.microsoft.com/office/drawing/2014/main" id="{7A5ECFCC-6805-4245-BE69-22FD784D9036}"/>
                  </a:ext>
                </a:extLst>
              </p:cNvPr>
              <p:cNvSpPr>
                <a:spLocks noChangeShapeType="1"/>
              </p:cNvSpPr>
              <p:nvPr/>
            </p:nvSpPr>
            <p:spPr bwMode="auto">
              <a:xfrm>
                <a:off x="3018" y="1908"/>
                <a:ext cx="1" cy="45"/>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70" name="Line 137">
                <a:extLst>
                  <a:ext uri="{FF2B5EF4-FFF2-40B4-BE49-F238E27FC236}">
                    <a16:creationId xmlns="" xmlns:a16="http://schemas.microsoft.com/office/drawing/2014/main" id="{D3F3DAD8-BB03-0940-8B3F-35C99B845A12}"/>
                  </a:ext>
                </a:extLst>
              </p:cNvPr>
              <p:cNvSpPr>
                <a:spLocks noChangeShapeType="1"/>
              </p:cNvSpPr>
              <p:nvPr/>
            </p:nvSpPr>
            <p:spPr bwMode="auto">
              <a:xfrm>
                <a:off x="3188" y="1177"/>
                <a:ext cx="45" cy="1"/>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71" name="Line 138">
                <a:extLst>
                  <a:ext uri="{FF2B5EF4-FFF2-40B4-BE49-F238E27FC236}">
                    <a16:creationId xmlns="" xmlns:a16="http://schemas.microsoft.com/office/drawing/2014/main" id="{1EE5A038-F7CC-B643-9E86-F5FA922D322A}"/>
                  </a:ext>
                </a:extLst>
              </p:cNvPr>
              <p:cNvSpPr>
                <a:spLocks noChangeShapeType="1"/>
              </p:cNvSpPr>
              <p:nvPr/>
            </p:nvSpPr>
            <p:spPr bwMode="auto">
              <a:xfrm>
                <a:off x="3211" y="1155"/>
                <a:ext cx="1" cy="45"/>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72" name="Line 139">
                <a:extLst>
                  <a:ext uri="{FF2B5EF4-FFF2-40B4-BE49-F238E27FC236}">
                    <a16:creationId xmlns="" xmlns:a16="http://schemas.microsoft.com/office/drawing/2014/main" id="{2B710539-546A-C64F-B1E7-94A93B3523DC}"/>
                  </a:ext>
                </a:extLst>
              </p:cNvPr>
              <p:cNvSpPr>
                <a:spLocks noChangeShapeType="1"/>
              </p:cNvSpPr>
              <p:nvPr/>
            </p:nvSpPr>
            <p:spPr bwMode="auto">
              <a:xfrm>
                <a:off x="2524" y="1091"/>
                <a:ext cx="45" cy="1"/>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73" name="Line 140">
                <a:extLst>
                  <a:ext uri="{FF2B5EF4-FFF2-40B4-BE49-F238E27FC236}">
                    <a16:creationId xmlns="" xmlns:a16="http://schemas.microsoft.com/office/drawing/2014/main" id="{268439DA-8F11-4140-ADFC-C05E47A62B34}"/>
                  </a:ext>
                </a:extLst>
              </p:cNvPr>
              <p:cNvSpPr>
                <a:spLocks noChangeShapeType="1"/>
              </p:cNvSpPr>
              <p:nvPr/>
            </p:nvSpPr>
            <p:spPr bwMode="auto">
              <a:xfrm>
                <a:off x="2546" y="1069"/>
                <a:ext cx="1" cy="45"/>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74" name="Line 141">
                <a:extLst>
                  <a:ext uri="{FF2B5EF4-FFF2-40B4-BE49-F238E27FC236}">
                    <a16:creationId xmlns="" xmlns:a16="http://schemas.microsoft.com/office/drawing/2014/main" id="{696C3875-633A-5A4F-ACDA-170A7F33439C}"/>
                  </a:ext>
                </a:extLst>
              </p:cNvPr>
              <p:cNvSpPr>
                <a:spLocks noChangeShapeType="1"/>
              </p:cNvSpPr>
              <p:nvPr/>
            </p:nvSpPr>
            <p:spPr bwMode="auto">
              <a:xfrm>
                <a:off x="816" y="-201"/>
                <a:ext cx="45" cy="1"/>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75" name="Line 142">
                <a:extLst>
                  <a:ext uri="{FF2B5EF4-FFF2-40B4-BE49-F238E27FC236}">
                    <a16:creationId xmlns="" xmlns:a16="http://schemas.microsoft.com/office/drawing/2014/main" id="{BC7FCDA8-7845-6741-8988-92DF6B050D2B}"/>
                  </a:ext>
                </a:extLst>
              </p:cNvPr>
              <p:cNvSpPr>
                <a:spLocks noChangeShapeType="1"/>
              </p:cNvSpPr>
              <p:nvPr/>
            </p:nvSpPr>
            <p:spPr bwMode="auto">
              <a:xfrm>
                <a:off x="839" y="-224"/>
                <a:ext cx="1" cy="45"/>
              </a:xfrm>
              <a:prstGeom prst="line">
                <a:avLst/>
              </a:prstGeom>
              <a:noFill/>
              <a:ln w="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76" name="Rectangle 143">
                <a:extLst>
                  <a:ext uri="{FF2B5EF4-FFF2-40B4-BE49-F238E27FC236}">
                    <a16:creationId xmlns="" xmlns:a16="http://schemas.microsoft.com/office/drawing/2014/main" id="{AFD90797-FB04-EC4C-9DBC-F8B24A9802EA}"/>
                  </a:ext>
                </a:extLst>
              </p:cNvPr>
              <p:cNvSpPr>
                <a:spLocks noChangeArrowheads="1"/>
              </p:cNvSpPr>
              <p:nvPr/>
            </p:nvSpPr>
            <p:spPr bwMode="auto">
              <a:xfrm>
                <a:off x="1648" y="926"/>
                <a:ext cx="39" cy="38"/>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77" name="Rectangle 144">
                <a:extLst>
                  <a:ext uri="{FF2B5EF4-FFF2-40B4-BE49-F238E27FC236}">
                    <a16:creationId xmlns="" xmlns:a16="http://schemas.microsoft.com/office/drawing/2014/main" id="{E5B745F2-D9C2-794D-87A5-3A0B03EE8741}"/>
                  </a:ext>
                </a:extLst>
              </p:cNvPr>
              <p:cNvSpPr>
                <a:spLocks noChangeArrowheads="1"/>
              </p:cNvSpPr>
              <p:nvPr/>
            </p:nvSpPr>
            <p:spPr bwMode="auto">
              <a:xfrm>
                <a:off x="3374" y="908"/>
                <a:ext cx="38" cy="38"/>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78" name="Rectangle 145">
                <a:extLst>
                  <a:ext uri="{FF2B5EF4-FFF2-40B4-BE49-F238E27FC236}">
                    <a16:creationId xmlns="" xmlns:a16="http://schemas.microsoft.com/office/drawing/2014/main" id="{0E14DBE3-CB29-1444-B9F1-38D25847FDBA}"/>
                  </a:ext>
                </a:extLst>
              </p:cNvPr>
              <p:cNvSpPr>
                <a:spLocks noChangeArrowheads="1"/>
              </p:cNvSpPr>
              <p:nvPr/>
            </p:nvSpPr>
            <p:spPr bwMode="auto">
              <a:xfrm>
                <a:off x="1585" y="-777"/>
                <a:ext cx="38" cy="38"/>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79" name="Rectangle 146">
                <a:extLst>
                  <a:ext uri="{FF2B5EF4-FFF2-40B4-BE49-F238E27FC236}">
                    <a16:creationId xmlns="" xmlns:a16="http://schemas.microsoft.com/office/drawing/2014/main" id="{DFFCD1E9-ECBE-D646-9209-4650C7CA7583}"/>
                  </a:ext>
                </a:extLst>
              </p:cNvPr>
              <p:cNvSpPr>
                <a:spLocks noChangeArrowheads="1"/>
              </p:cNvSpPr>
              <p:nvPr/>
            </p:nvSpPr>
            <p:spPr bwMode="auto">
              <a:xfrm>
                <a:off x="1970" y="-267"/>
                <a:ext cx="39" cy="38"/>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80" name="Rectangle 147">
                <a:extLst>
                  <a:ext uri="{FF2B5EF4-FFF2-40B4-BE49-F238E27FC236}">
                    <a16:creationId xmlns="" xmlns:a16="http://schemas.microsoft.com/office/drawing/2014/main" id="{A385619D-9695-F142-8043-8E994F55CB43}"/>
                  </a:ext>
                </a:extLst>
              </p:cNvPr>
              <p:cNvSpPr>
                <a:spLocks noChangeArrowheads="1"/>
              </p:cNvSpPr>
              <p:nvPr/>
            </p:nvSpPr>
            <p:spPr bwMode="auto">
              <a:xfrm>
                <a:off x="2009" y="431"/>
                <a:ext cx="38" cy="39"/>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81" name="Rectangle 148">
                <a:extLst>
                  <a:ext uri="{FF2B5EF4-FFF2-40B4-BE49-F238E27FC236}">
                    <a16:creationId xmlns="" xmlns:a16="http://schemas.microsoft.com/office/drawing/2014/main" id="{0DECF0B3-A7DD-F444-B9E1-86D1EDDCCCFA}"/>
                  </a:ext>
                </a:extLst>
              </p:cNvPr>
              <p:cNvSpPr>
                <a:spLocks noChangeArrowheads="1"/>
              </p:cNvSpPr>
              <p:nvPr/>
            </p:nvSpPr>
            <p:spPr bwMode="auto">
              <a:xfrm>
                <a:off x="2932" y="-220"/>
                <a:ext cx="38" cy="39"/>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82" name="Rectangle 149">
                <a:extLst>
                  <a:ext uri="{FF2B5EF4-FFF2-40B4-BE49-F238E27FC236}">
                    <a16:creationId xmlns="" xmlns:a16="http://schemas.microsoft.com/office/drawing/2014/main" id="{CFBCB03B-6640-924C-B4D6-8E808251063F}"/>
                  </a:ext>
                </a:extLst>
              </p:cNvPr>
              <p:cNvSpPr>
                <a:spLocks noChangeArrowheads="1"/>
              </p:cNvSpPr>
              <p:nvPr/>
            </p:nvSpPr>
            <p:spPr bwMode="auto">
              <a:xfrm>
                <a:off x="3354" y="-916"/>
                <a:ext cx="38" cy="39"/>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83" name="Rectangle 150">
                <a:extLst>
                  <a:ext uri="{FF2B5EF4-FFF2-40B4-BE49-F238E27FC236}">
                    <a16:creationId xmlns="" xmlns:a16="http://schemas.microsoft.com/office/drawing/2014/main" id="{6913D863-AE3A-1B44-96F0-765F7C28001C}"/>
                  </a:ext>
                </a:extLst>
              </p:cNvPr>
              <p:cNvSpPr>
                <a:spLocks noChangeArrowheads="1"/>
              </p:cNvSpPr>
              <p:nvPr/>
            </p:nvSpPr>
            <p:spPr bwMode="auto">
              <a:xfrm>
                <a:off x="3295" y="1368"/>
                <a:ext cx="38" cy="38"/>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84" name="Rectangle 151">
                <a:extLst>
                  <a:ext uri="{FF2B5EF4-FFF2-40B4-BE49-F238E27FC236}">
                    <a16:creationId xmlns="" xmlns:a16="http://schemas.microsoft.com/office/drawing/2014/main" id="{613F2915-5547-E94E-9E5D-7F1A1C0650EF}"/>
                  </a:ext>
                </a:extLst>
              </p:cNvPr>
              <p:cNvSpPr>
                <a:spLocks noChangeArrowheads="1"/>
              </p:cNvSpPr>
              <p:nvPr/>
            </p:nvSpPr>
            <p:spPr bwMode="auto">
              <a:xfrm>
                <a:off x="789" y="384"/>
                <a:ext cx="38" cy="38"/>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85" name="Rectangle 152">
                <a:extLst>
                  <a:ext uri="{FF2B5EF4-FFF2-40B4-BE49-F238E27FC236}">
                    <a16:creationId xmlns="" xmlns:a16="http://schemas.microsoft.com/office/drawing/2014/main" id="{EB25A97B-20A7-9443-B374-AB260728FD5B}"/>
                  </a:ext>
                </a:extLst>
              </p:cNvPr>
              <p:cNvSpPr>
                <a:spLocks noChangeArrowheads="1"/>
              </p:cNvSpPr>
              <p:nvPr/>
            </p:nvSpPr>
            <p:spPr bwMode="auto">
              <a:xfrm>
                <a:off x="1251" y="-11"/>
                <a:ext cx="39" cy="39"/>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86" name="Rectangle 153">
                <a:extLst>
                  <a:ext uri="{FF2B5EF4-FFF2-40B4-BE49-F238E27FC236}">
                    <a16:creationId xmlns="" xmlns:a16="http://schemas.microsoft.com/office/drawing/2014/main" id="{657D09DF-8BEF-B243-B5CC-666CDF5AFFDC}"/>
                  </a:ext>
                </a:extLst>
              </p:cNvPr>
              <p:cNvSpPr>
                <a:spLocks noChangeArrowheads="1"/>
              </p:cNvSpPr>
              <p:nvPr/>
            </p:nvSpPr>
            <p:spPr bwMode="auto">
              <a:xfrm>
                <a:off x="816" y="-220"/>
                <a:ext cx="38" cy="39"/>
              </a:xfrm>
              <a:prstGeom prst="rect">
                <a:avLst/>
              </a:prstGeom>
              <a:noFill/>
              <a:ln w="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87" name="Freeform 154">
                <a:extLst>
                  <a:ext uri="{FF2B5EF4-FFF2-40B4-BE49-F238E27FC236}">
                    <a16:creationId xmlns="" xmlns:a16="http://schemas.microsoft.com/office/drawing/2014/main" id="{88E6C9AA-B89D-164A-A521-008CB5665D0B}"/>
                  </a:ext>
                </a:extLst>
              </p:cNvPr>
              <p:cNvSpPr>
                <a:spLocks/>
              </p:cNvSpPr>
              <p:nvPr/>
            </p:nvSpPr>
            <p:spPr bwMode="auto">
              <a:xfrm>
                <a:off x="2787" y="-816"/>
                <a:ext cx="174" cy="619"/>
              </a:xfrm>
              <a:custGeom>
                <a:avLst/>
                <a:gdLst>
                  <a:gd name="T0" fmla="*/ 2957749 w 77"/>
                  <a:gd name="T1" fmla="*/ 130044 h 273"/>
                  <a:gd name="T2" fmla="*/ 2728419 w 77"/>
                  <a:gd name="T3" fmla="*/ 424906 h 273"/>
                  <a:gd name="T4" fmla="*/ 2478409 w 77"/>
                  <a:gd name="T5" fmla="*/ 717600 h 273"/>
                  <a:gd name="T6" fmla="*/ 2254023 w 77"/>
                  <a:gd name="T7" fmla="*/ 994839 h 273"/>
                  <a:gd name="T8" fmla="*/ 2041897 w 77"/>
                  <a:gd name="T9" fmla="*/ 1297413 h 273"/>
                  <a:gd name="T10" fmla="*/ 1805320 w 77"/>
                  <a:gd name="T11" fmla="*/ 1547316 h 273"/>
                  <a:gd name="T12" fmla="*/ 1593194 w 77"/>
                  <a:gd name="T13" fmla="*/ 1849794 h 273"/>
                  <a:gd name="T14" fmla="*/ 1402741 w 77"/>
                  <a:gd name="T15" fmla="*/ 2139767 h 273"/>
                  <a:gd name="T16" fmla="*/ 1207404 w 77"/>
                  <a:gd name="T17" fmla="*/ 2434629 h 273"/>
                  <a:gd name="T18" fmla="*/ 997470 w 77"/>
                  <a:gd name="T19" fmla="*/ 2711998 h 273"/>
                  <a:gd name="T20" fmla="*/ 832879 w 77"/>
                  <a:gd name="T21" fmla="*/ 3012940 h 273"/>
                  <a:gd name="T22" fmla="*/ 673093 w 77"/>
                  <a:gd name="T23" fmla="*/ 3307140 h 273"/>
                  <a:gd name="T24" fmla="*/ 518124 w 77"/>
                  <a:gd name="T25" fmla="*/ 3599308 h 273"/>
                  <a:gd name="T26" fmla="*/ 410113 w 77"/>
                  <a:gd name="T27" fmla="*/ 3893190 h 273"/>
                  <a:gd name="T28" fmla="*/ 281588 w 77"/>
                  <a:gd name="T29" fmla="*/ 4194221 h 273"/>
                  <a:gd name="T30" fmla="*/ 156451 w 77"/>
                  <a:gd name="T31" fmla="*/ 4485663 h 273"/>
                  <a:gd name="T32" fmla="*/ 124611 w 77"/>
                  <a:gd name="T33" fmla="*/ 4763008 h 273"/>
                  <a:gd name="T34" fmla="*/ 38253 w 77"/>
                  <a:gd name="T35" fmla="*/ 5056223 h 273"/>
                  <a:gd name="T36" fmla="*/ 0 w 77"/>
                  <a:gd name="T37" fmla="*/ 5319028 h 273"/>
                  <a:gd name="T38" fmla="*/ 0 w 77"/>
                  <a:gd name="T39" fmla="*/ 5653012 h 273"/>
                  <a:gd name="T40" fmla="*/ 0 w 77"/>
                  <a:gd name="T41" fmla="*/ 5945179 h 273"/>
                  <a:gd name="T42" fmla="*/ 38253 w 77"/>
                  <a:gd name="T43" fmla="*/ 6237873 h 273"/>
                  <a:gd name="T44" fmla="*/ 124611 w 77"/>
                  <a:gd name="T45" fmla="*/ 6540081 h 273"/>
                  <a:gd name="T46" fmla="*/ 195336 w 77"/>
                  <a:gd name="T47" fmla="*/ 6831537 h 273"/>
                  <a:gd name="T48" fmla="*/ 281588 w 77"/>
                  <a:gd name="T49" fmla="*/ 7107693 h 273"/>
                  <a:gd name="T50" fmla="*/ 410113 w 77"/>
                  <a:gd name="T51" fmla="*/ 7402110 h 273"/>
                  <a:gd name="T52" fmla="*/ 518124 w 77"/>
                  <a:gd name="T53" fmla="*/ 7704758 h 273"/>
                  <a:gd name="T54" fmla="*/ 636316 w 77"/>
                  <a:gd name="T55" fmla="*/ 7997461 h 273"/>
                  <a:gd name="T56" fmla="*/ 798906 w 77"/>
                  <a:gd name="T57" fmla="*/ 8288885 h 273"/>
                  <a:gd name="T58" fmla="*/ 997470 w 77"/>
                  <a:gd name="T59" fmla="*/ 8623476 h 273"/>
                  <a:gd name="T60" fmla="*/ 1170825 w 77"/>
                  <a:gd name="T61" fmla="*/ 8917358 h 273"/>
                  <a:gd name="T62" fmla="*/ 1364555 w 77"/>
                  <a:gd name="T63" fmla="*/ 9209525 h 273"/>
                  <a:gd name="T64" fmla="*/ 1562556 w 77"/>
                  <a:gd name="T65" fmla="*/ 9509969 h 273"/>
                  <a:gd name="T66" fmla="*/ 1756299 w 77"/>
                  <a:gd name="T67" fmla="*/ 9804697 h 273"/>
                  <a:gd name="T68" fmla="*/ 1968426 w 77"/>
                  <a:gd name="T69" fmla="*/ 10082036 h 273"/>
                  <a:gd name="T70" fmla="*/ 2196738 w 77"/>
                  <a:gd name="T71" fmla="*/ 10376889 h 273"/>
                  <a:gd name="T72" fmla="*/ 2408865 w 77"/>
                  <a:gd name="T73" fmla="*/ 10677863 h 273"/>
                  <a:gd name="T74" fmla="*/ 2645760 w 77"/>
                  <a:gd name="T75" fmla="*/ 11000750 h 273"/>
                  <a:gd name="T76" fmla="*/ 2839495 w 77"/>
                  <a:gd name="T77" fmla="*/ 11303329 h 2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7"/>
                  <a:gd name="T118" fmla="*/ 0 h 273"/>
                  <a:gd name="T119" fmla="*/ 77 w 77"/>
                  <a:gd name="T120" fmla="*/ 273 h 2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7" h="273">
                    <a:moveTo>
                      <a:pt x="77" y="0"/>
                    </a:moveTo>
                    <a:lnTo>
                      <a:pt x="74" y="3"/>
                    </a:lnTo>
                    <a:lnTo>
                      <a:pt x="71" y="6"/>
                    </a:lnTo>
                    <a:lnTo>
                      <a:pt x="68" y="10"/>
                    </a:lnTo>
                    <a:lnTo>
                      <a:pt x="65" y="13"/>
                    </a:lnTo>
                    <a:lnTo>
                      <a:pt x="62" y="17"/>
                    </a:lnTo>
                    <a:lnTo>
                      <a:pt x="59" y="20"/>
                    </a:lnTo>
                    <a:lnTo>
                      <a:pt x="56" y="24"/>
                    </a:lnTo>
                    <a:lnTo>
                      <a:pt x="53" y="27"/>
                    </a:lnTo>
                    <a:lnTo>
                      <a:pt x="51" y="31"/>
                    </a:lnTo>
                    <a:lnTo>
                      <a:pt x="48" y="34"/>
                    </a:lnTo>
                    <a:lnTo>
                      <a:pt x="45" y="37"/>
                    </a:lnTo>
                    <a:lnTo>
                      <a:pt x="42" y="41"/>
                    </a:lnTo>
                    <a:lnTo>
                      <a:pt x="40" y="44"/>
                    </a:lnTo>
                    <a:lnTo>
                      <a:pt x="37" y="48"/>
                    </a:lnTo>
                    <a:lnTo>
                      <a:pt x="35" y="51"/>
                    </a:lnTo>
                    <a:lnTo>
                      <a:pt x="32" y="55"/>
                    </a:lnTo>
                    <a:lnTo>
                      <a:pt x="30" y="58"/>
                    </a:lnTo>
                    <a:lnTo>
                      <a:pt x="27" y="62"/>
                    </a:lnTo>
                    <a:lnTo>
                      <a:pt x="25" y="65"/>
                    </a:lnTo>
                    <a:lnTo>
                      <a:pt x="23" y="68"/>
                    </a:lnTo>
                    <a:lnTo>
                      <a:pt x="21" y="72"/>
                    </a:lnTo>
                    <a:lnTo>
                      <a:pt x="19" y="75"/>
                    </a:lnTo>
                    <a:lnTo>
                      <a:pt x="17" y="79"/>
                    </a:lnTo>
                    <a:lnTo>
                      <a:pt x="15" y="82"/>
                    </a:lnTo>
                    <a:lnTo>
                      <a:pt x="13" y="86"/>
                    </a:lnTo>
                    <a:lnTo>
                      <a:pt x="11" y="89"/>
                    </a:lnTo>
                    <a:lnTo>
                      <a:pt x="10" y="93"/>
                    </a:lnTo>
                    <a:lnTo>
                      <a:pt x="8" y="96"/>
                    </a:lnTo>
                    <a:lnTo>
                      <a:pt x="7" y="100"/>
                    </a:lnTo>
                    <a:lnTo>
                      <a:pt x="6" y="103"/>
                    </a:lnTo>
                    <a:lnTo>
                      <a:pt x="4" y="107"/>
                    </a:lnTo>
                    <a:lnTo>
                      <a:pt x="3" y="110"/>
                    </a:lnTo>
                    <a:lnTo>
                      <a:pt x="3" y="114"/>
                    </a:lnTo>
                    <a:lnTo>
                      <a:pt x="2" y="117"/>
                    </a:lnTo>
                    <a:lnTo>
                      <a:pt x="1" y="121"/>
                    </a:lnTo>
                    <a:lnTo>
                      <a:pt x="1" y="124"/>
                    </a:lnTo>
                    <a:lnTo>
                      <a:pt x="0" y="127"/>
                    </a:lnTo>
                    <a:lnTo>
                      <a:pt x="0" y="131"/>
                    </a:lnTo>
                    <a:lnTo>
                      <a:pt x="0" y="135"/>
                    </a:lnTo>
                    <a:lnTo>
                      <a:pt x="0" y="138"/>
                    </a:lnTo>
                    <a:lnTo>
                      <a:pt x="0" y="142"/>
                    </a:lnTo>
                    <a:lnTo>
                      <a:pt x="1" y="146"/>
                    </a:lnTo>
                    <a:lnTo>
                      <a:pt x="1" y="149"/>
                    </a:lnTo>
                    <a:lnTo>
                      <a:pt x="2" y="153"/>
                    </a:lnTo>
                    <a:lnTo>
                      <a:pt x="3" y="156"/>
                    </a:lnTo>
                    <a:lnTo>
                      <a:pt x="4" y="160"/>
                    </a:lnTo>
                    <a:lnTo>
                      <a:pt x="5" y="163"/>
                    </a:lnTo>
                    <a:lnTo>
                      <a:pt x="6" y="167"/>
                    </a:lnTo>
                    <a:lnTo>
                      <a:pt x="7" y="170"/>
                    </a:lnTo>
                    <a:lnTo>
                      <a:pt x="8" y="174"/>
                    </a:lnTo>
                    <a:lnTo>
                      <a:pt x="10" y="177"/>
                    </a:lnTo>
                    <a:lnTo>
                      <a:pt x="11" y="181"/>
                    </a:lnTo>
                    <a:lnTo>
                      <a:pt x="13" y="184"/>
                    </a:lnTo>
                    <a:lnTo>
                      <a:pt x="15" y="188"/>
                    </a:lnTo>
                    <a:lnTo>
                      <a:pt x="16" y="191"/>
                    </a:lnTo>
                    <a:lnTo>
                      <a:pt x="18" y="195"/>
                    </a:lnTo>
                    <a:lnTo>
                      <a:pt x="20" y="198"/>
                    </a:lnTo>
                    <a:lnTo>
                      <a:pt x="22" y="202"/>
                    </a:lnTo>
                    <a:lnTo>
                      <a:pt x="25" y="206"/>
                    </a:lnTo>
                    <a:lnTo>
                      <a:pt x="27" y="209"/>
                    </a:lnTo>
                    <a:lnTo>
                      <a:pt x="29" y="213"/>
                    </a:lnTo>
                    <a:lnTo>
                      <a:pt x="31" y="216"/>
                    </a:lnTo>
                    <a:lnTo>
                      <a:pt x="34" y="220"/>
                    </a:lnTo>
                    <a:lnTo>
                      <a:pt x="36" y="223"/>
                    </a:lnTo>
                    <a:lnTo>
                      <a:pt x="39" y="227"/>
                    </a:lnTo>
                    <a:lnTo>
                      <a:pt x="41" y="230"/>
                    </a:lnTo>
                    <a:lnTo>
                      <a:pt x="44" y="234"/>
                    </a:lnTo>
                    <a:lnTo>
                      <a:pt x="47" y="238"/>
                    </a:lnTo>
                    <a:lnTo>
                      <a:pt x="49" y="241"/>
                    </a:lnTo>
                    <a:lnTo>
                      <a:pt x="52" y="245"/>
                    </a:lnTo>
                    <a:lnTo>
                      <a:pt x="55" y="248"/>
                    </a:lnTo>
                    <a:lnTo>
                      <a:pt x="57" y="252"/>
                    </a:lnTo>
                    <a:lnTo>
                      <a:pt x="60" y="255"/>
                    </a:lnTo>
                    <a:lnTo>
                      <a:pt x="63" y="259"/>
                    </a:lnTo>
                    <a:lnTo>
                      <a:pt x="66" y="263"/>
                    </a:lnTo>
                    <a:lnTo>
                      <a:pt x="69" y="266"/>
                    </a:lnTo>
                    <a:lnTo>
                      <a:pt x="71" y="270"/>
                    </a:lnTo>
                    <a:lnTo>
                      <a:pt x="74" y="273"/>
                    </a:lnTo>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88" name="Oval 155">
                <a:extLst>
                  <a:ext uri="{FF2B5EF4-FFF2-40B4-BE49-F238E27FC236}">
                    <a16:creationId xmlns="" xmlns:a16="http://schemas.microsoft.com/office/drawing/2014/main" id="{DC32E54D-23E6-394D-8BE0-7532130EB322}"/>
                  </a:ext>
                </a:extLst>
              </p:cNvPr>
              <p:cNvSpPr>
                <a:spLocks noChangeArrowheads="1"/>
              </p:cNvSpPr>
              <p:nvPr/>
            </p:nvSpPr>
            <p:spPr bwMode="auto">
              <a:xfrm>
                <a:off x="759" y="-197"/>
                <a:ext cx="152" cy="152"/>
              </a:xfrm>
              <a:prstGeom prst="ellipse">
                <a:avLst/>
              </a:prstGeom>
              <a:noFill/>
              <a:ln w="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689" name="Freeform 156">
                <a:extLst>
                  <a:ext uri="{FF2B5EF4-FFF2-40B4-BE49-F238E27FC236}">
                    <a16:creationId xmlns="" xmlns:a16="http://schemas.microsoft.com/office/drawing/2014/main" id="{EDA81CF0-4B70-AC49-A062-2B796AA1292F}"/>
                  </a:ext>
                </a:extLst>
              </p:cNvPr>
              <p:cNvSpPr>
                <a:spLocks/>
              </p:cNvSpPr>
              <p:nvPr/>
            </p:nvSpPr>
            <p:spPr bwMode="auto">
              <a:xfrm>
                <a:off x="1158" y="-90"/>
                <a:ext cx="43" cy="1217"/>
              </a:xfrm>
              <a:custGeom>
                <a:avLst/>
                <a:gdLst>
                  <a:gd name="T0" fmla="*/ 775679 w 19"/>
                  <a:gd name="T1" fmla="*/ 22337411 h 537"/>
                  <a:gd name="T2" fmla="*/ 0 w 19"/>
                  <a:gd name="T3" fmla="*/ 4366588 h 537"/>
                  <a:gd name="T4" fmla="*/ 360084 w 19"/>
                  <a:gd name="T5" fmla="*/ 0 h 537"/>
                  <a:gd name="T6" fmla="*/ 0 60000 65536"/>
                  <a:gd name="T7" fmla="*/ 0 60000 65536"/>
                  <a:gd name="T8" fmla="*/ 0 60000 65536"/>
                  <a:gd name="T9" fmla="*/ 0 w 19"/>
                  <a:gd name="T10" fmla="*/ 0 h 537"/>
                  <a:gd name="T11" fmla="*/ 19 w 19"/>
                  <a:gd name="T12" fmla="*/ 537 h 537"/>
                </a:gdLst>
                <a:ahLst/>
                <a:cxnLst>
                  <a:cxn ang="T6">
                    <a:pos x="T0" y="T1"/>
                  </a:cxn>
                  <a:cxn ang="T7">
                    <a:pos x="T2" y="T3"/>
                  </a:cxn>
                  <a:cxn ang="T8">
                    <a:pos x="T4" y="T5"/>
                  </a:cxn>
                </a:cxnLst>
                <a:rect l="T9" t="T10" r="T11" b="T12"/>
                <a:pathLst>
                  <a:path w="19" h="537">
                    <a:moveTo>
                      <a:pt x="19" y="537"/>
                    </a:moveTo>
                    <a:lnTo>
                      <a:pt x="0" y="105"/>
                    </a:lnTo>
                    <a:lnTo>
                      <a:pt x="9" y="0"/>
                    </a:lnTo>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90" name="Freeform 157">
                <a:extLst>
                  <a:ext uri="{FF2B5EF4-FFF2-40B4-BE49-F238E27FC236}">
                    <a16:creationId xmlns="" xmlns:a16="http://schemas.microsoft.com/office/drawing/2014/main" id="{0472E48E-8673-1C49-A0E1-0B0588148007}"/>
                  </a:ext>
                </a:extLst>
              </p:cNvPr>
              <p:cNvSpPr>
                <a:spLocks/>
              </p:cNvSpPr>
              <p:nvPr/>
            </p:nvSpPr>
            <p:spPr bwMode="auto">
              <a:xfrm>
                <a:off x="3592" y="-1333"/>
                <a:ext cx="807" cy="2508"/>
              </a:xfrm>
              <a:custGeom>
                <a:avLst/>
                <a:gdLst>
                  <a:gd name="T0" fmla="*/ 1615487 w 356"/>
                  <a:gd name="T1" fmla="*/ 830611 h 1106"/>
                  <a:gd name="T2" fmla="*/ 1745190 w 356"/>
                  <a:gd name="T3" fmla="*/ 1852167 h 1106"/>
                  <a:gd name="T4" fmla="*/ 1844262 w 356"/>
                  <a:gd name="T5" fmla="*/ 2844335 h 1106"/>
                  <a:gd name="T6" fmla="*/ 1745190 w 356"/>
                  <a:gd name="T7" fmla="*/ 3864850 h 1106"/>
                  <a:gd name="T8" fmla="*/ 1583452 w 356"/>
                  <a:gd name="T9" fmla="*/ 4785232 h 1106"/>
                  <a:gd name="T10" fmla="*/ 1249930 w 356"/>
                  <a:gd name="T11" fmla="*/ 5788536 h 1106"/>
                  <a:gd name="T12" fmla="*/ 884928 w 356"/>
                  <a:gd name="T13" fmla="*/ 6752524 h 1106"/>
                  <a:gd name="T14" fmla="*/ 494838 w 356"/>
                  <a:gd name="T15" fmla="*/ 7711754 h 1106"/>
                  <a:gd name="T16" fmla="*/ 260811 w 356"/>
                  <a:gd name="T17" fmla="*/ 8675257 h 1106"/>
                  <a:gd name="T18" fmla="*/ 260811 w 356"/>
                  <a:gd name="T19" fmla="*/ 9555535 h 1106"/>
                  <a:gd name="T20" fmla="*/ 537593 w 356"/>
                  <a:gd name="T21" fmla="*/ 10443466 h 1106"/>
                  <a:gd name="T22" fmla="*/ 1046713 w 356"/>
                  <a:gd name="T23" fmla="*/ 11274099 h 1106"/>
                  <a:gd name="T24" fmla="*/ 1674078 w 356"/>
                  <a:gd name="T25" fmla="*/ 12073067 h 1106"/>
                  <a:gd name="T26" fmla="*/ 2411722 w 356"/>
                  <a:gd name="T27" fmla="*/ 12864542 h 1106"/>
                  <a:gd name="T28" fmla="*/ 3224112 w 356"/>
                  <a:gd name="T29" fmla="*/ 13665251 h 1106"/>
                  <a:gd name="T30" fmla="*/ 3883533 w 356"/>
                  <a:gd name="T31" fmla="*/ 14381777 h 1106"/>
                  <a:gd name="T32" fmla="*/ 4507684 w 356"/>
                  <a:gd name="T33" fmla="*/ 15139547 h 1106"/>
                  <a:gd name="T34" fmla="*/ 5133908 w 356"/>
                  <a:gd name="T35" fmla="*/ 15880164 h 1106"/>
                  <a:gd name="T36" fmla="*/ 5725049 w 356"/>
                  <a:gd name="T37" fmla="*/ 16695930 h 1106"/>
                  <a:gd name="T38" fmla="*/ 6295384 w 356"/>
                  <a:gd name="T39" fmla="*/ 17428937 h 1106"/>
                  <a:gd name="T40" fmla="*/ 6886834 w 356"/>
                  <a:gd name="T41" fmla="*/ 18285167 h 1106"/>
                  <a:gd name="T42" fmla="*/ 7514258 w 356"/>
                  <a:gd name="T43" fmla="*/ 19075912 h 1106"/>
                  <a:gd name="T44" fmla="*/ 8136767 w 356"/>
                  <a:gd name="T45" fmla="*/ 19909965 h 1106"/>
                  <a:gd name="T46" fmla="*/ 8891856 w 356"/>
                  <a:gd name="T47" fmla="*/ 20837117 h 1106"/>
                  <a:gd name="T48" fmla="*/ 9649200 w 356"/>
                  <a:gd name="T49" fmla="*/ 21758718 h 1106"/>
                  <a:gd name="T50" fmla="*/ 10436315 w 356"/>
                  <a:gd name="T51" fmla="*/ 22681498 h 1106"/>
                  <a:gd name="T52" fmla="*/ 11264678 w 356"/>
                  <a:gd name="T53" fmla="*/ 23642230 h 1106"/>
                  <a:gd name="T54" fmla="*/ 12019767 w 356"/>
                  <a:gd name="T55" fmla="*/ 24606372 h 1106"/>
                  <a:gd name="T56" fmla="*/ 12777032 w 356"/>
                  <a:gd name="T57" fmla="*/ 25565489 h 1106"/>
                  <a:gd name="T58" fmla="*/ 13399627 w 356"/>
                  <a:gd name="T59" fmla="*/ 26496015 h 1106"/>
                  <a:gd name="T60" fmla="*/ 13976913 w 356"/>
                  <a:gd name="T61" fmla="*/ 27448474 h 1106"/>
                  <a:gd name="T62" fmla="*/ 14398929 w 356"/>
                  <a:gd name="T63" fmla="*/ 28336514 h 1106"/>
                  <a:gd name="T64" fmla="*/ 14692958 w 356"/>
                  <a:gd name="T65" fmla="*/ 29226532 h 1106"/>
                  <a:gd name="T66" fmla="*/ 14854131 w 356"/>
                  <a:gd name="T67" fmla="*/ 30060058 h 1106"/>
                  <a:gd name="T68" fmla="*/ 14822849 w 356"/>
                  <a:gd name="T69" fmla="*/ 30857611 h 1106"/>
                  <a:gd name="T70" fmla="*/ 14559821 w 356"/>
                  <a:gd name="T71" fmla="*/ 31576849 h 1106"/>
                  <a:gd name="T72" fmla="*/ 14098498 w 356"/>
                  <a:gd name="T73" fmla="*/ 32144772 h 1106"/>
                  <a:gd name="T74" fmla="*/ 13443006 w 356"/>
                  <a:gd name="T75" fmla="*/ 32780961 h 1106"/>
                  <a:gd name="T76" fmla="*/ 12611225 w 356"/>
                  <a:gd name="T77" fmla="*/ 33276719 h 1106"/>
                  <a:gd name="T78" fmla="*/ 11598078 w 356"/>
                  <a:gd name="T79" fmla="*/ 33733293 h 1106"/>
                  <a:gd name="T80" fmla="*/ 10566152 w 356"/>
                  <a:gd name="T81" fmla="*/ 34124903 h 1106"/>
                  <a:gd name="T82" fmla="*/ 9476972 w 356"/>
                  <a:gd name="T83" fmla="*/ 34371005 h 1106"/>
                  <a:gd name="T84" fmla="*/ 8430552 w 356"/>
                  <a:gd name="T85" fmla="*/ 34592579 h 1106"/>
                  <a:gd name="T86" fmla="*/ 7384530 w 356"/>
                  <a:gd name="T87" fmla="*/ 34793999 h 1106"/>
                  <a:gd name="T88" fmla="*/ 6422922 w 356"/>
                  <a:gd name="T89" fmla="*/ 34998775 h 1106"/>
                  <a:gd name="T90" fmla="*/ 5539638 w 356"/>
                  <a:gd name="T91" fmla="*/ 35384091 h 1106"/>
                  <a:gd name="T92" fmla="*/ 4751008 w 356"/>
                  <a:gd name="T93" fmla="*/ 35880466 h 1106"/>
                  <a:gd name="T94" fmla="*/ 4084483 w 356"/>
                  <a:gd name="T95" fmla="*/ 36638363 h 1106"/>
                  <a:gd name="T96" fmla="*/ 3558169 w 356"/>
                  <a:gd name="T97" fmla="*/ 37527636 h 1106"/>
                  <a:gd name="T98" fmla="*/ 3127918 w 356"/>
                  <a:gd name="T99" fmla="*/ 38486708 h 1106"/>
                  <a:gd name="T100" fmla="*/ 2873444 w 356"/>
                  <a:gd name="T101" fmla="*/ 39360199 h 1106"/>
                  <a:gd name="T102" fmla="*/ 2704531 w 356"/>
                  <a:gd name="T103" fmla="*/ 40381648 h 1106"/>
                  <a:gd name="T104" fmla="*/ 2630201 w 356"/>
                  <a:gd name="T105" fmla="*/ 41243711 h 1106"/>
                  <a:gd name="T106" fmla="*/ 2596666 w 356"/>
                  <a:gd name="T107" fmla="*/ 42261568 h 1106"/>
                  <a:gd name="T108" fmla="*/ 2762490 w 356"/>
                  <a:gd name="T109" fmla="*/ 43257112 h 1106"/>
                  <a:gd name="T110" fmla="*/ 2802099 w 356"/>
                  <a:gd name="T111" fmla="*/ 44277981 h 1106"/>
                  <a:gd name="T112" fmla="*/ 2372745 w 356"/>
                  <a:gd name="T113" fmla="*/ 45199582 h 1106"/>
                  <a:gd name="T114" fmla="*/ 1615487 w 356"/>
                  <a:gd name="T115" fmla="*/ 45867173 h 1106"/>
                  <a:gd name="T116" fmla="*/ 667158 w 356"/>
                  <a:gd name="T117" fmla="*/ 46234964 h 11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6"/>
                  <a:gd name="T178" fmla="*/ 0 h 1106"/>
                  <a:gd name="T179" fmla="*/ 356 w 356"/>
                  <a:gd name="T180" fmla="*/ 1106 h 11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6" h="1106">
                    <a:moveTo>
                      <a:pt x="36" y="0"/>
                    </a:moveTo>
                    <a:lnTo>
                      <a:pt x="36" y="4"/>
                    </a:lnTo>
                    <a:lnTo>
                      <a:pt x="37" y="8"/>
                    </a:lnTo>
                    <a:lnTo>
                      <a:pt x="38" y="12"/>
                    </a:lnTo>
                    <a:lnTo>
                      <a:pt x="38" y="16"/>
                    </a:lnTo>
                    <a:lnTo>
                      <a:pt x="39" y="20"/>
                    </a:lnTo>
                    <a:lnTo>
                      <a:pt x="40" y="24"/>
                    </a:lnTo>
                    <a:lnTo>
                      <a:pt x="40" y="28"/>
                    </a:lnTo>
                    <a:lnTo>
                      <a:pt x="41" y="32"/>
                    </a:lnTo>
                    <a:lnTo>
                      <a:pt x="41" y="36"/>
                    </a:lnTo>
                    <a:lnTo>
                      <a:pt x="42" y="40"/>
                    </a:lnTo>
                    <a:lnTo>
                      <a:pt x="42" y="44"/>
                    </a:lnTo>
                    <a:lnTo>
                      <a:pt x="43" y="48"/>
                    </a:lnTo>
                    <a:lnTo>
                      <a:pt x="43" y="52"/>
                    </a:lnTo>
                    <a:lnTo>
                      <a:pt x="43" y="56"/>
                    </a:lnTo>
                    <a:lnTo>
                      <a:pt x="43" y="60"/>
                    </a:lnTo>
                    <a:lnTo>
                      <a:pt x="44" y="64"/>
                    </a:lnTo>
                    <a:lnTo>
                      <a:pt x="44" y="68"/>
                    </a:lnTo>
                    <a:lnTo>
                      <a:pt x="44" y="72"/>
                    </a:lnTo>
                    <a:lnTo>
                      <a:pt x="44" y="76"/>
                    </a:lnTo>
                    <a:lnTo>
                      <a:pt x="43" y="80"/>
                    </a:lnTo>
                    <a:lnTo>
                      <a:pt x="43" y="84"/>
                    </a:lnTo>
                    <a:lnTo>
                      <a:pt x="43" y="88"/>
                    </a:lnTo>
                    <a:lnTo>
                      <a:pt x="42" y="92"/>
                    </a:lnTo>
                    <a:lnTo>
                      <a:pt x="42" y="96"/>
                    </a:lnTo>
                    <a:lnTo>
                      <a:pt x="41" y="100"/>
                    </a:lnTo>
                    <a:lnTo>
                      <a:pt x="41" y="104"/>
                    </a:lnTo>
                    <a:lnTo>
                      <a:pt x="40" y="108"/>
                    </a:lnTo>
                    <a:lnTo>
                      <a:pt x="39" y="110"/>
                    </a:lnTo>
                    <a:lnTo>
                      <a:pt x="38" y="114"/>
                    </a:lnTo>
                    <a:lnTo>
                      <a:pt x="37" y="118"/>
                    </a:lnTo>
                    <a:lnTo>
                      <a:pt x="36" y="122"/>
                    </a:lnTo>
                    <a:lnTo>
                      <a:pt x="35" y="126"/>
                    </a:lnTo>
                    <a:lnTo>
                      <a:pt x="33" y="130"/>
                    </a:lnTo>
                    <a:lnTo>
                      <a:pt x="32" y="134"/>
                    </a:lnTo>
                    <a:lnTo>
                      <a:pt x="30" y="138"/>
                    </a:lnTo>
                    <a:lnTo>
                      <a:pt x="29" y="142"/>
                    </a:lnTo>
                    <a:lnTo>
                      <a:pt x="27" y="145"/>
                    </a:lnTo>
                    <a:lnTo>
                      <a:pt x="26" y="149"/>
                    </a:lnTo>
                    <a:lnTo>
                      <a:pt x="24" y="153"/>
                    </a:lnTo>
                    <a:lnTo>
                      <a:pt x="22" y="157"/>
                    </a:lnTo>
                    <a:lnTo>
                      <a:pt x="21" y="161"/>
                    </a:lnTo>
                    <a:lnTo>
                      <a:pt x="19" y="165"/>
                    </a:lnTo>
                    <a:lnTo>
                      <a:pt x="18" y="169"/>
                    </a:lnTo>
                    <a:lnTo>
                      <a:pt x="16" y="173"/>
                    </a:lnTo>
                    <a:lnTo>
                      <a:pt x="15" y="177"/>
                    </a:lnTo>
                    <a:lnTo>
                      <a:pt x="13" y="180"/>
                    </a:lnTo>
                    <a:lnTo>
                      <a:pt x="12" y="184"/>
                    </a:lnTo>
                    <a:lnTo>
                      <a:pt x="11" y="188"/>
                    </a:lnTo>
                    <a:lnTo>
                      <a:pt x="10" y="192"/>
                    </a:lnTo>
                    <a:lnTo>
                      <a:pt x="9" y="196"/>
                    </a:lnTo>
                    <a:lnTo>
                      <a:pt x="8" y="199"/>
                    </a:lnTo>
                    <a:lnTo>
                      <a:pt x="7" y="203"/>
                    </a:lnTo>
                    <a:lnTo>
                      <a:pt x="6" y="207"/>
                    </a:lnTo>
                    <a:lnTo>
                      <a:pt x="6" y="210"/>
                    </a:lnTo>
                    <a:lnTo>
                      <a:pt x="6" y="214"/>
                    </a:lnTo>
                    <a:lnTo>
                      <a:pt x="6" y="218"/>
                    </a:lnTo>
                    <a:lnTo>
                      <a:pt x="6" y="221"/>
                    </a:lnTo>
                    <a:lnTo>
                      <a:pt x="6" y="225"/>
                    </a:lnTo>
                    <a:lnTo>
                      <a:pt x="6" y="228"/>
                    </a:lnTo>
                    <a:lnTo>
                      <a:pt x="7" y="232"/>
                    </a:lnTo>
                    <a:lnTo>
                      <a:pt x="8" y="235"/>
                    </a:lnTo>
                    <a:lnTo>
                      <a:pt x="9" y="239"/>
                    </a:lnTo>
                    <a:lnTo>
                      <a:pt x="10" y="242"/>
                    </a:lnTo>
                    <a:lnTo>
                      <a:pt x="11" y="246"/>
                    </a:lnTo>
                    <a:lnTo>
                      <a:pt x="13" y="249"/>
                    </a:lnTo>
                    <a:lnTo>
                      <a:pt x="14" y="252"/>
                    </a:lnTo>
                    <a:lnTo>
                      <a:pt x="16" y="256"/>
                    </a:lnTo>
                    <a:lnTo>
                      <a:pt x="18" y="259"/>
                    </a:lnTo>
                    <a:lnTo>
                      <a:pt x="20" y="262"/>
                    </a:lnTo>
                    <a:lnTo>
                      <a:pt x="22" y="266"/>
                    </a:lnTo>
                    <a:lnTo>
                      <a:pt x="25" y="269"/>
                    </a:lnTo>
                    <a:lnTo>
                      <a:pt x="27" y="272"/>
                    </a:lnTo>
                    <a:lnTo>
                      <a:pt x="30" y="276"/>
                    </a:lnTo>
                    <a:lnTo>
                      <a:pt x="32" y="279"/>
                    </a:lnTo>
                    <a:lnTo>
                      <a:pt x="35" y="282"/>
                    </a:lnTo>
                    <a:lnTo>
                      <a:pt x="38" y="285"/>
                    </a:lnTo>
                    <a:lnTo>
                      <a:pt x="40" y="288"/>
                    </a:lnTo>
                    <a:lnTo>
                      <a:pt x="43" y="292"/>
                    </a:lnTo>
                    <a:lnTo>
                      <a:pt x="46" y="295"/>
                    </a:lnTo>
                    <a:lnTo>
                      <a:pt x="49" y="298"/>
                    </a:lnTo>
                    <a:lnTo>
                      <a:pt x="52" y="301"/>
                    </a:lnTo>
                    <a:lnTo>
                      <a:pt x="55" y="304"/>
                    </a:lnTo>
                    <a:lnTo>
                      <a:pt x="58" y="307"/>
                    </a:lnTo>
                    <a:lnTo>
                      <a:pt x="61" y="310"/>
                    </a:lnTo>
                    <a:lnTo>
                      <a:pt x="64" y="313"/>
                    </a:lnTo>
                    <a:lnTo>
                      <a:pt x="67" y="317"/>
                    </a:lnTo>
                    <a:lnTo>
                      <a:pt x="71" y="320"/>
                    </a:lnTo>
                    <a:lnTo>
                      <a:pt x="74" y="323"/>
                    </a:lnTo>
                    <a:lnTo>
                      <a:pt x="77" y="326"/>
                    </a:lnTo>
                    <a:lnTo>
                      <a:pt x="80" y="329"/>
                    </a:lnTo>
                    <a:lnTo>
                      <a:pt x="82" y="332"/>
                    </a:lnTo>
                    <a:lnTo>
                      <a:pt x="84" y="334"/>
                    </a:lnTo>
                    <a:lnTo>
                      <a:pt x="87" y="337"/>
                    </a:lnTo>
                    <a:lnTo>
                      <a:pt x="90" y="340"/>
                    </a:lnTo>
                    <a:lnTo>
                      <a:pt x="93" y="343"/>
                    </a:lnTo>
                    <a:lnTo>
                      <a:pt x="96" y="346"/>
                    </a:lnTo>
                    <a:lnTo>
                      <a:pt x="98" y="349"/>
                    </a:lnTo>
                    <a:lnTo>
                      <a:pt x="101" y="352"/>
                    </a:lnTo>
                    <a:lnTo>
                      <a:pt x="103" y="355"/>
                    </a:lnTo>
                    <a:lnTo>
                      <a:pt x="106" y="358"/>
                    </a:lnTo>
                    <a:lnTo>
                      <a:pt x="108" y="361"/>
                    </a:lnTo>
                    <a:lnTo>
                      <a:pt x="111" y="364"/>
                    </a:lnTo>
                    <a:lnTo>
                      <a:pt x="113" y="367"/>
                    </a:lnTo>
                    <a:lnTo>
                      <a:pt x="116" y="370"/>
                    </a:lnTo>
                    <a:lnTo>
                      <a:pt x="118" y="373"/>
                    </a:lnTo>
                    <a:lnTo>
                      <a:pt x="121" y="376"/>
                    </a:lnTo>
                    <a:lnTo>
                      <a:pt x="123" y="379"/>
                    </a:lnTo>
                    <a:lnTo>
                      <a:pt x="125" y="382"/>
                    </a:lnTo>
                    <a:lnTo>
                      <a:pt x="128" y="385"/>
                    </a:lnTo>
                    <a:lnTo>
                      <a:pt x="130" y="388"/>
                    </a:lnTo>
                    <a:lnTo>
                      <a:pt x="132" y="391"/>
                    </a:lnTo>
                    <a:lnTo>
                      <a:pt x="135" y="395"/>
                    </a:lnTo>
                    <a:lnTo>
                      <a:pt x="137" y="398"/>
                    </a:lnTo>
                    <a:lnTo>
                      <a:pt x="139" y="401"/>
                    </a:lnTo>
                    <a:lnTo>
                      <a:pt x="142" y="404"/>
                    </a:lnTo>
                    <a:lnTo>
                      <a:pt x="144" y="407"/>
                    </a:lnTo>
                    <a:lnTo>
                      <a:pt x="146" y="410"/>
                    </a:lnTo>
                    <a:lnTo>
                      <a:pt x="148" y="413"/>
                    </a:lnTo>
                    <a:lnTo>
                      <a:pt x="151" y="416"/>
                    </a:lnTo>
                    <a:lnTo>
                      <a:pt x="153" y="420"/>
                    </a:lnTo>
                    <a:lnTo>
                      <a:pt x="155" y="423"/>
                    </a:lnTo>
                    <a:lnTo>
                      <a:pt x="158" y="426"/>
                    </a:lnTo>
                    <a:lnTo>
                      <a:pt x="160" y="429"/>
                    </a:lnTo>
                    <a:lnTo>
                      <a:pt x="162" y="432"/>
                    </a:lnTo>
                    <a:lnTo>
                      <a:pt x="165" y="436"/>
                    </a:lnTo>
                    <a:lnTo>
                      <a:pt x="167" y="439"/>
                    </a:lnTo>
                    <a:lnTo>
                      <a:pt x="170" y="442"/>
                    </a:lnTo>
                    <a:lnTo>
                      <a:pt x="172" y="445"/>
                    </a:lnTo>
                    <a:lnTo>
                      <a:pt x="174" y="449"/>
                    </a:lnTo>
                    <a:lnTo>
                      <a:pt x="177" y="452"/>
                    </a:lnTo>
                    <a:lnTo>
                      <a:pt x="180" y="455"/>
                    </a:lnTo>
                    <a:lnTo>
                      <a:pt x="182" y="459"/>
                    </a:lnTo>
                    <a:lnTo>
                      <a:pt x="185" y="462"/>
                    </a:lnTo>
                    <a:lnTo>
                      <a:pt x="187" y="466"/>
                    </a:lnTo>
                    <a:lnTo>
                      <a:pt x="190" y="469"/>
                    </a:lnTo>
                    <a:lnTo>
                      <a:pt x="192" y="472"/>
                    </a:lnTo>
                    <a:lnTo>
                      <a:pt x="195" y="475"/>
                    </a:lnTo>
                    <a:lnTo>
                      <a:pt x="198" y="479"/>
                    </a:lnTo>
                    <a:lnTo>
                      <a:pt x="201" y="482"/>
                    </a:lnTo>
                    <a:lnTo>
                      <a:pt x="204" y="486"/>
                    </a:lnTo>
                    <a:lnTo>
                      <a:pt x="207" y="489"/>
                    </a:lnTo>
                    <a:lnTo>
                      <a:pt x="210" y="493"/>
                    </a:lnTo>
                    <a:lnTo>
                      <a:pt x="213" y="497"/>
                    </a:lnTo>
                    <a:lnTo>
                      <a:pt x="216" y="500"/>
                    </a:lnTo>
                    <a:lnTo>
                      <a:pt x="219" y="504"/>
                    </a:lnTo>
                    <a:lnTo>
                      <a:pt x="222" y="507"/>
                    </a:lnTo>
                    <a:lnTo>
                      <a:pt x="225" y="511"/>
                    </a:lnTo>
                    <a:lnTo>
                      <a:pt x="228" y="515"/>
                    </a:lnTo>
                    <a:lnTo>
                      <a:pt x="231" y="519"/>
                    </a:lnTo>
                    <a:lnTo>
                      <a:pt x="235" y="522"/>
                    </a:lnTo>
                    <a:lnTo>
                      <a:pt x="238" y="526"/>
                    </a:lnTo>
                    <a:lnTo>
                      <a:pt x="241" y="530"/>
                    </a:lnTo>
                    <a:lnTo>
                      <a:pt x="244" y="534"/>
                    </a:lnTo>
                    <a:lnTo>
                      <a:pt x="247" y="537"/>
                    </a:lnTo>
                    <a:lnTo>
                      <a:pt x="250" y="541"/>
                    </a:lnTo>
                    <a:lnTo>
                      <a:pt x="254" y="545"/>
                    </a:lnTo>
                    <a:lnTo>
                      <a:pt x="257" y="549"/>
                    </a:lnTo>
                    <a:lnTo>
                      <a:pt x="260" y="552"/>
                    </a:lnTo>
                    <a:lnTo>
                      <a:pt x="263" y="556"/>
                    </a:lnTo>
                    <a:lnTo>
                      <a:pt x="266" y="560"/>
                    </a:lnTo>
                    <a:lnTo>
                      <a:pt x="270" y="564"/>
                    </a:lnTo>
                    <a:lnTo>
                      <a:pt x="273" y="568"/>
                    </a:lnTo>
                    <a:lnTo>
                      <a:pt x="276" y="572"/>
                    </a:lnTo>
                    <a:lnTo>
                      <a:pt x="279" y="575"/>
                    </a:lnTo>
                    <a:lnTo>
                      <a:pt x="282" y="579"/>
                    </a:lnTo>
                    <a:lnTo>
                      <a:pt x="285" y="583"/>
                    </a:lnTo>
                    <a:lnTo>
                      <a:pt x="288" y="587"/>
                    </a:lnTo>
                    <a:lnTo>
                      <a:pt x="291" y="591"/>
                    </a:lnTo>
                    <a:lnTo>
                      <a:pt x="294" y="595"/>
                    </a:lnTo>
                    <a:lnTo>
                      <a:pt x="297" y="598"/>
                    </a:lnTo>
                    <a:lnTo>
                      <a:pt x="300" y="602"/>
                    </a:lnTo>
                    <a:lnTo>
                      <a:pt x="303" y="606"/>
                    </a:lnTo>
                    <a:lnTo>
                      <a:pt x="306" y="610"/>
                    </a:lnTo>
                    <a:lnTo>
                      <a:pt x="308" y="614"/>
                    </a:lnTo>
                    <a:lnTo>
                      <a:pt x="311" y="617"/>
                    </a:lnTo>
                    <a:lnTo>
                      <a:pt x="314" y="621"/>
                    </a:lnTo>
                    <a:lnTo>
                      <a:pt x="316" y="625"/>
                    </a:lnTo>
                    <a:lnTo>
                      <a:pt x="319" y="629"/>
                    </a:lnTo>
                    <a:lnTo>
                      <a:pt x="321" y="632"/>
                    </a:lnTo>
                    <a:lnTo>
                      <a:pt x="324" y="636"/>
                    </a:lnTo>
                    <a:lnTo>
                      <a:pt x="326" y="640"/>
                    </a:lnTo>
                    <a:lnTo>
                      <a:pt x="328" y="644"/>
                    </a:lnTo>
                    <a:lnTo>
                      <a:pt x="330" y="647"/>
                    </a:lnTo>
                    <a:lnTo>
                      <a:pt x="333" y="651"/>
                    </a:lnTo>
                    <a:lnTo>
                      <a:pt x="335" y="655"/>
                    </a:lnTo>
                    <a:lnTo>
                      <a:pt x="337" y="658"/>
                    </a:lnTo>
                    <a:lnTo>
                      <a:pt x="338" y="662"/>
                    </a:lnTo>
                    <a:lnTo>
                      <a:pt x="340" y="666"/>
                    </a:lnTo>
                    <a:lnTo>
                      <a:pt x="342" y="669"/>
                    </a:lnTo>
                    <a:lnTo>
                      <a:pt x="344" y="673"/>
                    </a:lnTo>
                    <a:lnTo>
                      <a:pt x="345" y="676"/>
                    </a:lnTo>
                    <a:lnTo>
                      <a:pt x="347" y="680"/>
                    </a:lnTo>
                    <a:lnTo>
                      <a:pt x="348" y="683"/>
                    </a:lnTo>
                    <a:lnTo>
                      <a:pt x="349" y="687"/>
                    </a:lnTo>
                    <a:lnTo>
                      <a:pt x="350" y="690"/>
                    </a:lnTo>
                    <a:lnTo>
                      <a:pt x="352" y="694"/>
                    </a:lnTo>
                    <a:lnTo>
                      <a:pt x="352" y="697"/>
                    </a:lnTo>
                    <a:lnTo>
                      <a:pt x="353" y="701"/>
                    </a:lnTo>
                    <a:lnTo>
                      <a:pt x="354" y="704"/>
                    </a:lnTo>
                    <a:lnTo>
                      <a:pt x="355" y="707"/>
                    </a:lnTo>
                    <a:lnTo>
                      <a:pt x="355" y="710"/>
                    </a:lnTo>
                    <a:lnTo>
                      <a:pt x="356" y="714"/>
                    </a:lnTo>
                    <a:lnTo>
                      <a:pt x="356" y="717"/>
                    </a:lnTo>
                    <a:lnTo>
                      <a:pt x="356" y="720"/>
                    </a:lnTo>
                    <a:lnTo>
                      <a:pt x="356" y="723"/>
                    </a:lnTo>
                    <a:lnTo>
                      <a:pt x="356" y="726"/>
                    </a:lnTo>
                    <a:lnTo>
                      <a:pt x="356" y="730"/>
                    </a:lnTo>
                    <a:lnTo>
                      <a:pt x="355" y="733"/>
                    </a:lnTo>
                    <a:lnTo>
                      <a:pt x="355" y="736"/>
                    </a:lnTo>
                    <a:lnTo>
                      <a:pt x="354" y="739"/>
                    </a:lnTo>
                    <a:lnTo>
                      <a:pt x="353" y="742"/>
                    </a:lnTo>
                    <a:lnTo>
                      <a:pt x="352" y="744"/>
                    </a:lnTo>
                    <a:lnTo>
                      <a:pt x="351" y="747"/>
                    </a:lnTo>
                    <a:lnTo>
                      <a:pt x="350" y="750"/>
                    </a:lnTo>
                    <a:lnTo>
                      <a:pt x="349" y="753"/>
                    </a:lnTo>
                    <a:lnTo>
                      <a:pt x="347" y="756"/>
                    </a:lnTo>
                    <a:lnTo>
                      <a:pt x="345" y="758"/>
                    </a:lnTo>
                    <a:lnTo>
                      <a:pt x="345" y="759"/>
                    </a:lnTo>
                    <a:lnTo>
                      <a:pt x="343" y="762"/>
                    </a:lnTo>
                    <a:lnTo>
                      <a:pt x="341" y="765"/>
                    </a:lnTo>
                    <a:lnTo>
                      <a:pt x="338" y="767"/>
                    </a:lnTo>
                    <a:lnTo>
                      <a:pt x="336" y="770"/>
                    </a:lnTo>
                    <a:lnTo>
                      <a:pt x="334" y="772"/>
                    </a:lnTo>
                    <a:lnTo>
                      <a:pt x="331" y="775"/>
                    </a:lnTo>
                    <a:lnTo>
                      <a:pt x="328" y="777"/>
                    </a:lnTo>
                    <a:lnTo>
                      <a:pt x="325" y="779"/>
                    </a:lnTo>
                    <a:lnTo>
                      <a:pt x="322" y="782"/>
                    </a:lnTo>
                    <a:lnTo>
                      <a:pt x="319" y="784"/>
                    </a:lnTo>
                    <a:lnTo>
                      <a:pt x="316" y="786"/>
                    </a:lnTo>
                    <a:lnTo>
                      <a:pt x="312" y="788"/>
                    </a:lnTo>
                    <a:lnTo>
                      <a:pt x="309" y="790"/>
                    </a:lnTo>
                    <a:lnTo>
                      <a:pt x="305" y="792"/>
                    </a:lnTo>
                    <a:lnTo>
                      <a:pt x="302" y="794"/>
                    </a:lnTo>
                    <a:lnTo>
                      <a:pt x="298" y="796"/>
                    </a:lnTo>
                    <a:lnTo>
                      <a:pt x="294" y="798"/>
                    </a:lnTo>
                    <a:lnTo>
                      <a:pt x="290" y="800"/>
                    </a:lnTo>
                    <a:lnTo>
                      <a:pt x="287" y="801"/>
                    </a:lnTo>
                    <a:lnTo>
                      <a:pt x="283" y="803"/>
                    </a:lnTo>
                    <a:lnTo>
                      <a:pt x="278" y="805"/>
                    </a:lnTo>
                    <a:lnTo>
                      <a:pt x="274" y="806"/>
                    </a:lnTo>
                    <a:lnTo>
                      <a:pt x="270" y="808"/>
                    </a:lnTo>
                    <a:lnTo>
                      <a:pt x="266" y="809"/>
                    </a:lnTo>
                    <a:lnTo>
                      <a:pt x="262" y="811"/>
                    </a:lnTo>
                    <a:lnTo>
                      <a:pt x="258" y="812"/>
                    </a:lnTo>
                    <a:lnTo>
                      <a:pt x="253" y="814"/>
                    </a:lnTo>
                    <a:lnTo>
                      <a:pt x="249" y="815"/>
                    </a:lnTo>
                    <a:lnTo>
                      <a:pt x="245" y="816"/>
                    </a:lnTo>
                    <a:lnTo>
                      <a:pt x="240" y="817"/>
                    </a:lnTo>
                    <a:lnTo>
                      <a:pt x="236" y="818"/>
                    </a:lnTo>
                    <a:lnTo>
                      <a:pt x="232" y="819"/>
                    </a:lnTo>
                    <a:lnTo>
                      <a:pt x="227" y="820"/>
                    </a:lnTo>
                    <a:lnTo>
                      <a:pt x="223" y="821"/>
                    </a:lnTo>
                    <a:lnTo>
                      <a:pt x="219" y="822"/>
                    </a:lnTo>
                    <a:lnTo>
                      <a:pt x="215" y="823"/>
                    </a:lnTo>
                    <a:lnTo>
                      <a:pt x="210" y="824"/>
                    </a:lnTo>
                    <a:lnTo>
                      <a:pt x="206" y="825"/>
                    </a:lnTo>
                    <a:lnTo>
                      <a:pt x="202" y="825"/>
                    </a:lnTo>
                    <a:lnTo>
                      <a:pt x="198" y="826"/>
                    </a:lnTo>
                    <a:lnTo>
                      <a:pt x="194" y="827"/>
                    </a:lnTo>
                    <a:lnTo>
                      <a:pt x="190" y="828"/>
                    </a:lnTo>
                    <a:lnTo>
                      <a:pt x="185" y="828"/>
                    </a:lnTo>
                    <a:lnTo>
                      <a:pt x="181" y="829"/>
                    </a:lnTo>
                    <a:lnTo>
                      <a:pt x="177" y="830"/>
                    </a:lnTo>
                    <a:lnTo>
                      <a:pt x="173" y="831"/>
                    </a:lnTo>
                    <a:lnTo>
                      <a:pt x="169" y="831"/>
                    </a:lnTo>
                    <a:lnTo>
                      <a:pt x="166" y="832"/>
                    </a:lnTo>
                    <a:lnTo>
                      <a:pt x="162" y="833"/>
                    </a:lnTo>
                    <a:lnTo>
                      <a:pt x="158" y="834"/>
                    </a:lnTo>
                    <a:lnTo>
                      <a:pt x="154" y="835"/>
                    </a:lnTo>
                    <a:lnTo>
                      <a:pt x="150" y="837"/>
                    </a:lnTo>
                    <a:lnTo>
                      <a:pt x="147" y="838"/>
                    </a:lnTo>
                    <a:lnTo>
                      <a:pt x="143" y="839"/>
                    </a:lnTo>
                    <a:lnTo>
                      <a:pt x="140" y="841"/>
                    </a:lnTo>
                    <a:lnTo>
                      <a:pt x="136" y="842"/>
                    </a:lnTo>
                    <a:lnTo>
                      <a:pt x="133" y="844"/>
                    </a:lnTo>
                    <a:lnTo>
                      <a:pt x="130" y="846"/>
                    </a:lnTo>
                    <a:lnTo>
                      <a:pt x="126" y="847"/>
                    </a:lnTo>
                    <a:lnTo>
                      <a:pt x="123" y="849"/>
                    </a:lnTo>
                    <a:lnTo>
                      <a:pt x="120" y="852"/>
                    </a:lnTo>
                    <a:lnTo>
                      <a:pt x="117" y="854"/>
                    </a:lnTo>
                    <a:lnTo>
                      <a:pt x="114" y="856"/>
                    </a:lnTo>
                    <a:lnTo>
                      <a:pt x="111" y="859"/>
                    </a:lnTo>
                    <a:lnTo>
                      <a:pt x="108" y="862"/>
                    </a:lnTo>
                    <a:lnTo>
                      <a:pt x="105" y="865"/>
                    </a:lnTo>
                    <a:lnTo>
                      <a:pt x="103" y="868"/>
                    </a:lnTo>
                    <a:lnTo>
                      <a:pt x="100" y="871"/>
                    </a:lnTo>
                    <a:lnTo>
                      <a:pt x="98" y="874"/>
                    </a:lnTo>
                    <a:lnTo>
                      <a:pt x="95" y="877"/>
                    </a:lnTo>
                    <a:lnTo>
                      <a:pt x="93" y="881"/>
                    </a:lnTo>
                    <a:lnTo>
                      <a:pt x="91" y="884"/>
                    </a:lnTo>
                    <a:lnTo>
                      <a:pt x="89" y="888"/>
                    </a:lnTo>
                    <a:lnTo>
                      <a:pt x="87" y="891"/>
                    </a:lnTo>
                    <a:lnTo>
                      <a:pt x="85" y="895"/>
                    </a:lnTo>
                    <a:lnTo>
                      <a:pt x="83" y="899"/>
                    </a:lnTo>
                    <a:lnTo>
                      <a:pt x="81" y="902"/>
                    </a:lnTo>
                    <a:lnTo>
                      <a:pt x="79" y="906"/>
                    </a:lnTo>
                    <a:lnTo>
                      <a:pt x="78" y="910"/>
                    </a:lnTo>
                    <a:lnTo>
                      <a:pt x="76" y="914"/>
                    </a:lnTo>
                    <a:lnTo>
                      <a:pt x="75" y="918"/>
                    </a:lnTo>
                    <a:lnTo>
                      <a:pt x="74" y="922"/>
                    </a:lnTo>
                    <a:lnTo>
                      <a:pt x="72" y="926"/>
                    </a:lnTo>
                    <a:lnTo>
                      <a:pt x="71" y="930"/>
                    </a:lnTo>
                    <a:lnTo>
                      <a:pt x="70" y="934"/>
                    </a:lnTo>
                    <a:lnTo>
                      <a:pt x="70" y="935"/>
                    </a:lnTo>
                    <a:lnTo>
                      <a:pt x="69" y="939"/>
                    </a:lnTo>
                    <a:lnTo>
                      <a:pt x="68" y="943"/>
                    </a:lnTo>
                    <a:lnTo>
                      <a:pt x="68" y="947"/>
                    </a:lnTo>
                    <a:lnTo>
                      <a:pt x="67" y="951"/>
                    </a:lnTo>
                    <a:lnTo>
                      <a:pt x="66" y="955"/>
                    </a:lnTo>
                    <a:lnTo>
                      <a:pt x="66" y="959"/>
                    </a:lnTo>
                    <a:lnTo>
                      <a:pt x="65" y="963"/>
                    </a:lnTo>
                    <a:lnTo>
                      <a:pt x="65" y="967"/>
                    </a:lnTo>
                    <a:lnTo>
                      <a:pt x="65" y="969"/>
                    </a:lnTo>
                    <a:lnTo>
                      <a:pt x="64" y="973"/>
                    </a:lnTo>
                    <a:lnTo>
                      <a:pt x="64" y="976"/>
                    </a:lnTo>
                    <a:lnTo>
                      <a:pt x="63" y="980"/>
                    </a:lnTo>
                    <a:lnTo>
                      <a:pt x="63" y="984"/>
                    </a:lnTo>
                    <a:lnTo>
                      <a:pt x="63" y="988"/>
                    </a:lnTo>
                    <a:lnTo>
                      <a:pt x="62" y="992"/>
                    </a:lnTo>
                    <a:lnTo>
                      <a:pt x="62" y="996"/>
                    </a:lnTo>
                    <a:lnTo>
                      <a:pt x="62" y="1000"/>
                    </a:lnTo>
                    <a:lnTo>
                      <a:pt x="62" y="1004"/>
                    </a:lnTo>
                    <a:lnTo>
                      <a:pt x="62" y="1008"/>
                    </a:lnTo>
                    <a:lnTo>
                      <a:pt x="63" y="1012"/>
                    </a:lnTo>
                    <a:lnTo>
                      <a:pt x="63" y="1016"/>
                    </a:lnTo>
                    <a:lnTo>
                      <a:pt x="64" y="1020"/>
                    </a:lnTo>
                    <a:lnTo>
                      <a:pt x="64" y="1024"/>
                    </a:lnTo>
                    <a:lnTo>
                      <a:pt x="65" y="1028"/>
                    </a:lnTo>
                    <a:lnTo>
                      <a:pt x="66" y="1032"/>
                    </a:lnTo>
                    <a:lnTo>
                      <a:pt x="66" y="1036"/>
                    </a:lnTo>
                    <a:lnTo>
                      <a:pt x="67" y="1040"/>
                    </a:lnTo>
                    <a:lnTo>
                      <a:pt x="67" y="1044"/>
                    </a:lnTo>
                    <a:lnTo>
                      <a:pt x="67" y="1048"/>
                    </a:lnTo>
                    <a:lnTo>
                      <a:pt x="67" y="1052"/>
                    </a:lnTo>
                    <a:lnTo>
                      <a:pt x="67" y="1056"/>
                    </a:lnTo>
                    <a:lnTo>
                      <a:pt x="66" y="1059"/>
                    </a:lnTo>
                    <a:lnTo>
                      <a:pt x="65" y="1063"/>
                    </a:lnTo>
                    <a:lnTo>
                      <a:pt x="63" y="1067"/>
                    </a:lnTo>
                    <a:lnTo>
                      <a:pt x="62" y="1071"/>
                    </a:lnTo>
                    <a:lnTo>
                      <a:pt x="59" y="1074"/>
                    </a:lnTo>
                    <a:lnTo>
                      <a:pt x="57" y="1078"/>
                    </a:lnTo>
                    <a:lnTo>
                      <a:pt x="54" y="1081"/>
                    </a:lnTo>
                    <a:lnTo>
                      <a:pt x="51" y="1084"/>
                    </a:lnTo>
                    <a:lnTo>
                      <a:pt x="48" y="1087"/>
                    </a:lnTo>
                    <a:lnTo>
                      <a:pt x="45" y="1090"/>
                    </a:lnTo>
                    <a:lnTo>
                      <a:pt x="42" y="1092"/>
                    </a:lnTo>
                    <a:lnTo>
                      <a:pt x="39" y="1094"/>
                    </a:lnTo>
                    <a:lnTo>
                      <a:pt x="35" y="1096"/>
                    </a:lnTo>
                    <a:lnTo>
                      <a:pt x="32" y="1098"/>
                    </a:lnTo>
                    <a:lnTo>
                      <a:pt x="28" y="1099"/>
                    </a:lnTo>
                    <a:lnTo>
                      <a:pt x="24" y="1100"/>
                    </a:lnTo>
                    <a:lnTo>
                      <a:pt x="20" y="1102"/>
                    </a:lnTo>
                    <a:lnTo>
                      <a:pt x="16" y="1103"/>
                    </a:lnTo>
                    <a:lnTo>
                      <a:pt x="12" y="1104"/>
                    </a:lnTo>
                    <a:lnTo>
                      <a:pt x="8" y="1104"/>
                    </a:lnTo>
                    <a:lnTo>
                      <a:pt x="5" y="1105"/>
                    </a:lnTo>
                    <a:lnTo>
                      <a:pt x="0" y="1106"/>
                    </a:lnTo>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91" name="Freeform 158">
                <a:extLst>
                  <a:ext uri="{FF2B5EF4-FFF2-40B4-BE49-F238E27FC236}">
                    <a16:creationId xmlns="" xmlns:a16="http://schemas.microsoft.com/office/drawing/2014/main" id="{1035D5EA-2D28-BB4A-8D11-5272C3C1CD32}"/>
                  </a:ext>
                </a:extLst>
              </p:cNvPr>
              <p:cNvSpPr>
                <a:spLocks/>
              </p:cNvSpPr>
              <p:nvPr/>
            </p:nvSpPr>
            <p:spPr bwMode="auto">
              <a:xfrm>
                <a:off x="3163" y="1184"/>
                <a:ext cx="490" cy="1343"/>
              </a:xfrm>
              <a:custGeom>
                <a:avLst/>
                <a:gdLst>
                  <a:gd name="T0" fmla="*/ 8171612 w 216"/>
                  <a:gd name="T1" fmla="*/ 264439 h 592"/>
                  <a:gd name="T2" fmla="*/ 8507443 w 216"/>
                  <a:gd name="T3" fmla="*/ 599901 h 592"/>
                  <a:gd name="T4" fmla="*/ 8803335 w 216"/>
                  <a:gd name="T5" fmla="*/ 1007450 h 592"/>
                  <a:gd name="T6" fmla="*/ 8972984 w 216"/>
                  <a:gd name="T7" fmla="*/ 1360924 h 592"/>
                  <a:gd name="T8" fmla="*/ 9105593 w 216"/>
                  <a:gd name="T9" fmla="*/ 1859107 h 592"/>
                  <a:gd name="T10" fmla="*/ 9105593 w 216"/>
                  <a:gd name="T11" fmla="*/ 2356908 h 592"/>
                  <a:gd name="T12" fmla="*/ 9005428 w 216"/>
                  <a:gd name="T13" fmla="*/ 2860016 h 592"/>
                  <a:gd name="T14" fmla="*/ 8972984 w 216"/>
                  <a:gd name="T15" fmla="*/ 3414800 h 592"/>
                  <a:gd name="T16" fmla="*/ 8842558 w 216"/>
                  <a:gd name="T17" fmla="*/ 3924066 h 592"/>
                  <a:gd name="T18" fmla="*/ 8669488 w 216"/>
                  <a:gd name="T19" fmla="*/ 4422317 h 592"/>
                  <a:gd name="T20" fmla="*/ 8377017 w 216"/>
                  <a:gd name="T21" fmla="*/ 4815930 h 592"/>
                  <a:gd name="T22" fmla="*/ 7907947 w 216"/>
                  <a:gd name="T23" fmla="*/ 5054363 h 592"/>
                  <a:gd name="T24" fmla="*/ 7409236 w 216"/>
                  <a:gd name="T25" fmla="*/ 5184801 h 592"/>
                  <a:gd name="T26" fmla="*/ 6868480 w 216"/>
                  <a:gd name="T27" fmla="*/ 5313738 h 592"/>
                  <a:gd name="T28" fmla="*/ 6410267 w 216"/>
                  <a:gd name="T29" fmla="*/ 5447299 h 592"/>
                  <a:gd name="T30" fmla="*/ 6106748 w 216"/>
                  <a:gd name="T31" fmla="*/ 5740535 h 592"/>
                  <a:gd name="T32" fmla="*/ 5977828 w 216"/>
                  <a:gd name="T33" fmla="*/ 6108127 h 592"/>
                  <a:gd name="T34" fmla="*/ 5944118 w 216"/>
                  <a:gd name="T35" fmla="*/ 6617537 h 592"/>
                  <a:gd name="T36" fmla="*/ 5977828 w 216"/>
                  <a:gd name="T37" fmla="*/ 7174351 h 592"/>
                  <a:gd name="T38" fmla="*/ 6106748 w 216"/>
                  <a:gd name="T39" fmla="*/ 7746750 h 592"/>
                  <a:gd name="T40" fmla="*/ 6240010 w 216"/>
                  <a:gd name="T41" fmla="*/ 8347284 h 592"/>
                  <a:gd name="T42" fmla="*/ 6312938 w 216"/>
                  <a:gd name="T43" fmla="*/ 8935781 h 592"/>
                  <a:gd name="T44" fmla="*/ 6441872 w 216"/>
                  <a:gd name="T45" fmla="*/ 9476651 h 592"/>
                  <a:gd name="T46" fmla="*/ 6486992 w 216"/>
                  <a:gd name="T47" fmla="*/ 9992438 h 592"/>
                  <a:gd name="T48" fmla="*/ 6575968 w 216"/>
                  <a:gd name="T49" fmla="*/ 10458758 h 592"/>
                  <a:gd name="T50" fmla="*/ 6706558 w 216"/>
                  <a:gd name="T51" fmla="*/ 10925323 h 592"/>
                  <a:gd name="T52" fmla="*/ 6836993 w 216"/>
                  <a:gd name="T53" fmla="*/ 11394765 h 592"/>
                  <a:gd name="T54" fmla="*/ 7002382 w 216"/>
                  <a:gd name="T55" fmla="*/ 11833826 h 592"/>
                  <a:gd name="T56" fmla="*/ 7172112 w 216"/>
                  <a:gd name="T57" fmla="*/ 12300137 h 592"/>
                  <a:gd name="T58" fmla="*/ 7337573 w 216"/>
                  <a:gd name="T59" fmla="*/ 12815940 h 592"/>
                  <a:gd name="T60" fmla="*/ 7500426 w 216"/>
                  <a:gd name="T61" fmla="*/ 13285127 h 592"/>
                  <a:gd name="T62" fmla="*/ 7582972 w 216"/>
                  <a:gd name="T63" fmla="*/ 13783172 h 592"/>
                  <a:gd name="T64" fmla="*/ 7673650 w 216"/>
                  <a:gd name="T65" fmla="*/ 14249936 h 592"/>
                  <a:gd name="T66" fmla="*/ 7705114 w 216"/>
                  <a:gd name="T67" fmla="*/ 14750549 h 592"/>
                  <a:gd name="T68" fmla="*/ 7705114 w 216"/>
                  <a:gd name="T69" fmla="*/ 15257095 h 592"/>
                  <a:gd name="T70" fmla="*/ 7673650 w 216"/>
                  <a:gd name="T71" fmla="*/ 15758025 h 592"/>
                  <a:gd name="T72" fmla="*/ 7582972 w 216"/>
                  <a:gd name="T73" fmla="*/ 16275588 h 592"/>
                  <a:gd name="T74" fmla="*/ 7500426 w 216"/>
                  <a:gd name="T75" fmla="*/ 16779966 h 592"/>
                  <a:gd name="T76" fmla="*/ 7377753 w 216"/>
                  <a:gd name="T77" fmla="*/ 17283073 h 592"/>
                  <a:gd name="T78" fmla="*/ 7204266 w 216"/>
                  <a:gd name="T79" fmla="*/ 17781299 h 592"/>
                  <a:gd name="T80" fmla="*/ 7073826 w 216"/>
                  <a:gd name="T81" fmla="*/ 18206150 h 592"/>
                  <a:gd name="T82" fmla="*/ 6868480 w 216"/>
                  <a:gd name="T83" fmla="*/ 18672180 h 592"/>
                  <a:gd name="T84" fmla="*/ 6649015 w 216"/>
                  <a:gd name="T85" fmla="*/ 19173667 h 592"/>
                  <a:gd name="T86" fmla="*/ 6441872 w 216"/>
                  <a:gd name="T87" fmla="*/ 19639979 h 592"/>
                  <a:gd name="T88" fmla="*/ 6182512 w 216"/>
                  <a:gd name="T89" fmla="*/ 20066780 h 592"/>
                  <a:gd name="T90" fmla="*/ 5944118 w 216"/>
                  <a:gd name="T91" fmla="*/ 20531168 h 592"/>
                  <a:gd name="T92" fmla="*/ 5647872 w 216"/>
                  <a:gd name="T93" fmla="*/ 20943341 h 592"/>
                  <a:gd name="T94" fmla="*/ 5345883 w 216"/>
                  <a:gd name="T95" fmla="*/ 21326514 h 592"/>
                  <a:gd name="T96" fmla="*/ 5053348 w 216"/>
                  <a:gd name="T97" fmla="*/ 21705348 h 592"/>
                  <a:gd name="T98" fmla="*/ 4757249 w 216"/>
                  <a:gd name="T99" fmla="*/ 22041479 h 592"/>
                  <a:gd name="T100" fmla="*/ 4382165 w 216"/>
                  <a:gd name="T101" fmla="*/ 22391512 h 592"/>
                  <a:gd name="T102" fmla="*/ 4013894 w 216"/>
                  <a:gd name="T103" fmla="*/ 22668642 h 592"/>
                  <a:gd name="T104" fmla="*/ 3588202 w 216"/>
                  <a:gd name="T105" fmla="*/ 22964592 h 592"/>
                  <a:gd name="T106" fmla="*/ 3194691 w 216"/>
                  <a:gd name="T107" fmla="*/ 23260796 h 592"/>
                  <a:gd name="T108" fmla="*/ 2725353 w 216"/>
                  <a:gd name="T109" fmla="*/ 23521810 h 592"/>
                  <a:gd name="T110" fmla="*/ 2324403 w 216"/>
                  <a:gd name="T111" fmla="*/ 23766362 h 592"/>
                  <a:gd name="T112" fmla="*/ 1858661 w 216"/>
                  <a:gd name="T113" fmla="*/ 24022440 h 592"/>
                  <a:gd name="T114" fmla="*/ 1393678 w 216"/>
                  <a:gd name="T115" fmla="*/ 24224634 h 592"/>
                  <a:gd name="T116" fmla="*/ 924424 w 216"/>
                  <a:gd name="T117" fmla="*/ 24489060 h 592"/>
                  <a:gd name="T118" fmla="*/ 466500 w 216"/>
                  <a:gd name="T119" fmla="*/ 24694738 h 592"/>
                  <a:gd name="T120" fmla="*/ 0 w 216"/>
                  <a:gd name="T121" fmla="*/ 24953465 h 5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6"/>
                  <a:gd name="T184" fmla="*/ 0 h 592"/>
                  <a:gd name="T185" fmla="*/ 216 w 216"/>
                  <a:gd name="T186" fmla="*/ 592 h 5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6" h="592">
                    <a:moveTo>
                      <a:pt x="187" y="0"/>
                    </a:moveTo>
                    <a:lnTo>
                      <a:pt x="191" y="3"/>
                    </a:lnTo>
                    <a:lnTo>
                      <a:pt x="194" y="6"/>
                    </a:lnTo>
                    <a:lnTo>
                      <a:pt x="197" y="9"/>
                    </a:lnTo>
                    <a:lnTo>
                      <a:pt x="200" y="12"/>
                    </a:lnTo>
                    <a:lnTo>
                      <a:pt x="202" y="14"/>
                    </a:lnTo>
                    <a:lnTo>
                      <a:pt x="205" y="18"/>
                    </a:lnTo>
                    <a:lnTo>
                      <a:pt x="207" y="21"/>
                    </a:lnTo>
                    <a:lnTo>
                      <a:pt x="209" y="24"/>
                    </a:lnTo>
                    <a:lnTo>
                      <a:pt x="211" y="27"/>
                    </a:lnTo>
                    <a:lnTo>
                      <a:pt x="212" y="29"/>
                    </a:lnTo>
                    <a:lnTo>
                      <a:pt x="213" y="32"/>
                    </a:lnTo>
                    <a:lnTo>
                      <a:pt x="214" y="36"/>
                    </a:lnTo>
                    <a:lnTo>
                      <a:pt x="215" y="40"/>
                    </a:lnTo>
                    <a:lnTo>
                      <a:pt x="216" y="44"/>
                    </a:lnTo>
                    <a:lnTo>
                      <a:pt x="216" y="48"/>
                    </a:lnTo>
                    <a:lnTo>
                      <a:pt x="216" y="52"/>
                    </a:lnTo>
                    <a:lnTo>
                      <a:pt x="216" y="56"/>
                    </a:lnTo>
                    <a:lnTo>
                      <a:pt x="215" y="60"/>
                    </a:lnTo>
                    <a:lnTo>
                      <a:pt x="215" y="64"/>
                    </a:lnTo>
                    <a:lnTo>
                      <a:pt x="214" y="68"/>
                    </a:lnTo>
                    <a:lnTo>
                      <a:pt x="214" y="72"/>
                    </a:lnTo>
                    <a:lnTo>
                      <a:pt x="213" y="76"/>
                    </a:lnTo>
                    <a:lnTo>
                      <a:pt x="213" y="81"/>
                    </a:lnTo>
                    <a:lnTo>
                      <a:pt x="212" y="85"/>
                    </a:lnTo>
                    <a:lnTo>
                      <a:pt x="211" y="89"/>
                    </a:lnTo>
                    <a:lnTo>
                      <a:pt x="210" y="93"/>
                    </a:lnTo>
                    <a:lnTo>
                      <a:pt x="209" y="97"/>
                    </a:lnTo>
                    <a:lnTo>
                      <a:pt x="207" y="101"/>
                    </a:lnTo>
                    <a:lnTo>
                      <a:pt x="206" y="105"/>
                    </a:lnTo>
                    <a:lnTo>
                      <a:pt x="204" y="108"/>
                    </a:lnTo>
                    <a:lnTo>
                      <a:pt x="201" y="111"/>
                    </a:lnTo>
                    <a:lnTo>
                      <a:pt x="199" y="114"/>
                    </a:lnTo>
                    <a:lnTo>
                      <a:pt x="195" y="117"/>
                    </a:lnTo>
                    <a:lnTo>
                      <a:pt x="192" y="119"/>
                    </a:lnTo>
                    <a:lnTo>
                      <a:pt x="188" y="120"/>
                    </a:lnTo>
                    <a:lnTo>
                      <a:pt x="184" y="121"/>
                    </a:lnTo>
                    <a:lnTo>
                      <a:pt x="180" y="122"/>
                    </a:lnTo>
                    <a:lnTo>
                      <a:pt x="176" y="123"/>
                    </a:lnTo>
                    <a:lnTo>
                      <a:pt x="172" y="124"/>
                    </a:lnTo>
                    <a:lnTo>
                      <a:pt x="167" y="125"/>
                    </a:lnTo>
                    <a:lnTo>
                      <a:pt x="163" y="126"/>
                    </a:lnTo>
                    <a:lnTo>
                      <a:pt x="159" y="127"/>
                    </a:lnTo>
                    <a:lnTo>
                      <a:pt x="156" y="128"/>
                    </a:lnTo>
                    <a:lnTo>
                      <a:pt x="152" y="129"/>
                    </a:lnTo>
                    <a:lnTo>
                      <a:pt x="150" y="131"/>
                    </a:lnTo>
                    <a:lnTo>
                      <a:pt x="147" y="133"/>
                    </a:lnTo>
                    <a:lnTo>
                      <a:pt x="145" y="136"/>
                    </a:lnTo>
                    <a:lnTo>
                      <a:pt x="144" y="138"/>
                    </a:lnTo>
                    <a:lnTo>
                      <a:pt x="143" y="142"/>
                    </a:lnTo>
                    <a:lnTo>
                      <a:pt x="142" y="145"/>
                    </a:lnTo>
                    <a:lnTo>
                      <a:pt x="141" y="149"/>
                    </a:lnTo>
                    <a:lnTo>
                      <a:pt x="141" y="153"/>
                    </a:lnTo>
                    <a:lnTo>
                      <a:pt x="141" y="157"/>
                    </a:lnTo>
                    <a:lnTo>
                      <a:pt x="141" y="161"/>
                    </a:lnTo>
                    <a:lnTo>
                      <a:pt x="142" y="166"/>
                    </a:lnTo>
                    <a:lnTo>
                      <a:pt x="142" y="170"/>
                    </a:lnTo>
                    <a:lnTo>
                      <a:pt x="143" y="175"/>
                    </a:lnTo>
                    <a:lnTo>
                      <a:pt x="144" y="180"/>
                    </a:lnTo>
                    <a:lnTo>
                      <a:pt x="145" y="184"/>
                    </a:lnTo>
                    <a:lnTo>
                      <a:pt x="146" y="189"/>
                    </a:lnTo>
                    <a:lnTo>
                      <a:pt x="147" y="194"/>
                    </a:lnTo>
                    <a:lnTo>
                      <a:pt x="148" y="198"/>
                    </a:lnTo>
                    <a:lnTo>
                      <a:pt x="149" y="204"/>
                    </a:lnTo>
                    <a:lnTo>
                      <a:pt x="150" y="208"/>
                    </a:lnTo>
                    <a:lnTo>
                      <a:pt x="150" y="212"/>
                    </a:lnTo>
                    <a:lnTo>
                      <a:pt x="151" y="217"/>
                    </a:lnTo>
                    <a:lnTo>
                      <a:pt x="152" y="221"/>
                    </a:lnTo>
                    <a:lnTo>
                      <a:pt x="153" y="225"/>
                    </a:lnTo>
                    <a:lnTo>
                      <a:pt x="153" y="229"/>
                    </a:lnTo>
                    <a:lnTo>
                      <a:pt x="154" y="233"/>
                    </a:lnTo>
                    <a:lnTo>
                      <a:pt x="154" y="237"/>
                    </a:lnTo>
                    <a:lnTo>
                      <a:pt x="155" y="240"/>
                    </a:lnTo>
                    <a:lnTo>
                      <a:pt x="156" y="244"/>
                    </a:lnTo>
                    <a:lnTo>
                      <a:pt x="156" y="248"/>
                    </a:lnTo>
                    <a:lnTo>
                      <a:pt x="157" y="252"/>
                    </a:lnTo>
                    <a:lnTo>
                      <a:pt x="158" y="255"/>
                    </a:lnTo>
                    <a:lnTo>
                      <a:pt x="159" y="259"/>
                    </a:lnTo>
                    <a:lnTo>
                      <a:pt x="160" y="262"/>
                    </a:lnTo>
                    <a:lnTo>
                      <a:pt x="161" y="266"/>
                    </a:lnTo>
                    <a:lnTo>
                      <a:pt x="162" y="270"/>
                    </a:lnTo>
                    <a:lnTo>
                      <a:pt x="163" y="273"/>
                    </a:lnTo>
                    <a:lnTo>
                      <a:pt x="164" y="277"/>
                    </a:lnTo>
                    <a:lnTo>
                      <a:pt x="166" y="281"/>
                    </a:lnTo>
                    <a:lnTo>
                      <a:pt x="167" y="285"/>
                    </a:lnTo>
                    <a:lnTo>
                      <a:pt x="168" y="288"/>
                    </a:lnTo>
                    <a:lnTo>
                      <a:pt x="170" y="292"/>
                    </a:lnTo>
                    <a:lnTo>
                      <a:pt x="171" y="296"/>
                    </a:lnTo>
                    <a:lnTo>
                      <a:pt x="173" y="300"/>
                    </a:lnTo>
                    <a:lnTo>
                      <a:pt x="174" y="304"/>
                    </a:lnTo>
                    <a:lnTo>
                      <a:pt x="175" y="308"/>
                    </a:lnTo>
                    <a:lnTo>
                      <a:pt x="176" y="311"/>
                    </a:lnTo>
                    <a:lnTo>
                      <a:pt x="178" y="315"/>
                    </a:lnTo>
                    <a:lnTo>
                      <a:pt x="179" y="319"/>
                    </a:lnTo>
                    <a:lnTo>
                      <a:pt x="180" y="323"/>
                    </a:lnTo>
                    <a:lnTo>
                      <a:pt x="180" y="327"/>
                    </a:lnTo>
                    <a:lnTo>
                      <a:pt x="181" y="330"/>
                    </a:lnTo>
                    <a:lnTo>
                      <a:pt x="182" y="334"/>
                    </a:lnTo>
                    <a:lnTo>
                      <a:pt x="182" y="338"/>
                    </a:lnTo>
                    <a:lnTo>
                      <a:pt x="183" y="342"/>
                    </a:lnTo>
                    <a:lnTo>
                      <a:pt x="183" y="346"/>
                    </a:lnTo>
                    <a:lnTo>
                      <a:pt x="183" y="350"/>
                    </a:lnTo>
                    <a:lnTo>
                      <a:pt x="183" y="354"/>
                    </a:lnTo>
                    <a:lnTo>
                      <a:pt x="183" y="358"/>
                    </a:lnTo>
                    <a:lnTo>
                      <a:pt x="183" y="362"/>
                    </a:lnTo>
                    <a:lnTo>
                      <a:pt x="183" y="366"/>
                    </a:lnTo>
                    <a:lnTo>
                      <a:pt x="183" y="370"/>
                    </a:lnTo>
                    <a:lnTo>
                      <a:pt x="182" y="374"/>
                    </a:lnTo>
                    <a:lnTo>
                      <a:pt x="182" y="378"/>
                    </a:lnTo>
                    <a:lnTo>
                      <a:pt x="181" y="382"/>
                    </a:lnTo>
                    <a:lnTo>
                      <a:pt x="180" y="386"/>
                    </a:lnTo>
                    <a:lnTo>
                      <a:pt x="180" y="390"/>
                    </a:lnTo>
                    <a:lnTo>
                      <a:pt x="179" y="394"/>
                    </a:lnTo>
                    <a:lnTo>
                      <a:pt x="178" y="398"/>
                    </a:lnTo>
                    <a:lnTo>
                      <a:pt x="177" y="402"/>
                    </a:lnTo>
                    <a:lnTo>
                      <a:pt x="176" y="406"/>
                    </a:lnTo>
                    <a:lnTo>
                      <a:pt x="175" y="410"/>
                    </a:lnTo>
                    <a:lnTo>
                      <a:pt x="174" y="414"/>
                    </a:lnTo>
                    <a:lnTo>
                      <a:pt x="172" y="418"/>
                    </a:lnTo>
                    <a:lnTo>
                      <a:pt x="171" y="422"/>
                    </a:lnTo>
                    <a:lnTo>
                      <a:pt x="170" y="426"/>
                    </a:lnTo>
                    <a:lnTo>
                      <a:pt x="169" y="428"/>
                    </a:lnTo>
                    <a:lnTo>
                      <a:pt x="168" y="432"/>
                    </a:lnTo>
                    <a:lnTo>
                      <a:pt x="166" y="436"/>
                    </a:lnTo>
                    <a:lnTo>
                      <a:pt x="165" y="440"/>
                    </a:lnTo>
                    <a:lnTo>
                      <a:pt x="163" y="443"/>
                    </a:lnTo>
                    <a:lnTo>
                      <a:pt x="162" y="447"/>
                    </a:lnTo>
                    <a:lnTo>
                      <a:pt x="160" y="451"/>
                    </a:lnTo>
                    <a:lnTo>
                      <a:pt x="158" y="455"/>
                    </a:lnTo>
                    <a:lnTo>
                      <a:pt x="157" y="458"/>
                    </a:lnTo>
                    <a:lnTo>
                      <a:pt x="155" y="462"/>
                    </a:lnTo>
                    <a:lnTo>
                      <a:pt x="153" y="466"/>
                    </a:lnTo>
                    <a:lnTo>
                      <a:pt x="151" y="469"/>
                    </a:lnTo>
                    <a:lnTo>
                      <a:pt x="149" y="473"/>
                    </a:lnTo>
                    <a:lnTo>
                      <a:pt x="147" y="476"/>
                    </a:lnTo>
                    <a:lnTo>
                      <a:pt x="145" y="480"/>
                    </a:lnTo>
                    <a:lnTo>
                      <a:pt x="143" y="483"/>
                    </a:lnTo>
                    <a:lnTo>
                      <a:pt x="141" y="487"/>
                    </a:lnTo>
                    <a:lnTo>
                      <a:pt x="139" y="490"/>
                    </a:lnTo>
                    <a:lnTo>
                      <a:pt x="137" y="493"/>
                    </a:lnTo>
                    <a:lnTo>
                      <a:pt x="134" y="497"/>
                    </a:lnTo>
                    <a:lnTo>
                      <a:pt x="132" y="500"/>
                    </a:lnTo>
                    <a:lnTo>
                      <a:pt x="130" y="503"/>
                    </a:lnTo>
                    <a:lnTo>
                      <a:pt x="127" y="506"/>
                    </a:lnTo>
                    <a:lnTo>
                      <a:pt x="125" y="509"/>
                    </a:lnTo>
                    <a:lnTo>
                      <a:pt x="122" y="512"/>
                    </a:lnTo>
                    <a:lnTo>
                      <a:pt x="120" y="515"/>
                    </a:lnTo>
                    <a:lnTo>
                      <a:pt x="117" y="518"/>
                    </a:lnTo>
                    <a:lnTo>
                      <a:pt x="115" y="520"/>
                    </a:lnTo>
                    <a:lnTo>
                      <a:pt x="113" y="523"/>
                    </a:lnTo>
                    <a:lnTo>
                      <a:pt x="110" y="525"/>
                    </a:lnTo>
                    <a:lnTo>
                      <a:pt x="107" y="528"/>
                    </a:lnTo>
                    <a:lnTo>
                      <a:pt x="104" y="531"/>
                    </a:lnTo>
                    <a:lnTo>
                      <a:pt x="101" y="533"/>
                    </a:lnTo>
                    <a:lnTo>
                      <a:pt x="98" y="536"/>
                    </a:lnTo>
                    <a:lnTo>
                      <a:pt x="95" y="538"/>
                    </a:lnTo>
                    <a:lnTo>
                      <a:pt x="92" y="540"/>
                    </a:lnTo>
                    <a:lnTo>
                      <a:pt x="89" y="543"/>
                    </a:lnTo>
                    <a:lnTo>
                      <a:pt x="85" y="545"/>
                    </a:lnTo>
                    <a:lnTo>
                      <a:pt x="82" y="547"/>
                    </a:lnTo>
                    <a:lnTo>
                      <a:pt x="79" y="550"/>
                    </a:lnTo>
                    <a:lnTo>
                      <a:pt x="76" y="552"/>
                    </a:lnTo>
                    <a:lnTo>
                      <a:pt x="72" y="554"/>
                    </a:lnTo>
                    <a:lnTo>
                      <a:pt x="69" y="556"/>
                    </a:lnTo>
                    <a:lnTo>
                      <a:pt x="65" y="558"/>
                    </a:lnTo>
                    <a:lnTo>
                      <a:pt x="62" y="560"/>
                    </a:lnTo>
                    <a:lnTo>
                      <a:pt x="58" y="562"/>
                    </a:lnTo>
                    <a:lnTo>
                      <a:pt x="55" y="564"/>
                    </a:lnTo>
                    <a:lnTo>
                      <a:pt x="51" y="566"/>
                    </a:lnTo>
                    <a:lnTo>
                      <a:pt x="48" y="568"/>
                    </a:lnTo>
                    <a:lnTo>
                      <a:pt x="44" y="570"/>
                    </a:lnTo>
                    <a:lnTo>
                      <a:pt x="41" y="572"/>
                    </a:lnTo>
                    <a:lnTo>
                      <a:pt x="37" y="574"/>
                    </a:lnTo>
                    <a:lnTo>
                      <a:pt x="33" y="575"/>
                    </a:lnTo>
                    <a:lnTo>
                      <a:pt x="30" y="577"/>
                    </a:lnTo>
                    <a:lnTo>
                      <a:pt x="26" y="579"/>
                    </a:lnTo>
                    <a:lnTo>
                      <a:pt x="22" y="581"/>
                    </a:lnTo>
                    <a:lnTo>
                      <a:pt x="18" y="583"/>
                    </a:lnTo>
                    <a:lnTo>
                      <a:pt x="15" y="584"/>
                    </a:lnTo>
                    <a:lnTo>
                      <a:pt x="11" y="586"/>
                    </a:lnTo>
                    <a:lnTo>
                      <a:pt x="7" y="588"/>
                    </a:lnTo>
                    <a:lnTo>
                      <a:pt x="4" y="590"/>
                    </a:lnTo>
                    <a:lnTo>
                      <a:pt x="0" y="592"/>
                    </a:lnTo>
                  </a:path>
                </a:pathLst>
              </a:custGeom>
              <a:noFill/>
              <a:ln w="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92" name="Freeform 159">
                <a:extLst>
                  <a:ext uri="{FF2B5EF4-FFF2-40B4-BE49-F238E27FC236}">
                    <a16:creationId xmlns="" xmlns:a16="http://schemas.microsoft.com/office/drawing/2014/main" id="{40278BE0-AFBF-8F43-880E-A0E47F85933E}"/>
                  </a:ext>
                </a:extLst>
              </p:cNvPr>
              <p:cNvSpPr>
                <a:spLocks/>
              </p:cNvSpPr>
              <p:nvPr/>
            </p:nvSpPr>
            <p:spPr bwMode="auto">
              <a:xfrm>
                <a:off x="4467" y="801"/>
                <a:ext cx="227" cy="907"/>
              </a:xfrm>
              <a:custGeom>
                <a:avLst/>
                <a:gdLst>
                  <a:gd name="T0" fmla="*/ 0 w 100"/>
                  <a:gd name="T1" fmla="*/ 0 h 400"/>
                  <a:gd name="T2" fmla="*/ 4247928 w 100"/>
                  <a:gd name="T3" fmla="*/ 8382761 h 400"/>
                  <a:gd name="T4" fmla="*/ 0 w 100"/>
                  <a:gd name="T5" fmla="*/ 16758983 h 400"/>
                  <a:gd name="T6" fmla="*/ 0 60000 65536"/>
                  <a:gd name="T7" fmla="*/ 0 60000 65536"/>
                  <a:gd name="T8" fmla="*/ 0 60000 65536"/>
                  <a:gd name="T9" fmla="*/ 0 w 100"/>
                  <a:gd name="T10" fmla="*/ 0 h 400"/>
                  <a:gd name="T11" fmla="*/ 100 w 100"/>
                  <a:gd name="T12" fmla="*/ 400 h 400"/>
                </a:gdLst>
                <a:ahLst/>
                <a:cxnLst>
                  <a:cxn ang="T6">
                    <a:pos x="T0" y="T1"/>
                  </a:cxn>
                  <a:cxn ang="T7">
                    <a:pos x="T2" y="T3"/>
                  </a:cxn>
                  <a:cxn ang="T8">
                    <a:pos x="T4" y="T5"/>
                  </a:cxn>
                </a:cxnLst>
                <a:rect l="T9" t="T10" r="T11" b="T12"/>
                <a:pathLst>
                  <a:path w="100" h="400">
                    <a:moveTo>
                      <a:pt x="0" y="0"/>
                    </a:moveTo>
                    <a:lnTo>
                      <a:pt x="100" y="200"/>
                    </a:lnTo>
                    <a:lnTo>
                      <a:pt x="0" y="400"/>
                    </a:lnTo>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93" name="Freeform 160">
                <a:extLst>
                  <a:ext uri="{FF2B5EF4-FFF2-40B4-BE49-F238E27FC236}">
                    <a16:creationId xmlns="" xmlns:a16="http://schemas.microsoft.com/office/drawing/2014/main" id="{3E93C152-D2DF-8641-88E5-CDAA969A4EE7}"/>
                  </a:ext>
                </a:extLst>
              </p:cNvPr>
              <p:cNvSpPr>
                <a:spLocks/>
              </p:cNvSpPr>
              <p:nvPr/>
            </p:nvSpPr>
            <p:spPr bwMode="auto">
              <a:xfrm>
                <a:off x="3939" y="2275"/>
                <a:ext cx="841" cy="322"/>
              </a:xfrm>
              <a:custGeom>
                <a:avLst/>
                <a:gdLst>
                  <a:gd name="T0" fmla="*/ 0 w 841"/>
                  <a:gd name="T1" fmla="*/ 0 h 322"/>
                  <a:gd name="T2" fmla="*/ 841 w 841"/>
                  <a:gd name="T3" fmla="*/ 0 h 322"/>
                  <a:gd name="T4" fmla="*/ 705 w 841"/>
                  <a:gd name="T5" fmla="*/ 322 h 322"/>
                  <a:gd name="T6" fmla="*/ 0 w 841"/>
                  <a:gd name="T7" fmla="*/ 0 h 322"/>
                  <a:gd name="T8" fmla="*/ 0 60000 65536"/>
                  <a:gd name="T9" fmla="*/ 0 60000 65536"/>
                  <a:gd name="T10" fmla="*/ 0 60000 65536"/>
                  <a:gd name="T11" fmla="*/ 0 60000 65536"/>
                  <a:gd name="T12" fmla="*/ 0 w 841"/>
                  <a:gd name="T13" fmla="*/ 0 h 322"/>
                  <a:gd name="T14" fmla="*/ 841 w 841"/>
                  <a:gd name="T15" fmla="*/ 322 h 322"/>
                </a:gdLst>
                <a:ahLst/>
                <a:cxnLst>
                  <a:cxn ang="T8">
                    <a:pos x="T0" y="T1"/>
                  </a:cxn>
                  <a:cxn ang="T9">
                    <a:pos x="T2" y="T3"/>
                  </a:cxn>
                  <a:cxn ang="T10">
                    <a:pos x="T4" y="T5"/>
                  </a:cxn>
                  <a:cxn ang="T11">
                    <a:pos x="T6" y="T7"/>
                  </a:cxn>
                </a:cxnLst>
                <a:rect l="T12" t="T13" r="T14" b="T15"/>
                <a:pathLst>
                  <a:path w="841" h="322">
                    <a:moveTo>
                      <a:pt x="0" y="0"/>
                    </a:moveTo>
                    <a:lnTo>
                      <a:pt x="841" y="0"/>
                    </a:lnTo>
                    <a:lnTo>
                      <a:pt x="705" y="322"/>
                    </a:lnTo>
                    <a:lnTo>
                      <a:pt x="0" y="0"/>
                    </a:lnTo>
                    <a:close/>
                  </a:path>
                </a:pathLst>
              </a:custGeom>
              <a:noFill/>
              <a:ln w="17463">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94" name="Line 161">
                <a:extLst>
                  <a:ext uri="{FF2B5EF4-FFF2-40B4-BE49-F238E27FC236}">
                    <a16:creationId xmlns="" xmlns:a16="http://schemas.microsoft.com/office/drawing/2014/main" id="{BACF30EA-2DA6-A844-B035-0C89A6DE319D}"/>
                  </a:ext>
                </a:extLst>
              </p:cNvPr>
              <p:cNvSpPr>
                <a:spLocks noChangeShapeType="1"/>
              </p:cNvSpPr>
              <p:nvPr/>
            </p:nvSpPr>
            <p:spPr bwMode="auto">
              <a:xfrm flipH="1">
                <a:off x="3199" y="606"/>
                <a:ext cx="143" cy="1465"/>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95" name="Line 162">
                <a:extLst>
                  <a:ext uri="{FF2B5EF4-FFF2-40B4-BE49-F238E27FC236}">
                    <a16:creationId xmlns="" xmlns:a16="http://schemas.microsoft.com/office/drawing/2014/main" id="{872888F6-A5A9-8C44-AB2B-5B1D93FC6030}"/>
                  </a:ext>
                </a:extLst>
              </p:cNvPr>
              <p:cNvSpPr>
                <a:spLocks noChangeShapeType="1"/>
              </p:cNvSpPr>
              <p:nvPr/>
            </p:nvSpPr>
            <p:spPr bwMode="auto">
              <a:xfrm flipV="1">
                <a:off x="3546" y="388"/>
                <a:ext cx="828" cy="1767"/>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96" name="Line 163">
                <a:extLst>
                  <a:ext uri="{FF2B5EF4-FFF2-40B4-BE49-F238E27FC236}">
                    <a16:creationId xmlns="" xmlns:a16="http://schemas.microsoft.com/office/drawing/2014/main" id="{9994A0B7-D20E-BF4E-9A0F-0B8003D7BBFA}"/>
                  </a:ext>
                </a:extLst>
              </p:cNvPr>
              <p:cNvSpPr>
                <a:spLocks noChangeShapeType="1"/>
              </p:cNvSpPr>
              <p:nvPr/>
            </p:nvSpPr>
            <p:spPr bwMode="auto">
              <a:xfrm flipH="1" flipV="1">
                <a:off x="986" y="1368"/>
                <a:ext cx="2104" cy="984"/>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97" name="Line 164">
                <a:extLst>
                  <a:ext uri="{FF2B5EF4-FFF2-40B4-BE49-F238E27FC236}">
                    <a16:creationId xmlns="" xmlns:a16="http://schemas.microsoft.com/office/drawing/2014/main" id="{B75E1FA3-77E0-E945-BF38-FAC490C369EB}"/>
                  </a:ext>
                </a:extLst>
              </p:cNvPr>
              <p:cNvSpPr>
                <a:spLocks noChangeShapeType="1"/>
              </p:cNvSpPr>
              <p:nvPr/>
            </p:nvSpPr>
            <p:spPr bwMode="auto">
              <a:xfrm flipH="1">
                <a:off x="2637" y="1184"/>
                <a:ext cx="739" cy="955"/>
              </a:xfrm>
              <a:prstGeom prst="line">
                <a:avLst/>
              </a:prstGeom>
              <a:noFill/>
              <a:ln w="14288">
                <a:solidFill>
                  <a:srgbClr val="FF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698" name="Rectangle 165">
                <a:extLst>
                  <a:ext uri="{FF2B5EF4-FFF2-40B4-BE49-F238E27FC236}">
                    <a16:creationId xmlns="" xmlns:a16="http://schemas.microsoft.com/office/drawing/2014/main" id="{62C1489E-2ECC-C34F-8BAF-4757A84D7BFF}"/>
                  </a:ext>
                </a:extLst>
              </p:cNvPr>
              <p:cNvSpPr>
                <a:spLocks noChangeArrowheads="1"/>
              </p:cNvSpPr>
              <p:nvPr/>
            </p:nvSpPr>
            <p:spPr bwMode="auto">
              <a:xfrm>
                <a:off x="-295" y="-1131"/>
                <a:ext cx="786"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SKELETAL MEASUR.</a:t>
                </a:r>
                <a:endParaRPr lang="el-GR" altLang="en-US"/>
              </a:p>
            </p:txBody>
          </p:sp>
          <p:sp>
            <p:nvSpPr>
              <p:cNvPr id="24699" name="Rectangle 166">
                <a:extLst>
                  <a:ext uri="{FF2B5EF4-FFF2-40B4-BE49-F238E27FC236}">
                    <a16:creationId xmlns="" xmlns:a16="http://schemas.microsoft.com/office/drawing/2014/main" id="{148F692D-CE8B-5B48-8FB3-4004DB3D8329}"/>
                  </a:ext>
                </a:extLst>
              </p:cNvPr>
              <p:cNvSpPr>
                <a:spLocks noChangeArrowheads="1"/>
              </p:cNvSpPr>
              <p:nvPr/>
            </p:nvSpPr>
            <p:spPr bwMode="auto">
              <a:xfrm>
                <a:off x="430" y="-1131"/>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00" name="Rectangle 167">
                <a:extLst>
                  <a:ext uri="{FF2B5EF4-FFF2-40B4-BE49-F238E27FC236}">
                    <a16:creationId xmlns="" xmlns:a16="http://schemas.microsoft.com/office/drawing/2014/main" id="{677070A7-BA93-9A42-B0E9-CB4F5576B800}"/>
                  </a:ext>
                </a:extLst>
              </p:cNvPr>
              <p:cNvSpPr>
                <a:spLocks noChangeArrowheads="1"/>
              </p:cNvSpPr>
              <p:nvPr/>
            </p:nvSpPr>
            <p:spPr bwMode="auto">
              <a:xfrm>
                <a:off x="478" y="-1131"/>
                <a:ext cx="786"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SKELETAL MEASUR.</a:t>
                </a:r>
                <a:endParaRPr lang="el-GR" altLang="en-US"/>
              </a:p>
            </p:txBody>
          </p:sp>
          <p:sp>
            <p:nvSpPr>
              <p:cNvPr id="24701" name="Rectangle 170">
                <a:extLst>
                  <a:ext uri="{FF2B5EF4-FFF2-40B4-BE49-F238E27FC236}">
                    <a16:creationId xmlns="" xmlns:a16="http://schemas.microsoft.com/office/drawing/2014/main" id="{DEEEC8C8-3310-4040-B3E1-EC7948BF738B}"/>
                  </a:ext>
                </a:extLst>
              </p:cNvPr>
              <p:cNvSpPr>
                <a:spLocks noChangeArrowheads="1"/>
              </p:cNvSpPr>
              <p:nvPr/>
            </p:nvSpPr>
            <p:spPr bwMode="auto">
              <a:xfrm>
                <a:off x="-121" y="-1467"/>
                <a:ext cx="0"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a:p>
            </p:txBody>
          </p:sp>
          <p:sp>
            <p:nvSpPr>
              <p:cNvPr id="24702" name="Rectangle 171">
                <a:extLst>
                  <a:ext uri="{FF2B5EF4-FFF2-40B4-BE49-F238E27FC236}">
                    <a16:creationId xmlns="" xmlns:a16="http://schemas.microsoft.com/office/drawing/2014/main" id="{2D206A18-D27F-AF4A-B19B-BDF5E8CF8B2D}"/>
                  </a:ext>
                </a:extLst>
              </p:cNvPr>
              <p:cNvSpPr>
                <a:spLocks noChangeArrowheads="1"/>
              </p:cNvSpPr>
              <p:nvPr/>
            </p:nvSpPr>
            <p:spPr bwMode="auto">
              <a:xfrm>
                <a:off x="-295" y="-941"/>
                <a:ext cx="345"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SNA: 84,2</a:t>
                </a:r>
                <a:endParaRPr lang="el-GR" altLang="en-US"/>
              </a:p>
            </p:txBody>
          </p:sp>
          <p:sp>
            <p:nvSpPr>
              <p:cNvPr id="24703" name="Rectangle 172">
                <a:extLst>
                  <a:ext uri="{FF2B5EF4-FFF2-40B4-BE49-F238E27FC236}">
                    <a16:creationId xmlns="" xmlns:a16="http://schemas.microsoft.com/office/drawing/2014/main" id="{32E35AC7-E46E-9744-8514-6EEF659D3D1D}"/>
                  </a:ext>
                </a:extLst>
              </p:cNvPr>
              <p:cNvSpPr>
                <a:spLocks noChangeArrowheads="1"/>
              </p:cNvSpPr>
              <p:nvPr/>
            </p:nvSpPr>
            <p:spPr bwMode="auto">
              <a:xfrm>
                <a:off x="22" y="-941"/>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04" name="Rectangle 173">
                <a:extLst>
                  <a:ext uri="{FF2B5EF4-FFF2-40B4-BE49-F238E27FC236}">
                    <a16:creationId xmlns="" xmlns:a16="http://schemas.microsoft.com/office/drawing/2014/main" id="{3D422B8A-69CC-D94A-91CE-4886E0226BA5}"/>
                  </a:ext>
                </a:extLst>
              </p:cNvPr>
              <p:cNvSpPr>
                <a:spLocks noChangeArrowheads="1"/>
              </p:cNvSpPr>
              <p:nvPr/>
            </p:nvSpPr>
            <p:spPr bwMode="auto">
              <a:xfrm>
                <a:off x="70" y="-941"/>
                <a:ext cx="14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84,2</a:t>
                </a:r>
                <a:endParaRPr lang="el-GR" altLang="en-US"/>
              </a:p>
            </p:txBody>
          </p:sp>
          <p:sp>
            <p:nvSpPr>
              <p:cNvPr id="24705" name="Rectangle 174">
                <a:extLst>
                  <a:ext uri="{FF2B5EF4-FFF2-40B4-BE49-F238E27FC236}">
                    <a16:creationId xmlns="" xmlns:a16="http://schemas.microsoft.com/office/drawing/2014/main" id="{5F94B56E-ADA5-7941-9945-0965A2787DA7}"/>
                  </a:ext>
                </a:extLst>
              </p:cNvPr>
              <p:cNvSpPr>
                <a:spLocks noChangeArrowheads="1"/>
              </p:cNvSpPr>
              <p:nvPr/>
            </p:nvSpPr>
            <p:spPr bwMode="auto">
              <a:xfrm>
                <a:off x="-295" y="-845"/>
                <a:ext cx="905"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Lande angle (FH-NA): 88,7</a:t>
                </a:r>
                <a:endParaRPr lang="el-GR" altLang="en-US"/>
              </a:p>
            </p:txBody>
          </p:sp>
          <p:sp>
            <p:nvSpPr>
              <p:cNvPr id="24706" name="Rectangle 175">
                <a:extLst>
                  <a:ext uri="{FF2B5EF4-FFF2-40B4-BE49-F238E27FC236}">
                    <a16:creationId xmlns="" xmlns:a16="http://schemas.microsoft.com/office/drawing/2014/main" id="{2DC5293B-49EB-0C40-BA25-F5EE4546833C}"/>
                  </a:ext>
                </a:extLst>
              </p:cNvPr>
              <p:cNvSpPr>
                <a:spLocks noChangeArrowheads="1"/>
              </p:cNvSpPr>
              <p:nvPr/>
            </p:nvSpPr>
            <p:spPr bwMode="auto">
              <a:xfrm>
                <a:off x="557" y="-845"/>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07" name="Rectangle 176">
                <a:extLst>
                  <a:ext uri="{FF2B5EF4-FFF2-40B4-BE49-F238E27FC236}">
                    <a16:creationId xmlns="" xmlns:a16="http://schemas.microsoft.com/office/drawing/2014/main" id="{B09448C6-3920-1843-B47C-47C9927D8999}"/>
                  </a:ext>
                </a:extLst>
              </p:cNvPr>
              <p:cNvSpPr>
                <a:spLocks noChangeArrowheads="1"/>
              </p:cNvSpPr>
              <p:nvPr/>
            </p:nvSpPr>
            <p:spPr bwMode="auto">
              <a:xfrm>
                <a:off x="605" y="-845"/>
                <a:ext cx="14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88,7</a:t>
                </a:r>
                <a:endParaRPr lang="el-GR" altLang="en-US"/>
              </a:p>
            </p:txBody>
          </p:sp>
          <p:sp>
            <p:nvSpPr>
              <p:cNvPr id="24708" name="Rectangle 177">
                <a:extLst>
                  <a:ext uri="{FF2B5EF4-FFF2-40B4-BE49-F238E27FC236}">
                    <a16:creationId xmlns="" xmlns:a16="http://schemas.microsoft.com/office/drawing/2014/main" id="{B3D758E7-79A6-C347-BFE5-6381080DE35C}"/>
                  </a:ext>
                </a:extLst>
              </p:cNvPr>
              <p:cNvSpPr>
                <a:spLocks noChangeArrowheads="1"/>
              </p:cNvSpPr>
              <p:nvPr/>
            </p:nvSpPr>
            <p:spPr bwMode="auto">
              <a:xfrm>
                <a:off x="-295" y="-750"/>
                <a:ext cx="340"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SNB: 80,6</a:t>
                </a:r>
                <a:endParaRPr lang="el-GR" altLang="en-US"/>
              </a:p>
            </p:txBody>
          </p:sp>
          <p:sp>
            <p:nvSpPr>
              <p:cNvPr id="24709" name="Rectangle 178">
                <a:extLst>
                  <a:ext uri="{FF2B5EF4-FFF2-40B4-BE49-F238E27FC236}">
                    <a16:creationId xmlns="" xmlns:a16="http://schemas.microsoft.com/office/drawing/2014/main" id="{676E3F52-1A53-224C-BFE4-509D56D67CEB}"/>
                  </a:ext>
                </a:extLst>
              </p:cNvPr>
              <p:cNvSpPr>
                <a:spLocks noChangeArrowheads="1"/>
              </p:cNvSpPr>
              <p:nvPr/>
            </p:nvSpPr>
            <p:spPr bwMode="auto">
              <a:xfrm>
                <a:off x="11" y="-750"/>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10" name="Rectangle 179">
                <a:extLst>
                  <a:ext uri="{FF2B5EF4-FFF2-40B4-BE49-F238E27FC236}">
                    <a16:creationId xmlns="" xmlns:a16="http://schemas.microsoft.com/office/drawing/2014/main" id="{5C119975-77F3-374F-8F65-FEF26B7FDADB}"/>
                  </a:ext>
                </a:extLst>
              </p:cNvPr>
              <p:cNvSpPr>
                <a:spLocks noChangeArrowheads="1"/>
              </p:cNvSpPr>
              <p:nvPr/>
            </p:nvSpPr>
            <p:spPr bwMode="auto">
              <a:xfrm>
                <a:off x="59" y="-750"/>
                <a:ext cx="14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77,8</a:t>
                </a:r>
                <a:endParaRPr lang="el-GR" altLang="en-US"/>
              </a:p>
            </p:txBody>
          </p:sp>
          <p:sp>
            <p:nvSpPr>
              <p:cNvPr id="24711" name="Rectangle 180">
                <a:extLst>
                  <a:ext uri="{FF2B5EF4-FFF2-40B4-BE49-F238E27FC236}">
                    <a16:creationId xmlns="" xmlns:a16="http://schemas.microsoft.com/office/drawing/2014/main" id="{EEEC4B75-722F-EC4D-98F7-A3FB56C4AC63}"/>
                  </a:ext>
                </a:extLst>
              </p:cNvPr>
              <p:cNvSpPr>
                <a:spLocks noChangeArrowheads="1"/>
              </p:cNvSpPr>
              <p:nvPr/>
            </p:nvSpPr>
            <p:spPr bwMode="auto">
              <a:xfrm>
                <a:off x="-295" y="-655"/>
                <a:ext cx="966"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Facial angle (FH-NPog): 86,6</a:t>
                </a:r>
                <a:endParaRPr lang="el-GR" altLang="en-US"/>
              </a:p>
            </p:txBody>
          </p:sp>
          <p:sp>
            <p:nvSpPr>
              <p:cNvPr id="24712" name="Rectangle 181">
                <a:extLst>
                  <a:ext uri="{FF2B5EF4-FFF2-40B4-BE49-F238E27FC236}">
                    <a16:creationId xmlns="" xmlns:a16="http://schemas.microsoft.com/office/drawing/2014/main" id="{B5219E3F-E115-7D43-AC5F-7EE396246F98}"/>
                  </a:ext>
                </a:extLst>
              </p:cNvPr>
              <p:cNvSpPr>
                <a:spLocks noChangeArrowheads="1"/>
              </p:cNvSpPr>
              <p:nvPr/>
            </p:nvSpPr>
            <p:spPr bwMode="auto">
              <a:xfrm>
                <a:off x="612" y="-655"/>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13" name="Rectangle 182">
                <a:extLst>
                  <a:ext uri="{FF2B5EF4-FFF2-40B4-BE49-F238E27FC236}">
                    <a16:creationId xmlns="" xmlns:a16="http://schemas.microsoft.com/office/drawing/2014/main" id="{5E22CE64-E680-344A-A457-7C9D3272BECA}"/>
                  </a:ext>
                </a:extLst>
              </p:cNvPr>
              <p:cNvSpPr>
                <a:spLocks noChangeArrowheads="1"/>
              </p:cNvSpPr>
              <p:nvPr/>
            </p:nvSpPr>
            <p:spPr bwMode="auto">
              <a:xfrm>
                <a:off x="659" y="-655"/>
                <a:ext cx="14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84,2</a:t>
                </a:r>
                <a:endParaRPr lang="el-GR" altLang="en-US"/>
              </a:p>
            </p:txBody>
          </p:sp>
          <p:sp>
            <p:nvSpPr>
              <p:cNvPr id="24714" name="Rectangle 183">
                <a:extLst>
                  <a:ext uri="{FF2B5EF4-FFF2-40B4-BE49-F238E27FC236}">
                    <a16:creationId xmlns="" xmlns:a16="http://schemas.microsoft.com/office/drawing/2014/main" id="{2E19A225-85DC-6C43-AC27-B76C5E495FE6}"/>
                  </a:ext>
                </a:extLst>
              </p:cNvPr>
              <p:cNvSpPr>
                <a:spLocks noChangeArrowheads="1"/>
              </p:cNvSpPr>
              <p:nvPr/>
            </p:nvSpPr>
            <p:spPr bwMode="auto">
              <a:xfrm>
                <a:off x="-295" y="-560"/>
                <a:ext cx="412"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SNPog: 82,1</a:t>
                </a:r>
                <a:endParaRPr lang="el-GR" altLang="en-US"/>
              </a:p>
            </p:txBody>
          </p:sp>
          <p:sp>
            <p:nvSpPr>
              <p:cNvPr id="24715" name="Rectangle 184">
                <a:extLst>
                  <a:ext uri="{FF2B5EF4-FFF2-40B4-BE49-F238E27FC236}">
                    <a16:creationId xmlns="" xmlns:a16="http://schemas.microsoft.com/office/drawing/2014/main" id="{EAAA27D2-C1C6-3C45-A201-7356B0D5A49C}"/>
                  </a:ext>
                </a:extLst>
              </p:cNvPr>
              <p:cNvSpPr>
                <a:spLocks noChangeArrowheads="1"/>
              </p:cNvSpPr>
              <p:nvPr/>
            </p:nvSpPr>
            <p:spPr bwMode="auto">
              <a:xfrm>
                <a:off x="88" y="-560"/>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16" name="Rectangle 185">
                <a:extLst>
                  <a:ext uri="{FF2B5EF4-FFF2-40B4-BE49-F238E27FC236}">
                    <a16:creationId xmlns="" xmlns:a16="http://schemas.microsoft.com/office/drawing/2014/main" id="{16F62612-CD26-A44C-B7C8-968BF2703E40}"/>
                  </a:ext>
                </a:extLst>
              </p:cNvPr>
              <p:cNvSpPr>
                <a:spLocks noChangeArrowheads="1"/>
              </p:cNvSpPr>
              <p:nvPr/>
            </p:nvSpPr>
            <p:spPr bwMode="auto">
              <a:xfrm>
                <a:off x="136" y="-560"/>
                <a:ext cx="14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79,8</a:t>
                </a:r>
                <a:endParaRPr lang="el-GR" altLang="en-US"/>
              </a:p>
            </p:txBody>
          </p:sp>
          <p:sp>
            <p:nvSpPr>
              <p:cNvPr id="24717" name="Rectangle 186">
                <a:extLst>
                  <a:ext uri="{FF2B5EF4-FFF2-40B4-BE49-F238E27FC236}">
                    <a16:creationId xmlns="" xmlns:a16="http://schemas.microsoft.com/office/drawing/2014/main" id="{FA8F6606-3A16-784A-AB04-153F16644823}"/>
                  </a:ext>
                </a:extLst>
              </p:cNvPr>
              <p:cNvSpPr>
                <a:spLocks noChangeArrowheads="1"/>
              </p:cNvSpPr>
              <p:nvPr/>
            </p:nvSpPr>
            <p:spPr bwMode="auto">
              <a:xfrm>
                <a:off x="4467" y="1776"/>
                <a:ext cx="10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3,5</a:t>
                </a:r>
                <a:endParaRPr lang="el-GR" altLang="en-US"/>
              </a:p>
            </p:txBody>
          </p:sp>
          <p:sp>
            <p:nvSpPr>
              <p:cNvPr id="24718" name="Rectangle 187">
                <a:extLst>
                  <a:ext uri="{FF2B5EF4-FFF2-40B4-BE49-F238E27FC236}">
                    <a16:creationId xmlns="" xmlns:a16="http://schemas.microsoft.com/office/drawing/2014/main" id="{5CC7ECDA-711F-5E46-9674-91C264D952C7}"/>
                  </a:ext>
                </a:extLst>
              </p:cNvPr>
              <p:cNvSpPr>
                <a:spLocks noChangeArrowheads="1"/>
              </p:cNvSpPr>
              <p:nvPr/>
            </p:nvSpPr>
            <p:spPr bwMode="auto">
              <a:xfrm>
                <a:off x="4558" y="1776"/>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19" name="Rectangle 188">
                <a:extLst>
                  <a:ext uri="{FF2B5EF4-FFF2-40B4-BE49-F238E27FC236}">
                    <a16:creationId xmlns="" xmlns:a16="http://schemas.microsoft.com/office/drawing/2014/main" id="{E6061245-1A98-1B47-AB7A-7FDCE6003CB0}"/>
                  </a:ext>
                </a:extLst>
              </p:cNvPr>
              <p:cNvSpPr>
                <a:spLocks noChangeArrowheads="1"/>
              </p:cNvSpPr>
              <p:nvPr/>
            </p:nvSpPr>
            <p:spPr bwMode="auto">
              <a:xfrm>
                <a:off x="4605" y="1776"/>
                <a:ext cx="10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4,5</a:t>
                </a:r>
                <a:endParaRPr lang="el-GR" altLang="en-US"/>
              </a:p>
            </p:txBody>
          </p:sp>
          <p:sp>
            <p:nvSpPr>
              <p:cNvPr id="24720" name="Rectangle 189">
                <a:extLst>
                  <a:ext uri="{FF2B5EF4-FFF2-40B4-BE49-F238E27FC236}">
                    <a16:creationId xmlns="" xmlns:a16="http://schemas.microsoft.com/office/drawing/2014/main" id="{49945646-5FBE-F14A-B407-730562804AC4}"/>
                  </a:ext>
                </a:extLst>
              </p:cNvPr>
              <p:cNvSpPr>
                <a:spLocks noChangeArrowheads="1"/>
              </p:cNvSpPr>
              <p:nvPr/>
            </p:nvSpPr>
            <p:spPr bwMode="auto">
              <a:xfrm>
                <a:off x="-295" y="-464"/>
                <a:ext cx="41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NSBa: 128,9</a:t>
                </a:r>
                <a:endParaRPr lang="el-GR" altLang="en-US"/>
              </a:p>
            </p:txBody>
          </p:sp>
          <p:sp>
            <p:nvSpPr>
              <p:cNvPr id="24721" name="Rectangle 190">
                <a:extLst>
                  <a:ext uri="{FF2B5EF4-FFF2-40B4-BE49-F238E27FC236}">
                    <a16:creationId xmlns="" xmlns:a16="http://schemas.microsoft.com/office/drawing/2014/main" id="{E0F42CBC-40F4-1E41-8D80-D70225884FE0}"/>
                  </a:ext>
                </a:extLst>
              </p:cNvPr>
              <p:cNvSpPr>
                <a:spLocks noChangeArrowheads="1"/>
              </p:cNvSpPr>
              <p:nvPr/>
            </p:nvSpPr>
            <p:spPr bwMode="auto">
              <a:xfrm>
                <a:off x="83" y="-464"/>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22" name="Rectangle 191">
                <a:extLst>
                  <a:ext uri="{FF2B5EF4-FFF2-40B4-BE49-F238E27FC236}">
                    <a16:creationId xmlns="" xmlns:a16="http://schemas.microsoft.com/office/drawing/2014/main" id="{BBD97472-2C03-8845-AC02-6EFF4C8ECD70}"/>
                  </a:ext>
                </a:extLst>
              </p:cNvPr>
              <p:cNvSpPr>
                <a:spLocks noChangeArrowheads="1"/>
              </p:cNvSpPr>
              <p:nvPr/>
            </p:nvSpPr>
            <p:spPr bwMode="auto">
              <a:xfrm>
                <a:off x="131" y="-464"/>
                <a:ext cx="182"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128,9</a:t>
                </a:r>
                <a:endParaRPr lang="el-GR" altLang="en-US"/>
              </a:p>
            </p:txBody>
          </p:sp>
          <p:sp>
            <p:nvSpPr>
              <p:cNvPr id="24723" name="Rectangle 192">
                <a:extLst>
                  <a:ext uri="{FF2B5EF4-FFF2-40B4-BE49-F238E27FC236}">
                    <a16:creationId xmlns="" xmlns:a16="http://schemas.microsoft.com/office/drawing/2014/main" id="{C22DD77C-6C02-5A44-BEED-536D84CBFC12}"/>
                  </a:ext>
                </a:extLst>
              </p:cNvPr>
              <p:cNvSpPr>
                <a:spLocks noChangeArrowheads="1"/>
              </p:cNvSpPr>
              <p:nvPr/>
            </p:nvSpPr>
            <p:spPr bwMode="auto">
              <a:xfrm>
                <a:off x="-295" y="-369"/>
                <a:ext cx="314"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ANB: 3,6</a:t>
                </a:r>
                <a:endParaRPr lang="el-GR" altLang="en-US"/>
              </a:p>
            </p:txBody>
          </p:sp>
          <p:sp>
            <p:nvSpPr>
              <p:cNvPr id="24724" name="Rectangle 193">
                <a:extLst>
                  <a:ext uri="{FF2B5EF4-FFF2-40B4-BE49-F238E27FC236}">
                    <a16:creationId xmlns="" xmlns:a16="http://schemas.microsoft.com/office/drawing/2014/main" id="{5EE3BE67-FD19-B042-A814-67A5C0A3D4EE}"/>
                  </a:ext>
                </a:extLst>
              </p:cNvPr>
              <p:cNvSpPr>
                <a:spLocks noChangeArrowheads="1"/>
              </p:cNvSpPr>
              <p:nvPr/>
            </p:nvSpPr>
            <p:spPr bwMode="auto">
              <a:xfrm>
                <a:off x="-7" y="-369"/>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25" name="Rectangle 194">
                <a:extLst>
                  <a:ext uri="{FF2B5EF4-FFF2-40B4-BE49-F238E27FC236}">
                    <a16:creationId xmlns="" xmlns:a16="http://schemas.microsoft.com/office/drawing/2014/main" id="{1E2BD068-9DFE-DE4E-8785-B313D2DFFA7F}"/>
                  </a:ext>
                </a:extLst>
              </p:cNvPr>
              <p:cNvSpPr>
                <a:spLocks noChangeArrowheads="1"/>
              </p:cNvSpPr>
              <p:nvPr/>
            </p:nvSpPr>
            <p:spPr bwMode="auto">
              <a:xfrm>
                <a:off x="40" y="-369"/>
                <a:ext cx="10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6,4</a:t>
                </a:r>
                <a:endParaRPr lang="el-GR" altLang="en-US"/>
              </a:p>
            </p:txBody>
          </p:sp>
          <p:sp>
            <p:nvSpPr>
              <p:cNvPr id="24726" name="Rectangle 195">
                <a:extLst>
                  <a:ext uri="{FF2B5EF4-FFF2-40B4-BE49-F238E27FC236}">
                    <a16:creationId xmlns="" xmlns:a16="http://schemas.microsoft.com/office/drawing/2014/main" id="{D6198104-1646-9445-AF4E-FDEA601BD9EE}"/>
                  </a:ext>
                </a:extLst>
              </p:cNvPr>
              <p:cNvSpPr>
                <a:spLocks noChangeArrowheads="1"/>
              </p:cNvSpPr>
              <p:nvPr/>
            </p:nvSpPr>
            <p:spPr bwMode="auto">
              <a:xfrm>
                <a:off x="-295" y="-274"/>
                <a:ext cx="68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Wits ABO (mm): 2,2</a:t>
                </a:r>
                <a:endParaRPr lang="el-GR" altLang="en-US"/>
              </a:p>
            </p:txBody>
          </p:sp>
          <p:sp>
            <p:nvSpPr>
              <p:cNvPr id="24727" name="Rectangle 196">
                <a:extLst>
                  <a:ext uri="{FF2B5EF4-FFF2-40B4-BE49-F238E27FC236}">
                    <a16:creationId xmlns="" xmlns:a16="http://schemas.microsoft.com/office/drawing/2014/main" id="{30542006-DA94-C645-A52D-FC566C90F0D1}"/>
                  </a:ext>
                </a:extLst>
              </p:cNvPr>
              <p:cNvSpPr>
                <a:spLocks noChangeArrowheads="1"/>
              </p:cNvSpPr>
              <p:nvPr/>
            </p:nvSpPr>
            <p:spPr bwMode="auto">
              <a:xfrm>
                <a:off x="340" y="-274"/>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28" name="Rectangle 197">
                <a:extLst>
                  <a:ext uri="{FF2B5EF4-FFF2-40B4-BE49-F238E27FC236}">
                    <a16:creationId xmlns="" xmlns:a16="http://schemas.microsoft.com/office/drawing/2014/main" id="{29051306-8877-6042-A06F-070FE64EBFFE}"/>
                  </a:ext>
                </a:extLst>
              </p:cNvPr>
              <p:cNvSpPr>
                <a:spLocks noChangeArrowheads="1"/>
              </p:cNvSpPr>
              <p:nvPr/>
            </p:nvSpPr>
            <p:spPr bwMode="auto">
              <a:xfrm>
                <a:off x="387" y="-274"/>
                <a:ext cx="10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00"/>
                    </a:solidFill>
                    <a:latin typeface="Times New Roman" panose="02020603050405020304" pitchFamily="18" charset="0"/>
                  </a:rPr>
                  <a:t>7,6</a:t>
                </a:r>
                <a:endParaRPr lang="el-GR" altLang="en-US"/>
              </a:p>
            </p:txBody>
          </p:sp>
          <p:sp>
            <p:nvSpPr>
              <p:cNvPr id="24729" name="Rectangle 198">
                <a:extLst>
                  <a:ext uri="{FF2B5EF4-FFF2-40B4-BE49-F238E27FC236}">
                    <a16:creationId xmlns="" xmlns:a16="http://schemas.microsoft.com/office/drawing/2014/main" id="{ACCD0243-F850-EE48-B216-0DD5096FE79C}"/>
                  </a:ext>
                </a:extLst>
              </p:cNvPr>
              <p:cNvSpPr>
                <a:spLocks noChangeArrowheads="1"/>
              </p:cNvSpPr>
              <p:nvPr/>
            </p:nvSpPr>
            <p:spPr bwMode="auto">
              <a:xfrm>
                <a:off x="-295" y="-179"/>
                <a:ext cx="363"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SN-PP: 4,1</a:t>
                </a:r>
                <a:endParaRPr lang="el-GR" altLang="en-US"/>
              </a:p>
            </p:txBody>
          </p:sp>
          <p:sp>
            <p:nvSpPr>
              <p:cNvPr id="24730" name="Rectangle 199">
                <a:extLst>
                  <a:ext uri="{FF2B5EF4-FFF2-40B4-BE49-F238E27FC236}">
                    <a16:creationId xmlns="" xmlns:a16="http://schemas.microsoft.com/office/drawing/2014/main" id="{FCF4290C-EE70-294F-BA70-5B58A10747EE}"/>
                  </a:ext>
                </a:extLst>
              </p:cNvPr>
              <p:cNvSpPr>
                <a:spLocks noChangeArrowheads="1"/>
              </p:cNvSpPr>
              <p:nvPr/>
            </p:nvSpPr>
            <p:spPr bwMode="auto">
              <a:xfrm>
                <a:off x="36" y="-179"/>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31" name="Rectangle 200">
                <a:extLst>
                  <a:ext uri="{FF2B5EF4-FFF2-40B4-BE49-F238E27FC236}">
                    <a16:creationId xmlns="" xmlns:a16="http://schemas.microsoft.com/office/drawing/2014/main" id="{1DD23D8F-CD11-B744-B02C-07426A224038}"/>
                  </a:ext>
                </a:extLst>
              </p:cNvPr>
              <p:cNvSpPr>
                <a:spLocks noChangeArrowheads="1"/>
              </p:cNvSpPr>
              <p:nvPr/>
            </p:nvSpPr>
            <p:spPr bwMode="auto">
              <a:xfrm>
                <a:off x="83" y="-179"/>
                <a:ext cx="10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4,1</a:t>
                </a:r>
                <a:endParaRPr lang="el-GR" altLang="en-US"/>
              </a:p>
            </p:txBody>
          </p:sp>
          <p:sp>
            <p:nvSpPr>
              <p:cNvPr id="24732" name="Rectangle 201">
                <a:extLst>
                  <a:ext uri="{FF2B5EF4-FFF2-40B4-BE49-F238E27FC236}">
                    <a16:creationId xmlns="" xmlns:a16="http://schemas.microsoft.com/office/drawing/2014/main" id="{274FBC1C-D09A-9541-AAEB-DD703637D04D}"/>
                  </a:ext>
                </a:extLst>
              </p:cNvPr>
              <p:cNvSpPr>
                <a:spLocks noChangeArrowheads="1"/>
              </p:cNvSpPr>
              <p:nvPr/>
            </p:nvSpPr>
            <p:spPr bwMode="auto">
              <a:xfrm>
                <a:off x="3639" y="2275"/>
                <a:ext cx="14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25,1</a:t>
                </a:r>
                <a:endParaRPr lang="el-GR" altLang="en-US"/>
              </a:p>
            </p:txBody>
          </p:sp>
          <p:sp>
            <p:nvSpPr>
              <p:cNvPr id="24733" name="Rectangle 202">
                <a:extLst>
                  <a:ext uri="{FF2B5EF4-FFF2-40B4-BE49-F238E27FC236}">
                    <a16:creationId xmlns="" xmlns:a16="http://schemas.microsoft.com/office/drawing/2014/main" id="{643624CC-0574-A540-9075-6498C71C4A68}"/>
                  </a:ext>
                </a:extLst>
              </p:cNvPr>
              <p:cNvSpPr>
                <a:spLocks noChangeArrowheads="1"/>
              </p:cNvSpPr>
              <p:nvPr/>
            </p:nvSpPr>
            <p:spPr bwMode="auto">
              <a:xfrm>
                <a:off x="3766" y="2275"/>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34" name="Rectangle 203">
                <a:extLst>
                  <a:ext uri="{FF2B5EF4-FFF2-40B4-BE49-F238E27FC236}">
                    <a16:creationId xmlns="" xmlns:a16="http://schemas.microsoft.com/office/drawing/2014/main" id="{49B2C22A-2C09-7B40-B2DB-560A19B3000C}"/>
                  </a:ext>
                </a:extLst>
              </p:cNvPr>
              <p:cNvSpPr>
                <a:spLocks noChangeArrowheads="1"/>
              </p:cNvSpPr>
              <p:nvPr/>
            </p:nvSpPr>
            <p:spPr bwMode="auto">
              <a:xfrm>
                <a:off x="3814" y="2275"/>
                <a:ext cx="14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25,1</a:t>
                </a:r>
                <a:endParaRPr lang="el-GR" altLang="en-US"/>
              </a:p>
            </p:txBody>
          </p:sp>
          <p:sp>
            <p:nvSpPr>
              <p:cNvPr id="24735" name="Rectangle 204">
                <a:extLst>
                  <a:ext uri="{FF2B5EF4-FFF2-40B4-BE49-F238E27FC236}">
                    <a16:creationId xmlns="" xmlns:a16="http://schemas.microsoft.com/office/drawing/2014/main" id="{61416B4F-294C-2946-9EEA-BE0CE24E67FF}"/>
                  </a:ext>
                </a:extLst>
              </p:cNvPr>
              <p:cNvSpPr>
                <a:spLocks noChangeArrowheads="1"/>
              </p:cNvSpPr>
              <p:nvPr/>
            </p:nvSpPr>
            <p:spPr bwMode="auto">
              <a:xfrm>
                <a:off x="-295" y="-83"/>
                <a:ext cx="45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GoGn-SN: 30</a:t>
                </a:r>
                <a:endParaRPr lang="el-GR" altLang="en-US"/>
              </a:p>
            </p:txBody>
          </p:sp>
          <p:sp>
            <p:nvSpPr>
              <p:cNvPr id="24736" name="Rectangle 205">
                <a:extLst>
                  <a:ext uri="{FF2B5EF4-FFF2-40B4-BE49-F238E27FC236}">
                    <a16:creationId xmlns="" xmlns:a16="http://schemas.microsoft.com/office/drawing/2014/main" id="{4009BC03-BBDD-3045-BDA3-F1DC361AA584}"/>
                  </a:ext>
                </a:extLst>
              </p:cNvPr>
              <p:cNvSpPr>
                <a:spLocks noChangeArrowheads="1"/>
              </p:cNvSpPr>
              <p:nvPr/>
            </p:nvSpPr>
            <p:spPr bwMode="auto">
              <a:xfrm>
                <a:off x="113" y="-83"/>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37" name="Rectangle 206">
                <a:extLst>
                  <a:ext uri="{FF2B5EF4-FFF2-40B4-BE49-F238E27FC236}">
                    <a16:creationId xmlns="" xmlns:a16="http://schemas.microsoft.com/office/drawing/2014/main" id="{02292562-2B62-174F-B312-049136925E86}"/>
                  </a:ext>
                </a:extLst>
              </p:cNvPr>
              <p:cNvSpPr>
                <a:spLocks noChangeArrowheads="1"/>
              </p:cNvSpPr>
              <p:nvPr/>
            </p:nvSpPr>
            <p:spPr bwMode="auto">
              <a:xfrm>
                <a:off x="161" y="-83"/>
                <a:ext cx="8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30</a:t>
                </a:r>
                <a:endParaRPr lang="el-GR" altLang="en-US"/>
              </a:p>
            </p:txBody>
          </p:sp>
          <p:sp>
            <p:nvSpPr>
              <p:cNvPr id="24738" name="Rectangle 207">
                <a:extLst>
                  <a:ext uri="{FF2B5EF4-FFF2-40B4-BE49-F238E27FC236}">
                    <a16:creationId xmlns="" xmlns:a16="http://schemas.microsoft.com/office/drawing/2014/main" id="{50332BD0-84CC-074A-B1C5-69D115461926}"/>
                  </a:ext>
                </a:extLst>
              </p:cNvPr>
              <p:cNvSpPr>
                <a:spLocks noChangeArrowheads="1"/>
              </p:cNvSpPr>
              <p:nvPr/>
            </p:nvSpPr>
            <p:spPr bwMode="auto">
              <a:xfrm>
                <a:off x="-295" y="12"/>
                <a:ext cx="355"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MP-PP: 23</a:t>
                </a:r>
                <a:endParaRPr lang="el-GR" altLang="en-US"/>
              </a:p>
            </p:txBody>
          </p:sp>
          <p:sp>
            <p:nvSpPr>
              <p:cNvPr id="24739" name="Rectangle 208">
                <a:extLst>
                  <a:ext uri="{FF2B5EF4-FFF2-40B4-BE49-F238E27FC236}">
                    <a16:creationId xmlns="" xmlns:a16="http://schemas.microsoft.com/office/drawing/2014/main" id="{40174789-5188-DD45-B96B-5A17522E648D}"/>
                  </a:ext>
                </a:extLst>
              </p:cNvPr>
              <p:cNvSpPr>
                <a:spLocks noChangeArrowheads="1"/>
              </p:cNvSpPr>
              <p:nvPr/>
            </p:nvSpPr>
            <p:spPr bwMode="auto">
              <a:xfrm>
                <a:off x="36" y="12"/>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40" name="Rectangle 209">
                <a:extLst>
                  <a:ext uri="{FF2B5EF4-FFF2-40B4-BE49-F238E27FC236}">
                    <a16:creationId xmlns="" xmlns:a16="http://schemas.microsoft.com/office/drawing/2014/main" id="{98F08104-0A75-2C45-BBEA-7EA4D09E25A8}"/>
                  </a:ext>
                </a:extLst>
              </p:cNvPr>
              <p:cNvSpPr>
                <a:spLocks noChangeArrowheads="1"/>
              </p:cNvSpPr>
              <p:nvPr/>
            </p:nvSpPr>
            <p:spPr bwMode="auto">
              <a:xfrm>
                <a:off x="83" y="12"/>
                <a:ext cx="8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23</a:t>
                </a:r>
                <a:endParaRPr lang="el-GR" altLang="en-US"/>
              </a:p>
            </p:txBody>
          </p:sp>
          <p:sp>
            <p:nvSpPr>
              <p:cNvPr id="24741" name="Rectangle 210">
                <a:extLst>
                  <a:ext uri="{FF2B5EF4-FFF2-40B4-BE49-F238E27FC236}">
                    <a16:creationId xmlns="" xmlns:a16="http://schemas.microsoft.com/office/drawing/2014/main" id="{CA92D320-30F2-8A41-A2F8-C12B564AB1C0}"/>
                  </a:ext>
                </a:extLst>
              </p:cNvPr>
              <p:cNvSpPr>
                <a:spLocks noChangeArrowheads="1"/>
              </p:cNvSpPr>
              <p:nvPr/>
            </p:nvSpPr>
            <p:spPr bwMode="auto">
              <a:xfrm>
                <a:off x="-295" y="107"/>
                <a:ext cx="400"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Y-axis: 63,9</a:t>
                </a:r>
                <a:endParaRPr lang="el-GR" altLang="en-US"/>
              </a:p>
            </p:txBody>
          </p:sp>
          <p:sp>
            <p:nvSpPr>
              <p:cNvPr id="24742" name="Rectangle 211">
                <a:extLst>
                  <a:ext uri="{FF2B5EF4-FFF2-40B4-BE49-F238E27FC236}">
                    <a16:creationId xmlns="" xmlns:a16="http://schemas.microsoft.com/office/drawing/2014/main" id="{65C63A39-EB23-464D-B0DF-FF80C9E6CFEA}"/>
                  </a:ext>
                </a:extLst>
              </p:cNvPr>
              <p:cNvSpPr>
                <a:spLocks noChangeArrowheads="1"/>
              </p:cNvSpPr>
              <p:nvPr/>
            </p:nvSpPr>
            <p:spPr bwMode="auto">
              <a:xfrm>
                <a:off x="59" y="107"/>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43" name="Rectangle 212">
                <a:extLst>
                  <a:ext uri="{FF2B5EF4-FFF2-40B4-BE49-F238E27FC236}">
                    <a16:creationId xmlns="" xmlns:a16="http://schemas.microsoft.com/office/drawing/2014/main" id="{0EA71AE1-24E6-FA45-AB16-EB3A28E5E6F7}"/>
                  </a:ext>
                </a:extLst>
              </p:cNvPr>
              <p:cNvSpPr>
                <a:spLocks noChangeArrowheads="1"/>
              </p:cNvSpPr>
              <p:nvPr/>
            </p:nvSpPr>
            <p:spPr bwMode="auto">
              <a:xfrm>
                <a:off x="106" y="107"/>
                <a:ext cx="14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65,6</a:t>
                </a:r>
                <a:endParaRPr lang="el-GR" altLang="en-US"/>
              </a:p>
            </p:txBody>
          </p:sp>
          <p:sp>
            <p:nvSpPr>
              <p:cNvPr id="24744" name="Rectangle 213">
                <a:extLst>
                  <a:ext uri="{FF2B5EF4-FFF2-40B4-BE49-F238E27FC236}">
                    <a16:creationId xmlns="" xmlns:a16="http://schemas.microsoft.com/office/drawing/2014/main" id="{40184426-314C-5348-B673-F832F4C09914}"/>
                  </a:ext>
                </a:extLst>
              </p:cNvPr>
              <p:cNvSpPr>
                <a:spLocks noChangeArrowheads="1"/>
              </p:cNvSpPr>
              <p:nvPr/>
            </p:nvSpPr>
            <p:spPr bwMode="auto">
              <a:xfrm>
                <a:off x="-295" y="202"/>
                <a:ext cx="640"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Gonial angle: 115,2</a:t>
                </a:r>
                <a:endParaRPr lang="el-GR" altLang="en-US"/>
              </a:p>
            </p:txBody>
          </p:sp>
          <p:sp>
            <p:nvSpPr>
              <p:cNvPr id="24745" name="Rectangle 214">
                <a:extLst>
                  <a:ext uri="{FF2B5EF4-FFF2-40B4-BE49-F238E27FC236}">
                    <a16:creationId xmlns="" xmlns:a16="http://schemas.microsoft.com/office/drawing/2014/main" id="{FC0F85FB-238A-4046-AD2B-CBEA6839D043}"/>
                  </a:ext>
                </a:extLst>
              </p:cNvPr>
              <p:cNvSpPr>
                <a:spLocks noChangeArrowheads="1"/>
              </p:cNvSpPr>
              <p:nvPr/>
            </p:nvSpPr>
            <p:spPr bwMode="auto">
              <a:xfrm>
                <a:off x="299" y="202"/>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46" name="Rectangle 215">
                <a:extLst>
                  <a:ext uri="{FF2B5EF4-FFF2-40B4-BE49-F238E27FC236}">
                    <a16:creationId xmlns="" xmlns:a16="http://schemas.microsoft.com/office/drawing/2014/main" id="{5968CCAD-3EA3-1F4D-80C9-DBFDD93E3EC1}"/>
                  </a:ext>
                </a:extLst>
              </p:cNvPr>
              <p:cNvSpPr>
                <a:spLocks noChangeArrowheads="1"/>
              </p:cNvSpPr>
              <p:nvPr/>
            </p:nvSpPr>
            <p:spPr bwMode="auto">
              <a:xfrm>
                <a:off x="347" y="202"/>
                <a:ext cx="182"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115,2</a:t>
                </a:r>
                <a:endParaRPr lang="el-GR" altLang="en-US"/>
              </a:p>
            </p:txBody>
          </p:sp>
          <p:sp>
            <p:nvSpPr>
              <p:cNvPr id="24747" name="Rectangle 216">
                <a:extLst>
                  <a:ext uri="{FF2B5EF4-FFF2-40B4-BE49-F238E27FC236}">
                    <a16:creationId xmlns="" xmlns:a16="http://schemas.microsoft.com/office/drawing/2014/main" id="{C57BD79F-1DC3-564B-92D2-AD22F975C877}"/>
                  </a:ext>
                </a:extLst>
              </p:cNvPr>
              <p:cNvSpPr>
                <a:spLocks noChangeArrowheads="1"/>
              </p:cNvSpPr>
              <p:nvPr/>
            </p:nvSpPr>
            <p:spPr bwMode="auto">
              <a:xfrm>
                <a:off x="-295" y="298"/>
                <a:ext cx="560"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00"/>
                    </a:solidFill>
                    <a:latin typeface="Times New Roman" panose="02020603050405020304" pitchFamily="18" charset="0"/>
                  </a:rPr>
                  <a:t>UFH \ TFH: 42,3</a:t>
                </a:r>
                <a:endParaRPr lang="el-GR" altLang="en-US"/>
              </a:p>
            </p:txBody>
          </p:sp>
          <p:sp>
            <p:nvSpPr>
              <p:cNvPr id="24748" name="Rectangle 217">
                <a:extLst>
                  <a:ext uri="{FF2B5EF4-FFF2-40B4-BE49-F238E27FC236}">
                    <a16:creationId xmlns="" xmlns:a16="http://schemas.microsoft.com/office/drawing/2014/main" id="{64443B55-0DA9-1A46-A5A7-EC4C4D39867F}"/>
                  </a:ext>
                </a:extLst>
              </p:cNvPr>
              <p:cNvSpPr>
                <a:spLocks noChangeArrowheads="1"/>
              </p:cNvSpPr>
              <p:nvPr/>
            </p:nvSpPr>
            <p:spPr bwMode="auto">
              <a:xfrm>
                <a:off x="222" y="298"/>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49" name="Rectangle 218">
                <a:extLst>
                  <a:ext uri="{FF2B5EF4-FFF2-40B4-BE49-F238E27FC236}">
                    <a16:creationId xmlns="" xmlns:a16="http://schemas.microsoft.com/office/drawing/2014/main" id="{D74A2EEB-2968-3A47-9271-890BCA28DF8F}"/>
                  </a:ext>
                </a:extLst>
              </p:cNvPr>
              <p:cNvSpPr>
                <a:spLocks noChangeArrowheads="1"/>
              </p:cNvSpPr>
              <p:nvPr/>
            </p:nvSpPr>
            <p:spPr bwMode="auto">
              <a:xfrm>
                <a:off x="269" y="298"/>
                <a:ext cx="14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42,6</a:t>
                </a:r>
                <a:endParaRPr lang="el-GR" altLang="en-US"/>
              </a:p>
            </p:txBody>
          </p:sp>
          <p:sp>
            <p:nvSpPr>
              <p:cNvPr id="24750" name="Rectangle 219">
                <a:extLst>
                  <a:ext uri="{FF2B5EF4-FFF2-40B4-BE49-F238E27FC236}">
                    <a16:creationId xmlns="" xmlns:a16="http://schemas.microsoft.com/office/drawing/2014/main" id="{42FE3DF9-32CC-5C41-BF4F-DC5F11EEFB52}"/>
                  </a:ext>
                </a:extLst>
              </p:cNvPr>
              <p:cNvSpPr>
                <a:spLocks noChangeArrowheads="1"/>
              </p:cNvSpPr>
              <p:nvPr/>
            </p:nvSpPr>
            <p:spPr bwMode="auto">
              <a:xfrm>
                <a:off x="-295" y="393"/>
                <a:ext cx="55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00"/>
                    </a:solidFill>
                    <a:latin typeface="Times New Roman" panose="02020603050405020304" pitchFamily="18" charset="0"/>
                  </a:rPr>
                  <a:t>LFH \ TFH: 57,7</a:t>
                </a:r>
                <a:endParaRPr lang="el-GR" altLang="en-US"/>
              </a:p>
            </p:txBody>
          </p:sp>
          <p:sp>
            <p:nvSpPr>
              <p:cNvPr id="24751" name="Rectangle 220">
                <a:extLst>
                  <a:ext uri="{FF2B5EF4-FFF2-40B4-BE49-F238E27FC236}">
                    <a16:creationId xmlns="" xmlns:a16="http://schemas.microsoft.com/office/drawing/2014/main" id="{8BB27038-CA49-434F-B61A-8731092ACF05}"/>
                  </a:ext>
                </a:extLst>
              </p:cNvPr>
              <p:cNvSpPr>
                <a:spLocks noChangeArrowheads="1"/>
              </p:cNvSpPr>
              <p:nvPr/>
            </p:nvSpPr>
            <p:spPr bwMode="auto">
              <a:xfrm>
                <a:off x="208" y="393"/>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52" name="Rectangle 221">
                <a:extLst>
                  <a:ext uri="{FF2B5EF4-FFF2-40B4-BE49-F238E27FC236}">
                    <a16:creationId xmlns="" xmlns:a16="http://schemas.microsoft.com/office/drawing/2014/main" id="{619E1528-2074-F046-924C-DFF0BC0488C6}"/>
                  </a:ext>
                </a:extLst>
              </p:cNvPr>
              <p:cNvSpPr>
                <a:spLocks noChangeArrowheads="1"/>
              </p:cNvSpPr>
              <p:nvPr/>
            </p:nvSpPr>
            <p:spPr bwMode="auto">
              <a:xfrm>
                <a:off x="256" y="393"/>
                <a:ext cx="14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57,4</a:t>
                </a:r>
                <a:endParaRPr lang="el-GR" altLang="en-US"/>
              </a:p>
            </p:txBody>
          </p:sp>
          <p:sp>
            <p:nvSpPr>
              <p:cNvPr id="24753" name="Rectangle 222">
                <a:extLst>
                  <a:ext uri="{FF2B5EF4-FFF2-40B4-BE49-F238E27FC236}">
                    <a16:creationId xmlns="" xmlns:a16="http://schemas.microsoft.com/office/drawing/2014/main" id="{DE7ECA66-E2AA-114D-A90E-8545DC637627}"/>
                  </a:ext>
                </a:extLst>
              </p:cNvPr>
              <p:cNvSpPr>
                <a:spLocks noChangeArrowheads="1"/>
              </p:cNvSpPr>
              <p:nvPr/>
            </p:nvSpPr>
            <p:spPr bwMode="auto">
              <a:xfrm>
                <a:off x="-295" y="678"/>
                <a:ext cx="70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DENTAL MEASUR.</a:t>
                </a:r>
                <a:endParaRPr lang="el-GR" altLang="en-US"/>
              </a:p>
            </p:txBody>
          </p:sp>
          <p:sp>
            <p:nvSpPr>
              <p:cNvPr id="24754" name="Rectangle 223">
                <a:extLst>
                  <a:ext uri="{FF2B5EF4-FFF2-40B4-BE49-F238E27FC236}">
                    <a16:creationId xmlns="" xmlns:a16="http://schemas.microsoft.com/office/drawing/2014/main" id="{E2ED5BBB-4F3C-8742-98A9-359F38B25A73}"/>
                  </a:ext>
                </a:extLst>
              </p:cNvPr>
              <p:cNvSpPr>
                <a:spLocks noChangeArrowheads="1"/>
              </p:cNvSpPr>
              <p:nvPr/>
            </p:nvSpPr>
            <p:spPr bwMode="auto">
              <a:xfrm>
                <a:off x="358" y="678"/>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55" name="Rectangle 224">
                <a:extLst>
                  <a:ext uri="{FF2B5EF4-FFF2-40B4-BE49-F238E27FC236}">
                    <a16:creationId xmlns="" xmlns:a16="http://schemas.microsoft.com/office/drawing/2014/main" id="{C83A84AE-F767-194D-AAA5-418EF5CFF5F0}"/>
                  </a:ext>
                </a:extLst>
              </p:cNvPr>
              <p:cNvSpPr>
                <a:spLocks noChangeArrowheads="1"/>
              </p:cNvSpPr>
              <p:nvPr/>
            </p:nvSpPr>
            <p:spPr bwMode="auto">
              <a:xfrm>
                <a:off x="405" y="678"/>
                <a:ext cx="70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DENTAL MEASUR.</a:t>
                </a:r>
                <a:endParaRPr lang="el-GR" altLang="en-US"/>
              </a:p>
            </p:txBody>
          </p:sp>
          <p:sp>
            <p:nvSpPr>
              <p:cNvPr id="24756" name="Rectangle 225">
                <a:extLst>
                  <a:ext uri="{FF2B5EF4-FFF2-40B4-BE49-F238E27FC236}">
                    <a16:creationId xmlns="" xmlns:a16="http://schemas.microsoft.com/office/drawing/2014/main" id="{77E87DED-D069-5345-BA67-F0003134DCB1}"/>
                  </a:ext>
                </a:extLst>
              </p:cNvPr>
              <p:cNvSpPr>
                <a:spLocks noChangeArrowheads="1"/>
              </p:cNvSpPr>
              <p:nvPr/>
            </p:nvSpPr>
            <p:spPr bwMode="auto">
              <a:xfrm>
                <a:off x="-295" y="869"/>
                <a:ext cx="453"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U1-FH: 116,4</a:t>
                </a:r>
                <a:endParaRPr lang="el-GR" altLang="en-US"/>
              </a:p>
            </p:txBody>
          </p:sp>
          <p:sp>
            <p:nvSpPr>
              <p:cNvPr id="24757" name="Rectangle 226">
                <a:extLst>
                  <a:ext uri="{FF2B5EF4-FFF2-40B4-BE49-F238E27FC236}">
                    <a16:creationId xmlns="" xmlns:a16="http://schemas.microsoft.com/office/drawing/2014/main" id="{D8F5F089-CC6E-C544-857A-8669CB18C4A2}"/>
                  </a:ext>
                </a:extLst>
              </p:cNvPr>
              <p:cNvSpPr>
                <a:spLocks noChangeArrowheads="1"/>
              </p:cNvSpPr>
              <p:nvPr/>
            </p:nvSpPr>
            <p:spPr bwMode="auto">
              <a:xfrm>
                <a:off x="113" y="869"/>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58" name="Rectangle 227">
                <a:extLst>
                  <a:ext uri="{FF2B5EF4-FFF2-40B4-BE49-F238E27FC236}">
                    <a16:creationId xmlns="" xmlns:a16="http://schemas.microsoft.com/office/drawing/2014/main" id="{546D4DC3-0217-0E4B-B849-EC338DF9232E}"/>
                  </a:ext>
                </a:extLst>
              </p:cNvPr>
              <p:cNvSpPr>
                <a:spLocks noChangeArrowheads="1"/>
              </p:cNvSpPr>
              <p:nvPr/>
            </p:nvSpPr>
            <p:spPr bwMode="auto">
              <a:xfrm>
                <a:off x="161" y="869"/>
                <a:ext cx="182"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116,4</a:t>
                </a:r>
                <a:endParaRPr lang="el-GR" altLang="en-US"/>
              </a:p>
            </p:txBody>
          </p:sp>
          <p:sp>
            <p:nvSpPr>
              <p:cNvPr id="24759" name="Rectangle 228">
                <a:extLst>
                  <a:ext uri="{FF2B5EF4-FFF2-40B4-BE49-F238E27FC236}">
                    <a16:creationId xmlns="" xmlns:a16="http://schemas.microsoft.com/office/drawing/2014/main" id="{7396CC4C-9643-8F41-BD90-EEA05FF3DA12}"/>
                  </a:ext>
                </a:extLst>
              </p:cNvPr>
              <p:cNvSpPr>
                <a:spLocks noChangeArrowheads="1"/>
              </p:cNvSpPr>
              <p:nvPr/>
            </p:nvSpPr>
            <p:spPr bwMode="auto">
              <a:xfrm>
                <a:off x="-295" y="964"/>
                <a:ext cx="393"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U1-SN: 112</a:t>
                </a:r>
                <a:endParaRPr lang="el-GR" altLang="en-US"/>
              </a:p>
            </p:txBody>
          </p:sp>
          <p:sp>
            <p:nvSpPr>
              <p:cNvPr id="24760" name="Rectangle 229">
                <a:extLst>
                  <a:ext uri="{FF2B5EF4-FFF2-40B4-BE49-F238E27FC236}">
                    <a16:creationId xmlns="" xmlns:a16="http://schemas.microsoft.com/office/drawing/2014/main" id="{6E9687C9-D539-E047-AA04-494643982F20}"/>
                  </a:ext>
                </a:extLst>
              </p:cNvPr>
              <p:cNvSpPr>
                <a:spLocks noChangeArrowheads="1"/>
              </p:cNvSpPr>
              <p:nvPr/>
            </p:nvSpPr>
            <p:spPr bwMode="auto">
              <a:xfrm>
                <a:off x="59" y="964"/>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61" name="Rectangle 230">
                <a:extLst>
                  <a:ext uri="{FF2B5EF4-FFF2-40B4-BE49-F238E27FC236}">
                    <a16:creationId xmlns="" xmlns:a16="http://schemas.microsoft.com/office/drawing/2014/main" id="{FFD0C677-2688-A14A-B168-E01627112B62}"/>
                  </a:ext>
                </a:extLst>
              </p:cNvPr>
              <p:cNvSpPr>
                <a:spLocks noChangeArrowheads="1"/>
              </p:cNvSpPr>
              <p:nvPr/>
            </p:nvSpPr>
            <p:spPr bwMode="auto">
              <a:xfrm>
                <a:off x="106" y="964"/>
                <a:ext cx="12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112</a:t>
                </a:r>
                <a:endParaRPr lang="el-GR" altLang="en-US"/>
              </a:p>
            </p:txBody>
          </p:sp>
          <p:sp>
            <p:nvSpPr>
              <p:cNvPr id="24762" name="Rectangle 231">
                <a:extLst>
                  <a:ext uri="{FF2B5EF4-FFF2-40B4-BE49-F238E27FC236}">
                    <a16:creationId xmlns="" xmlns:a16="http://schemas.microsoft.com/office/drawing/2014/main" id="{78C5D5AC-63A4-F74B-AB79-C625179CFC49}"/>
                  </a:ext>
                </a:extLst>
              </p:cNvPr>
              <p:cNvSpPr>
                <a:spLocks noChangeArrowheads="1"/>
              </p:cNvSpPr>
              <p:nvPr/>
            </p:nvSpPr>
            <p:spPr bwMode="auto">
              <a:xfrm>
                <a:off x="-295" y="1059"/>
                <a:ext cx="439"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U1-PP: 116,1</a:t>
                </a:r>
                <a:endParaRPr lang="el-GR" altLang="en-US"/>
              </a:p>
            </p:txBody>
          </p:sp>
          <p:sp>
            <p:nvSpPr>
              <p:cNvPr id="24763" name="Rectangle 232">
                <a:extLst>
                  <a:ext uri="{FF2B5EF4-FFF2-40B4-BE49-F238E27FC236}">
                    <a16:creationId xmlns="" xmlns:a16="http://schemas.microsoft.com/office/drawing/2014/main" id="{AE7775ED-C518-DC4C-84D1-B9BE368B6276}"/>
                  </a:ext>
                </a:extLst>
              </p:cNvPr>
              <p:cNvSpPr>
                <a:spLocks noChangeArrowheads="1"/>
              </p:cNvSpPr>
              <p:nvPr/>
            </p:nvSpPr>
            <p:spPr bwMode="auto">
              <a:xfrm>
                <a:off x="102" y="1059"/>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64" name="Rectangle 233">
                <a:extLst>
                  <a:ext uri="{FF2B5EF4-FFF2-40B4-BE49-F238E27FC236}">
                    <a16:creationId xmlns="" xmlns:a16="http://schemas.microsoft.com/office/drawing/2014/main" id="{4E0D6B43-C07F-1444-9438-CCA1B707DB2C}"/>
                  </a:ext>
                </a:extLst>
              </p:cNvPr>
              <p:cNvSpPr>
                <a:spLocks noChangeArrowheads="1"/>
              </p:cNvSpPr>
              <p:nvPr/>
            </p:nvSpPr>
            <p:spPr bwMode="auto">
              <a:xfrm>
                <a:off x="149" y="1059"/>
                <a:ext cx="182"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116,1</a:t>
                </a:r>
                <a:endParaRPr lang="el-GR" altLang="en-US"/>
              </a:p>
            </p:txBody>
          </p:sp>
          <p:sp>
            <p:nvSpPr>
              <p:cNvPr id="24765" name="Rectangle 234">
                <a:extLst>
                  <a:ext uri="{FF2B5EF4-FFF2-40B4-BE49-F238E27FC236}">
                    <a16:creationId xmlns="" xmlns:a16="http://schemas.microsoft.com/office/drawing/2014/main" id="{78C43933-BB3F-5247-8C41-5113852CE732}"/>
                  </a:ext>
                </a:extLst>
              </p:cNvPr>
              <p:cNvSpPr>
                <a:spLocks noChangeArrowheads="1"/>
              </p:cNvSpPr>
              <p:nvPr/>
            </p:nvSpPr>
            <p:spPr bwMode="auto">
              <a:xfrm>
                <a:off x="4168" y="914"/>
                <a:ext cx="14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27,7</a:t>
                </a:r>
                <a:endParaRPr lang="el-GR" altLang="en-US"/>
              </a:p>
            </p:txBody>
          </p:sp>
          <p:sp>
            <p:nvSpPr>
              <p:cNvPr id="24766" name="Rectangle 235">
                <a:extLst>
                  <a:ext uri="{FF2B5EF4-FFF2-40B4-BE49-F238E27FC236}">
                    <a16:creationId xmlns="" xmlns:a16="http://schemas.microsoft.com/office/drawing/2014/main" id="{515CE8CD-864F-614C-9272-715C9043383E}"/>
                  </a:ext>
                </a:extLst>
              </p:cNvPr>
              <p:cNvSpPr>
                <a:spLocks noChangeArrowheads="1"/>
              </p:cNvSpPr>
              <p:nvPr/>
            </p:nvSpPr>
            <p:spPr bwMode="auto">
              <a:xfrm>
                <a:off x="4295" y="914"/>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67" name="Rectangle 236">
                <a:extLst>
                  <a:ext uri="{FF2B5EF4-FFF2-40B4-BE49-F238E27FC236}">
                    <a16:creationId xmlns="" xmlns:a16="http://schemas.microsoft.com/office/drawing/2014/main" id="{995A63C7-07D8-2D4A-B610-C292217B4921}"/>
                  </a:ext>
                </a:extLst>
              </p:cNvPr>
              <p:cNvSpPr>
                <a:spLocks noChangeArrowheads="1"/>
              </p:cNvSpPr>
              <p:nvPr/>
            </p:nvSpPr>
            <p:spPr bwMode="auto">
              <a:xfrm>
                <a:off x="4342" y="914"/>
                <a:ext cx="14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27,7</a:t>
                </a:r>
                <a:endParaRPr lang="el-GR" altLang="en-US"/>
              </a:p>
            </p:txBody>
          </p:sp>
          <p:sp>
            <p:nvSpPr>
              <p:cNvPr id="24768" name="Rectangle 237">
                <a:extLst>
                  <a:ext uri="{FF2B5EF4-FFF2-40B4-BE49-F238E27FC236}">
                    <a16:creationId xmlns="" xmlns:a16="http://schemas.microsoft.com/office/drawing/2014/main" id="{36DAAB41-115F-584E-8509-7B72293CB1EA}"/>
                  </a:ext>
                </a:extLst>
              </p:cNvPr>
              <p:cNvSpPr>
                <a:spLocks noChangeArrowheads="1"/>
              </p:cNvSpPr>
              <p:nvPr/>
            </p:nvSpPr>
            <p:spPr bwMode="auto">
              <a:xfrm>
                <a:off x="4603" y="914"/>
                <a:ext cx="10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4,9</a:t>
                </a:r>
                <a:endParaRPr lang="el-GR" altLang="en-US"/>
              </a:p>
            </p:txBody>
          </p:sp>
          <p:sp>
            <p:nvSpPr>
              <p:cNvPr id="24769" name="Rectangle 238">
                <a:extLst>
                  <a:ext uri="{FF2B5EF4-FFF2-40B4-BE49-F238E27FC236}">
                    <a16:creationId xmlns="" xmlns:a16="http://schemas.microsoft.com/office/drawing/2014/main" id="{BAB43390-1D74-3C4E-8600-07BAA65733EE}"/>
                  </a:ext>
                </a:extLst>
              </p:cNvPr>
              <p:cNvSpPr>
                <a:spLocks noChangeArrowheads="1"/>
              </p:cNvSpPr>
              <p:nvPr/>
            </p:nvSpPr>
            <p:spPr bwMode="auto">
              <a:xfrm>
                <a:off x="4694" y="914"/>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70" name="Rectangle 239">
                <a:extLst>
                  <a:ext uri="{FF2B5EF4-FFF2-40B4-BE49-F238E27FC236}">
                    <a16:creationId xmlns="" xmlns:a16="http://schemas.microsoft.com/office/drawing/2014/main" id="{48C5AA02-974A-9F4B-B063-8FB208D794A5}"/>
                  </a:ext>
                </a:extLst>
              </p:cNvPr>
              <p:cNvSpPr>
                <a:spLocks noChangeArrowheads="1"/>
              </p:cNvSpPr>
              <p:nvPr/>
            </p:nvSpPr>
            <p:spPr bwMode="auto">
              <a:xfrm>
                <a:off x="4741" y="914"/>
                <a:ext cx="10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4,9</a:t>
                </a:r>
                <a:endParaRPr lang="el-GR" altLang="en-US"/>
              </a:p>
            </p:txBody>
          </p:sp>
          <p:sp>
            <p:nvSpPr>
              <p:cNvPr id="24771" name="Rectangle 240">
                <a:extLst>
                  <a:ext uri="{FF2B5EF4-FFF2-40B4-BE49-F238E27FC236}">
                    <a16:creationId xmlns="" xmlns:a16="http://schemas.microsoft.com/office/drawing/2014/main" id="{91867255-B027-C64A-9C32-0EBA251E4893}"/>
                  </a:ext>
                </a:extLst>
              </p:cNvPr>
              <p:cNvSpPr>
                <a:spLocks noChangeArrowheads="1"/>
              </p:cNvSpPr>
              <p:nvPr/>
            </p:nvSpPr>
            <p:spPr bwMode="auto">
              <a:xfrm>
                <a:off x="-295" y="1155"/>
                <a:ext cx="433"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00"/>
                    </a:solidFill>
                    <a:latin typeface="Times New Roman" panose="02020603050405020304" pitchFamily="18" charset="0"/>
                  </a:rPr>
                  <a:t>U1-APog: 32</a:t>
                </a:r>
                <a:endParaRPr lang="el-GR" altLang="en-US"/>
              </a:p>
            </p:txBody>
          </p:sp>
          <p:sp>
            <p:nvSpPr>
              <p:cNvPr id="24772" name="Rectangle 241">
                <a:extLst>
                  <a:ext uri="{FF2B5EF4-FFF2-40B4-BE49-F238E27FC236}">
                    <a16:creationId xmlns="" xmlns:a16="http://schemas.microsoft.com/office/drawing/2014/main" id="{84BF7F73-F711-3142-826F-83F26B35703D}"/>
                  </a:ext>
                </a:extLst>
              </p:cNvPr>
              <p:cNvSpPr>
                <a:spLocks noChangeArrowheads="1"/>
              </p:cNvSpPr>
              <p:nvPr/>
            </p:nvSpPr>
            <p:spPr bwMode="auto">
              <a:xfrm>
                <a:off x="113" y="1155"/>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73" name="Rectangle 242">
                <a:extLst>
                  <a:ext uri="{FF2B5EF4-FFF2-40B4-BE49-F238E27FC236}">
                    <a16:creationId xmlns="" xmlns:a16="http://schemas.microsoft.com/office/drawing/2014/main" id="{E24A91F7-601E-6D40-89A5-D7D498672404}"/>
                  </a:ext>
                </a:extLst>
              </p:cNvPr>
              <p:cNvSpPr>
                <a:spLocks noChangeArrowheads="1"/>
              </p:cNvSpPr>
              <p:nvPr/>
            </p:nvSpPr>
            <p:spPr bwMode="auto">
              <a:xfrm>
                <a:off x="161" y="1155"/>
                <a:ext cx="14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00"/>
                    </a:solidFill>
                    <a:latin typeface="Times New Roman" panose="02020603050405020304" pitchFamily="18" charset="0"/>
                  </a:rPr>
                  <a:t>36,8</a:t>
                </a:r>
                <a:endParaRPr lang="el-GR" altLang="en-US"/>
              </a:p>
            </p:txBody>
          </p:sp>
          <p:sp>
            <p:nvSpPr>
              <p:cNvPr id="24774" name="Rectangle 243">
                <a:extLst>
                  <a:ext uri="{FF2B5EF4-FFF2-40B4-BE49-F238E27FC236}">
                    <a16:creationId xmlns="" xmlns:a16="http://schemas.microsoft.com/office/drawing/2014/main" id="{EF83754D-1A50-2C4A-A9D0-D047938CDE5F}"/>
                  </a:ext>
                </a:extLst>
              </p:cNvPr>
              <p:cNvSpPr>
                <a:spLocks noChangeArrowheads="1"/>
              </p:cNvSpPr>
              <p:nvPr/>
            </p:nvSpPr>
            <p:spPr bwMode="auto">
              <a:xfrm>
                <a:off x="-295" y="1250"/>
                <a:ext cx="729"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U1 to APog (mm): 6,8</a:t>
                </a:r>
                <a:endParaRPr lang="el-GR" altLang="en-US"/>
              </a:p>
            </p:txBody>
          </p:sp>
          <p:sp>
            <p:nvSpPr>
              <p:cNvPr id="24775" name="Rectangle 244">
                <a:extLst>
                  <a:ext uri="{FF2B5EF4-FFF2-40B4-BE49-F238E27FC236}">
                    <a16:creationId xmlns="" xmlns:a16="http://schemas.microsoft.com/office/drawing/2014/main" id="{D5670767-8B6B-3349-AE45-D1F7BDA41B44}"/>
                  </a:ext>
                </a:extLst>
              </p:cNvPr>
              <p:cNvSpPr>
                <a:spLocks noChangeArrowheads="1"/>
              </p:cNvSpPr>
              <p:nvPr/>
            </p:nvSpPr>
            <p:spPr bwMode="auto">
              <a:xfrm>
                <a:off x="383" y="1250"/>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76" name="Rectangle 245">
                <a:extLst>
                  <a:ext uri="{FF2B5EF4-FFF2-40B4-BE49-F238E27FC236}">
                    <a16:creationId xmlns="" xmlns:a16="http://schemas.microsoft.com/office/drawing/2014/main" id="{448FFF55-D8D9-E648-86B0-64A751CC06A4}"/>
                  </a:ext>
                </a:extLst>
              </p:cNvPr>
              <p:cNvSpPr>
                <a:spLocks noChangeArrowheads="1"/>
              </p:cNvSpPr>
              <p:nvPr/>
            </p:nvSpPr>
            <p:spPr bwMode="auto">
              <a:xfrm>
                <a:off x="430" y="1250"/>
                <a:ext cx="40"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9</a:t>
                </a:r>
                <a:endParaRPr lang="el-GR" altLang="en-US"/>
              </a:p>
            </p:txBody>
          </p:sp>
          <p:sp>
            <p:nvSpPr>
              <p:cNvPr id="24777" name="Rectangle 246">
                <a:extLst>
                  <a:ext uri="{FF2B5EF4-FFF2-40B4-BE49-F238E27FC236}">
                    <a16:creationId xmlns="" xmlns:a16="http://schemas.microsoft.com/office/drawing/2014/main" id="{E815E0D6-3C86-964B-ABE7-E43D26BD635C}"/>
                  </a:ext>
                </a:extLst>
              </p:cNvPr>
              <p:cNvSpPr>
                <a:spLocks noChangeArrowheads="1"/>
              </p:cNvSpPr>
              <p:nvPr/>
            </p:nvSpPr>
            <p:spPr bwMode="auto">
              <a:xfrm>
                <a:off x="-295" y="1345"/>
                <a:ext cx="40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PP-FOP: 7,8</a:t>
                </a:r>
                <a:endParaRPr lang="el-GR" altLang="en-US"/>
              </a:p>
            </p:txBody>
          </p:sp>
          <p:sp>
            <p:nvSpPr>
              <p:cNvPr id="24778" name="Rectangle 247">
                <a:extLst>
                  <a:ext uri="{FF2B5EF4-FFF2-40B4-BE49-F238E27FC236}">
                    <a16:creationId xmlns="" xmlns:a16="http://schemas.microsoft.com/office/drawing/2014/main" id="{0B1F59CA-513A-3F4E-AA1B-9DB683EFB323}"/>
                  </a:ext>
                </a:extLst>
              </p:cNvPr>
              <p:cNvSpPr>
                <a:spLocks noChangeArrowheads="1"/>
              </p:cNvSpPr>
              <p:nvPr/>
            </p:nvSpPr>
            <p:spPr bwMode="auto">
              <a:xfrm>
                <a:off x="77" y="1345"/>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79" name="Rectangle 248">
                <a:extLst>
                  <a:ext uri="{FF2B5EF4-FFF2-40B4-BE49-F238E27FC236}">
                    <a16:creationId xmlns="" xmlns:a16="http://schemas.microsoft.com/office/drawing/2014/main" id="{DADEB048-D3C8-FB4A-8291-8FBFE30A3754}"/>
                  </a:ext>
                </a:extLst>
              </p:cNvPr>
              <p:cNvSpPr>
                <a:spLocks noChangeArrowheads="1"/>
              </p:cNvSpPr>
              <p:nvPr/>
            </p:nvSpPr>
            <p:spPr bwMode="auto">
              <a:xfrm>
                <a:off x="124" y="1345"/>
                <a:ext cx="10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7,8</a:t>
                </a:r>
                <a:endParaRPr lang="el-GR" altLang="en-US"/>
              </a:p>
            </p:txBody>
          </p:sp>
          <p:sp>
            <p:nvSpPr>
              <p:cNvPr id="24780" name="Rectangle 249">
                <a:extLst>
                  <a:ext uri="{FF2B5EF4-FFF2-40B4-BE49-F238E27FC236}">
                    <a16:creationId xmlns="" xmlns:a16="http://schemas.microsoft.com/office/drawing/2014/main" id="{7C98ABC0-1EDE-6F4C-A4A7-9AE12FF7369F}"/>
                  </a:ext>
                </a:extLst>
              </p:cNvPr>
              <p:cNvSpPr>
                <a:spLocks noChangeArrowheads="1"/>
              </p:cNvSpPr>
              <p:nvPr/>
            </p:nvSpPr>
            <p:spPr bwMode="auto">
              <a:xfrm>
                <a:off x="-295" y="1440"/>
                <a:ext cx="47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AB-FOP: 87,2</a:t>
                </a:r>
                <a:endParaRPr lang="el-GR" altLang="en-US"/>
              </a:p>
            </p:txBody>
          </p:sp>
          <p:sp>
            <p:nvSpPr>
              <p:cNvPr id="24781" name="Rectangle 250">
                <a:extLst>
                  <a:ext uri="{FF2B5EF4-FFF2-40B4-BE49-F238E27FC236}">
                    <a16:creationId xmlns="" xmlns:a16="http://schemas.microsoft.com/office/drawing/2014/main" id="{0150D8E6-B0B2-F540-BDBC-6DF4F0131FB6}"/>
                  </a:ext>
                </a:extLst>
              </p:cNvPr>
              <p:cNvSpPr>
                <a:spLocks noChangeArrowheads="1"/>
              </p:cNvSpPr>
              <p:nvPr/>
            </p:nvSpPr>
            <p:spPr bwMode="auto">
              <a:xfrm>
                <a:off x="138" y="1440"/>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82" name="Rectangle 251">
                <a:extLst>
                  <a:ext uri="{FF2B5EF4-FFF2-40B4-BE49-F238E27FC236}">
                    <a16:creationId xmlns="" xmlns:a16="http://schemas.microsoft.com/office/drawing/2014/main" id="{AA9F926B-2B01-8545-9FBD-E31F2843CC87}"/>
                  </a:ext>
                </a:extLst>
              </p:cNvPr>
              <p:cNvSpPr>
                <a:spLocks noChangeArrowheads="1"/>
              </p:cNvSpPr>
              <p:nvPr/>
            </p:nvSpPr>
            <p:spPr bwMode="auto">
              <a:xfrm>
                <a:off x="186" y="1440"/>
                <a:ext cx="14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80,4</a:t>
                </a:r>
                <a:endParaRPr lang="el-GR" altLang="en-US"/>
              </a:p>
            </p:txBody>
          </p:sp>
          <p:sp>
            <p:nvSpPr>
              <p:cNvPr id="24783" name="Rectangle 252">
                <a:extLst>
                  <a:ext uri="{FF2B5EF4-FFF2-40B4-BE49-F238E27FC236}">
                    <a16:creationId xmlns="" xmlns:a16="http://schemas.microsoft.com/office/drawing/2014/main" id="{66F07891-C0DF-364C-A999-6F96B3274720}"/>
                  </a:ext>
                </a:extLst>
              </p:cNvPr>
              <p:cNvSpPr>
                <a:spLocks noChangeArrowheads="1"/>
              </p:cNvSpPr>
              <p:nvPr/>
            </p:nvSpPr>
            <p:spPr bwMode="auto">
              <a:xfrm>
                <a:off x="4780" y="2252"/>
                <a:ext cx="14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52,3</a:t>
                </a:r>
                <a:endParaRPr lang="el-GR" altLang="en-US"/>
              </a:p>
            </p:txBody>
          </p:sp>
          <p:sp>
            <p:nvSpPr>
              <p:cNvPr id="24784" name="Rectangle 253">
                <a:extLst>
                  <a:ext uri="{FF2B5EF4-FFF2-40B4-BE49-F238E27FC236}">
                    <a16:creationId xmlns="" xmlns:a16="http://schemas.microsoft.com/office/drawing/2014/main" id="{AE54DE6A-0001-A04D-B588-1DB2EC565799}"/>
                  </a:ext>
                </a:extLst>
              </p:cNvPr>
              <p:cNvSpPr>
                <a:spLocks noChangeArrowheads="1"/>
              </p:cNvSpPr>
              <p:nvPr/>
            </p:nvSpPr>
            <p:spPr bwMode="auto">
              <a:xfrm>
                <a:off x="4907" y="2252"/>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85" name="Rectangle 254">
                <a:extLst>
                  <a:ext uri="{FF2B5EF4-FFF2-40B4-BE49-F238E27FC236}">
                    <a16:creationId xmlns="" xmlns:a16="http://schemas.microsoft.com/office/drawing/2014/main" id="{6CC9F0D5-BFDB-E742-81F9-24604EA1CC56}"/>
                  </a:ext>
                </a:extLst>
              </p:cNvPr>
              <p:cNvSpPr>
                <a:spLocks noChangeArrowheads="1"/>
              </p:cNvSpPr>
              <p:nvPr/>
            </p:nvSpPr>
            <p:spPr bwMode="auto">
              <a:xfrm>
                <a:off x="4955" y="2252"/>
                <a:ext cx="14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52,3</a:t>
                </a:r>
                <a:endParaRPr lang="el-GR" altLang="en-US"/>
              </a:p>
            </p:txBody>
          </p:sp>
          <p:sp>
            <p:nvSpPr>
              <p:cNvPr id="24786" name="Rectangle 255">
                <a:extLst>
                  <a:ext uri="{FF2B5EF4-FFF2-40B4-BE49-F238E27FC236}">
                    <a16:creationId xmlns="" xmlns:a16="http://schemas.microsoft.com/office/drawing/2014/main" id="{53BF5477-E1A8-C242-8ABE-DBD5F0033CEC}"/>
                  </a:ext>
                </a:extLst>
              </p:cNvPr>
              <p:cNvSpPr>
                <a:spLocks noChangeArrowheads="1"/>
              </p:cNvSpPr>
              <p:nvPr/>
            </p:nvSpPr>
            <p:spPr bwMode="auto">
              <a:xfrm>
                <a:off x="4644" y="2620"/>
                <a:ext cx="182"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102,7</a:t>
                </a:r>
                <a:endParaRPr lang="el-GR" altLang="en-US"/>
              </a:p>
            </p:txBody>
          </p:sp>
          <p:sp>
            <p:nvSpPr>
              <p:cNvPr id="24787" name="Rectangle 256">
                <a:extLst>
                  <a:ext uri="{FF2B5EF4-FFF2-40B4-BE49-F238E27FC236}">
                    <a16:creationId xmlns="" xmlns:a16="http://schemas.microsoft.com/office/drawing/2014/main" id="{ED7BE1B6-3B37-B941-9B8A-BD80C928EC3C}"/>
                  </a:ext>
                </a:extLst>
              </p:cNvPr>
              <p:cNvSpPr>
                <a:spLocks noChangeArrowheads="1"/>
              </p:cNvSpPr>
              <p:nvPr/>
            </p:nvSpPr>
            <p:spPr bwMode="auto">
              <a:xfrm>
                <a:off x="4805" y="2620"/>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88" name="Rectangle 257">
                <a:extLst>
                  <a:ext uri="{FF2B5EF4-FFF2-40B4-BE49-F238E27FC236}">
                    <a16:creationId xmlns="" xmlns:a16="http://schemas.microsoft.com/office/drawing/2014/main" id="{26DC2F54-A00D-2F44-B0D2-CECE99950B39}"/>
                  </a:ext>
                </a:extLst>
              </p:cNvPr>
              <p:cNvSpPr>
                <a:spLocks noChangeArrowheads="1"/>
              </p:cNvSpPr>
              <p:nvPr/>
            </p:nvSpPr>
            <p:spPr bwMode="auto">
              <a:xfrm>
                <a:off x="4852" y="2620"/>
                <a:ext cx="182"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102,7</a:t>
                </a:r>
                <a:endParaRPr lang="el-GR" altLang="en-US"/>
              </a:p>
            </p:txBody>
          </p:sp>
          <p:sp>
            <p:nvSpPr>
              <p:cNvPr id="24789" name="Rectangle 258">
                <a:extLst>
                  <a:ext uri="{FF2B5EF4-FFF2-40B4-BE49-F238E27FC236}">
                    <a16:creationId xmlns="" xmlns:a16="http://schemas.microsoft.com/office/drawing/2014/main" id="{85EFDD9B-F9A2-4A4B-9858-39E03A4BEFB2}"/>
                  </a:ext>
                </a:extLst>
              </p:cNvPr>
              <p:cNvSpPr>
                <a:spLocks noChangeArrowheads="1"/>
              </p:cNvSpPr>
              <p:nvPr/>
            </p:nvSpPr>
            <p:spPr bwMode="auto">
              <a:xfrm>
                <a:off x="-295" y="1536"/>
                <a:ext cx="448"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L1-FOP: 59,8</a:t>
                </a:r>
                <a:endParaRPr lang="el-GR" altLang="en-US"/>
              </a:p>
            </p:txBody>
          </p:sp>
          <p:sp>
            <p:nvSpPr>
              <p:cNvPr id="24790" name="Rectangle 259">
                <a:extLst>
                  <a:ext uri="{FF2B5EF4-FFF2-40B4-BE49-F238E27FC236}">
                    <a16:creationId xmlns="" xmlns:a16="http://schemas.microsoft.com/office/drawing/2014/main" id="{BB3A5C0E-0EC4-C04B-A4F2-B6931FCB1B1A}"/>
                  </a:ext>
                </a:extLst>
              </p:cNvPr>
              <p:cNvSpPr>
                <a:spLocks noChangeArrowheads="1"/>
              </p:cNvSpPr>
              <p:nvPr/>
            </p:nvSpPr>
            <p:spPr bwMode="auto">
              <a:xfrm>
                <a:off x="106" y="1536"/>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91" name="Rectangle 260">
                <a:extLst>
                  <a:ext uri="{FF2B5EF4-FFF2-40B4-BE49-F238E27FC236}">
                    <a16:creationId xmlns="" xmlns:a16="http://schemas.microsoft.com/office/drawing/2014/main" id="{6C75C0C4-E5CC-494F-9AB2-C2E85AAA05F7}"/>
                  </a:ext>
                </a:extLst>
              </p:cNvPr>
              <p:cNvSpPr>
                <a:spLocks noChangeArrowheads="1"/>
              </p:cNvSpPr>
              <p:nvPr/>
            </p:nvSpPr>
            <p:spPr bwMode="auto">
              <a:xfrm>
                <a:off x="154" y="1536"/>
                <a:ext cx="14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59,7</a:t>
                </a:r>
                <a:endParaRPr lang="el-GR" altLang="en-US"/>
              </a:p>
            </p:txBody>
          </p:sp>
          <p:sp>
            <p:nvSpPr>
              <p:cNvPr id="24792" name="Rectangle 261">
                <a:extLst>
                  <a:ext uri="{FF2B5EF4-FFF2-40B4-BE49-F238E27FC236}">
                    <a16:creationId xmlns="" xmlns:a16="http://schemas.microsoft.com/office/drawing/2014/main" id="{18AA431C-9A2E-384F-9FC7-207AB337E82C}"/>
                  </a:ext>
                </a:extLst>
              </p:cNvPr>
              <p:cNvSpPr>
                <a:spLocks noChangeArrowheads="1"/>
              </p:cNvSpPr>
              <p:nvPr/>
            </p:nvSpPr>
            <p:spPr bwMode="auto">
              <a:xfrm>
                <a:off x="4222" y="1549"/>
                <a:ext cx="14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00"/>
                    </a:solidFill>
                    <a:latin typeface="Times New Roman" panose="02020603050405020304" pitchFamily="18" charset="0"/>
                  </a:rPr>
                  <a:t>32,8</a:t>
                </a:r>
                <a:endParaRPr lang="el-GR" altLang="en-US"/>
              </a:p>
            </p:txBody>
          </p:sp>
          <p:sp>
            <p:nvSpPr>
              <p:cNvPr id="24793" name="Rectangle 262">
                <a:extLst>
                  <a:ext uri="{FF2B5EF4-FFF2-40B4-BE49-F238E27FC236}">
                    <a16:creationId xmlns="" xmlns:a16="http://schemas.microsoft.com/office/drawing/2014/main" id="{0AF24CDD-995A-A644-803E-F761CCF535CD}"/>
                  </a:ext>
                </a:extLst>
              </p:cNvPr>
              <p:cNvSpPr>
                <a:spLocks noChangeArrowheads="1"/>
              </p:cNvSpPr>
              <p:nvPr/>
            </p:nvSpPr>
            <p:spPr bwMode="auto">
              <a:xfrm>
                <a:off x="4349" y="1549"/>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94" name="Rectangle 263">
                <a:extLst>
                  <a:ext uri="{FF2B5EF4-FFF2-40B4-BE49-F238E27FC236}">
                    <a16:creationId xmlns="" xmlns:a16="http://schemas.microsoft.com/office/drawing/2014/main" id="{82931BAA-C0CC-6942-91B0-C24DB14214AE}"/>
                  </a:ext>
                </a:extLst>
              </p:cNvPr>
              <p:cNvSpPr>
                <a:spLocks noChangeArrowheads="1"/>
              </p:cNvSpPr>
              <p:nvPr/>
            </p:nvSpPr>
            <p:spPr bwMode="auto">
              <a:xfrm>
                <a:off x="4397" y="1549"/>
                <a:ext cx="8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30</a:t>
                </a:r>
                <a:endParaRPr lang="el-GR" altLang="en-US"/>
              </a:p>
            </p:txBody>
          </p:sp>
          <p:sp>
            <p:nvSpPr>
              <p:cNvPr id="24795" name="Rectangle 264">
                <a:extLst>
                  <a:ext uri="{FF2B5EF4-FFF2-40B4-BE49-F238E27FC236}">
                    <a16:creationId xmlns="" xmlns:a16="http://schemas.microsoft.com/office/drawing/2014/main" id="{186827A2-B736-A547-874D-1EC1086B2C0A}"/>
                  </a:ext>
                </a:extLst>
              </p:cNvPr>
              <p:cNvSpPr>
                <a:spLocks noChangeArrowheads="1"/>
              </p:cNvSpPr>
              <p:nvPr/>
            </p:nvSpPr>
            <p:spPr bwMode="auto">
              <a:xfrm>
                <a:off x="4580" y="1549"/>
                <a:ext cx="10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FF"/>
                    </a:solidFill>
                    <a:latin typeface="Times New Roman" panose="02020603050405020304" pitchFamily="18" charset="0"/>
                  </a:rPr>
                  <a:t>7,9</a:t>
                </a:r>
                <a:endParaRPr lang="el-GR" altLang="en-US"/>
              </a:p>
            </p:txBody>
          </p:sp>
          <p:sp>
            <p:nvSpPr>
              <p:cNvPr id="24796" name="Rectangle 265">
                <a:extLst>
                  <a:ext uri="{FF2B5EF4-FFF2-40B4-BE49-F238E27FC236}">
                    <a16:creationId xmlns="" xmlns:a16="http://schemas.microsoft.com/office/drawing/2014/main" id="{6FADB056-A35A-B048-9E4A-0FAFD9E1F8AA}"/>
                  </a:ext>
                </a:extLst>
              </p:cNvPr>
              <p:cNvSpPr>
                <a:spLocks noChangeArrowheads="1"/>
              </p:cNvSpPr>
              <p:nvPr/>
            </p:nvSpPr>
            <p:spPr bwMode="auto">
              <a:xfrm>
                <a:off x="4671" y="1549"/>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797" name="Rectangle 266">
                <a:extLst>
                  <a:ext uri="{FF2B5EF4-FFF2-40B4-BE49-F238E27FC236}">
                    <a16:creationId xmlns="" xmlns:a16="http://schemas.microsoft.com/office/drawing/2014/main" id="{C213A663-86BA-1246-A780-C910AECD8D63}"/>
                  </a:ext>
                </a:extLst>
              </p:cNvPr>
              <p:cNvSpPr>
                <a:spLocks noChangeArrowheads="1"/>
              </p:cNvSpPr>
              <p:nvPr/>
            </p:nvSpPr>
            <p:spPr bwMode="auto">
              <a:xfrm>
                <a:off x="4719" y="1549"/>
                <a:ext cx="10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6,9</a:t>
                </a:r>
                <a:endParaRPr lang="el-GR" altLang="en-US"/>
              </a:p>
            </p:txBody>
          </p:sp>
          <p:sp>
            <p:nvSpPr>
              <p:cNvPr id="24798" name="Rectangle 267">
                <a:extLst>
                  <a:ext uri="{FF2B5EF4-FFF2-40B4-BE49-F238E27FC236}">
                    <a16:creationId xmlns="" xmlns:a16="http://schemas.microsoft.com/office/drawing/2014/main" id="{CA679A94-3A6E-3546-90C9-B7DC635AFFDE}"/>
                  </a:ext>
                </a:extLst>
              </p:cNvPr>
              <p:cNvSpPr>
                <a:spLocks noChangeArrowheads="1"/>
              </p:cNvSpPr>
              <p:nvPr/>
            </p:nvSpPr>
            <p:spPr bwMode="auto">
              <a:xfrm>
                <a:off x="-295" y="1631"/>
                <a:ext cx="485"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00"/>
                    </a:solidFill>
                    <a:latin typeface="Times New Roman" panose="02020603050405020304" pitchFamily="18" charset="0"/>
                  </a:rPr>
                  <a:t>L1-APog: 32,2</a:t>
                </a:r>
                <a:endParaRPr lang="el-GR" altLang="en-US"/>
              </a:p>
            </p:txBody>
          </p:sp>
          <p:sp>
            <p:nvSpPr>
              <p:cNvPr id="24799" name="Rectangle 268">
                <a:extLst>
                  <a:ext uri="{FF2B5EF4-FFF2-40B4-BE49-F238E27FC236}">
                    <a16:creationId xmlns="" xmlns:a16="http://schemas.microsoft.com/office/drawing/2014/main" id="{93AE2CB4-A144-104A-A377-7FE4055F762F}"/>
                  </a:ext>
                </a:extLst>
              </p:cNvPr>
              <p:cNvSpPr>
                <a:spLocks noChangeArrowheads="1"/>
              </p:cNvSpPr>
              <p:nvPr/>
            </p:nvSpPr>
            <p:spPr bwMode="auto">
              <a:xfrm>
                <a:off x="154" y="1631"/>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800" name="Rectangle 269">
                <a:extLst>
                  <a:ext uri="{FF2B5EF4-FFF2-40B4-BE49-F238E27FC236}">
                    <a16:creationId xmlns="" xmlns:a16="http://schemas.microsoft.com/office/drawing/2014/main" id="{A74DEC8F-B0BF-AD45-890E-AEE55AAF2C16}"/>
                  </a:ext>
                </a:extLst>
              </p:cNvPr>
              <p:cNvSpPr>
                <a:spLocks noChangeArrowheads="1"/>
              </p:cNvSpPr>
              <p:nvPr/>
            </p:nvSpPr>
            <p:spPr bwMode="auto">
              <a:xfrm>
                <a:off x="201" y="1631"/>
                <a:ext cx="14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27,4</a:t>
                </a:r>
                <a:endParaRPr lang="el-GR" altLang="en-US"/>
              </a:p>
            </p:txBody>
          </p:sp>
          <p:sp>
            <p:nvSpPr>
              <p:cNvPr id="24801" name="Rectangle 270">
                <a:extLst>
                  <a:ext uri="{FF2B5EF4-FFF2-40B4-BE49-F238E27FC236}">
                    <a16:creationId xmlns="" xmlns:a16="http://schemas.microsoft.com/office/drawing/2014/main" id="{1AE8D0BB-9042-3849-86AD-47F36FCD0C81}"/>
                  </a:ext>
                </a:extLst>
              </p:cNvPr>
              <p:cNvSpPr>
                <a:spLocks noChangeArrowheads="1"/>
              </p:cNvSpPr>
              <p:nvPr/>
            </p:nvSpPr>
            <p:spPr bwMode="auto">
              <a:xfrm>
                <a:off x="-295" y="1726"/>
                <a:ext cx="659"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L1 to APog (mm): 4</a:t>
                </a:r>
                <a:endParaRPr lang="el-GR" altLang="en-US"/>
              </a:p>
            </p:txBody>
          </p:sp>
          <p:sp>
            <p:nvSpPr>
              <p:cNvPr id="24802" name="Rectangle 271">
                <a:extLst>
                  <a:ext uri="{FF2B5EF4-FFF2-40B4-BE49-F238E27FC236}">
                    <a16:creationId xmlns="" xmlns:a16="http://schemas.microsoft.com/office/drawing/2014/main" id="{E9AF32A4-1936-114A-A2DB-7A91C4264D0F}"/>
                  </a:ext>
                </a:extLst>
              </p:cNvPr>
              <p:cNvSpPr>
                <a:spLocks noChangeArrowheads="1"/>
              </p:cNvSpPr>
              <p:nvPr/>
            </p:nvSpPr>
            <p:spPr bwMode="auto">
              <a:xfrm>
                <a:off x="317" y="1726"/>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803" name="Rectangle 272">
                <a:extLst>
                  <a:ext uri="{FF2B5EF4-FFF2-40B4-BE49-F238E27FC236}">
                    <a16:creationId xmlns="" xmlns:a16="http://schemas.microsoft.com/office/drawing/2014/main" id="{AA1EB76F-8FF1-1F4B-A10F-FBE09FB8BEE0}"/>
                  </a:ext>
                </a:extLst>
              </p:cNvPr>
              <p:cNvSpPr>
                <a:spLocks noChangeArrowheads="1"/>
              </p:cNvSpPr>
              <p:nvPr/>
            </p:nvSpPr>
            <p:spPr bwMode="auto">
              <a:xfrm>
                <a:off x="365" y="1726"/>
                <a:ext cx="101"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0,6</a:t>
                </a:r>
                <a:endParaRPr lang="el-GR" altLang="en-US"/>
              </a:p>
            </p:txBody>
          </p:sp>
          <p:sp>
            <p:nvSpPr>
              <p:cNvPr id="24804" name="Rectangle 273">
                <a:extLst>
                  <a:ext uri="{FF2B5EF4-FFF2-40B4-BE49-F238E27FC236}">
                    <a16:creationId xmlns="" xmlns:a16="http://schemas.microsoft.com/office/drawing/2014/main" id="{D9C8CE09-FF70-EC4B-9E1A-4CCD6FCE6531}"/>
                  </a:ext>
                </a:extLst>
              </p:cNvPr>
              <p:cNvSpPr>
                <a:spLocks noChangeArrowheads="1"/>
              </p:cNvSpPr>
              <p:nvPr/>
            </p:nvSpPr>
            <p:spPr bwMode="auto">
              <a:xfrm>
                <a:off x="4762" y="1209"/>
                <a:ext cx="182"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00"/>
                    </a:solidFill>
                    <a:latin typeface="Times New Roman" panose="02020603050405020304" pitchFamily="18" charset="0"/>
                  </a:rPr>
                  <a:t>115,9</a:t>
                </a:r>
                <a:endParaRPr lang="el-GR" altLang="en-US"/>
              </a:p>
            </p:txBody>
          </p:sp>
          <p:sp>
            <p:nvSpPr>
              <p:cNvPr id="24805" name="Rectangle 274">
                <a:extLst>
                  <a:ext uri="{FF2B5EF4-FFF2-40B4-BE49-F238E27FC236}">
                    <a16:creationId xmlns="" xmlns:a16="http://schemas.microsoft.com/office/drawing/2014/main" id="{C42E9719-36F1-D745-AD5D-EF59495D7D5D}"/>
                  </a:ext>
                </a:extLst>
              </p:cNvPr>
              <p:cNvSpPr>
                <a:spLocks noChangeArrowheads="1"/>
              </p:cNvSpPr>
              <p:nvPr/>
            </p:nvSpPr>
            <p:spPr bwMode="auto">
              <a:xfrm>
                <a:off x="4923" y="1209"/>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806" name="Rectangle 275">
                <a:extLst>
                  <a:ext uri="{FF2B5EF4-FFF2-40B4-BE49-F238E27FC236}">
                    <a16:creationId xmlns="" xmlns:a16="http://schemas.microsoft.com/office/drawing/2014/main" id="{C6A9F9B0-4EBE-DE40-ADB3-7F0FEB5D6C6E}"/>
                  </a:ext>
                </a:extLst>
              </p:cNvPr>
              <p:cNvSpPr>
                <a:spLocks noChangeArrowheads="1"/>
              </p:cNvSpPr>
              <p:nvPr/>
            </p:nvSpPr>
            <p:spPr bwMode="auto">
              <a:xfrm>
                <a:off x="4970" y="1209"/>
                <a:ext cx="182"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00"/>
                    </a:solidFill>
                    <a:latin typeface="Times New Roman" panose="02020603050405020304" pitchFamily="18" charset="0"/>
                  </a:rPr>
                  <a:t>115,9</a:t>
                </a:r>
                <a:endParaRPr lang="el-GR" altLang="en-US"/>
              </a:p>
            </p:txBody>
          </p:sp>
          <p:sp>
            <p:nvSpPr>
              <p:cNvPr id="24807" name="Rectangle 276">
                <a:extLst>
                  <a:ext uri="{FF2B5EF4-FFF2-40B4-BE49-F238E27FC236}">
                    <a16:creationId xmlns="" xmlns:a16="http://schemas.microsoft.com/office/drawing/2014/main" id="{3EB8EB8A-E987-9740-BD42-A53B65F028F9}"/>
                  </a:ext>
                </a:extLst>
              </p:cNvPr>
              <p:cNvSpPr>
                <a:spLocks noChangeArrowheads="1"/>
              </p:cNvSpPr>
              <p:nvPr/>
            </p:nvSpPr>
            <p:spPr bwMode="auto">
              <a:xfrm>
                <a:off x="-295" y="2012"/>
                <a:ext cx="874"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SOFT-TISSUE MEASUR.</a:t>
                </a:r>
                <a:endParaRPr lang="el-GR" altLang="en-US"/>
              </a:p>
            </p:txBody>
          </p:sp>
          <p:sp>
            <p:nvSpPr>
              <p:cNvPr id="24808" name="Rectangle 277">
                <a:extLst>
                  <a:ext uri="{FF2B5EF4-FFF2-40B4-BE49-F238E27FC236}">
                    <a16:creationId xmlns="" xmlns:a16="http://schemas.microsoft.com/office/drawing/2014/main" id="{E0F2DA41-E4E1-8146-A820-35393238FFAC}"/>
                  </a:ext>
                </a:extLst>
              </p:cNvPr>
              <p:cNvSpPr>
                <a:spLocks noChangeArrowheads="1"/>
              </p:cNvSpPr>
              <p:nvPr/>
            </p:nvSpPr>
            <p:spPr bwMode="auto">
              <a:xfrm>
                <a:off x="521" y="2012"/>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809" name="Rectangle 278">
                <a:extLst>
                  <a:ext uri="{FF2B5EF4-FFF2-40B4-BE49-F238E27FC236}">
                    <a16:creationId xmlns="" xmlns:a16="http://schemas.microsoft.com/office/drawing/2014/main" id="{9C0C7EC3-DC19-B349-A56B-DA3F627457AD}"/>
                  </a:ext>
                </a:extLst>
              </p:cNvPr>
              <p:cNvSpPr>
                <a:spLocks noChangeArrowheads="1"/>
              </p:cNvSpPr>
              <p:nvPr/>
            </p:nvSpPr>
            <p:spPr bwMode="auto">
              <a:xfrm>
                <a:off x="569" y="2012"/>
                <a:ext cx="874"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SOFT-TISSUE MEASUR.</a:t>
                </a:r>
                <a:endParaRPr lang="el-GR" altLang="en-US"/>
              </a:p>
            </p:txBody>
          </p:sp>
          <p:sp>
            <p:nvSpPr>
              <p:cNvPr id="24810" name="Rectangle 279">
                <a:extLst>
                  <a:ext uri="{FF2B5EF4-FFF2-40B4-BE49-F238E27FC236}">
                    <a16:creationId xmlns="" xmlns:a16="http://schemas.microsoft.com/office/drawing/2014/main" id="{81322374-3AF3-1341-A8EE-D66CCE6C0515}"/>
                  </a:ext>
                </a:extLst>
              </p:cNvPr>
              <p:cNvSpPr>
                <a:spLocks noChangeArrowheads="1"/>
              </p:cNvSpPr>
              <p:nvPr/>
            </p:nvSpPr>
            <p:spPr bwMode="auto">
              <a:xfrm>
                <a:off x="-295" y="2202"/>
                <a:ext cx="775"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00"/>
                    </a:solidFill>
                    <a:latin typeface="Times New Roman" panose="02020603050405020304" pitchFamily="18" charset="0"/>
                  </a:rPr>
                  <a:t>Labionasal angle: 125,4</a:t>
                </a:r>
                <a:endParaRPr lang="el-GR" altLang="en-US"/>
              </a:p>
            </p:txBody>
          </p:sp>
          <p:sp>
            <p:nvSpPr>
              <p:cNvPr id="24811" name="Rectangle 280">
                <a:extLst>
                  <a:ext uri="{FF2B5EF4-FFF2-40B4-BE49-F238E27FC236}">
                    <a16:creationId xmlns="" xmlns:a16="http://schemas.microsoft.com/office/drawing/2014/main" id="{E9873A0F-881C-7943-BC22-4990ECFEA304}"/>
                  </a:ext>
                </a:extLst>
              </p:cNvPr>
              <p:cNvSpPr>
                <a:spLocks noChangeArrowheads="1"/>
              </p:cNvSpPr>
              <p:nvPr/>
            </p:nvSpPr>
            <p:spPr bwMode="auto">
              <a:xfrm>
                <a:off x="442" y="2202"/>
                <a:ext cx="57"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812" name="Rectangle 281">
                <a:extLst>
                  <a:ext uri="{FF2B5EF4-FFF2-40B4-BE49-F238E27FC236}">
                    <a16:creationId xmlns="" xmlns:a16="http://schemas.microsoft.com/office/drawing/2014/main" id="{95929965-0B69-3D40-AC07-D7E120B09B8E}"/>
                  </a:ext>
                </a:extLst>
              </p:cNvPr>
              <p:cNvSpPr>
                <a:spLocks noChangeArrowheads="1"/>
              </p:cNvSpPr>
              <p:nvPr/>
            </p:nvSpPr>
            <p:spPr bwMode="auto">
              <a:xfrm>
                <a:off x="489" y="2202"/>
                <a:ext cx="182"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00"/>
                    </a:solidFill>
                    <a:latin typeface="Times New Roman" panose="02020603050405020304" pitchFamily="18" charset="0"/>
                  </a:rPr>
                  <a:t>125,4</a:t>
                </a:r>
                <a:endParaRPr lang="el-GR" altLang="en-US"/>
              </a:p>
            </p:txBody>
          </p:sp>
          <p:sp>
            <p:nvSpPr>
              <p:cNvPr id="24813" name="Rectangle 282">
                <a:extLst>
                  <a:ext uri="{FF2B5EF4-FFF2-40B4-BE49-F238E27FC236}">
                    <a16:creationId xmlns="" xmlns:a16="http://schemas.microsoft.com/office/drawing/2014/main" id="{D8ABF5FA-7824-4C4A-A65A-9BC5079A5474}"/>
                  </a:ext>
                </a:extLst>
              </p:cNvPr>
              <p:cNvSpPr>
                <a:spLocks noChangeArrowheads="1"/>
              </p:cNvSpPr>
              <p:nvPr/>
            </p:nvSpPr>
            <p:spPr bwMode="auto">
              <a:xfrm>
                <a:off x="-295" y="2298"/>
                <a:ext cx="795" cy="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00"/>
                    </a:solidFill>
                    <a:latin typeface="Times New Roman" panose="02020603050405020304" pitchFamily="18" charset="0"/>
                  </a:rPr>
                  <a:t>Up. lip to E-Plane: -12,6</a:t>
                </a:r>
                <a:endParaRPr lang="el-GR" altLang="en-US"/>
              </a:p>
            </p:txBody>
          </p:sp>
        </p:grpSp>
        <p:sp>
          <p:nvSpPr>
            <p:cNvPr id="24580" name="Rectangle 284">
              <a:extLst>
                <a:ext uri="{FF2B5EF4-FFF2-40B4-BE49-F238E27FC236}">
                  <a16:creationId xmlns="" xmlns:a16="http://schemas.microsoft.com/office/drawing/2014/main" id="{FBF0C3F5-3749-744F-9966-4AC74EAA5914}"/>
                </a:ext>
              </a:extLst>
            </p:cNvPr>
            <p:cNvSpPr>
              <a:spLocks noChangeArrowheads="1"/>
            </p:cNvSpPr>
            <p:nvPr/>
          </p:nvSpPr>
          <p:spPr bwMode="auto">
            <a:xfrm>
              <a:off x="701675" y="3648075"/>
              <a:ext cx="89768"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581" name="Rectangle 285">
              <a:extLst>
                <a:ext uri="{FF2B5EF4-FFF2-40B4-BE49-F238E27FC236}">
                  <a16:creationId xmlns="" xmlns:a16="http://schemas.microsoft.com/office/drawing/2014/main" id="{74EC2E65-B47F-5F42-92C4-779BFF6C8300}"/>
                </a:ext>
              </a:extLst>
            </p:cNvPr>
            <p:cNvSpPr>
              <a:spLocks noChangeArrowheads="1"/>
            </p:cNvSpPr>
            <p:nvPr/>
          </p:nvSpPr>
          <p:spPr bwMode="auto">
            <a:xfrm>
              <a:off x="776288" y="3648075"/>
              <a:ext cx="267702"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00"/>
                  </a:solidFill>
                  <a:latin typeface="Times New Roman" panose="02020603050405020304" pitchFamily="18" charset="0"/>
                </a:rPr>
                <a:t>-10,2</a:t>
              </a:r>
              <a:endParaRPr lang="el-GR" altLang="en-US"/>
            </a:p>
          </p:txBody>
        </p:sp>
        <p:sp>
          <p:nvSpPr>
            <p:cNvPr id="24582" name="Rectangle 286">
              <a:extLst>
                <a:ext uri="{FF2B5EF4-FFF2-40B4-BE49-F238E27FC236}">
                  <a16:creationId xmlns="" xmlns:a16="http://schemas.microsoft.com/office/drawing/2014/main" id="{19FA9CA7-0249-DE4C-A16E-9C82BF127E7E}"/>
                </a:ext>
              </a:extLst>
            </p:cNvPr>
            <p:cNvSpPr>
              <a:spLocks noChangeArrowheads="1"/>
            </p:cNvSpPr>
            <p:nvPr/>
          </p:nvSpPr>
          <p:spPr bwMode="auto">
            <a:xfrm>
              <a:off x="-468313" y="3798888"/>
              <a:ext cx="124393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00"/>
                  </a:solidFill>
                  <a:latin typeface="Times New Roman" panose="02020603050405020304" pitchFamily="18" charset="0"/>
                </a:rPr>
                <a:t>Low. lip to E-Plane: -11</a:t>
              </a:r>
              <a:endParaRPr lang="el-GR" altLang="en-US"/>
            </a:p>
          </p:txBody>
        </p:sp>
        <p:sp>
          <p:nvSpPr>
            <p:cNvPr id="24583" name="Rectangle 287">
              <a:extLst>
                <a:ext uri="{FF2B5EF4-FFF2-40B4-BE49-F238E27FC236}">
                  <a16:creationId xmlns="" xmlns:a16="http://schemas.microsoft.com/office/drawing/2014/main" id="{FECFB6E8-AF7A-8F48-B755-262C5C0E2C1C}"/>
                </a:ext>
              </a:extLst>
            </p:cNvPr>
            <p:cNvSpPr>
              <a:spLocks noChangeArrowheads="1"/>
            </p:cNvSpPr>
            <p:nvPr/>
          </p:nvSpPr>
          <p:spPr bwMode="auto">
            <a:xfrm>
              <a:off x="682625" y="3798888"/>
              <a:ext cx="89768"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584" name="Rectangle 288">
              <a:extLst>
                <a:ext uri="{FF2B5EF4-FFF2-40B4-BE49-F238E27FC236}">
                  <a16:creationId xmlns="" xmlns:a16="http://schemas.microsoft.com/office/drawing/2014/main" id="{46AF43FF-7F35-924B-A762-732ABD556EF7}"/>
                </a:ext>
              </a:extLst>
            </p:cNvPr>
            <p:cNvSpPr>
              <a:spLocks noChangeArrowheads="1"/>
            </p:cNvSpPr>
            <p:nvPr/>
          </p:nvSpPr>
          <p:spPr bwMode="auto">
            <a:xfrm>
              <a:off x="758825" y="3798888"/>
              <a:ext cx="203582"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FF0000"/>
                  </a:solidFill>
                  <a:latin typeface="Times New Roman" panose="02020603050405020304" pitchFamily="18" charset="0"/>
                </a:rPr>
                <a:t>-7,9</a:t>
              </a:r>
              <a:endParaRPr lang="el-GR" altLang="en-US"/>
            </a:p>
          </p:txBody>
        </p:sp>
        <p:sp>
          <p:nvSpPr>
            <p:cNvPr id="24585" name="Rectangle 289">
              <a:extLst>
                <a:ext uri="{FF2B5EF4-FFF2-40B4-BE49-F238E27FC236}">
                  <a16:creationId xmlns="" xmlns:a16="http://schemas.microsoft.com/office/drawing/2014/main" id="{390CC437-7054-F049-A442-659934FCB5B7}"/>
                </a:ext>
              </a:extLst>
            </p:cNvPr>
            <p:cNvSpPr>
              <a:spLocks noChangeArrowheads="1"/>
            </p:cNvSpPr>
            <p:nvPr/>
          </p:nvSpPr>
          <p:spPr bwMode="auto">
            <a:xfrm>
              <a:off x="-468313" y="3949700"/>
              <a:ext cx="134011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Z-angle (Merrifield): 79,8</a:t>
              </a:r>
              <a:endParaRPr lang="el-GR" altLang="en-US"/>
            </a:p>
          </p:txBody>
        </p:sp>
        <p:sp>
          <p:nvSpPr>
            <p:cNvPr id="24586" name="Rectangle 290">
              <a:extLst>
                <a:ext uri="{FF2B5EF4-FFF2-40B4-BE49-F238E27FC236}">
                  <a16:creationId xmlns="" xmlns:a16="http://schemas.microsoft.com/office/drawing/2014/main" id="{05573DF9-45E9-154B-B73D-E8146077D491}"/>
                </a:ext>
              </a:extLst>
            </p:cNvPr>
            <p:cNvSpPr>
              <a:spLocks noChangeArrowheads="1"/>
            </p:cNvSpPr>
            <p:nvPr/>
          </p:nvSpPr>
          <p:spPr bwMode="auto">
            <a:xfrm>
              <a:off x="781050" y="3949700"/>
              <a:ext cx="89768"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587" name="Rectangle 291">
              <a:extLst>
                <a:ext uri="{FF2B5EF4-FFF2-40B4-BE49-F238E27FC236}">
                  <a16:creationId xmlns="" xmlns:a16="http://schemas.microsoft.com/office/drawing/2014/main" id="{8788BD8D-1E19-FA43-BD63-563C8AB4D4B5}"/>
                </a:ext>
              </a:extLst>
            </p:cNvPr>
            <p:cNvSpPr>
              <a:spLocks noChangeArrowheads="1"/>
            </p:cNvSpPr>
            <p:nvPr/>
          </p:nvSpPr>
          <p:spPr bwMode="auto">
            <a:xfrm>
              <a:off x="855663" y="3949700"/>
              <a:ext cx="22442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73,4</a:t>
              </a:r>
              <a:endParaRPr lang="el-GR" altLang="en-US"/>
            </a:p>
          </p:txBody>
        </p:sp>
        <p:sp>
          <p:nvSpPr>
            <p:cNvPr id="24588" name="Rectangle 292">
              <a:extLst>
                <a:ext uri="{FF2B5EF4-FFF2-40B4-BE49-F238E27FC236}">
                  <a16:creationId xmlns="" xmlns:a16="http://schemas.microsoft.com/office/drawing/2014/main" id="{EC90FAD8-485E-624A-B34B-934DD15F487B}"/>
                </a:ext>
              </a:extLst>
            </p:cNvPr>
            <p:cNvSpPr>
              <a:spLocks noChangeArrowheads="1"/>
            </p:cNvSpPr>
            <p:nvPr/>
          </p:nvSpPr>
          <p:spPr bwMode="auto">
            <a:xfrm>
              <a:off x="-468313" y="4100513"/>
              <a:ext cx="642805"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H-angle: 5,3</a:t>
              </a:r>
              <a:endParaRPr lang="el-GR" altLang="en-US"/>
            </a:p>
          </p:txBody>
        </p:sp>
        <p:sp>
          <p:nvSpPr>
            <p:cNvPr id="24589" name="Rectangle 293">
              <a:extLst>
                <a:ext uri="{FF2B5EF4-FFF2-40B4-BE49-F238E27FC236}">
                  <a16:creationId xmlns="" xmlns:a16="http://schemas.microsoft.com/office/drawing/2014/main" id="{EB5BB31D-C211-6040-B072-7E04311C165C}"/>
                </a:ext>
              </a:extLst>
            </p:cNvPr>
            <p:cNvSpPr>
              <a:spLocks noChangeArrowheads="1"/>
            </p:cNvSpPr>
            <p:nvPr/>
          </p:nvSpPr>
          <p:spPr bwMode="auto">
            <a:xfrm>
              <a:off x="131763" y="4100513"/>
              <a:ext cx="89768"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590" name="Rectangle 294">
              <a:extLst>
                <a:ext uri="{FF2B5EF4-FFF2-40B4-BE49-F238E27FC236}">
                  <a16:creationId xmlns="" xmlns:a16="http://schemas.microsoft.com/office/drawing/2014/main" id="{08006F37-39FD-1C47-8890-68B435F5EFEC}"/>
                </a:ext>
              </a:extLst>
            </p:cNvPr>
            <p:cNvSpPr>
              <a:spLocks noChangeArrowheads="1"/>
            </p:cNvSpPr>
            <p:nvPr/>
          </p:nvSpPr>
          <p:spPr bwMode="auto">
            <a:xfrm>
              <a:off x="207963" y="4100513"/>
              <a:ext cx="16030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8,8</a:t>
              </a:r>
              <a:endParaRPr lang="el-GR" altLang="en-US"/>
            </a:p>
          </p:txBody>
        </p:sp>
        <p:sp>
          <p:nvSpPr>
            <p:cNvPr id="24591" name="Rectangle 295">
              <a:extLst>
                <a:ext uri="{FF2B5EF4-FFF2-40B4-BE49-F238E27FC236}">
                  <a16:creationId xmlns="" xmlns:a16="http://schemas.microsoft.com/office/drawing/2014/main" id="{EF3C6E35-9993-544E-A7D3-0C88EB1D35A4}"/>
                </a:ext>
              </a:extLst>
            </p:cNvPr>
            <p:cNvSpPr>
              <a:spLocks noChangeArrowheads="1"/>
            </p:cNvSpPr>
            <p:nvPr/>
          </p:nvSpPr>
          <p:spPr bwMode="auto">
            <a:xfrm>
              <a:off x="6911975" y="1055688"/>
              <a:ext cx="16030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3,6</a:t>
              </a:r>
              <a:endParaRPr lang="el-GR" altLang="en-US"/>
            </a:p>
          </p:txBody>
        </p:sp>
        <p:sp>
          <p:nvSpPr>
            <p:cNvPr id="24592" name="Rectangle 296">
              <a:extLst>
                <a:ext uri="{FF2B5EF4-FFF2-40B4-BE49-F238E27FC236}">
                  <a16:creationId xmlns="" xmlns:a16="http://schemas.microsoft.com/office/drawing/2014/main" id="{91FE3079-6D70-A443-B697-14C563E00F26}"/>
                </a:ext>
              </a:extLst>
            </p:cNvPr>
            <p:cNvSpPr>
              <a:spLocks noChangeArrowheads="1"/>
            </p:cNvSpPr>
            <p:nvPr/>
          </p:nvSpPr>
          <p:spPr bwMode="auto">
            <a:xfrm>
              <a:off x="7054850" y="1055688"/>
              <a:ext cx="89768"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593" name="Rectangle 297">
              <a:extLst>
                <a:ext uri="{FF2B5EF4-FFF2-40B4-BE49-F238E27FC236}">
                  <a16:creationId xmlns="" xmlns:a16="http://schemas.microsoft.com/office/drawing/2014/main" id="{4EBC9109-7315-4A44-BC99-4169398B9ECF}"/>
                </a:ext>
              </a:extLst>
            </p:cNvPr>
            <p:cNvSpPr>
              <a:spLocks noChangeArrowheads="1"/>
            </p:cNvSpPr>
            <p:nvPr/>
          </p:nvSpPr>
          <p:spPr bwMode="auto">
            <a:xfrm>
              <a:off x="7131050" y="1055688"/>
              <a:ext cx="16030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6,4</a:t>
              </a:r>
              <a:endParaRPr lang="el-GR" altLang="en-US"/>
            </a:p>
          </p:txBody>
        </p:sp>
        <p:sp>
          <p:nvSpPr>
            <p:cNvPr id="24594" name="Rectangle 298">
              <a:extLst>
                <a:ext uri="{FF2B5EF4-FFF2-40B4-BE49-F238E27FC236}">
                  <a16:creationId xmlns="" xmlns:a16="http://schemas.microsoft.com/office/drawing/2014/main" id="{312E4F94-00E5-1847-8568-18118FF854F0}"/>
                </a:ext>
              </a:extLst>
            </p:cNvPr>
            <p:cNvSpPr>
              <a:spLocks noChangeArrowheads="1"/>
            </p:cNvSpPr>
            <p:nvPr/>
          </p:nvSpPr>
          <p:spPr bwMode="auto">
            <a:xfrm>
              <a:off x="5359400" y="-1597025"/>
              <a:ext cx="22442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84,2</a:t>
              </a:r>
              <a:endParaRPr lang="el-GR" altLang="en-US"/>
            </a:p>
          </p:txBody>
        </p:sp>
        <p:sp>
          <p:nvSpPr>
            <p:cNvPr id="24595" name="Rectangle 299">
              <a:extLst>
                <a:ext uri="{FF2B5EF4-FFF2-40B4-BE49-F238E27FC236}">
                  <a16:creationId xmlns="" xmlns:a16="http://schemas.microsoft.com/office/drawing/2014/main" id="{6E4E5635-16C1-A441-9262-64761F4E04F9}"/>
                </a:ext>
              </a:extLst>
            </p:cNvPr>
            <p:cNvSpPr>
              <a:spLocks noChangeArrowheads="1"/>
            </p:cNvSpPr>
            <p:nvPr/>
          </p:nvSpPr>
          <p:spPr bwMode="auto">
            <a:xfrm>
              <a:off x="5561013" y="-1597025"/>
              <a:ext cx="89768"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596" name="Rectangle 300">
              <a:extLst>
                <a:ext uri="{FF2B5EF4-FFF2-40B4-BE49-F238E27FC236}">
                  <a16:creationId xmlns="" xmlns:a16="http://schemas.microsoft.com/office/drawing/2014/main" id="{7515F90D-6F02-0348-9E31-CADF532B92C0}"/>
                </a:ext>
              </a:extLst>
            </p:cNvPr>
            <p:cNvSpPr>
              <a:spLocks noChangeArrowheads="1"/>
            </p:cNvSpPr>
            <p:nvPr/>
          </p:nvSpPr>
          <p:spPr bwMode="auto">
            <a:xfrm>
              <a:off x="5637213" y="-1597025"/>
              <a:ext cx="22442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84,2</a:t>
              </a:r>
              <a:endParaRPr lang="el-GR" altLang="en-US"/>
            </a:p>
          </p:txBody>
        </p:sp>
        <p:sp>
          <p:nvSpPr>
            <p:cNvPr id="24597" name="Rectangle 301">
              <a:extLst>
                <a:ext uri="{FF2B5EF4-FFF2-40B4-BE49-F238E27FC236}">
                  <a16:creationId xmlns="" xmlns:a16="http://schemas.microsoft.com/office/drawing/2014/main" id="{458A4BAF-CE69-DD4E-BBBC-D8BF8070462A}"/>
                </a:ext>
              </a:extLst>
            </p:cNvPr>
            <p:cNvSpPr>
              <a:spLocks noChangeArrowheads="1"/>
            </p:cNvSpPr>
            <p:nvPr/>
          </p:nvSpPr>
          <p:spPr bwMode="auto">
            <a:xfrm>
              <a:off x="5359400" y="-1417638"/>
              <a:ext cx="22442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80,6</a:t>
              </a:r>
              <a:endParaRPr lang="el-GR" altLang="en-US"/>
            </a:p>
          </p:txBody>
        </p:sp>
        <p:sp>
          <p:nvSpPr>
            <p:cNvPr id="24598" name="Rectangle 302">
              <a:extLst>
                <a:ext uri="{FF2B5EF4-FFF2-40B4-BE49-F238E27FC236}">
                  <a16:creationId xmlns="" xmlns:a16="http://schemas.microsoft.com/office/drawing/2014/main" id="{E12FCC32-630F-774A-8247-610A1EE6B9AC}"/>
                </a:ext>
              </a:extLst>
            </p:cNvPr>
            <p:cNvSpPr>
              <a:spLocks noChangeArrowheads="1"/>
            </p:cNvSpPr>
            <p:nvPr/>
          </p:nvSpPr>
          <p:spPr bwMode="auto">
            <a:xfrm>
              <a:off x="5561013" y="-1417638"/>
              <a:ext cx="89768"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599" name="Rectangle 303">
              <a:extLst>
                <a:ext uri="{FF2B5EF4-FFF2-40B4-BE49-F238E27FC236}">
                  <a16:creationId xmlns="" xmlns:a16="http://schemas.microsoft.com/office/drawing/2014/main" id="{B5B15DD6-7829-F748-A114-AB4BFD9FE65B}"/>
                </a:ext>
              </a:extLst>
            </p:cNvPr>
            <p:cNvSpPr>
              <a:spLocks noChangeArrowheads="1"/>
            </p:cNvSpPr>
            <p:nvPr/>
          </p:nvSpPr>
          <p:spPr bwMode="auto">
            <a:xfrm>
              <a:off x="5637213" y="-1417638"/>
              <a:ext cx="22442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77,8</a:t>
              </a:r>
              <a:endParaRPr lang="el-GR" altLang="en-US"/>
            </a:p>
          </p:txBody>
        </p:sp>
        <p:sp>
          <p:nvSpPr>
            <p:cNvPr id="24600" name="Rectangle 304">
              <a:extLst>
                <a:ext uri="{FF2B5EF4-FFF2-40B4-BE49-F238E27FC236}">
                  <a16:creationId xmlns="" xmlns:a16="http://schemas.microsoft.com/office/drawing/2014/main" id="{4627C953-D3B8-5E4B-887E-3124C8B3DAA6}"/>
                </a:ext>
              </a:extLst>
            </p:cNvPr>
            <p:cNvSpPr>
              <a:spLocks noChangeArrowheads="1"/>
            </p:cNvSpPr>
            <p:nvPr/>
          </p:nvSpPr>
          <p:spPr bwMode="auto">
            <a:xfrm>
              <a:off x="5359400" y="-1238250"/>
              <a:ext cx="16030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8000"/>
                  </a:solidFill>
                  <a:latin typeface="Times New Roman" panose="02020603050405020304" pitchFamily="18" charset="0"/>
                </a:rPr>
                <a:t>3,6</a:t>
              </a:r>
              <a:endParaRPr lang="el-GR" altLang="en-US"/>
            </a:p>
          </p:txBody>
        </p:sp>
        <p:sp>
          <p:nvSpPr>
            <p:cNvPr id="24601" name="Rectangle 305">
              <a:extLst>
                <a:ext uri="{FF2B5EF4-FFF2-40B4-BE49-F238E27FC236}">
                  <a16:creationId xmlns="" xmlns:a16="http://schemas.microsoft.com/office/drawing/2014/main" id="{08386F3B-2F12-0642-AF78-63919CF84F35}"/>
                </a:ext>
              </a:extLst>
            </p:cNvPr>
            <p:cNvSpPr>
              <a:spLocks noChangeArrowheads="1"/>
            </p:cNvSpPr>
            <p:nvPr/>
          </p:nvSpPr>
          <p:spPr bwMode="auto">
            <a:xfrm>
              <a:off x="5503863" y="-1238250"/>
              <a:ext cx="89768"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00"/>
                  </a:solidFill>
                  <a:latin typeface="Times New Roman" panose="02020603050405020304" pitchFamily="18" charset="0"/>
                </a:rPr>
                <a:t> | </a:t>
              </a:r>
              <a:endParaRPr lang="el-GR" altLang="en-US"/>
            </a:p>
          </p:txBody>
        </p:sp>
        <p:sp>
          <p:nvSpPr>
            <p:cNvPr id="24602" name="Rectangle 306">
              <a:extLst>
                <a:ext uri="{FF2B5EF4-FFF2-40B4-BE49-F238E27FC236}">
                  <a16:creationId xmlns="" xmlns:a16="http://schemas.microsoft.com/office/drawing/2014/main" id="{37974FF0-33B3-EE45-941E-AD5E1F3003D0}"/>
                </a:ext>
              </a:extLst>
            </p:cNvPr>
            <p:cNvSpPr>
              <a:spLocks noChangeArrowheads="1"/>
            </p:cNvSpPr>
            <p:nvPr/>
          </p:nvSpPr>
          <p:spPr bwMode="auto">
            <a:xfrm>
              <a:off x="5580063" y="-1238250"/>
              <a:ext cx="160300"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1000">
                  <a:solidFill>
                    <a:srgbClr val="0000FF"/>
                  </a:solidFill>
                  <a:latin typeface="Times New Roman" panose="02020603050405020304" pitchFamily="18" charset="0"/>
                </a:rPr>
                <a:t>6,4</a:t>
              </a:r>
              <a:endParaRPr lang="el-GR" altLang="en-US"/>
            </a:p>
          </p:txBody>
        </p:sp>
        <p:sp>
          <p:nvSpPr>
            <p:cNvPr id="24605" name="Rectangle 309">
              <a:extLst>
                <a:ext uri="{FF2B5EF4-FFF2-40B4-BE49-F238E27FC236}">
                  <a16:creationId xmlns="" xmlns:a16="http://schemas.microsoft.com/office/drawing/2014/main" id="{B7E6286F-6DC5-8249-876F-0445EF1CA2D5}"/>
                </a:ext>
              </a:extLst>
            </p:cNvPr>
            <p:cNvSpPr>
              <a:spLocks noChangeArrowheads="1"/>
            </p:cNvSpPr>
            <p:nvPr/>
          </p:nvSpPr>
          <p:spPr bwMode="auto">
            <a:xfrm>
              <a:off x="7443788" y="-1681163"/>
              <a:ext cx="6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dirty="0"/>
            </a:p>
          </p:txBody>
        </p:sp>
        <p:sp>
          <p:nvSpPr>
            <p:cNvPr id="24606" name="Rectangle 310">
              <a:extLst>
                <a:ext uri="{FF2B5EF4-FFF2-40B4-BE49-F238E27FC236}">
                  <a16:creationId xmlns="" xmlns:a16="http://schemas.microsoft.com/office/drawing/2014/main" id="{093F7166-9F8D-064E-BFCC-02DBAE9A6088}"/>
                </a:ext>
              </a:extLst>
            </p:cNvPr>
            <p:cNvSpPr>
              <a:spLocks noChangeArrowheads="1"/>
            </p:cNvSpPr>
            <p:nvPr/>
          </p:nvSpPr>
          <p:spPr bwMode="auto">
            <a:xfrm>
              <a:off x="6119813" y="-1500188"/>
              <a:ext cx="6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dirty="0"/>
            </a:p>
          </p:txBody>
        </p:sp>
        <p:sp>
          <p:nvSpPr>
            <p:cNvPr id="24609" name="Rectangle 313">
              <a:extLst>
                <a:ext uri="{FF2B5EF4-FFF2-40B4-BE49-F238E27FC236}">
                  <a16:creationId xmlns="" xmlns:a16="http://schemas.microsoft.com/office/drawing/2014/main" id="{42EABB82-4D76-DB4C-AE0D-266ED588598D}"/>
                </a:ext>
              </a:extLst>
            </p:cNvPr>
            <p:cNvSpPr>
              <a:spLocks noChangeArrowheads="1"/>
            </p:cNvSpPr>
            <p:nvPr/>
          </p:nvSpPr>
          <p:spPr bwMode="auto">
            <a:xfrm>
              <a:off x="6083300" y="-1320800"/>
              <a:ext cx="6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dirty="0"/>
            </a:p>
          </p:txBody>
        </p:sp>
        <p:sp>
          <p:nvSpPr>
            <p:cNvPr id="24612" name="Rectangle 316">
              <a:extLst>
                <a:ext uri="{FF2B5EF4-FFF2-40B4-BE49-F238E27FC236}">
                  <a16:creationId xmlns="" xmlns:a16="http://schemas.microsoft.com/office/drawing/2014/main" id="{6EEB0755-BB32-0F47-9929-2E042A6A9CE8}"/>
                </a:ext>
              </a:extLst>
            </p:cNvPr>
            <p:cNvSpPr>
              <a:spLocks noChangeArrowheads="1"/>
            </p:cNvSpPr>
            <p:nvPr/>
          </p:nvSpPr>
          <p:spPr bwMode="auto">
            <a:xfrm>
              <a:off x="6083300" y="-1176338"/>
              <a:ext cx="6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dirty="0"/>
            </a:p>
          </p:txBody>
        </p:sp>
        <p:sp>
          <p:nvSpPr>
            <p:cNvPr id="24613" name="Rectangle 317">
              <a:extLst>
                <a:ext uri="{FF2B5EF4-FFF2-40B4-BE49-F238E27FC236}">
                  <a16:creationId xmlns="" xmlns:a16="http://schemas.microsoft.com/office/drawing/2014/main" id="{CA1B1B13-1B09-5145-8AB4-8F7F24FEC18B}"/>
                </a:ext>
              </a:extLst>
            </p:cNvPr>
            <p:cNvSpPr>
              <a:spLocks noChangeArrowheads="1"/>
            </p:cNvSpPr>
            <p:nvPr/>
          </p:nvSpPr>
          <p:spPr bwMode="auto">
            <a:xfrm>
              <a:off x="6616700" y="-1176338"/>
              <a:ext cx="6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dirty="0"/>
            </a:p>
          </p:txBody>
        </p:sp>
        <p:sp>
          <p:nvSpPr>
            <p:cNvPr id="24614" name="Rectangle 318">
              <a:extLst>
                <a:ext uri="{FF2B5EF4-FFF2-40B4-BE49-F238E27FC236}">
                  <a16:creationId xmlns="" xmlns:a16="http://schemas.microsoft.com/office/drawing/2014/main" id="{C56DC0AC-E871-0840-8282-C572F6DDF098}"/>
                </a:ext>
              </a:extLst>
            </p:cNvPr>
            <p:cNvSpPr>
              <a:spLocks noChangeArrowheads="1"/>
            </p:cNvSpPr>
            <p:nvPr/>
          </p:nvSpPr>
          <p:spPr bwMode="auto">
            <a:xfrm>
              <a:off x="6691313" y="-1176338"/>
              <a:ext cx="6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endParaRPr lang="el-GR" altLang="en-US" dirty="0"/>
            </a:p>
          </p:txBody>
        </p:sp>
      </p:grpSp>
      <p:sp>
        <p:nvSpPr>
          <p:cNvPr id="238" name="Rectangle 307">
            <a:extLst>
              <a:ext uri="{FF2B5EF4-FFF2-40B4-BE49-F238E27FC236}">
                <a16:creationId xmlns="" xmlns:a16="http://schemas.microsoft.com/office/drawing/2014/main" id="{66C1D563-B984-504B-92CE-00C1F43BAD60}"/>
              </a:ext>
            </a:extLst>
          </p:cNvPr>
          <p:cNvSpPr>
            <a:spLocks noChangeArrowheads="1"/>
          </p:cNvSpPr>
          <p:nvPr/>
        </p:nvSpPr>
        <p:spPr bwMode="auto">
          <a:xfrm>
            <a:off x="7640574" y="107784"/>
            <a:ext cx="4468236" cy="307777"/>
          </a:xfrm>
          <a:prstGeom prst="rect">
            <a:avLst/>
          </a:prstGeom>
          <a:solidFill>
            <a:schemeClr val="bg1"/>
          </a:solidFill>
          <a:ln>
            <a:noFill/>
          </a:ln>
        </p:spPr>
        <p:txBody>
          <a:bodyPr wrap="square" lIns="0" tIns="0" rIns="0" bIns="0">
            <a:spAutoFit/>
          </a:bodyPr>
          <a:lstStyle>
            <a:lvl1pPr eaLnBrk="0" hangingPunct="0">
              <a:defRPr>
                <a:solidFill>
                  <a:schemeClr val="tx1"/>
                </a:solidFill>
                <a:latin typeface="Arial Narrow" panose="020B0604020202020204" pitchFamily="34" charset="0"/>
                <a:cs typeface="Arial" panose="020B0604020202020204" pitchFamily="34" charset="0"/>
              </a:defRPr>
            </a:lvl1pPr>
            <a:lvl2pPr marL="742950" indent="-285750" eaLnBrk="0" hangingPunct="0">
              <a:defRPr>
                <a:solidFill>
                  <a:schemeClr val="tx1"/>
                </a:solidFill>
                <a:latin typeface="Arial Narrow" panose="020B0604020202020204" pitchFamily="34" charset="0"/>
                <a:cs typeface="Arial" panose="020B0604020202020204" pitchFamily="34" charset="0"/>
              </a:defRPr>
            </a:lvl2pPr>
            <a:lvl3pPr marL="1143000" indent="-228600" eaLnBrk="0" hangingPunct="0">
              <a:defRPr>
                <a:solidFill>
                  <a:schemeClr val="tx1"/>
                </a:solidFill>
                <a:latin typeface="Arial Narrow" panose="020B0604020202020204" pitchFamily="34" charset="0"/>
                <a:cs typeface="Arial" panose="020B0604020202020204" pitchFamily="34" charset="0"/>
              </a:defRPr>
            </a:lvl3pPr>
            <a:lvl4pPr marL="1600200" indent="-228600" eaLnBrk="0" hangingPunct="0">
              <a:defRPr>
                <a:solidFill>
                  <a:schemeClr val="tx1"/>
                </a:solidFill>
                <a:latin typeface="Arial Narrow" panose="020B0604020202020204" pitchFamily="34" charset="0"/>
                <a:cs typeface="Arial" panose="020B0604020202020204" pitchFamily="34" charset="0"/>
              </a:defRPr>
            </a:lvl4pPr>
            <a:lvl5pPr marL="2057400" indent="-228600" eaLnBrk="0" hangingPunct="0">
              <a:defRPr>
                <a:solidFill>
                  <a:schemeClr val="tx1"/>
                </a:solidFill>
                <a:latin typeface="Arial Narrow"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4020202020204" pitchFamily="34" charset="0"/>
                <a:cs typeface="Arial" panose="020B0604020202020204" pitchFamily="34" charset="0"/>
              </a:defRPr>
            </a:lvl9pPr>
          </a:lstStyle>
          <a:p>
            <a:pPr eaLnBrk="1" hangingPunct="1"/>
            <a:r>
              <a:rPr lang="el-GR" altLang="en-US" sz="2000" dirty="0" err="1">
                <a:solidFill>
                  <a:srgbClr val="000000"/>
                </a:solidFill>
                <a:latin typeface="+mn-lt"/>
              </a:rPr>
              <a:t>κεφαλομετρική</a:t>
            </a:r>
            <a:r>
              <a:rPr lang="el-GR" altLang="en-US" sz="2000" dirty="0">
                <a:solidFill>
                  <a:srgbClr val="000000"/>
                </a:solidFill>
                <a:latin typeface="+mn-lt"/>
              </a:rPr>
              <a:t> ανάλυση πρόβλεψης</a:t>
            </a:r>
            <a:endParaRPr lang="el-GR" altLang="en-US" sz="4400" dirty="0">
              <a:latin typeface="+mn-lt"/>
            </a:endParaRPr>
          </a:p>
        </p:txBody>
      </p:sp>
    </p:spTree>
    <p:extLst>
      <p:ext uri="{BB962C8B-B14F-4D97-AF65-F5344CB8AC3E}">
        <p14:creationId xmlns="" xmlns:p14="http://schemas.microsoft.com/office/powerpoint/2010/main" val="131642386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9 - Εικόνα" descr="IMG_5910.JPG">
            <a:extLst>
              <a:ext uri="{FF2B5EF4-FFF2-40B4-BE49-F238E27FC236}">
                <a16:creationId xmlns="" xmlns:a16="http://schemas.microsoft.com/office/drawing/2014/main" id="{8CD68CB1-0053-C349-9FB8-18F575593F82}"/>
              </a:ext>
            </a:extLst>
          </p:cNvPr>
          <p:cNvPicPr>
            <a:picLocks noChangeAspect="1"/>
          </p:cNvPicPr>
          <p:nvPr/>
        </p:nvPicPr>
        <p:blipFill>
          <a:blip r:embed="rId2" cstate="email">
            <a:extLst>
              <a:ext uri="{28A0092B-C50C-407E-A947-70E740481C1C}">
                <a14:useLocalDpi xmlns="" xmlns:a14="http://schemas.microsoft.com/office/drawing/2010/main" val="0"/>
              </a:ext>
            </a:extLst>
          </a:blip>
          <a:srcRect/>
          <a:stretch>
            <a:fillRect/>
          </a:stretch>
        </p:blipFill>
        <p:spPr bwMode="auto">
          <a:xfrm>
            <a:off x="7620071" y="0"/>
            <a:ext cx="4571249" cy="211811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28677" name="10 - Εικόνα" descr="IMG_5912.JPG">
            <a:extLst>
              <a:ext uri="{FF2B5EF4-FFF2-40B4-BE49-F238E27FC236}">
                <a16:creationId xmlns="" xmlns:a16="http://schemas.microsoft.com/office/drawing/2014/main" id="{AE18BB74-8BDF-D04F-8A7F-DA02873A2C52}"/>
              </a:ext>
            </a:extLst>
          </p:cNvPr>
          <p:cNvPicPr>
            <a:picLocks noChangeAspect="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0" y="2938551"/>
            <a:ext cx="5878083" cy="391944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28678" name="11 - Εικόνα" descr="IMG_5913.JPG">
            <a:extLst>
              <a:ext uri="{FF2B5EF4-FFF2-40B4-BE49-F238E27FC236}">
                <a16:creationId xmlns="" xmlns:a16="http://schemas.microsoft.com/office/drawing/2014/main" id="{7F67F00F-2F60-244E-AD53-3AF329CA270F}"/>
              </a:ext>
            </a:extLst>
          </p:cNvPr>
          <p:cNvPicPr>
            <a:picLocks noChangeAspect="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5878083" y="2118114"/>
            <a:ext cx="6313917" cy="473988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10" name="7 - Εικόνα" descr="IMG_5876.JPG">
            <a:extLst>
              <a:ext uri="{FF2B5EF4-FFF2-40B4-BE49-F238E27FC236}">
                <a16:creationId xmlns="" xmlns:a16="http://schemas.microsoft.com/office/drawing/2014/main" id="{A524FCF3-2955-5149-BD15-7FE7531930AE}"/>
              </a:ext>
            </a:extLst>
          </p:cNvPr>
          <p:cNvPicPr>
            <a:picLocks noChangeAspect="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3918070" y="-2"/>
            <a:ext cx="3702001" cy="293855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12" name="17 - Εικόνα" descr="IMG_5863.JPG">
            <a:extLst>
              <a:ext uri="{FF2B5EF4-FFF2-40B4-BE49-F238E27FC236}">
                <a16:creationId xmlns="" xmlns:a16="http://schemas.microsoft.com/office/drawing/2014/main" id="{7A845C84-C1C9-CA4E-BA11-DD6C27255B2D}"/>
              </a:ext>
            </a:extLst>
          </p:cNvPr>
          <p:cNvPicPr>
            <a:picLocks noChangeAspect="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1" y="-1"/>
            <a:ext cx="3918071" cy="293855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6974DB10-2780-FE4A-B682-B8F20E5222BA}"/>
              </a:ext>
            </a:extLst>
          </p:cNvPr>
          <p:cNvSpPr txBox="1"/>
          <p:nvPr/>
        </p:nvSpPr>
        <p:spPr>
          <a:xfrm>
            <a:off x="167333" y="6259398"/>
            <a:ext cx="6201569" cy="369332"/>
          </a:xfrm>
          <a:prstGeom prst="rect">
            <a:avLst/>
          </a:prstGeom>
          <a:solidFill>
            <a:schemeClr val="bg1"/>
          </a:solidFill>
        </p:spPr>
        <p:txBody>
          <a:bodyPr wrap="none" rtlCol="0">
            <a:spAutoFit/>
          </a:bodyPr>
          <a:lstStyle/>
          <a:p>
            <a:r>
              <a:rPr lang="el-GR" dirty="0"/>
              <a:t>Οβελιαία </a:t>
            </a:r>
            <a:r>
              <a:rPr lang="el-GR" dirty="0" err="1"/>
              <a:t>οστεοτομία</a:t>
            </a:r>
            <a:r>
              <a:rPr lang="el-GR" dirty="0"/>
              <a:t> – πρόσθια μετακίνηση της κάτω γνάθου </a:t>
            </a:r>
            <a:endParaRPr lang="x-none" dirty="0"/>
          </a:p>
        </p:txBody>
      </p:sp>
    </p:spTree>
    <p:extLst>
      <p:ext uri="{BB962C8B-B14F-4D97-AF65-F5344CB8AC3E}">
        <p14:creationId xmlns="" xmlns:p14="http://schemas.microsoft.com/office/powerpoint/2010/main" val="2303905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ntitled-3.jpg"/>
          <p:cNvPicPr>
            <a:picLocks noChangeAspect="1"/>
          </p:cNvPicPr>
          <p:nvPr/>
        </p:nvPicPr>
        <p:blipFill>
          <a:blip r:embed="rId2" cstate="email"/>
          <a:stretch>
            <a:fillRect/>
          </a:stretch>
        </p:blipFill>
        <p:spPr>
          <a:xfrm>
            <a:off x="102953" y="141489"/>
            <a:ext cx="5584218" cy="6581628"/>
          </a:xfrm>
          <a:prstGeom prst="rect">
            <a:avLst/>
          </a:prstGeom>
        </p:spPr>
      </p:pic>
      <p:pic>
        <p:nvPicPr>
          <p:cNvPr id="11" name="Picture 6" descr="H:\Haralambakis\Θωμαίδη Ραχήλ\more_telikes5-6-2012\proc\IMG_6073.JPG">
            <a:extLst>
              <a:ext uri="{FF2B5EF4-FFF2-40B4-BE49-F238E27FC236}">
                <a16:creationId xmlns="" xmlns:a16="http://schemas.microsoft.com/office/drawing/2014/main" id="{A9DD3839-B48C-F24F-8A8E-CD3D9F46A01E}"/>
              </a:ext>
            </a:extLst>
          </p:cNvPr>
          <p:cNvPicPr>
            <a:picLocks noChangeAspect="1" noChangeArrowheads="1"/>
          </p:cNvPicPr>
          <p:nvPr/>
        </p:nvPicPr>
        <p:blipFill rotWithShape="1">
          <a:blip r:embed="rId3" cstate="email">
            <a:extLst>
              <a:ext uri="{28A0092B-C50C-407E-A947-70E740481C1C}">
                <a14:useLocalDpi xmlns="" xmlns:a14="http://schemas.microsoft.com/office/drawing/2010/main" val="0"/>
              </a:ext>
            </a:extLst>
          </a:blip>
          <a:srcRect/>
          <a:stretch/>
        </p:blipFill>
        <p:spPr bwMode="auto">
          <a:xfrm>
            <a:off x="6970662" y="1338299"/>
            <a:ext cx="3798960" cy="155572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12" name="Picture 7" descr="H:\Haralambakis\Θωμαίδη Ραχήλ\more_telikes5-6-2012\proc\IMG_6074.JPG">
            <a:extLst>
              <a:ext uri="{FF2B5EF4-FFF2-40B4-BE49-F238E27FC236}">
                <a16:creationId xmlns="" xmlns:a16="http://schemas.microsoft.com/office/drawing/2014/main" id="{0AD57CE1-573C-4D41-A797-37F76F742B05}"/>
              </a:ext>
            </a:extLst>
          </p:cNvPr>
          <p:cNvPicPr>
            <a:picLocks noChangeAspect="1" noChangeArrowheads="1"/>
          </p:cNvPicPr>
          <p:nvPr/>
        </p:nvPicPr>
        <p:blipFill rotWithShape="1">
          <a:blip r:embed="rId4" cstate="email">
            <a:extLst>
              <a:ext uri="{28A0092B-C50C-407E-A947-70E740481C1C}">
                <a14:useLocalDpi xmlns="" xmlns:a14="http://schemas.microsoft.com/office/drawing/2010/main" val="0"/>
              </a:ext>
            </a:extLst>
          </a:blip>
          <a:srcRect r="-220"/>
          <a:stretch/>
        </p:blipFill>
        <p:spPr bwMode="auto">
          <a:xfrm>
            <a:off x="7008835" y="3006843"/>
            <a:ext cx="3785058" cy="15557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13" name="Picture 8" descr="H:\Haralambakis\Θωμαίδη Ραχήλ\more_telikes5-6-2012\proc\IMG_6075.JPG">
            <a:extLst>
              <a:ext uri="{FF2B5EF4-FFF2-40B4-BE49-F238E27FC236}">
                <a16:creationId xmlns="" xmlns:a16="http://schemas.microsoft.com/office/drawing/2014/main" id="{6B7FA3A9-0446-3448-8225-C18186112A2C}"/>
              </a:ext>
            </a:extLst>
          </p:cNvPr>
          <p:cNvPicPr>
            <a:picLocks noChangeAspect="1" noChangeArrowheads="1"/>
          </p:cNvPicPr>
          <p:nvPr/>
        </p:nvPicPr>
        <p:blipFill rotWithShape="1">
          <a:blip r:embed="rId5" cstate="email">
            <a:extLst>
              <a:ext uri="{28A0092B-C50C-407E-A947-70E740481C1C}">
                <a14:useLocalDpi xmlns="" xmlns:a14="http://schemas.microsoft.com/office/drawing/2010/main" val="0"/>
              </a:ext>
            </a:extLst>
          </a:blip>
          <a:srcRect r="-221"/>
          <a:stretch/>
        </p:blipFill>
        <p:spPr bwMode="auto">
          <a:xfrm>
            <a:off x="7033105" y="4675388"/>
            <a:ext cx="3760788" cy="15557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112C1BB5-1FCD-C340-A83D-EC2D5B25A229}"/>
              </a:ext>
            </a:extLst>
          </p:cNvPr>
          <p:cNvSpPr txBox="1"/>
          <p:nvPr/>
        </p:nvSpPr>
        <p:spPr>
          <a:xfrm>
            <a:off x="7305773" y="707010"/>
            <a:ext cx="2275175" cy="369332"/>
          </a:xfrm>
          <a:prstGeom prst="rect">
            <a:avLst/>
          </a:prstGeom>
          <a:noFill/>
        </p:spPr>
        <p:txBody>
          <a:bodyPr wrap="none" rtlCol="0">
            <a:spAutoFit/>
          </a:bodyPr>
          <a:lstStyle/>
          <a:p>
            <a:r>
              <a:rPr lang="el-GR" dirty="0"/>
              <a:t>τελικές φωτογραφίες</a:t>
            </a:r>
            <a:endParaRPr lang="x-none" dirty="0"/>
          </a:p>
        </p:txBody>
      </p:sp>
    </p:spTree>
    <p:extLst>
      <p:ext uri="{BB962C8B-B14F-4D97-AF65-F5344CB8AC3E}">
        <p14:creationId xmlns="" xmlns:p14="http://schemas.microsoft.com/office/powerpoint/2010/main" val="367268610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Untitled-4.jpg"/>
          <p:cNvPicPr>
            <a:picLocks noChangeAspect="1"/>
          </p:cNvPicPr>
          <p:nvPr/>
        </p:nvPicPr>
        <p:blipFill>
          <a:blip r:embed="rId2" cstate="email"/>
          <a:stretch>
            <a:fillRect/>
          </a:stretch>
        </p:blipFill>
        <p:spPr>
          <a:xfrm>
            <a:off x="9021064" y="0"/>
            <a:ext cx="3168650" cy="6858000"/>
          </a:xfrm>
          <a:prstGeom prst="rect">
            <a:avLst/>
          </a:prstGeom>
        </p:spPr>
      </p:pic>
      <p:pic>
        <p:nvPicPr>
          <p:cNvPr id="11" name="Picture 10" descr="Untitled-3.jpg"/>
          <p:cNvPicPr>
            <a:picLocks noChangeAspect="1"/>
          </p:cNvPicPr>
          <p:nvPr/>
        </p:nvPicPr>
        <p:blipFill>
          <a:blip r:embed="rId3" cstate="email"/>
          <a:stretch>
            <a:fillRect/>
          </a:stretch>
        </p:blipFill>
        <p:spPr>
          <a:xfrm>
            <a:off x="2289574" y="0"/>
            <a:ext cx="3194050" cy="6858000"/>
          </a:xfrm>
          <a:prstGeom prst="rect">
            <a:avLst/>
          </a:prstGeom>
        </p:spPr>
      </p:pic>
      <p:sp>
        <p:nvSpPr>
          <p:cNvPr id="7" name="Line 10">
            <a:extLst>
              <a:ext uri="{FF2B5EF4-FFF2-40B4-BE49-F238E27FC236}">
                <a16:creationId xmlns="" xmlns:a16="http://schemas.microsoft.com/office/drawing/2014/main" id="{F9FEE441-A39C-7C43-9C15-B11A3FEE1906}"/>
              </a:ext>
            </a:extLst>
          </p:cNvPr>
          <p:cNvSpPr>
            <a:spLocks noChangeShapeType="1"/>
          </p:cNvSpPr>
          <p:nvPr/>
        </p:nvSpPr>
        <p:spPr bwMode="auto">
          <a:xfrm rot="10800000" flipV="1">
            <a:off x="-1" y="4082142"/>
            <a:ext cx="12191999" cy="62317"/>
          </a:xfrm>
          <a:prstGeom prst="line">
            <a:avLst/>
          </a:prstGeom>
          <a:noFill/>
          <a:ln w="19050">
            <a:solidFill>
              <a:schemeClr val="accent2">
                <a:lumMod val="50000"/>
              </a:schemeClr>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3" name="Line 10">
            <a:extLst>
              <a:ext uri="{FF2B5EF4-FFF2-40B4-BE49-F238E27FC236}">
                <a16:creationId xmlns="" xmlns:a16="http://schemas.microsoft.com/office/drawing/2014/main" id="{87B878EE-4421-7348-A66A-540C17144DBA}"/>
              </a:ext>
            </a:extLst>
          </p:cNvPr>
          <p:cNvSpPr>
            <a:spLocks noChangeShapeType="1"/>
          </p:cNvSpPr>
          <p:nvPr/>
        </p:nvSpPr>
        <p:spPr bwMode="auto">
          <a:xfrm rot="10800000" flipH="1">
            <a:off x="4709722" y="957941"/>
            <a:ext cx="47334" cy="5769429"/>
          </a:xfrm>
          <a:prstGeom prst="line">
            <a:avLst/>
          </a:prstGeom>
          <a:noFill/>
          <a:ln w="19050">
            <a:solidFill>
              <a:schemeClr val="accent2">
                <a:lumMod val="50000"/>
              </a:schemeClr>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 name="Line 10">
            <a:extLst>
              <a:ext uri="{FF2B5EF4-FFF2-40B4-BE49-F238E27FC236}">
                <a16:creationId xmlns="" xmlns:a16="http://schemas.microsoft.com/office/drawing/2014/main" id="{1EEA9958-8BF4-604A-AADA-0523B5B58EB6}"/>
              </a:ext>
            </a:extLst>
          </p:cNvPr>
          <p:cNvSpPr>
            <a:spLocks noChangeShapeType="1"/>
          </p:cNvSpPr>
          <p:nvPr/>
        </p:nvSpPr>
        <p:spPr bwMode="auto">
          <a:xfrm rot="10800000" flipH="1">
            <a:off x="11313190" y="957941"/>
            <a:ext cx="47334" cy="5769429"/>
          </a:xfrm>
          <a:prstGeom prst="line">
            <a:avLst/>
          </a:prstGeom>
          <a:noFill/>
          <a:ln w="19050">
            <a:solidFill>
              <a:schemeClr val="accent2">
                <a:lumMod val="50000"/>
              </a:schemeClr>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 name="Rectangle 7">
            <a:extLst>
              <a:ext uri="{FF2B5EF4-FFF2-40B4-BE49-F238E27FC236}">
                <a16:creationId xmlns="" xmlns:a16="http://schemas.microsoft.com/office/drawing/2014/main" id="{DDB5DE95-52C1-ED47-A9C9-ADEB1F596414}"/>
              </a:ext>
            </a:extLst>
          </p:cNvPr>
          <p:cNvSpPr/>
          <p:nvPr/>
        </p:nvSpPr>
        <p:spPr>
          <a:xfrm>
            <a:off x="2293702" y="2483678"/>
            <a:ext cx="2368684" cy="121035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l-GR" dirty="0">
                <a:solidFill>
                  <a:schemeClr val="tx1"/>
                </a:solidFill>
              </a:rPr>
              <a:t>αρχή θεραπείας</a:t>
            </a:r>
            <a:endParaRPr lang="x-none" dirty="0">
              <a:solidFill>
                <a:schemeClr val="tx1"/>
              </a:solidFill>
            </a:endParaRPr>
          </a:p>
        </p:txBody>
      </p:sp>
      <p:sp>
        <p:nvSpPr>
          <p:cNvPr id="9" name="Rectangle 8">
            <a:extLst>
              <a:ext uri="{FF2B5EF4-FFF2-40B4-BE49-F238E27FC236}">
                <a16:creationId xmlns="" xmlns:a16="http://schemas.microsoft.com/office/drawing/2014/main" id="{F2F8CA14-DA30-7C43-BA96-C39C320624E2}"/>
              </a:ext>
            </a:extLst>
          </p:cNvPr>
          <p:cNvSpPr/>
          <p:nvPr/>
        </p:nvSpPr>
        <p:spPr>
          <a:xfrm>
            <a:off x="9021064" y="2505980"/>
            <a:ext cx="2244792" cy="121035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l-GR" dirty="0">
                <a:solidFill>
                  <a:schemeClr val="tx1"/>
                </a:solidFill>
              </a:rPr>
              <a:t>τέλος θεραπείας</a:t>
            </a:r>
            <a:endParaRPr lang="x-none" dirty="0">
              <a:solidFill>
                <a:schemeClr val="tx1"/>
              </a:solidFill>
            </a:endParaRPr>
          </a:p>
        </p:txBody>
      </p:sp>
      <p:sp>
        <p:nvSpPr>
          <p:cNvPr id="2" name="TextBox 1">
            <a:extLst>
              <a:ext uri="{FF2B5EF4-FFF2-40B4-BE49-F238E27FC236}">
                <a16:creationId xmlns="" xmlns:a16="http://schemas.microsoft.com/office/drawing/2014/main" id="{976A5766-0057-BA47-A42D-58101460A1EA}"/>
              </a:ext>
            </a:extLst>
          </p:cNvPr>
          <p:cNvSpPr txBox="1"/>
          <p:nvPr/>
        </p:nvSpPr>
        <p:spPr>
          <a:xfrm>
            <a:off x="9426" y="3734582"/>
            <a:ext cx="2285434" cy="369332"/>
          </a:xfrm>
          <a:prstGeom prst="rect">
            <a:avLst/>
          </a:prstGeom>
          <a:noFill/>
        </p:spPr>
        <p:txBody>
          <a:bodyPr wrap="none" rtlCol="0">
            <a:spAutoFit/>
          </a:bodyPr>
          <a:lstStyle/>
          <a:p>
            <a:r>
              <a:rPr lang="el-GR" dirty="0"/>
              <a:t>σύγκριση κατατομών</a:t>
            </a:r>
            <a:endParaRPr lang="x-none" dirty="0"/>
          </a:p>
        </p:txBody>
      </p:sp>
    </p:spTree>
    <p:extLst>
      <p:ext uri="{BB962C8B-B14F-4D97-AF65-F5344CB8AC3E}">
        <p14:creationId xmlns="" xmlns:p14="http://schemas.microsoft.com/office/powerpoint/2010/main" val="3941774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3958</TotalTime>
  <Words>5550</Words>
  <Application>Microsoft Office PowerPoint</Application>
  <PresentationFormat>Custom</PresentationFormat>
  <Paragraphs>1476</Paragraphs>
  <Slides>137</Slides>
  <Notes>16</Notes>
  <HiddenSlides>0</HiddenSlides>
  <MMClips>2</MMClips>
  <ScaleCrop>false</ScaleCrop>
  <HeadingPairs>
    <vt:vector size="4" baseType="variant">
      <vt:variant>
        <vt:lpstr>Theme</vt:lpstr>
      </vt:variant>
      <vt:variant>
        <vt:i4>1</vt:i4>
      </vt:variant>
      <vt:variant>
        <vt:lpstr>Slide Titles</vt:lpstr>
      </vt:variant>
      <vt:variant>
        <vt:i4>137</vt:i4>
      </vt:variant>
    </vt:vector>
  </HeadingPairs>
  <TitlesOfParts>
    <vt:vector size="13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ΔΟΜΙΚΗ ΑΛΛΗΛΕΠΙΘΕΣΗ</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Demetrios Halazonetis</cp:lastModifiedBy>
  <cp:revision>390</cp:revision>
  <dcterms:created xsi:type="dcterms:W3CDTF">2020-10-31T19:01:31Z</dcterms:created>
  <dcterms:modified xsi:type="dcterms:W3CDTF">2022-01-09T16:15:12Z</dcterms:modified>
</cp:coreProperties>
</file>