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8"/>
  </p:notesMasterIdLst>
  <p:sldIdLst>
    <p:sldId id="256" r:id="rId2"/>
    <p:sldId id="283" r:id="rId3"/>
    <p:sldId id="359" r:id="rId4"/>
    <p:sldId id="257" r:id="rId5"/>
    <p:sldId id="280" r:id="rId6"/>
    <p:sldId id="292" r:id="rId7"/>
    <p:sldId id="266" r:id="rId8"/>
    <p:sldId id="282" r:id="rId9"/>
    <p:sldId id="323" r:id="rId10"/>
    <p:sldId id="324" r:id="rId11"/>
    <p:sldId id="357" r:id="rId12"/>
    <p:sldId id="325" r:id="rId13"/>
    <p:sldId id="293" r:id="rId14"/>
    <p:sldId id="294" r:id="rId15"/>
    <p:sldId id="295" r:id="rId16"/>
    <p:sldId id="296" r:id="rId17"/>
    <p:sldId id="351" r:id="rId18"/>
    <p:sldId id="297" r:id="rId19"/>
    <p:sldId id="298" r:id="rId20"/>
    <p:sldId id="299" r:id="rId21"/>
    <p:sldId id="327" r:id="rId22"/>
    <p:sldId id="269" r:id="rId23"/>
    <p:sldId id="291" r:id="rId24"/>
    <p:sldId id="290" r:id="rId25"/>
    <p:sldId id="331" r:id="rId26"/>
    <p:sldId id="330" r:id="rId27"/>
    <p:sldId id="272" r:id="rId28"/>
    <p:sldId id="277" r:id="rId29"/>
    <p:sldId id="278" r:id="rId30"/>
    <p:sldId id="350" r:id="rId31"/>
    <p:sldId id="349" r:id="rId32"/>
    <p:sldId id="347" r:id="rId33"/>
    <p:sldId id="348" r:id="rId34"/>
    <p:sldId id="358" r:id="rId35"/>
    <p:sldId id="309" r:id="rId36"/>
    <p:sldId id="300" r:id="rId37"/>
    <p:sldId id="281" r:id="rId38"/>
    <p:sldId id="301" r:id="rId39"/>
    <p:sldId id="352" r:id="rId40"/>
    <p:sldId id="302" r:id="rId41"/>
    <p:sldId id="303" r:id="rId42"/>
    <p:sldId id="304" r:id="rId43"/>
    <p:sldId id="306" r:id="rId44"/>
    <p:sldId id="305" r:id="rId45"/>
    <p:sldId id="360" r:id="rId46"/>
    <p:sldId id="315" r:id="rId47"/>
    <p:sldId id="310" r:id="rId48"/>
    <p:sldId id="346" r:id="rId49"/>
    <p:sldId id="316" r:id="rId50"/>
    <p:sldId id="356" r:id="rId51"/>
    <p:sldId id="354" r:id="rId52"/>
    <p:sldId id="260" r:id="rId53"/>
    <p:sldId id="265" r:id="rId54"/>
    <p:sldId id="311" r:id="rId55"/>
    <p:sldId id="312" r:id="rId56"/>
    <p:sldId id="313" r:id="rId57"/>
    <p:sldId id="314" r:id="rId58"/>
    <p:sldId id="317" r:id="rId59"/>
    <p:sldId id="319" r:id="rId60"/>
    <p:sldId id="355" r:id="rId61"/>
    <p:sldId id="320" r:id="rId62"/>
    <p:sldId id="318" r:id="rId63"/>
    <p:sldId id="321" r:id="rId64"/>
    <p:sldId id="263" r:id="rId65"/>
    <p:sldId id="322" r:id="rId66"/>
    <p:sldId id="361" r:id="rId6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110C"/>
    <a:srgbClr val="C308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780"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0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3A566-685D-43E6-A162-B14B9C9FBE4A}" type="datetimeFigureOut">
              <a:rPr lang="en-US" smtClean="0"/>
              <a:pPr/>
              <a:t>9/26/2012</a:t>
            </a:fld>
            <a:endParaRPr lang="en-GB"/>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27BED8-FFC3-477E-8C51-5B752511F58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342CEA3-3058-4D43-AE35-B3DA76CB4003}" type="datetimeFigureOut">
              <a:rPr lang="el-GR" smtClean="0"/>
              <a:pPr/>
              <a:t>26/9/2012</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26/9/2012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2342CEA3-3058-4D43-AE35-B3DA76CB4003}" type="datetimeFigureOut">
              <a:rPr lang="el-GR" smtClean="0"/>
              <a:pPr/>
              <a:t>26/9/2012</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26/9/2012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D3F1D1C4-C2D9-4231-9FB2-B2D9D97AA41D}"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342CEA3-3058-4D43-AE35-B3DA76CB4003}" type="datetimeFigureOut">
              <a:rPr lang="el-GR" smtClean="0"/>
              <a:pPr/>
              <a:t>26/9/2012</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3F1D1C4-C2D9-4231-9FB2-B2D9D97AA41D}"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2342CEA3-3058-4D43-AE35-B3DA76CB4003}" type="datetimeFigureOut">
              <a:rPr lang="el-GR" smtClean="0"/>
              <a:pPr/>
              <a:t>26/9/2012</a:t>
            </a:fld>
            <a:endParaRPr lang="el-GR"/>
          </a:p>
        </p:txBody>
      </p:sp>
      <p:sp>
        <p:nvSpPr>
          <p:cNvPr id="10" name="9 - Θέση αριθμού διαφάνειας"/>
          <p:cNvSpPr>
            <a:spLocks noGrp="1"/>
          </p:cNvSpPr>
          <p:nvPr>
            <p:ph type="sldNum" sz="quarter" idx="16"/>
          </p:nvPr>
        </p:nvSpPr>
        <p:spPr/>
        <p:txBody>
          <a:bodyPr rtlCol="0"/>
          <a:lstStyle/>
          <a:p>
            <a:fld id="{D3F1D1C4-C2D9-4231-9FB2-B2D9D97AA41D}"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2342CEA3-3058-4D43-AE35-B3DA76CB4003}" type="datetimeFigureOut">
              <a:rPr lang="el-GR" smtClean="0"/>
              <a:pPr/>
              <a:t>26/9/2012</a:t>
            </a:fld>
            <a:endParaRPr lang="el-GR"/>
          </a:p>
        </p:txBody>
      </p:sp>
      <p:sp>
        <p:nvSpPr>
          <p:cNvPr id="12" name="11 - Θέση αριθμού διαφάνειας"/>
          <p:cNvSpPr>
            <a:spLocks noGrp="1"/>
          </p:cNvSpPr>
          <p:nvPr>
            <p:ph type="sldNum" sz="quarter" idx="16"/>
          </p:nvPr>
        </p:nvSpPr>
        <p:spPr/>
        <p:txBody>
          <a:bodyPr rtlCol="0"/>
          <a:lstStyle/>
          <a:p>
            <a:fld id="{D3F1D1C4-C2D9-4231-9FB2-B2D9D97AA41D}"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26/9/2012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26/9/2012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26/9/2012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D3F1D1C4-C2D9-4231-9FB2-B2D9D97AA41D}"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2342CEA3-3058-4D43-AE35-B3DA76CB4003}" type="datetimeFigureOut">
              <a:rPr lang="el-GR" smtClean="0"/>
              <a:pPr/>
              <a:t>26/9/2012</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D3F1D1C4-C2D9-4231-9FB2-B2D9D97AA41D}"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42CEA3-3058-4D43-AE35-B3DA76CB4003}" type="datetimeFigureOut">
              <a:rPr lang="el-GR" smtClean="0"/>
              <a:pPr/>
              <a:t>26/9/2012</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928662" y="785794"/>
            <a:ext cx="7000924" cy="2643206"/>
          </a:xfrm>
        </p:spPr>
        <p:txBody>
          <a:bodyPr>
            <a:normAutofit/>
          </a:bodyPr>
          <a:lstStyle/>
          <a:p>
            <a:pPr lvl="0" algn="ctr"/>
            <a:r>
              <a:rPr lang="el-GR" sz="3200" b="1" dirty="0" smtClean="0">
                <a:solidFill>
                  <a:schemeClr val="accent2">
                    <a:lumMod val="75000"/>
                  </a:schemeClr>
                </a:solidFill>
                <a:latin typeface="+mj-lt"/>
              </a:rPr>
              <a:t>ΟΔΟΝΤΙΑΤΡΙΚΗ ΑΝΑΙΣΘΗΣΙΑ</a:t>
            </a:r>
          </a:p>
          <a:p>
            <a:pPr lvl="0" algn="ctr"/>
            <a:r>
              <a:rPr lang="el-GR" sz="2800" b="1" dirty="0" smtClean="0">
                <a:solidFill>
                  <a:schemeClr val="accent2">
                    <a:lumMod val="75000"/>
                  </a:schemeClr>
                </a:solidFill>
                <a:latin typeface="+mj-lt"/>
              </a:rPr>
              <a:t>5</a:t>
            </a:r>
            <a:r>
              <a:rPr lang="el-GR" sz="2800" b="1" baseline="30000" dirty="0" smtClean="0">
                <a:solidFill>
                  <a:schemeClr val="accent2">
                    <a:lumMod val="75000"/>
                  </a:schemeClr>
                </a:solidFill>
                <a:latin typeface="+mj-lt"/>
              </a:rPr>
              <a:t>ο</a:t>
            </a:r>
            <a:r>
              <a:rPr lang="el-GR" sz="2800" b="1" dirty="0" smtClean="0">
                <a:solidFill>
                  <a:schemeClr val="accent2">
                    <a:lumMod val="75000"/>
                  </a:schemeClr>
                </a:solidFill>
                <a:latin typeface="+mj-lt"/>
              </a:rPr>
              <a:t> εξάμηνο 2012- 2013</a:t>
            </a:r>
          </a:p>
          <a:p>
            <a:pPr algn="ctr"/>
            <a:endParaRPr lang="el-GR" sz="2400" b="1" dirty="0" smtClean="0">
              <a:solidFill>
                <a:schemeClr val="accent1">
                  <a:lumMod val="75000"/>
                </a:schemeClr>
              </a:solidFill>
              <a:latin typeface="+mj-lt"/>
            </a:endParaRPr>
          </a:p>
          <a:p>
            <a:pPr algn="ctr"/>
            <a:r>
              <a:rPr lang="el-GR" sz="2800" b="1" dirty="0" smtClean="0">
                <a:solidFill>
                  <a:schemeClr val="accent2">
                    <a:lumMod val="75000"/>
                  </a:schemeClr>
                </a:solidFill>
                <a:latin typeface="+mj-lt"/>
              </a:rPr>
              <a:t>Εισαγωγικό Μάθημα- α’ μέρος</a:t>
            </a:r>
          </a:p>
          <a:p>
            <a:pPr algn="ctr"/>
            <a:r>
              <a:rPr lang="el-GR" sz="2400" b="1" dirty="0" smtClean="0">
                <a:solidFill>
                  <a:schemeClr val="accent2">
                    <a:lumMod val="75000"/>
                  </a:schemeClr>
                </a:solidFill>
                <a:latin typeface="+mj-lt"/>
              </a:rPr>
              <a:t> </a:t>
            </a:r>
            <a:endParaRPr lang="en-GB" b="1" dirty="0">
              <a:solidFill>
                <a:schemeClr val="accent2">
                  <a:lumMod val="75000"/>
                </a:schemeClr>
              </a:solidFill>
              <a:latin typeface="+mj-lt"/>
            </a:endParaRPr>
          </a:p>
        </p:txBody>
      </p:sp>
      <p:sp>
        <p:nvSpPr>
          <p:cNvPr id="25601" name="Rectangle 1"/>
          <p:cNvSpPr>
            <a:spLocks noChangeArrowheads="1"/>
          </p:cNvSpPr>
          <p:nvPr/>
        </p:nvSpPr>
        <p:spPr bwMode="auto">
          <a:xfrm>
            <a:off x="357158" y="3500438"/>
            <a:ext cx="8429684"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l-GR" sz="2400" b="1" dirty="0" smtClean="0">
                <a:solidFill>
                  <a:schemeClr val="accent1">
                    <a:lumMod val="75000"/>
                  </a:schemeClr>
                </a:solidFill>
                <a:latin typeface="+mj-lt"/>
                <a:ea typeface="Times New Roman" pitchFamily="18" charset="0"/>
                <a:cs typeface="Times New Roman" pitchFamily="18" charset="0"/>
              </a:rPr>
              <a:t>Φροντιστηριακές Παραδόσεις και </a:t>
            </a:r>
            <a:r>
              <a:rPr lang="el-GR" sz="2400" b="1" dirty="0" smtClean="0">
                <a:solidFill>
                  <a:schemeClr val="accent1">
                    <a:lumMod val="75000"/>
                  </a:schemeClr>
                </a:solidFill>
                <a:latin typeface="+mj-lt"/>
              </a:rPr>
              <a:t>Εργαστήρια από την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accent1">
                    <a:lumMod val="75000"/>
                  </a:schemeClr>
                </a:solidFill>
                <a:effectLst/>
                <a:latin typeface="+mj-lt"/>
                <a:ea typeface="Times New Roman" pitchFamily="18" charset="0"/>
                <a:cs typeface="Times New Roman" pitchFamily="18" charset="0"/>
              </a:rPr>
              <a:t>Κλινική Στοματικής</a:t>
            </a:r>
            <a:r>
              <a:rPr kumimoji="0" lang="el-GR" sz="2400" b="1" i="0" u="none" strike="noStrike" cap="none" normalizeH="0" dirty="0" smtClean="0">
                <a:ln>
                  <a:noFill/>
                </a:ln>
                <a:solidFill>
                  <a:schemeClr val="accent1">
                    <a:lumMod val="75000"/>
                  </a:schemeClr>
                </a:solidFill>
                <a:effectLst/>
                <a:latin typeface="+mj-lt"/>
                <a:ea typeface="Times New Roman" pitchFamily="18" charset="0"/>
                <a:cs typeface="Times New Roman" pitchFamily="18" charset="0"/>
              </a:rPr>
              <a:t> και Γναθοπροσωπικής Χειρουργικής</a:t>
            </a:r>
          </a:p>
          <a:p>
            <a:pPr marL="0" marR="0" lvl="0" indent="0" algn="ctr" defTabSz="914400" rtl="0" eaLnBrk="0" fontAlgn="base" latinLnBrk="0" hangingPunct="0">
              <a:lnSpc>
                <a:spcPct val="100000"/>
              </a:lnSpc>
              <a:spcBef>
                <a:spcPct val="0"/>
              </a:spcBef>
              <a:spcAft>
                <a:spcPct val="0"/>
              </a:spcAft>
              <a:buClrTx/>
              <a:buSzTx/>
              <a:buFontTx/>
              <a:buNone/>
              <a:tabLst/>
            </a:pPr>
            <a:r>
              <a:rPr lang="el-GR" sz="2400" b="1" baseline="0" dirty="0" smtClean="0">
                <a:solidFill>
                  <a:schemeClr val="accent1">
                    <a:lumMod val="75000"/>
                  </a:schemeClr>
                </a:solidFill>
                <a:latin typeface="+mj-lt"/>
                <a:ea typeface="Times New Roman" pitchFamily="18" charset="0"/>
                <a:cs typeface="Times New Roman" pitchFamily="18" charset="0"/>
              </a:rPr>
              <a:t>Διευθυντής:</a:t>
            </a:r>
            <a:r>
              <a:rPr lang="el-GR" sz="2400" b="1" dirty="0" smtClean="0">
                <a:solidFill>
                  <a:schemeClr val="accent1">
                    <a:lumMod val="75000"/>
                  </a:schemeClr>
                </a:solidFill>
                <a:latin typeface="+mj-lt"/>
                <a:ea typeface="Times New Roman" pitchFamily="18" charset="0"/>
                <a:cs typeface="Times New Roman" pitchFamily="18" charset="0"/>
              </a:rPr>
              <a:t> Καθηγητής Κ. </a:t>
            </a:r>
            <a:r>
              <a:rPr lang="el-GR" sz="2400" b="1" dirty="0" err="1" smtClean="0">
                <a:solidFill>
                  <a:schemeClr val="accent1">
                    <a:lumMod val="75000"/>
                  </a:schemeClr>
                </a:solidFill>
                <a:latin typeface="+mj-lt"/>
                <a:ea typeface="Times New Roman" pitchFamily="18" charset="0"/>
                <a:cs typeface="Times New Roman" pitchFamily="18" charset="0"/>
              </a:rPr>
              <a:t>Αλεξανδρίδης</a:t>
            </a:r>
            <a:r>
              <a:rPr lang="el-GR" sz="2400" b="1" dirty="0" smtClean="0">
                <a:solidFill>
                  <a:schemeClr val="accent1">
                    <a:lumMod val="75000"/>
                  </a:schemeClr>
                </a:solidFill>
                <a:latin typeface="+mj-lt"/>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lang="el-GR" sz="2400" b="1" dirty="0" smtClean="0">
              <a:solidFill>
                <a:schemeClr val="accent1">
                  <a:lumMod val="75000"/>
                </a:schemeClr>
              </a:solidFill>
              <a:latin typeface="+mj-lt"/>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accent1">
                    <a:lumMod val="75000"/>
                  </a:schemeClr>
                </a:solidFill>
                <a:effectLst/>
                <a:latin typeface="+mj-lt"/>
                <a:ea typeface="Times New Roman" pitchFamily="18" charset="0"/>
                <a:cs typeface="Times New Roman" pitchFamily="18" charset="0"/>
              </a:rPr>
              <a:t>Υπεύθυνη μαθήματος: Ν. </a:t>
            </a:r>
            <a:r>
              <a:rPr kumimoji="0" lang="el-GR" sz="2400" b="1" i="0" u="none" strike="noStrike" cap="none" normalizeH="0" baseline="0" dirty="0" err="1" smtClean="0">
                <a:ln>
                  <a:noFill/>
                </a:ln>
                <a:solidFill>
                  <a:schemeClr val="accent1">
                    <a:lumMod val="75000"/>
                  </a:schemeClr>
                </a:solidFill>
                <a:effectLst/>
                <a:latin typeface="+mj-lt"/>
                <a:ea typeface="Times New Roman" pitchFamily="18" charset="0"/>
                <a:cs typeface="Times New Roman" pitchFamily="18" charset="0"/>
              </a:rPr>
              <a:t>Θεολόγη</a:t>
            </a:r>
            <a:r>
              <a:rPr kumimoji="0" lang="el-GR" sz="2400" b="1" i="0" u="none" strike="noStrike" cap="none" normalizeH="0" baseline="0" dirty="0" smtClean="0">
                <a:ln>
                  <a:noFill/>
                </a:ln>
                <a:solidFill>
                  <a:schemeClr val="accent1">
                    <a:lumMod val="75000"/>
                  </a:schemeClr>
                </a:solidFill>
                <a:effectLst/>
                <a:latin typeface="+mj-lt"/>
                <a:ea typeface="Times New Roman" pitchFamily="18" charset="0"/>
                <a:cs typeface="Times New Roman" pitchFamily="18" charset="0"/>
              </a:rPr>
              <a:t>-</a:t>
            </a:r>
            <a:r>
              <a:rPr kumimoji="0" lang="el-GR" sz="2400" b="1" i="0" u="none" strike="noStrike" cap="none" normalizeH="0" baseline="0" dirty="0" err="1" smtClean="0">
                <a:ln>
                  <a:noFill/>
                </a:ln>
                <a:solidFill>
                  <a:schemeClr val="accent1">
                    <a:lumMod val="75000"/>
                  </a:schemeClr>
                </a:solidFill>
                <a:effectLst/>
                <a:latin typeface="+mj-lt"/>
                <a:ea typeface="Times New Roman" pitchFamily="18" charset="0"/>
                <a:cs typeface="Times New Roman" pitchFamily="18" charset="0"/>
              </a:rPr>
              <a:t>Λυγιδάκη</a:t>
            </a:r>
            <a:r>
              <a:rPr kumimoji="0" lang="el-GR" sz="2400" b="1" i="0" u="none" strike="noStrike" cap="none" normalizeH="0" baseline="0" dirty="0" smtClean="0">
                <a:ln>
                  <a:noFill/>
                </a:ln>
                <a:solidFill>
                  <a:schemeClr val="accent1">
                    <a:lumMod val="75000"/>
                  </a:schemeClr>
                </a:solidFill>
                <a:effectLst/>
                <a:latin typeface="+mj-lt"/>
                <a:ea typeface="Times New Roman" pitchFamily="18" charset="0"/>
                <a:cs typeface="Times New Roman" pitchFamily="18" charset="0"/>
              </a:rPr>
              <a:t>, Λέκτορας </a:t>
            </a:r>
            <a:endParaRPr lang="en-GB" sz="2400" dirty="0" smtClean="0">
              <a:solidFill>
                <a:schemeClr val="accent1">
                  <a:lumMod val="75000"/>
                </a:schemeClr>
              </a:solidFill>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28600"/>
            <a:ext cx="8715404" cy="990600"/>
          </a:xfrm>
        </p:spPr>
        <p:txBody>
          <a:bodyPr>
            <a:noAutofit/>
          </a:bodyPr>
          <a:lstStyle/>
          <a:p>
            <a:r>
              <a:rPr lang="el-GR" sz="3200" b="1" dirty="0" smtClean="0">
                <a:solidFill>
                  <a:schemeClr val="accent2">
                    <a:lumMod val="75000"/>
                  </a:schemeClr>
                </a:solidFill>
              </a:rPr>
              <a:t>Παρελθόν και σήμερα- τα αναισθητικά φάρμακα</a:t>
            </a:r>
            <a:endParaRPr lang="en-GB" sz="3200" b="1" dirty="0">
              <a:solidFill>
                <a:schemeClr val="accent2">
                  <a:lumMod val="75000"/>
                </a:schemeClr>
              </a:solidFill>
            </a:endParaRPr>
          </a:p>
        </p:txBody>
      </p:sp>
      <p:sp>
        <p:nvSpPr>
          <p:cNvPr id="3" name="2 - Θέση περιεχομένου"/>
          <p:cNvSpPr>
            <a:spLocks noGrp="1"/>
          </p:cNvSpPr>
          <p:nvPr>
            <p:ph sz="quarter" idx="1"/>
          </p:nvPr>
        </p:nvSpPr>
        <p:spPr>
          <a:xfrm>
            <a:off x="285720" y="1743076"/>
            <a:ext cx="8572560" cy="4829196"/>
          </a:xfrm>
        </p:spPr>
        <p:txBody>
          <a:bodyPr>
            <a:normAutofit fontScale="92500" lnSpcReduction="10000"/>
          </a:bodyPr>
          <a:lstStyle/>
          <a:p>
            <a:r>
              <a:rPr lang="el-GR" b="1" dirty="0" smtClean="0">
                <a:solidFill>
                  <a:schemeClr val="accent1">
                    <a:lumMod val="75000"/>
                  </a:schemeClr>
                </a:solidFill>
              </a:rPr>
              <a:t>Το 1897 </a:t>
            </a:r>
            <a:r>
              <a:rPr lang="el-GR" dirty="0" smtClean="0">
                <a:solidFill>
                  <a:schemeClr val="accent1">
                    <a:lumMod val="75000"/>
                  </a:schemeClr>
                </a:solidFill>
              </a:rPr>
              <a:t>ο </a:t>
            </a:r>
            <a:r>
              <a:rPr lang="en-GB" dirty="0" smtClean="0">
                <a:solidFill>
                  <a:schemeClr val="accent1">
                    <a:lumMod val="75000"/>
                  </a:schemeClr>
                </a:solidFill>
              </a:rPr>
              <a:t>Braun </a:t>
            </a:r>
            <a:r>
              <a:rPr lang="el-GR" dirty="0" smtClean="0">
                <a:solidFill>
                  <a:schemeClr val="accent1">
                    <a:lumMod val="75000"/>
                  </a:schemeClr>
                </a:solidFill>
              </a:rPr>
              <a:t>πρότεινε συνδυασμό </a:t>
            </a:r>
            <a:r>
              <a:rPr lang="el-GR" dirty="0" err="1" smtClean="0">
                <a:solidFill>
                  <a:schemeClr val="accent1">
                    <a:lumMod val="75000"/>
                  </a:schemeClr>
                </a:solidFill>
              </a:rPr>
              <a:t>κοκαίνης</a:t>
            </a:r>
            <a:r>
              <a:rPr lang="el-GR" dirty="0" smtClean="0">
                <a:solidFill>
                  <a:schemeClr val="accent1">
                    <a:lumMod val="75000"/>
                  </a:schemeClr>
                </a:solidFill>
              </a:rPr>
              <a:t> με </a:t>
            </a:r>
            <a:r>
              <a:rPr lang="el-GR" dirty="0" err="1" smtClean="0">
                <a:solidFill>
                  <a:schemeClr val="accent1">
                    <a:lumMod val="75000"/>
                  </a:schemeClr>
                </a:solidFill>
              </a:rPr>
              <a:t>αγγειοσυσπαστικό</a:t>
            </a:r>
            <a:r>
              <a:rPr lang="el-GR" dirty="0" smtClean="0">
                <a:solidFill>
                  <a:schemeClr val="accent1">
                    <a:lumMod val="75000"/>
                  </a:schemeClr>
                </a:solidFill>
              </a:rPr>
              <a:t>, για παράταση του χρόνου δράσης της τοπικής αναισθησίας. </a:t>
            </a:r>
          </a:p>
          <a:p>
            <a:r>
              <a:rPr lang="el-GR" dirty="0" smtClean="0">
                <a:solidFill>
                  <a:schemeClr val="accent1">
                    <a:lumMod val="75000"/>
                  </a:schemeClr>
                </a:solidFill>
              </a:rPr>
              <a:t>Η έρευνα οδήγησε στην παρασκευή της </a:t>
            </a:r>
            <a:r>
              <a:rPr lang="el-GR" dirty="0" err="1" smtClean="0">
                <a:solidFill>
                  <a:schemeClr val="accent1">
                    <a:lumMod val="75000"/>
                  </a:schemeClr>
                </a:solidFill>
              </a:rPr>
              <a:t>προκαΐνης</a:t>
            </a:r>
            <a:r>
              <a:rPr lang="el-GR" dirty="0" smtClean="0">
                <a:solidFill>
                  <a:schemeClr val="accent1">
                    <a:lumMod val="75000"/>
                  </a:schemeClr>
                </a:solidFill>
              </a:rPr>
              <a:t> από τον Γερμανό χημικό </a:t>
            </a:r>
            <a:r>
              <a:rPr lang="en-GB" dirty="0" smtClean="0">
                <a:solidFill>
                  <a:schemeClr val="accent1">
                    <a:lumMod val="75000"/>
                  </a:schemeClr>
                </a:solidFill>
              </a:rPr>
              <a:t>A. </a:t>
            </a:r>
            <a:r>
              <a:rPr lang="en-GB" dirty="0" err="1" smtClean="0">
                <a:solidFill>
                  <a:schemeClr val="accent1">
                    <a:lumMod val="75000"/>
                  </a:schemeClr>
                </a:solidFill>
              </a:rPr>
              <a:t>Einhorn</a:t>
            </a:r>
            <a:r>
              <a:rPr lang="el-GR" dirty="0" smtClean="0">
                <a:solidFill>
                  <a:schemeClr val="accent1">
                    <a:lumMod val="75000"/>
                  </a:schemeClr>
                </a:solidFill>
              </a:rPr>
              <a:t>, η οποία  </a:t>
            </a:r>
            <a:r>
              <a:rPr lang="el-GR" dirty="0" err="1" smtClean="0">
                <a:solidFill>
                  <a:schemeClr val="accent1">
                    <a:lumMod val="75000"/>
                  </a:schemeClr>
                </a:solidFill>
              </a:rPr>
              <a:t>χρησιμοποιή</a:t>
            </a:r>
            <a:r>
              <a:rPr lang="el-GR" dirty="0" smtClean="0">
                <a:solidFill>
                  <a:schemeClr val="accent1">
                    <a:lumMod val="75000"/>
                  </a:schemeClr>
                </a:solidFill>
              </a:rPr>
              <a:t>-</a:t>
            </a:r>
            <a:r>
              <a:rPr lang="el-GR" dirty="0" err="1" smtClean="0">
                <a:solidFill>
                  <a:schemeClr val="accent1">
                    <a:lumMod val="75000"/>
                  </a:schemeClr>
                </a:solidFill>
              </a:rPr>
              <a:t>θηκε</a:t>
            </a:r>
            <a:r>
              <a:rPr lang="el-GR" dirty="0" smtClean="0">
                <a:solidFill>
                  <a:schemeClr val="accent1">
                    <a:lumMod val="75000"/>
                  </a:schemeClr>
                </a:solidFill>
              </a:rPr>
              <a:t> ευρέως για πολλά χρόνια, σαν τοπικό αναισθητικό.</a:t>
            </a:r>
          </a:p>
          <a:p>
            <a:r>
              <a:rPr lang="el-GR" b="1" dirty="0" smtClean="0">
                <a:solidFill>
                  <a:schemeClr val="accent1">
                    <a:lumMod val="75000"/>
                  </a:schemeClr>
                </a:solidFill>
              </a:rPr>
              <a:t>Το 1917</a:t>
            </a:r>
            <a:r>
              <a:rPr lang="el-GR" dirty="0" smtClean="0">
                <a:solidFill>
                  <a:schemeClr val="accent1">
                    <a:lumMod val="75000"/>
                  </a:schemeClr>
                </a:solidFill>
              </a:rPr>
              <a:t>,</a:t>
            </a:r>
            <a:r>
              <a:rPr lang="en-GB" dirty="0" smtClean="0">
                <a:solidFill>
                  <a:schemeClr val="accent1">
                    <a:lumMod val="75000"/>
                  </a:schemeClr>
                </a:solidFill>
              </a:rPr>
              <a:t> </a:t>
            </a:r>
            <a:r>
              <a:rPr lang="el-GR" dirty="0" smtClean="0">
                <a:solidFill>
                  <a:schemeClr val="accent1">
                    <a:lumMod val="75000"/>
                  </a:schemeClr>
                </a:solidFill>
              </a:rPr>
              <a:t>όπως ειπώθηκε, </a:t>
            </a:r>
            <a:r>
              <a:rPr lang="en-GB" dirty="0" smtClean="0">
                <a:solidFill>
                  <a:schemeClr val="accent1">
                    <a:lumMod val="75000"/>
                  </a:schemeClr>
                </a:solidFill>
              </a:rPr>
              <a:t>o</a:t>
            </a:r>
            <a:r>
              <a:rPr lang="el-GR" dirty="0" smtClean="0">
                <a:solidFill>
                  <a:schemeClr val="accent1">
                    <a:lumMod val="75000"/>
                  </a:schemeClr>
                </a:solidFill>
              </a:rPr>
              <a:t> </a:t>
            </a:r>
            <a:r>
              <a:rPr lang="en-GB" dirty="0" smtClean="0">
                <a:solidFill>
                  <a:schemeClr val="accent1">
                    <a:lumMod val="75000"/>
                  </a:schemeClr>
                </a:solidFill>
              </a:rPr>
              <a:t>H. Cook </a:t>
            </a:r>
            <a:r>
              <a:rPr lang="el-GR" dirty="0" smtClean="0">
                <a:solidFill>
                  <a:schemeClr val="accent1">
                    <a:lumMod val="75000"/>
                  </a:schemeClr>
                </a:solidFill>
              </a:rPr>
              <a:t>εισήγαγε την ιδέα της αναισθητικής φύσιγγας.</a:t>
            </a:r>
          </a:p>
          <a:p>
            <a:r>
              <a:rPr lang="el-GR" b="1" dirty="0" smtClean="0">
                <a:solidFill>
                  <a:schemeClr val="accent1">
                    <a:lumMod val="75000"/>
                  </a:schemeClr>
                </a:solidFill>
              </a:rPr>
              <a:t>Το 1943 </a:t>
            </a:r>
            <a:r>
              <a:rPr lang="el-GR" dirty="0" smtClean="0">
                <a:solidFill>
                  <a:schemeClr val="accent1">
                    <a:lumMod val="75000"/>
                  </a:schemeClr>
                </a:solidFill>
              </a:rPr>
              <a:t>παρασκευάστηκε η </a:t>
            </a:r>
            <a:r>
              <a:rPr lang="el-GR" dirty="0" err="1" smtClean="0">
                <a:solidFill>
                  <a:schemeClr val="accent1">
                    <a:lumMod val="75000"/>
                  </a:schemeClr>
                </a:solidFill>
              </a:rPr>
              <a:t>λιδοκαΐνη</a:t>
            </a:r>
            <a:r>
              <a:rPr lang="el-GR" dirty="0" smtClean="0">
                <a:solidFill>
                  <a:schemeClr val="accent1">
                    <a:lumMod val="75000"/>
                  </a:schemeClr>
                </a:solidFill>
              </a:rPr>
              <a:t> από τον Σουηδό χημικό </a:t>
            </a:r>
            <a:r>
              <a:rPr lang="en-GB" dirty="0" smtClean="0">
                <a:solidFill>
                  <a:schemeClr val="accent1">
                    <a:lumMod val="75000"/>
                  </a:schemeClr>
                </a:solidFill>
              </a:rPr>
              <a:t>N. </a:t>
            </a:r>
            <a:r>
              <a:rPr lang="en-GB" dirty="0" err="1" smtClean="0">
                <a:solidFill>
                  <a:schemeClr val="accent1">
                    <a:lumMod val="75000"/>
                  </a:schemeClr>
                </a:solidFill>
              </a:rPr>
              <a:t>Loefgren</a:t>
            </a:r>
            <a:r>
              <a:rPr lang="el-GR" dirty="0" smtClean="0">
                <a:solidFill>
                  <a:schemeClr val="accent1">
                    <a:lumMod val="75000"/>
                  </a:schemeClr>
                </a:solidFill>
              </a:rPr>
              <a:t>, η οποία μέχρι σήμερα έχει ευρεία χρήση. </a:t>
            </a:r>
          </a:p>
          <a:p>
            <a:endParaRPr lang="el-GR" dirty="0" smtClean="0">
              <a:solidFill>
                <a:schemeClr val="accent1">
                  <a:lumMod val="75000"/>
                </a:schemeClr>
              </a:solidFill>
            </a:endParaRPr>
          </a:p>
          <a:p>
            <a:endParaRPr lang="el-GR" dirty="0" smtClean="0"/>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chemeClr val="accent2">
                    <a:lumMod val="75000"/>
                  </a:schemeClr>
                </a:solidFill>
              </a:rPr>
              <a:t>Χημικοί τύποι τοπικών αναισθητικών</a:t>
            </a:r>
            <a:endParaRPr lang="en-GB" sz="3600" b="1" dirty="0">
              <a:solidFill>
                <a:schemeClr val="accent2">
                  <a:lumMod val="75000"/>
                </a:schemeClr>
              </a:solidFill>
            </a:endParaRPr>
          </a:p>
        </p:txBody>
      </p:sp>
      <p:pic>
        <p:nvPicPr>
          <p:cNvPr id="4" name="3 - Εικόνα" descr="IMG_8207.JPG"/>
          <p:cNvPicPr>
            <a:picLocks noChangeAspect="1"/>
          </p:cNvPicPr>
          <p:nvPr/>
        </p:nvPicPr>
        <p:blipFill>
          <a:blip r:embed="rId2" cstate="print"/>
          <a:stretch>
            <a:fillRect/>
          </a:stretch>
        </p:blipFill>
        <p:spPr>
          <a:xfrm>
            <a:off x="2124065" y="1714488"/>
            <a:ext cx="4662513" cy="2714644"/>
          </a:xfrm>
          <a:prstGeom prst="roundRect">
            <a:avLst/>
          </a:prstGeom>
          <a:ln>
            <a:solidFill>
              <a:schemeClr val="accent2">
                <a:lumMod val="75000"/>
              </a:schemeClr>
            </a:solidFill>
          </a:ln>
        </p:spPr>
      </p:pic>
      <p:pic>
        <p:nvPicPr>
          <p:cNvPr id="5" name="4 - Εικόνα" descr="IMG_8209.JPG"/>
          <p:cNvPicPr>
            <a:picLocks noChangeAspect="1"/>
          </p:cNvPicPr>
          <p:nvPr/>
        </p:nvPicPr>
        <p:blipFill>
          <a:blip r:embed="rId3" cstate="print"/>
          <a:stretch>
            <a:fillRect/>
          </a:stretch>
        </p:blipFill>
        <p:spPr>
          <a:xfrm>
            <a:off x="1857356" y="4643446"/>
            <a:ext cx="5214974" cy="2006346"/>
          </a:xfrm>
          <a:prstGeom prst="roundRect">
            <a:avLst/>
          </a:prstGeom>
          <a:ln>
            <a:solidFill>
              <a:schemeClr val="accent2">
                <a:lumMod val="75000"/>
              </a:schemeClr>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28600"/>
            <a:ext cx="8572560" cy="990600"/>
          </a:xfrm>
        </p:spPr>
        <p:txBody>
          <a:bodyPr>
            <a:noAutofit/>
          </a:bodyPr>
          <a:lstStyle/>
          <a:p>
            <a:r>
              <a:rPr lang="el-GR" sz="3200" b="1" dirty="0" smtClean="0">
                <a:solidFill>
                  <a:schemeClr val="accent2">
                    <a:lumMod val="75000"/>
                  </a:schemeClr>
                </a:solidFill>
              </a:rPr>
              <a:t>Παρελθόν και σήμερα- τα αναισθητικά φάρμακα</a:t>
            </a:r>
            <a:endParaRPr lang="en-GB" sz="3200" dirty="0"/>
          </a:p>
        </p:txBody>
      </p:sp>
      <p:sp>
        <p:nvSpPr>
          <p:cNvPr id="3" name="2 - Θέση περιεχομένου"/>
          <p:cNvSpPr>
            <a:spLocks noGrp="1"/>
          </p:cNvSpPr>
          <p:nvPr>
            <p:ph sz="quarter" idx="1"/>
          </p:nvPr>
        </p:nvSpPr>
        <p:spPr>
          <a:xfrm>
            <a:off x="357158" y="1719282"/>
            <a:ext cx="8408890" cy="4495800"/>
          </a:xfrm>
        </p:spPr>
        <p:txBody>
          <a:bodyPr/>
          <a:lstStyle/>
          <a:p>
            <a:r>
              <a:rPr lang="el-GR" dirty="0" smtClean="0">
                <a:solidFill>
                  <a:schemeClr val="accent1">
                    <a:lumMod val="75000"/>
                  </a:schemeClr>
                </a:solidFill>
              </a:rPr>
              <a:t>Η έρευνα συνεχίστηκε με εντατικό ρυθμό, </a:t>
            </a:r>
            <a:r>
              <a:rPr lang="el-GR" dirty="0" err="1" smtClean="0">
                <a:solidFill>
                  <a:schemeClr val="accent1">
                    <a:lumMod val="75000"/>
                  </a:schemeClr>
                </a:solidFill>
              </a:rPr>
              <a:t>παρα</a:t>
            </a:r>
            <a:r>
              <a:rPr lang="el-GR" dirty="0" smtClean="0">
                <a:solidFill>
                  <a:schemeClr val="accent1">
                    <a:lumMod val="75000"/>
                  </a:schemeClr>
                </a:solidFill>
              </a:rPr>
              <a:t>-σκευάστηκαν νεότερα αναισθητικά και έγινε η προσθήκη των </a:t>
            </a:r>
            <a:r>
              <a:rPr lang="el-GR" dirty="0" err="1" smtClean="0">
                <a:solidFill>
                  <a:schemeClr val="accent1">
                    <a:lumMod val="75000"/>
                  </a:schemeClr>
                </a:solidFill>
              </a:rPr>
              <a:t>αγγειοσυσπαστικών</a:t>
            </a:r>
            <a:r>
              <a:rPr lang="el-GR" dirty="0" smtClean="0">
                <a:solidFill>
                  <a:schemeClr val="accent1">
                    <a:lumMod val="75000"/>
                  </a:schemeClr>
                </a:solidFill>
              </a:rPr>
              <a:t>.</a:t>
            </a:r>
          </a:p>
          <a:p>
            <a:r>
              <a:rPr lang="el-GR" dirty="0" smtClean="0">
                <a:solidFill>
                  <a:schemeClr val="accent1">
                    <a:lumMod val="75000"/>
                  </a:schemeClr>
                </a:solidFill>
              </a:rPr>
              <a:t>Ενδεικτικά, παρασκευάστηκαν η </a:t>
            </a:r>
            <a:r>
              <a:rPr lang="el-GR" dirty="0" err="1" smtClean="0">
                <a:solidFill>
                  <a:schemeClr val="accent1">
                    <a:lumMod val="75000"/>
                  </a:schemeClr>
                </a:solidFill>
              </a:rPr>
              <a:t>μεπιβακαΐνη</a:t>
            </a:r>
            <a:r>
              <a:rPr lang="el-GR" dirty="0" smtClean="0">
                <a:solidFill>
                  <a:schemeClr val="accent1">
                    <a:lumMod val="75000"/>
                  </a:schemeClr>
                </a:solidFill>
              </a:rPr>
              <a:t> και η </a:t>
            </a:r>
            <a:r>
              <a:rPr lang="el-GR" dirty="0" err="1" smtClean="0">
                <a:solidFill>
                  <a:schemeClr val="accent1">
                    <a:lumMod val="75000"/>
                  </a:schemeClr>
                </a:solidFill>
              </a:rPr>
              <a:t>βουπιβακαΐνη</a:t>
            </a:r>
            <a:r>
              <a:rPr lang="el-GR" dirty="0" smtClean="0">
                <a:solidFill>
                  <a:schemeClr val="accent1">
                    <a:lumMod val="75000"/>
                  </a:schemeClr>
                </a:solidFill>
              </a:rPr>
              <a:t> το 1957, η </a:t>
            </a:r>
            <a:r>
              <a:rPr lang="el-GR" dirty="0" err="1" smtClean="0">
                <a:solidFill>
                  <a:schemeClr val="accent1">
                    <a:lumMod val="75000"/>
                  </a:schemeClr>
                </a:solidFill>
              </a:rPr>
              <a:t>πριλοκαΐνη</a:t>
            </a:r>
            <a:r>
              <a:rPr lang="el-GR" dirty="0" smtClean="0">
                <a:solidFill>
                  <a:schemeClr val="accent1">
                    <a:lumMod val="75000"/>
                  </a:schemeClr>
                </a:solidFill>
              </a:rPr>
              <a:t> το 1960, η </a:t>
            </a:r>
            <a:r>
              <a:rPr lang="el-GR" dirty="0" err="1" smtClean="0">
                <a:solidFill>
                  <a:schemeClr val="accent1">
                    <a:lumMod val="75000"/>
                  </a:schemeClr>
                </a:solidFill>
              </a:rPr>
              <a:t>αρτικαΐνη</a:t>
            </a:r>
            <a:r>
              <a:rPr lang="el-GR" dirty="0" smtClean="0">
                <a:solidFill>
                  <a:schemeClr val="accent1">
                    <a:lumMod val="75000"/>
                  </a:schemeClr>
                </a:solidFill>
              </a:rPr>
              <a:t> το 1969, η </a:t>
            </a:r>
            <a:r>
              <a:rPr lang="el-GR" dirty="0" err="1" smtClean="0">
                <a:solidFill>
                  <a:schemeClr val="accent1">
                    <a:lumMod val="75000"/>
                  </a:schemeClr>
                </a:solidFill>
              </a:rPr>
              <a:t>ετιδοκαΐνη</a:t>
            </a:r>
            <a:r>
              <a:rPr lang="el-GR" dirty="0" smtClean="0">
                <a:solidFill>
                  <a:schemeClr val="accent1">
                    <a:lumMod val="75000"/>
                  </a:schemeClr>
                </a:solidFill>
              </a:rPr>
              <a:t> το 1971 κ.α.  </a:t>
            </a:r>
            <a:endParaRPr lang="en-GB" dirty="0" smtClean="0">
              <a:solidFill>
                <a:schemeClr val="accent1">
                  <a:lumMod val="75000"/>
                </a:schemeClr>
              </a:solidFill>
            </a:endParaRPr>
          </a:p>
          <a:p>
            <a:r>
              <a:rPr lang="el-GR" dirty="0" smtClean="0">
                <a:solidFill>
                  <a:schemeClr val="accent1">
                    <a:lumMod val="75000"/>
                  </a:schemeClr>
                </a:solidFill>
              </a:rPr>
              <a:t>Εξάλλου εξελίχθηκαν οι βελόνες (μιας χρήσης, διαστάσεις κλπ), καθώς και άλλοι τύποι σύριγγας.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chemeClr val="accent2">
                    <a:lumMod val="75000"/>
                  </a:schemeClr>
                </a:solidFill>
              </a:rPr>
              <a:t>Η ανατομία των νεύρων</a:t>
            </a:r>
            <a:endParaRPr lang="en-GB" sz="4000" b="1" dirty="0">
              <a:solidFill>
                <a:schemeClr val="accent2">
                  <a:lumMod val="75000"/>
                </a:schemeClr>
              </a:solidFill>
            </a:endParaRPr>
          </a:p>
        </p:txBody>
      </p:sp>
      <p:sp>
        <p:nvSpPr>
          <p:cNvPr id="3" name="2 - Θέση περιεχομένου"/>
          <p:cNvSpPr>
            <a:spLocks noGrp="1"/>
          </p:cNvSpPr>
          <p:nvPr>
            <p:ph sz="quarter" idx="1"/>
          </p:nvPr>
        </p:nvSpPr>
        <p:spPr>
          <a:xfrm>
            <a:off x="457200" y="1600200"/>
            <a:ext cx="8543956" cy="4900634"/>
          </a:xfrm>
        </p:spPr>
        <p:txBody>
          <a:bodyPr>
            <a:normAutofit/>
          </a:bodyPr>
          <a:lstStyle/>
          <a:p>
            <a:r>
              <a:rPr lang="el-GR" dirty="0" smtClean="0">
                <a:solidFill>
                  <a:schemeClr val="accent1">
                    <a:lumMod val="75000"/>
                  </a:schemeClr>
                </a:solidFill>
              </a:rPr>
              <a:t>Το νευρικό σύστημα κατανέμεται σε όλο το σώμα.</a:t>
            </a:r>
          </a:p>
          <a:p>
            <a:r>
              <a:rPr lang="el-GR" dirty="0" smtClean="0">
                <a:solidFill>
                  <a:schemeClr val="accent1">
                    <a:lumMod val="75000"/>
                  </a:schemeClr>
                </a:solidFill>
              </a:rPr>
              <a:t>Υπολογίζεται ότι αποτελείται από 10 </a:t>
            </a:r>
            <a:r>
              <a:rPr lang="el-GR" dirty="0" err="1" smtClean="0">
                <a:solidFill>
                  <a:schemeClr val="accent1">
                    <a:lumMod val="75000"/>
                  </a:schemeClr>
                </a:solidFill>
              </a:rPr>
              <a:t>δισεκατομ</a:t>
            </a:r>
            <a:r>
              <a:rPr lang="el-GR" dirty="0" smtClean="0">
                <a:solidFill>
                  <a:schemeClr val="accent1">
                    <a:lumMod val="75000"/>
                  </a:schemeClr>
                </a:solidFill>
              </a:rPr>
              <a:t>-μύρια νευρικά κύτταρα.</a:t>
            </a:r>
          </a:p>
          <a:p>
            <a:r>
              <a:rPr lang="el-GR" dirty="0" smtClean="0">
                <a:solidFill>
                  <a:schemeClr val="accent1">
                    <a:lumMod val="75000"/>
                  </a:schemeClr>
                </a:solidFill>
              </a:rPr>
              <a:t>Διακρίνεται σε </a:t>
            </a:r>
            <a:r>
              <a:rPr lang="el-GR" dirty="0" smtClean="0">
                <a:solidFill>
                  <a:srgbClr val="C00000"/>
                </a:solidFill>
              </a:rPr>
              <a:t>κεντρικό</a:t>
            </a:r>
            <a:r>
              <a:rPr lang="el-GR" dirty="0" smtClean="0">
                <a:solidFill>
                  <a:schemeClr val="accent1">
                    <a:lumMod val="75000"/>
                  </a:schemeClr>
                </a:solidFill>
              </a:rPr>
              <a:t> (εγκέφαλος, νωτιαίος μυελός) και </a:t>
            </a:r>
            <a:r>
              <a:rPr lang="el-GR" dirty="0" smtClean="0">
                <a:solidFill>
                  <a:srgbClr val="C00000"/>
                </a:solidFill>
              </a:rPr>
              <a:t>περιφερικό</a:t>
            </a:r>
            <a:r>
              <a:rPr lang="el-GR" dirty="0" smtClean="0">
                <a:solidFill>
                  <a:schemeClr val="accent1">
                    <a:lumMod val="75000"/>
                  </a:schemeClr>
                </a:solidFill>
              </a:rPr>
              <a:t> (νευρικές ίνες, γάγγλια).</a:t>
            </a:r>
          </a:p>
          <a:p>
            <a:r>
              <a:rPr lang="el-GR" dirty="0" smtClean="0">
                <a:solidFill>
                  <a:schemeClr val="accent1">
                    <a:lumMod val="75000"/>
                  </a:schemeClr>
                </a:solidFill>
              </a:rPr>
              <a:t>Ο νευρικός ιστός περιλαμβάνει: </a:t>
            </a:r>
            <a:r>
              <a:rPr lang="el-GR" dirty="0" smtClean="0">
                <a:solidFill>
                  <a:srgbClr val="C00000"/>
                </a:solidFill>
              </a:rPr>
              <a:t>τα νευρικά κύτταρα ή νευρώνες </a:t>
            </a:r>
            <a:r>
              <a:rPr lang="el-GR" dirty="0" smtClean="0">
                <a:solidFill>
                  <a:schemeClr val="accent1">
                    <a:lumMod val="75000"/>
                  </a:schemeClr>
                </a:solidFill>
              </a:rPr>
              <a:t>(είναι η μονάδα του νευρικού συστήματος) και </a:t>
            </a:r>
            <a:r>
              <a:rPr lang="el-GR" dirty="0" smtClean="0">
                <a:solidFill>
                  <a:srgbClr val="C00000"/>
                </a:solidFill>
              </a:rPr>
              <a:t>τα νευρογλοιακά κύτταρα </a:t>
            </a:r>
            <a:r>
              <a:rPr lang="el-GR" dirty="0" smtClean="0">
                <a:solidFill>
                  <a:schemeClr val="accent1">
                    <a:lumMod val="75000"/>
                  </a:schemeClr>
                </a:solidFill>
              </a:rPr>
              <a:t>(που συμμετέχουν στην θρέψη, την άμυνα και την νευρική δραστηριότητα).</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chemeClr val="accent2">
                    <a:lumMod val="75000"/>
                  </a:schemeClr>
                </a:solidFill>
              </a:rPr>
              <a:t>Τα νευρικά κύτταρα ή νευρώνες</a:t>
            </a:r>
            <a:endParaRPr lang="en-GB" sz="4000" b="1" dirty="0">
              <a:solidFill>
                <a:schemeClr val="accent2">
                  <a:lumMod val="75000"/>
                </a:schemeClr>
              </a:solidFill>
            </a:endParaRPr>
          </a:p>
        </p:txBody>
      </p:sp>
      <p:sp>
        <p:nvSpPr>
          <p:cNvPr id="3" name="2 - Θέση περιεχομένου"/>
          <p:cNvSpPr>
            <a:spLocks noGrp="1"/>
          </p:cNvSpPr>
          <p:nvPr>
            <p:ph sz="quarter" idx="1"/>
          </p:nvPr>
        </p:nvSpPr>
        <p:spPr>
          <a:xfrm>
            <a:off x="612648" y="1862158"/>
            <a:ext cx="8153400" cy="4495800"/>
          </a:xfrm>
        </p:spPr>
        <p:txBody>
          <a:bodyPr>
            <a:normAutofit/>
          </a:bodyPr>
          <a:lstStyle/>
          <a:p>
            <a:r>
              <a:rPr lang="el-GR" dirty="0" smtClean="0">
                <a:solidFill>
                  <a:schemeClr val="accent1">
                    <a:lumMod val="75000"/>
                  </a:schemeClr>
                </a:solidFill>
              </a:rPr>
              <a:t>Είναι κύτταρα υψηλής διαφοροποίησης, με πολύπλοκα μορφολογικά χαρακτηριστικά και ενδοκυτταρικά σωματίδια.</a:t>
            </a:r>
          </a:p>
          <a:p>
            <a:r>
              <a:rPr lang="el-GR" dirty="0" smtClean="0">
                <a:solidFill>
                  <a:schemeClr val="accent1">
                    <a:lumMod val="75000"/>
                  </a:schemeClr>
                </a:solidFill>
              </a:rPr>
              <a:t>Διακρίνονται σε αισθητικά και κινητικά.</a:t>
            </a:r>
          </a:p>
          <a:p>
            <a:r>
              <a:rPr lang="el-GR" dirty="0" smtClean="0">
                <a:solidFill>
                  <a:schemeClr val="accent1">
                    <a:lumMod val="75000"/>
                  </a:schemeClr>
                </a:solidFill>
              </a:rPr>
              <a:t>Συνδέονται μεταξύ τους μέσω των συνάψεων (είναι δομές που εξασφαλίζουν την μεταβίβαση των ερεθισμάτων από κύτταρο σε κύτταρο).</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chemeClr val="accent2">
                    <a:lumMod val="75000"/>
                  </a:schemeClr>
                </a:solidFill>
              </a:rPr>
              <a:t>Τα νευρικά κύτταρα ή νευρώνες</a:t>
            </a:r>
            <a:endParaRPr lang="en-GB" sz="4000" b="1" dirty="0">
              <a:solidFill>
                <a:schemeClr val="accent2">
                  <a:lumMod val="75000"/>
                </a:schemeClr>
              </a:solidFill>
            </a:endParaRPr>
          </a:p>
        </p:txBody>
      </p:sp>
      <p:sp>
        <p:nvSpPr>
          <p:cNvPr id="3" name="2 - Θέση περιεχομένου"/>
          <p:cNvSpPr>
            <a:spLocks noGrp="1"/>
          </p:cNvSpPr>
          <p:nvPr>
            <p:ph sz="quarter" idx="1"/>
          </p:nvPr>
        </p:nvSpPr>
        <p:spPr>
          <a:xfrm>
            <a:off x="214282" y="1600200"/>
            <a:ext cx="6215106" cy="5114948"/>
          </a:xfrm>
        </p:spPr>
        <p:txBody>
          <a:bodyPr>
            <a:normAutofit lnSpcReduction="10000"/>
          </a:bodyPr>
          <a:lstStyle/>
          <a:p>
            <a:r>
              <a:rPr lang="el-GR" dirty="0" smtClean="0">
                <a:solidFill>
                  <a:schemeClr val="accent1">
                    <a:lumMod val="75000"/>
                  </a:schemeClr>
                </a:solidFill>
              </a:rPr>
              <a:t>Αποτελούνται από </a:t>
            </a:r>
          </a:p>
          <a:p>
            <a:r>
              <a:rPr lang="el-GR" dirty="0" smtClean="0">
                <a:solidFill>
                  <a:schemeClr val="accent1">
                    <a:lumMod val="75000"/>
                  </a:schemeClr>
                </a:solidFill>
              </a:rPr>
              <a:t>α) </a:t>
            </a:r>
            <a:r>
              <a:rPr lang="el-GR" dirty="0" smtClean="0">
                <a:solidFill>
                  <a:srgbClr val="C00000"/>
                </a:solidFill>
              </a:rPr>
              <a:t>τους </a:t>
            </a:r>
            <a:r>
              <a:rPr lang="el-GR" dirty="0" err="1" smtClean="0">
                <a:solidFill>
                  <a:srgbClr val="C00000"/>
                </a:solidFill>
              </a:rPr>
              <a:t>δενδρίτες</a:t>
            </a:r>
            <a:r>
              <a:rPr lang="el-GR" dirty="0" smtClean="0">
                <a:solidFill>
                  <a:srgbClr val="C00000"/>
                </a:solidFill>
              </a:rPr>
              <a:t> </a:t>
            </a:r>
            <a:r>
              <a:rPr lang="el-GR" dirty="0" smtClean="0">
                <a:solidFill>
                  <a:schemeClr val="accent1">
                    <a:lumMod val="75000"/>
                  </a:schemeClr>
                </a:solidFill>
              </a:rPr>
              <a:t>(πολλαπλές επιμήκεις αποφυάδες που δέχονται τα ερεθίσματα από το περιβάλλον), </a:t>
            </a:r>
          </a:p>
          <a:p>
            <a:r>
              <a:rPr lang="el-GR" dirty="0" smtClean="0">
                <a:solidFill>
                  <a:schemeClr val="accent1">
                    <a:lumMod val="75000"/>
                  </a:schemeClr>
                </a:solidFill>
              </a:rPr>
              <a:t>β) </a:t>
            </a:r>
            <a:r>
              <a:rPr lang="el-GR" dirty="0" smtClean="0">
                <a:solidFill>
                  <a:srgbClr val="C00000"/>
                </a:solidFill>
              </a:rPr>
              <a:t>το κυτταρικό σώμα </a:t>
            </a:r>
            <a:r>
              <a:rPr lang="el-GR" dirty="0" smtClean="0">
                <a:solidFill>
                  <a:schemeClr val="accent1">
                    <a:lumMod val="75000"/>
                  </a:schemeClr>
                </a:solidFill>
              </a:rPr>
              <a:t>(περιέχει τον πυρήνα και το κυτταρόπλασμα, δέχεται τα ερεθίσματα και αποτελεί το τροφικό κέντρο του κυττάρου) και </a:t>
            </a:r>
          </a:p>
          <a:p>
            <a:r>
              <a:rPr lang="el-GR" dirty="0" smtClean="0">
                <a:solidFill>
                  <a:schemeClr val="accent1">
                    <a:lumMod val="75000"/>
                  </a:schemeClr>
                </a:solidFill>
              </a:rPr>
              <a:t>γ) </a:t>
            </a:r>
            <a:r>
              <a:rPr lang="el-GR" dirty="0" smtClean="0">
                <a:solidFill>
                  <a:srgbClr val="C00000"/>
                </a:solidFill>
              </a:rPr>
              <a:t>τον </a:t>
            </a:r>
            <a:r>
              <a:rPr lang="el-GR" dirty="0" err="1" smtClean="0">
                <a:solidFill>
                  <a:srgbClr val="C00000"/>
                </a:solidFill>
              </a:rPr>
              <a:t>νευράξονα</a:t>
            </a:r>
            <a:r>
              <a:rPr lang="el-GR" dirty="0" smtClean="0">
                <a:solidFill>
                  <a:srgbClr val="C00000"/>
                </a:solidFill>
              </a:rPr>
              <a:t> ή </a:t>
            </a:r>
            <a:r>
              <a:rPr lang="el-GR" dirty="0" err="1" smtClean="0">
                <a:solidFill>
                  <a:srgbClr val="C00000"/>
                </a:solidFill>
              </a:rPr>
              <a:t>νευρίτη</a:t>
            </a:r>
            <a:r>
              <a:rPr lang="el-GR" dirty="0" smtClean="0">
                <a:solidFill>
                  <a:srgbClr val="C00000"/>
                </a:solidFill>
              </a:rPr>
              <a:t> </a:t>
            </a:r>
            <a:r>
              <a:rPr lang="el-GR" dirty="0" smtClean="0">
                <a:solidFill>
                  <a:schemeClr val="accent1">
                    <a:lumMod val="75000"/>
                  </a:schemeClr>
                </a:solidFill>
              </a:rPr>
              <a:t>(είναι μία κυλινδρική αποφυάδα που μεταφέρει την διέγερση σε άλλα κύτταρα).</a:t>
            </a:r>
            <a:endParaRPr lang="en-GB" dirty="0" smtClean="0">
              <a:solidFill>
                <a:schemeClr val="accent1">
                  <a:lumMod val="75000"/>
                </a:schemeClr>
              </a:solidFill>
            </a:endParaRPr>
          </a:p>
          <a:p>
            <a:endParaRPr lang="en-GB" dirty="0"/>
          </a:p>
        </p:txBody>
      </p:sp>
      <p:pic>
        <p:nvPicPr>
          <p:cNvPr id="4" name="3 - Θέση περιεχομένου" descr="IMG_8184.JPG"/>
          <p:cNvPicPr>
            <a:picLocks noChangeAspect="1"/>
          </p:cNvPicPr>
          <p:nvPr/>
        </p:nvPicPr>
        <p:blipFill>
          <a:blip r:embed="rId2" cstate="print">
            <a:biLevel thresh="50000"/>
          </a:blip>
          <a:stretch>
            <a:fillRect/>
          </a:stretch>
        </p:blipFill>
        <p:spPr>
          <a:xfrm>
            <a:off x="6572264" y="1285861"/>
            <a:ext cx="2474828" cy="5486476"/>
          </a:xfrm>
          <a:prstGeom prst="rect">
            <a:avLst/>
          </a:prstGeom>
          <a:ln>
            <a:solidFill>
              <a:srgbClr val="C0000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chemeClr val="accent2">
                    <a:lumMod val="75000"/>
                  </a:schemeClr>
                </a:solidFill>
              </a:rPr>
              <a:t>Οι νευρικές ίνες</a:t>
            </a:r>
            <a:endParaRPr lang="en-GB" sz="4000" b="1" dirty="0">
              <a:solidFill>
                <a:schemeClr val="accent2">
                  <a:lumMod val="75000"/>
                </a:schemeClr>
              </a:solidFill>
            </a:endParaRPr>
          </a:p>
        </p:txBody>
      </p:sp>
      <p:sp>
        <p:nvSpPr>
          <p:cNvPr id="3" name="2 - Θέση περιεχομένου"/>
          <p:cNvSpPr>
            <a:spLocks noGrp="1"/>
          </p:cNvSpPr>
          <p:nvPr>
            <p:ph sz="quarter" idx="1"/>
          </p:nvPr>
        </p:nvSpPr>
        <p:spPr>
          <a:xfrm>
            <a:off x="142844" y="1571612"/>
            <a:ext cx="8715436" cy="1285884"/>
          </a:xfrm>
        </p:spPr>
        <p:txBody>
          <a:bodyPr>
            <a:normAutofit fontScale="77500" lnSpcReduction="20000"/>
          </a:bodyPr>
          <a:lstStyle/>
          <a:p>
            <a:pPr>
              <a:lnSpc>
                <a:spcPct val="120000"/>
              </a:lnSpc>
            </a:pPr>
            <a:r>
              <a:rPr lang="el-GR" sz="3000" dirty="0" smtClean="0">
                <a:solidFill>
                  <a:schemeClr val="accent1">
                    <a:lumMod val="75000"/>
                  </a:schemeClr>
                </a:solidFill>
              </a:rPr>
              <a:t>Μία ή περισσότερες δεσμίδες νευρικών ινών δημιουργούν το νεύρο. </a:t>
            </a:r>
          </a:p>
          <a:p>
            <a:pPr>
              <a:lnSpc>
                <a:spcPct val="120000"/>
              </a:lnSpc>
            </a:pPr>
            <a:r>
              <a:rPr lang="el-GR" sz="3000" dirty="0" smtClean="0">
                <a:solidFill>
                  <a:schemeClr val="accent1">
                    <a:lumMod val="75000"/>
                  </a:schemeClr>
                </a:solidFill>
              </a:rPr>
              <a:t>Ένα νεύρο μεσαίου μεγέθους μπορεί να περιλαμβάνει 1.000- 10.000 νευρικές ίνες.</a:t>
            </a:r>
            <a:endParaRPr lang="en-GB" dirty="0"/>
          </a:p>
        </p:txBody>
      </p:sp>
      <p:pic>
        <p:nvPicPr>
          <p:cNvPr id="4" name="3 - Εικόνα" descr="IMG_8187.JPG"/>
          <p:cNvPicPr>
            <a:picLocks noChangeAspect="1"/>
          </p:cNvPicPr>
          <p:nvPr/>
        </p:nvPicPr>
        <p:blipFill>
          <a:blip r:embed="rId2" cstate="print">
            <a:biLevel thresh="50000"/>
          </a:blip>
          <a:stretch>
            <a:fillRect/>
          </a:stretch>
        </p:blipFill>
        <p:spPr>
          <a:xfrm>
            <a:off x="3964583" y="2928934"/>
            <a:ext cx="5108011" cy="3571900"/>
          </a:xfrm>
          <a:prstGeom prst="rect">
            <a:avLst/>
          </a:prstGeom>
          <a:ln>
            <a:solidFill>
              <a:srgbClr val="C00000"/>
            </a:solidFill>
          </a:ln>
        </p:spPr>
      </p:pic>
      <p:sp>
        <p:nvSpPr>
          <p:cNvPr id="6" name="5 - TextBox"/>
          <p:cNvSpPr txBox="1"/>
          <p:nvPr/>
        </p:nvSpPr>
        <p:spPr>
          <a:xfrm>
            <a:off x="0" y="2974675"/>
            <a:ext cx="3857620" cy="3354765"/>
          </a:xfrm>
          <a:prstGeom prst="rect">
            <a:avLst/>
          </a:prstGeom>
          <a:noFill/>
        </p:spPr>
        <p:txBody>
          <a:bodyPr wrap="square" rtlCol="0">
            <a:spAutoFit/>
          </a:bodyPr>
          <a:lstStyle/>
          <a:p>
            <a:pPr marL="273050" indent="-273050">
              <a:buFont typeface="Wingdings" pitchFamily="2" charset="2"/>
              <a:buChar char="§"/>
            </a:pPr>
            <a:r>
              <a:rPr lang="el-GR" sz="2400" dirty="0" smtClean="0">
                <a:solidFill>
                  <a:schemeClr val="accent1">
                    <a:lumMod val="75000"/>
                  </a:schemeClr>
                </a:solidFill>
              </a:rPr>
              <a:t>Διακρίνονται σε </a:t>
            </a:r>
            <a:r>
              <a:rPr lang="el-GR" sz="2400" dirty="0" err="1" smtClean="0">
                <a:solidFill>
                  <a:schemeClr val="accent1">
                    <a:lumMod val="75000"/>
                  </a:schemeClr>
                </a:solidFill>
              </a:rPr>
              <a:t>εμμύελες</a:t>
            </a:r>
            <a:r>
              <a:rPr lang="el-GR" sz="2400" dirty="0" smtClean="0">
                <a:solidFill>
                  <a:schemeClr val="accent1">
                    <a:lumMod val="75000"/>
                  </a:schemeClr>
                </a:solidFill>
              </a:rPr>
              <a:t> και </a:t>
            </a:r>
            <a:r>
              <a:rPr lang="el-GR" sz="2400" dirty="0" err="1" smtClean="0">
                <a:solidFill>
                  <a:schemeClr val="accent1">
                    <a:lumMod val="75000"/>
                  </a:schemeClr>
                </a:solidFill>
              </a:rPr>
              <a:t>αμύελες</a:t>
            </a:r>
            <a:r>
              <a:rPr lang="el-GR" sz="2400" dirty="0" smtClean="0">
                <a:solidFill>
                  <a:schemeClr val="accent1">
                    <a:lumMod val="75000"/>
                  </a:schemeClr>
                </a:solidFill>
              </a:rPr>
              <a:t> </a:t>
            </a:r>
            <a:r>
              <a:rPr lang="el-GR" sz="2000" dirty="0" smtClean="0">
                <a:solidFill>
                  <a:schemeClr val="accent1">
                    <a:lumMod val="50000"/>
                  </a:schemeClr>
                </a:solidFill>
              </a:rPr>
              <a:t>(περιβάλλονται από μυελώδη έλυτρα ή στερούνται </a:t>
            </a:r>
            <a:r>
              <a:rPr lang="el-GR" sz="2000" dirty="0" err="1" smtClean="0">
                <a:solidFill>
                  <a:schemeClr val="accent1">
                    <a:lumMod val="50000"/>
                  </a:schemeClr>
                </a:solidFill>
              </a:rPr>
              <a:t>μυελίνης</a:t>
            </a:r>
            <a:r>
              <a:rPr lang="el-GR" sz="2000" dirty="0" smtClean="0">
                <a:solidFill>
                  <a:schemeClr val="accent1">
                    <a:lumMod val="50000"/>
                  </a:schemeClr>
                </a:solidFill>
              </a:rPr>
              <a:t>). </a:t>
            </a:r>
          </a:p>
          <a:p>
            <a:pPr marL="273050" indent="-273050">
              <a:buFont typeface="Wingdings" pitchFamily="2" charset="2"/>
              <a:buChar char="§"/>
            </a:pPr>
            <a:endParaRPr lang="el-GR" sz="2400" dirty="0" smtClean="0">
              <a:solidFill>
                <a:schemeClr val="accent1">
                  <a:lumMod val="50000"/>
                </a:schemeClr>
              </a:solidFill>
            </a:endParaRPr>
          </a:p>
          <a:p>
            <a:pPr marL="273050" indent="-273050">
              <a:buFont typeface="Wingdings" pitchFamily="2" charset="2"/>
              <a:buChar char="§"/>
            </a:pPr>
            <a:r>
              <a:rPr lang="el-GR" sz="2000" dirty="0" smtClean="0">
                <a:solidFill>
                  <a:schemeClr val="accent1">
                    <a:lumMod val="50000"/>
                  </a:schemeClr>
                </a:solidFill>
              </a:rPr>
              <a:t>Στις </a:t>
            </a:r>
            <a:r>
              <a:rPr lang="el-GR" sz="2000" dirty="0" err="1" smtClean="0">
                <a:solidFill>
                  <a:schemeClr val="accent1">
                    <a:lumMod val="50000"/>
                  </a:schemeClr>
                </a:solidFill>
              </a:rPr>
              <a:t>εμμύελες</a:t>
            </a:r>
            <a:r>
              <a:rPr lang="el-GR" sz="2000" dirty="0" smtClean="0">
                <a:solidFill>
                  <a:schemeClr val="accent1">
                    <a:lumMod val="50000"/>
                  </a:schemeClr>
                </a:solidFill>
              </a:rPr>
              <a:t> νευρικές ίνες του περιφερικού νευρικού </a:t>
            </a:r>
            <a:r>
              <a:rPr lang="el-GR" sz="2000" dirty="0" err="1" smtClean="0">
                <a:solidFill>
                  <a:schemeClr val="accent1">
                    <a:lumMod val="50000"/>
                  </a:schemeClr>
                </a:solidFill>
              </a:rPr>
              <a:t>συστήμα</a:t>
            </a:r>
            <a:r>
              <a:rPr lang="el-GR" sz="2000" dirty="0" smtClean="0">
                <a:solidFill>
                  <a:schemeClr val="accent1">
                    <a:lumMod val="50000"/>
                  </a:schemeClr>
                </a:solidFill>
              </a:rPr>
              <a:t>-</a:t>
            </a:r>
            <a:r>
              <a:rPr lang="el-GR" sz="2000" dirty="0" err="1" smtClean="0">
                <a:solidFill>
                  <a:schemeClr val="accent1">
                    <a:lumMod val="50000"/>
                  </a:schemeClr>
                </a:solidFill>
              </a:rPr>
              <a:t>τος</a:t>
            </a:r>
            <a:r>
              <a:rPr lang="el-GR" sz="2000" dirty="0" smtClean="0">
                <a:solidFill>
                  <a:schemeClr val="accent1">
                    <a:lumMod val="50000"/>
                  </a:schemeClr>
                </a:solidFill>
              </a:rPr>
              <a:t>, η </a:t>
            </a:r>
            <a:r>
              <a:rPr lang="el-GR" sz="2000" dirty="0" err="1" smtClean="0">
                <a:solidFill>
                  <a:schemeClr val="accent1">
                    <a:lumMod val="50000"/>
                  </a:schemeClr>
                </a:solidFill>
              </a:rPr>
              <a:t>μυελίνη</a:t>
            </a:r>
            <a:r>
              <a:rPr lang="el-GR" sz="2000" dirty="0" smtClean="0">
                <a:solidFill>
                  <a:schemeClr val="accent1">
                    <a:lumMod val="50000"/>
                  </a:schemeClr>
                </a:solidFill>
              </a:rPr>
              <a:t> που περιβάλλει τον </a:t>
            </a:r>
            <a:r>
              <a:rPr lang="el-GR" sz="2000" dirty="0" err="1" smtClean="0">
                <a:solidFill>
                  <a:schemeClr val="accent1">
                    <a:lumMod val="50000"/>
                  </a:schemeClr>
                </a:solidFill>
              </a:rPr>
              <a:t>νευράξονα</a:t>
            </a:r>
            <a:r>
              <a:rPr lang="el-GR" sz="2000" dirty="0" smtClean="0">
                <a:solidFill>
                  <a:schemeClr val="accent1">
                    <a:lumMod val="50000"/>
                  </a:schemeClr>
                </a:solidFill>
              </a:rPr>
              <a:t> σχηματίζεται από τα κύτταρα του </a:t>
            </a:r>
            <a:r>
              <a:rPr lang="en-GB" sz="2000" dirty="0" smtClean="0">
                <a:solidFill>
                  <a:schemeClr val="accent1">
                    <a:lumMod val="50000"/>
                  </a:schemeClr>
                </a:solidFill>
              </a:rPr>
              <a:t>Schwann</a:t>
            </a:r>
            <a:r>
              <a:rPr lang="el-GR" sz="2000" dirty="0" smtClean="0">
                <a:solidFill>
                  <a:schemeClr val="accent1">
                    <a:lumMod val="50000"/>
                  </a:schemeClr>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chemeClr val="accent2">
                    <a:lumMod val="75000"/>
                  </a:schemeClr>
                </a:solidFill>
              </a:rPr>
              <a:t>Οι νευρικές ίνες</a:t>
            </a:r>
            <a:endParaRPr lang="en-GB" sz="4000" dirty="0"/>
          </a:p>
        </p:txBody>
      </p:sp>
      <p:sp>
        <p:nvSpPr>
          <p:cNvPr id="3" name="2 - Θέση περιεχομένου"/>
          <p:cNvSpPr>
            <a:spLocks noGrp="1"/>
          </p:cNvSpPr>
          <p:nvPr>
            <p:ph sz="quarter" idx="1"/>
          </p:nvPr>
        </p:nvSpPr>
        <p:spPr>
          <a:xfrm>
            <a:off x="71406" y="2285992"/>
            <a:ext cx="4357718" cy="3810008"/>
          </a:xfrm>
        </p:spPr>
        <p:txBody>
          <a:bodyPr/>
          <a:lstStyle/>
          <a:p>
            <a:r>
              <a:rPr lang="el-GR" sz="2800" dirty="0" smtClean="0">
                <a:solidFill>
                  <a:schemeClr val="accent1">
                    <a:lumMod val="75000"/>
                  </a:schemeClr>
                </a:solidFill>
              </a:rPr>
              <a:t>Κάθε δεσμίδα νευρικών ινών περιβάλλεται από το περινεύριο, ενώ κάθε νεύρο περιβάλλεται από το </a:t>
            </a:r>
            <a:r>
              <a:rPr lang="el-GR" sz="2800" dirty="0" err="1" smtClean="0">
                <a:solidFill>
                  <a:schemeClr val="accent1">
                    <a:lumMod val="75000"/>
                  </a:schemeClr>
                </a:solidFill>
              </a:rPr>
              <a:t>επινεύριο</a:t>
            </a:r>
            <a:r>
              <a:rPr lang="el-GR" sz="2800" dirty="0" smtClean="0">
                <a:solidFill>
                  <a:schemeClr val="accent1">
                    <a:lumMod val="75000"/>
                  </a:schemeClr>
                </a:solidFill>
              </a:rPr>
              <a:t>.</a:t>
            </a:r>
          </a:p>
          <a:p>
            <a:endParaRPr lang="en-GB" dirty="0"/>
          </a:p>
        </p:txBody>
      </p:sp>
      <p:pic>
        <p:nvPicPr>
          <p:cNvPr id="4" name="3 - Εικόνα" descr="IMG_8190.JPG"/>
          <p:cNvPicPr>
            <a:picLocks noChangeAspect="1"/>
          </p:cNvPicPr>
          <p:nvPr/>
        </p:nvPicPr>
        <p:blipFill>
          <a:blip r:embed="rId2" cstate="print">
            <a:biLevel thresh="50000"/>
          </a:blip>
          <a:stretch>
            <a:fillRect/>
          </a:stretch>
        </p:blipFill>
        <p:spPr>
          <a:xfrm>
            <a:off x="4429124" y="2143116"/>
            <a:ext cx="4580730" cy="4071966"/>
          </a:xfrm>
          <a:prstGeom prst="rect">
            <a:avLst/>
          </a:prstGeom>
          <a:ln>
            <a:solidFill>
              <a:srgbClr val="C0000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33442" y="285728"/>
            <a:ext cx="8153400" cy="990600"/>
          </a:xfrm>
        </p:spPr>
        <p:txBody>
          <a:bodyPr>
            <a:normAutofit/>
          </a:bodyPr>
          <a:lstStyle/>
          <a:p>
            <a:r>
              <a:rPr lang="el-GR" sz="4000" b="1" dirty="0" smtClean="0">
                <a:solidFill>
                  <a:schemeClr val="accent2">
                    <a:lumMod val="75000"/>
                  </a:schemeClr>
                </a:solidFill>
              </a:rPr>
              <a:t>Η κυτταρική μεμβράνη</a:t>
            </a:r>
            <a:endParaRPr lang="en-GB" sz="4000" b="1" dirty="0">
              <a:solidFill>
                <a:schemeClr val="accent2">
                  <a:lumMod val="75000"/>
                </a:schemeClr>
              </a:solidFill>
            </a:endParaRPr>
          </a:p>
        </p:txBody>
      </p:sp>
      <p:sp>
        <p:nvSpPr>
          <p:cNvPr id="3" name="2 - Θέση περιεχομένου"/>
          <p:cNvSpPr>
            <a:spLocks noGrp="1"/>
          </p:cNvSpPr>
          <p:nvPr>
            <p:ph sz="quarter" idx="1"/>
          </p:nvPr>
        </p:nvSpPr>
        <p:spPr>
          <a:xfrm>
            <a:off x="612648" y="1862158"/>
            <a:ext cx="8153400" cy="4495800"/>
          </a:xfrm>
        </p:spPr>
        <p:txBody>
          <a:bodyPr>
            <a:normAutofit/>
          </a:bodyPr>
          <a:lstStyle/>
          <a:p>
            <a:r>
              <a:rPr lang="el-GR" dirty="0" smtClean="0">
                <a:solidFill>
                  <a:schemeClr val="accent1">
                    <a:lumMod val="75000"/>
                  </a:schemeClr>
                </a:solidFill>
              </a:rPr>
              <a:t>Χωρίζει το κυτταρόπλασμα από το εξωτερικό περιβάλλον.</a:t>
            </a:r>
          </a:p>
          <a:p>
            <a:r>
              <a:rPr lang="el-GR" dirty="0" smtClean="0">
                <a:solidFill>
                  <a:schemeClr val="accent1">
                    <a:lumMod val="75000"/>
                  </a:schemeClr>
                </a:solidFill>
              </a:rPr>
              <a:t>Αποτελεί τον ηθμό για ανταλλαγή νερού και ιόντων μεταξύ του ενδοκυττάριου και του </a:t>
            </a:r>
            <a:r>
              <a:rPr lang="el-GR" dirty="0" err="1" smtClean="0">
                <a:solidFill>
                  <a:schemeClr val="accent1">
                    <a:lumMod val="75000"/>
                  </a:schemeClr>
                </a:solidFill>
              </a:rPr>
              <a:t>εξωκυττάριου</a:t>
            </a:r>
            <a:r>
              <a:rPr lang="el-GR" dirty="0" smtClean="0">
                <a:solidFill>
                  <a:schemeClr val="accent1">
                    <a:lumMod val="75000"/>
                  </a:schemeClr>
                </a:solidFill>
              </a:rPr>
              <a:t> υγρού.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b="1" dirty="0" smtClean="0">
                <a:solidFill>
                  <a:schemeClr val="accent2">
                    <a:lumMod val="75000"/>
                  </a:schemeClr>
                </a:solidFill>
              </a:rPr>
              <a:t>Φυσιολογία του πόνου</a:t>
            </a:r>
            <a:br>
              <a:rPr lang="el-GR" b="1" dirty="0" smtClean="0">
                <a:solidFill>
                  <a:schemeClr val="accent2">
                    <a:lumMod val="75000"/>
                  </a:schemeClr>
                </a:solidFill>
              </a:rPr>
            </a:br>
            <a:endParaRPr lang="en-GB" b="1" dirty="0">
              <a:solidFill>
                <a:schemeClr val="accent2">
                  <a:lumMod val="75000"/>
                </a:schemeClr>
              </a:solidFill>
            </a:endParaRPr>
          </a:p>
        </p:txBody>
      </p:sp>
      <p:sp>
        <p:nvSpPr>
          <p:cNvPr id="3" name="2 - Θέση περιεχομένου"/>
          <p:cNvSpPr>
            <a:spLocks noGrp="1"/>
          </p:cNvSpPr>
          <p:nvPr>
            <p:ph sz="quarter" idx="1"/>
          </p:nvPr>
        </p:nvSpPr>
        <p:spPr>
          <a:xfrm>
            <a:off x="357158" y="1790720"/>
            <a:ext cx="8408890" cy="4495800"/>
          </a:xfrm>
        </p:spPr>
        <p:txBody>
          <a:bodyPr>
            <a:normAutofit/>
          </a:bodyPr>
          <a:lstStyle/>
          <a:p>
            <a:r>
              <a:rPr lang="el-GR" dirty="0" smtClean="0">
                <a:solidFill>
                  <a:schemeClr val="accent1">
                    <a:lumMod val="75000"/>
                  </a:schemeClr>
                </a:solidFill>
              </a:rPr>
              <a:t>Ο πόνος σε περιοχή του σώματος, είναι μία αίσθηση που πυροδοτείται από τον ερεθισμό των νευρικών απολήξεων στην περιοχή αυτή.</a:t>
            </a:r>
          </a:p>
          <a:p>
            <a:r>
              <a:rPr lang="el-GR" dirty="0" smtClean="0">
                <a:solidFill>
                  <a:schemeClr val="accent1">
                    <a:lumMod val="75000"/>
                  </a:schemeClr>
                </a:solidFill>
              </a:rPr>
              <a:t>Οι νευρικές απολήξεις αποτελούν τους υποδοχείς του πόνου και είναι διάσπαρτες στους διάφορους ιστούς.</a:t>
            </a:r>
          </a:p>
          <a:p>
            <a:r>
              <a:rPr lang="el-GR" dirty="0" smtClean="0">
                <a:solidFill>
                  <a:schemeClr val="accent1">
                    <a:lumMod val="75000"/>
                  </a:schemeClr>
                </a:solidFill>
              </a:rPr>
              <a:t>Η ένταση του πόνου, η ανοχή και η αντίδραση σε αυτόν είναι υποκειμενική.</a:t>
            </a:r>
          </a:p>
          <a:p>
            <a:endParaRPr lang="el-GR"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r>
              <a:rPr lang="el-GR" sz="3200" b="1" dirty="0" smtClean="0">
                <a:solidFill>
                  <a:schemeClr val="accent2">
                    <a:lumMod val="75000"/>
                  </a:schemeClr>
                </a:solidFill>
              </a:rPr>
              <a:t>ΟΔΟΝΤΙΑΤΡΙΚΗ ΑΝΑΙΣΘΗΣΙΑ </a:t>
            </a:r>
            <a:endParaRPr lang="en-GB" sz="3200" dirty="0"/>
          </a:p>
        </p:txBody>
      </p:sp>
      <p:sp>
        <p:nvSpPr>
          <p:cNvPr id="3" name="2 - Θέση περιεχομένου"/>
          <p:cNvSpPr>
            <a:spLocks noGrp="1"/>
          </p:cNvSpPr>
          <p:nvPr>
            <p:ph sz="quarter" idx="1"/>
          </p:nvPr>
        </p:nvSpPr>
        <p:spPr/>
        <p:txBody>
          <a:bodyPr/>
          <a:lstStyle/>
          <a:p>
            <a:pPr lvl="0"/>
            <a:endParaRPr lang="el-GR" dirty="0" smtClean="0">
              <a:solidFill>
                <a:schemeClr val="accent1">
                  <a:lumMod val="75000"/>
                </a:schemeClr>
              </a:solidFill>
              <a:ea typeface="Times New Roman" pitchFamily="18" charset="0"/>
              <a:cs typeface="Times New Roman" pitchFamily="18" charset="0"/>
            </a:endParaRPr>
          </a:p>
          <a:p>
            <a:pPr lvl="0"/>
            <a:r>
              <a:rPr lang="el-GR" dirty="0" smtClean="0">
                <a:solidFill>
                  <a:schemeClr val="accent1">
                    <a:lumMod val="75000"/>
                  </a:schemeClr>
                </a:solidFill>
                <a:ea typeface="Times New Roman" pitchFamily="18" charset="0"/>
                <a:cs typeface="Times New Roman" pitchFamily="18" charset="0"/>
              </a:rPr>
              <a:t>Φροντιστηριακές Παραδόσεις στο ΑΕΠ: </a:t>
            </a:r>
          </a:p>
          <a:p>
            <a:pPr lvl="0">
              <a:buNone/>
            </a:pPr>
            <a:r>
              <a:rPr lang="el-GR" dirty="0" smtClean="0">
                <a:solidFill>
                  <a:schemeClr val="accent1">
                    <a:lumMod val="75000"/>
                  </a:schemeClr>
                </a:solidFill>
                <a:ea typeface="Times New Roman" pitchFamily="18" charset="0"/>
                <a:cs typeface="Times New Roman" pitchFamily="18" charset="0"/>
              </a:rPr>
              <a:t>    Δευτέρα 12.00-13.00 </a:t>
            </a:r>
            <a:r>
              <a:rPr lang="el-GR" b="1" dirty="0" smtClean="0">
                <a:solidFill>
                  <a:schemeClr val="accent1">
                    <a:lumMod val="75000"/>
                  </a:schemeClr>
                </a:solidFill>
                <a:ea typeface="Times New Roman" pitchFamily="18" charset="0"/>
                <a:cs typeface="Times New Roman" pitchFamily="18" charset="0"/>
              </a:rPr>
              <a:t>και</a:t>
            </a:r>
            <a:r>
              <a:rPr lang="el-GR" dirty="0" smtClean="0">
                <a:solidFill>
                  <a:schemeClr val="accent1">
                    <a:lumMod val="75000"/>
                  </a:schemeClr>
                </a:solidFill>
                <a:ea typeface="Times New Roman" pitchFamily="18" charset="0"/>
                <a:cs typeface="Times New Roman" pitchFamily="18" charset="0"/>
              </a:rPr>
              <a:t> Παρασκευή 10.00-11.00 </a:t>
            </a:r>
          </a:p>
          <a:p>
            <a:pPr lvl="0">
              <a:buNone/>
            </a:pPr>
            <a:endParaRPr lang="el-GR" dirty="0" smtClean="0">
              <a:solidFill>
                <a:schemeClr val="accent1">
                  <a:lumMod val="75000"/>
                </a:schemeClr>
              </a:solidFill>
              <a:ea typeface="Times New Roman" pitchFamily="18" charset="0"/>
              <a:cs typeface="Times New Roman" pitchFamily="18" charset="0"/>
            </a:endParaRPr>
          </a:p>
          <a:p>
            <a:r>
              <a:rPr lang="el-GR" dirty="0" smtClean="0">
                <a:solidFill>
                  <a:schemeClr val="accent1">
                    <a:lumMod val="75000"/>
                  </a:schemeClr>
                </a:solidFill>
              </a:rPr>
              <a:t>Εργαστήρια στο </a:t>
            </a:r>
            <a:r>
              <a:rPr lang="el-GR" dirty="0" err="1" smtClean="0">
                <a:solidFill>
                  <a:schemeClr val="accent1">
                    <a:lumMod val="75000"/>
                  </a:schemeClr>
                </a:solidFill>
              </a:rPr>
              <a:t>ΑΕΥΟ</a:t>
            </a:r>
            <a:r>
              <a:rPr lang="el-GR" dirty="0" smtClean="0">
                <a:solidFill>
                  <a:schemeClr val="accent1">
                    <a:lumMod val="75000"/>
                  </a:schemeClr>
                </a:solidFill>
              </a:rPr>
              <a:t>: </a:t>
            </a:r>
          </a:p>
          <a:p>
            <a:pPr>
              <a:buNone/>
            </a:pPr>
            <a:r>
              <a:rPr lang="el-GR" dirty="0" smtClean="0">
                <a:solidFill>
                  <a:schemeClr val="accent1">
                    <a:lumMod val="75000"/>
                  </a:schemeClr>
                </a:solidFill>
              </a:rPr>
              <a:t>    Τρίτη, Τετάρτη, Πέμπτη 11.00- 13.00 σε 3 ομάδες </a:t>
            </a:r>
            <a:endParaRPr lang="en-GB"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214290"/>
            <a:ext cx="8153400" cy="990600"/>
          </a:xfrm>
        </p:spPr>
        <p:txBody>
          <a:bodyPr>
            <a:normAutofit/>
          </a:bodyPr>
          <a:lstStyle/>
          <a:p>
            <a:r>
              <a:rPr lang="el-GR" sz="4000" b="1" dirty="0" smtClean="0">
                <a:solidFill>
                  <a:schemeClr val="accent2">
                    <a:lumMod val="75000"/>
                  </a:schemeClr>
                </a:solidFill>
              </a:rPr>
              <a:t>Η αγωγή της νευρικής διέγερσης</a:t>
            </a:r>
            <a:endParaRPr lang="en-GB" sz="4000" b="1" dirty="0">
              <a:solidFill>
                <a:schemeClr val="accent2">
                  <a:lumMod val="75000"/>
                </a:schemeClr>
              </a:solidFill>
            </a:endParaRPr>
          </a:p>
        </p:txBody>
      </p:sp>
      <p:sp>
        <p:nvSpPr>
          <p:cNvPr id="3" name="2 - Θέση περιεχομένου"/>
          <p:cNvSpPr>
            <a:spLocks noGrp="1"/>
          </p:cNvSpPr>
          <p:nvPr>
            <p:ph sz="quarter" idx="1"/>
          </p:nvPr>
        </p:nvSpPr>
        <p:spPr>
          <a:xfrm>
            <a:off x="428596" y="1862158"/>
            <a:ext cx="8337452" cy="4495800"/>
          </a:xfrm>
        </p:spPr>
        <p:txBody>
          <a:bodyPr>
            <a:normAutofit lnSpcReduction="10000"/>
          </a:bodyPr>
          <a:lstStyle/>
          <a:p>
            <a:r>
              <a:rPr lang="el-GR" dirty="0" smtClean="0">
                <a:solidFill>
                  <a:schemeClr val="accent1">
                    <a:lumMod val="75000"/>
                  </a:schemeClr>
                </a:solidFill>
              </a:rPr>
              <a:t>Σε κυτταρικό επίπεδο, η διαδικασία της αγωγής του ερεθίσματος στην νευρική ίνα εξαρτάται από τις αλλαγές στην </a:t>
            </a:r>
            <a:r>
              <a:rPr lang="el-GR" dirty="0" err="1" smtClean="0">
                <a:solidFill>
                  <a:schemeClr val="accent1">
                    <a:lumMod val="75000"/>
                  </a:schemeClr>
                </a:solidFill>
              </a:rPr>
              <a:t>ηλεκτροφυσιολογική</a:t>
            </a:r>
            <a:r>
              <a:rPr lang="el-GR" dirty="0" smtClean="0">
                <a:solidFill>
                  <a:schemeClr val="accent1">
                    <a:lumMod val="75000"/>
                  </a:schemeClr>
                </a:solidFill>
              </a:rPr>
              <a:t> κατάσταση της μεμβράνης που την περιβάλλει.</a:t>
            </a:r>
          </a:p>
          <a:p>
            <a:r>
              <a:rPr lang="el-GR" dirty="0" smtClean="0">
                <a:solidFill>
                  <a:schemeClr val="accent1">
                    <a:lumMod val="75000"/>
                  </a:schemeClr>
                </a:solidFill>
              </a:rPr>
              <a:t>Αδρά, σε διέγερση της νευρικής ίνας από ερέθισμα, ενεργοποιείται η λειτουργία της αντλίας ιόντων </a:t>
            </a:r>
            <a:r>
              <a:rPr lang="en-GB" dirty="0" smtClean="0">
                <a:solidFill>
                  <a:schemeClr val="accent1">
                    <a:lumMod val="75000"/>
                  </a:schemeClr>
                </a:solidFill>
              </a:rPr>
              <a:t>K</a:t>
            </a:r>
            <a:r>
              <a:rPr lang="el-GR" baseline="30000" dirty="0" smtClean="0">
                <a:solidFill>
                  <a:schemeClr val="accent1">
                    <a:lumMod val="75000"/>
                  </a:schemeClr>
                </a:solidFill>
                <a:latin typeface="Century Schoolbook"/>
              </a:rPr>
              <a:t>+</a:t>
            </a:r>
            <a:r>
              <a:rPr lang="en-GB" dirty="0" smtClean="0">
                <a:solidFill>
                  <a:schemeClr val="accent1">
                    <a:lumMod val="75000"/>
                  </a:schemeClr>
                </a:solidFill>
              </a:rPr>
              <a:t>, Na</a:t>
            </a:r>
            <a:r>
              <a:rPr lang="el-GR" baseline="30000" dirty="0" smtClean="0">
                <a:solidFill>
                  <a:schemeClr val="accent1">
                    <a:lumMod val="75000"/>
                  </a:schemeClr>
                </a:solidFill>
                <a:latin typeface="Century Schoolbook"/>
              </a:rPr>
              <a:t>+ </a:t>
            </a:r>
            <a:r>
              <a:rPr lang="el-GR" dirty="0" smtClean="0">
                <a:solidFill>
                  <a:schemeClr val="accent1">
                    <a:lumMod val="75000"/>
                  </a:schemeClr>
                </a:solidFill>
              </a:rPr>
              <a:t>στην κυτταρική μεμβράνη, μεταβάλλεται το ηλεκτρικό δυναμικό </a:t>
            </a:r>
            <a:r>
              <a:rPr lang="el-GR" sz="2600" dirty="0" smtClean="0">
                <a:solidFill>
                  <a:schemeClr val="accent1">
                    <a:lumMod val="75000"/>
                  </a:schemeClr>
                </a:solidFill>
              </a:rPr>
              <a:t>(</a:t>
            </a:r>
            <a:r>
              <a:rPr lang="el-GR" sz="2600" i="1" dirty="0" err="1" smtClean="0">
                <a:solidFill>
                  <a:schemeClr val="accent1">
                    <a:lumMod val="75000"/>
                  </a:schemeClr>
                </a:solidFill>
              </a:rPr>
              <a:t>εκπόλωση</a:t>
            </a:r>
            <a:r>
              <a:rPr lang="el-GR" sz="2600" i="1" dirty="0" smtClean="0">
                <a:solidFill>
                  <a:schemeClr val="accent1">
                    <a:lumMod val="75000"/>
                  </a:schemeClr>
                </a:solidFill>
              </a:rPr>
              <a:t>- </a:t>
            </a:r>
            <a:r>
              <a:rPr lang="el-GR" sz="2600" i="1" dirty="0" err="1" smtClean="0">
                <a:solidFill>
                  <a:schemeClr val="accent1">
                    <a:lumMod val="75000"/>
                  </a:schemeClr>
                </a:solidFill>
              </a:rPr>
              <a:t>επαναπόλωση</a:t>
            </a:r>
            <a:r>
              <a:rPr lang="el-GR" sz="2600" i="1" dirty="0" smtClean="0">
                <a:solidFill>
                  <a:schemeClr val="accent1">
                    <a:lumMod val="75000"/>
                  </a:schemeClr>
                </a:solidFill>
              </a:rPr>
              <a:t> </a:t>
            </a:r>
            <a:r>
              <a:rPr lang="el-GR" sz="2600" i="1" dirty="0" smtClean="0">
                <a:solidFill>
                  <a:schemeClr val="accent1">
                    <a:lumMod val="75000"/>
                  </a:schemeClr>
                </a:solidFill>
                <a:latin typeface="Calibri"/>
              </a:rPr>
              <a:t>→ δημιουργία δυναμικού ενεργείας</a:t>
            </a:r>
            <a:r>
              <a:rPr lang="el-GR" sz="2600" i="1" dirty="0" smtClean="0">
                <a:solidFill>
                  <a:schemeClr val="accent1">
                    <a:lumMod val="75000"/>
                  </a:schemeClr>
                </a:solidFill>
              </a:rPr>
              <a:t>) </a:t>
            </a:r>
            <a:r>
              <a:rPr lang="el-GR" dirty="0" smtClean="0">
                <a:solidFill>
                  <a:schemeClr val="accent1">
                    <a:lumMod val="75000"/>
                  </a:schemeClr>
                </a:solidFill>
              </a:rPr>
              <a:t>και επιτυγχάνεται η αγωγή της νευρικής ώσης κατά μήκος του νεύρου.  </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chemeClr val="accent2">
                    <a:lumMod val="75000"/>
                  </a:schemeClr>
                </a:solidFill>
              </a:rPr>
              <a:t>Η αγωγή της νευρικής διέγερσης</a:t>
            </a:r>
            <a:endParaRPr lang="en-GB" sz="4000" dirty="0"/>
          </a:p>
        </p:txBody>
      </p:sp>
      <p:pic>
        <p:nvPicPr>
          <p:cNvPr id="4" name="3 - Θέση περιεχομένου" descr="IMG_8191.JPG"/>
          <p:cNvPicPr>
            <a:picLocks noGrp="1" noChangeAspect="1"/>
          </p:cNvPicPr>
          <p:nvPr>
            <p:ph sz="quarter" idx="1"/>
          </p:nvPr>
        </p:nvPicPr>
        <p:blipFill>
          <a:blip r:embed="rId2">
            <a:lum contrast="20000"/>
          </a:blip>
          <a:srcRect t="3528" b="10803"/>
          <a:stretch>
            <a:fillRect/>
          </a:stretch>
        </p:blipFill>
        <p:spPr>
          <a:xfrm>
            <a:off x="428597" y="3786190"/>
            <a:ext cx="8215370" cy="2928958"/>
          </a:xfrm>
          <a:ln>
            <a:solidFill>
              <a:srgbClr val="C00000"/>
            </a:solidFill>
          </a:ln>
        </p:spPr>
      </p:pic>
      <p:sp>
        <p:nvSpPr>
          <p:cNvPr id="5" name="4 - TextBox"/>
          <p:cNvSpPr txBox="1"/>
          <p:nvPr/>
        </p:nvSpPr>
        <p:spPr>
          <a:xfrm>
            <a:off x="214282" y="1500174"/>
            <a:ext cx="8786874" cy="2585323"/>
          </a:xfrm>
          <a:prstGeom prst="rect">
            <a:avLst/>
          </a:prstGeom>
          <a:noFill/>
        </p:spPr>
        <p:txBody>
          <a:bodyPr wrap="square" rtlCol="0">
            <a:spAutoFit/>
          </a:bodyPr>
          <a:lstStyle/>
          <a:p>
            <a:pPr marL="342900" indent="-342900">
              <a:buAutoNum type="alphaUcParenR"/>
            </a:pPr>
            <a:r>
              <a:rPr lang="el-GR" sz="2400" dirty="0" smtClean="0">
                <a:solidFill>
                  <a:schemeClr val="accent1">
                    <a:lumMod val="75000"/>
                  </a:schemeClr>
                </a:solidFill>
              </a:rPr>
              <a:t>Στην </a:t>
            </a:r>
            <a:r>
              <a:rPr lang="el-GR" sz="2400" dirty="0" err="1" smtClean="0">
                <a:solidFill>
                  <a:schemeClr val="accent1">
                    <a:lumMod val="75000"/>
                  </a:schemeClr>
                </a:solidFill>
              </a:rPr>
              <a:t>εμμύελη</a:t>
            </a:r>
            <a:r>
              <a:rPr lang="el-GR" sz="2400" dirty="0" smtClean="0">
                <a:solidFill>
                  <a:schemeClr val="accent1">
                    <a:lumMod val="75000"/>
                  </a:schemeClr>
                </a:solidFill>
              </a:rPr>
              <a:t> νευρική ίνα οι μεταβολές του ηλεκτρικού </a:t>
            </a:r>
            <a:r>
              <a:rPr lang="el-GR" sz="2400" dirty="0" err="1" smtClean="0">
                <a:solidFill>
                  <a:schemeClr val="accent1">
                    <a:lumMod val="75000"/>
                  </a:schemeClr>
                </a:solidFill>
              </a:rPr>
              <a:t>δυναμι</a:t>
            </a:r>
            <a:r>
              <a:rPr lang="el-GR" sz="2400" dirty="0" smtClean="0">
                <a:solidFill>
                  <a:schemeClr val="accent1">
                    <a:lumMod val="75000"/>
                  </a:schemeClr>
                </a:solidFill>
              </a:rPr>
              <a:t>-</a:t>
            </a:r>
            <a:r>
              <a:rPr lang="el-GR" sz="2400" dirty="0" err="1" smtClean="0">
                <a:solidFill>
                  <a:schemeClr val="accent1">
                    <a:lumMod val="75000"/>
                  </a:schemeClr>
                </a:solidFill>
              </a:rPr>
              <a:t>κού</a:t>
            </a:r>
            <a:r>
              <a:rPr lang="el-GR" sz="2400" dirty="0" smtClean="0">
                <a:solidFill>
                  <a:schemeClr val="accent1">
                    <a:lumMod val="75000"/>
                  </a:schemeClr>
                </a:solidFill>
              </a:rPr>
              <a:t> και η αγωγή της νευρικής ώσης γίνονται αντιληπτές στις περισφίξεις του </a:t>
            </a:r>
            <a:r>
              <a:rPr lang="en-GB" sz="2400" dirty="0" err="1" smtClean="0">
                <a:solidFill>
                  <a:schemeClr val="accent1">
                    <a:lumMod val="75000"/>
                  </a:schemeClr>
                </a:solidFill>
              </a:rPr>
              <a:t>Ranvier</a:t>
            </a:r>
            <a:r>
              <a:rPr lang="el-GR" sz="2400" dirty="0" smtClean="0">
                <a:solidFill>
                  <a:schemeClr val="accent1">
                    <a:lumMod val="75000"/>
                  </a:schemeClr>
                </a:solidFill>
              </a:rPr>
              <a:t> και η ώση μεταφέρεται υπό μορφή αλμάτων από την μία περίσφιξη στην επόμενη.</a:t>
            </a:r>
            <a:endParaRPr lang="en-GB" sz="2400" dirty="0" smtClean="0">
              <a:solidFill>
                <a:schemeClr val="accent1">
                  <a:lumMod val="75000"/>
                </a:schemeClr>
              </a:solidFill>
            </a:endParaRPr>
          </a:p>
          <a:p>
            <a:pPr marL="342900" indent="-342900">
              <a:buAutoNum type="alphaUcParenR"/>
            </a:pPr>
            <a:r>
              <a:rPr lang="el-GR" sz="2400" dirty="0" smtClean="0">
                <a:solidFill>
                  <a:schemeClr val="accent1">
                    <a:lumMod val="75000"/>
                  </a:schemeClr>
                </a:solidFill>
              </a:rPr>
              <a:t>Στην </a:t>
            </a:r>
            <a:r>
              <a:rPr lang="el-GR" sz="2400" dirty="0" err="1" smtClean="0">
                <a:solidFill>
                  <a:schemeClr val="accent1">
                    <a:lumMod val="75000"/>
                  </a:schemeClr>
                </a:solidFill>
              </a:rPr>
              <a:t>αμύελη</a:t>
            </a:r>
            <a:r>
              <a:rPr lang="el-GR" sz="2400" dirty="0" smtClean="0">
                <a:solidFill>
                  <a:schemeClr val="accent1">
                    <a:lumMod val="75000"/>
                  </a:schemeClr>
                </a:solidFill>
              </a:rPr>
              <a:t> νευρική ίνα δεν υπάρχουν περισφίξεις και η ώση μεταφέρεται  συνεχόμενα.   </a:t>
            </a:r>
            <a:r>
              <a:rPr lang="en-GB" sz="2400" dirty="0" smtClean="0">
                <a:solidFill>
                  <a:schemeClr val="accent1">
                    <a:lumMod val="75000"/>
                  </a:schemeClr>
                </a:solidFill>
              </a:rPr>
              <a:t> </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1472" y="428604"/>
            <a:ext cx="8162925" cy="701675"/>
          </a:xfrm>
        </p:spPr>
        <p:txBody>
          <a:bodyPr/>
          <a:lstStyle/>
          <a:p>
            <a:pPr eaLnBrk="1" hangingPunct="1"/>
            <a:r>
              <a:rPr lang="el-GR" sz="4000" b="1" dirty="0" smtClean="0">
                <a:solidFill>
                  <a:schemeClr val="accent2">
                    <a:lumMod val="75000"/>
                  </a:schemeClr>
                </a:solidFill>
              </a:rPr>
              <a:t>Ο πόνος</a:t>
            </a:r>
          </a:p>
        </p:txBody>
      </p:sp>
      <p:sp>
        <p:nvSpPr>
          <p:cNvPr id="5123" name="Rectangle 3"/>
          <p:cNvSpPr>
            <a:spLocks noGrp="1" noChangeArrowheads="1"/>
          </p:cNvSpPr>
          <p:nvPr>
            <p:ph sz="quarter" idx="1"/>
          </p:nvPr>
        </p:nvSpPr>
        <p:spPr>
          <a:xfrm>
            <a:off x="285720" y="1857364"/>
            <a:ext cx="8566150" cy="4381512"/>
          </a:xfrm>
        </p:spPr>
        <p:txBody>
          <a:bodyPr>
            <a:normAutofit/>
          </a:bodyPr>
          <a:lstStyle/>
          <a:p>
            <a:r>
              <a:rPr lang="el-GR" dirty="0" smtClean="0">
                <a:solidFill>
                  <a:schemeClr val="accent1">
                    <a:lumMod val="75000"/>
                  </a:schemeClr>
                </a:solidFill>
              </a:rPr>
              <a:t>Προκαλείται όταν ένα μηχανικό, θερμικό ή χημικό ερέθισμα επιδρά στους ιστούς. </a:t>
            </a:r>
          </a:p>
          <a:p>
            <a:pPr eaLnBrk="1" hangingPunct="1"/>
            <a:r>
              <a:rPr lang="el-GR" dirty="0" smtClean="0">
                <a:solidFill>
                  <a:schemeClr val="accent1">
                    <a:lumMod val="75000"/>
                  </a:schemeClr>
                </a:solidFill>
              </a:rPr>
              <a:t>Το ερέθισμα μπορεί να ξεκινά από το δέρμα, τον μυϊκό ιστό, τον συνδετικό ιστό, το περιόστεο και γενικά από όπου υπάρχουν αισθητικές νευρικές απολήξεις.</a:t>
            </a:r>
          </a:p>
          <a:p>
            <a:pPr eaLnBrk="1" hangingPunct="1"/>
            <a:r>
              <a:rPr lang="el-GR" dirty="0" smtClean="0">
                <a:solidFill>
                  <a:schemeClr val="accent1">
                    <a:lumMod val="75000"/>
                  </a:schemeClr>
                </a:solidFill>
              </a:rPr>
              <a:t>Στην γναθοπροσωπική χώρα είναι η 5η εγκεφαλική συζυγία (τρίδυμο) που λαμβάνει και μεταφέρει το ερέθισμα.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accent2">
                    <a:lumMod val="75000"/>
                  </a:schemeClr>
                </a:solidFill>
              </a:rPr>
              <a:t>Ο πόνος </a:t>
            </a:r>
            <a:endParaRPr lang="en-GB" b="1" dirty="0">
              <a:solidFill>
                <a:schemeClr val="accent2">
                  <a:lumMod val="75000"/>
                </a:schemeClr>
              </a:solidFill>
            </a:endParaRPr>
          </a:p>
        </p:txBody>
      </p:sp>
      <p:sp>
        <p:nvSpPr>
          <p:cNvPr id="3" name="2 - Θέση περιεχομένου"/>
          <p:cNvSpPr>
            <a:spLocks noGrp="1"/>
          </p:cNvSpPr>
          <p:nvPr>
            <p:ph sz="quarter" idx="1"/>
          </p:nvPr>
        </p:nvSpPr>
        <p:spPr>
          <a:xfrm>
            <a:off x="500034" y="2000240"/>
            <a:ext cx="8153400" cy="3543312"/>
          </a:xfrm>
        </p:spPr>
        <p:txBody>
          <a:bodyPr>
            <a:normAutofit/>
          </a:bodyPr>
          <a:lstStyle/>
          <a:p>
            <a:r>
              <a:rPr lang="el-GR" dirty="0" smtClean="0">
                <a:solidFill>
                  <a:schemeClr val="accent1">
                    <a:lumMod val="75000"/>
                  </a:schemeClr>
                </a:solidFill>
              </a:rPr>
              <a:t>Διαφόρων ειδών φυσικοχημικές επιδράσεις διεγείρουν τους περιφερικούς αισθητικούς υποδοχείς και μετατρέπονται σε νευρικές ώσεις. Αυτές μεταφέρονται – μεταδίδονται κατά μήκος των </a:t>
            </a:r>
            <a:r>
              <a:rPr lang="el-GR" dirty="0" err="1" smtClean="0">
                <a:solidFill>
                  <a:schemeClr val="accent1">
                    <a:lumMod val="75000"/>
                  </a:schemeClr>
                </a:solidFill>
              </a:rPr>
              <a:t>νευραξόνων</a:t>
            </a:r>
            <a:r>
              <a:rPr lang="el-GR" dirty="0" smtClean="0">
                <a:solidFill>
                  <a:schemeClr val="accent1">
                    <a:lumMod val="75000"/>
                  </a:schemeClr>
                </a:solidFill>
              </a:rPr>
              <a:t> και καταλήγουν σε συγκεκριμένες περιοχές του τελικού εγκεφάλου, όπου </a:t>
            </a:r>
            <a:r>
              <a:rPr lang="el-GR" dirty="0" err="1" smtClean="0">
                <a:solidFill>
                  <a:schemeClr val="accent1">
                    <a:lumMod val="75000"/>
                  </a:schemeClr>
                </a:solidFill>
              </a:rPr>
              <a:t>μεταφρά</a:t>
            </a:r>
            <a:r>
              <a:rPr lang="el-GR" dirty="0" smtClean="0">
                <a:solidFill>
                  <a:schemeClr val="accent1">
                    <a:lumMod val="75000"/>
                  </a:schemeClr>
                </a:solidFill>
              </a:rPr>
              <a:t>-</a:t>
            </a:r>
            <a:r>
              <a:rPr lang="el-GR" dirty="0" err="1" smtClean="0">
                <a:solidFill>
                  <a:schemeClr val="accent1">
                    <a:lumMod val="75000"/>
                  </a:schemeClr>
                </a:solidFill>
              </a:rPr>
              <a:t>ζονται</a:t>
            </a:r>
            <a:r>
              <a:rPr lang="el-GR" dirty="0" smtClean="0">
                <a:solidFill>
                  <a:schemeClr val="accent1">
                    <a:lumMod val="75000"/>
                  </a:schemeClr>
                </a:solidFill>
              </a:rPr>
              <a:t> και αξιολογούνται. </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chemeClr val="accent2">
                    <a:lumMod val="75000"/>
                  </a:schemeClr>
                </a:solidFill>
              </a:rPr>
              <a:t>Στο τρίδυμο νεύρο συγκεκριμένα: </a:t>
            </a:r>
            <a:endParaRPr lang="en-GB" sz="4000" b="1" dirty="0">
              <a:solidFill>
                <a:schemeClr val="accent2">
                  <a:lumMod val="75000"/>
                </a:schemeClr>
              </a:solidFill>
            </a:endParaRPr>
          </a:p>
        </p:txBody>
      </p:sp>
      <p:sp>
        <p:nvSpPr>
          <p:cNvPr id="3" name="2 - Θέση περιεχομένου"/>
          <p:cNvSpPr>
            <a:spLocks noGrp="1"/>
          </p:cNvSpPr>
          <p:nvPr>
            <p:ph sz="quarter" idx="1"/>
          </p:nvPr>
        </p:nvSpPr>
        <p:spPr>
          <a:xfrm>
            <a:off x="-32" y="1571612"/>
            <a:ext cx="5072098" cy="5072098"/>
          </a:xfrm>
        </p:spPr>
        <p:txBody>
          <a:bodyPr>
            <a:noAutofit/>
          </a:bodyPr>
          <a:lstStyle/>
          <a:p>
            <a:r>
              <a:rPr lang="el-GR" sz="2400" dirty="0" smtClean="0">
                <a:solidFill>
                  <a:schemeClr val="accent1">
                    <a:lumMod val="75000"/>
                  </a:schemeClr>
                </a:solidFill>
              </a:rPr>
              <a:t>Η νευρική ώση μεταδίδεται από   τον κυρίως </a:t>
            </a:r>
            <a:r>
              <a:rPr lang="el-GR" sz="2400" dirty="0" err="1" smtClean="0">
                <a:solidFill>
                  <a:schemeClr val="accent1">
                    <a:lumMod val="75000"/>
                  </a:schemeClr>
                </a:solidFill>
              </a:rPr>
              <a:t>νευράξονα</a:t>
            </a:r>
            <a:r>
              <a:rPr lang="el-GR" sz="2400" dirty="0" smtClean="0">
                <a:solidFill>
                  <a:schemeClr val="accent1">
                    <a:lumMod val="75000"/>
                  </a:schemeClr>
                </a:solidFill>
              </a:rPr>
              <a:t> στο </a:t>
            </a:r>
            <a:r>
              <a:rPr lang="el-GR" sz="2400" dirty="0" err="1" smtClean="0">
                <a:solidFill>
                  <a:schemeClr val="accent1">
                    <a:lumMod val="75000"/>
                  </a:schemeClr>
                </a:solidFill>
              </a:rPr>
              <a:t>γασσέριο</a:t>
            </a:r>
            <a:r>
              <a:rPr lang="el-GR" sz="2400" dirty="0" smtClean="0">
                <a:solidFill>
                  <a:schemeClr val="accent1">
                    <a:lumMod val="75000"/>
                  </a:schemeClr>
                </a:solidFill>
              </a:rPr>
              <a:t> γάγγλιο, από όπου μέσω της </a:t>
            </a:r>
            <a:r>
              <a:rPr lang="el-GR" sz="2400" dirty="0" err="1" smtClean="0">
                <a:solidFill>
                  <a:schemeClr val="accent1">
                    <a:lumMod val="75000"/>
                  </a:schemeClr>
                </a:solidFill>
              </a:rPr>
              <a:t>γέφυ</a:t>
            </a:r>
            <a:r>
              <a:rPr lang="el-GR" sz="2400" dirty="0" smtClean="0">
                <a:solidFill>
                  <a:schemeClr val="accent1">
                    <a:lumMod val="75000"/>
                  </a:schemeClr>
                </a:solidFill>
              </a:rPr>
              <a:t>-</a:t>
            </a:r>
            <a:r>
              <a:rPr lang="el-GR" sz="2400" dirty="0" err="1" smtClean="0">
                <a:solidFill>
                  <a:schemeClr val="accent1">
                    <a:lumMod val="75000"/>
                  </a:schemeClr>
                </a:solidFill>
              </a:rPr>
              <a:t>ρας</a:t>
            </a:r>
            <a:r>
              <a:rPr lang="el-GR" sz="2400" dirty="0" smtClean="0">
                <a:solidFill>
                  <a:schemeClr val="accent1">
                    <a:lumMod val="75000"/>
                  </a:schemeClr>
                </a:solidFill>
              </a:rPr>
              <a:t> περνά στον προμήκη μυελό και καταλήγει στον αισθητικό πυρήνα του τριδύμου, ο οποίος φτάνει μέχρι το 2</a:t>
            </a:r>
            <a:r>
              <a:rPr lang="el-GR" sz="2400" baseline="30000" dirty="0" smtClean="0">
                <a:solidFill>
                  <a:schemeClr val="accent1">
                    <a:lumMod val="75000"/>
                  </a:schemeClr>
                </a:solidFill>
              </a:rPr>
              <a:t>ο</a:t>
            </a:r>
            <a:r>
              <a:rPr lang="el-GR" sz="2400" dirty="0" smtClean="0">
                <a:solidFill>
                  <a:schemeClr val="accent1">
                    <a:lumMod val="75000"/>
                  </a:schemeClr>
                </a:solidFill>
              </a:rPr>
              <a:t> ή 3</a:t>
            </a:r>
            <a:r>
              <a:rPr lang="el-GR" sz="2400" baseline="30000" dirty="0" smtClean="0">
                <a:solidFill>
                  <a:schemeClr val="accent1">
                    <a:lumMod val="75000"/>
                  </a:schemeClr>
                </a:solidFill>
              </a:rPr>
              <a:t>ο</a:t>
            </a:r>
            <a:r>
              <a:rPr lang="el-GR" sz="2400" dirty="0" smtClean="0">
                <a:solidFill>
                  <a:schemeClr val="accent1">
                    <a:lumMod val="75000"/>
                  </a:schemeClr>
                </a:solidFill>
              </a:rPr>
              <a:t> αυχενικό </a:t>
            </a:r>
            <a:r>
              <a:rPr lang="el-GR" sz="2400" dirty="0" err="1" smtClean="0">
                <a:solidFill>
                  <a:schemeClr val="accent1">
                    <a:lumMod val="75000"/>
                  </a:schemeClr>
                </a:solidFill>
              </a:rPr>
              <a:t>νευροτό</a:t>
            </a:r>
            <a:r>
              <a:rPr lang="el-GR" sz="2400" dirty="0" smtClean="0">
                <a:solidFill>
                  <a:schemeClr val="accent1">
                    <a:lumMod val="75000"/>
                  </a:schemeClr>
                </a:solidFill>
              </a:rPr>
              <a:t>-</a:t>
            </a:r>
            <a:r>
              <a:rPr lang="el-GR" sz="2400" dirty="0" err="1" smtClean="0">
                <a:solidFill>
                  <a:schemeClr val="accent1">
                    <a:lumMod val="75000"/>
                  </a:schemeClr>
                </a:solidFill>
              </a:rPr>
              <a:t>μιο</a:t>
            </a:r>
            <a:r>
              <a:rPr lang="el-GR" sz="2400" dirty="0" smtClean="0">
                <a:solidFill>
                  <a:schemeClr val="accent1">
                    <a:lumMod val="75000"/>
                  </a:schemeClr>
                </a:solidFill>
              </a:rPr>
              <a:t>. Από εκεί ξεκινούν οι </a:t>
            </a:r>
            <a:r>
              <a:rPr lang="el-GR" sz="2400" dirty="0" err="1" smtClean="0">
                <a:solidFill>
                  <a:schemeClr val="accent1">
                    <a:lumMod val="75000"/>
                  </a:schemeClr>
                </a:solidFill>
              </a:rPr>
              <a:t>δευτε</a:t>
            </a:r>
            <a:r>
              <a:rPr lang="el-GR" sz="2400" dirty="0" smtClean="0">
                <a:solidFill>
                  <a:schemeClr val="accent1">
                    <a:lumMod val="75000"/>
                  </a:schemeClr>
                </a:solidFill>
              </a:rPr>
              <a:t>-</a:t>
            </a:r>
            <a:r>
              <a:rPr lang="el-GR" sz="2400" dirty="0" err="1" smtClean="0">
                <a:solidFill>
                  <a:schemeClr val="accent1">
                    <a:lumMod val="75000"/>
                  </a:schemeClr>
                </a:solidFill>
              </a:rPr>
              <a:t>ρεύοντες</a:t>
            </a:r>
            <a:r>
              <a:rPr lang="el-GR" sz="2400" dirty="0" smtClean="0">
                <a:solidFill>
                  <a:schemeClr val="accent1">
                    <a:lumMod val="75000"/>
                  </a:schemeClr>
                </a:solidFill>
              </a:rPr>
              <a:t> </a:t>
            </a:r>
            <a:r>
              <a:rPr lang="el-GR" sz="2400" dirty="0" err="1" smtClean="0">
                <a:solidFill>
                  <a:schemeClr val="accent1">
                    <a:lumMod val="75000"/>
                  </a:schemeClr>
                </a:solidFill>
              </a:rPr>
              <a:t>νευράξονες</a:t>
            </a:r>
            <a:r>
              <a:rPr lang="el-GR" sz="2400" dirty="0" smtClean="0">
                <a:solidFill>
                  <a:schemeClr val="accent1">
                    <a:lumMod val="75000"/>
                  </a:schemeClr>
                </a:solidFill>
              </a:rPr>
              <a:t>, που </a:t>
            </a:r>
            <a:r>
              <a:rPr lang="el-GR" sz="2400" dirty="0" err="1" smtClean="0">
                <a:solidFill>
                  <a:schemeClr val="accent1">
                    <a:lumMod val="75000"/>
                  </a:schemeClr>
                </a:solidFill>
              </a:rPr>
              <a:t>καταλή</a:t>
            </a:r>
            <a:r>
              <a:rPr lang="el-GR" sz="2400" dirty="0" smtClean="0">
                <a:solidFill>
                  <a:schemeClr val="accent1">
                    <a:lumMod val="75000"/>
                  </a:schemeClr>
                </a:solidFill>
              </a:rPr>
              <a:t>-</a:t>
            </a:r>
            <a:r>
              <a:rPr lang="el-GR" sz="2400" dirty="0" err="1" smtClean="0">
                <a:solidFill>
                  <a:schemeClr val="accent1">
                    <a:lumMod val="75000"/>
                  </a:schemeClr>
                </a:solidFill>
              </a:rPr>
              <a:t>γουν</a:t>
            </a:r>
            <a:r>
              <a:rPr lang="el-GR" sz="2400" dirty="0" smtClean="0">
                <a:solidFill>
                  <a:schemeClr val="accent1">
                    <a:lumMod val="75000"/>
                  </a:schemeClr>
                </a:solidFill>
              </a:rPr>
              <a:t> στον θάλαμο και από κει μέσω του 3</a:t>
            </a:r>
            <a:r>
              <a:rPr lang="el-GR" sz="2400" baseline="30000" dirty="0" smtClean="0">
                <a:solidFill>
                  <a:schemeClr val="accent1">
                    <a:lumMod val="75000"/>
                  </a:schemeClr>
                </a:solidFill>
              </a:rPr>
              <a:t>ου</a:t>
            </a:r>
            <a:r>
              <a:rPr lang="el-GR" sz="2400" dirty="0" smtClean="0">
                <a:solidFill>
                  <a:schemeClr val="accent1">
                    <a:lumMod val="75000"/>
                  </a:schemeClr>
                </a:solidFill>
              </a:rPr>
              <a:t> κατά σειρά </a:t>
            </a:r>
            <a:r>
              <a:rPr lang="el-GR" sz="2400" dirty="0" err="1" smtClean="0">
                <a:solidFill>
                  <a:schemeClr val="accent1">
                    <a:lumMod val="75000"/>
                  </a:schemeClr>
                </a:solidFill>
              </a:rPr>
              <a:t>νευράξονα</a:t>
            </a:r>
            <a:r>
              <a:rPr lang="el-GR" sz="2400" dirty="0" smtClean="0">
                <a:solidFill>
                  <a:schemeClr val="accent1">
                    <a:lumMod val="75000"/>
                  </a:schemeClr>
                </a:solidFill>
              </a:rPr>
              <a:t>, η αισθητική ώση καταλήγει στον αισθητικό φλοιό του εγκεφάλου. </a:t>
            </a:r>
            <a:endParaRPr lang="en-GB" sz="2400" dirty="0">
              <a:solidFill>
                <a:schemeClr val="accent1">
                  <a:lumMod val="75000"/>
                </a:schemeClr>
              </a:solidFill>
            </a:endParaRPr>
          </a:p>
        </p:txBody>
      </p:sp>
      <p:pic>
        <p:nvPicPr>
          <p:cNvPr id="4" name="Picture 3" descr="Diagram of the Trigeminal Nerve System"/>
          <p:cNvPicPr>
            <a:picLocks noChangeAspect="1" noChangeArrowheads="1"/>
          </p:cNvPicPr>
          <p:nvPr/>
        </p:nvPicPr>
        <p:blipFill>
          <a:blip r:embed="rId2"/>
          <a:srcRect/>
          <a:stretch>
            <a:fillRect/>
          </a:stretch>
        </p:blipFill>
        <p:spPr bwMode="auto">
          <a:xfrm>
            <a:off x="5071730" y="1857364"/>
            <a:ext cx="3877509" cy="385765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chemeClr val="accent2">
                    <a:lumMod val="75000"/>
                  </a:schemeClr>
                </a:solidFill>
              </a:rPr>
              <a:t>Η πορεία του τρίδυμου νεύρου </a:t>
            </a:r>
            <a:endParaRPr lang="en-GB" sz="4000" b="1" dirty="0">
              <a:solidFill>
                <a:schemeClr val="accent2">
                  <a:lumMod val="75000"/>
                </a:schemeClr>
              </a:solidFill>
            </a:endParaRPr>
          </a:p>
        </p:txBody>
      </p:sp>
      <p:pic>
        <p:nvPicPr>
          <p:cNvPr id="4" name="3 - Θέση περιεχομένου" descr="IMG_8193.JPG"/>
          <p:cNvPicPr>
            <a:picLocks noGrp="1" noChangeAspect="1"/>
          </p:cNvPicPr>
          <p:nvPr>
            <p:ph sz="quarter" idx="1"/>
          </p:nvPr>
        </p:nvPicPr>
        <p:blipFill>
          <a:blip r:embed="rId2" cstate="print">
            <a:grayscl/>
            <a:lum bright="10000" contrast="30000"/>
          </a:blip>
          <a:srcRect l="2222" r="2222" b="11064"/>
          <a:stretch>
            <a:fillRect/>
          </a:stretch>
        </p:blipFill>
        <p:spPr>
          <a:xfrm>
            <a:off x="1785918" y="2714620"/>
            <a:ext cx="5462172" cy="4001358"/>
          </a:xfrm>
          <a:prstGeom prst="roundRect">
            <a:avLst/>
          </a:prstGeom>
          <a:ln>
            <a:solidFill>
              <a:srgbClr val="C00000"/>
            </a:solidFill>
          </a:ln>
        </p:spPr>
      </p:pic>
      <p:sp>
        <p:nvSpPr>
          <p:cNvPr id="5" name="4 - TextBox"/>
          <p:cNvSpPr txBox="1"/>
          <p:nvPr/>
        </p:nvSpPr>
        <p:spPr>
          <a:xfrm>
            <a:off x="214282" y="1571612"/>
            <a:ext cx="8715436" cy="1015663"/>
          </a:xfrm>
          <a:prstGeom prst="rect">
            <a:avLst/>
          </a:prstGeom>
          <a:noFill/>
        </p:spPr>
        <p:txBody>
          <a:bodyPr wrap="square" rtlCol="0">
            <a:spAutoFit/>
          </a:bodyPr>
          <a:lstStyle/>
          <a:p>
            <a:r>
              <a:rPr lang="el-GR" sz="2000" dirty="0" smtClean="0">
                <a:solidFill>
                  <a:schemeClr val="accent1">
                    <a:lumMod val="75000"/>
                  </a:schemeClr>
                </a:solidFill>
              </a:rPr>
              <a:t>Το τρίδυμο είναι η μεγαλύτερη εγκεφαλική συζυγία: αποτελείται από μία μεγάλη αισθητική ρίζα και μία μικρότερη κινητική.  Από το </a:t>
            </a:r>
            <a:r>
              <a:rPr lang="el-GR" sz="2000" dirty="0" err="1" smtClean="0">
                <a:solidFill>
                  <a:schemeClr val="accent1">
                    <a:lumMod val="75000"/>
                  </a:schemeClr>
                </a:solidFill>
              </a:rPr>
              <a:t>γασσέριο</a:t>
            </a:r>
            <a:r>
              <a:rPr lang="el-GR" sz="2000" dirty="0" smtClean="0">
                <a:solidFill>
                  <a:schemeClr val="accent1">
                    <a:lumMod val="75000"/>
                  </a:schemeClr>
                </a:solidFill>
              </a:rPr>
              <a:t> γάγγλιο </a:t>
            </a:r>
            <a:r>
              <a:rPr lang="el-GR" sz="2000" dirty="0" err="1" smtClean="0">
                <a:solidFill>
                  <a:schemeClr val="accent1">
                    <a:lumMod val="75000"/>
                  </a:schemeClr>
                </a:solidFill>
              </a:rPr>
              <a:t>εκπορεύον</a:t>
            </a:r>
            <a:r>
              <a:rPr lang="el-GR" sz="2000" dirty="0" smtClean="0">
                <a:solidFill>
                  <a:schemeClr val="accent1">
                    <a:lumMod val="75000"/>
                  </a:schemeClr>
                </a:solidFill>
              </a:rPr>
              <a:t>-</a:t>
            </a:r>
            <a:r>
              <a:rPr lang="el-GR" sz="2000" dirty="0" err="1" smtClean="0">
                <a:solidFill>
                  <a:schemeClr val="accent1">
                    <a:lumMod val="75000"/>
                  </a:schemeClr>
                </a:solidFill>
              </a:rPr>
              <a:t>ται</a:t>
            </a:r>
            <a:r>
              <a:rPr lang="el-GR" sz="2000" dirty="0" smtClean="0">
                <a:solidFill>
                  <a:schemeClr val="accent1">
                    <a:lumMod val="75000"/>
                  </a:schemeClr>
                </a:solidFill>
              </a:rPr>
              <a:t> οι 3 κλάδοι του τριδύμου νεύρου: το οφθαλμικό, το άνω και το κάτω γναθικό.  </a:t>
            </a:r>
            <a:endParaRPr lang="en-GB"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chemeClr val="accent2">
                    <a:lumMod val="75000"/>
                  </a:schemeClr>
                </a:solidFill>
              </a:rPr>
              <a:t>Η λειτουργία του τρίδυμου νεύρου </a:t>
            </a:r>
            <a:endParaRPr lang="en-GB" sz="4000" dirty="0">
              <a:solidFill>
                <a:schemeClr val="accent2">
                  <a:lumMod val="75000"/>
                </a:schemeClr>
              </a:solidFill>
            </a:endParaRPr>
          </a:p>
        </p:txBody>
      </p:sp>
      <p:pic>
        <p:nvPicPr>
          <p:cNvPr id="5" name="4 - Εικόνα" descr="IMG_8195.JPG"/>
          <p:cNvPicPr>
            <a:picLocks noChangeAspect="1"/>
          </p:cNvPicPr>
          <p:nvPr/>
        </p:nvPicPr>
        <p:blipFill>
          <a:blip r:embed="rId2" cstate="print">
            <a:biLevel thresh="50000"/>
          </a:blip>
          <a:stretch>
            <a:fillRect/>
          </a:stretch>
        </p:blipFill>
        <p:spPr>
          <a:xfrm>
            <a:off x="285720" y="4143380"/>
            <a:ext cx="4374124" cy="2571768"/>
          </a:xfrm>
          <a:prstGeom prst="roundRect">
            <a:avLst/>
          </a:prstGeom>
          <a:ln>
            <a:solidFill>
              <a:srgbClr val="C00000"/>
            </a:solidFill>
          </a:ln>
        </p:spPr>
      </p:pic>
      <p:pic>
        <p:nvPicPr>
          <p:cNvPr id="6" name="5 - Εικόνα" descr="IMG_8196.JPG"/>
          <p:cNvPicPr>
            <a:picLocks noChangeAspect="1"/>
          </p:cNvPicPr>
          <p:nvPr/>
        </p:nvPicPr>
        <p:blipFill>
          <a:blip r:embed="rId3" cstate="print">
            <a:biLevel thresh="50000"/>
          </a:blip>
          <a:srcRect l="8040" t="-896" r="1508" b="8648"/>
          <a:stretch>
            <a:fillRect/>
          </a:stretch>
        </p:blipFill>
        <p:spPr>
          <a:xfrm>
            <a:off x="4929190" y="4000504"/>
            <a:ext cx="3917928" cy="2786082"/>
          </a:xfrm>
          <a:prstGeom prst="roundRect">
            <a:avLst/>
          </a:prstGeom>
          <a:ln>
            <a:solidFill>
              <a:srgbClr val="C00000"/>
            </a:solidFill>
          </a:ln>
        </p:spPr>
      </p:pic>
      <p:sp>
        <p:nvSpPr>
          <p:cNvPr id="8" name="7 - TextBox"/>
          <p:cNvSpPr txBox="1"/>
          <p:nvPr/>
        </p:nvSpPr>
        <p:spPr>
          <a:xfrm>
            <a:off x="142844" y="1500174"/>
            <a:ext cx="8858311" cy="2554545"/>
          </a:xfrm>
          <a:prstGeom prst="rect">
            <a:avLst/>
          </a:prstGeom>
          <a:noFill/>
        </p:spPr>
        <p:txBody>
          <a:bodyPr wrap="square" rtlCol="0">
            <a:spAutoFit/>
          </a:bodyPr>
          <a:lstStyle/>
          <a:p>
            <a:pPr marL="361950" indent="-361950">
              <a:buFont typeface="Wingdings" pitchFamily="2" charset="2"/>
              <a:buChar char="v"/>
            </a:pPr>
            <a:r>
              <a:rPr lang="el-GR" sz="2000" dirty="0" smtClean="0">
                <a:solidFill>
                  <a:schemeClr val="accent1">
                    <a:lumMod val="75000"/>
                  </a:schemeClr>
                </a:solidFill>
              </a:rPr>
              <a:t>Το οφθαλμικό είναι ο μικρότερος κλάδος και είναι αμιγώς αισθητικό. </a:t>
            </a:r>
          </a:p>
          <a:p>
            <a:pPr marL="361950" indent="-361950">
              <a:buFont typeface="Wingdings" pitchFamily="2" charset="2"/>
              <a:buChar char="v"/>
            </a:pPr>
            <a:r>
              <a:rPr lang="el-GR" sz="2000" dirty="0" smtClean="0">
                <a:solidFill>
                  <a:schemeClr val="accent1">
                    <a:lumMod val="75000"/>
                  </a:schemeClr>
                </a:solidFill>
              </a:rPr>
              <a:t>Το άνω γναθικό νεύρο επίσης αμιγώς αισθητικό και </a:t>
            </a:r>
            <a:r>
              <a:rPr lang="el-GR" sz="2000" dirty="0" err="1" smtClean="0">
                <a:solidFill>
                  <a:schemeClr val="accent1">
                    <a:lumMod val="75000"/>
                  </a:schemeClr>
                </a:solidFill>
              </a:rPr>
              <a:t>νευρώνει</a:t>
            </a:r>
            <a:r>
              <a:rPr lang="el-GR" sz="2000" dirty="0" smtClean="0">
                <a:solidFill>
                  <a:schemeClr val="accent1">
                    <a:lumMod val="75000"/>
                  </a:schemeClr>
                </a:solidFill>
              </a:rPr>
              <a:t> όλη την άνω γνάθο, το   άνω χείλος, την μύτη, το δέρμα τμήματος της παρειάς, του κάτω βλεφάρου.</a:t>
            </a:r>
          </a:p>
          <a:p>
            <a:pPr marL="361950" indent="-361950">
              <a:buFont typeface="Wingdings" pitchFamily="2" charset="2"/>
              <a:buChar char="v"/>
            </a:pPr>
            <a:r>
              <a:rPr lang="el-GR" sz="2000" dirty="0" smtClean="0">
                <a:solidFill>
                  <a:schemeClr val="accent1">
                    <a:lumMod val="75000"/>
                  </a:schemeClr>
                </a:solidFill>
              </a:rPr>
              <a:t>Το κάτω γναθικό είναι μεικτό νεύρο. Η αισθητική του μοίρα </a:t>
            </a:r>
            <a:r>
              <a:rPr lang="el-GR" sz="2000" dirty="0" err="1" smtClean="0">
                <a:solidFill>
                  <a:schemeClr val="accent1">
                    <a:lumMod val="75000"/>
                  </a:schemeClr>
                </a:solidFill>
              </a:rPr>
              <a:t>νευρώνει</a:t>
            </a:r>
            <a:r>
              <a:rPr lang="el-GR" sz="2000" dirty="0" smtClean="0">
                <a:solidFill>
                  <a:schemeClr val="accent1">
                    <a:lumMod val="75000"/>
                  </a:schemeClr>
                </a:solidFill>
              </a:rPr>
              <a:t> την κάτω γνάθο, το δέρμα τμήματος της παρειάς, του κάτω χείλους, το έδαφος του στόματος, την γλώσσα. </a:t>
            </a:r>
            <a:r>
              <a:rPr lang="el-GR" dirty="0" smtClean="0">
                <a:solidFill>
                  <a:schemeClr val="accent1">
                    <a:lumMod val="75000"/>
                  </a:schemeClr>
                </a:solidFill>
              </a:rPr>
              <a:t>Η κινητική μοίρα είναι μικρή: το μασητήριο ν, το έξω πτερυγοειδές, τα εν τω </a:t>
            </a:r>
            <a:r>
              <a:rPr lang="el-GR" dirty="0" err="1" smtClean="0">
                <a:solidFill>
                  <a:schemeClr val="accent1">
                    <a:lumMod val="75000"/>
                  </a:schemeClr>
                </a:solidFill>
              </a:rPr>
              <a:t>βάθει</a:t>
            </a:r>
            <a:r>
              <a:rPr lang="el-GR" dirty="0" smtClean="0">
                <a:solidFill>
                  <a:schemeClr val="accent1">
                    <a:lumMod val="75000"/>
                  </a:schemeClr>
                </a:solidFill>
              </a:rPr>
              <a:t> κροταφικά.           </a:t>
            </a:r>
            <a:endParaRPr lang="en-GB"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472" y="428604"/>
            <a:ext cx="8162925" cy="641350"/>
          </a:xfrm>
        </p:spPr>
        <p:txBody>
          <a:bodyPr>
            <a:normAutofit/>
          </a:bodyPr>
          <a:lstStyle/>
          <a:p>
            <a:pPr eaLnBrk="1" hangingPunct="1"/>
            <a:r>
              <a:rPr lang="el-GR" sz="3600" b="1" dirty="0" smtClean="0">
                <a:solidFill>
                  <a:schemeClr val="accent2">
                    <a:lumMod val="75000"/>
                  </a:schemeClr>
                </a:solidFill>
              </a:rPr>
              <a:t>Πως μετράται ο πόνος </a:t>
            </a:r>
            <a:endParaRPr lang="en-US" sz="3600" b="1" dirty="0" smtClean="0">
              <a:solidFill>
                <a:schemeClr val="accent2">
                  <a:lumMod val="75000"/>
                </a:schemeClr>
              </a:solidFill>
            </a:endParaRPr>
          </a:p>
        </p:txBody>
      </p:sp>
      <p:sp>
        <p:nvSpPr>
          <p:cNvPr id="8195" name="Rectangle 3"/>
          <p:cNvSpPr>
            <a:spLocks noGrp="1" noChangeArrowheads="1"/>
          </p:cNvSpPr>
          <p:nvPr>
            <p:ph sz="quarter" idx="1"/>
          </p:nvPr>
        </p:nvSpPr>
        <p:spPr>
          <a:xfrm>
            <a:off x="285720" y="1643050"/>
            <a:ext cx="8572560" cy="5143536"/>
          </a:xfrm>
        </p:spPr>
        <p:txBody>
          <a:bodyPr>
            <a:noAutofit/>
          </a:bodyPr>
          <a:lstStyle/>
          <a:p>
            <a:pPr marL="273050" indent="-273050">
              <a:buFont typeface="Wingdings" pitchFamily="2" charset="2"/>
              <a:buChar char="Ø"/>
              <a:tabLst>
                <a:tab pos="273050" algn="l"/>
              </a:tabLst>
            </a:pPr>
            <a:r>
              <a:rPr lang="el-GR" sz="2800" dirty="0" smtClean="0">
                <a:solidFill>
                  <a:schemeClr val="accent1">
                    <a:lumMod val="75000"/>
                  </a:schemeClr>
                </a:solidFill>
              </a:rPr>
              <a:t>Το σύνολο των αντιδράσεων που προκαλούνται από διεγέρσεις των ελευθέρων νευρικών απολήξεων, καταλήγει στον πόνο.</a:t>
            </a:r>
            <a:endParaRPr lang="en-GB" sz="2800" dirty="0" smtClean="0">
              <a:solidFill>
                <a:schemeClr val="accent1">
                  <a:lumMod val="75000"/>
                </a:schemeClr>
              </a:solidFill>
            </a:endParaRPr>
          </a:p>
          <a:p>
            <a:pPr marL="273050" indent="-273050">
              <a:buFont typeface="Wingdings" pitchFamily="2" charset="2"/>
              <a:buChar char="Ø"/>
              <a:tabLst>
                <a:tab pos="273050" algn="l"/>
              </a:tabLst>
            </a:pPr>
            <a:r>
              <a:rPr lang="el-GR" sz="2800" dirty="0" smtClean="0">
                <a:solidFill>
                  <a:schemeClr val="accent1">
                    <a:lumMod val="75000"/>
                  </a:schemeClr>
                </a:solidFill>
              </a:rPr>
              <a:t> Ο πόνος</a:t>
            </a:r>
            <a:r>
              <a:rPr lang="en-US" sz="2800" dirty="0" smtClean="0">
                <a:solidFill>
                  <a:schemeClr val="accent1">
                    <a:lumMod val="75000"/>
                  </a:schemeClr>
                </a:solidFill>
              </a:rPr>
              <a:t>,</a:t>
            </a:r>
            <a:r>
              <a:rPr lang="el-GR" sz="2800" dirty="0" smtClean="0">
                <a:solidFill>
                  <a:schemeClr val="accent1">
                    <a:lumMod val="75000"/>
                  </a:schemeClr>
                </a:solidFill>
              </a:rPr>
              <a:t> που είναι πολυδιάστατο φαινόμενο και υποκειμενικός, μπορεί να καταγραφεί μόνο με έμμεσους τρόπους. </a:t>
            </a:r>
            <a:endParaRPr lang="en-US" sz="2800" dirty="0" smtClean="0">
              <a:solidFill>
                <a:schemeClr val="accent1">
                  <a:lumMod val="75000"/>
                </a:schemeClr>
              </a:solidFill>
            </a:endParaRPr>
          </a:p>
          <a:p>
            <a:pPr marL="273050" indent="-273050">
              <a:buFont typeface="Wingdings" pitchFamily="2" charset="2"/>
              <a:buChar char="Ø"/>
              <a:tabLst>
                <a:tab pos="273050" algn="l"/>
              </a:tabLst>
            </a:pPr>
            <a:r>
              <a:rPr lang="el-GR" sz="2800" b="1" dirty="0" smtClean="0">
                <a:solidFill>
                  <a:schemeClr val="accent1">
                    <a:lumMod val="75000"/>
                  </a:schemeClr>
                </a:solidFill>
              </a:rPr>
              <a:t>Χαρακτηριστικά του πόνου: </a:t>
            </a:r>
          </a:p>
          <a:p>
            <a:pPr>
              <a:buNone/>
            </a:pPr>
            <a:r>
              <a:rPr lang="el-GR" sz="2800" b="1" dirty="0" smtClean="0">
                <a:solidFill>
                  <a:schemeClr val="accent1">
                    <a:lumMod val="75000"/>
                  </a:schemeClr>
                </a:solidFill>
              </a:rPr>
              <a:t>   </a:t>
            </a:r>
            <a:r>
              <a:rPr lang="el-GR" sz="2400" i="1" dirty="0" smtClean="0">
                <a:solidFill>
                  <a:schemeClr val="accent1">
                    <a:lumMod val="75000"/>
                  </a:schemeClr>
                </a:solidFill>
              </a:rPr>
              <a:t>Ένταση:</a:t>
            </a:r>
            <a:r>
              <a:rPr lang="el-GR" sz="2400" b="1" dirty="0" smtClean="0">
                <a:solidFill>
                  <a:schemeClr val="accent1">
                    <a:lumMod val="75000"/>
                  </a:schemeClr>
                </a:solidFill>
              </a:rPr>
              <a:t> </a:t>
            </a:r>
            <a:r>
              <a:rPr lang="el-GR" sz="2400" dirty="0" smtClean="0">
                <a:solidFill>
                  <a:schemeClr val="accent1">
                    <a:lumMod val="75000"/>
                  </a:schemeClr>
                </a:solidFill>
              </a:rPr>
              <a:t>Ήπιος, Μέτριος, Ήπια σοβαρός, Σοβαρός, Πολύ σοβαρός</a:t>
            </a:r>
          </a:p>
          <a:p>
            <a:pPr marL="273050" indent="-273050">
              <a:buNone/>
              <a:tabLst>
                <a:tab pos="273050" algn="l"/>
              </a:tabLst>
            </a:pPr>
            <a:r>
              <a:rPr lang="el-GR" sz="2400" b="1" dirty="0" smtClean="0">
                <a:solidFill>
                  <a:schemeClr val="accent1">
                    <a:lumMod val="75000"/>
                  </a:schemeClr>
                </a:solidFill>
              </a:rPr>
              <a:t>    </a:t>
            </a:r>
            <a:r>
              <a:rPr lang="el-GR" sz="2400" i="1" dirty="0" smtClean="0">
                <a:solidFill>
                  <a:schemeClr val="accent1">
                    <a:lumMod val="75000"/>
                  </a:schemeClr>
                </a:solidFill>
              </a:rPr>
              <a:t>Προέλευση:</a:t>
            </a:r>
            <a:r>
              <a:rPr lang="el-GR" sz="2400" b="1" dirty="0" smtClean="0">
                <a:solidFill>
                  <a:schemeClr val="accent1">
                    <a:lumMod val="75000"/>
                  </a:schemeClr>
                </a:solidFill>
              </a:rPr>
              <a:t> </a:t>
            </a:r>
            <a:r>
              <a:rPr lang="el-GR" sz="2400" dirty="0" err="1" smtClean="0">
                <a:solidFill>
                  <a:schemeClr val="accent1">
                    <a:lumMod val="75000"/>
                  </a:schemeClr>
                </a:solidFill>
              </a:rPr>
              <a:t>Περι</a:t>
            </a:r>
            <a:r>
              <a:rPr lang="el-GR" sz="2400" dirty="0" smtClean="0">
                <a:solidFill>
                  <a:schemeClr val="accent1">
                    <a:lumMod val="75000"/>
                  </a:schemeClr>
                </a:solidFill>
              </a:rPr>
              <a:t>- και μετεγχειρητικός, φλεγμονής, </a:t>
            </a:r>
            <a:r>
              <a:rPr lang="el-GR" sz="2400" dirty="0" err="1" smtClean="0">
                <a:solidFill>
                  <a:schemeClr val="accent1">
                    <a:lumMod val="75000"/>
                  </a:schemeClr>
                </a:solidFill>
              </a:rPr>
              <a:t>μετα</a:t>
            </a:r>
            <a:r>
              <a:rPr lang="el-GR" sz="2400" dirty="0" smtClean="0">
                <a:solidFill>
                  <a:schemeClr val="accent1">
                    <a:lumMod val="75000"/>
                  </a:schemeClr>
                </a:solidFill>
              </a:rPr>
              <a:t>-τραυματικός </a:t>
            </a:r>
            <a:endParaRPr lang="el-GR" sz="2800" dirty="0" smtClean="0">
              <a:solidFill>
                <a:schemeClr val="accent1">
                  <a:lumMod val="75000"/>
                </a:schemeClr>
              </a:solidFill>
            </a:endParaRPr>
          </a:p>
          <a:p>
            <a:pPr marL="273050" indent="-273050">
              <a:lnSpc>
                <a:spcPct val="120000"/>
              </a:lnSpc>
              <a:buFont typeface="Wingdings" pitchFamily="2" charset="2"/>
              <a:buChar char="Ø"/>
              <a:tabLst>
                <a:tab pos="273050" algn="l"/>
              </a:tabLst>
            </a:pPr>
            <a:endParaRPr lang="en-US" sz="2400"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00034" y="428604"/>
            <a:ext cx="8377239" cy="579438"/>
          </a:xfrm>
        </p:spPr>
        <p:txBody>
          <a:bodyPr>
            <a:normAutofit fontScale="90000"/>
          </a:bodyPr>
          <a:lstStyle/>
          <a:p>
            <a:pPr eaLnBrk="1" hangingPunct="1"/>
            <a:r>
              <a:rPr lang="el-GR" sz="3200" b="1" dirty="0" smtClean="0">
                <a:solidFill>
                  <a:schemeClr val="accent2">
                    <a:lumMod val="75000"/>
                  </a:schemeClr>
                </a:solidFill>
              </a:rPr>
              <a:t>Η κλίμακα </a:t>
            </a:r>
            <a:r>
              <a:rPr lang="en-US" sz="3200" b="1" dirty="0" smtClean="0">
                <a:solidFill>
                  <a:schemeClr val="accent2">
                    <a:lumMod val="75000"/>
                  </a:schemeClr>
                </a:solidFill>
              </a:rPr>
              <a:t>Wong-Baker FACES Scale</a:t>
            </a:r>
            <a:r>
              <a:rPr lang="el-GR" sz="3200" b="1" dirty="0" smtClean="0">
                <a:solidFill>
                  <a:schemeClr val="accent2">
                    <a:lumMod val="75000"/>
                  </a:schemeClr>
                </a:solidFill>
              </a:rPr>
              <a:t>: βοηθάει στην συνεννόηση και την καταμέτρηση του πόνου </a:t>
            </a:r>
          </a:p>
        </p:txBody>
      </p:sp>
      <p:pic>
        <p:nvPicPr>
          <p:cNvPr id="13315" name="Picture 3"/>
          <p:cNvPicPr>
            <a:picLocks noGrp="1" noChangeAspect="1" noChangeArrowheads="1"/>
          </p:cNvPicPr>
          <p:nvPr>
            <p:ph sz="quarter" idx="1"/>
          </p:nvPr>
        </p:nvPicPr>
        <p:blipFill>
          <a:blip r:embed="rId2"/>
          <a:srcRect l="5600" b="13858"/>
          <a:stretch>
            <a:fillRect/>
          </a:stretch>
        </p:blipFill>
        <p:spPr>
          <a:xfrm>
            <a:off x="357158" y="1714488"/>
            <a:ext cx="8429684" cy="2406650"/>
          </a:xfrm>
          <a:noFill/>
          <a:ln>
            <a:solidFill>
              <a:schemeClr val="folHlink"/>
            </a:solidFill>
          </a:ln>
        </p:spPr>
      </p:pic>
      <p:sp>
        <p:nvSpPr>
          <p:cNvPr id="13316" name="Rectangle 4"/>
          <p:cNvSpPr>
            <a:spLocks noChangeArrowheads="1"/>
          </p:cNvSpPr>
          <p:nvPr/>
        </p:nvSpPr>
        <p:spPr bwMode="auto">
          <a:xfrm>
            <a:off x="6643702" y="4214818"/>
            <a:ext cx="2000264" cy="369332"/>
          </a:xfrm>
          <a:prstGeom prst="rect">
            <a:avLst/>
          </a:prstGeom>
          <a:noFill/>
          <a:ln w="9525">
            <a:noFill/>
            <a:miter lim="800000"/>
            <a:headEnd/>
            <a:tailEnd/>
          </a:ln>
        </p:spPr>
        <p:txBody>
          <a:bodyPr wrap="square">
            <a:spAutoFit/>
          </a:bodyPr>
          <a:lstStyle/>
          <a:p>
            <a:r>
              <a:rPr lang="en-US" i="1" dirty="0"/>
              <a:t>Wong et al., 1999</a:t>
            </a:r>
            <a:r>
              <a:rPr lang="en-US" i="1" dirty="0" smtClean="0"/>
              <a:t>*</a:t>
            </a:r>
            <a:endParaRPr lang="el-GR" b="1" dirty="0"/>
          </a:p>
        </p:txBody>
      </p:sp>
      <p:sp>
        <p:nvSpPr>
          <p:cNvPr id="5" name="4 - Ορθογώνιο"/>
          <p:cNvSpPr/>
          <p:nvPr/>
        </p:nvSpPr>
        <p:spPr>
          <a:xfrm>
            <a:off x="357158" y="4714884"/>
            <a:ext cx="8501122" cy="1754326"/>
          </a:xfrm>
          <a:prstGeom prst="rect">
            <a:avLst/>
          </a:prstGeom>
        </p:spPr>
        <p:txBody>
          <a:bodyPr wrap="square">
            <a:spAutoFit/>
          </a:bodyPr>
          <a:lstStyle/>
          <a:p>
            <a:pPr indent="20638">
              <a:lnSpc>
                <a:spcPct val="90000"/>
              </a:lnSpc>
              <a:spcBef>
                <a:spcPct val="0"/>
              </a:spcBef>
            </a:pPr>
            <a:r>
              <a:rPr lang="en-US" sz="2400" dirty="0" smtClean="0">
                <a:solidFill>
                  <a:schemeClr val="accent1">
                    <a:lumMod val="75000"/>
                  </a:schemeClr>
                </a:solidFill>
              </a:rPr>
              <a:t>Pain is a subjective phenomenon. It </a:t>
            </a:r>
            <a:r>
              <a:rPr lang="en-GB" sz="2400" dirty="0" smtClean="0">
                <a:solidFill>
                  <a:schemeClr val="accent1">
                    <a:lumMod val="75000"/>
                  </a:schemeClr>
                </a:solidFill>
              </a:rPr>
              <a:t>is a</a:t>
            </a:r>
            <a:r>
              <a:rPr lang="en-US" sz="2400" dirty="0" smtClean="0">
                <a:solidFill>
                  <a:schemeClr val="accent1">
                    <a:lumMod val="75000"/>
                  </a:schemeClr>
                </a:solidFill>
              </a:rPr>
              <a:t>n unpleasant sensory and emotional experience associated with actual or potential tissue damage, or described in terms of such damage. </a:t>
            </a:r>
            <a:endParaRPr lang="el-GR" sz="2400" dirty="0" smtClean="0">
              <a:solidFill>
                <a:schemeClr val="accent1">
                  <a:lumMod val="75000"/>
                </a:schemeClr>
              </a:solidFill>
            </a:endParaRPr>
          </a:p>
          <a:p>
            <a:pPr indent="20638">
              <a:lnSpc>
                <a:spcPct val="90000"/>
              </a:lnSpc>
              <a:spcBef>
                <a:spcPct val="0"/>
              </a:spcBef>
            </a:pPr>
            <a:r>
              <a:rPr lang="en-US" sz="2400" dirty="0" smtClean="0">
                <a:solidFill>
                  <a:schemeClr val="accent1">
                    <a:lumMod val="75000"/>
                  </a:schemeClr>
                </a:solidFill>
              </a:rPr>
              <a:t/>
            </a:r>
            <a:br>
              <a:rPr lang="en-US" sz="2400" dirty="0" smtClean="0">
                <a:solidFill>
                  <a:schemeClr val="accent1">
                    <a:lumMod val="75000"/>
                  </a:schemeClr>
                </a:solidFill>
              </a:rPr>
            </a:br>
            <a:r>
              <a:rPr lang="en-US" sz="2400" i="1" dirty="0" err="1" smtClean="0">
                <a:solidFill>
                  <a:schemeClr val="accent1">
                    <a:lumMod val="75000"/>
                  </a:schemeClr>
                </a:solidFill>
              </a:rPr>
              <a:t>IASP</a:t>
            </a:r>
            <a:r>
              <a:rPr lang="en-US" sz="2400" i="1" dirty="0" smtClean="0">
                <a:solidFill>
                  <a:schemeClr val="accent1">
                    <a:lumMod val="75000"/>
                  </a:schemeClr>
                </a:solidFill>
              </a:rPr>
              <a:t>, International Association for the Study of Pain, 1994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chemeClr val="accent2">
                    <a:lumMod val="75000"/>
                  </a:schemeClr>
                </a:solidFill>
              </a:rPr>
              <a:t>Ο οδοντικός πόνος</a:t>
            </a:r>
            <a:endParaRPr lang="en-GB" sz="3600" b="1" dirty="0">
              <a:solidFill>
                <a:schemeClr val="accent2">
                  <a:lumMod val="75000"/>
                </a:schemeClr>
              </a:solidFill>
            </a:endParaRPr>
          </a:p>
        </p:txBody>
      </p:sp>
      <p:sp>
        <p:nvSpPr>
          <p:cNvPr id="3" name="2 - Θέση περιεχομένου"/>
          <p:cNvSpPr>
            <a:spLocks noGrp="1"/>
          </p:cNvSpPr>
          <p:nvPr>
            <p:ph sz="quarter" idx="1"/>
          </p:nvPr>
        </p:nvSpPr>
        <p:spPr>
          <a:xfrm>
            <a:off x="612648" y="1933596"/>
            <a:ext cx="8153400" cy="4495800"/>
          </a:xfrm>
        </p:spPr>
        <p:txBody>
          <a:bodyPr/>
          <a:lstStyle/>
          <a:p>
            <a:r>
              <a:rPr lang="el-GR" dirty="0" smtClean="0">
                <a:solidFill>
                  <a:schemeClr val="accent1">
                    <a:lumMod val="75000"/>
                  </a:schemeClr>
                </a:solidFill>
              </a:rPr>
              <a:t>Μία οδοντιατρική πράξη επιδρά άμεσα ή έμμεσα στον πολφό, το περιοδόντιο, την γνάθο προξενώντας ΠΟΝΟ. </a:t>
            </a:r>
          </a:p>
          <a:p>
            <a:r>
              <a:rPr lang="el-GR" dirty="0" smtClean="0">
                <a:solidFill>
                  <a:schemeClr val="accent1">
                    <a:lumMod val="75000"/>
                  </a:schemeClr>
                </a:solidFill>
              </a:rPr>
              <a:t>Σκεφτείτε: έμφραξη, παρασκευή δοντιού για προσθετική, ενδοδοντική θεραπεία, εξαγωγή, τοποθέτηση εμφυτεύματος, οδοντικό απόστημα.</a:t>
            </a:r>
          </a:p>
          <a:p>
            <a:r>
              <a:rPr lang="el-GR" dirty="0" smtClean="0">
                <a:solidFill>
                  <a:schemeClr val="accent1">
                    <a:lumMod val="75000"/>
                  </a:schemeClr>
                </a:solidFill>
              </a:rPr>
              <a:t>Το τοπικό αναισθητικό επιτρέπει την </a:t>
            </a:r>
            <a:r>
              <a:rPr lang="el-GR" dirty="0" smtClean="0">
                <a:solidFill>
                  <a:schemeClr val="accent2">
                    <a:lumMod val="75000"/>
                  </a:schemeClr>
                </a:solidFill>
              </a:rPr>
              <a:t>ανώδυνη</a:t>
            </a:r>
            <a:r>
              <a:rPr lang="el-GR" dirty="0" smtClean="0">
                <a:solidFill>
                  <a:schemeClr val="accent1">
                    <a:lumMod val="75000"/>
                  </a:schemeClr>
                </a:solidFill>
              </a:rPr>
              <a:t> θεραπευτική αντιμετώπιση. </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solidFill>
                  <a:schemeClr val="accent2">
                    <a:lumMod val="75000"/>
                  </a:schemeClr>
                </a:solidFill>
              </a:rPr>
              <a:t>Τι περιλαμβάνει το μάθημα- τι θα διδαχτείτε φέτος</a:t>
            </a:r>
            <a:endParaRPr lang="en-GB" sz="3200" b="1" dirty="0"/>
          </a:p>
        </p:txBody>
      </p:sp>
      <p:sp>
        <p:nvSpPr>
          <p:cNvPr id="3" name="2 - Θέση περιεχομένου"/>
          <p:cNvSpPr>
            <a:spLocks noGrp="1"/>
          </p:cNvSpPr>
          <p:nvPr>
            <p:ph sz="quarter" idx="1"/>
          </p:nvPr>
        </p:nvSpPr>
        <p:spPr>
          <a:xfrm>
            <a:off x="612648" y="1862158"/>
            <a:ext cx="8153400" cy="4495800"/>
          </a:xfrm>
        </p:spPr>
        <p:txBody>
          <a:bodyPr>
            <a:normAutofit fontScale="92500" lnSpcReduction="20000"/>
          </a:bodyPr>
          <a:lstStyle/>
          <a:p>
            <a:r>
              <a:rPr lang="el-GR" dirty="0" smtClean="0">
                <a:solidFill>
                  <a:schemeClr val="accent1">
                    <a:lumMod val="75000"/>
                  </a:schemeClr>
                </a:solidFill>
              </a:rPr>
              <a:t>Ανατομία των γνάθων, των μαλακών ιστών, του τριδύμου ν. και των κλάδων του.    </a:t>
            </a:r>
          </a:p>
          <a:p>
            <a:r>
              <a:rPr lang="el-GR" dirty="0" smtClean="0">
                <a:solidFill>
                  <a:schemeClr val="accent1">
                    <a:lumMod val="75000"/>
                  </a:schemeClr>
                </a:solidFill>
              </a:rPr>
              <a:t>Τοπικά αναισθητικά, τεχνικές χορήγησης.</a:t>
            </a:r>
          </a:p>
          <a:p>
            <a:r>
              <a:rPr lang="el-GR" dirty="0" smtClean="0">
                <a:solidFill>
                  <a:schemeClr val="accent1">
                    <a:lumMod val="75000"/>
                  </a:schemeClr>
                </a:solidFill>
              </a:rPr>
              <a:t>Η τοπική αναισθησία κατά Οδοντιατρική Ειδικότητα. </a:t>
            </a:r>
          </a:p>
          <a:p>
            <a:r>
              <a:rPr lang="el-GR" dirty="0" smtClean="0">
                <a:solidFill>
                  <a:schemeClr val="accent1">
                    <a:lumMod val="75000"/>
                  </a:schemeClr>
                </a:solidFill>
              </a:rPr>
              <a:t>Η σημασία του ιστορικού (ασθενείς με γενικά νοσήματα, φοβίες κλπ).</a:t>
            </a:r>
          </a:p>
          <a:p>
            <a:r>
              <a:rPr lang="el-GR" dirty="0" smtClean="0">
                <a:solidFill>
                  <a:schemeClr val="accent1">
                    <a:lumMod val="75000"/>
                  </a:schemeClr>
                </a:solidFill>
              </a:rPr>
              <a:t>Τοπικές και συστηματικές επιπλοκές από την τοπική αναισθησία. </a:t>
            </a:r>
            <a:endParaRPr lang="en-GB" dirty="0" smtClean="0">
              <a:solidFill>
                <a:schemeClr val="accent1">
                  <a:lumMod val="75000"/>
                </a:schemeClr>
              </a:solidFill>
            </a:endParaRPr>
          </a:p>
          <a:p>
            <a:r>
              <a:rPr lang="el-GR" dirty="0" smtClean="0">
                <a:solidFill>
                  <a:schemeClr val="accent1">
                    <a:lumMod val="75000"/>
                  </a:schemeClr>
                </a:solidFill>
              </a:rPr>
              <a:t>Άλλες αναισθητικές μέθοδοι (</a:t>
            </a:r>
            <a:r>
              <a:rPr lang="el-GR" sz="2600" dirty="0" smtClean="0">
                <a:solidFill>
                  <a:schemeClr val="accent1">
                    <a:lumMod val="75000"/>
                  </a:schemeClr>
                </a:solidFill>
              </a:rPr>
              <a:t>Καταστολή και αναλγησία με πρωτοξείδιο του αζώτου, με ενδοφλέβια χορήγηση φαρμάκων, γενική αναισθησία).</a:t>
            </a:r>
            <a:endParaRPr lang="en-GB"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n-GB" dirty="0" smtClean="0">
              <a:solidFill>
                <a:schemeClr val="accent1">
                  <a:lumMod val="75000"/>
                </a:schemeClr>
              </a:solidFill>
            </a:endParaRPr>
          </a:p>
          <a:p>
            <a:endParaRPr lang="el-GR" dirty="0" smtClean="0">
              <a:solidFill>
                <a:schemeClr val="accent5">
                  <a:lumMod val="75000"/>
                </a:schemeClr>
              </a:solidFill>
            </a:endParaRPr>
          </a:p>
          <a:p>
            <a:endParaRPr lang="en-GB"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28600"/>
            <a:ext cx="8643998" cy="990600"/>
          </a:xfrm>
        </p:spPr>
        <p:txBody>
          <a:bodyPr>
            <a:normAutofit/>
          </a:bodyPr>
          <a:lstStyle/>
          <a:p>
            <a:r>
              <a:rPr lang="el-GR" sz="3600" b="1" dirty="0" smtClean="0">
                <a:solidFill>
                  <a:schemeClr val="accent2">
                    <a:lumMod val="75000"/>
                  </a:schemeClr>
                </a:solidFill>
              </a:rPr>
              <a:t>Επιθυμητές ιδιότητες τοπικού αναισθητικού</a:t>
            </a:r>
            <a:endParaRPr lang="en-GB" sz="3600" b="1" dirty="0">
              <a:solidFill>
                <a:schemeClr val="accent2">
                  <a:lumMod val="75000"/>
                </a:schemeClr>
              </a:solidFill>
            </a:endParaRPr>
          </a:p>
        </p:txBody>
      </p:sp>
      <p:sp>
        <p:nvSpPr>
          <p:cNvPr id="3" name="2 - Θέση περιεχομένου"/>
          <p:cNvSpPr>
            <a:spLocks noGrp="1"/>
          </p:cNvSpPr>
          <p:nvPr>
            <p:ph sz="quarter" idx="1"/>
          </p:nvPr>
        </p:nvSpPr>
        <p:spPr>
          <a:xfrm>
            <a:off x="285720" y="1862158"/>
            <a:ext cx="8480328" cy="4495800"/>
          </a:xfrm>
        </p:spPr>
        <p:txBody>
          <a:bodyPr>
            <a:normAutofit lnSpcReduction="10000"/>
          </a:bodyPr>
          <a:lstStyle/>
          <a:p>
            <a:r>
              <a:rPr lang="el-GR" dirty="0" smtClean="0">
                <a:solidFill>
                  <a:schemeClr val="accent1">
                    <a:lumMod val="75000"/>
                  </a:schemeClr>
                </a:solidFill>
              </a:rPr>
              <a:t>Να προκαλεί τοπική αναισθησία χωρίς να βλάπτει τους ιστούς.</a:t>
            </a:r>
          </a:p>
          <a:p>
            <a:r>
              <a:rPr lang="el-GR" dirty="0" smtClean="0">
                <a:solidFill>
                  <a:schemeClr val="accent1">
                    <a:lumMod val="75000"/>
                  </a:schemeClr>
                </a:solidFill>
              </a:rPr>
              <a:t>Να αναισθητοποιεί τους ιστούς γρήγορα και η αναισθησία να διαρκεί.</a:t>
            </a:r>
          </a:p>
          <a:p>
            <a:r>
              <a:rPr lang="el-GR" dirty="0" smtClean="0">
                <a:solidFill>
                  <a:schemeClr val="accent1">
                    <a:lumMod val="75000"/>
                  </a:schemeClr>
                </a:solidFill>
              </a:rPr>
              <a:t>Να είναι χημικά σταθερό και να μην αλλοιώνεται εύκολα.</a:t>
            </a:r>
          </a:p>
          <a:p>
            <a:r>
              <a:rPr lang="el-GR" dirty="0" smtClean="0">
                <a:solidFill>
                  <a:schemeClr val="accent1">
                    <a:lumMod val="75000"/>
                  </a:schemeClr>
                </a:solidFill>
              </a:rPr>
              <a:t>Να μη προκαλεί αλλεργική αντίδραση, να μη είναι τοξικό.</a:t>
            </a:r>
          </a:p>
          <a:p>
            <a:r>
              <a:rPr lang="el-GR" dirty="0" smtClean="0">
                <a:solidFill>
                  <a:schemeClr val="accent1">
                    <a:lumMod val="75000"/>
                  </a:schemeClr>
                </a:solidFill>
              </a:rPr>
              <a:t>Να μπορεί να συνδυαστεί με τα άλλα συστατικά του διαλύματος, κυρίως με το </a:t>
            </a:r>
            <a:r>
              <a:rPr lang="el-GR" dirty="0" err="1" smtClean="0">
                <a:solidFill>
                  <a:schemeClr val="accent1">
                    <a:lumMod val="75000"/>
                  </a:schemeClr>
                </a:solidFill>
              </a:rPr>
              <a:t>αγγειοσυσπαστικό</a:t>
            </a:r>
            <a:r>
              <a:rPr lang="el-GR" dirty="0" smtClean="0">
                <a:solidFill>
                  <a:schemeClr val="accent1">
                    <a:lumMod val="75000"/>
                  </a:schemeClr>
                </a:solidFill>
              </a:rPr>
              <a:t>.</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The Sound of Pain"/>
          <p:cNvPicPr>
            <a:picLocks noGrp="1" noChangeAspect="1" noChangeArrowheads="1"/>
          </p:cNvPicPr>
          <p:nvPr>
            <p:ph sz="quarter" idx="1"/>
          </p:nvPr>
        </p:nvPicPr>
        <p:blipFill>
          <a:blip r:embed="rId2"/>
          <a:srcRect l="20155" t="4445" r="20155" b="4445"/>
          <a:stretch>
            <a:fillRect/>
          </a:stretch>
        </p:blipFill>
        <p:spPr>
          <a:xfrm>
            <a:off x="304800" y="1719282"/>
            <a:ext cx="4143375" cy="4495800"/>
          </a:xfrm>
          <a:noFill/>
          <a:ln>
            <a:solidFill>
              <a:schemeClr val="folHlink"/>
            </a:solidFill>
          </a:ln>
        </p:spPr>
      </p:pic>
      <p:pic>
        <p:nvPicPr>
          <p:cNvPr id="51203" name="Picture 3" descr="Sound of relief"/>
          <p:cNvPicPr>
            <a:picLocks noChangeAspect="1" noChangeArrowheads="1"/>
          </p:cNvPicPr>
          <p:nvPr/>
        </p:nvPicPr>
        <p:blipFill>
          <a:blip r:embed="rId3"/>
          <a:srcRect l="12500" r="13812" b="6667"/>
          <a:stretch>
            <a:fillRect/>
          </a:stretch>
        </p:blipFill>
        <p:spPr bwMode="auto">
          <a:xfrm>
            <a:off x="4714876" y="1719282"/>
            <a:ext cx="4256087" cy="4495800"/>
          </a:xfrm>
          <a:prstGeom prst="rect">
            <a:avLst/>
          </a:prstGeom>
          <a:noFill/>
          <a:ln w="9525">
            <a:solidFill>
              <a:schemeClr val="folHlink"/>
            </a:solidFill>
            <a:miter lim="800000"/>
            <a:headEnd/>
            <a:tailEnd/>
          </a:ln>
        </p:spPr>
      </p:pic>
      <p:sp>
        <p:nvSpPr>
          <p:cNvPr id="4" name="3 - TextBox"/>
          <p:cNvSpPr txBox="1"/>
          <p:nvPr/>
        </p:nvSpPr>
        <p:spPr>
          <a:xfrm>
            <a:off x="285720" y="214290"/>
            <a:ext cx="8501122" cy="830997"/>
          </a:xfrm>
          <a:prstGeom prst="rect">
            <a:avLst/>
          </a:prstGeom>
          <a:noFill/>
        </p:spPr>
        <p:txBody>
          <a:bodyPr wrap="square" rtlCol="0">
            <a:spAutoFit/>
          </a:bodyPr>
          <a:lstStyle/>
          <a:p>
            <a:r>
              <a:rPr lang="el-GR" sz="2400" b="1" dirty="0" smtClean="0">
                <a:solidFill>
                  <a:schemeClr val="accent2">
                    <a:lumMod val="75000"/>
                  </a:schemeClr>
                </a:solidFill>
              </a:rPr>
              <a:t>Η εφαρμογή του αναισθητικού οδηγεί από τον ήχο του πόνου στον ήχο της ανακούφισης από την απαλλαγή του  </a:t>
            </a:r>
            <a:endParaRPr lang="en-GB" sz="2400" b="1" dirty="0">
              <a:solidFill>
                <a:schemeClr val="accent2">
                  <a:lumMod val="75000"/>
                </a:schemeClr>
              </a:solidFill>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solidFill>
                  <a:schemeClr val="accent2">
                    <a:lumMod val="75000"/>
                  </a:schemeClr>
                </a:solidFill>
              </a:rPr>
              <a:t>Στο μάθημα της Παρασκευής 28.09.12 </a:t>
            </a:r>
            <a:endParaRPr lang="en-GB" sz="3600" dirty="0">
              <a:solidFill>
                <a:schemeClr val="accent2">
                  <a:lumMod val="75000"/>
                </a:schemeClr>
              </a:solidFill>
            </a:endParaRPr>
          </a:p>
        </p:txBody>
      </p:sp>
      <p:sp>
        <p:nvSpPr>
          <p:cNvPr id="3" name="2 - Θέση περιεχομένου"/>
          <p:cNvSpPr>
            <a:spLocks noGrp="1"/>
          </p:cNvSpPr>
          <p:nvPr>
            <p:ph sz="quarter" idx="1"/>
          </p:nvPr>
        </p:nvSpPr>
        <p:spPr>
          <a:xfrm>
            <a:off x="612648" y="1719282"/>
            <a:ext cx="8153400" cy="4495800"/>
          </a:xfrm>
        </p:spPr>
        <p:txBody>
          <a:bodyPr>
            <a:normAutofit/>
          </a:bodyPr>
          <a:lstStyle/>
          <a:p>
            <a:r>
              <a:rPr lang="el-GR" sz="3200" dirty="0" smtClean="0">
                <a:solidFill>
                  <a:schemeClr val="accent1">
                    <a:lumMod val="75000"/>
                  </a:schemeClr>
                </a:solidFill>
              </a:rPr>
              <a:t>Φαρμακολογία - Χημική δομή τοπικού αναισθητικού</a:t>
            </a:r>
          </a:p>
          <a:p>
            <a:r>
              <a:rPr lang="el-GR" sz="3200" dirty="0" smtClean="0">
                <a:solidFill>
                  <a:schemeClr val="accent1">
                    <a:lumMod val="75000"/>
                  </a:schemeClr>
                </a:solidFill>
              </a:rPr>
              <a:t>Ταξινόμηση τοπικών αναισθητικών</a:t>
            </a:r>
          </a:p>
          <a:p>
            <a:r>
              <a:rPr lang="el-GR" sz="3200" dirty="0" smtClean="0">
                <a:solidFill>
                  <a:schemeClr val="accent1">
                    <a:lumMod val="75000"/>
                  </a:schemeClr>
                </a:solidFill>
              </a:rPr>
              <a:t>Φυσικοχημικές ιδιότητες - </a:t>
            </a:r>
            <a:r>
              <a:rPr lang="el-GR" sz="3200" dirty="0" err="1" smtClean="0">
                <a:solidFill>
                  <a:schemeClr val="accent1">
                    <a:lumMod val="75000"/>
                  </a:schemeClr>
                </a:solidFill>
              </a:rPr>
              <a:t>Φαρμακοκινητική</a:t>
            </a:r>
            <a:r>
              <a:rPr lang="el-GR" sz="3200" dirty="0" smtClean="0">
                <a:solidFill>
                  <a:schemeClr val="accent1">
                    <a:lumMod val="75000"/>
                  </a:schemeClr>
                </a:solidFill>
              </a:rPr>
              <a:t> τοπικών αναισθητικών</a:t>
            </a:r>
          </a:p>
          <a:p>
            <a:r>
              <a:rPr lang="el-GR" sz="3200" dirty="0" smtClean="0">
                <a:solidFill>
                  <a:schemeClr val="accent1">
                    <a:lumMod val="75000"/>
                  </a:schemeClr>
                </a:solidFill>
              </a:rPr>
              <a:t>Φαρμακολογία - Δράση </a:t>
            </a:r>
            <a:r>
              <a:rPr lang="el-GR" sz="3200" dirty="0" err="1" smtClean="0">
                <a:solidFill>
                  <a:schemeClr val="accent1">
                    <a:lumMod val="75000"/>
                  </a:schemeClr>
                </a:solidFill>
              </a:rPr>
              <a:t>αγγειοσυσπαστικών</a:t>
            </a:r>
            <a:endParaRPr lang="en-GB" sz="2800" dirty="0">
              <a:solidFill>
                <a:schemeClr val="accent1">
                  <a:lumMod val="7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GB"/>
          </a:p>
        </p:txBody>
      </p:sp>
      <p:sp>
        <p:nvSpPr>
          <p:cNvPr id="3" name="2 - Θέση περιεχομένου"/>
          <p:cNvSpPr>
            <a:spLocks noGrp="1"/>
          </p:cNvSpPr>
          <p:nvPr>
            <p:ph sz="quarter" idx="1"/>
          </p:nvPr>
        </p:nvSpPr>
        <p:spPr/>
        <p:txBody>
          <a:bodyPr/>
          <a:lstStyle/>
          <a:p>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928662" y="785794"/>
            <a:ext cx="7000924" cy="2643206"/>
          </a:xfrm>
        </p:spPr>
        <p:txBody>
          <a:bodyPr>
            <a:normAutofit/>
          </a:bodyPr>
          <a:lstStyle/>
          <a:p>
            <a:pPr lvl="0" algn="ctr"/>
            <a:r>
              <a:rPr lang="el-GR" sz="3200" b="1" dirty="0" smtClean="0">
                <a:solidFill>
                  <a:schemeClr val="accent2">
                    <a:lumMod val="75000"/>
                  </a:schemeClr>
                </a:solidFill>
                <a:latin typeface="+mj-lt"/>
              </a:rPr>
              <a:t>ΟΔΟΝΤΙΑΤΡΙΚΗ ΑΝΑΙΣΘΗΣΙΑ</a:t>
            </a:r>
          </a:p>
          <a:p>
            <a:pPr lvl="0" algn="ctr"/>
            <a:r>
              <a:rPr lang="el-GR" sz="2800" b="1" dirty="0" smtClean="0">
                <a:solidFill>
                  <a:schemeClr val="accent2">
                    <a:lumMod val="75000"/>
                  </a:schemeClr>
                </a:solidFill>
                <a:latin typeface="+mj-lt"/>
              </a:rPr>
              <a:t>5</a:t>
            </a:r>
            <a:r>
              <a:rPr lang="el-GR" sz="2800" b="1" baseline="30000" dirty="0" smtClean="0">
                <a:solidFill>
                  <a:schemeClr val="accent2">
                    <a:lumMod val="75000"/>
                  </a:schemeClr>
                </a:solidFill>
                <a:latin typeface="+mj-lt"/>
              </a:rPr>
              <a:t>ο</a:t>
            </a:r>
            <a:r>
              <a:rPr lang="el-GR" sz="2800" b="1" dirty="0" smtClean="0">
                <a:solidFill>
                  <a:schemeClr val="accent2">
                    <a:lumMod val="75000"/>
                  </a:schemeClr>
                </a:solidFill>
                <a:latin typeface="+mj-lt"/>
              </a:rPr>
              <a:t> εξάμηνο 2012- 2013</a:t>
            </a:r>
          </a:p>
          <a:p>
            <a:pPr algn="ctr"/>
            <a:endParaRPr lang="el-GR" sz="2400" b="1" dirty="0" smtClean="0">
              <a:solidFill>
                <a:schemeClr val="accent1">
                  <a:lumMod val="75000"/>
                </a:schemeClr>
              </a:solidFill>
              <a:latin typeface="+mj-lt"/>
            </a:endParaRPr>
          </a:p>
          <a:p>
            <a:pPr algn="ctr"/>
            <a:r>
              <a:rPr lang="el-GR" sz="2800" b="1" dirty="0" smtClean="0">
                <a:solidFill>
                  <a:schemeClr val="accent2">
                    <a:lumMod val="75000"/>
                  </a:schemeClr>
                </a:solidFill>
                <a:latin typeface="+mj-lt"/>
              </a:rPr>
              <a:t>Εισαγωγικό Μάθημα- </a:t>
            </a:r>
            <a:r>
              <a:rPr lang="el-GR" sz="2800" b="1" dirty="0" err="1" smtClean="0">
                <a:solidFill>
                  <a:schemeClr val="accent2">
                    <a:lumMod val="75000"/>
                  </a:schemeClr>
                </a:solidFill>
                <a:latin typeface="+mj-lt"/>
              </a:rPr>
              <a:t>β΄μέρος</a:t>
            </a:r>
            <a:endParaRPr lang="el-GR" sz="2800" b="1" dirty="0" smtClean="0">
              <a:solidFill>
                <a:schemeClr val="accent2">
                  <a:lumMod val="75000"/>
                </a:schemeClr>
              </a:solidFill>
              <a:latin typeface="+mj-lt"/>
            </a:endParaRPr>
          </a:p>
          <a:p>
            <a:pPr algn="ctr"/>
            <a:r>
              <a:rPr lang="el-GR" sz="2400" b="1" dirty="0" smtClean="0">
                <a:solidFill>
                  <a:schemeClr val="accent2">
                    <a:lumMod val="75000"/>
                  </a:schemeClr>
                </a:solidFill>
                <a:latin typeface="+mj-lt"/>
              </a:rPr>
              <a:t> </a:t>
            </a:r>
            <a:endParaRPr lang="en-GB" b="1" dirty="0">
              <a:solidFill>
                <a:schemeClr val="accent2">
                  <a:lumMod val="75000"/>
                </a:schemeClr>
              </a:solidFill>
              <a:latin typeface="+mj-lt"/>
            </a:endParaRPr>
          </a:p>
        </p:txBody>
      </p:sp>
      <p:sp>
        <p:nvSpPr>
          <p:cNvPr id="25601" name="Rectangle 1"/>
          <p:cNvSpPr>
            <a:spLocks noChangeArrowheads="1"/>
          </p:cNvSpPr>
          <p:nvPr/>
        </p:nvSpPr>
        <p:spPr bwMode="auto">
          <a:xfrm>
            <a:off x="357158" y="3500438"/>
            <a:ext cx="8429684"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l-GR" sz="2400" b="1" dirty="0" smtClean="0">
                <a:solidFill>
                  <a:schemeClr val="accent1">
                    <a:lumMod val="75000"/>
                  </a:schemeClr>
                </a:solidFill>
                <a:latin typeface="+mj-lt"/>
                <a:ea typeface="Times New Roman" pitchFamily="18" charset="0"/>
                <a:cs typeface="Times New Roman" pitchFamily="18" charset="0"/>
              </a:rPr>
              <a:t>Φροντιστηριακές Παραδόσεις και </a:t>
            </a:r>
            <a:r>
              <a:rPr lang="el-GR" sz="2400" b="1" dirty="0" smtClean="0">
                <a:solidFill>
                  <a:schemeClr val="accent1">
                    <a:lumMod val="75000"/>
                  </a:schemeClr>
                </a:solidFill>
                <a:latin typeface="+mj-lt"/>
              </a:rPr>
              <a:t>Εργαστήρια από την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accent1">
                    <a:lumMod val="75000"/>
                  </a:schemeClr>
                </a:solidFill>
                <a:effectLst/>
                <a:latin typeface="+mj-lt"/>
                <a:ea typeface="Times New Roman" pitchFamily="18" charset="0"/>
                <a:cs typeface="Times New Roman" pitchFamily="18" charset="0"/>
              </a:rPr>
              <a:t>Κλινική Στοματικής</a:t>
            </a:r>
            <a:r>
              <a:rPr kumimoji="0" lang="el-GR" sz="2400" b="1" i="0" u="none" strike="noStrike" cap="none" normalizeH="0" dirty="0" smtClean="0">
                <a:ln>
                  <a:noFill/>
                </a:ln>
                <a:solidFill>
                  <a:schemeClr val="accent1">
                    <a:lumMod val="75000"/>
                  </a:schemeClr>
                </a:solidFill>
                <a:effectLst/>
                <a:latin typeface="+mj-lt"/>
                <a:ea typeface="Times New Roman" pitchFamily="18" charset="0"/>
                <a:cs typeface="Times New Roman" pitchFamily="18" charset="0"/>
              </a:rPr>
              <a:t> και Γναθοπροσωπικής Χειρουργικής</a:t>
            </a:r>
          </a:p>
          <a:p>
            <a:pPr marL="0" marR="0" lvl="0" indent="0" algn="ctr" defTabSz="914400" rtl="0" eaLnBrk="0" fontAlgn="base" latinLnBrk="0" hangingPunct="0">
              <a:lnSpc>
                <a:spcPct val="100000"/>
              </a:lnSpc>
              <a:spcBef>
                <a:spcPct val="0"/>
              </a:spcBef>
              <a:spcAft>
                <a:spcPct val="0"/>
              </a:spcAft>
              <a:buClrTx/>
              <a:buSzTx/>
              <a:buFontTx/>
              <a:buNone/>
              <a:tabLst/>
            </a:pPr>
            <a:r>
              <a:rPr lang="el-GR" sz="2400" b="1" baseline="0" dirty="0" smtClean="0">
                <a:solidFill>
                  <a:schemeClr val="accent1">
                    <a:lumMod val="75000"/>
                  </a:schemeClr>
                </a:solidFill>
                <a:latin typeface="+mj-lt"/>
                <a:ea typeface="Times New Roman" pitchFamily="18" charset="0"/>
                <a:cs typeface="Times New Roman" pitchFamily="18" charset="0"/>
              </a:rPr>
              <a:t>Διευθυντής:</a:t>
            </a:r>
            <a:r>
              <a:rPr lang="el-GR" sz="2400" b="1" dirty="0" smtClean="0">
                <a:solidFill>
                  <a:schemeClr val="accent1">
                    <a:lumMod val="75000"/>
                  </a:schemeClr>
                </a:solidFill>
                <a:latin typeface="+mj-lt"/>
                <a:ea typeface="Times New Roman" pitchFamily="18" charset="0"/>
                <a:cs typeface="Times New Roman" pitchFamily="18" charset="0"/>
              </a:rPr>
              <a:t> Καθηγητής Κ. </a:t>
            </a:r>
            <a:r>
              <a:rPr lang="el-GR" sz="2400" b="1" dirty="0" err="1" smtClean="0">
                <a:solidFill>
                  <a:schemeClr val="accent1">
                    <a:lumMod val="75000"/>
                  </a:schemeClr>
                </a:solidFill>
                <a:latin typeface="+mj-lt"/>
                <a:ea typeface="Times New Roman" pitchFamily="18" charset="0"/>
                <a:cs typeface="Times New Roman" pitchFamily="18" charset="0"/>
              </a:rPr>
              <a:t>Αλεξανδρίδης</a:t>
            </a:r>
            <a:r>
              <a:rPr lang="el-GR" sz="2400" b="1" dirty="0" smtClean="0">
                <a:solidFill>
                  <a:schemeClr val="accent1">
                    <a:lumMod val="75000"/>
                  </a:schemeClr>
                </a:solidFill>
                <a:latin typeface="+mj-lt"/>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lang="el-GR" sz="2400" b="1" dirty="0" smtClean="0">
              <a:solidFill>
                <a:schemeClr val="accent1">
                  <a:lumMod val="75000"/>
                </a:schemeClr>
              </a:solidFill>
              <a:latin typeface="+mj-lt"/>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accent1">
                    <a:lumMod val="75000"/>
                  </a:schemeClr>
                </a:solidFill>
                <a:effectLst/>
                <a:latin typeface="+mj-lt"/>
                <a:ea typeface="Times New Roman" pitchFamily="18" charset="0"/>
                <a:cs typeface="Times New Roman" pitchFamily="18" charset="0"/>
              </a:rPr>
              <a:t>Υπεύθυνη μαθήματος: Ν. </a:t>
            </a:r>
            <a:r>
              <a:rPr kumimoji="0" lang="el-GR" sz="2400" b="1" i="0" u="none" strike="noStrike" cap="none" normalizeH="0" baseline="0" dirty="0" err="1" smtClean="0">
                <a:ln>
                  <a:noFill/>
                </a:ln>
                <a:solidFill>
                  <a:schemeClr val="accent1">
                    <a:lumMod val="75000"/>
                  </a:schemeClr>
                </a:solidFill>
                <a:effectLst/>
                <a:latin typeface="+mj-lt"/>
                <a:ea typeface="Times New Roman" pitchFamily="18" charset="0"/>
                <a:cs typeface="Times New Roman" pitchFamily="18" charset="0"/>
              </a:rPr>
              <a:t>Θεολόγη</a:t>
            </a:r>
            <a:r>
              <a:rPr kumimoji="0" lang="el-GR" sz="2400" b="1" i="0" u="none" strike="noStrike" cap="none" normalizeH="0" baseline="0" dirty="0" smtClean="0">
                <a:ln>
                  <a:noFill/>
                </a:ln>
                <a:solidFill>
                  <a:schemeClr val="accent1">
                    <a:lumMod val="75000"/>
                  </a:schemeClr>
                </a:solidFill>
                <a:effectLst/>
                <a:latin typeface="+mj-lt"/>
                <a:ea typeface="Times New Roman" pitchFamily="18" charset="0"/>
                <a:cs typeface="Times New Roman" pitchFamily="18" charset="0"/>
              </a:rPr>
              <a:t>-</a:t>
            </a:r>
            <a:r>
              <a:rPr kumimoji="0" lang="el-GR" sz="2400" b="1" i="0" u="none" strike="noStrike" cap="none" normalizeH="0" baseline="0" dirty="0" err="1" smtClean="0">
                <a:ln>
                  <a:noFill/>
                </a:ln>
                <a:solidFill>
                  <a:schemeClr val="accent1">
                    <a:lumMod val="75000"/>
                  </a:schemeClr>
                </a:solidFill>
                <a:effectLst/>
                <a:latin typeface="+mj-lt"/>
                <a:ea typeface="Times New Roman" pitchFamily="18" charset="0"/>
                <a:cs typeface="Times New Roman" pitchFamily="18" charset="0"/>
              </a:rPr>
              <a:t>Λυγιδάκη</a:t>
            </a:r>
            <a:r>
              <a:rPr kumimoji="0" lang="el-GR" sz="2400" b="1" i="0" u="none" strike="noStrike" cap="none" normalizeH="0" baseline="0" dirty="0" smtClean="0">
                <a:ln>
                  <a:noFill/>
                </a:ln>
                <a:solidFill>
                  <a:schemeClr val="accent1">
                    <a:lumMod val="75000"/>
                  </a:schemeClr>
                </a:solidFill>
                <a:effectLst/>
                <a:latin typeface="+mj-lt"/>
                <a:ea typeface="Times New Roman" pitchFamily="18" charset="0"/>
                <a:cs typeface="Times New Roman" pitchFamily="18" charset="0"/>
              </a:rPr>
              <a:t>, Λέκτορας </a:t>
            </a:r>
            <a:endParaRPr lang="en-GB" sz="2400" dirty="0" smtClean="0">
              <a:solidFill>
                <a:schemeClr val="accent1">
                  <a:lumMod val="75000"/>
                </a:schemeClr>
              </a:solidFill>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chemeClr val="accent2">
                    <a:lumMod val="75000"/>
                  </a:schemeClr>
                </a:solidFill>
              </a:rPr>
              <a:t>Φαρμακολογία τοπικών αναισθητικών</a:t>
            </a:r>
            <a:endParaRPr lang="en-GB" sz="3600" dirty="0"/>
          </a:p>
        </p:txBody>
      </p:sp>
      <p:sp>
        <p:nvSpPr>
          <p:cNvPr id="3" name="2 - Θέση περιεχομένου"/>
          <p:cNvSpPr>
            <a:spLocks noGrp="1"/>
          </p:cNvSpPr>
          <p:nvPr>
            <p:ph sz="quarter" idx="1"/>
          </p:nvPr>
        </p:nvSpPr>
        <p:spPr/>
        <p:txBody>
          <a:bodyPr/>
          <a:lstStyle/>
          <a:p>
            <a:r>
              <a:rPr lang="el-GR" b="1" dirty="0" smtClean="0">
                <a:solidFill>
                  <a:schemeClr val="accent1">
                    <a:lumMod val="75000"/>
                  </a:schemeClr>
                </a:solidFill>
              </a:rPr>
              <a:t>Επιθυμητές ιδιότητες </a:t>
            </a:r>
          </a:p>
          <a:p>
            <a:r>
              <a:rPr lang="el-GR" b="1" dirty="0" smtClean="0">
                <a:solidFill>
                  <a:schemeClr val="accent1">
                    <a:lumMod val="75000"/>
                  </a:schemeClr>
                </a:solidFill>
              </a:rPr>
              <a:t>Χημική δομή</a:t>
            </a:r>
          </a:p>
          <a:p>
            <a:r>
              <a:rPr lang="el-GR" b="1" dirty="0" smtClean="0">
                <a:solidFill>
                  <a:schemeClr val="accent1">
                    <a:lumMod val="75000"/>
                  </a:schemeClr>
                </a:solidFill>
              </a:rPr>
              <a:t>Φυσικοχημικές ιδιότητες</a:t>
            </a:r>
          </a:p>
          <a:p>
            <a:r>
              <a:rPr lang="el-GR" b="1" dirty="0" err="1" smtClean="0">
                <a:solidFill>
                  <a:schemeClr val="accent1">
                    <a:lumMod val="75000"/>
                  </a:schemeClr>
                </a:solidFill>
              </a:rPr>
              <a:t>Φαρμακοκινητική</a:t>
            </a:r>
            <a:endParaRPr lang="el-GR" b="1" dirty="0" smtClean="0">
              <a:solidFill>
                <a:schemeClr val="accent1">
                  <a:lumMod val="75000"/>
                </a:schemeClr>
              </a:solidFill>
            </a:endParaRPr>
          </a:p>
          <a:p>
            <a:r>
              <a:rPr lang="el-GR" b="1" dirty="0" smtClean="0">
                <a:solidFill>
                  <a:schemeClr val="accent1">
                    <a:lumMod val="75000"/>
                  </a:schemeClr>
                </a:solidFill>
              </a:rPr>
              <a:t>Φαρμακοδυναμική </a:t>
            </a:r>
          </a:p>
          <a:p>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chemeClr val="accent2">
                    <a:lumMod val="75000"/>
                  </a:schemeClr>
                </a:solidFill>
              </a:rPr>
              <a:t>Φαρμακολογία τοπικών αναισθητικών</a:t>
            </a:r>
            <a:endParaRPr lang="en-GB" dirty="0">
              <a:solidFill>
                <a:schemeClr val="accent6">
                  <a:lumMod val="50000"/>
                </a:schemeClr>
              </a:solidFill>
            </a:endParaRPr>
          </a:p>
        </p:txBody>
      </p:sp>
      <p:sp>
        <p:nvSpPr>
          <p:cNvPr id="3" name="2 - Θέση περιεχομένου"/>
          <p:cNvSpPr>
            <a:spLocks noGrp="1"/>
          </p:cNvSpPr>
          <p:nvPr>
            <p:ph sz="quarter" idx="1"/>
          </p:nvPr>
        </p:nvSpPr>
        <p:spPr>
          <a:xfrm>
            <a:off x="285720" y="1600200"/>
            <a:ext cx="8480328" cy="4495800"/>
          </a:xfrm>
        </p:spPr>
        <p:txBody>
          <a:bodyPr/>
          <a:lstStyle/>
          <a:p>
            <a:r>
              <a:rPr lang="el-GR" dirty="0" smtClean="0">
                <a:solidFill>
                  <a:schemeClr val="accent1">
                    <a:lumMod val="75000"/>
                  </a:schemeClr>
                </a:solidFill>
              </a:rPr>
              <a:t>Τα τοπικά αναισθητικά είναι φάρμακα που </a:t>
            </a:r>
            <a:r>
              <a:rPr lang="el-GR" dirty="0" err="1" smtClean="0">
                <a:solidFill>
                  <a:schemeClr val="accent1">
                    <a:lumMod val="75000"/>
                  </a:schemeClr>
                </a:solidFill>
              </a:rPr>
              <a:t>αναστέλ</a:t>
            </a:r>
            <a:r>
              <a:rPr lang="el-GR" dirty="0" smtClean="0">
                <a:solidFill>
                  <a:schemeClr val="accent1">
                    <a:lumMod val="75000"/>
                  </a:schemeClr>
                </a:solidFill>
              </a:rPr>
              <a:t>-</a:t>
            </a:r>
            <a:r>
              <a:rPr lang="el-GR" dirty="0" err="1" smtClean="0">
                <a:solidFill>
                  <a:schemeClr val="accent1">
                    <a:lumMod val="75000"/>
                  </a:schemeClr>
                </a:solidFill>
              </a:rPr>
              <a:t>λουν</a:t>
            </a:r>
            <a:r>
              <a:rPr lang="el-GR" dirty="0" smtClean="0">
                <a:solidFill>
                  <a:schemeClr val="accent1">
                    <a:lumMod val="75000"/>
                  </a:schemeClr>
                </a:solidFill>
              </a:rPr>
              <a:t> προσωρινά την διεγερσιμότητα και την αγωγιμότητα των νευρικών ινών, στην περιοχή που εφαρμόζονται. </a:t>
            </a:r>
          </a:p>
          <a:p>
            <a:r>
              <a:rPr lang="el-GR" dirty="0" smtClean="0">
                <a:solidFill>
                  <a:schemeClr val="accent1">
                    <a:lumMod val="75000"/>
                  </a:schemeClr>
                </a:solidFill>
              </a:rPr>
              <a:t>Η δράση τους έχει συγκεκριμένη διάρκεια και με την αποδρομή της η νευρική λειτουργία της περιοχής επανέρχεται πλήρως.</a:t>
            </a:r>
            <a:endParaRPr lang="en-GB" dirty="0" smtClean="0">
              <a:solidFill>
                <a:schemeClr val="accent1">
                  <a:lumMod val="75000"/>
                </a:schemeClr>
              </a:solidFill>
            </a:endParaRPr>
          </a:p>
          <a:p>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28600"/>
            <a:ext cx="8643998" cy="990600"/>
          </a:xfrm>
        </p:spPr>
        <p:txBody>
          <a:bodyPr>
            <a:normAutofit/>
          </a:bodyPr>
          <a:lstStyle/>
          <a:p>
            <a:r>
              <a:rPr lang="el-GR" sz="3600" b="1" dirty="0" smtClean="0">
                <a:solidFill>
                  <a:schemeClr val="accent2">
                    <a:lumMod val="75000"/>
                  </a:schemeClr>
                </a:solidFill>
              </a:rPr>
              <a:t>Επιθυμητές ιδιότητες τοπικού αναισθητικού</a:t>
            </a:r>
            <a:endParaRPr lang="en-GB" sz="3600" b="1" dirty="0">
              <a:solidFill>
                <a:schemeClr val="accent2">
                  <a:lumMod val="75000"/>
                </a:schemeClr>
              </a:solidFill>
            </a:endParaRPr>
          </a:p>
        </p:txBody>
      </p:sp>
      <p:sp>
        <p:nvSpPr>
          <p:cNvPr id="3" name="2 - Θέση περιεχομένου"/>
          <p:cNvSpPr>
            <a:spLocks noGrp="1"/>
          </p:cNvSpPr>
          <p:nvPr>
            <p:ph sz="quarter" idx="1"/>
          </p:nvPr>
        </p:nvSpPr>
        <p:spPr>
          <a:xfrm>
            <a:off x="285720" y="1600200"/>
            <a:ext cx="8480328" cy="4495800"/>
          </a:xfrm>
        </p:spPr>
        <p:txBody>
          <a:bodyPr>
            <a:normAutofit lnSpcReduction="10000"/>
          </a:bodyPr>
          <a:lstStyle/>
          <a:p>
            <a:r>
              <a:rPr lang="el-GR" dirty="0" smtClean="0">
                <a:solidFill>
                  <a:schemeClr val="accent1">
                    <a:lumMod val="75000"/>
                  </a:schemeClr>
                </a:solidFill>
              </a:rPr>
              <a:t>Να προκαλεί τοπική αναισθησία χωρίς να βλάπτει τους ιστούς.</a:t>
            </a:r>
          </a:p>
          <a:p>
            <a:r>
              <a:rPr lang="el-GR" dirty="0" smtClean="0">
                <a:solidFill>
                  <a:schemeClr val="accent1">
                    <a:lumMod val="75000"/>
                  </a:schemeClr>
                </a:solidFill>
              </a:rPr>
              <a:t>Να αναισθητοποιεί τους ιστούς γρήγορα και η αναισθησία να διαρκεί.</a:t>
            </a:r>
          </a:p>
          <a:p>
            <a:r>
              <a:rPr lang="el-GR" dirty="0" smtClean="0">
                <a:solidFill>
                  <a:schemeClr val="accent1">
                    <a:lumMod val="75000"/>
                  </a:schemeClr>
                </a:solidFill>
              </a:rPr>
              <a:t>Να είναι χημικά σταθερό και να μην αλλοιώνεται εύκολα.</a:t>
            </a:r>
          </a:p>
          <a:p>
            <a:r>
              <a:rPr lang="el-GR" dirty="0" smtClean="0">
                <a:solidFill>
                  <a:schemeClr val="accent1">
                    <a:lumMod val="75000"/>
                  </a:schemeClr>
                </a:solidFill>
              </a:rPr>
              <a:t>Να μη προκαλεί αλλεργική αντίδραση, να μη είναι τοξικό.</a:t>
            </a:r>
          </a:p>
          <a:p>
            <a:r>
              <a:rPr lang="el-GR" dirty="0" smtClean="0">
                <a:solidFill>
                  <a:schemeClr val="accent1">
                    <a:lumMod val="75000"/>
                  </a:schemeClr>
                </a:solidFill>
              </a:rPr>
              <a:t>Να μπορεί να συνδυαστεί με τα άλλα συστατικά του διαλύματος, κυρίως με το </a:t>
            </a:r>
            <a:r>
              <a:rPr lang="el-GR" dirty="0" err="1" smtClean="0">
                <a:solidFill>
                  <a:schemeClr val="accent1">
                    <a:lumMod val="75000"/>
                  </a:schemeClr>
                </a:solidFill>
              </a:rPr>
              <a:t>αγγειοσυσπαστικό</a:t>
            </a:r>
            <a:r>
              <a:rPr lang="el-GR" dirty="0" smtClean="0">
                <a:solidFill>
                  <a:schemeClr val="accent1">
                    <a:lumMod val="75000"/>
                  </a:schemeClr>
                </a:solidFill>
              </a:rPr>
              <a:t>.</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76318" y="214290"/>
            <a:ext cx="8153400" cy="990600"/>
          </a:xfrm>
        </p:spPr>
        <p:txBody>
          <a:bodyPr>
            <a:normAutofit/>
          </a:bodyPr>
          <a:lstStyle/>
          <a:p>
            <a:r>
              <a:rPr lang="el-GR" sz="3600" b="1" dirty="0" smtClean="0">
                <a:solidFill>
                  <a:schemeClr val="accent2">
                    <a:lumMod val="75000"/>
                  </a:schemeClr>
                </a:solidFill>
              </a:rPr>
              <a:t>Χημική δομή τοπικού αναισθητικού</a:t>
            </a:r>
            <a:endParaRPr lang="en-GB" sz="3600" dirty="0"/>
          </a:p>
        </p:txBody>
      </p:sp>
      <p:sp>
        <p:nvSpPr>
          <p:cNvPr id="3" name="2 - Θέση περιεχομένου"/>
          <p:cNvSpPr>
            <a:spLocks noGrp="1"/>
          </p:cNvSpPr>
          <p:nvPr>
            <p:ph sz="quarter" idx="1"/>
          </p:nvPr>
        </p:nvSpPr>
        <p:spPr/>
        <p:txBody>
          <a:bodyPr>
            <a:normAutofit lnSpcReduction="10000"/>
          </a:bodyPr>
          <a:lstStyle/>
          <a:p>
            <a:r>
              <a:rPr lang="el-GR" dirty="0" smtClean="0">
                <a:solidFill>
                  <a:schemeClr val="accent1">
                    <a:lumMod val="75000"/>
                  </a:schemeClr>
                </a:solidFill>
              </a:rPr>
              <a:t>Το μόριο του τοπικού αναισθητικού αποτελείται από 3 τμήματα:</a:t>
            </a:r>
          </a:p>
          <a:p>
            <a:r>
              <a:rPr lang="el-GR" b="1" i="1" dirty="0" smtClean="0">
                <a:solidFill>
                  <a:srgbClr val="AF110C"/>
                </a:solidFill>
              </a:rPr>
              <a:t>Ένα </a:t>
            </a:r>
            <a:r>
              <a:rPr lang="el-GR" b="1" i="1" dirty="0" err="1" smtClean="0">
                <a:solidFill>
                  <a:srgbClr val="AF110C"/>
                </a:solidFill>
              </a:rPr>
              <a:t>λιπόφιλο</a:t>
            </a:r>
            <a:r>
              <a:rPr lang="el-GR" b="1" i="1" dirty="0" smtClean="0">
                <a:solidFill>
                  <a:srgbClr val="AF110C"/>
                </a:solidFill>
              </a:rPr>
              <a:t> αρωματικό δακτύλιο </a:t>
            </a:r>
            <a:r>
              <a:rPr lang="el-GR" dirty="0" smtClean="0">
                <a:solidFill>
                  <a:schemeClr val="accent1">
                    <a:lumMod val="75000"/>
                  </a:schemeClr>
                </a:solidFill>
              </a:rPr>
              <a:t>(που έχει την αναισθητική δράση επιτρέποντας την διείσδυση δια μέσου της νευρικής κυτταρικής μεμβράνης), </a:t>
            </a:r>
          </a:p>
          <a:p>
            <a:r>
              <a:rPr lang="el-GR" b="1" i="1" dirty="0" smtClean="0">
                <a:solidFill>
                  <a:srgbClr val="C30804"/>
                </a:solidFill>
              </a:rPr>
              <a:t>Μία ενδιάμεση </a:t>
            </a:r>
            <a:r>
              <a:rPr lang="el-GR" b="1" i="1" dirty="0" err="1" smtClean="0">
                <a:solidFill>
                  <a:srgbClr val="C30804"/>
                </a:solidFill>
              </a:rPr>
              <a:t>αλειφατική</a:t>
            </a:r>
            <a:r>
              <a:rPr lang="el-GR" b="1" i="1" dirty="0" smtClean="0">
                <a:solidFill>
                  <a:srgbClr val="C30804"/>
                </a:solidFill>
              </a:rPr>
              <a:t> άλυσο,</a:t>
            </a:r>
          </a:p>
          <a:p>
            <a:r>
              <a:rPr lang="el-GR" b="1" i="1" dirty="0" smtClean="0">
                <a:solidFill>
                  <a:srgbClr val="C30804"/>
                </a:solidFill>
              </a:rPr>
              <a:t>Μία υδρόφιλη </a:t>
            </a:r>
            <a:r>
              <a:rPr lang="el-GR" b="1" i="1" dirty="0" err="1" smtClean="0">
                <a:solidFill>
                  <a:srgbClr val="C30804"/>
                </a:solidFill>
              </a:rPr>
              <a:t>αμίνη</a:t>
            </a:r>
            <a:r>
              <a:rPr lang="el-GR" dirty="0" smtClean="0">
                <a:solidFill>
                  <a:srgbClr val="C30804"/>
                </a:solidFill>
              </a:rPr>
              <a:t> </a:t>
            </a:r>
            <a:r>
              <a:rPr lang="el-GR" dirty="0" smtClean="0">
                <a:solidFill>
                  <a:schemeClr val="accent1">
                    <a:lumMod val="75000"/>
                  </a:schemeClr>
                </a:solidFill>
              </a:rPr>
              <a:t>(χρησιμεύει για την διάχυση του αναισθητικού στο διάμεσο υγρό των ιστών ώστε να φτάνει στο προς αναισθητοποίηση νεύρο).</a:t>
            </a:r>
          </a:p>
          <a:p>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solidFill>
                  <a:schemeClr val="accent2">
                    <a:lumMod val="75000"/>
                  </a:schemeClr>
                </a:solidFill>
              </a:rPr>
              <a:t>Γενική μοριακή δομή τοπικών αναισθητικών </a:t>
            </a:r>
            <a:endParaRPr lang="en-GB" sz="3200" b="1" dirty="0">
              <a:solidFill>
                <a:schemeClr val="accent2">
                  <a:lumMod val="75000"/>
                </a:schemeClr>
              </a:solidFill>
            </a:endParaRPr>
          </a:p>
        </p:txBody>
      </p:sp>
      <p:pic>
        <p:nvPicPr>
          <p:cNvPr id="4" name="3 - Θέση περιεχομένου" descr="IMG_8197.JPG"/>
          <p:cNvPicPr>
            <a:picLocks noGrp="1" noChangeAspect="1"/>
          </p:cNvPicPr>
          <p:nvPr>
            <p:ph sz="quarter" idx="1"/>
          </p:nvPr>
        </p:nvPicPr>
        <p:blipFill>
          <a:blip r:embed="rId2" cstate="print">
            <a:biLevel thresh="50000"/>
          </a:blip>
          <a:srcRect b="10261"/>
          <a:stretch>
            <a:fillRect/>
          </a:stretch>
        </p:blipFill>
        <p:spPr>
          <a:xfrm>
            <a:off x="1285852" y="1714488"/>
            <a:ext cx="6357982" cy="4768487"/>
          </a:xfrm>
          <a:prstGeom prst="roundRect">
            <a:avLst/>
          </a:prstGeom>
          <a:ln>
            <a:solidFill>
              <a:srgbClr val="C00000"/>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14366" y="274638"/>
            <a:ext cx="8229600" cy="1143000"/>
          </a:xfrm>
        </p:spPr>
        <p:txBody>
          <a:bodyPr>
            <a:noAutofit/>
          </a:bodyPr>
          <a:lstStyle/>
          <a:p>
            <a:r>
              <a:rPr lang="el-GR" sz="3200" b="1" dirty="0" smtClean="0">
                <a:solidFill>
                  <a:schemeClr val="accent2">
                    <a:lumMod val="75000"/>
                  </a:schemeClr>
                </a:solidFill>
              </a:rPr>
              <a:t>Εισαγωγή- η σημασία της τοπικής αναισθησίας</a:t>
            </a:r>
            <a:endParaRPr lang="en-GB" sz="3200" b="1" dirty="0">
              <a:solidFill>
                <a:schemeClr val="accent2">
                  <a:lumMod val="75000"/>
                </a:schemeClr>
              </a:solidFill>
            </a:endParaRPr>
          </a:p>
        </p:txBody>
      </p:sp>
      <p:sp>
        <p:nvSpPr>
          <p:cNvPr id="3" name="2 - Θέση περιεχομένου"/>
          <p:cNvSpPr>
            <a:spLocks noGrp="1"/>
          </p:cNvSpPr>
          <p:nvPr>
            <p:ph sz="quarter" idx="1"/>
          </p:nvPr>
        </p:nvSpPr>
        <p:spPr>
          <a:xfrm>
            <a:off x="612648" y="1933596"/>
            <a:ext cx="8153400" cy="4495800"/>
          </a:xfrm>
        </p:spPr>
        <p:txBody>
          <a:bodyPr>
            <a:normAutofit/>
          </a:bodyPr>
          <a:lstStyle/>
          <a:p>
            <a:r>
              <a:rPr lang="el-GR" dirty="0" smtClean="0">
                <a:solidFill>
                  <a:schemeClr val="accent1">
                    <a:lumMod val="75000"/>
                  </a:schemeClr>
                </a:solidFill>
              </a:rPr>
              <a:t>Σκεφτείτε πως θα ήταν να υποστείτε ένα σύνθετο σφράγισμα ή μία ενδοδοντική θεραπεία </a:t>
            </a:r>
            <a:r>
              <a:rPr lang="el-GR" dirty="0" smtClean="0">
                <a:solidFill>
                  <a:srgbClr val="C00000"/>
                </a:solidFill>
              </a:rPr>
              <a:t>χωρίς τοπική αναισθησία.</a:t>
            </a:r>
          </a:p>
          <a:p>
            <a:r>
              <a:rPr lang="el-GR" dirty="0" smtClean="0">
                <a:solidFill>
                  <a:schemeClr val="accent1">
                    <a:lumMod val="75000"/>
                  </a:schemeClr>
                </a:solidFill>
              </a:rPr>
              <a:t>Σίγουρα δεν θέλετε να το σκεφτείτε καν!</a:t>
            </a:r>
          </a:p>
          <a:p>
            <a:r>
              <a:rPr lang="el-GR" dirty="0" smtClean="0">
                <a:solidFill>
                  <a:schemeClr val="accent1">
                    <a:lumMod val="75000"/>
                  </a:schemeClr>
                </a:solidFill>
              </a:rPr>
              <a:t>Επίσης σε λίγα χρόνια </a:t>
            </a:r>
            <a:r>
              <a:rPr lang="el-GR" i="1" dirty="0" smtClean="0">
                <a:solidFill>
                  <a:schemeClr val="accent1">
                    <a:lumMod val="75000"/>
                  </a:schemeClr>
                </a:solidFill>
              </a:rPr>
              <a:t>ως οδοντίατροι</a:t>
            </a:r>
            <a:r>
              <a:rPr lang="el-GR" dirty="0" smtClean="0">
                <a:solidFill>
                  <a:schemeClr val="accent1">
                    <a:lumMod val="75000"/>
                  </a:schemeClr>
                </a:solidFill>
              </a:rPr>
              <a:t>, σας διαβεβαιώνω δεν θα θέλετε να υποβάλλετε κανέναν ασθενή σας σε τέτοια δοκιμασία.</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chemeClr val="accent2">
                    <a:lumMod val="75000"/>
                  </a:schemeClr>
                </a:solidFill>
              </a:rPr>
              <a:t>Ταξινόμηση τοπικών αναισθητικών</a:t>
            </a:r>
            <a:endParaRPr lang="en-GB" sz="3600" dirty="0"/>
          </a:p>
        </p:txBody>
      </p:sp>
      <p:sp>
        <p:nvSpPr>
          <p:cNvPr id="3" name="2 - Θέση περιεχομένου"/>
          <p:cNvSpPr>
            <a:spLocks noGrp="1"/>
          </p:cNvSpPr>
          <p:nvPr>
            <p:ph sz="quarter" idx="1"/>
          </p:nvPr>
        </p:nvSpPr>
        <p:spPr/>
        <p:txBody>
          <a:bodyPr>
            <a:normAutofit fontScale="92500"/>
          </a:bodyPr>
          <a:lstStyle/>
          <a:p>
            <a:r>
              <a:rPr lang="el-GR" i="1" dirty="0" smtClean="0">
                <a:solidFill>
                  <a:schemeClr val="accent1">
                    <a:lumMod val="75000"/>
                  </a:schemeClr>
                </a:solidFill>
              </a:rPr>
              <a:t>Ανάλογα με τη χημική τους δομή ταξινομούνται σε:</a:t>
            </a:r>
          </a:p>
          <a:p>
            <a:r>
              <a:rPr lang="el-GR" b="1" i="1" dirty="0" err="1" smtClean="0">
                <a:solidFill>
                  <a:schemeClr val="accent2">
                    <a:lumMod val="75000"/>
                  </a:schemeClr>
                </a:solidFill>
              </a:rPr>
              <a:t>Εστερικού</a:t>
            </a:r>
            <a:r>
              <a:rPr lang="el-GR" b="1" i="1" dirty="0" smtClean="0">
                <a:solidFill>
                  <a:schemeClr val="accent2">
                    <a:lumMod val="75000"/>
                  </a:schemeClr>
                </a:solidFill>
              </a:rPr>
              <a:t> τύπου </a:t>
            </a:r>
            <a:r>
              <a:rPr lang="el-GR" dirty="0" smtClean="0">
                <a:solidFill>
                  <a:schemeClr val="accent1">
                    <a:lumMod val="75000"/>
                  </a:schemeClr>
                </a:solidFill>
              </a:rPr>
              <a:t>(συνδυασμός αρωματικού οξέος και μιας </a:t>
            </a:r>
            <a:r>
              <a:rPr lang="el-GR" dirty="0" err="1" smtClean="0">
                <a:solidFill>
                  <a:schemeClr val="accent1">
                    <a:lumMod val="75000"/>
                  </a:schemeClr>
                </a:solidFill>
              </a:rPr>
              <a:t>αμινοαλκοόλης</a:t>
            </a:r>
            <a:r>
              <a:rPr lang="el-GR" dirty="0" smtClean="0">
                <a:solidFill>
                  <a:schemeClr val="accent1">
                    <a:lumMod val="75000"/>
                  </a:schemeClr>
                </a:solidFill>
              </a:rPr>
              <a:t>, αντιπροσωπευτική η </a:t>
            </a:r>
            <a:r>
              <a:rPr lang="el-GR" dirty="0" err="1" smtClean="0">
                <a:solidFill>
                  <a:schemeClr val="accent1">
                    <a:lumMod val="75000"/>
                  </a:schemeClr>
                </a:solidFill>
              </a:rPr>
              <a:t>προκαΐνη</a:t>
            </a:r>
            <a:r>
              <a:rPr lang="el-GR" dirty="0" smtClean="0">
                <a:solidFill>
                  <a:schemeClr val="accent1">
                    <a:lumMod val="75000"/>
                  </a:schemeClr>
                </a:solidFill>
              </a:rPr>
              <a:t>) </a:t>
            </a:r>
          </a:p>
          <a:p>
            <a:r>
              <a:rPr lang="el-GR" b="1" i="1" dirty="0" err="1" smtClean="0">
                <a:solidFill>
                  <a:schemeClr val="accent2">
                    <a:lumMod val="75000"/>
                  </a:schemeClr>
                </a:solidFill>
              </a:rPr>
              <a:t>Αμιδικού</a:t>
            </a:r>
            <a:r>
              <a:rPr lang="el-GR" b="1" i="1" dirty="0" smtClean="0">
                <a:solidFill>
                  <a:schemeClr val="accent2">
                    <a:lumMod val="75000"/>
                  </a:schemeClr>
                </a:solidFill>
              </a:rPr>
              <a:t> τύπου </a:t>
            </a:r>
            <a:r>
              <a:rPr lang="el-GR" dirty="0" smtClean="0">
                <a:solidFill>
                  <a:schemeClr val="accent1">
                    <a:lumMod val="75000"/>
                  </a:schemeClr>
                </a:solidFill>
              </a:rPr>
              <a:t>(συνδυασμός αρωματικής </a:t>
            </a:r>
            <a:r>
              <a:rPr lang="el-GR" dirty="0" err="1" smtClean="0">
                <a:solidFill>
                  <a:schemeClr val="accent1">
                    <a:lumMod val="75000"/>
                  </a:schemeClr>
                </a:solidFill>
              </a:rPr>
              <a:t>αμίνης</a:t>
            </a:r>
            <a:r>
              <a:rPr lang="el-GR" dirty="0" smtClean="0">
                <a:solidFill>
                  <a:schemeClr val="accent1">
                    <a:lumMod val="75000"/>
                  </a:schemeClr>
                </a:solidFill>
              </a:rPr>
              <a:t> και ενός </a:t>
            </a:r>
            <a:r>
              <a:rPr lang="el-GR" dirty="0" err="1" smtClean="0">
                <a:solidFill>
                  <a:schemeClr val="accent1">
                    <a:lumMod val="75000"/>
                  </a:schemeClr>
                </a:solidFill>
              </a:rPr>
              <a:t>αμινοξέος</a:t>
            </a:r>
            <a:r>
              <a:rPr lang="el-GR" dirty="0" smtClean="0">
                <a:solidFill>
                  <a:schemeClr val="accent1">
                    <a:lumMod val="75000"/>
                  </a:schemeClr>
                </a:solidFill>
              </a:rPr>
              <a:t>, αντιπροσωπευτική η </a:t>
            </a:r>
            <a:r>
              <a:rPr lang="el-GR" dirty="0" err="1" smtClean="0">
                <a:solidFill>
                  <a:schemeClr val="accent1">
                    <a:lumMod val="75000"/>
                  </a:schemeClr>
                </a:solidFill>
              </a:rPr>
              <a:t>λιδοκαΐνη</a:t>
            </a:r>
            <a:r>
              <a:rPr lang="el-GR" dirty="0" smtClean="0">
                <a:solidFill>
                  <a:schemeClr val="accent1">
                    <a:lumMod val="75000"/>
                  </a:schemeClr>
                </a:solidFill>
              </a:rPr>
              <a:t>)</a:t>
            </a:r>
          </a:p>
          <a:p>
            <a:r>
              <a:rPr lang="el-GR" dirty="0" smtClean="0">
                <a:solidFill>
                  <a:schemeClr val="accent1">
                    <a:lumMod val="75000"/>
                  </a:schemeClr>
                </a:solidFill>
              </a:rPr>
              <a:t>Η ενδιάμεση </a:t>
            </a:r>
            <a:r>
              <a:rPr lang="el-GR" dirty="0" err="1" smtClean="0">
                <a:solidFill>
                  <a:schemeClr val="accent1">
                    <a:lumMod val="75000"/>
                  </a:schemeClr>
                </a:solidFill>
              </a:rPr>
              <a:t>αλειφατική</a:t>
            </a:r>
            <a:r>
              <a:rPr lang="el-GR" dirty="0" smtClean="0">
                <a:solidFill>
                  <a:schemeClr val="accent1">
                    <a:lumMod val="75000"/>
                  </a:schemeClr>
                </a:solidFill>
              </a:rPr>
              <a:t> αλυσίδα μπορεί να είναι εστέρας ή </a:t>
            </a:r>
            <a:r>
              <a:rPr lang="el-GR" dirty="0" err="1" smtClean="0">
                <a:solidFill>
                  <a:schemeClr val="accent1">
                    <a:lumMod val="75000"/>
                  </a:schemeClr>
                </a:solidFill>
              </a:rPr>
              <a:t>αμίδιο</a:t>
            </a:r>
            <a:r>
              <a:rPr lang="el-GR" dirty="0" smtClean="0">
                <a:solidFill>
                  <a:schemeClr val="accent1">
                    <a:lumMod val="75000"/>
                  </a:schemeClr>
                </a:solidFill>
              </a:rPr>
              <a:t> (καθορίζοντας ανάλογα τον τρόπο μεταβολισμού καθώς και την αλλεργιογόνο δράση και την τοξικότητα). </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28600"/>
            <a:ext cx="8531352" cy="990600"/>
          </a:xfrm>
        </p:spPr>
        <p:txBody>
          <a:bodyPr>
            <a:noAutofit/>
          </a:bodyPr>
          <a:lstStyle/>
          <a:p>
            <a:r>
              <a:rPr lang="el-GR" sz="3200" b="1" dirty="0" smtClean="0">
                <a:solidFill>
                  <a:schemeClr val="accent2">
                    <a:lumMod val="75000"/>
                  </a:schemeClr>
                </a:solidFill>
              </a:rPr>
              <a:t>Φυσικοχημικές ιδιότητες τοπικού αναισθητικού</a:t>
            </a:r>
            <a:endParaRPr lang="en-GB" sz="3200" dirty="0"/>
          </a:p>
        </p:txBody>
      </p:sp>
      <p:sp>
        <p:nvSpPr>
          <p:cNvPr id="3" name="2 - Θέση περιεχομένου"/>
          <p:cNvSpPr>
            <a:spLocks noGrp="1"/>
          </p:cNvSpPr>
          <p:nvPr>
            <p:ph sz="quarter" idx="1"/>
          </p:nvPr>
        </p:nvSpPr>
        <p:spPr>
          <a:xfrm>
            <a:off x="142844" y="1500174"/>
            <a:ext cx="8858280" cy="4495800"/>
          </a:xfrm>
        </p:spPr>
        <p:txBody>
          <a:bodyPr>
            <a:noAutofit/>
          </a:bodyPr>
          <a:lstStyle/>
          <a:p>
            <a:r>
              <a:rPr lang="el-GR" sz="2400" b="1" i="1" dirty="0" smtClean="0">
                <a:solidFill>
                  <a:schemeClr val="accent2">
                    <a:lumMod val="75000"/>
                  </a:schemeClr>
                </a:solidFill>
              </a:rPr>
              <a:t>Η </a:t>
            </a:r>
            <a:r>
              <a:rPr lang="el-GR" sz="2400" b="1" i="1" dirty="0" err="1" smtClean="0">
                <a:solidFill>
                  <a:schemeClr val="accent2">
                    <a:lumMod val="75000"/>
                  </a:schemeClr>
                </a:solidFill>
              </a:rPr>
              <a:t>λιποδιαλυτότητα</a:t>
            </a:r>
            <a:r>
              <a:rPr lang="el-GR" sz="2400" b="1" i="1" dirty="0" smtClean="0">
                <a:solidFill>
                  <a:schemeClr val="accent2">
                    <a:lumMod val="75000"/>
                  </a:schemeClr>
                </a:solidFill>
              </a:rPr>
              <a:t> </a:t>
            </a:r>
            <a:r>
              <a:rPr lang="el-GR" sz="2400" dirty="0" smtClean="0">
                <a:solidFill>
                  <a:schemeClr val="accent1">
                    <a:lumMod val="75000"/>
                  </a:schemeClr>
                </a:solidFill>
              </a:rPr>
              <a:t>(όσο πιο λιποδιαλυτό, τόσο πιο εύκολα διαπερνά την πλούσια σε </a:t>
            </a:r>
            <a:r>
              <a:rPr lang="el-GR" sz="2400" dirty="0" err="1" smtClean="0">
                <a:solidFill>
                  <a:schemeClr val="accent1">
                    <a:lumMod val="75000"/>
                  </a:schemeClr>
                </a:solidFill>
              </a:rPr>
              <a:t>λιποπρωτεΐνες</a:t>
            </a:r>
            <a:r>
              <a:rPr lang="el-GR" sz="2400" dirty="0" smtClean="0">
                <a:solidFill>
                  <a:schemeClr val="accent1">
                    <a:lumMod val="75000"/>
                  </a:schemeClr>
                </a:solidFill>
              </a:rPr>
              <a:t> κυτταρική μεμβράνη και επιφέρει αναισθησία)</a:t>
            </a:r>
            <a:r>
              <a:rPr lang="en-GB" sz="2400" dirty="0" smtClean="0">
                <a:solidFill>
                  <a:schemeClr val="accent1">
                    <a:lumMod val="75000"/>
                  </a:schemeClr>
                </a:solidFill>
              </a:rPr>
              <a:t>.</a:t>
            </a:r>
            <a:endParaRPr lang="el-GR" sz="2400" dirty="0" smtClean="0">
              <a:solidFill>
                <a:schemeClr val="accent1">
                  <a:lumMod val="75000"/>
                </a:schemeClr>
              </a:solidFill>
            </a:endParaRPr>
          </a:p>
          <a:p>
            <a:r>
              <a:rPr lang="el-GR" sz="2400" b="1" i="1" dirty="0" smtClean="0">
                <a:solidFill>
                  <a:schemeClr val="accent2">
                    <a:lumMod val="75000"/>
                  </a:schemeClr>
                </a:solidFill>
              </a:rPr>
              <a:t>Η σταθερά διάσπασης </a:t>
            </a:r>
            <a:r>
              <a:rPr lang="en-GB" sz="2400" b="1" i="1" dirty="0" err="1" smtClean="0">
                <a:solidFill>
                  <a:schemeClr val="accent2">
                    <a:lumMod val="75000"/>
                  </a:schemeClr>
                </a:solidFill>
              </a:rPr>
              <a:t>pK</a:t>
            </a:r>
            <a:r>
              <a:rPr lang="en-GB" sz="2400" b="1" i="1" baseline="-25000" dirty="0" err="1" smtClean="0">
                <a:solidFill>
                  <a:schemeClr val="accent2">
                    <a:lumMod val="75000"/>
                  </a:schemeClr>
                </a:solidFill>
              </a:rPr>
              <a:t>a</a:t>
            </a:r>
            <a:r>
              <a:rPr lang="el-GR" sz="2400" b="1" i="1" baseline="-25000" dirty="0" smtClean="0">
                <a:solidFill>
                  <a:schemeClr val="accent2">
                    <a:lumMod val="75000"/>
                  </a:schemeClr>
                </a:solidFill>
              </a:rPr>
              <a:t>  </a:t>
            </a:r>
            <a:r>
              <a:rPr lang="el-GR" sz="2400" b="1" i="1" dirty="0" smtClean="0">
                <a:solidFill>
                  <a:schemeClr val="accent2">
                    <a:lumMod val="75000"/>
                  </a:schemeClr>
                </a:solidFill>
              </a:rPr>
              <a:t>του τοπικού αναισθητικού </a:t>
            </a:r>
            <a:r>
              <a:rPr lang="el-GR" sz="2400" dirty="0" smtClean="0">
                <a:solidFill>
                  <a:schemeClr val="accent1">
                    <a:lumMod val="75000"/>
                  </a:schemeClr>
                </a:solidFill>
              </a:rPr>
              <a:t>(ορίζεται ως το </a:t>
            </a:r>
            <a:r>
              <a:rPr lang="en-GB" sz="2400" dirty="0" smtClean="0">
                <a:solidFill>
                  <a:schemeClr val="accent1">
                    <a:lumMod val="75000"/>
                  </a:schemeClr>
                </a:solidFill>
              </a:rPr>
              <a:t>pH</a:t>
            </a:r>
            <a:r>
              <a:rPr lang="el-GR" sz="2400" dirty="0" smtClean="0">
                <a:solidFill>
                  <a:schemeClr val="accent1">
                    <a:lumMod val="75000"/>
                  </a:schemeClr>
                </a:solidFill>
              </a:rPr>
              <a:t> στο οποίο το 50% του  φαρμάκου υπάρχει ως μη φορτισμένη βάση και το άλλο 50% ως οξύ, δηλαδή σε χημική ισορροπία).</a:t>
            </a:r>
          </a:p>
          <a:p>
            <a:pPr>
              <a:buNone/>
            </a:pPr>
            <a:r>
              <a:rPr lang="el-GR" sz="2400" dirty="0" smtClean="0">
                <a:solidFill>
                  <a:schemeClr val="accent1">
                    <a:lumMod val="75000"/>
                  </a:schemeClr>
                </a:solidFill>
              </a:rPr>
              <a:t>     Η δίοδος του τοπικού αναισθητικού δια μέσου της νευρικής κυτταρικής μεμβράνης εξαρτάται από το </a:t>
            </a:r>
            <a:r>
              <a:rPr lang="en-GB" sz="2400" dirty="0" smtClean="0">
                <a:solidFill>
                  <a:schemeClr val="accent1">
                    <a:lumMod val="75000"/>
                  </a:schemeClr>
                </a:solidFill>
              </a:rPr>
              <a:t>pH</a:t>
            </a:r>
            <a:r>
              <a:rPr lang="el-GR" sz="2400" dirty="0" smtClean="0">
                <a:solidFill>
                  <a:schemeClr val="accent1">
                    <a:lumMod val="75000"/>
                  </a:schemeClr>
                </a:solidFill>
              </a:rPr>
              <a:t> του περιβάλλοντος των ιστών και το </a:t>
            </a:r>
            <a:r>
              <a:rPr lang="en-GB" sz="2400" dirty="0" err="1" smtClean="0">
                <a:solidFill>
                  <a:schemeClr val="accent1">
                    <a:lumMod val="75000"/>
                  </a:schemeClr>
                </a:solidFill>
              </a:rPr>
              <a:t>pK</a:t>
            </a:r>
            <a:r>
              <a:rPr lang="en-GB" sz="2400" baseline="-25000" dirty="0" err="1" smtClean="0">
                <a:solidFill>
                  <a:schemeClr val="accent1">
                    <a:lumMod val="75000"/>
                  </a:schemeClr>
                </a:solidFill>
              </a:rPr>
              <a:t>a</a:t>
            </a:r>
            <a:r>
              <a:rPr lang="el-GR" sz="2400" baseline="-25000" dirty="0" smtClean="0">
                <a:solidFill>
                  <a:schemeClr val="accent1">
                    <a:lumMod val="75000"/>
                  </a:schemeClr>
                </a:solidFill>
              </a:rPr>
              <a:t> </a:t>
            </a:r>
            <a:r>
              <a:rPr lang="el-GR" sz="2400" dirty="0" smtClean="0">
                <a:solidFill>
                  <a:schemeClr val="accent1">
                    <a:lumMod val="75000"/>
                  </a:schemeClr>
                </a:solidFill>
              </a:rPr>
              <a:t>του τοπικού αναισθητικού. Το σύνηθες </a:t>
            </a:r>
            <a:r>
              <a:rPr lang="en-GB" sz="2400" dirty="0" smtClean="0">
                <a:solidFill>
                  <a:schemeClr val="accent1">
                    <a:lumMod val="75000"/>
                  </a:schemeClr>
                </a:solidFill>
              </a:rPr>
              <a:t>pH</a:t>
            </a:r>
            <a:r>
              <a:rPr lang="el-GR" sz="2400" dirty="0" smtClean="0">
                <a:solidFill>
                  <a:schemeClr val="accent1">
                    <a:lumMod val="75000"/>
                  </a:schemeClr>
                </a:solidFill>
              </a:rPr>
              <a:t> των ιστών είναι 7,4 και επομένως τα αναισθητικά με </a:t>
            </a:r>
            <a:r>
              <a:rPr lang="en-GB" sz="2400" dirty="0" err="1" smtClean="0">
                <a:solidFill>
                  <a:schemeClr val="accent1">
                    <a:lumMod val="75000"/>
                  </a:schemeClr>
                </a:solidFill>
              </a:rPr>
              <a:t>pK</a:t>
            </a:r>
            <a:r>
              <a:rPr lang="en-GB" sz="2400" baseline="-25000" dirty="0" err="1" smtClean="0">
                <a:solidFill>
                  <a:schemeClr val="accent1">
                    <a:lumMod val="75000"/>
                  </a:schemeClr>
                </a:solidFill>
              </a:rPr>
              <a:t>a</a:t>
            </a:r>
            <a:r>
              <a:rPr lang="el-GR" sz="2400" dirty="0" smtClean="0">
                <a:solidFill>
                  <a:schemeClr val="accent1">
                    <a:lumMod val="75000"/>
                  </a:schemeClr>
                </a:solidFill>
              </a:rPr>
              <a:t> μικρότερο εισέρχονται πιο εύκολα στο νευρικό κύτταρο. Σε χαμηλό </a:t>
            </a:r>
            <a:r>
              <a:rPr lang="en-GB" sz="2400" dirty="0" smtClean="0">
                <a:solidFill>
                  <a:schemeClr val="accent1">
                    <a:lumMod val="75000"/>
                  </a:schemeClr>
                </a:solidFill>
              </a:rPr>
              <a:t>pH</a:t>
            </a:r>
            <a:r>
              <a:rPr lang="el-GR" sz="2400" dirty="0" smtClean="0">
                <a:solidFill>
                  <a:schemeClr val="accent1">
                    <a:lumMod val="75000"/>
                  </a:schemeClr>
                </a:solidFill>
              </a:rPr>
              <a:t> των ιστών, όπως επί φλεγμονής, η αναισθητική δράση μειώνεται.      </a:t>
            </a:r>
            <a:endParaRPr lang="en-GB" sz="2400"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28600"/>
            <a:ext cx="8501122" cy="990600"/>
          </a:xfrm>
        </p:spPr>
        <p:txBody>
          <a:bodyPr>
            <a:noAutofit/>
          </a:bodyPr>
          <a:lstStyle/>
          <a:p>
            <a:r>
              <a:rPr lang="el-GR" sz="3200" b="1" dirty="0" smtClean="0">
                <a:solidFill>
                  <a:schemeClr val="accent2">
                    <a:lumMod val="75000"/>
                  </a:schemeClr>
                </a:solidFill>
              </a:rPr>
              <a:t>Φυσικοχημικές ιδιότητες τοπικού αναισθητικού</a:t>
            </a:r>
            <a:endParaRPr lang="en-GB" sz="3200" dirty="0"/>
          </a:p>
        </p:txBody>
      </p:sp>
      <p:sp>
        <p:nvSpPr>
          <p:cNvPr id="3" name="2 - Θέση περιεχομένου"/>
          <p:cNvSpPr>
            <a:spLocks noGrp="1"/>
          </p:cNvSpPr>
          <p:nvPr>
            <p:ph sz="quarter" idx="1"/>
          </p:nvPr>
        </p:nvSpPr>
        <p:spPr>
          <a:xfrm>
            <a:off x="285720" y="1600200"/>
            <a:ext cx="8715436" cy="4495800"/>
          </a:xfrm>
        </p:spPr>
        <p:txBody>
          <a:bodyPr>
            <a:normAutofit/>
          </a:bodyPr>
          <a:lstStyle/>
          <a:p>
            <a:r>
              <a:rPr lang="el-GR" b="1" i="1" dirty="0" smtClean="0">
                <a:solidFill>
                  <a:schemeClr val="accent2">
                    <a:lumMod val="75000"/>
                  </a:schemeClr>
                </a:solidFill>
              </a:rPr>
              <a:t>Η σύνδεση με πρωτεΐνες </a:t>
            </a:r>
            <a:r>
              <a:rPr lang="el-GR" dirty="0" smtClean="0">
                <a:solidFill>
                  <a:schemeClr val="accent1">
                    <a:lumMod val="75000"/>
                  </a:schemeClr>
                </a:solidFill>
              </a:rPr>
              <a:t>(η χρονική διάρκεια που παραμένει το τοπικό αναισθητικό συνδεδεμένο με την νευρική κυτταρική μεμβράνη σχετίζεται με τον βαθμό της πρωτεϊνικής του σύνδεσης και όσο αυξάνει ο βαθμός τόσο αυξάνει η αναισθητική του ικανότητα).</a:t>
            </a:r>
          </a:p>
          <a:p>
            <a:r>
              <a:rPr lang="el-GR" b="1" i="1" dirty="0" smtClean="0">
                <a:solidFill>
                  <a:schemeClr val="accent2">
                    <a:lumMod val="75000"/>
                  </a:schemeClr>
                </a:solidFill>
              </a:rPr>
              <a:t>Η </a:t>
            </a:r>
            <a:r>
              <a:rPr lang="el-GR" b="1" i="1" dirty="0" err="1" smtClean="0">
                <a:solidFill>
                  <a:schemeClr val="accent2">
                    <a:lumMod val="75000"/>
                  </a:schemeClr>
                </a:solidFill>
              </a:rPr>
              <a:t>αγγειοδραστικότητα</a:t>
            </a:r>
            <a:r>
              <a:rPr lang="el-GR" b="1" i="1" dirty="0" smtClean="0">
                <a:solidFill>
                  <a:schemeClr val="accent2">
                    <a:lumMod val="75000"/>
                  </a:schemeClr>
                </a:solidFill>
              </a:rPr>
              <a:t> </a:t>
            </a:r>
            <a:r>
              <a:rPr lang="el-GR" dirty="0" smtClean="0">
                <a:solidFill>
                  <a:schemeClr val="accent1">
                    <a:lumMod val="75000"/>
                  </a:schemeClr>
                </a:solidFill>
              </a:rPr>
              <a:t>(είναι η ενδογενής ικανότητα των τοπικών αναισθητικών να προκαλούν διαφόρου βαθμού αγγειοδιαστολή και σε ορισμένες περιπτώσεις </a:t>
            </a:r>
            <a:r>
              <a:rPr lang="el-GR" dirty="0" err="1" smtClean="0">
                <a:solidFill>
                  <a:schemeClr val="accent1">
                    <a:lumMod val="75000"/>
                  </a:schemeClr>
                </a:solidFill>
              </a:rPr>
              <a:t>αγγειοσύσπαση</a:t>
            </a:r>
            <a:r>
              <a:rPr lang="el-GR" dirty="0" smtClean="0">
                <a:solidFill>
                  <a:schemeClr val="accent1">
                    <a:lumMod val="75000"/>
                  </a:schemeClr>
                </a:solidFill>
              </a:rPr>
              <a:t>).  </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chemeClr val="accent2">
                    <a:lumMod val="75000"/>
                  </a:schemeClr>
                </a:solidFill>
              </a:rPr>
              <a:t>Κλινικά χαρακτηριστικά τοπικού αναισθητικού</a:t>
            </a:r>
            <a:endParaRPr lang="en-GB" sz="3200" dirty="0"/>
          </a:p>
        </p:txBody>
      </p:sp>
      <p:sp>
        <p:nvSpPr>
          <p:cNvPr id="3" name="2 - Θέση περιεχομένου"/>
          <p:cNvSpPr>
            <a:spLocks noGrp="1"/>
          </p:cNvSpPr>
          <p:nvPr>
            <p:ph sz="quarter" idx="1"/>
          </p:nvPr>
        </p:nvSpPr>
        <p:spPr>
          <a:xfrm>
            <a:off x="357158" y="1600200"/>
            <a:ext cx="8408890" cy="4972072"/>
          </a:xfrm>
        </p:spPr>
        <p:txBody>
          <a:bodyPr>
            <a:noAutofit/>
          </a:bodyPr>
          <a:lstStyle/>
          <a:p>
            <a:r>
              <a:rPr lang="el-GR" sz="2800" b="1" dirty="0" smtClean="0">
                <a:solidFill>
                  <a:schemeClr val="accent2">
                    <a:lumMod val="75000"/>
                  </a:schemeClr>
                </a:solidFill>
              </a:rPr>
              <a:t>Η αναισθητική ισχύς </a:t>
            </a:r>
            <a:r>
              <a:rPr lang="el-GR" sz="2800" dirty="0" smtClean="0">
                <a:solidFill>
                  <a:schemeClr val="accent1">
                    <a:lumMod val="75000"/>
                  </a:schemeClr>
                </a:solidFill>
              </a:rPr>
              <a:t>(η ικανότητα να </a:t>
            </a:r>
            <a:r>
              <a:rPr lang="el-GR" sz="2800" dirty="0" err="1" smtClean="0">
                <a:solidFill>
                  <a:schemeClr val="accent1">
                    <a:lumMod val="75000"/>
                  </a:schemeClr>
                </a:solidFill>
              </a:rPr>
              <a:t>δρά</a:t>
            </a:r>
            <a:r>
              <a:rPr lang="el-GR" sz="2800" dirty="0" smtClean="0">
                <a:solidFill>
                  <a:schemeClr val="accent1">
                    <a:lumMod val="75000"/>
                  </a:schemeClr>
                </a:solidFill>
              </a:rPr>
              <a:t> σε χαμηλή συγκέντρωση. </a:t>
            </a:r>
            <a:r>
              <a:rPr lang="el-GR" sz="2800" i="1" dirty="0" smtClean="0">
                <a:solidFill>
                  <a:schemeClr val="accent1">
                    <a:lumMod val="75000"/>
                  </a:schemeClr>
                </a:solidFill>
              </a:rPr>
              <a:t>Σχετίζεται και εξαρτάται από την </a:t>
            </a:r>
            <a:r>
              <a:rPr lang="el-GR" sz="2800" i="1" dirty="0" err="1" smtClean="0">
                <a:solidFill>
                  <a:schemeClr val="accent1">
                    <a:lumMod val="75000"/>
                  </a:schemeClr>
                </a:solidFill>
              </a:rPr>
              <a:t>λιποδιαλυτότητα</a:t>
            </a:r>
            <a:r>
              <a:rPr lang="el-GR" sz="2800" i="1" dirty="0" smtClean="0">
                <a:solidFill>
                  <a:schemeClr val="accent1">
                    <a:lumMod val="75000"/>
                  </a:schemeClr>
                </a:solidFill>
              </a:rPr>
              <a:t> του μορίου</a:t>
            </a:r>
            <a:r>
              <a:rPr lang="el-GR" sz="2800" dirty="0" smtClean="0">
                <a:solidFill>
                  <a:schemeClr val="accent1">
                    <a:lumMod val="75000"/>
                  </a:schemeClr>
                </a:solidFill>
              </a:rPr>
              <a:t>)</a:t>
            </a:r>
          </a:p>
          <a:p>
            <a:r>
              <a:rPr lang="el-GR" sz="2800" b="1" dirty="0" smtClean="0">
                <a:solidFill>
                  <a:schemeClr val="accent2">
                    <a:lumMod val="75000"/>
                  </a:schemeClr>
                </a:solidFill>
              </a:rPr>
              <a:t>Ο χρόνος έναρξης της δράσης του φαρμάκου</a:t>
            </a:r>
            <a:r>
              <a:rPr lang="el-GR" sz="2800" b="1" dirty="0" smtClean="0">
                <a:solidFill>
                  <a:schemeClr val="accent1">
                    <a:lumMod val="75000"/>
                  </a:schemeClr>
                </a:solidFill>
              </a:rPr>
              <a:t> </a:t>
            </a:r>
            <a:r>
              <a:rPr lang="el-GR" sz="2800" dirty="0" smtClean="0">
                <a:solidFill>
                  <a:schemeClr val="accent1">
                    <a:lumMod val="75000"/>
                  </a:schemeClr>
                </a:solidFill>
              </a:rPr>
              <a:t>(από την χορήγηση μέχρι την έναρξη της δράσης του. </a:t>
            </a:r>
            <a:r>
              <a:rPr lang="el-GR" sz="2800" i="1" dirty="0" smtClean="0">
                <a:solidFill>
                  <a:schemeClr val="accent1">
                    <a:lumMod val="75000"/>
                  </a:schemeClr>
                </a:solidFill>
              </a:rPr>
              <a:t>Σχετίζεται με την σταθερά διάσπασης </a:t>
            </a:r>
            <a:r>
              <a:rPr lang="en-GB" sz="2800" i="1" dirty="0" err="1" smtClean="0">
                <a:solidFill>
                  <a:schemeClr val="accent1">
                    <a:lumMod val="75000"/>
                  </a:schemeClr>
                </a:solidFill>
              </a:rPr>
              <a:t>pK</a:t>
            </a:r>
            <a:r>
              <a:rPr lang="en-GB" sz="2800" i="1" baseline="-25000" dirty="0" err="1" smtClean="0">
                <a:solidFill>
                  <a:schemeClr val="accent1">
                    <a:lumMod val="75000"/>
                  </a:schemeClr>
                </a:solidFill>
              </a:rPr>
              <a:t>a</a:t>
            </a:r>
            <a:r>
              <a:rPr lang="el-GR" sz="2800" i="1" baseline="-25000" dirty="0" smtClean="0">
                <a:solidFill>
                  <a:schemeClr val="accent1">
                    <a:lumMod val="75000"/>
                  </a:schemeClr>
                </a:solidFill>
              </a:rPr>
              <a:t> </a:t>
            </a:r>
            <a:r>
              <a:rPr lang="el-GR" sz="2800" i="1" dirty="0" smtClean="0">
                <a:solidFill>
                  <a:schemeClr val="accent1">
                    <a:lumMod val="75000"/>
                  </a:schemeClr>
                </a:solidFill>
              </a:rPr>
              <a:t>και εξαρτάται από την συγκέντρωση του τοπικού αναισθητικού)</a:t>
            </a:r>
            <a:r>
              <a:rPr lang="el-GR" sz="2800" dirty="0" smtClean="0">
                <a:solidFill>
                  <a:schemeClr val="accent1">
                    <a:lumMod val="75000"/>
                  </a:schemeClr>
                </a:solidFill>
              </a:rPr>
              <a:t>.</a:t>
            </a:r>
          </a:p>
          <a:p>
            <a:r>
              <a:rPr lang="el-GR" sz="2800" b="1" dirty="0" smtClean="0">
                <a:solidFill>
                  <a:schemeClr val="accent2">
                    <a:lumMod val="75000"/>
                  </a:schemeClr>
                </a:solidFill>
              </a:rPr>
              <a:t>Η διάρκεια δράσης </a:t>
            </a:r>
            <a:r>
              <a:rPr lang="el-GR" sz="2800" dirty="0" smtClean="0">
                <a:solidFill>
                  <a:schemeClr val="accent1">
                    <a:lumMod val="75000"/>
                  </a:schemeClr>
                </a:solidFill>
              </a:rPr>
              <a:t>(</a:t>
            </a:r>
            <a:r>
              <a:rPr lang="el-GR" sz="2800" i="1" dirty="0" smtClean="0">
                <a:solidFill>
                  <a:schemeClr val="accent1">
                    <a:lumMod val="75000"/>
                  </a:schemeClr>
                </a:solidFill>
              </a:rPr>
              <a:t>καθορίζεται από την δυνατότητα σύνδεσης με τις πρωτεΐνες και από την </a:t>
            </a:r>
            <a:r>
              <a:rPr lang="el-GR" sz="2800" i="1" dirty="0" err="1" smtClean="0">
                <a:solidFill>
                  <a:schemeClr val="accent1">
                    <a:lumMod val="75000"/>
                  </a:schemeClr>
                </a:solidFill>
              </a:rPr>
              <a:t>αγγειοδραστικότητα</a:t>
            </a:r>
            <a:r>
              <a:rPr lang="el-GR" sz="2800" i="1" dirty="0" smtClean="0">
                <a:solidFill>
                  <a:schemeClr val="accent1">
                    <a:lumMod val="75000"/>
                  </a:schemeClr>
                </a:solidFill>
              </a:rPr>
              <a:t> του αναισθητικού</a:t>
            </a:r>
            <a:r>
              <a:rPr lang="el-GR" sz="2800" dirty="0" smtClean="0">
                <a:solidFill>
                  <a:schemeClr val="accent1">
                    <a:lumMod val="75000"/>
                  </a:schemeClr>
                </a:solidFill>
              </a:rPr>
              <a:t>).</a:t>
            </a:r>
            <a:endParaRPr lang="en-GB"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err="1" smtClean="0">
                <a:solidFill>
                  <a:schemeClr val="accent2">
                    <a:lumMod val="75000"/>
                  </a:schemeClr>
                </a:solidFill>
              </a:rPr>
              <a:t>Φαρμακοκινητική</a:t>
            </a:r>
            <a:r>
              <a:rPr lang="el-GR" sz="3200" b="1" dirty="0" smtClean="0">
                <a:solidFill>
                  <a:schemeClr val="accent2">
                    <a:lumMod val="75000"/>
                  </a:schemeClr>
                </a:solidFill>
              </a:rPr>
              <a:t> τοπικών αναισθητικών</a:t>
            </a:r>
            <a:endParaRPr lang="en-GB" sz="3200" dirty="0"/>
          </a:p>
        </p:txBody>
      </p:sp>
      <p:sp>
        <p:nvSpPr>
          <p:cNvPr id="3" name="2 - Θέση περιεχομένου"/>
          <p:cNvSpPr>
            <a:spLocks noGrp="1"/>
          </p:cNvSpPr>
          <p:nvPr>
            <p:ph sz="quarter" idx="1"/>
          </p:nvPr>
        </p:nvSpPr>
        <p:spPr>
          <a:xfrm>
            <a:off x="214282" y="1643050"/>
            <a:ext cx="8786874" cy="4924428"/>
          </a:xfrm>
        </p:spPr>
        <p:txBody>
          <a:bodyPr>
            <a:noAutofit/>
          </a:bodyPr>
          <a:lstStyle/>
          <a:p>
            <a:r>
              <a:rPr lang="el-GR" sz="2800" b="1" dirty="0" smtClean="0">
                <a:solidFill>
                  <a:schemeClr val="accent6">
                    <a:lumMod val="50000"/>
                  </a:schemeClr>
                </a:solidFill>
              </a:rPr>
              <a:t>Απορρόφηση </a:t>
            </a:r>
            <a:r>
              <a:rPr lang="el-GR" sz="2800" dirty="0" smtClean="0">
                <a:solidFill>
                  <a:schemeClr val="accent1">
                    <a:lumMod val="75000"/>
                  </a:schemeClr>
                </a:solidFill>
              </a:rPr>
              <a:t>(σημαντικό ρόλο παίζει η αγγειοδιαστολή που προκαλούν τα τοπικά αναισθητικά, η αγγειοβρίθεια της περιοχής, η προσθήκη </a:t>
            </a:r>
            <a:r>
              <a:rPr lang="el-GR" sz="2800" dirty="0" err="1" smtClean="0">
                <a:solidFill>
                  <a:schemeClr val="accent1">
                    <a:lumMod val="75000"/>
                  </a:schemeClr>
                </a:solidFill>
              </a:rPr>
              <a:t>αγγειοσυσπαστικού</a:t>
            </a:r>
            <a:r>
              <a:rPr lang="el-GR" sz="2800" dirty="0" smtClean="0">
                <a:solidFill>
                  <a:schemeClr val="accent1">
                    <a:lumMod val="75000"/>
                  </a:schemeClr>
                </a:solidFill>
              </a:rPr>
              <a:t>, η οδός χορήγησης, η παρουσία ή όχι φλεγμονής στην περιοχή).  </a:t>
            </a:r>
          </a:p>
          <a:p>
            <a:r>
              <a:rPr lang="el-GR" sz="2800" b="1" dirty="0" smtClean="0">
                <a:solidFill>
                  <a:schemeClr val="accent6">
                    <a:lumMod val="50000"/>
                  </a:schemeClr>
                </a:solidFill>
              </a:rPr>
              <a:t>Κατανομή:</a:t>
            </a:r>
            <a:r>
              <a:rPr lang="el-GR" sz="2800" dirty="0" smtClean="0">
                <a:solidFill>
                  <a:schemeClr val="accent1">
                    <a:lumMod val="75000"/>
                  </a:schemeClr>
                </a:solidFill>
              </a:rPr>
              <a:t> μετά την απορρόφησή τους από τους ιστούς </a:t>
            </a:r>
            <a:r>
              <a:rPr lang="el-GR" sz="2800" dirty="0" err="1" smtClean="0">
                <a:solidFill>
                  <a:schemeClr val="accent1">
                    <a:lumMod val="75000"/>
                  </a:schemeClr>
                </a:solidFill>
              </a:rPr>
              <a:t>κατανέ</a:t>
            </a:r>
            <a:r>
              <a:rPr lang="el-GR" sz="2800" dirty="0" smtClean="0">
                <a:solidFill>
                  <a:schemeClr val="accent1">
                    <a:lumMod val="75000"/>
                  </a:schemeClr>
                </a:solidFill>
              </a:rPr>
              <a:t>-</a:t>
            </a:r>
            <a:r>
              <a:rPr lang="el-GR" sz="2800" dirty="0" err="1" smtClean="0">
                <a:solidFill>
                  <a:schemeClr val="accent1">
                    <a:lumMod val="75000"/>
                  </a:schemeClr>
                </a:solidFill>
              </a:rPr>
              <a:t>μονται</a:t>
            </a:r>
            <a:r>
              <a:rPr lang="el-GR" sz="2800" dirty="0" smtClean="0">
                <a:solidFill>
                  <a:schemeClr val="accent1">
                    <a:lumMod val="75000"/>
                  </a:schemeClr>
                </a:solidFill>
              </a:rPr>
              <a:t> μέσω της κυκλοφορίας σε όλο το σώμα (ταχύτερα στα </a:t>
            </a:r>
            <a:r>
              <a:rPr lang="el-GR" sz="2800" dirty="0" err="1" smtClean="0">
                <a:solidFill>
                  <a:schemeClr val="accent1">
                    <a:lumMod val="75000"/>
                  </a:schemeClr>
                </a:solidFill>
              </a:rPr>
              <a:t>αγγειοβριθή</a:t>
            </a:r>
            <a:r>
              <a:rPr lang="el-GR" sz="2800" dirty="0" smtClean="0">
                <a:solidFill>
                  <a:schemeClr val="accent1">
                    <a:lumMod val="75000"/>
                  </a:schemeClr>
                </a:solidFill>
              </a:rPr>
              <a:t> όργανα: εγκέφαλο, </a:t>
            </a:r>
            <a:r>
              <a:rPr lang="el-GR" sz="2800" dirty="0" err="1" smtClean="0">
                <a:solidFill>
                  <a:schemeClr val="accent1">
                    <a:lumMod val="75000"/>
                  </a:schemeClr>
                </a:solidFill>
              </a:rPr>
              <a:t>πνεύ</a:t>
            </a:r>
            <a:r>
              <a:rPr lang="el-GR" sz="2800" dirty="0" smtClean="0">
                <a:solidFill>
                  <a:schemeClr val="accent1">
                    <a:lumMod val="75000"/>
                  </a:schemeClr>
                </a:solidFill>
              </a:rPr>
              <a:t>-</a:t>
            </a:r>
            <a:r>
              <a:rPr lang="el-GR" sz="2800" dirty="0" err="1" smtClean="0">
                <a:solidFill>
                  <a:schemeClr val="accent1">
                    <a:lumMod val="75000"/>
                  </a:schemeClr>
                </a:solidFill>
              </a:rPr>
              <a:t>μονες</a:t>
            </a:r>
            <a:r>
              <a:rPr lang="el-GR" sz="2800" dirty="0" smtClean="0">
                <a:solidFill>
                  <a:schemeClr val="accent1">
                    <a:lumMod val="75000"/>
                  </a:schemeClr>
                </a:solidFill>
              </a:rPr>
              <a:t>, νεφρούς, καρδιά). Επίσης διέρχονται και από τον πλακούντα και εισέρχονται στην κυκλοφορία του εμβρύου.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err="1" smtClean="0">
                <a:solidFill>
                  <a:schemeClr val="accent2">
                    <a:lumMod val="75000"/>
                  </a:schemeClr>
                </a:solidFill>
              </a:rPr>
              <a:t>Φαρμακοκινητική</a:t>
            </a:r>
            <a:r>
              <a:rPr lang="el-GR" sz="3600" b="1" dirty="0" smtClean="0">
                <a:solidFill>
                  <a:schemeClr val="accent2">
                    <a:lumMod val="75000"/>
                  </a:schemeClr>
                </a:solidFill>
              </a:rPr>
              <a:t> τοπικών αναισθητικών</a:t>
            </a:r>
            <a:endParaRPr lang="en-GB" sz="3600" dirty="0"/>
          </a:p>
        </p:txBody>
      </p:sp>
      <p:sp>
        <p:nvSpPr>
          <p:cNvPr id="3" name="2 - Θέση περιεχομένου"/>
          <p:cNvSpPr>
            <a:spLocks noGrp="1"/>
          </p:cNvSpPr>
          <p:nvPr>
            <p:ph sz="quarter" idx="1"/>
          </p:nvPr>
        </p:nvSpPr>
        <p:spPr>
          <a:xfrm>
            <a:off x="357158" y="1600200"/>
            <a:ext cx="8408890" cy="4495800"/>
          </a:xfrm>
        </p:spPr>
        <p:txBody>
          <a:bodyPr>
            <a:normAutofit lnSpcReduction="10000"/>
          </a:bodyPr>
          <a:lstStyle/>
          <a:p>
            <a:r>
              <a:rPr lang="el-GR" sz="3200" b="1" dirty="0" smtClean="0">
                <a:solidFill>
                  <a:schemeClr val="accent6">
                    <a:lumMod val="50000"/>
                  </a:schemeClr>
                </a:solidFill>
              </a:rPr>
              <a:t>Μεταβολισμός:</a:t>
            </a:r>
            <a:r>
              <a:rPr lang="el-GR" sz="3200" dirty="0" smtClean="0">
                <a:solidFill>
                  <a:schemeClr val="accent1">
                    <a:lumMod val="75000"/>
                  </a:schemeClr>
                </a:solidFill>
              </a:rPr>
              <a:t> κυρίως στο ήπαρ, το πλάσμα και λιγότερο σε άλλα όργανα. Ο τρόπος μεταβολισμού εξαρτάται από την χημική τους δομή. </a:t>
            </a:r>
          </a:p>
          <a:p>
            <a:r>
              <a:rPr lang="el-GR" sz="3200" b="1" dirty="0" smtClean="0">
                <a:solidFill>
                  <a:schemeClr val="accent6">
                    <a:lumMod val="50000"/>
                  </a:schemeClr>
                </a:solidFill>
              </a:rPr>
              <a:t>Απέκκριση:</a:t>
            </a:r>
            <a:r>
              <a:rPr lang="el-GR" sz="3200" dirty="0" smtClean="0">
                <a:solidFill>
                  <a:schemeClr val="accent6">
                    <a:lumMod val="50000"/>
                  </a:schemeClr>
                </a:solidFill>
              </a:rPr>
              <a:t> </a:t>
            </a:r>
            <a:r>
              <a:rPr lang="el-GR" sz="3200" dirty="0" smtClean="0">
                <a:solidFill>
                  <a:schemeClr val="accent1">
                    <a:lumMod val="75000"/>
                  </a:schemeClr>
                </a:solidFill>
              </a:rPr>
              <a:t>γίνεται κυρίως από τους νεφρούς και διαφοροποιείται ανάλογα με την δομή τους. Σε ασθενείς με σημαντικού βαθμού νεφρική ανεπάρκεια  αντενδείκνυται η χρήση τους.   </a:t>
            </a:r>
            <a:endParaRPr lang="en-GB" sz="3200" dirty="0" smtClean="0">
              <a:solidFill>
                <a:schemeClr val="accent1">
                  <a:lumMod val="75000"/>
                </a:schemeClr>
              </a:solidFill>
            </a:endParaRPr>
          </a:p>
          <a:p>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chemeClr val="accent6">
                    <a:lumMod val="50000"/>
                  </a:schemeClr>
                </a:solidFill>
              </a:rPr>
              <a:t>Μεταβολισμός τοπικών αναισθητικών</a:t>
            </a:r>
            <a:endParaRPr lang="en-GB" sz="3600" b="1" dirty="0">
              <a:solidFill>
                <a:schemeClr val="accent6">
                  <a:lumMod val="50000"/>
                </a:schemeClr>
              </a:solidFill>
            </a:endParaRPr>
          </a:p>
        </p:txBody>
      </p:sp>
      <p:sp>
        <p:nvSpPr>
          <p:cNvPr id="3" name="2 - Θέση περιεχομένου"/>
          <p:cNvSpPr>
            <a:spLocks noGrp="1"/>
          </p:cNvSpPr>
          <p:nvPr>
            <p:ph sz="quarter" idx="1"/>
          </p:nvPr>
        </p:nvSpPr>
        <p:spPr>
          <a:xfrm>
            <a:off x="428596" y="1600200"/>
            <a:ext cx="8337452" cy="4495800"/>
          </a:xfrm>
        </p:spPr>
        <p:txBody>
          <a:bodyPr>
            <a:noAutofit/>
          </a:bodyPr>
          <a:lstStyle/>
          <a:p>
            <a:r>
              <a:rPr lang="el-GR" sz="2400" b="1" dirty="0" smtClean="0">
                <a:solidFill>
                  <a:schemeClr val="accent1">
                    <a:lumMod val="75000"/>
                  </a:schemeClr>
                </a:solidFill>
              </a:rPr>
              <a:t>Τα </a:t>
            </a:r>
            <a:r>
              <a:rPr lang="el-GR" sz="2400" b="1" dirty="0" err="1" smtClean="0">
                <a:solidFill>
                  <a:schemeClr val="accent1">
                    <a:lumMod val="75000"/>
                  </a:schemeClr>
                </a:solidFill>
              </a:rPr>
              <a:t>εστερικού</a:t>
            </a:r>
            <a:r>
              <a:rPr lang="el-GR" sz="2400" b="1" dirty="0" smtClean="0">
                <a:solidFill>
                  <a:schemeClr val="accent1">
                    <a:lumMod val="75000"/>
                  </a:schemeClr>
                </a:solidFill>
              </a:rPr>
              <a:t> τύπου </a:t>
            </a:r>
            <a:r>
              <a:rPr lang="el-GR" sz="2400" dirty="0" smtClean="0">
                <a:solidFill>
                  <a:schemeClr val="accent1">
                    <a:lumMod val="75000"/>
                  </a:schemeClr>
                </a:solidFill>
              </a:rPr>
              <a:t>μεταβολίζονται από διάφορες </a:t>
            </a:r>
            <a:r>
              <a:rPr lang="el-GR" sz="2400" dirty="0" err="1" smtClean="0">
                <a:solidFill>
                  <a:schemeClr val="accent1">
                    <a:lumMod val="75000"/>
                  </a:schemeClr>
                </a:solidFill>
              </a:rPr>
              <a:t>εστεράσες</a:t>
            </a:r>
            <a:r>
              <a:rPr lang="el-GR" sz="2400" dirty="0" smtClean="0">
                <a:solidFill>
                  <a:schemeClr val="accent1">
                    <a:lumMod val="75000"/>
                  </a:schemeClr>
                </a:solidFill>
              </a:rPr>
              <a:t> στο ήπαρ και το πλάσμα όπου και </a:t>
            </a:r>
            <a:r>
              <a:rPr lang="el-GR" sz="2400" dirty="0" err="1" smtClean="0">
                <a:solidFill>
                  <a:schemeClr val="accent1">
                    <a:lumMod val="75000"/>
                  </a:schemeClr>
                </a:solidFill>
              </a:rPr>
              <a:t>υδρολύονται</a:t>
            </a:r>
            <a:r>
              <a:rPr lang="el-GR" sz="2400" dirty="0" smtClean="0">
                <a:solidFill>
                  <a:schemeClr val="accent1">
                    <a:lumMod val="75000"/>
                  </a:schemeClr>
                </a:solidFill>
              </a:rPr>
              <a:t> σε παράγωγα του </a:t>
            </a:r>
            <a:r>
              <a:rPr lang="el-GR" sz="2400" dirty="0" err="1" smtClean="0">
                <a:solidFill>
                  <a:schemeClr val="accent1">
                    <a:lumMod val="75000"/>
                  </a:schemeClr>
                </a:solidFill>
              </a:rPr>
              <a:t>παρα</a:t>
            </a:r>
            <a:r>
              <a:rPr lang="el-GR" sz="2400" dirty="0" smtClean="0">
                <a:solidFill>
                  <a:schemeClr val="accent1">
                    <a:lumMod val="75000"/>
                  </a:schemeClr>
                </a:solidFill>
              </a:rPr>
              <a:t>-</a:t>
            </a:r>
            <a:r>
              <a:rPr lang="el-GR" sz="2400" dirty="0" err="1" smtClean="0">
                <a:solidFill>
                  <a:schemeClr val="accent1">
                    <a:lumMod val="75000"/>
                  </a:schemeClr>
                </a:solidFill>
              </a:rPr>
              <a:t>άμινο</a:t>
            </a:r>
            <a:r>
              <a:rPr lang="el-GR" sz="2400" dirty="0" smtClean="0">
                <a:solidFill>
                  <a:schemeClr val="accent1">
                    <a:lumMod val="75000"/>
                  </a:schemeClr>
                </a:solidFill>
              </a:rPr>
              <a:t>-</a:t>
            </a:r>
            <a:r>
              <a:rPr lang="el-GR" sz="2400" dirty="0" err="1" smtClean="0">
                <a:solidFill>
                  <a:schemeClr val="accent1">
                    <a:lumMod val="75000"/>
                  </a:schemeClr>
                </a:solidFill>
              </a:rPr>
              <a:t>βενζοϊκού</a:t>
            </a:r>
            <a:r>
              <a:rPr lang="el-GR" sz="2400" dirty="0" smtClean="0">
                <a:solidFill>
                  <a:schemeClr val="accent1">
                    <a:lumMod val="75000"/>
                  </a:schemeClr>
                </a:solidFill>
              </a:rPr>
              <a:t> οξέος. </a:t>
            </a:r>
            <a:r>
              <a:rPr lang="el-GR" sz="2400" i="1" dirty="0" smtClean="0">
                <a:solidFill>
                  <a:schemeClr val="accent1">
                    <a:lumMod val="75000"/>
                  </a:schemeClr>
                </a:solidFill>
              </a:rPr>
              <a:t>Σε παθήσεις του ήπατος </a:t>
            </a:r>
            <a:r>
              <a:rPr lang="el-GR" sz="2400" dirty="0" smtClean="0">
                <a:solidFill>
                  <a:schemeClr val="accent1">
                    <a:lumMod val="75000"/>
                  </a:schemeClr>
                </a:solidFill>
              </a:rPr>
              <a:t>περιορίζεται ο μεταβολισμός τους και αυξάνονται τα επίπεδα του τοπικού αναισθητικού στο αίμα με κίνδυνο εμφάνισης τοξικών φαινομένων στο καρδιαγγειακό και το </a:t>
            </a:r>
            <a:r>
              <a:rPr lang="el-GR" sz="2400" dirty="0" err="1" smtClean="0">
                <a:solidFill>
                  <a:schemeClr val="accent1">
                    <a:lumMod val="75000"/>
                  </a:schemeClr>
                </a:solidFill>
              </a:rPr>
              <a:t>ΚΝΣ</a:t>
            </a:r>
            <a:r>
              <a:rPr lang="el-GR" sz="2400" dirty="0" smtClean="0">
                <a:solidFill>
                  <a:schemeClr val="accent1">
                    <a:lumMod val="75000"/>
                  </a:schemeClr>
                </a:solidFill>
              </a:rPr>
              <a:t>.</a:t>
            </a:r>
          </a:p>
          <a:p>
            <a:r>
              <a:rPr lang="el-GR" sz="2400" b="1" dirty="0" smtClean="0">
                <a:solidFill>
                  <a:schemeClr val="accent1">
                    <a:lumMod val="75000"/>
                  </a:schemeClr>
                </a:solidFill>
              </a:rPr>
              <a:t>Τα </a:t>
            </a:r>
            <a:r>
              <a:rPr lang="el-GR" sz="2400" b="1" dirty="0" err="1" smtClean="0">
                <a:solidFill>
                  <a:schemeClr val="accent1">
                    <a:lumMod val="75000"/>
                  </a:schemeClr>
                </a:solidFill>
              </a:rPr>
              <a:t>αμιδικού</a:t>
            </a:r>
            <a:r>
              <a:rPr lang="el-GR" sz="2400" b="1" dirty="0" smtClean="0">
                <a:solidFill>
                  <a:schemeClr val="accent1">
                    <a:lumMod val="75000"/>
                  </a:schemeClr>
                </a:solidFill>
              </a:rPr>
              <a:t> τύπου </a:t>
            </a:r>
            <a:r>
              <a:rPr lang="el-GR" sz="2400" dirty="0" smtClean="0">
                <a:solidFill>
                  <a:schemeClr val="accent1">
                    <a:lumMod val="75000"/>
                  </a:schemeClr>
                </a:solidFill>
              </a:rPr>
              <a:t>μεταβολίζονται επίσης στο ήπαρ με την βοήθεια </a:t>
            </a:r>
            <a:r>
              <a:rPr lang="el-GR" sz="2400" dirty="0" err="1" smtClean="0">
                <a:solidFill>
                  <a:schemeClr val="accent1">
                    <a:lumMod val="75000"/>
                  </a:schemeClr>
                </a:solidFill>
              </a:rPr>
              <a:t>μικροσωμιακών</a:t>
            </a:r>
            <a:r>
              <a:rPr lang="el-GR" sz="2400" dirty="0" smtClean="0">
                <a:solidFill>
                  <a:schemeClr val="accent1">
                    <a:lumMod val="75000"/>
                  </a:schemeClr>
                </a:solidFill>
              </a:rPr>
              <a:t> ενζύμων με ρυθμό πιο αργό, και η δράση τους είναι μεγαλύτερης διάρκειας.</a:t>
            </a:r>
          </a:p>
          <a:p>
            <a:r>
              <a:rPr lang="el-GR" sz="2400" b="1" dirty="0" smtClean="0">
                <a:solidFill>
                  <a:schemeClr val="accent1">
                    <a:lumMod val="75000"/>
                  </a:schemeClr>
                </a:solidFill>
              </a:rPr>
              <a:t>Χρόνος ημίσειας ζωής του φαρμάκου: </a:t>
            </a:r>
            <a:r>
              <a:rPr lang="el-GR" sz="2400" dirty="0" smtClean="0">
                <a:solidFill>
                  <a:schemeClr val="accent1">
                    <a:lumMod val="75000"/>
                  </a:schemeClr>
                </a:solidFill>
              </a:rPr>
              <a:t>ο χρόνος που απαιτείται για να μεταβολιστεί- απομακρυνθεί από την κυκλοφορία το φάρμακο.</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chemeClr val="accent2">
                    <a:lumMod val="75000"/>
                  </a:schemeClr>
                </a:solidFill>
              </a:rPr>
              <a:t>Φαρμακοδυναμική τοπικών αναισθητικών</a:t>
            </a:r>
            <a:endParaRPr lang="en-GB" sz="3200" dirty="0"/>
          </a:p>
        </p:txBody>
      </p:sp>
      <p:sp>
        <p:nvSpPr>
          <p:cNvPr id="3" name="2 - Θέση περιεχομένου"/>
          <p:cNvSpPr>
            <a:spLocks noGrp="1"/>
          </p:cNvSpPr>
          <p:nvPr>
            <p:ph sz="quarter" idx="1"/>
          </p:nvPr>
        </p:nvSpPr>
        <p:spPr>
          <a:xfrm>
            <a:off x="142844" y="1600200"/>
            <a:ext cx="8786874" cy="4495800"/>
          </a:xfrm>
        </p:spPr>
        <p:txBody>
          <a:bodyPr>
            <a:normAutofit/>
          </a:bodyPr>
          <a:lstStyle/>
          <a:p>
            <a:r>
              <a:rPr lang="el-GR" sz="2800" b="1" dirty="0" smtClean="0">
                <a:solidFill>
                  <a:schemeClr val="accent1">
                    <a:lumMod val="75000"/>
                  </a:schemeClr>
                </a:solidFill>
              </a:rPr>
              <a:t>Μηχανισμός δράσης: </a:t>
            </a:r>
            <a:r>
              <a:rPr lang="el-GR" sz="2800" dirty="0" smtClean="0">
                <a:solidFill>
                  <a:schemeClr val="accent1">
                    <a:lumMod val="75000"/>
                  </a:schemeClr>
                </a:solidFill>
              </a:rPr>
              <a:t>δρουν στην κυτταρική μεμβράνη επεμβαίνοντας στην φάση </a:t>
            </a:r>
            <a:r>
              <a:rPr lang="el-GR" sz="2800" dirty="0" err="1" smtClean="0">
                <a:solidFill>
                  <a:schemeClr val="accent1">
                    <a:lumMod val="75000"/>
                  </a:schemeClr>
                </a:solidFill>
              </a:rPr>
              <a:t>εκπόλωσης</a:t>
            </a:r>
            <a:r>
              <a:rPr lang="el-GR" sz="2800" dirty="0" smtClean="0">
                <a:solidFill>
                  <a:schemeClr val="accent1">
                    <a:lumMod val="75000"/>
                  </a:schemeClr>
                </a:solidFill>
              </a:rPr>
              <a:t>, </a:t>
            </a:r>
            <a:r>
              <a:rPr lang="el-GR" sz="2800" dirty="0" err="1" smtClean="0">
                <a:solidFill>
                  <a:schemeClr val="accent1">
                    <a:lumMod val="75000"/>
                  </a:schemeClr>
                </a:solidFill>
              </a:rPr>
              <a:t>παρεμποδίζον</a:t>
            </a:r>
            <a:r>
              <a:rPr lang="el-GR" sz="2800" dirty="0" smtClean="0">
                <a:solidFill>
                  <a:schemeClr val="accent1">
                    <a:lumMod val="75000"/>
                  </a:schemeClr>
                </a:solidFill>
              </a:rPr>
              <a:t>-τας την είσοδο </a:t>
            </a:r>
            <a:r>
              <a:rPr lang="en-GB" sz="2800" dirty="0" smtClean="0">
                <a:solidFill>
                  <a:schemeClr val="accent1">
                    <a:lumMod val="75000"/>
                  </a:schemeClr>
                </a:solidFill>
              </a:rPr>
              <a:t>Na</a:t>
            </a:r>
            <a:r>
              <a:rPr lang="en-GB" sz="2800" baseline="30000" dirty="0" smtClean="0">
                <a:solidFill>
                  <a:schemeClr val="accent1">
                    <a:lumMod val="75000"/>
                  </a:schemeClr>
                </a:solidFill>
              </a:rPr>
              <a:t>+</a:t>
            </a:r>
            <a:r>
              <a:rPr lang="en-GB" sz="2800" dirty="0" smtClean="0">
                <a:solidFill>
                  <a:schemeClr val="accent1">
                    <a:lumMod val="75000"/>
                  </a:schemeClr>
                </a:solidFill>
              </a:rPr>
              <a:t> </a:t>
            </a:r>
            <a:r>
              <a:rPr lang="el-GR" sz="2800" dirty="0" smtClean="0">
                <a:solidFill>
                  <a:schemeClr val="accent1">
                    <a:lumMod val="75000"/>
                  </a:schemeClr>
                </a:solidFill>
              </a:rPr>
              <a:t>στο εσωτερικό του κυττάρου. Αποτέλεσμα αυτής της δράσης είναι η αναστολή της μεταβίβασης της νευρικής ώσης κατά μήκος της </a:t>
            </a:r>
            <a:r>
              <a:rPr lang="el-GR" sz="2800" dirty="0" err="1" smtClean="0">
                <a:solidFill>
                  <a:schemeClr val="accent1">
                    <a:lumMod val="75000"/>
                  </a:schemeClr>
                </a:solidFill>
              </a:rPr>
              <a:t>νευρι</a:t>
            </a:r>
            <a:r>
              <a:rPr lang="el-GR" sz="2800" dirty="0" smtClean="0">
                <a:solidFill>
                  <a:schemeClr val="accent1">
                    <a:lumMod val="75000"/>
                  </a:schemeClr>
                </a:solidFill>
              </a:rPr>
              <a:t>-</a:t>
            </a:r>
            <a:r>
              <a:rPr lang="el-GR" sz="2800" dirty="0" err="1" smtClean="0">
                <a:solidFill>
                  <a:schemeClr val="accent1">
                    <a:lumMod val="75000"/>
                  </a:schemeClr>
                </a:solidFill>
              </a:rPr>
              <a:t>κής</a:t>
            </a:r>
            <a:r>
              <a:rPr lang="el-GR" sz="2800" dirty="0" smtClean="0">
                <a:solidFill>
                  <a:schemeClr val="accent1">
                    <a:lumMod val="75000"/>
                  </a:schemeClr>
                </a:solidFill>
              </a:rPr>
              <a:t> ίνας.</a:t>
            </a:r>
            <a:r>
              <a:rPr lang="en-GB" sz="2800" dirty="0" smtClean="0">
                <a:solidFill>
                  <a:schemeClr val="accent1">
                    <a:lumMod val="75000"/>
                  </a:schemeClr>
                </a:solidFill>
              </a:rPr>
              <a:t> </a:t>
            </a:r>
            <a:r>
              <a:rPr lang="el-GR" sz="2800" dirty="0" smtClean="0">
                <a:solidFill>
                  <a:schemeClr val="accent1">
                    <a:lumMod val="75000"/>
                  </a:schemeClr>
                </a:solidFill>
              </a:rPr>
              <a:t> </a:t>
            </a:r>
          </a:p>
          <a:p>
            <a:r>
              <a:rPr lang="el-GR" sz="2800" b="1" dirty="0" smtClean="0">
                <a:solidFill>
                  <a:schemeClr val="accent1">
                    <a:lumMod val="75000"/>
                  </a:schemeClr>
                </a:solidFill>
              </a:rPr>
              <a:t>Διάχυση: </a:t>
            </a:r>
            <a:r>
              <a:rPr lang="el-GR" sz="2800" dirty="0" smtClean="0">
                <a:solidFill>
                  <a:schemeClr val="accent1">
                    <a:lumMod val="75000"/>
                  </a:schemeClr>
                </a:solidFill>
              </a:rPr>
              <a:t>είναι η διαδικασία συνεχούς μετακίνησης των μορίων μιας ουσίας εκατέρωθεν της κυτταρικής </a:t>
            </a:r>
            <a:r>
              <a:rPr lang="el-GR" sz="2800" dirty="0" err="1" smtClean="0">
                <a:solidFill>
                  <a:schemeClr val="accent1">
                    <a:lumMod val="75000"/>
                  </a:schemeClr>
                </a:solidFill>
              </a:rPr>
              <a:t>μεμβρά</a:t>
            </a:r>
            <a:r>
              <a:rPr lang="el-GR" sz="2800" dirty="0" smtClean="0">
                <a:solidFill>
                  <a:schemeClr val="accent1">
                    <a:lumMod val="75000"/>
                  </a:schemeClr>
                </a:solidFill>
              </a:rPr>
              <a:t>-</a:t>
            </a:r>
            <a:r>
              <a:rPr lang="el-GR" sz="2800" dirty="0" err="1" smtClean="0">
                <a:solidFill>
                  <a:schemeClr val="accent1">
                    <a:lumMod val="75000"/>
                  </a:schemeClr>
                </a:solidFill>
              </a:rPr>
              <a:t>νης</a:t>
            </a:r>
            <a:r>
              <a:rPr lang="el-GR" sz="2800" dirty="0" smtClean="0">
                <a:solidFill>
                  <a:schemeClr val="accent1">
                    <a:lumMod val="75000"/>
                  </a:schemeClr>
                </a:solidFill>
              </a:rPr>
              <a:t>. Η ταχύτητα διάχυσης του τοπικού αναισθητικού εξαρτάται κυρίως από την αρχική συγκέντρωσή του.  </a:t>
            </a:r>
          </a:p>
          <a:p>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chemeClr val="accent2">
                    <a:lumMod val="75000"/>
                  </a:schemeClr>
                </a:solidFill>
              </a:rPr>
              <a:t>Η διάχυση του τοπικού αναισθητικού </a:t>
            </a:r>
            <a:endParaRPr lang="en-GB" sz="3200" b="1" dirty="0">
              <a:solidFill>
                <a:schemeClr val="accent2">
                  <a:lumMod val="75000"/>
                </a:schemeClr>
              </a:solidFill>
            </a:endParaRPr>
          </a:p>
        </p:txBody>
      </p:sp>
      <p:pic>
        <p:nvPicPr>
          <p:cNvPr id="6" name="5 - Εικόνα" descr="IMG_8200.JPG"/>
          <p:cNvPicPr>
            <a:picLocks noChangeAspect="1"/>
          </p:cNvPicPr>
          <p:nvPr/>
        </p:nvPicPr>
        <p:blipFill>
          <a:blip r:embed="rId2" cstate="print"/>
          <a:srcRect l="4762" r="4762" b="13011"/>
          <a:stretch>
            <a:fillRect/>
          </a:stretch>
        </p:blipFill>
        <p:spPr>
          <a:xfrm>
            <a:off x="4286248" y="1714488"/>
            <a:ext cx="4633616" cy="4714908"/>
          </a:xfrm>
          <a:prstGeom prst="rect">
            <a:avLst/>
          </a:prstGeom>
          <a:ln>
            <a:solidFill>
              <a:srgbClr val="AF110C"/>
            </a:solidFill>
          </a:ln>
        </p:spPr>
      </p:pic>
      <p:sp>
        <p:nvSpPr>
          <p:cNvPr id="9" name="8 - TextBox"/>
          <p:cNvSpPr txBox="1"/>
          <p:nvPr/>
        </p:nvSpPr>
        <p:spPr>
          <a:xfrm>
            <a:off x="142844" y="2285992"/>
            <a:ext cx="4071965" cy="2246769"/>
          </a:xfrm>
          <a:prstGeom prst="rect">
            <a:avLst/>
          </a:prstGeom>
          <a:noFill/>
        </p:spPr>
        <p:txBody>
          <a:bodyPr wrap="square" rtlCol="0">
            <a:spAutoFit/>
          </a:bodyPr>
          <a:lstStyle/>
          <a:p>
            <a:r>
              <a:rPr lang="el-GR" sz="2800" dirty="0" smtClean="0">
                <a:solidFill>
                  <a:schemeClr val="tx2">
                    <a:lumMod val="75000"/>
                  </a:schemeClr>
                </a:solidFill>
              </a:rPr>
              <a:t>Με την έγχυση του </a:t>
            </a:r>
            <a:r>
              <a:rPr lang="el-GR" sz="2800" dirty="0" err="1" smtClean="0">
                <a:solidFill>
                  <a:schemeClr val="tx2">
                    <a:lumMod val="75000"/>
                  </a:schemeClr>
                </a:solidFill>
              </a:rPr>
              <a:t>φαρ</a:t>
            </a:r>
            <a:r>
              <a:rPr lang="el-GR" sz="2800" dirty="0" smtClean="0">
                <a:solidFill>
                  <a:schemeClr val="tx2">
                    <a:lumMod val="75000"/>
                  </a:schemeClr>
                </a:solidFill>
              </a:rPr>
              <a:t>-</a:t>
            </a:r>
            <a:r>
              <a:rPr lang="el-GR" sz="2800" dirty="0" err="1" smtClean="0">
                <a:solidFill>
                  <a:schemeClr val="tx2">
                    <a:lumMod val="75000"/>
                  </a:schemeClr>
                </a:solidFill>
              </a:rPr>
              <a:t>μάκου</a:t>
            </a:r>
            <a:r>
              <a:rPr lang="el-GR" sz="2800" dirty="0" smtClean="0">
                <a:solidFill>
                  <a:schemeClr val="tx2">
                    <a:lumMod val="75000"/>
                  </a:schemeClr>
                </a:solidFill>
              </a:rPr>
              <a:t> στους ιστούς, γίνε-</a:t>
            </a:r>
            <a:r>
              <a:rPr lang="el-GR" sz="2800" dirty="0" err="1" smtClean="0">
                <a:solidFill>
                  <a:schemeClr val="tx2">
                    <a:lumMod val="75000"/>
                  </a:schemeClr>
                </a:solidFill>
              </a:rPr>
              <a:t>ται</a:t>
            </a:r>
            <a:r>
              <a:rPr lang="el-GR" sz="2800" dirty="0" smtClean="0">
                <a:solidFill>
                  <a:schemeClr val="tx2">
                    <a:lumMod val="75000"/>
                  </a:schemeClr>
                </a:solidFill>
              </a:rPr>
              <a:t> κυκλική μετακίνηση μορίων τοπικού </a:t>
            </a:r>
            <a:r>
              <a:rPr lang="el-GR" sz="2800" dirty="0" err="1" smtClean="0">
                <a:solidFill>
                  <a:schemeClr val="tx2">
                    <a:lumMod val="75000"/>
                  </a:schemeClr>
                </a:solidFill>
              </a:rPr>
              <a:t>αναισθη</a:t>
            </a:r>
            <a:r>
              <a:rPr lang="el-GR" sz="2800" dirty="0" smtClean="0">
                <a:solidFill>
                  <a:schemeClr val="tx2">
                    <a:lumMod val="75000"/>
                  </a:schemeClr>
                </a:solidFill>
              </a:rPr>
              <a:t>-</a:t>
            </a:r>
            <a:r>
              <a:rPr lang="el-GR" sz="2800" dirty="0" err="1" smtClean="0">
                <a:solidFill>
                  <a:schemeClr val="tx2">
                    <a:lumMod val="75000"/>
                  </a:schemeClr>
                </a:solidFill>
              </a:rPr>
              <a:t>τικού</a:t>
            </a:r>
            <a:r>
              <a:rPr lang="el-GR" sz="2800" dirty="0" smtClean="0">
                <a:solidFill>
                  <a:schemeClr val="tx2">
                    <a:lumMod val="75000"/>
                  </a:schemeClr>
                </a:solidFill>
              </a:rPr>
              <a:t>.</a:t>
            </a:r>
            <a:endParaRPr lang="en-GB" sz="2800" dirty="0">
              <a:solidFill>
                <a:schemeClr val="tx2">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dirty="0" smtClean="0">
                <a:solidFill>
                  <a:schemeClr val="accent2">
                    <a:lumMod val="75000"/>
                  </a:schemeClr>
                </a:solidFill>
              </a:rPr>
              <a:t>Φαρμακοδυναμική: </a:t>
            </a:r>
            <a:r>
              <a:rPr lang="el-GR" sz="3600" b="1" dirty="0" smtClean="0">
                <a:solidFill>
                  <a:schemeClr val="accent6">
                    <a:lumMod val="50000"/>
                  </a:schemeClr>
                </a:solidFill>
              </a:rPr>
              <a:t>Διάχυση τοπικών αναισθητικών</a:t>
            </a:r>
            <a:endParaRPr lang="en-GB" sz="3600" b="1" dirty="0">
              <a:solidFill>
                <a:schemeClr val="accent6">
                  <a:lumMod val="50000"/>
                </a:schemeClr>
              </a:solidFill>
            </a:endParaRPr>
          </a:p>
        </p:txBody>
      </p:sp>
      <p:sp>
        <p:nvSpPr>
          <p:cNvPr id="3" name="2 - Θέση περιεχομένου"/>
          <p:cNvSpPr>
            <a:spLocks noGrp="1"/>
          </p:cNvSpPr>
          <p:nvPr>
            <p:ph sz="quarter" idx="1"/>
          </p:nvPr>
        </p:nvSpPr>
        <p:spPr>
          <a:xfrm>
            <a:off x="214282" y="1643050"/>
            <a:ext cx="8551766" cy="5072098"/>
          </a:xfrm>
        </p:spPr>
        <p:txBody>
          <a:bodyPr>
            <a:normAutofit fontScale="92500" lnSpcReduction="10000"/>
          </a:bodyPr>
          <a:lstStyle/>
          <a:p>
            <a:r>
              <a:rPr lang="el-GR" sz="2800" dirty="0" smtClean="0">
                <a:solidFill>
                  <a:schemeClr val="accent1">
                    <a:lumMod val="75000"/>
                  </a:schemeClr>
                </a:solidFill>
              </a:rPr>
              <a:t>Με την έγχυση του φαρμάκου αρχίζει η μετακίνηση των μορίων του κυκλικά προς όλες τις κατευθύνσεις. Μόλις έρθει σε επαφή με το νευρικό στέλεχος, διαχέεται πρώτα στην περιφέρεια του νεύρου (περιφερικές νευρικές δεσμίδες) και μετά στο κέντρο του. </a:t>
            </a:r>
          </a:p>
          <a:p>
            <a:r>
              <a:rPr lang="el-GR" sz="2800" dirty="0" smtClean="0">
                <a:solidFill>
                  <a:schemeClr val="accent1">
                    <a:lumMod val="75000"/>
                  </a:schemeClr>
                </a:solidFill>
              </a:rPr>
              <a:t>Στην πράξη αυτό σημαίνει ότι αναισθητοποιούνται πρώτα οι περιφερικές ίνες που είναι και οι πλησιέστερες στην περιοχή έγχυσης του φαρμάκου και στην συνέχεια οι κεντρικές που είναι και οι πιο απομακρυσμένες. </a:t>
            </a:r>
          </a:p>
          <a:p>
            <a:r>
              <a:rPr lang="el-GR" sz="2800" dirty="0" smtClean="0">
                <a:solidFill>
                  <a:schemeClr val="accent1">
                    <a:lumMod val="75000"/>
                  </a:schemeClr>
                </a:solidFill>
              </a:rPr>
              <a:t>Ελλιπής ποσότητα αναισθητικού οδηγεί σε πλημμελή αναισθησία. Αντίστοιχη είναι και η αποδρομή της αναισθησίας που αρχίζει και πάλι από τις περιφερικές νευρικές δεσμίδες.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chemeClr val="accent2">
                    <a:lumMod val="75000"/>
                  </a:schemeClr>
                </a:solidFill>
              </a:rPr>
              <a:t>Σήμερα η τοπική αναισθησία:</a:t>
            </a:r>
            <a:endParaRPr lang="en-GB" sz="3600" b="1" dirty="0">
              <a:solidFill>
                <a:schemeClr val="accent2">
                  <a:lumMod val="75000"/>
                </a:schemeClr>
              </a:solidFill>
            </a:endParaRPr>
          </a:p>
        </p:txBody>
      </p:sp>
      <p:sp>
        <p:nvSpPr>
          <p:cNvPr id="3" name="2 - Θέση περιεχομένου"/>
          <p:cNvSpPr>
            <a:spLocks noGrp="1"/>
          </p:cNvSpPr>
          <p:nvPr>
            <p:ph sz="quarter" idx="1"/>
          </p:nvPr>
        </p:nvSpPr>
        <p:spPr>
          <a:xfrm>
            <a:off x="612648" y="1862158"/>
            <a:ext cx="8153400" cy="4495800"/>
          </a:xfrm>
        </p:spPr>
        <p:txBody>
          <a:bodyPr>
            <a:normAutofit/>
          </a:bodyPr>
          <a:lstStyle/>
          <a:p>
            <a:r>
              <a:rPr lang="el-GR" dirty="0" smtClean="0">
                <a:solidFill>
                  <a:schemeClr val="accent1">
                    <a:lumMod val="75000"/>
                  </a:schemeClr>
                </a:solidFill>
              </a:rPr>
              <a:t>Πραγματοποιείται για την πλειονότητα των οδοντιατρικών πράξεων. </a:t>
            </a:r>
          </a:p>
          <a:p>
            <a:r>
              <a:rPr lang="el-GR" dirty="0" smtClean="0">
                <a:solidFill>
                  <a:schemeClr val="accent1">
                    <a:lumMod val="75000"/>
                  </a:schemeClr>
                </a:solidFill>
              </a:rPr>
              <a:t>Επιτρέπει την διενέργεια </a:t>
            </a:r>
            <a:r>
              <a:rPr lang="el-GR" i="1" dirty="0" smtClean="0">
                <a:solidFill>
                  <a:schemeClr val="accent1">
                    <a:lumMod val="75000"/>
                  </a:schemeClr>
                </a:solidFill>
              </a:rPr>
              <a:t>επώδυνων</a:t>
            </a:r>
            <a:r>
              <a:rPr lang="el-GR" dirty="0" smtClean="0">
                <a:solidFill>
                  <a:schemeClr val="accent1">
                    <a:lumMod val="75000"/>
                  </a:schemeClr>
                </a:solidFill>
              </a:rPr>
              <a:t> </a:t>
            </a:r>
            <a:r>
              <a:rPr lang="el-GR" dirty="0" err="1" smtClean="0">
                <a:solidFill>
                  <a:schemeClr val="accent1">
                    <a:lumMod val="75000"/>
                  </a:schemeClr>
                </a:solidFill>
              </a:rPr>
              <a:t>οδοντια</a:t>
            </a:r>
            <a:r>
              <a:rPr lang="el-GR" dirty="0" smtClean="0">
                <a:solidFill>
                  <a:schemeClr val="accent1">
                    <a:lumMod val="75000"/>
                  </a:schemeClr>
                </a:solidFill>
              </a:rPr>
              <a:t>-</a:t>
            </a:r>
            <a:r>
              <a:rPr lang="el-GR" dirty="0" err="1" smtClean="0">
                <a:solidFill>
                  <a:schemeClr val="accent1">
                    <a:lumMod val="75000"/>
                  </a:schemeClr>
                </a:solidFill>
              </a:rPr>
              <a:t>τρικών</a:t>
            </a:r>
            <a:r>
              <a:rPr lang="el-GR" dirty="0" smtClean="0">
                <a:solidFill>
                  <a:schemeClr val="accent1">
                    <a:lumMod val="75000"/>
                  </a:schemeClr>
                </a:solidFill>
              </a:rPr>
              <a:t> πράξεων χωρίς την αίσθηση πόνου.</a:t>
            </a:r>
          </a:p>
          <a:p>
            <a:r>
              <a:rPr lang="el-GR" dirty="0" smtClean="0">
                <a:solidFill>
                  <a:schemeClr val="accent1">
                    <a:lumMod val="75000"/>
                  </a:schemeClr>
                </a:solidFill>
              </a:rPr>
              <a:t>Αυτό επιτυγχάνεται με την προσωρινή διακοπή της  διαδρομής του ερεθίσματος που προξενεί τον πόνο. </a:t>
            </a:r>
          </a:p>
          <a:p>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531352" cy="990600"/>
          </a:xfrm>
        </p:spPr>
        <p:txBody>
          <a:bodyPr>
            <a:noAutofit/>
          </a:bodyPr>
          <a:lstStyle/>
          <a:p>
            <a:r>
              <a:rPr lang="el-GR" sz="3200" b="1" dirty="0" smtClean="0">
                <a:solidFill>
                  <a:schemeClr val="accent2">
                    <a:lumMod val="75000"/>
                  </a:schemeClr>
                </a:solidFill>
              </a:rPr>
              <a:t>Απεικόνιση της διάχυσης σε διατομή του νεύρου</a:t>
            </a:r>
            <a:endParaRPr lang="en-GB" sz="3200" b="1" dirty="0">
              <a:solidFill>
                <a:schemeClr val="accent2">
                  <a:lumMod val="75000"/>
                </a:schemeClr>
              </a:solidFill>
            </a:endParaRPr>
          </a:p>
        </p:txBody>
      </p:sp>
      <p:pic>
        <p:nvPicPr>
          <p:cNvPr id="4" name="3 - Θέση περιεχομένου" descr="IMG_8204.JPG"/>
          <p:cNvPicPr>
            <a:picLocks noGrp="1" noChangeAspect="1"/>
          </p:cNvPicPr>
          <p:nvPr>
            <p:ph sz="quarter" idx="1"/>
          </p:nvPr>
        </p:nvPicPr>
        <p:blipFill>
          <a:blip r:embed="rId2" cstate="print"/>
          <a:srcRect b="31270"/>
          <a:stretch>
            <a:fillRect/>
          </a:stretch>
        </p:blipFill>
        <p:spPr>
          <a:xfrm>
            <a:off x="357158" y="1643050"/>
            <a:ext cx="8596359" cy="2643206"/>
          </a:xfrm>
          <a:ln>
            <a:solidFill>
              <a:srgbClr val="AF110C"/>
            </a:solidFill>
          </a:ln>
        </p:spPr>
      </p:pic>
      <p:sp>
        <p:nvSpPr>
          <p:cNvPr id="5" name="4 - TextBox"/>
          <p:cNvSpPr txBox="1"/>
          <p:nvPr/>
        </p:nvSpPr>
        <p:spPr>
          <a:xfrm>
            <a:off x="214282" y="4572008"/>
            <a:ext cx="8786874" cy="1938992"/>
          </a:xfrm>
          <a:prstGeom prst="rect">
            <a:avLst/>
          </a:prstGeom>
          <a:noFill/>
        </p:spPr>
        <p:txBody>
          <a:bodyPr wrap="square" rtlCol="0">
            <a:spAutoFit/>
          </a:bodyPr>
          <a:lstStyle/>
          <a:p>
            <a:r>
              <a:rPr lang="el-GR" sz="2400" dirty="0" smtClean="0">
                <a:solidFill>
                  <a:schemeClr val="tx2">
                    <a:lumMod val="75000"/>
                  </a:schemeClr>
                </a:solidFill>
              </a:rPr>
              <a:t>α) μετά την αρχική έγχυση, γίνεται διάχυση προς το εσωτερικό του νεύρου, β) επιτυγχάνεται η ισορροπία στην μεμβράνη, γ)  αρχίζει διάχυση από το εσωτερικό του νεύρου προς τα έξω και δ) το </a:t>
            </a:r>
            <a:r>
              <a:rPr lang="el-GR" sz="2400" dirty="0" err="1" smtClean="0">
                <a:solidFill>
                  <a:schemeClr val="tx2">
                    <a:lumMod val="75000"/>
                  </a:schemeClr>
                </a:solidFill>
              </a:rPr>
              <a:t>αναι</a:t>
            </a:r>
            <a:r>
              <a:rPr lang="el-GR" sz="2400" dirty="0" smtClean="0">
                <a:solidFill>
                  <a:schemeClr val="tx2">
                    <a:lumMod val="75000"/>
                  </a:schemeClr>
                </a:solidFill>
              </a:rPr>
              <a:t>-</a:t>
            </a:r>
            <a:r>
              <a:rPr lang="el-GR" sz="2400" dirty="0" err="1" smtClean="0">
                <a:solidFill>
                  <a:schemeClr val="tx2">
                    <a:lumMod val="75000"/>
                  </a:schemeClr>
                </a:solidFill>
              </a:rPr>
              <a:t>σθητικό</a:t>
            </a:r>
            <a:r>
              <a:rPr lang="el-GR" sz="2400" dirty="0" smtClean="0">
                <a:solidFill>
                  <a:schemeClr val="tx2">
                    <a:lumMod val="75000"/>
                  </a:schemeClr>
                </a:solidFill>
              </a:rPr>
              <a:t> φεύγει από τις περιφερικές πρώτα και μετά από τις </a:t>
            </a:r>
            <a:r>
              <a:rPr lang="el-GR" sz="2400" dirty="0" err="1" smtClean="0">
                <a:solidFill>
                  <a:schemeClr val="tx2">
                    <a:lumMod val="75000"/>
                  </a:schemeClr>
                </a:solidFill>
              </a:rPr>
              <a:t>κεντρι</a:t>
            </a:r>
            <a:r>
              <a:rPr lang="el-GR" sz="2400" dirty="0" smtClean="0">
                <a:solidFill>
                  <a:schemeClr val="tx2">
                    <a:lumMod val="75000"/>
                  </a:schemeClr>
                </a:solidFill>
              </a:rPr>
              <a:t>-</a:t>
            </a:r>
            <a:r>
              <a:rPr lang="el-GR" sz="2400" dirty="0" err="1" smtClean="0">
                <a:solidFill>
                  <a:schemeClr val="tx2">
                    <a:lumMod val="75000"/>
                  </a:schemeClr>
                </a:solidFill>
              </a:rPr>
              <a:t>κές</a:t>
            </a:r>
            <a:r>
              <a:rPr lang="el-GR" sz="2400" dirty="0" smtClean="0">
                <a:solidFill>
                  <a:schemeClr val="tx2">
                    <a:lumMod val="75000"/>
                  </a:schemeClr>
                </a:solidFill>
              </a:rPr>
              <a:t> νευρικές δεσμίδες.  </a:t>
            </a:r>
            <a:endParaRPr lang="en-GB" sz="2400" dirty="0">
              <a:solidFill>
                <a:schemeClr val="tx2">
                  <a:lumMod val="7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solidFill>
                  <a:schemeClr val="accent2">
                    <a:lumMod val="75000"/>
                  </a:schemeClr>
                </a:solidFill>
              </a:rPr>
              <a:t>Η κατανομή των νευρικών ινών στην κάτω γνάθο ανάλογα με την περιοχή </a:t>
            </a:r>
            <a:r>
              <a:rPr lang="el-GR" sz="2400" b="1" dirty="0" err="1" smtClean="0">
                <a:solidFill>
                  <a:schemeClr val="accent2">
                    <a:lumMod val="75000"/>
                  </a:schemeClr>
                </a:solidFill>
              </a:rPr>
              <a:t>έκφυσής</a:t>
            </a:r>
            <a:r>
              <a:rPr lang="el-GR" sz="2400" b="1" dirty="0" smtClean="0">
                <a:solidFill>
                  <a:schemeClr val="accent2">
                    <a:lumMod val="75000"/>
                  </a:schemeClr>
                </a:solidFill>
              </a:rPr>
              <a:t> τους από το νευρικό στέλεχος </a:t>
            </a:r>
            <a:endParaRPr lang="en-GB" sz="2400" b="1" dirty="0">
              <a:solidFill>
                <a:schemeClr val="accent2">
                  <a:lumMod val="75000"/>
                </a:schemeClr>
              </a:solidFill>
            </a:endParaRPr>
          </a:p>
        </p:txBody>
      </p:sp>
      <p:pic>
        <p:nvPicPr>
          <p:cNvPr id="4" name="3 - Εικόνα" descr="IMG_8206.JPG"/>
          <p:cNvPicPr>
            <a:picLocks noChangeAspect="1"/>
          </p:cNvPicPr>
          <p:nvPr/>
        </p:nvPicPr>
        <p:blipFill>
          <a:blip r:embed="rId2" cstate="print"/>
          <a:srcRect l="5208" b="6108"/>
          <a:stretch>
            <a:fillRect/>
          </a:stretch>
        </p:blipFill>
        <p:spPr>
          <a:xfrm>
            <a:off x="71406" y="1571612"/>
            <a:ext cx="6500859" cy="5075328"/>
          </a:xfrm>
          <a:prstGeom prst="roundRect">
            <a:avLst/>
          </a:prstGeom>
          <a:ln>
            <a:solidFill>
              <a:schemeClr val="accent2">
                <a:lumMod val="75000"/>
              </a:schemeClr>
            </a:solidFill>
          </a:ln>
        </p:spPr>
      </p:pic>
      <p:sp>
        <p:nvSpPr>
          <p:cNvPr id="5" name="4 - Ορθογώνιο"/>
          <p:cNvSpPr/>
          <p:nvPr/>
        </p:nvSpPr>
        <p:spPr>
          <a:xfrm>
            <a:off x="4143372" y="1643050"/>
            <a:ext cx="4786314" cy="1477328"/>
          </a:xfrm>
          <a:prstGeom prst="rect">
            <a:avLst/>
          </a:prstGeom>
        </p:spPr>
        <p:txBody>
          <a:bodyPr wrap="square">
            <a:spAutoFit/>
          </a:bodyPr>
          <a:lstStyle/>
          <a:p>
            <a:r>
              <a:rPr lang="el-GR" b="1" dirty="0" smtClean="0">
                <a:solidFill>
                  <a:schemeClr val="tx2">
                    <a:lumMod val="75000"/>
                  </a:schemeClr>
                </a:solidFill>
              </a:rPr>
              <a:t>Πρώτα αναισθητοποιούνται οι περιφερικές ίνες που είναι και οι πλησιέστερες στην περιοχή έγχυσης του φαρμάκου (κόκκινες στο σχήμα) και στην συνέχεια οι κεντρικές που είναι και οι πιο απομακρυσμένες (κίτρινες).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solidFill>
                  <a:schemeClr val="accent2">
                    <a:lumMod val="75000"/>
                  </a:schemeClr>
                </a:solidFill>
              </a:rPr>
              <a:t>Φαρμακολογική δράση- συνέπειες τοπικής αναισθησίας</a:t>
            </a:r>
            <a:endParaRPr lang="en-GB" sz="3200" b="1" dirty="0">
              <a:solidFill>
                <a:schemeClr val="accent2">
                  <a:lumMod val="75000"/>
                </a:schemeClr>
              </a:solidFill>
            </a:endParaRPr>
          </a:p>
        </p:txBody>
      </p:sp>
      <p:sp>
        <p:nvSpPr>
          <p:cNvPr id="3" name="2 - Θέση περιεχομένου"/>
          <p:cNvSpPr>
            <a:spLocks noGrp="1"/>
          </p:cNvSpPr>
          <p:nvPr>
            <p:ph sz="quarter" idx="1"/>
          </p:nvPr>
        </p:nvSpPr>
        <p:spPr>
          <a:xfrm>
            <a:off x="500034" y="1790720"/>
            <a:ext cx="8266014" cy="4495800"/>
          </a:xfrm>
        </p:spPr>
        <p:txBody>
          <a:bodyPr>
            <a:normAutofit/>
          </a:bodyPr>
          <a:lstStyle/>
          <a:p>
            <a:r>
              <a:rPr lang="el-GR" dirty="0" smtClean="0">
                <a:solidFill>
                  <a:schemeClr val="accent1">
                    <a:lumMod val="75000"/>
                  </a:schemeClr>
                </a:solidFill>
              </a:rPr>
              <a:t>Εκτός από την τοπική αναισθησία τα αναισθητικά μπορεί να επηρεάσουν την λειτουργία οργάνων στα οποία υπάρχει αγωγιμότητα ή μεταβίβαση ερεθισμάτων, όπως το κεντρικό νευρικό και το καρδιαγγειακό σύστημα (εφόσον γίνει πολύ </a:t>
            </a:r>
            <a:r>
              <a:rPr lang="el-GR" dirty="0" err="1" smtClean="0">
                <a:solidFill>
                  <a:schemeClr val="accent1">
                    <a:lumMod val="75000"/>
                  </a:schemeClr>
                </a:solidFill>
              </a:rPr>
              <a:t>γρή</a:t>
            </a:r>
            <a:r>
              <a:rPr lang="el-GR" dirty="0" smtClean="0">
                <a:solidFill>
                  <a:schemeClr val="accent1">
                    <a:lumMod val="75000"/>
                  </a:schemeClr>
                </a:solidFill>
              </a:rPr>
              <a:t>-</a:t>
            </a:r>
            <a:r>
              <a:rPr lang="el-GR" dirty="0" err="1" smtClean="0">
                <a:solidFill>
                  <a:schemeClr val="accent1">
                    <a:lumMod val="75000"/>
                  </a:schemeClr>
                </a:solidFill>
              </a:rPr>
              <a:t>γορη</a:t>
            </a:r>
            <a:r>
              <a:rPr lang="el-GR" dirty="0" smtClean="0">
                <a:solidFill>
                  <a:schemeClr val="accent1">
                    <a:lumMod val="75000"/>
                  </a:schemeClr>
                </a:solidFill>
              </a:rPr>
              <a:t> απορρόφησή τους και αργή απέκκρισή τους). </a:t>
            </a:r>
          </a:p>
          <a:p>
            <a:r>
              <a:rPr lang="el-GR" dirty="0" smtClean="0">
                <a:solidFill>
                  <a:schemeClr val="accent1">
                    <a:lumMod val="75000"/>
                  </a:schemeClr>
                </a:solidFill>
              </a:rPr>
              <a:t>Συμπτώματα: διέγερση, ανησυχία, υπνηλία, υπόταση και τρόμος, </a:t>
            </a:r>
            <a:r>
              <a:rPr lang="el-GR" dirty="0" err="1" smtClean="0">
                <a:solidFill>
                  <a:schemeClr val="accent1">
                    <a:lumMod val="75000"/>
                  </a:schemeClr>
                </a:solidFill>
              </a:rPr>
              <a:t>κλωνικοί</a:t>
            </a:r>
            <a:r>
              <a:rPr lang="el-GR" dirty="0" smtClean="0">
                <a:solidFill>
                  <a:schemeClr val="accent1">
                    <a:lumMod val="75000"/>
                  </a:schemeClr>
                </a:solidFill>
              </a:rPr>
              <a:t> σπασμοί, ακόμα και θάνατος, καταστολή μυοκαρδίου </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214290"/>
            <a:ext cx="8153400" cy="990600"/>
          </a:xfrm>
        </p:spPr>
        <p:txBody>
          <a:bodyPr>
            <a:normAutofit/>
          </a:bodyPr>
          <a:lstStyle/>
          <a:p>
            <a:r>
              <a:rPr lang="el-GR" sz="3600" b="1" dirty="0" smtClean="0">
                <a:solidFill>
                  <a:schemeClr val="accent2">
                    <a:lumMod val="75000"/>
                  </a:schemeClr>
                </a:solidFill>
              </a:rPr>
              <a:t>Φαρμακολογία </a:t>
            </a:r>
            <a:r>
              <a:rPr lang="el-GR" sz="3600" b="1" dirty="0" err="1" smtClean="0">
                <a:solidFill>
                  <a:schemeClr val="accent2">
                    <a:lumMod val="75000"/>
                  </a:schemeClr>
                </a:solidFill>
              </a:rPr>
              <a:t>αγγειοσυσπαστικών</a:t>
            </a:r>
            <a:r>
              <a:rPr lang="el-GR" sz="3600" b="1" dirty="0" smtClean="0">
                <a:solidFill>
                  <a:schemeClr val="accent2">
                    <a:lumMod val="75000"/>
                  </a:schemeClr>
                </a:solidFill>
              </a:rPr>
              <a:t> </a:t>
            </a:r>
            <a:endParaRPr lang="en-GB" sz="3600" b="1" dirty="0">
              <a:solidFill>
                <a:schemeClr val="accent2">
                  <a:lumMod val="75000"/>
                </a:schemeClr>
              </a:solidFill>
            </a:endParaRPr>
          </a:p>
        </p:txBody>
      </p:sp>
      <p:sp>
        <p:nvSpPr>
          <p:cNvPr id="3" name="2 - Θέση περιεχομένου"/>
          <p:cNvSpPr>
            <a:spLocks noGrp="1"/>
          </p:cNvSpPr>
          <p:nvPr>
            <p:ph sz="quarter" idx="1"/>
          </p:nvPr>
        </p:nvSpPr>
        <p:spPr>
          <a:xfrm>
            <a:off x="612648" y="1714488"/>
            <a:ext cx="8153400" cy="4381512"/>
          </a:xfrm>
        </p:spPr>
        <p:txBody>
          <a:bodyPr>
            <a:normAutofit/>
          </a:bodyPr>
          <a:lstStyle/>
          <a:p>
            <a:r>
              <a:rPr lang="el-GR" dirty="0" smtClean="0">
                <a:solidFill>
                  <a:schemeClr val="accent1">
                    <a:lumMod val="75000"/>
                  </a:schemeClr>
                </a:solidFill>
              </a:rPr>
              <a:t>Χημική δομή</a:t>
            </a:r>
          </a:p>
          <a:p>
            <a:r>
              <a:rPr lang="el-GR" dirty="0" smtClean="0">
                <a:solidFill>
                  <a:schemeClr val="accent1">
                    <a:lumMod val="75000"/>
                  </a:schemeClr>
                </a:solidFill>
              </a:rPr>
              <a:t>Ταξινόμηση</a:t>
            </a:r>
          </a:p>
          <a:p>
            <a:r>
              <a:rPr lang="el-GR" dirty="0" smtClean="0">
                <a:solidFill>
                  <a:schemeClr val="accent1">
                    <a:lumMod val="75000"/>
                  </a:schemeClr>
                </a:solidFill>
              </a:rPr>
              <a:t>Δράση </a:t>
            </a:r>
            <a:r>
              <a:rPr lang="el-GR" dirty="0" err="1" smtClean="0">
                <a:solidFill>
                  <a:schemeClr val="accent1">
                    <a:lumMod val="75000"/>
                  </a:schemeClr>
                </a:solidFill>
              </a:rPr>
              <a:t>αγγειοσυσπαστικών</a:t>
            </a:r>
            <a:endParaRPr lang="el-GR" dirty="0" smtClean="0">
              <a:solidFill>
                <a:schemeClr val="accent1">
                  <a:lumMod val="75000"/>
                </a:schemeClr>
              </a:solidFill>
            </a:endParaRPr>
          </a:p>
          <a:p>
            <a:r>
              <a:rPr lang="el-GR" dirty="0" err="1" smtClean="0">
                <a:solidFill>
                  <a:schemeClr val="accent1">
                    <a:lumMod val="75000"/>
                  </a:schemeClr>
                </a:solidFill>
              </a:rPr>
              <a:t>Φαρμακοκινητική</a:t>
            </a:r>
            <a:endParaRPr lang="el-GR" dirty="0" smtClean="0">
              <a:solidFill>
                <a:schemeClr val="accent1">
                  <a:lumMod val="75000"/>
                </a:schemeClr>
              </a:solidFill>
            </a:endParaRPr>
          </a:p>
          <a:p>
            <a:endParaRPr lang="el-GR"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accent2">
                    <a:lumMod val="75000"/>
                  </a:schemeClr>
                </a:solidFill>
              </a:rPr>
              <a:t>Φαρμακολογία </a:t>
            </a:r>
            <a:r>
              <a:rPr lang="el-GR" b="1" dirty="0" err="1" smtClean="0">
                <a:solidFill>
                  <a:schemeClr val="accent2">
                    <a:lumMod val="75000"/>
                  </a:schemeClr>
                </a:solidFill>
              </a:rPr>
              <a:t>αγγειοσυσπαστικών</a:t>
            </a:r>
            <a:endParaRPr lang="en-GB" dirty="0"/>
          </a:p>
        </p:txBody>
      </p:sp>
      <p:sp>
        <p:nvSpPr>
          <p:cNvPr id="3" name="2 - Θέση περιεχομένου"/>
          <p:cNvSpPr>
            <a:spLocks noGrp="1"/>
          </p:cNvSpPr>
          <p:nvPr>
            <p:ph sz="quarter" idx="1"/>
          </p:nvPr>
        </p:nvSpPr>
        <p:spPr>
          <a:xfrm>
            <a:off x="285720" y="1600200"/>
            <a:ext cx="8572560" cy="4900634"/>
          </a:xfrm>
        </p:spPr>
        <p:txBody>
          <a:bodyPr>
            <a:normAutofit fontScale="92500" lnSpcReduction="20000"/>
          </a:bodyPr>
          <a:lstStyle/>
          <a:p>
            <a:r>
              <a:rPr lang="el-GR" dirty="0" smtClean="0">
                <a:solidFill>
                  <a:schemeClr val="accent1">
                    <a:lumMod val="75000"/>
                  </a:schemeClr>
                </a:solidFill>
              </a:rPr>
              <a:t>Τα </a:t>
            </a:r>
            <a:r>
              <a:rPr lang="el-GR" dirty="0" err="1" smtClean="0">
                <a:solidFill>
                  <a:schemeClr val="accent1">
                    <a:lumMod val="75000"/>
                  </a:schemeClr>
                </a:solidFill>
              </a:rPr>
              <a:t>αγγειοσυσπαστικά</a:t>
            </a:r>
            <a:r>
              <a:rPr lang="el-GR" dirty="0" smtClean="0">
                <a:solidFill>
                  <a:schemeClr val="accent1">
                    <a:lumMod val="75000"/>
                  </a:schemeClr>
                </a:solidFill>
              </a:rPr>
              <a:t> φάρμακα προκαλούν </a:t>
            </a:r>
            <a:r>
              <a:rPr lang="el-GR" dirty="0" err="1" smtClean="0">
                <a:solidFill>
                  <a:schemeClr val="accent1">
                    <a:lumMod val="75000"/>
                  </a:schemeClr>
                </a:solidFill>
              </a:rPr>
              <a:t>αγγειοσύ</a:t>
            </a:r>
            <a:r>
              <a:rPr lang="el-GR" dirty="0" smtClean="0">
                <a:solidFill>
                  <a:schemeClr val="accent1">
                    <a:lumMod val="75000"/>
                  </a:schemeClr>
                </a:solidFill>
              </a:rPr>
              <a:t>-</a:t>
            </a:r>
            <a:r>
              <a:rPr lang="el-GR" dirty="0" err="1" smtClean="0">
                <a:solidFill>
                  <a:schemeClr val="accent1">
                    <a:lumMod val="75000"/>
                  </a:schemeClr>
                </a:solidFill>
              </a:rPr>
              <a:t>σπαση</a:t>
            </a:r>
            <a:r>
              <a:rPr lang="el-GR" dirty="0" smtClean="0">
                <a:solidFill>
                  <a:schemeClr val="accent1">
                    <a:lumMod val="75000"/>
                  </a:schemeClr>
                </a:solidFill>
              </a:rPr>
              <a:t> των αιμοφόρων αγγείων και επομένως μείωση της αιματικής ροής.</a:t>
            </a:r>
          </a:p>
          <a:p>
            <a:r>
              <a:rPr lang="el-GR" dirty="0" smtClean="0">
                <a:solidFill>
                  <a:schemeClr val="accent1">
                    <a:lumMod val="75000"/>
                  </a:schemeClr>
                </a:solidFill>
              </a:rPr>
              <a:t>Χρησιμοποιούνται σε συνδυασμό με τα τοπικά </a:t>
            </a:r>
            <a:r>
              <a:rPr lang="el-GR" dirty="0" err="1" smtClean="0">
                <a:solidFill>
                  <a:schemeClr val="accent1">
                    <a:lumMod val="75000"/>
                  </a:schemeClr>
                </a:solidFill>
              </a:rPr>
              <a:t>αναι</a:t>
            </a:r>
            <a:r>
              <a:rPr lang="el-GR" dirty="0" smtClean="0">
                <a:solidFill>
                  <a:schemeClr val="accent1">
                    <a:lumMod val="75000"/>
                  </a:schemeClr>
                </a:solidFill>
              </a:rPr>
              <a:t>-</a:t>
            </a:r>
            <a:r>
              <a:rPr lang="el-GR" dirty="0" err="1" smtClean="0">
                <a:solidFill>
                  <a:schemeClr val="accent1">
                    <a:lumMod val="75000"/>
                  </a:schemeClr>
                </a:solidFill>
              </a:rPr>
              <a:t>σθητικά</a:t>
            </a:r>
            <a:r>
              <a:rPr lang="el-GR" dirty="0" smtClean="0">
                <a:solidFill>
                  <a:schemeClr val="accent1">
                    <a:lumMod val="75000"/>
                  </a:schemeClr>
                </a:solidFill>
              </a:rPr>
              <a:t> ώστε να </a:t>
            </a:r>
            <a:r>
              <a:rPr lang="el-GR" dirty="0" err="1" smtClean="0">
                <a:solidFill>
                  <a:schemeClr val="accent1">
                    <a:lumMod val="75000"/>
                  </a:schemeClr>
                </a:solidFill>
              </a:rPr>
              <a:t>αντιρροπήσουν</a:t>
            </a:r>
            <a:r>
              <a:rPr lang="el-GR" dirty="0" smtClean="0">
                <a:solidFill>
                  <a:schemeClr val="accent1">
                    <a:lumMod val="75000"/>
                  </a:schemeClr>
                </a:solidFill>
              </a:rPr>
              <a:t> την αγγειοδιασταλτική τους δράση.</a:t>
            </a:r>
          </a:p>
          <a:p>
            <a:r>
              <a:rPr lang="el-GR" dirty="0" smtClean="0">
                <a:solidFill>
                  <a:schemeClr val="accent1">
                    <a:lumMod val="75000"/>
                  </a:schemeClr>
                </a:solidFill>
              </a:rPr>
              <a:t>Τι μειονεκτήματα έχει η αγγειοδιαστολή; </a:t>
            </a:r>
          </a:p>
          <a:p>
            <a:pPr>
              <a:buNone/>
            </a:pPr>
            <a:r>
              <a:rPr lang="el-GR" dirty="0" smtClean="0">
                <a:solidFill>
                  <a:schemeClr val="accent1">
                    <a:lumMod val="75000"/>
                  </a:schemeClr>
                </a:solidFill>
              </a:rPr>
              <a:t>    α) Το τοπικό αναισθητικό απομακρύνεται γρήγορα από την επίμαχη περιοχή και μειώνεται ο χρόνος δράσης του, β) με την ταχεία είσοδό του στην κυκλοφορία μπορεί να προκαλέσει </a:t>
            </a:r>
            <a:r>
              <a:rPr lang="el-GR" dirty="0" err="1" smtClean="0">
                <a:solidFill>
                  <a:schemeClr val="accent1">
                    <a:lumMod val="75000"/>
                  </a:schemeClr>
                </a:solidFill>
              </a:rPr>
              <a:t>υπερδοσολογική</a:t>
            </a:r>
            <a:r>
              <a:rPr lang="el-GR" dirty="0" smtClean="0">
                <a:solidFill>
                  <a:schemeClr val="accent1">
                    <a:lumMod val="75000"/>
                  </a:schemeClr>
                </a:solidFill>
              </a:rPr>
              <a:t> αντίδραση και γ) λόγω της αγγειοδιαστολής μπορεί να υπάρξει αυξημένη </a:t>
            </a:r>
            <a:r>
              <a:rPr lang="el-GR" dirty="0" err="1" smtClean="0">
                <a:solidFill>
                  <a:schemeClr val="accent1">
                    <a:lumMod val="75000"/>
                  </a:schemeClr>
                </a:solidFill>
              </a:rPr>
              <a:t>αιμορρα</a:t>
            </a:r>
            <a:r>
              <a:rPr lang="el-GR" dirty="0" smtClean="0">
                <a:solidFill>
                  <a:schemeClr val="accent1">
                    <a:lumMod val="75000"/>
                  </a:schemeClr>
                </a:solidFill>
              </a:rPr>
              <a:t>-</a:t>
            </a:r>
            <a:r>
              <a:rPr lang="el-GR" dirty="0" err="1" smtClean="0">
                <a:solidFill>
                  <a:schemeClr val="accent1">
                    <a:lumMod val="75000"/>
                  </a:schemeClr>
                </a:solidFill>
              </a:rPr>
              <a:t>γία</a:t>
            </a:r>
            <a:r>
              <a:rPr lang="el-GR" dirty="0" smtClean="0">
                <a:solidFill>
                  <a:schemeClr val="accent1">
                    <a:lumMod val="75000"/>
                  </a:schemeClr>
                </a:solidFill>
              </a:rPr>
              <a:t> στην περιοχή.  </a:t>
            </a:r>
          </a:p>
          <a:p>
            <a:endParaRPr lang="en-GB" dirty="0">
              <a:solidFill>
                <a:schemeClr val="accent1">
                  <a:lumMod val="75000"/>
                </a:scheme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chemeClr val="accent2">
                    <a:lumMod val="75000"/>
                  </a:schemeClr>
                </a:solidFill>
              </a:rPr>
              <a:t>Φαρμακολογία </a:t>
            </a:r>
            <a:r>
              <a:rPr lang="el-GR" sz="3600" b="1" dirty="0" err="1" smtClean="0">
                <a:solidFill>
                  <a:schemeClr val="accent2">
                    <a:lumMod val="75000"/>
                  </a:schemeClr>
                </a:solidFill>
              </a:rPr>
              <a:t>αγγειοσυσπαστικών</a:t>
            </a:r>
            <a:endParaRPr lang="en-GB" sz="3600" dirty="0"/>
          </a:p>
        </p:txBody>
      </p:sp>
      <p:sp>
        <p:nvSpPr>
          <p:cNvPr id="3" name="2 - Θέση περιεχομένου"/>
          <p:cNvSpPr>
            <a:spLocks noGrp="1"/>
          </p:cNvSpPr>
          <p:nvPr>
            <p:ph sz="quarter" idx="1"/>
          </p:nvPr>
        </p:nvSpPr>
        <p:spPr>
          <a:xfrm>
            <a:off x="285720" y="1719282"/>
            <a:ext cx="8501122" cy="4495800"/>
          </a:xfrm>
        </p:spPr>
        <p:txBody>
          <a:bodyPr/>
          <a:lstStyle/>
          <a:p>
            <a:r>
              <a:rPr lang="el-GR" dirty="0" smtClean="0">
                <a:solidFill>
                  <a:schemeClr val="accent1">
                    <a:lumMod val="75000"/>
                  </a:schemeClr>
                </a:solidFill>
              </a:rPr>
              <a:t>Τα περισσότερα </a:t>
            </a:r>
            <a:r>
              <a:rPr lang="el-GR" dirty="0" err="1" smtClean="0">
                <a:solidFill>
                  <a:schemeClr val="accent1">
                    <a:lumMod val="75000"/>
                  </a:schemeClr>
                </a:solidFill>
              </a:rPr>
              <a:t>αγγειοσυσπαστικά</a:t>
            </a:r>
            <a:r>
              <a:rPr lang="el-GR" dirty="0" smtClean="0">
                <a:solidFill>
                  <a:schemeClr val="accent1">
                    <a:lumMod val="75000"/>
                  </a:schemeClr>
                </a:solidFill>
              </a:rPr>
              <a:t> που </a:t>
            </a:r>
            <a:r>
              <a:rPr lang="el-GR" dirty="0" err="1" smtClean="0">
                <a:solidFill>
                  <a:schemeClr val="accent1">
                    <a:lumMod val="75000"/>
                  </a:schemeClr>
                </a:solidFill>
              </a:rPr>
              <a:t>συνδυάζον</a:t>
            </a:r>
            <a:r>
              <a:rPr lang="el-GR" dirty="0" smtClean="0">
                <a:solidFill>
                  <a:schemeClr val="accent1">
                    <a:lumMod val="75000"/>
                  </a:schemeClr>
                </a:solidFill>
              </a:rPr>
              <a:t>-</a:t>
            </a:r>
            <a:r>
              <a:rPr lang="el-GR" dirty="0" err="1" smtClean="0">
                <a:solidFill>
                  <a:schemeClr val="accent1">
                    <a:lumMod val="75000"/>
                  </a:schemeClr>
                </a:solidFill>
              </a:rPr>
              <a:t>ται</a:t>
            </a:r>
            <a:r>
              <a:rPr lang="el-GR" dirty="0" smtClean="0">
                <a:solidFill>
                  <a:schemeClr val="accent1">
                    <a:lumMod val="75000"/>
                  </a:schemeClr>
                </a:solidFill>
              </a:rPr>
              <a:t> με τα τοπικά αναισθητικά είναι χημικά ανάλογα ή σχεδόν όμοια με τους νευροδιαβιβαστές του συμπαθητικού νευρικού συστήματος. </a:t>
            </a:r>
          </a:p>
          <a:p>
            <a:r>
              <a:rPr lang="el-GR" dirty="0" smtClean="0">
                <a:solidFill>
                  <a:schemeClr val="accent1">
                    <a:lumMod val="75000"/>
                  </a:schemeClr>
                </a:solidFill>
              </a:rPr>
              <a:t>Η δράση τους είναι όμοια με εκείνη που προκαλείται από την διέγερση των </a:t>
            </a:r>
            <a:r>
              <a:rPr lang="el-GR" dirty="0" err="1" smtClean="0">
                <a:solidFill>
                  <a:schemeClr val="accent1">
                    <a:lumMod val="75000"/>
                  </a:schemeClr>
                </a:solidFill>
              </a:rPr>
              <a:t>αδρενεργικών</a:t>
            </a:r>
            <a:r>
              <a:rPr lang="el-GR" dirty="0" smtClean="0">
                <a:solidFill>
                  <a:schemeClr val="accent1">
                    <a:lumMod val="75000"/>
                  </a:schemeClr>
                </a:solidFill>
              </a:rPr>
              <a:t> απολήξεων και γι αυτό </a:t>
            </a:r>
            <a:r>
              <a:rPr lang="el-GR" b="1" dirty="0" smtClean="0">
                <a:solidFill>
                  <a:schemeClr val="accent1">
                    <a:lumMod val="75000"/>
                  </a:schemeClr>
                </a:solidFill>
              </a:rPr>
              <a:t>τα </a:t>
            </a:r>
            <a:r>
              <a:rPr lang="el-GR" b="1" dirty="0" err="1" smtClean="0">
                <a:solidFill>
                  <a:schemeClr val="accent1">
                    <a:lumMod val="75000"/>
                  </a:schemeClr>
                </a:solidFill>
              </a:rPr>
              <a:t>αγγειοσυσπαστικά</a:t>
            </a:r>
            <a:r>
              <a:rPr lang="el-GR" b="1" dirty="0" smtClean="0">
                <a:solidFill>
                  <a:schemeClr val="accent1">
                    <a:lumMod val="75000"/>
                  </a:schemeClr>
                </a:solidFill>
              </a:rPr>
              <a:t> αναφέρονται και σαν συμπαθητικομιμητικά ή </a:t>
            </a:r>
            <a:r>
              <a:rPr lang="el-GR" b="1" dirty="0" err="1" smtClean="0">
                <a:solidFill>
                  <a:schemeClr val="accent1">
                    <a:lumMod val="75000"/>
                  </a:schemeClr>
                </a:solidFill>
              </a:rPr>
              <a:t>αδρενεργικά</a:t>
            </a:r>
            <a:r>
              <a:rPr lang="el-GR" b="1" dirty="0" smtClean="0">
                <a:solidFill>
                  <a:schemeClr val="accent1">
                    <a:lumMod val="75000"/>
                  </a:schemeClr>
                </a:solidFill>
              </a:rPr>
              <a:t> φάρμακα.  </a:t>
            </a:r>
            <a:r>
              <a:rPr lang="el-GR" b="1" dirty="0" smtClean="0"/>
              <a:t> </a:t>
            </a:r>
            <a:endParaRPr lang="en-GB"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chemeClr val="accent2">
                    <a:lumMod val="75000"/>
                  </a:schemeClr>
                </a:solidFill>
              </a:rPr>
              <a:t>Χημική δομή </a:t>
            </a:r>
            <a:r>
              <a:rPr lang="el-GR" sz="3600" b="1" dirty="0" err="1" smtClean="0">
                <a:solidFill>
                  <a:schemeClr val="accent2">
                    <a:lumMod val="75000"/>
                  </a:schemeClr>
                </a:solidFill>
              </a:rPr>
              <a:t>αγγειοσυσπαστικών</a:t>
            </a:r>
            <a:endParaRPr lang="en-GB" sz="3600" dirty="0"/>
          </a:p>
        </p:txBody>
      </p:sp>
      <p:sp>
        <p:nvSpPr>
          <p:cNvPr id="3" name="2 - Θέση περιεχομένου"/>
          <p:cNvSpPr>
            <a:spLocks noGrp="1"/>
          </p:cNvSpPr>
          <p:nvPr>
            <p:ph sz="quarter" idx="1"/>
          </p:nvPr>
        </p:nvSpPr>
        <p:spPr>
          <a:xfrm>
            <a:off x="285720" y="1785926"/>
            <a:ext cx="8480328" cy="4310074"/>
          </a:xfrm>
        </p:spPr>
        <p:txBody>
          <a:bodyPr>
            <a:normAutofit/>
          </a:bodyPr>
          <a:lstStyle/>
          <a:p>
            <a:r>
              <a:rPr lang="el-GR" sz="2800" dirty="0" smtClean="0">
                <a:solidFill>
                  <a:schemeClr val="accent1">
                    <a:lumMod val="75000"/>
                  </a:schemeClr>
                </a:solidFill>
              </a:rPr>
              <a:t>Ως πρόδρομη ουσία των συμπαθητικομιμητικών φαρμάκων θεωρείται η </a:t>
            </a:r>
            <a:r>
              <a:rPr lang="el-GR" sz="2800" dirty="0" err="1" smtClean="0">
                <a:solidFill>
                  <a:schemeClr val="accent1">
                    <a:lumMod val="75000"/>
                  </a:schemeClr>
                </a:solidFill>
              </a:rPr>
              <a:t>φαινυλ</a:t>
            </a:r>
            <a:r>
              <a:rPr lang="el-GR" sz="2800" dirty="0" smtClean="0">
                <a:solidFill>
                  <a:schemeClr val="accent1">
                    <a:lumMod val="75000"/>
                  </a:schemeClr>
                </a:solidFill>
              </a:rPr>
              <a:t>-</a:t>
            </a:r>
            <a:r>
              <a:rPr lang="el-GR" sz="2800" dirty="0" err="1" smtClean="0">
                <a:solidFill>
                  <a:schemeClr val="accent1">
                    <a:lumMod val="75000"/>
                  </a:schemeClr>
                </a:solidFill>
              </a:rPr>
              <a:t>αιθυλαμίνη</a:t>
            </a:r>
            <a:r>
              <a:rPr lang="el-GR" sz="2800" dirty="0" smtClean="0">
                <a:solidFill>
                  <a:schemeClr val="accent1">
                    <a:lumMod val="75000"/>
                  </a:schemeClr>
                </a:solidFill>
              </a:rPr>
              <a:t>, που αποτελείται από ένα </a:t>
            </a:r>
            <a:r>
              <a:rPr lang="el-GR" sz="2800" dirty="0" err="1" smtClean="0">
                <a:solidFill>
                  <a:schemeClr val="accent1">
                    <a:lumMod val="75000"/>
                  </a:schemeClr>
                </a:solidFill>
              </a:rPr>
              <a:t>βενζενικό</a:t>
            </a:r>
            <a:r>
              <a:rPr lang="el-GR" sz="2800" dirty="0" smtClean="0">
                <a:solidFill>
                  <a:schemeClr val="accent1">
                    <a:lumMod val="75000"/>
                  </a:schemeClr>
                </a:solidFill>
              </a:rPr>
              <a:t> δακτύλιο και μία </a:t>
            </a:r>
            <a:r>
              <a:rPr lang="el-GR" sz="2800" dirty="0" err="1" smtClean="0">
                <a:solidFill>
                  <a:schemeClr val="accent1">
                    <a:lumMod val="75000"/>
                  </a:schemeClr>
                </a:solidFill>
              </a:rPr>
              <a:t>αιθυλαμινική</a:t>
            </a:r>
            <a:r>
              <a:rPr lang="el-GR" sz="2800" dirty="0" smtClean="0">
                <a:solidFill>
                  <a:schemeClr val="accent1">
                    <a:lumMod val="75000"/>
                  </a:schemeClr>
                </a:solidFill>
              </a:rPr>
              <a:t> πλευρική άλυσο.</a:t>
            </a:r>
          </a:p>
          <a:p>
            <a:r>
              <a:rPr lang="el-GR" sz="2800" dirty="0" smtClean="0">
                <a:solidFill>
                  <a:schemeClr val="accent1">
                    <a:lumMod val="75000"/>
                  </a:schemeClr>
                </a:solidFill>
              </a:rPr>
              <a:t>Με υποκαταστάσεις στο μόριο προκύπτουν οι </a:t>
            </a:r>
            <a:r>
              <a:rPr lang="el-GR" sz="2800" dirty="0" err="1" smtClean="0">
                <a:solidFill>
                  <a:schemeClr val="accent1">
                    <a:lumMod val="75000"/>
                  </a:schemeClr>
                </a:solidFill>
              </a:rPr>
              <a:t>κατεχολαμίνες</a:t>
            </a:r>
            <a:r>
              <a:rPr lang="el-GR" sz="2800" dirty="0" smtClean="0">
                <a:solidFill>
                  <a:schemeClr val="accent1">
                    <a:lumMod val="75000"/>
                  </a:schemeClr>
                </a:solidFill>
              </a:rPr>
              <a:t> (ονομάζονται έτσι γιατί έχουν στο μόριό τους τον δακτύλιο της </a:t>
            </a:r>
            <a:r>
              <a:rPr lang="el-GR" sz="2800" dirty="0" err="1" smtClean="0">
                <a:solidFill>
                  <a:schemeClr val="accent1">
                    <a:lumMod val="75000"/>
                  </a:schemeClr>
                </a:solidFill>
              </a:rPr>
              <a:t>κατεχόλης</a:t>
            </a:r>
            <a:r>
              <a:rPr lang="el-GR" sz="2800" dirty="0" smtClean="0">
                <a:solidFill>
                  <a:schemeClr val="accent1">
                    <a:lumMod val="75000"/>
                  </a:schemeClr>
                </a:solidFill>
              </a:rPr>
              <a:t>).   </a:t>
            </a:r>
            <a:r>
              <a:rPr lang="el-GR" sz="2800" dirty="0" smtClean="0"/>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chemeClr val="accent2">
                    <a:lumMod val="75000"/>
                  </a:schemeClr>
                </a:solidFill>
              </a:rPr>
              <a:t>Ταξινόμηση </a:t>
            </a:r>
            <a:r>
              <a:rPr lang="el-GR" sz="3600" b="1" dirty="0" err="1" smtClean="0">
                <a:solidFill>
                  <a:schemeClr val="accent2">
                    <a:lumMod val="75000"/>
                  </a:schemeClr>
                </a:solidFill>
              </a:rPr>
              <a:t>αγγειοσυσπαστικών</a:t>
            </a:r>
            <a:endParaRPr lang="en-GB" sz="3600" dirty="0"/>
          </a:p>
        </p:txBody>
      </p:sp>
      <p:sp>
        <p:nvSpPr>
          <p:cNvPr id="3" name="2 - Θέση περιεχομένου"/>
          <p:cNvSpPr>
            <a:spLocks noGrp="1"/>
          </p:cNvSpPr>
          <p:nvPr>
            <p:ph sz="quarter" idx="1"/>
          </p:nvPr>
        </p:nvSpPr>
        <p:spPr>
          <a:xfrm>
            <a:off x="428596" y="1719282"/>
            <a:ext cx="8337452" cy="4495800"/>
          </a:xfrm>
        </p:spPr>
        <p:txBody>
          <a:bodyPr/>
          <a:lstStyle/>
          <a:p>
            <a:r>
              <a:rPr lang="el-GR" dirty="0" smtClean="0">
                <a:solidFill>
                  <a:schemeClr val="accent1">
                    <a:lumMod val="75000"/>
                  </a:schemeClr>
                </a:solidFill>
              </a:rPr>
              <a:t>Ενδογενείς </a:t>
            </a:r>
            <a:r>
              <a:rPr lang="el-GR" dirty="0" err="1" smtClean="0">
                <a:solidFill>
                  <a:schemeClr val="accent1">
                    <a:lumMod val="75000"/>
                  </a:schemeClr>
                </a:solidFill>
              </a:rPr>
              <a:t>κατεχολαμίνες</a:t>
            </a:r>
            <a:r>
              <a:rPr lang="el-GR" dirty="0" smtClean="0">
                <a:solidFill>
                  <a:schemeClr val="accent1">
                    <a:lumMod val="75000"/>
                  </a:schemeClr>
                </a:solidFill>
              </a:rPr>
              <a:t>: </a:t>
            </a:r>
            <a:r>
              <a:rPr lang="el-GR" dirty="0" err="1" smtClean="0">
                <a:solidFill>
                  <a:schemeClr val="accent1">
                    <a:lumMod val="75000"/>
                  </a:schemeClr>
                </a:solidFill>
              </a:rPr>
              <a:t>νοραδρεναλίνη</a:t>
            </a:r>
            <a:r>
              <a:rPr lang="el-GR" dirty="0" smtClean="0">
                <a:solidFill>
                  <a:schemeClr val="accent1">
                    <a:lumMod val="75000"/>
                  </a:schemeClr>
                </a:solidFill>
              </a:rPr>
              <a:t>, αδρεναλίνη, </a:t>
            </a:r>
            <a:r>
              <a:rPr lang="el-GR" dirty="0" err="1" smtClean="0">
                <a:solidFill>
                  <a:schemeClr val="accent1">
                    <a:lumMod val="75000"/>
                  </a:schemeClr>
                </a:solidFill>
              </a:rPr>
              <a:t>ντοπαμίνη</a:t>
            </a:r>
            <a:r>
              <a:rPr lang="el-GR" dirty="0" smtClean="0">
                <a:solidFill>
                  <a:schemeClr val="accent1">
                    <a:lumMod val="75000"/>
                  </a:schemeClr>
                </a:solidFill>
              </a:rPr>
              <a:t> και τα συνθετικά τους παράγωγα.</a:t>
            </a:r>
          </a:p>
          <a:p>
            <a:r>
              <a:rPr lang="el-GR" dirty="0" smtClean="0">
                <a:solidFill>
                  <a:schemeClr val="accent1">
                    <a:lumMod val="75000"/>
                  </a:schemeClr>
                </a:solidFill>
              </a:rPr>
              <a:t>Συμπαθητικομιμητικά φάρμακα χωρίς </a:t>
            </a:r>
            <a:r>
              <a:rPr lang="el-GR" dirty="0" err="1" smtClean="0">
                <a:solidFill>
                  <a:schemeClr val="accent1">
                    <a:lumMod val="75000"/>
                  </a:schemeClr>
                </a:solidFill>
              </a:rPr>
              <a:t>κατεχολικό</a:t>
            </a:r>
            <a:r>
              <a:rPr lang="el-GR" dirty="0" smtClean="0">
                <a:solidFill>
                  <a:schemeClr val="accent1">
                    <a:lumMod val="75000"/>
                  </a:schemeClr>
                </a:solidFill>
              </a:rPr>
              <a:t> πυρήνα στο μόριό τους: αμφεταμίνη, </a:t>
            </a:r>
            <a:r>
              <a:rPr lang="el-GR" dirty="0" err="1" smtClean="0">
                <a:solidFill>
                  <a:schemeClr val="accent1">
                    <a:lumMod val="75000"/>
                  </a:schemeClr>
                </a:solidFill>
              </a:rPr>
              <a:t>μεθαμφετα</a:t>
            </a:r>
            <a:r>
              <a:rPr lang="el-GR" dirty="0" smtClean="0">
                <a:solidFill>
                  <a:schemeClr val="accent1">
                    <a:lumMod val="75000"/>
                  </a:schemeClr>
                </a:solidFill>
              </a:rPr>
              <a:t>-</a:t>
            </a:r>
            <a:r>
              <a:rPr lang="el-GR" dirty="0" err="1" smtClean="0">
                <a:solidFill>
                  <a:schemeClr val="accent1">
                    <a:lumMod val="75000"/>
                  </a:schemeClr>
                </a:solidFill>
              </a:rPr>
              <a:t>μίνη</a:t>
            </a:r>
            <a:r>
              <a:rPr lang="el-GR" dirty="0" smtClean="0">
                <a:solidFill>
                  <a:schemeClr val="accent1">
                    <a:lumMod val="75000"/>
                  </a:schemeClr>
                </a:solidFill>
              </a:rPr>
              <a:t>, </a:t>
            </a:r>
            <a:r>
              <a:rPr lang="el-GR" dirty="0" err="1" smtClean="0">
                <a:solidFill>
                  <a:schemeClr val="accent1">
                    <a:lumMod val="75000"/>
                  </a:schemeClr>
                </a:solidFill>
              </a:rPr>
              <a:t>εφεδρίνη</a:t>
            </a:r>
            <a:r>
              <a:rPr lang="el-GR" dirty="0" smtClean="0">
                <a:solidFill>
                  <a:schemeClr val="accent1">
                    <a:lumMod val="75000"/>
                  </a:schemeClr>
                </a:solidFill>
              </a:rPr>
              <a:t>, </a:t>
            </a:r>
            <a:r>
              <a:rPr lang="el-GR" dirty="0" err="1" smtClean="0">
                <a:solidFill>
                  <a:schemeClr val="accent1">
                    <a:lumMod val="75000"/>
                  </a:schemeClr>
                </a:solidFill>
              </a:rPr>
              <a:t>φαινυλεφρίνη</a:t>
            </a:r>
            <a:r>
              <a:rPr lang="el-GR" dirty="0" smtClean="0">
                <a:solidFill>
                  <a:schemeClr val="accent1">
                    <a:lumMod val="75000"/>
                  </a:schemeClr>
                </a:solidFill>
              </a:rPr>
              <a:t> κ.α.</a:t>
            </a:r>
          </a:p>
          <a:p>
            <a:r>
              <a:rPr lang="el-GR" dirty="0" err="1" smtClean="0">
                <a:solidFill>
                  <a:schemeClr val="accent1">
                    <a:lumMod val="75000"/>
                  </a:schemeClr>
                </a:solidFill>
              </a:rPr>
              <a:t>Αγγειοπρεσσίνη</a:t>
            </a:r>
            <a:r>
              <a:rPr lang="el-GR" dirty="0" smtClean="0">
                <a:solidFill>
                  <a:schemeClr val="accent1">
                    <a:lumMod val="75000"/>
                  </a:schemeClr>
                </a:solidFill>
              </a:rPr>
              <a:t> ή </a:t>
            </a:r>
            <a:r>
              <a:rPr lang="el-GR" dirty="0" err="1" smtClean="0">
                <a:solidFill>
                  <a:schemeClr val="accent1">
                    <a:lumMod val="75000"/>
                  </a:schemeClr>
                </a:solidFill>
              </a:rPr>
              <a:t>αντιδιουρητική</a:t>
            </a:r>
            <a:r>
              <a:rPr lang="el-GR" dirty="0" smtClean="0">
                <a:solidFill>
                  <a:schemeClr val="accent1">
                    <a:lumMod val="75000"/>
                  </a:schemeClr>
                </a:solidFill>
              </a:rPr>
              <a:t> ορμόνη και το συνθετικό της παράγωγο.</a:t>
            </a:r>
            <a:endParaRPr lang="en-GB" dirty="0">
              <a:solidFill>
                <a:schemeClr val="accent1">
                  <a:lumMod val="75000"/>
                </a:schemeClr>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accent2">
                    <a:lumMod val="75000"/>
                  </a:schemeClr>
                </a:solidFill>
              </a:rPr>
              <a:t>Δράση </a:t>
            </a:r>
            <a:r>
              <a:rPr lang="el-GR" b="1" dirty="0" err="1" smtClean="0">
                <a:solidFill>
                  <a:schemeClr val="accent2">
                    <a:lumMod val="75000"/>
                  </a:schemeClr>
                </a:solidFill>
              </a:rPr>
              <a:t>αγγειοσυσπαστικών</a:t>
            </a:r>
            <a:endParaRPr lang="en-GB" dirty="0"/>
          </a:p>
        </p:txBody>
      </p:sp>
      <p:sp>
        <p:nvSpPr>
          <p:cNvPr id="3" name="2 - Θέση περιεχομένου"/>
          <p:cNvSpPr>
            <a:spLocks noGrp="1"/>
          </p:cNvSpPr>
          <p:nvPr>
            <p:ph sz="quarter" idx="1"/>
          </p:nvPr>
        </p:nvSpPr>
        <p:spPr>
          <a:xfrm>
            <a:off x="428596" y="1857364"/>
            <a:ext cx="8337452" cy="4495800"/>
          </a:xfrm>
        </p:spPr>
        <p:txBody>
          <a:bodyPr/>
          <a:lstStyle/>
          <a:p>
            <a:r>
              <a:rPr lang="el-GR" dirty="0" smtClean="0">
                <a:solidFill>
                  <a:schemeClr val="accent1">
                    <a:lumMod val="75000"/>
                  </a:schemeClr>
                </a:solidFill>
              </a:rPr>
              <a:t>Τα </a:t>
            </a:r>
            <a:r>
              <a:rPr lang="el-GR" dirty="0" err="1" smtClean="0">
                <a:solidFill>
                  <a:schemeClr val="accent1">
                    <a:lumMod val="75000"/>
                  </a:schemeClr>
                </a:solidFill>
              </a:rPr>
              <a:t>αγγειοσυσπαστικά</a:t>
            </a:r>
            <a:r>
              <a:rPr lang="el-GR" dirty="0" smtClean="0">
                <a:solidFill>
                  <a:schemeClr val="accent1">
                    <a:lumMod val="75000"/>
                  </a:schemeClr>
                </a:solidFill>
              </a:rPr>
              <a:t> ή συμπαθητικομιμητικά φάρμακα δρουν είτε άμεσα στους </a:t>
            </a:r>
            <a:r>
              <a:rPr lang="el-GR" dirty="0" err="1" smtClean="0">
                <a:solidFill>
                  <a:schemeClr val="accent1">
                    <a:lumMod val="75000"/>
                  </a:schemeClr>
                </a:solidFill>
              </a:rPr>
              <a:t>αδρενεργικούς</a:t>
            </a:r>
            <a:r>
              <a:rPr lang="el-GR" dirty="0" smtClean="0">
                <a:solidFill>
                  <a:schemeClr val="accent1">
                    <a:lumMod val="75000"/>
                  </a:schemeClr>
                </a:solidFill>
              </a:rPr>
              <a:t> υποδοχείς, είτε έμμεσα εκλύοντας </a:t>
            </a:r>
            <a:r>
              <a:rPr lang="el-GR" dirty="0" err="1" smtClean="0">
                <a:solidFill>
                  <a:schemeClr val="accent1">
                    <a:lumMod val="75000"/>
                  </a:schemeClr>
                </a:solidFill>
              </a:rPr>
              <a:t>κατεχολαμίνες</a:t>
            </a:r>
            <a:r>
              <a:rPr lang="el-GR" dirty="0" smtClean="0">
                <a:solidFill>
                  <a:schemeClr val="accent1">
                    <a:lumMod val="75000"/>
                  </a:schemeClr>
                </a:solidFill>
              </a:rPr>
              <a:t> από τις νευρικές απολήξεις, ή μπορεί να έχουν μικτή δράση (άμεση και έμμεση). </a:t>
            </a:r>
          </a:p>
          <a:p>
            <a:r>
              <a:rPr lang="el-GR" dirty="0" smtClean="0">
                <a:solidFill>
                  <a:schemeClr val="accent1">
                    <a:lumMod val="75000"/>
                  </a:schemeClr>
                </a:solidFill>
              </a:rPr>
              <a:t>Οι </a:t>
            </a:r>
            <a:r>
              <a:rPr lang="el-GR" dirty="0" err="1" smtClean="0">
                <a:solidFill>
                  <a:schemeClr val="accent1">
                    <a:lumMod val="75000"/>
                  </a:schemeClr>
                </a:solidFill>
              </a:rPr>
              <a:t>αδρενεργικοί</a:t>
            </a:r>
            <a:r>
              <a:rPr lang="el-GR" dirty="0" smtClean="0">
                <a:solidFill>
                  <a:schemeClr val="accent1">
                    <a:lumMod val="75000"/>
                  </a:schemeClr>
                </a:solidFill>
              </a:rPr>
              <a:t> υποδοχείς που βρίσκονται στα τελικά αυτόνομα όργανα, διακρίνονται σε α και β υποδοχείς, οι οποίοι διαφοροποιούνται στην συνέχεια σε α</a:t>
            </a:r>
            <a:r>
              <a:rPr lang="el-GR" baseline="-25000" dirty="0" smtClean="0">
                <a:solidFill>
                  <a:schemeClr val="accent1">
                    <a:lumMod val="75000"/>
                  </a:schemeClr>
                </a:solidFill>
              </a:rPr>
              <a:t>1</a:t>
            </a:r>
            <a:r>
              <a:rPr lang="el-GR" dirty="0" smtClean="0">
                <a:solidFill>
                  <a:schemeClr val="accent1">
                    <a:lumMod val="75000"/>
                  </a:schemeClr>
                </a:solidFill>
              </a:rPr>
              <a:t>, α</a:t>
            </a:r>
            <a:r>
              <a:rPr lang="el-GR" baseline="-25000" dirty="0" smtClean="0">
                <a:solidFill>
                  <a:schemeClr val="accent1">
                    <a:lumMod val="75000"/>
                  </a:schemeClr>
                </a:solidFill>
              </a:rPr>
              <a:t>2</a:t>
            </a:r>
            <a:r>
              <a:rPr lang="el-GR" dirty="0" smtClean="0">
                <a:solidFill>
                  <a:schemeClr val="accent1">
                    <a:lumMod val="75000"/>
                  </a:schemeClr>
                </a:solidFill>
              </a:rPr>
              <a:t> και β</a:t>
            </a:r>
            <a:r>
              <a:rPr lang="el-GR" baseline="-25000" dirty="0" smtClean="0">
                <a:solidFill>
                  <a:schemeClr val="accent1">
                    <a:lumMod val="75000"/>
                  </a:schemeClr>
                </a:solidFill>
              </a:rPr>
              <a:t>1</a:t>
            </a:r>
            <a:r>
              <a:rPr lang="el-GR" dirty="0" smtClean="0">
                <a:solidFill>
                  <a:schemeClr val="accent1">
                    <a:lumMod val="75000"/>
                  </a:schemeClr>
                </a:solidFill>
              </a:rPr>
              <a:t>, β</a:t>
            </a:r>
            <a:r>
              <a:rPr lang="el-GR" baseline="-25000" dirty="0" smtClean="0">
                <a:solidFill>
                  <a:schemeClr val="accent1">
                    <a:lumMod val="75000"/>
                  </a:schemeClr>
                </a:solidFill>
              </a:rPr>
              <a:t>2</a:t>
            </a:r>
            <a:r>
              <a:rPr lang="el-GR" dirty="0" smtClean="0">
                <a:solidFill>
                  <a:schemeClr val="accent1">
                    <a:lumMod val="75000"/>
                  </a:schemeClr>
                </a:solidFill>
              </a:rPr>
              <a:t> .</a:t>
            </a:r>
            <a:endParaRPr lang="en-GB" dirty="0">
              <a:solidFill>
                <a:schemeClr val="accent1">
                  <a:lumMod val="75000"/>
                </a:schemeClr>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accent2">
                    <a:lumMod val="75000"/>
                  </a:schemeClr>
                </a:solidFill>
              </a:rPr>
              <a:t>Δράση </a:t>
            </a:r>
            <a:r>
              <a:rPr lang="el-GR" b="1" dirty="0" err="1" smtClean="0">
                <a:solidFill>
                  <a:schemeClr val="accent2">
                    <a:lumMod val="75000"/>
                  </a:schemeClr>
                </a:solidFill>
              </a:rPr>
              <a:t>αγγειοσυσπαστικών</a:t>
            </a:r>
            <a:endParaRPr lang="en-GB" dirty="0"/>
          </a:p>
        </p:txBody>
      </p:sp>
      <p:sp>
        <p:nvSpPr>
          <p:cNvPr id="3" name="2 - Θέση περιεχομένου"/>
          <p:cNvSpPr>
            <a:spLocks noGrp="1"/>
          </p:cNvSpPr>
          <p:nvPr>
            <p:ph sz="quarter" idx="1"/>
          </p:nvPr>
        </p:nvSpPr>
        <p:spPr>
          <a:xfrm>
            <a:off x="357158" y="1790720"/>
            <a:ext cx="8408890" cy="4495800"/>
          </a:xfrm>
        </p:spPr>
        <p:txBody>
          <a:bodyPr/>
          <a:lstStyle/>
          <a:p>
            <a:r>
              <a:rPr lang="el-GR" b="1" dirty="0" smtClean="0">
                <a:solidFill>
                  <a:schemeClr val="accent1">
                    <a:lumMod val="75000"/>
                  </a:schemeClr>
                </a:solidFill>
              </a:rPr>
              <a:t>Οι α υποδοχείς </a:t>
            </a:r>
            <a:r>
              <a:rPr lang="el-GR" dirty="0" smtClean="0">
                <a:solidFill>
                  <a:schemeClr val="accent1">
                    <a:lumMod val="75000"/>
                  </a:schemeClr>
                </a:solidFill>
              </a:rPr>
              <a:t>είναι διεγερτικοί δηλαδή κατά την σύνδεσή τους με τις </a:t>
            </a:r>
            <a:r>
              <a:rPr lang="el-GR" dirty="0" err="1" smtClean="0">
                <a:solidFill>
                  <a:schemeClr val="accent1">
                    <a:lumMod val="75000"/>
                  </a:schemeClr>
                </a:solidFill>
              </a:rPr>
              <a:t>κατεχολαμίνες</a:t>
            </a:r>
            <a:r>
              <a:rPr lang="el-GR" dirty="0" smtClean="0">
                <a:solidFill>
                  <a:schemeClr val="accent1">
                    <a:lumMod val="75000"/>
                  </a:schemeClr>
                </a:solidFill>
              </a:rPr>
              <a:t> προκαλούνται διεγερτικά φαινόμενα. Οι λειτουργίες που </a:t>
            </a:r>
            <a:r>
              <a:rPr lang="el-GR" dirty="0" err="1" smtClean="0">
                <a:solidFill>
                  <a:schemeClr val="accent1">
                    <a:lumMod val="75000"/>
                  </a:schemeClr>
                </a:solidFill>
              </a:rPr>
              <a:t>συνδέ</a:t>
            </a:r>
            <a:r>
              <a:rPr lang="el-GR" dirty="0" smtClean="0">
                <a:solidFill>
                  <a:schemeClr val="accent1">
                    <a:lumMod val="75000"/>
                  </a:schemeClr>
                </a:solidFill>
              </a:rPr>
              <a:t>-</a:t>
            </a:r>
            <a:r>
              <a:rPr lang="el-GR" dirty="0" err="1" smtClean="0">
                <a:solidFill>
                  <a:schemeClr val="accent1">
                    <a:lumMod val="75000"/>
                  </a:schemeClr>
                </a:solidFill>
              </a:rPr>
              <a:t>ονται</a:t>
            </a:r>
            <a:r>
              <a:rPr lang="el-GR" dirty="0" smtClean="0">
                <a:solidFill>
                  <a:schemeClr val="accent1">
                    <a:lumMod val="75000"/>
                  </a:schemeClr>
                </a:solidFill>
              </a:rPr>
              <a:t> με τους α υποδοχείς είναι η </a:t>
            </a:r>
            <a:r>
              <a:rPr lang="el-GR" dirty="0" err="1" smtClean="0">
                <a:solidFill>
                  <a:schemeClr val="accent1">
                    <a:lumMod val="75000"/>
                  </a:schemeClr>
                </a:solidFill>
              </a:rPr>
              <a:t>αγγειοσύσπαση</a:t>
            </a:r>
            <a:r>
              <a:rPr lang="el-GR" dirty="0" smtClean="0">
                <a:solidFill>
                  <a:schemeClr val="accent1">
                    <a:lumMod val="75000"/>
                  </a:schemeClr>
                </a:solidFill>
              </a:rPr>
              <a:t>, η μυδρίαση και η εντερική </a:t>
            </a:r>
            <a:r>
              <a:rPr lang="el-GR" dirty="0" err="1" smtClean="0">
                <a:solidFill>
                  <a:schemeClr val="accent1">
                    <a:lumMod val="75000"/>
                  </a:schemeClr>
                </a:solidFill>
              </a:rPr>
              <a:t>χάλαση</a:t>
            </a:r>
            <a:r>
              <a:rPr lang="el-GR" dirty="0" smtClean="0">
                <a:solidFill>
                  <a:schemeClr val="accent1">
                    <a:lumMod val="75000"/>
                  </a:schemeClr>
                </a:solidFill>
              </a:rPr>
              <a:t>.</a:t>
            </a:r>
          </a:p>
          <a:p>
            <a:r>
              <a:rPr lang="el-GR" dirty="0" smtClean="0">
                <a:solidFill>
                  <a:schemeClr val="accent1">
                    <a:lumMod val="75000"/>
                  </a:schemeClr>
                </a:solidFill>
              </a:rPr>
              <a:t>Δράση μέσω των α υποδοχέων έχουν η </a:t>
            </a:r>
            <a:r>
              <a:rPr lang="el-GR" b="1" dirty="0" err="1" smtClean="0">
                <a:solidFill>
                  <a:schemeClr val="accent1">
                    <a:lumMod val="75000"/>
                  </a:schemeClr>
                </a:solidFill>
              </a:rPr>
              <a:t>νοραδρε</a:t>
            </a:r>
            <a:r>
              <a:rPr lang="el-GR" b="1" dirty="0" smtClean="0">
                <a:solidFill>
                  <a:schemeClr val="accent1">
                    <a:lumMod val="75000"/>
                  </a:schemeClr>
                </a:solidFill>
              </a:rPr>
              <a:t>-</a:t>
            </a:r>
            <a:r>
              <a:rPr lang="el-GR" b="1" dirty="0" err="1" smtClean="0">
                <a:solidFill>
                  <a:schemeClr val="accent1">
                    <a:lumMod val="75000"/>
                  </a:schemeClr>
                </a:solidFill>
              </a:rPr>
              <a:t>ναλίνη</a:t>
            </a:r>
            <a:r>
              <a:rPr lang="el-GR" b="1" dirty="0" smtClean="0">
                <a:solidFill>
                  <a:schemeClr val="accent1">
                    <a:lumMod val="75000"/>
                  </a:schemeClr>
                </a:solidFill>
              </a:rPr>
              <a:t>, </a:t>
            </a:r>
            <a:r>
              <a:rPr lang="el-GR" dirty="0" smtClean="0">
                <a:solidFill>
                  <a:schemeClr val="accent1">
                    <a:lumMod val="75000"/>
                  </a:schemeClr>
                </a:solidFill>
              </a:rPr>
              <a:t>σε μικρό βαθμό η αδρεναλίνη, </a:t>
            </a:r>
            <a:r>
              <a:rPr lang="el-GR" b="1" dirty="0" smtClean="0">
                <a:solidFill>
                  <a:schemeClr val="accent1">
                    <a:lumMod val="75000"/>
                  </a:schemeClr>
                </a:solidFill>
              </a:rPr>
              <a:t>η </a:t>
            </a:r>
            <a:r>
              <a:rPr lang="el-GR" b="1" dirty="0" err="1" smtClean="0">
                <a:solidFill>
                  <a:schemeClr val="accent1">
                    <a:lumMod val="75000"/>
                  </a:schemeClr>
                </a:solidFill>
              </a:rPr>
              <a:t>μεθοξα</a:t>
            </a:r>
            <a:r>
              <a:rPr lang="el-GR" b="1" dirty="0" smtClean="0">
                <a:solidFill>
                  <a:schemeClr val="accent1">
                    <a:lumMod val="75000"/>
                  </a:schemeClr>
                </a:solidFill>
              </a:rPr>
              <a:t>-μένη και η </a:t>
            </a:r>
            <a:r>
              <a:rPr lang="el-GR" b="1" dirty="0" err="1" smtClean="0">
                <a:solidFill>
                  <a:schemeClr val="accent1">
                    <a:lumMod val="75000"/>
                  </a:schemeClr>
                </a:solidFill>
              </a:rPr>
              <a:t>φαινυλεφρίνη</a:t>
            </a:r>
            <a:r>
              <a:rPr lang="el-GR" b="1" dirty="0" smtClean="0">
                <a:solidFill>
                  <a:schemeClr val="accent1">
                    <a:lumMod val="75000"/>
                  </a:schemeClr>
                </a:solidFill>
              </a:rPr>
              <a:t>.</a:t>
            </a:r>
            <a:endParaRPr lang="en-GB" b="1" dirty="0">
              <a:solidFill>
                <a:schemeClr val="accent1">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chemeClr val="accent2">
                    <a:lumMod val="75000"/>
                  </a:schemeClr>
                </a:solidFill>
              </a:rPr>
              <a:t>Τα τοπικά αναισθητικά</a:t>
            </a:r>
            <a:endParaRPr lang="en-GB" sz="4000" b="1" dirty="0">
              <a:solidFill>
                <a:schemeClr val="accent2">
                  <a:lumMod val="75000"/>
                </a:schemeClr>
              </a:solidFill>
            </a:endParaRPr>
          </a:p>
        </p:txBody>
      </p:sp>
      <p:sp>
        <p:nvSpPr>
          <p:cNvPr id="3" name="2 - Θέση περιεχομένου"/>
          <p:cNvSpPr>
            <a:spLocks noGrp="1"/>
          </p:cNvSpPr>
          <p:nvPr>
            <p:ph sz="quarter" idx="1"/>
          </p:nvPr>
        </p:nvSpPr>
        <p:spPr>
          <a:xfrm>
            <a:off x="428596" y="1862158"/>
            <a:ext cx="8153400" cy="4495800"/>
          </a:xfrm>
        </p:spPr>
        <p:txBody>
          <a:bodyPr/>
          <a:lstStyle/>
          <a:p>
            <a:r>
              <a:rPr lang="el-GR" dirty="0" smtClean="0">
                <a:solidFill>
                  <a:schemeClr val="accent1">
                    <a:lumMod val="75000"/>
                  </a:schemeClr>
                </a:solidFill>
              </a:rPr>
              <a:t>Είναι φάρμακα που προκαλούν τοπική αναισθησία αναστέλλοντας προσωρινά την διεγερσιμότητα και την αγωγιμότητα των νευρικών ινών, στην περιοχή που εφαρμόζονται. </a:t>
            </a:r>
          </a:p>
          <a:p>
            <a:r>
              <a:rPr lang="el-GR" dirty="0" smtClean="0">
                <a:solidFill>
                  <a:schemeClr val="accent1">
                    <a:lumMod val="75000"/>
                  </a:schemeClr>
                </a:solidFill>
              </a:rPr>
              <a:t>Η δράση τους έχει συγκεκριμένη διάρκεια και με την αποδρομή της η νευρική λειτουργία της </a:t>
            </a:r>
            <a:r>
              <a:rPr lang="el-GR" dirty="0" err="1" smtClean="0">
                <a:solidFill>
                  <a:schemeClr val="accent1">
                    <a:lumMod val="75000"/>
                  </a:schemeClr>
                </a:solidFill>
              </a:rPr>
              <a:t>περιο</a:t>
            </a:r>
            <a:r>
              <a:rPr lang="el-GR" dirty="0" smtClean="0">
                <a:solidFill>
                  <a:schemeClr val="accent1">
                    <a:lumMod val="75000"/>
                  </a:schemeClr>
                </a:solidFill>
              </a:rPr>
              <a:t>-</a:t>
            </a:r>
            <a:r>
              <a:rPr lang="el-GR" dirty="0" err="1" smtClean="0">
                <a:solidFill>
                  <a:schemeClr val="accent1">
                    <a:lumMod val="75000"/>
                  </a:schemeClr>
                </a:solidFill>
              </a:rPr>
              <a:t>χής</a:t>
            </a:r>
            <a:r>
              <a:rPr lang="el-GR" dirty="0" smtClean="0">
                <a:solidFill>
                  <a:schemeClr val="accent1">
                    <a:lumMod val="75000"/>
                  </a:schemeClr>
                </a:solidFill>
              </a:rPr>
              <a:t> επανέρχεται πλήρως.</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solidFill>
                  <a:schemeClr val="accent2">
                    <a:lumMod val="75000"/>
                  </a:schemeClr>
                </a:solidFill>
              </a:rPr>
              <a:t>Ο ρόλος του </a:t>
            </a:r>
            <a:r>
              <a:rPr lang="el-GR" sz="3200" b="1" dirty="0" err="1" smtClean="0">
                <a:solidFill>
                  <a:schemeClr val="accent2">
                    <a:lumMod val="75000"/>
                  </a:schemeClr>
                </a:solidFill>
              </a:rPr>
              <a:t>αγγειοσυσπαστικού</a:t>
            </a:r>
            <a:r>
              <a:rPr lang="el-GR" sz="3200" b="1" dirty="0" smtClean="0">
                <a:solidFill>
                  <a:schemeClr val="accent2">
                    <a:lumMod val="75000"/>
                  </a:schemeClr>
                </a:solidFill>
              </a:rPr>
              <a:t> στην παράταση της διάρκειας της αναισθησίας</a:t>
            </a:r>
            <a:endParaRPr lang="en-GB" sz="3200" b="1" dirty="0">
              <a:solidFill>
                <a:schemeClr val="accent2">
                  <a:lumMod val="75000"/>
                </a:schemeClr>
              </a:solidFill>
            </a:endParaRPr>
          </a:p>
        </p:txBody>
      </p:sp>
      <p:pic>
        <p:nvPicPr>
          <p:cNvPr id="4" name="3 - Εικόνα" descr="IMG_8211.JPG"/>
          <p:cNvPicPr>
            <a:picLocks noChangeAspect="1"/>
          </p:cNvPicPr>
          <p:nvPr/>
        </p:nvPicPr>
        <p:blipFill>
          <a:blip r:embed="rId2" cstate="print"/>
          <a:srcRect b="17692"/>
          <a:stretch>
            <a:fillRect/>
          </a:stretch>
        </p:blipFill>
        <p:spPr>
          <a:xfrm>
            <a:off x="1214414" y="1832143"/>
            <a:ext cx="6858048" cy="4597253"/>
          </a:xfrm>
          <a:prstGeom prst="rect">
            <a:avLst/>
          </a:prstGeom>
          <a:ln>
            <a:solidFill>
              <a:schemeClr val="accent2">
                <a:lumMod val="75000"/>
              </a:schemeClr>
            </a:solid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accent2">
                    <a:lumMod val="75000"/>
                  </a:schemeClr>
                </a:solidFill>
              </a:rPr>
              <a:t>Δράση </a:t>
            </a:r>
            <a:r>
              <a:rPr lang="el-GR" b="1" dirty="0" err="1" smtClean="0">
                <a:solidFill>
                  <a:schemeClr val="accent2">
                    <a:lumMod val="75000"/>
                  </a:schemeClr>
                </a:solidFill>
              </a:rPr>
              <a:t>αγγειοσυσπαστικών</a:t>
            </a:r>
            <a:endParaRPr lang="en-GB" dirty="0"/>
          </a:p>
        </p:txBody>
      </p:sp>
      <p:sp>
        <p:nvSpPr>
          <p:cNvPr id="3" name="2 - Θέση περιεχομένου"/>
          <p:cNvSpPr>
            <a:spLocks noGrp="1"/>
          </p:cNvSpPr>
          <p:nvPr>
            <p:ph sz="quarter" idx="1"/>
          </p:nvPr>
        </p:nvSpPr>
        <p:spPr>
          <a:xfrm>
            <a:off x="612648" y="1928802"/>
            <a:ext cx="8153400" cy="4167198"/>
          </a:xfrm>
        </p:spPr>
        <p:txBody>
          <a:bodyPr/>
          <a:lstStyle/>
          <a:p>
            <a:r>
              <a:rPr lang="el-GR" b="1" dirty="0" smtClean="0">
                <a:solidFill>
                  <a:schemeClr val="accent1">
                    <a:lumMod val="75000"/>
                  </a:schemeClr>
                </a:solidFill>
              </a:rPr>
              <a:t>Οι β υποδοχείς </a:t>
            </a:r>
            <a:r>
              <a:rPr lang="el-GR" dirty="0" smtClean="0">
                <a:solidFill>
                  <a:schemeClr val="accent1">
                    <a:lumMod val="75000"/>
                  </a:schemeClr>
                </a:solidFill>
              </a:rPr>
              <a:t>είναι κυρίως ανασταλτικοί (με εξαίρεση εκείνους του μυοκαρδίου). Κατά την σύνδεσή τους με τις </a:t>
            </a:r>
            <a:r>
              <a:rPr lang="el-GR" dirty="0" err="1" smtClean="0">
                <a:solidFill>
                  <a:schemeClr val="accent1">
                    <a:lumMod val="75000"/>
                  </a:schemeClr>
                </a:solidFill>
              </a:rPr>
              <a:t>κατεχολαμίνες</a:t>
            </a:r>
            <a:r>
              <a:rPr lang="el-GR" dirty="0" smtClean="0">
                <a:solidFill>
                  <a:schemeClr val="accent1">
                    <a:lumMod val="75000"/>
                  </a:schemeClr>
                </a:solidFill>
              </a:rPr>
              <a:t> προκαλούνται ανασταλτικές ενέργειες που προκαλούν </a:t>
            </a:r>
            <a:r>
              <a:rPr lang="el-GR" dirty="0" err="1" smtClean="0">
                <a:solidFill>
                  <a:schemeClr val="accent1">
                    <a:lumMod val="75000"/>
                  </a:schemeClr>
                </a:solidFill>
              </a:rPr>
              <a:t>αγγειο</a:t>
            </a:r>
            <a:r>
              <a:rPr lang="el-GR" dirty="0" smtClean="0">
                <a:solidFill>
                  <a:schemeClr val="accent1">
                    <a:lumMod val="75000"/>
                  </a:schemeClr>
                </a:solidFill>
              </a:rPr>
              <a:t>-διαστολή, </a:t>
            </a:r>
            <a:r>
              <a:rPr lang="el-GR" dirty="0" err="1" smtClean="0">
                <a:solidFill>
                  <a:schemeClr val="accent1">
                    <a:lumMod val="75000"/>
                  </a:schemeClr>
                </a:solidFill>
              </a:rPr>
              <a:t>βρογχοδιαστολή</a:t>
            </a:r>
            <a:r>
              <a:rPr lang="el-GR" dirty="0" smtClean="0">
                <a:solidFill>
                  <a:schemeClr val="accent1">
                    <a:lumMod val="75000"/>
                  </a:schemeClr>
                </a:solidFill>
              </a:rPr>
              <a:t> και εντερική </a:t>
            </a:r>
            <a:r>
              <a:rPr lang="el-GR" dirty="0" err="1" smtClean="0">
                <a:solidFill>
                  <a:schemeClr val="accent1">
                    <a:lumMod val="75000"/>
                  </a:schemeClr>
                </a:solidFill>
              </a:rPr>
              <a:t>χάλαση</a:t>
            </a:r>
            <a:r>
              <a:rPr lang="el-GR" dirty="0" smtClean="0">
                <a:solidFill>
                  <a:schemeClr val="accent1">
                    <a:lumMod val="75000"/>
                  </a:schemeClr>
                </a:solidFill>
              </a:rPr>
              <a:t>.</a:t>
            </a:r>
          </a:p>
          <a:p>
            <a:r>
              <a:rPr lang="el-GR" dirty="0" smtClean="0">
                <a:solidFill>
                  <a:schemeClr val="accent1">
                    <a:lumMod val="75000"/>
                  </a:schemeClr>
                </a:solidFill>
              </a:rPr>
              <a:t>Δράση μέσω των β υποδοχέων έχουν </a:t>
            </a:r>
            <a:r>
              <a:rPr lang="el-GR" b="1" dirty="0" smtClean="0">
                <a:solidFill>
                  <a:schemeClr val="accent1">
                    <a:lumMod val="75000"/>
                  </a:schemeClr>
                </a:solidFill>
              </a:rPr>
              <a:t>η </a:t>
            </a:r>
            <a:r>
              <a:rPr lang="el-GR" b="1" dirty="0" err="1" smtClean="0">
                <a:solidFill>
                  <a:schemeClr val="accent1">
                    <a:lumMod val="75000"/>
                  </a:schemeClr>
                </a:solidFill>
              </a:rPr>
              <a:t>αδρενα</a:t>
            </a:r>
            <a:r>
              <a:rPr lang="el-GR" b="1" dirty="0" smtClean="0">
                <a:solidFill>
                  <a:schemeClr val="accent1">
                    <a:lumMod val="75000"/>
                  </a:schemeClr>
                </a:solidFill>
              </a:rPr>
              <a:t>-</a:t>
            </a:r>
            <a:r>
              <a:rPr lang="el-GR" b="1" dirty="0" err="1" smtClean="0">
                <a:solidFill>
                  <a:schemeClr val="accent1">
                    <a:lumMod val="75000"/>
                  </a:schemeClr>
                </a:solidFill>
              </a:rPr>
              <a:t>λίνη</a:t>
            </a:r>
            <a:r>
              <a:rPr lang="el-GR" b="1" dirty="0" smtClean="0">
                <a:solidFill>
                  <a:schemeClr val="accent1">
                    <a:lumMod val="75000"/>
                  </a:schemeClr>
                </a:solidFill>
              </a:rPr>
              <a:t> και η </a:t>
            </a:r>
            <a:r>
              <a:rPr lang="el-GR" b="1" dirty="0" err="1" smtClean="0">
                <a:solidFill>
                  <a:schemeClr val="accent1">
                    <a:lumMod val="75000"/>
                  </a:schemeClr>
                </a:solidFill>
              </a:rPr>
              <a:t>ισοπροτερενόλη</a:t>
            </a:r>
            <a:r>
              <a:rPr lang="el-GR" b="1" dirty="0" smtClean="0">
                <a:solidFill>
                  <a:schemeClr val="accent1">
                    <a:lumMod val="75000"/>
                  </a:schemeClr>
                </a:solidFill>
              </a:rPr>
              <a:t>.</a:t>
            </a:r>
            <a:endParaRPr lang="en-GB" b="1" dirty="0" smtClean="0">
              <a:solidFill>
                <a:schemeClr val="accent1">
                  <a:lumMod val="75000"/>
                </a:schemeClr>
              </a:solidFill>
            </a:endParaRPr>
          </a:p>
          <a:p>
            <a:endParaRPr lang="el-GR" dirty="0" smtClean="0">
              <a:solidFill>
                <a:schemeClr val="accent1">
                  <a:lumMod val="75000"/>
                </a:schemeClr>
              </a:solidFill>
            </a:endParaRPr>
          </a:p>
          <a:p>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err="1" smtClean="0">
                <a:solidFill>
                  <a:schemeClr val="accent2">
                    <a:lumMod val="75000"/>
                  </a:schemeClr>
                </a:solidFill>
              </a:rPr>
              <a:t>Φαρμακοκινητική</a:t>
            </a:r>
            <a:r>
              <a:rPr lang="el-GR" sz="3200" b="1" dirty="0" smtClean="0">
                <a:solidFill>
                  <a:schemeClr val="accent2">
                    <a:lumMod val="75000"/>
                  </a:schemeClr>
                </a:solidFill>
              </a:rPr>
              <a:t> </a:t>
            </a:r>
            <a:r>
              <a:rPr lang="el-GR" sz="3200" b="1" dirty="0" err="1" smtClean="0">
                <a:solidFill>
                  <a:schemeClr val="accent2">
                    <a:lumMod val="75000"/>
                  </a:schemeClr>
                </a:solidFill>
              </a:rPr>
              <a:t>αγγειοσυσπαστικών</a:t>
            </a:r>
            <a:endParaRPr lang="en-GB" sz="3200" dirty="0"/>
          </a:p>
        </p:txBody>
      </p:sp>
      <p:sp>
        <p:nvSpPr>
          <p:cNvPr id="3" name="2 - Θέση περιεχομένου"/>
          <p:cNvSpPr>
            <a:spLocks noGrp="1"/>
          </p:cNvSpPr>
          <p:nvPr>
            <p:ph sz="quarter" idx="1"/>
          </p:nvPr>
        </p:nvSpPr>
        <p:spPr>
          <a:xfrm>
            <a:off x="357158" y="1785926"/>
            <a:ext cx="8501122" cy="4643470"/>
          </a:xfrm>
        </p:spPr>
        <p:txBody>
          <a:bodyPr>
            <a:normAutofit fontScale="92500" lnSpcReduction="20000"/>
          </a:bodyPr>
          <a:lstStyle/>
          <a:p>
            <a:r>
              <a:rPr lang="el-GR" dirty="0" smtClean="0">
                <a:solidFill>
                  <a:schemeClr val="accent1">
                    <a:lumMod val="75000"/>
                  </a:schemeClr>
                </a:solidFill>
              </a:rPr>
              <a:t>Η </a:t>
            </a:r>
            <a:r>
              <a:rPr lang="el-GR" dirty="0" err="1" smtClean="0">
                <a:solidFill>
                  <a:schemeClr val="accent1">
                    <a:lumMod val="75000"/>
                  </a:schemeClr>
                </a:solidFill>
              </a:rPr>
              <a:t>νοραδρεναλίνη</a:t>
            </a:r>
            <a:r>
              <a:rPr lang="el-GR" dirty="0" smtClean="0">
                <a:solidFill>
                  <a:schemeClr val="accent1">
                    <a:lumMod val="75000"/>
                  </a:schemeClr>
                </a:solidFill>
              </a:rPr>
              <a:t> και η αδρεναλίνη που είναι τα κυριότερα </a:t>
            </a:r>
            <a:r>
              <a:rPr lang="el-GR" dirty="0" err="1" smtClean="0">
                <a:solidFill>
                  <a:schemeClr val="accent1">
                    <a:lumMod val="75000"/>
                  </a:schemeClr>
                </a:solidFill>
              </a:rPr>
              <a:t>συμπαθομιμητικά</a:t>
            </a:r>
            <a:r>
              <a:rPr lang="el-GR" dirty="0" smtClean="0">
                <a:solidFill>
                  <a:schemeClr val="accent1">
                    <a:lumMod val="75000"/>
                  </a:schemeClr>
                </a:solidFill>
              </a:rPr>
              <a:t> φάρμακα, </a:t>
            </a:r>
            <a:r>
              <a:rPr lang="el-GR" dirty="0" err="1" smtClean="0">
                <a:solidFill>
                  <a:schemeClr val="accent1">
                    <a:lumMod val="75000"/>
                  </a:schemeClr>
                </a:solidFill>
              </a:rPr>
              <a:t>δρούν</a:t>
            </a:r>
            <a:r>
              <a:rPr lang="el-GR" dirty="0" smtClean="0">
                <a:solidFill>
                  <a:schemeClr val="accent1">
                    <a:lumMod val="75000"/>
                  </a:schemeClr>
                </a:solidFill>
              </a:rPr>
              <a:t> ως εξής: </a:t>
            </a:r>
          </a:p>
          <a:p>
            <a:r>
              <a:rPr lang="el-GR" dirty="0" smtClean="0">
                <a:solidFill>
                  <a:schemeClr val="accent1">
                    <a:lumMod val="75000"/>
                  </a:schemeClr>
                </a:solidFill>
              </a:rPr>
              <a:t>Όταν </a:t>
            </a:r>
            <a:r>
              <a:rPr lang="el-GR" dirty="0" err="1" smtClean="0">
                <a:solidFill>
                  <a:schemeClr val="accent1">
                    <a:lumMod val="75000"/>
                  </a:schemeClr>
                </a:solidFill>
              </a:rPr>
              <a:t>ενίονται</a:t>
            </a:r>
            <a:r>
              <a:rPr lang="el-GR" dirty="0" smtClean="0">
                <a:solidFill>
                  <a:schemeClr val="accent1">
                    <a:lumMod val="75000"/>
                  </a:schemeClr>
                </a:solidFill>
              </a:rPr>
              <a:t> τοπικά προκαλούν αγγειοσυστολή, ιδιότητα που μας χρειάζεται στην τοπική αναισθησία, ενώ όταν χορηγούνται </a:t>
            </a:r>
            <a:r>
              <a:rPr lang="el-GR" dirty="0" err="1" smtClean="0">
                <a:solidFill>
                  <a:schemeClr val="accent1">
                    <a:lumMod val="75000"/>
                  </a:schemeClr>
                </a:solidFill>
              </a:rPr>
              <a:t>ενδοαγγειακά</a:t>
            </a:r>
            <a:r>
              <a:rPr lang="el-GR" dirty="0" smtClean="0">
                <a:solidFill>
                  <a:schemeClr val="accent1">
                    <a:lumMod val="75000"/>
                  </a:schemeClr>
                </a:solidFill>
              </a:rPr>
              <a:t> (γεγονός που μπορεί να συμβεί κατά λάθος κατά την έγχυση του φαρμάκου στην τοπική αναισθησία), τότε η συνολική αντίδραση εξαρτάται από την δόση και τον ρυθμό χορήγησης.</a:t>
            </a:r>
          </a:p>
          <a:p>
            <a:r>
              <a:rPr lang="el-GR" dirty="0" smtClean="0">
                <a:solidFill>
                  <a:schemeClr val="accent1">
                    <a:lumMod val="75000"/>
                  </a:schemeClr>
                </a:solidFill>
              </a:rPr>
              <a:t>Η εν λόγω αντίδραση αφορά στο καρδιαγγειακό σύστημα κυρίως στο οποίο επιδρούν και από το οποίο μπορεί να προκύψει συμπτωματολογία και πρόβλημα.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err="1" smtClean="0">
                <a:solidFill>
                  <a:schemeClr val="accent2">
                    <a:lumMod val="75000"/>
                  </a:schemeClr>
                </a:solidFill>
              </a:rPr>
              <a:t>Φαρμακοκινητική</a:t>
            </a:r>
            <a:r>
              <a:rPr lang="el-GR" sz="3200" b="1" dirty="0" smtClean="0">
                <a:solidFill>
                  <a:schemeClr val="accent2">
                    <a:lumMod val="75000"/>
                  </a:schemeClr>
                </a:solidFill>
              </a:rPr>
              <a:t> </a:t>
            </a:r>
            <a:r>
              <a:rPr lang="el-GR" sz="3200" b="1" dirty="0" err="1" smtClean="0">
                <a:solidFill>
                  <a:schemeClr val="accent2">
                    <a:lumMod val="75000"/>
                  </a:schemeClr>
                </a:solidFill>
              </a:rPr>
              <a:t>αγγειοσυσπαστικών</a:t>
            </a:r>
            <a:endParaRPr lang="en-GB" sz="3200" dirty="0"/>
          </a:p>
        </p:txBody>
      </p:sp>
      <p:sp>
        <p:nvSpPr>
          <p:cNvPr id="3" name="2 - Θέση περιεχομένου"/>
          <p:cNvSpPr>
            <a:spLocks noGrp="1"/>
          </p:cNvSpPr>
          <p:nvPr>
            <p:ph sz="quarter" idx="1"/>
          </p:nvPr>
        </p:nvSpPr>
        <p:spPr>
          <a:xfrm>
            <a:off x="571472" y="1785926"/>
            <a:ext cx="8153400" cy="4495800"/>
          </a:xfrm>
        </p:spPr>
        <p:txBody>
          <a:bodyPr>
            <a:normAutofit fontScale="92500"/>
          </a:bodyPr>
          <a:lstStyle/>
          <a:p>
            <a:r>
              <a:rPr lang="el-GR" dirty="0" smtClean="0">
                <a:solidFill>
                  <a:schemeClr val="accent1">
                    <a:lumMod val="75000"/>
                  </a:schemeClr>
                </a:solidFill>
              </a:rPr>
              <a:t>Η </a:t>
            </a:r>
            <a:r>
              <a:rPr lang="el-GR" dirty="0" err="1" smtClean="0">
                <a:solidFill>
                  <a:schemeClr val="accent1">
                    <a:lumMod val="75000"/>
                  </a:schemeClr>
                </a:solidFill>
              </a:rPr>
              <a:t>νοραδρεναλίνη</a:t>
            </a:r>
            <a:r>
              <a:rPr lang="el-GR" dirty="0" smtClean="0">
                <a:solidFill>
                  <a:schemeClr val="accent1">
                    <a:lumMod val="75000"/>
                  </a:schemeClr>
                </a:solidFill>
              </a:rPr>
              <a:t> σε τυχαία ενδοφλέβια χορήγηση προκαλεί δράση στους α υποδοχείς και εξ αυτού αύξηση της αρτηριακής πίεσης (συστολικής και διαστολικής) και αντανακλαστική βραδυκαρδία.</a:t>
            </a:r>
          </a:p>
          <a:p>
            <a:r>
              <a:rPr lang="el-GR" dirty="0" smtClean="0">
                <a:solidFill>
                  <a:schemeClr val="accent1">
                    <a:lumMod val="75000"/>
                  </a:schemeClr>
                </a:solidFill>
              </a:rPr>
              <a:t>Η αδρεναλίνη, στις συνήθεις περιεκτικότητες των τοπικών αναισθητικών και σε τυχαία ενδοφλέβια χορήγηση, δρα προκαλώντας </a:t>
            </a:r>
            <a:r>
              <a:rPr lang="el-GR" dirty="0" err="1" smtClean="0">
                <a:solidFill>
                  <a:schemeClr val="accent1">
                    <a:lumMod val="75000"/>
                  </a:schemeClr>
                </a:solidFill>
              </a:rPr>
              <a:t>αγγειοσύσπαση</a:t>
            </a:r>
            <a:r>
              <a:rPr lang="el-GR" dirty="0" smtClean="0">
                <a:solidFill>
                  <a:schemeClr val="accent1">
                    <a:lumMod val="75000"/>
                  </a:schemeClr>
                </a:solidFill>
              </a:rPr>
              <a:t> (διότι υπερτερεί η δράση στους α υποδοχείς). </a:t>
            </a:r>
          </a:p>
          <a:p>
            <a:r>
              <a:rPr lang="el-GR" dirty="0" smtClean="0">
                <a:solidFill>
                  <a:schemeClr val="accent1">
                    <a:lumMod val="75000"/>
                  </a:schemeClr>
                </a:solidFill>
              </a:rPr>
              <a:t>Η εν λόγω περιεκτικότητα αδρεναλίνης είναι 1: 100.000, δηλαδή 18μ</a:t>
            </a:r>
            <a:r>
              <a:rPr lang="en-GB" dirty="0" smtClean="0">
                <a:solidFill>
                  <a:schemeClr val="accent1">
                    <a:lumMod val="75000"/>
                  </a:schemeClr>
                </a:solidFill>
              </a:rPr>
              <a:t>g </a:t>
            </a:r>
            <a:r>
              <a:rPr lang="el-GR" dirty="0" smtClean="0">
                <a:solidFill>
                  <a:schemeClr val="accent1">
                    <a:lumMod val="75000"/>
                  </a:schemeClr>
                </a:solidFill>
              </a:rPr>
              <a:t>σε κάθε φύσιγγα των 1,8</a:t>
            </a:r>
            <a:r>
              <a:rPr lang="en-GB" dirty="0" smtClean="0">
                <a:solidFill>
                  <a:schemeClr val="accent1">
                    <a:lumMod val="75000"/>
                  </a:schemeClr>
                </a:solidFill>
              </a:rPr>
              <a:t>ml</a:t>
            </a:r>
            <a:r>
              <a:rPr lang="el-GR" dirty="0" smtClean="0">
                <a:solidFill>
                  <a:schemeClr val="accent1">
                    <a:lumMod val="75000"/>
                  </a:schemeClr>
                </a:solidFill>
              </a:rPr>
              <a:t>.</a:t>
            </a:r>
            <a:endParaRPr lang="en-GB" dirty="0">
              <a:solidFill>
                <a:schemeClr val="accent1">
                  <a:lumMod val="75000"/>
                </a:schemeClr>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dirty="0" smtClean="0">
                <a:solidFill>
                  <a:schemeClr val="accent2">
                    <a:lumMod val="75000"/>
                  </a:schemeClr>
                </a:solidFill>
              </a:rPr>
              <a:t>Εφαρμογή τοπικής αναισθησίας- ο ασθενής</a:t>
            </a:r>
            <a:endParaRPr lang="en-GB" sz="3600" b="1" dirty="0">
              <a:solidFill>
                <a:schemeClr val="accent2">
                  <a:lumMod val="75000"/>
                </a:schemeClr>
              </a:solidFill>
            </a:endParaRPr>
          </a:p>
        </p:txBody>
      </p:sp>
      <p:sp>
        <p:nvSpPr>
          <p:cNvPr id="3" name="2 - Θέση περιεχομένου"/>
          <p:cNvSpPr>
            <a:spLocks noGrp="1"/>
          </p:cNvSpPr>
          <p:nvPr>
            <p:ph sz="quarter" idx="1"/>
          </p:nvPr>
        </p:nvSpPr>
        <p:spPr>
          <a:xfrm>
            <a:off x="428596" y="1790720"/>
            <a:ext cx="8337452" cy="4495800"/>
          </a:xfrm>
        </p:spPr>
        <p:txBody>
          <a:bodyPr>
            <a:normAutofit fontScale="92500" lnSpcReduction="10000"/>
          </a:bodyPr>
          <a:lstStyle/>
          <a:p>
            <a:r>
              <a:rPr lang="el-GR" dirty="0" smtClean="0">
                <a:solidFill>
                  <a:schemeClr val="accent1">
                    <a:lumMod val="75000"/>
                  </a:schemeClr>
                </a:solidFill>
              </a:rPr>
              <a:t>Αρχική επικοινωνία με τον ασθενή και ενημέρωσή του.</a:t>
            </a:r>
          </a:p>
          <a:p>
            <a:r>
              <a:rPr lang="el-GR" dirty="0" smtClean="0">
                <a:solidFill>
                  <a:schemeClr val="accent1">
                    <a:lumMod val="75000"/>
                  </a:schemeClr>
                </a:solidFill>
              </a:rPr>
              <a:t>Αποφυγή υποσχέσεων για ανώδυνη αναισθησία.</a:t>
            </a:r>
            <a:endParaRPr lang="en-GB" dirty="0" smtClean="0">
              <a:solidFill>
                <a:schemeClr val="accent1">
                  <a:lumMod val="75000"/>
                </a:schemeClr>
              </a:solidFill>
            </a:endParaRPr>
          </a:p>
          <a:p>
            <a:r>
              <a:rPr lang="el-GR" dirty="0" smtClean="0">
                <a:solidFill>
                  <a:schemeClr val="accent1">
                    <a:lumMod val="75000"/>
                  </a:schemeClr>
                </a:solidFill>
              </a:rPr>
              <a:t>Τοποθέτηση ασθενούς στην οδοντιατρική έδρα ανάλογα με την περιοχή χορήγησης αναισθητικού.</a:t>
            </a:r>
          </a:p>
          <a:p>
            <a:r>
              <a:rPr lang="el-GR" dirty="0" smtClean="0">
                <a:solidFill>
                  <a:schemeClr val="accent1">
                    <a:lumMod val="75000"/>
                  </a:schemeClr>
                </a:solidFill>
              </a:rPr>
              <a:t>Αποφυγή παρουσίασης της διαδικασίας μπροστά στον ασθενή (προετοιμασία σύριγγας, εμφάνιση βελόνας). </a:t>
            </a:r>
          </a:p>
          <a:p>
            <a:r>
              <a:rPr lang="el-GR" dirty="0" smtClean="0">
                <a:solidFill>
                  <a:schemeClr val="accent1">
                    <a:lumMod val="75000"/>
                  </a:schemeClr>
                </a:solidFill>
              </a:rPr>
              <a:t>Παρακολούθηση και αξιολόγηση αντιδράσεων του ασθενή σε όλη την διάρκεια της αναισθησίας. </a:t>
            </a:r>
          </a:p>
          <a:p>
            <a:r>
              <a:rPr lang="el-GR" dirty="0" smtClean="0">
                <a:solidFill>
                  <a:schemeClr val="accent1">
                    <a:lumMod val="75000"/>
                  </a:schemeClr>
                </a:solidFill>
              </a:rPr>
              <a:t>Ειδική αντιμετώπιση ευαίσθητων και μη συνεργάσιμων ασθενών.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solidFill>
                  <a:schemeClr val="accent2">
                    <a:lumMod val="75000"/>
                  </a:schemeClr>
                </a:solidFill>
              </a:rPr>
              <a:t>Εφαρμογή τοπικής αναισθησίας- η σύριγγα </a:t>
            </a:r>
            <a:endParaRPr lang="en-GB" sz="3200" dirty="0"/>
          </a:p>
        </p:txBody>
      </p:sp>
      <p:sp>
        <p:nvSpPr>
          <p:cNvPr id="3" name="2 - Θέση περιεχομένου"/>
          <p:cNvSpPr>
            <a:spLocks noGrp="1"/>
          </p:cNvSpPr>
          <p:nvPr>
            <p:ph sz="quarter" idx="1"/>
          </p:nvPr>
        </p:nvSpPr>
        <p:spPr>
          <a:xfrm>
            <a:off x="612648" y="1714488"/>
            <a:ext cx="8153400" cy="4381512"/>
          </a:xfrm>
        </p:spPr>
        <p:txBody>
          <a:bodyPr>
            <a:normAutofit fontScale="92500"/>
          </a:bodyPr>
          <a:lstStyle/>
          <a:p>
            <a:r>
              <a:rPr lang="el-GR" dirty="0" smtClean="0">
                <a:solidFill>
                  <a:schemeClr val="accent1">
                    <a:lumMod val="75000"/>
                  </a:schemeClr>
                </a:solidFill>
              </a:rPr>
              <a:t>Αντισηψία τοπική. </a:t>
            </a:r>
            <a:endParaRPr lang="en-GB" dirty="0" smtClean="0">
              <a:solidFill>
                <a:schemeClr val="accent1">
                  <a:lumMod val="75000"/>
                </a:schemeClr>
              </a:solidFill>
            </a:endParaRPr>
          </a:p>
          <a:p>
            <a:r>
              <a:rPr lang="el-GR" dirty="0" smtClean="0">
                <a:solidFill>
                  <a:schemeClr val="accent1">
                    <a:lumMod val="75000"/>
                  </a:schemeClr>
                </a:solidFill>
              </a:rPr>
              <a:t>Προετοιμασία με επιφανειακό αναισθητικό.</a:t>
            </a:r>
          </a:p>
          <a:p>
            <a:r>
              <a:rPr lang="el-GR" dirty="0" smtClean="0">
                <a:solidFill>
                  <a:schemeClr val="accent1">
                    <a:lumMod val="75000"/>
                  </a:schemeClr>
                </a:solidFill>
              </a:rPr>
              <a:t>Χρησιμοποίηση </a:t>
            </a:r>
            <a:r>
              <a:rPr lang="el-GR" dirty="0" err="1" smtClean="0">
                <a:solidFill>
                  <a:schemeClr val="accent1">
                    <a:lumMod val="75000"/>
                  </a:schemeClr>
                </a:solidFill>
              </a:rPr>
              <a:t>οξύαιχμης</a:t>
            </a:r>
            <a:r>
              <a:rPr lang="el-GR" dirty="0" smtClean="0">
                <a:solidFill>
                  <a:schemeClr val="accent1">
                    <a:lumMod val="75000"/>
                  </a:schemeClr>
                </a:solidFill>
              </a:rPr>
              <a:t> βελόνας μιας χρήσεως. </a:t>
            </a:r>
          </a:p>
          <a:p>
            <a:r>
              <a:rPr lang="el-GR" dirty="0" smtClean="0">
                <a:solidFill>
                  <a:schemeClr val="accent1">
                    <a:lumMod val="75000"/>
                  </a:schemeClr>
                </a:solidFill>
              </a:rPr>
              <a:t>Προώθηση βελόνας και σταδιακή έγχυση </a:t>
            </a:r>
            <a:r>
              <a:rPr lang="el-GR" dirty="0" err="1" smtClean="0">
                <a:solidFill>
                  <a:schemeClr val="accent1">
                    <a:lumMod val="75000"/>
                  </a:schemeClr>
                </a:solidFill>
              </a:rPr>
              <a:t>αναισθητι</a:t>
            </a:r>
            <a:r>
              <a:rPr lang="el-GR" dirty="0" smtClean="0">
                <a:solidFill>
                  <a:schemeClr val="accent1">
                    <a:lumMod val="75000"/>
                  </a:schemeClr>
                </a:solidFill>
              </a:rPr>
              <a:t>-</a:t>
            </a:r>
            <a:r>
              <a:rPr lang="el-GR" dirty="0" err="1" smtClean="0">
                <a:solidFill>
                  <a:schemeClr val="accent1">
                    <a:lumMod val="75000"/>
                  </a:schemeClr>
                </a:solidFill>
              </a:rPr>
              <a:t>κού</a:t>
            </a:r>
            <a:r>
              <a:rPr lang="el-GR" dirty="0" smtClean="0">
                <a:solidFill>
                  <a:schemeClr val="accent1">
                    <a:lumMod val="75000"/>
                  </a:schemeClr>
                </a:solidFill>
              </a:rPr>
              <a:t> στους ιστούς.</a:t>
            </a:r>
          </a:p>
          <a:p>
            <a:r>
              <a:rPr lang="el-GR" dirty="0" smtClean="0">
                <a:solidFill>
                  <a:schemeClr val="accent1">
                    <a:lumMod val="75000"/>
                  </a:schemeClr>
                </a:solidFill>
              </a:rPr>
              <a:t>Διενέργεια προληπτικής αναρρόφησης στην τελική θέση έγχυσης του φαρμάκου.</a:t>
            </a:r>
          </a:p>
          <a:p>
            <a:r>
              <a:rPr lang="el-GR" dirty="0" smtClean="0">
                <a:solidFill>
                  <a:schemeClr val="accent1">
                    <a:lumMod val="75000"/>
                  </a:schemeClr>
                </a:solidFill>
              </a:rPr>
              <a:t>Αποφυγή πλήρους εισόδου της βελόνας στους ιστούς.</a:t>
            </a:r>
          </a:p>
          <a:p>
            <a:r>
              <a:rPr lang="el-GR" dirty="0" smtClean="0">
                <a:solidFill>
                  <a:schemeClr val="accent1">
                    <a:lumMod val="75000"/>
                  </a:schemeClr>
                </a:solidFill>
              </a:rPr>
              <a:t>Βραδεία έγχυση φαρμάκου.</a:t>
            </a:r>
          </a:p>
          <a:p>
            <a:endParaRPr lang="el-GR"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GB"/>
          </a:p>
        </p:txBody>
      </p:sp>
      <p:sp>
        <p:nvSpPr>
          <p:cNvPr id="3" name="2 - Θέση περιεχομένου"/>
          <p:cNvSpPr>
            <a:spLocks noGrp="1"/>
          </p:cNvSpPr>
          <p:nvPr>
            <p:ph sz="quarter" idx="1"/>
          </p:nvPr>
        </p:nvSpPr>
        <p:spPr>
          <a:xfrm>
            <a:off x="285720" y="1785926"/>
            <a:ext cx="8643998" cy="4310074"/>
          </a:xfrm>
        </p:spPr>
        <p:txBody>
          <a:bodyPr/>
          <a:lstStyle/>
          <a:p>
            <a:pPr>
              <a:lnSpc>
                <a:spcPct val="150000"/>
              </a:lnSpc>
            </a:pPr>
            <a:r>
              <a:rPr lang="el-GR" dirty="0" smtClean="0">
                <a:solidFill>
                  <a:schemeClr val="tx2">
                    <a:lumMod val="75000"/>
                  </a:schemeClr>
                </a:solidFill>
              </a:rPr>
              <a:t>Την ύλη του μαθήματος </a:t>
            </a:r>
            <a:r>
              <a:rPr lang="el-GR" dirty="0" smtClean="0">
                <a:solidFill>
                  <a:schemeClr val="tx2">
                    <a:lumMod val="75000"/>
                  </a:schemeClr>
                </a:solidFill>
              </a:rPr>
              <a:t>θα την βρείτε </a:t>
            </a:r>
            <a:r>
              <a:rPr lang="el-GR" dirty="0" smtClean="0">
                <a:solidFill>
                  <a:schemeClr val="tx2">
                    <a:lumMod val="75000"/>
                  </a:schemeClr>
                </a:solidFill>
              </a:rPr>
              <a:t>στο βιβλίο σας: </a:t>
            </a:r>
          </a:p>
          <a:p>
            <a:pPr>
              <a:lnSpc>
                <a:spcPct val="150000"/>
              </a:lnSpc>
              <a:buNone/>
            </a:pPr>
            <a:r>
              <a:rPr lang="el-GR" dirty="0" smtClean="0">
                <a:solidFill>
                  <a:schemeClr val="tx2">
                    <a:lumMod val="75000"/>
                  </a:schemeClr>
                </a:solidFill>
              </a:rPr>
              <a:t>    Τοπική </a:t>
            </a:r>
            <a:r>
              <a:rPr lang="el-GR" dirty="0" smtClean="0">
                <a:solidFill>
                  <a:schemeClr val="tx2">
                    <a:lumMod val="75000"/>
                  </a:schemeClr>
                </a:solidFill>
              </a:rPr>
              <a:t>αναισθησία και καταστολή- αναλγησία στην οδοντιατρική του </a:t>
            </a:r>
            <a:r>
              <a:rPr lang="el-GR" dirty="0" err="1" smtClean="0">
                <a:solidFill>
                  <a:schemeClr val="tx2">
                    <a:lumMod val="75000"/>
                  </a:schemeClr>
                </a:solidFill>
              </a:rPr>
              <a:t>Αναπλ</a:t>
            </a:r>
            <a:r>
              <a:rPr lang="el-GR" dirty="0" smtClean="0">
                <a:solidFill>
                  <a:schemeClr val="tx2">
                    <a:lumMod val="75000"/>
                  </a:schemeClr>
                </a:solidFill>
              </a:rPr>
              <a:t>. Καθ. Φ. Φραγκίσκου</a:t>
            </a:r>
            <a:r>
              <a:rPr lang="el-GR" dirty="0" smtClean="0">
                <a:solidFill>
                  <a:schemeClr val="tx2">
                    <a:lumMod val="75000"/>
                  </a:schemeClr>
                </a:solidFill>
              </a:rPr>
              <a:t>.</a:t>
            </a:r>
          </a:p>
          <a:p>
            <a:pPr>
              <a:buNone/>
            </a:pPr>
            <a:endParaRPr lang="el-GR" dirty="0" smtClean="0">
              <a:solidFill>
                <a:schemeClr val="tx2">
                  <a:lumMod val="75000"/>
                </a:schemeClr>
              </a:solidFill>
            </a:endParaRPr>
          </a:p>
          <a:p>
            <a:pPr>
              <a:lnSpc>
                <a:spcPct val="150000"/>
              </a:lnSpc>
            </a:pPr>
            <a:r>
              <a:rPr lang="el-GR" dirty="0" smtClean="0">
                <a:solidFill>
                  <a:schemeClr val="tx2">
                    <a:lumMod val="75000"/>
                  </a:schemeClr>
                </a:solidFill>
              </a:rPr>
              <a:t>Το </a:t>
            </a:r>
            <a:r>
              <a:rPr lang="en-GB" dirty="0" smtClean="0">
                <a:solidFill>
                  <a:schemeClr val="tx2">
                    <a:lumMod val="75000"/>
                  </a:schemeClr>
                </a:solidFill>
              </a:rPr>
              <a:t>PowerPoint </a:t>
            </a:r>
            <a:r>
              <a:rPr lang="el-GR" dirty="0" smtClean="0">
                <a:solidFill>
                  <a:schemeClr val="tx2">
                    <a:lumMod val="75000"/>
                  </a:schemeClr>
                </a:solidFill>
              </a:rPr>
              <a:t>του μαθήματος θα βρίσκεται στο </a:t>
            </a:r>
            <a:r>
              <a:rPr lang="el-GR" dirty="0" err="1" smtClean="0">
                <a:solidFill>
                  <a:schemeClr val="tx2">
                    <a:lumMod val="75000"/>
                  </a:schemeClr>
                </a:solidFill>
              </a:rPr>
              <a:t>η–τάξη</a:t>
            </a:r>
            <a:r>
              <a:rPr lang="el-GR" dirty="0" smtClean="0">
                <a:solidFill>
                  <a:schemeClr val="tx2">
                    <a:lumMod val="75000"/>
                  </a:schemeClr>
                </a:solidFill>
              </a:rPr>
              <a:t> από την ερχόμενη εβδομάδα.</a:t>
            </a:r>
          </a:p>
          <a:p>
            <a:pPr>
              <a:buNone/>
            </a:pPr>
            <a:endParaRPr lang="el-GR" dirty="0" smtClean="0">
              <a:solidFill>
                <a:schemeClr val="tx2">
                  <a:lumMod val="75000"/>
                </a:schemeClr>
              </a:solidFill>
            </a:endParaRPr>
          </a:p>
          <a:p>
            <a:endParaRPr lang="en-GB" dirty="0">
              <a:solidFill>
                <a:schemeClr val="tx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chemeClr val="accent2">
                    <a:lumMod val="75000"/>
                  </a:schemeClr>
                </a:solidFill>
              </a:rPr>
              <a:t>Το Παρελθόν</a:t>
            </a:r>
            <a:endParaRPr lang="en-GB" sz="4000" b="1" dirty="0">
              <a:solidFill>
                <a:schemeClr val="accent2">
                  <a:lumMod val="75000"/>
                </a:schemeClr>
              </a:solidFill>
            </a:endParaRPr>
          </a:p>
        </p:txBody>
      </p:sp>
      <p:sp>
        <p:nvSpPr>
          <p:cNvPr id="3" name="2 - Θέση περιεχομένου"/>
          <p:cNvSpPr>
            <a:spLocks noGrp="1"/>
          </p:cNvSpPr>
          <p:nvPr>
            <p:ph sz="quarter" idx="1"/>
          </p:nvPr>
        </p:nvSpPr>
        <p:spPr>
          <a:xfrm>
            <a:off x="285720" y="1785926"/>
            <a:ext cx="8572560" cy="4840303"/>
          </a:xfrm>
        </p:spPr>
        <p:txBody>
          <a:bodyPr>
            <a:normAutofit fontScale="85000" lnSpcReduction="10000"/>
          </a:bodyPr>
          <a:lstStyle/>
          <a:p>
            <a:r>
              <a:rPr lang="el-GR" dirty="0" smtClean="0">
                <a:solidFill>
                  <a:schemeClr val="accent1">
                    <a:lumMod val="75000"/>
                  </a:schemeClr>
                </a:solidFill>
              </a:rPr>
              <a:t>Δεν ήταν πάντα αυτονόητη η τοπική αναισθησία με τον τρόπο που την γνωρίζουμε σήμερα, παρόλο που προσπάθειες για αντιμετώπιση του πόνου γίνονταν ανέκαθεν.</a:t>
            </a:r>
          </a:p>
          <a:p>
            <a:r>
              <a:rPr lang="el-GR" b="1" dirty="0" smtClean="0">
                <a:solidFill>
                  <a:schemeClr val="accent1">
                    <a:lumMod val="75000"/>
                  </a:schemeClr>
                </a:solidFill>
              </a:rPr>
              <a:t>Οι Κινέζοι </a:t>
            </a:r>
            <a:r>
              <a:rPr lang="el-GR" dirty="0" smtClean="0">
                <a:solidFill>
                  <a:schemeClr val="accent1">
                    <a:lumMod val="75000"/>
                  </a:schemeClr>
                </a:solidFill>
              </a:rPr>
              <a:t>χρησιμοποίησαν τον βελονισμό για τοπική αναισθησία. </a:t>
            </a:r>
            <a:r>
              <a:rPr lang="el-GR" b="1" dirty="0" smtClean="0">
                <a:solidFill>
                  <a:schemeClr val="accent1">
                    <a:lumMod val="75000"/>
                  </a:schemeClr>
                </a:solidFill>
              </a:rPr>
              <a:t>Οι Έλληνες </a:t>
            </a:r>
            <a:r>
              <a:rPr lang="el-GR" dirty="0" smtClean="0">
                <a:solidFill>
                  <a:schemeClr val="accent1">
                    <a:lumMod val="75000"/>
                  </a:schemeClr>
                </a:solidFill>
              </a:rPr>
              <a:t>(Όμηρος, Ιπποκράτης) προκαλούσαν αναισθησία με τοπική ψύξη των ιστών, ενώ </a:t>
            </a:r>
            <a:r>
              <a:rPr lang="el-GR" b="1" dirty="0" smtClean="0">
                <a:solidFill>
                  <a:schemeClr val="accent1">
                    <a:lumMod val="75000"/>
                  </a:schemeClr>
                </a:solidFill>
              </a:rPr>
              <a:t>οι Αιγύπτιοι </a:t>
            </a:r>
            <a:r>
              <a:rPr lang="el-GR" dirty="0" smtClean="0">
                <a:solidFill>
                  <a:schemeClr val="accent1">
                    <a:lumMod val="75000"/>
                  </a:schemeClr>
                </a:solidFill>
              </a:rPr>
              <a:t>με την μέθοδο της συμπίεσης που οδηγούσε σε ισχαιμία.</a:t>
            </a:r>
          </a:p>
          <a:p>
            <a:r>
              <a:rPr lang="el-GR" b="1" dirty="0" smtClean="0">
                <a:solidFill>
                  <a:schemeClr val="accent1">
                    <a:lumMod val="75000"/>
                  </a:schemeClr>
                </a:solidFill>
              </a:rPr>
              <a:t>Ο Γαληνός </a:t>
            </a:r>
            <a:r>
              <a:rPr lang="el-GR" dirty="0" smtClean="0">
                <a:solidFill>
                  <a:schemeClr val="accent1">
                    <a:lumMod val="75000"/>
                  </a:schemeClr>
                </a:solidFill>
              </a:rPr>
              <a:t>(ιατρός και φιλόσοφος), </a:t>
            </a:r>
            <a:r>
              <a:rPr lang="el-GR" b="1" dirty="0" smtClean="0">
                <a:solidFill>
                  <a:schemeClr val="accent1">
                    <a:lumMod val="75000"/>
                  </a:schemeClr>
                </a:solidFill>
              </a:rPr>
              <a:t>το 165 </a:t>
            </a:r>
            <a:r>
              <a:rPr lang="el-GR" b="1" dirty="0" err="1" smtClean="0">
                <a:solidFill>
                  <a:schemeClr val="accent1">
                    <a:lumMod val="75000"/>
                  </a:schemeClr>
                </a:solidFill>
              </a:rPr>
              <a:t>μ.Χ</a:t>
            </a:r>
            <a:r>
              <a:rPr lang="el-GR" b="1" dirty="0" smtClean="0">
                <a:solidFill>
                  <a:schemeClr val="accent1">
                    <a:lumMod val="75000"/>
                  </a:schemeClr>
                </a:solidFill>
              </a:rPr>
              <a:t>. </a:t>
            </a:r>
            <a:r>
              <a:rPr lang="el-GR" dirty="0" smtClean="0">
                <a:solidFill>
                  <a:schemeClr val="accent1">
                    <a:lumMod val="75000"/>
                  </a:schemeClr>
                </a:solidFill>
              </a:rPr>
              <a:t>προκειμένου για εξαγωγή δοντιού, χρησιμοποίησε τοπικά για αναισθησία ένα καυστικό μείγμα από ξύδι και ρίζες </a:t>
            </a:r>
            <a:r>
              <a:rPr lang="el-GR" dirty="0" err="1" smtClean="0">
                <a:solidFill>
                  <a:schemeClr val="accent1">
                    <a:lumMod val="75000"/>
                  </a:schemeClr>
                </a:solidFill>
              </a:rPr>
              <a:t>πυρεριθρίνης</a:t>
            </a:r>
            <a:r>
              <a:rPr lang="el-GR" dirty="0" smtClean="0">
                <a:solidFill>
                  <a:schemeClr val="accent1">
                    <a:lumMod val="75000"/>
                  </a:schemeClr>
                </a:solidFill>
              </a:rPr>
              <a:t>. </a:t>
            </a:r>
          </a:p>
          <a:p>
            <a:r>
              <a:rPr lang="el-GR" dirty="0" smtClean="0">
                <a:solidFill>
                  <a:schemeClr val="accent1">
                    <a:lumMod val="75000"/>
                  </a:schemeClr>
                </a:solidFill>
              </a:rPr>
              <a:t>Για μεγάλο χρονικό διάστημα μέχρι την Αναγέννηση, δεν υπήρξε εξέλιξη. Στην συνέχεια επανήλθαν σε χρήση οι παλιές μέθοδοι για έλεγχο του πόνου.</a:t>
            </a:r>
          </a:p>
          <a:p>
            <a:endParaRPr lang="el-GR"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chemeClr val="accent2">
                    <a:lumMod val="75000"/>
                  </a:schemeClr>
                </a:solidFill>
              </a:rPr>
              <a:t>Παρελθόν και σήμερα- η σύριγγα</a:t>
            </a:r>
            <a:endParaRPr lang="en-GB" sz="3600" b="1" dirty="0"/>
          </a:p>
        </p:txBody>
      </p:sp>
      <p:sp>
        <p:nvSpPr>
          <p:cNvPr id="3" name="2 - Θέση περιεχομένου"/>
          <p:cNvSpPr>
            <a:spLocks noGrp="1"/>
          </p:cNvSpPr>
          <p:nvPr>
            <p:ph sz="quarter" idx="1"/>
          </p:nvPr>
        </p:nvSpPr>
        <p:spPr>
          <a:xfrm>
            <a:off x="214282" y="1671662"/>
            <a:ext cx="8615394" cy="5257800"/>
          </a:xfrm>
        </p:spPr>
        <p:txBody>
          <a:bodyPr>
            <a:normAutofit fontScale="62500" lnSpcReduction="20000"/>
          </a:bodyPr>
          <a:lstStyle/>
          <a:p>
            <a:r>
              <a:rPr lang="el-GR" sz="3800" dirty="0" smtClean="0">
                <a:solidFill>
                  <a:schemeClr val="accent1">
                    <a:lumMod val="75000"/>
                  </a:schemeClr>
                </a:solidFill>
              </a:rPr>
              <a:t>Την σύγχρονη εποχή, σημαντικά βήματα στην τοπική αναισθησία έγιναν μετά την ανακάλυψη και τελειοποίηση της σύριγγας για έγχυση φαρμάκου υποδερμικά.</a:t>
            </a:r>
          </a:p>
          <a:p>
            <a:r>
              <a:rPr lang="el-GR" sz="3800" dirty="0" smtClean="0">
                <a:solidFill>
                  <a:schemeClr val="accent1">
                    <a:lumMod val="75000"/>
                  </a:schemeClr>
                </a:solidFill>
              </a:rPr>
              <a:t>Οι απόπειρες χορήγησης φαρμάκου στους ιστούς με χρήση διαφόρων σχεδίων σύριγγας ξεκίνησαν μετά το 1820 και βελτιώθηκαν αισθητά μετά το 1845. Μεταξύ άλλων αφορούσαν και σε χορήγηση φαρμάκων για την αντιμετώπιση νευραλγίας. </a:t>
            </a:r>
          </a:p>
          <a:p>
            <a:r>
              <a:rPr lang="el-GR" sz="3800" dirty="0" smtClean="0">
                <a:solidFill>
                  <a:schemeClr val="accent1">
                    <a:lumMod val="75000"/>
                  </a:schemeClr>
                </a:solidFill>
              </a:rPr>
              <a:t>Ο Γάλλος κτηνίατρος </a:t>
            </a:r>
            <a:r>
              <a:rPr lang="en-GB" sz="3800" dirty="0" err="1" smtClean="0">
                <a:solidFill>
                  <a:schemeClr val="accent1">
                    <a:lumMod val="75000"/>
                  </a:schemeClr>
                </a:solidFill>
              </a:rPr>
              <a:t>Pravaz</a:t>
            </a:r>
            <a:r>
              <a:rPr lang="el-GR" sz="3800" dirty="0" smtClean="0">
                <a:solidFill>
                  <a:schemeClr val="accent1">
                    <a:lumMod val="75000"/>
                  </a:schemeClr>
                </a:solidFill>
              </a:rPr>
              <a:t> </a:t>
            </a:r>
            <a:r>
              <a:rPr lang="el-GR" sz="3800" b="1" dirty="0" smtClean="0">
                <a:solidFill>
                  <a:schemeClr val="accent1">
                    <a:lumMod val="75000"/>
                  </a:schemeClr>
                </a:solidFill>
              </a:rPr>
              <a:t>το 1853</a:t>
            </a:r>
            <a:r>
              <a:rPr lang="el-GR" sz="3800" dirty="0" smtClean="0">
                <a:solidFill>
                  <a:schemeClr val="accent1">
                    <a:lumMod val="75000"/>
                  </a:schemeClr>
                </a:solidFill>
              </a:rPr>
              <a:t>,κατασκεύασε και χρησιμοποίησε υποδερμική μεταλλική σύριγγα.</a:t>
            </a:r>
            <a:r>
              <a:rPr lang="en-GB" sz="3800" dirty="0" smtClean="0">
                <a:solidFill>
                  <a:schemeClr val="accent1">
                    <a:lumMod val="75000"/>
                  </a:schemeClr>
                </a:solidFill>
              </a:rPr>
              <a:t> </a:t>
            </a:r>
            <a:r>
              <a:rPr lang="el-GR" sz="3800" dirty="0" smtClean="0">
                <a:solidFill>
                  <a:schemeClr val="accent1">
                    <a:lumMod val="75000"/>
                  </a:schemeClr>
                </a:solidFill>
              </a:rPr>
              <a:t>Την ίδια εποχή ο Άγγλος </a:t>
            </a:r>
            <a:r>
              <a:rPr lang="en-GB" sz="3800" dirty="0" smtClean="0">
                <a:solidFill>
                  <a:schemeClr val="accent1">
                    <a:lumMod val="75000"/>
                  </a:schemeClr>
                </a:solidFill>
              </a:rPr>
              <a:t>Wood </a:t>
            </a:r>
            <a:r>
              <a:rPr lang="el-GR" sz="3800" dirty="0" smtClean="0">
                <a:solidFill>
                  <a:schemeClr val="accent1">
                    <a:lumMod val="75000"/>
                  </a:schemeClr>
                </a:solidFill>
              </a:rPr>
              <a:t>χρησιμοποιούσε υποδερμική σύριγγα από γυαλί και μέταλλο για την υποδόρια έγχυση οπιούχων για την αντιμετώπιση νευραλγιών.</a:t>
            </a:r>
          </a:p>
          <a:p>
            <a:r>
              <a:rPr lang="el-GR" sz="3800" b="1" dirty="0" smtClean="0">
                <a:solidFill>
                  <a:schemeClr val="accent1">
                    <a:lumMod val="75000"/>
                  </a:schemeClr>
                </a:solidFill>
              </a:rPr>
              <a:t>Το 1917</a:t>
            </a:r>
            <a:r>
              <a:rPr lang="en-GB" sz="3800" b="1" dirty="0" smtClean="0">
                <a:solidFill>
                  <a:schemeClr val="accent1">
                    <a:lumMod val="75000"/>
                  </a:schemeClr>
                </a:solidFill>
              </a:rPr>
              <a:t> </a:t>
            </a:r>
            <a:r>
              <a:rPr lang="en-GB" sz="3800" dirty="0" smtClean="0">
                <a:solidFill>
                  <a:schemeClr val="accent1">
                    <a:lumMod val="75000"/>
                  </a:schemeClr>
                </a:solidFill>
              </a:rPr>
              <a:t>o</a:t>
            </a:r>
            <a:r>
              <a:rPr lang="el-GR" sz="3800" dirty="0" smtClean="0">
                <a:solidFill>
                  <a:schemeClr val="accent1">
                    <a:lumMod val="75000"/>
                  </a:schemeClr>
                </a:solidFill>
              </a:rPr>
              <a:t> </a:t>
            </a:r>
            <a:r>
              <a:rPr lang="en-GB" sz="3800" dirty="0" smtClean="0">
                <a:solidFill>
                  <a:schemeClr val="accent1">
                    <a:lumMod val="75000"/>
                  </a:schemeClr>
                </a:solidFill>
              </a:rPr>
              <a:t>H. Cook </a:t>
            </a:r>
            <a:r>
              <a:rPr lang="el-GR" sz="3800" dirty="0" smtClean="0">
                <a:solidFill>
                  <a:schemeClr val="accent1">
                    <a:lumMod val="75000"/>
                  </a:schemeClr>
                </a:solidFill>
              </a:rPr>
              <a:t>πρότεινε την σύριγγα και την βελόνα με δύο άκρα μαζί με την αναισθητική φύσιγγα, που κυκλοφόρησαν στο εμπόριο το 1921. </a:t>
            </a:r>
          </a:p>
          <a:p>
            <a:endParaRPr lang="el-GR" dirty="0" smtClean="0">
              <a:solidFill>
                <a:schemeClr val="accent1">
                  <a:lumMod val="75000"/>
                </a:schemeClr>
              </a:solidFill>
            </a:endParaRP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28600"/>
            <a:ext cx="8572560" cy="990600"/>
          </a:xfrm>
        </p:spPr>
        <p:txBody>
          <a:bodyPr>
            <a:noAutofit/>
          </a:bodyPr>
          <a:lstStyle/>
          <a:p>
            <a:r>
              <a:rPr lang="el-GR" sz="3200" b="1" dirty="0" smtClean="0">
                <a:solidFill>
                  <a:schemeClr val="accent2">
                    <a:lumMod val="75000"/>
                  </a:schemeClr>
                </a:solidFill>
              </a:rPr>
              <a:t>Παρελθόν και σήμερα- τα αναισθητικά φάρμακα</a:t>
            </a:r>
            <a:endParaRPr lang="en-GB" sz="3200" b="1" dirty="0"/>
          </a:p>
        </p:txBody>
      </p:sp>
      <p:sp>
        <p:nvSpPr>
          <p:cNvPr id="3" name="2 - Θέση περιεχομένου"/>
          <p:cNvSpPr>
            <a:spLocks noGrp="1"/>
          </p:cNvSpPr>
          <p:nvPr>
            <p:ph sz="quarter" idx="1"/>
          </p:nvPr>
        </p:nvSpPr>
        <p:spPr>
          <a:xfrm>
            <a:off x="235076" y="1743100"/>
            <a:ext cx="8623204" cy="5257800"/>
          </a:xfrm>
        </p:spPr>
        <p:txBody>
          <a:bodyPr>
            <a:normAutofit fontScale="77500" lnSpcReduction="20000"/>
          </a:bodyPr>
          <a:lstStyle/>
          <a:p>
            <a:r>
              <a:rPr lang="el-GR" b="1" dirty="0" smtClean="0">
                <a:solidFill>
                  <a:schemeClr val="accent1">
                    <a:lumMod val="75000"/>
                  </a:schemeClr>
                </a:solidFill>
              </a:rPr>
              <a:t>Το 1855 </a:t>
            </a:r>
            <a:r>
              <a:rPr lang="el-GR" dirty="0" smtClean="0">
                <a:solidFill>
                  <a:schemeClr val="accent1">
                    <a:lumMod val="75000"/>
                  </a:schemeClr>
                </a:solidFill>
              </a:rPr>
              <a:t>ο Γάλλος χημικός </a:t>
            </a:r>
            <a:r>
              <a:rPr lang="en-GB" dirty="0" err="1" smtClean="0">
                <a:solidFill>
                  <a:schemeClr val="accent1">
                    <a:lumMod val="75000"/>
                  </a:schemeClr>
                </a:solidFill>
              </a:rPr>
              <a:t>Gaedcke</a:t>
            </a:r>
            <a:r>
              <a:rPr lang="el-GR" dirty="0" smtClean="0">
                <a:solidFill>
                  <a:schemeClr val="accent1">
                    <a:lumMod val="75000"/>
                  </a:schemeClr>
                </a:solidFill>
              </a:rPr>
              <a:t> εξήγαγε εκχύλισμα κοκαΐνης από φυτό της Νότιας Αμερικής (</a:t>
            </a:r>
            <a:r>
              <a:rPr lang="en-GB" dirty="0" err="1" smtClean="0">
                <a:solidFill>
                  <a:schemeClr val="accent1">
                    <a:lumMod val="75000"/>
                  </a:schemeClr>
                </a:solidFill>
              </a:rPr>
              <a:t>Erythroxylum</a:t>
            </a:r>
            <a:r>
              <a:rPr lang="en-GB" dirty="0" smtClean="0">
                <a:solidFill>
                  <a:schemeClr val="accent1">
                    <a:lumMod val="75000"/>
                  </a:schemeClr>
                </a:solidFill>
              </a:rPr>
              <a:t> coca)</a:t>
            </a:r>
            <a:r>
              <a:rPr lang="el-GR" dirty="0" smtClean="0">
                <a:solidFill>
                  <a:schemeClr val="accent1">
                    <a:lumMod val="75000"/>
                  </a:schemeClr>
                </a:solidFill>
              </a:rPr>
              <a:t>, το οποίο για αιώνες χρησιμοποιούσαν οι ιθαγενείς της Βολιβίας και του Περού, μασώντας τα φύλλα του</a:t>
            </a:r>
            <a:r>
              <a:rPr lang="en-GB" dirty="0" smtClean="0">
                <a:solidFill>
                  <a:schemeClr val="accent1">
                    <a:lumMod val="75000"/>
                  </a:schemeClr>
                </a:solidFill>
              </a:rPr>
              <a:t>, </a:t>
            </a:r>
            <a:r>
              <a:rPr lang="el-GR" dirty="0" smtClean="0">
                <a:solidFill>
                  <a:schemeClr val="accent1">
                    <a:lumMod val="75000"/>
                  </a:schemeClr>
                </a:solidFill>
              </a:rPr>
              <a:t>για τοπική αναλγησία και ευφορία.</a:t>
            </a:r>
          </a:p>
          <a:p>
            <a:r>
              <a:rPr lang="el-GR" b="1" dirty="0" smtClean="0">
                <a:solidFill>
                  <a:schemeClr val="accent1">
                    <a:lumMod val="75000"/>
                  </a:schemeClr>
                </a:solidFill>
              </a:rPr>
              <a:t>Το 1860 </a:t>
            </a:r>
            <a:r>
              <a:rPr lang="el-GR" dirty="0" smtClean="0">
                <a:solidFill>
                  <a:schemeClr val="accent1">
                    <a:lumMod val="75000"/>
                  </a:schemeClr>
                </a:solidFill>
              </a:rPr>
              <a:t>ο </a:t>
            </a:r>
            <a:r>
              <a:rPr lang="en-GB" dirty="0" err="1" smtClean="0">
                <a:solidFill>
                  <a:schemeClr val="accent1">
                    <a:lumMod val="75000"/>
                  </a:schemeClr>
                </a:solidFill>
              </a:rPr>
              <a:t>Niemann</a:t>
            </a:r>
            <a:r>
              <a:rPr lang="en-GB" dirty="0" smtClean="0">
                <a:solidFill>
                  <a:schemeClr val="accent1">
                    <a:lumMod val="75000"/>
                  </a:schemeClr>
                </a:solidFill>
              </a:rPr>
              <a:t> </a:t>
            </a:r>
            <a:r>
              <a:rPr lang="el-GR" dirty="0" smtClean="0">
                <a:solidFill>
                  <a:schemeClr val="accent1">
                    <a:lumMod val="75000"/>
                  </a:schemeClr>
                </a:solidFill>
              </a:rPr>
              <a:t>απομόνωσε καθαρή κοκαΐνη στο εργαστήριο, το 1880 ο Ρώσος χειρουργός </a:t>
            </a:r>
            <a:r>
              <a:rPr lang="en-GB" dirty="0" err="1" smtClean="0">
                <a:solidFill>
                  <a:schemeClr val="accent1">
                    <a:lumMod val="75000"/>
                  </a:schemeClr>
                </a:solidFill>
              </a:rPr>
              <a:t>vonAnrep</a:t>
            </a:r>
            <a:r>
              <a:rPr lang="en-GB" dirty="0" smtClean="0">
                <a:solidFill>
                  <a:schemeClr val="accent1">
                    <a:lumMod val="75000"/>
                  </a:schemeClr>
                </a:solidFill>
              </a:rPr>
              <a:t> </a:t>
            </a:r>
            <a:r>
              <a:rPr lang="el-GR" dirty="0" smtClean="0">
                <a:solidFill>
                  <a:schemeClr val="accent1">
                    <a:lumMod val="75000"/>
                  </a:schemeClr>
                </a:solidFill>
              </a:rPr>
              <a:t>ανέφερε ότι η κοκαΐνη μούδιαζε τους βλεννογόνους και το 1884 ο Αυστριακός </a:t>
            </a:r>
            <a:r>
              <a:rPr lang="en-GB" dirty="0" err="1" smtClean="0">
                <a:solidFill>
                  <a:schemeClr val="accent1">
                    <a:lumMod val="75000"/>
                  </a:schemeClr>
                </a:solidFill>
              </a:rPr>
              <a:t>Koeller</a:t>
            </a:r>
            <a:r>
              <a:rPr lang="en-GB" dirty="0" smtClean="0">
                <a:solidFill>
                  <a:schemeClr val="accent1">
                    <a:lumMod val="75000"/>
                  </a:schemeClr>
                </a:solidFill>
              </a:rPr>
              <a:t> </a:t>
            </a:r>
            <a:r>
              <a:rPr lang="el-GR" dirty="0" smtClean="0">
                <a:solidFill>
                  <a:schemeClr val="accent1">
                    <a:lumMod val="75000"/>
                  </a:schemeClr>
                </a:solidFill>
              </a:rPr>
              <a:t>απέδειξε την αποτελεσματικότητα της κοκαΐνης ως τοπικού αναισθητικού, δημοσιεύοντας σχετική εργασία.</a:t>
            </a:r>
          </a:p>
          <a:p>
            <a:r>
              <a:rPr lang="el-GR" b="1" dirty="0" smtClean="0">
                <a:solidFill>
                  <a:schemeClr val="accent1">
                    <a:lumMod val="75000"/>
                  </a:schemeClr>
                </a:solidFill>
              </a:rPr>
              <a:t>Το 1884 επίσης εφαρμόστηκε για πρώτη φορά η τοπική αναισθησία στην οδοντιατρική από τον </a:t>
            </a:r>
            <a:r>
              <a:rPr lang="en-GB" b="1" dirty="0" smtClean="0">
                <a:solidFill>
                  <a:schemeClr val="accent1">
                    <a:lumMod val="75000"/>
                  </a:schemeClr>
                </a:solidFill>
              </a:rPr>
              <a:t>R. Hall </a:t>
            </a:r>
            <a:r>
              <a:rPr lang="el-GR" b="1" dirty="0" smtClean="0">
                <a:solidFill>
                  <a:schemeClr val="accent1">
                    <a:lumMod val="75000"/>
                  </a:schemeClr>
                </a:solidFill>
              </a:rPr>
              <a:t>σε νοσοκομείο στην Νέα Υόρκη, ενώ ο </a:t>
            </a:r>
            <a:r>
              <a:rPr lang="en-GB" b="1" dirty="0" smtClean="0">
                <a:solidFill>
                  <a:schemeClr val="accent1">
                    <a:lumMod val="75000"/>
                  </a:schemeClr>
                </a:solidFill>
              </a:rPr>
              <a:t>W. Halsted</a:t>
            </a:r>
            <a:r>
              <a:rPr lang="el-GR" b="1" dirty="0" smtClean="0">
                <a:solidFill>
                  <a:schemeClr val="accent1">
                    <a:lumMod val="75000"/>
                  </a:schemeClr>
                </a:solidFill>
              </a:rPr>
              <a:t>, περίφημος Αμερικανός χειρουργός, εφάρμοσε την στελεχιαία αναισθησία του κάτω φατνιακού νεύρου, </a:t>
            </a:r>
            <a:r>
              <a:rPr lang="el-GR" b="1" dirty="0" err="1" smtClean="0">
                <a:solidFill>
                  <a:schemeClr val="accent1">
                    <a:lumMod val="75000"/>
                  </a:schemeClr>
                </a:solidFill>
              </a:rPr>
              <a:t>ενίοντας</a:t>
            </a:r>
            <a:r>
              <a:rPr lang="el-GR" b="1" dirty="0" smtClean="0">
                <a:solidFill>
                  <a:schemeClr val="accent1">
                    <a:lumMod val="75000"/>
                  </a:schemeClr>
                </a:solidFill>
              </a:rPr>
              <a:t> 4% κοκαΐνη. </a:t>
            </a:r>
            <a:r>
              <a:rPr lang="el-GR" dirty="0" smtClean="0">
                <a:solidFill>
                  <a:schemeClr val="accent1">
                    <a:lumMod val="75000"/>
                  </a:schemeClr>
                </a:solidFill>
              </a:rPr>
              <a:t>Και οι δύο (ο </a:t>
            </a:r>
            <a:r>
              <a:rPr lang="en-GB" dirty="0" smtClean="0">
                <a:solidFill>
                  <a:schemeClr val="accent1">
                    <a:lumMod val="75000"/>
                  </a:schemeClr>
                </a:solidFill>
              </a:rPr>
              <a:t>Hall </a:t>
            </a:r>
            <a:r>
              <a:rPr lang="el-GR" dirty="0" smtClean="0">
                <a:solidFill>
                  <a:schemeClr val="accent1">
                    <a:lumMod val="75000"/>
                  </a:schemeClr>
                </a:solidFill>
              </a:rPr>
              <a:t>ήταν βοηθός του </a:t>
            </a:r>
            <a:r>
              <a:rPr lang="en-GB" dirty="0" smtClean="0">
                <a:solidFill>
                  <a:schemeClr val="accent1">
                    <a:lumMod val="75000"/>
                  </a:schemeClr>
                </a:solidFill>
              </a:rPr>
              <a:t>Halsted)</a:t>
            </a:r>
            <a:r>
              <a:rPr lang="el-GR" dirty="0" smtClean="0">
                <a:solidFill>
                  <a:schemeClr val="accent1">
                    <a:lumMod val="75000"/>
                  </a:schemeClr>
                </a:solidFill>
              </a:rPr>
              <a:t> μετά τις εφαρμογές αναισθησίας με κοκαΐνη στον εαυτό τους, απέκτησαν εξάρτηση.</a:t>
            </a:r>
            <a:r>
              <a:rPr lang="en-GB" dirty="0" smtClean="0">
                <a:solidFill>
                  <a:schemeClr val="accent1">
                    <a:lumMod val="75000"/>
                  </a:schemeClr>
                </a:solidFill>
              </a:rPr>
              <a:t> </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1325</TotalTime>
  <Words>3819</Words>
  <PresentationFormat>Προβολή στην οθόνη (4:3)</PresentationFormat>
  <Paragraphs>269</Paragraphs>
  <Slides>66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66</vt:i4>
      </vt:variant>
    </vt:vector>
  </HeadingPairs>
  <TitlesOfParts>
    <vt:vector size="67" baseType="lpstr">
      <vt:lpstr>Διάμεσος</vt:lpstr>
      <vt:lpstr>Διαφάνεια 1</vt:lpstr>
      <vt:lpstr>ΟΔΟΝΤΙΑΤΡΙΚΗ ΑΝΑΙΣΘΗΣΙΑ </vt:lpstr>
      <vt:lpstr>Τι περιλαμβάνει το μάθημα- τι θα διδαχτείτε φέτος</vt:lpstr>
      <vt:lpstr>Εισαγωγή- η σημασία της τοπικής αναισθησίας</vt:lpstr>
      <vt:lpstr>Σήμερα η τοπική αναισθησία:</vt:lpstr>
      <vt:lpstr>Τα τοπικά αναισθητικά</vt:lpstr>
      <vt:lpstr>Το Παρελθόν</vt:lpstr>
      <vt:lpstr>Παρελθόν και σήμερα- η σύριγγα</vt:lpstr>
      <vt:lpstr>Παρελθόν και σήμερα- τα αναισθητικά φάρμακα</vt:lpstr>
      <vt:lpstr>Παρελθόν και σήμερα- τα αναισθητικά φάρμακα</vt:lpstr>
      <vt:lpstr>Χημικοί τύποι τοπικών αναισθητικών</vt:lpstr>
      <vt:lpstr>Παρελθόν και σήμερα- τα αναισθητικά φάρμακα</vt:lpstr>
      <vt:lpstr>Η ανατομία των νεύρων</vt:lpstr>
      <vt:lpstr>Τα νευρικά κύτταρα ή νευρώνες</vt:lpstr>
      <vt:lpstr>Τα νευρικά κύτταρα ή νευρώνες</vt:lpstr>
      <vt:lpstr>Οι νευρικές ίνες</vt:lpstr>
      <vt:lpstr>Οι νευρικές ίνες</vt:lpstr>
      <vt:lpstr>Η κυτταρική μεμβράνη</vt:lpstr>
      <vt:lpstr> Φυσιολογία του πόνου </vt:lpstr>
      <vt:lpstr>Η αγωγή της νευρικής διέγερσης</vt:lpstr>
      <vt:lpstr>Η αγωγή της νευρικής διέγερσης</vt:lpstr>
      <vt:lpstr>Ο πόνος</vt:lpstr>
      <vt:lpstr>Ο πόνος </vt:lpstr>
      <vt:lpstr>Στο τρίδυμο νεύρο συγκεκριμένα: </vt:lpstr>
      <vt:lpstr>Η πορεία του τρίδυμου νεύρου </vt:lpstr>
      <vt:lpstr>Η λειτουργία του τρίδυμου νεύρου </vt:lpstr>
      <vt:lpstr>Πως μετράται ο πόνος </vt:lpstr>
      <vt:lpstr>Η κλίμακα Wong-Baker FACES Scale: βοηθάει στην συνεννόηση και την καταμέτρηση του πόνου </vt:lpstr>
      <vt:lpstr>Ο οδοντικός πόνος</vt:lpstr>
      <vt:lpstr>Επιθυμητές ιδιότητες τοπικού αναισθητικού</vt:lpstr>
      <vt:lpstr>Διαφάνεια 31</vt:lpstr>
      <vt:lpstr>Στο μάθημα της Παρασκευής 28.09.12 </vt:lpstr>
      <vt:lpstr>Διαφάνεια 33</vt:lpstr>
      <vt:lpstr>Διαφάνεια 34</vt:lpstr>
      <vt:lpstr>Φαρμακολογία τοπικών αναισθητικών</vt:lpstr>
      <vt:lpstr>Φαρμακολογία τοπικών αναισθητικών</vt:lpstr>
      <vt:lpstr>Επιθυμητές ιδιότητες τοπικού αναισθητικού</vt:lpstr>
      <vt:lpstr>Χημική δομή τοπικού αναισθητικού</vt:lpstr>
      <vt:lpstr>Γενική μοριακή δομή τοπικών αναισθητικών </vt:lpstr>
      <vt:lpstr>Ταξινόμηση τοπικών αναισθητικών</vt:lpstr>
      <vt:lpstr>Φυσικοχημικές ιδιότητες τοπικού αναισθητικού</vt:lpstr>
      <vt:lpstr>Φυσικοχημικές ιδιότητες τοπικού αναισθητικού</vt:lpstr>
      <vt:lpstr>Κλινικά χαρακτηριστικά τοπικού αναισθητικού</vt:lpstr>
      <vt:lpstr>Φαρμακοκινητική τοπικών αναισθητικών</vt:lpstr>
      <vt:lpstr>Φαρμακοκινητική τοπικών αναισθητικών</vt:lpstr>
      <vt:lpstr>Μεταβολισμός τοπικών αναισθητικών</vt:lpstr>
      <vt:lpstr>Φαρμακοδυναμική τοπικών αναισθητικών</vt:lpstr>
      <vt:lpstr>Η διάχυση του τοπικού αναισθητικού </vt:lpstr>
      <vt:lpstr>Φαρμακοδυναμική: Διάχυση τοπικών αναισθητικών</vt:lpstr>
      <vt:lpstr>Απεικόνιση της διάχυσης σε διατομή του νεύρου</vt:lpstr>
      <vt:lpstr>Η κατανομή των νευρικών ινών στην κάτω γνάθο ανάλογα με την περιοχή έκφυσής τους από το νευρικό στέλεχος </vt:lpstr>
      <vt:lpstr>Φαρμακολογική δράση- συνέπειες τοπικής αναισθησίας</vt:lpstr>
      <vt:lpstr>Φαρμακολογία αγγειοσυσπαστικών </vt:lpstr>
      <vt:lpstr>Φαρμακολογία αγγειοσυσπαστικών</vt:lpstr>
      <vt:lpstr>Φαρμακολογία αγγειοσυσπαστικών</vt:lpstr>
      <vt:lpstr>Χημική δομή αγγειοσυσπαστικών</vt:lpstr>
      <vt:lpstr>Ταξινόμηση αγγειοσυσπαστικών</vt:lpstr>
      <vt:lpstr>Δράση αγγειοσυσπαστικών</vt:lpstr>
      <vt:lpstr>Δράση αγγειοσυσπαστικών</vt:lpstr>
      <vt:lpstr>Ο ρόλος του αγγειοσυσπαστικού στην παράταση της διάρκειας της αναισθησίας</vt:lpstr>
      <vt:lpstr>Δράση αγγειοσυσπαστικών</vt:lpstr>
      <vt:lpstr>Φαρμακοκινητική αγγειοσυσπαστικών</vt:lpstr>
      <vt:lpstr>Φαρμακοκινητική αγγειοσυσπαστικών</vt:lpstr>
      <vt:lpstr>Εφαρμογή τοπικής αναισθησίας- ο ασθενής</vt:lpstr>
      <vt:lpstr>Εφαρμογή τοπικής αναισθησίας- η σύριγγα </vt:lpstr>
      <vt:lpstr>Διαφάνεια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dc:title>
  <cp:lastModifiedBy> </cp:lastModifiedBy>
  <cp:revision>70</cp:revision>
  <dcterms:modified xsi:type="dcterms:W3CDTF">2012-09-26T16:50:27Z</dcterms:modified>
</cp:coreProperties>
</file>