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3" r:id="rId10"/>
    <p:sldId id="293" r:id="rId11"/>
    <p:sldId id="295" r:id="rId12"/>
    <p:sldId id="294" r:id="rId13"/>
    <p:sldId id="265" r:id="rId14"/>
    <p:sldId id="298" r:id="rId15"/>
    <p:sldId id="266" r:id="rId16"/>
    <p:sldId id="267" r:id="rId17"/>
    <p:sldId id="264" r:id="rId18"/>
    <p:sldId id="268" r:id="rId19"/>
    <p:sldId id="269" r:id="rId20"/>
    <p:sldId id="297" r:id="rId21"/>
    <p:sldId id="270" r:id="rId22"/>
    <p:sldId id="281" r:id="rId23"/>
    <p:sldId id="271" r:id="rId24"/>
    <p:sldId id="299" r:id="rId25"/>
    <p:sldId id="300" r:id="rId26"/>
    <p:sldId id="301" r:id="rId27"/>
    <p:sldId id="272" r:id="rId28"/>
    <p:sldId id="284" r:id="rId29"/>
    <p:sldId id="283" r:id="rId30"/>
    <p:sldId id="303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0C"/>
    <a:srgbClr val="C308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3A566-685D-43E6-A162-B14B9C9FBE4A}" type="datetimeFigureOut">
              <a:rPr lang="en-US" smtClean="0"/>
              <a:pPr/>
              <a:t>10/1/2012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7BED8-FFC3-477E-8C51-5B752511F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53E04D-8A7E-4C0E-A551-53D3956D065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000924" cy="2643206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ΟΔΟΝΤΙΑΤΡΙΚΗ ΑΝΑΙΣΘΗΣΙΑ</a:t>
            </a:r>
          </a:p>
          <a:p>
            <a:pPr lvl="0" algn="ctr"/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5</a:t>
            </a:r>
            <a:r>
              <a:rPr lang="el-GR" sz="28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ο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εξάμηνο 2012- 2013</a:t>
            </a:r>
          </a:p>
          <a:p>
            <a:pPr algn="ctr"/>
            <a:endParaRPr lang="el-GR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Εξοπλισμός </a:t>
            </a:r>
          </a:p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500438"/>
            <a:ext cx="84296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Φροντιστηριακές Παραδόσεις και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Εργαστήρια από την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Κλινική Στοματικής</a:t>
            </a:r>
            <a:r>
              <a:rPr kumimoji="0" lang="el-GR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και Γναθοπροσωπικής Χειρουργικής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Διευθυντής: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Καθηγητής Κ.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Αλεξανδρίδης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Υπεύθυνη μαθήματος: Ν.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Θεολόγη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Λυγιδάκη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Λέκτορας 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IMG_8365α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86118" y="-214538"/>
            <a:ext cx="5446808" cy="7876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Anaesthesia 0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3768" t="5915"/>
          <a:stretch>
            <a:fillRect/>
          </a:stretch>
        </p:blipFill>
        <p:spPr>
          <a:xfrm>
            <a:off x="746662" y="428604"/>
            <a:ext cx="7682990" cy="6286544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IMG_8362α.jpg"/>
          <p:cNvPicPr>
            <a:picLocks noGrp="1" noChangeAspect="1"/>
          </p:cNvPicPr>
          <p:nvPr>
            <p:ph/>
          </p:nvPr>
        </p:nvPicPr>
        <p:blipFill>
          <a:blip r:embed="rId2"/>
          <a:srcRect l="5904" r="8485"/>
          <a:stretch>
            <a:fillRect/>
          </a:stretch>
        </p:blipFill>
        <p:spPr>
          <a:xfrm rot="5400000">
            <a:off x="3473081" y="-2901633"/>
            <a:ext cx="2197806" cy="8715404"/>
          </a:xfrm>
          <a:ln>
            <a:solidFill>
              <a:schemeClr val="accent1"/>
            </a:solidFill>
          </a:ln>
        </p:spPr>
      </p:pic>
      <p:pic>
        <p:nvPicPr>
          <p:cNvPr id="6" name="2 - Θέση περιεχομένου" descr="IMG_8375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8643966" cy="1950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2 - Θέση περιεχομένου" descr="IMG_8372α.jpg"/>
          <p:cNvPicPr>
            <a:picLocks noChangeAspect="1"/>
          </p:cNvPicPr>
          <p:nvPr/>
        </p:nvPicPr>
        <p:blipFill>
          <a:blip r:embed="rId4"/>
          <a:srcRect t="14504" b="15873"/>
          <a:stretch>
            <a:fillRect/>
          </a:stretch>
        </p:blipFill>
        <p:spPr>
          <a:xfrm rot="10800000">
            <a:off x="428596" y="4857760"/>
            <a:ext cx="8229600" cy="1714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βελόνες για την </a:t>
            </a: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501122" cy="492922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στέλεχος της βελόνας (το τμήμα που εισέρχεται στους ιστούς), ποικίλλει ως προς το μήκος, το πάχος και την εσωτερική διάμετρο του αυλού.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Ανάλογα με την τεχνική και το είδος αναισθησίας επιλέγεται το είδος της βελόνας.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μήκος από το επιστόμιο μέχρι την αιχμή κυμαίνεται από 10- 40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mm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ενώ το τμήμα που εισέρχεται στην φύσιγγα είναι 16- 19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mm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πάχος και την εσωτερική διάμετρος του αυλού ονομάζονται διαμετρήματα και αναφέρονται σε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Gauge (G).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Μεγαλύτερος αριθμός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→ μικρότερη διάμετρος αυλού.</a:t>
            </a:r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8369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4414" y="212070"/>
            <a:ext cx="6236774" cy="6431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βελόνες για την </a:t>
            </a: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857224" y="1743076"/>
          <a:ext cx="74295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2786082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Μήκος βελόνας</a:t>
                      </a:r>
                      <a:r>
                        <a:rPr lang="el-GR" sz="2400" baseline="0" dirty="0" smtClean="0"/>
                        <a:t> (στέλεχος)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Μεγάλο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32- 40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Μεσαίο 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Μικρό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285720" y="4020522"/>
          <a:ext cx="85011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6"/>
                <a:gridCol w="3125256"/>
                <a:gridCol w="2661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Διαμέτρημα βελόνας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l-GR" sz="2400" dirty="0" smtClean="0"/>
                        <a:t>σε </a:t>
                      </a:r>
                      <a:r>
                        <a:rPr lang="en-GB" sz="2400" dirty="0" smtClean="0"/>
                        <a:t>G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Εξωτερική διάμετρος σε </a:t>
                      </a:r>
                      <a:r>
                        <a:rPr lang="en-GB" sz="2400" dirty="0" smtClean="0"/>
                        <a:t>mm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Διάμετρος</a:t>
                      </a:r>
                      <a:r>
                        <a:rPr lang="el-GR" sz="2400" baseline="0" dirty="0" smtClean="0"/>
                        <a:t> αυλού σε </a:t>
                      </a:r>
                      <a:r>
                        <a:rPr lang="en-GB" sz="2400" dirty="0" smtClean="0"/>
                        <a:t>mm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0,05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0,025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0,04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0,02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0,03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0,015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βελόνες για την </a:t>
            </a: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501122" cy="4167198"/>
          </a:xfrm>
        </p:spPr>
        <p:txBody>
          <a:bodyPr/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Ενδεικτικά για τις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στελεχιαίες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αναισθησίες καταλληλότερες είναι οι βελόνες μεγάλου μήκους,  και συνήθως των 25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ενώ για την εμπότιση οι μεσαίου μήκους και διαμετρήματος 27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Οι μικρού μήκους βελόνες των 30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χρησιμοποιούν-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ται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περισσότερο για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ενδοσυνδεσμική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αναισθησία και στην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παιδοδοντιατρική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βελόνες για την </a:t>
            </a: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337452" cy="4095760"/>
          </a:xfrm>
        </p:spPr>
        <p:txBody>
          <a:bodyPr/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Το άκρο της βελόνας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λοξοτομημένο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για να εισέρχεται εύκολα στους ιστούς.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λοξοτομή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ποικίλλει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μεγάλη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λοξοτομή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έχει αυξημένο κίνδυνο τρώσης αγγείου και έγχυσης του αναισθητικού στην κυκλοφορία → προτιμότερη η βραχεία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λοξοτομή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Η σύριγγα </a:t>
            </a:r>
            <a:r>
              <a:rPr lang="en-GB" sz="36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790720"/>
            <a:ext cx="81534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πιο συχνά χρησιμοποιούμενη σύριγγα στην Οδοντιατρική.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Μεταλλική, με ή χωρίς δυνατότητα να κάνει αναρρόφηση.  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Αποστειρώνεται χωρίς πρόβλημα.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Αποτελείται από το στέλεχος, το έμβολο και το επιστόμιο.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 σύριγγα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71638"/>
            <a:ext cx="8551766" cy="475775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Το στέλεχος δέχεται την φύσιγγα του αναισθητικού.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Φέρει στο πρόσθιο άκρο του το επιστόμιο για την υποδοχή της βελόνας και στο άλλο άκρο ένα σύστημα με έλασμα και κοχλίες που συγκρατούν το έμβολο. 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Το έμβολο μπορεί να κάνει παλινδρομικές κινήσεις χωρίς να διαχωρίζεται από το στέλεχος. </a:t>
            </a:r>
          </a:p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Το έμβολο στο ένα άκρο συνδέεται με το στέλεχος και στο άλλο άκρο έχει κατάλληλη υποδοχή (πτερύγια ή δακτύλιο) για τοποθέτηση των δακτύλων (δείκτη και αντίχειρα).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Εξοπλισμός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790720"/>
            <a:ext cx="81534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Φύσιγγες με αναισθητικό διάλυμα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Σύριγγες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Βελόνες </a:t>
            </a:r>
          </a:p>
          <a:p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Επιφανειακό αναισθητικό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Κάτοπτρο,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Βαμβακολαβίδα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Ανιχνευτήρας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Anaesthesia 04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0007" r="23076"/>
          <a:stretch>
            <a:fillRect/>
          </a:stretch>
        </p:blipFill>
        <p:spPr>
          <a:xfrm rot="5400000" flipV="1">
            <a:off x="1821621" y="-107163"/>
            <a:ext cx="5500725" cy="7572395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 σύριγγα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719282"/>
            <a:ext cx="8358246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 έμβολο, το πρόσθιο άκρο του έρχεται σε επαφή με το οπίσθιο πώμα της φύσιγγας και μπορεί να έχει α) επίπεδη επιφάνεια ή β) ένα άγκιστρο για να παρέχει την δυνατότητα αναρρόφησης.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 οπίσθιο άκρο του εμβόλου τοποθετείται ο αντί-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χειρας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για να ασκηθεί πίεση κατά την διενέργεια της αναισθησίας.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Anaesthesia 04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1770" r="14283"/>
          <a:stretch>
            <a:fillRect/>
          </a:stretch>
        </p:blipFill>
        <p:spPr>
          <a:xfrm>
            <a:off x="4929190" y="428604"/>
            <a:ext cx="3429024" cy="5851525"/>
          </a:xfrm>
          <a:noFill/>
          <a:ln>
            <a:solidFill>
              <a:schemeClr val="accent1"/>
            </a:solidFill>
          </a:ln>
        </p:spPr>
      </p:pic>
      <p:pic>
        <p:nvPicPr>
          <p:cNvPr id="3" name="Picture 5" descr="Anaesthesia 046"/>
          <p:cNvPicPr>
            <a:picLocks noChangeAspect="1" noChangeArrowheads="1"/>
          </p:cNvPicPr>
          <p:nvPr/>
        </p:nvPicPr>
        <p:blipFill>
          <a:blip r:embed="rId3" cstate="print"/>
          <a:srcRect l="39939" r="15198"/>
          <a:stretch>
            <a:fillRect/>
          </a:stretch>
        </p:blipFill>
        <p:spPr>
          <a:xfrm>
            <a:off x="1000100" y="428604"/>
            <a:ext cx="3500462" cy="5851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 σύριγγα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Οπλισμός της σύριγγας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Εικόνα" descr="IMG_8374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8643998" cy="43910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IMG_8381α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285852" y="657017"/>
            <a:ext cx="6715172" cy="562950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IMG_8383α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 rot="16200000">
            <a:off x="3346446" y="588979"/>
            <a:ext cx="2171747" cy="5851525"/>
          </a:xfrm>
          <a:ln>
            <a:solidFill>
              <a:schemeClr val="accent1"/>
            </a:solidFill>
          </a:ln>
        </p:spPr>
      </p:pic>
      <p:pic>
        <p:nvPicPr>
          <p:cNvPr id="4" name="3 - Εικόνα" descr="IMG_8382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85728"/>
            <a:ext cx="5643570" cy="19835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4 - Εικόνα" descr="IMG_8384α.jpg"/>
          <p:cNvPicPr>
            <a:picLocks noChangeAspect="1"/>
          </p:cNvPicPr>
          <p:nvPr/>
        </p:nvPicPr>
        <p:blipFill>
          <a:blip r:embed="rId4"/>
          <a:srcRect l="24999" r="8334"/>
          <a:stretch>
            <a:fillRect/>
          </a:stretch>
        </p:blipFill>
        <p:spPr>
          <a:xfrm rot="16200000">
            <a:off x="3538934" y="2961868"/>
            <a:ext cx="1714512" cy="5649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Θέση περιεχομένου" descr="IMG_8385α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8229600" cy="2289948"/>
          </a:xfrm>
          <a:ln>
            <a:solidFill>
              <a:schemeClr val="accent1"/>
            </a:solidFill>
          </a:ln>
        </p:spPr>
      </p:pic>
      <p:pic>
        <p:nvPicPr>
          <p:cNvPr id="4" name="3 - Εικόνα" descr="IMG_8386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7929586" cy="2378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Οι άλλες σύριγγες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4958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Η συνήθης σύριγγα μιας χρήσεως για ενδομυϊκή ή ενδοφλέβια χορήγηση φαρμάκου είναι η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Luer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Anaesthesia 057"/>
          <p:cNvPicPr>
            <a:picLocks noChangeAspect="1" noChangeArrowheads="1"/>
          </p:cNvPicPr>
          <p:nvPr/>
        </p:nvPicPr>
        <p:blipFill>
          <a:blip r:embed="rId2" cstate="print"/>
          <a:srcRect t="34373" b="33885"/>
          <a:stretch>
            <a:fillRect/>
          </a:stretch>
        </p:blipFill>
        <p:spPr>
          <a:xfrm>
            <a:off x="857224" y="3786190"/>
            <a:ext cx="7802563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Anaesthesia 05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9563" r="32594"/>
          <a:stretch>
            <a:fillRect/>
          </a:stretch>
        </p:blipFill>
        <p:spPr>
          <a:xfrm rot="16200000">
            <a:off x="2388347" y="-816767"/>
            <a:ext cx="4429156" cy="8777285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Για οδοντιατρική χρήση κυκλοφορούν επίσης: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Σύριγγες τύπου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Carpule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μιας χρήσεως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Σύριγγες τύπου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Carpule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με αυτόματη αναρρόφηση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Σύριγγες μιας χρήσεως με σύστημα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αυτοπροστα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σίας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του ιατρού (καλυμμένη βελόνη)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Ειδικές για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ενδοσυνδεσμική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έγχυση αναισθητικού (με μεγάλη πίεση)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Σύριγγες ψεκασμού (χωρίς βελόνα, ψεκασμός υπό πίεση)</a:t>
            </a:r>
          </a:p>
          <a:p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3 - Ορθογώνιο"/>
          <p:cNvSpPr/>
          <p:nvPr/>
        </p:nvSpPr>
        <p:spPr>
          <a:xfrm>
            <a:off x="785786" y="285728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άλλες σύριγγες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Φύσιγγες με αναισθητικό διάλυμα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19282"/>
            <a:ext cx="8358246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Σήμερα το τοπικό αναισθητικό έρχεται έτοιμο σε φύσιγγες του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1.7 ή 1.8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ml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Για την χρήση του χρησιμοποιείται η σύριγγα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Carpule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γυάλινη φύσιγγα έχει δύο ελαστικά πώματα, το ένα σταθερό και διαμορφωμένο για να υποδέχεται την βελόνη και το άλλο ευμετακίνητο ώστε με την πίεση του εμβόλου της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Carpule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να επιτυγχάνεται η έγχυση του αναισθητικού.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he Sound of Pa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155" t="4445" r="20155" b="4445"/>
          <a:stretch>
            <a:fillRect/>
          </a:stretch>
        </p:blipFill>
        <p:spPr>
          <a:xfrm>
            <a:off x="304800" y="1142984"/>
            <a:ext cx="4143375" cy="4495800"/>
          </a:xfrm>
          <a:noFill/>
          <a:ln>
            <a:solidFill>
              <a:schemeClr val="folHlink"/>
            </a:solidFill>
          </a:ln>
        </p:spPr>
      </p:pic>
      <p:pic>
        <p:nvPicPr>
          <p:cNvPr id="51203" name="Picture 3" descr="Sound of relief"/>
          <p:cNvPicPr>
            <a:picLocks noChangeAspect="1" noChangeArrowheads="1"/>
          </p:cNvPicPr>
          <p:nvPr/>
        </p:nvPicPr>
        <p:blipFill>
          <a:blip r:embed="rId3"/>
          <a:srcRect l="12500" r="13812" b="6667"/>
          <a:stretch>
            <a:fillRect/>
          </a:stretch>
        </p:blipFill>
        <p:spPr bwMode="auto">
          <a:xfrm>
            <a:off x="4714876" y="1142984"/>
            <a:ext cx="4256087" cy="4495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Το αναισθητικό διάλυμα περιέχει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9072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τοπικό αναισθητικό.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αγγειοσυσπαστικό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συντηρητικό του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αγγειοσυσπαστικού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χλωριούχο νάτριο (για να γίνει το διάλυμα ισότονο με τους ιστούς).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απεσταγμένο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νερό (για την αραίωση και την αύξηση του όγκου του διαλύματος).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Παλαιότερα περιείχε και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βακτηριοστατικό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(σήμερα όχι γιατί συνδέεται με αλλεργικές αντιδράσεις).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Επάνω στην φύσιγγα αναγράφονται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862158"/>
            <a:ext cx="8501122" cy="44958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εμπορική ονομασία.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είδος και η πυκνότητα του αναισθητικού διαλύματος (ανά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ml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ή επί τοις %).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είδος και η συγκέντρωση του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αγγειοσυσπαστικού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ημερομηνία λήξης. </a:t>
            </a:r>
          </a:p>
          <a:p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719282"/>
            <a:ext cx="8337452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Οι φύσιγγες συσκευάζονται ανά 50 ή 100, σήμερα συνήθως σε μεταλλικά κουτιά, αλλά και σε χάρτινη συσκευασία.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περιεχόμενο είναι αποστειρωμένο.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στόμιο που δέχεται την βελόνη απολυμαίνεται με γάζα με οινόπνευμα.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Δεν εμβαπτίζουμε σε απολυμαντικό –αντισηπτικό  τις φύσιγγες διότι αυτά μπορεί να περάσουν στο εσωτερικό και να μολύνουν το φάρμακο.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3 - Ορθογώνιο"/>
          <p:cNvSpPr/>
          <p:nvPr/>
        </p:nvSpPr>
        <p:spPr>
          <a:xfrm>
            <a:off x="500034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Φύσιγγες με αναισθητικό διάλυμα</a:t>
            </a:r>
            <a:endParaRPr lang="en-GB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Πριν την χρήση της φύσιγγας ελέγχουμε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862158"/>
            <a:ext cx="81534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Την ημερομηνία λήξης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Την διαύγεια του διαλύματος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Την αλλαγή χρώματος του διαλύματος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Την ύπαρξη ρωγμής στο γυαλί της φύσιγγας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Την ύπαρξη φυσαλίδας στο αναισθητικό (δεν το χρησιμοποιούμε αν είναι &gt; από 2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mm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σε διάμετρο)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Anaesthesia 0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22165" b="22897"/>
          <a:stretch>
            <a:fillRect/>
          </a:stretch>
        </p:blipFill>
        <p:spPr>
          <a:xfrm>
            <a:off x="642910" y="785794"/>
            <a:ext cx="7802563" cy="3214710"/>
          </a:xfrm>
          <a:noFill/>
          <a:ln>
            <a:solidFill>
              <a:schemeClr val="accent1"/>
            </a:solidFill>
          </a:ln>
        </p:spPr>
      </p:pic>
      <p:pic>
        <p:nvPicPr>
          <p:cNvPr id="3" name="Picture 5" descr="Anaesthesia 053"/>
          <p:cNvPicPr>
            <a:picLocks noChangeAspect="1" noChangeArrowheads="1"/>
          </p:cNvPicPr>
          <p:nvPr/>
        </p:nvPicPr>
        <p:blipFill>
          <a:blip r:embed="rId3" cstate="print"/>
          <a:srcRect t="36815" b="24118"/>
          <a:stretch>
            <a:fillRect/>
          </a:stretch>
        </p:blipFill>
        <p:spPr>
          <a:xfrm>
            <a:off x="769965" y="4429132"/>
            <a:ext cx="7802563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Οι βελόνες για την </a:t>
            </a: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</a:rPr>
              <a:t>Carpule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715436" cy="4495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 μιας χρήσεως, αποστειρωμένες σε ατομική πλαστική συσκευασία.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Όταν αφαιρεθεί το πλαστικό περίβλημα, η βελόνη έχει το επιστόμιο (μεταλλικό ή πλαστικό τμήμα), που την καθηλώνει βιδώνοντας στην σύριγγα και 2 άκρα: το ένα βυθίζεται στο στόμιο της φύσιγγας και το άλλο είναι ελεύθερο για την έγχυση του φαρμάκου στους ιστούς. 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Η πλαστική συσκευασία ανοίγεται με τρόπο που να επιτρέπει την τοποθέτηση της βελόνας στην σύριγγα ενώ το ελεύθερο άκρο της παραμένει καλυμμένο με ασφάλεια μέχρι την χρήση του.    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Υπάρχουν διαφορετικά μήκη και διαμετρήματα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1620</TotalTime>
  <Words>882</Words>
  <PresentationFormat>Προβολή στην οθόνη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Διάμεσος</vt:lpstr>
      <vt:lpstr>Διαφάνεια 1</vt:lpstr>
      <vt:lpstr>Εξοπλισμός</vt:lpstr>
      <vt:lpstr>Φύσιγγες με αναισθητικό διάλυμα</vt:lpstr>
      <vt:lpstr>Το αναισθητικό διάλυμα περιέχει</vt:lpstr>
      <vt:lpstr>Επάνω στην φύσιγγα αναγράφονται</vt:lpstr>
      <vt:lpstr>Διαφάνεια 6</vt:lpstr>
      <vt:lpstr>Πριν την χρήση της φύσιγγας ελέγχουμε</vt:lpstr>
      <vt:lpstr>Διαφάνεια 8</vt:lpstr>
      <vt:lpstr>Οι βελόνες για την Carpule</vt:lpstr>
      <vt:lpstr>Διαφάνεια 10</vt:lpstr>
      <vt:lpstr>Διαφάνεια 11</vt:lpstr>
      <vt:lpstr>Διαφάνεια 12</vt:lpstr>
      <vt:lpstr>Οι βελόνες για την Carpule</vt:lpstr>
      <vt:lpstr>Διαφάνεια 14</vt:lpstr>
      <vt:lpstr>Οι βελόνες για την Carpule</vt:lpstr>
      <vt:lpstr>Οι βελόνες για την Carpule</vt:lpstr>
      <vt:lpstr>Οι βελόνες για την Carpule</vt:lpstr>
      <vt:lpstr>Η σύριγγα Carpule</vt:lpstr>
      <vt:lpstr>Η σύριγγα Carpule</vt:lpstr>
      <vt:lpstr>Διαφάνεια 20</vt:lpstr>
      <vt:lpstr>Η σύριγγα Carpule</vt:lpstr>
      <vt:lpstr>Διαφάνεια 22</vt:lpstr>
      <vt:lpstr>Η σύριγγα Carpule</vt:lpstr>
      <vt:lpstr>Διαφάνεια 24</vt:lpstr>
      <vt:lpstr>Διαφάνεια 25</vt:lpstr>
      <vt:lpstr>Διαφάνεια 26</vt:lpstr>
      <vt:lpstr>Οι άλλες σύριγγες</vt:lpstr>
      <vt:lpstr>Διαφάνεια 28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</dc:title>
  <cp:lastModifiedBy> </cp:lastModifiedBy>
  <cp:revision>84</cp:revision>
  <dcterms:modified xsi:type="dcterms:W3CDTF">2012-10-01T16:39:26Z</dcterms:modified>
</cp:coreProperties>
</file>