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7" r:id="rId2"/>
    <p:sldId id="286" r:id="rId3"/>
    <p:sldId id="256" r:id="rId4"/>
    <p:sldId id="257" r:id="rId5"/>
    <p:sldId id="258" r:id="rId6"/>
    <p:sldId id="259" r:id="rId7"/>
    <p:sldId id="260" r:id="rId8"/>
    <p:sldId id="261" r:id="rId9"/>
    <p:sldId id="281" r:id="rId10"/>
    <p:sldId id="262" r:id="rId11"/>
    <p:sldId id="263" r:id="rId12"/>
    <p:sldId id="270" r:id="rId13"/>
    <p:sldId id="269" r:id="rId14"/>
    <p:sldId id="275" r:id="rId15"/>
    <p:sldId id="264" r:id="rId16"/>
    <p:sldId id="284" r:id="rId17"/>
    <p:sldId id="271" r:id="rId18"/>
    <p:sldId id="267" r:id="rId19"/>
    <p:sldId id="268" r:id="rId20"/>
    <p:sldId id="276" r:id="rId21"/>
    <p:sldId id="277" r:id="rId22"/>
    <p:sldId id="278" r:id="rId23"/>
    <p:sldId id="266" r:id="rId24"/>
    <p:sldId id="265" r:id="rId25"/>
    <p:sldId id="272" r:id="rId26"/>
    <p:sldId id="273" r:id="rId27"/>
    <p:sldId id="279" r:id="rId28"/>
    <p:sldId id="280" r:id="rId29"/>
    <p:sldId id="282" r:id="rId30"/>
    <p:sldId id="283" r:id="rId3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65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7203B-6FE1-4756-84CA-20527EFFB1BF}" type="datetimeFigureOut">
              <a:rPr lang="el-GR" smtClean="0"/>
              <a:pPr/>
              <a:t>29/3/2013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45DBB-5560-4F77-ABD4-5035FC539E8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C5E2D3-5632-4234-8AB3-CD7A921C2981}" type="slidenum">
              <a:rPr lang="el-GR"/>
              <a:pPr/>
              <a:t>2</a:t>
            </a:fld>
            <a:endParaRPr lang="el-GR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5DBB-5560-4F77-ABD4-5035FC539E86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5DBB-5560-4F77-ABD4-5035FC539E86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99643BC-7FFA-403C-97A6-2A6CEC1FB3BE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l-G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0A1B6C-9831-4A90-B0FD-1B92F1FC9D86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l-GR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7D9BEB-3E7E-436E-BC21-DD27EDA28E7F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l-GR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5DBB-5560-4F77-ABD4-5035FC539E86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5DBB-5560-4F77-ABD4-5035FC539E86}" type="slidenum">
              <a:rPr lang="el-GR" smtClean="0"/>
              <a:pPr/>
              <a:t>24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BCDCF7-49FA-4F73-8443-FB607DF0263A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l-G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EEDCEC-9CF2-40FB-A8CC-61F4892AD038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l-GR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5DBB-5560-4F77-ABD4-5035FC539E86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5DBB-5560-4F77-ABD4-5035FC539E86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5DBB-5560-4F77-ABD4-5035FC539E86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5DBB-5560-4F77-ABD4-5035FC539E86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5DBB-5560-4F77-ABD4-5035FC539E86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5DBB-5560-4F77-ABD4-5035FC539E86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635618-4C86-4464-8270-EE7D1023B8E5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l-G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5DBB-5560-4F77-ABD4-5035FC539E86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E99-54FF-45EF-A7B8-BFD812FF503B}" type="datetimeFigureOut">
              <a:rPr lang="el-GR" smtClean="0"/>
              <a:pPr/>
              <a:t>29/3/2013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58EB-FE5F-4912-B878-EBED68F5E1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E99-54FF-45EF-A7B8-BFD812FF503B}" type="datetimeFigureOut">
              <a:rPr lang="el-GR" smtClean="0"/>
              <a:pPr/>
              <a:t>29/3/2013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58EB-FE5F-4912-B878-EBED68F5E1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E99-54FF-45EF-A7B8-BFD812FF503B}" type="datetimeFigureOut">
              <a:rPr lang="el-GR" smtClean="0"/>
              <a:pPr/>
              <a:t>29/3/2013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58EB-FE5F-4912-B878-EBED68F5E1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E99-54FF-45EF-A7B8-BFD812FF503B}" type="datetimeFigureOut">
              <a:rPr lang="el-GR" smtClean="0"/>
              <a:pPr/>
              <a:t>29/3/2013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58EB-FE5F-4912-B878-EBED68F5E1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E99-54FF-45EF-A7B8-BFD812FF503B}" type="datetimeFigureOut">
              <a:rPr lang="el-GR" smtClean="0"/>
              <a:pPr/>
              <a:t>29/3/2013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58EB-FE5F-4912-B878-EBED68F5E1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E99-54FF-45EF-A7B8-BFD812FF503B}" type="datetimeFigureOut">
              <a:rPr lang="el-GR" smtClean="0"/>
              <a:pPr/>
              <a:t>29/3/2013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58EB-FE5F-4912-B878-EBED68F5E1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E99-54FF-45EF-A7B8-BFD812FF503B}" type="datetimeFigureOut">
              <a:rPr lang="el-GR" smtClean="0"/>
              <a:pPr/>
              <a:t>29/3/2013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58EB-FE5F-4912-B878-EBED68F5E1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E99-54FF-45EF-A7B8-BFD812FF503B}" type="datetimeFigureOut">
              <a:rPr lang="el-GR" smtClean="0"/>
              <a:pPr/>
              <a:t>29/3/2013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58EB-FE5F-4912-B878-EBED68F5E1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E99-54FF-45EF-A7B8-BFD812FF503B}" type="datetimeFigureOut">
              <a:rPr lang="el-GR" smtClean="0"/>
              <a:pPr/>
              <a:t>29/3/2013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58EB-FE5F-4912-B878-EBED68F5E1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E99-54FF-45EF-A7B8-BFD812FF503B}" type="datetimeFigureOut">
              <a:rPr lang="el-GR" smtClean="0"/>
              <a:pPr/>
              <a:t>29/3/2013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58EB-FE5F-4912-B878-EBED68F5E1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6E99-54FF-45EF-A7B8-BFD812FF503B}" type="datetimeFigureOut">
              <a:rPr lang="el-GR" smtClean="0"/>
              <a:pPr/>
              <a:t>29/3/2013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58EB-FE5F-4912-B878-EBED68F5E1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46E99-54FF-45EF-A7B8-BFD812FF503B}" type="datetimeFigureOut">
              <a:rPr lang="el-GR" smtClean="0"/>
              <a:pPr/>
              <a:t>29/3/2013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658EB-FE5F-4912-B878-EBED68F5E13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331640" y="4007965"/>
            <a:ext cx="648072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l-GR" sz="2800" b="1" i="1" dirty="0" smtClean="0">
                <a:solidFill>
                  <a:schemeClr val="bg1"/>
                </a:solidFill>
                <a:latin typeface="Century Gothic" pitchFamily="34" charset="0"/>
              </a:rPr>
              <a:t>Σ</a:t>
            </a:r>
            <a:r>
              <a:rPr lang="el-GR" sz="2800" b="1" i="1" dirty="0">
                <a:solidFill>
                  <a:schemeClr val="bg1"/>
                </a:solidFill>
                <a:latin typeface="Century Gothic" pitchFamily="34" charset="0"/>
              </a:rPr>
              <a:t>. ΣΙΛΒΕΣΤΡΟΣ</a:t>
            </a:r>
          </a:p>
          <a:p>
            <a:pPr algn="ctr">
              <a:spcBef>
                <a:spcPct val="50000"/>
              </a:spcBef>
            </a:pPr>
            <a:r>
              <a:rPr lang="el-GR" sz="2800" i="1" dirty="0">
                <a:solidFill>
                  <a:schemeClr val="bg1"/>
                </a:solidFill>
                <a:latin typeface="Century Gothic" pitchFamily="34" charset="0"/>
              </a:rPr>
              <a:t>Επίκουρος Καθηγητής Οδοντιατρικής Σχολής Πανεπιστημίου Αθηνών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791580" y="998730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rgbClr val="FFC000"/>
                </a:solidFill>
                <a:latin typeface="Century Gothic" pitchFamily="34" charset="0"/>
              </a:rPr>
              <a:t>ΠΕΙΡΟΔΟΝΤΙΟ ΚΑΙ ΚΙΝΗΤΕΣ ΑΠΟΚΑΤΑΣΤΑΣΕΙΣ</a:t>
            </a:r>
            <a:endParaRPr lang="el-GR" sz="3600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pic>
        <p:nvPicPr>
          <p:cNvPr id="5" name="Content Placeholder 3" descr="watermark.png"/>
          <p:cNvPicPr>
            <a:picLocks noGrp="1" noChangeAspect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701570" y="638690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890845"/>
            <a:ext cx="8229600" cy="1143000"/>
          </a:xfrm>
        </p:spPr>
        <p:txBody>
          <a:bodyPr>
            <a:noAutofit/>
          </a:bodyPr>
          <a:lstStyle/>
          <a:p>
            <a:r>
              <a:rPr lang="el-GR" sz="2400" dirty="0" smtClean="0">
                <a:solidFill>
                  <a:srgbClr val="FFC000"/>
                </a:solidFill>
                <a:latin typeface="Century Gothic" pitchFamily="34" charset="0"/>
              </a:rPr>
              <a:t>Η περιοδοντική εξέταση υποψήφιου για την αποκατάσταση με μερική οδοντοστοιχία θα πρέπει να περιλαμβάνει:</a:t>
            </a:r>
            <a:endParaRPr lang="el-GR" sz="2400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3821314"/>
            <a:ext cx="8229600" cy="2037956"/>
          </a:xfrm>
        </p:spPr>
        <p:txBody>
          <a:bodyPr>
            <a:normAutofit lnSpcReduction="10000"/>
          </a:bodyPr>
          <a:lstStyle/>
          <a:p>
            <a:pPr>
              <a:buClr>
                <a:srgbClr val="FFC000"/>
              </a:buClr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Αξιολόγηση επιπέδου στοματικής υγιεινής</a:t>
            </a:r>
          </a:p>
          <a:p>
            <a:pPr>
              <a:buClr>
                <a:srgbClr val="FFC000"/>
              </a:buClr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Παρουσίας μικροβιακής πλάκας και φλεγμονής</a:t>
            </a:r>
          </a:p>
          <a:p>
            <a:pPr>
              <a:buClr>
                <a:srgbClr val="FFC000"/>
              </a:buClr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Απώλειας πρόσφυσης – ποσοστό εναπομείναντος στηρικτικού οστού</a:t>
            </a:r>
          </a:p>
          <a:p>
            <a:pPr>
              <a:buClr>
                <a:srgbClr val="FFC000"/>
              </a:buClr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Κινητικότητας</a:t>
            </a:r>
            <a:endParaRPr lang="el-G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3 - Βέλος προς τα κάτω"/>
          <p:cNvSpPr/>
          <p:nvPr/>
        </p:nvSpPr>
        <p:spPr>
          <a:xfrm>
            <a:off x="4346975" y="2573905"/>
            <a:ext cx="450050" cy="85509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Content Placeholder 3" descr="watermark.png"/>
          <p:cNvPicPr>
            <a:picLocks noGrp="1" noChangeAspect="1"/>
          </p:cNvPicPr>
          <p:nvPr/>
        </p:nvPicPr>
        <p:blipFill>
          <a:blip r:embed="rId3" cstate="print">
            <a:lum bright="-30000" contrast="20000"/>
          </a:blip>
          <a:srcRect/>
          <a:stretch>
            <a:fillRect/>
          </a:stretch>
        </p:blipFill>
        <p:spPr bwMode="auto">
          <a:xfrm>
            <a:off x="701570" y="638690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49111" y="0"/>
            <a:ext cx="7245778" cy="909355"/>
          </a:xfrm>
        </p:spPr>
        <p:txBody>
          <a:bodyPr>
            <a:normAutofit fontScale="90000"/>
          </a:bodyPr>
          <a:lstStyle/>
          <a:p>
            <a:r>
              <a:rPr lang="el-GR" sz="3600" b="1" u="sng" dirty="0" smtClean="0">
                <a:solidFill>
                  <a:srgbClr val="FFC000"/>
                </a:solidFill>
                <a:latin typeface="Century Gothic" pitchFamily="34" charset="0"/>
              </a:rPr>
              <a:t>Επίδραση Μ.Ο. στον δείκτη πλάκας</a:t>
            </a:r>
            <a:endParaRPr lang="el-GR" sz="3600" b="1" u="sng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892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Ευνοεί την κατακράτηση οδοντικής πλάκας στα δόντια που βρίσκονται σε επαφή με τη μερική οδοντοστοιχία.</a:t>
            </a:r>
          </a:p>
          <a:p>
            <a:pPr>
              <a:buClr>
                <a:srgbClr val="FFC000"/>
              </a:buClr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Ποιοτική τροποποίηση της σύστασης της σύστασης της πλάκας (αύξηση </a:t>
            </a:r>
            <a:r>
              <a:rPr lang="el-GR" sz="2400" dirty="0" err="1" smtClean="0">
                <a:solidFill>
                  <a:schemeClr val="bg1"/>
                </a:solidFill>
                <a:latin typeface="Century Gothic" pitchFamily="34" charset="0"/>
              </a:rPr>
              <a:t>σπειροχαιτών</a:t>
            </a: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 και </a:t>
            </a:r>
            <a:r>
              <a:rPr lang="el-GR" sz="2400" dirty="0" err="1" smtClean="0">
                <a:solidFill>
                  <a:schemeClr val="bg1"/>
                </a:solidFill>
                <a:latin typeface="Century Gothic" pitchFamily="34" charset="0"/>
              </a:rPr>
              <a:t>σπιριλών</a:t>
            </a: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;</a:t>
            </a: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σε βάρος των </a:t>
            </a:r>
            <a:r>
              <a:rPr lang="el-GR" sz="2400" dirty="0" err="1" smtClean="0">
                <a:solidFill>
                  <a:schemeClr val="bg1"/>
                </a:solidFill>
                <a:latin typeface="Century Gothic" pitchFamily="34" charset="0"/>
              </a:rPr>
              <a:t>κοκκοειδών</a:t>
            </a: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 και </a:t>
            </a:r>
            <a:r>
              <a:rPr lang="el-GR" sz="2400" dirty="0" err="1" smtClean="0">
                <a:solidFill>
                  <a:schemeClr val="bg1"/>
                </a:solidFill>
                <a:latin typeface="Century Gothic" pitchFamily="34" charset="0"/>
              </a:rPr>
              <a:t>ραβδομορφών</a:t>
            </a: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 βακτηρίων).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2528265" y="4689140"/>
            <a:ext cx="6615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>
                <a:solidFill>
                  <a:schemeClr val="bg1"/>
                </a:solidFill>
                <a:latin typeface="Century Gothic" pitchFamily="34" charset="0"/>
              </a:rPr>
              <a:t>Chamrawy</a:t>
            </a:r>
            <a:r>
              <a:rPr lang="en-US" sz="1400" i="1" dirty="0" smtClean="0">
                <a:solidFill>
                  <a:schemeClr val="bg1"/>
                </a:solidFill>
                <a:latin typeface="Century Gothic" pitchFamily="34" charset="0"/>
              </a:rPr>
              <a:t> E. Quantitative changes in dental plaque formation related to</a:t>
            </a:r>
          </a:p>
          <a:p>
            <a:r>
              <a:rPr lang="en-US" sz="1400" i="1" dirty="0" smtClean="0">
                <a:solidFill>
                  <a:schemeClr val="bg1"/>
                </a:solidFill>
                <a:latin typeface="Century Gothic" pitchFamily="34" charset="0"/>
              </a:rPr>
              <a:t>Removable partial dentures. J Oral </a:t>
            </a:r>
            <a:r>
              <a:rPr lang="en-US" sz="1400" i="1" dirty="0" err="1" smtClean="0">
                <a:solidFill>
                  <a:schemeClr val="bg1"/>
                </a:solidFill>
                <a:latin typeface="Century Gothic" pitchFamily="34" charset="0"/>
              </a:rPr>
              <a:t>Rehabil</a:t>
            </a:r>
            <a:r>
              <a:rPr lang="en-US" sz="1400" i="1" dirty="0" smtClean="0">
                <a:solidFill>
                  <a:schemeClr val="bg1"/>
                </a:solidFill>
                <a:latin typeface="Century Gothic" pitchFamily="34" charset="0"/>
              </a:rPr>
              <a:t> 1976;3:115-120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2546776" y="5589240"/>
            <a:ext cx="659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>
                <a:solidFill>
                  <a:schemeClr val="bg1"/>
                </a:solidFill>
                <a:latin typeface="Century Gothic" pitchFamily="34" charset="0"/>
              </a:rPr>
              <a:t>Chamrawy</a:t>
            </a:r>
            <a:r>
              <a:rPr lang="en-US" sz="1400" i="1" dirty="0" smtClean="0">
                <a:solidFill>
                  <a:schemeClr val="bg1"/>
                </a:solidFill>
                <a:latin typeface="Century Gothic" pitchFamily="34" charset="0"/>
              </a:rPr>
              <a:t> E. Quantitative changes in dental plaque formation related to</a:t>
            </a:r>
          </a:p>
          <a:p>
            <a:r>
              <a:rPr lang="en-US" sz="1400" i="1" dirty="0" smtClean="0">
                <a:solidFill>
                  <a:schemeClr val="bg1"/>
                </a:solidFill>
                <a:latin typeface="Century Gothic" pitchFamily="34" charset="0"/>
              </a:rPr>
              <a:t>Removable partial dentures. J Oral </a:t>
            </a:r>
            <a:r>
              <a:rPr lang="en-US" sz="1400" i="1" dirty="0" err="1" smtClean="0">
                <a:solidFill>
                  <a:schemeClr val="bg1"/>
                </a:solidFill>
                <a:latin typeface="Century Gothic" pitchFamily="34" charset="0"/>
              </a:rPr>
              <a:t>Rehabil</a:t>
            </a:r>
            <a:r>
              <a:rPr lang="en-US" sz="1400" i="1" dirty="0" smtClean="0">
                <a:solidFill>
                  <a:schemeClr val="bg1"/>
                </a:solidFill>
                <a:latin typeface="Century Gothic" pitchFamily="34" charset="0"/>
              </a:rPr>
              <a:t> 1979;6:183-188</a:t>
            </a:r>
          </a:p>
        </p:txBody>
      </p:sp>
      <p:pic>
        <p:nvPicPr>
          <p:cNvPr id="6" name="Content Placeholder 3" descr="watermark.png"/>
          <p:cNvPicPr>
            <a:picLocks noGrp="1" noChangeAspect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881590" y="-216405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Φ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3" descr="watermark.png"/>
          <p:cNvPicPr>
            <a:picLocks noGrp="1" noChangeAspect="1"/>
          </p:cNvPicPr>
          <p:nvPr/>
        </p:nvPicPr>
        <p:blipFill>
          <a:blip r:embed="rId3" cstate="print">
            <a:lum bright="-40000" contrast="-30000"/>
          </a:blip>
          <a:srcRect/>
          <a:stretch>
            <a:fillRect/>
          </a:stretch>
        </p:blipFill>
        <p:spPr bwMode="auto">
          <a:xfrm>
            <a:off x="701570" y="638690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81000"/>
            <a:ext cx="8370887" cy="627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3" descr="watermark.png"/>
          <p:cNvPicPr>
            <a:picLocks noGrp="1" noChangeAspect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701570" y="1223755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931863"/>
            <a:ext cx="6659562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0"/>
            <a:ext cx="3635375" cy="6858000"/>
            <a:chOff x="0" y="0"/>
            <a:chExt cx="2290" cy="4320"/>
          </a:xfrm>
        </p:grpSpPr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2290" cy="1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602"/>
              <a:ext cx="2290" cy="1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Content Placeholder 3" descr="watermark.png"/>
          <p:cNvPicPr>
            <a:picLocks noGrp="1" noChangeAspect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1061610" y="2258870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3" descr="watermark.png"/>
          <p:cNvPicPr>
            <a:picLocks noGrp="1" noChangeAspect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0" y="-621450"/>
            <a:ext cx="7011614" cy="441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8650"/>
            <a:ext cx="8229600" cy="810090"/>
          </a:xfrm>
        </p:spPr>
        <p:txBody>
          <a:bodyPr>
            <a:normAutofit/>
          </a:bodyPr>
          <a:lstStyle/>
          <a:p>
            <a:r>
              <a:rPr lang="el-GR" sz="2400" b="1" u="sng" dirty="0" smtClean="0">
                <a:solidFill>
                  <a:srgbClr val="FFC000"/>
                </a:solidFill>
                <a:latin typeface="Century Gothic" pitchFamily="34" charset="0"/>
              </a:rPr>
              <a:t>Βασικές αρχές βελτίωσης του δείκτη πλάκας στις Μ.Ο.</a:t>
            </a:r>
            <a:endParaRPr lang="el-GR" sz="2400" b="1" u="sng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520475"/>
            <a:ext cx="8229600" cy="3060340"/>
          </a:xfrm>
        </p:spPr>
        <p:txBody>
          <a:bodyPr>
            <a:normAutofit lnSpcReduction="10000"/>
          </a:bodyPr>
          <a:lstStyle/>
          <a:p>
            <a:pPr>
              <a:buClr>
                <a:srgbClr val="FFC000"/>
              </a:buClr>
            </a:pPr>
            <a:r>
              <a:rPr lang="el-GR" sz="2000" dirty="0" smtClean="0">
                <a:solidFill>
                  <a:schemeClr val="bg1"/>
                </a:solidFill>
                <a:latin typeface="Century Gothic" pitchFamily="34" charset="0"/>
              </a:rPr>
              <a:t>Διδασκαλία και άσκηση του ασθενή στη στοματική υγιεινή με όλα τα διαθέσιμα μέσα.</a:t>
            </a:r>
          </a:p>
          <a:p>
            <a:pPr>
              <a:buClr>
                <a:srgbClr val="FFC000"/>
              </a:buClr>
            </a:pPr>
            <a:r>
              <a:rPr lang="el-GR" sz="2000" dirty="0" smtClean="0">
                <a:solidFill>
                  <a:schemeClr val="bg1"/>
                </a:solidFill>
                <a:latin typeface="Century Gothic" pitchFamily="34" charset="0"/>
              </a:rPr>
              <a:t>Συστήνεται υγιεινή της Μ.Ο. με ένα από τους διαθέσιμους τρόπους καθορισμού της</a:t>
            </a:r>
            <a:endParaRPr lang="en-US" sz="20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buClr>
                <a:srgbClr val="FFC000"/>
              </a:buClr>
              <a:buNone/>
            </a:pPr>
            <a:r>
              <a:rPr lang="en-US" sz="2000" dirty="0" smtClean="0">
                <a:solidFill>
                  <a:schemeClr val="bg1"/>
                </a:solidFill>
                <a:latin typeface="Century Gothic" pitchFamily="34" charset="0"/>
              </a:rPr>
              <a:t>     </a:t>
            </a:r>
            <a:r>
              <a:rPr lang="el-GR" sz="2000" dirty="0" smtClean="0">
                <a:solidFill>
                  <a:schemeClr val="bg1"/>
                </a:solidFill>
                <a:latin typeface="Century Gothic" pitchFamily="34" charset="0"/>
              </a:rPr>
              <a:t>(μηχανικό, χημικό ή και συνδυασμό των 2).</a:t>
            </a:r>
          </a:p>
          <a:p>
            <a:pPr>
              <a:buClr>
                <a:srgbClr val="FFC000"/>
              </a:buClr>
            </a:pPr>
            <a:r>
              <a:rPr lang="el-GR" sz="2000" dirty="0" smtClean="0">
                <a:solidFill>
                  <a:schemeClr val="bg1"/>
                </a:solidFill>
                <a:latin typeface="Century Gothic" pitchFamily="34" charset="0"/>
              </a:rPr>
              <a:t>Όσο το δυνατό απλούστερος σχεδιασμός της Μ.Ο., με κάλυψη της απολύτως αναγκαίας επιφάνειας δοντιών – μαλακών ιστών.</a:t>
            </a:r>
          </a:p>
          <a:p>
            <a:pPr>
              <a:buClr>
                <a:srgbClr val="FFC000"/>
              </a:buClr>
            </a:pPr>
            <a:r>
              <a:rPr lang="el-GR" sz="2000" dirty="0" smtClean="0">
                <a:solidFill>
                  <a:schemeClr val="bg1"/>
                </a:solidFill>
                <a:latin typeface="Century Gothic" pitchFamily="34" charset="0"/>
              </a:rPr>
              <a:t>Τακτικό σύστημα επανεξέτασης.</a:t>
            </a:r>
          </a:p>
        </p:txBody>
      </p:sp>
      <p:pic>
        <p:nvPicPr>
          <p:cNvPr id="4" name="Content Placeholder 3" descr="watermark.png"/>
          <p:cNvPicPr>
            <a:picLocks noGrp="1" noChangeAspect="1"/>
          </p:cNvPicPr>
          <p:nvPr/>
        </p:nvPicPr>
        <p:blipFill>
          <a:blip r:embed="rId3" cstate="print">
            <a:lum bright="-30000" contrast="20000"/>
          </a:blip>
          <a:srcRect/>
          <a:stretch>
            <a:fillRect/>
          </a:stretch>
        </p:blipFill>
        <p:spPr bwMode="auto">
          <a:xfrm>
            <a:off x="746575" y="413665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TE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3570288"/>
            <a:ext cx="4932362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0" y="0"/>
            <a:ext cx="4716463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 descr="watermark.png"/>
          <p:cNvPicPr>
            <a:picLocks noGrp="1" noChangeAspect="1"/>
          </p:cNvPicPr>
          <p:nvPr/>
        </p:nvPicPr>
        <p:blipFill>
          <a:blip r:embed="rId5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0" y="-306415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 descr="watermark.png"/>
          <p:cNvPicPr>
            <a:picLocks noGrp="1" noChangeAspect="1"/>
          </p:cNvPicPr>
          <p:nvPr/>
        </p:nvPicPr>
        <p:blipFill>
          <a:blip r:embed="rId5" cstate="print">
            <a:lum bright="-30000" contrast="20000"/>
          </a:blip>
          <a:srcRect/>
          <a:stretch>
            <a:fillRect/>
          </a:stretch>
        </p:blipFill>
        <p:spPr bwMode="auto">
          <a:xfrm>
            <a:off x="2006714" y="2963704"/>
            <a:ext cx="7392699" cy="4650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3" cstate="print">
            <a:lum bright="6000" contrast="12000"/>
          </a:blip>
          <a:srcRect t="31111"/>
          <a:stretch>
            <a:fillRect/>
          </a:stretch>
        </p:blipFill>
        <p:spPr bwMode="auto">
          <a:xfrm>
            <a:off x="1928794" y="3714752"/>
            <a:ext cx="5786446" cy="298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 l="-566" t="22421" r="3363" b="10992"/>
          <a:stretch>
            <a:fillRect/>
          </a:stretch>
        </p:blipFill>
        <p:spPr bwMode="auto">
          <a:xfrm>
            <a:off x="1928794" y="652744"/>
            <a:ext cx="5821007" cy="299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 descr="watermark.png"/>
          <p:cNvPicPr>
            <a:picLocks noGrp="1" noChangeAspect="1"/>
          </p:cNvPicPr>
          <p:nvPr/>
        </p:nvPicPr>
        <p:blipFill>
          <a:blip r:embed="rId5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611560" y="-351420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 descr="watermark.png"/>
          <p:cNvPicPr>
            <a:picLocks noGrp="1" noChangeAspect="1"/>
          </p:cNvPicPr>
          <p:nvPr/>
        </p:nvPicPr>
        <p:blipFill>
          <a:blip r:embed="rId5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1106615" y="2753925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28-4-2005 1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315913"/>
            <a:ext cx="42481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 descr="28-4-2005 144"/>
          <p:cNvPicPr>
            <a:picLocks noChangeAspect="1" noChangeArrowheads="1"/>
          </p:cNvPicPr>
          <p:nvPr/>
        </p:nvPicPr>
        <p:blipFill>
          <a:blip r:embed="rId3" cstate="print"/>
          <a:srcRect l="17256"/>
          <a:stretch>
            <a:fillRect/>
          </a:stretch>
        </p:blipFill>
        <p:spPr bwMode="auto">
          <a:xfrm>
            <a:off x="179388" y="3644900"/>
            <a:ext cx="3887787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 descr="28-4-2005 146"/>
          <p:cNvPicPr>
            <a:picLocks noChangeAspect="1" noChangeArrowheads="1"/>
          </p:cNvPicPr>
          <p:nvPr/>
        </p:nvPicPr>
        <p:blipFill>
          <a:blip r:embed="rId4" cstate="print"/>
          <a:srcRect l="15530"/>
          <a:stretch>
            <a:fillRect/>
          </a:stretch>
        </p:blipFill>
        <p:spPr bwMode="auto">
          <a:xfrm>
            <a:off x="4932363" y="3644900"/>
            <a:ext cx="3960812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34925" y="260350"/>
            <a:ext cx="454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FF00"/>
                </a:solidFill>
                <a:latin typeface="Calibri" pitchFamily="34" charset="0"/>
              </a:rPr>
              <a:t>Υγιεινή της οδοντοστοιχίας</a:t>
            </a: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158750" y="1325563"/>
            <a:ext cx="43640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>
                <a:solidFill>
                  <a:srgbClr val="00FF00"/>
                </a:solidFill>
                <a:latin typeface="Calibri" pitchFamily="34" charset="0"/>
              </a:rPr>
              <a:t>Καθαρισμός φυσικών δοντιών</a:t>
            </a:r>
          </a:p>
          <a:p>
            <a:r>
              <a:rPr lang="el-GR" sz="2000">
                <a:solidFill>
                  <a:srgbClr val="00FF00"/>
                </a:solidFill>
                <a:latin typeface="Calibri" pitchFamily="34" charset="0"/>
              </a:rPr>
              <a:t>Καθαρισμός μεταλλικών στοιχείων </a:t>
            </a:r>
          </a:p>
          <a:p>
            <a:r>
              <a:rPr lang="el-GR" sz="2000">
                <a:solidFill>
                  <a:srgbClr val="00FF00"/>
                </a:solidFill>
                <a:latin typeface="Calibri" pitchFamily="34" charset="0"/>
              </a:rPr>
              <a:t>Καθαρισμός εφιππίων και δοντιών </a:t>
            </a:r>
          </a:p>
          <a:p>
            <a:r>
              <a:rPr lang="el-GR" sz="2000">
                <a:solidFill>
                  <a:srgbClr val="00FF00"/>
                </a:solidFill>
                <a:latin typeface="Calibri" pitchFamily="34" charset="0"/>
              </a:rPr>
              <a:t>Φθορίωση δοντιών </a:t>
            </a:r>
          </a:p>
        </p:txBody>
      </p:sp>
      <p:pic>
        <p:nvPicPr>
          <p:cNvPr id="7" name="Content Placeholder 3" descr="watermark.png"/>
          <p:cNvPicPr>
            <a:picLocks noGrp="1" noChangeAspect="1"/>
          </p:cNvPicPr>
          <p:nvPr/>
        </p:nvPicPr>
        <p:blipFill>
          <a:blip r:embed="rId5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701570" y="-666455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 descr="watermark.png"/>
          <p:cNvPicPr>
            <a:picLocks noGrp="1" noChangeAspect="1"/>
          </p:cNvPicPr>
          <p:nvPr/>
        </p:nvPicPr>
        <p:blipFill>
          <a:blip r:embed="rId5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881590" y="2303875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28-4-2005 1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411163"/>
            <a:ext cx="410527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28-4-2005 1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770313"/>
            <a:ext cx="4033838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 descr="28-4-2005 1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0775" y="3770313"/>
            <a:ext cx="4033838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144463" y="136525"/>
            <a:ext cx="4427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FF00"/>
                </a:solidFill>
                <a:latin typeface="Calibri" pitchFamily="34" charset="0"/>
              </a:rPr>
              <a:t>Διατήρηση εκτός στόματος</a:t>
            </a:r>
          </a:p>
        </p:txBody>
      </p:sp>
      <p:sp>
        <p:nvSpPr>
          <p:cNvPr id="24582" name="Text Box 8"/>
          <p:cNvSpPr txBox="1">
            <a:spLocks noChangeArrowheads="1"/>
          </p:cNvSpPr>
          <p:nvPr/>
        </p:nvSpPr>
        <p:spPr bwMode="auto">
          <a:xfrm>
            <a:off x="519113" y="1292225"/>
            <a:ext cx="2832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>
                <a:solidFill>
                  <a:srgbClr val="00FF00"/>
                </a:solidFill>
                <a:latin typeface="Calibri" pitchFamily="34" charset="0"/>
              </a:rPr>
              <a:t>Ειδικό κουτί</a:t>
            </a:r>
          </a:p>
          <a:p>
            <a:r>
              <a:rPr lang="el-GR" sz="2400">
                <a:solidFill>
                  <a:srgbClr val="00FF00"/>
                </a:solidFill>
                <a:latin typeface="Calibri" pitchFamily="34" charset="0"/>
              </a:rPr>
              <a:t>Καλυμένη με νερό</a:t>
            </a:r>
          </a:p>
        </p:txBody>
      </p:sp>
      <p:pic>
        <p:nvPicPr>
          <p:cNvPr id="7" name="Content Placeholder 3" descr="watermark.png"/>
          <p:cNvPicPr>
            <a:picLocks noGrp="1" noChangeAspect="1"/>
          </p:cNvPicPr>
          <p:nvPr/>
        </p:nvPicPr>
        <p:blipFill>
          <a:blip r:embed="rId5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1016605" y="-621450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 descr="watermark.png"/>
          <p:cNvPicPr>
            <a:picLocks noGrp="1" noChangeAspect="1"/>
          </p:cNvPicPr>
          <p:nvPr/>
        </p:nvPicPr>
        <p:blipFill>
          <a:blip r:embed="rId5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1151620" y="2258870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6267450" y="4221163"/>
            <a:ext cx="2552700" cy="15795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3171825" y="3284538"/>
            <a:ext cx="3200400" cy="2514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70661" name="Picture 5" descr="TE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07" y="195043"/>
            <a:ext cx="2881313" cy="1920875"/>
          </a:xfrm>
          <a:prstGeom prst="rect">
            <a:avLst/>
          </a:prstGeom>
          <a:noFill/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4" cstate="print"/>
          <a:srcRect l="4762" t="16005"/>
          <a:stretch>
            <a:fillRect/>
          </a:stretch>
        </p:blipFill>
        <p:spPr bwMode="auto">
          <a:xfrm>
            <a:off x="6147175" y="195043"/>
            <a:ext cx="2916238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63" name="Picture 7" descr="TEMP"/>
          <p:cNvPicPr>
            <a:picLocks noChangeAspect="1" noChangeArrowheads="1"/>
          </p:cNvPicPr>
          <p:nvPr/>
        </p:nvPicPr>
        <p:blipFill>
          <a:blip r:embed="rId5" cstate="print"/>
          <a:srcRect l="5675" t="13026" b="2251"/>
          <a:stretch>
            <a:fillRect/>
          </a:stretch>
        </p:blipFill>
        <p:spPr bwMode="auto">
          <a:xfrm>
            <a:off x="3167856" y="195043"/>
            <a:ext cx="2808288" cy="1892300"/>
          </a:xfrm>
          <a:prstGeom prst="rect">
            <a:avLst/>
          </a:prstGeom>
          <a:noFill/>
          <a:effectLst/>
        </p:spPr>
      </p:pic>
      <p:pic>
        <p:nvPicPr>
          <p:cNvPr id="70664" name="Picture 8" descr="TEMP"/>
          <p:cNvPicPr>
            <a:picLocks noChangeAspect="1" noChangeArrowheads="1"/>
          </p:cNvPicPr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4932040" y="2444750"/>
            <a:ext cx="2952750" cy="1968500"/>
          </a:xfrm>
          <a:prstGeom prst="rect">
            <a:avLst/>
          </a:prstGeom>
          <a:noFill/>
        </p:spPr>
      </p:pic>
      <p:pic>
        <p:nvPicPr>
          <p:cNvPr id="7066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6645" y="4911725"/>
            <a:ext cx="2808288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29" name="Picture 9" descr="DSC_0032"/>
          <p:cNvPicPr>
            <a:picLocks noChangeAspect="1" noChangeArrowheads="1"/>
          </p:cNvPicPr>
          <p:nvPr/>
        </p:nvPicPr>
        <p:blipFill>
          <a:blip r:embed="rId8" cstate="print">
            <a:lum bright="18000" contrast="6000"/>
          </a:blip>
          <a:srcRect/>
          <a:stretch>
            <a:fillRect/>
          </a:stretch>
        </p:blipFill>
        <p:spPr bwMode="auto">
          <a:xfrm>
            <a:off x="4928427" y="4910138"/>
            <a:ext cx="2928938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TE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41630" y="2321719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3" descr="watermark.png"/>
          <p:cNvPicPr>
            <a:picLocks noGrp="1" noChangeAspect="1"/>
          </p:cNvPicPr>
          <p:nvPr/>
        </p:nvPicPr>
        <p:blipFill>
          <a:blip r:embed="rId10" cstate="print">
            <a:lum contrast="20000"/>
          </a:blip>
          <a:srcRect/>
          <a:stretch>
            <a:fillRect/>
          </a:stretch>
        </p:blipFill>
        <p:spPr bwMode="auto">
          <a:xfrm rot="278121">
            <a:off x="706992" y="-404398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Content Placeholder 3" descr="watermark.png"/>
          <p:cNvPicPr>
            <a:picLocks noGrp="1" noChangeAspect="1"/>
          </p:cNvPicPr>
          <p:nvPr/>
        </p:nvPicPr>
        <p:blipFill>
          <a:blip r:embed="rId10" cstate="print">
            <a:lum contrast="20000"/>
          </a:blip>
          <a:srcRect/>
          <a:stretch>
            <a:fillRect/>
          </a:stretch>
        </p:blipFill>
        <p:spPr bwMode="auto">
          <a:xfrm>
            <a:off x="1061610" y="2663915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84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228600" y="228600"/>
            <a:ext cx="502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 l="9334" t="22000" r="9334"/>
          <a:stretch>
            <a:fillRect/>
          </a:stretch>
        </p:blipFill>
        <p:spPr bwMode="auto">
          <a:xfrm>
            <a:off x="4191000" y="3657600"/>
            <a:ext cx="4648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 descr="watermark.png"/>
          <p:cNvPicPr>
            <a:picLocks noGrp="1" noChangeAspect="1"/>
          </p:cNvPicPr>
          <p:nvPr/>
        </p:nvPicPr>
        <p:blipFill>
          <a:blip r:embed="rId5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-333545" y="-441430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 descr="watermark.png"/>
          <p:cNvPicPr>
            <a:picLocks noGrp="1" noChangeAspect="1"/>
          </p:cNvPicPr>
          <p:nvPr/>
        </p:nvPicPr>
        <p:blipFill>
          <a:blip r:embed="rId5" cstate="print">
            <a:lum bright="-30000" contrast="20000"/>
          </a:blip>
          <a:srcRect/>
          <a:stretch>
            <a:fillRect/>
          </a:stretch>
        </p:blipFill>
        <p:spPr bwMode="auto">
          <a:xfrm>
            <a:off x="1646675" y="2348880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644900"/>
            <a:ext cx="4086225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4859338" y="3654425"/>
            <a:ext cx="4105275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2761102" y="955675"/>
            <a:ext cx="4421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FF00"/>
                </a:solidFill>
                <a:latin typeface="Calibri" pitchFamily="34" charset="0"/>
              </a:rPr>
              <a:t>Έλεγχος θέσης συνδέσμων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1763713" y="1719263"/>
            <a:ext cx="5546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000">
                <a:solidFill>
                  <a:srgbClr val="00FF00"/>
                </a:solidFill>
              </a:rPr>
              <a:t>Ικανός χώρος μασητικά</a:t>
            </a:r>
          </a:p>
          <a:p>
            <a:pPr algn="ctr"/>
            <a:r>
              <a:rPr lang="el-GR" sz="2000">
                <a:solidFill>
                  <a:srgbClr val="00FF00"/>
                </a:solidFill>
              </a:rPr>
              <a:t>Ελευθερία στην περιοχή της μεσοδόντιας θηλής</a:t>
            </a:r>
          </a:p>
        </p:txBody>
      </p:sp>
      <p:pic>
        <p:nvPicPr>
          <p:cNvPr id="6" name="Content Placeholder 3" descr="watermark.png"/>
          <p:cNvPicPr>
            <a:picLocks noGrp="1" noChangeAspect="1"/>
          </p:cNvPicPr>
          <p:nvPr/>
        </p:nvPicPr>
        <p:blipFill>
          <a:blip r:embed="rId4" cstate="print">
            <a:lum bright="-60000" contrast="6000"/>
          </a:blip>
          <a:srcRect/>
          <a:stretch>
            <a:fillRect/>
          </a:stretch>
        </p:blipFill>
        <p:spPr bwMode="auto">
          <a:xfrm>
            <a:off x="881590" y="2483895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" y="184150"/>
            <a:ext cx="8424863" cy="631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3" descr="watermark.png"/>
          <p:cNvPicPr>
            <a:picLocks noGrp="1" noChangeAspect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45534" y="818710"/>
            <a:ext cx="8598466" cy="540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2216150" y="4006850"/>
            <a:ext cx="6927849" cy="45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Chandler JA,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Brudvik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 JS Clinical Evaluation of patients eight to nine years after placement of removable partial dentures. J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Prosthet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Dent 1984;51:736-743.</a:t>
            </a:r>
            <a:endParaRPr lang="el-GR" sz="1200" i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2216151" y="4501905"/>
            <a:ext cx="6927849" cy="45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Schwalm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CA, Smith DE, Erickson JD. A clinical study of patients 1 to 2 years after placement of removable partial dentures. J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Prosthet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Dent 1977;38:380-391</a:t>
            </a:r>
            <a:endParaRPr lang="el-GR" sz="1200" i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2216151" y="5039079"/>
            <a:ext cx="6927850" cy="640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Bergman B,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Hugoson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A, Olsson C-O. Caries, periodontal and prosthetic findings in patients with removable partial dentures: A ten-year longitudinal study. J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Prosthet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Dent 1982;48:506 – 514.</a:t>
            </a:r>
            <a:endParaRPr lang="el-GR" sz="1200" i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2216151" y="5582025"/>
            <a:ext cx="6927849" cy="45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Bergman B,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Hugoson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A, Olsson C-O. A 25-year longitudinal study of patients treated with removable partial dentures. J Oral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Rehabil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1995;22:595-599</a:t>
            </a:r>
            <a:endParaRPr lang="el-GR" sz="1200" i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2216150" y="6119199"/>
            <a:ext cx="6927849" cy="640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Bassi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F,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Mantecchini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S,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Preti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G. Oral conditions and aptitude to receive implants in patients with removable partial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dentures:A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cross-sectional study. Part I. Oral conditions. J Oral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Rehabil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1996;23:50-54</a:t>
            </a:r>
            <a:endParaRPr lang="el-GR" sz="1200" i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2411760" y="3562350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 smtClean="0">
                <a:solidFill>
                  <a:srgbClr val="00B050"/>
                </a:solidFill>
                <a:latin typeface="Century Gothic" pitchFamily="34" charset="0"/>
              </a:rPr>
              <a:t>Επίδραση Μ.Ο. στην κινητικότητα</a:t>
            </a:r>
          </a:p>
        </p:txBody>
      </p:sp>
      <p:pic>
        <p:nvPicPr>
          <p:cNvPr id="10" name="Content Placeholder 3" descr="watermark.png"/>
          <p:cNvPicPr>
            <a:picLocks noGrp="1" noChangeAspect="1"/>
          </p:cNvPicPr>
          <p:nvPr/>
        </p:nvPicPr>
        <p:blipFill>
          <a:blip r:embed="rId3" cstate="print">
            <a:lum bright="-30000" contrast="20000"/>
          </a:blip>
          <a:srcRect/>
          <a:stretch>
            <a:fillRect/>
          </a:stretch>
        </p:blipFill>
        <p:spPr bwMode="auto">
          <a:xfrm>
            <a:off x="1061610" y="1953013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-288540" y="0"/>
            <a:ext cx="9721080" cy="585065"/>
          </a:xfrm>
        </p:spPr>
        <p:txBody>
          <a:bodyPr>
            <a:normAutofit/>
          </a:bodyPr>
          <a:lstStyle/>
          <a:p>
            <a:r>
              <a:rPr lang="el-GR" sz="2400" b="1" dirty="0" smtClean="0">
                <a:solidFill>
                  <a:srgbClr val="FFC000"/>
                </a:solidFill>
                <a:latin typeface="Century Gothic" pitchFamily="34" charset="0"/>
              </a:rPr>
              <a:t>Επίδραση Μ.Ο. στην κινητικότητα των δοντιών</a:t>
            </a:r>
            <a:r>
              <a:rPr lang="en-US" sz="2400" b="1" dirty="0" smtClean="0">
                <a:solidFill>
                  <a:srgbClr val="FFC000"/>
                </a:solidFill>
                <a:latin typeface="Century Gothic" pitchFamily="34" charset="0"/>
              </a:rPr>
              <a:t> </a:t>
            </a:r>
            <a:r>
              <a:rPr lang="el-GR" sz="2400" b="1" dirty="0" smtClean="0">
                <a:solidFill>
                  <a:srgbClr val="FFC000"/>
                </a:solidFill>
                <a:latin typeface="Century Gothic" pitchFamily="34" charset="0"/>
              </a:rPr>
              <a:t>στηριγμάτων.</a:t>
            </a:r>
            <a:endParaRPr lang="el-GR" sz="2400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9365" y="638690"/>
            <a:ext cx="8345270" cy="6219310"/>
          </a:xfrm>
        </p:spPr>
        <p:txBody>
          <a:bodyPr>
            <a:noAutofit/>
          </a:bodyPr>
          <a:lstStyle/>
          <a:p>
            <a:pPr>
              <a:buClr>
                <a:srgbClr val="FFC000"/>
              </a:buClr>
            </a:pPr>
            <a:r>
              <a:rPr lang="el-GR" sz="1800" dirty="0" smtClean="0">
                <a:solidFill>
                  <a:schemeClr val="bg1"/>
                </a:solidFill>
                <a:latin typeface="Century Gothic" pitchFamily="34" charset="0"/>
              </a:rPr>
              <a:t>Οι Μ.Ο. αυξάνουν τη συγκέντρωση τάσεων στα δόντια – στηρίγματα, ειδικά όταν η περιοδοντική στήριξη είναι μειωμένη.</a:t>
            </a:r>
            <a:endParaRPr lang="en-US" sz="18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buClr>
                <a:srgbClr val="FFC000"/>
              </a:buClr>
            </a:pPr>
            <a:endParaRPr lang="en-US" sz="18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lnSpc>
                <a:spcPct val="150000"/>
              </a:lnSpc>
              <a:buClr>
                <a:srgbClr val="FFC000"/>
              </a:buClr>
            </a:pPr>
            <a:endParaRPr lang="el-GR" sz="18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buClr>
                <a:srgbClr val="FFC000"/>
              </a:buClr>
            </a:pPr>
            <a:r>
              <a:rPr lang="el-GR" sz="1800" dirty="0" smtClean="0">
                <a:solidFill>
                  <a:schemeClr val="bg1"/>
                </a:solidFill>
                <a:latin typeface="Century Gothic" pitchFamily="34" charset="0"/>
              </a:rPr>
              <a:t>Το άγκιστρο 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RPI </a:t>
            </a:r>
            <a:r>
              <a:rPr lang="el-GR" sz="1800" dirty="0" smtClean="0">
                <a:solidFill>
                  <a:schemeClr val="bg1"/>
                </a:solidFill>
                <a:latin typeface="Century Gothic" pitchFamily="34" charset="0"/>
              </a:rPr>
              <a:t>παρουσιάζει πλεονεκτήματα σε δόντια με ελαττωμένη οστική στήριξη.(ισχυρή συγκράτηση, </a:t>
            </a:r>
            <a:r>
              <a:rPr lang="el-GR" sz="1800" dirty="0" err="1" smtClean="0">
                <a:solidFill>
                  <a:schemeClr val="bg1"/>
                </a:solidFill>
                <a:latin typeface="Century Gothic" pitchFamily="34" charset="0"/>
              </a:rPr>
              <a:t>τασεοθραυστική</a:t>
            </a:r>
            <a:r>
              <a:rPr lang="el-GR" sz="1800" dirty="0" smtClean="0">
                <a:solidFill>
                  <a:schemeClr val="bg1"/>
                </a:solidFill>
                <a:latin typeface="Century Gothic" pitchFamily="34" charset="0"/>
              </a:rPr>
              <a:t> δράση, ικανοποιητικό αισθητικό αποτέλεσμα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)</a:t>
            </a:r>
            <a:r>
              <a:rPr lang="el-GR" sz="1800" dirty="0" smtClean="0">
                <a:solidFill>
                  <a:schemeClr val="bg1"/>
                </a:solidFill>
                <a:latin typeface="Century Gothic" pitchFamily="34" charset="0"/>
              </a:rPr>
              <a:t>.</a:t>
            </a:r>
            <a:endParaRPr lang="en-US" sz="18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buClr>
                <a:srgbClr val="FFC000"/>
              </a:buClr>
            </a:pPr>
            <a:endParaRPr lang="en-US" sz="18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lnSpc>
                <a:spcPct val="250000"/>
              </a:lnSpc>
              <a:buClr>
                <a:srgbClr val="FFC000"/>
              </a:buClr>
            </a:pPr>
            <a:endParaRPr lang="el-GR" sz="18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buClr>
                <a:srgbClr val="FFC000"/>
              </a:buClr>
            </a:pPr>
            <a:r>
              <a:rPr lang="el-GR" sz="1800" dirty="0" smtClean="0">
                <a:solidFill>
                  <a:schemeClr val="bg1"/>
                </a:solidFill>
                <a:latin typeface="Century Gothic" pitchFamily="34" charset="0"/>
              </a:rPr>
              <a:t>Εφόσον ο σχεδιασμός της Μ.Ο. είναι σωστός και η κατανομή των δυνάμεων ομοιόμορφη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l-GR" sz="1800" dirty="0" smtClean="0">
                <a:solidFill>
                  <a:schemeClr val="bg1"/>
                </a:solidFill>
                <a:latin typeface="Century Gothic" pitchFamily="34" charset="0"/>
              </a:rPr>
              <a:t>και ο ασθενής μπορεί να εφαρμόσει αποτελεσματική στοματική υγιεινή, </a:t>
            </a:r>
            <a:r>
              <a:rPr lang="el-GR" sz="1800" dirty="0" smtClean="0">
                <a:solidFill>
                  <a:srgbClr val="FF0000"/>
                </a:solidFill>
                <a:latin typeface="Century Gothic" pitchFamily="34" charset="0"/>
              </a:rPr>
              <a:t>η κινητικότητα </a:t>
            </a:r>
            <a:r>
              <a:rPr lang="el-GR" sz="1800" dirty="0" smtClean="0">
                <a:solidFill>
                  <a:schemeClr val="bg1"/>
                </a:solidFill>
                <a:latin typeface="Century Gothic" pitchFamily="34" charset="0"/>
              </a:rPr>
              <a:t>των δοντιών στηριγμάτων </a:t>
            </a:r>
            <a:r>
              <a:rPr lang="el-GR" sz="1800" dirty="0" smtClean="0">
                <a:solidFill>
                  <a:srgbClr val="FF0000"/>
                </a:solidFill>
                <a:latin typeface="Century Gothic" pitchFamily="34" charset="0"/>
              </a:rPr>
              <a:t>δεν φαίνεται να επηρεάζεται</a:t>
            </a:r>
            <a:r>
              <a:rPr lang="el-GR" sz="1800" dirty="0" smtClean="0">
                <a:solidFill>
                  <a:schemeClr val="bg1"/>
                </a:solidFill>
                <a:latin typeface="Century Gothic" pitchFamily="34" charset="0"/>
              </a:rPr>
              <a:t>. </a:t>
            </a:r>
            <a:endParaRPr lang="el-GR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106488" y="1223755"/>
            <a:ext cx="8037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Bergman B,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Hugoson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A, Olsson C-O. Caries, periodontal and prosthetic findings in patients with removable partial dentures: A ten-year longitudinal study. J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Prosthet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Dent 1982;48:506 – 514.</a:t>
            </a:r>
            <a:endParaRPr lang="el-GR" sz="1200" i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1106488" y="1662190"/>
            <a:ext cx="8037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Bergman B,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Hugoson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A, Olsson C-O. A 25-year longitudinal study of patients treated with removable partial dentures. J Oral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Rehabil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1995;22:595-599</a:t>
            </a:r>
            <a:endParaRPr lang="el-GR" sz="1200" i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1106488" y="2922330"/>
            <a:ext cx="8037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Thomson WD,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Kratochvil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FJ, Caputo AA. Evaluation of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photoelastic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stress patterns produced by various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desings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of bilateral distal–extension removable partial dentures. J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Prosthet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Dent 1977;38:261-273</a:t>
            </a:r>
            <a:endParaRPr lang="el-GR" sz="1200" i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1106488" y="3412739"/>
            <a:ext cx="8037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Chou T-M, Caputo AA, Moore DJ, Xiao B.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Photoelastic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analysis and comparison of force-transmission characteristics of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intracoronal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attachments with clasp distal-extension removable partial dentures. J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Prosthet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Dent 1989;62:313-319</a:t>
            </a:r>
            <a:endParaRPr lang="el-GR" sz="1200" i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1106488" y="5994285"/>
            <a:ext cx="8037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Derry A, Bertram U. A clinical Survey of removable partial dentures after 2 years usage.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Acta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Odontol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Scand 1970;28:581-598</a:t>
            </a:r>
            <a:endParaRPr lang="el-GR" sz="1200" i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1106488" y="5147120"/>
            <a:ext cx="8037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Bergman B,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Hugoson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A, Olsson C-O. Caries, periodontal and prosthetic findings in patients with removable partial dentures: A ten-year longitudinal study. J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Prosthet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Dent 1982;48:506 – 514.</a:t>
            </a:r>
            <a:endParaRPr lang="el-GR" sz="1200" i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1106488" y="5570749"/>
            <a:ext cx="8037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Bergman B,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Hugoson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A, Olsson C-O. A 25-year longitudinal study of patients treated with removable partial dentures. J Oral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Rehabil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1995;22:595-599</a:t>
            </a:r>
            <a:endParaRPr lang="el-GR" sz="1200" i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1106488" y="6399330"/>
            <a:ext cx="8037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Bassi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F,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Mantecchini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S,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Preti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G. Oral conditions and aptitude to receive implants in patients with removable partial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dentures:A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cross-sectional study. Part I. Oral conditions. J Oral </a:t>
            </a:r>
            <a:r>
              <a:rPr lang="en-US" sz="1200" i="1" dirty="0" err="1" smtClean="0">
                <a:solidFill>
                  <a:schemeClr val="bg1"/>
                </a:solidFill>
                <a:latin typeface="Century Gothic" pitchFamily="34" charset="0"/>
              </a:rPr>
              <a:t>Rehabil</a:t>
            </a:r>
            <a:r>
              <a:rPr lang="en-US" sz="1200" i="1" dirty="0" smtClean="0">
                <a:solidFill>
                  <a:schemeClr val="bg1"/>
                </a:solidFill>
                <a:latin typeface="Century Gothic" pitchFamily="34" charset="0"/>
              </a:rPr>
              <a:t> 1996;23:50-54</a:t>
            </a:r>
            <a:endParaRPr lang="el-GR" sz="1200" i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5" name="Content Placeholder 3" descr="watermark.png"/>
          <p:cNvPicPr>
            <a:picLocks noGrp="1" noChangeAspect="1"/>
          </p:cNvPicPr>
          <p:nvPr/>
        </p:nvPicPr>
        <p:blipFill>
          <a:blip r:embed="rId3" cstate="print">
            <a:lum bright="-40000" contrast="76000"/>
          </a:blip>
          <a:srcRect/>
          <a:stretch>
            <a:fillRect/>
          </a:stretch>
        </p:blipFill>
        <p:spPr bwMode="auto">
          <a:xfrm>
            <a:off x="431540" y="953725"/>
            <a:ext cx="8345008" cy="524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31-3-09 08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1E181A"/>
              </a:clrFrom>
              <a:clrTo>
                <a:srgbClr val="1E181A">
                  <a:alpha val="0"/>
                </a:srgbClr>
              </a:clrTo>
            </a:clrChange>
            <a:lum bright="-18000"/>
          </a:blip>
          <a:srcRect l="6667" t="19296" r="3792" b="24452"/>
          <a:stretch>
            <a:fillRect/>
          </a:stretch>
        </p:blipFill>
        <p:spPr bwMode="auto">
          <a:xfrm>
            <a:off x="179388" y="4292600"/>
            <a:ext cx="5616575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31-3-09 08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1D1B20"/>
              </a:clrFrom>
              <a:clrTo>
                <a:srgbClr val="1D1B20">
                  <a:alpha val="0"/>
                </a:srgbClr>
              </a:clrTo>
            </a:clrChange>
          </a:blip>
          <a:srcRect l="11377" t="24010" r="5368" b="20470"/>
          <a:stretch>
            <a:fillRect/>
          </a:stretch>
        </p:blipFill>
        <p:spPr bwMode="auto">
          <a:xfrm>
            <a:off x="107950" y="620713"/>
            <a:ext cx="5473700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 b="19162"/>
          <a:stretch>
            <a:fillRect/>
          </a:stretch>
        </p:blipFill>
        <p:spPr bwMode="auto">
          <a:xfrm>
            <a:off x="6084888" y="557213"/>
            <a:ext cx="277177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σάρωση012"/>
          <p:cNvPicPr>
            <a:picLocks noChangeAspect="1" noChangeArrowheads="1"/>
          </p:cNvPicPr>
          <p:nvPr/>
        </p:nvPicPr>
        <p:blipFill>
          <a:blip r:embed="rId6" cstate="print"/>
          <a:srcRect t="2373"/>
          <a:stretch>
            <a:fillRect/>
          </a:stretch>
        </p:blipFill>
        <p:spPr bwMode="auto">
          <a:xfrm>
            <a:off x="6084888" y="4238625"/>
            <a:ext cx="2808287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3" descr="watermark.png"/>
          <p:cNvPicPr>
            <a:picLocks noGrp="1" noChangeAspect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746575" y="-486435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3" descr="watermark.png"/>
          <p:cNvPicPr>
            <a:picLocks noGrp="1" noChangeAspect="1"/>
          </p:cNvPicPr>
          <p:nvPr/>
        </p:nvPicPr>
        <p:blipFill>
          <a:blip r:embed="rId7" cstate="print">
            <a:lum bright="-30000" contrast="89000"/>
          </a:blip>
          <a:srcRect/>
          <a:stretch>
            <a:fillRect/>
          </a:stretch>
        </p:blipFill>
        <p:spPr bwMode="auto">
          <a:xfrm>
            <a:off x="1106615" y="2573905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t="29797" b="14934"/>
          <a:stretch>
            <a:fillRect/>
          </a:stretch>
        </p:blipFill>
        <p:spPr bwMode="auto">
          <a:xfrm>
            <a:off x="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lum contrast="24000"/>
          </a:blip>
          <a:srcRect/>
          <a:stretch>
            <a:fillRect/>
          </a:stretch>
        </p:blipFill>
        <p:spPr bwMode="auto">
          <a:xfrm>
            <a:off x="107950" y="44450"/>
            <a:ext cx="4392613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>
            <a:off x="4716463" y="20638"/>
            <a:ext cx="43561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8188325" y="44450"/>
            <a:ext cx="5603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5400">
                <a:solidFill>
                  <a:srgbClr val="00FF00"/>
                </a:solidFill>
                <a:latin typeface="Calibri" pitchFamily="34" charset="0"/>
              </a:rPr>
              <a:t>√</a:t>
            </a:r>
          </a:p>
        </p:txBody>
      </p:sp>
      <p:pic>
        <p:nvPicPr>
          <p:cNvPr id="6" name="Content Placeholder 3" descr="watermark.png"/>
          <p:cNvPicPr>
            <a:picLocks noGrp="1" noChangeAspect="1"/>
          </p:cNvPicPr>
          <p:nvPr/>
        </p:nvPicPr>
        <p:blipFill>
          <a:blip r:embed="rId6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386535" y="-576445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3" descr="watermark.png"/>
          <p:cNvPicPr>
            <a:picLocks noGrp="1" noChangeAspect="1"/>
          </p:cNvPicPr>
          <p:nvPr/>
        </p:nvPicPr>
        <p:blipFill>
          <a:blip r:embed="rId6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971600" y="2438890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28-4-2005 076"/>
          <p:cNvPicPr>
            <a:picLocks noChangeAspect="1" noChangeArrowheads="1"/>
          </p:cNvPicPr>
          <p:nvPr/>
        </p:nvPicPr>
        <p:blipFill>
          <a:blip r:embed="rId2" cstate="print"/>
          <a:srcRect t="20755" r="25845"/>
          <a:stretch>
            <a:fillRect/>
          </a:stretch>
        </p:blipFill>
        <p:spPr bwMode="auto">
          <a:xfrm>
            <a:off x="4787900" y="3644900"/>
            <a:ext cx="388778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10"/>
          <p:cNvSpPr txBox="1">
            <a:spLocks noChangeArrowheads="1"/>
          </p:cNvSpPr>
          <p:nvPr/>
        </p:nvSpPr>
        <p:spPr bwMode="auto">
          <a:xfrm>
            <a:off x="3565379" y="1541463"/>
            <a:ext cx="20132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Τοποθέτηση</a:t>
            </a:r>
          </a:p>
        </p:txBody>
      </p:sp>
      <p:pic>
        <p:nvPicPr>
          <p:cNvPr id="18436" name="Picture 11" descr="28-4-2005 077"/>
          <p:cNvPicPr>
            <a:picLocks noChangeAspect="1" noChangeArrowheads="1"/>
          </p:cNvPicPr>
          <p:nvPr/>
        </p:nvPicPr>
        <p:blipFill>
          <a:blip r:embed="rId3" cstate="print"/>
          <a:srcRect l="29890" t="41156" r="8556"/>
          <a:stretch>
            <a:fillRect/>
          </a:stretch>
        </p:blipFill>
        <p:spPr bwMode="auto">
          <a:xfrm>
            <a:off x="144463" y="3613150"/>
            <a:ext cx="43561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 descr="watermark.png"/>
          <p:cNvPicPr>
            <a:picLocks noGrp="1" noChangeAspect="1"/>
          </p:cNvPicPr>
          <p:nvPr/>
        </p:nvPicPr>
        <p:blipFill>
          <a:blip r:embed="rId4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611560" y="2123855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28-4-2005 0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342900"/>
            <a:ext cx="5724525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5562110" y="4387850"/>
            <a:ext cx="341837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Έλεγχος πτερυγίων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5176838" y="5081588"/>
            <a:ext cx="371633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400">
                <a:solidFill>
                  <a:srgbClr val="00FF00"/>
                </a:solidFill>
              </a:rPr>
              <a:t>Υπερέκταση – Υποέκταση</a:t>
            </a:r>
          </a:p>
          <a:p>
            <a:pPr algn="ctr"/>
            <a:r>
              <a:rPr lang="el-GR" sz="2000">
                <a:solidFill>
                  <a:srgbClr val="00FF00"/>
                </a:solidFill>
              </a:rPr>
              <a:t>Πόνος</a:t>
            </a:r>
          </a:p>
          <a:p>
            <a:pPr algn="ctr"/>
            <a:r>
              <a:rPr lang="el-GR" sz="2000">
                <a:solidFill>
                  <a:srgbClr val="00FF00"/>
                </a:solidFill>
              </a:rPr>
              <a:t>Εκτόπιση</a:t>
            </a:r>
          </a:p>
          <a:p>
            <a:pPr algn="ctr"/>
            <a:r>
              <a:rPr lang="el-GR" sz="2000">
                <a:solidFill>
                  <a:srgbClr val="00FF00"/>
                </a:solidFill>
              </a:rPr>
              <a:t>Συσσώρευση τροφών</a:t>
            </a:r>
          </a:p>
        </p:txBody>
      </p:sp>
      <p:pic>
        <p:nvPicPr>
          <p:cNvPr id="5" name="Content Placeholder 3" descr="watermark.png"/>
          <p:cNvPicPr>
            <a:picLocks noGrp="1" noChangeAspect="1"/>
          </p:cNvPicPr>
          <p:nvPr/>
        </p:nvPicPr>
        <p:blipFill>
          <a:blip r:embed="rId3" cstate="print">
            <a:lum bright="-30000" contrast="20000"/>
          </a:blip>
          <a:srcRect/>
          <a:stretch>
            <a:fillRect/>
          </a:stretch>
        </p:blipFill>
        <p:spPr bwMode="auto">
          <a:xfrm>
            <a:off x="0" y="0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E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53000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TE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973388"/>
            <a:ext cx="5181600" cy="388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651500" y="765175"/>
            <a:ext cx="2995613" cy="13731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800" b="1">
                <a:solidFill>
                  <a:srgbClr val="FFFF00"/>
                </a:solidFill>
                <a:latin typeface="+mn-lt"/>
                <a:cs typeface="+mn-cs"/>
              </a:rPr>
              <a:t>Επιλογή κινητής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800" b="1">
                <a:solidFill>
                  <a:srgbClr val="FFFF00"/>
                </a:solidFill>
                <a:latin typeface="+mn-lt"/>
                <a:cs typeface="+mn-cs"/>
              </a:rPr>
              <a:t>ή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800" b="1">
                <a:solidFill>
                  <a:srgbClr val="FFFF00"/>
                </a:solidFill>
                <a:latin typeface="+mn-lt"/>
                <a:cs typeface="+mn-cs"/>
              </a:rPr>
              <a:t>Εμφυτευμάτων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539750" y="4724400"/>
            <a:ext cx="2798763" cy="1311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00FF00"/>
                </a:solidFill>
                <a:latin typeface="+mn-lt"/>
                <a:cs typeface="+mn-cs"/>
              </a:rPr>
              <a:t>Αποδοχή πρόσθεσης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00FF00"/>
                </a:solidFill>
                <a:latin typeface="+mn-lt"/>
                <a:cs typeface="+mn-cs"/>
              </a:rPr>
              <a:t>Κόστος εργασίας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00FF00"/>
                </a:solidFill>
                <a:latin typeface="+mn-lt"/>
                <a:cs typeface="+mn-cs"/>
              </a:rPr>
              <a:t>Εμπειρία κλινικού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00FF00"/>
                </a:solidFill>
                <a:latin typeface="+mn-lt"/>
                <a:cs typeface="+mn-cs"/>
              </a:rPr>
              <a:t>Ανατομική ευχέρεια</a:t>
            </a:r>
          </a:p>
        </p:txBody>
      </p:sp>
      <p:pic>
        <p:nvPicPr>
          <p:cNvPr id="6" name="Content Placeholder 3" descr="watermark.png"/>
          <p:cNvPicPr>
            <a:picLocks noGrp="1" noChangeAspect="1"/>
          </p:cNvPicPr>
          <p:nvPr/>
        </p:nvPicPr>
        <p:blipFill>
          <a:blip r:embed="rId4" cstate="print">
            <a:lum bright="19000" contrast="76000"/>
          </a:blip>
          <a:srcRect/>
          <a:stretch>
            <a:fillRect/>
          </a:stretch>
        </p:blipFill>
        <p:spPr bwMode="auto">
          <a:xfrm>
            <a:off x="-423555" y="-184256"/>
            <a:ext cx="7245805" cy="455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3" descr="watermark.png"/>
          <p:cNvPicPr>
            <a:picLocks noGrp="1" noChangeAspect="1"/>
          </p:cNvPicPr>
          <p:nvPr/>
        </p:nvPicPr>
        <p:blipFill>
          <a:blip r:embed="rId4" cstate="print">
            <a:lum bright="19000" contrast="76000"/>
          </a:blip>
          <a:srcRect/>
          <a:stretch>
            <a:fillRect/>
          </a:stretch>
        </p:blipFill>
        <p:spPr bwMode="auto">
          <a:xfrm>
            <a:off x="2276745" y="2708920"/>
            <a:ext cx="7245805" cy="455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71600" y="0"/>
            <a:ext cx="7200800" cy="1470025"/>
          </a:xfrm>
        </p:spPr>
        <p:txBody>
          <a:bodyPr>
            <a:normAutofit/>
          </a:bodyPr>
          <a:lstStyle/>
          <a:p>
            <a:r>
              <a:rPr lang="el-GR" sz="3600" b="1" u="sng" dirty="0" smtClean="0">
                <a:solidFill>
                  <a:srgbClr val="FFC000"/>
                </a:solidFill>
                <a:latin typeface="Century Gothic" pitchFamily="34" charset="0"/>
              </a:rPr>
              <a:t>ΔΕΙΚΤΕΣ ΟΥΛΙΚΩΝ ΜΕΤΑΒΟΛΩΝ</a:t>
            </a:r>
            <a:endParaRPr lang="el-GR" sz="3600" b="1" u="sng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2743323"/>
            <a:ext cx="6400800" cy="1371355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Font typeface="Arial" pitchFamily="34" charset="0"/>
              <a:buChar char="•"/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l-GR" sz="2400" dirty="0" err="1" smtClean="0">
                <a:solidFill>
                  <a:schemeClr val="bg1"/>
                </a:solidFill>
                <a:latin typeface="Century Gothic" pitchFamily="34" charset="0"/>
              </a:rPr>
              <a:t>Ουλικός</a:t>
            </a: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 Δείκτης</a:t>
            </a:r>
          </a:p>
          <a:p>
            <a:pPr>
              <a:buClr>
                <a:srgbClr val="FFC000"/>
              </a:buClr>
              <a:buFont typeface="Arial" pitchFamily="34" charset="0"/>
              <a:buChar char="•"/>
            </a:pPr>
            <a:endParaRPr lang="el-GR" sz="2400" dirty="0">
              <a:solidFill>
                <a:srgbClr val="FFFF00"/>
              </a:solidFill>
              <a:latin typeface="Century Gothic" pitchFamily="34" charset="0"/>
            </a:endParaRPr>
          </a:p>
          <a:p>
            <a:pPr>
              <a:buClr>
                <a:srgbClr val="FFC000"/>
              </a:buClr>
              <a:buFont typeface="Arial" pitchFamily="34" charset="0"/>
              <a:buChar char="•"/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 Δείκτης Αιμορραγίας</a:t>
            </a:r>
            <a:endParaRPr lang="el-G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4" name="Content Placeholder 3" descr="watermark.png"/>
          <p:cNvPicPr>
            <a:picLocks noGrp="1" noChangeAspect="1"/>
          </p:cNvPicPr>
          <p:nvPr/>
        </p:nvPicPr>
        <p:blipFill>
          <a:blip r:embed="rId3" cstate="print">
            <a:lum bright="-40000" contrast="20000"/>
          </a:blip>
          <a:srcRect/>
          <a:stretch>
            <a:fillRect/>
          </a:stretch>
        </p:blipFill>
        <p:spPr bwMode="auto">
          <a:xfrm>
            <a:off x="1511660" y="998730"/>
            <a:ext cx="6717624" cy="42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E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2238"/>
            <a:ext cx="8686800" cy="651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"/>
            <a:ext cx="868680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 descr="TE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427538"/>
            <a:ext cx="273685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 descr="TE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8175" y="4437063"/>
            <a:ext cx="2687638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3" descr="watermark.png"/>
          <p:cNvPicPr>
            <a:picLocks noGrp="1" noChangeAspect="1"/>
          </p:cNvPicPr>
          <p:nvPr/>
        </p:nvPicPr>
        <p:blipFill>
          <a:blip r:embed="rId6" cstate="print">
            <a:lum contrast="-10000"/>
          </a:blip>
          <a:srcRect/>
          <a:stretch>
            <a:fillRect/>
          </a:stretch>
        </p:blipFill>
        <p:spPr bwMode="auto">
          <a:xfrm>
            <a:off x="0" y="1448780"/>
            <a:ext cx="9034482" cy="568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11760" y="0"/>
            <a:ext cx="4320480" cy="1143000"/>
          </a:xfrm>
        </p:spPr>
        <p:txBody>
          <a:bodyPr>
            <a:normAutofit/>
          </a:bodyPr>
          <a:lstStyle/>
          <a:p>
            <a:r>
              <a:rPr lang="el-GR" sz="3600" b="1" u="sng" dirty="0" smtClean="0">
                <a:solidFill>
                  <a:srgbClr val="FFC000"/>
                </a:solidFill>
                <a:latin typeface="Century Gothic" pitchFamily="34" charset="0"/>
              </a:rPr>
              <a:t>ΟΥΛΙΚΟΣ ΔΕΙΚΤΗΣ</a:t>
            </a:r>
            <a:endParaRPr lang="el-GR" sz="3600" b="1" u="sng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466656" y="1448780"/>
            <a:ext cx="6210689" cy="5400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Με περιοδοντικό </a:t>
            </a:r>
            <a:r>
              <a:rPr lang="el-GR" sz="2400" dirty="0" err="1" smtClean="0">
                <a:solidFill>
                  <a:schemeClr val="bg1"/>
                </a:solidFill>
                <a:latin typeface="Century Gothic" pitchFamily="34" charset="0"/>
              </a:rPr>
              <a:t>ανιχνευτήρα</a:t>
            </a:r>
            <a:endParaRPr lang="el-G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0" y="216886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Κριτήρια αξιολόγησης </a:t>
            </a:r>
            <a:r>
              <a:rPr lang="el-GR" sz="2400" dirty="0" err="1" smtClean="0">
                <a:solidFill>
                  <a:schemeClr val="bg1"/>
                </a:solidFill>
                <a:latin typeface="Century Gothic" pitchFamily="34" charset="0"/>
              </a:rPr>
              <a:t>ουλικού</a:t>
            </a: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 δείκτη</a:t>
            </a: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.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</a:rPr>
              <a:t>Loe</a:t>
            </a: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</a:rPr>
              <a:t>Silness</a:t>
            </a: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 1963)</a:t>
            </a:r>
            <a:endParaRPr lang="el-G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350785" y="3105835"/>
            <a:ext cx="84424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C000"/>
              </a:buClr>
              <a:buFont typeface="+mj-lt"/>
              <a:buAutoNum type="arabicPeriod"/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Φυσιολογικά ούλα.</a:t>
            </a:r>
          </a:p>
          <a:p>
            <a:pPr marL="342900" indent="-342900">
              <a:buClr>
                <a:srgbClr val="FFC000"/>
              </a:buClr>
              <a:buFont typeface="+mj-lt"/>
              <a:buAutoNum type="arabicPeriod"/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Ήπια φλεγμονή, αλλαγή στο χρώμα, παρουσία οιδήματος, απουσία αιμορραγίας στην ανίχνευση.</a:t>
            </a:r>
          </a:p>
          <a:p>
            <a:pPr marL="342900" indent="-342900">
              <a:buClr>
                <a:srgbClr val="FFC000"/>
              </a:buClr>
              <a:buFont typeface="+mj-lt"/>
              <a:buAutoNum type="arabicPeriod"/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Μέτρια φλεγμονή, ερυθρότητα, οίδημα, στιλπνότητα, αιμορραγία, στην ανίχνευση.</a:t>
            </a:r>
          </a:p>
          <a:p>
            <a:pPr marL="342900" indent="-342900">
              <a:buClr>
                <a:srgbClr val="FFC000"/>
              </a:buClr>
              <a:buFont typeface="+mj-lt"/>
              <a:buAutoNum type="arabicPeriod"/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Έντονη φλεγμονή, ερυθρότητα, οίδημα, αιμορραγία στην ανίχνευση ή αυτόματα.</a:t>
            </a:r>
            <a:endParaRPr lang="el-G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7" name="Content Placeholder 3" descr="watermark.png"/>
          <p:cNvPicPr>
            <a:picLocks noGrp="1" noChangeAspect="1"/>
          </p:cNvPicPr>
          <p:nvPr/>
        </p:nvPicPr>
        <p:blipFill>
          <a:blip r:embed="rId3" cstate="print">
            <a:lum bright="-30000" contrast="20000"/>
          </a:blip>
          <a:srcRect/>
          <a:stretch>
            <a:fillRect/>
          </a:stretch>
        </p:blipFill>
        <p:spPr bwMode="auto">
          <a:xfrm>
            <a:off x="701570" y="638690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074223" y="0"/>
            <a:ext cx="4995555" cy="1143000"/>
          </a:xfrm>
        </p:spPr>
        <p:txBody>
          <a:bodyPr>
            <a:normAutofit/>
          </a:bodyPr>
          <a:lstStyle/>
          <a:p>
            <a:r>
              <a:rPr lang="el-GR" sz="3600" b="1" u="sng" dirty="0" smtClean="0">
                <a:solidFill>
                  <a:srgbClr val="FFC000"/>
                </a:solidFill>
                <a:latin typeface="Century Gothic" pitchFamily="34" charset="0"/>
              </a:rPr>
              <a:t>ΔΕΙΚΤΗΣ ΑΙΜΟΡΑΓΙΑΣ</a:t>
            </a:r>
            <a:endParaRPr lang="el-GR" sz="3600" b="1" u="sng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357083"/>
            <a:ext cx="8229600" cy="2143835"/>
          </a:xfrm>
        </p:spPr>
        <p:txBody>
          <a:bodyPr>
            <a:normAutofit/>
          </a:bodyPr>
          <a:lstStyle/>
          <a:p>
            <a:pPr marL="514350" indent="-514350">
              <a:buClr>
                <a:srgbClr val="FFC000"/>
              </a:buClr>
              <a:buFont typeface="+mj-lt"/>
              <a:buAutoNum type="arabicPeriod"/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Δείκτης αιμορραγίας </a:t>
            </a:r>
            <a:r>
              <a:rPr lang="el-GR" sz="2400" dirty="0" err="1" smtClean="0">
                <a:solidFill>
                  <a:schemeClr val="bg1"/>
                </a:solidFill>
                <a:latin typeface="Century Gothic" pitchFamily="34" charset="0"/>
              </a:rPr>
              <a:t>ουλοδοντικής</a:t>
            </a: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 σχισμής (</a:t>
            </a:r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</a:rPr>
              <a:t>Mohlemann</a:t>
            </a: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 and Son 1971)</a:t>
            </a:r>
          </a:p>
          <a:p>
            <a:pPr marL="514350" indent="-514350">
              <a:buClr>
                <a:srgbClr val="FFC000"/>
              </a:buClr>
              <a:buNone/>
            </a:pPr>
            <a:endParaRPr lang="en-US" sz="2400" dirty="0">
              <a:solidFill>
                <a:schemeClr val="bg1"/>
              </a:solidFill>
              <a:latin typeface="Century Gothic" pitchFamily="34" charset="0"/>
            </a:endParaRPr>
          </a:p>
          <a:p>
            <a:pPr marL="514350" indent="-514350">
              <a:buClr>
                <a:srgbClr val="FFC000"/>
              </a:buClr>
              <a:buFont typeface="+mj-lt"/>
              <a:buAutoNum type="arabicPeriod" startAt="2"/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Δείκτης αιμορραγίας ούλων</a:t>
            </a:r>
            <a:endParaRPr lang="en-US" sz="24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marL="514350" indent="-514350">
              <a:buClr>
                <a:srgbClr val="FFC000"/>
              </a:buClr>
              <a:buNone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      </a:t>
            </a: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</a:rPr>
              <a:t>Alinamo</a:t>
            </a: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 and Bay 1975)</a:t>
            </a:r>
            <a:endParaRPr lang="el-G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4" name="Content Placeholder 3" descr="watermark.png"/>
          <p:cNvPicPr>
            <a:picLocks noGrp="1" noChangeAspect="1"/>
          </p:cNvPicPr>
          <p:nvPr/>
        </p:nvPicPr>
        <p:blipFill>
          <a:blip r:embed="rId3" cstate="print">
            <a:lum bright="-30000" contrast="20000"/>
          </a:blip>
          <a:srcRect/>
          <a:stretch>
            <a:fillRect/>
          </a:stretch>
        </p:blipFill>
        <p:spPr bwMode="auto">
          <a:xfrm>
            <a:off x="701570" y="638690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79082" y="458670"/>
            <a:ext cx="7785837" cy="1260140"/>
          </a:xfrm>
        </p:spPr>
        <p:txBody>
          <a:bodyPr>
            <a:noAutofit/>
          </a:bodyPr>
          <a:lstStyle/>
          <a:p>
            <a:r>
              <a:rPr lang="el-GR" sz="2800" b="1" dirty="0" smtClean="0">
                <a:solidFill>
                  <a:srgbClr val="FFC000"/>
                </a:solidFill>
                <a:latin typeface="Century Gothic" pitchFamily="34" charset="0"/>
              </a:rPr>
              <a:t>Δείκτης αιμορραγίας </a:t>
            </a:r>
            <a:r>
              <a:rPr lang="el-GR" sz="2800" b="1" dirty="0" err="1" smtClean="0">
                <a:solidFill>
                  <a:srgbClr val="FFC000"/>
                </a:solidFill>
                <a:latin typeface="Century Gothic" pitchFamily="34" charset="0"/>
              </a:rPr>
              <a:t>ουλοδοντικής</a:t>
            </a:r>
            <a:r>
              <a:rPr lang="el-GR" sz="2800" b="1" dirty="0" smtClean="0">
                <a:solidFill>
                  <a:srgbClr val="FFC000"/>
                </a:solidFill>
                <a:latin typeface="Century Gothic" pitchFamily="34" charset="0"/>
              </a:rPr>
              <a:t> σχισμής (</a:t>
            </a:r>
            <a:r>
              <a:rPr lang="en-US" sz="2800" b="1" dirty="0" err="1" smtClean="0">
                <a:solidFill>
                  <a:srgbClr val="FFC000"/>
                </a:solidFill>
                <a:latin typeface="Century Gothic" pitchFamily="34" charset="0"/>
              </a:rPr>
              <a:t>Mohlemann</a:t>
            </a:r>
            <a:r>
              <a:rPr lang="en-US" sz="2800" b="1" dirty="0" smtClean="0">
                <a:solidFill>
                  <a:srgbClr val="FFC000"/>
                </a:solidFill>
                <a:latin typeface="Century Gothic" pitchFamily="34" charset="0"/>
              </a:rPr>
              <a:t> and Son 1971)</a:t>
            </a:r>
            <a:br>
              <a:rPr lang="en-US" sz="2800" b="1" dirty="0" smtClean="0">
                <a:solidFill>
                  <a:srgbClr val="FFC000"/>
                </a:solidFill>
                <a:latin typeface="Century Gothic" pitchFamily="34" charset="0"/>
              </a:rPr>
            </a:br>
            <a:endParaRPr lang="el-GR" sz="2800" b="1" dirty="0">
              <a:solidFill>
                <a:srgbClr val="FFC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454243"/>
            <a:ext cx="8229600" cy="1949515"/>
          </a:xfrm>
        </p:spPr>
        <p:txBody>
          <a:bodyPr>
            <a:normAutofit fontScale="92500"/>
          </a:bodyPr>
          <a:lstStyle/>
          <a:p>
            <a:pPr>
              <a:buClr>
                <a:srgbClr val="FFC000"/>
              </a:buClr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Κλίμακα: 0-1   &lt;&lt;η αιμορραγία της </a:t>
            </a:r>
            <a:r>
              <a:rPr lang="el-GR" sz="2400" dirty="0" err="1" smtClean="0">
                <a:solidFill>
                  <a:schemeClr val="bg1"/>
                </a:solidFill>
                <a:latin typeface="Century Gothic" pitchFamily="34" charset="0"/>
              </a:rPr>
              <a:t>ουλοδοντικής</a:t>
            </a: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 σχισμής είναι το </a:t>
            </a:r>
            <a:r>
              <a:rPr lang="el-GR" sz="2400" dirty="0" err="1" smtClean="0">
                <a:solidFill>
                  <a:schemeClr val="bg1"/>
                </a:solidFill>
                <a:latin typeface="Century Gothic" pitchFamily="34" charset="0"/>
              </a:rPr>
              <a:t>πρωιμότερο</a:t>
            </a: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 κλινικό σύμπτωμα της φλεγμονής&gt;&gt;.</a:t>
            </a:r>
            <a:endParaRPr lang="en-US" sz="24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buClr>
                <a:srgbClr val="FFC000"/>
              </a:buClr>
              <a:buNone/>
            </a:pPr>
            <a:endParaRPr lang="el-GR" sz="24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buClr>
                <a:srgbClr val="FFC000"/>
              </a:buClr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Τρόπος καταγραφής: Παρουσία/απουσία αιμορραγίας μετά την ανίχνευση της </a:t>
            </a:r>
            <a:r>
              <a:rPr lang="el-GR" sz="2400" dirty="0" err="1" smtClean="0">
                <a:solidFill>
                  <a:schemeClr val="bg1"/>
                </a:solidFill>
                <a:latin typeface="Century Gothic" pitchFamily="34" charset="0"/>
              </a:rPr>
              <a:t>ουλοδοντικής</a:t>
            </a: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 σχισμής.</a:t>
            </a:r>
          </a:p>
        </p:txBody>
      </p:sp>
      <p:pic>
        <p:nvPicPr>
          <p:cNvPr id="4" name="Content Placeholder 3" descr="watermark.png"/>
          <p:cNvPicPr>
            <a:picLocks noGrp="1" noChangeAspect="1"/>
          </p:cNvPicPr>
          <p:nvPr/>
        </p:nvPicPr>
        <p:blipFill>
          <a:blip r:embed="rId3" cstate="print">
            <a:lum bright="-40000" contrast="20000"/>
          </a:blip>
          <a:srcRect/>
          <a:stretch>
            <a:fillRect/>
          </a:stretch>
        </p:blipFill>
        <p:spPr bwMode="auto">
          <a:xfrm>
            <a:off x="701570" y="638690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871700" y="0"/>
            <a:ext cx="5400600" cy="1260140"/>
          </a:xfrm>
        </p:spPr>
        <p:txBody>
          <a:bodyPr>
            <a:noAutofit/>
          </a:bodyPr>
          <a:lstStyle/>
          <a:p>
            <a:r>
              <a:rPr lang="el-GR" sz="2800" b="1" dirty="0" smtClean="0">
                <a:solidFill>
                  <a:srgbClr val="FFC000"/>
                </a:solidFill>
                <a:latin typeface="Century Gothic" pitchFamily="34" charset="0"/>
              </a:rPr>
              <a:t>Δείκτης αιμορραγίας ούλων </a:t>
            </a:r>
            <a:r>
              <a:rPr lang="en-US" sz="2800" b="1" dirty="0" smtClean="0">
                <a:solidFill>
                  <a:srgbClr val="FFC000"/>
                </a:solidFill>
                <a:latin typeface="Century Gothic" pitchFamily="34" charset="0"/>
              </a:rPr>
              <a:t/>
            </a:r>
            <a:br>
              <a:rPr lang="en-US" sz="2800" b="1" dirty="0" smtClean="0">
                <a:solidFill>
                  <a:srgbClr val="FFC000"/>
                </a:solidFill>
                <a:latin typeface="Century Gothic" pitchFamily="34" charset="0"/>
              </a:rPr>
            </a:br>
            <a:r>
              <a:rPr lang="el-GR" sz="2800" b="1" dirty="0" smtClean="0">
                <a:solidFill>
                  <a:srgbClr val="FFC000"/>
                </a:solidFill>
                <a:latin typeface="Century Gothic" pitchFamily="34" charset="0"/>
              </a:rPr>
              <a:t>(</a:t>
            </a:r>
            <a:r>
              <a:rPr lang="en-US" sz="2800" b="1" dirty="0" err="1" smtClean="0">
                <a:solidFill>
                  <a:srgbClr val="FFC000"/>
                </a:solidFill>
                <a:latin typeface="Century Gothic" pitchFamily="34" charset="0"/>
              </a:rPr>
              <a:t>Alinamo</a:t>
            </a:r>
            <a:r>
              <a:rPr lang="en-US" sz="2800" b="1" dirty="0" smtClean="0">
                <a:solidFill>
                  <a:srgbClr val="FFC000"/>
                </a:solidFill>
                <a:latin typeface="Century Gothic" pitchFamily="34" charset="0"/>
              </a:rPr>
              <a:t> and Bay 1975)</a:t>
            </a:r>
            <a:r>
              <a:rPr lang="el-GR" sz="2800" b="1" dirty="0" smtClean="0">
                <a:solidFill>
                  <a:srgbClr val="FFC000"/>
                </a:solidFill>
                <a:latin typeface="Century Gothic" pitchFamily="34" charset="0"/>
              </a:rPr>
              <a:t/>
            </a:r>
            <a:br>
              <a:rPr lang="el-GR" sz="2800" b="1" dirty="0" smtClean="0">
                <a:solidFill>
                  <a:srgbClr val="FFC000"/>
                </a:solidFill>
                <a:latin typeface="Century Gothic" pitchFamily="34" charset="0"/>
              </a:rPr>
            </a:br>
            <a:endParaRPr lang="el-GR" sz="2800" b="1" dirty="0">
              <a:solidFill>
                <a:srgbClr val="FFC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402088"/>
            <a:ext cx="8229600" cy="2053825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FFC000"/>
              </a:buClr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Κλίμακα: 0-4 &lt;&lt;η αιμορραγία είναι κριτήριο υψηλού βαθμού πιστότητας για την αναγνώριση της αρχικής φλεγμονής&gt;&gt;.</a:t>
            </a:r>
            <a:endParaRPr lang="en-US" sz="24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buClr>
                <a:srgbClr val="FFC000"/>
              </a:buClr>
            </a:pPr>
            <a:endParaRPr lang="el-GR" sz="24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buClr>
                <a:srgbClr val="FFC000"/>
              </a:buClr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Τρόπος καταγραφής: Ήπια ανίχνευση, αιμορραγία εντός 10-15 δευτερολέπτων.</a:t>
            </a:r>
            <a:endParaRPr lang="el-G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4" name="Content Placeholder 3" descr="watermark.png"/>
          <p:cNvPicPr>
            <a:picLocks noGrp="1" noChangeAspect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701570" y="638690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l-GR" sz="3600" b="1" u="sng" dirty="0" smtClean="0">
                <a:solidFill>
                  <a:srgbClr val="FFC000"/>
                </a:solidFill>
                <a:latin typeface="Century Gothic" pitchFamily="34" charset="0"/>
              </a:rPr>
              <a:t>ΔΕΙΚΤΗΣ ΠΛΑΚΑΣ</a:t>
            </a:r>
            <a:endParaRPr lang="el-GR" sz="3600" b="1" u="sng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006933" y="1448780"/>
            <a:ext cx="7130134" cy="142375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    Για την καταγραφή του αξιολογείται κάθε επιφάνεια του δοντιού χωριστά, και γίνεται σε όλα τα υπάρχοντα δόντια.</a:t>
            </a:r>
            <a:endParaRPr lang="el-G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196625" y="3013502"/>
            <a:ext cx="6750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Κριτήρια αξιολόγησης του δείκτη πλάκας.</a:t>
            </a:r>
            <a:endParaRPr lang="en-US" sz="24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(</a:t>
            </a: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plaque index-</a:t>
            </a: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</a:rPr>
              <a:t>silness</a:t>
            </a: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,</a:t>
            </a: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</a:rPr>
              <a:t>Loe</a:t>
            </a: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 1964)</a:t>
            </a:r>
            <a:endParaRPr lang="el-G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0" y="4014064"/>
            <a:ext cx="9144000" cy="304698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>
              <a:buClr>
                <a:srgbClr val="FFC000"/>
              </a:buClr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Απουσία οδοντικής πλάκας.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Επίχρισμα πλάκας στην επιφάνεια των ελεύθερων ούλων</a:t>
            </a:r>
            <a:endParaRPr lang="en-US" sz="24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     (μόνο με ανίχνευση).</a:t>
            </a:r>
            <a:endParaRPr lang="en-US" sz="24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marL="457200" indent="-457200">
              <a:buClr>
                <a:srgbClr val="FFC000"/>
              </a:buClr>
              <a:buSzPct val="100000"/>
              <a:buFont typeface="+mj-lt"/>
              <a:buAutoNum type="arabicPeriod" startAt="3"/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 Μέτριες εναποθέσεις στη σχισμή ή στον θύλακο</a:t>
            </a:r>
          </a:p>
          <a:p>
            <a:pPr marL="457200" indent="-457200">
              <a:buClr>
                <a:srgbClr val="FFC000"/>
              </a:buClr>
              <a:buSzPct val="100000"/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      (ορατές με γυμνό μάτι).</a:t>
            </a:r>
            <a:endParaRPr lang="en-US" sz="24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marL="457200" indent="-457200">
              <a:buClr>
                <a:srgbClr val="FFC000"/>
              </a:buClr>
              <a:buFont typeface="+mj-lt"/>
              <a:buAutoNum type="arabicPeriod" startAt="4"/>
            </a:pPr>
            <a:r>
              <a:rPr lang="el-GR" sz="2400" dirty="0" smtClean="0">
                <a:solidFill>
                  <a:schemeClr val="bg1"/>
                </a:solidFill>
                <a:latin typeface="Century Gothic" pitchFamily="34" charset="0"/>
              </a:rPr>
              <a:t> Άφθονες εναποθέσεις μέσα στην σχισμή ή στον θύλακο.</a:t>
            </a:r>
          </a:p>
          <a:p>
            <a:pPr marL="457200" indent="-457200">
              <a:buClr>
                <a:srgbClr val="FFC000"/>
              </a:buClr>
            </a:pPr>
            <a:endParaRPr lang="el-GR" sz="24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marL="457200" indent="-457200">
              <a:buClr>
                <a:srgbClr val="FFC000"/>
              </a:buClr>
            </a:pPr>
            <a:endParaRPr lang="el-GR" sz="24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Content Placeholder 3" descr="watermark.png"/>
          <p:cNvPicPr>
            <a:picLocks noGrp="1" noChangeAspect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76545" y="1088740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23-5-05 122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 l="22311" t="4810" r="20309" b="12500"/>
          <a:stretch>
            <a:fillRect/>
          </a:stretch>
        </p:blipFill>
        <p:spPr bwMode="auto">
          <a:xfrm>
            <a:off x="1187450" y="188913"/>
            <a:ext cx="6769100" cy="648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3" descr="watermark.png"/>
          <p:cNvPicPr>
            <a:picLocks noGrp="1" noChangeAspect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11560" y="1043735"/>
            <a:ext cx="7797744" cy="49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992</Words>
  <Application>Microsoft Office PowerPoint</Application>
  <PresentationFormat>On-screen Show (4:3)</PresentationFormat>
  <Paragraphs>121</Paragraphs>
  <Slides>30</Slides>
  <Notes>18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Θέμα του Office</vt:lpstr>
      <vt:lpstr>Slide 1</vt:lpstr>
      <vt:lpstr>Slide 2</vt:lpstr>
      <vt:lpstr>ΔΕΙΚΤΕΣ ΟΥΛΙΚΩΝ ΜΕΤΑΒΟΛΩΝ</vt:lpstr>
      <vt:lpstr>ΟΥΛΙΚΟΣ ΔΕΙΚΤΗΣ</vt:lpstr>
      <vt:lpstr>ΔΕΙΚΤΗΣ ΑΙΜΟΡΑΓΙΑΣ</vt:lpstr>
      <vt:lpstr>Δείκτης αιμορραγίας ουλοδοντικής σχισμής (Mohlemann and Son 1971) </vt:lpstr>
      <vt:lpstr>Δείκτης αιμορραγίας ούλων  (Alinamo and Bay 1975) </vt:lpstr>
      <vt:lpstr>ΔΕΙΚΤΗΣ ΠΛΑΚΑΣ</vt:lpstr>
      <vt:lpstr>Slide 9</vt:lpstr>
      <vt:lpstr>Η περιοδοντική εξέταση υποψήφιου για την αποκατάσταση με μερική οδοντοστοιχία θα πρέπει να περιλαμβάνει:</vt:lpstr>
      <vt:lpstr>Επίδραση Μ.Ο. στον δείκτη πλάκας</vt:lpstr>
      <vt:lpstr>Slide 12</vt:lpstr>
      <vt:lpstr>Slide 13</vt:lpstr>
      <vt:lpstr>Slide 14</vt:lpstr>
      <vt:lpstr>Βασικές αρχές βελτίωσης του δείκτη πλάκας στις Μ.Ο.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Επίδραση Μ.Ο. στην κινητικότητα των δοντιών στηριγμάτων.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ΔΕΙΚΤΕΣ ΟΥΛΙΚΩΝ ΜΕΤΑΒΟΛΩΝ</dc:title>
  <dc:creator>Tasos</dc:creator>
  <cp:lastModifiedBy> </cp:lastModifiedBy>
  <cp:revision>102</cp:revision>
  <dcterms:created xsi:type="dcterms:W3CDTF">2012-12-21T14:20:08Z</dcterms:created>
  <dcterms:modified xsi:type="dcterms:W3CDTF">2013-03-29T08:27:50Z</dcterms:modified>
</cp:coreProperties>
</file>